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28"/>
  </p:notesMasterIdLst>
  <p:sldIdLst>
    <p:sldId id="772" r:id="rId2"/>
    <p:sldId id="3021" r:id="rId3"/>
    <p:sldId id="950" r:id="rId4"/>
    <p:sldId id="2670" r:id="rId5"/>
    <p:sldId id="1799" r:id="rId6"/>
    <p:sldId id="3022" r:id="rId7"/>
    <p:sldId id="1296" r:id="rId8"/>
    <p:sldId id="1299" r:id="rId9"/>
    <p:sldId id="2703" r:id="rId10"/>
    <p:sldId id="3026" r:id="rId11"/>
    <p:sldId id="1301" r:id="rId12"/>
    <p:sldId id="1302" r:id="rId13"/>
    <p:sldId id="1303" r:id="rId14"/>
    <p:sldId id="1398" r:id="rId15"/>
    <p:sldId id="967" r:id="rId16"/>
    <p:sldId id="968" r:id="rId17"/>
    <p:sldId id="3023" r:id="rId18"/>
    <p:sldId id="970" r:id="rId19"/>
    <p:sldId id="973" r:id="rId20"/>
    <p:sldId id="974" r:id="rId21"/>
    <p:sldId id="975" r:id="rId22"/>
    <p:sldId id="976" r:id="rId23"/>
    <p:sldId id="1052" r:id="rId24"/>
    <p:sldId id="3025" r:id="rId25"/>
    <p:sldId id="3024" r:id="rId26"/>
    <p:sldId id="257" r:id="rId2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C1C1C"/>
    <a:srgbClr val="FF3300"/>
    <a:srgbClr val="006600"/>
    <a:srgbClr val="000000"/>
    <a:srgbClr val="9933FF"/>
    <a:srgbClr val="CC3300"/>
    <a:srgbClr val="262E35"/>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中等深淺樣式 3 - 輔色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3" d="100"/>
          <a:sy n="33" d="100"/>
        </p:scale>
        <p:origin x="1662" y="654"/>
      </p:cViewPr>
      <p:guideLst>
        <p:guide orient="horz" pos="2205"/>
        <p:guide pos="2880"/>
      </p:guideLst>
    </p:cSldViewPr>
  </p:slideViewPr>
  <p:notesTextViewPr>
    <p:cViewPr>
      <p:scale>
        <a:sx n="1" d="1"/>
        <a:sy n="1" d="1"/>
      </p:scale>
      <p:origin x="0" y="0"/>
    </p:cViewPr>
  </p:notesTextViewPr>
  <p:sorterViewPr>
    <p:cViewPr varScale="1">
      <p:scale>
        <a:sx n="1" d="1"/>
        <a:sy n="1" d="1"/>
      </p:scale>
      <p:origin x="0" y="-26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A4AB25-7E3C-4FD0-AD1C-B668412EF0E1}" type="datetimeFigureOut">
              <a:rPr lang="zh-TW" altLang="en-US" smtClean="0"/>
              <a:pPr/>
              <a:t>2021/11/14</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1C106C-222C-45CE-879F-CB7677CBDC8A}" type="slidenum">
              <a:rPr lang="zh-TW" altLang="en-US" smtClean="0"/>
              <a:pPr/>
              <a:t>‹#›</a:t>
            </a:fld>
            <a:endParaRPr lang="zh-TW" altLang="en-US"/>
          </a:p>
        </p:txBody>
      </p:sp>
    </p:spTree>
    <p:extLst>
      <p:ext uri="{BB962C8B-B14F-4D97-AF65-F5344CB8AC3E}">
        <p14:creationId xmlns:p14="http://schemas.microsoft.com/office/powerpoint/2010/main" val="480723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134D5A28-AAE7-4E37-9E78-D51BFAEC2FA2}" type="slidenum">
              <a:rPr lang="en-US" altLang="zh-TW" smtClean="0">
                <a:latin typeface="Arial" charset="0"/>
                <a:ea typeface="新細明體" charset="-120"/>
              </a:rPr>
              <a:pPr/>
              <a:t>1</a:t>
            </a:fld>
            <a:endParaRPr lang="en-US" altLang="zh-TW">
              <a:latin typeface="Arial" charset="0"/>
              <a:ea typeface="新細明體" charset="-12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pPr eaLnBrk="1" hangingPunct="1"/>
            <a:endParaRPr lang="zh-TW" altLang="zh-TW">
              <a:latin typeface="Arial" charset="0"/>
              <a:ea typeface="新細明體" charset="-12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3"/>
          <p:cNvSpPr>
            <a:spLocks noGrp="1" noChangeArrowheads="1"/>
          </p:cNvSpPr>
          <p:nvPr>
            <p:ph type="dt" sz="quarter" idx="1"/>
          </p:nvPr>
        </p:nvSpPr>
        <p:spPr>
          <a:noFill/>
        </p:spPr>
        <p:txBody>
          <a:bodyPr/>
          <a:lstStyle/>
          <a:p>
            <a:fld id="{12CC5597-F00B-4B10-8E89-D0D22BD0322F}" type="datetime1">
              <a:rPr lang="zh-TW" altLang="en-US" smtClean="0">
                <a:ea typeface="新細明體" charset="-120"/>
              </a:rPr>
              <a:pPr/>
              <a:t>2021/11/14</a:t>
            </a:fld>
            <a:endParaRPr lang="en-US" altLang="zh-TW">
              <a:ea typeface="新細明體" charset="-120"/>
            </a:endParaRPr>
          </a:p>
        </p:txBody>
      </p:sp>
      <p:sp>
        <p:nvSpPr>
          <p:cNvPr id="207875" name="Rectangle 7"/>
          <p:cNvSpPr txBox="1">
            <a:spLocks noGrp="1" noChangeArrowheads="1"/>
          </p:cNvSpPr>
          <p:nvPr/>
        </p:nvSpPr>
        <p:spPr bwMode="auto">
          <a:xfrm>
            <a:off x="3886200" y="8685213"/>
            <a:ext cx="2970213" cy="457200"/>
          </a:xfrm>
          <a:prstGeom prst="rect">
            <a:avLst/>
          </a:prstGeom>
          <a:noFill/>
          <a:ln w="9525">
            <a:noFill/>
            <a:miter lim="800000"/>
            <a:headEnd/>
            <a:tailEnd/>
          </a:ln>
        </p:spPr>
        <p:txBody>
          <a:bodyPr lIns="90754" tIns="45377" rIns="90754" bIns="45377" anchor="b"/>
          <a:lstStyle/>
          <a:p>
            <a:pPr algn="r" defTabSz="908050"/>
            <a:fld id="{5D63C949-DDF3-40F6-978A-FE1777D23E23}" type="slidenum">
              <a:rPr lang="en-US" altLang="zh-TW" sz="1200">
                <a:ea typeface="新細明體" charset="-120"/>
              </a:rPr>
              <a:pPr algn="r" defTabSz="908050"/>
              <a:t>3</a:t>
            </a:fld>
            <a:endParaRPr lang="en-US" altLang="zh-TW" sz="1200">
              <a:ea typeface="新細明體" charset="-120"/>
            </a:endParaRPr>
          </a:p>
        </p:txBody>
      </p:sp>
      <p:sp>
        <p:nvSpPr>
          <p:cNvPr id="207876" name="Rectangle 2"/>
          <p:cNvSpPr>
            <a:spLocks noGrp="1" noRot="1" noChangeAspect="1" noChangeArrowheads="1" noTextEdit="1"/>
          </p:cNvSpPr>
          <p:nvPr>
            <p:ph type="sldImg"/>
          </p:nvPr>
        </p:nvSpPr>
        <p:spPr>
          <a:xfrm>
            <a:off x="1143000" y="685800"/>
            <a:ext cx="4573588" cy="3430588"/>
          </a:xfrm>
          <a:ln/>
        </p:spPr>
      </p:sp>
      <p:sp>
        <p:nvSpPr>
          <p:cNvPr id="207877" name="Rectangle 3"/>
          <p:cNvSpPr>
            <a:spLocks noGrp="1" noChangeArrowheads="1"/>
          </p:cNvSpPr>
          <p:nvPr>
            <p:ph type="body" idx="1"/>
          </p:nvPr>
        </p:nvSpPr>
        <p:spPr>
          <a:xfrm>
            <a:off x="685800" y="4341813"/>
            <a:ext cx="5486400" cy="4116387"/>
          </a:xfrm>
          <a:noFill/>
          <a:ln/>
        </p:spPr>
        <p:txBody>
          <a:bodyPr lIns="90754" tIns="45377" rIns="90754" bIns="45377"/>
          <a:lstStyle/>
          <a:p>
            <a:pPr eaLnBrk="1" hangingPunct="1"/>
            <a:endParaRPr lang="zh-TW" altLang="zh-TW">
              <a:ea typeface="新細明體" charset="-12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p:spPr>
        <p:txBody>
          <a:bodyPr/>
          <a:lstStyle/>
          <a:p>
            <a:fld id="{312A8676-23E3-40B1-8264-054FD011269A}" type="slidenum">
              <a:rPr lang="en-US" altLang="zh-TW" smtClean="0">
                <a:ea typeface="新細明體" charset="-120"/>
              </a:rPr>
              <a:pPr/>
              <a:t>7</a:t>
            </a:fld>
            <a:endParaRPr lang="en-US" altLang="zh-TW">
              <a:ea typeface="新細明體" charset="-120"/>
            </a:endParaRPr>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p>
            <a:fld id="{279722D6-2249-4569-AFAD-B5BC2ACE06F7}" type="slidenum">
              <a:rPr lang="en-US" altLang="zh-TW" smtClean="0">
                <a:ea typeface="新細明體" charset="-120"/>
              </a:rPr>
              <a:pPr/>
              <a:t>8</a:t>
            </a:fld>
            <a:endParaRPr lang="en-US" altLang="zh-TW">
              <a:ea typeface="新細明體" charset="-120"/>
            </a:endParaRPr>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noFill/>
        </p:spPr>
        <p:txBody>
          <a:bodyPr/>
          <a:lstStyle/>
          <a:p>
            <a:fld id="{DC308392-3E3B-41B9-B4B1-F773D12FBFA2}" type="slidenum">
              <a:rPr lang="en-US" altLang="zh-TW" smtClean="0">
                <a:ea typeface="新細明體" charset="-120"/>
              </a:rPr>
              <a:pPr/>
              <a:t>11</a:t>
            </a:fld>
            <a:endParaRPr lang="en-US" altLang="zh-TW">
              <a:ea typeface="新細明體" charset="-120"/>
            </a:endParaRPr>
          </a:p>
        </p:txBody>
      </p:sp>
      <p:sp>
        <p:nvSpPr>
          <p:cNvPr id="359427" name="Rectangle 2"/>
          <p:cNvSpPr>
            <a:spLocks noGrp="1" noRot="1" noChangeAspect="1" noChangeArrowheads="1" noTextEdit="1"/>
          </p:cNvSpPr>
          <p:nvPr>
            <p:ph type="sldImg"/>
          </p:nvPr>
        </p:nvSpPr>
        <p:spPr>
          <a:xfrm>
            <a:off x="1144588" y="685800"/>
            <a:ext cx="4572000" cy="3430588"/>
          </a:xfrm>
          <a:ln/>
        </p:spPr>
      </p:sp>
      <p:sp>
        <p:nvSpPr>
          <p:cNvPr id="359428" name="Rectangle 3"/>
          <p:cNvSpPr>
            <a:spLocks noGrp="1" noChangeArrowheads="1"/>
          </p:cNvSpPr>
          <p:nvPr>
            <p:ph type="body" idx="1"/>
          </p:nvPr>
        </p:nvSpPr>
        <p:spPr>
          <a:xfrm>
            <a:off x="685360" y="4344543"/>
            <a:ext cx="5487280" cy="4113820"/>
          </a:xfrm>
          <a:noFill/>
          <a:ln/>
        </p:spPr>
        <p:txBody>
          <a:bodyPr/>
          <a:lstStyle/>
          <a:p>
            <a:pPr eaLnBrk="1" hangingPunct="1"/>
            <a:endParaRPr lang="zh-TW" altLang="zh-TW">
              <a:ea typeface="新細明體" charset="-12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p:spPr>
        <p:txBody>
          <a:bodyPr/>
          <a:lstStyle/>
          <a:p>
            <a:fld id="{92226CA9-EB43-43C4-8B58-78E6CBE86E6E}" type="slidenum">
              <a:rPr lang="en-US" altLang="zh-TW" smtClean="0">
                <a:ea typeface="新細明體" charset="-120"/>
              </a:rPr>
              <a:pPr/>
              <a:t>12</a:t>
            </a:fld>
            <a:endParaRPr lang="en-US" altLang="zh-TW">
              <a:ea typeface="新細明體" charset="-120"/>
            </a:endParaRPr>
          </a:p>
        </p:txBody>
      </p:sp>
      <p:sp>
        <p:nvSpPr>
          <p:cNvPr id="360451" name="Rectangle 2"/>
          <p:cNvSpPr>
            <a:spLocks noGrp="1" noRot="1" noChangeAspect="1" noChangeArrowheads="1" noTextEdit="1"/>
          </p:cNvSpPr>
          <p:nvPr>
            <p:ph type="sldImg"/>
          </p:nvPr>
        </p:nvSpPr>
        <p:spPr>
          <a:xfrm>
            <a:off x="1144588" y="685800"/>
            <a:ext cx="4572000" cy="3430588"/>
          </a:xfrm>
          <a:ln/>
        </p:spPr>
      </p:sp>
      <p:sp>
        <p:nvSpPr>
          <p:cNvPr id="360452" name="Rectangle 3"/>
          <p:cNvSpPr>
            <a:spLocks noGrp="1" noChangeArrowheads="1"/>
          </p:cNvSpPr>
          <p:nvPr>
            <p:ph type="body" idx="1"/>
          </p:nvPr>
        </p:nvSpPr>
        <p:spPr>
          <a:xfrm>
            <a:off x="685360" y="4344543"/>
            <a:ext cx="5487280" cy="4113820"/>
          </a:xfrm>
          <a:noFill/>
          <a:ln/>
        </p:spPr>
        <p:txBody>
          <a:bodyPr/>
          <a:lstStyle/>
          <a:p>
            <a:pPr eaLnBrk="1" hangingPunct="1"/>
            <a:endParaRPr lang="zh-TW" altLang="zh-TW">
              <a:ea typeface="新細明體" charset="-12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p:spPr>
        <p:txBody>
          <a:bodyPr/>
          <a:lstStyle/>
          <a:p>
            <a:fld id="{5A01ACFC-972D-4293-A9B5-1A7B3BAC25AE}" type="slidenum">
              <a:rPr lang="en-US" altLang="zh-TW" smtClean="0">
                <a:ea typeface="新細明體" charset="-120"/>
              </a:rPr>
              <a:pPr/>
              <a:t>13</a:t>
            </a:fld>
            <a:endParaRPr lang="en-US" altLang="zh-TW">
              <a:ea typeface="新細明體" charset="-120"/>
            </a:endParaRPr>
          </a:p>
        </p:txBody>
      </p:sp>
      <p:sp>
        <p:nvSpPr>
          <p:cNvPr id="361475" name="Rectangle 2"/>
          <p:cNvSpPr>
            <a:spLocks noGrp="1" noRot="1" noChangeAspect="1" noChangeArrowheads="1" noTextEdit="1"/>
          </p:cNvSpPr>
          <p:nvPr>
            <p:ph type="sldImg"/>
          </p:nvPr>
        </p:nvSpPr>
        <p:spPr>
          <a:xfrm>
            <a:off x="1144588" y="685800"/>
            <a:ext cx="4572000" cy="3430588"/>
          </a:xfrm>
          <a:ln/>
        </p:spPr>
      </p:sp>
      <p:sp>
        <p:nvSpPr>
          <p:cNvPr id="361476" name="Rectangle 3"/>
          <p:cNvSpPr>
            <a:spLocks noGrp="1" noChangeArrowheads="1"/>
          </p:cNvSpPr>
          <p:nvPr>
            <p:ph type="body" idx="1"/>
          </p:nvPr>
        </p:nvSpPr>
        <p:spPr>
          <a:xfrm>
            <a:off x="685360" y="4344543"/>
            <a:ext cx="5487280" cy="4113820"/>
          </a:xfrm>
          <a:noFill/>
          <a:ln/>
        </p:spPr>
        <p:txBody>
          <a:bodyPr/>
          <a:lstStyle/>
          <a:p>
            <a:pPr eaLnBrk="1" hangingPunct="1"/>
            <a:endParaRPr lang="zh-TW" altLang="zh-TW">
              <a:ea typeface="新細明體" charset="-12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3"/>
          <p:cNvSpPr>
            <a:spLocks noGrp="1" noChangeArrowheads="1"/>
          </p:cNvSpPr>
          <p:nvPr>
            <p:ph type="dt" sz="quarter" idx="1"/>
          </p:nvPr>
        </p:nvSpPr>
        <p:spPr>
          <a:noFill/>
        </p:spPr>
        <p:txBody>
          <a:bodyPr/>
          <a:lstStyle/>
          <a:p>
            <a:fld id="{F1B95D43-FC70-4C7F-A1E6-12879302FA78}" type="datetime1">
              <a:rPr lang="zh-TW" altLang="en-US" smtClean="0">
                <a:ea typeface="新細明體" charset="-120"/>
              </a:rPr>
              <a:pPr/>
              <a:t>2021/11/14</a:t>
            </a:fld>
            <a:endParaRPr lang="en-US" altLang="zh-TW">
              <a:ea typeface="新細明體" charset="-12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3"/>
          <p:cNvSpPr>
            <a:spLocks noGrp="1" noChangeArrowheads="1"/>
          </p:cNvSpPr>
          <p:nvPr>
            <p:ph type="dt" sz="quarter" idx="1"/>
          </p:nvPr>
        </p:nvSpPr>
        <p:spPr>
          <a:noFill/>
        </p:spPr>
        <p:txBody>
          <a:bodyPr/>
          <a:lstStyle/>
          <a:p>
            <a:fld id="{45D66EEF-3F45-4ECA-80B7-45F3CFCEFCB1}" type="datetime1">
              <a:rPr lang="zh-TW" altLang="en-US" smtClean="0">
                <a:ea typeface="新細明體" charset="-120"/>
              </a:rPr>
              <a:pPr/>
              <a:t>2021/11/14</a:t>
            </a:fld>
            <a:endParaRPr lang="en-US" altLang="zh-TW">
              <a:ea typeface="新細明體" charset="-12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3"/>
          <p:cNvSpPr>
            <a:spLocks noGrp="1" noChangeArrowheads="1"/>
          </p:cNvSpPr>
          <p:nvPr>
            <p:ph type="dt" sz="quarter" idx="1"/>
          </p:nvPr>
        </p:nvSpPr>
        <p:spPr>
          <a:noFill/>
        </p:spPr>
        <p:txBody>
          <a:bodyPr/>
          <a:lstStyle/>
          <a:p>
            <a:fld id="{7FCCA79E-A883-42B8-AF52-EABC05FC83A3}" type="datetime1">
              <a:rPr lang="zh-TW" altLang="en-US" smtClean="0">
                <a:ea typeface="新細明體" charset="-120"/>
              </a:rPr>
              <a:pPr/>
              <a:t>2021/11/14</a:t>
            </a:fld>
            <a:endParaRPr lang="en-US" altLang="zh-TW">
              <a:ea typeface="新細明體" charset="-12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3"/>
          <p:cNvSpPr>
            <a:spLocks noGrp="1" noChangeArrowheads="1"/>
          </p:cNvSpPr>
          <p:nvPr>
            <p:ph type="dt" sz="quarter" idx="1"/>
          </p:nvPr>
        </p:nvSpPr>
        <p:spPr>
          <a:noFill/>
        </p:spPr>
        <p:txBody>
          <a:bodyPr/>
          <a:lstStyle/>
          <a:p>
            <a:fld id="{C09D47BF-E4BC-4A6A-B57B-BD9BA605D984}" type="datetime1">
              <a:rPr lang="zh-TW" altLang="en-US" smtClean="0">
                <a:ea typeface="新細明體" charset="-120"/>
              </a:rPr>
              <a:pPr/>
              <a:t>2021/11/14</a:t>
            </a:fld>
            <a:endParaRPr lang="en-US" altLang="zh-TW">
              <a:ea typeface="新細明體" charset="-12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3"/>
          <p:cNvSpPr>
            <a:spLocks noGrp="1" noChangeArrowheads="1"/>
          </p:cNvSpPr>
          <p:nvPr>
            <p:ph type="dt" sz="quarter" idx="1"/>
          </p:nvPr>
        </p:nvSpPr>
        <p:spPr>
          <a:noFill/>
        </p:spPr>
        <p:txBody>
          <a:bodyPr/>
          <a:lstStyle/>
          <a:p>
            <a:fld id="{E2CC08F2-E479-45CB-AD91-1EDFBD0B3836}" type="datetime1">
              <a:rPr lang="zh-TW" altLang="en-US" smtClean="0">
                <a:ea typeface="新細明體" charset="-120"/>
              </a:rPr>
              <a:pPr/>
              <a:t>2021/11/14</a:t>
            </a:fld>
            <a:endParaRPr lang="en-US" altLang="zh-TW">
              <a:ea typeface="新細明體" charset="-12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3"/>
          <p:cNvSpPr>
            <a:spLocks noGrp="1" noChangeArrowheads="1"/>
          </p:cNvSpPr>
          <p:nvPr>
            <p:ph type="dt" sz="quarter" idx="1"/>
          </p:nvPr>
        </p:nvSpPr>
        <p:spPr>
          <a:noFill/>
        </p:spPr>
        <p:txBody>
          <a:bodyPr/>
          <a:lstStyle/>
          <a:p>
            <a:fld id="{79143E3A-EA67-4D61-A535-DDA2DBCB4020}" type="datetime1">
              <a:rPr lang="zh-TW" altLang="en-US" smtClean="0">
                <a:ea typeface="新細明體" charset="-120"/>
              </a:rPr>
              <a:pPr/>
              <a:t>2021/11/14</a:t>
            </a:fld>
            <a:endParaRPr lang="en-US" altLang="zh-TW">
              <a:ea typeface="新細明體" charset="-12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3"/>
          <p:cNvSpPr>
            <a:spLocks noGrp="1" noChangeArrowheads="1"/>
          </p:cNvSpPr>
          <p:nvPr>
            <p:ph type="dt" sz="quarter" idx="1"/>
          </p:nvPr>
        </p:nvSpPr>
        <p:spPr>
          <a:noFill/>
        </p:spPr>
        <p:txBody>
          <a:bodyPr/>
          <a:lstStyle/>
          <a:p>
            <a:fld id="{BF02A40E-B596-462D-9D0C-CA86C6F1C2A5}" type="datetime1">
              <a:rPr lang="zh-TW" altLang="en-US" smtClean="0">
                <a:ea typeface="新細明體" charset="-120"/>
              </a:rPr>
              <a:pPr/>
              <a:t>2021/11/14</a:t>
            </a:fld>
            <a:endParaRPr lang="en-US" altLang="zh-TW">
              <a:ea typeface="新細明體" charset="-12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3"/>
          <p:cNvSpPr>
            <a:spLocks noGrp="1" noChangeArrowheads="1"/>
          </p:cNvSpPr>
          <p:nvPr>
            <p:ph type="dt" sz="quarter" idx="1"/>
          </p:nvPr>
        </p:nvSpPr>
        <p:spPr>
          <a:noFill/>
        </p:spPr>
        <p:txBody>
          <a:bodyPr/>
          <a:lstStyle/>
          <a:p>
            <a:fld id="{0922D3C9-37E7-4C5A-86E8-C3D9A3C01139}" type="datetime1">
              <a:rPr lang="zh-TW" altLang="en-US" smtClean="0">
                <a:ea typeface="新細明體" charset="-120"/>
              </a:rPr>
              <a:pPr/>
              <a:t>2021/11/14</a:t>
            </a:fld>
            <a:endParaRPr lang="en-US" altLang="zh-TW">
              <a:ea typeface="新細明體" charset="-12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zh-TW" altLang="en-US"/>
              <a:t>按一下以編輯母片標題樣式</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3AC84B0B-E8BC-421F-B10F-42E81A8F2ED7}" type="datetime1">
              <a:rPr lang="zh-TW" altLang="en-US" smtClean="0"/>
              <a:pPr/>
              <a:t>2021/11/14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8150469" y="236415"/>
            <a:ext cx="785301" cy="365125"/>
          </a:xfrm>
        </p:spPr>
        <p:txBody>
          <a:bodyPr/>
          <a:lstStyle>
            <a:lvl1pPr>
              <a:defRPr sz="1400"/>
            </a:lvl1pPr>
          </a:lstStyle>
          <a:p>
            <a:fld id="{028E204F-CD3C-4ADB-BA98-84B59EC3AEBA}" type="slidenum">
              <a:rPr lang="zh-TW" altLang="en-US" smtClean="0"/>
              <a:pPr/>
              <a:t>‹#›</a:t>
            </a:fld>
            <a:endParaRPr lang="zh-TW" altLang="en-US"/>
          </a:p>
        </p:txBody>
      </p:sp>
      <p:grpSp>
        <p:nvGrpSpPr>
          <p:cNvPr id="7" name="Group 6"/>
          <p:cNvGrpSpPr/>
          <p:nvPr/>
        </p:nvGrpSpPr>
        <p:grpSpPr>
          <a:xfrm>
            <a:off x="7467600" y="209550"/>
            <a:ext cx="657226"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zh-TW" altLang="en-US"/>
              <a:t>按一下以編輯母片標題樣式</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7C1BD5C9-3DB7-48CB-AC99-EAAEB538F827}" type="datetime1">
              <a:rPr lang="zh-TW" altLang="en-US" smtClean="0"/>
              <a:pPr/>
              <a:t>2021/11/14</a:t>
            </a:fld>
            <a:endParaRPr lang="zh-TW" altLang="en-US"/>
          </a:p>
        </p:txBody>
      </p:sp>
      <p:sp>
        <p:nvSpPr>
          <p:cNvPr id="10" name="Slide Number Placeholder 9"/>
          <p:cNvSpPr>
            <a:spLocks noGrp="1"/>
          </p:cNvSpPr>
          <p:nvPr>
            <p:ph type="sldNum" sz="quarter" idx="11"/>
          </p:nvPr>
        </p:nvSpPr>
        <p:spPr/>
        <p:txBody>
          <a:bodyPr/>
          <a:lstStyle/>
          <a:p>
            <a:fld id="{028E204F-CD3C-4ADB-BA98-84B59EC3AEBA}" type="slidenum">
              <a:rPr lang="zh-TW" altLang="en-US" smtClean="0"/>
              <a:pPr/>
              <a:t>‹#›</a:t>
            </a:fld>
            <a:endParaRPr lang="zh-TW" altLang="en-US"/>
          </a:p>
        </p:txBody>
      </p:sp>
      <p:sp>
        <p:nvSpPr>
          <p:cNvPr id="12" name="Footer Placeholder 11"/>
          <p:cNvSpPr>
            <a:spLocks noGrp="1"/>
          </p:cNvSpPr>
          <p:nvPr>
            <p:ph type="ftr" sz="quarter" idx="12"/>
          </p:nvPr>
        </p:nvSpPr>
        <p:spPr/>
        <p:txBody>
          <a:bodyPr/>
          <a:lstStyle/>
          <a:p>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zh-TW" altLang="en-US"/>
              <a:t>按一下以編輯母片標題樣式</a:t>
            </a:r>
            <a:endParaRPr lang="en-US" dirty="0"/>
          </a:p>
        </p:txBody>
      </p:sp>
      <p:sp>
        <p:nvSpPr>
          <p:cNvPr id="19" name="Date Placeholder 18"/>
          <p:cNvSpPr>
            <a:spLocks noGrp="1"/>
          </p:cNvSpPr>
          <p:nvPr>
            <p:ph type="dt" sz="half" idx="10"/>
          </p:nvPr>
        </p:nvSpPr>
        <p:spPr/>
        <p:txBody>
          <a:bodyPr/>
          <a:lstStyle/>
          <a:p>
            <a:fld id="{9845F5E7-A608-481B-84BC-4CD1889A7DA4}" type="datetime1">
              <a:rPr lang="zh-TW" altLang="en-US" smtClean="0"/>
              <a:pPr/>
              <a:t>2021/11/14</a:t>
            </a:fld>
            <a:endParaRPr lang="zh-TW" altLang="en-US"/>
          </a:p>
        </p:txBody>
      </p:sp>
      <p:sp>
        <p:nvSpPr>
          <p:cNvPr id="20" name="Slide Number Placeholder 19"/>
          <p:cNvSpPr>
            <a:spLocks noGrp="1"/>
          </p:cNvSpPr>
          <p:nvPr>
            <p:ph type="sldNum" sz="quarter" idx="11"/>
          </p:nvPr>
        </p:nvSpPr>
        <p:spPr/>
        <p:txBody>
          <a:bodyPr/>
          <a:lstStyle/>
          <a:p>
            <a:fld id="{028E204F-CD3C-4ADB-BA98-84B59EC3AEBA}" type="slidenum">
              <a:rPr lang="zh-TW" altLang="en-US" smtClean="0"/>
              <a:pPr/>
              <a:t>‹#›</a:t>
            </a:fld>
            <a:endParaRPr lang="zh-TW" altLang="en-US"/>
          </a:p>
        </p:txBody>
      </p:sp>
      <p:sp>
        <p:nvSpPr>
          <p:cNvPr id="21" name="Footer Placeholder 20"/>
          <p:cNvSpPr>
            <a:spLocks noGrp="1"/>
          </p:cNvSpPr>
          <p:nvPr>
            <p:ph type="ftr" sz="quarter" idx="12"/>
          </p:nvPr>
        </p:nvSpPr>
        <p:spPr/>
        <p:txBody>
          <a:bodyPr/>
          <a:lstStyle/>
          <a:p>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5" name="Date Placeholder 4"/>
          <p:cNvSpPr>
            <a:spLocks noGrp="1"/>
          </p:cNvSpPr>
          <p:nvPr>
            <p:ph type="dt" sz="half" idx="10"/>
          </p:nvPr>
        </p:nvSpPr>
        <p:spPr/>
        <p:txBody>
          <a:bodyPr/>
          <a:lstStyle/>
          <a:p>
            <a:fld id="{0E06CA2D-77DC-4C03-BB2C-19433BB48EB1}" type="datetime1">
              <a:rPr lang="zh-TW" altLang="en-US" smtClean="0"/>
              <a:pPr/>
              <a:t>2021/11/14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028E204F-CD3C-4ADB-BA98-84B59EC3AEBA}" type="slidenum">
              <a:rPr lang="zh-TW" altLang="en-US" smtClean="0"/>
              <a:pPr/>
              <a:t>‹#›</a:t>
            </a:fld>
            <a:endParaRPr lang="zh-TW" altLang="en-US"/>
          </a:p>
        </p:txBody>
      </p:sp>
      <p:sp>
        <p:nvSpPr>
          <p:cNvPr id="9" name="Content Placeholder 8"/>
          <p:cNvSpPr>
            <a:spLocks noGrp="1"/>
          </p:cNvSpPr>
          <p:nvPr>
            <p:ph sz="quarter" idx="13"/>
          </p:nvPr>
        </p:nvSpPr>
        <p:spPr>
          <a:xfrm>
            <a:off x="1216152" y="841248"/>
            <a:ext cx="3730752" cy="438912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7" name="Date Placeholder 6"/>
          <p:cNvSpPr>
            <a:spLocks noGrp="1"/>
          </p:cNvSpPr>
          <p:nvPr>
            <p:ph type="dt" sz="half" idx="10"/>
          </p:nvPr>
        </p:nvSpPr>
        <p:spPr/>
        <p:txBody>
          <a:bodyPr/>
          <a:lstStyle/>
          <a:p>
            <a:fld id="{0B47D72B-C9F2-4F08-B5BE-F4506D5E6BCD}" type="datetime1">
              <a:rPr lang="zh-TW" altLang="en-US" smtClean="0"/>
              <a:pPr/>
              <a:t>2021/11/14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028E204F-CD3C-4ADB-BA98-84B59EC3AEBA}" type="slidenum">
              <a:rPr lang="zh-TW" altLang="en-US" smtClean="0"/>
              <a:pPr/>
              <a:t>‹#›</a:t>
            </a:fld>
            <a:endParaRPr lang="zh-TW" altLang="en-US"/>
          </a:p>
        </p:txBody>
      </p:sp>
      <p:sp>
        <p:nvSpPr>
          <p:cNvPr id="11" name="Content Placeholder 10"/>
          <p:cNvSpPr>
            <a:spLocks noGrp="1"/>
          </p:cNvSpPr>
          <p:nvPr>
            <p:ph sz="quarter" idx="13"/>
          </p:nvPr>
        </p:nvSpPr>
        <p:spPr>
          <a:xfrm>
            <a:off x="1216152" y="1380744"/>
            <a:ext cx="3730752" cy="384048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35F49936-13E1-4C72-921F-845E00F5F67D}" type="datetime1">
              <a:rPr lang="zh-TW" altLang="en-US" smtClean="0"/>
              <a:pPr/>
              <a:t>2021/11/14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028E204F-CD3C-4ADB-BA98-84B59EC3AEBA}"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6CE7C6-65D7-4FE3-A4BB-B3C8DE820462}" type="datetime1">
              <a:rPr lang="zh-TW" altLang="en-US" smtClean="0"/>
              <a:pPr/>
              <a:t>2021/11/14</a:t>
            </a:fld>
            <a:endParaRPr lang="zh-TW" altLang="en-US"/>
          </a:p>
        </p:txBody>
      </p:sp>
      <p:sp>
        <p:nvSpPr>
          <p:cNvPr id="6" name="Slide Number Placeholder 5"/>
          <p:cNvSpPr>
            <a:spLocks noGrp="1"/>
          </p:cNvSpPr>
          <p:nvPr>
            <p:ph type="sldNum" sz="quarter" idx="11"/>
          </p:nvPr>
        </p:nvSpPr>
        <p:spPr/>
        <p:txBody>
          <a:bodyPr/>
          <a:lstStyle/>
          <a:p>
            <a:fld id="{028E204F-CD3C-4ADB-BA98-84B59EC3AEBA}" type="slidenum">
              <a:rPr lang="zh-TW" altLang="en-US" smtClean="0"/>
              <a:pPr/>
              <a:t>‹#›</a:t>
            </a:fld>
            <a:endParaRPr lang="zh-TW" altLang="en-US"/>
          </a:p>
        </p:txBody>
      </p:sp>
      <p:sp>
        <p:nvSpPr>
          <p:cNvPr id="7" name="Footer Placeholder 6"/>
          <p:cNvSpPr>
            <a:spLocks noGrp="1"/>
          </p:cNvSpPr>
          <p:nvPr>
            <p:ph type="ftr" sz="quarter" idx="12"/>
          </p:nvPr>
        </p:nvSpPr>
        <p:spPr/>
        <p:txBody>
          <a:bodyPr/>
          <a:lstStyle/>
          <a:p>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4" name="Content Placeholder 13"/>
          <p:cNvSpPr>
            <a:spLocks noGrp="1"/>
          </p:cNvSpPr>
          <p:nvPr>
            <p:ph sz="quarter" idx="13"/>
          </p:nvPr>
        </p:nvSpPr>
        <p:spPr>
          <a:xfrm>
            <a:off x="914400" y="381000"/>
            <a:ext cx="4800600" cy="59436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9" name="Date Placeholder 8"/>
          <p:cNvSpPr>
            <a:spLocks noGrp="1"/>
          </p:cNvSpPr>
          <p:nvPr>
            <p:ph type="dt" sz="half" idx="14"/>
          </p:nvPr>
        </p:nvSpPr>
        <p:spPr/>
        <p:txBody>
          <a:bodyPr/>
          <a:lstStyle/>
          <a:p>
            <a:fld id="{1A23260C-D2C3-4387-A3A2-3C4E8BEE869E}" type="datetime1">
              <a:rPr lang="zh-TW" altLang="en-US" smtClean="0"/>
              <a:pPr/>
              <a:t>2021/11/14</a:t>
            </a:fld>
            <a:endParaRPr lang="zh-TW" altLang="en-US"/>
          </a:p>
        </p:txBody>
      </p:sp>
      <p:sp>
        <p:nvSpPr>
          <p:cNvPr id="10" name="Slide Number Placeholder 9"/>
          <p:cNvSpPr>
            <a:spLocks noGrp="1"/>
          </p:cNvSpPr>
          <p:nvPr>
            <p:ph type="sldNum" sz="quarter" idx="15"/>
          </p:nvPr>
        </p:nvSpPr>
        <p:spPr/>
        <p:txBody>
          <a:bodyPr/>
          <a:lstStyle/>
          <a:p>
            <a:fld id="{028E204F-CD3C-4ADB-BA98-84B59EC3AEBA}" type="slidenum">
              <a:rPr lang="zh-TW" altLang="en-US" smtClean="0"/>
              <a:pPr/>
              <a:t>‹#›</a:t>
            </a:fld>
            <a:endParaRPr lang="zh-TW" altLang="en-US"/>
          </a:p>
        </p:txBody>
      </p:sp>
      <p:sp>
        <p:nvSpPr>
          <p:cNvPr id="13" name="Footer Placeholder 12"/>
          <p:cNvSpPr>
            <a:spLocks noGrp="1"/>
          </p:cNvSpPr>
          <p:nvPr>
            <p:ph type="ftr" sz="quarter" idx="16"/>
          </p:nvPr>
        </p:nvSpPr>
        <p:spPr/>
        <p:txBody>
          <a:bodyPr/>
          <a:lstStyle/>
          <a:p>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zh-TW" altLang="en-US"/>
              <a:t>按一下以編輯母片標題樣式</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2CC85F7-D023-440A-8D1A-5DBFFE93FC46}" type="datetime1">
              <a:rPr lang="zh-TW" altLang="en-US" smtClean="0"/>
              <a:pPr/>
              <a:t>2021/11/14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028E204F-CD3C-4ADB-BA98-84B59EC3AEBA}"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FDC8C8A7-5D2D-4344-896F-C1234F99E39A}" type="datetime1">
              <a:rPr lang="zh-TW" altLang="en-US" smtClean="0"/>
              <a:pPr/>
              <a:t>2021/11/14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028E204F-CD3C-4ADB-BA98-84B59EC3AEBA}"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3769DA73-B11C-4904-A36E-CC5EF301EF3B}" type="datetime1">
              <a:rPr lang="zh-TW" altLang="en-US" smtClean="0"/>
              <a:pPr/>
              <a:t>2021/11/14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028E204F-CD3C-4ADB-BA98-84B59EC3AEBA}" type="slidenum">
              <a:rPr lang="zh-TW" altLang="en-US" smtClean="0"/>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600200"/>
            <a:ext cx="8229600" cy="4530725"/>
          </a:xfrm>
        </p:spPr>
        <p:txBody>
          <a:bodyPr/>
          <a:lstStyle/>
          <a:p>
            <a:pPr lvl="0"/>
            <a:endParaRPr lang="zh-TW" altLang="en-US" noProof="0"/>
          </a:p>
        </p:txBody>
      </p:sp>
      <p:sp>
        <p:nvSpPr>
          <p:cNvPr id="4" name="Rectangle 9"/>
          <p:cNvSpPr>
            <a:spLocks noGrp="1" noChangeArrowheads="1"/>
          </p:cNvSpPr>
          <p:nvPr>
            <p:ph type="dt" sz="half" idx="10"/>
          </p:nvPr>
        </p:nvSpPr>
        <p:spPr>
          <a:ln/>
        </p:spPr>
        <p:txBody>
          <a:bodyPr/>
          <a:lstStyle>
            <a:lvl1pPr>
              <a:defRPr/>
            </a:lvl1pPr>
          </a:lstStyle>
          <a:p>
            <a:pPr>
              <a:defRPr/>
            </a:pPr>
            <a:fld id="{37589A65-F6F5-4916-A050-5CEA0761EA69}" type="datetime1">
              <a:rPr lang="zh-TW" altLang="en-US"/>
              <a:pPr>
                <a:defRPr/>
              </a:pPr>
              <a:t>2021/11/14</a:t>
            </a:fld>
            <a:endParaRPr lang="en-US" altLang="zh-TW"/>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1"/>
          <p:cNvSpPr>
            <a:spLocks noGrp="1" noChangeArrowheads="1"/>
          </p:cNvSpPr>
          <p:nvPr>
            <p:ph type="sldNum" sz="quarter" idx="12"/>
          </p:nvPr>
        </p:nvSpPr>
        <p:spPr>
          <a:ln/>
        </p:spPr>
        <p:txBody>
          <a:bodyPr/>
          <a:lstStyle>
            <a:lvl1pPr>
              <a:defRPr/>
            </a:lvl1pPr>
          </a:lstStyle>
          <a:p>
            <a:pPr>
              <a:defRPr/>
            </a:pPr>
            <a:fld id="{FD4759E8-9421-4F8D-8D93-0A79BCF34276}" type="slidenum">
              <a:rPr lang="en-US" altLang="zh-TW"/>
              <a:pPr>
                <a:defRPr/>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zh-TW" altLang="en-US"/>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028E204F-CD3C-4ADB-BA98-84B59EC3AEBA}" type="slidenum">
              <a:rPr lang="zh-TW" altLang="en-US" smtClean="0"/>
              <a:pPr/>
              <a:t>‹#›</a:t>
            </a:fld>
            <a:endParaRPr lang="zh-TW" altLang="en-US"/>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fld id="{B94D8CA8-8EC1-490D-8898-CC8B59754AE1}" type="datetime1">
              <a:rPr lang="zh-TW" altLang="en-US" smtClean="0"/>
              <a:pPr/>
              <a:t>2021/11/14</a:t>
            </a:fld>
            <a:endParaRPr lang="zh-TW"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hf hdr="0" ftr="0"/>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15075" y="1208590"/>
            <a:ext cx="9144000" cy="778098"/>
          </a:xfrm>
          <a:noFill/>
        </p:spPr>
        <p:txBody>
          <a:bodyPr/>
          <a:lstStyle/>
          <a:p>
            <a:pPr algn="ctr"/>
            <a:r>
              <a:rPr lang="zh-TW" altLang="zh-TW" sz="4000" dirty="0">
                <a:solidFill>
                  <a:srgbClr val="1C1C1C"/>
                </a:solidFill>
                <a:effectLst/>
                <a:latin typeface="標楷體" panose="03000509000000000000" pitchFamily="65" charset="-120"/>
                <a:ea typeface="標楷體" panose="03000509000000000000" pitchFamily="65" charset="-120"/>
              </a:rPr>
              <a:t>澎湖縣政府</a:t>
            </a:r>
            <a:r>
              <a:rPr lang="en-US" altLang="zh-TW" sz="4000" dirty="0">
                <a:solidFill>
                  <a:srgbClr val="1C1C1C"/>
                </a:solidFill>
                <a:effectLst/>
                <a:latin typeface="標楷體" panose="03000509000000000000" pitchFamily="65" charset="-120"/>
                <a:ea typeface="標楷體" panose="03000509000000000000" pitchFamily="65" charset="-120"/>
              </a:rPr>
              <a:t>110</a:t>
            </a:r>
            <a:r>
              <a:rPr lang="zh-TW" altLang="zh-TW" sz="4000" dirty="0">
                <a:solidFill>
                  <a:srgbClr val="1C1C1C"/>
                </a:solidFill>
                <a:effectLst/>
                <a:latin typeface="標楷體" panose="03000509000000000000" pitchFamily="65" charset="-120"/>
                <a:ea typeface="標楷體" panose="03000509000000000000" pitchFamily="65" charset="-120"/>
              </a:rPr>
              <a:t>年度採購實務研習會</a:t>
            </a:r>
          </a:p>
        </p:txBody>
      </p:sp>
      <p:sp>
        <p:nvSpPr>
          <p:cNvPr id="38914" name="Rectangle 4"/>
          <p:cNvSpPr>
            <a:spLocks noGrp="1" noChangeArrowheads="1"/>
          </p:cNvSpPr>
          <p:nvPr>
            <p:ph type="dt" sz="half" idx="10"/>
          </p:nvPr>
        </p:nvSpPr>
        <p:spPr>
          <a:noFill/>
        </p:spPr>
        <p:txBody>
          <a:bodyPr/>
          <a:lstStyle/>
          <a:p>
            <a:fld id="{62BD8CA2-99EF-495C-AE80-0A932FD9CEAF}" type="datetime1">
              <a:rPr lang="zh-TW" altLang="en-US" smtClean="0">
                <a:latin typeface="Arial" charset="0"/>
                <a:ea typeface="新細明體" charset="-120"/>
              </a:rPr>
              <a:pPr/>
              <a:t>2021/11/14</a:t>
            </a:fld>
            <a:endParaRPr lang="en-US" altLang="zh-TW">
              <a:latin typeface="Arial" charset="0"/>
              <a:ea typeface="新細明體" charset="-120"/>
            </a:endParaRPr>
          </a:p>
        </p:txBody>
      </p:sp>
      <p:sp>
        <p:nvSpPr>
          <p:cNvPr id="38917" name="Text Box 5"/>
          <p:cNvSpPr txBox="1">
            <a:spLocks noChangeArrowheads="1"/>
          </p:cNvSpPr>
          <p:nvPr/>
        </p:nvSpPr>
        <p:spPr bwMode="auto">
          <a:xfrm>
            <a:off x="15075" y="5784933"/>
            <a:ext cx="9144000" cy="556819"/>
          </a:xfrm>
          <a:prstGeom prst="rect">
            <a:avLst/>
          </a:prstGeom>
          <a:noFill/>
          <a:ln w="9525">
            <a:noFill/>
            <a:miter lim="800000"/>
            <a:headEnd/>
            <a:tailEnd/>
          </a:ln>
        </p:spPr>
        <p:txBody>
          <a:bodyPr wrap="square">
            <a:spAutoFit/>
          </a:bodyPr>
          <a:lstStyle/>
          <a:p>
            <a:pPr algn="ctr">
              <a:lnSpc>
                <a:spcPct val="115000"/>
              </a:lnSpc>
            </a:pPr>
            <a:r>
              <a:rPr lang="zh-TW" altLang="en-US" sz="2800" b="1" dirty="0">
                <a:solidFill>
                  <a:srgbClr val="00003A"/>
                </a:solidFill>
                <a:ea typeface="標楷體" pitchFamily="65" charset="-120"/>
              </a:rPr>
              <a:t>陳照烱</a:t>
            </a:r>
          </a:p>
        </p:txBody>
      </p:sp>
      <p:sp>
        <p:nvSpPr>
          <p:cNvPr id="6" name="矩形 5"/>
          <p:cNvSpPr/>
          <p:nvPr/>
        </p:nvSpPr>
        <p:spPr>
          <a:xfrm>
            <a:off x="0" y="3105834"/>
            <a:ext cx="9144000" cy="590931"/>
          </a:xfrm>
          <a:prstGeom prst="rect">
            <a:avLst/>
          </a:prstGeom>
        </p:spPr>
        <p:txBody>
          <a:bodyPr wrap="square">
            <a:spAutoFit/>
          </a:bodyPr>
          <a:lstStyle/>
          <a:p>
            <a:pPr algn="ctr">
              <a:lnSpc>
                <a:spcPct val="90000"/>
              </a:lnSpc>
              <a:spcBef>
                <a:spcPct val="25000"/>
              </a:spcBef>
            </a:pPr>
            <a:r>
              <a:rPr lang="zh-TW" altLang="en-US" sz="3600" b="1" u="sng" dirty="0">
                <a:solidFill>
                  <a:srgbClr val="1C1C1C"/>
                </a:solidFill>
                <a:latin typeface="標楷體" panose="03000509000000000000" pitchFamily="65" charset="-120"/>
                <a:ea typeface="標楷體" panose="03000509000000000000" pitchFamily="65" charset="-120"/>
              </a:rPr>
              <a:t>因應</a:t>
            </a:r>
            <a:r>
              <a:rPr lang="en-US" altLang="zh-TW" sz="3600" b="1" u="sng" dirty="0">
                <a:solidFill>
                  <a:srgbClr val="1C1C1C"/>
                </a:solidFill>
                <a:latin typeface="標楷體" panose="03000509000000000000" pitchFamily="65" charset="-120"/>
                <a:ea typeface="標楷體" panose="03000509000000000000" pitchFamily="65" charset="-120"/>
              </a:rPr>
              <a:t>COVID-19</a:t>
            </a:r>
            <a:r>
              <a:rPr lang="zh-TW" altLang="en-US" sz="3600" b="1" u="sng" dirty="0">
                <a:solidFill>
                  <a:srgbClr val="1C1C1C"/>
                </a:solidFill>
                <a:latin typeface="標楷體" panose="03000509000000000000" pitchFamily="65" charset="-120"/>
                <a:ea typeface="標楷體" panose="03000509000000000000" pitchFamily="65" charset="-120"/>
              </a:rPr>
              <a:t>疫情</a:t>
            </a:r>
            <a:r>
              <a:rPr lang="en-US" altLang="zh-TW" sz="3600" b="1" u="sng" dirty="0">
                <a:solidFill>
                  <a:srgbClr val="1C1C1C"/>
                </a:solidFill>
                <a:latin typeface="標楷體" panose="03000509000000000000" pitchFamily="65" charset="-120"/>
                <a:ea typeface="標楷體" panose="03000509000000000000" pitchFamily="65" charset="-120"/>
              </a:rPr>
              <a:t>-</a:t>
            </a:r>
            <a:r>
              <a:rPr lang="zh-TW" altLang="en-US" sz="3600" b="1" u="sng" dirty="0">
                <a:solidFill>
                  <a:srgbClr val="1C1C1C"/>
                </a:solidFill>
                <a:latin typeface="標楷體" panose="03000509000000000000" pitchFamily="65" charset="-120"/>
                <a:ea typeface="標楷體" panose="03000509000000000000" pitchFamily="65" charset="-120"/>
              </a:rPr>
              <a:t>採購執行注意事項</a:t>
            </a:r>
          </a:p>
        </p:txBody>
      </p:sp>
      <p:sp>
        <p:nvSpPr>
          <p:cNvPr id="2" name="矩形 1">
            <a:extLst>
              <a:ext uri="{FF2B5EF4-FFF2-40B4-BE49-F238E27FC236}">
                <a16:creationId xmlns:a16="http://schemas.microsoft.com/office/drawing/2014/main" id="{A3CC7CCF-9809-4832-B6B1-C6AB1A938545}"/>
              </a:ext>
            </a:extLst>
          </p:cNvPr>
          <p:cNvSpPr/>
          <p:nvPr/>
        </p:nvSpPr>
        <p:spPr>
          <a:xfrm>
            <a:off x="3267797" y="6329248"/>
            <a:ext cx="2608406" cy="369332"/>
          </a:xfrm>
          <a:prstGeom prst="rect">
            <a:avLst/>
          </a:prstGeom>
        </p:spPr>
        <p:txBody>
          <a:bodyPr wrap="none">
            <a:spAutoFit/>
          </a:bodyPr>
          <a:lstStyle/>
          <a:p>
            <a:pPr algn="ctr">
              <a:spcBef>
                <a:spcPts val="4200"/>
              </a:spcBef>
              <a:defRPr/>
            </a:pPr>
            <a:r>
              <a:rPr lang="en-US" altLang="zh-TW" b="1" dirty="0">
                <a:solidFill>
                  <a:srgbClr val="000000"/>
                </a:solidFill>
                <a:latin typeface="標楷體" pitchFamily="65" charset="-120"/>
                <a:ea typeface="標楷體" pitchFamily="65" charset="-120"/>
              </a:rPr>
              <a:t>jawjeong@yahoo.com.tw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A9C48364-5EFB-4215-B108-61A48FCB2D0B}"/>
              </a:ext>
            </a:extLst>
          </p:cNvPr>
          <p:cNvSpPr>
            <a:spLocks noGrp="1"/>
          </p:cNvSpPr>
          <p:nvPr>
            <p:ph type="dt" sz="half" idx="10"/>
          </p:nvPr>
        </p:nvSpPr>
        <p:spPr/>
        <p:txBody>
          <a:bodyPr/>
          <a:lstStyle/>
          <a:p>
            <a:fld id="{7C1BD5C9-3DB7-48CB-AC99-EAAEB538F827}" type="datetime1">
              <a:rPr lang="zh-TW" altLang="en-US" smtClean="0"/>
              <a:pPr/>
              <a:t>2021/11/14</a:t>
            </a:fld>
            <a:endParaRPr lang="zh-TW" altLang="en-US"/>
          </a:p>
        </p:txBody>
      </p:sp>
      <p:sp>
        <p:nvSpPr>
          <p:cNvPr id="5" name="投影片編號版面配置區 4">
            <a:extLst>
              <a:ext uri="{FF2B5EF4-FFF2-40B4-BE49-F238E27FC236}">
                <a16:creationId xmlns:a16="http://schemas.microsoft.com/office/drawing/2014/main" id="{0F2F1E32-1090-49D5-8C1A-EFD77E6E193E}"/>
              </a:ext>
            </a:extLst>
          </p:cNvPr>
          <p:cNvSpPr>
            <a:spLocks noGrp="1"/>
          </p:cNvSpPr>
          <p:nvPr>
            <p:ph type="sldNum" sz="quarter" idx="11"/>
          </p:nvPr>
        </p:nvSpPr>
        <p:spPr/>
        <p:txBody>
          <a:bodyPr/>
          <a:lstStyle/>
          <a:p>
            <a:fld id="{028E204F-CD3C-4ADB-BA98-84B59EC3AEBA}" type="slidenum">
              <a:rPr lang="zh-TW" altLang="en-US" smtClean="0"/>
              <a:pPr/>
              <a:t>2</a:t>
            </a:fld>
            <a:endParaRPr lang="zh-TW" altLang="en-US"/>
          </a:p>
        </p:txBody>
      </p:sp>
      <p:sp>
        <p:nvSpPr>
          <p:cNvPr id="6" name="矩形 5">
            <a:extLst>
              <a:ext uri="{FF2B5EF4-FFF2-40B4-BE49-F238E27FC236}">
                <a16:creationId xmlns:a16="http://schemas.microsoft.com/office/drawing/2014/main" id="{31EDC5D1-2C9D-4EEE-836E-272CAEADCCBD}"/>
              </a:ext>
            </a:extLst>
          </p:cNvPr>
          <p:cNvSpPr/>
          <p:nvPr/>
        </p:nvSpPr>
        <p:spPr>
          <a:xfrm>
            <a:off x="323528" y="702845"/>
            <a:ext cx="8496944" cy="830997"/>
          </a:xfrm>
          <a:prstGeom prst="rect">
            <a:avLst/>
          </a:prstGeom>
        </p:spPr>
        <p:txBody>
          <a:bodyPr wrap="square">
            <a:spAutoFit/>
          </a:bodyPr>
          <a:lstStyle/>
          <a:p>
            <a:pPr marL="285750" indent="-285750">
              <a:buFont typeface="Wingdings" panose="05000000000000000000" pitchFamily="2" charset="2"/>
              <a:buChar char="u"/>
            </a:pPr>
            <a:r>
              <a:rPr lang="zh-TW" altLang="en-US"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項第</a:t>
            </a:r>
            <a:r>
              <a:rPr lang="en-US" altLang="zh-TW"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款</a:t>
            </a:r>
            <a:r>
              <a:rPr lang="zh-TW" altLang="en-US"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遇有</a:t>
            </a:r>
            <a:r>
              <a:rPr lang="zh-TW" altLang="zh-TW" sz="2400" b="1" u="sng"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不可預見之緊急</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事故，致</a:t>
            </a:r>
            <a:r>
              <a:rPr lang="zh-TW" altLang="zh-TW" sz="2400" b="1" u="sng"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無法</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以公開或選擇性招標程序適時辦理，且</a:t>
            </a:r>
            <a:r>
              <a:rPr lang="zh-TW" altLang="zh-TW" sz="2400" b="1" u="sng"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確有</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必要者。</a:t>
            </a:r>
            <a:endParaRPr lang="zh-TW" altLang="en-US" sz="2400" dirty="0">
              <a:solidFill>
                <a:srgbClr val="1C1C1C"/>
              </a:solidFill>
              <a:latin typeface="標楷體" panose="03000509000000000000" pitchFamily="65" charset="-120"/>
              <a:ea typeface="標楷體" panose="03000509000000000000" pitchFamily="65" charset="-120"/>
            </a:endParaRPr>
          </a:p>
        </p:txBody>
      </p:sp>
      <p:sp>
        <p:nvSpPr>
          <p:cNvPr id="7" name="矩形 6">
            <a:extLst>
              <a:ext uri="{FF2B5EF4-FFF2-40B4-BE49-F238E27FC236}">
                <a16:creationId xmlns:a16="http://schemas.microsoft.com/office/drawing/2014/main" id="{A5A7366B-9178-497D-9330-788E5F57D570}"/>
              </a:ext>
            </a:extLst>
          </p:cNvPr>
          <p:cNvSpPr/>
          <p:nvPr/>
        </p:nvSpPr>
        <p:spPr>
          <a:xfrm>
            <a:off x="755576" y="188640"/>
            <a:ext cx="1723549" cy="461665"/>
          </a:xfrm>
          <a:prstGeom prst="rect">
            <a:avLst/>
          </a:prstGeom>
          <a:solidFill>
            <a:srgbClr val="FFFF00"/>
          </a:solidFill>
          <a:ln>
            <a:solidFill>
              <a:schemeClr val="accent1"/>
            </a:solidFill>
          </a:ln>
        </p:spPr>
        <p:txBody>
          <a:bodyPr wrap="none">
            <a:spAutoFit/>
          </a:bodyPr>
          <a:lstStyle/>
          <a:p>
            <a:r>
              <a:rPr lang="zh-TW" altLang="en-US" sz="2400" b="1" dirty="0">
                <a:solidFill>
                  <a:srgbClr val="0000FF"/>
                </a:solidFill>
                <a:ea typeface="標楷體" panose="03000509000000000000" pitchFamily="65" charset="-120"/>
                <a:cs typeface="Times New Roman" panose="02020603050405020304" pitchFamily="18" charset="0"/>
              </a:rPr>
              <a:t>政府採購法</a:t>
            </a:r>
            <a:endParaRPr lang="en-US" altLang="zh-TW" sz="2400" b="1" dirty="0">
              <a:solidFill>
                <a:srgbClr val="0000FF"/>
              </a:solidFill>
              <a:ea typeface="標楷體" panose="03000509000000000000" pitchFamily="65" charset="-120"/>
              <a:cs typeface="Times New Roman" panose="02020603050405020304" pitchFamily="18" charset="0"/>
            </a:endParaRPr>
          </a:p>
        </p:txBody>
      </p:sp>
      <p:sp>
        <p:nvSpPr>
          <p:cNvPr id="10" name="矩形 9">
            <a:extLst>
              <a:ext uri="{FF2B5EF4-FFF2-40B4-BE49-F238E27FC236}">
                <a16:creationId xmlns:a16="http://schemas.microsoft.com/office/drawing/2014/main" id="{8A896D92-FDBB-40DA-A8D5-232193DFA2BE}"/>
              </a:ext>
            </a:extLst>
          </p:cNvPr>
          <p:cNvSpPr/>
          <p:nvPr/>
        </p:nvSpPr>
        <p:spPr>
          <a:xfrm>
            <a:off x="755575" y="2996952"/>
            <a:ext cx="8141601" cy="86409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D86ED869-9A78-40B1-A169-DCE7EF66A258}"/>
              </a:ext>
            </a:extLst>
          </p:cNvPr>
          <p:cNvSpPr/>
          <p:nvPr/>
        </p:nvSpPr>
        <p:spPr>
          <a:xfrm>
            <a:off x="305308" y="1533842"/>
            <a:ext cx="8515164" cy="4167551"/>
          </a:xfrm>
          <a:prstGeom prst="rect">
            <a:avLst/>
          </a:prstGeom>
        </p:spPr>
        <p:txBody>
          <a:bodyPr wrap="square">
            <a:spAutoFit/>
          </a:bodyPr>
          <a:lstStyle/>
          <a:p>
            <a:pPr marL="449263" indent="-449263" algn="just">
              <a:lnSpc>
                <a:spcPts val="2800"/>
              </a:lnSpc>
              <a:spcAft>
                <a:spcPts val="0"/>
              </a:spcAft>
              <a:buFont typeface="Wingdings" panose="05000000000000000000" pitchFamily="2" charset="2"/>
              <a:buChar char="l"/>
            </a:pPr>
            <a:r>
              <a:rPr lang="zh-TW" altLang="en-US" sz="24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24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105</a:t>
            </a:r>
            <a:r>
              <a:rPr lang="zh-TW" altLang="en-US" sz="24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  </a:t>
            </a:r>
            <a:endParaRPr lang="en-US" altLang="zh-TW" sz="24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endParaRPr>
          </a:p>
          <a:p>
            <a:pPr indent="1074738" algn="just">
              <a:lnSpc>
                <a:spcPts val="2800"/>
              </a:lnSpc>
              <a:spcAft>
                <a:spcPts val="0"/>
              </a:spcAft>
            </a:pPr>
            <a:r>
              <a:rPr lang="zh-TW" altLang="zh-TW" sz="24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機關辦理下列採購，</a:t>
            </a:r>
            <a:r>
              <a:rPr lang="zh-TW" altLang="zh-TW" sz="2400" b="1" u="sng"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得不適用本法招標、決標</a:t>
            </a:r>
            <a:r>
              <a:rPr lang="zh-TW" altLang="zh-TW" sz="24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之規定。</a:t>
            </a:r>
          </a:p>
          <a:p>
            <a:pPr marL="1074738" indent="-625475" algn="just">
              <a:lnSpc>
                <a:spcPts val="2800"/>
              </a:lnSpc>
              <a:spcAft>
                <a:spcPts val="0"/>
              </a:spcAft>
            </a:pPr>
            <a:r>
              <a:rPr lang="zh-TW" altLang="zh-TW" sz="22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一、國家遇有戰爭、天然災害、癘疫或財政經濟上有重大變故，需緊急處置之採購事項。</a:t>
            </a:r>
          </a:p>
          <a:p>
            <a:pPr marL="1074738" indent="-625475" algn="just">
              <a:lnSpc>
                <a:spcPts val="2800"/>
              </a:lnSpc>
              <a:spcBef>
                <a:spcPts val="600"/>
              </a:spcBef>
              <a:spcAft>
                <a:spcPts val="600"/>
              </a:spcAft>
            </a:pPr>
            <a:r>
              <a:rPr lang="zh-TW" altLang="zh-TW" sz="2400" b="1"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二、人民之生命、身體、健康、財產遭遇緊急危難，需緊急處置之採購事項。</a:t>
            </a:r>
          </a:p>
          <a:p>
            <a:pPr marL="1074738" indent="-625475" algn="just">
              <a:lnSpc>
                <a:spcPts val="2800"/>
              </a:lnSpc>
              <a:spcAft>
                <a:spcPts val="0"/>
              </a:spcAft>
            </a:pPr>
            <a:r>
              <a:rPr lang="zh-TW" altLang="zh-TW" sz="22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三、公務機關間財物或勞務之取得，經雙方直屬上級機關核准者。</a:t>
            </a:r>
          </a:p>
          <a:p>
            <a:pPr marL="1074738" indent="-625475" algn="just">
              <a:lnSpc>
                <a:spcPts val="2800"/>
              </a:lnSpc>
              <a:spcAft>
                <a:spcPts val="0"/>
              </a:spcAft>
            </a:pPr>
            <a:r>
              <a:rPr lang="zh-TW" altLang="zh-TW" sz="22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四、依條約或協定向國際組織、外國政府或其授權機構辦理之採購，其招標、決標另有特別規定者。</a:t>
            </a:r>
          </a:p>
          <a:p>
            <a:pPr marL="1028700" indent="46038" algn="just">
              <a:lnSpc>
                <a:spcPts val="2800"/>
              </a:lnSpc>
              <a:spcAft>
                <a:spcPts val="0"/>
              </a:spcAft>
            </a:pPr>
            <a:r>
              <a:rPr lang="zh-TW" altLang="zh-TW" sz="22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前項之採購，有另定處理辦法予以規範之必要者，其辦法由主管機關定之。</a:t>
            </a:r>
            <a:r>
              <a:rPr lang="en-US" altLang="zh-TW" sz="2200" b="1"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200" b="1" dirty="0">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endParaRPr>
          </a:p>
        </p:txBody>
      </p:sp>
      <p:sp>
        <p:nvSpPr>
          <p:cNvPr id="11" name="矩形 10">
            <a:extLst>
              <a:ext uri="{FF2B5EF4-FFF2-40B4-BE49-F238E27FC236}">
                <a16:creationId xmlns:a16="http://schemas.microsoft.com/office/drawing/2014/main" id="{E875896A-9247-40AC-9673-85B3694EEE3A}"/>
              </a:ext>
            </a:extLst>
          </p:cNvPr>
          <p:cNvSpPr/>
          <p:nvPr/>
        </p:nvSpPr>
        <p:spPr>
          <a:xfrm>
            <a:off x="323528" y="5717739"/>
            <a:ext cx="8496943" cy="830997"/>
          </a:xfrm>
          <a:prstGeom prst="rect">
            <a:avLst/>
          </a:prstGeom>
        </p:spPr>
        <p:txBody>
          <a:bodyPr wrap="square">
            <a:spAutoFit/>
          </a:bodyPr>
          <a:lstStyle/>
          <a:p>
            <a:pPr marL="285750" indent="-285750" algn="just">
              <a:buFont typeface="Wingdings" panose="05000000000000000000" pitchFamily="2" charset="2"/>
              <a:buChar char="u"/>
            </a:pPr>
            <a:r>
              <a:rPr lang="zh-TW" altLang="en-US"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104</a:t>
            </a:r>
            <a:r>
              <a:rPr lang="zh-TW" altLang="en-US"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項第</a:t>
            </a:r>
            <a:r>
              <a:rPr lang="en-US" altLang="zh-TW"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sz="2400" b="1" u="sng"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款</a:t>
            </a:r>
            <a:r>
              <a:rPr lang="zh-TW" altLang="en-US" sz="2400" dirty="0">
                <a:solidFill>
                  <a:srgbClr val="1C1C1C"/>
                </a:solidFill>
                <a:latin typeface="PMingLiU" panose="02020500000000000000" pitchFamily="18" charset="-120"/>
                <a:ea typeface="PMingLiU" panose="02020500000000000000" pitchFamily="18" charset="-120"/>
                <a:cs typeface="Times New Roman" panose="02020603050405020304" pitchFamily="18" charset="0"/>
              </a:rPr>
              <a:t>：</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確因</a:t>
            </a:r>
            <a:r>
              <a:rPr lang="zh-TW" altLang="zh-TW" sz="2400" b="1" u="sng"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時效緊急</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，有</a:t>
            </a:r>
            <a:r>
              <a:rPr lang="zh-TW" altLang="zh-TW" sz="2400" b="1" u="sng"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危及重大戰備任務</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之虞者，得不適用第</a:t>
            </a:r>
            <a:r>
              <a:rPr lang="en-US"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26</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28</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條及第</a:t>
            </a:r>
            <a:r>
              <a:rPr lang="en-US"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36</a:t>
            </a:r>
            <a:r>
              <a:rPr lang="zh-TW" altLang="zh-TW" sz="24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條之規定。</a:t>
            </a:r>
            <a:endParaRPr lang="zh-TW" altLang="en-US" sz="2400" dirty="0">
              <a:solidFill>
                <a:srgbClr val="1C1C1C"/>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358302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 name="日期版面配置區 1"/>
          <p:cNvSpPr>
            <a:spLocks noGrp="1"/>
          </p:cNvSpPr>
          <p:nvPr>
            <p:ph type="dt" sz="quarter" idx="10"/>
          </p:nvPr>
        </p:nvSpPr>
        <p:spPr/>
        <p:txBody>
          <a:bodyPr/>
          <a:lstStyle/>
          <a:p>
            <a:pPr>
              <a:defRPr/>
            </a:pPr>
            <a:fld id="{763AEE5D-322D-4E94-BF97-FF72036E8E13}" type="datetime1">
              <a:rPr lang="zh-TW" altLang="en-US"/>
              <a:pPr>
                <a:defRPr/>
              </a:pPr>
              <a:t>2021/11/14</a:t>
            </a:fld>
            <a:endParaRPr lang="en-US" altLang="zh-TW"/>
          </a:p>
        </p:txBody>
      </p:sp>
      <p:sp>
        <p:nvSpPr>
          <p:cNvPr id="23555" name="日期版面配置區 3"/>
          <p:cNvSpPr txBox="1">
            <a:spLocks noGrp="1"/>
          </p:cNvSpPr>
          <p:nvPr/>
        </p:nvSpPr>
        <p:spPr bwMode="auto">
          <a:xfrm>
            <a:off x="301625" y="6245225"/>
            <a:ext cx="2289175" cy="476250"/>
          </a:xfrm>
          <a:prstGeom prst="rect">
            <a:avLst/>
          </a:prstGeom>
          <a:noFill/>
          <a:ln w="9525">
            <a:noFill/>
            <a:miter lim="800000"/>
            <a:headEnd/>
            <a:tailEnd/>
          </a:ln>
        </p:spPr>
        <p:txBody>
          <a:bodyPr/>
          <a:lstStyle/>
          <a:p>
            <a:fld id="{5826E80E-287C-41CD-86FD-315C980F1BA1}" type="datetime1">
              <a:rPr kumimoji="0" lang="zh-TW" altLang="en-US" sz="1400">
                <a:ea typeface="新細明體" charset="-120"/>
              </a:rPr>
              <a:pPr/>
              <a:t>2021/11/14</a:t>
            </a:fld>
            <a:endParaRPr kumimoji="0" lang="en-US" altLang="zh-TW" sz="1400">
              <a:ea typeface="新細明體" charset="-120"/>
            </a:endParaRPr>
          </a:p>
        </p:txBody>
      </p:sp>
      <p:sp>
        <p:nvSpPr>
          <p:cNvPr id="19460" name="Rectangle 2"/>
          <p:cNvSpPr>
            <a:spLocks noGrp="1" noRot="1" noChangeArrowheads="1"/>
          </p:cNvSpPr>
          <p:nvPr>
            <p:ph type="title" idx="4294967295"/>
          </p:nvPr>
        </p:nvSpPr>
        <p:spPr>
          <a:xfrm>
            <a:off x="395858" y="260350"/>
            <a:ext cx="8568630" cy="647700"/>
          </a:xfrm>
          <a:solidFill>
            <a:schemeClr val="bg1"/>
          </a:solidFill>
          <a:ln>
            <a:solidFill>
              <a:schemeClr val="bg1"/>
            </a:solidFill>
          </a:ln>
          <a:effectLst>
            <a:outerShdw dist="107763" dir="13500000" algn="ctr" rotWithShape="0">
              <a:schemeClr val="bg2">
                <a:alpha val="50000"/>
              </a:schemeClr>
            </a:outerShdw>
          </a:effectLst>
        </p:spPr>
        <p:txBody>
          <a:bodyPr/>
          <a:lstStyle/>
          <a:p>
            <a:pPr algn="ctr" eaLnBrk="1" hangingPunct="1">
              <a:defRPr/>
            </a:pPr>
            <a:r>
              <a:rPr lang="zh-TW" altLang="en-US" sz="4000" b="1" dirty="0">
                <a:solidFill>
                  <a:srgbClr val="0000FF"/>
                </a:solidFill>
                <a:effectLst/>
                <a:ea typeface="標楷體" pitchFamily="65" charset="-120"/>
              </a:rPr>
              <a:t>招標方式、決標原則、決標方式</a:t>
            </a:r>
          </a:p>
        </p:txBody>
      </p:sp>
      <p:sp>
        <p:nvSpPr>
          <p:cNvPr id="1451011" name="Text Box 3"/>
          <p:cNvSpPr txBox="1">
            <a:spLocks noChangeArrowheads="1"/>
          </p:cNvSpPr>
          <p:nvPr/>
        </p:nvSpPr>
        <p:spPr bwMode="auto">
          <a:xfrm>
            <a:off x="323528" y="1135722"/>
            <a:ext cx="2447925" cy="5285934"/>
          </a:xfrm>
          <a:prstGeom prst="rect">
            <a:avLst/>
          </a:prstGeom>
          <a:solidFill>
            <a:srgbClr val="FFFF00"/>
          </a:solidFill>
          <a:ln w="9525">
            <a:solidFill>
              <a:srgbClr val="0000FF"/>
            </a:solidFill>
            <a:miter lim="800000"/>
            <a:headEnd/>
            <a:tailEnd/>
          </a:ln>
          <a:effectLst>
            <a:outerShdw dist="107763" dir="13500000" algn="ctr" rotWithShape="0">
              <a:schemeClr val="bg2">
                <a:alpha val="50000"/>
              </a:schemeClr>
            </a:outerShdw>
          </a:effectLst>
        </p:spPr>
        <p:txBody>
          <a:bodyPr wrap="square">
            <a:spAutoFit/>
          </a:bodyPr>
          <a:lstStyle/>
          <a:p>
            <a:pPr>
              <a:lnSpc>
                <a:spcPts val="3700"/>
              </a:lnSpc>
              <a:buFont typeface="Wingdings" pitchFamily="2" charset="2"/>
              <a:buChar char="l"/>
              <a:defRPr/>
            </a:pPr>
            <a:r>
              <a:rPr lang="zh-TW" altLang="en-US" sz="2800" b="1" u="sng" dirty="0">
                <a:solidFill>
                  <a:srgbClr val="0000FF"/>
                </a:solidFill>
                <a:latin typeface="標楷體" pitchFamily="65" charset="-120"/>
                <a:ea typeface="標楷體" pitchFamily="65" charset="-120"/>
              </a:rPr>
              <a:t>公開招標</a:t>
            </a:r>
          </a:p>
          <a:p>
            <a:pPr>
              <a:lnSpc>
                <a:spcPts val="3700"/>
              </a:lnSpc>
              <a:buFont typeface="Wingdings" pitchFamily="2" charset="2"/>
              <a:buChar char="l"/>
              <a:defRPr/>
            </a:pPr>
            <a:r>
              <a:rPr lang="zh-TW" altLang="en-US" sz="2800" b="1" u="sng" dirty="0">
                <a:solidFill>
                  <a:srgbClr val="0000FF"/>
                </a:solidFill>
                <a:latin typeface="標楷體" pitchFamily="65" charset="-120"/>
                <a:ea typeface="標楷體" pitchFamily="65" charset="-120"/>
              </a:rPr>
              <a:t>選擇性招標</a:t>
            </a:r>
          </a:p>
          <a:p>
            <a:pPr marL="179388" lvl="1" indent="195263">
              <a:lnSpc>
                <a:spcPts val="3700"/>
              </a:lnSpc>
              <a:buFont typeface="Wingdings" pitchFamily="2" charset="2"/>
              <a:buChar char="l"/>
              <a:defRPr/>
            </a:pPr>
            <a:r>
              <a:rPr lang="zh-TW" altLang="en-US" sz="2800" b="1" dirty="0">
                <a:solidFill>
                  <a:srgbClr val="000000"/>
                </a:solidFill>
                <a:latin typeface="標楷體" pitchFamily="65" charset="-120"/>
                <a:ea typeface="標楷體" pitchFamily="65" charset="-120"/>
              </a:rPr>
              <a:t>個案</a:t>
            </a:r>
          </a:p>
          <a:p>
            <a:pPr marL="179388" lvl="1" indent="195263">
              <a:lnSpc>
                <a:spcPts val="3700"/>
              </a:lnSpc>
              <a:buFont typeface="Wingdings" pitchFamily="2" charset="2"/>
              <a:buChar char="l"/>
              <a:defRPr/>
            </a:pPr>
            <a:r>
              <a:rPr lang="zh-TW" altLang="en-US" sz="2800" b="1" dirty="0">
                <a:solidFill>
                  <a:srgbClr val="000000"/>
                </a:solidFill>
                <a:latin typeface="標楷體" pitchFamily="65" charset="-120"/>
                <a:ea typeface="標楷體" pitchFamily="65" charset="-120"/>
              </a:rPr>
              <a:t>經常性</a:t>
            </a:r>
          </a:p>
          <a:p>
            <a:pPr>
              <a:lnSpc>
                <a:spcPts val="3700"/>
              </a:lnSpc>
              <a:buFont typeface="Wingdings" pitchFamily="2" charset="2"/>
              <a:buChar char="l"/>
              <a:defRPr/>
            </a:pPr>
            <a:r>
              <a:rPr lang="zh-TW" altLang="en-US" sz="2800" b="1" u="sng" dirty="0">
                <a:solidFill>
                  <a:srgbClr val="0000FF"/>
                </a:solidFill>
                <a:latin typeface="標楷體" pitchFamily="65" charset="-120"/>
                <a:ea typeface="標楷體" pitchFamily="65" charset="-120"/>
              </a:rPr>
              <a:t>限制性招標</a:t>
            </a:r>
          </a:p>
          <a:p>
            <a:pPr marL="179388" lvl="1" indent="195263">
              <a:lnSpc>
                <a:spcPts val="3700"/>
              </a:lnSpc>
              <a:buFont typeface="Wingdings" pitchFamily="2" charset="2"/>
              <a:buChar char="l"/>
              <a:defRPr/>
            </a:pPr>
            <a:r>
              <a:rPr lang="zh-TW" altLang="en-US" sz="2800" b="1" dirty="0">
                <a:solidFill>
                  <a:srgbClr val="000000"/>
                </a:solidFill>
                <a:latin typeface="標楷體" pitchFamily="65" charset="-120"/>
                <a:ea typeface="標楷體" pitchFamily="65" charset="-120"/>
              </a:rPr>
              <a:t>不經公告</a:t>
            </a:r>
          </a:p>
          <a:p>
            <a:pPr marL="179388" lvl="1" indent="195263">
              <a:lnSpc>
                <a:spcPts val="3700"/>
              </a:lnSpc>
              <a:buFont typeface="Wingdings" pitchFamily="2" charset="2"/>
              <a:buChar char="l"/>
              <a:defRPr/>
            </a:pPr>
            <a:r>
              <a:rPr lang="zh-TW" altLang="en-US" sz="2800" b="1" dirty="0">
                <a:solidFill>
                  <a:srgbClr val="000000"/>
                </a:solidFill>
                <a:latin typeface="標楷體" pitchFamily="65" charset="-120"/>
                <a:ea typeface="標楷體" pitchFamily="65" charset="-120"/>
              </a:rPr>
              <a:t>公告</a:t>
            </a:r>
          </a:p>
          <a:p>
            <a:pPr marL="554038" lvl="2">
              <a:lnSpc>
                <a:spcPts val="3700"/>
              </a:lnSpc>
              <a:buFont typeface="Wingdings" pitchFamily="2" charset="2"/>
              <a:buChar char="l"/>
              <a:defRPr/>
            </a:pPr>
            <a:r>
              <a:rPr lang="zh-TW" altLang="en-US" sz="2800" b="1" dirty="0">
                <a:solidFill>
                  <a:srgbClr val="000000"/>
                </a:solidFill>
                <a:latin typeface="標楷體" pitchFamily="65" charset="-120"/>
                <a:ea typeface="標楷體" pitchFamily="65" charset="-120"/>
              </a:rPr>
              <a:t>評選</a:t>
            </a:r>
          </a:p>
          <a:p>
            <a:pPr marL="554038" lvl="2">
              <a:lnSpc>
                <a:spcPts val="3700"/>
              </a:lnSpc>
              <a:buFont typeface="Wingdings" pitchFamily="2" charset="2"/>
              <a:buChar char="l"/>
              <a:defRPr/>
            </a:pPr>
            <a:r>
              <a:rPr lang="zh-TW" altLang="en-US" sz="2800" b="1" dirty="0">
                <a:solidFill>
                  <a:srgbClr val="000000"/>
                </a:solidFill>
                <a:latin typeface="標楷體" pitchFamily="65" charset="-120"/>
                <a:ea typeface="標楷體" pitchFamily="65" charset="-120"/>
              </a:rPr>
              <a:t>徵求</a:t>
            </a:r>
          </a:p>
          <a:p>
            <a:pPr>
              <a:lnSpc>
                <a:spcPts val="3700"/>
              </a:lnSpc>
              <a:buFont typeface="Wingdings" pitchFamily="2" charset="2"/>
              <a:buChar char="l"/>
              <a:defRPr/>
            </a:pPr>
            <a:r>
              <a:rPr kumimoji="0" lang="zh-TW" altLang="en-US" sz="2800" b="1" u="sng" dirty="0">
                <a:solidFill>
                  <a:srgbClr val="0000FF"/>
                </a:solidFill>
                <a:latin typeface="標楷體" pitchFamily="65" charset="-120"/>
                <a:ea typeface="標楷體" pitchFamily="65" charset="-120"/>
              </a:rPr>
              <a:t>公開取得</a:t>
            </a:r>
          </a:p>
          <a:p>
            <a:pPr>
              <a:lnSpc>
                <a:spcPts val="3700"/>
              </a:lnSpc>
              <a:buFont typeface="Wingdings" pitchFamily="2" charset="2"/>
              <a:buChar char="l"/>
              <a:defRPr/>
            </a:pPr>
            <a:r>
              <a:rPr kumimoji="0" lang="zh-TW" altLang="en-US" sz="2800" b="1" u="sng" dirty="0">
                <a:solidFill>
                  <a:srgbClr val="0000FF"/>
                </a:solidFill>
                <a:latin typeface="標楷體" pitchFamily="65" charset="-120"/>
                <a:ea typeface="標楷體" pitchFamily="65" charset="-120"/>
              </a:rPr>
              <a:t>小額採購</a:t>
            </a:r>
            <a:endParaRPr kumimoji="0" lang="en-US" altLang="zh-TW" sz="2800" dirty="0">
              <a:latin typeface="標楷體" pitchFamily="65" charset="-120"/>
              <a:ea typeface="標楷體" pitchFamily="65" charset="-120"/>
            </a:endParaRPr>
          </a:p>
        </p:txBody>
      </p:sp>
      <p:sp>
        <p:nvSpPr>
          <p:cNvPr id="1451012" name="Text Box 4"/>
          <p:cNvSpPr txBox="1">
            <a:spLocks noChangeArrowheads="1"/>
          </p:cNvSpPr>
          <p:nvPr/>
        </p:nvSpPr>
        <p:spPr bwMode="auto">
          <a:xfrm>
            <a:off x="2916411" y="1125538"/>
            <a:ext cx="2879725" cy="1800225"/>
          </a:xfrm>
          <a:prstGeom prst="rect">
            <a:avLst/>
          </a:prstGeom>
          <a:solidFill>
            <a:schemeClr val="accent1">
              <a:lumMod val="20000"/>
              <a:lumOff val="80000"/>
            </a:schemeClr>
          </a:solidFill>
          <a:ln w="9525">
            <a:solidFill>
              <a:srgbClr val="0000FF"/>
            </a:solidFill>
            <a:miter lim="800000"/>
            <a:headEnd/>
            <a:tailEnd/>
          </a:ln>
          <a:effectLst>
            <a:outerShdw dist="107763" dir="13500000" algn="ctr" rotWithShape="0">
              <a:schemeClr val="bg2">
                <a:alpha val="50000"/>
              </a:schemeClr>
            </a:outerShdw>
          </a:effectLst>
        </p:spPr>
        <p:txBody>
          <a:bodyPr>
            <a:spAutoFit/>
          </a:bodyPr>
          <a:lstStyle/>
          <a:p>
            <a:pPr>
              <a:buFont typeface="Wingdings" pitchFamily="2" charset="2"/>
              <a:buChar char="n"/>
              <a:defRPr/>
            </a:pPr>
            <a:r>
              <a:rPr lang="zh-TW" altLang="en-US" sz="2800" b="1" u="sng" dirty="0">
                <a:solidFill>
                  <a:srgbClr val="CC0000"/>
                </a:solidFill>
                <a:latin typeface="標楷體" pitchFamily="65" charset="-120"/>
                <a:ea typeface="標楷體" pitchFamily="65" charset="-120"/>
              </a:rPr>
              <a:t>不分段開標</a:t>
            </a:r>
          </a:p>
          <a:p>
            <a:pPr>
              <a:buFont typeface="Wingdings" pitchFamily="2" charset="2"/>
              <a:buChar char="n"/>
              <a:defRPr/>
            </a:pPr>
            <a:r>
              <a:rPr lang="zh-TW" altLang="en-US" sz="2800" b="1" u="sng" dirty="0">
                <a:solidFill>
                  <a:srgbClr val="CC0000"/>
                </a:solidFill>
                <a:latin typeface="標楷體" pitchFamily="65" charset="-120"/>
                <a:ea typeface="標楷體" pitchFamily="65" charset="-120"/>
              </a:rPr>
              <a:t>分段開標</a:t>
            </a:r>
          </a:p>
          <a:p>
            <a:pPr marL="261938" lvl="1" indent="195263">
              <a:buFont typeface="Wingdings" pitchFamily="2" charset="2"/>
              <a:buChar char="n"/>
              <a:defRPr/>
            </a:pPr>
            <a:r>
              <a:rPr lang="zh-TW" altLang="en-US" sz="2800" b="1" dirty="0">
                <a:solidFill>
                  <a:srgbClr val="000000"/>
                </a:solidFill>
                <a:latin typeface="標楷體" pitchFamily="65" charset="-120"/>
                <a:ea typeface="標楷體" pitchFamily="65" charset="-120"/>
              </a:rPr>
              <a:t>一次投分段開</a:t>
            </a:r>
          </a:p>
          <a:p>
            <a:pPr marL="261938" lvl="1" indent="195263">
              <a:buFont typeface="Wingdings" pitchFamily="2" charset="2"/>
              <a:buChar char="n"/>
              <a:defRPr/>
            </a:pPr>
            <a:r>
              <a:rPr lang="zh-TW" altLang="en-US" sz="2800" b="1" dirty="0">
                <a:solidFill>
                  <a:srgbClr val="000000"/>
                </a:solidFill>
                <a:latin typeface="標楷體" pitchFamily="65" charset="-120"/>
                <a:ea typeface="標楷體" pitchFamily="65" charset="-120"/>
              </a:rPr>
              <a:t>分段投分段開</a:t>
            </a:r>
          </a:p>
        </p:txBody>
      </p:sp>
      <p:sp>
        <p:nvSpPr>
          <p:cNvPr id="1451013" name="Text Box 5"/>
          <p:cNvSpPr txBox="1">
            <a:spLocks noChangeArrowheads="1"/>
          </p:cNvSpPr>
          <p:nvPr/>
        </p:nvSpPr>
        <p:spPr bwMode="auto">
          <a:xfrm>
            <a:off x="5904358" y="1125538"/>
            <a:ext cx="3132138" cy="3046988"/>
          </a:xfrm>
          <a:prstGeom prst="rect">
            <a:avLst/>
          </a:prstGeom>
          <a:solidFill>
            <a:schemeClr val="bg1"/>
          </a:solidFill>
          <a:ln>
            <a:solidFill>
              <a:schemeClr val="accent1"/>
            </a:solidFill>
          </a:ln>
          <a:effectLst>
            <a:outerShdw dist="107763" dir="18900000" algn="ctr" rotWithShape="0">
              <a:schemeClr val="bg2">
                <a:alpha val="50000"/>
              </a:schemeClr>
            </a:outerShdw>
          </a:effectLst>
        </p:spPr>
        <p:txBody>
          <a:bodyPr>
            <a:spAutoFit/>
          </a:bodyPr>
          <a:lstStyle>
            <a:lvl1pPr eaLnBrk="0" hangingPunct="0">
              <a:defRPr kumimoji="1">
                <a:solidFill>
                  <a:schemeClr val="tx1"/>
                </a:solidFill>
                <a:latin typeface="Arial" charset="0"/>
                <a:ea typeface="標楷體" pitchFamily="65" charset="-120"/>
              </a:defRPr>
            </a:lvl1pPr>
            <a:lvl2pPr eaLnBrk="0" hangingPunct="0">
              <a:defRPr kumimoji="1">
                <a:solidFill>
                  <a:schemeClr val="tx1"/>
                </a:solidFill>
                <a:latin typeface="Arial" charset="0"/>
                <a:ea typeface="標楷體" pitchFamily="65" charset="-120"/>
              </a:defRPr>
            </a:lvl2pPr>
            <a:lvl3pPr marL="1143000" indent="-228600" eaLnBrk="0" hangingPunct="0">
              <a:defRPr kumimoji="1">
                <a:solidFill>
                  <a:schemeClr val="tx1"/>
                </a:solidFill>
                <a:latin typeface="Arial" charset="0"/>
                <a:ea typeface="標楷體" pitchFamily="65" charset="-120"/>
              </a:defRPr>
            </a:lvl3pPr>
            <a:lvl4pPr marL="1600200" indent="-228600" eaLnBrk="0" hangingPunct="0">
              <a:defRPr kumimoji="1">
                <a:solidFill>
                  <a:schemeClr val="tx1"/>
                </a:solidFill>
                <a:latin typeface="Arial" charset="0"/>
                <a:ea typeface="標楷體" pitchFamily="65" charset="-120"/>
              </a:defRPr>
            </a:lvl4pPr>
            <a:lvl5pPr marL="2057400" indent="-228600" eaLnBrk="0" hangingPunct="0">
              <a:defRPr kumimoji="1">
                <a:solidFill>
                  <a:schemeClr val="tx1"/>
                </a:solidFill>
                <a:latin typeface="Arial" charset="0"/>
                <a:ea typeface="標楷體" pitchFamily="65" charset="-120"/>
              </a:defRPr>
            </a:lvl5pPr>
            <a:lvl6pPr marL="2514600" indent="-228600" eaLnBrk="0" fontAlgn="base" hangingPunct="0">
              <a:spcBef>
                <a:spcPct val="0"/>
              </a:spcBef>
              <a:spcAft>
                <a:spcPct val="0"/>
              </a:spcAft>
              <a:defRPr kumimoji="1">
                <a:solidFill>
                  <a:schemeClr val="tx1"/>
                </a:solidFill>
                <a:latin typeface="Arial" charset="0"/>
                <a:ea typeface="標楷體" pitchFamily="65" charset="-120"/>
              </a:defRPr>
            </a:lvl6pPr>
            <a:lvl7pPr marL="2971800" indent="-228600" eaLnBrk="0" fontAlgn="base" hangingPunct="0">
              <a:spcBef>
                <a:spcPct val="0"/>
              </a:spcBef>
              <a:spcAft>
                <a:spcPct val="0"/>
              </a:spcAft>
              <a:defRPr kumimoji="1">
                <a:solidFill>
                  <a:schemeClr val="tx1"/>
                </a:solidFill>
                <a:latin typeface="Arial" charset="0"/>
                <a:ea typeface="標楷體" pitchFamily="65" charset="-120"/>
              </a:defRPr>
            </a:lvl7pPr>
            <a:lvl8pPr marL="3429000" indent="-228600" eaLnBrk="0" fontAlgn="base" hangingPunct="0">
              <a:spcBef>
                <a:spcPct val="0"/>
              </a:spcBef>
              <a:spcAft>
                <a:spcPct val="0"/>
              </a:spcAft>
              <a:defRPr kumimoji="1">
                <a:solidFill>
                  <a:schemeClr val="tx1"/>
                </a:solidFill>
                <a:latin typeface="Arial" charset="0"/>
                <a:ea typeface="標楷體" pitchFamily="65" charset="-120"/>
              </a:defRPr>
            </a:lvl8pPr>
            <a:lvl9pPr marL="3886200" indent="-228600" eaLnBrk="0" fontAlgn="base" hangingPunct="0">
              <a:spcBef>
                <a:spcPct val="0"/>
              </a:spcBef>
              <a:spcAft>
                <a:spcPct val="0"/>
              </a:spcAft>
              <a:defRPr kumimoji="1">
                <a:solidFill>
                  <a:schemeClr val="tx1"/>
                </a:solidFill>
                <a:latin typeface="Arial" charset="0"/>
                <a:ea typeface="標楷體" pitchFamily="65" charset="-120"/>
              </a:defRPr>
            </a:lvl9pPr>
          </a:lstStyle>
          <a:p>
            <a:pPr eaLnBrk="1" hangingPunct="1">
              <a:buFont typeface="Wingdings" pitchFamily="2" charset="2"/>
              <a:buChar char="u"/>
              <a:defRPr/>
            </a:pPr>
            <a:r>
              <a:rPr lang="zh-TW" altLang="en-US" sz="2800" b="1" u="sng" dirty="0">
                <a:solidFill>
                  <a:srgbClr val="0000FF"/>
                </a:solidFill>
              </a:rPr>
              <a:t>訂有底價</a:t>
            </a:r>
          </a:p>
          <a:p>
            <a:pPr eaLnBrk="1" hangingPunct="1">
              <a:buFont typeface="Wingdings" pitchFamily="2" charset="2"/>
              <a:buChar char="u"/>
              <a:defRPr/>
            </a:pPr>
            <a:r>
              <a:rPr lang="zh-TW" altLang="en-US" sz="2800" b="1" u="sng" dirty="0">
                <a:solidFill>
                  <a:srgbClr val="0000FF"/>
                </a:solidFill>
              </a:rPr>
              <a:t>不訂底價</a:t>
            </a:r>
          </a:p>
          <a:p>
            <a:pPr eaLnBrk="1" hangingPunct="1">
              <a:buFont typeface="Wingdings" pitchFamily="2" charset="2"/>
              <a:buChar char="u"/>
              <a:defRPr/>
            </a:pPr>
            <a:r>
              <a:rPr lang="zh-TW" altLang="en-US" sz="2800" b="1" u="sng" dirty="0">
                <a:solidFill>
                  <a:srgbClr val="0000FF"/>
                </a:solidFill>
              </a:rPr>
              <a:t>最有利標</a:t>
            </a:r>
          </a:p>
          <a:p>
            <a:pPr lvl="1" eaLnBrk="1" hangingPunct="1">
              <a:buFont typeface="Wingdings" pitchFamily="2" charset="2"/>
              <a:buChar char="u"/>
              <a:defRPr/>
            </a:pPr>
            <a:r>
              <a:rPr lang="zh-TW" altLang="en-US" sz="2800" b="1" dirty="0">
                <a:solidFill>
                  <a:srgbClr val="000000"/>
                </a:solidFill>
              </a:rPr>
              <a:t>價格納入評選</a:t>
            </a:r>
          </a:p>
          <a:p>
            <a:pPr lvl="1" eaLnBrk="1" hangingPunct="1">
              <a:buFont typeface="Wingdings" pitchFamily="2" charset="2"/>
              <a:buChar char="u"/>
              <a:defRPr/>
            </a:pPr>
            <a:r>
              <a:rPr lang="zh-TW" altLang="en-US" sz="2400" b="1" dirty="0">
                <a:solidFill>
                  <a:srgbClr val="000000"/>
                </a:solidFill>
              </a:rPr>
              <a:t>價格不納入評選</a:t>
            </a:r>
          </a:p>
          <a:p>
            <a:pPr lvl="1" eaLnBrk="1" hangingPunct="1">
              <a:buFont typeface="Wingdings" pitchFamily="2" charset="2"/>
              <a:buChar char="u"/>
              <a:defRPr/>
            </a:pPr>
            <a:r>
              <a:rPr lang="zh-TW" altLang="en-US" sz="2800" b="1" dirty="0">
                <a:solidFill>
                  <a:srgbClr val="000000"/>
                </a:solidFill>
              </a:rPr>
              <a:t>固定價格</a:t>
            </a:r>
          </a:p>
          <a:p>
            <a:pPr eaLnBrk="1" hangingPunct="1">
              <a:buFont typeface="Wingdings" pitchFamily="2" charset="2"/>
              <a:buChar char="u"/>
              <a:defRPr/>
            </a:pPr>
            <a:r>
              <a:rPr lang="zh-TW" altLang="en-US" sz="2800" b="1" u="sng" dirty="0">
                <a:solidFill>
                  <a:srgbClr val="0000FF"/>
                </a:solidFill>
              </a:rPr>
              <a:t>複數決標</a:t>
            </a:r>
          </a:p>
        </p:txBody>
      </p:sp>
      <p:sp>
        <p:nvSpPr>
          <p:cNvPr id="1451014" name="Oval 6"/>
          <p:cNvSpPr>
            <a:spLocks noChangeArrowheads="1"/>
          </p:cNvSpPr>
          <p:nvPr/>
        </p:nvSpPr>
        <p:spPr bwMode="auto">
          <a:xfrm>
            <a:off x="3276600" y="4221163"/>
            <a:ext cx="5256213" cy="720725"/>
          </a:xfrm>
          <a:prstGeom prst="ellipse">
            <a:avLst/>
          </a:prstGeom>
          <a:solidFill>
            <a:schemeClr val="accent1">
              <a:lumMod val="20000"/>
              <a:lumOff val="80000"/>
            </a:schemeClr>
          </a:solidFill>
          <a:ln w="9525">
            <a:solidFill>
              <a:schemeClr val="tx1"/>
            </a:solidFill>
            <a:round/>
            <a:headEnd/>
            <a:tailEnd/>
          </a:ln>
        </p:spPr>
        <p:txBody>
          <a:bodyPr wrap="none" anchor="ctr"/>
          <a:lstStyle/>
          <a:p>
            <a:pPr algn="ctr">
              <a:defRPr/>
            </a:pPr>
            <a:r>
              <a:rPr lang="zh-TW" altLang="en-US" sz="4000" b="1" dirty="0">
                <a:solidFill>
                  <a:srgbClr val="000000"/>
                </a:solidFill>
                <a:latin typeface="標楷體" pitchFamily="65" charset="-120"/>
                <a:ea typeface="標楷體" pitchFamily="65" charset="-120"/>
              </a:rPr>
              <a:t>最佳組合運用？</a:t>
            </a:r>
          </a:p>
        </p:txBody>
      </p:sp>
      <p:sp>
        <p:nvSpPr>
          <p:cNvPr id="1451015" name="Rectangle 7"/>
          <p:cNvSpPr>
            <a:spLocks noChangeArrowheads="1"/>
          </p:cNvSpPr>
          <p:nvPr/>
        </p:nvSpPr>
        <p:spPr bwMode="auto">
          <a:xfrm>
            <a:off x="2843213" y="5013325"/>
            <a:ext cx="6048375" cy="1373188"/>
          </a:xfrm>
          <a:prstGeom prst="rect">
            <a:avLst/>
          </a:prstGeom>
          <a:solidFill>
            <a:schemeClr val="bg1"/>
          </a:solidFill>
          <a:ln>
            <a:solidFill>
              <a:schemeClr val="accent1"/>
            </a:solidFill>
          </a:ln>
        </p:spPr>
        <p:txBody>
          <a:bodyPr>
            <a:spAutoFit/>
          </a:bodyPr>
          <a:lstStyle/>
          <a:p>
            <a:pPr>
              <a:defRPr/>
            </a:pPr>
            <a:r>
              <a:rPr lang="zh-TW" altLang="en-US" sz="2800" b="1" dirty="0">
                <a:solidFill>
                  <a:srgbClr val="0000FF"/>
                </a:solidFill>
                <a:latin typeface="標楷體" pitchFamily="65" charset="-120"/>
                <a:ea typeface="標楷體" pitchFamily="65" charset="-120"/>
              </a:rPr>
              <a:t>決標方式：</a:t>
            </a:r>
            <a:endParaRPr lang="en-US" altLang="zh-TW" sz="2800" b="1" dirty="0">
              <a:solidFill>
                <a:srgbClr val="0000FF"/>
              </a:solidFill>
              <a:latin typeface="標楷體" pitchFamily="65" charset="-120"/>
              <a:ea typeface="標楷體" pitchFamily="65" charset="-120"/>
            </a:endParaRPr>
          </a:p>
          <a:p>
            <a:pPr>
              <a:defRPr/>
            </a:pPr>
            <a:r>
              <a:rPr lang="zh-TW" altLang="en-US" sz="2800" b="1" dirty="0">
                <a:solidFill>
                  <a:srgbClr val="FF0000"/>
                </a:solidFill>
                <a:latin typeface="標楷體" pitchFamily="65" charset="-120"/>
                <a:ea typeface="標楷體" pitchFamily="65" charset="-120"/>
              </a:rPr>
              <a:t>單價決標</a:t>
            </a:r>
            <a:r>
              <a:rPr lang="zh-TW" altLang="en-US" sz="2800" b="1" dirty="0">
                <a:solidFill>
                  <a:srgbClr val="000000"/>
                </a:solidFill>
                <a:latin typeface="標楷體" pitchFamily="65" charset="-120"/>
                <a:ea typeface="標楷體" pitchFamily="65" charset="-120"/>
              </a:rPr>
              <a:t>、</a:t>
            </a:r>
            <a:r>
              <a:rPr lang="zh-TW" altLang="en-US" sz="2800" b="1" dirty="0">
                <a:solidFill>
                  <a:srgbClr val="0000FF"/>
                </a:solidFill>
                <a:latin typeface="標楷體" pitchFamily="65" charset="-120"/>
                <a:ea typeface="標楷體" pitchFamily="65" charset="-120"/>
              </a:rPr>
              <a:t>總價決標</a:t>
            </a:r>
            <a:r>
              <a:rPr lang="zh-TW" altLang="en-US" sz="2800" b="1" dirty="0">
                <a:solidFill>
                  <a:srgbClr val="000000"/>
                </a:solidFill>
                <a:latin typeface="標楷體" pitchFamily="65" charset="-120"/>
                <a:ea typeface="標楷體" pitchFamily="65" charset="-120"/>
              </a:rPr>
              <a:t>、單項報價總價決標、複數分項決標、複數分組決標</a:t>
            </a:r>
          </a:p>
        </p:txBody>
      </p:sp>
      <p:sp>
        <p:nvSpPr>
          <p:cNvPr id="23562" name="AutoShape 8"/>
          <p:cNvSpPr>
            <a:spLocks noChangeArrowheads="1"/>
          </p:cNvSpPr>
          <p:nvPr/>
        </p:nvSpPr>
        <p:spPr bwMode="auto">
          <a:xfrm>
            <a:off x="2987675" y="3068638"/>
            <a:ext cx="2449513" cy="1008062"/>
          </a:xfrm>
          <a:prstGeom prst="star32">
            <a:avLst>
              <a:gd name="adj" fmla="val 37500"/>
            </a:avLst>
          </a:prstGeom>
          <a:solidFill>
            <a:srgbClr val="FF9900"/>
          </a:solidFill>
          <a:ln w="9525">
            <a:solidFill>
              <a:schemeClr val="tx1"/>
            </a:solidFill>
            <a:miter lim="800000"/>
            <a:headEnd/>
            <a:tailEnd/>
          </a:ln>
          <a:effectLst>
            <a:outerShdw dist="107763" dir="13500000" algn="ctr" rotWithShape="0">
              <a:schemeClr val="bg2">
                <a:alpha val="50000"/>
              </a:schemeClr>
            </a:outerShdw>
          </a:effectLst>
        </p:spPr>
        <p:txBody>
          <a:bodyPr wrap="none" anchor="ctr"/>
          <a:lstStyle/>
          <a:p>
            <a:pPr algn="ctr">
              <a:defRPr/>
            </a:pPr>
            <a:r>
              <a:rPr lang="zh-TW" altLang="en-US" sz="4000" b="1">
                <a:solidFill>
                  <a:srgbClr val="00003A"/>
                </a:solidFill>
              </a:rPr>
              <a:t>策略</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51011"/>
                                        </p:tgtEl>
                                        <p:attrNameLst>
                                          <p:attrName>style.visibility</p:attrName>
                                        </p:attrNameLst>
                                      </p:cBhvr>
                                      <p:to>
                                        <p:strVal val="visible"/>
                                      </p:to>
                                    </p:set>
                                    <p:anim calcmode="lin" valueType="num">
                                      <p:cBhvr additive="base">
                                        <p:cTn id="7" dur="500" fill="hold"/>
                                        <p:tgtEl>
                                          <p:spTgt spid="1451011"/>
                                        </p:tgtEl>
                                        <p:attrNameLst>
                                          <p:attrName>ppt_x</p:attrName>
                                        </p:attrNameLst>
                                      </p:cBhvr>
                                      <p:tavLst>
                                        <p:tav tm="0">
                                          <p:val>
                                            <p:strVal val="0-#ppt_w/2"/>
                                          </p:val>
                                        </p:tav>
                                        <p:tav tm="100000">
                                          <p:val>
                                            <p:strVal val="#ppt_x"/>
                                          </p:val>
                                        </p:tav>
                                      </p:tavLst>
                                    </p:anim>
                                    <p:anim calcmode="lin" valueType="num">
                                      <p:cBhvr additive="base">
                                        <p:cTn id="8" dur="500" fill="hold"/>
                                        <p:tgtEl>
                                          <p:spTgt spid="145101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451012"/>
                                        </p:tgtEl>
                                        <p:attrNameLst>
                                          <p:attrName>style.visibility</p:attrName>
                                        </p:attrNameLst>
                                      </p:cBhvr>
                                      <p:to>
                                        <p:strVal val="visible"/>
                                      </p:to>
                                    </p:set>
                                    <p:animEffect transition="in" filter="checkerboard(across)">
                                      <p:cBhvr>
                                        <p:cTn id="13" dur="500"/>
                                        <p:tgtEl>
                                          <p:spTgt spid="145101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451013"/>
                                        </p:tgtEl>
                                        <p:attrNameLst>
                                          <p:attrName>style.visibility</p:attrName>
                                        </p:attrNameLst>
                                      </p:cBhvr>
                                      <p:to>
                                        <p:strVal val="visible"/>
                                      </p:to>
                                    </p:set>
                                    <p:animEffect transition="in" filter="diamond(in)">
                                      <p:cBhvr>
                                        <p:cTn id="18" dur="2000"/>
                                        <p:tgtEl>
                                          <p:spTgt spid="145101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451015"/>
                                        </p:tgtEl>
                                        <p:attrNameLst>
                                          <p:attrName>style.visibility</p:attrName>
                                        </p:attrNameLst>
                                      </p:cBhvr>
                                      <p:to>
                                        <p:strVal val="visible"/>
                                      </p:to>
                                    </p:set>
                                    <p:animEffect transition="in" filter="blinds(horizontal)">
                                      <p:cBhvr>
                                        <p:cTn id="23" dur="500"/>
                                        <p:tgtEl>
                                          <p:spTgt spid="145101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1451014"/>
                                        </p:tgtEl>
                                        <p:attrNameLst>
                                          <p:attrName>style.visibility</p:attrName>
                                        </p:attrNameLst>
                                      </p:cBhvr>
                                      <p:to>
                                        <p:strVal val="visible"/>
                                      </p:to>
                                    </p:set>
                                    <p:animEffect transition="in" filter="circle(in)">
                                      <p:cBhvr>
                                        <p:cTn id="28" dur="2000"/>
                                        <p:tgtEl>
                                          <p:spTgt spid="1451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1011" grpId="0" animBg="1"/>
      <p:bldP spid="1451012" grpId="0" animBg="1"/>
      <p:bldP spid="1451013" grpId="0" animBg="1"/>
      <p:bldP spid="1451014" grpId="0" animBg="1"/>
      <p:bldP spid="145101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日期版面配置區 2">
            <a:extLst>
              <a:ext uri="{FF2B5EF4-FFF2-40B4-BE49-F238E27FC236}">
                <a16:creationId xmlns:a16="http://schemas.microsoft.com/office/drawing/2014/main" id="{52C91B01-A07F-419B-9E54-EF78F178E2C2}"/>
              </a:ext>
            </a:extLst>
          </p:cNvPr>
          <p:cNvSpPr>
            <a:spLocks noGrp="1"/>
          </p:cNvSpPr>
          <p:nvPr>
            <p:ph type="dt" sz="half" idx="10"/>
          </p:nvPr>
        </p:nvSpPr>
        <p:spPr/>
        <p:txBody>
          <a:bodyPr/>
          <a:lstStyle/>
          <a:p>
            <a:fld id="{35F49936-13E1-4C72-921F-845E00F5F67D}" type="datetime1">
              <a:rPr lang="zh-TW" altLang="en-US" smtClean="0"/>
              <a:pPr/>
              <a:t>2021/11/14</a:t>
            </a:fld>
            <a:endParaRPr lang="zh-TW" altLang="en-US"/>
          </a:p>
        </p:txBody>
      </p:sp>
      <p:sp>
        <p:nvSpPr>
          <p:cNvPr id="4" name="投影片編號版面配置區 3">
            <a:extLst>
              <a:ext uri="{FF2B5EF4-FFF2-40B4-BE49-F238E27FC236}">
                <a16:creationId xmlns:a16="http://schemas.microsoft.com/office/drawing/2014/main" id="{AB90C15A-7C52-42DB-A419-920B111ECA2B}"/>
              </a:ext>
            </a:extLst>
          </p:cNvPr>
          <p:cNvSpPr>
            <a:spLocks noGrp="1"/>
          </p:cNvSpPr>
          <p:nvPr>
            <p:ph type="sldNum" sz="quarter" idx="12"/>
          </p:nvPr>
        </p:nvSpPr>
        <p:spPr/>
        <p:txBody>
          <a:bodyPr/>
          <a:lstStyle/>
          <a:p>
            <a:fld id="{028E204F-CD3C-4ADB-BA98-84B59EC3AEBA}" type="slidenum">
              <a:rPr lang="zh-TW" altLang="en-US" smtClean="0"/>
              <a:pPr/>
              <a:t>4</a:t>
            </a:fld>
            <a:endParaRPr lang="zh-TW" altLang="en-US" dirty="0"/>
          </a:p>
        </p:txBody>
      </p:sp>
      <p:sp>
        <p:nvSpPr>
          <p:cNvPr id="5" name="左大括弧 4">
            <a:extLst>
              <a:ext uri="{FF2B5EF4-FFF2-40B4-BE49-F238E27FC236}">
                <a16:creationId xmlns:a16="http://schemas.microsoft.com/office/drawing/2014/main" id="{12C6EEE5-B984-4B61-9F50-F41020E4F585}"/>
              </a:ext>
            </a:extLst>
          </p:cNvPr>
          <p:cNvSpPr/>
          <p:nvPr/>
        </p:nvSpPr>
        <p:spPr>
          <a:xfrm>
            <a:off x="827584" y="404664"/>
            <a:ext cx="648072" cy="3024336"/>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A6B6A33C-07AD-4A2E-A94D-A6386523482E}"/>
              </a:ext>
            </a:extLst>
          </p:cNvPr>
          <p:cNvSpPr txBox="1"/>
          <p:nvPr/>
        </p:nvSpPr>
        <p:spPr>
          <a:xfrm>
            <a:off x="179512" y="995594"/>
            <a:ext cx="615553" cy="1857342"/>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shape">
              <a:fillToRect l="50000" t="50000" r="50000" b="50000"/>
            </a:path>
            <a:tileRect/>
          </a:gradFill>
          <a:ln>
            <a:solidFill>
              <a:srgbClr val="0000FF"/>
            </a:solidFill>
          </a:ln>
        </p:spPr>
        <p:txBody>
          <a:bodyPr vert="eaVert"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限制性招標</a:t>
            </a:r>
          </a:p>
        </p:txBody>
      </p:sp>
      <p:sp>
        <p:nvSpPr>
          <p:cNvPr id="7" name="文字方塊 6">
            <a:extLst>
              <a:ext uri="{FF2B5EF4-FFF2-40B4-BE49-F238E27FC236}">
                <a16:creationId xmlns:a16="http://schemas.microsoft.com/office/drawing/2014/main" id="{890443F0-273F-4D52-9578-95DEB568655F}"/>
              </a:ext>
            </a:extLst>
          </p:cNvPr>
          <p:cNvSpPr txBox="1"/>
          <p:nvPr/>
        </p:nvSpPr>
        <p:spPr>
          <a:xfrm>
            <a:off x="1259632" y="520294"/>
            <a:ext cx="4752528" cy="52322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比價或議價</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000000"/>
                </a:solidFill>
                <a:latin typeface="標楷體" panose="03000509000000000000" pitchFamily="65" charset="-120"/>
                <a:ea typeface="標楷體" panose="03000509000000000000" pitchFamily="65" charset="-120"/>
              </a:rPr>
              <a:t>法第</a:t>
            </a:r>
            <a:r>
              <a:rPr lang="en-US" altLang="zh-TW" sz="2000" b="1" dirty="0">
                <a:solidFill>
                  <a:srgbClr val="000000"/>
                </a:solidFill>
                <a:latin typeface="標楷體" panose="03000509000000000000" pitchFamily="65" charset="-120"/>
                <a:ea typeface="標楷體" panose="03000509000000000000" pitchFamily="65" charset="-120"/>
              </a:rPr>
              <a:t>18</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3</a:t>
            </a:r>
            <a:r>
              <a:rPr lang="zh-TW" altLang="en-US" sz="2000" b="1" dirty="0">
                <a:solidFill>
                  <a:srgbClr val="000000"/>
                </a:solidFill>
                <a:latin typeface="標楷體" panose="03000509000000000000" pitchFamily="65" charset="-120"/>
                <a:ea typeface="標楷體" panose="03000509000000000000" pitchFamily="65" charset="-120"/>
              </a:rPr>
              <a:t>項</a:t>
            </a:r>
            <a:r>
              <a:rPr lang="en-US" altLang="zh-TW" sz="2000" b="1" dirty="0">
                <a:solidFill>
                  <a:srgbClr val="000000"/>
                </a:solidFill>
                <a:latin typeface="標楷體" panose="03000509000000000000" pitchFamily="65" charset="-120"/>
                <a:ea typeface="標楷體" panose="03000509000000000000" pitchFamily="65" charset="-120"/>
              </a:rPr>
              <a:t>)</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8" name="文字方塊 7">
            <a:extLst>
              <a:ext uri="{FF2B5EF4-FFF2-40B4-BE49-F238E27FC236}">
                <a16:creationId xmlns:a16="http://schemas.microsoft.com/office/drawing/2014/main" id="{E4F5879D-3B51-4626-8E4F-ED10EF9EA256}"/>
              </a:ext>
            </a:extLst>
          </p:cNvPr>
          <p:cNvSpPr txBox="1"/>
          <p:nvPr/>
        </p:nvSpPr>
        <p:spPr>
          <a:xfrm>
            <a:off x="1475656" y="1124744"/>
            <a:ext cx="4280991" cy="52322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FF"/>
                </a:solidFill>
                <a:latin typeface="標楷體" panose="03000509000000000000" pitchFamily="65" charset="-120"/>
                <a:ea typeface="標楷體" panose="03000509000000000000" pitchFamily="65" charset="-120"/>
              </a:rPr>
              <a:t>個案敘明理由</a:t>
            </a:r>
            <a:r>
              <a:rPr lang="en-US" altLang="zh-TW" sz="2000" b="1" dirty="0">
                <a:solidFill>
                  <a:srgbClr val="0000FF"/>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細則第</a:t>
            </a:r>
            <a:r>
              <a:rPr lang="en-US" altLang="zh-TW" sz="2000" b="1" dirty="0">
                <a:solidFill>
                  <a:srgbClr val="0000FF"/>
                </a:solidFill>
                <a:latin typeface="標楷體" panose="03000509000000000000" pitchFamily="65" charset="-120"/>
                <a:ea typeface="標楷體" panose="03000509000000000000" pitchFamily="65" charset="-120"/>
              </a:rPr>
              <a:t>23</a:t>
            </a:r>
            <a:r>
              <a:rPr lang="zh-TW" altLang="en-US" sz="2000" b="1" dirty="0">
                <a:solidFill>
                  <a:srgbClr val="0000FF"/>
                </a:solidFill>
                <a:latin typeface="標楷體" panose="03000509000000000000" pitchFamily="65" charset="-120"/>
                <a:ea typeface="標楷體" panose="03000509000000000000" pitchFamily="65" charset="-120"/>
              </a:rPr>
              <a:t>條之</a:t>
            </a:r>
            <a:r>
              <a:rPr lang="en-US" altLang="zh-TW" sz="2000" b="1" dirty="0">
                <a:solidFill>
                  <a:srgbClr val="0000FF"/>
                </a:solidFill>
                <a:latin typeface="標楷體" panose="03000509000000000000" pitchFamily="65" charset="-120"/>
                <a:ea typeface="標楷體" panose="03000509000000000000" pitchFamily="65" charset="-120"/>
              </a:rPr>
              <a:t>1)</a:t>
            </a:r>
            <a:endParaRPr lang="zh-TW" altLang="en-US" sz="2000" b="1" dirty="0">
              <a:solidFill>
                <a:srgbClr val="0000FF"/>
              </a:solidFill>
              <a:latin typeface="標楷體" panose="03000509000000000000" pitchFamily="65" charset="-120"/>
              <a:ea typeface="標楷體" panose="03000509000000000000" pitchFamily="65" charset="-120"/>
            </a:endParaRPr>
          </a:p>
        </p:txBody>
      </p:sp>
      <p:sp>
        <p:nvSpPr>
          <p:cNvPr id="9" name="左大括弧 8">
            <a:extLst>
              <a:ext uri="{FF2B5EF4-FFF2-40B4-BE49-F238E27FC236}">
                <a16:creationId xmlns:a16="http://schemas.microsoft.com/office/drawing/2014/main" id="{9426B161-0EFE-4D6F-B38A-F3A900046AAA}"/>
              </a:ext>
            </a:extLst>
          </p:cNvPr>
          <p:cNvSpPr/>
          <p:nvPr/>
        </p:nvSpPr>
        <p:spPr>
          <a:xfrm>
            <a:off x="1280570" y="1702260"/>
            <a:ext cx="432048" cy="1582724"/>
          </a:xfrm>
          <a:prstGeom prst="leftBrace">
            <a:avLst/>
          </a:prstGeom>
          <a:ln w="28575">
            <a:solidFill>
              <a:srgbClr val="1C1C1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B33EF3AB-84EA-4567-9BA0-48D7B840AA66}"/>
              </a:ext>
            </a:extLst>
          </p:cNvPr>
          <p:cNvSpPr txBox="1"/>
          <p:nvPr/>
        </p:nvSpPr>
        <p:spPr>
          <a:xfrm>
            <a:off x="1594151" y="1766209"/>
            <a:ext cx="2041745" cy="461665"/>
          </a:xfrm>
          <a:prstGeom prst="rect">
            <a:avLst/>
          </a:prstGeom>
          <a:noFill/>
          <a:ln>
            <a:solidFill>
              <a:srgbClr val="0000FF"/>
            </a:solidFill>
          </a:ln>
        </p:spPr>
        <p:txBody>
          <a:bodyPr wrap="square" rtlCol="0">
            <a:spAutoFit/>
          </a:bodyPr>
          <a:lstStyle/>
          <a:p>
            <a:r>
              <a:rPr lang="zh-TW" altLang="en-US" sz="2400" b="1" dirty="0">
                <a:solidFill>
                  <a:srgbClr val="1C1C1C"/>
                </a:solidFill>
                <a:latin typeface="標楷體" panose="03000509000000000000" pitchFamily="65" charset="-120"/>
                <a:ea typeface="標楷體" panose="03000509000000000000" pitchFamily="65" charset="-120"/>
              </a:rPr>
              <a:t>不經公告程序</a:t>
            </a:r>
          </a:p>
        </p:txBody>
      </p:sp>
      <p:sp>
        <p:nvSpPr>
          <p:cNvPr id="11" name="文字方塊 10">
            <a:extLst>
              <a:ext uri="{FF2B5EF4-FFF2-40B4-BE49-F238E27FC236}">
                <a16:creationId xmlns:a16="http://schemas.microsoft.com/office/drawing/2014/main" id="{BD9CCFDD-BB92-43B1-B91A-FF0D5B3589C5}"/>
              </a:ext>
            </a:extLst>
          </p:cNvPr>
          <p:cNvSpPr txBox="1"/>
          <p:nvPr/>
        </p:nvSpPr>
        <p:spPr>
          <a:xfrm>
            <a:off x="1612854" y="2713822"/>
            <a:ext cx="1753713" cy="461665"/>
          </a:xfrm>
          <a:prstGeom prst="rect">
            <a:avLst/>
          </a:prstGeom>
          <a:noFill/>
          <a:ln>
            <a:solidFill>
              <a:srgbClr val="0000FF"/>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經公告程序</a:t>
            </a:r>
          </a:p>
        </p:txBody>
      </p:sp>
      <p:cxnSp>
        <p:nvCxnSpPr>
          <p:cNvPr id="13" name="直線單箭頭接點 12">
            <a:extLst>
              <a:ext uri="{FF2B5EF4-FFF2-40B4-BE49-F238E27FC236}">
                <a16:creationId xmlns:a16="http://schemas.microsoft.com/office/drawing/2014/main" id="{69703627-AB6A-4E7A-903A-A4984CA2D3C1}"/>
              </a:ext>
            </a:extLst>
          </p:cNvPr>
          <p:cNvCxnSpPr>
            <a:stCxn id="10" idx="3"/>
          </p:cNvCxnSpPr>
          <p:nvPr/>
        </p:nvCxnSpPr>
        <p:spPr>
          <a:xfrm flipV="1">
            <a:off x="3635896" y="1988840"/>
            <a:ext cx="2232248" cy="8202"/>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5" name="文字方塊 14">
            <a:extLst>
              <a:ext uri="{FF2B5EF4-FFF2-40B4-BE49-F238E27FC236}">
                <a16:creationId xmlns:a16="http://schemas.microsoft.com/office/drawing/2014/main" id="{1EF3E3C6-E0EF-429D-99C9-7FBCBCB2C8EB}"/>
              </a:ext>
            </a:extLst>
          </p:cNvPr>
          <p:cNvSpPr txBox="1"/>
          <p:nvPr/>
        </p:nvSpPr>
        <p:spPr>
          <a:xfrm>
            <a:off x="5889451" y="1772816"/>
            <a:ext cx="1418853" cy="461665"/>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p:spPr>
        <p:txBody>
          <a:bodyPr wrap="square" rtlCol="0">
            <a:spAutoFit/>
          </a:bodyPr>
          <a:lstStyle/>
          <a:p>
            <a:r>
              <a:rPr lang="zh-TW" altLang="en-US" sz="2400" b="1" dirty="0">
                <a:solidFill>
                  <a:srgbClr val="1C1C1C"/>
                </a:solidFill>
                <a:latin typeface="標楷體" panose="03000509000000000000" pitchFamily="65" charset="-120"/>
                <a:ea typeface="標楷體" panose="03000509000000000000" pitchFamily="65" charset="-120"/>
              </a:rPr>
              <a:t>優先比價</a:t>
            </a:r>
          </a:p>
        </p:txBody>
      </p:sp>
      <p:cxnSp>
        <p:nvCxnSpPr>
          <p:cNvPr id="17" name="直線單箭頭接點 16">
            <a:extLst>
              <a:ext uri="{FF2B5EF4-FFF2-40B4-BE49-F238E27FC236}">
                <a16:creationId xmlns:a16="http://schemas.microsoft.com/office/drawing/2014/main" id="{515D4FF5-D36B-4F08-8C2A-74958CF69791}"/>
              </a:ext>
            </a:extLst>
          </p:cNvPr>
          <p:cNvCxnSpPr>
            <a:cxnSpLocks/>
          </p:cNvCxnSpPr>
          <p:nvPr/>
        </p:nvCxnSpPr>
        <p:spPr>
          <a:xfrm>
            <a:off x="3366567" y="2948970"/>
            <a:ext cx="413345" cy="0"/>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9" name="左大括弧 18">
            <a:extLst>
              <a:ext uri="{FF2B5EF4-FFF2-40B4-BE49-F238E27FC236}">
                <a16:creationId xmlns:a16="http://schemas.microsoft.com/office/drawing/2014/main" id="{3B365993-F33C-48ED-8A64-14CED0040213}"/>
              </a:ext>
            </a:extLst>
          </p:cNvPr>
          <p:cNvSpPr/>
          <p:nvPr/>
        </p:nvSpPr>
        <p:spPr>
          <a:xfrm>
            <a:off x="3806352" y="2594545"/>
            <a:ext cx="266725" cy="906463"/>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1" name="文字方塊 20">
            <a:extLst>
              <a:ext uri="{FF2B5EF4-FFF2-40B4-BE49-F238E27FC236}">
                <a16:creationId xmlns:a16="http://schemas.microsoft.com/office/drawing/2014/main" id="{A30ACCA3-11FA-433B-AAF0-45EF32564305}"/>
              </a:ext>
            </a:extLst>
          </p:cNvPr>
          <p:cNvSpPr txBox="1"/>
          <p:nvPr/>
        </p:nvSpPr>
        <p:spPr>
          <a:xfrm>
            <a:off x="4058196" y="2564904"/>
            <a:ext cx="3610148" cy="400110"/>
          </a:xfrm>
          <a:prstGeom prst="rect">
            <a:avLst/>
          </a:prstGeom>
          <a:noFill/>
        </p:spPr>
        <p:txBody>
          <a:bodyPr wrap="square" rtlCol="0">
            <a:spAutoFit/>
          </a:bodyPr>
          <a:lstStyle/>
          <a:p>
            <a:r>
              <a:rPr lang="zh-TW" altLang="en-US" sz="2000" b="1" dirty="0">
                <a:solidFill>
                  <a:srgbClr val="1C1C1C"/>
                </a:solidFill>
                <a:latin typeface="標楷體" panose="03000509000000000000" pitchFamily="65" charset="-120"/>
                <a:ea typeface="標楷體" panose="03000509000000000000" pitchFamily="65" charset="-120"/>
              </a:rPr>
              <a:t>公告徵求廠商</a:t>
            </a:r>
            <a:r>
              <a:rPr lang="en-US" altLang="zh-TW" sz="2000" b="1" dirty="0">
                <a:solidFill>
                  <a:srgbClr val="0000FF"/>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細則第</a:t>
            </a:r>
            <a:r>
              <a:rPr lang="en-US" altLang="zh-TW" sz="2000" b="1" dirty="0">
                <a:solidFill>
                  <a:srgbClr val="0000FF"/>
                </a:solidFill>
                <a:latin typeface="標楷體" panose="03000509000000000000" pitchFamily="65" charset="-120"/>
                <a:ea typeface="標楷體" panose="03000509000000000000" pitchFamily="65" charset="-120"/>
              </a:rPr>
              <a:t>23</a:t>
            </a:r>
            <a:r>
              <a:rPr lang="zh-TW" altLang="en-US" sz="2000" b="1" dirty="0">
                <a:solidFill>
                  <a:srgbClr val="0000FF"/>
                </a:solidFill>
                <a:latin typeface="標楷體" panose="03000509000000000000" pitchFamily="65" charset="-120"/>
                <a:ea typeface="標楷體" panose="03000509000000000000" pitchFamily="65" charset="-120"/>
              </a:rPr>
              <a:t>條之</a:t>
            </a:r>
            <a:r>
              <a:rPr lang="en-US" altLang="zh-TW" sz="2000" b="1" dirty="0">
                <a:solidFill>
                  <a:srgbClr val="0000FF"/>
                </a:solidFill>
                <a:latin typeface="標楷體" panose="03000509000000000000" pitchFamily="65" charset="-120"/>
                <a:ea typeface="標楷體" panose="03000509000000000000" pitchFamily="65" charset="-120"/>
              </a:rPr>
              <a:t>1)</a:t>
            </a:r>
            <a:endParaRPr lang="zh-TW" altLang="en-US" sz="2000" b="1" dirty="0">
              <a:solidFill>
                <a:srgbClr val="1C1C1C"/>
              </a:solidFill>
              <a:latin typeface="標楷體" panose="03000509000000000000" pitchFamily="65" charset="-120"/>
              <a:ea typeface="標楷體" panose="03000509000000000000" pitchFamily="65" charset="-120"/>
            </a:endParaRPr>
          </a:p>
        </p:txBody>
      </p:sp>
      <p:sp>
        <p:nvSpPr>
          <p:cNvPr id="22" name="文字方塊 21">
            <a:extLst>
              <a:ext uri="{FF2B5EF4-FFF2-40B4-BE49-F238E27FC236}">
                <a16:creationId xmlns:a16="http://schemas.microsoft.com/office/drawing/2014/main" id="{38DCA4E1-417E-4CC3-9E7B-8D42AB54AEDB}"/>
              </a:ext>
            </a:extLst>
          </p:cNvPr>
          <p:cNvSpPr txBox="1"/>
          <p:nvPr/>
        </p:nvSpPr>
        <p:spPr>
          <a:xfrm>
            <a:off x="4043314" y="3100898"/>
            <a:ext cx="1968846" cy="400110"/>
          </a:xfrm>
          <a:prstGeom prst="rect">
            <a:avLst/>
          </a:prstGeom>
          <a:noFill/>
        </p:spPr>
        <p:txBody>
          <a:bodyPr wrap="square" rtlCol="0">
            <a:spAutoFit/>
          </a:bodyPr>
          <a:lstStyle/>
          <a:p>
            <a:r>
              <a:rPr lang="zh-TW" altLang="en-US" sz="2000" b="1" dirty="0">
                <a:solidFill>
                  <a:srgbClr val="0000FF"/>
                </a:solidFill>
                <a:latin typeface="標楷體" panose="03000509000000000000" pitchFamily="65" charset="-120"/>
                <a:ea typeface="標楷體" panose="03000509000000000000" pitchFamily="65" charset="-120"/>
              </a:rPr>
              <a:t>公告評選廠商</a:t>
            </a:r>
          </a:p>
        </p:txBody>
      </p:sp>
      <p:cxnSp>
        <p:nvCxnSpPr>
          <p:cNvPr id="24" name="直線單箭頭接點 23">
            <a:extLst>
              <a:ext uri="{FF2B5EF4-FFF2-40B4-BE49-F238E27FC236}">
                <a16:creationId xmlns:a16="http://schemas.microsoft.com/office/drawing/2014/main" id="{471E7AA9-BA7A-4E3E-AB4D-AFFBAF7824B3}"/>
              </a:ext>
            </a:extLst>
          </p:cNvPr>
          <p:cNvCxnSpPr>
            <a:cxnSpLocks/>
            <a:stCxn id="11" idx="0"/>
          </p:cNvCxnSpPr>
          <p:nvPr/>
        </p:nvCxnSpPr>
        <p:spPr>
          <a:xfrm flipV="1">
            <a:off x="2489711" y="2252157"/>
            <a:ext cx="0" cy="461665"/>
          </a:xfrm>
          <a:prstGeom prst="straightConnector1">
            <a:avLst/>
          </a:prstGeom>
          <a:ln w="38100">
            <a:solidFill>
              <a:srgbClr val="1C1C1C"/>
            </a:solidFill>
            <a:tailEnd type="triangle"/>
          </a:ln>
        </p:spPr>
        <p:style>
          <a:lnRef idx="1">
            <a:schemeClr val="accent1"/>
          </a:lnRef>
          <a:fillRef idx="0">
            <a:schemeClr val="accent1"/>
          </a:fillRef>
          <a:effectRef idx="0">
            <a:schemeClr val="accent1"/>
          </a:effectRef>
          <a:fontRef idx="minor">
            <a:schemeClr val="tx1"/>
          </a:fontRef>
        </p:style>
      </p:cxnSp>
      <p:sp>
        <p:nvSpPr>
          <p:cNvPr id="26" name="右大括弧 25">
            <a:extLst>
              <a:ext uri="{FF2B5EF4-FFF2-40B4-BE49-F238E27FC236}">
                <a16:creationId xmlns:a16="http://schemas.microsoft.com/office/drawing/2014/main" id="{D4A37EA5-A68D-4C65-9C51-782E9C203526}"/>
              </a:ext>
            </a:extLst>
          </p:cNvPr>
          <p:cNvSpPr/>
          <p:nvPr/>
        </p:nvSpPr>
        <p:spPr>
          <a:xfrm>
            <a:off x="7541043" y="1947022"/>
            <a:ext cx="432048" cy="1015663"/>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7" name="文字方塊 26">
            <a:extLst>
              <a:ext uri="{FF2B5EF4-FFF2-40B4-BE49-F238E27FC236}">
                <a16:creationId xmlns:a16="http://schemas.microsoft.com/office/drawing/2014/main" id="{C064F07A-1DC6-4093-BB9B-89718B4E692F}"/>
              </a:ext>
            </a:extLst>
          </p:cNvPr>
          <p:cNvSpPr txBox="1"/>
          <p:nvPr/>
        </p:nvSpPr>
        <p:spPr>
          <a:xfrm>
            <a:off x="7973924" y="1916832"/>
            <a:ext cx="714136" cy="1015663"/>
          </a:xfrm>
          <a:prstGeom prst="rect">
            <a:avLst/>
          </a:prstGeom>
          <a:solidFill>
            <a:srgbClr val="FFFF00"/>
          </a:solidFill>
          <a:ln>
            <a:solidFill>
              <a:srgbClr val="1C1C1C"/>
            </a:solidFill>
          </a:ln>
        </p:spPr>
        <p:txBody>
          <a:bodyPr wrap="square" rtlCol="0">
            <a:spAutoFit/>
          </a:bodyPr>
          <a:lstStyle/>
          <a:p>
            <a:r>
              <a:rPr lang="zh-TW" altLang="en-US" sz="2000" b="1" dirty="0">
                <a:solidFill>
                  <a:srgbClr val="0000FF"/>
                </a:solidFill>
                <a:latin typeface="標楷體" panose="03000509000000000000" pitchFamily="65" charset="-120"/>
                <a:ea typeface="標楷體" panose="03000509000000000000" pitchFamily="65" charset="-120"/>
              </a:rPr>
              <a:t>得當場改議價</a:t>
            </a:r>
          </a:p>
        </p:txBody>
      </p:sp>
      <p:sp>
        <p:nvSpPr>
          <p:cNvPr id="28" name="文字方塊 27">
            <a:extLst>
              <a:ext uri="{FF2B5EF4-FFF2-40B4-BE49-F238E27FC236}">
                <a16:creationId xmlns:a16="http://schemas.microsoft.com/office/drawing/2014/main" id="{8C74FF2A-2C6E-456C-8F6F-CB5499DAB78B}"/>
              </a:ext>
            </a:extLst>
          </p:cNvPr>
          <p:cNvSpPr txBox="1"/>
          <p:nvPr/>
        </p:nvSpPr>
        <p:spPr>
          <a:xfrm>
            <a:off x="5686462" y="3131676"/>
            <a:ext cx="1837866" cy="369332"/>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a:ln>
            <a:solidFill>
              <a:srgbClr val="1C1C1C"/>
            </a:solidFill>
          </a:ln>
        </p:spPr>
        <p:txBody>
          <a:bodyPr wrap="square" rtlCol="0">
            <a:spAutoFit/>
          </a:bodyPr>
          <a:lstStyle/>
          <a:p>
            <a:r>
              <a:rPr lang="zh-TW" altLang="en-US" b="1" dirty="0">
                <a:solidFill>
                  <a:srgbClr val="1C1C1C"/>
                </a:solidFill>
                <a:latin typeface="標楷體" panose="03000509000000000000" pitchFamily="65" charset="-120"/>
                <a:ea typeface="標楷體" panose="03000509000000000000" pitchFamily="65" charset="-120"/>
              </a:rPr>
              <a:t>議價或依序議價</a:t>
            </a:r>
          </a:p>
        </p:txBody>
      </p:sp>
      <p:sp>
        <p:nvSpPr>
          <p:cNvPr id="29" name="文字方塊 28">
            <a:extLst>
              <a:ext uri="{FF2B5EF4-FFF2-40B4-BE49-F238E27FC236}">
                <a16:creationId xmlns:a16="http://schemas.microsoft.com/office/drawing/2014/main" id="{20F765B1-D657-438A-9ECF-2D1D37491508}"/>
              </a:ext>
            </a:extLst>
          </p:cNvPr>
          <p:cNvSpPr txBox="1"/>
          <p:nvPr/>
        </p:nvSpPr>
        <p:spPr>
          <a:xfrm>
            <a:off x="228603" y="3933056"/>
            <a:ext cx="615553" cy="149015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rgbClr val="0000FF"/>
            </a:solidFill>
          </a:ln>
        </p:spPr>
        <p:txBody>
          <a:bodyPr vert="eaVert"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法規運用</a:t>
            </a:r>
          </a:p>
        </p:txBody>
      </p:sp>
      <p:sp>
        <p:nvSpPr>
          <p:cNvPr id="30" name="左大括弧 29">
            <a:extLst>
              <a:ext uri="{FF2B5EF4-FFF2-40B4-BE49-F238E27FC236}">
                <a16:creationId xmlns:a16="http://schemas.microsoft.com/office/drawing/2014/main" id="{FADF3829-C5C3-4F10-8E7A-EEB71FC5BF35}"/>
              </a:ext>
            </a:extLst>
          </p:cNvPr>
          <p:cNvSpPr/>
          <p:nvPr/>
        </p:nvSpPr>
        <p:spPr>
          <a:xfrm>
            <a:off x="899592" y="3898661"/>
            <a:ext cx="648072" cy="161857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1" name="文字方塊 30">
            <a:extLst>
              <a:ext uri="{FF2B5EF4-FFF2-40B4-BE49-F238E27FC236}">
                <a16:creationId xmlns:a16="http://schemas.microsoft.com/office/drawing/2014/main" id="{A519C7E9-371F-46A8-839C-9C61A1905DCB}"/>
              </a:ext>
            </a:extLst>
          </p:cNvPr>
          <p:cNvSpPr txBox="1"/>
          <p:nvPr/>
        </p:nvSpPr>
        <p:spPr>
          <a:xfrm>
            <a:off x="1370646" y="4047310"/>
            <a:ext cx="2435706" cy="52322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公告金額以上</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2" name="文字方塊 31">
            <a:extLst>
              <a:ext uri="{FF2B5EF4-FFF2-40B4-BE49-F238E27FC236}">
                <a16:creationId xmlns:a16="http://schemas.microsoft.com/office/drawing/2014/main" id="{051AB976-95B7-48C4-8557-DE09592633D3}"/>
              </a:ext>
            </a:extLst>
          </p:cNvPr>
          <p:cNvSpPr txBox="1"/>
          <p:nvPr/>
        </p:nvSpPr>
        <p:spPr>
          <a:xfrm>
            <a:off x="1370646" y="4764090"/>
            <a:ext cx="2435706" cy="52322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未達公告金額</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3" name="文字方塊 32">
            <a:extLst>
              <a:ext uri="{FF2B5EF4-FFF2-40B4-BE49-F238E27FC236}">
                <a16:creationId xmlns:a16="http://schemas.microsoft.com/office/drawing/2014/main" id="{2EE664A8-4BEA-4D23-B650-F1F1C5CC4933}"/>
              </a:ext>
            </a:extLst>
          </p:cNvPr>
          <p:cNvSpPr txBox="1"/>
          <p:nvPr/>
        </p:nvSpPr>
        <p:spPr>
          <a:xfrm>
            <a:off x="3939713" y="4056384"/>
            <a:ext cx="4033377" cy="52322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採購法第</a:t>
            </a:r>
            <a:r>
              <a:rPr lang="en-US" altLang="zh-TW" sz="2800" b="1" dirty="0">
                <a:solidFill>
                  <a:srgbClr val="000000"/>
                </a:solidFill>
                <a:latin typeface="標楷體" panose="03000509000000000000" pitchFamily="65" charset="-120"/>
                <a:ea typeface="標楷體" panose="03000509000000000000" pitchFamily="65" charset="-120"/>
              </a:rPr>
              <a:t>22</a:t>
            </a:r>
            <a:r>
              <a:rPr lang="zh-TW" altLang="en-US" sz="2800" b="1" dirty="0">
                <a:solidFill>
                  <a:srgbClr val="000000"/>
                </a:solidFill>
                <a:latin typeface="標楷體" panose="03000509000000000000" pitchFamily="65" charset="-120"/>
                <a:ea typeface="標楷體" panose="03000509000000000000" pitchFamily="65" charset="-120"/>
              </a:rPr>
              <a:t>條第</a:t>
            </a:r>
            <a:r>
              <a:rPr lang="en-US" altLang="zh-TW" sz="2800" b="1" dirty="0">
                <a:solidFill>
                  <a:srgbClr val="000000"/>
                </a:solidFill>
                <a:latin typeface="標楷體" panose="03000509000000000000" pitchFamily="65" charset="-120"/>
                <a:ea typeface="標楷體" panose="03000509000000000000" pitchFamily="65" charset="-120"/>
              </a:rPr>
              <a:t>1</a:t>
            </a:r>
            <a:r>
              <a:rPr lang="zh-TW" altLang="en-US" sz="2800" b="1" dirty="0">
                <a:solidFill>
                  <a:srgbClr val="000000"/>
                </a:solidFill>
                <a:latin typeface="標楷體" panose="03000509000000000000" pitchFamily="65" charset="-120"/>
                <a:ea typeface="標楷體" panose="03000509000000000000" pitchFamily="65" charset="-120"/>
              </a:rPr>
              <a:t>項各款</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4" name="文字方塊 33">
            <a:extLst>
              <a:ext uri="{FF2B5EF4-FFF2-40B4-BE49-F238E27FC236}">
                <a16:creationId xmlns:a16="http://schemas.microsoft.com/office/drawing/2014/main" id="{DD3BEB51-7198-41E9-988B-CFD5CB8A48FE}"/>
              </a:ext>
            </a:extLst>
          </p:cNvPr>
          <p:cNvSpPr txBox="1"/>
          <p:nvPr/>
        </p:nvSpPr>
        <p:spPr>
          <a:xfrm>
            <a:off x="3939713" y="4825645"/>
            <a:ext cx="4248937" cy="40011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000" b="1" dirty="0">
                <a:solidFill>
                  <a:srgbClr val="000000"/>
                </a:solidFill>
                <a:latin typeface="標楷體" panose="03000509000000000000" pitchFamily="65" charset="-120"/>
                <a:ea typeface="標楷體" panose="03000509000000000000" pitchFamily="65" charset="-120"/>
              </a:rPr>
              <a:t>中央機關未達公告金額採購招標辦法</a:t>
            </a:r>
          </a:p>
        </p:txBody>
      </p:sp>
      <p:sp>
        <p:nvSpPr>
          <p:cNvPr id="35" name="文字方塊 34">
            <a:extLst>
              <a:ext uri="{FF2B5EF4-FFF2-40B4-BE49-F238E27FC236}">
                <a16:creationId xmlns:a16="http://schemas.microsoft.com/office/drawing/2014/main" id="{7A8581EA-53D6-424C-99F0-D5F3963520A4}"/>
              </a:ext>
            </a:extLst>
          </p:cNvPr>
          <p:cNvSpPr txBox="1"/>
          <p:nvPr/>
        </p:nvSpPr>
        <p:spPr>
          <a:xfrm>
            <a:off x="228603" y="5661248"/>
            <a:ext cx="8375845" cy="707886"/>
          </a:xfrm>
          <a:prstGeom prst="rect">
            <a:avLst/>
          </a:prstGeom>
          <a:noFill/>
        </p:spPr>
        <p:txBody>
          <a:bodyPr wrap="square" rtlCol="0">
            <a:spAutoFit/>
          </a:bodyPr>
          <a:lstStyle/>
          <a:p>
            <a:pPr marL="285750" indent="-285750" algn="just">
              <a:buFont typeface="Wingdings" panose="05000000000000000000" pitchFamily="2" charset="2"/>
              <a:buChar char="l"/>
            </a:pPr>
            <a:r>
              <a:rPr lang="zh-TW" altLang="en-US" sz="2000" b="1" u="sng" dirty="0">
                <a:solidFill>
                  <a:srgbClr val="0000FF"/>
                </a:solidFill>
                <a:latin typeface="標楷體" panose="03000509000000000000" pitchFamily="65" charset="-120"/>
                <a:ea typeface="標楷體" panose="03000509000000000000" pitchFamily="65" charset="-120"/>
              </a:rPr>
              <a:t>限制性議價</a:t>
            </a:r>
            <a:r>
              <a:rPr lang="zh-TW" altLang="en-US" sz="2000" b="1" dirty="0">
                <a:solidFill>
                  <a:srgbClr val="1C1C1C"/>
                </a:solidFill>
                <a:latin typeface="標楷體" panose="03000509000000000000" pitchFamily="65" charset="-120"/>
                <a:ea typeface="標楷體" panose="03000509000000000000" pitchFamily="65" charset="-120"/>
              </a:rPr>
              <a:t>或</a:t>
            </a:r>
            <a:r>
              <a:rPr lang="zh-TW" altLang="en-US" sz="2000" b="1" u="sng" dirty="0">
                <a:solidFill>
                  <a:srgbClr val="FF0000"/>
                </a:solidFill>
                <a:latin typeface="標楷體" panose="03000509000000000000" pitchFamily="65" charset="-120"/>
                <a:ea typeface="標楷體" panose="03000509000000000000" pitchFamily="65" charset="-120"/>
              </a:rPr>
              <a:t>擇符合需要者議價</a:t>
            </a:r>
            <a:r>
              <a:rPr lang="zh-TW" altLang="en-US" sz="2000" b="1" dirty="0">
                <a:solidFill>
                  <a:srgbClr val="1C1C1C"/>
                </a:solidFill>
                <a:latin typeface="標楷體" panose="03000509000000000000" pitchFamily="65" charset="-120"/>
                <a:ea typeface="標楷體" panose="03000509000000000000" pitchFamily="65" charset="-120"/>
              </a:rPr>
              <a:t>，均有採購法第</a:t>
            </a:r>
            <a:r>
              <a:rPr lang="en-US" altLang="zh-TW" sz="2000" b="1" dirty="0">
                <a:solidFill>
                  <a:srgbClr val="1C1C1C"/>
                </a:solidFill>
                <a:latin typeface="標楷體" panose="03000509000000000000" pitchFamily="65" charset="-120"/>
                <a:ea typeface="標楷體" panose="03000509000000000000" pitchFamily="65" charset="-120"/>
              </a:rPr>
              <a:t>46</a:t>
            </a:r>
            <a:r>
              <a:rPr lang="zh-TW" altLang="en-US" sz="2000" b="1" dirty="0">
                <a:solidFill>
                  <a:srgbClr val="1C1C1C"/>
                </a:solidFill>
                <a:latin typeface="標楷體" panose="03000509000000000000" pitchFamily="65" charset="-120"/>
                <a:ea typeface="標楷體" panose="03000509000000000000" pitchFamily="65" charset="-120"/>
              </a:rPr>
              <a:t>條、細則第</a:t>
            </a:r>
            <a:r>
              <a:rPr lang="en-US" altLang="zh-TW" sz="2000" b="1" dirty="0">
                <a:solidFill>
                  <a:srgbClr val="1C1C1C"/>
                </a:solidFill>
                <a:latin typeface="標楷體" panose="03000509000000000000" pitchFamily="65" charset="-120"/>
                <a:ea typeface="標楷體" panose="03000509000000000000" pitchFamily="65" charset="-120"/>
              </a:rPr>
              <a:t>52</a:t>
            </a:r>
            <a:r>
              <a:rPr lang="zh-TW" altLang="en-US" sz="2000" b="1" dirty="0">
                <a:solidFill>
                  <a:srgbClr val="1C1C1C"/>
                </a:solidFill>
                <a:latin typeface="標楷體" panose="03000509000000000000" pitchFamily="65" charset="-120"/>
                <a:ea typeface="標楷體" panose="03000509000000000000" pitchFamily="65" charset="-120"/>
              </a:rPr>
              <a:t>、</a:t>
            </a:r>
            <a:r>
              <a:rPr lang="en-US" altLang="zh-TW" sz="2000" b="1" dirty="0">
                <a:solidFill>
                  <a:srgbClr val="1C1C1C"/>
                </a:solidFill>
                <a:latin typeface="標楷體" panose="03000509000000000000" pitchFamily="65" charset="-120"/>
                <a:ea typeface="標楷體" panose="03000509000000000000" pitchFamily="65" charset="-120"/>
              </a:rPr>
              <a:t>53</a:t>
            </a:r>
            <a:r>
              <a:rPr lang="zh-TW" altLang="en-US" sz="2000" b="1" dirty="0">
                <a:solidFill>
                  <a:srgbClr val="1C1C1C"/>
                </a:solidFill>
                <a:latin typeface="標楷體" panose="03000509000000000000" pitchFamily="65" charset="-120"/>
                <a:ea typeface="標楷體" panose="03000509000000000000" pitchFamily="65" charset="-120"/>
              </a:rPr>
              <a:t>及</a:t>
            </a:r>
            <a:r>
              <a:rPr lang="en-US" altLang="zh-TW" sz="2000" b="1" dirty="0">
                <a:solidFill>
                  <a:srgbClr val="1C1C1C"/>
                </a:solidFill>
                <a:latin typeface="標楷體" panose="03000509000000000000" pitchFamily="65" charset="-120"/>
                <a:ea typeface="標楷體" panose="03000509000000000000" pitchFamily="65" charset="-120"/>
              </a:rPr>
              <a:t>54</a:t>
            </a:r>
            <a:r>
              <a:rPr lang="zh-TW" altLang="en-US" sz="2000" b="1" dirty="0">
                <a:solidFill>
                  <a:srgbClr val="1C1C1C"/>
                </a:solidFill>
                <a:latin typeface="標楷體" panose="03000509000000000000" pitchFamily="65" charset="-120"/>
                <a:ea typeface="標楷體" panose="03000509000000000000" pitchFamily="65" charset="-120"/>
              </a:rPr>
              <a:t>條第</a:t>
            </a:r>
            <a:r>
              <a:rPr lang="en-US" altLang="zh-TW" sz="2000" b="1" dirty="0">
                <a:solidFill>
                  <a:srgbClr val="1C1C1C"/>
                </a:solidFill>
                <a:latin typeface="標楷體" panose="03000509000000000000" pitchFamily="65" charset="-120"/>
                <a:ea typeface="標楷體" panose="03000509000000000000" pitchFamily="65" charset="-120"/>
              </a:rPr>
              <a:t>3</a:t>
            </a:r>
            <a:r>
              <a:rPr lang="zh-TW" altLang="en-US" sz="2000" b="1" dirty="0">
                <a:solidFill>
                  <a:srgbClr val="1C1C1C"/>
                </a:solidFill>
                <a:latin typeface="標楷體" panose="03000509000000000000" pitchFamily="65" charset="-120"/>
                <a:ea typeface="標楷體" panose="03000509000000000000" pitchFamily="65" charset="-120"/>
              </a:rPr>
              <a:t>項之適用。並非僅依據細則第</a:t>
            </a:r>
            <a:r>
              <a:rPr lang="en-US" altLang="zh-TW" sz="2000" b="1" dirty="0">
                <a:solidFill>
                  <a:srgbClr val="1C1C1C"/>
                </a:solidFill>
                <a:latin typeface="標楷體" panose="03000509000000000000" pitchFamily="65" charset="-120"/>
                <a:ea typeface="標楷體" panose="03000509000000000000" pitchFamily="65" charset="-120"/>
              </a:rPr>
              <a:t>54</a:t>
            </a:r>
            <a:r>
              <a:rPr lang="zh-TW" altLang="en-US" sz="2000" b="1" dirty="0">
                <a:solidFill>
                  <a:srgbClr val="1C1C1C"/>
                </a:solidFill>
                <a:latin typeface="標楷體" panose="03000509000000000000" pitchFamily="65" charset="-120"/>
                <a:ea typeface="標楷體" panose="03000509000000000000" pitchFamily="65" charset="-120"/>
              </a:rPr>
              <a:t>條第</a:t>
            </a:r>
            <a:r>
              <a:rPr lang="en-US" altLang="zh-TW" sz="2000" b="1" dirty="0">
                <a:solidFill>
                  <a:srgbClr val="1C1C1C"/>
                </a:solidFill>
                <a:latin typeface="標楷體" panose="03000509000000000000" pitchFamily="65" charset="-120"/>
                <a:ea typeface="標楷體" panose="03000509000000000000" pitchFamily="65" charset="-120"/>
              </a:rPr>
              <a:t>3</a:t>
            </a:r>
            <a:r>
              <a:rPr lang="zh-TW" altLang="en-US" sz="2000" b="1" dirty="0">
                <a:solidFill>
                  <a:srgbClr val="1C1C1C"/>
                </a:solidFill>
                <a:latin typeface="標楷體" panose="03000509000000000000" pitchFamily="65" charset="-120"/>
                <a:ea typeface="標楷體" panose="03000509000000000000" pitchFamily="65" charset="-120"/>
              </a:rPr>
              <a:t>項參考廠商報價訂定底價。</a:t>
            </a:r>
          </a:p>
        </p:txBody>
      </p:sp>
    </p:spTree>
    <p:extLst>
      <p:ext uri="{BB962C8B-B14F-4D97-AF65-F5344CB8AC3E}">
        <p14:creationId xmlns:p14="http://schemas.microsoft.com/office/powerpoint/2010/main" val="1459751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fld id="{35F49936-13E1-4C72-921F-845E00F5F67D}" type="datetime1">
              <a:rPr lang="zh-TW" altLang="en-US" smtClean="0"/>
              <a:pPr/>
              <a:t>2021/11/14</a:t>
            </a:fld>
            <a:endParaRPr lang="zh-TW" altLang="en-US"/>
          </a:p>
        </p:txBody>
      </p:sp>
      <p:sp>
        <p:nvSpPr>
          <p:cNvPr id="4" name="投影片編號版面配置區 3"/>
          <p:cNvSpPr>
            <a:spLocks noGrp="1"/>
          </p:cNvSpPr>
          <p:nvPr>
            <p:ph type="sldNum" sz="quarter" idx="12"/>
          </p:nvPr>
        </p:nvSpPr>
        <p:spPr/>
        <p:txBody>
          <a:bodyPr/>
          <a:lstStyle/>
          <a:p>
            <a:fld id="{028E204F-CD3C-4ADB-BA98-84B59EC3AEBA}" type="slidenum">
              <a:rPr lang="zh-TW" altLang="en-US" smtClean="0"/>
              <a:pPr/>
              <a:t>5</a:t>
            </a:fld>
            <a:endParaRPr lang="zh-TW" altLang="en-US"/>
          </a:p>
        </p:txBody>
      </p:sp>
      <p:sp>
        <p:nvSpPr>
          <p:cNvPr id="6" name="文字方塊 5"/>
          <p:cNvSpPr txBox="1"/>
          <p:nvPr/>
        </p:nvSpPr>
        <p:spPr>
          <a:xfrm>
            <a:off x="467544" y="188640"/>
            <a:ext cx="8352928" cy="4398640"/>
          </a:xfrm>
          <a:prstGeom prst="rect">
            <a:avLst/>
          </a:prstGeom>
          <a:noFill/>
        </p:spPr>
        <p:txBody>
          <a:bodyPr wrap="square" rtlCol="0">
            <a:spAutoFit/>
          </a:bodyPr>
          <a:lstStyle/>
          <a:p>
            <a:pPr>
              <a:buFont typeface="Wingdings" pitchFamily="2" charset="2"/>
              <a:buChar char="l"/>
            </a:pPr>
            <a:r>
              <a:rPr lang="zh-TW" altLang="en-US" sz="3200" b="1" dirty="0">
                <a:solidFill>
                  <a:srgbClr val="000000"/>
                </a:solidFill>
                <a:latin typeface="標楷體" pitchFamily="65" charset="-120"/>
                <a:ea typeface="標楷體" pitchFamily="65" charset="-120"/>
              </a:rPr>
              <a:t>限制性招標</a:t>
            </a:r>
            <a:r>
              <a:rPr lang="zh-TW" altLang="en-US" sz="3200" b="1" u="sng" dirty="0">
                <a:solidFill>
                  <a:srgbClr val="0000FF"/>
                </a:solidFill>
                <a:latin typeface="標楷體" pitchFamily="65" charset="-120"/>
                <a:ea typeface="標楷體" pitchFamily="65" charset="-120"/>
              </a:rPr>
              <a:t>簽核程序</a:t>
            </a:r>
            <a:endParaRPr lang="en-US" altLang="zh-TW" sz="3200" b="1" u="sng" dirty="0">
              <a:solidFill>
                <a:srgbClr val="0000FF"/>
              </a:solidFill>
              <a:latin typeface="標楷體" pitchFamily="65" charset="-120"/>
              <a:ea typeface="標楷體" pitchFamily="65" charset="-120"/>
            </a:endParaRPr>
          </a:p>
          <a:p>
            <a:r>
              <a:rPr lang="zh-TW" altLang="en-US" sz="3200" b="1" dirty="0">
                <a:solidFill>
                  <a:srgbClr val="000000"/>
                </a:solidFill>
                <a:latin typeface="標楷體" pitchFamily="65" charset="-120"/>
                <a:ea typeface="標楷體" pitchFamily="65" charset="-120"/>
              </a:rPr>
              <a:t>細則第</a:t>
            </a:r>
            <a:r>
              <a:rPr lang="en-US" altLang="zh-TW" sz="3200" b="1" dirty="0">
                <a:solidFill>
                  <a:srgbClr val="000000"/>
                </a:solidFill>
                <a:latin typeface="標楷體" pitchFamily="65" charset="-120"/>
                <a:ea typeface="標楷體" pitchFamily="65" charset="-120"/>
              </a:rPr>
              <a:t>23</a:t>
            </a:r>
            <a:r>
              <a:rPr lang="zh-TW" altLang="en-US" sz="3200" b="1" dirty="0">
                <a:solidFill>
                  <a:srgbClr val="000000"/>
                </a:solidFill>
                <a:latin typeface="標楷體" pitchFamily="65" charset="-120"/>
                <a:ea typeface="標楷體" pitchFamily="65" charset="-120"/>
              </a:rPr>
              <a:t>條之</a:t>
            </a:r>
            <a:r>
              <a:rPr lang="en-US" altLang="zh-TW" sz="3200" b="1" dirty="0">
                <a:solidFill>
                  <a:srgbClr val="000000"/>
                </a:solidFill>
                <a:latin typeface="標楷體" pitchFamily="65" charset="-120"/>
                <a:ea typeface="標楷體" pitchFamily="65" charset="-120"/>
              </a:rPr>
              <a:t>1</a:t>
            </a:r>
          </a:p>
          <a:p>
            <a:pPr algn="just" fontAlgn="base">
              <a:lnSpc>
                <a:spcPts val="3700"/>
              </a:lnSpc>
            </a:pPr>
            <a:r>
              <a:rPr lang="zh-TW" altLang="en-US" sz="2800" dirty="0">
                <a:solidFill>
                  <a:srgbClr val="000000"/>
                </a:solidFill>
                <a:latin typeface="標楷體" pitchFamily="65" charset="-120"/>
                <a:ea typeface="標楷體" pitchFamily="65" charset="-120"/>
              </a:rPr>
              <a:t>    </a:t>
            </a:r>
            <a:r>
              <a:rPr lang="zh-TW" altLang="zh-TW" sz="2600" dirty="0">
                <a:solidFill>
                  <a:srgbClr val="000000"/>
                </a:solidFill>
                <a:latin typeface="標楷體" pitchFamily="65" charset="-120"/>
                <a:ea typeface="標楷體" pitchFamily="65" charset="-120"/>
              </a:rPr>
              <a:t>機關依</a:t>
            </a:r>
            <a:r>
              <a:rPr lang="zh-TW" altLang="zh-TW" sz="2600" b="1" u="sng" dirty="0">
                <a:solidFill>
                  <a:srgbClr val="0000FF"/>
                </a:solidFill>
                <a:latin typeface="標楷體" pitchFamily="65" charset="-120"/>
                <a:ea typeface="標楷體" pitchFamily="65" charset="-120"/>
              </a:rPr>
              <a:t>本法第</a:t>
            </a:r>
            <a:r>
              <a:rPr lang="en-US" altLang="zh-TW" sz="2600" b="1" u="sng" dirty="0">
                <a:solidFill>
                  <a:srgbClr val="0000FF"/>
                </a:solidFill>
                <a:latin typeface="標楷體" pitchFamily="65" charset="-120"/>
                <a:ea typeface="標楷體" pitchFamily="65" charset="-120"/>
              </a:rPr>
              <a:t>22</a:t>
            </a:r>
            <a:r>
              <a:rPr lang="zh-TW" altLang="zh-TW" sz="2600" b="1" u="sng" dirty="0">
                <a:solidFill>
                  <a:srgbClr val="0000FF"/>
                </a:solidFill>
                <a:latin typeface="標楷體" pitchFamily="65" charset="-120"/>
                <a:ea typeface="標楷體" pitchFamily="65" charset="-120"/>
              </a:rPr>
              <a:t>條第</a:t>
            </a:r>
            <a:r>
              <a:rPr lang="en-US" altLang="zh-TW" sz="2600" b="1" u="sng" dirty="0">
                <a:solidFill>
                  <a:srgbClr val="0000FF"/>
                </a:solidFill>
                <a:latin typeface="標楷體" pitchFamily="65" charset="-120"/>
                <a:ea typeface="標楷體" pitchFamily="65" charset="-120"/>
              </a:rPr>
              <a:t>1</a:t>
            </a:r>
            <a:r>
              <a:rPr lang="zh-TW" altLang="zh-TW" sz="2600" b="1" u="sng" dirty="0">
                <a:solidFill>
                  <a:srgbClr val="0000FF"/>
                </a:solidFill>
                <a:latin typeface="標楷體" pitchFamily="65" charset="-120"/>
                <a:ea typeface="標楷體" pitchFamily="65" charset="-120"/>
              </a:rPr>
              <a:t>項規</a:t>
            </a:r>
            <a:r>
              <a:rPr lang="zh-TW" altLang="zh-TW" sz="2600" dirty="0">
                <a:solidFill>
                  <a:srgbClr val="000000"/>
                </a:solidFill>
                <a:latin typeface="標楷體" pitchFamily="65" charset="-120"/>
                <a:ea typeface="標楷體" pitchFamily="65" charset="-120"/>
              </a:rPr>
              <a:t>定辦理</a:t>
            </a:r>
            <a:r>
              <a:rPr lang="zh-TW" altLang="zh-TW" sz="2600" b="1" u="sng" dirty="0">
                <a:solidFill>
                  <a:srgbClr val="000000"/>
                </a:solidFill>
                <a:latin typeface="標楷體" pitchFamily="65" charset="-120"/>
                <a:ea typeface="標楷體" pitchFamily="65" charset="-120"/>
              </a:rPr>
              <a:t>限制性招標</a:t>
            </a:r>
            <a:r>
              <a:rPr lang="zh-TW" altLang="zh-TW" sz="2600" dirty="0">
                <a:solidFill>
                  <a:srgbClr val="000000"/>
                </a:solidFill>
                <a:latin typeface="標楷體" pitchFamily="65" charset="-120"/>
                <a:ea typeface="標楷體" pitchFamily="65" charset="-120"/>
              </a:rPr>
              <a:t>，</a:t>
            </a:r>
            <a:r>
              <a:rPr lang="zh-TW" altLang="zh-TW" sz="2600" b="1" u="sng" dirty="0">
                <a:solidFill>
                  <a:srgbClr val="0000FF"/>
                </a:solidFill>
                <a:latin typeface="標楷體" pitchFamily="65" charset="-120"/>
                <a:ea typeface="標楷體" pitchFamily="65" charset="-120"/>
              </a:rPr>
              <a:t>應由需求、使用或承辦採購單位</a:t>
            </a:r>
            <a:r>
              <a:rPr lang="zh-TW" altLang="zh-TW" sz="2600" dirty="0">
                <a:solidFill>
                  <a:srgbClr val="000000"/>
                </a:solidFill>
                <a:latin typeface="標楷體" pitchFamily="65" charset="-120"/>
                <a:ea typeface="標楷體" pitchFamily="65" charset="-120"/>
              </a:rPr>
              <a:t>，就</a:t>
            </a:r>
            <a:r>
              <a:rPr lang="zh-TW" altLang="zh-TW" sz="2600" b="1" u="sng" dirty="0">
                <a:solidFill>
                  <a:srgbClr val="0000FF"/>
                </a:solidFill>
                <a:latin typeface="標楷體" pitchFamily="65" charset="-120"/>
                <a:ea typeface="標楷體" pitchFamily="65" charset="-120"/>
              </a:rPr>
              <a:t>個案敘明符合</a:t>
            </a:r>
            <a:r>
              <a:rPr lang="zh-TW" altLang="zh-TW" sz="2600" dirty="0">
                <a:solidFill>
                  <a:srgbClr val="000000"/>
                </a:solidFill>
                <a:latin typeface="標楷體" pitchFamily="65" charset="-120"/>
                <a:ea typeface="標楷體" pitchFamily="65" charset="-120"/>
              </a:rPr>
              <a:t>各款之情形，簽報</a:t>
            </a:r>
            <a:r>
              <a:rPr lang="zh-TW" altLang="zh-TW" sz="2600" b="1" u="sng" dirty="0">
                <a:solidFill>
                  <a:srgbClr val="FF0000"/>
                </a:solidFill>
                <a:latin typeface="標楷體" pitchFamily="65" charset="-120"/>
                <a:ea typeface="標楷體" pitchFamily="65" charset="-120"/>
              </a:rPr>
              <a:t>機關首長或其授權人員核准</a:t>
            </a:r>
            <a:r>
              <a:rPr lang="zh-TW" altLang="zh-TW" sz="2600" dirty="0">
                <a:solidFill>
                  <a:srgbClr val="000000"/>
                </a:solidFill>
                <a:latin typeface="標楷體" pitchFamily="65" charset="-120"/>
                <a:ea typeface="標楷體" pitchFamily="65" charset="-120"/>
              </a:rPr>
              <a:t>。其得以比價方式辦理者，</a:t>
            </a:r>
            <a:r>
              <a:rPr lang="zh-TW" altLang="zh-TW" sz="2600" b="1" u="sng" dirty="0">
                <a:solidFill>
                  <a:srgbClr val="000000"/>
                </a:solidFill>
                <a:latin typeface="標楷體" pitchFamily="65" charset="-120"/>
                <a:ea typeface="標楷體" pitchFamily="65" charset="-120"/>
              </a:rPr>
              <a:t>優先以比價方式辦理</a:t>
            </a:r>
            <a:r>
              <a:rPr lang="zh-TW" altLang="zh-TW" sz="2600" dirty="0">
                <a:solidFill>
                  <a:srgbClr val="000000"/>
                </a:solidFill>
                <a:latin typeface="標楷體" pitchFamily="65" charset="-120"/>
                <a:ea typeface="標楷體" pitchFamily="65" charset="-120"/>
              </a:rPr>
              <a:t>。</a:t>
            </a:r>
          </a:p>
          <a:p>
            <a:pPr algn="just" fontAlgn="base">
              <a:lnSpc>
                <a:spcPts val="3700"/>
              </a:lnSpc>
            </a:pPr>
            <a:r>
              <a:rPr lang="zh-TW" altLang="en-US" sz="2600" dirty="0">
                <a:solidFill>
                  <a:srgbClr val="000000"/>
                </a:solidFill>
                <a:latin typeface="標楷體" pitchFamily="65" charset="-120"/>
                <a:ea typeface="標楷體" pitchFamily="65" charset="-120"/>
              </a:rPr>
              <a:t>    </a:t>
            </a:r>
            <a:r>
              <a:rPr lang="zh-TW" altLang="zh-TW" sz="2600" dirty="0">
                <a:solidFill>
                  <a:srgbClr val="000000"/>
                </a:solidFill>
                <a:latin typeface="標楷體" pitchFamily="65" charset="-120"/>
                <a:ea typeface="標楷體" pitchFamily="65" charset="-120"/>
              </a:rPr>
              <a:t>機關辦理本法第</a:t>
            </a:r>
            <a:r>
              <a:rPr lang="en-US" altLang="zh-TW" sz="2600" dirty="0">
                <a:solidFill>
                  <a:srgbClr val="000000"/>
                </a:solidFill>
                <a:latin typeface="標楷體" pitchFamily="65" charset="-120"/>
                <a:ea typeface="標楷體" pitchFamily="65" charset="-120"/>
              </a:rPr>
              <a:t>22</a:t>
            </a:r>
            <a:r>
              <a:rPr lang="zh-TW" altLang="zh-TW" sz="2600" dirty="0">
                <a:solidFill>
                  <a:srgbClr val="000000"/>
                </a:solidFill>
                <a:latin typeface="標楷體" pitchFamily="65" charset="-120"/>
                <a:ea typeface="標楷體" pitchFamily="65" charset="-120"/>
              </a:rPr>
              <a:t>條第</a:t>
            </a:r>
            <a:r>
              <a:rPr lang="en-US" altLang="zh-TW" sz="2600" dirty="0">
                <a:solidFill>
                  <a:srgbClr val="000000"/>
                </a:solidFill>
                <a:latin typeface="標楷體" pitchFamily="65" charset="-120"/>
                <a:ea typeface="標楷體" pitchFamily="65" charset="-120"/>
              </a:rPr>
              <a:t>1</a:t>
            </a:r>
            <a:r>
              <a:rPr lang="zh-TW" altLang="zh-TW" sz="2600" dirty="0">
                <a:solidFill>
                  <a:srgbClr val="000000"/>
                </a:solidFill>
                <a:latin typeface="標楷體" pitchFamily="65" charset="-120"/>
                <a:ea typeface="標楷體" pitchFamily="65" charset="-120"/>
              </a:rPr>
              <a:t>項所定限制性招標，</a:t>
            </a:r>
            <a:r>
              <a:rPr lang="zh-TW" altLang="zh-TW" sz="2600" b="1" u="sng" dirty="0">
                <a:solidFill>
                  <a:srgbClr val="000000"/>
                </a:solidFill>
                <a:latin typeface="標楷體" pitchFamily="65" charset="-120"/>
                <a:ea typeface="標楷體" pitchFamily="65" charset="-120"/>
              </a:rPr>
              <a:t>得將徵求受邀廠商之公告</a:t>
            </a:r>
            <a:r>
              <a:rPr lang="zh-TW" altLang="zh-TW" sz="2600" dirty="0">
                <a:solidFill>
                  <a:srgbClr val="000000"/>
                </a:solidFill>
                <a:latin typeface="標楷體" pitchFamily="65" charset="-120"/>
                <a:ea typeface="標楷體" pitchFamily="65" charset="-120"/>
              </a:rPr>
              <a:t>刊登</a:t>
            </a:r>
            <a:r>
              <a:rPr lang="zh-TW" altLang="zh-TW" sz="2600" b="1" u="sng" dirty="0">
                <a:solidFill>
                  <a:srgbClr val="000000"/>
                </a:solidFill>
                <a:latin typeface="標楷體" pitchFamily="65" charset="-120"/>
                <a:ea typeface="標楷體" pitchFamily="65" charset="-120"/>
              </a:rPr>
              <a:t>政府採購公報或公開於主管機關之資訊網路</a:t>
            </a:r>
            <a:r>
              <a:rPr lang="zh-TW" altLang="zh-TW" sz="2600" dirty="0">
                <a:solidFill>
                  <a:srgbClr val="000000"/>
                </a:solidFill>
                <a:latin typeface="標楷體" pitchFamily="65" charset="-120"/>
                <a:ea typeface="標楷體" pitchFamily="65" charset="-120"/>
              </a:rPr>
              <a:t>。但本法另有規定者，依其規定辦理。</a:t>
            </a:r>
            <a:endParaRPr lang="zh-TW" altLang="en-US" sz="2600" dirty="0"/>
          </a:p>
        </p:txBody>
      </p:sp>
      <p:sp>
        <p:nvSpPr>
          <p:cNvPr id="8" name="文字方塊 7"/>
          <p:cNvSpPr txBox="1"/>
          <p:nvPr/>
        </p:nvSpPr>
        <p:spPr>
          <a:xfrm>
            <a:off x="539552" y="5301208"/>
            <a:ext cx="7848872" cy="830997"/>
          </a:xfrm>
          <a:prstGeom prst="rect">
            <a:avLst/>
          </a:prstGeom>
          <a:noFill/>
          <a:ln>
            <a:solidFill>
              <a:srgbClr val="FF0000"/>
            </a:solidFill>
          </a:ln>
        </p:spPr>
        <p:txBody>
          <a:bodyPr wrap="square" rtlCol="0">
            <a:spAutoFit/>
          </a:bodyPr>
          <a:lstStyle/>
          <a:p>
            <a:r>
              <a:rPr lang="zh-TW" altLang="en-US" sz="2400" b="1" dirty="0">
                <a:solidFill>
                  <a:srgbClr val="000000"/>
                </a:solidFill>
                <a:latin typeface="標楷體" pitchFamily="65" charset="-120"/>
                <a:ea typeface="標楷體" pitchFamily="65" charset="-120"/>
              </a:rPr>
              <a:t>透過資訊蒐集：探討需求、規格、價格、商業條款等分析比較，擇定適合法源。</a:t>
            </a:r>
          </a:p>
        </p:txBody>
      </p:sp>
      <p:sp>
        <p:nvSpPr>
          <p:cNvPr id="9" name="文字方塊 8"/>
          <p:cNvSpPr txBox="1"/>
          <p:nvPr/>
        </p:nvSpPr>
        <p:spPr>
          <a:xfrm>
            <a:off x="755576" y="4581128"/>
            <a:ext cx="7416824" cy="492443"/>
          </a:xfrm>
          <a:prstGeom prst="rect">
            <a:avLst/>
          </a:prstGeom>
          <a:solidFill>
            <a:srgbClr val="FFFF00"/>
          </a:solidFill>
          <a:ln>
            <a:solidFill>
              <a:srgbClr val="0000FF"/>
            </a:solidFill>
          </a:ln>
        </p:spPr>
        <p:txBody>
          <a:bodyPr wrap="square" rtlCol="0">
            <a:spAutoFit/>
          </a:bodyPr>
          <a:lstStyle/>
          <a:p>
            <a:pPr>
              <a:buFont typeface="Wingdings" pitchFamily="2" charset="2"/>
              <a:buChar char="l"/>
            </a:pPr>
            <a:r>
              <a:rPr lang="zh-TW" altLang="en-US" sz="2600" b="1" dirty="0">
                <a:solidFill>
                  <a:srgbClr val="000000"/>
                </a:solidFill>
                <a:latin typeface="標楷體" pitchFamily="65" charset="-120"/>
                <a:ea typeface="標楷體" pitchFamily="65" charset="-120"/>
              </a:rPr>
              <a:t>採購</a:t>
            </a:r>
            <a:r>
              <a:rPr lang="zh-TW" altLang="en-US" sz="2600" b="1" u="sng" dirty="0">
                <a:solidFill>
                  <a:srgbClr val="0000FF"/>
                </a:solidFill>
                <a:latin typeface="標楷體" pitchFamily="65" charset="-120"/>
                <a:ea typeface="標楷體" pitchFamily="65" charset="-120"/>
              </a:rPr>
              <a:t>契約變更</a:t>
            </a:r>
            <a:r>
              <a:rPr lang="zh-TW" altLang="en-US" sz="2600" b="1" dirty="0">
                <a:solidFill>
                  <a:srgbClr val="000000"/>
                </a:solidFill>
                <a:latin typeface="標楷體" pitchFamily="65" charset="-120"/>
                <a:ea typeface="標楷體" pitchFamily="65" charset="-120"/>
              </a:rPr>
              <a:t>或</a:t>
            </a:r>
            <a:r>
              <a:rPr lang="zh-TW" altLang="en-US" sz="2600" b="1" u="sng" dirty="0">
                <a:solidFill>
                  <a:srgbClr val="0000FF"/>
                </a:solidFill>
                <a:latin typeface="標楷體" pitchFamily="65" charset="-120"/>
                <a:ea typeface="標楷體" pitchFamily="65" charset="-120"/>
              </a:rPr>
              <a:t>加減價</a:t>
            </a:r>
            <a:r>
              <a:rPr lang="zh-TW" altLang="en-US" sz="2600" b="1" dirty="0">
                <a:solidFill>
                  <a:srgbClr val="000000"/>
                </a:solidFill>
                <a:latin typeface="標楷體" pitchFamily="65" charset="-120"/>
                <a:ea typeface="標楷體" pitchFamily="65" charset="-120"/>
              </a:rPr>
              <a:t>核准監辦備查規定一覽表</a:t>
            </a:r>
          </a:p>
        </p:txBody>
      </p:sp>
      <p:sp>
        <p:nvSpPr>
          <p:cNvPr id="10" name="橢圓 9"/>
          <p:cNvSpPr/>
          <p:nvPr/>
        </p:nvSpPr>
        <p:spPr>
          <a:xfrm>
            <a:off x="6012160" y="3573016"/>
            <a:ext cx="360040" cy="504056"/>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5076056" y="4437112"/>
            <a:ext cx="648072" cy="792088"/>
          </a:xfrm>
          <a:prstGeom prst="ellipse">
            <a:avLst/>
          </a:prstGeom>
          <a:noFill/>
          <a:ln>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5112151" y="2638073"/>
            <a:ext cx="3518912" cy="400110"/>
          </a:xfrm>
          <a:prstGeom prst="rect">
            <a:avLst/>
          </a:prstGeom>
          <a:solidFill>
            <a:schemeClr val="accent1">
              <a:lumMod val="20000"/>
              <a:lumOff val="80000"/>
            </a:schemeClr>
          </a:solidFill>
          <a:ln>
            <a:solidFill>
              <a:srgbClr val="FF0000"/>
            </a:solidFill>
          </a:ln>
        </p:spPr>
        <p:txBody>
          <a:bodyPr wrap="none">
            <a:spAutoFit/>
          </a:bodyPr>
          <a:lstStyle/>
          <a:p>
            <a:r>
              <a:rPr lang="en-US" altLang="zh-TW" sz="2000" b="1" dirty="0">
                <a:solidFill>
                  <a:srgbClr val="0000FF"/>
                </a:solidFill>
                <a:latin typeface="標楷體" pitchFamily="65" charset="-120"/>
                <a:ea typeface="標楷體" pitchFamily="65" charset="-120"/>
              </a:rPr>
              <a:t>22-1-1</a:t>
            </a:r>
            <a:r>
              <a:rPr lang="zh-TW" altLang="en-US" sz="2000" b="1" dirty="0">
                <a:solidFill>
                  <a:srgbClr val="0000FF"/>
                </a:solidFill>
                <a:latin typeface="標楷體" pitchFamily="65" charset="-120"/>
                <a:ea typeface="標楷體" pitchFamily="65" charset="-120"/>
              </a:rPr>
              <a:t>至</a:t>
            </a:r>
            <a:r>
              <a:rPr lang="en-US" altLang="zh-TW" sz="2000" b="1" dirty="0">
                <a:solidFill>
                  <a:srgbClr val="0000FF"/>
                </a:solidFill>
                <a:latin typeface="標楷體" pitchFamily="65" charset="-120"/>
                <a:ea typeface="標楷體" pitchFamily="65" charset="-120"/>
              </a:rPr>
              <a:t>5</a:t>
            </a:r>
            <a:r>
              <a:rPr lang="zh-TW" altLang="en-US" sz="2000" b="1" dirty="0">
                <a:solidFill>
                  <a:srgbClr val="0000FF"/>
                </a:solidFill>
                <a:latin typeface="標楷體" pitchFamily="65" charset="-120"/>
                <a:ea typeface="標楷體" pitchFamily="65" charset="-120"/>
              </a:rPr>
              <a:t>款、</a:t>
            </a:r>
            <a:r>
              <a:rPr lang="en-US" altLang="zh-TW" sz="2000" b="1" dirty="0">
                <a:solidFill>
                  <a:srgbClr val="0000FF"/>
                </a:solidFill>
                <a:latin typeface="標楷體" pitchFamily="65" charset="-120"/>
                <a:ea typeface="標楷體" pitchFamily="65" charset="-120"/>
              </a:rPr>
              <a:t>22-1-12</a:t>
            </a:r>
            <a:r>
              <a:rPr lang="zh-TW" altLang="en-US" sz="2000" b="1" dirty="0">
                <a:solidFill>
                  <a:srgbClr val="0000FF"/>
                </a:solidFill>
                <a:latin typeface="標楷體" pitchFamily="65" charset="-120"/>
                <a:ea typeface="標楷體" pitchFamily="65" charset="-120"/>
              </a:rPr>
              <a:t>至</a:t>
            </a:r>
            <a:r>
              <a:rPr lang="en-US" altLang="zh-TW" sz="2000" b="1" dirty="0">
                <a:solidFill>
                  <a:srgbClr val="0000FF"/>
                </a:solidFill>
                <a:latin typeface="標楷體" pitchFamily="65" charset="-120"/>
                <a:ea typeface="標楷體" pitchFamily="65" charset="-120"/>
              </a:rPr>
              <a:t>16</a:t>
            </a:r>
            <a:r>
              <a:rPr lang="zh-TW" altLang="en-US" sz="2000" b="1" dirty="0">
                <a:solidFill>
                  <a:srgbClr val="0000FF"/>
                </a:solidFill>
                <a:latin typeface="標楷體" pitchFamily="65" charset="-120"/>
                <a:ea typeface="標楷體" pitchFamily="65" charset="-120"/>
              </a:rPr>
              <a:t>款</a:t>
            </a:r>
            <a:endParaRPr lang="zh-TW" altLang="en-US" sz="2000" b="1" dirty="0">
              <a:solidFill>
                <a:srgbClr val="0000FF"/>
              </a:solidFill>
            </a:endParaRPr>
          </a:p>
        </p:txBody>
      </p:sp>
      <p:sp>
        <p:nvSpPr>
          <p:cNvPr id="13" name="弧形箭號 (左彎) 12"/>
          <p:cNvSpPr/>
          <p:nvPr/>
        </p:nvSpPr>
        <p:spPr>
          <a:xfrm>
            <a:off x="8631062" y="2697257"/>
            <a:ext cx="327397" cy="504056"/>
          </a:xfrm>
          <a:prstGeom prst="curvedLeftArrow">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F1B8988A-44ED-460C-84F6-894ED96F7949}"/>
              </a:ext>
            </a:extLst>
          </p:cNvPr>
          <p:cNvSpPr>
            <a:spLocks noGrp="1"/>
          </p:cNvSpPr>
          <p:nvPr>
            <p:ph type="dt" sz="half" idx="10"/>
          </p:nvPr>
        </p:nvSpPr>
        <p:spPr/>
        <p:txBody>
          <a:bodyPr/>
          <a:lstStyle/>
          <a:p>
            <a:fld id="{7C1BD5C9-3DB7-48CB-AC99-EAAEB538F827}" type="datetime1">
              <a:rPr lang="zh-TW" altLang="en-US" smtClean="0"/>
              <a:pPr/>
              <a:t>2021/11/14</a:t>
            </a:fld>
            <a:endParaRPr lang="zh-TW" altLang="en-US"/>
          </a:p>
        </p:txBody>
      </p:sp>
      <p:sp>
        <p:nvSpPr>
          <p:cNvPr id="5" name="投影片編號版面配置區 4">
            <a:extLst>
              <a:ext uri="{FF2B5EF4-FFF2-40B4-BE49-F238E27FC236}">
                <a16:creationId xmlns:a16="http://schemas.microsoft.com/office/drawing/2014/main" id="{2D9F6274-F2F8-4F1D-9535-1E8DA75BB621}"/>
              </a:ext>
            </a:extLst>
          </p:cNvPr>
          <p:cNvSpPr>
            <a:spLocks noGrp="1"/>
          </p:cNvSpPr>
          <p:nvPr>
            <p:ph type="sldNum" sz="quarter" idx="11"/>
          </p:nvPr>
        </p:nvSpPr>
        <p:spPr/>
        <p:txBody>
          <a:bodyPr/>
          <a:lstStyle/>
          <a:p>
            <a:fld id="{028E204F-CD3C-4ADB-BA98-84B59EC3AEBA}" type="slidenum">
              <a:rPr lang="zh-TW" altLang="en-US" smtClean="0"/>
              <a:pPr/>
              <a:t>6</a:t>
            </a:fld>
            <a:endParaRPr lang="zh-TW" altLang="en-US"/>
          </a:p>
        </p:txBody>
      </p:sp>
      <p:sp>
        <p:nvSpPr>
          <p:cNvPr id="6" name="矩形 5">
            <a:extLst>
              <a:ext uri="{FF2B5EF4-FFF2-40B4-BE49-F238E27FC236}">
                <a16:creationId xmlns:a16="http://schemas.microsoft.com/office/drawing/2014/main" id="{101D1777-4954-4705-9AD5-72FB6E615568}"/>
              </a:ext>
            </a:extLst>
          </p:cNvPr>
          <p:cNvSpPr/>
          <p:nvPr/>
        </p:nvSpPr>
        <p:spPr>
          <a:xfrm>
            <a:off x="228603" y="286433"/>
            <a:ext cx="3911349" cy="461665"/>
          </a:xfrm>
          <a:prstGeom prst="rect">
            <a:avLst/>
          </a:prstGeom>
          <a:solidFill>
            <a:srgbClr val="FFFF00"/>
          </a:solidFill>
          <a:ln w="57150">
            <a:solidFill>
              <a:srgbClr val="0000FF"/>
            </a:solidFill>
          </a:ln>
        </p:spPr>
        <p:txBody>
          <a:bodyPr wrap="square">
            <a:spAutoFit/>
          </a:bodyPr>
          <a:lstStyle/>
          <a:p>
            <a:r>
              <a:rPr lang="zh-TW" altLang="zh-TW" sz="2400" b="1"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特別採購招標決標處理辦法</a:t>
            </a:r>
            <a:endParaRPr lang="zh-TW" altLang="en-US" sz="2400" b="1" dirty="0">
              <a:solidFill>
                <a:srgbClr val="1C1C1C"/>
              </a:solidFill>
              <a:latin typeface="標楷體" panose="03000509000000000000" pitchFamily="65" charset="-120"/>
              <a:ea typeface="標楷體" panose="03000509000000000000" pitchFamily="65" charset="-120"/>
            </a:endParaRPr>
          </a:p>
        </p:txBody>
      </p:sp>
      <p:sp>
        <p:nvSpPr>
          <p:cNvPr id="7" name="矩形 6">
            <a:extLst>
              <a:ext uri="{FF2B5EF4-FFF2-40B4-BE49-F238E27FC236}">
                <a16:creationId xmlns:a16="http://schemas.microsoft.com/office/drawing/2014/main" id="{645F3EF4-4C84-440B-A07C-3FE6707D114F}"/>
              </a:ext>
            </a:extLst>
          </p:cNvPr>
          <p:cNvSpPr/>
          <p:nvPr/>
        </p:nvSpPr>
        <p:spPr>
          <a:xfrm>
            <a:off x="492089" y="836712"/>
            <a:ext cx="8159821" cy="6001643"/>
          </a:xfrm>
          <a:prstGeom prst="rect">
            <a:avLst/>
          </a:prstGeom>
        </p:spPr>
        <p:txBody>
          <a:bodyPr wrap="square">
            <a:spAutoFit/>
          </a:bodyPr>
          <a:lstStyle/>
          <a:p>
            <a:pPr marL="285750" indent="-285750" algn="just">
              <a:buFont typeface="Wingdings" panose="05000000000000000000" pitchFamily="2" charset="2"/>
              <a:buChar char="l"/>
            </a:pPr>
            <a:r>
              <a:rPr lang="zh-TW" altLang="zh-TW" sz="2400" b="1" u="heavy" dirty="0">
                <a:solidFill>
                  <a:srgbClr val="FF3300"/>
                </a:solidFill>
                <a:uFill>
                  <a:solidFill>
                    <a:srgbClr val="0000FF"/>
                  </a:solidFill>
                </a:uFill>
                <a:latin typeface="標楷體" panose="03000509000000000000" pitchFamily="65" charset="-120"/>
                <a:ea typeface="標楷體" panose="03000509000000000000" pitchFamily="65" charset="-120"/>
              </a:rPr>
              <a:t>應先確認</a:t>
            </a:r>
            <a:r>
              <a:rPr lang="zh-TW" altLang="zh-TW" sz="2400" dirty="0">
                <a:solidFill>
                  <a:srgbClr val="1C1C1C"/>
                </a:solidFill>
                <a:latin typeface="標楷體" panose="03000509000000000000" pitchFamily="65" charset="-120"/>
                <a:ea typeface="標楷體" panose="03000509000000000000" pitchFamily="65" charset="-120"/>
              </a:rPr>
              <a:t>人民之生命、身體、健康或財產遭遇</a:t>
            </a:r>
            <a:r>
              <a:rPr lang="zh-TW" altLang="zh-TW" sz="2400" b="1" u="heavy" dirty="0">
                <a:solidFill>
                  <a:srgbClr val="FF3300"/>
                </a:solidFill>
                <a:uFill>
                  <a:solidFill>
                    <a:srgbClr val="0000FF"/>
                  </a:solidFill>
                </a:uFill>
                <a:latin typeface="標楷體" panose="03000509000000000000" pitchFamily="65" charset="-120"/>
                <a:ea typeface="標楷體" panose="03000509000000000000" pitchFamily="65" charset="-120"/>
              </a:rPr>
              <a:t>緊急危難</a:t>
            </a:r>
            <a:r>
              <a:rPr lang="zh-TW" altLang="zh-TW" sz="2400" dirty="0">
                <a:solidFill>
                  <a:srgbClr val="1C1C1C"/>
                </a:solidFill>
                <a:latin typeface="標楷體" panose="03000509000000000000" pitchFamily="65" charset="-120"/>
                <a:ea typeface="標楷體" panose="03000509000000000000" pitchFamily="65" charset="-120"/>
              </a:rPr>
              <a:t>，且該採購業經機關</a:t>
            </a:r>
            <a:r>
              <a:rPr lang="zh-TW" altLang="zh-TW" sz="2400" b="1" u="heavy" dirty="0">
                <a:solidFill>
                  <a:srgbClr val="FF3300"/>
                </a:solidFill>
                <a:uFill>
                  <a:solidFill>
                    <a:srgbClr val="0000FF"/>
                  </a:solidFill>
                </a:uFill>
                <a:latin typeface="標楷體" panose="03000509000000000000" pitchFamily="65" charset="-120"/>
                <a:ea typeface="標楷體" panose="03000509000000000000" pitchFamily="65" charset="-120"/>
              </a:rPr>
              <a:t>首長或其授權人員核准</a:t>
            </a:r>
            <a:r>
              <a:rPr lang="zh-TW" altLang="zh-TW" sz="2400" dirty="0">
                <a:solidFill>
                  <a:srgbClr val="1C1C1C"/>
                </a:solidFill>
                <a:latin typeface="標楷體" panose="03000509000000000000" pitchFamily="65" charset="-120"/>
                <a:ea typeface="標楷體" panose="03000509000000000000" pitchFamily="65" charset="-120"/>
              </a:rPr>
              <a:t>確有緊急處置之必要。</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sz="2400" dirty="0">
                <a:solidFill>
                  <a:srgbClr val="1C1C1C"/>
                </a:solidFill>
                <a:latin typeface="標楷體" panose="03000509000000000000" pitchFamily="65" charset="-120"/>
                <a:ea typeface="標楷體" panose="03000509000000000000" pitchFamily="65" charset="-120"/>
              </a:rPr>
              <a:t>前項</a:t>
            </a:r>
            <a:r>
              <a:rPr lang="zh-TW" altLang="zh-TW" sz="2400" b="1" u="heavy" dirty="0">
                <a:solidFill>
                  <a:srgbClr val="0000FF"/>
                </a:solidFill>
                <a:uFill>
                  <a:solidFill>
                    <a:srgbClr val="FF0000"/>
                  </a:solidFill>
                </a:uFill>
                <a:latin typeface="標楷體" panose="03000509000000000000" pitchFamily="65" charset="-120"/>
                <a:ea typeface="標楷體" panose="03000509000000000000" pitchFamily="65" charset="-120"/>
              </a:rPr>
              <a:t>核准文件應記載</a:t>
            </a:r>
            <a:r>
              <a:rPr lang="zh-TW" altLang="zh-TW" sz="2400" dirty="0">
                <a:solidFill>
                  <a:srgbClr val="1C1C1C"/>
                </a:solidFill>
                <a:latin typeface="標楷體" panose="03000509000000000000" pitchFamily="65" charset="-120"/>
                <a:ea typeface="標楷體" panose="03000509000000000000" pitchFamily="65" charset="-120"/>
              </a:rPr>
              <a:t>本法招標及決標規定中因緊急處置</a:t>
            </a:r>
            <a:r>
              <a:rPr lang="zh-TW" altLang="zh-TW" sz="2400" b="1" u="heavy" dirty="0">
                <a:solidFill>
                  <a:srgbClr val="0000FF"/>
                </a:solidFill>
                <a:uFill>
                  <a:solidFill>
                    <a:srgbClr val="FF0000"/>
                  </a:solidFill>
                </a:uFill>
                <a:latin typeface="標楷體" panose="03000509000000000000" pitchFamily="65" charset="-120"/>
                <a:ea typeface="標楷體" panose="03000509000000000000" pitchFamily="65" charset="-120"/>
              </a:rPr>
              <a:t>得不適用</a:t>
            </a:r>
            <a:r>
              <a:rPr lang="zh-TW" altLang="zh-TW" sz="2400" dirty="0">
                <a:solidFill>
                  <a:srgbClr val="1C1C1C"/>
                </a:solidFill>
                <a:latin typeface="標楷體" panose="03000509000000000000" pitchFamily="65" charset="-120"/>
                <a:ea typeface="標楷體" panose="03000509000000000000" pitchFamily="65" charset="-120"/>
              </a:rPr>
              <a:t>之條文；</a:t>
            </a:r>
            <a:r>
              <a:rPr lang="zh-TW" altLang="zh-TW" sz="2400" b="1" dirty="0">
                <a:solidFill>
                  <a:schemeClr val="tx1">
                    <a:lumMod val="50000"/>
                  </a:schemeClr>
                </a:solidFill>
                <a:latin typeface="標楷體" panose="03000509000000000000" pitchFamily="65" charset="-120"/>
                <a:ea typeface="標楷體" panose="03000509000000000000" pitchFamily="65" charset="-120"/>
              </a:rPr>
              <a:t>其未記載者，仍應適用本法之規定</a:t>
            </a:r>
            <a:r>
              <a:rPr lang="zh-TW" altLang="zh-TW" sz="2400" dirty="0">
                <a:solidFill>
                  <a:srgbClr val="1C1C1C"/>
                </a:solidFill>
                <a:latin typeface="標楷體" panose="03000509000000000000" pitchFamily="65" charset="-120"/>
                <a:ea typeface="標楷體" panose="03000509000000000000" pitchFamily="65" charset="-120"/>
              </a:rPr>
              <a:t>。</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§5</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p>
          <a:p>
            <a:pPr marL="285750" indent="-285750" algn="just">
              <a:buFont typeface="Wingdings" panose="05000000000000000000" pitchFamily="2" charset="2"/>
              <a:buChar char="l"/>
            </a:pPr>
            <a:r>
              <a:rPr lang="zh-TW"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得不適用之本法招標及決標規定，指本法第</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2</a:t>
            </a:r>
            <a:r>
              <a:rPr lang="zh-TW"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章及第</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3</a:t>
            </a:r>
            <a:r>
              <a:rPr lang="zh-TW"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章之規定。但</a:t>
            </a:r>
            <a:r>
              <a:rPr lang="zh-TW"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不包括本法第</a:t>
            </a:r>
            <a:r>
              <a:rPr lang="en-US"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34</a:t>
            </a:r>
            <a:r>
              <a:rPr lang="zh-TW"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50</a:t>
            </a:r>
            <a:r>
              <a:rPr lang="zh-TW"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條及第</a:t>
            </a:r>
            <a:r>
              <a:rPr lang="en-US"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58</a:t>
            </a:r>
            <a:r>
              <a:rPr lang="zh-TW"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條至第</a:t>
            </a:r>
            <a:r>
              <a:rPr lang="en-US"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62</a:t>
            </a:r>
            <a:r>
              <a:rPr lang="zh-TW" altLang="zh-TW" sz="2400" b="1" u="heavy" kern="100" dirty="0">
                <a:solidFill>
                  <a:srgbClr val="0000FF"/>
                </a:solidFill>
                <a:uFill>
                  <a:solidFill>
                    <a:srgbClr val="FF0000"/>
                  </a:solidFill>
                </a:uFill>
                <a:latin typeface="標楷體" panose="03000509000000000000" pitchFamily="65" charset="-120"/>
                <a:ea typeface="標楷體" panose="03000509000000000000" pitchFamily="65" charset="-120"/>
                <a:cs typeface="Times New Roman" panose="02020603050405020304" pitchFamily="18" charset="0"/>
              </a:rPr>
              <a:t>條</a:t>
            </a:r>
            <a:r>
              <a:rPr lang="zh-TW"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之規定。</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§2</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endPar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endParaRPr>
          </a:p>
          <a:p>
            <a:pPr marL="285750" indent="-285750" algn="just">
              <a:buFont typeface="Wingdings" panose="05000000000000000000" pitchFamily="2" charset="2"/>
              <a:buChar char="l"/>
            </a:pPr>
            <a:r>
              <a:rPr lang="zh-TW" altLang="zh-TW" sz="2400" b="1" u="heavy" dirty="0">
                <a:solidFill>
                  <a:schemeClr val="tx1">
                    <a:lumMod val="50000"/>
                  </a:schemeClr>
                </a:solidFill>
                <a:uFill>
                  <a:solidFill>
                    <a:srgbClr val="FF0000"/>
                  </a:solidFill>
                </a:uFill>
                <a:latin typeface="標楷體" panose="03000509000000000000" pitchFamily="65" charset="-120"/>
                <a:ea typeface="標楷體" panose="03000509000000000000" pitchFamily="65" charset="-120"/>
              </a:rPr>
              <a:t>應符合下列原則</a:t>
            </a:r>
            <a:r>
              <a:rPr lang="zh-TW" altLang="zh-TW" sz="2400" dirty="0">
                <a:solidFill>
                  <a:srgbClr val="1C1C1C"/>
                </a:solidFill>
                <a:latin typeface="標楷體" panose="03000509000000000000" pitchFamily="65" charset="-120"/>
                <a:ea typeface="標楷體" panose="03000509000000000000" pitchFamily="65" charset="-120"/>
              </a:rPr>
              <a:t>：一、不及與廠商簽訂契約者，應先有</a:t>
            </a:r>
            <a:r>
              <a:rPr lang="zh-TW" altLang="zh-TW" sz="2400" b="1" u="heavy" dirty="0">
                <a:solidFill>
                  <a:srgbClr val="FF3300"/>
                </a:solidFill>
                <a:uFill>
                  <a:solidFill>
                    <a:srgbClr val="0000FF"/>
                  </a:solidFill>
                </a:uFill>
                <a:latin typeface="標楷體" panose="03000509000000000000" pitchFamily="65" charset="-120"/>
                <a:ea typeface="標楷體" panose="03000509000000000000" pitchFamily="65" charset="-120"/>
              </a:rPr>
              <a:t>書面、電報或傳真協議</a:t>
            </a:r>
            <a:r>
              <a:rPr lang="zh-TW" altLang="zh-TW" sz="2400" dirty="0">
                <a:solidFill>
                  <a:srgbClr val="1C1C1C"/>
                </a:solidFill>
                <a:latin typeface="標楷體" panose="03000509000000000000" pitchFamily="65" charset="-120"/>
                <a:ea typeface="標楷體" panose="03000509000000000000" pitchFamily="65" charset="-120"/>
              </a:rPr>
              <a:t>。二、不及與廠商確定契約總價者，應先</a:t>
            </a:r>
            <a:r>
              <a:rPr lang="zh-TW" altLang="zh-TW" sz="2400" b="1" u="heavy" dirty="0">
                <a:solidFill>
                  <a:srgbClr val="FF3300"/>
                </a:solidFill>
                <a:uFill>
                  <a:solidFill>
                    <a:srgbClr val="0000FF"/>
                  </a:solidFill>
                </a:uFill>
                <a:latin typeface="標楷體" panose="03000509000000000000" pitchFamily="65" charset="-120"/>
                <a:ea typeface="標楷體" panose="03000509000000000000" pitchFamily="65" charset="-120"/>
              </a:rPr>
              <a:t>確定單價及工作範圍</a:t>
            </a:r>
            <a:r>
              <a:rPr lang="zh-TW" altLang="zh-TW" sz="2400" dirty="0">
                <a:solidFill>
                  <a:srgbClr val="1C1C1C"/>
                </a:solidFill>
                <a:latin typeface="標楷體" panose="03000509000000000000" pitchFamily="65" charset="-120"/>
                <a:ea typeface="標楷體" panose="03000509000000000000" pitchFamily="65" charset="-120"/>
              </a:rPr>
              <a:t>。三、</a:t>
            </a:r>
            <a:r>
              <a:rPr lang="zh-TW" altLang="zh-TW" sz="2400" b="1" u="heavy" dirty="0">
                <a:solidFill>
                  <a:srgbClr val="FF3300"/>
                </a:solidFill>
                <a:uFill>
                  <a:solidFill>
                    <a:srgbClr val="0000FF"/>
                  </a:solidFill>
                </a:uFill>
                <a:latin typeface="標楷體" panose="03000509000000000000" pitchFamily="65" charset="-120"/>
                <a:ea typeface="標楷體" panose="03000509000000000000" pitchFamily="65" charset="-120"/>
              </a:rPr>
              <a:t>付款條件應能維護公款支用</a:t>
            </a:r>
            <a:r>
              <a:rPr lang="zh-TW" altLang="zh-TW" sz="2400" dirty="0">
                <a:solidFill>
                  <a:srgbClr val="1C1C1C"/>
                </a:solidFill>
                <a:latin typeface="標楷體" panose="03000509000000000000" pitchFamily="65" charset="-120"/>
                <a:ea typeface="標楷體" panose="03000509000000000000" pitchFamily="65" charset="-120"/>
              </a:rPr>
              <a:t>之安全性</a:t>
            </a:r>
            <a:r>
              <a:rPr lang="zh-TW" altLang="en-US" sz="2400" dirty="0">
                <a:solidFill>
                  <a:srgbClr val="1C1C1C"/>
                </a:solidFill>
                <a:latin typeface="標楷體" panose="03000509000000000000" pitchFamily="65" charset="-120"/>
                <a:ea typeface="標楷體" panose="03000509000000000000" pitchFamily="65" charset="-120"/>
              </a:rPr>
              <a:t>。</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§6</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p>
          <a:p>
            <a:pPr marL="285750" indent="-285750" algn="just">
              <a:buFont typeface="Wingdings" panose="05000000000000000000" pitchFamily="2" charset="2"/>
              <a:buChar char="l"/>
            </a:pPr>
            <a:r>
              <a:rPr lang="zh-TW" altLang="zh-TW" sz="2400" dirty="0">
                <a:solidFill>
                  <a:srgbClr val="1C1C1C"/>
                </a:solidFill>
                <a:latin typeface="標楷體" panose="03000509000000000000" pitchFamily="65" charset="-120"/>
                <a:ea typeface="標楷體" panose="03000509000000000000" pitchFamily="65" charset="-120"/>
              </a:rPr>
              <a:t>應將其所依據之情形記載於依本法第</a:t>
            </a:r>
            <a:r>
              <a:rPr lang="en-US" altLang="zh-TW" sz="2400" dirty="0">
                <a:solidFill>
                  <a:srgbClr val="1C1C1C"/>
                </a:solidFill>
                <a:latin typeface="標楷體" panose="03000509000000000000" pitchFamily="65" charset="-120"/>
                <a:ea typeface="標楷體" panose="03000509000000000000" pitchFamily="65" charset="-120"/>
              </a:rPr>
              <a:t>61</a:t>
            </a:r>
            <a:r>
              <a:rPr lang="zh-TW" altLang="zh-TW" sz="2400" dirty="0">
                <a:solidFill>
                  <a:srgbClr val="1C1C1C"/>
                </a:solidFill>
                <a:latin typeface="標楷體" panose="03000509000000000000" pitchFamily="65" charset="-120"/>
                <a:ea typeface="標楷體" panose="03000509000000000000" pitchFamily="65" charset="-120"/>
              </a:rPr>
              <a:t>條刊登之</a:t>
            </a:r>
            <a:r>
              <a:rPr lang="zh-TW" altLang="zh-TW" sz="2400" b="1" u="heavy" dirty="0">
                <a:solidFill>
                  <a:srgbClr val="FF3300"/>
                </a:solidFill>
                <a:uFill>
                  <a:solidFill>
                    <a:srgbClr val="0000FF"/>
                  </a:solidFill>
                </a:uFill>
                <a:latin typeface="標楷體" panose="03000509000000000000" pitchFamily="65" charset="-120"/>
                <a:ea typeface="標楷體" panose="03000509000000000000" pitchFamily="65" charset="-120"/>
              </a:rPr>
              <a:t>決標公告</a:t>
            </a:r>
            <a:r>
              <a:rPr lang="zh-TW" altLang="zh-TW" sz="2400" dirty="0">
                <a:solidFill>
                  <a:srgbClr val="1C1C1C"/>
                </a:solidFill>
                <a:latin typeface="標楷體" panose="03000509000000000000" pitchFamily="65" charset="-120"/>
                <a:ea typeface="標楷體" panose="03000509000000000000" pitchFamily="65" charset="-120"/>
              </a:rPr>
              <a:t>及依本法第</a:t>
            </a:r>
            <a:r>
              <a:rPr lang="en-US" altLang="zh-TW" sz="2400" dirty="0">
                <a:solidFill>
                  <a:srgbClr val="1C1C1C"/>
                </a:solidFill>
                <a:latin typeface="標楷體" panose="03000509000000000000" pitchFamily="65" charset="-120"/>
                <a:ea typeface="標楷體" panose="03000509000000000000" pitchFamily="65" charset="-120"/>
              </a:rPr>
              <a:t>62</a:t>
            </a:r>
            <a:r>
              <a:rPr lang="zh-TW" altLang="zh-TW" sz="2400" dirty="0">
                <a:solidFill>
                  <a:srgbClr val="1C1C1C"/>
                </a:solidFill>
                <a:latin typeface="標楷體" panose="03000509000000000000" pitchFamily="65" charset="-120"/>
                <a:ea typeface="標楷體" panose="03000509000000000000" pitchFamily="65" charset="-120"/>
              </a:rPr>
              <a:t>條</a:t>
            </a:r>
            <a:r>
              <a:rPr lang="zh-TW" altLang="zh-TW" sz="2400" b="1" u="heavy" dirty="0">
                <a:solidFill>
                  <a:srgbClr val="FF3300"/>
                </a:solidFill>
                <a:uFill>
                  <a:solidFill>
                    <a:srgbClr val="0000FF"/>
                  </a:solidFill>
                </a:uFill>
                <a:latin typeface="標楷體" panose="03000509000000000000" pitchFamily="65" charset="-120"/>
                <a:ea typeface="標楷體" panose="03000509000000000000" pitchFamily="65" charset="-120"/>
              </a:rPr>
              <a:t>彙送之決標資料</a:t>
            </a:r>
            <a:r>
              <a:rPr lang="zh-TW" altLang="zh-TW" sz="2400" dirty="0">
                <a:solidFill>
                  <a:srgbClr val="1C1C1C"/>
                </a:solidFill>
                <a:latin typeface="標楷體" panose="03000509000000000000" pitchFamily="65" charset="-120"/>
                <a:ea typeface="標楷體" panose="03000509000000000000" pitchFamily="65" charset="-120"/>
              </a:rPr>
              <a:t>。</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4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§6</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p>
          <a:p>
            <a:pPr marL="285750" indent="-285750" algn="just">
              <a:buFont typeface="Wingdings" panose="05000000000000000000" pitchFamily="2" charset="2"/>
              <a:buChar char="l"/>
            </a:pPr>
            <a:r>
              <a:rPr lang="zh-TW" altLang="zh-TW" sz="2400" b="1" u="sng" dirty="0">
                <a:solidFill>
                  <a:srgbClr val="1C1C1C"/>
                </a:solidFill>
                <a:latin typeface="標楷體" panose="03000509000000000000" pitchFamily="65" charset="-120"/>
                <a:ea typeface="標楷體" panose="03000509000000000000" pitchFamily="65" charset="-120"/>
              </a:rPr>
              <a:t>公立學校及公營事業向政府機關採購財物或勞務，得準用</a:t>
            </a:r>
            <a:r>
              <a:rPr lang="zh-TW" altLang="zh-TW" sz="2400" dirty="0">
                <a:solidFill>
                  <a:srgbClr val="1C1C1C"/>
                </a:solidFill>
                <a:latin typeface="標楷體" panose="03000509000000000000" pitchFamily="65" charset="-120"/>
                <a:ea typeface="標楷體" panose="03000509000000000000" pitchFamily="65" charset="-120"/>
              </a:rPr>
              <a:t>本辦法之規定。</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§8</a:t>
            </a:r>
            <a:r>
              <a:rPr lang="zh-TW" altLang="en-US" sz="24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之</a:t>
            </a:r>
            <a:r>
              <a:rPr lang="en-US" altLang="zh-TW" sz="24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1</a:t>
            </a:r>
            <a:r>
              <a:rPr lang="en-US" altLang="zh-TW" sz="24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dirty="0">
              <a:solidFill>
                <a:srgbClr val="1C1C1C"/>
              </a:solidFill>
            </a:endParaRPr>
          </a:p>
        </p:txBody>
      </p:sp>
    </p:spTree>
    <p:extLst>
      <p:ext uri="{BB962C8B-B14F-4D97-AF65-F5344CB8AC3E}">
        <p14:creationId xmlns:p14="http://schemas.microsoft.com/office/powerpoint/2010/main" val="3008240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5586" name="日期版面配置區 3"/>
          <p:cNvSpPr>
            <a:spLocks noGrp="1"/>
          </p:cNvSpPr>
          <p:nvPr>
            <p:ph type="dt" sz="quarter" idx="10"/>
          </p:nvPr>
        </p:nvSpPr>
        <p:spPr>
          <a:noFill/>
        </p:spPr>
        <p:txBody>
          <a:bodyPr/>
          <a:lstStyle/>
          <a:p>
            <a:fld id="{B0DF0C7A-ACA3-4BC8-B6B8-6C28543BEB5C}" type="datetime1">
              <a:rPr lang="zh-TW" altLang="en-US" smtClean="0">
                <a:ea typeface="新細明體" charset="-120"/>
              </a:rPr>
              <a:pPr/>
              <a:t>2021/11/14</a:t>
            </a:fld>
            <a:endParaRPr lang="en-US" altLang="zh-TW">
              <a:ea typeface="新細明體" charset="-120"/>
            </a:endParaRPr>
          </a:p>
        </p:txBody>
      </p:sp>
      <p:sp>
        <p:nvSpPr>
          <p:cNvPr id="2" name="矩形 1"/>
          <p:cNvSpPr/>
          <p:nvPr/>
        </p:nvSpPr>
        <p:spPr>
          <a:xfrm>
            <a:off x="208765" y="344498"/>
            <a:ext cx="8663390" cy="1560492"/>
          </a:xfrm>
          <a:prstGeom prst="rect">
            <a:avLst/>
          </a:prstGeom>
          <a:ln>
            <a:solidFill>
              <a:schemeClr val="accent1"/>
            </a:solidFill>
          </a:ln>
        </p:spPr>
        <p:txBody>
          <a:bodyPr wrap="square">
            <a:spAutoFit/>
          </a:bodyPr>
          <a:lstStyle/>
          <a:p>
            <a:pPr marL="266700" indent="-266700" algn="just">
              <a:lnSpc>
                <a:spcPts val="2900"/>
              </a:lnSpc>
              <a:buClr>
                <a:srgbClr val="00003A"/>
              </a:buClr>
              <a:buFont typeface="Wingdings" pitchFamily="2" charset="2"/>
              <a:buChar char="l"/>
            </a:pPr>
            <a:r>
              <a:rPr lang="zh-TW" altLang="en-US" sz="2400" b="1" dirty="0">
                <a:solidFill>
                  <a:srgbClr val="000000"/>
                </a:solidFill>
                <a:latin typeface="標楷體" pitchFamily="65" charset="-120"/>
                <a:ea typeface="標楷體" pitchFamily="65" charset="-120"/>
              </a:rPr>
              <a:t>可依</a:t>
            </a:r>
            <a:r>
              <a:rPr lang="zh-TW" altLang="en-US" sz="2400" b="1" u="sng" dirty="0">
                <a:solidFill>
                  <a:srgbClr val="0033CC"/>
                </a:solidFill>
                <a:latin typeface="標楷體" pitchFamily="65" charset="-120"/>
                <a:ea typeface="標楷體" pitchFamily="65" charset="-120"/>
              </a:rPr>
              <a:t>採購法第</a:t>
            </a:r>
            <a:r>
              <a:rPr lang="en-US" altLang="zh-TW" sz="2400" b="1" u="sng" dirty="0">
                <a:solidFill>
                  <a:srgbClr val="0033CC"/>
                </a:solidFill>
                <a:latin typeface="標楷體" pitchFamily="65" charset="-120"/>
                <a:ea typeface="標楷體" pitchFamily="65" charset="-120"/>
              </a:rPr>
              <a:t>22</a:t>
            </a:r>
            <a:r>
              <a:rPr lang="zh-TW" altLang="en-US" sz="2400" b="1" u="sng" dirty="0">
                <a:solidFill>
                  <a:srgbClr val="0033CC"/>
                </a:solidFill>
                <a:latin typeface="標楷體" pitchFamily="65" charset="-120"/>
                <a:ea typeface="標楷體" pitchFamily="65" charset="-120"/>
              </a:rPr>
              <a:t>條</a:t>
            </a: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不可預見之緊急事故</a:t>
            </a: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或</a:t>
            </a:r>
            <a:r>
              <a:rPr lang="zh-TW" altLang="en-US" sz="2400" b="1" u="sng" dirty="0">
                <a:solidFill>
                  <a:srgbClr val="000000"/>
                </a:solidFill>
                <a:latin typeface="標楷體" pitchFamily="65" charset="-120"/>
                <a:ea typeface="標楷體" pitchFamily="65" charset="-120"/>
              </a:rPr>
              <a:t>第</a:t>
            </a:r>
            <a:r>
              <a:rPr lang="en-US" altLang="zh-TW" sz="2400" b="1" u="sng" dirty="0">
                <a:solidFill>
                  <a:srgbClr val="000000"/>
                </a:solidFill>
                <a:latin typeface="標楷體" pitchFamily="65" charset="-120"/>
                <a:ea typeface="標楷體" pitchFamily="65" charset="-120"/>
              </a:rPr>
              <a:t>105</a:t>
            </a:r>
            <a:r>
              <a:rPr lang="zh-TW" altLang="en-US" sz="2400" b="1" u="sng" dirty="0">
                <a:solidFill>
                  <a:srgbClr val="000000"/>
                </a:solidFill>
                <a:latin typeface="標楷體" pitchFamily="65" charset="-120"/>
                <a:ea typeface="標楷體" pitchFamily="65" charset="-120"/>
              </a:rPr>
              <a:t>條</a:t>
            </a: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人民之生命、身體、健康、財產遭遇緊急危難</a:t>
            </a: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，經機關首長或授權人員核准，</a:t>
            </a:r>
            <a:r>
              <a:rPr lang="zh-TW" altLang="en-US" sz="2400" b="1" u="sng" dirty="0">
                <a:solidFill>
                  <a:srgbClr val="0033CC"/>
                </a:solidFill>
                <a:latin typeface="標楷體" pitchFamily="65" charset="-120"/>
                <a:ea typeface="標楷體" pitchFamily="65" charset="-120"/>
              </a:rPr>
              <a:t>逕洽優良廠商議價或比價</a:t>
            </a:r>
            <a:r>
              <a:rPr lang="zh-TW" altLang="en-US" sz="2400" b="1" dirty="0">
                <a:solidFill>
                  <a:srgbClr val="000000"/>
                </a:solidFill>
                <a:latin typeface="標楷體" pitchFamily="65" charset="-120"/>
                <a:ea typeface="標楷體" pitchFamily="65" charset="-120"/>
              </a:rPr>
              <a:t>，</a:t>
            </a:r>
            <a:r>
              <a:rPr lang="zh-TW" altLang="en-US" sz="2400" b="1" u="sng" dirty="0">
                <a:solidFill>
                  <a:srgbClr val="FF0000"/>
                </a:solidFill>
                <a:latin typeface="標楷體" pitchFamily="65" charset="-120"/>
                <a:ea typeface="標楷體" pitchFamily="65" charset="-120"/>
              </a:rPr>
              <a:t>無需公告招標，且免報上級機關核准</a:t>
            </a:r>
            <a:r>
              <a:rPr lang="zh-TW" altLang="en-US" sz="2400" b="1" dirty="0">
                <a:solidFill>
                  <a:srgbClr val="000000"/>
                </a:solidFill>
                <a:latin typeface="標楷體" pitchFamily="65" charset="-120"/>
                <a:ea typeface="標楷體" pitchFamily="65" charset="-120"/>
              </a:rPr>
              <a:t>，以爭取時效。 </a:t>
            </a:r>
          </a:p>
        </p:txBody>
      </p:sp>
      <p:sp>
        <p:nvSpPr>
          <p:cNvPr id="10" name="Rectangle 3">
            <a:extLst>
              <a:ext uri="{FF2B5EF4-FFF2-40B4-BE49-F238E27FC236}">
                <a16:creationId xmlns:a16="http://schemas.microsoft.com/office/drawing/2014/main" id="{FEEFA4A1-6991-487B-BCEB-F5C695DBF6D5}"/>
              </a:ext>
            </a:extLst>
          </p:cNvPr>
          <p:cNvSpPr txBox="1">
            <a:spLocks noChangeArrowheads="1"/>
          </p:cNvSpPr>
          <p:nvPr/>
        </p:nvSpPr>
        <p:spPr>
          <a:xfrm>
            <a:off x="215516" y="2276872"/>
            <a:ext cx="8712968" cy="34563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algn="just">
              <a:lnSpc>
                <a:spcPts val="3500"/>
              </a:lnSpc>
              <a:spcBef>
                <a:spcPts val="0"/>
              </a:spcBef>
              <a:buClr>
                <a:srgbClr val="00003A"/>
              </a:buClr>
              <a:buFont typeface="Wingdings" pitchFamily="2" charset="2"/>
              <a:buChar char="l"/>
            </a:pPr>
            <a:r>
              <a:rPr lang="zh-TW" altLang="en-US" b="1" dirty="0">
                <a:solidFill>
                  <a:srgbClr val="000000"/>
                </a:solidFill>
                <a:latin typeface="標楷體" pitchFamily="65" charset="-120"/>
                <a:ea typeface="標楷體" pitchFamily="65" charset="-120"/>
              </a:rPr>
              <a:t>為提升</a:t>
            </a:r>
            <a:r>
              <a:rPr lang="zh-TW" altLang="en-US" b="1" u="sng" dirty="0">
                <a:solidFill>
                  <a:srgbClr val="0033CC"/>
                </a:solidFill>
                <a:latin typeface="標楷體" pitchFamily="65" charset="-120"/>
                <a:ea typeface="標楷體" pitchFamily="65" charset="-120"/>
              </a:rPr>
              <a:t>緊急採購效率</a:t>
            </a:r>
            <a:r>
              <a:rPr lang="zh-TW" altLang="en-US" b="1" dirty="0">
                <a:solidFill>
                  <a:srgbClr val="000000"/>
                </a:solidFill>
                <a:latin typeface="標楷體" pitchFamily="65" charset="-120"/>
                <a:ea typeface="標楷體" pitchFamily="65" charset="-120"/>
              </a:rPr>
              <a:t>，工程會於</a:t>
            </a:r>
            <a:r>
              <a:rPr lang="en-US" altLang="zh-TW" b="1" dirty="0">
                <a:solidFill>
                  <a:srgbClr val="000000"/>
                </a:solidFill>
                <a:latin typeface="標楷體" pitchFamily="65" charset="-120"/>
                <a:ea typeface="標楷體" pitchFamily="65" charset="-120"/>
              </a:rPr>
              <a:t>88</a:t>
            </a:r>
            <a:r>
              <a:rPr lang="zh-TW" altLang="en-US" b="1" dirty="0">
                <a:solidFill>
                  <a:srgbClr val="000000"/>
                </a:solidFill>
                <a:latin typeface="標楷體" pitchFamily="65" charset="-120"/>
                <a:ea typeface="標楷體" pitchFamily="65" charset="-120"/>
              </a:rPr>
              <a:t>水災後</a:t>
            </a:r>
            <a:r>
              <a:rPr lang="zh-TW" altLang="en-US" b="1" dirty="0">
                <a:solidFill>
                  <a:srgbClr val="000000"/>
                </a:solidFill>
                <a:latin typeface="標楷體"/>
                <a:ea typeface="標楷體"/>
              </a:rPr>
              <a:t>：</a:t>
            </a:r>
            <a:endParaRPr lang="en-US" altLang="zh-TW" b="1" dirty="0">
              <a:solidFill>
                <a:srgbClr val="000000"/>
              </a:solidFill>
              <a:latin typeface="標楷體"/>
              <a:ea typeface="標楷體"/>
            </a:endParaRPr>
          </a:p>
          <a:p>
            <a:pPr marL="622300" lvl="1" indent="-355600" algn="just">
              <a:lnSpc>
                <a:spcPts val="3500"/>
              </a:lnSpc>
              <a:spcBef>
                <a:spcPts val="0"/>
              </a:spcBef>
              <a:buClr>
                <a:srgbClr val="00003A"/>
              </a:buClr>
              <a:buFont typeface="Wingdings" pitchFamily="2" charset="2"/>
              <a:buChar char="l"/>
            </a:pPr>
            <a:r>
              <a:rPr lang="zh-TW" altLang="en-US" sz="2800" b="1" dirty="0">
                <a:solidFill>
                  <a:srgbClr val="000000"/>
                </a:solidFill>
                <a:latin typeface="標楷體" pitchFamily="65" charset="-120"/>
                <a:ea typeface="標楷體" pitchFamily="65" charset="-120"/>
              </a:rPr>
              <a:t>修正「</a:t>
            </a:r>
            <a:r>
              <a:rPr lang="zh-TW" altLang="en-US" sz="2800" b="1" u="sng" dirty="0">
                <a:solidFill>
                  <a:srgbClr val="FF0000"/>
                </a:solidFill>
                <a:latin typeface="標楷體" pitchFamily="65" charset="-120"/>
                <a:ea typeface="標楷體" pitchFamily="65" charset="-120"/>
              </a:rPr>
              <a:t>特別採購招標決標處理辦法</a:t>
            </a:r>
            <a:r>
              <a:rPr lang="zh-TW" altLang="en-US" sz="2800" b="1" dirty="0">
                <a:solidFill>
                  <a:srgbClr val="000000"/>
                </a:solidFill>
                <a:latin typeface="標楷體" pitchFamily="65" charset="-120"/>
                <a:ea typeface="標楷體" pitchFamily="65" charset="-120"/>
              </a:rPr>
              <a:t>」，可逕洽廠商</a:t>
            </a:r>
            <a:r>
              <a:rPr lang="zh-TW" altLang="en-US" sz="2800" b="1" u="sng" dirty="0">
                <a:solidFill>
                  <a:srgbClr val="0033CC"/>
                </a:solidFill>
                <a:latin typeface="標楷體" pitchFamily="65" charset="-120"/>
                <a:ea typeface="標楷體" pitchFamily="65" charset="-120"/>
              </a:rPr>
              <a:t>比價或議價</a:t>
            </a:r>
            <a:r>
              <a:rPr lang="zh-TW" altLang="en-US" sz="2800" b="1" dirty="0">
                <a:solidFill>
                  <a:srgbClr val="000000"/>
                </a:solidFill>
                <a:latin typeface="標楷體" pitchFamily="65" charset="-120"/>
                <a:ea typeface="標楷體" pitchFamily="65" charset="-120"/>
              </a:rPr>
              <a:t>；</a:t>
            </a:r>
            <a:endParaRPr lang="en-US" altLang="zh-TW" sz="2800" b="1" dirty="0">
              <a:solidFill>
                <a:srgbClr val="000000"/>
              </a:solidFill>
              <a:latin typeface="標楷體" pitchFamily="65" charset="-120"/>
              <a:ea typeface="標楷體" pitchFamily="65" charset="-120"/>
            </a:endParaRPr>
          </a:p>
          <a:p>
            <a:pPr marL="622300" lvl="1" indent="-355600" algn="just">
              <a:lnSpc>
                <a:spcPts val="3500"/>
              </a:lnSpc>
              <a:spcBef>
                <a:spcPts val="0"/>
              </a:spcBef>
              <a:buClr>
                <a:srgbClr val="00003A"/>
              </a:buClr>
              <a:buFont typeface="Wingdings" pitchFamily="2" charset="2"/>
              <a:buChar char="l"/>
            </a:pPr>
            <a:r>
              <a:rPr lang="zh-TW" altLang="en-US" sz="2800" b="1" dirty="0">
                <a:solidFill>
                  <a:srgbClr val="000000"/>
                </a:solidFill>
                <a:latin typeface="標楷體" pitchFamily="65" charset="-120"/>
                <a:ea typeface="標楷體" pitchFamily="65" charset="-120"/>
              </a:rPr>
              <a:t>修正「</a:t>
            </a:r>
            <a:r>
              <a:rPr lang="zh-TW" altLang="en-US" sz="2800" b="1" u="sng" dirty="0">
                <a:solidFill>
                  <a:srgbClr val="FF0000"/>
                </a:solidFill>
                <a:latin typeface="標楷體" pitchFamily="65" charset="-120"/>
                <a:ea typeface="標楷體" pitchFamily="65" charset="-120"/>
              </a:rPr>
              <a:t>招標期限標準</a:t>
            </a:r>
            <a:r>
              <a:rPr lang="zh-TW" altLang="en-US" sz="2800" b="1" dirty="0">
                <a:solidFill>
                  <a:srgbClr val="000000"/>
                </a:solidFill>
                <a:latin typeface="標楷體" pitchFamily="65" charset="-120"/>
                <a:ea typeface="標楷體" pitchFamily="65" charset="-120"/>
              </a:rPr>
              <a:t>」，緊急採購可</a:t>
            </a:r>
            <a:r>
              <a:rPr lang="zh-TW" altLang="en-US" sz="2800" b="1" u="sng" dirty="0">
                <a:solidFill>
                  <a:srgbClr val="0033CC"/>
                </a:solidFill>
                <a:latin typeface="標楷體" pitchFamily="65" charset="-120"/>
                <a:ea typeface="標楷體" pitchFamily="65" charset="-120"/>
              </a:rPr>
              <a:t>縮短等標期</a:t>
            </a:r>
            <a:r>
              <a:rPr lang="zh-TW" altLang="en-US" sz="2800" b="1" dirty="0">
                <a:solidFill>
                  <a:srgbClr val="000000"/>
                </a:solidFill>
                <a:latin typeface="標楷體" pitchFamily="65" charset="-120"/>
                <a:ea typeface="標楷體" pitchFamily="65" charset="-120"/>
              </a:rPr>
              <a:t>；</a:t>
            </a:r>
            <a:endParaRPr lang="en-US" altLang="zh-TW" sz="2800" b="1" dirty="0">
              <a:solidFill>
                <a:srgbClr val="000000"/>
              </a:solidFill>
              <a:latin typeface="標楷體" pitchFamily="65" charset="-120"/>
              <a:ea typeface="標楷體" pitchFamily="65" charset="-120"/>
            </a:endParaRPr>
          </a:p>
          <a:p>
            <a:pPr marL="622300" lvl="1" indent="-355600" algn="just">
              <a:lnSpc>
                <a:spcPts val="3500"/>
              </a:lnSpc>
              <a:spcBef>
                <a:spcPts val="0"/>
              </a:spcBef>
              <a:buClr>
                <a:srgbClr val="00003A"/>
              </a:buClr>
              <a:buFont typeface="Wingdings" pitchFamily="2" charset="2"/>
              <a:buChar char="l"/>
            </a:pPr>
            <a:r>
              <a:rPr lang="zh-TW" altLang="en-US" sz="2800" b="1" dirty="0">
                <a:solidFill>
                  <a:srgbClr val="000000"/>
                </a:solidFill>
                <a:latin typeface="標楷體" pitchFamily="65" charset="-120"/>
                <a:ea typeface="標楷體" pitchFamily="65" charset="-120"/>
              </a:rPr>
              <a:t>修正「</a:t>
            </a:r>
            <a:r>
              <a:rPr lang="zh-TW" altLang="en-US" sz="2800" b="1" u="sng" dirty="0">
                <a:solidFill>
                  <a:srgbClr val="FF0000"/>
                </a:solidFill>
                <a:latin typeface="標楷體" pitchFamily="65" charset="-120"/>
                <a:ea typeface="標楷體" pitchFamily="65" charset="-120"/>
              </a:rPr>
              <a:t>公共工程招標文件公開閱覽制度實施要點</a:t>
            </a:r>
            <a:r>
              <a:rPr lang="zh-TW" altLang="en-US" sz="2800" b="1" dirty="0">
                <a:latin typeface="標楷體" pitchFamily="65" charset="-120"/>
                <a:ea typeface="標楷體" pitchFamily="65" charset="-120"/>
              </a:rPr>
              <a:t>」，</a:t>
            </a:r>
            <a:r>
              <a:rPr lang="zh-TW" altLang="en-US" sz="2800" b="1" dirty="0">
                <a:solidFill>
                  <a:srgbClr val="0033CC"/>
                </a:solidFill>
                <a:latin typeface="標楷體" pitchFamily="65" charset="-120"/>
                <a:ea typeface="標楷體" pitchFamily="65" charset="-120"/>
              </a:rPr>
              <a:t>無需</a:t>
            </a:r>
            <a:r>
              <a:rPr lang="zh-TW" altLang="en-US" sz="2800" b="1" dirty="0">
                <a:solidFill>
                  <a:srgbClr val="000000"/>
                </a:solidFill>
                <a:latin typeface="標楷體" pitchFamily="65" charset="-120"/>
                <a:ea typeface="標楷體" pitchFamily="65" charset="-120"/>
              </a:rPr>
              <a:t>辦理招標文件</a:t>
            </a:r>
            <a:r>
              <a:rPr lang="zh-TW" altLang="en-US" sz="2800" b="1" u="sng" dirty="0">
                <a:solidFill>
                  <a:srgbClr val="0033CC"/>
                </a:solidFill>
                <a:latin typeface="標楷體" pitchFamily="65" charset="-120"/>
                <a:ea typeface="標楷體" pitchFamily="65" charset="-120"/>
              </a:rPr>
              <a:t>公開閱覽</a:t>
            </a:r>
            <a:r>
              <a:rPr lang="zh-TW" altLang="en-US" sz="2800" b="1" dirty="0">
                <a:solidFill>
                  <a:srgbClr val="000000"/>
                </a:solidFill>
                <a:latin typeface="標楷體" pitchFamily="65" charset="-120"/>
                <a:ea typeface="標楷體" pitchFamily="65" charset="-120"/>
              </a:rPr>
              <a:t>。</a:t>
            </a:r>
            <a:endParaRPr lang="en-US" altLang="zh-TW" sz="2800" b="1" dirty="0">
              <a:solidFill>
                <a:srgbClr val="000000"/>
              </a:solidFill>
              <a:latin typeface="標楷體" pitchFamily="65" charset="-120"/>
              <a:ea typeface="標楷體" pitchFamily="65" charset="-120"/>
            </a:endParaRPr>
          </a:p>
          <a:p>
            <a:pPr marL="622300" lvl="1" indent="-355600" algn="just">
              <a:lnSpc>
                <a:spcPts val="3500"/>
              </a:lnSpc>
              <a:spcBef>
                <a:spcPts val="0"/>
              </a:spcBef>
              <a:buClr>
                <a:srgbClr val="00003A"/>
              </a:buClr>
              <a:buFont typeface="Wingdings" pitchFamily="2" charset="2"/>
              <a:buChar char="l"/>
            </a:pPr>
            <a:r>
              <a:rPr lang="zh-TW" altLang="en-US" sz="2800" b="1" dirty="0">
                <a:solidFill>
                  <a:srgbClr val="000000"/>
                </a:solidFill>
                <a:latin typeface="標楷體" pitchFamily="65" charset="-120"/>
                <a:ea typeface="標楷體" pitchFamily="65" charset="-120"/>
              </a:rPr>
              <a:t>訂頒「</a:t>
            </a:r>
            <a:r>
              <a:rPr lang="zh-TW" altLang="en-US" sz="2800" b="1" dirty="0">
                <a:solidFill>
                  <a:srgbClr val="FF0000"/>
                </a:solidFill>
                <a:latin typeface="標楷體" pitchFamily="65" charset="-120"/>
                <a:ea typeface="標楷體" pitchFamily="65" charset="-120"/>
              </a:rPr>
              <a:t>如何</a:t>
            </a:r>
            <a:r>
              <a:rPr lang="zh-TW" altLang="en-US" sz="2800" b="1" u="sng" dirty="0">
                <a:solidFill>
                  <a:srgbClr val="FF0000"/>
                </a:solidFill>
                <a:latin typeface="標楷體" pitchFamily="65" charset="-120"/>
                <a:ea typeface="標楷體" pitchFamily="65" charset="-120"/>
              </a:rPr>
              <a:t>提升採購效率一覽表</a:t>
            </a:r>
            <a:r>
              <a:rPr lang="zh-TW" altLang="en-US" sz="2800" b="1" dirty="0">
                <a:solidFill>
                  <a:srgbClr val="000000"/>
                </a:solidFill>
                <a:latin typeface="標楷體" pitchFamily="65" charset="-120"/>
                <a:ea typeface="標楷體" pitchFamily="65" charset="-120"/>
              </a:rPr>
              <a:t>」及「機關依政府採購法第</a:t>
            </a:r>
            <a:r>
              <a:rPr lang="en-US" altLang="zh-TW" sz="2800" b="1" dirty="0">
                <a:solidFill>
                  <a:srgbClr val="000000"/>
                </a:solidFill>
                <a:latin typeface="標楷體" pitchFamily="65" charset="-120"/>
                <a:ea typeface="標楷體" pitchFamily="65" charset="-120"/>
              </a:rPr>
              <a:t>105</a:t>
            </a:r>
            <a:r>
              <a:rPr lang="zh-TW" altLang="en-US" sz="2800" b="1" dirty="0">
                <a:solidFill>
                  <a:srgbClr val="000000"/>
                </a:solidFill>
                <a:latin typeface="標楷體" pitchFamily="65" charset="-120"/>
                <a:ea typeface="標楷體" pitchFamily="65" charset="-120"/>
              </a:rPr>
              <a:t>條第</a:t>
            </a:r>
            <a:r>
              <a:rPr lang="en-US" altLang="zh-TW" sz="2800" b="1" dirty="0">
                <a:solidFill>
                  <a:srgbClr val="000000"/>
                </a:solidFill>
                <a:latin typeface="標楷體" pitchFamily="65" charset="-120"/>
                <a:ea typeface="標楷體" pitchFamily="65" charset="-120"/>
              </a:rPr>
              <a:t>1</a:t>
            </a:r>
            <a:r>
              <a:rPr lang="zh-TW" altLang="en-US" sz="2800" b="1" dirty="0">
                <a:solidFill>
                  <a:srgbClr val="000000"/>
                </a:solidFill>
                <a:latin typeface="標楷體" pitchFamily="65" charset="-120"/>
                <a:ea typeface="標楷體" pitchFamily="65" charset="-120"/>
              </a:rPr>
              <a:t>項第</a:t>
            </a:r>
            <a:r>
              <a:rPr lang="en-US" altLang="zh-TW" sz="2800" b="1" dirty="0">
                <a:solidFill>
                  <a:srgbClr val="000000"/>
                </a:solidFill>
                <a:latin typeface="標楷體" pitchFamily="65" charset="-120"/>
                <a:ea typeface="標楷體" pitchFamily="65" charset="-120"/>
              </a:rPr>
              <a:t>2</a:t>
            </a:r>
            <a:r>
              <a:rPr lang="zh-TW" altLang="en-US" sz="2800" b="1" dirty="0">
                <a:solidFill>
                  <a:srgbClr val="000000"/>
                </a:solidFill>
                <a:latin typeface="標楷體" pitchFamily="65" charset="-120"/>
                <a:ea typeface="標楷體" pitchFamily="65" charset="-120"/>
              </a:rPr>
              <a:t>款辦理</a:t>
            </a:r>
            <a:r>
              <a:rPr lang="zh-TW" altLang="en-US" sz="2800" b="1" u="sng" dirty="0">
                <a:solidFill>
                  <a:srgbClr val="FF0000"/>
                </a:solidFill>
                <a:latin typeface="標楷體" pitchFamily="65" charset="-120"/>
                <a:ea typeface="標楷體" pitchFamily="65" charset="-120"/>
              </a:rPr>
              <a:t>緊急採購作業範例</a:t>
            </a:r>
            <a:r>
              <a:rPr lang="zh-TW" altLang="en-US" sz="2800" b="1" dirty="0">
                <a:solidFill>
                  <a:srgbClr val="000000"/>
                </a:solidFill>
                <a:latin typeface="標楷體" pitchFamily="65" charset="-120"/>
                <a:ea typeface="標楷體" pitchFamily="65" charset="-120"/>
              </a:rPr>
              <a:t>」，供各機關參辦。</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8658" name="日期版面配置區 3"/>
          <p:cNvSpPr>
            <a:spLocks noGrp="1"/>
          </p:cNvSpPr>
          <p:nvPr>
            <p:ph type="dt" sz="quarter" idx="10"/>
          </p:nvPr>
        </p:nvSpPr>
        <p:spPr>
          <a:noFill/>
        </p:spPr>
        <p:txBody>
          <a:bodyPr/>
          <a:lstStyle/>
          <a:p>
            <a:fld id="{5C2CF365-8FE9-4616-8D33-66E5AF5E7D0B}" type="datetime1">
              <a:rPr lang="zh-TW" altLang="en-US" smtClean="0">
                <a:ea typeface="新細明體" charset="-120"/>
              </a:rPr>
              <a:pPr/>
              <a:t>2021/11/14</a:t>
            </a:fld>
            <a:endParaRPr lang="en-US" altLang="zh-TW">
              <a:ea typeface="新細明體" charset="-120"/>
            </a:endParaRPr>
          </a:p>
        </p:txBody>
      </p:sp>
      <p:sp>
        <p:nvSpPr>
          <p:cNvPr id="198660" name="Rectangle 3"/>
          <p:cNvSpPr>
            <a:spLocks noGrp="1" noChangeArrowheads="1"/>
          </p:cNvSpPr>
          <p:nvPr>
            <p:ph type="body" idx="1"/>
          </p:nvPr>
        </p:nvSpPr>
        <p:spPr>
          <a:xfrm>
            <a:off x="228603" y="404664"/>
            <a:ext cx="8424936" cy="4392488"/>
          </a:xfrm>
        </p:spPr>
        <p:txBody>
          <a:bodyPr>
            <a:noAutofit/>
          </a:bodyPr>
          <a:lstStyle/>
          <a:p>
            <a:pPr algn="just" eaLnBrk="1" hangingPunct="1">
              <a:lnSpc>
                <a:spcPts val="4000"/>
              </a:lnSpc>
              <a:buClr>
                <a:srgbClr val="00003A"/>
              </a:buClr>
              <a:buFont typeface="Wingdings"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為縮短災損工程復建期程，工程會訂頒「</a:t>
            </a:r>
            <a:r>
              <a:rPr lang="zh-TW" altLang="en-US" b="1" u="sng" dirty="0">
                <a:solidFill>
                  <a:srgbClr val="0033CC"/>
                </a:solidFill>
                <a:latin typeface="標楷體" pitchFamily="65" charset="-120"/>
                <a:ea typeface="標楷體" pitchFamily="65" charset="-120"/>
              </a:rPr>
              <a:t>縮短公共工程工期之招標決標策略</a:t>
            </a:r>
            <a:r>
              <a:rPr lang="zh-TW" altLang="en-US" dirty="0">
                <a:solidFill>
                  <a:srgbClr val="000000"/>
                </a:solidFill>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機關可於招標文件訂定</a:t>
            </a:r>
            <a:r>
              <a:rPr lang="zh-TW" altLang="en-US" b="1" u="sng" dirty="0">
                <a:solidFill>
                  <a:srgbClr val="0033CC"/>
                </a:solidFill>
                <a:latin typeface="標楷體" pitchFamily="65" charset="-120"/>
                <a:ea typeface="標楷體" pitchFamily="65" charset="-120"/>
              </a:rPr>
              <a:t>提前完工獎勵金</a:t>
            </a:r>
            <a:r>
              <a:rPr lang="zh-TW" altLang="en-US" dirty="0">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或給予</a:t>
            </a:r>
            <a:r>
              <a:rPr lang="zh-TW" altLang="en-US" b="1" u="sng" dirty="0">
                <a:solidFill>
                  <a:srgbClr val="0033CC"/>
                </a:solidFill>
                <a:latin typeface="標楷體" pitchFamily="65" charset="-120"/>
                <a:ea typeface="標楷體" pitchFamily="65" charset="-120"/>
              </a:rPr>
              <a:t>承諾提前竣工廠商決標標序優遇</a:t>
            </a:r>
            <a:r>
              <a:rPr lang="zh-TW" altLang="en-US" dirty="0">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採</a:t>
            </a:r>
            <a:r>
              <a:rPr lang="zh-TW" altLang="en-US" b="1" u="sng" dirty="0">
                <a:solidFill>
                  <a:srgbClr val="CC0000"/>
                </a:solidFill>
                <a:latin typeface="標楷體" pitchFamily="65" charset="-120"/>
                <a:ea typeface="標楷體" pitchFamily="65" charset="-120"/>
              </a:rPr>
              <a:t>最有利標</a:t>
            </a:r>
            <a:r>
              <a:rPr lang="zh-TW" altLang="en-US" b="1" dirty="0">
                <a:solidFill>
                  <a:srgbClr val="000000"/>
                </a:solidFill>
                <a:latin typeface="標楷體" pitchFamily="65" charset="-120"/>
                <a:ea typeface="標楷體" pitchFamily="65" charset="-120"/>
              </a:rPr>
              <a:t>決標者，</a:t>
            </a:r>
          </a:p>
          <a:p>
            <a:pPr lvl="1" algn="just" eaLnBrk="1" hangingPunct="1">
              <a:lnSpc>
                <a:spcPts val="4000"/>
              </a:lnSpc>
              <a:buClr>
                <a:srgbClr val="00003A"/>
              </a:buClr>
              <a:buFont typeface="Wingdings" pitchFamily="2" charset="2"/>
              <a:buChar char="l"/>
            </a:pPr>
            <a:r>
              <a:rPr lang="zh-TW" altLang="en-US" sz="2800" b="1" dirty="0">
                <a:solidFill>
                  <a:srgbClr val="000000"/>
                </a:solidFill>
                <a:latin typeface="標楷體" pitchFamily="65" charset="-120"/>
                <a:ea typeface="標楷體" pitchFamily="65" charset="-120"/>
              </a:rPr>
              <a:t>亦可將廠商允諾提前</a:t>
            </a:r>
            <a:r>
              <a:rPr lang="zh-TW" altLang="en-US" sz="2800" b="1" u="sng" dirty="0">
                <a:solidFill>
                  <a:srgbClr val="CC0000"/>
                </a:solidFill>
                <a:latin typeface="標楷體" pitchFamily="65" charset="-120"/>
                <a:ea typeface="標楷體" pitchFamily="65" charset="-120"/>
              </a:rPr>
              <a:t>完工期程納入評選項目，評選最佳廠商</a:t>
            </a:r>
            <a:r>
              <a:rPr lang="zh-TW" altLang="en-US" sz="2800" dirty="0">
                <a:latin typeface="標楷體" pitchFamily="65" charset="-120"/>
                <a:ea typeface="標楷體" pitchFamily="65" charset="-120"/>
              </a:rPr>
              <a:t>。</a:t>
            </a:r>
          </a:p>
          <a:p>
            <a:pPr lvl="1" algn="just" eaLnBrk="1" hangingPunct="1">
              <a:lnSpc>
                <a:spcPts val="4000"/>
              </a:lnSpc>
              <a:buClr>
                <a:srgbClr val="00003A"/>
              </a:buClr>
              <a:buFont typeface="Wingdings" pitchFamily="2" charset="2"/>
              <a:buChar char="l"/>
            </a:pPr>
            <a:r>
              <a:rPr lang="zh-TW" altLang="en-US" sz="2800" b="1" u="sng" dirty="0">
                <a:solidFill>
                  <a:srgbClr val="CC0000"/>
                </a:solidFill>
                <a:latin typeface="標楷體" pitchFamily="65" charset="-120"/>
                <a:ea typeface="標楷體" pitchFamily="65" charset="-120"/>
              </a:rPr>
              <a:t>不將履約期納為評選項目，採評分單價法評定最有利標廠商</a:t>
            </a:r>
            <a:r>
              <a:rPr lang="zh-TW" altLang="en-US" sz="2800" dirty="0">
                <a:latin typeface="標楷體" pitchFamily="65" charset="-120"/>
                <a:ea typeface="標楷體" pitchFamily="65" charset="-12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4E84B262-6B77-4979-8601-18E4DE0C743D}"/>
              </a:ext>
            </a:extLst>
          </p:cNvPr>
          <p:cNvSpPr>
            <a:spLocks noGrp="1"/>
          </p:cNvSpPr>
          <p:nvPr>
            <p:ph type="dt" sz="half" idx="10"/>
          </p:nvPr>
        </p:nvSpPr>
        <p:spPr/>
        <p:txBody>
          <a:bodyPr/>
          <a:lstStyle/>
          <a:p>
            <a:fld id="{7C1BD5C9-3DB7-48CB-AC99-EAAEB538F827}" type="datetime1">
              <a:rPr lang="zh-TW" altLang="en-US" smtClean="0"/>
              <a:pPr/>
              <a:t>2021/11/14</a:t>
            </a:fld>
            <a:endParaRPr lang="zh-TW" altLang="en-US"/>
          </a:p>
        </p:txBody>
      </p:sp>
      <p:sp>
        <p:nvSpPr>
          <p:cNvPr id="5" name="投影片編號版面配置區 4">
            <a:extLst>
              <a:ext uri="{FF2B5EF4-FFF2-40B4-BE49-F238E27FC236}">
                <a16:creationId xmlns:a16="http://schemas.microsoft.com/office/drawing/2014/main" id="{9A3ABC9C-9CB4-4D22-9439-BE2957A7B68B}"/>
              </a:ext>
            </a:extLst>
          </p:cNvPr>
          <p:cNvSpPr>
            <a:spLocks noGrp="1"/>
          </p:cNvSpPr>
          <p:nvPr>
            <p:ph type="sldNum" sz="quarter" idx="11"/>
          </p:nvPr>
        </p:nvSpPr>
        <p:spPr/>
        <p:txBody>
          <a:bodyPr/>
          <a:lstStyle/>
          <a:p>
            <a:fld id="{028E204F-CD3C-4ADB-BA98-84B59EC3AEBA}" type="slidenum">
              <a:rPr lang="zh-TW" altLang="en-US" smtClean="0"/>
              <a:pPr/>
              <a:t>9</a:t>
            </a:fld>
            <a:endParaRPr lang="zh-TW" altLang="en-US"/>
          </a:p>
        </p:txBody>
      </p:sp>
      <p:sp>
        <p:nvSpPr>
          <p:cNvPr id="11" name="矩形 10">
            <a:extLst>
              <a:ext uri="{FF2B5EF4-FFF2-40B4-BE49-F238E27FC236}">
                <a16:creationId xmlns:a16="http://schemas.microsoft.com/office/drawing/2014/main" id="{8A24CF3A-B654-4843-9946-C06D41D0295C}"/>
              </a:ext>
            </a:extLst>
          </p:cNvPr>
          <p:cNvSpPr/>
          <p:nvPr/>
        </p:nvSpPr>
        <p:spPr>
          <a:xfrm>
            <a:off x="0" y="116632"/>
            <a:ext cx="9144000" cy="830997"/>
          </a:xfrm>
          <a:prstGeom prst="rect">
            <a:avLst/>
          </a:prstGeom>
        </p:spPr>
        <p:txBody>
          <a:bodyPr wrap="square">
            <a:spAutoFit/>
          </a:bodyPr>
          <a:lstStyle/>
          <a:p>
            <a:pPr algn="ctr"/>
            <a:r>
              <a:rPr lang="zh-TW" altLang="zh-TW" sz="2400" b="1" u="sng"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特殊之採購程序</a:t>
            </a:r>
            <a:r>
              <a:rPr lang="en-US" altLang="zh-TW" sz="2400" b="1" u="sng"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4.</a:t>
            </a:r>
            <a:r>
              <a:rPr lang="zh-TW" altLang="zh-TW" sz="2400" b="1" u="sng"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緊急採購</a:t>
            </a:r>
            <a:r>
              <a:rPr lang="zh-TW" altLang="en-US" sz="2400" kern="100" dirty="0">
                <a:solidFill>
                  <a:srgbClr val="000000"/>
                </a:solidFill>
                <a:latin typeface="PMingLiU" panose="02020500000000000000" pitchFamily="18" charset="-120"/>
                <a:ea typeface="PMingLiU" panose="02020500000000000000" pitchFamily="18" charset="-120"/>
                <a:cs typeface="Times New Roman" panose="02020603050405020304" pitchFamily="18" charset="0"/>
              </a:rPr>
              <a:t>：</a:t>
            </a:r>
            <a:endParaRPr lang="en-US" altLang="zh-TW" sz="2400" kern="100" dirty="0">
              <a:solidFill>
                <a:srgbClr val="000000"/>
              </a:solidFill>
              <a:latin typeface="PMingLiU" panose="02020500000000000000" pitchFamily="18" charset="-120"/>
              <a:ea typeface="PMingLiU" panose="02020500000000000000" pitchFamily="18" charset="-120"/>
              <a:cs typeface="Times New Roman" panose="02020603050405020304" pitchFamily="18" charset="0"/>
            </a:endParaRPr>
          </a:p>
          <a:p>
            <a:pPr algn="ct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機關依政府採購法第</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105</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項第</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2</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款辦理緊急採購作業範例</a:t>
            </a:r>
            <a:endParaRPr lang="zh-TW" altLang="en-US" sz="2400" dirty="0"/>
          </a:p>
        </p:txBody>
      </p:sp>
      <p:sp>
        <p:nvSpPr>
          <p:cNvPr id="2" name="矩形 1">
            <a:extLst>
              <a:ext uri="{FF2B5EF4-FFF2-40B4-BE49-F238E27FC236}">
                <a16:creationId xmlns:a16="http://schemas.microsoft.com/office/drawing/2014/main" id="{12BC8063-84B3-418B-99F4-5AC8CDA9C9C9}"/>
              </a:ext>
            </a:extLst>
          </p:cNvPr>
          <p:cNvSpPr/>
          <p:nvPr/>
        </p:nvSpPr>
        <p:spPr>
          <a:xfrm>
            <a:off x="228604" y="836712"/>
            <a:ext cx="8839196" cy="1015663"/>
          </a:xfrm>
          <a:prstGeom prst="rect">
            <a:avLst/>
          </a:prstGeom>
        </p:spPr>
        <p:txBody>
          <a:bodyPr wrap="square">
            <a:spAutoFit/>
          </a:bodyPr>
          <a:lstStyle/>
          <a:p>
            <a:pPr algn="ctr"/>
            <a:r>
              <a:rPr lang="zh-TW" altLang="en-US" sz="2400" b="1" u="sng" dirty="0">
                <a:solidFill>
                  <a:srgbClr val="0000FF"/>
                </a:solidFill>
                <a:latin typeface="標楷體" pitchFamily="65" charset="-120"/>
                <a:ea typeface="標楷體" pitchFamily="65" charset="-120"/>
              </a:rPr>
              <a:t>採購法第</a:t>
            </a:r>
            <a:r>
              <a:rPr lang="en-US" altLang="zh-TW" sz="2400" b="1" u="sng" dirty="0">
                <a:solidFill>
                  <a:srgbClr val="0000FF"/>
                </a:solidFill>
                <a:latin typeface="標楷體" pitchFamily="65" charset="-120"/>
                <a:ea typeface="標楷體" pitchFamily="65" charset="-120"/>
              </a:rPr>
              <a:t>105</a:t>
            </a:r>
            <a:r>
              <a:rPr lang="zh-TW" altLang="en-US" sz="2400" b="1" u="sng" dirty="0">
                <a:solidFill>
                  <a:srgbClr val="0000FF"/>
                </a:solidFill>
                <a:latin typeface="標楷體" pitchFamily="65" charset="-120"/>
                <a:ea typeface="標楷體" pitchFamily="65" charset="-120"/>
              </a:rPr>
              <a:t>條緊急採購流程</a:t>
            </a:r>
            <a:endParaRPr lang="en-US" altLang="zh-TW" sz="2400" b="1" u="sng" dirty="0">
              <a:solidFill>
                <a:srgbClr val="0000FF"/>
              </a:solidFill>
              <a:latin typeface="標楷體" pitchFamily="65" charset="-120"/>
              <a:ea typeface="標楷體" pitchFamily="65" charset="-120"/>
            </a:endParaRPr>
          </a:p>
          <a:p>
            <a:pPr>
              <a:buNone/>
            </a:pPr>
            <a:r>
              <a:rPr lang="en-US" altLang="zh-TW" b="1" dirty="0">
                <a:solidFill>
                  <a:srgbClr val="000000"/>
                </a:solidFill>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人民之生命、身體、健康、財產遭遇緊急危難，需緊急處置之採購事項。如莫拉克</a:t>
            </a:r>
            <a:r>
              <a:rPr lang="en-US" altLang="zh-TW" b="1" dirty="0">
                <a:solidFill>
                  <a:srgbClr val="FF0000"/>
                </a:solidFill>
                <a:latin typeface="標楷體" pitchFamily="65" charset="-120"/>
                <a:ea typeface="標楷體" pitchFamily="65" charset="-120"/>
              </a:rPr>
              <a:t>88</a:t>
            </a:r>
            <a:r>
              <a:rPr lang="zh-TW" altLang="en-US" b="1" dirty="0">
                <a:solidFill>
                  <a:srgbClr val="FF0000"/>
                </a:solidFill>
                <a:latin typeface="標楷體" pitchFamily="65" charset="-120"/>
                <a:ea typeface="標楷體" pitchFamily="65" charset="-120"/>
              </a:rPr>
              <a:t>風災</a:t>
            </a:r>
            <a:r>
              <a:rPr lang="zh-TW" altLang="en-US" b="1" dirty="0">
                <a:solidFill>
                  <a:srgbClr val="000000"/>
                </a:solidFill>
                <a:latin typeface="標楷體" pitchFamily="65" charset="-120"/>
                <a:ea typeface="標楷體" pitchFamily="65" charset="-120"/>
              </a:rPr>
              <a:t>、</a:t>
            </a:r>
            <a:r>
              <a:rPr lang="en-US" altLang="zh-TW" b="1" dirty="0">
                <a:solidFill>
                  <a:srgbClr val="000000"/>
                </a:solidFill>
                <a:latin typeface="標楷體" pitchFamily="65" charset="-120"/>
                <a:ea typeface="標楷體" pitchFamily="65" charset="-120"/>
              </a:rPr>
              <a:t>0206</a:t>
            </a:r>
            <a:r>
              <a:rPr lang="zh-TW" altLang="en-US" b="1" dirty="0">
                <a:solidFill>
                  <a:srgbClr val="FF0000"/>
                </a:solidFill>
                <a:latin typeface="標楷體" pitchFamily="65" charset="-120"/>
                <a:ea typeface="標楷體" pitchFamily="65" charset="-120"/>
              </a:rPr>
              <a:t>臺南及花蓮震災、</a:t>
            </a:r>
            <a:r>
              <a:rPr lang="en-US" altLang="zh-TW" b="1" dirty="0">
                <a:solidFill>
                  <a:srgbClr val="000000"/>
                </a:solidFill>
                <a:latin typeface="標楷體" pitchFamily="65" charset="-120"/>
                <a:ea typeface="標楷體" pitchFamily="65" charset="-120"/>
              </a:rPr>
              <a:t>0708</a:t>
            </a:r>
            <a:r>
              <a:rPr lang="zh-TW" altLang="en-US" b="1" dirty="0">
                <a:solidFill>
                  <a:srgbClr val="FF0000"/>
                </a:solidFill>
                <a:latin typeface="標楷體" panose="03000509000000000000" pitchFamily="65" charset="-120"/>
                <a:ea typeface="標楷體" panose="03000509000000000000" pitchFamily="65" charset="-120"/>
              </a:rPr>
              <a:t>尼伯特颱風災害</a:t>
            </a:r>
            <a:r>
              <a:rPr lang="en-US" altLang="zh-TW" b="1" dirty="0">
                <a:solidFill>
                  <a:srgbClr val="000000"/>
                </a:solidFill>
                <a:latin typeface="標楷體" pitchFamily="65" charset="-120"/>
                <a:ea typeface="標楷體" pitchFamily="65" charset="-120"/>
              </a:rPr>
              <a:t>)</a:t>
            </a:r>
            <a:endParaRPr lang="zh-TW" altLang="en-US" b="1" dirty="0">
              <a:solidFill>
                <a:srgbClr val="000000"/>
              </a:solidFill>
              <a:latin typeface="標楷體" pitchFamily="65" charset="-120"/>
              <a:ea typeface="標楷體" pitchFamily="65" charset="-120"/>
            </a:endParaRPr>
          </a:p>
        </p:txBody>
      </p:sp>
      <p:graphicFrame>
        <p:nvGraphicFramePr>
          <p:cNvPr id="3" name="表格 2">
            <a:extLst>
              <a:ext uri="{FF2B5EF4-FFF2-40B4-BE49-F238E27FC236}">
                <a16:creationId xmlns:a16="http://schemas.microsoft.com/office/drawing/2014/main" id="{E4D00433-36CA-43F1-90F8-F140AA9A42E9}"/>
              </a:ext>
            </a:extLst>
          </p:cNvPr>
          <p:cNvGraphicFramePr>
            <a:graphicFrameLocks noGrp="1"/>
          </p:cNvGraphicFramePr>
          <p:nvPr>
            <p:extLst>
              <p:ext uri="{D42A27DB-BD31-4B8C-83A1-F6EECF244321}">
                <p14:modId xmlns:p14="http://schemas.microsoft.com/office/powerpoint/2010/main" val="2253659019"/>
              </p:ext>
            </p:extLst>
          </p:nvPr>
        </p:nvGraphicFramePr>
        <p:xfrm>
          <a:off x="179512" y="2276872"/>
          <a:ext cx="8712968" cy="4267200"/>
        </p:xfrm>
        <a:graphic>
          <a:graphicData uri="http://schemas.openxmlformats.org/drawingml/2006/table">
            <a:tbl>
              <a:tblPr/>
              <a:tblGrid>
                <a:gridCol w="8712968">
                  <a:extLst>
                    <a:ext uri="{9D8B030D-6E8A-4147-A177-3AD203B41FA5}">
                      <a16:colId xmlns:a16="http://schemas.microsoft.com/office/drawing/2014/main" val="1016347089"/>
                    </a:ext>
                  </a:extLst>
                </a:gridCol>
              </a:tblGrid>
              <a:tr h="962025">
                <a:tc>
                  <a:txBody>
                    <a:bodyPr/>
                    <a:lstStyle/>
                    <a:p>
                      <a:pPr marL="809625" indent="-809625"/>
                      <a:r>
                        <a:rPr lang="zh-TW" altLang="en-US" sz="2000" dirty="0">
                          <a:solidFill>
                            <a:srgbClr val="000000"/>
                          </a:solidFill>
                          <a:latin typeface="標楷體" panose="03000509000000000000" pitchFamily="65" charset="-120"/>
                          <a:ea typeface="標楷體" panose="03000509000000000000" pitchFamily="65" charset="-120"/>
                        </a:rPr>
                        <a:t>主旨：各機關需緊急辦理與</a:t>
                      </a:r>
                      <a:r>
                        <a:rPr lang="en-US" altLang="zh-TW" sz="2000" dirty="0">
                          <a:solidFill>
                            <a:srgbClr val="000000"/>
                          </a:solidFill>
                          <a:latin typeface="標楷體" panose="03000509000000000000" pitchFamily="65" charset="-120"/>
                          <a:ea typeface="標楷體" panose="03000509000000000000" pitchFamily="65" charset="-120"/>
                        </a:rPr>
                        <a:t>2019</a:t>
                      </a:r>
                      <a:r>
                        <a:rPr lang="zh-TW" altLang="en-US" sz="2000" dirty="0">
                          <a:solidFill>
                            <a:srgbClr val="000000"/>
                          </a:solidFill>
                          <a:latin typeface="標楷體" panose="03000509000000000000" pitchFamily="65" charset="-120"/>
                          <a:ea typeface="標楷體" panose="03000509000000000000" pitchFamily="65" charset="-120"/>
                        </a:rPr>
                        <a:t>新型冠狀病毒肺炎</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俗稱武漢肺炎</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有關之各項採購，</a:t>
                      </a:r>
                      <a:r>
                        <a:rPr lang="zh-TW" altLang="en-US" sz="2000" b="1" u="sng" dirty="0">
                          <a:solidFill>
                            <a:srgbClr val="0000FF"/>
                          </a:solidFill>
                          <a:latin typeface="標楷體" panose="03000509000000000000" pitchFamily="65" charset="-120"/>
                          <a:ea typeface="標楷體" panose="03000509000000000000" pitchFamily="65" charset="-120"/>
                        </a:rPr>
                        <a:t>政府採購法第</a:t>
                      </a:r>
                      <a:r>
                        <a:rPr lang="en-US" altLang="zh-TW" sz="2000" b="1" u="sng" dirty="0">
                          <a:solidFill>
                            <a:srgbClr val="0000FF"/>
                          </a:solidFill>
                          <a:latin typeface="標楷體" panose="03000509000000000000" pitchFamily="65" charset="-120"/>
                          <a:ea typeface="標楷體" panose="03000509000000000000" pitchFamily="65" charset="-120"/>
                        </a:rPr>
                        <a:t>22</a:t>
                      </a:r>
                      <a:r>
                        <a:rPr lang="zh-TW" altLang="en-US" sz="2000" b="1" u="sng" dirty="0">
                          <a:solidFill>
                            <a:srgbClr val="0000FF"/>
                          </a:solidFill>
                          <a:latin typeface="標楷體" panose="03000509000000000000" pitchFamily="65" charset="-120"/>
                          <a:ea typeface="標楷體" panose="03000509000000000000" pitchFamily="65" charset="-120"/>
                        </a:rPr>
                        <a:t>條第</a:t>
                      </a:r>
                      <a:r>
                        <a:rPr lang="en-US" altLang="zh-TW" sz="2000" b="1" u="sng" dirty="0">
                          <a:solidFill>
                            <a:srgbClr val="0000FF"/>
                          </a:solidFill>
                          <a:latin typeface="標楷體" panose="03000509000000000000" pitchFamily="65" charset="-120"/>
                          <a:ea typeface="標楷體" panose="03000509000000000000" pitchFamily="65" charset="-120"/>
                        </a:rPr>
                        <a:t>1</a:t>
                      </a:r>
                      <a:r>
                        <a:rPr lang="zh-TW" altLang="en-US" sz="2000" b="1" u="sng" dirty="0">
                          <a:solidFill>
                            <a:srgbClr val="0000FF"/>
                          </a:solidFill>
                          <a:latin typeface="標楷體" panose="03000509000000000000" pitchFamily="65" charset="-120"/>
                          <a:ea typeface="標楷體" panose="03000509000000000000" pitchFamily="65" charset="-120"/>
                        </a:rPr>
                        <a:t>項第</a:t>
                      </a:r>
                      <a:r>
                        <a:rPr lang="en-US" altLang="zh-TW" sz="2000" b="1" u="sng" dirty="0">
                          <a:solidFill>
                            <a:srgbClr val="0000FF"/>
                          </a:solidFill>
                          <a:latin typeface="標楷體" panose="03000509000000000000" pitchFamily="65" charset="-120"/>
                          <a:ea typeface="標楷體" panose="03000509000000000000" pitchFamily="65" charset="-120"/>
                        </a:rPr>
                        <a:t>3</a:t>
                      </a:r>
                      <a:r>
                        <a:rPr lang="zh-TW" altLang="en-US" sz="2000" b="1" u="sng" dirty="0">
                          <a:solidFill>
                            <a:srgbClr val="0000FF"/>
                          </a:solidFill>
                          <a:latin typeface="標楷體" panose="03000509000000000000" pitchFamily="65" charset="-120"/>
                          <a:ea typeface="標楷體" panose="03000509000000000000" pitchFamily="65" charset="-120"/>
                        </a:rPr>
                        <a:t>款及第</a:t>
                      </a:r>
                      <a:r>
                        <a:rPr lang="en-US" altLang="zh-TW" sz="2000" b="1" u="sng" dirty="0">
                          <a:solidFill>
                            <a:srgbClr val="0000FF"/>
                          </a:solidFill>
                          <a:latin typeface="標楷體" panose="03000509000000000000" pitchFamily="65" charset="-120"/>
                          <a:ea typeface="標楷體" panose="03000509000000000000" pitchFamily="65" charset="-120"/>
                        </a:rPr>
                        <a:t>105</a:t>
                      </a:r>
                      <a:r>
                        <a:rPr lang="zh-TW" altLang="en-US" sz="2000" b="1" u="sng" dirty="0">
                          <a:solidFill>
                            <a:srgbClr val="0000FF"/>
                          </a:solidFill>
                          <a:latin typeface="標楷體" panose="03000509000000000000" pitchFamily="65" charset="-120"/>
                          <a:ea typeface="標楷體" panose="03000509000000000000" pitchFamily="65" charset="-120"/>
                        </a:rPr>
                        <a:t>條第</a:t>
                      </a:r>
                      <a:r>
                        <a:rPr lang="en-US" altLang="zh-TW" sz="2000" b="1" u="sng" dirty="0">
                          <a:solidFill>
                            <a:srgbClr val="0000FF"/>
                          </a:solidFill>
                          <a:latin typeface="標楷體" panose="03000509000000000000" pitchFamily="65" charset="-120"/>
                          <a:ea typeface="標楷體" panose="03000509000000000000" pitchFamily="65" charset="-120"/>
                        </a:rPr>
                        <a:t>1</a:t>
                      </a:r>
                      <a:r>
                        <a:rPr lang="zh-TW" altLang="en-US" sz="2000" b="1" u="sng" dirty="0">
                          <a:solidFill>
                            <a:srgbClr val="0000FF"/>
                          </a:solidFill>
                          <a:latin typeface="標楷體" panose="03000509000000000000" pitchFamily="65" charset="-120"/>
                          <a:ea typeface="標楷體" panose="03000509000000000000" pitchFamily="65" charset="-120"/>
                        </a:rPr>
                        <a:t>項第</a:t>
                      </a:r>
                      <a:r>
                        <a:rPr lang="en-US" altLang="zh-TW" sz="2000" b="1" u="sng" dirty="0">
                          <a:solidFill>
                            <a:srgbClr val="0000FF"/>
                          </a:solidFill>
                          <a:latin typeface="標楷體" panose="03000509000000000000" pitchFamily="65" charset="-120"/>
                          <a:ea typeface="標楷體" panose="03000509000000000000" pitchFamily="65" charset="-120"/>
                        </a:rPr>
                        <a:t>2</a:t>
                      </a:r>
                      <a:r>
                        <a:rPr lang="zh-TW" altLang="en-US" sz="2000" b="1" u="sng" dirty="0">
                          <a:solidFill>
                            <a:srgbClr val="0000FF"/>
                          </a:solidFill>
                          <a:latin typeface="標楷體" panose="03000509000000000000" pitchFamily="65" charset="-120"/>
                          <a:ea typeface="標楷體" panose="03000509000000000000" pitchFamily="65" charset="-120"/>
                        </a:rPr>
                        <a:t>款已有緊急採購機制</a:t>
                      </a:r>
                      <a:r>
                        <a:rPr lang="zh-TW" altLang="en-US" sz="2000" dirty="0">
                          <a:solidFill>
                            <a:srgbClr val="000000"/>
                          </a:solidFill>
                          <a:latin typeface="標楷體" panose="03000509000000000000" pitchFamily="65" charset="-120"/>
                          <a:ea typeface="標楷體" panose="03000509000000000000" pitchFamily="65" charset="-120"/>
                        </a:rPr>
                        <a:t>，請視個案情形依規定儘速妥處，請查照。</a:t>
                      </a:r>
                    </a:p>
                    <a:p>
                      <a:r>
                        <a:rPr lang="zh-TW" altLang="en-US" sz="2000" dirty="0">
                          <a:solidFill>
                            <a:srgbClr val="000000"/>
                          </a:solidFill>
                          <a:latin typeface="標楷體" panose="03000509000000000000" pitchFamily="65" charset="-120"/>
                          <a:ea typeface="標楷體" panose="03000509000000000000" pitchFamily="65" charset="-120"/>
                        </a:rPr>
                        <a:t>說明：</a:t>
                      </a:r>
                    </a:p>
                    <a:p>
                      <a:pPr marL="444500" indent="-444500"/>
                      <a:r>
                        <a:rPr lang="zh-TW" altLang="en-US" sz="2000" dirty="0">
                          <a:solidFill>
                            <a:srgbClr val="000000"/>
                          </a:solidFill>
                          <a:latin typeface="標楷體" panose="03000509000000000000" pitchFamily="65" charset="-120"/>
                          <a:ea typeface="標楷體" panose="03000509000000000000" pitchFamily="65" charset="-120"/>
                        </a:rPr>
                        <a:t>一、依</a:t>
                      </a:r>
                      <a:r>
                        <a:rPr lang="zh-TW" altLang="en-US" sz="2000" b="1" u="sng" dirty="0">
                          <a:solidFill>
                            <a:srgbClr val="FF0000"/>
                          </a:solidFill>
                          <a:latin typeface="標楷體" panose="03000509000000000000" pitchFamily="65" charset="-120"/>
                          <a:ea typeface="標楷體" panose="03000509000000000000" pitchFamily="65" charset="-120"/>
                        </a:rPr>
                        <a:t>本法第</a:t>
                      </a:r>
                      <a:r>
                        <a:rPr lang="en-US" altLang="zh-TW" sz="2000" b="1" u="sng" dirty="0">
                          <a:solidFill>
                            <a:srgbClr val="FF0000"/>
                          </a:solidFill>
                          <a:latin typeface="標楷體" panose="03000509000000000000" pitchFamily="65" charset="-120"/>
                          <a:ea typeface="標楷體" panose="03000509000000000000" pitchFamily="65" charset="-120"/>
                        </a:rPr>
                        <a:t>22</a:t>
                      </a:r>
                      <a:r>
                        <a:rPr lang="zh-TW" altLang="en-US" sz="2000" b="1" u="sng" dirty="0">
                          <a:solidFill>
                            <a:srgbClr val="FF0000"/>
                          </a:solidFill>
                          <a:latin typeface="標楷體" panose="03000509000000000000" pitchFamily="65" charset="-120"/>
                          <a:ea typeface="標楷體" panose="03000509000000000000" pitchFamily="65" charset="-120"/>
                        </a:rPr>
                        <a:t>條第</a:t>
                      </a:r>
                      <a:r>
                        <a:rPr lang="en-US" altLang="zh-TW" sz="2000" b="1" u="sng" dirty="0">
                          <a:solidFill>
                            <a:srgbClr val="FF0000"/>
                          </a:solidFill>
                          <a:latin typeface="標楷體" panose="03000509000000000000" pitchFamily="65" charset="-120"/>
                          <a:ea typeface="標楷體" panose="03000509000000000000" pitchFamily="65" charset="-120"/>
                        </a:rPr>
                        <a:t>1</a:t>
                      </a:r>
                      <a:r>
                        <a:rPr lang="zh-TW" altLang="en-US" sz="2000" b="1" u="sng" dirty="0">
                          <a:solidFill>
                            <a:srgbClr val="FF0000"/>
                          </a:solidFill>
                          <a:latin typeface="標楷體" panose="03000509000000000000" pitchFamily="65" charset="-120"/>
                          <a:ea typeface="標楷體" panose="03000509000000000000" pitchFamily="65" charset="-120"/>
                        </a:rPr>
                        <a:t>項第</a:t>
                      </a:r>
                      <a:r>
                        <a:rPr lang="en-US" altLang="zh-TW" sz="2000" b="1" u="sng" dirty="0">
                          <a:solidFill>
                            <a:srgbClr val="FF0000"/>
                          </a:solidFill>
                          <a:latin typeface="標楷體" panose="03000509000000000000" pitchFamily="65" charset="-120"/>
                          <a:ea typeface="標楷體" panose="03000509000000000000" pitchFamily="65" charset="-120"/>
                        </a:rPr>
                        <a:t>3</a:t>
                      </a:r>
                      <a:r>
                        <a:rPr lang="zh-TW" altLang="en-US" sz="2000" b="1" u="sng" dirty="0">
                          <a:solidFill>
                            <a:srgbClr val="FF0000"/>
                          </a:solidFill>
                          <a:latin typeface="標楷體" panose="03000509000000000000" pitchFamily="65" charset="-120"/>
                          <a:ea typeface="標楷體" panose="03000509000000000000" pitchFamily="65" charset="-120"/>
                        </a:rPr>
                        <a:t>款</a:t>
                      </a:r>
                      <a:r>
                        <a:rPr lang="zh-TW" altLang="en-US" sz="2000" dirty="0">
                          <a:solidFill>
                            <a:srgbClr val="000000"/>
                          </a:solidFill>
                          <a:latin typeface="標楷體" panose="03000509000000000000" pitchFamily="65" charset="-120"/>
                          <a:ea typeface="標楷體" panose="03000509000000000000" pitchFamily="65" charset="-120"/>
                        </a:rPr>
                        <a:t>所定「遇有不可預見之緊急事故，致無法以公開或選擇性招標程序適時辦理，且確有必要者」，得採限制性招標，本法施行細則第</a:t>
                      </a:r>
                      <a:r>
                        <a:rPr lang="en-US" altLang="zh-TW" sz="2000" dirty="0">
                          <a:solidFill>
                            <a:srgbClr val="000000"/>
                          </a:solidFill>
                          <a:latin typeface="標楷體" panose="03000509000000000000" pitchFamily="65" charset="-120"/>
                          <a:ea typeface="標楷體" panose="03000509000000000000" pitchFamily="65" charset="-120"/>
                        </a:rPr>
                        <a:t>23</a:t>
                      </a:r>
                      <a:r>
                        <a:rPr lang="zh-TW" altLang="en-US" sz="2000" dirty="0">
                          <a:solidFill>
                            <a:srgbClr val="000000"/>
                          </a:solidFill>
                          <a:latin typeface="標楷體" panose="03000509000000000000" pitchFamily="65" charset="-120"/>
                          <a:ea typeface="標楷體" panose="03000509000000000000" pitchFamily="65" charset="-120"/>
                        </a:rPr>
                        <a:t>條之</a:t>
                      </a:r>
                      <a:r>
                        <a:rPr lang="en-US" altLang="zh-TW" sz="2000" dirty="0">
                          <a:solidFill>
                            <a:srgbClr val="000000"/>
                          </a:solidFill>
                          <a:latin typeface="標楷體" panose="03000509000000000000" pitchFamily="65" charset="-120"/>
                          <a:ea typeface="標楷體" panose="03000509000000000000" pitchFamily="65" charset="-120"/>
                        </a:rPr>
                        <a:t>1</a:t>
                      </a:r>
                      <a:r>
                        <a:rPr lang="zh-TW" altLang="en-US" sz="2000" dirty="0">
                          <a:solidFill>
                            <a:srgbClr val="000000"/>
                          </a:solidFill>
                          <a:latin typeface="標楷體" panose="03000509000000000000" pitchFamily="65" charset="-120"/>
                          <a:ea typeface="標楷體" panose="03000509000000000000" pitchFamily="65" charset="-120"/>
                        </a:rPr>
                        <a:t>並有相關規定，機關得就個案敘明符合該款之情形，簽報機關首長或其授權人員核准後辦理。其得以比價方式辦理者，優先以比價方式辦理。</a:t>
                      </a:r>
                    </a:p>
                    <a:p>
                      <a:pPr marL="444500" indent="-444500"/>
                      <a:r>
                        <a:rPr lang="zh-TW" altLang="en-US" sz="2000" dirty="0">
                          <a:solidFill>
                            <a:srgbClr val="000000"/>
                          </a:solidFill>
                          <a:latin typeface="標楷體" panose="03000509000000000000" pitchFamily="65" charset="-120"/>
                          <a:ea typeface="標楷體" panose="03000509000000000000" pitchFamily="65" charset="-120"/>
                        </a:rPr>
                        <a:t>二、如屬人民之生命、身體、健康、財產遭遇緊急危難，需緊急處置之採購事項，</a:t>
                      </a:r>
                      <a:r>
                        <a:rPr lang="zh-TW" altLang="en-US" sz="2000" b="1" u="sng" dirty="0">
                          <a:solidFill>
                            <a:srgbClr val="FF0000"/>
                          </a:solidFill>
                          <a:latin typeface="標楷體" panose="03000509000000000000" pitchFamily="65" charset="-120"/>
                          <a:ea typeface="標楷體" panose="03000509000000000000" pitchFamily="65" charset="-120"/>
                        </a:rPr>
                        <a:t>得依本法第</a:t>
                      </a:r>
                      <a:r>
                        <a:rPr lang="en-US" altLang="zh-TW" sz="2000" b="1" u="sng" dirty="0">
                          <a:solidFill>
                            <a:srgbClr val="FF0000"/>
                          </a:solidFill>
                          <a:latin typeface="標楷體" panose="03000509000000000000" pitchFamily="65" charset="-120"/>
                          <a:ea typeface="標楷體" panose="03000509000000000000" pitchFamily="65" charset="-120"/>
                        </a:rPr>
                        <a:t>105</a:t>
                      </a:r>
                      <a:r>
                        <a:rPr lang="zh-TW" altLang="en-US" sz="2000" b="1" u="sng" dirty="0">
                          <a:solidFill>
                            <a:srgbClr val="FF0000"/>
                          </a:solidFill>
                          <a:latin typeface="標楷體" panose="03000509000000000000" pitchFamily="65" charset="-120"/>
                          <a:ea typeface="標楷體" panose="03000509000000000000" pitchFamily="65" charset="-120"/>
                        </a:rPr>
                        <a:t>條第</a:t>
                      </a:r>
                      <a:r>
                        <a:rPr lang="en-US" altLang="zh-TW" sz="2000" b="1" u="sng" dirty="0">
                          <a:solidFill>
                            <a:srgbClr val="FF0000"/>
                          </a:solidFill>
                          <a:latin typeface="標楷體" panose="03000509000000000000" pitchFamily="65" charset="-120"/>
                          <a:ea typeface="標楷體" panose="03000509000000000000" pitchFamily="65" charset="-120"/>
                        </a:rPr>
                        <a:t>1</a:t>
                      </a:r>
                      <a:r>
                        <a:rPr lang="zh-TW" altLang="en-US" sz="2000" b="1" u="sng" dirty="0">
                          <a:solidFill>
                            <a:srgbClr val="FF0000"/>
                          </a:solidFill>
                          <a:latin typeface="標楷體" panose="03000509000000000000" pitchFamily="65" charset="-120"/>
                          <a:ea typeface="標楷體" panose="03000509000000000000" pitchFamily="65" charset="-120"/>
                        </a:rPr>
                        <a:t>項第</a:t>
                      </a:r>
                      <a:r>
                        <a:rPr lang="en-US" altLang="zh-TW" sz="2000" b="1" u="sng" dirty="0">
                          <a:solidFill>
                            <a:srgbClr val="FF0000"/>
                          </a:solidFill>
                          <a:latin typeface="標楷體" panose="03000509000000000000" pitchFamily="65" charset="-120"/>
                          <a:ea typeface="標楷體" panose="03000509000000000000" pitchFamily="65" charset="-120"/>
                        </a:rPr>
                        <a:t>2</a:t>
                      </a:r>
                      <a:r>
                        <a:rPr lang="zh-TW" altLang="en-US" sz="2000" b="1" u="sng" dirty="0">
                          <a:solidFill>
                            <a:srgbClr val="FF0000"/>
                          </a:solidFill>
                          <a:latin typeface="標楷體" panose="03000509000000000000" pitchFamily="65" charset="-120"/>
                          <a:ea typeface="標楷體" panose="03000509000000000000" pitchFamily="65" charset="-120"/>
                        </a:rPr>
                        <a:t>款及「特別採購招標決標處理辦法」規定</a:t>
                      </a:r>
                      <a:r>
                        <a:rPr lang="zh-TW" altLang="en-US" sz="2000" dirty="0">
                          <a:solidFill>
                            <a:srgbClr val="000000"/>
                          </a:solidFill>
                          <a:latin typeface="標楷體" panose="03000509000000000000" pitchFamily="65" charset="-120"/>
                          <a:ea typeface="標楷體" panose="03000509000000000000" pitchFamily="65" charset="-120"/>
                        </a:rPr>
                        <a:t>辦理。本會</a:t>
                      </a:r>
                      <a:r>
                        <a:rPr lang="en-US" altLang="zh-TW" sz="2000" dirty="0">
                          <a:solidFill>
                            <a:srgbClr val="000000"/>
                          </a:solidFill>
                          <a:latin typeface="標楷體" panose="03000509000000000000" pitchFamily="65" charset="-120"/>
                          <a:ea typeface="標楷體" panose="03000509000000000000" pitchFamily="65" charset="-120"/>
                        </a:rPr>
                        <a:t>98</a:t>
                      </a:r>
                      <a:r>
                        <a:rPr lang="zh-TW" altLang="en-US" sz="2000" dirty="0">
                          <a:solidFill>
                            <a:srgbClr val="000000"/>
                          </a:solidFill>
                          <a:latin typeface="標楷體" panose="03000509000000000000" pitchFamily="65" charset="-120"/>
                          <a:ea typeface="標楷體" panose="03000509000000000000" pitchFamily="65" charset="-120"/>
                        </a:rPr>
                        <a:t>年</a:t>
                      </a:r>
                      <a:r>
                        <a:rPr lang="en-US" altLang="zh-TW" sz="2000" dirty="0">
                          <a:solidFill>
                            <a:srgbClr val="000000"/>
                          </a:solidFill>
                          <a:latin typeface="標楷體" panose="03000509000000000000" pitchFamily="65" charset="-120"/>
                          <a:ea typeface="標楷體" panose="03000509000000000000" pitchFamily="65" charset="-120"/>
                        </a:rPr>
                        <a:t>8</a:t>
                      </a:r>
                      <a:r>
                        <a:rPr lang="zh-TW" altLang="en-US" sz="2000" dirty="0">
                          <a:solidFill>
                            <a:srgbClr val="000000"/>
                          </a:solidFill>
                          <a:latin typeface="標楷體" panose="03000509000000000000" pitchFamily="65" charset="-120"/>
                          <a:ea typeface="標楷體" panose="03000509000000000000" pitchFamily="65" charset="-120"/>
                        </a:rPr>
                        <a:t>月</a:t>
                      </a:r>
                      <a:r>
                        <a:rPr lang="en-US" altLang="zh-TW" sz="2000" dirty="0">
                          <a:solidFill>
                            <a:srgbClr val="000000"/>
                          </a:solidFill>
                          <a:latin typeface="標楷體" panose="03000509000000000000" pitchFamily="65" charset="-120"/>
                          <a:ea typeface="標楷體" panose="03000509000000000000" pitchFamily="65" charset="-120"/>
                        </a:rPr>
                        <a:t>28</a:t>
                      </a:r>
                      <a:r>
                        <a:rPr lang="zh-TW" altLang="en-US" sz="2000" dirty="0">
                          <a:solidFill>
                            <a:srgbClr val="000000"/>
                          </a:solidFill>
                          <a:latin typeface="標楷體" panose="03000509000000000000" pitchFamily="65" charset="-120"/>
                          <a:ea typeface="標楷體" panose="03000509000000000000" pitchFamily="65" charset="-120"/>
                        </a:rPr>
                        <a:t>日工程企字第</a:t>
                      </a:r>
                      <a:r>
                        <a:rPr lang="en-US" altLang="zh-TW" sz="2000" dirty="0">
                          <a:solidFill>
                            <a:srgbClr val="000000"/>
                          </a:solidFill>
                          <a:latin typeface="標楷體" panose="03000509000000000000" pitchFamily="65" charset="-120"/>
                          <a:ea typeface="標楷體" panose="03000509000000000000" pitchFamily="65" charset="-120"/>
                        </a:rPr>
                        <a:t>09800385100</a:t>
                      </a:r>
                      <a:r>
                        <a:rPr lang="zh-TW" altLang="en-US" sz="2000" dirty="0">
                          <a:solidFill>
                            <a:srgbClr val="000000"/>
                          </a:solidFill>
                          <a:latin typeface="標楷體" panose="03000509000000000000" pitchFamily="65" charset="-120"/>
                          <a:ea typeface="標楷體" panose="03000509000000000000" pitchFamily="65" charset="-120"/>
                        </a:rPr>
                        <a:t>號函修正之「</a:t>
                      </a:r>
                      <a:r>
                        <a:rPr lang="zh-TW" altLang="en-US" sz="2000" b="1" u="sng" dirty="0">
                          <a:solidFill>
                            <a:srgbClr val="FF0000"/>
                          </a:solidFill>
                          <a:latin typeface="標楷體" panose="03000509000000000000" pitchFamily="65" charset="-120"/>
                          <a:ea typeface="標楷體" panose="03000509000000000000" pitchFamily="65" charset="-120"/>
                        </a:rPr>
                        <a:t>如何提升採購效率一覽表</a:t>
                      </a:r>
                      <a:r>
                        <a:rPr lang="zh-TW" altLang="en-US" sz="2000" dirty="0">
                          <a:solidFill>
                            <a:srgbClr val="000000"/>
                          </a:solidFill>
                          <a:latin typeface="標楷體" panose="03000509000000000000" pitchFamily="65" charset="-120"/>
                          <a:ea typeface="標楷體" panose="03000509000000000000" pitchFamily="65" charset="-120"/>
                        </a:rPr>
                        <a:t>」及「機關依政府採購法第</a:t>
                      </a:r>
                      <a:r>
                        <a:rPr lang="en-US" altLang="zh-TW" sz="2000" dirty="0">
                          <a:solidFill>
                            <a:srgbClr val="000000"/>
                          </a:solidFill>
                          <a:latin typeface="標楷體" panose="03000509000000000000" pitchFamily="65" charset="-120"/>
                          <a:ea typeface="標楷體" panose="03000509000000000000" pitchFamily="65" charset="-120"/>
                        </a:rPr>
                        <a:t>105</a:t>
                      </a:r>
                      <a:r>
                        <a:rPr lang="zh-TW" altLang="en-US" sz="2000" dirty="0">
                          <a:solidFill>
                            <a:srgbClr val="000000"/>
                          </a:solidFill>
                          <a:latin typeface="標楷體" panose="03000509000000000000" pitchFamily="65" charset="-120"/>
                          <a:ea typeface="標楷體" panose="03000509000000000000" pitchFamily="65" charset="-120"/>
                        </a:rPr>
                        <a:t>條第</a:t>
                      </a:r>
                      <a:r>
                        <a:rPr lang="en-US" altLang="zh-TW" sz="2000" dirty="0">
                          <a:solidFill>
                            <a:srgbClr val="000000"/>
                          </a:solidFill>
                          <a:latin typeface="標楷體" panose="03000509000000000000" pitchFamily="65" charset="-120"/>
                          <a:ea typeface="標楷體" panose="03000509000000000000" pitchFamily="65" charset="-120"/>
                        </a:rPr>
                        <a:t>1</a:t>
                      </a:r>
                      <a:r>
                        <a:rPr lang="zh-TW" altLang="en-US" sz="2000" dirty="0">
                          <a:solidFill>
                            <a:srgbClr val="000000"/>
                          </a:solidFill>
                          <a:latin typeface="標楷體" panose="03000509000000000000" pitchFamily="65" charset="-120"/>
                          <a:ea typeface="標楷體" panose="03000509000000000000" pitchFamily="65" charset="-120"/>
                        </a:rPr>
                        <a:t>項第</a:t>
                      </a:r>
                      <a:r>
                        <a:rPr lang="en-US" altLang="zh-TW" sz="2000" dirty="0">
                          <a:solidFill>
                            <a:srgbClr val="000000"/>
                          </a:solidFill>
                          <a:latin typeface="標楷體" panose="03000509000000000000" pitchFamily="65" charset="-120"/>
                          <a:ea typeface="標楷體" panose="03000509000000000000" pitchFamily="65" charset="-120"/>
                        </a:rPr>
                        <a:t>2</a:t>
                      </a:r>
                      <a:r>
                        <a:rPr lang="zh-TW" altLang="en-US" sz="2000" dirty="0">
                          <a:solidFill>
                            <a:srgbClr val="000000"/>
                          </a:solidFill>
                          <a:latin typeface="標楷體" panose="03000509000000000000" pitchFamily="65" charset="-120"/>
                          <a:ea typeface="標楷體" panose="03000509000000000000" pitchFamily="65" charset="-120"/>
                        </a:rPr>
                        <a:t>款辦理緊急採購作業範例」，併請參考。</a:t>
                      </a:r>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3433232704"/>
                  </a:ext>
                </a:extLst>
              </a:tr>
            </a:tbl>
          </a:graphicData>
        </a:graphic>
      </p:graphicFrame>
      <p:sp>
        <p:nvSpPr>
          <p:cNvPr id="6" name="Rectangle 1">
            <a:extLst>
              <a:ext uri="{FF2B5EF4-FFF2-40B4-BE49-F238E27FC236}">
                <a16:creationId xmlns:a16="http://schemas.microsoft.com/office/drawing/2014/main" id="{ACC53E31-D3C0-47FF-9A36-0B9E6E218371}"/>
              </a:ext>
            </a:extLst>
          </p:cNvPr>
          <p:cNvSpPr>
            <a:spLocks noChangeArrowheads="1"/>
          </p:cNvSpPr>
          <p:nvPr/>
        </p:nvSpPr>
        <p:spPr bwMode="auto">
          <a:xfrm>
            <a:off x="1" y="1844824"/>
            <a:ext cx="9144000" cy="400110"/>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行政院公共工程委員會109年1月30日工程企字第1090100098號</a:t>
            </a:r>
            <a:r>
              <a:rPr lang="zh-TW" altLang="en-US" sz="2000" b="1"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函</a:t>
            </a:r>
            <a:endParaRPr kumimoji="0" lang="zh-TW" altLang="zh-TW" sz="1800" b="1" i="0" u="none" strike="noStrike" cap="none" normalizeH="0" baseline="0" dirty="0">
              <a:ln>
                <a:noFill/>
              </a:ln>
              <a:solidFill>
                <a:srgbClr val="000000"/>
              </a:solidFill>
              <a:effectLst/>
            </a:endParaRPr>
          </a:p>
        </p:txBody>
      </p:sp>
    </p:spTree>
    <p:extLst>
      <p:ext uri="{BB962C8B-B14F-4D97-AF65-F5344CB8AC3E}">
        <p14:creationId xmlns:p14="http://schemas.microsoft.com/office/powerpoint/2010/main" val="681114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0E31415A-FBF6-4463-AC72-2425A22EBF1D}"/>
              </a:ext>
            </a:extLst>
          </p:cNvPr>
          <p:cNvSpPr>
            <a:spLocks noGrp="1"/>
          </p:cNvSpPr>
          <p:nvPr>
            <p:ph type="dt" sz="half" idx="10"/>
          </p:nvPr>
        </p:nvSpPr>
        <p:spPr>
          <a:xfrm rot="16200000">
            <a:off x="-1172020" y="4959045"/>
            <a:ext cx="2625969" cy="228600"/>
          </a:xfrm>
        </p:spPr>
        <p:txBody>
          <a:bodyPr/>
          <a:lstStyle/>
          <a:p>
            <a:fld id="{7C1BD5C9-3DB7-48CB-AC99-EAAEB538F827}" type="datetime1">
              <a:rPr lang="zh-TW" altLang="en-US" smtClean="0"/>
              <a:pPr/>
              <a:t>2021/11/14</a:t>
            </a:fld>
            <a:endParaRPr lang="zh-TW" altLang="en-US"/>
          </a:p>
        </p:txBody>
      </p:sp>
      <p:sp>
        <p:nvSpPr>
          <p:cNvPr id="5" name="投影片編號版面配置區 4">
            <a:extLst>
              <a:ext uri="{FF2B5EF4-FFF2-40B4-BE49-F238E27FC236}">
                <a16:creationId xmlns:a16="http://schemas.microsoft.com/office/drawing/2014/main" id="{BA1A9113-F96F-4A44-B611-6F1ADB14C074}"/>
              </a:ext>
            </a:extLst>
          </p:cNvPr>
          <p:cNvSpPr>
            <a:spLocks noGrp="1"/>
          </p:cNvSpPr>
          <p:nvPr>
            <p:ph type="sldNum" sz="quarter" idx="11"/>
          </p:nvPr>
        </p:nvSpPr>
        <p:spPr>
          <a:xfrm>
            <a:off x="8713462" y="5878329"/>
            <a:ext cx="381000" cy="365125"/>
          </a:xfrm>
        </p:spPr>
        <p:txBody>
          <a:bodyPr/>
          <a:lstStyle/>
          <a:p>
            <a:fld id="{028E204F-CD3C-4ADB-BA98-84B59EC3AEBA}" type="slidenum">
              <a:rPr lang="zh-TW" altLang="en-US" smtClean="0"/>
              <a:pPr/>
              <a:t>10</a:t>
            </a:fld>
            <a:endParaRPr lang="zh-TW" altLang="en-US"/>
          </a:p>
        </p:txBody>
      </p:sp>
      <p:sp>
        <p:nvSpPr>
          <p:cNvPr id="6" name="矩形 5">
            <a:extLst>
              <a:ext uri="{FF2B5EF4-FFF2-40B4-BE49-F238E27FC236}">
                <a16:creationId xmlns:a16="http://schemas.microsoft.com/office/drawing/2014/main" id="{2C23CF30-D111-4289-9FD3-78000CD5CDDA}"/>
              </a:ext>
            </a:extLst>
          </p:cNvPr>
          <p:cNvSpPr/>
          <p:nvPr/>
        </p:nvSpPr>
        <p:spPr>
          <a:xfrm>
            <a:off x="2942478" y="254561"/>
            <a:ext cx="3785011" cy="400110"/>
          </a:xfrm>
          <a:prstGeom prst="rect">
            <a:avLst/>
          </a:prstGeom>
        </p:spPr>
        <p:txBody>
          <a:bodyPr wrap="none">
            <a:spAutoFit/>
          </a:bodyPr>
          <a:lstStyle/>
          <a:p>
            <a:r>
              <a:rPr lang="zh-TW" altLang="zh-TW" sz="2000" b="1"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如何提升採購效率一覽表</a:t>
            </a:r>
            <a:r>
              <a:rPr lang="en-US" altLang="zh-TW" sz="2000" dirty="0">
                <a:solidFill>
                  <a:srgbClr val="1C1C1C"/>
                </a:solidFill>
                <a:latin typeface="標楷體" panose="03000509000000000000" pitchFamily="65" charset="-120"/>
                <a:ea typeface="標楷體" panose="03000509000000000000" pitchFamily="65" charset="-120"/>
              </a:rPr>
              <a:t>980827</a:t>
            </a:r>
            <a:endParaRPr lang="zh-TW" altLang="en-US" sz="2000" dirty="0">
              <a:solidFill>
                <a:srgbClr val="1C1C1C"/>
              </a:solidFill>
              <a:latin typeface="標楷體" panose="03000509000000000000" pitchFamily="65" charset="-120"/>
              <a:ea typeface="標楷體" panose="03000509000000000000" pitchFamily="65" charset="-120"/>
            </a:endParaRPr>
          </a:p>
        </p:txBody>
      </p:sp>
      <p:sp>
        <p:nvSpPr>
          <p:cNvPr id="12" name="Rectangle 3">
            <a:extLst>
              <a:ext uri="{FF2B5EF4-FFF2-40B4-BE49-F238E27FC236}">
                <a16:creationId xmlns:a16="http://schemas.microsoft.com/office/drawing/2014/main" id="{7EB2047C-8186-4C6B-9036-34B1578005E1}"/>
              </a:ext>
            </a:extLst>
          </p:cNvPr>
          <p:cNvSpPr>
            <a:spLocks noChangeArrowheads="1"/>
          </p:cNvSpPr>
          <p:nvPr/>
        </p:nvSpPr>
        <p:spPr bwMode="auto">
          <a:xfrm>
            <a:off x="3950961" y="-14413096"/>
            <a:ext cx="1600059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graphicFrame>
        <p:nvGraphicFramePr>
          <p:cNvPr id="13" name="表格 12">
            <a:extLst>
              <a:ext uri="{FF2B5EF4-FFF2-40B4-BE49-F238E27FC236}">
                <a16:creationId xmlns:a16="http://schemas.microsoft.com/office/drawing/2014/main" id="{84A4B140-01EE-4690-965A-14CD66B22C6D}"/>
              </a:ext>
            </a:extLst>
          </p:cNvPr>
          <p:cNvGraphicFramePr>
            <a:graphicFrameLocks noGrp="1"/>
          </p:cNvGraphicFramePr>
          <p:nvPr>
            <p:extLst>
              <p:ext uri="{D42A27DB-BD31-4B8C-83A1-F6EECF244321}">
                <p14:modId xmlns:p14="http://schemas.microsoft.com/office/powerpoint/2010/main" val="269634737"/>
              </p:ext>
            </p:extLst>
          </p:nvPr>
        </p:nvGraphicFramePr>
        <p:xfrm>
          <a:off x="255265" y="654672"/>
          <a:ext cx="8453024" cy="6197600"/>
        </p:xfrm>
        <a:graphic>
          <a:graphicData uri="http://schemas.openxmlformats.org/drawingml/2006/table">
            <a:tbl>
              <a:tblPr>
                <a:tableStyleId>{5C22544A-7EE6-4342-B048-85BDC9FD1C3A}</a:tableStyleId>
              </a:tblPr>
              <a:tblGrid>
                <a:gridCol w="526973">
                  <a:extLst>
                    <a:ext uri="{9D8B030D-6E8A-4147-A177-3AD203B41FA5}">
                      <a16:colId xmlns:a16="http://schemas.microsoft.com/office/drawing/2014/main" val="4291875905"/>
                    </a:ext>
                  </a:extLst>
                </a:gridCol>
                <a:gridCol w="792088">
                  <a:extLst>
                    <a:ext uri="{9D8B030D-6E8A-4147-A177-3AD203B41FA5}">
                      <a16:colId xmlns:a16="http://schemas.microsoft.com/office/drawing/2014/main" val="4179731247"/>
                    </a:ext>
                  </a:extLst>
                </a:gridCol>
                <a:gridCol w="2376264">
                  <a:extLst>
                    <a:ext uri="{9D8B030D-6E8A-4147-A177-3AD203B41FA5}">
                      <a16:colId xmlns:a16="http://schemas.microsoft.com/office/drawing/2014/main" val="1415302958"/>
                    </a:ext>
                  </a:extLst>
                </a:gridCol>
                <a:gridCol w="4680520">
                  <a:extLst>
                    <a:ext uri="{9D8B030D-6E8A-4147-A177-3AD203B41FA5}">
                      <a16:colId xmlns:a16="http://schemas.microsoft.com/office/drawing/2014/main" val="2893089790"/>
                    </a:ext>
                  </a:extLst>
                </a:gridCol>
                <a:gridCol w="77179">
                  <a:extLst>
                    <a:ext uri="{9D8B030D-6E8A-4147-A177-3AD203B41FA5}">
                      <a16:colId xmlns:a16="http://schemas.microsoft.com/office/drawing/2014/main" val="3026969007"/>
                    </a:ext>
                  </a:extLst>
                </a:gridCol>
              </a:tblGrid>
              <a:tr h="251194">
                <a:tc>
                  <a:txBody>
                    <a:bodyPr/>
                    <a:lstStyle/>
                    <a:p>
                      <a:pPr algn="ctr">
                        <a:lnSpc>
                          <a:spcPts val="22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項次</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2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機關別</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2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影響因素</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2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因應方式</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2200"/>
                        </a:lnSpc>
                        <a:spcAft>
                          <a:spcPts val="0"/>
                        </a:spcAft>
                      </a:pP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2243549"/>
                  </a:ext>
                </a:extLst>
              </a:tr>
              <a:tr h="0">
                <a:tc>
                  <a:txBody>
                    <a:bodyPr/>
                    <a:lstStyle/>
                    <a:p>
                      <a:pPr algn="ctr">
                        <a:lnSpc>
                          <a:spcPts val="2300"/>
                        </a:lnSpc>
                        <a:spcAft>
                          <a:spcPts val="0"/>
                        </a:spcAft>
                      </a:pPr>
                      <a:r>
                        <a:rPr lang="en-US" sz="1800" kern="100" dirty="0">
                          <a:solidFill>
                            <a:srgbClr val="1C1C1C"/>
                          </a:solidFill>
                          <a:effectLst/>
                          <a:latin typeface="標楷體" panose="03000509000000000000" pitchFamily="65" charset="-120"/>
                          <a:ea typeface="標楷體" panose="03000509000000000000" pitchFamily="65" charset="-120"/>
                        </a:rPr>
                        <a:t>1</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主會計</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單位</a:t>
                      </a:r>
                    </a:p>
                  </a:txBody>
                  <a:tcPr marL="5909" marR="590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66700" lvl="0" indent="-266700" algn="l">
                        <a:lnSpc>
                          <a:spcPts val="2500"/>
                        </a:lnSpc>
                        <a:spcAft>
                          <a:spcPts val="0"/>
                        </a:spcAft>
                        <a:buFont typeface="+mj-lt"/>
                        <a:buNone/>
                        <a:tabLst>
                          <a:tab pos="228600" algn="l"/>
                        </a:tabLst>
                      </a:pPr>
                      <a:r>
                        <a:rPr lang="en-US" altLang="zh-TW" sz="1800" kern="100" dirty="0">
                          <a:solidFill>
                            <a:srgbClr val="1C1C1C"/>
                          </a:solidFill>
                          <a:effectLst/>
                          <a:latin typeface="標楷體" panose="03000509000000000000" pitchFamily="65" charset="-120"/>
                          <a:ea typeface="標楷體" panose="03000509000000000000" pitchFamily="65" charset="-120"/>
                        </a:rPr>
                        <a:t>1.</a:t>
                      </a:r>
                      <a:r>
                        <a:rPr lang="zh-TW" sz="1800" kern="100" dirty="0">
                          <a:solidFill>
                            <a:srgbClr val="1C1C1C"/>
                          </a:solidFill>
                          <a:effectLst/>
                          <a:latin typeface="標楷體" panose="03000509000000000000" pitchFamily="65" charset="-120"/>
                          <a:ea typeface="標楷體" panose="03000509000000000000" pitchFamily="65" charset="-120"/>
                        </a:rPr>
                        <a:t>機關於簽辦採購會稿時，除審查會計業務外，並</a:t>
                      </a:r>
                      <a:r>
                        <a:rPr lang="zh-TW" sz="1800" kern="100" dirty="0">
                          <a:solidFill>
                            <a:srgbClr val="0000FF"/>
                          </a:solidFill>
                          <a:effectLst/>
                          <a:latin typeface="標楷體" panose="03000509000000000000" pitchFamily="65" charset="-120"/>
                          <a:ea typeface="標楷體" panose="03000509000000000000" pitchFamily="65" charset="-120"/>
                        </a:rPr>
                        <a:t>審查採購實質內容</a:t>
                      </a:r>
                      <a:r>
                        <a:rPr lang="zh-TW" sz="1800" kern="100" dirty="0">
                          <a:solidFill>
                            <a:srgbClr val="1C1C1C"/>
                          </a:solidFill>
                          <a:effectLst/>
                          <a:latin typeface="標楷體" panose="03000509000000000000" pitchFamily="65" charset="-120"/>
                          <a:ea typeface="標楷體" panose="03000509000000000000" pitchFamily="65" charset="-120"/>
                        </a:rPr>
                        <a:t>。</a:t>
                      </a:r>
                    </a:p>
                    <a:p>
                      <a:pPr marL="266700" indent="-266700" algn="l">
                        <a:lnSpc>
                          <a:spcPts val="2500"/>
                        </a:lnSpc>
                        <a:spcAft>
                          <a:spcPts val="0"/>
                        </a:spcAft>
                      </a:pPr>
                      <a:r>
                        <a:rPr lang="en-US" altLang="zh-TW" sz="1800" kern="100" dirty="0">
                          <a:solidFill>
                            <a:srgbClr val="1C1C1C"/>
                          </a:solidFill>
                          <a:effectLst/>
                          <a:latin typeface="標楷體" panose="03000509000000000000" pitchFamily="65" charset="-120"/>
                          <a:ea typeface="標楷體" panose="03000509000000000000" pitchFamily="65" charset="-120"/>
                        </a:rPr>
                        <a:t>2.</a:t>
                      </a:r>
                      <a:r>
                        <a:rPr lang="zh-TW" sz="1800" kern="100" dirty="0">
                          <a:solidFill>
                            <a:srgbClr val="1C1C1C"/>
                          </a:solidFill>
                          <a:effectLst/>
                          <a:latin typeface="標楷體" panose="03000509000000000000" pitchFamily="65" charset="-120"/>
                          <a:ea typeface="標楷體" panose="03000509000000000000" pitchFamily="65" charset="-120"/>
                        </a:rPr>
                        <a:t>要求機關於預算未經縣市議會審查通過前，</a:t>
                      </a:r>
                      <a:r>
                        <a:rPr lang="zh-TW" sz="1800" b="1" kern="100" dirty="0">
                          <a:solidFill>
                            <a:srgbClr val="0000FF"/>
                          </a:solidFill>
                          <a:effectLst/>
                          <a:latin typeface="標楷體" panose="03000509000000000000" pitchFamily="65" charset="-120"/>
                          <a:ea typeface="標楷體" panose="03000509000000000000" pitchFamily="65" charset="-120"/>
                        </a:rPr>
                        <a:t>不得上網招標</a:t>
                      </a:r>
                      <a:r>
                        <a:rPr lang="zh-TW" sz="1800" kern="100" dirty="0">
                          <a:solidFill>
                            <a:srgbClr val="1C1C1C"/>
                          </a:solidFill>
                          <a:effectLst/>
                          <a:latin typeface="標楷體" panose="03000509000000000000" pitchFamily="65" charset="-120"/>
                          <a:ea typeface="標楷體" panose="03000509000000000000" pitchFamily="65" charset="-120"/>
                        </a:rPr>
                        <a:t>。</a:t>
                      </a:r>
                      <a:r>
                        <a:rPr lang="en-US" sz="1800" kern="100" dirty="0">
                          <a:solidFill>
                            <a:srgbClr val="1C1C1C"/>
                          </a:solidFill>
                          <a:effectLst/>
                          <a:latin typeface="標楷體" panose="03000509000000000000" pitchFamily="65" charset="-120"/>
                          <a:ea typeface="標楷體" panose="03000509000000000000" pitchFamily="65" charset="-120"/>
                        </a:rPr>
                        <a:t> </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2563" lvl="3" indent="-182563" algn="l">
                        <a:lnSpc>
                          <a:spcPts val="2500"/>
                        </a:lnSpc>
                        <a:spcAft>
                          <a:spcPts val="0"/>
                        </a:spcAft>
                        <a:buFont typeface="+mj-lt"/>
                        <a:buNone/>
                        <a:tabLst>
                          <a:tab pos="210820" algn="l"/>
                        </a:tabLst>
                      </a:pPr>
                      <a:r>
                        <a:rPr lang="en-US" altLang="zh-TW" sz="1800" kern="100" dirty="0">
                          <a:solidFill>
                            <a:srgbClr val="1C1C1C"/>
                          </a:solidFill>
                          <a:effectLst/>
                          <a:latin typeface="標楷體" panose="03000509000000000000" pitchFamily="65" charset="-120"/>
                          <a:ea typeface="標楷體" panose="03000509000000000000" pitchFamily="65" charset="-120"/>
                        </a:rPr>
                        <a:t>1.</a:t>
                      </a:r>
                      <a:r>
                        <a:rPr lang="zh-TW" sz="1800" kern="100" dirty="0">
                          <a:solidFill>
                            <a:srgbClr val="1C1C1C"/>
                          </a:solidFill>
                          <a:effectLst/>
                          <a:latin typeface="標楷體" panose="03000509000000000000" pitchFamily="65" charset="-120"/>
                          <a:ea typeface="標楷體" panose="03000509000000000000" pitchFamily="65" charset="-120"/>
                        </a:rPr>
                        <a:t>會稿時就預算來源及預算科目進行會審，</a:t>
                      </a:r>
                      <a:r>
                        <a:rPr lang="zh-TW" sz="1800" b="1" u="sng" kern="100" dirty="0">
                          <a:solidFill>
                            <a:srgbClr val="FF0000"/>
                          </a:solidFill>
                          <a:effectLst/>
                          <a:latin typeface="標楷體" panose="03000509000000000000" pitchFamily="65" charset="-120"/>
                          <a:ea typeface="標楷體" panose="03000509000000000000" pitchFamily="65" charset="-120"/>
                        </a:rPr>
                        <a:t>其餘實質採購內容，除發現違反法令情形者外，建議尊重主辦單位意見</a:t>
                      </a:r>
                      <a:r>
                        <a:rPr lang="zh-TW" sz="1800" kern="100" dirty="0">
                          <a:solidFill>
                            <a:srgbClr val="1C1C1C"/>
                          </a:solidFill>
                          <a:effectLst/>
                          <a:latin typeface="標楷體" panose="03000509000000000000" pitchFamily="65" charset="-120"/>
                          <a:ea typeface="標楷體" panose="03000509000000000000" pitchFamily="65" charset="-120"/>
                        </a:rPr>
                        <a:t>。</a:t>
                      </a:r>
                    </a:p>
                    <a:p>
                      <a:pPr marL="266700" lvl="3" indent="-266700" algn="l">
                        <a:lnSpc>
                          <a:spcPts val="2500"/>
                        </a:lnSpc>
                        <a:spcAft>
                          <a:spcPts val="0"/>
                        </a:spcAft>
                        <a:buFont typeface="+mj-lt"/>
                        <a:buNone/>
                        <a:tabLst>
                          <a:tab pos="210820" algn="l"/>
                        </a:tabLst>
                      </a:pPr>
                      <a:r>
                        <a:rPr lang="en-US" altLang="zh-TW" sz="1800" kern="100" dirty="0">
                          <a:solidFill>
                            <a:srgbClr val="1C1C1C"/>
                          </a:solidFill>
                          <a:effectLst/>
                          <a:latin typeface="標楷體" panose="03000509000000000000" pitchFamily="65" charset="-120"/>
                          <a:ea typeface="標楷體" panose="03000509000000000000" pitchFamily="65" charset="-120"/>
                        </a:rPr>
                        <a:t>2.</a:t>
                      </a:r>
                      <a:r>
                        <a:rPr lang="zh-TW" sz="1800" kern="100" dirty="0">
                          <a:solidFill>
                            <a:srgbClr val="1C1C1C"/>
                          </a:solidFill>
                          <a:effectLst/>
                          <a:latin typeface="標楷體" panose="03000509000000000000" pitchFamily="65" charset="-120"/>
                          <a:ea typeface="標楷體" panose="03000509000000000000" pitchFamily="65" charset="-120"/>
                        </a:rPr>
                        <a:t>對於預算來源尚未完成法定程序者，可附條件「預算未完成立法程序前，得先保留決標」，</a:t>
                      </a:r>
                      <a:r>
                        <a:rPr lang="zh-TW" sz="1800" b="1" u="sng" kern="100" dirty="0">
                          <a:solidFill>
                            <a:srgbClr val="FF0000"/>
                          </a:solidFill>
                          <a:effectLst/>
                          <a:latin typeface="標楷體" panose="03000509000000000000" pitchFamily="65" charset="-120"/>
                          <a:ea typeface="標楷體" panose="03000509000000000000" pitchFamily="65" charset="-120"/>
                        </a:rPr>
                        <a:t>先行上網招標，保留決標</a:t>
                      </a:r>
                      <a:r>
                        <a:rPr lang="zh-TW" sz="1800" kern="100" dirty="0">
                          <a:solidFill>
                            <a:srgbClr val="1C1C1C"/>
                          </a:solidFill>
                          <a:effectLst/>
                          <a:latin typeface="標楷體" panose="03000509000000000000" pitchFamily="65" charset="-120"/>
                          <a:ea typeface="標楷體" panose="03000509000000000000" pitchFamily="65" charset="-120"/>
                        </a:rPr>
                        <a:t>。行政院主計處</a:t>
                      </a:r>
                      <a:r>
                        <a:rPr lang="en-US" sz="1800" kern="100" dirty="0">
                          <a:solidFill>
                            <a:srgbClr val="1C1C1C"/>
                          </a:solidFill>
                          <a:effectLst/>
                          <a:latin typeface="標楷體" panose="03000509000000000000" pitchFamily="65" charset="-120"/>
                          <a:ea typeface="標楷體" panose="03000509000000000000" pitchFamily="65" charset="-120"/>
                        </a:rPr>
                        <a:t>98</a:t>
                      </a:r>
                      <a:r>
                        <a:rPr lang="zh-TW" sz="1800" kern="100" dirty="0">
                          <a:solidFill>
                            <a:srgbClr val="1C1C1C"/>
                          </a:solidFill>
                          <a:effectLst/>
                          <a:latin typeface="標楷體" panose="03000509000000000000" pitchFamily="65" charset="-120"/>
                          <a:ea typeface="標楷體" panose="03000509000000000000" pitchFamily="65" charset="-120"/>
                        </a:rPr>
                        <a:t>年</a:t>
                      </a:r>
                      <a:r>
                        <a:rPr lang="en-US" sz="1800" kern="100" dirty="0">
                          <a:solidFill>
                            <a:srgbClr val="1C1C1C"/>
                          </a:solidFill>
                          <a:effectLst/>
                          <a:latin typeface="標楷體" panose="03000509000000000000" pitchFamily="65" charset="-120"/>
                          <a:ea typeface="標楷體" panose="03000509000000000000" pitchFamily="65" charset="-120"/>
                        </a:rPr>
                        <a:t>8</a:t>
                      </a:r>
                      <a:r>
                        <a:rPr lang="zh-TW" sz="1800" kern="100" dirty="0">
                          <a:solidFill>
                            <a:srgbClr val="1C1C1C"/>
                          </a:solidFill>
                          <a:effectLst/>
                          <a:latin typeface="標楷體" panose="03000509000000000000" pitchFamily="65" charset="-120"/>
                          <a:ea typeface="標楷體" panose="03000509000000000000" pitchFamily="65" charset="-120"/>
                        </a:rPr>
                        <a:t>月</a:t>
                      </a:r>
                      <a:r>
                        <a:rPr lang="en-US" sz="1800" kern="100" dirty="0">
                          <a:solidFill>
                            <a:srgbClr val="1C1C1C"/>
                          </a:solidFill>
                          <a:effectLst/>
                          <a:latin typeface="標楷體" panose="03000509000000000000" pitchFamily="65" charset="-120"/>
                          <a:ea typeface="標楷體" panose="03000509000000000000" pitchFamily="65" charset="-120"/>
                        </a:rPr>
                        <a:t>20</a:t>
                      </a:r>
                      <a:r>
                        <a:rPr lang="zh-TW" sz="1800" kern="100" dirty="0">
                          <a:solidFill>
                            <a:srgbClr val="1C1C1C"/>
                          </a:solidFill>
                          <a:effectLst/>
                          <a:latin typeface="標楷體" panose="03000509000000000000" pitchFamily="65" charset="-120"/>
                          <a:ea typeface="標楷體" panose="03000509000000000000" pitchFamily="65" charset="-120"/>
                        </a:rPr>
                        <a:t>日處會三字第</a:t>
                      </a:r>
                      <a:r>
                        <a:rPr lang="en-US" sz="1800" kern="100" dirty="0">
                          <a:solidFill>
                            <a:srgbClr val="1C1C1C"/>
                          </a:solidFill>
                          <a:effectLst/>
                          <a:latin typeface="標楷體" panose="03000509000000000000" pitchFamily="65" charset="-120"/>
                          <a:ea typeface="標楷體" panose="03000509000000000000" pitchFamily="65" charset="-120"/>
                        </a:rPr>
                        <a:t>0980005074A</a:t>
                      </a:r>
                      <a:r>
                        <a:rPr lang="zh-TW" sz="1800" kern="100" dirty="0">
                          <a:solidFill>
                            <a:srgbClr val="1C1C1C"/>
                          </a:solidFill>
                          <a:effectLst/>
                          <a:latin typeface="標楷體" panose="03000509000000000000" pitchFamily="65" charset="-120"/>
                          <a:ea typeface="標楷體" panose="03000509000000000000" pitchFamily="65" charset="-120"/>
                        </a:rPr>
                        <a:t>號函已有說明（公布於工程會網站）。</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000"/>
                        </a:lnSpc>
                        <a:spcAft>
                          <a:spcPts val="0"/>
                        </a:spcAft>
                      </a:pPr>
                      <a:r>
                        <a:rPr lang="en-US" sz="1800" kern="100" dirty="0">
                          <a:solidFill>
                            <a:srgbClr val="1C1C1C"/>
                          </a:solidFill>
                          <a:effectLst/>
                          <a:latin typeface="標楷體" panose="03000509000000000000" pitchFamily="65" charset="-120"/>
                          <a:ea typeface="標楷體" panose="03000509000000000000" pitchFamily="65" charset="-120"/>
                        </a:rPr>
                        <a:t> </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2074708"/>
                  </a:ext>
                </a:extLst>
              </a:tr>
              <a:tr h="724598">
                <a:tc>
                  <a:txBody>
                    <a:bodyPr/>
                    <a:lstStyle/>
                    <a:p>
                      <a:pPr algn="ctr">
                        <a:lnSpc>
                          <a:spcPts val="2300"/>
                        </a:lnSpc>
                        <a:spcAft>
                          <a:spcPts val="0"/>
                        </a:spcAft>
                      </a:pPr>
                      <a:r>
                        <a:rPr lang="en-US" sz="1800" kern="100" dirty="0">
                          <a:solidFill>
                            <a:srgbClr val="1C1C1C"/>
                          </a:solidFill>
                          <a:effectLst/>
                          <a:latin typeface="標楷體" panose="03000509000000000000" pitchFamily="65" charset="-120"/>
                          <a:ea typeface="標楷體" panose="03000509000000000000" pitchFamily="65" charset="-120"/>
                        </a:rPr>
                        <a:t>2</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政風</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單位</a:t>
                      </a:r>
                    </a:p>
                  </a:txBody>
                  <a:tcPr marL="5909" marR="590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機關於簽辦採購會稿時，</a:t>
                      </a:r>
                      <a:r>
                        <a:rPr lang="zh-TW" sz="1800" b="1" kern="100" dirty="0">
                          <a:solidFill>
                            <a:srgbClr val="0000FF"/>
                          </a:solidFill>
                          <a:effectLst/>
                          <a:latin typeface="標楷體" panose="03000509000000000000" pitchFamily="65" charset="-120"/>
                          <a:ea typeface="標楷體" panose="03000509000000000000" pitchFamily="65" charset="-120"/>
                        </a:rPr>
                        <a:t>以防弊角度審查</a:t>
                      </a:r>
                      <a:r>
                        <a:rPr lang="zh-TW" sz="1800" kern="100" dirty="0">
                          <a:solidFill>
                            <a:srgbClr val="1C1C1C"/>
                          </a:solidFill>
                          <a:effectLst/>
                          <a:latin typeface="標楷體" panose="03000509000000000000" pitchFamily="65" charset="-120"/>
                          <a:ea typeface="標楷體" panose="03000509000000000000" pitchFamily="65" charset="-120"/>
                        </a:rPr>
                        <a:t>採購實質內容。</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建議</a:t>
                      </a:r>
                      <a:r>
                        <a:rPr lang="zh-TW" sz="1800" b="1" u="sng" kern="100" dirty="0">
                          <a:solidFill>
                            <a:srgbClr val="FF0000"/>
                          </a:solidFill>
                          <a:effectLst/>
                          <a:latin typeface="標楷體" panose="03000509000000000000" pitchFamily="65" charset="-120"/>
                          <a:ea typeface="標楷體" panose="03000509000000000000" pitchFamily="65" charset="-120"/>
                        </a:rPr>
                        <a:t>除有受理檢舉案件進行必要調查，或發現違反法令情形者外</a:t>
                      </a:r>
                      <a:r>
                        <a:rPr lang="zh-TW" sz="1800" kern="100" dirty="0">
                          <a:solidFill>
                            <a:srgbClr val="1C1C1C"/>
                          </a:solidFill>
                          <a:effectLst/>
                          <a:latin typeface="標楷體" panose="03000509000000000000" pitchFamily="65" charset="-120"/>
                          <a:ea typeface="標楷體" panose="03000509000000000000" pitchFamily="65" charset="-120"/>
                        </a:rPr>
                        <a:t>，其餘實質採購內容，建議</a:t>
                      </a:r>
                      <a:r>
                        <a:rPr lang="zh-TW" sz="1800" b="1" u="sng" kern="100" dirty="0">
                          <a:solidFill>
                            <a:srgbClr val="FF0000"/>
                          </a:solidFill>
                          <a:effectLst/>
                          <a:latin typeface="標楷體" panose="03000509000000000000" pitchFamily="65" charset="-120"/>
                          <a:ea typeface="標楷體" panose="03000509000000000000" pitchFamily="65" charset="-120"/>
                        </a:rPr>
                        <a:t>尊重主辦單位意見，並給予適當協助</a:t>
                      </a:r>
                      <a:r>
                        <a:rPr lang="zh-TW" sz="1800" kern="100" dirty="0">
                          <a:solidFill>
                            <a:srgbClr val="1C1C1C"/>
                          </a:solidFill>
                          <a:effectLst/>
                          <a:latin typeface="標楷體" panose="03000509000000000000" pitchFamily="65" charset="-120"/>
                          <a:ea typeface="標楷體" panose="03000509000000000000" pitchFamily="65" charset="-120"/>
                        </a:rPr>
                        <a:t>。</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000"/>
                        </a:lnSpc>
                        <a:spcAft>
                          <a:spcPts val="0"/>
                        </a:spcAft>
                      </a:pPr>
                      <a:r>
                        <a:rPr lang="en-US" sz="1800" kern="100" dirty="0">
                          <a:solidFill>
                            <a:srgbClr val="1C1C1C"/>
                          </a:solidFill>
                          <a:effectLst/>
                          <a:latin typeface="標楷體" panose="03000509000000000000" pitchFamily="65" charset="-120"/>
                          <a:ea typeface="標楷體" panose="03000509000000000000" pitchFamily="65" charset="-120"/>
                        </a:rPr>
                        <a:t> </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4691679"/>
                  </a:ext>
                </a:extLst>
              </a:tr>
              <a:tr h="966131">
                <a:tc>
                  <a:txBody>
                    <a:bodyPr/>
                    <a:lstStyle/>
                    <a:p>
                      <a:pPr algn="ctr">
                        <a:lnSpc>
                          <a:spcPts val="2300"/>
                        </a:lnSpc>
                        <a:spcAft>
                          <a:spcPts val="0"/>
                        </a:spcAft>
                      </a:pPr>
                      <a:r>
                        <a:rPr lang="en-US" sz="1800" kern="100" dirty="0">
                          <a:solidFill>
                            <a:srgbClr val="1C1C1C"/>
                          </a:solidFill>
                          <a:effectLst/>
                          <a:latin typeface="標楷體" panose="03000509000000000000" pitchFamily="65" charset="-120"/>
                          <a:ea typeface="標楷體" panose="03000509000000000000" pitchFamily="65" charset="-120"/>
                        </a:rPr>
                        <a:t>3</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審計</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單位</a:t>
                      </a:r>
                    </a:p>
                  </a:txBody>
                  <a:tcPr marL="5909" marR="590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對於採購法之解讀與認知，與採購法主管機關不一致，致</a:t>
                      </a:r>
                      <a:r>
                        <a:rPr lang="zh-TW" sz="1800" b="1" kern="100" dirty="0">
                          <a:solidFill>
                            <a:srgbClr val="0000FF"/>
                          </a:solidFill>
                          <a:effectLst/>
                          <a:latin typeface="標楷體" panose="03000509000000000000" pitchFamily="65" charset="-120"/>
                          <a:ea typeface="標楷體" panose="03000509000000000000" pitchFamily="65" charset="-120"/>
                        </a:rPr>
                        <a:t>機關辦理採購時不敢勇於任事</a:t>
                      </a:r>
                      <a:r>
                        <a:rPr lang="zh-TW" sz="1800" kern="100" dirty="0">
                          <a:solidFill>
                            <a:srgbClr val="1C1C1C"/>
                          </a:solidFill>
                          <a:effectLst/>
                          <a:latin typeface="標楷體" panose="03000509000000000000" pitchFamily="65" charset="-120"/>
                          <a:ea typeface="標楷體" panose="03000509000000000000" pitchFamily="65" charset="-120"/>
                        </a:rPr>
                        <a:t>。</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於審計稽核時，對於採購法之解讀，建議</a:t>
                      </a:r>
                      <a:r>
                        <a:rPr lang="zh-TW" sz="1800" b="1" u="sng" kern="100" dirty="0">
                          <a:solidFill>
                            <a:srgbClr val="FF0000"/>
                          </a:solidFill>
                          <a:effectLst/>
                          <a:latin typeface="標楷體" panose="03000509000000000000" pitchFamily="65" charset="-120"/>
                          <a:ea typeface="標楷體" panose="03000509000000000000" pitchFamily="65" charset="-120"/>
                        </a:rPr>
                        <a:t>以採購法主管機關解釋為依歸。如有疑義，可洽工程會提供意見</a:t>
                      </a:r>
                      <a:r>
                        <a:rPr lang="zh-TW" sz="1800" kern="100" dirty="0">
                          <a:solidFill>
                            <a:srgbClr val="1C1C1C"/>
                          </a:solidFill>
                          <a:effectLst/>
                          <a:latin typeface="標楷體" panose="03000509000000000000" pitchFamily="65" charset="-120"/>
                          <a:ea typeface="標楷體" panose="03000509000000000000" pitchFamily="65" charset="-120"/>
                        </a:rPr>
                        <a:t>。</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000"/>
                        </a:lnSpc>
                        <a:spcAft>
                          <a:spcPts val="0"/>
                        </a:spcAft>
                      </a:pPr>
                      <a:r>
                        <a:rPr lang="en-US" sz="1800" kern="100" dirty="0">
                          <a:solidFill>
                            <a:srgbClr val="1C1C1C"/>
                          </a:solidFill>
                          <a:effectLst/>
                          <a:latin typeface="標楷體" panose="03000509000000000000" pitchFamily="65" charset="-120"/>
                          <a:ea typeface="標楷體" panose="03000509000000000000" pitchFamily="65" charset="-120"/>
                        </a:rPr>
                        <a:t> </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5418923"/>
                  </a:ext>
                </a:extLst>
              </a:tr>
              <a:tr h="1107940">
                <a:tc>
                  <a:txBody>
                    <a:bodyPr/>
                    <a:lstStyle/>
                    <a:p>
                      <a:pPr algn="ctr">
                        <a:lnSpc>
                          <a:spcPts val="2300"/>
                        </a:lnSpc>
                        <a:spcAft>
                          <a:spcPts val="0"/>
                        </a:spcAft>
                      </a:pPr>
                      <a:r>
                        <a:rPr lang="en-US" sz="1800" kern="100" dirty="0">
                          <a:effectLst/>
                          <a:latin typeface="標楷體" panose="03000509000000000000" pitchFamily="65" charset="-120"/>
                          <a:ea typeface="標楷體" panose="03000509000000000000" pitchFamily="65" charset="-120"/>
                        </a:rPr>
                        <a:t>4</a:t>
                      </a:r>
                      <a:endParaRPr lang="zh-TW" sz="1800" kern="100" dirty="0">
                        <a:effectLst/>
                        <a:latin typeface="標楷體" panose="03000509000000000000" pitchFamily="65" charset="-120"/>
                        <a:ea typeface="標楷體" panose="03000509000000000000" pitchFamily="65" charset="-120"/>
                      </a:endParaRPr>
                    </a:p>
                  </a:txBody>
                  <a:tcPr marL="5909" marR="590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主辦</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機關</a:t>
                      </a:r>
                    </a:p>
                  </a:txBody>
                  <a:tcPr marL="5909" marR="590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對於「特別採購招標決標處理辦法」</a:t>
                      </a:r>
                      <a:r>
                        <a:rPr lang="zh-TW" sz="1800" b="1" kern="100" dirty="0">
                          <a:solidFill>
                            <a:srgbClr val="0000FF"/>
                          </a:solidFill>
                          <a:effectLst/>
                          <a:latin typeface="標楷體" panose="03000509000000000000" pitchFamily="65" charset="-120"/>
                          <a:ea typeface="標楷體" panose="03000509000000000000" pitchFamily="65" charset="-120"/>
                        </a:rPr>
                        <a:t>第</a:t>
                      </a:r>
                      <a:r>
                        <a:rPr lang="en-US" sz="1800" b="1" kern="100" dirty="0">
                          <a:solidFill>
                            <a:srgbClr val="0000FF"/>
                          </a:solidFill>
                          <a:effectLst/>
                          <a:latin typeface="標楷體" panose="03000509000000000000" pitchFamily="65" charset="-120"/>
                          <a:ea typeface="標楷體" panose="03000509000000000000" pitchFamily="65" charset="-120"/>
                        </a:rPr>
                        <a:t>5</a:t>
                      </a:r>
                      <a:r>
                        <a:rPr lang="zh-TW" sz="1800" b="1" kern="100" dirty="0">
                          <a:solidFill>
                            <a:srgbClr val="0000FF"/>
                          </a:solidFill>
                          <a:effectLst/>
                          <a:latin typeface="標楷體" panose="03000509000000000000" pitchFamily="65" charset="-120"/>
                          <a:ea typeface="標楷體" panose="03000509000000000000" pitchFamily="65" charset="-120"/>
                        </a:rPr>
                        <a:t>條及第</a:t>
                      </a:r>
                      <a:r>
                        <a:rPr lang="en-US" sz="1800" b="1" kern="100" dirty="0">
                          <a:solidFill>
                            <a:srgbClr val="0000FF"/>
                          </a:solidFill>
                          <a:effectLst/>
                          <a:latin typeface="標楷體" panose="03000509000000000000" pitchFamily="65" charset="-120"/>
                          <a:ea typeface="標楷體" panose="03000509000000000000" pitchFamily="65" charset="-120"/>
                        </a:rPr>
                        <a:t>6</a:t>
                      </a:r>
                      <a:r>
                        <a:rPr lang="zh-TW" sz="1800" b="1" kern="100" dirty="0">
                          <a:solidFill>
                            <a:srgbClr val="0000FF"/>
                          </a:solidFill>
                          <a:effectLst/>
                          <a:latin typeface="標楷體" panose="03000509000000000000" pitchFamily="65" charset="-120"/>
                          <a:ea typeface="標楷體" panose="03000509000000000000" pitchFamily="65" charset="-120"/>
                        </a:rPr>
                        <a:t>條執行程序不熟悉</a:t>
                      </a:r>
                      <a:r>
                        <a:rPr lang="zh-TW" sz="1800" kern="100" dirty="0">
                          <a:solidFill>
                            <a:srgbClr val="1C1C1C"/>
                          </a:solidFill>
                          <a:effectLst/>
                          <a:latin typeface="標楷體" panose="03000509000000000000" pitchFamily="65" charset="-120"/>
                          <a:ea typeface="標楷體" panose="03000509000000000000" pitchFamily="65" charset="-120"/>
                        </a:rPr>
                        <a:t>。</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5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各機關依「特別採購招標決標處理辦法」第</a:t>
                      </a:r>
                      <a:r>
                        <a:rPr lang="en-US" sz="1800" kern="100" dirty="0">
                          <a:solidFill>
                            <a:srgbClr val="1C1C1C"/>
                          </a:solidFill>
                          <a:effectLst/>
                          <a:latin typeface="標楷體" panose="03000509000000000000" pitchFamily="65" charset="-120"/>
                          <a:ea typeface="標楷體" panose="03000509000000000000" pitchFamily="65" charset="-120"/>
                        </a:rPr>
                        <a:t>5</a:t>
                      </a:r>
                      <a:r>
                        <a:rPr lang="zh-TW" sz="1800" kern="100" dirty="0">
                          <a:solidFill>
                            <a:srgbClr val="1C1C1C"/>
                          </a:solidFill>
                          <a:effectLst/>
                          <a:latin typeface="標楷體" panose="03000509000000000000" pitchFamily="65" charset="-120"/>
                          <a:ea typeface="標楷體" panose="03000509000000000000" pitchFamily="65" charset="-120"/>
                        </a:rPr>
                        <a:t>條及第</a:t>
                      </a:r>
                      <a:r>
                        <a:rPr lang="en-US" sz="1800" kern="100" dirty="0">
                          <a:solidFill>
                            <a:srgbClr val="1C1C1C"/>
                          </a:solidFill>
                          <a:effectLst/>
                          <a:latin typeface="標楷體" panose="03000509000000000000" pitchFamily="65" charset="-120"/>
                          <a:ea typeface="標楷體" panose="03000509000000000000" pitchFamily="65" charset="-120"/>
                        </a:rPr>
                        <a:t>6</a:t>
                      </a:r>
                      <a:r>
                        <a:rPr lang="zh-TW" sz="1800" kern="100" dirty="0">
                          <a:solidFill>
                            <a:srgbClr val="1C1C1C"/>
                          </a:solidFill>
                          <a:effectLst/>
                          <a:latin typeface="標楷體" panose="03000509000000000000" pitchFamily="65" charset="-120"/>
                          <a:ea typeface="標楷體" panose="03000509000000000000" pitchFamily="65" charset="-120"/>
                        </a:rPr>
                        <a:t>條規定辦理採購，可</a:t>
                      </a:r>
                      <a:r>
                        <a:rPr lang="zh-TW" sz="1800" b="1" u="sng" kern="100" dirty="0">
                          <a:solidFill>
                            <a:srgbClr val="FF0000"/>
                          </a:solidFill>
                          <a:effectLst/>
                          <a:latin typeface="標楷體" panose="03000509000000000000" pitchFamily="65" charset="-120"/>
                          <a:ea typeface="標楷體" panose="03000509000000000000" pitchFamily="65" charset="-120"/>
                        </a:rPr>
                        <a:t>參考工程會</a:t>
                      </a:r>
                      <a:r>
                        <a:rPr lang="zh-TW" sz="1800" kern="100" dirty="0">
                          <a:solidFill>
                            <a:srgbClr val="1C1C1C"/>
                          </a:solidFill>
                          <a:effectLst/>
                          <a:latin typeface="標楷體" panose="03000509000000000000" pitchFamily="65" charset="-120"/>
                          <a:ea typeface="標楷體" panose="03000509000000000000" pitchFamily="65" charset="-120"/>
                        </a:rPr>
                        <a:t>「特別採購招標決標處理辦法範例」辦理，如有執行疑義，可洽工程會提供意見。</a:t>
                      </a: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ts val="2000"/>
                        </a:lnSpc>
                        <a:spcAft>
                          <a:spcPts val="0"/>
                        </a:spcAft>
                      </a:pPr>
                      <a:r>
                        <a:rPr lang="en-US" sz="1800" kern="100" dirty="0">
                          <a:solidFill>
                            <a:srgbClr val="1C1C1C"/>
                          </a:solidFill>
                          <a:effectLst/>
                          <a:latin typeface="標楷體" panose="03000509000000000000" pitchFamily="65" charset="-120"/>
                          <a:ea typeface="標楷體" panose="03000509000000000000" pitchFamily="65" charset="-120"/>
                        </a:rPr>
                        <a:t> </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5909" marR="59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1813140"/>
                  </a:ext>
                </a:extLst>
              </a:tr>
            </a:tbl>
          </a:graphicData>
        </a:graphic>
      </p:graphicFrame>
    </p:spTree>
    <p:extLst>
      <p:ext uri="{BB962C8B-B14F-4D97-AF65-F5344CB8AC3E}">
        <p14:creationId xmlns:p14="http://schemas.microsoft.com/office/powerpoint/2010/main" val="371113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0706" name="日期版面配置區 3"/>
          <p:cNvSpPr>
            <a:spLocks noGrp="1"/>
          </p:cNvSpPr>
          <p:nvPr>
            <p:ph type="dt" sz="quarter" idx="10"/>
          </p:nvPr>
        </p:nvSpPr>
        <p:spPr>
          <a:noFill/>
        </p:spPr>
        <p:txBody>
          <a:bodyPr/>
          <a:lstStyle/>
          <a:p>
            <a:fld id="{0D9AE485-A515-4758-865D-AEB59CE7AEA4}" type="datetime1">
              <a:rPr lang="zh-TW" altLang="en-US" smtClean="0">
                <a:ea typeface="新細明體" charset="-120"/>
              </a:rPr>
              <a:pPr/>
              <a:t>2021/11/14</a:t>
            </a:fld>
            <a:endParaRPr lang="en-US" altLang="zh-TW">
              <a:ea typeface="新細明體" charset="-120"/>
            </a:endParaRPr>
          </a:p>
        </p:txBody>
      </p:sp>
      <p:sp>
        <p:nvSpPr>
          <p:cNvPr id="200708" name="AutoShape 4"/>
          <p:cNvSpPr>
            <a:spLocks noChangeArrowheads="1"/>
          </p:cNvSpPr>
          <p:nvPr/>
        </p:nvSpPr>
        <p:spPr bwMode="auto">
          <a:xfrm>
            <a:off x="1187450" y="260350"/>
            <a:ext cx="1728788" cy="360363"/>
          </a:xfrm>
          <a:prstGeom prst="roundRect">
            <a:avLst>
              <a:gd name="adj" fmla="val 16667"/>
            </a:avLst>
          </a:prstGeom>
          <a:solidFill>
            <a:schemeClr val="accent1">
              <a:lumMod val="20000"/>
              <a:lumOff val="80000"/>
            </a:schemeClr>
          </a:solidFill>
          <a:ln w="9525">
            <a:solidFill>
              <a:schemeClr val="tx1"/>
            </a:solidFill>
            <a:round/>
            <a:headEnd/>
            <a:tailEnd/>
          </a:ln>
        </p:spPr>
        <p:txBody>
          <a:bodyPr wrap="none" anchor="ctr"/>
          <a:lstStyle/>
          <a:p>
            <a:pPr algn="ctr"/>
            <a:r>
              <a:rPr lang="zh-TW" altLang="en-US" b="1">
                <a:solidFill>
                  <a:srgbClr val="000000"/>
                </a:solidFill>
              </a:rPr>
              <a:t>緊急採購</a:t>
            </a:r>
          </a:p>
        </p:txBody>
      </p:sp>
      <p:sp>
        <p:nvSpPr>
          <p:cNvPr id="200709" name="Line 5"/>
          <p:cNvSpPr>
            <a:spLocks noChangeShapeType="1"/>
          </p:cNvSpPr>
          <p:nvPr/>
        </p:nvSpPr>
        <p:spPr bwMode="auto">
          <a:xfrm>
            <a:off x="2051050" y="620713"/>
            <a:ext cx="0" cy="287337"/>
          </a:xfrm>
          <a:prstGeom prst="line">
            <a:avLst/>
          </a:prstGeom>
          <a:noFill/>
          <a:ln w="9525">
            <a:solidFill>
              <a:schemeClr val="tx1"/>
            </a:solidFill>
            <a:round/>
            <a:headEnd/>
            <a:tailEnd type="triangle" w="med" len="med"/>
          </a:ln>
        </p:spPr>
        <p:txBody>
          <a:bodyPr/>
          <a:lstStyle/>
          <a:p>
            <a:endParaRPr lang="zh-TW" altLang="en-US" b="1">
              <a:solidFill>
                <a:srgbClr val="000000"/>
              </a:solidFill>
            </a:endParaRPr>
          </a:p>
        </p:txBody>
      </p:sp>
      <p:sp>
        <p:nvSpPr>
          <p:cNvPr id="200710" name="AutoShape 6"/>
          <p:cNvSpPr>
            <a:spLocks noChangeArrowheads="1"/>
          </p:cNvSpPr>
          <p:nvPr/>
        </p:nvSpPr>
        <p:spPr bwMode="auto">
          <a:xfrm>
            <a:off x="971550" y="908050"/>
            <a:ext cx="2087563" cy="576263"/>
          </a:xfrm>
          <a:prstGeom prst="flowChartDecision">
            <a:avLst/>
          </a:prstGeom>
          <a:solidFill>
            <a:schemeClr val="accent1">
              <a:lumMod val="20000"/>
              <a:lumOff val="80000"/>
            </a:schemeClr>
          </a:solidFill>
          <a:ln w="9525">
            <a:solidFill>
              <a:schemeClr val="tx1"/>
            </a:solidFill>
            <a:miter lim="800000"/>
            <a:headEnd/>
            <a:tailEnd/>
          </a:ln>
        </p:spPr>
        <p:txBody>
          <a:bodyPr wrap="none" anchor="ctr"/>
          <a:lstStyle/>
          <a:p>
            <a:pPr algn="ctr"/>
            <a:endParaRPr lang="en-US" altLang="zh-TW" b="1" dirty="0">
              <a:solidFill>
                <a:srgbClr val="000000"/>
              </a:solidFill>
            </a:endParaRPr>
          </a:p>
          <a:p>
            <a:pPr algn="ctr"/>
            <a:r>
              <a:rPr lang="zh-TW" altLang="en-US" sz="1200" b="1" dirty="0">
                <a:solidFill>
                  <a:srgbClr val="000000"/>
                </a:solidFill>
                <a:latin typeface="標楷體" pitchFamily="65" charset="-120"/>
                <a:ea typeface="標楷體" pitchFamily="65" charset="-120"/>
              </a:rPr>
              <a:t>符合法</a:t>
            </a:r>
            <a:r>
              <a:rPr lang="en-US" altLang="zh-TW" sz="1200" b="1" dirty="0">
                <a:solidFill>
                  <a:srgbClr val="000000"/>
                </a:solidFill>
                <a:latin typeface="標楷體" pitchFamily="65" charset="-120"/>
                <a:ea typeface="標楷體" pitchFamily="65" charset="-120"/>
              </a:rPr>
              <a:t>105</a:t>
            </a:r>
            <a:r>
              <a:rPr lang="zh-TW" altLang="en-US" sz="1200" b="1" dirty="0">
                <a:solidFill>
                  <a:srgbClr val="000000"/>
                </a:solidFill>
                <a:latin typeface="標楷體" pitchFamily="65" charset="-120"/>
                <a:ea typeface="標楷體" pitchFamily="65" charset="-120"/>
              </a:rPr>
              <a:t>條</a:t>
            </a:r>
          </a:p>
          <a:p>
            <a:pPr algn="ctr"/>
            <a:r>
              <a:rPr lang="zh-TW" altLang="en-US" sz="1200" b="1" dirty="0">
                <a:solidFill>
                  <a:srgbClr val="000000"/>
                </a:solidFill>
                <a:latin typeface="標楷體" pitchFamily="65" charset="-120"/>
                <a:ea typeface="標楷體" pitchFamily="65" charset="-120"/>
              </a:rPr>
              <a:t>第</a:t>
            </a:r>
            <a:r>
              <a:rPr lang="en-US" altLang="zh-TW" sz="1200" b="1" dirty="0">
                <a:solidFill>
                  <a:srgbClr val="000000"/>
                </a:solidFill>
                <a:latin typeface="標楷體" pitchFamily="65" charset="-120"/>
                <a:ea typeface="標楷體" pitchFamily="65" charset="-120"/>
              </a:rPr>
              <a:t>1</a:t>
            </a:r>
            <a:r>
              <a:rPr lang="zh-TW" altLang="en-US" sz="1200" b="1" dirty="0">
                <a:solidFill>
                  <a:srgbClr val="000000"/>
                </a:solidFill>
                <a:latin typeface="標楷體" pitchFamily="65" charset="-120"/>
                <a:ea typeface="標楷體" pitchFamily="65" charset="-120"/>
              </a:rPr>
              <a:t>項第</a:t>
            </a:r>
            <a:r>
              <a:rPr lang="en-US" altLang="zh-TW" sz="1200" b="1" dirty="0">
                <a:solidFill>
                  <a:srgbClr val="000000"/>
                </a:solidFill>
                <a:latin typeface="標楷體" pitchFamily="65" charset="-120"/>
                <a:ea typeface="標楷體" pitchFamily="65" charset="-120"/>
              </a:rPr>
              <a:t>2</a:t>
            </a:r>
            <a:r>
              <a:rPr lang="zh-TW" altLang="en-US" sz="1200" b="1" dirty="0">
                <a:solidFill>
                  <a:srgbClr val="000000"/>
                </a:solidFill>
                <a:latin typeface="標楷體" pitchFamily="65" charset="-120"/>
                <a:ea typeface="標楷體" pitchFamily="65" charset="-120"/>
              </a:rPr>
              <a:t>款</a:t>
            </a:r>
          </a:p>
          <a:p>
            <a:pPr algn="ctr"/>
            <a:endParaRPr lang="en-US" altLang="zh-TW" sz="1400" b="1" dirty="0">
              <a:solidFill>
                <a:srgbClr val="000000"/>
              </a:solidFill>
              <a:latin typeface="標楷體" pitchFamily="65" charset="-120"/>
              <a:ea typeface="標楷體" pitchFamily="65" charset="-120"/>
            </a:endParaRPr>
          </a:p>
        </p:txBody>
      </p:sp>
      <p:sp>
        <p:nvSpPr>
          <p:cNvPr id="200711" name="Line 7"/>
          <p:cNvSpPr>
            <a:spLocks noChangeShapeType="1"/>
          </p:cNvSpPr>
          <p:nvPr/>
        </p:nvSpPr>
        <p:spPr bwMode="auto">
          <a:xfrm>
            <a:off x="2195513" y="1484313"/>
            <a:ext cx="0" cy="215900"/>
          </a:xfrm>
          <a:prstGeom prst="line">
            <a:avLst/>
          </a:prstGeom>
          <a:noFill/>
          <a:ln w="9525">
            <a:solidFill>
              <a:schemeClr val="tx1"/>
            </a:solidFill>
            <a:round/>
            <a:headEnd/>
            <a:tailEnd/>
          </a:ln>
        </p:spPr>
        <p:txBody>
          <a:bodyPr/>
          <a:lstStyle/>
          <a:p>
            <a:endParaRPr lang="zh-TW" altLang="en-US" b="1">
              <a:solidFill>
                <a:srgbClr val="000000"/>
              </a:solidFill>
            </a:endParaRPr>
          </a:p>
        </p:txBody>
      </p:sp>
      <p:sp>
        <p:nvSpPr>
          <p:cNvPr id="200712" name="Line 8"/>
          <p:cNvSpPr>
            <a:spLocks noChangeShapeType="1"/>
          </p:cNvSpPr>
          <p:nvPr/>
        </p:nvSpPr>
        <p:spPr bwMode="auto">
          <a:xfrm>
            <a:off x="2195513" y="1700213"/>
            <a:ext cx="936625" cy="0"/>
          </a:xfrm>
          <a:prstGeom prst="line">
            <a:avLst/>
          </a:prstGeom>
          <a:noFill/>
          <a:ln w="9525">
            <a:solidFill>
              <a:schemeClr val="tx1"/>
            </a:solidFill>
            <a:round/>
            <a:headEnd/>
            <a:tailEnd type="triangle" w="med" len="med"/>
          </a:ln>
        </p:spPr>
        <p:txBody>
          <a:bodyPr/>
          <a:lstStyle/>
          <a:p>
            <a:endParaRPr lang="zh-TW" altLang="en-US" b="1">
              <a:solidFill>
                <a:srgbClr val="000000"/>
              </a:solidFill>
            </a:endParaRPr>
          </a:p>
        </p:txBody>
      </p:sp>
      <p:sp>
        <p:nvSpPr>
          <p:cNvPr id="200713" name="Rectangle 9"/>
          <p:cNvSpPr>
            <a:spLocks noChangeArrowheads="1"/>
          </p:cNvSpPr>
          <p:nvPr/>
        </p:nvSpPr>
        <p:spPr bwMode="auto">
          <a:xfrm>
            <a:off x="3132138" y="620713"/>
            <a:ext cx="1657350" cy="1944687"/>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ea typeface="標楷體" pitchFamily="65" charset="-120"/>
              </a:rPr>
              <a:t>經機關首長或其授</a:t>
            </a:r>
          </a:p>
          <a:p>
            <a:pPr algn="ctr"/>
            <a:r>
              <a:rPr lang="zh-TW" altLang="en-US" sz="1400" b="1" dirty="0">
                <a:solidFill>
                  <a:srgbClr val="000000"/>
                </a:solidFill>
                <a:latin typeface="標楷體" pitchFamily="65" charset="-120"/>
                <a:ea typeface="標楷體" pitchFamily="65" charset="-120"/>
              </a:rPr>
              <a:t>權人核准，並記載</a:t>
            </a:r>
          </a:p>
          <a:p>
            <a:pPr algn="ctr"/>
            <a:r>
              <a:rPr lang="zh-TW" altLang="en-US" sz="1400" b="1" dirty="0">
                <a:solidFill>
                  <a:srgbClr val="000000"/>
                </a:solidFill>
                <a:latin typeface="標楷體" pitchFamily="65" charset="-120"/>
                <a:ea typeface="標楷體" pitchFamily="65" charset="-120"/>
              </a:rPr>
              <a:t>得不適用本法第二</a:t>
            </a:r>
          </a:p>
          <a:p>
            <a:pPr algn="ctr"/>
            <a:r>
              <a:rPr lang="zh-TW" altLang="en-US" sz="1400" b="1" dirty="0">
                <a:solidFill>
                  <a:srgbClr val="000000"/>
                </a:solidFill>
                <a:latin typeface="標楷體" pitchFamily="65" charset="-120"/>
                <a:ea typeface="標楷體" pitchFamily="65" charset="-120"/>
              </a:rPr>
              <a:t>章招標及第三章決</a:t>
            </a:r>
          </a:p>
          <a:p>
            <a:pPr algn="ctr"/>
            <a:r>
              <a:rPr lang="zh-TW" altLang="en-US" sz="1400" b="1" dirty="0">
                <a:solidFill>
                  <a:srgbClr val="000000"/>
                </a:solidFill>
                <a:latin typeface="標楷體" pitchFamily="65" charset="-120"/>
                <a:ea typeface="標楷體" pitchFamily="65" charset="-120"/>
              </a:rPr>
              <a:t>標之條文，但不包</a:t>
            </a:r>
          </a:p>
          <a:p>
            <a:pPr algn="ctr"/>
            <a:r>
              <a:rPr lang="zh-TW" altLang="en-US" sz="1400" b="1" dirty="0">
                <a:solidFill>
                  <a:srgbClr val="000000"/>
                </a:solidFill>
                <a:latin typeface="標楷體" pitchFamily="65" charset="-120"/>
                <a:ea typeface="標楷體" pitchFamily="65" charset="-120"/>
              </a:rPr>
              <a:t>括本法第</a:t>
            </a:r>
            <a:r>
              <a:rPr lang="en-US" altLang="zh-TW" sz="1400" b="1" dirty="0">
                <a:solidFill>
                  <a:srgbClr val="000000"/>
                </a:solidFill>
                <a:latin typeface="標楷體" pitchFamily="65" charset="-120"/>
                <a:ea typeface="標楷體" pitchFamily="65" charset="-120"/>
              </a:rPr>
              <a:t>34</a:t>
            </a:r>
            <a:r>
              <a:rPr lang="zh-TW" altLang="en-US" sz="1400" b="1" dirty="0">
                <a:solidFill>
                  <a:srgbClr val="000000"/>
                </a:solidFill>
                <a:latin typeface="標楷體" pitchFamily="65" charset="-120"/>
                <a:ea typeface="標楷體" pitchFamily="65" charset="-120"/>
              </a:rPr>
              <a:t>、</a:t>
            </a:r>
            <a:r>
              <a:rPr lang="en-US" altLang="zh-TW" sz="1400" b="1" dirty="0">
                <a:solidFill>
                  <a:srgbClr val="000000"/>
                </a:solidFill>
                <a:latin typeface="標楷體" pitchFamily="65" charset="-120"/>
                <a:ea typeface="標楷體" pitchFamily="65" charset="-120"/>
              </a:rPr>
              <a:t>50</a:t>
            </a:r>
            <a:r>
              <a:rPr lang="zh-TW" altLang="en-US" sz="1400" b="1" dirty="0">
                <a:solidFill>
                  <a:srgbClr val="000000"/>
                </a:solidFill>
                <a:latin typeface="標楷體" pitchFamily="65" charset="-120"/>
                <a:ea typeface="標楷體" pitchFamily="65" charset="-120"/>
              </a:rPr>
              <a:t>條</a:t>
            </a:r>
          </a:p>
          <a:p>
            <a:pPr algn="ctr"/>
            <a:r>
              <a:rPr lang="zh-TW" altLang="en-US" sz="1400" b="1" dirty="0">
                <a:solidFill>
                  <a:srgbClr val="000000"/>
                </a:solidFill>
                <a:latin typeface="標楷體" pitchFamily="65" charset="-120"/>
                <a:ea typeface="標楷體" pitchFamily="65" charset="-120"/>
              </a:rPr>
              <a:t>及第</a:t>
            </a:r>
            <a:r>
              <a:rPr lang="en-US" altLang="zh-TW" sz="1400" b="1" dirty="0">
                <a:solidFill>
                  <a:srgbClr val="000000"/>
                </a:solidFill>
                <a:latin typeface="標楷體" pitchFamily="65" charset="-120"/>
                <a:ea typeface="標楷體" pitchFamily="65" charset="-120"/>
              </a:rPr>
              <a:t>58</a:t>
            </a:r>
            <a:r>
              <a:rPr lang="zh-TW" altLang="en-US" sz="1400" b="1" dirty="0">
                <a:solidFill>
                  <a:srgbClr val="000000"/>
                </a:solidFill>
                <a:latin typeface="標楷體" pitchFamily="65" charset="-120"/>
                <a:ea typeface="標楷體" pitchFamily="65" charset="-120"/>
              </a:rPr>
              <a:t>至第</a:t>
            </a:r>
            <a:r>
              <a:rPr lang="en-US" altLang="zh-TW" sz="1400" b="1" dirty="0">
                <a:solidFill>
                  <a:srgbClr val="000000"/>
                </a:solidFill>
                <a:latin typeface="標楷體" pitchFamily="65" charset="-120"/>
                <a:ea typeface="標楷體" pitchFamily="65" charset="-120"/>
              </a:rPr>
              <a:t>62</a:t>
            </a:r>
            <a:r>
              <a:rPr lang="zh-TW" altLang="en-US" sz="1400" b="1" dirty="0">
                <a:solidFill>
                  <a:srgbClr val="000000"/>
                </a:solidFill>
                <a:latin typeface="標楷體" pitchFamily="65" charset="-120"/>
                <a:ea typeface="標楷體" pitchFamily="65" charset="-120"/>
              </a:rPr>
              <a:t>條規定</a:t>
            </a:r>
          </a:p>
          <a:p>
            <a:pPr algn="ctr"/>
            <a:r>
              <a:rPr lang="en-US" altLang="zh-TW" sz="1400" b="1" dirty="0">
                <a:latin typeface="標楷體" pitchFamily="65" charset="-120"/>
                <a:ea typeface="標楷體" pitchFamily="65" charset="-120"/>
              </a:rPr>
              <a:t>(</a:t>
            </a:r>
            <a:r>
              <a:rPr lang="zh-TW" altLang="en-US" sz="1400" b="1" dirty="0">
                <a:solidFill>
                  <a:srgbClr val="FF3300"/>
                </a:solidFill>
                <a:latin typeface="標楷體" pitchFamily="65" charset="-120"/>
                <a:ea typeface="標楷體" pitchFamily="65" charset="-120"/>
              </a:rPr>
              <a:t>本流程＊表示已記</a:t>
            </a:r>
          </a:p>
          <a:p>
            <a:pPr algn="ctr"/>
            <a:r>
              <a:rPr lang="zh-TW" altLang="en-US" sz="1400" b="1" dirty="0">
                <a:solidFill>
                  <a:srgbClr val="FF3300"/>
                </a:solidFill>
                <a:latin typeface="標楷體" pitchFamily="65" charset="-120"/>
                <a:ea typeface="標楷體" pitchFamily="65" charset="-120"/>
              </a:rPr>
              <a:t>載不適用之條文</a:t>
            </a:r>
            <a:r>
              <a:rPr lang="en-US" altLang="zh-TW" sz="1400" b="1" dirty="0">
                <a:latin typeface="標楷體" pitchFamily="65" charset="-120"/>
                <a:ea typeface="標楷體" pitchFamily="65" charset="-120"/>
              </a:rPr>
              <a:t>)</a:t>
            </a:r>
          </a:p>
        </p:txBody>
      </p:sp>
      <p:sp>
        <p:nvSpPr>
          <p:cNvPr id="200714" name="Line 10"/>
          <p:cNvSpPr>
            <a:spLocks noChangeShapeType="1"/>
          </p:cNvSpPr>
          <p:nvPr/>
        </p:nvSpPr>
        <p:spPr bwMode="auto">
          <a:xfrm>
            <a:off x="4787900" y="1700213"/>
            <a:ext cx="215900" cy="0"/>
          </a:xfrm>
          <a:prstGeom prst="line">
            <a:avLst/>
          </a:prstGeom>
          <a:noFill/>
          <a:ln w="9525">
            <a:solidFill>
              <a:schemeClr val="tx1"/>
            </a:solidFill>
            <a:round/>
            <a:headEnd/>
            <a:tailEnd type="triangle" w="med" len="med"/>
          </a:ln>
        </p:spPr>
        <p:txBody>
          <a:bodyPr/>
          <a:lstStyle/>
          <a:p>
            <a:endParaRPr lang="zh-TW" altLang="en-US" b="1"/>
          </a:p>
        </p:txBody>
      </p:sp>
      <p:sp>
        <p:nvSpPr>
          <p:cNvPr id="200715" name="Text Box 11"/>
          <p:cNvSpPr txBox="1">
            <a:spLocks noChangeArrowheads="1"/>
          </p:cNvSpPr>
          <p:nvPr/>
        </p:nvSpPr>
        <p:spPr bwMode="auto">
          <a:xfrm>
            <a:off x="5364163" y="765175"/>
            <a:ext cx="3311525" cy="366713"/>
          </a:xfrm>
          <a:prstGeom prst="rect">
            <a:avLst/>
          </a:prstGeom>
          <a:noFill/>
          <a:ln w="9525">
            <a:noFill/>
            <a:miter lim="800000"/>
            <a:headEnd/>
            <a:tailEnd/>
          </a:ln>
        </p:spPr>
        <p:txBody>
          <a:bodyPr>
            <a:spAutoFit/>
          </a:bodyPr>
          <a:lstStyle/>
          <a:p>
            <a:pPr>
              <a:spcBef>
                <a:spcPct val="50000"/>
              </a:spcBef>
            </a:pPr>
            <a:endParaRPr lang="zh-TW" altLang="zh-TW" b="1"/>
          </a:p>
        </p:txBody>
      </p:sp>
      <p:sp>
        <p:nvSpPr>
          <p:cNvPr id="200716" name="Rectangle 12"/>
          <p:cNvSpPr>
            <a:spLocks noChangeArrowheads="1"/>
          </p:cNvSpPr>
          <p:nvPr/>
        </p:nvSpPr>
        <p:spPr bwMode="auto">
          <a:xfrm>
            <a:off x="5003800" y="692150"/>
            <a:ext cx="3924300" cy="2016125"/>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just" fontAlgn="t">
              <a:lnSpc>
                <a:spcPct val="90000"/>
              </a:lnSpc>
            </a:pPr>
            <a:r>
              <a:rPr lang="zh-TW" altLang="en-US" sz="1400" b="1" dirty="0">
                <a:solidFill>
                  <a:srgbClr val="000000"/>
                </a:solidFill>
                <a:latin typeface="標楷體" pitchFamily="65" charset="-120"/>
                <a:ea typeface="標楷體" pitchFamily="65" charset="-120"/>
              </a:rPr>
              <a:t>確定交貨需求條件，準備招標文件</a:t>
            </a:r>
            <a:r>
              <a:rPr lang="en-US" altLang="zh-TW" sz="1400" b="1" dirty="0">
                <a:solidFill>
                  <a:srgbClr val="000000"/>
                </a:solidFill>
                <a:latin typeface="標楷體" pitchFamily="65" charset="-120"/>
                <a:ea typeface="標楷體" pitchFamily="65" charset="-120"/>
              </a:rPr>
              <a:t>(</a:t>
            </a:r>
            <a:r>
              <a:rPr lang="zh-TW" altLang="en-US" sz="1400" b="1" dirty="0">
                <a:solidFill>
                  <a:srgbClr val="000000"/>
                </a:solidFill>
                <a:latin typeface="標楷體" pitchFamily="65" charset="-120"/>
                <a:ea typeface="標楷體" pitchFamily="65" charset="-120"/>
              </a:rPr>
              <a:t>技術規格</a:t>
            </a:r>
          </a:p>
          <a:p>
            <a:pPr algn="just" fontAlgn="t">
              <a:lnSpc>
                <a:spcPct val="90000"/>
              </a:lnSpc>
            </a:pPr>
            <a:r>
              <a:rPr lang="zh-TW" altLang="en-US" sz="1400" b="1" dirty="0">
                <a:solidFill>
                  <a:srgbClr val="000000"/>
                </a:solidFill>
                <a:latin typeface="標楷體" pitchFamily="65" charset="-120"/>
                <a:ea typeface="標楷體" pitchFamily="65" charset="-120"/>
              </a:rPr>
              <a:t>、廠商資格不受限制、免收押標金、保證金</a:t>
            </a:r>
            <a:r>
              <a:rPr lang="en-US" altLang="zh-TW" sz="1400" b="1" dirty="0">
                <a:solidFill>
                  <a:srgbClr val="000000"/>
                </a:solidFill>
                <a:latin typeface="標楷體" pitchFamily="65" charset="-120"/>
                <a:ea typeface="標楷體" pitchFamily="65" charset="-120"/>
              </a:rPr>
              <a:t>)</a:t>
            </a:r>
          </a:p>
          <a:p>
            <a:pPr algn="just" fontAlgn="t">
              <a:lnSpc>
                <a:spcPct val="90000"/>
              </a:lnSpc>
            </a:pPr>
            <a:r>
              <a:rPr lang="zh-TW" altLang="en-US" sz="1400" b="1" dirty="0">
                <a:solidFill>
                  <a:srgbClr val="000000"/>
                </a:solidFill>
                <a:latin typeface="標楷體" pitchFamily="65" charset="-120"/>
                <a:ea typeface="標楷體" pitchFamily="65" charset="-120"/>
              </a:rPr>
              <a:t>決標原則</a:t>
            </a:r>
            <a:r>
              <a:rPr lang="en-US" altLang="zh-TW" sz="1400" b="1" dirty="0">
                <a:solidFill>
                  <a:srgbClr val="000000"/>
                </a:solidFill>
                <a:latin typeface="標楷體" pitchFamily="65" charset="-120"/>
                <a:ea typeface="標楷體" pitchFamily="65" charset="-120"/>
              </a:rPr>
              <a:t>(</a:t>
            </a:r>
            <a:r>
              <a:rPr lang="zh-TW" altLang="en-US" sz="1400" b="1" dirty="0">
                <a:solidFill>
                  <a:srgbClr val="000000"/>
                </a:solidFill>
                <a:latin typeface="標楷體" pitchFamily="65" charset="-120"/>
                <a:ea typeface="標楷體" pitchFamily="65" charset="-120"/>
              </a:rPr>
              <a:t>複數決標、非複數決標</a:t>
            </a:r>
            <a:r>
              <a:rPr lang="en-US" altLang="zh-TW" sz="1400" b="1" dirty="0">
                <a:solidFill>
                  <a:srgbClr val="000000"/>
                </a:solidFill>
                <a:latin typeface="標楷體" pitchFamily="65" charset="-120"/>
                <a:ea typeface="標楷體" pitchFamily="65" charset="-120"/>
                <a:sym typeface="Wingdings" pitchFamily="2" charset="2"/>
              </a:rPr>
              <a:t>) ×(</a:t>
            </a:r>
            <a:r>
              <a:rPr lang="zh-TW" altLang="en-US" sz="1400" b="1" dirty="0">
                <a:solidFill>
                  <a:srgbClr val="000000"/>
                </a:solidFill>
                <a:latin typeface="標楷體" pitchFamily="65" charset="-120"/>
                <a:ea typeface="標楷體" pitchFamily="65" charset="-120"/>
                <a:sym typeface="Wingdings" pitchFamily="2" charset="2"/>
              </a:rPr>
              <a:t>底價、</a:t>
            </a:r>
          </a:p>
          <a:p>
            <a:pPr algn="just" fontAlgn="t">
              <a:lnSpc>
                <a:spcPct val="90000"/>
              </a:lnSpc>
            </a:pPr>
            <a:r>
              <a:rPr lang="zh-TW" altLang="en-US" sz="1400" b="1" dirty="0">
                <a:solidFill>
                  <a:srgbClr val="000000"/>
                </a:solidFill>
                <a:latin typeface="標楷體" pitchFamily="65" charset="-120"/>
                <a:ea typeface="標楷體" pitchFamily="65" charset="-120"/>
                <a:sym typeface="Wingdings" pitchFamily="2" charset="2"/>
              </a:rPr>
              <a:t>不訂底價</a:t>
            </a:r>
            <a:r>
              <a:rPr lang="en-US" altLang="zh-TW" sz="1400" b="1" dirty="0">
                <a:solidFill>
                  <a:srgbClr val="000000"/>
                </a:solidFill>
                <a:latin typeface="標楷體" pitchFamily="65" charset="-120"/>
                <a:ea typeface="標楷體" pitchFamily="65" charset="-120"/>
                <a:sym typeface="Wingdings" pitchFamily="2" charset="2"/>
              </a:rPr>
              <a:t>) ×(</a:t>
            </a:r>
            <a:r>
              <a:rPr lang="zh-TW" altLang="en-US" sz="1400" b="1" dirty="0">
                <a:solidFill>
                  <a:srgbClr val="000000"/>
                </a:solidFill>
                <a:latin typeface="標楷體" pitchFamily="65" charset="-120"/>
                <a:ea typeface="標楷體" pitchFamily="65" charset="-120"/>
                <a:sym typeface="Wingdings" pitchFamily="2" charset="2"/>
              </a:rPr>
              <a:t>最低標、最有利標</a:t>
            </a:r>
            <a:r>
              <a:rPr lang="en-US" altLang="zh-TW" sz="1400" b="1" dirty="0">
                <a:solidFill>
                  <a:srgbClr val="000000"/>
                </a:solidFill>
                <a:latin typeface="標楷體" pitchFamily="65" charset="-120"/>
                <a:ea typeface="標楷體" pitchFamily="65" charset="-120"/>
                <a:sym typeface="Wingdings" pitchFamily="2" charset="2"/>
              </a:rPr>
              <a:t>)</a:t>
            </a:r>
          </a:p>
          <a:p>
            <a:pPr algn="just" fontAlgn="t">
              <a:lnSpc>
                <a:spcPct val="90000"/>
              </a:lnSpc>
            </a:pPr>
            <a:r>
              <a:rPr lang="zh-TW" altLang="en-US" sz="1400" b="1" dirty="0">
                <a:solidFill>
                  <a:srgbClr val="000000"/>
                </a:solidFill>
                <a:latin typeface="標楷體" pitchFamily="65" charset="-120"/>
                <a:ea typeface="標楷體" pitchFamily="65" charset="-120"/>
                <a:sym typeface="Wingdings" pitchFamily="2" charset="2"/>
              </a:rPr>
              <a:t>註</a:t>
            </a:r>
            <a:r>
              <a:rPr lang="en-US" altLang="zh-TW" sz="1400" b="1" dirty="0">
                <a:solidFill>
                  <a:srgbClr val="000000"/>
                </a:solidFill>
                <a:latin typeface="標楷體" pitchFamily="65" charset="-120"/>
                <a:ea typeface="標楷體" pitchFamily="65" charset="-120"/>
                <a:sym typeface="Wingdings" pitchFamily="2" charset="2"/>
              </a:rPr>
              <a:t>1</a:t>
            </a:r>
            <a:r>
              <a:rPr lang="zh-TW" altLang="en-US" sz="1400" b="1" dirty="0">
                <a:solidFill>
                  <a:srgbClr val="000000"/>
                </a:solidFill>
                <a:latin typeface="標楷體" pitchFamily="65" charset="-120"/>
                <a:ea typeface="標楷體" pitchFamily="65" charset="-120"/>
                <a:sym typeface="Wingdings" pitchFamily="2" charset="2"/>
              </a:rPr>
              <a:t>：</a:t>
            </a:r>
            <a:r>
              <a:rPr lang="zh-TW" altLang="en-US" sz="1400" b="1" dirty="0">
                <a:solidFill>
                  <a:srgbClr val="FF3300"/>
                </a:solidFill>
                <a:latin typeface="標楷體" pitchFamily="65" charset="-120"/>
                <a:ea typeface="標楷體" pitchFamily="65" charset="-120"/>
                <a:sym typeface="Wingdings" pitchFamily="2" charset="2"/>
              </a:rPr>
              <a:t>採最有利標，免報經上級機關核准</a:t>
            </a:r>
            <a:r>
              <a:rPr lang="en-US" altLang="zh-TW" sz="1400" b="1" dirty="0">
                <a:solidFill>
                  <a:srgbClr val="FF3300"/>
                </a:solidFill>
                <a:latin typeface="標楷體" pitchFamily="65" charset="-120"/>
                <a:ea typeface="標楷體" pitchFamily="65" charset="-120"/>
                <a:sym typeface="Wingdings" pitchFamily="2" charset="2"/>
              </a:rPr>
              <a:t>(※</a:t>
            </a:r>
            <a:r>
              <a:rPr lang="zh-TW" altLang="en-US" sz="1400" b="1" dirty="0">
                <a:solidFill>
                  <a:srgbClr val="FF3300"/>
                </a:solidFill>
                <a:latin typeface="標楷體" pitchFamily="65" charset="-120"/>
                <a:ea typeface="標楷體" pitchFamily="65" charset="-120"/>
                <a:sym typeface="Wingdings" pitchFamily="2" charset="2"/>
              </a:rPr>
              <a:t>法</a:t>
            </a:r>
            <a:r>
              <a:rPr lang="en-US" altLang="zh-TW" sz="1400" b="1" dirty="0">
                <a:solidFill>
                  <a:srgbClr val="FF3300"/>
                </a:solidFill>
                <a:latin typeface="標楷體" pitchFamily="65" charset="-120"/>
                <a:ea typeface="標楷體" pitchFamily="65" charset="-120"/>
                <a:sym typeface="Wingdings" pitchFamily="2" charset="2"/>
              </a:rPr>
              <a:t>56)</a:t>
            </a:r>
          </a:p>
          <a:p>
            <a:pPr fontAlgn="t">
              <a:lnSpc>
                <a:spcPct val="90000"/>
              </a:lnSpc>
            </a:pPr>
            <a:r>
              <a:rPr lang="en-US" altLang="zh-TW" sz="1400" b="1" dirty="0">
                <a:latin typeface="標楷體" pitchFamily="65" charset="-120"/>
                <a:ea typeface="標楷體" pitchFamily="65" charset="-120"/>
                <a:sym typeface="Wingdings" pitchFamily="2" charset="2"/>
              </a:rPr>
              <a:t>   </a:t>
            </a:r>
            <a:r>
              <a:rPr lang="zh-TW" altLang="en-US" sz="1400" b="1" dirty="0">
                <a:latin typeface="標楷體" pitchFamily="65" charset="-120"/>
                <a:ea typeface="標楷體" pitchFamily="65" charset="-120"/>
                <a:sym typeface="Wingdings" pitchFamily="2" charset="2"/>
              </a:rPr>
              <a:t>，</a:t>
            </a:r>
            <a:r>
              <a:rPr lang="zh-TW" altLang="en-US" sz="1400" b="1" dirty="0">
                <a:solidFill>
                  <a:srgbClr val="000000"/>
                </a:solidFill>
                <a:latin typeface="標楷體" pitchFamily="65" charset="-120"/>
                <a:ea typeface="標楷體" pitchFamily="65" charset="-120"/>
                <a:sym typeface="Wingdings" pitchFamily="2" charset="2"/>
              </a:rPr>
              <a:t>但採購評選委員會之組成適用本法第</a:t>
            </a:r>
            <a:r>
              <a:rPr lang="en-US" altLang="zh-TW" sz="1400" b="1" dirty="0">
                <a:solidFill>
                  <a:srgbClr val="000000"/>
                </a:solidFill>
                <a:latin typeface="標楷體" pitchFamily="65" charset="-120"/>
                <a:ea typeface="標楷體" pitchFamily="65" charset="-120"/>
                <a:sym typeface="Wingdings" pitchFamily="2" charset="2"/>
              </a:rPr>
              <a:t>94</a:t>
            </a:r>
            <a:r>
              <a:rPr lang="zh-TW" altLang="en-US" sz="1400" b="1" dirty="0">
                <a:solidFill>
                  <a:srgbClr val="000000"/>
                </a:solidFill>
                <a:latin typeface="標楷體" pitchFamily="65" charset="-120"/>
                <a:ea typeface="標楷體" pitchFamily="65" charset="-120"/>
                <a:sym typeface="Wingdings" pitchFamily="2" charset="2"/>
              </a:rPr>
              <a:t>條</a:t>
            </a:r>
          </a:p>
          <a:p>
            <a:pPr fontAlgn="t">
              <a:lnSpc>
                <a:spcPct val="90000"/>
              </a:lnSpc>
            </a:pPr>
            <a:r>
              <a:rPr kumimoji="0" lang="zh-TW" altLang="en-US" sz="1400" b="1" dirty="0">
                <a:solidFill>
                  <a:srgbClr val="000000"/>
                </a:solidFill>
                <a:latin typeface="標楷體" pitchFamily="65" charset="-120"/>
                <a:ea typeface="標楷體" pitchFamily="65" charset="-120"/>
                <a:sym typeface="Wingdings" pitchFamily="2" charset="2"/>
              </a:rPr>
              <a:t>註</a:t>
            </a:r>
            <a:r>
              <a:rPr kumimoji="0" lang="en-US" altLang="zh-TW" sz="1400" b="1" dirty="0">
                <a:solidFill>
                  <a:srgbClr val="000000"/>
                </a:solidFill>
                <a:latin typeface="標楷體" pitchFamily="65" charset="-120"/>
                <a:ea typeface="標楷體" pitchFamily="65" charset="-120"/>
                <a:sym typeface="Wingdings" pitchFamily="2" charset="2"/>
              </a:rPr>
              <a:t>2</a:t>
            </a:r>
            <a:r>
              <a:rPr kumimoji="0" lang="zh-TW" altLang="en-US" sz="1400" b="1" dirty="0">
                <a:solidFill>
                  <a:srgbClr val="000000"/>
                </a:solidFill>
                <a:latin typeface="標楷體" pitchFamily="65" charset="-120"/>
                <a:ea typeface="標楷體" pitchFamily="65" charset="-120"/>
                <a:sym typeface="Wingdings" pitchFamily="2" charset="2"/>
              </a:rPr>
              <a:t>：不訂底價，評審委員會之組成得不受限制</a:t>
            </a:r>
            <a:r>
              <a:rPr kumimoji="0" lang="en-US" altLang="zh-TW" sz="1400" b="1" dirty="0">
                <a:solidFill>
                  <a:srgbClr val="000000"/>
                </a:solidFill>
                <a:latin typeface="標楷體" pitchFamily="65" charset="-120"/>
                <a:ea typeface="標楷體" pitchFamily="65" charset="-120"/>
                <a:sym typeface="Wingdings" pitchFamily="2" charset="2"/>
              </a:rPr>
              <a:t>(</a:t>
            </a:r>
          </a:p>
          <a:p>
            <a:pPr fontAlgn="t">
              <a:lnSpc>
                <a:spcPct val="90000"/>
              </a:lnSpc>
            </a:pPr>
            <a:r>
              <a:rPr kumimoji="0" lang="en-US" altLang="zh-TW" sz="1400" b="1" dirty="0">
                <a:solidFill>
                  <a:srgbClr val="000000"/>
                </a:solidFill>
                <a:latin typeface="標楷體" pitchFamily="65" charset="-120"/>
                <a:ea typeface="標楷體" pitchFamily="65" charset="-120"/>
                <a:sym typeface="Wingdings" pitchFamily="2" charset="2"/>
              </a:rPr>
              <a:t>     </a:t>
            </a:r>
            <a:r>
              <a:rPr kumimoji="0" lang="zh-TW" altLang="en-US" sz="1400" b="1" dirty="0">
                <a:solidFill>
                  <a:srgbClr val="000000"/>
                </a:solidFill>
                <a:latin typeface="標楷體" pitchFamily="65" charset="-120"/>
                <a:ea typeface="標楷體" pitchFamily="65" charset="-120"/>
                <a:sym typeface="Wingdings" pitchFamily="2" charset="2"/>
              </a:rPr>
              <a:t>＊法</a:t>
            </a:r>
            <a:r>
              <a:rPr kumimoji="0" lang="en-US" altLang="zh-TW" sz="1400" b="1" dirty="0">
                <a:solidFill>
                  <a:srgbClr val="000000"/>
                </a:solidFill>
                <a:latin typeface="標楷體" pitchFamily="65" charset="-120"/>
                <a:ea typeface="標楷體" pitchFamily="65" charset="-120"/>
                <a:sym typeface="Wingdings" pitchFamily="2" charset="2"/>
              </a:rPr>
              <a:t>47</a:t>
            </a:r>
            <a:r>
              <a:rPr kumimoji="0" lang="zh-TW" altLang="en-US" sz="1400" b="1" dirty="0">
                <a:solidFill>
                  <a:srgbClr val="000000"/>
                </a:solidFill>
                <a:latin typeface="標楷體" pitchFamily="65" charset="-120"/>
                <a:ea typeface="標楷體" pitchFamily="65" charset="-120"/>
                <a:sym typeface="Wingdings" pitchFamily="2" charset="2"/>
              </a:rPr>
              <a:t>及</a:t>
            </a:r>
            <a:r>
              <a:rPr kumimoji="0" lang="en-US" altLang="zh-TW" sz="1400" b="1" dirty="0">
                <a:solidFill>
                  <a:srgbClr val="000000"/>
                </a:solidFill>
                <a:latin typeface="標楷體" pitchFamily="65" charset="-120"/>
                <a:ea typeface="標楷體" pitchFamily="65" charset="-120"/>
                <a:sym typeface="Wingdings" pitchFamily="2" charset="2"/>
              </a:rPr>
              <a:t>54</a:t>
            </a:r>
            <a:r>
              <a:rPr kumimoji="0" lang="zh-TW" altLang="en-US" sz="1400" b="1" dirty="0">
                <a:solidFill>
                  <a:srgbClr val="000000"/>
                </a:solidFill>
                <a:latin typeface="標楷體" pitchFamily="65" charset="-120"/>
                <a:ea typeface="標楷體" pitchFamily="65" charset="-120"/>
                <a:sym typeface="Wingdings" pitchFamily="2" charset="2"/>
              </a:rPr>
              <a:t>條</a:t>
            </a:r>
            <a:r>
              <a:rPr kumimoji="0" lang="en-US" altLang="zh-TW" sz="1400" b="1" dirty="0">
                <a:solidFill>
                  <a:srgbClr val="000000"/>
                </a:solidFill>
                <a:latin typeface="標楷體" pitchFamily="65" charset="-120"/>
                <a:ea typeface="標楷體" pitchFamily="65" charset="-120"/>
                <a:sym typeface="Wingdings" pitchFamily="2" charset="2"/>
              </a:rPr>
              <a:t>)</a:t>
            </a:r>
          </a:p>
          <a:p>
            <a:pPr fontAlgn="t">
              <a:lnSpc>
                <a:spcPct val="90000"/>
              </a:lnSpc>
            </a:pPr>
            <a:r>
              <a:rPr kumimoji="0" lang="zh-TW" altLang="en-US" sz="1400" b="1" dirty="0">
                <a:solidFill>
                  <a:srgbClr val="000000"/>
                </a:solidFill>
                <a:latin typeface="標楷體" pitchFamily="65" charset="-120"/>
                <a:ea typeface="標楷體" pitchFamily="65" charset="-120"/>
                <a:sym typeface="Wingdings" pitchFamily="2" charset="2"/>
              </a:rPr>
              <a:t>註</a:t>
            </a:r>
            <a:r>
              <a:rPr kumimoji="0" lang="en-US" altLang="zh-TW" sz="1400" b="1" dirty="0">
                <a:solidFill>
                  <a:srgbClr val="000000"/>
                </a:solidFill>
                <a:latin typeface="標楷體" pitchFamily="65" charset="-120"/>
                <a:ea typeface="標楷體" pitchFamily="65" charset="-120"/>
                <a:sym typeface="Wingdings" pitchFamily="2" charset="2"/>
              </a:rPr>
              <a:t>3</a:t>
            </a:r>
            <a:r>
              <a:rPr kumimoji="0" lang="zh-TW" altLang="en-US" sz="1400" b="1" dirty="0">
                <a:solidFill>
                  <a:srgbClr val="000000"/>
                </a:solidFill>
                <a:latin typeface="標楷體" pitchFamily="65" charset="-120"/>
                <a:ea typeface="標楷體" pitchFamily="65" charset="-120"/>
                <a:sym typeface="Wingdings" pitchFamily="2" charset="2"/>
              </a:rPr>
              <a:t>：不訂底價，得於招標文件載明契約金額或相</a:t>
            </a:r>
          </a:p>
          <a:p>
            <a:pPr fontAlgn="t">
              <a:lnSpc>
                <a:spcPct val="90000"/>
              </a:lnSpc>
            </a:pPr>
            <a:r>
              <a:rPr kumimoji="0" lang="zh-TW" altLang="en-US" sz="1400" b="1" dirty="0">
                <a:solidFill>
                  <a:srgbClr val="000000"/>
                </a:solidFill>
                <a:latin typeface="標楷體" pitchFamily="65" charset="-120"/>
                <a:ea typeface="標楷體" pitchFamily="65" charset="-120"/>
                <a:sym typeface="Wingdings" pitchFamily="2" charset="2"/>
              </a:rPr>
              <a:t>     關費率作為決標條件</a:t>
            </a:r>
          </a:p>
        </p:txBody>
      </p:sp>
      <p:sp>
        <p:nvSpPr>
          <p:cNvPr id="200717" name="Line 13"/>
          <p:cNvSpPr>
            <a:spLocks noChangeShapeType="1"/>
          </p:cNvSpPr>
          <p:nvPr/>
        </p:nvSpPr>
        <p:spPr bwMode="auto">
          <a:xfrm>
            <a:off x="1187450" y="1268413"/>
            <a:ext cx="0" cy="360362"/>
          </a:xfrm>
          <a:prstGeom prst="line">
            <a:avLst/>
          </a:prstGeom>
          <a:noFill/>
          <a:ln w="9525">
            <a:solidFill>
              <a:schemeClr val="tx1"/>
            </a:solidFill>
            <a:round/>
            <a:headEnd/>
            <a:tailEnd type="triangle" w="med" len="med"/>
          </a:ln>
        </p:spPr>
        <p:txBody>
          <a:bodyPr/>
          <a:lstStyle/>
          <a:p>
            <a:endParaRPr lang="zh-TW" altLang="en-US" b="1">
              <a:solidFill>
                <a:srgbClr val="000000"/>
              </a:solidFill>
            </a:endParaRPr>
          </a:p>
        </p:txBody>
      </p:sp>
      <p:sp>
        <p:nvSpPr>
          <p:cNvPr id="200718" name="Rectangle 14"/>
          <p:cNvSpPr>
            <a:spLocks noChangeArrowheads="1"/>
          </p:cNvSpPr>
          <p:nvPr/>
        </p:nvSpPr>
        <p:spPr bwMode="auto">
          <a:xfrm>
            <a:off x="539750" y="1628775"/>
            <a:ext cx="1366838" cy="504825"/>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latin typeface="標楷體" pitchFamily="65" charset="-120"/>
                <a:ea typeface="標楷體" pitchFamily="65" charset="-120"/>
              </a:rPr>
              <a:t>依法第</a:t>
            </a:r>
            <a:r>
              <a:rPr lang="en-US" altLang="zh-TW" sz="1400" b="1" dirty="0">
                <a:solidFill>
                  <a:srgbClr val="000000"/>
                </a:solidFill>
                <a:latin typeface="標楷體" pitchFamily="65" charset="-120"/>
                <a:ea typeface="標楷體" pitchFamily="65" charset="-120"/>
              </a:rPr>
              <a:t>18</a:t>
            </a:r>
            <a:r>
              <a:rPr lang="zh-TW" altLang="en-US" sz="1400" b="1" dirty="0">
                <a:solidFill>
                  <a:srgbClr val="000000"/>
                </a:solidFill>
                <a:latin typeface="標楷體" pitchFamily="65" charset="-120"/>
                <a:ea typeface="標楷體" pitchFamily="65" charset="-120"/>
              </a:rPr>
              <a:t>至</a:t>
            </a:r>
            <a:r>
              <a:rPr lang="en-US" altLang="zh-TW" sz="1400" b="1" dirty="0">
                <a:solidFill>
                  <a:srgbClr val="000000"/>
                </a:solidFill>
                <a:latin typeface="標楷體" pitchFamily="65" charset="-120"/>
                <a:ea typeface="標楷體" pitchFamily="65" charset="-120"/>
              </a:rPr>
              <a:t>23</a:t>
            </a:r>
            <a:r>
              <a:rPr lang="zh-TW" altLang="en-US" sz="1400" b="1" dirty="0">
                <a:solidFill>
                  <a:srgbClr val="000000"/>
                </a:solidFill>
                <a:latin typeface="標楷體" pitchFamily="65" charset="-120"/>
                <a:ea typeface="標楷體" pitchFamily="65" charset="-120"/>
              </a:rPr>
              <a:t>條</a:t>
            </a:r>
          </a:p>
          <a:p>
            <a:pPr algn="ctr"/>
            <a:r>
              <a:rPr lang="zh-TW" altLang="en-US" sz="1400" b="1" dirty="0">
                <a:solidFill>
                  <a:srgbClr val="000000"/>
                </a:solidFill>
                <a:latin typeface="標楷體" pitchFamily="65" charset="-120"/>
                <a:ea typeface="標楷體" pitchFamily="65" charset="-120"/>
              </a:rPr>
              <a:t>擇適當方式辦理</a:t>
            </a:r>
          </a:p>
        </p:txBody>
      </p:sp>
      <p:sp>
        <p:nvSpPr>
          <p:cNvPr id="200719" name="Line 15"/>
          <p:cNvSpPr>
            <a:spLocks noChangeShapeType="1"/>
          </p:cNvSpPr>
          <p:nvPr/>
        </p:nvSpPr>
        <p:spPr bwMode="auto">
          <a:xfrm>
            <a:off x="7164388" y="2708275"/>
            <a:ext cx="0" cy="215900"/>
          </a:xfrm>
          <a:prstGeom prst="line">
            <a:avLst/>
          </a:prstGeom>
          <a:noFill/>
          <a:ln w="9525">
            <a:solidFill>
              <a:schemeClr val="tx1"/>
            </a:solidFill>
            <a:round/>
            <a:headEnd/>
            <a:tailEnd type="triangle" w="med" len="med"/>
          </a:ln>
        </p:spPr>
        <p:txBody>
          <a:bodyPr/>
          <a:lstStyle/>
          <a:p>
            <a:endParaRPr lang="zh-TW" altLang="en-US" b="1"/>
          </a:p>
        </p:txBody>
      </p:sp>
      <p:sp>
        <p:nvSpPr>
          <p:cNvPr id="200720" name="AutoShape 16"/>
          <p:cNvSpPr>
            <a:spLocks noChangeArrowheads="1"/>
          </p:cNvSpPr>
          <p:nvPr/>
        </p:nvSpPr>
        <p:spPr bwMode="auto">
          <a:xfrm>
            <a:off x="5795963" y="2924175"/>
            <a:ext cx="2735262" cy="649288"/>
          </a:xfrm>
          <a:prstGeom prst="flowChartDecision">
            <a:avLst/>
          </a:prstGeom>
          <a:solidFill>
            <a:schemeClr val="accent4">
              <a:lumMod val="20000"/>
              <a:lumOff val="80000"/>
            </a:schemeClr>
          </a:solidFill>
          <a:ln w="9525">
            <a:solidFill>
              <a:schemeClr val="tx1"/>
            </a:solidFill>
            <a:miter lim="800000"/>
            <a:headEnd/>
            <a:tailEnd/>
          </a:ln>
        </p:spPr>
        <p:txBody>
          <a:bodyPr wrap="none" anchor="ctr"/>
          <a:lstStyle/>
          <a:p>
            <a:pPr algn="ctr"/>
            <a:endParaRPr lang="en-US" altLang="zh-TW" b="1" dirty="0"/>
          </a:p>
          <a:p>
            <a:pPr algn="ctr">
              <a:lnSpc>
                <a:spcPct val="80000"/>
              </a:lnSpc>
            </a:pPr>
            <a:r>
              <a:rPr lang="zh-TW" altLang="en-US" sz="1400" b="1" dirty="0">
                <a:solidFill>
                  <a:srgbClr val="000000"/>
                </a:solidFill>
                <a:latin typeface="標楷體" pitchFamily="65" charset="-120"/>
                <a:ea typeface="標楷體" pitchFamily="65" charset="-120"/>
              </a:rPr>
              <a:t>採購對象選擇</a:t>
            </a:r>
          </a:p>
          <a:p>
            <a:pPr algn="ctr">
              <a:lnSpc>
                <a:spcPct val="90000"/>
              </a:lnSpc>
            </a:pPr>
            <a:r>
              <a:rPr lang="en-US" altLang="zh-TW" sz="1400" b="1" dirty="0">
                <a:latin typeface="標楷體" pitchFamily="65" charset="-120"/>
                <a:ea typeface="標楷體" pitchFamily="65" charset="-120"/>
              </a:rPr>
              <a:t>(</a:t>
            </a:r>
            <a:r>
              <a:rPr lang="zh-TW" altLang="zh-TW" sz="1400" b="1" dirty="0">
                <a:solidFill>
                  <a:srgbClr val="FF3300"/>
                </a:solidFill>
                <a:latin typeface="標楷體" pitchFamily="65" charset="-120"/>
                <a:ea typeface="標楷體" pitchFamily="65" charset="-120"/>
              </a:rPr>
              <a:t>＊</a:t>
            </a:r>
            <a:r>
              <a:rPr lang="zh-TW" altLang="en-US" sz="1400" b="1" dirty="0">
                <a:solidFill>
                  <a:srgbClr val="FF3300"/>
                </a:solidFill>
                <a:latin typeface="標楷體" pitchFamily="65" charset="-120"/>
                <a:ea typeface="標楷體" pitchFamily="65" charset="-120"/>
              </a:rPr>
              <a:t>法第</a:t>
            </a:r>
            <a:r>
              <a:rPr lang="en-US" altLang="zh-TW" sz="1400" b="1" dirty="0">
                <a:solidFill>
                  <a:srgbClr val="FF3300"/>
                </a:solidFill>
                <a:latin typeface="標楷體" pitchFamily="65" charset="-120"/>
                <a:ea typeface="標楷體" pitchFamily="65" charset="-120"/>
              </a:rPr>
              <a:t>18</a:t>
            </a:r>
            <a:r>
              <a:rPr lang="zh-TW" altLang="en-US" sz="1400" b="1" dirty="0">
                <a:solidFill>
                  <a:srgbClr val="FF3300"/>
                </a:solidFill>
                <a:latin typeface="標楷體" pitchFamily="65" charset="-120"/>
                <a:ea typeface="標楷體" pitchFamily="65" charset="-120"/>
              </a:rPr>
              <a:t>至</a:t>
            </a:r>
            <a:r>
              <a:rPr lang="en-US" altLang="zh-TW" sz="1400" b="1" dirty="0">
                <a:solidFill>
                  <a:srgbClr val="FF3300"/>
                </a:solidFill>
                <a:latin typeface="標楷體" pitchFamily="65" charset="-120"/>
                <a:ea typeface="標楷體" pitchFamily="65" charset="-120"/>
              </a:rPr>
              <a:t>23</a:t>
            </a:r>
            <a:r>
              <a:rPr lang="zh-TW" altLang="en-US" sz="1400" b="1" dirty="0">
                <a:solidFill>
                  <a:srgbClr val="FF3300"/>
                </a:solidFill>
                <a:latin typeface="標楷體" pitchFamily="65" charset="-120"/>
                <a:ea typeface="標楷體" pitchFamily="65" charset="-120"/>
              </a:rPr>
              <a:t>條</a:t>
            </a:r>
            <a:r>
              <a:rPr lang="en-US" altLang="zh-TW" sz="1400" b="1" dirty="0">
                <a:latin typeface="標楷體" pitchFamily="65" charset="-120"/>
                <a:ea typeface="標楷體" pitchFamily="65" charset="-120"/>
              </a:rPr>
              <a:t>)</a:t>
            </a:r>
          </a:p>
          <a:p>
            <a:pPr algn="ctr"/>
            <a:endParaRPr lang="en-US" altLang="zh-TW" sz="1400" b="1" dirty="0">
              <a:latin typeface="標楷體" pitchFamily="65" charset="-120"/>
              <a:ea typeface="標楷體" pitchFamily="65" charset="-120"/>
            </a:endParaRPr>
          </a:p>
        </p:txBody>
      </p:sp>
      <p:sp>
        <p:nvSpPr>
          <p:cNvPr id="200721" name="Line 17"/>
          <p:cNvSpPr>
            <a:spLocks noChangeShapeType="1"/>
          </p:cNvSpPr>
          <p:nvPr/>
        </p:nvSpPr>
        <p:spPr bwMode="auto">
          <a:xfrm>
            <a:off x="7164388" y="3573463"/>
            <a:ext cx="0" cy="287337"/>
          </a:xfrm>
          <a:prstGeom prst="line">
            <a:avLst/>
          </a:prstGeom>
          <a:noFill/>
          <a:ln w="9525">
            <a:solidFill>
              <a:schemeClr val="tx1"/>
            </a:solidFill>
            <a:round/>
            <a:headEnd/>
            <a:tailEnd type="triangle" w="med" len="med"/>
          </a:ln>
        </p:spPr>
        <p:txBody>
          <a:bodyPr/>
          <a:lstStyle/>
          <a:p>
            <a:endParaRPr lang="zh-TW" altLang="en-US" b="1"/>
          </a:p>
        </p:txBody>
      </p:sp>
      <p:sp>
        <p:nvSpPr>
          <p:cNvPr id="200722" name="Rectangle 18"/>
          <p:cNvSpPr>
            <a:spLocks noChangeArrowheads="1"/>
          </p:cNvSpPr>
          <p:nvPr/>
        </p:nvSpPr>
        <p:spPr bwMode="auto">
          <a:xfrm>
            <a:off x="6084888" y="3860800"/>
            <a:ext cx="2232025" cy="431800"/>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latin typeface="標楷體" pitchFamily="65" charset="-120"/>
                <a:ea typeface="標楷體" pitchFamily="65" charset="-120"/>
              </a:rPr>
              <a:t>公告途徑及等標期不受限制</a:t>
            </a:r>
          </a:p>
          <a:p>
            <a:pPr algn="ctr"/>
            <a:r>
              <a:rPr lang="en-US" altLang="zh-TW" sz="1400" b="1" dirty="0">
                <a:latin typeface="標楷體" pitchFamily="65" charset="-120"/>
                <a:ea typeface="標楷體" pitchFamily="65" charset="-120"/>
              </a:rPr>
              <a:t>(</a:t>
            </a:r>
            <a:r>
              <a:rPr lang="zh-TW" altLang="zh-TW" sz="1400" b="1" dirty="0">
                <a:solidFill>
                  <a:srgbClr val="FF3300"/>
                </a:solidFill>
                <a:latin typeface="標楷體" pitchFamily="65" charset="-120"/>
                <a:ea typeface="標楷體" pitchFamily="65" charset="-120"/>
              </a:rPr>
              <a:t>＊</a:t>
            </a:r>
            <a:r>
              <a:rPr lang="zh-TW" altLang="en-US" sz="1400" b="1" dirty="0">
                <a:solidFill>
                  <a:srgbClr val="FF3300"/>
                </a:solidFill>
                <a:latin typeface="標楷體" pitchFamily="65" charset="-120"/>
                <a:ea typeface="標楷體" pitchFamily="65" charset="-120"/>
              </a:rPr>
              <a:t>法第</a:t>
            </a:r>
            <a:r>
              <a:rPr lang="en-US" altLang="zh-TW" sz="1400" b="1" dirty="0">
                <a:solidFill>
                  <a:srgbClr val="FF3300"/>
                </a:solidFill>
                <a:latin typeface="標楷體" pitchFamily="65" charset="-120"/>
                <a:ea typeface="標楷體" pitchFamily="65" charset="-120"/>
              </a:rPr>
              <a:t>27</a:t>
            </a:r>
            <a:r>
              <a:rPr lang="zh-TW" altLang="en-US" sz="1400" b="1" dirty="0">
                <a:solidFill>
                  <a:srgbClr val="FF3300"/>
                </a:solidFill>
                <a:latin typeface="標楷體" pitchFamily="65" charset="-120"/>
                <a:ea typeface="標楷體" pitchFamily="65" charset="-120"/>
              </a:rPr>
              <a:t>及</a:t>
            </a:r>
            <a:r>
              <a:rPr lang="en-US" altLang="zh-TW" sz="1400" b="1" dirty="0">
                <a:solidFill>
                  <a:srgbClr val="FF3300"/>
                </a:solidFill>
                <a:latin typeface="標楷體" pitchFamily="65" charset="-120"/>
                <a:ea typeface="標楷體" pitchFamily="65" charset="-120"/>
              </a:rPr>
              <a:t>28</a:t>
            </a:r>
            <a:r>
              <a:rPr lang="zh-TW" altLang="en-US" sz="1400" b="1" dirty="0">
                <a:solidFill>
                  <a:srgbClr val="FF3300"/>
                </a:solidFill>
                <a:latin typeface="標楷體" pitchFamily="65" charset="-120"/>
                <a:ea typeface="標楷體" pitchFamily="65" charset="-120"/>
              </a:rPr>
              <a:t>條</a:t>
            </a:r>
            <a:r>
              <a:rPr lang="en-US" altLang="zh-TW" sz="1400" b="1" dirty="0">
                <a:latin typeface="標楷體" pitchFamily="65" charset="-120"/>
                <a:ea typeface="標楷體" pitchFamily="65" charset="-120"/>
              </a:rPr>
              <a:t>)</a:t>
            </a:r>
          </a:p>
        </p:txBody>
      </p:sp>
      <p:sp>
        <p:nvSpPr>
          <p:cNvPr id="200723" name="Text Box 19"/>
          <p:cNvSpPr txBox="1">
            <a:spLocks noChangeArrowheads="1"/>
          </p:cNvSpPr>
          <p:nvPr/>
        </p:nvSpPr>
        <p:spPr bwMode="auto">
          <a:xfrm>
            <a:off x="7380288" y="3500438"/>
            <a:ext cx="1079500" cy="366712"/>
          </a:xfrm>
          <a:prstGeom prst="rect">
            <a:avLst/>
          </a:prstGeom>
          <a:noFill/>
          <a:ln w="9525">
            <a:noFill/>
            <a:miter lim="800000"/>
            <a:headEnd/>
            <a:tailEnd/>
          </a:ln>
        </p:spPr>
        <p:txBody>
          <a:bodyPr>
            <a:spAutoFit/>
          </a:bodyPr>
          <a:lstStyle/>
          <a:p>
            <a:pPr>
              <a:spcBef>
                <a:spcPct val="50000"/>
              </a:spcBef>
            </a:pPr>
            <a:r>
              <a:rPr lang="zh-TW" altLang="en-US" b="1"/>
              <a:t>公告</a:t>
            </a:r>
          </a:p>
        </p:txBody>
      </p:sp>
      <p:sp>
        <p:nvSpPr>
          <p:cNvPr id="200724" name="Line 20"/>
          <p:cNvSpPr>
            <a:spLocks noChangeShapeType="1"/>
          </p:cNvSpPr>
          <p:nvPr/>
        </p:nvSpPr>
        <p:spPr bwMode="auto">
          <a:xfrm flipH="1">
            <a:off x="5148263" y="3213100"/>
            <a:ext cx="719137" cy="0"/>
          </a:xfrm>
          <a:prstGeom prst="line">
            <a:avLst/>
          </a:prstGeom>
          <a:noFill/>
          <a:ln w="9525">
            <a:solidFill>
              <a:schemeClr val="tx1"/>
            </a:solidFill>
            <a:round/>
            <a:headEnd/>
            <a:tailEnd type="triangle" w="med" len="med"/>
          </a:ln>
        </p:spPr>
        <p:txBody>
          <a:bodyPr/>
          <a:lstStyle/>
          <a:p>
            <a:endParaRPr lang="zh-TW" altLang="en-US" b="1"/>
          </a:p>
        </p:txBody>
      </p:sp>
      <p:sp>
        <p:nvSpPr>
          <p:cNvPr id="200725" name="Rectangle 21"/>
          <p:cNvSpPr>
            <a:spLocks noChangeArrowheads="1"/>
          </p:cNvSpPr>
          <p:nvPr/>
        </p:nvSpPr>
        <p:spPr bwMode="auto">
          <a:xfrm>
            <a:off x="2771775" y="2997200"/>
            <a:ext cx="2376488" cy="431800"/>
          </a:xfrm>
          <a:prstGeom prst="rect">
            <a:avLst/>
          </a:prstGeom>
          <a:solidFill>
            <a:srgbClr val="FFFF00"/>
          </a:solidFill>
          <a:ln w="9525">
            <a:solidFill>
              <a:schemeClr val="tx1"/>
            </a:solidFill>
            <a:miter lim="800000"/>
            <a:headEnd/>
            <a:tailEnd/>
          </a:ln>
        </p:spPr>
        <p:txBody>
          <a:bodyPr wrap="none" anchor="ctr"/>
          <a:lstStyle/>
          <a:p>
            <a:pPr algn="ctr"/>
            <a:r>
              <a:rPr lang="zh-TW" altLang="en-US" sz="1600" b="1" dirty="0">
                <a:solidFill>
                  <a:srgbClr val="000000"/>
                </a:solidFill>
                <a:ea typeface="標楷體" pitchFamily="65" charset="-120"/>
              </a:rPr>
              <a:t>採限制性招標議價或比價</a:t>
            </a:r>
          </a:p>
        </p:txBody>
      </p:sp>
      <p:sp>
        <p:nvSpPr>
          <p:cNvPr id="200726" name="Line 22"/>
          <p:cNvSpPr>
            <a:spLocks noChangeShapeType="1"/>
          </p:cNvSpPr>
          <p:nvPr/>
        </p:nvSpPr>
        <p:spPr bwMode="auto">
          <a:xfrm>
            <a:off x="3995738" y="3429000"/>
            <a:ext cx="0" cy="287338"/>
          </a:xfrm>
          <a:prstGeom prst="line">
            <a:avLst/>
          </a:prstGeom>
          <a:noFill/>
          <a:ln w="9525">
            <a:solidFill>
              <a:schemeClr val="tx1"/>
            </a:solidFill>
            <a:round/>
            <a:headEnd/>
            <a:tailEnd type="triangle" w="med" len="med"/>
          </a:ln>
        </p:spPr>
        <p:txBody>
          <a:bodyPr/>
          <a:lstStyle/>
          <a:p>
            <a:endParaRPr lang="zh-TW" altLang="en-US" b="1"/>
          </a:p>
        </p:txBody>
      </p:sp>
      <p:sp>
        <p:nvSpPr>
          <p:cNvPr id="200727" name="Rectangle 23"/>
          <p:cNvSpPr>
            <a:spLocks noChangeArrowheads="1"/>
          </p:cNvSpPr>
          <p:nvPr/>
        </p:nvSpPr>
        <p:spPr bwMode="auto">
          <a:xfrm>
            <a:off x="2987675" y="3716338"/>
            <a:ext cx="2160588" cy="433387"/>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latin typeface="標楷體" pitchFamily="65" charset="-120"/>
                <a:ea typeface="標楷體" pitchFamily="65" charset="-120"/>
              </a:rPr>
              <a:t>開標，不受廠商家數限制</a:t>
            </a:r>
          </a:p>
          <a:p>
            <a:pPr algn="ctr"/>
            <a:r>
              <a:rPr lang="en-US" altLang="zh-TW" sz="1400" b="1" dirty="0">
                <a:latin typeface="標楷體" pitchFamily="65" charset="-120"/>
                <a:ea typeface="標楷體" pitchFamily="65" charset="-120"/>
              </a:rPr>
              <a:t>(</a:t>
            </a:r>
            <a:r>
              <a:rPr lang="zh-TW" altLang="zh-TW" sz="1400" b="1" dirty="0">
                <a:solidFill>
                  <a:srgbClr val="FF3300"/>
                </a:solidFill>
                <a:latin typeface="標楷體" pitchFamily="65" charset="-120"/>
                <a:ea typeface="標楷體" pitchFamily="65" charset="-120"/>
              </a:rPr>
              <a:t>＊</a:t>
            </a:r>
            <a:r>
              <a:rPr lang="zh-TW" altLang="en-US" sz="1400" b="1" dirty="0">
                <a:solidFill>
                  <a:srgbClr val="FF3300"/>
                </a:solidFill>
                <a:latin typeface="標楷體" pitchFamily="65" charset="-120"/>
                <a:ea typeface="標楷體" pitchFamily="65" charset="-120"/>
              </a:rPr>
              <a:t>法第</a:t>
            </a:r>
            <a:r>
              <a:rPr lang="en-US" altLang="zh-TW" sz="1400" b="1" dirty="0">
                <a:solidFill>
                  <a:srgbClr val="FF3300"/>
                </a:solidFill>
                <a:latin typeface="標楷體" pitchFamily="65" charset="-120"/>
                <a:ea typeface="標楷體" pitchFamily="65" charset="-120"/>
              </a:rPr>
              <a:t>48</a:t>
            </a:r>
            <a:r>
              <a:rPr lang="zh-TW" altLang="en-US" sz="1400" b="1" dirty="0">
                <a:solidFill>
                  <a:srgbClr val="FF3300"/>
                </a:solidFill>
                <a:latin typeface="標楷體" pitchFamily="65" charset="-120"/>
                <a:ea typeface="標楷體" pitchFamily="65" charset="-120"/>
              </a:rPr>
              <a:t>及</a:t>
            </a:r>
            <a:r>
              <a:rPr lang="en-US" altLang="zh-TW" sz="1400" b="1" dirty="0">
                <a:solidFill>
                  <a:srgbClr val="FF3300"/>
                </a:solidFill>
                <a:latin typeface="標楷體" pitchFamily="65" charset="-120"/>
                <a:ea typeface="標楷體" pitchFamily="65" charset="-120"/>
              </a:rPr>
              <a:t>49</a:t>
            </a:r>
            <a:r>
              <a:rPr lang="zh-TW" altLang="en-US" sz="1400" b="1" dirty="0">
                <a:solidFill>
                  <a:srgbClr val="FF3300"/>
                </a:solidFill>
                <a:latin typeface="標楷體" pitchFamily="65" charset="-120"/>
                <a:ea typeface="標楷體" pitchFamily="65" charset="-120"/>
              </a:rPr>
              <a:t>條</a:t>
            </a:r>
            <a:r>
              <a:rPr lang="en-US" altLang="zh-TW" sz="1400" b="1" dirty="0">
                <a:latin typeface="標楷體" pitchFamily="65" charset="-120"/>
                <a:ea typeface="標楷體" pitchFamily="65" charset="-120"/>
              </a:rPr>
              <a:t>)</a:t>
            </a:r>
          </a:p>
        </p:txBody>
      </p:sp>
      <p:sp>
        <p:nvSpPr>
          <p:cNvPr id="200728" name="Line 24"/>
          <p:cNvSpPr>
            <a:spLocks noChangeShapeType="1"/>
          </p:cNvSpPr>
          <p:nvPr/>
        </p:nvSpPr>
        <p:spPr bwMode="auto">
          <a:xfrm>
            <a:off x="6300788" y="3573463"/>
            <a:ext cx="0" cy="287337"/>
          </a:xfrm>
          <a:prstGeom prst="line">
            <a:avLst/>
          </a:prstGeom>
          <a:noFill/>
          <a:ln w="9525">
            <a:solidFill>
              <a:schemeClr val="tx1"/>
            </a:solidFill>
            <a:round/>
            <a:headEnd/>
            <a:tailEnd/>
          </a:ln>
        </p:spPr>
        <p:txBody>
          <a:bodyPr/>
          <a:lstStyle/>
          <a:p>
            <a:endParaRPr lang="zh-TW" altLang="en-US" b="1"/>
          </a:p>
        </p:txBody>
      </p:sp>
      <p:sp>
        <p:nvSpPr>
          <p:cNvPr id="200729" name="Line 25"/>
          <p:cNvSpPr>
            <a:spLocks noChangeShapeType="1"/>
          </p:cNvSpPr>
          <p:nvPr/>
        </p:nvSpPr>
        <p:spPr bwMode="auto">
          <a:xfrm flipH="1" flipV="1">
            <a:off x="3995738" y="3573463"/>
            <a:ext cx="2305050" cy="0"/>
          </a:xfrm>
          <a:prstGeom prst="line">
            <a:avLst/>
          </a:prstGeom>
          <a:noFill/>
          <a:ln w="9525">
            <a:solidFill>
              <a:schemeClr val="tx1"/>
            </a:solidFill>
            <a:round/>
            <a:headEnd/>
            <a:tailEnd type="triangle" w="med" len="med"/>
          </a:ln>
        </p:spPr>
        <p:txBody>
          <a:bodyPr/>
          <a:lstStyle/>
          <a:p>
            <a:endParaRPr lang="zh-TW" altLang="en-US" b="1"/>
          </a:p>
        </p:txBody>
      </p:sp>
      <p:sp>
        <p:nvSpPr>
          <p:cNvPr id="200730" name="Text Box 26"/>
          <p:cNvSpPr txBox="1">
            <a:spLocks noChangeArrowheads="1"/>
          </p:cNvSpPr>
          <p:nvPr/>
        </p:nvSpPr>
        <p:spPr bwMode="auto">
          <a:xfrm>
            <a:off x="5219700" y="2860675"/>
            <a:ext cx="1079500" cy="304800"/>
          </a:xfrm>
          <a:prstGeom prst="rect">
            <a:avLst/>
          </a:prstGeom>
          <a:noFill/>
          <a:ln w="9525">
            <a:noFill/>
            <a:miter lim="800000"/>
            <a:headEnd/>
            <a:tailEnd/>
          </a:ln>
        </p:spPr>
        <p:txBody>
          <a:bodyPr>
            <a:spAutoFit/>
          </a:bodyPr>
          <a:lstStyle/>
          <a:p>
            <a:pPr>
              <a:spcBef>
                <a:spcPct val="50000"/>
              </a:spcBef>
            </a:pPr>
            <a:r>
              <a:rPr lang="zh-TW" altLang="en-US" sz="1400" b="1" dirty="0">
                <a:solidFill>
                  <a:srgbClr val="000000"/>
                </a:solidFill>
              </a:rPr>
              <a:t>不公告</a:t>
            </a:r>
          </a:p>
        </p:txBody>
      </p:sp>
      <p:sp>
        <p:nvSpPr>
          <p:cNvPr id="200731" name="Rectangle 27"/>
          <p:cNvSpPr>
            <a:spLocks noChangeArrowheads="1"/>
          </p:cNvSpPr>
          <p:nvPr/>
        </p:nvSpPr>
        <p:spPr bwMode="auto">
          <a:xfrm>
            <a:off x="179388" y="2205038"/>
            <a:ext cx="2339975" cy="3240087"/>
          </a:xfrm>
          <a:prstGeom prst="rect">
            <a:avLst/>
          </a:prstGeom>
          <a:solidFill>
            <a:schemeClr val="accent4">
              <a:lumMod val="20000"/>
              <a:lumOff val="80000"/>
            </a:schemeClr>
          </a:solidFill>
          <a:ln w="9525">
            <a:solidFill>
              <a:schemeClr val="tx1"/>
            </a:solidFill>
            <a:miter lim="800000"/>
            <a:headEnd/>
            <a:tailEnd/>
          </a:ln>
        </p:spPr>
        <p:txBody>
          <a:bodyPr wrap="none" anchor="ctr"/>
          <a:lstStyle/>
          <a:p>
            <a:r>
              <a:rPr lang="zh-TW" altLang="en-US" sz="1400" b="1" dirty="0">
                <a:solidFill>
                  <a:srgbClr val="0000FF"/>
                </a:solidFill>
                <a:latin typeface="標楷體" pitchFamily="65" charset="-120"/>
                <a:ea typeface="標楷體" pitchFamily="65" charset="-120"/>
              </a:rPr>
              <a:t>查核金額以上</a:t>
            </a:r>
            <a:r>
              <a:rPr lang="zh-TW" altLang="en-US" sz="1400" b="1" dirty="0">
                <a:solidFill>
                  <a:srgbClr val="000000"/>
                </a:solidFill>
                <a:latin typeface="標楷體" pitchFamily="65" charset="-120"/>
                <a:ea typeface="標楷體" pitchFamily="65" charset="-120"/>
              </a:rPr>
              <a:t>，上級機關得</a:t>
            </a:r>
          </a:p>
          <a:p>
            <a:r>
              <a:rPr lang="zh-TW" altLang="en-US" sz="1400" b="1" dirty="0">
                <a:solidFill>
                  <a:srgbClr val="000000"/>
                </a:solidFill>
                <a:latin typeface="標楷體" pitchFamily="65" charset="-120"/>
                <a:ea typeface="標楷體" pitchFamily="65" charset="-120"/>
              </a:rPr>
              <a:t>派員監辦，採書面審核監辦</a:t>
            </a:r>
          </a:p>
          <a:p>
            <a:r>
              <a:rPr lang="zh-TW" altLang="en-US" sz="1400" b="1" dirty="0">
                <a:solidFill>
                  <a:srgbClr val="000000"/>
                </a:solidFill>
                <a:latin typeface="標楷體" pitchFamily="65" charset="-120"/>
                <a:ea typeface="標楷體" pitchFamily="65" charset="-120"/>
              </a:rPr>
              <a:t>或授權由機關自辦。</a:t>
            </a:r>
          </a:p>
          <a:p>
            <a:r>
              <a:rPr lang="zh-TW" altLang="en-US" sz="1400" b="1" dirty="0">
                <a:solidFill>
                  <a:srgbClr val="0000FF"/>
                </a:solidFill>
                <a:latin typeface="標楷體" pitchFamily="65" charset="-120"/>
                <a:ea typeface="標楷體" pitchFamily="65" charset="-120"/>
              </a:rPr>
              <a:t>公告金額以上</a:t>
            </a:r>
            <a:r>
              <a:rPr lang="zh-TW" altLang="en-US" sz="1400" b="1" dirty="0">
                <a:solidFill>
                  <a:srgbClr val="000000"/>
                </a:solidFill>
                <a:latin typeface="標楷體" pitchFamily="65" charset="-120"/>
                <a:ea typeface="標楷體" pitchFamily="65" charset="-120"/>
              </a:rPr>
              <a:t>，由機關主</a:t>
            </a:r>
            <a:r>
              <a:rPr lang="en-US" altLang="zh-TW" sz="1400" b="1" dirty="0">
                <a:solidFill>
                  <a:srgbClr val="000000"/>
                </a:solidFill>
                <a:latin typeface="標楷體" pitchFamily="65" charset="-120"/>
                <a:ea typeface="標楷體" pitchFamily="65" charset="-120"/>
              </a:rPr>
              <a:t>(</a:t>
            </a:r>
          </a:p>
          <a:p>
            <a:r>
              <a:rPr lang="zh-TW" altLang="en-US" sz="1400" b="1" dirty="0">
                <a:solidFill>
                  <a:srgbClr val="000000"/>
                </a:solidFill>
                <a:latin typeface="標楷體" pitchFamily="65" charset="-120"/>
                <a:ea typeface="標楷體" pitchFamily="65" charset="-120"/>
              </a:rPr>
              <a:t>會</a:t>
            </a:r>
            <a:r>
              <a:rPr lang="en-US" altLang="zh-TW" sz="1400" b="1" dirty="0">
                <a:solidFill>
                  <a:srgbClr val="000000"/>
                </a:solidFill>
                <a:latin typeface="標楷體" pitchFamily="65" charset="-120"/>
                <a:ea typeface="標楷體" pitchFamily="65" charset="-120"/>
              </a:rPr>
              <a:t>)</a:t>
            </a:r>
            <a:r>
              <a:rPr lang="zh-TW" altLang="en-US" sz="1400" b="1" dirty="0">
                <a:solidFill>
                  <a:srgbClr val="000000"/>
                </a:solidFill>
                <a:latin typeface="標楷體" pitchFamily="65" charset="-120"/>
                <a:ea typeface="標楷體" pitchFamily="65" charset="-120"/>
              </a:rPr>
              <a:t>計及有關單位會同監辦</a:t>
            </a:r>
          </a:p>
          <a:p>
            <a:r>
              <a:rPr lang="zh-TW" altLang="en-US" sz="1400" b="1" dirty="0">
                <a:solidFill>
                  <a:srgbClr val="000000"/>
                </a:solidFill>
                <a:latin typeface="標楷體" pitchFamily="65" charset="-120"/>
                <a:ea typeface="標楷體" pitchFamily="65" charset="-120"/>
              </a:rPr>
              <a:t>，或採書面審核監辦；符合</a:t>
            </a:r>
          </a:p>
          <a:p>
            <a:r>
              <a:rPr lang="zh-TW" altLang="en-US" sz="1400" b="1" dirty="0">
                <a:solidFill>
                  <a:srgbClr val="000000"/>
                </a:solidFill>
                <a:latin typeface="標楷體" pitchFamily="65" charset="-120"/>
                <a:ea typeface="標楷體" pitchFamily="65" charset="-120"/>
              </a:rPr>
              <a:t>法</a:t>
            </a:r>
            <a:r>
              <a:rPr lang="en-US" altLang="zh-TW" sz="1400" b="1" dirty="0">
                <a:solidFill>
                  <a:srgbClr val="000000"/>
                </a:solidFill>
                <a:latin typeface="標楷體" pitchFamily="65" charset="-120"/>
                <a:ea typeface="標楷體" pitchFamily="65" charset="-120"/>
              </a:rPr>
              <a:t>13</a:t>
            </a:r>
            <a:r>
              <a:rPr lang="zh-TW" altLang="en-US" sz="1400" b="1" dirty="0">
                <a:solidFill>
                  <a:srgbClr val="000000"/>
                </a:solidFill>
                <a:latin typeface="標楷體" pitchFamily="65" charset="-120"/>
                <a:ea typeface="標楷體" pitchFamily="65" charset="-120"/>
              </a:rPr>
              <a:t>條之特殊情形，得不派</a:t>
            </a:r>
          </a:p>
          <a:p>
            <a:r>
              <a:rPr lang="zh-TW" altLang="en-US" sz="1400" b="1" dirty="0">
                <a:solidFill>
                  <a:srgbClr val="000000"/>
                </a:solidFill>
                <a:latin typeface="標楷體" pitchFamily="65" charset="-120"/>
                <a:ea typeface="標楷體" pitchFamily="65" charset="-120"/>
              </a:rPr>
              <a:t>員監辦。</a:t>
            </a:r>
          </a:p>
          <a:p>
            <a:r>
              <a:rPr lang="zh-TW" altLang="en-US" sz="1400" b="1" dirty="0">
                <a:solidFill>
                  <a:srgbClr val="0000FF"/>
                </a:solidFill>
                <a:latin typeface="標楷體" pitchFamily="65" charset="-120"/>
                <a:ea typeface="標楷體" pitchFamily="65" charset="-120"/>
              </a:rPr>
              <a:t>未達公告金額</a:t>
            </a:r>
            <a:r>
              <a:rPr lang="zh-TW" altLang="en-US" sz="1400" b="1" dirty="0">
                <a:solidFill>
                  <a:srgbClr val="000000"/>
                </a:solidFill>
                <a:latin typeface="標楷體" pitchFamily="65" charset="-120"/>
                <a:ea typeface="標楷體" pitchFamily="65" charset="-120"/>
              </a:rPr>
              <a:t>，依法第</a:t>
            </a:r>
            <a:r>
              <a:rPr lang="en-US" altLang="zh-TW" sz="1400" b="1" dirty="0">
                <a:solidFill>
                  <a:srgbClr val="000000"/>
                </a:solidFill>
                <a:latin typeface="標楷體" pitchFamily="65" charset="-120"/>
                <a:ea typeface="標楷體" pitchFamily="65" charset="-120"/>
              </a:rPr>
              <a:t>13</a:t>
            </a:r>
            <a:r>
              <a:rPr lang="zh-TW" altLang="en-US" sz="1400" b="1" dirty="0">
                <a:solidFill>
                  <a:srgbClr val="000000"/>
                </a:solidFill>
                <a:latin typeface="標楷體" pitchFamily="65" charset="-120"/>
                <a:ea typeface="標楷體" pitchFamily="65" charset="-120"/>
              </a:rPr>
              <a:t>條</a:t>
            </a:r>
          </a:p>
          <a:p>
            <a:r>
              <a:rPr lang="zh-TW" altLang="en-US" sz="1400" b="1" dirty="0">
                <a:solidFill>
                  <a:srgbClr val="000000"/>
                </a:solidFill>
                <a:latin typeface="標楷體" pitchFamily="65" charset="-120"/>
                <a:ea typeface="標楷體" pitchFamily="65" charset="-120"/>
              </a:rPr>
              <a:t>第</a:t>
            </a:r>
            <a:r>
              <a:rPr lang="en-US" altLang="zh-TW" sz="1400" b="1" dirty="0">
                <a:solidFill>
                  <a:srgbClr val="000000"/>
                </a:solidFill>
                <a:latin typeface="標楷體" pitchFamily="65" charset="-120"/>
                <a:ea typeface="標楷體" pitchFamily="65" charset="-120"/>
              </a:rPr>
              <a:t>2</a:t>
            </a:r>
            <a:r>
              <a:rPr lang="zh-TW" altLang="en-US" sz="1400" b="1" dirty="0">
                <a:solidFill>
                  <a:srgbClr val="000000"/>
                </a:solidFill>
                <a:latin typeface="標楷體" pitchFamily="65" charset="-120"/>
                <a:ea typeface="標楷體" pitchFamily="65" charset="-120"/>
              </a:rPr>
              <a:t>項規定，得採書面審核監</a:t>
            </a:r>
          </a:p>
          <a:p>
            <a:r>
              <a:rPr lang="zh-TW" altLang="en-US" sz="1400" b="1" dirty="0">
                <a:solidFill>
                  <a:srgbClr val="000000"/>
                </a:solidFill>
                <a:latin typeface="標楷體" pitchFamily="65" charset="-120"/>
                <a:ea typeface="標楷體" pitchFamily="65" charset="-120"/>
              </a:rPr>
              <a:t>辦，或依特殊情形之規定不</a:t>
            </a:r>
          </a:p>
          <a:p>
            <a:r>
              <a:rPr lang="zh-TW" altLang="en-US" sz="1400" b="1" dirty="0">
                <a:solidFill>
                  <a:srgbClr val="000000"/>
                </a:solidFill>
                <a:latin typeface="標楷體" pitchFamily="65" charset="-120"/>
                <a:ea typeface="標楷體" pitchFamily="65" charset="-120"/>
              </a:rPr>
              <a:t>派員監辦；採書面審核監辦</a:t>
            </a:r>
          </a:p>
          <a:p>
            <a:r>
              <a:rPr lang="zh-TW" altLang="en-US" sz="1400" b="1" dirty="0">
                <a:solidFill>
                  <a:srgbClr val="000000"/>
                </a:solidFill>
                <a:latin typeface="標楷體" pitchFamily="65" charset="-120"/>
                <a:ea typeface="標楷體" pitchFamily="65" charset="-120"/>
              </a:rPr>
              <a:t>或不派員監辦者，應經機關</a:t>
            </a:r>
          </a:p>
          <a:p>
            <a:r>
              <a:rPr lang="zh-TW" altLang="en-US" sz="1400" b="1" dirty="0">
                <a:solidFill>
                  <a:srgbClr val="000000"/>
                </a:solidFill>
                <a:latin typeface="標楷體" pitchFamily="65" charset="-120"/>
                <a:ea typeface="標楷體" pitchFamily="65" charset="-120"/>
              </a:rPr>
              <a:t>內部簽准</a:t>
            </a:r>
          </a:p>
        </p:txBody>
      </p:sp>
      <p:sp>
        <p:nvSpPr>
          <p:cNvPr id="200732" name="Line 28"/>
          <p:cNvSpPr>
            <a:spLocks noChangeShapeType="1"/>
          </p:cNvSpPr>
          <p:nvPr/>
        </p:nvSpPr>
        <p:spPr bwMode="auto">
          <a:xfrm flipH="1">
            <a:off x="2484438" y="3933825"/>
            <a:ext cx="503237" cy="0"/>
          </a:xfrm>
          <a:prstGeom prst="line">
            <a:avLst/>
          </a:prstGeom>
          <a:noFill/>
          <a:ln w="9525">
            <a:solidFill>
              <a:schemeClr val="tx1"/>
            </a:solidFill>
            <a:round/>
            <a:headEnd/>
            <a:tailEnd type="triangle" w="med" len="med"/>
          </a:ln>
        </p:spPr>
        <p:txBody>
          <a:bodyPr/>
          <a:lstStyle/>
          <a:p>
            <a:endParaRPr lang="zh-TW" altLang="en-US" b="1"/>
          </a:p>
        </p:txBody>
      </p:sp>
      <p:sp>
        <p:nvSpPr>
          <p:cNvPr id="200733" name="Line 29"/>
          <p:cNvSpPr>
            <a:spLocks noChangeShapeType="1"/>
          </p:cNvSpPr>
          <p:nvPr/>
        </p:nvSpPr>
        <p:spPr bwMode="auto">
          <a:xfrm>
            <a:off x="5148263" y="3933825"/>
            <a:ext cx="431800" cy="0"/>
          </a:xfrm>
          <a:prstGeom prst="line">
            <a:avLst/>
          </a:prstGeom>
          <a:noFill/>
          <a:ln w="9525">
            <a:solidFill>
              <a:schemeClr val="tx1"/>
            </a:solidFill>
            <a:round/>
            <a:headEnd/>
            <a:tailEnd/>
          </a:ln>
        </p:spPr>
        <p:txBody>
          <a:bodyPr/>
          <a:lstStyle/>
          <a:p>
            <a:endParaRPr lang="zh-TW" altLang="en-US" b="1"/>
          </a:p>
        </p:txBody>
      </p:sp>
      <p:sp>
        <p:nvSpPr>
          <p:cNvPr id="200734" name="Line 30"/>
          <p:cNvSpPr>
            <a:spLocks noChangeShapeType="1"/>
          </p:cNvSpPr>
          <p:nvPr/>
        </p:nvSpPr>
        <p:spPr bwMode="auto">
          <a:xfrm>
            <a:off x="5580063" y="3933825"/>
            <a:ext cx="0" cy="503238"/>
          </a:xfrm>
          <a:prstGeom prst="line">
            <a:avLst/>
          </a:prstGeom>
          <a:noFill/>
          <a:ln w="9525">
            <a:solidFill>
              <a:schemeClr val="tx1"/>
            </a:solidFill>
            <a:round/>
            <a:headEnd/>
            <a:tailEnd type="triangle" w="med" len="med"/>
          </a:ln>
        </p:spPr>
        <p:txBody>
          <a:bodyPr/>
          <a:lstStyle/>
          <a:p>
            <a:endParaRPr lang="zh-TW" altLang="en-US" b="1"/>
          </a:p>
        </p:txBody>
      </p:sp>
      <p:sp>
        <p:nvSpPr>
          <p:cNvPr id="200735" name="AutoShape 31"/>
          <p:cNvSpPr>
            <a:spLocks noChangeArrowheads="1"/>
          </p:cNvSpPr>
          <p:nvPr/>
        </p:nvSpPr>
        <p:spPr bwMode="auto">
          <a:xfrm>
            <a:off x="3924300" y="4437063"/>
            <a:ext cx="3384550" cy="720725"/>
          </a:xfrm>
          <a:prstGeom prst="flowChartDecision">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latin typeface="標楷體" pitchFamily="65" charset="-120"/>
                <a:ea typeface="標楷體" pitchFamily="65" charset="-120"/>
              </a:rPr>
              <a:t>審標，補正投標文件不受</a:t>
            </a:r>
          </a:p>
          <a:p>
            <a:pPr algn="ctr"/>
            <a:r>
              <a:rPr lang="zh-TW" altLang="en-US" sz="1400" b="1" dirty="0">
                <a:solidFill>
                  <a:srgbClr val="000000"/>
                </a:solidFill>
                <a:latin typeface="標楷體" pitchFamily="65" charset="-120"/>
                <a:ea typeface="標楷體" pitchFamily="65" charset="-120"/>
              </a:rPr>
              <a:t>限制</a:t>
            </a:r>
            <a:r>
              <a:rPr lang="en-US" altLang="zh-TW" sz="1400" b="1" dirty="0">
                <a:latin typeface="標楷體" pitchFamily="65" charset="-120"/>
                <a:ea typeface="標楷體" pitchFamily="65" charset="-120"/>
              </a:rPr>
              <a:t>(</a:t>
            </a:r>
            <a:r>
              <a:rPr lang="zh-TW" altLang="zh-TW" sz="1400" b="1" dirty="0">
                <a:solidFill>
                  <a:srgbClr val="FF3300"/>
                </a:solidFill>
                <a:latin typeface="標楷體" pitchFamily="65" charset="-120"/>
                <a:ea typeface="標楷體" pitchFamily="65" charset="-120"/>
              </a:rPr>
              <a:t>＊</a:t>
            </a:r>
            <a:r>
              <a:rPr lang="zh-TW" altLang="en-US" sz="1400" b="1" dirty="0">
                <a:solidFill>
                  <a:srgbClr val="FF3300"/>
                </a:solidFill>
                <a:latin typeface="標楷體" pitchFamily="65" charset="-120"/>
                <a:ea typeface="標楷體" pitchFamily="65" charset="-120"/>
              </a:rPr>
              <a:t>法第</a:t>
            </a:r>
            <a:r>
              <a:rPr lang="en-US" altLang="zh-TW" sz="1400" b="1" dirty="0">
                <a:solidFill>
                  <a:srgbClr val="FF3300"/>
                </a:solidFill>
                <a:latin typeface="標楷體" pitchFamily="65" charset="-120"/>
                <a:ea typeface="標楷體" pitchFamily="65" charset="-120"/>
              </a:rPr>
              <a:t>33</a:t>
            </a:r>
            <a:r>
              <a:rPr lang="zh-TW" altLang="en-US" sz="1400" b="1" dirty="0">
                <a:solidFill>
                  <a:srgbClr val="FF3300"/>
                </a:solidFill>
                <a:latin typeface="標楷體" pitchFamily="65" charset="-120"/>
                <a:ea typeface="標楷體" pitchFamily="65" charset="-120"/>
              </a:rPr>
              <a:t>及</a:t>
            </a:r>
            <a:r>
              <a:rPr lang="en-US" altLang="zh-TW" sz="1400" b="1" dirty="0">
                <a:solidFill>
                  <a:srgbClr val="FF3300"/>
                </a:solidFill>
                <a:latin typeface="標楷體" pitchFamily="65" charset="-120"/>
                <a:ea typeface="標楷體" pitchFamily="65" charset="-120"/>
              </a:rPr>
              <a:t>51</a:t>
            </a:r>
            <a:r>
              <a:rPr lang="zh-TW" altLang="en-US" sz="1400" b="1" dirty="0">
                <a:solidFill>
                  <a:srgbClr val="FF3300"/>
                </a:solidFill>
                <a:latin typeface="標楷體" pitchFamily="65" charset="-120"/>
                <a:ea typeface="標楷體" pitchFamily="65" charset="-120"/>
              </a:rPr>
              <a:t>條</a:t>
            </a:r>
            <a:r>
              <a:rPr lang="en-US" altLang="zh-TW" sz="1400" b="1" dirty="0">
                <a:latin typeface="標楷體" pitchFamily="65" charset="-120"/>
                <a:ea typeface="標楷體" pitchFamily="65" charset="-120"/>
              </a:rPr>
              <a:t>)</a:t>
            </a:r>
          </a:p>
        </p:txBody>
      </p:sp>
      <p:sp>
        <p:nvSpPr>
          <p:cNvPr id="200736" name="Line 32"/>
          <p:cNvSpPr>
            <a:spLocks noChangeShapeType="1"/>
          </p:cNvSpPr>
          <p:nvPr/>
        </p:nvSpPr>
        <p:spPr bwMode="auto">
          <a:xfrm>
            <a:off x="7308850" y="4797425"/>
            <a:ext cx="719138" cy="0"/>
          </a:xfrm>
          <a:prstGeom prst="line">
            <a:avLst/>
          </a:prstGeom>
          <a:noFill/>
          <a:ln w="9525">
            <a:solidFill>
              <a:schemeClr val="tx1"/>
            </a:solidFill>
            <a:round/>
            <a:headEnd/>
            <a:tailEnd type="triangle" w="med" len="med"/>
          </a:ln>
        </p:spPr>
        <p:txBody>
          <a:bodyPr/>
          <a:lstStyle/>
          <a:p>
            <a:endParaRPr lang="zh-TW" altLang="en-US" b="1"/>
          </a:p>
        </p:txBody>
      </p:sp>
      <p:sp>
        <p:nvSpPr>
          <p:cNvPr id="200737" name="Rectangle 33"/>
          <p:cNvSpPr>
            <a:spLocks noChangeArrowheads="1"/>
          </p:cNvSpPr>
          <p:nvPr/>
        </p:nvSpPr>
        <p:spPr bwMode="auto">
          <a:xfrm>
            <a:off x="8027988" y="4652963"/>
            <a:ext cx="719137" cy="360362"/>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ea typeface="標楷體" pitchFamily="65" charset="-120"/>
              </a:rPr>
              <a:t>廢標</a:t>
            </a:r>
          </a:p>
        </p:txBody>
      </p:sp>
      <p:sp>
        <p:nvSpPr>
          <p:cNvPr id="200738" name="Line 34"/>
          <p:cNvSpPr>
            <a:spLocks noChangeShapeType="1"/>
          </p:cNvSpPr>
          <p:nvPr/>
        </p:nvSpPr>
        <p:spPr bwMode="auto">
          <a:xfrm>
            <a:off x="8388350" y="5013325"/>
            <a:ext cx="0" cy="215900"/>
          </a:xfrm>
          <a:prstGeom prst="line">
            <a:avLst/>
          </a:prstGeom>
          <a:noFill/>
          <a:ln w="9525">
            <a:solidFill>
              <a:schemeClr val="tx1"/>
            </a:solidFill>
            <a:round/>
            <a:headEnd/>
            <a:tailEnd type="triangle" w="med" len="med"/>
          </a:ln>
        </p:spPr>
        <p:txBody>
          <a:bodyPr/>
          <a:lstStyle/>
          <a:p>
            <a:endParaRPr lang="zh-TW" altLang="en-US" b="1"/>
          </a:p>
        </p:txBody>
      </p:sp>
      <p:sp>
        <p:nvSpPr>
          <p:cNvPr id="200739" name="Rectangle 35"/>
          <p:cNvSpPr>
            <a:spLocks noChangeArrowheads="1"/>
          </p:cNvSpPr>
          <p:nvPr/>
        </p:nvSpPr>
        <p:spPr bwMode="auto">
          <a:xfrm>
            <a:off x="7667625" y="5229225"/>
            <a:ext cx="1296988" cy="504825"/>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ea typeface="標楷體" pitchFamily="65" charset="-120"/>
              </a:rPr>
              <a:t>公告金額以上刊</a:t>
            </a:r>
          </a:p>
          <a:p>
            <a:pPr algn="ctr"/>
            <a:r>
              <a:rPr lang="zh-TW" altLang="en-US" sz="1400" b="1" dirty="0">
                <a:solidFill>
                  <a:srgbClr val="000000"/>
                </a:solidFill>
                <a:ea typeface="標楷體" pitchFamily="65" charset="-120"/>
              </a:rPr>
              <a:t>登無法決標公告</a:t>
            </a:r>
          </a:p>
        </p:txBody>
      </p:sp>
      <p:sp>
        <p:nvSpPr>
          <p:cNvPr id="200740" name="Text Box 36"/>
          <p:cNvSpPr txBox="1">
            <a:spLocks noChangeArrowheads="1"/>
          </p:cNvSpPr>
          <p:nvPr/>
        </p:nvSpPr>
        <p:spPr bwMode="auto">
          <a:xfrm>
            <a:off x="7164388" y="4437063"/>
            <a:ext cx="1079500" cy="304800"/>
          </a:xfrm>
          <a:prstGeom prst="rect">
            <a:avLst/>
          </a:prstGeom>
          <a:noFill/>
          <a:ln w="9525">
            <a:noFill/>
            <a:miter lim="800000"/>
            <a:headEnd/>
            <a:tailEnd/>
          </a:ln>
        </p:spPr>
        <p:txBody>
          <a:bodyPr>
            <a:spAutoFit/>
          </a:bodyPr>
          <a:lstStyle/>
          <a:p>
            <a:pPr>
              <a:spcBef>
                <a:spcPct val="50000"/>
              </a:spcBef>
            </a:pPr>
            <a:r>
              <a:rPr lang="zh-TW" altLang="en-US" sz="1400" b="1" dirty="0">
                <a:solidFill>
                  <a:srgbClr val="000000"/>
                </a:solidFill>
                <a:ea typeface="標楷體" pitchFamily="65" charset="-120"/>
              </a:rPr>
              <a:t>不合格</a:t>
            </a:r>
          </a:p>
        </p:txBody>
      </p:sp>
      <p:sp>
        <p:nvSpPr>
          <p:cNvPr id="200741" name="Line 37"/>
          <p:cNvSpPr>
            <a:spLocks noChangeShapeType="1"/>
          </p:cNvSpPr>
          <p:nvPr/>
        </p:nvSpPr>
        <p:spPr bwMode="auto">
          <a:xfrm flipH="1">
            <a:off x="3708400" y="4797425"/>
            <a:ext cx="215900" cy="0"/>
          </a:xfrm>
          <a:prstGeom prst="line">
            <a:avLst/>
          </a:prstGeom>
          <a:noFill/>
          <a:ln w="9525">
            <a:solidFill>
              <a:schemeClr val="tx1"/>
            </a:solidFill>
            <a:round/>
            <a:headEnd/>
            <a:tailEnd type="triangle" w="med" len="med"/>
          </a:ln>
        </p:spPr>
        <p:txBody>
          <a:bodyPr/>
          <a:lstStyle/>
          <a:p>
            <a:endParaRPr lang="zh-TW" altLang="en-US" b="1"/>
          </a:p>
        </p:txBody>
      </p:sp>
      <p:sp>
        <p:nvSpPr>
          <p:cNvPr id="200742" name="AutoShape 38"/>
          <p:cNvSpPr>
            <a:spLocks noChangeArrowheads="1"/>
          </p:cNvSpPr>
          <p:nvPr/>
        </p:nvSpPr>
        <p:spPr bwMode="auto">
          <a:xfrm>
            <a:off x="2411413" y="4652963"/>
            <a:ext cx="1295400" cy="360362"/>
          </a:xfrm>
          <a:prstGeom prst="flowChartDecision">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latin typeface="標楷體" pitchFamily="65" charset="-120"/>
                <a:ea typeface="標楷體" pitchFamily="65" charset="-120"/>
              </a:rPr>
              <a:t>決標</a:t>
            </a:r>
          </a:p>
        </p:txBody>
      </p:sp>
      <p:sp>
        <p:nvSpPr>
          <p:cNvPr id="200743" name="Text Box 39"/>
          <p:cNvSpPr txBox="1">
            <a:spLocks noChangeArrowheads="1"/>
          </p:cNvSpPr>
          <p:nvPr/>
        </p:nvSpPr>
        <p:spPr bwMode="auto">
          <a:xfrm>
            <a:off x="3563938" y="4437063"/>
            <a:ext cx="649287" cy="304800"/>
          </a:xfrm>
          <a:prstGeom prst="rect">
            <a:avLst/>
          </a:prstGeom>
          <a:noFill/>
          <a:ln w="9525">
            <a:noFill/>
            <a:miter lim="800000"/>
            <a:headEnd/>
            <a:tailEnd/>
          </a:ln>
        </p:spPr>
        <p:txBody>
          <a:bodyPr>
            <a:spAutoFit/>
          </a:bodyPr>
          <a:lstStyle/>
          <a:p>
            <a:pPr>
              <a:spcBef>
                <a:spcPct val="50000"/>
              </a:spcBef>
            </a:pPr>
            <a:r>
              <a:rPr lang="zh-TW" altLang="en-US" sz="1400" b="1" dirty="0">
                <a:solidFill>
                  <a:srgbClr val="000000"/>
                </a:solidFill>
                <a:ea typeface="標楷體" pitchFamily="65" charset="-120"/>
              </a:rPr>
              <a:t>合格</a:t>
            </a:r>
          </a:p>
        </p:txBody>
      </p:sp>
      <p:sp>
        <p:nvSpPr>
          <p:cNvPr id="200744" name="Line 40"/>
          <p:cNvSpPr>
            <a:spLocks noChangeShapeType="1"/>
          </p:cNvSpPr>
          <p:nvPr/>
        </p:nvSpPr>
        <p:spPr bwMode="auto">
          <a:xfrm>
            <a:off x="2484438" y="5229225"/>
            <a:ext cx="287337" cy="0"/>
          </a:xfrm>
          <a:prstGeom prst="line">
            <a:avLst/>
          </a:prstGeom>
          <a:noFill/>
          <a:ln w="9525">
            <a:solidFill>
              <a:schemeClr val="tx1"/>
            </a:solidFill>
            <a:round/>
            <a:headEnd/>
            <a:tailEnd/>
          </a:ln>
        </p:spPr>
        <p:txBody>
          <a:bodyPr/>
          <a:lstStyle/>
          <a:p>
            <a:endParaRPr lang="zh-TW" altLang="en-US" b="1"/>
          </a:p>
        </p:txBody>
      </p:sp>
      <p:sp>
        <p:nvSpPr>
          <p:cNvPr id="200745" name="Line 41"/>
          <p:cNvSpPr>
            <a:spLocks noChangeShapeType="1"/>
          </p:cNvSpPr>
          <p:nvPr/>
        </p:nvSpPr>
        <p:spPr bwMode="auto">
          <a:xfrm flipV="1">
            <a:off x="2771775" y="4941888"/>
            <a:ext cx="0" cy="287337"/>
          </a:xfrm>
          <a:prstGeom prst="line">
            <a:avLst/>
          </a:prstGeom>
          <a:noFill/>
          <a:ln w="9525">
            <a:solidFill>
              <a:schemeClr val="tx1"/>
            </a:solidFill>
            <a:round/>
            <a:headEnd/>
            <a:tailEnd type="triangle" w="med" len="med"/>
          </a:ln>
        </p:spPr>
        <p:txBody>
          <a:bodyPr/>
          <a:lstStyle/>
          <a:p>
            <a:endParaRPr lang="zh-TW" altLang="en-US" b="1"/>
          </a:p>
        </p:txBody>
      </p:sp>
      <p:sp>
        <p:nvSpPr>
          <p:cNvPr id="200746" name="Line 42"/>
          <p:cNvSpPr>
            <a:spLocks noChangeShapeType="1"/>
          </p:cNvSpPr>
          <p:nvPr/>
        </p:nvSpPr>
        <p:spPr bwMode="auto">
          <a:xfrm>
            <a:off x="971550" y="5445125"/>
            <a:ext cx="0" cy="288925"/>
          </a:xfrm>
          <a:prstGeom prst="line">
            <a:avLst/>
          </a:prstGeom>
          <a:noFill/>
          <a:ln w="9525">
            <a:solidFill>
              <a:schemeClr val="tx1"/>
            </a:solidFill>
            <a:round/>
            <a:headEnd/>
            <a:tailEnd type="triangle" w="med" len="med"/>
          </a:ln>
        </p:spPr>
        <p:txBody>
          <a:bodyPr/>
          <a:lstStyle/>
          <a:p>
            <a:endParaRPr lang="zh-TW" altLang="en-US" b="1"/>
          </a:p>
        </p:txBody>
      </p:sp>
      <p:sp>
        <p:nvSpPr>
          <p:cNvPr id="200747" name="Rectangle 43"/>
          <p:cNvSpPr>
            <a:spLocks noChangeArrowheads="1"/>
          </p:cNvSpPr>
          <p:nvPr/>
        </p:nvSpPr>
        <p:spPr bwMode="auto">
          <a:xfrm>
            <a:off x="395288" y="5734050"/>
            <a:ext cx="1152525" cy="287338"/>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ea typeface="標楷體" pitchFamily="65" charset="-120"/>
              </a:rPr>
              <a:t>驗收合格</a:t>
            </a:r>
          </a:p>
        </p:txBody>
      </p:sp>
      <p:sp>
        <p:nvSpPr>
          <p:cNvPr id="200748" name="Line 44"/>
          <p:cNvSpPr>
            <a:spLocks noChangeShapeType="1"/>
          </p:cNvSpPr>
          <p:nvPr/>
        </p:nvSpPr>
        <p:spPr bwMode="auto">
          <a:xfrm>
            <a:off x="827088" y="6021388"/>
            <a:ext cx="0" cy="215900"/>
          </a:xfrm>
          <a:prstGeom prst="line">
            <a:avLst/>
          </a:prstGeom>
          <a:noFill/>
          <a:ln w="9525">
            <a:solidFill>
              <a:schemeClr val="tx1"/>
            </a:solidFill>
            <a:round/>
            <a:headEnd/>
            <a:tailEnd/>
          </a:ln>
        </p:spPr>
        <p:txBody>
          <a:bodyPr/>
          <a:lstStyle/>
          <a:p>
            <a:endParaRPr lang="zh-TW" altLang="en-US" b="1"/>
          </a:p>
        </p:txBody>
      </p:sp>
      <p:sp>
        <p:nvSpPr>
          <p:cNvPr id="200749" name="Line 45"/>
          <p:cNvSpPr>
            <a:spLocks noChangeShapeType="1"/>
          </p:cNvSpPr>
          <p:nvPr/>
        </p:nvSpPr>
        <p:spPr bwMode="auto">
          <a:xfrm>
            <a:off x="827088" y="6237288"/>
            <a:ext cx="865187" cy="0"/>
          </a:xfrm>
          <a:prstGeom prst="line">
            <a:avLst/>
          </a:prstGeom>
          <a:noFill/>
          <a:ln w="9525">
            <a:solidFill>
              <a:schemeClr val="tx1"/>
            </a:solidFill>
            <a:round/>
            <a:headEnd/>
            <a:tailEnd type="triangle" w="med" len="med"/>
          </a:ln>
        </p:spPr>
        <p:txBody>
          <a:bodyPr/>
          <a:lstStyle/>
          <a:p>
            <a:endParaRPr lang="zh-TW" altLang="en-US" b="1"/>
          </a:p>
        </p:txBody>
      </p:sp>
      <p:sp>
        <p:nvSpPr>
          <p:cNvPr id="200750" name="AutoShape 46"/>
          <p:cNvSpPr>
            <a:spLocks noChangeArrowheads="1"/>
          </p:cNvSpPr>
          <p:nvPr/>
        </p:nvSpPr>
        <p:spPr bwMode="auto">
          <a:xfrm>
            <a:off x="1692275" y="6092825"/>
            <a:ext cx="935038" cy="360363"/>
          </a:xfrm>
          <a:prstGeom prst="roundRect">
            <a:avLst>
              <a:gd name="adj" fmla="val 16667"/>
            </a:avLst>
          </a:prstGeom>
          <a:solidFill>
            <a:schemeClr val="accent4">
              <a:lumMod val="20000"/>
              <a:lumOff val="80000"/>
            </a:schemeClr>
          </a:solidFill>
          <a:ln w="9525">
            <a:solidFill>
              <a:schemeClr val="tx1"/>
            </a:solidFill>
            <a:round/>
            <a:headEnd/>
            <a:tailEnd/>
          </a:ln>
        </p:spPr>
        <p:txBody>
          <a:bodyPr wrap="none" anchor="ctr"/>
          <a:lstStyle/>
          <a:p>
            <a:pPr algn="ctr"/>
            <a:r>
              <a:rPr lang="zh-TW" altLang="en-US" b="1" dirty="0">
                <a:solidFill>
                  <a:srgbClr val="000000"/>
                </a:solidFill>
              </a:rPr>
              <a:t>結案</a:t>
            </a:r>
          </a:p>
        </p:txBody>
      </p:sp>
      <p:sp>
        <p:nvSpPr>
          <p:cNvPr id="200751" name="Line 47"/>
          <p:cNvSpPr>
            <a:spLocks noChangeShapeType="1"/>
          </p:cNvSpPr>
          <p:nvPr/>
        </p:nvSpPr>
        <p:spPr bwMode="auto">
          <a:xfrm>
            <a:off x="1547813" y="5876925"/>
            <a:ext cx="1800225" cy="0"/>
          </a:xfrm>
          <a:prstGeom prst="line">
            <a:avLst/>
          </a:prstGeom>
          <a:noFill/>
          <a:ln w="9525">
            <a:solidFill>
              <a:schemeClr val="tx1"/>
            </a:solidFill>
            <a:round/>
            <a:headEnd/>
            <a:tailEnd/>
          </a:ln>
        </p:spPr>
        <p:txBody>
          <a:bodyPr/>
          <a:lstStyle/>
          <a:p>
            <a:endParaRPr lang="zh-TW" altLang="en-US" b="1"/>
          </a:p>
        </p:txBody>
      </p:sp>
      <p:sp>
        <p:nvSpPr>
          <p:cNvPr id="200752" name="Rectangle 48"/>
          <p:cNvSpPr>
            <a:spLocks noChangeArrowheads="1"/>
          </p:cNvSpPr>
          <p:nvPr/>
        </p:nvSpPr>
        <p:spPr bwMode="auto">
          <a:xfrm>
            <a:off x="3348038" y="5661025"/>
            <a:ext cx="1800225" cy="431800"/>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b="1" dirty="0">
                <a:solidFill>
                  <a:srgbClr val="000000"/>
                </a:solidFill>
              </a:rPr>
              <a:t>履約管理</a:t>
            </a:r>
          </a:p>
        </p:txBody>
      </p:sp>
      <p:sp>
        <p:nvSpPr>
          <p:cNvPr id="200753" name="Line 49"/>
          <p:cNvSpPr>
            <a:spLocks noChangeShapeType="1"/>
          </p:cNvSpPr>
          <p:nvPr/>
        </p:nvSpPr>
        <p:spPr bwMode="auto">
          <a:xfrm>
            <a:off x="5148263" y="5876925"/>
            <a:ext cx="360362" cy="0"/>
          </a:xfrm>
          <a:prstGeom prst="line">
            <a:avLst/>
          </a:prstGeom>
          <a:noFill/>
          <a:ln w="9525">
            <a:solidFill>
              <a:schemeClr val="tx1"/>
            </a:solidFill>
            <a:round/>
            <a:headEnd/>
            <a:tailEnd/>
          </a:ln>
        </p:spPr>
        <p:txBody>
          <a:bodyPr/>
          <a:lstStyle/>
          <a:p>
            <a:endParaRPr lang="zh-TW" altLang="en-US" b="1">
              <a:solidFill>
                <a:srgbClr val="000000"/>
              </a:solidFill>
            </a:endParaRPr>
          </a:p>
        </p:txBody>
      </p:sp>
      <p:sp>
        <p:nvSpPr>
          <p:cNvPr id="200754" name="Rectangle 50"/>
          <p:cNvSpPr>
            <a:spLocks noChangeArrowheads="1"/>
          </p:cNvSpPr>
          <p:nvPr/>
        </p:nvSpPr>
        <p:spPr bwMode="auto">
          <a:xfrm>
            <a:off x="5364163" y="5516563"/>
            <a:ext cx="2159000" cy="865187"/>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r>
              <a:rPr lang="zh-TW" altLang="en-US" sz="1400" b="1" dirty="0">
                <a:solidFill>
                  <a:srgbClr val="000000"/>
                </a:solidFill>
                <a:latin typeface="標楷體" pitchFamily="65" charset="-120"/>
                <a:ea typeface="標楷體" pitchFamily="65" charset="-120"/>
              </a:rPr>
              <a:t>公告金額以上刊登決標公告</a:t>
            </a:r>
          </a:p>
          <a:p>
            <a:pPr algn="ctr"/>
            <a:r>
              <a:rPr lang="zh-TW" altLang="en-US" sz="1400" b="1" dirty="0">
                <a:solidFill>
                  <a:srgbClr val="000000"/>
                </a:solidFill>
                <a:latin typeface="標楷體" pitchFamily="65" charset="-120"/>
                <a:ea typeface="標楷體" pitchFamily="65" charset="-120"/>
              </a:rPr>
              <a:t>；未達公告金額但逾公告</a:t>
            </a:r>
          </a:p>
          <a:p>
            <a:pPr algn="ctr"/>
            <a:r>
              <a:rPr lang="en-US" altLang="zh-TW" sz="1400" b="1" dirty="0">
                <a:solidFill>
                  <a:srgbClr val="000000"/>
                </a:solidFill>
                <a:latin typeface="標楷體" pitchFamily="65" charset="-120"/>
                <a:ea typeface="標楷體" pitchFamily="65" charset="-120"/>
              </a:rPr>
              <a:t>1/10</a:t>
            </a:r>
            <a:r>
              <a:rPr lang="zh-TW" altLang="en-US" sz="1400" b="1" dirty="0">
                <a:solidFill>
                  <a:srgbClr val="000000"/>
                </a:solidFill>
                <a:latin typeface="標楷體" pitchFamily="65" charset="-120"/>
                <a:ea typeface="標楷體" pitchFamily="65" charset="-120"/>
              </a:rPr>
              <a:t>定期彙送決標資料</a:t>
            </a:r>
          </a:p>
        </p:txBody>
      </p:sp>
      <p:sp>
        <p:nvSpPr>
          <p:cNvPr id="2288691" name="Line 51"/>
          <p:cNvSpPr>
            <a:spLocks noChangeShapeType="1"/>
          </p:cNvSpPr>
          <p:nvPr/>
        </p:nvSpPr>
        <p:spPr bwMode="auto">
          <a:xfrm>
            <a:off x="3059113" y="5013325"/>
            <a:ext cx="0" cy="1844675"/>
          </a:xfrm>
          <a:prstGeom prst="line">
            <a:avLst/>
          </a:prstGeom>
          <a:noFill/>
          <a:ln w="146050">
            <a:solidFill>
              <a:srgbClr val="0000FF"/>
            </a:solidFill>
            <a:round/>
            <a:headEnd/>
            <a:tailEnd type="triangle" w="med" len="med"/>
          </a:ln>
        </p:spPr>
        <p:txBody>
          <a:bodyPr/>
          <a:lstStyle/>
          <a:p>
            <a:endParaRPr lang="zh-TW" altLang="en-US" b="1"/>
          </a:p>
        </p:txBody>
      </p:sp>
      <p:sp>
        <p:nvSpPr>
          <p:cNvPr id="200756" name="Line 52"/>
          <p:cNvSpPr>
            <a:spLocks noChangeShapeType="1"/>
          </p:cNvSpPr>
          <p:nvPr/>
        </p:nvSpPr>
        <p:spPr bwMode="auto">
          <a:xfrm flipV="1">
            <a:off x="3132138" y="5300663"/>
            <a:ext cx="3384550" cy="0"/>
          </a:xfrm>
          <a:prstGeom prst="line">
            <a:avLst/>
          </a:prstGeom>
          <a:noFill/>
          <a:ln w="9525">
            <a:solidFill>
              <a:schemeClr val="tx1"/>
            </a:solidFill>
            <a:round/>
            <a:headEnd/>
            <a:tailEnd/>
          </a:ln>
        </p:spPr>
        <p:txBody>
          <a:bodyPr/>
          <a:lstStyle/>
          <a:p>
            <a:endParaRPr lang="zh-TW" altLang="en-US" b="1"/>
          </a:p>
        </p:txBody>
      </p:sp>
      <p:sp>
        <p:nvSpPr>
          <p:cNvPr id="200757" name="Line 53"/>
          <p:cNvSpPr>
            <a:spLocks noChangeShapeType="1"/>
          </p:cNvSpPr>
          <p:nvPr/>
        </p:nvSpPr>
        <p:spPr bwMode="auto">
          <a:xfrm>
            <a:off x="6516688" y="5300663"/>
            <a:ext cx="0" cy="215900"/>
          </a:xfrm>
          <a:prstGeom prst="line">
            <a:avLst/>
          </a:prstGeom>
          <a:noFill/>
          <a:ln w="9525">
            <a:solidFill>
              <a:schemeClr val="tx1"/>
            </a:solidFill>
            <a:round/>
            <a:headEnd/>
            <a:tailEnd/>
          </a:ln>
        </p:spPr>
        <p:txBody>
          <a:bodyPr/>
          <a:lstStyle/>
          <a:p>
            <a:endParaRPr lang="zh-TW" altLang="en-US" b="1">
              <a:solidFill>
                <a:srgbClr val="000000"/>
              </a:solidFill>
            </a:endParaRPr>
          </a:p>
        </p:txBody>
      </p:sp>
      <p:sp>
        <p:nvSpPr>
          <p:cNvPr id="200758" name="Text Box 54"/>
          <p:cNvSpPr txBox="1">
            <a:spLocks noChangeArrowheads="1"/>
          </p:cNvSpPr>
          <p:nvPr/>
        </p:nvSpPr>
        <p:spPr bwMode="auto">
          <a:xfrm>
            <a:off x="2627313" y="5373688"/>
            <a:ext cx="360362" cy="304800"/>
          </a:xfrm>
          <a:prstGeom prst="rect">
            <a:avLst/>
          </a:prstGeom>
          <a:noFill/>
          <a:ln w="9525">
            <a:noFill/>
            <a:miter lim="800000"/>
            <a:headEnd/>
            <a:tailEnd/>
          </a:ln>
        </p:spPr>
        <p:txBody>
          <a:bodyPr>
            <a:spAutoFit/>
          </a:bodyPr>
          <a:lstStyle/>
          <a:p>
            <a:pPr>
              <a:spcBef>
                <a:spcPct val="50000"/>
              </a:spcBef>
            </a:pPr>
            <a:r>
              <a:rPr lang="zh-TW" altLang="en-US" sz="1400" b="1" dirty="0">
                <a:solidFill>
                  <a:srgbClr val="000000"/>
                </a:solidFill>
                <a:ea typeface="標楷體" pitchFamily="65" charset="-120"/>
              </a:rPr>
              <a:t>是</a:t>
            </a:r>
          </a:p>
        </p:txBody>
      </p:sp>
      <p:sp>
        <p:nvSpPr>
          <p:cNvPr id="56" name="Rectangle 2"/>
          <p:cNvSpPr>
            <a:spLocks noGrp="1" noRot="1" noChangeArrowheads="1"/>
          </p:cNvSpPr>
          <p:nvPr>
            <p:ph type="title"/>
          </p:nvPr>
        </p:nvSpPr>
        <p:spPr>
          <a:xfrm>
            <a:off x="5076056" y="215875"/>
            <a:ext cx="3924300" cy="404813"/>
          </a:xfrm>
          <a:solidFill>
            <a:schemeClr val="bg1"/>
          </a:solidFill>
        </p:spPr>
        <p:txBody>
          <a:bodyPr>
            <a:flatTx/>
          </a:bodyPr>
          <a:lstStyle/>
          <a:p>
            <a:pPr eaLnBrk="1" hangingPunct="1"/>
            <a:r>
              <a:rPr lang="zh-TW" altLang="en-US" sz="2800" b="1" dirty="0">
                <a:solidFill>
                  <a:srgbClr val="000000"/>
                </a:solidFill>
                <a:effectLst/>
                <a:latin typeface="標楷體" pitchFamily="65" charset="-120"/>
                <a:ea typeface="標楷體" pitchFamily="65" charset="-120"/>
              </a:rPr>
              <a:t>法</a:t>
            </a:r>
            <a:r>
              <a:rPr lang="en-US" altLang="zh-TW" sz="2800" b="1" dirty="0">
                <a:solidFill>
                  <a:srgbClr val="000000"/>
                </a:solidFill>
                <a:effectLst/>
                <a:latin typeface="標楷體" pitchFamily="65" charset="-120"/>
                <a:ea typeface="標楷體" pitchFamily="65" charset="-120"/>
              </a:rPr>
              <a:t>105</a:t>
            </a:r>
            <a:r>
              <a:rPr lang="zh-TW" altLang="en-US" sz="2800" b="1" dirty="0">
                <a:solidFill>
                  <a:srgbClr val="000000"/>
                </a:solidFill>
                <a:effectLst/>
                <a:latin typeface="標楷體" pitchFamily="65" charset="-120"/>
                <a:ea typeface="標楷體" pitchFamily="65" charset="-120"/>
              </a:rPr>
              <a:t>條緊急採購流程</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288691"/>
                                        </p:tgtEl>
                                        <p:attrNameLst>
                                          <p:attrName>style.visibility</p:attrName>
                                        </p:attrNameLst>
                                      </p:cBhvr>
                                      <p:to>
                                        <p:strVal val="visible"/>
                                      </p:to>
                                    </p:set>
                                    <p:animEffect transition="in" filter="circle(in)">
                                      <p:cBhvr>
                                        <p:cTn id="7" dur="500"/>
                                        <p:tgtEl>
                                          <p:spTgt spid="2288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8691"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1730" name="日期版面配置區 3"/>
          <p:cNvSpPr>
            <a:spLocks noGrp="1"/>
          </p:cNvSpPr>
          <p:nvPr>
            <p:ph type="dt" sz="quarter" idx="10"/>
          </p:nvPr>
        </p:nvSpPr>
        <p:spPr>
          <a:noFill/>
        </p:spPr>
        <p:txBody>
          <a:bodyPr/>
          <a:lstStyle/>
          <a:p>
            <a:fld id="{43B78F9B-F227-4F77-A53E-D6268931932E}" type="datetime1">
              <a:rPr lang="zh-TW" altLang="en-US" smtClean="0">
                <a:ea typeface="新細明體" charset="-120"/>
              </a:rPr>
              <a:pPr/>
              <a:t>2021/11/14</a:t>
            </a:fld>
            <a:endParaRPr lang="en-US" altLang="zh-TW">
              <a:ea typeface="新細明體" charset="-120"/>
            </a:endParaRPr>
          </a:p>
        </p:txBody>
      </p:sp>
      <p:sp>
        <p:nvSpPr>
          <p:cNvPr id="201731" name="Rectangle 2"/>
          <p:cNvSpPr>
            <a:spLocks noGrp="1" noRot="1" noChangeArrowheads="1"/>
          </p:cNvSpPr>
          <p:nvPr>
            <p:ph type="title"/>
          </p:nvPr>
        </p:nvSpPr>
        <p:spPr>
          <a:xfrm>
            <a:off x="5076056" y="215875"/>
            <a:ext cx="3924300" cy="404813"/>
          </a:xfrm>
          <a:solidFill>
            <a:schemeClr val="bg1"/>
          </a:solidFill>
        </p:spPr>
        <p:txBody>
          <a:bodyPr>
            <a:flatTx/>
          </a:bodyPr>
          <a:lstStyle/>
          <a:p>
            <a:pPr eaLnBrk="1" hangingPunct="1"/>
            <a:r>
              <a:rPr lang="zh-TW" altLang="en-US" sz="2800" b="1" dirty="0">
                <a:solidFill>
                  <a:srgbClr val="000000"/>
                </a:solidFill>
                <a:effectLst/>
                <a:latin typeface="標楷體" pitchFamily="65" charset="-120"/>
                <a:ea typeface="標楷體" pitchFamily="65" charset="-120"/>
              </a:rPr>
              <a:t>法</a:t>
            </a:r>
            <a:r>
              <a:rPr lang="en-US" altLang="zh-TW" sz="2800" b="1" dirty="0">
                <a:solidFill>
                  <a:srgbClr val="000000"/>
                </a:solidFill>
                <a:effectLst/>
                <a:latin typeface="標楷體" pitchFamily="65" charset="-120"/>
                <a:ea typeface="標楷體" pitchFamily="65" charset="-120"/>
              </a:rPr>
              <a:t>105</a:t>
            </a:r>
            <a:r>
              <a:rPr lang="zh-TW" altLang="en-US" sz="2800" b="1" dirty="0">
                <a:solidFill>
                  <a:srgbClr val="000000"/>
                </a:solidFill>
                <a:effectLst/>
                <a:latin typeface="標楷體" pitchFamily="65" charset="-120"/>
                <a:ea typeface="標楷體" pitchFamily="65" charset="-120"/>
              </a:rPr>
              <a:t>條緊急採購流程</a:t>
            </a:r>
          </a:p>
        </p:txBody>
      </p:sp>
      <p:sp>
        <p:nvSpPr>
          <p:cNvPr id="201732" name="Text Box 3"/>
          <p:cNvSpPr txBox="1">
            <a:spLocks noChangeArrowheads="1"/>
          </p:cNvSpPr>
          <p:nvPr/>
        </p:nvSpPr>
        <p:spPr bwMode="auto">
          <a:xfrm>
            <a:off x="4392613" y="6583363"/>
            <a:ext cx="4751387" cy="274637"/>
          </a:xfrm>
          <a:prstGeom prst="rect">
            <a:avLst/>
          </a:prstGeom>
          <a:noFill/>
          <a:ln w="9525">
            <a:noFill/>
            <a:miter lim="800000"/>
            <a:headEnd/>
            <a:tailEnd/>
          </a:ln>
        </p:spPr>
        <p:txBody>
          <a:bodyPr>
            <a:spAutoFit/>
          </a:bodyPr>
          <a:lstStyle/>
          <a:p>
            <a:pPr algn="ctr">
              <a:spcBef>
                <a:spcPct val="50000"/>
              </a:spcBef>
            </a:pPr>
            <a:r>
              <a:rPr lang="zh-TW" altLang="en-US" sz="1200">
                <a:latin typeface="標楷體" pitchFamily="65" charset="-120"/>
                <a:ea typeface="標楷體" pitchFamily="65" charset="-120"/>
              </a:rPr>
              <a:t>資料來源：工程會</a:t>
            </a:r>
            <a:r>
              <a:rPr lang="en-US" altLang="zh-TW" sz="1200">
                <a:latin typeface="標楷體" pitchFamily="65" charset="-120"/>
                <a:ea typeface="標楷體" pitchFamily="65" charset="-120"/>
              </a:rPr>
              <a:t>93.7.5</a:t>
            </a:r>
            <a:r>
              <a:rPr lang="zh-TW" altLang="en-US" sz="1200">
                <a:latin typeface="標楷體" pitchFamily="65" charset="-120"/>
                <a:ea typeface="標楷體" pitchFamily="65" charset="-120"/>
              </a:rPr>
              <a:t>工程企字第</a:t>
            </a:r>
            <a:r>
              <a:rPr lang="en-US" altLang="zh-TW" sz="1200">
                <a:latin typeface="標楷體" pitchFamily="65" charset="-120"/>
                <a:ea typeface="標楷體" pitchFamily="65" charset="-120"/>
              </a:rPr>
              <a:t>09300262210</a:t>
            </a:r>
            <a:r>
              <a:rPr lang="zh-TW" altLang="en-US" sz="1200">
                <a:latin typeface="標楷體" pitchFamily="65" charset="-120"/>
                <a:ea typeface="標楷體" pitchFamily="65" charset="-120"/>
              </a:rPr>
              <a:t>號函</a:t>
            </a:r>
          </a:p>
        </p:txBody>
      </p:sp>
      <p:sp>
        <p:nvSpPr>
          <p:cNvPr id="201733" name="Text Box 4"/>
          <p:cNvSpPr txBox="1">
            <a:spLocks noChangeArrowheads="1"/>
          </p:cNvSpPr>
          <p:nvPr/>
        </p:nvSpPr>
        <p:spPr bwMode="auto">
          <a:xfrm>
            <a:off x="5364163" y="765175"/>
            <a:ext cx="3311525" cy="366713"/>
          </a:xfrm>
          <a:prstGeom prst="rect">
            <a:avLst/>
          </a:prstGeom>
          <a:noFill/>
          <a:ln w="9525">
            <a:noFill/>
            <a:miter lim="800000"/>
            <a:headEnd/>
            <a:tailEnd/>
          </a:ln>
        </p:spPr>
        <p:txBody>
          <a:bodyPr>
            <a:spAutoFit/>
          </a:bodyPr>
          <a:lstStyle/>
          <a:p>
            <a:pPr>
              <a:spcBef>
                <a:spcPct val="50000"/>
              </a:spcBef>
            </a:pPr>
            <a:endParaRPr lang="zh-TW" altLang="zh-TW"/>
          </a:p>
        </p:txBody>
      </p:sp>
      <p:sp>
        <p:nvSpPr>
          <p:cNvPr id="2290693" name="Line 5"/>
          <p:cNvSpPr>
            <a:spLocks noChangeShapeType="1"/>
          </p:cNvSpPr>
          <p:nvPr/>
        </p:nvSpPr>
        <p:spPr bwMode="auto">
          <a:xfrm>
            <a:off x="3635375" y="0"/>
            <a:ext cx="0" cy="981075"/>
          </a:xfrm>
          <a:prstGeom prst="line">
            <a:avLst/>
          </a:prstGeom>
          <a:noFill/>
          <a:ln w="146050">
            <a:solidFill>
              <a:srgbClr val="0000FF"/>
            </a:solidFill>
            <a:round/>
            <a:headEnd/>
            <a:tailEnd type="triangle" w="med" len="med"/>
          </a:ln>
        </p:spPr>
        <p:txBody>
          <a:bodyPr/>
          <a:lstStyle/>
          <a:p>
            <a:endParaRPr lang="zh-TW" altLang="en-US"/>
          </a:p>
        </p:txBody>
      </p:sp>
      <p:sp>
        <p:nvSpPr>
          <p:cNvPr id="2290694" name="Rectangle 6"/>
          <p:cNvSpPr>
            <a:spLocks noChangeArrowheads="1"/>
          </p:cNvSpPr>
          <p:nvPr/>
        </p:nvSpPr>
        <p:spPr bwMode="auto">
          <a:xfrm>
            <a:off x="437207" y="938212"/>
            <a:ext cx="8351838" cy="5645151"/>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marL="363538" indent="-363538" algn="just">
              <a:lnSpc>
                <a:spcPts val="3400"/>
              </a:lnSpc>
              <a:spcBef>
                <a:spcPts val="600"/>
              </a:spcBef>
            </a:pPr>
            <a:r>
              <a:rPr lang="en-US" altLang="zh-TW" sz="2800" b="1" dirty="0">
                <a:solidFill>
                  <a:srgbClr val="0000FF"/>
                </a:solidFill>
                <a:latin typeface="標楷體" pitchFamily="65" charset="-120"/>
                <a:ea typeface="標楷體" pitchFamily="65" charset="-120"/>
              </a:rPr>
              <a:t>1.</a:t>
            </a:r>
            <a:r>
              <a:rPr lang="zh-TW" altLang="en-US" sz="2800" b="1" dirty="0">
                <a:solidFill>
                  <a:srgbClr val="0000FF"/>
                </a:solidFill>
                <a:latin typeface="標楷體" pitchFamily="65" charset="-120"/>
                <a:ea typeface="標楷體" pitchFamily="65" charset="-120"/>
              </a:rPr>
              <a:t>訂有底價最低價決標，報價在底價以內決標</a:t>
            </a:r>
          </a:p>
          <a:p>
            <a:pPr marL="363538" indent="-363538" algn="just">
              <a:lnSpc>
                <a:spcPts val="3400"/>
              </a:lnSpc>
            </a:pPr>
            <a:r>
              <a:rPr lang="en-US" altLang="zh-TW" sz="2800" b="1" dirty="0">
                <a:solidFill>
                  <a:srgbClr val="000000"/>
                </a:solidFill>
                <a:latin typeface="標楷體" pitchFamily="65" charset="-120"/>
                <a:ea typeface="標楷體" pitchFamily="65" charset="-120"/>
              </a:rPr>
              <a:t>2.</a:t>
            </a:r>
            <a:r>
              <a:rPr lang="zh-TW" altLang="en-US" sz="2800" b="1" dirty="0">
                <a:solidFill>
                  <a:srgbClr val="000000"/>
                </a:solidFill>
                <a:latin typeface="標楷體" pitchFamily="65" charset="-120"/>
                <a:ea typeface="標楷體" pitchFamily="65" charset="-120"/>
              </a:rPr>
              <a:t>最低價決標，</a:t>
            </a:r>
            <a:r>
              <a:rPr lang="zh-TW" altLang="en-US" sz="2800" b="1" u="sng" dirty="0">
                <a:solidFill>
                  <a:srgbClr val="FF0000"/>
                </a:solidFill>
                <a:latin typeface="標楷體" pitchFamily="65" charset="-120"/>
                <a:ea typeface="標楷體" pitchFamily="65" charset="-120"/>
              </a:rPr>
              <a:t>總報價或部分標價偏低</a:t>
            </a:r>
            <a:r>
              <a:rPr lang="zh-TW" altLang="en-US" sz="2800" b="1" dirty="0">
                <a:solidFill>
                  <a:srgbClr val="000000"/>
                </a:solidFill>
                <a:latin typeface="標楷體" pitchFamily="65" charset="-120"/>
                <a:ea typeface="標楷體" pitchFamily="65" charset="-120"/>
              </a:rPr>
              <a:t>，依本法第</a:t>
            </a:r>
            <a:endParaRPr lang="en-US" altLang="zh-TW" sz="2800" b="1" dirty="0">
              <a:solidFill>
                <a:srgbClr val="000000"/>
              </a:solidFill>
              <a:latin typeface="標楷體" pitchFamily="65" charset="-120"/>
              <a:ea typeface="標楷體" pitchFamily="65" charset="-120"/>
            </a:endParaRPr>
          </a:p>
          <a:p>
            <a:pPr marL="363538" indent="-363538" algn="just">
              <a:lnSpc>
                <a:spcPts val="3400"/>
              </a:lnSpc>
            </a:pPr>
            <a:r>
              <a:rPr lang="en-US" altLang="zh-TW" sz="2800" b="1" dirty="0">
                <a:solidFill>
                  <a:srgbClr val="000000"/>
                </a:solidFill>
                <a:latin typeface="標楷體" pitchFamily="65" charset="-120"/>
                <a:ea typeface="標楷體" pitchFamily="65" charset="-120"/>
              </a:rPr>
              <a:t>  58</a:t>
            </a:r>
            <a:r>
              <a:rPr lang="zh-TW" altLang="en-US" sz="2800" b="1" dirty="0">
                <a:solidFill>
                  <a:srgbClr val="000000"/>
                </a:solidFill>
                <a:latin typeface="標楷體" pitchFamily="65" charset="-120"/>
                <a:ea typeface="標楷體" pitchFamily="65" charset="-120"/>
              </a:rPr>
              <a:t>條執行程序辦理</a:t>
            </a:r>
          </a:p>
          <a:p>
            <a:pPr marL="363538" indent="-363538" algn="just">
              <a:lnSpc>
                <a:spcPts val="3400"/>
              </a:lnSpc>
            </a:pPr>
            <a:r>
              <a:rPr lang="en-US" altLang="zh-TW" sz="2800" b="1" dirty="0">
                <a:solidFill>
                  <a:srgbClr val="0000FF"/>
                </a:solidFill>
                <a:latin typeface="標楷體" pitchFamily="65" charset="-120"/>
                <a:ea typeface="標楷體" pitchFamily="65" charset="-120"/>
              </a:rPr>
              <a:t>3.</a:t>
            </a:r>
            <a:r>
              <a:rPr lang="zh-TW" altLang="en-US" sz="2800" b="1" dirty="0">
                <a:solidFill>
                  <a:srgbClr val="0000FF"/>
                </a:solidFill>
                <a:latin typeface="標楷體" pitchFamily="65" charset="-120"/>
                <a:ea typeface="標楷體" pitchFamily="65" charset="-120"/>
              </a:rPr>
              <a:t>比減價次數不受三次限制</a:t>
            </a:r>
            <a:r>
              <a:rPr lang="en-US" altLang="zh-TW" sz="2800" b="1" dirty="0">
                <a:solidFill>
                  <a:srgbClr val="FF0000"/>
                </a:solidFill>
                <a:latin typeface="標楷體" pitchFamily="65" charset="-120"/>
                <a:ea typeface="標楷體" pitchFamily="65" charset="-120"/>
              </a:rPr>
              <a:t>(※</a:t>
            </a:r>
            <a:r>
              <a:rPr lang="zh-TW" altLang="en-US" sz="2800" b="1" dirty="0">
                <a:solidFill>
                  <a:srgbClr val="FF0000"/>
                </a:solidFill>
                <a:latin typeface="標楷體" pitchFamily="65" charset="-120"/>
                <a:ea typeface="標楷體" pitchFamily="65" charset="-120"/>
              </a:rPr>
              <a:t>本法第</a:t>
            </a:r>
            <a:r>
              <a:rPr lang="en-US" altLang="zh-TW" sz="2800" b="1" dirty="0">
                <a:solidFill>
                  <a:srgbClr val="FF0000"/>
                </a:solidFill>
                <a:latin typeface="標楷體" pitchFamily="65" charset="-120"/>
                <a:ea typeface="標楷體" pitchFamily="65" charset="-120"/>
              </a:rPr>
              <a:t>53</a:t>
            </a:r>
            <a:r>
              <a:rPr lang="zh-TW" altLang="en-US" sz="2800" b="1" dirty="0">
                <a:solidFill>
                  <a:srgbClr val="FF0000"/>
                </a:solidFill>
                <a:latin typeface="標楷體" pitchFamily="65" charset="-120"/>
                <a:ea typeface="標楷體" pitchFamily="65" charset="-120"/>
              </a:rPr>
              <a:t>條及第</a:t>
            </a:r>
            <a:r>
              <a:rPr lang="en-US" altLang="zh-TW" sz="2800" b="1" dirty="0">
                <a:solidFill>
                  <a:srgbClr val="FF0000"/>
                </a:solidFill>
                <a:latin typeface="標楷體" pitchFamily="65" charset="-120"/>
                <a:ea typeface="標楷體" pitchFamily="65" charset="-120"/>
              </a:rPr>
              <a:t>54</a:t>
            </a:r>
            <a:r>
              <a:rPr lang="zh-TW" altLang="en-US" sz="2800" b="1" dirty="0">
                <a:solidFill>
                  <a:srgbClr val="FF0000"/>
                </a:solidFill>
                <a:latin typeface="標楷體" pitchFamily="65" charset="-120"/>
                <a:ea typeface="標楷體" pitchFamily="65" charset="-120"/>
              </a:rPr>
              <a:t>條</a:t>
            </a:r>
            <a:r>
              <a:rPr lang="en-US" altLang="zh-TW" sz="2800" b="1" dirty="0">
                <a:solidFill>
                  <a:srgbClr val="FF0000"/>
                </a:solidFill>
                <a:latin typeface="標楷體" pitchFamily="65" charset="-120"/>
                <a:ea typeface="標楷體" pitchFamily="65" charset="-120"/>
              </a:rPr>
              <a:t>)</a:t>
            </a:r>
          </a:p>
          <a:p>
            <a:pPr marL="363538" indent="-363538" algn="just">
              <a:lnSpc>
                <a:spcPts val="3400"/>
              </a:lnSpc>
            </a:pPr>
            <a:r>
              <a:rPr lang="en-US" altLang="zh-TW" sz="2800" b="1" dirty="0">
                <a:solidFill>
                  <a:srgbClr val="000000"/>
                </a:solidFill>
                <a:latin typeface="標楷體" pitchFamily="65" charset="-120"/>
                <a:ea typeface="標楷體" pitchFamily="65" charset="-120"/>
              </a:rPr>
              <a:t>4.</a:t>
            </a:r>
            <a:r>
              <a:rPr lang="zh-TW" altLang="en-US" sz="2800" b="1" dirty="0">
                <a:solidFill>
                  <a:srgbClr val="000000"/>
                </a:solidFill>
                <a:latin typeface="標楷體" pitchFamily="65" charset="-120"/>
                <a:ea typeface="標楷體" pitchFamily="65" charset="-120"/>
              </a:rPr>
              <a:t>訂有底價最低價決標，超底價決標不受</a:t>
            </a:r>
            <a:r>
              <a:rPr lang="en-US" altLang="zh-TW" sz="2800" b="1" dirty="0">
                <a:solidFill>
                  <a:srgbClr val="000000"/>
                </a:solidFill>
                <a:latin typeface="標楷體" pitchFamily="65" charset="-120"/>
                <a:ea typeface="標楷體" pitchFamily="65" charset="-120"/>
              </a:rPr>
              <a:t>8</a:t>
            </a:r>
            <a:r>
              <a:rPr lang="zh-TW" altLang="en-US" sz="2800" b="1" dirty="0">
                <a:solidFill>
                  <a:srgbClr val="000000"/>
                </a:solidFill>
                <a:latin typeface="標楷體" pitchFamily="65" charset="-120"/>
                <a:ea typeface="標楷體" pitchFamily="65" charset="-120"/>
              </a:rPr>
              <a:t>％限制，</a:t>
            </a:r>
          </a:p>
          <a:p>
            <a:pPr marL="363538" indent="-363538" algn="just">
              <a:lnSpc>
                <a:spcPts val="3400"/>
              </a:lnSpc>
            </a:pPr>
            <a:r>
              <a:rPr lang="zh-TW" altLang="en-US" sz="2800" b="1" dirty="0">
                <a:solidFill>
                  <a:srgbClr val="000000"/>
                </a:solidFill>
                <a:latin typeface="標楷體" pitchFamily="65" charset="-120"/>
                <a:ea typeface="標楷體" pitchFamily="65" charset="-120"/>
              </a:rPr>
              <a:t>  查核金額以上免報上級機關核准</a:t>
            </a:r>
            <a:r>
              <a:rPr lang="en-US" altLang="zh-TW" sz="2800" b="1" dirty="0">
                <a:solidFill>
                  <a:srgbClr val="FF0000"/>
                </a:solidFill>
                <a:latin typeface="標楷體" pitchFamily="65" charset="-120"/>
                <a:ea typeface="標楷體" pitchFamily="65" charset="-120"/>
              </a:rPr>
              <a:t>(※</a:t>
            </a:r>
            <a:r>
              <a:rPr lang="zh-TW" altLang="en-US" sz="2800" b="1" dirty="0">
                <a:solidFill>
                  <a:srgbClr val="FF0000"/>
                </a:solidFill>
                <a:latin typeface="標楷體" pitchFamily="65" charset="-120"/>
                <a:ea typeface="標楷體" pitchFamily="65" charset="-120"/>
              </a:rPr>
              <a:t>本法第</a:t>
            </a:r>
            <a:r>
              <a:rPr lang="en-US" altLang="zh-TW" sz="2800" b="1" dirty="0">
                <a:solidFill>
                  <a:srgbClr val="FF0000"/>
                </a:solidFill>
                <a:latin typeface="標楷體" pitchFamily="65" charset="-120"/>
                <a:ea typeface="標楷體" pitchFamily="65" charset="-120"/>
              </a:rPr>
              <a:t>53</a:t>
            </a:r>
            <a:r>
              <a:rPr lang="zh-TW" altLang="en-US" sz="2800" b="1" dirty="0">
                <a:solidFill>
                  <a:srgbClr val="FF0000"/>
                </a:solidFill>
                <a:latin typeface="標楷體" pitchFamily="65" charset="-120"/>
                <a:ea typeface="標楷體" pitchFamily="65" charset="-120"/>
              </a:rPr>
              <a:t>條</a:t>
            </a:r>
            <a:r>
              <a:rPr lang="en-US" altLang="zh-TW" sz="2800" b="1" dirty="0">
                <a:latin typeface="標楷體" pitchFamily="65" charset="-120"/>
                <a:ea typeface="標楷體" pitchFamily="65" charset="-120"/>
              </a:rPr>
              <a:t>)</a:t>
            </a:r>
          </a:p>
          <a:p>
            <a:pPr marL="363538" indent="-363538" algn="just">
              <a:lnSpc>
                <a:spcPts val="3400"/>
              </a:lnSpc>
            </a:pPr>
            <a:r>
              <a:rPr lang="en-US" altLang="zh-TW" sz="2800" b="1" dirty="0">
                <a:solidFill>
                  <a:srgbClr val="0000FF"/>
                </a:solidFill>
                <a:latin typeface="標楷體" pitchFamily="65" charset="-120"/>
                <a:ea typeface="標楷體" pitchFamily="65" charset="-120"/>
              </a:rPr>
              <a:t>5.</a:t>
            </a:r>
            <a:r>
              <a:rPr lang="zh-TW" altLang="en-US" sz="2800" b="1" dirty="0">
                <a:solidFill>
                  <a:srgbClr val="0000FF"/>
                </a:solidFill>
                <a:latin typeface="標楷體" pitchFamily="65" charset="-120"/>
                <a:ea typeface="標楷體" pitchFamily="65" charset="-120"/>
              </a:rPr>
              <a:t>未訂底價最低價決標，最低標價標價合理即可決標</a:t>
            </a:r>
          </a:p>
          <a:p>
            <a:pPr marL="363538" indent="-363538" algn="just">
              <a:lnSpc>
                <a:spcPts val="3400"/>
              </a:lnSpc>
            </a:pPr>
            <a:r>
              <a:rPr lang="en-US" altLang="zh-TW" sz="2800" b="1" dirty="0">
                <a:latin typeface="標楷體" pitchFamily="65" charset="-120"/>
                <a:ea typeface="標楷體" pitchFamily="65" charset="-120"/>
              </a:rPr>
              <a:t>6.</a:t>
            </a:r>
            <a:r>
              <a:rPr lang="zh-TW" altLang="en-US" sz="2800" b="1" dirty="0">
                <a:solidFill>
                  <a:srgbClr val="000000"/>
                </a:solidFill>
                <a:latin typeface="標楷體" pitchFamily="65" charset="-120"/>
                <a:ea typeface="標楷體" pitchFamily="65" charset="-120"/>
              </a:rPr>
              <a:t>未訂底價最低價決標，得逾建議減價金額決標</a:t>
            </a:r>
            <a:r>
              <a:rPr lang="en-US" altLang="zh-TW" sz="2800" b="1" dirty="0">
                <a:solidFill>
                  <a:srgbClr val="FF0000"/>
                </a:solidFill>
                <a:latin typeface="標楷體" pitchFamily="65" charset="-120"/>
                <a:ea typeface="標楷體" pitchFamily="65" charset="-120"/>
              </a:rPr>
              <a:t>(※</a:t>
            </a:r>
          </a:p>
          <a:p>
            <a:pPr marL="363538" indent="-363538" algn="just">
              <a:lnSpc>
                <a:spcPts val="3400"/>
              </a:lnSpc>
            </a:pPr>
            <a:r>
              <a:rPr lang="en-US" altLang="zh-TW" sz="2800" b="1" dirty="0">
                <a:solidFill>
                  <a:srgbClr val="FF0000"/>
                </a:solidFill>
                <a:latin typeface="標楷體" pitchFamily="65" charset="-120"/>
                <a:ea typeface="標楷體" pitchFamily="65" charset="-120"/>
              </a:rPr>
              <a:t>  </a:t>
            </a:r>
            <a:r>
              <a:rPr lang="zh-TW" altLang="en-US" sz="2800" b="1" dirty="0">
                <a:solidFill>
                  <a:srgbClr val="FF0000"/>
                </a:solidFill>
                <a:latin typeface="標楷體" pitchFamily="65" charset="-120"/>
                <a:ea typeface="標楷體" pitchFamily="65" charset="-120"/>
              </a:rPr>
              <a:t>本法第</a:t>
            </a:r>
            <a:r>
              <a:rPr lang="en-US" altLang="zh-TW" sz="2800" b="1" dirty="0">
                <a:solidFill>
                  <a:srgbClr val="FF0000"/>
                </a:solidFill>
                <a:latin typeface="標楷體" pitchFamily="65" charset="-120"/>
                <a:ea typeface="標楷體" pitchFamily="65" charset="-120"/>
              </a:rPr>
              <a:t>54</a:t>
            </a:r>
            <a:r>
              <a:rPr lang="zh-TW" altLang="en-US" sz="2800" b="1" dirty="0">
                <a:solidFill>
                  <a:srgbClr val="FF0000"/>
                </a:solidFill>
                <a:latin typeface="標楷體" pitchFamily="65" charset="-120"/>
                <a:ea typeface="標楷體" pitchFamily="65" charset="-120"/>
              </a:rPr>
              <a:t>條</a:t>
            </a:r>
            <a:r>
              <a:rPr lang="en-US" altLang="zh-TW" sz="2800" b="1" dirty="0">
                <a:latin typeface="標楷體" pitchFamily="65" charset="-120"/>
                <a:ea typeface="標楷體" pitchFamily="65" charset="-120"/>
              </a:rPr>
              <a:t>)</a:t>
            </a:r>
          </a:p>
          <a:p>
            <a:pPr marL="363538" indent="-363538" algn="just">
              <a:lnSpc>
                <a:spcPts val="3400"/>
              </a:lnSpc>
            </a:pPr>
            <a:r>
              <a:rPr lang="en-US" altLang="zh-TW" sz="2800" b="1" dirty="0">
                <a:solidFill>
                  <a:srgbClr val="0000FF"/>
                </a:solidFill>
                <a:latin typeface="標楷體" pitchFamily="65" charset="-120"/>
                <a:ea typeface="標楷體" pitchFamily="65" charset="-120"/>
              </a:rPr>
              <a:t>7.</a:t>
            </a:r>
            <a:r>
              <a:rPr lang="zh-TW" altLang="en-US" sz="2800" b="1" dirty="0">
                <a:solidFill>
                  <a:srgbClr val="0000FF"/>
                </a:solidFill>
                <a:latin typeface="標楷體" pitchFamily="65" charset="-120"/>
                <a:ea typeface="標楷體" pitchFamily="65" charset="-120"/>
              </a:rPr>
              <a:t>未訂底價，依招標文件載明契約金額或相關費率決</a:t>
            </a:r>
          </a:p>
          <a:p>
            <a:pPr marL="363538" indent="-363538" algn="just">
              <a:lnSpc>
                <a:spcPts val="3400"/>
              </a:lnSpc>
            </a:pPr>
            <a:r>
              <a:rPr lang="zh-TW" altLang="en-US" sz="2800" b="1" dirty="0">
                <a:solidFill>
                  <a:srgbClr val="0000FF"/>
                </a:solidFill>
                <a:latin typeface="標楷體" pitchFamily="65" charset="-120"/>
                <a:ea typeface="標楷體" pitchFamily="65" charset="-120"/>
              </a:rPr>
              <a:t>  標</a:t>
            </a:r>
          </a:p>
          <a:p>
            <a:pPr marL="363538" indent="-363538" algn="just">
              <a:lnSpc>
                <a:spcPts val="3400"/>
              </a:lnSpc>
            </a:pPr>
            <a:r>
              <a:rPr lang="en-US" altLang="zh-TW" sz="2800" b="1" dirty="0">
                <a:solidFill>
                  <a:srgbClr val="000000"/>
                </a:solidFill>
                <a:latin typeface="標楷體" pitchFamily="65" charset="-120"/>
                <a:ea typeface="標楷體" pitchFamily="65" charset="-120"/>
              </a:rPr>
              <a:t>8.</a:t>
            </a:r>
            <a:r>
              <a:rPr lang="zh-TW" altLang="en-US" sz="2800" b="1" dirty="0">
                <a:solidFill>
                  <a:srgbClr val="000000"/>
                </a:solidFill>
                <a:latin typeface="標楷體" pitchFamily="65" charset="-120"/>
                <a:ea typeface="標楷體" pitchFamily="65" charset="-120"/>
              </a:rPr>
              <a:t>最有利標決標，得彈性處理評選及協商程序</a:t>
            </a:r>
            <a:r>
              <a:rPr lang="en-US" altLang="zh-TW" sz="2800" b="1" dirty="0">
                <a:solidFill>
                  <a:srgbClr val="FF0000"/>
                </a:solidFill>
                <a:latin typeface="標楷體" pitchFamily="65" charset="-120"/>
                <a:ea typeface="標楷體" pitchFamily="65" charset="-120"/>
              </a:rPr>
              <a:t>(※</a:t>
            </a:r>
            <a:r>
              <a:rPr lang="zh-TW" altLang="en-US" sz="2800" b="1" dirty="0">
                <a:solidFill>
                  <a:srgbClr val="FF0000"/>
                </a:solidFill>
                <a:latin typeface="標楷體" pitchFamily="65" charset="-120"/>
                <a:ea typeface="標楷體" pitchFamily="65" charset="-120"/>
              </a:rPr>
              <a:t>本</a:t>
            </a:r>
          </a:p>
          <a:p>
            <a:pPr marL="363538" indent="-363538" algn="just">
              <a:lnSpc>
                <a:spcPts val="3400"/>
              </a:lnSpc>
            </a:pPr>
            <a:r>
              <a:rPr lang="zh-TW" altLang="en-US" sz="2800" b="1" dirty="0">
                <a:solidFill>
                  <a:srgbClr val="FF0000"/>
                </a:solidFill>
                <a:latin typeface="標楷體" pitchFamily="65" charset="-120"/>
                <a:ea typeface="標楷體" pitchFamily="65" charset="-120"/>
              </a:rPr>
              <a:t>  法第</a:t>
            </a:r>
            <a:r>
              <a:rPr lang="en-US" altLang="zh-TW" sz="2800" b="1" dirty="0">
                <a:solidFill>
                  <a:srgbClr val="FF0000"/>
                </a:solidFill>
                <a:latin typeface="標楷體" pitchFamily="65" charset="-120"/>
                <a:ea typeface="標楷體" pitchFamily="65" charset="-120"/>
              </a:rPr>
              <a:t>56</a:t>
            </a:r>
            <a:r>
              <a:rPr lang="zh-TW" altLang="en-US" sz="2800" b="1" dirty="0">
                <a:solidFill>
                  <a:srgbClr val="FF0000"/>
                </a:solidFill>
                <a:latin typeface="標楷體" pitchFamily="65" charset="-120"/>
                <a:ea typeface="標楷體" pitchFamily="65" charset="-120"/>
              </a:rPr>
              <a:t>條及第</a:t>
            </a:r>
            <a:r>
              <a:rPr lang="en-US" altLang="zh-TW" sz="2800" b="1" dirty="0">
                <a:solidFill>
                  <a:srgbClr val="FF0000"/>
                </a:solidFill>
                <a:latin typeface="標楷體" pitchFamily="65" charset="-120"/>
                <a:ea typeface="標楷體" pitchFamily="65" charset="-120"/>
              </a:rPr>
              <a:t>57</a:t>
            </a:r>
            <a:r>
              <a:rPr lang="zh-TW" altLang="en-US" sz="2800" b="1" dirty="0">
                <a:solidFill>
                  <a:srgbClr val="FF0000"/>
                </a:solidFill>
                <a:latin typeface="標楷體" pitchFamily="65" charset="-120"/>
                <a:ea typeface="標楷體" pitchFamily="65" charset="-120"/>
              </a:rPr>
              <a:t>條</a:t>
            </a:r>
            <a:r>
              <a:rPr lang="en-US" altLang="zh-TW" sz="2800" b="1" dirty="0">
                <a:latin typeface="標楷體" pitchFamily="65" charset="-120"/>
                <a:ea typeface="標楷體" pitchFamily="65" charset="-12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290693"/>
                                        </p:tgtEl>
                                        <p:attrNameLst>
                                          <p:attrName>style.visibility</p:attrName>
                                        </p:attrNameLst>
                                      </p:cBhvr>
                                      <p:to>
                                        <p:strVal val="visible"/>
                                      </p:to>
                                    </p:set>
                                    <p:animEffect transition="in" filter="circle(in)">
                                      <p:cBhvr>
                                        <p:cTn id="7" dur="500"/>
                                        <p:tgtEl>
                                          <p:spTgt spid="2290693"/>
                                        </p:tgtEl>
                                      </p:cBhvr>
                                    </p:animEffect>
                                  </p:childTnLst>
                                </p:cTn>
                              </p:par>
                            </p:childTnLst>
                          </p:cTn>
                        </p:par>
                        <p:par>
                          <p:cTn id="8" fill="hold" nodeType="afterGroup">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290694"/>
                                        </p:tgtEl>
                                        <p:attrNameLst>
                                          <p:attrName>style.visibility</p:attrName>
                                        </p:attrNameLst>
                                      </p:cBhvr>
                                      <p:to>
                                        <p:strVal val="visible"/>
                                      </p:to>
                                    </p:set>
                                    <p:anim calcmode="lin" valueType="num">
                                      <p:cBhvr additive="base">
                                        <p:cTn id="11" dur="500" fill="hold"/>
                                        <p:tgtEl>
                                          <p:spTgt spid="2290694"/>
                                        </p:tgtEl>
                                        <p:attrNameLst>
                                          <p:attrName>ppt_x</p:attrName>
                                        </p:attrNameLst>
                                      </p:cBhvr>
                                      <p:tavLst>
                                        <p:tav tm="0">
                                          <p:val>
                                            <p:strVal val="#ppt_x"/>
                                          </p:val>
                                        </p:tav>
                                        <p:tav tm="100000">
                                          <p:val>
                                            <p:strVal val="#ppt_x"/>
                                          </p:val>
                                        </p:tav>
                                      </p:tavLst>
                                    </p:anim>
                                    <p:anim calcmode="lin" valueType="num">
                                      <p:cBhvr additive="base">
                                        <p:cTn id="12" dur="500" fill="hold"/>
                                        <p:tgtEl>
                                          <p:spTgt spid="22906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0693" grpId="0" animBg="1"/>
      <p:bldP spid="229069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2754" name="日期版面配置區 3"/>
          <p:cNvSpPr>
            <a:spLocks noGrp="1"/>
          </p:cNvSpPr>
          <p:nvPr>
            <p:ph type="dt" sz="quarter" idx="10"/>
          </p:nvPr>
        </p:nvSpPr>
        <p:spPr>
          <a:noFill/>
        </p:spPr>
        <p:txBody>
          <a:bodyPr/>
          <a:lstStyle/>
          <a:p>
            <a:fld id="{3C4469D1-7BCD-42A6-897E-8BB9F9AE5019}" type="datetime1">
              <a:rPr lang="zh-TW" altLang="en-US" smtClean="0">
                <a:ea typeface="新細明體" charset="-120"/>
              </a:rPr>
              <a:pPr/>
              <a:t>2021/11/14</a:t>
            </a:fld>
            <a:endParaRPr lang="en-US" altLang="zh-TW">
              <a:ea typeface="新細明體" charset="-120"/>
            </a:endParaRPr>
          </a:p>
        </p:txBody>
      </p:sp>
      <p:graphicFrame>
        <p:nvGraphicFramePr>
          <p:cNvPr id="2292825" name="Group 89"/>
          <p:cNvGraphicFramePr>
            <a:graphicFrameLocks noGrp="1"/>
          </p:cNvGraphicFramePr>
          <p:nvPr>
            <p:extLst>
              <p:ext uri="{D42A27DB-BD31-4B8C-83A1-F6EECF244321}">
                <p14:modId xmlns:p14="http://schemas.microsoft.com/office/powerpoint/2010/main" val="981618947"/>
              </p:ext>
            </p:extLst>
          </p:nvPr>
        </p:nvGraphicFramePr>
        <p:xfrm>
          <a:off x="468313" y="685800"/>
          <a:ext cx="8351837" cy="5516378"/>
        </p:xfrm>
        <a:graphic>
          <a:graphicData uri="http://schemas.openxmlformats.org/drawingml/2006/table">
            <a:tbl>
              <a:tblPr/>
              <a:tblGrid>
                <a:gridCol w="574675">
                  <a:extLst>
                    <a:ext uri="{9D8B030D-6E8A-4147-A177-3AD203B41FA5}">
                      <a16:colId xmlns:a16="http://schemas.microsoft.com/office/drawing/2014/main" val="20000"/>
                    </a:ext>
                  </a:extLst>
                </a:gridCol>
                <a:gridCol w="4537075">
                  <a:extLst>
                    <a:ext uri="{9D8B030D-6E8A-4147-A177-3AD203B41FA5}">
                      <a16:colId xmlns:a16="http://schemas.microsoft.com/office/drawing/2014/main" val="20001"/>
                    </a:ext>
                  </a:extLst>
                </a:gridCol>
                <a:gridCol w="3240087">
                  <a:extLst>
                    <a:ext uri="{9D8B030D-6E8A-4147-A177-3AD203B41FA5}">
                      <a16:colId xmlns:a16="http://schemas.microsoft.com/office/drawing/2014/main" val="20002"/>
                    </a:ext>
                  </a:extLst>
                </a:gridCol>
              </a:tblGrid>
              <a:tr h="225425">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項次</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採行措施</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核准文件記載不適用政府採購法之條文</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公告金額以上得不採公開招標</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19</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限制性招標得採議價或比價方式辦理</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22</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23</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781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同業共同投標不受限制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25</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9088">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訂定招標技術規格不受限制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26</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縮短等標期</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28</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免收押標金、保證金或二者全免</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30</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82575">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領標及投標期限、方式及地點</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29</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30</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補正投標文件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33</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3971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採行替代方案</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35</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701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訂定投標廠商資格不受限制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36</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37</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82575">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11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招標文件請求釋疑、答復釋疑</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41</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12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不訂底價不受限制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47</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投標廠商家數不受三家限制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48</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49</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82575">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14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比減價格或綜合評選次數不受三次限制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53</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54</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條及第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56</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15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超底價比率不受百分之八限制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53</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49371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rPr>
                        <a:t>16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採不訂底價，評審委員會之組成及評審不受限制；建議減價金額由主持決標人員決定；得逾建議減價金額決標</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54</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82575">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採行協商措施免預告</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55</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84163">
                <a:tc>
                  <a:txBody>
                    <a:bodyPr/>
                    <a:lstStyle/>
                    <a:p>
                      <a:pPr marL="0" marR="0" lvl="0" indent="0" algn="ctr" defTabSz="914400" rtl="0" eaLnBrk="1" fontAlgn="base" latinLnBrk="0" hangingPunct="1">
                        <a:lnSpc>
                          <a:spcPct val="70000"/>
                        </a:lnSpc>
                        <a:spcBef>
                          <a:spcPct val="0"/>
                        </a:spcBef>
                        <a:spcAft>
                          <a:spcPct val="0"/>
                        </a:spcAft>
                        <a:buClrTx/>
                        <a:buSzTx/>
                        <a:buFontTx/>
                        <a:buNone/>
                        <a:tabLst/>
                      </a:pP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免報上級機關核准</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0"/>
                        </a:spcBef>
                        <a:spcAft>
                          <a:spcPct val="0"/>
                        </a:spcAft>
                        <a:buClrTx/>
                        <a:buSzTx/>
                        <a:buFontTx/>
                        <a:buNone/>
                        <a:tabLst/>
                      </a:pP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53</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55</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條及第</a:t>
                      </a:r>
                      <a:r>
                        <a:rPr kumimoji="1" lang="en-US" altLang="zh-TW"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56</a:t>
                      </a:r>
                      <a:r>
                        <a:rPr kumimoji="1" lang="zh-TW" altLang="en-US" sz="1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條</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bl>
          </a:graphicData>
        </a:graphic>
      </p:graphicFrame>
      <p:sp>
        <p:nvSpPr>
          <p:cNvPr id="202837" name="Rectangle 84"/>
          <p:cNvSpPr>
            <a:spLocks noChangeArrowheads="1"/>
          </p:cNvSpPr>
          <p:nvPr/>
        </p:nvSpPr>
        <p:spPr bwMode="auto">
          <a:xfrm>
            <a:off x="539750" y="6261100"/>
            <a:ext cx="5527675" cy="336550"/>
          </a:xfrm>
          <a:prstGeom prst="rect">
            <a:avLst/>
          </a:prstGeom>
          <a:noFill/>
          <a:ln w="9525">
            <a:noFill/>
            <a:miter lim="800000"/>
            <a:headEnd/>
            <a:tailEnd/>
          </a:ln>
        </p:spPr>
        <p:txBody>
          <a:bodyPr anchor="ctr">
            <a:spAutoFit/>
          </a:bodyPr>
          <a:lstStyle/>
          <a:p>
            <a:r>
              <a:rPr lang="zh-TW" altLang="en-US" sz="1600" b="1" dirty="0">
                <a:solidFill>
                  <a:srgbClr val="FF3300"/>
                </a:solidFill>
                <a:latin typeface="標楷體" pitchFamily="65" charset="-120"/>
                <a:ea typeface="標楷體" pitchFamily="65" charset="-120"/>
                <a:cs typeface="Times New Roman" pitchFamily="18" charset="0"/>
              </a:rPr>
              <a:t>註：本範例得由機關依個案特性及實際需要參採使用。</a:t>
            </a:r>
            <a:endParaRPr lang="zh-TW" altLang="en-US" sz="1600" b="1" dirty="0">
              <a:solidFill>
                <a:srgbClr val="FF3300"/>
              </a:solidFill>
              <a:ea typeface="標楷體" pitchFamily="65" charset="-120"/>
              <a:cs typeface="Times New Roman" pitchFamily="18" charset="0"/>
            </a:endParaRPr>
          </a:p>
        </p:txBody>
      </p:sp>
      <p:sp>
        <p:nvSpPr>
          <p:cNvPr id="202838" name="Rectangle 85"/>
          <p:cNvSpPr>
            <a:spLocks noChangeArrowheads="1"/>
          </p:cNvSpPr>
          <p:nvPr/>
        </p:nvSpPr>
        <p:spPr bwMode="auto">
          <a:xfrm>
            <a:off x="539750" y="243959"/>
            <a:ext cx="8263801" cy="369332"/>
          </a:xfrm>
          <a:prstGeom prst="rect">
            <a:avLst/>
          </a:prstGeom>
          <a:noFill/>
          <a:ln w="9525">
            <a:noFill/>
            <a:miter lim="800000"/>
            <a:headEnd/>
            <a:tailEnd/>
          </a:ln>
        </p:spPr>
        <p:txBody>
          <a:bodyPr wrap="none" anchor="ctr">
            <a:spAutoFit/>
          </a:bodyPr>
          <a:lstStyle/>
          <a:p>
            <a:r>
              <a:rPr lang="zh-TW" altLang="en-US" b="1" dirty="0">
                <a:solidFill>
                  <a:srgbClr val="0000FF"/>
                </a:solidFill>
                <a:latin typeface="標楷體" pitchFamily="65" charset="-120"/>
                <a:ea typeface="標楷體" pitchFamily="65" charset="-120"/>
              </a:rPr>
              <a:t>機關依政府採購法第</a:t>
            </a:r>
            <a:r>
              <a:rPr lang="en-US" altLang="zh-TW" b="1" dirty="0">
                <a:solidFill>
                  <a:srgbClr val="0000FF"/>
                </a:solidFill>
                <a:latin typeface="標楷體" pitchFamily="65" charset="-120"/>
                <a:ea typeface="標楷體" pitchFamily="65" charset="-120"/>
              </a:rPr>
              <a:t>105</a:t>
            </a:r>
            <a:r>
              <a:rPr lang="zh-TW" altLang="en-US" b="1" dirty="0">
                <a:solidFill>
                  <a:srgbClr val="0000FF"/>
                </a:solidFill>
                <a:latin typeface="標楷體" pitchFamily="65" charset="-120"/>
                <a:ea typeface="標楷體" pitchFamily="65" charset="-120"/>
              </a:rPr>
              <a:t>條第</a:t>
            </a:r>
            <a:r>
              <a:rPr lang="en-US" altLang="zh-TW" b="1" dirty="0">
                <a:solidFill>
                  <a:srgbClr val="0000FF"/>
                </a:solidFill>
                <a:latin typeface="標楷體" pitchFamily="65" charset="-120"/>
                <a:ea typeface="標楷體" pitchFamily="65" charset="-120"/>
              </a:rPr>
              <a:t>1</a:t>
            </a:r>
            <a:r>
              <a:rPr lang="zh-TW" altLang="en-US" b="1" dirty="0">
                <a:solidFill>
                  <a:srgbClr val="0000FF"/>
                </a:solidFill>
                <a:latin typeface="標楷體" pitchFamily="65" charset="-120"/>
                <a:ea typeface="標楷體" pitchFamily="65" charset="-120"/>
              </a:rPr>
              <a:t>項第</a:t>
            </a:r>
            <a:r>
              <a:rPr lang="en-US" altLang="zh-TW" b="1" dirty="0">
                <a:solidFill>
                  <a:srgbClr val="0000FF"/>
                </a:solidFill>
                <a:latin typeface="標楷體" pitchFamily="65" charset="-120"/>
                <a:ea typeface="標楷體" pitchFamily="65" charset="-120"/>
              </a:rPr>
              <a:t>2</a:t>
            </a:r>
            <a:r>
              <a:rPr lang="zh-TW" altLang="en-US" b="1" dirty="0">
                <a:solidFill>
                  <a:srgbClr val="0000FF"/>
                </a:solidFill>
                <a:latin typeface="標楷體" pitchFamily="65" charset="-120"/>
                <a:ea typeface="標楷體" pitchFamily="65" charset="-120"/>
              </a:rPr>
              <a:t>款緊急採購核准文件記載不適用條文之範例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7C1BD5C9-3DB7-48CB-AC99-EAAEB538F827}" type="datetime1">
              <a:rPr lang="zh-TW" altLang="en-US" smtClean="0"/>
              <a:pPr/>
              <a:t>2021/11/14</a:t>
            </a:fld>
            <a:endParaRPr lang="zh-TW" altLang="en-US"/>
          </a:p>
        </p:txBody>
      </p:sp>
      <p:sp>
        <p:nvSpPr>
          <p:cNvPr id="5" name="投影片編號版面配置區 4"/>
          <p:cNvSpPr>
            <a:spLocks noGrp="1"/>
          </p:cNvSpPr>
          <p:nvPr>
            <p:ph type="sldNum" sz="quarter" idx="11"/>
          </p:nvPr>
        </p:nvSpPr>
        <p:spPr/>
        <p:txBody>
          <a:bodyPr/>
          <a:lstStyle/>
          <a:p>
            <a:fld id="{028E204F-CD3C-4ADB-BA98-84B59EC3AEBA}" type="slidenum">
              <a:rPr lang="zh-TW" altLang="en-US" smtClean="0"/>
              <a:pPr/>
              <a:t>14</a:t>
            </a:fld>
            <a:endParaRPr lang="zh-TW" altLang="en-US"/>
          </a:p>
        </p:txBody>
      </p:sp>
      <p:graphicFrame>
        <p:nvGraphicFramePr>
          <p:cNvPr id="6" name="表格 5"/>
          <p:cNvGraphicFramePr>
            <a:graphicFrameLocks noGrp="1"/>
          </p:cNvGraphicFramePr>
          <p:nvPr>
            <p:extLst>
              <p:ext uri="{D42A27DB-BD31-4B8C-83A1-F6EECF244321}">
                <p14:modId xmlns:p14="http://schemas.microsoft.com/office/powerpoint/2010/main" val="2150957917"/>
              </p:ext>
            </p:extLst>
          </p:nvPr>
        </p:nvGraphicFramePr>
        <p:xfrm>
          <a:off x="395536" y="980728"/>
          <a:ext cx="8475712" cy="4997260"/>
        </p:xfrm>
        <a:graphic>
          <a:graphicData uri="http://schemas.openxmlformats.org/drawingml/2006/table">
            <a:tbl>
              <a:tblPr/>
              <a:tblGrid>
                <a:gridCol w="8475712">
                  <a:extLst>
                    <a:ext uri="{9D8B030D-6E8A-4147-A177-3AD203B41FA5}">
                      <a16:colId xmlns:a16="http://schemas.microsoft.com/office/drawing/2014/main" val="20000"/>
                    </a:ext>
                  </a:extLst>
                </a:gridCol>
              </a:tblGrid>
              <a:tr h="641350">
                <a:tc>
                  <a:txBody>
                    <a:bodyPr/>
                    <a:lstStyle/>
                    <a:p>
                      <a:pPr marL="893763" indent="-893763">
                        <a:lnSpc>
                          <a:spcPts val="3300"/>
                        </a:lnSpc>
                      </a:pPr>
                      <a:r>
                        <a:rPr lang="zh-TW" altLang="en-US" sz="2400" b="1" dirty="0">
                          <a:solidFill>
                            <a:srgbClr val="000000"/>
                          </a:solidFill>
                          <a:latin typeface="標楷體" panose="03000509000000000000" pitchFamily="65" charset="-120"/>
                          <a:ea typeface="標楷體" panose="03000509000000000000" pitchFamily="65" charset="-120"/>
                        </a:rPr>
                        <a:t>主旨：機關</a:t>
                      </a:r>
                      <a:r>
                        <a:rPr lang="zh-TW" altLang="en-US" sz="2400" b="1" u="sng" dirty="0">
                          <a:solidFill>
                            <a:srgbClr val="FF0000"/>
                          </a:solidFill>
                          <a:latin typeface="標楷體" panose="03000509000000000000" pitchFamily="65" charset="-120"/>
                          <a:ea typeface="標楷體" panose="03000509000000000000" pitchFamily="65" charset="-120"/>
                        </a:rPr>
                        <a:t>因應天然災害需緊急處置之採購，涉及開口契約</a:t>
                      </a:r>
                      <a:r>
                        <a:rPr lang="zh-TW" altLang="en-US" sz="2400" b="1" dirty="0">
                          <a:solidFill>
                            <a:srgbClr val="000000"/>
                          </a:solidFill>
                          <a:latin typeface="標楷體" panose="03000509000000000000" pitchFamily="65" charset="-120"/>
                          <a:ea typeface="標楷體" panose="03000509000000000000" pitchFamily="65" charset="-120"/>
                        </a:rPr>
                        <a:t>之執行，詳如說明，請查照並轉知所屬機關。</a:t>
                      </a:r>
                      <a:endParaRPr lang="en-US" altLang="zh-TW" sz="2400" b="1" dirty="0">
                        <a:solidFill>
                          <a:srgbClr val="000000"/>
                        </a:solidFill>
                        <a:latin typeface="標楷體" panose="03000509000000000000" pitchFamily="65" charset="-120"/>
                        <a:ea typeface="標楷體" panose="03000509000000000000" pitchFamily="65" charset="-120"/>
                      </a:endParaRPr>
                    </a:p>
                    <a:p>
                      <a:pPr>
                        <a:lnSpc>
                          <a:spcPts val="3300"/>
                        </a:lnSpc>
                      </a:pPr>
                      <a:r>
                        <a:rPr lang="zh-TW" altLang="en-US" sz="2400" b="1" dirty="0">
                          <a:solidFill>
                            <a:srgbClr val="000000"/>
                          </a:solidFill>
                          <a:latin typeface="標楷體" panose="03000509000000000000" pitchFamily="65" charset="-120"/>
                          <a:ea typeface="標楷體" panose="03000509000000000000" pitchFamily="65" charset="-120"/>
                        </a:rPr>
                        <a:t>說明：</a:t>
                      </a:r>
                    </a:p>
                    <a:p>
                      <a:pPr marL="627063" indent="-627063">
                        <a:lnSpc>
                          <a:spcPts val="3300"/>
                        </a:lnSpc>
                      </a:pPr>
                      <a:r>
                        <a:rPr lang="zh-TW" altLang="en-US" sz="2400" b="1" dirty="0">
                          <a:solidFill>
                            <a:srgbClr val="000000"/>
                          </a:solidFill>
                          <a:latin typeface="標楷體" panose="03000509000000000000" pitchFamily="65" charset="-120"/>
                          <a:ea typeface="標楷體" panose="03000509000000000000" pitchFamily="65" charset="-120"/>
                        </a:rPr>
                        <a:t>一、本會</a:t>
                      </a:r>
                      <a:r>
                        <a:rPr lang="en-US" altLang="zh-TW" sz="2400" b="1" dirty="0">
                          <a:solidFill>
                            <a:srgbClr val="000000"/>
                          </a:solidFill>
                          <a:latin typeface="標楷體" panose="03000509000000000000" pitchFamily="65" charset="-120"/>
                          <a:ea typeface="標楷體" panose="03000509000000000000" pitchFamily="65" charset="-120"/>
                        </a:rPr>
                        <a:t>105</a:t>
                      </a:r>
                      <a:r>
                        <a:rPr lang="zh-TW" altLang="en-US" sz="2400" b="1" dirty="0">
                          <a:solidFill>
                            <a:srgbClr val="000000"/>
                          </a:solidFill>
                          <a:latin typeface="標楷體" panose="03000509000000000000" pitchFamily="65" charset="-120"/>
                          <a:ea typeface="標楷體" panose="03000509000000000000" pitchFamily="65" charset="-120"/>
                        </a:rPr>
                        <a:t>年</a:t>
                      </a:r>
                      <a:r>
                        <a:rPr lang="en-US" altLang="zh-TW" sz="2400" b="1" dirty="0">
                          <a:solidFill>
                            <a:srgbClr val="000000"/>
                          </a:solidFill>
                          <a:latin typeface="標楷體" panose="03000509000000000000" pitchFamily="65" charset="-120"/>
                          <a:ea typeface="標楷體" panose="03000509000000000000" pitchFamily="65" charset="-120"/>
                        </a:rPr>
                        <a:t>7</a:t>
                      </a:r>
                      <a:r>
                        <a:rPr lang="zh-TW" altLang="en-US" sz="2400" b="1" dirty="0">
                          <a:solidFill>
                            <a:srgbClr val="000000"/>
                          </a:solidFill>
                          <a:latin typeface="標楷體" panose="03000509000000000000" pitchFamily="65" charset="-120"/>
                          <a:ea typeface="標楷體" panose="03000509000000000000" pitchFamily="65" charset="-120"/>
                        </a:rPr>
                        <a:t>月</a:t>
                      </a:r>
                      <a:r>
                        <a:rPr lang="en-US" altLang="zh-TW" sz="2400" b="1" dirty="0">
                          <a:solidFill>
                            <a:srgbClr val="000000"/>
                          </a:solidFill>
                          <a:latin typeface="標楷體" panose="03000509000000000000" pitchFamily="65" charset="-120"/>
                          <a:ea typeface="標楷體" panose="03000509000000000000" pitchFamily="65" charset="-120"/>
                        </a:rPr>
                        <a:t>10</a:t>
                      </a:r>
                      <a:r>
                        <a:rPr lang="zh-TW" altLang="en-US" sz="2400" b="1" dirty="0">
                          <a:solidFill>
                            <a:srgbClr val="000000"/>
                          </a:solidFill>
                          <a:latin typeface="標楷體" panose="03000509000000000000" pitchFamily="65" charset="-120"/>
                          <a:ea typeface="標楷體" panose="03000509000000000000" pitchFamily="65" charset="-120"/>
                        </a:rPr>
                        <a:t>日工程企字第</a:t>
                      </a:r>
                      <a:r>
                        <a:rPr lang="en-US" altLang="zh-TW" sz="2400" b="1" dirty="0">
                          <a:solidFill>
                            <a:srgbClr val="000000"/>
                          </a:solidFill>
                          <a:latin typeface="標楷體" panose="03000509000000000000" pitchFamily="65" charset="-120"/>
                          <a:ea typeface="標楷體" panose="03000509000000000000" pitchFamily="65" charset="-120"/>
                        </a:rPr>
                        <a:t>10500215870</a:t>
                      </a:r>
                      <a:r>
                        <a:rPr lang="zh-TW" altLang="en-US" sz="2400" b="1" dirty="0">
                          <a:solidFill>
                            <a:srgbClr val="000000"/>
                          </a:solidFill>
                          <a:latin typeface="標楷體" panose="03000509000000000000" pitchFamily="65" charset="-120"/>
                          <a:ea typeface="標楷體" panose="03000509000000000000" pitchFamily="65" charset="-120"/>
                        </a:rPr>
                        <a:t>號函知各機關，因應尼伯特颱風</a:t>
                      </a:r>
                      <a:r>
                        <a:rPr lang="zh-TW" altLang="en-US" sz="2400" b="1" u="sng" dirty="0">
                          <a:solidFill>
                            <a:srgbClr val="0000FF"/>
                          </a:solidFill>
                          <a:latin typeface="標楷體" panose="03000509000000000000" pitchFamily="65" charset="-120"/>
                          <a:ea typeface="標楷體" panose="03000509000000000000" pitchFamily="65" charset="-120"/>
                        </a:rPr>
                        <a:t>災害需緊急處置之採購事項</a:t>
                      </a:r>
                      <a:r>
                        <a:rPr lang="zh-TW" altLang="en-US" sz="2400" b="1" dirty="0">
                          <a:solidFill>
                            <a:srgbClr val="000000"/>
                          </a:solidFill>
                          <a:latin typeface="標楷體" panose="03000509000000000000" pitchFamily="65" charset="-120"/>
                          <a:ea typeface="標楷體" panose="03000509000000000000" pitchFamily="65" charset="-120"/>
                        </a:rPr>
                        <a:t>，政府採購法（下稱本法）</a:t>
                      </a:r>
                      <a:r>
                        <a:rPr lang="zh-TW" altLang="en-US" sz="2400" b="1" u="sng" dirty="0">
                          <a:solidFill>
                            <a:srgbClr val="0000FF"/>
                          </a:solidFill>
                          <a:latin typeface="標楷體" panose="03000509000000000000" pitchFamily="65" charset="-120"/>
                          <a:ea typeface="標楷體" panose="03000509000000000000" pitchFamily="65" charset="-120"/>
                        </a:rPr>
                        <a:t>第</a:t>
                      </a:r>
                      <a:r>
                        <a:rPr lang="en-US" altLang="zh-TW" sz="2400" b="1" u="sng" dirty="0">
                          <a:solidFill>
                            <a:srgbClr val="0000FF"/>
                          </a:solidFill>
                          <a:latin typeface="標楷體" panose="03000509000000000000" pitchFamily="65" charset="-120"/>
                          <a:ea typeface="標楷體" panose="03000509000000000000" pitchFamily="65" charset="-120"/>
                        </a:rPr>
                        <a:t>22</a:t>
                      </a:r>
                      <a:r>
                        <a:rPr lang="zh-TW" altLang="en-US" sz="2400" b="1" u="sng" dirty="0">
                          <a:solidFill>
                            <a:srgbClr val="0000FF"/>
                          </a:solidFill>
                          <a:latin typeface="標楷體" panose="03000509000000000000" pitchFamily="65" charset="-120"/>
                          <a:ea typeface="標楷體" panose="03000509000000000000" pitchFamily="65" charset="-120"/>
                        </a:rPr>
                        <a:t>條第</a:t>
                      </a:r>
                      <a:r>
                        <a:rPr lang="en-US" altLang="zh-TW" sz="2400" b="1" u="sng" dirty="0">
                          <a:solidFill>
                            <a:srgbClr val="0000FF"/>
                          </a:solidFill>
                          <a:latin typeface="標楷體" panose="03000509000000000000" pitchFamily="65" charset="-120"/>
                          <a:ea typeface="標楷體" panose="03000509000000000000" pitchFamily="65" charset="-120"/>
                        </a:rPr>
                        <a:t>1</a:t>
                      </a:r>
                      <a:r>
                        <a:rPr lang="zh-TW" altLang="en-US" sz="2400" b="1" u="sng" dirty="0">
                          <a:solidFill>
                            <a:srgbClr val="0000FF"/>
                          </a:solidFill>
                          <a:latin typeface="標楷體" panose="03000509000000000000" pitchFamily="65" charset="-120"/>
                          <a:ea typeface="標楷體" panose="03000509000000000000" pitchFamily="65" charset="-120"/>
                        </a:rPr>
                        <a:t>項第</a:t>
                      </a:r>
                      <a:r>
                        <a:rPr lang="en-US" altLang="zh-TW" sz="2400" b="1" u="sng" dirty="0">
                          <a:solidFill>
                            <a:srgbClr val="0000FF"/>
                          </a:solidFill>
                          <a:latin typeface="標楷體" panose="03000509000000000000" pitchFamily="65" charset="-120"/>
                          <a:ea typeface="標楷體" panose="03000509000000000000" pitchFamily="65" charset="-120"/>
                        </a:rPr>
                        <a:t>3</a:t>
                      </a:r>
                      <a:r>
                        <a:rPr lang="zh-TW" altLang="en-US" sz="2400" b="1" u="sng" dirty="0">
                          <a:solidFill>
                            <a:srgbClr val="0000FF"/>
                          </a:solidFill>
                          <a:latin typeface="標楷體" panose="03000509000000000000" pitchFamily="65" charset="-120"/>
                          <a:ea typeface="標楷體" panose="03000509000000000000" pitchFamily="65" charset="-120"/>
                        </a:rPr>
                        <a:t>款及第</a:t>
                      </a:r>
                      <a:r>
                        <a:rPr lang="en-US" altLang="zh-TW" sz="2400" b="1" u="sng" dirty="0">
                          <a:solidFill>
                            <a:srgbClr val="0000FF"/>
                          </a:solidFill>
                          <a:latin typeface="標楷體" panose="03000509000000000000" pitchFamily="65" charset="-120"/>
                          <a:ea typeface="標楷體" panose="03000509000000000000" pitchFamily="65" charset="-120"/>
                        </a:rPr>
                        <a:t>105</a:t>
                      </a:r>
                      <a:r>
                        <a:rPr lang="zh-TW" altLang="en-US" sz="2400" b="1" u="sng" dirty="0">
                          <a:solidFill>
                            <a:srgbClr val="0000FF"/>
                          </a:solidFill>
                          <a:latin typeface="標楷體" panose="03000509000000000000" pitchFamily="65" charset="-120"/>
                          <a:ea typeface="標楷體" panose="03000509000000000000" pitchFamily="65" charset="-120"/>
                        </a:rPr>
                        <a:t>條第</a:t>
                      </a:r>
                      <a:r>
                        <a:rPr lang="en-US" altLang="zh-TW" sz="2400" b="1" u="sng" dirty="0">
                          <a:solidFill>
                            <a:srgbClr val="0000FF"/>
                          </a:solidFill>
                          <a:latin typeface="標楷體" panose="03000509000000000000" pitchFamily="65" charset="-120"/>
                          <a:ea typeface="標楷體" panose="03000509000000000000" pitchFamily="65" charset="-120"/>
                        </a:rPr>
                        <a:t>1</a:t>
                      </a:r>
                      <a:r>
                        <a:rPr lang="zh-TW" altLang="en-US" sz="2400" b="1" u="sng" dirty="0">
                          <a:solidFill>
                            <a:srgbClr val="0000FF"/>
                          </a:solidFill>
                          <a:latin typeface="標楷體" panose="03000509000000000000" pitchFamily="65" charset="-120"/>
                          <a:ea typeface="標楷體" panose="03000509000000000000" pitchFamily="65" charset="-120"/>
                        </a:rPr>
                        <a:t>項第</a:t>
                      </a:r>
                      <a:r>
                        <a:rPr lang="en-US" altLang="zh-TW" sz="2400" b="1" u="sng" dirty="0">
                          <a:solidFill>
                            <a:srgbClr val="0000FF"/>
                          </a:solidFill>
                          <a:latin typeface="標楷體" panose="03000509000000000000" pitchFamily="65" charset="-120"/>
                          <a:ea typeface="標楷體" panose="03000509000000000000" pitchFamily="65" charset="-120"/>
                        </a:rPr>
                        <a:t>2</a:t>
                      </a:r>
                      <a:r>
                        <a:rPr lang="zh-TW" altLang="en-US" sz="2400" b="1" u="sng" dirty="0">
                          <a:solidFill>
                            <a:srgbClr val="0000FF"/>
                          </a:solidFill>
                          <a:latin typeface="標楷體" panose="03000509000000000000" pitchFamily="65" charset="-120"/>
                          <a:ea typeface="標楷體" panose="03000509000000000000" pitchFamily="65" charset="-120"/>
                        </a:rPr>
                        <a:t>款</a:t>
                      </a:r>
                      <a:r>
                        <a:rPr lang="zh-TW" altLang="en-US" sz="2400" b="1" dirty="0">
                          <a:solidFill>
                            <a:srgbClr val="000000"/>
                          </a:solidFill>
                          <a:latin typeface="標楷體" panose="03000509000000000000" pitchFamily="65" charset="-120"/>
                          <a:ea typeface="標楷體" panose="03000509000000000000" pitchFamily="65" charset="-120"/>
                        </a:rPr>
                        <a:t>已有緊急採購機制，請就</a:t>
                      </a:r>
                      <a:r>
                        <a:rPr lang="zh-TW" altLang="en-US" sz="2400" b="1" u="sng" dirty="0">
                          <a:solidFill>
                            <a:srgbClr val="0000FF"/>
                          </a:solidFill>
                          <a:latin typeface="標楷體" panose="03000509000000000000" pitchFamily="65" charset="-120"/>
                          <a:ea typeface="標楷體" panose="03000509000000000000" pitchFamily="65" charset="-120"/>
                        </a:rPr>
                        <a:t>個案情形依規定妥處</a:t>
                      </a:r>
                      <a:r>
                        <a:rPr lang="zh-TW" altLang="en-US" sz="2400" b="1" dirty="0">
                          <a:solidFill>
                            <a:srgbClr val="000000"/>
                          </a:solidFill>
                          <a:latin typeface="標楷體" panose="03000509000000000000" pitchFamily="65" charset="-120"/>
                          <a:ea typeface="標楷體" panose="03000509000000000000" pitchFamily="65" charset="-120"/>
                        </a:rPr>
                        <a:t>。</a:t>
                      </a:r>
                    </a:p>
                    <a:p>
                      <a:pPr marL="627063" indent="-627063">
                        <a:lnSpc>
                          <a:spcPts val="3300"/>
                        </a:lnSpc>
                      </a:pPr>
                      <a:r>
                        <a:rPr lang="zh-TW" altLang="en-US" sz="2400" b="1" dirty="0">
                          <a:solidFill>
                            <a:srgbClr val="000000"/>
                          </a:solidFill>
                          <a:latin typeface="標楷體" panose="03000509000000000000" pitchFamily="65" charset="-120"/>
                          <a:ea typeface="標楷體" panose="03000509000000000000" pitchFamily="65" charset="-120"/>
                        </a:rPr>
                        <a:t>二、對於機關</a:t>
                      </a:r>
                      <a:r>
                        <a:rPr lang="zh-TW" altLang="en-US" sz="2400" b="1" u="sng" dirty="0">
                          <a:solidFill>
                            <a:srgbClr val="0000FF"/>
                          </a:solidFill>
                          <a:latin typeface="標楷體" panose="03000509000000000000" pitchFamily="65" charset="-120"/>
                          <a:ea typeface="標楷體" panose="03000509000000000000" pitchFamily="65" charset="-120"/>
                        </a:rPr>
                        <a:t>已訂有天然災害緊急搶修搶險開口契約者</a:t>
                      </a:r>
                      <a:r>
                        <a:rPr lang="zh-TW" altLang="en-US" sz="2400" b="1" dirty="0">
                          <a:solidFill>
                            <a:srgbClr val="000000"/>
                          </a:solidFill>
                          <a:latin typeface="標楷體" panose="03000509000000000000" pitchFamily="65" charset="-120"/>
                          <a:ea typeface="標楷體" panose="03000509000000000000" pitchFamily="65" charset="-120"/>
                        </a:rPr>
                        <a:t>，可於</a:t>
                      </a:r>
                      <a:r>
                        <a:rPr lang="zh-TW" altLang="en-US" sz="2400" b="1" u="sng" dirty="0">
                          <a:solidFill>
                            <a:srgbClr val="FF0000"/>
                          </a:solidFill>
                          <a:latin typeface="標楷體" panose="03000509000000000000" pitchFamily="65" charset="-120"/>
                          <a:ea typeface="標楷體" panose="03000509000000000000" pitchFamily="65" charset="-120"/>
                        </a:rPr>
                        <a:t>契約金額上限內立即洽廠商依契約履行</a:t>
                      </a:r>
                      <a:r>
                        <a:rPr lang="zh-TW" altLang="en-US" sz="2400" b="1" dirty="0">
                          <a:solidFill>
                            <a:srgbClr val="000000"/>
                          </a:solidFill>
                          <a:latin typeface="標楷體" panose="03000509000000000000" pitchFamily="65" charset="-120"/>
                          <a:ea typeface="標楷體" panose="03000509000000000000" pitchFamily="65" charset="-120"/>
                        </a:rPr>
                        <a:t>；如因災情較大，</a:t>
                      </a:r>
                      <a:r>
                        <a:rPr lang="zh-TW" altLang="en-US" sz="2400" b="1" u="sng" dirty="0">
                          <a:solidFill>
                            <a:srgbClr val="FF0000"/>
                          </a:solidFill>
                          <a:latin typeface="標楷體" panose="03000509000000000000" pitchFamily="65" charset="-120"/>
                          <a:ea typeface="標楷體" panose="03000509000000000000" pitchFamily="65" charset="-120"/>
                        </a:rPr>
                        <a:t>訂約廠商履約能量不足以應付短期遽增之需求，致未能</a:t>
                      </a:r>
                      <a:r>
                        <a:rPr lang="zh-TW" altLang="en-US" sz="2400" b="1" dirty="0">
                          <a:solidFill>
                            <a:srgbClr val="000000"/>
                          </a:solidFill>
                          <a:latin typeface="標楷體" panose="03000509000000000000" pitchFamily="65" charset="-120"/>
                          <a:ea typeface="標楷體" panose="03000509000000000000" pitchFamily="65" charset="-120"/>
                        </a:rPr>
                        <a:t>依機關需求及時履約者，縱使</a:t>
                      </a:r>
                      <a:r>
                        <a:rPr lang="zh-TW" altLang="en-US" sz="2400" b="1" u="sng" dirty="0">
                          <a:solidFill>
                            <a:srgbClr val="0000FF"/>
                          </a:solidFill>
                          <a:latin typeface="標楷體" panose="03000509000000000000" pitchFamily="65" charset="-120"/>
                          <a:ea typeface="標楷體" panose="03000509000000000000" pitchFamily="65" charset="-120"/>
                        </a:rPr>
                        <a:t>開口契約金額尚未屆滿</a:t>
                      </a:r>
                      <a:r>
                        <a:rPr lang="zh-TW" altLang="en-US" sz="2400" b="1" dirty="0">
                          <a:solidFill>
                            <a:srgbClr val="000000"/>
                          </a:solidFill>
                          <a:latin typeface="標楷體" panose="03000509000000000000" pitchFamily="65" charset="-120"/>
                          <a:ea typeface="標楷體" panose="03000509000000000000" pitchFamily="65" charset="-120"/>
                        </a:rPr>
                        <a:t>，機關仍</a:t>
                      </a:r>
                      <a:r>
                        <a:rPr lang="zh-TW" altLang="en-US" sz="2400" b="1" u="sng" dirty="0">
                          <a:solidFill>
                            <a:srgbClr val="0000FF"/>
                          </a:solidFill>
                          <a:latin typeface="標楷體" panose="03000509000000000000" pitchFamily="65" charset="-120"/>
                          <a:ea typeface="標楷體" panose="03000509000000000000" pitchFamily="65" charset="-120"/>
                        </a:rPr>
                        <a:t>得以前揭緊急採購機制另案辦理</a:t>
                      </a:r>
                      <a:r>
                        <a:rPr lang="zh-TW" altLang="en-US" sz="2400" b="1" dirty="0">
                          <a:solidFill>
                            <a:srgbClr val="000000"/>
                          </a:solidFill>
                          <a:latin typeface="標楷體" panose="03000509000000000000" pitchFamily="65" charset="-120"/>
                          <a:ea typeface="標楷體" panose="03000509000000000000" pitchFamily="65" charset="-120"/>
                        </a:rPr>
                        <a:t>，俾加速災後復建。</a:t>
                      </a:r>
                    </a:p>
                  </a:txBody>
                  <a:tcPr marL="0" marR="0" marT="0" marB="0" anchor="ctr">
                    <a:lnL>
                      <a:noFill/>
                    </a:lnL>
                    <a:lnR>
                      <a:noFill/>
                    </a:lnR>
                    <a:lnT>
                      <a:noFill/>
                    </a:lnT>
                    <a:lnB>
                      <a:noFill/>
                    </a:lnB>
                    <a:noFill/>
                  </a:tcPr>
                </a:tc>
                <a:extLst>
                  <a:ext uri="{0D108BD9-81ED-4DB2-BD59-A6C34878D82A}">
                    <a16:rowId xmlns:a16="http://schemas.microsoft.com/office/drawing/2014/main" val="10000"/>
                  </a:ext>
                </a:extLst>
              </a:tr>
            </a:tbl>
          </a:graphicData>
        </a:graphic>
      </p:graphicFrame>
      <p:sp>
        <p:nvSpPr>
          <p:cNvPr id="7" name="Rectangle 1"/>
          <p:cNvSpPr>
            <a:spLocks noChangeArrowheads="1"/>
          </p:cNvSpPr>
          <p:nvPr/>
        </p:nvSpPr>
        <p:spPr bwMode="auto">
          <a:xfrm>
            <a:off x="323528" y="116632"/>
            <a:ext cx="871296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行政院公共工程委員會 函</a:t>
            </a:r>
            <a:r>
              <a:rPr kumimoji="1" lang="zh-TW" altLang="zh-TW" sz="2000" b="1" i="0" u="none" strike="noStrike" cap="none" normalizeH="0" baseline="0" dirty="0">
                <a:ln>
                  <a:noFill/>
                </a:ln>
                <a:solidFill>
                  <a:srgbClr val="FF00FF"/>
                </a:solidFill>
                <a:effectLst/>
                <a:latin typeface="標楷體" panose="03000509000000000000" pitchFamily="65" charset="-120"/>
                <a:ea typeface="標楷體" panose="03000509000000000000" pitchFamily="65" charset="-120"/>
                <a:cs typeface="Times New Roman" pitchFamily="18" charset="0"/>
              </a:rPr>
              <a:t>105年7月12日工程企字第10500219350號 </a:t>
            </a:r>
            <a:br>
              <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br>
            <a:r>
              <a:rPr kumimoji="1" lang="zh-TW" altLang="zh-TW" sz="2000" b="1" i="0" u="none" strike="noStrike" cap="none" normalizeH="0" baseline="0" dirty="0">
                <a:ln>
                  <a:noFill/>
                </a:ln>
                <a:solidFill>
                  <a:srgbClr val="FF0080"/>
                </a:solidFill>
                <a:effectLst/>
                <a:latin typeface="標楷體" panose="03000509000000000000" pitchFamily="65" charset="-120"/>
                <a:ea typeface="標楷體" panose="03000509000000000000" pitchFamily="65" charset="-120"/>
                <a:cs typeface="Times New Roman" pitchFamily="18" charset="0"/>
              </a:rPr>
              <a:t>根據政府採購法　第二十二條　第一百零五條 </a:t>
            </a:r>
            <a:endParaRPr kumimoji="1" lang="zh-TW" altLang="zh-TW"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spTree>
    <p:extLst>
      <p:ext uri="{BB962C8B-B14F-4D97-AF65-F5344CB8AC3E}">
        <p14:creationId xmlns:p14="http://schemas.microsoft.com/office/powerpoint/2010/main" val="3368103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2114485E-DDA8-4034-9052-B1D37B6946AF}" type="datetime1">
              <a:rPr lang="zh-TW" altLang="en-US" smtClean="0"/>
              <a:t>2021/11/14</a:t>
            </a:fld>
            <a:endParaRPr lang="en-US" altLang="zh-TW"/>
          </a:p>
        </p:txBody>
      </p:sp>
      <p:sp>
        <p:nvSpPr>
          <p:cNvPr id="40963" name="Rectangle 2"/>
          <p:cNvSpPr>
            <a:spLocks noGrp="1" noChangeArrowheads="1"/>
          </p:cNvSpPr>
          <p:nvPr>
            <p:ph type="title"/>
          </p:nvPr>
        </p:nvSpPr>
        <p:spPr>
          <a:xfrm>
            <a:off x="301034" y="154732"/>
            <a:ext cx="3118838" cy="609972"/>
          </a:xfrm>
        </p:spPr>
        <p:txBody>
          <a:bodyPr/>
          <a:lstStyle/>
          <a:p>
            <a:pPr marL="1117600" indent="-1117600" algn="l" eaLnBrk="1" hangingPunct="1"/>
            <a:r>
              <a:rPr lang="en-US" altLang="zh-TW" sz="3600" b="1" dirty="0">
                <a:solidFill>
                  <a:srgbClr val="000000"/>
                </a:solidFill>
                <a:effectLst/>
                <a:latin typeface="標楷體" pitchFamily="65" charset="-120"/>
                <a:ea typeface="標楷體" pitchFamily="65" charset="-120"/>
              </a:rPr>
              <a:t>15</a:t>
            </a:r>
            <a:r>
              <a:rPr lang="zh-TW" altLang="en-US" sz="3600" b="1" dirty="0">
                <a:solidFill>
                  <a:srgbClr val="000000"/>
                </a:solidFill>
                <a:effectLst/>
                <a:latin typeface="標楷體" pitchFamily="65" charset="-120"/>
                <a:ea typeface="標楷體" pitchFamily="65" charset="-120"/>
              </a:rPr>
              <a:t>、</a:t>
            </a:r>
            <a:r>
              <a:rPr lang="zh-TW" altLang="en-US" sz="2800" b="1" dirty="0">
                <a:solidFill>
                  <a:srgbClr val="000000"/>
                </a:solidFill>
                <a:effectLst/>
                <a:latin typeface="標楷體" pitchFamily="65" charset="-120"/>
                <a:ea typeface="標楷體" pitchFamily="65" charset="-120"/>
              </a:rPr>
              <a:t>招標方式為：</a:t>
            </a:r>
          </a:p>
        </p:txBody>
      </p:sp>
      <p:sp>
        <p:nvSpPr>
          <p:cNvPr id="40964" name="Rectangle 3"/>
          <p:cNvSpPr>
            <a:spLocks noGrp="1" noChangeArrowheads="1"/>
          </p:cNvSpPr>
          <p:nvPr>
            <p:ph type="body" idx="1"/>
          </p:nvPr>
        </p:nvSpPr>
        <p:spPr>
          <a:xfrm>
            <a:off x="249614" y="1033836"/>
            <a:ext cx="8568952" cy="1656184"/>
          </a:xfrm>
        </p:spPr>
        <p:txBody>
          <a:bodyPr>
            <a:normAutofit/>
          </a:bodyPr>
          <a:lstStyle/>
          <a:p>
            <a:pPr marL="990600" indent="-990600" algn="just" eaLnBrk="1" hangingPunct="1">
              <a:lnSpc>
                <a:spcPct val="90000"/>
              </a:lnSpc>
              <a:spcBef>
                <a:spcPct val="0"/>
              </a:spcBef>
              <a:buFontTx/>
              <a:buNone/>
            </a:pPr>
            <a:r>
              <a:rPr lang="en-US" altLang="zh-TW"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(1)</a:t>
            </a:r>
            <a:r>
              <a:rPr lang="zh-TW" altLang="en-US" b="1" dirty="0">
                <a:solidFill>
                  <a:srgbClr val="0033CC"/>
                </a:solidFill>
                <a:latin typeface="標楷體" pitchFamily="65" charset="-120"/>
                <a:ea typeface="標楷體" pitchFamily="65" charset="-120"/>
              </a:rPr>
              <a:t>公開招標</a:t>
            </a:r>
          </a:p>
          <a:p>
            <a:pPr marL="360363" indent="-360363" algn="just" eaLnBrk="1" hangingPunct="1">
              <a:lnSpc>
                <a:spcPts val="3000"/>
              </a:lnSpc>
              <a:spcBef>
                <a:spcPct val="0"/>
              </a:spcBef>
              <a:buFontTx/>
              <a:buNone/>
            </a:pPr>
            <a:r>
              <a:rPr lang="zh-TW" altLang="en-US"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1-1)</a:t>
            </a:r>
            <a:r>
              <a:rPr lang="zh-TW" altLang="en-US" sz="2200" b="1" dirty="0">
                <a:latin typeface="標楷體" pitchFamily="65" charset="-120"/>
                <a:ea typeface="標楷體" pitchFamily="65" charset="-120"/>
              </a:rPr>
              <a:t>本案為</a:t>
            </a:r>
            <a:r>
              <a:rPr lang="zh-TW" altLang="en-US" sz="2200" b="1" u="sng" dirty="0">
                <a:solidFill>
                  <a:srgbClr val="0033CC"/>
                </a:solidFill>
                <a:latin typeface="標楷體" pitchFamily="65" charset="-120"/>
                <a:ea typeface="標楷體" pitchFamily="65" charset="-120"/>
              </a:rPr>
              <a:t>複數決標</a:t>
            </a:r>
            <a:r>
              <a:rPr lang="zh-TW" altLang="en-US" sz="2200" b="1" dirty="0">
                <a:latin typeface="標楷體" pitchFamily="65" charset="-120"/>
                <a:ea typeface="標楷體" pitchFamily="65" charset="-120"/>
              </a:rPr>
              <a:t>並採分項決標，廠商各項投標文件</a:t>
            </a:r>
            <a:r>
              <a:rPr lang="zh-TW" altLang="en-US" sz="2200" b="1" u="sng" dirty="0">
                <a:solidFill>
                  <a:srgbClr val="0033CC"/>
                </a:solidFill>
                <a:latin typeface="標楷體" pitchFamily="65" charset="-120"/>
                <a:ea typeface="標楷體" pitchFamily="65" charset="-120"/>
              </a:rPr>
              <a:t>無需分項裝封，</a:t>
            </a:r>
            <a:r>
              <a:rPr lang="zh-TW" altLang="en-US" sz="2200" b="1" u="sng" dirty="0">
                <a:solidFill>
                  <a:srgbClr val="FF3300"/>
                </a:solidFill>
                <a:latin typeface="標楷體" pitchFamily="65" charset="-120"/>
                <a:ea typeface="標楷體" pitchFamily="65" charset="-120"/>
              </a:rPr>
              <a:t>無需於大外標封標示投標項次</a:t>
            </a:r>
            <a:r>
              <a:rPr lang="zh-TW" altLang="en-US" sz="2200" b="1" dirty="0">
                <a:latin typeface="標楷體" pitchFamily="65" charset="-120"/>
                <a:ea typeface="標楷體" pitchFamily="65" charset="-120"/>
              </a:rPr>
              <a:t>，有</a:t>
            </a:r>
            <a:r>
              <a:rPr lang="en-US" altLang="zh-TW" sz="2200" b="1" u="sng" dirty="0">
                <a:solidFill>
                  <a:srgbClr val="FF3300"/>
                </a:solidFill>
                <a:latin typeface="標楷體" pitchFamily="65" charset="-120"/>
                <a:ea typeface="標楷體" pitchFamily="65" charset="-120"/>
              </a:rPr>
              <a:t>3</a:t>
            </a:r>
            <a:r>
              <a:rPr lang="zh-TW" altLang="en-US" sz="2200" b="1" u="sng" dirty="0">
                <a:solidFill>
                  <a:srgbClr val="FF3300"/>
                </a:solidFill>
                <a:latin typeface="標楷體" pitchFamily="65" charset="-120"/>
                <a:ea typeface="標楷體" pitchFamily="65" charset="-120"/>
              </a:rPr>
              <a:t>家以上廠商</a:t>
            </a:r>
            <a:r>
              <a:rPr lang="zh-TW" altLang="en-US" sz="2200" b="1" dirty="0">
                <a:latin typeface="標楷體" pitchFamily="65" charset="-120"/>
                <a:ea typeface="標楷體" pitchFamily="65" charset="-120"/>
              </a:rPr>
              <a:t>投標，且</a:t>
            </a:r>
            <a:r>
              <a:rPr lang="zh-TW" altLang="en-US" sz="2200" b="1" u="sng" dirty="0">
                <a:solidFill>
                  <a:srgbClr val="000000"/>
                </a:solidFill>
                <a:latin typeface="標楷體" pitchFamily="65" charset="-120"/>
                <a:ea typeface="標楷體" pitchFamily="65" charset="-120"/>
              </a:rPr>
              <a:t>符合</a:t>
            </a:r>
            <a:r>
              <a:rPr lang="zh-TW" altLang="en-US" sz="2200" b="1" dirty="0">
                <a:latin typeface="標楷體" pitchFamily="65" charset="-120"/>
                <a:ea typeface="標楷體" pitchFamily="65" charset="-120"/>
              </a:rPr>
              <a:t>政府採購法施行</a:t>
            </a:r>
            <a:r>
              <a:rPr lang="zh-TW" altLang="en-US" sz="2200" b="1" u="sng" dirty="0">
                <a:solidFill>
                  <a:srgbClr val="000000"/>
                </a:solidFill>
                <a:latin typeface="標楷體" pitchFamily="65" charset="-120"/>
                <a:ea typeface="標楷體" pitchFamily="65" charset="-120"/>
              </a:rPr>
              <a:t>細則第</a:t>
            </a:r>
            <a:r>
              <a:rPr lang="en-US" altLang="zh-TW" sz="2200" b="1" u="sng" dirty="0">
                <a:solidFill>
                  <a:srgbClr val="000000"/>
                </a:solidFill>
                <a:latin typeface="標楷體" pitchFamily="65" charset="-120"/>
                <a:ea typeface="標楷體" pitchFamily="65" charset="-120"/>
              </a:rPr>
              <a:t>55</a:t>
            </a:r>
            <a:r>
              <a:rPr lang="zh-TW" altLang="en-US" sz="2200" b="1" u="sng" dirty="0">
                <a:solidFill>
                  <a:srgbClr val="000000"/>
                </a:solidFill>
                <a:latin typeface="標楷體" pitchFamily="65" charset="-120"/>
                <a:ea typeface="標楷體" pitchFamily="65" charset="-120"/>
              </a:rPr>
              <a:t>條規定時</a:t>
            </a:r>
            <a:r>
              <a:rPr lang="zh-TW" altLang="en-US" sz="2200" b="1" dirty="0">
                <a:latin typeface="標楷體" pitchFamily="65" charset="-120"/>
                <a:ea typeface="標楷體" pitchFamily="65" charset="-120"/>
              </a:rPr>
              <a:t>，即得</a:t>
            </a:r>
            <a:r>
              <a:rPr lang="zh-TW" altLang="en-US" sz="2200" b="1" u="sng" dirty="0">
                <a:solidFill>
                  <a:srgbClr val="FF3300"/>
                </a:solidFill>
                <a:latin typeface="標楷體" pitchFamily="65" charset="-120"/>
                <a:ea typeface="標楷體" pitchFamily="65" charset="-120"/>
              </a:rPr>
              <a:t>開標</a:t>
            </a:r>
            <a:r>
              <a:rPr lang="zh-TW" altLang="en-US" sz="2200" b="1" dirty="0">
                <a:latin typeface="標楷體" pitchFamily="65" charset="-120"/>
                <a:ea typeface="標楷體" pitchFamily="65" charset="-120"/>
              </a:rPr>
              <a:t>。 </a:t>
            </a:r>
            <a:endParaRPr lang="zh-TW" altLang="en-US" sz="2200" b="1" dirty="0">
              <a:solidFill>
                <a:srgbClr val="0033CC"/>
              </a:solidFill>
              <a:latin typeface="標楷體" pitchFamily="65" charset="-120"/>
              <a:ea typeface="標楷體" pitchFamily="65" charset="-120"/>
            </a:endParaRPr>
          </a:p>
        </p:txBody>
      </p:sp>
      <p:sp>
        <p:nvSpPr>
          <p:cNvPr id="2" name="矩形 1"/>
          <p:cNvSpPr/>
          <p:nvPr/>
        </p:nvSpPr>
        <p:spPr>
          <a:xfrm>
            <a:off x="321622" y="2780928"/>
            <a:ext cx="8496944" cy="2862322"/>
          </a:xfrm>
          <a:prstGeom prst="rect">
            <a:avLst/>
          </a:prstGeom>
          <a:ln>
            <a:solidFill>
              <a:srgbClr val="0000FF"/>
            </a:solidFill>
          </a:ln>
        </p:spPr>
        <p:txBody>
          <a:bodyPr wrap="square">
            <a:spAutoFit/>
          </a:bodyPr>
          <a:lstStyle/>
          <a:p>
            <a:pPr marL="285750" indent="-285750" algn="just">
              <a:buFont typeface="Wingdings" panose="05000000000000000000"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機關辦理</a:t>
            </a:r>
            <a:r>
              <a:rPr lang="zh-TW" altLang="en-US" b="1" u="sng" dirty="0">
                <a:solidFill>
                  <a:srgbClr val="0000FF"/>
                </a:solidFill>
                <a:latin typeface="標楷體" panose="03000509000000000000" pitchFamily="65" charset="-120"/>
                <a:ea typeface="標楷體" panose="03000509000000000000" pitchFamily="65" charset="-120"/>
              </a:rPr>
              <a:t>分項複數決標</a:t>
            </a:r>
            <a:r>
              <a:rPr lang="zh-TW" altLang="en-US" b="1" dirty="0">
                <a:solidFill>
                  <a:srgbClr val="000000"/>
                </a:solidFill>
                <a:latin typeface="標楷體" panose="03000509000000000000" pitchFamily="65" charset="-120"/>
                <a:ea typeface="標楷體" panose="03000509000000000000" pitchFamily="65" charset="-120"/>
              </a:rPr>
              <a:t>採購案，共分</a:t>
            </a:r>
            <a:r>
              <a:rPr lang="en-US" altLang="zh-TW" b="1" dirty="0">
                <a:solidFill>
                  <a:srgbClr val="000000"/>
                </a:solidFill>
                <a:latin typeface="標楷體" panose="03000509000000000000" pitchFamily="65" charset="-120"/>
                <a:ea typeface="標楷體" panose="03000509000000000000" pitchFamily="65" charset="-120"/>
              </a:rPr>
              <a:t>3</a:t>
            </a:r>
            <a:r>
              <a:rPr lang="zh-TW" altLang="en-US" b="1" dirty="0">
                <a:solidFill>
                  <a:srgbClr val="000000"/>
                </a:solidFill>
                <a:latin typeface="標楷體" panose="03000509000000000000" pitchFamily="65" charset="-120"/>
                <a:ea typeface="標楷體" panose="03000509000000000000" pitchFamily="65" charset="-120"/>
              </a:rPr>
              <a:t>項目，招標文件規定</a:t>
            </a:r>
            <a:r>
              <a:rPr lang="zh-TW" altLang="en-US" b="1" u="sng" dirty="0">
                <a:solidFill>
                  <a:srgbClr val="0000FF"/>
                </a:solidFill>
                <a:latin typeface="標楷體" panose="03000509000000000000" pitchFamily="65" charset="-120"/>
                <a:ea typeface="標楷體" panose="03000509000000000000" pitchFamily="65" charset="-120"/>
              </a:rPr>
              <a:t>單一廠商以得標</a:t>
            </a:r>
            <a:r>
              <a:rPr lang="en-US" altLang="zh-TW" b="1" u="sng" dirty="0">
                <a:solidFill>
                  <a:srgbClr val="0000FF"/>
                </a:solidFill>
                <a:latin typeface="標楷體" panose="03000509000000000000" pitchFamily="65" charset="-120"/>
                <a:ea typeface="標楷體" panose="03000509000000000000" pitchFamily="65" charset="-120"/>
              </a:rPr>
              <a:t>1</a:t>
            </a:r>
            <a:r>
              <a:rPr lang="zh-TW" altLang="en-US" b="1" u="sng" dirty="0">
                <a:solidFill>
                  <a:srgbClr val="0000FF"/>
                </a:solidFill>
                <a:latin typeface="標楷體" panose="03000509000000000000" pitchFamily="65" charset="-120"/>
                <a:ea typeface="標楷體" panose="03000509000000000000" pitchFamily="65" charset="-120"/>
              </a:rPr>
              <a:t>項目為限</a:t>
            </a:r>
            <a:r>
              <a:rPr lang="zh-TW" altLang="en-US" b="1" dirty="0">
                <a:solidFill>
                  <a:srgbClr val="000000"/>
                </a:solidFill>
                <a:latin typeface="標楷體" panose="03000509000000000000" pitchFamily="65" charset="-120"/>
                <a:ea typeface="標楷體" panose="03000509000000000000" pitchFamily="65" charset="-120"/>
              </a:rPr>
              <a:t>。甲、乙</a:t>
            </a:r>
            <a:r>
              <a:rPr lang="en-US" altLang="zh-TW" b="1" dirty="0">
                <a:solidFill>
                  <a:srgbClr val="000000"/>
                </a:solidFill>
                <a:latin typeface="標楷體" panose="03000509000000000000" pitchFamily="65" charset="-120"/>
                <a:ea typeface="標楷體" panose="03000509000000000000" pitchFamily="65" charset="-120"/>
              </a:rPr>
              <a:t>2</a:t>
            </a:r>
            <a:r>
              <a:rPr lang="zh-TW" altLang="en-US" b="1" dirty="0">
                <a:solidFill>
                  <a:srgbClr val="000000"/>
                </a:solidFill>
                <a:latin typeface="標楷體" panose="03000509000000000000" pitchFamily="65" charset="-120"/>
                <a:ea typeface="標楷體" panose="03000509000000000000" pitchFamily="65" charset="-120"/>
              </a:rPr>
              <a:t>廠商雖各有投不同項目</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即甲廠商投第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項目；乙廠商投第</a:t>
            </a:r>
            <a:r>
              <a:rPr lang="en-US" altLang="zh-TW" b="1" dirty="0">
                <a:solidFill>
                  <a:srgbClr val="000000"/>
                </a:solidFill>
                <a:latin typeface="標楷體" panose="03000509000000000000" pitchFamily="65" charset="-120"/>
                <a:ea typeface="標楷體" panose="03000509000000000000" pitchFamily="65" charset="-120"/>
              </a:rPr>
              <a:t>3</a:t>
            </a:r>
            <a:r>
              <a:rPr lang="zh-TW" altLang="en-US" b="1" dirty="0">
                <a:solidFill>
                  <a:srgbClr val="000000"/>
                </a:solidFill>
                <a:latin typeface="標楷體" panose="03000509000000000000" pitchFamily="65" charset="-120"/>
                <a:ea typeface="標楷體" panose="03000509000000000000" pitchFamily="65" charset="-120"/>
              </a:rPr>
              <a:t>項目</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，惟亦</a:t>
            </a:r>
            <a:r>
              <a:rPr lang="zh-TW" altLang="en-US" b="1" u="sng" dirty="0">
                <a:solidFill>
                  <a:srgbClr val="FF0000"/>
                </a:solidFill>
                <a:latin typeface="標楷體" panose="03000509000000000000" pitchFamily="65" charset="-120"/>
                <a:ea typeface="標楷體" panose="03000509000000000000" pitchFamily="65" charset="-120"/>
              </a:rPr>
              <a:t>均有投標第</a:t>
            </a:r>
            <a:r>
              <a:rPr lang="en-US" altLang="zh-TW" b="1" u="sng" dirty="0">
                <a:solidFill>
                  <a:srgbClr val="FF0000"/>
                </a:solidFill>
                <a:latin typeface="標楷體" panose="03000509000000000000" pitchFamily="65" charset="-120"/>
                <a:ea typeface="標楷體" panose="03000509000000000000" pitchFamily="65" charset="-120"/>
              </a:rPr>
              <a:t>2</a:t>
            </a:r>
            <a:r>
              <a:rPr lang="zh-TW" altLang="en-US" b="1" u="sng" dirty="0">
                <a:solidFill>
                  <a:srgbClr val="FF0000"/>
                </a:solidFill>
                <a:latin typeface="標楷體" panose="03000509000000000000" pitchFamily="65" charset="-120"/>
                <a:ea typeface="標楷體" panose="03000509000000000000" pitchFamily="65" charset="-120"/>
              </a:rPr>
              <a:t>項目，如機關認定該等廠商有採購法第</a:t>
            </a:r>
            <a:r>
              <a:rPr lang="en-US" altLang="zh-TW" b="1" u="sng" dirty="0">
                <a:solidFill>
                  <a:srgbClr val="FF0000"/>
                </a:solidFill>
                <a:latin typeface="標楷體" panose="03000509000000000000" pitchFamily="65" charset="-120"/>
                <a:ea typeface="標楷體" panose="03000509000000000000" pitchFamily="65" charset="-120"/>
              </a:rPr>
              <a:t>50</a:t>
            </a:r>
            <a:r>
              <a:rPr lang="zh-TW" altLang="en-US" b="1" u="sng" dirty="0">
                <a:solidFill>
                  <a:srgbClr val="FF0000"/>
                </a:solidFill>
                <a:latin typeface="標楷體" panose="03000509000000000000" pitchFamily="65" charset="-120"/>
                <a:ea typeface="標楷體" panose="03000509000000000000" pitchFamily="65" charset="-120"/>
              </a:rPr>
              <a:t>條第</a:t>
            </a:r>
            <a:r>
              <a:rPr lang="en-US" altLang="zh-TW" b="1" u="sng" dirty="0">
                <a:solidFill>
                  <a:srgbClr val="FF0000"/>
                </a:solidFill>
                <a:latin typeface="標楷體" panose="03000509000000000000" pitchFamily="65" charset="-120"/>
                <a:ea typeface="標楷體" panose="03000509000000000000" pitchFamily="65" charset="-120"/>
              </a:rPr>
              <a:t>1</a:t>
            </a:r>
            <a:r>
              <a:rPr lang="zh-TW" altLang="en-US" b="1" u="sng" dirty="0">
                <a:solidFill>
                  <a:srgbClr val="FF0000"/>
                </a:solidFill>
                <a:latin typeface="標楷體" panose="03000509000000000000" pitchFamily="65" charset="-120"/>
                <a:ea typeface="標楷體" panose="03000509000000000000" pitchFamily="65" charset="-120"/>
              </a:rPr>
              <a:t>項第</a:t>
            </a:r>
            <a:r>
              <a:rPr lang="en-US" altLang="zh-TW" b="1" u="sng" dirty="0">
                <a:solidFill>
                  <a:srgbClr val="FF0000"/>
                </a:solidFill>
                <a:latin typeface="標楷體" panose="03000509000000000000" pitchFamily="65" charset="-120"/>
                <a:ea typeface="標楷體" panose="03000509000000000000" pitchFamily="65" charset="-120"/>
              </a:rPr>
              <a:t>5</a:t>
            </a:r>
            <a:r>
              <a:rPr lang="zh-TW" altLang="en-US" b="1" u="sng" dirty="0">
                <a:solidFill>
                  <a:srgbClr val="FF0000"/>
                </a:solidFill>
                <a:latin typeface="標楷體" panose="03000509000000000000" pitchFamily="65" charset="-120"/>
                <a:ea typeface="標楷體" panose="03000509000000000000" pitchFamily="65" charset="-120"/>
              </a:rPr>
              <a:t>款之情事，應認第</a:t>
            </a:r>
            <a:r>
              <a:rPr lang="en-US" altLang="zh-TW" b="1" u="sng" dirty="0">
                <a:solidFill>
                  <a:srgbClr val="FF0000"/>
                </a:solidFill>
                <a:latin typeface="標楷體" panose="03000509000000000000" pitchFamily="65" charset="-120"/>
                <a:ea typeface="標楷體" panose="03000509000000000000" pitchFamily="65" charset="-120"/>
              </a:rPr>
              <a:t>2</a:t>
            </a:r>
            <a:r>
              <a:rPr lang="zh-TW" altLang="en-US" b="1" u="sng" dirty="0">
                <a:solidFill>
                  <a:srgbClr val="FF0000"/>
                </a:solidFill>
                <a:latin typeface="標楷體" panose="03000509000000000000" pitchFamily="65" charset="-120"/>
                <a:ea typeface="標楷體" panose="03000509000000000000" pitchFamily="65" charset="-120"/>
              </a:rPr>
              <a:t>項目有該條款之適用</a:t>
            </a:r>
            <a:r>
              <a:rPr lang="zh-TW" altLang="en-US" b="1" dirty="0">
                <a:solidFill>
                  <a:srgbClr val="000000"/>
                </a:solidFill>
                <a:latin typeface="標楷體" panose="03000509000000000000" pitchFamily="65" charset="-120"/>
                <a:ea typeface="標楷體" panose="03000509000000000000" pitchFamily="65" charset="-120"/>
              </a:rPr>
              <a:t>。至於同案該等廠商各投標不同項目</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項目、第</a:t>
            </a:r>
            <a:r>
              <a:rPr lang="en-US" altLang="zh-TW" b="1" dirty="0">
                <a:solidFill>
                  <a:srgbClr val="000000"/>
                </a:solidFill>
                <a:latin typeface="標楷體" panose="03000509000000000000" pitchFamily="65" charset="-120"/>
                <a:ea typeface="標楷體" panose="03000509000000000000" pitchFamily="65" charset="-120"/>
              </a:rPr>
              <a:t>3</a:t>
            </a:r>
            <a:r>
              <a:rPr lang="zh-TW" altLang="en-US" b="1" dirty="0">
                <a:solidFill>
                  <a:srgbClr val="000000"/>
                </a:solidFill>
                <a:latin typeface="標楷體" panose="03000509000000000000" pitchFamily="65" charset="-120"/>
                <a:ea typeface="標楷體" panose="03000509000000000000" pitchFamily="65" charset="-120"/>
              </a:rPr>
              <a:t>項目</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之情形，尚</a:t>
            </a:r>
            <a:r>
              <a:rPr lang="zh-TW" altLang="en-US" b="1" u="sng" dirty="0">
                <a:solidFill>
                  <a:srgbClr val="0000FF"/>
                </a:solidFill>
                <a:latin typeface="標楷體" panose="03000509000000000000" pitchFamily="65" charset="-120"/>
                <a:ea typeface="標楷體" panose="03000509000000000000" pitchFamily="65" charset="-120"/>
              </a:rPr>
              <a:t>非彼此互相競爭，難認有上開條款之適用，</a:t>
            </a:r>
            <a:r>
              <a:rPr lang="zh-TW" altLang="en-US" b="1" dirty="0">
                <a:solidFill>
                  <a:srgbClr val="000000"/>
                </a:solidFill>
                <a:latin typeface="標楷體" panose="03000509000000000000" pitchFamily="65" charset="-120"/>
                <a:ea typeface="標楷體" panose="03000509000000000000" pitchFamily="65" charset="-120"/>
              </a:rPr>
              <a:t>惟應查</a:t>
            </a:r>
            <a:r>
              <a:rPr lang="zh-TW" altLang="en-US" b="1" u="sng" dirty="0">
                <a:solidFill>
                  <a:srgbClr val="FF0000"/>
                </a:solidFill>
                <a:latin typeface="標楷體" panose="03000509000000000000" pitchFamily="65" charset="-120"/>
                <a:ea typeface="標楷體" panose="03000509000000000000" pitchFamily="65" charset="-120"/>
              </a:rPr>
              <a:t>察有無借牌或出借牌照等情形</a:t>
            </a:r>
            <a:r>
              <a:rPr lang="zh-TW" altLang="en-US" b="1" dirty="0">
                <a:solidFill>
                  <a:srgbClr val="000000"/>
                </a:solidFill>
                <a:latin typeface="標楷體" panose="03000509000000000000" pitchFamily="65" charset="-120"/>
                <a:ea typeface="標楷體" panose="03000509000000000000" pitchFamily="65" charset="-120"/>
              </a:rPr>
              <a:t>。採購法第</a:t>
            </a:r>
            <a:r>
              <a:rPr lang="en-US" altLang="zh-TW" b="1" dirty="0">
                <a:solidFill>
                  <a:srgbClr val="000000"/>
                </a:solidFill>
                <a:latin typeface="標楷體" panose="03000509000000000000" pitchFamily="65" charset="-120"/>
                <a:ea typeface="標楷體" panose="03000509000000000000" pitchFamily="65" charset="-120"/>
              </a:rPr>
              <a:t>50</a:t>
            </a:r>
            <a:r>
              <a:rPr lang="zh-TW" altLang="en-US" b="1" dirty="0">
                <a:solidFill>
                  <a:srgbClr val="000000"/>
                </a:solidFill>
                <a:latin typeface="標楷體" panose="03000509000000000000" pitchFamily="65" charset="-120"/>
                <a:ea typeface="標楷體" panose="03000509000000000000" pitchFamily="65" charset="-120"/>
              </a:rPr>
              <a:t>條第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項第</a:t>
            </a:r>
            <a:r>
              <a:rPr lang="en-US" altLang="zh-TW" b="1" dirty="0">
                <a:solidFill>
                  <a:srgbClr val="000000"/>
                </a:solidFill>
                <a:latin typeface="標楷體" panose="03000509000000000000" pitchFamily="65" charset="-120"/>
                <a:ea typeface="標楷體" panose="03000509000000000000" pitchFamily="65" charset="-120"/>
              </a:rPr>
              <a:t>3</a:t>
            </a:r>
            <a:r>
              <a:rPr lang="zh-TW" altLang="en-US" b="1" dirty="0">
                <a:solidFill>
                  <a:srgbClr val="000000"/>
                </a:solidFill>
                <a:latin typeface="標楷體" panose="03000509000000000000" pitchFamily="65" charset="-120"/>
                <a:ea typeface="標楷體" panose="03000509000000000000" pitchFamily="65" charset="-120"/>
              </a:rPr>
              <a:t>款、第</a:t>
            </a:r>
            <a:r>
              <a:rPr lang="en-US" altLang="zh-TW" b="1" dirty="0">
                <a:solidFill>
                  <a:srgbClr val="000000"/>
                </a:solidFill>
                <a:latin typeface="標楷體" panose="03000509000000000000" pitchFamily="65" charset="-120"/>
                <a:ea typeface="標楷體" panose="03000509000000000000" pitchFamily="65" charset="-120"/>
              </a:rPr>
              <a:t>87</a:t>
            </a:r>
            <a:r>
              <a:rPr lang="zh-TW" altLang="en-US" b="1" dirty="0">
                <a:solidFill>
                  <a:srgbClr val="000000"/>
                </a:solidFill>
                <a:latin typeface="標楷體" panose="03000509000000000000" pitchFamily="65" charset="-120"/>
                <a:ea typeface="標楷體" panose="03000509000000000000" pitchFamily="65" charset="-120"/>
              </a:rPr>
              <a:t>條規定，併請查察。</a:t>
            </a:r>
          </a:p>
          <a:p>
            <a:pPr marL="285750" indent="-285750" algn="just">
              <a:buFont typeface="Wingdings" panose="05000000000000000000"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另有關押標金不予發還之處理，投標須知規定「投標廠商須繳納新台幣</a:t>
            </a:r>
            <a:r>
              <a:rPr lang="en-US" altLang="zh-TW" b="1" dirty="0">
                <a:solidFill>
                  <a:srgbClr val="000000"/>
                </a:solidFill>
                <a:latin typeface="標楷體" panose="03000509000000000000" pitchFamily="65" charset="-120"/>
                <a:ea typeface="標楷體" panose="03000509000000000000" pitchFamily="65" charset="-120"/>
              </a:rPr>
              <a:t>30</a:t>
            </a:r>
            <a:r>
              <a:rPr lang="zh-TW" altLang="en-US" b="1" dirty="0">
                <a:solidFill>
                  <a:srgbClr val="000000"/>
                </a:solidFill>
                <a:latin typeface="標楷體" panose="03000509000000000000" pitchFamily="65" charset="-120"/>
                <a:ea typeface="標楷體" panose="03000509000000000000" pitchFamily="65" charset="-120"/>
              </a:rPr>
              <a:t>萬押標金</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u="sng" dirty="0">
                <a:solidFill>
                  <a:srgbClr val="0000FF"/>
                </a:solidFill>
                <a:latin typeface="標楷體" panose="03000509000000000000" pitchFamily="65" charset="-120"/>
                <a:ea typeface="標楷體" panose="03000509000000000000" pitchFamily="65" charset="-120"/>
              </a:rPr>
              <a:t>不論投標幾個項目皆只須繳交新台幣</a:t>
            </a:r>
            <a:r>
              <a:rPr lang="en-US" altLang="zh-TW" b="1" u="sng" dirty="0">
                <a:solidFill>
                  <a:srgbClr val="0000FF"/>
                </a:solidFill>
                <a:latin typeface="標楷體" panose="03000509000000000000" pitchFamily="65" charset="-120"/>
                <a:ea typeface="標楷體" panose="03000509000000000000" pitchFamily="65" charset="-120"/>
              </a:rPr>
              <a:t>30</a:t>
            </a:r>
            <a:r>
              <a:rPr lang="zh-TW" altLang="en-US" b="1" u="sng" dirty="0">
                <a:solidFill>
                  <a:srgbClr val="0000FF"/>
                </a:solidFill>
                <a:latin typeface="標楷體" panose="03000509000000000000" pitchFamily="65" charset="-120"/>
                <a:ea typeface="標楷體" panose="03000509000000000000" pitchFamily="65" charset="-120"/>
              </a:rPr>
              <a:t>萬元</a:t>
            </a:r>
            <a:r>
              <a:rPr lang="en-US" altLang="zh-TW" b="1" dirty="0">
                <a:solidFill>
                  <a:srgbClr val="000000"/>
                </a:solidFill>
                <a:latin typeface="標楷體" panose="03000509000000000000" pitchFamily="65" charset="-120"/>
                <a:ea typeface="標楷體" panose="03000509000000000000" pitchFamily="65" charset="-120"/>
              </a:rPr>
              <a:t>) </a:t>
            </a:r>
            <a:r>
              <a:rPr lang="zh-TW" altLang="en-US" b="1" dirty="0">
                <a:solidFill>
                  <a:srgbClr val="000000"/>
                </a:solidFill>
                <a:latin typeface="標楷體" panose="03000509000000000000" pitchFamily="65" charset="-120"/>
                <a:ea typeface="標楷體" panose="03000509000000000000" pitchFamily="65" charset="-120"/>
              </a:rPr>
              <a:t>」，而</a:t>
            </a:r>
            <a:r>
              <a:rPr lang="zh-TW" altLang="en-US" b="1" u="sng" dirty="0">
                <a:solidFill>
                  <a:srgbClr val="FF0000"/>
                </a:solidFill>
                <a:latin typeface="標楷體" panose="03000509000000000000" pitchFamily="65" charset="-120"/>
                <a:ea typeface="標楷體" panose="03000509000000000000" pitchFamily="65" charset="-120"/>
              </a:rPr>
              <a:t>非訂明各項目之押標金</a:t>
            </a:r>
            <a:r>
              <a:rPr lang="zh-TW" altLang="en-US" b="1" dirty="0">
                <a:solidFill>
                  <a:srgbClr val="000000"/>
                </a:solidFill>
                <a:latin typeface="標楷體" panose="03000509000000000000" pitchFamily="65" charset="-120"/>
                <a:ea typeface="標楷體" panose="03000509000000000000" pitchFamily="65" charset="-120"/>
              </a:rPr>
              <a:t>繳納額度，爰遇廠商有繳納之押標金不予發還之情形，應依招標文件規定就其所</a:t>
            </a:r>
            <a:r>
              <a:rPr lang="zh-TW" altLang="en-US" b="1" u="sng" dirty="0">
                <a:solidFill>
                  <a:srgbClr val="0000FF"/>
                </a:solidFill>
                <a:latin typeface="標楷體" panose="03000509000000000000" pitchFamily="65" charset="-120"/>
                <a:ea typeface="標楷體" panose="03000509000000000000" pitchFamily="65" charset="-120"/>
              </a:rPr>
              <a:t>繳全部押標金不予發還</a:t>
            </a:r>
            <a:r>
              <a:rPr lang="zh-TW" altLang="en-US" b="1" dirty="0">
                <a:solidFill>
                  <a:srgbClr val="000000"/>
                </a:solidFill>
                <a:latin typeface="標楷體" panose="03000509000000000000" pitchFamily="65" charset="-120"/>
                <a:ea typeface="標楷體" panose="03000509000000000000" pitchFamily="65" charset="-120"/>
              </a:rPr>
              <a:t>。工程企字第</a:t>
            </a:r>
            <a:r>
              <a:rPr lang="en-US" altLang="zh-TW" b="1" dirty="0">
                <a:solidFill>
                  <a:srgbClr val="000000"/>
                </a:solidFill>
                <a:latin typeface="標楷體" panose="03000509000000000000" pitchFamily="65" charset="-120"/>
                <a:ea typeface="標楷體" panose="03000509000000000000" pitchFamily="65" charset="-120"/>
              </a:rPr>
              <a:t>10400059030</a:t>
            </a:r>
            <a:r>
              <a:rPr lang="zh-TW" altLang="en-US" b="1" dirty="0">
                <a:solidFill>
                  <a:srgbClr val="000000"/>
                </a:solidFill>
                <a:latin typeface="標楷體" panose="03000509000000000000" pitchFamily="65" charset="-120"/>
                <a:ea typeface="標楷體" panose="03000509000000000000" pitchFamily="65" charset="-120"/>
              </a:rPr>
              <a:t>號</a:t>
            </a:r>
          </a:p>
        </p:txBody>
      </p:sp>
      <p:sp>
        <p:nvSpPr>
          <p:cNvPr id="3" name="矩形 2"/>
          <p:cNvSpPr/>
          <p:nvPr/>
        </p:nvSpPr>
        <p:spPr>
          <a:xfrm>
            <a:off x="321622" y="5674409"/>
            <a:ext cx="8365178" cy="1066959"/>
          </a:xfrm>
          <a:prstGeom prst="rect">
            <a:avLst/>
          </a:prstGeom>
          <a:ln>
            <a:solidFill>
              <a:srgbClr val="0000FF"/>
            </a:solidFill>
          </a:ln>
        </p:spPr>
        <p:txBody>
          <a:bodyPr wrap="square">
            <a:spAutoFit/>
          </a:bodyPr>
          <a:lstStyle/>
          <a:p>
            <a:pPr marL="285750" indent="-285750">
              <a:lnSpc>
                <a:spcPts val="1900"/>
              </a:lnSpc>
              <a:buFont typeface="Wingdings" panose="05000000000000000000"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校內不同區之建築物耐震補強工程</a:t>
            </a:r>
            <a:r>
              <a:rPr lang="en-US" altLang="zh-TW" b="1" dirty="0">
                <a:solidFill>
                  <a:srgbClr val="000000"/>
                </a:solidFill>
                <a:latin typeface="標楷體" panose="03000509000000000000" pitchFamily="65" charset="-120"/>
                <a:ea typeface="標楷體" panose="03000509000000000000" pitchFamily="65" charset="-120"/>
              </a:rPr>
              <a:t>4</a:t>
            </a:r>
            <a:r>
              <a:rPr lang="zh-TW" altLang="en-US" b="1" dirty="0">
                <a:solidFill>
                  <a:srgbClr val="000000"/>
                </a:solidFill>
                <a:latin typeface="標楷體" panose="03000509000000000000" pitchFamily="65" charset="-120"/>
                <a:ea typeface="標楷體" panose="03000509000000000000" pitchFamily="65" charset="-120"/>
              </a:rPr>
              <a:t>案併於一招標文件，分為</a:t>
            </a:r>
            <a:r>
              <a:rPr lang="en-US" altLang="zh-TW" b="1" dirty="0">
                <a:solidFill>
                  <a:srgbClr val="000000"/>
                </a:solidFill>
                <a:latin typeface="標楷體" panose="03000509000000000000" pitchFamily="65" charset="-120"/>
                <a:ea typeface="標楷體" panose="03000509000000000000" pitchFamily="65" charset="-120"/>
              </a:rPr>
              <a:t>4</a:t>
            </a:r>
            <a:r>
              <a:rPr lang="zh-TW" altLang="en-US" b="1" dirty="0">
                <a:solidFill>
                  <a:srgbClr val="000000"/>
                </a:solidFill>
                <a:latin typeface="標楷體" panose="03000509000000000000" pitchFamily="65" charset="-120"/>
                <a:ea typeface="標楷體" panose="03000509000000000000" pitchFamily="65" charset="-120"/>
              </a:rPr>
              <a:t>項，分項複數決標。</a:t>
            </a:r>
            <a:r>
              <a:rPr lang="zh-TW" altLang="en-US" b="1" u="sng" dirty="0">
                <a:solidFill>
                  <a:srgbClr val="FF0000"/>
                </a:solidFill>
                <a:latin typeface="標楷體" panose="03000509000000000000" pitchFamily="65" charset="-120"/>
                <a:ea typeface="標楷體" panose="03000509000000000000" pitchFamily="65" charset="-120"/>
              </a:rPr>
              <a:t>允許廠商選擇項次投標，不限投標項數，但限制個別廠商僅能得標之項數</a:t>
            </a:r>
            <a:r>
              <a:rPr lang="zh-TW" altLang="en-US" b="1" dirty="0">
                <a:solidFill>
                  <a:srgbClr val="000000"/>
                </a:solidFill>
                <a:latin typeface="標楷體" panose="03000509000000000000" pitchFamily="65" charset="-120"/>
                <a:ea typeface="標楷體" panose="03000509000000000000" pitchFamily="65" charset="-120"/>
              </a:rPr>
              <a:t>，分項依序開標、決標。</a:t>
            </a:r>
            <a:r>
              <a:rPr lang="zh-TW" altLang="en-US" b="1" u="sng" dirty="0">
                <a:solidFill>
                  <a:srgbClr val="0000FF"/>
                </a:solidFill>
                <a:latin typeface="標楷體" panose="03000509000000000000" pitchFamily="65" charset="-120"/>
                <a:ea typeface="標楷體" panose="03000509000000000000" pitchFamily="65" charset="-120"/>
              </a:rPr>
              <a:t>已達得標項數限制之廠商，如投標其他項次，其標封不予開標</a:t>
            </a:r>
            <a:r>
              <a:rPr lang="zh-TW" altLang="en-US" b="1" dirty="0">
                <a:solidFill>
                  <a:srgbClr val="000000"/>
                </a:solidFill>
                <a:latin typeface="標楷體" panose="03000509000000000000" pitchFamily="65" charset="-120"/>
                <a:ea typeface="標楷體" panose="03000509000000000000" pitchFamily="65" charset="-120"/>
              </a:rPr>
              <a:t>。工程企字第</a:t>
            </a:r>
            <a:r>
              <a:rPr lang="en-US" altLang="zh-TW" b="1" dirty="0">
                <a:solidFill>
                  <a:srgbClr val="000000"/>
                </a:solidFill>
                <a:latin typeface="標楷體" panose="03000509000000000000" pitchFamily="65" charset="-120"/>
                <a:ea typeface="標楷體" panose="03000509000000000000" pitchFamily="65" charset="-120"/>
              </a:rPr>
              <a:t>09900139030</a:t>
            </a:r>
            <a:r>
              <a:rPr lang="zh-TW" altLang="en-US" b="1" dirty="0">
                <a:solidFill>
                  <a:srgbClr val="000000"/>
                </a:solidFill>
                <a:latin typeface="標楷體" panose="03000509000000000000" pitchFamily="65" charset="-120"/>
                <a:ea typeface="標楷體" panose="03000509000000000000" pitchFamily="65" charset="-120"/>
              </a:rPr>
              <a:t>號 </a:t>
            </a:r>
          </a:p>
        </p:txBody>
      </p:sp>
      <p:cxnSp>
        <p:nvCxnSpPr>
          <p:cNvPr id="7" name="直線單箭頭接點 6">
            <a:extLst>
              <a:ext uri="{FF2B5EF4-FFF2-40B4-BE49-F238E27FC236}">
                <a16:creationId xmlns:a16="http://schemas.microsoft.com/office/drawing/2014/main" id="{2F637B1E-3BCC-41DB-AED6-CAE458F1FF4E}"/>
              </a:ext>
            </a:extLst>
          </p:cNvPr>
          <p:cNvCxnSpPr>
            <a:cxnSpLocks/>
          </p:cNvCxnSpPr>
          <p:nvPr/>
        </p:nvCxnSpPr>
        <p:spPr>
          <a:xfrm flipH="1" flipV="1">
            <a:off x="7308304" y="2212789"/>
            <a:ext cx="473946" cy="34272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A7E5FB14-8818-45F0-A40D-2460CC137AAB}"/>
              </a:ext>
            </a:extLst>
          </p:cNvPr>
          <p:cNvSpPr/>
          <p:nvPr/>
        </p:nvSpPr>
        <p:spPr>
          <a:xfrm>
            <a:off x="3351684" y="296484"/>
            <a:ext cx="5466882" cy="1118255"/>
          </a:xfrm>
          <a:prstGeom prst="rect">
            <a:avLst/>
          </a:prstGeom>
          <a:solidFill>
            <a:srgbClr val="FFFF00"/>
          </a:solidFill>
          <a:ln>
            <a:solidFill>
              <a:srgbClr val="FF0000"/>
            </a:solidFill>
          </a:ln>
        </p:spPr>
        <p:txBody>
          <a:bodyPr wrap="square">
            <a:spAutoFit/>
          </a:bodyPr>
          <a:lstStyle/>
          <a:p>
            <a:pPr marL="285750" indent="-285750" algn="just">
              <a:lnSpc>
                <a:spcPts val="1600"/>
              </a:lnSpc>
              <a:spcAft>
                <a:spcPts val="0"/>
              </a:spcAft>
              <a:buFont typeface="Wingdings" panose="05000000000000000000" pitchFamily="2" charset="2"/>
              <a:buChar char="l"/>
            </a:pPr>
            <a:r>
              <a:rPr lang="zh-TW" altLang="en-US"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採購法法第</a:t>
            </a:r>
            <a:r>
              <a:rPr lang="en-US" altLang="zh-TW"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48</a:t>
            </a:r>
            <a:r>
              <a:rPr lang="zh-TW" altLang="en-US"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項「</a:t>
            </a:r>
            <a:r>
              <a:rPr lang="zh-TW" altLang="zh-TW"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a:t>
            </a:r>
            <a:r>
              <a:rPr lang="zh-TW" altLang="zh-TW"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次開標，因未滿</a:t>
            </a:r>
            <a:r>
              <a:rPr lang="en-US" altLang="zh-TW"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3</a:t>
            </a:r>
            <a:r>
              <a:rPr lang="zh-TW" altLang="zh-TW"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家而流標者，</a:t>
            </a:r>
            <a:r>
              <a:rPr lang="zh-TW" altLang="zh-TW" sz="1600" b="1" u="sng"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1600" b="1" u="sng"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2</a:t>
            </a:r>
            <a:r>
              <a:rPr lang="zh-TW" altLang="zh-TW" sz="1600" b="1" u="sng"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次招標之等標期間得予縮短，並得不受前項</a:t>
            </a:r>
            <a:r>
              <a:rPr lang="en-US" altLang="zh-TW" sz="1600" b="1" u="sng"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3</a:t>
            </a:r>
            <a:r>
              <a:rPr lang="zh-TW" altLang="zh-TW" sz="1600" b="1" u="sng"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家</a:t>
            </a:r>
            <a:r>
              <a:rPr lang="zh-TW" altLang="zh-TW" sz="16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廠商之限制。</a:t>
            </a:r>
            <a:r>
              <a:rPr lang="zh-TW" altLang="en-US" sz="1600" dirty="0">
                <a:solidFill>
                  <a:srgbClr val="000000"/>
                </a:solidFill>
                <a:latin typeface="標楷體" panose="03000509000000000000" pitchFamily="65" charset="-120"/>
                <a:ea typeface="標楷體" panose="03000509000000000000" pitchFamily="65" charset="-120"/>
                <a:cs typeface="Posterama" panose="020B0504020200020000" pitchFamily="34" charset="0"/>
              </a:rPr>
              <a:t>」</a:t>
            </a:r>
            <a:endParaRPr lang="en-US" altLang="zh-TW" sz="1600" dirty="0">
              <a:solidFill>
                <a:srgbClr val="000000"/>
              </a:solidFill>
              <a:latin typeface="標楷體" panose="03000509000000000000" pitchFamily="65" charset="-120"/>
              <a:ea typeface="標楷體" panose="03000509000000000000" pitchFamily="65" charset="-120"/>
              <a:cs typeface="Posterama" panose="020B0504020200020000" pitchFamily="34" charset="0"/>
            </a:endParaRPr>
          </a:p>
          <a:p>
            <a:pPr marL="285750" indent="-285750" algn="just">
              <a:lnSpc>
                <a:spcPts val="1600"/>
              </a:lnSpc>
              <a:spcAft>
                <a:spcPts val="0"/>
              </a:spcAft>
              <a:buFont typeface="Wingdings" panose="05000000000000000000" pitchFamily="2" charset="2"/>
              <a:buChar char="l"/>
            </a:pPr>
            <a:r>
              <a:rPr lang="zh-TW" altLang="en-US" sz="1600" dirty="0">
                <a:solidFill>
                  <a:srgbClr val="000000"/>
                </a:solidFill>
                <a:latin typeface="標楷體" panose="03000509000000000000" pitchFamily="65" charset="-120"/>
                <a:ea typeface="標楷體" panose="03000509000000000000" pitchFamily="65" charset="-120"/>
                <a:cs typeface="Posterama" panose="020B0504020200020000" pitchFamily="34" charset="0"/>
              </a:rPr>
              <a:t>細則第</a:t>
            </a:r>
            <a:r>
              <a:rPr lang="en-US" altLang="zh-TW" sz="1600" dirty="0">
                <a:solidFill>
                  <a:srgbClr val="000000"/>
                </a:solidFill>
                <a:latin typeface="標楷體" panose="03000509000000000000" pitchFamily="65" charset="-120"/>
                <a:ea typeface="標楷體" panose="03000509000000000000" pitchFamily="65" charset="-120"/>
                <a:cs typeface="Posterama" panose="020B0504020200020000" pitchFamily="34" charset="0"/>
              </a:rPr>
              <a:t>56</a:t>
            </a:r>
            <a:r>
              <a:rPr lang="zh-TW" altLang="en-US" sz="1600" dirty="0">
                <a:solidFill>
                  <a:srgbClr val="000000"/>
                </a:solidFill>
                <a:latin typeface="標楷體" panose="03000509000000000000" pitchFamily="65" charset="-120"/>
                <a:ea typeface="標楷體" panose="03000509000000000000" pitchFamily="65" charset="-120"/>
                <a:cs typeface="Posterama" panose="020B0504020200020000" pitchFamily="34" charset="0"/>
              </a:rPr>
              <a:t>條「</a:t>
            </a:r>
            <a:r>
              <a:rPr lang="zh-TW" altLang="zh-TW" sz="1600" b="1" u="sng" dirty="0">
                <a:solidFill>
                  <a:srgbClr val="0000FF"/>
                </a:solidFill>
                <a:latin typeface="標楷體" panose="03000509000000000000" pitchFamily="65" charset="-120"/>
                <a:ea typeface="標楷體" panose="03000509000000000000" pitchFamily="65" charset="-120"/>
              </a:rPr>
              <a:t>廢標後依原招標文件重行招標者，準用</a:t>
            </a:r>
            <a:r>
              <a:rPr lang="zh-TW" altLang="zh-TW" sz="1600" dirty="0">
                <a:solidFill>
                  <a:srgbClr val="000000"/>
                </a:solidFill>
                <a:latin typeface="標楷體" panose="03000509000000000000" pitchFamily="65" charset="-120"/>
                <a:ea typeface="標楷體" panose="03000509000000000000" pitchFamily="65" charset="-120"/>
              </a:rPr>
              <a:t>本法第</a:t>
            </a:r>
            <a:r>
              <a:rPr lang="en-US" altLang="zh-TW" sz="1600" dirty="0">
                <a:solidFill>
                  <a:srgbClr val="000000"/>
                </a:solidFill>
                <a:latin typeface="標楷體" panose="03000509000000000000" pitchFamily="65" charset="-120"/>
                <a:ea typeface="標楷體" panose="03000509000000000000" pitchFamily="65" charset="-120"/>
              </a:rPr>
              <a:t>48</a:t>
            </a:r>
            <a:r>
              <a:rPr lang="zh-TW" altLang="zh-TW" sz="1600" dirty="0">
                <a:solidFill>
                  <a:srgbClr val="000000"/>
                </a:solidFill>
                <a:latin typeface="標楷體" panose="03000509000000000000" pitchFamily="65" charset="-120"/>
                <a:ea typeface="標楷體" panose="03000509000000000000" pitchFamily="65" charset="-120"/>
              </a:rPr>
              <a:t>條第</a:t>
            </a:r>
            <a:r>
              <a:rPr lang="en-US" altLang="zh-TW" sz="1600" dirty="0">
                <a:solidFill>
                  <a:srgbClr val="000000"/>
                </a:solidFill>
                <a:latin typeface="標楷體" panose="03000509000000000000" pitchFamily="65" charset="-120"/>
                <a:ea typeface="標楷體" panose="03000509000000000000" pitchFamily="65" charset="-120"/>
              </a:rPr>
              <a:t>2</a:t>
            </a:r>
            <a:r>
              <a:rPr lang="zh-TW" altLang="zh-TW" sz="1600" dirty="0">
                <a:solidFill>
                  <a:srgbClr val="000000"/>
                </a:solidFill>
                <a:latin typeface="標楷體" panose="03000509000000000000" pitchFamily="65" charset="-120"/>
                <a:ea typeface="標楷體" panose="03000509000000000000" pitchFamily="65" charset="-120"/>
              </a:rPr>
              <a:t>項關於第</a:t>
            </a:r>
            <a:r>
              <a:rPr lang="en-US" altLang="zh-TW" sz="1600" dirty="0">
                <a:solidFill>
                  <a:srgbClr val="000000"/>
                </a:solidFill>
                <a:latin typeface="標楷體" panose="03000509000000000000" pitchFamily="65" charset="-120"/>
                <a:ea typeface="標楷體" panose="03000509000000000000" pitchFamily="65" charset="-120"/>
              </a:rPr>
              <a:t>2</a:t>
            </a:r>
            <a:r>
              <a:rPr lang="zh-TW" altLang="zh-TW" sz="1600" dirty="0">
                <a:solidFill>
                  <a:srgbClr val="000000"/>
                </a:solidFill>
                <a:latin typeface="標楷體" panose="03000509000000000000" pitchFamily="65" charset="-120"/>
                <a:ea typeface="標楷體" panose="03000509000000000000" pitchFamily="65" charset="-120"/>
              </a:rPr>
              <a:t>次招標之規定。</a:t>
            </a:r>
            <a:r>
              <a:rPr lang="zh-TW" altLang="en-US" sz="1600" dirty="0">
                <a:solidFill>
                  <a:srgbClr val="000000"/>
                </a:solidFill>
                <a:latin typeface="Posterama" panose="020B0504020200020000" pitchFamily="34" charset="0"/>
                <a:ea typeface="標楷體" panose="03000509000000000000" pitchFamily="65" charset="-120"/>
                <a:cs typeface="Posterama" panose="020B0504020200020000" pitchFamily="34" charset="0"/>
              </a:rPr>
              <a:t>」</a:t>
            </a:r>
            <a:endParaRPr lang="zh-TW" altLang="zh-TW" sz="16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p:txBody>
      </p:sp>
      <p:sp>
        <p:nvSpPr>
          <p:cNvPr id="10" name="頁尾版面配置區 9">
            <a:extLst>
              <a:ext uri="{FF2B5EF4-FFF2-40B4-BE49-F238E27FC236}">
                <a16:creationId xmlns:a16="http://schemas.microsoft.com/office/drawing/2014/main" id="{3FA013D9-4921-42E5-A50C-056A4217E83C}"/>
              </a:ext>
            </a:extLst>
          </p:cNvPr>
          <p:cNvSpPr>
            <a:spLocks noGrp="1"/>
          </p:cNvSpPr>
          <p:nvPr>
            <p:ph type="ftr" sz="quarter" idx="12"/>
          </p:nvPr>
        </p:nvSpPr>
        <p:spPr/>
        <p:txBody>
          <a:bodyPr/>
          <a:lstStyle/>
          <a:p>
            <a:endParaRPr lang="zh-TW" altLang="en-US"/>
          </a:p>
        </p:txBody>
      </p:sp>
      <p:sp>
        <p:nvSpPr>
          <p:cNvPr id="11" name="投影片編號版面配置區 10">
            <a:extLst>
              <a:ext uri="{FF2B5EF4-FFF2-40B4-BE49-F238E27FC236}">
                <a16:creationId xmlns:a16="http://schemas.microsoft.com/office/drawing/2014/main" id="{BB7DE2F0-8BFF-4DE5-BF2A-2164E429D9AE}"/>
              </a:ext>
            </a:extLst>
          </p:cNvPr>
          <p:cNvSpPr>
            <a:spLocks noGrp="1"/>
          </p:cNvSpPr>
          <p:nvPr>
            <p:ph type="sldNum" sz="quarter" idx="11"/>
          </p:nvPr>
        </p:nvSpPr>
        <p:spPr>
          <a:xfrm>
            <a:off x="8763000" y="6465281"/>
            <a:ext cx="381000" cy="365125"/>
          </a:xfrm>
        </p:spPr>
        <p:txBody>
          <a:bodyPr/>
          <a:lstStyle/>
          <a:p>
            <a:fld id="{028E204F-CD3C-4ADB-BA98-84B59EC3AEBA}" type="slidenum">
              <a:rPr lang="zh-TW" altLang="en-US" smtClean="0"/>
              <a:pPr/>
              <a:t>15</a:t>
            </a:fld>
            <a:endParaRPr lang="zh-TW"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67EC316D-9B5F-432B-B9AD-3DDB1DD57B20}" type="datetime1">
              <a:rPr lang="zh-TW" altLang="en-US" smtClean="0"/>
              <a:t>2021/11/14</a:t>
            </a:fld>
            <a:endParaRPr lang="en-US" altLang="zh-TW"/>
          </a:p>
        </p:txBody>
      </p:sp>
      <p:sp>
        <p:nvSpPr>
          <p:cNvPr id="41987" name="Rectangle 2"/>
          <p:cNvSpPr>
            <a:spLocks noGrp="1" noChangeArrowheads="1"/>
          </p:cNvSpPr>
          <p:nvPr>
            <p:ph type="title"/>
          </p:nvPr>
        </p:nvSpPr>
        <p:spPr>
          <a:xfrm>
            <a:off x="323528" y="44624"/>
            <a:ext cx="7239000" cy="864096"/>
          </a:xfrm>
        </p:spPr>
        <p:txBody>
          <a:bodyPr/>
          <a:lstStyle/>
          <a:p>
            <a:pPr marL="1117600" indent="-1117600" algn="l" eaLnBrk="1" hangingPunct="1"/>
            <a:r>
              <a:rPr lang="en-US" altLang="zh-TW" sz="4800" b="1" dirty="0">
                <a:solidFill>
                  <a:srgbClr val="000000"/>
                </a:solidFill>
                <a:effectLst/>
                <a:latin typeface="標楷體" pitchFamily="65" charset="-120"/>
                <a:ea typeface="標楷體" pitchFamily="65" charset="-120"/>
              </a:rPr>
              <a:t>15</a:t>
            </a:r>
            <a:r>
              <a:rPr lang="zh-TW" altLang="en-US" sz="4800" b="1" dirty="0">
                <a:solidFill>
                  <a:srgbClr val="000000"/>
                </a:solidFill>
                <a:effectLst/>
                <a:latin typeface="標楷體" pitchFamily="65" charset="-120"/>
                <a:ea typeface="標楷體" pitchFamily="65" charset="-120"/>
              </a:rPr>
              <a:t>、招標方式為：</a:t>
            </a:r>
          </a:p>
        </p:txBody>
      </p:sp>
      <p:sp>
        <p:nvSpPr>
          <p:cNvPr id="41988" name="Rectangle 3"/>
          <p:cNvSpPr>
            <a:spLocks noGrp="1" noChangeArrowheads="1"/>
          </p:cNvSpPr>
          <p:nvPr>
            <p:ph type="body" idx="1"/>
          </p:nvPr>
        </p:nvSpPr>
        <p:spPr>
          <a:xfrm>
            <a:off x="251520" y="836712"/>
            <a:ext cx="8514208" cy="4968552"/>
          </a:xfrm>
        </p:spPr>
        <p:txBody>
          <a:bodyPr>
            <a:noAutofit/>
          </a:bodyPr>
          <a:lstStyle/>
          <a:p>
            <a:pPr marL="901700" indent="-901700" algn="just" eaLnBrk="1" hangingPunct="1">
              <a:lnSpc>
                <a:spcPts val="3500"/>
              </a:lnSpc>
              <a:spcBef>
                <a:spcPct val="0"/>
              </a:spcBef>
              <a:buFontTx/>
              <a:buNone/>
            </a:pPr>
            <a:r>
              <a:rPr lang="en-US" altLang="zh-TW" sz="3000" b="1" dirty="0">
                <a:latin typeface="標楷體" pitchFamily="65" charset="-120"/>
                <a:ea typeface="標楷體" pitchFamily="65" charset="-120"/>
                <a:sym typeface="Wingdings" pitchFamily="2" charset="2"/>
              </a:rPr>
              <a:t></a:t>
            </a:r>
            <a:r>
              <a:rPr lang="en-US" altLang="zh-TW" sz="3000" b="1" dirty="0">
                <a:latin typeface="標楷體" pitchFamily="65" charset="-120"/>
                <a:ea typeface="標楷體" pitchFamily="65" charset="-120"/>
              </a:rPr>
              <a:t>(2)</a:t>
            </a:r>
            <a:r>
              <a:rPr lang="zh-TW" altLang="en-US" sz="3000" b="1" dirty="0">
                <a:solidFill>
                  <a:srgbClr val="0033CC"/>
                </a:solidFill>
                <a:latin typeface="標楷體" pitchFamily="65" charset="-120"/>
                <a:ea typeface="標楷體" pitchFamily="65" charset="-120"/>
              </a:rPr>
              <a:t>選擇性招標</a:t>
            </a:r>
            <a:r>
              <a:rPr lang="zh-TW" altLang="en-US" sz="3000" b="1" dirty="0">
                <a:latin typeface="標楷體" pitchFamily="65" charset="-120"/>
                <a:ea typeface="標楷體" pitchFamily="65" charset="-120"/>
              </a:rPr>
              <a:t>：符合採購法第</a:t>
            </a:r>
            <a:r>
              <a:rPr lang="en-US" altLang="zh-TW" sz="3000" b="1" dirty="0">
                <a:latin typeface="標楷體" pitchFamily="65" charset="-120"/>
                <a:ea typeface="標楷體" pitchFamily="65" charset="-120"/>
              </a:rPr>
              <a:t>20</a:t>
            </a:r>
            <a:r>
              <a:rPr lang="zh-TW" altLang="en-US" sz="3000" b="1" dirty="0">
                <a:latin typeface="標楷體" pitchFamily="65" charset="-120"/>
                <a:ea typeface="標楷體" pitchFamily="65" charset="-120"/>
              </a:rPr>
              <a:t>條</a:t>
            </a:r>
            <a:r>
              <a:rPr lang="zh-TW" altLang="en-US" sz="3000" b="1" dirty="0">
                <a:latin typeface="標楷體" pitchFamily="65" charset="-120"/>
                <a:ea typeface="標楷體" pitchFamily="65" charset="-120"/>
                <a:sym typeface="Wingdings" pitchFamily="2" charset="2"/>
              </a:rPr>
              <a:t></a:t>
            </a:r>
            <a:r>
              <a:rPr lang="zh-TW" altLang="en-US" sz="3000" b="1" u="sng" dirty="0">
                <a:solidFill>
                  <a:srgbClr val="0000FF"/>
                </a:solidFill>
                <a:latin typeface="標楷體" pitchFamily="65" charset="-120"/>
                <a:ea typeface="標楷體" pitchFamily="65" charset="-120"/>
              </a:rPr>
              <a:t>第</a:t>
            </a:r>
            <a:r>
              <a:rPr lang="en-US" altLang="zh-TW" sz="3000" b="1" u="sng" dirty="0">
                <a:solidFill>
                  <a:srgbClr val="0000FF"/>
                </a:solidFill>
                <a:latin typeface="標楷體" pitchFamily="65" charset="-120"/>
                <a:ea typeface="標楷體" pitchFamily="65" charset="-120"/>
              </a:rPr>
              <a:t>1</a:t>
            </a:r>
            <a:r>
              <a:rPr lang="zh-TW" altLang="en-US" sz="3000" b="1" u="sng" dirty="0">
                <a:solidFill>
                  <a:srgbClr val="0000FF"/>
                </a:solidFill>
                <a:latin typeface="標楷體" pitchFamily="65" charset="-120"/>
                <a:ea typeface="標楷體" pitchFamily="65" charset="-120"/>
              </a:rPr>
              <a:t>款</a:t>
            </a:r>
            <a:r>
              <a:rPr lang="zh-TW" altLang="en-US" sz="3000" b="1" dirty="0">
                <a:latin typeface="標楷體" pitchFamily="65" charset="-120"/>
                <a:ea typeface="標楷體" pitchFamily="65" charset="-120"/>
              </a:rPr>
              <a:t>；</a:t>
            </a:r>
            <a:r>
              <a:rPr lang="zh-TW" altLang="en-US" sz="3000" b="1" dirty="0">
                <a:latin typeface="標楷體" pitchFamily="65" charset="-120"/>
                <a:ea typeface="標楷體" pitchFamily="65" charset="-120"/>
                <a:sym typeface="Wingdings" pitchFamily="2" charset="2"/>
              </a:rPr>
              <a:t></a:t>
            </a:r>
            <a:r>
              <a:rPr lang="zh-TW" altLang="en-US" sz="3000" b="1" dirty="0">
                <a:latin typeface="標楷體" pitchFamily="65" charset="-120"/>
                <a:ea typeface="標楷體" pitchFamily="65" charset="-120"/>
              </a:rPr>
              <a:t>第</a:t>
            </a:r>
            <a:r>
              <a:rPr lang="en-US" altLang="zh-TW" sz="3000" b="1" dirty="0">
                <a:latin typeface="標楷體" pitchFamily="65" charset="-120"/>
                <a:ea typeface="標楷體" pitchFamily="65" charset="-120"/>
              </a:rPr>
              <a:t>2</a:t>
            </a:r>
            <a:r>
              <a:rPr lang="zh-TW" altLang="en-US" sz="3000" b="1" dirty="0">
                <a:latin typeface="標楷體" pitchFamily="65" charset="-120"/>
                <a:ea typeface="標楷體" pitchFamily="65" charset="-120"/>
              </a:rPr>
              <a:t>款；</a:t>
            </a:r>
            <a:r>
              <a:rPr lang="zh-TW" altLang="en-US" sz="3000" b="1" dirty="0">
                <a:latin typeface="標楷體" pitchFamily="65" charset="-120"/>
                <a:ea typeface="標楷體" pitchFamily="65" charset="-120"/>
                <a:sym typeface="Wingdings" pitchFamily="2" charset="2"/>
              </a:rPr>
              <a:t></a:t>
            </a:r>
            <a:r>
              <a:rPr lang="zh-TW" altLang="en-US" sz="3000" b="1" dirty="0">
                <a:latin typeface="標楷體" pitchFamily="65" charset="-120"/>
                <a:ea typeface="標楷體" pitchFamily="65" charset="-120"/>
              </a:rPr>
              <a:t>第</a:t>
            </a:r>
            <a:r>
              <a:rPr lang="en-US" altLang="zh-TW" sz="3000" b="1" dirty="0">
                <a:latin typeface="標楷體" pitchFamily="65" charset="-120"/>
                <a:ea typeface="標楷體" pitchFamily="65" charset="-120"/>
              </a:rPr>
              <a:t>3</a:t>
            </a:r>
            <a:r>
              <a:rPr lang="zh-TW" altLang="en-US" sz="3000" b="1" dirty="0">
                <a:latin typeface="標楷體" pitchFamily="65" charset="-120"/>
                <a:ea typeface="標楷體" pitchFamily="65" charset="-120"/>
              </a:rPr>
              <a:t>款；</a:t>
            </a:r>
            <a:r>
              <a:rPr lang="zh-TW" altLang="en-US" sz="3000" b="1" dirty="0">
                <a:latin typeface="標楷體" pitchFamily="65" charset="-120"/>
                <a:ea typeface="標楷體" pitchFamily="65" charset="-120"/>
                <a:sym typeface="Wingdings" pitchFamily="2" charset="2"/>
              </a:rPr>
              <a:t></a:t>
            </a:r>
            <a:r>
              <a:rPr lang="zh-TW" altLang="en-US" sz="3000" b="1" dirty="0">
                <a:latin typeface="標楷體" pitchFamily="65" charset="-120"/>
                <a:ea typeface="標楷體" pitchFamily="65" charset="-120"/>
              </a:rPr>
              <a:t>第</a:t>
            </a:r>
            <a:r>
              <a:rPr lang="en-US" altLang="zh-TW" sz="3000" b="1" dirty="0">
                <a:latin typeface="標楷體" pitchFamily="65" charset="-120"/>
                <a:ea typeface="標楷體" pitchFamily="65" charset="-120"/>
              </a:rPr>
              <a:t>4</a:t>
            </a:r>
            <a:r>
              <a:rPr lang="zh-TW" altLang="en-US" sz="3000" b="1" dirty="0">
                <a:latin typeface="標楷體" pitchFamily="65" charset="-120"/>
                <a:ea typeface="標楷體" pitchFamily="65" charset="-120"/>
              </a:rPr>
              <a:t>款；</a:t>
            </a:r>
            <a:r>
              <a:rPr lang="zh-TW" altLang="en-US" sz="3000" b="1" dirty="0">
                <a:latin typeface="標楷體" pitchFamily="65" charset="-120"/>
                <a:ea typeface="標楷體" pitchFamily="65" charset="-120"/>
                <a:sym typeface="Wingdings" pitchFamily="2" charset="2"/>
              </a:rPr>
              <a:t></a:t>
            </a:r>
            <a:r>
              <a:rPr lang="zh-TW" altLang="en-US" sz="3000" b="1" dirty="0">
                <a:latin typeface="標楷體" pitchFamily="65" charset="-120"/>
                <a:ea typeface="標楷體" pitchFamily="65" charset="-120"/>
              </a:rPr>
              <a:t>第</a:t>
            </a:r>
            <a:r>
              <a:rPr lang="en-US" altLang="zh-TW" sz="3000" b="1" dirty="0">
                <a:latin typeface="標楷體" pitchFamily="65" charset="-120"/>
                <a:ea typeface="標楷體" pitchFamily="65" charset="-120"/>
              </a:rPr>
              <a:t>5</a:t>
            </a:r>
            <a:r>
              <a:rPr lang="zh-TW" altLang="en-US" sz="3000" b="1" dirty="0">
                <a:latin typeface="標楷體" pitchFamily="65" charset="-120"/>
                <a:ea typeface="標楷體" pitchFamily="65" charset="-120"/>
              </a:rPr>
              <a:t>款</a:t>
            </a:r>
            <a:r>
              <a:rPr lang="en-US" altLang="zh-TW" sz="2000" b="1" dirty="0">
                <a:latin typeface="標楷體" pitchFamily="65" charset="-120"/>
                <a:ea typeface="標楷體" pitchFamily="65" charset="-120"/>
              </a:rPr>
              <a:t>(</a:t>
            </a:r>
            <a:r>
              <a:rPr lang="zh-TW" altLang="en-US" sz="2000" b="1" dirty="0">
                <a:latin typeface="標楷體" pitchFamily="65" charset="-120"/>
                <a:ea typeface="標楷體" pitchFamily="65" charset="-120"/>
              </a:rPr>
              <a:t>請勾選款次</a:t>
            </a:r>
            <a:r>
              <a:rPr lang="en-US" altLang="zh-TW" sz="2000" b="1" dirty="0">
                <a:latin typeface="標楷體" pitchFamily="65" charset="-120"/>
                <a:ea typeface="標楷體" pitchFamily="65" charset="-120"/>
              </a:rPr>
              <a:t>)</a:t>
            </a:r>
            <a:endParaRPr lang="zh-TW" altLang="en-US" sz="2000" b="1" dirty="0">
              <a:latin typeface="標楷體" pitchFamily="65" charset="-120"/>
              <a:ea typeface="標楷體" pitchFamily="65" charset="-120"/>
            </a:endParaRPr>
          </a:p>
          <a:p>
            <a:pPr marL="361950" indent="-361950" algn="just" eaLnBrk="1" hangingPunct="1">
              <a:lnSpc>
                <a:spcPts val="3500"/>
              </a:lnSpc>
              <a:spcBef>
                <a:spcPct val="0"/>
              </a:spcBef>
              <a:buFontTx/>
              <a:buNone/>
            </a:pPr>
            <a:r>
              <a:rPr lang="zh-TW" altLang="en-US" sz="3000" b="1" dirty="0">
                <a:latin typeface="標楷體" pitchFamily="65" charset="-120"/>
                <a:ea typeface="標楷體" pitchFamily="65" charset="-120"/>
                <a:sym typeface="Wingdings" pitchFamily="2" charset="2"/>
              </a:rPr>
              <a:t></a:t>
            </a:r>
            <a:r>
              <a:rPr lang="en-US" altLang="zh-TW" sz="3000" b="1" dirty="0">
                <a:latin typeface="標楷體" pitchFamily="65" charset="-120"/>
                <a:ea typeface="標楷體" pitchFamily="65" charset="-120"/>
                <a:sym typeface="Wingdings" pitchFamily="2" charset="2"/>
              </a:rPr>
              <a:t>(</a:t>
            </a:r>
            <a:r>
              <a:rPr lang="en-US" altLang="zh-TW" sz="3000" b="1" dirty="0">
                <a:latin typeface="標楷體" pitchFamily="65" charset="-120"/>
                <a:ea typeface="標楷體" pitchFamily="65" charset="-120"/>
              </a:rPr>
              <a:t>2-1)</a:t>
            </a:r>
            <a:r>
              <a:rPr lang="zh-TW" altLang="en-US" sz="3000" b="1" dirty="0">
                <a:latin typeface="標楷體" pitchFamily="65" charset="-120"/>
                <a:ea typeface="標楷體" pitchFamily="65" charset="-120"/>
              </a:rPr>
              <a:t>為</a:t>
            </a:r>
            <a:r>
              <a:rPr lang="zh-TW" altLang="en-US" sz="3000" b="1" u="sng" dirty="0">
                <a:solidFill>
                  <a:srgbClr val="FF3300"/>
                </a:solidFill>
                <a:latin typeface="標楷體" pitchFamily="65" charset="-120"/>
                <a:ea typeface="標楷體" pitchFamily="65" charset="-120"/>
              </a:rPr>
              <a:t>特定個案</a:t>
            </a:r>
            <a:r>
              <a:rPr lang="zh-TW" altLang="en-US" sz="3000" b="1" dirty="0">
                <a:solidFill>
                  <a:srgbClr val="FF3300"/>
                </a:solidFill>
                <a:latin typeface="標楷體" pitchFamily="65" charset="-120"/>
                <a:ea typeface="標楷體" pitchFamily="65" charset="-120"/>
              </a:rPr>
              <a:t>辦理</a:t>
            </a:r>
            <a:r>
              <a:rPr lang="zh-TW" altLang="en-US" sz="3000" b="1" dirty="0">
                <a:latin typeface="標楷體" pitchFamily="65" charset="-120"/>
                <a:ea typeface="標楷體" pitchFamily="65" charset="-120"/>
              </a:rPr>
              <a:t>，於廠商資格審查後，</a:t>
            </a:r>
            <a:r>
              <a:rPr lang="zh-TW" altLang="en-US" sz="3000" b="1" u="sng" dirty="0">
                <a:solidFill>
                  <a:srgbClr val="000000"/>
                </a:solidFill>
                <a:latin typeface="標楷體" pitchFamily="65" charset="-120"/>
                <a:ea typeface="標楷體" pitchFamily="65" charset="-120"/>
              </a:rPr>
              <a:t>邀請所有符合資格</a:t>
            </a:r>
            <a:r>
              <a:rPr lang="zh-TW" altLang="en-US" sz="3000" b="1" dirty="0">
                <a:latin typeface="標楷體" pitchFamily="65" charset="-120"/>
                <a:ea typeface="標楷體" pitchFamily="65" charset="-120"/>
              </a:rPr>
              <a:t>廠商投標。</a:t>
            </a:r>
          </a:p>
          <a:p>
            <a:pPr marL="361950" indent="-361950" algn="just" eaLnBrk="1" hangingPunct="1">
              <a:lnSpc>
                <a:spcPts val="3500"/>
              </a:lnSpc>
              <a:spcBef>
                <a:spcPct val="0"/>
              </a:spcBef>
              <a:buFontTx/>
              <a:buNone/>
            </a:pPr>
            <a:r>
              <a:rPr lang="zh-TW" altLang="en-US" sz="3000" b="1" dirty="0">
                <a:latin typeface="標楷體" pitchFamily="65" charset="-120"/>
                <a:ea typeface="標楷體" pitchFamily="65" charset="-120"/>
                <a:sym typeface="Wingdings" pitchFamily="2" charset="2"/>
              </a:rPr>
              <a:t></a:t>
            </a:r>
            <a:r>
              <a:rPr lang="en-US" altLang="zh-TW" sz="3000" b="1" dirty="0">
                <a:latin typeface="標楷體" pitchFamily="65" charset="-120"/>
                <a:ea typeface="標楷體" pitchFamily="65" charset="-120"/>
                <a:sym typeface="Wingdings" pitchFamily="2" charset="2"/>
              </a:rPr>
              <a:t>(</a:t>
            </a:r>
            <a:r>
              <a:rPr lang="en-US" altLang="zh-TW" sz="3000" b="1" dirty="0">
                <a:latin typeface="標楷體" pitchFamily="65" charset="-120"/>
                <a:ea typeface="標楷體" pitchFamily="65" charset="-120"/>
              </a:rPr>
              <a:t>2-2)</a:t>
            </a:r>
            <a:r>
              <a:rPr lang="zh-TW" altLang="en-US" sz="3000" b="1" dirty="0">
                <a:latin typeface="標楷體" pitchFamily="65" charset="-120"/>
                <a:ea typeface="標楷體" pitchFamily="65" charset="-120"/>
              </a:rPr>
              <a:t>為</a:t>
            </a:r>
            <a:r>
              <a:rPr lang="zh-TW" altLang="en-US" sz="3000" b="1" dirty="0">
                <a:solidFill>
                  <a:srgbClr val="FF3300"/>
                </a:solidFill>
                <a:latin typeface="標楷體" pitchFamily="65" charset="-120"/>
                <a:ea typeface="標楷體" pitchFamily="65" charset="-120"/>
              </a:rPr>
              <a:t>建立</a:t>
            </a:r>
            <a:r>
              <a:rPr lang="zh-TW" altLang="en-US" sz="3000" b="1" u="sng" dirty="0">
                <a:solidFill>
                  <a:srgbClr val="FF3300"/>
                </a:solidFill>
                <a:latin typeface="標楷體" pitchFamily="65" charset="-120"/>
                <a:ea typeface="標楷體" pitchFamily="65" charset="-120"/>
              </a:rPr>
              <a:t>合格廠商名</a:t>
            </a:r>
            <a:r>
              <a:rPr lang="zh-TW" altLang="en-US" sz="3000" b="1" dirty="0">
                <a:solidFill>
                  <a:srgbClr val="FF3300"/>
                </a:solidFill>
                <a:latin typeface="標楷體" pitchFamily="65" charset="-120"/>
                <a:ea typeface="標楷體" pitchFamily="65" charset="-120"/>
              </a:rPr>
              <a:t>單</a:t>
            </a:r>
            <a:r>
              <a:rPr lang="zh-TW" altLang="en-US" sz="3000" b="1" dirty="0">
                <a:latin typeface="標楷體" pitchFamily="65" charset="-120"/>
                <a:ea typeface="標楷體" pitchFamily="65" charset="-120"/>
              </a:rPr>
              <a:t>；後續邀標方式為</a:t>
            </a:r>
            <a:r>
              <a:rPr lang="zh-TW" altLang="en-US" sz="3000" b="1" dirty="0">
                <a:latin typeface="標楷體" pitchFamily="65" charset="-120"/>
                <a:ea typeface="標楷體" pitchFamily="65" charset="-120"/>
                <a:sym typeface="Wingdings" pitchFamily="2" charset="2"/>
              </a:rPr>
              <a:t></a:t>
            </a:r>
            <a:r>
              <a:rPr lang="zh-TW" altLang="en-US" sz="3000" b="1" u="sng" dirty="0">
                <a:solidFill>
                  <a:srgbClr val="0000FF"/>
                </a:solidFill>
                <a:latin typeface="標楷體" pitchFamily="65" charset="-120"/>
                <a:ea typeface="標楷體" pitchFamily="65" charset="-120"/>
              </a:rPr>
              <a:t>個別邀請所有符合</a:t>
            </a:r>
            <a:r>
              <a:rPr lang="zh-TW" altLang="en-US" sz="3000" b="1" dirty="0">
                <a:latin typeface="標楷體" pitchFamily="65" charset="-120"/>
                <a:ea typeface="標楷體" pitchFamily="65" charset="-120"/>
              </a:rPr>
              <a:t>資格之廠商投標；</a:t>
            </a:r>
            <a:r>
              <a:rPr lang="zh-TW" altLang="en-US" sz="3000" b="1" dirty="0">
                <a:latin typeface="標楷體" pitchFamily="65" charset="-120"/>
                <a:ea typeface="標楷體" pitchFamily="65" charset="-120"/>
                <a:sym typeface="Wingdings" pitchFamily="2" charset="2"/>
              </a:rPr>
              <a:t></a:t>
            </a:r>
            <a:r>
              <a:rPr lang="zh-TW" altLang="en-US" sz="3000" b="1" u="sng" dirty="0">
                <a:solidFill>
                  <a:srgbClr val="000000"/>
                </a:solidFill>
                <a:latin typeface="標楷體" pitchFamily="65" charset="-120"/>
                <a:ea typeface="標楷體" pitchFamily="65" charset="-120"/>
              </a:rPr>
              <a:t>公告邀請所有符合</a:t>
            </a:r>
            <a:r>
              <a:rPr lang="zh-TW" altLang="en-US" sz="3000" b="1" dirty="0">
                <a:latin typeface="標楷體" pitchFamily="65" charset="-120"/>
                <a:ea typeface="標楷體" pitchFamily="65" charset="-120"/>
              </a:rPr>
              <a:t>資格之廠商投標；</a:t>
            </a:r>
            <a:r>
              <a:rPr lang="zh-TW" altLang="en-US" sz="3000" b="1" dirty="0">
                <a:latin typeface="標楷體" pitchFamily="65" charset="-120"/>
                <a:ea typeface="標楷體" pitchFamily="65" charset="-120"/>
                <a:sym typeface="Wingdings" pitchFamily="2" charset="2"/>
              </a:rPr>
              <a:t></a:t>
            </a:r>
            <a:r>
              <a:rPr lang="zh-TW" altLang="en-US" sz="3000" b="1" dirty="0">
                <a:latin typeface="標楷體" pitchFamily="65" charset="-120"/>
                <a:ea typeface="標楷體" pitchFamily="65" charset="-120"/>
              </a:rPr>
              <a:t>依</a:t>
            </a:r>
            <a:r>
              <a:rPr lang="zh-TW" altLang="en-US" sz="3000" b="1" u="sng" dirty="0">
                <a:solidFill>
                  <a:srgbClr val="000000"/>
                </a:solidFill>
                <a:latin typeface="標楷體" pitchFamily="65" charset="-120"/>
                <a:ea typeface="標楷體" pitchFamily="65" charset="-120"/>
              </a:rPr>
              <a:t>審標順序</a:t>
            </a:r>
            <a:r>
              <a:rPr lang="zh-TW" altLang="en-US" sz="3000" b="1" dirty="0">
                <a:solidFill>
                  <a:srgbClr val="000000"/>
                </a:solidFill>
                <a:latin typeface="標楷體" pitchFamily="65" charset="-120"/>
                <a:ea typeface="標楷體" pitchFamily="65" charset="-120"/>
              </a:rPr>
              <a:t>，</a:t>
            </a:r>
            <a:r>
              <a:rPr lang="zh-TW" altLang="en-US" sz="3000" b="1" u="sng" dirty="0">
                <a:solidFill>
                  <a:srgbClr val="000000"/>
                </a:solidFill>
                <a:latin typeface="標楷體" pitchFamily="65" charset="-120"/>
                <a:ea typeface="標楷體" pitchFamily="65" charset="-120"/>
              </a:rPr>
              <a:t>每次邀請</a:t>
            </a:r>
            <a:r>
              <a:rPr lang="en-US" altLang="zh-TW" sz="3000" b="1" dirty="0">
                <a:latin typeface="標楷體" pitchFamily="65" charset="-120"/>
                <a:ea typeface="標楷體" pitchFamily="65" charset="-120"/>
              </a:rPr>
              <a:t>___</a:t>
            </a:r>
            <a:r>
              <a:rPr lang="zh-TW" altLang="en-US" sz="3000" b="1" dirty="0">
                <a:latin typeface="標楷體" pitchFamily="65" charset="-120"/>
                <a:ea typeface="標楷體" pitchFamily="65" charset="-120"/>
              </a:rPr>
              <a:t>家符合資格之廠商投標；</a:t>
            </a:r>
            <a:r>
              <a:rPr lang="zh-TW" altLang="en-US" sz="3000" b="1" dirty="0">
                <a:latin typeface="標楷體" pitchFamily="65" charset="-120"/>
                <a:ea typeface="標楷體" pitchFamily="65" charset="-120"/>
                <a:sym typeface="Wingdings" pitchFamily="2" charset="2"/>
              </a:rPr>
              <a:t></a:t>
            </a:r>
            <a:r>
              <a:rPr lang="zh-TW" altLang="en-US" sz="3000" b="1" dirty="0">
                <a:latin typeface="標楷體" pitchFamily="65" charset="-120"/>
                <a:ea typeface="標楷體" pitchFamily="65" charset="-120"/>
              </a:rPr>
              <a:t>以</a:t>
            </a:r>
            <a:r>
              <a:rPr lang="zh-TW" altLang="en-US" sz="3000" b="1" u="sng" dirty="0">
                <a:solidFill>
                  <a:srgbClr val="000000"/>
                </a:solidFill>
                <a:latin typeface="標楷體" pitchFamily="65" charset="-120"/>
                <a:ea typeface="標楷體" pitchFamily="65" charset="-120"/>
              </a:rPr>
              <a:t>抽籤方式擇定</a:t>
            </a:r>
            <a:r>
              <a:rPr lang="zh-TW" altLang="en-US" sz="3000" b="1" dirty="0">
                <a:latin typeface="標楷體" pitchFamily="65" charset="-120"/>
                <a:ea typeface="標楷體" pitchFamily="65" charset="-120"/>
              </a:rPr>
              <a:t>邀請符合資格之廠商投標。</a:t>
            </a:r>
          </a:p>
        </p:txBody>
      </p:sp>
      <p:sp>
        <p:nvSpPr>
          <p:cNvPr id="2" name="矩形 1"/>
          <p:cNvSpPr/>
          <p:nvPr/>
        </p:nvSpPr>
        <p:spPr>
          <a:xfrm>
            <a:off x="334938" y="5013176"/>
            <a:ext cx="8351862" cy="1323439"/>
          </a:xfrm>
          <a:prstGeom prst="rect">
            <a:avLst/>
          </a:prstGeom>
          <a:ln>
            <a:solidFill>
              <a:schemeClr val="accent1"/>
            </a:solidFill>
          </a:ln>
        </p:spPr>
        <p:txBody>
          <a:bodyPr wrap="square">
            <a:spAutoFit/>
          </a:bodyPr>
          <a:lstStyle/>
          <a:p>
            <a:pPr marL="285750" indent="-285750" algn="just">
              <a:buFont typeface="Wingdings" panose="05000000000000000000" pitchFamily="2" charset="2"/>
              <a:buChar char="l"/>
            </a:pPr>
            <a:r>
              <a:rPr lang="zh-TW" altLang="en-US" sz="2000" dirty="0">
                <a:latin typeface="標楷體" panose="03000509000000000000" pitchFamily="65" charset="-120"/>
                <a:ea typeface="標楷體" panose="03000509000000000000" pitchFamily="65" charset="-120"/>
              </a:rPr>
              <a:t>本法第</a:t>
            </a:r>
            <a:r>
              <a:rPr lang="en-US" altLang="zh-TW" sz="2000" dirty="0">
                <a:latin typeface="標楷體" panose="03000509000000000000" pitchFamily="65" charset="-120"/>
                <a:ea typeface="標楷體" panose="03000509000000000000" pitchFamily="65" charset="-120"/>
              </a:rPr>
              <a:t>20</a:t>
            </a:r>
            <a:r>
              <a:rPr lang="zh-TW" altLang="en-US" sz="2000" dirty="0">
                <a:latin typeface="標楷體" panose="03000509000000000000" pitchFamily="65" charset="-120"/>
                <a:ea typeface="標楷體" panose="03000509000000000000" pitchFamily="65" charset="-120"/>
              </a:rPr>
              <a:t>條第</a:t>
            </a:r>
            <a:r>
              <a:rPr lang="en-US" altLang="zh-TW" sz="2000" dirty="0">
                <a:latin typeface="標楷體" panose="03000509000000000000" pitchFamily="65" charset="-120"/>
                <a:ea typeface="標楷體" panose="03000509000000000000" pitchFamily="65" charset="-120"/>
              </a:rPr>
              <a:t>1</a:t>
            </a:r>
            <a:r>
              <a:rPr lang="zh-TW" altLang="en-US" sz="2000" dirty="0">
                <a:latin typeface="標楷體" panose="03000509000000000000" pitchFamily="65" charset="-120"/>
                <a:ea typeface="標楷體" panose="03000509000000000000" pitchFamily="65" charset="-120"/>
              </a:rPr>
              <a:t>項所稱「</a:t>
            </a:r>
            <a:r>
              <a:rPr lang="zh-TW" altLang="en-US" sz="2000" b="1" dirty="0">
                <a:solidFill>
                  <a:srgbClr val="0000FF"/>
                </a:solidFill>
                <a:latin typeface="標楷體" panose="03000509000000000000" pitchFamily="65" charset="-120"/>
                <a:ea typeface="標楷體" panose="03000509000000000000" pitchFamily="65" charset="-120"/>
              </a:rPr>
              <a:t>經常性採購</a:t>
            </a:r>
            <a:r>
              <a:rPr lang="zh-TW" altLang="en-US" sz="2000" dirty="0">
                <a:latin typeface="標楷體" panose="03000509000000000000" pitchFamily="65" charset="-120"/>
                <a:ea typeface="標楷體" panose="03000509000000000000" pitchFamily="65" charset="-120"/>
              </a:rPr>
              <a:t>」之涵義，由招標機關視採購之性質自行認定，</a:t>
            </a:r>
            <a:r>
              <a:rPr lang="zh-TW" altLang="en-US" sz="2000" b="1" u="sng" dirty="0">
                <a:solidFill>
                  <a:srgbClr val="0000FF"/>
                </a:solidFill>
                <a:latin typeface="標楷體" panose="03000509000000000000" pitchFamily="65" charset="-120"/>
                <a:ea typeface="標楷體" panose="03000509000000000000" pitchFamily="65" charset="-120"/>
              </a:rPr>
              <a:t>如相同標的，一年採購數次者即是</a:t>
            </a:r>
            <a:r>
              <a:rPr lang="zh-TW" altLang="en-US" sz="2000" dirty="0">
                <a:latin typeface="標楷體" panose="03000509000000000000" pitchFamily="65" charset="-120"/>
                <a:ea typeface="標楷體" panose="03000509000000000000" pitchFamily="65" charset="-120"/>
              </a:rPr>
              <a:t>；所詢鄉鎮公所每年維護設施之道路排水改善工程，如符合相同標的一年採購數次之性質，可視為經常性採購。</a:t>
            </a:r>
            <a:r>
              <a:rPr lang="en-US" altLang="zh-TW" sz="2000" dirty="0">
                <a:solidFill>
                  <a:srgbClr val="000000"/>
                </a:solidFill>
                <a:latin typeface="標楷體" panose="03000509000000000000" pitchFamily="65" charset="-120"/>
                <a:ea typeface="標楷體" panose="03000509000000000000" pitchFamily="65" charset="-120"/>
              </a:rPr>
              <a:t>(88)</a:t>
            </a:r>
            <a:r>
              <a:rPr lang="zh-TW" altLang="en-US" sz="2000" dirty="0">
                <a:solidFill>
                  <a:srgbClr val="000000"/>
                </a:solidFill>
                <a:latin typeface="標楷體" panose="03000509000000000000" pitchFamily="65" charset="-120"/>
                <a:ea typeface="標楷體" panose="03000509000000000000" pitchFamily="65" charset="-120"/>
              </a:rPr>
              <a:t>工程企字第</a:t>
            </a:r>
            <a:r>
              <a:rPr lang="en-US" altLang="zh-TW" sz="2000" dirty="0">
                <a:solidFill>
                  <a:srgbClr val="000000"/>
                </a:solidFill>
                <a:latin typeface="標楷體" panose="03000509000000000000" pitchFamily="65" charset="-120"/>
                <a:ea typeface="標楷體" panose="03000509000000000000" pitchFamily="65" charset="-120"/>
              </a:rPr>
              <a:t>8811998</a:t>
            </a:r>
            <a:r>
              <a:rPr lang="zh-TW" altLang="en-US" sz="2000" dirty="0">
                <a:solidFill>
                  <a:srgbClr val="000000"/>
                </a:solidFill>
                <a:latin typeface="標楷體" panose="03000509000000000000" pitchFamily="65" charset="-120"/>
                <a:ea typeface="標楷體" panose="03000509000000000000" pitchFamily="65" charset="-120"/>
              </a:rPr>
              <a:t>號 </a:t>
            </a:r>
            <a:endParaRPr lang="zh-TW" altLang="en-US" sz="2000" dirty="0">
              <a:latin typeface="標楷體" panose="03000509000000000000" pitchFamily="65" charset="-120"/>
              <a:ea typeface="標楷體" panose="03000509000000000000" pitchFamily="65" charset="-120"/>
            </a:endParaRPr>
          </a:p>
        </p:txBody>
      </p:sp>
      <p:cxnSp>
        <p:nvCxnSpPr>
          <p:cNvPr id="5" name="直線單箭頭接點 4">
            <a:extLst>
              <a:ext uri="{FF2B5EF4-FFF2-40B4-BE49-F238E27FC236}">
                <a16:creationId xmlns:a16="http://schemas.microsoft.com/office/drawing/2014/main" id="{8A62AC20-1565-4DC6-A92A-7F53B0D3F2C4}"/>
              </a:ext>
            </a:extLst>
          </p:cNvPr>
          <p:cNvCxnSpPr>
            <a:cxnSpLocks/>
          </p:cNvCxnSpPr>
          <p:nvPr/>
        </p:nvCxnSpPr>
        <p:spPr>
          <a:xfrm flipH="1">
            <a:off x="5148064" y="1124744"/>
            <a:ext cx="1656184" cy="158417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頁尾版面配置區 7">
            <a:extLst>
              <a:ext uri="{FF2B5EF4-FFF2-40B4-BE49-F238E27FC236}">
                <a16:creationId xmlns:a16="http://schemas.microsoft.com/office/drawing/2014/main" id="{C09EE44C-1826-41D6-975E-FBCAF72A821C}"/>
              </a:ext>
            </a:extLst>
          </p:cNvPr>
          <p:cNvSpPr>
            <a:spLocks noGrp="1"/>
          </p:cNvSpPr>
          <p:nvPr>
            <p:ph type="ftr" sz="quarter" idx="12"/>
          </p:nvPr>
        </p:nvSpPr>
        <p:spPr/>
        <p:txBody>
          <a:bodyPr/>
          <a:lstStyle/>
          <a:p>
            <a:endParaRPr lang="zh-TW" altLang="en-US"/>
          </a:p>
        </p:txBody>
      </p:sp>
      <p:sp>
        <p:nvSpPr>
          <p:cNvPr id="9" name="投影片編號版面配置區 8">
            <a:extLst>
              <a:ext uri="{FF2B5EF4-FFF2-40B4-BE49-F238E27FC236}">
                <a16:creationId xmlns:a16="http://schemas.microsoft.com/office/drawing/2014/main" id="{588CD726-B34A-4321-AD35-CEF565035BC3}"/>
              </a:ext>
            </a:extLst>
          </p:cNvPr>
          <p:cNvSpPr>
            <a:spLocks noGrp="1"/>
          </p:cNvSpPr>
          <p:nvPr>
            <p:ph type="sldNum" sz="quarter" idx="11"/>
          </p:nvPr>
        </p:nvSpPr>
        <p:spPr>
          <a:xfrm>
            <a:off x="8729870" y="6484937"/>
            <a:ext cx="381000" cy="365125"/>
          </a:xfrm>
        </p:spPr>
        <p:txBody>
          <a:bodyPr/>
          <a:lstStyle/>
          <a:p>
            <a:fld id="{028E204F-CD3C-4ADB-BA98-84B59EC3AEBA}" type="slidenum">
              <a:rPr lang="zh-TW" altLang="en-US" smtClean="0"/>
              <a:pPr/>
              <a:t>16</a:t>
            </a:fld>
            <a:endParaRPr lang="zh-TW"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日期版面配置區 2">
            <a:extLst>
              <a:ext uri="{FF2B5EF4-FFF2-40B4-BE49-F238E27FC236}">
                <a16:creationId xmlns:a16="http://schemas.microsoft.com/office/drawing/2014/main" id="{52C91B01-A07F-419B-9E54-EF78F178E2C2}"/>
              </a:ext>
            </a:extLst>
          </p:cNvPr>
          <p:cNvSpPr>
            <a:spLocks noGrp="1"/>
          </p:cNvSpPr>
          <p:nvPr>
            <p:ph type="dt" sz="half" idx="10"/>
          </p:nvPr>
        </p:nvSpPr>
        <p:spPr/>
        <p:txBody>
          <a:bodyPr/>
          <a:lstStyle/>
          <a:p>
            <a:fld id="{916800B9-BAA7-4D0A-9070-00A6B6DBE53D}" type="datetime1">
              <a:rPr lang="zh-TW" altLang="en-US" smtClean="0"/>
              <a:t>2021/11/14</a:t>
            </a:fld>
            <a:endParaRPr lang="zh-TW" altLang="en-US"/>
          </a:p>
        </p:txBody>
      </p:sp>
      <p:sp>
        <p:nvSpPr>
          <p:cNvPr id="4" name="投影片編號版面配置區 3">
            <a:extLst>
              <a:ext uri="{FF2B5EF4-FFF2-40B4-BE49-F238E27FC236}">
                <a16:creationId xmlns:a16="http://schemas.microsoft.com/office/drawing/2014/main" id="{AB90C15A-7C52-42DB-A419-920B111ECA2B}"/>
              </a:ext>
            </a:extLst>
          </p:cNvPr>
          <p:cNvSpPr>
            <a:spLocks noGrp="1"/>
          </p:cNvSpPr>
          <p:nvPr>
            <p:ph type="sldNum" sz="quarter" idx="12"/>
          </p:nvPr>
        </p:nvSpPr>
        <p:spPr>
          <a:xfrm>
            <a:off x="8763000" y="6492875"/>
            <a:ext cx="381000" cy="365125"/>
          </a:xfrm>
        </p:spPr>
        <p:txBody>
          <a:bodyPr/>
          <a:lstStyle/>
          <a:p>
            <a:fld id="{028E204F-CD3C-4ADB-BA98-84B59EC3AEBA}" type="slidenum">
              <a:rPr lang="zh-TW" altLang="en-US" smtClean="0"/>
              <a:pPr/>
              <a:t>17</a:t>
            </a:fld>
            <a:endParaRPr lang="zh-TW" altLang="en-US" dirty="0"/>
          </a:p>
        </p:txBody>
      </p:sp>
      <p:sp>
        <p:nvSpPr>
          <p:cNvPr id="5" name="左大括弧 4">
            <a:extLst>
              <a:ext uri="{FF2B5EF4-FFF2-40B4-BE49-F238E27FC236}">
                <a16:creationId xmlns:a16="http://schemas.microsoft.com/office/drawing/2014/main" id="{12C6EEE5-B984-4B61-9F50-F41020E4F585}"/>
              </a:ext>
            </a:extLst>
          </p:cNvPr>
          <p:cNvSpPr/>
          <p:nvPr/>
        </p:nvSpPr>
        <p:spPr>
          <a:xfrm>
            <a:off x="827584" y="404664"/>
            <a:ext cx="648072" cy="3024336"/>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A6B6A33C-07AD-4A2E-A94D-A6386523482E}"/>
              </a:ext>
            </a:extLst>
          </p:cNvPr>
          <p:cNvSpPr txBox="1"/>
          <p:nvPr/>
        </p:nvSpPr>
        <p:spPr>
          <a:xfrm>
            <a:off x="179512" y="995594"/>
            <a:ext cx="615553" cy="1857342"/>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shape">
              <a:fillToRect l="50000" t="50000" r="50000" b="50000"/>
            </a:path>
            <a:tileRect/>
          </a:gradFill>
          <a:ln>
            <a:solidFill>
              <a:srgbClr val="0000FF"/>
            </a:solidFill>
          </a:ln>
        </p:spPr>
        <p:txBody>
          <a:bodyPr vert="eaVert"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限制性招標</a:t>
            </a:r>
          </a:p>
        </p:txBody>
      </p:sp>
      <p:sp>
        <p:nvSpPr>
          <p:cNvPr id="7" name="文字方塊 6">
            <a:extLst>
              <a:ext uri="{FF2B5EF4-FFF2-40B4-BE49-F238E27FC236}">
                <a16:creationId xmlns:a16="http://schemas.microsoft.com/office/drawing/2014/main" id="{890443F0-273F-4D52-9578-95DEB568655F}"/>
              </a:ext>
            </a:extLst>
          </p:cNvPr>
          <p:cNvSpPr txBox="1"/>
          <p:nvPr/>
        </p:nvSpPr>
        <p:spPr>
          <a:xfrm>
            <a:off x="1259632" y="520294"/>
            <a:ext cx="4752528" cy="52322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比價或議價</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000000"/>
                </a:solidFill>
                <a:latin typeface="標楷體" panose="03000509000000000000" pitchFamily="65" charset="-120"/>
                <a:ea typeface="標楷體" panose="03000509000000000000" pitchFamily="65" charset="-120"/>
              </a:rPr>
              <a:t>法第</a:t>
            </a:r>
            <a:r>
              <a:rPr lang="en-US" altLang="zh-TW" sz="2000" b="1" dirty="0">
                <a:solidFill>
                  <a:srgbClr val="000000"/>
                </a:solidFill>
                <a:latin typeface="標楷體" panose="03000509000000000000" pitchFamily="65" charset="-120"/>
                <a:ea typeface="標楷體" panose="03000509000000000000" pitchFamily="65" charset="-120"/>
              </a:rPr>
              <a:t>18</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3</a:t>
            </a:r>
            <a:r>
              <a:rPr lang="zh-TW" altLang="en-US" sz="2000" b="1" dirty="0">
                <a:solidFill>
                  <a:srgbClr val="000000"/>
                </a:solidFill>
                <a:latin typeface="標楷體" panose="03000509000000000000" pitchFamily="65" charset="-120"/>
                <a:ea typeface="標楷體" panose="03000509000000000000" pitchFamily="65" charset="-120"/>
              </a:rPr>
              <a:t>項</a:t>
            </a:r>
            <a:r>
              <a:rPr lang="en-US" altLang="zh-TW" sz="2000" b="1" dirty="0">
                <a:solidFill>
                  <a:srgbClr val="000000"/>
                </a:solidFill>
                <a:latin typeface="標楷體" panose="03000509000000000000" pitchFamily="65" charset="-120"/>
                <a:ea typeface="標楷體" panose="03000509000000000000" pitchFamily="65" charset="-120"/>
              </a:rPr>
              <a:t>)</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8" name="文字方塊 7">
            <a:extLst>
              <a:ext uri="{FF2B5EF4-FFF2-40B4-BE49-F238E27FC236}">
                <a16:creationId xmlns:a16="http://schemas.microsoft.com/office/drawing/2014/main" id="{E4F5879D-3B51-4626-8E4F-ED10EF9EA256}"/>
              </a:ext>
            </a:extLst>
          </p:cNvPr>
          <p:cNvSpPr txBox="1"/>
          <p:nvPr/>
        </p:nvSpPr>
        <p:spPr>
          <a:xfrm>
            <a:off x="1475656" y="1124744"/>
            <a:ext cx="4280991" cy="52322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FF"/>
                </a:solidFill>
                <a:latin typeface="標楷體" panose="03000509000000000000" pitchFamily="65" charset="-120"/>
                <a:ea typeface="標楷體" panose="03000509000000000000" pitchFamily="65" charset="-120"/>
              </a:rPr>
              <a:t>個案敘明理由</a:t>
            </a:r>
            <a:r>
              <a:rPr lang="en-US" altLang="zh-TW" sz="2000" b="1" dirty="0">
                <a:solidFill>
                  <a:srgbClr val="0000FF"/>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細則第</a:t>
            </a:r>
            <a:r>
              <a:rPr lang="en-US" altLang="zh-TW" sz="2000" b="1" dirty="0">
                <a:solidFill>
                  <a:srgbClr val="0000FF"/>
                </a:solidFill>
                <a:latin typeface="標楷體" panose="03000509000000000000" pitchFamily="65" charset="-120"/>
                <a:ea typeface="標楷體" panose="03000509000000000000" pitchFamily="65" charset="-120"/>
              </a:rPr>
              <a:t>23</a:t>
            </a:r>
            <a:r>
              <a:rPr lang="zh-TW" altLang="en-US" sz="2000" b="1" dirty="0">
                <a:solidFill>
                  <a:srgbClr val="0000FF"/>
                </a:solidFill>
                <a:latin typeface="標楷體" panose="03000509000000000000" pitchFamily="65" charset="-120"/>
                <a:ea typeface="標楷體" panose="03000509000000000000" pitchFamily="65" charset="-120"/>
              </a:rPr>
              <a:t>條之</a:t>
            </a:r>
            <a:r>
              <a:rPr lang="en-US" altLang="zh-TW" sz="2000" b="1" dirty="0">
                <a:solidFill>
                  <a:srgbClr val="0000FF"/>
                </a:solidFill>
                <a:latin typeface="標楷體" panose="03000509000000000000" pitchFamily="65" charset="-120"/>
                <a:ea typeface="標楷體" panose="03000509000000000000" pitchFamily="65" charset="-120"/>
              </a:rPr>
              <a:t>1)</a:t>
            </a:r>
            <a:endParaRPr lang="zh-TW" altLang="en-US" sz="2000" b="1" dirty="0">
              <a:solidFill>
                <a:srgbClr val="0000FF"/>
              </a:solidFill>
              <a:latin typeface="標楷體" panose="03000509000000000000" pitchFamily="65" charset="-120"/>
              <a:ea typeface="標楷體" panose="03000509000000000000" pitchFamily="65" charset="-120"/>
            </a:endParaRPr>
          </a:p>
        </p:txBody>
      </p:sp>
      <p:sp>
        <p:nvSpPr>
          <p:cNvPr id="9" name="左大括弧 8">
            <a:extLst>
              <a:ext uri="{FF2B5EF4-FFF2-40B4-BE49-F238E27FC236}">
                <a16:creationId xmlns:a16="http://schemas.microsoft.com/office/drawing/2014/main" id="{9426B161-0EFE-4D6F-B38A-F3A900046AAA}"/>
              </a:ext>
            </a:extLst>
          </p:cNvPr>
          <p:cNvSpPr/>
          <p:nvPr/>
        </p:nvSpPr>
        <p:spPr>
          <a:xfrm>
            <a:off x="1280570" y="1702260"/>
            <a:ext cx="432048" cy="1582724"/>
          </a:xfrm>
          <a:prstGeom prst="leftBrace">
            <a:avLst/>
          </a:prstGeom>
          <a:ln w="28575">
            <a:solidFill>
              <a:srgbClr val="1C1C1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B33EF3AB-84EA-4567-9BA0-48D7B840AA66}"/>
              </a:ext>
            </a:extLst>
          </p:cNvPr>
          <p:cNvSpPr txBox="1"/>
          <p:nvPr/>
        </p:nvSpPr>
        <p:spPr>
          <a:xfrm>
            <a:off x="1594151" y="1766209"/>
            <a:ext cx="2041745" cy="461665"/>
          </a:xfrm>
          <a:prstGeom prst="rect">
            <a:avLst/>
          </a:prstGeom>
          <a:noFill/>
          <a:ln>
            <a:solidFill>
              <a:srgbClr val="0000FF"/>
            </a:solidFill>
          </a:ln>
        </p:spPr>
        <p:txBody>
          <a:bodyPr wrap="square" rtlCol="0">
            <a:spAutoFit/>
          </a:bodyPr>
          <a:lstStyle/>
          <a:p>
            <a:r>
              <a:rPr lang="zh-TW" altLang="en-US" sz="2400" b="1" dirty="0">
                <a:solidFill>
                  <a:srgbClr val="1C1C1C"/>
                </a:solidFill>
                <a:latin typeface="標楷體" panose="03000509000000000000" pitchFamily="65" charset="-120"/>
                <a:ea typeface="標楷體" panose="03000509000000000000" pitchFamily="65" charset="-120"/>
              </a:rPr>
              <a:t>不經公告程序</a:t>
            </a:r>
          </a:p>
        </p:txBody>
      </p:sp>
      <p:sp>
        <p:nvSpPr>
          <p:cNvPr id="11" name="文字方塊 10">
            <a:extLst>
              <a:ext uri="{FF2B5EF4-FFF2-40B4-BE49-F238E27FC236}">
                <a16:creationId xmlns:a16="http://schemas.microsoft.com/office/drawing/2014/main" id="{BD9CCFDD-BB92-43B1-B91A-FF0D5B3589C5}"/>
              </a:ext>
            </a:extLst>
          </p:cNvPr>
          <p:cNvSpPr txBox="1"/>
          <p:nvPr/>
        </p:nvSpPr>
        <p:spPr>
          <a:xfrm>
            <a:off x="1612854" y="2713822"/>
            <a:ext cx="1753713" cy="461665"/>
          </a:xfrm>
          <a:prstGeom prst="rect">
            <a:avLst/>
          </a:prstGeom>
          <a:noFill/>
          <a:ln>
            <a:solidFill>
              <a:srgbClr val="0000FF"/>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經公告程序</a:t>
            </a:r>
          </a:p>
        </p:txBody>
      </p:sp>
      <p:cxnSp>
        <p:nvCxnSpPr>
          <p:cNvPr id="13" name="直線單箭頭接點 12">
            <a:extLst>
              <a:ext uri="{FF2B5EF4-FFF2-40B4-BE49-F238E27FC236}">
                <a16:creationId xmlns:a16="http://schemas.microsoft.com/office/drawing/2014/main" id="{69703627-AB6A-4E7A-903A-A4984CA2D3C1}"/>
              </a:ext>
            </a:extLst>
          </p:cNvPr>
          <p:cNvCxnSpPr>
            <a:stCxn id="10" idx="3"/>
          </p:cNvCxnSpPr>
          <p:nvPr/>
        </p:nvCxnSpPr>
        <p:spPr>
          <a:xfrm flipV="1">
            <a:off x="3635896" y="1988840"/>
            <a:ext cx="2232248" cy="8202"/>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5" name="文字方塊 14">
            <a:extLst>
              <a:ext uri="{FF2B5EF4-FFF2-40B4-BE49-F238E27FC236}">
                <a16:creationId xmlns:a16="http://schemas.microsoft.com/office/drawing/2014/main" id="{1EF3E3C6-E0EF-429D-99C9-7FBCBCB2C8EB}"/>
              </a:ext>
            </a:extLst>
          </p:cNvPr>
          <p:cNvSpPr txBox="1"/>
          <p:nvPr/>
        </p:nvSpPr>
        <p:spPr>
          <a:xfrm>
            <a:off x="5889451" y="1772816"/>
            <a:ext cx="1418853" cy="461665"/>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p:spPr>
        <p:txBody>
          <a:bodyPr wrap="square" rtlCol="0">
            <a:spAutoFit/>
          </a:bodyPr>
          <a:lstStyle/>
          <a:p>
            <a:r>
              <a:rPr lang="zh-TW" altLang="en-US" sz="2400" b="1" dirty="0">
                <a:solidFill>
                  <a:srgbClr val="1C1C1C"/>
                </a:solidFill>
                <a:latin typeface="標楷體" panose="03000509000000000000" pitchFamily="65" charset="-120"/>
                <a:ea typeface="標楷體" panose="03000509000000000000" pitchFamily="65" charset="-120"/>
              </a:rPr>
              <a:t>優先比價</a:t>
            </a:r>
          </a:p>
        </p:txBody>
      </p:sp>
      <p:cxnSp>
        <p:nvCxnSpPr>
          <p:cNvPr id="17" name="直線單箭頭接點 16">
            <a:extLst>
              <a:ext uri="{FF2B5EF4-FFF2-40B4-BE49-F238E27FC236}">
                <a16:creationId xmlns:a16="http://schemas.microsoft.com/office/drawing/2014/main" id="{515D4FF5-D36B-4F08-8C2A-74958CF69791}"/>
              </a:ext>
            </a:extLst>
          </p:cNvPr>
          <p:cNvCxnSpPr>
            <a:cxnSpLocks/>
          </p:cNvCxnSpPr>
          <p:nvPr/>
        </p:nvCxnSpPr>
        <p:spPr>
          <a:xfrm>
            <a:off x="3366567" y="2948970"/>
            <a:ext cx="413345" cy="0"/>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9" name="左大括弧 18">
            <a:extLst>
              <a:ext uri="{FF2B5EF4-FFF2-40B4-BE49-F238E27FC236}">
                <a16:creationId xmlns:a16="http://schemas.microsoft.com/office/drawing/2014/main" id="{3B365993-F33C-48ED-8A64-14CED0040213}"/>
              </a:ext>
            </a:extLst>
          </p:cNvPr>
          <p:cNvSpPr/>
          <p:nvPr/>
        </p:nvSpPr>
        <p:spPr>
          <a:xfrm>
            <a:off x="3806352" y="2594545"/>
            <a:ext cx="266725" cy="906463"/>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1" name="文字方塊 20">
            <a:extLst>
              <a:ext uri="{FF2B5EF4-FFF2-40B4-BE49-F238E27FC236}">
                <a16:creationId xmlns:a16="http://schemas.microsoft.com/office/drawing/2014/main" id="{A30ACCA3-11FA-433B-AAF0-45EF32564305}"/>
              </a:ext>
            </a:extLst>
          </p:cNvPr>
          <p:cNvSpPr txBox="1"/>
          <p:nvPr/>
        </p:nvSpPr>
        <p:spPr>
          <a:xfrm>
            <a:off x="4058196" y="2564904"/>
            <a:ext cx="3610148" cy="400110"/>
          </a:xfrm>
          <a:prstGeom prst="rect">
            <a:avLst/>
          </a:prstGeom>
          <a:noFill/>
        </p:spPr>
        <p:txBody>
          <a:bodyPr wrap="square" rtlCol="0">
            <a:spAutoFit/>
          </a:bodyPr>
          <a:lstStyle/>
          <a:p>
            <a:r>
              <a:rPr lang="zh-TW" altLang="en-US" sz="2000" b="1" dirty="0">
                <a:solidFill>
                  <a:srgbClr val="1C1C1C"/>
                </a:solidFill>
                <a:latin typeface="標楷體" panose="03000509000000000000" pitchFamily="65" charset="-120"/>
                <a:ea typeface="標楷體" panose="03000509000000000000" pitchFamily="65" charset="-120"/>
              </a:rPr>
              <a:t>公告徵求廠商</a:t>
            </a:r>
            <a:r>
              <a:rPr lang="en-US" altLang="zh-TW" sz="2000" b="1" dirty="0">
                <a:solidFill>
                  <a:srgbClr val="0000FF"/>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細則第</a:t>
            </a:r>
            <a:r>
              <a:rPr lang="en-US" altLang="zh-TW" sz="2000" b="1" dirty="0">
                <a:solidFill>
                  <a:srgbClr val="0000FF"/>
                </a:solidFill>
                <a:latin typeface="標楷體" panose="03000509000000000000" pitchFamily="65" charset="-120"/>
                <a:ea typeface="標楷體" panose="03000509000000000000" pitchFamily="65" charset="-120"/>
              </a:rPr>
              <a:t>23</a:t>
            </a:r>
            <a:r>
              <a:rPr lang="zh-TW" altLang="en-US" sz="2000" b="1" dirty="0">
                <a:solidFill>
                  <a:srgbClr val="0000FF"/>
                </a:solidFill>
                <a:latin typeface="標楷體" panose="03000509000000000000" pitchFamily="65" charset="-120"/>
                <a:ea typeface="標楷體" panose="03000509000000000000" pitchFamily="65" charset="-120"/>
              </a:rPr>
              <a:t>條之</a:t>
            </a:r>
            <a:r>
              <a:rPr lang="en-US" altLang="zh-TW" sz="2000" b="1" dirty="0">
                <a:solidFill>
                  <a:srgbClr val="0000FF"/>
                </a:solidFill>
                <a:latin typeface="標楷體" panose="03000509000000000000" pitchFamily="65" charset="-120"/>
                <a:ea typeface="標楷體" panose="03000509000000000000" pitchFamily="65" charset="-120"/>
              </a:rPr>
              <a:t>1)</a:t>
            </a:r>
            <a:endParaRPr lang="zh-TW" altLang="en-US" sz="2000" b="1" dirty="0">
              <a:solidFill>
                <a:srgbClr val="1C1C1C"/>
              </a:solidFill>
              <a:latin typeface="標楷體" panose="03000509000000000000" pitchFamily="65" charset="-120"/>
              <a:ea typeface="標楷體" panose="03000509000000000000" pitchFamily="65" charset="-120"/>
            </a:endParaRPr>
          </a:p>
        </p:txBody>
      </p:sp>
      <p:sp>
        <p:nvSpPr>
          <p:cNvPr id="22" name="文字方塊 21">
            <a:extLst>
              <a:ext uri="{FF2B5EF4-FFF2-40B4-BE49-F238E27FC236}">
                <a16:creationId xmlns:a16="http://schemas.microsoft.com/office/drawing/2014/main" id="{38DCA4E1-417E-4CC3-9E7B-8D42AB54AEDB}"/>
              </a:ext>
            </a:extLst>
          </p:cNvPr>
          <p:cNvSpPr txBox="1"/>
          <p:nvPr/>
        </p:nvSpPr>
        <p:spPr>
          <a:xfrm>
            <a:off x="4043314" y="3100898"/>
            <a:ext cx="1968846" cy="400110"/>
          </a:xfrm>
          <a:prstGeom prst="rect">
            <a:avLst/>
          </a:prstGeom>
          <a:noFill/>
        </p:spPr>
        <p:txBody>
          <a:bodyPr wrap="square" rtlCol="0">
            <a:spAutoFit/>
          </a:bodyPr>
          <a:lstStyle/>
          <a:p>
            <a:r>
              <a:rPr lang="zh-TW" altLang="en-US" sz="2000" b="1" dirty="0">
                <a:solidFill>
                  <a:srgbClr val="0000FF"/>
                </a:solidFill>
                <a:latin typeface="標楷體" panose="03000509000000000000" pitchFamily="65" charset="-120"/>
                <a:ea typeface="標楷體" panose="03000509000000000000" pitchFamily="65" charset="-120"/>
              </a:rPr>
              <a:t>公告評選廠商</a:t>
            </a:r>
          </a:p>
        </p:txBody>
      </p:sp>
      <p:cxnSp>
        <p:nvCxnSpPr>
          <p:cNvPr id="24" name="直線單箭頭接點 23">
            <a:extLst>
              <a:ext uri="{FF2B5EF4-FFF2-40B4-BE49-F238E27FC236}">
                <a16:creationId xmlns:a16="http://schemas.microsoft.com/office/drawing/2014/main" id="{471E7AA9-BA7A-4E3E-AB4D-AFFBAF7824B3}"/>
              </a:ext>
            </a:extLst>
          </p:cNvPr>
          <p:cNvCxnSpPr>
            <a:cxnSpLocks/>
            <a:stCxn id="11" idx="0"/>
          </p:cNvCxnSpPr>
          <p:nvPr/>
        </p:nvCxnSpPr>
        <p:spPr>
          <a:xfrm flipV="1">
            <a:off x="2489711" y="2252157"/>
            <a:ext cx="0" cy="461665"/>
          </a:xfrm>
          <a:prstGeom prst="straightConnector1">
            <a:avLst/>
          </a:prstGeom>
          <a:ln w="38100">
            <a:solidFill>
              <a:srgbClr val="1C1C1C"/>
            </a:solidFill>
            <a:tailEnd type="triangle"/>
          </a:ln>
        </p:spPr>
        <p:style>
          <a:lnRef idx="1">
            <a:schemeClr val="accent1"/>
          </a:lnRef>
          <a:fillRef idx="0">
            <a:schemeClr val="accent1"/>
          </a:fillRef>
          <a:effectRef idx="0">
            <a:schemeClr val="accent1"/>
          </a:effectRef>
          <a:fontRef idx="minor">
            <a:schemeClr val="tx1"/>
          </a:fontRef>
        </p:style>
      </p:cxnSp>
      <p:sp>
        <p:nvSpPr>
          <p:cNvPr id="26" name="右大括弧 25">
            <a:extLst>
              <a:ext uri="{FF2B5EF4-FFF2-40B4-BE49-F238E27FC236}">
                <a16:creationId xmlns:a16="http://schemas.microsoft.com/office/drawing/2014/main" id="{D4A37EA5-A68D-4C65-9C51-782E9C203526}"/>
              </a:ext>
            </a:extLst>
          </p:cNvPr>
          <p:cNvSpPr/>
          <p:nvPr/>
        </p:nvSpPr>
        <p:spPr>
          <a:xfrm>
            <a:off x="7541043" y="1947022"/>
            <a:ext cx="432048" cy="1015663"/>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7" name="文字方塊 26">
            <a:extLst>
              <a:ext uri="{FF2B5EF4-FFF2-40B4-BE49-F238E27FC236}">
                <a16:creationId xmlns:a16="http://schemas.microsoft.com/office/drawing/2014/main" id="{C064F07A-1DC6-4093-BB9B-89718B4E692F}"/>
              </a:ext>
            </a:extLst>
          </p:cNvPr>
          <p:cNvSpPr txBox="1"/>
          <p:nvPr/>
        </p:nvSpPr>
        <p:spPr>
          <a:xfrm>
            <a:off x="7973924" y="1916832"/>
            <a:ext cx="714136" cy="1015663"/>
          </a:xfrm>
          <a:prstGeom prst="rect">
            <a:avLst/>
          </a:prstGeom>
          <a:solidFill>
            <a:srgbClr val="FFFF00"/>
          </a:solidFill>
          <a:ln>
            <a:solidFill>
              <a:srgbClr val="1C1C1C"/>
            </a:solidFill>
          </a:ln>
        </p:spPr>
        <p:txBody>
          <a:bodyPr wrap="square" rtlCol="0">
            <a:spAutoFit/>
          </a:bodyPr>
          <a:lstStyle/>
          <a:p>
            <a:r>
              <a:rPr lang="zh-TW" altLang="en-US" sz="2000" b="1" dirty="0">
                <a:solidFill>
                  <a:srgbClr val="0000FF"/>
                </a:solidFill>
                <a:latin typeface="標楷體" panose="03000509000000000000" pitchFamily="65" charset="-120"/>
                <a:ea typeface="標楷體" panose="03000509000000000000" pitchFamily="65" charset="-120"/>
              </a:rPr>
              <a:t>得當場改議價</a:t>
            </a:r>
          </a:p>
        </p:txBody>
      </p:sp>
      <p:sp>
        <p:nvSpPr>
          <p:cNvPr id="28" name="文字方塊 27">
            <a:extLst>
              <a:ext uri="{FF2B5EF4-FFF2-40B4-BE49-F238E27FC236}">
                <a16:creationId xmlns:a16="http://schemas.microsoft.com/office/drawing/2014/main" id="{8C74FF2A-2C6E-456C-8F6F-CB5499DAB78B}"/>
              </a:ext>
            </a:extLst>
          </p:cNvPr>
          <p:cNvSpPr txBox="1"/>
          <p:nvPr/>
        </p:nvSpPr>
        <p:spPr>
          <a:xfrm>
            <a:off x="5686462" y="3131676"/>
            <a:ext cx="1837866" cy="369332"/>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a:ln>
            <a:solidFill>
              <a:srgbClr val="1C1C1C"/>
            </a:solidFill>
          </a:ln>
        </p:spPr>
        <p:txBody>
          <a:bodyPr wrap="square" rtlCol="0">
            <a:spAutoFit/>
          </a:bodyPr>
          <a:lstStyle/>
          <a:p>
            <a:r>
              <a:rPr lang="zh-TW" altLang="en-US" b="1" dirty="0">
                <a:solidFill>
                  <a:srgbClr val="1C1C1C"/>
                </a:solidFill>
                <a:latin typeface="標楷體" panose="03000509000000000000" pitchFamily="65" charset="-120"/>
                <a:ea typeface="標楷體" panose="03000509000000000000" pitchFamily="65" charset="-120"/>
              </a:rPr>
              <a:t>議價或依序議價</a:t>
            </a:r>
          </a:p>
        </p:txBody>
      </p:sp>
      <p:sp>
        <p:nvSpPr>
          <p:cNvPr id="29" name="文字方塊 28">
            <a:extLst>
              <a:ext uri="{FF2B5EF4-FFF2-40B4-BE49-F238E27FC236}">
                <a16:creationId xmlns:a16="http://schemas.microsoft.com/office/drawing/2014/main" id="{20F765B1-D657-438A-9ECF-2D1D37491508}"/>
              </a:ext>
            </a:extLst>
          </p:cNvPr>
          <p:cNvSpPr txBox="1"/>
          <p:nvPr/>
        </p:nvSpPr>
        <p:spPr>
          <a:xfrm>
            <a:off x="228603" y="3933056"/>
            <a:ext cx="615553" cy="149015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rgbClr val="0000FF"/>
            </a:solidFill>
          </a:ln>
        </p:spPr>
        <p:txBody>
          <a:bodyPr vert="eaVert"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法規運用</a:t>
            </a:r>
          </a:p>
        </p:txBody>
      </p:sp>
      <p:sp>
        <p:nvSpPr>
          <p:cNvPr id="30" name="左大括弧 29">
            <a:extLst>
              <a:ext uri="{FF2B5EF4-FFF2-40B4-BE49-F238E27FC236}">
                <a16:creationId xmlns:a16="http://schemas.microsoft.com/office/drawing/2014/main" id="{FADF3829-C5C3-4F10-8E7A-EEB71FC5BF35}"/>
              </a:ext>
            </a:extLst>
          </p:cNvPr>
          <p:cNvSpPr/>
          <p:nvPr/>
        </p:nvSpPr>
        <p:spPr>
          <a:xfrm>
            <a:off x="899592" y="3898661"/>
            <a:ext cx="648072" cy="161857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1" name="文字方塊 30">
            <a:extLst>
              <a:ext uri="{FF2B5EF4-FFF2-40B4-BE49-F238E27FC236}">
                <a16:creationId xmlns:a16="http://schemas.microsoft.com/office/drawing/2014/main" id="{A519C7E9-371F-46A8-839C-9C61A1905DCB}"/>
              </a:ext>
            </a:extLst>
          </p:cNvPr>
          <p:cNvSpPr txBox="1"/>
          <p:nvPr/>
        </p:nvSpPr>
        <p:spPr>
          <a:xfrm>
            <a:off x="1370646" y="4047310"/>
            <a:ext cx="2435706" cy="52322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公告金額以上</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2" name="文字方塊 31">
            <a:extLst>
              <a:ext uri="{FF2B5EF4-FFF2-40B4-BE49-F238E27FC236}">
                <a16:creationId xmlns:a16="http://schemas.microsoft.com/office/drawing/2014/main" id="{051AB976-95B7-48C4-8557-DE09592633D3}"/>
              </a:ext>
            </a:extLst>
          </p:cNvPr>
          <p:cNvSpPr txBox="1"/>
          <p:nvPr/>
        </p:nvSpPr>
        <p:spPr>
          <a:xfrm>
            <a:off x="1370646" y="4764090"/>
            <a:ext cx="2435706" cy="52322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未達公告金額</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3" name="文字方塊 32">
            <a:extLst>
              <a:ext uri="{FF2B5EF4-FFF2-40B4-BE49-F238E27FC236}">
                <a16:creationId xmlns:a16="http://schemas.microsoft.com/office/drawing/2014/main" id="{2EE664A8-4BEA-4D23-B650-F1F1C5CC4933}"/>
              </a:ext>
            </a:extLst>
          </p:cNvPr>
          <p:cNvSpPr txBox="1"/>
          <p:nvPr/>
        </p:nvSpPr>
        <p:spPr>
          <a:xfrm>
            <a:off x="3939713" y="4056384"/>
            <a:ext cx="4033377" cy="52322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採購法第</a:t>
            </a:r>
            <a:r>
              <a:rPr lang="en-US" altLang="zh-TW" sz="2800" b="1" dirty="0">
                <a:solidFill>
                  <a:srgbClr val="000000"/>
                </a:solidFill>
                <a:latin typeface="標楷體" panose="03000509000000000000" pitchFamily="65" charset="-120"/>
                <a:ea typeface="標楷體" panose="03000509000000000000" pitchFamily="65" charset="-120"/>
              </a:rPr>
              <a:t>22</a:t>
            </a:r>
            <a:r>
              <a:rPr lang="zh-TW" altLang="en-US" sz="2800" b="1" dirty="0">
                <a:solidFill>
                  <a:srgbClr val="000000"/>
                </a:solidFill>
                <a:latin typeface="標楷體" panose="03000509000000000000" pitchFamily="65" charset="-120"/>
                <a:ea typeface="標楷體" panose="03000509000000000000" pitchFamily="65" charset="-120"/>
              </a:rPr>
              <a:t>條第</a:t>
            </a:r>
            <a:r>
              <a:rPr lang="en-US" altLang="zh-TW" sz="2800" b="1" dirty="0">
                <a:solidFill>
                  <a:srgbClr val="000000"/>
                </a:solidFill>
                <a:latin typeface="標楷體" panose="03000509000000000000" pitchFamily="65" charset="-120"/>
                <a:ea typeface="標楷體" panose="03000509000000000000" pitchFamily="65" charset="-120"/>
              </a:rPr>
              <a:t>1</a:t>
            </a:r>
            <a:r>
              <a:rPr lang="zh-TW" altLang="en-US" sz="2800" b="1" dirty="0">
                <a:solidFill>
                  <a:srgbClr val="000000"/>
                </a:solidFill>
                <a:latin typeface="標楷體" panose="03000509000000000000" pitchFamily="65" charset="-120"/>
                <a:ea typeface="標楷體" panose="03000509000000000000" pitchFamily="65" charset="-120"/>
              </a:rPr>
              <a:t>項各款</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4" name="文字方塊 33">
            <a:extLst>
              <a:ext uri="{FF2B5EF4-FFF2-40B4-BE49-F238E27FC236}">
                <a16:creationId xmlns:a16="http://schemas.microsoft.com/office/drawing/2014/main" id="{DD3BEB51-7198-41E9-988B-CFD5CB8A48FE}"/>
              </a:ext>
            </a:extLst>
          </p:cNvPr>
          <p:cNvSpPr txBox="1"/>
          <p:nvPr/>
        </p:nvSpPr>
        <p:spPr>
          <a:xfrm>
            <a:off x="3939713" y="4825645"/>
            <a:ext cx="4248937" cy="40011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000" b="1" dirty="0">
                <a:solidFill>
                  <a:srgbClr val="000000"/>
                </a:solidFill>
                <a:latin typeface="標楷體" panose="03000509000000000000" pitchFamily="65" charset="-120"/>
                <a:ea typeface="標楷體" panose="03000509000000000000" pitchFamily="65" charset="-120"/>
              </a:rPr>
              <a:t>中央機關未達公告金額採購招標辦法</a:t>
            </a:r>
          </a:p>
        </p:txBody>
      </p:sp>
      <p:sp>
        <p:nvSpPr>
          <p:cNvPr id="35" name="文字方塊 34">
            <a:extLst>
              <a:ext uri="{FF2B5EF4-FFF2-40B4-BE49-F238E27FC236}">
                <a16:creationId xmlns:a16="http://schemas.microsoft.com/office/drawing/2014/main" id="{7A8581EA-53D6-424C-99F0-D5F3963520A4}"/>
              </a:ext>
            </a:extLst>
          </p:cNvPr>
          <p:cNvSpPr txBox="1"/>
          <p:nvPr/>
        </p:nvSpPr>
        <p:spPr>
          <a:xfrm>
            <a:off x="228603" y="5661248"/>
            <a:ext cx="8375845" cy="707886"/>
          </a:xfrm>
          <a:prstGeom prst="rect">
            <a:avLst/>
          </a:prstGeom>
          <a:noFill/>
        </p:spPr>
        <p:txBody>
          <a:bodyPr wrap="square" rtlCol="0">
            <a:spAutoFit/>
          </a:bodyPr>
          <a:lstStyle/>
          <a:p>
            <a:pPr marL="285750" indent="-285750" algn="just">
              <a:buFont typeface="Wingdings" panose="05000000000000000000" pitchFamily="2" charset="2"/>
              <a:buChar char="l"/>
            </a:pPr>
            <a:r>
              <a:rPr lang="zh-TW" altLang="en-US" sz="2000" b="1" u="sng" dirty="0">
                <a:solidFill>
                  <a:srgbClr val="0000FF"/>
                </a:solidFill>
                <a:latin typeface="標楷體" panose="03000509000000000000" pitchFamily="65" charset="-120"/>
                <a:ea typeface="標楷體" panose="03000509000000000000" pitchFamily="65" charset="-120"/>
              </a:rPr>
              <a:t>限制性議價</a:t>
            </a:r>
            <a:r>
              <a:rPr lang="zh-TW" altLang="en-US" sz="2000" b="1" dirty="0">
                <a:solidFill>
                  <a:srgbClr val="1C1C1C"/>
                </a:solidFill>
                <a:latin typeface="標楷體" panose="03000509000000000000" pitchFamily="65" charset="-120"/>
                <a:ea typeface="標楷體" panose="03000509000000000000" pitchFamily="65" charset="-120"/>
              </a:rPr>
              <a:t>或</a:t>
            </a:r>
            <a:r>
              <a:rPr lang="zh-TW" altLang="en-US" sz="2000" b="1" u="sng" dirty="0">
                <a:solidFill>
                  <a:srgbClr val="FF0000"/>
                </a:solidFill>
                <a:latin typeface="標楷體" panose="03000509000000000000" pitchFamily="65" charset="-120"/>
                <a:ea typeface="標楷體" panose="03000509000000000000" pitchFamily="65" charset="-120"/>
              </a:rPr>
              <a:t>擇符合需要者議價</a:t>
            </a:r>
            <a:r>
              <a:rPr lang="zh-TW" altLang="en-US" sz="2000" b="1" dirty="0">
                <a:solidFill>
                  <a:srgbClr val="1C1C1C"/>
                </a:solidFill>
                <a:latin typeface="標楷體" panose="03000509000000000000" pitchFamily="65" charset="-120"/>
                <a:ea typeface="標楷體" panose="03000509000000000000" pitchFamily="65" charset="-120"/>
              </a:rPr>
              <a:t>，均有採購法第</a:t>
            </a:r>
            <a:r>
              <a:rPr lang="en-US" altLang="zh-TW" sz="2000" b="1" dirty="0">
                <a:solidFill>
                  <a:srgbClr val="1C1C1C"/>
                </a:solidFill>
                <a:latin typeface="標楷體" panose="03000509000000000000" pitchFamily="65" charset="-120"/>
                <a:ea typeface="標楷體" panose="03000509000000000000" pitchFamily="65" charset="-120"/>
              </a:rPr>
              <a:t>46</a:t>
            </a:r>
            <a:r>
              <a:rPr lang="zh-TW" altLang="en-US" sz="2000" b="1" dirty="0">
                <a:solidFill>
                  <a:srgbClr val="1C1C1C"/>
                </a:solidFill>
                <a:latin typeface="標楷體" panose="03000509000000000000" pitchFamily="65" charset="-120"/>
                <a:ea typeface="標楷體" panose="03000509000000000000" pitchFamily="65" charset="-120"/>
              </a:rPr>
              <a:t>條、細則第</a:t>
            </a:r>
            <a:r>
              <a:rPr lang="en-US" altLang="zh-TW" sz="2000" b="1" dirty="0">
                <a:solidFill>
                  <a:srgbClr val="1C1C1C"/>
                </a:solidFill>
                <a:latin typeface="標楷體" panose="03000509000000000000" pitchFamily="65" charset="-120"/>
                <a:ea typeface="標楷體" panose="03000509000000000000" pitchFamily="65" charset="-120"/>
              </a:rPr>
              <a:t>52</a:t>
            </a:r>
            <a:r>
              <a:rPr lang="zh-TW" altLang="en-US" sz="2000" b="1" dirty="0">
                <a:solidFill>
                  <a:srgbClr val="1C1C1C"/>
                </a:solidFill>
                <a:latin typeface="標楷體" panose="03000509000000000000" pitchFamily="65" charset="-120"/>
                <a:ea typeface="標楷體" panose="03000509000000000000" pitchFamily="65" charset="-120"/>
              </a:rPr>
              <a:t>、</a:t>
            </a:r>
            <a:r>
              <a:rPr lang="en-US" altLang="zh-TW" sz="2000" b="1" dirty="0">
                <a:solidFill>
                  <a:srgbClr val="1C1C1C"/>
                </a:solidFill>
                <a:latin typeface="標楷體" panose="03000509000000000000" pitchFamily="65" charset="-120"/>
                <a:ea typeface="標楷體" panose="03000509000000000000" pitchFamily="65" charset="-120"/>
              </a:rPr>
              <a:t>53</a:t>
            </a:r>
            <a:r>
              <a:rPr lang="zh-TW" altLang="en-US" sz="2000" b="1" dirty="0">
                <a:solidFill>
                  <a:srgbClr val="1C1C1C"/>
                </a:solidFill>
                <a:latin typeface="標楷體" panose="03000509000000000000" pitchFamily="65" charset="-120"/>
                <a:ea typeface="標楷體" panose="03000509000000000000" pitchFamily="65" charset="-120"/>
              </a:rPr>
              <a:t>及</a:t>
            </a:r>
            <a:r>
              <a:rPr lang="en-US" altLang="zh-TW" sz="2000" b="1" dirty="0">
                <a:solidFill>
                  <a:srgbClr val="1C1C1C"/>
                </a:solidFill>
                <a:latin typeface="標楷體" panose="03000509000000000000" pitchFamily="65" charset="-120"/>
                <a:ea typeface="標楷體" panose="03000509000000000000" pitchFamily="65" charset="-120"/>
              </a:rPr>
              <a:t>54</a:t>
            </a:r>
            <a:r>
              <a:rPr lang="zh-TW" altLang="en-US" sz="2000" b="1" dirty="0">
                <a:solidFill>
                  <a:srgbClr val="1C1C1C"/>
                </a:solidFill>
                <a:latin typeface="標楷體" panose="03000509000000000000" pitchFamily="65" charset="-120"/>
                <a:ea typeface="標楷體" panose="03000509000000000000" pitchFamily="65" charset="-120"/>
              </a:rPr>
              <a:t>條第</a:t>
            </a:r>
            <a:r>
              <a:rPr lang="en-US" altLang="zh-TW" sz="2000" b="1" dirty="0">
                <a:solidFill>
                  <a:srgbClr val="1C1C1C"/>
                </a:solidFill>
                <a:latin typeface="標楷體" panose="03000509000000000000" pitchFamily="65" charset="-120"/>
                <a:ea typeface="標楷體" panose="03000509000000000000" pitchFamily="65" charset="-120"/>
              </a:rPr>
              <a:t>3</a:t>
            </a:r>
            <a:r>
              <a:rPr lang="zh-TW" altLang="en-US" sz="2000" b="1" dirty="0">
                <a:solidFill>
                  <a:srgbClr val="1C1C1C"/>
                </a:solidFill>
                <a:latin typeface="標楷體" panose="03000509000000000000" pitchFamily="65" charset="-120"/>
                <a:ea typeface="標楷體" panose="03000509000000000000" pitchFamily="65" charset="-120"/>
              </a:rPr>
              <a:t>項之適用。並非僅依據細則第</a:t>
            </a:r>
            <a:r>
              <a:rPr lang="en-US" altLang="zh-TW" sz="2000" b="1" dirty="0">
                <a:solidFill>
                  <a:srgbClr val="1C1C1C"/>
                </a:solidFill>
                <a:latin typeface="標楷體" panose="03000509000000000000" pitchFamily="65" charset="-120"/>
                <a:ea typeface="標楷體" panose="03000509000000000000" pitchFamily="65" charset="-120"/>
              </a:rPr>
              <a:t>54</a:t>
            </a:r>
            <a:r>
              <a:rPr lang="zh-TW" altLang="en-US" sz="2000" b="1" dirty="0">
                <a:solidFill>
                  <a:srgbClr val="1C1C1C"/>
                </a:solidFill>
                <a:latin typeface="標楷體" panose="03000509000000000000" pitchFamily="65" charset="-120"/>
                <a:ea typeface="標楷體" panose="03000509000000000000" pitchFamily="65" charset="-120"/>
              </a:rPr>
              <a:t>條第</a:t>
            </a:r>
            <a:r>
              <a:rPr lang="en-US" altLang="zh-TW" sz="2000" b="1" dirty="0">
                <a:solidFill>
                  <a:srgbClr val="1C1C1C"/>
                </a:solidFill>
                <a:latin typeface="標楷體" panose="03000509000000000000" pitchFamily="65" charset="-120"/>
                <a:ea typeface="標楷體" panose="03000509000000000000" pitchFamily="65" charset="-120"/>
              </a:rPr>
              <a:t>3</a:t>
            </a:r>
            <a:r>
              <a:rPr lang="zh-TW" altLang="en-US" sz="2000" b="1" dirty="0">
                <a:solidFill>
                  <a:srgbClr val="1C1C1C"/>
                </a:solidFill>
                <a:latin typeface="標楷體" panose="03000509000000000000" pitchFamily="65" charset="-120"/>
                <a:ea typeface="標楷體" panose="03000509000000000000" pitchFamily="65" charset="-120"/>
              </a:rPr>
              <a:t>項參考廠商報價訂定底價。</a:t>
            </a:r>
          </a:p>
        </p:txBody>
      </p:sp>
      <p:sp>
        <p:nvSpPr>
          <p:cNvPr id="14" name="頁尾版面配置區 13">
            <a:extLst>
              <a:ext uri="{FF2B5EF4-FFF2-40B4-BE49-F238E27FC236}">
                <a16:creationId xmlns:a16="http://schemas.microsoft.com/office/drawing/2014/main" id="{B388C1B2-7463-435D-B68E-25EB5B4B6989}"/>
              </a:ext>
            </a:extLst>
          </p:cNvPr>
          <p:cNvSpPr>
            <a:spLocks noGrp="1"/>
          </p:cNvSpPr>
          <p:nvPr>
            <p:ph type="ftr" sz="quarter" idx="11"/>
          </p:nvPr>
        </p:nvSpPr>
        <p:spPr/>
        <p:txBody>
          <a:bodyPr/>
          <a:lstStyle/>
          <a:p>
            <a:endParaRPr lang="zh-TW" altLang="en-US"/>
          </a:p>
        </p:txBody>
      </p:sp>
    </p:spTree>
    <p:extLst>
      <p:ext uri="{BB962C8B-B14F-4D97-AF65-F5344CB8AC3E}">
        <p14:creationId xmlns:p14="http://schemas.microsoft.com/office/powerpoint/2010/main" val="1501744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1DE54C19-671C-4789-A967-18776ED11949}" type="datetime1">
              <a:rPr lang="zh-TW" altLang="en-US" smtClean="0"/>
              <a:t>2021/11/14</a:t>
            </a:fld>
            <a:endParaRPr lang="en-US" altLang="zh-TW"/>
          </a:p>
        </p:txBody>
      </p:sp>
      <p:sp>
        <p:nvSpPr>
          <p:cNvPr id="44035" name="Rectangle 3"/>
          <p:cNvSpPr>
            <a:spLocks noGrp="1" noChangeArrowheads="1"/>
          </p:cNvSpPr>
          <p:nvPr>
            <p:ph type="body" idx="1"/>
          </p:nvPr>
        </p:nvSpPr>
        <p:spPr>
          <a:xfrm>
            <a:off x="251520" y="476672"/>
            <a:ext cx="8568952" cy="5472608"/>
          </a:xfrm>
        </p:spPr>
        <p:txBody>
          <a:bodyPr>
            <a:noAutofit/>
          </a:bodyPr>
          <a:lstStyle/>
          <a:p>
            <a:pPr marL="990600" indent="-990600" algn="just" eaLnBrk="1" hangingPunct="1">
              <a:lnSpc>
                <a:spcPts val="4200"/>
              </a:lnSpc>
              <a:spcBef>
                <a:spcPct val="0"/>
              </a:spcBef>
              <a:buFontTx/>
              <a:buNone/>
            </a:pPr>
            <a:r>
              <a:rPr lang="en-US" altLang="zh-TW"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rPr>
              <a:t>(3)</a:t>
            </a:r>
            <a:r>
              <a:rPr lang="zh-TW" altLang="en-US" sz="3200" b="1" dirty="0">
                <a:solidFill>
                  <a:srgbClr val="0033CC"/>
                </a:solidFill>
                <a:latin typeface="標楷體" pitchFamily="65" charset="-120"/>
                <a:ea typeface="標楷體" pitchFamily="65" charset="-120"/>
              </a:rPr>
              <a:t>限制性招標</a:t>
            </a:r>
            <a:r>
              <a:rPr lang="zh-TW" altLang="en-US" sz="3200" b="1" dirty="0">
                <a:latin typeface="標楷體" pitchFamily="65" charset="-120"/>
                <a:ea typeface="標楷體" pitchFamily="65" charset="-120"/>
              </a:rPr>
              <a:t>：本案業經</a:t>
            </a:r>
            <a:r>
              <a:rPr lang="zh-TW" altLang="en-US" sz="3200" b="1" u="sng" dirty="0">
                <a:solidFill>
                  <a:srgbClr val="FF3300"/>
                </a:solidFill>
                <a:latin typeface="標楷體" pitchFamily="65" charset="-120"/>
                <a:ea typeface="標楷體" pitchFamily="65" charset="-120"/>
              </a:rPr>
              <a:t>需求、使用或承辦採購單位</a:t>
            </a:r>
            <a:r>
              <a:rPr lang="zh-TW" altLang="en-US" sz="3200" b="1" dirty="0">
                <a:latin typeface="標楷體" pitchFamily="65" charset="-120"/>
                <a:ea typeface="標楷體" pitchFamily="65" charset="-120"/>
              </a:rPr>
              <a:t>敘明符合採購法</a:t>
            </a:r>
            <a:r>
              <a:rPr lang="zh-TW" altLang="en-US" sz="3200" b="1" u="sng" dirty="0">
                <a:solidFill>
                  <a:srgbClr val="0000FF"/>
                </a:solidFill>
                <a:latin typeface="標楷體" pitchFamily="65" charset="-120"/>
                <a:ea typeface="標楷體" pitchFamily="65" charset="-120"/>
              </a:rPr>
              <a:t>第</a:t>
            </a:r>
            <a:r>
              <a:rPr lang="en-US" altLang="zh-TW" sz="3200" b="1" u="sng" dirty="0">
                <a:solidFill>
                  <a:srgbClr val="0000FF"/>
                </a:solidFill>
                <a:latin typeface="標楷體" pitchFamily="65" charset="-120"/>
                <a:ea typeface="標楷體" pitchFamily="65" charset="-120"/>
              </a:rPr>
              <a:t>22</a:t>
            </a:r>
            <a:r>
              <a:rPr lang="zh-TW" altLang="en-US" sz="3200" b="1" u="sng" dirty="0">
                <a:solidFill>
                  <a:srgbClr val="0000FF"/>
                </a:solidFill>
                <a:latin typeface="標楷體" pitchFamily="65" charset="-120"/>
                <a:ea typeface="標楷體" pitchFamily="65" charset="-120"/>
              </a:rPr>
              <a:t>條第</a:t>
            </a:r>
            <a:r>
              <a:rPr lang="en-US" altLang="zh-TW" sz="3200" b="1" u="sng" dirty="0">
                <a:solidFill>
                  <a:srgbClr val="0000FF"/>
                </a:solidFill>
                <a:latin typeface="標楷體" pitchFamily="65" charset="-120"/>
                <a:ea typeface="標楷體" pitchFamily="65" charset="-120"/>
              </a:rPr>
              <a:t>1</a:t>
            </a:r>
            <a:r>
              <a:rPr lang="zh-TW" altLang="en-US" sz="3200" b="1" u="sng" dirty="0">
                <a:solidFill>
                  <a:srgbClr val="0000FF"/>
                </a:solidFill>
                <a:latin typeface="標楷體" pitchFamily="65" charset="-120"/>
                <a:ea typeface="標楷體" pitchFamily="65" charset="-120"/>
              </a:rPr>
              <a:t>項</a:t>
            </a:r>
            <a:r>
              <a:rPr lang="zh-TW" altLang="en-US" sz="3200" b="1" dirty="0">
                <a:solidFill>
                  <a:srgbClr val="0000FF"/>
                </a:solidFill>
                <a:latin typeface="標楷體" pitchFamily="65" charset="-120"/>
                <a:ea typeface="標楷體"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cs typeface="Posterama" panose="020B0504020200020000" pitchFamily="34" charset="0"/>
              </a:rPr>
              <a:t>?</a:t>
            </a:r>
            <a:r>
              <a:rPr lang="zh-TW" altLang="en-US" sz="3200" b="1" dirty="0">
                <a:solidFill>
                  <a:srgbClr val="0000FF"/>
                </a:solidFill>
                <a:latin typeface="標楷體" pitchFamily="65" charset="-120"/>
                <a:ea typeface="標楷體" pitchFamily="65" charset="-120"/>
              </a:rPr>
              <a:t>款</a:t>
            </a:r>
            <a:r>
              <a:rPr lang="zh-TW" altLang="en-US" sz="3200" b="1" dirty="0">
                <a:latin typeface="標楷體" pitchFamily="65" charset="-120"/>
                <a:ea typeface="標楷體" pitchFamily="65" charset="-120"/>
              </a:rPr>
              <a:t>之情形，並</a:t>
            </a:r>
            <a:r>
              <a:rPr lang="zh-TW" altLang="en-US" sz="3200" b="1" dirty="0">
                <a:solidFill>
                  <a:srgbClr val="000000"/>
                </a:solidFill>
                <a:latin typeface="標楷體" pitchFamily="65" charset="-120"/>
                <a:ea typeface="標楷體" pitchFamily="65" charset="-120"/>
              </a:rPr>
              <a:t>簽報機關</a:t>
            </a:r>
            <a:r>
              <a:rPr lang="zh-TW" altLang="en-US" sz="3200" b="1" u="heavy" dirty="0">
                <a:solidFill>
                  <a:srgbClr val="FF0000"/>
                </a:solidFill>
                <a:uFill>
                  <a:solidFill>
                    <a:srgbClr val="0000FF"/>
                  </a:solidFill>
                </a:uFill>
                <a:latin typeface="標楷體" pitchFamily="65" charset="-120"/>
                <a:ea typeface="標楷體" pitchFamily="65" charset="-120"/>
              </a:rPr>
              <a:t>首長或其授權人員</a:t>
            </a:r>
            <a:r>
              <a:rPr lang="zh-TW" altLang="en-US" sz="3200" b="1" u="sng" dirty="0">
                <a:solidFill>
                  <a:srgbClr val="000000"/>
                </a:solidFill>
                <a:latin typeface="標楷體" pitchFamily="65" charset="-120"/>
                <a:ea typeface="標楷體" pitchFamily="65" charset="-120"/>
              </a:rPr>
              <a:t>核准</a:t>
            </a:r>
            <a:r>
              <a:rPr lang="zh-TW" altLang="en-US" sz="3200" b="1" dirty="0">
                <a:latin typeface="標楷體" pitchFamily="65" charset="-120"/>
                <a:ea typeface="標楷體" pitchFamily="65" charset="-120"/>
              </a:rPr>
              <a:t>採限制性招標。</a:t>
            </a:r>
            <a:r>
              <a:rPr lang="zh-TW" altLang="en-US" sz="3200" dirty="0">
                <a:latin typeface="標楷體" pitchFamily="65" charset="-120"/>
                <a:ea typeface="標楷體" pitchFamily="65" charset="-120"/>
              </a:rPr>
              <a:t> </a:t>
            </a:r>
            <a:endParaRPr lang="zh-TW" altLang="en-US" sz="3200" b="1" dirty="0">
              <a:latin typeface="標楷體" pitchFamily="65" charset="-120"/>
              <a:ea typeface="標楷體" pitchFamily="65" charset="-120"/>
            </a:endParaRPr>
          </a:p>
          <a:p>
            <a:pPr marL="628650" indent="-628650" algn="just" eaLnBrk="1" hangingPunct="1">
              <a:lnSpc>
                <a:spcPts val="4200"/>
              </a:lnSpc>
              <a:spcBef>
                <a:spcPct val="0"/>
              </a:spcBef>
              <a:buFontTx/>
              <a:buNone/>
            </a:pPr>
            <a:r>
              <a:rPr lang="zh-TW" altLang="en-US"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rPr>
              <a:t>3-1)</a:t>
            </a:r>
            <a:r>
              <a:rPr lang="zh-TW" altLang="en-US" sz="3200" b="1" dirty="0">
                <a:solidFill>
                  <a:srgbClr val="FF3300"/>
                </a:solidFill>
                <a:latin typeface="標楷體" pitchFamily="65" charset="-120"/>
                <a:ea typeface="標楷體" pitchFamily="65" charset="-120"/>
              </a:rPr>
              <a:t>公開評選、公開勘選優勝廠商</a:t>
            </a:r>
            <a:r>
              <a:rPr lang="zh-TW" altLang="en-US" sz="3200" b="1" dirty="0">
                <a:solidFill>
                  <a:srgbClr val="0033CC"/>
                </a:solidFill>
                <a:latin typeface="標楷體" pitchFamily="65" charset="-120"/>
                <a:ea typeface="標楷體" pitchFamily="65" charset="-120"/>
              </a:rPr>
              <a:t>：</a:t>
            </a:r>
            <a:endParaRPr lang="en-US" altLang="zh-TW" sz="3200" b="1" dirty="0">
              <a:solidFill>
                <a:srgbClr val="0033CC"/>
              </a:solidFill>
              <a:latin typeface="標楷體" pitchFamily="65" charset="-120"/>
              <a:ea typeface="標楷體" pitchFamily="65" charset="-120"/>
            </a:endParaRPr>
          </a:p>
          <a:p>
            <a:pPr marL="361950" indent="-361950" algn="just">
              <a:lnSpc>
                <a:spcPts val="4200"/>
              </a:lnSpc>
              <a:spcBef>
                <a:spcPct val="0"/>
              </a:spcBef>
              <a:buNone/>
            </a:pPr>
            <a:r>
              <a:rPr lang="en-US" altLang="zh-TW"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rPr>
              <a:t>3-1-1)</a:t>
            </a:r>
            <a:r>
              <a:rPr lang="zh-TW" altLang="en-US" sz="3200" b="1" dirty="0">
                <a:latin typeface="標楷體" pitchFamily="65" charset="-120"/>
                <a:ea typeface="標楷體" pitchFamily="65" charset="-120"/>
              </a:rPr>
              <a:t>依採購法第</a:t>
            </a:r>
            <a:r>
              <a:rPr lang="en-US" altLang="zh-TW" sz="3200" b="1" dirty="0">
                <a:latin typeface="標楷體" pitchFamily="65" charset="-120"/>
                <a:ea typeface="標楷體" pitchFamily="65" charset="-120"/>
              </a:rPr>
              <a:t>22</a:t>
            </a:r>
            <a:r>
              <a:rPr lang="zh-TW" altLang="en-US" sz="3200" b="1" dirty="0">
                <a:latin typeface="標楷體" pitchFamily="65" charset="-120"/>
                <a:ea typeface="標楷體" pitchFamily="65" charset="-120"/>
              </a:rPr>
              <a:t>條第</a:t>
            </a:r>
            <a:r>
              <a:rPr lang="en-US" altLang="zh-TW" sz="3200" b="1" dirty="0">
                <a:latin typeface="標楷體" pitchFamily="65" charset="-120"/>
                <a:ea typeface="標楷體" pitchFamily="65" charset="-120"/>
              </a:rPr>
              <a:t>1</a:t>
            </a:r>
            <a:r>
              <a:rPr lang="zh-TW" altLang="en-US" sz="3200" b="1" dirty="0">
                <a:latin typeface="標楷體" pitchFamily="65" charset="-120"/>
                <a:ea typeface="標楷體" pitchFamily="65" charset="-120"/>
              </a:rPr>
              <a:t>項</a:t>
            </a:r>
            <a:r>
              <a:rPr lang="zh-TW" altLang="en-US" sz="3200" b="1" u="sng" dirty="0">
                <a:solidFill>
                  <a:srgbClr val="0000FF"/>
                </a:solidFill>
                <a:latin typeface="標楷體" pitchFamily="65" charset="-120"/>
                <a:ea typeface="標楷體" pitchFamily="65" charset="-120"/>
              </a:rPr>
              <a:t>第</a:t>
            </a:r>
            <a:r>
              <a:rPr lang="en-US" altLang="zh-TW" sz="3200" b="1" u="sng" dirty="0">
                <a:solidFill>
                  <a:srgbClr val="0000FF"/>
                </a:solidFill>
                <a:latin typeface="標楷體" pitchFamily="65" charset="-120"/>
                <a:ea typeface="標楷體" pitchFamily="65" charset="-120"/>
              </a:rPr>
              <a:t>9</a:t>
            </a:r>
            <a:r>
              <a:rPr lang="zh-TW" altLang="en-US" sz="3200" b="1" u="sng" dirty="0">
                <a:solidFill>
                  <a:srgbClr val="0000FF"/>
                </a:solidFill>
                <a:latin typeface="標楷體" pitchFamily="65" charset="-120"/>
                <a:ea typeface="標楷體" pitchFamily="65" charset="-120"/>
              </a:rPr>
              <a:t>款</a:t>
            </a:r>
            <a:r>
              <a:rPr lang="zh-TW" altLang="en-US" sz="3200" b="1" u="sng" dirty="0">
                <a:solidFill>
                  <a:srgbClr val="FF3300"/>
                </a:solidFill>
                <a:latin typeface="標楷體" pitchFamily="65" charset="-120"/>
                <a:ea typeface="標楷體" pitchFamily="65" charset="-120"/>
              </a:rPr>
              <a:t>辦理</a:t>
            </a:r>
            <a:r>
              <a:rPr lang="zh-TW" altLang="en-US" sz="3200" b="1" dirty="0">
                <a:latin typeface="標楷體" pitchFamily="65" charset="-120"/>
                <a:ea typeface="標楷體" pitchFamily="65" charset="-120"/>
              </a:rPr>
              <a:t>；</a:t>
            </a:r>
            <a:r>
              <a:rPr lang="zh-TW" altLang="en-US" sz="3200" b="1" dirty="0">
                <a:latin typeface="標楷體" pitchFamily="65" charset="-120"/>
                <a:ea typeface="標楷體" pitchFamily="65" charset="-120"/>
                <a:sym typeface="Wingdings" pitchFamily="2" charset="2"/>
              </a:rPr>
              <a:t></a:t>
            </a:r>
            <a:r>
              <a:rPr lang="zh-TW" altLang="en-US" sz="3200" b="1" dirty="0">
                <a:latin typeface="標楷體" pitchFamily="65" charset="-120"/>
                <a:ea typeface="標楷體" pitchFamily="65" charset="-120"/>
              </a:rPr>
              <a:t>委託專業服務；</a:t>
            </a:r>
            <a:r>
              <a:rPr lang="zh-TW" altLang="en-US" sz="3200" b="1" dirty="0">
                <a:latin typeface="標楷體" pitchFamily="65" charset="-120"/>
                <a:ea typeface="標楷體" pitchFamily="65" charset="-120"/>
                <a:sym typeface="Wingdings" pitchFamily="2" charset="2"/>
              </a:rPr>
              <a:t></a:t>
            </a:r>
            <a:r>
              <a:rPr lang="zh-TW" altLang="en-US" sz="3200" b="1" dirty="0">
                <a:latin typeface="標楷體" pitchFamily="65" charset="-120"/>
                <a:ea typeface="標楷體" pitchFamily="65" charset="-120"/>
              </a:rPr>
              <a:t>委託技術服務；</a:t>
            </a:r>
            <a:r>
              <a:rPr lang="zh-TW" altLang="en-US" sz="3200" b="1" dirty="0">
                <a:latin typeface="標楷體" pitchFamily="65" charset="-120"/>
                <a:ea typeface="標楷體" pitchFamily="65" charset="-120"/>
                <a:sym typeface="Wingdings" pitchFamily="2" charset="2"/>
              </a:rPr>
              <a:t></a:t>
            </a:r>
            <a:r>
              <a:rPr lang="zh-TW" altLang="en-US" sz="3200" b="1" dirty="0">
                <a:latin typeface="標楷體" pitchFamily="65" charset="-120"/>
                <a:ea typeface="標楷體" pitchFamily="65" charset="-120"/>
              </a:rPr>
              <a:t>委託資訊服務；</a:t>
            </a:r>
            <a:r>
              <a:rPr lang="zh-TW" altLang="en-US" sz="3200" b="1" u="sng" dirty="0">
                <a:solidFill>
                  <a:srgbClr val="9933FF"/>
                </a:solidFill>
                <a:latin typeface="標楷體" panose="03000509000000000000" pitchFamily="65" charset="-120"/>
                <a:ea typeface="標楷體" panose="03000509000000000000" pitchFamily="65" charset="-120"/>
                <a:sym typeface="Wingdings" pitchFamily="2" charset="2"/>
              </a:rPr>
              <a:t></a:t>
            </a:r>
            <a:r>
              <a:rPr lang="zh-TW" altLang="en-US" sz="3200" b="1" u="sng" dirty="0">
                <a:solidFill>
                  <a:srgbClr val="9933FF"/>
                </a:solidFill>
                <a:latin typeface="標楷體" panose="03000509000000000000" pitchFamily="65" charset="-120"/>
                <a:ea typeface="標楷體" panose="03000509000000000000" pitchFamily="65" charset="-120"/>
              </a:rPr>
              <a:t>委託社會福利服務</a:t>
            </a:r>
            <a:r>
              <a:rPr lang="zh-TW" altLang="en-US" sz="3200" b="1" dirty="0">
                <a:latin typeface="標楷體" panose="03000509000000000000" pitchFamily="65" charset="-120"/>
                <a:ea typeface="標楷體" panose="03000509000000000000" pitchFamily="65" charset="-120"/>
              </a:rPr>
              <a:t>。</a:t>
            </a:r>
          </a:p>
          <a:p>
            <a:pPr marL="712788" indent="-712788" algn="just">
              <a:lnSpc>
                <a:spcPts val="4200"/>
              </a:lnSpc>
              <a:spcBef>
                <a:spcPct val="0"/>
              </a:spcBef>
              <a:buNone/>
            </a:pPr>
            <a:r>
              <a:rPr lang="zh-TW" altLang="en-US"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rPr>
              <a:t>3-1-2)</a:t>
            </a:r>
            <a:r>
              <a:rPr lang="zh-TW" altLang="en-US" sz="3200" b="1" dirty="0">
                <a:latin typeface="標楷體" pitchFamily="65" charset="-120"/>
                <a:ea typeface="標楷體" pitchFamily="65" charset="-120"/>
              </a:rPr>
              <a:t>依採購法第</a:t>
            </a:r>
            <a:r>
              <a:rPr lang="en-US" altLang="zh-TW" sz="3200" b="1" dirty="0">
                <a:latin typeface="標楷體" pitchFamily="65" charset="-120"/>
                <a:ea typeface="標楷體" pitchFamily="65" charset="-120"/>
              </a:rPr>
              <a:t>22</a:t>
            </a:r>
            <a:r>
              <a:rPr lang="zh-TW" altLang="en-US" sz="3200" b="1" dirty="0">
                <a:latin typeface="標楷體" pitchFamily="65" charset="-120"/>
                <a:ea typeface="標楷體" pitchFamily="65" charset="-120"/>
              </a:rPr>
              <a:t>條第</a:t>
            </a:r>
            <a:r>
              <a:rPr lang="en-US" altLang="zh-TW" sz="3200" b="1" dirty="0">
                <a:latin typeface="標楷體" pitchFamily="65" charset="-120"/>
                <a:ea typeface="標楷體" pitchFamily="65" charset="-120"/>
              </a:rPr>
              <a:t>1</a:t>
            </a:r>
            <a:r>
              <a:rPr lang="zh-TW" altLang="en-US" sz="3200" b="1" dirty="0">
                <a:latin typeface="標楷體" pitchFamily="65" charset="-120"/>
                <a:ea typeface="標楷體" pitchFamily="65" charset="-120"/>
              </a:rPr>
              <a:t>項</a:t>
            </a:r>
            <a:r>
              <a:rPr lang="zh-TW" altLang="en-US" sz="3200" b="1" u="sng" dirty="0">
                <a:solidFill>
                  <a:srgbClr val="0000FF"/>
                </a:solidFill>
                <a:latin typeface="標楷體" pitchFamily="65" charset="-120"/>
                <a:ea typeface="標楷體" pitchFamily="65" charset="-120"/>
              </a:rPr>
              <a:t>第</a:t>
            </a:r>
            <a:r>
              <a:rPr lang="en-US" altLang="zh-TW" sz="3200" b="1" u="sng" dirty="0">
                <a:solidFill>
                  <a:srgbClr val="0000FF"/>
                </a:solidFill>
                <a:latin typeface="標楷體" pitchFamily="65" charset="-120"/>
                <a:ea typeface="標楷體" pitchFamily="65" charset="-120"/>
              </a:rPr>
              <a:t>10</a:t>
            </a:r>
            <a:r>
              <a:rPr lang="zh-TW" altLang="en-US" sz="3200" b="1" u="sng" dirty="0">
                <a:solidFill>
                  <a:srgbClr val="0000FF"/>
                </a:solidFill>
                <a:latin typeface="標楷體" pitchFamily="65" charset="-120"/>
                <a:ea typeface="標楷體" pitchFamily="65" charset="-120"/>
              </a:rPr>
              <a:t>款</a:t>
            </a:r>
            <a:r>
              <a:rPr lang="zh-TW" altLang="en-US" sz="3200" b="1" u="sng" dirty="0">
                <a:solidFill>
                  <a:srgbClr val="FF3300"/>
                </a:solidFill>
                <a:latin typeface="標楷體" pitchFamily="65" charset="-120"/>
                <a:ea typeface="標楷體" pitchFamily="65" charset="-120"/>
              </a:rPr>
              <a:t>辦理</a:t>
            </a:r>
            <a:r>
              <a:rPr lang="zh-TW" altLang="en-US" sz="3200" b="1" dirty="0">
                <a:latin typeface="標楷體" pitchFamily="65" charset="-120"/>
                <a:ea typeface="標楷體" pitchFamily="65" charset="-120"/>
              </a:rPr>
              <a:t>。</a:t>
            </a:r>
            <a:endParaRPr lang="en-US" altLang="zh-TW" sz="3200" b="1" u="sng" dirty="0">
              <a:solidFill>
                <a:srgbClr val="FF3300"/>
              </a:solidFill>
              <a:latin typeface="標楷體" pitchFamily="65" charset="-120"/>
              <a:ea typeface="標楷體" pitchFamily="65" charset="-120"/>
            </a:endParaRPr>
          </a:p>
          <a:p>
            <a:pPr marL="712788" indent="-712788" algn="just">
              <a:lnSpc>
                <a:spcPts val="4200"/>
              </a:lnSpc>
              <a:spcBef>
                <a:spcPct val="0"/>
              </a:spcBef>
              <a:buNone/>
            </a:pPr>
            <a:r>
              <a:rPr lang="zh-TW" altLang="en-US"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rPr>
              <a:t>3-1-3)</a:t>
            </a:r>
            <a:r>
              <a:rPr lang="zh-TW" altLang="en-US" sz="3200" b="1" dirty="0">
                <a:latin typeface="標楷體" pitchFamily="65" charset="-120"/>
                <a:ea typeface="標楷體" pitchFamily="65" charset="-120"/>
              </a:rPr>
              <a:t>依採購法第</a:t>
            </a:r>
            <a:r>
              <a:rPr lang="en-US" altLang="zh-TW" sz="3200" b="1" dirty="0">
                <a:latin typeface="標楷體" pitchFamily="65" charset="-120"/>
                <a:ea typeface="標楷體" pitchFamily="65" charset="-120"/>
              </a:rPr>
              <a:t>22</a:t>
            </a:r>
            <a:r>
              <a:rPr lang="zh-TW" altLang="en-US" sz="3200" b="1" dirty="0">
                <a:latin typeface="標楷體" pitchFamily="65" charset="-120"/>
                <a:ea typeface="標楷體" pitchFamily="65" charset="-120"/>
              </a:rPr>
              <a:t>條第</a:t>
            </a:r>
            <a:r>
              <a:rPr lang="en-US" altLang="zh-TW" sz="3200" b="1" dirty="0">
                <a:latin typeface="標楷體" pitchFamily="65" charset="-120"/>
                <a:ea typeface="標楷體" pitchFamily="65" charset="-120"/>
              </a:rPr>
              <a:t>1</a:t>
            </a:r>
            <a:r>
              <a:rPr lang="zh-TW" altLang="en-US" sz="3200" b="1" dirty="0">
                <a:latin typeface="標楷體" pitchFamily="65" charset="-120"/>
                <a:ea typeface="標楷體" pitchFamily="65" charset="-120"/>
              </a:rPr>
              <a:t>項</a:t>
            </a:r>
            <a:r>
              <a:rPr lang="zh-TW" altLang="en-US" sz="3200" b="1" u="sng" dirty="0">
                <a:solidFill>
                  <a:srgbClr val="0000FF"/>
                </a:solidFill>
                <a:latin typeface="標楷體" pitchFamily="65" charset="-120"/>
                <a:ea typeface="標楷體" pitchFamily="65" charset="-120"/>
              </a:rPr>
              <a:t>第</a:t>
            </a:r>
            <a:r>
              <a:rPr lang="en-US" altLang="zh-TW" sz="3200" b="1" u="sng" dirty="0">
                <a:solidFill>
                  <a:srgbClr val="0000FF"/>
                </a:solidFill>
                <a:latin typeface="標楷體" pitchFamily="65" charset="-120"/>
                <a:ea typeface="標楷體" pitchFamily="65" charset="-120"/>
              </a:rPr>
              <a:t>11</a:t>
            </a:r>
            <a:r>
              <a:rPr lang="zh-TW" altLang="en-US" sz="3200" b="1" u="sng" dirty="0">
                <a:solidFill>
                  <a:srgbClr val="0000FF"/>
                </a:solidFill>
                <a:latin typeface="標楷體" pitchFamily="65" charset="-120"/>
                <a:ea typeface="標楷體" pitchFamily="65" charset="-120"/>
              </a:rPr>
              <a:t>款</a:t>
            </a:r>
            <a:r>
              <a:rPr lang="zh-TW" altLang="en-US" sz="3200" b="1" u="sng" dirty="0">
                <a:solidFill>
                  <a:srgbClr val="FF3300"/>
                </a:solidFill>
                <a:latin typeface="標楷體" pitchFamily="65" charset="-120"/>
                <a:ea typeface="標楷體" pitchFamily="65" charset="-120"/>
              </a:rPr>
              <a:t>辦理</a:t>
            </a:r>
            <a:r>
              <a:rPr lang="zh-TW" altLang="en-US" sz="3200" b="1" dirty="0">
                <a:latin typeface="標楷體" pitchFamily="65" charset="-120"/>
                <a:ea typeface="標楷體" pitchFamily="65" charset="-120"/>
              </a:rPr>
              <a:t>。</a:t>
            </a:r>
            <a:endParaRPr lang="zh-TW" altLang="en-US" sz="3200" b="1" dirty="0">
              <a:solidFill>
                <a:srgbClr val="0033CC"/>
              </a:solidFill>
              <a:latin typeface="標楷體" pitchFamily="65" charset="-120"/>
              <a:ea typeface="標楷體" pitchFamily="65" charset="-120"/>
            </a:endParaRPr>
          </a:p>
        </p:txBody>
      </p:sp>
      <p:sp>
        <p:nvSpPr>
          <p:cNvPr id="6" name="頁尾版面配置區 5">
            <a:extLst>
              <a:ext uri="{FF2B5EF4-FFF2-40B4-BE49-F238E27FC236}">
                <a16:creationId xmlns:a16="http://schemas.microsoft.com/office/drawing/2014/main" id="{90869A52-43BF-428A-83C3-54E8D975F5A6}"/>
              </a:ext>
            </a:extLst>
          </p:cNvPr>
          <p:cNvSpPr>
            <a:spLocks noGrp="1"/>
          </p:cNvSpPr>
          <p:nvPr>
            <p:ph type="ftr" sz="quarter" idx="12"/>
          </p:nvPr>
        </p:nvSpPr>
        <p:spPr/>
        <p:txBody>
          <a:bodyPr/>
          <a:lstStyle/>
          <a:p>
            <a:endParaRPr lang="zh-TW" altLang="en-US"/>
          </a:p>
        </p:txBody>
      </p:sp>
      <p:sp>
        <p:nvSpPr>
          <p:cNvPr id="7" name="投影片編號版面配置區 6">
            <a:extLst>
              <a:ext uri="{FF2B5EF4-FFF2-40B4-BE49-F238E27FC236}">
                <a16:creationId xmlns:a16="http://schemas.microsoft.com/office/drawing/2014/main" id="{DCE28E8F-D1ED-4571-85C6-90417BCE75FD}"/>
              </a:ext>
            </a:extLst>
          </p:cNvPr>
          <p:cNvSpPr>
            <a:spLocks noGrp="1"/>
          </p:cNvSpPr>
          <p:nvPr>
            <p:ph type="sldNum" sz="quarter" idx="11"/>
          </p:nvPr>
        </p:nvSpPr>
        <p:spPr>
          <a:xfrm>
            <a:off x="8763000" y="6492875"/>
            <a:ext cx="381000" cy="365125"/>
          </a:xfrm>
        </p:spPr>
        <p:txBody>
          <a:bodyPr/>
          <a:lstStyle/>
          <a:p>
            <a:fld id="{028E204F-CD3C-4ADB-BA98-84B59EC3AEBA}" type="slidenum">
              <a:rPr lang="zh-TW" altLang="en-US" smtClean="0"/>
              <a:pPr/>
              <a:t>18</a:t>
            </a:fld>
            <a:endParaRPr lang="zh-TW"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C35A4457-31EE-4629-AE22-070855021687}" type="datetime1">
              <a:rPr lang="zh-TW" altLang="en-US" smtClean="0"/>
              <a:t>2021/11/14</a:t>
            </a:fld>
            <a:endParaRPr lang="en-US" altLang="zh-TW"/>
          </a:p>
        </p:txBody>
      </p:sp>
      <p:sp>
        <p:nvSpPr>
          <p:cNvPr id="47107" name="Rectangle 2"/>
          <p:cNvSpPr>
            <a:spLocks noGrp="1" noChangeArrowheads="1"/>
          </p:cNvSpPr>
          <p:nvPr>
            <p:ph type="body" idx="1"/>
          </p:nvPr>
        </p:nvSpPr>
        <p:spPr>
          <a:xfrm>
            <a:off x="395288" y="549275"/>
            <a:ext cx="8424862" cy="2087563"/>
          </a:xfrm>
        </p:spPr>
        <p:txBody>
          <a:bodyPr>
            <a:normAutofit fontScale="92500"/>
          </a:bodyPr>
          <a:lstStyle/>
          <a:p>
            <a:pPr marL="266700" indent="-266700" algn="just">
              <a:lnSpc>
                <a:spcPts val="2800"/>
              </a:lnSpc>
              <a:spcBef>
                <a:spcPct val="0"/>
              </a:spcBef>
              <a:buNone/>
              <a:defRPr/>
            </a:pPr>
            <a:r>
              <a:rPr lang="en-US" altLang="zh-TW" sz="2600" b="1" dirty="0">
                <a:latin typeface="標楷體" pitchFamily="65" charset="-120"/>
                <a:ea typeface="標楷體" pitchFamily="65" charset="-120"/>
                <a:sym typeface="Wingdings" pitchFamily="2" charset="2"/>
              </a:rPr>
              <a:t>(</a:t>
            </a:r>
            <a:r>
              <a:rPr lang="en-US" altLang="zh-TW" sz="2600" b="1" dirty="0">
                <a:latin typeface="標楷體" pitchFamily="65" charset="-120"/>
                <a:ea typeface="標楷體" pitchFamily="65" charset="-120"/>
              </a:rPr>
              <a:t>3-2)</a:t>
            </a:r>
            <a:r>
              <a:rPr lang="zh-TW" altLang="en-US" sz="3000" b="1" dirty="0">
                <a:solidFill>
                  <a:srgbClr val="0033CC"/>
                </a:solidFill>
                <a:latin typeface="標楷體" pitchFamily="65" charset="-120"/>
                <a:ea typeface="標楷體" pitchFamily="65" charset="-120"/>
              </a:rPr>
              <a:t>比價</a:t>
            </a:r>
            <a:r>
              <a:rPr lang="zh-TW" altLang="en-US" sz="2600" b="1" dirty="0">
                <a:latin typeface="標楷體" pitchFamily="65" charset="-120"/>
                <a:ea typeface="標楷體" pitchFamily="65" charset="-120"/>
              </a:rPr>
              <a:t>；</a:t>
            </a:r>
            <a:r>
              <a:rPr lang="zh-TW" altLang="en-US" sz="2600" b="1" dirty="0">
                <a:latin typeface="標楷體" pitchFamily="65" charset="-120"/>
                <a:ea typeface="標楷體" pitchFamily="65" charset="-120"/>
                <a:sym typeface="Wingdings" pitchFamily="2" charset="2"/>
              </a:rPr>
              <a:t></a:t>
            </a:r>
            <a:r>
              <a:rPr lang="zh-TW" altLang="en-US" sz="2600" b="1" u="sng" dirty="0">
                <a:solidFill>
                  <a:srgbClr val="FF3300"/>
                </a:solidFill>
                <a:latin typeface="標楷體" pitchFamily="65" charset="-120"/>
                <a:ea typeface="標楷體" pitchFamily="65" charset="-120"/>
              </a:rPr>
              <a:t>經</a:t>
            </a:r>
            <a:r>
              <a:rPr lang="zh-TW" altLang="en-US" sz="2600" b="1" u="sng" dirty="0">
                <a:solidFill>
                  <a:srgbClr val="0000FF"/>
                </a:solidFill>
                <a:latin typeface="標楷體" pitchFamily="65" charset="-120"/>
                <a:ea typeface="標楷體" pitchFamily="65" charset="-120"/>
              </a:rPr>
              <a:t>前次</a:t>
            </a:r>
            <a:r>
              <a:rPr lang="zh-TW" altLang="en-US" sz="2600" b="1" u="sng" dirty="0">
                <a:solidFill>
                  <a:srgbClr val="00B050"/>
                </a:solidFill>
                <a:latin typeface="標楷體" pitchFamily="65" charset="-120"/>
                <a:ea typeface="標楷體" pitchFamily="65" charset="-120"/>
              </a:rPr>
              <a:t>公告招標</a:t>
            </a:r>
            <a:r>
              <a:rPr lang="zh-TW" altLang="en-US" sz="2600" b="1" u="sng" dirty="0">
                <a:solidFill>
                  <a:srgbClr val="FF3300"/>
                </a:solidFill>
                <a:latin typeface="標楷體" pitchFamily="65" charset="-120"/>
                <a:ea typeface="標楷體" pitchFamily="65" charset="-120"/>
              </a:rPr>
              <a:t>結果，無廠商投標或</a:t>
            </a:r>
            <a:r>
              <a:rPr lang="zh-TW" altLang="en-US" sz="2600" b="1" u="sng" dirty="0">
                <a:solidFill>
                  <a:srgbClr val="0000FF"/>
                </a:solidFill>
                <a:latin typeface="標楷體" pitchFamily="65" charset="-120"/>
                <a:ea typeface="標楷體" pitchFamily="65" charset="-120"/>
              </a:rPr>
              <a:t>無合格標</a:t>
            </a:r>
            <a:r>
              <a:rPr lang="zh-TW" altLang="en-US" sz="2600" b="1" u="sng" dirty="0">
                <a:solidFill>
                  <a:srgbClr val="FF3300"/>
                </a:solidFill>
                <a:latin typeface="標楷體" pitchFamily="65" charset="-120"/>
                <a:ea typeface="標楷體" pitchFamily="65" charset="-120"/>
              </a:rPr>
              <a:t>，且</a:t>
            </a:r>
            <a:r>
              <a:rPr lang="zh-TW" altLang="en-US" sz="2600" b="1" dirty="0">
                <a:latin typeface="標楷體" pitchFamily="65" charset="-120"/>
                <a:ea typeface="標楷體" pitchFamily="65" charset="-120"/>
              </a:rPr>
              <a:t>符合採購法施行細則第</a:t>
            </a:r>
            <a:r>
              <a:rPr lang="en-US" altLang="zh-TW" sz="2600" b="1" dirty="0">
                <a:latin typeface="標楷體" pitchFamily="65" charset="-120"/>
                <a:ea typeface="標楷體" pitchFamily="65" charset="-120"/>
              </a:rPr>
              <a:t>22</a:t>
            </a:r>
            <a:r>
              <a:rPr lang="zh-TW" altLang="en-US" sz="2600" b="1" dirty="0">
                <a:latin typeface="標楷體" pitchFamily="65" charset="-120"/>
                <a:ea typeface="標楷體" pitchFamily="65" charset="-120"/>
              </a:rPr>
              <a:t>條第</a:t>
            </a:r>
            <a:r>
              <a:rPr lang="en-US" altLang="zh-TW" sz="2600" b="1" dirty="0">
                <a:latin typeface="標楷體" pitchFamily="65" charset="-120"/>
                <a:ea typeface="標楷體" pitchFamily="65" charset="-120"/>
              </a:rPr>
              <a:t>1</a:t>
            </a:r>
            <a:r>
              <a:rPr lang="zh-TW" altLang="en-US" sz="2600" b="1" dirty="0">
                <a:latin typeface="標楷體" pitchFamily="65" charset="-120"/>
                <a:ea typeface="標楷體" pitchFamily="65" charset="-120"/>
              </a:rPr>
              <a:t>項規定無廠商異議或申訴在處理中者，依採購法</a:t>
            </a:r>
            <a:r>
              <a:rPr lang="zh-TW" altLang="en-US" sz="2600" b="1" u="sng" dirty="0">
                <a:solidFill>
                  <a:srgbClr val="FF3300"/>
                </a:solidFill>
                <a:latin typeface="標楷體" pitchFamily="65" charset="-120"/>
                <a:ea typeface="標楷體" pitchFamily="65" charset="-120"/>
              </a:rPr>
              <a:t>第</a:t>
            </a:r>
            <a:r>
              <a:rPr lang="en-US" altLang="zh-TW" sz="2600" b="1" u="sng" dirty="0">
                <a:solidFill>
                  <a:srgbClr val="FF3300"/>
                </a:solidFill>
                <a:latin typeface="標楷體" pitchFamily="65" charset="-120"/>
                <a:ea typeface="標楷體" pitchFamily="65" charset="-120"/>
              </a:rPr>
              <a:t>22</a:t>
            </a:r>
            <a:r>
              <a:rPr lang="zh-TW" altLang="en-US" sz="2600" b="1" u="sng" dirty="0">
                <a:solidFill>
                  <a:srgbClr val="FF3300"/>
                </a:solidFill>
                <a:latin typeface="標楷體" pitchFamily="65" charset="-120"/>
                <a:ea typeface="標楷體" pitchFamily="65" charset="-120"/>
              </a:rPr>
              <a:t>條第</a:t>
            </a:r>
            <a:r>
              <a:rPr lang="en-US" altLang="zh-TW" sz="2600" b="1" u="sng" dirty="0">
                <a:solidFill>
                  <a:srgbClr val="FF3300"/>
                </a:solidFill>
                <a:latin typeface="標楷體" pitchFamily="65" charset="-120"/>
                <a:ea typeface="標楷體" pitchFamily="65" charset="-120"/>
              </a:rPr>
              <a:t>1</a:t>
            </a:r>
            <a:r>
              <a:rPr lang="zh-TW" altLang="en-US" sz="2600" b="1" u="sng" dirty="0">
                <a:solidFill>
                  <a:srgbClr val="FF3300"/>
                </a:solidFill>
                <a:latin typeface="標楷體" pitchFamily="65" charset="-120"/>
                <a:ea typeface="標楷體" pitchFamily="65" charset="-120"/>
              </a:rPr>
              <a:t>項第</a:t>
            </a:r>
            <a:r>
              <a:rPr lang="en-US" altLang="zh-TW" sz="2600" b="1" u="sng" dirty="0">
                <a:solidFill>
                  <a:srgbClr val="FF3300"/>
                </a:solidFill>
                <a:latin typeface="標楷體" pitchFamily="65" charset="-120"/>
                <a:ea typeface="標楷體" pitchFamily="65" charset="-120"/>
              </a:rPr>
              <a:t>1</a:t>
            </a:r>
            <a:r>
              <a:rPr lang="zh-TW" altLang="en-US" sz="2600" b="1" u="sng" dirty="0">
                <a:solidFill>
                  <a:srgbClr val="FF3300"/>
                </a:solidFill>
                <a:latin typeface="標楷體" pitchFamily="65" charset="-120"/>
                <a:ea typeface="標楷體" pitchFamily="65" charset="-120"/>
              </a:rPr>
              <a:t>款規定</a:t>
            </a:r>
            <a:r>
              <a:rPr lang="zh-TW" altLang="en-US" sz="2600" b="1" dirty="0">
                <a:latin typeface="標楷體" pitchFamily="65" charset="-120"/>
                <a:ea typeface="標楷體" pitchFamily="65" charset="-120"/>
              </a:rPr>
              <a:t>，不另公告招標，並依採購法施行</a:t>
            </a:r>
            <a:r>
              <a:rPr lang="zh-TW" altLang="en-US" sz="2600" b="1" u="sng" dirty="0">
                <a:solidFill>
                  <a:srgbClr val="0000FF"/>
                </a:solidFill>
                <a:latin typeface="標楷體" pitchFamily="65" charset="-120"/>
                <a:ea typeface="標楷體" pitchFamily="65" charset="-120"/>
              </a:rPr>
              <a:t>細則第</a:t>
            </a:r>
            <a:r>
              <a:rPr lang="en-US" altLang="zh-TW" sz="2600" b="1" u="sng" dirty="0">
                <a:solidFill>
                  <a:srgbClr val="0000FF"/>
                </a:solidFill>
                <a:latin typeface="標楷體" pitchFamily="65" charset="-120"/>
                <a:ea typeface="標楷體" pitchFamily="65" charset="-120"/>
              </a:rPr>
              <a:t>23</a:t>
            </a:r>
            <a:r>
              <a:rPr lang="zh-TW" altLang="en-US" sz="2600" b="1" u="sng" dirty="0">
                <a:solidFill>
                  <a:srgbClr val="0000FF"/>
                </a:solidFill>
                <a:latin typeface="標楷體" pitchFamily="65" charset="-120"/>
                <a:ea typeface="標楷體" pitchFamily="65" charset="-120"/>
              </a:rPr>
              <a:t>條之</a:t>
            </a:r>
            <a:r>
              <a:rPr lang="en-US" altLang="zh-TW" sz="2600" b="1" u="sng" dirty="0">
                <a:solidFill>
                  <a:srgbClr val="0000FF"/>
                </a:solidFill>
                <a:latin typeface="標楷體" pitchFamily="65" charset="-120"/>
                <a:ea typeface="標楷體" pitchFamily="65" charset="-120"/>
              </a:rPr>
              <a:t>1</a:t>
            </a:r>
            <a:r>
              <a:rPr lang="zh-TW" altLang="en-US" sz="2600" b="1" u="sng" dirty="0">
                <a:solidFill>
                  <a:srgbClr val="0000FF"/>
                </a:solidFill>
                <a:latin typeface="標楷體" pitchFamily="65" charset="-120"/>
                <a:ea typeface="標楷體" pitchFamily="65" charset="-120"/>
              </a:rPr>
              <a:t>第</a:t>
            </a:r>
            <a:r>
              <a:rPr lang="en-US" altLang="zh-TW" sz="2600" b="1" u="sng" dirty="0">
                <a:solidFill>
                  <a:srgbClr val="0000FF"/>
                </a:solidFill>
                <a:latin typeface="標楷體" pitchFamily="65" charset="-120"/>
                <a:ea typeface="標楷體" pitchFamily="65" charset="-120"/>
              </a:rPr>
              <a:t>1</a:t>
            </a:r>
            <a:r>
              <a:rPr lang="zh-TW" altLang="en-US" sz="2600" b="1" u="sng" dirty="0">
                <a:solidFill>
                  <a:srgbClr val="0000FF"/>
                </a:solidFill>
                <a:latin typeface="標楷體" pitchFamily="65" charset="-120"/>
                <a:ea typeface="標楷體" pitchFamily="65" charset="-120"/>
              </a:rPr>
              <a:t>項規</a:t>
            </a:r>
            <a:r>
              <a:rPr lang="zh-TW" altLang="en-US" sz="2600" b="1" dirty="0">
                <a:latin typeface="標楷體" pitchFamily="65" charset="-120"/>
                <a:ea typeface="標楷體" pitchFamily="65" charset="-120"/>
              </a:rPr>
              <a:t>定，</a:t>
            </a:r>
            <a:r>
              <a:rPr lang="zh-TW" altLang="en-US" sz="2600" b="1" u="sng" dirty="0">
                <a:solidFill>
                  <a:srgbClr val="FF3300"/>
                </a:solidFill>
                <a:latin typeface="標楷體" pitchFamily="65" charset="-120"/>
                <a:ea typeface="標楷體" pitchFamily="65" charset="-120"/>
              </a:rPr>
              <a:t>邀請過去</a:t>
            </a:r>
            <a:r>
              <a:rPr lang="zh-TW" altLang="en-US" sz="2400" b="1" u="sng" dirty="0">
                <a:solidFill>
                  <a:srgbClr val="00B050"/>
                </a:solidFill>
                <a:latin typeface="標楷體" panose="03000509000000000000" pitchFamily="65" charset="-120"/>
                <a:ea typeface="標楷體" panose="03000509000000000000" pitchFamily="65" charset="-120"/>
              </a:rPr>
              <a:t>於該機關履約成果優良</a:t>
            </a:r>
            <a:r>
              <a:rPr lang="zh-TW" altLang="en-US" sz="2400" b="1" dirty="0">
                <a:solidFill>
                  <a:srgbClr val="FF0000"/>
                </a:solidFill>
                <a:latin typeface="標楷體" panose="03000509000000000000" pitchFamily="65" charset="-120"/>
                <a:ea typeface="標楷體" panose="03000509000000000000" pitchFamily="65" charset="-120"/>
              </a:rPr>
              <a:t>之</a:t>
            </a:r>
            <a:r>
              <a:rPr lang="zh-TW" altLang="en-US" sz="2600" b="1" dirty="0">
                <a:solidFill>
                  <a:srgbClr val="FF0000"/>
                </a:solidFill>
                <a:latin typeface="標楷體" pitchFamily="65" charset="-120"/>
                <a:ea typeface="標楷體" pitchFamily="65" charset="-120"/>
              </a:rPr>
              <a:t>廠商參加</a:t>
            </a:r>
            <a:r>
              <a:rPr lang="zh-TW" altLang="en-US" sz="2400" b="1" dirty="0">
                <a:solidFill>
                  <a:srgbClr val="FF0000"/>
                </a:solidFill>
                <a:latin typeface="標楷體" panose="03000509000000000000" pitchFamily="65" charset="-120"/>
                <a:ea typeface="標楷體" panose="03000509000000000000" pitchFamily="65" charset="-120"/>
              </a:rPr>
              <a:t>比價或議價</a:t>
            </a:r>
            <a:r>
              <a:rPr lang="zh-TW" altLang="en-US" sz="2400" dirty="0">
                <a:solidFill>
                  <a:srgbClr val="FF0000"/>
                </a:solidFill>
                <a:latin typeface="標楷體" panose="03000509000000000000" pitchFamily="65" charset="-120"/>
                <a:ea typeface="標楷體" panose="03000509000000000000" pitchFamily="65" charset="-120"/>
              </a:rPr>
              <a:t>。</a:t>
            </a:r>
            <a:endParaRPr lang="zh-TW" altLang="en-US" sz="2600" dirty="0">
              <a:solidFill>
                <a:srgbClr val="FF0000"/>
              </a:solidFill>
              <a:latin typeface="標楷體" pitchFamily="65" charset="-120"/>
              <a:ea typeface="標楷體" pitchFamily="65" charset="-120"/>
            </a:endParaRPr>
          </a:p>
        </p:txBody>
      </p:sp>
      <p:sp>
        <p:nvSpPr>
          <p:cNvPr id="47108" name="文字方塊 4"/>
          <p:cNvSpPr txBox="1">
            <a:spLocks noChangeArrowheads="1"/>
          </p:cNvSpPr>
          <p:nvPr/>
        </p:nvSpPr>
        <p:spPr bwMode="auto">
          <a:xfrm>
            <a:off x="3349625" y="149225"/>
            <a:ext cx="574675" cy="461963"/>
          </a:xfrm>
          <a:prstGeom prst="rect">
            <a:avLst/>
          </a:prstGeom>
          <a:noFill/>
          <a:ln w="38100">
            <a:solidFill>
              <a:schemeClr val="tx1"/>
            </a:solidFill>
            <a:miter lim="800000"/>
            <a:headEnd/>
            <a:tailEnd/>
          </a:ln>
        </p:spPr>
        <p:txBody>
          <a:bodyPr>
            <a:spAutoFit/>
          </a:bodyPr>
          <a:lstStyle/>
          <a:p>
            <a:r>
              <a:rPr lang="zh-TW" altLang="en-US" sz="2400" b="1">
                <a:solidFill>
                  <a:srgbClr val="FF0000"/>
                </a:solidFill>
              </a:rPr>
              <a:t>？</a:t>
            </a:r>
          </a:p>
        </p:txBody>
      </p:sp>
      <p:sp>
        <p:nvSpPr>
          <p:cNvPr id="47109" name="文字方塊 3"/>
          <p:cNvSpPr txBox="1">
            <a:spLocks noChangeArrowheads="1"/>
          </p:cNvSpPr>
          <p:nvPr/>
        </p:nvSpPr>
        <p:spPr bwMode="auto">
          <a:xfrm>
            <a:off x="323850" y="4941888"/>
            <a:ext cx="8362950" cy="1631216"/>
          </a:xfrm>
          <a:prstGeom prst="rect">
            <a:avLst/>
          </a:prstGeom>
          <a:noFill/>
          <a:ln w="9525">
            <a:solidFill>
              <a:schemeClr val="tx1"/>
            </a:solidFill>
            <a:prstDash val="sysDot"/>
            <a:miter lim="800000"/>
            <a:headEnd/>
            <a:tailEnd/>
          </a:ln>
        </p:spPr>
        <p:txBody>
          <a:bodyPr wrap="square">
            <a:spAutoFit/>
          </a:bodyPr>
          <a:lstStyle/>
          <a:p>
            <a:pPr marL="342900" indent="-342900" algn="just">
              <a:lnSpc>
                <a:spcPts val="2400"/>
              </a:lnSpc>
              <a:buFont typeface="Wingdings" pitchFamily="2" charset="2"/>
              <a:buChar char="l"/>
            </a:pPr>
            <a:r>
              <a:rPr lang="zh-TW" altLang="en-US" sz="2200" b="1" u="sng" dirty="0">
                <a:solidFill>
                  <a:srgbClr val="0000FF"/>
                </a:solidFill>
                <a:latin typeface="標楷體" panose="03000509000000000000" pitchFamily="65" charset="-120"/>
                <a:ea typeface="標楷體" panose="03000509000000000000" pitchFamily="65" charset="-120"/>
              </a:rPr>
              <a:t>公告招標</a:t>
            </a:r>
            <a:r>
              <a:rPr lang="zh-TW" altLang="en-US" sz="2200" b="1" dirty="0">
                <a:solidFill>
                  <a:srgbClr val="000000"/>
                </a:solidFill>
                <a:latin typeface="標楷體" panose="03000509000000000000" pitchFamily="65" charset="-120"/>
                <a:ea typeface="標楷體" panose="03000509000000000000" pitchFamily="65" charset="-120"/>
              </a:rPr>
              <a:t>：公開招標、選擇性招標、限制性公開評選、限制性公開徵求、公開取得</a:t>
            </a:r>
            <a:r>
              <a:rPr lang="en-US" altLang="zh-TW" sz="2200" b="1" dirty="0">
                <a:solidFill>
                  <a:srgbClr val="000000"/>
                </a:solidFill>
                <a:latin typeface="標楷體" panose="03000509000000000000" pitchFamily="65" charset="-120"/>
                <a:ea typeface="標楷體" panose="03000509000000000000" pitchFamily="65" charset="-120"/>
              </a:rPr>
              <a:t>(</a:t>
            </a:r>
            <a:r>
              <a:rPr lang="zh-TW" altLang="en-US" sz="2200" b="1" dirty="0">
                <a:solidFill>
                  <a:srgbClr val="FF0000"/>
                </a:solidFill>
                <a:latin typeface="標楷體" panose="03000509000000000000" pitchFamily="65" charset="-120"/>
                <a:ea typeface="標楷體" panose="03000509000000000000" pitchFamily="65" charset="-120"/>
              </a:rPr>
              <a:t>工程會</a:t>
            </a:r>
            <a:r>
              <a:rPr lang="en-US" altLang="zh-TW" sz="2200" b="1" dirty="0">
                <a:solidFill>
                  <a:srgbClr val="FF0000"/>
                </a:solidFill>
                <a:latin typeface="標楷體" panose="03000509000000000000" pitchFamily="65" charset="-120"/>
                <a:ea typeface="標楷體" panose="03000509000000000000" pitchFamily="65" charset="-120"/>
              </a:rPr>
              <a:t>89.5.23(89)</a:t>
            </a:r>
            <a:r>
              <a:rPr lang="zh-TW" altLang="en-US" sz="2200" b="1" dirty="0">
                <a:solidFill>
                  <a:srgbClr val="FF0000"/>
                </a:solidFill>
                <a:latin typeface="標楷體" panose="03000509000000000000" pitchFamily="65" charset="-120"/>
                <a:ea typeface="標楷體" panose="03000509000000000000" pitchFamily="65" charset="-120"/>
              </a:rPr>
              <a:t>工程企字第</a:t>
            </a:r>
            <a:r>
              <a:rPr lang="en-US" altLang="zh-TW" sz="2200" b="1" dirty="0">
                <a:solidFill>
                  <a:srgbClr val="FF0000"/>
                </a:solidFill>
                <a:latin typeface="標楷體" panose="03000509000000000000" pitchFamily="65" charset="-120"/>
                <a:ea typeface="標楷體" panose="03000509000000000000" pitchFamily="65" charset="-120"/>
              </a:rPr>
              <a:t>89012883</a:t>
            </a:r>
            <a:r>
              <a:rPr lang="zh-TW" altLang="en-US" sz="2200" b="1" dirty="0">
                <a:solidFill>
                  <a:srgbClr val="FF0000"/>
                </a:solidFill>
                <a:latin typeface="標楷體" panose="03000509000000000000" pitchFamily="65" charset="-120"/>
                <a:ea typeface="標楷體" panose="03000509000000000000" pitchFamily="65" charset="-120"/>
              </a:rPr>
              <a:t>函釋，未達公告金額得採用</a:t>
            </a:r>
            <a:r>
              <a:rPr lang="en-US" altLang="zh-TW" sz="2200" b="1" dirty="0">
                <a:solidFill>
                  <a:srgbClr val="000000"/>
                </a:solidFill>
                <a:latin typeface="標楷體" panose="03000509000000000000" pitchFamily="65" charset="-120"/>
                <a:ea typeface="標楷體" panose="03000509000000000000" pitchFamily="65" charset="-120"/>
              </a:rPr>
              <a:t>)</a:t>
            </a:r>
          </a:p>
          <a:p>
            <a:pPr marL="342900" indent="-342900" algn="just">
              <a:lnSpc>
                <a:spcPts val="2400"/>
              </a:lnSpc>
              <a:buFont typeface="Wingdings" pitchFamily="2" charset="2"/>
              <a:buChar char="l"/>
            </a:pPr>
            <a:r>
              <a:rPr lang="zh-TW" altLang="en-US" sz="2200" b="1" u="sng" dirty="0">
                <a:solidFill>
                  <a:srgbClr val="0000FF"/>
                </a:solidFill>
                <a:latin typeface="標楷體" panose="03000509000000000000" pitchFamily="65" charset="-120"/>
                <a:ea typeface="標楷體" panose="03000509000000000000" pitchFamily="65" charset="-120"/>
              </a:rPr>
              <a:t>第一次公告結果</a:t>
            </a:r>
            <a:r>
              <a:rPr lang="zh-TW" altLang="en-US" sz="2200" b="1" dirty="0">
                <a:solidFill>
                  <a:srgbClr val="000000"/>
                </a:solidFill>
                <a:latin typeface="標楷體" panose="03000509000000000000" pitchFamily="65" charset="-120"/>
                <a:ea typeface="標楷體" panose="03000509000000000000" pitchFamily="65" charset="-120"/>
              </a:rPr>
              <a:t>：無廠商投標之流標、三家廠商投標審標結果不合格，未經重大改變。</a:t>
            </a:r>
            <a:r>
              <a:rPr lang="zh-TW" altLang="en-US" sz="2200" b="1" u="sng" dirty="0">
                <a:solidFill>
                  <a:srgbClr val="FF0000"/>
                </a:solidFill>
                <a:latin typeface="標楷體" panose="03000509000000000000" pitchFamily="65" charset="-120"/>
                <a:ea typeface="標楷體" panose="03000509000000000000" pitchFamily="65" charset="-120"/>
              </a:rPr>
              <a:t>第二次招標即可改成</a:t>
            </a:r>
            <a:r>
              <a:rPr lang="zh-TW" altLang="en-US" sz="2200" b="1" dirty="0">
                <a:solidFill>
                  <a:srgbClr val="000000"/>
                </a:solidFill>
                <a:latin typeface="標楷體" panose="03000509000000000000" pitchFamily="65" charset="-120"/>
                <a:ea typeface="標楷體" panose="03000509000000000000" pitchFamily="65" charset="-120"/>
              </a:rPr>
              <a:t>限制性招標</a:t>
            </a:r>
            <a:r>
              <a:rPr lang="en-US" altLang="zh-TW" sz="2200" b="1" dirty="0">
                <a:solidFill>
                  <a:srgbClr val="000000"/>
                </a:solidFill>
                <a:latin typeface="標楷體" panose="03000509000000000000" pitchFamily="65" charset="-120"/>
                <a:ea typeface="標楷體" panose="03000509000000000000" pitchFamily="65" charset="-120"/>
              </a:rPr>
              <a:t>(</a:t>
            </a:r>
            <a:r>
              <a:rPr lang="zh-TW" altLang="en-US" sz="2200" b="1" dirty="0">
                <a:solidFill>
                  <a:srgbClr val="000000"/>
                </a:solidFill>
                <a:latin typeface="標楷體" panose="03000509000000000000" pitchFamily="65" charset="-120"/>
                <a:ea typeface="標楷體" panose="03000509000000000000" pitchFamily="65" charset="-120"/>
              </a:rPr>
              <a:t>不公告</a:t>
            </a:r>
            <a:r>
              <a:rPr lang="en-US" altLang="zh-TW" sz="2200" b="1" dirty="0">
                <a:solidFill>
                  <a:srgbClr val="000000"/>
                </a:solidFill>
                <a:latin typeface="標楷體" panose="03000509000000000000" pitchFamily="65" charset="-120"/>
                <a:ea typeface="標楷體" panose="03000509000000000000" pitchFamily="65" charset="-120"/>
              </a:rPr>
              <a:t>)</a:t>
            </a:r>
            <a:endParaRPr lang="zh-TW" altLang="en-US" sz="2200" dirty="0">
              <a:latin typeface="標楷體" panose="03000509000000000000" pitchFamily="65" charset="-120"/>
              <a:ea typeface="標楷體" panose="03000509000000000000" pitchFamily="65" charset="-120"/>
            </a:endParaRPr>
          </a:p>
        </p:txBody>
      </p:sp>
      <p:sp>
        <p:nvSpPr>
          <p:cNvPr id="47110" name="矩形 6"/>
          <p:cNvSpPr>
            <a:spLocks noChangeArrowheads="1"/>
          </p:cNvSpPr>
          <p:nvPr/>
        </p:nvSpPr>
        <p:spPr bwMode="auto">
          <a:xfrm>
            <a:off x="323850" y="2420888"/>
            <a:ext cx="8362950" cy="2433358"/>
          </a:xfrm>
          <a:prstGeom prst="rect">
            <a:avLst/>
          </a:prstGeom>
          <a:noFill/>
          <a:ln w="9525">
            <a:solidFill>
              <a:srgbClr val="0000FF"/>
            </a:solidFill>
            <a:prstDash val="sysDash"/>
            <a:miter lim="800000"/>
            <a:headEnd/>
            <a:tailEnd/>
          </a:ln>
        </p:spPr>
        <p:txBody>
          <a:bodyPr wrap="square">
            <a:spAutoFit/>
          </a:bodyPr>
          <a:lstStyle/>
          <a:p>
            <a:pPr marL="180975" indent="-180975" algn="just">
              <a:lnSpc>
                <a:spcPts val="2300"/>
              </a:lnSpc>
            </a:pPr>
            <a:r>
              <a:rPr lang="en-US" altLang="zh-TW" b="1" dirty="0">
                <a:solidFill>
                  <a:srgbClr val="1C1C1C"/>
                </a:solidFill>
                <a:latin typeface="標楷體" panose="03000509000000000000" pitchFamily="65" charset="-120"/>
                <a:ea typeface="標楷體" panose="03000509000000000000" pitchFamily="65" charset="-120"/>
              </a:rPr>
              <a:t>1.</a:t>
            </a:r>
            <a:r>
              <a:rPr lang="zh-TW" altLang="en-US" b="1" dirty="0">
                <a:solidFill>
                  <a:srgbClr val="1C1C1C"/>
                </a:solidFill>
                <a:latin typeface="標楷體" panose="03000509000000000000" pitchFamily="65" charset="-120"/>
                <a:ea typeface="標楷體" panose="03000509000000000000" pitchFamily="65" charset="-120"/>
              </a:rPr>
              <a:t>依本法第</a:t>
            </a:r>
            <a:r>
              <a:rPr lang="en-US" altLang="zh-TW" b="1" dirty="0">
                <a:solidFill>
                  <a:srgbClr val="1C1C1C"/>
                </a:solidFill>
                <a:latin typeface="標楷體" panose="03000509000000000000" pitchFamily="65" charset="-120"/>
                <a:ea typeface="標楷體" panose="03000509000000000000" pitchFamily="65" charset="-120"/>
              </a:rPr>
              <a:t>22</a:t>
            </a:r>
            <a:r>
              <a:rPr lang="zh-TW" altLang="en-US" b="1" dirty="0">
                <a:solidFill>
                  <a:srgbClr val="1C1C1C"/>
                </a:solidFill>
                <a:latin typeface="標楷體" panose="03000509000000000000" pitchFamily="65" charset="-120"/>
                <a:ea typeface="標楷體" panose="03000509000000000000" pitchFamily="65" charset="-120"/>
              </a:rPr>
              <a:t>條第</a:t>
            </a:r>
            <a:r>
              <a:rPr lang="en-US" altLang="zh-TW" b="1" dirty="0">
                <a:solidFill>
                  <a:srgbClr val="1C1C1C"/>
                </a:solidFill>
                <a:latin typeface="標楷體" panose="03000509000000000000" pitchFamily="65" charset="-120"/>
                <a:ea typeface="標楷體" panose="03000509000000000000" pitchFamily="65" charset="-120"/>
              </a:rPr>
              <a:t>1</a:t>
            </a:r>
            <a:r>
              <a:rPr lang="zh-TW" altLang="en-US" b="1" dirty="0">
                <a:solidFill>
                  <a:srgbClr val="1C1C1C"/>
                </a:solidFill>
                <a:latin typeface="標楷體" panose="03000509000000000000" pitchFamily="65" charset="-120"/>
                <a:ea typeface="標楷體" panose="03000509000000000000" pitchFamily="65" charset="-120"/>
              </a:rPr>
              <a:t>項第</a:t>
            </a:r>
            <a:r>
              <a:rPr lang="en-US" altLang="zh-TW" b="1" dirty="0">
                <a:solidFill>
                  <a:srgbClr val="1C1C1C"/>
                </a:solidFill>
                <a:latin typeface="標楷體" panose="03000509000000000000" pitchFamily="65" charset="-120"/>
                <a:ea typeface="標楷體" panose="03000509000000000000" pitchFamily="65" charset="-120"/>
              </a:rPr>
              <a:t>9</a:t>
            </a:r>
            <a:r>
              <a:rPr lang="zh-TW" altLang="en-US" b="1" dirty="0">
                <a:solidFill>
                  <a:srgbClr val="1C1C1C"/>
                </a:solidFill>
                <a:latin typeface="標楷體" panose="03000509000000000000" pitchFamily="65" charset="-120"/>
                <a:ea typeface="標楷體" panose="03000509000000000000" pitchFamily="65" charset="-120"/>
              </a:rPr>
              <a:t>款公告程序辦理結果，並採</a:t>
            </a:r>
            <a:r>
              <a:rPr lang="zh-TW" altLang="en-US" b="1" u="sng" dirty="0">
                <a:solidFill>
                  <a:srgbClr val="FF0000"/>
                </a:solidFill>
                <a:latin typeface="標楷體" panose="03000509000000000000" pitchFamily="65" charset="-120"/>
                <a:ea typeface="標楷體" panose="03000509000000000000" pitchFamily="65" charset="-120"/>
              </a:rPr>
              <a:t>分項複數決標</a:t>
            </a:r>
            <a:r>
              <a:rPr lang="zh-TW" altLang="en-US" b="1" dirty="0">
                <a:solidFill>
                  <a:srgbClr val="1C1C1C"/>
                </a:solidFill>
                <a:latin typeface="標楷體" panose="03000509000000000000" pitchFamily="65" charset="-120"/>
                <a:ea typeface="標楷體" panose="03000509000000000000" pitchFamily="65" charset="-120"/>
              </a:rPr>
              <a:t>，經開標結果如</a:t>
            </a:r>
            <a:r>
              <a:rPr lang="zh-TW" altLang="en-US" b="1" u="sng" dirty="0">
                <a:solidFill>
                  <a:srgbClr val="FF0000"/>
                </a:solidFill>
                <a:latin typeface="標楷體" panose="03000509000000000000" pitchFamily="65" charset="-120"/>
                <a:ea typeface="標楷體" panose="03000509000000000000" pitchFamily="65" charset="-120"/>
              </a:rPr>
              <a:t>無廠商投標或無合格標之項次</a:t>
            </a:r>
            <a:r>
              <a:rPr lang="zh-TW" altLang="en-US" b="1" dirty="0">
                <a:solidFill>
                  <a:srgbClr val="1C1C1C"/>
                </a:solidFill>
                <a:latin typeface="標楷體" panose="03000509000000000000" pitchFamily="65" charset="-120"/>
                <a:ea typeface="標楷體" panose="03000509000000000000" pitchFamily="65" charset="-120"/>
              </a:rPr>
              <a:t>，且原定招標內容及條件</a:t>
            </a:r>
            <a:r>
              <a:rPr lang="zh-TW" altLang="en-US" b="1" u="sng" dirty="0">
                <a:solidFill>
                  <a:srgbClr val="0000FF"/>
                </a:solidFill>
                <a:latin typeface="標楷體" panose="03000509000000000000" pitchFamily="65" charset="-120"/>
                <a:ea typeface="標楷體" panose="03000509000000000000" pitchFamily="65" charset="-120"/>
              </a:rPr>
              <a:t>未經重大改變者</a:t>
            </a:r>
            <a:r>
              <a:rPr lang="en-US" altLang="zh-TW" b="1" dirty="0">
                <a:solidFill>
                  <a:srgbClr val="1C1C1C"/>
                </a:solidFill>
                <a:latin typeface="標楷體" panose="03000509000000000000" pitchFamily="65" charset="-120"/>
                <a:ea typeface="標楷體" panose="03000509000000000000" pitchFamily="65" charset="-120"/>
              </a:rPr>
              <a:t>(</a:t>
            </a:r>
            <a:r>
              <a:rPr lang="zh-TW" altLang="en-US" b="1" dirty="0">
                <a:solidFill>
                  <a:srgbClr val="1C1C1C"/>
                </a:solidFill>
                <a:latin typeface="標楷體" panose="03000509000000000000" pitchFamily="65" charset="-120"/>
                <a:ea typeface="標楷體" panose="03000509000000000000" pitchFamily="65" charset="-120"/>
              </a:rPr>
              <a:t>工程企字第</a:t>
            </a:r>
            <a:r>
              <a:rPr lang="en-US" altLang="zh-TW" b="1" dirty="0">
                <a:solidFill>
                  <a:srgbClr val="1C1C1C"/>
                </a:solidFill>
                <a:latin typeface="標楷體" panose="03000509000000000000" pitchFamily="65" charset="-120"/>
                <a:ea typeface="標楷體" panose="03000509000000000000" pitchFamily="65" charset="-120"/>
              </a:rPr>
              <a:t>10100392620</a:t>
            </a:r>
            <a:r>
              <a:rPr lang="zh-TW" altLang="en-US" b="1" dirty="0">
                <a:solidFill>
                  <a:srgbClr val="1C1C1C"/>
                </a:solidFill>
                <a:latin typeface="標楷體" panose="03000509000000000000" pitchFamily="65" charset="-120"/>
                <a:ea typeface="標楷體" panose="03000509000000000000" pitchFamily="65" charset="-120"/>
              </a:rPr>
              <a:t>號 、第</a:t>
            </a:r>
            <a:r>
              <a:rPr lang="en-US" altLang="zh-TW" b="1" dirty="0">
                <a:solidFill>
                  <a:srgbClr val="1C1C1C"/>
                </a:solidFill>
                <a:latin typeface="標楷體" panose="03000509000000000000" pitchFamily="65" charset="-120"/>
                <a:ea typeface="標楷體" panose="03000509000000000000" pitchFamily="65" charset="-120"/>
              </a:rPr>
              <a:t>09800287930</a:t>
            </a:r>
            <a:r>
              <a:rPr lang="zh-TW" altLang="en-US" b="1" dirty="0">
                <a:solidFill>
                  <a:srgbClr val="1C1C1C"/>
                </a:solidFill>
                <a:latin typeface="標楷體" panose="03000509000000000000" pitchFamily="65" charset="-120"/>
                <a:ea typeface="標楷體" panose="03000509000000000000" pitchFamily="65" charset="-120"/>
              </a:rPr>
              <a:t>號</a:t>
            </a:r>
            <a:r>
              <a:rPr lang="en-US" altLang="zh-TW" b="1" dirty="0">
                <a:solidFill>
                  <a:srgbClr val="1C1C1C"/>
                </a:solidFill>
                <a:latin typeface="標楷體" panose="03000509000000000000" pitchFamily="65" charset="-120"/>
                <a:ea typeface="標楷體" panose="03000509000000000000" pitchFamily="65" charset="-120"/>
              </a:rPr>
              <a:t>)</a:t>
            </a:r>
            <a:r>
              <a:rPr lang="zh-TW" altLang="en-US" b="1" dirty="0">
                <a:solidFill>
                  <a:srgbClr val="1C1C1C"/>
                </a:solidFill>
                <a:latin typeface="標楷體" panose="03000509000000000000" pitchFamily="65" charset="-120"/>
                <a:ea typeface="標楷體" panose="03000509000000000000" pitchFamily="65" charset="-120"/>
              </a:rPr>
              <a:t>。</a:t>
            </a:r>
            <a:endParaRPr lang="en-US" altLang="zh-TW" b="1" dirty="0">
              <a:solidFill>
                <a:srgbClr val="1C1C1C"/>
              </a:solidFill>
              <a:latin typeface="標楷體" panose="03000509000000000000" pitchFamily="65" charset="-120"/>
              <a:ea typeface="標楷體" panose="03000509000000000000" pitchFamily="65" charset="-120"/>
            </a:endParaRPr>
          </a:p>
          <a:p>
            <a:pPr marL="180975" indent="-180975" algn="just">
              <a:lnSpc>
                <a:spcPts val="2300"/>
              </a:lnSpc>
            </a:pPr>
            <a:r>
              <a:rPr lang="en-US" altLang="zh-TW" b="1" dirty="0">
                <a:solidFill>
                  <a:srgbClr val="1C1C1C"/>
                </a:solidFill>
                <a:latin typeface="標楷體" panose="03000509000000000000" pitchFamily="65" charset="-120"/>
                <a:ea typeface="標楷體" panose="03000509000000000000" pitchFamily="65" charset="-120"/>
              </a:rPr>
              <a:t>2.</a:t>
            </a:r>
            <a:r>
              <a:rPr lang="zh-TW" altLang="en-US" b="1" u="sng" dirty="0">
                <a:solidFill>
                  <a:srgbClr val="0000FF"/>
                </a:solidFill>
                <a:latin typeface="標楷體" panose="03000509000000000000" pitchFamily="65" charset="-120"/>
                <a:ea typeface="標楷體" panose="03000509000000000000" pitchFamily="65" charset="-120"/>
              </a:rPr>
              <a:t>重大改變者</a:t>
            </a:r>
            <a:r>
              <a:rPr lang="zh-TW" altLang="en-US" b="1" dirty="0">
                <a:solidFill>
                  <a:srgbClr val="1C1C1C"/>
                </a:solidFill>
                <a:latin typeface="標楷體" panose="03000509000000000000" pitchFamily="65" charset="-120"/>
                <a:ea typeface="標楷體" panose="03000509000000000000" pitchFamily="65" charset="-120"/>
              </a:rPr>
              <a:t>：例如廠商資格的放寬、數量的明顯變更等，而如原採購依放寬或變更後之招標內容及條件招標，或不致於發生無廠商投標或無合格標之情形者；</a:t>
            </a:r>
            <a:r>
              <a:rPr lang="zh-TW" altLang="en-US" b="1" u="sng" dirty="0">
                <a:solidFill>
                  <a:srgbClr val="0000FF"/>
                </a:solidFill>
                <a:latin typeface="標楷體" panose="03000509000000000000" pitchFamily="65" charset="-120"/>
                <a:ea typeface="標楷體" panose="03000509000000000000" pitchFamily="65" charset="-120"/>
              </a:rPr>
              <a:t>合格標</a:t>
            </a:r>
            <a:r>
              <a:rPr lang="zh-TW" altLang="en-US" b="1" dirty="0">
                <a:solidFill>
                  <a:srgbClr val="1C1C1C"/>
                </a:solidFill>
                <a:latin typeface="標楷體" panose="03000509000000000000" pitchFamily="65" charset="-120"/>
                <a:ea typeface="標楷體" panose="03000509000000000000" pitchFamily="65" charset="-120"/>
              </a:rPr>
              <a:t>：除指依本法施行細則第</a:t>
            </a:r>
            <a:r>
              <a:rPr lang="en-US" altLang="zh-TW" b="1" dirty="0">
                <a:solidFill>
                  <a:srgbClr val="1C1C1C"/>
                </a:solidFill>
                <a:latin typeface="標楷體" panose="03000509000000000000" pitchFamily="65" charset="-120"/>
                <a:ea typeface="標楷體" panose="03000509000000000000" pitchFamily="65" charset="-120"/>
              </a:rPr>
              <a:t>55</a:t>
            </a:r>
            <a:r>
              <a:rPr lang="zh-TW" altLang="en-US" b="1" dirty="0">
                <a:solidFill>
                  <a:srgbClr val="1C1C1C"/>
                </a:solidFill>
                <a:latin typeface="標楷體" panose="03000509000000000000" pitchFamily="65" charset="-120"/>
                <a:ea typeface="標楷體" panose="03000509000000000000" pitchFamily="65" charset="-120"/>
              </a:rPr>
              <a:t>條之規定無合格廠商辦理外，亦得包括開標後審標結果無廠商符合招標文件規定之情形。</a:t>
            </a:r>
            <a:r>
              <a:rPr lang="en-US" altLang="zh-TW" b="1" dirty="0">
                <a:solidFill>
                  <a:srgbClr val="1C1C1C"/>
                </a:solidFill>
                <a:latin typeface="標楷體" panose="03000509000000000000" pitchFamily="65" charset="-120"/>
                <a:ea typeface="標楷體" panose="03000509000000000000" pitchFamily="65" charset="-120"/>
              </a:rPr>
              <a:t>(88)</a:t>
            </a:r>
            <a:r>
              <a:rPr lang="zh-TW" altLang="en-US" b="1" dirty="0">
                <a:solidFill>
                  <a:srgbClr val="1C1C1C"/>
                </a:solidFill>
                <a:latin typeface="標楷體" panose="03000509000000000000" pitchFamily="65" charset="-120"/>
                <a:ea typeface="標楷體" panose="03000509000000000000" pitchFamily="65" charset="-120"/>
              </a:rPr>
              <a:t>工程企字第</a:t>
            </a:r>
            <a:r>
              <a:rPr lang="en-US" altLang="zh-TW" b="1" dirty="0">
                <a:solidFill>
                  <a:srgbClr val="1C1C1C"/>
                </a:solidFill>
                <a:latin typeface="標楷體" panose="03000509000000000000" pitchFamily="65" charset="-120"/>
                <a:ea typeface="標楷體" panose="03000509000000000000" pitchFamily="65" charset="-120"/>
              </a:rPr>
              <a:t>8812328</a:t>
            </a:r>
            <a:r>
              <a:rPr lang="zh-TW" altLang="en-US" b="1" dirty="0">
                <a:solidFill>
                  <a:srgbClr val="1C1C1C"/>
                </a:solidFill>
                <a:latin typeface="標楷體" panose="03000509000000000000" pitchFamily="65" charset="-120"/>
                <a:ea typeface="標楷體" panose="03000509000000000000" pitchFamily="65" charset="-120"/>
              </a:rPr>
              <a:t>號、</a:t>
            </a:r>
            <a:r>
              <a:rPr lang="en-US" altLang="zh-TW" b="1" dirty="0">
                <a:solidFill>
                  <a:srgbClr val="1C1C1C"/>
                </a:solidFill>
                <a:latin typeface="標楷體" panose="03000509000000000000" pitchFamily="65" charset="-120"/>
                <a:ea typeface="標楷體" panose="03000509000000000000" pitchFamily="65" charset="-120"/>
              </a:rPr>
              <a:t>10700047490</a:t>
            </a:r>
            <a:r>
              <a:rPr lang="zh-TW" altLang="en-US" b="1">
                <a:solidFill>
                  <a:srgbClr val="1C1C1C"/>
                </a:solidFill>
                <a:latin typeface="標楷體" panose="03000509000000000000" pitchFamily="65" charset="-120"/>
                <a:ea typeface="標楷體" panose="03000509000000000000" pitchFamily="65" charset="-120"/>
              </a:rPr>
              <a:t>號</a:t>
            </a:r>
            <a:endParaRPr lang="zh-TW" altLang="en-US" b="1" dirty="0">
              <a:solidFill>
                <a:srgbClr val="1C1C1C"/>
              </a:solidFill>
              <a:latin typeface="標楷體" panose="03000509000000000000" pitchFamily="65" charset="-120"/>
              <a:ea typeface="標楷體" panose="03000509000000000000" pitchFamily="65" charset="-120"/>
            </a:endParaRPr>
          </a:p>
        </p:txBody>
      </p:sp>
      <p:sp>
        <p:nvSpPr>
          <p:cNvPr id="47111" name="矩形 10"/>
          <p:cNvSpPr>
            <a:spLocks noChangeArrowheads="1"/>
          </p:cNvSpPr>
          <p:nvPr/>
        </p:nvSpPr>
        <p:spPr bwMode="auto">
          <a:xfrm>
            <a:off x="4048774" y="149225"/>
            <a:ext cx="4339650" cy="369332"/>
          </a:xfrm>
          <a:prstGeom prst="rect">
            <a:avLst/>
          </a:prstGeom>
          <a:noFill/>
          <a:ln w="9525">
            <a:solidFill>
              <a:schemeClr val="tx1"/>
            </a:solidFill>
            <a:prstDash val="sysDot"/>
            <a:miter lim="800000"/>
            <a:headEnd/>
            <a:tailEnd/>
          </a:ln>
        </p:spPr>
        <p:txBody>
          <a:bodyPr wrap="none">
            <a:spAutoFit/>
          </a:bodyPr>
          <a:lstStyle/>
          <a:p>
            <a:r>
              <a:rPr lang="zh-TW" altLang="en-US" b="1" dirty="0">
                <a:solidFill>
                  <a:srgbClr val="0000FF"/>
                </a:solidFill>
                <a:latin typeface="標楷體" panose="03000509000000000000" pitchFamily="65" charset="-120"/>
                <a:ea typeface="標楷體" panose="03000509000000000000" pitchFamily="65" charset="-120"/>
              </a:rPr>
              <a:t>不受</a:t>
            </a:r>
            <a:r>
              <a:rPr lang="en-US" altLang="zh-TW" b="1" dirty="0">
                <a:solidFill>
                  <a:srgbClr val="0000FF"/>
                </a:solidFill>
                <a:latin typeface="標楷體" panose="03000509000000000000" pitchFamily="65" charset="-120"/>
                <a:ea typeface="標楷體" panose="03000509000000000000" pitchFamily="65" charset="-120"/>
              </a:rPr>
              <a:t>3</a:t>
            </a:r>
            <a:r>
              <a:rPr lang="zh-TW" altLang="en-US" b="1" dirty="0">
                <a:solidFill>
                  <a:srgbClr val="0000FF"/>
                </a:solidFill>
                <a:latin typeface="標楷體" panose="03000509000000000000" pitchFamily="65" charset="-120"/>
                <a:ea typeface="標楷體" panose="03000509000000000000" pitchFamily="65" charset="-120"/>
              </a:rPr>
              <a:t>次限制，</a:t>
            </a:r>
            <a:r>
              <a:rPr lang="en-US" altLang="zh-TW" b="1" dirty="0">
                <a:solidFill>
                  <a:srgbClr val="0000FF"/>
                </a:solidFill>
                <a:latin typeface="標楷體" panose="03000509000000000000" pitchFamily="65" charset="-120"/>
                <a:ea typeface="標楷體" panose="03000509000000000000" pitchFamily="65" charset="-120"/>
              </a:rPr>
              <a:t>(88)</a:t>
            </a:r>
            <a:r>
              <a:rPr lang="zh-TW" altLang="en-US" b="1" dirty="0">
                <a:solidFill>
                  <a:srgbClr val="0000FF"/>
                </a:solidFill>
                <a:latin typeface="標楷體" panose="03000509000000000000" pitchFamily="65" charset="-120"/>
                <a:ea typeface="標楷體" panose="03000509000000000000" pitchFamily="65" charset="-120"/>
              </a:rPr>
              <a:t>工程企字第</a:t>
            </a:r>
            <a:r>
              <a:rPr lang="en-US" altLang="zh-TW" b="1" dirty="0">
                <a:solidFill>
                  <a:srgbClr val="0000FF"/>
                </a:solidFill>
                <a:latin typeface="標楷體" panose="03000509000000000000" pitchFamily="65" charset="-120"/>
                <a:ea typeface="標楷體" panose="03000509000000000000" pitchFamily="65" charset="-120"/>
              </a:rPr>
              <a:t>8806699</a:t>
            </a:r>
            <a:r>
              <a:rPr lang="zh-TW" altLang="en-US" b="1" dirty="0">
                <a:solidFill>
                  <a:srgbClr val="0000FF"/>
                </a:solidFill>
                <a:latin typeface="標楷體" panose="03000509000000000000" pitchFamily="65" charset="-120"/>
                <a:ea typeface="標楷體" panose="03000509000000000000" pitchFamily="65" charset="-120"/>
              </a:rPr>
              <a:t>號</a:t>
            </a:r>
            <a:endParaRPr lang="zh-TW" altLang="en-US" dirty="0">
              <a:solidFill>
                <a:srgbClr val="0000FF"/>
              </a:solidFill>
              <a:latin typeface="標楷體" panose="03000509000000000000" pitchFamily="65" charset="-120"/>
              <a:ea typeface="標楷體" panose="03000509000000000000" pitchFamily="65" charset="-120"/>
            </a:endParaRPr>
          </a:p>
        </p:txBody>
      </p:sp>
      <p:sp>
        <p:nvSpPr>
          <p:cNvPr id="47112" name="矩形 7"/>
          <p:cNvSpPr>
            <a:spLocks noChangeArrowheads="1"/>
          </p:cNvSpPr>
          <p:nvPr/>
        </p:nvSpPr>
        <p:spPr bwMode="auto">
          <a:xfrm>
            <a:off x="215454" y="188641"/>
            <a:ext cx="3132410" cy="338410"/>
          </a:xfrm>
          <a:prstGeom prst="rect">
            <a:avLst/>
          </a:prstGeom>
          <a:noFill/>
          <a:ln w="9525">
            <a:noFill/>
            <a:miter lim="800000"/>
            <a:headEnd/>
            <a:tailEnd/>
          </a:ln>
        </p:spPr>
        <p:txBody>
          <a:bodyPr wrap="square">
            <a:spAutoFit/>
          </a:bodyPr>
          <a:lstStyle/>
          <a:p>
            <a:r>
              <a:rPr lang="en-US" altLang="zh-TW" sz="1600" b="1" dirty="0">
                <a:solidFill>
                  <a:srgbClr val="0000FF"/>
                </a:solidFill>
              </a:rPr>
              <a:t>99.1.5</a:t>
            </a:r>
            <a:r>
              <a:rPr lang="zh-TW" altLang="en-US" sz="1600" b="1" dirty="0">
                <a:solidFill>
                  <a:srgbClr val="0000FF"/>
                </a:solidFill>
              </a:rPr>
              <a:t>工程企字第</a:t>
            </a:r>
            <a:r>
              <a:rPr lang="en-US" altLang="zh-TW" sz="1600" b="1" dirty="0">
                <a:solidFill>
                  <a:srgbClr val="0000FF"/>
                </a:solidFill>
              </a:rPr>
              <a:t>09900004690</a:t>
            </a:r>
            <a:r>
              <a:rPr lang="zh-TW" altLang="en-US" sz="1600" b="1" dirty="0">
                <a:solidFill>
                  <a:srgbClr val="0000FF"/>
                </a:solidFill>
              </a:rPr>
              <a:t>號</a:t>
            </a:r>
            <a:r>
              <a:rPr lang="zh-TW" altLang="en-US" sz="1600" b="1" dirty="0"/>
              <a:t> </a:t>
            </a:r>
          </a:p>
        </p:txBody>
      </p:sp>
      <p:sp>
        <p:nvSpPr>
          <p:cNvPr id="28" name="左-上雙向箭號 27"/>
          <p:cNvSpPr/>
          <p:nvPr/>
        </p:nvSpPr>
        <p:spPr>
          <a:xfrm rot="5400000">
            <a:off x="-105618" y="1500265"/>
            <a:ext cx="1349772" cy="203448"/>
          </a:xfrm>
          <a:prstGeom prst="lef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頁尾版面配置區 5">
            <a:extLst>
              <a:ext uri="{FF2B5EF4-FFF2-40B4-BE49-F238E27FC236}">
                <a16:creationId xmlns:a16="http://schemas.microsoft.com/office/drawing/2014/main" id="{65270200-0656-4E88-96A7-BB94AA222C48}"/>
              </a:ext>
            </a:extLst>
          </p:cNvPr>
          <p:cNvSpPr>
            <a:spLocks noGrp="1"/>
          </p:cNvSpPr>
          <p:nvPr>
            <p:ph type="ftr" sz="quarter" idx="12"/>
          </p:nvPr>
        </p:nvSpPr>
        <p:spPr/>
        <p:txBody>
          <a:bodyPr/>
          <a:lstStyle/>
          <a:p>
            <a:endParaRPr lang="zh-TW" altLang="en-US"/>
          </a:p>
        </p:txBody>
      </p:sp>
      <p:sp>
        <p:nvSpPr>
          <p:cNvPr id="7" name="投影片編號版面配置區 6">
            <a:extLst>
              <a:ext uri="{FF2B5EF4-FFF2-40B4-BE49-F238E27FC236}">
                <a16:creationId xmlns:a16="http://schemas.microsoft.com/office/drawing/2014/main" id="{A11B588A-2582-4250-9EC6-F42D745F3B7E}"/>
              </a:ext>
            </a:extLst>
          </p:cNvPr>
          <p:cNvSpPr>
            <a:spLocks noGrp="1"/>
          </p:cNvSpPr>
          <p:nvPr>
            <p:ph type="sldNum" sz="quarter" idx="11"/>
          </p:nvPr>
        </p:nvSpPr>
        <p:spPr>
          <a:xfrm>
            <a:off x="8743122" y="6484937"/>
            <a:ext cx="381000" cy="365125"/>
          </a:xfrm>
        </p:spPr>
        <p:txBody>
          <a:bodyPr/>
          <a:lstStyle/>
          <a:p>
            <a:fld id="{028E204F-CD3C-4ADB-BA98-84B59EC3AEBA}" type="slidenum">
              <a:rPr lang="zh-TW" altLang="en-US" smtClean="0"/>
              <a:pPr/>
              <a:t>19</a:t>
            </a:fld>
            <a:endParaRPr lang="zh-TW"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384F7FDF-0EBC-4BD2-B2F3-96EDA5A25A55}" type="datetime1">
              <a:rPr lang="zh-TW" altLang="en-US" smtClean="0"/>
              <a:t>2021/11/14</a:t>
            </a:fld>
            <a:endParaRPr lang="en-US" altLang="zh-TW"/>
          </a:p>
        </p:txBody>
      </p:sp>
      <p:sp>
        <p:nvSpPr>
          <p:cNvPr id="48131" name="Rectangle 2"/>
          <p:cNvSpPr>
            <a:spLocks noGrp="1" noChangeArrowheads="1"/>
          </p:cNvSpPr>
          <p:nvPr>
            <p:ph type="body" idx="1"/>
          </p:nvPr>
        </p:nvSpPr>
        <p:spPr>
          <a:xfrm>
            <a:off x="395288" y="116633"/>
            <a:ext cx="8229600" cy="3240360"/>
          </a:xfrm>
        </p:spPr>
        <p:txBody>
          <a:bodyPr/>
          <a:lstStyle/>
          <a:p>
            <a:pPr marL="361950" indent="-361950" algn="just" eaLnBrk="1" hangingPunct="1">
              <a:lnSpc>
                <a:spcPts val="3000"/>
              </a:lnSpc>
              <a:spcBef>
                <a:spcPct val="0"/>
              </a:spcBef>
              <a:buFontTx/>
              <a:buNone/>
            </a:pPr>
            <a:r>
              <a:rPr lang="en-US" altLang="zh-TW"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dirty="0">
                <a:solidFill>
                  <a:srgbClr val="FF3300"/>
                </a:solidFill>
                <a:latin typeface="標楷體" pitchFamily="65" charset="-120"/>
                <a:ea typeface="標楷體" pitchFamily="65" charset="-120"/>
              </a:rPr>
              <a:t>採購法第</a:t>
            </a:r>
            <a:r>
              <a:rPr lang="en-US" altLang="zh-TW" sz="2400" b="1" dirty="0">
                <a:solidFill>
                  <a:srgbClr val="FF3300"/>
                </a:solidFill>
                <a:latin typeface="標楷體" pitchFamily="65" charset="-120"/>
                <a:ea typeface="標楷體" pitchFamily="65" charset="-120"/>
              </a:rPr>
              <a:t>22</a:t>
            </a:r>
            <a:r>
              <a:rPr lang="zh-TW" altLang="en-US" sz="2400" b="1" dirty="0">
                <a:solidFill>
                  <a:srgbClr val="FF3300"/>
                </a:solidFill>
                <a:latin typeface="標楷體" pitchFamily="65" charset="-120"/>
                <a:ea typeface="標楷體" pitchFamily="65" charset="-120"/>
              </a:rPr>
              <a:t>條</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1</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請列明款次，</a:t>
            </a:r>
            <a:r>
              <a:rPr lang="zh-TW" altLang="en-US" sz="2400" b="1" u="sng" dirty="0">
                <a:solidFill>
                  <a:srgbClr val="0000FF"/>
                </a:solidFill>
                <a:latin typeface="標楷體" pitchFamily="65" charset="-120"/>
                <a:ea typeface="標楷體" pitchFamily="65" charset="-120"/>
              </a:rPr>
              <a:t>第</a:t>
            </a:r>
            <a:r>
              <a:rPr lang="en-US" altLang="zh-TW" sz="2400" b="1" u="sng" dirty="0">
                <a:solidFill>
                  <a:srgbClr val="0000FF"/>
                </a:solidFill>
                <a:latin typeface="標楷體" pitchFamily="65" charset="-120"/>
                <a:ea typeface="標楷體" pitchFamily="65" charset="-120"/>
              </a:rPr>
              <a:t>16</a:t>
            </a:r>
            <a:r>
              <a:rPr lang="zh-TW" altLang="en-US" sz="2400" b="1" u="sng" dirty="0">
                <a:solidFill>
                  <a:srgbClr val="0000FF"/>
                </a:solidFill>
                <a:latin typeface="標楷體" pitchFamily="65" charset="-120"/>
                <a:ea typeface="標楷體" pitchFamily="65" charset="-120"/>
              </a:rPr>
              <a:t>款</a:t>
            </a:r>
            <a:r>
              <a:rPr lang="zh-TW" altLang="en-US" sz="2400" b="1" dirty="0">
                <a:latin typeface="標楷體" pitchFamily="65" charset="-120"/>
                <a:ea typeface="標楷體" pitchFamily="65" charset="-120"/>
              </a:rPr>
              <a:t>之情形須併填</a:t>
            </a:r>
            <a:r>
              <a:rPr lang="zh-TW" altLang="en-US" sz="2400" b="1" u="sng" dirty="0">
                <a:solidFill>
                  <a:srgbClr val="0000FF"/>
                </a:solidFill>
                <a:latin typeface="標楷體" pitchFamily="65" charset="-120"/>
                <a:ea typeface="標楷體" pitchFamily="65" charset="-120"/>
              </a:rPr>
              <a:t>主管機關</a:t>
            </a:r>
            <a:r>
              <a:rPr lang="zh-TW" altLang="en-US" sz="2400" b="1" dirty="0">
                <a:latin typeface="標楷體" pitchFamily="65" charset="-120"/>
                <a:ea typeface="標楷體" pitchFamily="65" charset="-120"/>
              </a:rPr>
              <a:t>核准文號</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dirty="0">
                <a:solidFill>
                  <a:srgbClr val="FF3300"/>
                </a:solidFill>
                <a:latin typeface="標楷體" pitchFamily="65" charset="-120"/>
                <a:ea typeface="標楷體" pitchFamily="65" charset="-120"/>
              </a:rPr>
              <a:t>採購法第</a:t>
            </a:r>
            <a:r>
              <a:rPr lang="en-US" altLang="zh-TW" sz="2400" b="1" dirty="0">
                <a:solidFill>
                  <a:srgbClr val="FF3300"/>
                </a:solidFill>
                <a:latin typeface="標楷體" pitchFamily="65" charset="-120"/>
                <a:ea typeface="標楷體" pitchFamily="65" charset="-120"/>
              </a:rPr>
              <a:t>104</a:t>
            </a:r>
            <a:r>
              <a:rPr lang="zh-TW" altLang="en-US" sz="2400" b="1" dirty="0">
                <a:solidFill>
                  <a:srgbClr val="FF3300"/>
                </a:solidFill>
                <a:latin typeface="標楷體" pitchFamily="65" charset="-120"/>
                <a:ea typeface="標楷體" pitchFamily="65" charset="-120"/>
              </a:rPr>
              <a:t>條</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1</a:t>
            </a:r>
            <a:r>
              <a:rPr lang="zh-TW" altLang="en-US" sz="2400" b="1" dirty="0">
                <a:latin typeface="標楷體" pitchFamily="65" charset="-120"/>
                <a:ea typeface="標楷體" pitchFamily="65" charset="-120"/>
              </a:rPr>
              <a:t>項但書第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請列明款次及相關機關核准文號</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dirty="0">
                <a:solidFill>
                  <a:srgbClr val="FF3300"/>
                </a:solidFill>
                <a:latin typeface="標楷體" pitchFamily="65" charset="-120"/>
                <a:ea typeface="標楷體" pitchFamily="65" charset="-120"/>
              </a:rPr>
              <a:t>採購法第</a:t>
            </a:r>
            <a:r>
              <a:rPr lang="en-US" altLang="zh-TW" sz="2400" b="1" dirty="0">
                <a:solidFill>
                  <a:srgbClr val="FF3300"/>
                </a:solidFill>
                <a:latin typeface="標楷體" pitchFamily="65" charset="-120"/>
                <a:ea typeface="標楷體" pitchFamily="65" charset="-120"/>
              </a:rPr>
              <a:t>105</a:t>
            </a:r>
            <a:r>
              <a:rPr lang="zh-TW" altLang="en-US" sz="2400" b="1" dirty="0">
                <a:solidFill>
                  <a:srgbClr val="FF3300"/>
                </a:solidFill>
                <a:latin typeface="標楷體" pitchFamily="65" charset="-120"/>
                <a:ea typeface="標楷體" pitchFamily="65" charset="-120"/>
              </a:rPr>
              <a:t>條</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1</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請列明款次及相關機關核准文號</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u="sng" dirty="0">
                <a:solidFill>
                  <a:srgbClr val="0000FF"/>
                </a:solidFill>
                <a:latin typeface="標楷體" pitchFamily="65" charset="-120"/>
                <a:ea typeface="標楷體" pitchFamily="65" charset="-120"/>
              </a:rPr>
              <a:t>中央機關未達公告金額</a:t>
            </a:r>
            <a:r>
              <a:rPr lang="zh-TW" altLang="en-US" sz="2400" b="1" dirty="0">
                <a:solidFill>
                  <a:srgbClr val="FF3300"/>
                </a:solidFill>
                <a:latin typeface="標楷體" pitchFamily="65" charset="-120"/>
                <a:ea typeface="標楷體" pitchFamily="65" charset="-120"/>
              </a:rPr>
              <a:t>採購</a:t>
            </a:r>
            <a:r>
              <a:rPr lang="zh-TW" altLang="en-US" sz="2400" b="1" dirty="0">
                <a:latin typeface="標楷體" pitchFamily="65" charset="-120"/>
                <a:ea typeface="標楷體" pitchFamily="65" charset="-120"/>
              </a:rPr>
              <a:t>招標辦法第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條第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款規定；</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u="sng" dirty="0">
                <a:solidFill>
                  <a:srgbClr val="0000FF"/>
                </a:solidFill>
                <a:latin typeface="標楷體" pitchFamily="65" charset="-120"/>
                <a:ea typeface="標楷體" pitchFamily="65" charset="-120"/>
              </a:rPr>
              <a:t>地方政府</a:t>
            </a:r>
            <a:r>
              <a:rPr lang="zh-TW" altLang="en-US" sz="2400" b="1" dirty="0">
                <a:solidFill>
                  <a:srgbClr val="FF3300"/>
                </a:solidFill>
                <a:latin typeface="標楷體" pitchFamily="65" charset="-120"/>
                <a:ea typeface="標楷體" pitchFamily="65" charset="-120"/>
              </a:rPr>
              <a:t>依採購法第</a:t>
            </a:r>
            <a:r>
              <a:rPr lang="en-US" altLang="zh-TW" sz="2400" b="1" dirty="0">
                <a:solidFill>
                  <a:srgbClr val="FF3300"/>
                </a:solidFill>
                <a:latin typeface="標楷體" pitchFamily="65" charset="-120"/>
                <a:ea typeface="標楷體" pitchFamily="65" charset="-120"/>
              </a:rPr>
              <a:t>23</a:t>
            </a:r>
            <a:r>
              <a:rPr lang="zh-TW" altLang="en-US" sz="2400" b="1" dirty="0">
                <a:solidFill>
                  <a:srgbClr val="FF3300"/>
                </a:solidFill>
                <a:latin typeface="標楷體" pitchFamily="65" charset="-120"/>
                <a:ea typeface="標楷體" pitchFamily="65" charset="-120"/>
              </a:rPr>
              <a:t>條所定未達公告金額採購</a:t>
            </a:r>
            <a:r>
              <a:rPr lang="zh-TW" altLang="en-US" sz="2400" b="1" dirty="0">
                <a:latin typeface="標楷體" pitchFamily="65" charset="-120"/>
                <a:ea typeface="標楷體" pitchFamily="65" charset="-120"/>
              </a:rPr>
              <a:t>招標辦法第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條第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款規定。</a:t>
            </a:r>
          </a:p>
        </p:txBody>
      </p:sp>
      <p:sp>
        <p:nvSpPr>
          <p:cNvPr id="48132" name="文字方塊 1"/>
          <p:cNvSpPr txBox="1">
            <a:spLocks noChangeArrowheads="1"/>
          </p:cNvSpPr>
          <p:nvPr/>
        </p:nvSpPr>
        <p:spPr bwMode="auto">
          <a:xfrm>
            <a:off x="239713" y="3404556"/>
            <a:ext cx="8435975" cy="3336811"/>
          </a:xfrm>
          <a:prstGeom prst="rect">
            <a:avLst/>
          </a:prstGeom>
          <a:noFill/>
          <a:ln w="9525">
            <a:solidFill>
              <a:srgbClr val="0000FF"/>
            </a:solidFill>
            <a:miter lim="800000"/>
            <a:headEnd/>
            <a:tailEnd/>
          </a:ln>
        </p:spPr>
        <p:txBody>
          <a:bodyPr wrap="square">
            <a:spAutoFit/>
          </a:bodyPr>
          <a:lstStyle/>
          <a:p>
            <a:pPr marL="285750" indent="-285750" algn="just">
              <a:lnSpc>
                <a:spcPts val="2300"/>
              </a:lnSpc>
              <a:buFont typeface="Wingdings" pitchFamily="2" charset="2"/>
              <a:buChar char="l"/>
            </a:pPr>
            <a:r>
              <a:rPr lang="zh-TW" altLang="en-US" sz="2000" b="1" u="sng" dirty="0">
                <a:solidFill>
                  <a:srgbClr val="FF0000"/>
                </a:solidFill>
                <a:latin typeface="標楷體" pitchFamily="65" charset="-120"/>
                <a:ea typeface="標楷體" panose="03000509000000000000" pitchFamily="65" charset="-120"/>
              </a:rPr>
              <a:t>公告金額以上</a:t>
            </a:r>
            <a:r>
              <a:rPr lang="zh-TW" altLang="en-US" sz="2000" dirty="0">
                <a:solidFill>
                  <a:srgbClr val="000000"/>
                </a:solidFill>
                <a:latin typeface="標楷體" pitchFamily="65" charset="-120"/>
                <a:ea typeface="標楷體" panose="03000509000000000000" pitchFamily="65" charset="-120"/>
              </a:rPr>
              <a:t>：</a:t>
            </a:r>
            <a:r>
              <a:rPr lang="zh-TW" altLang="en-US" sz="2000" b="1" u="sng" dirty="0">
                <a:solidFill>
                  <a:srgbClr val="000000"/>
                </a:solidFill>
                <a:latin typeface="標楷體" pitchFamily="65" charset="-120"/>
                <a:ea typeface="標楷體" panose="03000509000000000000" pitchFamily="65" charset="-120"/>
              </a:rPr>
              <a:t>第</a:t>
            </a:r>
            <a:r>
              <a:rPr lang="en-US" altLang="zh-TW" sz="2000" b="1" u="sng" dirty="0">
                <a:solidFill>
                  <a:srgbClr val="000000"/>
                </a:solidFill>
                <a:latin typeface="標楷體" pitchFamily="65" charset="-120"/>
                <a:ea typeface="標楷體" panose="03000509000000000000" pitchFamily="65" charset="-120"/>
              </a:rPr>
              <a:t>22</a:t>
            </a:r>
            <a:r>
              <a:rPr lang="zh-TW" altLang="en-US" sz="2000" b="1" u="sng" dirty="0">
                <a:solidFill>
                  <a:srgbClr val="000000"/>
                </a:solidFill>
                <a:latin typeface="標楷體" pitchFamily="65" charset="-120"/>
                <a:ea typeface="標楷體" panose="03000509000000000000" pitchFamily="65" charset="-120"/>
              </a:rPr>
              <a:t>條第</a:t>
            </a:r>
            <a:r>
              <a:rPr lang="en-US" altLang="zh-TW" sz="2000" b="1" u="sng" dirty="0">
                <a:solidFill>
                  <a:srgbClr val="000000"/>
                </a:solidFill>
                <a:latin typeface="標楷體" pitchFamily="65" charset="-120"/>
                <a:ea typeface="標楷體" panose="03000509000000000000" pitchFamily="65" charset="-120"/>
              </a:rPr>
              <a:t>1</a:t>
            </a:r>
            <a:r>
              <a:rPr lang="zh-TW" altLang="en-US" sz="2000" b="1" u="sng" dirty="0">
                <a:solidFill>
                  <a:srgbClr val="000000"/>
                </a:solidFill>
                <a:latin typeface="標楷體" pitchFamily="65" charset="-120"/>
                <a:ea typeface="標楷體" panose="03000509000000000000" pitchFamily="65" charset="-120"/>
              </a:rPr>
              <a:t>項第</a:t>
            </a:r>
            <a:r>
              <a:rPr lang="en-US" altLang="zh-TW" sz="2000" b="1" u="sng" dirty="0">
                <a:solidFill>
                  <a:srgbClr val="000000"/>
                </a:solidFill>
                <a:latin typeface="標楷體" pitchFamily="65" charset="-120"/>
                <a:ea typeface="標楷體" panose="03000509000000000000" pitchFamily="65" charset="-120"/>
              </a:rPr>
              <a:t>16</a:t>
            </a:r>
            <a:r>
              <a:rPr lang="zh-TW" altLang="en-US" sz="2000" b="1" u="sng" dirty="0">
                <a:solidFill>
                  <a:srgbClr val="000000"/>
                </a:solidFill>
                <a:latin typeface="標楷體" pitchFamily="65" charset="-120"/>
                <a:ea typeface="標楷體" panose="03000509000000000000" pitchFamily="65" charset="-120"/>
              </a:rPr>
              <a:t>款</a:t>
            </a:r>
            <a:r>
              <a:rPr lang="zh-TW" altLang="en-US" sz="2000" dirty="0">
                <a:solidFill>
                  <a:srgbClr val="000000"/>
                </a:solidFill>
                <a:latin typeface="標楷體" pitchFamily="65" charset="-120"/>
                <a:ea typeface="標楷體" panose="03000509000000000000" pitchFamily="65" charset="-120"/>
              </a:rPr>
              <a:t>主管機關</a:t>
            </a:r>
            <a:r>
              <a:rPr lang="en-US" altLang="zh-TW" sz="2000" dirty="0">
                <a:solidFill>
                  <a:srgbClr val="000000"/>
                </a:solidFill>
                <a:latin typeface="標楷體" pitchFamily="65" charset="-120"/>
                <a:ea typeface="標楷體" panose="03000509000000000000" pitchFamily="65" charset="-120"/>
              </a:rPr>
              <a:t>(</a:t>
            </a:r>
            <a:r>
              <a:rPr lang="zh-TW" altLang="en-US" sz="2000" b="1" u="sng" dirty="0">
                <a:solidFill>
                  <a:srgbClr val="0000FF"/>
                </a:solidFill>
                <a:latin typeface="標楷體" pitchFamily="65" charset="-120"/>
                <a:ea typeface="標楷體" panose="03000509000000000000" pitchFamily="65" charset="-120"/>
              </a:rPr>
              <a:t>工程會</a:t>
            </a:r>
            <a:r>
              <a:rPr lang="en-US" altLang="zh-TW" sz="2000" dirty="0">
                <a:solidFill>
                  <a:srgbClr val="000000"/>
                </a:solidFill>
                <a:latin typeface="標楷體"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如</a:t>
            </a:r>
            <a:r>
              <a:rPr lang="zh-TW" altLang="en-US" sz="2000" b="1" u="sng" dirty="0">
                <a:solidFill>
                  <a:srgbClr val="0000FF"/>
                </a:solidFill>
                <a:latin typeface="標楷體" pitchFamily="65" charset="-120"/>
                <a:ea typeface="標楷體" panose="03000509000000000000" pitchFamily="65" charset="-120"/>
              </a:rPr>
              <a:t>基本工資調整</a:t>
            </a:r>
            <a:r>
              <a:rPr lang="zh-TW" altLang="en-US" sz="2000" b="1" dirty="0">
                <a:solidFill>
                  <a:srgbClr val="1C1C1C"/>
                </a:solidFill>
                <a:latin typeface="標楷體" pitchFamily="65" charset="-120"/>
                <a:ea typeface="標楷體" panose="03000509000000000000" pitchFamily="65" charset="-120"/>
              </a:rPr>
              <a:t>之契約變更</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工程企字第</a:t>
            </a:r>
            <a:r>
              <a:rPr lang="en-US" altLang="zh-TW" sz="2000" b="1" dirty="0">
                <a:solidFill>
                  <a:srgbClr val="1C1C1C"/>
                </a:solidFill>
                <a:latin typeface="標楷體" pitchFamily="65" charset="-120"/>
                <a:ea typeface="標楷體" panose="03000509000000000000" pitchFamily="65" charset="-120"/>
              </a:rPr>
              <a:t>09900413760</a:t>
            </a:r>
            <a:r>
              <a:rPr lang="zh-TW" altLang="en-US" sz="2000" b="1" dirty="0">
                <a:solidFill>
                  <a:srgbClr val="1C1C1C"/>
                </a:solidFill>
                <a:latin typeface="標楷體" pitchFamily="65" charset="-120"/>
                <a:ea typeface="標楷體" panose="03000509000000000000" pitchFamily="65" charset="-120"/>
              </a:rPr>
              <a:t>號</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、依「採購契約要項」第</a:t>
            </a:r>
            <a:r>
              <a:rPr lang="en-US" altLang="zh-TW" sz="2000" b="1" dirty="0">
                <a:solidFill>
                  <a:srgbClr val="1C1C1C"/>
                </a:solidFill>
                <a:latin typeface="標楷體" pitchFamily="65" charset="-120"/>
                <a:ea typeface="標楷體" panose="03000509000000000000" pitchFamily="65" charset="-120"/>
              </a:rPr>
              <a:t>21</a:t>
            </a:r>
            <a:r>
              <a:rPr lang="zh-TW" altLang="en-US" sz="2000" b="1" dirty="0">
                <a:solidFill>
                  <a:srgbClr val="1C1C1C"/>
                </a:solidFill>
                <a:latin typeface="標楷體" pitchFamily="65" charset="-120"/>
                <a:ea typeface="標楷體" panose="03000509000000000000" pitchFamily="65" charset="-120"/>
              </a:rPr>
              <a:t>點及契約之規定辦理</a:t>
            </a:r>
            <a:r>
              <a:rPr lang="zh-TW" altLang="en-US" sz="2000" b="1" u="sng" dirty="0">
                <a:solidFill>
                  <a:srgbClr val="0000FF"/>
                </a:solidFill>
                <a:latin typeface="標楷體" pitchFamily="65" charset="-120"/>
                <a:ea typeface="標楷體" panose="03000509000000000000" pitchFamily="65" charset="-120"/>
              </a:rPr>
              <a:t>契約變更</a:t>
            </a:r>
            <a:r>
              <a:rPr lang="zh-TW" altLang="en-US" sz="2000" b="1" dirty="0">
                <a:solidFill>
                  <a:srgbClr val="1C1C1C"/>
                </a:solidFill>
                <a:latin typeface="標楷體" pitchFamily="65" charset="-120"/>
                <a:ea typeface="標楷體" panose="03000509000000000000" pitchFamily="65" charset="-120"/>
              </a:rPr>
              <a:t>，其涉及契約</a:t>
            </a:r>
            <a:r>
              <a:rPr lang="zh-TW" altLang="en-US" sz="2000" b="1" u="sng" dirty="0">
                <a:solidFill>
                  <a:srgbClr val="0000FF"/>
                </a:solidFill>
                <a:latin typeface="標楷體" pitchFamily="65" charset="-120"/>
                <a:ea typeface="標楷體" panose="03000509000000000000" pitchFamily="65" charset="-120"/>
              </a:rPr>
              <a:t>新增項目</a:t>
            </a:r>
            <a:r>
              <a:rPr lang="zh-TW" altLang="en-US" sz="2000" b="1" dirty="0">
                <a:solidFill>
                  <a:srgbClr val="1C1C1C"/>
                </a:solidFill>
                <a:latin typeface="標楷體" pitchFamily="65" charset="-120"/>
                <a:ea typeface="標楷體" panose="03000509000000000000" pitchFamily="65" charset="-120"/>
              </a:rPr>
              <a:t>議價</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工程企字第</a:t>
            </a:r>
            <a:r>
              <a:rPr lang="en-US" altLang="zh-TW" sz="2000" b="1" dirty="0">
                <a:solidFill>
                  <a:srgbClr val="1C1C1C"/>
                </a:solidFill>
                <a:latin typeface="標楷體" pitchFamily="65" charset="-120"/>
                <a:ea typeface="標楷體" panose="03000509000000000000" pitchFamily="65" charset="-120"/>
              </a:rPr>
              <a:t>09100422150</a:t>
            </a:r>
            <a:r>
              <a:rPr lang="zh-TW" altLang="en-US" sz="2000" b="1" dirty="0">
                <a:solidFill>
                  <a:srgbClr val="1C1C1C"/>
                </a:solidFill>
                <a:latin typeface="標楷體" pitchFamily="65" charset="-120"/>
                <a:ea typeface="標楷體" panose="03000509000000000000" pitchFamily="65" charset="-120"/>
              </a:rPr>
              <a:t>號</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 、</a:t>
            </a:r>
            <a:r>
              <a:rPr lang="zh-TW" altLang="en-US" sz="2000" b="1" u="sng" dirty="0">
                <a:solidFill>
                  <a:srgbClr val="0000FF"/>
                </a:solidFill>
                <a:latin typeface="標楷體" pitchFamily="65" charset="-120"/>
                <a:ea typeface="標楷體" panose="03000509000000000000" pitchFamily="65" charset="-120"/>
              </a:rPr>
              <a:t>因搬遷費用、裝璜費用、公務運作及經濟效益之考量，擬辦理房屋租賃之續租</a:t>
            </a:r>
            <a:r>
              <a:rPr lang="en-US" altLang="zh-TW" sz="2000" b="1" dirty="0">
                <a:solidFill>
                  <a:srgbClr val="1C1C1C"/>
                </a:solidFill>
                <a:latin typeface="標楷體" pitchFamily="65" charset="-120"/>
                <a:ea typeface="標楷體" panose="03000509000000000000" pitchFamily="65" charset="-120"/>
              </a:rPr>
              <a:t>(88)</a:t>
            </a:r>
            <a:r>
              <a:rPr lang="zh-TW" altLang="en-US" sz="2000" b="1" dirty="0">
                <a:solidFill>
                  <a:srgbClr val="1C1C1C"/>
                </a:solidFill>
                <a:latin typeface="標楷體" pitchFamily="65" charset="-120"/>
                <a:ea typeface="標楷體" panose="03000509000000000000" pitchFamily="65" charset="-120"/>
              </a:rPr>
              <a:t>工程企字第</a:t>
            </a:r>
            <a:r>
              <a:rPr lang="en-US" altLang="zh-TW" sz="2000" b="1" dirty="0">
                <a:solidFill>
                  <a:srgbClr val="1C1C1C"/>
                </a:solidFill>
                <a:latin typeface="標楷體" pitchFamily="65" charset="-120"/>
                <a:ea typeface="標楷體" panose="03000509000000000000" pitchFamily="65" charset="-120"/>
              </a:rPr>
              <a:t>8819370</a:t>
            </a:r>
            <a:r>
              <a:rPr lang="zh-TW" altLang="en-US" sz="2000" b="1" dirty="0">
                <a:solidFill>
                  <a:srgbClr val="1C1C1C"/>
                </a:solidFill>
                <a:latin typeface="標楷體" pitchFamily="65" charset="-120"/>
                <a:ea typeface="標楷體" panose="03000509000000000000" pitchFamily="65" charset="-120"/>
              </a:rPr>
              <a:t>號</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a:t>
            </a:r>
            <a:r>
              <a:rPr lang="zh-TW" altLang="en-US" sz="2000" b="1" dirty="0">
                <a:solidFill>
                  <a:srgbClr val="9933FF"/>
                </a:solidFill>
                <a:latin typeface="標楷體" panose="03000509000000000000" pitchFamily="65" charset="-120"/>
                <a:ea typeface="標楷體" panose="03000509000000000000" pitchFamily="65" charset="-120"/>
              </a:rPr>
              <a:t>履約期間發生法定工時縮短</a:t>
            </a:r>
            <a:r>
              <a:rPr lang="en-US" altLang="zh-TW" sz="2000" b="1" dirty="0">
                <a:solidFill>
                  <a:srgbClr val="9933FF"/>
                </a:solidFill>
                <a:latin typeface="標楷體" panose="03000509000000000000" pitchFamily="65" charset="-120"/>
                <a:ea typeface="標楷體" panose="03000509000000000000" pitchFamily="65" charset="-120"/>
              </a:rPr>
              <a:t>(</a:t>
            </a:r>
            <a:r>
              <a:rPr lang="zh-TW" altLang="en-US" sz="2000" b="1" dirty="0">
                <a:solidFill>
                  <a:srgbClr val="9933FF"/>
                </a:solidFill>
                <a:latin typeface="標楷體" panose="03000509000000000000" pitchFamily="65" charset="-120"/>
                <a:ea typeface="標楷體" panose="03000509000000000000" pitchFamily="65" charset="-120"/>
              </a:rPr>
              <a:t>非屬廠商於投標前知悉</a:t>
            </a:r>
            <a:r>
              <a:rPr lang="en-US" altLang="zh-TW" sz="2000" b="1" dirty="0">
                <a:solidFill>
                  <a:srgbClr val="9933FF"/>
                </a:solidFill>
                <a:latin typeface="標楷體" panose="03000509000000000000" pitchFamily="65" charset="-120"/>
                <a:ea typeface="標楷體" panose="03000509000000000000" pitchFamily="65" charset="-120"/>
              </a:rPr>
              <a:t>)</a:t>
            </a:r>
            <a:r>
              <a:rPr lang="zh-TW" altLang="en-US" sz="2000" b="1" dirty="0">
                <a:solidFill>
                  <a:srgbClr val="9933FF"/>
                </a:solidFill>
                <a:latin typeface="標楷體" panose="03000509000000000000" pitchFamily="65" charset="-120"/>
                <a:ea typeface="標楷體" panose="03000509000000000000" pitchFamily="65" charset="-120"/>
              </a:rPr>
              <a:t>，屬採購契約要項第</a:t>
            </a:r>
            <a:r>
              <a:rPr lang="en-US" altLang="zh-TW" sz="2000" b="1" dirty="0">
                <a:solidFill>
                  <a:srgbClr val="9933FF"/>
                </a:solidFill>
                <a:latin typeface="標楷體" panose="03000509000000000000" pitchFamily="65" charset="-120"/>
                <a:ea typeface="標楷體" panose="03000509000000000000" pitchFamily="65" charset="-120"/>
              </a:rPr>
              <a:t>38</a:t>
            </a:r>
            <a:r>
              <a:rPr lang="zh-TW" altLang="en-US" sz="2000" b="1" dirty="0">
                <a:solidFill>
                  <a:srgbClr val="9933FF"/>
                </a:solidFill>
                <a:latin typeface="標楷體" panose="03000509000000000000" pitchFamily="65" charset="-120"/>
                <a:ea typeface="標楷體" panose="03000509000000000000" pitchFamily="65" charset="-120"/>
              </a:rPr>
              <a:t>點第</a:t>
            </a:r>
            <a:r>
              <a:rPr lang="en-US" altLang="zh-TW" sz="2000" b="1" dirty="0">
                <a:solidFill>
                  <a:srgbClr val="9933FF"/>
                </a:solidFill>
                <a:latin typeface="標楷體" panose="03000509000000000000" pitchFamily="65" charset="-120"/>
                <a:ea typeface="標楷體" panose="03000509000000000000" pitchFamily="65" charset="-120"/>
              </a:rPr>
              <a:t>1</a:t>
            </a:r>
            <a:r>
              <a:rPr lang="zh-TW" altLang="en-US" sz="2000" b="1" dirty="0">
                <a:solidFill>
                  <a:srgbClr val="9933FF"/>
                </a:solidFill>
                <a:latin typeface="標楷體" panose="03000509000000000000" pitchFamily="65" charset="-120"/>
                <a:ea typeface="標楷體" panose="03000509000000000000" pitchFamily="65" charset="-120"/>
              </a:rPr>
              <a:t>項所稱「政府行為」，如經認定必須增加人事費用而須辦理契約變更，加帳累計金額在公告金額以上者，茲依採購法第</a:t>
            </a:r>
            <a:r>
              <a:rPr lang="en-US" altLang="zh-TW" sz="2000" b="1" dirty="0">
                <a:solidFill>
                  <a:srgbClr val="9933FF"/>
                </a:solidFill>
                <a:latin typeface="標楷體" panose="03000509000000000000" pitchFamily="65" charset="-120"/>
                <a:ea typeface="標楷體" panose="03000509000000000000" pitchFamily="65" charset="-120"/>
              </a:rPr>
              <a:t>22</a:t>
            </a:r>
            <a:r>
              <a:rPr lang="zh-TW" altLang="en-US" sz="2000" b="1" dirty="0">
                <a:solidFill>
                  <a:srgbClr val="9933FF"/>
                </a:solidFill>
                <a:latin typeface="標楷體" panose="03000509000000000000" pitchFamily="65" charset="-120"/>
                <a:ea typeface="標楷體" panose="03000509000000000000" pitchFamily="65" charset="-120"/>
              </a:rPr>
              <a:t>條第</a:t>
            </a:r>
            <a:r>
              <a:rPr lang="en-US" altLang="zh-TW" sz="2000" b="1" dirty="0">
                <a:solidFill>
                  <a:srgbClr val="9933FF"/>
                </a:solidFill>
                <a:latin typeface="標楷體" panose="03000509000000000000" pitchFamily="65" charset="-120"/>
                <a:ea typeface="標楷體" panose="03000509000000000000" pitchFamily="65" charset="-120"/>
              </a:rPr>
              <a:t>1</a:t>
            </a:r>
            <a:r>
              <a:rPr lang="zh-TW" altLang="en-US" sz="2000" b="1" dirty="0">
                <a:solidFill>
                  <a:srgbClr val="9933FF"/>
                </a:solidFill>
                <a:latin typeface="標楷體" panose="03000509000000000000" pitchFamily="65" charset="-120"/>
                <a:ea typeface="標楷體" panose="03000509000000000000" pitchFamily="65" charset="-120"/>
              </a:rPr>
              <a:t>項第</a:t>
            </a:r>
            <a:r>
              <a:rPr lang="en-US" altLang="zh-TW" sz="2000" b="1" dirty="0">
                <a:solidFill>
                  <a:srgbClr val="9933FF"/>
                </a:solidFill>
                <a:latin typeface="標楷體" panose="03000509000000000000" pitchFamily="65" charset="-120"/>
                <a:ea typeface="標楷體" panose="03000509000000000000" pitchFamily="65" charset="-120"/>
              </a:rPr>
              <a:t>16</a:t>
            </a:r>
            <a:r>
              <a:rPr lang="zh-TW" altLang="en-US" sz="2000" b="1" dirty="0">
                <a:solidFill>
                  <a:srgbClr val="9933FF"/>
                </a:solidFill>
                <a:latin typeface="標楷體" panose="03000509000000000000" pitchFamily="65" charset="-120"/>
                <a:ea typeface="標楷體" panose="03000509000000000000" pitchFamily="65" charset="-120"/>
              </a:rPr>
              <a:t>款認定得採限制性招標</a:t>
            </a:r>
            <a:r>
              <a:rPr lang="en-US" altLang="zh-TW" sz="2000" dirty="0">
                <a:solidFill>
                  <a:srgbClr val="000000"/>
                </a:solidFill>
                <a:latin typeface="標楷體" panose="03000509000000000000" pitchFamily="65" charset="-120"/>
                <a:ea typeface="標楷體" panose="03000509000000000000" pitchFamily="65" charset="-120"/>
              </a:rPr>
              <a:t>(105</a:t>
            </a:r>
            <a:r>
              <a:rPr lang="zh-TW" altLang="en-US" sz="2000" dirty="0">
                <a:solidFill>
                  <a:srgbClr val="000000"/>
                </a:solidFill>
                <a:latin typeface="標楷體" panose="03000509000000000000" pitchFamily="65" charset="-120"/>
                <a:ea typeface="標楷體" panose="03000509000000000000" pitchFamily="65" charset="-120"/>
              </a:rPr>
              <a:t>年</a:t>
            </a:r>
            <a:r>
              <a:rPr lang="en-US" altLang="zh-TW" sz="2000" dirty="0">
                <a:solidFill>
                  <a:srgbClr val="000000"/>
                </a:solidFill>
                <a:latin typeface="標楷體" panose="03000509000000000000" pitchFamily="65" charset="-120"/>
                <a:ea typeface="標楷體" panose="03000509000000000000" pitchFamily="65" charset="-120"/>
              </a:rPr>
              <a:t>6</a:t>
            </a:r>
            <a:r>
              <a:rPr lang="zh-TW" altLang="en-US" sz="2000" dirty="0">
                <a:solidFill>
                  <a:srgbClr val="000000"/>
                </a:solidFill>
                <a:latin typeface="標楷體" panose="03000509000000000000" pitchFamily="65" charset="-120"/>
                <a:ea typeface="標楷體" panose="03000509000000000000" pitchFamily="65" charset="-120"/>
              </a:rPr>
              <a:t>月</a:t>
            </a:r>
            <a:r>
              <a:rPr lang="en-US" altLang="zh-TW" sz="2000" dirty="0">
                <a:solidFill>
                  <a:srgbClr val="000000"/>
                </a:solidFill>
                <a:latin typeface="標楷體" panose="03000509000000000000" pitchFamily="65" charset="-120"/>
                <a:ea typeface="標楷體" panose="03000509000000000000" pitchFamily="65" charset="-120"/>
              </a:rPr>
              <a:t>1</a:t>
            </a:r>
            <a:r>
              <a:rPr lang="zh-TW" altLang="en-US" sz="2000" dirty="0">
                <a:solidFill>
                  <a:srgbClr val="000000"/>
                </a:solidFill>
                <a:latin typeface="標楷體" panose="03000509000000000000" pitchFamily="65" charset="-120"/>
                <a:ea typeface="標楷體" panose="03000509000000000000" pitchFamily="65" charset="-120"/>
              </a:rPr>
              <a:t>日 工程企字第</a:t>
            </a:r>
            <a:r>
              <a:rPr lang="en-US" altLang="zh-TW" sz="2000" dirty="0">
                <a:solidFill>
                  <a:srgbClr val="000000"/>
                </a:solidFill>
                <a:latin typeface="標楷體" panose="03000509000000000000" pitchFamily="65" charset="-120"/>
                <a:ea typeface="標楷體" panose="03000509000000000000" pitchFamily="65" charset="-120"/>
              </a:rPr>
              <a:t>10500146980</a:t>
            </a:r>
            <a:r>
              <a:rPr lang="zh-TW" altLang="en-US" sz="2000" dirty="0">
                <a:solidFill>
                  <a:srgbClr val="000000"/>
                </a:solidFill>
                <a:latin typeface="標楷體" panose="03000509000000000000" pitchFamily="65" charset="-120"/>
                <a:ea typeface="標楷體" panose="03000509000000000000" pitchFamily="65" charset="-120"/>
              </a:rPr>
              <a:t>號</a:t>
            </a:r>
            <a:r>
              <a:rPr lang="en-US" altLang="zh-TW" sz="2000" dirty="0">
                <a:solidFill>
                  <a:srgbClr val="000000"/>
                </a:solidFill>
                <a:latin typeface="標楷體" panose="03000509000000000000" pitchFamily="65" charset="-120"/>
                <a:ea typeface="標楷體" panose="03000509000000000000" pitchFamily="65" charset="-120"/>
              </a:rPr>
              <a:t>)</a:t>
            </a:r>
          </a:p>
          <a:p>
            <a:pPr marL="285750" indent="-285750" algn="just">
              <a:lnSpc>
                <a:spcPts val="2300"/>
              </a:lnSpc>
              <a:buFont typeface="Wingdings" pitchFamily="2" charset="2"/>
              <a:buChar char="l"/>
            </a:pPr>
            <a:r>
              <a:rPr lang="zh-TW" altLang="en-US" sz="2000" b="1" u="sng" dirty="0">
                <a:solidFill>
                  <a:srgbClr val="0000FF"/>
                </a:solidFill>
                <a:latin typeface="標楷體" pitchFamily="65" charset="-120"/>
                <a:ea typeface="標楷體" panose="03000509000000000000" pitchFamily="65" charset="-120"/>
              </a:rPr>
              <a:t>未達公告金額</a:t>
            </a:r>
            <a:r>
              <a:rPr lang="zh-TW" altLang="en-US" sz="2000" dirty="0">
                <a:solidFill>
                  <a:srgbClr val="000000"/>
                </a:solidFill>
                <a:latin typeface="標楷體" pitchFamily="65" charset="-120"/>
                <a:ea typeface="標楷體" panose="03000509000000000000" pitchFamily="65" charset="-120"/>
              </a:rPr>
              <a:t>：第</a:t>
            </a:r>
            <a:r>
              <a:rPr lang="en-US" altLang="zh-TW" sz="2000" dirty="0">
                <a:solidFill>
                  <a:srgbClr val="000000"/>
                </a:solidFill>
                <a:latin typeface="標楷體" pitchFamily="65" charset="-120"/>
                <a:ea typeface="標楷體" panose="03000509000000000000" pitchFamily="65" charset="-120"/>
              </a:rPr>
              <a:t>23</a:t>
            </a:r>
            <a:r>
              <a:rPr lang="zh-TW" altLang="en-US" sz="2000" dirty="0">
                <a:solidFill>
                  <a:srgbClr val="000000"/>
                </a:solidFill>
                <a:latin typeface="標楷體" pitchFamily="65" charset="-120"/>
                <a:ea typeface="標楷體" panose="03000509000000000000" pitchFamily="65" charset="-120"/>
              </a:rPr>
              <a:t>條子法第</a:t>
            </a:r>
            <a:r>
              <a:rPr lang="en-US" altLang="zh-TW" sz="2000" dirty="0">
                <a:solidFill>
                  <a:srgbClr val="000000"/>
                </a:solidFill>
                <a:latin typeface="標楷體" pitchFamily="65" charset="-120"/>
                <a:ea typeface="標楷體" panose="03000509000000000000" pitchFamily="65" charset="-120"/>
              </a:rPr>
              <a:t>2</a:t>
            </a:r>
            <a:r>
              <a:rPr lang="zh-TW" altLang="en-US" sz="2000" dirty="0">
                <a:solidFill>
                  <a:srgbClr val="000000"/>
                </a:solidFill>
                <a:latin typeface="標楷體" pitchFamily="65" charset="-120"/>
                <a:ea typeface="標楷體" panose="03000509000000000000" pitchFamily="65" charset="-120"/>
              </a:rPr>
              <a:t>條第</a:t>
            </a:r>
            <a:r>
              <a:rPr lang="en-US" altLang="zh-TW" sz="2000" dirty="0">
                <a:solidFill>
                  <a:srgbClr val="000000"/>
                </a:solidFill>
                <a:latin typeface="標楷體" pitchFamily="65" charset="-120"/>
                <a:ea typeface="標楷體" panose="03000509000000000000" pitchFamily="65" charset="-120"/>
              </a:rPr>
              <a:t>1</a:t>
            </a:r>
            <a:r>
              <a:rPr lang="zh-TW" altLang="en-US" sz="2000" dirty="0">
                <a:solidFill>
                  <a:srgbClr val="000000"/>
                </a:solidFill>
                <a:latin typeface="標楷體" pitchFamily="65" charset="-120"/>
                <a:ea typeface="標楷體" panose="03000509000000000000" pitchFamily="65" charset="-120"/>
              </a:rPr>
              <a:t>項第</a:t>
            </a:r>
            <a:r>
              <a:rPr lang="en-US" altLang="zh-TW" sz="2000" dirty="0">
                <a:solidFill>
                  <a:srgbClr val="000000"/>
                </a:solidFill>
                <a:latin typeface="標楷體" pitchFamily="65" charset="-120"/>
                <a:ea typeface="標楷體" panose="03000509000000000000" pitchFamily="65" charset="-120"/>
              </a:rPr>
              <a:t>2</a:t>
            </a:r>
            <a:r>
              <a:rPr lang="zh-TW" altLang="en-US" sz="2000" dirty="0">
                <a:solidFill>
                  <a:srgbClr val="000000"/>
                </a:solidFill>
                <a:latin typeface="標楷體" pitchFamily="65" charset="-120"/>
                <a:ea typeface="標楷體" panose="03000509000000000000" pitchFamily="65" charset="-120"/>
              </a:rPr>
              <a:t>款</a:t>
            </a:r>
            <a:r>
              <a:rPr lang="zh-TW" altLang="en-US" sz="2000" b="1" dirty="0">
                <a:solidFill>
                  <a:srgbClr val="0000FF"/>
                </a:solidFill>
                <a:latin typeface="標楷體" pitchFamily="65" charset="-120"/>
                <a:ea typeface="標楷體" panose="03000509000000000000" pitchFamily="65" charset="-120"/>
              </a:rPr>
              <a:t>機關自行決定</a:t>
            </a:r>
            <a:r>
              <a:rPr lang="zh-TW" altLang="en-US" sz="2000" dirty="0">
                <a:solidFill>
                  <a:srgbClr val="000000"/>
                </a:solidFill>
                <a:latin typeface="標楷體" pitchFamily="65" charset="-120"/>
                <a:ea typeface="標楷體" panose="03000509000000000000" pitchFamily="65" charset="-120"/>
              </a:rPr>
              <a:t>，第</a:t>
            </a:r>
            <a:r>
              <a:rPr lang="en-US" altLang="zh-TW" sz="2000" dirty="0">
                <a:solidFill>
                  <a:srgbClr val="000000"/>
                </a:solidFill>
                <a:latin typeface="標楷體" pitchFamily="65" charset="-120"/>
                <a:ea typeface="標楷體" panose="03000509000000000000" pitchFamily="65" charset="-120"/>
              </a:rPr>
              <a:t>2</a:t>
            </a:r>
            <a:r>
              <a:rPr lang="zh-TW" altLang="en-US" sz="2000" dirty="0">
                <a:solidFill>
                  <a:srgbClr val="000000"/>
                </a:solidFill>
                <a:latin typeface="標楷體" pitchFamily="65" charset="-120"/>
                <a:ea typeface="標楷體" panose="03000509000000000000" pitchFamily="65" charset="-120"/>
              </a:rPr>
              <a:t>項</a:t>
            </a:r>
            <a:r>
              <a:rPr lang="zh-TW" altLang="en-US" sz="2000" b="1" u="sng" dirty="0">
                <a:solidFill>
                  <a:srgbClr val="FF0000"/>
                </a:solidFill>
                <a:latin typeface="標楷體" pitchFamily="65" charset="-120"/>
                <a:ea typeface="標楷體" panose="03000509000000000000" pitchFamily="65" charset="-120"/>
              </a:rPr>
              <a:t>上級機關</a:t>
            </a:r>
            <a:r>
              <a:rPr lang="zh-TW" altLang="zh-TW" sz="2000" kern="100" dirty="0">
                <a:solidFill>
                  <a:srgbClr val="000000"/>
                </a:solidFill>
                <a:latin typeface="標楷體" panose="03000509000000000000" pitchFamily="65" charset="-120"/>
                <a:ea typeface="標楷體" panose="03000509000000000000" pitchFamily="65" charset="-120"/>
              </a:rPr>
              <a:t>得視需要訂定較嚴格之適用規定或授權條件</a:t>
            </a:r>
            <a:r>
              <a:rPr lang="zh-TW" altLang="en-US" sz="2000" b="1" dirty="0">
                <a:solidFill>
                  <a:srgbClr val="FF0000"/>
                </a:solidFill>
                <a:latin typeface="標楷體" pitchFamily="65" charset="-120"/>
                <a:ea typeface="標楷體" panose="03000509000000000000" pitchFamily="65" charset="-120"/>
              </a:rPr>
              <a:t>。</a:t>
            </a:r>
            <a:r>
              <a:rPr lang="en-US" altLang="zh-TW" sz="2000" b="1" dirty="0">
                <a:solidFill>
                  <a:srgbClr val="FF0000"/>
                </a:solidFill>
                <a:latin typeface="標楷體" pitchFamily="65" charset="-120"/>
                <a:ea typeface="標楷體" panose="03000509000000000000" pitchFamily="65" charset="-120"/>
              </a:rPr>
              <a:t>107.3.8</a:t>
            </a:r>
            <a:r>
              <a:rPr lang="zh-TW" altLang="en-US" sz="2000" b="1" dirty="0">
                <a:solidFill>
                  <a:srgbClr val="FF0000"/>
                </a:solidFill>
                <a:latin typeface="標楷體" panose="03000509000000000000" pitchFamily="65" charset="-120"/>
                <a:ea typeface="標楷體" panose="03000509000000000000" pitchFamily="65" charset="-120"/>
              </a:rPr>
              <a:t>修訂。</a:t>
            </a:r>
          </a:p>
        </p:txBody>
      </p:sp>
      <p:cxnSp>
        <p:nvCxnSpPr>
          <p:cNvPr id="4" name="直線單箭頭接點 3"/>
          <p:cNvCxnSpPr>
            <a:cxnSpLocks/>
          </p:cNvCxnSpPr>
          <p:nvPr/>
        </p:nvCxnSpPr>
        <p:spPr>
          <a:xfrm flipV="1">
            <a:off x="468312" y="332656"/>
            <a:ext cx="215256" cy="3240360"/>
          </a:xfrm>
          <a:prstGeom prst="straightConnector1">
            <a:avLst/>
          </a:prstGeom>
          <a:ln w="38100">
            <a:solidFill>
              <a:srgbClr val="0000FF"/>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7" name="頁尾版面配置區 6">
            <a:extLst>
              <a:ext uri="{FF2B5EF4-FFF2-40B4-BE49-F238E27FC236}">
                <a16:creationId xmlns:a16="http://schemas.microsoft.com/office/drawing/2014/main" id="{B4FC10A2-CAED-41BA-9122-530FDA0FA151}"/>
              </a:ext>
            </a:extLst>
          </p:cNvPr>
          <p:cNvSpPr>
            <a:spLocks noGrp="1"/>
          </p:cNvSpPr>
          <p:nvPr>
            <p:ph type="ftr" sz="quarter" idx="12"/>
          </p:nvPr>
        </p:nvSpPr>
        <p:spPr/>
        <p:txBody>
          <a:bodyPr/>
          <a:lstStyle/>
          <a:p>
            <a:endParaRPr lang="zh-TW" altLang="en-US"/>
          </a:p>
        </p:txBody>
      </p:sp>
      <p:sp>
        <p:nvSpPr>
          <p:cNvPr id="8" name="投影片編號版面配置區 7">
            <a:extLst>
              <a:ext uri="{FF2B5EF4-FFF2-40B4-BE49-F238E27FC236}">
                <a16:creationId xmlns:a16="http://schemas.microsoft.com/office/drawing/2014/main" id="{7B60569D-BD33-4964-B2D6-B5895CB9CE73}"/>
              </a:ext>
            </a:extLst>
          </p:cNvPr>
          <p:cNvSpPr>
            <a:spLocks noGrp="1"/>
          </p:cNvSpPr>
          <p:nvPr>
            <p:ph type="sldNum" sz="quarter" idx="11"/>
          </p:nvPr>
        </p:nvSpPr>
        <p:spPr>
          <a:xfrm>
            <a:off x="8763000" y="6472694"/>
            <a:ext cx="381000" cy="365125"/>
          </a:xfrm>
        </p:spPr>
        <p:txBody>
          <a:bodyPr/>
          <a:lstStyle/>
          <a:p>
            <a:fld id="{028E204F-CD3C-4ADB-BA98-84B59EC3AEBA}" type="slidenum">
              <a:rPr lang="zh-TW" altLang="en-US" smtClean="0"/>
              <a:pPr/>
              <a:t>20</a:t>
            </a:fld>
            <a:endParaRPr lang="zh-TW"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D2E88C06-427E-4128-9D31-0B49D1DC18F1}" type="datetime1">
              <a:rPr lang="zh-TW" altLang="en-US" smtClean="0"/>
              <a:t>2021/11/14</a:t>
            </a:fld>
            <a:endParaRPr lang="en-US" altLang="zh-TW"/>
          </a:p>
        </p:txBody>
      </p:sp>
      <p:sp>
        <p:nvSpPr>
          <p:cNvPr id="49155" name="Rectangle 2"/>
          <p:cNvSpPr>
            <a:spLocks noGrp="1" noChangeArrowheads="1"/>
          </p:cNvSpPr>
          <p:nvPr>
            <p:ph type="body" idx="1"/>
          </p:nvPr>
        </p:nvSpPr>
        <p:spPr>
          <a:xfrm>
            <a:off x="323528" y="188640"/>
            <a:ext cx="8352606" cy="5760938"/>
          </a:xfrm>
        </p:spPr>
        <p:txBody>
          <a:bodyPr>
            <a:noAutofit/>
          </a:bodyPr>
          <a:lstStyle/>
          <a:p>
            <a:pPr marL="0" indent="0" algn="just">
              <a:lnSpc>
                <a:spcPts val="3500"/>
              </a:lnSpc>
              <a:spcBef>
                <a:spcPct val="0"/>
              </a:spcBef>
              <a:buNone/>
            </a:pPr>
            <a:r>
              <a:rPr lang="en-US" altLang="zh-TW"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3-3)</a:t>
            </a:r>
            <a:r>
              <a:rPr lang="zh-TW" altLang="en-US" b="1" dirty="0">
                <a:solidFill>
                  <a:srgbClr val="0033CC"/>
                </a:solidFill>
                <a:latin typeface="標楷體" pitchFamily="65" charset="-120"/>
                <a:ea typeface="標楷體" pitchFamily="65" charset="-120"/>
              </a:rPr>
              <a:t>議價</a:t>
            </a:r>
            <a:r>
              <a:rPr lang="zh-TW" altLang="en-US" b="1" dirty="0">
                <a:latin typeface="標楷體" pitchFamily="65" charset="-120"/>
                <a:ea typeface="標楷體" pitchFamily="65" charset="-120"/>
              </a:rPr>
              <a:t>；</a:t>
            </a:r>
            <a:endParaRPr lang="en-US" altLang="zh-TW" b="1" dirty="0">
              <a:latin typeface="標楷體" pitchFamily="65" charset="-120"/>
              <a:ea typeface="標楷體" pitchFamily="65" charset="-120"/>
            </a:endParaRPr>
          </a:p>
          <a:p>
            <a:pPr marL="714375" lvl="1" indent="-314325" algn="just">
              <a:lnSpc>
                <a:spcPts val="3000"/>
              </a:lnSpc>
              <a:spcBef>
                <a:spcPct val="0"/>
              </a:spcBef>
              <a:buNone/>
            </a:pP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符合採購法</a:t>
            </a:r>
            <a:r>
              <a:rPr lang="zh-TW" altLang="en-US" sz="2400" b="1" u="sng" dirty="0">
                <a:solidFill>
                  <a:srgbClr val="0000FF"/>
                </a:solidFill>
                <a:latin typeface="標楷體" pitchFamily="65" charset="-120"/>
                <a:ea typeface="標楷體" pitchFamily="65" charset="-120"/>
              </a:rPr>
              <a:t>第</a:t>
            </a:r>
            <a:r>
              <a:rPr lang="en-US" altLang="zh-TW" sz="2400" b="1" u="sng" dirty="0">
                <a:solidFill>
                  <a:srgbClr val="0000FF"/>
                </a:solidFill>
                <a:latin typeface="標楷體" pitchFamily="65" charset="-120"/>
                <a:ea typeface="標楷體" pitchFamily="65" charset="-120"/>
              </a:rPr>
              <a:t>22</a:t>
            </a:r>
            <a:r>
              <a:rPr lang="zh-TW" altLang="en-US" sz="2400" b="1" u="sng" dirty="0">
                <a:solidFill>
                  <a:srgbClr val="0000FF"/>
                </a:solidFill>
                <a:latin typeface="標楷體" pitchFamily="65" charset="-120"/>
                <a:ea typeface="標楷體" pitchFamily="65" charset="-120"/>
              </a:rPr>
              <a:t>條第</a:t>
            </a:r>
            <a:r>
              <a:rPr lang="en-US" altLang="zh-TW" sz="2400" b="1" u="sng" dirty="0">
                <a:solidFill>
                  <a:srgbClr val="0000FF"/>
                </a:solidFill>
                <a:latin typeface="標楷體" pitchFamily="65" charset="-120"/>
                <a:ea typeface="標楷體" pitchFamily="65" charset="-120"/>
              </a:rPr>
              <a:t>1</a:t>
            </a:r>
            <a:r>
              <a:rPr lang="zh-TW" altLang="en-US" sz="2400" b="1" u="sng" dirty="0">
                <a:solidFill>
                  <a:srgbClr val="0000FF"/>
                </a:solidFill>
                <a:latin typeface="標楷體" pitchFamily="65" charset="-120"/>
                <a:ea typeface="標楷體" pitchFamily="65" charset="-120"/>
              </a:rPr>
              <a:t>項</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請列明款次，</a:t>
            </a:r>
            <a:r>
              <a:rPr lang="zh-TW" altLang="en-US" sz="2400" b="1" u="sng" dirty="0">
                <a:latin typeface="標楷體" pitchFamily="65" charset="-120"/>
                <a:ea typeface="標楷體" pitchFamily="65" charset="-120"/>
              </a:rPr>
              <a:t>其未得以比價方式辦理之原因：      </a:t>
            </a:r>
            <a:r>
              <a:rPr lang="zh-TW" altLang="en-US" sz="2400" b="1" dirty="0">
                <a:latin typeface="標楷體" pitchFamily="65" charset="-120"/>
                <a:ea typeface="標楷體" pitchFamily="65" charset="-120"/>
              </a:rPr>
              <a:t>；</a:t>
            </a:r>
            <a:r>
              <a:rPr lang="zh-TW" altLang="en-US" sz="2400" b="1" u="sng" dirty="0">
                <a:solidFill>
                  <a:srgbClr val="0000FF"/>
                </a:solidFill>
                <a:latin typeface="標楷體" pitchFamily="65" charset="-120"/>
                <a:ea typeface="標楷體" pitchFamily="65" charset="-120"/>
              </a:rPr>
              <a:t>第</a:t>
            </a:r>
            <a:r>
              <a:rPr lang="en-US" altLang="zh-TW" sz="2400" b="1" u="sng" dirty="0">
                <a:solidFill>
                  <a:srgbClr val="0000FF"/>
                </a:solidFill>
                <a:latin typeface="標楷體" pitchFamily="65" charset="-120"/>
                <a:ea typeface="標楷體" pitchFamily="65" charset="-120"/>
              </a:rPr>
              <a:t>16</a:t>
            </a:r>
            <a:r>
              <a:rPr lang="zh-TW" altLang="en-US" sz="2400" b="1" u="sng" dirty="0">
                <a:solidFill>
                  <a:srgbClr val="0000FF"/>
                </a:solidFill>
                <a:latin typeface="標楷體" pitchFamily="65" charset="-120"/>
                <a:ea typeface="標楷體" pitchFamily="65" charset="-120"/>
              </a:rPr>
              <a:t>款</a:t>
            </a:r>
            <a:r>
              <a:rPr lang="zh-TW" altLang="en-US" sz="2400" b="1" dirty="0">
                <a:latin typeface="標楷體" pitchFamily="65" charset="-120"/>
                <a:ea typeface="標楷體" pitchFamily="65" charset="-120"/>
              </a:rPr>
              <a:t>之情形須併填</a:t>
            </a:r>
            <a:r>
              <a:rPr lang="zh-TW" altLang="en-US" sz="2400" b="1" u="sng" dirty="0">
                <a:solidFill>
                  <a:srgbClr val="0000FF"/>
                </a:solidFill>
                <a:latin typeface="標楷體" pitchFamily="65" charset="-120"/>
                <a:ea typeface="標楷體" pitchFamily="65" charset="-120"/>
              </a:rPr>
              <a:t>主管機關</a:t>
            </a:r>
            <a:r>
              <a:rPr lang="zh-TW" altLang="en-US" sz="2400" b="1" dirty="0">
                <a:latin typeface="標楷體" pitchFamily="65" charset="-120"/>
                <a:ea typeface="標楷體" pitchFamily="65" charset="-120"/>
              </a:rPr>
              <a:t>核准文號</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a:t>
            </a:r>
            <a:endParaRPr lang="en-US" altLang="zh-TW" sz="2400" b="1" dirty="0">
              <a:latin typeface="標楷體" pitchFamily="65" charset="-120"/>
              <a:ea typeface="標楷體" pitchFamily="65" charset="-120"/>
            </a:endParaRPr>
          </a:p>
          <a:p>
            <a:pPr marL="714375" lvl="1" indent="-314325" algn="just">
              <a:lnSpc>
                <a:spcPts val="3000"/>
              </a:lnSpc>
              <a:spcBef>
                <a:spcPct val="0"/>
              </a:spcBef>
              <a:buNone/>
            </a:pP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u="sng" dirty="0">
                <a:solidFill>
                  <a:srgbClr val="0000FF"/>
                </a:solidFill>
                <a:latin typeface="標楷體" pitchFamily="65" charset="-120"/>
                <a:ea typeface="標楷體" pitchFamily="65" charset="-120"/>
              </a:rPr>
              <a:t>採購法第</a:t>
            </a:r>
            <a:r>
              <a:rPr lang="en-US" altLang="zh-TW" sz="2400" b="1" u="sng" dirty="0">
                <a:solidFill>
                  <a:srgbClr val="0000FF"/>
                </a:solidFill>
                <a:latin typeface="標楷體" pitchFamily="65" charset="-120"/>
                <a:ea typeface="標楷體" pitchFamily="65" charset="-120"/>
              </a:rPr>
              <a:t>104</a:t>
            </a:r>
            <a:r>
              <a:rPr lang="zh-TW" altLang="en-US" sz="2400" b="1" u="sng" dirty="0">
                <a:solidFill>
                  <a:srgbClr val="0000FF"/>
                </a:solidFill>
                <a:latin typeface="標楷體" pitchFamily="65" charset="-120"/>
                <a:ea typeface="標楷體" pitchFamily="65" charset="-120"/>
              </a:rPr>
              <a:t>條第</a:t>
            </a:r>
            <a:r>
              <a:rPr lang="en-US" altLang="zh-TW" sz="2400" b="1" u="sng" dirty="0">
                <a:solidFill>
                  <a:srgbClr val="0000FF"/>
                </a:solidFill>
                <a:latin typeface="標楷體" pitchFamily="65" charset="-120"/>
                <a:ea typeface="標楷體" pitchFamily="65" charset="-120"/>
              </a:rPr>
              <a:t>1</a:t>
            </a:r>
            <a:r>
              <a:rPr lang="zh-TW" altLang="en-US" sz="2400" b="1" u="sng" dirty="0">
                <a:solidFill>
                  <a:srgbClr val="0000FF"/>
                </a:solidFill>
                <a:latin typeface="標楷體" pitchFamily="65" charset="-120"/>
                <a:ea typeface="標楷體" pitchFamily="65" charset="-120"/>
              </a:rPr>
              <a:t>項</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款（請列明款次及相關機關核准文號，非</a:t>
            </a:r>
            <a:r>
              <a:rPr lang="zh-TW" altLang="en-US" sz="2400" b="1" u="sng" dirty="0">
                <a:latin typeface="標楷體" pitchFamily="65" charset="-120"/>
                <a:ea typeface="標楷體" pitchFamily="65" charset="-120"/>
              </a:rPr>
              <a:t>填第</a:t>
            </a:r>
            <a:r>
              <a:rPr lang="en-US" altLang="zh-TW" sz="2400" b="1" u="sng" dirty="0">
                <a:latin typeface="標楷體" pitchFamily="65" charset="-120"/>
                <a:ea typeface="標楷體" pitchFamily="65" charset="-120"/>
              </a:rPr>
              <a:t>4</a:t>
            </a:r>
            <a:r>
              <a:rPr lang="zh-TW" altLang="en-US" sz="2400" b="1" u="sng" dirty="0">
                <a:latin typeface="標楷體" pitchFamily="65" charset="-120"/>
                <a:ea typeface="標楷體" pitchFamily="65" charset="-120"/>
              </a:rPr>
              <a:t>款者，其</a:t>
            </a:r>
            <a:r>
              <a:rPr lang="zh-TW" altLang="en-US" sz="2400" b="1" u="sng" dirty="0">
                <a:solidFill>
                  <a:srgbClr val="0000FF"/>
                </a:solidFill>
                <a:latin typeface="標楷體" pitchFamily="65" charset="-120"/>
                <a:ea typeface="標楷體" pitchFamily="65" charset="-120"/>
              </a:rPr>
              <a:t>未得以比價方式辦理之原因</a:t>
            </a:r>
            <a:r>
              <a:rPr lang="zh-TW" altLang="en-US" sz="2400" b="1" u="sng" dirty="0">
                <a:latin typeface="標楷體" pitchFamily="65" charset="-120"/>
                <a:ea typeface="標楷體" pitchFamily="65" charset="-120"/>
              </a:rPr>
              <a:t>：    </a:t>
            </a:r>
            <a:r>
              <a:rPr lang="en-US" altLang="zh-TW" sz="2400" b="1" dirty="0">
                <a:latin typeface="標楷體" pitchFamily="65" charset="-120"/>
                <a:ea typeface="標楷體" pitchFamily="65" charset="-120"/>
              </a:rPr>
              <a:t>)</a:t>
            </a:r>
            <a:r>
              <a:rPr lang="zh-TW" altLang="en-US" sz="2400" b="1" dirty="0">
                <a:latin typeface="標楷體"/>
                <a:ea typeface="標楷體"/>
              </a:rPr>
              <a:t>；</a:t>
            </a:r>
            <a:endParaRPr lang="en-US" altLang="zh-TW" sz="2400" b="1" dirty="0">
              <a:latin typeface="標楷體"/>
              <a:ea typeface="標楷體"/>
            </a:endParaRPr>
          </a:p>
          <a:p>
            <a:pPr marL="714375" lvl="1" indent="-314325" algn="just">
              <a:lnSpc>
                <a:spcPts val="3000"/>
              </a:lnSpc>
              <a:spcBef>
                <a:spcPct val="0"/>
              </a:spcBef>
              <a:buNone/>
            </a:pPr>
            <a:r>
              <a:rPr lang="en-US" altLang="zh-TW"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u="sng" dirty="0">
                <a:solidFill>
                  <a:srgbClr val="0000FF"/>
                </a:solidFill>
                <a:latin typeface="標楷體" pitchFamily="65" charset="-120"/>
                <a:ea typeface="標楷體" pitchFamily="65" charset="-120"/>
              </a:rPr>
              <a:t>採購法第</a:t>
            </a:r>
            <a:r>
              <a:rPr lang="en-US" altLang="zh-TW" sz="2400" b="1" u="sng" dirty="0">
                <a:solidFill>
                  <a:srgbClr val="0000FF"/>
                </a:solidFill>
                <a:latin typeface="標楷體" pitchFamily="65" charset="-120"/>
                <a:ea typeface="標楷體" pitchFamily="65" charset="-120"/>
              </a:rPr>
              <a:t>105</a:t>
            </a:r>
            <a:r>
              <a:rPr lang="zh-TW" altLang="en-US" sz="2400" b="1" u="sng" dirty="0">
                <a:solidFill>
                  <a:srgbClr val="0000FF"/>
                </a:solidFill>
                <a:latin typeface="標楷體" pitchFamily="65" charset="-120"/>
                <a:ea typeface="標楷體" pitchFamily="65" charset="-120"/>
              </a:rPr>
              <a:t>條第</a:t>
            </a:r>
            <a:r>
              <a:rPr lang="en-US" altLang="zh-TW" sz="2400" b="1" u="sng" dirty="0">
                <a:solidFill>
                  <a:srgbClr val="0000FF"/>
                </a:solidFill>
                <a:latin typeface="標楷體" pitchFamily="65" charset="-120"/>
                <a:ea typeface="標楷體" pitchFamily="65" charset="-120"/>
              </a:rPr>
              <a:t>1</a:t>
            </a:r>
            <a:r>
              <a:rPr lang="zh-TW" altLang="en-US" sz="2400" b="1" u="sng" dirty="0">
                <a:solidFill>
                  <a:srgbClr val="0000FF"/>
                </a:solidFill>
                <a:latin typeface="標楷體" pitchFamily="65" charset="-120"/>
                <a:ea typeface="標楷體" pitchFamily="65" charset="-120"/>
              </a:rPr>
              <a:t>項</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請列明款次及相關機關核准文號，填第</a:t>
            </a:r>
            <a:r>
              <a:rPr lang="en-US" altLang="zh-TW" sz="2400" b="1" dirty="0">
                <a:latin typeface="標楷體" pitchFamily="65" charset="-120"/>
                <a:ea typeface="標楷體" pitchFamily="65" charset="-120"/>
              </a:rPr>
              <a:t>1</a:t>
            </a:r>
            <a:r>
              <a:rPr lang="zh-TW" altLang="en-US" sz="2400" b="1" dirty="0">
                <a:latin typeface="標楷體" pitchFamily="65" charset="-120"/>
                <a:ea typeface="標楷體" pitchFamily="65" charset="-120"/>
              </a:rPr>
              <a:t>款或第</a:t>
            </a:r>
            <a:r>
              <a:rPr lang="en-US" altLang="zh-TW" sz="2400" b="1" dirty="0">
                <a:latin typeface="標楷體" pitchFamily="65" charset="-120"/>
                <a:ea typeface="標楷體" pitchFamily="65" charset="-120"/>
              </a:rPr>
              <a:t>2</a:t>
            </a:r>
            <a:r>
              <a:rPr lang="zh-TW" altLang="en-US" sz="2400" b="1" dirty="0">
                <a:latin typeface="標楷體" pitchFamily="65" charset="-120"/>
                <a:ea typeface="標楷體" pitchFamily="65" charset="-120"/>
              </a:rPr>
              <a:t>款者，其未得以比價方式辦理之原因：</a:t>
            </a:r>
            <a:r>
              <a:rPr lang="en-US" altLang="zh-TW" sz="2400" b="1" dirty="0">
                <a:latin typeface="標楷體" pitchFamily="65" charset="-120"/>
                <a:ea typeface="標楷體" pitchFamily="65" charset="-120"/>
              </a:rPr>
              <a:t>______)</a:t>
            </a:r>
            <a:r>
              <a:rPr lang="zh-TW" altLang="en-US" sz="2400" b="1" dirty="0">
                <a:latin typeface="標楷體" pitchFamily="65" charset="-120"/>
                <a:ea typeface="標楷體" pitchFamily="65" charset="-120"/>
              </a:rPr>
              <a:t>；</a:t>
            </a:r>
            <a:endParaRPr lang="en-US" altLang="zh-TW" sz="2400" b="1" dirty="0">
              <a:latin typeface="標楷體" pitchFamily="65" charset="-120"/>
              <a:ea typeface="標楷體" pitchFamily="65" charset="-120"/>
            </a:endParaRPr>
          </a:p>
          <a:p>
            <a:pPr marL="714375" lvl="1" indent="-314325" algn="just">
              <a:lnSpc>
                <a:spcPts val="3000"/>
              </a:lnSpc>
              <a:spcBef>
                <a:spcPct val="0"/>
              </a:spcBef>
              <a:buNone/>
            </a:pP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u="sng" dirty="0">
                <a:solidFill>
                  <a:srgbClr val="FF0000"/>
                </a:solidFill>
                <a:latin typeface="標楷體" pitchFamily="65" charset="-120"/>
                <a:ea typeface="標楷體" pitchFamily="65" charset="-120"/>
              </a:rPr>
              <a:t>中央機關未達公告金額採購招標辦法</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條第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款規定</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其未得以比價方式辦理之原因：</a:t>
            </a:r>
            <a:r>
              <a:rPr lang="en-US" altLang="zh-TW" sz="2400" b="1" dirty="0">
                <a:latin typeface="標楷體" pitchFamily="65" charset="-120"/>
                <a:ea typeface="標楷體" pitchFamily="65" charset="-120"/>
              </a:rPr>
              <a:t>______)</a:t>
            </a:r>
            <a:r>
              <a:rPr lang="zh-TW" altLang="en-US" sz="2400" b="1" dirty="0">
                <a:latin typeface="標楷體" pitchFamily="65" charset="-120"/>
                <a:ea typeface="標楷體" pitchFamily="65" charset="-120"/>
              </a:rPr>
              <a:t>；</a:t>
            </a:r>
            <a:endParaRPr lang="en-US" altLang="zh-TW" sz="2400" b="1" dirty="0">
              <a:latin typeface="標楷體" pitchFamily="65" charset="-120"/>
              <a:ea typeface="標楷體" pitchFamily="65" charset="-120"/>
            </a:endParaRPr>
          </a:p>
          <a:p>
            <a:pPr marL="714375" lvl="1" indent="-314325" algn="just">
              <a:lnSpc>
                <a:spcPts val="3000"/>
              </a:lnSpc>
              <a:spcBef>
                <a:spcPct val="0"/>
              </a:spcBef>
              <a:buNone/>
            </a:pP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u="sng" dirty="0">
                <a:solidFill>
                  <a:srgbClr val="FF0000"/>
                </a:solidFill>
                <a:latin typeface="標楷體" pitchFamily="65" charset="-120"/>
                <a:ea typeface="標楷體" pitchFamily="65" charset="-120"/>
              </a:rPr>
              <a:t>地方政府依採購法第</a:t>
            </a:r>
            <a:r>
              <a:rPr lang="en-US" altLang="zh-TW" sz="2400" b="1" u="sng" dirty="0">
                <a:solidFill>
                  <a:srgbClr val="FF0000"/>
                </a:solidFill>
                <a:latin typeface="標楷體" pitchFamily="65" charset="-120"/>
                <a:ea typeface="標楷體" pitchFamily="65" charset="-120"/>
              </a:rPr>
              <a:t>23</a:t>
            </a:r>
            <a:r>
              <a:rPr lang="zh-TW" altLang="en-US" sz="2400" b="1" u="sng" dirty="0">
                <a:solidFill>
                  <a:srgbClr val="FF0000"/>
                </a:solidFill>
                <a:latin typeface="標楷體" pitchFamily="65" charset="-120"/>
                <a:ea typeface="標楷體" pitchFamily="65" charset="-120"/>
              </a:rPr>
              <a:t>條所定未達公告金額採購招標辦法</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條第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款規定。</a:t>
            </a:r>
            <a:r>
              <a:rPr lang="zh-TW" altLang="en-US" sz="2400" dirty="0">
                <a:latin typeface="標楷體" pitchFamily="65" charset="-120"/>
                <a:ea typeface="標楷體" pitchFamily="65" charset="-120"/>
              </a:rPr>
              <a:t> </a:t>
            </a:r>
          </a:p>
        </p:txBody>
      </p:sp>
      <p:sp>
        <p:nvSpPr>
          <p:cNvPr id="6" name="頁尾版面配置區 5">
            <a:extLst>
              <a:ext uri="{FF2B5EF4-FFF2-40B4-BE49-F238E27FC236}">
                <a16:creationId xmlns:a16="http://schemas.microsoft.com/office/drawing/2014/main" id="{5E6DFD96-01FF-4214-8A25-D187319853AC}"/>
              </a:ext>
            </a:extLst>
          </p:cNvPr>
          <p:cNvSpPr>
            <a:spLocks noGrp="1"/>
          </p:cNvSpPr>
          <p:nvPr>
            <p:ph type="ftr" sz="quarter" idx="12"/>
          </p:nvPr>
        </p:nvSpPr>
        <p:spPr/>
        <p:txBody>
          <a:bodyPr/>
          <a:lstStyle/>
          <a:p>
            <a:endParaRPr lang="zh-TW" altLang="en-US"/>
          </a:p>
        </p:txBody>
      </p:sp>
      <p:sp>
        <p:nvSpPr>
          <p:cNvPr id="7" name="投影片編號版面配置區 6">
            <a:extLst>
              <a:ext uri="{FF2B5EF4-FFF2-40B4-BE49-F238E27FC236}">
                <a16:creationId xmlns:a16="http://schemas.microsoft.com/office/drawing/2014/main" id="{8DA9F890-921D-47B8-9348-B53019D2EF0C}"/>
              </a:ext>
            </a:extLst>
          </p:cNvPr>
          <p:cNvSpPr>
            <a:spLocks noGrp="1"/>
          </p:cNvSpPr>
          <p:nvPr>
            <p:ph type="sldNum" sz="quarter" idx="11"/>
          </p:nvPr>
        </p:nvSpPr>
        <p:spPr>
          <a:xfrm>
            <a:off x="8745708" y="6478975"/>
            <a:ext cx="381000" cy="365125"/>
          </a:xfrm>
        </p:spPr>
        <p:txBody>
          <a:bodyPr/>
          <a:lstStyle/>
          <a:p>
            <a:fld id="{028E204F-CD3C-4ADB-BA98-84B59EC3AEBA}" type="slidenum">
              <a:rPr lang="zh-TW" altLang="en-US" smtClean="0"/>
              <a:pPr/>
              <a:t>21</a:t>
            </a:fld>
            <a:endParaRPr lang="zh-TW"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7BFDA1C8-0A23-4E97-BE29-9FC23FA0DB2E}" type="datetime1">
              <a:rPr lang="zh-TW" altLang="en-US" smtClean="0"/>
              <a:t>2021/11/14</a:t>
            </a:fld>
            <a:endParaRPr lang="en-US" altLang="zh-TW"/>
          </a:p>
        </p:txBody>
      </p:sp>
      <p:sp>
        <p:nvSpPr>
          <p:cNvPr id="46083" name="Rectangle 2"/>
          <p:cNvSpPr>
            <a:spLocks noGrp="1" noChangeArrowheads="1"/>
          </p:cNvSpPr>
          <p:nvPr>
            <p:ph type="body" idx="1"/>
          </p:nvPr>
        </p:nvSpPr>
        <p:spPr>
          <a:xfrm>
            <a:off x="395288" y="260350"/>
            <a:ext cx="8280400" cy="6048970"/>
          </a:xfrm>
        </p:spPr>
        <p:txBody>
          <a:bodyPr>
            <a:noAutofit/>
          </a:bodyPr>
          <a:lstStyle/>
          <a:p>
            <a:pPr marL="447675" indent="-447675" algn="just">
              <a:lnSpc>
                <a:spcPts val="4200"/>
              </a:lnSpc>
              <a:spcBef>
                <a:spcPct val="0"/>
              </a:spcBef>
              <a:buNone/>
              <a:defRPr/>
            </a:pPr>
            <a:r>
              <a:rPr lang="en-US" altLang="zh-TW" sz="36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rPr>
              <a:t>3-4)</a:t>
            </a:r>
            <a:r>
              <a:rPr lang="zh-TW" altLang="en-US" sz="3200" b="1" dirty="0">
                <a:latin typeface="標楷體" pitchFamily="65" charset="-120"/>
                <a:ea typeface="標楷體" pitchFamily="65" charset="-120"/>
              </a:rPr>
              <a:t>依</a:t>
            </a:r>
            <a:r>
              <a:rPr lang="zh-TW" altLang="en-US" sz="3200" b="1" dirty="0">
                <a:solidFill>
                  <a:srgbClr val="FF3300"/>
                </a:solidFill>
                <a:latin typeface="標楷體" pitchFamily="65" charset="-120"/>
                <a:ea typeface="標楷體" pitchFamily="65" charset="-120"/>
              </a:rPr>
              <a:t>採購法第</a:t>
            </a:r>
            <a:r>
              <a:rPr lang="en-US" altLang="zh-TW" sz="3200" b="1" dirty="0">
                <a:solidFill>
                  <a:srgbClr val="FF3300"/>
                </a:solidFill>
                <a:latin typeface="標楷體" pitchFamily="65" charset="-120"/>
                <a:ea typeface="標楷體" pitchFamily="65" charset="-120"/>
              </a:rPr>
              <a:t>22</a:t>
            </a:r>
            <a:r>
              <a:rPr lang="zh-TW" altLang="en-US" sz="3200" b="1" dirty="0">
                <a:solidFill>
                  <a:srgbClr val="FF3300"/>
                </a:solidFill>
                <a:latin typeface="標楷體" pitchFamily="65" charset="-120"/>
                <a:ea typeface="標楷體" pitchFamily="65" charset="-120"/>
              </a:rPr>
              <a:t>條</a:t>
            </a:r>
            <a:r>
              <a:rPr lang="zh-TW" altLang="en-US" sz="3200" b="1" dirty="0">
                <a:latin typeface="標楷體" pitchFamily="65" charset="-120"/>
                <a:ea typeface="標楷體" pitchFamily="65" charset="-120"/>
              </a:rPr>
              <a:t>第</a:t>
            </a:r>
            <a:r>
              <a:rPr lang="en-US" altLang="zh-TW" sz="3200" b="1" dirty="0">
                <a:latin typeface="標楷體" pitchFamily="65" charset="-120"/>
                <a:ea typeface="標楷體" pitchFamily="65" charset="-120"/>
              </a:rPr>
              <a:t>1</a:t>
            </a:r>
            <a:r>
              <a:rPr lang="zh-TW" altLang="en-US" sz="3200" b="1" dirty="0">
                <a:latin typeface="標楷體" pitchFamily="65" charset="-120"/>
                <a:ea typeface="標楷體" pitchFamily="65" charset="-120"/>
              </a:rPr>
              <a:t>項第</a:t>
            </a:r>
            <a:r>
              <a:rPr lang="en-US" altLang="zh-TW" sz="3200" b="1" dirty="0">
                <a:latin typeface="標楷體" pitchFamily="65" charset="-120"/>
                <a:ea typeface="標楷體" pitchFamily="65" charset="-120"/>
              </a:rPr>
              <a:t>____</a:t>
            </a:r>
            <a:r>
              <a:rPr lang="zh-TW" altLang="en-US" sz="3200" b="1" dirty="0">
                <a:latin typeface="標楷體" pitchFamily="65" charset="-120"/>
                <a:ea typeface="標楷體" pitchFamily="65" charset="-120"/>
              </a:rPr>
              <a:t>款辦理</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請列明款次</a:t>
            </a:r>
            <a:r>
              <a:rPr lang="en-US" altLang="zh-TW" sz="2400" b="1" dirty="0">
                <a:latin typeface="標楷體" pitchFamily="65" charset="-120"/>
                <a:ea typeface="標楷體" pitchFamily="65" charset="-120"/>
              </a:rPr>
              <a:t>)</a:t>
            </a:r>
            <a:r>
              <a:rPr lang="zh-TW" altLang="en-US" sz="3200" b="1" dirty="0">
                <a:latin typeface="標楷體" pitchFamily="65" charset="-120"/>
                <a:ea typeface="標楷體" pitchFamily="65" charset="-120"/>
              </a:rPr>
              <a:t>，並</a:t>
            </a:r>
            <a:r>
              <a:rPr lang="zh-TW" altLang="en-US" sz="3200" b="1" dirty="0">
                <a:solidFill>
                  <a:srgbClr val="FF3300"/>
                </a:solidFill>
                <a:latin typeface="標楷體" pitchFamily="65" charset="-120"/>
                <a:ea typeface="標楷體" pitchFamily="65" charset="-120"/>
              </a:rPr>
              <a:t>以</a:t>
            </a:r>
            <a:r>
              <a:rPr lang="zh-TW" altLang="en-US" sz="3200" b="1" u="sng" dirty="0">
                <a:solidFill>
                  <a:srgbClr val="0000FF"/>
                </a:solidFill>
                <a:latin typeface="標楷體" pitchFamily="65" charset="-120"/>
                <a:ea typeface="標楷體" pitchFamily="65" charset="-120"/>
              </a:rPr>
              <a:t>公告程序徵求受邀廠商</a:t>
            </a:r>
            <a:r>
              <a:rPr lang="zh-TW" altLang="en-US" sz="3200" b="1" dirty="0">
                <a:latin typeface="標楷體" pitchFamily="65" charset="-120"/>
                <a:ea typeface="標楷體" pitchFamily="65" charset="-120"/>
              </a:rPr>
              <a:t>，作為邀請</a:t>
            </a:r>
            <a:r>
              <a:rPr lang="zh-TW" altLang="en-US" sz="3200" b="1" dirty="0">
                <a:solidFill>
                  <a:srgbClr val="FF3300"/>
                </a:solidFill>
                <a:latin typeface="標楷體" pitchFamily="65" charset="-120"/>
                <a:ea typeface="標楷體" pitchFamily="65" charset="-120"/>
              </a:rPr>
              <a:t>比、議價</a:t>
            </a:r>
            <a:r>
              <a:rPr lang="zh-TW" altLang="en-US" sz="3200" b="1" dirty="0">
                <a:latin typeface="標楷體" pitchFamily="65" charset="-120"/>
                <a:ea typeface="標楷體" pitchFamily="65" charset="-120"/>
              </a:rPr>
              <a:t>之用。</a:t>
            </a: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若議價須注意細則第</a:t>
            </a:r>
            <a:r>
              <a:rPr lang="en-US" altLang="zh-TW" sz="2400" b="1" dirty="0">
                <a:solidFill>
                  <a:srgbClr val="000000"/>
                </a:solidFill>
                <a:latin typeface="標楷體" pitchFamily="65" charset="-120"/>
                <a:ea typeface="標楷體" pitchFamily="65" charset="-120"/>
              </a:rPr>
              <a:t>54</a:t>
            </a:r>
            <a:r>
              <a:rPr lang="zh-TW" altLang="en-US" sz="2400" b="1" dirty="0">
                <a:solidFill>
                  <a:srgbClr val="000000"/>
                </a:solidFill>
                <a:latin typeface="標楷體" pitchFamily="65" charset="-120"/>
                <a:ea typeface="標楷體" pitchFamily="65" charset="-120"/>
              </a:rPr>
              <a:t>條第</a:t>
            </a:r>
            <a:r>
              <a:rPr lang="en-US" altLang="zh-TW" sz="2400" b="1" dirty="0">
                <a:solidFill>
                  <a:srgbClr val="000000"/>
                </a:solidFill>
                <a:latin typeface="標楷體" pitchFamily="65" charset="-120"/>
                <a:ea typeface="標楷體" pitchFamily="65" charset="-120"/>
              </a:rPr>
              <a:t>3</a:t>
            </a:r>
            <a:r>
              <a:rPr lang="zh-TW" altLang="en-US" sz="2400" b="1" dirty="0">
                <a:solidFill>
                  <a:srgbClr val="000000"/>
                </a:solidFill>
                <a:latin typeface="標楷體" pitchFamily="65" charset="-120"/>
                <a:ea typeface="標楷體" pitchFamily="65" charset="-120"/>
              </a:rPr>
              <a:t>項及細則第</a:t>
            </a:r>
            <a:r>
              <a:rPr lang="en-US" altLang="zh-TW" sz="2400" b="1" dirty="0">
                <a:solidFill>
                  <a:srgbClr val="000000"/>
                </a:solidFill>
                <a:latin typeface="標楷體" pitchFamily="65" charset="-120"/>
                <a:ea typeface="標楷體" pitchFamily="65" charset="-120"/>
              </a:rPr>
              <a:t>73</a:t>
            </a:r>
            <a:r>
              <a:rPr lang="zh-TW" altLang="en-US" sz="2400" b="1" dirty="0">
                <a:solidFill>
                  <a:srgbClr val="000000"/>
                </a:solidFill>
                <a:latin typeface="標楷體" pitchFamily="65" charset="-120"/>
                <a:ea typeface="標楷體" pitchFamily="65" charset="-120"/>
              </a:rPr>
              <a:t>條*</a:t>
            </a:r>
            <a:r>
              <a:rPr lang="en-US" altLang="zh-TW" sz="2400" b="1" dirty="0">
                <a:solidFill>
                  <a:srgbClr val="000000"/>
                </a:solidFill>
                <a:latin typeface="標楷體" pitchFamily="65" charset="-120"/>
                <a:ea typeface="標楷體" pitchFamily="65" charset="-120"/>
              </a:rPr>
              <a:t>)</a:t>
            </a:r>
            <a:endParaRPr lang="zh-TW" altLang="en-US" b="1" dirty="0">
              <a:solidFill>
                <a:srgbClr val="000000"/>
              </a:solidFill>
              <a:latin typeface="標楷體" pitchFamily="65" charset="-120"/>
              <a:ea typeface="標楷體" pitchFamily="65" charset="-120"/>
            </a:endParaRPr>
          </a:p>
          <a:p>
            <a:pPr marL="896938" indent="-896938" algn="just" eaLnBrk="1" hangingPunct="1">
              <a:lnSpc>
                <a:spcPts val="3700"/>
              </a:lnSpc>
              <a:spcBef>
                <a:spcPct val="0"/>
              </a:spcBef>
              <a:buFontTx/>
              <a:buNone/>
              <a:defRPr/>
            </a:pPr>
            <a:r>
              <a:rPr lang="zh-TW" altLang="en-US"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(4)</a:t>
            </a:r>
            <a:r>
              <a:rPr lang="zh-TW" altLang="en-US" b="1" dirty="0">
                <a:latin typeface="標楷體" pitchFamily="65" charset="-120"/>
                <a:ea typeface="標楷體" pitchFamily="65" charset="-120"/>
              </a:rPr>
              <a:t>依</a:t>
            </a:r>
            <a:r>
              <a:rPr lang="zh-TW" altLang="en-US" b="1" dirty="0">
                <a:solidFill>
                  <a:srgbClr val="FF3300"/>
                </a:solidFill>
                <a:latin typeface="標楷體" pitchFamily="65" charset="-120"/>
                <a:ea typeface="標楷體" pitchFamily="65" charset="-120"/>
              </a:rPr>
              <a:t>採購法第</a:t>
            </a:r>
            <a:r>
              <a:rPr lang="en-US" altLang="zh-TW" b="1" dirty="0">
                <a:solidFill>
                  <a:srgbClr val="FF3300"/>
                </a:solidFill>
                <a:latin typeface="標楷體" pitchFamily="65" charset="-120"/>
                <a:ea typeface="標楷體" pitchFamily="65" charset="-120"/>
              </a:rPr>
              <a:t>49</a:t>
            </a:r>
            <a:r>
              <a:rPr lang="zh-TW" altLang="en-US" b="1" dirty="0">
                <a:solidFill>
                  <a:srgbClr val="FF3300"/>
                </a:solidFill>
                <a:latin typeface="標楷體" pitchFamily="65" charset="-120"/>
                <a:ea typeface="標楷體" pitchFamily="65" charset="-120"/>
              </a:rPr>
              <a:t>條規定</a:t>
            </a:r>
            <a:r>
              <a:rPr lang="zh-TW" altLang="en-US" b="1" dirty="0">
                <a:latin typeface="標楷體" pitchFamily="65" charset="-120"/>
                <a:ea typeface="標楷體" pitchFamily="65" charset="-120"/>
              </a:rPr>
              <a:t>公開取得書面報價或企劃書。</a:t>
            </a:r>
            <a:r>
              <a:rPr lang="en-US" altLang="zh-TW" b="1" dirty="0">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限未達公告金額之採購案始得採行</a:t>
            </a:r>
            <a:r>
              <a:rPr lang="en-US" altLang="zh-TW" b="1" dirty="0">
                <a:solidFill>
                  <a:srgbClr val="000000"/>
                </a:solidFill>
                <a:latin typeface="標楷體" pitchFamily="65" charset="-120"/>
                <a:ea typeface="標楷體" pitchFamily="65" charset="-120"/>
              </a:rPr>
              <a:t>)</a:t>
            </a:r>
            <a:r>
              <a:rPr lang="zh-TW" altLang="en-US" b="1" dirty="0">
                <a:latin typeface="標楷體" pitchFamily="65" charset="-120"/>
                <a:ea typeface="標楷體" pitchFamily="65" charset="-120"/>
              </a:rPr>
              <a:t>。</a:t>
            </a:r>
          </a:p>
          <a:p>
            <a:pPr marL="358775" indent="-358775" algn="just">
              <a:lnSpc>
                <a:spcPts val="3700"/>
              </a:lnSpc>
              <a:spcBef>
                <a:spcPct val="0"/>
              </a:spcBef>
              <a:buNone/>
              <a:defRPr/>
            </a:pPr>
            <a:r>
              <a:rPr lang="zh-TW" altLang="en-US"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4-1)</a:t>
            </a:r>
            <a:r>
              <a:rPr lang="zh-TW" altLang="en-US" b="1" dirty="0">
                <a:solidFill>
                  <a:srgbClr val="0033CC"/>
                </a:solidFill>
                <a:latin typeface="標楷體" pitchFamily="65" charset="-120"/>
                <a:ea typeface="標楷體" pitchFamily="65" charset="-120"/>
              </a:rPr>
              <a:t>本案</a:t>
            </a:r>
            <a:r>
              <a:rPr lang="zh-TW" altLang="en-US" b="1" u="sng" dirty="0">
                <a:solidFill>
                  <a:srgbClr val="FF3300"/>
                </a:solidFill>
                <a:latin typeface="標楷體" pitchFamily="65" charset="-120"/>
                <a:ea typeface="標楷體" pitchFamily="65" charset="-120"/>
              </a:rPr>
              <a:t>業經機關首長或其授權人員核准</a:t>
            </a:r>
            <a:r>
              <a:rPr lang="zh-TW" altLang="en-US" b="1" dirty="0">
                <a:latin typeface="標楷體" pitchFamily="65" charset="-120"/>
                <a:ea typeface="標楷體" pitchFamily="65" charset="-120"/>
              </a:rPr>
              <a:t>，本次公告</a:t>
            </a:r>
            <a:r>
              <a:rPr lang="zh-TW" altLang="en-US" b="1" u="sng" dirty="0">
                <a:solidFill>
                  <a:srgbClr val="000000"/>
                </a:solidFill>
                <a:latin typeface="標楷體" pitchFamily="65" charset="-120"/>
                <a:ea typeface="標楷體" pitchFamily="65" charset="-120"/>
              </a:rPr>
              <a:t>未能取得</a:t>
            </a:r>
            <a:r>
              <a:rPr lang="en-US" altLang="zh-TW" b="1" u="sng" dirty="0">
                <a:solidFill>
                  <a:srgbClr val="000000"/>
                </a:solidFill>
                <a:latin typeface="標楷體" pitchFamily="65" charset="-120"/>
                <a:ea typeface="標楷體" pitchFamily="65" charset="-120"/>
              </a:rPr>
              <a:t>3</a:t>
            </a:r>
            <a:r>
              <a:rPr lang="zh-TW" altLang="en-US" b="1" u="sng" dirty="0">
                <a:solidFill>
                  <a:srgbClr val="000000"/>
                </a:solidFill>
                <a:latin typeface="標楷體" pitchFamily="65" charset="-120"/>
                <a:ea typeface="標楷體" pitchFamily="65" charset="-120"/>
              </a:rPr>
              <a:t>家以上</a:t>
            </a:r>
            <a:r>
              <a:rPr lang="zh-TW" altLang="en-US" b="1" dirty="0">
                <a:latin typeface="標楷體" pitchFamily="65" charset="-120"/>
                <a:ea typeface="標楷體" pitchFamily="65" charset="-120"/>
              </a:rPr>
              <a:t>廠商之書面報價或企劃書時，將</a:t>
            </a:r>
            <a:r>
              <a:rPr lang="zh-TW" altLang="en-US" b="1" u="sng" dirty="0">
                <a:solidFill>
                  <a:srgbClr val="0033CC"/>
                </a:solidFill>
                <a:latin typeface="標楷體" pitchFamily="65" charset="-120"/>
                <a:ea typeface="標楷體" pitchFamily="65" charset="-120"/>
              </a:rPr>
              <a:t>改採限制性招標</a:t>
            </a:r>
            <a:r>
              <a:rPr lang="zh-TW" altLang="en-US" b="1" dirty="0">
                <a:latin typeface="標楷體" pitchFamily="65" charset="-120"/>
                <a:ea typeface="標楷體" pitchFamily="65" charset="-120"/>
              </a:rPr>
              <a:t>方式辦理。</a:t>
            </a:r>
            <a:endParaRPr lang="en-US" altLang="zh-TW" b="1" dirty="0">
              <a:latin typeface="標楷體" pitchFamily="65" charset="-120"/>
              <a:ea typeface="標楷體" pitchFamily="65" charset="-120"/>
            </a:endParaRPr>
          </a:p>
          <a:p>
            <a:pPr marL="446088" indent="-446088" algn="just">
              <a:lnSpc>
                <a:spcPts val="4200"/>
              </a:lnSpc>
              <a:spcBef>
                <a:spcPct val="0"/>
              </a:spcBef>
              <a:buNone/>
              <a:defRPr/>
            </a:pP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若</a:t>
            </a:r>
            <a:r>
              <a:rPr lang="zh-TW" altLang="en-US" sz="2400" b="1" u="heavy" dirty="0">
                <a:solidFill>
                  <a:srgbClr val="FF0000"/>
                </a:solidFill>
                <a:latin typeface="標楷體" pitchFamily="65" charset="-120"/>
                <a:ea typeface="標楷體" pitchFamily="65" charset="-120"/>
              </a:rPr>
              <a:t>限制性議價</a:t>
            </a:r>
            <a:r>
              <a:rPr lang="zh-TW" altLang="en-US" sz="2400" b="1" dirty="0">
                <a:solidFill>
                  <a:srgbClr val="000000"/>
                </a:solidFill>
                <a:latin typeface="標楷體" pitchFamily="65" charset="-120"/>
                <a:ea typeface="標楷體" pitchFamily="65" charset="-120"/>
              </a:rPr>
              <a:t>須注意細則第</a:t>
            </a:r>
            <a:r>
              <a:rPr lang="en-US" altLang="zh-TW" sz="2400" b="1" dirty="0">
                <a:solidFill>
                  <a:srgbClr val="000000"/>
                </a:solidFill>
                <a:latin typeface="標楷體" pitchFamily="65" charset="-120"/>
                <a:ea typeface="標楷體" pitchFamily="65" charset="-120"/>
              </a:rPr>
              <a:t>54</a:t>
            </a:r>
            <a:r>
              <a:rPr lang="zh-TW" altLang="en-US" sz="2400" b="1" dirty="0">
                <a:solidFill>
                  <a:srgbClr val="000000"/>
                </a:solidFill>
                <a:latin typeface="標楷體" pitchFamily="65" charset="-120"/>
                <a:ea typeface="標楷體" pitchFamily="65" charset="-120"/>
              </a:rPr>
              <a:t>條第</a:t>
            </a:r>
            <a:r>
              <a:rPr lang="en-US" altLang="zh-TW" sz="2400" b="1" dirty="0">
                <a:solidFill>
                  <a:srgbClr val="000000"/>
                </a:solidFill>
                <a:latin typeface="標楷體" pitchFamily="65" charset="-120"/>
                <a:ea typeface="標楷體" pitchFamily="65" charset="-120"/>
              </a:rPr>
              <a:t>3</a:t>
            </a:r>
            <a:r>
              <a:rPr lang="zh-TW" altLang="en-US" sz="2400" b="1" dirty="0">
                <a:solidFill>
                  <a:srgbClr val="000000"/>
                </a:solidFill>
                <a:latin typeface="標楷體" pitchFamily="65" charset="-120"/>
                <a:ea typeface="標楷體" pitchFamily="65" charset="-120"/>
              </a:rPr>
              <a:t>項及細則第</a:t>
            </a:r>
            <a:r>
              <a:rPr lang="en-US" altLang="zh-TW" sz="2400" b="1" dirty="0">
                <a:solidFill>
                  <a:srgbClr val="000000"/>
                </a:solidFill>
                <a:latin typeface="標楷體" pitchFamily="65" charset="-120"/>
                <a:ea typeface="標楷體" pitchFamily="65" charset="-120"/>
              </a:rPr>
              <a:t>73</a:t>
            </a:r>
            <a:r>
              <a:rPr lang="zh-TW" altLang="en-US" sz="2400" b="1" dirty="0">
                <a:solidFill>
                  <a:srgbClr val="000000"/>
                </a:solidFill>
                <a:latin typeface="標楷體" pitchFamily="65" charset="-120"/>
                <a:ea typeface="標楷體" pitchFamily="65" charset="-120"/>
              </a:rPr>
              <a:t>條*</a:t>
            </a:r>
            <a:r>
              <a:rPr lang="en-US" altLang="zh-TW" sz="2400" b="1" dirty="0">
                <a:solidFill>
                  <a:srgbClr val="000000"/>
                </a:solidFill>
                <a:latin typeface="標楷體" pitchFamily="65" charset="-120"/>
                <a:ea typeface="標楷體" pitchFamily="65" charset="-120"/>
              </a:rPr>
              <a:t>)</a:t>
            </a:r>
            <a:endParaRPr lang="zh-TW" altLang="en-US" sz="2400" b="1" dirty="0">
              <a:latin typeface="標楷體" pitchFamily="65" charset="-120"/>
              <a:ea typeface="標楷體" pitchFamily="65" charset="-120"/>
            </a:endParaRPr>
          </a:p>
        </p:txBody>
      </p:sp>
      <p:sp>
        <p:nvSpPr>
          <p:cNvPr id="2" name="橢圓 1"/>
          <p:cNvSpPr/>
          <p:nvPr/>
        </p:nvSpPr>
        <p:spPr>
          <a:xfrm>
            <a:off x="373005" y="3369598"/>
            <a:ext cx="576262" cy="505665"/>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6" name="直線單箭頭接點 5">
            <a:extLst>
              <a:ext uri="{FF2B5EF4-FFF2-40B4-BE49-F238E27FC236}">
                <a16:creationId xmlns:a16="http://schemas.microsoft.com/office/drawing/2014/main" id="{C60E5597-4FAB-4984-8B60-34B461D457D7}"/>
              </a:ext>
            </a:extLst>
          </p:cNvPr>
          <p:cNvCxnSpPr>
            <a:cxnSpLocks/>
          </p:cNvCxnSpPr>
          <p:nvPr/>
        </p:nvCxnSpPr>
        <p:spPr>
          <a:xfrm>
            <a:off x="326535" y="2958900"/>
            <a:ext cx="363780" cy="69220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線單箭頭接點 6">
            <a:extLst>
              <a:ext uri="{FF2B5EF4-FFF2-40B4-BE49-F238E27FC236}">
                <a16:creationId xmlns:a16="http://schemas.microsoft.com/office/drawing/2014/main" id="{DC5F11AD-E615-49BB-8DB5-64B27954605E}"/>
              </a:ext>
            </a:extLst>
          </p:cNvPr>
          <p:cNvCxnSpPr>
            <a:cxnSpLocks/>
          </p:cNvCxnSpPr>
          <p:nvPr/>
        </p:nvCxnSpPr>
        <p:spPr>
          <a:xfrm>
            <a:off x="297356" y="1988840"/>
            <a:ext cx="363780" cy="69220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頁尾版面配置區 8">
            <a:extLst>
              <a:ext uri="{FF2B5EF4-FFF2-40B4-BE49-F238E27FC236}">
                <a16:creationId xmlns:a16="http://schemas.microsoft.com/office/drawing/2014/main" id="{EAEA6614-D1A4-44F7-8405-B27E9AF51DC1}"/>
              </a:ext>
            </a:extLst>
          </p:cNvPr>
          <p:cNvSpPr>
            <a:spLocks noGrp="1"/>
          </p:cNvSpPr>
          <p:nvPr>
            <p:ph type="ftr" sz="quarter" idx="12"/>
          </p:nvPr>
        </p:nvSpPr>
        <p:spPr/>
        <p:txBody>
          <a:bodyPr/>
          <a:lstStyle/>
          <a:p>
            <a:endParaRPr lang="zh-TW" altLang="en-US"/>
          </a:p>
        </p:txBody>
      </p:sp>
      <p:sp>
        <p:nvSpPr>
          <p:cNvPr id="10" name="投影片編號版面配置區 9">
            <a:extLst>
              <a:ext uri="{FF2B5EF4-FFF2-40B4-BE49-F238E27FC236}">
                <a16:creationId xmlns:a16="http://schemas.microsoft.com/office/drawing/2014/main" id="{BF3BBDB2-B43F-4A75-BE1A-03ECCCCF385A}"/>
              </a:ext>
            </a:extLst>
          </p:cNvPr>
          <p:cNvSpPr>
            <a:spLocks noGrp="1"/>
          </p:cNvSpPr>
          <p:nvPr>
            <p:ph type="sldNum" sz="quarter" idx="11"/>
          </p:nvPr>
        </p:nvSpPr>
        <p:spPr>
          <a:xfrm>
            <a:off x="8763000" y="6492875"/>
            <a:ext cx="381000" cy="365125"/>
          </a:xfrm>
        </p:spPr>
        <p:txBody>
          <a:bodyPr/>
          <a:lstStyle/>
          <a:p>
            <a:fld id="{028E204F-CD3C-4ADB-BA98-84B59EC3AEBA}" type="slidenum">
              <a:rPr lang="zh-TW" altLang="en-US" smtClean="0"/>
              <a:pPr/>
              <a:t>22</a:t>
            </a:fld>
            <a:endParaRPr lang="zh-TW" altLang="en-US"/>
          </a:p>
        </p:txBody>
      </p:sp>
      <p:sp>
        <p:nvSpPr>
          <p:cNvPr id="4" name="矩形 3">
            <a:extLst>
              <a:ext uri="{FF2B5EF4-FFF2-40B4-BE49-F238E27FC236}">
                <a16:creationId xmlns:a16="http://schemas.microsoft.com/office/drawing/2014/main" id="{0CB3F820-35D0-4619-BCFA-19ACDA9ADE7B}"/>
              </a:ext>
            </a:extLst>
          </p:cNvPr>
          <p:cNvSpPr/>
          <p:nvPr/>
        </p:nvSpPr>
        <p:spPr>
          <a:xfrm>
            <a:off x="384176" y="5293657"/>
            <a:ext cx="8302624" cy="1015663"/>
          </a:xfrm>
          <a:prstGeom prst="rect">
            <a:avLst/>
          </a:prstGeom>
          <a:ln>
            <a:solidFill>
              <a:schemeClr val="accent1"/>
            </a:solidFill>
          </a:ln>
        </p:spPr>
        <p:txBody>
          <a:bodyPr wrap="square">
            <a:spAutoFit/>
          </a:bodyPr>
          <a:lstStyle/>
          <a:p>
            <a:pPr algn="just"/>
            <a:r>
              <a:rPr lang="zh-TW" altLang="en-US" sz="2000" b="1" dirty="0">
                <a:solidFill>
                  <a:srgbClr val="000000"/>
                </a:solidFill>
                <a:latin typeface="標楷體" panose="03000509000000000000" pitchFamily="65" charset="-120"/>
                <a:ea typeface="標楷體" panose="03000509000000000000" pitchFamily="65" charset="-120"/>
              </a:rPr>
              <a:t>未達公告金額採購之「公開取得報價或企劃書」，機關於擇定比價或議價對象後，其減價或比減價格之程序，適用本法第</a:t>
            </a:r>
            <a:r>
              <a:rPr lang="en-US" altLang="zh-TW" sz="2000" b="1" dirty="0">
                <a:solidFill>
                  <a:srgbClr val="000000"/>
                </a:solidFill>
                <a:latin typeface="標楷體" panose="03000509000000000000" pitchFamily="65" charset="-120"/>
                <a:ea typeface="標楷體" panose="03000509000000000000" pitchFamily="65" charset="-120"/>
              </a:rPr>
              <a:t>53</a:t>
            </a:r>
            <a:r>
              <a:rPr lang="zh-TW" altLang="en-US" sz="2000" b="1" dirty="0">
                <a:solidFill>
                  <a:srgbClr val="000000"/>
                </a:solidFill>
                <a:latin typeface="標楷體" panose="03000509000000000000" pitchFamily="65" charset="-120"/>
                <a:ea typeface="標楷體" panose="03000509000000000000" pitchFamily="65" charset="-120"/>
              </a:rPr>
              <a:t>條及第</a:t>
            </a:r>
            <a:r>
              <a:rPr lang="en-US" altLang="zh-TW" sz="2000" b="1" dirty="0">
                <a:solidFill>
                  <a:srgbClr val="000000"/>
                </a:solidFill>
                <a:latin typeface="標楷體" panose="03000509000000000000" pitchFamily="65" charset="-120"/>
                <a:ea typeface="標楷體" panose="03000509000000000000" pitchFamily="65" charset="-120"/>
              </a:rPr>
              <a:t>54</a:t>
            </a:r>
            <a:r>
              <a:rPr lang="zh-TW" altLang="en-US" sz="2000" b="1" dirty="0">
                <a:solidFill>
                  <a:srgbClr val="000000"/>
                </a:solidFill>
                <a:latin typeface="標楷體" panose="03000509000000000000" pitchFamily="65" charset="-120"/>
                <a:ea typeface="標楷體" panose="03000509000000000000" pitchFamily="65" charset="-120"/>
              </a:rPr>
              <a:t>條之規定</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b="1" dirty="0">
                <a:solidFill>
                  <a:srgbClr val="FF0000"/>
                </a:solidFill>
                <a:latin typeface="標楷體" panose="03000509000000000000" pitchFamily="65" charset="-120"/>
                <a:ea typeface="標楷體" panose="03000509000000000000" pitchFamily="65" charset="-120"/>
              </a:rPr>
              <a:t>(88)</a:t>
            </a:r>
            <a:r>
              <a:rPr lang="zh-TW" altLang="en-US" sz="2000" b="1" dirty="0">
                <a:solidFill>
                  <a:srgbClr val="FF0000"/>
                </a:solidFill>
                <a:latin typeface="標楷體" panose="03000509000000000000" pitchFamily="65" charset="-120"/>
                <a:ea typeface="標楷體" panose="03000509000000000000" pitchFamily="65" charset="-120"/>
              </a:rPr>
              <a:t>工程企字第</a:t>
            </a:r>
            <a:r>
              <a:rPr lang="en-US" altLang="zh-TW" sz="2000" b="1" dirty="0">
                <a:solidFill>
                  <a:srgbClr val="FF0000"/>
                </a:solidFill>
                <a:latin typeface="標楷體" panose="03000509000000000000" pitchFamily="65" charset="-120"/>
                <a:ea typeface="標楷體" panose="03000509000000000000" pitchFamily="65" charset="-120"/>
              </a:rPr>
              <a:t>8813240</a:t>
            </a:r>
            <a:r>
              <a:rPr lang="zh-TW" altLang="en-US" sz="2000" b="1" dirty="0">
                <a:solidFill>
                  <a:srgbClr val="FF0000"/>
                </a:solidFill>
                <a:latin typeface="標楷體" panose="03000509000000000000" pitchFamily="65" charset="-120"/>
                <a:ea typeface="標楷體" panose="03000509000000000000" pitchFamily="65" charset="-120"/>
              </a:rPr>
              <a:t>號</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D5C6A665-DF92-4AEB-8629-B92AE6CA35E3}" type="datetime1">
              <a:rPr lang="zh-TW" altLang="en-US" smtClean="0"/>
              <a:t>2021/11/14</a:t>
            </a:fld>
            <a:endParaRPr lang="en-US" altLang="zh-TW"/>
          </a:p>
        </p:txBody>
      </p:sp>
      <p:sp>
        <p:nvSpPr>
          <p:cNvPr id="128003" name="Rectangle 2"/>
          <p:cNvSpPr>
            <a:spLocks noGrp="1" noChangeArrowheads="1"/>
          </p:cNvSpPr>
          <p:nvPr>
            <p:ph type="title"/>
          </p:nvPr>
        </p:nvSpPr>
        <p:spPr>
          <a:xfrm>
            <a:off x="395536" y="188640"/>
            <a:ext cx="7772400" cy="863377"/>
          </a:xfrm>
        </p:spPr>
        <p:txBody>
          <a:bodyPr/>
          <a:lstStyle/>
          <a:p>
            <a:pPr eaLnBrk="1" hangingPunct="1"/>
            <a:r>
              <a:rPr lang="en-US" altLang="zh-TW" sz="4800" b="1" dirty="0">
                <a:solidFill>
                  <a:srgbClr val="000000"/>
                </a:solidFill>
                <a:effectLst/>
                <a:latin typeface="標楷體" pitchFamily="65" charset="-120"/>
                <a:ea typeface="標楷體" pitchFamily="65" charset="-120"/>
              </a:rPr>
              <a:t>63</a:t>
            </a:r>
            <a:r>
              <a:rPr lang="zh-TW" altLang="en-US" sz="4800" b="1" dirty="0">
                <a:solidFill>
                  <a:srgbClr val="000000"/>
                </a:solidFill>
                <a:effectLst/>
                <a:latin typeface="標楷體" pitchFamily="65" charset="-120"/>
                <a:ea typeface="標楷體" pitchFamily="65" charset="-120"/>
              </a:rPr>
              <a:t>、本採購適用採購法：</a:t>
            </a:r>
            <a:r>
              <a:rPr lang="zh-TW" altLang="en-US" sz="4800" dirty="0">
                <a:solidFill>
                  <a:srgbClr val="000000"/>
                </a:solidFill>
                <a:effectLst/>
                <a:latin typeface="標楷體" panose="03000509000000000000" pitchFamily="65" charset="-120"/>
                <a:ea typeface="標楷體" panose="03000509000000000000" pitchFamily="65" charset="-120"/>
              </a:rPr>
              <a:t> </a:t>
            </a:r>
          </a:p>
        </p:txBody>
      </p:sp>
      <p:sp>
        <p:nvSpPr>
          <p:cNvPr id="120836" name="Rectangle 3"/>
          <p:cNvSpPr>
            <a:spLocks noGrp="1" noChangeArrowheads="1"/>
          </p:cNvSpPr>
          <p:nvPr>
            <p:ph type="body" idx="1"/>
          </p:nvPr>
        </p:nvSpPr>
        <p:spPr>
          <a:xfrm>
            <a:off x="467544" y="1412776"/>
            <a:ext cx="8229600" cy="4525962"/>
          </a:xfrm>
        </p:spPr>
        <p:txBody>
          <a:bodyPr>
            <a:normAutofit fontScale="92500"/>
          </a:bodyPr>
          <a:lstStyle/>
          <a:p>
            <a:pPr marL="1428750" indent="-1428750" algn="just" eaLnBrk="1" hangingPunct="1">
              <a:lnSpc>
                <a:spcPts val="4600"/>
              </a:lnSpc>
              <a:spcBef>
                <a:spcPct val="10000"/>
              </a:spcBef>
              <a:buFont typeface="Wingdings" pitchFamily="2" charset="2"/>
              <a:buNone/>
              <a:defRPr/>
            </a:pPr>
            <a:r>
              <a:rPr lang="en-US" altLang="zh-TW" sz="4400" b="1" dirty="0">
                <a:latin typeface="標楷體" pitchFamily="65" charset="-120"/>
                <a:ea typeface="標楷體" pitchFamily="65" charset="-120"/>
                <a:sym typeface="Wingdings" pitchFamily="2" charset="2"/>
              </a:rPr>
              <a:t></a:t>
            </a:r>
            <a:r>
              <a:rPr lang="en-US" altLang="zh-TW" sz="4400" b="1" dirty="0">
                <a:solidFill>
                  <a:srgbClr val="0033CC"/>
                </a:solidFill>
                <a:latin typeface="標楷體" pitchFamily="65" charset="-120"/>
                <a:ea typeface="標楷體" pitchFamily="65" charset="-120"/>
              </a:rPr>
              <a:t>(1)</a:t>
            </a:r>
            <a:r>
              <a:rPr lang="zh-TW" altLang="en-US" sz="4400" b="1" dirty="0">
                <a:solidFill>
                  <a:srgbClr val="FF3300"/>
                </a:solidFill>
                <a:latin typeface="標楷體" pitchFamily="65" charset="-120"/>
                <a:ea typeface="標楷體" pitchFamily="65" charset="-120"/>
              </a:rPr>
              <a:t>無例外情形。</a:t>
            </a:r>
          </a:p>
          <a:p>
            <a:pPr marL="1254125" indent="-1254125" algn="just" eaLnBrk="1" hangingPunct="1">
              <a:lnSpc>
                <a:spcPts val="4600"/>
              </a:lnSpc>
              <a:spcBef>
                <a:spcPct val="10000"/>
              </a:spcBef>
              <a:buFont typeface="Wingdings" pitchFamily="2" charset="2"/>
              <a:buNone/>
              <a:defRPr/>
            </a:pPr>
            <a:r>
              <a:rPr lang="zh-TW" altLang="en-US" sz="4400" b="1" dirty="0">
                <a:latin typeface="標楷體" pitchFamily="65" charset="-120"/>
                <a:ea typeface="標楷體" pitchFamily="65" charset="-120"/>
                <a:sym typeface="Wingdings" pitchFamily="2" charset="2"/>
              </a:rPr>
              <a:t></a:t>
            </a:r>
            <a:r>
              <a:rPr lang="en-US" altLang="zh-TW" sz="4400" b="1" dirty="0">
                <a:solidFill>
                  <a:srgbClr val="0033CC"/>
                </a:solidFill>
                <a:latin typeface="標楷體" pitchFamily="65" charset="-120"/>
                <a:ea typeface="標楷體" pitchFamily="65" charset="-120"/>
              </a:rPr>
              <a:t>(2)</a:t>
            </a:r>
            <a:r>
              <a:rPr lang="zh-TW" altLang="en-US" sz="4400" b="1" dirty="0">
                <a:latin typeface="標楷體" pitchFamily="65" charset="-120"/>
                <a:ea typeface="標楷體" pitchFamily="65" charset="-120"/>
              </a:rPr>
              <a:t>本機關係軍事機關而有採購法第</a:t>
            </a:r>
            <a:r>
              <a:rPr lang="en-US" altLang="zh-TW" sz="4400" b="1" dirty="0">
                <a:latin typeface="標楷體" pitchFamily="65" charset="-120"/>
                <a:ea typeface="標楷體" pitchFamily="65" charset="-120"/>
              </a:rPr>
              <a:t>104</a:t>
            </a:r>
            <a:r>
              <a:rPr lang="zh-TW" altLang="en-US" sz="4400" b="1" dirty="0">
                <a:latin typeface="標楷體" pitchFamily="65" charset="-120"/>
                <a:ea typeface="標楷體" pitchFamily="65" charset="-120"/>
              </a:rPr>
              <a:t>條第</a:t>
            </a:r>
            <a:r>
              <a:rPr lang="en-US" altLang="zh-TW" sz="4400" b="1" dirty="0">
                <a:latin typeface="標楷體" pitchFamily="65" charset="-120"/>
                <a:ea typeface="標楷體" pitchFamily="65" charset="-120"/>
              </a:rPr>
              <a:t>1</a:t>
            </a:r>
            <a:r>
              <a:rPr lang="zh-TW" altLang="en-US" sz="4400" b="1" dirty="0">
                <a:latin typeface="標楷體" pitchFamily="65" charset="-120"/>
                <a:ea typeface="標楷體" pitchFamily="65" charset="-120"/>
              </a:rPr>
              <a:t>項但書之例外情形。</a:t>
            </a:r>
          </a:p>
          <a:p>
            <a:pPr marL="1339850" indent="-1339850" algn="just" eaLnBrk="1" hangingPunct="1">
              <a:lnSpc>
                <a:spcPts val="4600"/>
              </a:lnSpc>
              <a:spcBef>
                <a:spcPct val="10000"/>
              </a:spcBef>
              <a:buFont typeface="Wingdings" pitchFamily="2" charset="2"/>
              <a:buNone/>
              <a:defRPr/>
            </a:pPr>
            <a:r>
              <a:rPr lang="zh-TW" altLang="en-US" sz="4400" b="1" dirty="0">
                <a:latin typeface="標楷體" pitchFamily="65" charset="-120"/>
                <a:ea typeface="標楷體" pitchFamily="65" charset="-120"/>
                <a:sym typeface="Wingdings" pitchFamily="2" charset="2"/>
              </a:rPr>
              <a:t>■</a:t>
            </a:r>
            <a:r>
              <a:rPr lang="en-US" altLang="zh-TW" sz="4400" b="1" dirty="0">
                <a:solidFill>
                  <a:srgbClr val="0033CC"/>
                </a:solidFill>
                <a:latin typeface="標楷體" pitchFamily="65" charset="-120"/>
                <a:ea typeface="標楷體" pitchFamily="65" charset="-120"/>
              </a:rPr>
              <a:t>(3)</a:t>
            </a:r>
            <a:r>
              <a:rPr lang="zh-TW" altLang="en-US" sz="4400" b="1" dirty="0">
                <a:latin typeface="標楷體" pitchFamily="65" charset="-120"/>
                <a:ea typeface="標楷體" pitchFamily="65" charset="-120"/>
              </a:rPr>
              <a:t>有採購法</a:t>
            </a:r>
            <a:r>
              <a:rPr lang="zh-TW" altLang="en-US" sz="4400" b="1" dirty="0">
                <a:solidFill>
                  <a:srgbClr val="0033CC"/>
                </a:solidFill>
                <a:latin typeface="標楷體" pitchFamily="65" charset="-120"/>
                <a:ea typeface="標楷體" pitchFamily="65" charset="-120"/>
              </a:rPr>
              <a:t>第</a:t>
            </a:r>
            <a:r>
              <a:rPr lang="en-US" altLang="zh-TW" sz="4400" b="1" dirty="0">
                <a:solidFill>
                  <a:srgbClr val="0033CC"/>
                </a:solidFill>
                <a:latin typeface="標楷體" pitchFamily="65" charset="-120"/>
                <a:ea typeface="標楷體" pitchFamily="65" charset="-120"/>
              </a:rPr>
              <a:t>105</a:t>
            </a:r>
            <a:r>
              <a:rPr lang="zh-TW" altLang="en-US" sz="4400" b="1" dirty="0">
                <a:solidFill>
                  <a:srgbClr val="0033CC"/>
                </a:solidFill>
                <a:latin typeface="標楷體" pitchFamily="65" charset="-120"/>
                <a:ea typeface="標楷體" pitchFamily="65" charset="-120"/>
              </a:rPr>
              <a:t>條第</a:t>
            </a:r>
            <a:r>
              <a:rPr lang="en-US" altLang="zh-TW" sz="4400" b="1" dirty="0">
                <a:solidFill>
                  <a:srgbClr val="0033CC"/>
                </a:solidFill>
                <a:latin typeface="標楷體" pitchFamily="65" charset="-120"/>
                <a:ea typeface="標楷體" pitchFamily="65" charset="-120"/>
              </a:rPr>
              <a:t>1</a:t>
            </a:r>
            <a:r>
              <a:rPr lang="zh-TW" altLang="en-US" sz="4400" b="1" dirty="0">
                <a:solidFill>
                  <a:srgbClr val="0033CC"/>
                </a:solidFill>
                <a:latin typeface="標楷體" pitchFamily="65" charset="-120"/>
                <a:ea typeface="標楷體" pitchFamily="65" charset="-120"/>
              </a:rPr>
              <a:t>項之例外</a:t>
            </a:r>
            <a:r>
              <a:rPr lang="zh-TW" altLang="en-US" sz="4400" b="1" dirty="0">
                <a:latin typeface="標楷體" pitchFamily="65" charset="-120"/>
                <a:ea typeface="標楷體" pitchFamily="65" charset="-120"/>
              </a:rPr>
              <a:t>情形。</a:t>
            </a:r>
          </a:p>
          <a:p>
            <a:pPr marL="1339850" indent="-1339850" algn="just" eaLnBrk="1" hangingPunct="1">
              <a:lnSpc>
                <a:spcPts val="4600"/>
              </a:lnSpc>
              <a:spcBef>
                <a:spcPct val="10000"/>
              </a:spcBef>
              <a:buFont typeface="Wingdings" pitchFamily="2" charset="2"/>
              <a:buNone/>
              <a:defRPr/>
            </a:pPr>
            <a:r>
              <a:rPr lang="zh-TW" altLang="en-US" sz="4400" b="1" dirty="0">
                <a:latin typeface="標楷體" pitchFamily="65" charset="-120"/>
                <a:ea typeface="標楷體" pitchFamily="65" charset="-120"/>
                <a:sym typeface="Wingdings" pitchFamily="2" charset="2"/>
              </a:rPr>
              <a:t></a:t>
            </a:r>
            <a:r>
              <a:rPr lang="en-US" altLang="zh-TW" sz="4400" b="1" dirty="0">
                <a:solidFill>
                  <a:srgbClr val="0033CC"/>
                </a:solidFill>
                <a:latin typeface="標楷體" pitchFamily="65" charset="-120"/>
                <a:ea typeface="標楷體" pitchFamily="65" charset="-120"/>
              </a:rPr>
              <a:t>(4)</a:t>
            </a:r>
            <a:r>
              <a:rPr lang="zh-TW" altLang="en-US" sz="4400" b="1" dirty="0">
                <a:latin typeface="標楷體" pitchFamily="65" charset="-120"/>
                <a:ea typeface="標楷體" pitchFamily="65" charset="-120"/>
              </a:rPr>
              <a:t>有採購法第</a:t>
            </a:r>
            <a:r>
              <a:rPr lang="en-US" altLang="zh-TW" sz="4400" b="1" dirty="0">
                <a:latin typeface="標楷體" pitchFamily="65" charset="-120"/>
                <a:ea typeface="標楷體" pitchFamily="65" charset="-120"/>
              </a:rPr>
              <a:t>106</a:t>
            </a:r>
            <a:r>
              <a:rPr lang="zh-TW" altLang="en-US" sz="4400" b="1" dirty="0">
                <a:latin typeface="標楷體" pitchFamily="65" charset="-120"/>
                <a:ea typeface="標楷體" pitchFamily="65" charset="-120"/>
              </a:rPr>
              <a:t>條第</a:t>
            </a:r>
            <a:r>
              <a:rPr lang="en-US" altLang="zh-TW" sz="4400" b="1" dirty="0">
                <a:latin typeface="標楷體" pitchFamily="65" charset="-120"/>
                <a:ea typeface="標楷體" pitchFamily="65" charset="-120"/>
              </a:rPr>
              <a:t>1</a:t>
            </a:r>
            <a:r>
              <a:rPr lang="zh-TW" altLang="en-US" sz="4400" b="1" dirty="0">
                <a:latin typeface="標楷體" pitchFamily="65" charset="-120"/>
                <a:ea typeface="標楷體" pitchFamily="65" charset="-120"/>
              </a:rPr>
              <a:t>項之例外情形。</a:t>
            </a:r>
          </a:p>
        </p:txBody>
      </p:sp>
      <p:sp>
        <p:nvSpPr>
          <p:cNvPr id="6" name="頁尾版面配置區 5">
            <a:extLst>
              <a:ext uri="{FF2B5EF4-FFF2-40B4-BE49-F238E27FC236}">
                <a16:creationId xmlns:a16="http://schemas.microsoft.com/office/drawing/2014/main" id="{C7EF42ED-FD04-49E3-A331-CEC4DDD8F7FC}"/>
              </a:ext>
            </a:extLst>
          </p:cNvPr>
          <p:cNvSpPr>
            <a:spLocks noGrp="1"/>
          </p:cNvSpPr>
          <p:nvPr>
            <p:ph type="ftr" sz="quarter" idx="12"/>
          </p:nvPr>
        </p:nvSpPr>
        <p:spPr/>
        <p:txBody>
          <a:bodyPr/>
          <a:lstStyle/>
          <a:p>
            <a:endParaRPr lang="zh-TW" altLang="en-US"/>
          </a:p>
        </p:txBody>
      </p:sp>
      <p:sp>
        <p:nvSpPr>
          <p:cNvPr id="7" name="投影片編號版面配置區 6">
            <a:extLst>
              <a:ext uri="{FF2B5EF4-FFF2-40B4-BE49-F238E27FC236}">
                <a16:creationId xmlns:a16="http://schemas.microsoft.com/office/drawing/2014/main" id="{D67B356B-0306-45C0-86B9-6D0EA09A1C28}"/>
              </a:ext>
            </a:extLst>
          </p:cNvPr>
          <p:cNvSpPr>
            <a:spLocks noGrp="1"/>
          </p:cNvSpPr>
          <p:nvPr>
            <p:ph type="sldNum" sz="quarter" idx="11"/>
          </p:nvPr>
        </p:nvSpPr>
        <p:spPr>
          <a:xfrm>
            <a:off x="8697144" y="6484937"/>
            <a:ext cx="381000" cy="365125"/>
          </a:xfrm>
        </p:spPr>
        <p:txBody>
          <a:bodyPr/>
          <a:lstStyle/>
          <a:p>
            <a:fld id="{028E204F-CD3C-4ADB-BA98-84B59EC3AEBA}" type="slidenum">
              <a:rPr lang="zh-TW" altLang="en-US" smtClean="0"/>
              <a:pPr/>
              <a:t>23</a:t>
            </a:fld>
            <a:endParaRPr lang="zh-TW"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D1B11E22-FD02-414A-85D2-89D828CAEF27}"/>
              </a:ext>
            </a:extLst>
          </p:cNvPr>
          <p:cNvSpPr>
            <a:spLocks noGrp="1"/>
          </p:cNvSpPr>
          <p:nvPr>
            <p:ph type="dt" sz="half" idx="10"/>
          </p:nvPr>
        </p:nvSpPr>
        <p:spPr/>
        <p:txBody>
          <a:bodyPr/>
          <a:lstStyle/>
          <a:p>
            <a:fld id="{7C1BD5C9-3DB7-48CB-AC99-EAAEB538F827}" type="datetime1">
              <a:rPr lang="zh-TW" altLang="en-US" smtClean="0"/>
              <a:pPr/>
              <a:t>2021/11/14</a:t>
            </a:fld>
            <a:endParaRPr lang="zh-TW" altLang="en-US"/>
          </a:p>
        </p:txBody>
      </p:sp>
      <p:sp>
        <p:nvSpPr>
          <p:cNvPr id="5" name="投影片編號版面配置區 4">
            <a:extLst>
              <a:ext uri="{FF2B5EF4-FFF2-40B4-BE49-F238E27FC236}">
                <a16:creationId xmlns:a16="http://schemas.microsoft.com/office/drawing/2014/main" id="{2C7FCBDD-577A-4796-8572-A9636C0DDEDA}"/>
              </a:ext>
            </a:extLst>
          </p:cNvPr>
          <p:cNvSpPr>
            <a:spLocks noGrp="1"/>
          </p:cNvSpPr>
          <p:nvPr>
            <p:ph type="sldNum" sz="quarter" idx="11"/>
          </p:nvPr>
        </p:nvSpPr>
        <p:spPr/>
        <p:txBody>
          <a:bodyPr/>
          <a:lstStyle/>
          <a:p>
            <a:fld id="{028E204F-CD3C-4ADB-BA98-84B59EC3AEBA}" type="slidenum">
              <a:rPr lang="zh-TW" altLang="en-US" smtClean="0"/>
              <a:pPr/>
              <a:t>24</a:t>
            </a:fld>
            <a:endParaRPr lang="zh-TW" altLang="en-US"/>
          </a:p>
        </p:txBody>
      </p:sp>
      <p:sp>
        <p:nvSpPr>
          <p:cNvPr id="6" name="文字方塊 5">
            <a:extLst>
              <a:ext uri="{FF2B5EF4-FFF2-40B4-BE49-F238E27FC236}">
                <a16:creationId xmlns:a16="http://schemas.microsoft.com/office/drawing/2014/main" id="{87BAA662-7695-456A-8B96-FD91CBFEE000}"/>
              </a:ext>
            </a:extLst>
          </p:cNvPr>
          <p:cNvSpPr txBox="1"/>
          <p:nvPr/>
        </p:nvSpPr>
        <p:spPr>
          <a:xfrm>
            <a:off x="611560" y="404664"/>
            <a:ext cx="8280920" cy="5753435"/>
          </a:xfrm>
          <a:prstGeom prst="rect">
            <a:avLst/>
          </a:prstGeom>
          <a:noFill/>
        </p:spPr>
        <p:txBody>
          <a:bodyPr wrap="square" rtlCol="0">
            <a:spAutoFit/>
          </a:bodyPr>
          <a:lstStyle/>
          <a:p>
            <a:pPr marL="285750" indent="-285750" algn="just">
              <a:lnSpc>
                <a:spcPts val="3700"/>
              </a:lnSpc>
              <a:buFont typeface="Wingdings" panose="05000000000000000000" pitchFamily="2" charset="2"/>
              <a:buChar char="l"/>
            </a:pPr>
            <a:r>
              <a:rPr lang="zh-TW" altLang="en-US" sz="2800" dirty="0">
                <a:solidFill>
                  <a:srgbClr val="1C1C1C"/>
                </a:solidFill>
                <a:latin typeface="標楷體" panose="03000509000000000000" pitchFamily="65" charset="-120"/>
                <a:ea typeface="標楷體" panose="03000509000000000000" pitchFamily="65" charset="-120"/>
              </a:rPr>
              <a:t>某機關採購熱像儀</a:t>
            </a:r>
            <a:r>
              <a:rPr lang="en-US" altLang="zh-TW" sz="2800" dirty="0">
                <a:solidFill>
                  <a:srgbClr val="1C1C1C"/>
                </a:solidFill>
                <a:latin typeface="標楷體" panose="03000509000000000000" pitchFamily="65" charset="-120"/>
                <a:ea typeface="標楷體" panose="03000509000000000000" pitchFamily="65" charset="-120"/>
              </a:rPr>
              <a:t>2</a:t>
            </a:r>
            <a:r>
              <a:rPr lang="zh-TW" altLang="en-US" sz="2800" dirty="0">
                <a:solidFill>
                  <a:srgbClr val="1C1C1C"/>
                </a:solidFill>
                <a:latin typeface="標楷體" panose="03000509000000000000" pitchFamily="65" charset="-120"/>
                <a:ea typeface="標楷體" panose="03000509000000000000" pitchFamily="65" charset="-120"/>
              </a:rPr>
              <a:t>台，採購金額</a:t>
            </a:r>
            <a:r>
              <a:rPr lang="en-US" altLang="zh-TW" sz="2800" dirty="0">
                <a:solidFill>
                  <a:srgbClr val="1C1C1C"/>
                </a:solidFill>
                <a:latin typeface="標楷體" panose="03000509000000000000" pitchFamily="65" charset="-120"/>
                <a:ea typeface="標楷體" panose="03000509000000000000" pitchFamily="65" charset="-120"/>
              </a:rPr>
              <a:t>70</a:t>
            </a:r>
            <a:r>
              <a:rPr lang="zh-TW" altLang="en-US" sz="2800" dirty="0">
                <a:solidFill>
                  <a:srgbClr val="1C1C1C"/>
                </a:solidFill>
                <a:latin typeface="標楷體" panose="03000509000000000000" pitchFamily="65" charset="-120"/>
                <a:ea typeface="標楷體" panose="03000509000000000000" pitchFamily="65" charset="-120"/>
              </a:rPr>
              <a:t>萬元，詢價</a:t>
            </a:r>
            <a:r>
              <a:rPr lang="en-US" altLang="zh-TW" sz="2800" dirty="0">
                <a:solidFill>
                  <a:srgbClr val="1C1C1C"/>
                </a:solidFill>
                <a:latin typeface="標楷體" panose="03000509000000000000" pitchFamily="65" charset="-120"/>
                <a:ea typeface="標楷體" panose="03000509000000000000" pitchFamily="65" charset="-120"/>
              </a:rPr>
              <a:t>5</a:t>
            </a:r>
            <a:r>
              <a:rPr lang="zh-TW" altLang="en-US" sz="2800" dirty="0">
                <a:solidFill>
                  <a:srgbClr val="1C1C1C"/>
                </a:solidFill>
                <a:latin typeface="標楷體" panose="03000509000000000000" pitchFamily="65" charset="-120"/>
                <a:ea typeface="標楷體" panose="03000509000000000000" pitchFamily="65" charset="-120"/>
              </a:rPr>
              <a:t>家，議價理由為「不可預見緊急情事</a:t>
            </a:r>
            <a:r>
              <a:rPr lang="zh-TW" altLang="en-US" sz="28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a:t>
            </a:r>
            <a:r>
              <a:rPr lang="en-US" altLang="zh-TW" sz="2800" dirty="0">
                <a:solidFill>
                  <a:srgbClr val="1C1C1C"/>
                </a:solidFill>
                <a:latin typeface="標楷體" panose="03000509000000000000" pitchFamily="65" charset="-120"/>
                <a:ea typeface="標楷體" panose="03000509000000000000" pitchFamily="65" charset="-120"/>
              </a:rPr>
              <a:t>?</a:t>
            </a:r>
          </a:p>
          <a:p>
            <a:pPr marL="285750" indent="-285750" algn="just">
              <a:lnSpc>
                <a:spcPts val="3700"/>
              </a:lnSpc>
              <a:buFont typeface="Wingdings" panose="05000000000000000000" pitchFamily="2" charset="2"/>
              <a:buChar char="l"/>
            </a:pPr>
            <a:r>
              <a:rPr lang="zh-TW" altLang="en-US" sz="2800" dirty="0">
                <a:solidFill>
                  <a:srgbClr val="1C1C1C"/>
                </a:solidFill>
                <a:latin typeface="標楷體" panose="03000509000000000000" pitchFamily="65" charset="-120"/>
                <a:ea typeface="標楷體" panose="03000509000000000000" pitchFamily="65" charset="-120"/>
              </a:rPr>
              <a:t>某機關採購</a:t>
            </a:r>
            <a:r>
              <a:rPr lang="en-US" altLang="zh-TW" sz="2800" dirty="0">
                <a:solidFill>
                  <a:srgbClr val="1C1C1C"/>
                </a:solidFill>
                <a:latin typeface="標楷體" panose="03000509000000000000" pitchFamily="65" charset="-120"/>
                <a:ea typeface="標楷體" panose="03000509000000000000" pitchFamily="65" charset="-120"/>
              </a:rPr>
              <a:t>080</a:t>
            </a:r>
            <a:r>
              <a:rPr lang="zh-TW" altLang="en-US" sz="2800" dirty="0">
                <a:solidFill>
                  <a:srgbClr val="1C1C1C"/>
                </a:solidFill>
                <a:latin typeface="標楷體" panose="03000509000000000000" pitchFamily="65" charset="-120"/>
                <a:ea typeface="標楷體" panose="03000509000000000000" pitchFamily="65" charset="-120"/>
              </a:rPr>
              <a:t>電話，預算</a:t>
            </a:r>
            <a:r>
              <a:rPr lang="en-US" altLang="zh-TW" sz="2800" dirty="0">
                <a:solidFill>
                  <a:srgbClr val="1C1C1C"/>
                </a:solidFill>
                <a:latin typeface="標楷體" panose="03000509000000000000" pitchFamily="65" charset="-120"/>
                <a:ea typeface="標楷體" panose="03000509000000000000" pitchFamily="65" charset="-120"/>
              </a:rPr>
              <a:t>72</a:t>
            </a:r>
            <a:r>
              <a:rPr lang="zh-TW" altLang="en-US" sz="2800" dirty="0">
                <a:solidFill>
                  <a:srgbClr val="1C1C1C"/>
                </a:solidFill>
                <a:latin typeface="標楷體" panose="03000509000000000000" pitchFamily="65" charset="-120"/>
                <a:ea typeface="標楷體" panose="03000509000000000000" pitchFamily="65" charset="-120"/>
              </a:rPr>
              <a:t>萬元，詢價</a:t>
            </a:r>
            <a:r>
              <a:rPr lang="en-US" altLang="zh-TW" sz="2800" dirty="0">
                <a:solidFill>
                  <a:srgbClr val="1C1C1C"/>
                </a:solidFill>
                <a:latin typeface="標楷體" panose="03000509000000000000" pitchFamily="65" charset="-120"/>
                <a:ea typeface="標楷體" panose="03000509000000000000" pitchFamily="65" charset="-120"/>
              </a:rPr>
              <a:t>2</a:t>
            </a:r>
            <a:r>
              <a:rPr lang="zh-TW" altLang="en-US" sz="2800" dirty="0">
                <a:solidFill>
                  <a:srgbClr val="1C1C1C"/>
                </a:solidFill>
                <a:latin typeface="標楷體" panose="03000509000000000000" pitchFamily="65" charset="-120"/>
                <a:ea typeface="標楷體" panose="03000509000000000000" pitchFamily="65" charset="-120"/>
              </a:rPr>
              <a:t>家，議價理由「價格合理</a:t>
            </a:r>
            <a:r>
              <a:rPr lang="zh-TW" altLang="en-US" sz="28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a:t>
            </a:r>
            <a:r>
              <a:rPr lang="en-US" altLang="zh-TW" sz="28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a:t>
            </a:r>
          </a:p>
          <a:p>
            <a:pPr marL="285750" indent="-285750" algn="just">
              <a:lnSpc>
                <a:spcPts val="3700"/>
              </a:lnSpc>
              <a:buFont typeface="Wingdings" panose="05000000000000000000" pitchFamily="2" charset="2"/>
              <a:buChar char="l"/>
            </a:pPr>
            <a:r>
              <a:rPr lang="zh-TW" altLang="en-US" sz="2800" dirty="0">
                <a:solidFill>
                  <a:srgbClr val="1C1C1C"/>
                </a:solidFill>
                <a:latin typeface="標楷體" panose="03000509000000000000" pitchFamily="65" charset="-120"/>
                <a:ea typeface="標楷體" panose="03000509000000000000" pitchFamily="65" charset="-120"/>
              </a:rPr>
              <a:t>某機關工程初驗</a:t>
            </a:r>
            <a:r>
              <a:rPr lang="en-US" altLang="zh-TW" sz="2800" dirty="0">
                <a:solidFill>
                  <a:srgbClr val="1C1C1C"/>
                </a:solidFill>
                <a:latin typeface="標楷體" panose="03000509000000000000" pitchFamily="65" charset="-120"/>
                <a:ea typeface="標楷體" panose="03000509000000000000" pitchFamily="65" charset="-120"/>
              </a:rPr>
              <a:t>580</a:t>
            </a:r>
            <a:r>
              <a:rPr lang="zh-TW" altLang="en-US" sz="2800" dirty="0">
                <a:solidFill>
                  <a:srgbClr val="1C1C1C"/>
                </a:solidFill>
                <a:latin typeface="標楷體" panose="03000509000000000000" pitchFamily="65" charset="-120"/>
                <a:ea typeface="標楷體" panose="03000509000000000000" pitchFamily="65" charset="-120"/>
              </a:rPr>
              <a:t>項缺失、限</a:t>
            </a:r>
            <a:r>
              <a:rPr lang="en-US" altLang="zh-TW" sz="2800" dirty="0">
                <a:solidFill>
                  <a:srgbClr val="1C1C1C"/>
                </a:solidFill>
                <a:latin typeface="標楷體" panose="03000509000000000000" pitchFamily="65" charset="-120"/>
                <a:ea typeface="標楷體" panose="03000509000000000000" pitchFamily="65" charset="-120"/>
              </a:rPr>
              <a:t>20</a:t>
            </a:r>
            <a:r>
              <a:rPr lang="zh-TW" altLang="en-US" sz="2800" dirty="0">
                <a:solidFill>
                  <a:srgbClr val="1C1C1C"/>
                </a:solidFill>
                <a:latin typeface="標楷體" panose="03000509000000000000" pitchFamily="65" charset="-120"/>
                <a:ea typeface="標楷體" panose="03000509000000000000" pitchFamily="65" charset="-120"/>
              </a:rPr>
              <a:t>天改善。初驗複驗</a:t>
            </a:r>
            <a:r>
              <a:rPr lang="en-US" altLang="zh-TW" sz="2800" dirty="0">
                <a:solidFill>
                  <a:srgbClr val="1C1C1C"/>
                </a:solidFill>
                <a:latin typeface="標楷體" panose="03000509000000000000" pitchFamily="65" charset="-120"/>
                <a:ea typeface="標楷體" panose="03000509000000000000" pitchFamily="65" charset="-120"/>
              </a:rPr>
              <a:t>300</a:t>
            </a:r>
            <a:r>
              <a:rPr lang="zh-TW" altLang="en-US" sz="2800" dirty="0">
                <a:solidFill>
                  <a:srgbClr val="1C1C1C"/>
                </a:solidFill>
                <a:latin typeface="標楷體" panose="03000509000000000000" pitchFamily="65" charset="-120"/>
                <a:ea typeface="標楷體" panose="03000509000000000000" pitchFamily="65" charset="-120"/>
              </a:rPr>
              <a:t>項缺失、限</a:t>
            </a:r>
            <a:r>
              <a:rPr lang="en-US" altLang="zh-TW" sz="2800" dirty="0">
                <a:solidFill>
                  <a:srgbClr val="1C1C1C"/>
                </a:solidFill>
                <a:latin typeface="標楷體" panose="03000509000000000000" pitchFamily="65" charset="-120"/>
                <a:ea typeface="標楷體" panose="03000509000000000000" pitchFamily="65" charset="-120"/>
              </a:rPr>
              <a:t>10</a:t>
            </a:r>
            <a:r>
              <a:rPr lang="zh-TW" altLang="en-US" sz="2800" dirty="0">
                <a:solidFill>
                  <a:srgbClr val="1C1C1C"/>
                </a:solidFill>
                <a:latin typeface="標楷體" panose="03000509000000000000" pitchFamily="65" charset="-120"/>
                <a:ea typeface="標楷體" panose="03000509000000000000" pitchFamily="65" charset="-120"/>
              </a:rPr>
              <a:t>天改善。驗收合格，逾期計罰</a:t>
            </a:r>
            <a:r>
              <a:rPr lang="en-US" altLang="zh-TW" sz="2800" dirty="0">
                <a:solidFill>
                  <a:srgbClr val="1C1C1C"/>
                </a:solidFill>
                <a:latin typeface="標楷體" panose="03000509000000000000" pitchFamily="65" charset="-120"/>
                <a:ea typeface="標楷體" panose="03000509000000000000" pitchFamily="65" charset="-120"/>
              </a:rPr>
              <a:t>600</a:t>
            </a:r>
            <a:r>
              <a:rPr lang="zh-TW" altLang="en-US" sz="2800" dirty="0">
                <a:solidFill>
                  <a:srgbClr val="1C1C1C"/>
                </a:solidFill>
                <a:latin typeface="標楷體" panose="03000509000000000000" pitchFamily="65" charset="-120"/>
                <a:ea typeface="標楷體" panose="03000509000000000000" pitchFamily="65" charset="-120"/>
              </a:rPr>
              <a:t>萬元</a:t>
            </a:r>
            <a:r>
              <a:rPr lang="en-US" altLang="zh-TW" sz="2800" dirty="0">
                <a:solidFill>
                  <a:srgbClr val="1C1C1C"/>
                </a:solidFill>
                <a:latin typeface="標楷體" panose="03000509000000000000" pitchFamily="65" charset="-120"/>
                <a:ea typeface="標楷體" panose="03000509000000000000" pitchFamily="65" charset="-120"/>
              </a:rPr>
              <a:t>?</a:t>
            </a:r>
          </a:p>
          <a:p>
            <a:pPr marL="285750" indent="-285750" algn="just">
              <a:lnSpc>
                <a:spcPts val="3700"/>
              </a:lnSpc>
              <a:buFont typeface="Wingdings" panose="05000000000000000000" pitchFamily="2" charset="2"/>
              <a:buChar char="l"/>
            </a:pPr>
            <a:r>
              <a:rPr lang="zh-TW" altLang="en-US" sz="2800" dirty="0">
                <a:solidFill>
                  <a:srgbClr val="1C1C1C"/>
                </a:solidFill>
                <a:latin typeface="標楷體" panose="03000509000000000000" pitchFamily="65" charset="-120"/>
                <a:ea typeface="標楷體" panose="03000509000000000000" pitchFamily="65" charset="-120"/>
              </a:rPr>
              <a:t>某機關裝備維修，廠商欲分包，機關認定轉包，廠商申請終止契約，機關依據採購法第</a:t>
            </a:r>
            <a:r>
              <a:rPr lang="en-US" altLang="zh-TW" sz="2800" dirty="0">
                <a:solidFill>
                  <a:srgbClr val="1C1C1C"/>
                </a:solidFill>
                <a:latin typeface="標楷體" panose="03000509000000000000" pitchFamily="65" charset="-120"/>
                <a:ea typeface="標楷體" panose="03000509000000000000" pitchFamily="65" charset="-120"/>
              </a:rPr>
              <a:t>101</a:t>
            </a:r>
            <a:r>
              <a:rPr lang="zh-TW" altLang="en-US" sz="2800" dirty="0">
                <a:solidFill>
                  <a:srgbClr val="1C1C1C"/>
                </a:solidFill>
                <a:latin typeface="標楷體" panose="03000509000000000000" pitchFamily="65" charset="-120"/>
                <a:ea typeface="標楷體" panose="03000509000000000000" pitchFamily="65" charset="-120"/>
              </a:rPr>
              <a:t>條第</a:t>
            </a:r>
            <a:r>
              <a:rPr lang="en-US" altLang="zh-TW" sz="2800" dirty="0">
                <a:solidFill>
                  <a:srgbClr val="1C1C1C"/>
                </a:solidFill>
                <a:latin typeface="標楷體" panose="03000509000000000000" pitchFamily="65" charset="-120"/>
                <a:ea typeface="標楷體" panose="03000509000000000000" pitchFamily="65" charset="-120"/>
              </a:rPr>
              <a:t>1</a:t>
            </a:r>
            <a:r>
              <a:rPr lang="zh-TW" altLang="en-US" sz="2800" dirty="0">
                <a:solidFill>
                  <a:srgbClr val="1C1C1C"/>
                </a:solidFill>
                <a:latin typeface="標楷體" panose="03000509000000000000" pitchFamily="65" charset="-120"/>
                <a:ea typeface="標楷體" panose="03000509000000000000" pitchFamily="65" charset="-120"/>
              </a:rPr>
              <a:t>項第</a:t>
            </a:r>
            <a:r>
              <a:rPr lang="en-US" altLang="zh-TW" sz="2800" dirty="0">
                <a:solidFill>
                  <a:srgbClr val="1C1C1C"/>
                </a:solidFill>
                <a:latin typeface="標楷體" panose="03000509000000000000" pitchFamily="65" charset="-120"/>
                <a:ea typeface="標楷體" panose="03000509000000000000" pitchFamily="65" charset="-120"/>
              </a:rPr>
              <a:t>12</a:t>
            </a:r>
            <a:r>
              <a:rPr lang="zh-TW" altLang="en-US" sz="2800" dirty="0">
                <a:solidFill>
                  <a:srgbClr val="1C1C1C"/>
                </a:solidFill>
                <a:latin typeface="標楷體" panose="03000509000000000000" pitchFamily="65" charset="-120"/>
                <a:ea typeface="標楷體" panose="03000509000000000000" pitchFamily="65" charset="-120"/>
              </a:rPr>
              <a:t>款辦理</a:t>
            </a:r>
            <a:r>
              <a:rPr lang="en-US" altLang="zh-TW" sz="2800" dirty="0">
                <a:solidFill>
                  <a:srgbClr val="1C1C1C"/>
                </a:solidFill>
                <a:latin typeface="標楷體" panose="03000509000000000000" pitchFamily="65" charset="-120"/>
                <a:ea typeface="標楷體" panose="03000509000000000000" pitchFamily="65" charset="-120"/>
              </a:rPr>
              <a:t>?</a:t>
            </a:r>
          </a:p>
          <a:p>
            <a:pPr marL="285750" indent="-285750" algn="just">
              <a:lnSpc>
                <a:spcPts val="3700"/>
              </a:lnSpc>
              <a:buFont typeface="Wingdings" panose="05000000000000000000" pitchFamily="2" charset="2"/>
              <a:buChar char="l"/>
            </a:pPr>
            <a:r>
              <a:rPr lang="zh-TW" altLang="en-US" sz="2800" dirty="0">
                <a:solidFill>
                  <a:srgbClr val="1C1C1C"/>
                </a:solidFill>
                <a:latin typeface="標楷體" panose="03000509000000000000" pitchFamily="65" charset="-120"/>
                <a:ea typeface="標楷體" panose="03000509000000000000" pitchFamily="65" charset="-120"/>
              </a:rPr>
              <a:t>某機關設備採購，工程部分無廠商報價，無法開工，如何處理</a:t>
            </a:r>
            <a:r>
              <a:rPr lang="en-US" altLang="zh-TW" sz="2800" dirty="0">
                <a:solidFill>
                  <a:srgbClr val="1C1C1C"/>
                </a:solidFill>
                <a:latin typeface="標楷體" panose="03000509000000000000" pitchFamily="65" charset="-120"/>
                <a:ea typeface="標楷體" panose="03000509000000000000" pitchFamily="65" charset="-120"/>
              </a:rPr>
              <a:t>?</a:t>
            </a:r>
            <a:endParaRPr lang="zh-TW" altLang="en-US" sz="2800" dirty="0">
              <a:solidFill>
                <a:srgbClr val="1C1C1C"/>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119535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3F0A68C9-F484-43FF-AF23-88CA695449E6}"/>
              </a:ext>
            </a:extLst>
          </p:cNvPr>
          <p:cNvSpPr>
            <a:spLocks noGrp="1"/>
          </p:cNvSpPr>
          <p:nvPr>
            <p:ph type="dt" sz="half" idx="10"/>
          </p:nvPr>
        </p:nvSpPr>
        <p:spPr/>
        <p:txBody>
          <a:bodyPr/>
          <a:lstStyle/>
          <a:p>
            <a:fld id="{7C1BD5C9-3DB7-48CB-AC99-EAAEB538F827}" type="datetime1">
              <a:rPr lang="zh-TW" altLang="en-US" smtClean="0"/>
              <a:pPr/>
              <a:t>2021/11/14</a:t>
            </a:fld>
            <a:endParaRPr lang="zh-TW" altLang="en-US"/>
          </a:p>
        </p:txBody>
      </p:sp>
      <p:sp>
        <p:nvSpPr>
          <p:cNvPr id="5" name="投影片編號版面配置區 4">
            <a:extLst>
              <a:ext uri="{FF2B5EF4-FFF2-40B4-BE49-F238E27FC236}">
                <a16:creationId xmlns:a16="http://schemas.microsoft.com/office/drawing/2014/main" id="{D8A39A9A-F1E9-443F-9904-F4226DACA726}"/>
              </a:ext>
            </a:extLst>
          </p:cNvPr>
          <p:cNvSpPr>
            <a:spLocks noGrp="1"/>
          </p:cNvSpPr>
          <p:nvPr>
            <p:ph type="sldNum" sz="quarter" idx="11"/>
          </p:nvPr>
        </p:nvSpPr>
        <p:spPr/>
        <p:txBody>
          <a:bodyPr/>
          <a:lstStyle/>
          <a:p>
            <a:fld id="{028E204F-CD3C-4ADB-BA98-84B59EC3AEBA}" type="slidenum">
              <a:rPr lang="zh-TW" altLang="en-US" smtClean="0"/>
              <a:pPr/>
              <a:t>25</a:t>
            </a:fld>
            <a:endParaRPr lang="zh-TW" altLang="en-US"/>
          </a:p>
        </p:txBody>
      </p:sp>
      <p:sp>
        <p:nvSpPr>
          <p:cNvPr id="7" name="矩形 6">
            <a:extLst>
              <a:ext uri="{FF2B5EF4-FFF2-40B4-BE49-F238E27FC236}">
                <a16:creationId xmlns:a16="http://schemas.microsoft.com/office/drawing/2014/main" id="{7C1BB30F-5B58-40AC-ABCE-BEF64F9F8539}"/>
              </a:ext>
            </a:extLst>
          </p:cNvPr>
          <p:cNvSpPr/>
          <p:nvPr/>
        </p:nvSpPr>
        <p:spPr>
          <a:xfrm>
            <a:off x="228602" y="330698"/>
            <a:ext cx="8591869" cy="6122638"/>
          </a:xfrm>
          <a:prstGeom prst="rect">
            <a:avLst/>
          </a:prstGeom>
        </p:spPr>
        <p:txBody>
          <a:bodyPr wrap="square">
            <a:spAutoFit/>
          </a:bodyPr>
          <a:lstStyle/>
          <a:p>
            <a:pPr marL="539750" indent="-539750" algn="just">
              <a:lnSpc>
                <a:spcPts val="2200"/>
              </a:lnSpc>
            </a:pPr>
            <a:r>
              <a:rPr lang="zh-TW" altLang="zh-TW" sz="2400" b="1" u="sng" kern="100" dirty="0">
                <a:solidFill>
                  <a:srgbClr val="0000FF"/>
                </a:solidFill>
                <a:latin typeface="標楷體" panose="03000509000000000000" pitchFamily="65" charset="-120"/>
                <a:ea typeface="標楷體" panose="03000509000000000000" pitchFamily="65" charset="-120"/>
              </a:rPr>
              <a:t>勞務採購</a:t>
            </a:r>
            <a:r>
              <a:rPr lang="zh-TW" altLang="zh-TW" sz="2400" b="1" kern="100" dirty="0">
                <a:solidFill>
                  <a:srgbClr val="1C1C1C"/>
                </a:solidFill>
                <a:latin typeface="標楷體" panose="03000509000000000000" pitchFamily="65" charset="-120"/>
                <a:ea typeface="標楷體" panose="03000509000000000000" pitchFamily="65" charset="-120"/>
              </a:rPr>
              <a:t>契約範本</a:t>
            </a:r>
            <a:endParaRPr lang="en-US" altLang="zh-TW" sz="2400" kern="100" dirty="0">
              <a:solidFill>
                <a:srgbClr val="1C1C1C"/>
              </a:solidFill>
              <a:latin typeface="標楷體" panose="03000509000000000000" pitchFamily="65" charset="-120"/>
              <a:ea typeface="標楷體" panose="03000509000000000000" pitchFamily="65" charset="-120"/>
            </a:endParaRPr>
          </a:p>
          <a:p>
            <a:pPr marL="539750" indent="-539750" algn="just">
              <a:lnSpc>
                <a:spcPts val="3000"/>
              </a:lnSpc>
            </a:pPr>
            <a:r>
              <a:rPr lang="zh-TW" altLang="en-US" sz="2400" kern="100" dirty="0">
                <a:solidFill>
                  <a:srgbClr val="1C1C1C"/>
                </a:solidFill>
                <a:latin typeface="標楷體" panose="03000509000000000000" pitchFamily="65" charset="-120"/>
                <a:ea typeface="標楷體" panose="03000509000000000000" pitchFamily="65" charset="-120"/>
              </a:rPr>
              <a:t>第</a:t>
            </a:r>
            <a:r>
              <a:rPr lang="en-US" altLang="zh-TW" sz="2400" kern="100" dirty="0">
                <a:solidFill>
                  <a:srgbClr val="1C1C1C"/>
                </a:solidFill>
                <a:latin typeface="標楷體" panose="03000509000000000000" pitchFamily="65" charset="-120"/>
                <a:ea typeface="標楷體" panose="03000509000000000000" pitchFamily="65" charset="-120"/>
              </a:rPr>
              <a:t>13</a:t>
            </a:r>
            <a:r>
              <a:rPr lang="zh-TW" altLang="en-US" sz="2400" kern="100" dirty="0">
                <a:solidFill>
                  <a:srgbClr val="1C1C1C"/>
                </a:solidFill>
                <a:latin typeface="標楷體" panose="03000509000000000000" pitchFamily="65" charset="-120"/>
                <a:ea typeface="標楷體" panose="03000509000000000000" pitchFamily="65" charset="-120"/>
              </a:rPr>
              <a:t>條</a:t>
            </a: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zh-TW" sz="2400" b="1" dirty="0">
                <a:solidFill>
                  <a:srgbClr val="1C1C1C"/>
                </a:solidFill>
                <a:latin typeface="標楷體" panose="03000509000000000000" pitchFamily="65" charset="-120"/>
                <a:ea typeface="標楷體" panose="03000509000000000000" pitchFamily="65" charset="-120"/>
              </a:rPr>
              <a:t>遲延履約</a:t>
            </a:r>
            <a:r>
              <a:rPr lang="en-US" altLang="zh-TW" sz="2400" kern="100" dirty="0">
                <a:solidFill>
                  <a:srgbClr val="1C1C1C"/>
                </a:solidFill>
                <a:latin typeface="標楷體" panose="03000509000000000000" pitchFamily="65" charset="-120"/>
                <a:ea typeface="標楷體" panose="03000509000000000000" pitchFamily="65" charset="-120"/>
              </a:rPr>
              <a:t>)</a:t>
            </a:r>
          </a:p>
          <a:p>
            <a:pPr marL="539750" indent="-539750" algn="just">
              <a:lnSpc>
                <a:spcPts val="3000"/>
              </a:lnSpc>
            </a:pP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zh-TW" sz="2400" kern="100" dirty="0">
                <a:solidFill>
                  <a:srgbClr val="1C1C1C"/>
                </a:solidFill>
                <a:latin typeface="標楷體" panose="03000509000000000000" pitchFamily="65" charset="-120"/>
                <a:ea typeface="標楷體" panose="03000509000000000000" pitchFamily="65" charset="-120"/>
              </a:rPr>
              <a:t>五</a:t>
            </a: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zh-TW" sz="2400" kern="100" dirty="0">
                <a:solidFill>
                  <a:srgbClr val="1C1C1C"/>
                </a:solidFill>
                <a:latin typeface="標楷體" panose="03000509000000000000" pitchFamily="65" charset="-120"/>
                <a:ea typeface="標楷體" panose="03000509000000000000" pitchFamily="65" charset="-120"/>
              </a:rPr>
              <a:t>機關及廠商因下列天災或事變等不可抗力或不可歸責於契約當事人之事由，致未能依時履約者，</a:t>
            </a:r>
            <a:r>
              <a:rPr lang="zh-TW" altLang="zh-TW" sz="2400" b="1" u="sng" kern="100" dirty="0">
                <a:solidFill>
                  <a:srgbClr val="FF0000"/>
                </a:solidFill>
                <a:latin typeface="標楷體" panose="03000509000000000000" pitchFamily="65" charset="-120"/>
                <a:ea typeface="標楷體" panose="03000509000000000000" pitchFamily="65" charset="-120"/>
              </a:rPr>
              <a:t>得展延履約期限；不能履約者，得免除契約責</a:t>
            </a:r>
            <a:r>
              <a:rPr lang="zh-TW" altLang="zh-TW" sz="2400" kern="100" dirty="0">
                <a:solidFill>
                  <a:srgbClr val="1C1C1C"/>
                </a:solidFill>
                <a:latin typeface="標楷體" panose="03000509000000000000" pitchFamily="65" charset="-120"/>
                <a:ea typeface="標楷體" panose="03000509000000000000" pitchFamily="65" charset="-120"/>
              </a:rPr>
              <a:t>任：</a:t>
            </a: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en-US" sz="2400" kern="100" dirty="0">
                <a:solidFill>
                  <a:srgbClr val="1C1C1C"/>
                </a:solidFill>
                <a:latin typeface="標楷體" panose="03000509000000000000" pitchFamily="65" charset="-120"/>
                <a:ea typeface="標楷體" panose="03000509000000000000" pitchFamily="65" charset="-120"/>
              </a:rPr>
              <a:t>。</a:t>
            </a:r>
            <a:r>
              <a:rPr lang="en-US" altLang="zh-TW" sz="2400" kern="100" dirty="0">
                <a:solidFill>
                  <a:srgbClr val="1C1C1C"/>
                </a:solidFill>
                <a:latin typeface="標楷體" panose="03000509000000000000" pitchFamily="65" charset="-120"/>
                <a:ea typeface="標楷體" panose="03000509000000000000" pitchFamily="65" charset="-120"/>
              </a:rPr>
              <a:t>5.</a:t>
            </a:r>
            <a:r>
              <a:rPr lang="zh-TW" altLang="zh-TW" sz="2400" kern="100" dirty="0">
                <a:solidFill>
                  <a:srgbClr val="1C1C1C"/>
                </a:solidFill>
                <a:latin typeface="標楷體" panose="03000509000000000000" pitchFamily="65" charset="-120"/>
                <a:ea typeface="標楷體" panose="03000509000000000000" pitchFamily="65" charset="-120"/>
              </a:rPr>
              <a:t>毒氣、瘟疫、火災或爆炸。</a:t>
            </a: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en-US" sz="2400" kern="100" dirty="0">
                <a:solidFill>
                  <a:srgbClr val="1C1C1C"/>
                </a:solidFill>
                <a:latin typeface="標楷體" panose="03000509000000000000" pitchFamily="65" charset="-120"/>
                <a:ea typeface="標楷體" panose="03000509000000000000" pitchFamily="65" charset="-120"/>
              </a:rPr>
              <a:t>。</a:t>
            </a:r>
            <a:r>
              <a:rPr lang="en-US" altLang="zh-TW" sz="2400" b="1" u="sng" kern="100" dirty="0">
                <a:solidFill>
                  <a:srgbClr val="0000FF"/>
                </a:solidFill>
                <a:latin typeface="標楷體" panose="03000509000000000000" pitchFamily="65" charset="-120"/>
                <a:ea typeface="標楷體" panose="03000509000000000000" pitchFamily="65" charset="-120"/>
              </a:rPr>
              <a:t>13.</a:t>
            </a:r>
            <a:r>
              <a:rPr lang="zh-TW" altLang="zh-TW" sz="2400" b="1" u="sng" kern="100" dirty="0">
                <a:solidFill>
                  <a:srgbClr val="0000FF"/>
                </a:solidFill>
                <a:latin typeface="標楷體" panose="03000509000000000000" pitchFamily="65" charset="-120"/>
                <a:ea typeface="標楷體" panose="03000509000000000000" pitchFamily="65" charset="-120"/>
              </a:rPr>
              <a:t>依傳染病防治法第</a:t>
            </a:r>
            <a:r>
              <a:rPr lang="en-US" altLang="zh-TW" sz="2400" b="1" u="sng" kern="100" dirty="0">
                <a:solidFill>
                  <a:srgbClr val="0000FF"/>
                </a:solidFill>
                <a:latin typeface="標楷體" panose="03000509000000000000" pitchFamily="65" charset="-120"/>
                <a:ea typeface="標楷體" panose="03000509000000000000" pitchFamily="65" charset="-120"/>
              </a:rPr>
              <a:t>3</a:t>
            </a:r>
            <a:r>
              <a:rPr lang="zh-TW" altLang="zh-TW" sz="2400" b="1" u="sng" kern="100" dirty="0">
                <a:solidFill>
                  <a:srgbClr val="0000FF"/>
                </a:solidFill>
                <a:latin typeface="標楷體" panose="03000509000000000000" pitchFamily="65" charset="-120"/>
                <a:ea typeface="標楷體" panose="03000509000000000000" pitchFamily="65" charset="-120"/>
              </a:rPr>
              <a:t>條發生傳染病且足以影響契約之履行時</a:t>
            </a:r>
            <a:r>
              <a:rPr lang="zh-TW" altLang="zh-TW" sz="2400" kern="100" dirty="0">
                <a:solidFill>
                  <a:srgbClr val="1C1C1C"/>
                </a:solidFill>
                <a:latin typeface="標楷體" panose="03000509000000000000" pitchFamily="65" charset="-120"/>
                <a:ea typeface="標楷體" panose="03000509000000000000" pitchFamily="65" charset="-120"/>
              </a:rPr>
              <a:t>。</a:t>
            </a:r>
            <a:r>
              <a:rPr lang="en-US" altLang="zh-TW" sz="2400" kern="100" dirty="0">
                <a:solidFill>
                  <a:srgbClr val="1C1C1C"/>
                </a:solidFill>
                <a:latin typeface="標楷體" panose="03000509000000000000" pitchFamily="65" charset="-120"/>
                <a:ea typeface="標楷體" panose="03000509000000000000" pitchFamily="65" charset="-120"/>
              </a:rPr>
              <a:t>14.</a:t>
            </a:r>
            <a:r>
              <a:rPr lang="zh-TW" altLang="zh-TW" sz="2400" kern="100" dirty="0">
                <a:solidFill>
                  <a:srgbClr val="1C1C1C"/>
                </a:solidFill>
                <a:latin typeface="標楷體" panose="03000509000000000000" pitchFamily="65" charset="-120"/>
                <a:ea typeface="標楷體" panose="03000509000000000000" pitchFamily="65" charset="-120"/>
              </a:rPr>
              <a:t>其他經機關認定確屬不可抗力或不可歸責於廠商者。</a:t>
            </a:r>
            <a:endParaRPr lang="en-US" altLang="zh-TW" sz="2400" kern="100" dirty="0">
              <a:solidFill>
                <a:srgbClr val="1C1C1C"/>
              </a:solidFill>
              <a:latin typeface="標楷體" panose="03000509000000000000" pitchFamily="65" charset="-120"/>
              <a:ea typeface="標楷體" panose="03000509000000000000" pitchFamily="65" charset="-120"/>
            </a:endParaRPr>
          </a:p>
          <a:p>
            <a:pPr marL="539750" indent="-539750" algn="just">
              <a:lnSpc>
                <a:spcPts val="3000"/>
              </a:lnSpc>
            </a:pP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zh-TW" sz="2400" kern="100" dirty="0">
                <a:solidFill>
                  <a:srgbClr val="1C1C1C"/>
                </a:solidFill>
                <a:latin typeface="標楷體" panose="03000509000000000000" pitchFamily="65" charset="-120"/>
                <a:ea typeface="標楷體" panose="03000509000000000000" pitchFamily="65" charset="-120"/>
              </a:rPr>
              <a:t>六</a:t>
            </a: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zh-TW" sz="2400" kern="100" dirty="0">
                <a:solidFill>
                  <a:srgbClr val="1C1C1C"/>
                </a:solidFill>
                <a:latin typeface="標楷體" panose="03000509000000000000" pitchFamily="65" charset="-120"/>
                <a:ea typeface="標楷體" panose="03000509000000000000" pitchFamily="65" charset="-120"/>
              </a:rPr>
              <a:t>前款不可抗力或</a:t>
            </a:r>
            <a:r>
              <a:rPr lang="zh-TW" altLang="zh-TW" sz="2400" b="1" kern="100" dirty="0">
                <a:solidFill>
                  <a:srgbClr val="1C1C1C"/>
                </a:solidFill>
                <a:latin typeface="標楷體" panose="03000509000000000000" pitchFamily="65" charset="-120"/>
                <a:ea typeface="標楷體" panose="03000509000000000000" pitchFamily="65" charset="-120"/>
              </a:rPr>
              <a:t>不可歸責事由發生或結束後</a:t>
            </a:r>
            <a:r>
              <a:rPr lang="zh-TW" altLang="zh-TW" sz="2400" kern="100" dirty="0">
                <a:solidFill>
                  <a:srgbClr val="1C1C1C"/>
                </a:solidFill>
                <a:latin typeface="標楷體" panose="03000509000000000000" pitchFamily="65" charset="-120"/>
                <a:ea typeface="標楷體" panose="03000509000000000000" pitchFamily="65" charset="-120"/>
              </a:rPr>
              <a:t>，其屬可繼續履約之情形者，</a:t>
            </a:r>
            <a:r>
              <a:rPr lang="zh-TW" altLang="zh-TW" sz="2400" b="1" u="sng" kern="100" dirty="0">
                <a:solidFill>
                  <a:srgbClr val="FF0000"/>
                </a:solidFill>
                <a:latin typeface="標楷體" panose="03000509000000000000" pitchFamily="65" charset="-120"/>
                <a:ea typeface="標楷體" panose="03000509000000000000" pitchFamily="65" charset="-120"/>
              </a:rPr>
              <a:t>應繼續履約</a:t>
            </a:r>
            <a:r>
              <a:rPr lang="zh-TW" altLang="zh-TW" sz="2400" kern="100" dirty="0">
                <a:solidFill>
                  <a:srgbClr val="1C1C1C"/>
                </a:solidFill>
                <a:latin typeface="標楷體" panose="03000509000000000000" pitchFamily="65" charset="-120"/>
                <a:ea typeface="標楷體" panose="03000509000000000000" pitchFamily="65" charset="-120"/>
              </a:rPr>
              <a:t>，並採行必要措施以降低其所造成之不利影響或損害。</a:t>
            </a:r>
            <a:endParaRPr lang="en-US" altLang="zh-TW" sz="2400" kern="100" dirty="0">
              <a:solidFill>
                <a:srgbClr val="1C1C1C"/>
              </a:solidFill>
              <a:latin typeface="標楷體" panose="03000509000000000000" pitchFamily="65" charset="-120"/>
              <a:ea typeface="標楷體" panose="03000509000000000000" pitchFamily="65" charset="-120"/>
            </a:endParaRPr>
          </a:p>
          <a:p>
            <a:pPr marL="539750" indent="-539750" algn="just">
              <a:lnSpc>
                <a:spcPts val="3000"/>
              </a:lnSpc>
            </a:pP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zh-TW" sz="2400" kern="100" dirty="0">
                <a:solidFill>
                  <a:srgbClr val="1C1C1C"/>
                </a:solidFill>
                <a:latin typeface="標楷體" panose="03000509000000000000" pitchFamily="65" charset="-120"/>
                <a:ea typeface="標楷體" panose="03000509000000000000" pitchFamily="65" charset="-120"/>
              </a:rPr>
              <a:t>七</a:t>
            </a:r>
            <a:r>
              <a:rPr lang="en-US" altLang="zh-TW" sz="2400" kern="100" dirty="0">
                <a:solidFill>
                  <a:srgbClr val="1C1C1C"/>
                </a:solidFill>
                <a:latin typeface="標楷體" panose="03000509000000000000" pitchFamily="65" charset="-120"/>
                <a:ea typeface="標楷體" panose="03000509000000000000" pitchFamily="65" charset="-120"/>
              </a:rPr>
              <a:t>)</a:t>
            </a:r>
            <a:r>
              <a:rPr lang="zh-TW" altLang="zh-TW" sz="2400" kern="100" spc="-20" dirty="0">
                <a:solidFill>
                  <a:srgbClr val="1C1C1C"/>
                </a:solidFill>
                <a:latin typeface="標楷體" panose="03000509000000000000" pitchFamily="65" charset="-120"/>
                <a:ea typeface="標楷體" panose="03000509000000000000" pitchFamily="65" charset="-120"/>
              </a:rPr>
              <a:t>廠商履約有遲延者，在遲延中，對於因不可抗力而生之損害，亦應負責。</a:t>
            </a:r>
            <a:r>
              <a:rPr lang="zh-TW" altLang="zh-TW" sz="2400" kern="100" spc="20" dirty="0">
                <a:solidFill>
                  <a:srgbClr val="1C1C1C"/>
                </a:solidFill>
                <a:latin typeface="標楷體" panose="03000509000000000000" pitchFamily="65" charset="-120"/>
                <a:ea typeface="標楷體" panose="03000509000000000000" pitchFamily="65" charset="-120"/>
              </a:rPr>
              <a:t>但經</a:t>
            </a:r>
            <a:r>
              <a:rPr lang="zh-TW" altLang="zh-TW" sz="2400" b="1" u="sng" kern="100" spc="20" dirty="0">
                <a:solidFill>
                  <a:srgbClr val="0000FF"/>
                </a:solidFill>
                <a:latin typeface="標楷體" panose="03000509000000000000" pitchFamily="65" charset="-120"/>
                <a:ea typeface="標楷體" panose="03000509000000000000" pitchFamily="65" charset="-120"/>
              </a:rPr>
              <a:t>廠商證明縱不遲延給付，而仍不免發生損害者，不在此限</a:t>
            </a:r>
            <a:r>
              <a:rPr lang="zh-TW" altLang="zh-TW" sz="2400" kern="100" spc="20" dirty="0">
                <a:solidFill>
                  <a:srgbClr val="1C1C1C"/>
                </a:solidFill>
                <a:latin typeface="標楷體" panose="03000509000000000000" pitchFamily="65" charset="-120"/>
                <a:ea typeface="標楷體" panose="03000509000000000000" pitchFamily="65" charset="-120"/>
              </a:rPr>
              <a:t>。</a:t>
            </a:r>
            <a:endParaRPr lang="en-US" altLang="zh-TW" sz="2400" kern="100" spc="20" dirty="0">
              <a:solidFill>
                <a:srgbClr val="1C1C1C"/>
              </a:solidFill>
              <a:latin typeface="標楷體" panose="03000509000000000000" pitchFamily="65" charset="-120"/>
              <a:ea typeface="標楷體" panose="03000509000000000000" pitchFamily="65" charset="-120"/>
            </a:endParaRPr>
          </a:p>
          <a:p>
            <a:pPr marL="273050" indent="-273050" algn="just">
              <a:lnSpc>
                <a:spcPts val="3000"/>
              </a:lnSpc>
              <a:buFont typeface="Wingdings" panose="05000000000000000000" pitchFamily="2" charset="2"/>
              <a:buChar char="l"/>
            </a:pPr>
            <a:r>
              <a:rPr lang="zh-TW" altLang="en-US" sz="2400" b="1" u="sng" kern="100" spc="20" dirty="0">
                <a:solidFill>
                  <a:srgbClr val="FF0000"/>
                </a:solidFill>
                <a:latin typeface="標楷體" panose="03000509000000000000" pitchFamily="65" charset="-120"/>
                <a:ea typeface="標楷體" panose="03000509000000000000" pitchFamily="65" charset="-120"/>
              </a:rPr>
              <a:t>財物採購</a:t>
            </a:r>
            <a:r>
              <a:rPr lang="zh-TW" altLang="en-US" sz="2400" kern="100" spc="20" dirty="0">
                <a:solidFill>
                  <a:srgbClr val="1C1C1C"/>
                </a:solidFill>
                <a:latin typeface="標楷體" panose="03000509000000000000" pitchFamily="65" charset="-120"/>
                <a:ea typeface="標楷體" panose="03000509000000000000" pitchFamily="65" charset="-120"/>
              </a:rPr>
              <a:t>契約範本第</a:t>
            </a:r>
            <a:r>
              <a:rPr lang="en-US" altLang="zh-TW" sz="2400" kern="100" spc="20" dirty="0">
                <a:solidFill>
                  <a:srgbClr val="1C1C1C"/>
                </a:solidFill>
                <a:latin typeface="標楷體" panose="03000509000000000000" pitchFamily="65" charset="-120"/>
                <a:ea typeface="標楷體" panose="03000509000000000000" pitchFamily="65" charset="-120"/>
              </a:rPr>
              <a:t>14</a:t>
            </a:r>
            <a:r>
              <a:rPr lang="zh-TW" altLang="en-US" sz="2400" kern="100" spc="20" dirty="0">
                <a:solidFill>
                  <a:srgbClr val="1C1C1C"/>
                </a:solidFill>
                <a:latin typeface="標楷體" panose="03000509000000000000" pitchFamily="65" charset="-120"/>
                <a:ea typeface="標楷體" panose="03000509000000000000" pitchFamily="65" charset="-120"/>
              </a:rPr>
              <a:t>條第</a:t>
            </a:r>
            <a:r>
              <a:rPr lang="en-US" altLang="zh-TW" sz="2400" kern="100" spc="20" dirty="0">
                <a:solidFill>
                  <a:srgbClr val="1C1C1C"/>
                </a:solidFill>
                <a:latin typeface="標楷體" panose="03000509000000000000" pitchFamily="65" charset="-120"/>
                <a:ea typeface="標楷體" panose="03000509000000000000" pitchFamily="65" charset="-120"/>
              </a:rPr>
              <a:t>5</a:t>
            </a:r>
            <a:r>
              <a:rPr lang="zh-TW" altLang="en-US" sz="2400" kern="100" spc="20" dirty="0">
                <a:solidFill>
                  <a:srgbClr val="1C1C1C"/>
                </a:solidFill>
                <a:latin typeface="標楷體" panose="03000509000000000000" pitchFamily="65" charset="-120"/>
                <a:ea typeface="標楷體" panose="03000509000000000000" pitchFamily="65" charset="-120"/>
              </a:rPr>
              <a:t>、</a:t>
            </a:r>
            <a:r>
              <a:rPr lang="en-US" altLang="zh-TW" sz="2400" kern="100" spc="20" dirty="0">
                <a:solidFill>
                  <a:srgbClr val="1C1C1C"/>
                </a:solidFill>
                <a:latin typeface="標楷體" panose="03000509000000000000" pitchFamily="65" charset="-120"/>
                <a:ea typeface="標楷體" panose="03000509000000000000" pitchFamily="65" charset="-120"/>
              </a:rPr>
              <a:t>6</a:t>
            </a:r>
            <a:r>
              <a:rPr lang="zh-TW" altLang="en-US" sz="2400" kern="100" spc="20" dirty="0">
                <a:solidFill>
                  <a:srgbClr val="1C1C1C"/>
                </a:solidFill>
                <a:latin typeface="標楷體" panose="03000509000000000000" pitchFamily="65" charset="-120"/>
                <a:ea typeface="標楷體" panose="03000509000000000000" pitchFamily="65" charset="-120"/>
              </a:rPr>
              <a:t>、</a:t>
            </a:r>
            <a:r>
              <a:rPr lang="en-US" altLang="zh-TW" sz="2400" kern="100" spc="20" dirty="0">
                <a:solidFill>
                  <a:srgbClr val="1C1C1C"/>
                </a:solidFill>
                <a:latin typeface="標楷體" panose="03000509000000000000" pitchFamily="65" charset="-120"/>
                <a:ea typeface="標楷體" panose="03000509000000000000" pitchFamily="65" charset="-120"/>
              </a:rPr>
              <a:t>7</a:t>
            </a:r>
            <a:r>
              <a:rPr lang="zh-TW" altLang="en-US" sz="2400" kern="100" spc="20" dirty="0">
                <a:solidFill>
                  <a:srgbClr val="1C1C1C"/>
                </a:solidFill>
                <a:latin typeface="標楷體" panose="03000509000000000000" pitchFamily="65" charset="-120"/>
                <a:ea typeface="標楷體" panose="03000509000000000000" pitchFamily="65" charset="-120"/>
              </a:rPr>
              <a:t>款。</a:t>
            </a:r>
            <a:endParaRPr lang="en-US" altLang="zh-TW" sz="2400" kern="100" spc="20" dirty="0">
              <a:solidFill>
                <a:srgbClr val="1C1C1C"/>
              </a:solidFill>
              <a:latin typeface="標楷體" panose="03000509000000000000" pitchFamily="65" charset="-120"/>
              <a:ea typeface="標楷體" panose="03000509000000000000" pitchFamily="65" charset="-120"/>
            </a:endParaRPr>
          </a:p>
          <a:p>
            <a:pPr marL="273050" indent="-273050" algn="just">
              <a:lnSpc>
                <a:spcPts val="3000"/>
              </a:lnSpc>
              <a:buFont typeface="Wingdings" panose="05000000000000000000" pitchFamily="2" charset="2"/>
              <a:buChar char="l"/>
            </a:pPr>
            <a:r>
              <a:rPr lang="zh-TW" altLang="en-US" sz="2400" b="1" u="sng" kern="100" spc="20" dirty="0">
                <a:solidFill>
                  <a:srgbClr val="FF0000"/>
                </a:solidFill>
                <a:latin typeface="標楷體" panose="03000509000000000000" pitchFamily="65" charset="-120"/>
                <a:ea typeface="標楷體" panose="03000509000000000000" pitchFamily="65" charset="-120"/>
              </a:rPr>
              <a:t>工程採購</a:t>
            </a:r>
            <a:r>
              <a:rPr lang="zh-TW" altLang="en-US" sz="2400" kern="100" spc="20" dirty="0">
                <a:solidFill>
                  <a:srgbClr val="1C1C1C"/>
                </a:solidFill>
                <a:latin typeface="標楷體" panose="03000509000000000000" pitchFamily="65" charset="-120"/>
                <a:ea typeface="標楷體" panose="03000509000000000000" pitchFamily="65" charset="-120"/>
              </a:rPr>
              <a:t>契約範本第</a:t>
            </a:r>
            <a:r>
              <a:rPr lang="en-US" altLang="zh-TW" sz="2400" kern="100" spc="20" dirty="0">
                <a:solidFill>
                  <a:srgbClr val="1C1C1C"/>
                </a:solidFill>
                <a:latin typeface="標楷體" panose="03000509000000000000" pitchFamily="65" charset="-120"/>
                <a:ea typeface="標楷體" panose="03000509000000000000" pitchFamily="65" charset="-120"/>
              </a:rPr>
              <a:t>17</a:t>
            </a:r>
            <a:r>
              <a:rPr lang="zh-TW" altLang="en-US" sz="2400" kern="100" spc="20" dirty="0">
                <a:solidFill>
                  <a:srgbClr val="1C1C1C"/>
                </a:solidFill>
                <a:latin typeface="標楷體" panose="03000509000000000000" pitchFamily="65" charset="-120"/>
                <a:ea typeface="標楷體" panose="03000509000000000000" pitchFamily="65" charset="-120"/>
              </a:rPr>
              <a:t>條第</a:t>
            </a:r>
            <a:r>
              <a:rPr lang="en-US" altLang="zh-TW" sz="2400" kern="100" spc="20" dirty="0">
                <a:solidFill>
                  <a:srgbClr val="1C1C1C"/>
                </a:solidFill>
                <a:latin typeface="標楷體" panose="03000509000000000000" pitchFamily="65" charset="-120"/>
                <a:ea typeface="標楷體" panose="03000509000000000000" pitchFamily="65" charset="-120"/>
              </a:rPr>
              <a:t>5</a:t>
            </a:r>
            <a:r>
              <a:rPr lang="zh-TW" altLang="en-US" sz="2400" kern="100" spc="20" dirty="0">
                <a:solidFill>
                  <a:srgbClr val="1C1C1C"/>
                </a:solidFill>
                <a:latin typeface="標楷體" panose="03000509000000000000" pitchFamily="65" charset="-120"/>
                <a:ea typeface="標楷體" panose="03000509000000000000" pitchFamily="65" charset="-120"/>
              </a:rPr>
              <a:t>、</a:t>
            </a:r>
            <a:r>
              <a:rPr lang="en-US" altLang="zh-TW" sz="2400" kern="100" spc="20" dirty="0">
                <a:solidFill>
                  <a:srgbClr val="1C1C1C"/>
                </a:solidFill>
                <a:latin typeface="標楷體" panose="03000509000000000000" pitchFamily="65" charset="-120"/>
                <a:ea typeface="標楷體" panose="03000509000000000000" pitchFamily="65" charset="-120"/>
              </a:rPr>
              <a:t>6</a:t>
            </a:r>
            <a:r>
              <a:rPr lang="zh-TW" altLang="en-US" sz="2400" kern="100" spc="20" dirty="0">
                <a:solidFill>
                  <a:srgbClr val="1C1C1C"/>
                </a:solidFill>
                <a:latin typeface="標楷體" panose="03000509000000000000" pitchFamily="65" charset="-120"/>
                <a:ea typeface="標楷體" panose="03000509000000000000" pitchFamily="65" charset="-120"/>
              </a:rPr>
              <a:t>、</a:t>
            </a:r>
            <a:r>
              <a:rPr lang="en-US" altLang="zh-TW" sz="2400" kern="100" spc="20" dirty="0">
                <a:solidFill>
                  <a:srgbClr val="1C1C1C"/>
                </a:solidFill>
                <a:latin typeface="標楷體" panose="03000509000000000000" pitchFamily="65" charset="-120"/>
                <a:ea typeface="標楷體" panose="03000509000000000000" pitchFamily="65" charset="-120"/>
              </a:rPr>
              <a:t>7</a:t>
            </a:r>
            <a:r>
              <a:rPr lang="zh-TW" altLang="en-US" sz="2400" kern="100" spc="20" dirty="0">
                <a:solidFill>
                  <a:srgbClr val="1C1C1C"/>
                </a:solidFill>
                <a:latin typeface="標楷體" panose="03000509000000000000" pitchFamily="65" charset="-120"/>
                <a:ea typeface="標楷體" panose="03000509000000000000" pitchFamily="65" charset="-120"/>
              </a:rPr>
              <a:t>款。</a:t>
            </a:r>
            <a:endParaRPr lang="zh-TW" altLang="zh-TW" sz="2000" kern="100" dirty="0">
              <a:solidFill>
                <a:srgbClr val="1C1C1C"/>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3190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24DAB10C-E6A8-4EF4-A1B2-1E760794C184}" type="datetime1">
              <a:rPr lang="zh-TW" altLang="en-US" smtClean="0"/>
              <a:pPr/>
              <a:t>2021/11/14</a:t>
            </a:fld>
            <a:endParaRPr lang="zh-TW" altLang="en-US"/>
          </a:p>
        </p:txBody>
      </p:sp>
      <p:sp>
        <p:nvSpPr>
          <p:cNvPr id="7" name="投影片編號版面配置區 6"/>
          <p:cNvSpPr>
            <a:spLocks noGrp="1"/>
          </p:cNvSpPr>
          <p:nvPr>
            <p:ph type="sldNum" sz="quarter" idx="11"/>
          </p:nvPr>
        </p:nvSpPr>
        <p:spPr>
          <a:xfrm>
            <a:off x="8172400" y="6237312"/>
            <a:ext cx="679376" cy="352895"/>
          </a:xfrm>
        </p:spPr>
        <p:txBody>
          <a:bodyPr/>
          <a:lstStyle/>
          <a:p>
            <a:fld id="{028E204F-CD3C-4ADB-BA98-84B59EC3AEBA}" type="slidenum">
              <a:rPr lang="zh-TW" altLang="en-US" smtClean="0"/>
              <a:pPr/>
              <a:t>26</a:t>
            </a:fld>
            <a:endParaRPr lang="zh-TW" altLang="en-US" dirty="0"/>
          </a:p>
        </p:txBody>
      </p:sp>
      <p:sp>
        <p:nvSpPr>
          <p:cNvPr id="4" name="矩形 3"/>
          <p:cNvSpPr/>
          <p:nvPr/>
        </p:nvSpPr>
        <p:spPr>
          <a:xfrm>
            <a:off x="139379" y="2535746"/>
            <a:ext cx="8892480" cy="3016210"/>
          </a:xfrm>
          <a:prstGeom prst="rect">
            <a:avLst/>
          </a:prstGeom>
        </p:spPr>
        <p:txBody>
          <a:bodyPr wrap="square">
            <a:spAutoFit/>
          </a:bodyPr>
          <a:lstStyle/>
          <a:p>
            <a:pPr algn="ctr">
              <a:defRPr/>
            </a:pPr>
            <a:r>
              <a:rPr lang="zh-TW" altLang="en-US" sz="4400" b="1" dirty="0">
                <a:solidFill>
                  <a:srgbClr val="262E35"/>
                </a:solidFill>
                <a:latin typeface="標楷體" pitchFamily="65" charset="-120"/>
                <a:ea typeface="標楷體" pitchFamily="65" charset="-120"/>
              </a:rPr>
              <a:t>簡報完畢 敬請指導</a:t>
            </a:r>
            <a:endParaRPr lang="en-US" altLang="zh-TW" sz="4400" b="1" dirty="0">
              <a:solidFill>
                <a:srgbClr val="262E35"/>
              </a:solidFill>
              <a:latin typeface="標楷體" pitchFamily="65" charset="-120"/>
              <a:ea typeface="標楷體" pitchFamily="65" charset="-120"/>
            </a:endParaRPr>
          </a:p>
          <a:p>
            <a:pPr algn="ctr">
              <a:spcBef>
                <a:spcPts val="4200"/>
              </a:spcBef>
              <a:defRPr/>
            </a:pPr>
            <a:r>
              <a:rPr lang="zh-TW" altLang="en-US" sz="4400" b="1" dirty="0">
                <a:solidFill>
                  <a:srgbClr val="FF0000"/>
                </a:solidFill>
                <a:latin typeface="標楷體" pitchFamily="65" charset="-120"/>
                <a:ea typeface="標楷體" pitchFamily="65" charset="-120"/>
              </a:rPr>
              <a:t>祝 您 事事如意</a:t>
            </a:r>
            <a:r>
              <a:rPr lang="en-US" altLang="zh-TW" sz="4400" b="1" dirty="0">
                <a:solidFill>
                  <a:srgbClr val="FF0000"/>
                </a:solidFill>
                <a:latin typeface="標楷體" pitchFamily="65" charset="-120"/>
                <a:ea typeface="標楷體" pitchFamily="65" charset="-120"/>
              </a:rPr>
              <a:t>!</a:t>
            </a:r>
          </a:p>
          <a:p>
            <a:pPr algn="ctr">
              <a:spcBef>
                <a:spcPts val="4200"/>
              </a:spcBef>
              <a:defRPr/>
            </a:pPr>
            <a:r>
              <a:rPr lang="en-US" altLang="zh-TW" sz="3200" b="1" dirty="0">
                <a:solidFill>
                  <a:srgbClr val="000000"/>
                </a:solidFill>
                <a:latin typeface="標楷體" pitchFamily="65" charset="-120"/>
                <a:ea typeface="標楷體" pitchFamily="65" charset="-120"/>
              </a:rPr>
              <a:t>jawjeong@yahoo.com.tw</a:t>
            </a:r>
          </a:p>
        </p:txBody>
      </p:sp>
      <p:sp>
        <p:nvSpPr>
          <p:cNvPr id="5" name="文字方塊 4">
            <a:extLst>
              <a:ext uri="{FF2B5EF4-FFF2-40B4-BE49-F238E27FC236}">
                <a16:creationId xmlns:a16="http://schemas.microsoft.com/office/drawing/2014/main" id="{8675E9E6-ABCB-4F51-B05C-B8A6EF902054}"/>
              </a:ext>
            </a:extLst>
          </p:cNvPr>
          <p:cNvSpPr txBox="1"/>
          <p:nvPr/>
        </p:nvSpPr>
        <p:spPr>
          <a:xfrm>
            <a:off x="1" y="1052736"/>
            <a:ext cx="9144000" cy="797654"/>
          </a:xfrm>
          <a:prstGeom prst="rect">
            <a:avLst/>
          </a:prstGeom>
          <a:noFill/>
        </p:spPr>
        <p:txBody>
          <a:bodyPr wrap="square" rtlCol="0">
            <a:spAutoFit/>
          </a:bodyPr>
          <a:lstStyle/>
          <a:p>
            <a:pPr algn="ctr">
              <a:lnSpc>
                <a:spcPts val="5500"/>
              </a:lnSpc>
            </a:pPr>
            <a:r>
              <a:rPr lang="zh-TW" altLang="en-US" sz="5400" b="1" dirty="0">
                <a:solidFill>
                  <a:schemeClr val="tx1">
                    <a:lumMod val="50000"/>
                  </a:schemeClr>
                </a:solidFill>
                <a:latin typeface="微軟正黑體" panose="020B0604030504040204" pitchFamily="34" charset="-120"/>
                <a:ea typeface="微軟正黑體" panose="020B0604030504040204" pitchFamily="34" charset="-120"/>
              </a:rPr>
              <a:t>採購</a:t>
            </a:r>
            <a:r>
              <a:rPr lang="en-US" altLang="zh-TW" sz="5400" b="1" dirty="0">
                <a:solidFill>
                  <a:schemeClr val="tx1">
                    <a:lumMod val="50000"/>
                  </a:schemeClr>
                </a:solidFill>
                <a:latin typeface="微軟正黑體" panose="020B0604030504040204" pitchFamily="34" charset="-120"/>
                <a:ea typeface="微軟正黑體" panose="020B0604030504040204" pitchFamily="34" charset="-120"/>
              </a:rPr>
              <a:t>Q&amp;A</a:t>
            </a:r>
            <a:endParaRPr lang="zh-TW" altLang="en-US" sz="5400" b="1" dirty="0">
              <a:solidFill>
                <a:schemeClr val="tx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15570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熱力">
  <a:themeElements>
    <a:clrScheme name="熱力">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熱力">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熱力">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熱力</Template>
  <TotalTime>11014</TotalTime>
  <Words>5614</Words>
  <Application>Microsoft Office PowerPoint</Application>
  <PresentationFormat>如螢幕大小 (4:3)</PresentationFormat>
  <Paragraphs>402</Paragraphs>
  <Slides>26</Slides>
  <Notes>15</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26</vt:i4>
      </vt:variant>
    </vt:vector>
  </HeadingPairs>
  <TitlesOfParts>
    <vt:vector size="34" baseType="lpstr">
      <vt:lpstr>微軟正黑體</vt:lpstr>
      <vt:lpstr>新細明體</vt:lpstr>
      <vt:lpstr>標楷體</vt:lpstr>
      <vt:lpstr>Arial</vt:lpstr>
      <vt:lpstr>Calibri</vt:lpstr>
      <vt:lpstr>Posterama</vt:lpstr>
      <vt:lpstr>Wingdings</vt:lpstr>
      <vt:lpstr>熱力</vt:lpstr>
      <vt:lpstr>澎湖縣政府110年度採購實務研習會</vt:lpstr>
      <vt:lpstr>PowerPoint 簡報</vt:lpstr>
      <vt:lpstr>招標方式、決標原則、決標方式</vt:lpstr>
      <vt:lpstr>PowerPoint 簡報</vt:lpstr>
      <vt:lpstr>PowerPoint 簡報</vt:lpstr>
      <vt:lpstr>PowerPoint 簡報</vt:lpstr>
      <vt:lpstr>PowerPoint 簡報</vt:lpstr>
      <vt:lpstr>PowerPoint 簡報</vt:lpstr>
      <vt:lpstr>PowerPoint 簡報</vt:lpstr>
      <vt:lpstr>PowerPoint 簡報</vt:lpstr>
      <vt:lpstr>法105條緊急採購流程</vt:lpstr>
      <vt:lpstr>法105條緊急採購流程</vt:lpstr>
      <vt:lpstr>PowerPoint 簡報</vt:lpstr>
      <vt:lpstr>PowerPoint 簡報</vt:lpstr>
      <vt:lpstr>15、招標方式為：</vt:lpstr>
      <vt:lpstr>15、招標方式為：</vt:lpstr>
      <vt:lpstr>PowerPoint 簡報</vt:lpstr>
      <vt:lpstr>PowerPoint 簡報</vt:lpstr>
      <vt:lpstr>PowerPoint 簡報</vt:lpstr>
      <vt:lpstr>PowerPoint 簡報</vt:lpstr>
      <vt:lpstr>PowerPoint 簡報</vt:lpstr>
      <vt:lpstr>PowerPoint 簡報</vt:lpstr>
      <vt:lpstr>63、本採購適用採購法： </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中華大學104-1採購實務研習會</dc:title>
  <dc:creator>user</dc:creator>
  <cp:lastModifiedBy>user</cp:lastModifiedBy>
  <cp:revision>658</cp:revision>
  <dcterms:created xsi:type="dcterms:W3CDTF">2015-04-05T11:04:09Z</dcterms:created>
  <dcterms:modified xsi:type="dcterms:W3CDTF">2021-11-14T15:40:23Z</dcterms:modified>
</cp:coreProperties>
</file>