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21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diagrams/layout6.xml" ContentType="application/vnd.openxmlformats-officedocument.drawingml.diagramLayout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</p:sldMasterIdLst>
  <p:notesMasterIdLst>
    <p:notesMasterId r:id="rId29"/>
  </p:notesMasterIdLst>
  <p:handoutMasterIdLst>
    <p:handoutMasterId r:id="rId30"/>
  </p:handoutMasterIdLst>
  <p:sldIdLst>
    <p:sldId id="256" r:id="rId2"/>
    <p:sldId id="439" r:id="rId3"/>
    <p:sldId id="564" r:id="rId4"/>
    <p:sldId id="593" r:id="rId5"/>
    <p:sldId id="592" r:id="rId6"/>
    <p:sldId id="599" r:id="rId7"/>
    <p:sldId id="597" r:id="rId8"/>
    <p:sldId id="604" r:id="rId9"/>
    <p:sldId id="582" r:id="rId10"/>
    <p:sldId id="587" r:id="rId11"/>
    <p:sldId id="588" r:id="rId12"/>
    <p:sldId id="589" r:id="rId13"/>
    <p:sldId id="567" r:id="rId14"/>
    <p:sldId id="595" r:id="rId15"/>
    <p:sldId id="596" r:id="rId16"/>
    <p:sldId id="570" r:id="rId17"/>
    <p:sldId id="571" r:id="rId18"/>
    <p:sldId id="568" r:id="rId19"/>
    <p:sldId id="574" r:id="rId20"/>
    <p:sldId id="566" r:id="rId21"/>
    <p:sldId id="576" r:id="rId22"/>
    <p:sldId id="600" r:id="rId23"/>
    <p:sldId id="601" r:id="rId24"/>
    <p:sldId id="602" r:id="rId25"/>
    <p:sldId id="594" r:id="rId26"/>
    <p:sldId id="606" r:id="rId27"/>
    <p:sldId id="603" r:id="rId28"/>
  </p:sldIdLst>
  <p:sldSz cx="9144000" cy="6858000" type="screen4x3"/>
  <p:notesSz cx="6797675" cy="9928225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3917F"/>
    <a:srgbClr val="F89606"/>
    <a:srgbClr val="F4BEE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0" autoAdjust="0"/>
    <p:restoredTop sz="93132" autoAdjust="0"/>
  </p:normalViewPr>
  <p:slideViewPr>
    <p:cSldViewPr>
      <p:cViewPr varScale="1">
        <p:scale>
          <a:sx n="83" d="100"/>
          <a:sy n="83" d="100"/>
        </p:scale>
        <p:origin x="-103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4044" y="-84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BA9323-18DF-4127-82FF-42731AFD6612}" type="doc">
      <dgm:prSet loTypeId="urn:microsoft.com/office/officeart/2008/layout/VerticalCurvedList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zh-TW" altLang="en-US"/>
        </a:p>
      </dgm:t>
    </dgm:pt>
    <dgm:pt modelId="{7DAC6AEE-8956-4615-BCE3-F39373F3F3D3}">
      <dgm:prSet phldrT="[文字]"/>
      <dgm:spPr/>
      <dgm:t>
        <a:bodyPr/>
        <a:lstStyle/>
        <a:p>
          <a:r>
            <a:rPr lang="en-US" altLang="zh-TW" dirty="0" smtClean="0">
              <a:latin typeface="標楷體" pitchFamily="65" charset="-120"/>
              <a:ea typeface="標楷體" pitchFamily="65" charset="-120"/>
            </a:rPr>
            <a:t>107</a:t>
          </a:r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年公務統計業務辦理情形及檢討</a:t>
          </a:r>
          <a:endParaRPr lang="zh-TW" altLang="en-US" dirty="0">
            <a:latin typeface="標楷體" pitchFamily="65" charset="-120"/>
            <a:ea typeface="標楷體" pitchFamily="65" charset="-120"/>
          </a:endParaRPr>
        </a:p>
      </dgm:t>
    </dgm:pt>
    <dgm:pt modelId="{87CCFBEC-F5AE-4072-ACD6-A6817C310A33}" type="parTrans" cxnId="{AAEBE246-95BE-49F0-A962-D55BDB85B16F}">
      <dgm:prSet/>
      <dgm:spPr/>
      <dgm:t>
        <a:bodyPr/>
        <a:lstStyle/>
        <a:p>
          <a:endParaRPr lang="zh-TW" altLang="en-US"/>
        </a:p>
      </dgm:t>
    </dgm:pt>
    <dgm:pt modelId="{00FBBF8A-4231-49CE-8871-6E1C8F998AF6}" type="sibTrans" cxnId="{AAEBE246-95BE-49F0-A962-D55BDB85B16F}">
      <dgm:prSet/>
      <dgm:spPr/>
      <dgm:t>
        <a:bodyPr/>
        <a:lstStyle/>
        <a:p>
          <a:endParaRPr lang="zh-TW" altLang="en-US"/>
        </a:p>
      </dgm:t>
    </dgm:pt>
    <dgm:pt modelId="{617D9FDD-4E4B-4738-9AB7-BD1C7DE82F37}">
      <dgm:prSet phldrT="[文字]"/>
      <dgm:spPr/>
      <dgm:t>
        <a:bodyPr/>
        <a:lstStyle/>
        <a:p>
          <a:r>
            <a:rPr lang="en-US" altLang="zh-TW" dirty="0" smtClean="0">
              <a:latin typeface="標楷體" pitchFamily="65" charset="-120"/>
              <a:ea typeface="標楷體" pitchFamily="65" charset="-120"/>
            </a:rPr>
            <a:t>108</a:t>
          </a:r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年公所應辦統計業務</a:t>
          </a:r>
          <a:endParaRPr lang="zh-TW" altLang="en-US" dirty="0">
            <a:latin typeface="標楷體" pitchFamily="65" charset="-120"/>
            <a:ea typeface="標楷體" pitchFamily="65" charset="-120"/>
          </a:endParaRPr>
        </a:p>
      </dgm:t>
    </dgm:pt>
    <dgm:pt modelId="{05FEC8A1-8093-4877-9E66-86913EF0C92E}" type="parTrans" cxnId="{FEFD3E4E-4FBE-4D9A-B8F7-3E6DD7DEBF9B}">
      <dgm:prSet/>
      <dgm:spPr/>
      <dgm:t>
        <a:bodyPr/>
        <a:lstStyle/>
        <a:p>
          <a:endParaRPr lang="zh-TW" altLang="en-US"/>
        </a:p>
      </dgm:t>
    </dgm:pt>
    <dgm:pt modelId="{706572B8-E1C8-4201-AF2E-8124D73AA470}" type="sibTrans" cxnId="{FEFD3E4E-4FBE-4D9A-B8F7-3E6DD7DEBF9B}">
      <dgm:prSet/>
      <dgm:spPr/>
      <dgm:t>
        <a:bodyPr/>
        <a:lstStyle/>
        <a:p>
          <a:endParaRPr lang="zh-TW" altLang="en-US"/>
        </a:p>
      </dgm:t>
    </dgm:pt>
    <dgm:pt modelId="{40D94EE4-EA1B-44BD-B083-CDE6B6F47D8B}">
      <dgm:prSet phldrT="[文字]"/>
      <dgm:spPr/>
      <dgm:t>
        <a:bodyPr/>
        <a:lstStyle/>
        <a:p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未來統計業務推動方向</a:t>
          </a:r>
          <a:endParaRPr lang="zh-TW" altLang="en-US" dirty="0">
            <a:latin typeface="標楷體" pitchFamily="65" charset="-120"/>
            <a:ea typeface="標楷體" pitchFamily="65" charset="-120"/>
          </a:endParaRPr>
        </a:p>
      </dgm:t>
    </dgm:pt>
    <dgm:pt modelId="{E782F5DB-FA3C-4C2E-B0D4-72C43800FAA5}" type="parTrans" cxnId="{BB977D75-44D2-42A4-BF30-10C635CF95F3}">
      <dgm:prSet/>
      <dgm:spPr/>
      <dgm:t>
        <a:bodyPr/>
        <a:lstStyle/>
        <a:p>
          <a:endParaRPr lang="zh-TW" altLang="en-US"/>
        </a:p>
      </dgm:t>
    </dgm:pt>
    <dgm:pt modelId="{AA6C2145-A24C-4169-8169-6DA732952769}" type="sibTrans" cxnId="{BB977D75-44D2-42A4-BF30-10C635CF95F3}">
      <dgm:prSet/>
      <dgm:spPr/>
      <dgm:t>
        <a:bodyPr/>
        <a:lstStyle/>
        <a:p>
          <a:endParaRPr lang="zh-TW" altLang="en-US"/>
        </a:p>
      </dgm:t>
    </dgm:pt>
    <dgm:pt modelId="{B14A3A10-402B-4640-A668-8FA14DB72C10}" type="pres">
      <dgm:prSet presAssocID="{52BA9323-18DF-4127-82FF-42731AFD661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568BAA22-B413-488C-A3AE-BE8E64633777}" type="pres">
      <dgm:prSet presAssocID="{52BA9323-18DF-4127-82FF-42731AFD6612}" presName="Name1" presStyleCnt="0"/>
      <dgm:spPr/>
    </dgm:pt>
    <dgm:pt modelId="{9EC7B42A-880C-412F-9063-6DFFD2D94EF6}" type="pres">
      <dgm:prSet presAssocID="{52BA9323-18DF-4127-82FF-42731AFD6612}" presName="cycle" presStyleCnt="0"/>
      <dgm:spPr/>
    </dgm:pt>
    <dgm:pt modelId="{C214DA89-C6E0-4D55-95A0-7FB50A4FB97C}" type="pres">
      <dgm:prSet presAssocID="{52BA9323-18DF-4127-82FF-42731AFD6612}" presName="srcNode" presStyleLbl="node1" presStyleIdx="0" presStyleCnt="3"/>
      <dgm:spPr/>
    </dgm:pt>
    <dgm:pt modelId="{3172B076-F8B1-4985-853C-21DFD80EC8F3}" type="pres">
      <dgm:prSet presAssocID="{52BA9323-18DF-4127-82FF-42731AFD6612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B5975141-2FC1-4854-9529-E0049C553938}" type="pres">
      <dgm:prSet presAssocID="{52BA9323-18DF-4127-82FF-42731AFD6612}" presName="extraNode" presStyleLbl="node1" presStyleIdx="0" presStyleCnt="3"/>
      <dgm:spPr/>
    </dgm:pt>
    <dgm:pt modelId="{63CA6355-BA91-4F14-9849-773687FF5D33}" type="pres">
      <dgm:prSet presAssocID="{52BA9323-18DF-4127-82FF-42731AFD6612}" presName="dstNode" presStyleLbl="node1" presStyleIdx="0" presStyleCnt="3"/>
      <dgm:spPr/>
    </dgm:pt>
    <dgm:pt modelId="{2F698DA1-4483-4964-AF8D-69AF03843102}" type="pres">
      <dgm:prSet presAssocID="{7DAC6AEE-8956-4615-BCE3-F39373F3F3D3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66FE350-CA4A-4E75-B2AF-6C03957B4645}" type="pres">
      <dgm:prSet presAssocID="{7DAC6AEE-8956-4615-BCE3-F39373F3F3D3}" presName="accent_1" presStyleCnt="0"/>
      <dgm:spPr/>
    </dgm:pt>
    <dgm:pt modelId="{F248873E-CE99-4859-8FFE-3B4DF1FAE086}" type="pres">
      <dgm:prSet presAssocID="{7DAC6AEE-8956-4615-BCE3-F39373F3F3D3}" presName="accentRepeatNode" presStyleLbl="solidFgAcc1" presStyleIdx="0" presStyleCnt="3" custLinFactNeighborX="-661" custLinFactNeighborY="-1112"/>
      <dgm:spPr>
        <a:scene3d>
          <a:camera prst="orthographicFront"/>
          <a:lightRig rig="flat" dir="t"/>
        </a:scene3d>
        <a:sp3d z="190500" extrusionH="12700" prstMaterial="plastic">
          <a:bevelT w="50800" h="50800"/>
        </a:sp3d>
      </dgm:spPr>
      <dgm:t>
        <a:bodyPr/>
        <a:lstStyle/>
        <a:p>
          <a:endParaRPr lang="zh-TW" altLang="en-US"/>
        </a:p>
      </dgm:t>
    </dgm:pt>
    <dgm:pt modelId="{42C3BF7A-715A-4A01-86F1-CFB8D7460091}" type="pres">
      <dgm:prSet presAssocID="{617D9FDD-4E4B-4738-9AB7-BD1C7DE82F37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5EF6848-FBF4-4556-A831-D9ED0B96B739}" type="pres">
      <dgm:prSet presAssocID="{617D9FDD-4E4B-4738-9AB7-BD1C7DE82F37}" presName="accent_2" presStyleCnt="0"/>
      <dgm:spPr/>
    </dgm:pt>
    <dgm:pt modelId="{701FDD37-B8E6-4192-A7C6-00C048EE1ABC}" type="pres">
      <dgm:prSet presAssocID="{617D9FDD-4E4B-4738-9AB7-BD1C7DE82F37}" presName="accentRepeatNode" presStyleLbl="solidFgAcc1" presStyleIdx="1" presStyleCnt="3"/>
      <dgm:spPr/>
    </dgm:pt>
    <dgm:pt modelId="{EEC3C53E-0AFB-4661-9A0D-3074DCEEBB05}" type="pres">
      <dgm:prSet presAssocID="{40D94EE4-EA1B-44BD-B083-CDE6B6F47D8B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AFB4D08-D90E-4203-89A1-BE00AB1B88DC}" type="pres">
      <dgm:prSet presAssocID="{40D94EE4-EA1B-44BD-B083-CDE6B6F47D8B}" presName="accent_3" presStyleCnt="0"/>
      <dgm:spPr/>
    </dgm:pt>
    <dgm:pt modelId="{55B033D4-25B5-4A3D-AE06-E301F98B7E76}" type="pres">
      <dgm:prSet presAssocID="{40D94EE4-EA1B-44BD-B083-CDE6B6F47D8B}" presName="accentRepeatNode" presStyleLbl="solidFgAcc1" presStyleIdx="2" presStyleCnt="3"/>
      <dgm:spPr/>
    </dgm:pt>
  </dgm:ptLst>
  <dgm:cxnLst>
    <dgm:cxn modelId="{BB977D75-44D2-42A4-BF30-10C635CF95F3}" srcId="{52BA9323-18DF-4127-82FF-42731AFD6612}" destId="{40D94EE4-EA1B-44BD-B083-CDE6B6F47D8B}" srcOrd="2" destOrd="0" parTransId="{E782F5DB-FA3C-4C2E-B0D4-72C43800FAA5}" sibTransId="{AA6C2145-A24C-4169-8169-6DA732952769}"/>
    <dgm:cxn modelId="{AAEBE246-95BE-49F0-A962-D55BDB85B16F}" srcId="{52BA9323-18DF-4127-82FF-42731AFD6612}" destId="{7DAC6AEE-8956-4615-BCE3-F39373F3F3D3}" srcOrd="0" destOrd="0" parTransId="{87CCFBEC-F5AE-4072-ACD6-A6817C310A33}" sibTransId="{00FBBF8A-4231-49CE-8871-6E1C8F998AF6}"/>
    <dgm:cxn modelId="{CF416F1C-1D17-4D3A-B53B-FC1559515873}" type="presOf" srcId="{00FBBF8A-4231-49CE-8871-6E1C8F998AF6}" destId="{3172B076-F8B1-4985-853C-21DFD80EC8F3}" srcOrd="0" destOrd="0" presId="urn:microsoft.com/office/officeart/2008/layout/VerticalCurvedList"/>
    <dgm:cxn modelId="{912FE7F4-2EC1-4417-9194-B404F5ADB937}" type="presOf" srcId="{7DAC6AEE-8956-4615-BCE3-F39373F3F3D3}" destId="{2F698DA1-4483-4964-AF8D-69AF03843102}" srcOrd="0" destOrd="0" presId="urn:microsoft.com/office/officeart/2008/layout/VerticalCurvedList"/>
    <dgm:cxn modelId="{D8CE250A-8479-4FB6-8521-752FBFDA79DE}" type="presOf" srcId="{52BA9323-18DF-4127-82FF-42731AFD6612}" destId="{B14A3A10-402B-4640-A668-8FA14DB72C10}" srcOrd="0" destOrd="0" presId="urn:microsoft.com/office/officeart/2008/layout/VerticalCurvedList"/>
    <dgm:cxn modelId="{1C35016E-BD62-4021-811E-5200A06BE072}" type="presOf" srcId="{40D94EE4-EA1B-44BD-B083-CDE6B6F47D8B}" destId="{EEC3C53E-0AFB-4661-9A0D-3074DCEEBB05}" srcOrd="0" destOrd="0" presId="urn:microsoft.com/office/officeart/2008/layout/VerticalCurvedList"/>
    <dgm:cxn modelId="{90CF7984-74FE-4560-9127-14BF0C72695A}" type="presOf" srcId="{617D9FDD-4E4B-4738-9AB7-BD1C7DE82F37}" destId="{42C3BF7A-715A-4A01-86F1-CFB8D7460091}" srcOrd="0" destOrd="0" presId="urn:microsoft.com/office/officeart/2008/layout/VerticalCurvedList"/>
    <dgm:cxn modelId="{FEFD3E4E-4FBE-4D9A-B8F7-3E6DD7DEBF9B}" srcId="{52BA9323-18DF-4127-82FF-42731AFD6612}" destId="{617D9FDD-4E4B-4738-9AB7-BD1C7DE82F37}" srcOrd="1" destOrd="0" parTransId="{05FEC8A1-8093-4877-9E66-86913EF0C92E}" sibTransId="{706572B8-E1C8-4201-AF2E-8124D73AA470}"/>
    <dgm:cxn modelId="{6EE95307-6F6D-40B4-8AA3-3CBB4988C71B}" type="presParOf" srcId="{B14A3A10-402B-4640-A668-8FA14DB72C10}" destId="{568BAA22-B413-488C-A3AE-BE8E64633777}" srcOrd="0" destOrd="0" presId="urn:microsoft.com/office/officeart/2008/layout/VerticalCurvedList"/>
    <dgm:cxn modelId="{862AE6F8-2D0D-4816-B7CA-2E75E98842E0}" type="presParOf" srcId="{568BAA22-B413-488C-A3AE-BE8E64633777}" destId="{9EC7B42A-880C-412F-9063-6DFFD2D94EF6}" srcOrd="0" destOrd="0" presId="urn:microsoft.com/office/officeart/2008/layout/VerticalCurvedList"/>
    <dgm:cxn modelId="{D035483C-38B0-40C9-A331-F1A3061066C9}" type="presParOf" srcId="{9EC7B42A-880C-412F-9063-6DFFD2D94EF6}" destId="{C214DA89-C6E0-4D55-95A0-7FB50A4FB97C}" srcOrd="0" destOrd="0" presId="urn:microsoft.com/office/officeart/2008/layout/VerticalCurvedList"/>
    <dgm:cxn modelId="{C5511617-A729-4DE2-AA1A-AA3B47C7A4AB}" type="presParOf" srcId="{9EC7B42A-880C-412F-9063-6DFFD2D94EF6}" destId="{3172B076-F8B1-4985-853C-21DFD80EC8F3}" srcOrd="1" destOrd="0" presId="urn:microsoft.com/office/officeart/2008/layout/VerticalCurvedList"/>
    <dgm:cxn modelId="{E45802C9-FDB2-4C11-B891-E82597A1B72B}" type="presParOf" srcId="{9EC7B42A-880C-412F-9063-6DFFD2D94EF6}" destId="{B5975141-2FC1-4854-9529-E0049C553938}" srcOrd="2" destOrd="0" presId="urn:microsoft.com/office/officeart/2008/layout/VerticalCurvedList"/>
    <dgm:cxn modelId="{BD343771-0E82-4988-912E-0E5DF580C781}" type="presParOf" srcId="{9EC7B42A-880C-412F-9063-6DFFD2D94EF6}" destId="{63CA6355-BA91-4F14-9849-773687FF5D33}" srcOrd="3" destOrd="0" presId="urn:microsoft.com/office/officeart/2008/layout/VerticalCurvedList"/>
    <dgm:cxn modelId="{8CAE7E6C-282C-4307-8DAF-0CD0B745AE81}" type="presParOf" srcId="{568BAA22-B413-488C-A3AE-BE8E64633777}" destId="{2F698DA1-4483-4964-AF8D-69AF03843102}" srcOrd="1" destOrd="0" presId="urn:microsoft.com/office/officeart/2008/layout/VerticalCurvedList"/>
    <dgm:cxn modelId="{DBEAEDDF-3C11-402B-A0E3-720600B68473}" type="presParOf" srcId="{568BAA22-B413-488C-A3AE-BE8E64633777}" destId="{766FE350-CA4A-4E75-B2AF-6C03957B4645}" srcOrd="2" destOrd="0" presId="urn:microsoft.com/office/officeart/2008/layout/VerticalCurvedList"/>
    <dgm:cxn modelId="{2950C5AA-8977-4E90-AACD-F99CDB728B0F}" type="presParOf" srcId="{766FE350-CA4A-4E75-B2AF-6C03957B4645}" destId="{F248873E-CE99-4859-8FFE-3B4DF1FAE086}" srcOrd="0" destOrd="0" presId="urn:microsoft.com/office/officeart/2008/layout/VerticalCurvedList"/>
    <dgm:cxn modelId="{B91BC864-C4C6-4D07-AB8D-D084AA47DD04}" type="presParOf" srcId="{568BAA22-B413-488C-A3AE-BE8E64633777}" destId="{42C3BF7A-715A-4A01-86F1-CFB8D7460091}" srcOrd="3" destOrd="0" presId="urn:microsoft.com/office/officeart/2008/layout/VerticalCurvedList"/>
    <dgm:cxn modelId="{A3A204F0-1099-4086-957D-5251C3F947C1}" type="presParOf" srcId="{568BAA22-B413-488C-A3AE-BE8E64633777}" destId="{45EF6848-FBF4-4556-A831-D9ED0B96B739}" srcOrd="4" destOrd="0" presId="urn:microsoft.com/office/officeart/2008/layout/VerticalCurvedList"/>
    <dgm:cxn modelId="{606A8C13-C145-4F3B-A859-495A8FD98CCE}" type="presParOf" srcId="{45EF6848-FBF4-4556-A831-D9ED0B96B739}" destId="{701FDD37-B8E6-4192-A7C6-00C048EE1ABC}" srcOrd="0" destOrd="0" presId="urn:microsoft.com/office/officeart/2008/layout/VerticalCurvedList"/>
    <dgm:cxn modelId="{069C30A2-C1F8-4A06-975B-77A024AB0B60}" type="presParOf" srcId="{568BAA22-B413-488C-A3AE-BE8E64633777}" destId="{EEC3C53E-0AFB-4661-9A0D-3074DCEEBB05}" srcOrd="5" destOrd="0" presId="urn:microsoft.com/office/officeart/2008/layout/VerticalCurvedList"/>
    <dgm:cxn modelId="{5C866197-E05E-4D47-B0C5-941E563443D6}" type="presParOf" srcId="{568BAA22-B413-488C-A3AE-BE8E64633777}" destId="{3AFB4D08-D90E-4203-89A1-BE00AB1B88DC}" srcOrd="6" destOrd="0" presId="urn:microsoft.com/office/officeart/2008/layout/VerticalCurvedList"/>
    <dgm:cxn modelId="{0C4BC21F-A04F-4EBB-AD0B-D49219CF630F}" type="presParOf" srcId="{3AFB4D08-D90E-4203-89A1-BE00AB1B88DC}" destId="{55B033D4-25B5-4A3D-AE06-E301F98B7E7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C85E1B-3BC2-419C-B1F9-521881DFAF30}" type="doc">
      <dgm:prSet loTypeId="urn:microsoft.com/office/officeart/2005/8/layout/list1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9368C819-7E5F-4CA3-B5CD-937100153214}">
      <dgm:prSet phldrT="[文字]"/>
      <dgm:spPr/>
      <dgm:t>
        <a:bodyPr/>
        <a:lstStyle/>
        <a:p>
          <a:r>
            <a:rPr lang="en-US" altLang="zh-TW" b="1" dirty="0" smtClean="0">
              <a:latin typeface="標楷體" pitchFamily="65" charset="-120"/>
              <a:ea typeface="標楷體" pitchFamily="65" charset="-120"/>
            </a:rPr>
            <a:t>1.</a:t>
          </a:r>
          <a:r>
            <a:rPr lang="zh-TW" altLang="en-US" b="1" dirty="0" smtClean="0">
              <a:latin typeface="標楷體" pitchFamily="65" charset="-120"/>
              <a:ea typeface="標楷體" pitchFamily="65" charset="-120"/>
            </a:rPr>
            <a:t>辦理公所統計年報編布</a:t>
          </a:r>
          <a:endParaRPr lang="zh-TW" altLang="en-US" b="1" dirty="0">
            <a:latin typeface="標楷體" pitchFamily="65" charset="-120"/>
            <a:ea typeface="標楷體" pitchFamily="65" charset="-120"/>
          </a:endParaRPr>
        </a:p>
      </dgm:t>
    </dgm:pt>
    <dgm:pt modelId="{F982C052-9CA2-4FA0-B42A-A3CAF7B30A13}" type="parTrans" cxnId="{BB7845A6-4292-497D-81BB-4DF1E28DE8B0}">
      <dgm:prSet/>
      <dgm:spPr/>
      <dgm:t>
        <a:bodyPr/>
        <a:lstStyle/>
        <a:p>
          <a:endParaRPr lang="zh-TW" altLang="en-US"/>
        </a:p>
      </dgm:t>
    </dgm:pt>
    <dgm:pt modelId="{1EA5D781-A5B3-4E50-BEFA-E52BCF4B8782}" type="sibTrans" cxnId="{BB7845A6-4292-497D-81BB-4DF1E28DE8B0}">
      <dgm:prSet/>
      <dgm:spPr/>
      <dgm:t>
        <a:bodyPr/>
        <a:lstStyle/>
        <a:p>
          <a:endParaRPr lang="zh-TW" altLang="en-US"/>
        </a:p>
      </dgm:t>
    </dgm:pt>
    <dgm:pt modelId="{7455B2D1-636E-4A38-8000-60D45E30326E}">
      <dgm:prSet phldrT="[文字]"/>
      <dgm:spPr/>
      <dgm:t>
        <a:bodyPr/>
        <a:lstStyle/>
        <a:p>
          <a:r>
            <a:rPr lang="en-US" altLang="zh-TW" b="1" dirty="0" smtClean="0">
              <a:latin typeface="標楷體" pitchFamily="65" charset="-120"/>
              <a:ea typeface="標楷體" pitchFamily="65" charset="-120"/>
            </a:rPr>
            <a:t>2.</a:t>
          </a:r>
          <a:r>
            <a:rPr lang="zh-TW" altLang="en-US" b="1" dirty="0" smtClean="0">
              <a:latin typeface="標楷體" pitchFamily="65" charset="-120"/>
              <a:ea typeface="標楷體" pitchFamily="65" charset="-120"/>
            </a:rPr>
            <a:t>建置統計成果視覺化查詢平台</a:t>
          </a:r>
          <a:endParaRPr lang="zh-TW" altLang="en-US" b="1" dirty="0">
            <a:latin typeface="標楷體" pitchFamily="65" charset="-120"/>
            <a:ea typeface="標楷體" pitchFamily="65" charset="-120"/>
          </a:endParaRPr>
        </a:p>
      </dgm:t>
    </dgm:pt>
    <dgm:pt modelId="{DC06C779-3D08-4238-939A-178E1C8C9FC8}" type="parTrans" cxnId="{4C90F111-2C27-4C5D-BFCB-7B781DD1FF46}">
      <dgm:prSet/>
      <dgm:spPr/>
      <dgm:t>
        <a:bodyPr/>
        <a:lstStyle/>
        <a:p>
          <a:endParaRPr lang="zh-TW" altLang="en-US"/>
        </a:p>
      </dgm:t>
    </dgm:pt>
    <dgm:pt modelId="{CB8D26FA-17FE-4E13-82E1-6F44799C9010}" type="sibTrans" cxnId="{4C90F111-2C27-4C5D-BFCB-7B781DD1FF46}">
      <dgm:prSet/>
      <dgm:spPr/>
      <dgm:t>
        <a:bodyPr/>
        <a:lstStyle/>
        <a:p>
          <a:endParaRPr lang="zh-TW" altLang="en-US"/>
        </a:p>
      </dgm:t>
    </dgm:pt>
    <dgm:pt modelId="{6DA1AACD-7A72-46F5-9EE8-E789B99D4083}" type="pres">
      <dgm:prSet presAssocID="{68C85E1B-3BC2-419C-B1F9-521881DFAF3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5A16650C-9E58-4391-A737-00D7575E8E9E}" type="pres">
      <dgm:prSet presAssocID="{9368C819-7E5F-4CA3-B5CD-937100153214}" presName="parentLin" presStyleCnt="0"/>
      <dgm:spPr/>
    </dgm:pt>
    <dgm:pt modelId="{595EED02-83DB-4335-839B-C01B372BBB48}" type="pres">
      <dgm:prSet presAssocID="{9368C819-7E5F-4CA3-B5CD-937100153214}" presName="parentLeftMargin" presStyleLbl="node1" presStyleIdx="0" presStyleCnt="2"/>
      <dgm:spPr/>
      <dgm:t>
        <a:bodyPr/>
        <a:lstStyle/>
        <a:p>
          <a:endParaRPr lang="zh-TW" altLang="en-US"/>
        </a:p>
      </dgm:t>
    </dgm:pt>
    <dgm:pt modelId="{B85EBF3C-937D-4281-8117-CB46D9600A53}" type="pres">
      <dgm:prSet presAssocID="{9368C819-7E5F-4CA3-B5CD-937100153214}" presName="parentText" presStyleLbl="node1" presStyleIdx="0" presStyleCnt="2" custScaleY="137430" custLinFactX="2280" custLinFactNeighborX="100000" custLinFactNeighborY="-4926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854F9C1-10DA-45BA-BECC-7EBCFB7E963B}" type="pres">
      <dgm:prSet presAssocID="{9368C819-7E5F-4CA3-B5CD-937100153214}" presName="negativeSpace" presStyleCnt="0"/>
      <dgm:spPr/>
    </dgm:pt>
    <dgm:pt modelId="{DAB7743D-E645-4330-B28F-D09178794A66}" type="pres">
      <dgm:prSet presAssocID="{9368C819-7E5F-4CA3-B5CD-937100153214}" presName="childText" presStyleLbl="conFgAcc1" presStyleIdx="0" presStyleCnt="2" custScaleY="123141">
        <dgm:presLayoutVars>
          <dgm:bulletEnabled val="1"/>
        </dgm:presLayoutVars>
      </dgm:prSet>
      <dgm:spPr/>
    </dgm:pt>
    <dgm:pt modelId="{95C84D2C-E2FF-4812-80B8-F3F5B1356EB7}" type="pres">
      <dgm:prSet presAssocID="{1EA5D781-A5B3-4E50-BEFA-E52BCF4B8782}" presName="spaceBetweenRectangles" presStyleCnt="0"/>
      <dgm:spPr/>
    </dgm:pt>
    <dgm:pt modelId="{D29FEB3A-701B-45AB-AE6B-CDF86A439965}" type="pres">
      <dgm:prSet presAssocID="{7455B2D1-636E-4A38-8000-60D45E30326E}" presName="parentLin" presStyleCnt="0"/>
      <dgm:spPr/>
    </dgm:pt>
    <dgm:pt modelId="{8A3AFF40-068F-4658-9747-2FBA3EEF9765}" type="pres">
      <dgm:prSet presAssocID="{7455B2D1-636E-4A38-8000-60D45E30326E}" presName="parentLeftMargin" presStyleLbl="node1" presStyleIdx="0" presStyleCnt="2"/>
      <dgm:spPr/>
      <dgm:t>
        <a:bodyPr/>
        <a:lstStyle/>
        <a:p>
          <a:endParaRPr lang="zh-TW" altLang="en-US"/>
        </a:p>
      </dgm:t>
    </dgm:pt>
    <dgm:pt modelId="{443F7FCE-8503-4A0B-BB52-BB8D83A08979}" type="pres">
      <dgm:prSet presAssocID="{7455B2D1-636E-4A38-8000-60D45E30326E}" presName="parentText" presStyleLbl="node1" presStyleIdx="1" presStyleCnt="2" custScaleY="132265" custLinFactX="2280" custLinFactNeighborX="100000" custLinFactNeighborY="2025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6C314F6-0B49-479D-8512-B7EF2B31565D}" type="pres">
      <dgm:prSet presAssocID="{7455B2D1-636E-4A38-8000-60D45E30326E}" presName="negativeSpace" presStyleCnt="0"/>
      <dgm:spPr/>
    </dgm:pt>
    <dgm:pt modelId="{F7FB24E7-AC20-4CDF-BCDF-65289368F7A0}" type="pres">
      <dgm:prSet presAssocID="{7455B2D1-636E-4A38-8000-60D45E30326E}" presName="childText" presStyleLbl="conFgAcc1" presStyleIdx="1" presStyleCnt="2" custScaleY="128494">
        <dgm:presLayoutVars>
          <dgm:bulletEnabled val="1"/>
        </dgm:presLayoutVars>
      </dgm:prSet>
      <dgm:spPr/>
    </dgm:pt>
  </dgm:ptLst>
  <dgm:cxnLst>
    <dgm:cxn modelId="{32B43367-5F37-43C4-8316-C0366D043E1E}" type="presOf" srcId="{7455B2D1-636E-4A38-8000-60D45E30326E}" destId="{443F7FCE-8503-4A0B-BB52-BB8D83A08979}" srcOrd="1" destOrd="0" presId="urn:microsoft.com/office/officeart/2005/8/layout/list1"/>
    <dgm:cxn modelId="{A3A88868-0CB7-4104-A7B5-399AC3D65269}" type="presOf" srcId="{9368C819-7E5F-4CA3-B5CD-937100153214}" destId="{B85EBF3C-937D-4281-8117-CB46D9600A53}" srcOrd="1" destOrd="0" presId="urn:microsoft.com/office/officeart/2005/8/layout/list1"/>
    <dgm:cxn modelId="{6200B107-FCCF-4B1D-AF98-02066704EFF8}" type="presOf" srcId="{9368C819-7E5F-4CA3-B5CD-937100153214}" destId="{595EED02-83DB-4335-839B-C01B372BBB48}" srcOrd="0" destOrd="0" presId="urn:microsoft.com/office/officeart/2005/8/layout/list1"/>
    <dgm:cxn modelId="{B450157A-7B70-42B7-8793-4693E2945B90}" type="presOf" srcId="{7455B2D1-636E-4A38-8000-60D45E30326E}" destId="{8A3AFF40-068F-4658-9747-2FBA3EEF9765}" srcOrd="0" destOrd="0" presId="urn:microsoft.com/office/officeart/2005/8/layout/list1"/>
    <dgm:cxn modelId="{BB7845A6-4292-497D-81BB-4DF1E28DE8B0}" srcId="{68C85E1B-3BC2-419C-B1F9-521881DFAF30}" destId="{9368C819-7E5F-4CA3-B5CD-937100153214}" srcOrd="0" destOrd="0" parTransId="{F982C052-9CA2-4FA0-B42A-A3CAF7B30A13}" sibTransId="{1EA5D781-A5B3-4E50-BEFA-E52BCF4B8782}"/>
    <dgm:cxn modelId="{4C90F111-2C27-4C5D-BFCB-7B781DD1FF46}" srcId="{68C85E1B-3BC2-419C-B1F9-521881DFAF30}" destId="{7455B2D1-636E-4A38-8000-60D45E30326E}" srcOrd="1" destOrd="0" parTransId="{DC06C779-3D08-4238-939A-178E1C8C9FC8}" sibTransId="{CB8D26FA-17FE-4E13-82E1-6F44799C9010}"/>
    <dgm:cxn modelId="{99E5E49E-6B32-4E48-B43B-7D382B4706AA}" type="presOf" srcId="{68C85E1B-3BC2-419C-B1F9-521881DFAF30}" destId="{6DA1AACD-7A72-46F5-9EE8-E789B99D4083}" srcOrd="0" destOrd="0" presId="urn:microsoft.com/office/officeart/2005/8/layout/list1"/>
    <dgm:cxn modelId="{893D898C-95F5-4A4E-B087-E760D328392A}" type="presParOf" srcId="{6DA1AACD-7A72-46F5-9EE8-E789B99D4083}" destId="{5A16650C-9E58-4391-A737-00D7575E8E9E}" srcOrd="0" destOrd="0" presId="urn:microsoft.com/office/officeart/2005/8/layout/list1"/>
    <dgm:cxn modelId="{9CCB4F88-C143-47B5-8525-69E9409B9809}" type="presParOf" srcId="{5A16650C-9E58-4391-A737-00D7575E8E9E}" destId="{595EED02-83DB-4335-839B-C01B372BBB48}" srcOrd="0" destOrd="0" presId="urn:microsoft.com/office/officeart/2005/8/layout/list1"/>
    <dgm:cxn modelId="{D1D667B6-D1DA-44C3-B17C-54DA74BBC30E}" type="presParOf" srcId="{5A16650C-9E58-4391-A737-00D7575E8E9E}" destId="{B85EBF3C-937D-4281-8117-CB46D9600A53}" srcOrd="1" destOrd="0" presId="urn:microsoft.com/office/officeart/2005/8/layout/list1"/>
    <dgm:cxn modelId="{42058D17-994F-4FD3-9C7C-C361401310AF}" type="presParOf" srcId="{6DA1AACD-7A72-46F5-9EE8-E789B99D4083}" destId="{7854F9C1-10DA-45BA-BECC-7EBCFB7E963B}" srcOrd="1" destOrd="0" presId="urn:microsoft.com/office/officeart/2005/8/layout/list1"/>
    <dgm:cxn modelId="{55B0AA1F-79DC-40A3-9E73-BB5423DFFBD3}" type="presParOf" srcId="{6DA1AACD-7A72-46F5-9EE8-E789B99D4083}" destId="{DAB7743D-E645-4330-B28F-D09178794A66}" srcOrd="2" destOrd="0" presId="urn:microsoft.com/office/officeart/2005/8/layout/list1"/>
    <dgm:cxn modelId="{88C3E0F7-EBD3-44F1-9007-D0D8E8610FFC}" type="presParOf" srcId="{6DA1AACD-7A72-46F5-9EE8-E789B99D4083}" destId="{95C84D2C-E2FF-4812-80B8-F3F5B1356EB7}" srcOrd="3" destOrd="0" presId="urn:microsoft.com/office/officeart/2005/8/layout/list1"/>
    <dgm:cxn modelId="{7769C478-D2FF-4E2B-9CC7-46D76CF45304}" type="presParOf" srcId="{6DA1AACD-7A72-46F5-9EE8-E789B99D4083}" destId="{D29FEB3A-701B-45AB-AE6B-CDF86A439965}" srcOrd="4" destOrd="0" presId="urn:microsoft.com/office/officeart/2005/8/layout/list1"/>
    <dgm:cxn modelId="{D4D69110-B634-493A-BB22-4489D16A9B4D}" type="presParOf" srcId="{D29FEB3A-701B-45AB-AE6B-CDF86A439965}" destId="{8A3AFF40-068F-4658-9747-2FBA3EEF9765}" srcOrd="0" destOrd="0" presId="urn:microsoft.com/office/officeart/2005/8/layout/list1"/>
    <dgm:cxn modelId="{64ECE66C-16FA-4C00-BDF0-A489E5A94A80}" type="presParOf" srcId="{D29FEB3A-701B-45AB-AE6B-CDF86A439965}" destId="{443F7FCE-8503-4A0B-BB52-BB8D83A08979}" srcOrd="1" destOrd="0" presId="urn:microsoft.com/office/officeart/2005/8/layout/list1"/>
    <dgm:cxn modelId="{8BD88CAD-A812-4E79-9D12-1AA44D09833A}" type="presParOf" srcId="{6DA1AACD-7A72-46F5-9EE8-E789B99D4083}" destId="{76C314F6-0B49-479D-8512-B7EF2B31565D}" srcOrd="5" destOrd="0" presId="urn:microsoft.com/office/officeart/2005/8/layout/list1"/>
    <dgm:cxn modelId="{A59EC913-A0FE-48C7-8403-C45837D40AA7}" type="presParOf" srcId="{6DA1AACD-7A72-46F5-9EE8-E789B99D4083}" destId="{F7FB24E7-AC20-4CDF-BCDF-65289368F7A0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4D3073-1AC0-43A2-BF6A-B4445116648F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780F5384-0960-4357-877F-D43754EF09D9}">
      <dgm:prSet phldrT="[文字]" custT="1"/>
      <dgm:spPr/>
      <dgm:t>
        <a:bodyPr lIns="75600"/>
        <a:lstStyle/>
        <a:p>
          <a:pPr algn="l"/>
          <a:r>
            <a:rPr lang="en-US" altLang="zh-TW" sz="2000" dirty="0" smtClean="0"/>
            <a:t>1.</a:t>
          </a:r>
          <a:r>
            <a:rPr lang="zh-TW" altLang="en-US" sz="2000" dirty="0" smtClean="0"/>
            <a:t>土地</a:t>
          </a:r>
          <a:endParaRPr lang="zh-TW" altLang="en-US" sz="2000" dirty="0"/>
        </a:p>
      </dgm:t>
    </dgm:pt>
    <dgm:pt modelId="{FC144300-BB91-424F-9A06-A876717C97CE}" type="parTrans" cxnId="{44BD4233-EDCC-46DB-B8B8-E79FD3AF38EA}">
      <dgm:prSet/>
      <dgm:spPr/>
      <dgm:t>
        <a:bodyPr/>
        <a:lstStyle/>
        <a:p>
          <a:endParaRPr lang="zh-TW" altLang="en-US"/>
        </a:p>
      </dgm:t>
    </dgm:pt>
    <dgm:pt modelId="{79EEC2B1-AB1B-4C84-99FB-27A50A391A7F}" type="sibTrans" cxnId="{44BD4233-EDCC-46DB-B8B8-E79FD3AF38EA}">
      <dgm:prSet/>
      <dgm:spPr/>
      <dgm:t>
        <a:bodyPr/>
        <a:lstStyle/>
        <a:p>
          <a:endParaRPr lang="zh-TW" altLang="en-US"/>
        </a:p>
      </dgm:t>
    </dgm:pt>
    <dgm:pt modelId="{0F6CE90B-A60F-46B7-AE7A-052072F35B2E}">
      <dgm:prSet phldrT="[文字]"/>
      <dgm:spPr/>
      <dgm:t>
        <a:bodyPr/>
        <a:lstStyle/>
        <a:p>
          <a:r>
            <a:rPr lang="zh-TW" altLang="en-US" dirty="0" smtClean="0"/>
            <a:t>已登錄土地面積</a:t>
          </a:r>
          <a:endParaRPr lang="zh-TW" altLang="en-US" dirty="0"/>
        </a:p>
      </dgm:t>
    </dgm:pt>
    <dgm:pt modelId="{7169CFE9-7222-4814-8775-1D46B292E797}" type="parTrans" cxnId="{5CBE10B9-9539-4BED-9FB7-02073E482755}">
      <dgm:prSet/>
      <dgm:spPr/>
      <dgm:t>
        <a:bodyPr/>
        <a:lstStyle/>
        <a:p>
          <a:endParaRPr lang="zh-TW" altLang="en-US"/>
        </a:p>
      </dgm:t>
    </dgm:pt>
    <dgm:pt modelId="{8B2F1443-2836-4F4B-99A9-7BDBC0C7B814}" type="sibTrans" cxnId="{5CBE10B9-9539-4BED-9FB7-02073E482755}">
      <dgm:prSet/>
      <dgm:spPr/>
      <dgm:t>
        <a:bodyPr/>
        <a:lstStyle/>
        <a:p>
          <a:endParaRPr lang="zh-TW" altLang="en-US"/>
        </a:p>
      </dgm:t>
    </dgm:pt>
    <dgm:pt modelId="{98A6B052-C064-48E8-9489-D471AC585168}">
      <dgm:prSet phldrT="[文字]"/>
      <dgm:spPr/>
      <dgm:t>
        <a:bodyPr/>
        <a:lstStyle/>
        <a:p>
          <a:r>
            <a:rPr lang="zh-TW" altLang="en-US" dirty="0" smtClean="0"/>
            <a:t>實施三七五減租成果</a:t>
          </a:r>
          <a:endParaRPr lang="zh-TW" altLang="en-US" dirty="0"/>
        </a:p>
      </dgm:t>
    </dgm:pt>
    <dgm:pt modelId="{A66DB7F5-E2B9-4C0A-B21D-C70E203F99E6}" type="parTrans" cxnId="{4CD82F77-4033-4E40-B70D-6B8B29C5DB01}">
      <dgm:prSet/>
      <dgm:spPr/>
      <dgm:t>
        <a:bodyPr/>
        <a:lstStyle/>
        <a:p>
          <a:endParaRPr lang="zh-TW" altLang="en-US"/>
        </a:p>
      </dgm:t>
    </dgm:pt>
    <dgm:pt modelId="{B588ED46-885F-4341-940A-561FAFA55234}" type="sibTrans" cxnId="{4CD82F77-4033-4E40-B70D-6B8B29C5DB01}">
      <dgm:prSet/>
      <dgm:spPr/>
      <dgm:t>
        <a:bodyPr/>
        <a:lstStyle/>
        <a:p>
          <a:endParaRPr lang="zh-TW" altLang="en-US"/>
        </a:p>
      </dgm:t>
    </dgm:pt>
    <dgm:pt modelId="{0AEFBDF5-B80C-40BD-8DBD-BC24D85C691E}">
      <dgm:prSet phldrT="[文字]" custT="1"/>
      <dgm:spPr/>
      <dgm:t>
        <a:bodyPr/>
        <a:lstStyle/>
        <a:p>
          <a:pPr algn="l"/>
          <a:r>
            <a:rPr lang="en-US" altLang="zh-TW" sz="2000" dirty="0" smtClean="0"/>
            <a:t>2.</a:t>
          </a:r>
          <a:r>
            <a:rPr lang="zh-TW" altLang="en-US" sz="2000" dirty="0" smtClean="0"/>
            <a:t>人口</a:t>
          </a:r>
          <a:endParaRPr lang="zh-TW" altLang="en-US" sz="2000" dirty="0"/>
        </a:p>
      </dgm:t>
    </dgm:pt>
    <dgm:pt modelId="{CB930EBF-92DE-483B-9873-138472A89BC9}" type="parTrans" cxnId="{AC09A3D1-A957-4BEB-8489-00AB5A21CEAF}">
      <dgm:prSet/>
      <dgm:spPr/>
      <dgm:t>
        <a:bodyPr/>
        <a:lstStyle/>
        <a:p>
          <a:endParaRPr lang="zh-TW" altLang="en-US"/>
        </a:p>
      </dgm:t>
    </dgm:pt>
    <dgm:pt modelId="{85206FEB-746B-4F42-AFA2-7CCF750FDD01}" type="sibTrans" cxnId="{AC09A3D1-A957-4BEB-8489-00AB5A21CEAF}">
      <dgm:prSet/>
      <dgm:spPr/>
      <dgm:t>
        <a:bodyPr/>
        <a:lstStyle/>
        <a:p>
          <a:endParaRPr lang="zh-TW" altLang="en-US"/>
        </a:p>
      </dgm:t>
    </dgm:pt>
    <dgm:pt modelId="{6606B387-51BB-4B46-9010-C11B07C142BC}">
      <dgm:prSet phldrT="[文字]"/>
      <dgm:spPr/>
      <dgm:t>
        <a:bodyPr/>
        <a:lstStyle/>
        <a:p>
          <a:r>
            <a:rPr lang="zh-TW" altLang="en-US" dirty="0" smtClean="0"/>
            <a:t>現住戶數、人口密度及性比例</a:t>
          </a:r>
          <a:endParaRPr lang="zh-TW" altLang="en-US" dirty="0"/>
        </a:p>
      </dgm:t>
    </dgm:pt>
    <dgm:pt modelId="{68B3D533-72B0-49BB-B48C-190A35BB199B}" type="parTrans" cxnId="{3A642145-8D98-44FB-ACA7-FE627DE7E3F4}">
      <dgm:prSet/>
      <dgm:spPr/>
      <dgm:t>
        <a:bodyPr/>
        <a:lstStyle/>
        <a:p>
          <a:endParaRPr lang="zh-TW" altLang="en-US"/>
        </a:p>
      </dgm:t>
    </dgm:pt>
    <dgm:pt modelId="{8630227B-8436-4C08-9126-D652C0F71585}" type="sibTrans" cxnId="{3A642145-8D98-44FB-ACA7-FE627DE7E3F4}">
      <dgm:prSet/>
      <dgm:spPr/>
      <dgm:t>
        <a:bodyPr/>
        <a:lstStyle/>
        <a:p>
          <a:endParaRPr lang="zh-TW" altLang="en-US"/>
        </a:p>
      </dgm:t>
    </dgm:pt>
    <dgm:pt modelId="{B4049CD5-FC8E-477C-B227-D58EEA0BE86F}">
      <dgm:prSet phldrT="[文字]"/>
      <dgm:spPr/>
      <dgm:t>
        <a:bodyPr/>
        <a:lstStyle/>
        <a:p>
          <a:r>
            <a:rPr lang="zh-TW" altLang="en-US" dirty="0" smtClean="0"/>
            <a:t>戶籍動態</a:t>
          </a:r>
          <a:endParaRPr lang="zh-TW" altLang="en-US" dirty="0"/>
        </a:p>
      </dgm:t>
    </dgm:pt>
    <dgm:pt modelId="{709CE9A9-C8D9-49F6-96CE-18DAFDFDD1C3}" type="parTrans" cxnId="{D769CEF9-FBDA-4782-8828-81F3ADADA387}">
      <dgm:prSet/>
      <dgm:spPr/>
      <dgm:t>
        <a:bodyPr/>
        <a:lstStyle/>
        <a:p>
          <a:endParaRPr lang="zh-TW" altLang="en-US"/>
        </a:p>
      </dgm:t>
    </dgm:pt>
    <dgm:pt modelId="{BBBFD00E-C85D-40DE-BB19-F363318646D6}" type="sibTrans" cxnId="{D769CEF9-FBDA-4782-8828-81F3ADADA387}">
      <dgm:prSet/>
      <dgm:spPr/>
      <dgm:t>
        <a:bodyPr/>
        <a:lstStyle/>
        <a:p>
          <a:endParaRPr lang="zh-TW" altLang="en-US"/>
        </a:p>
      </dgm:t>
    </dgm:pt>
    <dgm:pt modelId="{14FE983A-1493-47DE-90B8-9FB781110D2B}">
      <dgm:prSet phldrT="[文字]" custT="1"/>
      <dgm:spPr/>
      <dgm:t>
        <a:bodyPr/>
        <a:lstStyle/>
        <a:p>
          <a:pPr algn="l"/>
          <a:r>
            <a:rPr lang="en-US" altLang="zh-TW" sz="2000" dirty="0" smtClean="0"/>
            <a:t>3.</a:t>
          </a:r>
          <a:r>
            <a:rPr lang="zh-TW" altLang="en-US" sz="2000" dirty="0" smtClean="0"/>
            <a:t>行政組織</a:t>
          </a:r>
          <a:endParaRPr lang="zh-TW" altLang="en-US" sz="2000" dirty="0"/>
        </a:p>
      </dgm:t>
    </dgm:pt>
    <dgm:pt modelId="{7F21F9F3-4529-42C8-AD80-EBE7CBE4E554}" type="parTrans" cxnId="{A8EE126D-DA18-48C0-BDD4-D96B678295E9}">
      <dgm:prSet/>
      <dgm:spPr/>
      <dgm:t>
        <a:bodyPr/>
        <a:lstStyle/>
        <a:p>
          <a:endParaRPr lang="zh-TW" altLang="en-US"/>
        </a:p>
      </dgm:t>
    </dgm:pt>
    <dgm:pt modelId="{6225E139-ED46-48EA-979C-941F57CD16A5}" type="sibTrans" cxnId="{A8EE126D-DA18-48C0-BDD4-D96B678295E9}">
      <dgm:prSet/>
      <dgm:spPr/>
      <dgm:t>
        <a:bodyPr/>
        <a:lstStyle/>
        <a:p>
          <a:endParaRPr lang="zh-TW" altLang="en-US"/>
        </a:p>
      </dgm:t>
    </dgm:pt>
    <dgm:pt modelId="{88F864B4-4F18-4A20-A904-CD972C56EBB1}">
      <dgm:prSet phldrT="[文字]"/>
      <dgm:spPr/>
      <dgm:t>
        <a:bodyPr/>
        <a:lstStyle/>
        <a:p>
          <a:r>
            <a:rPr lang="zh-TW" altLang="en-US" dirty="0" smtClean="0"/>
            <a:t>各級機關學校員工總人數</a:t>
          </a:r>
          <a:endParaRPr lang="zh-TW" altLang="en-US" dirty="0"/>
        </a:p>
      </dgm:t>
    </dgm:pt>
    <dgm:pt modelId="{AA3AF9D4-2250-454E-87B1-564BBFBE6C60}" type="parTrans" cxnId="{AD1132C3-BD55-4970-921E-3243A585AE10}">
      <dgm:prSet/>
      <dgm:spPr/>
      <dgm:t>
        <a:bodyPr/>
        <a:lstStyle/>
        <a:p>
          <a:endParaRPr lang="zh-TW" altLang="en-US"/>
        </a:p>
      </dgm:t>
    </dgm:pt>
    <dgm:pt modelId="{2541E1B0-C0CE-492D-BDEB-F63AE5B1569B}" type="sibTrans" cxnId="{AD1132C3-BD55-4970-921E-3243A585AE10}">
      <dgm:prSet/>
      <dgm:spPr/>
      <dgm:t>
        <a:bodyPr/>
        <a:lstStyle/>
        <a:p>
          <a:endParaRPr lang="zh-TW" altLang="en-US"/>
        </a:p>
      </dgm:t>
    </dgm:pt>
    <dgm:pt modelId="{0D242AAB-768C-4537-99A3-6E3AA5405899}">
      <dgm:prSet phldrT="[文字]"/>
      <dgm:spPr/>
      <dgm:t>
        <a:bodyPr/>
        <a:lstStyle/>
        <a:p>
          <a:r>
            <a:rPr lang="zh-TW" altLang="en-US" dirty="0" smtClean="0"/>
            <a:t>各級機關學校公教人員按官等別及教育程度別分</a:t>
          </a:r>
          <a:endParaRPr lang="zh-TW" altLang="en-US" dirty="0"/>
        </a:p>
      </dgm:t>
    </dgm:pt>
    <dgm:pt modelId="{C31DAF3B-A1A2-49D8-9702-472446BD4108}" type="parTrans" cxnId="{4BDF0293-25F9-4CC2-AD42-A4CD27132EE8}">
      <dgm:prSet/>
      <dgm:spPr/>
      <dgm:t>
        <a:bodyPr/>
        <a:lstStyle/>
        <a:p>
          <a:endParaRPr lang="zh-TW" altLang="en-US"/>
        </a:p>
      </dgm:t>
    </dgm:pt>
    <dgm:pt modelId="{7B8FBA7E-5907-4C41-A555-AB55AD817797}" type="sibTrans" cxnId="{4BDF0293-25F9-4CC2-AD42-A4CD27132EE8}">
      <dgm:prSet/>
      <dgm:spPr/>
      <dgm:t>
        <a:bodyPr/>
        <a:lstStyle/>
        <a:p>
          <a:endParaRPr lang="zh-TW" altLang="en-US"/>
        </a:p>
      </dgm:t>
    </dgm:pt>
    <dgm:pt modelId="{FDE8B30F-9EA5-4880-854C-B5E40CBCE24C}">
      <dgm:prSet phldrT="[文字]"/>
      <dgm:spPr/>
      <dgm:t>
        <a:bodyPr/>
        <a:lstStyle/>
        <a:p>
          <a:r>
            <a:rPr lang="en-US" altLang="zh-TW" dirty="0" smtClean="0"/>
            <a:t>15</a:t>
          </a:r>
          <a:r>
            <a:rPr lang="zh-TW" altLang="en-US" dirty="0" smtClean="0"/>
            <a:t>歲以上現住人口之教育程度－按村里別分</a:t>
          </a:r>
          <a:endParaRPr lang="zh-TW" altLang="en-US" dirty="0"/>
        </a:p>
      </dgm:t>
    </dgm:pt>
    <dgm:pt modelId="{BABBC356-4A30-40A4-A2DD-1AE454C02099}" type="parTrans" cxnId="{86B97F2B-09B3-4FE0-951F-63C03DA5FE65}">
      <dgm:prSet/>
      <dgm:spPr/>
      <dgm:t>
        <a:bodyPr/>
        <a:lstStyle/>
        <a:p>
          <a:endParaRPr lang="zh-TW" altLang="en-US"/>
        </a:p>
      </dgm:t>
    </dgm:pt>
    <dgm:pt modelId="{F3D18997-5A57-461F-B346-833859308E01}" type="sibTrans" cxnId="{86B97F2B-09B3-4FE0-951F-63C03DA5FE65}">
      <dgm:prSet/>
      <dgm:spPr/>
      <dgm:t>
        <a:bodyPr/>
        <a:lstStyle/>
        <a:p>
          <a:endParaRPr lang="zh-TW" altLang="en-US"/>
        </a:p>
      </dgm:t>
    </dgm:pt>
    <dgm:pt modelId="{1A523151-15A2-4260-8CE2-20DC89582E4E}">
      <dgm:prSet phldrT="[文字]"/>
      <dgm:spPr/>
      <dgm:t>
        <a:bodyPr/>
        <a:lstStyle/>
        <a:p>
          <a:r>
            <a:rPr lang="zh-TW" altLang="en-US" dirty="0" smtClean="0"/>
            <a:t>現住人口之年齡分配</a:t>
          </a:r>
          <a:endParaRPr lang="zh-TW" altLang="en-US" dirty="0"/>
        </a:p>
      </dgm:t>
    </dgm:pt>
    <dgm:pt modelId="{E65550C6-E919-4836-B2DE-44238C9B5629}" type="parTrans" cxnId="{01222B83-4887-4EA6-930F-CE6ADD48733E}">
      <dgm:prSet/>
      <dgm:spPr/>
      <dgm:t>
        <a:bodyPr/>
        <a:lstStyle/>
        <a:p>
          <a:endParaRPr lang="zh-TW" altLang="en-US"/>
        </a:p>
      </dgm:t>
    </dgm:pt>
    <dgm:pt modelId="{413D9C97-FDA9-486C-8E1B-FE4095107B84}" type="sibTrans" cxnId="{01222B83-4887-4EA6-930F-CE6ADD48733E}">
      <dgm:prSet/>
      <dgm:spPr/>
      <dgm:t>
        <a:bodyPr/>
        <a:lstStyle/>
        <a:p>
          <a:endParaRPr lang="zh-TW" altLang="en-US"/>
        </a:p>
      </dgm:t>
    </dgm:pt>
    <dgm:pt modelId="{677A656F-C079-4874-B8EB-EA8ED1C6C458}">
      <dgm:prSet phldrT="[文字]"/>
      <dgm:spPr/>
      <dgm:t>
        <a:bodyPr/>
        <a:lstStyle/>
        <a:p>
          <a:r>
            <a:rPr lang="zh-TW" altLang="en-US" dirty="0" smtClean="0"/>
            <a:t>現住人口之年齡結構</a:t>
          </a:r>
          <a:endParaRPr lang="zh-TW" altLang="en-US" dirty="0"/>
        </a:p>
      </dgm:t>
    </dgm:pt>
    <dgm:pt modelId="{7BB777E8-2351-49F2-B394-47D227AC7E60}" type="parTrans" cxnId="{555D870D-CD7D-48DE-8998-8AF447B2C736}">
      <dgm:prSet/>
      <dgm:spPr/>
      <dgm:t>
        <a:bodyPr/>
        <a:lstStyle/>
        <a:p>
          <a:endParaRPr lang="zh-TW" altLang="en-US"/>
        </a:p>
      </dgm:t>
    </dgm:pt>
    <dgm:pt modelId="{3DC57A21-8797-4EC8-8C6E-9BF7BC87F3A2}" type="sibTrans" cxnId="{555D870D-CD7D-48DE-8998-8AF447B2C736}">
      <dgm:prSet/>
      <dgm:spPr/>
      <dgm:t>
        <a:bodyPr/>
        <a:lstStyle/>
        <a:p>
          <a:endParaRPr lang="zh-TW" altLang="en-US"/>
        </a:p>
      </dgm:t>
    </dgm:pt>
    <dgm:pt modelId="{52443D8E-A1F3-4B57-BB13-C0D28B74FCB1}">
      <dgm:prSet phldrT="[文字]"/>
      <dgm:spPr/>
      <dgm:t>
        <a:bodyPr/>
        <a:lstStyle/>
        <a:p>
          <a:r>
            <a:rPr lang="zh-TW" altLang="en-US" dirty="0" smtClean="0"/>
            <a:t>現住人口之婚姻狀況－按村里別分</a:t>
          </a:r>
          <a:endParaRPr lang="zh-TW" altLang="en-US" dirty="0"/>
        </a:p>
      </dgm:t>
    </dgm:pt>
    <dgm:pt modelId="{BFBB1D71-9E2A-4519-B170-DF755DC90CDD}" type="parTrans" cxnId="{D15C12B7-ABAA-4C69-8961-3CA6D67BA875}">
      <dgm:prSet/>
      <dgm:spPr/>
      <dgm:t>
        <a:bodyPr/>
        <a:lstStyle/>
        <a:p>
          <a:endParaRPr lang="zh-TW" altLang="en-US"/>
        </a:p>
      </dgm:t>
    </dgm:pt>
    <dgm:pt modelId="{18CC175F-0FC8-4CAA-B00B-441566500A13}" type="sibTrans" cxnId="{D15C12B7-ABAA-4C69-8961-3CA6D67BA875}">
      <dgm:prSet/>
      <dgm:spPr/>
      <dgm:t>
        <a:bodyPr/>
        <a:lstStyle/>
        <a:p>
          <a:endParaRPr lang="zh-TW" altLang="en-US"/>
        </a:p>
      </dgm:t>
    </dgm:pt>
    <dgm:pt modelId="{0F3116A3-E2D0-4C0D-B7EE-2AFBB4CD6445}">
      <dgm:prSet phldrT="[文字]"/>
      <dgm:spPr/>
      <dgm:t>
        <a:bodyPr/>
        <a:lstStyle/>
        <a:p>
          <a:r>
            <a:rPr lang="zh-TW" altLang="en-US" dirty="0" smtClean="0"/>
            <a:t>各級機關學校公教人員按年齡分</a:t>
          </a:r>
          <a:endParaRPr lang="zh-TW" altLang="en-US" dirty="0"/>
        </a:p>
      </dgm:t>
    </dgm:pt>
    <dgm:pt modelId="{CB7BCEA9-E835-4814-9CD9-30E2D7698850}" type="parTrans" cxnId="{8050E653-B71B-4793-8B3D-CAE3F529A20F}">
      <dgm:prSet/>
      <dgm:spPr/>
      <dgm:t>
        <a:bodyPr/>
        <a:lstStyle/>
        <a:p>
          <a:endParaRPr lang="zh-TW" altLang="en-US"/>
        </a:p>
      </dgm:t>
    </dgm:pt>
    <dgm:pt modelId="{9919B415-8A11-486E-83DD-37DD95AECE71}" type="sibTrans" cxnId="{8050E653-B71B-4793-8B3D-CAE3F529A20F}">
      <dgm:prSet/>
      <dgm:spPr/>
      <dgm:t>
        <a:bodyPr/>
        <a:lstStyle/>
        <a:p>
          <a:endParaRPr lang="zh-TW" altLang="en-US"/>
        </a:p>
      </dgm:t>
    </dgm:pt>
    <dgm:pt modelId="{AEE65391-DC0F-4333-9D24-FC3180ADD8EB}" type="pres">
      <dgm:prSet presAssocID="{D74D3073-1AC0-43A2-BF6A-B4445116648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9E270C3-5EFC-4787-ADDF-249CBDB92136}" type="pres">
      <dgm:prSet presAssocID="{780F5384-0960-4357-877F-D43754EF09D9}" presName="linNode" presStyleCnt="0"/>
      <dgm:spPr/>
    </dgm:pt>
    <dgm:pt modelId="{346FF1E1-CAEE-44D1-94D1-870083E4754E}" type="pres">
      <dgm:prSet presAssocID="{780F5384-0960-4357-877F-D43754EF09D9}" presName="parentText" presStyleLbl="node1" presStyleIdx="0" presStyleCnt="3" custScaleX="55622" custScaleY="55584" custLinFactNeighborX="-2955" custLinFactNeighborY="3271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E0487C4-F4E4-488D-82A7-986AE2D59E22}" type="pres">
      <dgm:prSet presAssocID="{780F5384-0960-4357-877F-D43754EF09D9}" presName="descendantText" presStyleLbl="alignAccFollowNode1" presStyleIdx="0" presStyleCnt="3" custScaleX="107875" custScaleY="64782" custLinFactNeighborX="-4652" custLinFactNeighborY="275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64287DE-35FE-4C13-A7DA-DBEB9088B8AD}" type="pres">
      <dgm:prSet presAssocID="{79EEC2B1-AB1B-4C84-99FB-27A50A391A7F}" presName="sp" presStyleCnt="0"/>
      <dgm:spPr/>
    </dgm:pt>
    <dgm:pt modelId="{0F2131C9-2057-48B8-B8B9-880466BA9C2A}" type="pres">
      <dgm:prSet presAssocID="{0AEFBDF5-B80C-40BD-8DBD-BC24D85C691E}" presName="linNode" presStyleCnt="0"/>
      <dgm:spPr/>
    </dgm:pt>
    <dgm:pt modelId="{62F9E8DA-02A6-4101-A8FB-020A5D4B4637}" type="pres">
      <dgm:prSet presAssocID="{0AEFBDF5-B80C-40BD-8DBD-BC24D85C691E}" presName="parentText" presStyleLbl="node1" presStyleIdx="1" presStyleCnt="3" custScaleX="55622" custLinFactNeighborX="-2963" custLinFactNeighborY="-229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221D678-4BDB-4274-AD7B-0F057BD641F4}" type="pres">
      <dgm:prSet presAssocID="{0AEFBDF5-B80C-40BD-8DBD-BC24D85C691E}" presName="descendantText" presStyleLbl="alignAccFollowNode1" presStyleIdx="1" presStyleCnt="3" custScaleX="107607" custScaleY="119222" custLinFactNeighborX="-5660" custLinFactNeighborY="-135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1C9FF06-6AC5-4201-A0BD-6A4B88522248}" type="pres">
      <dgm:prSet presAssocID="{85206FEB-746B-4F42-AFA2-7CCF750FDD01}" presName="sp" presStyleCnt="0"/>
      <dgm:spPr/>
    </dgm:pt>
    <dgm:pt modelId="{04015F9F-A123-4A47-AB3F-C90802F9256F}" type="pres">
      <dgm:prSet presAssocID="{14FE983A-1493-47DE-90B8-9FB781110D2B}" presName="linNode" presStyleCnt="0"/>
      <dgm:spPr/>
    </dgm:pt>
    <dgm:pt modelId="{96110AAC-EFB3-4BF7-B4F8-1EFD4B19490C}" type="pres">
      <dgm:prSet presAssocID="{14FE983A-1493-47DE-90B8-9FB781110D2B}" presName="parentText" presStyleLbl="node1" presStyleIdx="2" presStyleCnt="3" custScaleX="55622" custScaleY="52229" custLinFactNeighborX="-2963" custLinFactNeighborY="-3869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CEF4E4D-76D2-4DE3-88CE-49C4AA6742B6}" type="pres">
      <dgm:prSet presAssocID="{14FE983A-1493-47DE-90B8-9FB781110D2B}" presName="descendantText" presStyleLbl="alignAccFollowNode1" presStyleIdx="2" presStyleCnt="3" custScaleX="108625" custScaleY="61213" custLinFactNeighborX="-6327" custLinFactNeighborY="-528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01222B83-4887-4EA6-930F-CE6ADD48733E}" srcId="{0AEFBDF5-B80C-40BD-8DBD-BC24D85C691E}" destId="{1A523151-15A2-4260-8CE2-20DC89582E4E}" srcOrd="2" destOrd="0" parTransId="{E65550C6-E919-4836-B2DE-44238C9B5629}" sibTransId="{413D9C97-FDA9-486C-8E1B-FE4095107B84}"/>
    <dgm:cxn modelId="{1FA3C90F-33FF-440C-897F-10FFBC348D3F}" type="presOf" srcId="{677A656F-C079-4874-B8EB-EA8ED1C6C458}" destId="{7221D678-4BDB-4274-AD7B-0F057BD641F4}" srcOrd="0" destOrd="3" presId="urn:microsoft.com/office/officeart/2005/8/layout/vList5"/>
    <dgm:cxn modelId="{D2D7B9BC-DEC2-41ED-B29F-12C042EAE60E}" type="presOf" srcId="{6606B387-51BB-4B46-9010-C11B07C142BC}" destId="{7221D678-4BDB-4274-AD7B-0F057BD641F4}" srcOrd="0" destOrd="0" presId="urn:microsoft.com/office/officeart/2005/8/layout/vList5"/>
    <dgm:cxn modelId="{A8EE126D-DA18-48C0-BDD4-D96B678295E9}" srcId="{D74D3073-1AC0-43A2-BF6A-B4445116648F}" destId="{14FE983A-1493-47DE-90B8-9FB781110D2B}" srcOrd="2" destOrd="0" parTransId="{7F21F9F3-4529-42C8-AD80-EBE7CBE4E554}" sibTransId="{6225E139-ED46-48EA-979C-941F57CD16A5}"/>
    <dgm:cxn modelId="{5F6E5DA9-8FFE-425C-9671-03BF1C91AB80}" type="presOf" srcId="{0AEFBDF5-B80C-40BD-8DBD-BC24D85C691E}" destId="{62F9E8DA-02A6-4101-A8FB-020A5D4B4637}" srcOrd="0" destOrd="0" presId="urn:microsoft.com/office/officeart/2005/8/layout/vList5"/>
    <dgm:cxn modelId="{5678A5C0-6C55-48B2-B4C0-8967044C64F2}" type="presOf" srcId="{88F864B4-4F18-4A20-A904-CD972C56EBB1}" destId="{0CEF4E4D-76D2-4DE3-88CE-49C4AA6742B6}" srcOrd="0" destOrd="0" presId="urn:microsoft.com/office/officeart/2005/8/layout/vList5"/>
    <dgm:cxn modelId="{8050E653-B71B-4793-8B3D-CAE3F529A20F}" srcId="{14FE983A-1493-47DE-90B8-9FB781110D2B}" destId="{0F3116A3-E2D0-4C0D-B7EE-2AFBB4CD6445}" srcOrd="2" destOrd="0" parTransId="{CB7BCEA9-E835-4814-9CD9-30E2D7698850}" sibTransId="{9919B415-8A11-486E-83DD-37DD95AECE71}"/>
    <dgm:cxn modelId="{8B22E798-95CA-4174-850E-348300BF9148}" type="presOf" srcId="{52443D8E-A1F3-4B57-BB13-C0D28B74FCB1}" destId="{7221D678-4BDB-4274-AD7B-0F057BD641F4}" srcOrd="0" destOrd="5" presId="urn:microsoft.com/office/officeart/2005/8/layout/vList5"/>
    <dgm:cxn modelId="{555D870D-CD7D-48DE-8998-8AF447B2C736}" srcId="{0AEFBDF5-B80C-40BD-8DBD-BC24D85C691E}" destId="{677A656F-C079-4874-B8EB-EA8ED1C6C458}" srcOrd="3" destOrd="0" parTransId="{7BB777E8-2351-49F2-B394-47D227AC7E60}" sibTransId="{3DC57A21-8797-4EC8-8C6E-9BF7BC87F3A2}"/>
    <dgm:cxn modelId="{4BDF0293-25F9-4CC2-AD42-A4CD27132EE8}" srcId="{14FE983A-1493-47DE-90B8-9FB781110D2B}" destId="{0D242AAB-768C-4537-99A3-6E3AA5405899}" srcOrd="1" destOrd="0" parTransId="{C31DAF3B-A1A2-49D8-9702-472446BD4108}" sibTransId="{7B8FBA7E-5907-4C41-A555-AB55AD817797}"/>
    <dgm:cxn modelId="{8692A5E6-E8D7-4516-BB29-F88A27C28EDA}" type="presOf" srcId="{D74D3073-1AC0-43A2-BF6A-B4445116648F}" destId="{AEE65391-DC0F-4333-9D24-FC3180ADD8EB}" srcOrd="0" destOrd="0" presId="urn:microsoft.com/office/officeart/2005/8/layout/vList5"/>
    <dgm:cxn modelId="{3A642145-8D98-44FB-ACA7-FE627DE7E3F4}" srcId="{0AEFBDF5-B80C-40BD-8DBD-BC24D85C691E}" destId="{6606B387-51BB-4B46-9010-C11B07C142BC}" srcOrd="0" destOrd="0" parTransId="{68B3D533-72B0-49BB-B48C-190A35BB199B}" sibTransId="{8630227B-8436-4C08-9126-D652C0F71585}"/>
    <dgm:cxn modelId="{7634CAA9-125E-47F5-BEFA-8C259B68AF6E}" type="presOf" srcId="{0F6CE90B-A60F-46B7-AE7A-052072F35B2E}" destId="{9E0487C4-F4E4-488D-82A7-986AE2D59E22}" srcOrd="0" destOrd="0" presId="urn:microsoft.com/office/officeart/2005/8/layout/vList5"/>
    <dgm:cxn modelId="{165B45A1-AE79-4F08-9D57-C35692BB4B50}" type="presOf" srcId="{FDE8B30F-9EA5-4880-854C-B5E40CBCE24C}" destId="{7221D678-4BDB-4274-AD7B-0F057BD641F4}" srcOrd="0" destOrd="4" presId="urn:microsoft.com/office/officeart/2005/8/layout/vList5"/>
    <dgm:cxn modelId="{D769CEF9-FBDA-4782-8828-81F3ADADA387}" srcId="{0AEFBDF5-B80C-40BD-8DBD-BC24D85C691E}" destId="{B4049CD5-FC8E-477C-B227-D58EEA0BE86F}" srcOrd="1" destOrd="0" parTransId="{709CE9A9-C8D9-49F6-96CE-18DAFDFDD1C3}" sibTransId="{BBBFD00E-C85D-40DE-BB19-F363318646D6}"/>
    <dgm:cxn modelId="{F8646DCF-74AE-4922-99ED-308D989E7D11}" type="presOf" srcId="{B4049CD5-FC8E-477C-B227-D58EEA0BE86F}" destId="{7221D678-4BDB-4274-AD7B-0F057BD641F4}" srcOrd="0" destOrd="1" presId="urn:microsoft.com/office/officeart/2005/8/layout/vList5"/>
    <dgm:cxn modelId="{37B95C34-BD4C-4A64-A285-E1E5722BB370}" type="presOf" srcId="{14FE983A-1493-47DE-90B8-9FB781110D2B}" destId="{96110AAC-EFB3-4BF7-B4F8-1EFD4B19490C}" srcOrd="0" destOrd="0" presId="urn:microsoft.com/office/officeart/2005/8/layout/vList5"/>
    <dgm:cxn modelId="{8CF4BDE3-96F8-4776-95B1-E61A2A4C2A50}" type="presOf" srcId="{98A6B052-C064-48E8-9489-D471AC585168}" destId="{9E0487C4-F4E4-488D-82A7-986AE2D59E22}" srcOrd="0" destOrd="1" presId="urn:microsoft.com/office/officeart/2005/8/layout/vList5"/>
    <dgm:cxn modelId="{379560AC-1CFA-40CB-B32F-0200F148909B}" type="presOf" srcId="{0D242AAB-768C-4537-99A3-6E3AA5405899}" destId="{0CEF4E4D-76D2-4DE3-88CE-49C4AA6742B6}" srcOrd="0" destOrd="1" presId="urn:microsoft.com/office/officeart/2005/8/layout/vList5"/>
    <dgm:cxn modelId="{86B97F2B-09B3-4FE0-951F-63C03DA5FE65}" srcId="{0AEFBDF5-B80C-40BD-8DBD-BC24D85C691E}" destId="{FDE8B30F-9EA5-4880-854C-B5E40CBCE24C}" srcOrd="4" destOrd="0" parTransId="{BABBC356-4A30-40A4-A2DD-1AE454C02099}" sibTransId="{F3D18997-5A57-461F-B346-833859308E01}"/>
    <dgm:cxn modelId="{286CF19A-1022-4CDD-A494-9661097DFFA7}" type="presOf" srcId="{0F3116A3-E2D0-4C0D-B7EE-2AFBB4CD6445}" destId="{0CEF4E4D-76D2-4DE3-88CE-49C4AA6742B6}" srcOrd="0" destOrd="2" presId="urn:microsoft.com/office/officeart/2005/8/layout/vList5"/>
    <dgm:cxn modelId="{5CBE10B9-9539-4BED-9FB7-02073E482755}" srcId="{780F5384-0960-4357-877F-D43754EF09D9}" destId="{0F6CE90B-A60F-46B7-AE7A-052072F35B2E}" srcOrd="0" destOrd="0" parTransId="{7169CFE9-7222-4814-8775-1D46B292E797}" sibTransId="{8B2F1443-2836-4F4B-99A9-7BDBC0C7B814}"/>
    <dgm:cxn modelId="{7D1FB653-2115-40F7-B52F-C42BE4768E5A}" type="presOf" srcId="{1A523151-15A2-4260-8CE2-20DC89582E4E}" destId="{7221D678-4BDB-4274-AD7B-0F057BD641F4}" srcOrd="0" destOrd="2" presId="urn:microsoft.com/office/officeart/2005/8/layout/vList5"/>
    <dgm:cxn modelId="{D15C12B7-ABAA-4C69-8961-3CA6D67BA875}" srcId="{0AEFBDF5-B80C-40BD-8DBD-BC24D85C691E}" destId="{52443D8E-A1F3-4B57-BB13-C0D28B74FCB1}" srcOrd="5" destOrd="0" parTransId="{BFBB1D71-9E2A-4519-B170-DF755DC90CDD}" sibTransId="{18CC175F-0FC8-4CAA-B00B-441566500A13}"/>
    <dgm:cxn modelId="{CEBB07BE-FB7E-4D3F-9C1D-296DDB5AE5DD}" type="presOf" srcId="{780F5384-0960-4357-877F-D43754EF09D9}" destId="{346FF1E1-CAEE-44D1-94D1-870083E4754E}" srcOrd="0" destOrd="0" presId="urn:microsoft.com/office/officeart/2005/8/layout/vList5"/>
    <dgm:cxn modelId="{4CD82F77-4033-4E40-B70D-6B8B29C5DB01}" srcId="{780F5384-0960-4357-877F-D43754EF09D9}" destId="{98A6B052-C064-48E8-9489-D471AC585168}" srcOrd="1" destOrd="0" parTransId="{A66DB7F5-E2B9-4C0A-B21D-C70E203F99E6}" sibTransId="{B588ED46-885F-4341-940A-561FAFA55234}"/>
    <dgm:cxn modelId="{44BD4233-EDCC-46DB-B8B8-E79FD3AF38EA}" srcId="{D74D3073-1AC0-43A2-BF6A-B4445116648F}" destId="{780F5384-0960-4357-877F-D43754EF09D9}" srcOrd="0" destOrd="0" parTransId="{FC144300-BB91-424F-9A06-A876717C97CE}" sibTransId="{79EEC2B1-AB1B-4C84-99FB-27A50A391A7F}"/>
    <dgm:cxn modelId="{AD1132C3-BD55-4970-921E-3243A585AE10}" srcId="{14FE983A-1493-47DE-90B8-9FB781110D2B}" destId="{88F864B4-4F18-4A20-A904-CD972C56EBB1}" srcOrd="0" destOrd="0" parTransId="{AA3AF9D4-2250-454E-87B1-564BBFBE6C60}" sibTransId="{2541E1B0-C0CE-492D-BDEB-F63AE5B1569B}"/>
    <dgm:cxn modelId="{AC09A3D1-A957-4BEB-8489-00AB5A21CEAF}" srcId="{D74D3073-1AC0-43A2-BF6A-B4445116648F}" destId="{0AEFBDF5-B80C-40BD-8DBD-BC24D85C691E}" srcOrd="1" destOrd="0" parTransId="{CB930EBF-92DE-483B-9873-138472A89BC9}" sibTransId="{85206FEB-746B-4F42-AFA2-7CCF750FDD01}"/>
    <dgm:cxn modelId="{95F05E9A-479D-4CE6-914C-83E1E3235CB6}" type="presParOf" srcId="{AEE65391-DC0F-4333-9D24-FC3180ADD8EB}" destId="{F9E270C3-5EFC-4787-ADDF-249CBDB92136}" srcOrd="0" destOrd="0" presId="urn:microsoft.com/office/officeart/2005/8/layout/vList5"/>
    <dgm:cxn modelId="{C6706C8E-0F68-4CF7-B92D-BC3FDACAC789}" type="presParOf" srcId="{F9E270C3-5EFC-4787-ADDF-249CBDB92136}" destId="{346FF1E1-CAEE-44D1-94D1-870083E4754E}" srcOrd="0" destOrd="0" presId="urn:microsoft.com/office/officeart/2005/8/layout/vList5"/>
    <dgm:cxn modelId="{016AD477-7EE9-40C5-B96E-EEAF74CF6C72}" type="presParOf" srcId="{F9E270C3-5EFC-4787-ADDF-249CBDB92136}" destId="{9E0487C4-F4E4-488D-82A7-986AE2D59E22}" srcOrd="1" destOrd="0" presId="urn:microsoft.com/office/officeart/2005/8/layout/vList5"/>
    <dgm:cxn modelId="{843B833A-B215-4E22-A837-334E421F23BF}" type="presParOf" srcId="{AEE65391-DC0F-4333-9D24-FC3180ADD8EB}" destId="{664287DE-35FE-4C13-A7DA-DBEB9088B8AD}" srcOrd="1" destOrd="0" presId="urn:microsoft.com/office/officeart/2005/8/layout/vList5"/>
    <dgm:cxn modelId="{81C782AB-AE9F-4A6C-BC13-218878B76310}" type="presParOf" srcId="{AEE65391-DC0F-4333-9D24-FC3180ADD8EB}" destId="{0F2131C9-2057-48B8-B8B9-880466BA9C2A}" srcOrd="2" destOrd="0" presId="urn:microsoft.com/office/officeart/2005/8/layout/vList5"/>
    <dgm:cxn modelId="{E095D0F8-B51B-4A09-8FF9-37F362520D91}" type="presParOf" srcId="{0F2131C9-2057-48B8-B8B9-880466BA9C2A}" destId="{62F9E8DA-02A6-4101-A8FB-020A5D4B4637}" srcOrd="0" destOrd="0" presId="urn:microsoft.com/office/officeart/2005/8/layout/vList5"/>
    <dgm:cxn modelId="{0443BB72-0255-4147-A96D-6DF470A3EDEF}" type="presParOf" srcId="{0F2131C9-2057-48B8-B8B9-880466BA9C2A}" destId="{7221D678-4BDB-4274-AD7B-0F057BD641F4}" srcOrd="1" destOrd="0" presId="urn:microsoft.com/office/officeart/2005/8/layout/vList5"/>
    <dgm:cxn modelId="{93D3084F-8EDE-4B99-801D-84AA1304DB6A}" type="presParOf" srcId="{AEE65391-DC0F-4333-9D24-FC3180ADD8EB}" destId="{A1C9FF06-6AC5-4201-A0BD-6A4B88522248}" srcOrd="3" destOrd="0" presId="urn:microsoft.com/office/officeart/2005/8/layout/vList5"/>
    <dgm:cxn modelId="{42DE934D-E7AC-41F7-9A58-26E0AF848620}" type="presParOf" srcId="{AEE65391-DC0F-4333-9D24-FC3180ADD8EB}" destId="{04015F9F-A123-4A47-AB3F-C90802F9256F}" srcOrd="4" destOrd="0" presId="urn:microsoft.com/office/officeart/2005/8/layout/vList5"/>
    <dgm:cxn modelId="{546D7197-FC15-4182-87C1-7B70337AB383}" type="presParOf" srcId="{04015F9F-A123-4A47-AB3F-C90802F9256F}" destId="{96110AAC-EFB3-4BF7-B4F8-1EFD4B19490C}" srcOrd="0" destOrd="0" presId="urn:microsoft.com/office/officeart/2005/8/layout/vList5"/>
    <dgm:cxn modelId="{19D1CCA4-A9D8-4F6B-ABD5-88BE7E76D98C}" type="presParOf" srcId="{04015F9F-A123-4A47-AB3F-C90802F9256F}" destId="{0CEF4E4D-76D2-4DE3-88CE-49C4AA6742B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74D3073-1AC0-43A2-BF6A-B4445116648F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FE5A3A9D-1FA8-416B-890A-14927CEECA8E}">
      <dgm:prSet phldrT="[文字]"/>
      <dgm:spPr/>
      <dgm:t>
        <a:bodyPr/>
        <a:lstStyle/>
        <a:p>
          <a:r>
            <a:rPr lang="zh-TW" altLang="en-US" dirty="0" smtClean="0"/>
            <a:t>漁業從業人員</a:t>
          </a:r>
          <a:endParaRPr lang="zh-TW" altLang="en-US" dirty="0"/>
        </a:p>
      </dgm:t>
    </dgm:pt>
    <dgm:pt modelId="{3E1857C7-2761-4C92-87DE-F8F7A5EACB8D}" type="parTrans" cxnId="{74DB4C23-6A1E-426A-BF0C-0396A2F25CA5}">
      <dgm:prSet/>
      <dgm:spPr/>
      <dgm:t>
        <a:bodyPr/>
        <a:lstStyle/>
        <a:p>
          <a:endParaRPr lang="zh-TW" altLang="en-US"/>
        </a:p>
      </dgm:t>
    </dgm:pt>
    <dgm:pt modelId="{F5E5FFC0-3EA6-44E3-AAC5-81342103DA5A}" type="sibTrans" cxnId="{74DB4C23-6A1E-426A-BF0C-0396A2F25CA5}">
      <dgm:prSet/>
      <dgm:spPr/>
      <dgm:t>
        <a:bodyPr/>
        <a:lstStyle/>
        <a:p>
          <a:endParaRPr lang="zh-TW" altLang="en-US"/>
        </a:p>
      </dgm:t>
    </dgm:pt>
    <dgm:pt modelId="{586B8805-04D5-4522-81AF-50750A1740EE}">
      <dgm:prSet phldrT="[文字]"/>
      <dgm:spPr/>
      <dgm:t>
        <a:bodyPr/>
        <a:lstStyle/>
        <a:p>
          <a:r>
            <a:rPr lang="zh-TW" altLang="en-US" dirty="0" smtClean="0"/>
            <a:t>自來水供水普及率</a:t>
          </a:r>
          <a:endParaRPr lang="zh-TW" altLang="en-US" dirty="0"/>
        </a:p>
      </dgm:t>
    </dgm:pt>
    <dgm:pt modelId="{2E8F7004-FD5E-494C-9290-A120752AD5B8}" type="parTrans" cxnId="{A3E67C12-35F2-4E0C-AA42-6428005DFFFC}">
      <dgm:prSet/>
      <dgm:spPr/>
      <dgm:t>
        <a:bodyPr/>
        <a:lstStyle/>
        <a:p>
          <a:endParaRPr lang="zh-TW" altLang="en-US"/>
        </a:p>
      </dgm:t>
    </dgm:pt>
    <dgm:pt modelId="{D40586D7-45C4-4449-ADBE-3B5606E4A00E}" type="sibTrans" cxnId="{A3E67C12-35F2-4E0C-AA42-6428005DFFFC}">
      <dgm:prSet/>
      <dgm:spPr/>
      <dgm:t>
        <a:bodyPr/>
        <a:lstStyle/>
        <a:p>
          <a:endParaRPr lang="zh-TW" altLang="en-US"/>
        </a:p>
      </dgm:t>
    </dgm:pt>
    <dgm:pt modelId="{456BF9D6-3B44-4F04-B93F-A92B61FA4040}">
      <dgm:prSet phldrT="[文字]" custT="1"/>
      <dgm:spPr/>
      <dgm:t>
        <a:bodyPr/>
        <a:lstStyle/>
        <a:p>
          <a:pPr algn="l"/>
          <a:r>
            <a:rPr lang="en-US" altLang="zh-TW" sz="2000" dirty="0" smtClean="0"/>
            <a:t>4.</a:t>
          </a:r>
          <a:r>
            <a:rPr lang="zh-TW" altLang="en-US" sz="2000" dirty="0" smtClean="0"/>
            <a:t>農林漁牧</a:t>
          </a:r>
          <a:endParaRPr lang="zh-TW" altLang="en-US" sz="2000" dirty="0"/>
        </a:p>
      </dgm:t>
    </dgm:pt>
    <dgm:pt modelId="{35CCC43E-B631-4A08-8999-A2C1CE875F96}" type="parTrans" cxnId="{6CFB04D7-B8C2-42A8-9970-AC486601FA79}">
      <dgm:prSet/>
      <dgm:spPr/>
      <dgm:t>
        <a:bodyPr/>
        <a:lstStyle/>
        <a:p>
          <a:endParaRPr lang="zh-TW" altLang="en-US"/>
        </a:p>
      </dgm:t>
    </dgm:pt>
    <dgm:pt modelId="{6E93147B-677F-4ACF-935B-B804D3C95CBD}" type="sibTrans" cxnId="{6CFB04D7-B8C2-42A8-9970-AC486601FA79}">
      <dgm:prSet/>
      <dgm:spPr/>
      <dgm:t>
        <a:bodyPr/>
        <a:lstStyle/>
        <a:p>
          <a:endParaRPr lang="zh-TW" altLang="en-US"/>
        </a:p>
      </dgm:t>
    </dgm:pt>
    <dgm:pt modelId="{34341081-D35C-421F-BBE2-855564031B6C}">
      <dgm:prSet phldrT="[文字]" custT="1"/>
      <dgm:spPr/>
      <dgm:t>
        <a:bodyPr/>
        <a:lstStyle/>
        <a:p>
          <a:pPr algn="l"/>
          <a:r>
            <a:rPr lang="en-US" altLang="zh-TW" sz="2000" dirty="0" smtClean="0"/>
            <a:t>5.</a:t>
          </a:r>
          <a:r>
            <a:rPr lang="zh-TW" altLang="en-US" sz="2000" dirty="0" smtClean="0"/>
            <a:t>工商業及  </a:t>
          </a:r>
          <a:endParaRPr lang="en-US" altLang="zh-TW" sz="2000" dirty="0" smtClean="0"/>
        </a:p>
        <a:p>
          <a:pPr algn="l"/>
          <a:r>
            <a:rPr lang="zh-TW" altLang="en-US" sz="2000" dirty="0" smtClean="0"/>
            <a:t>    市鄉建設</a:t>
          </a:r>
          <a:endParaRPr lang="zh-TW" altLang="en-US" sz="2000" dirty="0"/>
        </a:p>
      </dgm:t>
    </dgm:pt>
    <dgm:pt modelId="{915F100B-F85A-4A0B-8B07-8CC666CC9676}" type="parTrans" cxnId="{C2DCB5A0-8B03-4D05-80C3-109F0650A54A}">
      <dgm:prSet/>
      <dgm:spPr/>
      <dgm:t>
        <a:bodyPr/>
        <a:lstStyle/>
        <a:p>
          <a:endParaRPr lang="zh-TW" altLang="en-US"/>
        </a:p>
      </dgm:t>
    </dgm:pt>
    <dgm:pt modelId="{EC664FC4-CD4E-4F4F-8532-8FB8ECC62800}" type="sibTrans" cxnId="{C2DCB5A0-8B03-4D05-80C3-109F0650A54A}">
      <dgm:prSet/>
      <dgm:spPr/>
      <dgm:t>
        <a:bodyPr/>
        <a:lstStyle/>
        <a:p>
          <a:endParaRPr lang="zh-TW" altLang="en-US"/>
        </a:p>
      </dgm:t>
    </dgm:pt>
    <dgm:pt modelId="{FC70ED53-B64E-403F-B3A8-5407BB06548E}">
      <dgm:prSet phldrT="[文字]"/>
      <dgm:spPr/>
      <dgm:t>
        <a:bodyPr/>
        <a:lstStyle/>
        <a:p>
          <a:r>
            <a:rPr lang="zh-TW" altLang="en-US" dirty="0" smtClean="0"/>
            <a:t>耕地面積</a:t>
          </a:r>
          <a:endParaRPr lang="zh-TW" altLang="en-US" dirty="0"/>
        </a:p>
      </dgm:t>
    </dgm:pt>
    <dgm:pt modelId="{37881E1C-811B-4FF1-ADF6-337DA0DD939F}" type="parTrans" cxnId="{01C1A004-C48E-40E5-8AB0-37215B2C6A09}">
      <dgm:prSet/>
      <dgm:spPr/>
      <dgm:t>
        <a:bodyPr/>
        <a:lstStyle/>
        <a:p>
          <a:endParaRPr lang="zh-TW" altLang="en-US"/>
        </a:p>
      </dgm:t>
    </dgm:pt>
    <dgm:pt modelId="{8E96DA6A-28A3-47DE-8143-64FE8242B154}" type="sibTrans" cxnId="{01C1A004-C48E-40E5-8AB0-37215B2C6A09}">
      <dgm:prSet/>
      <dgm:spPr/>
      <dgm:t>
        <a:bodyPr/>
        <a:lstStyle/>
        <a:p>
          <a:endParaRPr lang="zh-TW" altLang="en-US"/>
        </a:p>
      </dgm:t>
    </dgm:pt>
    <dgm:pt modelId="{B29635A6-8A13-4757-A5C5-6977834C5BE6}">
      <dgm:prSet phldrT="[文字]" custT="1"/>
      <dgm:spPr/>
      <dgm:t>
        <a:bodyPr/>
        <a:lstStyle/>
        <a:p>
          <a:pPr algn="l"/>
          <a:r>
            <a:rPr lang="en-US" altLang="zh-TW" sz="2000" dirty="0" smtClean="0"/>
            <a:t>6.</a:t>
          </a:r>
          <a:r>
            <a:rPr lang="zh-TW" altLang="en-US" sz="2000" dirty="0" smtClean="0"/>
            <a:t>金融財稅</a:t>
          </a:r>
          <a:endParaRPr lang="zh-TW" altLang="en-US" sz="2000" dirty="0"/>
        </a:p>
      </dgm:t>
    </dgm:pt>
    <dgm:pt modelId="{EBBA6CAA-AD08-4679-861D-5724D4525548}" type="parTrans" cxnId="{302622CD-260B-4E8D-8F97-CFB964C85E93}">
      <dgm:prSet/>
      <dgm:spPr/>
      <dgm:t>
        <a:bodyPr/>
        <a:lstStyle/>
        <a:p>
          <a:endParaRPr lang="zh-TW" altLang="en-US"/>
        </a:p>
      </dgm:t>
    </dgm:pt>
    <dgm:pt modelId="{CE9D903C-419E-470C-87C0-14CFD65B9A42}" type="sibTrans" cxnId="{302622CD-260B-4E8D-8F97-CFB964C85E93}">
      <dgm:prSet/>
      <dgm:spPr/>
      <dgm:t>
        <a:bodyPr/>
        <a:lstStyle/>
        <a:p>
          <a:endParaRPr lang="zh-TW" altLang="en-US"/>
        </a:p>
      </dgm:t>
    </dgm:pt>
    <dgm:pt modelId="{4BA2CCE9-5978-4988-A611-387B9D2C26B7}">
      <dgm:prSet phldrT="[文字]"/>
      <dgm:spPr/>
      <dgm:t>
        <a:bodyPr/>
        <a:lstStyle/>
        <a:p>
          <a:r>
            <a:rPr lang="zh-TW" altLang="en-US" dirty="0" smtClean="0"/>
            <a:t>漁戶數及漁戶人口數</a:t>
          </a:r>
          <a:endParaRPr lang="zh-TW" altLang="en-US" dirty="0"/>
        </a:p>
      </dgm:t>
    </dgm:pt>
    <dgm:pt modelId="{EBEC10C6-3090-4218-954D-1B15550D325B}" type="parTrans" cxnId="{4C83642F-FBDF-4EE9-9802-935D200DBB03}">
      <dgm:prSet/>
      <dgm:spPr/>
      <dgm:t>
        <a:bodyPr/>
        <a:lstStyle/>
        <a:p>
          <a:endParaRPr lang="zh-TW" altLang="en-US"/>
        </a:p>
      </dgm:t>
    </dgm:pt>
    <dgm:pt modelId="{60176B28-26D3-42C8-8A1B-7A1C06387E3B}" type="sibTrans" cxnId="{4C83642F-FBDF-4EE9-9802-935D200DBB03}">
      <dgm:prSet/>
      <dgm:spPr/>
      <dgm:t>
        <a:bodyPr/>
        <a:lstStyle/>
        <a:p>
          <a:endParaRPr lang="zh-TW" altLang="en-US"/>
        </a:p>
      </dgm:t>
    </dgm:pt>
    <dgm:pt modelId="{FFBC5F07-459B-45A5-AC07-F3C970E442E4}">
      <dgm:prSet phldrT="[文字]"/>
      <dgm:spPr/>
      <dgm:t>
        <a:bodyPr/>
        <a:lstStyle/>
        <a:p>
          <a:r>
            <a:rPr lang="zh-TW" altLang="en-US" dirty="0" smtClean="0"/>
            <a:t>漁業生產量值</a:t>
          </a:r>
          <a:endParaRPr lang="zh-TW" altLang="en-US" dirty="0"/>
        </a:p>
      </dgm:t>
    </dgm:pt>
    <dgm:pt modelId="{D68452F4-8DF8-4958-8633-BC8614F006B6}" type="parTrans" cxnId="{EA5A7525-6D86-4DA8-AA75-1E19F99EAA25}">
      <dgm:prSet/>
      <dgm:spPr/>
      <dgm:t>
        <a:bodyPr/>
        <a:lstStyle/>
        <a:p>
          <a:endParaRPr lang="zh-TW" altLang="en-US"/>
        </a:p>
      </dgm:t>
    </dgm:pt>
    <dgm:pt modelId="{B7D83718-2189-445C-BA0B-688FD995D8D5}" type="sibTrans" cxnId="{EA5A7525-6D86-4DA8-AA75-1E19F99EAA25}">
      <dgm:prSet/>
      <dgm:spPr/>
      <dgm:t>
        <a:bodyPr/>
        <a:lstStyle/>
        <a:p>
          <a:endParaRPr lang="zh-TW" altLang="en-US"/>
        </a:p>
      </dgm:t>
    </dgm:pt>
    <dgm:pt modelId="{C251D6E1-1907-4A29-99C0-7C50F936A656}">
      <dgm:prSet phldrT="[文字]"/>
      <dgm:spPr/>
      <dgm:t>
        <a:bodyPr/>
        <a:lstStyle/>
        <a:p>
          <a:r>
            <a:rPr lang="zh-TW" altLang="en-US" dirty="0" smtClean="0"/>
            <a:t>現有家畜數</a:t>
          </a:r>
          <a:endParaRPr lang="zh-TW" altLang="en-US" dirty="0"/>
        </a:p>
      </dgm:t>
    </dgm:pt>
    <dgm:pt modelId="{7B1EAC33-D67F-4B12-ACF5-1D1AE79A869D}" type="parTrans" cxnId="{184BCE03-5F87-42A9-9170-F731C6C8F8F5}">
      <dgm:prSet/>
      <dgm:spPr/>
      <dgm:t>
        <a:bodyPr/>
        <a:lstStyle/>
        <a:p>
          <a:endParaRPr lang="zh-TW" altLang="en-US"/>
        </a:p>
      </dgm:t>
    </dgm:pt>
    <dgm:pt modelId="{1D2FE405-9033-4540-BE1B-C679BB74001D}" type="sibTrans" cxnId="{184BCE03-5F87-42A9-9170-F731C6C8F8F5}">
      <dgm:prSet/>
      <dgm:spPr/>
      <dgm:t>
        <a:bodyPr/>
        <a:lstStyle/>
        <a:p>
          <a:endParaRPr lang="zh-TW" altLang="en-US"/>
        </a:p>
      </dgm:t>
    </dgm:pt>
    <dgm:pt modelId="{B011DD4F-D193-4DD1-9ED6-46B62A1E3D42}">
      <dgm:prSet phldrT="[文字]"/>
      <dgm:spPr/>
      <dgm:t>
        <a:bodyPr/>
        <a:lstStyle/>
        <a:p>
          <a:r>
            <a:rPr lang="zh-TW" altLang="en-US" dirty="0" smtClean="0"/>
            <a:t>各鄉市歲入預決算－按來源別分</a:t>
          </a:r>
          <a:endParaRPr lang="zh-TW" altLang="en-US" dirty="0"/>
        </a:p>
      </dgm:t>
    </dgm:pt>
    <dgm:pt modelId="{E38C4CF0-7996-4A5B-9EFF-FBB7BEB60997}" type="parTrans" cxnId="{3779608A-9A1D-47C0-945D-803274BDE1FD}">
      <dgm:prSet/>
      <dgm:spPr/>
      <dgm:t>
        <a:bodyPr/>
        <a:lstStyle/>
        <a:p>
          <a:endParaRPr lang="zh-TW" altLang="en-US"/>
        </a:p>
      </dgm:t>
    </dgm:pt>
    <dgm:pt modelId="{683B5D7E-443E-4C56-952C-D7C29DE61306}" type="sibTrans" cxnId="{3779608A-9A1D-47C0-945D-803274BDE1FD}">
      <dgm:prSet/>
      <dgm:spPr/>
      <dgm:t>
        <a:bodyPr/>
        <a:lstStyle/>
        <a:p>
          <a:endParaRPr lang="zh-TW" altLang="en-US"/>
        </a:p>
      </dgm:t>
    </dgm:pt>
    <dgm:pt modelId="{B39334B1-D13C-406C-A14F-119E6D7667A3}">
      <dgm:prSet/>
      <dgm:spPr/>
      <dgm:t>
        <a:bodyPr/>
        <a:lstStyle/>
        <a:p>
          <a:r>
            <a:rPr lang="zh-TW" altLang="en-US" smtClean="0"/>
            <a:t>各鄉市歲出預決算－按政事別分</a:t>
          </a:r>
          <a:endParaRPr lang="zh-TW" altLang="en-US" dirty="0"/>
        </a:p>
      </dgm:t>
    </dgm:pt>
    <dgm:pt modelId="{FED19280-484C-41C5-8028-8FAD72C69264}" type="parTrans" cxnId="{A77D9115-FA6D-4412-8987-3D9AD073E415}">
      <dgm:prSet/>
      <dgm:spPr/>
      <dgm:t>
        <a:bodyPr/>
        <a:lstStyle/>
        <a:p>
          <a:endParaRPr lang="zh-TW" altLang="en-US"/>
        </a:p>
      </dgm:t>
    </dgm:pt>
    <dgm:pt modelId="{A431743D-9E28-493E-A88E-9762B220E439}" type="sibTrans" cxnId="{A77D9115-FA6D-4412-8987-3D9AD073E415}">
      <dgm:prSet/>
      <dgm:spPr/>
      <dgm:t>
        <a:bodyPr/>
        <a:lstStyle/>
        <a:p>
          <a:endParaRPr lang="zh-TW" altLang="en-US"/>
        </a:p>
      </dgm:t>
    </dgm:pt>
    <dgm:pt modelId="{AEE65391-DC0F-4333-9D24-FC3180ADD8EB}" type="pres">
      <dgm:prSet presAssocID="{D74D3073-1AC0-43A2-BF6A-B4445116648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2750EE8F-9BE2-4D62-9294-9B44F9C70887}" type="pres">
      <dgm:prSet presAssocID="{456BF9D6-3B44-4F04-B93F-A92B61FA4040}" presName="linNode" presStyleCnt="0"/>
      <dgm:spPr/>
    </dgm:pt>
    <dgm:pt modelId="{86A942A9-BA29-4B4A-9C30-0209BCCF241A}" type="pres">
      <dgm:prSet presAssocID="{456BF9D6-3B44-4F04-B93F-A92B61FA4040}" presName="parentText" presStyleLbl="node1" presStyleIdx="0" presStyleCnt="3" custScaleX="57856" custLinFactNeighborX="-6601" custLinFactNeighborY="-7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56D6C51-2D40-4D62-A9E1-8D36E67DA1CE}" type="pres">
      <dgm:prSet presAssocID="{456BF9D6-3B44-4F04-B93F-A92B61FA4040}" presName="descendantText" presStyleLbl="alignAccFollowNode1" presStyleIdx="0" presStyleCnt="3" custScaleY="118435" custLinFactNeighborX="-11234" custLinFactNeighborY="226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6B67817-D361-4BE6-AE9F-B53F30CC95FD}" type="pres">
      <dgm:prSet presAssocID="{6E93147B-677F-4ACF-935B-B804D3C95CBD}" presName="sp" presStyleCnt="0"/>
      <dgm:spPr/>
    </dgm:pt>
    <dgm:pt modelId="{C2C9F1C5-FC21-4FF8-9EE2-A29FD895795A}" type="pres">
      <dgm:prSet presAssocID="{34341081-D35C-421F-BBE2-855564031B6C}" presName="linNode" presStyleCnt="0"/>
      <dgm:spPr/>
    </dgm:pt>
    <dgm:pt modelId="{0F2DCA20-29B3-4364-8FBC-A3806A1FB5C3}" type="pres">
      <dgm:prSet presAssocID="{34341081-D35C-421F-BBE2-855564031B6C}" presName="parentText" presStyleLbl="node1" presStyleIdx="1" presStyleCnt="3" custScaleX="57219" custScaleY="78401" custLinFactNeighborX="-6601" custLinFactNeighborY="-344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D702E76-96F0-4304-92F2-8C8F75CD7B8B}" type="pres">
      <dgm:prSet presAssocID="{34341081-D35C-421F-BBE2-855564031B6C}" presName="descendantText" presStyleLbl="alignAccFollowNode1" presStyleIdx="1" presStyleCnt="3" custScaleY="90405" custLinFactNeighborX="-11349" custLinFactNeighborY="-329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712A9B0-E805-47DA-A547-0A49CEA2FE20}" type="pres">
      <dgm:prSet presAssocID="{EC664FC4-CD4E-4F4F-8532-8FB8ECC62800}" presName="sp" presStyleCnt="0"/>
      <dgm:spPr/>
    </dgm:pt>
    <dgm:pt modelId="{14EA5C8E-86DA-4820-A3D4-666AA229E5E0}" type="pres">
      <dgm:prSet presAssocID="{B29635A6-8A13-4757-A5C5-6977834C5BE6}" presName="linNode" presStyleCnt="0"/>
      <dgm:spPr/>
    </dgm:pt>
    <dgm:pt modelId="{914C0DED-BE30-4196-B80D-466916339EAB}" type="pres">
      <dgm:prSet presAssocID="{B29635A6-8A13-4757-A5C5-6977834C5BE6}" presName="parentText" presStyleLbl="node1" presStyleIdx="2" presStyleCnt="3" custScaleX="57858" custScaleY="73752" custLinFactNeighborX="-6320" custLinFactNeighborY="-615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ACBBE44-F81B-45B0-A2ED-B50913DE0C72}" type="pres">
      <dgm:prSet presAssocID="{B29635A6-8A13-4757-A5C5-6977834C5BE6}" presName="descendantText" presStyleLbl="alignAccFollowNode1" presStyleIdx="2" presStyleCnt="3" custScaleX="99999" custScaleY="83323" custLinFactNeighborX="-11236" custLinFactNeighborY="-905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D924E948-30E5-43F3-8073-D6CC68CB727D}" type="presOf" srcId="{456BF9D6-3B44-4F04-B93F-A92B61FA4040}" destId="{86A942A9-BA29-4B4A-9C30-0209BCCF241A}" srcOrd="0" destOrd="0" presId="urn:microsoft.com/office/officeart/2005/8/layout/vList5"/>
    <dgm:cxn modelId="{C5D1C9E4-6AC6-42C0-94BF-FB18F04E6A1F}" type="presOf" srcId="{B39334B1-D13C-406C-A14F-119E6D7667A3}" destId="{6ACBBE44-F81B-45B0-A2ED-B50913DE0C72}" srcOrd="0" destOrd="1" presId="urn:microsoft.com/office/officeart/2005/8/layout/vList5"/>
    <dgm:cxn modelId="{01C1A004-C48E-40E5-8AB0-37215B2C6A09}" srcId="{456BF9D6-3B44-4F04-B93F-A92B61FA4040}" destId="{FC70ED53-B64E-403F-B3A8-5407BB06548E}" srcOrd="0" destOrd="0" parTransId="{37881E1C-811B-4FF1-ADF6-337DA0DD939F}" sibTransId="{8E96DA6A-28A3-47DE-8143-64FE8242B154}"/>
    <dgm:cxn modelId="{A3E67C12-35F2-4E0C-AA42-6428005DFFFC}" srcId="{34341081-D35C-421F-BBE2-855564031B6C}" destId="{586B8805-04D5-4522-81AF-50750A1740EE}" srcOrd="0" destOrd="0" parTransId="{2E8F7004-FD5E-494C-9290-A120752AD5B8}" sibTransId="{D40586D7-45C4-4449-ADBE-3B5606E4A00E}"/>
    <dgm:cxn modelId="{EA5A7525-6D86-4DA8-AA75-1E19F99EAA25}" srcId="{456BF9D6-3B44-4F04-B93F-A92B61FA4040}" destId="{FFBC5F07-459B-45A5-AC07-F3C970E442E4}" srcOrd="3" destOrd="0" parTransId="{D68452F4-8DF8-4958-8633-BC8614F006B6}" sibTransId="{B7D83718-2189-445C-BA0B-688FD995D8D5}"/>
    <dgm:cxn modelId="{C2DCB5A0-8B03-4D05-80C3-109F0650A54A}" srcId="{D74D3073-1AC0-43A2-BF6A-B4445116648F}" destId="{34341081-D35C-421F-BBE2-855564031B6C}" srcOrd="1" destOrd="0" parTransId="{915F100B-F85A-4A0B-8B07-8CC666CC9676}" sibTransId="{EC664FC4-CD4E-4F4F-8532-8FB8ECC62800}"/>
    <dgm:cxn modelId="{3779608A-9A1D-47C0-945D-803274BDE1FD}" srcId="{B29635A6-8A13-4757-A5C5-6977834C5BE6}" destId="{B011DD4F-D193-4DD1-9ED6-46B62A1E3D42}" srcOrd="0" destOrd="0" parTransId="{E38C4CF0-7996-4A5B-9EFF-FBB7BEB60997}" sibTransId="{683B5D7E-443E-4C56-952C-D7C29DE61306}"/>
    <dgm:cxn modelId="{C3168014-4704-4FA4-AC95-35D392A88D3A}" type="presOf" srcId="{4BA2CCE9-5978-4988-A611-387B9D2C26B7}" destId="{556D6C51-2D40-4D62-A9E1-8D36E67DA1CE}" srcOrd="0" destOrd="2" presId="urn:microsoft.com/office/officeart/2005/8/layout/vList5"/>
    <dgm:cxn modelId="{3DF126BD-5778-4E60-B922-EDF464020936}" type="presOf" srcId="{FC70ED53-B64E-403F-B3A8-5407BB06548E}" destId="{556D6C51-2D40-4D62-A9E1-8D36E67DA1CE}" srcOrd="0" destOrd="0" presId="urn:microsoft.com/office/officeart/2005/8/layout/vList5"/>
    <dgm:cxn modelId="{93F3BE7F-E3C0-445C-B85D-EE79AEAE267C}" type="presOf" srcId="{586B8805-04D5-4522-81AF-50750A1740EE}" destId="{BD702E76-96F0-4304-92F2-8C8F75CD7B8B}" srcOrd="0" destOrd="0" presId="urn:microsoft.com/office/officeart/2005/8/layout/vList5"/>
    <dgm:cxn modelId="{0937BCF8-5A65-4353-B28D-746946493A18}" type="presOf" srcId="{34341081-D35C-421F-BBE2-855564031B6C}" destId="{0F2DCA20-29B3-4364-8FBC-A3806A1FB5C3}" srcOrd="0" destOrd="0" presId="urn:microsoft.com/office/officeart/2005/8/layout/vList5"/>
    <dgm:cxn modelId="{6CFB04D7-B8C2-42A8-9970-AC486601FA79}" srcId="{D74D3073-1AC0-43A2-BF6A-B4445116648F}" destId="{456BF9D6-3B44-4F04-B93F-A92B61FA4040}" srcOrd="0" destOrd="0" parTransId="{35CCC43E-B631-4A08-8999-A2C1CE875F96}" sibTransId="{6E93147B-677F-4ACF-935B-B804D3C95CBD}"/>
    <dgm:cxn modelId="{184BCE03-5F87-42A9-9170-F731C6C8F8F5}" srcId="{456BF9D6-3B44-4F04-B93F-A92B61FA4040}" destId="{C251D6E1-1907-4A29-99C0-7C50F936A656}" srcOrd="4" destOrd="0" parTransId="{7B1EAC33-D67F-4B12-ACF5-1D1AE79A869D}" sibTransId="{1D2FE405-9033-4540-BE1B-C679BB74001D}"/>
    <dgm:cxn modelId="{55780CC6-965B-4C40-B52E-316B18FE9939}" type="presOf" srcId="{C251D6E1-1907-4A29-99C0-7C50F936A656}" destId="{556D6C51-2D40-4D62-A9E1-8D36E67DA1CE}" srcOrd="0" destOrd="4" presId="urn:microsoft.com/office/officeart/2005/8/layout/vList5"/>
    <dgm:cxn modelId="{53C6CE03-477C-4D0F-8F18-8DE4566F2565}" type="presOf" srcId="{FFBC5F07-459B-45A5-AC07-F3C970E442E4}" destId="{556D6C51-2D40-4D62-A9E1-8D36E67DA1CE}" srcOrd="0" destOrd="3" presId="urn:microsoft.com/office/officeart/2005/8/layout/vList5"/>
    <dgm:cxn modelId="{302622CD-260B-4E8D-8F97-CFB964C85E93}" srcId="{D74D3073-1AC0-43A2-BF6A-B4445116648F}" destId="{B29635A6-8A13-4757-A5C5-6977834C5BE6}" srcOrd="2" destOrd="0" parTransId="{EBBA6CAA-AD08-4679-861D-5724D4525548}" sibTransId="{CE9D903C-419E-470C-87C0-14CFD65B9A42}"/>
    <dgm:cxn modelId="{4C83642F-FBDF-4EE9-9802-935D200DBB03}" srcId="{456BF9D6-3B44-4F04-B93F-A92B61FA4040}" destId="{4BA2CCE9-5978-4988-A611-387B9D2C26B7}" srcOrd="2" destOrd="0" parTransId="{EBEC10C6-3090-4218-954D-1B15550D325B}" sibTransId="{60176B28-26D3-42C8-8A1B-7A1C06387E3B}"/>
    <dgm:cxn modelId="{CC18E599-287D-44C6-873B-18E8C0912922}" type="presOf" srcId="{B011DD4F-D193-4DD1-9ED6-46B62A1E3D42}" destId="{6ACBBE44-F81B-45B0-A2ED-B50913DE0C72}" srcOrd="0" destOrd="0" presId="urn:microsoft.com/office/officeart/2005/8/layout/vList5"/>
    <dgm:cxn modelId="{3EFF034E-07EC-44ED-87C6-C55830D6FC96}" type="presOf" srcId="{D74D3073-1AC0-43A2-BF6A-B4445116648F}" destId="{AEE65391-DC0F-4333-9D24-FC3180ADD8EB}" srcOrd="0" destOrd="0" presId="urn:microsoft.com/office/officeart/2005/8/layout/vList5"/>
    <dgm:cxn modelId="{A7CBCCC2-46E8-4EEB-B452-96AC5B14EBEF}" type="presOf" srcId="{FE5A3A9D-1FA8-416B-890A-14927CEECA8E}" destId="{556D6C51-2D40-4D62-A9E1-8D36E67DA1CE}" srcOrd="0" destOrd="1" presId="urn:microsoft.com/office/officeart/2005/8/layout/vList5"/>
    <dgm:cxn modelId="{74DB4C23-6A1E-426A-BF0C-0396A2F25CA5}" srcId="{456BF9D6-3B44-4F04-B93F-A92B61FA4040}" destId="{FE5A3A9D-1FA8-416B-890A-14927CEECA8E}" srcOrd="1" destOrd="0" parTransId="{3E1857C7-2761-4C92-87DE-F8F7A5EACB8D}" sibTransId="{F5E5FFC0-3EA6-44E3-AAC5-81342103DA5A}"/>
    <dgm:cxn modelId="{7C699C0F-03EC-4B6D-A682-3FDD3A886C09}" type="presOf" srcId="{B29635A6-8A13-4757-A5C5-6977834C5BE6}" destId="{914C0DED-BE30-4196-B80D-466916339EAB}" srcOrd="0" destOrd="0" presId="urn:microsoft.com/office/officeart/2005/8/layout/vList5"/>
    <dgm:cxn modelId="{A77D9115-FA6D-4412-8987-3D9AD073E415}" srcId="{B29635A6-8A13-4757-A5C5-6977834C5BE6}" destId="{B39334B1-D13C-406C-A14F-119E6D7667A3}" srcOrd="1" destOrd="0" parTransId="{FED19280-484C-41C5-8028-8FAD72C69264}" sibTransId="{A431743D-9E28-493E-A88E-9762B220E439}"/>
    <dgm:cxn modelId="{6536066A-90D2-4F35-917A-4222FF09F0CF}" type="presParOf" srcId="{AEE65391-DC0F-4333-9D24-FC3180ADD8EB}" destId="{2750EE8F-9BE2-4D62-9294-9B44F9C70887}" srcOrd="0" destOrd="0" presId="urn:microsoft.com/office/officeart/2005/8/layout/vList5"/>
    <dgm:cxn modelId="{A69C1C19-6F0E-45FF-B47F-46E0A64A5C6D}" type="presParOf" srcId="{2750EE8F-9BE2-4D62-9294-9B44F9C70887}" destId="{86A942A9-BA29-4B4A-9C30-0209BCCF241A}" srcOrd="0" destOrd="0" presId="urn:microsoft.com/office/officeart/2005/8/layout/vList5"/>
    <dgm:cxn modelId="{FEEE3FCE-DBF9-46C3-91BE-812984F38073}" type="presParOf" srcId="{2750EE8F-9BE2-4D62-9294-9B44F9C70887}" destId="{556D6C51-2D40-4D62-A9E1-8D36E67DA1CE}" srcOrd="1" destOrd="0" presId="urn:microsoft.com/office/officeart/2005/8/layout/vList5"/>
    <dgm:cxn modelId="{1C9057FE-9F89-4915-AFB0-91E3B7A16338}" type="presParOf" srcId="{AEE65391-DC0F-4333-9D24-FC3180ADD8EB}" destId="{F6B67817-D361-4BE6-AE9F-B53F30CC95FD}" srcOrd="1" destOrd="0" presId="urn:microsoft.com/office/officeart/2005/8/layout/vList5"/>
    <dgm:cxn modelId="{F79A1315-C252-42A2-A390-39DF03A8199B}" type="presParOf" srcId="{AEE65391-DC0F-4333-9D24-FC3180ADD8EB}" destId="{C2C9F1C5-FC21-4FF8-9EE2-A29FD895795A}" srcOrd="2" destOrd="0" presId="urn:microsoft.com/office/officeart/2005/8/layout/vList5"/>
    <dgm:cxn modelId="{0B4EB116-D4D8-4484-810B-557C09E6DD93}" type="presParOf" srcId="{C2C9F1C5-FC21-4FF8-9EE2-A29FD895795A}" destId="{0F2DCA20-29B3-4364-8FBC-A3806A1FB5C3}" srcOrd="0" destOrd="0" presId="urn:microsoft.com/office/officeart/2005/8/layout/vList5"/>
    <dgm:cxn modelId="{67E75C83-176B-4D39-B4F4-F8CE9D87FE50}" type="presParOf" srcId="{C2C9F1C5-FC21-4FF8-9EE2-A29FD895795A}" destId="{BD702E76-96F0-4304-92F2-8C8F75CD7B8B}" srcOrd="1" destOrd="0" presId="urn:microsoft.com/office/officeart/2005/8/layout/vList5"/>
    <dgm:cxn modelId="{ADC525E2-49AC-4DBC-A3D0-36DCDF6E6D08}" type="presParOf" srcId="{AEE65391-DC0F-4333-9D24-FC3180ADD8EB}" destId="{A712A9B0-E805-47DA-A547-0A49CEA2FE20}" srcOrd="3" destOrd="0" presId="urn:microsoft.com/office/officeart/2005/8/layout/vList5"/>
    <dgm:cxn modelId="{2CAFCC4D-175A-4F33-94B6-F22C2EE2BC6C}" type="presParOf" srcId="{AEE65391-DC0F-4333-9D24-FC3180ADD8EB}" destId="{14EA5C8E-86DA-4820-A3D4-666AA229E5E0}" srcOrd="4" destOrd="0" presId="urn:microsoft.com/office/officeart/2005/8/layout/vList5"/>
    <dgm:cxn modelId="{C852BC2F-884E-4DBA-8CF1-1B4C99B6D1BA}" type="presParOf" srcId="{14EA5C8E-86DA-4820-A3D4-666AA229E5E0}" destId="{914C0DED-BE30-4196-B80D-466916339EAB}" srcOrd="0" destOrd="0" presId="urn:microsoft.com/office/officeart/2005/8/layout/vList5"/>
    <dgm:cxn modelId="{0B7F2DD1-6813-43EE-9898-41C8DE003CEB}" type="presParOf" srcId="{14EA5C8E-86DA-4820-A3D4-666AA229E5E0}" destId="{6ACBBE44-F81B-45B0-A2ED-B50913DE0C7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74D3073-1AC0-43A2-BF6A-B4445116648F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0AEFBDF5-B80C-40BD-8DBD-BC24D85C691E}">
      <dgm:prSet phldrT="[文字]" custT="1"/>
      <dgm:spPr/>
      <dgm:t>
        <a:bodyPr/>
        <a:lstStyle/>
        <a:p>
          <a:pPr algn="l"/>
          <a:r>
            <a:rPr lang="en-US" altLang="zh-TW" sz="2000" dirty="0" smtClean="0"/>
            <a:t>7.</a:t>
          </a:r>
          <a:r>
            <a:rPr lang="zh-TW" altLang="en-US" sz="2000" dirty="0" smtClean="0"/>
            <a:t>社會福利</a:t>
          </a:r>
          <a:endParaRPr lang="zh-TW" altLang="en-US" sz="2000" dirty="0"/>
        </a:p>
      </dgm:t>
    </dgm:pt>
    <dgm:pt modelId="{CB930EBF-92DE-483B-9873-138472A89BC9}" type="parTrans" cxnId="{AC09A3D1-A957-4BEB-8489-00AB5A21CEAF}">
      <dgm:prSet/>
      <dgm:spPr/>
      <dgm:t>
        <a:bodyPr/>
        <a:lstStyle/>
        <a:p>
          <a:endParaRPr lang="zh-TW" altLang="en-US"/>
        </a:p>
      </dgm:t>
    </dgm:pt>
    <dgm:pt modelId="{85206FEB-746B-4F42-AFA2-7CCF750FDD01}" type="sibTrans" cxnId="{AC09A3D1-A957-4BEB-8489-00AB5A21CEAF}">
      <dgm:prSet/>
      <dgm:spPr/>
      <dgm:t>
        <a:bodyPr/>
        <a:lstStyle/>
        <a:p>
          <a:endParaRPr lang="zh-TW" altLang="en-US"/>
        </a:p>
      </dgm:t>
    </dgm:pt>
    <dgm:pt modelId="{6606B387-51BB-4B46-9010-C11B07C142BC}">
      <dgm:prSet phldrT="[文字]" custT="1"/>
      <dgm:spPr/>
      <dgm:t>
        <a:bodyPr/>
        <a:lstStyle/>
        <a:p>
          <a:r>
            <a:rPr lang="zh-TW" altLang="en-US" sz="1400" dirty="0" smtClean="0"/>
            <a:t>身心障礙人數</a:t>
          </a:r>
          <a:endParaRPr lang="zh-TW" altLang="en-US" sz="1400" dirty="0"/>
        </a:p>
      </dgm:t>
    </dgm:pt>
    <dgm:pt modelId="{68B3D533-72B0-49BB-B48C-190A35BB199B}" type="parTrans" cxnId="{3A642145-8D98-44FB-ACA7-FE627DE7E3F4}">
      <dgm:prSet/>
      <dgm:spPr/>
      <dgm:t>
        <a:bodyPr/>
        <a:lstStyle/>
        <a:p>
          <a:endParaRPr lang="zh-TW" altLang="en-US"/>
        </a:p>
      </dgm:t>
    </dgm:pt>
    <dgm:pt modelId="{8630227B-8436-4C08-9126-D652C0F71585}" type="sibTrans" cxnId="{3A642145-8D98-44FB-ACA7-FE627DE7E3F4}">
      <dgm:prSet/>
      <dgm:spPr/>
      <dgm:t>
        <a:bodyPr/>
        <a:lstStyle/>
        <a:p>
          <a:endParaRPr lang="zh-TW" altLang="en-US"/>
        </a:p>
      </dgm:t>
    </dgm:pt>
    <dgm:pt modelId="{B4049CD5-FC8E-477C-B227-D58EEA0BE86F}">
      <dgm:prSet phldrT="[文字]" custT="1"/>
      <dgm:spPr/>
      <dgm:t>
        <a:bodyPr/>
        <a:lstStyle/>
        <a:p>
          <a:r>
            <a:rPr lang="zh-TW" altLang="en-US" sz="1400" dirty="0" smtClean="0"/>
            <a:t>低收入戶及中低收入戶人數</a:t>
          </a:r>
          <a:endParaRPr lang="zh-TW" altLang="en-US" sz="1400" dirty="0"/>
        </a:p>
      </dgm:t>
    </dgm:pt>
    <dgm:pt modelId="{709CE9A9-C8D9-49F6-96CE-18DAFDFDD1C3}" type="parTrans" cxnId="{D769CEF9-FBDA-4782-8828-81F3ADADA387}">
      <dgm:prSet/>
      <dgm:spPr/>
      <dgm:t>
        <a:bodyPr/>
        <a:lstStyle/>
        <a:p>
          <a:endParaRPr lang="zh-TW" altLang="en-US"/>
        </a:p>
      </dgm:t>
    </dgm:pt>
    <dgm:pt modelId="{BBBFD00E-C85D-40DE-BB19-F363318646D6}" type="sibTrans" cxnId="{D769CEF9-FBDA-4782-8828-81F3ADADA387}">
      <dgm:prSet/>
      <dgm:spPr/>
      <dgm:t>
        <a:bodyPr/>
        <a:lstStyle/>
        <a:p>
          <a:endParaRPr lang="zh-TW" altLang="en-US"/>
        </a:p>
      </dgm:t>
    </dgm:pt>
    <dgm:pt modelId="{14FE983A-1493-47DE-90B8-9FB781110D2B}">
      <dgm:prSet phldrT="[文字]" custT="1"/>
      <dgm:spPr/>
      <dgm:t>
        <a:bodyPr/>
        <a:lstStyle/>
        <a:p>
          <a:pPr algn="l"/>
          <a:r>
            <a:rPr lang="en-US" altLang="zh-TW" sz="2000" dirty="0" smtClean="0"/>
            <a:t>8.</a:t>
          </a:r>
          <a:r>
            <a:rPr lang="zh-TW" altLang="en-US" sz="2000" dirty="0" smtClean="0"/>
            <a:t>教育文化</a:t>
          </a:r>
          <a:endParaRPr lang="zh-TW" altLang="en-US" sz="2000" dirty="0"/>
        </a:p>
      </dgm:t>
    </dgm:pt>
    <dgm:pt modelId="{7F21F9F3-4529-42C8-AD80-EBE7CBE4E554}" type="parTrans" cxnId="{A8EE126D-DA18-48C0-BDD4-D96B678295E9}">
      <dgm:prSet/>
      <dgm:spPr/>
      <dgm:t>
        <a:bodyPr/>
        <a:lstStyle/>
        <a:p>
          <a:endParaRPr lang="zh-TW" altLang="en-US"/>
        </a:p>
      </dgm:t>
    </dgm:pt>
    <dgm:pt modelId="{6225E139-ED46-48EA-979C-941F57CD16A5}" type="sibTrans" cxnId="{A8EE126D-DA18-48C0-BDD4-D96B678295E9}">
      <dgm:prSet/>
      <dgm:spPr/>
      <dgm:t>
        <a:bodyPr/>
        <a:lstStyle/>
        <a:p>
          <a:endParaRPr lang="zh-TW" altLang="en-US"/>
        </a:p>
      </dgm:t>
    </dgm:pt>
    <dgm:pt modelId="{88F864B4-4F18-4A20-A904-CD972C56EBB1}">
      <dgm:prSet phldrT="[文字]" custT="1"/>
      <dgm:spPr/>
      <dgm:t>
        <a:bodyPr/>
        <a:lstStyle/>
        <a:p>
          <a:r>
            <a:rPr lang="zh-TW" altLang="en-US" sz="1400" dirty="0" smtClean="0"/>
            <a:t>境內國民中學概況</a:t>
          </a:r>
          <a:endParaRPr lang="zh-TW" altLang="en-US" sz="1400" dirty="0"/>
        </a:p>
      </dgm:t>
    </dgm:pt>
    <dgm:pt modelId="{AA3AF9D4-2250-454E-87B1-564BBFBE6C60}" type="parTrans" cxnId="{AD1132C3-BD55-4970-921E-3243A585AE10}">
      <dgm:prSet/>
      <dgm:spPr/>
      <dgm:t>
        <a:bodyPr/>
        <a:lstStyle/>
        <a:p>
          <a:endParaRPr lang="zh-TW" altLang="en-US"/>
        </a:p>
      </dgm:t>
    </dgm:pt>
    <dgm:pt modelId="{2541E1B0-C0CE-492D-BDEB-F63AE5B1569B}" type="sibTrans" cxnId="{AD1132C3-BD55-4970-921E-3243A585AE10}">
      <dgm:prSet/>
      <dgm:spPr/>
      <dgm:t>
        <a:bodyPr/>
        <a:lstStyle/>
        <a:p>
          <a:endParaRPr lang="zh-TW" altLang="en-US"/>
        </a:p>
      </dgm:t>
    </dgm:pt>
    <dgm:pt modelId="{0D242AAB-768C-4537-99A3-6E3AA5405899}">
      <dgm:prSet phldrT="[文字]" custT="1"/>
      <dgm:spPr/>
      <dgm:t>
        <a:bodyPr/>
        <a:lstStyle/>
        <a:p>
          <a:r>
            <a:rPr lang="zh-TW" altLang="en-US" sz="1400" dirty="0" smtClean="0"/>
            <a:t>境內國民小學概況</a:t>
          </a:r>
          <a:endParaRPr lang="zh-TW" altLang="en-US" sz="1400" dirty="0"/>
        </a:p>
      </dgm:t>
    </dgm:pt>
    <dgm:pt modelId="{C31DAF3B-A1A2-49D8-9702-472446BD4108}" type="parTrans" cxnId="{4BDF0293-25F9-4CC2-AD42-A4CD27132EE8}">
      <dgm:prSet/>
      <dgm:spPr/>
      <dgm:t>
        <a:bodyPr/>
        <a:lstStyle/>
        <a:p>
          <a:endParaRPr lang="zh-TW" altLang="en-US"/>
        </a:p>
      </dgm:t>
    </dgm:pt>
    <dgm:pt modelId="{7B8FBA7E-5907-4C41-A555-AB55AD817797}" type="sibTrans" cxnId="{4BDF0293-25F9-4CC2-AD42-A4CD27132EE8}">
      <dgm:prSet/>
      <dgm:spPr/>
      <dgm:t>
        <a:bodyPr/>
        <a:lstStyle/>
        <a:p>
          <a:endParaRPr lang="zh-TW" altLang="en-US"/>
        </a:p>
      </dgm:t>
    </dgm:pt>
    <dgm:pt modelId="{FE5A3A9D-1FA8-416B-890A-14927CEECA8E}">
      <dgm:prSet phldrT="[文字]" custT="1"/>
      <dgm:spPr/>
      <dgm:t>
        <a:bodyPr/>
        <a:lstStyle/>
        <a:p>
          <a:r>
            <a:rPr lang="zh-TW" altLang="en-US" sz="1400" dirty="0" smtClean="0"/>
            <a:t>醫療機構及其他醫事機構開</a:t>
          </a:r>
          <a:r>
            <a:rPr lang="en-US" altLang="en-US" sz="1400" dirty="0" smtClean="0"/>
            <a:t>(</a:t>
          </a:r>
          <a:r>
            <a:rPr lang="zh-TW" altLang="en-US" sz="1400" dirty="0" smtClean="0"/>
            <a:t>執</a:t>
          </a:r>
          <a:r>
            <a:rPr lang="en-US" altLang="en-US" sz="1400" dirty="0" smtClean="0"/>
            <a:t>)</a:t>
          </a:r>
          <a:r>
            <a:rPr lang="zh-TW" altLang="en-US" sz="1400" dirty="0" smtClean="0"/>
            <a:t>業醫事人員數</a:t>
          </a:r>
          <a:endParaRPr lang="zh-TW" altLang="en-US" sz="1400" dirty="0"/>
        </a:p>
      </dgm:t>
    </dgm:pt>
    <dgm:pt modelId="{3E1857C7-2761-4C92-87DE-F8F7A5EACB8D}" type="parTrans" cxnId="{74DB4C23-6A1E-426A-BF0C-0396A2F25CA5}">
      <dgm:prSet/>
      <dgm:spPr/>
      <dgm:t>
        <a:bodyPr/>
        <a:lstStyle/>
        <a:p>
          <a:endParaRPr lang="zh-TW" altLang="en-US"/>
        </a:p>
      </dgm:t>
    </dgm:pt>
    <dgm:pt modelId="{F5E5FFC0-3EA6-44E3-AAC5-81342103DA5A}" type="sibTrans" cxnId="{74DB4C23-6A1E-426A-BF0C-0396A2F25CA5}">
      <dgm:prSet/>
      <dgm:spPr/>
      <dgm:t>
        <a:bodyPr/>
        <a:lstStyle/>
        <a:p>
          <a:endParaRPr lang="zh-TW" altLang="en-US"/>
        </a:p>
      </dgm:t>
    </dgm:pt>
    <dgm:pt modelId="{586B8805-04D5-4522-81AF-50750A1740EE}">
      <dgm:prSet phldrT="[文字]" custT="1"/>
      <dgm:spPr/>
      <dgm:t>
        <a:bodyPr/>
        <a:lstStyle/>
        <a:p>
          <a:r>
            <a:rPr lang="zh-TW" altLang="en-US" sz="1400" dirty="0" smtClean="0"/>
            <a:t>垃圾清運處理概況</a:t>
          </a:r>
          <a:endParaRPr lang="zh-TW" altLang="en-US" sz="1400" dirty="0"/>
        </a:p>
      </dgm:t>
    </dgm:pt>
    <dgm:pt modelId="{2E8F7004-FD5E-494C-9290-A120752AD5B8}" type="parTrans" cxnId="{A3E67C12-35F2-4E0C-AA42-6428005DFFFC}">
      <dgm:prSet/>
      <dgm:spPr/>
      <dgm:t>
        <a:bodyPr/>
        <a:lstStyle/>
        <a:p>
          <a:endParaRPr lang="zh-TW" altLang="en-US"/>
        </a:p>
      </dgm:t>
    </dgm:pt>
    <dgm:pt modelId="{D40586D7-45C4-4449-ADBE-3B5606E4A00E}" type="sibTrans" cxnId="{A3E67C12-35F2-4E0C-AA42-6428005DFFFC}">
      <dgm:prSet/>
      <dgm:spPr/>
      <dgm:t>
        <a:bodyPr/>
        <a:lstStyle/>
        <a:p>
          <a:endParaRPr lang="zh-TW" altLang="en-US"/>
        </a:p>
      </dgm:t>
    </dgm:pt>
    <dgm:pt modelId="{456BF9D6-3B44-4F04-B93F-A92B61FA4040}">
      <dgm:prSet phldrT="[文字]" custT="1"/>
      <dgm:spPr/>
      <dgm:t>
        <a:bodyPr/>
        <a:lstStyle/>
        <a:p>
          <a:pPr algn="l"/>
          <a:r>
            <a:rPr lang="en-US" altLang="zh-TW" sz="2000" dirty="0" smtClean="0"/>
            <a:t>9.</a:t>
          </a:r>
          <a:r>
            <a:rPr lang="zh-TW" altLang="en-US" sz="2000" dirty="0" smtClean="0"/>
            <a:t>衛生</a:t>
          </a:r>
          <a:endParaRPr lang="zh-TW" altLang="en-US" sz="2000" dirty="0"/>
        </a:p>
      </dgm:t>
    </dgm:pt>
    <dgm:pt modelId="{35CCC43E-B631-4A08-8999-A2C1CE875F96}" type="parTrans" cxnId="{6CFB04D7-B8C2-42A8-9970-AC486601FA79}">
      <dgm:prSet/>
      <dgm:spPr/>
      <dgm:t>
        <a:bodyPr/>
        <a:lstStyle/>
        <a:p>
          <a:endParaRPr lang="zh-TW" altLang="en-US"/>
        </a:p>
      </dgm:t>
    </dgm:pt>
    <dgm:pt modelId="{6E93147B-677F-4ACF-935B-B804D3C95CBD}" type="sibTrans" cxnId="{6CFB04D7-B8C2-42A8-9970-AC486601FA79}">
      <dgm:prSet/>
      <dgm:spPr/>
      <dgm:t>
        <a:bodyPr/>
        <a:lstStyle/>
        <a:p>
          <a:endParaRPr lang="zh-TW" altLang="en-US"/>
        </a:p>
      </dgm:t>
    </dgm:pt>
    <dgm:pt modelId="{34341081-D35C-421F-BBE2-855564031B6C}">
      <dgm:prSet phldrT="[文字]" custT="1"/>
      <dgm:spPr/>
      <dgm:t>
        <a:bodyPr/>
        <a:lstStyle/>
        <a:p>
          <a:pPr algn="l"/>
          <a:r>
            <a:rPr lang="en-US" altLang="zh-TW" sz="2000" dirty="0" smtClean="0"/>
            <a:t>10.</a:t>
          </a:r>
          <a:r>
            <a:rPr lang="zh-TW" altLang="en-US" sz="2000" dirty="0" smtClean="0"/>
            <a:t>環境保護</a:t>
          </a:r>
          <a:endParaRPr lang="zh-TW" altLang="en-US" sz="2000" dirty="0"/>
        </a:p>
      </dgm:t>
    </dgm:pt>
    <dgm:pt modelId="{915F100B-F85A-4A0B-8B07-8CC666CC9676}" type="parTrans" cxnId="{C2DCB5A0-8B03-4D05-80C3-109F0650A54A}">
      <dgm:prSet/>
      <dgm:spPr/>
      <dgm:t>
        <a:bodyPr/>
        <a:lstStyle/>
        <a:p>
          <a:endParaRPr lang="zh-TW" altLang="en-US"/>
        </a:p>
      </dgm:t>
    </dgm:pt>
    <dgm:pt modelId="{EC664FC4-CD4E-4F4F-8532-8FB8ECC62800}" type="sibTrans" cxnId="{C2DCB5A0-8B03-4D05-80C3-109F0650A54A}">
      <dgm:prSet/>
      <dgm:spPr/>
      <dgm:t>
        <a:bodyPr/>
        <a:lstStyle/>
        <a:p>
          <a:endParaRPr lang="zh-TW" altLang="en-US"/>
        </a:p>
      </dgm:t>
    </dgm:pt>
    <dgm:pt modelId="{25FD6C69-8B93-4E8F-8826-18379A3EF62B}">
      <dgm:prSet phldrT="[文字]" custT="1"/>
      <dgm:spPr/>
      <dgm:t>
        <a:bodyPr/>
        <a:lstStyle/>
        <a:p>
          <a:r>
            <a:rPr lang="zh-TW" altLang="en-US" sz="1400" dirty="0" smtClean="0"/>
            <a:t>藥商家數</a:t>
          </a:r>
          <a:endParaRPr lang="zh-TW" altLang="en-US" sz="1400" dirty="0"/>
        </a:p>
      </dgm:t>
    </dgm:pt>
    <dgm:pt modelId="{337BF702-64A5-48FF-8949-302339AE651C}" type="parTrans" cxnId="{2FEB2735-C371-4E01-80C0-0E71B555C989}">
      <dgm:prSet/>
      <dgm:spPr/>
      <dgm:t>
        <a:bodyPr/>
        <a:lstStyle/>
        <a:p>
          <a:endParaRPr lang="zh-TW" altLang="en-US"/>
        </a:p>
      </dgm:t>
    </dgm:pt>
    <dgm:pt modelId="{D47BDC8B-D156-494D-BF5D-1FF63B0C0B65}" type="sibTrans" cxnId="{2FEB2735-C371-4E01-80C0-0E71B555C989}">
      <dgm:prSet/>
      <dgm:spPr/>
      <dgm:t>
        <a:bodyPr/>
        <a:lstStyle/>
        <a:p>
          <a:endParaRPr lang="zh-TW" altLang="en-US"/>
        </a:p>
      </dgm:t>
    </dgm:pt>
    <dgm:pt modelId="{AEE65391-DC0F-4333-9D24-FC3180ADD8EB}" type="pres">
      <dgm:prSet presAssocID="{D74D3073-1AC0-43A2-BF6A-B4445116648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0F2131C9-2057-48B8-B8B9-880466BA9C2A}" type="pres">
      <dgm:prSet presAssocID="{0AEFBDF5-B80C-40BD-8DBD-BC24D85C691E}" presName="linNode" presStyleCnt="0"/>
      <dgm:spPr/>
    </dgm:pt>
    <dgm:pt modelId="{62F9E8DA-02A6-4101-A8FB-020A5D4B4637}" type="pres">
      <dgm:prSet presAssocID="{0AEFBDF5-B80C-40BD-8DBD-BC24D85C691E}" presName="parentText" presStyleLbl="node1" presStyleIdx="0" presStyleCnt="4" custScaleX="62101" custScaleY="73817" custLinFactNeighborX="-765" custLinFactNeighborY="4096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221D678-4BDB-4274-AD7B-0F057BD641F4}" type="pres">
      <dgm:prSet presAssocID="{0AEFBDF5-B80C-40BD-8DBD-BC24D85C691E}" presName="descendantText" presStyleLbl="alignAccFollowNode1" presStyleIdx="0" presStyleCnt="4" custScaleY="89413" custLinFactNeighborX="-4480" custLinFactNeighborY="352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1C9FF06-6AC5-4201-A0BD-6A4B88522248}" type="pres">
      <dgm:prSet presAssocID="{85206FEB-746B-4F42-AFA2-7CCF750FDD01}" presName="sp" presStyleCnt="0"/>
      <dgm:spPr/>
    </dgm:pt>
    <dgm:pt modelId="{04015F9F-A123-4A47-AB3F-C90802F9256F}" type="pres">
      <dgm:prSet presAssocID="{14FE983A-1493-47DE-90B8-9FB781110D2B}" presName="linNode" presStyleCnt="0"/>
      <dgm:spPr/>
    </dgm:pt>
    <dgm:pt modelId="{96110AAC-EFB3-4BF7-B4F8-1EFD4B19490C}" type="pres">
      <dgm:prSet presAssocID="{14FE983A-1493-47DE-90B8-9FB781110D2B}" presName="parentText" presStyleLbl="node1" presStyleIdx="1" presStyleCnt="4" custScaleX="62101" custScaleY="73817" custLinFactNeighborX="-765" custLinFactNeighborY="125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CEF4E4D-76D2-4DE3-88CE-49C4AA6742B6}" type="pres">
      <dgm:prSet presAssocID="{14FE983A-1493-47DE-90B8-9FB781110D2B}" presName="descendantText" presStyleLbl="alignAccFollowNode1" presStyleIdx="1" presStyleCnt="4" custScaleY="92644" custLinFactNeighborX="-4480" custLinFactNeighborY="293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ADCDF77-7551-4D15-87A8-81DEB71D4FB3}" type="pres">
      <dgm:prSet presAssocID="{6225E139-ED46-48EA-979C-941F57CD16A5}" presName="sp" presStyleCnt="0"/>
      <dgm:spPr/>
    </dgm:pt>
    <dgm:pt modelId="{2750EE8F-9BE2-4D62-9294-9B44F9C70887}" type="pres">
      <dgm:prSet presAssocID="{456BF9D6-3B44-4F04-B93F-A92B61FA4040}" presName="linNode" presStyleCnt="0"/>
      <dgm:spPr/>
    </dgm:pt>
    <dgm:pt modelId="{86A942A9-BA29-4B4A-9C30-0209BCCF241A}" type="pres">
      <dgm:prSet presAssocID="{456BF9D6-3B44-4F04-B93F-A92B61FA4040}" presName="parentText" presStyleLbl="node1" presStyleIdx="2" presStyleCnt="4" custScaleX="62101" custScaleY="73817" custLinFactNeighborX="-765" custLinFactNeighborY="-2119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56D6C51-2D40-4D62-A9E1-8D36E67DA1CE}" type="pres">
      <dgm:prSet presAssocID="{456BF9D6-3B44-4F04-B93F-A92B61FA4040}" presName="descendantText" presStyleLbl="alignAccFollowNode1" presStyleIdx="2" presStyleCnt="4" custScaleY="84545" custLinFactNeighborX="-4480" custLinFactNeighborY="-247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6B67817-D361-4BE6-AE9F-B53F30CC95FD}" type="pres">
      <dgm:prSet presAssocID="{6E93147B-677F-4ACF-935B-B804D3C95CBD}" presName="sp" presStyleCnt="0"/>
      <dgm:spPr/>
    </dgm:pt>
    <dgm:pt modelId="{C2C9F1C5-FC21-4FF8-9EE2-A29FD895795A}" type="pres">
      <dgm:prSet presAssocID="{34341081-D35C-421F-BBE2-855564031B6C}" presName="linNode" presStyleCnt="0"/>
      <dgm:spPr/>
    </dgm:pt>
    <dgm:pt modelId="{0F2DCA20-29B3-4364-8FBC-A3806A1FB5C3}" type="pres">
      <dgm:prSet presAssocID="{34341081-D35C-421F-BBE2-855564031B6C}" presName="parentText" presStyleLbl="node1" presStyleIdx="3" presStyleCnt="4" custScaleX="62101" custScaleY="73817" custLinFactNeighborX="-765" custLinFactNeighborY="-5342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D702E76-96F0-4304-92F2-8C8F75CD7B8B}" type="pres">
      <dgm:prSet presAssocID="{34341081-D35C-421F-BBE2-855564031B6C}" presName="descendantText" presStyleLbl="alignAccFollowNode1" presStyleIdx="3" presStyleCnt="4" custScaleY="83254" custLinFactNeighborX="-4480" custLinFactNeighborY="-66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6E69CB65-D0C8-4AA6-AE63-470F9433F238}" type="presOf" srcId="{586B8805-04D5-4522-81AF-50750A1740EE}" destId="{BD702E76-96F0-4304-92F2-8C8F75CD7B8B}" srcOrd="0" destOrd="0" presId="urn:microsoft.com/office/officeart/2005/8/layout/vList5"/>
    <dgm:cxn modelId="{75ECD94B-9609-4C6A-95FA-3C65C91DAD56}" type="presOf" srcId="{14FE983A-1493-47DE-90B8-9FB781110D2B}" destId="{96110AAC-EFB3-4BF7-B4F8-1EFD4B19490C}" srcOrd="0" destOrd="0" presId="urn:microsoft.com/office/officeart/2005/8/layout/vList5"/>
    <dgm:cxn modelId="{59C63283-B31E-4A09-80DE-18CA72DD73D6}" type="presOf" srcId="{456BF9D6-3B44-4F04-B93F-A92B61FA4040}" destId="{86A942A9-BA29-4B4A-9C30-0209BCCF241A}" srcOrd="0" destOrd="0" presId="urn:microsoft.com/office/officeart/2005/8/layout/vList5"/>
    <dgm:cxn modelId="{78719EA8-7CDC-4284-87C9-FBAE498F6F46}" type="presOf" srcId="{B4049CD5-FC8E-477C-B227-D58EEA0BE86F}" destId="{7221D678-4BDB-4274-AD7B-0F057BD641F4}" srcOrd="0" destOrd="1" presId="urn:microsoft.com/office/officeart/2005/8/layout/vList5"/>
    <dgm:cxn modelId="{A8EE126D-DA18-48C0-BDD4-D96B678295E9}" srcId="{D74D3073-1AC0-43A2-BF6A-B4445116648F}" destId="{14FE983A-1493-47DE-90B8-9FB781110D2B}" srcOrd="1" destOrd="0" parTransId="{7F21F9F3-4529-42C8-AD80-EBE7CBE4E554}" sibTransId="{6225E139-ED46-48EA-979C-941F57CD16A5}"/>
    <dgm:cxn modelId="{C42DE9CF-8EB4-4F76-B6CC-9886B65DF1CE}" type="presOf" srcId="{88F864B4-4F18-4A20-A904-CD972C56EBB1}" destId="{0CEF4E4D-76D2-4DE3-88CE-49C4AA6742B6}" srcOrd="0" destOrd="0" presId="urn:microsoft.com/office/officeart/2005/8/layout/vList5"/>
    <dgm:cxn modelId="{4BDF0293-25F9-4CC2-AD42-A4CD27132EE8}" srcId="{14FE983A-1493-47DE-90B8-9FB781110D2B}" destId="{0D242AAB-768C-4537-99A3-6E3AA5405899}" srcOrd="1" destOrd="0" parTransId="{C31DAF3B-A1A2-49D8-9702-472446BD4108}" sibTransId="{7B8FBA7E-5907-4C41-A555-AB55AD817797}"/>
    <dgm:cxn modelId="{A3E67C12-35F2-4E0C-AA42-6428005DFFFC}" srcId="{34341081-D35C-421F-BBE2-855564031B6C}" destId="{586B8805-04D5-4522-81AF-50750A1740EE}" srcOrd="0" destOrd="0" parTransId="{2E8F7004-FD5E-494C-9290-A120752AD5B8}" sibTransId="{D40586D7-45C4-4449-ADBE-3B5606E4A00E}"/>
    <dgm:cxn modelId="{3A642145-8D98-44FB-ACA7-FE627DE7E3F4}" srcId="{0AEFBDF5-B80C-40BD-8DBD-BC24D85C691E}" destId="{6606B387-51BB-4B46-9010-C11B07C142BC}" srcOrd="0" destOrd="0" parTransId="{68B3D533-72B0-49BB-B48C-190A35BB199B}" sibTransId="{8630227B-8436-4C08-9126-D652C0F71585}"/>
    <dgm:cxn modelId="{3D52E4C9-A67E-4711-BA60-9EF1798F715F}" type="presOf" srcId="{0AEFBDF5-B80C-40BD-8DBD-BC24D85C691E}" destId="{62F9E8DA-02A6-4101-A8FB-020A5D4B4637}" srcOrd="0" destOrd="0" presId="urn:microsoft.com/office/officeart/2005/8/layout/vList5"/>
    <dgm:cxn modelId="{2FEB2735-C371-4E01-80C0-0E71B555C989}" srcId="{456BF9D6-3B44-4F04-B93F-A92B61FA4040}" destId="{25FD6C69-8B93-4E8F-8826-18379A3EF62B}" srcOrd="1" destOrd="0" parTransId="{337BF702-64A5-48FF-8949-302339AE651C}" sibTransId="{D47BDC8B-D156-494D-BF5D-1FF63B0C0B65}"/>
    <dgm:cxn modelId="{D769CEF9-FBDA-4782-8828-81F3ADADA387}" srcId="{0AEFBDF5-B80C-40BD-8DBD-BC24D85C691E}" destId="{B4049CD5-FC8E-477C-B227-D58EEA0BE86F}" srcOrd="1" destOrd="0" parTransId="{709CE9A9-C8D9-49F6-96CE-18DAFDFDD1C3}" sibTransId="{BBBFD00E-C85D-40DE-BB19-F363318646D6}"/>
    <dgm:cxn modelId="{C2DCB5A0-8B03-4D05-80C3-109F0650A54A}" srcId="{D74D3073-1AC0-43A2-BF6A-B4445116648F}" destId="{34341081-D35C-421F-BBE2-855564031B6C}" srcOrd="3" destOrd="0" parTransId="{915F100B-F85A-4A0B-8B07-8CC666CC9676}" sibTransId="{EC664FC4-CD4E-4F4F-8532-8FB8ECC62800}"/>
    <dgm:cxn modelId="{FEEB6301-6009-4854-BC29-D4DD0D627988}" type="presOf" srcId="{34341081-D35C-421F-BBE2-855564031B6C}" destId="{0F2DCA20-29B3-4364-8FBC-A3806A1FB5C3}" srcOrd="0" destOrd="0" presId="urn:microsoft.com/office/officeart/2005/8/layout/vList5"/>
    <dgm:cxn modelId="{6CFB04D7-B8C2-42A8-9970-AC486601FA79}" srcId="{D74D3073-1AC0-43A2-BF6A-B4445116648F}" destId="{456BF9D6-3B44-4F04-B93F-A92B61FA4040}" srcOrd="2" destOrd="0" parTransId="{35CCC43E-B631-4A08-8999-A2C1CE875F96}" sibTransId="{6E93147B-677F-4ACF-935B-B804D3C95CBD}"/>
    <dgm:cxn modelId="{3A91BF70-768E-4B7B-972D-89D75311105A}" type="presOf" srcId="{0D242AAB-768C-4537-99A3-6E3AA5405899}" destId="{0CEF4E4D-76D2-4DE3-88CE-49C4AA6742B6}" srcOrd="0" destOrd="1" presId="urn:microsoft.com/office/officeart/2005/8/layout/vList5"/>
    <dgm:cxn modelId="{BEF9660E-6A2C-4213-9EB8-C75D3E417358}" type="presOf" srcId="{FE5A3A9D-1FA8-416B-890A-14927CEECA8E}" destId="{556D6C51-2D40-4D62-A9E1-8D36E67DA1CE}" srcOrd="0" destOrd="0" presId="urn:microsoft.com/office/officeart/2005/8/layout/vList5"/>
    <dgm:cxn modelId="{5205995B-BEF4-4E6E-BAC4-CF3E30F5CDBF}" type="presOf" srcId="{D74D3073-1AC0-43A2-BF6A-B4445116648F}" destId="{AEE65391-DC0F-4333-9D24-FC3180ADD8EB}" srcOrd="0" destOrd="0" presId="urn:microsoft.com/office/officeart/2005/8/layout/vList5"/>
    <dgm:cxn modelId="{74DB4C23-6A1E-426A-BF0C-0396A2F25CA5}" srcId="{456BF9D6-3B44-4F04-B93F-A92B61FA4040}" destId="{FE5A3A9D-1FA8-416B-890A-14927CEECA8E}" srcOrd="0" destOrd="0" parTransId="{3E1857C7-2761-4C92-87DE-F8F7A5EACB8D}" sibTransId="{F5E5FFC0-3EA6-44E3-AAC5-81342103DA5A}"/>
    <dgm:cxn modelId="{D6CDBF20-11C9-4EA4-A599-75E6F12375F9}" type="presOf" srcId="{6606B387-51BB-4B46-9010-C11B07C142BC}" destId="{7221D678-4BDB-4274-AD7B-0F057BD641F4}" srcOrd="0" destOrd="0" presId="urn:microsoft.com/office/officeart/2005/8/layout/vList5"/>
    <dgm:cxn modelId="{AD1132C3-BD55-4970-921E-3243A585AE10}" srcId="{14FE983A-1493-47DE-90B8-9FB781110D2B}" destId="{88F864B4-4F18-4A20-A904-CD972C56EBB1}" srcOrd="0" destOrd="0" parTransId="{AA3AF9D4-2250-454E-87B1-564BBFBE6C60}" sibTransId="{2541E1B0-C0CE-492D-BDEB-F63AE5B1569B}"/>
    <dgm:cxn modelId="{352BE686-1B4B-4DF6-817B-92B83523275A}" type="presOf" srcId="{25FD6C69-8B93-4E8F-8826-18379A3EF62B}" destId="{556D6C51-2D40-4D62-A9E1-8D36E67DA1CE}" srcOrd="0" destOrd="1" presId="urn:microsoft.com/office/officeart/2005/8/layout/vList5"/>
    <dgm:cxn modelId="{AC09A3D1-A957-4BEB-8489-00AB5A21CEAF}" srcId="{D74D3073-1AC0-43A2-BF6A-B4445116648F}" destId="{0AEFBDF5-B80C-40BD-8DBD-BC24D85C691E}" srcOrd="0" destOrd="0" parTransId="{CB930EBF-92DE-483B-9873-138472A89BC9}" sibTransId="{85206FEB-746B-4F42-AFA2-7CCF750FDD01}"/>
    <dgm:cxn modelId="{3D849176-E58E-40BC-B21A-6A79B63048F4}" type="presParOf" srcId="{AEE65391-DC0F-4333-9D24-FC3180ADD8EB}" destId="{0F2131C9-2057-48B8-B8B9-880466BA9C2A}" srcOrd="0" destOrd="0" presId="urn:microsoft.com/office/officeart/2005/8/layout/vList5"/>
    <dgm:cxn modelId="{40E4B6C2-77FA-47E0-9318-3547C01D5840}" type="presParOf" srcId="{0F2131C9-2057-48B8-B8B9-880466BA9C2A}" destId="{62F9E8DA-02A6-4101-A8FB-020A5D4B4637}" srcOrd="0" destOrd="0" presId="urn:microsoft.com/office/officeart/2005/8/layout/vList5"/>
    <dgm:cxn modelId="{CB2DD253-D314-46DE-AB3E-491622DC9CFD}" type="presParOf" srcId="{0F2131C9-2057-48B8-B8B9-880466BA9C2A}" destId="{7221D678-4BDB-4274-AD7B-0F057BD641F4}" srcOrd="1" destOrd="0" presId="urn:microsoft.com/office/officeart/2005/8/layout/vList5"/>
    <dgm:cxn modelId="{DAFACDA7-EBF9-46FE-B177-EFA17998B298}" type="presParOf" srcId="{AEE65391-DC0F-4333-9D24-FC3180ADD8EB}" destId="{A1C9FF06-6AC5-4201-A0BD-6A4B88522248}" srcOrd="1" destOrd="0" presId="urn:microsoft.com/office/officeart/2005/8/layout/vList5"/>
    <dgm:cxn modelId="{891B7C2A-0212-4D70-ADB6-86E69ACDEE25}" type="presParOf" srcId="{AEE65391-DC0F-4333-9D24-FC3180ADD8EB}" destId="{04015F9F-A123-4A47-AB3F-C90802F9256F}" srcOrd="2" destOrd="0" presId="urn:microsoft.com/office/officeart/2005/8/layout/vList5"/>
    <dgm:cxn modelId="{42CF8566-D76C-4990-974A-6117906B0AE1}" type="presParOf" srcId="{04015F9F-A123-4A47-AB3F-C90802F9256F}" destId="{96110AAC-EFB3-4BF7-B4F8-1EFD4B19490C}" srcOrd="0" destOrd="0" presId="urn:microsoft.com/office/officeart/2005/8/layout/vList5"/>
    <dgm:cxn modelId="{F2BB93BC-E7A3-4FE1-8AF7-59E04B6BCD18}" type="presParOf" srcId="{04015F9F-A123-4A47-AB3F-C90802F9256F}" destId="{0CEF4E4D-76D2-4DE3-88CE-49C4AA6742B6}" srcOrd="1" destOrd="0" presId="urn:microsoft.com/office/officeart/2005/8/layout/vList5"/>
    <dgm:cxn modelId="{DA224BF4-60C7-4D8E-9F1E-23CA8A0BAF69}" type="presParOf" srcId="{AEE65391-DC0F-4333-9D24-FC3180ADD8EB}" destId="{1ADCDF77-7551-4D15-87A8-81DEB71D4FB3}" srcOrd="3" destOrd="0" presId="urn:microsoft.com/office/officeart/2005/8/layout/vList5"/>
    <dgm:cxn modelId="{E782C945-EDAA-4938-890E-0BC9F554DA05}" type="presParOf" srcId="{AEE65391-DC0F-4333-9D24-FC3180ADD8EB}" destId="{2750EE8F-9BE2-4D62-9294-9B44F9C70887}" srcOrd="4" destOrd="0" presId="urn:microsoft.com/office/officeart/2005/8/layout/vList5"/>
    <dgm:cxn modelId="{75DB87C4-0F71-411F-B47F-41879D11AD45}" type="presParOf" srcId="{2750EE8F-9BE2-4D62-9294-9B44F9C70887}" destId="{86A942A9-BA29-4B4A-9C30-0209BCCF241A}" srcOrd="0" destOrd="0" presId="urn:microsoft.com/office/officeart/2005/8/layout/vList5"/>
    <dgm:cxn modelId="{E59C6768-C619-4A63-BC7B-8F8C84E37159}" type="presParOf" srcId="{2750EE8F-9BE2-4D62-9294-9B44F9C70887}" destId="{556D6C51-2D40-4D62-A9E1-8D36E67DA1CE}" srcOrd="1" destOrd="0" presId="urn:microsoft.com/office/officeart/2005/8/layout/vList5"/>
    <dgm:cxn modelId="{BA2E76F0-EFBA-4A79-B57F-609DC79232D9}" type="presParOf" srcId="{AEE65391-DC0F-4333-9D24-FC3180ADD8EB}" destId="{F6B67817-D361-4BE6-AE9F-B53F30CC95FD}" srcOrd="5" destOrd="0" presId="urn:microsoft.com/office/officeart/2005/8/layout/vList5"/>
    <dgm:cxn modelId="{EF5F766B-8BE6-4E61-A8E1-D7E2392F92B8}" type="presParOf" srcId="{AEE65391-DC0F-4333-9D24-FC3180ADD8EB}" destId="{C2C9F1C5-FC21-4FF8-9EE2-A29FD895795A}" srcOrd="6" destOrd="0" presId="urn:microsoft.com/office/officeart/2005/8/layout/vList5"/>
    <dgm:cxn modelId="{8B8899A9-B157-4F58-A710-6EF97A968F50}" type="presParOf" srcId="{C2C9F1C5-FC21-4FF8-9EE2-A29FD895795A}" destId="{0F2DCA20-29B3-4364-8FBC-A3806A1FB5C3}" srcOrd="0" destOrd="0" presId="urn:microsoft.com/office/officeart/2005/8/layout/vList5"/>
    <dgm:cxn modelId="{B8B13875-312E-4268-A9CD-BE8212214E12}" type="presParOf" srcId="{C2C9F1C5-FC21-4FF8-9EE2-A29FD895795A}" destId="{BD702E76-96F0-4304-92F2-8C8F75CD7B8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31DBD6D-B1A2-4674-806D-F456B1B8BEFA}" type="doc">
      <dgm:prSet loTypeId="urn:microsoft.com/office/officeart/2005/8/layout/vProcess5" loCatId="process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zh-TW" altLang="en-US"/>
        </a:p>
      </dgm:t>
    </dgm:pt>
    <dgm:pt modelId="{F1C23EF3-1793-4DCD-A77E-348FD32E3ADE}">
      <dgm:prSet phldrT="[文字]" custT="1"/>
      <dgm:spPr/>
      <dgm:t>
        <a:bodyPr/>
        <a:lstStyle/>
        <a:p>
          <a:r>
            <a:rPr lang="zh-TW" altLang="en-US" sz="1600" dirty="0" smtClean="0">
              <a:solidFill>
                <a:schemeClr val="tx1"/>
              </a:solidFill>
            </a:rPr>
            <a:t>第一階段 至</a:t>
          </a:r>
          <a:r>
            <a:rPr lang="en-US" altLang="zh-TW" sz="1600" dirty="0" smtClean="0">
              <a:solidFill>
                <a:schemeClr val="tx1"/>
              </a:solidFill>
            </a:rPr>
            <a:t>108</a:t>
          </a:r>
          <a:r>
            <a:rPr lang="zh-TW" altLang="en-US" sz="1600" dirty="0" smtClean="0">
              <a:solidFill>
                <a:schemeClr val="tx1"/>
              </a:solidFill>
            </a:rPr>
            <a:t>年</a:t>
          </a:r>
          <a:r>
            <a:rPr lang="en-US" altLang="zh-TW" sz="1600" dirty="0" smtClean="0">
              <a:solidFill>
                <a:schemeClr val="tx1"/>
              </a:solidFill>
            </a:rPr>
            <a:t>8</a:t>
          </a:r>
          <a:r>
            <a:rPr lang="zh-TW" altLang="en-US" sz="1600" dirty="0" smtClean="0">
              <a:solidFill>
                <a:schemeClr val="tx1"/>
              </a:solidFill>
            </a:rPr>
            <a:t>月底</a:t>
          </a:r>
          <a:endParaRPr lang="en-US" altLang="zh-TW" sz="1600" dirty="0" smtClean="0">
            <a:solidFill>
              <a:schemeClr val="tx1"/>
            </a:solidFill>
          </a:endParaRPr>
        </a:p>
        <a:p>
          <a:r>
            <a:rPr lang="zh-TW" altLang="en-US" sz="1600" dirty="0" smtClean="0">
              <a:solidFill>
                <a:schemeClr val="tx1"/>
              </a:solidFill>
            </a:rPr>
            <a:t>主計處提供年報封面、目錄、凡例、表格及資料來源</a:t>
          </a:r>
          <a:endParaRPr lang="en-US" altLang="zh-TW" sz="1600" dirty="0" smtClean="0">
            <a:solidFill>
              <a:schemeClr val="tx1"/>
            </a:solidFill>
          </a:endParaRPr>
        </a:p>
      </dgm:t>
    </dgm:pt>
    <dgm:pt modelId="{88E2B28E-CAEB-4533-B0DC-B676EBA8958E}" type="parTrans" cxnId="{F6F78507-6DE4-476B-8D7E-F1C688B11851}">
      <dgm:prSet/>
      <dgm:spPr/>
      <dgm:t>
        <a:bodyPr/>
        <a:lstStyle/>
        <a:p>
          <a:endParaRPr lang="zh-TW" altLang="en-US"/>
        </a:p>
      </dgm:t>
    </dgm:pt>
    <dgm:pt modelId="{D65FA168-E655-4F2D-A379-718ACD32DB39}" type="sibTrans" cxnId="{F6F78507-6DE4-476B-8D7E-F1C688B11851}">
      <dgm:prSet/>
      <dgm:spPr/>
      <dgm:t>
        <a:bodyPr/>
        <a:lstStyle/>
        <a:p>
          <a:endParaRPr lang="zh-TW" altLang="en-US"/>
        </a:p>
      </dgm:t>
    </dgm:pt>
    <dgm:pt modelId="{CFBAF836-64CA-4501-B099-EB007ED0D072}">
      <dgm:prSet phldrT="[文字]" custT="1"/>
      <dgm:spPr/>
      <dgm:t>
        <a:bodyPr/>
        <a:lstStyle/>
        <a:p>
          <a:r>
            <a:rPr lang="zh-TW" altLang="en-US" sz="1600" dirty="0" smtClean="0"/>
            <a:t>第二階段  </a:t>
          </a:r>
          <a:r>
            <a:rPr lang="en-US" altLang="zh-TW" sz="1600" dirty="0" smtClean="0"/>
            <a:t>108</a:t>
          </a:r>
          <a:r>
            <a:rPr lang="zh-TW" altLang="en-US" sz="1600" dirty="0" smtClean="0"/>
            <a:t>年</a:t>
          </a:r>
          <a:r>
            <a:rPr lang="en-US" altLang="zh-TW" sz="1600" dirty="0" smtClean="0"/>
            <a:t>9</a:t>
          </a:r>
          <a:r>
            <a:rPr lang="zh-TW" altLang="en-US" sz="1600" dirty="0" smtClean="0"/>
            <a:t>月至</a:t>
          </a:r>
          <a:r>
            <a:rPr lang="en-US" altLang="zh-TW" sz="1600" dirty="0" smtClean="0"/>
            <a:t>12</a:t>
          </a:r>
          <a:r>
            <a:rPr lang="zh-TW" altLang="en-US" sz="1600" dirty="0" smtClean="0"/>
            <a:t>月</a:t>
          </a:r>
          <a:endParaRPr lang="en-US" altLang="zh-TW" sz="1600" dirty="0" smtClean="0"/>
        </a:p>
        <a:p>
          <a:r>
            <a:rPr lang="zh-TW" altLang="en-US" sz="1600" dirty="0" smtClean="0"/>
            <a:t>公所編製</a:t>
          </a:r>
          <a:r>
            <a:rPr lang="en-US" altLang="zh-TW" sz="1600" dirty="0" smtClean="0"/>
            <a:t>107</a:t>
          </a:r>
          <a:r>
            <a:rPr lang="zh-TW" altLang="en-US" sz="1600" dirty="0" smtClean="0"/>
            <a:t>年統計年報</a:t>
          </a:r>
          <a:r>
            <a:rPr lang="en-US" altLang="zh-TW" sz="1600" dirty="0" smtClean="0"/>
            <a:t>(</a:t>
          </a:r>
          <a:r>
            <a:rPr lang="zh-TW" altLang="en-US" sz="1600" dirty="0" smtClean="0"/>
            <a:t>資料期：</a:t>
          </a:r>
          <a:r>
            <a:rPr lang="en-US" altLang="zh-TW" sz="1600" dirty="0" smtClean="0"/>
            <a:t>103</a:t>
          </a:r>
          <a:r>
            <a:rPr lang="zh-TW" altLang="en-US" sz="1600" dirty="0" smtClean="0"/>
            <a:t>年</a:t>
          </a:r>
          <a:r>
            <a:rPr lang="en-US" altLang="zh-TW" sz="1600" dirty="0" smtClean="0"/>
            <a:t>-107</a:t>
          </a:r>
          <a:r>
            <a:rPr lang="zh-TW" altLang="en-US" sz="1600" dirty="0" smtClean="0"/>
            <a:t>年</a:t>
          </a:r>
          <a:r>
            <a:rPr lang="en-US" altLang="zh-TW" sz="1600" dirty="0" smtClean="0"/>
            <a:t>)</a:t>
          </a:r>
        </a:p>
        <a:p>
          <a:r>
            <a:rPr lang="en-US" altLang="zh-TW" sz="1600" dirty="0" smtClean="0"/>
            <a:t>108</a:t>
          </a:r>
          <a:r>
            <a:rPr lang="zh-TW" altLang="en-US" sz="1600" dirty="0" smtClean="0"/>
            <a:t>年</a:t>
          </a:r>
          <a:r>
            <a:rPr lang="en-US" altLang="zh-TW" sz="1600" dirty="0" smtClean="0"/>
            <a:t>12</a:t>
          </a:r>
          <a:r>
            <a:rPr lang="zh-TW" altLang="en-US" sz="1600" dirty="0" smtClean="0"/>
            <a:t>月底前完成年報電子書發布</a:t>
          </a:r>
          <a:endParaRPr lang="zh-TW" altLang="en-US" sz="1600" dirty="0"/>
        </a:p>
      </dgm:t>
    </dgm:pt>
    <dgm:pt modelId="{CF951667-5D10-41C0-820A-EED8160F5618}" type="parTrans" cxnId="{1E47169F-B11E-41A1-9CFF-82108B778124}">
      <dgm:prSet/>
      <dgm:spPr/>
      <dgm:t>
        <a:bodyPr/>
        <a:lstStyle/>
        <a:p>
          <a:endParaRPr lang="zh-TW" altLang="en-US"/>
        </a:p>
      </dgm:t>
    </dgm:pt>
    <dgm:pt modelId="{8B9C2CA2-C0BC-4C2B-9CF6-21787DC97D71}" type="sibTrans" cxnId="{1E47169F-B11E-41A1-9CFF-82108B778124}">
      <dgm:prSet/>
      <dgm:spPr/>
      <dgm:t>
        <a:bodyPr/>
        <a:lstStyle/>
        <a:p>
          <a:endParaRPr lang="zh-TW" altLang="en-US"/>
        </a:p>
      </dgm:t>
    </dgm:pt>
    <dgm:pt modelId="{B0B8E3DD-353E-4D2B-8CC1-EDFB4018143D}">
      <dgm:prSet phldrT="[文字]" custT="1"/>
      <dgm:spPr/>
      <dgm:t>
        <a:bodyPr/>
        <a:lstStyle/>
        <a:p>
          <a:r>
            <a:rPr lang="zh-TW" altLang="en-US" sz="1600" dirty="0" smtClean="0">
              <a:solidFill>
                <a:schemeClr val="tx1"/>
              </a:solidFill>
            </a:rPr>
            <a:t>第三階段  </a:t>
          </a:r>
          <a:r>
            <a:rPr lang="en-US" altLang="zh-TW" sz="1600" dirty="0" smtClean="0">
              <a:solidFill>
                <a:schemeClr val="tx1"/>
              </a:solidFill>
            </a:rPr>
            <a:t>109</a:t>
          </a:r>
          <a:r>
            <a:rPr lang="zh-TW" altLang="en-US" sz="1600" dirty="0" smtClean="0">
              <a:solidFill>
                <a:schemeClr val="tx1"/>
              </a:solidFill>
            </a:rPr>
            <a:t>年</a:t>
          </a:r>
          <a:r>
            <a:rPr lang="en-US" altLang="zh-TW" sz="1600" dirty="0" smtClean="0">
              <a:solidFill>
                <a:schemeClr val="tx1"/>
              </a:solidFill>
            </a:rPr>
            <a:t>~</a:t>
          </a:r>
        </a:p>
        <a:p>
          <a:r>
            <a:rPr lang="zh-TW" altLang="en-US" sz="1600" dirty="0" smtClean="0">
              <a:solidFill>
                <a:schemeClr val="tx1"/>
              </a:solidFill>
            </a:rPr>
            <a:t>列入公所每年統計業務應辦事項</a:t>
          </a:r>
          <a:endParaRPr lang="en-US" altLang="zh-TW" sz="1600" dirty="0" smtClean="0">
            <a:solidFill>
              <a:schemeClr val="tx1"/>
            </a:solidFill>
          </a:endParaRPr>
        </a:p>
        <a:p>
          <a:r>
            <a:rPr lang="zh-TW" altLang="en-US" sz="1600" dirty="0" smtClean="0">
              <a:solidFill>
                <a:schemeClr val="tx1"/>
              </a:solidFill>
            </a:rPr>
            <a:t>每年</a:t>
          </a:r>
          <a:r>
            <a:rPr lang="en-US" altLang="zh-TW" sz="1600" dirty="0" smtClean="0">
              <a:solidFill>
                <a:schemeClr val="tx1"/>
              </a:solidFill>
            </a:rPr>
            <a:t>8</a:t>
          </a:r>
          <a:r>
            <a:rPr lang="zh-TW" altLang="en-US" sz="1600" dirty="0" smtClean="0">
              <a:solidFill>
                <a:schemeClr val="tx1"/>
              </a:solidFill>
            </a:rPr>
            <a:t>月底前完成年報電子書之發布</a:t>
          </a:r>
          <a:endParaRPr lang="zh-TW" altLang="en-US" sz="1600" dirty="0">
            <a:solidFill>
              <a:schemeClr val="tx1"/>
            </a:solidFill>
          </a:endParaRPr>
        </a:p>
      </dgm:t>
    </dgm:pt>
    <dgm:pt modelId="{4BD57888-D98B-4082-8BD4-495D906C519C}" type="sibTrans" cxnId="{74EC144F-4FD0-4331-A64D-BA33C5B65341}">
      <dgm:prSet/>
      <dgm:spPr/>
      <dgm:t>
        <a:bodyPr/>
        <a:lstStyle/>
        <a:p>
          <a:endParaRPr lang="zh-TW" altLang="en-US"/>
        </a:p>
      </dgm:t>
    </dgm:pt>
    <dgm:pt modelId="{BB640837-8B0B-455D-B8FD-02419BEBE4A3}" type="parTrans" cxnId="{74EC144F-4FD0-4331-A64D-BA33C5B65341}">
      <dgm:prSet/>
      <dgm:spPr/>
      <dgm:t>
        <a:bodyPr/>
        <a:lstStyle/>
        <a:p>
          <a:endParaRPr lang="zh-TW" altLang="en-US"/>
        </a:p>
      </dgm:t>
    </dgm:pt>
    <dgm:pt modelId="{F377CEE3-B9B0-4644-A6BD-14AD184F718D}" type="pres">
      <dgm:prSet presAssocID="{131DBD6D-B1A2-4674-806D-F456B1B8BEF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71193141-7D0F-47B5-A2C8-24B1E714A518}" type="pres">
      <dgm:prSet presAssocID="{131DBD6D-B1A2-4674-806D-F456B1B8BEFA}" presName="dummyMaxCanvas" presStyleCnt="0">
        <dgm:presLayoutVars/>
      </dgm:prSet>
      <dgm:spPr/>
      <dgm:t>
        <a:bodyPr/>
        <a:lstStyle/>
        <a:p>
          <a:endParaRPr lang="zh-TW" altLang="en-US"/>
        </a:p>
      </dgm:t>
    </dgm:pt>
    <dgm:pt modelId="{17E9740F-5BF0-441A-A9C5-109E72252841}" type="pres">
      <dgm:prSet presAssocID="{131DBD6D-B1A2-4674-806D-F456B1B8BEFA}" presName="ThreeNodes_1" presStyleLbl="node1" presStyleIdx="0" presStyleCnt="3" custLinFactNeighborY="-585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3C0360C-DB46-4D78-A43A-1259160144F1}" type="pres">
      <dgm:prSet presAssocID="{131DBD6D-B1A2-4674-806D-F456B1B8BEFA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F6B85FE-527E-4352-B371-5FA12561CBB7}" type="pres">
      <dgm:prSet presAssocID="{131DBD6D-B1A2-4674-806D-F456B1B8BEFA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425F8A8-9952-43A7-9A7F-F2D64234302A}" type="pres">
      <dgm:prSet presAssocID="{131DBD6D-B1A2-4674-806D-F456B1B8BEFA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80E58F2-31DB-4127-B9AA-9854E3F895A5}" type="pres">
      <dgm:prSet presAssocID="{131DBD6D-B1A2-4674-806D-F456B1B8BEFA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89D83BB-54D7-49A3-8FA4-8D685F246F80}" type="pres">
      <dgm:prSet presAssocID="{131DBD6D-B1A2-4674-806D-F456B1B8BEFA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4DED597-6855-42FB-85CB-D6CE7B04DE59}" type="pres">
      <dgm:prSet presAssocID="{131DBD6D-B1A2-4674-806D-F456B1B8BEFA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FA0A838-048B-4356-B2CC-BB75E249C33F}" type="pres">
      <dgm:prSet presAssocID="{131DBD6D-B1A2-4674-806D-F456B1B8BEFA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D83C29C6-2CE8-423B-A559-89475222B018}" type="presOf" srcId="{131DBD6D-B1A2-4674-806D-F456B1B8BEFA}" destId="{F377CEE3-B9B0-4644-A6BD-14AD184F718D}" srcOrd="0" destOrd="0" presId="urn:microsoft.com/office/officeart/2005/8/layout/vProcess5"/>
    <dgm:cxn modelId="{6F63E998-FF3E-4436-9B28-29057D342D0B}" type="presOf" srcId="{CFBAF836-64CA-4501-B099-EB007ED0D072}" destId="{73C0360C-DB46-4D78-A43A-1259160144F1}" srcOrd="0" destOrd="0" presId="urn:microsoft.com/office/officeart/2005/8/layout/vProcess5"/>
    <dgm:cxn modelId="{F6F78507-6DE4-476B-8D7E-F1C688B11851}" srcId="{131DBD6D-B1A2-4674-806D-F456B1B8BEFA}" destId="{F1C23EF3-1793-4DCD-A77E-348FD32E3ADE}" srcOrd="0" destOrd="0" parTransId="{88E2B28E-CAEB-4533-B0DC-B676EBA8958E}" sibTransId="{D65FA168-E655-4F2D-A379-718ACD32DB39}"/>
    <dgm:cxn modelId="{47A3DADC-A74D-4A5B-AFB5-5F475A5B98E5}" type="presOf" srcId="{CFBAF836-64CA-4501-B099-EB007ED0D072}" destId="{E4DED597-6855-42FB-85CB-D6CE7B04DE59}" srcOrd="1" destOrd="0" presId="urn:microsoft.com/office/officeart/2005/8/layout/vProcess5"/>
    <dgm:cxn modelId="{427FF811-ED31-4763-9A38-D41992E101C6}" type="presOf" srcId="{B0B8E3DD-353E-4D2B-8CC1-EDFB4018143D}" destId="{0F6B85FE-527E-4352-B371-5FA12561CBB7}" srcOrd="0" destOrd="0" presId="urn:microsoft.com/office/officeart/2005/8/layout/vProcess5"/>
    <dgm:cxn modelId="{4C296F97-8EBF-4D04-AB42-91F9E6533E73}" type="presOf" srcId="{D65FA168-E655-4F2D-A379-718ACD32DB39}" destId="{2425F8A8-9952-43A7-9A7F-F2D64234302A}" srcOrd="0" destOrd="0" presId="urn:microsoft.com/office/officeart/2005/8/layout/vProcess5"/>
    <dgm:cxn modelId="{466F6359-1CAA-4D41-A319-258CBD2F3D4A}" type="presOf" srcId="{8B9C2CA2-C0BC-4C2B-9CF6-21787DC97D71}" destId="{480E58F2-31DB-4127-B9AA-9854E3F895A5}" srcOrd="0" destOrd="0" presId="urn:microsoft.com/office/officeart/2005/8/layout/vProcess5"/>
    <dgm:cxn modelId="{74EC144F-4FD0-4331-A64D-BA33C5B65341}" srcId="{131DBD6D-B1A2-4674-806D-F456B1B8BEFA}" destId="{B0B8E3DD-353E-4D2B-8CC1-EDFB4018143D}" srcOrd="2" destOrd="0" parTransId="{BB640837-8B0B-455D-B8FD-02419BEBE4A3}" sibTransId="{4BD57888-D98B-4082-8BD4-495D906C519C}"/>
    <dgm:cxn modelId="{8802D423-BAB8-4A7B-A866-E318A393AB3E}" type="presOf" srcId="{F1C23EF3-1793-4DCD-A77E-348FD32E3ADE}" destId="{17E9740F-5BF0-441A-A9C5-109E72252841}" srcOrd="0" destOrd="0" presId="urn:microsoft.com/office/officeart/2005/8/layout/vProcess5"/>
    <dgm:cxn modelId="{1E47169F-B11E-41A1-9CFF-82108B778124}" srcId="{131DBD6D-B1A2-4674-806D-F456B1B8BEFA}" destId="{CFBAF836-64CA-4501-B099-EB007ED0D072}" srcOrd="1" destOrd="0" parTransId="{CF951667-5D10-41C0-820A-EED8160F5618}" sibTransId="{8B9C2CA2-C0BC-4C2B-9CF6-21787DC97D71}"/>
    <dgm:cxn modelId="{7BCF2314-AA83-4542-AD8B-26EED82B5972}" type="presOf" srcId="{B0B8E3DD-353E-4D2B-8CC1-EDFB4018143D}" destId="{1FA0A838-048B-4356-B2CC-BB75E249C33F}" srcOrd="1" destOrd="0" presId="urn:microsoft.com/office/officeart/2005/8/layout/vProcess5"/>
    <dgm:cxn modelId="{1505A529-234B-4FD5-8D4E-FF396D7752C6}" type="presOf" srcId="{F1C23EF3-1793-4DCD-A77E-348FD32E3ADE}" destId="{089D83BB-54D7-49A3-8FA4-8D685F246F80}" srcOrd="1" destOrd="0" presId="urn:microsoft.com/office/officeart/2005/8/layout/vProcess5"/>
    <dgm:cxn modelId="{13422652-BE8C-438B-9699-A96AA19FA375}" type="presParOf" srcId="{F377CEE3-B9B0-4644-A6BD-14AD184F718D}" destId="{71193141-7D0F-47B5-A2C8-24B1E714A518}" srcOrd="0" destOrd="0" presId="urn:microsoft.com/office/officeart/2005/8/layout/vProcess5"/>
    <dgm:cxn modelId="{4E8348C1-E29B-4C79-A641-2E827DA1B8F3}" type="presParOf" srcId="{F377CEE3-B9B0-4644-A6BD-14AD184F718D}" destId="{17E9740F-5BF0-441A-A9C5-109E72252841}" srcOrd="1" destOrd="0" presId="urn:microsoft.com/office/officeart/2005/8/layout/vProcess5"/>
    <dgm:cxn modelId="{C81E1029-7736-42D2-9502-A6377EC90AE6}" type="presParOf" srcId="{F377CEE3-B9B0-4644-A6BD-14AD184F718D}" destId="{73C0360C-DB46-4D78-A43A-1259160144F1}" srcOrd="2" destOrd="0" presId="urn:microsoft.com/office/officeart/2005/8/layout/vProcess5"/>
    <dgm:cxn modelId="{6283D9A1-C679-4000-9C33-012CC40BEA45}" type="presParOf" srcId="{F377CEE3-B9B0-4644-A6BD-14AD184F718D}" destId="{0F6B85FE-527E-4352-B371-5FA12561CBB7}" srcOrd="3" destOrd="0" presId="urn:microsoft.com/office/officeart/2005/8/layout/vProcess5"/>
    <dgm:cxn modelId="{A28281EC-98C5-43B6-8845-1DA9076C594F}" type="presParOf" srcId="{F377CEE3-B9B0-4644-A6BD-14AD184F718D}" destId="{2425F8A8-9952-43A7-9A7F-F2D64234302A}" srcOrd="4" destOrd="0" presId="urn:microsoft.com/office/officeart/2005/8/layout/vProcess5"/>
    <dgm:cxn modelId="{C706BA71-1597-4368-9799-99419F604F17}" type="presParOf" srcId="{F377CEE3-B9B0-4644-A6BD-14AD184F718D}" destId="{480E58F2-31DB-4127-B9AA-9854E3F895A5}" srcOrd="5" destOrd="0" presId="urn:microsoft.com/office/officeart/2005/8/layout/vProcess5"/>
    <dgm:cxn modelId="{13ECE5CA-707F-45D9-AEE2-43B7918792F1}" type="presParOf" srcId="{F377CEE3-B9B0-4644-A6BD-14AD184F718D}" destId="{089D83BB-54D7-49A3-8FA4-8D685F246F80}" srcOrd="6" destOrd="0" presId="urn:microsoft.com/office/officeart/2005/8/layout/vProcess5"/>
    <dgm:cxn modelId="{07476A30-1821-4E75-80DD-3C93702CC108}" type="presParOf" srcId="{F377CEE3-B9B0-4644-A6BD-14AD184F718D}" destId="{E4DED597-6855-42FB-85CB-D6CE7B04DE59}" srcOrd="7" destOrd="0" presId="urn:microsoft.com/office/officeart/2005/8/layout/vProcess5"/>
    <dgm:cxn modelId="{7D21C0FD-86F1-4F6F-ABB4-5E8D9454D05E}" type="presParOf" srcId="{F377CEE3-B9B0-4644-A6BD-14AD184F718D}" destId="{1FA0A838-048B-4356-B2CC-BB75E249C33F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72B076-F8B1-4985-853C-21DFD80EC8F3}">
      <dsp:nvSpPr>
        <dsp:cNvPr id="0" name=""/>
        <dsp:cNvSpPr/>
      </dsp:nvSpPr>
      <dsp:spPr>
        <a:xfrm>
          <a:off x="-5375816" y="-823287"/>
          <a:ext cx="6401731" cy="6401731"/>
        </a:xfrm>
        <a:prstGeom prst="blockArc">
          <a:avLst>
            <a:gd name="adj1" fmla="val 18900000"/>
            <a:gd name="adj2" fmla="val 2700000"/>
            <a:gd name="adj3" fmla="val 337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698DA1-4483-4964-AF8D-69AF03843102}">
      <dsp:nvSpPr>
        <dsp:cNvPr id="0" name=""/>
        <dsp:cNvSpPr/>
      </dsp:nvSpPr>
      <dsp:spPr>
        <a:xfrm>
          <a:off x="660015" y="475515"/>
          <a:ext cx="7934051" cy="95103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4881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600" kern="1200" dirty="0" smtClean="0">
              <a:latin typeface="標楷體" pitchFamily="65" charset="-120"/>
              <a:ea typeface="標楷體" pitchFamily="65" charset="-120"/>
            </a:rPr>
            <a:t>107</a:t>
          </a:r>
          <a:r>
            <a:rPr lang="zh-TW" altLang="en-US" sz="3600" kern="1200" dirty="0" smtClean="0">
              <a:latin typeface="標楷體" pitchFamily="65" charset="-120"/>
              <a:ea typeface="標楷體" pitchFamily="65" charset="-120"/>
            </a:rPr>
            <a:t>年公務統計業務辦理情形及檢討</a:t>
          </a:r>
          <a:endParaRPr lang="zh-TW" altLang="en-US" sz="3600" kern="1200" dirty="0">
            <a:latin typeface="標楷體" pitchFamily="65" charset="-120"/>
            <a:ea typeface="標楷體" pitchFamily="65" charset="-120"/>
          </a:endParaRPr>
        </a:p>
      </dsp:txBody>
      <dsp:txXfrm>
        <a:off x="660015" y="475515"/>
        <a:ext cx="7934051" cy="951031"/>
      </dsp:txXfrm>
    </dsp:sp>
    <dsp:sp modelId="{F248873E-CE99-4859-8FFE-3B4DF1FAE086}">
      <dsp:nvSpPr>
        <dsp:cNvPr id="0" name=""/>
        <dsp:cNvSpPr/>
      </dsp:nvSpPr>
      <dsp:spPr>
        <a:xfrm>
          <a:off x="57763" y="343417"/>
          <a:ext cx="1188789" cy="11887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2C3BF7A-715A-4A01-86F1-CFB8D7460091}">
      <dsp:nvSpPr>
        <dsp:cNvPr id="0" name=""/>
        <dsp:cNvSpPr/>
      </dsp:nvSpPr>
      <dsp:spPr>
        <a:xfrm>
          <a:off x="1005715" y="1902062"/>
          <a:ext cx="7588351" cy="951031"/>
        </a:xfrm>
        <a:prstGeom prst="rect">
          <a:avLst/>
        </a:prstGeom>
        <a:gradFill rotWithShape="0">
          <a:gsLst>
            <a:gs pos="0">
              <a:schemeClr val="accent2">
                <a:hueOff val="-81596"/>
                <a:satOff val="-4716"/>
                <a:lumOff val="6471"/>
                <a:alphaOff val="0"/>
                <a:tint val="75000"/>
                <a:shade val="85000"/>
                <a:satMod val="230000"/>
              </a:schemeClr>
            </a:gs>
            <a:gs pos="25000">
              <a:schemeClr val="accent2">
                <a:hueOff val="-81596"/>
                <a:satOff val="-4716"/>
                <a:lumOff val="6471"/>
                <a:alphaOff val="0"/>
                <a:tint val="90000"/>
                <a:shade val="70000"/>
                <a:satMod val="220000"/>
              </a:schemeClr>
            </a:gs>
            <a:gs pos="50000">
              <a:schemeClr val="accent2">
                <a:hueOff val="-81596"/>
                <a:satOff val="-4716"/>
                <a:lumOff val="6471"/>
                <a:alphaOff val="0"/>
                <a:tint val="90000"/>
                <a:shade val="58000"/>
                <a:satMod val="225000"/>
              </a:schemeClr>
            </a:gs>
            <a:gs pos="65000">
              <a:schemeClr val="accent2">
                <a:hueOff val="-81596"/>
                <a:satOff val="-4716"/>
                <a:lumOff val="6471"/>
                <a:alphaOff val="0"/>
                <a:tint val="90000"/>
                <a:shade val="58000"/>
                <a:satMod val="225000"/>
              </a:schemeClr>
            </a:gs>
            <a:gs pos="80000">
              <a:schemeClr val="accent2">
                <a:hueOff val="-81596"/>
                <a:satOff val="-4716"/>
                <a:lumOff val="6471"/>
                <a:alphaOff val="0"/>
                <a:tint val="90000"/>
                <a:shade val="69000"/>
                <a:satMod val="220000"/>
              </a:schemeClr>
            </a:gs>
            <a:gs pos="100000">
              <a:schemeClr val="accent2">
                <a:hueOff val="-81596"/>
                <a:satOff val="-4716"/>
                <a:lumOff val="6471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4881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600" kern="1200" dirty="0" smtClean="0">
              <a:latin typeface="標楷體" pitchFamily="65" charset="-120"/>
              <a:ea typeface="標楷體" pitchFamily="65" charset="-120"/>
            </a:rPr>
            <a:t>108</a:t>
          </a:r>
          <a:r>
            <a:rPr lang="zh-TW" altLang="en-US" sz="3600" kern="1200" dirty="0" smtClean="0">
              <a:latin typeface="標楷體" pitchFamily="65" charset="-120"/>
              <a:ea typeface="標楷體" pitchFamily="65" charset="-120"/>
            </a:rPr>
            <a:t>年公所應辦統計業務</a:t>
          </a:r>
          <a:endParaRPr lang="zh-TW" altLang="en-US" sz="3600" kern="1200" dirty="0">
            <a:latin typeface="標楷體" pitchFamily="65" charset="-120"/>
            <a:ea typeface="標楷體" pitchFamily="65" charset="-120"/>
          </a:endParaRPr>
        </a:p>
      </dsp:txBody>
      <dsp:txXfrm>
        <a:off x="1005715" y="1902062"/>
        <a:ext cx="7588351" cy="951031"/>
      </dsp:txXfrm>
    </dsp:sp>
    <dsp:sp modelId="{701FDD37-B8E6-4192-A7C6-00C048EE1ABC}">
      <dsp:nvSpPr>
        <dsp:cNvPr id="0" name=""/>
        <dsp:cNvSpPr/>
      </dsp:nvSpPr>
      <dsp:spPr>
        <a:xfrm>
          <a:off x="411321" y="1783183"/>
          <a:ext cx="1188789" cy="11887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hueOff val="-81596"/>
              <a:satOff val="-4716"/>
              <a:lumOff val="6471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EC3C53E-0AFB-4661-9A0D-3074DCEEBB05}">
      <dsp:nvSpPr>
        <dsp:cNvPr id="0" name=""/>
        <dsp:cNvSpPr/>
      </dsp:nvSpPr>
      <dsp:spPr>
        <a:xfrm>
          <a:off x="660015" y="3328609"/>
          <a:ext cx="7934051" cy="951031"/>
        </a:xfrm>
        <a:prstGeom prst="rect">
          <a:avLst/>
        </a:prstGeom>
        <a:gradFill rotWithShape="0">
          <a:gsLst>
            <a:gs pos="0">
              <a:schemeClr val="accent2">
                <a:hueOff val="-163191"/>
                <a:satOff val="-9432"/>
                <a:lumOff val="12941"/>
                <a:alphaOff val="0"/>
                <a:tint val="75000"/>
                <a:shade val="85000"/>
                <a:satMod val="230000"/>
              </a:schemeClr>
            </a:gs>
            <a:gs pos="25000">
              <a:schemeClr val="accent2">
                <a:hueOff val="-163191"/>
                <a:satOff val="-9432"/>
                <a:lumOff val="12941"/>
                <a:alphaOff val="0"/>
                <a:tint val="90000"/>
                <a:shade val="70000"/>
                <a:satMod val="220000"/>
              </a:schemeClr>
            </a:gs>
            <a:gs pos="50000">
              <a:schemeClr val="accent2">
                <a:hueOff val="-163191"/>
                <a:satOff val="-9432"/>
                <a:lumOff val="12941"/>
                <a:alphaOff val="0"/>
                <a:tint val="90000"/>
                <a:shade val="58000"/>
                <a:satMod val="225000"/>
              </a:schemeClr>
            </a:gs>
            <a:gs pos="65000">
              <a:schemeClr val="accent2">
                <a:hueOff val="-163191"/>
                <a:satOff val="-9432"/>
                <a:lumOff val="12941"/>
                <a:alphaOff val="0"/>
                <a:tint val="90000"/>
                <a:shade val="58000"/>
                <a:satMod val="225000"/>
              </a:schemeClr>
            </a:gs>
            <a:gs pos="80000">
              <a:schemeClr val="accent2">
                <a:hueOff val="-163191"/>
                <a:satOff val="-9432"/>
                <a:lumOff val="12941"/>
                <a:alphaOff val="0"/>
                <a:tint val="90000"/>
                <a:shade val="69000"/>
                <a:satMod val="220000"/>
              </a:schemeClr>
            </a:gs>
            <a:gs pos="100000">
              <a:schemeClr val="accent2">
                <a:hueOff val="-163191"/>
                <a:satOff val="-9432"/>
                <a:lumOff val="12941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4881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kern="1200" dirty="0" smtClean="0">
              <a:latin typeface="標楷體" pitchFamily="65" charset="-120"/>
              <a:ea typeface="標楷體" pitchFamily="65" charset="-120"/>
            </a:rPr>
            <a:t>未來統計業務推動方向</a:t>
          </a:r>
          <a:endParaRPr lang="zh-TW" altLang="en-US" sz="3600" kern="1200" dirty="0">
            <a:latin typeface="標楷體" pitchFamily="65" charset="-120"/>
            <a:ea typeface="標楷體" pitchFamily="65" charset="-120"/>
          </a:endParaRPr>
        </a:p>
      </dsp:txBody>
      <dsp:txXfrm>
        <a:off x="660015" y="3328609"/>
        <a:ext cx="7934051" cy="951031"/>
      </dsp:txXfrm>
    </dsp:sp>
    <dsp:sp modelId="{55B033D4-25B5-4A3D-AE06-E301F98B7E76}">
      <dsp:nvSpPr>
        <dsp:cNvPr id="0" name=""/>
        <dsp:cNvSpPr/>
      </dsp:nvSpPr>
      <dsp:spPr>
        <a:xfrm>
          <a:off x="65621" y="3209730"/>
          <a:ext cx="1188789" cy="118878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2">
              <a:hueOff val="-163191"/>
              <a:satOff val="-9432"/>
              <a:lumOff val="12941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AB7743D-E645-4330-B28F-D09178794A66}">
      <dsp:nvSpPr>
        <dsp:cNvPr id="0" name=""/>
        <dsp:cNvSpPr/>
      </dsp:nvSpPr>
      <dsp:spPr>
        <a:xfrm>
          <a:off x="0" y="1411448"/>
          <a:ext cx="8072493" cy="86888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5EBF3C-937D-4281-8117-CB46D9600A53}">
      <dsp:nvSpPr>
        <dsp:cNvPr id="0" name=""/>
        <dsp:cNvSpPr/>
      </dsp:nvSpPr>
      <dsp:spPr>
        <a:xfrm>
          <a:off x="936086" y="648070"/>
          <a:ext cx="5650745" cy="113594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585" tIns="0" rIns="213585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800" b="1" kern="1200" dirty="0" smtClean="0">
              <a:latin typeface="標楷體" pitchFamily="65" charset="-120"/>
              <a:ea typeface="標楷體" pitchFamily="65" charset="-120"/>
            </a:rPr>
            <a:t>1.</a:t>
          </a:r>
          <a:r>
            <a:rPr lang="zh-TW" altLang="en-US" sz="2800" b="1" kern="1200" dirty="0" smtClean="0">
              <a:latin typeface="標楷體" pitchFamily="65" charset="-120"/>
              <a:ea typeface="標楷體" pitchFamily="65" charset="-120"/>
            </a:rPr>
            <a:t>辦理公所統計年報編布</a:t>
          </a:r>
          <a:endParaRPr lang="zh-TW" altLang="en-US" sz="28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936086" y="648070"/>
        <a:ext cx="5650745" cy="1135941"/>
      </dsp:txXfrm>
    </dsp:sp>
    <dsp:sp modelId="{F7FB24E7-AC20-4CDF-BCDF-65289368F7A0}">
      <dsp:nvSpPr>
        <dsp:cNvPr id="0" name=""/>
        <dsp:cNvSpPr/>
      </dsp:nvSpPr>
      <dsp:spPr>
        <a:xfrm>
          <a:off x="0" y="3111501"/>
          <a:ext cx="8072493" cy="90665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3F7FCE-8503-4A0B-BB52-BB8D83A08979}">
      <dsp:nvSpPr>
        <dsp:cNvPr id="0" name=""/>
        <dsp:cNvSpPr/>
      </dsp:nvSpPr>
      <dsp:spPr>
        <a:xfrm>
          <a:off x="936086" y="2448269"/>
          <a:ext cx="5650745" cy="109324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585" tIns="0" rIns="213585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800" b="1" kern="1200" dirty="0" smtClean="0">
              <a:latin typeface="標楷體" pitchFamily="65" charset="-120"/>
              <a:ea typeface="標楷體" pitchFamily="65" charset="-120"/>
            </a:rPr>
            <a:t>2.</a:t>
          </a:r>
          <a:r>
            <a:rPr lang="zh-TW" altLang="en-US" sz="2800" b="1" kern="1200" dirty="0" smtClean="0">
              <a:latin typeface="標楷體" pitchFamily="65" charset="-120"/>
              <a:ea typeface="標楷體" pitchFamily="65" charset="-120"/>
            </a:rPr>
            <a:t>建置統計成果視覺化查詢平台</a:t>
          </a:r>
          <a:endParaRPr lang="zh-TW" altLang="en-US" sz="28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936086" y="2448269"/>
        <a:ext cx="5650745" cy="109324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E0487C4-F4E4-488D-82A7-986AE2D59E22}">
      <dsp:nvSpPr>
        <dsp:cNvPr id="0" name=""/>
        <dsp:cNvSpPr/>
      </dsp:nvSpPr>
      <dsp:spPr>
        <a:xfrm rot="5400000">
          <a:off x="4019649" y="-2033388"/>
          <a:ext cx="1257486" cy="5523929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/>
            <a:t>已登錄土地面積</a:t>
          </a:r>
          <a:endParaRPr lang="zh-TW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/>
            <a:t>實施三七五減租成果</a:t>
          </a:r>
          <a:endParaRPr lang="zh-TW" altLang="en-US" sz="1400" kern="1200" dirty="0"/>
        </a:p>
      </dsp:txBody>
      <dsp:txXfrm rot="5400000">
        <a:off x="4019649" y="-2033388"/>
        <a:ext cx="1257486" cy="5523929"/>
      </dsp:txXfrm>
    </dsp:sp>
    <dsp:sp modelId="{346FF1E1-CAEE-44D1-94D1-870083E4754E}">
      <dsp:nvSpPr>
        <dsp:cNvPr id="0" name=""/>
        <dsp:cNvSpPr/>
      </dsp:nvSpPr>
      <dsp:spPr>
        <a:xfrm>
          <a:off x="266982" y="80086"/>
          <a:ext cx="1602125" cy="13486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5600" tIns="38100" rIns="76200" bIns="381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kern="1200" dirty="0" smtClean="0"/>
            <a:t>1.</a:t>
          </a:r>
          <a:r>
            <a:rPr lang="zh-TW" altLang="en-US" sz="2000" kern="1200" dirty="0" smtClean="0"/>
            <a:t>土地</a:t>
          </a:r>
          <a:endParaRPr lang="zh-TW" altLang="en-US" sz="2000" kern="1200" dirty="0"/>
        </a:p>
      </dsp:txBody>
      <dsp:txXfrm>
        <a:off x="266982" y="80086"/>
        <a:ext cx="1602125" cy="1348679"/>
      </dsp:txXfrm>
    </dsp:sp>
    <dsp:sp modelId="{7221D678-4BDB-4274-AD7B-0F057BD641F4}">
      <dsp:nvSpPr>
        <dsp:cNvPr id="0" name=""/>
        <dsp:cNvSpPr/>
      </dsp:nvSpPr>
      <dsp:spPr>
        <a:xfrm rot="5400000">
          <a:off x="3455385" y="-97399"/>
          <a:ext cx="2314223" cy="5510205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/>
            <a:t>現住戶數、人口密度及性比例</a:t>
          </a:r>
          <a:endParaRPr lang="zh-TW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/>
            <a:t>戶籍動態</a:t>
          </a:r>
          <a:endParaRPr lang="zh-TW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/>
            <a:t>現住人口之年齡分配</a:t>
          </a:r>
          <a:endParaRPr lang="zh-TW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/>
            <a:t>現住人口之年齡結構</a:t>
          </a:r>
          <a:endParaRPr lang="zh-TW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400" kern="1200" dirty="0" smtClean="0"/>
            <a:t>15</a:t>
          </a:r>
          <a:r>
            <a:rPr lang="zh-TW" altLang="en-US" sz="1400" kern="1200" dirty="0" smtClean="0"/>
            <a:t>歲以上現住人口之教育程度－按村里別分</a:t>
          </a:r>
          <a:endParaRPr lang="zh-TW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/>
            <a:t>現住人口之婚姻狀況－按村里別分</a:t>
          </a:r>
          <a:endParaRPr lang="zh-TW" altLang="en-US" sz="1400" kern="1200" dirty="0"/>
        </a:p>
      </dsp:txBody>
      <dsp:txXfrm rot="5400000">
        <a:off x="3455385" y="-97399"/>
        <a:ext cx="2314223" cy="5510205"/>
      </dsp:txXfrm>
    </dsp:sp>
    <dsp:sp modelId="{62F9E8DA-02A6-4101-A8FB-020A5D4B4637}">
      <dsp:nvSpPr>
        <dsp:cNvPr id="0" name=""/>
        <dsp:cNvSpPr/>
      </dsp:nvSpPr>
      <dsp:spPr>
        <a:xfrm>
          <a:off x="266572" y="1465161"/>
          <a:ext cx="1602125" cy="24263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kern="1200" dirty="0" smtClean="0"/>
            <a:t>2.</a:t>
          </a:r>
          <a:r>
            <a:rPr lang="zh-TW" altLang="en-US" sz="2000" kern="1200" dirty="0" smtClean="0"/>
            <a:t>人口</a:t>
          </a:r>
          <a:endParaRPr lang="zh-TW" altLang="en-US" sz="2000" kern="1200" dirty="0"/>
        </a:p>
      </dsp:txBody>
      <dsp:txXfrm>
        <a:off x="266572" y="1465161"/>
        <a:ext cx="1602125" cy="2426380"/>
      </dsp:txXfrm>
    </dsp:sp>
    <dsp:sp modelId="{0CEF4E4D-76D2-4DE3-88CE-49C4AA6742B6}">
      <dsp:nvSpPr>
        <dsp:cNvPr id="0" name=""/>
        <dsp:cNvSpPr/>
      </dsp:nvSpPr>
      <dsp:spPr>
        <a:xfrm rot="5400000">
          <a:off x="4025244" y="1768261"/>
          <a:ext cx="1188208" cy="5562334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/>
            <a:t>各級機關學校員工總人數</a:t>
          </a:r>
          <a:endParaRPr lang="zh-TW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/>
            <a:t>各級機關學校公教人員按官等別及教育程度別分</a:t>
          </a:r>
          <a:endParaRPr lang="zh-TW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/>
            <a:t>各級機關學校公教人員按年齡分</a:t>
          </a:r>
          <a:endParaRPr lang="zh-TW" altLang="en-US" sz="1400" kern="1200" dirty="0"/>
        </a:p>
      </dsp:txBody>
      <dsp:txXfrm rot="5400000">
        <a:off x="4025244" y="1768261"/>
        <a:ext cx="1188208" cy="5562334"/>
      </dsp:txXfrm>
    </dsp:sp>
    <dsp:sp modelId="{96110AAC-EFB3-4BF7-B4F8-1EFD4B19490C}">
      <dsp:nvSpPr>
        <dsp:cNvPr id="0" name=""/>
        <dsp:cNvSpPr/>
      </dsp:nvSpPr>
      <dsp:spPr>
        <a:xfrm>
          <a:off x="266572" y="3924541"/>
          <a:ext cx="1602125" cy="126727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kern="1200" dirty="0" smtClean="0"/>
            <a:t>3.</a:t>
          </a:r>
          <a:r>
            <a:rPr lang="zh-TW" altLang="en-US" sz="2000" kern="1200" dirty="0" smtClean="0"/>
            <a:t>行政組織</a:t>
          </a:r>
          <a:endParaRPr lang="zh-TW" altLang="en-US" sz="2000" kern="1200" dirty="0"/>
        </a:p>
      </dsp:txBody>
      <dsp:txXfrm>
        <a:off x="266572" y="3924541"/>
        <a:ext cx="1602125" cy="126727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56D6C51-2D40-4D62-A9E1-8D36E67DA1CE}">
      <dsp:nvSpPr>
        <dsp:cNvPr id="0" name=""/>
        <dsp:cNvSpPr/>
      </dsp:nvSpPr>
      <dsp:spPr>
        <a:xfrm rot="5400000">
          <a:off x="3837024" y="-1675142"/>
          <a:ext cx="1910082" cy="5440718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/>
            <a:t>耕地面積</a:t>
          </a:r>
          <a:endParaRPr lang="zh-TW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/>
            <a:t>漁業從業人員</a:t>
          </a:r>
          <a:endParaRPr lang="zh-TW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/>
            <a:t>漁戶數及漁戶人口數</a:t>
          </a:r>
          <a:endParaRPr lang="zh-TW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/>
            <a:t>漁業生產量值</a:t>
          </a:r>
          <a:endParaRPr lang="zh-TW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/>
            <a:t>現有家畜數</a:t>
          </a:r>
          <a:endParaRPr lang="zh-TW" altLang="en-US" sz="1400" kern="1200" dirty="0"/>
        </a:p>
      </dsp:txBody>
      <dsp:txXfrm rot="5400000">
        <a:off x="3837024" y="-1675142"/>
        <a:ext cx="1910082" cy="5440718"/>
      </dsp:txXfrm>
    </dsp:sp>
    <dsp:sp modelId="{86A942A9-BA29-4B4A-9C30-0209BCCF241A}">
      <dsp:nvSpPr>
        <dsp:cNvPr id="0" name=""/>
        <dsp:cNvSpPr/>
      </dsp:nvSpPr>
      <dsp:spPr>
        <a:xfrm>
          <a:off x="285743" y="613"/>
          <a:ext cx="1770627" cy="20159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kern="1200" dirty="0" smtClean="0"/>
            <a:t>4.</a:t>
          </a:r>
          <a:r>
            <a:rPr lang="zh-TW" altLang="en-US" sz="2000" kern="1200" dirty="0" smtClean="0"/>
            <a:t>農林漁牧</a:t>
          </a:r>
          <a:endParaRPr lang="zh-TW" altLang="en-US" sz="2000" kern="1200" dirty="0"/>
        </a:p>
      </dsp:txBody>
      <dsp:txXfrm>
        <a:off x="285743" y="613"/>
        <a:ext cx="1770627" cy="2015960"/>
      </dsp:txXfrm>
    </dsp:sp>
    <dsp:sp modelId="{BD702E76-96F0-4304-92F2-8C8F75CD7B8B}">
      <dsp:nvSpPr>
        <dsp:cNvPr id="0" name=""/>
        <dsp:cNvSpPr/>
      </dsp:nvSpPr>
      <dsp:spPr>
        <a:xfrm rot="5400000">
          <a:off x="4040039" y="134297"/>
          <a:ext cx="1458023" cy="5440718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/>
            <a:t>自來水供水普及率</a:t>
          </a:r>
          <a:endParaRPr lang="zh-TW" altLang="en-US" sz="1400" kern="1200" dirty="0"/>
        </a:p>
      </dsp:txBody>
      <dsp:txXfrm rot="5400000">
        <a:off x="4040039" y="134297"/>
        <a:ext cx="1458023" cy="5440718"/>
      </dsp:txXfrm>
    </dsp:sp>
    <dsp:sp modelId="{0F2DCA20-29B3-4364-8FBC-A3806A1FB5C3}">
      <dsp:nvSpPr>
        <dsp:cNvPr id="0" name=""/>
        <dsp:cNvSpPr/>
      </dsp:nvSpPr>
      <dsp:spPr>
        <a:xfrm>
          <a:off x="285743" y="2048084"/>
          <a:ext cx="1751132" cy="158053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kern="1200" dirty="0" smtClean="0"/>
            <a:t>5.</a:t>
          </a:r>
          <a:r>
            <a:rPr lang="zh-TW" altLang="en-US" sz="2000" kern="1200" dirty="0" smtClean="0"/>
            <a:t>工商業及  </a:t>
          </a:r>
          <a:endParaRPr lang="en-US" altLang="zh-TW" sz="2000" kern="120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kern="1200" dirty="0" smtClean="0"/>
            <a:t>    市鄉建設</a:t>
          </a:r>
          <a:endParaRPr lang="zh-TW" altLang="en-US" sz="2000" kern="1200" dirty="0"/>
        </a:p>
      </dsp:txBody>
      <dsp:txXfrm>
        <a:off x="285743" y="2048084"/>
        <a:ext cx="1751132" cy="1580533"/>
      </dsp:txXfrm>
    </dsp:sp>
    <dsp:sp modelId="{6ACBBE44-F81B-45B0-A2ED-B50913DE0C72}">
      <dsp:nvSpPr>
        <dsp:cNvPr id="0" name=""/>
        <dsp:cNvSpPr/>
      </dsp:nvSpPr>
      <dsp:spPr>
        <a:xfrm rot="5400000">
          <a:off x="4120134" y="1675963"/>
          <a:ext cx="1343807" cy="5440663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/>
            <a:t>各鄉市歲入預決算－按來源別分</a:t>
          </a:r>
          <a:endParaRPr lang="zh-TW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smtClean="0"/>
            <a:t>各鄉市歲出預決算－按政事別分</a:t>
          </a:r>
          <a:endParaRPr lang="zh-TW" altLang="en-US" sz="1400" kern="1200" dirty="0"/>
        </a:p>
      </dsp:txBody>
      <dsp:txXfrm rot="5400000">
        <a:off x="4120134" y="1675963"/>
        <a:ext cx="1343807" cy="5440663"/>
      </dsp:txXfrm>
    </dsp:sp>
    <dsp:sp modelId="{914C0DED-BE30-4196-B80D-466916339EAB}">
      <dsp:nvSpPr>
        <dsp:cNvPr id="0" name=""/>
        <dsp:cNvSpPr/>
      </dsp:nvSpPr>
      <dsp:spPr>
        <a:xfrm>
          <a:off x="301031" y="3674803"/>
          <a:ext cx="1770688" cy="148681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kern="1200" dirty="0" smtClean="0"/>
            <a:t>6.</a:t>
          </a:r>
          <a:r>
            <a:rPr lang="zh-TW" altLang="en-US" sz="2000" kern="1200" dirty="0" smtClean="0"/>
            <a:t>金融財稅</a:t>
          </a:r>
          <a:endParaRPr lang="zh-TW" altLang="en-US" sz="2000" kern="1200" dirty="0"/>
        </a:p>
      </dsp:txBody>
      <dsp:txXfrm>
        <a:off x="301031" y="3674803"/>
        <a:ext cx="1770688" cy="1486811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221D678-4BDB-4274-AD7B-0F057BD641F4}">
      <dsp:nvSpPr>
        <dsp:cNvPr id="0" name=""/>
        <dsp:cNvSpPr/>
      </dsp:nvSpPr>
      <dsp:spPr>
        <a:xfrm rot="5400000">
          <a:off x="4582999" y="-2111440"/>
          <a:ext cx="1216766" cy="5577879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/>
            <a:t>身心障礙人數</a:t>
          </a:r>
          <a:endParaRPr lang="zh-TW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/>
            <a:t>低收入戶及中低收入戶人數</a:t>
          </a:r>
          <a:endParaRPr lang="zh-TW" altLang="en-US" sz="1400" kern="1200" dirty="0"/>
        </a:p>
      </dsp:txBody>
      <dsp:txXfrm rot="5400000">
        <a:off x="4582999" y="-2111440"/>
        <a:ext cx="1216766" cy="5577879"/>
      </dsp:txXfrm>
    </dsp:sp>
    <dsp:sp modelId="{62F9E8DA-02A6-4101-A8FB-020A5D4B4637}">
      <dsp:nvSpPr>
        <dsp:cNvPr id="0" name=""/>
        <dsp:cNvSpPr/>
      </dsp:nvSpPr>
      <dsp:spPr>
        <a:xfrm>
          <a:off x="551880" y="71441"/>
          <a:ext cx="1948454" cy="125566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kern="1200" dirty="0" smtClean="0"/>
            <a:t>7.</a:t>
          </a:r>
          <a:r>
            <a:rPr lang="zh-TW" altLang="en-US" sz="2000" kern="1200" dirty="0" smtClean="0"/>
            <a:t>社會福利</a:t>
          </a:r>
          <a:endParaRPr lang="zh-TW" altLang="en-US" sz="2000" kern="1200" dirty="0"/>
        </a:p>
      </dsp:txBody>
      <dsp:txXfrm>
        <a:off x="551880" y="71441"/>
        <a:ext cx="1948454" cy="1255662"/>
      </dsp:txXfrm>
    </dsp:sp>
    <dsp:sp modelId="{0CEF4E4D-76D2-4DE3-88CE-49C4AA6742B6}">
      <dsp:nvSpPr>
        <dsp:cNvPr id="0" name=""/>
        <dsp:cNvSpPr/>
      </dsp:nvSpPr>
      <dsp:spPr>
        <a:xfrm rot="5400000">
          <a:off x="4561015" y="-776095"/>
          <a:ext cx="1260734" cy="5577879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/>
            <a:t>境內國民中學概況</a:t>
          </a:r>
          <a:endParaRPr lang="zh-TW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/>
            <a:t>境內國民小學概況</a:t>
          </a:r>
          <a:endParaRPr lang="zh-TW" altLang="en-US" sz="1400" kern="1200" dirty="0"/>
        </a:p>
      </dsp:txBody>
      <dsp:txXfrm rot="5400000">
        <a:off x="4561015" y="-776095"/>
        <a:ext cx="1260734" cy="5577879"/>
      </dsp:txXfrm>
    </dsp:sp>
    <dsp:sp modelId="{96110AAC-EFB3-4BF7-B4F8-1EFD4B19490C}">
      <dsp:nvSpPr>
        <dsp:cNvPr id="0" name=""/>
        <dsp:cNvSpPr/>
      </dsp:nvSpPr>
      <dsp:spPr>
        <a:xfrm>
          <a:off x="551880" y="1366348"/>
          <a:ext cx="1948454" cy="125566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kern="1200" dirty="0" smtClean="0"/>
            <a:t>8.</a:t>
          </a:r>
          <a:r>
            <a:rPr lang="zh-TW" altLang="en-US" sz="2000" kern="1200" dirty="0" smtClean="0"/>
            <a:t>教育文化</a:t>
          </a:r>
          <a:endParaRPr lang="zh-TW" altLang="en-US" sz="2000" kern="1200" dirty="0"/>
        </a:p>
      </dsp:txBody>
      <dsp:txXfrm>
        <a:off x="551880" y="1366348"/>
        <a:ext cx="1948454" cy="1255662"/>
      </dsp:txXfrm>
    </dsp:sp>
    <dsp:sp modelId="{556D6C51-2D40-4D62-A9E1-8D36E67DA1CE}">
      <dsp:nvSpPr>
        <dsp:cNvPr id="0" name=""/>
        <dsp:cNvSpPr/>
      </dsp:nvSpPr>
      <dsp:spPr>
        <a:xfrm rot="5400000">
          <a:off x="4616122" y="493452"/>
          <a:ext cx="1150520" cy="5577879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/>
            <a:t>醫療機構及其他醫事機構開</a:t>
          </a:r>
          <a:r>
            <a:rPr lang="en-US" altLang="en-US" sz="1400" kern="1200" dirty="0" smtClean="0"/>
            <a:t>(</a:t>
          </a:r>
          <a:r>
            <a:rPr lang="zh-TW" altLang="en-US" sz="1400" kern="1200" dirty="0" smtClean="0"/>
            <a:t>執</a:t>
          </a:r>
          <a:r>
            <a:rPr lang="en-US" altLang="en-US" sz="1400" kern="1200" dirty="0" smtClean="0"/>
            <a:t>)</a:t>
          </a:r>
          <a:r>
            <a:rPr lang="zh-TW" altLang="en-US" sz="1400" kern="1200" dirty="0" smtClean="0"/>
            <a:t>業醫事人員數</a:t>
          </a:r>
          <a:endParaRPr lang="zh-TW" alt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/>
            <a:t>藥商家數</a:t>
          </a:r>
          <a:endParaRPr lang="zh-TW" altLang="en-US" sz="1400" kern="1200" dirty="0"/>
        </a:p>
      </dsp:txBody>
      <dsp:txXfrm rot="5400000">
        <a:off x="4616122" y="493452"/>
        <a:ext cx="1150520" cy="5577879"/>
      </dsp:txXfrm>
    </dsp:sp>
    <dsp:sp modelId="{86A942A9-BA29-4B4A-9C30-0209BCCF241A}">
      <dsp:nvSpPr>
        <dsp:cNvPr id="0" name=""/>
        <dsp:cNvSpPr/>
      </dsp:nvSpPr>
      <dsp:spPr>
        <a:xfrm>
          <a:off x="551880" y="2652223"/>
          <a:ext cx="1948454" cy="125566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kern="1200" dirty="0" smtClean="0"/>
            <a:t>9.</a:t>
          </a:r>
          <a:r>
            <a:rPr lang="zh-TW" altLang="en-US" sz="2000" kern="1200" dirty="0" smtClean="0"/>
            <a:t>衛生</a:t>
          </a:r>
          <a:endParaRPr lang="zh-TW" altLang="en-US" sz="2000" kern="1200" dirty="0"/>
        </a:p>
      </dsp:txBody>
      <dsp:txXfrm>
        <a:off x="551880" y="2652223"/>
        <a:ext cx="1948454" cy="1255662"/>
      </dsp:txXfrm>
    </dsp:sp>
    <dsp:sp modelId="{BD702E76-96F0-4304-92F2-8C8F75CD7B8B}">
      <dsp:nvSpPr>
        <dsp:cNvPr id="0" name=""/>
        <dsp:cNvSpPr/>
      </dsp:nvSpPr>
      <dsp:spPr>
        <a:xfrm rot="5400000">
          <a:off x="4624906" y="1778059"/>
          <a:ext cx="1132952" cy="5577879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400" kern="1200" dirty="0" smtClean="0"/>
            <a:t>垃圾清運處理概況</a:t>
          </a:r>
          <a:endParaRPr lang="zh-TW" altLang="en-US" sz="1400" kern="1200" dirty="0"/>
        </a:p>
      </dsp:txBody>
      <dsp:txXfrm rot="5400000">
        <a:off x="4624906" y="1778059"/>
        <a:ext cx="1132952" cy="5577879"/>
      </dsp:txXfrm>
    </dsp:sp>
    <dsp:sp modelId="{0F2DCA20-29B3-4364-8FBC-A3806A1FB5C3}">
      <dsp:nvSpPr>
        <dsp:cNvPr id="0" name=""/>
        <dsp:cNvSpPr/>
      </dsp:nvSpPr>
      <dsp:spPr>
        <a:xfrm>
          <a:off x="551880" y="3938113"/>
          <a:ext cx="1948454" cy="125566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kern="1200" dirty="0" smtClean="0"/>
            <a:t>10.</a:t>
          </a:r>
          <a:r>
            <a:rPr lang="zh-TW" altLang="en-US" sz="2000" kern="1200" dirty="0" smtClean="0"/>
            <a:t>環境保護</a:t>
          </a:r>
          <a:endParaRPr lang="zh-TW" altLang="en-US" sz="2000" kern="1200" dirty="0"/>
        </a:p>
      </dsp:txBody>
      <dsp:txXfrm>
        <a:off x="551880" y="3938113"/>
        <a:ext cx="1948454" cy="1255662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7E9740F-5BF0-441A-A9C5-109E72252841}">
      <dsp:nvSpPr>
        <dsp:cNvPr id="0" name=""/>
        <dsp:cNvSpPr/>
      </dsp:nvSpPr>
      <dsp:spPr>
        <a:xfrm>
          <a:off x="0" y="0"/>
          <a:ext cx="6983064" cy="147876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solidFill>
                <a:schemeClr val="tx1"/>
              </a:solidFill>
            </a:rPr>
            <a:t>第一階段 至</a:t>
          </a:r>
          <a:r>
            <a:rPr lang="en-US" altLang="zh-TW" sz="1600" kern="1200" dirty="0" smtClean="0">
              <a:solidFill>
                <a:schemeClr val="tx1"/>
              </a:solidFill>
            </a:rPr>
            <a:t>108</a:t>
          </a:r>
          <a:r>
            <a:rPr lang="zh-TW" altLang="en-US" sz="1600" kern="1200" dirty="0" smtClean="0">
              <a:solidFill>
                <a:schemeClr val="tx1"/>
              </a:solidFill>
            </a:rPr>
            <a:t>年</a:t>
          </a:r>
          <a:r>
            <a:rPr lang="en-US" altLang="zh-TW" sz="1600" kern="1200" dirty="0" smtClean="0">
              <a:solidFill>
                <a:schemeClr val="tx1"/>
              </a:solidFill>
            </a:rPr>
            <a:t>8</a:t>
          </a:r>
          <a:r>
            <a:rPr lang="zh-TW" altLang="en-US" sz="1600" kern="1200" dirty="0" smtClean="0">
              <a:solidFill>
                <a:schemeClr val="tx1"/>
              </a:solidFill>
            </a:rPr>
            <a:t>月底</a:t>
          </a:r>
          <a:endParaRPr lang="en-US" altLang="zh-TW" sz="1600" kern="1200" dirty="0" smtClean="0">
            <a:solidFill>
              <a:schemeClr val="tx1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solidFill>
                <a:schemeClr val="tx1"/>
              </a:solidFill>
            </a:rPr>
            <a:t>主計處提供年報封面、目錄、凡例、表格及資料來源</a:t>
          </a:r>
          <a:endParaRPr lang="en-US" altLang="zh-TW" sz="1600" kern="1200" dirty="0" smtClean="0">
            <a:solidFill>
              <a:schemeClr val="tx1"/>
            </a:solidFill>
          </a:endParaRPr>
        </a:p>
      </dsp:txBody>
      <dsp:txXfrm>
        <a:off x="0" y="0"/>
        <a:ext cx="5473983" cy="1478766"/>
      </dsp:txXfrm>
    </dsp:sp>
    <dsp:sp modelId="{73C0360C-DB46-4D78-A43A-1259160144F1}">
      <dsp:nvSpPr>
        <dsp:cNvPr id="0" name=""/>
        <dsp:cNvSpPr/>
      </dsp:nvSpPr>
      <dsp:spPr>
        <a:xfrm>
          <a:off x="616152" y="1725227"/>
          <a:ext cx="6983064" cy="1478766"/>
        </a:xfrm>
        <a:prstGeom prst="roundRect">
          <a:avLst>
            <a:gd name="adj" fmla="val 10000"/>
          </a:avLst>
        </a:prstGeom>
        <a:solidFill>
          <a:schemeClr val="accent4">
            <a:hueOff val="419958"/>
            <a:satOff val="-11217"/>
            <a:lumOff val="-2647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/>
            <a:t>第二階段  </a:t>
          </a:r>
          <a:r>
            <a:rPr lang="en-US" altLang="zh-TW" sz="1600" kern="1200" dirty="0" smtClean="0"/>
            <a:t>108</a:t>
          </a:r>
          <a:r>
            <a:rPr lang="zh-TW" altLang="en-US" sz="1600" kern="1200" dirty="0" smtClean="0"/>
            <a:t>年</a:t>
          </a:r>
          <a:r>
            <a:rPr lang="en-US" altLang="zh-TW" sz="1600" kern="1200" dirty="0" smtClean="0"/>
            <a:t>9</a:t>
          </a:r>
          <a:r>
            <a:rPr lang="zh-TW" altLang="en-US" sz="1600" kern="1200" dirty="0" smtClean="0"/>
            <a:t>月至</a:t>
          </a:r>
          <a:r>
            <a:rPr lang="en-US" altLang="zh-TW" sz="1600" kern="1200" dirty="0" smtClean="0"/>
            <a:t>12</a:t>
          </a:r>
          <a:r>
            <a:rPr lang="zh-TW" altLang="en-US" sz="1600" kern="1200" dirty="0" smtClean="0"/>
            <a:t>月</a:t>
          </a:r>
          <a:endParaRPr lang="en-US" altLang="zh-TW" sz="16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/>
            <a:t>公所編製</a:t>
          </a:r>
          <a:r>
            <a:rPr lang="en-US" altLang="zh-TW" sz="1600" kern="1200" dirty="0" smtClean="0"/>
            <a:t>107</a:t>
          </a:r>
          <a:r>
            <a:rPr lang="zh-TW" altLang="en-US" sz="1600" kern="1200" dirty="0" smtClean="0"/>
            <a:t>年統計年報</a:t>
          </a:r>
          <a:r>
            <a:rPr lang="en-US" altLang="zh-TW" sz="1600" kern="1200" dirty="0" smtClean="0"/>
            <a:t>(</a:t>
          </a:r>
          <a:r>
            <a:rPr lang="zh-TW" altLang="en-US" sz="1600" kern="1200" dirty="0" smtClean="0"/>
            <a:t>資料期：</a:t>
          </a:r>
          <a:r>
            <a:rPr lang="en-US" altLang="zh-TW" sz="1600" kern="1200" dirty="0" smtClean="0"/>
            <a:t>103</a:t>
          </a:r>
          <a:r>
            <a:rPr lang="zh-TW" altLang="en-US" sz="1600" kern="1200" dirty="0" smtClean="0"/>
            <a:t>年</a:t>
          </a:r>
          <a:r>
            <a:rPr lang="en-US" altLang="zh-TW" sz="1600" kern="1200" dirty="0" smtClean="0"/>
            <a:t>-107</a:t>
          </a:r>
          <a:r>
            <a:rPr lang="zh-TW" altLang="en-US" sz="1600" kern="1200" dirty="0" smtClean="0"/>
            <a:t>年</a:t>
          </a:r>
          <a:r>
            <a:rPr lang="en-US" altLang="zh-TW" sz="1600" kern="1200" dirty="0" smtClean="0"/>
            <a:t>)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600" kern="1200" dirty="0" smtClean="0"/>
            <a:t>108</a:t>
          </a:r>
          <a:r>
            <a:rPr lang="zh-TW" altLang="en-US" sz="1600" kern="1200" dirty="0" smtClean="0"/>
            <a:t>年</a:t>
          </a:r>
          <a:r>
            <a:rPr lang="en-US" altLang="zh-TW" sz="1600" kern="1200" dirty="0" smtClean="0"/>
            <a:t>12</a:t>
          </a:r>
          <a:r>
            <a:rPr lang="zh-TW" altLang="en-US" sz="1600" kern="1200" dirty="0" smtClean="0"/>
            <a:t>月底前完成年報電子書發布</a:t>
          </a:r>
          <a:endParaRPr lang="zh-TW" altLang="en-US" sz="1600" kern="1200" dirty="0"/>
        </a:p>
      </dsp:txBody>
      <dsp:txXfrm>
        <a:off x="616152" y="1725227"/>
        <a:ext cx="5405713" cy="1478766"/>
      </dsp:txXfrm>
    </dsp:sp>
    <dsp:sp modelId="{0F6B85FE-527E-4352-B371-5FA12561CBB7}">
      <dsp:nvSpPr>
        <dsp:cNvPr id="0" name=""/>
        <dsp:cNvSpPr/>
      </dsp:nvSpPr>
      <dsp:spPr>
        <a:xfrm>
          <a:off x="1232305" y="3450455"/>
          <a:ext cx="6983064" cy="1478766"/>
        </a:xfrm>
        <a:prstGeom prst="roundRect">
          <a:avLst>
            <a:gd name="adj" fmla="val 10000"/>
          </a:avLst>
        </a:prstGeom>
        <a:solidFill>
          <a:schemeClr val="accent4">
            <a:hueOff val="839916"/>
            <a:satOff val="-22434"/>
            <a:lumOff val="-5294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solidFill>
                <a:schemeClr val="tx1"/>
              </a:solidFill>
            </a:rPr>
            <a:t>第三階段  </a:t>
          </a:r>
          <a:r>
            <a:rPr lang="en-US" altLang="zh-TW" sz="1600" kern="1200" dirty="0" smtClean="0">
              <a:solidFill>
                <a:schemeClr val="tx1"/>
              </a:solidFill>
            </a:rPr>
            <a:t>109</a:t>
          </a:r>
          <a:r>
            <a:rPr lang="zh-TW" altLang="en-US" sz="1600" kern="1200" dirty="0" smtClean="0">
              <a:solidFill>
                <a:schemeClr val="tx1"/>
              </a:solidFill>
            </a:rPr>
            <a:t>年</a:t>
          </a:r>
          <a:r>
            <a:rPr lang="en-US" altLang="zh-TW" sz="1600" kern="1200" dirty="0" smtClean="0">
              <a:solidFill>
                <a:schemeClr val="tx1"/>
              </a:solidFill>
            </a:rPr>
            <a:t>~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solidFill>
                <a:schemeClr val="tx1"/>
              </a:solidFill>
            </a:rPr>
            <a:t>列入公所每年統計業務應辦事項</a:t>
          </a:r>
          <a:endParaRPr lang="en-US" altLang="zh-TW" sz="1600" kern="1200" dirty="0" smtClean="0">
            <a:solidFill>
              <a:schemeClr val="tx1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solidFill>
                <a:schemeClr val="tx1"/>
              </a:solidFill>
            </a:rPr>
            <a:t>每年</a:t>
          </a:r>
          <a:r>
            <a:rPr lang="en-US" altLang="zh-TW" sz="1600" kern="1200" dirty="0" smtClean="0">
              <a:solidFill>
                <a:schemeClr val="tx1"/>
              </a:solidFill>
            </a:rPr>
            <a:t>8</a:t>
          </a:r>
          <a:r>
            <a:rPr lang="zh-TW" altLang="en-US" sz="1600" kern="1200" dirty="0" smtClean="0">
              <a:solidFill>
                <a:schemeClr val="tx1"/>
              </a:solidFill>
            </a:rPr>
            <a:t>月底前完成年報電子書之發布</a:t>
          </a:r>
          <a:endParaRPr lang="zh-TW" altLang="en-US" sz="1600" kern="1200" dirty="0">
            <a:solidFill>
              <a:schemeClr val="tx1"/>
            </a:solidFill>
          </a:endParaRPr>
        </a:p>
      </dsp:txBody>
      <dsp:txXfrm>
        <a:off x="1232305" y="3450455"/>
        <a:ext cx="5405713" cy="1478766"/>
      </dsp:txXfrm>
    </dsp:sp>
    <dsp:sp modelId="{2425F8A8-9952-43A7-9A7F-F2D64234302A}">
      <dsp:nvSpPr>
        <dsp:cNvPr id="0" name=""/>
        <dsp:cNvSpPr/>
      </dsp:nvSpPr>
      <dsp:spPr>
        <a:xfrm>
          <a:off x="6021866" y="1121398"/>
          <a:ext cx="961198" cy="96119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3600" kern="1200"/>
        </a:p>
      </dsp:txBody>
      <dsp:txXfrm>
        <a:off x="6021866" y="1121398"/>
        <a:ext cx="961198" cy="961198"/>
      </dsp:txXfrm>
    </dsp:sp>
    <dsp:sp modelId="{480E58F2-31DB-4127-B9AA-9854E3F895A5}">
      <dsp:nvSpPr>
        <dsp:cNvPr id="0" name=""/>
        <dsp:cNvSpPr/>
      </dsp:nvSpPr>
      <dsp:spPr>
        <a:xfrm>
          <a:off x="6638018" y="2836767"/>
          <a:ext cx="961198" cy="96119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985675"/>
            <a:satOff val="-19054"/>
            <a:lumOff val="-168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3600" kern="1200"/>
        </a:p>
      </dsp:txBody>
      <dsp:txXfrm>
        <a:off x="6638018" y="2836767"/>
        <a:ext cx="961198" cy="9611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6888"/>
          </a:xfrm>
          <a:prstGeom prst="rect">
            <a:avLst/>
          </a:prstGeom>
        </p:spPr>
        <p:txBody>
          <a:bodyPr vert="horz" lIns="91424" tIns="45711" rIns="91424" bIns="45711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24" tIns="45711" rIns="91424" bIns="45711" rtlCol="0"/>
          <a:lstStyle>
            <a:lvl1pPr algn="r">
              <a:defRPr sz="1200"/>
            </a:lvl1pPr>
          </a:lstStyle>
          <a:p>
            <a:fld id="{D4D4B123-BD9E-44A7-B454-FEB8966ED8EE}" type="datetimeFigureOut">
              <a:rPr lang="zh-TW" altLang="en-US" smtClean="0"/>
              <a:pPr/>
              <a:t>2019/7/31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429750"/>
            <a:ext cx="2946400" cy="496888"/>
          </a:xfrm>
          <a:prstGeom prst="rect">
            <a:avLst/>
          </a:prstGeom>
        </p:spPr>
        <p:txBody>
          <a:bodyPr vert="horz" lIns="91424" tIns="45711" rIns="91424" bIns="45711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49689" y="9429750"/>
            <a:ext cx="2946400" cy="496888"/>
          </a:xfrm>
          <a:prstGeom prst="rect">
            <a:avLst/>
          </a:prstGeom>
        </p:spPr>
        <p:txBody>
          <a:bodyPr vert="horz" lIns="91424" tIns="45711" rIns="91424" bIns="45711" rtlCol="0" anchor="b"/>
          <a:lstStyle>
            <a:lvl1pPr algn="r">
              <a:defRPr sz="1200"/>
            </a:lvl1pPr>
          </a:lstStyle>
          <a:p>
            <a:fld id="{4899FBBF-EAEC-495E-9A78-F4F4CBA5B45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8881162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6888"/>
          </a:xfrm>
          <a:prstGeom prst="rect">
            <a:avLst/>
          </a:prstGeom>
        </p:spPr>
        <p:txBody>
          <a:bodyPr vert="horz" lIns="91424" tIns="45711" rIns="91424" bIns="4571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24" tIns="45711" rIns="91424" bIns="4571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ACEDD18-CF0C-471F-8E21-D05CA1CEA60E}" type="datetimeFigureOut">
              <a:rPr lang="zh-TW" altLang="en-US"/>
              <a:pPr>
                <a:defRPr/>
              </a:pPr>
              <a:t>2019/7/31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1" rIns="91424" bIns="45711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2" y="4716465"/>
            <a:ext cx="5438775" cy="4467225"/>
          </a:xfrm>
          <a:prstGeom prst="rect">
            <a:avLst/>
          </a:prstGeom>
        </p:spPr>
        <p:txBody>
          <a:bodyPr vert="horz" lIns="91424" tIns="45711" rIns="91424" bIns="45711" rtlCol="0"/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9429750"/>
            <a:ext cx="2946400" cy="496888"/>
          </a:xfrm>
          <a:prstGeom prst="rect">
            <a:avLst/>
          </a:prstGeom>
        </p:spPr>
        <p:txBody>
          <a:bodyPr vert="horz" lIns="91424" tIns="45711" rIns="91424" bIns="4571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9" y="9429750"/>
            <a:ext cx="2946400" cy="496888"/>
          </a:xfrm>
          <a:prstGeom prst="rect">
            <a:avLst/>
          </a:prstGeom>
        </p:spPr>
        <p:txBody>
          <a:bodyPr vert="horz" lIns="91424" tIns="45711" rIns="91424" bIns="4571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4EC28C1-2457-4D8E-9C3C-6F25FB0A42A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7639862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15363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0D9D040-1F2E-4053-A9BF-D0DF68AE2A0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EC28C1-2457-4D8E-9C3C-6F25FB0A42AA}" type="slidenum">
              <a:rPr lang="zh-TW" altLang="en-US" smtClean="0"/>
              <a:pPr>
                <a:defRPr/>
              </a:pPr>
              <a:t>2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658391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標題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16" name="日期版面配置區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2730AA-599F-4A3C-8311-1D25E5B1449C}" type="datetimeFigureOut">
              <a:rPr lang="zh-TW" altLang="en-US" smtClean="0"/>
              <a:pPr>
                <a:defRPr/>
              </a:pPr>
              <a:t>2019/7/31</a:t>
            </a:fld>
            <a:endParaRPr lang="zh-TW" altLang="en-US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FB7B2141-E3CD-456B-8E0F-8D4A24F60E37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7" name="內容版面配置區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5" name="日期版面配置區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3269BB-04DA-4CEE-A239-E600EB262C95}" type="datetimeFigureOut">
              <a:rPr lang="zh-TW" altLang="en-US" smtClean="0"/>
              <a:pPr>
                <a:defRPr/>
              </a:pPr>
              <a:t>2019/7/31</a:t>
            </a:fld>
            <a:endParaRPr lang="zh-TW" altLang="en-US" dirty="0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zh-TW" altLang="en-US" dirty="0"/>
          </a:p>
        </p:txBody>
      </p:sp>
      <p:sp>
        <p:nvSpPr>
          <p:cNvPr id="16" name="投影片編號版面配置區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9" name="日期版面配置區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7/31/2019</a:t>
            </a:fld>
            <a:endParaRPr lang="en-US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6" name="投影片編號版面配置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C839BF-D2EC-48AC-B006-4DB837CD2DC7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標題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4" name="內容版面配置區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1" name="日期版面配置區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67AC0D-8D49-4E4B-9B4C-E5F0528970EB}" type="datetimeFigureOut">
              <a:rPr lang="zh-TW" altLang="en-US" smtClean="0"/>
              <a:pPr>
                <a:defRPr/>
              </a:pPr>
              <a:t>2019/7/31</a:t>
            </a:fld>
            <a:endParaRPr lang="zh-TW" altLang="en-US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31" name="投影片編號版面配置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87D4A5-803E-4510-A85A-8FD4E594D3C9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標題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25" name="文字版面配置區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8" name="內容版面配置區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33B157-6189-4BD1-9FC4-20EBE5D4DBBA}" type="datetimeFigureOut">
              <a:rPr lang="zh-TW" altLang="en-US" smtClean="0"/>
              <a:pPr>
                <a:defRPr/>
              </a:pPr>
              <a:t>2019/7/31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7658CEA2-54EB-4215-BBEC-BF9986A29B52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標題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6FCA77-4A94-4AD6-AE6A-B596350FA88B}" type="datetimeFigureOut">
              <a:rPr lang="zh-TW" altLang="en-US" smtClean="0"/>
              <a:pPr>
                <a:defRPr/>
              </a:pPr>
              <a:t>2019/7/31</a:t>
            </a:fld>
            <a:endParaRPr lang="zh-TW" altLang="en-US"/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ABB6AA-A976-488E-825F-08CFB8EE595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F7A9AA-B410-439D-B24B-8FCA8FB63953}" type="datetimeFigureOut">
              <a:rPr lang="zh-TW" altLang="en-US" smtClean="0"/>
              <a:pPr>
                <a:defRPr/>
              </a:pPr>
              <a:t>2019/7/31</a:t>
            </a:fld>
            <a:endParaRPr lang="zh-TW" altLang="en-US"/>
          </a:p>
        </p:txBody>
      </p:sp>
      <p:sp>
        <p:nvSpPr>
          <p:cNvPr id="24" name="頁尾版面配置區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4F6021-4505-446A-8AB7-AEE9156CCCA6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標題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6" name="文字版面配置區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4" name="內容版面配置區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5" name="日期版面配置區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3902EB-FA7F-4B4F-BA7C-41BE9DC826C1}" type="datetimeFigureOut">
              <a:rPr lang="zh-TW" altLang="en-US" smtClean="0"/>
              <a:pPr>
                <a:defRPr/>
              </a:pPr>
              <a:t>2019/7/31</a:t>
            </a:fld>
            <a:endParaRPr lang="zh-TW" altLang="en-US"/>
          </a:p>
        </p:txBody>
      </p:sp>
      <p:sp>
        <p:nvSpPr>
          <p:cNvPr id="29" name="頁尾版面配置區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4B4703-A956-4CDB-BA8F-7A1ADFCD39A1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圖片版面配置區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6F9520-E648-449D-BBC6-78A471986D74}" type="datetimeFigureOut">
              <a:rPr lang="zh-TW" altLang="en-US" smtClean="0"/>
              <a:pPr>
                <a:defRPr/>
              </a:pPr>
              <a:t>2019/7/31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31" name="投影片編號版面配置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4F55BE-70CA-42B2-BA06-A015C5089963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7" name="標題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6" name="文字版面配置區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ADCA26-327F-4F59-AE77-958392C057AA}" type="datetimeFigureOut">
              <a:rPr lang="zh-TW" altLang="en-US" smtClean="0"/>
              <a:pPr>
                <a:defRPr/>
              </a:pPr>
              <a:t>2019/7/31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1B47E5-6047-49C7-AB17-514C621375DD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7BD8B7-D945-4B13-A00B-A6421657DE6C}" type="datetimeFigureOut">
              <a:rPr lang="zh-TW" altLang="en-US" smtClean="0"/>
              <a:pPr>
                <a:defRPr/>
              </a:pPr>
              <a:t>2019/7/31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084578-2527-4B43-8B2B-A49805160166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文字版面配置區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pPr algn="r" eaLnBrk="1" latinLnBrk="0" hangingPunct="1"/>
              <a:t>7/31/2019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28" name="頁尾版面配置區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EC839BF-D2EC-48AC-B006-4DB837CD2DC7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0" name="標題版面配置區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橢圓 12"/>
          <p:cNvSpPr/>
          <p:nvPr userDrawn="1"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pic>
        <p:nvPicPr>
          <p:cNvPr id="14" name="圖片 13" descr="mark"/>
          <p:cNvPicPr/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786578" y="6429396"/>
            <a:ext cx="224266" cy="23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Excel____1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Microsoft_Office_Excel____2.xlsx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nghu.gov.tw/finance/home.jsp?id=166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enghu.gov.tw/civil/home.jsp?id=377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dep.mohw.gov.tw/DOS/np-3109-113.html" TargetMode="External"/><Relationship Id="rId3" Type="http://schemas.openxmlformats.org/officeDocument/2006/relationships/hyperlink" Target="https://www.penghu.gov.tw/farm/home.jsp?id=132" TargetMode="External"/><Relationship Id="rId7" Type="http://schemas.openxmlformats.org/officeDocument/2006/relationships/hyperlink" Target="http://depart.moe.edu.tw/ED4500/News_Content.aspx?n=5A930C32CC6C3818&amp;sms=91B3AAE8C6388B96&amp;s=2D0E391A40CFC3C4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epart.moe.edu.tw/ed4500/News.aspx?n=5A930C32CC6C3818&amp;sms=91B3AAE8C6388B96" TargetMode="External"/><Relationship Id="rId5" Type="http://schemas.openxmlformats.org/officeDocument/2006/relationships/hyperlink" Target="https://dep.mohw.gov.tw/DOS/cp-2972-13784-113.html" TargetMode="External"/><Relationship Id="rId4" Type="http://schemas.openxmlformats.org/officeDocument/2006/relationships/hyperlink" Target="https://dep.mohw.gov.tw/DOS/cp-2972-13780-113.html" TargetMode="External"/><Relationship Id="rId9" Type="http://schemas.openxmlformats.org/officeDocument/2006/relationships/hyperlink" Target="https://dep.mohw.gov.tw/DOS/lp-1729-113.html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edium.com/@PowerBIAcademy" TargetMode="External"/><Relationship Id="rId5" Type="http://schemas.openxmlformats.org/officeDocument/2006/relationships/hyperlink" Target="https://docs.microsoft.com/zh-tw/power-bi/guided-learning/gettingstarted" TargetMode="External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nghu.gov.tw/accounting/home.jsp?id=273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hyperlink" Target="https://winsta.dgbas.gov.tw/STATWeb/Page/TopicPage.aspx?Uid=62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標題 1"/>
          <p:cNvSpPr>
            <a:spLocks noGrp="1"/>
          </p:cNvSpPr>
          <p:nvPr>
            <p:ph type="ctrTitle"/>
          </p:nvPr>
        </p:nvSpPr>
        <p:spPr>
          <a:xfrm>
            <a:off x="467544" y="1196752"/>
            <a:ext cx="8424936" cy="1440160"/>
          </a:xfrm>
        </p:spPr>
        <p:txBody>
          <a:bodyPr>
            <a:normAutofit/>
          </a:bodyPr>
          <a:lstStyle/>
          <a:p>
            <a:pPr algn="ctr"/>
            <a:r>
              <a:rPr lang="zh-TW" altLang="en-US" sz="4000" b="1" dirty="0" smtClean="0">
                <a:latin typeface="標楷體" pitchFamily="65" charset="-120"/>
                <a:ea typeface="標楷體" pitchFamily="65" charset="-120"/>
              </a:rPr>
              <a:t>湖西鄉公所</a:t>
            </a:r>
            <a:r>
              <a:rPr lang="en-US" altLang="zh-TW" sz="40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4000" b="1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zh-TW" sz="4000" b="1" dirty="0" smtClean="0">
                <a:latin typeface="標楷體" pitchFamily="65" charset="-120"/>
                <a:ea typeface="標楷體" pitchFamily="65" charset="-120"/>
              </a:rPr>
              <a:t>108</a:t>
            </a:r>
            <a:r>
              <a:rPr lang="zh-TW" altLang="en-US" sz="4000" b="1" dirty="0" smtClean="0">
                <a:latin typeface="標楷體" pitchFamily="65" charset="-120"/>
                <a:ea typeface="標楷體" pitchFamily="65" charset="-120"/>
              </a:rPr>
              <a:t>年公務統計研討會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4000504"/>
            <a:ext cx="6400800" cy="1895484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altLang="zh-TW" dirty="0" smtClean="0">
              <a:cs typeface="+mn-cs"/>
            </a:endParaRPr>
          </a:p>
          <a:p>
            <a:pPr lvl="0" algn="ctr" fontAlgn="auto">
              <a:spcAft>
                <a:spcPts val="0"/>
              </a:spcAft>
              <a:defRPr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報告人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課員黃艷麗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湖西鄉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公所主計室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108.08.20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158335582"/>
              </p:ext>
            </p:extLst>
          </p:nvPr>
        </p:nvGraphicFramePr>
        <p:xfrm>
          <a:off x="304800" y="1554162"/>
          <a:ext cx="8659688" cy="4755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大綱</a:t>
            </a:r>
            <a:endParaRPr lang="zh-TW" altLang="en-US" sz="40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832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0844" y="1000108"/>
            <a:ext cx="8794800" cy="539381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38200"/>
          </a:xfrm>
        </p:spPr>
        <p:txBody>
          <a:bodyPr>
            <a:normAutofit/>
          </a:bodyPr>
          <a:lstStyle/>
          <a:p>
            <a:r>
              <a:rPr lang="en-US" altLang="zh-TW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107</a:t>
            </a:r>
            <a:r>
              <a:rPr lang="zh-TW" altLang="en-US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年公務統計業務辦理情形及檢討</a:t>
            </a:r>
            <a:r>
              <a:rPr lang="en-US" altLang="zh-TW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(1/3)</a:t>
            </a:r>
            <a:endParaRPr lang="zh-TW" altLang="en-US" dirty="0" smtClean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357158" y="1142985"/>
          <a:ext cx="8429684" cy="5108035"/>
        </p:xfrm>
        <a:graphic>
          <a:graphicData uri="http://schemas.openxmlformats.org/drawingml/2006/table">
            <a:tbl>
              <a:tblPr/>
              <a:tblGrid>
                <a:gridCol w="531621"/>
                <a:gridCol w="2017360"/>
                <a:gridCol w="2377603"/>
                <a:gridCol w="3503100"/>
              </a:tblGrid>
              <a:tr h="376266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應辦業務項目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辦理情形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建議改善意見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6926">
                <a:tc rowSpan="2">
                  <a:txBody>
                    <a:bodyPr/>
                    <a:lstStyle/>
                    <a:p>
                      <a:pPr marL="269240" marR="71755" indent="-285750"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公務統計方案管理</a:t>
                      </a:r>
                      <a:endParaRPr lang="zh-TW" sz="1400" b="1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lang="zh-TW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辦理機關或公所公務統計方案增刪修之核定作業</a:t>
                      </a:r>
                      <a:endParaRPr lang="zh-TW" sz="1400" b="1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indent="-1016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4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府內單位及所屬機關均依規定流程、期限辦理</a:t>
                      </a: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，惟公所共通性報表尚未全數納入統計方案</a:t>
                      </a:r>
                      <a:r>
                        <a:rPr kumimoji="0" lang="en-US" altLang="zh-TW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望安</a:t>
                      </a:r>
                      <a:r>
                        <a:rPr kumimoji="0" lang="en-US" altLang="zh-TW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sz="1400" kern="0" dirty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indent="-1016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請公所務必盡速將共通性報表全數納入方案。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6413">
                <a:tc vMerge="1">
                  <a:txBody>
                    <a:bodyPr/>
                    <a:lstStyle/>
                    <a:p>
                      <a:pPr marL="269240" marR="71755" indent="-285750"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zh-TW" sz="12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依機關或公所公務統計方案最新核定內容辦理更新作業</a:t>
                      </a:r>
                      <a:endParaRPr kumimoji="0" lang="zh-TW" sz="1400" b="1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marR="0" lvl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少數機關及公所未上網更新統計方案</a:t>
                      </a:r>
                      <a:r>
                        <a:rPr kumimoji="0" lang="en-US" altLang="zh-TW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警察</a:t>
                      </a:r>
                      <a:r>
                        <a:rPr kumimoji="0" lang="en-US" altLang="zh-TW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/</a:t>
                      </a:r>
                      <a:r>
                        <a:rPr kumimoji="0" lang="zh-TW" altLang="en-US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衛生</a:t>
                      </a:r>
                      <a:r>
                        <a:rPr kumimoji="0" lang="en-US" altLang="zh-TW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/</a:t>
                      </a:r>
                      <a:r>
                        <a:rPr kumimoji="0" lang="zh-TW" altLang="en-US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環保</a:t>
                      </a:r>
                      <a:r>
                        <a:rPr kumimoji="0" lang="en-US" altLang="zh-TW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/</a:t>
                      </a:r>
                      <a:r>
                        <a:rPr kumimoji="0" lang="zh-TW" altLang="en-US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望安</a:t>
                      </a:r>
                      <a:r>
                        <a:rPr kumimoji="0" lang="en-US" altLang="zh-TW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/</a:t>
                      </a:r>
                      <a:r>
                        <a:rPr kumimoji="0" lang="zh-TW" altLang="en-US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七美</a:t>
                      </a:r>
                      <a:r>
                        <a:rPr kumimoji="0" lang="en-US" altLang="zh-TW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4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indent="-1016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請機關及公所於統計方案核定後</a:t>
                      </a:r>
                      <a:r>
                        <a:rPr kumimoji="0" lang="en-US" altLang="zh-TW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</a:t>
                      </a:r>
                      <a:r>
                        <a:rPr kumimoji="0" lang="zh-TW" altLang="en-US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週內，上網更新統計方案。</a:t>
                      </a:r>
                      <a:endParaRPr kumimoji="0" lang="zh-TW" altLang="en-US" sz="14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0790">
                <a:tc gridSpan="2">
                  <a:txBody>
                    <a:bodyPr/>
                    <a:lstStyle/>
                    <a:p>
                      <a:pPr marL="269240" marR="71755" indent="-285750" algn="ctr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公務統計報表之編審管理</a:t>
                      </a:r>
                      <a:endParaRPr kumimoji="0" lang="zh-TW" sz="1400" b="1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260" lvl="0" indent="-10160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逾期編報比例高</a:t>
                      </a:r>
                      <a:r>
                        <a:rPr kumimoji="0" lang="en-US" altLang="zh-TW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建設</a:t>
                      </a:r>
                      <a:r>
                        <a:rPr kumimoji="0" lang="en-US" altLang="zh-TW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/</a:t>
                      </a: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社會</a:t>
                      </a:r>
                      <a:r>
                        <a:rPr kumimoji="0" lang="en-US" altLang="zh-TW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  <a:p>
                      <a:pPr marL="48260" indent="-10160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編報資料錯誤，包含表名、編製機關及數字加總錯誤</a:t>
                      </a:r>
                      <a:r>
                        <a:rPr kumimoji="0" lang="en-US" altLang="zh-TW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馬公</a:t>
                      </a:r>
                      <a:r>
                        <a:rPr kumimoji="0" lang="en-US" altLang="zh-TW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/</a:t>
                      </a:r>
                      <a:r>
                        <a:rPr kumimoji="0" lang="zh-TW" altLang="en-US" sz="1400" b="1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湖西</a:t>
                      </a:r>
                      <a:r>
                        <a:rPr kumimoji="0" lang="en-US" altLang="zh-TW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/</a:t>
                      </a: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望安</a:t>
                      </a:r>
                      <a:r>
                        <a:rPr kumimoji="0" lang="en-US" altLang="zh-TW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/</a:t>
                      </a: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七美</a:t>
                      </a:r>
                      <a:r>
                        <a:rPr kumimoji="0" lang="en-US" altLang="zh-TW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lvl="0" indent="-10160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400" b="1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請編報人依報表編製期限報送，並確實依原始資料編報。審核人員可針對較複雜的報表進行抽核，確保報表資料時效性及正確性。</a:t>
                      </a:r>
                      <a:endParaRPr kumimoji="0" lang="en-US" altLang="zh-TW" sz="1400" b="1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5265">
                <a:tc rowSpan="2">
                  <a:txBody>
                    <a:bodyPr/>
                    <a:lstStyle/>
                    <a:p>
                      <a:pPr marL="269240" marR="71755" indent="-285750" algn="ctr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統計資料發布管理</a:t>
                      </a:r>
                      <a:endParaRPr kumimoji="0" lang="zh-TW" altLang="en-US" sz="14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en-US" sz="1400" b="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400" b="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辦理機關「預告統計資料發布時間表」更新作業</a:t>
                      </a:r>
                      <a:endParaRPr kumimoji="0" lang="zh-TW" altLang="en-US" sz="1400" b="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marR="0" lvl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zh-TW" altLang="en-US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各局處均依規定於每年底辦理新一年度預告發布時間表之更新</a:t>
                      </a:r>
                    </a:p>
                    <a:p>
                      <a:pPr marL="48260" lvl="0" indent="-10160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kumimoji="0" lang="zh-TW" altLang="en-US" sz="14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indent="-10160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zh-TW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-</a:t>
                      </a:r>
                      <a:endParaRPr kumimoji="0" lang="zh-TW" altLang="en-US" sz="14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8670">
                <a:tc vMerge="1">
                  <a:txBody>
                    <a:bodyPr/>
                    <a:lstStyle/>
                    <a:p>
                      <a:pPr marL="269240" marR="71755" indent="-285750" algn="ctr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kumimoji="0" lang="zh-TW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en-US" sz="1400" b="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400" b="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依機關「預告統計資料發布時間表」發布統計資訊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marR="0" lvl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統計資料未依期</a:t>
                      </a:r>
                      <a:r>
                        <a:rPr kumimoji="0" lang="en-US" altLang="zh-TW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提前或逾期</a:t>
                      </a:r>
                      <a:r>
                        <a:rPr kumimoji="0" lang="en-US" altLang="zh-TW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發布</a:t>
                      </a:r>
                      <a:r>
                        <a:rPr kumimoji="0" lang="en-US" altLang="zh-TW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警察</a:t>
                      </a:r>
                      <a:r>
                        <a:rPr kumimoji="0" lang="en-US" altLang="zh-TW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/</a:t>
                      </a: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消防</a:t>
                      </a:r>
                      <a:r>
                        <a:rPr kumimoji="0" lang="en-US" altLang="zh-TW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/</a:t>
                      </a: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環保</a:t>
                      </a:r>
                      <a:r>
                        <a:rPr kumimoji="0" lang="en-US" altLang="zh-TW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  <a:p>
                      <a:pPr marL="48260" marR="0" lvl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發布內容與資料項目不符</a:t>
                      </a:r>
                      <a:r>
                        <a:rPr kumimoji="0" lang="en-US" altLang="zh-TW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消防</a:t>
                      </a:r>
                      <a:r>
                        <a:rPr kumimoji="0" lang="en-US" altLang="zh-TW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4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indent="-1016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請各機關應確實依時間表發布統計資料，並注意發布內容與預告項目是否一致。本處將每月檢視各機關發布情行，請各機關確實依規辦理。</a:t>
                      </a:r>
                      <a:endParaRPr kumimoji="0" lang="zh-TW" altLang="en-US" sz="1400" kern="0" dirty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9512" y="1124744"/>
            <a:ext cx="8794800" cy="5237204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US" altLang="zh-TW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107</a:t>
            </a:r>
            <a:r>
              <a:rPr lang="zh-TW" altLang="en-US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年公務</a:t>
            </a:r>
            <a:r>
              <a:rPr lang="zh-TW" altLang="en-US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統計業務辦理情形及檢討</a:t>
            </a:r>
            <a:r>
              <a:rPr lang="en-US" altLang="zh-TW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(2/3)</a:t>
            </a:r>
            <a:endParaRPr lang="zh-TW" altLang="en-US" dirty="0" smtClean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323528" y="1340768"/>
          <a:ext cx="8501124" cy="4806866"/>
        </p:xfrm>
        <a:graphic>
          <a:graphicData uri="http://schemas.openxmlformats.org/drawingml/2006/table">
            <a:tbl>
              <a:tblPr/>
              <a:tblGrid>
                <a:gridCol w="571506"/>
                <a:gridCol w="2000264"/>
                <a:gridCol w="2000264"/>
                <a:gridCol w="3929090"/>
              </a:tblGrid>
              <a:tr h="461093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應辦業務項目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辦理情形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建議改善意見</a:t>
                      </a:r>
                      <a:endParaRPr lang="zh-TW" altLang="en-US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0326">
                <a:tc>
                  <a:txBody>
                    <a:bodyPr/>
                    <a:lstStyle/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內部統計稽核</a:t>
                      </a: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辦理機關或公所內部統計報表稽核作業</a:t>
                      </a:r>
                    </a:p>
                    <a:p>
                      <a:pPr marL="0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kumimoji="0" lang="zh-TW" altLang="en-US" sz="14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各機關及公所均依規定，規劃辦理統計報表查核，並將查核結果簽陳機關首長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indent="-1016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zh-TW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-</a:t>
                      </a:r>
                      <a:endParaRPr kumimoji="0" lang="zh-TW" altLang="en-US" sz="14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5447">
                <a:tc>
                  <a:txBody>
                    <a:bodyPr/>
                    <a:lstStyle/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業務檢討或教育訓練</a:t>
                      </a: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辦理機關或公所內部單位之公務統計工作檢討或教育訓練</a:t>
                      </a:r>
                    </a:p>
                    <a:p>
                      <a:endParaRPr kumimoji="0" lang="zh-TW" altLang="en-US" sz="14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marR="0" lvl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僅警察</a:t>
                      </a:r>
                      <a:r>
                        <a:rPr kumimoji="0" lang="en-US" altLang="zh-TW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/</a:t>
                      </a: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農漁</a:t>
                      </a:r>
                      <a:r>
                        <a:rPr kumimoji="0" lang="en-US" altLang="zh-TW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/</a:t>
                      </a: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湖西</a:t>
                      </a:r>
                      <a:r>
                        <a:rPr kumimoji="0" lang="en-US" altLang="zh-TW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/</a:t>
                      </a: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西嶼</a:t>
                      </a:r>
                      <a:r>
                        <a:rPr kumimoji="0" lang="en-US" altLang="zh-TW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/</a:t>
                      </a: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七美辦理</a:t>
                      </a:r>
                    </a:p>
                    <a:p>
                      <a:pPr marL="48260" marR="0" lvl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zh-TW" altLang="en-US" sz="14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marR="0" lvl="0" indent="-10160" algn="just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請各機關及公所務必配合辦理，每年至少召開一場統計業務教育訓練或業務檢討</a:t>
                      </a:r>
                      <a:r>
                        <a:rPr kumimoji="0" lang="zh-TW" altLang="en-US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，以利貴機關及公所統計業務之推動，提升統計資料之品質。</a:t>
                      </a:r>
                      <a:endParaRPr kumimoji="0" lang="en-US" altLang="zh-TW" sz="14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indent="-1016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zh-TW" altLang="en-US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9512" y="1124744"/>
            <a:ext cx="8794800" cy="5256584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US" altLang="zh-TW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107</a:t>
            </a:r>
            <a:r>
              <a:rPr lang="zh-TW" altLang="en-US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年公務</a:t>
            </a:r>
            <a:r>
              <a:rPr lang="zh-TW" altLang="en-US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統計業務辦理情形及檢討</a:t>
            </a:r>
            <a:r>
              <a:rPr lang="en-US" altLang="zh-TW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(3/3)</a:t>
            </a:r>
            <a:endParaRPr lang="zh-TW" altLang="en-US" dirty="0" smtClean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419716" y="1285860"/>
          <a:ext cx="8358248" cy="4879445"/>
        </p:xfrm>
        <a:graphic>
          <a:graphicData uri="http://schemas.openxmlformats.org/drawingml/2006/table">
            <a:tbl>
              <a:tblPr/>
              <a:tblGrid>
                <a:gridCol w="580384"/>
                <a:gridCol w="1928826"/>
                <a:gridCol w="2143140"/>
                <a:gridCol w="3705898"/>
              </a:tblGrid>
              <a:tr h="353546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b="1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應辦業務項目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辦理情形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建議改善意見</a:t>
                      </a:r>
                      <a:endParaRPr lang="zh-TW" altLang="en-US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5375">
                <a:tc rowSpan="2">
                  <a:txBody>
                    <a:bodyPr/>
                    <a:lstStyle/>
                    <a:p>
                      <a:pPr marL="269240" marR="71755" indent="-285750" algn="ctr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應用統計分析</a:t>
                      </a:r>
                      <a:endParaRPr kumimoji="0" lang="zh-TW" sz="1400" b="1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規劃及簽陳機關或公所辦理應用統計分析實施計畫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indent="-1016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均依規定辦理</a:t>
                      </a:r>
                      <a:endParaRPr kumimoji="0" lang="zh-TW" sz="14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indent="-1016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400" kern="100" dirty="0" smtClean="0">
                          <a:latin typeface="Times New Roman"/>
                          <a:ea typeface="新細明體"/>
                          <a:cs typeface="Times New Roman"/>
                        </a:rPr>
                        <a:t>-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5375">
                <a:tc vMerge="1">
                  <a:txBody>
                    <a:bodyPr/>
                    <a:lstStyle/>
                    <a:p>
                      <a:pPr marL="269240" marR="71755" indent="-285750"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zh-TW" sz="12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辦理機關或公所統計通報或專題統計分析推動作業</a:t>
                      </a:r>
                      <a:endParaRPr kumimoji="0" lang="zh-TW" altLang="en-US" sz="1400" b="1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均依規定辦理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indent="-1016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400" kern="100" dirty="0" smtClean="0">
                          <a:latin typeface="Times New Roman"/>
                          <a:ea typeface="新細明體"/>
                          <a:cs typeface="Times New Roman"/>
                        </a:rPr>
                        <a:t>-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7400">
                <a:tc rowSpan="2">
                  <a:txBody>
                    <a:bodyPr/>
                    <a:lstStyle/>
                    <a:p>
                      <a:pPr marL="269240" marR="71755" indent="-285750" algn="ctr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業務資訊化</a:t>
                      </a:r>
                      <a:endParaRPr kumimoji="0" lang="zh-TW" altLang="en-US" sz="1400" b="1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建置或精進機關或公所公務統計業務相關資訊系統</a:t>
                      </a:r>
                      <a:endParaRPr kumimoji="0" lang="zh-TW" altLang="en-US" sz="1400" b="1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marR="0" lvl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zh-TW" altLang="en-US" sz="1400" b="1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尚無機關公所辦理</a:t>
                      </a:r>
                      <a:endParaRPr kumimoji="0" lang="en-US" altLang="zh-TW" sz="1400" b="1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marR="0" indent="-10160" algn="just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請各機關及公所積極創新並精進統計業務，並加強資訊化應用，提升統計服務效能。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851">
                <a:tc vMerge="1">
                  <a:txBody>
                    <a:bodyPr/>
                    <a:lstStyle/>
                    <a:p>
                      <a:pPr marL="269240" marR="71755" indent="-285750" algn="ctr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kumimoji="0" lang="zh-TW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建置及維護更新機關或公所「統計資訊專區」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marR="0" lvl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少數機關公所未建立</a:t>
                      </a:r>
                      <a:r>
                        <a:rPr kumimoji="0" lang="en-US" altLang="zh-TW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衛生</a:t>
                      </a:r>
                      <a:r>
                        <a:rPr kumimoji="0" lang="en-US" altLang="zh-TW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/</a:t>
                      </a: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馬公</a:t>
                      </a:r>
                      <a:r>
                        <a:rPr kumimoji="0" lang="en-US" altLang="zh-TW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/</a:t>
                      </a: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望安</a:t>
                      </a:r>
                      <a:r>
                        <a:rPr kumimoji="0" lang="en-US" altLang="zh-TW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/</a:t>
                      </a: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七美</a:t>
                      </a:r>
                      <a:r>
                        <a:rPr kumimoji="0" lang="en-US" altLang="zh-TW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4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請各機關及公所積極創新並精進統計業務，並加強資訊化應用，提升統計服務效能。</a:t>
                      </a:r>
                    </a:p>
                    <a:p>
                      <a:pPr marL="48260" indent="-10160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kumimoji="0" lang="en-US" altLang="zh-TW" sz="14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8898">
                <a:tc>
                  <a:txBody>
                    <a:bodyPr/>
                    <a:lstStyle/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創新及精進</a:t>
                      </a: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zh-TW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辦理機關或公所創新及精進之公務統計工作項目</a:t>
                      </a:r>
                      <a:r>
                        <a:rPr kumimoji="0" lang="en-US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含公務統計、統計業務資訊化及其他</a:t>
                      </a:r>
                      <a:r>
                        <a:rPr kumimoji="0" lang="en-US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400" b="1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marR="0" lvl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zh-TW" altLang="en-US" sz="14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僅警察局辦理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marR="0" indent="-10160" algn="just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請各機關及公所積極創新並精進統計業務，並加強資訊化應用，提升統計服務效能。</a:t>
                      </a:r>
                    </a:p>
                    <a:p>
                      <a:pPr marL="48260" marR="0" indent="-10160" algn="just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4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0844" y="1124744"/>
            <a:ext cx="8794800" cy="5269182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301625" y="160609"/>
            <a:ext cx="8534400" cy="758825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公務統計報表增刪修訂注意事項</a:t>
            </a:r>
            <a:endParaRPr lang="zh-TW" altLang="en-US" dirty="0" smtClean="0">
              <a:solidFill>
                <a:srgbClr val="88A44D"/>
              </a:solidFill>
            </a:endParaRPr>
          </a:p>
        </p:txBody>
      </p:sp>
      <p:sp>
        <p:nvSpPr>
          <p:cNvPr id="32" name="內容版面配置區 3"/>
          <p:cNvSpPr>
            <a:spLocks noGrp="1"/>
          </p:cNvSpPr>
          <p:nvPr>
            <p:ph idx="1"/>
          </p:nvPr>
        </p:nvSpPr>
        <p:spPr>
          <a:xfrm>
            <a:off x="214327" y="1412776"/>
            <a:ext cx="8715391" cy="172819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zh-TW" altLang="en-US" sz="2000" u="sng" dirty="0" smtClean="0">
                <a:latin typeface="標楷體" pitchFamily="65" charset="-120"/>
                <a:ea typeface="標楷體" pitchFamily="65" charset="-120"/>
              </a:rPr>
              <a:t>鄉</a:t>
            </a:r>
            <a:r>
              <a:rPr lang="en-US" altLang="zh-TW" sz="2000" u="sng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u="sng" dirty="0" smtClean="0">
                <a:latin typeface="標楷體" pitchFamily="65" charset="-120"/>
                <a:ea typeface="標楷體" pitchFamily="65" charset="-120"/>
              </a:rPr>
              <a:t>市</a:t>
            </a:r>
            <a:r>
              <a:rPr lang="en-US" altLang="zh-TW" sz="2000" u="sng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u="sng" dirty="0" smtClean="0">
                <a:latin typeface="標楷體" pitchFamily="65" charset="-120"/>
                <a:ea typeface="標楷體" pitchFamily="65" charset="-120"/>
              </a:rPr>
              <a:t>公所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：由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編製單位簽請主計室辦理核定事宜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，再由主計室陳送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鄉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           （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市）長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核定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實施；若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編製單位無法配合辦理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報表程式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增刪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             修訂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相關作業時，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得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由主計室簽會編製單位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後，陳送鄉（市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）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            長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核定實施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。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1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 </a:t>
            </a:r>
            <a:endParaRPr lang="en-US" altLang="zh-TW" sz="1800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4" name="內容版面配置區 2"/>
          <p:cNvSpPr>
            <a:spLocks noGrp="1"/>
          </p:cNvSpPr>
          <p:nvPr>
            <p:ph sz="quarter" idx="4294967295"/>
          </p:nvPr>
        </p:nvSpPr>
        <p:spPr bwMode="auto">
          <a:xfrm>
            <a:off x="1259632" y="3356992"/>
            <a:ext cx="6120680" cy="1288603"/>
          </a:xfrm>
          <a:prstGeom prst="rect">
            <a:avLst/>
          </a:prstGeo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buFont typeface="Wingdings" pitchFamily="2" charset="2"/>
              <a:buChar char="Ø"/>
            </a:pPr>
            <a:r>
              <a:rPr altLang="en-US" sz="2000" dirty="0" smtClean="0">
                <a:latin typeface="標楷體" pitchFamily="65" charset="-120"/>
                <a:ea typeface="標楷體" pitchFamily="65" charset="-120"/>
              </a:rPr>
              <a:t>增刪修訂明細表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修訂之表名及修訂原因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buFont typeface="Wingdings" pitchFamily="2" charset="2"/>
              <a:buChar char="Ø"/>
            </a:pPr>
            <a:r>
              <a:rPr altLang="en-US" sz="2000" dirty="0" smtClean="0">
                <a:latin typeface="標楷體" pitchFamily="65" charset="-120"/>
                <a:ea typeface="標楷體" pitchFamily="65" charset="-120"/>
              </a:rPr>
              <a:t>報表程式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altLang="en-US" sz="2000" dirty="0" smtClean="0">
                <a:latin typeface="標楷體" pitchFamily="65" charset="-120"/>
                <a:ea typeface="標楷體" pitchFamily="65" charset="-120"/>
              </a:rPr>
              <a:t>表式及編製說明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buFont typeface="Wingdings" pitchFamily="2" charset="2"/>
              <a:buChar char="Ø"/>
            </a:pPr>
            <a:r>
              <a:rPr altLang="en-US" sz="2000" dirty="0" smtClean="0">
                <a:latin typeface="標楷體" pitchFamily="65" charset="-120"/>
                <a:ea typeface="標楷體" pitchFamily="65" charset="-120"/>
              </a:rPr>
              <a:t>表冊細部權責區分表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報表填報權責單位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  <a:endParaRPr altLang="en-US" sz="2000" dirty="0" smtClean="0"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33" name="表格 32"/>
          <p:cNvGraphicFramePr>
            <a:graphicFrameLocks noGrp="1"/>
          </p:cNvGraphicFramePr>
          <p:nvPr/>
        </p:nvGraphicFramePr>
        <p:xfrm>
          <a:off x="1547664" y="4653136"/>
          <a:ext cx="5976664" cy="1235536"/>
        </p:xfrm>
        <a:graphic>
          <a:graphicData uri="http://schemas.openxmlformats.org/drawingml/2006/table">
            <a:tbl>
              <a:tblPr/>
              <a:tblGrid>
                <a:gridCol w="1960550"/>
                <a:gridCol w="1336871"/>
                <a:gridCol w="1336871"/>
                <a:gridCol w="1342372"/>
              </a:tblGrid>
              <a:tr h="615161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報表程式表數</a:t>
                      </a:r>
                      <a:endParaRPr lang="zh-TW" sz="1400" kern="100" dirty="0"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（表）</a:t>
                      </a:r>
                      <a:endParaRPr lang="zh-TW" sz="1400" kern="100" dirty="0"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1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至</a:t>
                      </a: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20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表</a:t>
                      </a:r>
                      <a:endParaRPr lang="zh-TW" sz="1400" kern="100" dirty="0"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2</a:t>
                      </a:r>
                      <a:r>
                        <a:rPr lang="en-US" altLang="zh-TW" sz="1600" kern="1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1</a:t>
                      </a:r>
                      <a:r>
                        <a:rPr lang="zh-TW" sz="1600" kern="1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至</a:t>
                      </a: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40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表</a:t>
                      </a:r>
                      <a:endParaRPr lang="zh-TW" sz="1400" kern="100" dirty="0"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41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表以上</a:t>
                      </a:r>
                      <a:endParaRPr lang="zh-TW" sz="1400" kern="100" dirty="0"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375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完成核定程序</a:t>
                      </a:r>
                      <a:endParaRPr lang="zh-TW" sz="1400" kern="100" dirty="0"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辦理時間</a:t>
                      </a:r>
                      <a:endParaRPr lang="zh-TW" sz="1400" kern="100" dirty="0"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1.5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個月內</a:t>
                      </a:r>
                      <a:endParaRPr lang="zh-TW" sz="1400" kern="100" dirty="0"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2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個月內</a:t>
                      </a:r>
                      <a:endParaRPr lang="zh-TW" sz="1400" kern="100" dirty="0"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3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個月內</a:t>
                      </a:r>
                      <a:endParaRPr lang="zh-TW" sz="1400" kern="100" dirty="0"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" name="文字方塊 35"/>
          <p:cNvSpPr txBox="1"/>
          <p:nvPr/>
        </p:nvSpPr>
        <p:spPr>
          <a:xfrm>
            <a:off x="755576" y="3573016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附件</a:t>
            </a:r>
            <a:endParaRPr lang="zh-TW" altLang="en-US" sz="20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0844" y="1000108"/>
            <a:ext cx="8794800" cy="539381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211138" y="1142984"/>
          <a:ext cx="8718580" cy="5214974"/>
        </p:xfrm>
        <a:graphic>
          <a:graphicData uri="http://schemas.openxmlformats.org/presentationml/2006/ole">
            <p:oleObj spid="_x0000_s1029" name="工作表" r:id="rId4" imgW="8029702" imgH="7553250" progId="Excel.Sheet.12">
              <p:embed/>
            </p:oleObj>
          </a:graphicData>
        </a:graphic>
      </p:graphicFrame>
      <p:sp>
        <p:nvSpPr>
          <p:cNvPr id="12" name="向右箭號 11"/>
          <p:cNvSpPr/>
          <p:nvPr/>
        </p:nvSpPr>
        <p:spPr>
          <a:xfrm>
            <a:off x="4500562" y="928670"/>
            <a:ext cx="1428760" cy="57150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1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編制機關</a:t>
            </a:r>
          </a:p>
        </p:txBody>
      </p:sp>
      <p:sp>
        <p:nvSpPr>
          <p:cNvPr id="14" name="向左箭號 13"/>
          <p:cNvSpPr/>
          <p:nvPr/>
        </p:nvSpPr>
        <p:spPr>
          <a:xfrm>
            <a:off x="2928926" y="928670"/>
            <a:ext cx="1285884" cy="571504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1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編製期限</a:t>
            </a:r>
          </a:p>
        </p:txBody>
      </p:sp>
      <p:sp>
        <p:nvSpPr>
          <p:cNvPr id="15" name="向右箭號 14"/>
          <p:cNvSpPr/>
          <p:nvPr/>
        </p:nvSpPr>
        <p:spPr>
          <a:xfrm>
            <a:off x="1000100" y="1428736"/>
            <a:ext cx="1143008" cy="50006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1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表名</a:t>
            </a:r>
          </a:p>
        </p:txBody>
      </p:sp>
      <p:sp>
        <p:nvSpPr>
          <p:cNvPr id="17" name="向左箭號 16"/>
          <p:cNvSpPr/>
          <p:nvPr/>
        </p:nvSpPr>
        <p:spPr>
          <a:xfrm>
            <a:off x="6000760" y="1643050"/>
            <a:ext cx="1285884" cy="571504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sz="1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資料期間</a:t>
            </a:r>
          </a:p>
        </p:txBody>
      </p:sp>
      <p:sp>
        <p:nvSpPr>
          <p:cNvPr id="26" name="向下箭號 25"/>
          <p:cNvSpPr/>
          <p:nvPr/>
        </p:nvSpPr>
        <p:spPr>
          <a:xfrm>
            <a:off x="7858148" y="3786190"/>
            <a:ext cx="857256" cy="135732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TW" sz="1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6.</a:t>
            </a:r>
            <a:r>
              <a:rPr lang="zh-TW" altLang="en-US" sz="1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編製日期</a:t>
            </a:r>
          </a:p>
        </p:txBody>
      </p:sp>
      <p:sp>
        <p:nvSpPr>
          <p:cNvPr id="27" name="標題 1"/>
          <p:cNvSpPr>
            <a:spLocks noGrp="1"/>
          </p:cNvSpPr>
          <p:nvPr>
            <p:ph type="title"/>
          </p:nvPr>
        </p:nvSpPr>
        <p:spPr>
          <a:xfrm>
            <a:off x="301625" y="142852"/>
            <a:ext cx="8534400" cy="758825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公務統計報表編審作業注意事項</a:t>
            </a:r>
            <a:endParaRPr lang="zh-TW" altLang="en-US" dirty="0" smtClean="0">
              <a:solidFill>
                <a:srgbClr val="88A44D"/>
              </a:solidFill>
            </a:endParaRPr>
          </a:p>
        </p:txBody>
      </p:sp>
      <p:graphicFrame>
        <p:nvGraphicFramePr>
          <p:cNvPr id="28" name="內容版面配置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70286435"/>
              </p:ext>
            </p:extLst>
          </p:nvPr>
        </p:nvGraphicFramePr>
        <p:xfrm>
          <a:off x="1043609" y="3933056"/>
          <a:ext cx="6552730" cy="79208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10546"/>
                <a:gridCol w="1310546"/>
                <a:gridCol w="1310546"/>
                <a:gridCol w="1310546"/>
                <a:gridCol w="1310546"/>
              </a:tblGrid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機關</a:t>
                      </a:r>
                      <a:r>
                        <a:rPr lang="en-US" altLang="zh-TW" sz="1400" dirty="0" smtClean="0">
                          <a:latin typeface="標楷體" pitchFamily="65" charset="-120"/>
                          <a:ea typeface="標楷體" pitchFamily="65" charset="-120"/>
                        </a:rPr>
                        <a:t>/</a:t>
                      </a:r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欄位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審核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業務主管人員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主辦統計人員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機關首長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鄉</a:t>
                      </a:r>
                      <a:r>
                        <a:rPr lang="en-US" altLang="zh-TW" sz="1400" dirty="0" smtClean="0"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市</a:t>
                      </a:r>
                      <a:r>
                        <a:rPr lang="en-US" altLang="zh-TW" sz="1400" dirty="0" smtClean="0"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公所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課長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課長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主計室主任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鄉</a:t>
                      </a:r>
                      <a:r>
                        <a:rPr lang="en-US" altLang="zh-TW" sz="1400" dirty="0" smtClean="0"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市</a:t>
                      </a:r>
                      <a:r>
                        <a:rPr lang="en-US" altLang="zh-TW" sz="1400" dirty="0" smtClean="0"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長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圓角矩形 12"/>
          <p:cNvSpPr/>
          <p:nvPr/>
        </p:nvSpPr>
        <p:spPr>
          <a:xfrm>
            <a:off x="2214546" y="2786058"/>
            <a:ext cx="4286280" cy="1071570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r>
              <a:rPr lang="en-US" altLang="zh-TW" sz="1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5.</a:t>
            </a:r>
          </a:p>
          <a:p>
            <a:r>
              <a:rPr lang="en-US" altLang="zh-TW" sz="1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a.0</a:t>
            </a:r>
            <a:r>
              <a:rPr lang="zh-TW" altLang="en-US" sz="1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或無數值，以「</a:t>
            </a:r>
            <a:r>
              <a:rPr lang="en-US" altLang="zh-TW" sz="1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1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」表示。</a:t>
            </a:r>
            <a:endParaRPr lang="en-US" altLang="zh-TW" sz="14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1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b.</a:t>
            </a:r>
            <a:r>
              <a:rPr lang="zh-TW" altLang="en-US" sz="1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該資料期間皆無數值，以「無事實填報」表示；</a:t>
            </a:r>
            <a:endParaRPr lang="en-US" altLang="zh-TW" sz="14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1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尚需報送。</a:t>
            </a:r>
            <a:endParaRPr lang="en-US" altLang="zh-TW" sz="14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endParaRPr lang="zh-TW" altLang="en-US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0844" y="1000108"/>
            <a:ext cx="8794800" cy="539381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251520" y="1196752"/>
          <a:ext cx="8715405" cy="5256584"/>
        </p:xfrm>
        <a:graphic>
          <a:graphicData uri="http://schemas.openxmlformats.org/presentationml/2006/ole">
            <p:oleObj spid="_x0000_s29698" name="工作表" r:id="rId4" imgW="8182057" imgH="7553250" progId="Excel.Sheet.12">
              <p:embed/>
            </p:oleObj>
          </a:graphicData>
        </a:graphic>
      </p:graphicFrame>
      <p:sp>
        <p:nvSpPr>
          <p:cNvPr id="27" name="文字方塊 26"/>
          <p:cNvSpPr txBox="1"/>
          <p:nvPr/>
        </p:nvSpPr>
        <p:spPr>
          <a:xfrm>
            <a:off x="6804248" y="148478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(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修正表</a:t>
            </a:r>
            <a:r>
              <a:rPr lang="en-US" altLang="zh-TW" dirty="0" smtClean="0">
                <a:solidFill>
                  <a:srgbClr val="FF0000"/>
                </a:solidFill>
              </a:rPr>
              <a:t>)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6660232" y="1772816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a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683568" y="5013176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b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6588224" y="5157192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31" name="直線單箭頭接點 30"/>
          <p:cNvCxnSpPr>
            <a:stCxn id="19" idx="0"/>
            <a:endCxn id="28" idx="1"/>
          </p:cNvCxnSpPr>
          <p:nvPr/>
        </p:nvCxnSpPr>
        <p:spPr>
          <a:xfrm flipV="1">
            <a:off x="4286248" y="1957482"/>
            <a:ext cx="2373984" cy="12572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單箭頭接點 33"/>
          <p:cNvCxnSpPr>
            <a:stCxn id="19" idx="2"/>
            <a:endCxn id="29" idx="3"/>
          </p:cNvCxnSpPr>
          <p:nvPr/>
        </p:nvCxnSpPr>
        <p:spPr>
          <a:xfrm flipH="1">
            <a:off x="1112196" y="4500570"/>
            <a:ext cx="3174052" cy="6972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單箭頭接點 36"/>
          <p:cNvCxnSpPr>
            <a:stCxn id="19" idx="2"/>
            <a:endCxn id="30" idx="1"/>
          </p:cNvCxnSpPr>
          <p:nvPr/>
        </p:nvCxnSpPr>
        <p:spPr>
          <a:xfrm>
            <a:off x="4286248" y="4500570"/>
            <a:ext cx="2301976" cy="841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標題 1"/>
          <p:cNvSpPr>
            <a:spLocks noGrp="1"/>
          </p:cNvSpPr>
          <p:nvPr>
            <p:ph type="title"/>
          </p:nvPr>
        </p:nvSpPr>
        <p:spPr>
          <a:xfrm>
            <a:off x="301625" y="142852"/>
            <a:ext cx="8534400" cy="758825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公務統計報表修正表編製注意事項</a:t>
            </a:r>
            <a:endParaRPr lang="zh-TW" altLang="en-US" dirty="0" smtClean="0">
              <a:solidFill>
                <a:srgbClr val="88A44D"/>
              </a:solidFill>
            </a:endParaRPr>
          </a:p>
        </p:txBody>
      </p:sp>
      <p:sp>
        <p:nvSpPr>
          <p:cNvPr id="19" name="圓角矩形 18"/>
          <p:cNvSpPr/>
          <p:nvPr/>
        </p:nvSpPr>
        <p:spPr>
          <a:xfrm>
            <a:off x="2285984" y="3214686"/>
            <a:ext cx="4000528" cy="128588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r>
              <a:rPr lang="zh-TW" altLang="en-US" sz="1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若報送後資料需修正，</a:t>
            </a:r>
            <a:r>
              <a:rPr lang="zh-TW" altLang="en-US" sz="1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依原報送流程重新報送</a:t>
            </a:r>
            <a:endParaRPr lang="en-US" altLang="zh-TW" sz="14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1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a.</a:t>
            </a:r>
            <a:r>
              <a:rPr lang="zh-TW" altLang="en-US" sz="1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於表名後加註「</a:t>
            </a:r>
            <a:r>
              <a:rPr lang="zh-TW" altLang="en-US" sz="1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修正表</a:t>
            </a:r>
            <a:r>
              <a:rPr lang="zh-TW" altLang="en-US" sz="1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」。</a:t>
            </a:r>
            <a:endParaRPr lang="en-US" altLang="zh-TW" sz="14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1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b.</a:t>
            </a:r>
            <a:r>
              <a:rPr lang="zh-TW" altLang="en-US" sz="1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備註</a:t>
            </a:r>
            <a:r>
              <a:rPr lang="zh-TW" altLang="en-US" sz="1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修正原因</a:t>
            </a:r>
            <a:r>
              <a:rPr lang="zh-TW" altLang="en-US" sz="1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14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1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c.</a:t>
            </a:r>
            <a:r>
              <a:rPr lang="zh-TW" altLang="en-US" sz="1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填寫修正表</a:t>
            </a:r>
            <a:r>
              <a:rPr lang="zh-TW" altLang="en-US" sz="1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編製日期</a:t>
            </a:r>
            <a:r>
              <a:rPr lang="zh-TW" altLang="en-US" sz="1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14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0844" y="1124744"/>
            <a:ext cx="8794800" cy="5269182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363272" cy="838200"/>
          </a:xfrm>
        </p:spPr>
        <p:txBody>
          <a:bodyPr>
            <a:normAutofit/>
          </a:bodyPr>
          <a:lstStyle/>
          <a:p>
            <a:pPr algn="ctr"/>
            <a:r>
              <a:rPr lang="en-US" altLang="zh-TW" sz="4000" dirty="0" smtClean="0">
                <a:solidFill>
                  <a:srgbClr val="88A44D"/>
                </a:solidFill>
                <a:latin typeface="標楷體" pitchFamily="65" charset="-120"/>
                <a:ea typeface="標楷體" pitchFamily="65" charset="-120"/>
              </a:rPr>
              <a:t>108</a:t>
            </a:r>
            <a:r>
              <a:rPr lang="zh-TW" altLang="en-US" sz="4000" dirty="0" smtClean="0">
                <a:solidFill>
                  <a:srgbClr val="88A44D"/>
                </a:solidFill>
                <a:latin typeface="標楷體" pitchFamily="65" charset="-120"/>
                <a:ea typeface="標楷體" pitchFamily="65" charset="-120"/>
              </a:rPr>
              <a:t>年公所應辦統計業務</a:t>
            </a:r>
            <a:r>
              <a:rPr lang="en-US" altLang="zh-TW" sz="4000" dirty="0" smtClean="0">
                <a:solidFill>
                  <a:srgbClr val="88A44D"/>
                </a:solidFill>
                <a:latin typeface="標楷體" pitchFamily="65" charset="-120"/>
                <a:ea typeface="標楷體" pitchFamily="65" charset="-120"/>
              </a:rPr>
              <a:t>(1/3)</a:t>
            </a:r>
            <a:endParaRPr lang="zh-TW" altLang="en-US" sz="4000" dirty="0" smtClean="0">
              <a:solidFill>
                <a:srgbClr val="88A44D"/>
              </a:solidFill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357158" y="1214475"/>
          <a:ext cx="8456734" cy="4878821"/>
        </p:xfrm>
        <a:graphic>
          <a:graphicData uri="http://schemas.openxmlformats.org/drawingml/2006/table">
            <a:tbl>
              <a:tblPr/>
              <a:tblGrid>
                <a:gridCol w="598554"/>
                <a:gridCol w="3009933"/>
                <a:gridCol w="4848247"/>
              </a:tblGrid>
              <a:tr h="636680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b="1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應辦業務項目</a:t>
                      </a:r>
                      <a:endParaRPr lang="zh-TW" sz="16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注意事項</a:t>
                      </a:r>
                      <a:endParaRPr kumimoji="0" lang="zh-TW" sz="1600" b="1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2007">
                <a:tc rowSpan="2">
                  <a:txBody>
                    <a:bodyPr/>
                    <a:lstStyle/>
                    <a:p>
                      <a:pPr marL="269240" marR="71755" indent="-285750"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TW" sz="1400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公務統計方案管理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lang="zh-TW" sz="1600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辦理機關或公所公務統計方案增刪修之核定</a:t>
                      </a:r>
                      <a:r>
                        <a:rPr lang="zh-TW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作業</a:t>
                      </a:r>
                      <a:endParaRPr lang="zh-TW" sz="16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依核定情形修正公務統計報表程式清單。</a:t>
                      </a:r>
                      <a:endParaRPr kumimoji="0" lang="en-US" altLang="zh-TW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92">
                <a:tc vMerge="1">
                  <a:txBody>
                    <a:bodyPr/>
                    <a:lstStyle/>
                    <a:p>
                      <a:pPr marL="269240" marR="71755" indent="-285750"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zh-TW" sz="12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依公所公務統計方案最新核定內容辦理更新作業</a:t>
                      </a:r>
                      <a:endParaRPr kumimoji="0" lang="zh-TW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方案核定後，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請於</a:t>
                      </a:r>
                      <a:r>
                        <a:rPr kumimoji="0" lang="en-US" altLang="zh-TW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週內至網站更新公務統計方案，並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將方案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Mail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至主計處信箱。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9342">
                <a:tc gridSpan="2">
                  <a:txBody>
                    <a:bodyPr/>
                    <a:lstStyle/>
                    <a:p>
                      <a:pPr marL="269240" marR="71755" indent="-285750" algn="ctr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公務統計報表之編審管理</a:t>
                      </a:r>
                      <a:endParaRPr kumimoji="0" lang="zh-TW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平時依報表審核登記冊，詳實記錄內部單位報表之 報送日期及相關審核結果。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若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資料修正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應請編製單位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重新報送修正表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，以及註明修正原因。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0844" y="1000108"/>
            <a:ext cx="8794800" cy="539381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US" altLang="zh-TW" sz="4000" dirty="0" smtClean="0">
                <a:solidFill>
                  <a:srgbClr val="88A44D"/>
                </a:solidFill>
                <a:latin typeface="標楷體" pitchFamily="65" charset="-120"/>
                <a:ea typeface="標楷體" pitchFamily="65" charset="-120"/>
              </a:rPr>
              <a:t>108</a:t>
            </a:r>
            <a:r>
              <a:rPr lang="zh-TW" altLang="en-US" sz="4000" dirty="0" smtClean="0">
                <a:solidFill>
                  <a:srgbClr val="88A44D"/>
                </a:solidFill>
                <a:latin typeface="標楷體" pitchFamily="65" charset="-120"/>
                <a:ea typeface="標楷體" pitchFamily="65" charset="-120"/>
              </a:rPr>
              <a:t>年公所</a:t>
            </a:r>
            <a:r>
              <a:rPr lang="zh-TW" altLang="en-US" sz="4000" dirty="0" smtClean="0">
                <a:solidFill>
                  <a:srgbClr val="88A44D"/>
                </a:solidFill>
                <a:latin typeface="標楷體" pitchFamily="65" charset="-120"/>
                <a:ea typeface="標楷體" pitchFamily="65" charset="-120"/>
              </a:rPr>
              <a:t>應辦統計業務</a:t>
            </a:r>
            <a:r>
              <a:rPr lang="en-US" altLang="zh-TW" sz="4000" dirty="0" smtClean="0">
                <a:solidFill>
                  <a:srgbClr val="88A44D"/>
                </a:solidFill>
                <a:latin typeface="標楷體" pitchFamily="65" charset="-120"/>
                <a:ea typeface="標楷體" pitchFamily="65" charset="-120"/>
              </a:rPr>
              <a:t>(2/3)</a:t>
            </a:r>
            <a:endParaRPr lang="zh-TW" altLang="en-US" sz="4000" dirty="0" smtClean="0">
              <a:solidFill>
                <a:srgbClr val="88A44D"/>
              </a:solidFill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251520" y="1124743"/>
          <a:ext cx="8572561" cy="5278540"/>
        </p:xfrm>
        <a:graphic>
          <a:graphicData uri="http://schemas.openxmlformats.org/drawingml/2006/table">
            <a:tbl>
              <a:tblPr/>
              <a:tblGrid>
                <a:gridCol w="621082"/>
                <a:gridCol w="3111350"/>
                <a:gridCol w="4840129"/>
              </a:tblGrid>
              <a:tr h="319479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b="1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應辦業務項目</a:t>
                      </a:r>
                      <a:endParaRPr lang="zh-TW" sz="16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注意事項</a:t>
                      </a:r>
                      <a:endParaRPr kumimoji="0" lang="zh-TW" altLang="en-US" sz="1600" b="1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1600">
                <a:tc rowSpan="2">
                  <a:txBody>
                    <a:bodyPr/>
                    <a:lstStyle/>
                    <a:p>
                      <a:pPr marL="269240" marR="71755" indent="-285750" algn="ctr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應用統計分析</a:t>
                      </a:r>
                      <a:endParaRPr kumimoji="0" lang="zh-TW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規劃及簽陳公所辦理應用統計分析實施計畫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u="none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與業務單位合作</a:t>
                      </a:r>
                      <a:r>
                        <a:rPr kumimoji="0" lang="zh-TW" altLang="en-US" sz="1600" u="none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規劃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統計通報或專題統計分析之研撰主題、探討面向及辦理時程，並納入應用統計分析實施計畫中。</a:t>
                      </a: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每年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3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月底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前完成當年之統計通報或應用統計分析實施計畫，並簽陳機關首長核閱。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3338">
                <a:tc vMerge="1">
                  <a:txBody>
                    <a:bodyPr/>
                    <a:lstStyle/>
                    <a:p>
                      <a:pPr marL="269240" marR="71755" indent="-285750"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zh-TW" sz="12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辦理公所統計通報或專題統計分析推動作業</a:t>
                      </a:r>
                      <a:endParaRPr kumimoji="0" lang="zh-TW" altLang="en-US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依公所推動統計通報或應用統計分析實施計畫之規劃期程，研撰統計通報，並簽陳機關首長核閱。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依實施計畫研撰統計通報，並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視需要與業務單位研 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討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。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3.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將統計通報簽陳機關首長核閱後，依期發布並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提供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業務單位或相關機關應用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，且需追蹤應用情形，以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確實掌握應用成效。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4123">
                <a:tc>
                  <a:txBody>
                    <a:bodyPr/>
                    <a:lstStyle/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內部統計稽核</a:t>
                      </a: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辦理公所內部統計報表稽核作業</a:t>
                      </a: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kumimoji="0" lang="zh-TW" altLang="en-US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研擬及簽陳內部統計報表稽核實施計畫。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辦理內部統計報表實地稽核作業。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3.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依稽核結果研擬建議意見，並簽陳機關首長核可後，請各單位檢討改進。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單位、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0844" y="1000108"/>
            <a:ext cx="8794800" cy="539381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US" altLang="zh-TW" sz="4000" dirty="0" smtClean="0">
                <a:solidFill>
                  <a:srgbClr val="88A44D"/>
                </a:solidFill>
                <a:latin typeface="標楷體" pitchFamily="65" charset="-120"/>
                <a:ea typeface="標楷體" pitchFamily="65" charset="-120"/>
              </a:rPr>
              <a:t>108</a:t>
            </a:r>
            <a:r>
              <a:rPr lang="zh-TW" altLang="en-US" sz="4000" dirty="0" smtClean="0">
                <a:solidFill>
                  <a:srgbClr val="88A44D"/>
                </a:solidFill>
                <a:latin typeface="標楷體" pitchFamily="65" charset="-120"/>
                <a:ea typeface="標楷體" pitchFamily="65" charset="-120"/>
              </a:rPr>
              <a:t>年公所</a:t>
            </a:r>
            <a:r>
              <a:rPr lang="zh-TW" altLang="en-US" sz="4000" dirty="0" smtClean="0">
                <a:solidFill>
                  <a:srgbClr val="88A44D"/>
                </a:solidFill>
                <a:latin typeface="標楷體" pitchFamily="65" charset="-120"/>
                <a:ea typeface="標楷體" pitchFamily="65" charset="-120"/>
              </a:rPr>
              <a:t>應辦統計業務</a:t>
            </a:r>
            <a:r>
              <a:rPr lang="en-US" altLang="zh-TW" sz="4000" dirty="0" smtClean="0">
                <a:solidFill>
                  <a:srgbClr val="88A44D"/>
                </a:solidFill>
                <a:latin typeface="標楷體" pitchFamily="65" charset="-120"/>
                <a:ea typeface="標楷體" pitchFamily="65" charset="-120"/>
              </a:rPr>
              <a:t>(3/3)</a:t>
            </a:r>
            <a:endParaRPr lang="zh-TW" altLang="en-US" sz="4000" dirty="0" smtClean="0">
              <a:solidFill>
                <a:srgbClr val="88A44D"/>
              </a:solidFill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285720" y="1052736"/>
          <a:ext cx="8572560" cy="5256584"/>
        </p:xfrm>
        <a:graphic>
          <a:graphicData uri="http://schemas.openxmlformats.org/drawingml/2006/table">
            <a:tbl>
              <a:tblPr/>
              <a:tblGrid>
                <a:gridCol w="714380"/>
                <a:gridCol w="2990709"/>
                <a:gridCol w="4867471"/>
              </a:tblGrid>
              <a:tr h="391212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b="1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應辦業務項目</a:t>
                      </a:r>
                      <a:endParaRPr lang="zh-TW" sz="16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注意事項</a:t>
                      </a:r>
                      <a:endParaRPr kumimoji="0" lang="zh-TW" altLang="en-US" sz="1600" b="1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7905">
                <a:tc>
                  <a:txBody>
                    <a:bodyPr/>
                    <a:lstStyle/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業務檢討或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教育訓練</a:t>
                      </a: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辦理公所內部單位之公務統計工作檢討或教育訓練</a:t>
                      </a:r>
                    </a:p>
                    <a:p>
                      <a:pPr marL="0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indent="-1016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請於每年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8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月底前依統計工作辦理成效，規劃公所內部單位之公務統計工作檢討或教育訓練，內容包含</a:t>
                      </a: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(1)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議程擬訂。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(2)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講義研編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內容包括編報注意事項、增刪修訂作業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  等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。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719">
                <a:tc rowSpan="2">
                  <a:txBody>
                    <a:bodyPr/>
                    <a:lstStyle/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業務資訊化</a:t>
                      </a: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建置或精進公所公務統計業務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相關資訊系統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建置公務統計業務相關資訊系統。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維護及精進已建置之公務統計業務相關資訊系統。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研考、主計室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768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建置及維護更新公所「統計資</a:t>
                      </a:r>
                      <a:endParaRPr kumimoji="0" lang="en-US" altLang="zh-TW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訊專區」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公所統計資訊專區建立路徑：首頁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-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政府資訊公開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-</a:t>
                      </a: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統計資訊專區。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統計資訊專區應包含以下項目：公務統計方案、統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計書刊專區、統計分析、統計通報及公務統計教育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訓練等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4064">
                <a:tc>
                  <a:txBody>
                    <a:bodyPr/>
                    <a:lstStyle/>
                    <a:p>
                      <a:pPr marL="269240" marR="71755" indent="-285750" algn="ctr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創新及精進</a:t>
                      </a:r>
                      <a:endParaRPr kumimoji="0" lang="zh-TW" altLang="en-US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辦理公所創新及精進之公務統計工作項目</a:t>
                      </a: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含公務統計、統計業務資訊化及其他</a:t>
                      </a: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檢討公務統計工作之推動現況並研擬精進作業。</a:t>
                      </a:r>
                    </a:p>
                    <a:p>
                      <a:pPr marL="0" algn="l" rtl="0" eaLnBrk="1" latinLnBrk="0" hangingPunct="1"/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依施政需求，規劃創新相關公務統計業務。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algn="l" rtl="0" eaLnBrk="1" latinLnBrk="0" hangingPunct="1"/>
                      <a:endParaRPr kumimoji="0" lang="zh-TW" altLang="en-US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圓角矩形 8"/>
          <p:cNvSpPr/>
          <p:nvPr/>
        </p:nvSpPr>
        <p:spPr>
          <a:xfrm>
            <a:off x="170844" y="1196752"/>
            <a:ext cx="8794800" cy="5197174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896144"/>
          </a:xfrm>
        </p:spPr>
        <p:txBody>
          <a:bodyPr>
            <a:normAutofit/>
          </a:bodyPr>
          <a:lstStyle/>
          <a:p>
            <a:pPr algn="ctr"/>
            <a:r>
              <a:rPr lang="zh-TW" altLang="en-US" sz="4000" dirty="0" smtClean="0">
                <a:solidFill>
                  <a:srgbClr val="88A44D"/>
                </a:solidFill>
                <a:latin typeface="標楷體" pitchFamily="65" charset="-120"/>
                <a:ea typeface="標楷體" pitchFamily="65" charset="-120"/>
              </a:rPr>
              <a:t>未來統計業務推動方向</a:t>
            </a:r>
          </a:p>
        </p:txBody>
      </p:sp>
      <p:graphicFrame>
        <p:nvGraphicFramePr>
          <p:cNvPr id="7" name="資料庫圖表 6"/>
          <p:cNvGraphicFramePr/>
          <p:nvPr/>
        </p:nvGraphicFramePr>
        <p:xfrm>
          <a:off x="539552" y="1412776"/>
          <a:ext cx="8072494" cy="4706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 4"/>
          <p:cNvSpPr/>
          <p:nvPr/>
        </p:nvSpPr>
        <p:spPr>
          <a:xfrm>
            <a:off x="170844" y="1000108"/>
            <a:ext cx="8794800" cy="5393818"/>
          </a:xfrm>
          <a:prstGeom prst="roundRect">
            <a:avLst>
              <a:gd name="adj" fmla="val 98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08000" lvl="0" indent="-180000"/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lvl="0" indent="-180000"/>
            <a:endParaRPr lang="zh-TW" altLang="en-US" sz="1400" dirty="0" smtClean="0">
              <a:solidFill>
                <a:schemeClr val="tx1"/>
              </a:solidFill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178770" y="174356"/>
            <a:ext cx="8784000" cy="792000"/>
          </a:xfrm>
          <a:prstGeom prst="roundRect">
            <a:avLst/>
          </a:prstGeom>
          <a:solidFill>
            <a:srgbClr val="C3917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辦理公所統計年報編布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-10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章節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26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表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(1/8)</a:t>
            </a:r>
            <a:endParaRPr lang="zh-TW" altLang="en-US" sz="2800" dirty="0" smtClean="0"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10" name="資料庫圖表 9"/>
          <p:cNvGraphicFramePr/>
          <p:nvPr/>
        </p:nvGraphicFramePr>
        <p:xfrm>
          <a:off x="500034" y="1071546"/>
          <a:ext cx="8001056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 4"/>
          <p:cNvSpPr/>
          <p:nvPr/>
        </p:nvSpPr>
        <p:spPr>
          <a:xfrm>
            <a:off x="170844" y="1000108"/>
            <a:ext cx="8794800" cy="5393818"/>
          </a:xfrm>
          <a:prstGeom prst="roundRect">
            <a:avLst>
              <a:gd name="adj" fmla="val 98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08000" lvl="0" indent="-180000"/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lvl="0" indent="-180000"/>
            <a:endParaRPr lang="zh-TW" altLang="en-US" sz="1400" dirty="0" smtClean="0">
              <a:solidFill>
                <a:schemeClr val="tx1"/>
              </a:solidFill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178770" y="174356"/>
            <a:ext cx="8784000" cy="792000"/>
          </a:xfrm>
          <a:prstGeom prst="roundRect">
            <a:avLst/>
          </a:prstGeom>
          <a:solidFill>
            <a:srgbClr val="C3917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辦理公所統計年報編布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-10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章節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26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表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(2/8)</a:t>
            </a:r>
            <a:endParaRPr lang="zh-TW" altLang="en-US" sz="2800" dirty="0" smtClean="0"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10" name="資料庫圖表 9"/>
          <p:cNvGraphicFramePr/>
          <p:nvPr/>
        </p:nvGraphicFramePr>
        <p:xfrm>
          <a:off x="500034" y="1071546"/>
          <a:ext cx="8501122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 4"/>
          <p:cNvSpPr/>
          <p:nvPr/>
        </p:nvSpPr>
        <p:spPr>
          <a:xfrm>
            <a:off x="170844" y="1000108"/>
            <a:ext cx="8794800" cy="5393818"/>
          </a:xfrm>
          <a:prstGeom prst="roundRect">
            <a:avLst>
              <a:gd name="adj" fmla="val 98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08000" lvl="0" indent="-180000"/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lvl="0" indent="-180000"/>
            <a:endParaRPr lang="zh-TW" altLang="en-US" sz="1400" dirty="0" smtClean="0">
              <a:solidFill>
                <a:schemeClr val="tx1"/>
              </a:solidFill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178770" y="174356"/>
            <a:ext cx="8784000" cy="792000"/>
          </a:xfrm>
          <a:prstGeom prst="roundRect">
            <a:avLst/>
          </a:prstGeom>
          <a:solidFill>
            <a:srgbClr val="C3917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辦理公所統計年報編布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-10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章節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26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表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(3/8)</a:t>
            </a:r>
            <a:endParaRPr lang="zh-TW" altLang="en-US" sz="2800" dirty="0" smtClean="0"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11" name="資料庫圖表 10"/>
          <p:cNvGraphicFramePr/>
          <p:nvPr/>
        </p:nvGraphicFramePr>
        <p:xfrm>
          <a:off x="285720" y="1071546"/>
          <a:ext cx="8715436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 4"/>
          <p:cNvSpPr/>
          <p:nvPr/>
        </p:nvSpPr>
        <p:spPr>
          <a:xfrm>
            <a:off x="170844" y="928670"/>
            <a:ext cx="8794800" cy="5500726"/>
          </a:xfrm>
          <a:prstGeom prst="roundRect">
            <a:avLst>
              <a:gd name="adj" fmla="val 241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08000" lvl="0" indent="-180000"/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lvl="0" indent="-180000"/>
            <a:endParaRPr lang="zh-TW" altLang="en-US" sz="1400" dirty="0" smtClean="0">
              <a:solidFill>
                <a:schemeClr val="tx1"/>
              </a:solidFill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178770" y="142852"/>
            <a:ext cx="8784000" cy="792000"/>
          </a:xfrm>
          <a:prstGeom prst="roundRect">
            <a:avLst>
              <a:gd name="adj" fmla="val 0"/>
            </a:avLst>
          </a:prstGeom>
          <a:solidFill>
            <a:srgbClr val="C3917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辦理公所統計年報編布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資料來源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1(4/8)</a:t>
            </a:r>
            <a:endParaRPr lang="zh-TW" altLang="en-US" sz="2800" dirty="0" smtClean="0"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285720" y="1052740"/>
          <a:ext cx="8501122" cy="5305220"/>
        </p:xfrm>
        <a:graphic>
          <a:graphicData uri="http://schemas.openxmlformats.org/drawingml/2006/table">
            <a:tbl>
              <a:tblPr/>
              <a:tblGrid>
                <a:gridCol w="502909"/>
                <a:gridCol w="724913"/>
                <a:gridCol w="2129764"/>
                <a:gridCol w="5143536"/>
              </a:tblGrid>
              <a:tr h="442253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資料公布月份</a:t>
                      </a:r>
                    </a:p>
                  </a:txBody>
                  <a:tcPr marL="3249" marR="3249" marT="32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章節</a:t>
                      </a:r>
                    </a:p>
                  </a:txBody>
                  <a:tcPr marL="3249" marR="3249" marT="32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表名</a:t>
                      </a:r>
                    </a:p>
                  </a:txBody>
                  <a:tcPr marL="3249" marR="3249" marT="32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資料來源</a:t>
                      </a:r>
                    </a:p>
                  </a:txBody>
                  <a:tcPr marL="3249" marR="3249" marT="32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1799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altLang="zh-TW" sz="1000" b="0" i="0" u="none" strike="noStrike" kern="1200" dirty="0">
                          <a:solidFill>
                            <a:srgbClr val="000000"/>
                          </a:solidFill>
                          <a:latin typeface="新細明體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1.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土地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01-01_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已登錄土地面積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TW" sz="1000" b="0" i="0" u="sng" strike="noStrike" dirty="0" smtClean="0">
                          <a:solidFill>
                            <a:srgbClr val="0000FF"/>
                          </a:solidFill>
                          <a:latin typeface="華康中楷體"/>
                          <a:hlinkClick r:id="rId3"/>
                        </a:rPr>
                        <a:t>[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3"/>
                        </a:rPr>
                        <a:t>財政處預告統計資料發布時間表</a:t>
                      </a:r>
                      <a:r>
                        <a:rPr lang="en-US" altLang="zh-TW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3"/>
                        </a:rPr>
                        <a:t>]&gt;[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3"/>
                        </a:rPr>
                        <a:t>澎湖縣已登記公私有土地筆數面積</a:t>
                      </a:r>
                      <a:r>
                        <a:rPr lang="en-US" altLang="zh-TW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3"/>
                        </a:rPr>
                        <a:t>]</a:t>
                      </a:r>
                      <a:endParaRPr lang="zh-TW" altLang="en-US" sz="1000" b="0" i="0" u="sng" strike="noStrike" dirty="0">
                        <a:solidFill>
                          <a:srgbClr val="0000FF"/>
                        </a:solidFill>
                        <a:latin typeface="華康中楷體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1799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altLang="zh-TW" sz="1000" b="0" i="0" u="none" strike="noStrike" kern="1200" dirty="0">
                          <a:solidFill>
                            <a:srgbClr val="000000"/>
                          </a:solidFill>
                          <a:latin typeface="新細明體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3249" marR="3249" marT="32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新細明體"/>
                        </a:rPr>
                        <a:t>01-02_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新細明體"/>
                        </a:rPr>
                        <a:t>實施三七五減租成果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TW" sz="1000" b="0" i="0" u="sng" strike="noStrike" dirty="0" smtClean="0">
                          <a:solidFill>
                            <a:srgbClr val="0000FF"/>
                          </a:solidFill>
                          <a:latin typeface="華康中楷體"/>
                          <a:hlinkClick r:id="rId3"/>
                        </a:rPr>
                        <a:t>[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3"/>
                        </a:rPr>
                        <a:t>財政處預告統計資料發布時間表</a:t>
                      </a:r>
                      <a:r>
                        <a:rPr lang="en-US" altLang="zh-TW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3"/>
                        </a:rPr>
                        <a:t>]&gt;[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3"/>
                        </a:rPr>
                        <a:t>澎湖縣實施耕地三七五減租成果</a:t>
                      </a:r>
                      <a:r>
                        <a:rPr lang="en-US" altLang="zh-TW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3"/>
                        </a:rPr>
                        <a:t>]</a:t>
                      </a:r>
                      <a:endParaRPr lang="zh-TW" altLang="en-US" sz="1000" b="0" i="0" u="sng" strike="noStrike" dirty="0">
                        <a:solidFill>
                          <a:srgbClr val="0000FF"/>
                        </a:solidFill>
                        <a:latin typeface="華康中楷體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2253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altLang="zh-TW" sz="1000" b="0" i="0" u="none" strike="noStrike" kern="1200" dirty="0">
                          <a:solidFill>
                            <a:srgbClr val="000000"/>
                          </a:solidFill>
                          <a:latin typeface="新細明體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6"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2.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人口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新細明體"/>
                        </a:rPr>
                        <a:t>02-01_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新細明體"/>
                        </a:rPr>
                        <a:t>現住戶數、人口密度及性比例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TW" sz="1000" b="0" i="0" u="sng" strike="noStrike" dirty="0" smtClean="0">
                          <a:solidFill>
                            <a:srgbClr val="0000FF"/>
                          </a:solidFill>
                          <a:latin typeface="華康中楷體"/>
                          <a:hlinkClick r:id="rId4"/>
                        </a:rPr>
                        <a:t>[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4"/>
                        </a:rPr>
                        <a:t>民政處預告統計資料發布時間表</a:t>
                      </a:r>
                      <a:r>
                        <a:rPr lang="en-US" altLang="zh-TW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4"/>
                        </a:rPr>
                        <a:t>]&gt;[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4"/>
                        </a:rPr>
                        <a:t>村里、鄰、戶、人口與戶籍動態登記數按性別及登記項目分</a:t>
                      </a:r>
                      <a:r>
                        <a:rPr lang="en-US" altLang="zh-TW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4"/>
                        </a:rPr>
                        <a:t>]</a:t>
                      </a:r>
                      <a:endParaRPr lang="zh-TW" altLang="en-US" sz="1000" b="0" i="0" u="sng" strike="noStrike" dirty="0">
                        <a:solidFill>
                          <a:srgbClr val="0000FF"/>
                        </a:solidFill>
                        <a:latin typeface="華康中楷體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2253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altLang="zh-TW" sz="1000" b="0" i="0" u="none" strike="noStrike" kern="1200" dirty="0">
                          <a:solidFill>
                            <a:srgbClr val="000000"/>
                          </a:solidFill>
                          <a:latin typeface="新細明體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3249" marR="3249" marT="32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02-02_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戶籍動態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TW" sz="1000" b="0" i="0" u="sng" strike="noStrike" dirty="0" smtClean="0">
                          <a:solidFill>
                            <a:srgbClr val="0000FF"/>
                          </a:solidFill>
                          <a:latin typeface="華康中楷體"/>
                          <a:hlinkClick r:id="rId4"/>
                        </a:rPr>
                        <a:t>[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4"/>
                        </a:rPr>
                        <a:t>民政處預告統計資料發布時間表</a:t>
                      </a:r>
                      <a:r>
                        <a:rPr lang="en-US" altLang="zh-TW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4"/>
                        </a:rPr>
                        <a:t>]&gt;[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4"/>
                        </a:rPr>
                        <a:t>村里、鄰、戶、人口與戶籍動態登記數按性別及登記項目分</a:t>
                      </a:r>
                      <a:r>
                        <a:rPr lang="en-US" altLang="zh-TW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4"/>
                        </a:rPr>
                        <a:t>]</a:t>
                      </a:r>
                      <a:endParaRPr lang="zh-TW" altLang="en-US" sz="1000" b="0" i="0" u="sng" strike="noStrike" dirty="0">
                        <a:solidFill>
                          <a:srgbClr val="0000FF"/>
                        </a:solidFill>
                        <a:latin typeface="華康中楷體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1799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altLang="zh-TW" sz="1000" b="0" i="0" u="none" strike="noStrike" kern="1200" dirty="0">
                          <a:solidFill>
                            <a:srgbClr val="000000"/>
                          </a:solidFill>
                          <a:latin typeface="新細明體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3249" marR="3249" marT="32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02-03_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現住人口之年齡分配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TW" sz="1000" b="0" i="0" u="sng" strike="noStrike" dirty="0" smtClean="0">
                          <a:solidFill>
                            <a:srgbClr val="0000FF"/>
                          </a:solidFill>
                          <a:latin typeface="華康中楷體"/>
                          <a:hlinkClick r:id="rId4"/>
                        </a:rPr>
                        <a:t>[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4"/>
                        </a:rPr>
                        <a:t>民政處預告統計資料發布時間表</a:t>
                      </a:r>
                      <a:r>
                        <a:rPr lang="en-US" altLang="zh-TW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4"/>
                        </a:rPr>
                        <a:t>]&gt;[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4"/>
                        </a:rPr>
                        <a:t>澎湖縣現住人口按性別年齡及婚姻狀況分</a:t>
                      </a:r>
                      <a:r>
                        <a:rPr lang="en-US" altLang="zh-TW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4"/>
                        </a:rPr>
                        <a:t>]</a:t>
                      </a:r>
                      <a:endParaRPr lang="zh-TW" altLang="en-US" sz="1000" b="0" i="0" u="sng" strike="noStrike" dirty="0">
                        <a:solidFill>
                          <a:srgbClr val="0000FF"/>
                        </a:solidFill>
                        <a:latin typeface="華康中楷體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1799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altLang="zh-TW" sz="1000" b="0" i="0" u="none" strike="noStrike" kern="1200" dirty="0">
                          <a:solidFill>
                            <a:srgbClr val="000000"/>
                          </a:solidFill>
                          <a:latin typeface="新細明體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3249" marR="3249" marT="32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02-04_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現住人口之年齡結構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000" b="0" i="0" u="none" strike="noStrike" dirty="0" smtClean="0">
                          <a:solidFill>
                            <a:srgbClr val="0000FF"/>
                          </a:solidFill>
                          <a:latin typeface="細明體"/>
                        </a:rPr>
                        <a:t>自行</a:t>
                      </a:r>
                      <a:r>
                        <a:rPr lang="zh-TW" altLang="en-US" sz="1000" b="0" i="0" u="none" strike="noStrike" dirty="0">
                          <a:solidFill>
                            <a:srgbClr val="0000FF"/>
                          </a:solidFill>
                          <a:latin typeface="細明體"/>
                        </a:rPr>
                        <a:t>計算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2253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altLang="zh-TW" sz="1000" b="0" i="0" u="none" strike="noStrike" kern="1200" dirty="0" smtClean="0">
                          <a:solidFill>
                            <a:srgbClr val="000000"/>
                          </a:solidFill>
                          <a:latin typeface="新細明體"/>
                          <a:ea typeface="+mn-ea"/>
                          <a:cs typeface="+mn-cs"/>
                        </a:rPr>
                        <a:t>8</a:t>
                      </a:r>
                      <a:endParaRPr kumimoji="0" lang="en-US" altLang="zh-TW" sz="1000" b="0" i="0" u="none" strike="noStrike" kern="1200" dirty="0">
                        <a:solidFill>
                          <a:srgbClr val="000000"/>
                        </a:solidFill>
                        <a:latin typeface="新細明體"/>
                        <a:ea typeface="+mn-ea"/>
                        <a:cs typeface="+mn-cs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3249" marR="3249" marT="32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02-05_15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歲以上現住人口之教育程度－按村里別分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 dirty="0" smtClean="0">
                          <a:solidFill>
                            <a:srgbClr val="0000FF"/>
                          </a:solidFill>
                          <a:latin typeface="細明體"/>
                        </a:rPr>
                        <a:t>澎湖縣政府主計處提供</a:t>
                      </a:r>
                      <a:endParaRPr lang="zh-TW" altLang="en-US" sz="1000" b="0" i="0" u="none" strike="noStrike" dirty="0">
                        <a:solidFill>
                          <a:srgbClr val="0000FF"/>
                        </a:solidFill>
                        <a:latin typeface="細明體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2253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altLang="zh-TW" sz="1000" b="0" i="0" u="none" strike="noStrike" kern="1200" dirty="0">
                          <a:solidFill>
                            <a:srgbClr val="000000"/>
                          </a:solidFill>
                          <a:latin typeface="新細明體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3249" marR="3249" marT="32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02-06_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現住人口之婚姻狀況－按村里別分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TW" sz="1000" b="0" i="0" u="sng" strike="noStrike" dirty="0" smtClean="0">
                          <a:solidFill>
                            <a:srgbClr val="0000FF"/>
                          </a:solidFill>
                          <a:latin typeface="華康中楷體"/>
                          <a:hlinkClick r:id="rId4"/>
                        </a:rPr>
                        <a:t>[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4"/>
                        </a:rPr>
                        <a:t>民政處預告統計資料發布時間表</a:t>
                      </a:r>
                      <a:r>
                        <a:rPr lang="en-US" altLang="zh-TW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4"/>
                        </a:rPr>
                        <a:t>]&gt;[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4"/>
                        </a:rPr>
                        <a:t>澎湖縣現住人口按性別年齡及婚姻狀況分</a:t>
                      </a:r>
                      <a:r>
                        <a:rPr lang="en-US" altLang="zh-TW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4"/>
                        </a:rPr>
                        <a:t>]</a:t>
                      </a:r>
                      <a:endParaRPr lang="zh-TW" altLang="en-US" sz="1000" b="0" i="0" u="sng" strike="noStrike" dirty="0">
                        <a:solidFill>
                          <a:srgbClr val="0000FF"/>
                        </a:solidFill>
                        <a:latin typeface="華康中楷體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2253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altLang="zh-TW" sz="1000" b="0" i="0" u="none" strike="noStrike" kern="1200" dirty="0" smtClean="0">
                          <a:solidFill>
                            <a:srgbClr val="000000"/>
                          </a:solidFill>
                          <a:latin typeface="新細明體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3.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行政組織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新細明體"/>
                        </a:rPr>
                        <a:t>03-01_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新細明體"/>
                        </a:rPr>
                        <a:t>本鄉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新細明體"/>
                        </a:rPr>
                        <a:t>(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新細明體"/>
                        </a:rPr>
                        <a:t>市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新細明體"/>
                        </a:rPr>
                        <a:t>)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新細明體"/>
                        </a:rPr>
                        <a:t>各級機關學校員工總人數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 dirty="0" smtClean="0">
                          <a:solidFill>
                            <a:srgbClr val="0000FF"/>
                          </a:solidFill>
                          <a:latin typeface="Arial Narrow"/>
                        </a:rPr>
                        <a:t>各</a:t>
                      </a:r>
                      <a:r>
                        <a:rPr lang="zh-TW" altLang="en-US" sz="1000" b="0" i="0" u="none" strike="noStrike" dirty="0">
                          <a:solidFill>
                            <a:srgbClr val="0000FF"/>
                          </a:solidFill>
                          <a:latin typeface="Arial Narrow"/>
                        </a:rPr>
                        <a:t>鄉市人事單位提供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2253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altLang="zh-TW" sz="1000" b="0" i="0" u="none" strike="noStrike" kern="1200" dirty="0" smtClean="0">
                          <a:solidFill>
                            <a:srgbClr val="000000"/>
                          </a:solidFill>
                          <a:latin typeface="新細明體"/>
                          <a:ea typeface="+mn-ea"/>
                          <a:cs typeface="+mn-cs"/>
                        </a:rPr>
                        <a:t>1</a:t>
                      </a:r>
                      <a:endParaRPr kumimoji="0" lang="zh-TW" altLang="en-US" sz="1000" b="0" i="0" u="none" strike="noStrike" kern="1200" dirty="0">
                        <a:solidFill>
                          <a:srgbClr val="000000"/>
                        </a:solidFill>
                        <a:latin typeface="新細明體"/>
                        <a:ea typeface="+mn-ea"/>
                        <a:cs typeface="+mn-cs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3249" marR="3249" marT="32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03-02_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本鄉</a:t>
                      </a:r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(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市</a:t>
                      </a:r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)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各級機關學校公教人員按官等別及教育程度別分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 dirty="0" smtClean="0">
                          <a:solidFill>
                            <a:srgbClr val="0000FF"/>
                          </a:solidFill>
                          <a:latin typeface="Arial Narrow"/>
                        </a:rPr>
                        <a:t>各</a:t>
                      </a:r>
                      <a:r>
                        <a:rPr lang="zh-TW" altLang="en-US" sz="1000" b="0" i="0" u="none" strike="noStrike" dirty="0">
                          <a:solidFill>
                            <a:srgbClr val="0000FF"/>
                          </a:solidFill>
                          <a:latin typeface="Arial Narrow"/>
                        </a:rPr>
                        <a:t>鄉市人事單位提供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2253"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altLang="zh-TW" sz="1000" b="0" i="0" u="none" strike="noStrike" kern="1200" dirty="0" smtClean="0">
                          <a:solidFill>
                            <a:srgbClr val="000000"/>
                          </a:solidFill>
                          <a:latin typeface="新細明體"/>
                          <a:ea typeface="+mn-ea"/>
                          <a:cs typeface="+mn-cs"/>
                        </a:rPr>
                        <a:t>1</a:t>
                      </a:r>
                      <a:endParaRPr kumimoji="0" lang="zh-TW" altLang="en-US" sz="1000" b="0" i="0" u="none" strike="noStrike" kern="1200" dirty="0">
                        <a:solidFill>
                          <a:srgbClr val="000000"/>
                        </a:solidFill>
                        <a:latin typeface="新細明體"/>
                        <a:ea typeface="+mn-ea"/>
                        <a:cs typeface="+mn-cs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3249" marR="3249" marT="32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03-03_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本鄉</a:t>
                      </a:r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(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市</a:t>
                      </a:r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)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各級機關學校公教人員按年齡分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 dirty="0" smtClean="0">
                          <a:solidFill>
                            <a:srgbClr val="0000FF"/>
                          </a:solidFill>
                          <a:latin typeface="Arial Narrow"/>
                        </a:rPr>
                        <a:t>各</a:t>
                      </a:r>
                      <a:r>
                        <a:rPr lang="zh-TW" altLang="en-US" sz="1000" b="0" i="0" u="none" strike="noStrike" dirty="0">
                          <a:solidFill>
                            <a:srgbClr val="0000FF"/>
                          </a:solidFill>
                          <a:latin typeface="Arial Narrow"/>
                        </a:rPr>
                        <a:t>鄉市人事單位提供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88A44D"/>
                </a:solidFill>
              </a:rPr>
              <a:t>未來統計業務推動方向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170844" y="928670"/>
            <a:ext cx="8794800" cy="5465256"/>
          </a:xfrm>
          <a:prstGeom prst="roundRect">
            <a:avLst>
              <a:gd name="adj" fmla="val 1061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08000" lvl="0" indent="-180000"/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lvl="0" indent="-180000"/>
            <a:endParaRPr lang="zh-TW" altLang="en-US" sz="1400" dirty="0" smtClean="0">
              <a:solidFill>
                <a:schemeClr val="tx1"/>
              </a:solidFill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178770" y="142852"/>
            <a:ext cx="8784000" cy="792000"/>
          </a:xfrm>
          <a:prstGeom prst="roundRect">
            <a:avLst>
              <a:gd name="adj" fmla="val 0"/>
            </a:avLst>
          </a:prstGeom>
          <a:solidFill>
            <a:srgbClr val="C3917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辦理公所統計年報編布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資料來源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2(5/8)</a:t>
            </a:r>
            <a:endParaRPr lang="zh-TW" altLang="en-US" sz="2800" dirty="0" smtClean="0"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285720" y="1071546"/>
          <a:ext cx="8572560" cy="5214969"/>
        </p:xfrm>
        <a:graphic>
          <a:graphicData uri="http://schemas.openxmlformats.org/drawingml/2006/table">
            <a:tbl>
              <a:tblPr/>
              <a:tblGrid>
                <a:gridCol w="507135"/>
                <a:gridCol w="731005"/>
                <a:gridCol w="2905264"/>
                <a:gridCol w="4429156"/>
              </a:tblGrid>
              <a:tr h="37710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資料公布月份</a:t>
                      </a:r>
                    </a:p>
                  </a:txBody>
                  <a:tcPr marL="3249" marR="3249" marT="32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章節</a:t>
                      </a:r>
                    </a:p>
                  </a:txBody>
                  <a:tcPr marL="3249" marR="3249" marT="32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表名</a:t>
                      </a:r>
                    </a:p>
                  </a:txBody>
                  <a:tcPr marL="3249" marR="3249" marT="32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資料來源</a:t>
                      </a:r>
                    </a:p>
                  </a:txBody>
                  <a:tcPr marL="3249" marR="3249" marT="32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6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4.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農林漁牧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04-01_ 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耕地面積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TW" sz="1000" b="0" i="0" u="sng" strike="noStrike" dirty="0" smtClean="0">
                          <a:solidFill>
                            <a:srgbClr val="0000FF"/>
                          </a:solidFill>
                          <a:latin typeface="華康中楷體"/>
                          <a:hlinkClick r:id="rId3"/>
                        </a:rPr>
                        <a:t>[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3"/>
                        </a:rPr>
                        <a:t>農漁局預告統計資料發布時間表</a:t>
                      </a:r>
                      <a:r>
                        <a:rPr lang="en-US" altLang="zh-TW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3"/>
                        </a:rPr>
                        <a:t>]&gt;[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3"/>
                        </a:rPr>
                        <a:t>澎湖縣農耕土地面積</a:t>
                      </a:r>
                      <a:r>
                        <a:rPr lang="en-US" altLang="zh-TW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3"/>
                        </a:rPr>
                        <a:t>]</a:t>
                      </a:r>
                      <a:endParaRPr lang="zh-TW" altLang="en-US" sz="1000" b="0" i="0" u="sng" strike="noStrike" dirty="0">
                        <a:solidFill>
                          <a:srgbClr val="0000FF"/>
                        </a:solidFill>
                        <a:latin typeface="華康中楷體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3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3249" marR="3249" marT="32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04-02_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漁業從業人員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TW" sz="1000" b="0" i="0" u="sng" strike="noStrike" dirty="0" smtClean="0">
                          <a:solidFill>
                            <a:srgbClr val="0000FF"/>
                          </a:solidFill>
                          <a:latin typeface="華康中楷體"/>
                          <a:hlinkClick r:id="rId3"/>
                        </a:rPr>
                        <a:t>[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3"/>
                        </a:rPr>
                        <a:t>農漁局預告統計資料發布時間表</a:t>
                      </a:r>
                      <a:r>
                        <a:rPr lang="en-US" altLang="zh-TW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3"/>
                        </a:rPr>
                        <a:t>]&gt;[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3"/>
                        </a:rPr>
                        <a:t>澎湖縣漁業從業人數</a:t>
                      </a:r>
                      <a:r>
                        <a:rPr lang="en-US" altLang="zh-TW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3"/>
                        </a:rPr>
                        <a:t>]</a:t>
                      </a:r>
                      <a:endParaRPr lang="zh-TW" altLang="en-US" sz="1000" b="0" i="0" u="sng" strike="noStrike" dirty="0">
                        <a:solidFill>
                          <a:srgbClr val="0000FF"/>
                        </a:solidFill>
                        <a:latin typeface="華康中楷體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 smtClean="0">
                          <a:solidFill>
                            <a:srgbClr val="000000"/>
                          </a:solidFill>
                          <a:latin typeface="新細明體"/>
                        </a:rPr>
                        <a:t>8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3249" marR="3249" marT="32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04-03_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漁戶數及漁戶人口數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000" b="0" i="0" u="none" strike="noStrike" dirty="0" smtClean="0">
                          <a:solidFill>
                            <a:srgbClr val="0000FF"/>
                          </a:solidFill>
                          <a:latin typeface="新細明體"/>
                        </a:rPr>
                        <a:t>澎湖縣</a:t>
                      </a:r>
                      <a:r>
                        <a:rPr lang="zh-TW" altLang="en-US" sz="1000" b="0" i="0" u="none" strike="noStrike" dirty="0">
                          <a:solidFill>
                            <a:srgbClr val="0000FF"/>
                          </a:solidFill>
                          <a:latin typeface="新細明體"/>
                        </a:rPr>
                        <a:t>政府主計處提供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 smtClean="0">
                          <a:solidFill>
                            <a:srgbClr val="000000"/>
                          </a:solidFill>
                          <a:latin typeface="新細明體"/>
                        </a:rPr>
                        <a:t>8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3249" marR="3249" marT="32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04-04_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漁業生產量值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000" b="0" i="0" u="none" strike="noStrike" dirty="0" smtClean="0">
                          <a:solidFill>
                            <a:srgbClr val="0000FF"/>
                          </a:solidFill>
                          <a:latin typeface="新細明體"/>
                        </a:rPr>
                        <a:t>澎湖縣</a:t>
                      </a:r>
                      <a:r>
                        <a:rPr lang="zh-TW" altLang="en-US" sz="1000" b="0" i="0" u="none" strike="noStrike" dirty="0">
                          <a:solidFill>
                            <a:srgbClr val="0000FF"/>
                          </a:solidFill>
                          <a:latin typeface="新細明體"/>
                        </a:rPr>
                        <a:t>政府主計處提供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 smtClean="0">
                          <a:solidFill>
                            <a:srgbClr val="000000"/>
                          </a:solidFill>
                          <a:latin typeface="新細明體"/>
                        </a:rPr>
                        <a:t>8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3249" marR="3249" marT="32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04-05_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現有家畜數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000" b="0" i="0" u="none" strike="noStrike" dirty="0" smtClean="0">
                          <a:solidFill>
                            <a:srgbClr val="0000FF"/>
                          </a:solidFill>
                          <a:latin typeface="新細明體"/>
                        </a:rPr>
                        <a:t>澎湖縣</a:t>
                      </a:r>
                      <a:r>
                        <a:rPr lang="zh-TW" altLang="en-US" sz="1000" b="0" i="0" u="none" strike="noStrike" dirty="0">
                          <a:solidFill>
                            <a:srgbClr val="0000FF"/>
                          </a:solidFill>
                          <a:latin typeface="新細明體"/>
                        </a:rPr>
                        <a:t>政府主計處提供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710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 smtClean="0">
                          <a:solidFill>
                            <a:srgbClr val="000000"/>
                          </a:solidFill>
                          <a:latin typeface="新細明體"/>
                        </a:rPr>
                        <a:t>8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5.</a:t>
                      </a:r>
                      <a:r>
                        <a:rPr lang="zh-TW" altLang="en-US" sz="1000" b="0" i="0" u="none" strike="noStrike" dirty="0" smtClean="0">
                          <a:solidFill>
                            <a:srgbClr val="000000"/>
                          </a:solidFill>
                          <a:latin typeface="新細明體"/>
                        </a:rPr>
                        <a:t>工商業及</a:t>
                      </a:r>
                      <a:endParaRPr lang="en-US" altLang="zh-TW" sz="1000" b="0" i="0" u="none" strike="noStrike" dirty="0" smtClean="0">
                        <a:solidFill>
                          <a:srgbClr val="000000"/>
                        </a:solidFill>
                        <a:latin typeface="新細明體"/>
                      </a:endParaRPr>
                    </a:p>
                    <a:p>
                      <a:pPr algn="l" fontAlgn="ctr"/>
                      <a:r>
                        <a:rPr lang="zh-TW" altLang="en-US" sz="1000" b="0" i="0" u="none" strike="noStrike" dirty="0" smtClean="0">
                          <a:solidFill>
                            <a:srgbClr val="000000"/>
                          </a:solidFill>
                          <a:latin typeface="新細明體"/>
                        </a:rPr>
                        <a:t>   市鄉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建設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05-01_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自來水供水普及率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000" b="0" i="0" u="none" strike="noStrike" dirty="0" smtClean="0">
                          <a:solidFill>
                            <a:srgbClr val="0000FF"/>
                          </a:solidFill>
                          <a:latin typeface="新細明體"/>
                        </a:rPr>
                        <a:t>澎湖縣</a:t>
                      </a:r>
                      <a:r>
                        <a:rPr lang="zh-TW" altLang="en-US" sz="1000" b="0" i="0" u="none" strike="noStrike" dirty="0">
                          <a:solidFill>
                            <a:srgbClr val="0000FF"/>
                          </a:solidFill>
                          <a:latin typeface="新細明體"/>
                        </a:rPr>
                        <a:t>政府主計處提供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 smtClean="0">
                          <a:solidFill>
                            <a:srgbClr val="000000"/>
                          </a:solidFill>
                          <a:latin typeface="新細明體"/>
                        </a:rPr>
                        <a:t>-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6.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金融財稅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06-01-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各鄉市歲入預決算－按來源別分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000" b="0" i="0" u="none" strike="noStrike" dirty="0" smtClean="0">
                          <a:solidFill>
                            <a:srgbClr val="0000FF"/>
                          </a:solidFill>
                          <a:latin typeface="細明體"/>
                        </a:rPr>
                        <a:t>各</a:t>
                      </a:r>
                      <a:r>
                        <a:rPr lang="zh-TW" altLang="en-US" sz="1000" b="0" i="0" u="none" strike="noStrike" dirty="0">
                          <a:solidFill>
                            <a:srgbClr val="0000FF"/>
                          </a:solidFill>
                          <a:latin typeface="細明體"/>
                        </a:rPr>
                        <a:t>鄉</a:t>
                      </a:r>
                      <a:r>
                        <a:rPr lang="zh-TW" altLang="en-US" sz="1000" b="0" i="0" u="none" strike="noStrike" dirty="0" smtClean="0">
                          <a:solidFill>
                            <a:srgbClr val="0000FF"/>
                          </a:solidFill>
                          <a:latin typeface="細明體"/>
                        </a:rPr>
                        <a:t>市主計室</a:t>
                      </a:r>
                      <a:endParaRPr lang="zh-TW" altLang="en-US" sz="1000" b="0" i="0" u="none" strike="noStrike" dirty="0">
                        <a:solidFill>
                          <a:srgbClr val="0000FF"/>
                        </a:solidFill>
                        <a:latin typeface="細明體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 smtClean="0">
                          <a:solidFill>
                            <a:srgbClr val="000000"/>
                          </a:solidFill>
                          <a:latin typeface="新細明體"/>
                        </a:rPr>
                        <a:t>-</a:t>
                      </a:r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3249" marR="3249" marT="32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06-02-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各鄉市歲出預決算－按政事別分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000" b="0" i="0" u="none" strike="noStrike" dirty="0" smtClean="0">
                          <a:solidFill>
                            <a:srgbClr val="0000FF"/>
                          </a:solidFill>
                          <a:latin typeface="細明體"/>
                        </a:rPr>
                        <a:t>各</a:t>
                      </a:r>
                      <a:r>
                        <a:rPr lang="zh-TW" altLang="en-US" sz="1000" b="0" i="0" u="none" strike="noStrike" dirty="0">
                          <a:solidFill>
                            <a:srgbClr val="0000FF"/>
                          </a:solidFill>
                          <a:latin typeface="細明體"/>
                        </a:rPr>
                        <a:t>鄉</a:t>
                      </a:r>
                      <a:r>
                        <a:rPr lang="zh-TW" altLang="en-US" sz="1000" b="0" i="0" u="none" strike="noStrike" dirty="0" smtClean="0">
                          <a:solidFill>
                            <a:srgbClr val="0000FF"/>
                          </a:solidFill>
                          <a:latin typeface="細明體"/>
                        </a:rPr>
                        <a:t>市主計室</a:t>
                      </a:r>
                      <a:endParaRPr lang="zh-TW" altLang="en-US" sz="1000" b="0" i="0" u="none" strike="noStrike" dirty="0">
                        <a:solidFill>
                          <a:srgbClr val="0000FF"/>
                        </a:solidFill>
                        <a:latin typeface="細明體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 smtClean="0">
                          <a:solidFill>
                            <a:srgbClr val="000000"/>
                          </a:solidFill>
                          <a:latin typeface="新細明體"/>
                        </a:rPr>
                        <a:t>8</a:t>
                      </a:r>
                      <a:endParaRPr lang="en-US" altLang="zh-TW" sz="10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7.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社會福利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07-01_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身心障礙人數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 dirty="0" smtClean="0">
                          <a:solidFill>
                            <a:srgbClr val="0000FF"/>
                          </a:solidFill>
                          <a:latin typeface="新細明體"/>
                        </a:rPr>
                        <a:t>澎湖縣</a:t>
                      </a:r>
                      <a:r>
                        <a:rPr lang="zh-TW" altLang="en-US" sz="1000" b="0" i="0" u="none" strike="noStrike" dirty="0">
                          <a:solidFill>
                            <a:srgbClr val="0000FF"/>
                          </a:solidFill>
                          <a:latin typeface="新細明體"/>
                        </a:rPr>
                        <a:t>政府</a:t>
                      </a:r>
                      <a:r>
                        <a:rPr lang="zh-TW" altLang="en-US" sz="1000" b="0" i="0" u="none" strike="noStrike" dirty="0" smtClean="0">
                          <a:solidFill>
                            <a:srgbClr val="0000FF"/>
                          </a:solidFill>
                          <a:latin typeface="新細明體"/>
                        </a:rPr>
                        <a:t>主計處提供</a:t>
                      </a:r>
                      <a:endParaRPr lang="zh-TW" altLang="en-US" sz="1000" b="0" i="0" u="none" strike="noStrike" dirty="0">
                        <a:solidFill>
                          <a:srgbClr val="0000FF"/>
                        </a:solidFill>
                        <a:latin typeface="新細明體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5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3249" marR="3249" marT="32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07-02_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低收入戶及中低收入戶人數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sng" strike="noStrike" dirty="0" smtClean="0">
                          <a:solidFill>
                            <a:srgbClr val="0000FF"/>
                          </a:solidFill>
                          <a:latin typeface="華康中楷體"/>
                          <a:hlinkClick r:id="rId4"/>
                        </a:rPr>
                        <a:t>[</a:t>
                      </a:r>
                      <a:r>
                        <a:rPr lang="zh-TW" altLang="en-US" sz="1000" b="0" i="0" u="sng" strike="noStrike" dirty="0" smtClean="0">
                          <a:solidFill>
                            <a:srgbClr val="0000FF"/>
                          </a:solidFill>
                          <a:latin typeface="華康中楷體"/>
                          <a:hlinkClick r:id="rId4"/>
                        </a:rPr>
                        <a:t>衛生福利統計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4"/>
                        </a:rPr>
                        <a:t>專區</a:t>
                      </a:r>
                      <a:r>
                        <a:rPr lang="en-US" altLang="zh-TW" sz="1000" b="0" i="0" u="sng" strike="noStrike" dirty="0" smtClean="0">
                          <a:solidFill>
                            <a:srgbClr val="0000FF"/>
                          </a:solidFill>
                          <a:latin typeface="華康中楷體"/>
                          <a:hlinkClick r:id="rId4"/>
                        </a:rPr>
                        <a:t>]&gt;[</a:t>
                      </a:r>
                      <a:r>
                        <a:rPr lang="en-US" altLang="zh-TW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4"/>
                        </a:rPr>
                        <a:t>1.1.2 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4"/>
                        </a:rPr>
                        <a:t>低收入戶戶數及人數按鄉鎮市區別分</a:t>
                      </a:r>
                      <a:r>
                        <a:rPr lang="en-US" altLang="zh-TW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4"/>
                        </a:rPr>
                        <a:t>]</a:t>
                      </a:r>
                      <a:endParaRPr lang="zh-TW" altLang="en-US" sz="1000" b="0" i="0" u="sng" strike="noStrike" dirty="0">
                        <a:solidFill>
                          <a:srgbClr val="0000FF"/>
                        </a:solidFill>
                        <a:latin typeface="華康中楷體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5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3249" marR="3249" marT="32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3249" marR="3249" marT="32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sng" strike="noStrike" dirty="0" smtClean="0">
                          <a:solidFill>
                            <a:srgbClr val="0000FF"/>
                          </a:solidFill>
                          <a:latin typeface="華康中楷體"/>
                          <a:hlinkClick r:id="rId5"/>
                        </a:rPr>
                        <a:t>[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5"/>
                        </a:rPr>
                        <a:t>衛生福利統計專區</a:t>
                      </a:r>
                      <a:r>
                        <a:rPr lang="en-US" altLang="zh-TW" sz="1000" b="0" i="0" u="sng" strike="noStrike" dirty="0" smtClean="0">
                          <a:solidFill>
                            <a:srgbClr val="0000FF"/>
                          </a:solidFill>
                          <a:latin typeface="華康中楷體"/>
                          <a:hlinkClick r:id="rId5"/>
                        </a:rPr>
                        <a:t>]&gt;[</a:t>
                      </a:r>
                      <a:r>
                        <a:rPr lang="en-US" altLang="zh-TW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5"/>
                        </a:rPr>
                        <a:t>1.1.6 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5"/>
                        </a:rPr>
                        <a:t>中低收入戶戶數及人數按鄉鎮市區別分</a:t>
                      </a:r>
                      <a:r>
                        <a:rPr lang="en-US" altLang="zh-TW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5"/>
                        </a:rPr>
                        <a:t>]</a:t>
                      </a:r>
                      <a:endParaRPr lang="zh-TW" altLang="en-US" sz="1000" b="0" i="0" u="sng" strike="noStrike" dirty="0">
                        <a:solidFill>
                          <a:srgbClr val="0000FF"/>
                        </a:solidFill>
                        <a:latin typeface="華康中楷體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1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8.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教育文化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08-01_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境內國民中學概況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TW" sz="1000" b="0" i="0" u="sng" strike="noStrike" dirty="0" smtClean="0">
                          <a:solidFill>
                            <a:srgbClr val="0000FF"/>
                          </a:solidFill>
                          <a:latin typeface="華康中楷體"/>
                          <a:hlinkClick r:id="rId6"/>
                        </a:rPr>
                        <a:t>[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6"/>
                        </a:rPr>
                        <a:t>教育部統計處</a:t>
                      </a:r>
                      <a:r>
                        <a:rPr lang="en-US" altLang="zh-TW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6"/>
                        </a:rPr>
                        <a:t>.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6"/>
                        </a:rPr>
                        <a:t>學校基本資料</a:t>
                      </a:r>
                      <a:r>
                        <a:rPr lang="en-US" altLang="zh-TW" sz="1000" b="0" i="0" u="sng" strike="noStrike" dirty="0" smtClean="0">
                          <a:solidFill>
                            <a:srgbClr val="0000FF"/>
                          </a:solidFill>
                          <a:latin typeface="華康中楷體"/>
                          <a:hlinkClick r:id="rId6"/>
                        </a:rPr>
                        <a:t>]&gt;[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6"/>
                        </a:rPr>
                        <a:t>校別資料</a:t>
                      </a:r>
                      <a:r>
                        <a:rPr lang="en-US" altLang="zh-TW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6"/>
                        </a:rPr>
                        <a:t>.(19) 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6"/>
                        </a:rPr>
                        <a:t>國民中學校別</a:t>
                      </a:r>
                      <a:r>
                        <a:rPr lang="zh-TW" altLang="en-US" sz="1000" b="0" i="0" u="sng" strike="noStrike" dirty="0" smtClean="0">
                          <a:solidFill>
                            <a:srgbClr val="0000FF"/>
                          </a:solidFill>
                          <a:latin typeface="華康中楷體"/>
                          <a:hlinkClick r:id="rId6"/>
                        </a:rPr>
                        <a:t>資料</a:t>
                      </a:r>
                      <a:r>
                        <a:rPr lang="en-US" altLang="zh-TW" sz="1000" b="0" i="0" u="sng" strike="noStrike" dirty="0" smtClean="0">
                          <a:solidFill>
                            <a:srgbClr val="0000FF"/>
                          </a:solidFill>
                          <a:latin typeface="華康中楷體"/>
                          <a:hlinkClick r:id="rId6"/>
                        </a:rPr>
                        <a:t>]</a:t>
                      </a:r>
                      <a:endParaRPr lang="zh-TW" altLang="en-US" sz="1000" b="0" i="0" u="sng" strike="noStrike" dirty="0">
                        <a:solidFill>
                          <a:srgbClr val="0000FF"/>
                        </a:solidFill>
                        <a:latin typeface="華康中楷體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1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3249" marR="3249" marT="32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08-02_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境內國民小學概況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TW" sz="1000" b="0" i="0" u="sng" strike="noStrike" dirty="0" smtClean="0">
                          <a:solidFill>
                            <a:srgbClr val="0000FF"/>
                          </a:solidFill>
                          <a:latin typeface="華康中楷體"/>
                          <a:hlinkClick r:id="rId7"/>
                        </a:rPr>
                        <a:t>[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7"/>
                        </a:rPr>
                        <a:t>教育部統計處</a:t>
                      </a:r>
                      <a:r>
                        <a:rPr lang="en-US" altLang="zh-TW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7"/>
                        </a:rPr>
                        <a:t>.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7"/>
                        </a:rPr>
                        <a:t>學校基本資料</a:t>
                      </a:r>
                      <a:r>
                        <a:rPr lang="en-US" altLang="zh-TW" sz="1000" b="0" i="0" u="sng" strike="noStrike" dirty="0" smtClean="0">
                          <a:solidFill>
                            <a:srgbClr val="0000FF"/>
                          </a:solidFill>
                          <a:latin typeface="華康中楷體"/>
                          <a:hlinkClick r:id="rId7"/>
                        </a:rPr>
                        <a:t>]&gt;[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7"/>
                        </a:rPr>
                        <a:t>校別資料</a:t>
                      </a:r>
                      <a:r>
                        <a:rPr lang="en-US" altLang="zh-TW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7"/>
                        </a:rPr>
                        <a:t>.(19) 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華康中楷體"/>
                          <a:hlinkClick r:id="rId7"/>
                        </a:rPr>
                        <a:t>國民小學校別</a:t>
                      </a:r>
                      <a:r>
                        <a:rPr lang="zh-TW" altLang="en-US" sz="1000" b="0" i="0" u="sng" strike="noStrike" dirty="0" smtClean="0">
                          <a:solidFill>
                            <a:srgbClr val="0000FF"/>
                          </a:solidFill>
                          <a:latin typeface="華康中楷體"/>
                          <a:hlinkClick r:id="rId7"/>
                        </a:rPr>
                        <a:t>資料</a:t>
                      </a:r>
                      <a:r>
                        <a:rPr lang="en-US" altLang="zh-TW" sz="1000" b="0" i="0" u="sng" strike="noStrike" dirty="0" smtClean="0">
                          <a:solidFill>
                            <a:srgbClr val="0000FF"/>
                          </a:solidFill>
                          <a:latin typeface="華康中楷體"/>
                          <a:hlinkClick r:id="rId7"/>
                        </a:rPr>
                        <a:t>]</a:t>
                      </a:r>
                      <a:endParaRPr lang="zh-TW" altLang="en-US" sz="1000" b="0" i="0" u="sng" strike="noStrike" dirty="0">
                        <a:solidFill>
                          <a:srgbClr val="0000FF"/>
                        </a:solidFill>
                        <a:latin typeface="華康中楷體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054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7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9.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衛生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09-01_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醫療機構及其他醫事機構開</a:t>
                      </a:r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(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執</a:t>
                      </a:r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)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業醫事人員數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sng" strike="noStrike" dirty="0" smtClean="0">
                          <a:solidFill>
                            <a:srgbClr val="0000FF"/>
                          </a:solidFill>
                          <a:latin typeface="新細明體"/>
                          <a:hlinkClick r:id="rId8"/>
                        </a:rPr>
                        <a:t>[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新細明體"/>
                          <a:hlinkClick r:id="rId8"/>
                        </a:rPr>
                        <a:t>衛生福利統計專區</a:t>
                      </a:r>
                      <a:r>
                        <a:rPr lang="en-US" altLang="zh-TW" sz="1000" b="0" i="0" u="sng" strike="noStrike" dirty="0" smtClean="0">
                          <a:solidFill>
                            <a:srgbClr val="0000FF"/>
                          </a:solidFill>
                          <a:latin typeface="新細明體"/>
                          <a:hlinkClick r:id="rId8"/>
                        </a:rPr>
                        <a:t>]&gt;</a:t>
                      </a:r>
                      <a:r>
                        <a:rPr lang="zh-TW" altLang="en-US" sz="1000" b="0" i="0" u="sng" strike="noStrike" dirty="0" smtClean="0">
                          <a:solidFill>
                            <a:srgbClr val="0000FF"/>
                          </a:solidFill>
                          <a:latin typeface="新細明體"/>
                          <a:hlinkClick r:id="rId8"/>
                        </a:rPr>
                        <a:t>表四十澎湖縣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新細明體"/>
                          <a:hlinkClick r:id="rId8"/>
                        </a:rPr>
                        <a:t>醫療院所執業醫事人員數按地區別</a:t>
                      </a:r>
                      <a:r>
                        <a:rPr lang="zh-TW" altLang="en-US" sz="1000" b="0" i="0" u="sng" strike="noStrike" dirty="0" smtClean="0">
                          <a:solidFill>
                            <a:srgbClr val="0000FF"/>
                          </a:solidFill>
                          <a:latin typeface="新細明體"/>
                          <a:hlinkClick r:id="rId8"/>
                        </a:rPr>
                        <a:t>分</a:t>
                      </a:r>
                      <a:endParaRPr lang="zh-TW" altLang="en-US" sz="1000" b="0" i="0" u="sng" strike="noStrike" dirty="0">
                        <a:solidFill>
                          <a:srgbClr val="0000FF"/>
                        </a:solidFill>
                        <a:latin typeface="新細明體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3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3249" marR="3249" marT="32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09-02_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藥商家數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TW" sz="1000" b="0" i="0" u="sng" strike="noStrike" dirty="0" smtClean="0">
                          <a:solidFill>
                            <a:srgbClr val="0000FF"/>
                          </a:solidFill>
                          <a:latin typeface="新細明體"/>
                          <a:hlinkClick r:id="rId9"/>
                        </a:rPr>
                        <a:t>[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新細明體"/>
                          <a:hlinkClick r:id="rId9"/>
                        </a:rPr>
                        <a:t>衛生福利統計專區</a:t>
                      </a:r>
                      <a:r>
                        <a:rPr lang="en-US" altLang="zh-TW" sz="1000" b="0" i="0" u="sng" strike="noStrike" dirty="0" smtClean="0">
                          <a:solidFill>
                            <a:srgbClr val="0000FF"/>
                          </a:solidFill>
                          <a:latin typeface="新細明體"/>
                          <a:hlinkClick r:id="rId9"/>
                        </a:rPr>
                        <a:t>]&gt;[</a:t>
                      </a:r>
                      <a:r>
                        <a:rPr lang="en-US" altLang="zh-TW" sz="1000" b="0" i="0" u="sng" strike="noStrike" dirty="0">
                          <a:solidFill>
                            <a:srgbClr val="0000FF"/>
                          </a:solidFill>
                          <a:latin typeface="新細明體"/>
                          <a:hlinkClick r:id="rId9"/>
                        </a:rPr>
                        <a:t>10522-01-01</a:t>
                      </a:r>
                      <a:r>
                        <a:rPr lang="zh-TW" altLang="en-US" sz="1000" b="0" i="0" u="sng" strike="noStrike" dirty="0">
                          <a:solidFill>
                            <a:srgbClr val="0000FF"/>
                          </a:solidFill>
                          <a:latin typeface="新細明體"/>
                          <a:hlinkClick r:id="rId9"/>
                        </a:rPr>
                        <a:t>各縣市鄉鎮藥商家數</a:t>
                      </a:r>
                      <a:r>
                        <a:rPr lang="en-US" altLang="zh-TW" sz="1000" b="0" i="0" u="sng" strike="noStrike" dirty="0">
                          <a:solidFill>
                            <a:srgbClr val="0000FF"/>
                          </a:solidFill>
                          <a:latin typeface="新細明體"/>
                          <a:hlinkClick r:id="rId9"/>
                        </a:rPr>
                        <a:t>]</a:t>
                      </a:r>
                      <a:endParaRPr lang="zh-TW" altLang="en-US" sz="1000" b="0" i="0" u="sng" strike="noStrike" dirty="0">
                        <a:solidFill>
                          <a:srgbClr val="0000FF"/>
                        </a:solidFill>
                        <a:latin typeface="新細明體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0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 smtClean="0">
                          <a:solidFill>
                            <a:srgbClr val="000000"/>
                          </a:solidFill>
                          <a:latin typeface="新細明體"/>
                        </a:rPr>
                        <a:t>8</a:t>
                      </a:r>
                      <a:endParaRPr lang="en-US" altLang="zh-TW" sz="10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10.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環境保護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10-01_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新細明體"/>
                        </a:rPr>
                        <a:t>垃圾清運處理概況</a:t>
                      </a: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TW" altLang="en-US" sz="1000" b="0" i="0" u="none" strike="noStrike" dirty="0" smtClean="0">
                          <a:solidFill>
                            <a:srgbClr val="0000FF"/>
                          </a:solidFill>
                          <a:latin typeface="新細明體"/>
                        </a:rPr>
                        <a:t>澎湖縣政府主計處提供</a:t>
                      </a:r>
                      <a:endParaRPr lang="zh-TW" altLang="en-US" sz="1000" b="0" i="0" u="none" strike="noStrike" dirty="0">
                        <a:solidFill>
                          <a:srgbClr val="0000FF"/>
                        </a:solidFill>
                        <a:latin typeface="新細明體"/>
                      </a:endParaRPr>
                    </a:p>
                  </a:txBody>
                  <a:tcPr marL="3249" marR="3249" marT="3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88A44D"/>
                </a:solidFill>
              </a:rPr>
              <a:t>未來統計業務推動方向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170844" y="928670"/>
            <a:ext cx="8794800" cy="5465256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08000" lvl="0" indent="-180000"/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lvl="0" indent="-180000"/>
            <a:endParaRPr lang="zh-TW" altLang="en-US" sz="1400" dirty="0" smtClean="0">
              <a:solidFill>
                <a:schemeClr val="tx1"/>
              </a:solidFill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178770" y="142852"/>
            <a:ext cx="8784000" cy="792000"/>
          </a:xfrm>
          <a:prstGeom prst="roundRect">
            <a:avLst/>
          </a:prstGeom>
          <a:solidFill>
            <a:srgbClr val="C3917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辦理公所統計年報編布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格式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(6/8)</a:t>
            </a:r>
            <a:endParaRPr lang="zh-TW" altLang="en-US" sz="2800" dirty="0" smtClean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6526" y="1000108"/>
            <a:ext cx="8715436" cy="5367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88A44D"/>
                </a:solidFill>
              </a:rPr>
              <a:t>未來統計業務推動方向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170844" y="964140"/>
            <a:ext cx="8794800" cy="5465256"/>
          </a:xfrm>
          <a:prstGeom prst="roundRect">
            <a:avLst>
              <a:gd name="adj" fmla="val 1832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08000" lvl="0" indent="-180000"/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lvl="0" indent="-180000"/>
            <a:endParaRPr lang="en-US" altLang="zh-TW" sz="1400" dirty="0" smtClean="0"/>
          </a:p>
          <a:p>
            <a:pPr marL="108000" lvl="0" indent="-180000"/>
            <a:r>
              <a:rPr lang="zh-TW" altLang="en-US" sz="1400" dirty="0" smtClean="0">
                <a:solidFill>
                  <a:schemeClr val="tx1"/>
                </a:solidFill>
              </a:rPr>
              <a:t>一、基本表資料時間以呈現</a:t>
            </a:r>
            <a:r>
              <a:rPr lang="en-US" altLang="zh-TW" sz="1400" b="1" dirty="0" smtClean="0">
                <a:solidFill>
                  <a:schemeClr val="tx1"/>
                </a:solidFill>
              </a:rPr>
              <a:t>5</a:t>
            </a:r>
            <a:r>
              <a:rPr lang="zh-TW" altLang="en-US" sz="1400" b="1" dirty="0" smtClean="0">
                <a:solidFill>
                  <a:schemeClr val="tx1"/>
                </a:solidFill>
              </a:rPr>
              <a:t>年</a:t>
            </a:r>
            <a:r>
              <a:rPr lang="zh-TW" altLang="en-US" sz="1400" dirty="0" smtClean="0">
                <a:solidFill>
                  <a:schemeClr val="tx1"/>
                </a:solidFill>
              </a:rPr>
              <a:t>為原則。</a:t>
            </a:r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lvl="0" indent="-180000"/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indent="-180000"/>
            <a:r>
              <a:rPr lang="zh-TW" altLang="en-US" sz="1400" dirty="0" smtClean="0">
                <a:solidFill>
                  <a:schemeClr val="tx1"/>
                </a:solidFill>
              </a:rPr>
              <a:t>二、若公務統計報表或中央回饋資料修正時，則相關基本表之修訂原則如下：</a:t>
            </a:r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indent="-180000"/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indent="-180000"/>
            <a:r>
              <a:rPr lang="zh-TW" altLang="en-US" sz="1400" dirty="0" smtClean="0">
                <a:solidFill>
                  <a:schemeClr val="tx1"/>
                </a:solidFill>
              </a:rPr>
              <a:t>      </a:t>
            </a:r>
            <a:r>
              <a:rPr lang="en-US" altLang="zh-TW" sz="1400" dirty="0" smtClean="0">
                <a:solidFill>
                  <a:schemeClr val="tx1"/>
                </a:solidFill>
              </a:rPr>
              <a:t>(</a:t>
            </a:r>
            <a:r>
              <a:rPr lang="zh-TW" altLang="en-US" sz="1400" dirty="0" smtClean="0">
                <a:solidFill>
                  <a:schemeClr val="tx1"/>
                </a:solidFill>
              </a:rPr>
              <a:t>一</a:t>
            </a:r>
            <a:r>
              <a:rPr lang="en-US" altLang="zh-TW" sz="1400" dirty="0" smtClean="0">
                <a:solidFill>
                  <a:schemeClr val="tx1"/>
                </a:solidFill>
              </a:rPr>
              <a:t>)</a:t>
            </a:r>
            <a:r>
              <a:rPr lang="zh-TW" altLang="en-US" sz="1400" dirty="0" smtClean="0">
                <a:solidFill>
                  <a:schemeClr val="tx1"/>
                </a:solidFill>
              </a:rPr>
              <a:t>、僅修正部分統計項目名稱（定義內涵維持不變）：請修正為新項目名稱。</a:t>
            </a:r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indent="-180000"/>
            <a:r>
              <a:rPr lang="zh-TW" altLang="en-US" sz="1400" dirty="0" smtClean="0">
                <a:solidFill>
                  <a:schemeClr val="tx1"/>
                </a:solidFill>
              </a:rPr>
              <a:t>                   </a:t>
            </a:r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indent="-180000"/>
            <a:r>
              <a:rPr lang="zh-TW" altLang="en-US" sz="1400" dirty="0" smtClean="0">
                <a:solidFill>
                  <a:schemeClr val="tx1"/>
                </a:solidFill>
              </a:rPr>
              <a:t>                  如食品製造業</a:t>
            </a:r>
            <a:r>
              <a:rPr lang="en-US" altLang="zh-TW" sz="1400" dirty="0" smtClean="0">
                <a:solidFill>
                  <a:schemeClr val="tx1"/>
                </a:solidFill>
              </a:rPr>
              <a:t>-&gt;</a:t>
            </a:r>
            <a:r>
              <a:rPr lang="zh-TW" altLang="en-US" sz="1400" dirty="0" smtClean="0">
                <a:solidFill>
                  <a:schemeClr val="tx1"/>
                </a:solidFill>
              </a:rPr>
              <a:t>食品及飼品製造業</a:t>
            </a:r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indent="-180000"/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indent="-180000"/>
            <a:r>
              <a:rPr lang="en-US" altLang="zh-TW" sz="1400" dirty="0" smtClean="0">
                <a:solidFill>
                  <a:schemeClr val="tx1"/>
                </a:solidFill>
              </a:rPr>
              <a:t>      (</a:t>
            </a:r>
            <a:r>
              <a:rPr lang="zh-TW" altLang="en-US" sz="1400" dirty="0" smtClean="0">
                <a:solidFill>
                  <a:schemeClr val="tx1"/>
                </a:solidFill>
              </a:rPr>
              <a:t>二</a:t>
            </a:r>
            <a:r>
              <a:rPr lang="en-US" altLang="zh-TW" sz="1400" dirty="0" smtClean="0">
                <a:solidFill>
                  <a:schemeClr val="tx1"/>
                </a:solidFill>
              </a:rPr>
              <a:t>)</a:t>
            </a:r>
            <a:r>
              <a:rPr lang="zh-TW" altLang="en-US" sz="1400" dirty="0" smtClean="0">
                <a:solidFill>
                  <a:schemeClr val="tx1"/>
                </a:solidFill>
              </a:rPr>
              <a:t>、增加部分統計項目：新增項目應追溯各年資料，</a:t>
            </a:r>
            <a:r>
              <a:rPr lang="zh-TW" altLang="en-US" sz="1400" b="1" dirty="0" smtClean="0">
                <a:solidFill>
                  <a:schemeClr val="tx1"/>
                </a:solidFill>
              </a:rPr>
              <a:t>若數字不詳，無法追溯者，請以「</a:t>
            </a:r>
            <a:r>
              <a:rPr lang="en-US" altLang="zh-TW" sz="1400" b="1" dirty="0" smtClean="0">
                <a:solidFill>
                  <a:schemeClr val="tx1"/>
                </a:solidFill>
              </a:rPr>
              <a:t>-</a:t>
            </a:r>
            <a:r>
              <a:rPr lang="zh-TW" altLang="en-US" sz="1400" b="1" dirty="0" smtClean="0">
                <a:solidFill>
                  <a:schemeClr val="tx1"/>
                </a:solidFill>
              </a:rPr>
              <a:t>」表示</a:t>
            </a:r>
            <a:r>
              <a:rPr lang="zh-TW" altLang="en-US" sz="1400" dirty="0" smtClean="0">
                <a:solidFill>
                  <a:schemeClr val="tx1"/>
                </a:solidFill>
              </a:rPr>
              <a:t> 。</a:t>
            </a:r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indent="-180000"/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indent="-180000"/>
            <a:r>
              <a:rPr lang="zh-TW" altLang="en-US" sz="1400" dirty="0" smtClean="0">
                <a:solidFill>
                  <a:schemeClr val="tx1"/>
                </a:solidFill>
              </a:rPr>
              <a:t>      </a:t>
            </a:r>
            <a:r>
              <a:rPr lang="en-US" altLang="zh-TW" sz="1400" dirty="0" smtClean="0">
                <a:solidFill>
                  <a:schemeClr val="tx1"/>
                </a:solidFill>
              </a:rPr>
              <a:t>(</a:t>
            </a:r>
            <a:r>
              <a:rPr lang="zh-TW" altLang="en-US" sz="1400" dirty="0" smtClean="0">
                <a:solidFill>
                  <a:schemeClr val="tx1"/>
                </a:solidFill>
              </a:rPr>
              <a:t>三</a:t>
            </a:r>
            <a:r>
              <a:rPr lang="en-US" altLang="zh-TW" sz="1400" dirty="0" smtClean="0">
                <a:solidFill>
                  <a:schemeClr val="tx1"/>
                </a:solidFill>
              </a:rPr>
              <a:t>)</a:t>
            </a:r>
            <a:r>
              <a:rPr lang="zh-TW" altLang="en-US" sz="1400" dirty="0" smtClean="0">
                <a:solidFill>
                  <a:schemeClr val="tx1"/>
                </a:solidFill>
              </a:rPr>
              <a:t>、刪除部分統計項目：可自行考量實際需要決定是否保留歷年資料。</a:t>
            </a:r>
            <a:r>
              <a:rPr lang="en-US" altLang="zh-TW" sz="1400" dirty="0" smtClean="0">
                <a:solidFill>
                  <a:schemeClr val="tx1"/>
                </a:solidFill>
              </a:rPr>
              <a:t> </a:t>
            </a:r>
          </a:p>
          <a:p>
            <a:pPr marL="108000" indent="-180000"/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indent="-180000"/>
            <a:r>
              <a:rPr lang="zh-TW" altLang="en-US" sz="1400" dirty="0" smtClean="0">
                <a:solidFill>
                  <a:schemeClr val="tx1"/>
                </a:solidFill>
              </a:rPr>
              <a:t>      </a:t>
            </a:r>
            <a:r>
              <a:rPr lang="en-US" altLang="zh-TW" sz="1400" dirty="0" smtClean="0">
                <a:solidFill>
                  <a:schemeClr val="tx1"/>
                </a:solidFill>
              </a:rPr>
              <a:t>(</a:t>
            </a:r>
            <a:r>
              <a:rPr lang="zh-TW" altLang="en-US" sz="1400" dirty="0" smtClean="0">
                <a:solidFill>
                  <a:schemeClr val="tx1"/>
                </a:solidFill>
              </a:rPr>
              <a:t>四</a:t>
            </a:r>
            <a:r>
              <a:rPr lang="en-US" altLang="zh-TW" sz="1400" dirty="0" smtClean="0">
                <a:solidFill>
                  <a:schemeClr val="tx1"/>
                </a:solidFill>
              </a:rPr>
              <a:t>)</a:t>
            </a:r>
            <a:r>
              <a:rPr lang="zh-TW" altLang="en-US" sz="1400" dirty="0" smtClean="0">
                <a:solidFill>
                  <a:schemeClr val="tx1"/>
                </a:solidFill>
              </a:rPr>
              <a:t>、新修訂表式與原表式差異甚大：請採新表式追溯或新、舊表式並列方式呈現，以維資料之完整性及</a:t>
            </a:r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indent="-180000"/>
            <a:r>
              <a:rPr lang="zh-TW" altLang="en-US" sz="1400" dirty="0" smtClean="0">
                <a:solidFill>
                  <a:schemeClr val="tx1"/>
                </a:solidFill>
              </a:rPr>
              <a:t>                  延續性。</a:t>
            </a:r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indent="-180000"/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indent="-180000"/>
            <a:r>
              <a:rPr lang="zh-TW" altLang="en-US" sz="1400" dirty="0" smtClean="0">
                <a:solidFill>
                  <a:schemeClr val="tx1"/>
                </a:solidFill>
              </a:rPr>
              <a:t>      </a:t>
            </a:r>
            <a:r>
              <a:rPr lang="en-US" altLang="zh-TW" sz="1400" dirty="0" smtClean="0">
                <a:solidFill>
                  <a:schemeClr val="tx1"/>
                </a:solidFill>
              </a:rPr>
              <a:t>(</a:t>
            </a:r>
            <a:r>
              <a:rPr lang="zh-TW" altLang="en-US" sz="1400" dirty="0" smtClean="0">
                <a:solidFill>
                  <a:schemeClr val="tx1"/>
                </a:solidFill>
              </a:rPr>
              <a:t>五</a:t>
            </a:r>
            <a:r>
              <a:rPr lang="en-US" altLang="zh-TW" sz="1400" dirty="0" smtClean="0">
                <a:solidFill>
                  <a:schemeClr val="tx1"/>
                </a:solidFill>
              </a:rPr>
              <a:t>)</a:t>
            </a:r>
            <a:r>
              <a:rPr lang="zh-TW" altLang="en-US" sz="1400" dirty="0" smtClean="0">
                <a:solidFill>
                  <a:schemeClr val="tx1"/>
                </a:solidFill>
              </a:rPr>
              <a:t>、</a:t>
            </a:r>
            <a:r>
              <a:rPr lang="zh-TW" altLang="en-US" sz="1400" b="1" dirty="0" smtClean="0">
                <a:solidFill>
                  <a:schemeClr val="tx1"/>
                </a:solidFill>
              </a:rPr>
              <a:t>無數值或是未統計，以「</a:t>
            </a:r>
            <a:r>
              <a:rPr lang="en-US" altLang="zh-TW" sz="1400" b="1" dirty="0" smtClean="0">
                <a:solidFill>
                  <a:schemeClr val="tx1"/>
                </a:solidFill>
              </a:rPr>
              <a:t>-</a:t>
            </a:r>
            <a:r>
              <a:rPr lang="zh-TW" altLang="en-US" sz="1400" b="1" dirty="0" smtClean="0">
                <a:solidFill>
                  <a:schemeClr val="tx1"/>
                </a:solidFill>
              </a:rPr>
              <a:t>」表示</a:t>
            </a:r>
            <a:r>
              <a:rPr lang="zh-TW" altLang="en-US" sz="1400" dirty="0" smtClean="0">
                <a:solidFill>
                  <a:schemeClr val="tx1"/>
                </a:solidFill>
              </a:rPr>
              <a:t>；如尚未發布，以「</a:t>
            </a:r>
            <a:r>
              <a:rPr lang="en-US" altLang="zh-TW" sz="1400" dirty="0" smtClean="0">
                <a:solidFill>
                  <a:schemeClr val="tx1"/>
                </a:solidFill>
              </a:rPr>
              <a:t>…</a:t>
            </a:r>
            <a:r>
              <a:rPr lang="zh-TW" altLang="en-US" sz="1400" dirty="0" smtClean="0">
                <a:solidFill>
                  <a:schemeClr val="tx1"/>
                </a:solidFill>
              </a:rPr>
              <a:t>」表示。</a:t>
            </a:r>
          </a:p>
        </p:txBody>
      </p:sp>
      <p:sp>
        <p:nvSpPr>
          <p:cNvPr id="4" name="圓角矩形 3"/>
          <p:cNvSpPr/>
          <p:nvPr/>
        </p:nvSpPr>
        <p:spPr>
          <a:xfrm>
            <a:off x="178770" y="174356"/>
            <a:ext cx="8784000" cy="792000"/>
          </a:xfrm>
          <a:prstGeom prst="roundRect">
            <a:avLst/>
          </a:prstGeom>
          <a:solidFill>
            <a:srgbClr val="C3917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辦理公所統計年報編布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注意事項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(7/8)</a:t>
            </a:r>
            <a:endParaRPr lang="zh-TW" altLang="en-US" sz="2800" dirty="0" smtClean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88A44D"/>
                </a:solidFill>
              </a:rPr>
              <a:t>未來統計業務推動方向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170844" y="928670"/>
            <a:ext cx="8794800" cy="5465256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08000" lvl="0" indent="-180000"/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lvl="0" indent="-180000"/>
            <a:endParaRPr lang="zh-TW" altLang="en-US" sz="1400" dirty="0" smtClean="0">
              <a:solidFill>
                <a:schemeClr val="tx1"/>
              </a:solidFill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178770" y="142852"/>
            <a:ext cx="8784000" cy="792000"/>
          </a:xfrm>
          <a:prstGeom prst="roundRect">
            <a:avLst/>
          </a:prstGeom>
          <a:solidFill>
            <a:srgbClr val="C3917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lvl="0" algn="ctr"/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辦理公所統計年報編布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期程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(8/8)</a:t>
            </a:r>
            <a:endParaRPr lang="zh-TW" altLang="en-US" sz="2800" dirty="0" smtClean="0"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9" name="資料庫圖表 8"/>
          <p:cNvGraphicFramePr/>
          <p:nvPr/>
        </p:nvGraphicFramePr>
        <p:xfrm>
          <a:off x="428596" y="1214422"/>
          <a:ext cx="8215370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88A44D"/>
                </a:solidFill>
              </a:rPr>
              <a:t>未來統計業務推動方向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170844" y="928670"/>
            <a:ext cx="8794800" cy="5465256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08000" lvl="0" indent="-180000"/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lvl="0" indent="-180000"/>
            <a:endParaRPr lang="zh-TW" altLang="en-US" sz="1400" dirty="0" smtClean="0">
              <a:solidFill>
                <a:schemeClr val="tx1"/>
              </a:solidFill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178770" y="142852"/>
            <a:ext cx="8784000" cy="792000"/>
          </a:xfrm>
          <a:prstGeom prst="roundRect">
            <a:avLst/>
          </a:prstGeom>
          <a:solidFill>
            <a:srgbClr val="C3917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lvl="0" algn="ctr"/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建置統計成果視覺化查詢平台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-WHY?(1/6)</a:t>
            </a:r>
            <a:endParaRPr lang="zh-TW" altLang="en-US" sz="2800" dirty="0" smtClean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029" name="Picture 5" descr="https://cdn-images-1.medium.com/max/800/1*dlaRlBLZM4vR2YWp7-iZr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488030"/>
            <a:ext cx="5857916" cy="4012672"/>
          </a:xfrm>
          <a:prstGeom prst="rect">
            <a:avLst/>
          </a:prstGeom>
          <a:noFill/>
        </p:spPr>
      </p:pic>
      <p:sp>
        <p:nvSpPr>
          <p:cNvPr id="10" name="文字方塊 9"/>
          <p:cNvSpPr txBox="1"/>
          <p:nvPr/>
        </p:nvSpPr>
        <p:spPr>
          <a:xfrm>
            <a:off x="6357950" y="1571612"/>
            <a:ext cx="24288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zh-TW" altLang="en-US" sz="1600" dirty="0" smtClean="0"/>
              <a:t>人類大腦吸收圖像的速度是文字的</a:t>
            </a:r>
            <a:r>
              <a:rPr lang="en-US" altLang="zh-TW" sz="1600" b="1" dirty="0" smtClean="0"/>
              <a:t>60,000</a:t>
            </a:r>
            <a:r>
              <a:rPr lang="zh-TW" altLang="en-US" sz="1600" b="1" dirty="0" smtClean="0"/>
              <a:t>倍。</a:t>
            </a:r>
            <a:endParaRPr lang="en-US" altLang="zh-TW" sz="1600" b="1" dirty="0" smtClean="0"/>
          </a:p>
          <a:p>
            <a:endParaRPr lang="en-US" altLang="zh-TW" sz="1600" dirty="0" smtClean="0"/>
          </a:p>
          <a:p>
            <a:pPr>
              <a:buFont typeface="Arial" pitchFamily="34" charset="0"/>
              <a:buChar char="•"/>
            </a:pPr>
            <a:endParaRPr lang="zh-TW" altLang="en-US" sz="16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1600" dirty="0" smtClean="0"/>
              <a:t>人類能吸收</a:t>
            </a:r>
            <a:r>
              <a:rPr lang="en-US" altLang="zh-TW" sz="1600" b="1" dirty="0" smtClean="0"/>
              <a:t>80%</a:t>
            </a:r>
            <a:r>
              <a:rPr lang="zh-TW" altLang="en-US" sz="1600" b="1" dirty="0" smtClean="0"/>
              <a:t>的圖像</a:t>
            </a:r>
            <a:r>
              <a:rPr lang="zh-TW" altLang="en-US" sz="1600" dirty="0" smtClean="0"/>
              <a:t>，但只能吸收</a:t>
            </a:r>
            <a:r>
              <a:rPr lang="en-US" altLang="zh-TW" sz="1600" b="1" dirty="0" smtClean="0"/>
              <a:t>20%</a:t>
            </a:r>
            <a:r>
              <a:rPr lang="zh-TW" altLang="en-US" sz="1600" b="1" dirty="0" smtClean="0"/>
              <a:t>的文字。</a:t>
            </a:r>
            <a:endParaRPr lang="en-US" altLang="zh-TW" sz="1600" b="1" dirty="0" smtClean="0"/>
          </a:p>
          <a:p>
            <a:pPr>
              <a:buFont typeface="Arial" pitchFamily="34" charset="0"/>
              <a:buChar char="•"/>
            </a:pPr>
            <a:endParaRPr lang="zh-TW" altLang="en-US" sz="1600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1600" dirty="0" smtClean="0"/>
              <a:t>有圖像的網站比只有文字內容的網站</a:t>
            </a:r>
            <a:r>
              <a:rPr lang="zh-TW" altLang="en-US" sz="1600" b="1" dirty="0" smtClean="0"/>
              <a:t>多了</a:t>
            </a:r>
            <a:r>
              <a:rPr lang="en-US" altLang="zh-TW" sz="1600" b="1" dirty="0" smtClean="0"/>
              <a:t>94</a:t>
            </a:r>
            <a:r>
              <a:rPr lang="zh-TW" altLang="en-US" sz="1600" b="1" dirty="0" smtClean="0"/>
              <a:t>％的瀏覽率。</a:t>
            </a:r>
            <a:endParaRPr lang="en-US" altLang="zh-TW" sz="1600" b="1" dirty="0" smtClean="0"/>
          </a:p>
          <a:p>
            <a:pPr>
              <a:buFont typeface="Arial" pitchFamily="34" charset="0"/>
              <a:buChar char="•"/>
            </a:pPr>
            <a:endParaRPr lang="en-US" altLang="zh-TW" sz="1600" b="1" dirty="0" smtClean="0"/>
          </a:p>
          <a:p>
            <a:pPr>
              <a:buFont typeface="Arial" pitchFamily="34" charset="0"/>
              <a:buChar char="•"/>
            </a:pPr>
            <a:r>
              <a:rPr lang="zh-TW" altLang="en-US" sz="1600" b="1" dirty="0" smtClean="0"/>
              <a:t>快速理解，做出正確決策</a:t>
            </a:r>
            <a:endParaRPr lang="zh-TW" altLang="en-US" sz="1600" dirty="0" smtClean="0"/>
          </a:p>
          <a:p>
            <a:endParaRPr lang="zh-TW" alt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88A44D"/>
                </a:solidFill>
              </a:rPr>
              <a:t>未來統計業務推動方向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170844" y="928670"/>
            <a:ext cx="8794800" cy="5465256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08000" lvl="0" indent="-180000"/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lvl="0" indent="-180000"/>
            <a:endParaRPr lang="zh-TW" altLang="en-US" sz="1400" dirty="0" smtClean="0">
              <a:solidFill>
                <a:schemeClr val="tx1"/>
              </a:solidFill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178770" y="142852"/>
            <a:ext cx="8784000" cy="792000"/>
          </a:xfrm>
          <a:prstGeom prst="roundRect">
            <a:avLst/>
          </a:prstGeom>
          <a:solidFill>
            <a:srgbClr val="C3917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lvl="0" algn="ctr"/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建置統計成果視覺化查詢平台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-Power BI(2/6)</a:t>
            </a:r>
            <a:endParaRPr lang="zh-TW" altLang="en-US" sz="2800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57158" y="2058123"/>
            <a:ext cx="45720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檔案支援度高</a:t>
            </a:r>
            <a:r>
              <a:rPr lang="en-US" altLang="zh-TW" dirty="0" smtClean="0"/>
              <a:t>(</a:t>
            </a:r>
            <a:r>
              <a:rPr lang="en-US" dirty="0" err="1" smtClean="0"/>
              <a:t>csv、xls、xlsx、json</a:t>
            </a:r>
            <a:r>
              <a:rPr lang="en-US" dirty="0" smtClean="0"/>
              <a:t>….)</a:t>
            </a:r>
          </a:p>
          <a:p>
            <a:endParaRPr lang="en-US" altLang="zh-TW" dirty="0" smtClean="0"/>
          </a:p>
          <a:p>
            <a:r>
              <a:rPr lang="zh-TW" altLang="en-US" dirty="0" smtClean="0"/>
              <a:t>擁有豐富的圖表套件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可快速將靜態資料轉化成動態圖表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操作簡易，可快速上手</a:t>
            </a:r>
            <a:endParaRPr lang="en-US" altLang="zh-TW" dirty="0" smtClean="0"/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Desktop</a:t>
            </a:r>
            <a:r>
              <a:rPr lang="zh-TW" altLang="en-US" b="1" dirty="0" smtClean="0">
                <a:solidFill>
                  <a:srgbClr val="FF0000"/>
                </a:solidFill>
              </a:rPr>
              <a:t>版免費</a:t>
            </a:r>
            <a:r>
              <a:rPr lang="en-US" altLang="zh-TW" b="1" dirty="0" smtClean="0">
                <a:solidFill>
                  <a:srgbClr val="FF0000"/>
                </a:solidFill>
              </a:rPr>
              <a:t>!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pic>
        <p:nvPicPr>
          <p:cNvPr id="8" name="Picture 5" descr="https://img4.momoshop.com.tw/goodsimg/0005/084/199/5084199_R.jpg?t=154219126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285860"/>
            <a:ext cx="2214578" cy="2214578"/>
          </a:xfrm>
          <a:prstGeom prst="rect">
            <a:avLst/>
          </a:prstGeom>
          <a:noFill/>
        </p:spPr>
      </p:pic>
      <p:pic>
        <p:nvPicPr>
          <p:cNvPr id="9" name="Picture 7" descr="å¤§æ¸æåæExcel Power BIå¨æ¹ä½æç¨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3714752"/>
            <a:ext cx="2214578" cy="2214578"/>
          </a:xfrm>
          <a:prstGeom prst="rect">
            <a:avLst/>
          </a:prstGeom>
          <a:noFill/>
        </p:spPr>
      </p:pic>
      <p:sp>
        <p:nvSpPr>
          <p:cNvPr id="11" name="文字方塊 10"/>
          <p:cNvSpPr txBox="1"/>
          <p:nvPr/>
        </p:nvSpPr>
        <p:spPr>
          <a:xfrm>
            <a:off x="285720" y="5143512"/>
            <a:ext cx="6572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/>
              <a:t>官網：</a:t>
            </a:r>
            <a:r>
              <a:rPr lang="en-US" altLang="zh-TW" sz="1200" dirty="0" smtClean="0"/>
              <a:t> </a:t>
            </a:r>
            <a:r>
              <a:rPr lang="en-US" altLang="zh-TW" sz="1200" dirty="0" smtClean="0">
                <a:hlinkClick r:id="rId5"/>
              </a:rPr>
              <a:t>https://docs.microsoft.com/zh-tw/power-bi/guided-learning/gettingstarted#step-1</a:t>
            </a:r>
            <a:endParaRPr lang="en-US" altLang="zh-TW" sz="1200" dirty="0" smtClean="0"/>
          </a:p>
          <a:p>
            <a:r>
              <a:rPr lang="zh-TW" altLang="en-US" sz="1200" dirty="0" smtClean="0"/>
              <a:t>懶人包：</a:t>
            </a:r>
            <a:r>
              <a:rPr lang="en-US" sz="1200" dirty="0" smtClean="0">
                <a:hlinkClick r:id="rId6"/>
              </a:rPr>
              <a:t> https://medium.com/@PowerBIAcademy</a:t>
            </a:r>
            <a:endParaRPr lang="en-US" altLang="zh-TW" sz="1200" dirty="0" smtClean="0"/>
          </a:p>
        </p:txBody>
      </p:sp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88A44D"/>
                </a:solidFill>
              </a:rPr>
              <a:t>未來統計業務推動方向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170844" y="928670"/>
            <a:ext cx="8794800" cy="5465256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08000" lvl="0" indent="-180000"/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lvl="0" indent="-180000"/>
            <a:endParaRPr lang="zh-TW" altLang="en-US" sz="1400" dirty="0" smtClean="0">
              <a:solidFill>
                <a:schemeClr val="tx1"/>
              </a:solidFill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178770" y="142852"/>
            <a:ext cx="8784000" cy="792000"/>
          </a:xfrm>
          <a:prstGeom prst="roundRect">
            <a:avLst/>
          </a:prstGeom>
          <a:solidFill>
            <a:srgbClr val="C3917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lvl="0" algn="ctr"/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建置統計成果視覺化查詢平台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圖表選擇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(3/6)</a:t>
            </a:r>
            <a:endParaRPr lang="zh-TW" altLang="en-US" sz="2800" dirty="0" smtClean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0722" name="Picture 2" descr="https://miro.medium.com/max/1000/1*i-3C6WP3f5dnNzOLdRF2cw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000109"/>
            <a:ext cx="8643998" cy="48579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88A44D"/>
                </a:solidFill>
              </a:rPr>
              <a:t>未來統計業務推動方向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170844" y="928670"/>
            <a:ext cx="8794800" cy="5465256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08000" lvl="0" indent="-180000"/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lvl="0" indent="-180000"/>
            <a:endParaRPr lang="zh-TW" altLang="en-US" sz="1400" dirty="0" smtClean="0">
              <a:solidFill>
                <a:schemeClr val="tx1"/>
              </a:solidFill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178770" y="142852"/>
            <a:ext cx="8784000" cy="792000"/>
          </a:xfrm>
          <a:prstGeom prst="roundRect">
            <a:avLst/>
          </a:prstGeom>
          <a:solidFill>
            <a:srgbClr val="C3917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lvl="0" algn="ctr"/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建置統計成果視覺化查詢平台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四大要素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(4/6)</a:t>
            </a:r>
            <a:endParaRPr lang="zh-TW" altLang="en-US" sz="2800" dirty="0" smtClean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71682" name="Picture 2" descr="https://infobeautiful4.s3.amazonaws.com/2015/05/2552_What-Makes-a-Good-Infoviz-frame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981938"/>
            <a:ext cx="8143932" cy="53739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88A44D"/>
                </a:solidFill>
              </a:rPr>
              <a:t>未來統計業務推動方向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170844" y="928670"/>
            <a:ext cx="8794800" cy="5465256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08000" lvl="0" indent="-180000"/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lvl="0" indent="-180000"/>
            <a:endParaRPr lang="zh-TW" altLang="en-US" sz="1400" dirty="0" smtClean="0">
              <a:solidFill>
                <a:schemeClr val="tx1"/>
              </a:solidFill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178770" y="142852"/>
            <a:ext cx="8784000" cy="792000"/>
          </a:xfrm>
          <a:prstGeom prst="roundRect">
            <a:avLst/>
          </a:prstGeom>
          <a:solidFill>
            <a:srgbClr val="C3917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lvl="0" algn="ctr"/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建置統計成果視覺化查詢平台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推動策略及時程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(5/6)</a:t>
            </a:r>
            <a:endParaRPr lang="zh-TW" altLang="en-US" sz="2800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7" name="圓角矩形 16"/>
          <p:cNvSpPr/>
          <p:nvPr/>
        </p:nvSpPr>
        <p:spPr>
          <a:xfrm>
            <a:off x="3786182" y="1917562"/>
            <a:ext cx="5000660" cy="720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zh-TW" altLang="en-US" sz="1400" dirty="0" smtClean="0">
                <a:solidFill>
                  <a:schemeClr val="tx1"/>
                </a:solidFill>
              </a:rPr>
              <a:t>初期由主計處依業務屬性，各機關及公所選擇</a:t>
            </a:r>
            <a:r>
              <a:rPr lang="en-US" altLang="zh-TW" sz="1400" dirty="0" smtClean="0">
                <a:solidFill>
                  <a:schemeClr val="tx1"/>
                </a:solidFill>
              </a:rPr>
              <a:t>1</a:t>
            </a:r>
            <a:r>
              <a:rPr lang="zh-TW" altLang="en-US" sz="1400" dirty="0" smtClean="0">
                <a:solidFill>
                  <a:schemeClr val="tx1"/>
                </a:solidFill>
              </a:rPr>
              <a:t>至</a:t>
            </a:r>
            <a:r>
              <a:rPr lang="en-US" altLang="zh-TW" sz="1400" dirty="0" smtClean="0">
                <a:solidFill>
                  <a:schemeClr val="tx1"/>
                </a:solidFill>
              </a:rPr>
              <a:t>2</a:t>
            </a:r>
            <a:r>
              <a:rPr lang="zh-TW" altLang="en-US" sz="1400" dirty="0" smtClean="0">
                <a:solidFill>
                  <a:schemeClr val="tx1"/>
                </a:solidFill>
              </a:rPr>
              <a:t>個合適主題，穩定辦理後，由各機關及公所逐年增加。</a:t>
            </a:r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18" name="圓角矩形 17"/>
          <p:cNvSpPr/>
          <p:nvPr/>
        </p:nvSpPr>
        <p:spPr>
          <a:xfrm>
            <a:off x="357158" y="1917562"/>
            <a:ext cx="3348000" cy="720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r>
              <a:rPr lang="zh-TW" altLang="en-US" sz="1600" dirty="0" smtClean="0">
                <a:solidFill>
                  <a:schemeClr val="tx1"/>
                </a:solidFill>
              </a:rPr>
              <a:t>選定主題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19" name="圓角矩形 18"/>
          <p:cNvSpPr/>
          <p:nvPr/>
        </p:nvSpPr>
        <p:spPr>
          <a:xfrm>
            <a:off x="3786182" y="2703380"/>
            <a:ext cx="5000660" cy="720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zh-TW" altLang="en-US" sz="1400" dirty="0" smtClean="0">
                <a:solidFill>
                  <a:schemeClr val="tx1"/>
                </a:solidFill>
              </a:rPr>
              <a:t>依選定之主題，蒐集近</a:t>
            </a:r>
            <a:r>
              <a:rPr lang="en-US" altLang="zh-TW" sz="1400" dirty="0" smtClean="0">
                <a:solidFill>
                  <a:schemeClr val="tx1"/>
                </a:solidFill>
              </a:rPr>
              <a:t>5</a:t>
            </a:r>
            <a:r>
              <a:rPr lang="zh-TW" altLang="en-US" sz="1400" dirty="0" smtClean="0">
                <a:solidFill>
                  <a:schemeClr val="tx1"/>
                </a:solidFill>
              </a:rPr>
              <a:t>至</a:t>
            </a:r>
            <a:r>
              <a:rPr lang="en-US" altLang="zh-TW" sz="1400" dirty="0" smtClean="0">
                <a:solidFill>
                  <a:schemeClr val="tx1"/>
                </a:solidFill>
              </a:rPr>
              <a:t>10</a:t>
            </a:r>
            <a:r>
              <a:rPr lang="zh-TW" altLang="en-US" sz="1400" dirty="0" smtClean="0">
                <a:solidFill>
                  <a:schemeClr val="tx1"/>
                </a:solidFill>
              </a:rPr>
              <a:t>年統計資料。</a:t>
            </a:r>
          </a:p>
        </p:txBody>
      </p:sp>
      <p:sp>
        <p:nvSpPr>
          <p:cNvPr id="20" name="圓角矩形 19"/>
          <p:cNvSpPr/>
          <p:nvPr/>
        </p:nvSpPr>
        <p:spPr>
          <a:xfrm>
            <a:off x="357158" y="2703380"/>
            <a:ext cx="3348000" cy="720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r>
              <a:rPr lang="zh-TW" altLang="en-US" sz="1600" dirty="0" smtClean="0">
                <a:solidFill>
                  <a:schemeClr val="tx1"/>
                </a:solidFill>
              </a:rPr>
              <a:t>蒐集各機關及公所產製之統計資料</a:t>
            </a:r>
          </a:p>
        </p:txBody>
      </p:sp>
      <p:sp>
        <p:nvSpPr>
          <p:cNvPr id="21" name="圓角矩形 20"/>
          <p:cNvSpPr/>
          <p:nvPr/>
        </p:nvSpPr>
        <p:spPr>
          <a:xfrm>
            <a:off x="357158" y="3489198"/>
            <a:ext cx="3348000" cy="7200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r>
              <a:rPr lang="zh-TW" altLang="en-US" sz="1600" dirty="0" smtClean="0">
                <a:solidFill>
                  <a:schemeClr val="tx1"/>
                </a:solidFill>
              </a:rPr>
              <a:t>製作視覺化統計圖範本及操作手冊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2" name="圓角矩形 21"/>
          <p:cNvSpPr/>
          <p:nvPr/>
        </p:nvSpPr>
        <p:spPr>
          <a:xfrm>
            <a:off x="3786182" y="3489198"/>
            <a:ext cx="5000660" cy="720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zh-TW" altLang="en-US" sz="1400" dirty="0" smtClean="0">
                <a:solidFill>
                  <a:schemeClr val="tx1"/>
                </a:solidFill>
              </a:rPr>
              <a:t>主計處依統計資料類型設計表格，並製作視覺化圖表範例及操作手供參考使用。</a:t>
            </a:r>
          </a:p>
        </p:txBody>
      </p:sp>
      <p:sp>
        <p:nvSpPr>
          <p:cNvPr id="23" name="圓角矩形 22"/>
          <p:cNvSpPr/>
          <p:nvPr/>
        </p:nvSpPr>
        <p:spPr>
          <a:xfrm>
            <a:off x="357158" y="4275016"/>
            <a:ext cx="3348000" cy="720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dirty="0" smtClean="0">
                <a:solidFill>
                  <a:schemeClr val="tx1"/>
                </a:solidFill>
              </a:rPr>
              <a:t>建置統計成果視覺化查詢平台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4" name="圓角矩形 23"/>
          <p:cNvSpPr/>
          <p:nvPr/>
        </p:nvSpPr>
        <p:spPr>
          <a:xfrm>
            <a:off x="3786182" y="4275016"/>
            <a:ext cx="5000660" cy="720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zh-TW" altLang="en-US" sz="1400" dirty="0" smtClean="0">
                <a:solidFill>
                  <a:schemeClr val="tx1"/>
                </a:solidFill>
              </a:rPr>
              <a:t>各機關及公所參照操作手冊及範例，並依選定主題建置統計成果視覺化平台。</a:t>
            </a:r>
            <a:endParaRPr lang="zh-TW" altLang="en-US" sz="1400" dirty="0">
              <a:solidFill>
                <a:schemeClr val="tx1"/>
              </a:solidFill>
            </a:endParaRPr>
          </a:p>
        </p:txBody>
      </p:sp>
      <p:sp>
        <p:nvSpPr>
          <p:cNvPr id="25" name="圓角矩形 24"/>
          <p:cNvSpPr/>
          <p:nvPr/>
        </p:nvSpPr>
        <p:spPr>
          <a:xfrm>
            <a:off x="357158" y="5060834"/>
            <a:ext cx="3348000" cy="720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dirty="0" smtClean="0">
                <a:solidFill>
                  <a:schemeClr val="tx1"/>
                </a:solidFill>
              </a:rPr>
              <a:t>檢討及更新查詢平台</a:t>
            </a:r>
          </a:p>
        </p:txBody>
      </p:sp>
      <p:sp>
        <p:nvSpPr>
          <p:cNvPr id="26" name="圓角矩形 25"/>
          <p:cNvSpPr/>
          <p:nvPr/>
        </p:nvSpPr>
        <p:spPr>
          <a:xfrm>
            <a:off x="3786182" y="5066454"/>
            <a:ext cx="5000660" cy="720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zh-TW" altLang="en-US" sz="1400" dirty="0" smtClean="0">
                <a:solidFill>
                  <a:schemeClr val="tx1"/>
                </a:solidFill>
              </a:rPr>
              <a:t>定期檢視各機關及公所辦理情形，並視需要加強輔導。 </a:t>
            </a:r>
            <a:endParaRPr lang="zh-TW" altLang="en-US" sz="1400" dirty="0">
              <a:solidFill>
                <a:schemeClr val="tx1"/>
              </a:solidFill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1500166" y="1500174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策略步驟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5929322" y="1500174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說明</a:t>
            </a:r>
          </a:p>
        </p:txBody>
      </p:sp>
      <p:sp>
        <p:nvSpPr>
          <p:cNvPr id="29" name="向下箭號 28"/>
          <p:cNvSpPr/>
          <p:nvPr/>
        </p:nvSpPr>
        <p:spPr>
          <a:xfrm>
            <a:off x="1785918" y="2494686"/>
            <a:ext cx="428628" cy="357190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endParaRPr lang="zh-TW" altLang="en-US" sz="2400" dirty="0" smtClean="0"/>
          </a:p>
        </p:txBody>
      </p:sp>
      <p:sp>
        <p:nvSpPr>
          <p:cNvPr id="30" name="向下箭號 29"/>
          <p:cNvSpPr/>
          <p:nvPr/>
        </p:nvSpPr>
        <p:spPr>
          <a:xfrm>
            <a:off x="1785918" y="3280504"/>
            <a:ext cx="428628" cy="357190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endParaRPr lang="zh-TW" altLang="en-US" sz="2400" dirty="0" smtClean="0"/>
          </a:p>
        </p:txBody>
      </p:sp>
      <p:sp>
        <p:nvSpPr>
          <p:cNvPr id="31" name="向下箭號 30"/>
          <p:cNvSpPr/>
          <p:nvPr/>
        </p:nvSpPr>
        <p:spPr>
          <a:xfrm>
            <a:off x="1785918" y="4066322"/>
            <a:ext cx="428628" cy="357190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endParaRPr lang="zh-TW" altLang="en-US" sz="2400" dirty="0" smtClean="0"/>
          </a:p>
        </p:txBody>
      </p:sp>
      <p:sp>
        <p:nvSpPr>
          <p:cNvPr id="32" name="向下箭號 31"/>
          <p:cNvSpPr/>
          <p:nvPr/>
        </p:nvSpPr>
        <p:spPr>
          <a:xfrm>
            <a:off x="1785918" y="4852140"/>
            <a:ext cx="428628" cy="357190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endParaRPr lang="zh-TW" altLang="en-US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88A44D"/>
                </a:solidFill>
              </a:rPr>
              <a:t>未來統計業務推動方向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170844" y="928670"/>
            <a:ext cx="8794800" cy="5465256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08000" lvl="0" indent="-180000"/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lvl="0" indent="-180000"/>
            <a:endParaRPr lang="zh-TW" altLang="en-US" sz="1400" dirty="0" smtClean="0">
              <a:solidFill>
                <a:schemeClr val="tx1"/>
              </a:solidFill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178770" y="142852"/>
            <a:ext cx="8784000" cy="792000"/>
          </a:xfrm>
          <a:prstGeom prst="roundRect">
            <a:avLst/>
          </a:prstGeom>
          <a:solidFill>
            <a:srgbClr val="C3917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lvl="0" algn="ctr"/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建置統計成果視覺化查詢平台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-(6/6)</a:t>
            </a:r>
            <a:endParaRPr lang="zh-TW" altLang="en-US" sz="2800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500034" y="1142984"/>
            <a:ext cx="8215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hlinkClick r:id="rId3"/>
              </a:rPr>
              <a:t>縣府統計成果視覺化查詢平台</a:t>
            </a:r>
            <a:r>
              <a:rPr lang="zh-TW" altLang="en-US" dirty="0" smtClean="0"/>
              <a:t>              </a:t>
            </a:r>
            <a:r>
              <a:rPr lang="zh-TW" altLang="en-US" dirty="0" smtClean="0">
                <a:hlinkClick r:id="rId4"/>
              </a:rPr>
              <a:t>各地方政府統計成果視覺化查詢平台</a:t>
            </a:r>
            <a:endParaRPr lang="en-US" altLang="zh-TW" dirty="0" smtClean="0"/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4" y="1500174"/>
            <a:ext cx="3599260" cy="3629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10" y="1500174"/>
            <a:ext cx="2857520" cy="4857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 4"/>
          <p:cNvSpPr/>
          <p:nvPr/>
        </p:nvSpPr>
        <p:spPr>
          <a:xfrm>
            <a:off x="170844" y="142852"/>
            <a:ext cx="8794800" cy="6251074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08000" lvl="0" indent="-180000"/>
            <a:endParaRPr lang="en-US" altLang="zh-TW" sz="1400" dirty="0" smtClean="0">
              <a:solidFill>
                <a:schemeClr val="tx1"/>
              </a:solidFill>
            </a:endParaRPr>
          </a:p>
          <a:p>
            <a:pPr marL="108000" lvl="0" indent="-180000"/>
            <a:endParaRPr lang="zh-TW" altLang="en-US" sz="1400" dirty="0" smtClean="0">
              <a:solidFill>
                <a:schemeClr val="tx1"/>
              </a:solidFill>
            </a:endParaRPr>
          </a:p>
        </p:txBody>
      </p:sp>
      <p:sp>
        <p:nvSpPr>
          <p:cNvPr id="8" name="副標題 2"/>
          <p:cNvSpPr txBox="1">
            <a:spLocks/>
          </p:cNvSpPr>
          <p:nvPr/>
        </p:nvSpPr>
        <p:spPr bwMode="auto">
          <a:xfrm>
            <a:off x="1371600" y="2214554"/>
            <a:ext cx="6400800" cy="1895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273050" indent="-273050" algn="ctr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defRPr/>
            </a:pP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感 謝 聆 聽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pPr marL="273050" marR="0" lvl="0" indent="-2730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endParaRPr kumimoji="0" lang="en-US" altLang="zh-TW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algn="ctr"/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報 告 完 畢</a:t>
            </a:r>
            <a:endParaRPr lang="zh-TW" altLang="en-US" sz="2800" dirty="0" smtClean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旅程">
  <a:themeElements>
    <a:clrScheme name="旅程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旅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旅程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26015</TotalTime>
  <Words>3333</Words>
  <Application>Microsoft Office PowerPoint</Application>
  <PresentationFormat>如螢幕大小 (4:3)</PresentationFormat>
  <Paragraphs>431</Paragraphs>
  <Slides>27</Slides>
  <Notes>27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27</vt:i4>
      </vt:variant>
    </vt:vector>
  </HeadingPairs>
  <TitlesOfParts>
    <vt:vector size="29" baseType="lpstr">
      <vt:lpstr>旅程</vt:lpstr>
      <vt:lpstr>工作表</vt:lpstr>
      <vt:lpstr>湖西鄉公所 108年公務統計研討會</vt:lpstr>
      <vt:lpstr>大綱</vt:lpstr>
      <vt:lpstr>107年公務統計業務辦理情形及檢討(1/3)</vt:lpstr>
      <vt:lpstr>107年公務統計業務辦理情形及檢討(2/3)</vt:lpstr>
      <vt:lpstr>107年公務統計業務辦理情形及檢討(3/3)</vt:lpstr>
      <vt:lpstr>公務統計報表增刪修訂注意事項</vt:lpstr>
      <vt:lpstr>公務統計報表編審作業注意事項</vt:lpstr>
      <vt:lpstr>公務統計報表修正表編製注意事項</vt:lpstr>
      <vt:lpstr>108年公所應辦統計業務(1/3)</vt:lpstr>
      <vt:lpstr>108年公所應辦統計業務(2/3)</vt:lpstr>
      <vt:lpstr>108年公所應辦統計業務(3/3)</vt:lpstr>
      <vt:lpstr>未來統計業務推動方向</vt:lpstr>
      <vt:lpstr>投影片 13</vt:lpstr>
      <vt:lpstr>投影片 14</vt:lpstr>
      <vt:lpstr>投影片 15</vt:lpstr>
      <vt:lpstr>投影片 16</vt:lpstr>
      <vt:lpstr>未來統計業務推動方向</vt:lpstr>
      <vt:lpstr>未來統計業務推動方向</vt:lpstr>
      <vt:lpstr>未來統計業務推動方向</vt:lpstr>
      <vt:lpstr>未來統計業務推動方向</vt:lpstr>
      <vt:lpstr>未來統計業務推動方向</vt:lpstr>
      <vt:lpstr>未來統計業務推動方向</vt:lpstr>
      <vt:lpstr>未來統計業務推動方向</vt:lpstr>
      <vt:lpstr>未來統計業務推動方向</vt:lpstr>
      <vt:lpstr>未來統計業務推動方向</vt:lpstr>
      <vt:lpstr>未來統計業務推動方向</vt:lpstr>
      <vt:lpstr>投影片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羅珮玲</dc:creator>
  <cp:lastModifiedBy>pc35</cp:lastModifiedBy>
  <cp:revision>1645</cp:revision>
  <cp:lastPrinted>2017-08-15T01:34:23Z</cp:lastPrinted>
  <dcterms:modified xsi:type="dcterms:W3CDTF">2019-07-31T08:26:18Z</dcterms:modified>
</cp:coreProperties>
</file>