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embedTrueTypeFonts="1" saveSubsetFonts="1" autoCompressPictures="0">
  <p:sldMasterIdLst>
    <p:sldMasterId id="2147483704" r:id="rId1"/>
  </p:sldMasterIdLst>
  <p:notesMasterIdLst>
    <p:notesMasterId r:id="rId78"/>
  </p:notesMasterIdLst>
  <p:handoutMasterIdLst>
    <p:handoutMasterId r:id="rId79"/>
  </p:handoutMasterIdLst>
  <p:sldIdLst>
    <p:sldId id="256" r:id="rId2"/>
    <p:sldId id="472" r:id="rId3"/>
    <p:sldId id="260" r:id="rId4"/>
    <p:sldId id="431" r:id="rId5"/>
    <p:sldId id="542" r:id="rId6"/>
    <p:sldId id="543" r:id="rId7"/>
    <p:sldId id="525" r:id="rId8"/>
    <p:sldId id="349" r:id="rId9"/>
    <p:sldId id="502" r:id="rId10"/>
    <p:sldId id="350" r:id="rId11"/>
    <p:sldId id="299" r:id="rId12"/>
    <p:sldId id="558" r:id="rId13"/>
    <p:sldId id="352" r:id="rId14"/>
    <p:sldId id="544" r:id="rId15"/>
    <p:sldId id="483" r:id="rId16"/>
    <p:sldId id="449" r:id="rId17"/>
    <p:sldId id="382" r:id="rId18"/>
    <p:sldId id="486" r:id="rId19"/>
    <p:sldId id="468" r:id="rId20"/>
    <p:sldId id="533" r:id="rId21"/>
    <p:sldId id="386" r:id="rId22"/>
    <p:sldId id="499" r:id="rId23"/>
    <p:sldId id="389" r:id="rId24"/>
    <p:sldId id="393" r:id="rId25"/>
    <p:sldId id="391" r:id="rId26"/>
    <p:sldId id="534" r:id="rId27"/>
    <p:sldId id="395" r:id="rId28"/>
    <p:sldId id="557" r:id="rId29"/>
    <p:sldId id="562" r:id="rId30"/>
    <p:sldId id="563" r:id="rId31"/>
    <p:sldId id="488" r:id="rId32"/>
    <p:sldId id="490" r:id="rId33"/>
    <p:sldId id="492" r:id="rId34"/>
    <p:sldId id="471" r:id="rId35"/>
    <p:sldId id="396" r:id="rId36"/>
    <p:sldId id="503" r:id="rId37"/>
    <p:sldId id="482" r:id="rId38"/>
    <p:sldId id="392" r:id="rId39"/>
    <p:sldId id="567" r:id="rId40"/>
    <p:sldId id="464" r:id="rId41"/>
    <p:sldId id="509" r:id="rId42"/>
    <p:sldId id="510" r:id="rId43"/>
    <p:sldId id="537" r:id="rId44"/>
    <p:sldId id="397" r:id="rId45"/>
    <p:sldId id="568" r:id="rId46"/>
    <p:sldId id="561" r:id="rId47"/>
    <p:sldId id="540" r:id="rId48"/>
    <p:sldId id="398" r:id="rId49"/>
    <p:sldId id="522" r:id="rId50"/>
    <p:sldId id="535" r:id="rId51"/>
    <p:sldId id="536" r:id="rId52"/>
    <p:sldId id="420" r:id="rId53"/>
    <p:sldId id="423" r:id="rId54"/>
    <p:sldId id="493" r:id="rId55"/>
    <p:sldId id="477" r:id="rId56"/>
    <p:sldId id="448" r:id="rId57"/>
    <p:sldId id="444" r:id="rId58"/>
    <p:sldId id="497" r:id="rId59"/>
    <p:sldId id="401" r:id="rId60"/>
    <p:sldId id="564" r:id="rId61"/>
    <p:sldId id="565" r:id="rId62"/>
    <p:sldId id="566" r:id="rId63"/>
    <p:sldId id="400" r:id="rId64"/>
    <p:sldId id="496" r:id="rId65"/>
    <p:sldId id="506" r:id="rId66"/>
    <p:sldId id="403" r:id="rId67"/>
    <p:sldId id="519" r:id="rId68"/>
    <p:sldId id="527" r:id="rId69"/>
    <p:sldId id="549" r:id="rId70"/>
    <p:sldId id="530" r:id="rId71"/>
    <p:sldId id="531" r:id="rId72"/>
    <p:sldId id="541" r:id="rId73"/>
    <p:sldId id="526" r:id="rId74"/>
    <p:sldId id="552" r:id="rId75"/>
    <p:sldId id="529" r:id="rId76"/>
    <p:sldId id="407" r:id="rId77"/>
  </p:sldIdLst>
  <p:sldSz cx="9144000" cy="5143500" type="screen16x9"/>
  <p:notesSz cx="6858000" cy="9144000"/>
  <p:embeddedFontLst>
    <p:embeddedFont>
      <p:font typeface="Zen Kaku Gothic New" panose="02020500000000000000" charset="-120"/>
      <p:regular r:id="rId80"/>
      <p:bold r:id="rId81"/>
    </p:embeddedFont>
    <p:embeddedFont>
      <p:font typeface="3 of 9 Barcode" panose="04027200000000000000"/>
      <p:regular r:id="rId82"/>
    </p:embeddedFont>
    <p:embeddedFont>
      <p:font typeface="DengXian" panose="02010600030101010101" pitchFamily="2" charset="-122"/>
      <p:regular r:id="rId83"/>
      <p:bold r:id="rId84"/>
    </p:embeddedFont>
    <p:embeddedFont>
      <p:font typeface="Microsoft JhengHei Light" panose="020B0304030504040204" pitchFamily="34" charset="-120"/>
      <p:regular r:id="rId85"/>
    </p:embeddedFont>
    <p:embeddedFont>
      <p:font typeface="Microsoft JhengHei UI" panose="020B0604030504040204" pitchFamily="34" charset="-120"/>
      <p:regular r:id="rId86"/>
      <p:bold r:id="rId87"/>
    </p:embeddedFont>
    <p:embeddedFont>
      <p:font typeface="Montserrat" panose="00000500000000000000" pitchFamily="2" charset="0"/>
      <p:regular r:id="rId88"/>
      <p:bold r:id="rId89"/>
      <p:italic r:id="rId90"/>
      <p:boldItalic r:id="rId91"/>
    </p:embeddedFont>
    <p:embeddedFont>
      <p:font typeface="Noto Sans TC" panose="020B0200000000000000" pitchFamily="34" charset="-120"/>
      <p:regular r:id="rId92"/>
      <p:bold r:id="rId93"/>
    </p:embeddedFont>
    <p:embeddedFont>
      <p:font typeface="Poppins" panose="00000500000000000000" pitchFamily="2" charset="0"/>
      <p:regular r:id="rId94"/>
      <p:bold r:id="rId95"/>
      <p:italic r:id="rId96"/>
      <p:boldItalic r:id="rId97"/>
    </p:embeddedFont>
    <p:embeddedFont>
      <p:font typeface="Poppins Black" panose="00000A00000000000000" pitchFamily="2" charset="0"/>
      <p:bold r:id="rId98"/>
      <p:boldItalic r:id="rId99"/>
    </p:embeddedFont>
    <p:embeddedFont>
      <p:font typeface="Poppins ExtraBold" panose="00000900000000000000" pitchFamily="2" charset="0"/>
      <p:bold r:id="rId100"/>
      <p:boldItalic r:id="rId101"/>
    </p:embeddedFont>
    <p:embeddedFont>
      <p:font typeface="Poppins Medium" panose="00000600000000000000" pitchFamily="2" charset="0"/>
      <p:regular r:id="rId102"/>
      <p:bold r:id="rId103"/>
      <p:italic r:id="rId104"/>
      <p:boldItalic r:id="rId105"/>
    </p:embeddedFont>
    <p:embeddedFont>
      <p:font typeface="Vazirmatn Black" panose="02020500000000000000" charset="-78"/>
      <p:bold r:id="rId106"/>
    </p:embeddedFont>
    <p:embeddedFont>
      <p:font typeface="微軟正黑體" panose="020B0604030504040204" pitchFamily="34" charset="-120"/>
      <p:regular r:id="rId107"/>
      <p:bold r:id="rId108"/>
    </p:embeddedFont>
    <p:embeddedFont>
      <p:font typeface="微軟正黑體 Light" panose="020B0304030504040204" pitchFamily="34" charset="-120"/>
      <p:regular r:id="rId10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預設章節" id="{291D2AFD-FDA0-46F8-9CE2-DF5612DE2177}">
          <p14:sldIdLst>
            <p14:sldId id="256"/>
            <p14:sldId id="472"/>
            <p14:sldId id="260"/>
            <p14:sldId id="431"/>
            <p14:sldId id="542"/>
            <p14:sldId id="543"/>
            <p14:sldId id="525"/>
            <p14:sldId id="349"/>
            <p14:sldId id="502"/>
            <p14:sldId id="350"/>
            <p14:sldId id="299"/>
            <p14:sldId id="558"/>
            <p14:sldId id="352"/>
            <p14:sldId id="544"/>
            <p14:sldId id="483"/>
            <p14:sldId id="449"/>
            <p14:sldId id="382"/>
            <p14:sldId id="486"/>
            <p14:sldId id="468"/>
            <p14:sldId id="533"/>
            <p14:sldId id="386"/>
            <p14:sldId id="499"/>
            <p14:sldId id="389"/>
            <p14:sldId id="393"/>
            <p14:sldId id="391"/>
            <p14:sldId id="534"/>
            <p14:sldId id="395"/>
            <p14:sldId id="557"/>
            <p14:sldId id="562"/>
            <p14:sldId id="563"/>
            <p14:sldId id="488"/>
            <p14:sldId id="490"/>
            <p14:sldId id="492"/>
            <p14:sldId id="471"/>
            <p14:sldId id="396"/>
            <p14:sldId id="503"/>
            <p14:sldId id="482"/>
            <p14:sldId id="392"/>
            <p14:sldId id="567"/>
            <p14:sldId id="464"/>
            <p14:sldId id="509"/>
            <p14:sldId id="510"/>
            <p14:sldId id="537"/>
            <p14:sldId id="397"/>
            <p14:sldId id="568"/>
            <p14:sldId id="561"/>
            <p14:sldId id="540"/>
            <p14:sldId id="398"/>
            <p14:sldId id="522"/>
            <p14:sldId id="535"/>
            <p14:sldId id="536"/>
            <p14:sldId id="420"/>
            <p14:sldId id="423"/>
            <p14:sldId id="493"/>
            <p14:sldId id="477"/>
            <p14:sldId id="448"/>
            <p14:sldId id="444"/>
            <p14:sldId id="497"/>
            <p14:sldId id="401"/>
            <p14:sldId id="564"/>
            <p14:sldId id="565"/>
            <p14:sldId id="566"/>
            <p14:sldId id="400"/>
            <p14:sldId id="496"/>
            <p14:sldId id="506"/>
            <p14:sldId id="403"/>
            <p14:sldId id="519"/>
            <p14:sldId id="527"/>
            <p14:sldId id="549"/>
            <p14:sldId id="530"/>
            <p14:sldId id="531"/>
            <p14:sldId id="541"/>
            <p14:sldId id="526"/>
            <p14:sldId id="552"/>
            <p14:sldId id="529"/>
            <p14:sldId id="40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F7F5"/>
    <a:srgbClr val="B9B5AF"/>
    <a:srgbClr val="EA4960"/>
    <a:srgbClr val="FF5C5E"/>
    <a:srgbClr val="C8E0D2"/>
    <a:srgbClr val="FFECCD"/>
    <a:srgbClr val="FF9E01"/>
    <a:srgbClr val="FF9900"/>
    <a:srgbClr val="3333FF"/>
    <a:srgbClr val="008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38FBB81-9FAD-4162-A757-AFA355507543}">
  <a:tblStyle styleId="{538FBB81-9FAD-4162-A757-AFA35550754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中等深淺樣式 4 - 輔色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660B408-B3CF-4A94-85FC-2B1E0A45F4A2}" styleName="深色樣式 2 - 輔色 1/輔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8A107856-5554-42FB-B03E-39F5DBC370BA}" styleName="中等深淺樣式 4 - 輔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E171933-4619-4E11-9A3F-F7608DF75F80}" styleName="中等深淺樣式 1 - 輔色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75DCB02-9BB8-47FD-8907-85C794F793BA}" styleName="佈景主題樣式 1 - 輔色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佈景主題樣式 1 - 輔色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817" autoAdjust="0"/>
    <p:restoredTop sz="83618" autoAdjust="0"/>
  </p:normalViewPr>
  <p:slideViewPr>
    <p:cSldViewPr snapToGrid="0">
      <p:cViewPr varScale="1">
        <p:scale>
          <a:sx n="91" d="100"/>
          <a:sy n="91" d="100"/>
        </p:scale>
        <p:origin x="787" y="62"/>
      </p:cViewPr>
      <p:guideLst/>
    </p:cSldViewPr>
  </p:slideViewPr>
  <p:notesTextViewPr>
    <p:cViewPr>
      <p:scale>
        <a:sx n="150" d="100"/>
        <a:sy n="150" d="100"/>
      </p:scale>
      <p:origin x="0" y="0"/>
    </p:cViewPr>
  </p:notesTextViewPr>
  <p:notesViewPr>
    <p:cSldViewPr snapToGrid="0">
      <p:cViewPr varScale="1">
        <p:scale>
          <a:sx n="66" d="100"/>
          <a:sy n="66" d="100"/>
        </p:scale>
        <p:origin x="3006" y="5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5.fntdata"/><Relationship Id="rId89" Type="http://schemas.openxmlformats.org/officeDocument/2006/relationships/font" Target="fonts/font10.fntdata"/><Relationship Id="rId112"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font" Target="fonts/font28.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102" Type="http://schemas.openxmlformats.org/officeDocument/2006/relationships/font" Target="fonts/font23.fntdata"/><Relationship Id="rId5" Type="http://schemas.openxmlformats.org/officeDocument/2006/relationships/slide" Target="slides/slide4.xml"/><Relationship Id="rId90" Type="http://schemas.openxmlformats.org/officeDocument/2006/relationships/font" Target="fonts/font11.fntdata"/><Relationship Id="rId95" Type="http://schemas.openxmlformats.org/officeDocument/2006/relationships/font" Target="fonts/font16.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ableStyles" Target="tableStyles.xml"/><Relationship Id="rId80" Type="http://schemas.openxmlformats.org/officeDocument/2006/relationships/font" Target="fonts/font1.fntdata"/><Relationship Id="rId85" Type="http://schemas.openxmlformats.org/officeDocument/2006/relationships/font" Target="fonts/font6.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24.fntdata"/><Relationship Id="rId108" Type="http://schemas.openxmlformats.org/officeDocument/2006/relationships/font" Target="fonts/font29.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font" Target="fonts/font12.fntdata"/><Relationship Id="rId96"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font" Target="fonts/font27.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font" Target="fonts/font2.fntdata"/><Relationship Id="rId86" Type="http://schemas.openxmlformats.org/officeDocument/2006/relationships/font" Target="fonts/font7.fntdata"/><Relationship Id="rId94" Type="http://schemas.openxmlformats.org/officeDocument/2006/relationships/font" Target="fonts/font15.fntdata"/><Relationship Id="rId99" Type="http://schemas.openxmlformats.org/officeDocument/2006/relationships/font" Target="fonts/font20.fntdata"/><Relationship Id="rId101" Type="http://schemas.openxmlformats.org/officeDocument/2006/relationships/font" Target="fonts/font2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30.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8.fntdata"/><Relationship Id="rId104" Type="http://schemas.openxmlformats.org/officeDocument/2006/relationships/font" Target="fonts/font25.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3.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8.fntdata"/><Relationship Id="rId110"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21.fntdata"/><Relationship Id="rId105" Type="http://schemas.openxmlformats.org/officeDocument/2006/relationships/font" Target="fonts/font2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4.fntdata"/><Relationship Id="rId98" Type="http://schemas.openxmlformats.org/officeDocument/2006/relationships/font" Target="fonts/font19.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font" Target="fonts/font4.fntdata"/><Relationship Id="rId88" Type="http://schemas.openxmlformats.org/officeDocument/2006/relationships/font" Target="fonts/font9.fntdata"/><Relationship Id="rId11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6A8BC-D4C2-4601-B185-C4A2AA29D4D6}" type="doc">
      <dgm:prSet loTypeId="urn:microsoft.com/office/officeart/2024/layout/NumberedLinearArrowProcess#1" loCatId="process" qsTypeId="urn:microsoft.com/office/officeart/2005/8/quickstyle/simple1" qsCatId="simple" csTypeId="urn:microsoft.com/office/officeart/2005/8/colors/accent2_2" csCatId="accent2" phldr="1"/>
      <dgm:spPr/>
      <dgm:t>
        <a:bodyPr/>
        <a:lstStyle/>
        <a:p>
          <a:endParaRPr lang="zh-TW" altLang="en-US"/>
        </a:p>
      </dgm:t>
    </dgm:pt>
    <dgm:pt modelId="{954FD668-880D-44B9-BCB0-DFCA5DD9E176}">
      <dgm:prSet phldrT="[文字]" custT="1"/>
      <dgm:spPr/>
      <dgm:t>
        <a:bodyPr/>
        <a:lstStyle/>
        <a:p>
          <a:pPr algn="just"/>
          <a:r>
            <a:rPr lang="zh-TW" altLang="en-US" sz="2000" b="1" dirty="0">
              <a:latin typeface="微軟正黑體" panose="020B0604030504040204" pitchFamily="34" charset="-120"/>
              <a:ea typeface="微軟正黑體" panose="020B0604030504040204" pitchFamily="34" charset="-120"/>
            </a:rPr>
            <a:t>機關是否於網站公告補助資訊</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採購資訊是否於電子採購網公告</a:t>
          </a:r>
          <a:r>
            <a:rPr lang="en-US" altLang="zh-TW" sz="2000" b="1" dirty="0">
              <a:latin typeface="微軟正黑體" panose="020B0604030504040204" pitchFamily="34" charset="-120"/>
              <a:ea typeface="微軟正黑體" panose="020B0604030504040204" pitchFamily="34" charset="-120"/>
            </a:rPr>
            <a:t>?</a:t>
          </a:r>
          <a:endParaRPr lang="zh-TW" altLang="en-US" sz="2000" b="1" dirty="0">
            <a:latin typeface="微軟正黑體" panose="020B0604030504040204" pitchFamily="34" charset="-120"/>
            <a:ea typeface="微軟正黑體" panose="020B0604030504040204" pitchFamily="34" charset="-120"/>
          </a:endParaRPr>
        </a:p>
      </dgm:t>
    </dgm:pt>
    <dgm:pt modelId="{41F13832-6387-42AB-8B6D-B6E76D15B3D2}" type="parTrans" cxnId="{C65A8781-B118-4187-9A72-4261415DB4D3}">
      <dgm:prSet/>
      <dgm:spPr/>
      <dgm:t>
        <a:bodyPr/>
        <a:lstStyle/>
        <a:p>
          <a:endParaRPr lang="zh-TW" altLang="en-US"/>
        </a:p>
      </dgm:t>
    </dgm:pt>
    <dgm:pt modelId="{BB3F5A82-6066-4796-A6FE-9F45FDBDE13F}" type="sibTrans" cxnId="{C65A8781-B118-4187-9A72-4261415DB4D3}">
      <dgm:prSet phldrT="2" phldr="0"/>
      <dgm:spPr/>
      <dgm:t>
        <a:bodyPr/>
        <a:lstStyle/>
        <a:p>
          <a:r>
            <a:t>2</a:t>
          </a:r>
          <a:endParaRPr dirty="0"/>
        </a:p>
      </dgm:t>
    </dgm:pt>
    <dgm:pt modelId="{DA212FC4-CAD8-4BF9-827C-69924339528F}">
      <dgm:prSet phldrT="[文字]" custT="1"/>
      <dgm:spPr/>
      <dgm:t>
        <a:bodyPr/>
        <a:lstStyle/>
        <a:p>
          <a:pPr algn="just"/>
          <a:r>
            <a:rPr lang="zh-TW" altLang="en-US" sz="1800" b="1" dirty="0">
              <a:latin typeface="微軟正黑體" panose="020B0604030504040204" pitchFamily="34" charset="-120"/>
              <a:ea typeface="微軟正黑體" panose="020B0604030504040204" pitchFamily="34" charset="-120"/>
            </a:rPr>
            <a:t>團體內負責人、理監事、董事、執行長等具決策職務之人是否具有公職人員身分</a:t>
          </a:r>
          <a:r>
            <a:rPr lang="en-US" altLang="zh-TW" sz="1800" b="1" dirty="0">
              <a:latin typeface="微軟正黑體" panose="020B0604030504040204" pitchFamily="34" charset="-120"/>
              <a:ea typeface="微軟正黑體" panose="020B0604030504040204" pitchFamily="34" charset="-120"/>
            </a:rPr>
            <a:t>?</a:t>
          </a:r>
          <a:endParaRPr lang="zh-TW" altLang="en-US" sz="1800" b="1" dirty="0">
            <a:latin typeface="微軟正黑體" panose="020B0604030504040204" pitchFamily="34" charset="-120"/>
            <a:ea typeface="微軟正黑體" panose="020B0604030504040204" pitchFamily="34" charset="-120"/>
          </a:endParaRPr>
        </a:p>
      </dgm:t>
    </dgm:pt>
    <dgm:pt modelId="{F6FB3531-F774-451A-82B8-B612A144875B}" type="parTrans" cxnId="{32D5965F-8835-49AF-992B-EA7C8FA92DEB}">
      <dgm:prSet/>
      <dgm:spPr/>
      <dgm:t>
        <a:bodyPr/>
        <a:lstStyle/>
        <a:p>
          <a:endParaRPr lang="zh-TW" altLang="en-US"/>
        </a:p>
      </dgm:t>
    </dgm:pt>
    <dgm:pt modelId="{BBFF14F0-99A0-49E9-AF0F-1D44284B0E22}" type="sibTrans" cxnId="{32D5965F-8835-49AF-992B-EA7C8FA92DEB}">
      <dgm:prSet phldrT="1" phldr="0"/>
      <dgm:spPr/>
      <dgm:t>
        <a:bodyPr/>
        <a:lstStyle/>
        <a:p>
          <a:r>
            <a:rPr lang="zh-TW" altLang="en-US"/>
            <a:t>1</a:t>
          </a:r>
          <a:endParaRPr lang="zh-TW" altLang="en-US" dirty="0"/>
        </a:p>
      </dgm:t>
    </dgm:pt>
    <dgm:pt modelId="{670FE766-E3FC-4D52-8B8C-DCBD182BD251}">
      <dgm:prSet/>
      <dgm:spPr/>
      <dgm:t>
        <a:bodyPr/>
        <a:lstStyle/>
        <a:p>
          <a:pPr algn="just"/>
          <a:r>
            <a:rPr lang="zh-TW" altLang="en-US" b="1" dirty="0">
              <a:latin typeface="微軟正黑體" panose="020B0604030504040204" pitchFamily="34" charset="-120"/>
              <a:ea typeface="微軟正黑體" panose="020B0604030504040204" pitchFamily="34" charset="-120"/>
            </a:rPr>
            <a:t>身分關係揭露表是否於申請文件、投標文件內檢附</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（聲明書</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a:t>
          </a:r>
          <a:endParaRPr lang="zh-TW" altLang="en-US" dirty="0"/>
        </a:p>
      </dgm:t>
    </dgm:pt>
    <dgm:pt modelId="{BA728D79-519F-4389-A96D-FEA46042E5A6}" type="parTrans" cxnId="{BEB5D2ED-D1F7-43DC-BB27-7E43B24D317B}">
      <dgm:prSet/>
      <dgm:spPr/>
      <dgm:t>
        <a:bodyPr/>
        <a:lstStyle/>
        <a:p>
          <a:endParaRPr lang="zh-TW" altLang="en-US"/>
        </a:p>
      </dgm:t>
    </dgm:pt>
    <dgm:pt modelId="{9D6DE500-E182-4060-80B4-F71C07A64D35}" type="sibTrans" cxnId="{BEB5D2ED-D1F7-43DC-BB27-7E43B24D317B}">
      <dgm:prSet phldrT="3" phldr="0"/>
      <dgm:spPr/>
      <dgm:t>
        <a:bodyPr/>
        <a:lstStyle/>
        <a:p>
          <a:r>
            <a:rPr lang="zh-TW" altLang="en-US"/>
            <a:t>3</a:t>
          </a:r>
        </a:p>
      </dgm:t>
    </dgm:pt>
    <dgm:pt modelId="{589F7398-9474-47F1-9195-DA2110C74F1D}" type="pres">
      <dgm:prSet presAssocID="{4986A8BC-D4C2-4601-B185-C4A2AA29D4D6}" presName="linearFlow" presStyleCnt="0">
        <dgm:presLayoutVars>
          <dgm:dir/>
          <dgm:animLvl val="lvl"/>
          <dgm:resizeHandles val="exact"/>
        </dgm:presLayoutVars>
      </dgm:prSet>
      <dgm:spPr/>
    </dgm:pt>
    <dgm:pt modelId="{190939C6-7855-42C0-B769-523FD0227C52}" type="pres">
      <dgm:prSet presAssocID="{DA212FC4-CAD8-4BF9-827C-69924339528F}" presName="compositeNode" presStyleCnt="0"/>
      <dgm:spPr/>
    </dgm:pt>
    <dgm:pt modelId="{AB6F34EA-08A1-4E3D-9EB2-5D37840C3F58}" type="pres">
      <dgm:prSet presAssocID="{DA212FC4-CAD8-4BF9-827C-69924339528F}" presName="parTx" presStyleLbl="node1" presStyleIdx="0" presStyleCnt="0">
        <dgm:presLayoutVars>
          <dgm:chMax val="0"/>
          <dgm:chPref val="0"/>
          <dgm:bulletEnabled val="1"/>
        </dgm:presLayoutVars>
      </dgm:prSet>
      <dgm:spPr/>
    </dgm:pt>
    <dgm:pt modelId="{CF064C84-B589-4253-86E4-C5B81093F378}" type="pres">
      <dgm:prSet presAssocID="{DA212FC4-CAD8-4BF9-827C-69924339528F}" presName="parSh" presStyleCnt="0"/>
      <dgm:spPr/>
    </dgm:pt>
    <dgm:pt modelId="{4D4B5969-6881-4F53-821A-F8F6C16054AF}" type="pres">
      <dgm:prSet presAssocID="{DA212FC4-CAD8-4BF9-827C-69924339528F}" presName="lineNode" presStyleLbl="alignNode1" presStyleIdx="0" presStyleCnt="9"/>
      <dgm:spPr/>
    </dgm:pt>
    <dgm:pt modelId="{2A689199-38D0-4363-B51E-EB0AFD9225FF}" type="pres">
      <dgm:prSet presAssocID="{DA212FC4-CAD8-4BF9-827C-69924339528F}" presName="lineArrowNode" presStyleLbl="alignNode1" presStyleIdx="1" presStyleCnt="9"/>
      <dgm:spPr/>
    </dgm:pt>
    <dgm:pt modelId="{ECEE7047-EE57-48C1-BC21-D12C2AF6EC9F}" type="pres">
      <dgm:prSet presAssocID="{BBFF14F0-99A0-49E9-AF0F-1D44284B0E22}" presName="sibTransNodeCircle" presStyleLbl="alignNode1" presStyleIdx="2" presStyleCnt="9">
        <dgm:presLayoutVars>
          <dgm:chMax val="0"/>
          <dgm:bulletEnabled/>
        </dgm:presLayoutVars>
      </dgm:prSet>
      <dgm:spPr/>
    </dgm:pt>
    <dgm:pt modelId="{BD6DC2C4-821C-40DE-B821-2B46A838C55E}" type="pres">
      <dgm:prSet presAssocID="{BBFF14F0-99A0-49E9-AF0F-1D44284B0E22}" presName="spacerBetweenCircleAndCallout" presStyleCnt="0">
        <dgm:presLayoutVars/>
      </dgm:prSet>
      <dgm:spPr/>
    </dgm:pt>
    <dgm:pt modelId="{2297DFC7-DDA0-4389-ABB9-A7EAF8DBCC10}" type="pres">
      <dgm:prSet presAssocID="{BBFF14F0-99A0-49E9-AF0F-1D44284B0E22}" presName="verticalConnector" presStyleLbl="alignAccFollowNode1" presStyleIdx="0" presStyleCnt="3"/>
      <dgm:spPr/>
    </dgm:pt>
    <dgm:pt modelId="{B4C66571-35A0-4FED-AAFC-2454C673F1D6}" type="pres">
      <dgm:prSet presAssocID="{DA212FC4-CAD8-4BF9-827C-69924339528F}" presName="nodeText" presStyleLbl="fgAcc1" presStyleIdx="0" presStyleCnt="3">
        <dgm:presLayoutVars>
          <dgm:bulletEnabled val="1"/>
        </dgm:presLayoutVars>
      </dgm:prSet>
      <dgm:spPr/>
    </dgm:pt>
    <dgm:pt modelId="{DD01F99A-B742-4BEA-9E83-CD4572E69441}" type="pres">
      <dgm:prSet presAssocID="{BBFF14F0-99A0-49E9-AF0F-1D44284B0E22}" presName="sibTransComposite" presStyleCnt="0"/>
      <dgm:spPr/>
    </dgm:pt>
    <dgm:pt modelId="{6C61389B-9424-4E1D-9131-EC36EC1C0147}" type="pres">
      <dgm:prSet presAssocID="{954FD668-880D-44B9-BCB0-DFCA5DD9E176}" presName="compositeNode" presStyleCnt="0"/>
      <dgm:spPr/>
    </dgm:pt>
    <dgm:pt modelId="{84EB6147-53A7-4CE4-9C98-3FCE4159C416}" type="pres">
      <dgm:prSet presAssocID="{954FD668-880D-44B9-BCB0-DFCA5DD9E176}" presName="parTx" presStyleLbl="node1" presStyleIdx="0" presStyleCnt="0">
        <dgm:presLayoutVars>
          <dgm:chMax val="0"/>
          <dgm:chPref val="0"/>
          <dgm:bulletEnabled val="1"/>
        </dgm:presLayoutVars>
      </dgm:prSet>
      <dgm:spPr/>
    </dgm:pt>
    <dgm:pt modelId="{77F02CC8-B3C2-4AFA-8A29-8A70E5028CBB}" type="pres">
      <dgm:prSet presAssocID="{954FD668-880D-44B9-BCB0-DFCA5DD9E176}" presName="parSh" presStyleCnt="0"/>
      <dgm:spPr/>
    </dgm:pt>
    <dgm:pt modelId="{D6D1A7AD-F199-4BB9-AA06-C23A4EBDDFCD}" type="pres">
      <dgm:prSet presAssocID="{954FD668-880D-44B9-BCB0-DFCA5DD9E176}" presName="lineNode" presStyleLbl="alignNode1" presStyleIdx="3" presStyleCnt="9"/>
      <dgm:spPr/>
    </dgm:pt>
    <dgm:pt modelId="{8EFCDA4E-93D7-499F-BA72-3DF695881250}" type="pres">
      <dgm:prSet presAssocID="{954FD668-880D-44B9-BCB0-DFCA5DD9E176}" presName="lineArrowNode" presStyleLbl="alignNode1" presStyleIdx="4" presStyleCnt="9"/>
      <dgm:spPr/>
    </dgm:pt>
    <dgm:pt modelId="{34046ED9-C6B6-4C68-9686-1760C99F177B}" type="pres">
      <dgm:prSet presAssocID="{BB3F5A82-6066-4796-A6FE-9F45FDBDE13F}" presName="sibTransNodeCircle" presStyleLbl="alignNode1" presStyleIdx="5" presStyleCnt="9">
        <dgm:presLayoutVars>
          <dgm:chMax val="0"/>
          <dgm:bulletEnabled/>
        </dgm:presLayoutVars>
      </dgm:prSet>
      <dgm:spPr/>
    </dgm:pt>
    <dgm:pt modelId="{9BDB1B03-D444-4EAA-A525-4BDF3670939A}" type="pres">
      <dgm:prSet presAssocID="{BB3F5A82-6066-4796-A6FE-9F45FDBDE13F}" presName="spacerBetweenCircleAndCallout" presStyleCnt="0">
        <dgm:presLayoutVars/>
      </dgm:prSet>
      <dgm:spPr/>
    </dgm:pt>
    <dgm:pt modelId="{E6B329F8-8C4A-4B7B-A67D-40C48B74FC6B}" type="pres">
      <dgm:prSet presAssocID="{BB3F5A82-6066-4796-A6FE-9F45FDBDE13F}" presName="verticalConnector" presStyleLbl="alignAccFollowNode1" presStyleIdx="1" presStyleCnt="3"/>
      <dgm:spPr/>
    </dgm:pt>
    <dgm:pt modelId="{75F5A572-DBD0-4809-AECB-8DDB9C60797A}" type="pres">
      <dgm:prSet presAssocID="{954FD668-880D-44B9-BCB0-DFCA5DD9E176}" presName="nodeText" presStyleLbl="fgAcc1" presStyleIdx="1" presStyleCnt="3">
        <dgm:presLayoutVars>
          <dgm:bulletEnabled val="1"/>
        </dgm:presLayoutVars>
      </dgm:prSet>
      <dgm:spPr/>
    </dgm:pt>
    <dgm:pt modelId="{0F5AB6CE-C0A0-4939-9FB7-064DB475F8EF}" type="pres">
      <dgm:prSet presAssocID="{BB3F5A82-6066-4796-A6FE-9F45FDBDE13F}" presName="sibTransComposite" presStyleCnt="0"/>
      <dgm:spPr/>
    </dgm:pt>
    <dgm:pt modelId="{875949AE-3012-489C-BB59-D8BEC548DEEE}" type="pres">
      <dgm:prSet presAssocID="{670FE766-E3FC-4D52-8B8C-DCBD182BD251}" presName="compositeNode" presStyleCnt="0"/>
      <dgm:spPr/>
    </dgm:pt>
    <dgm:pt modelId="{F53CFD6F-7994-4F96-91BB-EBCF06322810}" type="pres">
      <dgm:prSet presAssocID="{670FE766-E3FC-4D52-8B8C-DCBD182BD251}" presName="parTx" presStyleLbl="node1" presStyleIdx="0" presStyleCnt="0">
        <dgm:presLayoutVars>
          <dgm:chMax val="0"/>
          <dgm:chPref val="0"/>
          <dgm:bulletEnabled val="1"/>
        </dgm:presLayoutVars>
      </dgm:prSet>
      <dgm:spPr/>
    </dgm:pt>
    <dgm:pt modelId="{8F34C701-A458-4C32-8BC0-75BCFD219E6B}" type="pres">
      <dgm:prSet presAssocID="{670FE766-E3FC-4D52-8B8C-DCBD182BD251}" presName="parSh" presStyleCnt="0"/>
      <dgm:spPr/>
    </dgm:pt>
    <dgm:pt modelId="{9AA4151B-3982-4F8C-B9A5-B4D51BC5688A}" type="pres">
      <dgm:prSet presAssocID="{670FE766-E3FC-4D52-8B8C-DCBD182BD251}" presName="lineNode" presStyleLbl="alignNode1" presStyleIdx="6" presStyleCnt="9"/>
      <dgm:spPr/>
    </dgm:pt>
    <dgm:pt modelId="{C3768F1A-7055-4B6E-B305-17FB1AD2F4FC}" type="pres">
      <dgm:prSet presAssocID="{670FE766-E3FC-4D52-8B8C-DCBD182BD251}" presName="lineArrowNode" presStyleLbl="alignNode1" presStyleIdx="7" presStyleCnt="9" custLinFactX="-63119" custLinFactNeighborX="-100000" custLinFactNeighborY="69908"/>
      <dgm:spPr/>
    </dgm:pt>
    <dgm:pt modelId="{8CD2361E-2820-4615-9398-8D70229ACFC3}" type="pres">
      <dgm:prSet presAssocID="{9D6DE500-E182-4060-80B4-F71C07A64D35}" presName="sibTransNodeCircle" presStyleLbl="alignNode1" presStyleIdx="8" presStyleCnt="9">
        <dgm:presLayoutVars>
          <dgm:chMax val="0"/>
          <dgm:bulletEnabled/>
        </dgm:presLayoutVars>
      </dgm:prSet>
      <dgm:spPr/>
    </dgm:pt>
    <dgm:pt modelId="{5E41D8F9-2A08-493C-90BD-E0529B5A392A}" type="pres">
      <dgm:prSet presAssocID="{9D6DE500-E182-4060-80B4-F71C07A64D35}" presName="spacerBetweenCircleAndCallout" presStyleCnt="0">
        <dgm:presLayoutVars/>
      </dgm:prSet>
      <dgm:spPr/>
    </dgm:pt>
    <dgm:pt modelId="{938DD600-7023-4913-B2DE-93844C73396B}" type="pres">
      <dgm:prSet presAssocID="{9D6DE500-E182-4060-80B4-F71C07A64D35}" presName="verticalConnector" presStyleLbl="alignAccFollowNode1" presStyleIdx="2" presStyleCnt="3"/>
      <dgm:spPr/>
    </dgm:pt>
    <dgm:pt modelId="{BA30E71F-CE29-4840-9A94-32FD29D3307D}" type="pres">
      <dgm:prSet presAssocID="{670FE766-E3FC-4D52-8B8C-DCBD182BD251}" presName="nodeText" presStyleLbl="fgAcc1" presStyleIdx="2" presStyleCnt="3" custLinFactNeighborX="349" custLinFactNeighborY="1400">
        <dgm:presLayoutVars>
          <dgm:bulletEnabled val="1"/>
        </dgm:presLayoutVars>
      </dgm:prSet>
      <dgm:spPr/>
    </dgm:pt>
  </dgm:ptLst>
  <dgm:cxnLst>
    <dgm:cxn modelId="{C2EA760C-9137-4887-8344-E5506DBB8E4B}" type="presOf" srcId="{BB3F5A82-6066-4796-A6FE-9F45FDBDE13F}" destId="{34046ED9-C6B6-4C68-9686-1760C99F177B}" srcOrd="0" destOrd="0" presId="urn:microsoft.com/office/officeart/2024/layout/NumberedLinearArrowProcess#1"/>
    <dgm:cxn modelId="{0DC1D224-F637-48E6-B6C5-331F44182B05}" type="presOf" srcId="{670FE766-E3FC-4D52-8B8C-DCBD182BD251}" destId="{C3768F1A-7055-4B6E-B305-17FB1AD2F4FC}" srcOrd="0" destOrd="0" presId="urn:microsoft.com/office/officeart/2024/layout/NumberedLinearArrowProcess#1"/>
    <dgm:cxn modelId="{A6DBAF3C-B06C-47E8-B1DC-027020BEC59A}" type="presOf" srcId="{DA212FC4-CAD8-4BF9-827C-69924339528F}" destId="{2A689199-38D0-4363-B51E-EB0AFD9225FF}" srcOrd="0" destOrd="0" presId="urn:microsoft.com/office/officeart/2024/layout/NumberedLinearArrowProcess#1"/>
    <dgm:cxn modelId="{78632740-95B7-4C77-B80F-C6BCD914D361}" type="presOf" srcId="{4986A8BC-D4C2-4601-B185-C4A2AA29D4D6}" destId="{589F7398-9474-47F1-9195-DA2110C74F1D}" srcOrd="0" destOrd="0" presId="urn:microsoft.com/office/officeart/2024/layout/NumberedLinearArrowProcess#1"/>
    <dgm:cxn modelId="{FBA6D040-C1CE-4247-B628-E37BA20A22A6}" type="presOf" srcId="{BBFF14F0-99A0-49E9-AF0F-1D44284B0E22}" destId="{ECEE7047-EE57-48C1-BC21-D12C2AF6EC9F}" srcOrd="0" destOrd="0" presId="urn:microsoft.com/office/officeart/2024/layout/NumberedLinearArrowProcess#1"/>
    <dgm:cxn modelId="{32D5965F-8835-49AF-992B-EA7C8FA92DEB}" srcId="{4986A8BC-D4C2-4601-B185-C4A2AA29D4D6}" destId="{DA212FC4-CAD8-4BF9-827C-69924339528F}" srcOrd="0" destOrd="0" parTransId="{F6FB3531-F774-451A-82B8-B612A144875B}" sibTransId="{BBFF14F0-99A0-49E9-AF0F-1D44284B0E22}"/>
    <dgm:cxn modelId="{A0C0BB80-8A90-4EC8-8C60-732F733AB4FB}" type="presOf" srcId="{954FD668-880D-44B9-BCB0-DFCA5DD9E176}" destId="{75F5A572-DBD0-4809-AECB-8DDB9C60797A}" srcOrd="1" destOrd="0" presId="urn:microsoft.com/office/officeart/2024/layout/NumberedLinearArrowProcess#1"/>
    <dgm:cxn modelId="{C65A8781-B118-4187-9A72-4261415DB4D3}" srcId="{4986A8BC-D4C2-4601-B185-C4A2AA29D4D6}" destId="{954FD668-880D-44B9-BCB0-DFCA5DD9E176}" srcOrd="1" destOrd="0" parTransId="{41F13832-6387-42AB-8B6D-B6E76D15B3D2}" sibTransId="{BB3F5A82-6066-4796-A6FE-9F45FDBDE13F}"/>
    <dgm:cxn modelId="{EFD5DB89-570B-4135-B651-6AF4267AD201}" type="presOf" srcId="{670FE766-E3FC-4D52-8B8C-DCBD182BD251}" destId="{BA30E71F-CE29-4840-9A94-32FD29D3307D}" srcOrd="1" destOrd="0" presId="urn:microsoft.com/office/officeart/2024/layout/NumberedLinearArrowProcess#1"/>
    <dgm:cxn modelId="{98E930AA-ECF9-4BAA-A0EC-E7C7E89B7734}" type="presOf" srcId="{DA212FC4-CAD8-4BF9-827C-69924339528F}" destId="{B4C66571-35A0-4FED-AAFC-2454C673F1D6}" srcOrd="1" destOrd="0" presId="urn:microsoft.com/office/officeart/2024/layout/NumberedLinearArrowProcess#1"/>
    <dgm:cxn modelId="{72C92FAD-3A2E-4C2D-BA22-830EA7AAEADC}" type="presOf" srcId="{954FD668-880D-44B9-BCB0-DFCA5DD9E176}" destId="{8EFCDA4E-93D7-499F-BA72-3DF695881250}" srcOrd="0" destOrd="0" presId="urn:microsoft.com/office/officeart/2024/layout/NumberedLinearArrowProcess#1"/>
    <dgm:cxn modelId="{408CBACA-3A86-4D72-A1A2-89EEA30E3A1F}" type="presOf" srcId="{9D6DE500-E182-4060-80B4-F71C07A64D35}" destId="{8CD2361E-2820-4615-9398-8D70229ACFC3}" srcOrd="0" destOrd="0" presId="urn:microsoft.com/office/officeart/2024/layout/NumberedLinearArrowProcess#1"/>
    <dgm:cxn modelId="{BEB5D2ED-D1F7-43DC-BB27-7E43B24D317B}" srcId="{4986A8BC-D4C2-4601-B185-C4A2AA29D4D6}" destId="{670FE766-E3FC-4D52-8B8C-DCBD182BD251}" srcOrd="2" destOrd="0" parTransId="{BA728D79-519F-4389-A96D-FEA46042E5A6}" sibTransId="{9D6DE500-E182-4060-80B4-F71C07A64D35}"/>
    <dgm:cxn modelId="{8DB32614-FC34-4C65-82C3-B87EA9F9CC27}" type="presParOf" srcId="{589F7398-9474-47F1-9195-DA2110C74F1D}" destId="{190939C6-7855-42C0-B769-523FD0227C52}" srcOrd="0" destOrd="0" presId="urn:microsoft.com/office/officeart/2024/layout/NumberedLinearArrowProcess#1"/>
    <dgm:cxn modelId="{5E04BA37-9D77-4A4A-855D-55E5594EC757}" type="presParOf" srcId="{190939C6-7855-42C0-B769-523FD0227C52}" destId="{AB6F34EA-08A1-4E3D-9EB2-5D37840C3F58}" srcOrd="0" destOrd="0" presId="urn:microsoft.com/office/officeart/2024/layout/NumberedLinearArrowProcess#1"/>
    <dgm:cxn modelId="{8939AD75-11CF-4BEA-9E2E-1CEBAFFF0596}" type="presParOf" srcId="{190939C6-7855-42C0-B769-523FD0227C52}" destId="{CF064C84-B589-4253-86E4-C5B81093F378}" srcOrd="1" destOrd="0" presId="urn:microsoft.com/office/officeart/2024/layout/NumberedLinearArrowProcess#1"/>
    <dgm:cxn modelId="{E3CF162B-0714-4DD7-B94B-5E7FF6DFA50A}" type="presParOf" srcId="{CF064C84-B589-4253-86E4-C5B81093F378}" destId="{4D4B5969-6881-4F53-821A-F8F6C16054AF}" srcOrd="0" destOrd="0" presId="urn:microsoft.com/office/officeart/2024/layout/NumberedLinearArrowProcess#1"/>
    <dgm:cxn modelId="{F7E79495-BEAC-40AA-92D4-726B8F6197B2}" type="presParOf" srcId="{CF064C84-B589-4253-86E4-C5B81093F378}" destId="{2A689199-38D0-4363-B51E-EB0AFD9225FF}" srcOrd="1" destOrd="0" presId="urn:microsoft.com/office/officeart/2024/layout/NumberedLinearArrowProcess#1"/>
    <dgm:cxn modelId="{ED1F7B1D-1EA6-4000-A672-800E772A33A4}" type="presParOf" srcId="{CF064C84-B589-4253-86E4-C5B81093F378}" destId="{ECEE7047-EE57-48C1-BC21-D12C2AF6EC9F}" srcOrd="2" destOrd="0" presId="urn:microsoft.com/office/officeart/2024/layout/NumberedLinearArrowProcess#1"/>
    <dgm:cxn modelId="{AE326269-FFAD-4DB6-9658-E2D5416B21C0}" type="presParOf" srcId="{CF064C84-B589-4253-86E4-C5B81093F378}" destId="{BD6DC2C4-821C-40DE-B821-2B46A838C55E}" srcOrd="3" destOrd="0" presId="urn:microsoft.com/office/officeart/2024/layout/NumberedLinearArrowProcess#1"/>
    <dgm:cxn modelId="{9E142226-038F-4D7A-83DA-76293B9556FB}" type="presParOf" srcId="{CF064C84-B589-4253-86E4-C5B81093F378}" destId="{2297DFC7-DDA0-4389-ABB9-A7EAF8DBCC10}" srcOrd="4" destOrd="0" presId="urn:microsoft.com/office/officeart/2024/layout/NumberedLinearArrowProcess#1"/>
    <dgm:cxn modelId="{8B19986F-6D2D-4E80-8FE2-78B8261F359C}" type="presParOf" srcId="{190939C6-7855-42C0-B769-523FD0227C52}" destId="{B4C66571-35A0-4FED-AAFC-2454C673F1D6}" srcOrd="2" destOrd="0" presId="urn:microsoft.com/office/officeart/2024/layout/NumberedLinearArrowProcess#1"/>
    <dgm:cxn modelId="{414BE345-883E-4FBA-ACB6-EE3EE01AD3C9}" type="presParOf" srcId="{589F7398-9474-47F1-9195-DA2110C74F1D}" destId="{DD01F99A-B742-4BEA-9E83-CD4572E69441}" srcOrd="1" destOrd="0" presId="urn:microsoft.com/office/officeart/2024/layout/NumberedLinearArrowProcess#1"/>
    <dgm:cxn modelId="{8FD39157-C654-4027-A715-88D06E054CD2}" type="presParOf" srcId="{589F7398-9474-47F1-9195-DA2110C74F1D}" destId="{6C61389B-9424-4E1D-9131-EC36EC1C0147}" srcOrd="2" destOrd="0" presId="urn:microsoft.com/office/officeart/2024/layout/NumberedLinearArrowProcess#1"/>
    <dgm:cxn modelId="{BB02CFE9-DC28-4C39-BC9C-89A058B3C852}" type="presParOf" srcId="{6C61389B-9424-4E1D-9131-EC36EC1C0147}" destId="{84EB6147-53A7-4CE4-9C98-3FCE4159C416}" srcOrd="0" destOrd="0" presId="urn:microsoft.com/office/officeart/2024/layout/NumberedLinearArrowProcess#1"/>
    <dgm:cxn modelId="{17DB5E9F-5766-4A1C-99EF-4C15002759B0}" type="presParOf" srcId="{6C61389B-9424-4E1D-9131-EC36EC1C0147}" destId="{77F02CC8-B3C2-4AFA-8A29-8A70E5028CBB}" srcOrd="1" destOrd="0" presId="urn:microsoft.com/office/officeart/2024/layout/NumberedLinearArrowProcess#1"/>
    <dgm:cxn modelId="{735C46A6-B0A8-4916-8F10-8FE956CCCFDE}" type="presParOf" srcId="{77F02CC8-B3C2-4AFA-8A29-8A70E5028CBB}" destId="{D6D1A7AD-F199-4BB9-AA06-C23A4EBDDFCD}" srcOrd="0" destOrd="0" presId="urn:microsoft.com/office/officeart/2024/layout/NumberedLinearArrowProcess#1"/>
    <dgm:cxn modelId="{0228BABB-DB65-4672-B0DB-EAD523CE4F15}" type="presParOf" srcId="{77F02CC8-B3C2-4AFA-8A29-8A70E5028CBB}" destId="{8EFCDA4E-93D7-499F-BA72-3DF695881250}" srcOrd="1" destOrd="0" presId="urn:microsoft.com/office/officeart/2024/layout/NumberedLinearArrowProcess#1"/>
    <dgm:cxn modelId="{90EAB2FA-64D1-4460-A7DF-529F8A4B0C8D}" type="presParOf" srcId="{77F02CC8-B3C2-4AFA-8A29-8A70E5028CBB}" destId="{34046ED9-C6B6-4C68-9686-1760C99F177B}" srcOrd="2" destOrd="0" presId="urn:microsoft.com/office/officeart/2024/layout/NumberedLinearArrowProcess#1"/>
    <dgm:cxn modelId="{16FF4CD6-EF8B-47E1-87D5-29749019E455}" type="presParOf" srcId="{77F02CC8-B3C2-4AFA-8A29-8A70E5028CBB}" destId="{9BDB1B03-D444-4EAA-A525-4BDF3670939A}" srcOrd="3" destOrd="0" presId="urn:microsoft.com/office/officeart/2024/layout/NumberedLinearArrowProcess#1"/>
    <dgm:cxn modelId="{264ADD8B-982E-46C8-B6FB-E7DDDF9E09EE}" type="presParOf" srcId="{77F02CC8-B3C2-4AFA-8A29-8A70E5028CBB}" destId="{E6B329F8-8C4A-4B7B-A67D-40C48B74FC6B}" srcOrd="4" destOrd="0" presId="urn:microsoft.com/office/officeart/2024/layout/NumberedLinearArrowProcess#1"/>
    <dgm:cxn modelId="{EF1C146A-6D27-49DC-BA44-E4EB99E08600}" type="presParOf" srcId="{6C61389B-9424-4E1D-9131-EC36EC1C0147}" destId="{75F5A572-DBD0-4809-AECB-8DDB9C60797A}" srcOrd="2" destOrd="0" presId="urn:microsoft.com/office/officeart/2024/layout/NumberedLinearArrowProcess#1"/>
    <dgm:cxn modelId="{B150CFCF-8E2F-4DE6-BE16-E2DB741C658C}" type="presParOf" srcId="{589F7398-9474-47F1-9195-DA2110C74F1D}" destId="{0F5AB6CE-C0A0-4939-9FB7-064DB475F8EF}" srcOrd="3" destOrd="0" presId="urn:microsoft.com/office/officeart/2024/layout/NumberedLinearArrowProcess#1"/>
    <dgm:cxn modelId="{D03A5728-A0F2-4AF3-AE21-37198AF954D8}" type="presParOf" srcId="{589F7398-9474-47F1-9195-DA2110C74F1D}" destId="{875949AE-3012-489C-BB59-D8BEC548DEEE}" srcOrd="4" destOrd="0" presId="urn:microsoft.com/office/officeart/2024/layout/NumberedLinearArrowProcess#1"/>
    <dgm:cxn modelId="{AFA70134-1280-479F-8D2D-27436B6319EA}" type="presParOf" srcId="{875949AE-3012-489C-BB59-D8BEC548DEEE}" destId="{F53CFD6F-7994-4F96-91BB-EBCF06322810}" srcOrd="0" destOrd="0" presId="urn:microsoft.com/office/officeart/2024/layout/NumberedLinearArrowProcess#1"/>
    <dgm:cxn modelId="{7AEEA2D4-6696-4BBD-9D2A-6DE96ED1E873}" type="presParOf" srcId="{875949AE-3012-489C-BB59-D8BEC548DEEE}" destId="{8F34C701-A458-4C32-8BC0-75BCFD219E6B}" srcOrd="1" destOrd="0" presId="urn:microsoft.com/office/officeart/2024/layout/NumberedLinearArrowProcess#1"/>
    <dgm:cxn modelId="{46D116F6-5694-406E-B37F-E1A39DC755BE}" type="presParOf" srcId="{8F34C701-A458-4C32-8BC0-75BCFD219E6B}" destId="{9AA4151B-3982-4F8C-B9A5-B4D51BC5688A}" srcOrd="0" destOrd="0" presId="urn:microsoft.com/office/officeart/2024/layout/NumberedLinearArrowProcess#1"/>
    <dgm:cxn modelId="{32FA11EA-2AED-4353-AAFB-BFAEFBEFCBD6}" type="presParOf" srcId="{8F34C701-A458-4C32-8BC0-75BCFD219E6B}" destId="{C3768F1A-7055-4B6E-B305-17FB1AD2F4FC}" srcOrd="1" destOrd="0" presId="urn:microsoft.com/office/officeart/2024/layout/NumberedLinearArrowProcess#1"/>
    <dgm:cxn modelId="{33FCEA91-98B9-45B8-A03D-3637492B1E29}" type="presParOf" srcId="{8F34C701-A458-4C32-8BC0-75BCFD219E6B}" destId="{8CD2361E-2820-4615-9398-8D70229ACFC3}" srcOrd="2" destOrd="0" presId="urn:microsoft.com/office/officeart/2024/layout/NumberedLinearArrowProcess#1"/>
    <dgm:cxn modelId="{E6AEA187-3789-436A-A528-5A948770BFFD}" type="presParOf" srcId="{8F34C701-A458-4C32-8BC0-75BCFD219E6B}" destId="{5E41D8F9-2A08-493C-90BD-E0529B5A392A}" srcOrd="3" destOrd="0" presId="urn:microsoft.com/office/officeart/2024/layout/NumberedLinearArrowProcess#1"/>
    <dgm:cxn modelId="{36D2A2A3-9B52-4C25-8654-8C8A3EF79B99}" type="presParOf" srcId="{8F34C701-A458-4C32-8BC0-75BCFD219E6B}" destId="{938DD600-7023-4913-B2DE-93844C73396B}" srcOrd="4" destOrd="0" presId="urn:microsoft.com/office/officeart/2024/layout/NumberedLinearArrowProcess#1"/>
    <dgm:cxn modelId="{4B0E6605-0386-42F4-9E20-3C9AFF66ECBC}" type="presParOf" srcId="{875949AE-3012-489C-BB59-D8BEC548DEEE}" destId="{BA30E71F-CE29-4840-9A94-32FD29D3307D}" srcOrd="2" destOrd="0" presId="urn:microsoft.com/office/officeart/2024/layout/NumberedLinearArrow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AF6F9F-A6D7-400C-8A0D-4380D6FB74C8}" type="doc">
      <dgm:prSet loTypeId="urn:microsoft.com/office/officeart/2024/layout/NumberedLinearArrowProcess#2" loCatId="process" qsTypeId="urn:microsoft.com/office/officeart/2005/8/quickstyle/simple1" qsCatId="simple" csTypeId="urn:microsoft.com/office/officeart/2005/8/colors/accent6_2" csCatId="accent6" phldr="1"/>
      <dgm:spPr/>
      <dgm:t>
        <a:bodyPr/>
        <a:lstStyle/>
        <a:p>
          <a:endParaRPr lang="zh-TW" altLang="en-US"/>
        </a:p>
      </dgm:t>
    </dgm:pt>
    <dgm:pt modelId="{59308F2A-9BC1-4A6F-97DF-4445619DEC9D}">
      <dgm:prSet phldrT="[文字]" custT="1"/>
      <dgm:spPr/>
      <dgm:t>
        <a:bodyPr/>
        <a:lstStyle/>
        <a:p>
          <a:pPr algn="just"/>
          <a:r>
            <a:rPr lang="en-US" altLang="zh-TW" sz="1600" b="1" dirty="0">
              <a:latin typeface="微軟正黑體" panose="020B0604030504040204" pitchFamily="34" charset="-120"/>
              <a:ea typeface="微軟正黑體" panose="020B0604030504040204" pitchFamily="34" charset="-120"/>
            </a:rPr>
            <a:t>1</a:t>
          </a:r>
          <a:r>
            <a:rPr lang="zh-TW" altLang="en-US" sz="1600" b="1" dirty="0">
              <a:latin typeface="微軟正黑體" panose="020B0604030504040204" pitchFamily="34" charset="-120"/>
              <a:ea typeface="微軟正黑體" panose="020B0604030504040204" pitchFamily="34" charset="-120"/>
            </a:rPr>
            <a:t>、補助案請於網路上辦理補助資訊公告。</a:t>
          </a:r>
          <a:endParaRPr lang="en-US" altLang="zh-TW" sz="1600" b="1" dirty="0">
            <a:latin typeface="微軟正黑體" panose="020B0604030504040204" pitchFamily="34" charset="-120"/>
            <a:ea typeface="微軟正黑體" panose="020B0604030504040204" pitchFamily="34" charset="-120"/>
          </a:endParaRPr>
        </a:p>
        <a:p>
          <a:pPr algn="just"/>
          <a:r>
            <a:rPr lang="en-US" altLang="zh-TW" sz="1600" b="1" dirty="0">
              <a:latin typeface="微軟正黑體" panose="020B0604030504040204" pitchFamily="34" charset="-120"/>
              <a:ea typeface="微軟正黑體" panose="020B0604030504040204" pitchFamily="34" charset="-120"/>
            </a:rPr>
            <a:t>2</a:t>
          </a:r>
          <a:r>
            <a:rPr lang="zh-TW" altLang="en-US" sz="1600" b="1" dirty="0">
              <a:latin typeface="微軟正黑體" panose="020B0604030504040204" pitchFamily="34" charset="-120"/>
              <a:ea typeface="微軟正黑體" panose="020B0604030504040204" pitchFamily="34" charset="-120"/>
            </a:rPr>
            <a:t>、請注意與關係人進行後續擴充採購案之簽辦作業。</a:t>
          </a:r>
        </a:p>
      </dgm:t>
    </dgm:pt>
    <dgm:pt modelId="{FEF73527-6D78-4A47-9596-F8748CB54AD9}" type="parTrans" cxnId="{890E6AE6-7ACB-41C9-B432-C5676DAB067B}">
      <dgm:prSet/>
      <dgm:spPr/>
      <dgm:t>
        <a:bodyPr/>
        <a:lstStyle/>
        <a:p>
          <a:endParaRPr lang="zh-TW" altLang="en-US"/>
        </a:p>
      </dgm:t>
    </dgm:pt>
    <dgm:pt modelId="{2C2C4EEC-B5E9-4432-9C8D-7F9CC09E6991}" type="sibTrans" cxnId="{890E6AE6-7ACB-41C9-B432-C5676DAB067B}">
      <dgm:prSet phldrT="1" phldr="0"/>
      <dgm:spPr/>
      <dgm:t>
        <a:bodyPr/>
        <a:lstStyle/>
        <a:p>
          <a:r>
            <a:t>1</a:t>
          </a:r>
        </a:p>
      </dgm:t>
    </dgm:pt>
    <dgm:pt modelId="{AC8A9498-C5E2-4A9B-B7BA-E35F4BB7E0B0}">
      <dgm:prSet phldrT="[文字]"/>
      <dgm:spPr/>
      <dgm:t>
        <a:bodyPr/>
        <a:lstStyle/>
        <a:p>
          <a:pPr algn="just"/>
          <a:r>
            <a:rPr lang="zh-TW" altLang="en-US" b="1" dirty="0">
              <a:latin typeface="微軟正黑體" panose="020B0604030504040204" pitchFamily="34" charset="-120"/>
              <a:ea typeface="微軟正黑體" panose="020B0604030504040204" pitchFamily="34" charset="-120"/>
            </a:rPr>
            <a:t>是否收到關係人之身分關係揭露表</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dgm:t>
    </dgm:pt>
    <dgm:pt modelId="{D8480721-3862-4CF8-AAA0-E0B203E0F1AD}" type="parTrans" cxnId="{2D18F722-0712-485B-83A6-3B05923A7C97}">
      <dgm:prSet/>
      <dgm:spPr/>
      <dgm:t>
        <a:bodyPr/>
        <a:lstStyle/>
        <a:p>
          <a:endParaRPr lang="zh-TW" altLang="en-US"/>
        </a:p>
      </dgm:t>
    </dgm:pt>
    <dgm:pt modelId="{63004DB7-B50B-4E9A-9547-25ADBB9144A6}" type="sibTrans" cxnId="{2D18F722-0712-485B-83A6-3B05923A7C97}">
      <dgm:prSet phldrT="2" phldr="0"/>
      <dgm:spPr/>
      <dgm:t>
        <a:bodyPr/>
        <a:lstStyle/>
        <a:p>
          <a:r>
            <a:t>2</a:t>
          </a:r>
        </a:p>
      </dgm:t>
    </dgm:pt>
    <dgm:pt modelId="{7B7B7F6E-3C5D-4990-BA8C-09E44D2319BD}">
      <dgm:prSet phldrT="[文字]" custT="1"/>
      <dgm:spPr/>
      <dgm:t>
        <a:bodyPr/>
        <a:lstStyle/>
        <a:p>
          <a:pPr algn="just"/>
          <a:r>
            <a:rPr lang="zh-TW" altLang="en-US" sz="1800" b="1" dirty="0">
              <a:latin typeface="微軟正黑體" panose="020B0604030504040204" pitchFamily="34" charset="-120"/>
              <a:ea typeface="微軟正黑體" panose="020B0604030504040204" pitchFamily="34" charset="-120"/>
            </a:rPr>
            <a:t>是否於補助案核定後、採購案決標後</a:t>
          </a:r>
          <a:r>
            <a:rPr lang="en-US" altLang="zh-TW" sz="1800" b="1" dirty="0">
              <a:latin typeface="微軟正黑體" panose="020B0604030504040204" pitchFamily="34" charset="-120"/>
              <a:ea typeface="微軟正黑體" panose="020B0604030504040204" pitchFamily="34" charset="-120"/>
            </a:rPr>
            <a:t>30</a:t>
          </a:r>
          <a:r>
            <a:rPr lang="zh-TW" altLang="en-US" sz="1800" b="1" dirty="0">
              <a:latin typeface="微軟正黑體" panose="020B0604030504040204" pitchFamily="34" charset="-120"/>
              <a:ea typeface="微軟正黑體" panose="020B0604030504040204" pitchFamily="34" charset="-120"/>
            </a:rPr>
            <a:t>日內辦理事後公開</a:t>
          </a:r>
          <a:r>
            <a:rPr lang="en-US" altLang="zh-TW" sz="1800" b="1" dirty="0">
              <a:latin typeface="微軟正黑體" panose="020B0604030504040204" pitchFamily="34" charset="-120"/>
              <a:ea typeface="微軟正黑體" panose="020B0604030504040204" pitchFamily="34" charset="-120"/>
            </a:rPr>
            <a:t>?</a:t>
          </a:r>
          <a:endParaRPr lang="zh-TW" altLang="en-US" sz="1800" b="1" dirty="0">
            <a:latin typeface="微軟正黑體" panose="020B0604030504040204" pitchFamily="34" charset="-120"/>
            <a:ea typeface="微軟正黑體" panose="020B0604030504040204" pitchFamily="34" charset="-120"/>
          </a:endParaRPr>
        </a:p>
      </dgm:t>
    </dgm:pt>
    <dgm:pt modelId="{79BC3D94-5E0D-44F4-9F50-9808429E6B59}" type="parTrans" cxnId="{357805C6-8E04-46DE-97F2-4753570D7D09}">
      <dgm:prSet/>
      <dgm:spPr/>
      <dgm:t>
        <a:bodyPr/>
        <a:lstStyle/>
        <a:p>
          <a:endParaRPr lang="zh-TW" altLang="en-US"/>
        </a:p>
      </dgm:t>
    </dgm:pt>
    <dgm:pt modelId="{A4856652-FA98-4AB5-B56C-2F1119CFC9C6}" type="sibTrans" cxnId="{357805C6-8E04-46DE-97F2-4753570D7D09}">
      <dgm:prSet phldrT="3" phldr="0"/>
      <dgm:spPr/>
      <dgm:t>
        <a:bodyPr/>
        <a:lstStyle/>
        <a:p>
          <a:r>
            <a:t>3</a:t>
          </a:r>
        </a:p>
      </dgm:t>
    </dgm:pt>
    <dgm:pt modelId="{D29BB993-9A29-4FA6-A976-25A0BED25ADC}" type="pres">
      <dgm:prSet presAssocID="{FCAF6F9F-A6D7-400C-8A0D-4380D6FB74C8}" presName="linearFlow" presStyleCnt="0">
        <dgm:presLayoutVars>
          <dgm:dir/>
          <dgm:animLvl val="lvl"/>
          <dgm:resizeHandles val="exact"/>
        </dgm:presLayoutVars>
      </dgm:prSet>
      <dgm:spPr/>
    </dgm:pt>
    <dgm:pt modelId="{6D243AB2-089C-4228-8905-B73D825E2332}" type="pres">
      <dgm:prSet presAssocID="{59308F2A-9BC1-4A6F-97DF-4445619DEC9D}" presName="compositeNode" presStyleCnt="0"/>
      <dgm:spPr/>
    </dgm:pt>
    <dgm:pt modelId="{D8A7C7F6-7232-4734-AE08-4BE21ED02ED2}" type="pres">
      <dgm:prSet presAssocID="{59308F2A-9BC1-4A6F-97DF-4445619DEC9D}" presName="parTx" presStyleLbl="node1" presStyleIdx="0" presStyleCnt="0">
        <dgm:presLayoutVars>
          <dgm:chMax val="0"/>
          <dgm:chPref val="0"/>
          <dgm:bulletEnabled val="1"/>
        </dgm:presLayoutVars>
      </dgm:prSet>
      <dgm:spPr/>
    </dgm:pt>
    <dgm:pt modelId="{833D87DE-9EDE-4A9D-B334-2EB0855A6765}" type="pres">
      <dgm:prSet presAssocID="{59308F2A-9BC1-4A6F-97DF-4445619DEC9D}" presName="parSh" presStyleCnt="0"/>
      <dgm:spPr/>
    </dgm:pt>
    <dgm:pt modelId="{068437DC-0BFA-4C62-BDF1-333F26F4A696}" type="pres">
      <dgm:prSet presAssocID="{59308F2A-9BC1-4A6F-97DF-4445619DEC9D}" presName="lineNode" presStyleLbl="alignNode1" presStyleIdx="0" presStyleCnt="9"/>
      <dgm:spPr/>
    </dgm:pt>
    <dgm:pt modelId="{DF878C88-649F-4F34-B49D-0BE731CADE77}" type="pres">
      <dgm:prSet presAssocID="{59308F2A-9BC1-4A6F-97DF-4445619DEC9D}" presName="lineArrowNode" presStyleLbl="alignNode1" presStyleIdx="1" presStyleCnt="9"/>
      <dgm:spPr/>
    </dgm:pt>
    <dgm:pt modelId="{AA0CF91E-846A-4CA7-B850-D954683BEF4F}" type="pres">
      <dgm:prSet presAssocID="{2C2C4EEC-B5E9-4432-9C8D-7F9CC09E6991}" presName="sibTransNodeCircle" presStyleLbl="alignNode1" presStyleIdx="2" presStyleCnt="9">
        <dgm:presLayoutVars>
          <dgm:chMax val="0"/>
          <dgm:bulletEnabled/>
        </dgm:presLayoutVars>
      </dgm:prSet>
      <dgm:spPr/>
    </dgm:pt>
    <dgm:pt modelId="{0FCCB4FA-B95B-49B8-A784-047AEBBBE98A}" type="pres">
      <dgm:prSet presAssocID="{2C2C4EEC-B5E9-4432-9C8D-7F9CC09E6991}" presName="spacerBetweenCircleAndCallout" presStyleCnt="0">
        <dgm:presLayoutVars/>
      </dgm:prSet>
      <dgm:spPr/>
    </dgm:pt>
    <dgm:pt modelId="{D652E3A2-E14F-448B-8053-4C7DE7BA871C}" type="pres">
      <dgm:prSet presAssocID="{2C2C4EEC-B5E9-4432-9C8D-7F9CC09E6991}" presName="verticalConnector" presStyleLbl="alignAccFollowNode1" presStyleIdx="0" presStyleCnt="3"/>
      <dgm:spPr/>
    </dgm:pt>
    <dgm:pt modelId="{B5D946EB-900A-4883-997D-192FBC29C0B0}" type="pres">
      <dgm:prSet presAssocID="{59308F2A-9BC1-4A6F-97DF-4445619DEC9D}" presName="nodeText" presStyleLbl="fgAcc1" presStyleIdx="0" presStyleCnt="3">
        <dgm:presLayoutVars>
          <dgm:bulletEnabled val="1"/>
        </dgm:presLayoutVars>
      </dgm:prSet>
      <dgm:spPr/>
    </dgm:pt>
    <dgm:pt modelId="{F1AA83B8-2B9A-4248-8773-A7297BCC22A4}" type="pres">
      <dgm:prSet presAssocID="{2C2C4EEC-B5E9-4432-9C8D-7F9CC09E6991}" presName="sibTransComposite" presStyleCnt="0"/>
      <dgm:spPr/>
    </dgm:pt>
    <dgm:pt modelId="{5444C6AC-47E9-475E-9344-80887CFE08DC}" type="pres">
      <dgm:prSet presAssocID="{AC8A9498-C5E2-4A9B-B7BA-E35F4BB7E0B0}" presName="compositeNode" presStyleCnt="0"/>
      <dgm:spPr/>
    </dgm:pt>
    <dgm:pt modelId="{372283EC-B85C-4DC1-B317-CD0F0989F149}" type="pres">
      <dgm:prSet presAssocID="{AC8A9498-C5E2-4A9B-B7BA-E35F4BB7E0B0}" presName="parTx" presStyleLbl="node1" presStyleIdx="0" presStyleCnt="0">
        <dgm:presLayoutVars>
          <dgm:chMax val="0"/>
          <dgm:chPref val="0"/>
          <dgm:bulletEnabled val="1"/>
        </dgm:presLayoutVars>
      </dgm:prSet>
      <dgm:spPr/>
    </dgm:pt>
    <dgm:pt modelId="{12C20E6C-39DA-4BE7-90C1-16D1988CACB3}" type="pres">
      <dgm:prSet presAssocID="{AC8A9498-C5E2-4A9B-B7BA-E35F4BB7E0B0}" presName="parSh" presStyleCnt="0"/>
      <dgm:spPr/>
    </dgm:pt>
    <dgm:pt modelId="{3567903E-E083-4E17-B86B-F9FD532072A2}" type="pres">
      <dgm:prSet presAssocID="{AC8A9498-C5E2-4A9B-B7BA-E35F4BB7E0B0}" presName="lineNode" presStyleLbl="alignNode1" presStyleIdx="3" presStyleCnt="9"/>
      <dgm:spPr/>
    </dgm:pt>
    <dgm:pt modelId="{AB6F4E74-8158-4BDA-8CAA-3C6ED5583D4F}" type="pres">
      <dgm:prSet presAssocID="{AC8A9498-C5E2-4A9B-B7BA-E35F4BB7E0B0}" presName="lineArrowNode" presStyleLbl="alignNode1" presStyleIdx="4" presStyleCnt="9"/>
      <dgm:spPr/>
    </dgm:pt>
    <dgm:pt modelId="{D0A905D8-1BC7-4333-9146-569AD7033E5D}" type="pres">
      <dgm:prSet presAssocID="{63004DB7-B50B-4E9A-9547-25ADBB9144A6}" presName="sibTransNodeCircle" presStyleLbl="alignNode1" presStyleIdx="5" presStyleCnt="9">
        <dgm:presLayoutVars>
          <dgm:chMax val="0"/>
          <dgm:bulletEnabled/>
        </dgm:presLayoutVars>
      </dgm:prSet>
      <dgm:spPr/>
    </dgm:pt>
    <dgm:pt modelId="{5A9EDF25-6348-4735-8E96-E14F3B2674A1}" type="pres">
      <dgm:prSet presAssocID="{63004DB7-B50B-4E9A-9547-25ADBB9144A6}" presName="spacerBetweenCircleAndCallout" presStyleCnt="0">
        <dgm:presLayoutVars/>
      </dgm:prSet>
      <dgm:spPr/>
    </dgm:pt>
    <dgm:pt modelId="{242CAD22-97EB-443E-B3EC-067F0F4B497D}" type="pres">
      <dgm:prSet presAssocID="{63004DB7-B50B-4E9A-9547-25ADBB9144A6}" presName="verticalConnector" presStyleLbl="alignAccFollowNode1" presStyleIdx="1" presStyleCnt="3"/>
      <dgm:spPr/>
    </dgm:pt>
    <dgm:pt modelId="{C39B1C63-87F6-4F8B-93EA-E7E6FA9B15B7}" type="pres">
      <dgm:prSet presAssocID="{AC8A9498-C5E2-4A9B-B7BA-E35F4BB7E0B0}" presName="nodeText" presStyleLbl="fgAcc1" presStyleIdx="1" presStyleCnt="3">
        <dgm:presLayoutVars>
          <dgm:bulletEnabled val="1"/>
        </dgm:presLayoutVars>
      </dgm:prSet>
      <dgm:spPr/>
    </dgm:pt>
    <dgm:pt modelId="{3685C80C-0221-4890-B405-CD3BF52F0113}" type="pres">
      <dgm:prSet presAssocID="{63004DB7-B50B-4E9A-9547-25ADBB9144A6}" presName="sibTransComposite" presStyleCnt="0"/>
      <dgm:spPr/>
    </dgm:pt>
    <dgm:pt modelId="{BAB23829-66B6-4A0F-B429-F6237EF6E3E9}" type="pres">
      <dgm:prSet presAssocID="{7B7B7F6E-3C5D-4990-BA8C-09E44D2319BD}" presName="compositeNode" presStyleCnt="0"/>
      <dgm:spPr/>
    </dgm:pt>
    <dgm:pt modelId="{E16EBF5F-65EA-4E79-B372-53A65068B6D3}" type="pres">
      <dgm:prSet presAssocID="{7B7B7F6E-3C5D-4990-BA8C-09E44D2319BD}" presName="parTx" presStyleLbl="node1" presStyleIdx="0" presStyleCnt="0">
        <dgm:presLayoutVars>
          <dgm:chMax val="0"/>
          <dgm:chPref val="0"/>
          <dgm:bulletEnabled val="1"/>
        </dgm:presLayoutVars>
      </dgm:prSet>
      <dgm:spPr/>
    </dgm:pt>
    <dgm:pt modelId="{52D99752-AD7F-4E14-9568-DBE549857626}" type="pres">
      <dgm:prSet presAssocID="{7B7B7F6E-3C5D-4990-BA8C-09E44D2319BD}" presName="parSh" presStyleCnt="0"/>
      <dgm:spPr/>
    </dgm:pt>
    <dgm:pt modelId="{1F83700A-BCE0-4C53-B3F5-D19F402BCD22}" type="pres">
      <dgm:prSet presAssocID="{7B7B7F6E-3C5D-4990-BA8C-09E44D2319BD}" presName="lineNode" presStyleLbl="alignNode1" presStyleIdx="6" presStyleCnt="9"/>
      <dgm:spPr/>
    </dgm:pt>
    <dgm:pt modelId="{F3E368AA-228F-4E78-BB9D-D0B7C3EE313D}" type="pres">
      <dgm:prSet presAssocID="{7B7B7F6E-3C5D-4990-BA8C-09E44D2319BD}" presName="lineArrowNode" presStyleLbl="alignNode1" presStyleIdx="7" presStyleCnt="9"/>
      <dgm:spPr/>
    </dgm:pt>
    <dgm:pt modelId="{BBF3D9F8-3517-4708-AA25-CA9B60E29AE2}" type="pres">
      <dgm:prSet presAssocID="{A4856652-FA98-4AB5-B56C-2F1119CFC9C6}" presName="sibTransNodeCircle" presStyleLbl="alignNode1" presStyleIdx="8" presStyleCnt="9">
        <dgm:presLayoutVars>
          <dgm:chMax val="0"/>
          <dgm:bulletEnabled/>
        </dgm:presLayoutVars>
      </dgm:prSet>
      <dgm:spPr/>
    </dgm:pt>
    <dgm:pt modelId="{702025D2-6CB0-4435-B9BF-8A322ED647B7}" type="pres">
      <dgm:prSet presAssocID="{A4856652-FA98-4AB5-B56C-2F1119CFC9C6}" presName="spacerBetweenCircleAndCallout" presStyleCnt="0">
        <dgm:presLayoutVars/>
      </dgm:prSet>
      <dgm:spPr/>
    </dgm:pt>
    <dgm:pt modelId="{CA56C27E-65AA-429A-BD6E-6EC94FDAD558}" type="pres">
      <dgm:prSet presAssocID="{A4856652-FA98-4AB5-B56C-2F1119CFC9C6}" presName="verticalConnector" presStyleLbl="alignAccFollowNode1" presStyleIdx="2" presStyleCnt="3"/>
      <dgm:spPr/>
    </dgm:pt>
    <dgm:pt modelId="{C7C42124-19AB-4CA8-A50F-DE5292496FA8}" type="pres">
      <dgm:prSet presAssocID="{7B7B7F6E-3C5D-4990-BA8C-09E44D2319BD}" presName="nodeText" presStyleLbl="fgAcc1" presStyleIdx="2" presStyleCnt="3">
        <dgm:presLayoutVars>
          <dgm:bulletEnabled val="1"/>
        </dgm:presLayoutVars>
      </dgm:prSet>
      <dgm:spPr/>
    </dgm:pt>
  </dgm:ptLst>
  <dgm:cxnLst>
    <dgm:cxn modelId="{2D18F722-0712-485B-83A6-3B05923A7C97}" srcId="{FCAF6F9F-A6D7-400C-8A0D-4380D6FB74C8}" destId="{AC8A9498-C5E2-4A9B-B7BA-E35F4BB7E0B0}" srcOrd="1" destOrd="0" parTransId="{D8480721-3862-4CF8-AAA0-E0B203E0F1AD}" sibTransId="{63004DB7-B50B-4E9A-9547-25ADBB9144A6}"/>
    <dgm:cxn modelId="{A9062029-530A-4217-95F9-9DA2CF3867FC}" type="presOf" srcId="{7B7B7F6E-3C5D-4990-BA8C-09E44D2319BD}" destId="{C7C42124-19AB-4CA8-A50F-DE5292496FA8}" srcOrd="1" destOrd="0" presId="urn:microsoft.com/office/officeart/2024/layout/NumberedLinearArrowProcess#2"/>
    <dgm:cxn modelId="{A16FBE54-23CB-4E01-8A16-901AB256F7B5}" type="presOf" srcId="{7B7B7F6E-3C5D-4990-BA8C-09E44D2319BD}" destId="{F3E368AA-228F-4E78-BB9D-D0B7C3EE313D}" srcOrd="0" destOrd="0" presId="urn:microsoft.com/office/officeart/2024/layout/NumberedLinearArrowProcess#2"/>
    <dgm:cxn modelId="{7732D67D-6D01-45DD-AC92-19D49B0C261D}" type="presOf" srcId="{FCAF6F9F-A6D7-400C-8A0D-4380D6FB74C8}" destId="{D29BB993-9A29-4FA6-A976-25A0BED25ADC}" srcOrd="0" destOrd="0" presId="urn:microsoft.com/office/officeart/2024/layout/NumberedLinearArrowProcess#2"/>
    <dgm:cxn modelId="{C01F367E-C775-44DE-8CC1-D9F4E6989937}" type="presOf" srcId="{59308F2A-9BC1-4A6F-97DF-4445619DEC9D}" destId="{DF878C88-649F-4F34-B49D-0BE731CADE77}" srcOrd="0" destOrd="0" presId="urn:microsoft.com/office/officeart/2024/layout/NumberedLinearArrowProcess#2"/>
    <dgm:cxn modelId="{702EF8A5-3B95-4294-9D59-148CBF8CFA9D}" type="presOf" srcId="{2C2C4EEC-B5E9-4432-9C8D-7F9CC09E6991}" destId="{AA0CF91E-846A-4CA7-B850-D954683BEF4F}" srcOrd="0" destOrd="0" presId="urn:microsoft.com/office/officeart/2024/layout/NumberedLinearArrowProcess#2"/>
    <dgm:cxn modelId="{FEBFB3A7-003E-4393-AE19-A1B9E0314913}" type="presOf" srcId="{59308F2A-9BC1-4A6F-97DF-4445619DEC9D}" destId="{B5D946EB-900A-4883-997D-192FBC29C0B0}" srcOrd="1" destOrd="0" presId="urn:microsoft.com/office/officeart/2024/layout/NumberedLinearArrowProcess#2"/>
    <dgm:cxn modelId="{357805C6-8E04-46DE-97F2-4753570D7D09}" srcId="{FCAF6F9F-A6D7-400C-8A0D-4380D6FB74C8}" destId="{7B7B7F6E-3C5D-4990-BA8C-09E44D2319BD}" srcOrd="2" destOrd="0" parTransId="{79BC3D94-5E0D-44F4-9F50-9808429E6B59}" sibTransId="{A4856652-FA98-4AB5-B56C-2F1119CFC9C6}"/>
    <dgm:cxn modelId="{038817CB-51A9-42D6-8C18-A893EE4C357B}" type="presOf" srcId="{A4856652-FA98-4AB5-B56C-2F1119CFC9C6}" destId="{BBF3D9F8-3517-4708-AA25-CA9B60E29AE2}" srcOrd="0" destOrd="0" presId="urn:microsoft.com/office/officeart/2024/layout/NumberedLinearArrowProcess#2"/>
    <dgm:cxn modelId="{0A2FD4DA-6930-4562-BAC4-088E98D62451}" type="presOf" srcId="{63004DB7-B50B-4E9A-9547-25ADBB9144A6}" destId="{D0A905D8-1BC7-4333-9146-569AD7033E5D}" srcOrd="0" destOrd="0" presId="urn:microsoft.com/office/officeart/2024/layout/NumberedLinearArrowProcess#2"/>
    <dgm:cxn modelId="{890E6AE6-7ACB-41C9-B432-C5676DAB067B}" srcId="{FCAF6F9F-A6D7-400C-8A0D-4380D6FB74C8}" destId="{59308F2A-9BC1-4A6F-97DF-4445619DEC9D}" srcOrd="0" destOrd="0" parTransId="{FEF73527-6D78-4A47-9596-F8748CB54AD9}" sibTransId="{2C2C4EEC-B5E9-4432-9C8D-7F9CC09E6991}"/>
    <dgm:cxn modelId="{E863AEF4-5D55-4C44-89E9-5C8AB9407836}" type="presOf" srcId="{AC8A9498-C5E2-4A9B-B7BA-E35F4BB7E0B0}" destId="{C39B1C63-87F6-4F8B-93EA-E7E6FA9B15B7}" srcOrd="1" destOrd="0" presId="urn:microsoft.com/office/officeart/2024/layout/NumberedLinearArrowProcess#2"/>
    <dgm:cxn modelId="{88517EFB-2578-4785-8932-33C3BF199D6F}" type="presOf" srcId="{AC8A9498-C5E2-4A9B-B7BA-E35F4BB7E0B0}" destId="{AB6F4E74-8158-4BDA-8CAA-3C6ED5583D4F}" srcOrd="0" destOrd="0" presId="urn:microsoft.com/office/officeart/2024/layout/NumberedLinearArrowProcess#2"/>
    <dgm:cxn modelId="{4810B8E6-8D86-4DA6-B5E7-7E9829084255}" type="presParOf" srcId="{D29BB993-9A29-4FA6-A976-25A0BED25ADC}" destId="{6D243AB2-089C-4228-8905-B73D825E2332}" srcOrd="0" destOrd="0" presId="urn:microsoft.com/office/officeart/2024/layout/NumberedLinearArrowProcess#2"/>
    <dgm:cxn modelId="{DD87C127-D59D-4D4C-B9D6-62F3C9AFCD5D}" type="presParOf" srcId="{6D243AB2-089C-4228-8905-B73D825E2332}" destId="{D8A7C7F6-7232-4734-AE08-4BE21ED02ED2}" srcOrd="0" destOrd="0" presId="urn:microsoft.com/office/officeart/2024/layout/NumberedLinearArrowProcess#2"/>
    <dgm:cxn modelId="{6C3A6546-C342-459A-A0E2-BE80889C37D0}" type="presParOf" srcId="{6D243AB2-089C-4228-8905-B73D825E2332}" destId="{833D87DE-9EDE-4A9D-B334-2EB0855A6765}" srcOrd="1" destOrd="0" presId="urn:microsoft.com/office/officeart/2024/layout/NumberedLinearArrowProcess#2"/>
    <dgm:cxn modelId="{EF01B50A-6557-499F-BFE5-AED7566F7090}" type="presParOf" srcId="{833D87DE-9EDE-4A9D-B334-2EB0855A6765}" destId="{068437DC-0BFA-4C62-BDF1-333F26F4A696}" srcOrd="0" destOrd="0" presId="urn:microsoft.com/office/officeart/2024/layout/NumberedLinearArrowProcess#2"/>
    <dgm:cxn modelId="{09347E82-70C0-4167-889C-2D6C569F9EA7}" type="presParOf" srcId="{833D87DE-9EDE-4A9D-B334-2EB0855A6765}" destId="{DF878C88-649F-4F34-B49D-0BE731CADE77}" srcOrd="1" destOrd="0" presId="urn:microsoft.com/office/officeart/2024/layout/NumberedLinearArrowProcess#2"/>
    <dgm:cxn modelId="{21CA42D9-256D-47FD-BF50-52D9DEAA91BB}" type="presParOf" srcId="{833D87DE-9EDE-4A9D-B334-2EB0855A6765}" destId="{AA0CF91E-846A-4CA7-B850-D954683BEF4F}" srcOrd="2" destOrd="0" presId="urn:microsoft.com/office/officeart/2024/layout/NumberedLinearArrowProcess#2"/>
    <dgm:cxn modelId="{137F7DF7-F01E-4B52-9D0D-EA4DE01D3D5E}" type="presParOf" srcId="{833D87DE-9EDE-4A9D-B334-2EB0855A6765}" destId="{0FCCB4FA-B95B-49B8-A784-047AEBBBE98A}" srcOrd="3" destOrd="0" presId="urn:microsoft.com/office/officeart/2024/layout/NumberedLinearArrowProcess#2"/>
    <dgm:cxn modelId="{B5305906-789C-46BE-80E3-FBF9E078F272}" type="presParOf" srcId="{833D87DE-9EDE-4A9D-B334-2EB0855A6765}" destId="{D652E3A2-E14F-448B-8053-4C7DE7BA871C}" srcOrd="4" destOrd="0" presId="urn:microsoft.com/office/officeart/2024/layout/NumberedLinearArrowProcess#2"/>
    <dgm:cxn modelId="{ADC6A722-C571-4B53-94C2-FD0CF17DAD4F}" type="presParOf" srcId="{6D243AB2-089C-4228-8905-B73D825E2332}" destId="{B5D946EB-900A-4883-997D-192FBC29C0B0}" srcOrd="2" destOrd="0" presId="urn:microsoft.com/office/officeart/2024/layout/NumberedLinearArrowProcess#2"/>
    <dgm:cxn modelId="{799EBA35-9995-4A1A-8606-E1EDD0A8FBB5}" type="presParOf" srcId="{D29BB993-9A29-4FA6-A976-25A0BED25ADC}" destId="{F1AA83B8-2B9A-4248-8773-A7297BCC22A4}" srcOrd="1" destOrd="0" presId="urn:microsoft.com/office/officeart/2024/layout/NumberedLinearArrowProcess#2"/>
    <dgm:cxn modelId="{954AA15B-2095-4061-93D4-752347D799E2}" type="presParOf" srcId="{D29BB993-9A29-4FA6-A976-25A0BED25ADC}" destId="{5444C6AC-47E9-475E-9344-80887CFE08DC}" srcOrd="2" destOrd="0" presId="urn:microsoft.com/office/officeart/2024/layout/NumberedLinearArrowProcess#2"/>
    <dgm:cxn modelId="{D0B9C77F-B7A4-40CC-86AC-97DC0C6FBB27}" type="presParOf" srcId="{5444C6AC-47E9-475E-9344-80887CFE08DC}" destId="{372283EC-B85C-4DC1-B317-CD0F0989F149}" srcOrd="0" destOrd="0" presId="urn:microsoft.com/office/officeart/2024/layout/NumberedLinearArrowProcess#2"/>
    <dgm:cxn modelId="{CA8BF58A-3E32-460F-9AF5-A9568F228479}" type="presParOf" srcId="{5444C6AC-47E9-475E-9344-80887CFE08DC}" destId="{12C20E6C-39DA-4BE7-90C1-16D1988CACB3}" srcOrd="1" destOrd="0" presId="urn:microsoft.com/office/officeart/2024/layout/NumberedLinearArrowProcess#2"/>
    <dgm:cxn modelId="{4AEB5AAD-810F-486F-A1FC-62D680B35D57}" type="presParOf" srcId="{12C20E6C-39DA-4BE7-90C1-16D1988CACB3}" destId="{3567903E-E083-4E17-B86B-F9FD532072A2}" srcOrd="0" destOrd="0" presId="urn:microsoft.com/office/officeart/2024/layout/NumberedLinearArrowProcess#2"/>
    <dgm:cxn modelId="{2A1098E8-AF76-4AA1-89BC-E0CBEE5781F0}" type="presParOf" srcId="{12C20E6C-39DA-4BE7-90C1-16D1988CACB3}" destId="{AB6F4E74-8158-4BDA-8CAA-3C6ED5583D4F}" srcOrd="1" destOrd="0" presId="urn:microsoft.com/office/officeart/2024/layout/NumberedLinearArrowProcess#2"/>
    <dgm:cxn modelId="{025F3204-D9D7-42D0-97D0-39ECD4B47F8C}" type="presParOf" srcId="{12C20E6C-39DA-4BE7-90C1-16D1988CACB3}" destId="{D0A905D8-1BC7-4333-9146-569AD7033E5D}" srcOrd="2" destOrd="0" presId="urn:microsoft.com/office/officeart/2024/layout/NumberedLinearArrowProcess#2"/>
    <dgm:cxn modelId="{8234E892-ED50-4534-9A9C-C6A01C9FF813}" type="presParOf" srcId="{12C20E6C-39DA-4BE7-90C1-16D1988CACB3}" destId="{5A9EDF25-6348-4735-8E96-E14F3B2674A1}" srcOrd="3" destOrd="0" presId="urn:microsoft.com/office/officeart/2024/layout/NumberedLinearArrowProcess#2"/>
    <dgm:cxn modelId="{52D83DD9-10C3-4C5D-BECC-30B07C075E8E}" type="presParOf" srcId="{12C20E6C-39DA-4BE7-90C1-16D1988CACB3}" destId="{242CAD22-97EB-443E-B3EC-067F0F4B497D}" srcOrd="4" destOrd="0" presId="urn:microsoft.com/office/officeart/2024/layout/NumberedLinearArrowProcess#2"/>
    <dgm:cxn modelId="{ADDF9ECF-65CF-4467-B2FD-204985FE8D86}" type="presParOf" srcId="{5444C6AC-47E9-475E-9344-80887CFE08DC}" destId="{C39B1C63-87F6-4F8B-93EA-E7E6FA9B15B7}" srcOrd="2" destOrd="0" presId="urn:microsoft.com/office/officeart/2024/layout/NumberedLinearArrowProcess#2"/>
    <dgm:cxn modelId="{87E36549-3EFE-481C-A768-F6C2F88BEB0C}" type="presParOf" srcId="{D29BB993-9A29-4FA6-A976-25A0BED25ADC}" destId="{3685C80C-0221-4890-B405-CD3BF52F0113}" srcOrd="3" destOrd="0" presId="urn:microsoft.com/office/officeart/2024/layout/NumberedLinearArrowProcess#2"/>
    <dgm:cxn modelId="{5BE7102A-C916-4E54-A353-78A958C56722}" type="presParOf" srcId="{D29BB993-9A29-4FA6-A976-25A0BED25ADC}" destId="{BAB23829-66B6-4A0F-B429-F6237EF6E3E9}" srcOrd="4" destOrd="0" presId="urn:microsoft.com/office/officeart/2024/layout/NumberedLinearArrowProcess#2"/>
    <dgm:cxn modelId="{6A4623F5-0C7D-4C70-879F-0E63C4C97AA3}" type="presParOf" srcId="{BAB23829-66B6-4A0F-B429-F6237EF6E3E9}" destId="{E16EBF5F-65EA-4E79-B372-53A65068B6D3}" srcOrd="0" destOrd="0" presId="urn:microsoft.com/office/officeart/2024/layout/NumberedLinearArrowProcess#2"/>
    <dgm:cxn modelId="{1CA2BCE7-9AC8-4743-9A06-876ABCF03667}" type="presParOf" srcId="{BAB23829-66B6-4A0F-B429-F6237EF6E3E9}" destId="{52D99752-AD7F-4E14-9568-DBE549857626}" srcOrd="1" destOrd="0" presId="urn:microsoft.com/office/officeart/2024/layout/NumberedLinearArrowProcess#2"/>
    <dgm:cxn modelId="{726D0176-0E95-41D7-BD59-19DF6BCBCA26}" type="presParOf" srcId="{52D99752-AD7F-4E14-9568-DBE549857626}" destId="{1F83700A-BCE0-4C53-B3F5-D19F402BCD22}" srcOrd="0" destOrd="0" presId="urn:microsoft.com/office/officeart/2024/layout/NumberedLinearArrowProcess#2"/>
    <dgm:cxn modelId="{854596C7-E168-4288-93D0-0E1179409C5D}" type="presParOf" srcId="{52D99752-AD7F-4E14-9568-DBE549857626}" destId="{F3E368AA-228F-4E78-BB9D-D0B7C3EE313D}" srcOrd="1" destOrd="0" presId="urn:microsoft.com/office/officeart/2024/layout/NumberedLinearArrowProcess#2"/>
    <dgm:cxn modelId="{46F85E06-77A1-4F5F-A2FC-DD072EB5020B}" type="presParOf" srcId="{52D99752-AD7F-4E14-9568-DBE549857626}" destId="{BBF3D9F8-3517-4708-AA25-CA9B60E29AE2}" srcOrd="2" destOrd="0" presId="urn:microsoft.com/office/officeart/2024/layout/NumberedLinearArrowProcess#2"/>
    <dgm:cxn modelId="{2AC19F5F-C97A-43CB-B9FF-5C4AC56F14A6}" type="presParOf" srcId="{52D99752-AD7F-4E14-9568-DBE549857626}" destId="{702025D2-6CB0-4435-B9BF-8A322ED647B7}" srcOrd="3" destOrd="0" presId="urn:microsoft.com/office/officeart/2024/layout/NumberedLinearArrowProcess#2"/>
    <dgm:cxn modelId="{952D8D9B-A9DD-4216-9642-852F5E4797B8}" type="presParOf" srcId="{52D99752-AD7F-4E14-9568-DBE549857626}" destId="{CA56C27E-65AA-429A-BD6E-6EC94FDAD558}" srcOrd="4" destOrd="0" presId="urn:microsoft.com/office/officeart/2024/layout/NumberedLinearArrowProcess#2"/>
    <dgm:cxn modelId="{EEA95CD3-6B28-4288-9946-B3B3D7B972E7}" type="presParOf" srcId="{BAB23829-66B6-4A0F-B429-F6237EF6E3E9}" destId="{C7C42124-19AB-4CA8-A50F-DE5292496FA8}" srcOrd="2" destOrd="0" presId="urn:microsoft.com/office/officeart/2024/layout/NumberedLinearArrow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B5969-6881-4F53-821A-F8F6C16054AF}">
      <dsp:nvSpPr>
        <dsp:cNvPr id="0" name=""/>
        <dsp:cNvSpPr/>
      </dsp:nvSpPr>
      <dsp:spPr>
        <a:xfrm>
          <a:off x="1475889" y="380530"/>
          <a:ext cx="934218" cy="71"/>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689199-38D0-4363-B51E-EB0AFD9225FF}">
      <dsp:nvSpPr>
        <dsp:cNvPr id="0" name=""/>
        <dsp:cNvSpPr/>
      </dsp:nvSpPr>
      <dsp:spPr>
        <a:xfrm>
          <a:off x="2330031" y="271663"/>
          <a:ext cx="122783" cy="230475"/>
        </a:xfrm>
        <a:prstGeom prst="chevron">
          <a:avLst>
            <a:gd name="adj" fmla="val 9000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373" tIns="165100" rIns="42373" bIns="165100" numCol="1" spcCol="1270" anchor="t" anchorCtr="0">
          <a:noAutofit/>
        </a:bodyPr>
        <a:lstStyle/>
        <a:p>
          <a:pPr marL="0" lvl="0" indent="0" algn="just" defTabSz="800100">
            <a:lnSpc>
              <a:spcPct val="90000"/>
            </a:lnSpc>
            <a:spcBef>
              <a:spcPct val="0"/>
            </a:spcBef>
            <a:spcAft>
              <a:spcPct val="35000"/>
            </a:spcAft>
            <a:buNone/>
          </a:pPr>
          <a:r>
            <a:rPr lang="zh-TW" altLang="en-US" sz="1800" b="1" kern="1200" dirty="0">
              <a:latin typeface="微軟正黑體" panose="020B0604030504040204" pitchFamily="34" charset="-120"/>
              <a:ea typeface="微軟正黑體" panose="020B0604030504040204" pitchFamily="34" charset="-120"/>
            </a:rPr>
            <a:t>團體內負責人、理監事、董事、執行長等具決策職務之人是否具有公職人員身分</a:t>
          </a:r>
          <a:r>
            <a:rPr lang="en-US" altLang="zh-TW" sz="1800" b="1" kern="1200" dirty="0">
              <a:latin typeface="微軟正黑體" panose="020B0604030504040204" pitchFamily="34" charset="-120"/>
              <a:ea typeface="微軟正黑體" panose="020B0604030504040204" pitchFamily="34" charset="-120"/>
            </a:rPr>
            <a:t>?</a:t>
          </a:r>
          <a:endParaRPr lang="zh-TW" altLang="en-US" sz="1800" b="1" kern="1200" dirty="0">
            <a:latin typeface="微軟正黑體" panose="020B0604030504040204" pitchFamily="34" charset="-120"/>
            <a:ea typeface="微軟正黑體" panose="020B0604030504040204" pitchFamily="34" charset="-120"/>
          </a:endParaRPr>
        </a:p>
      </dsp:txBody>
      <dsp:txXfrm>
        <a:off x="193993" y="1333915"/>
        <a:ext cx="2296872" cy="1693963"/>
      </dsp:txXfrm>
    </dsp:sp>
    <dsp:sp modelId="{ECEE7047-EE57-48C1-BC21-D12C2AF6EC9F}">
      <dsp:nvSpPr>
        <dsp:cNvPr id="0" name=""/>
        <dsp:cNvSpPr/>
      </dsp:nvSpPr>
      <dsp:spPr>
        <a:xfrm>
          <a:off x="962006" y="143"/>
          <a:ext cx="760846" cy="760846"/>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525" tIns="29525" rIns="29525" bIns="29525" numCol="1" spcCol="1270" anchor="ctr" anchorCtr="0">
          <a:noAutofit/>
        </a:bodyPr>
        <a:lstStyle/>
        <a:p>
          <a:pPr marL="0" lvl="0" indent="0" algn="ctr" defTabSz="1600200">
            <a:lnSpc>
              <a:spcPct val="90000"/>
            </a:lnSpc>
            <a:spcBef>
              <a:spcPct val="0"/>
            </a:spcBef>
            <a:spcAft>
              <a:spcPct val="35000"/>
            </a:spcAft>
            <a:buNone/>
          </a:pPr>
          <a:r>
            <a:rPr lang="zh-TW" altLang="en-US" sz="3600" kern="1200"/>
            <a:t>1</a:t>
          </a:r>
          <a:endParaRPr lang="zh-TW" altLang="en-US" sz="3600" kern="1200" dirty="0"/>
        </a:p>
      </dsp:txBody>
      <dsp:txXfrm>
        <a:off x="1073429" y="111566"/>
        <a:ext cx="538000" cy="538000"/>
      </dsp:txXfrm>
    </dsp:sp>
    <dsp:sp modelId="{2297DFC7-DDA0-4389-ABB9-A7EAF8DBCC10}">
      <dsp:nvSpPr>
        <dsp:cNvPr id="0" name=""/>
        <dsp:cNvSpPr/>
      </dsp:nvSpPr>
      <dsp:spPr>
        <a:xfrm>
          <a:off x="1342393" y="832923"/>
          <a:ext cx="72" cy="448147"/>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C66571-35A0-4FED-AAFC-2454C673F1D6}">
      <dsp:nvSpPr>
        <dsp:cNvPr id="0" name=""/>
        <dsp:cNvSpPr/>
      </dsp:nvSpPr>
      <dsp:spPr>
        <a:xfrm>
          <a:off x="141291" y="1281213"/>
          <a:ext cx="2402276" cy="179936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2373" tIns="165100" rIns="42373" bIns="165100" numCol="1" spcCol="1270" anchor="t" anchorCtr="0">
          <a:noAutofit/>
        </a:bodyPr>
        <a:lstStyle/>
        <a:p>
          <a:pPr marL="0" lvl="0" indent="0" algn="just" defTabSz="800100">
            <a:lnSpc>
              <a:spcPct val="90000"/>
            </a:lnSpc>
            <a:spcBef>
              <a:spcPct val="0"/>
            </a:spcBef>
            <a:spcAft>
              <a:spcPct val="35000"/>
            </a:spcAft>
            <a:buNone/>
          </a:pPr>
          <a:r>
            <a:rPr lang="zh-TW" altLang="en-US" sz="1800" b="1" kern="1200" dirty="0">
              <a:latin typeface="微軟正黑體" panose="020B0604030504040204" pitchFamily="34" charset="-120"/>
              <a:ea typeface="微軟正黑體" panose="020B0604030504040204" pitchFamily="34" charset="-120"/>
            </a:rPr>
            <a:t>團體內負責人、理監事、董事、執行長等具決策職務之人是否具有公職人員身分</a:t>
          </a:r>
          <a:r>
            <a:rPr lang="en-US" altLang="zh-TW" sz="1800" b="1" kern="1200" dirty="0">
              <a:latin typeface="微軟正黑體" panose="020B0604030504040204" pitchFamily="34" charset="-120"/>
              <a:ea typeface="微軟正黑體" panose="020B0604030504040204" pitchFamily="34" charset="-120"/>
            </a:rPr>
            <a:t>?</a:t>
          </a:r>
          <a:endParaRPr lang="zh-TW" altLang="en-US" sz="1800" b="1" kern="1200" dirty="0">
            <a:latin typeface="微軟正黑體" panose="020B0604030504040204" pitchFamily="34" charset="-120"/>
            <a:ea typeface="微軟正黑體" panose="020B0604030504040204" pitchFamily="34" charset="-120"/>
          </a:endParaRPr>
        </a:p>
      </dsp:txBody>
      <dsp:txXfrm>
        <a:off x="193993" y="1333915"/>
        <a:ext cx="2296872" cy="1693963"/>
      </dsp:txXfrm>
    </dsp:sp>
    <dsp:sp modelId="{D6D1A7AD-F199-4BB9-AA06-C23A4EBDDFCD}">
      <dsp:nvSpPr>
        <dsp:cNvPr id="0" name=""/>
        <dsp:cNvSpPr/>
      </dsp:nvSpPr>
      <dsp:spPr>
        <a:xfrm>
          <a:off x="2677027" y="380428"/>
          <a:ext cx="2402276" cy="71"/>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EFCDA4E-93D7-499F-BA72-3DF695881250}">
      <dsp:nvSpPr>
        <dsp:cNvPr id="0" name=""/>
        <dsp:cNvSpPr/>
      </dsp:nvSpPr>
      <dsp:spPr>
        <a:xfrm>
          <a:off x="4999227" y="271561"/>
          <a:ext cx="122783" cy="230556"/>
        </a:xfrm>
        <a:prstGeom prst="chevron">
          <a:avLst>
            <a:gd name="adj" fmla="val 90000"/>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2373" tIns="165100" rIns="42373" bIns="165100" numCol="1" spcCol="1270" anchor="t" anchorCtr="0">
          <a:noAutofit/>
        </a:bodyPr>
        <a:lstStyle/>
        <a:p>
          <a:pPr marL="0" lvl="0" indent="0" algn="just" defTabSz="889000">
            <a:lnSpc>
              <a:spcPct val="90000"/>
            </a:lnSpc>
            <a:spcBef>
              <a:spcPct val="0"/>
            </a:spcBef>
            <a:spcAft>
              <a:spcPct val="35000"/>
            </a:spcAft>
            <a:buNone/>
          </a:pPr>
          <a:r>
            <a:rPr lang="zh-TW" altLang="en-US" sz="2000" b="1" kern="1200" dirty="0">
              <a:latin typeface="微軟正黑體" panose="020B0604030504040204" pitchFamily="34" charset="-120"/>
              <a:ea typeface="微軟正黑體" panose="020B0604030504040204" pitchFamily="34" charset="-120"/>
            </a:rPr>
            <a:t>機關是否於網站公告補助資訊</a:t>
          </a:r>
          <a:r>
            <a:rPr lang="en-US" altLang="zh-TW" sz="2000" b="1" kern="1200" dirty="0">
              <a:latin typeface="微軟正黑體" panose="020B0604030504040204" pitchFamily="34" charset="-120"/>
              <a:ea typeface="微軟正黑體" panose="020B0604030504040204" pitchFamily="34" charset="-120"/>
            </a:rPr>
            <a:t>?</a:t>
          </a:r>
          <a:r>
            <a:rPr lang="zh-TW" altLang="en-US" sz="2000" b="1" kern="1200" dirty="0">
              <a:latin typeface="微軟正黑體" panose="020B0604030504040204" pitchFamily="34" charset="-120"/>
              <a:ea typeface="微軟正黑體" panose="020B0604030504040204" pitchFamily="34" charset="-120"/>
            </a:rPr>
            <a:t>採購資訊是否於電子採購網公告</a:t>
          </a:r>
          <a:r>
            <a:rPr lang="en-US" altLang="zh-TW" sz="2000" b="1" kern="1200" dirty="0">
              <a:latin typeface="微軟正黑體" panose="020B0604030504040204" pitchFamily="34" charset="-120"/>
              <a:ea typeface="微軟正黑體" panose="020B0604030504040204" pitchFamily="34" charset="-120"/>
            </a:rPr>
            <a:t>?</a:t>
          </a:r>
          <a:endParaRPr lang="zh-TW" altLang="en-US" sz="2000" b="1" kern="1200" dirty="0">
            <a:latin typeface="微軟正黑體" panose="020B0604030504040204" pitchFamily="34" charset="-120"/>
            <a:ea typeface="微軟正黑體" panose="020B0604030504040204" pitchFamily="34" charset="-120"/>
          </a:endParaRPr>
        </a:p>
      </dsp:txBody>
      <dsp:txXfrm>
        <a:off x="2863188" y="1333915"/>
        <a:ext cx="2296872" cy="1693963"/>
      </dsp:txXfrm>
    </dsp:sp>
    <dsp:sp modelId="{34046ED9-C6B6-4C68-9686-1760C99F177B}">
      <dsp:nvSpPr>
        <dsp:cNvPr id="0" name=""/>
        <dsp:cNvSpPr/>
      </dsp:nvSpPr>
      <dsp:spPr>
        <a:xfrm>
          <a:off x="3631201" y="41"/>
          <a:ext cx="760846" cy="760846"/>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525" tIns="29525" rIns="29525" bIns="29525" numCol="1" spcCol="1270" anchor="ctr" anchorCtr="0">
          <a:noAutofit/>
        </a:bodyPr>
        <a:lstStyle/>
        <a:p>
          <a:pPr marL="0" lvl="0" indent="0" algn="ctr" defTabSz="1600200">
            <a:lnSpc>
              <a:spcPct val="90000"/>
            </a:lnSpc>
            <a:spcBef>
              <a:spcPct val="0"/>
            </a:spcBef>
            <a:spcAft>
              <a:spcPct val="35000"/>
            </a:spcAft>
            <a:buNone/>
          </a:pPr>
          <a:r>
            <a:rPr sz="3600" kern="1200"/>
            <a:t>2</a:t>
          </a:r>
          <a:endParaRPr sz="3600" kern="1200" dirty="0"/>
        </a:p>
      </dsp:txBody>
      <dsp:txXfrm>
        <a:off x="3742624" y="111464"/>
        <a:ext cx="538000" cy="538000"/>
      </dsp:txXfrm>
    </dsp:sp>
    <dsp:sp modelId="{E6B329F8-8C4A-4B7B-A67D-40C48B74FC6B}">
      <dsp:nvSpPr>
        <dsp:cNvPr id="0" name=""/>
        <dsp:cNvSpPr/>
      </dsp:nvSpPr>
      <dsp:spPr>
        <a:xfrm>
          <a:off x="4011588" y="832867"/>
          <a:ext cx="72" cy="448305"/>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5F5A572-DBD0-4809-AECB-8DDB9C60797A}">
      <dsp:nvSpPr>
        <dsp:cNvPr id="0" name=""/>
        <dsp:cNvSpPr/>
      </dsp:nvSpPr>
      <dsp:spPr>
        <a:xfrm>
          <a:off x="2810486" y="1281213"/>
          <a:ext cx="2402276" cy="179936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2373" tIns="165100" rIns="42373" bIns="165100" numCol="1" spcCol="1270" anchor="t" anchorCtr="0">
          <a:noAutofit/>
        </a:bodyPr>
        <a:lstStyle/>
        <a:p>
          <a:pPr marL="0" lvl="0" indent="0" algn="just" defTabSz="889000">
            <a:lnSpc>
              <a:spcPct val="90000"/>
            </a:lnSpc>
            <a:spcBef>
              <a:spcPct val="0"/>
            </a:spcBef>
            <a:spcAft>
              <a:spcPct val="35000"/>
            </a:spcAft>
            <a:buNone/>
          </a:pPr>
          <a:r>
            <a:rPr lang="zh-TW" altLang="en-US" sz="2000" b="1" kern="1200" dirty="0">
              <a:latin typeface="微軟正黑體" panose="020B0604030504040204" pitchFamily="34" charset="-120"/>
              <a:ea typeface="微軟正黑體" panose="020B0604030504040204" pitchFamily="34" charset="-120"/>
            </a:rPr>
            <a:t>機關是否於網站公告補助資訊</a:t>
          </a:r>
          <a:r>
            <a:rPr lang="en-US" altLang="zh-TW" sz="2000" b="1" kern="1200" dirty="0">
              <a:latin typeface="微軟正黑體" panose="020B0604030504040204" pitchFamily="34" charset="-120"/>
              <a:ea typeface="微軟正黑體" panose="020B0604030504040204" pitchFamily="34" charset="-120"/>
            </a:rPr>
            <a:t>?</a:t>
          </a:r>
          <a:r>
            <a:rPr lang="zh-TW" altLang="en-US" sz="2000" b="1" kern="1200" dirty="0">
              <a:latin typeface="微軟正黑體" panose="020B0604030504040204" pitchFamily="34" charset="-120"/>
              <a:ea typeface="微軟正黑體" panose="020B0604030504040204" pitchFamily="34" charset="-120"/>
            </a:rPr>
            <a:t>採購資訊是否於電子採購網公告</a:t>
          </a:r>
          <a:r>
            <a:rPr lang="en-US" altLang="zh-TW" sz="2000" b="1" kern="1200" dirty="0">
              <a:latin typeface="微軟正黑體" panose="020B0604030504040204" pitchFamily="34" charset="-120"/>
              <a:ea typeface="微軟正黑體" panose="020B0604030504040204" pitchFamily="34" charset="-120"/>
            </a:rPr>
            <a:t>?</a:t>
          </a:r>
          <a:endParaRPr lang="zh-TW" altLang="en-US" sz="2000" b="1" kern="1200" dirty="0">
            <a:latin typeface="微軟正黑體" panose="020B0604030504040204" pitchFamily="34" charset="-120"/>
            <a:ea typeface="微軟正黑體" panose="020B0604030504040204" pitchFamily="34" charset="-120"/>
          </a:endParaRPr>
        </a:p>
      </dsp:txBody>
      <dsp:txXfrm>
        <a:off x="2863188" y="1333915"/>
        <a:ext cx="2296872" cy="1693963"/>
      </dsp:txXfrm>
    </dsp:sp>
    <dsp:sp modelId="{9AA4151B-3982-4F8C-B9A5-B4D51BC5688A}">
      <dsp:nvSpPr>
        <dsp:cNvPr id="0" name=""/>
        <dsp:cNvSpPr/>
      </dsp:nvSpPr>
      <dsp:spPr>
        <a:xfrm>
          <a:off x="5346222" y="380387"/>
          <a:ext cx="1334597" cy="71"/>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D2361E-2820-4615-9398-8D70229ACFC3}">
      <dsp:nvSpPr>
        <dsp:cNvPr id="0" name=""/>
        <dsp:cNvSpPr/>
      </dsp:nvSpPr>
      <dsp:spPr>
        <a:xfrm>
          <a:off x="6300397" y="0"/>
          <a:ext cx="760846" cy="760846"/>
        </a:xfrm>
        <a:prstGeom prst="ellipse">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525" tIns="29525" rIns="29525" bIns="29525" numCol="1" spcCol="1270" anchor="ctr" anchorCtr="0">
          <a:noAutofit/>
        </a:bodyPr>
        <a:lstStyle/>
        <a:p>
          <a:pPr marL="0" lvl="0" indent="0" algn="ctr" defTabSz="1600200">
            <a:lnSpc>
              <a:spcPct val="90000"/>
            </a:lnSpc>
            <a:spcBef>
              <a:spcPct val="0"/>
            </a:spcBef>
            <a:spcAft>
              <a:spcPct val="35000"/>
            </a:spcAft>
            <a:buNone/>
          </a:pPr>
          <a:r>
            <a:rPr lang="zh-TW" altLang="en-US" sz="3600" kern="1200"/>
            <a:t>3</a:t>
          </a:r>
        </a:p>
      </dsp:txBody>
      <dsp:txXfrm>
        <a:off x="6411820" y="111423"/>
        <a:ext cx="538000" cy="538000"/>
      </dsp:txXfrm>
    </dsp:sp>
    <dsp:sp modelId="{938DD600-7023-4913-B2DE-93844C73396B}">
      <dsp:nvSpPr>
        <dsp:cNvPr id="0" name=""/>
        <dsp:cNvSpPr/>
      </dsp:nvSpPr>
      <dsp:spPr>
        <a:xfrm>
          <a:off x="6680784" y="832838"/>
          <a:ext cx="72" cy="448375"/>
        </a:xfrm>
        <a:prstGeom prst="rect">
          <a:avLst/>
        </a:prstGeom>
        <a:solidFill>
          <a:schemeClr val="accent2">
            <a:alpha val="90000"/>
            <a:tint val="40000"/>
            <a:hueOff val="0"/>
            <a:satOff val="0"/>
            <a:lumOff val="0"/>
            <a:alphaOff val="0"/>
          </a:schemeClr>
        </a:solidFill>
        <a:ln w="254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A30E71F-CE29-4840-9A94-32FD29D3307D}">
      <dsp:nvSpPr>
        <dsp:cNvPr id="0" name=""/>
        <dsp:cNvSpPr/>
      </dsp:nvSpPr>
      <dsp:spPr>
        <a:xfrm>
          <a:off x="5488066" y="1281213"/>
          <a:ext cx="2402276" cy="1799367"/>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2373" tIns="165100" rIns="42373" bIns="165100" numCol="1" spcCol="1270" anchor="t" anchorCtr="0">
          <a:noAutofit/>
        </a:bodyPr>
        <a:lstStyle/>
        <a:p>
          <a:pPr marL="0" lvl="0" indent="0" algn="just" defTabSz="800100">
            <a:lnSpc>
              <a:spcPct val="90000"/>
            </a:lnSpc>
            <a:spcBef>
              <a:spcPct val="0"/>
            </a:spcBef>
            <a:spcAft>
              <a:spcPct val="35000"/>
            </a:spcAft>
            <a:buNone/>
          </a:pPr>
          <a:r>
            <a:rPr lang="zh-TW" altLang="en-US" sz="1800" b="1" kern="1200" dirty="0">
              <a:latin typeface="微軟正黑體" panose="020B0604030504040204" pitchFamily="34" charset="-120"/>
              <a:ea typeface="微軟正黑體" panose="020B0604030504040204" pitchFamily="34" charset="-120"/>
            </a:rPr>
            <a:t>身分關係揭露表是否於申請文件、投標文件內檢附</a:t>
          </a:r>
          <a:r>
            <a:rPr lang="en-US" altLang="zh-TW" sz="1800" b="1" kern="1200" dirty="0">
              <a:latin typeface="微軟正黑體" panose="020B0604030504040204" pitchFamily="34" charset="-120"/>
              <a:ea typeface="微軟正黑體" panose="020B0604030504040204" pitchFamily="34" charset="-120"/>
            </a:rPr>
            <a:t>?</a:t>
          </a:r>
          <a:r>
            <a:rPr lang="zh-TW" altLang="en-US" sz="1800" b="1" kern="1200" dirty="0">
              <a:latin typeface="微軟正黑體" panose="020B0604030504040204" pitchFamily="34" charset="-120"/>
              <a:ea typeface="微軟正黑體" panose="020B0604030504040204" pitchFamily="34" charset="-120"/>
            </a:rPr>
            <a:t>（聲明書</a:t>
          </a:r>
          <a:r>
            <a:rPr lang="en-US" altLang="zh-TW" sz="1800" b="1" kern="1200" dirty="0">
              <a:latin typeface="微軟正黑體" panose="020B0604030504040204" pitchFamily="34" charset="-120"/>
              <a:ea typeface="微軟正黑體" panose="020B0604030504040204" pitchFamily="34" charset="-120"/>
            </a:rPr>
            <a:t>?</a:t>
          </a:r>
          <a:r>
            <a:rPr lang="zh-TW" altLang="en-US" sz="1800" b="1" kern="1200" dirty="0">
              <a:latin typeface="微軟正黑體" panose="020B0604030504040204" pitchFamily="34" charset="-120"/>
              <a:ea typeface="微軟正黑體" panose="020B0604030504040204" pitchFamily="34" charset="-120"/>
            </a:rPr>
            <a:t>）</a:t>
          </a:r>
          <a:endParaRPr lang="zh-TW" altLang="en-US" sz="1800" kern="1200" dirty="0"/>
        </a:p>
      </dsp:txBody>
      <dsp:txXfrm>
        <a:off x="5540768" y="1333915"/>
        <a:ext cx="2296872" cy="16939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8437DC-0BFA-4C62-BDF1-333F26F4A696}">
      <dsp:nvSpPr>
        <dsp:cNvPr id="0" name=""/>
        <dsp:cNvSpPr/>
      </dsp:nvSpPr>
      <dsp:spPr>
        <a:xfrm>
          <a:off x="1119485" y="848563"/>
          <a:ext cx="710505" cy="71"/>
        </a:xfrm>
        <a:prstGeom prst="rect">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878C88-649F-4F34-B49D-0BE731CADE77}">
      <dsp:nvSpPr>
        <dsp:cNvPr id="0" name=""/>
        <dsp:cNvSpPr/>
      </dsp:nvSpPr>
      <dsp:spPr>
        <a:xfrm>
          <a:off x="1769090" y="765692"/>
          <a:ext cx="93380" cy="174414"/>
        </a:xfrm>
        <a:prstGeom prst="chevron">
          <a:avLst>
            <a:gd name="adj" fmla="val 9000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226" tIns="165100" rIns="32226" bIns="165100" numCol="1" spcCol="1270" anchor="t" anchorCtr="0">
          <a:noAutofit/>
        </a:bodyPr>
        <a:lstStyle/>
        <a:p>
          <a:pPr marL="0" lvl="0" indent="0" algn="just" defTabSz="711200">
            <a:lnSpc>
              <a:spcPct val="90000"/>
            </a:lnSpc>
            <a:spcBef>
              <a:spcPct val="0"/>
            </a:spcBef>
            <a:spcAft>
              <a:spcPct val="35000"/>
            </a:spcAft>
            <a:buNone/>
          </a:pPr>
          <a:r>
            <a:rPr lang="en-US" altLang="zh-TW" sz="1600" b="1" kern="1200" dirty="0">
              <a:latin typeface="微軟正黑體" panose="020B0604030504040204" pitchFamily="34" charset="-120"/>
              <a:ea typeface="微軟正黑體" panose="020B0604030504040204" pitchFamily="34" charset="-120"/>
            </a:rPr>
            <a:t>1</a:t>
          </a:r>
          <a:r>
            <a:rPr lang="zh-TW" altLang="en-US" sz="1600" b="1" kern="1200" dirty="0">
              <a:latin typeface="微軟正黑體" panose="020B0604030504040204" pitchFamily="34" charset="-120"/>
              <a:ea typeface="微軟正黑體" panose="020B0604030504040204" pitchFamily="34" charset="-120"/>
            </a:rPr>
            <a:t>、補助案請於網路上辦理補助資訊公告。</a:t>
          </a:r>
          <a:endParaRPr lang="en-US" altLang="zh-TW" sz="1600" b="1" kern="1200" dirty="0">
            <a:latin typeface="微軟正黑體" panose="020B0604030504040204" pitchFamily="34" charset="-120"/>
            <a:ea typeface="微軟正黑體" panose="020B0604030504040204" pitchFamily="34" charset="-120"/>
          </a:endParaRPr>
        </a:p>
        <a:p>
          <a:pPr marL="0" lvl="0" indent="0" algn="just" defTabSz="711200">
            <a:lnSpc>
              <a:spcPct val="90000"/>
            </a:lnSpc>
            <a:spcBef>
              <a:spcPct val="0"/>
            </a:spcBef>
            <a:spcAft>
              <a:spcPct val="35000"/>
            </a:spcAft>
            <a:buNone/>
          </a:pPr>
          <a:r>
            <a:rPr lang="en-US" altLang="zh-TW" sz="1600" b="1" kern="1200" dirty="0">
              <a:latin typeface="微軟正黑體" panose="020B0604030504040204" pitchFamily="34" charset="-120"/>
              <a:ea typeface="微軟正黑體" panose="020B0604030504040204" pitchFamily="34" charset="-120"/>
            </a:rPr>
            <a:t>2</a:t>
          </a:r>
          <a:r>
            <a:rPr lang="zh-TW" altLang="en-US" sz="1600" b="1" kern="1200" dirty="0">
              <a:latin typeface="微軟正黑體" panose="020B0604030504040204" pitchFamily="34" charset="-120"/>
              <a:ea typeface="微軟正黑體" panose="020B0604030504040204" pitchFamily="34" charset="-120"/>
            </a:rPr>
            <a:t>、請注意與關係人進行後續擴充採購案之簽辦作業。</a:t>
          </a:r>
        </a:p>
      </dsp:txBody>
      <dsp:txXfrm>
        <a:off x="157988" y="1595170"/>
        <a:ext cx="1719992" cy="2388790"/>
      </dsp:txXfrm>
    </dsp:sp>
    <dsp:sp modelId="{AA0CF91E-846A-4CA7-B850-D954683BEF4F}">
      <dsp:nvSpPr>
        <dsp:cNvPr id="0" name=""/>
        <dsp:cNvSpPr/>
      </dsp:nvSpPr>
      <dsp:spPr>
        <a:xfrm>
          <a:off x="737095" y="567710"/>
          <a:ext cx="561777" cy="561777"/>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800" tIns="21800" rIns="21800" bIns="21800" numCol="1" spcCol="1270" anchor="ctr" anchorCtr="0">
          <a:noAutofit/>
        </a:bodyPr>
        <a:lstStyle/>
        <a:p>
          <a:pPr marL="0" lvl="0" indent="0" algn="ctr" defTabSz="1155700">
            <a:lnSpc>
              <a:spcPct val="90000"/>
            </a:lnSpc>
            <a:spcBef>
              <a:spcPct val="0"/>
            </a:spcBef>
            <a:spcAft>
              <a:spcPct val="35000"/>
            </a:spcAft>
            <a:buNone/>
          </a:pPr>
          <a:r>
            <a:rPr sz="2600" kern="1200"/>
            <a:t>1</a:t>
          </a:r>
        </a:p>
      </dsp:txBody>
      <dsp:txXfrm>
        <a:off x="819365" y="649980"/>
        <a:ext cx="397237" cy="397237"/>
      </dsp:txXfrm>
    </dsp:sp>
    <dsp:sp modelId="{D652E3A2-E14F-448B-8053-4C7DE7BA871C}">
      <dsp:nvSpPr>
        <dsp:cNvPr id="0" name=""/>
        <dsp:cNvSpPr/>
      </dsp:nvSpPr>
      <dsp:spPr>
        <a:xfrm>
          <a:off x="1017948" y="1201086"/>
          <a:ext cx="72" cy="339139"/>
        </a:xfrm>
        <a:prstGeom prst="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5D946EB-900A-4883-997D-192FBC29C0B0}">
      <dsp:nvSpPr>
        <dsp:cNvPr id="0" name=""/>
        <dsp:cNvSpPr/>
      </dsp:nvSpPr>
      <dsp:spPr>
        <a:xfrm>
          <a:off x="104477" y="1541659"/>
          <a:ext cx="1827014" cy="249581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226" tIns="165100" rIns="32226" bIns="165100" numCol="1" spcCol="1270" anchor="t" anchorCtr="0">
          <a:noAutofit/>
        </a:bodyPr>
        <a:lstStyle/>
        <a:p>
          <a:pPr marL="0" lvl="0" indent="0" algn="just" defTabSz="711200">
            <a:lnSpc>
              <a:spcPct val="90000"/>
            </a:lnSpc>
            <a:spcBef>
              <a:spcPct val="0"/>
            </a:spcBef>
            <a:spcAft>
              <a:spcPct val="35000"/>
            </a:spcAft>
            <a:buNone/>
          </a:pPr>
          <a:r>
            <a:rPr lang="en-US" altLang="zh-TW" sz="1600" b="1" kern="1200" dirty="0">
              <a:latin typeface="微軟正黑體" panose="020B0604030504040204" pitchFamily="34" charset="-120"/>
              <a:ea typeface="微軟正黑體" panose="020B0604030504040204" pitchFamily="34" charset="-120"/>
            </a:rPr>
            <a:t>1</a:t>
          </a:r>
          <a:r>
            <a:rPr lang="zh-TW" altLang="en-US" sz="1600" b="1" kern="1200" dirty="0">
              <a:latin typeface="微軟正黑體" panose="020B0604030504040204" pitchFamily="34" charset="-120"/>
              <a:ea typeface="微軟正黑體" panose="020B0604030504040204" pitchFamily="34" charset="-120"/>
            </a:rPr>
            <a:t>、補助案請於網路上辦理補助資訊公告。</a:t>
          </a:r>
          <a:endParaRPr lang="en-US" altLang="zh-TW" sz="1600" b="1" kern="1200" dirty="0">
            <a:latin typeface="微軟正黑體" panose="020B0604030504040204" pitchFamily="34" charset="-120"/>
            <a:ea typeface="微軟正黑體" panose="020B0604030504040204" pitchFamily="34" charset="-120"/>
          </a:endParaRPr>
        </a:p>
        <a:p>
          <a:pPr marL="0" lvl="0" indent="0" algn="just" defTabSz="711200">
            <a:lnSpc>
              <a:spcPct val="90000"/>
            </a:lnSpc>
            <a:spcBef>
              <a:spcPct val="0"/>
            </a:spcBef>
            <a:spcAft>
              <a:spcPct val="35000"/>
            </a:spcAft>
            <a:buNone/>
          </a:pPr>
          <a:r>
            <a:rPr lang="en-US" altLang="zh-TW" sz="1600" b="1" kern="1200" dirty="0">
              <a:latin typeface="微軟正黑體" panose="020B0604030504040204" pitchFamily="34" charset="-120"/>
              <a:ea typeface="微軟正黑體" panose="020B0604030504040204" pitchFamily="34" charset="-120"/>
            </a:rPr>
            <a:t>2</a:t>
          </a:r>
          <a:r>
            <a:rPr lang="zh-TW" altLang="en-US" sz="1600" b="1" kern="1200" dirty="0">
              <a:latin typeface="微軟正黑體" panose="020B0604030504040204" pitchFamily="34" charset="-120"/>
              <a:ea typeface="微軟正黑體" panose="020B0604030504040204" pitchFamily="34" charset="-120"/>
            </a:rPr>
            <a:t>、請注意與關係人進行後續擴充採購案之簽辦作業。</a:t>
          </a:r>
        </a:p>
      </dsp:txBody>
      <dsp:txXfrm>
        <a:off x="157988" y="1595170"/>
        <a:ext cx="1719992" cy="2388790"/>
      </dsp:txXfrm>
    </dsp:sp>
    <dsp:sp modelId="{3567903E-E083-4E17-B86B-F9FD532072A2}">
      <dsp:nvSpPr>
        <dsp:cNvPr id="0" name=""/>
        <dsp:cNvSpPr/>
      </dsp:nvSpPr>
      <dsp:spPr>
        <a:xfrm>
          <a:off x="2032992" y="847898"/>
          <a:ext cx="1827014" cy="71"/>
        </a:xfrm>
        <a:prstGeom prst="rect">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6F4E74-8158-4BDA-8CAA-3C6ED5583D4F}">
      <dsp:nvSpPr>
        <dsp:cNvPr id="0" name=""/>
        <dsp:cNvSpPr/>
      </dsp:nvSpPr>
      <dsp:spPr>
        <a:xfrm>
          <a:off x="3799105" y="765027"/>
          <a:ext cx="93380" cy="174979"/>
        </a:xfrm>
        <a:prstGeom prst="chevron">
          <a:avLst>
            <a:gd name="adj" fmla="val 90000"/>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226" tIns="165100" rIns="32226" bIns="165100" numCol="1" spcCol="1270" anchor="t" anchorCtr="0">
          <a:noAutofit/>
        </a:bodyPr>
        <a:lstStyle/>
        <a:p>
          <a:pPr marL="0" lvl="0" indent="0" algn="just" defTabSz="800100">
            <a:lnSpc>
              <a:spcPct val="90000"/>
            </a:lnSpc>
            <a:spcBef>
              <a:spcPct val="0"/>
            </a:spcBef>
            <a:spcAft>
              <a:spcPct val="35000"/>
            </a:spcAft>
            <a:buNone/>
          </a:pPr>
          <a:r>
            <a:rPr lang="zh-TW" altLang="en-US" sz="1800" b="1" kern="1200" dirty="0">
              <a:latin typeface="微軟正黑體" panose="020B0604030504040204" pitchFamily="34" charset="-120"/>
              <a:ea typeface="微軟正黑體" panose="020B0604030504040204" pitchFamily="34" charset="-120"/>
            </a:rPr>
            <a:t>是否收到關係人之身分關係揭露表</a:t>
          </a:r>
          <a:r>
            <a:rPr lang="en-US" altLang="zh-TW" sz="1800" b="1" kern="1200" dirty="0">
              <a:latin typeface="微軟正黑體" panose="020B0604030504040204" pitchFamily="34" charset="-120"/>
              <a:ea typeface="微軟正黑體" panose="020B0604030504040204" pitchFamily="34" charset="-120"/>
            </a:rPr>
            <a:t>?</a:t>
          </a:r>
          <a:endParaRPr lang="zh-TW" altLang="en-US" sz="1800" b="1" kern="1200" dirty="0">
            <a:latin typeface="微軟正黑體" panose="020B0604030504040204" pitchFamily="34" charset="-120"/>
            <a:ea typeface="微軟正黑體" panose="020B0604030504040204" pitchFamily="34" charset="-120"/>
          </a:endParaRPr>
        </a:p>
      </dsp:txBody>
      <dsp:txXfrm>
        <a:off x="2188003" y="1595170"/>
        <a:ext cx="1719992" cy="2388790"/>
      </dsp:txXfrm>
    </dsp:sp>
    <dsp:sp modelId="{D0A905D8-1BC7-4333-9146-569AD7033E5D}">
      <dsp:nvSpPr>
        <dsp:cNvPr id="0" name=""/>
        <dsp:cNvSpPr/>
      </dsp:nvSpPr>
      <dsp:spPr>
        <a:xfrm>
          <a:off x="2767111" y="567045"/>
          <a:ext cx="561777" cy="561777"/>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800" tIns="21800" rIns="21800" bIns="21800" numCol="1" spcCol="1270" anchor="ctr" anchorCtr="0">
          <a:noAutofit/>
        </a:bodyPr>
        <a:lstStyle/>
        <a:p>
          <a:pPr marL="0" lvl="0" indent="0" algn="ctr" defTabSz="1155700">
            <a:lnSpc>
              <a:spcPct val="90000"/>
            </a:lnSpc>
            <a:spcBef>
              <a:spcPct val="0"/>
            </a:spcBef>
            <a:spcAft>
              <a:spcPct val="35000"/>
            </a:spcAft>
            <a:buNone/>
          </a:pPr>
          <a:r>
            <a:rPr sz="2600" kern="1200"/>
            <a:t>2</a:t>
          </a:r>
        </a:p>
      </dsp:txBody>
      <dsp:txXfrm>
        <a:off x="2849381" y="649315"/>
        <a:ext cx="397237" cy="397237"/>
      </dsp:txXfrm>
    </dsp:sp>
    <dsp:sp modelId="{242CAD22-97EB-443E-B3EC-067F0F4B497D}">
      <dsp:nvSpPr>
        <dsp:cNvPr id="0" name=""/>
        <dsp:cNvSpPr/>
      </dsp:nvSpPr>
      <dsp:spPr>
        <a:xfrm>
          <a:off x="3047964" y="1200653"/>
          <a:ext cx="72" cy="340237"/>
        </a:xfrm>
        <a:prstGeom prst="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9B1C63-87F6-4F8B-93EA-E7E6FA9B15B7}">
      <dsp:nvSpPr>
        <dsp:cNvPr id="0" name=""/>
        <dsp:cNvSpPr/>
      </dsp:nvSpPr>
      <dsp:spPr>
        <a:xfrm>
          <a:off x="2134492" y="1541659"/>
          <a:ext cx="1827014" cy="249581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226" tIns="165100" rIns="32226" bIns="165100" numCol="1" spcCol="1270" anchor="t" anchorCtr="0">
          <a:noAutofit/>
        </a:bodyPr>
        <a:lstStyle/>
        <a:p>
          <a:pPr marL="0" lvl="0" indent="0" algn="just" defTabSz="800100">
            <a:lnSpc>
              <a:spcPct val="90000"/>
            </a:lnSpc>
            <a:spcBef>
              <a:spcPct val="0"/>
            </a:spcBef>
            <a:spcAft>
              <a:spcPct val="35000"/>
            </a:spcAft>
            <a:buNone/>
          </a:pPr>
          <a:r>
            <a:rPr lang="zh-TW" altLang="en-US" sz="1800" b="1" kern="1200" dirty="0">
              <a:latin typeface="微軟正黑體" panose="020B0604030504040204" pitchFamily="34" charset="-120"/>
              <a:ea typeface="微軟正黑體" panose="020B0604030504040204" pitchFamily="34" charset="-120"/>
            </a:rPr>
            <a:t>是否收到關係人之身分關係揭露表</a:t>
          </a:r>
          <a:r>
            <a:rPr lang="en-US" altLang="zh-TW" sz="1800" b="1" kern="1200" dirty="0">
              <a:latin typeface="微軟正黑體" panose="020B0604030504040204" pitchFamily="34" charset="-120"/>
              <a:ea typeface="微軟正黑體" panose="020B0604030504040204" pitchFamily="34" charset="-120"/>
            </a:rPr>
            <a:t>?</a:t>
          </a:r>
          <a:endParaRPr lang="zh-TW" altLang="en-US" sz="1800" b="1" kern="1200" dirty="0">
            <a:latin typeface="微軟正黑體" panose="020B0604030504040204" pitchFamily="34" charset="-120"/>
            <a:ea typeface="微軟正黑體" panose="020B0604030504040204" pitchFamily="34" charset="-120"/>
          </a:endParaRPr>
        </a:p>
      </dsp:txBody>
      <dsp:txXfrm>
        <a:off x="2188003" y="1595170"/>
        <a:ext cx="1719992" cy="2388790"/>
      </dsp:txXfrm>
    </dsp:sp>
    <dsp:sp modelId="{1F83700A-BCE0-4C53-B3F5-D19F402BCD22}">
      <dsp:nvSpPr>
        <dsp:cNvPr id="0" name=""/>
        <dsp:cNvSpPr/>
      </dsp:nvSpPr>
      <dsp:spPr>
        <a:xfrm>
          <a:off x="4063007" y="847130"/>
          <a:ext cx="1015007" cy="71"/>
        </a:xfrm>
        <a:prstGeom prst="rect">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F3D9F8-3517-4708-AA25-CA9B60E29AE2}">
      <dsp:nvSpPr>
        <dsp:cNvPr id="0" name=""/>
        <dsp:cNvSpPr/>
      </dsp:nvSpPr>
      <dsp:spPr>
        <a:xfrm>
          <a:off x="4797126" y="566277"/>
          <a:ext cx="561777" cy="561777"/>
        </a:xfrm>
        <a:prstGeom prst="ellipse">
          <a:avLst/>
        </a:prstGeom>
        <a:solidFill>
          <a:schemeClr val="accent6">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800" tIns="21800" rIns="21800" bIns="21800" numCol="1" spcCol="1270" anchor="ctr" anchorCtr="0">
          <a:noAutofit/>
        </a:bodyPr>
        <a:lstStyle/>
        <a:p>
          <a:pPr marL="0" lvl="0" indent="0" algn="ctr" defTabSz="1155700">
            <a:lnSpc>
              <a:spcPct val="90000"/>
            </a:lnSpc>
            <a:spcBef>
              <a:spcPct val="0"/>
            </a:spcBef>
            <a:spcAft>
              <a:spcPct val="35000"/>
            </a:spcAft>
            <a:buNone/>
          </a:pPr>
          <a:r>
            <a:rPr sz="2600" kern="1200"/>
            <a:t>3</a:t>
          </a:r>
        </a:p>
      </dsp:txBody>
      <dsp:txXfrm>
        <a:off x="4879396" y="648547"/>
        <a:ext cx="397237" cy="397237"/>
      </dsp:txXfrm>
    </dsp:sp>
    <dsp:sp modelId="{CA56C27E-65AA-429A-BD6E-6EC94FDAD558}">
      <dsp:nvSpPr>
        <dsp:cNvPr id="0" name=""/>
        <dsp:cNvSpPr/>
      </dsp:nvSpPr>
      <dsp:spPr>
        <a:xfrm>
          <a:off x="5077979" y="1199983"/>
          <a:ext cx="72" cy="340701"/>
        </a:xfrm>
        <a:prstGeom prst="rect">
          <a:avLst/>
        </a:prstGeom>
        <a:solidFill>
          <a:schemeClr val="accent6">
            <a:alpha val="90000"/>
            <a:tint val="40000"/>
            <a:hueOff val="0"/>
            <a:satOff val="0"/>
            <a:lumOff val="0"/>
            <a:alphaOff val="0"/>
          </a:schemeClr>
        </a:solidFill>
        <a:ln w="25400" cap="flat" cmpd="sng" algn="ctr">
          <a:solidFill>
            <a:schemeClr val="accent6">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7C42124-19AB-4CA8-A50F-DE5292496FA8}">
      <dsp:nvSpPr>
        <dsp:cNvPr id="0" name=""/>
        <dsp:cNvSpPr/>
      </dsp:nvSpPr>
      <dsp:spPr>
        <a:xfrm>
          <a:off x="4164508" y="1540685"/>
          <a:ext cx="1827014" cy="2495812"/>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226" tIns="165100" rIns="32226" bIns="165100" numCol="1" spcCol="1270" anchor="t" anchorCtr="0">
          <a:noAutofit/>
        </a:bodyPr>
        <a:lstStyle/>
        <a:p>
          <a:pPr marL="0" lvl="0" indent="0" algn="just" defTabSz="800100">
            <a:lnSpc>
              <a:spcPct val="90000"/>
            </a:lnSpc>
            <a:spcBef>
              <a:spcPct val="0"/>
            </a:spcBef>
            <a:spcAft>
              <a:spcPct val="35000"/>
            </a:spcAft>
            <a:buNone/>
          </a:pPr>
          <a:r>
            <a:rPr lang="zh-TW" altLang="en-US" sz="1800" b="1" kern="1200" dirty="0">
              <a:latin typeface="微軟正黑體" panose="020B0604030504040204" pitchFamily="34" charset="-120"/>
              <a:ea typeface="微軟正黑體" panose="020B0604030504040204" pitchFamily="34" charset="-120"/>
            </a:rPr>
            <a:t>是否於補助案核定後、採購案決標後</a:t>
          </a:r>
          <a:r>
            <a:rPr lang="en-US" altLang="zh-TW" sz="1800" b="1" kern="1200" dirty="0">
              <a:latin typeface="微軟正黑體" panose="020B0604030504040204" pitchFamily="34" charset="-120"/>
              <a:ea typeface="微軟正黑體" panose="020B0604030504040204" pitchFamily="34" charset="-120"/>
            </a:rPr>
            <a:t>30</a:t>
          </a:r>
          <a:r>
            <a:rPr lang="zh-TW" altLang="en-US" sz="1800" b="1" kern="1200" dirty="0">
              <a:latin typeface="微軟正黑體" panose="020B0604030504040204" pitchFamily="34" charset="-120"/>
              <a:ea typeface="微軟正黑體" panose="020B0604030504040204" pitchFamily="34" charset="-120"/>
            </a:rPr>
            <a:t>日內辦理事後公開</a:t>
          </a:r>
          <a:r>
            <a:rPr lang="en-US" altLang="zh-TW" sz="1800" b="1" kern="1200" dirty="0">
              <a:latin typeface="微軟正黑體" panose="020B0604030504040204" pitchFamily="34" charset="-120"/>
              <a:ea typeface="微軟正黑體" panose="020B0604030504040204" pitchFamily="34" charset="-120"/>
            </a:rPr>
            <a:t>?</a:t>
          </a:r>
          <a:endParaRPr lang="zh-TW" altLang="en-US" sz="1800" b="1" kern="1200" dirty="0">
            <a:latin typeface="微軟正黑體" panose="020B0604030504040204" pitchFamily="34" charset="-120"/>
            <a:ea typeface="微軟正黑體" panose="020B0604030504040204" pitchFamily="34" charset="-120"/>
          </a:endParaRPr>
        </a:p>
      </dsp:txBody>
      <dsp:txXfrm>
        <a:off x="4218019" y="1594196"/>
        <a:ext cx="1719992" cy="2388790"/>
      </dsp:txXfrm>
    </dsp:sp>
  </dsp:spTree>
</dsp:drawing>
</file>

<file path=ppt/diagrams/layout1.xml><?xml version="1.0" encoding="utf-8"?>
<dgm:layoutDef xmlns:dgm="http://schemas.openxmlformats.org/drawingml/2006/diagram" xmlns:a="http://schemas.openxmlformats.org/drawingml/2006/main" uniqueId="urn:microsoft.com/office/officeart/2024/layout/NumberedLinearArrowProcess#1">
  <dgm:title val=""/>
  <dgm:desc val=""/>
  <dgm:catLst>
    <dgm:cat type="process" pri="1700"/>
  </dgm:catLst>
  <dgm:sampData>
    <dgm:dataModel>
      <dgm:ptLst>
        <dgm:pt modelId="0" type="doc"/>
        <dgm:pt modelId="1">
          <dgm:prSet phldr="1"/>
        </dgm:pt>
        <dgm:pt modelId="2">
          <dgm:prSet phldr="1"/>
        </dgm:pt>
        <dgm:pt modelId="3">
          <dgm:prSet phldr="1"/>
        </dgm:pt>
        <dgm:pt modelId="101" type="sibTrans" cxnId="{ACEAEBC2-8802-41FA-AF32-67D26F9A8EAB}">
          <dgm:prSet phldrT="1"/>
          <dgm:t>
            <a:bodyPr/>
            <a:lstStyle/>
            <a:p>
              <a:r>
                <a:t>1</a:t>
              </a:r>
            </a:p>
          </dgm:t>
        </dgm:pt>
        <dgm:pt modelId="201" type="sibTrans" cxnId="{FD8D8D27-7167-415B-951E-426F005C29F6}">
          <dgm:prSet phldrT="2"/>
          <dgm:t>
            <a:bodyPr/>
            <a:lstStyle/>
            <a:p>
              <a:r>
                <a:t>2</a:t>
              </a:r>
            </a:p>
          </dgm:t>
        </dgm:pt>
        <dgm:pt modelId="301" type="sibTrans" cxnId="{DCB3F26C-8140-4C4F-B604-B9A8E94EA994}">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24/layout/NumberedLinearArrowProcess#2">
  <dgm:title val=""/>
  <dgm:desc val=""/>
  <dgm:catLst>
    <dgm:cat type="process" pri="1700"/>
  </dgm:catLst>
  <dgm:sampData>
    <dgm:dataModel>
      <dgm:ptLst>
        <dgm:pt modelId="0" type="doc"/>
        <dgm:pt modelId="1">
          <dgm:prSet phldr="1"/>
        </dgm:pt>
        <dgm:pt modelId="2">
          <dgm:prSet phldr="1"/>
        </dgm:pt>
        <dgm:pt modelId="3">
          <dgm:prSet phldr="1"/>
        </dgm:pt>
        <dgm:pt modelId="101" type="sibTrans" cxnId="{ACEAEBC2-8802-41FA-AF32-67D26F9A8EAB}">
          <dgm:prSet phldrT="1"/>
          <dgm:t>
            <a:bodyPr/>
            <a:lstStyle/>
            <a:p>
              <a:r>
                <a:t>1</a:t>
              </a:r>
            </a:p>
          </dgm:t>
        </dgm:pt>
        <dgm:pt modelId="201" type="sibTrans" cxnId="{FD8D8D27-7167-415B-951E-426F005C29F6}">
          <dgm:prSet phldrT="2"/>
          <dgm:t>
            <a:bodyPr/>
            <a:lstStyle/>
            <a:p>
              <a:r>
                <a:t>2</a:t>
              </a:r>
            </a:p>
          </dgm:t>
        </dgm:pt>
        <dgm:pt modelId="301" type="sibTrans" cxnId="{DCB3F26C-8140-4C4F-B604-B9A8E94EA994}">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F0C46C63-1650-4582-BE50-CBEE235F4A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a:extLst>
              <a:ext uri="{FF2B5EF4-FFF2-40B4-BE49-F238E27FC236}">
                <a16:creationId xmlns:a16="http://schemas.microsoft.com/office/drawing/2014/main" id="{A22AE8B2-DEDA-4421-B99A-DBA704C2540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1454300-0522-4284-8CE7-1A417763847E}" type="datetimeFigureOut">
              <a:rPr lang="zh-TW" altLang="en-US" smtClean="0"/>
              <a:t>2026/8/10</a:t>
            </a:fld>
            <a:endParaRPr lang="zh-TW" altLang="en-US"/>
          </a:p>
        </p:txBody>
      </p:sp>
      <p:sp>
        <p:nvSpPr>
          <p:cNvPr id="4" name="頁尾版面配置區 3">
            <a:extLst>
              <a:ext uri="{FF2B5EF4-FFF2-40B4-BE49-F238E27FC236}">
                <a16:creationId xmlns:a16="http://schemas.microsoft.com/office/drawing/2014/main" id="{FF7EFF5E-CCF0-4641-9A27-8FDE6504943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a:extLst>
              <a:ext uri="{FF2B5EF4-FFF2-40B4-BE49-F238E27FC236}">
                <a16:creationId xmlns:a16="http://schemas.microsoft.com/office/drawing/2014/main" id="{602F7DDE-06F0-488E-8F8B-DBA8851933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F383BD-7861-45B8-8716-A95F939B03F9}" type="slidenum">
              <a:rPr lang="zh-TW" altLang="en-US" smtClean="0"/>
              <a:t>‹#›</a:t>
            </a:fld>
            <a:endParaRPr lang="zh-TW" altLang="en-US"/>
          </a:p>
        </p:txBody>
      </p:sp>
    </p:spTree>
    <p:extLst>
      <p:ext uri="{BB962C8B-B14F-4D97-AF65-F5344CB8AC3E}">
        <p14:creationId xmlns:p14="http://schemas.microsoft.com/office/powerpoint/2010/main" val="35818151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158750" indent="0">
              <a:buNone/>
            </a:pPr>
            <a:endParaRPr lang="zh-TW" altLang="en-US" dirty="0"/>
          </a:p>
        </p:txBody>
      </p:sp>
    </p:spTree>
    <p:extLst>
      <p:ext uri="{BB962C8B-B14F-4D97-AF65-F5344CB8AC3E}">
        <p14:creationId xmlns:p14="http://schemas.microsoft.com/office/powerpoint/2010/main" val="4037860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223dfd069d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1223dfd069d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158750" indent="0">
              <a:buNone/>
            </a:pPr>
            <a:endParaRPr lang="zh-TW" altLang="en-US" dirty="0"/>
          </a:p>
        </p:txBody>
      </p:sp>
    </p:spTree>
    <p:extLst>
      <p:ext uri="{BB962C8B-B14F-4D97-AF65-F5344CB8AC3E}">
        <p14:creationId xmlns:p14="http://schemas.microsoft.com/office/powerpoint/2010/main" val="871761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a:extLst>
            <a:ext uri="{FF2B5EF4-FFF2-40B4-BE49-F238E27FC236}">
              <a16:creationId xmlns:a16="http://schemas.microsoft.com/office/drawing/2014/main" id="{C53D7B83-7EA2-4657-8BFF-01F10C254E59}"/>
            </a:ext>
          </a:extLst>
        </p:cNvPr>
        <p:cNvGrpSpPr/>
        <p:nvPr/>
      </p:nvGrpSpPr>
      <p:grpSpPr>
        <a:xfrm>
          <a:off x="0" y="0"/>
          <a:ext cx="0" cy="0"/>
          <a:chOff x="0" y="0"/>
          <a:chExt cx="0" cy="0"/>
        </a:xfrm>
      </p:grpSpPr>
      <p:sp>
        <p:nvSpPr>
          <p:cNvPr id="558" name="Google Shape;558;g1223dfd069d_0_596:notes">
            <a:extLst>
              <a:ext uri="{FF2B5EF4-FFF2-40B4-BE49-F238E27FC236}">
                <a16:creationId xmlns:a16="http://schemas.microsoft.com/office/drawing/2014/main" id="{F52CC773-A516-946C-6FCC-C62ED12201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1223dfd069d_0_596:notes">
            <a:extLst>
              <a:ext uri="{FF2B5EF4-FFF2-40B4-BE49-F238E27FC236}">
                <a16:creationId xmlns:a16="http://schemas.microsoft.com/office/drawing/2014/main" id="{85175F92-F80A-10CE-4416-B9CF0F83192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71025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0" marR="0" lvl="0" indent="0" algn="just" defTabSz="914400" rtl="0" eaLnBrk="1" fontAlgn="auto" latinLnBrk="0" hangingPunct="1">
              <a:lnSpc>
                <a:spcPts val="2000"/>
              </a:lnSpc>
              <a:spcBef>
                <a:spcPts val="0"/>
              </a:spcBef>
              <a:spcAft>
                <a:spcPts val="0"/>
              </a:spcAft>
              <a:buClr>
                <a:srgbClr val="000000"/>
              </a:buClr>
              <a:buSzTx/>
              <a:buFont typeface="+mj-lt"/>
              <a:buNone/>
              <a:tabLst/>
              <a:defRPr/>
            </a:pPr>
            <a:r>
              <a:rPr kumimoji="0" lang="zh-TW" altLang="en-US" sz="11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機要人員：</a:t>
            </a:r>
            <a:endParaRPr kumimoji="0" lang="en-US" altLang="zh-TW" sz="11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228600" marR="0" lvl="0" indent="-228600" algn="just" defTabSz="914400" rtl="0" eaLnBrk="1" fontAlgn="auto" latinLnBrk="0" hangingPunct="1">
              <a:lnSpc>
                <a:spcPts val="2000"/>
              </a:lnSpc>
              <a:spcBef>
                <a:spcPts val="0"/>
              </a:spcBef>
              <a:spcAft>
                <a:spcPts val="0"/>
              </a:spcAft>
              <a:buClr>
                <a:srgbClr val="000000"/>
              </a:buClr>
              <a:buSzTx/>
              <a:buFont typeface="+mj-lt"/>
              <a:buAutoNum type="arabicPeriod"/>
              <a:tabLst/>
              <a:defRPr/>
            </a:pPr>
            <a:r>
              <a:rPr kumimoji="0" lang="zh-TW" altLang="en-US" sz="11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所稱機要人員，指依各機關機要人員進用辦法或其他法規進用之機要人員。</a:t>
            </a:r>
            <a:endParaRPr kumimoji="0" lang="en-US" altLang="zh-TW" sz="11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228600" marR="0" lvl="0" indent="-228600" algn="just" defTabSz="914400" rtl="0" eaLnBrk="1" fontAlgn="auto" latinLnBrk="0" hangingPunct="1">
              <a:lnSpc>
                <a:spcPts val="2000"/>
              </a:lnSpc>
              <a:spcBef>
                <a:spcPts val="0"/>
              </a:spcBef>
              <a:spcAft>
                <a:spcPts val="0"/>
              </a:spcAft>
              <a:buClr>
                <a:srgbClr val="000000"/>
              </a:buClr>
              <a:buSzTx/>
              <a:buFont typeface="+mj-lt"/>
              <a:buAutoNum type="arabicPeriod"/>
              <a:tabLst/>
              <a:defRPr/>
            </a:pPr>
            <a:r>
              <a:rPr kumimoji="0" lang="zh-TW" altLang="en-US" sz="11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Arial"/>
                <a:sym typeface="Arial"/>
              </a:rPr>
              <a:t>機關長官得不受公務人員任用資格之限制進用機要人員，機要人員得隨時免職，並隨機關長官進退，工作內容係依機關長官指派襄助從事機要事務之工作，其身分與機關長官有身分上之利害關係。</a:t>
            </a:r>
            <a:endParaRPr kumimoji="0" lang="en-US" altLang="zh-TW" sz="11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Arial"/>
              <a:sym typeface="Arial"/>
            </a:endParaRPr>
          </a:p>
          <a:p>
            <a:pPr marL="228600" marR="0" lvl="0" indent="-228600" algn="just" defTabSz="914400" rtl="0" eaLnBrk="1" fontAlgn="auto" latinLnBrk="0" hangingPunct="1">
              <a:lnSpc>
                <a:spcPts val="2000"/>
              </a:lnSpc>
              <a:spcBef>
                <a:spcPts val="0"/>
              </a:spcBef>
              <a:spcAft>
                <a:spcPts val="0"/>
              </a:spcAft>
              <a:buClr>
                <a:srgbClr val="000000"/>
              </a:buClr>
              <a:buSzTx/>
              <a:buFont typeface="+mj-lt"/>
              <a:buAutoNum type="arabicPeriod"/>
              <a:tabLst/>
              <a:defRPr/>
            </a:pPr>
            <a:r>
              <a:rPr lang="zh-TW" altLang="en-US" sz="1100" b="0" i="0" u="none" strike="noStrike" cap="none" dirty="0">
                <a:solidFill>
                  <a:srgbClr val="000000"/>
                </a:solidFill>
                <a:effectLst/>
                <a:latin typeface="Arial"/>
                <a:ea typeface="Arial"/>
                <a:cs typeface="Arial"/>
                <a:sym typeface="Arial"/>
              </a:rPr>
              <a:t>機要人員係襄助機關首長實際從事機要事務之相關工作，屬首長之親信人員， 職務性質得以參贊尚未公布之重要決策、接觸各項機密文書與資訊、安排首長公務行程、接待媒體、處理陳情請願等事項。</a:t>
            </a:r>
            <a:endParaRPr lang="zh-TW" altLang="en-US" dirty="0"/>
          </a:p>
          <a:p>
            <a:pPr marL="0" marR="0" lvl="0" indent="0" algn="just" defTabSz="914400" rtl="0" eaLnBrk="1" fontAlgn="auto" latinLnBrk="0" hangingPunct="1">
              <a:lnSpc>
                <a:spcPts val="2000"/>
              </a:lnSpc>
              <a:spcBef>
                <a:spcPts val="0"/>
              </a:spcBef>
              <a:spcAft>
                <a:spcPts val="0"/>
              </a:spcAft>
              <a:buClr>
                <a:srgbClr val="000000"/>
              </a:buClr>
              <a:buSzTx/>
              <a:buFont typeface="+mj-lt"/>
              <a:buNone/>
              <a:tabLst/>
              <a:defRPr/>
            </a:pPr>
            <a:r>
              <a:rPr kumimoji="0" lang="zh-TW" altLang="en-US" sz="11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Arial"/>
                <a:sym typeface="Arial"/>
              </a:rPr>
              <a:t>民代助理：</a:t>
            </a:r>
            <a:r>
              <a:rPr lang="zh-TW" altLang="zh-TW" sz="1100" b="0" i="0" u="none" strike="noStrike" cap="none" dirty="0">
                <a:solidFill>
                  <a:srgbClr val="000000"/>
                </a:solidFill>
                <a:effectLst/>
                <a:latin typeface="Arial"/>
                <a:ea typeface="Arial"/>
                <a:cs typeface="Arial"/>
                <a:sym typeface="Arial"/>
              </a:rPr>
              <a:t>民意代表助理由民意代表聘用並受其直接指揮監督，與民意代表在身分與財產上之關係密切</a:t>
            </a:r>
            <a:r>
              <a:rPr lang="zh-TW" altLang="en-US" sz="1100" b="0" i="0" u="none" strike="noStrike" cap="none" dirty="0">
                <a:solidFill>
                  <a:srgbClr val="000000"/>
                </a:solidFill>
                <a:effectLst/>
                <a:latin typeface="Arial"/>
                <a:ea typeface="Arial"/>
                <a:cs typeface="Arial"/>
                <a:sym typeface="Arial"/>
              </a:rPr>
              <a:t>。</a:t>
            </a:r>
            <a:endParaRPr kumimoji="0" lang="zh-TW" altLang="en-US" sz="11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Arial"/>
              <a:sym typeface="Arial"/>
            </a:endParaRPr>
          </a:p>
          <a:p>
            <a:endParaRPr lang="zh-TW" altLang="en-US" dirty="0"/>
          </a:p>
        </p:txBody>
      </p:sp>
    </p:spTree>
    <p:extLst>
      <p:ext uri="{BB962C8B-B14F-4D97-AF65-F5344CB8AC3E}">
        <p14:creationId xmlns:p14="http://schemas.microsoft.com/office/powerpoint/2010/main" val="2836055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zh-TW" altLang="en-US"/>
              <a:t>傅崐萁</a:t>
            </a:r>
            <a:r>
              <a:rPr lang="en-US" altLang="zh-TW" sz="1100" b="0" i="0" u="none" strike="noStrike" cap="none">
                <a:solidFill>
                  <a:srgbClr val="000000"/>
                </a:solidFill>
                <a:effectLst/>
                <a:latin typeface="Arial"/>
                <a:ea typeface="Arial"/>
                <a:cs typeface="Arial"/>
                <a:sym typeface="Arial"/>
              </a:rPr>
              <a:t>98</a:t>
            </a:r>
            <a:r>
              <a:rPr lang="zh-TW" altLang="zh-TW" sz="1100" b="0" i="0" u="none" strike="noStrike" cap="none" dirty="0">
                <a:solidFill>
                  <a:srgbClr val="000000"/>
                </a:solidFill>
                <a:effectLst/>
                <a:latin typeface="Arial"/>
                <a:ea typeface="Arial"/>
                <a:cs typeface="Arial"/>
                <a:sym typeface="Arial"/>
              </a:rPr>
              <a:t>年</a:t>
            </a:r>
            <a:r>
              <a:rPr lang="en-US" altLang="zh-TW" sz="1100" b="0" i="0" u="none" strike="noStrike" cap="none" dirty="0">
                <a:solidFill>
                  <a:srgbClr val="000000"/>
                </a:solidFill>
                <a:effectLst/>
                <a:latin typeface="Arial"/>
                <a:ea typeface="Arial"/>
                <a:cs typeface="Arial"/>
                <a:sym typeface="Arial"/>
              </a:rPr>
              <a:t>12</a:t>
            </a:r>
            <a:r>
              <a:rPr lang="zh-TW" altLang="zh-TW" sz="1100" b="0" i="0" u="none" strike="noStrike" cap="none">
                <a:solidFill>
                  <a:srgbClr val="000000"/>
                </a:solidFill>
                <a:effectLst/>
                <a:latin typeface="Arial"/>
                <a:ea typeface="Arial"/>
                <a:cs typeface="Arial"/>
                <a:sym typeface="Arial"/>
              </a:rPr>
              <a:t>月</a:t>
            </a:r>
            <a:r>
              <a:rPr lang="en-US" altLang="zh-TW" sz="1100" b="0" i="0" u="none" strike="noStrike" cap="none">
                <a:solidFill>
                  <a:srgbClr val="000000"/>
                </a:solidFill>
                <a:effectLst/>
                <a:latin typeface="Arial"/>
                <a:ea typeface="Arial"/>
                <a:cs typeface="Arial"/>
                <a:sym typeface="Arial"/>
              </a:rPr>
              <a:t>20</a:t>
            </a:r>
            <a:r>
              <a:rPr lang="zh-TW" altLang="zh-TW" sz="1100" b="0" i="0" u="none" strike="noStrike" cap="none">
                <a:solidFill>
                  <a:srgbClr val="000000"/>
                </a:solidFill>
                <a:effectLst/>
                <a:latin typeface="Arial"/>
                <a:ea typeface="Arial"/>
                <a:cs typeface="Arial"/>
                <a:sym typeface="Arial"/>
              </a:rPr>
              <a:t>日就任花蓮縣長，</a:t>
            </a:r>
            <a:r>
              <a:rPr lang="en-US" altLang="zh-TW" sz="1100" b="0" i="0" u="none" strike="noStrike" cap="none">
                <a:solidFill>
                  <a:srgbClr val="000000"/>
                </a:solidFill>
                <a:effectLst/>
                <a:latin typeface="Arial"/>
                <a:ea typeface="Arial"/>
                <a:cs typeface="Arial"/>
                <a:sym typeface="Arial"/>
              </a:rPr>
              <a:t>21</a:t>
            </a:r>
            <a:r>
              <a:rPr lang="zh-TW" altLang="zh-TW" sz="1100" b="0" i="0" u="none" strike="noStrike" cap="none">
                <a:solidFill>
                  <a:srgbClr val="000000"/>
                </a:solidFill>
                <a:effectLst/>
                <a:latin typeface="Arial"/>
                <a:ea typeface="Arial"/>
                <a:cs typeface="Arial"/>
                <a:sym typeface="Arial"/>
              </a:rPr>
              <a:t>日即宣布任命甫於同月</a:t>
            </a:r>
            <a:r>
              <a:rPr lang="en-US" altLang="zh-TW" sz="1100" b="0" i="0" u="none" strike="noStrike" cap="none">
                <a:solidFill>
                  <a:srgbClr val="000000"/>
                </a:solidFill>
                <a:effectLst/>
                <a:latin typeface="Arial"/>
                <a:ea typeface="Arial"/>
                <a:cs typeface="Arial"/>
                <a:sym typeface="Arial"/>
              </a:rPr>
              <a:t>18</a:t>
            </a:r>
            <a:r>
              <a:rPr lang="zh-TW" altLang="zh-TW" sz="1100" b="0" i="0" u="none" strike="noStrike" cap="none">
                <a:solidFill>
                  <a:srgbClr val="000000"/>
                </a:solidFill>
                <a:effectLst/>
                <a:latin typeface="Arial"/>
                <a:ea typeface="Arial"/>
                <a:cs typeface="Arial"/>
                <a:sym typeface="Arial"/>
              </a:rPr>
              <a:t>日離婚之「前妻」徐榛蔚為副縣長，並於</a:t>
            </a:r>
            <a:r>
              <a:rPr lang="en-US" altLang="zh-TW" sz="1100" b="0" i="0" u="none" strike="noStrike" cap="none">
                <a:solidFill>
                  <a:srgbClr val="000000"/>
                </a:solidFill>
                <a:effectLst/>
                <a:latin typeface="Arial"/>
                <a:ea typeface="Arial"/>
                <a:cs typeface="Arial"/>
                <a:sym typeface="Arial"/>
              </a:rPr>
              <a:t>21</a:t>
            </a:r>
            <a:r>
              <a:rPr lang="zh-TW" altLang="zh-TW" sz="1100" b="0" i="0" u="none" strike="noStrike" cap="none">
                <a:solidFill>
                  <a:srgbClr val="000000"/>
                </a:solidFill>
                <a:effectLst/>
                <a:latin typeface="Arial"/>
                <a:ea typeface="Arial"/>
                <a:cs typeface="Arial"/>
                <a:sym typeface="Arial"/>
              </a:rPr>
              <a:t>日批准該人事任命。徐榛蔚係於完成任命後之隔日始將戶籍遷入</a:t>
            </a:r>
            <a:r>
              <a:rPr lang="zh-TW" altLang="en-US" sz="1100" b="0" i="0" u="none" strike="noStrike" cap="none">
                <a:solidFill>
                  <a:srgbClr val="000000"/>
                </a:solidFill>
                <a:effectLst/>
                <a:latin typeface="Arial"/>
                <a:ea typeface="Arial"/>
                <a:cs typeface="Arial"/>
                <a:sym typeface="Arial"/>
              </a:rPr>
              <a:t>原住處</a:t>
            </a:r>
            <a:r>
              <a:rPr lang="zh-TW" altLang="zh-TW" sz="1100" b="0" i="0" u="none" strike="noStrike" cap="none">
                <a:solidFill>
                  <a:srgbClr val="000000"/>
                </a:solidFill>
                <a:effectLst/>
                <a:latin typeface="Arial"/>
                <a:ea typeface="Arial"/>
                <a:cs typeface="Arial"/>
                <a:sym typeface="Arial"/>
              </a:rPr>
              <a:t>隔壁（</a:t>
            </a:r>
            <a:r>
              <a:rPr lang="zh-TW" altLang="en-US" sz="1100" b="0" i="0" u="none" strike="noStrike" cap="none">
                <a:solidFill>
                  <a:srgbClr val="000000"/>
                </a:solidFill>
                <a:effectLst/>
                <a:latin typeface="Arial"/>
                <a:ea typeface="Arial"/>
                <a:cs typeface="Arial"/>
                <a:sym typeface="Arial"/>
              </a:rPr>
              <a:t>該</a:t>
            </a:r>
            <a:r>
              <a:rPr lang="zh-TW" altLang="zh-TW" sz="1100" b="0" i="0" u="none" strike="noStrike" cap="none">
                <a:solidFill>
                  <a:srgbClr val="000000"/>
                </a:solidFill>
                <a:effectLst/>
                <a:latin typeface="Arial"/>
                <a:ea typeface="Arial"/>
                <a:cs typeface="Arial"/>
                <a:sym typeface="Arial"/>
              </a:rPr>
              <a:t>戶長為被調查人之母傅劉滿蘭</a:t>
            </a:r>
            <a:r>
              <a:rPr lang="en-US" altLang="zh-TW" sz="1100" b="0" i="0" u="none" strike="noStrike" cap="none">
                <a:solidFill>
                  <a:srgbClr val="000000"/>
                </a:solidFill>
                <a:effectLst/>
                <a:latin typeface="Arial"/>
                <a:ea typeface="Arial"/>
                <a:cs typeface="Arial"/>
                <a:sym typeface="Arial"/>
              </a:rPr>
              <a:t>)</a:t>
            </a:r>
            <a:r>
              <a:rPr lang="zh-TW" altLang="en-US" sz="1100" b="0" i="0" u="none" strike="noStrike" cap="none">
                <a:solidFill>
                  <a:srgbClr val="000000"/>
                </a:solidFill>
                <a:effectLst/>
                <a:latin typeface="Arial"/>
                <a:ea typeface="Arial"/>
                <a:cs typeface="Arial"/>
                <a:sym typeface="Arial"/>
              </a:rPr>
              <a:t>。</a:t>
            </a:r>
            <a:r>
              <a:rPr lang="zh-TW" altLang="zh-TW" sz="1100" b="0" i="0" u="none" strike="noStrike" cap="none">
                <a:solidFill>
                  <a:srgbClr val="000000"/>
                </a:solidFill>
                <a:effectLst/>
                <a:latin typeface="Arial"/>
                <a:ea typeface="Arial"/>
                <a:cs typeface="Arial"/>
                <a:sym typeface="Arial"/>
              </a:rPr>
              <a:t>內政部於</a:t>
            </a:r>
            <a:r>
              <a:rPr lang="en-US" altLang="zh-TW" sz="1100" b="0" i="0" u="none" strike="noStrike" cap="none">
                <a:solidFill>
                  <a:srgbClr val="000000"/>
                </a:solidFill>
                <a:effectLst/>
                <a:latin typeface="Arial"/>
                <a:ea typeface="Arial"/>
                <a:cs typeface="Arial"/>
                <a:sym typeface="Arial"/>
              </a:rPr>
              <a:t>98</a:t>
            </a:r>
            <a:r>
              <a:rPr lang="zh-TW" altLang="zh-TW" sz="1100" b="0" i="0" u="none" strike="noStrike" cap="none" dirty="0">
                <a:solidFill>
                  <a:srgbClr val="000000"/>
                </a:solidFill>
                <a:effectLst/>
                <a:latin typeface="Arial"/>
                <a:ea typeface="Arial"/>
                <a:cs typeface="Arial"/>
                <a:sym typeface="Arial"/>
              </a:rPr>
              <a:t>年</a:t>
            </a:r>
            <a:r>
              <a:rPr lang="en-US" altLang="zh-TW" sz="1100" b="0" i="0" u="none" strike="noStrike" cap="none" dirty="0">
                <a:solidFill>
                  <a:srgbClr val="000000"/>
                </a:solidFill>
                <a:effectLst/>
                <a:latin typeface="Arial"/>
                <a:ea typeface="Arial"/>
                <a:cs typeface="Arial"/>
                <a:sym typeface="Arial"/>
              </a:rPr>
              <a:t>12</a:t>
            </a:r>
            <a:r>
              <a:rPr lang="zh-TW" altLang="zh-TW" sz="1100" b="0" i="0" u="none" strike="noStrike" cap="none">
                <a:solidFill>
                  <a:srgbClr val="000000"/>
                </a:solidFill>
                <a:effectLst/>
                <a:latin typeface="Arial"/>
                <a:ea typeface="Arial"/>
                <a:cs typeface="Arial"/>
                <a:sym typeface="Arial"/>
              </a:rPr>
              <a:t>月</a:t>
            </a:r>
            <a:r>
              <a:rPr lang="en-US" altLang="zh-TW" sz="1100" b="0" i="0" u="none" strike="noStrike" cap="none">
                <a:solidFill>
                  <a:srgbClr val="000000"/>
                </a:solidFill>
                <a:effectLst/>
                <a:latin typeface="Arial"/>
                <a:ea typeface="Arial"/>
                <a:cs typeface="Arial"/>
                <a:sym typeface="Arial"/>
              </a:rPr>
              <a:t>22</a:t>
            </a:r>
            <a:r>
              <a:rPr lang="zh-TW" altLang="zh-TW" sz="1100" b="0" i="0" u="none" strike="noStrike" cap="none">
                <a:solidFill>
                  <a:srgbClr val="000000"/>
                </a:solidFill>
                <a:effectLst/>
                <a:latin typeface="Arial"/>
                <a:ea typeface="Arial"/>
                <a:cs typeface="Arial"/>
                <a:sym typeface="Arial"/>
              </a:rPr>
              <a:t>日邀集本院及行政院相關部會召開會議，會後內政部認定傅縣長與徐榛蔚女士之離婚，係為規避公務人員任用法及公職人員利益衝突迴避法等法律規定，為「通謀虛偽意思表示」而屬無效之假離婚，兩人仍屬配偶關係，該項人事命令違反</a:t>
            </a:r>
            <a:r>
              <a:rPr lang="zh-TW" altLang="en-US" sz="1100" b="0" i="0" u="none" strike="noStrike" cap="none">
                <a:solidFill>
                  <a:srgbClr val="000000"/>
                </a:solidFill>
                <a:effectLst/>
                <a:latin typeface="Arial"/>
                <a:ea typeface="Arial"/>
                <a:cs typeface="Arial"/>
                <a:sym typeface="Arial"/>
              </a:rPr>
              <a:t>前揭法令</a:t>
            </a:r>
            <a:r>
              <a:rPr lang="zh-TW" altLang="zh-TW" sz="1100" b="0" i="0" u="none" strike="noStrike" cap="none">
                <a:solidFill>
                  <a:srgbClr val="000000"/>
                </a:solidFill>
                <a:effectLst/>
                <a:latin typeface="Arial"/>
                <a:ea typeface="Arial"/>
                <a:cs typeface="Arial"/>
                <a:sym typeface="Arial"/>
              </a:rPr>
              <a:t>規定。</a:t>
            </a:r>
            <a:endParaRPr lang="en-US" altLang="zh-TW" sz="1100" b="0" i="0" u="none" strike="noStrike" cap="none" dirty="0">
              <a:solidFill>
                <a:srgbClr val="000000"/>
              </a:solidFill>
              <a:effectLst/>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zh-TW" altLang="zh-TW" sz="1100" b="0" i="0" u="none" strike="noStrike" cap="none">
                <a:solidFill>
                  <a:srgbClr val="000000"/>
                </a:solidFill>
                <a:effectLst/>
                <a:latin typeface="Arial"/>
                <a:ea typeface="Arial"/>
                <a:cs typeface="Arial"/>
                <a:sym typeface="Arial"/>
              </a:rPr>
              <a:t>雖被調查人稱，其與徐榛蔚婚姻關係的有無，不應該由行政機關認定，然其二人為扶養子女仍繼續維持共同生活，亦為被調查人所自承，其與徐榛蔚二人固已非設於同一戶籍，然「是否為家屬，應取決於其有無共同生活之客觀事實，而不應以是否登記同一戶籍為唯一認定標準」，司法院大法官釋字第</a:t>
            </a:r>
            <a:r>
              <a:rPr lang="en-US" altLang="zh-TW" sz="1100" b="0" i="0" u="none" strike="noStrike" cap="none">
                <a:solidFill>
                  <a:srgbClr val="000000"/>
                </a:solidFill>
                <a:effectLst/>
                <a:latin typeface="Arial"/>
                <a:ea typeface="Arial"/>
                <a:cs typeface="Arial"/>
                <a:sym typeface="Arial"/>
              </a:rPr>
              <a:t>415</a:t>
            </a:r>
            <a:r>
              <a:rPr lang="zh-TW" altLang="zh-TW" sz="1100" b="0" i="0" u="none" strike="noStrike" cap="none">
                <a:solidFill>
                  <a:srgbClr val="000000"/>
                </a:solidFill>
                <a:effectLst/>
                <a:latin typeface="Arial"/>
                <a:ea typeface="Arial"/>
                <a:cs typeface="Arial"/>
                <a:sym typeface="Arial"/>
              </a:rPr>
              <a:t>號解釋早有明示。又查被調查人與徐榛蔚迄本院約詢之日（</a:t>
            </a:r>
            <a:r>
              <a:rPr lang="en-US" altLang="zh-TW" sz="1100" b="0" i="0" u="none" strike="noStrike" cap="none">
                <a:solidFill>
                  <a:srgbClr val="000000"/>
                </a:solidFill>
                <a:effectLst/>
                <a:latin typeface="Arial"/>
                <a:ea typeface="Arial"/>
                <a:cs typeface="Arial"/>
                <a:sym typeface="Arial"/>
              </a:rPr>
              <a:t>99</a:t>
            </a:r>
            <a:r>
              <a:rPr lang="zh-TW" altLang="zh-TW" sz="1100" b="0" i="0" u="none" strike="noStrike" cap="none" dirty="0">
                <a:solidFill>
                  <a:srgbClr val="000000"/>
                </a:solidFill>
                <a:effectLst/>
                <a:latin typeface="Arial"/>
                <a:ea typeface="Arial"/>
                <a:cs typeface="Arial"/>
                <a:sym typeface="Arial"/>
              </a:rPr>
              <a:t>年</a:t>
            </a:r>
            <a:r>
              <a:rPr lang="en-US" altLang="zh-TW" sz="1100" b="0" i="0" u="none" strike="noStrike" cap="none" dirty="0">
                <a:solidFill>
                  <a:srgbClr val="000000"/>
                </a:solidFill>
                <a:effectLst/>
                <a:latin typeface="Arial"/>
                <a:ea typeface="Arial"/>
                <a:cs typeface="Arial"/>
                <a:sym typeface="Arial"/>
              </a:rPr>
              <a:t>1</a:t>
            </a:r>
            <a:r>
              <a:rPr lang="zh-TW" altLang="zh-TW" sz="1100" b="0" i="0" u="none" strike="noStrike" cap="none">
                <a:solidFill>
                  <a:srgbClr val="000000"/>
                </a:solidFill>
                <a:effectLst/>
                <a:latin typeface="Arial"/>
                <a:ea typeface="Arial"/>
                <a:cs typeface="Arial"/>
                <a:sym typeface="Arial"/>
              </a:rPr>
              <a:t>月</a:t>
            </a:r>
            <a:r>
              <a:rPr lang="en-US" altLang="zh-TW" sz="1100" b="0" i="0" u="none" strike="noStrike" cap="none">
                <a:solidFill>
                  <a:srgbClr val="000000"/>
                </a:solidFill>
                <a:effectLst/>
                <a:latin typeface="Arial"/>
                <a:ea typeface="Arial"/>
                <a:cs typeface="Arial"/>
                <a:sym typeface="Arial"/>
              </a:rPr>
              <a:t>7</a:t>
            </a:r>
            <a:r>
              <a:rPr lang="zh-TW" altLang="zh-TW" sz="1100" b="0" i="0" u="none" strike="noStrike" cap="none">
                <a:solidFill>
                  <a:srgbClr val="000000"/>
                </a:solidFill>
                <a:effectLst/>
                <a:latin typeface="Arial"/>
                <a:ea typeface="Arial"/>
                <a:cs typeface="Arial"/>
                <a:sym typeface="Arial"/>
              </a:rPr>
              <a:t>日）止仍共同生活，且以徐榛蔚於事發後僅將該戶籍由原住所遷至隔鄰傅母劉滿蘭（而非其本生父母）戶內，如謂其與被調查人無繼續共同生活之意思，顯與經驗法則有違</a:t>
            </a:r>
            <a:r>
              <a:rPr lang="zh-TW" altLang="en-US" sz="1100" b="0" i="0" u="none" strike="noStrike" cap="none">
                <a:solidFill>
                  <a:srgbClr val="000000"/>
                </a:solidFill>
                <a:effectLst/>
                <a:latin typeface="Arial"/>
                <a:ea typeface="Arial"/>
                <a:cs typeface="Arial"/>
                <a:sym typeface="Arial"/>
              </a:rPr>
              <a:t>。</a:t>
            </a:r>
            <a:endParaRPr lang="zh-TW" altLang="zh-TW" sz="1100" b="0" i="0" u="none" strike="noStrike" cap="none" dirty="0">
              <a:solidFill>
                <a:srgbClr val="000000"/>
              </a:solidFill>
              <a:effectLst/>
              <a:latin typeface="Arial"/>
              <a:ea typeface="Arial"/>
              <a:cs typeface="Arial"/>
              <a:sym typeface="Arial"/>
            </a:endParaRPr>
          </a:p>
        </p:txBody>
      </p:sp>
    </p:spTree>
    <p:extLst>
      <p:ext uri="{BB962C8B-B14F-4D97-AF65-F5344CB8AC3E}">
        <p14:creationId xmlns:p14="http://schemas.microsoft.com/office/powerpoint/2010/main" val="3953500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84BC2951-45CD-4806-BDC9-0949918657A0}" type="slidenum">
              <a:rPr lang="zh-TW" altLang="en-US" smtClean="0"/>
              <a:t>10</a:t>
            </a:fld>
            <a:endParaRPr lang="zh-TW" altLang="en-US"/>
          </a:p>
        </p:txBody>
      </p:sp>
    </p:spTree>
    <p:extLst>
      <p:ext uri="{BB962C8B-B14F-4D97-AF65-F5344CB8AC3E}">
        <p14:creationId xmlns:p14="http://schemas.microsoft.com/office/powerpoint/2010/main" val="2545700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ECF0B-23A9-9633-8DB2-0A67B9A2CE09}"/>
            </a:ext>
          </a:extLst>
        </p:cNvPr>
        <p:cNvGrpSpPr/>
        <p:nvPr/>
      </p:nvGrpSpPr>
      <p:grpSpPr>
        <a:xfrm>
          <a:off x="0" y="0"/>
          <a:ext cx="0" cy="0"/>
          <a:chOff x="0" y="0"/>
          <a:chExt cx="0" cy="0"/>
        </a:xfrm>
      </p:grpSpPr>
      <p:sp>
        <p:nvSpPr>
          <p:cNvPr id="2" name="投影片圖像版面配置區 1">
            <a:extLst>
              <a:ext uri="{FF2B5EF4-FFF2-40B4-BE49-F238E27FC236}">
                <a16:creationId xmlns:a16="http://schemas.microsoft.com/office/drawing/2014/main" id="{BC7F0FFD-FE92-D5AD-185F-A4BD0D657697}"/>
              </a:ext>
            </a:extLst>
          </p:cNvPr>
          <p:cNvSpPr>
            <a:spLocks noGrp="1" noRot="1" noChangeAspect="1"/>
          </p:cNvSpPr>
          <p:nvPr>
            <p:ph type="sldImg"/>
          </p:nvPr>
        </p:nvSpPr>
        <p:spPr>
          <a:xfrm>
            <a:off x="381000" y="685800"/>
            <a:ext cx="6096000" cy="3429000"/>
          </a:xfrm>
        </p:spPr>
      </p:sp>
      <p:sp>
        <p:nvSpPr>
          <p:cNvPr id="3" name="備忘稿版面配置區 2">
            <a:extLst>
              <a:ext uri="{FF2B5EF4-FFF2-40B4-BE49-F238E27FC236}">
                <a16:creationId xmlns:a16="http://schemas.microsoft.com/office/drawing/2014/main" id="{5C5095F3-C30C-D5E5-B87F-B66748D7945B}"/>
              </a:ext>
            </a:extLst>
          </p:cNvPr>
          <p:cNvSpPr>
            <a:spLocks noGrp="1"/>
          </p:cNvSpPr>
          <p:nvPr>
            <p:ph type="body" idx="1"/>
          </p:nvPr>
        </p:nvSpPr>
        <p:spPr/>
        <p:txBody>
          <a:bodyPr/>
          <a:lstStyle/>
          <a:p>
            <a:endParaRPr lang="zh-TW" altLang="en-US" dirty="0"/>
          </a:p>
        </p:txBody>
      </p:sp>
      <p:sp>
        <p:nvSpPr>
          <p:cNvPr id="4" name="投影片編號版面配置區 3">
            <a:extLst>
              <a:ext uri="{FF2B5EF4-FFF2-40B4-BE49-F238E27FC236}">
                <a16:creationId xmlns:a16="http://schemas.microsoft.com/office/drawing/2014/main" id="{AC9F0AAC-30B8-E20C-DD25-1B7E05EAF13D}"/>
              </a:ext>
            </a:extLst>
          </p:cNvPr>
          <p:cNvSpPr>
            <a:spLocks noGrp="1"/>
          </p:cNvSpPr>
          <p:nvPr>
            <p:ph type="sldNum" sz="quarter" idx="10"/>
          </p:nvPr>
        </p:nvSpPr>
        <p:spPr/>
        <p:txBody>
          <a:bodyPr/>
          <a:lstStyle/>
          <a:p>
            <a:fld id="{84BC2951-45CD-4806-BDC9-0949918657A0}" type="slidenum">
              <a:rPr lang="zh-TW" altLang="en-US" smtClean="0"/>
              <a:t>11</a:t>
            </a:fld>
            <a:endParaRPr lang="zh-TW" altLang="en-US"/>
          </a:p>
        </p:txBody>
      </p:sp>
    </p:spTree>
    <p:extLst>
      <p:ext uri="{BB962C8B-B14F-4D97-AF65-F5344CB8AC3E}">
        <p14:creationId xmlns:p14="http://schemas.microsoft.com/office/powerpoint/2010/main" val="9675190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158750" indent="0">
              <a:buNone/>
            </a:pPr>
            <a:r>
              <a:rPr lang="zh-TW" altLang="en-US"/>
              <a:t>道路協會、軌道學會、運輸學會、電機工程學會等</a:t>
            </a:r>
            <a:endParaRPr lang="zh-TW" altLang="en-US" dirty="0"/>
          </a:p>
        </p:txBody>
      </p:sp>
    </p:spTree>
    <p:extLst>
      <p:ext uri="{BB962C8B-B14F-4D97-AF65-F5344CB8AC3E}">
        <p14:creationId xmlns:p14="http://schemas.microsoft.com/office/powerpoint/2010/main" val="1546863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158750" indent="0">
              <a:buNone/>
            </a:pPr>
            <a:endParaRPr lang="zh-TW" altLang="en-US" dirty="0"/>
          </a:p>
        </p:txBody>
      </p:sp>
    </p:spTree>
    <p:extLst>
      <p:ext uri="{BB962C8B-B14F-4D97-AF65-F5344CB8AC3E}">
        <p14:creationId xmlns:p14="http://schemas.microsoft.com/office/powerpoint/2010/main" val="4260840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158750" indent="0">
              <a:buNone/>
            </a:pPr>
            <a:endParaRPr lang="zh-TW" altLang="en-US" dirty="0"/>
          </a:p>
        </p:txBody>
      </p:sp>
    </p:spTree>
    <p:extLst>
      <p:ext uri="{BB962C8B-B14F-4D97-AF65-F5344CB8AC3E}">
        <p14:creationId xmlns:p14="http://schemas.microsoft.com/office/powerpoint/2010/main" val="3687301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223dfd069d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1223dfd069d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52068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442698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zh-TW" altLang="en-US" sz="1100"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558550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zh-TW" altLang="en-US" sz="1100" dirty="0">
                <a:latin typeface="Microsoft JhengHei UI" panose="020B0604030504040204" pitchFamily="34" charset="-120"/>
                <a:ea typeface="Microsoft JhengHei UI" panose="020B0604030504040204" pitchFamily="34" charset="-120"/>
              </a:rPr>
              <a:t>所謂依法令規定，在排除政府採購法之情形下，政府機關依</a:t>
            </a:r>
            <a:r>
              <a:rPr lang="zh-TW" altLang="en-US" sz="1100" dirty="0">
                <a:solidFill>
                  <a:schemeClr val="accent4">
                    <a:lumMod val="75000"/>
                  </a:schemeClr>
                </a:solidFill>
                <a:latin typeface="Microsoft JhengHei UI" panose="020B0604030504040204" pitchFamily="34" charset="-120"/>
                <a:ea typeface="Microsoft JhengHei UI" panose="020B0604030504040204" pitchFamily="34" charset="-120"/>
              </a:rPr>
              <a:t>法律、法規命令、行政規則、地方自治條例、自治規則用公平競爭方式為交易行為</a:t>
            </a:r>
            <a:r>
              <a:rPr lang="zh-TW" altLang="en-US" sz="1100" dirty="0">
                <a:latin typeface="Microsoft JhengHei UI" panose="020B0604030504040204" pitchFamily="34" charset="-120"/>
                <a:ea typeface="Microsoft JhengHei UI" panose="020B0604030504040204" pitchFamily="34" charset="-120"/>
              </a:rPr>
              <a:t>。例如：促進民間參與公共建設法、獎勵民間與交通建設條例、國有財產法、文化資產保存法等</a:t>
            </a:r>
            <a:endParaRPr lang="en-US" altLang="zh-TW" sz="1100" dirty="0">
              <a:latin typeface="Microsoft JhengHei UI" panose="020B0604030504040204" pitchFamily="34" charset="-120"/>
              <a:ea typeface="Microsoft JhengHei UI" panose="020B0604030504040204" pitchFamily="34" charset="-120"/>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ltLang="zh-TW" dirty="0"/>
          </a:p>
          <a:p>
            <a:pPr marL="0" lvl="0" indent="0" algn="l" rtl="0">
              <a:spcBef>
                <a:spcPts val="0"/>
              </a:spcBef>
              <a:spcAft>
                <a:spcPts val="0"/>
              </a:spcAft>
              <a:buNone/>
            </a:pPr>
            <a:r>
              <a:rPr lang="zh-TW" altLang="en-US" dirty="0"/>
              <a:t>國有土地標租</a:t>
            </a:r>
            <a:r>
              <a:rPr lang="en-US" altLang="zh-TW" dirty="0"/>
              <a:t>(</a:t>
            </a:r>
            <a:r>
              <a:rPr lang="zh-TW" altLang="en-US" dirty="0"/>
              <a:t>售</a:t>
            </a:r>
            <a:r>
              <a:rPr lang="en-US" altLang="zh-TW" dirty="0"/>
              <a:t>)</a:t>
            </a:r>
            <a:r>
              <a:rPr lang="zh-TW" altLang="en-US" dirty="0"/>
              <a:t>、惜物網物品的競價、高雄動產質借所</a:t>
            </a:r>
            <a:r>
              <a:rPr lang="en-US" altLang="zh-TW" dirty="0"/>
              <a:t>(</a:t>
            </a:r>
            <a:r>
              <a:rPr lang="zh-TW" altLang="en-US" dirty="0"/>
              <a:t>當鋪法、臺北市動產質借業務處理原則</a:t>
            </a:r>
            <a:r>
              <a:rPr lang="en-US" altLang="zh-TW" dirty="0"/>
              <a:t>)</a:t>
            </a:r>
          </a:p>
          <a:p>
            <a:pPr marL="158750" indent="0">
              <a:buNone/>
            </a:pPr>
            <a:endParaRPr lang="zh-TW" altLang="en-US" dirty="0"/>
          </a:p>
        </p:txBody>
      </p:sp>
    </p:spTree>
    <p:extLst>
      <p:ext uri="{BB962C8B-B14F-4D97-AF65-F5344CB8AC3E}">
        <p14:creationId xmlns:p14="http://schemas.microsoft.com/office/powerpoint/2010/main" val="1498610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158750" indent="0">
              <a:buNone/>
            </a:pPr>
            <a:endParaRPr lang="zh-TW" altLang="en-US" dirty="0"/>
          </a:p>
        </p:txBody>
      </p:sp>
    </p:spTree>
    <p:extLst>
      <p:ext uri="{BB962C8B-B14F-4D97-AF65-F5344CB8AC3E}">
        <p14:creationId xmlns:p14="http://schemas.microsoft.com/office/powerpoint/2010/main" val="3851387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158750" indent="0">
              <a:buNone/>
            </a:pPr>
            <a:r>
              <a:rPr lang="en-US" altLang="zh-TW"/>
              <a:t>110</a:t>
            </a:r>
            <a:r>
              <a:rPr lang="zh-TW" altLang="en-US"/>
              <a:t>年邀集地方政府秘書長參與討論，建議訂定補助交易</a:t>
            </a:r>
            <a:r>
              <a:rPr lang="en-US" altLang="zh-TW"/>
              <a:t>SOP</a:t>
            </a:r>
            <a:endParaRPr lang="zh-TW" altLang="en-US" dirty="0"/>
          </a:p>
        </p:txBody>
      </p:sp>
    </p:spTree>
    <p:extLst>
      <p:ext uri="{BB962C8B-B14F-4D97-AF65-F5344CB8AC3E}">
        <p14:creationId xmlns:p14="http://schemas.microsoft.com/office/powerpoint/2010/main" val="2919320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5644553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0" lvl="0" indent="0" algn="l" rtl="0">
              <a:spcBef>
                <a:spcPts val="0"/>
              </a:spcBef>
              <a:spcAft>
                <a:spcPts val="0"/>
              </a:spcAft>
              <a:buNone/>
            </a:pPr>
            <a:r>
              <a:rPr lang="zh-TW" altLang="en-US" dirty="0"/>
              <a:t>一、公定價格：無論是定價、員工價對每個人而言都是一樣的，不會因為具公職人員的身分而取得更優於一般人的價格。</a:t>
            </a:r>
          </a:p>
          <a:p>
            <a:pPr marL="0" lvl="0" indent="0" algn="l" rtl="0">
              <a:spcBef>
                <a:spcPts val="0"/>
              </a:spcBef>
              <a:spcAft>
                <a:spcPts val="0"/>
              </a:spcAft>
              <a:buNone/>
            </a:pPr>
            <a:r>
              <a:rPr lang="en-US" altLang="zh-TW" dirty="0" err="1"/>
              <a:t>Eg.</a:t>
            </a:r>
            <a:r>
              <a:rPr lang="zh-TW" altLang="en-US" dirty="0"/>
              <a:t>中油、台電、活動中心租借、運動場館租借</a:t>
            </a:r>
            <a:endParaRPr lang="en-US" altLang="zh-TW" dirty="0"/>
          </a:p>
          <a:p>
            <a:pPr marL="0" lvl="0" indent="0" algn="l" rtl="0">
              <a:spcBef>
                <a:spcPts val="0"/>
              </a:spcBef>
              <a:spcAft>
                <a:spcPts val="0"/>
              </a:spcAft>
              <a:buNone/>
            </a:pPr>
            <a:endParaRPr lang="en-US" altLang="zh-TW" dirty="0"/>
          </a:p>
          <a:p>
            <a:pPr marL="0" lvl="0" indent="0" algn="l" rtl="0">
              <a:spcBef>
                <a:spcPts val="0"/>
              </a:spcBef>
              <a:spcAft>
                <a:spcPts val="0"/>
              </a:spcAft>
              <a:buNone/>
            </a:pPr>
            <a:r>
              <a:rPr lang="zh-TW" altLang="en-US" dirty="0"/>
              <a:t>二、表演廳檔期申請對象准駁之審查，機關團體仍有裁量空間，非檔期有空餘時不分對象申請均得予以核准，尚與本法第</a:t>
            </a:r>
            <a:r>
              <a:rPr lang="en-US" altLang="zh-TW" dirty="0"/>
              <a:t>14</a:t>
            </a:r>
            <a:r>
              <a:rPr lang="zh-TW" altLang="en-US" dirty="0"/>
              <a:t>條第</a:t>
            </a:r>
            <a:r>
              <a:rPr lang="en-US" altLang="zh-TW" dirty="0"/>
              <a:t>1</a:t>
            </a:r>
            <a:r>
              <a:rPr lang="zh-TW" altLang="en-US" dirty="0"/>
              <a:t>項但書第</a:t>
            </a:r>
            <a:r>
              <a:rPr lang="en-US" altLang="zh-TW" dirty="0"/>
              <a:t>4</a:t>
            </a:r>
            <a:r>
              <a:rPr lang="zh-TW" altLang="en-US" dirty="0"/>
              <a:t>款規範意旨有異</a:t>
            </a:r>
          </a:p>
          <a:p>
            <a:pPr marL="158750" indent="0">
              <a:buNone/>
            </a:pPr>
            <a:endParaRPr lang="zh-TW" altLang="en-US" dirty="0"/>
          </a:p>
        </p:txBody>
      </p:sp>
    </p:spTree>
    <p:extLst>
      <p:ext uri="{BB962C8B-B14F-4D97-AF65-F5344CB8AC3E}">
        <p14:creationId xmlns:p14="http://schemas.microsoft.com/office/powerpoint/2010/main" val="14402435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7636704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r>
              <a:rPr lang="zh-TW" altLang="en-US"/>
              <a:t>專案敘獎</a:t>
            </a:r>
            <a:endParaRPr lang="zh-TW" altLang="en-US" dirty="0"/>
          </a:p>
        </p:txBody>
      </p:sp>
    </p:spTree>
    <p:extLst>
      <p:ext uri="{BB962C8B-B14F-4D97-AF65-F5344CB8AC3E}">
        <p14:creationId xmlns:p14="http://schemas.microsoft.com/office/powerpoint/2010/main" val="422091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1719273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a:extLst>
            <a:ext uri="{FF2B5EF4-FFF2-40B4-BE49-F238E27FC236}">
              <a16:creationId xmlns:a16="http://schemas.microsoft.com/office/drawing/2014/main" id="{738CCF69-65C1-809B-C04D-D212C17CF45F}"/>
            </a:ext>
          </a:extLst>
        </p:cNvPr>
        <p:cNvGrpSpPr/>
        <p:nvPr/>
      </p:nvGrpSpPr>
      <p:grpSpPr>
        <a:xfrm>
          <a:off x="0" y="0"/>
          <a:ext cx="0" cy="0"/>
          <a:chOff x="0" y="0"/>
          <a:chExt cx="0" cy="0"/>
        </a:xfrm>
      </p:grpSpPr>
      <p:sp>
        <p:nvSpPr>
          <p:cNvPr id="558" name="Google Shape;558;g1223dfd069d_0_596:notes">
            <a:extLst>
              <a:ext uri="{FF2B5EF4-FFF2-40B4-BE49-F238E27FC236}">
                <a16:creationId xmlns:a16="http://schemas.microsoft.com/office/drawing/2014/main" id="{2758BF64-B759-C74A-165E-A108BBCC66A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1223dfd069d_0_596:notes">
            <a:extLst>
              <a:ext uri="{FF2B5EF4-FFF2-40B4-BE49-F238E27FC236}">
                <a16:creationId xmlns:a16="http://schemas.microsoft.com/office/drawing/2014/main" id="{CBE757B6-1F38-C887-D8DD-D7F4780A14A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77290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158750" indent="0">
              <a:buNone/>
            </a:pPr>
            <a:endParaRPr lang="zh-TW" altLang="en-US" dirty="0"/>
          </a:p>
        </p:txBody>
      </p:sp>
    </p:spTree>
    <p:extLst>
      <p:ext uri="{BB962C8B-B14F-4D97-AF65-F5344CB8AC3E}">
        <p14:creationId xmlns:p14="http://schemas.microsoft.com/office/powerpoint/2010/main" val="16009414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158750" indent="0">
              <a:buNone/>
            </a:pPr>
            <a:r>
              <a:rPr lang="zh-TW" altLang="en-US"/>
              <a:t>未為事前揭露者，罰</a:t>
            </a:r>
            <a:r>
              <a:rPr lang="en-US" altLang="zh-TW"/>
              <a:t>5</a:t>
            </a:r>
            <a:r>
              <a:rPr lang="zh-TW" altLang="en-US"/>
              <a:t>萬以上</a:t>
            </a:r>
            <a:r>
              <a:rPr lang="en-US" altLang="zh-TW"/>
              <a:t>50</a:t>
            </a:r>
            <a:r>
              <a:rPr lang="zh-TW" altLang="en-US"/>
              <a:t>萬元以下罰鍰。</a:t>
            </a:r>
            <a:endParaRPr lang="zh-TW" altLang="en-US" dirty="0"/>
          </a:p>
        </p:txBody>
      </p:sp>
    </p:spTree>
    <p:extLst>
      <p:ext uri="{BB962C8B-B14F-4D97-AF65-F5344CB8AC3E}">
        <p14:creationId xmlns:p14="http://schemas.microsoft.com/office/powerpoint/2010/main" val="1985526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158750" indent="0">
              <a:buNone/>
            </a:pPr>
            <a:endParaRPr lang="zh-TW" altLang="en-US" dirty="0"/>
          </a:p>
        </p:txBody>
      </p:sp>
    </p:spTree>
    <p:extLst>
      <p:ext uri="{BB962C8B-B14F-4D97-AF65-F5344CB8AC3E}">
        <p14:creationId xmlns:p14="http://schemas.microsoft.com/office/powerpoint/2010/main" val="8727510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223dfd069d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1223dfd069d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314843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r>
              <a:rPr lang="zh-TW" altLang="en-US"/>
              <a:t>公告起算時點：交易行為以決標時起算，補助行為以補助核定時起算。</a:t>
            </a:r>
            <a:endParaRPr lang="zh-TW" altLang="en-US" dirty="0"/>
          </a:p>
        </p:txBody>
      </p:sp>
    </p:spTree>
    <p:extLst>
      <p:ext uri="{BB962C8B-B14F-4D97-AF65-F5344CB8AC3E}">
        <p14:creationId xmlns:p14="http://schemas.microsoft.com/office/powerpoint/2010/main" val="713472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r>
              <a:rPr lang="zh-TW" altLang="en-US"/>
              <a:t>公告起算時點：交易行為以決標時起算，補助行為以補助核定時起算。</a:t>
            </a:r>
            <a:endParaRPr lang="zh-TW" altLang="en-US" dirty="0"/>
          </a:p>
        </p:txBody>
      </p:sp>
    </p:spTree>
    <p:extLst>
      <p:ext uri="{BB962C8B-B14F-4D97-AF65-F5344CB8AC3E}">
        <p14:creationId xmlns:p14="http://schemas.microsoft.com/office/powerpoint/2010/main" val="27871084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6375251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pPr marL="158750" indent="0">
              <a:buNone/>
            </a:pPr>
            <a:endParaRPr lang="zh-TW" altLang="en-US" dirty="0"/>
          </a:p>
        </p:txBody>
      </p:sp>
    </p:spTree>
    <p:extLst>
      <p:ext uri="{BB962C8B-B14F-4D97-AF65-F5344CB8AC3E}">
        <p14:creationId xmlns:p14="http://schemas.microsoft.com/office/powerpoint/2010/main" val="11604670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223dfd069d_0_5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1223dfd069d_0_5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9607379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a:extLst>
            <a:ext uri="{FF2B5EF4-FFF2-40B4-BE49-F238E27FC236}">
              <a16:creationId xmlns:a16="http://schemas.microsoft.com/office/drawing/2014/main" id="{5A076CBF-26C1-0C92-3F60-30A756373B35}"/>
            </a:ext>
          </a:extLst>
        </p:cNvPr>
        <p:cNvGrpSpPr/>
        <p:nvPr/>
      </p:nvGrpSpPr>
      <p:grpSpPr>
        <a:xfrm>
          <a:off x="0" y="0"/>
          <a:ext cx="0" cy="0"/>
          <a:chOff x="0" y="0"/>
          <a:chExt cx="0" cy="0"/>
        </a:xfrm>
      </p:grpSpPr>
      <p:sp>
        <p:nvSpPr>
          <p:cNvPr id="558" name="Google Shape;558;g1223dfd069d_0_596:notes">
            <a:extLst>
              <a:ext uri="{FF2B5EF4-FFF2-40B4-BE49-F238E27FC236}">
                <a16:creationId xmlns:a16="http://schemas.microsoft.com/office/drawing/2014/main" id="{8A7C19C7-A9A9-2F58-348B-744007E417F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1223dfd069d_0_596:notes">
            <a:extLst>
              <a:ext uri="{FF2B5EF4-FFF2-40B4-BE49-F238E27FC236}">
                <a16:creationId xmlns:a16="http://schemas.microsoft.com/office/drawing/2014/main" id="{07BBE35A-804E-CF1B-7933-E6A73659841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820706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381000" y="685800"/>
            <a:ext cx="6096000" cy="3429000"/>
          </a:xfrm>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130262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247800" y="247800"/>
            <a:ext cx="8648400" cy="4647900"/>
          </a:xfrm>
          <a:prstGeom prst="roundRect">
            <a:avLst>
              <a:gd name="adj" fmla="val 3379"/>
            </a:avLst>
          </a:prstGeom>
          <a:solidFill>
            <a:schemeClr val="dk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 name="Google Shape;10;p2"/>
          <p:cNvSpPr txBox="1">
            <a:spLocks noGrp="1"/>
          </p:cNvSpPr>
          <p:nvPr>
            <p:ph type="ctrTitle"/>
          </p:nvPr>
        </p:nvSpPr>
        <p:spPr>
          <a:xfrm>
            <a:off x="675025" y="1594776"/>
            <a:ext cx="4000800" cy="1619700"/>
          </a:xfrm>
          <a:prstGeom prst="rect">
            <a:avLst/>
          </a:prstGeom>
        </p:spPr>
        <p:txBody>
          <a:bodyPr spcFirstLastPara="1" wrap="square" lIns="0" tIns="0" rIns="0" bIns="0" anchor="t" anchorCtr="0">
            <a:noAutofit/>
          </a:bodyPr>
          <a:lstStyle>
            <a:lvl1pPr lvl="0">
              <a:lnSpc>
                <a:spcPct val="80000"/>
              </a:lnSpc>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823871" y="3450537"/>
            <a:ext cx="3599400" cy="266700"/>
          </a:xfrm>
          <a:prstGeom prst="rect">
            <a:avLst/>
          </a:prstGeom>
        </p:spPr>
        <p:txBody>
          <a:bodyPr spcFirstLastPara="1" wrap="square" lIns="0" tIns="0" rIns="0" bIns="0" anchor="t" anchorCtr="0">
            <a:noAutofit/>
          </a:bodyPr>
          <a:lstStyle>
            <a:lvl1pPr lvl="0">
              <a:lnSpc>
                <a:spcPct val="100000"/>
              </a:lnSpc>
              <a:spcBef>
                <a:spcPts val="0"/>
              </a:spcBef>
              <a:spcAft>
                <a:spcPts val="0"/>
              </a:spcAft>
              <a:buSzPts val="2800"/>
              <a:buNone/>
              <a:defRPr>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 name="頁尾版面配置區 1">
            <a:extLst>
              <a:ext uri="{FF2B5EF4-FFF2-40B4-BE49-F238E27FC236}">
                <a16:creationId xmlns:a16="http://schemas.microsoft.com/office/drawing/2014/main" id="{F4E61F5A-78C0-4519-BECB-8E62EF9E65C8}"/>
              </a:ext>
            </a:extLst>
          </p:cNvPr>
          <p:cNvSpPr>
            <a:spLocks noGrp="1"/>
          </p:cNvSpPr>
          <p:nvPr>
            <p:ph type="ftr" sz="quarter" idx="10"/>
          </p:nvPr>
        </p:nvSpPr>
        <p:spPr/>
        <p:txBody>
          <a:bodyPr/>
          <a:lstStyle/>
          <a:p>
            <a:endParaRPr lang="zh-TW" altLang="en-US"/>
          </a:p>
        </p:txBody>
      </p:sp>
      <p:sp>
        <p:nvSpPr>
          <p:cNvPr id="3" name="投影片編號版面配置區 2">
            <a:extLst>
              <a:ext uri="{FF2B5EF4-FFF2-40B4-BE49-F238E27FC236}">
                <a16:creationId xmlns:a16="http://schemas.microsoft.com/office/drawing/2014/main" id="{138543DE-5FB7-45BF-AE27-30C2A884CA38}"/>
              </a:ext>
            </a:extLst>
          </p:cNvPr>
          <p:cNvSpPr>
            <a:spLocks noGrp="1"/>
          </p:cNvSpPr>
          <p:nvPr>
            <p:ph type="sldNum" sz="quarter" idx="11"/>
          </p:nvPr>
        </p:nvSpPr>
        <p:spPr/>
        <p:txBody>
          <a:bodyPr/>
          <a:lstStyle/>
          <a:p>
            <a:fld id="{DBD94E27-7B9A-466C-AD81-10C7819BE9C1}"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
        <p:cNvGrpSpPr/>
        <p:nvPr/>
      </p:nvGrpSpPr>
      <p:grpSpPr>
        <a:xfrm>
          <a:off x="0" y="0"/>
          <a:ext cx="0" cy="0"/>
          <a:chOff x="0" y="0"/>
          <a:chExt cx="0" cy="0"/>
        </a:xfrm>
      </p:grpSpPr>
      <p:sp>
        <p:nvSpPr>
          <p:cNvPr id="13" name="Google Shape;13;p3"/>
          <p:cNvSpPr/>
          <p:nvPr/>
        </p:nvSpPr>
        <p:spPr>
          <a:xfrm>
            <a:off x="247800" y="247800"/>
            <a:ext cx="8648400" cy="4647900"/>
          </a:xfrm>
          <a:prstGeom prst="roundRect">
            <a:avLst>
              <a:gd name="adj" fmla="val 3379"/>
            </a:avLst>
          </a:prstGeom>
          <a:solidFill>
            <a:schemeClr val="dk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 name="Google Shape;14;p3"/>
          <p:cNvSpPr txBox="1">
            <a:spLocks noGrp="1"/>
          </p:cNvSpPr>
          <p:nvPr>
            <p:ph type="title"/>
          </p:nvPr>
        </p:nvSpPr>
        <p:spPr>
          <a:xfrm>
            <a:off x="1756194" y="2652251"/>
            <a:ext cx="5762100" cy="520500"/>
          </a:xfrm>
          <a:prstGeom prst="rect">
            <a:avLst/>
          </a:prstGeom>
        </p:spPr>
        <p:txBody>
          <a:bodyPr spcFirstLastPara="1" wrap="square" lIns="0" tIns="0" rIns="0" bIns="0" anchor="t" anchorCtr="0">
            <a:noAutofit/>
          </a:bodyPr>
          <a:lstStyle>
            <a:lvl1pPr lvl="0" algn="ctr">
              <a:spcBef>
                <a:spcPts val="0"/>
              </a:spcBef>
              <a:spcAft>
                <a:spcPts val="0"/>
              </a:spcAft>
              <a:buSzPts val="3600"/>
              <a:buNone/>
              <a:defRPr sz="3600">
                <a:latin typeface="Poppins Black"/>
                <a:ea typeface="Poppins Black"/>
                <a:cs typeface="Poppins Black"/>
                <a:sym typeface="Poppins Black"/>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title" idx="2" hasCustomPrompt="1"/>
          </p:nvPr>
        </p:nvSpPr>
        <p:spPr>
          <a:xfrm>
            <a:off x="4187694" y="1513701"/>
            <a:ext cx="899100" cy="683400"/>
          </a:xfrm>
          <a:prstGeom prst="rect">
            <a:avLst/>
          </a:prstGeom>
        </p:spPr>
        <p:txBody>
          <a:bodyPr spcFirstLastPara="1" wrap="square" lIns="0" tIns="0" rIns="0" bIns="0" anchor="ctr" anchorCtr="0">
            <a:noAutofit/>
          </a:bodyPr>
          <a:lstStyle>
            <a:lvl1pPr lvl="0" algn="ctr" rtl="0">
              <a:spcBef>
                <a:spcPts val="0"/>
              </a:spcBef>
              <a:spcAft>
                <a:spcPts val="0"/>
              </a:spcAft>
              <a:buSzPts val="12000"/>
              <a:buNone/>
              <a:defRPr sz="4500">
                <a:solidFill>
                  <a:schemeClr val="lt1"/>
                </a:solidFill>
                <a:latin typeface="Poppins"/>
                <a:ea typeface="Poppins"/>
                <a:cs typeface="Poppins"/>
                <a:sym typeface="Poppins"/>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6" name="Google Shape;16;p3"/>
          <p:cNvSpPr txBox="1">
            <a:spLocks noGrp="1"/>
          </p:cNvSpPr>
          <p:nvPr>
            <p:ph type="subTitle" idx="1"/>
          </p:nvPr>
        </p:nvSpPr>
        <p:spPr>
          <a:xfrm>
            <a:off x="1756944" y="3429849"/>
            <a:ext cx="5760600" cy="307800"/>
          </a:xfrm>
          <a:prstGeom prst="rect">
            <a:avLst/>
          </a:prstGeom>
        </p:spPr>
        <p:txBody>
          <a:bodyPr spcFirstLastPara="1" wrap="square" lIns="0" tIns="0" rIns="0" bIns="0" anchor="t" anchorCtr="0">
            <a:noAutofit/>
          </a:bodyPr>
          <a:lstStyle>
            <a:lvl1pPr lvl="0" algn="ctr" rtl="0">
              <a:lnSpc>
                <a:spcPct val="100000"/>
              </a:lnSpc>
              <a:spcBef>
                <a:spcPts val="0"/>
              </a:spcBef>
              <a:spcAft>
                <a:spcPts val="0"/>
              </a:spcAft>
              <a:buSzPts val="2100"/>
              <a:buNone/>
              <a:defRPr sz="16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 name="頁尾版面配置區 1">
            <a:extLst>
              <a:ext uri="{FF2B5EF4-FFF2-40B4-BE49-F238E27FC236}">
                <a16:creationId xmlns:a16="http://schemas.microsoft.com/office/drawing/2014/main" id="{C14426CA-7CDD-485E-BF9E-685BEB64EB0B}"/>
              </a:ext>
            </a:extLst>
          </p:cNvPr>
          <p:cNvSpPr>
            <a:spLocks noGrp="1"/>
          </p:cNvSpPr>
          <p:nvPr>
            <p:ph type="ftr" sz="quarter" idx="10"/>
          </p:nvPr>
        </p:nvSpPr>
        <p:spPr>
          <a:xfrm>
            <a:off x="3028950" y="4626289"/>
            <a:ext cx="3086100" cy="274637"/>
          </a:xfrm>
        </p:spPr>
        <p:txBody>
          <a:bodyPr/>
          <a:lstStyle/>
          <a:p>
            <a:endParaRPr lang="zh-TW" altLang="en-US" dirty="0"/>
          </a:p>
        </p:txBody>
      </p:sp>
      <p:sp>
        <p:nvSpPr>
          <p:cNvPr id="3" name="投影片編號版面配置區 2">
            <a:extLst>
              <a:ext uri="{FF2B5EF4-FFF2-40B4-BE49-F238E27FC236}">
                <a16:creationId xmlns:a16="http://schemas.microsoft.com/office/drawing/2014/main" id="{E874F86B-626F-48AB-8ED7-D3621D028962}"/>
              </a:ext>
            </a:extLst>
          </p:cNvPr>
          <p:cNvSpPr>
            <a:spLocks noGrp="1"/>
          </p:cNvSpPr>
          <p:nvPr>
            <p:ph type="sldNum" sz="quarter" idx="11"/>
          </p:nvPr>
        </p:nvSpPr>
        <p:spPr>
          <a:xfrm>
            <a:off x="6476925" y="4621063"/>
            <a:ext cx="2057400" cy="274637"/>
          </a:xfrm>
        </p:spPr>
        <p:txBody>
          <a:bodyPr/>
          <a:lstStyle/>
          <a:p>
            <a:fld id="{DBD94E27-7B9A-466C-AD81-10C7819BE9C1}" type="slidenum">
              <a:rPr lang="zh-TW" altLang="en-US" smtClean="0"/>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p:nvPr/>
        </p:nvSpPr>
        <p:spPr>
          <a:xfrm>
            <a:off x="247800" y="247800"/>
            <a:ext cx="8648400" cy="4647900"/>
          </a:xfrm>
          <a:prstGeom prst="roundRect">
            <a:avLst>
              <a:gd name="adj" fmla="val 3379"/>
            </a:avLst>
          </a:prstGeom>
          <a:solidFill>
            <a:schemeClr val="dk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 name="Google Shape;30;p6"/>
          <p:cNvSpPr txBox="1">
            <a:spLocks noGrp="1"/>
          </p:cNvSpPr>
          <p:nvPr>
            <p:ph type="title"/>
          </p:nvPr>
        </p:nvSpPr>
        <p:spPr>
          <a:xfrm>
            <a:off x="713225" y="445025"/>
            <a:ext cx="7717500" cy="572700"/>
          </a:xfrm>
          <a:prstGeom prst="rect">
            <a:avLst/>
          </a:prstGeom>
        </p:spPr>
        <p:txBody>
          <a:bodyPr spcFirstLastPara="1" wrap="square" lIns="0" tIns="0" rIns="0" bIns="0" anchor="b" anchorCtr="0">
            <a:noAutofit/>
          </a:bodyPr>
          <a:lstStyle>
            <a:lvl1pPr lvl="0" algn="ctr"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 name="頁尾版面配置區 1">
            <a:extLst>
              <a:ext uri="{FF2B5EF4-FFF2-40B4-BE49-F238E27FC236}">
                <a16:creationId xmlns:a16="http://schemas.microsoft.com/office/drawing/2014/main" id="{CA9A51AD-24C7-4BDE-BBE9-2260BB0D5370}"/>
              </a:ext>
            </a:extLst>
          </p:cNvPr>
          <p:cNvSpPr>
            <a:spLocks noGrp="1"/>
          </p:cNvSpPr>
          <p:nvPr>
            <p:ph type="ftr" sz="quarter" idx="10"/>
          </p:nvPr>
        </p:nvSpPr>
        <p:spPr>
          <a:xfrm>
            <a:off x="3028925" y="4621062"/>
            <a:ext cx="3086100" cy="274637"/>
          </a:xfrm>
        </p:spPr>
        <p:txBody>
          <a:bodyPr/>
          <a:lstStyle/>
          <a:p>
            <a:endParaRPr lang="zh-TW" altLang="en-US" dirty="0"/>
          </a:p>
        </p:txBody>
      </p:sp>
      <p:sp>
        <p:nvSpPr>
          <p:cNvPr id="3" name="投影片編號版面配置區 2">
            <a:extLst>
              <a:ext uri="{FF2B5EF4-FFF2-40B4-BE49-F238E27FC236}">
                <a16:creationId xmlns:a16="http://schemas.microsoft.com/office/drawing/2014/main" id="{BFD66DE2-E393-47B7-9281-567820514677}"/>
              </a:ext>
            </a:extLst>
          </p:cNvPr>
          <p:cNvSpPr>
            <a:spLocks noGrp="1"/>
          </p:cNvSpPr>
          <p:nvPr>
            <p:ph type="sldNum" sz="quarter" idx="11"/>
          </p:nvPr>
        </p:nvSpPr>
        <p:spPr>
          <a:xfrm>
            <a:off x="6561468" y="4621061"/>
            <a:ext cx="2057400" cy="274637"/>
          </a:xfrm>
        </p:spPr>
        <p:txBody>
          <a:bodyPr/>
          <a:lstStyle/>
          <a:p>
            <a:fld id="{DBD94E27-7B9A-466C-AD81-10C7819BE9C1}" type="slidenum">
              <a:rPr lang="zh-TW" altLang="en-US" smtClean="0"/>
              <a:t>‹#›</a:t>
            </a:fld>
            <a:endParaRPr lang="zh-TW"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0"/>
          <p:cNvSpPr txBox="1">
            <a:spLocks noGrp="1"/>
          </p:cNvSpPr>
          <p:nvPr>
            <p:ph type="body" idx="1"/>
          </p:nvPr>
        </p:nvSpPr>
        <p:spPr>
          <a:xfrm>
            <a:off x="3764200" y="3222400"/>
            <a:ext cx="4337100" cy="856500"/>
          </a:xfrm>
          <a:prstGeom prst="rect">
            <a:avLst/>
          </a:prstGeom>
        </p:spPr>
        <p:txBody>
          <a:bodyPr spcFirstLastPara="1" wrap="square" lIns="0" tIns="0" rIns="0" bIns="0" anchor="t" anchorCtr="0">
            <a:noAutofit/>
          </a:bodyPr>
          <a:lstStyle>
            <a:lvl1pPr marL="457200" lvl="0" indent="-228600" algn="ctr">
              <a:lnSpc>
                <a:spcPct val="80000"/>
              </a:lnSpc>
              <a:spcBef>
                <a:spcPts val="0"/>
              </a:spcBef>
              <a:spcAft>
                <a:spcPts val="0"/>
              </a:spcAft>
              <a:buSzPts val="1600"/>
              <a:buNone/>
              <a:defRPr sz="3100">
                <a:solidFill>
                  <a:schemeClr val="accent2"/>
                </a:solidFill>
                <a:latin typeface="Poppins Black"/>
                <a:ea typeface="Poppins Black"/>
                <a:cs typeface="Poppins Black"/>
                <a:sym typeface="Poppins Black"/>
              </a:defRPr>
            </a:lvl1pPr>
          </a:lstStyle>
          <a:p>
            <a:endParaRPr/>
          </a:p>
        </p:txBody>
      </p:sp>
      <p:sp>
        <p:nvSpPr>
          <p:cNvPr id="2" name="頁尾版面配置區 1">
            <a:extLst>
              <a:ext uri="{FF2B5EF4-FFF2-40B4-BE49-F238E27FC236}">
                <a16:creationId xmlns:a16="http://schemas.microsoft.com/office/drawing/2014/main" id="{3F49641C-F122-41F2-9F2A-AAE4EF994208}"/>
              </a:ext>
            </a:extLst>
          </p:cNvPr>
          <p:cNvSpPr>
            <a:spLocks noGrp="1"/>
          </p:cNvSpPr>
          <p:nvPr>
            <p:ph type="ftr" sz="quarter" idx="10"/>
          </p:nvPr>
        </p:nvSpPr>
        <p:spPr/>
        <p:txBody>
          <a:bodyPr/>
          <a:lstStyle/>
          <a:p>
            <a:endParaRPr lang="zh-TW" altLang="en-US"/>
          </a:p>
        </p:txBody>
      </p:sp>
      <p:sp>
        <p:nvSpPr>
          <p:cNvPr id="3" name="投影片編號版面配置區 2">
            <a:extLst>
              <a:ext uri="{FF2B5EF4-FFF2-40B4-BE49-F238E27FC236}">
                <a16:creationId xmlns:a16="http://schemas.microsoft.com/office/drawing/2014/main" id="{399CC320-7339-42AD-9EC5-7BC7B17EF8C7}"/>
              </a:ext>
            </a:extLst>
          </p:cNvPr>
          <p:cNvSpPr>
            <a:spLocks noGrp="1"/>
          </p:cNvSpPr>
          <p:nvPr>
            <p:ph type="sldNum" sz="quarter" idx="11"/>
          </p:nvPr>
        </p:nvSpPr>
        <p:spPr/>
        <p:txBody>
          <a:bodyPr/>
          <a:lstStyle/>
          <a:p>
            <a:fld id="{DBD94E27-7B9A-466C-AD81-10C7819BE9C1}" type="slidenum">
              <a:rPr lang="zh-TW" altLang="en-US" smtClean="0"/>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1 ">
  <p:cSld name="CUSTOM_16">
    <p:spTree>
      <p:nvGrpSpPr>
        <p:cNvPr id="1" name="Shape 98"/>
        <p:cNvGrpSpPr/>
        <p:nvPr/>
      </p:nvGrpSpPr>
      <p:grpSpPr>
        <a:xfrm>
          <a:off x="0" y="0"/>
          <a:ext cx="0" cy="0"/>
          <a:chOff x="0" y="0"/>
          <a:chExt cx="0" cy="0"/>
        </a:xfrm>
      </p:grpSpPr>
      <p:sp>
        <p:nvSpPr>
          <p:cNvPr id="99" name="Google Shape;99;p18"/>
          <p:cNvSpPr txBox="1">
            <a:spLocks noGrp="1"/>
          </p:cNvSpPr>
          <p:nvPr>
            <p:ph type="subTitle" idx="1"/>
          </p:nvPr>
        </p:nvSpPr>
        <p:spPr>
          <a:xfrm>
            <a:off x="706050" y="3829500"/>
            <a:ext cx="4021500" cy="774300"/>
          </a:xfrm>
          <a:prstGeom prst="rect">
            <a:avLst/>
          </a:prstGeom>
        </p:spPr>
        <p:txBody>
          <a:bodyPr spcFirstLastPara="1" wrap="square" lIns="0" tIns="0" rIns="0" bIns="0" anchor="b" anchorCtr="0">
            <a:noAutofit/>
          </a:bodyPr>
          <a:lstStyle>
            <a:lvl1pPr lvl="0" algn="ctr">
              <a:spcBef>
                <a:spcPts val="0"/>
              </a:spcBef>
              <a:spcAft>
                <a:spcPts val="0"/>
              </a:spcAft>
              <a:buSzPts val="3100"/>
              <a:buFont typeface="Poppins"/>
              <a:buNone/>
              <a:defRPr sz="2600" b="1">
                <a:solidFill>
                  <a:schemeClr val="accent2"/>
                </a:solidFill>
                <a:latin typeface="Poppins"/>
                <a:ea typeface="Poppins"/>
                <a:cs typeface="Poppins"/>
                <a:sym typeface="Poppins"/>
              </a:defRPr>
            </a:lvl1pPr>
            <a:lvl2pPr lvl="1">
              <a:spcBef>
                <a:spcPts val="0"/>
              </a:spcBef>
              <a:spcAft>
                <a:spcPts val="0"/>
              </a:spcAft>
              <a:buSzPts val="3100"/>
              <a:buFont typeface="Poppins"/>
              <a:buNone/>
              <a:defRPr sz="3100" b="1">
                <a:latin typeface="Poppins"/>
                <a:ea typeface="Poppins"/>
                <a:cs typeface="Poppins"/>
                <a:sym typeface="Poppins"/>
              </a:defRPr>
            </a:lvl2pPr>
            <a:lvl3pPr lvl="2">
              <a:spcBef>
                <a:spcPts val="0"/>
              </a:spcBef>
              <a:spcAft>
                <a:spcPts val="0"/>
              </a:spcAft>
              <a:buSzPts val="3100"/>
              <a:buFont typeface="Poppins"/>
              <a:buNone/>
              <a:defRPr sz="3100" b="1">
                <a:latin typeface="Poppins"/>
                <a:ea typeface="Poppins"/>
                <a:cs typeface="Poppins"/>
                <a:sym typeface="Poppins"/>
              </a:defRPr>
            </a:lvl3pPr>
            <a:lvl4pPr lvl="3">
              <a:spcBef>
                <a:spcPts val="0"/>
              </a:spcBef>
              <a:spcAft>
                <a:spcPts val="0"/>
              </a:spcAft>
              <a:buSzPts val="3100"/>
              <a:buFont typeface="Poppins"/>
              <a:buNone/>
              <a:defRPr sz="3100" b="1">
                <a:latin typeface="Poppins"/>
                <a:ea typeface="Poppins"/>
                <a:cs typeface="Poppins"/>
                <a:sym typeface="Poppins"/>
              </a:defRPr>
            </a:lvl4pPr>
            <a:lvl5pPr lvl="4">
              <a:spcBef>
                <a:spcPts val="0"/>
              </a:spcBef>
              <a:spcAft>
                <a:spcPts val="0"/>
              </a:spcAft>
              <a:buSzPts val="3100"/>
              <a:buFont typeface="Poppins"/>
              <a:buNone/>
              <a:defRPr sz="3100" b="1">
                <a:latin typeface="Poppins"/>
                <a:ea typeface="Poppins"/>
                <a:cs typeface="Poppins"/>
                <a:sym typeface="Poppins"/>
              </a:defRPr>
            </a:lvl5pPr>
            <a:lvl6pPr lvl="5">
              <a:spcBef>
                <a:spcPts val="0"/>
              </a:spcBef>
              <a:spcAft>
                <a:spcPts val="0"/>
              </a:spcAft>
              <a:buSzPts val="3100"/>
              <a:buFont typeface="Poppins"/>
              <a:buNone/>
              <a:defRPr sz="3100" b="1">
                <a:latin typeface="Poppins"/>
                <a:ea typeface="Poppins"/>
                <a:cs typeface="Poppins"/>
                <a:sym typeface="Poppins"/>
              </a:defRPr>
            </a:lvl6pPr>
            <a:lvl7pPr lvl="6">
              <a:spcBef>
                <a:spcPts val="0"/>
              </a:spcBef>
              <a:spcAft>
                <a:spcPts val="0"/>
              </a:spcAft>
              <a:buSzPts val="3100"/>
              <a:buFont typeface="Poppins"/>
              <a:buNone/>
              <a:defRPr sz="3100" b="1">
                <a:latin typeface="Poppins"/>
                <a:ea typeface="Poppins"/>
                <a:cs typeface="Poppins"/>
                <a:sym typeface="Poppins"/>
              </a:defRPr>
            </a:lvl7pPr>
            <a:lvl8pPr lvl="7">
              <a:spcBef>
                <a:spcPts val="0"/>
              </a:spcBef>
              <a:spcAft>
                <a:spcPts val="0"/>
              </a:spcAft>
              <a:buSzPts val="3100"/>
              <a:buFont typeface="Poppins"/>
              <a:buNone/>
              <a:defRPr sz="3100" b="1">
                <a:latin typeface="Poppins"/>
                <a:ea typeface="Poppins"/>
                <a:cs typeface="Poppins"/>
                <a:sym typeface="Poppins"/>
              </a:defRPr>
            </a:lvl8pPr>
            <a:lvl9pPr lvl="8">
              <a:spcBef>
                <a:spcPts val="0"/>
              </a:spcBef>
              <a:spcAft>
                <a:spcPts val="0"/>
              </a:spcAft>
              <a:buSzPts val="3100"/>
              <a:buFont typeface="Poppins"/>
              <a:buNone/>
              <a:defRPr sz="3100" b="1">
                <a:latin typeface="Poppins"/>
                <a:ea typeface="Poppins"/>
                <a:cs typeface="Poppins"/>
                <a:sym typeface="Poppins"/>
              </a:defRPr>
            </a:lvl9pPr>
          </a:lstStyle>
          <a:p>
            <a:endParaRPr/>
          </a:p>
        </p:txBody>
      </p:sp>
      <p:sp>
        <p:nvSpPr>
          <p:cNvPr id="2" name="頁尾版面配置區 1">
            <a:extLst>
              <a:ext uri="{FF2B5EF4-FFF2-40B4-BE49-F238E27FC236}">
                <a16:creationId xmlns:a16="http://schemas.microsoft.com/office/drawing/2014/main" id="{E5DCC406-E80E-4CEF-BE83-53DDA71B062B}"/>
              </a:ext>
            </a:extLst>
          </p:cNvPr>
          <p:cNvSpPr>
            <a:spLocks noGrp="1"/>
          </p:cNvSpPr>
          <p:nvPr>
            <p:ph type="ftr" sz="quarter" idx="10"/>
          </p:nvPr>
        </p:nvSpPr>
        <p:spPr/>
        <p:txBody>
          <a:bodyPr/>
          <a:lstStyle/>
          <a:p>
            <a:endParaRPr lang="zh-TW" altLang="en-US"/>
          </a:p>
        </p:txBody>
      </p:sp>
      <p:sp>
        <p:nvSpPr>
          <p:cNvPr id="3" name="投影片編號版面配置區 2">
            <a:extLst>
              <a:ext uri="{FF2B5EF4-FFF2-40B4-BE49-F238E27FC236}">
                <a16:creationId xmlns:a16="http://schemas.microsoft.com/office/drawing/2014/main" id="{E14B1712-3E2F-43B4-9864-471B89998D1D}"/>
              </a:ext>
            </a:extLst>
          </p:cNvPr>
          <p:cNvSpPr>
            <a:spLocks noGrp="1"/>
          </p:cNvSpPr>
          <p:nvPr>
            <p:ph type="sldNum" sz="quarter" idx="11"/>
          </p:nvPr>
        </p:nvSpPr>
        <p:spPr/>
        <p:txBody>
          <a:bodyPr/>
          <a:lstStyle/>
          <a:p>
            <a:fld id="{DBD94E27-7B9A-466C-AD81-10C7819BE9C1}"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p:cSld name="CUSTOM_10">
    <p:spTree>
      <p:nvGrpSpPr>
        <p:cNvPr id="1" name="Shape 361"/>
        <p:cNvGrpSpPr/>
        <p:nvPr/>
      </p:nvGrpSpPr>
      <p:grpSpPr>
        <a:xfrm>
          <a:off x="0" y="0"/>
          <a:ext cx="0" cy="0"/>
          <a:chOff x="0" y="0"/>
          <a:chExt cx="0" cy="0"/>
        </a:xfrm>
      </p:grpSpPr>
      <p:sp>
        <p:nvSpPr>
          <p:cNvPr id="362" name="Google Shape;362;p53"/>
          <p:cNvSpPr/>
          <p:nvPr/>
        </p:nvSpPr>
        <p:spPr>
          <a:xfrm>
            <a:off x="247800" y="247800"/>
            <a:ext cx="8648400" cy="4647900"/>
          </a:xfrm>
          <a:prstGeom prst="roundRect">
            <a:avLst>
              <a:gd name="adj" fmla="val 3379"/>
            </a:avLst>
          </a:prstGeom>
          <a:solidFill>
            <a:schemeClr val="accent2"/>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 name="頁尾版面配置區 1">
            <a:extLst>
              <a:ext uri="{FF2B5EF4-FFF2-40B4-BE49-F238E27FC236}">
                <a16:creationId xmlns:a16="http://schemas.microsoft.com/office/drawing/2014/main" id="{C6BE6334-9219-4CCE-9350-CE5BD2521503}"/>
              </a:ext>
            </a:extLst>
          </p:cNvPr>
          <p:cNvSpPr>
            <a:spLocks noGrp="1"/>
          </p:cNvSpPr>
          <p:nvPr>
            <p:ph type="ftr" sz="quarter" idx="10"/>
          </p:nvPr>
        </p:nvSpPr>
        <p:spPr>
          <a:xfrm>
            <a:off x="3028950" y="4621062"/>
            <a:ext cx="3086100" cy="274637"/>
          </a:xfrm>
        </p:spPr>
        <p:txBody>
          <a:bodyPr/>
          <a:lstStyle/>
          <a:p>
            <a:endParaRPr lang="zh-TW" altLang="en-US"/>
          </a:p>
        </p:txBody>
      </p:sp>
      <p:sp>
        <p:nvSpPr>
          <p:cNvPr id="3" name="投影片編號版面配置區 2">
            <a:extLst>
              <a:ext uri="{FF2B5EF4-FFF2-40B4-BE49-F238E27FC236}">
                <a16:creationId xmlns:a16="http://schemas.microsoft.com/office/drawing/2014/main" id="{63A30788-C670-42CD-8238-03C778773A0B}"/>
              </a:ext>
            </a:extLst>
          </p:cNvPr>
          <p:cNvSpPr>
            <a:spLocks noGrp="1"/>
          </p:cNvSpPr>
          <p:nvPr>
            <p:ph type="sldNum" sz="quarter" idx="11"/>
          </p:nvPr>
        </p:nvSpPr>
        <p:spPr>
          <a:xfrm>
            <a:off x="6406191" y="4621063"/>
            <a:ext cx="2057400" cy="274637"/>
          </a:xfrm>
        </p:spPr>
        <p:txBody>
          <a:bodyPr/>
          <a:lstStyle/>
          <a:p>
            <a:fld id="{DBD94E27-7B9A-466C-AD81-10C7819BE9C1}"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1">
  <p:cSld name="CUSTOM_10_1">
    <p:spTree>
      <p:nvGrpSpPr>
        <p:cNvPr id="1" name="Shape 363"/>
        <p:cNvGrpSpPr/>
        <p:nvPr/>
      </p:nvGrpSpPr>
      <p:grpSpPr>
        <a:xfrm>
          <a:off x="0" y="0"/>
          <a:ext cx="0" cy="0"/>
          <a:chOff x="0" y="0"/>
          <a:chExt cx="0" cy="0"/>
        </a:xfrm>
      </p:grpSpPr>
      <p:sp>
        <p:nvSpPr>
          <p:cNvPr id="364" name="Google Shape;364;p54"/>
          <p:cNvSpPr/>
          <p:nvPr/>
        </p:nvSpPr>
        <p:spPr>
          <a:xfrm>
            <a:off x="247800" y="247800"/>
            <a:ext cx="8648400" cy="4647900"/>
          </a:xfrm>
          <a:prstGeom prst="roundRect">
            <a:avLst>
              <a:gd name="adj" fmla="val 3379"/>
            </a:avLst>
          </a:prstGeom>
          <a:solidFill>
            <a:schemeClr val="lt1"/>
          </a:solidFill>
          <a:ln>
            <a:noFill/>
          </a:ln>
          <a:effectLst>
            <a:outerShdw blurRad="57150" dist="133350" dir="8220000" algn="bl" rotWithShape="0">
              <a:srgbClr val="515B7A">
                <a:alpha val="1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 name="頁尾版面配置區 1">
            <a:extLst>
              <a:ext uri="{FF2B5EF4-FFF2-40B4-BE49-F238E27FC236}">
                <a16:creationId xmlns:a16="http://schemas.microsoft.com/office/drawing/2014/main" id="{A7D29512-8212-44BE-B804-C52B1BD27DA8}"/>
              </a:ext>
            </a:extLst>
          </p:cNvPr>
          <p:cNvSpPr>
            <a:spLocks noGrp="1"/>
          </p:cNvSpPr>
          <p:nvPr>
            <p:ph type="ftr" sz="quarter" idx="10"/>
          </p:nvPr>
        </p:nvSpPr>
        <p:spPr>
          <a:xfrm>
            <a:off x="3028950" y="4630985"/>
            <a:ext cx="3086100" cy="274637"/>
          </a:xfrm>
        </p:spPr>
        <p:txBody>
          <a:bodyPr/>
          <a:lstStyle/>
          <a:p>
            <a:endParaRPr lang="zh-TW" altLang="en-US"/>
          </a:p>
        </p:txBody>
      </p:sp>
      <p:sp>
        <p:nvSpPr>
          <p:cNvPr id="3" name="投影片編號版面配置區 2">
            <a:extLst>
              <a:ext uri="{FF2B5EF4-FFF2-40B4-BE49-F238E27FC236}">
                <a16:creationId xmlns:a16="http://schemas.microsoft.com/office/drawing/2014/main" id="{BD6E61B5-AF1F-4C72-B01E-88C2C796382C}"/>
              </a:ext>
            </a:extLst>
          </p:cNvPr>
          <p:cNvSpPr>
            <a:spLocks noGrp="1"/>
          </p:cNvSpPr>
          <p:nvPr>
            <p:ph type="sldNum" sz="quarter" idx="11"/>
          </p:nvPr>
        </p:nvSpPr>
        <p:spPr>
          <a:xfrm>
            <a:off x="6476925" y="4629944"/>
            <a:ext cx="2057400" cy="274637"/>
          </a:xfrm>
        </p:spPr>
        <p:txBody>
          <a:bodyPr/>
          <a:lstStyle/>
          <a:p>
            <a:fld id="{DBD94E27-7B9A-466C-AD81-10C7819BE9C1}" type="slidenum">
              <a:rPr lang="zh-TW" altLang="en-US" smtClean="0"/>
              <a:t>‹#›</a:t>
            </a:fld>
            <a:endParaRPr lang="zh-TW"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4"/>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0" tIns="0" rIns="0" bIns="0" anchor="b" anchorCtr="0">
            <a:noAutofit/>
          </a:bodyPr>
          <a:lstStyle>
            <a:lvl1pPr lvl="0">
              <a:spcBef>
                <a:spcPts val="0"/>
              </a:spcBef>
              <a:spcAft>
                <a:spcPts val="0"/>
              </a:spcAft>
              <a:buClr>
                <a:schemeClr val="accent2"/>
              </a:buClr>
              <a:buSzPts val="2800"/>
              <a:buFont typeface="Vazirmatn Black"/>
              <a:buNone/>
              <a:defRPr sz="2800">
                <a:solidFill>
                  <a:schemeClr val="accent2"/>
                </a:solidFill>
                <a:latin typeface="Vazirmatn Black"/>
                <a:ea typeface="Vazirmatn Black"/>
                <a:cs typeface="Vazirmatn Black"/>
                <a:sym typeface="Vazirmatn Black"/>
              </a:defRPr>
            </a:lvl1pPr>
            <a:lvl2pPr lvl="1">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2pPr>
            <a:lvl3pPr lvl="2">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3pPr>
            <a:lvl4pPr lvl="3">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4pPr>
            <a:lvl5pPr lvl="4">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5pPr>
            <a:lvl6pPr lvl="5">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6pPr>
            <a:lvl7pPr lvl="6">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7pPr>
            <a:lvl8pPr lvl="7">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8pPr>
            <a:lvl9pPr lvl="8">
              <a:spcBef>
                <a:spcPts val="0"/>
              </a:spcBef>
              <a:spcAft>
                <a:spcPts val="0"/>
              </a:spcAft>
              <a:buClr>
                <a:schemeClr val="dk1"/>
              </a:buClr>
              <a:buSzPts val="2800"/>
              <a:buFont typeface="Passion One"/>
              <a:buNone/>
              <a:defRPr sz="2800" b="1">
                <a:solidFill>
                  <a:schemeClr val="dk1"/>
                </a:solidFill>
                <a:latin typeface="Passion One"/>
                <a:ea typeface="Passion One"/>
                <a:cs typeface="Passion One"/>
                <a:sym typeface="Passion One"/>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0" tIns="0" rIns="0" bIns="0" anchor="t" anchorCtr="0">
            <a:noAutofit/>
          </a:bodyPr>
          <a:lstStyle>
            <a:lvl1pPr marL="457200" lvl="0" indent="-330200">
              <a:lnSpc>
                <a:spcPct val="100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1pPr>
            <a:lvl2pPr marL="914400" lvl="1"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2pPr>
            <a:lvl3pPr marL="1371600" lvl="2"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3pPr>
            <a:lvl4pPr marL="1828800" lvl="3"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4pPr>
            <a:lvl5pPr marL="2286000" lvl="4"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5pPr>
            <a:lvl6pPr marL="2743200" lvl="5"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6pPr>
            <a:lvl7pPr marL="3200400" lvl="6"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7pPr>
            <a:lvl8pPr marL="3657600" lvl="7"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8pPr>
            <a:lvl9pPr marL="4114800" lvl="8" indent="-330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9pPr>
          </a:lstStyle>
          <a:p>
            <a:endParaRPr/>
          </a:p>
        </p:txBody>
      </p:sp>
      <p:sp>
        <p:nvSpPr>
          <p:cNvPr id="2" name="頁尾版面配置區 1">
            <a:extLst>
              <a:ext uri="{FF2B5EF4-FFF2-40B4-BE49-F238E27FC236}">
                <a16:creationId xmlns:a16="http://schemas.microsoft.com/office/drawing/2014/main" id="{0B3E26E6-DE86-48C7-AFB6-59F8C8FE532C}"/>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3" name="投影片編號版面配置區 2">
            <a:extLst>
              <a:ext uri="{FF2B5EF4-FFF2-40B4-BE49-F238E27FC236}">
                <a16:creationId xmlns:a16="http://schemas.microsoft.com/office/drawing/2014/main" id="{9C4B3EA5-4572-4DD9-904C-CB859FBE804E}"/>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DBD94E27-7B9A-466C-AD81-10C7819BE9C1}" type="slidenum">
              <a:rPr lang="zh-TW" altLang="en-US" smtClean="0"/>
              <a:t>‹#›</a:t>
            </a:fld>
            <a:endParaRPr lang="zh-TW" alt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2" r:id="rId3"/>
    <p:sldLayoutId id="2147483656" r:id="rId4"/>
    <p:sldLayoutId id="2147483664" r:id="rId5"/>
    <p:sldLayoutId id="2147483699" r:id="rId6"/>
    <p:sldLayoutId id="2147483700"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5.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1.tmp"/><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2.tmp"/><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3.tmp"/><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8.png"/><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2" Type="http://schemas.openxmlformats.org/officeDocument/2006/relationships/image" Target="../media/image29.tmp"/><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31.tmp"/><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36.tmp"/><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3.xml"/><Relationship Id="rId5" Type="http://schemas.openxmlformats.org/officeDocument/2006/relationships/image" Target="../media/image39.png"/><Relationship Id="rId4" Type="http://schemas.openxmlformats.org/officeDocument/2006/relationships/image" Target="../media/image38.png"/></Relationships>
</file>

<file path=ppt/slides/_rels/slide59.xml.rels><?xml version="1.0" encoding="UTF-8" standalone="yes"?>
<Relationships xmlns="http://schemas.openxmlformats.org/package/2006/relationships"><Relationship Id="rId3" Type="http://schemas.openxmlformats.org/officeDocument/2006/relationships/hyperlink" Target="https://cfcmweb.cy.gov.tw/cfcm_w/" TargetMode="External"/><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41.tmp"/><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42.tmp"/><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43.tmp"/><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hyperlink" Target="https://cfcmweb.cy.gov.tw/cfcmcert/"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44.tmp"/></Relationships>
</file>

<file path=ppt/slides/_rels/slide6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6.png"/></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51.png"/><Relationship Id="rId4" Type="http://schemas.openxmlformats.org/officeDocument/2006/relationships/image" Target="../media/image50.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60"/>
          <p:cNvSpPr/>
          <p:nvPr/>
        </p:nvSpPr>
        <p:spPr>
          <a:xfrm>
            <a:off x="704321" y="3410200"/>
            <a:ext cx="3838500" cy="362700"/>
          </a:xfrm>
          <a:prstGeom prst="roundRect">
            <a:avLst>
              <a:gd name="adj"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380" name="Google Shape;380;p60"/>
          <p:cNvGrpSpPr/>
          <p:nvPr/>
        </p:nvGrpSpPr>
        <p:grpSpPr>
          <a:xfrm>
            <a:off x="4739557" y="1254042"/>
            <a:ext cx="3692445" cy="2518846"/>
            <a:chOff x="4739557" y="1246117"/>
            <a:chExt cx="3692445" cy="2518846"/>
          </a:xfrm>
        </p:grpSpPr>
        <p:sp>
          <p:nvSpPr>
            <p:cNvPr id="381" name="Google Shape;381;p60"/>
            <p:cNvSpPr/>
            <p:nvPr/>
          </p:nvSpPr>
          <p:spPr>
            <a:xfrm>
              <a:off x="5211355" y="1272397"/>
              <a:ext cx="3189923" cy="2442159"/>
            </a:xfrm>
            <a:custGeom>
              <a:avLst/>
              <a:gdLst/>
              <a:ahLst/>
              <a:cxn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2" name="Google Shape;382;p60"/>
            <p:cNvSpPr/>
            <p:nvPr/>
          </p:nvSpPr>
          <p:spPr>
            <a:xfrm>
              <a:off x="4845892" y="1334480"/>
              <a:ext cx="3520742" cy="2364341"/>
            </a:xfrm>
            <a:custGeom>
              <a:avLst/>
              <a:gdLst/>
              <a:ahLst/>
              <a:cxn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3" name="Google Shape;383;p60"/>
            <p:cNvSpPr/>
            <p:nvPr/>
          </p:nvSpPr>
          <p:spPr>
            <a:xfrm>
              <a:off x="5759535" y="2329088"/>
              <a:ext cx="444247" cy="200882"/>
            </a:xfrm>
            <a:custGeom>
              <a:avLst/>
              <a:gdLst/>
              <a:ahLst/>
              <a:cxnLst/>
              <a:rect l="l" t="t" r="r" b="b"/>
              <a:pathLst>
                <a:path w="16093" h="7277" extrusionOk="0">
                  <a:moveTo>
                    <a:pt x="3853" y="1"/>
                  </a:moveTo>
                  <a:cubicBezTo>
                    <a:pt x="1713" y="1"/>
                    <a:pt x="1" y="1713"/>
                    <a:pt x="1" y="3853"/>
                  </a:cubicBezTo>
                  <a:lnTo>
                    <a:pt x="1" y="7105"/>
                  </a:lnTo>
                  <a:lnTo>
                    <a:pt x="3054" y="7105"/>
                  </a:lnTo>
                  <a:lnTo>
                    <a:pt x="3054" y="3853"/>
                  </a:lnTo>
                  <a:cubicBezTo>
                    <a:pt x="3054" y="3425"/>
                    <a:pt x="3396" y="3025"/>
                    <a:pt x="3853" y="3025"/>
                  </a:cubicBezTo>
                  <a:lnTo>
                    <a:pt x="12241" y="3025"/>
                  </a:lnTo>
                  <a:cubicBezTo>
                    <a:pt x="12669" y="3025"/>
                    <a:pt x="13068" y="3396"/>
                    <a:pt x="13068" y="3853"/>
                  </a:cubicBezTo>
                  <a:lnTo>
                    <a:pt x="13068" y="7277"/>
                  </a:lnTo>
                  <a:lnTo>
                    <a:pt x="16093" y="7277"/>
                  </a:lnTo>
                  <a:lnTo>
                    <a:pt x="16093" y="3853"/>
                  </a:lnTo>
                  <a:cubicBezTo>
                    <a:pt x="16093" y="1713"/>
                    <a:pt x="14381" y="1"/>
                    <a:pt x="1224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4" name="Google Shape;384;p60"/>
            <p:cNvSpPr/>
            <p:nvPr/>
          </p:nvSpPr>
          <p:spPr>
            <a:xfrm>
              <a:off x="5214501" y="2508687"/>
              <a:ext cx="1535114" cy="1187760"/>
            </a:xfrm>
            <a:custGeom>
              <a:avLst/>
              <a:gdLst/>
              <a:ahLst/>
              <a:cxnLst/>
              <a:rect l="l" t="t" r="r" b="b"/>
              <a:pathLst>
                <a:path w="55610" h="43027" extrusionOk="0">
                  <a:moveTo>
                    <a:pt x="2140" y="0"/>
                  </a:moveTo>
                  <a:cubicBezTo>
                    <a:pt x="971" y="0"/>
                    <a:pt x="0" y="942"/>
                    <a:pt x="0" y="2140"/>
                  </a:cubicBezTo>
                  <a:lnTo>
                    <a:pt x="0" y="40887"/>
                  </a:lnTo>
                  <a:cubicBezTo>
                    <a:pt x="0" y="42085"/>
                    <a:pt x="971" y="43027"/>
                    <a:pt x="2140" y="43027"/>
                  </a:cubicBezTo>
                  <a:lnTo>
                    <a:pt x="53470" y="43027"/>
                  </a:lnTo>
                  <a:cubicBezTo>
                    <a:pt x="54640" y="43027"/>
                    <a:pt x="55610" y="42085"/>
                    <a:pt x="55610" y="40887"/>
                  </a:cubicBezTo>
                  <a:lnTo>
                    <a:pt x="55553" y="40887"/>
                  </a:lnTo>
                  <a:lnTo>
                    <a:pt x="55553" y="2140"/>
                  </a:lnTo>
                  <a:cubicBezTo>
                    <a:pt x="55553" y="942"/>
                    <a:pt x="54583" y="0"/>
                    <a:pt x="5341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5" name="Google Shape;385;p60"/>
            <p:cNvSpPr/>
            <p:nvPr/>
          </p:nvSpPr>
          <p:spPr>
            <a:xfrm>
              <a:off x="5214501" y="2537810"/>
              <a:ext cx="1533541" cy="676599"/>
            </a:xfrm>
            <a:custGeom>
              <a:avLst/>
              <a:gdLst/>
              <a:ahLst/>
              <a:cxnLst/>
              <a:rect l="l" t="t" r="r" b="b"/>
              <a:pathLst>
                <a:path w="55553" h="24510" extrusionOk="0">
                  <a:moveTo>
                    <a:pt x="0" y="1"/>
                  </a:moveTo>
                  <a:lnTo>
                    <a:pt x="0" y="22570"/>
                  </a:lnTo>
                  <a:cubicBezTo>
                    <a:pt x="0" y="23654"/>
                    <a:pt x="971" y="24510"/>
                    <a:pt x="2140" y="24510"/>
                  </a:cubicBezTo>
                  <a:lnTo>
                    <a:pt x="53413" y="24510"/>
                  </a:lnTo>
                  <a:cubicBezTo>
                    <a:pt x="54583" y="24510"/>
                    <a:pt x="55553" y="23654"/>
                    <a:pt x="55553" y="22570"/>
                  </a:cubicBezTo>
                  <a:lnTo>
                    <a:pt x="555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6" name="Google Shape;386;p60"/>
            <p:cNvSpPr/>
            <p:nvPr/>
          </p:nvSpPr>
          <p:spPr>
            <a:xfrm>
              <a:off x="5214501" y="2489777"/>
              <a:ext cx="1533541" cy="676599"/>
            </a:xfrm>
            <a:custGeom>
              <a:avLst/>
              <a:gdLst/>
              <a:ahLst/>
              <a:cxnLst/>
              <a:rect l="l" t="t" r="r" b="b"/>
              <a:pathLst>
                <a:path w="55553" h="24510" extrusionOk="0">
                  <a:moveTo>
                    <a:pt x="0" y="0"/>
                  </a:moveTo>
                  <a:lnTo>
                    <a:pt x="0" y="29"/>
                  </a:lnTo>
                  <a:lnTo>
                    <a:pt x="0" y="22569"/>
                  </a:lnTo>
                  <a:cubicBezTo>
                    <a:pt x="0" y="23654"/>
                    <a:pt x="971" y="24510"/>
                    <a:pt x="2140" y="24510"/>
                  </a:cubicBezTo>
                  <a:lnTo>
                    <a:pt x="53413" y="24510"/>
                  </a:lnTo>
                  <a:cubicBezTo>
                    <a:pt x="54583" y="24510"/>
                    <a:pt x="55553" y="23654"/>
                    <a:pt x="55553" y="22569"/>
                  </a:cubicBezTo>
                  <a:lnTo>
                    <a:pt x="5555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7" name="Google Shape;387;p60"/>
            <p:cNvSpPr/>
            <p:nvPr/>
          </p:nvSpPr>
          <p:spPr>
            <a:xfrm>
              <a:off x="6336866" y="3048999"/>
              <a:ext cx="122125" cy="252061"/>
            </a:xfrm>
            <a:custGeom>
              <a:avLst/>
              <a:gdLst/>
              <a:ahLst/>
              <a:cxnLst/>
              <a:rect l="l" t="t" r="r" b="b"/>
              <a:pathLst>
                <a:path w="4424" h="9131" extrusionOk="0">
                  <a:moveTo>
                    <a:pt x="2198" y="0"/>
                  </a:moveTo>
                  <a:cubicBezTo>
                    <a:pt x="971" y="0"/>
                    <a:pt x="1" y="2026"/>
                    <a:pt x="1" y="4565"/>
                  </a:cubicBezTo>
                  <a:cubicBezTo>
                    <a:pt x="1" y="7076"/>
                    <a:pt x="971" y="9131"/>
                    <a:pt x="2198" y="9131"/>
                  </a:cubicBezTo>
                  <a:cubicBezTo>
                    <a:pt x="3425" y="9131"/>
                    <a:pt x="4423" y="7076"/>
                    <a:pt x="4423" y="4565"/>
                  </a:cubicBezTo>
                  <a:cubicBezTo>
                    <a:pt x="4423" y="2026"/>
                    <a:pt x="3425" y="0"/>
                    <a:pt x="21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8" name="Google Shape;388;p60"/>
            <p:cNvSpPr/>
            <p:nvPr/>
          </p:nvSpPr>
          <p:spPr>
            <a:xfrm>
              <a:off x="6351827" y="3207314"/>
              <a:ext cx="92201" cy="66970"/>
            </a:xfrm>
            <a:custGeom>
              <a:avLst/>
              <a:gdLst/>
              <a:ahLst/>
              <a:cxnLst/>
              <a:rect l="l" t="t" r="r" b="b"/>
              <a:pathLst>
                <a:path w="3340" h="2426" extrusionOk="0">
                  <a:moveTo>
                    <a:pt x="1" y="0"/>
                  </a:moveTo>
                  <a:cubicBezTo>
                    <a:pt x="229" y="1427"/>
                    <a:pt x="885" y="2425"/>
                    <a:pt x="1656" y="2425"/>
                  </a:cubicBezTo>
                  <a:cubicBezTo>
                    <a:pt x="2455" y="2425"/>
                    <a:pt x="3082" y="1427"/>
                    <a:pt x="3339" y="0"/>
                  </a:cubicBezTo>
                  <a:close/>
                </a:path>
              </a:pathLst>
            </a:custGeom>
            <a:solidFill>
              <a:srgbClr val="CC91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9" name="Google Shape;389;p60"/>
            <p:cNvSpPr/>
            <p:nvPr/>
          </p:nvSpPr>
          <p:spPr>
            <a:xfrm>
              <a:off x="6352628" y="3065535"/>
              <a:ext cx="107135" cy="235526"/>
            </a:xfrm>
            <a:custGeom>
              <a:avLst/>
              <a:gdLst/>
              <a:ahLst/>
              <a:cxnLst/>
              <a:rect l="l" t="t" r="r" b="b"/>
              <a:pathLst>
                <a:path w="3881" h="8532" extrusionOk="0">
                  <a:moveTo>
                    <a:pt x="2740" y="0"/>
                  </a:moveTo>
                  <a:lnTo>
                    <a:pt x="2740" y="0"/>
                  </a:lnTo>
                  <a:cubicBezTo>
                    <a:pt x="3110" y="828"/>
                    <a:pt x="3310" y="1855"/>
                    <a:pt x="3310" y="2996"/>
                  </a:cubicBezTo>
                  <a:cubicBezTo>
                    <a:pt x="3310" y="5536"/>
                    <a:pt x="2312" y="7561"/>
                    <a:pt x="1113" y="7561"/>
                  </a:cubicBezTo>
                  <a:cubicBezTo>
                    <a:pt x="714" y="7561"/>
                    <a:pt x="314" y="7333"/>
                    <a:pt x="0" y="6962"/>
                  </a:cubicBezTo>
                  <a:lnTo>
                    <a:pt x="0" y="6962"/>
                  </a:lnTo>
                  <a:cubicBezTo>
                    <a:pt x="400" y="7932"/>
                    <a:pt x="999" y="8532"/>
                    <a:pt x="1684" y="8532"/>
                  </a:cubicBezTo>
                  <a:cubicBezTo>
                    <a:pt x="2911" y="8532"/>
                    <a:pt x="3881" y="6506"/>
                    <a:pt x="3881" y="3966"/>
                  </a:cubicBezTo>
                  <a:cubicBezTo>
                    <a:pt x="3852" y="2254"/>
                    <a:pt x="3424" y="799"/>
                    <a:pt x="2740" y="0"/>
                  </a:cubicBezTo>
                  <a:close/>
                </a:path>
              </a:pathLst>
            </a:custGeom>
            <a:solidFill>
              <a:srgbClr val="0617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0" name="Google Shape;390;p60"/>
            <p:cNvSpPr/>
            <p:nvPr/>
          </p:nvSpPr>
          <p:spPr>
            <a:xfrm>
              <a:off x="5505127" y="3048999"/>
              <a:ext cx="122125" cy="252061"/>
            </a:xfrm>
            <a:custGeom>
              <a:avLst/>
              <a:gdLst/>
              <a:ahLst/>
              <a:cxnLst/>
              <a:rect l="l" t="t" r="r" b="b"/>
              <a:pathLst>
                <a:path w="4424" h="9131" extrusionOk="0">
                  <a:moveTo>
                    <a:pt x="2198" y="0"/>
                  </a:moveTo>
                  <a:cubicBezTo>
                    <a:pt x="999" y="0"/>
                    <a:pt x="1" y="2026"/>
                    <a:pt x="1" y="4565"/>
                  </a:cubicBezTo>
                  <a:cubicBezTo>
                    <a:pt x="1" y="7105"/>
                    <a:pt x="942" y="9131"/>
                    <a:pt x="2198" y="9131"/>
                  </a:cubicBezTo>
                  <a:cubicBezTo>
                    <a:pt x="3425" y="9131"/>
                    <a:pt x="4423" y="7105"/>
                    <a:pt x="4423" y="4565"/>
                  </a:cubicBezTo>
                  <a:cubicBezTo>
                    <a:pt x="4423" y="2026"/>
                    <a:pt x="3425" y="0"/>
                    <a:pt x="219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1" name="Google Shape;391;p60"/>
            <p:cNvSpPr/>
            <p:nvPr/>
          </p:nvSpPr>
          <p:spPr>
            <a:xfrm>
              <a:off x="5214501" y="2490550"/>
              <a:ext cx="111083" cy="112684"/>
            </a:xfrm>
            <a:custGeom>
              <a:avLst/>
              <a:gdLst/>
              <a:ahLst/>
              <a:cxnLst/>
              <a:rect l="l" t="t" r="r" b="b"/>
              <a:pathLst>
                <a:path w="4024" h="4082" extrusionOk="0">
                  <a:moveTo>
                    <a:pt x="0" y="1"/>
                  </a:moveTo>
                  <a:lnTo>
                    <a:pt x="0" y="4081"/>
                  </a:lnTo>
                  <a:cubicBezTo>
                    <a:pt x="2254" y="4081"/>
                    <a:pt x="4023" y="2255"/>
                    <a:pt x="4023" y="29"/>
                  </a:cubicBezTo>
                  <a:lnTo>
                    <a:pt x="402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2" name="Google Shape;392;p60"/>
            <p:cNvSpPr/>
            <p:nvPr/>
          </p:nvSpPr>
          <p:spPr>
            <a:xfrm>
              <a:off x="6639334" y="2489777"/>
              <a:ext cx="110282" cy="111855"/>
            </a:xfrm>
            <a:custGeom>
              <a:avLst/>
              <a:gdLst/>
              <a:ahLst/>
              <a:cxnLst/>
              <a:rect l="l" t="t" r="r" b="b"/>
              <a:pathLst>
                <a:path w="3995" h="4052" extrusionOk="0">
                  <a:moveTo>
                    <a:pt x="3995" y="0"/>
                  </a:moveTo>
                  <a:lnTo>
                    <a:pt x="0" y="29"/>
                  </a:lnTo>
                  <a:cubicBezTo>
                    <a:pt x="0" y="2254"/>
                    <a:pt x="1769" y="4023"/>
                    <a:pt x="3995" y="4052"/>
                  </a:cubicBezTo>
                  <a:lnTo>
                    <a:pt x="3995" y="0"/>
                  </a:lnTo>
                  <a:close/>
                </a:path>
              </a:pathLst>
            </a:custGeom>
            <a:solidFill>
              <a:srgbClr val="A54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3" name="Google Shape;393;p60"/>
            <p:cNvSpPr/>
            <p:nvPr/>
          </p:nvSpPr>
          <p:spPr>
            <a:xfrm>
              <a:off x="5214501" y="3566455"/>
              <a:ext cx="111083" cy="129992"/>
            </a:xfrm>
            <a:custGeom>
              <a:avLst/>
              <a:gdLst/>
              <a:ahLst/>
              <a:cxnLst/>
              <a:rect l="l" t="t" r="r" b="b"/>
              <a:pathLst>
                <a:path w="4024" h="4709" extrusionOk="0">
                  <a:moveTo>
                    <a:pt x="0" y="1"/>
                  </a:moveTo>
                  <a:lnTo>
                    <a:pt x="0" y="2569"/>
                  </a:lnTo>
                  <a:cubicBezTo>
                    <a:pt x="0" y="3767"/>
                    <a:pt x="971" y="4709"/>
                    <a:pt x="2140" y="4709"/>
                  </a:cubicBezTo>
                  <a:lnTo>
                    <a:pt x="3966" y="4709"/>
                  </a:lnTo>
                  <a:cubicBezTo>
                    <a:pt x="3995" y="4509"/>
                    <a:pt x="4023" y="4252"/>
                    <a:pt x="4023" y="4052"/>
                  </a:cubicBezTo>
                  <a:cubicBezTo>
                    <a:pt x="4023" y="1798"/>
                    <a:pt x="2197" y="1"/>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4" name="Google Shape;394;p60"/>
            <p:cNvSpPr/>
            <p:nvPr/>
          </p:nvSpPr>
          <p:spPr>
            <a:xfrm>
              <a:off x="6639334" y="3566455"/>
              <a:ext cx="108708" cy="129992"/>
            </a:xfrm>
            <a:custGeom>
              <a:avLst/>
              <a:gdLst/>
              <a:ahLst/>
              <a:cxnLst/>
              <a:rect l="l" t="t" r="r" b="b"/>
              <a:pathLst>
                <a:path w="3938" h="4709" extrusionOk="0">
                  <a:moveTo>
                    <a:pt x="3938" y="1"/>
                  </a:moveTo>
                  <a:cubicBezTo>
                    <a:pt x="1769" y="58"/>
                    <a:pt x="0" y="1827"/>
                    <a:pt x="0" y="4052"/>
                  </a:cubicBezTo>
                  <a:cubicBezTo>
                    <a:pt x="0" y="4281"/>
                    <a:pt x="29" y="4509"/>
                    <a:pt x="57" y="4709"/>
                  </a:cubicBezTo>
                  <a:lnTo>
                    <a:pt x="1798" y="4709"/>
                  </a:lnTo>
                  <a:cubicBezTo>
                    <a:pt x="2968" y="4709"/>
                    <a:pt x="3938" y="3767"/>
                    <a:pt x="3938" y="2569"/>
                  </a:cubicBezTo>
                  <a:lnTo>
                    <a:pt x="3938" y="1"/>
                  </a:lnTo>
                  <a:close/>
                </a:path>
              </a:pathLst>
            </a:custGeom>
            <a:solidFill>
              <a:srgbClr val="A5483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5" name="Google Shape;395;p60"/>
            <p:cNvSpPr/>
            <p:nvPr/>
          </p:nvSpPr>
          <p:spPr>
            <a:xfrm>
              <a:off x="5724090" y="2461427"/>
              <a:ext cx="154422" cy="29151"/>
            </a:xfrm>
            <a:custGeom>
              <a:avLst/>
              <a:gdLst/>
              <a:ahLst/>
              <a:cxnLst/>
              <a:rect l="l" t="t" r="r" b="b"/>
              <a:pathLst>
                <a:path w="5594" h="1056" extrusionOk="0">
                  <a:moveTo>
                    <a:pt x="686" y="0"/>
                  </a:moveTo>
                  <a:cubicBezTo>
                    <a:pt x="1" y="0"/>
                    <a:pt x="1" y="1056"/>
                    <a:pt x="686" y="1056"/>
                  </a:cubicBezTo>
                  <a:lnTo>
                    <a:pt x="4937" y="1056"/>
                  </a:lnTo>
                  <a:cubicBezTo>
                    <a:pt x="5593" y="1056"/>
                    <a:pt x="5593" y="0"/>
                    <a:pt x="49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6" name="Google Shape;396;p60"/>
            <p:cNvSpPr/>
            <p:nvPr/>
          </p:nvSpPr>
          <p:spPr>
            <a:xfrm>
              <a:off x="6086405" y="2461427"/>
              <a:ext cx="154395" cy="29151"/>
            </a:xfrm>
            <a:custGeom>
              <a:avLst/>
              <a:gdLst/>
              <a:ahLst/>
              <a:cxnLst/>
              <a:rect l="l" t="t" r="r" b="b"/>
              <a:pathLst>
                <a:path w="5593" h="1056" extrusionOk="0">
                  <a:moveTo>
                    <a:pt x="685" y="0"/>
                  </a:moveTo>
                  <a:cubicBezTo>
                    <a:pt x="1" y="0"/>
                    <a:pt x="1" y="1056"/>
                    <a:pt x="685" y="1056"/>
                  </a:cubicBezTo>
                  <a:lnTo>
                    <a:pt x="4937" y="1056"/>
                  </a:lnTo>
                  <a:cubicBezTo>
                    <a:pt x="5593" y="1056"/>
                    <a:pt x="5593" y="0"/>
                    <a:pt x="493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7" name="Google Shape;397;p60"/>
            <p:cNvSpPr/>
            <p:nvPr/>
          </p:nvSpPr>
          <p:spPr>
            <a:xfrm>
              <a:off x="5833571" y="3296312"/>
              <a:ext cx="2257399" cy="399362"/>
            </a:xfrm>
            <a:custGeom>
              <a:avLst/>
              <a:gdLst/>
              <a:ahLst/>
              <a:cxnLst/>
              <a:rect l="l" t="t" r="r" b="b"/>
              <a:pathLst>
                <a:path w="81775" h="14467" extrusionOk="0">
                  <a:moveTo>
                    <a:pt x="1" y="0"/>
                  </a:moveTo>
                  <a:lnTo>
                    <a:pt x="1" y="14466"/>
                  </a:lnTo>
                  <a:lnTo>
                    <a:pt x="73757" y="14466"/>
                  </a:lnTo>
                  <a:cubicBezTo>
                    <a:pt x="78179" y="14466"/>
                    <a:pt x="81774" y="11213"/>
                    <a:pt x="81774" y="7219"/>
                  </a:cubicBezTo>
                  <a:cubicBezTo>
                    <a:pt x="81774" y="3224"/>
                    <a:pt x="78179" y="0"/>
                    <a:pt x="7375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8" name="Google Shape;398;p60"/>
            <p:cNvSpPr/>
            <p:nvPr/>
          </p:nvSpPr>
          <p:spPr>
            <a:xfrm>
              <a:off x="5833571" y="3341198"/>
              <a:ext cx="1582374" cy="311136"/>
            </a:xfrm>
            <a:custGeom>
              <a:avLst/>
              <a:gdLst/>
              <a:ahLst/>
              <a:cxnLst/>
              <a:rect l="l" t="t" r="r" b="b"/>
              <a:pathLst>
                <a:path w="57322" h="11271" extrusionOk="0">
                  <a:moveTo>
                    <a:pt x="1" y="1"/>
                  </a:moveTo>
                  <a:lnTo>
                    <a:pt x="1" y="11271"/>
                  </a:lnTo>
                  <a:lnTo>
                    <a:pt x="51073" y="11271"/>
                  </a:lnTo>
                  <a:cubicBezTo>
                    <a:pt x="54497" y="11271"/>
                    <a:pt x="57322" y="8732"/>
                    <a:pt x="57322" y="5650"/>
                  </a:cubicBezTo>
                  <a:cubicBezTo>
                    <a:pt x="57322" y="2540"/>
                    <a:pt x="54497" y="1"/>
                    <a:pt x="510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9" name="Google Shape;399;p60"/>
            <p:cNvSpPr/>
            <p:nvPr/>
          </p:nvSpPr>
          <p:spPr>
            <a:xfrm>
              <a:off x="5833567" y="3377453"/>
              <a:ext cx="1684782" cy="12615"/>
            </a:xfrm>
            <a:custGeom>
              <a:avLst/>
              <a:gdLst/>
              <a:ahLst/>
              <a:cxnLst/>
              <a:rect l="l" t="t" r="r" b="b"/>
              <a:pathLst>
                <a:path w="70305" h="457" extrusionOk="0">
                  <a:moveTo>
                    <a:pt x="1" y="0"/>
                  </a:moveTo>
                  <a:lnTo>
                    <a:pt x="1" y="457"/>
                  </a:lnTo>
                  <a:lnTo>
                    <a:pt x="70304" y="457"/>
                  </a:lnTo>
                  <a:lnTo>
                    <a:pt x="7030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0" name="Google Shape;400;p60"/>
            <p:cNvSpPr/>
            <p:nvPr/>
          </p:nvSpPr>
          <p:spPr>
            <a:xfrm>
              <a:off x="5833567" y="3451489"/>
              <a:ext cx="1684782" cy="12615"/>
            </a:xfrm>
            <a:custGeom>
              <a:avLst/>
              <a:gdLst/>
              <a:ahLst/>
              <a:cxnLst/>
              <a:rect l="l" t="t" r="r" b="b"/>
              <a:pathLst>
                <a:path w="70305" h="457" extrusionOk="0">
                  <a:moveTo>
                    <a:pt x="1" y="0"/>
                  </a:moveTo>
                  <a:lnTo>
                    <a:pt x="1" y="457"/>
                  </a:lnTo>
                  <a:lnTo>
                    <a:pt x="70304" y="457"/>
                  </a:lnTo>
                  <a:lnTo>
                    <a:pt x="7030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1" name="Google Shape;401;p60"/>
            <p:cNvSpPr/>
            <p:nvPr/>
          </p:nvSpPr>
          <p:spPr>
            <a:xfrm>
              <a:off x="5833567" y="3525525"/>
              <a:ext cx="1684782" cy="12615"/>
            </a:xfrm>
            <a:custGeom>
              <a:avLst/>
              <a:gdLst/>
              <a:ahLst/>
              <a:cxnLst/>
              <a:rect l="l" t="t" r="r" b="b"/>
              <a:pathLst>
                <a:path w="70305" h="457" extrusionOk="0">
                  <a:moveTo>
                    <a:pt x="1" y="0"/>
                  </a:moveTo>
                  <a:lnTo>
                    <a:pt x="1" y="457"/>
                  </a:lnTo>
                  <a:lnTo>
                    <a:pt x="70304" y="457"/>
                  </a:lnTo>
                  <a:lnTo>
                    <a:pt x="7030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2" name="Google Shape;402;p60"/>
            <p:cNvSpPr/>
            <p:nvPr/>
          </p:nvSpPr>
          <p:spPr>
            <a:xfrm>
              <a:off x="5833567" y="3598761"/>
              <a:ext cx="1684782" cy="13416"/>
            </a:xfrm>
            <a:custGeom>
              <a:avLst/>
              <a:gdLst/>
              <a:ahLst/>
              <a:cxnLst/>
              <a:rect l="l" t="t" r="r" b="b"/>
              <a:pathLst>
                <a:path w="70305" h="486" extrusionOk="0">
                  <a:moveTo>
                    <a:pt x="1" y="1"/>
                  </a:moveTo>
                  <a:lnTo>
                    <a:pt x="1" y="486"/>
                  </a:lnTo>
                  <a:lnTo>
                    <a:pt x="70304" y="486"/>
                  </a:lnTo>
                  <a:lnTo>
                    <a:pt x="703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3" name="Google Shape;403;p60"/>
            <p:cNvSpPr/>
            <p:nvPr/>
          </p:nvSpPr>
          <p:spPr>
            <a:xfrm>
              <a:off x="5833567" y="3672797"/>
              <a:ext cx="1684782" cy="12643"/>
            </a:xfrm>
            <a:custGeom>
              <a:avLst/>
              <a:gdLst/>
              <a:ahLst/>
              <a:cxnLst/>
              <a:rect l="l" t="t" r="r" b="b"/>
              <a:pathLst>
                <a:path w="70305" h="458" extrusionOk="0">
                  <a:moveTo>
                    <a:pt x="1" y="1"/>
                  </a:moveTo>
                  <a:lnTo>
                    <a:pt x="1" y="457"/>
                  </a:lnTo>
                  <a:lnTo>
                    <a:pt x="70304" y="457"/>
                  </a:lnTo>
                  <a:lnTo>
                    <a:pt x="70304"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4" name="Google Shape;404;p60"/>
            <p:cNvSpPr/>
            <p:nvPr/>
          </p:nvSpPr>
          <p:spPr>
            <a:xfrm>
              <a:off x="5830421" y="3321516"/>
              <a:ext cx="1600510" cy="346581"/>
            </a:xfrm>
            <a:custGeom>
              <a:avLst/>
              <a:gdLst/>
              <a:ahLst/>
              <a:cxnLst/>
              <a:rect l="l" t="t" r="r" b="b"/>
              <a:pathLst>
                <a:path w="57979" h="12555" extrusionOk="0">
                  <a:moveTo>
                    <a:pt x="1" y="0"/>
                  </a:moveTo>
                  <a:lnTo>
                    <a:pt x="1" y="1370"/>
                  </a:lnTo>
                  <a:lnTo>
                    <a:pt x="51073" y="1370"/>
                  </a:lnTo>
                  <a:cubicBezTo>
                    <a:pt x="54155" y="1370"/>
                    <a:pt x="56637" y="3567"/>
                    <a:pt x="56637" y="6306"/>
                  </a:cubicBezTo>
                  <a:cubicBezTo>
                    <a:pt x="56637" y="9074"/>
                    <a:pt x="54155" y="11271"/>
                    <a:pt x="51073" y="11271"/>
                  </a:cubicBezTo>
                  <a:lnTo>
                    <a:pt x="1" y="11271"/>
                  </a:lnTo>
                  <a:lnTo>
                    <a:pt x="1" y="12555"/>
                  </a:lnTo>
                  <a:lnTo>
                    <a:pt x="51073" y="12555"/>
                  </a:lnTo>
                  <a:cubicBezTo>
                    <a:pt x="54897" y="12555"/>
                    <a:pt x="57978" y="9730"/>
                    <a:pt x="57978" y="6277"/>
                  </a:cubicBezTo>
                  <a:cubicBezTo>
                    <a:pt x="57978" y="2825"/>
                    <a:pt x="54897" y="0"/>
                    <a:pt x="5107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5" name="Google Shape;405;p60"/>
            <p:cNvSpPr/>
            <p:nvPr/>
          </p:nvSpPr>
          <p:spPr>
            <a:xfrm>
              <a:off x="7764845" y="3241185"/>
              <a:ext cx="282013" cy="511962"/>
            </a:xfrm>
            <a:custGeom>
              <a:avLst/>
              <a:gdLst/>
              <a:ahLst/>
              <a:cxnLst/>
              <a:rect l="l" t="t" r="r" b="b"/>
              <a:pathLst>
                <a:path w="10216" h="18546" extrusionOk="0">
                  <a:moveTo>
                    <a:pt x="1" y="0"/>
                  </a:moveTo>
                  <a:lnTo>
                    <a:pt x="1" y="1798"/>
                  </a:lnTo>
                  <a:cubicBezTo>
                    <a:pt x="4651" y="1798"/>
                    <a:pt x="8389" y="5164"/>
                    <a:pt x="8389" y="9273"/>
                  </a:cubicBezTo>
                  <a:cubicBezTo>
                    <a:pt x="8389" y="13353"/>
                    <a:pt x="4623" y="16720"/>
                    <a:pt x="1" y="16720"/>
                  </a:cubicBezTo>
                  <a:lnTo>
                    <a:pt x="1" y="18546"/>
                  </a:lnTo>
                  <a:cubicBezTo>
                    <a:pt x="5622" y="18546"/>
                    <a:pt x="10215" y="14352"/>
                    <a:pt x="10215" y="9273"/>
                  </a:cubicBezTo>
                  <a:cubicBezTo>
                    <a:pt x="10215" y="4166"/>
                    <a:pt x="5650" y="0"/>
                    <a:pt x="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6" name="Google Shape;406;p60"/>
            <p:cNvSpPr/>
            <p:nvPr/>
          </p:nvSpPr>
          <p:spPr>
            <a:xfrm>
              <a:off x="7272592" y="3241185"/>
              <a:ext cx="281985" cy="511962"/>
            </a:xfrm>
            <a:custGeom>
              <a:avLst/>
              <a:gdLst/>
              <a:ahLst/>
              <a:cxnLst/>
              <a:rect l="l" t="t" r="r" b="b"/>
              <a:pathLst>
                <a:path w="10215" h="18546" extrusionOk="0">
                  <a:moveTo>
                    <a:pt x="0" y="0"/>
                  </a:moveTo>
                  <a:lnTo>
                    <a:pt x="0" y="1798"/>
                  </a:lnTo>
                  <a:cubicBezTo>
                    <a:pt x="4651" y="1798"/>
                    <a:pt x="8389" y="5164"/>
                    <a:pt x="8389" y="9273"/>
                  </a:cubicBezTo>
                  <a:cubicBezTo>
                    <a:pt x="8389" y="13353"/>
                    <a:pt x="4622" y="16720"/>
                    <a:pt x="0" y="16720"/>
                  </a:cubicBezTo>
                  <a:lnTo>
                    <a:pt x="0" y="18546"/>
                  </a:lnTo>
                  <a:cubicBezTo>
                    <a:pt x="5649" y="18546"/>
                    <a:pt x="10215" y="14352"/>
                    <a:pt x="10215" y="9273"/>
                  </a:cubicBezTo>
                  <a:cubicBezTo>
                    <a:pt x="10215" y="4166"/>
                    <a:pt x="5649" y="0"/>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7" name="Google Shape;407;p60"/>
            <p:cNvSpPr/>
            <p:nvPr/>
          </p:nvSpPr>
          <p:spPr>
            <a:xfrm>
              <a:off x="7620719" y="3433344"/>
              <a:ext cx="296947" cy="124499"/>
            </a:xfrm>
            <a:custGeom>
              <a:avLst/>
              <a:gdLst/>
              <a:ahLst/>
              <a:cxnLst/>
              <a:rect l="l" t="t" r="r" b="b"/>
              <a:pathLst>
                <a:path w="10757" h="4510" extrusionOk="0">
                  <a:moveTo>
                    <a:pt x="5393" y="1"/>
                  </a:moveTo>
                  <a:cubicBezTo>
                    <a:pt x="2397" y="1"/>
                    <a:pt x="0" y="1028"/>
                    <a:pt x="0" y="2255"/>
                  </a:cubicBezTo>
                  <a:cubicBezTo>
                    <a:pt x="0" y="3510"/>
                    <a:pt x="2397" y="4509"/>
                    <a:pt x="5393" y="4509"/>
                  </a:cubicBezTo>
                  <a:cubicBezTo>
                    <a:pt x="8360" y="4509"/>
                    <a:pt x="10757" y="3510"/>
                    <a:pt x="10757" y="2255"/>
                  </a:cubicBezTo>
                  <a:cubicBezTo>
                    <a:pt x="10757" y="1028"/>
                    <a:pt x="8360" y="1"/>
                    <a:pt x="539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8" name="Google Shape;408;p60"/>
            <p:cNvSpPr/>
            <p:nvPr/>
          </p:nvSpPr>
          <p:spPr>
            <a:xfrm>
              <a:off x="7247389" y="1647024"/>
              <a:ext cx="675025" cy="1340554"/>
            </a:xfrm>
            <a:custGeom>
              <a:avLst/>
              <a:gdLst/>
              <a:ahLst/>
              <a:cxnLst/>
              <a:rect l="l" t="t" r="r" b="b"/>
              <a:pathLst>
                <a:path w="24453" h="48562" extrusionOk="0">
                  <a:moveTo>
                    <a:pt x="0" y="0"/>
                  </a:moveTo>
                  <a:lnTo>
                    <a:pt x="0" y="5735"/>
                  </a:lnTo>
                  <a:lnTo>
                    <a:pt x="0" y="10728"/>
                  </a:lnTo>
                  <a:cubicBezTo>
                    <a:pt x="0" y="17176"/>
                    <a:pt x="3852" y="22683"/>
                    <a:pt x="9045" y="24281"/>
                  </a:cubicBezTo>
                  <a:cubicBezTo>
                    <a:pt x="3852" y="25879"/>
                    <a:pt x="0" y="31385"/>
                    <a:pt x="0" y="37834"/>
                  </a:cubicBezTo>
                  <a:lnTo>
                    <a:pt x="0" y="42827"/>
                  </a:lnTo>
                  <a:lnTo>
                    <a:pt x="0" y="48562"/>
                  </a:lnTo>
                  <a:lnTo>
                    <a:pt x="24452" y="48562"/>
                  </a:lnTo>
                  <a:lnTo>
                    <a:pt x="24452" y="42827"/>
                  </a:lnTo>
                  <a:lnTo>
                    <a:pt x="24452" y="37834"/>
                  </a:lnTo>
                  <a:cubicBezTo>
                    <a:pt x="24452" y="31385"/>
                    <a:pt x="20629" y="25879"/>
                    <a:pt x="15407" y="24281"/>
                  </a:cubicBezTo>
                  <a:cubicBezTo>
                    <a:pt x="20629" y="22683"/>
                    <a:pt x="24452" y="17176"/>
                    <a:pt x="24452" y="10728"/>
                  </a:cubicBezTo>
                  <a:lnTo>
                    <a:pt x="24452" y="5735"/>
                  </a:lnTo>
                  <a:lnTo>
                    <a:pt x="2445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9" name="Google Shape;409;p60"/>
            <p:cNvSpPr/>
            <p:nvPr/>
          </p:nvSpPr>
          <p:spPr>
            <a:xfrm>
              <a:off x="7341108" y="1921887"/>
              <a:ext cx="489133" cy="951489"/>
            </a:xfrm>
            <a:custGeom>
              <a:avLst/>
              <a:gdLst/>
              <a:ahLst/>
              <a:cxnLst/>
              <a:rect l="l" t="t" r="r" b="b"/>
              <a:pathLst>
                <a:path w="17719" h="34468" extrusionOk="0">
                  <a:moveTo>
                    <a:pt x="1341" y="1"/>
                  </a:moveTo>
                  <a:cubicBezTo>
                    <a:pt x="628" y="1"/>
                    <a:pt x="343" y="486"/>
                    <a:pt x="0" y="942"/>
                  </a:cubicBezTo>
                  <a:lnTo>
                    <a:pt x="0" y="3139"/>
                  </a:lnTo>
                  <a:cubicBezTo>
                    <a:pt x="0" y="8475"/>
                    <a:pt x="2825" y="13011"/>
                    <a:pt x="6591" y="14352"/>
                  </a:cubicBezTo>
                  <a:cubicBezTo>
                    <a:pt x="2825" y="15693"/>
                    <a:pt x="0" y="20259"/>
                    <a:pt x="0" y="25594"/>
                  </a:cubicBezTo>
                  <a:lnTo>
                    <a:pt x="0" y="29731"/>
                  </a:lnTo>
                  <a:lnTo>
                    <a:pt x="0" y="34468"/>
                  </a:lnTo>
                  <a:lnTo>
                    <a:pt x="17719" y="34468"/>
                  </a:lnTo>
                  <a:lnTo>
                    <a:pt x="17719" y="29731"/>
                  </a:lnTo>
                  <a:lnTo>
                    <a:pt x="17719" y="25594"/>
                  </a:lnTo>
                  <a:cubicBezTo>
                    <a:pt x="17719" y="20259"/>
                    <a:pt x="14894" y="15722"/>
                    <a:pt x="11128" y="14352"/>
                  </a:cubicBezTo>
                  <a:cubicBezTo>
                    <a:pt x="14894" y="13011"/>
                    <a:pt x="17719" y="8475"/>
                    <a:pt x="17719" y="3139"/>
                  </a:cubicBezTo>
                  <a:lnTo>
                    <a:pt x="17719" y="942"/>
                  </a:lnTo>
                  <a:cubicBezTo>
                    <a:pt x="17377" y="514"/>
                    <a:pt x="17034" y="1"/>
                    <a:pt x="16321" y="1"/>
                  </a:cubicBezTo>
                  <a:cubicBezTo>
                    <a:pt x="15094" y="1"/>
                    <a:pt x="15094" y="372"/>
                    <a:pt x="13839" y="372"/>
                  </a:cubicBezTo>
                  <a:cubicBezTo>
                    <a:pt x="12583" y="372"/>
                    <a:pt x="12583" y="1"/>
                    <a:pt x="11328" y="1"/>
                  </a:cubicBezTo>
                  <a:cubicBezTo>
                    <a:pt x="10101" y="1"/>
                    <a:pt x="10101" y="372"/>
                    <a:pt x="8845" y="372"/>
                  </a:cubicBezTo>
                  <a:cubicBezTo>
                    <a:pt x="7590" y="372"/>
                    <a:pt x="7590" y="1"/>
                    <a:pt x="6335" y="1"/>
                  </a:cubicBezTo>
                  <a:cubicBezTo>
                    <a:pt x="5108" y="1"/>
                    <a:pt x="5108" y="372"/>
                    <a:pt x="3852" y="372"/>
                  </a:cubicBezTo>
                  <a:cubicBezTo>
                    <a:pt x="2597" y="372"/>
                    <a:pt x="2597" y="1"/>
                    <a:pt x="134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0" name="Google Shape;410;p60"/>
            <p:cNvSpPr/>
            <p:nvPr/>
          </p:nvSpPr>
          <p:spPr>
            <a:xfrm>
              <a:off x="7383647" y="1983336"/>
              <a:ext cx="15762" cy="15762"/>
            </a:xfrm>
            <a:custGeom>
              <a:avLst/>
              <a:gdLst/>
              <a:ahLst/>
              <a:cxnLst/>
              <a:rect l="l" t="t" r="r" b="b"/>
              <a:pathLst>
                <a:path w="571" h="571" extrusionOk="0">
                  <a:moveTo>
                    <a:pt x="285" y="0"/>
                  </a:moveTo>
                  <a:cubicBezTo>
                    <a:pt x="143" y="0"/>
                    <a:pt x="0" y="114"/>
                    <a:pt x="0" y="286"/>
                  </a:cubicBezTo>
                  <a:cubicBezTo>
                    <a:pt x="0" y="428"/>
                    <a:pt x="143" y="571"/>
                    <a:pt x="285" y="571"/>
                  </a:cubicBezTo>
                  <a:cubicBezTo>
                    <a:pt x="428" y="571"/>
                    <a:pt x="571" y="485"/>
                    <a:pt x="571" y="286"/>
                  </a:cubicBezTo>
                  <a:cubicBezTo>
                    <a:pt x="571" y="114"/>
                    <a:pt x="428" y="0"/>
                    <a:pt x="285"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1" name="Google Shape;411;p60"/>
            <p:cNvSpPr/>
            <p:nvPr/>
          </p:nvSpPr>
          <p:spPr>
            <a:xfrm>
              <a:off x="7406476" y="2081775"/>
              <a:ext cx="33899" cy="33899"/>
            </a:xfrm>
            <a:custGeom>
              <a:avLst/>
              <a:gdLst/>
              <a:ahLst/>
              <a:cxnLst/>
              <a:rect l="l" t="t" r="r" b="b"/>
              <a:pathLst>
                <a:path w="1228" h="1228" extrusionOk="0">
                  <a:moveTo>
                    <a:pt x="628" y="1"/>
                  </a:moveTo>
                  <a:cubicBezTo>
                    <a:pt x="286" y="1"/>
                    <a:pt x="1" y="286"/>
                    <a:pt x="1" y="628"/>
                  </a:cubicBezTo>
                  <a:cubicBezTo>
                    <a:pt x="1" y="942"/>
                    <a:pt x="286" y="1228"/>
                    <a:pt x="628" y="1228"/>
                  </a:cubicBezTo>
                  <a:cubicBezTo>
                    <a:pt x="942" y="1228"/>
                    <a:pt x="1227" y="942"/>
                    <a:pt x="1227" y="628"/>
                  </a:cubicBezTo>
                  <a:cubicBezTo>
                    <a:pt x="1227" y="286"/>
                    <a:pt x="942" y="1"/>
                    <a:pt x="628"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2" name="Google Shape;412;p60"/>
            <p:cNvSpPr/>
            <p:nvPr/>
          </p:nvSpPr>
          <p:spPr>
            <a:xfrm>
              <a:off x="7460030" y="2025848"/>
              <a:ext cx="23657" cy="23657"/>
            </a:xfrm>
            <a:custGeom>
              <a:avLst/>
              <a:gdLst/>
              <a:ahLst/>
              <a:cxnLst/>
              <a:rect l="l" t="t" r="r" b="b"/>
              <a:pathLst>
                <a:path w="857" h="857" extrusionOk="0">
                  <a:moveTo>
                    <a:pt x="429" y="1"/>
                  </a:moveTo>
                  <a:cubicBezTo>
                    <a:pt x="172" y="1"/>
                    <a:pt x="1" y="229"/>
                    <a:pt x="1" y="429"/>
                  </a:cubicBezTo>
                  <a:cubicBezTo>
                    <a:pt x="1" y="686"/>
                    <a:pt x="229" y="857"/>
                    <a:pt x="429" y="857"/>
                  </a:cubicBezTo>
                  <a:cubicBezTo>
                    <a:pt x="686" y="857"/>
                    <a:pt x="857" y="657"/>
                    <a:pt x="857" y="429"/>
                  </a:cubicBezTo>
                  <a:cubicBezTo>
                    <a:pt x="857" y="172"/>
                    <a:pt x="686" y="1"/>
                    <a:pt x="429"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3" name="Google Shape;413;p60"/>
            <p:cNvSpPr/>
            <p:nvPr/>
          </p:nvSpPr>
          <p:spPr>
            <a:xfrm>
              <a:off x="7541161" y="1959706"/>
              <a:ext cx="15790" cy="15762"/>
            </a:xfrm>
            <a:custGeom>
              <a:avLst/>
              <a:gdLst/>
              <a:ahLst/>
              <a:cxnLst/>
              <a:rect l="l" t="t" r="r" b="b"/>
              <a:pathLst>
                <a:path w="572" h="571" extrusionOk="0">
                  <a:moveTo>
                    <a:pt x="286" y="0"/>
                  </a:moveTo>
                  <a:cubicBezTo>
                    <a:pt x="143" y="0"/>
                    <a:pt x="1" y="143"/>
                    <a:pt x="1" y="286"/>
                  </a:cubicBezTo>
                  <a:cubicBezTo>
                    <a:pt x="1" y="428"/>
                    <a:pt x="86" y="571"/>
                    <a:pt x="286" y="571"/>
                  </a:cubicBezTo>
                  <a:cubicBezTo>
                    <a:pt x="429" y="571"/>
                    <a:pt x="571" y="485"/>
                    <a:pt x="571" y="286"/>
                  </a:cubicBezTo>
                  <a:cubicBezTo>
                    <a:pt x="571" y="114"/>
                    <a:pt x="457" y="0"/>
                    <a:pt x="286"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4" name="Google Shape;414;p60"/>
            <p:cNvSpPr/>
            <p:nvPr/>
          </p:nvSpPr>
          <p:spPr>
            <a:xfrm>
              <a:off x="7565592" y="2058145"/>
              <a:ext cx="33098" cy="33899"/>
            </a:xfrm>
            <a:custGeom>
              <a:avLst/>
              <a:gdLst/>
              <a:ahLst/>
              <a:cxnLst/>
              <a:rect l="l" t="t" r="r" b="b"/>
              <a:pathLst>
                <a:path w="1199" h="1228" extrusionOk="0">
                  <a:moveTo>
                    <a:pt x="599" y="1"/>
                  </a:moveTo>
                  <a:cubicBezTo>
                    <a:pt x="285" y="1"/>
                    <a:pt x="0" y="258"/>
                    <a:pt x="0" y="629"/>
                  </a:cubicBezTo>
                  <a:cubicBezTo>
                    <a:pt x="0" y="942"/>
                    <a:pt x="228" y="1228"/>
                    <a:pt x="599" y="1228"/>
                  </a:cubicBezTo>
                  <a:cubicBezTo>
                    <a:pt x="913" y="1228"/>
                    <a:pt x="1198" y="971"/>
                    <a:pt x="1198" y="629"/>
                  </a:cubicBezTo>
                  <a:cubicBezTo>
                    <a:pt x="1198" y="286"/>
                    <a:pt x="913" y="1"/>
                    <a:pt x="599"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5" name="Google Shape;415;p60"/>
            <p:cNvSpPr/>
            <p:nvPr/>
          </p:nvSpPr>
          <p:spPr>
            <a:xfrm>
              <a:off x="7618345" y="2002245"/>
              <a:ext cx="23657" cy="23630"/>
            </a:xfrm>
            <a:custGeom>
              <a:avLst/>
              <a:gdLst/>
              <a:ahLst/>
              <a:cxnLst/>
              <a:rect l="l" t="t" r="r" b="b"/>
              <a:pathLst>
                <a:path w="857" h="856" extrusionOk="0">
                  <a:moveTo>
                    <a:pt x="429" y="0"/>
                  </a:moveTo>
                  <a:cubicBezTo>
                    <a:pt x="172" y="0"/>
                    <a:pt x="1" y="228"/>
                    <a:pt x="1" y="428"/>
                  </a:cubicBezTo>
                  <a:cubicBezTo>
                    <a:pt x="1" y="685"/>
                    <a:pt x="229" y="856"/>
                    <a:pt x="429" y="856"/>
                  </a:cubicBezTo>
                  <a:cubicBezTo>
                    <a:pt x="686" y="856"/>
                    <a:pt x="857" y="656"/>
                    <a:pt x="857" y="428"/>
                  </a:cubicBezTo>
                  <a:cubicBezTo>
                    <a:pt x="857" y="171"/>
                    <a:pt x="657" y="0"/>
                    <a:pt x="429"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6" name="Google Shape;416;p60"/>
            <p:cNvSpPr/>
            <p:nvPr/>
          </p:nvSpPr>
          <p:spPr>
            <a:xfrm>
              <a:off x="7510437" y="2132872"/>
              <a:ext cx="15790" cy="15873"/>
            </a:xfrm>
            <a:custGeom>
              <a:avLst/>
              <a:gdLst/>
              <a:ahLst/>
              <a:cxnLst/>
              <a:rect l="l" t="t" r="r" b="b"/>
              <a:pathLst>
                <a:path w="572" h="575" extrusionOk="0">
                  <a:moveTo>
                    <a:pt x="323" y="1"/>
                  </a:moveTo>
                  <a:cubicBezTo>
                    <a:pt x="311" y="1"/>
                    <a:pt x="298" y="2"/>
                    <a:pt x="286" y="4"/>
                  </a:cubicBezTo>
                  <a:cubicBezTo>
                    <a:pt x="143" y="4"/>
                    <a:pt x="1" y="118"/>
                    <a:pt x="1" y="290"/>
                  </a:cubicBezTo>
                  <a:cubicBezTo>
                    <a:pt x="1" y="432"/>
                    <a:pt x="115" y="575"/>
                    <a:pt x="286" y="575"/>
                  </a:cubicBezTo>
                  <a:cubicBezTo>
                    <a:pt x="429" y="575"/>
                    <a:pt x="571" y="489"/>
                    <a:pt x="571" y="290"/>
                  </a:cubicBezTo>
                  <a:cubicBezTo>
                    <a:pt x="571" y="133"/>
                    <a:pt x="452" y="1"/>
                    <a:pt x="323"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7" name="Google Shape;417;p60"/>
            <p:cNvSpPr/>
            <p:nvPr/>
          </p:nvSpPr>
          <p:spPr>
            <a:xfrm>
              <a:off x="7534867" y="2231422"/>
              <a:ext cx="33098" cy="33899"/>
            </a:xfrm>
            <a:custGeom>
              <a:avLst/>
              <a:gdLst/>
              <a:ahLst/>
              <a:cxnLst/>
              <a:rect l="l" t="t" r="r" b="b"/>
              <a:pathLst>
                <a:path w="1199" h="1228" extrusionOk="0">
                  <a:moveTo>
                    <a:pt x="599" y="1"/>
                  </a:moveTo>
                  <a:cubicBezTo>
                    <a:pt x="286" y="1"/>
                    <a:pt x="0" y="258"/>
                    <a:pt x="0" y="629"/>
                  </a:cubicBezTo>
                  <a:cubicBezTo>
                    <a:pt x="0" y="942"/>
                    <a:pt x="257" y="1228"/>
                    <a:pt x="599" y="1228"/>
                  </a:cubicBezTo>
                  <a:cubicBezTo>
                    <a:pt x="942" y="1228"/>
                    <a:pt x="1199" y="971"/>
                    <a:pt x="1199" y="629"/>
                  </a:cubicBezTo>
                  <a:cubicBezTo>
                    <a:pt x="1199" y="258"/>
                    <a:pt x="942" y="1"/>
                    <a:pt x="599"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8" name="Google Shape;418;p60"/>
            <p:cNvSpPr/>
            <p:nvPr/>
          </p:nvSpPr>
          <p:spPr>
            <a:xfrm>
              <a:off x="7586848" y="2174721"/>
              <a:ext cx="23657" cy="23657"/>
            </a:xfrm>
            <a:custGeom>
              <a:avLst/>
              <a:gdLst/>
              <a:ahLst/>
              <a:cxnLst/>
              <a:rect l="l" t="t" r="r" b="b"/>
              <a:pathLst>
                <a:path w="857" h="857" extrusionOk="0">
                  <a:moveTo>
                    <a:pt x="428" y="1"/>
                  </a:moveTo>
                  <a:cubicBezTo>
                    <a:pt x="172" y="1"/>
                    <a:pt x="0" y="200"/>
                    <a:pt x="0" y="429"/>
                  </a:cubicBezTo>
                  <a:cubicBezTo>
                    <a:pt x="0" y="685"/>
                    <a:pt x="229" y="857"/>
                    <a:pt x="428" y="857"/>
                  </a:cubicBezTo>
                  <a:cubicBezTo>
                    <a:pt x="685" y="857"/>
                    <a:pt x="856" y="628"/>
                    <a:pt x="856" y="429"/>
                  </a:cubicBezTo>
                  <a:cubicBezTo>
                    <a:pt x="856" y="200"/>
                    <a:pt x="685" y="29"/>
                    <a:pt x="428"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9" name="Google Shape;419;p60"/>
            <p:cNvSpPr/>
            <p:nvPr/>
          </p:nvSpPr>
          <p:spPr>
            <a:xfrm>
              <a:off x="7735721" y="1999181"/>
              <a:ext cx="18909" cy="17170"/>
            </a:xfrm>
            <a:custGeom>
              <a:avLst/>
              <a:gdLst/>
              <a:ahLst/>
              <a:cxnLst/>
              <a:rect l="l" t="t" r="r" b="b"/>
              <a:pathLst>
                <a:path w="685" h="622" extrusionOk="0">
                  <a:moveTo>
                    <a:pt x="320" y="0"/>
                  </a:moveTo>
                  <a:cubicBezTo>
                    <a:pt x="236" y="0"/>
                    <a:pt x="159" y="36"/>
                    <a:pt x="114" y="111"/>
                  </a:cubicBezTo>
                  <a:cubicBezTo>
                    <a:pt x="0" y="254"/>
                    <a:pt x="0" y="425"/>
                    <a:pt x="143" y="539"/>
                  </a:cubicBezTo>
                  <a:cubicBezTo>
                    <a:pt x="210" y="593"/>
                    <a:pt x="284" y="621"/>
                    <a:pt x="355" y="621"/>
                  </a:cubicBezTo>
                  <a:cubicBezTo>
                    <a:pt x="434" y="621"/>
                    <a:pt x="510" y="586"/>
                    <a:pt x="571" y="510"/>
                  </a:cubicBezTo>
                  <a:cubicBezTo>
                    <a:pt x="685" y="368"/>
                    <a:pt x="685" y="197"/>
                    <a:pt x="542" y="82"/>
                  </a:cubicBezTo>
                  <a:cubicBezTo>
                    <a:pt x="475" y="29"/>
                    <a:pt x="395" y="0"/>
                    <a:pt x="320"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0" name="Google Shape;420;p60"/>
            <p:cNvSpPr/>
            <p:nvPr/>
          </p:nvSpPr>
          <p:spPr>
            <a:xfrm>
              <a:off x="7682941" y="2094832"/>
              <a:ext cx="37046" cy="33512"/>
            </a:xfrm>
            <a:custGeom>
              <a:avLst/>
              <a:gdLst/>
              <a:ahLst/>
              <a:cxnLst/>
              <a:rect l="l" t="t" r="r" b="b"/>
              <a:pathLst>
                <a:path w="1342" h="1214" extrusionOk="0">
                  <a:moveTo>
                    <a:pt x="658" y="1"/>
                  </a:moveTo>
                  <a:cubicBezTo>
                    <a:pt x="491" y="1"/>
                    <a:pt x="324" y="73"/>
                    <a:pt x="200" y="213"/>
                  </a:cubicBezTo>
                  <a:cubicBezTo>
                    <a:pt x="0" y="469"/>
                    <a:pt x="29" y="869"/>
                    <a:pt x="286" y="1069"/>
                  </a:cubicBezTo>
                  <a:cubicBezTo>
                    <a:pt x="386" y="1169"/>
                    <a:pt x="519" y="1214"/>
                    <a:pt x="656" y="1214"/>
                  </a:cubicBezTo>
                  <a:cubicBezTo>
                    <a:pt x="831" y="1214"/>
                    <a:pt x="1013" y="1140"/>
                    <a:pt x="1142" y="1011"/>
                  </a:cubicBezTo>
                  <a:cubicBezTo>
                    <a:pt x="1341" y="726"/>
                    <a:pt x="1341" y="355"/>
                    <a:pt x="1056" y="155"/>
                  </a:cubicBezTo>
                  <a:cubicBezTo>
                    <a:pt x="939" y="51"/>
                    <a:pt x="798" y="1"/>
                    <a:pt x="658"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1" name="Google Shape;421;p60"/>
            <p:cNvSpPr/>
            <p:nvPr/>
          </p:nvSpPr>
          <p:spPr>
            <a:xfrm>
              <a:off x="7764845" y="2083790"/>
              <a:ext cx="26032" cy="23243"/>
            </a:xfrm>
            <a:custGeom>
              <a:avLst/>
              <a:gdLst/>
              <a:ahLst/>
              <a:cxnLst/>
              <a:rect l="l" t="t" r="r" b="b"/>
              <a:pathLst>
                <a:path w="943" h="842" extrusionOk="0">
                  <a:moveTo>
                    <a:pt x="522" y="1"/>
                  </a:moveTo>
                  <a:cubicBezTo>
                    <a:pt x="403" y="1"/>
                    <a:pt x="280" y="61"/>
                    <a:pt x="200" y="156"/>
                  </a:cubicBezTo>
                  <a:cubicBezTo>
                    <a:pt x="1" y="299"/>
                    <a:pt x="58" y="584"/>
                    <a:pt x="229" y="727"/>
                  </a:cubicBezTo>
                  <a:cubicBezTo>
                    <a:pt x="294" y="805"/>
                    <a:pt x="390" y="842"/>
                    <a:pt x="488" y="842"/>
                  </a:cubicBezTo>
                  <a:cubicBezTo>
                    <a:pt x="603" y="842"/>
                    <a:pt x="722" y="791"/>
                    <a:pt x="800" y="698"/>
                  </a:cubicBezTo>
                  <a:cubicBezTo>
                    <a:pt x="942" y="555"/>
                    <a:pt x="942" y="270"/>
                    <a:pt x="771" y="127"/>
                  </a:cubicBezTo>
                  <a:cubicBezTo>
                    <a:pt x="708" y="39"/>
                    <a:pt x="616" y="1"/>
                    <a:pt x="522"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2" name="Google Shape;422;p60"/>
            <p:cNvSpPr/>
            <p:nvPr/>
          </p:nvSpPr>
          <p:spPr>
            <a:xfrm>
              <a:off x="7659311" y="2230732"/>
              <a:ext cx="18136" cy="17170"/>
            </a:xfrm>
            <a:custGeom>
              <a:avLst/>
              <a:gdLst/>
              <a:ahLst/>
              <a:cxnLst/>
              <a:rect l="l" t="t" r="r" b="b"/>
              <a:pathLst>
                <a:path w="657" h="622" extrusionOk="0">
                  <a:moveTo>
                    <a:pt x="302" y="1"/>
                  </a:moveTo>
                  <a:cubicBezTo>
                    <a:pt x="222" y="1"/>
                    <a:pt x="146" y="36"/>
                    <a:pt x="86" y="111"/>
                  </a:cubicBezTo>
                  <a:cubicBezTo>
                    <a:pt x="0" y="254"/>
                    <a:pt x="0" y="425"/>
                    <a:pt x="143" y="539"/>
                  </a:cubicBezTo>
                  <a:cubicBezTo>
                    <a:pt x="210" y="593"/>
                    <a:pt x="284" y="622"/>
                    <a:pt x="355" y="622"/>
                  </a:cubicBezTo>
                  <a:cubicBezTo>
                    <a:pt x="435" y="622"/>
                    <a:pt x="511" y="586"/>
                    <a:pt x="571" y="511"/>
                  </a:cubicBezTo>
                  <a:cubicBezTo>
                    <a:pt x="657" y="397"/>
                    <a:pt x="657" y="226"/>
                    <a:pt x="514" y="83"/>
                  </a:cubicBezTo>
                  <a:cubicBezTo>
                    <a:pt x="447" y="29"/>
                    <a:pt x="373" y="1"/>
                    <a:pt x="302"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3" name="Google Shape;423;p60"/>
            <p:cNvSpPr/>
            <p:nvPr/>
          </p:nvSpPr>
          <p:spPr>
            <a:xfrm>
              <a:off x="7773513" y="2629182"/>
              <a:ext cx="15790" cy="15790"/>
            </a:xfrm>
            <a:custGeom>
              <a:avLst/>
              <a:gdLst/>
              <a:ahLst/>
              <a:cxnLst/>
              <a:rect l="l" t="t" r="r" b="b"/>
              <a:pathLst>
                <a:path w="572" h="572" extrusionOk="0">
                  <a:moveTo>
                    <a:pt x="286" y="1"/>
                  </a:moveTo>
                  <a:cubicBezTo>
                    <a:pt x="115" y="1"/>
                    <a:pt x="1" y="143"/>
                    <a:pt x="1" y="286"/>
                  </a:cubicBezTo>
                  <a:cubicBezTo>
                    <a:pt x="1" y="457"/>
                    <a:pt x="115" y="571"/>
                    <a:pt x="286" y="571"/>
                  </a:cubicBezTo>
                  <a:cubicBezTo>
                    <a:pt x="429" y="571"/>
                    <a:pt x="571" y="457"/>
                    <a:pt x="571" y="286"/>
                  </a:cubicBezTo>
                  <a:cubicBezTo>
                    <a:pt x="571" y="143"/>
                    <a:pt x="429" y="1"/>
                    <a:pt x="286"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4" name="Google Shape;424;p60"/>
            <p:cNvSpPr/>
            <p:nvPr/>
          </p:nvSpPr>
          <p:spPr>
            <a:xfrm>
              <a:off x="7731774" y="2513407"/>
              <a:ext cx="33899" cy="33098"/>
            </a:xfrm>
            <a:custGeom>
              <a:avLst/>
              <a:gdLst/>
              <a:ahLst/>
              <a:cxnLst/>
              <a:rect l="l" t="t" r="r" b="b"/>
              <a:pathLst>
                <a:path w="1228" h="1199" extrusionOk="0">
                  <a:moveTo>
                    <a:pt x="600" y="0"/>
                  </a:moveTo>
                  <a:cubicBezTo>
                    <a:pt x="286" y="0"/>
                    <a:pt x="0" y="257"/>
                    <a:pt x="0" y="600"/>
                  </a:cubicBezTo>
                  <a:cubicBezTo>
                    <a:pt x="0" y="970"/>
                    <a:pt x="257" y="1199"/>
                    <a:pt x="600" y="1199"/>
                  </a:cubicBezTo>
                  <a:cubicBezTo>
                    <a:pt x="942" y="1199"/>
                    <a:pt x="1227" y="970"/>
                    <a:pt x="1227" y="600"/>
                  </a:cubicBezTo>
                  <a:cubicBezTo>
                    <a:pt x="1227" y="286"/>
                    <a:pt x="970" y="0"/>
                    <a:pt x="600"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5" name="Google Shape;425;p60"/>
            <p:cNvSpPr/>
            <p:nvPr/>
          </p:nvSpPr>
          <p:spPr>
            <a:xfrm>
              <a:off x="7688462" y="2579576"/>
              <a:ext cx="23657" cy="23657"/>
            </a:xfrm>
            <a:custGeom>
              <a:avLst/>
              <a:gdLst/>
              <a:ahLst/>
              <a:cxnLst/>
              <a:rect l="l" t="t" r="r" b="b"/>
              <a:pathLst>
                <a:path w="857" h="857" extrusionOk="0">
                  <a:moveTo>
                    <a:pt x="428" y="0"/>
                  </a:moveTo>
                  <a:cubicBezTo>
                    <a:pt x="171" y="0"/>
                    <a:pt x="0" y="200"/>
                    <a:pt x="0" y="428"/>
                  </a:cubicBezTo>
                  <a:cubicBezTo>
                    <a:pt x="0" y="656"/>
                    <a:pt x="171" y="856"/>
                    <a:pt x="428" y="856"/>
                  </a:cubicBezTo>
                  <a:cubicBezTo>
                    <a:pt x="685" y="856"/>
                    <a:pt x="856" y="628"/>
                    <a:pt x="856" y="428"/>
                  </a:cubicBezTo>
                  <a:cubicBezTo>
                    <a:pt x="856" y="171"/>
                    <a:pt x="656" y="0"/>
                    <a:pt x="428"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6" name="Google Shape;426;p60"/>
            <p:cNvSpPr/>
            <p:nvPr/>
          </p:nvSpPr>
          <p:spPr>
            <a:xfrm>
              <a:off x="7615998" y="2652812"/>
              <a:ext cx="14990" cy="15790"/>
            </a:xfrm>
            <a:custGeom>
              <a:avLst/>
              <a:gdLst/>
              <a:ahLst/>
              <a:cxnLst/>
              <a:rect l="l" t="t" r="r" b="b"/>
              <a:pathLst>
                <a:path w="543" h="572" extrusionOk="0">
                  <a:moveTo>
                    <a:pt x="285" y="1"/>
                  </a:moveTo>
                  <a:cubicBezTo>
                    <a:pt x="143" y="1"/>
                    <a:pt x="0" y="115"/>
                    <a:pt x="0" y="286"/>
                  </a:cubicBezTo>
                  <a:cubicBezTo>
                    <a:pt x="0" y="486"/>
                    <a:pt x="143" y="571"/>
                    <a:pt x="285" y="571"/>
                  </a:cubicBezTo>
                  <a:cubicBezTo>
                    <a:pt x="400" y="571"/>
                    <a:pt x="542" y="486"/>
                    <a:pt x="542" y="286"/>
                  </a:cubicBezTo>
                  <a:cubicBezTo>
                    <a:pt x="542" y="143"/>
                    <a:pt x="400" y="1"/>
                    <a:pt x="285"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7" name="Google Shape;427;p60"/>
            <p:cNvSpPr/>
            <p:nvPr/>
          </p:nvSpPr>
          <p:spPr>
            <a:xfrm>
              <a:off x="7573459" y="2537037"/>
              <a:ext cx="33098" cy="33098"/>
            </a:xfrm>
            <a:custGeom>
              <a:avLst/>
              <a:gdLst/>
              <a:ahLst/>
              <a:cxnLst/>
              <a:rect l="l" t="t" r="r" b="b"/>
              <a:pathLst>
                <a:path w="1199" h="1199" extrusionOk="0">
                  <a:moveTo>
                    <a:pt x="600" y="0"/>
                  </a:moveTo>
                  <a:cubicBezTo>
                    <a:pt x="286" y="0"/>
                    <a:pt x="0" y="257"/>
                    <a:pt x="0" y="600"/>
                  </a:cubicBezTo>
                  <a:cubicBezTo>
                    <a:pt x="0" y="970"/>
                    <a:pt x="286" y="1199"/>
                    <a:pt x="600" y="1199"/>
                  </a:cubicBezTo>
                  <a:cubicBezTo>
                    <a:pt x="913" y="1199"/>
                    <a:pt x="1199" y="913"/>
                    <a:pt x="1199" y="600"/>
                  </a:cubicBezTo>
                  <a:cubicBezTo>
                    <a:pt x="1199" y="286"/>
                    <a:pt x="970" y="0"/>
                    <a:pt x="600"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8" name="Google Shape;428;p60"/>
            <p:cNvSpPr/>
            <p:nvPr/>
          </p:nvSpPr>
          <p:spPr>
            <a:xfrm>
              <a:off x="7530920" y="2603206"/>
              <a:ext cx="23657" cy="22940"/>
            </a:xfrm>
            <a:custGeom>
              <a:avLst/>
              <a:gdLst/>
              <a:ahLst/>
              <a:cxnLst/>
              <a:rect l="l" t="t" r="r" b="b"/>
              <a:pathLst>
                <a:path w="857" h="831" extrusionOk="0">
                  <a:moveTo>
                    <a:pt x="429" y="0"/>
                  </a:moveTo>
                  <a:cubicBezTo>
                    <a:pt x="172" y="0"/>
                    <a:pt x="1" y="200"/>
                    <a:pt x="1" y="400"/>
                  </a:cubicBezTo>
                  <a:cubicBezTo>
                    <a:pt x="1" y="640"/>
                    <a:pt x="151" y="830"/>
                    <a:pt x="380" y="830"/>
                  </a:cubicBezTo>
                  <a:cubicBezTo>
                    <a:pt x="396" y="830"/>
                    <a:pt x="412" y="829"/>
                    <a:pt x="429" y="827"/>
                  </a:cubicBezTo>
                  <a:cubicBezTo>
                    <a:pt x="685" y="827"/>
                    <a:pt x="857" y="656"/>
                    <a:pt x="857" y="400"/>
                  </a:cubicBezTo>
                  <a:cubicBezTo>
                    <a:pt x="857" y="171"/>
                    <a:pt x="657" y="0"/>
                    <a:pt x="429"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9" name="Google Shape;429;p60"/>
            <p:cNvSpPr/>
            <p:nvPr/>
          </p:nvSpPr>
          <p:spPr>
            <a:xfrm>
              <a:off x="7565592" y="2750479"/>
              <a:ext cx="15762" cy="15790"/>
            </a:xfrm>
            <a:custGeom>
              <a:avLst/>
              <a:gdLst/>
              <a:ahLst/>
              <a:cxnLst/>
              <a:rect l="l" t="t" r="r" b="b"/>
              <a:pathLst>
                <a:path w="571" h="572" extrusionOk="0">
                  <a:moveTo>
                    <a:pt x="285" y="1"/>
                  </a:moveTo>
                  <a:cubicBezTo>
                    <a:pt x="143" y="1"/>
                    <a:pt x="0" y="115"/>
                    <a:pt x="0" y="286"/>
                  </a:cubicBezTo>
                  <a:cubicBezTo>
                    <a:pt x="0" y="429"/>
                    <a:pt x="143" y="571"/>
                    <a:pt x="285" y="571"/>
                  </a:cubicBezTo>
                  <a:cubicBezTo>
                    <a:pt x="428" y="571"/>
                    <a:pt x="571" y="457"/>
                    <a:pt x="571" y="286"/>
                  </a:cubicBezTo>
                  <a:cubicBezTo>
                    <a:pt x="571" y="143"/>
                    <a:pt x="457" y="1"/>
                    <a:pt x="285"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0" name="Google Shape;430;p60"/>
            <p:cNvSpPr/>
            <p:nvPr/>
          </p:nvSpPr>
          <p:spPr>
            <a:xfrm>
              <a:off x="7645922" y="2479536"/>
              <a:ext cx="15762" cy="15900"/>
            </a:xfrm>
            <a:custGeom>
              <a:avLst/>
              <a:gdLst/>
              <a:ahLst/>
              <a:cxnLst/>
              <a:rect l="l" t="t" r="r" b="b"/>
              <a:pathLst>
                <a:path w="571" h="576" extrusionOk="0">
                  <a:moveTo>
                    <a:pt x="286" y="1"/>
                  </a:moveTo>
                  <a:cubicBezTo>
                    <a:pt x="143" y="1"/>
                    <a:pt x="0" y="115"/>
                    <a:pt x="0" y="286"/>
                  </a:cubicBezTo>
                  <a:cubicBezTo>
                    <a:pt x="0" y="465"/>
                    <a:pt x="115" y="575"/>
                    <a:pt x="242" y="575"/>
                  </a:cubicBezTo>
                  <a:cubicBezTo>
                    <a:pt x="257" y="575"/>
                    <a:pt x="271" y="574"/>
                    <a:pt x="286" y="571"/>
                  </a:cubicBezTo>
                  <a:cubicBezTo>
                    <a:pt x="428" y="571"/>
                    <a:pt x="571" y="428"/>
                    <a:pt x="571" y="286"/>
                  </a:cubicBezTo>
                  <a:cubicBezTo>
                    <a:pt x="571" y="143"/>
                    <a:pt x="485" y="1"/>
                    <a:pt x="286"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1" name="Google Shape;431;p60"/>
            <p:cNvSpPr/>
            <p:nvPr/>
          </p:nvSpPr>
          <p:spPr>
            <a:xfrm>
              <a:off x="7604956" y="2363760"/>
              <a:ext cx="33126" cy="33098"/>
            </a:xfrm>
            <a:custGeom>
              <a:avLst/>
              <a:gdLst/>
              <a:ahLst/>
              <a:cxnLst/>
              <a:rect l="l" t="t" r="r" b="b"/>
              <a:pathLst>
                <a:path w="1200" h="1199" extrusionOk="0">
                  <a:moveTo>
                    <a:pt x="600" y="0"/>
                  </a:moveTo>
                  <a:cubicBezTo>
                    <a:pt x="286" y="0"/>
                    <a:pt x="1" y="257"/>
                    <a:pt x="1" y="599"/>
                  </a:cubicBezTo>
                  <a:cubicBezTo>
                    <a:pt x="1" y="970"/>
                    <a:pt x="257" y="1199"/>
                    <a:pt x="600" y="1199"/>
                  </a:cubicBezTo>
                  <a:cubicBezTo>
                    <a:pt x="914" y="1199"/>
                    <a:pt x="1199" y="970"/>
                    <a:pt x="1199" y="599"/>
                  </a:cubicBezTo>
                  <a:cubicBezTo>
                    <a:pt x="1199" y="286"/>
                    <a:pt x="971" y="0"/>
                    <a:pt x="600"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2" name="Google Shape;432;p60"/>
            <p:cNvSpPr/>
            <p:nvPr/>
          </p:nvSpPr>
          <p:spPr>
            <a:xfrm>
              <a:off x="7561644" y="2430702"/>
              <a:ext cx="23657" cy="23657"/>
            </a:xfrm>
            <a:custGeom>
              <a:avLst/>
              <a:gdLst/>
              <a:ahLst/>
              <a:cxnLst/>
              <a:rect l="l" t="t" r="r" b="b"/>
              <a:pathLst>
                <a:path w="857" h="857" extrusionOk="0">
                  <a:moveTo>
                    <a:pt x="428" y="1"/>
                  </a:moveTo>
                  <a:cubicBezTo>
                    <a:pt x="172" y="1"/>
                    <a:pt x="0" y="200"/>
                    <a:pt x="0" y="428"/>
                  </a:cubicBezTo>
                  <a:cubicBezTo>
                    <a:pt x="0" y="628"/>
                    <a:pt x="172" y="828"/>
                    <a:pt x="428" y="856"/>
                  </a:cubicBezTo>
                  <a:cubicBezTo>
                    <a:pt x="685" y="856"/>
                    <a:pt x="856" y="657"/>
                    <a:pt x="856" y="428"/>
                  </a:cubicBezTo>
                  <a:cubicBezTo>
                    <a:pt x="856" y="172"/>
                    <a:pt x="628" y="1"/>
                    <a:pt x="428"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3" name="Google Shape;433;p60"/>
            <p:cNvSpPr/>
            <p:nvPr/>
          </p:nvSpPr>
          <p:spPr>
            <a:xfrm>
              <a:off x="7417519" y="2612619"/>
              <a:ext cx="18909" cy="16618"/>
            </a:xfrm>
            <a:custGeom>
              <a:avLst/>
              <a:gdLst/>
              <a:ahLst/>
              <a:cxnLst/>
              <a:rect l="l" t="t" r="r" b="b"/>
              <a:pathLst>
                <a:path w="685" h="602" extrusionOk="0">
                  <a:moveTo>
                    <a:pt x="346" y="0"/>
                  </a:moveTo>
                  <a:cubicBezTo>
                    <a:pt x="261" y="0"/>
                    <a:pt x="178" y="35"/>
                    <a:pt x="114" y="116"/>
                  </a:cubicBezTo>
                  <a:cubicBezTo>
                    <a:pt x="0" y="258"/>
                    <a:pt x="0" y="429"/>
                    <a:pt x="143" y="544"/>
                  </a:cubicBezTo>
                  <a:cubicBezTo>
                    <a:pt x="205" y="581"/>
                    <a:pt x="278" y="602"/>
                    <a:pt x="348" y="602"/>
                  </a:cubicBezTo>
                  <a:cubicBezTo>
                    <a:pt x="438" y="602"/>
                    <a:pt x="522" y="567"/>
                    <a:pt x="571" y="486"/>
                  </a:cubicBezTo>
                  <a:cubicBezTo>
                    <a:pt x="685" y="372"/>
                    <a:pt x="685" y="173"/>
                    <a:pt x="542" y="59"/>
                  </a:cubicBezTo>
                  <a:cubicBezTo>
                    <a:pt x="480" y="21"/>
                    <a:pt x="412" y="0"/>
                    <a:pt x="346"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4" name="Google Shape;434;p60"/>
            <p:cNvSpPr/>
            <p:nvPr/>
          </p:nvSpPr>
          <p:spPr>
            <a:xfrm>
              <a:off x="7452163" y="2500460"/>
              <a:ext cx="37046" cy="33126"/>
            </a:xfrm>
            <a:custGeom>
              <a:avLst/>
              <a:gdLst/>
              <a:ahLst/>
              <a:cxnLst/>
              <a:rect l="l" t="t" r="r" b="b"/>
              <a:pathLst>
                <a:path w="1342" h="1200" extrusionOk="0">
                  <a:moveTo>
                    <a:pt x="677" y="1"/>
                  </a:moveTo>
                  <a:cubicBezTo>
                    <a:pt x="505" y="1"/>
                    <a:pt x="337" y="73"/>
                    <a:pt x="229" y="213"/>
                  </a:cubicBezTo>
                  <a:cubicBezTo>
                    <a:pt x="0" y="498"/>
                    <a:pt x="29" y="869"/>
                    <a:pt x="286" y="1069"/>
                  </a:cubicBezTo>
                  <a:cubicBezTo>
                    <a:pt x="398" y="1156"/>
                    <a:pt x="538" y="1200"/>
                    <a:pt x="676" y="1200"/>
                  </a:cubicBezTo>
                  <a:cubicBezTo>
                    <a:pt x="854" y="1200"/>
                    <a:pt x="1029" y="1127"/>
                    <a:pt x="1142" y="983"/>
                  </a:cubicBezTo>
                  <a:cubicBezTo>
                    <a:pt x="1341" y="755"/>
                    <a:pt x="1313" y="355"/>
                    <a:pt x="1085" y="156"/>
                  </a:cubicBezTo>
                  <a:cubicBezTo>
                    <a:pt x="968" y="51"/>
                    <a:pt x="821" y="1"/>
                    <a:pt x="677"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5" name="Google Shape;435;p60"/>
            <p:cNvSpPr/>
            <p:nvPr/>
          </p:nvSpPr>
          <p:spPr>
            <a:xfrm>
              <a:off x="7381273" y="2521716"/>
              <a:ext cx="26032" cy="23243"/>
            </a:xfrm>
            <a:custGeom>
              <a:avLst/>
              <a:gdLst/>
              <a:ahLst/>
              <a:cxnLst/>
              <a:rect l="l" t="t" r="r" b="b"/>
              <a:pathLst>
                <a:path w="943" h="842" extrusionOk="0">
                  <a:moveTo>
                    <a:pt x="465" y="1"/>
                  </a:moveTo>
                  <a:cubicBezTo>
                    <a:pt x="346" y="1"/>
                    <a:pt x="223" y="61"/>
                    <a:pt x="143" y="156"/>
                  </a:cubicBezTo>
                  <a:cubicBezTo>
                    <a:pt x="1" y="327"/>
                    <a:pt x="29" y="584"/>
                    <a:pt x="172" y="727"/>
                  </a:cubicBezTo>
                  <a:cubicBezTo>
                    <a:pt x="237" y="805"/>
                    <a:pt x="333" y="842"/>
                    <a:pt x="431" y="842"/>
                  </a:cubicBezTo>
                  <a:cubicBezTo>
                    <a:pt x="546" y="842"/>
                    <a:pt x="665" y="791"/>
                    <a:pt x="742" y="698"/>
                  </a:cubicBezTo>
                  <a:cubicBezTo>
                    <a:pt x="942" y="555"/>
                    <a:pt x="885" y="270"/>
                    <a:pt x="714" y="127"/>
                  </a:cubicBezTo>
                  <a:cubicBezTo>
                    <a:pt x="651" y="39"/>
                    <a:pt x="559" y="1"/>
                    <a:pt x="465"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6" name="Google Shape;436;p60"/>
            <p:cNvSpPr/>
            <p:nvPr/>
          </p:nvSpPr>
          <p:spPr>
            <a:xfrm>
              <a:off x="7494702" y="2381179"/>
              <a:ext cx="18909" cy="17170"/>
            </a:xfrm>
            <a:custGeom>
              <a:avLst/>
              <a:gdLst/>
              <a:ahLst/>
              <a:cxnLst/>
              <a:rect l="l" t="t" r="r" b="b"/>
              <a:pathLst>
                <a:path w="685" h="622" extrusionOk="0">
                  <a:moveTo>
                    <a:pt x="320" y="0"/>
                  </a:moveTo>
                  <a:cubicBezTo>
                    <a:pt x="236" y="0"/>
                    <a:pt x="159" y="36"/>
                    <a:pt x="114" y="111"/>
                  </a:cubicBezTo>
                  <a:cubicBezTo>
                    <a:pt x="0" y="225"/>
                    <a:pt x="29" y="425"/>
                    <a:pt x="143" y="539"/>
                  </a:cubicBezTo>
                  <a:cubicBezTo>
                    <a:pt x="210" y="593"/>
                    <a:pt x="284" y="621"/>
                    <a:pt x="355" y="621"/>
                  </a:cubicBezTo>
                  <a:cubicBezTo>
                    <a:pt x="434" y="621"/>
                    <a:pt x="511" y="586"/>
                    <a:pt x="571" y="511"/>
                  </a:cubicBezTo>
                  <a:cubicBezTo>
                    <a:pt x="685" y="368"/>
                    <a:pt x="685" y="197"/>
                    <a:pt x="542" y="83"/>
                  </a:cubicBezTo>
                  <a:cubicBezTo>
                    <a:pt x="475" y="29"/>
                    <a:pt x="395" y="0"/>
                    <a:pt x="320"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7" name="Google Shape;437;p60"/>
            <p:cNvSpPr/>
            <p:nvPr/>
          </p:nvSpPr>
          <p:spPr>
            <a:xfrm>
              <a:off x="7476566" y="2808753"/>
              <a:ext cx="15790" cy="15790"/>
            </a:xfrm>
            <a:custGeom>
              <a:avLst/>
              <a:gdLst/>
              <a:ahLst/>
              <a:cxnLst/>
              <a:rect l="l" t="t" r="r" b="b"/>
              <a:pathLst>
                <a:path w="572" h="572" extrusionOk="0">
                  <a:moveTo>
                    <a:pt x="286" y="1"/>
                  </a:moveTo>
                  <a:cubicBezTo>
                    <a:pt x="144" y="1"/>
                    <a:pt x="1" y="87"/>
                    <a:pt x="1" y="286"/>
                  </a:cubicBezTo>
                  <a:cubicBezTo>
                    <a:pt x="1" y="429"/>
                    <a:pt x="144" y="572"/>
                    <a:pt x="286" y="572"/>
                  </a:cubicBezTo>
                  <a:cubicBezTo>
                    <a:pt x="429" y="572"/>
                    <a:pt x="572" y="429"/>
                    <a:pt x="572" y="286"/>
                  </a:cubicBezTo>
                  <a:cubicBezTo>
                    <a:pt x="572" y="144"/>
                    <a:pt x="429" y="1"/>
                    <a:pt x="286"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8" name="Google Shape;438;p60"/>
            <p:cNvSpPr/>
            <p:nvPr/>
          </p:nvSpPr>
          <p:spPr>
            <a:xfrm>
              <a:off x="7435627" y="2692205"/>
              <a:ext cx="33098" cy="33899"/>
            </a:xfrm>
            <a:custGeom>
              <a:avLst/>
              <a:gdLst/>
              <a:ahLst/>
              <a:cxnLst/>
              <a:rect l="l" t="t" r="r" b="b"/>
              <a:pathLst>
                <a:path w="1199" h="1228" extrusionOk="0">
                  <a:moveTo>
                    <a:pt x="599" y="0"/>
                  </a:moveTo>
                  <a:cubicBezTo>
                    <a:pt x="286" y="0"/>
                    <a:pt x="0" y="257"/>
                    <a:pt x="0" y="628"/>
                  </a:cubicBezTo>
                  <a:cubicBezTo>
                    <a:pt x="0" y="942"/>
                    <a:pt x="257" y="1227"/>
                    <a:pt x="599" y="1227"/>
                  </a:cubicBezTo>
                  <a:cubicBezTo>
                    <a:pt x="913" y="1227"/>
                    <a:pt x="1199" y="970"/>
                    <a:pt x="1199" y="628"/>
                  </a:cubicBezTo>
                  <a:cubicBezTo>
                    <a:pt x="1199" y="286"/>
                    <a:pt x="970" y="0"/>
                    <a:pt x="599"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9" name="Google Shape;439;p60"/>
            <p:cNvSpPr/>
            <p:nvPr/>
          </p:nvSpPr>
          <p:spPr>
            <a:xfrm>
              <a:off x="7392288" y="2758346"/>
              <a:ext cx="23657" cy="23657"/>
            </a:xfrm>
            <a:custGeom>
              <a:avLst/>
              <a:gdLst/>
              <a:ahLst/>
              <a:cxnLst/>
              <a:rect l="l" t="t" r="r" b="b"/>
              <a:pathLst>
                <a:path w="857" h="857" extrusionOk="0">
                  <a:moveTo>
                    <a:pt x="429" y="1"/>
                  </a:moveTo>
                  <a:cubicBezTo>
                    <a:pt x="172" y="1"/>
                    <a:pt x="1" y="201"/>
                    <a:pt x="1" y="429"/>
                  </a:cubicBezTo>
                  <a:cubicBezTo>
                    <a:pt x="1" y="657"/>
                    <a:pt x="172" y="857"/>
                    <a:pt x="429" y="857"/>
                  </a:cubicBezTo>
                  <a:cubicBezTo>
                    <a:pt x="686" y="857"/>
                    <a:pt x="857" y="657"/>
                    <a:pt x="857" y="429"/>
                  </a:cubicBezTo>
                  <a:cubicBezTo>
                    <a:pt x="857" y="172"/>
                    <a:pt x="629" y="1"/>
                    <a:pt x="429"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0" name="Google Shape;440;p60"/>
            <p:cNvSpPr/>
            <p:nvPr/>
          </p:nvSpPr>
          <p:spPr>
            <a:xfrm>
              <a:off x="7745162" y="2820568"/>
              <a:ext cx="15790" cy="15790"/>
            </a:xfrm>
            <a:custGeom>
              <a:avLst/>
              <a:gdLst/>
              <a:ahLst/>
              <a:cxnLst/>
              <a:rect l="l" t="t" r="r" b="b"/>
              <a:pathLst>
                <a:path w="572" h="572" extrusionOk="0">
                  <a:moveTo>
                    <a:pt x="286" y="1"/>
                  </a:moveTo>
                  <a:cubicBezTo>
                    <a:pt x="143" y="1"/>
                    <a:pt x="0" y="115"/>
                    <a:pt x="0" y="286"/>
                  </a:cubicBezTo>
                  <a:cubicBezTo>
                    <a:pt x="0" y="457"/>
                    <a:pt x="143" y="572"/>
                    <a:pt x="286" y="572"/>
                  </a:cubicBezTo>
                  <a:cubicBezTo>
                    <a:pt x="428" y="572"/>
                    <a:pt x="571" y="457"/>
                    <a:pt x="571" y="286"/>
                  </a:cubicBezTo>
                  <a:cubicBezTo>
                    <a:pt x="571" y="144"/>
                    <a:pt x="428" y="1"/>
                    <a:pt x="286"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1" name="Google Shape;441;p60"/>
            <p:cNvSpPr/>
            <p:nvPr/>
          </p:nvSpPr>
          <p:spPr>
            <a:xfrm>
              <a:off x="7703423" y="2704020"/>
              <a:ext cx="33098" cy="33899"/>
            </a:xfrm>
            <a:custGeom>
              <a:avLst/>
              <a:gdLst/>
              <a:ahLst/>
              <a:cxnLst/>
              <a:rect l="l" t="t" r="r" b="b"/>
              <a:pathLst>
                <a:path w="1199" h="1228" extrusionOk="0">
                  <a:moveTo>
                    <a:pt x="599" y="0"/>
                  </a:moveTo>
                  <a:cubicBezTo>
                    <a:pt x="286" y="0"/>
                    <a:pt x="0" y="257"/>
                    <a:pt x="0" y="628"/>
                  </a:cubicBezTo>
                  <a:cubicBezTo>
                    <a:pt x="0" y="942"/>
                    <a:pt x="286" y="1227"/>
                    <a:pt x="599" y="1227"/>
                  </a:cubicBezTo>
                  <a:cubicBezTo>
                    <a:pt x="913" y="1227"/>
                    <a:pt x="1199" y="970"/>
                    <a:pt x="1199" y="628"/>
                  </a:cubicBezTo>
                  <a:cubicBezTo>
                    <a:pt x="1199" y="285"/>
                    <a:pt x="913" y="0"/>
                    <a:pt x="599" y="0"/>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2" name="Google Shape;442;p60"/>
            <p:cNvSpPr/>
            <p:nvPr/>
          </p:nvSpPr>
          <p:spPr>
            <a:xfrm>
              <a:off x="7660884" y="2770161"/>
              <a:ext cx="23657" cy="23657"/>
            </a:xfrm>
            <a:custGeom>
              <a:avLst/>
              <a:gdLst/>
              <a:ahLst/>
              <a:cxnLst/>
              <a:rect l="l" t="t" r="r" b="b"/>
              <a:pathLst>
                <a:path w="857" h="857" extrusionOk="0">
                  <a:moveTo>
                    <a:pt x="428" y="1"/>
                  </a:moveTo>
                  <a:cubicBezTo>
                    <a:pt x="172" y="1"/>
                    <a:pt x="0" y="201"/>
                    <a:pt x="0" y="429"/>
                  </a:cubicBezTo>
                  <a:cubicBezTo>
                    <a:pt x="0" y="686"/>
                    <a:pt x="172" y="857"/>
                    <a:pt x="428" y="857"/>
                  </a:cubicBezTo>
                  <a:cubicBezTo>
                    <a:pt x="685" y="857"/>
                    <a:pt x="856" y="657"/>
                    <a:pt x="856" y="429"/>
                  </a:cubicBezTo>
                  <a:cubicBezTo>
                    <a:pt x="856" y="172"/>
                    <a:pt x="657" y="1"/>
                    <a:pt x="428" y="1"/>
                  </a:cubicBezTo>
                  <a:close/>
                </a:path>
              </a:pathLst>
            </a:custGeom>
            <a:solidFill>
              <a:srgbClr val="DBC6A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3" name="Google Shape;443;p60"/>
            <p:cNvSpPr/>
            <p:nvPr/>
          </p:nvSpPr>
          <p:spPr>
            <a:xfrm>
              <a:off x="7247389" y="1647024"/>
              <a:ext cx="319003" cy="1340554"/>
            </a:xfrm>
            <a:custGeom>
              <a:avLst/>
              <a:gdLst/>
              <a:ahLst/>
              <a:cxnLst/>
              <a:rect l="l" t="t" r="r" b="b"/>
              <a:pathLst>
                <a:path w="11556" h="48562" extrusionOk="0">
                  <a:moveTo>
                    <a:pt x="0" y="0"/>
                  </a:moveTo>
                  <a:lnTo>
                    <a:pt x="0" y="5735"/>
                  </a:lnTo>
                  <a:lnTo>
                    <a:pt x="0" y="10728"/>
                  </a:lnTo>
                  <a:cubicBezTo>
                    <a:pt x="0" y="17176"/>
                    <a:pt x="3852" y="22683"/>
                    <a:pt x="9073" y="24281"/>
                  </a:cubicBezTo>
                  <a:cubicBezTo>
                    <a:pt x="3852" y="25879"/>
                    <a:pt x="0" y="31385"/>
                    <a:pt x="0" y="37834"/>
                  </a:cubicBezTo>
                  <a:lnTo>
                    <a:pt x="0" y="42827"/>
                  </a:lnTo>
                  <a:lnTo>
                    <a:pt x="0" y="48562"/>
                  </a:lnTo>
                  <a:lnTo>
                    <a:pt x="2511" y="48562"/>
                  </a:lnTo>
                  <a:lnTo>
                    <a:pt x="2511" y="42827"/>
                  </a:lnTo>
                  <a:lnTo>
                    <a:pt x="2511" y="37834"/>
                  </a:lnTo>
                  <a:cubicBezTo>
                    <a:pt x="2511" y="31385"/>
                    <a:pt x="6363" y="25879"/>
                    <a:pt x="11556" y="24281"/>
                  </a:cubicBezTo>
                  <a:cubicBezTo>
                    <a:pt x="6363" y="22683"/>
                    <a:pt x="2511" y="17176"/>
                    <a:pt x="2511" y="10728"/>
                  </a:cubicBezTo>
                  <a:lnTo>
                    <a:pt x="2511" y="5735"/>
                  </a:lnTo>
                  <a:lnTo>
                    <a:pt x="251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4" name="Google Shape;444;p60"/>
            <p:cNvSpPr/>
            <p:nvPr/>
          </p:nvSpPr>
          <p:spPr>
            <a:xfrm>
              <a:off x="7176499" y="1615499"/>
              <a:ext cx="817577" cy="71718"/>
            </a:xfrm>
            <a:custGeom>
              <a:avLst/>
              <a:gdLst/>
              <a:ahLst/>
              <a:cxnLst/>
              <a:rect l="l" t="t" r="r" b="b"/>
              <a:pathLst>
                <a:path w="29617" h="2598" extrusionOk="0">
                  <a:moveTo>
                    <a:pt x="1113" y="1"/>
                  </a:moveTo>
                  <a:cubicBezTo>
                    <a:pt x="514" y="1"/>
                    <a:pt x="0" y="486"/>
                    <a:pt x="0" y="1113"/>
                  </a:cubicBezTo>
                  <a:lnTo>
                    <a:pt x="0" y="1484"/>
                  </a:lnTo>
                  <a:cubicBezTo>
                    <a:pt x="0" y="2112"/>
                    <a:pt x="514" y="2597"/>
                    <a:pt x="1113" y="2597"/>
                  </a:cubicBezTo>
                  <a:lnTo>
                    <a:pt x="28504" y="2597"/>
                  </a:lnTo>
                  <a:cubicBezTo>
                    <a:pt x="29103" y="2597"/>
                    <a:pt x="29617" y="2112"/>
                    <a:pt x="29617" y="1484"/>
                  </a:cubicBezTo>
                  <a:lnTo>
                    <a:pt x="29617" y="1113"/>
                  </a:lnTo>
                  <a:cubicBezTo>
                    <a:pt x="29617" y="486"/>
                    <a:pt x="29103" y="1"/>
                    <a:pt x="2850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5" name="Google Shape;445;p60"/>
            <p:cNvSpPr/>
            <p:nvPr/>
          </p:nvSpPr>
          <p:spPr>
            <a:xfrm>
              <a:off x="7176499" y="1635209"/>
              <a:ext cx="817577" cy="52008"/>
            </a:xfrm>
            <a:custGeom>
              <a:avLst/>
              <a:gdLst/>
              <a:ahLst/>
              <a:cxnLst/>
              <a:rect l="l" t="t" r="r" b="b"/>
              <a:pathLst>
                <a:path w="29617" h="1884" extrusionOk="0">
                  <a:moveTo>
                    <a:pt x="143" y="0"/>
                  </a:moveTo>
                  <a:cubicBezTo>
                    <a:pt x="57" y="171"/>
                    <a:pt x="0" y="342"/>
                    <a:pt x="0" y="571"/>
                  </a:cubicBezTo>
                  <a:cubicBezTo>
                    <a:pt x="0" y="1284"/>
                    <a:pt x="571" y="1883"/>
                    <a:pt x="1313" y="1883"/>
                  </a:cubicBezTo>
                  <a:lnTo>
                    <a:pt x="28276" y="1883"/>
                  </a:lnTo>
                  <a:cubicBezTo>
                    <a:pt x="28989" y="1883"/>
                    <a:pt x="29617" y="1313"/>
                    <a:pt x="29617" y="571"/>
                  </a:cubicBezTo>
                  <a:cubicBezTo>
                    <a:pt x="29617" y="342"/>
                    <a:pt x="29560" y="171"/>
                    <a:pt x="29474" y="0"/>
                  </a:cubicBezTo>
                  <a:cubicBezTo>
                    <a:pt x="29246" y="457"/>
                    <a:pt x="28789" y="742"/>
                    <a:pt x="28276" y="742"/>
                  </a:cubicBezTo>
                  <a:lnTo>
                    <a:pt x="1313" y="742"/>
                  </a:lnTo>
                  <a:cubicBezTo>
                    <a:pt x="828" y="742"/>
                    <a:pt x="343" y="428"/>
                    <a:pt x="143" y="0"/>
                  </a:cubicBezTo>
                  <a:close/>
                </a:path>
              </a:pathLst>
            </a:custGeom>
            <a:solidFill>
              <a:srgbClr val="0617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6" name="Google Shape;446;p60"/>
            <p:cNvSpPr/>
            <p:nvPr/>
          </p:nvSpPr>
          <p:spPr>
            <a:xfrm>
              <a:off x="7176499" y="2959200"/>
              <a:ext cx="817577" cy="71718"/>
            </a:xfrm>
            <a:custGeom>
              <a:avLst/>
              <a:gdLst/>
              <a:ahLst/>
              <a:cxnLst/>
              <a:rect l="l" t="t" r="r" b="b"/>
              <a:pathLst>
                <a:path w="29617" h="2598" extrusionOk="0">
                  <a:moveTo>
                    <a:pt x="1113" y="1"/>
                  </a:moveTo>
                  <a:cubicBezTo>
                    <a:pt x="514" y="1"/>
                    <a:pt x="0" y="486"/>
                    <a:pt x="0" y="1113"/>
                  </a:cubicBezTo>
                  <a:lnTo>
                    <a:pt x="0" y="1484"/>
                  </a:lnTo>
                  <a:cubicBezTo>
                    <a:pt x="0" y="2112"/>
                    <a:pt x="514" y="2597"/>
                    <a:pt x="1113" y="2597"/>
                  </a:cubicBezTo>
                  <a:lnTo>
                    <a:pt x="28504" y="2597"/>
                  </a:lnTo>
                  <a:cubicBezTo>
                    <a:pt x="29103" y="2597"/>
                    <a:pt x="29617" y="2112"/>
                    <a:pt x="29617" y="1484"/>
                  </a:cubicBezTo>
                  <a:lnTo>
                    <a:pt x="29617" y="1113"/>
                  </a:lnTo>
                  <a:cubicBezTo>
                    <a:pt x="29617" y="486"/>
                    <a:pt x="29103" y="1"/>
                    <a:pt x="28504" y="1"/>
                  </a:cubicBezTo>
                  <a:close/>
                </a:path>
              </a:pathLst>
            </a:custGeom>
            <a:solidFill>
              <a:srgbClr val="0617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7" name="Google Shape;447;p60"/>
            <p:cNvSpPr/>
            <p:nvPr/>
          </p:nvSpPr>
          <p:spPr>
            <a:xfrm>
              <a:off x="7176499" y="2978883"/>
              <a:ext cx="817577" cy="52035"/>
            </a:xfrm>
            <a:custGeom>
              <a:avLst/>
              <a:gdLst/>
              <a:ahLst/>
              <a:cxnLst/>
              <a:rect l="l" t="t" r="r" b="b"/>
              <a:pathLst>
                <a:path w="29617" h="1885" extrusionOk="0">
                  <a:moveTo>
                    <a:pt x="143" y="1"/>
                  </a:moveTo>
                  <a:cubicBezTo>
                    <a:pt x="57" y="172"/>
                    <a:pt x="0" y="343"/>
                    <a:pt x="0" y="572"/>
                  </a:cubicBezTo>
                  <a:cubicBezTo>
                    <a:pt x="0" y="1285"/>
                    <a:pt x="571" y="1884"/>
                    <a:pt x="1313" y="1884"/>
                  </a:cubicBezTo>
                  <a:lnTo>
                    <a:pt x="28276" y="1884"/>
                  </a:lnTo>
                  <a:cubicBezTo>
                    <a:pt x="28989" y="1884"/>
                    <a:pt x="29617" y="1313"/>
                    <a:pt x="29617" y="572"/>
                  </a:cubicBezTo>
                  <a:cubicBezTo>
                    <a:pt x="29617" y="343"/>
                    <a:pt x="29560" y="172"/>
                    <a:pt x="29474" y="1"/>
                  </a:cubicBezTo>
                  <a:cubicBezTo>
                    <a:pt x="29246" y="457"/>
                    <a:pt x="28789" y="743"/>
                    <a:pt x="28276" y="743"/>
                  </a:cubicBezTo>
                  <a:lnTo>
                    <a:pt x="1313" y="743"/>
                  </a:lnTo>
                  <a:cubicBezTo>
                    <a:pt x="828" y="743"/>
                    <a:pt x="343" y="429"/>
                    <a:pt x="14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8" name="Google Shape;448;p60"/>
            <p:cNvSpPr/>
            <p:nvPr/>
          </p:nvSpPr>
          <p:spPr>
            <a:xfrm>
              <a:off x="6044667" y="3030890"/>
              <a:ext cx="1910018" cy="266223"/>
            </a:xfrm>
            <a:custGeom>
              <a:avLst/>
              <a:gdLst/>
              <a:ahLst/>
              <a:cxnLst/>
              <a:rect l="l" t="t" r="r" b="b"/>
              <a:pathLst>
                <a:path w="69191" h="9644" extrusionOk="0">
                  <a:moveTo>
                    <a:pt x="0" y="0"/>
                  </a:moveTo>
                  <a:lnTo>
                    <a:pt x="0" y="9644"/>
                  </a:lnTo>
                  <a:lnTo>
                    <a:pt x="63855" y="9644"/>
                  </a:lnTo>
                  <a:cubicBezTo>
                    <a:pt x="66794" y="9644"/>
                    <a:pt x="69191" y="7475"/>
                    <a:pt x="69191" y="4822"/>
                  </a:cubicBezTo>
                  <a:cubicBezTo>
                    <a:pt x="69191" y="2197"/>
                    <a:pt x="66794" y="0"/>
                    <a:pt x="638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49" name="Google Shape;449;p60"/>
            <p:cNvSpPr/>
            <p:nvPr/>
          </p:nvSpPr>
          <p:spPr>
            <a:xfrm>
              <a:off x="6044667" y="3060814"/>
              <a:ext cx="910523" cy="204801"/>
            </a:xfrm>
            <a:custGeom>
              <a:avLst/>
              <a:gdLst/>
              <a:ahLst/>
              <a:cxnLst/>
              <a:rect l="l" t="t" r="r" b="b"/>
              <a:pathLst>
                <a:path w="32984" h="7419" extrusionOk="0">
                  <a:moveTo>
                    <a:pt x="0" y="0"/>
                  </a:moveTo>
                  <a:lnTo>
                    <a:pt x="0" y="7419"/>
                  </a:lnTo>
                  <a:lnTo>
                    <a:pt x="28846" y="7419"/>
                  </a:lnTo>
                  <a:cubicBezTo>
                    <a:pt x="31129" y="7419"/>
                    <a:pt x="32984" y="5735"/>
                    <a:pt x="32984" y="3709"/>
                  </a:cubicBezTo>
                  <a:cubicBezTo>
                    <a:pt x="32984" y="1684"/>
                    <a:pt x="31129" y="0"/>
                    <a:pt x="28846" y="0"/>
                  </a:cubicBezTo>
                  <a:close/>
                </a:path>
              </a:pathLst>
            </a:custGeom>
            <a:solidFill>
              <a:srgbClr val="F2E4C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0" name="Google Shape;450;p60"/>
            <p:cNvSpPr/>
            <p:nvPr/>
          </p:nvSpPr>
          <p:spPr>
            <a:xfrm>
              <a:off x="6045512" y="3085207"/>
              <a:ext cx="876188" cy="7900"/>
            </a:xfrm>
            <a:custGeom>
              <a:avLst/>
              <a:gdLst/>
              <a:ahLst/>
              <a:cxnLst/>
              <a:rect l="l" t="t" r="r" b="b"/>
              <a:pathLst>
                <a:path w="66567" h="287" extrusionOk="0">
                  <a:moveTo>
                    <a:pt x="0" y="1"/>
                  </a:moveTo>
                  <a:lnTo>
                    <a:pt x="0" y="286"/>
                  </a:lnTo>
                  <a:lnTo>
                    <a:pt x="66566" y="286"/>
                  </a:lnTo>
                  <a:lnTo>
                    <a:pt x="6656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1" name="Google Shape;451;p60"/>
            <p:cNvSpPr/>
            <p:nvPr/>
          </p:nvSpPr>
          <p:spPr>
            <a:xfrm>
              <a:off x="6045505" y="3134847"/>
              <a:ext cx="908806" cy="7895"/>
            </a:xfrm>
            <a:custGeom>
              <a:avLst/>
              <a:gdLst/>
              <a:ahLst/>
              <a:cxnLst/>
              <a:rect l="l" t="t" r="r" b="b"/>
              <a:pathLst>
                <a:path w="66567" h="286" extrusionOk="0">
                  <a:moveTo>
                    <a:pt x="0" y="0"/>
                  </a:moveTo>
                  <a:lnTo>
                    <a:pt x="0" y="286"/>
                  </a:lnTo>
                  <a:lnTo>
                    <a:pt x="66566" y="286"/>
                  </a:lnTo>
                  <a:lnTo>
                    <a:pt x="6656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2" name="Google Shape;452;p60"/>
            <p:cNvSpPr/>
            <p:nvPr/>
          </p:nvSpPr>
          <p:spPr>
            <a:xfrm>
              <a:off x="6045505" y="3182881"/>
              <a:ext cx="908806" cy="7923"/>
            </a:xfrm>
            <a:custGeom>
              <a:avLst/>
              <a:gdLst/>
              <a:ahLst/>
              <a:cxnLst/>
              <a:rect l="l" t="t" r="r" b="b"/>
              <a:pathLst>
                <a:path w="66567" h="287" extrusionOk="0">
                  <a:moveTo>
                    <a:pt x="0" y="1"/>
                  </a:moveTo>
                  <a:lnTo>
                    <a:pt x="0" y="286"/>
                  </a:lnTo>
                  <a:lnTo>
                    <a:pt x="66566" y="286"/>
                  </a:lnTo>
                  <a:lnTo>
                    <a:pt x="6656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3" name="Google Shape;453;p60"/>
            <p:cNvSpPr/>
            <p:nvPr/>
          </p:nvSpPr>
          <p:spPr>
            <a:xfrm rot="10800000" flipH="1">
              <a:off x="6045512" y="3222409"/>
              <a:ext cx="876188" cy="7900"/>
            </a:xfrm>
            <a:custGeom>
              <a:avLst/>
              <a:gdLst/>
              <a:ahLst/>
              <a:cxnLst/>
              <a:rect l="l" t="t" r="r" b="b"/>
              <a:pathLst>
                <a:path w="66567" h="287" extrusionOk="0">
                  <a:moveTo>
                    <a:pt x="0" y="1"/>
                  </a:moveTo>
                  <a:lnTo>
                    <a:pt x="0" y="286"/>
                  </a:lnTo>
                  <a:lnTo>
                    <a:pt x="66566" y="286"/>
                  </a:lnTo>
                  <a:lnTo>
                    <a:pt x="6656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4" name="Google Shape;454;p60"/>
            <p:cNvSpPr/>
            <p:nvPr/>
          </p:nvSpPr>
          <p:spPr>
            <a:xfrm>
              <a:off x="6038767" y="3047087"/>
              <a:ext cx="922338" cy="230005"/>
            </a:xfrm>
            <a:custGeom>
              <a:avLst/>
              <a:gdLst/>
              <a:ahLst/>
              <a:cxnLst/>
              <a:rect l="l" t="t" r="r" b="b"/>
              <a:pathLst>
                <a:path w="33412" h="8332" extrusionOk="0">
                  <a:moveTo>
                    <a:pt x="0" y="0"/>
                  </a:moveTo>
                  <a:lnTo>
                    <a:pt x="0" y="885"/>
                  </a:lnTo>
                  <a:lnTo>
                    <a:pt x="28846" y="885"/>
                  </a:lnTo>
                  <a:cubicBezTo>
                    <a:pt x="30872" y="885"/>
                    <a:pt x="32499" y="2340"/>
                    <a:pt x="32499" y="4166"/>
                  </a:cubicBezTo>
                  <a:cubicBezTo>
                    <a:pt x="32499" y="5992"/>
                    <a:pt x="30872" y="7447"/>
                    <a:pt x="28846" y="7447"/>
                  </a:cubicBezTo>
                  <a:lnTo>
                    <a:pt x="0" y="7447"/>
                  </a:lnTo>
                  <a:lnTo>
                    <a:pt x="0" y="8332"/>
                  </a:lnTo>
                  <a:lnTo>
                    <a:pt x="28846" y="8332"/>
                  </a:lnTo>
                  <a:cubicBezTo>
                    <a:pt x="31329" y="8332"/>
                    <a:pt x="33412" y="6449"/>
                    <a:pt x="33412" y="4166"/>
                  </a:cubicBezTo>
                  <a:cubicBezTo>
                    <a:pt x="33412" y="1855"/>
                    <a:pt x="31386" y="0"/>
                    <a:pt x="2884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5" name="Google Shape;455;p60"/>
            <p:cNvSpPr/>
            <p:nvPr/>
          </p:nvSpPr>
          <p:spPr>
            <a:xfrm>
              <a:off x="7242641" y="3101752"/>
              <a:ext cx="442674" cy="124471"/>
            </a:xfrm>
            <a:custGeom>
              <a:avLst/>
              <a:gdLst/>
              <a:ahLst/>
              <a:cxnLst/>
              <a:rect l="l" t="t" r="r" b="b"/>
              <a:pathLst>
                <a:path w="16036" h="4509" extrusionOk="0">
                  <a:moveTo>
                    <a:pt x="8018" y="1"/>
                  </a:moveTo>
                  <a:cubicBezTo>
                    <a:pt x="3596" y="1"/>
                    <a:pt x="1" y="1000"/>
                    <a:pt x="1" y="2255"/>
                  </a:cubicBezTo>
                  <a:cubicBezTo>
                    <a:pt x="1" y="3510"/>
                    <a:pt x="3596" y="4509"/>
                    <a:pt x="8018" y="4509"/>
                  </a:cubicBezTo>
                  <a:cubicBezTo>
                    <a:pt x="12441" y="4509"/>
                    <a:pt x="16036" y="3510"/>
                    <a:pt x="16036" y="2255"/>
                  </a:cubicBezTo>
                  <a:cubicBezTo>
                    <a:pt x="16036" y="1000"/>
                    <a:pt x="12469" y="1"/>
                    <a:pt x="80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6" name="Google Shape;456;p60"/>
            <p:cNvSpPr/>
            <p:nvPr/>
          </p:nvSpPr>
          <p:spPr>
            <a:xfrm>
              <a:off x="6306175" y="2793802"/>
              <a:ext cx="792374" cy="189821"/>
            </a:xfrm>
            <a:custGeom>
              <a:avLst/>
              <a:gdLst/>
              <a:ahLst/>
              <a:cxnLst/>
              <a:rect l="l" t="t" r="r" b="b"/>
              <a:pathLst>
                <a:path w="28704" h="5679" extrusionOk="0">
                  <a:moveTo>
                    <a:pt x="0" y="1"/>
                  </a:moveTo>
                  <a:lnTo>
                    <a:pt x="0" y="5679"/>
                  </a:lnTo>
                  <a:lnTo>
                    <a:pt x="28703" y="5679"/>
                  </a:lnTo>
                  <a:lnTo>
                    <a:pt x="2870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7" name="Google Shape;457;p60"/>
            <p:cNvSpPr/>
            <p:nvPr/>
          </p:nvSpPr>
          <p:spPr>
            <a:xfrm>
              <a:off x="6247867" y="2951333"/>
              <a:ext cx="908950" cy="79585"/>
            </a:xfrm>
            <a:custGeom>
              <a:avLst/>
              <a:gdLst/>
              <a:ahLst/>
              <a:cxnLst/>
              <a:rect l="l" t="t" r="r" b="b"/>
              <a:pathLst>
                <a:path w="32927" h="2883" extrusionOk="0">
                  <a:moveTo>
                    <a:pt x="1228" y="0"/>
                  </a:moveTo>
                  <a:cubicBezTo>
                    <a:pt x="543" y="0"/>
                    <a:pt x="1" y="542"/>
                    <a:pt x="1" y="1227"/>
                  </a:cubicBezTo>
                  <a:lnTo>
                    <a:pt x="1" y="1684"/>
                  </a:lnTo>
                  <a:cubicBezTo>
                    <a:pt x="1" y="2368"/>
                    <a:pt x="543" y="2882"/>
                    <a:pt x="1228" y="2882"/>
                  </a:cubicBezTo>
                  <a:lnTo>
                    <a:pt x="31729" y="2882"/>
                  </a:lnTo>
                  <a:cubicBezTo>
                    <a:pt x="32385" y="2882"/>
                    <a:pt x="32927" y="2368"/>
                    <a:pt x="32927" y="1684"/>
                  </a:cubicBezTo>
                  <a:lnTo>
                    <a:pt x="32927" y="1227"/>
                  </a:lnTo>
                  <a:cubicBezTo>
                    <a:pt x="32927" y="542"/>
                    <a:pt x="32385" y="0"/>
                    <a:pt x="3172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8" name="Google Shape;458;p60"/>
            <p:cNvSpPr/>
            <p:nvPr/>
          </p:nvSpPr>
          <p:spPr>
            <a:xfrm>
              <a:off x="6247867" y="2743384"/>
              <a:ext cx="908950" cy="80386"/>
            </a:xfrm>
            <a:custGeom>
              <a:avLst/>
              <a:gdLst/>
              <a:ahLst/>
              <a:cxnLst/>
              <a:rect l="l" t="t" r="r" b="b"/>
              <a:pathLst>
                <a:path w="32927" h="2912" extrusionOk="0">
                  <a:moveTo>
                    <a:pt x="1228" y="1"/>
                  </a:moveTo>
                  <a:cubicBezTo>
                    <a:pt x="543" y="1"/>
                    <a:pt x="1" y="543"/>
                    <a:pt x="1" y="1228"/>
                  </a:cubicBezTo>
                  <a:lnTo>
                    <a:pt x="1" y="1684"/>
                  </a:lnTo>
                  <a:cubicBezTo>
                    <a:pt x="1" y="2369"/>
                    <a:pt x="543" y="2911"/>
                    <a:pt x="1228" y="2911"/>
                  </a:cubicBezTo>
                  <a:lnTo>
                    <a:pt x="31729" y="2911"/>
                  </a:lnTo>
                  <a:cubicBezTo>
                    <a:pt x="32385" y="2911"/>
                    <a:pt x="32927" y="2340"/>
                    <a:pt x="32927" y="1684"/>
                  </a:cubicBezTo>
                  <a:lnTo>
                    <a:pt x="32927" y="1228"/>
                  </a:lnTo>
                  <a:cubicBezTo>
                    <a:pt x="32927" y="543"/>
                    <a:pt x="32385" y="1"/>
                    <a:pt x="3172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59" name="Google Shape;459;p60"/>
            <p:cNvSpPr/>
            <p:nvPr/>
          </p:nvSpPr>
          <p:spPr>
            <a:xfrm>
              <a:off x="6831520" y="2257923"/>
              <a:ext cx="854596" cy="769959"/>
            </a:xfrm>
            <a:custGeom>
              <a:avLst/>
              <a:gdLst/>
              <a:ahLst/>
              <a:cxnLst/>
              <a:rect l="l" t="t" r="r" b="b"/>
              <a:pathLst>
                <a:path w="30958" h="27892" extrusionOk="0">
                  <a:moveTo>
                    <a:pt x="3759" y="0"/>
                  </a:moveTo>
                  <a:cubicBezTo>
                    <a:pt x="2877" y="0"/>
                    <a:pt x="2001" y="335"/>
                    <a:pt x="1341" y="1010"/>
                  </a:cubicBezTo>
                  <a:cubicBezTo>
                    <a:pt x="0" y="2379"/>
                    <a:pt x="0" y="4548"/>
                    <a:pt x="1370" y="5860"/>
                  </a:cubicBezTo>
                  <a:cubicBezTo>
                    <a:pt x="2053" y="6516"/>
                    <a:pt x="2947" y="6832"/>
                    <a:pt x="3823" y="6832"/>
                  </a:cubicBezTo>
                  <a:cubicBezTo>
                    <a:pt x="3862" y="6832"/>
                    <a:pt x="3900" y="6831"/>
                    <a:pt x="3938" y="6830"/>
                  </a:cubicBezTo>
                  <a:cubicBezTo>
                    <a:pt x="4080" y="7115"/>
                    <a:pt x="4251" y="7372"/>
                    <a:pt x="4480" y="7601"/>
                  </a:cubicBezTo>
                  <a:cubicBezTo>
                    <a:pt x="4976" y="8078"/>
                    <a:pt x="5626" y="8325"/>
                    <a:pt x="6267" y="8325"/>
                  </a:cubicBezTo>
                  <a:cubicBezTo>
                    <a:pt x="6584" y="8325"/>
                    <a:pt x="6898" y="8265"/>
                    <a:pt x="7190" y="8143"/>
                  </a:cubicBezTo>
                  <a:cubicBezTo>
                    <a:pt x="10043" y="11367"/>
                    <a:pt x="15436" y="17444"/>
                    <a:pt x="19944" y="22666"/>
                  </a:cubicBezTo>
                  <a:cubicBezTo>
                    <a:pt x="23715" y="26980"/>
                    <a:pt x="25917" y="27892"/>
                    <a:pt x="27106" y="27892"/>
                  </a:cubicBezTo>
                  <a:cubicBezTo>
                    <a:pt x="27977" y="27892"/>
                    <a:pt x="28304" y="27402"/>
                    <a:pt x="28304" y="27402"/>
                  </a:cubicBezTo>
                  <a:cubicBezTo>
                    <a:pt x="28304" y="27402"/>
                    <a:pt x="30957" y="25576"/>
                    <a:pt x="23368" y="19242"/>
                  </a:cubicBezTo>
                  <a:cubicBezTo>
                    <a:pt x="18061" y="14819"/>
                    <a:pt x="11898" y="9541"/>
                    <a:pt x="8617" y="6745"/>
                  </a:cubicBezTo>
                  <a:cubicBezTo>
                    <a:pt x="8959" y="5832"/>
                    <a:pt x="8759" y="4804"/>
                    <a:pt x="8018" y="4034"/>
                  </a:cubicBezTo>
                  <a:cubicBezTo>
                    <a:pt x="7761" y="3834"/>
                    <a:pt x="7504" y="3635"/>
                    <a:pt x="7219" y="3520"/>
                  </a:cubicBezTo>
                  <a:cubicBezTo>
                    <a:pt x="7247" y="2579"/>
                    <a:pt x="6905" y="1666"/>
                    <a:pt x="6192" y="981"/>
                  </a:cubicBezTo>
                  <a:cubicBezTo>
                    <a:pt x="5510" y="328"/>
                    <a:pt x="4632" y="0"/>
                    <a:pt x="375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0" name="Google Shape;460;p60"/>
            <p:cNvSpPr/>
            <p:nvPr/>
          </p:nvSpPr>
          <p:spPr>
            <a:xfrm>
              <a:off x="6472351" y="1856712"/>
              <a:ext cx="849875" cy="842505"/>
            </a:xfrm>
            <a:custGeom>
              <a:avLst/>
              <a:gdLst/>
              <a:ahLst/>
              <a:cxnLst/>
              <a:rect l="l" t="t" r="r" b="b"/>
              <a:pathLst>
                <a:path w="30787" h="30520" extrusionOk="0">
                  <a:moveTo>
                    <a:pt x="20048" y="1"/>
                  </a:moveTo>
                  <a:cubicBezTo>
                    <a:pt x="19492" y="1"/>
                    <a:pt x="18939" y="214"/>
                    <a:pt x="18518" y="650"/>
                  </a:cubicBezTo>
                  <a:lnTo>
                    <a:pt x="828" y="18682"/>
                  </a:lnTo>
                  <a:cubicBezTo>
                    <a:pt x="0" y="19538"/>
                    <a:pt x="0" y="20908"/>
                    <a:pt x="856" y="21707"/>
                  </a:cubicBezTo>
                  <a:lnTo>
                    <a:pt x="9245" y="29924"/>
                  </a:lnTo>
                  <a:cubicBezTo>
                    <a:pt x="9669" y="30320"/>
                    <a:pt x="10219" y="30519"/>
                    <a:pt x="10764" y="30519"/>
                  </a:cubicBezTo>
                  <a:cubicBezTo>
                    <a:pt x="11318" y="30519"/>
                    <a:pt x="11866" y="30313"/>
                    <a:pt x="12269" y="29895"/>
                  </a:cubicBezTo>
                  <a:lnTo>
                    <a:pt x="29959" y="11834"/>
                  </a:lnTo>
                  <a:cubicBezTo>
                    <a:pt x="30787" y="10978"/>
                    <a:pt x="30787" y="9637"/>
                    <a:pt x="29931" y="8810"/>
                  </a:cubicBezTo>
                  <a:lnTo>
                    <a:pt x="21542" y="593"/>
                  </a:lnTo>
                  <a:cubicBezTo>
                    <a:pt x="21122" y="200"/>
                    <a:pt x="20584" y="1"/>
                    <a:pt x="200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1" name="Google Shape;461;p60"/>
            <p:cNvSpPr/>
            <p:nvPr/>
          </p:nvSpPr>
          <p:spPr>
            <a:xfrm>
              <a:off x="6509369" y="1889589"/>
              <a:ext cx="774265" cy="774293"/>
            </a:xfrm>
            <a:custGeom>
              <a:avLst/>
              <a:gdLst/>
              <a:ahLst/>
              <a:cxnLst/>
              <a:rect l="l" t="t" r="r" b="b"/>
              <a:pathLst>
                <a:path w="28048" h="28049" extrusionOk="0">
                  <a:moveTo>
                    <a:pt x="14266" y="1"/>
                  </a:moveTo>
                  <a:lnTo>
                    <a:pt x="0" y="14552"/>
                  </a:lnTo>
                  <a:lnTo>
                    <a:pt x="13810" y="28048"/>
                  </a:lnTo>
                  <a:lnTo>
                    <a:pt x="28048" y="13497"/>
                  </a:lnTo>
                  <a:lnTo>
                    <a:pt x="1426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2" name="Google Shape;462;p60"/>
            <p:cNvSpPr/>
            <p:nvPr/>
          </p:nvSpPr>
          <p:spPr>
            <a:xfrm>
              <a:off x="6547961" y="2231422"/>
              <a:ext cx="401708" cy="393841"/>
            </a:xfrm>
            <a:custGeom>
              <a:avLst/>
              <a:gdLst/>
              <a:ahLst/>
              <a:cxnLst/>
              <a:rect l="l" t="t" r="r" b="b"/>
              <a:pathLst>
                <a:path w="14552" h="14267" extrusionOk="0">
                  <a:moveTo>
                    <a:pt x="771" y="1"/>
                  </a:moveTo>
                  <a:lnTo>
                    <a:pt x="0" y="771"/>
                  </a:lnTo>
                  <a:lnTo>
                    <a:pt x="13810" y="14267"/>
                  </a:lnTo>
                  <a:lnTo>
                    <a:pt x="14552" y="13497"/>
                  </a:lnTo>
                  <a:lnTo>
                    <a:pt x="77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3" name="Google Shape;463;p60"/>
            <p:cNvSpPr/>
            <p:nvPr/>
          </p:nvSpPr>
          <p:spPr>
            <a:xfrm>
              <a:off x="6844908" y="1928982"/>
              <a:ext cx="400907" cy="393841"/>
            </a:xfrm>
            <a:custGeom>
              <a:avLst/>
              <a:gdLst/>
              <a:ahLst/>
              <a:cxnLst/>
              <a:rect l="l" t="t" r="r" b="b"/>
              <a:pathLst>
                <a:path w="14523" h="14267" extrusionOk="0">
                  <a:moveTo>
                    <a:pt x="742" y="1"/>
                  </a:moveTo>
                  <a:lnTo>
                    <a:pt x="0" y="771"/>
                  </a:lnTo>
                  <a:lnTo>
                    <a:pt x="13781" y="14267"/>
                  </a:lnTo>
                  <a:lnTo>
                    <a:pt x="14523" y="13525"/>
                  </a:lnTo>
                  <a:lnTo>
                    <a:pt x="74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4" name="Google Shape;464;p60"/>
            <p:cNvSpPr/>
            <p:nvPr/>
          </p:nvSpPr>
          <p:spPr>
            <a:xfrm>
              <a:off x="6965404" y="1801391"/>
              <a:ext cx="412750" cy="402315"/>
            </a:xfrm>
            <a:custGeom>
              <a:avLst/>
              <a:gdLst/>
              <a:ahLst/>
              <a:cxnLst/>
              <a:rect l="l" t="t" r="r" b="b"/>
              <a:pathLst>
                <a:path w="14952" h="14574" extrusionOk="0">
                  <a:moveTo>
                    <a:pt x="1345" y="0"/>
                  </a:moveTo>
                  <a:cubicBezTo>
                    <a:pt x="1185" y="0"/>
                    <a:pt x="1028" y="57"/>
                    <a:pt x="914" y="172"/>
                  </a:cubicBezTo>
                  <a:lnTo>
                    <a:pt x="257" y="856"/>
                  </a:lnTo>
                  <a:cubicBezTo>
                    <a:pt x="1" y="1113"/>
                    <a:pt x="1" y="1513"/>
                    <a:pt x="257" y="1741"/>
                  </a:cubicBezTo>
                  <a:lnTo>
                    <a:pt x="13182" y="14381"/>
                  </a:lnTo>
                  <a:cubicBezTo>
                    <a:pt x="13311" y="14509"/>
                    <a:pt x="13468" y="14573"/>
                    <a:pt x="13625" y="14573"/>
                  </a:cubicBezTo>
                  <a:cubicBezTo>
                    <a:pt x="13782" y="14573"/>
                    <a:pt x="13939" y="14509"/>
                    <a:pt x="14067" y="14381"/>
                  </a:cubicBezTo>
                  <a:lnTo>
                    <a:pt x="14695" y="13696"/>
                  </a:lnTo>
                  <a:cubicBezTo>
                    <a:pt x="14951" y="13439"/>
                    <a:pt x="14951" y="13040"/>
                    <a:pt x="14695" y="12811"/>
                  </a:cubicBezTo>
                  <a:lnTo>
                    <a:pt x="1798" y="172"/>
                  </a:lnTo>
                  <a:cubicBezTo>
                    <a:pt x="1670" y="57"/>
                    <a:pt x="1506" y="0"/>
                    <a:pt x="13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5" name="Google Shape;465;p60"/>
            <p:cNvSpPr/>
            <p:nvPr/>
          </p:nvSpPr>
          <p:spPr>
            <a:xfrm>
              <a:off x="6424291" y="2347418"/>
              <a:ext cx="412750" cy="402315"/>
            </a:xfrm>
            <a:custGeom>
              <a:avLst/>
              <a:gdLst/>
              <a:ahLst/>
              <a:cxnLst/>
              <a:rect l="l" t="t" r="r" b="b"/>
              <a:pathLst>
                <a:path w="14952" h="14574" extrusionOk="0">
                  <a:moveTo>
                    <a:pt x="1342" y="0"/>
                  </a:moveTo>
                  <a:cubicBezTo>
                    <a:pt x="1178" y="0"/>
                    <a:pt x="1014" y="64"/>
                    <a:pt x="885" y="193"/>
                  </a:cubicBezTo>
                  <a:lnTo>
                    <a:pt x="258" y="878"/>
                  </a:lnTo>
                  <a:cubicBezTo>
                    <a:pt x="1" y="1134"/>
                    <a:pt x="1" y="1505"/>
                    <a:pt x="258" y="1762"/>
                  </a:cubicBezTo>
                  <a:lnTo>
                    <a:pt x="13154" y="14402"/>
                  </a:lnTo>
                  <a:cubicBezTo>
                    <a:pt x="13283" y="14516"/>
                    <a:pt x="13447" y="14573"/>
                    <a:pt x="13611" y="14573"/>
                  </a:cubicBezTo>
                  <a:cubicBezTo>
                    <a:pt x="13775" y="14573"/>
                    <a:pt x="13939" y="14516"/>
                    <a:pt x="14067" y="14402"/>
                  </a:cubicBezTo>
                  <a:lnTo>
                    <a:pt x="14695" y="13717"/>
                  </a:lnTo>
                  <a:cubicBezTo>
                    <a:pt x="14952" y="13460"/>
                    <a:pt x="14952" y="13061"/>
                    <a:pt x="14695" y="12833"/>
                  </a:cubicBezTo>
                  <a:lnTo>
                    <a:pt x="1798" y="193"/>
                  </a:lnTo>
                  <a:cubicBezTo>
                    <a:pt x="1670" y="64"/>
                    <a:pt x="1506" y="0"/>
                    <a:pt x="134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6" name="Google Shape;466;p60"/>
            <p:cNvSpPr/>
            <p:nvPr/>
          </p:nvSpPr>
          <p:spPr>
            <a:xfrm>
              <a:off x="4824636" y="3696419"/>
              <a:ext cx="3572722" cy="68543"/>
            </a:xfrm>
            <a:custGeom>
              <a:avLst/>
              <a:gdLst/>
              <a:ahLst/>
              <a:cxn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7" name="Google Shape;467;p60"/>
            <p:cNvSpPr/>
            <p:nvPr/>
          </p:nvSpPr>
          <p:spPr>
            <a:xfrm>
              <a:off x="8287849" y="2108552"/>
              <a:ext cx="90600" cy="107163"/>
            </a:xfrm>
            <a:custGeom>
              <a:avLst/>
              <a:gdLst/>
              <a:ahLst/>
              <a:cxn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8" name="Google Shape;468;p60"/>
            <p:cNvSpPr/>
            <p:nvPr/>
          </p:nvSpPr>
          <p:spPr>
            <a:xfrm>
              <a:off x="7712091" y="1246117"/>
              <a:ext cx="159916" cy="189840"/>
            </a:xfrm>
            <a:custGeom>
              <a:avLst/>
              <a:gdLst/>
              <a:ahLst/>
              <a:cxn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9" name="Google Shape;469;p60"/>
            <p:cNvSpPr/>
            <p:nvPr/>
          </p:nvSpPr>
          <p:spPr>
            <a:xfrm>
              <a:off x="8164179" y="1335888"/>
              <a:ext cx="197735" cy="235526"/>
            </a:xfrm>
            <a:custGeom>
              <a:avLst/>
              <a:gdLst/>
              <a:ahLst/>
              <a:cxn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0" name="Google Shape;470;p60"/>
            <p:cNvSpPr/>
            <p:nvPr/>
          </p:nvSpPr>
          <p:spPr>
            <a:xfrm>
              <a:off x="7960178" y="2397632"/>
              <a:ext cx="197735" cy="235526"/>
            </a:xfrm>
            <a:custGeom>
              <a:avLst/>
              <a:gdLst/>
              <a:ahLst/>
              <a:cxn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1" name="Google Shape;471;p60"/>
            <p:cNvSpPr/>
            <p:nvPr/>
          </p:nvSpPr>
          <p:spPr>
            <a:xfrm>
              <a:off x="8342176" y="2729223"/>
              <a:ext cx="89827" cy="107135"/>
            </a:xfrm>
            <a:custGeom>
              <a:avLst/>
              <a:gdLst/>
              <a:ahLst/>
              <a:cxn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2" name="Google Shape;472;p60"/>
            <p:cNvSpPr/>
            <p:nvPr/>
          </p:nvSpPr>
          <p:spPr>
            <a:xfrm>
              <a:off x="8183088" y="3112794"/>
              <a:ext cx="159916" cy="189840"/>
            </a:xfrm>
            <a:custGeom>
              <a:avLst/>
              <a:gdLst/>
              <a:ahLst/>
              <a:cxn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3" name="Google Shape;473;p60"/>
            <p:cNvSpPr/>
            <p:nvPr/>
          </p:nvSpPr>
          <p:spPr>
            <a:xfrm>
              <a:off x="6340013" y="1623394"/>
              <a:ext cx="197735" cy="235526"/>
            </a:xfrm>
            <a:custGeom>
              <a:avLst/>
              <a:gdLst/>
              <a:ahLst/>
              <a:cxn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4" name="Google Shape;474;p60"/>
            <p:cNvSpPr/>
            <p:nvPr/>
          </p:nvSpPr>
          <p:spPr>
            <a:xfrm>
              <a:off x="6805516" y="1489482"/>
              <a:ext cx="89827" cy="107135"/>
            </a:xfrm>
            <a:custGeom>
              <a:avLst/>
              <a:gdLst/>
              <a:ahLst/>
              <a:cxnLst/>
              <a:rect l="l" t="t" r="r" b="b"/>
              <a:pathLst>
                <a:path w="3254" h="3881" extrusionOk="0">
                  <a:moveTo>
                    <a:pt x="1598" y="1"/>
                  </a:moveTo>
                  <a:lnTo>
                    <a:pt x="1028" y="1285"/>
                  </a:lnTo>
                  <a:lnTo>
                    <a:pt x="0" y="1912"/>
                  </a:lnTo>
                  <a:lnTo>
                    <a:pt x="1028" y="2568"/>
                  </a:lnTo>
                  <a:lnTo>
                    <a:pt x="1598" y="3881"/>
                  </a:lnTo>
                  <a:lnTo>
                    <a:pt x="2197" y="2568"/>
                  </a:lnTo>
                  <a:lnTo>
                    <a:pt x="3253" y="1912"/>
                  </a:lnTo>
                  <a:lnTo>
                    <a:pt x="2197" y="1285"/>
                  </a:lnTo>
                  <a:lnTo>
                    <a:pt x="159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5" name="Google Shape;475;p60"/>
            <p:cNvSpPr/>
            <p:nvPr/>
          </p:nvSpPr>
          <p:spPr>
            <a:xfrm>
              <a:off x="6266776" y="2068387"/>
              <a:ext cx="90600" cy="107163"/>
            </a:xfrm>
            <a:custGeom>
              <a:avLst/>
              <a:gdLst/>
              <a:ahLst/>
              <a:cxn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6" name="Google Shape;476;p60"/>
            <p:cNvSpPr/>
            <p:nvPr/>
          </p:nvSpPr>
          <p:spPr>
            <a:xfrm>
              <a:off x="4827783" y="2966295"/>
              <a:ext cx="159115" cy="189840"/>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7" name="Google Shape;477;p60"/>
            <p:cNvSpPr/>
            <p:nvPr/>
          </p:nvSpPr>
          <p:spPr>
            <a:xfrm>
              <a:off x="4739557" y="3341198"/>
              <a:ext cx="90600" cy="107163"/>
            </a:xfrm>
            <a:custGeom>
              <a:avLst/>
              <a:gdLst/>
              <a:ahLst/>
              <a:cxnLst/>
              <a:rect l="l" t="t" r="r" b="b"/>
              <a:pathLst>
                <a:path w="3282" h="3882" extrusionOk="0">
                  <a:moveTo>
                    <a:pt x="1655" y="1"/>
                  </a:moveTo>
                  <a:lnTo>
                    <a:pt x="1085" y="1285"/>
                  </a:lnTo>
                  <a:lnTo>
                    <a:pt x="1" y="1941"/>
                  </a:lnTo>
                  <a:lnTo>
                    <a:pt x="1085" y="2597"/>
                  </a:lnTo>
                  <a:lnTo>
                    <a:pt x="1655" y="3881"/>
                  </a:lnTo>
                  <a:lnTo>
                    <a:pt x="2226" y="2597"/>
                  </a:lnTo>
                  <a:lnTo>
                    <a:pt x="3282" y="1941"/>
                  </a:lnTo>
                  <a:lnTo>
                    <a:pt x="2226" y="1285"/>
                  </a:lnTo>
                  <a:lnTo>
                    <a:pt x="165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78" name="Google Shape;478;p60"/>
          <p:cNvSpPr txBox="1">
            <a:spLocks noGrp="1"/>
          </p:cNvSpPr>
          <p:nvPr>
            <p:ph type="ctrTitle"/>
          </p:nvPr>
        </p:nvSpPr>
        <p:spPr>
          <a:xfrm>
            <a:off x="714355" y="1338259"/>
            <a:ext cx="4000800" cy="1973933"/>
          </a:xfrm>
          <a:prstGeom prst="rect">
            <a:avLst/>
          </a:prstGeom>
        </p:spPr>
        <p:txBody>
          <a:bodyPr spcFirstLastPara="1" wrap="square" lIns="0" tIns="0" rIns="0" bIns="0" anchor="t" anchorCtr="0">
            <a:noAutofit/>
          </a:bodyPr>
          <a:lstStyle/>
          <a:p>
            <a:pPr lvl="0">
              <a:lnSpc>
                <a:spcPct val="100000"/>
              </a:lnSpc>
            </a:pPr>
            <a:r>
              <a:rPr lang="zh-TW" altLang="en-US" sz="4000" b="1">
                <a:latin typeface="微軟正黑體" panose="020B0604030504040204" pitchFamily="34" charset="-120"/>
                <a:ea typeface="微軟正黑體" panose="020B0604030504040204" pitchFamily="34" charset="-120"/>
                <a:cs typeface="Poppins ExtraBold"/>
                <a:sym typeface="Poppins ExtraBold"/>
              </a:rPr>
              <a:t>公職人員利益衝突迴避法補助交易規定解析</a:t>
            </a:r>
            <a:endParaRPr sz="2800" dirty="0">
              <a:solidFill>
                <a:srgbClr val="FF9900"/>
              </a:solidFill>
              <a:latin typeface="Poppins Medium"/>
              <a:ea typeface="Poppins Medium"/>
              <a:cs typeface="Poppins Medium"/>
              <a:sym typeface="Poppins Medium"/>
            </a:endParaRPr>
          </a:p>
        </p:txBody>
      </p:sp>
      <p:sp>
        <p:nvSpPr>
          <p:cNvPr id="479" name="Google Shape;479;p60"/>
          <p:cNvSpPr txBox="1">
            <a:spLocks noGrp="1"/>
          </p:cNvSpPr>
          <p:nvPr>
            <p:ph type="subTitle" idx="1"/>
          </p:nvPr>
        </p:nvSpPr>
        <p:spPr>
          <a:prstGeom prst="rect">
            <a:avLst/>
          </a:prstGeom>
        </p:spPr>
        <p:txBody>
          <a:bodyPr spcFirstLastPara="1" wrap="square" lIns="0" tIns="0" rIns="0" bIns="0" anchor="t" anchorCtr="0">
            <a:noAutofit/>
          </a:bodyPr>
          <a:lstStyle/>
          <a:p>
            <a:pPr marL="0" lvl="0" indent="0" algn="ctr"/>
            <a:r>
              <a:rPr lang="zh-TW" altLang="en-US" b="1">
                <a:latin typeface="微軟正黑體" panose="020B0604030504040204" pitchFamily="34" charset="-120"/>
                <a:ea typeface="微軟正黑體" panose="020B0604030504040204" pitchFamily="34" charset="-120"/>
              </a:rPr>
              <a:t>監察院公職人員財產申報處  </a:t>
            </a:r>
            <a:endParaRPr lang="en-US" altLang="zh-TW" b="1" dirty="0">
              <a:latin typeface="微軟正黑體" panose="020B0604030504040204" pitchFamily="34" charset="-120"/>
              <a:ea typeface="微軟正黑體" panose="020B0604030504040204" pitchFamily="34" charset="-120"/>
            </a:endParaRPr>
          </a:p>
          <a:p>
            <a:pPr marL="0" lvl="0" indent="0" algn="ctr"/>
            <a:endParaRPr lang="en-US" altLang="zh-TW" b="1" dirty="0">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E740EBB4-FD05-41E9-AD07-9E830BB664FA}"/>
              </a:ext>
            </a:extLst>
          </p:cNvPr>
          <p:cNvSpPr>
            <a:spLocks noGrp="1"/>
          </p:cNvSpPr>
          <p:nvPr>
            <p:ph type="sldNum" sz="quarter" idx="11"/>
          </p:nvPr>
        </p:nvSpPr>
        <p:spPr/>
        <p:txBody>
          <a:bodyPr/>
          <a:lstStyle/>
          <a:p>
            <a:fld id="{DBD94E27-7B9A-466C-AD81-10C7819BE9C1}" type="slidenum">
              <a:rPr lang="zh-TW" altLang="en-US" smtClean="0"/>
              <a:t>0</a:t>
            </a:fld>
            <a:endParaRPr lang="zh-TW"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D89A174-DD19-4FA3-82B9-B9CF56F06C8E}"/>
              </a:ext>
            </a:extLst>
          </p:cNvPr>
          <p:cNvSpPr/>
          <p:nvPr/>
        </p:nvSpPr>
        <p:spPr>
          <a:xfrm>
            <a:off x="555983" y="288155"/>
            <a:ext cx="4342143" cy="4222823"/>
          </a:xfrm>
          <a:prstGeom prst="rect">
            <a:avLst/>
          </a:prstGeom>
        </p:spPr>
        <p:txBody>
          <a:bodyPr wrap="square">
            <a:spAutoFit/>
          </a:bodyPr>
          <a:lstStyle/>
          <a:p>
            <a:pPr algn="just">
              <a:lnSpc>
                <a:spcPts val="3000"/>
              </a:lnSpc>
            </a:pPr>
            <a:r>
              <a:rPr lang="zh-TW" altLang="en-US" sz="2000" dirty="0">
                <a:solidFill>
                  <a:srgbClr val="FF0000"/>
                </a:solidFill>
                <a:latin typeface="微軟正黑體" panose="020B0604030504040204" pitchFamily="34" charset="-120"/>
                <a:ea typeface="微軟正黑體" panose="020B0604030504040204" pitchFamily="34" charset="-120"/>
              </a:rPr>
              <a:t>頭屋鄉民代表會主席</a:t>
            </a:r>
            <a:r>
              <a:rPr lang="zh-TW" altLang="en-US" sz="2000" dirty="0">
                <a:latin typeface="微軟正黑體" panose="020B0604030504040204" pitchFamily="34" charset="-120"/>
                <a:ea typeface="微軟正黑體" panose="020B0604030504040204" pitchFamily="34" charset="-120"/>
              </a:rPr>
              <a:t>涂大明、</a:t>
            </a:r>
            <a:r>
              <a:rPr lang="zh-TW" altLang="en-US" sz="2000" dirty="0">
                <a:solidFill>
                  <a:srgbClr val="FF0000"/>
                </a:solidFill>
                <a:latin typeface="微軟正黑體" panose="020B0604030504040204" pitchFamily="34" charset="-120"/>
                <a:ea typeface="微軟正黑體" panose="020B0604030504040204" pitchFamily="34" charset="-120"/>
              </a:rPr>
              <a:t>代表</a:t>
            </a:r>
            <a:r>
              <a:rPr lang="zh-TW" altLang="en-US" sz="2000" dirty="0">
                <a:latin typeface="微軟正黑體" panose="020B0604030504040204" pitchFamily="34" charset="-120"/>
                <a:ea typeface="微軟正黑體" panose="020B0604030504040204" pitchFamily="34" charset="-120"/>
              </a:rPr>
              <a:t>謝小春</a:t>
            </a:r>
            <a:r>
              <a:rPr lang="zh-TW" altLang="en-US" sz="2000" dirty="0">
                <a:solidFill>
                  <a:srgbClr val="FF0000"/>
                </a:solidFill>
                <a:latin typeface="微軟正黑體" panose="020B0604030504040204" pitchFamily="34" charset="-120"/>
                <a:ea typeface="微軟正黑體" panose="020B0604030504040204" pitchFamily="34" charset="-120"/>
              </a:rPr>
              <a:t>之配偶擔任</a:t>
            </a:r>
            <a:r>
              <a:rPr lang="zh-TW" altLang="en-US" sz="2000" dirty="0">
                <a:solidFill>
                  <a:schemeClr val="tx1"/>
                </a:solidFill>
                <a:latin typeface="微軟正黑體" panose="020B0604030504040204" pitchFamily="34" charset="-120"/>
                <a:ea typeface="微軟正黑體" panose="020B0604030504040204" pitchFamily="34" charset="-120"/>
              </a:rPr>
              <a:t>頭屋青溪協會</a:t>
            </a:r>
            <a:r>
              <a:rPr lang="zh-TW" altLang="en-US" sz="2000" dirty="0">
                <a:solidFill>
                  <a:srgbClr val="FF0000"/>
                </a:solidFill>
                <a:latin typeface="微軟正黑體" panose="020B0604030504040204" pitchFamily="34" charset="-120"/>
                <a:ea typeface="微軟正黑體" panose="020B0604030504040204" pitchFamily="34" charset="-120"/>
              </a:rPr>
              <a:t>之理事長及理事期間</a:t>
            </a:r>
            <a:r>
              <a:rPr lang="zh-TW" altLang="en-US" sz="2000" dirty="0">
                <a:latin typeface="微軟正黑體" panose="020B0604030504040204" pitchFamily="34" charset="-120"/>
                <a:ea typeface="微軟正黑體" panose="020B0604030504040204" pitchFamily="34" charset="-120"/>
              </a:rPr>
              <a:t>，</a:t>
            </a:r>
            <a:r>
              <a:rPr lang="zh-TW" altLang="en-US" sz="2000" dirty="0">
                <a:solidFill>
                  <a:srgbClr val="FF0000"/>
                </a:solidFill>
                <a:latin typeface="微軟正黑體" panose="020B0604030504040204" pitchFamily="34" charset="-120"/>
                <a:ea typeface="微軟正黑體" panose="020B0604030504040204" pitchFamily="34" charset="-120"/>
              </a:rPr>
              <a:t>頭屋青溪協會</a:t>
            </a:r>
            <a:r>
              <a:rPr lang="zh-TW" altLang="en-US" sz="2000" dirty="0">
                <a:latin typeface="微軟正黑體" panose="020B0604030504040204" pitchFamily="34" charset="-120"/>
                <a:ea typeface="微軟正黑體" panose="020B0604030504040204" pitchFamily="34" charset="-120"/>
              </a:rPr>
              <a:t>向頭屋鄉公所申請以公開公平方式辦理之</a:t>
            </a:r>
            <a:r>
              <a:rPr lang="zh-TW" altLang="en-US" sz="2000" dirty="0">
                <a:solidFill>
                  <a:srgbClr val="FF0000"/>
                </a:solidFill>
                <a:latin typeface="微軟正黑體" panose="020B0604030504040204" pitchFamily="34" charset="-120"/>
                <a:ea typeface="微軟正黑體" panose="020B0604030504040204" pitchFamily="34" charset="-120"/>
              </a:rPr>
              <a:t>補助行為</a:t>
            </a:r>
            <a:r>
              <a:rPr lang="zh-TW" altLang="en-US" sz="2000" dirty="0">
                <a:latin typeface="微軟正黑體" panose="020B0604030504040204" pitchFamily="34" charset="-120"/>
                <a:ea typeface="微軟正黑體" panose="020B0604030504040204" pitchFamily="34" charset="-120"/>
              </a:rPr>
              <a:t>，未主動於補助申請文件內檢附身分關係揭露表，</a:t>
            </a:r>
            <a:r>
              <a:rPr lang="zh-TW" altLang="en-US" sz="2000" dirty="0">
                <a:solidFill>
                  <a:srgbClr val="FF0000"/>
                </a:solidFill>
                <a:latin typeface="微軟正黑體" panose="020B0604030504040204" pitchFamily="34" charset="-120"/>
                <a:ea typeface="微軟正黑體" panose="020B0604030504040204" pitchFamily="34" charset="-120"/>
              </a:rPr>
              <a:t>違反公職人員利益衝突迴避法</a:t>
            </a:r>
            <a:r>
              <a:rPr lang="zh-TW" altLang="en-US" sz="2000" dirty="0">
                <a:latin typeface="微軟正黑體" panose="020B0604030504040204" pitchFamily="34" charset="-120"/>
                <a:ea typeface="微軟正黑體" panose="020B0604030504040204" pitchFamily="34" charset="-120"/>
              </a:rPr>
              <a:t>第 </a:t>
            </a:r>
            <a:r>
              <a:rPr lang="en-US" altLang="zh-TW" sz="2000" dirty="0">
                <a:latin typeface="微軟正黑體" panose="020B0604030504040204" pitchFamily="34" charset="-120"/>
                <a:ea typeface="微軟正黑體" panose="020B0604030504040204" pitchFamily="34" charset="-120"/>
              </a:rPr>
              <a:t>14 </a:t>
            </a:r>
            <a:r>
              <a:rPr lang="zh-TW" altLang="en-US" sz="2000" dirty="0">
                <a:latin typeface="微軟正黑體" panose="020B0604030504040204" pitchFamily="34" charset="-120"/>
                <a:ea typeface="微軟正黑體" panose="020B0604030504040204" pitchFamily="34" charset="-120"/>
              </a:rPr>
              <a:t>條第 </a:t>
            </a:r>
            <a:r>
              <a:rPr lang="en-US" altLang="zh-TW" sz="2000" dirty="0">
                <a:latin typeface="微軟正黑體" panose="020B0604030504040204" pitchFamily="34" charset="-120"/>
                <a:ea typeface="微軟正黑體" panose="020B0604030504040204" pitchFamily="34" charset="-120"/>
              </a:rPr>
              <a:t>2 </a:t>
            </a:r>
            <a:r>
              <a:rPr lang="zh-TW" altLang="en-US" sz="2000" dirty="0">
                <a:latin typeface="微軟正黑體" panose="020B0604030504040204" pitchFamily="34" charset="-120"/>
                <a:ea typeface="微軟正黑體" panose="020B0604030504040204" pitchFamily="34" charset="-120"/>
              </a:rPr>
              <a:t>項規定，經</a:t>
            </a:r>
            <a:r>
              <a:rPr lang="zh-TW" altLang="en-US" sz="2000" dirty="0">
                <a:solidFill>
                  <a:srgbClr val="FF0000"/>
                </a:solidFill>
                <a:latin typeface="微軟正黑體" panose="020B0604030504040204" pitchFamily="34" charset="-120"/>
                <a:ea typeface="微軟正黑體" panose="020B0604030504040204" pitchFamily="34" charset="-120"/>
              </a:rPr>
              <a:t>監察院裁處罰鍰</a:t>
            </a:r>
            <a:r>
              <a:rPr lang="en-US" altLang="zh-TW" sz="2000" dirty="0">
                <a:solidFill>
                  <a:srgbClr val="FF0000"/>
                </a:solidFill>
                <a:latin typeface="微軟正黑體" panose="020B0604030504040204" pitchFamily="34" charset="-120"/>
                <a:ea typeface="微軟正黑體" panose="020B0604030504040204" pitchFamily="34" charset="-120"/>
              </a:rPr>
              <a:t>5</a:t>
            </a:r>
            <a:r>
              <a:rPr lang="zh-TW" altLang="en-US" sz="2000" dirty="0">
                <a:solidFill>
                  <a:srgbClr val="FF0000"/>
                </a:solidFill>
                <a:latin typeface="微軟正黑體" panose="020B0604030504040204" pitchFamily="34" charset="-120"/>
                <a:ea typeface="微軟正黑體" panose="020B0604030504040204" pitchFamily="34" charset="-120"/>
              </a:rPr>
              <a:t>萬</a:t>
            </a:r>
            <a:r>
              <a:rPr lang="en-US" altLang="zh-TW" sz="2000" dirty="0">
                <a:solidFill>
                  <a:srgbClr val="FF0000"/>
                </a:solidFill>
                <a:latin typeface="微軟正黑體" panose="020B0604030504040204" pitchFamily="34" charset="-120"/>
                <a:ea typeface="微軟正黑體" panose="020B0604030504040204" pitchFamily="34" charset="-120"/>
              </a:rPr>
              <a:t>1</a:t>
            </a:r>
            <a:r>
              <a:rPr lang="zh-TW" altLang="en-US" sz="2000" dirty="0">
                <a:solidFill>
                  <a:srgbClr val="FF0000"/>
                </a:solidFill>
                <a:latin typeface="微軟正黑體" panose="020B0604030504040204" pitchFamily="34" charset="-120"/>
                <a:ea typeface="微軟正黑體" panose="020B0604030504040204" pitchFamily="34" charset="-120"/>
              </a:rPr>
              <a:t>千元</a:t>
            </a:r>
            <a:r>
              <a:rPr lang="zh-TW" altLang="en-US" sz="2000" dirty="0">
                <a:latin typeface="微軟正黑體" panose="020B0604030504040204" pitchFamily="34" charset="-120"/>
                <a:ea typeface="微軟正黑體" panose="020B0604030504040204" pitchFamily="34" charset="-120"/>
              </a:rPr>
              <a:t>。</a:t>
            </a:r>
            <a:endParaRPr lang="en-US" altLang="zh-TW" sz="2000" dirty="0">
              <a:latin typeface="微軟正黑體" panose="020B0604030504040204" pitchFamily="34" charset="-120"/>
              <a:ea typeface="微軟正黑體" panose="020B0604030504040204" pitchFamily="34" charset="-120"/>
            </a:endParaRPr>
          </a:p>
          <a:p>
            <a:pPr>
              <a:lnSpc>
                <a:spcPts val="2600"/>
              </a:lnSpc>
              <a:spcBef>
                <a:spcPts val="600"/>
              </a:spcBef>
            </a:pPr>
            <a:r>
              <a:rPr lang="zh-TW" altLang="en-US" sz="2000" b="1" dirty="0">
                <a:latin typeface="Microsoft JhengHei Light" panose="020B0304030504040204" pitchFamily="34" charset="-120"/>
                <a:ea typeface="Microsoft JhengHei Light" panose="020B0304030504040204" pitchFamily="34" charset="-120"/>
              </a:rPr>
              <a:t>監察院辦理公職人員違反利益衝突迴避罰鍰處分確定名單</a:t>
            </a:r>
            <a:r>
              <a:rPr lang="en-US" altLang="zh-TW" sz="2000" b="1" dirty="0">
                <a:latin typeface="Microsoft JhengHei Light" panose="020B0304030504040204" pitchFamily="34" charset="-120"/>
                <a:ea typeface="Microsoft JhengHei Light" panose="020B0304030504040204" pitchFamily="34" charset="-120"/>
              </a:rPr>
              <a:t>(115 </a:t>
            </a:r>
            <a:r>
              <a:rPr lang="zh-TW" altLang="en-US" sz="2000" b="1" dirty="0">
                <a:latin typeface="Microsoft JhengHei Light" panose="020B0304030504040204" pitchFamily="34" charset="-120"/>
                <a:ea typeface="Microsoft JhengHei Light" panose="020B0304030504040204" pitchFamily="34" charset="-120"/>
              </a:rPr>
              <a:t>年 </a:t>
            </a:r>
            <a:r>
              <a:rPr lang="en-US" altLang="zh-TW" sz="2000" b="1" dirty="0">
                <a:latin typeface="Microsoft JhengHei Light" panose="020B0304030504040204" pitchFamily="34" charset="-120"/>
                <a:ea typeface="Microsoft JhengHei Light" panose="020B0304030504040204" pitchFamily="34" charset="-120"/>
              </a:rPr>
              <a:t>1 </a:t>
            </a:r>
            <a:r>
              <a:rPr lang="zh-TW" altLang="en-US" sz="2000" b="1" dirty="0">
                <a:latin typeface="Microsoft JhengHei Light" panose="020B0304030504040204" pitchFamily="34" charset="-120"/>
                <a:ea typeface="Microsoft JhengHei Light" panose="020B0304030504040204" pitchFamily="34" charset="-120"/>
              </a:rPr>
              <a:t>月至 </a:t>
            </a:r>
            <a:r>
              <a:rPr lang="en-US" altLang="zh-TW" sz="2000" b="1" dirty="0">
                <a:latin typeface="Microsoft JhengHei Light" panose="020B0304030504040204" pitchFamily="34" charset="-120"/>
                <a:ea typeface="Microsoft JhengHei Light" panose="020B0304030504040204" pitchFamily="34" charset="-120"/>
              </a:rPr>
              <a:t>3 </a:t>
            </a:r>
            <a:r>
              <a:rPr lang="zh-TW" altLang="en-US" sz="2000" b="1" dirty="0">
                <a:latin typeface="Microsoft JhengHei Light" panose="020B0304030504040204" pitchFamily="34" charset="-120"/>
                <a:ea typeface="Microsoft JhengHei Light" panose="020B0304030504040204" pitchFamily="34" charset="-120"/>
              </a:rPr>
              <a:t>月</a:t>
            </a:r>
            <a:r>
              <a:rPr lang="en-US" altLang="zh-TW" sz="2000" b="1" dirty="0">
                <a:latin typeface="Microsoft JhengHei Light" panose="020B0304030504040204" pitchFamily="34" charset="-120"/>
                <a:ea typeface="Microsoft JhengHei Light" panose="020B0304030504040204" pitchFamily="34" charset="-120"/>
              </a:rPr>
              <a:t>)</a:t>
            </a:r>
            <a:endParaRPr lang="zh-TW" altLang="en-US" sz="2000" b="1" dirty="0">
              <a:latin typeface="Microsoft JhengHei Light" panose="020B0304030504040204" pitchFamily="34" charset="-120"/>
              <a:ea typeface="Microsoft JhengHei Light" panose="020B0304030504040204" pitchFamily="34" charset="-120"/>
            </a:endParaRPr>
          </a:p>
        </p:txBody>
      </p:sp>
      <p:sp>
        <p:nvSpPr>
          <p:cNvPr id="7" name="矩形 6">
            <a:extLst>
              <a:ext uri="{FF2B5EF4-FFF2-40B4-BE49-F238E27FC236}">
                <a16:creationId xmlns:a16="http://schemas.microsoft.com/office/drawing/2014/main" id="{63504DC4-4B2B-4FF0-B429-EDBEA71C7DDC}"/>
              </a:ext>
            </a:extLst>
          </p:cNvPr>
          <p:cNvSpPr/>
          <p:nvPr/>
        </p:nvSpPr>
        <p:spPr>
          <a:xfrm>
            <a:off x="4971358" y="627034"/>
            <a:ext cx="3737473" cy="3736096"/>
          </a:xfrm>
          <a:prstGeom prst="rect">
            <a:avLst/>
          </a:prstGeom>
          <a:solidFill>
            <a:schemeClr val="bg1"/>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3" name="投影片編號版面配置區 2">
            <a:extLst>
              <a:ext uri="{FF2B5EF4-FFF2-40B4-BE49-F238E27FC236}">
                <a16:creationId xmlns:a16="http://schemas.microsoft.com/office/drawing/2014/main" id="{EFFC672D-1474-4E37-8E31-70132C96EE5D}"/>
              </a:ext>
            </a:extLst>
          </p:cNvPr>
          <p:cNvSpPr>
            <a:spLocks noGrp="1"/>
          </p:cNvSpPr>
          <p:nvPr>
            <p:ph type="sldNum" sz="quarter" idx="11"/>
          </p:nvPr>
        </p:nvSpPr>
        <p:spPr/>
        <p:txBody>
          <a:bodyPr/>
          <a:lstStyle/>
          <a:p>
            <a:fld id="{DBD94E27-7B9A-466C-AD81-10C7819BE9C1}" type="slidenum">
              <a:rPr lang="zh-TW" altLang="en-US" smtClean="0"/>
              <a:t>1</a:t>
            </a:fld>
            <a:endParaRPr lang="zh-TW" altLang="en-US" dirty="0"/>
          </a:p>
        </p:txBody>
      </p:sp>
      <p:grpSp>
        <p:nvGrpSpPr>
          <p:cNvPr id="2" name="群組 1">
            <a:extLst>
              <a:ext uri="{FF2B5EF4-FFF2-40B4-BE49-F238E27FC236}">
                <a16:creationId xmlns:a16="http://schemas.microsoft.com/office/drawing/2014/main" id="{F92F71BA-2ADD-900F-4BD6-4AC9D6817F6E}"/>
              </a:ext>
            </a:extLst>
          </p:cNvPr>
          <p:cNvGrpSpPr/>
          <p:nvPr/>
        </p:nvGrpSpPr>
        <p:grpSpPr>
          <a:xfrm>
            <a:off x="5420297" y="1482548"/>
            <a:ext cx="2839599" cy="404839"/>
            <a:chOff x="5420297" y="1482548"/>
            <a:chExt cx="2839599" cy="404839"/>
          </a:xfrm>
        </p:grpSpPr>
        <p:sp>
          <p:nvSpPr>
            <p:cNvPr id="8" name="文字方塊 7">
              <a:extLst>
                <a:ext uri="{FF2B5EF4-FFF2-40B4-BE49-F238E27FC236}">
                  <a16:creationId xmlns:a16="http://schemas.microsoft.com/office/drawing/2014/main" id="{6701EEBA-AC47-4A1D-8273-5997530682B1}"/>
                </a:ext>
              </a:extLst>
            </p:cNvPr>
            <p:cNvSpPr txBox="1"/>
            <p:nvPr/>
          </p:nvSpPr>
          <p:spPr>
            <a:xfrm>
              <a:off x="5420299" y="1487277"/>
              <a:ext cx="2839597" cy="400110"/>
            </a:xfrm>
            <a:prstGeom prst="rect">
              <a:avLst/>
            </a:prstGeom>
            <a:noFill/>
            <a:ln>
              <a:noFill/>
            </a:ln>
          </p:spPr>
          <p:txBody>
            <a:bodyPr wrap="square" rtlCol="0">
              <a:spAutoFit/>
            </a:bodyPr>
            <a:lstStyle/>
            <a:p>
              <a:pPr>
                <a:buClr>
                  <a:schemeClr val="accent2"/>
                </a:buClr>
              </a:pPr>
              <a:r>
                <a:rPr lang="zh-TW" altLang="en-US" sz="2000" b="1" dirty="0">
                  <a:solidFill>
                    <a:schemeClr val="accent2"/>
                  </a:solidFill>
                  <a:latin typeface="微軟正黑體" panose="020B0604030504040204" pitchFamily="34" charset="-120"/>
                  <a:ea typeface="微軟正黑體" panose="020B0604030504040204" pitchFamily="34" charset="-120"/>
                </a:rPr>
                <a:t>     誰是「公職人員」？</a:t>
              </a:r>
            </a:p>
          </p:txBody>
        </p:sp>
        <p:pic>
          <p:nvPicPr>
            <p:cNvPr id="5" name="圖片 4">
              <a:extLst>
                <a:ext uri="{FF2B5EF4-FFF2-40B4-BE49-F238E27FC236}">
                  <a16:creationId xmlns:a16="http://schemas.microsoft.com/office/drawing/2014/main" id="{3C90AB01-DD10-54FA-A8E2-3937E157809B}"/>
                </a:ext>
              </a:extLst>
            </p:cNvPr>
            <p:cNvPicPr>
              <a:picLocks noChangeAspect="1"/>
            </p:cNvPicPr>
            <p:nvPr/>
          </p:nvPicPr>
          <p:blipFill>
            <a:blip r:embed="rId3"/>
            <a:stretch>
              <a:fillRect/>
            </a:stretch>
          </p:blipFill>
          <p:spPr>
            <a:xfrm>
              <a:off x="5420297" y="1482548"/>
              <a:ext cx="397329" cy="397329"/>
            </a:xfrm>
            <a:prstGeom prst="rect">
              <a:avLst/>
            </a:prstGeom>
          </p:spPr>
        </p:pic>
      </p:grpSp>
      <p:grpSp>
        <p:nvGrpSpPr>
          <p:cNvPr id="12" name="群組 11">
            <a:extLst>
              <a:ext uri="{FF2B5EF4-FFF2-40B4-BE49-F238E27FC236}">
                <a16:creationId xmlns:a16="http://schemas.microsoft.com/office/drawing/2014/main" id="{EEE5DEE7-A853-0A97-CD07-F1EC9F7BFA3F}"/>
              </a:ext>
            </a:extLst>
          </p:cNvPr>
          <p:cNvGrpSpPr/>
          <p:nvPr/>
        </p:nvGrpSpPr>
        <p:grpSpPr>
          <a:xfrm>
            <a:off x="5420296" y="2131249"/>
            <a:ext cx="2839598" cy="404916"/>
            <a:chOff x="5420296" y="2131249"/>
            <a:chExt cx="2839598" cy="404916"/>
          </a:xfrm>
        </p:grpSpPr>
        <p:sp>
          <p:nvSpPr>
            <p:cNvPr id="9" name="文字方塊 8">
              <a:extLst>
                <a:ext uri="{FF2B5EF4-FFF2-40B4-BE49-F238E27FC236}">
                  <a16:creationId xmlns:a16="http://schemas.microsoft.com/office/drawing/2014/main" id="{0D055D42-3BCE-4E35-A87D-AE06DC9476FF}"/>
                </a:ext>
              </a:extLst>
            </p:cNvPr>
            <p:cNvSpPr txBox="1"/>
            <p:nvPr/>
          </p:nvSpPr>
          <p:spPr>
            <a:xfrm>
              <a:off x="5420297" y="2131249"/>
              <a:ext cx="2839597" cy="400110"/>
            </a:xfrm>
            <a:prstGeom prst="rect">
              <a:avLst/>
            </a:prstGeom>
            <a:noFill/>
            <a:ln>
              <a:noFill/>
            </a:ln>
          </p:spPr>
          <p:txBody>
            <a:bodyPr wrap="square" rtlCol="0">
              <a:spAutoFit/>
            </a:bodyPr>
            <a:lstStyle/>
            <a:p>
              <a:pPr>
                <a:buClr>
                  <a:schemeClr val="accent2"/>
                </a:buClr>
              </a:pPr>
              <a:r>
                <a:rPr lang="zh-TW" altLang="en-US" sz="2000" b="1" dirty="0">
                  <a:solidFill>
                    <a:schemeClr val="accent2"/>
                  </a:solidFill>
                  <a:latin typeface="微軟正黑體" panose="020B0604030504040204" pitchFamily="34" charset="-120"/>
                  <a:ea typeface="微軟正黑體" panose="020B0604030504040204" pitchFamily="34" charset="-120"/>
                </a:rPr>
                <a:t>      誰是「關係人」？</a:t>
              </a:r>
            </a:p>
          </p:txBody>
        </p:sp>
        <p:pic>
          <p:nvPicPr>
            <p:cNvPr id="6" name="圖片 5">
              <a:extLst>
                <a:ext uri="{FF2B5EF4-FFF2-40B4-BE49-F238E27FC236}">
                  <a16:creationId xmlns:a16="http://schemas.microsoft.com/office/drawing/2014/main" id="{528FB2E8-F671-2942-0CBA-782402E39F4D}"/>
                </a:ext>
              </a:extLst>
            </p:cNvPr>
            <p:cNvPicPr>
              <a:picLocks noChangeAspect="1"/>
            </p:cNvPicPr>
            <p:nvPr/>
          </p:nvPicPr>
          <p:blipFill>
            <a:blip r:embed="rId3"/>
            <a:stretch>
              <a:fillRect/>
            </a:stretch>
          </p:blipFill>
          <p:spPr>
            <a:xfrm>
              <a:off x="5420296" y="2138836"/>
              <a:ext cx="397329" cy="397329"/>
            </a:xfrm>
            <a:prstGeom prst="rect">
              <a:avLst/>
            </a:prstGeom>
          </p:spPr>
        </p:pic>
      </p:grpSp>
      <p:grpSp>
        <p:nvGrpSpPr>
          <p:cNvPr id="13" name="群組 12">
            <a:extLst>
              <a:ext uri="{FF2B5EF4-FFF2-40B4-BE49-F238E27FC236}">
                <a16:creationId xmlns:a16="http://schemas.microsoft.com/office/drawing/2014/main" id="{B2C44722-AA27-F1DE-8A4D-AB90ED379AD4}"/>
              </a:ext>
            </a:extLst>
          </p:cNvPr>
          <p:cNvGrpSpPr/>
          <p:nvPr/>
        </p:nvGrpSpPr>
        <p:grpSpPr>
          <a:xfrm>
            <a:off x="5347063" y="2775221"/>
            <a:ext cx="3361768" cy="409937"/>
            <a:chOff x="5347063" y="2775221"/>
            <a:chExt cx="3361768" cy="409937"/>
          </a:xfrm>
        </p:grpSpPr>
        <p:sp>
          <p:nvSpPr>
            <p:cNvPr id="11" name="文字方塊 10">
              <a:extLst>
                <a:ext uri="{FF2B5EF4-FFF2-40B4-BE49-F238E27FC236}">
                  <a16:creationId xmlns:a16="http://schemas.microsoft.com/office/drawing/2014/main" id="{F36C9321-8D09-46A6-9C1B-D0DB7DAA4B66}"/>
                </a:ext>
              </a:extLst>
            </p:cNvPr>
            <p:cNvSpPr txBox="1"/>
            <p:nvPr/>
          </p:nvSpPr>
          <p:spPr>
            <a:xfrm>
              <a:off x="5347063" y="2775221"/>
              <a:ext cx="3361768" cy="400110"/>
            </a:xfrm>
            <a:prstGeom prst="rect">
              <a:avLst/>
            </a:prstGeom>
            <a:noFill/>
            <a:ln>
              <a:noFill/>
            </a:ln>
          </p:spPr>
          <p:txBody>
            <a:bodyPr wrap="square" rtlCol="0">
              <a:spAutoFit/>
            </a:bodyPr>
            <a:lstStyle/>
            <a:p>
              <a:pPr>
                <a:buClr>
                  <a:schemeClr val="accent2"/>
                </a:buClr>
              </a:pPr>
              <a:r>
                <a:rPr lang="zh-TW" altLang="en-US" sz="2000" b="1" dirty="0">
                  <a:solidFill>
                    <a:schemeClr val="accent2"/>
                  </a:solidFill>
                  <a:latin typeface="微軟正黑體" panose="020B0604030504040204" pitchFamily="34" charset="-120"/>
                  <a:ea typeface="微軟正黑體" panose="020B0604030504040204" pitchFamily="34" charset="-120"/>
                </a:rPr>
                <a:t>       補助交易禁止與例外</a:t>
              </a:r>
              <a:r>
                <a:rPr lang="en-US" altLang="zh-TW" sz="2000" b="1" dirty="0">
                  <a:solidFill>
                    <a:schemeClr val="accent2"/>
                  </a:solidFill>
                  <a:latin typeface="微軟正黑體" panose="020B0604030504040204" pitchFamily="34" charset="-120"/>
                  <a:ea typeface="微軟正黑體" panose="020B0604030504040204" pitchFamily="34" charset="-120"/>
                </a:rPr>
                <a:t>!</a:t>
              </a:r>
              <a:endParaRPr lang="zh-TW" altLang="en-US" sz="2000" b="1" dirty="0">
                <a:solidFill>
                  <a:schemeClr val="accent2"/>
                </a:solidFill>
                <a:latin typeface="微軟正黑體" panose="020B0604030504040204" pitchFamily="34" charset="-120"/>
                <a:ea typeface="微軟正黑體" panose="020B0604030504040204" pitchFamily="34" charset="-120"/>
              </a:endParaRPr>
            </a:p>
          </p:txBody>
        </p:sp>
        <p:pic>
          <p:nvPicPr>
            <p:cNvPr id="10" name="圖片 9">
              <a:extLst>
                <a:ext uri="{FF2B5EF4-FFF2-40B4-BE49-F238E27FC236}">
                  <a16:creationId xmlns:a16="http://schemas.microsoft.com/office/drawing/2014/main" id="{61C98131-B358-B586-8ADE-6F7A8B6648BB}"/>
                </a:ext>
              </a:extLst>
            </p:cNvPr>
            <p:cNvPicPr>
              <a:picLocks noChangeAspect="1"/>
            </p:cNvPicPr>
            <p:nvPr/>
          </p:nvPicPr>
          <p:blipFill>
            <a:blip r:embed="rId3"/>
            <a:stretch>
              <a:fillRect/>
            </a:stretch>
          </p:blipFill>
          <p:spPr>
            <a:xfrm>
              <a:off x="5420296" y="2787829"/>
              <a:ext cx="397329" cy="397329"/>
            </a:xfrm>
            <a:prstGeom prst="rect">
              <a:avLst/>
            </a:prstGeom>
          </p:spPr>
        </p:pic>
      </p:grpSp>
      <p:grpSp>
        <p:nvGrpSpPr>
          <p:cNvPr id="14" name="群組 13">
            <a:extLst>
              <a:ext uri="{FF2B5EF4-FFF2-40B4-BE49-F238E27FC236}">
                <a16:creationId xmlns:a16="http://schemas.microsoft.com/office/drawing/2014/main" id="{B7E390C0-CF3A-B63A-0C48-742C2A8BB32B}"/>
              </a:ext>
            </a:extLst>
          </p:cNvPr>
          <p:cNvGrpSpPr/>
          <p:nvPr/>
        </p:nvGrpSpPr>
        <p:grpSpPr>
          <a:xfrm>
            <a:off x="5347063" y="3423999"/>
            <a:ext cx="3361768" cy="409937"/>
            <a:chOff x="5347063" y="2775221"/>
            <a:chExt cx="3361768" cy="409937"/>
          </a:xfrm>
        </p:grpSpPr>
        <p:sp>
          <p:nvSpPr>
            <p:cNvPr id="15" name="文字方塊 14">
              <a:extLst>
                <a:ext uri="{FF2B5EF4-FFF2-40B4-BE49-F238E27FC236}">
                  <a16:creationId xmlns:a16="http://schemas.microsoft.com/office/drawing/2014/main" id="{616625AF-FB3A-3F0E-EC39-581EF51CE2FF}"/>
                </a:ext>
              </a:extLst>
            </p:cNvPr>
            <p:cNvSpPr txBox="1"/>
            <p:nvPr/>
          </p:nvSpPr>
          <p:spPr>
            <a:xfrm>
              <a:off x="5347063" y="2775221"/>
              <a:ext cx="3361768" cy="400110"/>
            </a:xfrm>
            <a:prstGeom prst="rect">
              <a:avLst/>
            </a:prstGeom>
            <a:noFill/>
            <a:ln>
              <a:noFill/>
            </a:ln>
          </p:spPr>
          <p:txBody>
            <a:bodyPr wrap="square" rtlCol="0">
              <a:spAutoFit/>
            </a:bodyPr>
            <a:lstStyle/>
            <a:p>
              <a:pPr>
                <a:buClr>
                  <a:schemeClr val="accent2"/>
                </a:buClr>
              </a:pPr>
              <a:r>
                <a:rPr lang="zh-TW" altLang="en-US" sz="2000" b="1" dirty="0">
                  <a:solidFill>
                    <a:schemeClr val="accent2"/>
                  </a:solidFill>
                  <a:latin typeface="微軟正黑體" panose="020B0604030504040204" pitchFamily="34" charset="-120"/>
                  <a:ea typeface="微軟正黑體" panose="020B0604030504040204" pitchFamily="34" charset="-120"/>
                </a:rPr>
                <a:t>       陽光如何照進補助交易</a:t>
              </a:r>
              <a:r>
                <a:rPr lang="en-US" altLang="zh-TW" sz="2000" b="1" dirty="0">
                  <a:solidFill>
                    <a:schemeClr val="accent2"/>
                  </a:solidFill>
                  <a:latin typeface="微軟正黑體" panose="020B0604030504040204" pitchFamily="34" charset="-120"/>
                  <a:ea typeface="微軟正黑體" panose="020B0604030504040204" pitchFamily="34" charset="-120"/>
                </a:rPr>
                <a:t>?</a:t>
              </a:r>
              <a:endParaRPr lang="zh-TW" altLang="en-US" sz="2000" b="1" dirty="0">
                <a:solidFill>
                  <a:schemeClr val="accent2"/>
                </a:solidFill>
                <a:latin typeface="微軟正黑體" panose="020B0604030504040204" pitchFamily="34" charset="-120"/>
                <a:ea typeface="微軟正黑體" panose="020B0604030504040204" pitchFamily="34" charset="-120"/>
              </a:endParaRPr>
            </a:p>
          </p:txBody>
        </p:sp>
        <p:pic>
          <p:nvPicPr>
            <p:cNvPr id="16" name="圖片 15">
              <a:extLst>
                <a:ext uri="{FF2B5EF4-FFF2-40B4-BE49-F238E27FC236}">
                  <a16:creationId xmlns:a16="http://schemas.microsoft.com/office/drawing/2014/main" id="{9BC1BAE4-B820-7DF8-D977-2262D45AF738}"/>
                </a:ext>
              </a:extLst>
            </p:cNvPr>
            <p:cNvPicPr>
              <a:picLocks noChangeAspect="1"/>
            </p:cNvPicPr>
            <p:nvPr/>
          </p:nvPicPr>
          <p:blipFill>
            <a:blip r:embed="rId3"/>
            <a:stretch>
              <a:fillRect/>
            </a:stretch>
          </p:blipFill>
          <p:spPr>
            <a:xfrm>
              <a:off x="5420296" y="2787829"/>
              <a:ext cx="397329" cy="397329"/>
            </a:xfrm>
            <a:prstGeom prst="rect">
              <a:avLst/>
            </a:prstGeom>
          </p:spPr>
        </p:pic>
      </p:grpSp>
    </p:spTree>
    <p:extLst>
      <p:ext uri="{BB962C8B-B14F-4D97-AF65-F5344CB8AC3E}">
        <p14:creationId xmlns:p14="http://schemas.microsoft.com/office/powerpoint/2010/main" val="2941657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64"/>
          <p:cNvSpPr/>
          <p:nvPr/>
        </p:nvSpPr>
        <p:spPr>
          <a:xfrm>
            <a:off x="3810294" y="1405851"/>
            <a:ext cx="1653900" cy="930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2" name="Google Shape;562;p64"/>
          <p:cNvSpPr txBox="1">
            <a:spLocks noGrp="1"/>
          </p:cNvSpPr>
          <p:nvPr>
            <p:ph type="title"/>
          </p:nvPr>
        </p:nvSpPr>
        <p:spPr>
          <a:xfrm>
            <a:off x="2057136" y="2686144"/>
            <a:ext cx="5762100" cy="520500"/>
          </a:xfrm>
          <a:prstGeom prst="rect">
            <a:avLst/>
          </a:prstGeom>
        </p:spPr>
        <p:txBody>
          <a:bodyPr spcFirstLastPara="1" wrap="square" lIns="0" tIns="0" rIns="0" bIns="0" anchor="t" anchorCtr="0">
            <a:noAutofit/>
          </a:bodyPr>
          <a:lstStyle/>
          <a:p>
            <a:pPr lvl="0"/>
            <a:r>
              <a:rPr lang="zh-TW" altLang="en-US" b="1" dirty="0">
                <a:latin typeface="微軟正黑體" panose="020B0604030504040204" pitchFamily="34" charset="-120"/>
                <a:ea typeface="微軟正黑體" panose="020B0604030504040204" pitchFamily="34" charset="-120"/>
              </a:rPr>
              <a:t>誰是「公職人員」？</a:t>
            </a:r>
            <a:endParaRPr b="1" dirty="0">
              <a:latin typeface="微軟正黑體" panose="020B0604030504040204" pitchFamily="34" charset="-120"/>
              <a:ea typeface="微軟正黑體" panose="020B0604030504040204" pitchFamily="34" charset="-120"/>
            </a:endParaRPr>
          </a:p>
        </p:txBody>
      </p:sp>
      <p:sp>
        <p:nvSpPr>
          <p:cNvPr id="563" name="Google Shape;563;p64"/>
          <p:cNvSpPr txBox="1">
            <a:spLocks noGrp="1"/>
          </p:cNvSpPr>
          <p:nvPr>
            <p:ph type="title" idx="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01</a:t>
            </a:r>
            <a:endParaRPr dirty="0"/>
          </a:p>
        </p:txBody>
      </p:sp>
      <p:sp>
        <p:nvSpPr>
          <p:cNvPr id="3" name="投影片編號版面配置區 2">
            <a:extLst>
              <a:ext uri="{FF2B5EF4-FFF2-40B4-BE49-F238E27FC236}">
                <a16:creationId xmlns:a16="http://schemas.microsoft.com/office/drawing/2014/main" id="{2D89BAC5-D647-4F2B-9EC8-999FC977BC8B}"/>
              </a:ext>
            </a:extLst>
          </p:cNvPr>
          <p:cNvSpPr>
            <a:spLocks noGrp="1"/>
          </p:cNvSpPr>
          <p:nvPr>
            <p:ph type="sldNum" sz="quarter" idx="11"/>
          </p:nvPr>
        </p:nvSpPr>
        <p:spPr/>
        <p:txBody>
          <a:bodyPr/>
          <a:lstStyle/>
          <a:p>
            <a:fld id="{DBD94E27-7B9A-466C-AD81-10C7819BE9C1}" type="slidenum">
              <a:rPr lang="zh-TW" altLang="en-US" smtClean="0"/>
              <a:t>2</a:t>
            </a:fld>
            <a:endParaRPr lang="zh-TW" altLang="en-US" dirty="0"/>
          </a:p>
        </p:txBody>
      </p:sp>
      <p:sp>
        <p:nvSpPr>
          <p:cNvPr id="565" name="Google Shape;565;p64"/>
          <p:cNvSpPr/>
          <p:nvPr/>
        </p:nvSpPr>
        <p:spPr>
          <a:xfrm>
            <a:off x="5269771" y="1513701"/>
            <a:ext cx="229551" cy="273877"/>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6" name="Google Shape;566;p64"/>
          <p:cNvSpPr/>
          <p:nvPr/>
        </p:nvSpPr>
        <p:spPr>
          <a:xfrm>
            <a:off x="3555324" y="1003827"/>
            <a:ext cx="90600" cy="107163"/>
          </a:xfrm>
          <a:custGeom>
            <a:avLst/>
            <a:gdLst/>
            <a:ahLst/>
            <a:cxn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7" name="Google Shape;567;p64"/>
          <p:cNvSpPr/>
          <p:nvPr/>
        </p:nvSpPr>
        <p:spPr>
          <a:xfrm>
            <a:off x="6947966" y="2007267"/>
            <a:ext cx="159916" cy="189840"/>
          </a:xfrm>
          <a:custGeom>
            <a:avLst/>
            <a:gdLst/>
            <a:ahLst/>
            <a:cxn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8" name="Google Shape;568;p64"/>
          <p:cNvSpPr/>
          <p:nvPr/>
        </p:nvSpPr>
        <p:spPr>
          <a:xfrm>
            <a:off x="7517554" y="1243413"/>
            <a:ext cx="197735" cy="235526"/>
          </a:xfrm>
          <a:custGeom>
            <a:avLst/>
            <a:gdLst/>
            <a:ahLst/>
            <a:cxn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9" name="Google Shape;569;p64"/>
          <p:cNvSpPr/>
          <p:nvPr/>
        </p:nvSpPr>
        <p:spPr>
          <a:xfrm>
            <a:off x="1121453" y="1189107"/>
            <a:ext cx="197735" cy="235526"/>
          </a:xfrm>
          <a:custGeom>
            <a:avLst/>
            <a:gdLst/>
            <a:ahLst/>
            <a:cxn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0" name="Google Shape;570;p64"/>
          <p:cNvSpPr/>
          <p:nvPr/>
        </p:nvSpPr>
        <p:spPr>
          <a:xfrm>
            <a:off x="2299726" y="1597073"/>
            <a:ext cx="89827" cy="107135"/>
          </a:xfrm>
          <a:custGeom>
            <a:avLst/>
            <a:gdLst/>
            <a:ahLst/>
            <a:cxn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1" name="Google Shape;571;p64"/>
          <p:cNvSpPr/>
          <p:nvPr/>
        </p:nvSpPr>
        <p:spPr>
          <a:xfrm>
            <a:off x="1344363" y="1904269"/>
            <a:ext cx="159916" cy="189840"/>
          </a:xfrm>
          <a:custGeom>
            <a:avLst/>
            <a:gdLst/>
            <a:ahLst/>
            <a:cxn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2" name="Google Shape;572;p64"/>
          <p:cNvSpPr/>
          <p:nvPr/>
        </p:nvSpPr>
        <p:spPr>
          <a:xfrm>
            <a:off x="5086788" y="549519"/>
            <a:ext cx="197735" cy="235526"/>
          </a:xfrm>
          <a:custGeom>
            <a:avLst/>
            <a:gdLst/>
            <a:ahLst/>
            <a:cxn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3" name="Google Shape;573;p64"/>
          <p:cNvSpPr/>
          <p:nvPr/>
        </p:nvSpPr>
        <p:spPr>
          <a:xfrm>
            <a:off x="6394566" y="792882"/>
            <a:ext cx="89827" cy="107135"/>
          </a:xfrm>
          <a:custGeom>
            <a:avLst/>
            <a:gdLst/>
            <a:ahLst/>
            <a:cxnLst/>
            <a:rect l="l" t="t" r="r" b="b"/>
            <a:pathLst>
              <a:path w="3254" h="3881" extrusionOk="0">
                <a:moveTo>
                  <a:pt x="1598" y="1"/>
                </a:moveTo>
                <a:lnTo>
                  <a:pt x="1028" y="1285"/>
                </a:lnTo>
                <a:lnTo>
                  <a:pt x="0" y="1912"/>
                </a:lnTo>
                <a:lnTo>
                  <a:pt x="1028" y="2568"/>
                </a:lnTo>
                <a:lnTo>
                  <a:pt x="1598" y="3881"/>
                </a:lnTo>
                <a:lnTo>
                  <a:pt x="2197" y="2568"/>
                </a:lnTo>
                <a:lnTo>
                  <a:pt x="3253" y="1912"/>
                </a:lnTo>
                <a:lnTo>
                  <a:pt x="2197" y="1285"/>
                </a:lnTo>
                <a:lnTo>
                  <a:pt x="159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4" name="Google Shape;574;p64"/>
          <p:cNvSpPr/>
          <p:nvPr/>
        </p:nvSpPr>
        <p:spPr>
          <a:xfrm>
            <a:off x="5855826" y="1371787"/>
            <a:ext cx="90600" cy="107163"/>
          </a:xfrm>
          <a:custGeom>
            <a:avLst/>
            <a:gdLst/>
            <a:ahLst/>
            <a:cxn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5" name="Google Shape;575;p64"/>
          <p:cNvSpPr/>
          <p:nvPr/>
        </p:nvSpPr>
        <p:spPr>
          <a:xfrm>
            <a:off x="4416833" y="2269695"/>
            <a:ext cx="159115" cy="189840"/>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6" name="Google Shape;576;p64"/>
          <p:cNvSpPr/>
          <p:nvPr/>
        </p:nvSpPr>
        <p:spPr>
          <a:xfrm>
            <a:off x="2999407" y="2108023"/>
            <a:ext cx="90600" cy="107163"/>
          </a:xfrm>
          <a:custGeom>
            <a:avLst/>
            <a:gdLst/>
            <a:ahLst/>
            <a:cxnLst/>
            <a:rect l="l" t="t" r="r" b="b"/>
            <a:pathLst>
              <a:path w="3282" h="3882" extrusionOk="0">
                <a:moveTo>
                  <a:pt x="1655" y="1"/>
                </a:moveTo>
                <a:lnTo>
                  <a:pt x="1085" y="1285"/>
                </a:lnTo>
                <a:lnTo>
                  <a:pt x="1" y="1941"/>
                </a:lnTo>
                <a:lnTo>
                  <a:pt x="1085" y="2597"/>
                </a:lnTo>
                <a:lnTo>
                  <a:pt x="1655" y="3881"/>
                </a:lnTo>
                <a:lnTo>
                  <a:pt x="2226" y="2597"/>
                </a:lnTo>
                <a:lnTo>
                  <a:pt x="3282" y="1941"/>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5"/>
                                        </p:tgtEl>
                                        <p:attrNameLst>
                                          <p:attrName>style.visibility</p:attrName>
                                        </p:attrNameLst>
                                      </p:cBhvr>
                                      <p:to>
                                        <p:strVal val="visible"/>
                                      </p:to>
                                    </p:set>
                                    <p:animEffect transition="in" filter="fade">
                                      <p:cBhvr>
                                        <p:cTn id="7" dur="1200"/>
                                        <p:tgtEl>
                                          <p:spTgt spid="565"/>
                                        </p:tgtEl>
                                      </p:cBhvr>
                                    </p:animEffect>
                                  </p:childTnLst>
                                </p:cTn>
                              </p:par>
                              <p:par>
                                <p:cTn id="8" presetID="10" presetClass="entr" presetSubtype="0" fill="hold" nodeType="withEffect">
                                  <p:stCondLst>
                                    <p:cond delay="0"/>
                                  </p:stCondLst>
                                  <p:childTnLst>
                                    <p:set>
                                      <p:cBhvr>
                                        <p:cTn id="9" dur="1" fill="hold">
                                          <p:stCondLst>
                                            <p:cond delay="0"/>
                                          </p:stCondLst>
                                        </p:cTn>
                                        <p:tgtEl>
                                          <p:spTgt spid="566"/>
                                        </p:tgtEl>
                                        <p:attrNameLst>
                                          <p:attrName>style.visibility</p:attrName>
                                        </p:attrNameLst>
                                      </p:cBhvr>
                                      <p:to>
                                        <p:strVal val="visible"/>
                                      </p:to>
                                    </p:set>
                                    <p:animEffect transition="in" filter="fade">
                                      <p:cBhvr>
                                        <p:cTn id="10" dur="1000"/>
                                        <p:tgtEl>
                                          <p:spTgt spid="566"/>
                                        </p:tgtEl>
                                      </p:cBhvr>
                                    </p:animEffect>
                                  </p:childTnLst>
                                </p:cTn>
                              </p:par>
                              <p:par>
                                <p:cTn id="11" presetID="10" presetClass="entr" presetSubtype="0" fill="hold" nodeType="withEffect">
                                  <p:stCondLst>
                                    <p:cond delay="0"/>
                                  </p:stCondLst>
                                  <p:childTnLst>
                                    <p:set>
                                      <p:cBhvr>
                                        <p:cTn id="12" dur="1" fill="hold">
                                          <p:stCondLst>
                                            <p:cond delay="0"/>
                                          </p:stCondLst>
                                        </p:cTn>
                                        <p:tgtEl>
                                          <p:spTgt spid="568"/>
                                        </p:tgtEl>
                                        <p:attrNameLst>
                                          <p:attrName>style.visibility</p:attrName>
                                        </p:attrNameLst>
                                      </p:cBhvr>
                                      <p:to>
                                        <p:strVal val="visible"/>
                                      </p:to>
                                    </p:set>
                                    <p:animEffect transition="in" filter="fade">
                                      <p:cBhvr>
                                        <p:cTn id="13" dur="1000"/>
                                        <p:tgtEl>
                                          <p:spTgt spid="568"/>
                                        </p:tgtEl>
                                      </p:cBhvr>
                                    </p:animEffect>
                                  </p:childTnLst>
                                </p:cTn>
                              </p:par>
                              <p:par>
                                <p:cTn id="14" presetID="10" presetClass="entr" presetSubtype="0" fill="hold" nodeType="withEffect">
                                  <p:stCondLst>
                                    <p:cond delay="0"/>
                                  </p:stCondLst>
                                  <p:childTnLst>
                                    <p:set>
                                      <p:cBhvr>
                                        <p:cTn id="15" dur="1" fill="hold">
                                          <p:stCondLst>
                                            <p:cond delay="0"/>
                                          </p:stCondLst>
                                        </p:cTn>
                                        <p:tgtEl>
                                          <p:spTgt spid="569"/>
                                        </p:tgtEl>
                                        <p:attrNameLst>
                                          <p:attrName>style.visibility</p:attrName>
                                        </p:attrNameLst>
                                      </p:cBhvr>
                                      <p:to>
                                        <p:strVal val="visible"/>
                                      </p:to>
                                    </p:set>
                                    <p:animEffect transition="in" filter="fade">
                                      <p:cBhvr>
                                        <p:cTn id="16" dur="1000"/>
                                        <p:tgtEl>
                                          <p:spTgt spid="569"/>
                                        </p:tgtEl>
                                      </p:cBhvr>
                                    </p:animEffect>
                                  </p:childTnLst>
                                </p:cTn>
                              </p:par>
                              <p:par>
                                <p:cTn id="17" presetID="10" presetClass="entr" presetSubtype="0" fill="hold" nodeType="withEffect">
                                  <p:stCondLst>
                                    <p:cond delay="0"/>
                                  </p:stCondLst>
                                  <p:childTnLst>
                                    <p:set>
                                      <p:cBhvr>
                                        <p:cTn id="18" dur="1" fill="hold">
                                          <p:stCondLst>
                                            <p:cond delay="0"/>
                                          </p:stCondLst>
                                        </p:cTn>
                                        <p:tgtEl>
                                          <p:spTgt spid="570"/>
                                        </p:tgtEl>
                                        <p:attrNameLst>
                                          <p:attrName>style.visibility</p:attrName>
                                        </p:attrNameLst>
                                      </p:cBhvr>
                                      <p:to>
                                        <p:strVal val="visible"/>
                                      </p:to>
                                    </p:set>
                                    <p:animEffect transition="in" filter="fade">
                                      <p:cBhvr>
                                        <p:cTn id="19" dur="1000"/>
                                        <p:tgtEl>
                                          <p:spTgt spid="570"/>
                                        </p:tgtEl>
                                      </p:cBhvr>
                                    </p:animEffect>
                                  </p:childTnLst>
                                </p:cTn>
                              </p:par>
                              <p:par>
                                <p:cTn id="20" presetID="10" presetClass="entr" presetSubtype="0" fill="hold" nodeType="withEffect">
                                  <p:stCondLst>
                                    <p:cond delay="0"/>
                                  </p:stCondLst>
                                  <p:childTnLst>
                                    <p:set>
                                      <p:cBhvr>
                                        <p:cTn id="21" dur="1" fill="hold">
                                          <p:stCondLst>
                                            <p:cond delay="0"/>
                                          </p:stCondLst>
                                        </p:cTn>
                                        <p:tgtEl>
                                          <p:spTgt spid="571"/>
                                        </p:tgtEl>
                                        <p:attrNameLst>
                                          <p:attrName>style.visibility</p:attrName>
                                        </p:attrNameLst>
                                      </p:cBhvr>
                                      <p:to>
                                        <p:strVal val="visible"/>
                                      </p:to>
                                    </p:set>
                                    <p:animEffect transition="in" filter="fade">
                                      <p:cBhvr>
                                        <p:cTn id="22" dur="1000"/>
                                        <p:tgtEl>
                                          <p:spTgt spid="571"/>
                                        </p:tgtEl>
                                      </p:cBhvr>
                                    </p:animEffect>
                                  </p:childTnLst>
                                </p:cTn>
                              </p:par>
                              <p:par>
                                <p:cTn id="23" presetID="10" presetClass="entr" presetSubtype="0" fill="hold" nodeType="withEffect">
                                  <p:stCondLst>
                                    <p:cond delay="0"/>
                                  </p:stCondLst>
                                  <p:childTnLst>
                                    <p:set>
                                      <p:cBhvr>
                                        <p:cTn id="24" dur="1" fill="hold">
                                          <p:stCondLst>
                                            <p:cond delay="0"/>
                                          </p:stCondLst>
                                        </p:cTn>
                                        <p:tgtEl>
                                          <p:spTgt spid="572"/>
                                        </p:tgtEl>
                                        <p:attrNameLst>
                                          <p:attrName>style.visibility</p:attrName>
                                        </p:attrNameLst>
                                      </p:cBhvr>
                                      <p:to>
                                        <p:strVal val="visible"/>
                                      </p:to>
                                    </p:set>
                                    <p:animEffect transition="in" filter="fade">
                                      <p:cBhvr>
                                        <p:cTn id="25" dur="1000"/>
                                        <p:tgtEl>
                                          <p:spTgt spid="572"/>
                                        </p:tgtEl>
                                      </p:cBhvr>
                                    </p:animEffect>
                                  </p:childTnLst>
                                </p:cTn>
                              </p:par>
                              <p:par>
                                <p:cTn id="26" presetID="10" presetClass="entr" presetSubtype="0" fill="hold" nodeType="withEffect">
                                  <p:stCondLst>
                                    <p:cond delay="0"/>
                                  </p:stCondLst>
                                  <p:childTnLst>
                                    <p:set>
                                      <p:cBhvr>
                                        <p:cTn id="27" dur="1" fill="hold">
                                          <p:stCondLst>
                                            <p:cond delay="0"/>
                                          </p:stCondLst>
                                        </p:cTn>
                                        <p:tgtEl>
                                          <p:spTgt spid="573"/>
                                        </p:tgtEl>
                                        <p:attrNameLst>
                                          <p:attrName>style.visibility</p:attrName>
                                        </p:attrNameLst>
                                      </p:cBhvr>
                                      <p:to>
                                        <p:strVal val="visible"/>
                                      </p:to>
                                    </p:set>
                                    <p:animEffect transition="in" filter="fade">
                                      <p:cBhvr>
                                        <p:cTn id="28" dur="1000"/>
                                        <p:tgtEl>
                                          <p:spTgt spid="573"/>
                                        </p:tgtEl>
                                      </p:cBhvr>
                                    </p:animEffect>
                                  </p:childTnLst>
                                </p:cTn>
                              </p:par>
                              <p:par>
                                <p:cTn id="29" presetID="10" presetClass="entr" presetSubtype="0" fill="hold" nodeType="withEffect">
                                  <p:stCondLst>
                                    <p:cond delay="0"/>
                                  </p:stCondLst>
                                  <p:childTnLst>
                                    <p:set>
                                      <p:cBhvr>
                                        <p:cTn id="30" dur="1" fill="hold">
                                          <p:stCondLst>
                                            <p:cond delay="0"/>
                                          </p:stCondLst>
                                        </p:cTn>
                                        <p:tgtEl>
                                          <p:spTgt spid="574"/>
                                        </p:tgtEl>
                                        <p:attrNameLst>
                                          <p:attrName>style.visibility</p:attrName>
                                        </p:attrNameLst>
                                      </p:cBhvr>
                                      <p:to>
                                        <p:strVal val="visible"/>
                                      </p:to>
                                    </p:set>
                                    <p:animEffect transition="in" filter="fade">
                                      <p:cBhvr>
                                        <p:cTn id="31" dur="1000"/>
                                        <p:tgtEl>
                                          <p:spTgt spid="574"/>
                                        </p:tgtEl>
                                      </p:cBhvr>
                                    </p:animEffect>
                                  </p:childTnLst>
                                </p:cTn>
                              </p:par>
                              <p:par>
                                <p:cTn id="32" presetID="10" presetClass="entr" presetSubtype="0" fill="hold" nodeType="withEffect">
                                  <p:stCondLst>
                                    <p:cond delay="0"/>
                                  </p:stCondLst>
                                  <p:childTnLst>
                                    <p:set>
                                      <p:cBhvr>
                                        <p:cTn id="33" dur="1" fill="hold">
                                          <p:stCondLst>
                                            <p:cond delay="0"/>
                                          </p:stCondLst>
                                        </p:cTn>
                                        <p:tgtEl>
                                          <p:spTgt spid="575"/>
                                        </p:tgtEl>
                                        <p:attrNameLst>
                                          <p:attrName>style.visibility</p:attrName>
                                        </p:attrNameLst>
                                      </p:cBhvr>
                                      <p:to>
                                        <p:strVal val="visible"/>
                                      </p:to>
                                    </p:set>
                                    <p:animEffect transition="in" filter="fade">
                                      <p:cBhvr>
                                        <p:cTn id="34" dur="1000"/>
                                        <p:tgtEl>
                                          <p:spTgt spid="575"/>
                                        </p:tgtEl>
                                      </p:cBhvr>
                                    </p:animEffect>
                                  </p:childTnLst>
                                </p:cTn>
                              </p:par>
                              <p:par>
                                <p:cTn id="35" presetID="10" presetClass="entr" presetSubtype="0" fill="hold" nodeType="withEffect">
                                  <p:stCondLst>
                                    <p:cond delay="0"/>
                                  </p:stCondLst>
                                  <p:childTnLst>
                                    <p:set>
                                      <p:cBhvr>
                                        <p:cTn id="36" dur="1" fill="hold">
                                          <p:stCondLst>
                                            <p:cond delay="0"/>
                                          </p:stCondLst>
                                        </p:cTn>
                                        <p:tgtEl>
                                          <p:spTgt spid="576"/>
                                        </p:tgtEl>
                                        <p:attrNameLst>
                                          <p:attrName>style.visibility</p:attrName>
                                        </p:attrNameLst>
                                      </p:cBhvr>
                                      <p:to>
                                        <p:strVal val="visible"/>
                                      </p:to>
                                    </p:set>
                                    <p:animEffect transition="in" filter="fade">
                                      <p:cBhvr>
                                        <p:cTn id="37" dur="1000"/>
                                        <p:tgtEl>
                                          <p:spTgt spid="576"/>
                                        </p:tgtEl>
                                      </p:cBhvr>
                                    </p:animEffect>
                                  </p:childTnLst>
                                </p:cTn>
                              </p:par>
                              <p:par>
                                <p:cTn id="38" presetID="10" presetClass="entr" presetSubtype="0" fill="hold" nodeType="withEffect">
                                  <p:stCondLst>
                                    <p:cond delay="0"/>
                                  </p:stCondLst>
                                  <p:childTnLst>
                                    <p:set>
                                      <p:cBhvr>
                                        <p:cTn id="39" dur="1" fill="hold">
                                          <p:stCondLst>
                                            <p:cond delay="0"/>
                                          </p:stCondLst>
                                        </p:cTn>
                                        <p:tgtEl>
                                          <p:spTgt spid="567"/>
                                        </p:tgtEl>
                                        <p:attrNameLst>
                                          <p:attrName>style.visibility</p:attrName>
                                        </p:attrNameLst>
                                      </p:cBhvr>
                                      <p:to>
                                        <p:strVal val="visible"/>
                                      </p:to>
                                    </p:set>
                                    <p:animEffect transition="in" filter="fade">
                                      <p:cBhvr>
                                        <p:cTn id="40" dur="1000"/>
                                        <p:tgtEl>
                                          <p:spTgt spid="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B1C11B7-B26D-486F-A31E-9CFE1035B39C}"/>
              </a:ext>
            </a:extLst>
          </p:cNvPr>
          <p:cNvSpPr>
            <a:spLocks noGrp="1"/>
          </p:cNvSpPr>
          <p:nvPr>
            <p:ph type="title"/>
          </p:nvPr>
        </p:nvSpPr>
        <p:spPr>
          <a:xfrm>
            <a:off x="713275" y="236110"/>
            <a:ext cx="7717500" cy="572700"/>
          </a:xfrm>
        </p:spPr>
        <p:txBody>
          <a:bodyPr/>
          <a:lstStyle/>
          <a:p>
            <a:pPr>
              <a:buSzPts val="3600"/>
            </a:pPr>
            <a:r>
              <a:rPr lang="zh-TW" altLang="en-US" b="1">
                <a:latin typeface="微軟正黑體" panose="020B0604030504040204" pitchFamily="34" charset="-120"/>
                <a:ea typeface="微軟正黑體" panose="020B0604030504040204" pitchFamily="34" charset="-120"/>
                <a:cs typeface="Poppins Black"/>
                <a:sym typeface="Poppins Black"/>
              </a:rPr>
              <a:t>公職人員</a:t>
            </a:r>
            <a:r>
              <a:rPr lang="en-US" altLang="zh-TW" sz="1600">
                <a:latin typeface="微軟正黑體" panose="020B0604030504040204" pitchFamily="34" charset="-120"/>
                <a:ea typeface="微軟正黑體" panose="020B0604030504040204" pitchFamily="34" charset="-120"/>
                <a:cs typeface="Poppins Black"/>
                <a:sym typeface="Poppins Black"/>
              </a:rPr>
              <a:t>(</a:t>
            </a:r>
            <a:r>
              <a:rPr lang="zh-TW" altLang="en-US" sz="1600" dirty="0">
                <a:latin typeface="微軟正黑體" panose="020B0604030504040204" pitchFamily="34" charset="-120"/>
                <a:ea typeface="微軟正黑體" panose="020B0604030504040204" pitchFamily="34" charset="-120"/>
                <a:cs typeface="Poppins Black"/>
                <a:sym typeface="Poppins Black"/>
              </a:rPr>
              <a:t>本法</a:t>
            </a:r>
            <a:r>
              <a:rPr lang="zh-TW" altLang="en-US" sz="1600">
                <a:latin typeface="微軟正黑體" panose="020B0604030504040204" pitchFamily="34" charset="-120"/>
                <a:ea typeface="微軟正黑體" panose="020B0604030504040204" pitchFamily="34" charset="-120"/>
                <a:cs typeface="Poppins Black"/>
                <a:sym typeface="Poppins Black"/>
              </a:rPr>
              <a:t>第</a:t>
            </a:r>
            <a:r>
              <a:rPr lang="en-US" altLang="zh-TW" sz="1600">
                <a:latin typeface="微軟正黑體" panose="020B0604030504040204" pitchFamily="34" charset="-120"/>
                <a:ea typeface="微軟正黑體" panose="020B0604030504040204" pitchFamily="34" charset="-120"/>
                <a:cs typeface="Poppins Black"/>
                <a:sym typeface="Poppins Black"/>
              </a:rPr>
              <a:t>2</a:t>
            </a:r>
            <a:r>
              <a:rPr lang="zh-TW" altLang="en-US" sz="1600">
                <a:latin typeface="微軟正黑體" panose="020B0604030504040204" pitchFamily="34" charset="-120"/>
                <a:ea typeface="微軟正黑體" panose="020B0604030504040204" pitchFamily="34" charset="-120"/>
                <a:cs typeface="Poppins Black"/>
                <a:sym typeface="Poppins Black"/>
              </a:rPr>
              <a:t>條第</a:t>
            </a:r>
            <a:r>
              <a:rPr lang="en-US" altLang="zh-TW" sz="1600">
                <a:latin typeface="微軟正黑體" panose="020B0604030504040204" pitchFamily="34" charset="-120"/>
                <a:ea typeface="微軟正黑體" panose="020B0604030504040204" pitchFamily="34" charset="-120"/>
                <a:cs typeface="Poppins Black"/>
                <a:sym typeface="Poppins Black"/>
              </a:rPr>
              <a:t>1</a:t>
            </a:r>
            <a:r>
              <a:rPr lang="zh-TW" altLang="en-US" sz="1600">
                <a:latin typeface="微軟正黑體" panose="020B0604030504040204" pitchFamily="34" charset="-120"/>
                <a:ea typeface="微軟正黑體" panose="020B0604030504040204" pitchFamily="34" charset="-120"/>
                <a:cs typeface="Poppins Black"/>
                <a:sym typeface="Poppins Black"/>
              </a:rPr>
              <a:t>項</a:t>
            </a:r>
            <a:r>
              <a:rPr lang="en-US" altLang="zh-TW" sz="1600">
                <a:latin typeface="微軟正黑體" panose="020B0604030504040204" pitchFamily="34" charset="-120"/>
                <a:ea typeface="微軟正黑體" panose="020B0604030504040204" pitchFamily="34" charset="-120"/>
                <a:cs typeface="Poppins Black"/>
                <a:sym typeface="Poppins Black"/>
              </a:rPr>
              <a:t>)</a:t>
            </a:r>
            <a:endParaRPr lang="zh-TW" altLang="en-US" sz="1600" dirty="0">
              <a:latin typeface="微軟正黑體" panose="020B0604030504040204" pitchFamily="34" charset="-120"/>
              <a:ea typeface="微軟正黑體" panose="020B0604030504040204" pitchFamily="34" charset="-120"/>
              <a:cs typeface="Poppins Black"/>
              <a:sym typeface="Poppins Black"/>
            </a:endParaRPr>
          </a:p>
        </p:txBody>
      </p:sp>
      <p:sp>
        <p:nvSpPr>
          <p:cNvPr id="6" name="投影片編號版面配置區 5">
            <a:extLst>
              <a:ext uri="{FF2B5EF4-FFF2-40B4-BE49-F238E27FC236}">
                <a16:creationId xmlns:a16="http://schemas.microsoft.com/office/drawing/2014/main" id="{2E895DD4-D321-4BD9-9D7D-5441766F23FE}"/>
              </a:ext>
            </a:extLst>
          </p:cNvPr>
          <p:cNvSpPr>
            <a:spLocks noGrp="1"/>
          </p:cNvSpPr>
          <p:nvPr>
            <p:ph type="sldNum" sz="quarter" idx="11"/>
          </p:nvPr>
        </p:nvSpPr>
        <p:spPr>
          <a:xfrm>
            <a:off x="6501823" y="4632753"/>
            <a:ext cx="2057400" cy="274637"/>
          </a:xfrm>
        </p:spPr>
        <p:txBody>
          <a:bodyPr/>
          <a:lstStyle/>
          <a:p>
            <a:fld id="{DBD94E27-7B9A-466C-AD81-10C7819BE9C1}" type="slidenum">
              <a:rPr lang="zh-TW" altLang="en-US" smtClean="0"/>
              <a:t>3</a:t>
            </a:fld>
            <a:endParaRPr lang="zh-TW" altLang="en-US" dirty="0"/>
          </a:p>
        </p:txBody>
      </p:sp>
      <p:sp>
        <p:nvSpPr>
          <p:cNvPr id="3" name="矩形 2">
            <a:extLst>
              <a:ext uri="{FF2B5EF4-FFF2-40B4-BE49-F238E27FC236}">
                <a16:creationId xmlns:a16="http://schemas.microsoft.com/office/drawing/2014/main" id="{C7FBD6E3-42FC-4DB3-83E0-6718278FB3C7}"/>
              </a:ext>
            </a:extLst>
          </p:cNvPr>
          <p:cNvSpPr/>
          <p:nvPr/>
        </p:nvSpPr>
        <p:spPr>
          <a:xfrm>
            <a:off x="713225" y="731375"/>
            <a:ext cx="7845998" cy="4176015"/>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914400" rtl="0" eaLnBrk="1" fontAlgn="auto" latinLnBrk="0" hangingPunct="1">
              <a:lnSpc>
                <a:spcPts val="2000"/>
              </a:lnSpc>
              <a:spcBef>
                <a:spcPts val="0"/>
              </a:spcBef>
              <a:spcAft>
                <a:spcPts val="0"/>
              </a:spcAft>
              <a:buClr>
                <a:srgbClr val="000000"/>
              </a:buClr>
              <a:buSzTx/>
              <a:buFont typeface="Arial"/>
              <a:buNone/>
              <a:tabLst/>
              <a:defRPr/>
            </a:pPr>
            <a:r>
              <a:rPr kumimoji="0" lang="zh-TW" altLang="en-US"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本法所稱公職人員，其範圍如下：</a:t>
            </a:r>
          </a:p>
          <a:p>
            <a:pPr marL="342900" marR="0" lvl="0" indent="-342900" algn="l" defTabSz="914400" rtl="0" eaLnBrk="1" fontAlgn="auto" latinLnBrk="0" hangingPunct="1">
              <a:lnSpc>
                <a:spcPts val="2000"/>
              </a:lnSpc>
              <a:spcBef>
                <a:spcPts val="0"/>
              </a:spcBef>
              <a:spcAft>
                <a:spcPts val="0"/>
              </a:spcAft>
              <a:buClr>
                <a:srgbClr val="000000"/>
              </a:buClr>
              <a:buSzTx/>
              <a:buFont typeface="+mj-ea"/>
              <a:buAutoNum type="ea1ChtPeriod"/>
              <a:tabLst/>
              <a:defRPr/>
            </a:pPr>
            <a:r>
              <a:rPr kumimoji="0" lang="zh-TW" altLang="en-US"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總統、副總統。</a:t>
            </a:r>
            <a:endParaRPr kumimoji="0" lang="en-US" altLang="zh-TW"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endParaRPr>
          </a:p>
          <a:p>
            <a:pPr marL="342900" marR="0" lvl="0" indent="-342900" algn="l" defTabSz="914400" rtl="0" eaLnBrk="1" fontAlgn="auto" latinLnBrk="0" hangingPunct="1">
              <a:lnSpc>
                <a:spcPts val="2000"/>
              </a:lnSpc>
              <a:spcBef>
                <a:spcPts val="0"/>
              </a:spcBef>
              <a:spcAft>
                <a:spcPts val="0"/>
              </a:spcAft>
              <a:buClr>
                <a:srgbClr val="000000"/>
              </a:buClr>
              <a:buSzTx/>
              <a:buFont typeface="+mj-ea"/>
              <a:buAutoNum type="ea1ChtPeriod"/>
              <a:tabLst/>
              <a:defRPr/>
            </a:pPr>
            <a:r>
              <a:rPr kumimoji="0" lang="zh-TW" altLang="en-US"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各級</a:t>
            </a:r>
            <a:r>
              <a:rPr kumimoji="0" lang="zh-TW" altLang="en-US" sz="15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Arial"/>
              </a:rPr>
              <a:t>政府機關（構）</a:t>
            </a:r>
            <a:r>
              <a:rPr kumimoji="0" lang="zh-TW" altLang="en-US"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、公營事業總、分支機構之</a:t>
            </a:r>
            <a:r>
              <a:rPr kumimoji="0" lang="zh-TW" altLang="en-US" sz="15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Arial"/>
              </a:rPr>
              <a:t>首長、副首長、幕僚長、副幕僚長</a:t>
            </a:r>
            <a:r>
              <a:rPr kumimoji="0" lang="zh-TW" altLang="en-US"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與該等職務之人。</a:t>
            </a:r>
            <a:endParaRPr kumimoji="0" lang="en-US" altLang="zh-TW"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endParaRPr>
          </a:p>
          <a:p>
            <a:pPr marL="342900" marR="0" lvl="0" indent="-342900" algn="l" defTabSz="914400" rtl="0" eaLnBrk="1" fontAlgn="auto" latinLnBrk="0" hangingPunct="1">
              <a:lnSpc>
                <a:spcPts val="2000"/>
              </a:lnSpc>
              <a:spcBef>
                <a:spcPts val="0"/>
              </a:spcBef>
              <a:spcAft>
                <a:spcPts val="0"/>
              </a:spcAft>
              <a:buClr>
                <a:srgbClr val="000000"/>
              </a:buClr>
              <a:buSzTx/>
              <a:buFont typeface="+mj-ea"/>
              <a:buAutoNum type="ea1ChtPeriod"/>
              <a:tabLst/>
              <a:defRPr/>
            </a:pPr>
            <a:r>
              <a:rPr kumimoji="0" lang="zh-TW" altLang="en-US" sz="15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Arial"/>
              </a:rPr>
              <a:t>政務人員</a:t>
            </a:r>
            <a:r>
              <a:rPr kumimoji="0" lang="zh-TW" altLang="en-US"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a:t>
            </a:r>
            <a:endParaRPr kumimoji="0" lang="en-US" altLang="zh-TW"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endParaRPr>
          </a:p>
          <a:p>
            <a:pPr marL="342900" marR="0" lvl="0" indent="-342900" algn="l" defTabSz="914400" rtl="0" eaLnBrk="1" fontAlgn="auto" latinLnBrk="0" hangingPunct="1">
              <a:lnSpc>
                <a:spcPts val="2000"/>
              </a:lnSpc>
              <a:spcBef>
                <a:spcPts val="0"/>
              </a:spcBef>
              <a:spcAft>
                <a:spcPts val="0"/>
              </a:spcAft>
              <a:buClr>
                <a:srgbClr val="000000"/>
              </a:buClr>
              <a:buSzTx/>
              <a:buFont typeface="+mj-ea"/>
              <a:buAutoNum type="ea1ChtPeriod"/>
              <a:tabLst/>
              <a:defRPr/>
            </a:pPr>
            <a:r>
              <a:rPr kumimoji="0" lang="zh-TW" altLang="en-US"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各級公立學校、軍警院校、矯正學校校長、副校長；其設有附屬機構者，該機構之首長、副首長。</a:t>
            </a:r>
            <a:endParaRPr kumimoji="0" lang="en-US" altLang="zh-TW"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endParaRPr>
          </a:p>
          <a:p>
            <a:pPr marL="342900" marR="0" lvl="0" indent="-342900" algn="l" defTabSz="914400" rtl="0" eaLnBrk="1" fontAlgn="auto" latinLnBrk="0" hangingPunct="1">
              <a:lnSpc>
                <a:spcPts val="2000"/>
              </a:lnSpc>
              <a:spcBef>
                <a:spcPts val="0"/>
              </a:spcBef>
              <a:spcAft>
                <a:spcPts val="0"/>
              </a:spcAft>
              <a:buClr>
                <a:srgbClr val="000000"/>
              </a:buClr>
              <a:buSzTx/>
              <a:buFont typeface="+mj-ea"/>
              <a:buAutoNum type="ea1ChtPeriod"/>
              <a:tabLst/>
              <a:defRPr/>
            </a:pPr>
            <a:r>
              <a:rPr kumimoji="0" lang="zh-TW" altLang="en-US" sz="15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Arial"/>
              </a:rPr>
              <a:t>各級民意機關之民意代表</a:t>
            </a:r>
            <a:r>
              <a:rPr kumimoji="0" lang="zh-TW" altLang="en-US"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a:t>
            </a:r>
            <a:endParaRPr kumimoji="0" lang="en-US" altLang="zh-TW"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endParaRPr>
          </a:p>
          <a:p>
            <a:pPr marL="342900" marR="0" lvl="0" indent="-342900" algn="l" defTabSz="914400" rtl="0" eaLnBrk="1" fontAlgn="auto" latinLnBrk="0" hangingPunct="1">
              <a:lnSpc>
                <a:spcPts val="2000"/>
              </a:lnSpc>
              <a:spcBef>
                <a:spcPts val="0"/>
              </a:spcBef>
              <a:spcAft>
                <a:spcPts val="0"/>
              </a:spcAft>
              <a:buClr>
                <a:srgbClr val="000000"/>
              </a:buClr>
              <a:buSzTx/>
              <a:buFont typeface="+mj-ea"/>
              <a:buAutoNum type="ea1ChtPeriod"/>
              <a:tabLst/>
              <a:defRPr/>
            </a:pPr>
            <a:r>
              <a:rPr kumimoji="0" lang="zh-TW" altLang="en-US"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代表政府或公股出任其出資、捐助之私法人之董事、監察人與該等職務之人。</a:t>
            </a:r>
            <a:endParaRPr kumimoji="0" lang="en-US" altLang="zh-TW"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endParaRPr>
          </a:p>
          <a:p>
            <a:pPr marL="342900" marR="0" lvl="0" indent="-342900" algn="l" defTabSz="914400" rtl="0" eaLnBrk="1" fontAlgn="auto" latinLnBrk="0" hangingPunct="1">
              <a:lnSpc>
                <a:spcPts val="2000"/>
              </a:lnSpc>
              <a:spcBef>
                <a:spcPts val="0"/>
              </a:spcBef>
              <a:spcAft>
                <a:spcPts val="0"/>
              </a:spcAft>
              <a:buClr>
                <a:srgbClr val="000000"/>
              </a:buClr>
              <a:buSzTx/>
              <a:buFont typeface="+mj-ea"/>
              <a:buAutoNum type="ea1ChtPeriod"/>
              <a:tabLst/>
              <a:defRPr/>
            </a:pPr>
            <a:r>
              <a:rPr kumimoji="0" lang="zh-TW" altLang="en-US"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公法人之董事、監察人、首長、執行長與該等職務之人。</a:t>
            </a:r>
            <a:endParaRPr kumimoji="0" lang="en-US" altLang="zh-TW"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endParaRPr>
          </a:p>
          <a:p>
            <a:pPr marL="342900" marR="0" lvl="0" indent="-342900" algn="l" defTabSz="914400" rtl="0" eaLnBrk="1" fontAlgn="auto" latinLnBrk="0" hangingPunct="1">
              <a:lnSpc>
                <a:spcPts val="2000"/>
              </a:lnSpc>
              <a:spcBef>
                <a:spcPts val="0"/>
              </a:spcBef>
              <a:spcAft>
                <a:spcPts val="0"/>
              </a:spcAft>
              <a:buClr>
                <a:srgbClr val="000000"/>
              </a:buClr>
              <a:buSzTx/>
              <a:buFont typeface="+mj-ea"/>
              <a:buAutoNum type="ea1ChtPeriod"/>
              <a:tabLst/>
              <a:defRPr/>
            </a:pPr>
            <a:r>
              <a:rPr kumimoji="0" lang="zh-TW" altLang="en-US"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政府捐助之財團法人之董事長、執行長、秘書長與該等職務之人。</a:t>
            </a:r>
            <a:endParaRPr kumimoji="0" lang="en-US" altLang="zh-TW"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endParaRPr>
          </a:p>
          <a:p>
            <a:pPr marL="342900" marR="0" lvl="0" indent="-342900" algn="l" defTabSz="914400" rtl="0" eaLnBrk="1" fontAlgn="auto" latinLnBrk="0" hangingPunct="1">
              <a:lnSpc>
                <a:spcPts val="2000"/>
              </a:lnSpc>
              <a:spcBef>
                <a:spcPts val="0"/>
              </a:spcBef>
              <a:spcAft>
                <a:spcPts val="0"/>
              </a:spcAft>
              <a:buClr>
                <a:srgbClr val="000000"/>
              </a:buClr>
              <a:buSzTx/>
              <a:buFont typeface="+mj-ea"/>
              <a:buAutoNum type="ea1ChtPeriod"/>
              <a:tabLst/>
              <a:defRPr/>
            </a:pPr>
            <a:r>
              <a:rPr kumimoji="0" lang="zh-TW" altLang="en-US" sz="15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法官、檢察官、戰時軍法官、行政執行官、司法事務官及檢察事務官</a:t>
            </a:r>
            <a:r>
              <a:rPr kumimoji="0" lang="zh-TW" altLang="en-US" sz="15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a:t>
            </a:r>
            <a:endParaRPr kumimoji="0" lang="en-US" altLang="zh-TW" sz="15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endParaRPr>
          </a:p>
          <a:p>
            <a:pPr marL="342900" marR="0" lvl="0" indent="-342900" algn="l" defTabSz="914400" rtl="0" eaLnBrk="1" fontAlgn="auto" latinLnBrk="0" hangingPunct="1">
              <a:lnSpc>
                <a:spcPts val="2000"/>
              </a:lnSpc>
              <a:spcBef>
                <a:spcPts val="0"/>
              </a:spcBef>
              <a:spcAft>
                <a:spcPts val="0"/>
              </a:spcAft>
              <a:buClr>
                <a:srgbClr val="000000"/>
              </a:buClr>
              <a:buSzTx/>
              <a:buFont typeface="+mj-ea"/>
              <a:buAutoNum type="ea1ChtPeriod"/>
              <a:tabLst/>
              <a:defRPr/>
            </a:pPr>
            <a:r>
              <a:rPr kumimoji="0" lang="zh-TW" altLang="en-US" sz="15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各級軍事機關（構）及部隊上校編階以上之主官、副主官。</a:t>
            </a:r>
            <a:endParaRPr kumimoji="0" lang="en-US" altLang="zh-TW" sz="15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endParaRPr>
          </a:p>
          <a:p>
            <a:pPr marL="442913" marR="0" lvl="0" indent="-442913" algn="l" defTabSz="914400" rtl="0" eaLnBrk="1" fontAlgn="auto" latinLnBrk="0" hangingPunct="1">
              <a:lnSpc>
                <a:spcPts val="2000"/>
              </a:lnSpc>
              <a:spcBef>
                <a:spcPts val="0"/>
              </a:spcBef>
              <a:spcAft>
                <a:spcPts val="0"/>
              </a:spcAft>
              <a:buClr>
                <a:srgbClr val="000000"/>
              </a:buClr>
              <a:buSzTx/>
              <a:buFont typeface="+mj-ea"/>
              <a:buAutoNum type="ea1ChtPeriod"/>
              <a:tabLst/>
              <a:defRPr/>
            </a:pPr>
            <a:r>
              <a:rPr kumimoji="0" lang="zh-TW" altLang="en-US" sz="15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其他各級政府機關（構）、公營事業機構、各級公立學校、軍警院校、矯正學校及附屬機構辦理</a:t>
            </a:r>
            <a:r>
              <a:rPr kumimoji="0" lang="zh-TW" altLang="en-US" sz="15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Arial"/>
              </a:rPr>
              <a:t>工務、建築管理、城鄉計畫、政風、會計、審計、採購業務之主管人員</a:t>
            </a:r>
            <a:r>
              <a:rPr kumimoji="0" lang="zh-TW" altLang="en-US" sz="15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a:t>
            </a:r>
            <a:endParaRPr kumimoji="0" lang="en-US" altLang="zh-TW" sz="15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endParaRPr>
          </a:p>
          <a:p>
            <a:pPr marL="342900" marR="0" lvl="0" indent="-342900" algn="l" defTabSz="914400" rtl="0" eaLnBrk="1" fontAlgn="auto" latinLnBrk="0" hangingPunct="1">
              <a:lnSpc>
                <a:spcPts val="2000"/>
              </a:lnSpc>
              <a:spcBef>
                <a:spcPts val="0"/>
              </a:spcBef>
              <a:spcAft>
                <a:spcPts val="0"/>
              </a:spcAft>
              <a:buClr>
                <a:srgbClr val="000000"/>
              </a:buClr>
              <a:buSzTx/>
              <a:buFont typeface="+mj-ea"/>
              <a:buAutoNum type="ea1ChtPeriod"/>
              <a:tabLst/>
              <a:defRPr/>
            </a:pPr>
            <a:r>
              <a:rPr kumimoji="0" lang="zh-TW" altLang="en-US" sz="15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其他職務性質特殊，經行政院會同主管府、院核定適用本法之人員。</a:t>
            </a:r>
          </a:p>
        </p:txBody>
      </p:sp>
      <p:sp>
        <p:nvSpPr>
          <p:cNvPr id="7" name="語音泡泡: 圓角矩形 6">
            <a:extLst>
              <a:ext uri="{FF2B5EF4-FFF2-40B4-BE49-F238E27FC236}">
                <a16:creationId xmlns:a16="http://schemas.microsoft.com/office/drawing/2014/main" id="{0A23FAB6-8C52-4A28-9EB2-7F5E915D7220}"/>
              </a:ext>
            </a:extLst>
          </p:cNvPr>
          <p:cNvSpPr/>
          <p:nvPr/>
        </p:nvSpPr>
        <p:spPr>
          <a:xfrm>
            <a:off x="2481943" y="1706416"/>
            <a:ext cx="1889760" cy="1010195"/>
          </a:xfrm>
          <a:prstGeom prst="wedgeRoundRectCallout">
            <a:avLst>
              <a:gd name="adj1" fmla="val -49780"/>
              <a:gd name="adj2" fmla="val -69508"/>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zh-TW" altLang="en-US" b="1" dirty="0">
                <a:solidFill>
                  <a:schemeClr val="bg1"/>
                </a:solidFill>
                <a:latin typeface="微軟正黑體" panose="020B0604030504040204" pitchFamily="34" charset="-120"/>
                <a:ea typeface="微軟正黑體" panose="020B0604030504040204" pitchFamily="34" charset="-120"/>
              </a:rPr>
              <a:t>縣長、副縣長、局長、副局長、鎮長、鄉長、主秘</a:t>
            </a:r>
            <a:r>
              <a:rPr lang="en-US" altLang="zh-TW" b="1" dirty="0">
                <a:solidFill>
                  <a:schemeClr val="bg1"/>
                </a:solidFill>
                <a:latin typeface="微軟正黑體" panose="020B0604030504040204" pitchFamily="34" charset="-120"/>
                <a:ea typeface="微軟正黑體" panose="020B0604030504040204" pitchFamily="34" charset="-120"/>
              </a:rPr>
              <a:t>.....</a:t>
            </a:r>
            <a:endParaRPr lang="zh-TW" altLang="en-US" b="1" dirty="0">
              <a:solidFill>
                <a:schemeClr val="bg1"/>
              </a:solidFill>
            </a:endParaRPr>
          </a:p>
        </p:txBody>
      </p:sp>
      <p:sp>
        <p:nvSpPr>
          <p:cNvPr id="9" name="語音泡泡: 圓角矩形 8">
            <a:extLst>
              <a:ext uri="{FF2B5EF4-FFF2-40B4-BE49-F238E27FC236}">
                <a16:creationId xmlns:a16="http://schemas.microsoft.com/office/drawing/2014/main" id="{2A849AA4-50D9-4A1D-8313-3EB0F2DC31EB}"/>
              </a:ext>
            </a:extLst>
          </p:cNvPr>
          <p:cNvSpPr/>
          <p:nvPr/>
        </p:nvSpPr>
        <p:spPr>
          <a:xfrm>
            <a:off x="5849957" y="1446592"/>
            <a:ext cx="2580818" cy="2250316"/>
          </a:xfrm>
          <a:prstGeom prst="wedgeRoundRectCallout">
            <a:avLst>
              <a:gd name="adj1" fmla="val -1895"/>
              <a:gd name="adj2" fmla="val 79742"/>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342900" indent="-342900">
              <a:buClr>
                <a:schemeClr val="bg1"/>
              </a:buClr>
              <a:buFont typeface="Wingdings" panose="05000000000000000000" pitchFamily="2" charset="2"/>
              <a:buChar char="l"/>
            </a:pPr>
            <a:r>
              <a:rPr lang="zh-TW" altLang="en-US" sz="2000" b="1" dirty="0">
                <a:solidFill>
                  <a:schemeClr val="bg1"/>
                </a:solidFill>
                <a:latin typeface="微軟正黑體" panose="020B0604030504040204" pitchFamily="34" charset="-120"/>
                <a:ea typeface="微軟正黑體" panose="020B0604030504040204" pitchFamily="34" charset="-120"/>
              </a:rPr>
              <a:t>副主管人員</a:t>
            </a:r>
            <a:r>
              <a:rPr lang="zh-TW" altLang="en-US" b="1" dirty="0">
                <a:solidFill>
                  <a:schemeClr val="bg1"/>
                </a:solidFill>
                <a:latin typeface="微軟正黑體" panose="020B0604030504040204" pitchFamily="34" charset="-120"/>
                <a:ea typeface="微軟正黑體" panose="020B0604030504040204" pitchFamily="34" charset="-120"/>
              </a:rPr>
              <a:t>亦受本法規範</a:t>
            </a:r>
            <a:endParaRPr lang="en-US" altLang="zh-TW" sz="2000" b="1" dirty="0">
              <a:solidFill>
                <a:schemeClr val="bg1"/>
              </a:solidFill>
              <a:latin typeface="微軟正黑體" panose="020B0604030504040204" pitchFamily="34" charset="-120"/>
              <a:ea typeface="微軟正黑體" panose="020B0604030504040204" pitchFamily="34" charset="-120"/>
            </a:endParaRPr>
          </a:p>
          <a:p>
            <a:pPr marL="342900" indent="-342900">
              <a:spcBef>
                <a:spcPts val="600"/>
              </a:spcBef>
              <a:buClr>
                <a:schemeClr val="bg1"/>
              </a:buClr>
              <a:buFont typeface="Wingdings" panose="05000000000000000000" pitchFamily="2" charset="2"/>
              <a:buChar char="l"/>
            </a:pPr>
            <a:r>
              <a:rPr lang="zh-TW" altLang="en-US" sz="2000" b="1">
                <a:solidFill>
                  <a:schemeClr val="bg1"/>
                </a:solidFill>
                <a:latin typeface="微軟正黑體" panose="020B0604030504040204" pitchFamily="34" charset="-120"/>
                <a:ea typeface="微軟正黑體" panose="020B0604030504040204" pitchFamily="34" charset="-120"/>
              </a:rPr>
              <a:t>採購業務 </a:t>
            </a:r>
            <a:r>
              <a:rPr lang="zh-TW" altLang="en-US" b="1">
                <a:solidFill>
                  <a:schemeClr val="bg1"/>
                </a:solidFill>
                <a:latin typeface="微軟正黑體" panose="020B0604030504040204" pitchFamily="34" charset="-120"/>
                <a:ea typeface="微軟正黑體" panose="020B0604030504040204" pitchFamily="34" charset="-120"/>
              </a:rPr>
              <a:t>係指專責承辦採購業務之單位，如法定職掌項目非以採購為主，或承辦採購業務係偶一為之者，則非屬之。</a:t>
            </a:r>
            <a:endParaRPr lang="en-US" altLang="zh-TW" sz="1600" b="1" dirty="0">
              <a:solidFill>
                <a:schemeClr val="bg1"/>
              </a:solidFill>
              <a:latin typeface="微軟正黑體" panose="020B0604030504040204" pitchFamily="34" charset="-120"/>
              <a:ea typeface="微軟正黑體" panose="020B0604030504040204" pitchFamily="34" charset="-120"/>
            </a:endParaRPr>
          </a:p>
        </p:txBody>
      </p:sp>
      <p:sp>
        <p:nvSpPr>
          <p:cNvPr id="4" name="語音泡泡: 圓角矩形 3">
            <a:extLst>
              <a:ext uri="{FF2B5EF4-FFF2-40B4-BE49-F238E27FC236}">
                <a16:creationId xmlns:a16="http://schemas.microsoft.com/office/drawing/2014/main" id="{FDC5CCF7-EB63-4240-A970-BF0E96B1C00E}"/>
              </a:ext>
            </a:extLst>
          </p:cNvPr>
          <p:cNvSpPr/>
          <p:nvPr/>
        </p:nvSpPr>
        <p:spPr>
          <a:xfrm>
            <a:off x="267007" y="2380615"/>
            <a:ext cx="2009723" cy="1850092"/>
          </a:xfrm>
          <a:prstGeom prst="wedgeRoundRectCallout">
            <a:avLst>
              <a:gd name="adj1" fmla="val -1574"/>
              <a:gd name="adj2" fmla="val -70365"/>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zh-TW" altLang="en-US" b="1" dirty="0">
                <a:latin typeface="微軟正黑體" panose="020B0604030504040204" pitchFamily="34" charset="-120"/>
                <a:ea typeface="微軟正黑體" panose="020B0604030504040204" pitchFamily="34" charset="-120"/>
              </a:rPr>
              <a:t>政務人員退職撫卹條例第</a:t>
            </a:r>
            <a:r>
              <a:rPr lang="en-US" altLang="zh-TW" b="1" dirty="0">
                <a:latin typeface="微軟正黑體" panose="020B0604030504040204" pitchFamily="34" charset="-120"/>
                <a:ea typeface="微軟正黑體" panose="020B0604030504040204" pitchFamily="34" charset="-120"/>
              </a:rPr>
              <a:t>2</a:t>
            </a:r>
            <a:r>
              <a:rPr lang="zh-TW" altLang="en-US" b="1" dirty="0">
                <a:latin typeface="微軟正黑體" panose="020B0604030504040204" pitchFamily="34" charset="-120"/>
                <a:ea typeface="微軟正黑體" panose="020B0604030504040204" pitchFamily="34" charset="-120"/>
              </a:rPr>
              <a:t>條第</a:t>
            </a:r>
            <a:r>
              <a:rPr lang="en-US" altLang="zh-TW" b="1" dirty="0">
                <a:latin typeface="微軟正黑體" panose="020B0604030504040204" pitchFamily="34" charset="-120"/>
                <a:ea typeface="微軟正黑體" panose="020B0604030504040204" pitchFamily="34" charset="-120"/>
              </a:rPr>
              <a:t>1</a:t>
            </a:r>
            <a:r>
              <a:rPr lang="zh-TW" altLang="en-US" b="1" dirty="0">
                <a:latin typeface="微軟正黑體" panose="020B0604030504040204" pitchFamily="34" charset="-120"/>
                <a:ea typeface="微軟正黑體" panose="020B0604030504040204" pitchFamily="34" charset="-120"/>
              </a:rPr>
              <a:t>項第</a:t>
            </a:r>
            <a:r>
              <a:rPr lang="en-US" altLang="zh-TW" b="1" dirty="0">
                <a:latin typeface="微軟正黑體" panose="020B0604030504040204" pitchFamily="34" charset="-120"/>
                <a:ea typeface="微軟正黑體" panose="020B0604030504040204" pitchFamily="34" charset="-120"/>
              </a:rPr>
              <a:t>5</a:t>
            </a:r>
            <a:r>
              <a:rPr lang="zh-TW" altLang="en-US" b="1" dirty="0">
                <a:latin typeface="微軟正黑體" panose="020B0604030504040204" pitchFamily="34" charset="-120"/>
                <a:ea typeface="微軟正黑體" panose="020B0604030504040204" pitchFamily="34" charset="-120"/>
              </a:rPr>
              <a:t>款：地方政府比照簡任第十二職等以上職務之人員，如青年發展處處長、經濟暨綠能發展處長</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4283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1" nodeType="clickEffect">
                                  <p:stCondLst>
                                    <p:cond delay="0"/>
                                  </p:stCondLst>
                                  <p:childTnLst>
                                    <p:animEffect transition="out" filter="randombar(horizontal)">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xit" presetSubtype="10" fill="hold" grpId="1" nodeType="clickEffect">
                                  <p:stCondLst>
                                    <p:cond delay="0"/>
                                  </p:stCondLst>
                                  <p:childTnLst>
                                    <p:animEffect transition="out" filter="randombar(horizontal)">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9" grpId="0" animBg="1"/>
      <p:bldP spid="4" grpId="0" animBg="1"/>
      <p:bldP spid="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11B031-0D7B-A06B-1E64-64AC2E7F6D0F}"/>
              </a:ext>
            </a:extLst>
          </p:cNvPr>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公職人員</a:t>
            </a:r>
          </a:p>
        </p:txBody>
      </p:sp>
      <p:sp>
        <p:nvSpPr>
          <p:cNvPr id="3" name="投影片編號版面配置區 2">
            <a:extLst>
              <a:ext uri="{FF2B5EF4-FFF2-40B4-BE49-F238E27FC236}">
                <a16:creationId xmlns:a16="http://schemas.microsoft.com/office/drawing/2014/main" id="{B96CFC78-3B45-1161-9196-A5719E7765E4}"/>
              </a:ext>
            </a:extLst>
          </p:cNvPr>
          <p:cNvSpPr>
            <a:spLocks noGrp="1"/>
          </p:cNvSpPr>
          <p:nvPr>
            <p:ph type="sldNum" sz="quarter" idx="11"/>
          </p:nvPr>
        </p:nvSpPr>
        <p:spPr/>
        <p:txBody>
          <a:bodyPr/>
          <a:lstStyle/>
          <a:p>
            <a:fld id="{DBD94E27-7B9A-466C-AD81-10C7819BE9C1}" type="slidenum">
              <a:rPr lang="zh-TW" altLang="en-US" smtClean="0"/>
              <a:t>4</a:t>
            </a:fld>
            <a:endParaRPr lang="zh-TW" altLang="en-US" dirty="0"/>
          </a:p>
        </p:txBody>
      </p:sp>
      <p:grpSp>
        <p:nvGrpSpPr>
          <p:cNvPr id="4" name="群組 3">
            <a:extLst>
              <a:ext uri="{FF2B5EF4-FFF2-40B4-BE49-F238E27FC236}">
                <a16:creationId xmlns:a16="http://schemas.microsoft.com/office/drawing/2014/main" id="{A89269B6-3ACE-5CCA-4FD0-D2C6666A9AB4}"/>
              </a:ext>
            </a:extLst>
          </p:cNvPr>
          <p:cNvGrpSpPr/>
          <p:nvPr/>
        </p:nvGrpSpPr>
        <p:grpSpPr>
          <a:xfrm>
            <a:off x="713225" y="1776908"/>
            <a:ext cx="1219633" cy="1589683"/>
            <a:chOff x="5095549" y="1936148"/>
            <a:chExt cx="1219633" cy="1589683"/>
          </a:xfrm>
        </p:grpSpPr>
        <p:pic>
          <p:nvPicPr>
            <p:cNvPr id="5" name="圖片 4">
              <a:extLst>
                <a:ext uri="{FF2B5EF4-FFF2-40B4-BE49-F238E27FC236}">
                  <a16:creationId xmlns:a16="http://schemas.microsoft.com/office/drawing/2014/main" id="{3D3F5895-C2B9-8148-B040-27B94994E7DF}"/>
                </a:ext>
              </a:extLst>
            </p:cNvPr>
            <p:cNvPicPr>
              <a:picLocks noChangeAspect="1"/>
            </p:cNvPicPr>
            <p:nvPr/>
          </p:nvPicPr>
          <p:blipFill>
            <a:blip r:embed="rId2"/>
            <a:stretch>
              <a:fillRect/>
            </a:stretch>
          </p:blipFill>
          <p:spPr>
            <a:xfrm>
              <a:off x="5095549" y="1936148"/>
              <a:ext cx="1219633" cy="1262338"/>
            </a:xfrm>
            <a:prstGeom prst="rect">
              <a:avLst/>
            </a:prstGeom>
          </p:spPr>
        </p:pic>
        <p:sp>
          <p:nvSpPr>
            <p:cNvPr id="6" name="文字方塊 5">
              <a:extLst>
                <a:ext uri="{FF2B5EF4-FFF2-40B4-BE49-F238E27FC236}">
                  <a16:creationId xmlns:a16="http://schemas.microsoft.com/office/drawing/2014/main" id="{44C8BA77-3CE2-3513-1A0F-5A8C6C0B3E52}"/>
                </a:ext>
              </a:extLst>
            </p:cNvPr>
            <p:cNvSpPr txBox="1"/>
            <p:nvPr/>
          </p:nvSpPr>
          <p:spPr>
            <a:xfrm>
              <a:off x="5228779" y="3187277"/>
              <a:ext cx="1005403" cy="338554"/>
            </a:xfrm>
            <a:prstGeom prst="rect">
              <a:avLst/>
            </a:prstGeom>
            <a:noFill/>
          </p:spPr>
          <p:txBody>
            <a:bodyPr wrap="none" rtlCol="0">
              <a:spAutoFit/>
            </a:bodyPr>
            <a:lstStyle/>
            <a:p>
              <a:r>
                <a:rPr lang="zh-TW" altLang="en-US" sz="1600" b="1" dirty="0">
                  <a:latin typeface="微軟正黑體" panose="020B0604030504040204" pitchFamily="34" charset="-120"/>
                  <a:ea typeface="微軟正黑體" panose="020B0604030504040204" pitchFamily="34" charset="-120"/>
                </a:rPr>
                <a:t>公職人員</a:t>
              </a:r>
            </a:p>
          </p:txBody>
        </p:sp>
      </p:grpSp>
      <p:sp>
        <p:nvSpPr>
          <p:cNvPr id="7" name="文字方塊 6">
            <a:extLst>
              <a:ext uri="{FF2B5EF4-FFF2-40B4-BE49-F238E27FC236}">
                <a16:creationId xmlns:a16="http://schemas.microsoft.com/office/drawing/2014/main" id="{350C89F8-930B-04AC-2A10-0FDB0E7127AF}"/>
              </a:ext>
            </a:extLst>
          </p:cNvPr>
          <p:cNvSpPr txBox="1"/>
          <p:nvPr/>
        </p:nvSpPr>
        <p:spPr>
          <a:xfrm>
            <a:off x="2173780" y="1210619"/>
            <a:ext cx="6519734" cy="400110"/>
          </a:xfrm>
          <a:prstGeom prst="rect">
            <a:avLst/>
          </a:prstGeom>
          <a:noFill/>
        </p:spPr>
        <p:txBody>
          <a:bodyPr wrap="none" rtlCol="0">
            <a:spAutoFit/>
          </a:bodyPr>
          <a:lstStyle/>
          <a:p>
            <a:r>
              <a:rPr lang="zh-TW" altLang="en-US" sz="2000" b="1" dirty="0">
                <a:latin typeface="微軟正黑體" panose="020B0604030504040204" pitchFamily="34" charset="-120"/>
                <a:ea typeface="微軟正黑體" panose="020B0604030504040204" pitchFamily="34" charset="-120"/>
              </a:rPr>
              <a:t>二、政府機關</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構</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之首長、副首長、幕僚長等職務之人。</a:t>
            </a:r>
            <a:endParaRPr lang="en-US" altLang="zh-TW" sz="2000" b="1" dirty="0">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18DAAA6C-0534-05B6-3ECB-88E0B4B4F97D}"/>
              </a:ext>
            </a:extLst>
          </p:cNvPr>
          <p:cNvSpPr txBox="1"/>
          <p:nvPr/>
        </p:nvSpPr>
        <p:spPr>
          <a:xfrm>
            <a:off x="2173780" y="2483785"/>
            <a:ext cx="1776897" cy="400110"/>
          </a:xfrm>
          <a:prstGeom prst="rect">
            <a:avLst/>
          </a:prstGeom>
          <a:noFill/>
        </p:spPr>
        <p:txBody>
          <a:bodyPr wrap="square" rtlCol="0">
            <a:spAutoFit/>
          </a:bodyPr>
          <a:lstStyle/>
          <a:p>
            <a:r>
              <a:rPr lang="zh-TW" altLang="en-US" sz="2000" b="1" dirty="0">
                <a:latin typeface="微軟正黑體" panose="020B0604030504040204" pitchFamily="34" charset="-120"/>
                <a:ea typeface="微軟正黑體" panose="020B0604030504040204" pitchFamily="34" charset="-120"/>
              </a:rPr>
              <a:t>三、政務人員。</a:t>
            </a:r>
          </a:p>
        </p:txBody>
      </p:sp>
      <p:sp>
        <p:nvSpPr>
          <p:cNvPr id="10" name="文字方塊 9">
            <a:extLst>
              <a:ext uri="{FF2B5EF4-FFF2-40B4-BE49-F238E27FC236}">
                <a16:creationId xmlns:a16="http://schemas.microsoft.com/office/drawing/2014/main" id="{CAEA49B9-DBCF-1867-ED39-29DBD9BA3E05}"/>
              </a:ext>
            </a:extLst>
          </p:cNvPr>
          <p:cNvSpPr txBox="1"/>
          <p:nvPr/>
        </p:nvSpPr>
        <p:spPr>
          <a:xfrm>
            <a:off x="2173780" y="3706185"/>
            <a:ext cx="3775393" cy="400110"/>
          </a:xfrm>
          <a:prstGeom prst="rect">
            <a:avLst/>
          </a:prstGeom>
          <a:noFill/>
        </p:spPr>
        <p:txBody>
          <a:bodyPr wrap="none" rtlCol="0">
            <a:spAutoFit/>
          </a:bodyPr>
          <a:lstStyle/>
          <a:p>
            <a:r>
              <a:rPr lang="zh-TW" altLang="en-US" sz="2000" b="1" dirty="0">
                <a:latin typeface="微軟正黑體" panose="020B0604030504040204" pitchFamily="34" charset="-120"/>
                <a:ea typeface="微軟正黑體" panose="020B0604030504040204" pitchFamily="34" charset="-120"/>
              </a:rPr>
              <a:t>五、各級民意機關之民意代表。</a:t>
            </a:r>
          </a:p>
        </p:txBody>
      </p:sp>
      <p:sp>
        <p:nvSpPr>
          <p:cNvPr id="11" name="文字方塊 10">
            <a:extLst>
              <a:ext uri="{FF2B5EF4-FFF2-40B4-BE49-F238E27FC236}">
                <a16:creationId xmlns:a16="http://schemas.microsoft.com/office/drawing/2014/main" id="{2593A4D7-0B30-8FFD-E2CB-84BAE28203DF}"/>
              </a:ext>
            </a:extLst>
          </p:cNvPr>
          <p:cNvSpPr txBox="1"/>
          <p:nvPr/>
        </p:nvSpPr>
        <p:spPr>
          <a:xfrm>
            <a:off x="2639143" y="1693314"/>
            <a:ext cx="6295293" cy="707886"/>
          </a:xfrm>
          <a:prstGeom prst="rect">
            <a:avLst/>
          </a:prstGeom>
          <a:noFill/>
        </p:spPr>
        <p:txBody>
          <a:bodyPr wrap="square" rtlCol="0">
            <a:spAutoFit/>
          </a:bodyPr>
          <a:lstStyle/>
          <a:p>
            <a:r>
              <a:rPr lang="zh-TW" altLang="en-US" sz="2000" dirty="0">
                <a:latin typeface="微軟正黑體" panose="020B0604030504040204" pitchFamily="34" charset="-120"/>
                <a:ea typeface="微軟正黑體" panose="020B0604030504040204" pitchFamily="34" charset="-120"/>
              </a:rPr>
              <a:t>例如</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縣長、副縣長、秘書長、</a:t>
            </a:r>
            <a:r>
              <a:rPr lang="zh-TW" altLang="en-US" sz="2000" b="1" dirty="0">
                <a:latin typeface="微軟正黑體" panose="020B0604030504040204" pitchFamily="34" charset="-120"/>
                <a:ea typeface="微軟正黑體" panose="020B0604030504040204" pitchFamily="34" charset="-120"/>
              </a:rPr>
              <a:t>副秘書長</a:t>
            </a:r>
            <a:r>
              <a:rPr lang="zh-TW" altLang="en-US" sz="2000" dirty="0">
                <a:latin typeface="微軟正黑體" panose="020B0604030504040204" pitchFamily="34" charset="-120"/>
                <a:ea typeface="微軟正黑體" panose="020B0604030504040204" pitchFamily="34" charset="-120"/>
              </a:rPr>
              <a:t>、鎮長、鄉長、主任秘書。</a:t>
            </a:r>
          </a:p>
        </p:txBody>
      </p:sp>
      <p:sp>
        <p:nvSpPr>
          <p:cNvPr id="13" name="文字方塊 12">
            <a:extLst>
              <a:ext uri="{FF2B5EF4-FFF2-40B4-BE49-F238E27FC236}">
                <a16:creationId xmlns:a16="http://schemas.microsoft.com/office/drawing/2014/main" id="{25036E37-A48D-4897-43C8-0C8A3A815172}"/>
              </a:ext>
            </a:extLst>
          </p:cNvPr>
          <p:cNvSpPr txBox="1"/>
          <p:nvPr/>
        </p:nvSpPr>
        <p:spPr>
          <a:xfrm>
            <a:off x="2639143" y="2949488"/>
            <a:ext cx="6054371" cy="400110"/>
          </a:xfrm>
          <a:prstGeom prst="rect">
            <a:avLst/>
          </a:prstGeom>
          <a:noFill/>
        </p:spPr>
        <p:txBody>
          <a:bodyPr wrap="square" rtlCol="0">
            <a:spAutoFit/>
          </a:bodyPr>
          <a:lstStyle/>
          <a:p>
            <a:r>
              <a:rPr lang="zh-TW" altLang="en-US" sz="2000" dirty="0">
                <a:latin typeface="微軟正黑體" panose="020B0604030504040204" pitchFamily="34" charset="-120"/>
                <a:ea typeface="微軟正黑體" panose="020B0604030504040204" pitchFamily="34" charset="-120"/>
              </a:rPr>
              <a:t>例如</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監察委員。</a:t>
            </a:r>
          </a:p>
        </p:txBody>
      </p:sp>
      <p:sp>
        <p:nvSpPr>
          <p:cNvPr id="14" name="文字方塊 13">
            <a:extLst>
              <a:ext uri="{FF2B5EF4-FFF2-40B4-BE49-F238E27FC236}">
                <a16:creationId xmlns:a16="http://schemas.microsoft.com/office/drawing/2014/main" id="{57370FF2-F7EF-A7AA-AFF6-BFADE5CAF5B0}"/>
              </a:ext>
            </a:extLst>
          </p:cNvPr>
          <p:cNvSpPr txBox="1"/>
          <p:nvPr/>
        </p:nvSpPr>
        <p:spPr>
          <a:xfrm>
            <a:off x="2639143" y="4196031"/>
            <a:ext cx="5957080" cy="400110"/>
          </a:xfrm>
          <a:prstGeom prst="rect">
            <a:avLst/>
          </a:prstGeom>
          <a:noFill/>
        </p:spPr>
        <p:txBody>
          <a:bodyPr wrap="none" rtlCol="0">
            <a:spAutoFit/>
          </a:bodyPr>
          <a:lstStyle/>
          <a:p>
            <a:r>
              <a:rPr lang="zh-TW" altLang="en-US" sz="2000" dirty="0">
                <a:latin typeface="微軟正黑體" panose="020B0604030504040204" pitchFamily="34" charset="-120"/>
                <a:ea typeface="微軟正黑體" panose="020B0604030504040204" pitchFamily="34" charset="-120"/>
              </a:rPr>
              <a:t>例如</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立法委員、縣議員</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長</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、鄉鎮市民代表</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主席</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a:t>
            </a:r>
          </a:p>
        </p:txBody>
      </p:sp>
      <p:sp>
        <p:nvSpPr>
          <p:cNvPr id="22" name="矩形: 圓角 21">
            <a:extLst>
              <a:ext uri="{FF2B5EF4-FFF2-40B4-BE49-F238E27FC236}">
                <a16:creationId xmlns:a16="http://schemas.microsoft.com/office/drawing/2014/main" id="{B4E411BC-FD58-90E8-183B-95051F0C272A}"/>
              </a:ext>
            </a:extLst>
          </p:cNvPr>
          <p:cNvSpPr/>
          <p:nvPr/>
        </p:nvSpPr>
        <p:spPr>
          <a:xfrm rot="19552218">
            <a:off x="274317" y="474851"/>
            <a:ext cx="1319591" cy="51304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zh-TW" altLang="en-US" sz="2000" b="1" dirty="0">
                <a:latin typeface="微軟正黑體" panose="020B0604030504040204" pitchFamily="34" charset="-120"/>
                <a:ea typeface="微軟正黑體" panose="020B0604030504040204" pitchFamily="34" charset="-120"/>
              </a:rPr>
              <a:t>重點回顧</a:t>
            </a:r>
          </a:p>
        </p:txBody>
      </p:sp>
      <p:grpSp>
        <p:nvGrpSpPr>
          <p:cNvPr id="15" name="群組 14">
            <a:extLst>
              <a:ext uri="{FF2B5EF4-FFF2-40B4-BE49-F238E27FC236}">
                <a16:creationId xmlns:a16="http://schemas.microsoft.com/office/drawing/2014/main" id="{F317FBA5-462F-0589-3286-88B91B708A70}"/>
              </a:ext>
            </a:extLst>
          </p:cNvPr>
          <p:cNvGrpSpPr/>
          <p:nvPr/>
        </p:nvGrpSpPr>
        <p:grpSpPr>
          <a:xfrm>
            <a:off x="5433647" y="2234469"/>
            <a:ext cx="2841495" cy="1015663"/>
            <a:chOff x="4869789" y="2457161"/>
            <a:chExt cx="3030243" cy="1015663"/>
          </a:xfrm>
        </p:grpSpPr>
        <p:pic>
          <p:nvPicPr>
            <p:cNvPr id="16" name="圖片 15">
              <a:extLst>
                <a:ext uri="{FF2B5EF4-FFF2-40B4-BE49-F238E27FC236}">
                  <a16:creationId xmlns:a16="http://schemas.microsoft.com/office/drawing/2014/main" id="{C027ED60-9A61-ECC9-FC34-B4294EE1E7A1}"/>
                </a:ext>
              </a:extLst>
            </p:cNvPr>
            <p:cNvPicPr>
              <a:picLocks noChangeAspect="1"/>
            </p:cNvPicPr>
            <p:nvPr/>
          </p:nvPicPr>
          <p:blipFill>
            <a:blip r:embed="rId3"/>
            <a:stretch>
              <a:fillRect/>
            </a:stretch>
          </p:blipFill>
          <p:spPr>
            <a:xfrm>
              <a:off x="4869789" y="2482179"/>
              <a:ext cx="515994" cy="363702"/>
            </a:xfrm>
            <a:prstGeom prst="rect">
              <a:avLst/>
            </a:prstGeom>
          </p:spPr>
        </p:pic>
        <p:sp>
          <p:nvSpPr>
            <p:cNvPr id="17" name="文字方塊 16">
              <a:extLst>
                <a:ext uri="{FF2B5EF4-FFF2-40B4-BE49-F238E27FC236}">
                  <a16:creationId xmlns:a16="http://schemas.microsoft.com/office/drawing/2014/main" id="{B32BBF18-BE23-F272-AAA2-8F1F33344347}"/>
                </a:ext>
              </a:extLst>
            </p:cNvPr>
            <p:cNvSpPr txBox="1"/>
            <p:nvPr/>
          </p:nvSpPr>
          <p:spPr>
            <a:xfrm>
              <a:off x="5277195" y="2457161"/>
              <a:ext cx="2622837" cy="1015663"/>
            </a:xfrm>
            <a:prstGeom prst="rect">
              <a:avLst/>
            </a:prstGeom>
            <a:noFill/>
          </p:spPr>
          <p:txBody>
            <a:bodyPr wrap="square" rtlCol="0">
              <a:spAutoFit/>
            </a:bodyPr>
            <a:lstStyle/>
            <a:p>
              <a:r>
                <a:rPr lang="zh-TW" altLang="en-US" sz="2000" b="1" dirty="0">
                  <a:solidFill>
                    <a:srgbClr val="FF0000"/>
                  </a:solidFill>
                  <a:latin typeface="微軟正黑體" panose="020B0604030504040204" pitchFamily="34" charset="-120"/>
                  <a:ea typeface="微軟正黑體" panose="020B0604030504040204" pitchFamily="34" charset="-120"/>
                </a:rPr>
                <a:t>代理之職權性質，與正式執掌並無二致。</a:t>
              </a:r>
            </a:p>
          </p:txBody>
        </p:sp>
      </p:grpSp>
    </p:spTree>
    <p:extLst>
      <p:ext uri="{BB962C8B-B14F-4D97-AF65-F5344CB8AC3E}">
        <p14:creationId xmlns:p14="http://schemas.microsoft.com/office/powerpoint/2010/main" val="372398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1000"/>
                                        <p:tgtEl>
                                          <p:spTgt spid="13"/>
                                        </p:tgtEl>
                                      </p:cBhvr>
                                    </p:animEffect>
                                    <p:anim calcmode="lin" valueType="num">
                                      <p:cBhvr>
                                        <p:cTn id="41" dur="1000" fill="hold"/>
                                        <p:tgtEl>
                                          <p:spTgt spid="13"/>
                                        </p:tgtEl>
                                        <p:attrNameLst>
                                          <p:attrName>ppt_x</p:attrName>
                                        </p:attrNameLst>
                                      </p:cBhvr>
                                      <p:tavLst>
                                        <p:tav tm="0">
                                          <p:val>
                                            <p:strVal val="#ppt_x"/>
                                          </p:val>
                                        </p:tav>
                                        <p:tav tm="100000">
                                          <p:val>
                                            <p:strVal val="#ppt_x"/>
                                          </p:val>
                                        </p:tav>
                                      </p:tavLst>
                                    </p:anim>
                                    <p:anim calcmode="lin" valueType="num">
                                      <p:cBhvr>
                                        <p:cTn id="4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P spid="10" grpId="0"/>
      <p:bldP spid="11" grpId="0"/>
      <p:bldP spid="13" grpId="0"/>
      <p:bldP spid="14" grpId="0"/>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D89A174-DD19-4FA3-82B9-B9CF56F06C8E}"/>
              </a:ext>
            </a:extLst>
          </p:cNvPr>
          <p:cNvSpPr/>
          <p:nvPr/>
        </p:nvSpPr>
        <p:spPr>
          <a:xfrm>
            <a:off x="510137" y="672875"/>
            <a:ext cx="4342143" cy="4222823"/>
          </a:xfrm>
          <a:prstGeom prst="rect">
            <a:avLst/>
          </a:prstGeom>
        </p:spPr>
        <p:txBody>
          <a:bodyPr wrap="square">
            <a:spAutoFit/>
          </a:bodyPr>
          <a:lstStyle/>
          <a:p>
            <a:pPr algn="just">
              <a:lnSpc>
                <a:spcPts val="3000"/>
              </a:lnSpc>
            </a:pPr>
            <a:r>
              <a:rPr lang="zh-TW" altLang="en-US" sz="2000" dirty="0">
                <a:solidFill>
                  <a:srgbClr val="FF0000"/>
                </a:solidFill>
                <a:latin typeface="微軟正黑體" panose="020B0604030504040204" pitchFamily="34" charset="-120"/>
                <a:ea typeface="微軟正黑體" panose="020B0604030504040204" pitchFamily="34" charset="-120"/>
              </a:rPr>
              <a:t>頭屋鄉民代表會主席</a:t>
            </a:r>
            <a:r>
              <a:rPr lang="zh-TW" altLang="en-US" sz="2000" dirty="0">
                <a:latin typeface="微軟正黑體" panose="020B0604030504040204" pitchFamily="34" charset="-120"/>
                <a:ea typeface="微軟正黑體" panose="020B0604030504040204" pitchFamily="34" charset="-120"/>
              </a:rPr>
              <a:t>涂大明、</a:t>
            </a:r>
            <a:r>
              <a:rPr lang="zh-TW" altLang="en-US" sz="2000" dirty="0">
                <a:solidFill>
                  <a:srgbClr val="FF0000"/>
                </a:solidFill>
                <a:latin typeface="微軟正黑體" panose="020B0604030504040204" pitchFamily="34" charset="-120"/>
                <a:ea typeface="微軟正黑體" panose="020B0604030504040204" pitchFamily="34" charset="-120"/>
              </a:rPr>
              <a:t>代表</a:t>
            </a:r>
            <a:r>
              <a:rPr lang="zh-TW" altLang="en-US" sz="2000" dirty="0">
                <a:latin typeface="微軟正黑體" panose="020B0604030504040204" pitchFamily="34" charset="-120"/>
                <a:ea typeface="微軟正黑體" panose="020B0604030504040204" pitchFamily="34" charset="-120"/>
              </a:rPr>
              <a:t>謝小春</a:t>
            </a:r>
            <a:r>
              <a:rPr lang="zh-TW" altLang="en-US" sz="2000" dirty="0">
                <a:solidFill>
                  <a:srgbClr val="FF0000"/>
                </a:solidFill>
                <a:latin typeface="微軟正黑體" panose="020B0604030504040204" pitchFamily="34" charset="-120"/>
                <a:ea typeface="微軟正黑體" panose="020B0604030504040204" pitchFamily="34" charset="-120"/>
              </a:rPr>
              <a:t>之配偶擔任</a:t>
            </a:r>
            <a:r>
              <a:rPr lang="zh-TW" altLang="en-US" sz="2000" dirty="0">
                <a:solidFill>
                  <a:schemeClr val="tx1"/>
                </a:solidFill>
                <a:latin typeface="微軟正黑體" panose="020B0604030504040204" pitchFamily="34" charset="-120"/>
                <a:ea typeface="微軟正黑體" panose="020B0604030504040204" pitchFamily="34" charset="-120"/>
              </a:rPr>
              <a:t>頭屋青溪協會之理事長及理事，頭屋青溪協會向頭屋鄉公所申請以公開公平方式辦理之補助行為，未主動於補助申請文件內檢附身分關係揭露表，違反公職人員利益衝突迴避法第 </a:t>
            </a:r>
            <a:r>
              <a:rPr lang="en-US" altLang="zh-TW" sz="2000" dirty="0">
                <a:solidFill>
                  <a:schemeClr val="tx1"/>
                </a:solidFill>
                <a:latin typeface="微軟正黑體" panose="020B0604030504040204" pitchFamily="34" charset="-120"/>
                <a:ea typeface="微軟正黑體" panose="020B0604030504040204" pitchFamily="34" charset="-120"/>
              </a:rPr>
              <a:t>14 </a:t>
            </a:r>
            <a:r>
              <a:rPr lang="zh-TW" altLang="en-US" sz="2000" dirty="0">
                <a:solidFill>
                  <a:schemeClr val="tx1"/>
                </a:solidFill>
                <a:latin typeface="微軟正黑體" panose="020B0604030504040204" pitchFamily="34" charset="-120"/>
                <a:ea typeface="微軟正黑體" panose="020B0604030504040204" pitchFamily="34" charset="-120"/>
              </a:rPr>
              <a:t>條第 </a:t>
            </a:r>
            <a:r>
              <a:rPr lang="en-US" altLang="zh-TW" sz="2000" dirty="0">
                <a:solidFill>
                  <a:schemeClr val="tx1"/>
                </a:solidFill>
                <a:latin typeface="微軟正黑體" panose="020B0604030504040204" pitchFamily="34" charset="-120"/>
                <a:ea typeface="微軟正黑體" panose="020B0604030504040204" pitchFamily="34" charset="-120"/>
              </a:rPr>
              <a:t>2 </a:t>
            </a:r>
            <a:r>
              <a:rPr lang="zh-TW" altLang="en-US" sz="2000" dirty="0">
                <a:solidFill>
                  <a:schemeClr val="tx1"/>
                </a:solidFill>
                <a:latin typeface="微軟正黑體" panose="020B0604030504040204" pitchFamily="34" charset="-120"/>
                <a:ea typeface="微軟正黑體" panose="020B0604030504040204" pitchFamily="34" charset="-120"/>
              </a:rPr>
              <a:t>項規定，經監察院裁處罰鍰</a:t>
            </a:r>
            <a:r>
              <a:rPr lang="en-US" altLang="zh-TW" sz="2000" dirty="0">
                <a:solidFill>
                  <a:schemeClr val="tx1"/>
                </a:solidFill>
                <a:latin typeface="微軟正黑體" panose="020B0604030504040204" pitchFamily="34" charset="-120"/>
                <a:ea typeface="微軟正黑體" panose="020B0604030504040204" pitchFamily="34" charset="-120"/>
              </a:rPr>
              <a:t>5</a:t>
            </a:r>
            <a:r>
              <a:rPr lang="zh-TW" altLang="en-US" sz="2000" dirty="0">
                <a:solidFill>
                  <a:schemeClr val="tx1"/>
                </a:solidFill>
                <a:latin typeface="微軟正黑體" panose="020B0604030504040204" pitchFamily="34" charset="-120"/>
                <a:ea typeface="微軟正黑體" panose="020B0604030504040204" pitchFamily="34" charset="-120"/>
              </a:rPr>
              <a:t>萬</a:t>
            </a:r>
            <a:r>
              <a:rPr lang="en-US" altLang="zh-TW" sz="2000" dirty="0">
                <a:solidFill>
                  <a:schemeClr val="tx1"/>
                </a:solidFill>
                <a:latin typeface="微軟正黑體" panose="020B0604030504040204" pitchFamily="34" charset="-120"/>
                <a:ea typeface="微軟正黑體" panose="020B0604030504040204" pitchFamily="34" charset="-120"/>
              </a:rPr>
              <a:t>1</a:t>
            </a:r>
            <a:r>
              <a:rPr lang="zh-TW" altLang="en-US" sz="2000" dirty="0">
                <a:solidFill>
                  <a:schemeClr val="tx1"/>
                </a:solidFill>
                <a:latin typeface="微軟正黑體" panose="020B0604030504040204" pitchFamily="34" charset="-120"/>
                <a:ea typeface="微軟正黑體" panose="020B0604030504040204" pitchFamily="34" charset="-120"/>
              </a:rPr>
              <a:t>千元。</a:t>
            </a:r>
            <a:endParaRPr lang="en-US" altLang="zh-TW" sz="2000" dirty="0">
              <a:solidFill>
                <a:schemeClr val="tx1"/>
              </a:solidFill>
              <a:latin typeface="微軟正黑體" panose="020B0604030504040204" pitchFamily="34" charset="-120"/>
              <a:ea typeface="微軟正黑體" panose="020B0604030504040204" pitchFamily="34" charset="-120"/>
            </a:endParaRPr>
          </a:p>
          <a:p>
            <a:pPr>
              <a:lnSpc>
                <a:spcPts val="2600"/>
              </a:lnSpc>
              <a:spcBef>
                <a:spcPts val="600"/>
              </a:spcBef>
            </a:pPr>
            <a:r>
              <a:rPr lang="zh-TW" altLang="en-US" sz="2000" b="1" dirty="0">
                <a:latin typeface="Microsoft JhengHei Light" panose="020B0304030504040204" pitchFamily="34" charset="-120"/>
                <a:ea typeface="Microsoft JhengHei Light" panose="020B0304030504040204" pitchFamily="34" charset="-120"/>
              </a:rPr>
              <a:t>監察院辦理公職人員違反利益衝突迴避罰鍰處分確定名單</a:t>
            </a:r>
            <a:r>
              <a:rPr lang="en-US" altLang="zh-TW" sz="2000" b="1" dirty="0">
                <a:latin typeface="Microsoft JhengHei Light" panose="020B0304030504040204" pitchFamily="34" charset="-120"/>
                <a:ea typeface="Microsoft JhengHei Light" panose="020B0304030504040204" pitchFamily="34" charset="-120"/>
              </a:rPr>
              <a:t>(115 </a:t>
            </a:r>
            <a:r>
              <a:rPr lang="zh-TW" altLang="en-US" sz="2000" b="1" dirty="0">
                <a:latin typeface="Microsoft JhengHei Light" panose="020B0304030504040204" pitchFamily="34" charset="-120"/>
                <a:ea typeface="Microsoft JhengHei Light" panose="020B0304030504040204" pitchFamily="34" charset="-120"/>
              </a:rPr>
              <a:t>年 </a:t>
            </a:r>
            <a:r>
              <a:rPr lang="en-US" altLang="zh-TW" sz="2000" b="1" dirty="0">
                <a:latin typeface="Microsoft JhengHei Light" panose="020B0304030504040204" pitchFamily="34" charset="-120"/>
                <a:ea typeface="Microsoft JhengHei Light" panose="020B0304030504040204" pitchFamily="34" charset="-120"/>
              </a:rPr>
              <a:t>1 </a:t>
            </a:r>
            <a:r>
              <a:rPr lang="zh-TW" altLang="en-US" sz="2000" b="1" dirty="0">
                <a:latin typeface="Microsoft JhengHei Light" panose="020B0304030504040204" pitchFamily="34" charset="-120"/>
                <a:ea typeface="Microsoft JhengHei Light" panose="020B0304030504040204" pitchFamily="34" charset="-120"/>
              </a:rPr>
              <a:t>月至 </a:t>
            </a:r>
            <a:r>
              <a:rPr lang="en-US" altLang="zh-TW" sz="2000" b="1" dirty="0">
                <a:latin typeface="Microsoft JhengHei Light" panose="020B0304030504040204" pitchFamily="34" charset="-120"/>
                <a:ea typeface="Microsoft JhengHei Light" panose="020B0304030504040204" pitchFamily="34" charset="-120"/>
              </a:rPr>
              <a:t>3 </a:t>
            </a:r>
            <a:r>
              <a:rPr lang="zh-TW" altLang="en-US" sz="2000" b="1" dirty="0">
                <a:latin typeface="Microsoft JhengHei Light" panose="020B0304030504040204" pitchFamily="34" charset="-120"/>
                <a:ea typeface="Microsoft JhengHei Light" panose="020B0304030504040204" pitchFamily="34" charset="-120"/>
              </a:rPr>
              <a:t>月</a:t>
            </a:r>
            <a:r>
              <a:rPr lang="en-US" altLang="zh-TW" sz="2000" b="1" dirty="0">
                <a:latin typeface="Microsoft JhengHei Light" panose="020B0304030504040204" pitchFamily="34" charset="-120"/>
                <a:ea typeface="Microsoft JhengHei Light" panose="020B0304030504040204" pitchFamily="34" charset="-120"/>
              </a:rPr>
              <a:t>)</a:t>
            </a:r>
            <a:endParaRPr lang="zh-TW" altLang="en-US" sz="2000" b="1" dirty="0">
              <a:latin typeface="Microsoft JhengHei Light" panose="020B0304030504040204" pitchFamily="34" charset="-120"/>
              <a:ea typeface="Microsoft JhengHei Light" panose="020B0304030504040204" pitchFamily="34" charset="-120"/>
            </a:endParaRPr>
          </a:p>
        </p:txBody>
      </p:sp>
      <p:sp>
        <p:nvSpPr>
          <p:cNvPr id="7" name="矩形 6">
            <a:extLst>
              <a:ext uri="{FF2B5EF4-FFF2-40B4-BE49-F238E27FC236}">
                <a16:creationId xmlns:a16="http://schemas.microsoft.com/office/drawing/2014/main" id="{63504DC4-4B2B-4FF0-B429-EDBEA71C7DDC}"/>
              </a:ext>
            </a:extLst>
          </p:cNvPr>
          <p:cNvSpPr/>
          <p:nvPr/>
        </p:nvSpPr>
        <p:spPr>
          <a:xfrm>
            <a:off x="4898126" y="632522"/>
            <a:ext cx="3737473" cy="3736096"/>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b="1" dirty="0"/>
          </a:p>
        </p:txBody>
      </p:sp>
      <p:sp>
        <p:nvSpPr>
          <p:cNvPr id="3" name="投影片編號版面配置區 2">
            <a:extLst>
              <a:ext uri="{FF2B5EF4-FFF2-40B4-BE49-F238E27FC236}">
                <a16:creationId xmlns:a16="http://schemas.microsoft.com/office/drawing/2014/main" id="{EFFC672D-1474-4E37-8E31-70132C96EE5D}"/>
              </a:ext>
            </a:extLst>
          </p:cNvPr>
          <p:cNvSpPr>
            <a:spLocks noGrp="1"/>
          </p:cNvSpPr>
          <p:nvPr>
            <p:ph type="sldNum" sz="quarter" idx="11"/>
          </p:nvPr>
        </p:nvSpPr>
        <p:spPr/>
        <p:txBody>
          <a:bodyPr/>
          <a:lstStyle/>
          <a:p>
            <a:fld id="{DBD94E27-7B9A-466C-AD81-10C7819BE9C1}" type="slidenum">
              <a:rPr lang="zh-TW" altLang="en-US" smtClean="0"/>
              <a:t>5</a:t>
            </a:fld>
            <a:endParaRPr lang="zh-TW" altLang="en-US" dirty="0"/>
          </a:p>
        </p:txBody>
      </p:sp>
      <p:grpSp>
        <p:nvGrpSpPr>
          <p:cNvPr id="2" name="群組 1">
            <a:extLst>
              <a:ext uri="{FF2B5EF4-FFF2-40B4-BE49-F238E27FC236}">
                <a16:creationId xmlns:a16="http://schemas.microsoft.com/office/drawing/2014/main" id="{F92F71BA-2ADD-900F-4BD6-4AC9D6817F6E}"/>
              </a:ext>
            </a:extLst>
          </p:cNvPr>
          <p:cNvGrpSpPr/>
          <p:nvPr/>
        </p:nvGrpSpPr>
        <p:grpSpPr>
          <a:xfrm>
            <a:off x="5420297" y="1482548"/>
            <a:ext cx="2839599" cy="404839"/>
            <a:chOff x="5420297" y="1482548"/>
            <a:chExt cx="2839599" cy="404839"/>
          </a:xfrm>
        </p:grpSpPr>
        <p:sp>
          <p:nvSpPr>
            <p:cNvPr id="8" name="文字方塊 7">
              <a:extLst>
                <a:ext uri="{FF2B5EF4-FFF2-40B4-BE49-F238E27FC236}">
                  <a16:creationId xmlns:a16="http://schemas.microsoft.com/office/drawing/2014/main" id="{6701EEBA-AC47-4A1D-8273-5997530682B1}"/>
                </a:ext>
              </a:extLst>
            </p:cNvPr>
            <p:cNvSpPr txBox="1"/>
            <p:nvPr/>
          </p:nvSpPr>
          <p:spPr>
            <a:xfrm>
              <a:off x="5420299" y="1487277"/>
              <a:ext cx="2839597" cy="400110"/>
            </a:xfrm>
            <a:prstGeom prst="rect">
              <a:avLst/>
            </a:prstGeom>
            <a:noFill/>
            <a:ln>
              <a:noFill/>
            </a:ln>
          </p:spPr>
          <p:txBody>
            <a:bodyPr wrap="square" rtlCol="0">
              <a:spAutoFit/>
            </a:bodyPr>
            <a:lstStyle/>
            <a:p>
              <a:pPr>
                <a:buClr>
                  <a:schemeClr val="accent2"/>
                </a:buClr>
              </a:pPr>
              <a:r>
                <a:rPr lang="zh-TW" altLang="en-US" sz="2000" b="1" dirty="0">
                  <a:solidFill>
                    <a:schemeClr val="accent2"/>
                  </a:solidFill>
                  <a:latin typeface="微軟正黑體" panose="020B0604030504040204" pitchFamily="34" charset="-120"/>
                  <a:ea typeface="微軟正黑體" panose="020B0604030504040204" pitchFamily="34" charset="-120"/>
                </a:rPr>
                <a:t>     誰是「公職人員」？</a:t>
              </a:r>
            </a:p>
          </p:txBody>
        </p:sp>
        <p:pic>
          <p:nvPicPr>
            <p:cNvPr id="5" name="圖片 4">
              <a:extLst>
                <a:ext uri="{FF2B5EF4-FFF2-40B4-BE49-F238E27FC236}">
                  <a16:creationId xmlns:a16="http://schemas.microsoft.com/office/drawing/2014/main" id="{3C90AB01-DD10-54FA-A8E2-3937E157809B}"/>
                </a:ext>
              </a:extLst>
            </p:cNvPr>
            <p:cNvPicPr>
              <a:picLocks noChangeAspect="1"/>
            </p:cNvPicPr>
            <p:nvPr/>
          </p:nvPicPr>
          <p:blipFill>
            <a:blip r:embed="rId3"/>
            <a:stretch>
              <a:fillRect/>
            </a:stretch>
          </p:blipFill>
          <p:spPr>
            <a:xfrm>
              <a:off x="5420297" y="1482548"/>
              <a:ext cx="397329" cy="397329"/>
            </a:xfrm>
            <a:prstGeom prst="rect">
              <a:avLst/>
            </a:prstGeom>
          </p:spPr>
        </p:pic>
      </p:grpSp>
      <p:sp>
        <p:nvSpPr>
          <p:cNvPr id="17" name="矩形: 圓角 16">
            <a:extLst>
              <a:ext uri="{FF2B5EF4-FFF2-40B4-BE49-F238E27FC236}">
                <a16:creationId xmlns:a16="http://schemas.microsoft.com/office/drawing/2014/main" id="{D8BA8A4B-B839-4777-23ED-4EB2CC736363}"/>
              </a:ext>
            </a:extLst>
          </p:cNvPr>
          <p:cNvSpPr/>
          <p:nvPr/>
        </p:nvSpPr>
        <p:spPr>
          <a:xfrm rot="19552218">
            <a:off x="-50727" y="198015"/>
            <a:ext cx="1319591" cy="51304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zh-TW" altLang="en-US" sz="2000" b="1" dirty="0">
                <a:latin typeface="微軟正黑體" panose="020B0604030504040204" pitchFamily="34" charset="-120"/>
                <a:ea typeface="微軟正黑體" panose="020B0604030504040204" pitchFamily="34" charset="-120"/>
              </a:rPr>
              <a:t>問題意識</a:t>
            </a:r>
          </a:p>
        </p:txBody>
      </p:sp>
      <p:grpSp>
        <p:nvGrpSpPr>
          <p:cNvPr id="21" name="群組 20">
            <a:extLst>
              <a:ext uri="{FF2B5EF4-FFF2-40B4-BE49-F238E27FC236}">
                <a16:creationId xmlns:a16="http://schemas.microsoft.com/office/drawing/2014/main" id="{07B671CE-C42C-DC78-1DCA-57085B0344DF}"/>
              </a:ext>
            </a:extLst>
          </p:cNvPr>
          <p:cNvGrpSpPr/>
          <p:nvPr/>
        </p:nvGrpSpPr>
        <p:grpSpPr>
          <a:xfrm>
            <a:off x="4915543" y="2551407"/>
            <a:ext cx="3632938" cy="728229"/>
            <a:chOff x="4915543" y="2551407"/>
            <a:chExt cx="3632938" cy="728229"/>
          </a:xfrm>
        </p:grpSpPr>
        <p:sp>
          <p:nvSpPr>
            <p:cNvPr id="18" name="文字方塊 17">
              <a:extLst>
                <a:ext uri="{FF2B5EF4-FFF2-40B4-BE49-F238E27FC236}">
                  <a16:creationId xmlns:a16="http://schemas.microsoft.com/office/drawing/2014/main" id="{A60754D4-B659-6963-7538-3947531AFC34}"/>
                </a:ext>
              </a:extLst>
            </p:cNvPr>
            <p:cNvSpPr txBox="1"/>
            <p:nvPr/>
          </p:nvSpPr>
          <p:spPr>
            <a:xfrm>
              <a:off x="5256459" y="2571750"/>
              <a:ext cx="3292022" cy="707886"/>
            </a:xfrm>
            <a:prstGeom prst="rect">
              <a:avLst/>
            </a:prstGeom>
            <a:noFill/>
          </p:spPr>
          <p:txBody>
            <a:bodyPr wrap="square" rtlCol="0">
              <a:spAutoFit/>
            </a:bodyPr>
            <a:lstStyle/>
            <a:p>
              <a:pPr algn="ctr"/>
              <a:r>
                <a:rPr lang="zh-TW" altLang="en-US" sz="2000" b="1" dirty="0">
                  <a:solidFill>
                    <a:schemeClr val="accent2"/>
                  </a:solidFill>
                  <a:latin typeface="微軟正黑體" panose="020B0604030504040204" pitchFamily="34" charset="-120"/>
                  <a:ea typeface="微軟正黑體" panose="020B0604030504040204" pitchFamily="34" charset="-120"/>
                </a:rPr>
                <a:t>頭屋鄉民代表會主席涂大明、</a:t>
              </a:r>
              <a:endParaRPr lang="en-US" altLang="zh-TW" sz="2000" b="1" dirty="0">
                <a:solidFill>
                  <a:schemeClr val="accent2"/>
                </a:solidFill>
                <a:latin typeface="微軟正黑體" panose="020B0604030504040204" pitchFamily="34" charset="-120"/>
                <a:ea typeface="微軟正黑體" panose="020B0604030504040204" pitchFamily="34" charset="-120"/>
              </a:endParaRPr>
            </a:p>
            <a:p>
              <a:pPr algn="ctr"/>
              <a:r>
                <a:rPr lang="zh-TW" altLang="en-US" sz="2000" b="1" dirty="0">
                  <a:solidFill>
                    <a:schemeClr val="accent2"/>
                  </a:solidFill>
                  <a:latin typeface="微軟正黑體" panose="020B0604030504040204" pitchFamily="34" charset="-120"/>
                  <a:ea typeface="微軟正黑體" panose="020B0604030504040204" pitchFamily="34" charset="-120"/>
                </a:rPr>
                <a:t>代表謝小春</a:t>
              </a:r>
              <a:endParaRPr lang="zh-TW" altLang="en-US" sz="2000" b="1" dirty="0">
                <a:solidFill>
                  <a:schemeClr val="accent2"/>
                </a:solidFill>
              </a:endParaRPr>
            </a:p>
          </p:txBody>
        </p:sp>
        <p:pic>
          <p:nvPicPr>
            <p:cNvPr id="20" name="圖片 19">
              <a:extLst>
                <a:ext uri="{FF2B5EF4-FFF2-40B4-BE49-F238E27FC236}">
                  <a16:creationId xmlns:a16="http://schemas.microsoft.com/office/drawing/2014/main" id="{3985C280-F39B-E8BB-E88A-F4FBA1F7418B}"/>
                </a:ext>
              </a:extLst>
            </p:cNvPr>
            <p:cNvPicPr>
              <a:picLocks noChangeAspect="1"/>
            </p:cNvPicPr>
            <p:nvPr/>
          </p:nvPicPr>
          <p:blipFill>
            <a:blip r:embed="rId4"/>
            <a:stretch>
              <a:fillRect/>
            </a:stretch>
          </p:blipFill>
          <p:spPr>
            <a:xfrm>
              <a:off x="4915543" y="2551407"/>
              <a:ext cx="323500" cy="374286"/>
            </a:xfrm>
            <a:prstGeom prst="rect">
              <a:avLst/>
            </a:prstGeom>
          </p:spPr>
        </p:pic>
      </p:grpSp>
    </p:spTree>
    <p:extLst>
      <p:ext uri="{BB962C8B-B14F-4D97-AF65-F5344CB8AC3E}">
        <p14:creationId xmlns:p14="http://schemas.microsoft.com/office/powerpoint/2010/main" val="2873531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anim calcmode="lin" valueType="num">
                                      <p:cBhvr>
                                        <p:cTn id="12" dur="1000" fill="hold"/>
                                        <p:tgtEl>
                                          <p:spTgt spid="21"/>
                                        </p:tgtEl>
                                        <p:attrNameLst>
                                          <p:attrName>ppt_x</p:attrName>
                                        </p:attrNameLst>
                                      </p:cBhvr>
                                      <p:tavLst>
                                        <p:tav tm="0">
                                          <p:val>
                                            <p:strVal val="#ppt_x"/>
                                          </p:val>
                                        </p:tav>
                                        <p:tav tm="100000">
                                          <p:val>
                                            <p:strVal val="#ppt_x"/>
                                          </p:val>
                                        </p:tav>
                                      </p:tavLst>
                                    </p:anim>
                                    <p:anim calcmode="lin" valueType="num">
                                      <p:cBhvr>
                                        <p:cTn id="1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60">
          <a:extLst>
            <a:ext uri="{FF2B5EF4-FFF2-40B4-BE49-F238E27FC236}">
              <a16:creationId xmlns:a16="http://schemas.microsoft.com/office/drawing/2014/main" id="{4506F6B5-FE50-95B6-5FB0-A51BCA090585}"/>
            </a:ext>
          </a:extLst>
        </p:cNvPr>
        <p:cNvGrpSpPr/>
        <p:nvPr/>
      </p:nvGrpSpPr>
      <p:grpSpPr>
        <a:xfrm>
          <a:off x="0" y="0"/>
          <a:ext cx="0" cy="0"/>
          <a:chOff x="0" y="0"/>
          <a:chExt cx="0" cy="0"/>
        </a:xfrm>
      </p:grpSpPr>
      <p:sp>
        <p:nvSpPr>
          <p:cNvPr id="561" name="Google Shape;561;p64">
            <a:extLst>
              <a:ext uri="{FF2B5EF4-FFF2-40B4-BE49-F238E27FC236}">
                <a16:creationId xmlns:a16="http://schemas.microsoft.com/office/drawing/2014/main" id="{AB757494-D152-CE3F-39D5-1D8B5C3B5EA9}"/>
              </a:ext>
            </a:extLst>
          </p:cNvPr>
          <p:cNvSpPr/>
          <p:nvPr/>
        </p:nvSpPr>
        <p:spPr>
          <a:xfrm>
            <a:off x="3810294" y="1405851"/>
            <a:ext cx="1653900" cy="9300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2" name="Google Shape;562;p64">
            <a:extLst>
              <a:ext uri="{FF2B5EF4-FFF2-40B4-BE49-F238E27FC236}">
                <a16:creationId xmlns:a16="http://schemas.microsoft.com/office/drawing/2014/main" id="{C61B551F-A450-2A39-E9DA-439724E3A60A}"/>
              </a:ext>
            </a:extLst>
          </p:cNvPr>
          <p:cNvSpPr txBox="1">
            <a:spLocks noGrp="1"/>
          </p:cNvSpPr>
          <p:nvPr>
            <p:ph type="title"/>
          </p:nvPr>
        </p:nvSpPr>
        <p:spPr>
          <a:xfrm>
            <a:off x="2057136" y="2686144"/>
            <a:ext cx="5762100" cy="520500"/>
          </a:xfrm>
          <a:prstGeom prst="rect">
            <a:avLst/>
          </a:prstGeom>
        </p:spPr>
        <p:txBody>
          <a:bodyPr spcFirstLastPara="1" wrap="square" lIns="0" tIns="0" rIns="0" bIns="0" anchor="t" anchorCtr="0">
            <a:noAutofit/>
          </a:bodyPr>
          <a:lstStyle/>
          <a:p>
            <a:pPr lvl="0"/>
            <a:r>
              <a:rPr lang="zh-TW" altLang="en-US" b="1" dirty="0">
                <a:latin typeface="微軟正黑體" panose="020B0604030504040204" pitchFamily="34" charset="-120"/>
                <a:ea typeface="微軟正黑體" panose="020B0604030504040204" pitchFamily="34" charset="-120"/>
              </a:rPr>
              <a:t>誰是「關係人」？</a:t>
            </a:r>
            <a:endParaRPr b="1" dirty="0">
              <a:latin typeface="微軟正黑體" panose="020B0604030504040204" pitchFamily="34" charset="-120"/>
              <a:ea typeface="微軟正黑體" panose="020B0604030504040204" pitchFamily="34" charset="-120"/>
            </a:endParaRPr>
          </a:p>
        </p:txBody>
      </p:sp>
      <p:sp>
        <p:nvSpPr>
          <p:cNvPr id="563" name="Google Shape;563;p64">
            <a:extLst>
              <a:ext uri="{FF2B5EF4-FFF2-40B4-BE49-F238E27FC236}">
                <a16:creationId xmlns:a16="http://schemas.microsoft.com/office/drawing/2014/main" id="{9B427161-C1F7-77FF-E6BA-63443D413AB0}"/>
              </a:ext>
            </a:extLst>
          </p:cNvPr>
          <p:cNvSpPr txBox="1">
            <a:spLocks noGrp="1"/>
          </p:cNvSpPr>
          <p:nvPr>
            <p:ph type="title" idx="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02</a:t>
            </a:r>
            <a:endParaRPr dirty="0"/>
          </a:p>
        </p:txBody>
      </p:sp>
      <p:sp>
        <p:nvSpPr>
          <p:cNvPr id="3" name="投影片編號版面配置區 2">
            <a:extLst>
              <a:ext uri="{FF2B5EF4-FFF2-40B4-BE49-F238E27FC236}">
                <a16:creationId xmlns:a16="http://schemas.microsoft.com/office/drawing/2014/main" id="{DB911E10-8B8A-D290-69BB-C2A45D4E8DC2}"/>
              </a:ext>
            </a:extLst>
          </p:cNvPr>
          <p:cNvSpPr>
            <a:spLocks noGrp="1"/>
          </p:cNvSpPr>
          <p:nvPr>
            <p:ph type="sldNum" sz="quarter" idx="11"/>
          </p:nvPr>
        </p:nvSpPr>
        <p:spPr/>
        <p:txBody>
          <a:bodyPr/>
          <a:lstStyle/>
          <a:p>
            <a:fld id="{DBD94E27-7B9A-466C-AD81-10C7819BE9C1}" type="slidenum">
              <a:rPr lang="zh-TW" altLang="en-US" smtClean="0"/>
              <a:t>6</a:t>
            </a:fld>
            <a:endParaRPr lang="zh-TW" altLang="en-US" dirty="0"/>
          </a:p>
        </p:txBody>
      </p:sp>
      <p:sp>
        <p:nvSpPr>
          <p:cNvPr id="565" name="Google Shape;565;p64">
            <a:extLst>
              <a:ext uri="{FF2B5EF4-FFF2-40B4-BE49-F238E27FC236}">
                <a16:creationId xmlns:a16="http://schemas.microsoft.com/office/drawing/2014/main" id="{8D3AE9A7-0B0B-0027-1BF1-2CB8C34A76F5}"/>
              </a:ext>
            </a:extLst>
          </p:cNvPr>
          <p:cNvSpPr/>
          <p:nvPr/>
        </p:nvSpPr>
        <p:spPr>
          <a:xfrm>
            <a:off x="5269771" y="1513701"/>
            <a:ext cx="229551" cy="273877"/>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6" name="Google Shape;566;p64">
            <a:extLst>
              <a:ext uri="{FF2B5EF4-FFF2-40B4-BE49-F238E27FC236}">
                <a16:creationId xmlns:a16="http://schemas.microsoft.com/office/drawing/2014/main" id="{D34AC91D-4C2D-C90F-AB30-1CDB4FD0AB30}"/>
              </a:ext>
            </a:extLst>
          </p:cNvPr>
          <p:cNvSpPr/>
          <p:nvPr/>
        </p:nvSpPr>
        <p:spPr>
          <a:xfrm>
            <a:off x="3555324" y="1003827"/>
            <a:ext cx="90600" cy="107163"/>
          </a:xfrm>
          <a:custGeom>
            <a:avLst/>
            <a:gdLst/>
            <a:ahLst/>
            <a:cxn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7" name="Google Shape;567;p64">
            <a:extLst>
              <a:ext uri="{FF2B5EF4-FFF2-40B4-BE49-F238E27FC236}">
                <a16:creationId xmlns:a16="http://schemas.microsoft.com/office/drawing/2014/main" id="{60474EB8-3763-94B8-5D2D-1DBEEEF61D4A}"/>
              </a:ext>
            </a:extLst>
          </p:cNvPr>
          <p:cNvSpPr/>
          <p:nvPr/>
        </p:nvSpPr>
        <p:spPr>
          <a:xfrm>
            <a:off x="6947966" y="2007267"/>
            <a:ext cx="159916" cy="189840"/>
          </a:xfrm>
          <a:custGeom>
            <a:avLst/>
            <a:gdLst/>
            <a:ahLst/>
            <a:cxn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8" name="Google Shape;568;p64">
            <a:extLst>
              <a:ext uri="{FF2B5EF4-FFF2-40B4-BE49-F238E27FC236}">
                <a16:creationId xmlns:a16="http://schemas.microsoft.com/office/drawing/2014/main" id="{9314FCB0-1A9E-AB2F-A7C8-D6183D900919}"/>
              </a:ext>
            </a:extLst>
          </p:cNvPr>
          <p:cNvSpPr/>
          <p:nvPr/>
        </p:nvSpPr>
        <p:spPr>
          <a:xfrm>
            <a:off x="7517554" y="1243413"/>
            <a:ext cx="197735" cy="235526"/>
          </a:xfrm>
          <a:custGeom>
            <a:avLst/>
            <a:gdLst/>
            <a:ahLst/>
            <a:cxn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9" name="Google Shape;569;p64">
            <a:extLst>
              <a:ext uri="{FF2B5EF4-FFF2-40B4-BE49-F238E27FC236}">
                <a16:creationId xmlns:a16="http://schemas.microsoft.com/office/drawing/2014/main" id="{71C68D97-58D1-69BA-166D-085E1B698865}"/>
              </a:ext>
            </a:extLst>
          </p:cNvPr>
          <p:cNvSpPr/>
          <p:nvPr/>
        </p:nvSpPr>
        <p:spPr>
          <a:xfrm>
            <a:off x="1121453" y="1189107"/>
            <a:ext cx="197735" cy="235526"/>
          </a:xfrm>
          <a:custGeom>
            <a:avLst/>
            <a:gdLst/>
            <a:ahLst/>
            <a:cxn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0" name="Google Shape;570;p64">
            <a:extLst>
              <a:ext uri="{FF2B5EF4-FFF2-40B4-BE49-F238E27FC236}">
                <a16:creationId xmlns:a16="http://schemas.microsoft.com/office/drawing/2014/main" id="{3BDF9230-0DC3-B1A3-3F41-CA3ACAA3BE48}"/>
              </a:ext>
            </a:extLst>
          </p:cNvPr>
          <p:cNvSpPr/>
          <p:nvPr/>
        </p:nvSpPr>
        <p:spPr>
          <a:xfrm>
            <a:off x="2299726" y="1597073"/>
            <a:ext cx="89827" cy="107135"/>
          </a:xfrm>
          <a:custGeom>
            <a:avLst/>
            <a:gdLst/>
            <a:ahLst/>
            <a:cxn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1" name="Google Shape;571;p64">
            <a:extLst>
              <a:ext uri="{FF2B5EF4-FFF2-40B4-BE49-F238E27FC236}">
                <a16:creationId xmlns:a16="http://schemas.microsoft.com/office/drawing/2014/main" id="{3A595973-95EF-037A-C650-DD3313F40320}"/>
              </a:ext>
            </a:extLst>
          </p:cNvPr>
          <p:cNvSpPr/>
          <p:nvPr/>
        </p:nvSpPr>
        <p:spPr>
          <a:xfrm>
            <a:off x="1344363" y="1904269"/>
            <a:ext cx="159916" cy="189840"/>
          </a:xfrm>
          <a:custGeom>
            <a:avLst/>
            <a:gdLst/>
            <a:ahLst/>
            <a:cxn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2" name="Google Shape;572;p64">
            <a:extLst>
              <a:ext uri="{FF2B5EF4-FFF2-40B4-BE49-F238E27FC236}">
                <a16:creationId xmlns:a16="http://schemas.microsoft.com/office/drawing/2014/main" id="{D7E2AEDA-19AE-B7F1-EAF6-081F32B911F9}"/>
              </a:ext>
            </a:extLst>
          </p:cNvPr>
          <p:cNvSpPr/>
          <p:nvPr/>
        </p:nvSpPr>
        <p:spPr>
          <a:xfrm>
            <a:off x="5086788" y="549519"/>
            <a:ext cx="197735" cy="235526"/>
          </a:xfrm>
          <a:custGeom>
            <a:avLst/>
            <a:gdLst/>
            <a:ahLst/>
            <a:cxn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3" name="Google Shape;573;p64">
            <a:extLst>
              <a:ext uri="{FF2B5EF4-FFF2-40B4-BE49-F238E27FC236}">
                <a16:creationId xmlns:a16="http://schemas.microsoft.com/office/drawing/2014/main" id="{4758B524-E5DD-CDA5-DD94-E794A97D547E}"/>
              </a:ext>
            </a:extLst>
          </p:cNvPr>
          <p:cNvSpPr/>
          <p:nvPr/>
        </p:nvSpPr>
        <p:spPr>
          <a:xfrm>
            <a:off x="6394566" y="792882"/>
            <a:ext cx="89827" cy="107135"/>
          </a:xfrm>
          <a:custGeom>
            <a:avLst/>
            <a:gdLst/>
            <a:ahLst/>
            <a:cxnLst/>
            <a:rect l="l" t="t" r="r" b="b"/>
            <a:pathLst>
              <a:path w="3254" h="3881" extrusionOk="0">
                <a:moveTo>
                  <a:pt x="1598" y="1"/>
                </a:moveTo>
                <a:lnTo>
                  <a:pt x="1028" y="1285"/>
                </a:lnTo>
                <a:lnTo>
                  <a:pt x="0" y="1912"/>
                </a:lnTo>
                <a:lnTo>
                  <a:pt x="1028" y="2568"/>
                </a:lnTo>
                <a:lnTo>
                  <a:pt x="1598" y="3881"/>
                </a:lnTo>
                <a:lnTo>
                  <a:pt x="2197" y="2568"/>
                </a:lnTo>
                <a:lnTo>
                  <a:pt x="3253" y="1912"/>
                </a:lnTo>
                <a:lnTo>
                  <a:pt x="2197" y="1285"/>
                </a:lnTo>
                <a:lnTo>
                  <a:pt x="159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4" name="Google Shape;574;p64">
            <a:extLst>
              <a:ext uri="{FF2B5EF4-FFF2-40B4-BE49-F238E27FC236}">
                <a16:creationId xmlns:a16="http://schemas.microsoft.com/office/drawing/2014/main" id="{36577769-E448-4CA9-9182-FAC429C9F35E}"/>
              </a:ext>
            </a:extLst>
          </p:cNvPr>
          <p:cNvSpPr/>
          <p:nvPr/>
        </p:nvSpPr>
        <p:spPr>
          <a:xfrm>
            <a:off x="5855826" y="1371787"/>
            <a:ext cx="90600" cy="107163"/>
          </a:xfrm>
          <a:custGeom>
            <a:avLst/>
            <a:gdLst/>
            <a:ahLst/>
            <a:cxn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5" name="Google Shape;575;p64">
            <a:extLst>
              <a:ext uri="{FF2B5EF4-FFF2-40B4-BE49-F238E27FC236}">
                <a16:creationId xmlns:a16="http://schemas.microsoft.com/office/drawing/2014/main" id="{B1DF68E0-C34A-CF29-A1EB-A8ABBCE0210A}"/>
              </a:ext>
            </a:extLst>
          </p:cNvPr>
          <p:cNvSpPr/>
          <p:nvPr/>
        </p:nvSpPr>
        <p:spPr>
          <a:xfrm>
            <a:off x="4416833" y="2269695"/>
            <a:ext cx="159115" cy="189840"/>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6" name="Google Shape;576;p64">
            <a:extLst>
              <a:ext uri="{FF2B5EF4-FFF2-40B4-BE49-F238E27FC236}">
                <a16:creationId xmlns:a16="http://schemas.microsoft.com/office/drawing/2014/main" id="{E240D3DA-19FD-8B27-6D28-310608D9F73A}"/>
              </a:ext>
            </a:extLst>
          </p:cNvPr>
          <p:cNvSpPr/>
          <p:nvPr/>
        </p:nvSpPr>
        <p:spPr>
          <a:xfrm>
            <a:off x="2999407" y="2108023"/>
            <a:ext cx="90600" cy="107163"/>
          </a:xfrm>
          <a:custGeom>
            <a:avLst/>
            <a:gdLst/>
            <a:ahLst/>
            <a:cxnLst/>
            <a:rect l="l" t="t" r="r" b="b"/>
            <a:pathLst>
              <a:path w="3282" h="3882" extrusionOk="0">
                <a:moveTo>
                  <a:pt x="1655" y="1"/>
                </a:moveTo>
                <a:lnTo>
                  <a:pt x="1085" y="1285"/>
                </a:lnTo>
                <a:lnTo>
                  <a:pt x="1" y="1941"/>
                </a:lnTo>
                <a:lnTo>
                  <a:pt x="1085" y="2597"/>
                </a:lnTo>
                <a:lnTo>
                  <a:pt x="1655" y="3881"/>
                </a:lnTo>
                <a:lnTo>
                  <a:pt x="2226" y="2597"/>
                </a:lnTo>
                <a:lnTo>
                  <a:pt x="3282" y="1941"/>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4067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5"/>
                                        </p:tgtEl>
                                        <p:attrNameLst>
                                          <p:attrName>style.visibility</p:attrName>
                                        </p:attrNameLst>
                                      </p:cBhvr>
                                      <p:to>
                                        <p:strVal val="visible"/>
                                      </p:to>
                                    </p:set>
                                    <p:animEffect transition="in" filter="fade">
                                      <p:cBhvr>
                                        <p:cTn id="7" dur="1200"/>
                                        <p:tgtEl>
                                          <p:spTgt spid="565"/>
                                        </p:tgtEl>
                                      </p:cBhvr>
                                    </p:animEffect>
                                  </p:childTnLst>
                                </p:cTn>
                              </p:par>
                              <p:par>
                                <p:cTn id="8" presetID="10" presetClass="entr" presetSubtype="0" fill="hold" nodeType="withEffect">
                                  <p:stCondLst>
                                    <p:cond delay="0"/>
                                  </p:stCondLst>
                                  <p:childTnLst>
                                    <p:set>
                                      <p:cBhvr>
                                        <p:cTn id="9" dur="1" fill="hold">
                                          <p:stCondLst>
                                            <p:cond delay="0"/>
                                          </p:stCondLst>
                                        </p:cTn>
                                        <p:tgtEl>
                                          <p:spTgt spid="566"/>
                                        </p:tgtEl>
                                        <p:attrNameLst>
                                          <p:attrName>style.visibility</p:attrName>
                                        </p:attrNameLst>
                                      </p:cBhvr>
                                      <p:to>
                                        <p:strVal val="visible"/>
                                      </p:to>
                                    </p:set>
                                    <p:animEffect transition="in" filter="fade">
                                      <p:cBhvr>
                                        <p:cTn id="10" dur="1000"/>
                                        <p:tgtEl>
                                          <p:spTgt spid="566"/>
                                        </p:tgtEl>
                                      </p:cBhvr>
                                    </p:animEffect>
                                  </p:childTnLst>
                                </p:cTn>
                              </p:par>
                              <p:par>
                                <p:cTn id="11" presetID="10" presetClass="entr" presetSubtype="0" fill="hold" nodeType="withEffect">
                                  <p:stCondLst>
                                    <p:cond delay="0"/>
                                  </p:stCondLst>
                                  <p:childTnLst>
                                    <p:set>
                                      <p:cBhvr>
                                        <p:cTn id="12" dur="1" fill="hold">
                                          <p:stCondLst>
                                            <p:cond delay="0"/>
                                          </p:stCondLst>
                                        </p:cTn>
                                        <p:tgtEl>
                                          <p:spTgt spid="568"/>
                                        </p:tgtEl>
                                        <p:attrNameLst>
                                          <p:attrName>style.visibility</p:attrName>
                                        </p:attrNameLst>
                                      </p:cBhvr>
                                      <p:to>
                                        <p:strVal val="visible"/>
                                      </p:to>
                                    </p:set>
                                    <p:animEffect transition="in" filter="fade">
                                      <p:cBhvr>
                                        <p:cTn id="13" dur="1000"/>
                                        <p:tgtEl>
                                          <p:spTgt spid="568"/>
                                        </p:tgtEl>
                                      </p:cBhvr>
                                    </p:animEffect>
                                  </p:childTnLst>
                                </p:cTn>
                              </p:par>
                              <p:par>
                                <p:cTn id="14" presetID="10" presetClass="entr" presetSubtype="0" fill="hold" nodeType="withEffect">
                                  <p:stCondLst>
                                    <p:cond delay="0"/>
                                  </p:stCondLst>
                                  <p:childTnLst>
                                    <p:set>
                                      <p:cBhvr>
                                        <p:cTn id="15" dur="1" fill="hold">
                                          <p:stCondLst>
                                            <p:cond delay="0"/>
                                          </p:stCondLst>
                                        </p:cTn>
                                        <p:tgtEl>
                                          <p:spTgt spid="569"/>
                                        </p:tgtEl>
                                        <p:attrNameLst>
                                          <p:attrName>style.visibility</p:attrName>
                                        </p:attrNameLst>
                                      </p:cBhvr>
                                      <p:to>
                                        <p:strVal val="visible"/>
                                      </p:to>
                                    </p:set>
                                    <p:animEffect transition="in" filter="fade">
                                      <p:cBhvr>
                                        <p:cTn id="16" dur="1000"/>
                                        <p:tgtEl>
                                          <p:spTgt spid="569"/>
                                        </p:tgtEl>
                                      </p:cBhvr>
                                    </p:animEffect>
                                  </p:childTnLst>
                                </p:cTn>
                              </p:par>
                              <p:par>
                                <p:cTn id="17" presetID="10" presetClass="entr" presetSubtype="0" fill="hold" nodeType="withEffect">
                                  <p:stCondLst>
                                    <p:cond delay="0"/>
                                  </p:stCondLst>
                                  <p:childTnLst>
                                    <p:set>
                                      <p:cBhvr>
                                        <p:cTn id="18" dur="1" fill="hold">
                                          <p:stCondLst>
                                            <p:cond delay="0"/>
                                          </p:stCondLst>
                                        </p:cTn>
                                        <p:tgtEl>
                                          <p:spTgt spid="570"/>
                                        </p:tgtEl>
                                        <p:attrNameLst>
                                          <p:attrName>style.visibility</p:attrName>
                                        </p:attrNameLst>
                                      </p:cBhvr>
                                      <p:to>
                                        <p:strVal val="visible"/>
                                      </p:to>
                                    </p:set>
                                    <p:animEffect transition="in" filter="fade">
                                      <p:cBhvr>
                                        <p:cTn id="19" dur="1000"/>
                                        <p:tgtEl>
                                          <p:spTgt spid="570"/>
                                        </p:tgtEl>
                                      </p:cBhvr>
                                    </p:animEffect>
                                  </p:childTnLst>
                                </p:cTn>
                              </p:par>
                              <p:par>
                                <p:cTn id="20" presetID="10" presetClass="entr" presetSubtype="0" fill="hold" nodeType="withEffect">
                                  <p:stCondLst>
                                    <p:cond delay="0"/>
                                  </p:stCondLst>
                                  <p:childTnLst>
                                    <p:set>
                                      <p:cBhvr>
                                        <p:cTn id="21" dur="1" fill="hold">
                                          <p:stCondLst>
                                            <p:cond delay="0"/>
                                          </p:stCondLst>
                                        </p:cTn>
                                        <p:tgtEl>
                                          <p:spTgt spid="571"/>
                                        </p:tgtEl>
                                        <p:attrNameLst>
                                          <p:attrName>style.visibility</p:attrName>
                                        </p:attrNameLst>
                                      </p:cBhvr>
                                      <p:to>
                                        <p:strVal val="visible"/>
                                      </p:to>
                                    </p:set>
                                    <p:animEffect transition="in" filter="fade">
                                      <p:cBhvr>
                                        <p:cTn id="22" dur="1000"/>
                                        <p:tgtEl>
                                          <p:spTgt spid="571"/>
                                        </p:tgtEl>
                                      </p:cBhvr>
                                    </p:animEffect>
                                  </p:childTnLst>
                                </p:cTn>
                              </p:par>
                              <p:par>
                                <p:cTn id="23" presetID="10" presetClass="entr" presetSubtype="0" fill="hold" nodeType="withEffect">
                                  <p:stCondLst>
                                    <p:cond delay="0"/>
                                  </p:stCondLst>
                                  <p:childTnLst>
                                    <p:set>
                                      <p:cBhvr>
                                        <p:cTn id="24" dur="1" fill="hold">
                                          <p:stCondLst>
                                            <p:cond delay="0"/>
                                          </p:stCondLst>
                                        </p:cTn>
                                        <p:tgtEl>
                                          <p:spTgt spid="572"/>
                                        </p:tgtEl>
                                        <p:attrNameLst>
                                          <p:attrName>style.visibility</p:attrName>
                                        </p:attrNameLst>
                                      </p:cBhvr>
                                      <p:to>
                                        <p:strVal val="visible"/>
                                      </p:to>
                                    </p:set>
                                    <p:animEffect transition="in" filter="fade">
                                      <p:cBhvr>
                                        <p:cTn id="25" dur="1000"/>
                                        <p:tgtEl>
                                          <p:spTgt spid="572"/>
                                        </p:tgtEl>
                                      </p:cBhvr>
                                    </p:animEffect>
                                  </p:childTnLst>
                                </p:cTn>
                              </p:par>
                              <p:par>
                                <p:cTn id="26" presetID="10" presetClass="entr" presetSubtype="0" fill="hold" nodeType="withEffect">
                                  <p:stCondLst>
                                    <p:cond delay="0"/>
                                  </p:stCondLst>
                                  <p:childTnLst>
                                    <p:set>
                                      <p:cBhvr>
                                        <p:cTn id="27" dur="1" fill="hold">
                                          <p:stCondLst>
                                            <p:cond delay="0"/>
                                          </p:stCondLst>
                                        </p:cTn>
                                        <p:tgtEl>
                                          <p:spTgt spid="573"/>
                                        </p:tgtEl>
                                        <p:attrNameLst>
                                          <p:attrName>style.visibility</p:attrName>
                                        </p:attrNameLst>
                                      </p:cBhvr>
                                      <p:to>
                                        <p:strVal val="visible"/>
                                      </p:to>
                                    </p:set>
                                    <p:animEffect transition="in" filter="fade">
                                      <p:cBhvr>
                                        <p:cTn id="28" dur="1000"/>
                                        <p:tgtEl>
                                          <p:spTgt spid="573"/>
                                        </p:tgtEl>
                                      </p:cBhvr>
                                    </p:animEffect>
                                  </p:childTnLst>
                                </p:cTn>
                              </p:par>
                              <p:par>
                                <p:cTn id="29" presetID="10" presetClass="entr" presetSubtype="0" fill="hold" nodeType="withEffect">
                                  <p:stCondLst>
                                    <p:cond delay="0"/>
                                  </p:stCondLst>
                                  <p:childTnLst>
                                    <p:set>
                                      <p:cBhvr>
                                        <p:cTn id="30" dur="1" fill="hold">
                                          <p:stCondLst>
                                            <p:cond delay="0"/>
                                          </p:stCondLst>
                                        </p:cTn>
                                        <p:tgtEl>
                                          <p:spTgt spid="574"/>
                                        </p:tgtEl>
                                        <p:attrNameLst>
                                          <p:attrName>style.visibility</p:attrName>
                                        </p:attrNameLst>
                                      </p:cBhvr>
                                      <p:to>
                                        <p:strVal val="visible"/>
                                      </p:to>
                                    </p:set>
                                    <p:animEffect transition="in" filter="fade">
                                      <p:cBhvr>
                                        <p:cTn id="31" dur="1000"/>
                                        <p:tgtEl>
                                          <p:spTgt spid="574"/>
                                        </p:tgtEl>
                                      </p:cBhvr>
                                    </p:animEffect>
                                  </p:childTnLst>
                                </p:cTn>
                              </p:par>
                              <p:par>
                                <p:cTn id="32" presetID="10" presetClass="entr" presetSubtype="0" fill="hold" nodeType="withEffect">
                                  <p:stCondLst>
                                    <p:cond delay="0"/>
                                  </p:stCondLst>
                                  <p:childTnLst>
                                    <p:set>
                                      <p:cBhvr>
                                        <p:cTn id="33" dur="1" fill="hold">
                                          <p:stCondLst>
                                            <p:cond delay="0"/>
                                          </p:stCondLst>
                                        </p:cTn>
                                        <p:tgtEl>
                                          <p:spTgt spid="575"/>
                                        </p:tgtEl>
                                        <p:attrNameLst>
                                          <p:attrName>style.visibility</p:attrName>
                                        </p:attrNameLst>
                                      </p:cBhvr>
                                      <p:to>
                                        <p:strVal val="visible"/>
                                      </p:to>
                                    </p:set>
                                    <p:animEffect transition="in" filter="fade">
                                      <p:cBhvr>
                                        <p:cTn id="34" dur="1000"/>
                                        <p:tgtEl>
                                          <p:spTgt spid="575"/>
                                        </p:tgtEl>
                                      </p:cBhvr>
                                    </p:animEffect>
                                  </p:childTnLst>
                                </p:cTn>
                              </p:par>
                              <p:par>
                                <p:cTn id="35" presetID="10" presetClass="entr" presetSubtype="0" fill="hold" nodeType="withEffect">
                                  <p:stCondLst>
                                    <p:cond delay="0"/>
                                  </p:stCondLst>
                                  <p:childTnLst>
                                    <p:set>
                                      <p:cBhvr>
                                        <p:cTn id="36" dur="1" fill="hold">
                                          <p:stCondLst>
                                            <p:cond delay="0"/>
                                          </p:stCondLst>
                                        </p:cTn>
                                        <p:tgtEl>
                                          <p:spTgt spid="576"/>
                                        </p:tgtEl>
                                        <p:attrNameLst>
                                          <p:attrName>style.visibility</p:attrName>
                                        </p:attrNameLst>
                                      </p:cBhvr>
                                      <p:to>
                                        <p:strVal val="visible"/>
                                      </p:to>
                                    </p:set>
                                    <p:animEffect transition="in" filter="fade">
                                      <p:cBhvr>
                                        <p:cTn id="37" dur="1000"/>
                                        <p:tgtEl>
                                          <p:spTgt spid="576"/>
                                        </p:tgtEl>
                                      </p:cBhvr>
                                    </p:animEffect>
                                  </p:childTnLst>
                                </p:cTn>
                              </p:par>
                              <p:par>
                                <p:cTn id="38" presetID="10" presetClass="entr" presetSubtype="0" fill="hold" nodeType="withEffect">
                                  <p:stCondLst>
                                    <p:cond delay="0"/>
                                  </p:stCondLst>
                                  <p:childTnLst>
                                    <p:set>
                                      <p:cBhvr>
                                        <p:cTn id="39" dur="1" fill="hold">
                                          <p:stCondLst>
                                            <p:cond delay="0"/>
                                          </p:stCondLst>
                                        </p:cTn>
                                        <p:tgtEl>
                                          <p:spTgt spid="567"/>
                                        </p:tgtEl>
                                        <p:attrNameLst>
                                          <p:attrName>style.visibility</p:attrName>
                                        </p:attrNameLst>
                                      </p:cBhvr>
                                      <p:to>
                                        <p:strVal val="visible"/>
                                      </p:to>
                                    </p:set>
                                    <p:animEffect transition="in" filter="fade">
                                      <p:cBhvr>
                                        <p:cTn id="40" dur="1000"/>
                                        <p:tgtEl>
                                          <p:spTgt spid="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B1C11B7-B26D-486F-A31E-9CFE1035B39C}"/>
              </a:ext>
            </a:extLst>
          </p:cNvPr>
          <p:cNvSpPr>
            <a:spLocks noGrp="1"/>
          </p:cNvSpPr>
          <p:nvPr>
            <p:ph type="title"/>
          </p:nvPr>
        </p:nvSpPr>
        <p:spPr>
          <a:xfrm>
            <a:off x="713250" y="482126"/>
            <a:ext cx="7717500" cy="572700"/>
          </a:xfrm>
        </p:spPr>
        <p:txBody>
          <a:bodyPr/>
          <a:lstStyle/>
          <a:p>
            <a:r>
              <a:rPr lang="zh-TW" altLang="en-US" b="1">
                <a:latin typeface="微軟正黑體" panose="020B0604030504040204" pitchFamily="34" charset="-120"/>
                <a:ea typeface="微軟正黑體" panose="020B0604030504040204" pitchFamily="34" charset="-120"/>
              </a:rPr>
              <a:t>關係人</a:t>
            </a:r>
            <a:r>
              <a:rPr lang="en-US" altLang="zh-TW" sz="1600">
                <a:latin typeface="微軟正黑體" panose="020B0604030504040204" pitchFamily="34" charset="-120"/>
                <a:ea typeface="微軟正黑體" panose="020B0604030504040204" pitchFamily="34" charset="-120"/>
              </a:rPr>
              <a:t>(</a:t>
            </a:r>
            <a:r>
              <a:rPr lang="zh-TW" altLang="en-US" sz="1600">
                <a:latin typeface="微軟正黑體" panose="020B0604030504040204" pitchFamily="34" charset="-120"/>
                <a:ea typeface="微軟正黑體" panose="020B0604030504040204" pitchFamily="34" charset="-120"/>
              </a:rPr>
              <a:t>利衝法第</a:t>
            </a:r>
            <a:r>
              <a:rPr lang="en-US" altLang="zh-TW" sz="1600">
                <a:latin typeface="微軟正黑體" panose="020B0604030504040204" pitchFamily="34" charset="-120"/>
                <a:ea typeface="微軟正黑體" panose="020B0604030504040204" pitchFamily="34" charset="-120"/>
              </a:rPr>
              <a:t>3</a:t>
            </a:r>
            <a:r>
              <a:rPr lang="zh-TW" altLang="en-US" sz="1600">
                <a:latin typeface="微軟正黑體" panose="020B0604030504040204" pitchFamily="34" charset="-120"/>
                <a:ea typeface="微軟正黑體" panose="020B0604030504040204" pitchFamily="34" charset="-120"/>
              </a:rPr>
              <a:t>條第</a:t>
            </a:r>
            <a:r>
              <a:rPr lang="en-US" altLang="zh-TW" sz="1600">
                <a:latin typeface="微軟正黑體" panose="020B0604030504040204" pitchFamily="34" charset="-120"/>
                <a:ea typeface="微軟正黑體" panose="020B0604030504040204" pitchFamily="34" charset="-120"/>
              </a:rPr>
              <a:t>1</a:t>
            </a:r>
            <a:r>
              <a:rPr lang="zh-TW" altLang="en-US" sz="1600">
                <a:latin typeface="微軟正黑體" panose="020B0604030504040204" pitchFamily="34" charset="-120"/>
                <a:ea typeface="微軟正黑體" panose="020B0604030504040204" pitchFamily="34" charset="-120"/>
              </a:rPr>
              <a:t>項</a:t>
            </a:r>
            <a:r>
              <a:rPr lang="en-US" altLang="zh-TW" sz="160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11" name="投影片編號版面配置區 10">
            <a:extLst>
              <a:ext uri="{FF2B5EF4-FFF2-40B4-BE49-F238E27FC236}">
                <a16:creationId xmlns:a16="http://schemas.microsoft.com/office/drawing/2014/main" id="{613B1ACC-6051-4D16-9382-B407F182A4ED}"/>
              </a:ext>
            </a:extLst>
          </p:cNvPr>
          <p:cNvSpPr>
            <a:spLocks noGrp="1"/>
          </p:cNvSpPr>
          <p:nvPr>
            <p:ph type="sldNum" sz="quarter" idx="11"/>
          </p:nvPr>
        </p:nvSpPr>
        <p:spPr/>
        <p:txBody>
          <a:bodyPr/>
          <a:lstStyle/>
          <a:p>
            <a:fld id="{DBD94E27-7B9A-466C-AD81-10C7819BE9C1}" type="slidenum">
              <a:rPr lang="zh-TW" altLang="en-US" smtClean="0"/>
              <a:t>7</a:t>
            </a:fld>
            <a:endParaRPr lang="zh-TW" altLang="en-US" dirty="0"/>
          </a:p>
        </p:txBody>
      </p:sp>
      <p:sp>
        <p:nvSpPr>
          <p:cNvPr id="4" name="矩形 3">
            <a:extLst>
              <a:ext uri="{FF2B5EF4-FFF2-40B4-BE49-F238E27FC236}">
                <a16:creationId xmlns:a16="http://schemas.microsoft.com/office/drawing/2014/main" id="{1625A25D-5AB0-4235-B4C4-1C26963AA232}"/>
              </a:ext>
            </a:extLst>
          </p:cNvPr>
          <p:cNvSpPr/>
          <p:nvPr/>
        </p:nvSpPr>
        <p:spPr>
          <a:xfrm>
            <a:off x="976479" y="1131612"/>
            <a:ext cx="7747083" cy="356893"/>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anchor="ctr">
            <a:spAutoFit/>
          </a:bodyPr>
          <a:lstStyle/>
          <a:p>
            <a:pPr marL="0" marR="0" lvl="0" indent="0" algn="l" defTabSz="914400" rtl="0" eaLnBrk="1" fontAlgn="auto" latinLnBrk="0" hangingPunct="1">
              <a:lnSpc>
                <a:spcPts val="2200"/>
              </a:lnSpc>
              <a:spcBef>
                <a:spcPts val="600"/>
              </a:spcBef>
              <a:spcAft>
                <a:spcPts val="0"/>
              </a:spcAft>
              <a:buClr>
                <a:srgbClr val="000000"/>
              </a:buClr>
              <a:buSzTx/>
              <a:buFont typeface="Arial"/>
              <a:buNone/>
              <a:tabLst/>
              <a:defRPr/>
            </a:pPr>
            <a:r>
              <a:rPr kumimoji="0" lang="zh-TW" altLang="en-US" sz="1800" i="0" u="none" strike="noStrike" kern="0" cap="none" spc="0" normalizeH="0" baseline="0" noProof="0">
                <a:ln>
                  <a:noFill/>
                </a:ln>
                <a:solidFill>
                  <a:schemeClr val="tx1"/>
                </a:solidFill>
                <a:effectLst/>
                <a:uLnTx/>
                <a:uFillTx/>
                <a:latin typeface="微軟正黑體" panose="020B0604030504040204" pitchFamily="34" charset="-120"/>
                <a:ea typeface="微軟正黑體" panose="020B0604030504040204" pitchFamily="34" charset="-120"/>
                <a:cs typeface="+mn-cs"/>
                <a:sym typeface="Arial"/>
              </a:rPr>
              <a:t>本法所定公職人員之關係人，其範圍如下：</a:t>
            </a:r>
            <a:endParaRPr kumimoji="0" lang="en-US" altLang="zh-TW" sz="1800" i="0" u="none" strike="noStrike" kern="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mn-cs"/>
              <a:sym typeface="Arial"/>
            </a:endParaRPr>
          </a:p>
        </p:txBody>
      </p:sp>
      <p:sp>
        <p:nvSpPr>
          <p:cNvPr id="5" name="矩形 4">
            <a:extLst>
              <a:ext uri="{FF2B5EF4-FFF2-40B4-BE49-F238E27FC236}">
                <a16:creationId xmlns:a16="http://schemas.microsoft.com/office/drawing/2014/main" id="{10005994-62A7-4D02-96AE-3188E33AC716}"/>
              </a:ext>
            </a:extLst>
          </p:cNvPr>
          <p:cNvSpPr/>
          <p:nvPr/>
        </p:nvSpPr>
        <p:spPr>
          <a:xfrm>
            <a:off x="976482" y="1470188"/>
            <a:ext cx="7660147" cy="356893"/>
          </a:xfrm>
          <a:prstGeom prst="rect">
            <a:avLst/>
          </a:prstGeom>
        </p:spPr>
        <p:txBody>
          <a:bodyPr wrap="square">
            <a:spAutoFit/>
          </a:bodyPr>
          <a:lstStyle/>
          <a:p>
            <a:pPr marL="542925" marR="0" lvl="0" indent="-542925" algn="l" defTabSz="914400" rtl="0" eaLnBrk="1" fontAlgn="auto" latinLnBrk="0" hangingPunct="1">
              <a:lnSpc>
                <a:spcPts val="2200"/>
              </a:lnSpc>
              <a:spcBef>
                <a:spcPts val="600"/>
              </a:spcBef>
              <a:spcAft>
                <a:spcPts val="0"/>
              </a:spcAft>
              <a:buClr>
                <a:srgbClr val="000000"/>
              </a:buClr>
              <a:buSzTx/>
              <a:buFont typeface="+mj-ea"/>
              <a:buAutoNum type="ea1ChtPeriod"/>
              <a:tabLst/>
              <a:defRPr/>
            </a:pPr>
            <a:r>
              <a:rPr kumimoji="0" lang="zh-TW" altLang="zh-TW" sz="18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公職人員之</a:t>
            </a:r>
            <a:r>
              <a:rPr kumimoji="0" lang="zh-TW" altLang="zh-TW" sz="1800" b="1" i="0" u="none" strike="noStrike" kern="0" cap="none" spc="0" normalizeH="0" baseline="0" noProof="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配偶或共同生活之家屬</a:t>
            </a:r>
            <a:r>
              <a:rPr kumimoji="0" lang="zh-TW" altLang="zh-TW" sz="18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endParaRPr kumimoji="0" lang="en-US" altLang="zh-TW"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6" name="矩形 5">
            <a:extLst>
              <a:ext uri="{FF2B5EF4-FFF2-40B4-BE49-F238E27FC236}">
                <a16:creationId xmlns:a16="http://schemas.microsoft.com/office/drawing/2014/main" id="{0D68E616-5698-4FB6-BA00-0DA6754285E2}"/>
              </a:ext>
            </a:extLst>
          </p:cNvPr>
          <p:cNvSpPr/>
          <p:nvPr/>
        </p:nvSpPr>
        <p:spPr>
          <a:xfrm>
            <a:off x="976482" y="1851641"/>
            <a:ext cx="7660147" cy="356893"/>
          </a:xfrm>
          <a:prstGeom prst="rect">
            <a:avLst/>
          </a:prstGeom>
        </p:spPr>
        <p:txBody>
          <a:bodyPr wrap="square">
            <a:spAutoFit/>
          </a:bodyPr>
          <a:lstStyle/>
          <a:p>
            <a:pPr marL="542925" marR="0" lvl="0" indent="-542925" algn="l" defTabSz="914400" rtl="0" eaLnBrk="1" fontAlgn="auto" latinLnBrk="0" hangingPunct="1">
              <a:lnSpc>
                <a:spcPts val="2200"/>
              </a:lnSpc>
              <a:spcBef>
                <a:spcPts val="600"/>
              </a:spcBef>
              <a:spcAft>
                <a:spcPts val="0"/>
              </a:spcAft>
              <a:buClr>
                <a:srgbClr val="000000"/>
              </a:buClr>
              <a:buSzTx/>
              <a:buFont typeface="+mj-ea"/>
              <a:buAutoNum type="ea1ChtPeriod" startAt="2"/>
              <a:tabLst/>
              <a:defRPr/>
            </a:pPr>
            <a:r>
              <a:rPr kumimoji="0" lang="zh-TW" altLang="en-US" sz="18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公職人員之</a:t>
            </a:r>
            <a:r>
              <a:rPr kumimoji="0" lang="zh-TW" altLang="en-US" sz="1800" b="1" i="0" u="none" strike="noStrike" kern="0" cap="none" spc="0" normalizeH="0" baseline="0" noProof="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二親等</a:t>
            </a:r>
            <a:r>
              <a:rPr kumimoji="0" lang="zh-TW" altLang="en-US" sz="18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以內親屬。</a:t>
            </a:r>
            <a:endParaRPr kumimoji="0" lang="en-US" altLang="zh-TW"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7" name="矩形 6">
            <a:extLst>
              <a:ext uri="{FF2B5EF4-FFF2-40B4-BE49-F238E27FC236}">
                <a16:creationId xmlns:a16="http://schemas.microsoft.com/office/drawing/2014/main" id="{D988374F-D3EB-491A-B617-EE6045AEB753}"/>
              </a:ext>
            </a:extLst>
          </p:cNvPr>
          <p:cNvSpPr/>
          <p:nvPr/>
        </p:nvSpPr>
        <p:spPr>
          <a:xfrm>
            <a:off x="976481" y="2210048"/>
            <a:ext cx="7660147" cy="639021"/>
          </a:xfrm>
          <a:prstGeom prst="rect">
            <a:avLst/>
          </a:prstGeom>
        </p:spPr>
        <p:txBody>
          <a:bodyPr wrap="square">
            <a:spAutoFit/>
          </a:bodyPr>
          <a:lstStyle/>
          <a:p>
            <a:pPr marL="542925" marR="0" lvl="0" indent="-542925" algn="l" defTabSz="914400" rtl="0" eaLnBrk="1" fontAlgn="auto" latinLnBrk="0" hangingPunct="1">
              <a:lnSpc>
                <a:spcPts val="2200"/>
              </a:lnSpc>
              <a:spcBef>
                <a:spcPts val="600"/>
              </a:spcBef>
              <a:spcAft>
                <a:spcPts val="0"/>
              </a:spcAft>
              <a:buClr>
                <a:srgbClr val="000000"/>
              </a:buClr>
              <a:buSzTx/>
              <a:buFont typeface="+mj-ea"/>
              <a:buAutoNum type="ea1ChtPeriod" startAt="3"/>
              <a:tabLst/>
              <a:defRPr/>
            </a:pP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公職人員或其配偶</a:t>
            </a:r>
            <a:r>
              <a:rPr kumimoji="0" lang="zh-TW" altLang="en-US" sz="1800" i="0" u="none" strike="noStrike" kern="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信託財產之受託人</a:t>
            </a: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。但依法辦理強制信託時，不在此限。</a:t>
            </a:r>
            <a:endParaRPr kumimoji="0" lang="en-US" altLang="zh-TW"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8" name="矩形 7">
            <a:extLst>
              <a:ext uri="{FF2B5EF4-FFF2-40B4-BE49-F238E27FC236}">
                <a16:creationId xmlns:a16="http://schemas.microsoft.com/office/drawing/2014/main" id="{BC07D66F-F7D4-4DC6-8EE2-0569D0280E08}"/>
              </a:ext>
            </a:extLst>
          </p:cNvPr>
          <p:cNvSpPr/>
          <p:nvPr/>
        </p:nvSpPr>
        <p:spPr>
          <a:xfrm>
            <a:off x="976480" y="2815150"/>
            <a:ext cx="7660147" cy="1062214"/>
          </a:xfrm>
          <a:prstGeom prst="rect">
            <a:avLst/>
          </a:prstGeom>
        </p:spPr>
        <p:txBody>
          <a:bodyPr wrap="square">
            <a:spAutoFit/>
          </a:bodyPr>
          <a:lstStyle/>
          <a:p>
            <a:pPr marL="542925" marR="0" lvl="0" indent="-542925" algn="l" defTabSz="914400" rtl="0" eaLnBrk="1" fontAlgn="auto" latinLnBrk="0" hangingPunct="1">
              <a:lnSpc>
                <a:spcPts val="2600"/>
              </a:lnSpc>
              <a:spcBef>
                <a:spcPts val="600"/>
              </a:spcBef>
              <a:spcAft>
                <a:spcPts val="0"/>
              </a:spcAft>
              <a:buClr>
                <a:srgbClr val="000000"/>
              </a:buClr>
              <a:buSzTx/>
              <a:buFont typeface="+mj-ea"/>
              <a:buAutoNum type="ea1ChtPeriod" startAt="4"/>
              <a:tabLst/>
              <a:defRPr/>
            </a:pP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公職人員、第一款與第二款所列人員擔任負責人、董事、獨立董事、監察人、經理人或相類似職務之</a:t>
            </a:r>
            <a:r>
              <a:rPr kumimoji="0" lang="zh-TW" altLang="en-US" sz="18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營利事業、非營利之法人及非法人團體</a:t>
            </a:r>
            <a:r>
              <a:rPr kumimoji="0" lang="zh-TW" altLang="en-US" sz="18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。但屬政府或公股指派、遴聘代表或由政府聘任者，不包括之。</a:t>
            </a:r>
            <a:endParaRPr kumimoji="0" lang="en-US" altLang="zh-TW" sz="18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9" name="矩形 8">
            <a:extLst>
              <a:ext uri="{FF2B5EF4-FFF2-40B4-BE49-F238E27FC236}">
                <a16:creationId xmlns:a16="http://schemas.microsoft.com/office/drawing/2014/main" id="{CA8D5354-9D61-4CBB-B59B-5EEBA209D060}"/>
              </a:ext>
            </a:extLst>
          </p:cNvPr>
          <p:cNvSpPr/>
          <p:nvPr/>
        </p:nvSpPr>
        <p:spPr>
          <a:xfrm>
            <a:off x="976478" y="3848093"/>
            <a:ext cx="7660147" cy="356893"/>
          </a:xfrm>
          <a:prstGeom prst="rect">
            <a:avLst/>
          </a:prstGeom>
        </p:spPr>
        <p:txBody>
          <a:bodyPr wrap="square">
            <a:spAutoFit/>
          </a:bodyPr>
          <a:lstStyle/>
          <a:p>
            <a:pPr marL="542925" marR="0" lvl="0" indent="-542925" algn="l" defTabSz="914400" rtl="0" eaLnBrk="1" fontAlgn="auto" latinLnBrk="0" hangingPunct="1">
              <a:lnSpc>
                <a:spcPts val="2200"/>
              </a:lnSpc>
              <a:spcBef>
                <a:spcPts val="600"/>
              </a:spcBef>
              <a:spcAft>
                <a:spcPts val="0"/>
              </a:spcAft>
              <a:buClr>
                <a:srgbClr val="000000"/>
              </a:buClr>
              <a:buSzTx/>
              <a:buFont typeface="+mj-ea"/>
              <a:buAutoNum type="ea1ChtPeriod" startAt="5"/>
              <a:tabLst/>
              <a:defRPr/>
            </a:pPr>
            <a:r>
              <a:rPr kumimoji="0" lang="zh-TW" altLang="en-US" sz="18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經公職人員進用之</a:t>
            </a:r>
            <a:r>
              <a:rPr kumimoji="0" lang="zh-TW" altLang="en-US" sz="1800" i="0" u="none" strike="noStrike" kern="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機要人員</a:t>
            </a:r>
            <a:r>
              <a:rPr kumimoji="0" lang="zh-TW" altLang="en-US" sz="18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endParaRPr kumimoji="0" lang="en-US" altLang="zh-TW" sz="18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10" name="矩形 9">
            <a:extLst>
              <a:ext uri="{FF2B5EF4-FFF2-40B4-BE49-F238E27FC236}">
                <a16:creationId xmlns:a16="http://schemas.microsoft.com/office/drawing/2014/main" id="{1210EC00-2C41-40FB-BE30-E90E294EA447}"/>
              </a:ext>
            </a:extLst>
          </p:cNvPr>
          <p:cNvSpPr/>
          <p:nvPr/>
        </p:nvSpPr>
        <p:spPr>
          <a:xfrm>
            <a:off x="976479" y="4175714"/>
            <a:ext cx="7660147" cy="356893"/>
          </a:xfrm>
          <a:prstGeom prst="rect">
            <a:avLst/>
          </a:prstGeom>
        </p:spPr>
        <p:txBody>
          <a:bodyPr wrap="square">
            <a:spAutoFit/>
          </a:bodyPr>
          <a:lstStyle/>
          <a:p>
            <a:pPr marL="542925" marR="0" lvl="0" indent="-542925" algn="l" defTabSz="914400" rtl="0" eaLnBrk="1" fontAlgn="auto" latinLnBrk="0" hangingPunct="1">
              <a:lnSpc>
                <a:spcPts val="2200"/>
              </a:lnSpc>
              <a:spcBef>
                <a:spcPts val="600"/>
              </a:spcBef>
              <a:spcAft>
                <a:spcPts val="0"/>
              </a:spcAft>
              <a:buClr>
                <a:srgbClr val="000000"/>
              </a:buClr>
              <a:buSzTx/>
              <a:buFont typeface="+mj-ea"/>
              <a:buAutoNum type="ea1ChtPeriod" startAt="6"/>
              <a:tabLst/>
              <a:defRPr/>
            </a:pPr>
            <a:r>
              <a:rPr kumimoji="0" lang="zh-TW" altLang="en-US" sz="18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各級</a:t>
            </a:r>
            <a:r>
              <a:rPr kumimoji="0" lang="zh-TW" altLang="en-US" sz="18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民意代表之助理</a:t>
            </a:r>
            <a:r>
              <a:rPr kumimoji="0" lang="zh-TW" altLang="en-US" sz="18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endParaRPr kumimoji="0" lang="en-US" altLang="zh-TW" sz="18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Tree>
    <p:extLst>
      <p:ext uri="{BB962C8B-B14F-4D97-AF65-F5344CB8AC3E}">
        <p14:creationId xmlns:p14="http://schemas.microsoft.com/office/powerpoint/2010/main" val="3852267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1">
            <a:extLst>
              <a:ext uri="{FF2B5EF4-FFF2-40B4-BE49-F238E27FC236}">
                <a16:creationId xmlns:a16="http://schemas.microsoft.com/office/drawing/2014/main" id="{A2F5C8C7-03DC-4E9A-8FAE-CBAAC3D2AD20}"/>
              </a:ext>
            </a:extLst>
          </p:cNvPr>
          <p:cNvSpPr>
            <a:spLocks noGrp="1"/>
          </p:cNvSpPr>
          <p:nvPr>
            <p:ph type="subTitle" idx="1"/>
          </p:nvPr>
        </p:nvSpPr>
        <p:spPr>
          <a:xfrm>
            <a:off x="96450" y="161389"/>
            <a:ext cx="2499605" cy="774300"/>
          </a:xfrm>
        </p:spPr>
        <p:txBody>
          <a:bodyPr/>
          <a:lstStyle/>
          <a:p>
            <a:r>
              <a:rPr lang="zh-TW" altLang="en-US" sz="3300">
                <a:latin typeface="微軟正黑體" panose="020B0604030504040204" pitchFamily="34" charset="-120"/>
                <a:ea typeface="微軟正黑體" panose="020B0604030504040204" pitchFamily="34" charset="-120"/>
              </a:rPr>
              <a:t>關係人</a:t>
            </a:r>
            <a:endParaRPr lang="en-US" altLang="zh-TW" sz="3300" dirty="0">
              <a:latin typeface="微軟正黑體" panose="020B0604030504040204" pitchFamily="34" charset="-120"/>
              <a:ea typeface="微軟正黑體" panose="020B0604030504040204" pitchFamily="34" charset="-120"/>
            </a:endParaRPr>
          </a:p>
          <a:p>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本法</a:t>
            </a:r>
            <a:r>
              <a:rPr lang="zh-TW" altLang="en-US" sz="2000">
                <a:latin typeface="微軟正黑體" panose="020B0604030504040204" pitchFamily="34" charset="-120"/>
                <a:ea typeface="微軟正黑體" panose="020B0604030504040204" pitchFamily="34" charset="-120"/>
              </a:rPr>
              <a:t>第</a:t>
            </a:r>
            <a:r>
              <a:rPr lang="en-US" altLang="zh-TW" sz="2000">
                <a:latin typeface="微軟正黑體" panose="020B0604030504040204" pitchFamily="34" charset="-120"/>
                <a:ea typeface="微軟正黑體" panose="020B0604030504040204" pitchFamily="34" charset="-120"/>
              </a:rPr>
              <a:t>3</a:t>
            </a:r>
            <a:r>
              <a:rPr lang="zh-TW" altLang="en-US" sz="2000">
                <a:latin typeface="微軟正黑體" panose="020B0604030504040204" pitchFamily="34" charset="-120"/>
                <a:ea typeface="微軟正黑體" panose="020B0604030504040204" pitchFamily="34" charset="-120"/>
              </a:rPr>
              <a:t>條第</a:t>
            </a:r>
            <a:r>
              <a:rPr lang="en-US" altLang="zh-TW" sz="2000">
                <a:latin typeface="微軟正黑體" panose="020B0604030504040204" pitchFamily="34" charset="-120"/>
                <a:ea typeface="微軟正黑體" panose="020B0604030504040204" pitchFamily="34" charset="-120"/>
              </a:rPr>
              <a:t>1</a:t>
            </a:r>
            <a:r>
              <a:rPr lang="zh-TW" altLang="en-US" sz="2000">
                <a:latin typeface="微軟正黑體" panose="020B0604030504040204" pitchFamily="34" charset="-120"/>
                <a:ea typeface="微軟正黑體" panose="020B0604030504040204" pitchFamily="34" charset="-120"/>
              </a:rPr>
              <a:t>項</a:t>
            </a:r>
            <a:r>
              <a:rPr lang="en-US" altLang="zh-TW" sz="2000">
                <a:latin typeface="微軟正黑體" panose="020B0604030504040204" pitchFamily="34" charset="-120"/>
                <a:ea typeface="微軟正黑體" panose="020B0604030504040204" pitchFamily="34" charset="-120"/>
              </a:rPr>
              <a:t>)</a:t>
            </a:r>
            <a:endParaRPr lang="zh-TW" altLang="en-US" dirty="0">
              <a:latin typeface="微軟正黑體" panose="020B0604030504040204" pitchFamily="34" charset="-120"/>
              <a:ea typeface="微軟正黑體" panose="020B0604030504040204" pitchFamily="34" charset="-120"/>
            </a:endParaRPr>
          </a:p>
        </p:txBody>
      </p:sp>
      <p:sp>
        <p:nvSpPr>
          <p:cNvPr id="39" name="投影片編號版面配置區 38">
            <a:extLst>
              <a:ext uri="{FF2B5EF4-FFF2-40B4-BE49-F238E27FC236}">
                <a16:creationId xmlns:a16="http://schemas.microsoft.com/office/drawing/2014/main" id="{E2816BED-BF85-424B-95A3-BA9CE1E78B53}"/>
              </a:ext>
            </a:extLst>
          </p:cNvPr>
          <p:cNvSpPr>
            <a:spLocks noGrp="1"/>
          </p:cNvSpPr>
          <p:nvPr>
            <p:ph type="sldNum" sz="quarter" idx="11"/>
          </p:nvPr>
        </p:nvSpPr>
        <p:spPr/>
        <p:txBody>
          <a:bodyPr/>
          <a:lstStyle/>
          <a:p>
            <a:fld id="{DBD94E27-7B9A-466C-AD81-10C7819BE9C1}" type="slidenum">
              <a:rPr lang="zh-TW" altLang="en-US" smtClean="0"/>
              <a:t>8</a:t>
            </a:fld>
            <a:endParaRPr lang="zh-TW" altLang="en-US" dirty="0"/>
          </a:p>
        </p:txBody>
      </p:sp>
      <p:sp>
        <p:nvSpPr>
          <p:cNvPr id="37" name="矩形 36">
            <a:extLst>
              <a:ext uri="{FF2B5EF4-FFF2-40B4-BE49-F238E27FC236}">
                <a16:creationId xmlns:a16="http://schemas.microsoft.com/office/drawing/2014/main" id="{8A58FF23-1EF6-43AD-B186-C96F8597A759}"/>
              </a:ext>
            </a:extLst>
          </p:cNvPr>
          <p:cNvSpPr/>
          <p:nvPr/>
        </p:nvSpPr>
        <p:spPr>
          <a:xfrm>
            <a:off x="102235" y="1096310"/>
            <a:ext cx="2852765" cy="217145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ts val="2000"/>
              </a:lnSpc>
              <a:spcBef>
                <a:spcPts val="0"/>
              </a:spcBef>
              <a:spcAft>
                <a:spcPts val="0"/>
              </a:spcAft>
              <a:buClr>
                <a:srgbClr val="000000"/>
              </a:buClr>
              <a:buSzTx/>
              <a:buFont typeface="Arial"/>
              <a:buNone/>
              <a:tabLst/>
              <a:defRPr/>
            </a:pPr>
            <a:r>
              <a:rPr kumimoji="0" lang="zh-TW" altLang="en-US"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公職人員、第一款與第二款所列人員擔任負責人、董事、獨立董事、監察人、經理人或相類似職務之</a:t>
            </a:r>
            <a:r>
              <a:rPr kumimoji="0" lang="zh-TW" altLang="en-US" sz="1600" b="1"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營利事業、非營利之法人及非法人團體。</a:t>
            </a:r>
            <a:endParaRPr kumimoji="0" lang="zh-TW" altLang="en-US" sz="1600" b="0"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mn-cs"/>
              <a:sym typeface="Arial"/>
            </a:endParaRPr>
          </a:p>
        </p:txBody>
      </p:sp>
      <p:grpSp>
        <p:nvGrpSpPr>
          <p:cNvPr id="71" name="群組 70">
            <a:extLst>
              <a:ext uri="{FF2B5EF4-FFF2-40B4-BE49-F238E27FC236}">
                <a16:creationId xmlns:a16="http://schemas.microsoft.com/office/drawing/2014/main" id="{97F12FA2-0DC2-AC12-7681-46D526DC160D}"/>
              </a:ext>
            </a:extLst>
          </p:cNvPr>
          <p:cNvGrpSpPr/>
          <p:nvPr/>
        </p:nvGrpSpPr>
        <p:grpSpPr>
          <a:xfrm>
            <a:off x="2938282" y="2088007"/>
            <a:ext cx="2311213" cy="1394745"/>
            <a:chOff x="2938282" y="2088007"/>
            <a:chExt cx="2311213" cy="1394745"/>
          </a:xfrm>
        </p:grpSpPr>
        <p:cxnSp>
          <p:nvCxnSpPr>
            <p:cNvPr id="34" name="直線接點 33">
              <a:extLst>
                <a:ext uri="{FF2B5EF4-FFF2-40B4-BE49-F238E27FC236}">
                  <a16:creationId xmlns:a16="http://schemas.microsoft.com/office/drawing/2014/main" id="{5A14ADAB-23C2-4A28-BBD8-16844A4D643A}"/>
                </a:ext>
              </a:extLst>
            </p:cNvPr>
            <p:cNvCxnSpPr>
              <a:cxnSpLocks/>
            </p:cNvCxnSpPr>
            <p:nvPr/>
          </p:nvCxnSpPr>
          <p:spPr>
            <a:xfrm>
              <a:off x="4217787" y="2605846"/>
              <a:ext cx="1031708" cy="20513"/>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6" name="文字方塊 35">
              <a:extLst>
                <a:ext uri="{FF2B5EF4-FFF2-40B4-BE49-F238E27FC236}">
                  <a16:creationId xmlns:a16="http://schemas.microsoft.com/office/drawing/2014/main" id="{9FB73753-53D3-4C82-B57B-EBE586C2CAE1}"/>
                </a:ext>
              </a:extLst>
            </p:cNvPr>
            <p:cNvSpPr txBox="1"/>
            <p:nvPr/>
          </p:nvSpPr>
          <p:spPr>
            <a:xfrm>
              <a:off x="3182110" y="3144198"/>
              <a:ext cx="103567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機要人員</a:t>
              </a:r>
            </a:p>
          </p:txBody>
        </p:sp>
        <p:pic>
          <p:nvPicPr>
            <p:cNvPr id="42" name="圖片 41">
              <a:extLst>
                <a:ext uri="{FF2B5EF4-FFF2-40B4-BE49-F238E27FC236}">
                  <a16:creationId xmlns:a16="http://schemas.microsoft.com/office/drawing/2014/main" id="{70A9DD62-50FA-779C-886D-483E7AC52F9A}"/>
                </a:ext>
              </a:extLst>
            </p:cNvPr>
            <p:cNvPicPr>
              <a:picLocks noChangeAspect="1"/>
            </p:cNvPicPr>
            <p:nvPr/>
          </p:nvPicPr>
          <p:blipFill>
            <a:blip r:embed="rId3"/>
            <a:stretch>
              <a:fillRect/>
            </a:stretch>
          </p:blipFill>
          <p:spPr>
            <a:xfrm>
              <a:off x="2938282" y="2088007"/>
              <a:ext cx="1432553" cy="1082434"/>
            </a:xfrm>
            <a:prstGeom prst="rect">
              <a:avLst/>
            </a:prstGeom>
          </p:spPr>
        </p:pic>
      </p:grpSp>
      <p:grpSp>
        <p:nvGrpSpPr>
          <p:cNvPr id="50" name="群組 49">
            <a:extLst>
              <a:ext uri="{FF2B5EF4-FFF2-40B4-BE49-F238E27FC236}">
                <a16:creationId xmlns:a16="http://schemas.microsoft.com/office/drawing/2014/main" id="{405189C8-82CE-8D33-8E2A-F29F82093CB4}"/>
              </a:ext>
            </a:extLst>
          </p:cNvPr>
          <p:cNvGrpSpPr/>
          <p:nvPr/>
        </p:nvGrpSpPr>
        <p:grpSpPr>
          <a:xfrm>
            <a:off x="5163832" y="1847359"/>
            <a:ext cx="1219633" cy="1589683"/>
            <a:chOff x="5095549" y="1936148"/>
            <a:chExt cx="1219633" cy="1589683"/>
          </a:xfrm>
        </p:grpSpPr>
        <p:pic>
          <p:nvPicPr>
            <p:cNvPr id="40" name="圖片 39">
              <a:extLst>
                <a:ext uri="{FF2B5EF4-FFF2-40B4-BE49-F238E27FC236}">
                  <a16:creationId xmlns:a16="http://schemas.microsoft.com/office/drawing/2014/main" id="{03AD47E4-6CF1-37AE-771B-CA9C773A59E1}"/>
                </a:ext>
              </a:extLst>
            </p:cNvPr>
            <p:cNvPicPr>
              <a:picLocks noChangeAspect="1"/>
            </p:cNvPicPr>
            <p:nvPr/>
          </p:nvPicPr>
          <p:blipFill>
            <a:blip r:embed="rId4"/>
            <a:stretch>
              <a:fillRect/>
            </a:stretch>
          </p:blipFill>
          <p:spPr>
            <a:xfrm>
              <a:off x="5095549" y="1936148"/>
              <a:ext cx="1219633" cy="1262338"/>
            </a:xfrm>
            <a:prstGeom prst="rect">
              <a:avLst/>
            </a:prstGeom>
          </p:spPr>
        </p:pic>
        <p:sp>
          <p:nvSpPr>
            <p:cNvPr id="49" name="文字方塊 48">
              <a:extLst>
                <a:ext uri="{FF2B5EF4-FFF2-40B4-BE49-F238E27FC236}">
                  <a16:creationId xmlns:a16="http://schemas.microsoft.com/office/drawing/2014/main" id="{90F9A222-882E-33E1-5F40-4E98DE13C438}"/>
                </a:ext>
              </a:extLst>
            </p:cNvPr>
            <p:cNvSpPr txBox="1"/>
            <p:nvPr/>
          </p:nvSpPr>
          <p:spPr>
            <a:xfrm>
              <a:off x="5228779" y="3187277"/>
              <a:ext cx="1005403" cy="338554"/>
            </a:xfrm>
            <a:prstGeom prst="rect">
              <a:avLst/>
            </a:prstGeom>
            <a:noFill/>
          </p:spPr>
          <p:txBody>
            <a:bodyPr wrap="none" rtlCol="0">
              <a:spAutoFit/>
            </a:bodyPr>
            <a:lstStyle/>
            <a:p>
              <a:r>
                <a:rPr lang="zh-TW" altLang="en-US" sz="1600" b="1" dirty="0">
                  <a:latin typeface="微軟正黑體" panose="020B0604030504040204" pitchFamily="34" charset="-120"/>
                  <a:ea typeface="微軟正黑體" panose="020B0604030504040204" pitchFamily="34" charset="-120"/>
                </a:rPr>
                <a:t>公職人員</a:t>
              </a:r>
            </a:p>
          </p:txBody>
        </p:sp>
      </p:grpSp>
      <p:grpSp>
        <p:nvGrpSpPr>
          <p:cNvPr id="68" name="群組 67">
            <a:extLst>
              <a:ext uri="{FF2B5EF4-FFF2-40B4-BE49-F238E27FC236}">
                <a16:creationId xmlns:a16="http://schemas.microsoft.com/office/drawing/2014/main" id="{1236C413-D53A-1B40-ACE9-639102F89A8F}"/>
              </a:ext>
            </a:extLst>
          </p:cNvPr>
          <p:cNvGrpSpPr/>
          <p:nvPr/>
        </p:nvGrpSpPr>
        <p:grpSpPr>
          <a:xfrm>
            <a:off x="5752821" y="70560"/>
            <a:ext cx="2995676" cy="1835552"/>
            <a:chOff x="5752821" y="70559"/>
            <a:chExt cx="2995676" cy="2037961"/>
          </a:xfrm>
        </p:grpSpPr>
        <p:cxnSp>
          <p:nvCxnSpPr>
            <p:cNvPr id="24" name="接點: 肘形 23">
              <a:extLst>
                <a:ext uri="{FF2B5EF4-FFF2-40B4-BE49-F238E27FC236}">
                  <a16:creationId xmlns:a16="http://schemas.microsoft.com/office/drawing/2014/main" id="{3C3E9A27-0560-4804-A0EB-7418AB52FE08}"/>
                </a:ext>
              </a:extLst>
            </p:cNvPr>
            <p:cNvCxnSpPr>
              <a:cxnSpLocks/>
            </p:cNvCxnSpPr>
            <p:nvPr/>
          </p:nvCxnSpPr>
          <p:spPr>
            <a:xfrm rot="5400000" flipH="1" flipV="1">
              <a:off x="5795531" y="486193"/>
              <a:ext cx="1579617" cy="1665038"/>
            </a:xfrm>
            <a:prstGeom prst="bentConnector2">
              <a:avLst/>
            </a:prstGeom>
            <a:ln w="38100">
              <a:solidFill>
                <a:schemeClr val="accent3"/>
              </a:solidFill>
            </a:ln>
          </p:spPr>
          <p:style>
            <a:lnRef idx="1">
              <a:schemeClr val="accent3"/>
            </a:lnRef>
            <a:fillRef idx="0">
              <a:schemeClr val="accent3"/>
            </a:fillRef>
            <a:effectRef idx="0">
              <a:schemeClr val="accent3"/>
            </a:effectRef>
            <a:fontRef idx="minor">
              <a:schemeClr val="tx1"/>
            </a:fontRef>
          </p:style>
        </p:cxnSp>
        <p:grpSp>
          <p:nvGrpSpPr>
            <p:cNvPr id="53" name="群組 52">
              <a:extLst>
                <a:ext uri="{FF2B5EF4-FFF2-40B4-BE49-F238E27FC236}">
                  <a16:creationId xmlns:a16="http://schemas.microsoft.com/office/drawing/2014/main" id="{F2C2A848-A46A-BA6F-7DDC-DB6368F31750}"/>
                </a:ext>
              </a:extLst>
            </p:cNvPr>
            <p:cNvGrpSpPr/>
            <p:nvPr/>
          </p:nvGrpSpPr>
          <p:grpSpPr>
            <a:xfrm>
              <a:off x="6832612" y="70559"/>
              <a:ext cx="1915885" cy="1723021"/>
              <a:chOff x="6832612" y="70559"/>
              <a:chExt cx="1915885" cy="1723021"/>
            </a:xfrm>
          </p:grpSpPr>
          <p:sp>
            <p:nvSpPr>
              <p:cNvPr id="26" name="文字方塊 25">
                <a:extLst>
                  <a:ext uri="{FF2B5EF4-FFF2-40B4-BE49-F238E27FC236}">
                    <a16:creationId xmlns:a16="http://schemas.microsoft.com/office/drawing/2014/main" id="{75A63F87-8277-4891-9CE0-2957BD4CE131}"/>
                  </a:ext>
                </a:extLst>
              </p:cNvPr>
              <p:cNvSpPr txBox="1"/>
              <p:nvPr/>
            </p:nvSpPr>
            <p:spPr>
              <a:xfrm>
                <a:off x="6832612" y="1208805"/>
                <a:ext cx="191588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配偶</a:t>
                </a:r>
                <a:endPar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共同生活之家屬</a:t>
                </a:r>
                <a:endParaRPr kumimoji="0" lang="zh-TW" altLang="en-US" sz="1600" b="1" i="0" u="none" strike="noStrike" kern="0" cap="none" spc="0" normalizeH="0" baseline="0" noProof="0" dirty="0">
                  <a:ln>
                    <a:noFill/>
                  </a:ln>
                  <a:solidFill>
                    <a:srgbClr val="000000"/>
                  </a:solidFill>
                  <a:effectLst/>
                  <a:uLnTx/>
                  <a:uFillTx/>
                  <a:latin typeface="Arial"/>
                  <a:cs typeface="Arial"/>
                  <a:sym typeface="Arial"/>
                </a:endParaRPr>
              </a:p>
            </p:txBody>
          </p:sp>
          <p:pic>
            <p:nvPicPr>
              <p:cNvPr id="52" name="圖片 51">
                <a:extLst>
                  <a:ext uri="{FF2B5EF4-FFF2-40B4-BE49-F238E27FC236}">
                    <a16:creationId xmlns:a16="http://schemas.microsoft.com/office/drawing/2014/main" id="{79F6F6BC-91F5-2279-836F-F521A730F897}"/>
                  </a:ext>
                </a:extLst>
              </p:cNvPr>
              <p:cNvPicPr>
                <a:picLocks noChangeAspect="1"/>
              </p:cNvPicPr>
              <p:nvPr/>
            </p:nvPicPr>
            <p:blipFill>
              <a:blip r:embed="rId5"/>
              <a:stretch>
                <a:fillRect/>
              </a:stretch>
            </p:blipFill>
            <p:spPr>
              <a:xfrm>
                <a:off x="7289613" y="70559"/>
                <a:ext cx="1086278" cy="1086278"/>
              </a:xfrm>
              <a:prstGeom prst="rect">
                <a:avLst/>
              </a:prstGeom>
            </p:spPr>
          </p:pic>
        </p:grpSp>
      </p:grpSp>
      <p:grpSp>
        <p:nvGrpSpPr>
          <p:cNvPr id="69" name="群組 68">
            <a:extLst>
              <a:ext uri="{FF2B5EF4-FFF2-40B4-BE49-F238E27FC236}">
                <a16:creationId xmlns:a16="http://schemas.microsoft.com/office/drawing/2014/main" id="{2FD0532B-3AAF-1A53-C24C-2868A3247C17}"/>
              </a:ext>
            </a:extLst>
          </p:cNvPr>
          <p:cNvGrpSpPr/>
          <p:nvPr/>
        </p:nvGrpSpPr>
        <p:grpSpPr>
          <a:xfrm>
            <a:off x="6289231" y="1929913"/>
            <a:ext cx="2394837" cy="1532326"/>
            <a:chOff x="6289231" y="1929913"/>
            <a:chExt cx="2394837" cy="1532326"/>
          </a:xfrm>
        </p:grpSpPr>
        <p:cxnSp>
          <p:nvCxnSpPr>
            <p:cNvPr id="13" name="直線接點 12">
              <a:extLst>
                <a:ext uri="{FF2B5EF4-FFF2-40B4-BE49-F238E27FC236}">
                  <a16:creationId xmlns:a16="http://schemas.microsoft.com/office/drawing/2014/main" id="{C4E5BBBC-EF8B-4BAC-A8EB-C07F07CAEE94}"/>
                </a:ext>
              </a:extLst>
            </p:cNvPr>
            <p:cNvCxnSpPr>
              <a:cxnSpLocks/>
            </p:cNvCxnSpPr>
            <p:nvPr/>
          </p:nvCxnSpPr>
          <p:spPr>
            <a:xfrm flipV="1">
              <a:off x="6289231" y="2605847"/>
              <a:ext cx="1008524" cy="20512"/>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56" name="群組 55">
              <a:extLst>
                <a:ext uri="{FF2B5EF4-FFF2-40B4-BE49-F238E27FC236}">
                  <a16:creationId xmlns:a16="http://schemas.microsoft.com/office/drawing/2014/main" id="{4D554B79-A1B7-1213-E912-EA2F5413A3D7}"/>
                </a:ext>
              </a:extLst>
            </p:cNvPr>
            <p:cNvGrpSpPr/>
            <p:nvPr/>
          </p:nvGrpSpPr>
          <p:grpSpPr>
            <a:xfrm>
              <a:off x="7058469" y="1929913"/>
              <a:ext cx="1625599" cy="1532326"/>
              <a:chOff x="7058469" y="1929913"/>
              <a:chExt cx="1625599" cy="1532326"/>
            </a:xfrm>
          </p:grpSpPr>
          <p:sp>
            <p:nvSpPr>
              <p:cNvPr id="16" name="文字方塊 15">
                <a:extLst>
                  <a:ext uri="{FF2B5EF4-FFF2-40B4-BE49-F238E27FC236}">
                    <a16:creationId xmlns:a16="http://schemas.microsoft.com/office/drawing/2014/main" id="{BFF964AA-EC34-474B-B220-AD08666F0286}"/>
                  </a:ext>
                </a:extLst>
              </p:cNvPr>
              <p:cNvSpPr txBox="1"/>
              <p:nvPr/>
            </p:nvSpPr>
            <p:spPr>
              <a:xfrm>
                <a:off x="7058469" y="3123685"/>
                <a:ext cx="16255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二親等以內親屬</a:t>
                </a:r>
              </a:p>
            </p:txBody>
          </p:sp>
          <p:pic>
            <p:nvPicPr>
              <p:cNvPr id="55" name="圖片 54">
                <a:extLst>
                  <a:ext uri="{FF2B5EF4-FFF2-40B4-BE49-F238E27FC236}">
                    <a16:creationId xmlns:a16="http://schemas.microsoft.com/office/drawing/2014/main" id="{FF3282D0-80A0-0D80-42E7-0CE2AADABB5C}"/>
                  </a:ext>
                </a:extLst>
              </p:cNvPr>
              <p:cNvPicPr>
                <a:picLocks noChangeAspect="1"/>
              </p:cNvPicPr>
              <p:nvPr/>
            </p:nvPicPr>
            <p:blipFill>
              <a:blip r:embed="rId6"/>
              <a:stretch>
                <a:fillRect/>
              </a:stretch>
            </p:blipFill>
            <p:spPr>
              <a:xfrm>
                <a:off x="7318850" y="1929913"/>
                <a:ext cx="1156050" cy="1156050"/>
              </a:xfrm>
              <a:prstGeom prst="rect">
                <a:avLst/>
              </a:prstGeom>
            </p:spPr>
          </p:pic>
        </p:grpSp>
      </p:grpSp>
      <p:grpSp>
        <p:nvGrpSpPr>
          <p:cNvPr id="59" name="群組 58">
            <a:extLst>
              <a:ext uri="{FF2B5EF4-FFF2-40B4-BE49-F238E27FC236}">
                <a16:creationId xmlns:a16="http://schemas.microsoft.com/office/drawing/2014/main" id="{92187470-43BE-5755-1649-4BFDD0CEB460}"/>
              </a:ext>
            </a:extLst>
          </p:cNvPr>
          <p:cNvGrpSpPr/>
          <p:nvPr/>
        </p:nvGrpSpPr>
        <p:grpSpPr>
          <a:xfrm>
            <a:off x="2986156" y="3467764"/>
            <a:ext cx="2595481" cy="1517735"/>
            <a:chOff x="3044476" y="3498686"/>
            <a:chExt cx="2595481" cy="1517735"/>
          </a:xfrm>
        </p:grpSpPr>
        <p:grpSp>
          <p:nvGrpSpPr>
            <p:cNvPr id="17" name="群組 16">
              <a:extLst>
                <a:ext uri="{FF2B5EF4-FFF2-40B4-BE49-F238E27FC236}">
                  <a16:creationId xmlns:a16="http://schemas.microsoft.com/office/drawing/2014/main" id="{FFD420D6-3E02-487E-8065-B419DAC8A597}"/>
                </a:ext>
              </a:extLst>
            </p:cNvPr>
            <p:cNvGrpSpPr/>
            <p:nvPr/>
          </p:nvGrpSpPr>
          <p:grpSpPr>
            <a:xfrm>
              <a:off x="3128443" y="3498686"/>
              <a:ext cx="2511514" cy="1517735"/>
              <a:chOff x="3152092" y="3521740"/>
              <a:chExt cx="2511514" cy="1517735"/>
            </a:xfrm>
          </p:grpSpPr>
          <p:cxnSp>
            <p:nvCxnSpPr>
              <p:cNvPr id="18" name="接點: 肘形 17">
                <a:extLst>
                  <a:ext uri="{FF2B5EF4-FFF2-40B4-BE49-F238E27FC236}">
                    <a16:creationId xmlns:a16="http://schemas.microsoft.com/office/drawing/2014/main" id="{E1AA8806-888C-4ECF-A4CD-71736440D0FD}"/>
                  </a:ext>
                </a:extLst>
              </p:cNvPr>
              <p:cNvCxnSpPr>
                <a:cxnSpLocks/>
              </p:cNvCxnSpPr>
              <p:nvPr/>
            </p:nvCxnSpPr>
            <p:spPr>
              <a:xfrm rot="10800000" flipV="1">
                <a:off x="3968203" y="3521740"/>
                <a:ext cx="1695403" cy="1040256"/>
              </a:xfrm>
              <a:prstGeom prst="bentConnector3">
                <a:avLst>
                  <a:gd name="adj1" fmla="val -714"/>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文字方塊 20">
                <a:extLst>
                  <a:ext uri="{FF2B5EF4-FFF2-40B4-BE49-F238E27FC236}">
                    <a16:creationId xmlns:a16="http://schemas.microsoft.com/office/drawing/2014/main" id="{977CF6EF-E674-4607-A581-39724739938A}"/>
                  </a:ext>
                </a:extLst>
              </p:cNvPr>
              <p:cNvSpPr txBox="1"/>
              <p:nvPr/>
            </p:nvSpPr>
            <p:spPr>
              <a:xfrm>
                <a:off x="3152092" y="4700921"/>
                <a:ext cx="108627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民代助理</a:t>
                </a:r>
              </a:p>
            </p:txBody>
          </p:sp>
        </p:grpSp>
        <p:pic>
          <p:nvPicPr>
            <p:cNvPr id="58" name="圖片 57">
              <a:extLst>
                <a:ext uri="{FF2B5EF4-FFF2-40B4-BE49-F238E27FC236}">
                  <a16:creationId xmlns:a16="http://schemas.microsoft.com/office/drawing/2014/main" id="{A1BE33E0-39D2-E041-D598-15103104EDBB}"/>
                </a:ext>
              </a:extLst>
            </p:cNvPr>
            <p:cNvPicPr>
              <a:picLocks noChangeAspect="1"/>
            </p:cNvPicPr>
            <p:nvPr/>
          </p:nvPicPr>
          <p:blipFill>
            <a:blip r:embed="rId7"/>
            <a:stretch>
              <a:fillRect/>
            </a:stretch>
          </p:blipFill>
          <p:spPr>
            <a:xfrm>
              <a:off x="3044476" y="3560181"/>
              <a:ext cx="1117686" cy="1117686"/>
            </a:xfrm>
            <a:prstGeom prst="rect">
              <a:avLst/>
            </a:prstGeom>
          </p:spPr>
        </p:pic>
      </p:grpSp>
      <p:grpSp>
        <p:nvGrpSpPr>
          <p:cNvPr id="67" name="群組 66">
            <a:extLst>
              <a:ext uri="{FF2B5EF4-FFF2-40B4-BE49-F238E27FC236}">
                <a16:creationId xmlns:a16="http://schemas.microsoft.com/office/drawing/2014/main" id="{995BF1B9-CC15-8EF2-89C4-372D84995025}"/>
              </a:ext>
            </a:extLst>
          </p:cNvPr>
          <p:cNvGrpSpPr/>
          <p:nvPr/>
        </p:nvGrpSpPr>
        <p:grpSpPr>
          <a:xfrm>
            <a:off x="5752819" y="3384775"/>
            <a:ext cx="2672655" cy="1688166"/>
            <a:chOff x="5752819" y="3384775"/>
            <a:chExt cx="2672655" cy="1688166"/>
          </a:xfrm>
        </p:grpSpPr>
        <p:grpSp>
          <p:nvGrpSpPr>
            <p:cNvPr id="4" name="群組 3">
              <a:extLst>
                <a:ext uri="{FF2B5EF4-FFF2-40B4-BE49-F238E27FC236}">
                  <a16:creationId xmlns:a16="http://schemas.microsoft.com/office/drawing/2014/main" id="{23F8FEAB-AAD8-4F82-AF75-0B728BB4E78B}"/>
                </a:ext>
              </a:extLst>
            </p:cNvPr>
            <p:cNvGrpSpPr/>
            <p:nvPr/>
          </p:nvGrpSpPr>
          <p:grpSpPr>
            <a:xfrm>
              <a:off x="5752819" y="3482752"/>
              <a:ext cx="2572473" cy="1590189"/>
              <a:chOff x="5607679" y="3482752"/>
              <a:chExt cx="2572473" cy="1590189"/>
            </a:xfrm>
          </p:grpSpPr>
          <p:cxnSp>
            <p:nvCxnSpPr>
              <p:cNvPr id="5" name="接點: 肘形 4">
                <a:extLst>
                  <a:ext uri="{FF2B5EF4-FFF2-40B4-BE49-F238E27FC236}">
                    <a16:creationId xmlns:a16="http://schemas.microsoft.com/office/drawing/2014/main" id="{F7013F16-3D16-49A3-80B4-1ECCD2D39507}"/>
                  </a:ext>
                </a:extLst>
              </p:cNvPr>
              <p:cNvCxnSpPr>
                <a:cxnSpLocks/>
              </p:cNvCxnSpPr>
              <p:nvPr/>
            </p:nvCxnSpPr>
            <p:spPr>
              <a:xfrm rot="16200000" flipH="1">
                <a:off x="5912104" y="3178327"/>
                <a:ext cx="1056192" cy="1665041"/>
              </a:xfrm>
              <a:prstGeom prst="bentConnector2">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8" name="文字方塊 7">
                <a:extLst>
                  <a:ext uri="{FF2B5EF4-FFF2-40B4-BE49-F238E27FC236}">
                    <a16:creationId xmlns:a16="http://schemas.microsoft.com/office/drawing/2014/main" id="{D11D401D-7D1D-4DEC-AF17-437CD41CB64F}"/>
                  </a:ext>
                </a:extLst>
              </p:cNvPr>
              <p:cNvSpPr txBox="1"/>
              <p:nvPr/>
            </p:nvSpPr>
            <p:spPr>
              <a:xfrm>
                <a:off x="7144473" y="4734387"/>
                <a:ext cx="103567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信託業者</a:t>
                </a:r>
                <a:endPar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grpSp>
        <p:pic>
          <p:nvPicPr>
            <p:cNvPr id="66" name="圖片 65">
              <a:extLst>
                <a:ext uri="{FF2B5EF4-FFF2-40B4-BE49-F238E27FC236}">
                  <a16:creationId xmlns:a16="http://schemas.microsoft.com/office/drawing/2014/main" id="{729B6FFD-02C4-089C-CA54-B3AC50C0F290}"/>
                </a:ext>
              </a:extLst>
            </p:cNvPr>
            <p:cNvPicPr>
              <a:picLocks noChangeAspect="1"/>
            </p:cNvPicPr>
            <p:nvPr/>
          </p:nvPicPr>
          <p:blipFill>
            <a:blip r:embed="rId8"/>
            <a:stretch>
              <a:fillRect/>
            </a:stretch>
          </p:blipFill>
          <p:spPr>
            <a:xfrm>
              <a:off x="7155633" y="3384775"/>
              <a:ext cx="1269841" cy="1269841"/>
            </a:xfrm>
            <a:prstGeom prst="rect">
              <a:avLst/>
            </a:prstGeom>
          </p:spPr>
        </p:pic>
      </p:grpSp>
      <p:sp>
        <p:nvSpPr>
          <p:cNvPr id="74" name="文字方塊 73">
            <a:extLst>
              <a:ext uri="{FF2B5EF4-FFF2-40B4-BE49-F238E27FC236}">
                <a16:creationId xmlns:a16="http://schemas.microsoft.com/office/drawing/2014/main" id="{C1AEB07F-EED3-C0EC-353D-EF8081001DEC}"/>
              </a:ext>
            </a:extLst>
          </p:cNvPr>
          <p:cNvSpPr txBox="1"/>
          <p:nvPr/>
        </p:nvSpPr>
        <p:spPr>
          <a:xfrm>
            <a:off x="98213" y="1106237"/>
            <a:ext cx="2863343" cy="1870640"/>
          </a:xfrm>
          <a:prstGeom prst="rect">
            <a:avLst/>
          </a:prstGeom>
          <a:solidFill>
            <a:schemeClr val="bg2"/>
          </a:solidFill>
        </p:spPr>
        <p:txBody>
          <a:bodyPr wrap="square" rtlCol="0">
            <a:spAutoFit/>
          </a:bodyPr>
          <a:lstStyle/>
          <a:p>
            <a:pPr marL="342900" indent="-342900" algn="just">
              <a:lnSpc>
                <a:spcPts val="2000"/>
              </a:lnSpc>
              <a:buFont typeface="+mj-lt"/>
              <a:buAutoNum type="arabicPeriod"/>
              <a:defRPr/>
            </a:pPr>
            <a:r>
              <a:rPr lang="zh-TW" altLang="en-US" sz="1600" dirty="0">
                <a:solidFill>
                  <a:schemeClr val="tx1"/>
                </a:solidFill>
                <a:latin typeface="微軟正黑體" panose="020B0604030504040204" pitchFamily="34" charset="-120"/>
                <a:ea typeface="微軟正黑體" panose="020B0604030504040204" pitchFamily="34" charset="-120"/>
              </a:rPr>
              <a:t>由民意代表聘用並受其直接指揮監督，與民意代表在身分與財產上之關係密切。</a:t>
            </a:r>
            <a:endParaRPr lang="en-US" altLang="zh-TW" sz="1600" dirty="0">
              <a:solidFill>
                <a:schemeClr val="tx1"/>
              </a:solidFill>
              <a:latin typeface="微軟正黑體" panose="020B0604030504040204" pitchFamily="34" charset="-120"/>
              <a:ea typeface="微軟正黑體" panose="020B0604030504040204" pitchFamily="34" charset="-120"/>
            </a:endParaRPr>
          </a:p>
          <a:p>
            <a:pPr marL="342900" indent="-342900" algn="just">
              <a:lnSpc>
                <a:spcPts val="2000"/>
              </a:lnSpc>
              <a:buFont typeface="+mj-lt"/>
              <a:buAutoNum type="arabicPeriod"/>
              <a:defRPr/>
            </a:pPr>
            <a:r>
              <a:rPr lang="zh-TW" altLang="en-US" sz="1600" dirty="0">
                <a:solidFill>
                  <a:schemeClr val="tx1"/>
                </a:solidFill>
                <a:latin typeface="微軟正黑體" panose="020B0604030504040204" pitchFamily="34" charset="-120"/>
                <a:ea typeface="微軟正黑體" panose="020B0604030504040204" pitchFamily="34" charset="-120"/>
              </a:rPr>
              <a:t>包含</a:t>
            </a:r>
            <a:r>
              <a:rPr lang="zh-TW" altLang="en-US" sz="1600" b="1" dirty="0">
                <a:solidFill>
                  <a:schemeClr val="tx1"/>
                </a:solidFill>
                <a:latin typeface="微軟正黑體" panose="020B0604030504040204" pitchFamily="34" charset="-120"/>
                <a:ea typeface="微軟正黑體" panose="020B0604030504040204" pitchFamily="34" charset="-120"/>
              </a:rPr>
              <a:t>公費助理</a:t>
            </a:r>
            <a:r>
              <a:rPr lang="zh-TW" altLang="en-US" sz="1600" dirty="0">
                <a:solidFill>
                  <a:schemeClr val="tx1"/>
                </a:solidFill>
                <a:latin typeface="微軟正黑體" panose="020B0604030504040204" pitchFamily="34" charset="-120"/>
                <a:ea typeface="微軟正黑體" panose="020B0604030504040204" pitchFamily="34" charset="-120"/>
              </a:rPr>
              <a:t>、</a:t>
            </a:r>
            <a:r>
              <a:rPr lang="zh-TW" altLang="en-US" sz="1600" b="1" dirty="0">
                <a:solidFill>
                  <a:schemeClr val="tx1"/>
                </a:solidFill>
                <a:latin typeface="微軟正黑體" panose="020B0604030504040204" pitchFamily="34" charset="-120"/>
                <a:ea typeface="微軟正黑體" panose="020B0604030504040204" pitchFamily="34" charset="-120"/>
              </a:rPr>
              <a:t>加入助理工會之助理</a:t>
            </a:r>
            <a:r>
              <a:rPr lang="zh-TW" altLang="en-US" sz="1600" dirty="0">
                <a:solidFill>
                  <a:schemeClr val="tx1"/>
                </a:solidFill>
                <a:latin typeface="微軟正黑體" panose="020B0604030504040204" pitchFamily="34" charset="-120"/>
                <a:ea typeface="微軟正黑體" panose="020B0604030504040204" pitchFamily="34" charset="-120"/>
              </a:rPr>
              <a:t>及其他</a:t>
            </a:r>
            <a:r>
              <a:rPr lang="zh-TW" altLang="en-US" sz="1600" b="1" dirty="0">
                <a:solidFill>
                  <a:schemeClr val="tx1"/>
                </a:solidFill>
                <a:latin typeface="微軟正黑體" panose="020B0604030504040204" pitchFamily="34" charset="-120"/>
                <a:ea typeface="微軟正黑體" panose="020B0604030504040204" pitchFamily="34" charset="-120"/>
              </a:rPr>
              <a:t>受其指揮監督之助理</a:t>
            </a:r>
            <a:r>
              <a:rPr lang="zh-TW" altLang="en-US" sz="1600" dirty="0">
                <a:solidFill>
                  <a:schemeClr val="tx1"/>
                </a:solidFill>
                <a:latin typeface="微軟正黑體" panose="020B0604030504040204" pitchFamily="34" charset="-120"/>
                <a:ea typeface="微軟正黑體" panose="020B0604030504040204" pitchFamily="34" charset="-120"/>
              </a:rPr>
              <a:t>。</a:t>
            </a:r>
          </a:p>
        </p:txBody>
      </p:sp>
      <p:grpSp>
        <p:nvGrpSpPr>
          <p:cNvPr id="72" name="群組 71">
            <a:extLst>
              <a:ext uri="{FF2B5EF4-FFF2-40B4-BE49-F238E27FC236}">
                <a16:creationId xmlns:a16="http://schemas.microsoft.com/office/drawing/2014/main" id="{73018EF4-7A27-D8C4-CE7C-0AB7D5789C05}"/>
              </a:ext>
            </a:extLst>
          </p:cNvPr>
          <p:cNvGrpSpPr/>
          <p:nvPr/>
        </p:nvGrpSpPr>
        <p:grpSpPr>
          <a:xfrm>
            <a:off x="3016385" y="70561"/>
            <a:ext cx="2623573" cy="1813252"/>
            <a:chOff x="3016385" y="70560"/>
            <a:chExt cx="2623573" cy="2047203"/>
          </a:xfrm>
        </p:grpSpPr>
        <p:cxnSp>
          <p:nvCxnSpPr>
            <p:cNvPr id="29" name="接點: 肘形 28">
              <a:extLst>
                <a:ext uri="{FF2B5EF4-FFF2-40B4-BE49-F238E27FC236}">
                  <a16:creationId xmlns:a16="http://schemas.microsoft.com/office/drawing/2014/main" id="{777E8643-A7E9-4486-86D8-71D3F570E982}"/>
                </a:ext>
              </a:extLst>
            </p:cNvPr>
            <p:cNvCxnSpPr>
              <a:cxnSpLocks/>
            </p:cNvCxnSpPr>
            <p:nvPr/>
          </p:nvCxnSpPr>
          <p:spPr>
            <a:xfrm rot="16200000" flipH="1">
              <a:off x="4094952" y="572758"/>
              <a:ext cx="1588859" cy="1501152"/>
            </a:xfrm>
            <a:prstGeom prst="bentConnector3">
              <a:avLst>
                <a:gd name="adj1" fmla="val -243"/>
              </a:avLst>
            </a:prstGeom>
            <a:ln w="38100">
              <a:solidFill>
                <a:schemeClr val="accent3"/>
              </a:solidFill>
            </a:ln>
          </p:spPr>
          <p:style>
            <a:lnRef idx="1">
              <a:schemeClr val="accent3"/>
            </a:lnRef>
            <a:fillRef idx="0">
              <a:schemeClr val="accent3"/>
            </a:fillRef>
            <a:effectRef idx="0">
              <a:schemeClr val="accent3"/>
            </a:effectRef>
            <a:fontRef idx="minor">
              <a:schemeClr val="tx1"/>
            </a:fontRef>
          </p:style>
        </p:cxnSp>
        <p:grpSp>
          <p:nvGrpSpPr>
            <p:cNvPr id="70" name="群組 69">
              <a:extLst>
                <a:ext uri="{FF2B5EF4-FFF2-40B4-BE49-F238E27FC236}">
                  <a16:creationId xmlns:a16="http://schemas.microsoft.com/office/drawing/2014/main" id="{41E754B4-0B6F-12A5-2735-69D937CA6DA2}"/>
                </a:ext>
              </a:extLst>
            </p:cNvPr>
            <p:cNvGrpSpPr/>
            <p:nvPr/>
          </p:nvGrpSpPr>
          <p:grpSpPr>
            <a:xfrm>
              <a:off x="3016385" y="70560"/>
              <a:ext cx="1367125" cy="1921535"/>
              <a:chOff x="3016385" y="70560"/>
              <a:chExt cx="1367125" cy="1921535"/>
            </a:xfrm>
          </p:grpSpPr>
          <p:sp>
            <p:nvSpPr>
              <p:cNvPr id="31" name="文字方塊 30">
                <a:extLst>
                  <a:ext uri="{FF2B5EF4-FFF2-40B4-BE49-F238E27FC236}">
                    <a16:creationId xmlns:a16="http://schemas.microsoft.com/office/drawing/2014/main" id="{C2941A01-2B50-4583-8B04-D3638325245C}"/>
                  </a:ext>
                </a:extLst>
              </p:cNvPr>
              <p:cNvSpPr txBox="1"/>
              <p:nvPr/>
            </p:nvSpPr>
            <p:spPr>
              <a:xfrm>
                <a:off x="3016385" y="1161098"/>
                <a:ext cx="136712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營利事業</a:t>
                </a:r>
                <a:endPar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非營利法人</a:t>
                </a:r>
                <a:endPar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非法人團體</a:t>
                </a:r>
                <a:endParaRPr kumimoji="0" lang="zh-TW" altLang="en-US" sz="1600" b="1" i="0" u="none" strike="noStrike" kern="0" cap="none" spc="0" normalizeH="0" baseline="0" noProof="0" dirty="0">
                  <a:ln>
                    <a:noFill/>
                  </a:ln>
                  <a:solidFill>
                    <a:srgbClr val="000000"/>
                  </a:solidFill>
                  <a:effectLst/>
                  <a:uLnTx/>
                  <a:uFillTx/>
                  <a:latin typeface="Arial"/>
                  <a:cs typeface="Arial"/>
                  <a:sym typeface="Arial"/>
                </a:endParaRPr>
              </a:p>
            </p:txBody>
          </p:sp>
          <p:pic>
            <p:nvPicPr>
              <p:cNvPr id="63" name="圖片 62">
                <a:extLst>
                  <a:ext uri="{FF2B5EF4-FFF2-40B4-BE49-F238E27FC236}">
                    <a16:creationId xmlns:a16="http://schemas.microsoft.com/office/drawing/2014/main" id="{38358CB1-080C-65B7-DE51-A49E9C85C466}"/>
                  </a:ext>
                </a:extLst>
              </p:cNvPr>
              <p:cNvPicPr>
                <a:picLocks noChangeAspect="1"/>
              </p:cNvPicPr>
              <p:nvPr/>
            </p:nvPicPr>
            <p:blipFill>
              <a:blip r:embed="rId9"/>
              <a:stretch>
                <a:fillRect/>
              </a:stretch>
            </p:blipFill>
            <p:spPr>
              <a:xfrm>
                <a:off x="3128444" y="70560"/>
                <a:ext cx="1004404" cy="1013110"/>
              </a:xfrm>
              <a:prstGeom prst="rect">
                <a:avLst/>
              </a:prstGeom>
            </p:spPr>
          </p:pic>
        </p:grpSp>
      </p:grpSp>
      <p:sp>
        <p:nvSpPr>
          <p:cNvPr id="83" name="文字方塊 82">
            <a:extLst>
              <a:ext uri="{FF2B5EF4-FFF2-40B4-BE49-F238E27FC236}">
                <a16:creationId xmlns:a16="http://schemas.microsoft.com/office/drawing/2014/main" id="{A3C01C43-2110-4993-FEE3-3CC9411BD8E6}"/>
              </a:ext>
            </a:extLst>
          </p:cNvPr>
          <p:cNvSpPr txBox="1"/>
          <p:nvPr/>
        </p:nvSpPr>
        <p:spPr>
          <a:xfrm>
            <a:off x="65738" y="1011139"/>
            <a:ext cx="2944343" cy="3153043"/>
          </a:xfrm>
          <a:prstGeom prst="rect">
            <a:avLst/>
          </a:prstGeom>
          <a:solidFill>
            <a:schemeClr val="bg2"/>
          </a:solidFill>
        </p:spPr>
        <p:txBody>
          <a:bodyPr wrap="square" rtlCol="0">
            <a:spAutoFit/>
          </a:bodyPr>
          <a:lstStyle/>
          <a:p>
            <a:pPr marL="342900" marR="0" lvl="0" indent="-342900" algn="just" defTabSz="914400" rtl="0" eaLnBrk="1" fontAlgn="auto" latinLnBrk="0" hangingPunct="1">
              <a:lnSpc>
                <a:spcPts val="2000"/>
              </a:lnSpc>
              <a:spcBef>
                <a:spcPts val="0"/>
              </a:spcBef>
              <a:spcAft>
                <a:spcPts val="0"/>
              </a:spcAft>
              <a:buClr>
                <a:srgbClr val="000000"/>
              </a:buClr>
              <a:buSzTx/>
              <a:buFont typeface="+mj-lt"/>
              <a:buAutoNum type="arabicPeriod"/>
              <a:tabLst/>
              <a:defRPr/>
            </a:pPr>
            <a:r>
              <a:rPr kumimoji="0" lang="zh-TW" altLang="en-US" sz="18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依各機關機要人員進用辦法或其他法規進用。</a:t>
            </a:r>
            <a:endParaRPr kumimoji="0" lang="en-US" altLang="zh-TW" sz="18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endParaRPr>
          </a:p>
          <a:p>
            <a:pPr marL="342900" marR="0" lvl="0" indent="-342900" algn="just" defTabSz="914400" rtl="0" eaLnBrk="1" fontAlgn="auto" latinLnBrk="0" hangingPunct="1">
              <a:lnSpc>
                <a:spcPts val="2000"/>
              </a:lnSpc>
              <a:spcBef>
                <a:spcPts val="0"/>
              </a:spcBef>
              <a:spcAft>
                <a:spcPts val="0"/>
              </a:spcAft>
              <a:buClr>
                <a:srgbClr val="000000"/>
              </a:buClr>
              <a:buSzTx/>
              <a:buFont typeface="+mj-lt"/>
              <a:buAutoNum type="arabicPeriod"/>
              <a:tabLst/>
              <a:defRPr/>
            </a:pPr>
            <a:r>
              <a:rPr kumimoji="0" lang="zh-TW" altLang="en-US" sz="18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機要人員係襄助機關首長實際從事機要事務之相關工作，屬首長之親信，不受公務人員任用資格之限制，得隨時免職，並隨機關長官進退，工作內容係依機關長官指派襄助從事機要事務之工作，</a:t>
            </a:r>
            <a:r>
              <a:rPr kumimoji="0" lang="zh-TW" altLang="en-US" sz="1800" b="1"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其與機關長官有身分上之利害關係</a:t>
            </a:r>
            <a:r>
              <a:rPr kumimoji="0" lang="zh-TW" altLang="en-US" sz="18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a:t>
            </a:r>
          </a:p>
        </p:txBody>
      </p:sp>
    </p:spTree>
    <p:extLst>
      <p:ext uri="{BB962C8B-B14F-4D97-AF65-F5344CB8AC3E}">
        <p14:creationId xmlns:p14="http://schemas.microsoft.com/office/powerpoint/2010/main" val="315120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6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72"/>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7"/>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59"/>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74"/>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71"/>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74" grpId="0" animBg="1"/>
      <p:bldP spid="8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副標題 1">
            <a:extLst>
              <a:ext uri="{FF2B5EF4-FFF2-40B4-BE49-F238E27FC236}">
                <a16:creationId xmlns:a16="http://schemas.microsoft.com/office/drawing/2014/main" id="{E178C485-F14C-427B-B188-C04BE7DCE108}"/>
              </a:ext>
            </a:extLst>
          </p:cNvPr>
          <p:cNvSpPr>
            <a:spLocks noGrp="1"/>
          </p:cNvSpPr>
          <p:nvPr>
            <p:ph type="subTitle" idx="1"/>
          </p:nvPr>
        </p:nvSpPr>
        <p:spPr>
          <a:xfrm>
            <a:off x="96450" y="161389"/>
            <a:ext cx="2499605" cy="774300"/>
          </a:xfrm>
        </p:spPr>
        <p:txBody>
          <a:bodyPr/>
          <a:lstStyle/>
          <a:p>
            <a:r>
              <a:rPr lang="zh-TW" altLang="en-US" sz="3300">
                <a:latin typeface="Zen Kaku Gothic New" panose="02020500000000000000" charset="-120"/>
                <a:ea typeface="Zen Kaku Gothic New" panose="02020500000000000000" charset="-120"/>
              </a:rPr>
              <a:t>關係人</a:t>
            </a:r>
            <a:endParaRPr lang="en-US" altLang="zh-TW" sz="3300" dirty="0">
              <a:latin typeface="Zen Kaku Gothic New" panose="02020500000000000000" charset="-120"/>
              <a:ea typeface="Zen Kaku Gothic New" panose="02020500000000000000" charset="-120"/>
            </a:endParaRPr>
          </a:p>
          <a:p>
            <a:r>
              <a:rPr lang="en-US" altLang="zh-TW" sz="1800" b="0">
                <a:latin typeface="Zen Kaku Gothic New" panose="02020500000000000000" charset="-120"/>
                <a:ea typeface="Zen Kaku Gothic New" panose="02020500000000000000" charset="-120"/>
              </a:rPr>
              <a:t>(</a:t>
            </a:r>
            <a:r>
              <a:rPr lang="zh-TW" altLang="en-US" sz="1800" b="0">
                <a:latin typeface="Zen Kaku Gothic New" panose="02020500000000000000" charset="-120"/>
                <a:ea typeface="Zen Kaku Gothic New" panose="02020500000000000000" charset="-120"/>
              </a:rPr>
              <a:t>利衝法第</a:t>
            </a:r>
            <a:r>
              <a:rPr lang="en-US" altLang="zh-TW" sz="1800" b="0">
                <a:latin typeface="Zen Kaku Gothic New" panose="02020500000000000000" charset="-120"/>
                <a:ea typeface="Zen Kaku Gothic New" panose="02020500000000000000" charset="-120"/>
              </a:rPr>
              <a:t>3</a:t>
            </a:r>
            <a:r>
              <a:rPr lang="zh-TW" altLang="en-US" sz="1800" b="0">
                <a:latin typeface="Zen Kaku Gothic New" panose="02020500000000000000" charset="-120"/>
                <a:ea typeface="Zen Kaku Gothic New" panose="02020500000000000000" charset="-120"/>
              </a:rPr>
              <a:t>條第</a:t>
            </a:r>
            <a:r>
              <a:rPr lang="en-US" altLang="zh-TW" sz="1800" b="0">
                <a:latin typeface="Zen Kaku Gothic New" panose="02020500000000000000" charset="-120"/>
                <a:ea typeface="Zen Kaku Gothic New" panose="02020500000000000000" charset="-120"/>
              </a:rPr>
              <a:t>1</a:t>
            </a:r>
            <a:r>
              <a:rPr lang="zh-TW" altLang="en-US" sz="1800" b="0">
                <a:latin typeface="Zen Kaku Gothic New" panose="02020500000000000000" charset="-120"/>
                <a:ea typeface="Zen Kaku Gothic New" panose="02020500000000000000" charset="-120"/>
              </a:rPr>
              <a:t>項</a:t>
            </a:r>
            <a:r>
              <a:rPr lang="en-US" altLang="zh-TW" sz="1800" b="0">
                <a:latin typeface="Zen Kaku Gothic New" panose="02020500000000000000" charset="-120"/>
                <a:ea typeface="Zen Kaku Gothic New" panose="02020500000000000000" charset="-120"/>
              </a:rPr>
              <a:t>)</a:t>
            </a:r>
            <a:endParaRPr lang="zh-TW" altLang="en-US" sz="2400" b="0" dirty="0">
              <a:latin typeface="Zen Kaku Gothic New" panose="02020500000000000000" charset="-120"/>
              <a:ea typeface="Zen Kaku Gothic New" panose="02020500000000000000" charset="-120"/>
            </a:endParaRPr>
          </a:p>
        </p:txBody>
      </p:sp>
      <p:sp>
        <p:nvSpPr>
          <p:cNvPr id="18" name="投影片編號版面配置區 17">
            <a:extLst>
              <a:ext uri="{FF2B5EF4-FFF2-40B4-BE49-F238E27FC236}">
                <a16:creationId xmlns:a16="http://schemas.microsoft.com/office/drawing/2014/main" id="{DA19841F-712F-4B1E-AF0C-D04643AF6D35}"/>
              </a:ext>
            </a:extLst>
          </p:cNvPr>
          <p:cNvSpPr>
            <a:spLocks noGrp="1"/>
          </p:cNvSpPr>
          <p:nvPr>
            <p:ph type="sldNum" sz="quarter" idx="11"/>
          </p:nvPr>
        </p:nvSpPr>
        <p:spPr/>
        <p:txBody>
          <a:bodyPr/>
          <a:lstStyle/>
          <a:p>
            <a:fld id="{DBD94E27-7B9A-466C-AD81-10C7819BE9C1}" type="slidenum">
              <a:rPr lang="zh-TW" altLang="en-US" smtClean="0"/>
              <a:t>9</a:t>
            </a:fld>
            <a:endParaRPr lang="zh-TW" altLang="en-US" dirty="0"/>
          </a:p>
        </p:txBody>
      </p:sp>
      <p:sp>
        <p:nvSpPr>
          <p:cNvPr id="16" name="矩形 15">
            <a:extLst>
              <a:ext uri="{FF2B5EF4-FFF2-40B4-BE49-F238E27FC236}">
                <a16:creationId xmlns:a16="http://schemas.microsoft.com/office/drawing/2014/main" id="{3D08D761-45A1-41BA-8783-F75BCF6BE63A}"/>
              </a:ext>
            </a:extLst>
          </p:cNvPr>
          <p:cNvSpPr/>
          <p:nvPr/>
        </p:nvSpPr>
        <p:spPr>
          <a:xfrm>
            <a:off x="124758" y="1343445"/>
            <a:ext cx="2852765" cy="26589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just" defTabSz="914400" rtl="0" eaLnBrk="1" fontAlgn="auto" latinLnBrk="0" hangingPunct="1">
              <a:lnSpc>
                <a:spcPts val="2000"/>
              </a:lnSpc>
              <a:spcBef>
                <a:spcPts val="0"/>
              </a:spcBef>
              <a:spcAft>
                <a:spcPts val="0"/>
              </a:spcAft>
              <a:buClr>
                <a:srgbClr val="000000"/>
              </a:buClr>
              <a:buSzTx/>
              <a:buFont typeface="+mj-lt"/>
              <a:buAutoNum type="arabicPeriod"/>
              <a:tabLst/>
              <a:defRPr/>
            </a:pPr>
            <a:r>
              <a:rPr kumimoji="0" lang="zh-TW" altLang="en-US"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民法</a:t>
            </a:r>
            <a:r>
              <a:rPr kumimoji="0" lang="en-US" altLang="zh-TW"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§1123</a:t>
            </a:r>
            <a:r>
              <a:rPr kumimoji="0" lang="zh-TW" altLang="en-US"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 </a:t>
            </a:r>
            <a:r>
              <a:rPr kumimoji="0" lang="en-US" altLang="zh-TW"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Ⅲ</a:t>
            </a:r>
            <a:r>
              <a:rPr kumimoji="0" lang="zh-TW" altLang="en-US"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：「雖非親屬，而以</a:t>
            </a:r>
            <a:r>
              <a:rPr kumimoji="0" lang="zh-TW" altLang="en-US"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永久共同生活</a:t>
            </a:r>
            <a:r>
              <a:rPr kumimoji="0" lang="zh-TW" altLang="en-US"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為目的同居一家者，視為家屬。」</a:t>
            </a:r>
            <a:endParaRPr kumimoji="0" lang="en-US" altLang="zh-TW"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endParaRPr>
          </a:p>
          <a:p>
            <a:pPr marL="342900" marR="0" lvl="0" indent="-342900" algn="just" defTabSz="914400" rtl="0" eaLnBrk="1" fontAlgn="auto" latinLnBrk="0" hangingPunct="1">
              <a:lnSpc>
                <a:spcPts val="2000"/>
              </a:lnSpc>
              <a:spcBef>
                <a:spcPts val="0"/>
              </a:spcBef>
              <a:spcAft>
                <a:spcPts val="0"/>
              </a:spcAft>
              <a:buClr>
                <a:srgbClr val="000000"/>
              </a:buClr>
              <a:buSzTx/>
              <a:buFont typeface="+mj-lt"/>
              <a:buAutoNum type="arabicPeriod"/>
              <a:tabLst/>
              <a:defRPr/>
            </a:pPr>
            <a:r>
              <a:rPr kumimoji="0" lang="zh-TW" altLang="en-US"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釋字第</a:t>
            </a:r>
            <a:r>
              <a:rPr kumimoji="0" lang="en-US" altLang="zh-TW"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415</a:t>
            </a:r>
            <a:r>
              <a:rPr kumimoji="0" lang="zh-TW" altLang="en-US"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號解釋，是否為家屬，應取決於其</a:t>
            </a:r>
            <a:r>
              <a:rPr kumimoji="0" lang="zh-TW" altLang="en-US"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有無共同生活之客觀事實</a:t>
            </a:r>
            <a:r>
              <a:rPr kumimoji="0" lang="zh-TW" altLang="en-US"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，而</a:t>
            </a:r>
            <a:r>
              <a:rPr kumimoji="0" lang="zh-TW" altLang="en-US" sz="1600" b="1" i="0" u="sng"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不應以是否登記同一戶籍為唯一認定標準</a:t>
            </a:r>
            <a:r>
              <a:rPr kumimoji="0" lang="zh-TW" altLang="en-US"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rPr>
              <a:t>。</a:t>
            </a:r>
            <a:endParaRPr kumimoji="0" lang="en-US" altLang="zh-TW" sz="1600" b="0" i="0" u="none" strike="noStrike" kern="0" cap="none" spc="0" normalizeH="0" baseline="0" noProof="0" dirty="0">
              <a:ln>
                <a:noFill/>
              </a:ln>
              <a:solidFill>
                <a:srgbClr val="60755F">
                  <a:lumMod val="50000"/>
                </a:srgbClr>
              </a:solidFill>
              <a:effectLst/>
              <a:uLnTx/>
              <a:uFillTx/>
              <a:latin typeface="微軟正黑體" panose="020B0604030504040204" pitchFamily="34" charset="-120"/>
              <a:ea typeface="微軟正黑體" panose="020B0604030504040204" pitchFamily="34" charset="-120"/>
              <a:cs typeface="Arial"/>
              <a:sym typeface="Arial"/>
            </a:endParaRPr>
          </a:p>
        </p:txBody>
      </p:sp>
      <p:grpSp>
        <p:nvGrpSpPr>
          <p:cNvPr id="22" name="群組 21">
            <a:extLst>
              <a:ext uri="{FF2B5EF4-FFF2-40B4-BE49-F238E27FC236}">
                <a16:creationId xmlns:a16="http://schemas.microsoft.com/office/drawing/2014/main" id="{2CDB85AF-2BE7-35D5-C8D9-EE3D9B9F5BE5}"/>
              </a:ext>
            </a:extLst>
          </p:cNvPr>
          <p:cNvGrpSpPr/>
          <p:nvPr/>
        </p:nvGrpSpPr>
        <p:grpSpPr>
          <a:xfrm>
            <a:off x="5230216" y="2121212"/>
            <a:ext cx="1625599" cy="1558394"/>
            <a:chOff x="5141585" y="2138417"/>
            <a:chExt cx="1625599" cy="1558394"/>
          </a:xfrm>
        </p:grpSpPr>
        <p:sp>
          <p:nvSpPr>
            <p:cNvPr id="21" name="文字方塊 20">
              <a:extLst>
                <a:ext uri="{FF2B5EF4-FFF2-40B4-BE49-F238E27FC236}">
                  <a16:creationId xmlns:a16="http://schemas.microsoft.com/office/drawing/2014/main" id="{CA264A0B-45CE-FCDA-EFE8-2C2F71489AFD}"/>
                </a:ext>
              </a:extLst>
            </p:cNvPr>
            <p:cNvSpPr txBox="1"/>
            <p:nvPr/>
          </p:nvSpPr>
          <p:spPr>
            <a:xfrm>
              <a:off x="5141585" y="3358257"/>
              <a:ext cx="1625599"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600" b="1">
                  <a:latin typeface="微軟正黑體" panose="020B0604030504040204" pitchFamily="34" charset="-120"/>
                  <a:ea typeface="微軟正黑體" panose="020B0604030504040204" pitchFamily="34" charset="-120"/>
                </a:rPr>
                <a:t>公職人員</a:t>
              </a:r>
              <a:endPar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pic>
          <p:nvPicPr>
            <p:cNvPr id="19" name="圖片 18">
              <a:extLst>
                <a:ext uri="{FF2B5EF4-FFF2-40B4-BE49-F238E27FC236}">
                  <a16:creationId xmlns:a16="http://schemas.microsoft.com/office/drawing/2014/main" id="{5E70D88F-F2E0-5776-835C-1AF1EB52E95A}"/>
                </a:ext>
              </a:extLst>
            </p:cNvPr>
            <p:cNvPicPr>
              <a:picLocks noChangeAspect="1"/>
            </p:cNvPicPr>
            <p:nvPr/>
          </p:nvPicPr>
          <p:blipFill>
            <a:blip r:embed="rId3"/>
            <a:stretch>
              <a:fillRect/>
            </a:stretch>
          </p:blipFill>
          <p:spPr>
            <a:xfrm>
              <a:off x="5215014" y="2138417"/>
              <a:ext cx="1320621" cy="1178816"/>
            </a:xfrm>
            <a:prstGeom prst="rect">
              <a:avLst/>
            </a:prstGeom>
          </p:spPr>
        </p:pic>
      </p:grpSp>
      <p:grpSp>
        <p:nvGrpSpPr>
          <p:cNvPr id="27" name="群組 26">
            <a:extLst>
              <a:ext uri="{FF2B5EF4-FFF2-40B4-BE49-F238E27FC236}">
                <a16:creationId xmlns:a16="http://schemas.microsoft.com/office/drawing/2014/main" id="{3FC88568-014C-5B5E-CA9A-F894631607EA}"/>
              </a:ext>
            </a:extLst>
          </p:cNvPr>
          <p:cNvGrpSpPr/>
          <p:nvPr/>
        </p:nvGrpSpPr>
        <p:grpSpPr>
          <a:xfrm>
            <a:off x="6478073" y="2072139"/>
            <a:ext cx="2394837" cy="1643578"/>
            <a:chOff x="6270659" y="1818661"/>
            <a:chExt cx="2394837" cy="1643578"/>
          </a:xfrm>
        </p:grpSpPr>
        <p:grpSp>
          <p:nvGrpSpPr>
            <p:cNvPr id="6" name="群組 5">
              <a:extLst>
                <a:ext uri="{FF2B5EF4-FFF2-40B4-BE49-F238E27FC236}">
                  <a16:creationId xmlns:a16="http://schemas.microsoft.com/office/drawing/2014/main" id="{5AD01D8C-B258-4A44-84AA-1DD7F0718CCA}"/>
                </a:ext>
              </a:extLst>
            </p:cNvPr>
            <p:cNvGrpSpPr/>
            <p:nvPr/>
          </p:nvGrpSpPr>
          <p:grpSpPr>
            <a:xfrm>
              <a:off x="6270659" y="2605847"/>
              <a:ext cx="2394837" cy="856392"/>
              <a:chOff x="6063376" y="2626360"/>
              <a:chExt cx="2394837" cy="856392"/>
            </a:xfrm>
          </p:grpSpPr>
          <p:cxnSp>
            <p:nvCxnSpPr>
              <p:cNvPr id="7" name="直線接點 6">
                <a:extLst>
                  <a:ext uri="{FF2B5EF4-FFF2-40B4-BE49-F238E27FC236}">
                    <a16:creationId xmlns:a16="http://schemas.microsoft.com/office/drawing/2014/main" id="{FD399E27-C025-4983-A5A7-824AD5758708}"/>
                  </a:ext>
                </a:extLst>
              </p:cNvPr>
              <p:cNvCxnSpPr>
                <a:cxnSpLocks/>
              </p:cNvCxnSpPr>
              <p:nvPr/>
            </p:nvCxnSpPr>
            <p:spPr>
              <a:xfrm flipV="1">
                <a:off x="6063376" y="2626360"/>
                <a:ext cx="1008524" cy="20512"/>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0" name="文字方塊 9">
                <a:extLst>
                  <a:ext uri="{FF2B5EF4-FFF2-40B4-BE49-F238E27FC236}">
                    <a16:creationId xmlns:a16="http://schemas.microsoft.com/office/drawing/2014/main" id="{6D2A32C1-2C0D-4665-8CF0-8FB93A3CCC32}"/>
                  </a:ext>
                </a:extLst>
              </p:cNvPr>
              <p:cNvSpPr txBox="1"/>
              <p:nvPr/>
            </p:nvSpPr>
            <p:spPr>
              <a:xfrm>
                <a:off x="6832614" y="3144198"/>
                <a:ext cx="162559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二親等以內親屬</a:t>
                </a:r>
                <a:endPar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grpSp>
        <p:pic>
          <p:nvPicPr>
            <p:cNvPr id="26" name="圖片 25">
              <a:extLst>
                <a:ext uri="{FF2B5EF4-FFF2-40B4-BE49-F238E27FC236}">
                  <a16:creationId xmlns:a16="http://schemas.microsoft.com/office/drawing/2014/main" id="{AE483D55-BB8C-8892-F298-EC8479BE5971}"/>
                </a:ext>
              </a:extLst>
            </p:cNvPr>
            <p:cNvPicPr>
              <a:picLocks noChangeAspect="1"/>
            </p:cNvPicPr>
            <p:nvPr/>
          </p:nvPicPr>
          <p:blipFill>
            <a:blip r:embed="rId4"/>
            <a:stretch>
              <a:fillRect/>
            </a:stretch>
          </p:blipFill>
          <p:spPr>
            <a:xfrm>
              <a:off x="7279183" y="1818661"/>
              <a:ext cx="1236167" cy="1312166"/>
            </a:xfrm>
            <a:prstGeom prst="rect">
              <a:avLst/>
            </a:prstGeom>
          </p:spPr>
        </p:pic>
      </p:grpSp>
      <p:grpSp>
        <p:nvGrpSpPr>
          <p:cNvPr id="30" name="群組 29">
            <a:extLst>
              <a:ext uri="{FF2B5EF4-FFF2-40B4-BE49-F238E27FC236}">
                <a16:creationId xmlns:a16="http://schemas.microsoft.com/office/drawing/2014/main" id="{F8F35299-6DDE-1C2A-12C7-8B0EFDEBE5DB}"/>
              </a:ext>
            </a:extLst>
          </p:cNvPr>
          <p:cNvGrpSpPr/>
          <p:nvPr/>
        </p:nvGrpSpPr>
        <p:grpSpPr>
          <a:xfrm>
            <a:off x="5877234" y="124005"/>
            <a:ext cx="2995676" cy="1997206"/>
            <a:chOff x="5752821" y="111314"/>
            <a:chExt cx="2995676" cy="1997206"/>
          </a:xfrm>
        </p:grpSpPr>
        <p:grpSp>
          <p:nvGrpSpPr>
            <p:cNvPr id="11" name="群組 10">
              <a:extLst>
                <a:ext uri="{FF2B5EF4-FFF2-40B4-BE49-F238E27FC236}">
                  <a16:creationId xmlns:a16="http://schemas.microsoft.com/office/drawing/2014/main" id="{E9017C9C-5122-4A11-A92E-DCAA3B461170}"/>
                </a:ext>
              </a:extLst>
            </p:cNvPr>
            <p:cNvGrpSpPr/>
            <p:nvPr/>
          </p:nvGrpSpPr>
          <p:grpSpPr>
            <a:xfrm>
              <a:off x="5752821" y="528903"/>
              <a:ext cx="2995676" cy="1579617"/>
              <a:chOff x="5607681" y="528903"/>
              <a:chExt cx="2995676" cy="1579617"/>
            </a:xfrm>
          </p:grpSpPr>
          <p:cxnSp>
            <p:nvCxnSpPr>
              <p:cNvPr id="13" name="接點: 肘形 12">
                <a:extLst>
                  <a:ext uri="{FF2B5EF4-FFF2-40B4-BE49-F238E27FC236}">
                    <a16:creationId xmlns:a16="http://schemas.microsoft.com/office/drawing/2014/main" id="{4D056551-B781-4052-BA96-1BFD14502C00}"/>
                  </a:ext>
                </a:extLst>
              </p:cNvPr>
              <p:cNvCxnSpPr>
                <a:cxnSpLocks/>
              </p:cNvCxnSpPr>
              <p:nvPr/>
            </p:nvCxnSpPr>
            <p:spPr>
              <a:xfrm rot="5400000" flipH="1" flipV="1">
                <a:off x="5650391" y="486193"/>
                <a:ext cx="1579617" cy="1665038"/>
              </a:xfrm>
              <a:prstGeom prst="bentConnector2">
                <a:avLst/>
              </a:prstGeom>
              <a:ln w="38100">
                <a:solidFill>
                  <a:schemeClr val="accent3"/>
                </a:solidFill>
              </a:ln>
            </p:spPr>
            <p:style>
              <a:lnRef idx="1">
                <a:schemeClr val="accent3"/>
              </a:lnRef>
              <a:fillRef idx="0">
                <a:schemeClr val="accent3"/>
              </a:fillRef>
              <a:effectRef idx="0">
                <a:schemeClr val="accent3"/>
              </a:effectRef>
              <a:fontRef idx="minor">
                <a:schemeClr val="tx1"/>
              </a:fontRef>
            </p:style>
          </p:cxnSp>
          <p:sp>
            <p:nvSpPr>
              <p:cNvPr id="15" name="文字方塊 14">
                <a:extLst>
                  <a:ext uri="{FF2B5EF4-FFF2-40B4-BE49-F238E27FC236}">
                    <a16:creationId xmlns:a16="http://schemas.microsoft.com/office/drawing/2014/main" id="{728B1BEF-C2C7-499E-9313-F8D1F3BFDE97}"/>
                  </a:ext>
                </a:extLst>
              </p:cNvPr>
              <p:cNvSpPr txBox="1"/>
              <p:nvPr/>
            </p:nvSpPr>
            <p:spPr>
              <a:xfrm>
                <a:off x="6687472" y="1208805"/>
                <a:ext cx="191588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配偶</a:t>
                </a:r>
                <a:endPar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zh-TW" sz="16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共同生活之家屬</a:t>
                </a:r>
                <a:endParaRPr kumimoji="0" lang="zh-TW" altLang="en-US" sz="1600" b="1" i="0" u="none" strike="noStrike" kern="0" cap="none" spc="0" normalizeH="0" baseline="0" noProof="0" dirty="0">
                  <a:ln>
                    <a:noFill/>
                  </a:ln>
                  <a:solidFill>
                    <a:srgbClr val="000000"/>
                  </a:solidFill>
                  <a:effectLst/>
                  <a:uLnTx/>
                  <a:uFillTx/>
                  <a:latin typeface="Arial"/>
                  <a:cs typeface="Arial"/>
                  <a:sym typeface="Arial"/>
                </a:endParaRPr>
              </a:p>
            </p:txBody>
          </p:sp>
        </p:grpSp>
        <p:pic>
          <p:nvPicPr>
            <p:cNvPr id="29" name="圖片 28">
              <a:extLst>
                <a:ext uri="{FF2B5EF4-FFF2-40B4-BE49-F238E27FC236}">
                  <a16:creationId xmlns:a16="http://schemas.microsoft.com/office/drawing/2014/main" id="{09C2C5D5-B006-E74C-9B57-CE08623DF87B}"/>
                </a:ext>
              </a:extLst>
            </p:cNvPr>
            <p:cNvPicPr>
              <a:picLocks noChangeAspect="1"/>
            </p:cNvPicPr>
            <p:nvPr/>
          </p:nvPicPr>
          <p:blipFill>
            <a:blip r:embed="rId5"/>
            <a:stretch>
              <a:fillRect/>
            </a:stretch>
          </p:blipFill>
          <p:spPr>
            <a:xfrm>
              <a:off x="7279183" y="111314"/>
              <a:ext cx="1097491" cy="1097491"/>
            </a:xfrm>
            <a:prstGeom prst="rect">
              <a:avLst/>
            </a:prstGeom>
          </p:spPr>
        </p:pic>
      </p:grpSp>
    </p:spTree>
    <p:extLst>
      <p:ext uri="{BB962C8B-B14F-4D97-AF65-F5344CB8AC3E}">
        <p14:creationId xmlns:p14="http://schemas.microsoft.com/office/powerpoint/2010/main" val="100765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xit" presetSubtype="10" fill="hold" grpId="1" nodeType="clickEffect">
                                  <p:stCondLst>
                                    <p:cond delay="0"/>
                                  </p:stCondLst>
                                  <p:childTnLst>
                                    <p:animEffect transition="out" filter="randombar(horizontal)">
                                      <p:cBhvr>
                                        <p:cTn id="19" dur="500"/>
                                        <p:tgtEl>
                                          <p:spTgt spid="16"/>
                                        </p:tgtEl>
                                      </p:cBhvr>
                                    </p:animEffect>
                                    <p:set>
                                      <p:cBhvr>
                                        <p:cTn id="20" dur="1" fill="hold">
                                          <p:stCondLst>
                                            <p:cond delay="499"/>
                                          </p:stCondLst>
                                        </p:cTn>
                                        <p:tgtEl>
                                          <p:spTgt spid="1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9">
            <a:extLst>
              <a:ext uri="{FF2B5EF4-FFF2-40B4-BE49-F238E27FC236}">
                <a16:creationId xmlns:a16="http://schemas.microsoft.com/office/drawing/2014/main" id="{F4DF7C3C-D955-465B-A7ED-DA6CEFF74209}"/>
              </a:ext>
            </a:extLst>
          </p:cNvPr>
          <p:cNvSpPr/>
          <p:nvPr/>
        </p:nvSpPr>
        <p:spPr>
          <a:xfrm>
            <a:off x="1658331" y="1556575"/>
            <a:ext cx="333550" cy="286643"/>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200"/>
          </a:p>
        </p:txBody>
      </p:sp>
      <p:sp>
        <p:nvSpPr>
          <p:cNvPr id="41" name="Rectangle 9">
            <a:extLst>
              <a:ext uri="{FF2B5EF4-FFF2-40B4-BE49-F238E27FC236}">
                <a16:creationId xmlns:a16="http://schemas.microsoft.com/office/drawing/2014/main" id="{F4DF7C3C-D955-465B-A7ED-DA6CEFF74209}"/>
              </a:ext>
            </a:extLst>
          </p:cNvPr>
          <p:cNvSpPr/>
          <p:nvPr/>
        </p:nvSpPr>
        <p:spPr>
          <a:xfrm>
            <a:off x="3501337" y="3419002"/>
            <a:ext cx="333550" cy="286643"/>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200"/>
          </a:p>
        </p:txBody>
      </p:sp>
      <p:sp>
        <p:nvSpPr>
          <p:cNvPr id="43" name="Rectangle 9">
            <a:extLst>
              <a:ext uri="{FF2B5EF4-FFF2-40B4-BE49-F238E27FC236}">
                <a16:creationId xmlns:a16="http://schemas.microsoft.com/office/drawing/2014/main" id="{F4DF7C3C-D955-465B-A7ED-DA6CEFF74209}"/>
              </a:ext>
            </a:extLst>
          </p:cNvPr>
          <p:cNvSpPr/>
          <p:nvPr/>
        </p:nvSpPr>
        <p:spPr>
          <a:xfrm>
            <a:off x="4860024" y="2824780"/>
            <a:ext cx="333550" cy="286643"/>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200"/>
          </a:p>
        </p:txBody>
      </p:sp>
      <p:sp>
        <p:nvSpPr>
          <p:cNvPr id="175" name="Rectangle 9">
            <a:extLst>
              <a:ext uri="{FF2B5EF4-FFF2-40B4-BE49-F238E27FC236}">
                <a16:creationId xmlns:a16="http://schemas.microsoft.com/office/drawing/2014/main" id="{F4DF7C3C-D955-465B-A7ED-DA6CEFF74209}"/>
              </a:ext>
            </a:extLst>
          </p:cNvPr>
          <p:cNvSpPr/>
          <p:nvPr/>
        </p:nvSpPr>
        <p:spPr>
          <a:xfrm>
            <a:off x="5460138" y="1589330"/>
            <a:ext cx="333550" cy="286643"/>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200"/>
          </a:p>
        </p:txBody>
      </p:sp>
      <p:pic>
        <p:nvPicPr>
          <p:cNvPr id="56" name="圖片 55"/>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r="77597" b="-1754"/>
          <a:stretch/>
        </p:blipFill>
        <p:spPr>
          <a:xfrm>
            <a:off x="8652838" y="4731709"/>
            <a:ext cx="297000" cy="273512"/>
          </a:xfrm>
          <a:prstGeom prst="rect">
            <a:avLst/>
          </a:prstGeom>
        </p:spPr>
      </p:pic>
      <p:sp>
        <p:nvSpPr>
          <p:cNvPr id="54" name="流程圖: 接點 53"/>
          <p:cNvSpPr/>
          <p:nvPr/>
        </p:nvSpPr>
        <p:spPr>
          <a:xfrm>
            <a:off x="131112" y="4593431"/>
            <a:ext cx="540000" cy="550070"/>
          </a:xfrm>
          <a:prstGeom prst="flowChartConnec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latin typeface="Arial" panose="020B0604020202020204" pitchFamily="34" charset="0"/>
                <a:cs typeface="Arial" panose="020B0604020202020204" pitchFamily="34" charset="0"/>
              </a:rPr>
              <a:t>09</a:t>
            </a:r>
            <a:endParaRPr lang="zh-TW" altLang="en-US" sz="1050" b="1" dirty="0">
              <a:latin typeface="Arial" panose="020B0604020202020204" pitchFamily="34" charset="0"/>
              <a:cs typeface="Arial" panose="020B0604020202020204" pitchFamily="34" charset="0"/>
            </a:endParaRPr>
          </a:p>
        </p:txBody>
      </p:sp>
      <p:pic>
        <p:nvPicPr>
          <p:cNvPr id="14" name="!!B">
            <a:extLst>
              <a:ext uri="{FF2B5EF4-FFF2-40B4-BE49-F238E27FC236}">
                <a16:creationId xmlns:a16="http://schemas.microsoft.com/office/drawing/2014/main" id="{5BE58BD0-585C-0A6B-FC05-884C1A410D66}"/>
              </a:ext>
            </a:extLst>
          </p:cNvPr>
          <p:cNvPicPr>
            <a:picLocks noChangeAspect="1"/>
          </p:cNvPicPr>
          <p:nvPr/>
        </p:nvPicPr>
        <p:blipFill>
          <a:blip r:embed="rId4"/>
          <a:stretch>
            <a:fillRect/>
          </a:stretch>
        </p:blipFill>
        <p:spPr>
          <a:xfrm>
            <a:off x="397416" y="398962"/>
            <a:ext cx="2107875" cy="1586621"/>
          </a:xfrm>
          <a:prstGeom prst="rect">
            <a:avLst/>
          </a:prstGeom>
        </p:spPr>
      </p:pic>
      <p:pic>
        <p:nvPicPr>
          <p:cNvPr id="16" name="!!A">
            <a:extLst>
              <a:ext uri="{FF2B5EF4-FFF2-40B4-BE49-F238E27FC236}">
                <a16:creationId xmlns:a16="http://schemas.microsoft.com/office/drawing/2014/main" id="{83F3CD22-7ED1-5ED2-B81E-9EFBE027C5FC}"/>
              </a:ext>
            </a:extLst>
          </p:cNvPr>
          <p:cNvPicPr>
            <a:picLocks noChangeAspect="1"/>
          </p:cNvPicPr>
          <p:nvPr/>
        </p:nvPicPr>
        <p:blipFill>
          <a:blip r:embed="rId5"/>
          <a:stretch>
            <a:fillRect/>
          </a:stretch>
        </p:blipFill>
        <p:spPr>
          <a:xfrm>
            <a:off x="1932027" y="254226"/>
            <a:ext cx="6972905" cy="4339204"/>
          </a:xfrm>
          <a:prstGeom prst="rect">
            <a:avLst/>
          </a:prstGeom>
        </p:spPr>
      </p:pic>
    </p:spTree>
    <p:extLst>
      <p:ext uri="{BB962C8B-B14F-4D97-AF65-F5344CB8AC3E}">
        <p14:creationId xmlns:p14="http://schemas.microsoft.com/office/powerpoint/2010/main" val="1892879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A153F-5A28-1A48-4598-F70200893206}"/>
            </a:ext>
          </a:extLst>
        </p:cNvPr>
        <p:cNvGrpSpPr/>
        <p:nvPr/>
      </p:nvGrpSpPr>
      <p:grpSpPr>
        <a:xfrm>
          <a:off x="0" y="0"/>
          <a:ext cx="0" cy="0"/>
          <a:chOff x="0" y="0"/>
          <a:chExt cx="0" cy="0"/>
        </a:xfrm>
      </p:grpSpPr>
      <p:sp>
        <p:nvSpPr>
          <p:cNvPr id="45" name="Rectangle 9">
            <a:extLst>
              <a:ext uri="{FF2B5EF4-FFF2-40B4-BE49-F238E27FC236}">
                <a16:creationId xmlns:a16="http://schemas.microsoft.com/office/drawing/2014/main" id="{3ED7AD25-4EF9-9ADD-D118-FC201C895C87}"/>
              </a:ext>
            </a:extLst>
          </p:cNvPr>
          <p:cNvSpPr/>
          <p:nvPr/>
        </p:nvSpPr>
        <p:spPr>
          <a:xfrm>
            <a:off x="1658331" y="1556575"/>
            <a:ext cx="333550" cy="286643"/>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200"/>
          </a:p>
        </p:txBody>
      </p:sp>
      <p:sp>
        <p:nvSpPr>
          <p:cNvPr id="41" name="Rectangle 9">
            <a:extLst>
              <a:ext uri="{FF2B5EF4-FFF2-40B4-BE49-F238E27FC236}">
                <a16:creationId xmlns:a16="http://schemas.microsoft.com/office/drawing/2014/main" id="{D72F1204-6F1C-A763-9780-3BA1CBCDF61B}"/>
              </a:ext>
            </a:extLst>
          </p:cNvPr>
          <p:cNvSpPr/>
          <p:nvPr/>
        </p:nvSpPr>
        <p:spPr>
          <a:xfrm>
            <a:off x="3501337" y="3419002"/>
            <a:ext cx="333550" cy="286643"/>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200"/>
          </a:p>
        </p:txBody>
      </p:sp>
      <p:sp>
        <p:nvSpPr>
          <p:cNvPr id="43" name="Rectangle 9">
            <a:extLst>
              <a:ext uri="{FF2B5EF4-FFF2-40B4-BE49-F238E27FC236}">
                <a16:creationId xmlns:a16="http://schemas.microsoft.com/office/drawing/2014/main" id="{4420A261-BF3B-9892-57D6-59F2ED02910E}"/>
              </a:ext>
            </a:extLst>
          </p:cNvPr>
          <p:cNvSpPr/>
          <p:nvPr/>
        </p:nvSpPr>
        <p:spPr>
          <a:xfrm>
            <a:off x="4860024" y="2824780"/>
            <a:ext cx="333550" cy="286643"/>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200"/>
          </a:p>
        </p:txBody>
      </p:sp>
      <p:sp>
        <p:nvSpPr>
          <p:cNvPr id="175" name="Rectangle 9">
            <a:extLst>
              <a:ext uri="{FF2B5EF4-FFF2-40B4-BE49-F238E27FC236}">
                <a16:creationId xmlns:a16="http://schemas.microsoft.com/office/drawing/2014/main" id="{4DE8E2F8-92D3-4C09-49A3-3A0E40A5D758}"/>
              </a:ext>
            </a:extLst>
          </p:cNvPr>
          <p:cNvSpPr/>
          <p:nvPr/>
        </p:nvSpPr>
        <p:spPr>
          <a:xfrm>
            <a:off x="5460138" y="1589330"/>
            <a:ext cx="333550" cy="286643"/>
          </a:xfrm>
          <a:custGeom>
            <a:avLst/>
            <a:gdLst/>
            <a:ahLst/>
            <a:cxnLst/>
            <a:rect l="l" t="t" r="r" b="b"/>
            <a:pathLst>
              <a:path w="3228210" h="3222968">
                <a:moveTo>
                  <a:pt x="1619999" y="642446"/>
                </a:moveTo>
                <a:lnTo>
                  <a:pt x="2664115" y="1686562"/>
                </a:lnTo>
                <a:lnTo>
                  <a:pt x="2664116" y="1686562"/>
                </a:lnTo>
                <a:lnTo>
                  <a:pt x="2664116" y="3222968"/>
                </a:lnTo>
                <a:lnTo>
                  <a:pt x="2015013" y="3222968"/>
                </a:lnTo>
                <a:lnTo>
                  <a:pt x="2015013" y="2511495"/>
                </a:lnTo>
                <a:cubicBezTo>
                  <a:pt x="2015013" y="2399422"/>
                  <a:pt x="1924159" y="2308568"/>
                  <a:pt x="1812086" y="2308568"/>
                </a:cubicBezTo>
                <a:lnTo>
                  <a:pt x="1427912" y="2308568"/>
                </a:lnTo>
                <a:cubicBezTo>
                  <a:pt x="1315839" y="2308568"/>
                  <a:pt x="1224985" y="2399422"/>
                  <a:pt x="1224985" y="2511495"/>
                </a:cubicBezTo>
                <a:lnTo>
                  <a:pt x="1224985" y="3222968"/>
                </a:lnTo>
                <a:lnTo>
                  <a:pt x="575882" y="3222968"/>
                </a:lnTo>
                <a:lnTo>
                  <a:pt x="575882" y="1686562"/>
                </a:lnTo>
                <a:lnTo>
                  <a:pt x="575884" y="1686562"/>
                </a:lnTo>
                <a:close/>
                <a:moveTo>
                  <a:pt x="509997" y="122689"/>
                </a:moveTo>
                <a:lnTo>
                  <a:pt x="942045" y="122689"/>
                </a:lnTo>
                <a:lnTo>
                  <a:pt x="942045" y="542556"/>
                </a:lnTo>
                <a:lnTo>
                  <a:pt x="509997" y="974604"/>
                </a:lnTo>
                <a:close/>
                <a:moveTo>
                  <a:pt x="1620001" y="7099"/>
                </a:moveTo>
                <a:lnTo>
                  <a:pt x="3228210" y="1686560"/>
                </a:lnTo>
                <a:lnTo>
                  <a:pt x="2900441" y="1686560"/>
                </a:lnTo>
                <a:lnTo>
                  <a:pt x="1620001" y="349390"/>
                </a:lnTo>
                <a:close/>
                <a:moveTo>
                  <a:pt x="1619999" y="0"/>
                </a:moveTo>
                <a:lnTo>
                  <a:pt x="1619999" y="342291"/>
                </a:lnTo>
                <a:lnTo>
                  <a:pt x="330172" y="1679462"/>
                </a:lnTo>
                <a:lnTo>
                  <a:pt x="0" y="1679462"/>
                </a:lnTo>
                <a:close/>
              </a:path>
            </a:pathLst>
          </a:custGeom>
          <a:solidFill>
            <a:srgbClr val="F2F0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ko-KR" altLang="en-US" sz="1200"/>
          </a:p>
        </p:txBody>
      </p:sp>
      <p:pic>
        <p:nvPicPr>
          <p:cNvPr id="56" name="圖片 55">
            <a:extLst>
              <a:ext uri="{FF2B5EF4-FFF2-40B4-BE49-F238E27FC236}">
                <a16:creationId xmlns:a16="http://schemas.microsoft.com/office/drawing/2014/main" id="{FD9E3C33-E0C8-AD76-6526-165A33428764}"/>
              </a:ext>
            </a:extLst>
          </p:cNvPr>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r="77597" b="-1754"/>
          <a:stretch/>
        </p:blipFill>
        <p:spPr>
          <a:xfrm>
            <a:off x="8652838" y="4731709"/>
            <a:ext cx="297000" cy="273512"/>
          </a:xfrm>
          <a:prstGeom prst="rect">
            <a:avLst/>
          </a:prstGeom>
        </p:spPr>
      </p:pic>
      <p:sp>
        <p:nvSpPr>
          <p:cNvPr id="54" name="流程圖: 接點 53">
            <a:extLst>
              <a:ext uri="{FF2B5EF4-FFF2-40B4-BE49-F238E27FC236}">
                <a16:creationId xmlns:a16="http://schemas.microsoft.com/office/drawing/2014/main" id="{112042EC-CBAC-2A9F-8832-E8F16C7E59A5}"/>
              </a:ext>
            </a:extLst>
          </p:cNvPr>
          <p:cNvSpPr/>
          <p:nvPr/>
        </p:nvSpPr>
        <p:spPr>
          <a:xfrm>
            <a:off x="131112" y="4593431"/>
            <a:ext cx="540000" cy="550070"/>
          </a:xfrm>
          <a:prstGeom prst="flowChartConnector">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050" b="1" dirty="0">
                <a:latin typeface="Arial" panose="020B0604020202020204" pitchFamily="34" charset="0"/>
                <a:cs typeface="Arial" panose="020B0604020202020204" pitchFamily="34" charset="0"/>
              </a:rPr>
              <a:t>09</a:t>
            </a:r>
            <a:endParaRPr lang="zh-TW" altLang="en-US" sz="1050" b="1" dirty="0">
              <a:latin typeface="Arial" panose="020B0604020202020204" pitchFamily="34" charset="0"/>
              <a:cs typeface="Arial" panose="020B0604020202020204" pitchFamily="34" charset="0"/>
            </a:endParaRPr>
          </a:p>
        </p:txBody>
      </p:sp>
      <p:pic>
        <p:nvPicPr>
          <p:cNvPr id="13" name="!!B">
            <a:extLst>
              <a:ext uri="{FF2B5EF4-FFF2-40B4-BE49-F238E27FC236}">
                <a16:creationId xmlns:a16="http://schemas.microsoft.com/office/drawing/2014/main" id="{A618BA25-37BC-13AF-5E0A-FECA085F3444}"/>
              </a:ext>
            </a:extLst>
          </p:cNvPr>
          <p:cNvPicPr>
            <a:picLocks noChangeAspect="1"/>
          </p:cNvPicPr>
          <p:nvPr/>
        </p:nvPicPr>
        <p:blipFill>
          <a:blip r:embed="rId4"/>
          <a:stretch>
            <a:fillRect/>
          </a:stretch>
        </p:blipFill>
        <p:spPr>
          <a:xfrm>
            <a:off x="323798" y="361839"/>
            <a:ext cx="2107875" cy="1197968"/>
          </a:xfrm>
          <a:prstGeom prst="rect">
            <a:avLst/>
          </a:prstGeom>
        </p:spPr>
      </p:pic>
      <p:pic>
        <p:nvPicPr>
          <p:cNvPr id="15" name="!!A">
            <a:extLst>
              <a:ext uri="{FF2B5EF4-FFF2-40B4-BE49-F238E27FC236}">
                <a16:creationId xmlns:a16="http://schemas.microsoft.com/office/drawing/2014/main" id="{114E7819-725E-2B28-F1EE-6BC9F35BAF3B}"/>
              </a:ext>
            </a:extLst>
          </p:cNvPr>
          <p:cNvPicPr>
            <a:picLocks noChangeAspect="1"/>
          </p:cNvPicPr>
          <p:nvPr/>
        </p:nvPicPr>
        <p:blipFill>
          <a:blip r:embed="rId5"/>
          <a:stretch>
            <a:fillRect/>
          </a:stretch>
        </p:blipFill>
        <p:spPr>
          <a:xfrm>
            <a:off x="1847298" y="467667"/>
            <a:ext cx="6972905" cy="3603048"/>
          </a:xfrm>
          <a:prstGeom prst="rect">
            <a:avLst/>
          </a:prstGeom>
        </p:spPr>
      </p:pic>
    </p:spTree>
    <p:extLst>
      <p:ext uri="{BB962C8B-B14F-4D97-AF65-F5344CB8AC3E}">
        <p14:creationId xmlns:p14="http://schemas.microsoft.com/office/powerpoint/2010/main" val="27497526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1C4BDB54-67A9-432F-A4DC-64308DF74CA2}"/>
              </a:ext>
            </a:extLst>
          </p:cNvPr>
          <p:cNvSpPr/>
          <p:nvPr/>
        </p:nvSpPr>
        <p:spPr>
          <a:xfrm>
            <a:off x="3693979" y="438664"/>
            <a:ext cx="4838917" cy="646331"/>
          </a:xfrm>
          <a:prstGeom prst="rect">
            <a:avLst/>
          </a:prstGeom>
          <a:solidFill>
            <a:schemeClr val="accent3">
              <a:lumMod val="60000"/>
              <a:lumOff val="40000"/>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lvl="0">
              <a:defRPr/>
            </a:pPr>
            <a:r>
              <a:rPr lang="zh-TW" altLang="en-US" sz="1800" b="1">
                <a:solidFill>
                  <a:srgbClr val="EA4960"/>
                </a:solidFill>
                <a:latin typeface="微軟正黑體" panose="020B0604030504040204" pitchFamily="34" charset="-120"/>
                <a:ea typeface="微軟正黑體" panose="020B0604030504040204" pitchFamily="34" charset="-120"/>
              </a:rPr>
              <a:t>公職人員本人、配偶、共同生活家屬、二親等以內親屬</a:t>
            </a:r>
            <a:endParaRPr lang="zh-TW" altLang="en-US" sz="1800" b="1" dirty="0">
              <a:solidFill>
                <a:srgbClr val="EA4960"/>
              </a:solidFill>
              <a:latin typeface="微軟正黑體" panose="020B0604030504040204" pitchFamily="34" charset="-120"/>
              <a:ea typeface="微軟正黑體" panose="020B0604030504040204" pitchFamily="34" charset="-120"/>
            </a:endParaRPr>
          </a:p>
        </p:txBody>
      </p:sp>
      <p:sp>
        <p:nvSpPr>
          <p:cNvPr id="4" name="矩形 3">
            <a:extLst>
              <a:ext uri="{FF2B5EF4-FFF2-40B4-BE49-F238E27FC236}">
                <a16:creationId xmlns:a16="http://schemas.microsoft.com/office/drawing/2014/main" id="{44A67DF2-CD06-4DF8-9B7A-0972E51DD4ED}"/>
              </a:ext>
            </a:extLst>
          </p:cNvPr>
          <p:cNvSpPr/>
          <p:nvPr/>
        </p:nvSpPr>
        <p:spPr>
          <a:xfrm>
            <a:off x="3693978" y="3905589"/>
            <a:ext cx="4838916" cy="923330"/>
          </a:xfrm>
          <a:prstGeom prst="rect">
            <a:avLst/>
          </a:prstGeom>
          <a:solidFill>
            <a:schemeClr val="bg2">
              <a:lumMod val="9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800" b="1" i="0" u="none" strike="noStrike" kern="0" cap="none" spc="0" normalizeH="0" baseline="0" noProof="0" dirty="0">
                <a:ln>
                  <a:noFill/>
                </a:ln>
                <a:solidFill>
                  <a:srgbClr val="EA4960"/>
                </a:solidFill>
                <a:effectLst/>
                <a:uLnTx/>
                <a:uFillTx/>
                <a:latin typeface="微軟正黑體" panose="020B0604030504040204" pitchFamily="34" charset="-120"/>
                <a:ea typeface="微軟正黑體" panose="020B0604030504040204" pitchFamily="34" charset="-120"/>
                <a:cs typeface="Arial"/>
                <a:sym typeface="Arial"/>
              </a:rPr>
              <a:t>擔任職務</a:t>
            </a:r>
            <a:endParaRPr kumimoji="0" lang="en-US" altLang="zh-TW" sz="1800" b="1" i="0" u="none" strike="noStrike" kern="0" cap="none" spc="0" normalizeH="0" baseline="0" noProof="0" dirty="0">
              <a:ln>
                <a:noFill/>
              </a:ln>
              <a:solidFill>
                <a:srgbClr val="EA496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負責人、董事、獨立董事、監察人、經理人或相類似職務</a:t>
            </a:r>
            <a:r>
              <a:rPr kumimoji="0" lang="en-US" altLang="zh-TW"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理事、監事、主委、委員</a:t>
            </a:r>
            <a:r>
              <a:rPr kumimoji="0" lang="en-US" altLang="zh-TW"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endPar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5" name="矩形 4">
            <a:extLst>
              <a:ext uri="{FF2B5EF4-FFF2-40B4-BE49-F238E27FC236}">
                <a16:creationId xmlns:a16="http://schemas.microsoft.com/office/drawing/2014/main" id="{47B64D4E-E62C-41C9-A9AF-0F794CB2B5F2}"/>
              </a:ext>
            </a:extLst>
          </p:cNvPr>
          <p:cNvSpPr/>
          <p:nvPr/>
        </p:nvSpPr>
        <p:spPr>
          <a:xfrm>
            <a:off x="3693977" y="1631376"/>
            <a:ext cx="4838917" cy="1754326"/>
          </a:xfrm>
          <a:prstGeom prst="rect">
            <a:avLst/>
          </a:prstGeom>
          <a:solidFill>
            <a:srgbClr val="C8E0D2">
              <a:alpha val="49804"/>
            </a:srgb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800" b="1" i="0" u="none" strike="noStrike" kern="0" cap="none" spc="0" normalizeH="0" baseline="0" noProof="0" dirty="0">
                <a:ln>
                  <a:noFill/>
                </a:ln>
                <a:solidFill>
                  <a:srgbClr val="EA4960"/>
                </a:solidFill>
                <a:effectLst/>
                <a:uLnTx/>
                <a:uFillTx/>
                <a:latin typeface="微軟正黑體" panose="020B0604030504040204" pitchFamily="34" charset="-120"/>
                <a:ea typeface="微軟正黑體" panose="020B0604030504040204" pitchFamily="34" charset="-120"/>
                <a:cs typeface="+mn-cs"/>
                <a:sym typeface="Arial"/>
              </a:rPr>
              <a:t>營利事業、非營利之法人及非法人團體</a:t>
            </a:r>
            <a:endParaRPr kumimoji="0" lang="en-US" altLang="zh-TW" sz="1800" b="1" i="0" u="none" strike="noStrike" kern="0" cap="none" spc="0" normalizeH="0" baseline="0" noProof="0" dirty="0">
              <a:ln>
                <a:noFill/>
              </a:ln>
              <a:solidFill>
                <a:srgbClr val="EA4960"/>
              </a:solidFill>
              <a:effectLst/>
              <a:uLnTx/>
              <a:uFillTx/>
              <a:latin typeface="微軟正黑體" panose="020B0604030504040204" pitchFamily="34" charset="-120"/>
              <a:ea typeface="微軟正黑體" panose="020B0604030504040204" pitchFamily="34" charset="-120"/>
              <a:cs typeface="+mn-cs"/>
              <a:sym typeface="Arial"/>
            </a:endParaRPr>
          </a:p>
          <a:p>
            <a:pPr marL="3429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zh-TW" altLang="en-US" sz="18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mn-cs"/>
                <a:sym typeface="Arial"/>
              </a:rPr>
              <a:t>公司、事務所、商行、</a:t>
            </a:r>
            <a:r>
              <a:rPr lang="zh-TW" altLang="en-US" sz="1800" dirty="0">
                <a:solidFill>
                  <a:srgbClr val="040505"/>
                </a:solidFill>
                <a:latin typeface="微軟正黑體" panose="020B0604030504040204" pitchFamily="34" charset="-120"/>
                <a:ea typeface="微軟正黑體" panose="020B0604030504040204" pitchFamily="34" charset="-120"/>
              </a:rPr>
              <a:t>旅行社</a:t>
            </a:r>
            <a:r>
              <a:rPr kumimoji="0" lang="zh-TW" altLang="en-US" sz="18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mn-cs"/>
                <a:sym typeface="Arial"/>
              </a:rPr>
              <a:t>、包工業</a:t>
            </a:r>
            <a:r>
              <a:rPr kumimoji="0" lang="en-US" altLang="zh-TW" sz="18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mn-cs"/>
                <a:sym typeface="Arial"/>
              </a:rPr>
              <a:t>...</a:t>
            </a:r>
          </a:p>
          <a:p>
            <a:pPr marL="3429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kumimoji="0" lang="zh-TW" altLang="en-US" sz="18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mn-cs"/>
                <a:sym typeface="Arial"/>
              </a:rPr>
              <a:t>基金會、學會、協會、職業工會、氣象學會、員工消費合作社</a:t>
            </a:r>
            <a:r>
              <a:rPr kumimoji="0" lang="en-US" altLang="zh-TW" sz="18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mn-cs"/>
                <a:sym typeface="Arial"/>
              </a:rPr>
              <a:t>...</a:t>
            </a:r>
          </a:p>
          <a:p>
            <a:pPr marL="342900" marR="0" lvl="0" indent="-34290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lang="zh-TW" altLang="en-US" sz="1800" b="1" dirty="0">
                <a:solidFill>
                  <a:srgbClr val="FF0000"/>
                </a:solidFill>
                <a:latin typeface="微軟正黑體" panose="020B0604030504040204" pitchFamily="34" charset="-120"/>
                <a:ea typeface="微軟正黑體" panose="020B0604030504040204" pitchFamily="34" charset="-120"/>
              </a:rPr>
              <a:t>宮</a:t>
            </a:r>
            <a:r>
              <a:rPr kumimoji="0" lang="zh-TW" altLang="en-US" sz="18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sym typeface="Arial"/>
              </a:rPr>
              <a:t>廟</a:t>
            </a:r>
            <a:r>
              <a:rPr kumimoji="0" lang="zh-TW" altLang="en-US" sz="18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mn-cs"/>
                <a:sym typeface="Arial"/>
              </a:rPr>
              <a:t>、</a:t>
            </a:r>
            <a:r>
              <a:rPr kumimoji="0" lang="zh-TW" altLang="en-US" sz="18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Arial"/>
              </a:rPr>
              <a:t>體育會</a:t>
            </a:r>
            <a:r>
              <a:rPr kumimoji="0" lang="zh-TW" altLang="en-US" sz="18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mn-cs"/>
                <a:sym typeface="Arial"/>
              </a:rPr>
              <a:t>、祭祀公業、社區發展協會、同鄉會、家長會、</a:t>
            </a:r>
            <a:r>
              <a:rPr kumimoji="0" lang="zh-TW" altLang="en-US" sz="18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mn-cs"/>
                <a:sym typeface="Arial"/>
              </a:rPr>
              <a:t>婦女會</a:t>
            </a:r>
            <a:r>
              <a:rPr kumimoji="0" lang="zh-TW" altLang="en-US" sz="18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mn-cs"/>
                <a:sym typeface="Arial"/>
              </a:rPr>
              <a:t>、社區管委會</a:t>
            </a:r>
            <a:r>
              <a:rPr kumimoji="0" lang="en-US" altLang="zh-TW" sz="1800" b="0" i="0" u="none" strike="noStrike" kern="0" cap="none" spc="0" normalizeH="0" baseline="0" noProof="0" dirty="0">
                <a:ln>
                  <a:noFill/>
                </a:ln>
                <a:solidFill>
                  <a:srgbClr val="040505"/>
                </a:solidFill>
                <a:effectLst/>
                <a:uLnTx/>
                <a:uFillTx/>
                <a:latin typeface="微軟正黑體" panose="020B0604030504040204" pitchFamily="34" charset="-120"/>
                <a:ea typeface="微軟正黑體" panose="020B0604030504040204" pitchFamily="34" charset="-120"/>
                <a:cs typeface="+mn-cs"/>
                <a:sym typeface="Arial"/>
              </a:rPr>
              <a:t>...</a:t>
            </a:r>
          </a:p>
        </p:txBody>
      </p:sp>
      <p:sp>
        <p:nvSpPr>
          <p:cNvPr id="6" name="Google Shape;244;p35">
            <a:extLst>
              <a:ext uri="{FF2B5EF4-FFF2-40B4-BE49-F238E27FC236}">
                <a16:creationId xmlns:a16="http://schemas.microsoft.com/office/drawing/2014/main" id="{758E09CC-03F4-4E71-8895-0224CEBF6408}"/>
              </a:ext>
            </a:extLst>
          </p:cNvPr>
          <p:cNvSpPr txBox="1">
            <a:spLocks/>
          </p:cNvSpPr>
          <p:nvPr/>
        </p:nvSpPr>
        <p:spPr>
          <a:xfrm>
            <a:off x="117566" y="2119347"/>
            <a:ext cx="2837327" cy="98740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2"/>
              </a:buClr>
              <a:buSzPts val="2800"/>
              <a:buFont typeface="Vazirmatn Black"/>
              <a:buNone/>
              <a:defRPr sz="3300" b="0" i="0" u="none" strike="noStrike" cap="none">
                <a:solidFill>
                  <a:schemeClr val="accent2"/>
                </a:solidFill>
                <a:latin typeface="Poppins ExtraBold"/>
                <a:ea typeface="Poppins ExtraBold"/>
                <a:cs typeface="Poppins ExtraBold"/>
                <a:sym typeface="Poppins ExtraBold"/>
              </a:defRPr>
            </a:lvl1pPr>
            <a:lvl2pPr marR="0" lvl="1"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2pPr>
            <a:lvl3pPr marR="0" lvl="2"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3pPr>
            <a:lvl4pPr marR="0" lvl="3"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4pPr>
            <a:lvl5pPr marR="0" lvl="4"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5pPr>
            <a:lvl6pPr marR="0" lvl="5"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6pPr>
            <a:lvl7pPr marR="0" lvl="6"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7pPr>
            <a:lvl8pPr marR="0" lvl="7"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8pPr>
            <a:lvl9pPr marR="0" lvl="8"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9pPr>
          </a:lstStyle>
          <a:p>
            <a:r>
              <a:rPr lang="zh-TW" altLang="en-US" b="1">
                <a:solidFill>
                  <a:schemeClr val="tx1"/>
                </a:solidFill>
                <a:latin typeface="微軟正黑體" panose="020B0604030504040204" pitchFamily="34" charset="-120"/>
                <a:ea typeface="微軟正黑體" panose="020B0604030504040204" pitchFamily="34" charset="-120"/>
              </a:rPr>
              <a:t>關係人</a:t>
            </a:r>
            <a:br>
              <a:rPr lang="zh-TW" altLang="en-US">
                <a:solidFill>
                  <a:schemeClr val="tx1"/>
                </a:solidFill>
                <a:latin typeface="微軟正黑體" panose="020B0604030504040204" pitchFamily="34" charset="-120"/>
                <a:ea typeface="微軟正黑體" panose="020B0604030504040204" pitchFamily="34" charset="-120"/>
              </a:rPr>
            </a:br>
            <a:r>
              <a:rPr lang="en-US" altLang="zh-TW" sz="1600">
                <a:solidFill>
                  <a:schemeClr val="tx1"/>
                </a:solidFill>
                <a:latin typeface="微軟正黑體" panose="020B0604030504040204" pitchFamily="34" charset="-120"/>
                <a:ea typeface="微軟正黑體" panose="020B0604030504040204" pitchFamily="34" charset="-120"/>
              </a:rPr>
              <a:t>(</a:t>
            </a:r>
            <a:r>
              <a:rPr lang="zh-TW" altLang="en-US" sz="1600">
                <a:solidFill>
                  <a:schemeClr val="tx1"/>
                </a:solidFill>
                <a:latin typeface="微軟正黑體" panose="020B0604030504040204" pitchFamily="34" charset="-120"/>
                <a:ea typeface="微軟正黑體" panose="020B0604030504040204" pitchFamily="34" charset="-120"/>
              </a:rPr>
              <a:t>利衝法第</a:t>
            </a:r>
            <a:r>
              <a:rPr lang="en-US" altLang="zh-TW" sz="1600">
                <a:solidFill>
                  <a:schemeClr val="tx1"/>
                </a:solidFill>
                <a:latin typeface="微軟正黑體" panose="020B0604030504040204" pitchFamily="34" charset="-120"/>
                <a:ea typeface="微軟正黑體" panose="020B0604030504040204" pitchFamily="34" charset="-120"/>
              </a:rPr>
              <a:t>3</a:t>
            </a:r>
            <a:r>
              <a:rPr lang="zh-TW" altLang="en-US" sz="1600">
                <a:solidFill>
                  <a:schemeClr val="tx1"/>
                </a:solidFill>
                <a:latin typeface="微軟正黑體" panose="020B0604030504040204" pitchFamily="34" charset="-120"/>
                <a:ea typeface="微軟正黑體" panose="020B0604030504040204" pitchFamily="34" charset="-120"/>
              </a:rPr>
              <a:t>條第</a:t>
            </a:r>
            <a:r>
              <a:rPr lang="en-US" altLang="zh-TW" sz="1600">
                <a:solidFill>
                  <a:schemeClr val="tx1"/>
                </a:solidFill>
                <a:latin typeface="微軟正黑體" panose="020B0604030504040204" pitchFamily="34" charset="-120"/>
                <a:ea typeface="微軟正黑體" panose="020B0604030504040204" pitchFamily="34" charset="-120"/>
              </a:rPr>
              <a:t>1</a:t>
            </a:r>
            <a:r>
              <a:rPr lang="zh-TW" altLang="en-US" sz="1600">
                <a:solidFill>
                  <a:schemeClr val="tx1"/>
                </a:solidFill>
                <a:latin typeface="微軟正黑體" panose="020B0604030504040204" pitchFamily="34" charset="-120"/>
                <a:ea typeface="微軟正黑體" panose="020B0604030504040204" pitchFamily="34" charset="-120"/>
              </a:rPr>
              <a:t>項第</a:t>
            </a:r>
            <a:r>
              <a:rPr lang="en-US" altLang="zh-TW" sz="1600">
                <a:solidFill>
                  <a:schemeClr val="tx1"/>
                </a:solidFill>
                <a:latin typeface="微軟正黑體" panose="020B0604030504040204" pitchFamily="34" charset="-120"/>
                <a:ea typeface="微軟正黑體" panose="020B0604030504040204" pitchFamily="34" charset="-120"/>
              </a:rPr>
              <a:t>4</a:t>
            </a:r>
            <a:r>
              <a:rPr lang="zh-TW" altLang="en-US" sz="1600" dirty="0">
                <a:solidFill>
                  <a:schemeClr val="tx1"/>
                </a:solidFill>
                <a:latin typeface="微軟正黑體" panose="020B0604030504040204" pitchFamily="34" charset="-120"/>
                <a:ea typeface="微軟正黑體" panose="020B0604030504040204" pitchFamily="34" charset="-120"/>
              </a:rPr>
              <a:t>款</a:t>
            </a:r>
            <a:r>
              <a:rPr lang="en-US" altLang="zh-TW" sz="1600" dirty="0">
                <a:solidFill>
                  <a:schemeClr val="tx1"/>
                </a:solidFill>
                <a:latin typeface="微軟正黑體" panose="020B0604030504040204" pitchFamily="34" charset="-120"/>
                <a:ea typeface="微軟正黑體" panose="020B0604030504040204" pitchFamily="34" charset="-120"/>
              </a:rPr>
              <a:t>)</a:t>
            </a:r>
            <a:endParaRPr lang="zh-TW" altLang="en-US" dirty="0">
              <a:solidFill>
                <a:schemeClr val="tx1"/>
              </a:solidFill>
              <a:latin typeface="微軟正黑體" panose="020B0604030504040204" pitchFamily="34" charset="-120"/>
              <a:ea typeface="微軟正黑體" panose="020B0604030504040204" pitchFamily="34" charset="-120"/>
            </a:endParaRPr>
          </a:p>
        </p:txBody>
      </p:sp>
      <p:sp>
        <p:nvSpPr>
          <p:cNvPr id="7" name="加號 6">
            <a:extLst>
              <a:ext uri="{FF2B5EF4-FFF2-40B4-BE49-F238E27FC236}">
                <a16:creationId xmlns:a16="http://schemas.microsoft.com/office/drawing/2014/main" id="{4EAEA62A-7D52-43A4-9C9E-E9AD981416ED}"/>
              </a:ext>
            </a:extLst>
          </p:cNvPr>
          <p:cNvSpPr/>
          <p:nvPr/>
        </p:nvSpPr>
        <p:spPr>
          <a:xfrm>
            <a:off x="5871388" y="1111489"/>
            <a:ext cx="484094" cy="432433"/>
          </a:xfrm>
          <a:prstGeom prst="mathPlus">
            <a:avLst/>
          </a:prstGeom>
          <a:solidFill>
            <a:schemeClr val="accent2">
              <a:lumMod val="60000"/>
              <a:lumOff val="40000"/>
            </a:schemeClr>
          </a:solidFill>
          <a:ln>
            <a:solidFill>
              <a:schemeClr val="accent2">
                <a:lumMod val="60000"/>
                <a:lumOff val="4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TW" altLang="en-US" sz="1400" b="0" i="0" u="none" strike="noStrike" kern="0" cap="none" spc="0" normalizeH="0" baseline="0" noProof="0">
              <a:ln>
                <a:noFill/>
              </a:ln>
              <a:solidFill>
                <a:srgbClr val="FFFFFF"/>
              </a:solidFill>
              <a:effectLst/>
              <a:uLnTx/>
              <a:uFillTx/>
              <a:latin typeface="Arial"/>
              <a:ea typeface="新細明體" panose="02020500000000000000" pitchFamily="18" charset="-120"/>
              <a:cs typeface="+mn-cs"/>
              <a:sym typeface="Arial"/>
            </a:endParaRPr>
          </a:p>
        </p:txBody>
      </p:sp>
      <p:sp>
        <p:nvSpPr>
          <p:cNvPr id="8" name="加號 7">
            <a:extLst>
              <a:ext uri="{FF2B5EF4-FFF2-40B4-BE49-F238E27FC236}">
                <a16:creationId xmlns:a16="http://schemas.microsoft.com/office/drawing/2014/main" id="{26F3B6B9-02FC-45A9-BEA6-AEF0B84BE5F8}"/>
              </a:ext>
            </a:extLst>
          </p:cNvPr>
          <p:cNvSpPr/>
          <p:nvPr/>
        </p:nvSpPr>
        <p:spPr>
          <a:xfrm>
            <a:off x="5871388" y="3473156"/>
            <a:ext cx="484094" cy="432433"/>
          </a:xfrm>
          <a:prstGeom prst="mathPlus">
            <a:avLst/>
          </a:prstGeom>
          <a:solidFill>
            <a:schemeClr val="accent2">
              <a:lumMod val="60000"/>
              <a:lumOff val="40000"/>
            </a:schemeClr>
          </a:solidFill>
          <a:ln>
            <a:solidFill>
              <a:schemeClr val="accent2">
                <a:lumMod val="60000"/>
                <a:lumOff val="4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TW" altLang="en-US" sz="1400" b="0" i="0" u="none" strike="noStrike" kern="0" cap="none" spc="0" normalizeH="0" baseline="0" noProof="0">
              <a:ln>
                <a:noFill/>
              </a:ln>
              <a:solidFill>
                <a:srgbClr val="FFFFFF"/>
              </a:solidFill>
              <a:effectLst/>
              <a:uLnTx/>
              <a:uFillTx/>
              <a:latin typeface="Arial"/>
              <a:ea typeface="新細明體" panose="02020500000000000000" pitchFamily="18" charset="-120"/>
              <a:cs typeface="+mn-cs"/>
              <a:sym typeface="Arial"/>
            </a:endParaRPr>
          </a:p>
        </p:txBody>
      </p:sp>
      <p:grpSp>
        <p:nvGrpSpPr>
          <p:cNvPr id="9" name="群組 8">
            <a:extLst>
              <a:ext uri="{FF2B5EF4-FFF2-40B4-BE49-F238E27FC236}">
                <a16:creationId xmlns:a16="http://schemas.microsoft.com/office/drawing/2014/main" id="{F3C1C5EA-7F7F-4449-9F4D-6495D510D31B}"/>
              </a:ext>
            </a:extLst>
          </p:cNvPr>
          <p:cNvGrpSpPr/>
          <p:nvPr/>
        </p:nvGrpSpPr>
        <p:grpSpPr>
          <a:xfrm>
            <a:off x="2837328" y="1574401"/>
            <a:ext cx="5903259" cy="1864503"/>
            <a:chOff x="2837328" y="1574401"/>
            <a:chExt cx="5903259" cy="1864503"/>
          </a:xfrm>
        </p:grpSpPr>
        <p:sp>
          <p:nvSpPr>
            <p:cNvPr id="10" name="箭號: 向右 9">
              <a:extLst>
                <a:ext uri="{FF2B5EF4-FFF2-40B4-BE49-F238E27FC236}">
                  <a16:creationId xmlns:a16="http://schemas.microsoft.com/office/drawing/2014/main" id="{B099C4C9-D72D-4F06-AFE4-69C0B0611E9B}"/>
                </a:ext>
              </a:extLst>
            </p:cNvPr>
            <p:cNvSpPr/>
            <p:nvPr/>
          </p:nvSpPr>
          <p:spPr>
            <a:xfrm rot="10800000">
              <a:off x="2837328" y="2346843"/>
              <a:ext cx="618565" cy="449814"/>
            </a:xfrm>
            <a:prstGeom prst="rightArrow">
              <a:avLst/>
            </a:prstGeom>
            <a:solidFill>
              <a:schemeClr val="accent2">
                <a:lumMod val="60000"/>
                <a:lumOff val="4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TW" altLang="en-US" sz="1400" b="0" i="0" u="none" strike="noStrike" kern="0" cap="none" spc="0" normalizeH="0" baseline="0" noProof="0">
                <a:ln>
                  <a:noFill/>
                </a:ln>
                <a:solidFill>
                  <a:srgbClr val="FFFFFF"/>
                </a:solidFill>
                <a:effectLst/>
                <a:uLnTx/>
                <a:uFillTx/>
                <a:latin typeface="Arial"/>
                <a:ea typeface="新細明體" panose="02020500000000000000" pitchFamily="18" charset="-120"/>
                <a:cs typeface="+mn-cs"/>
                <a:sym typeface="Arial"/>
              </a:endParaRPr>
            </a:p>
          </p:txBody>
        </p:sp>
        <p:sp>
          <p:nvSpPr>
            <p:cNvPr id="11" name="矩形 10">
              <a:extLst>
                <a:ext uri="{FF2B5EF4-FFF2-40B4-BE49-F238E27FC236}">
                  <a16:creationId xmlns:a16="http://schemas.microsoft.com/office/drawing/2014/main" id="{EA950E02-4C66-46F1-9139-9ED50402837C}"/>
                </a:ext>
              </a:extLst>
            </p:cNvPr>
            <p:cNvSpPr/>
            <p:nvPr/>
          </p:nvSpPr>
          <p:spPr>
            <a:xfrm>
              <a:off x="3455892" y="1574401"/>
              <a:ext cx="5284695" cy="1864503"/>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TW" altLang="en-US" sz="1400" b="0" i="0" u="none" strike="noStrike" kern="0" cap="none" spc="0" normalizeH="0" baseline="0" noProof="0">
                <a:ln>
                  <a:noFill/>
                </a:ln>
                <a:solidFill>
                  <a:srgbClr val="FFFFFF"/>
                </a:solidFill>
                <a:effectLst/>
                <a:uLnTx/>
                <a:uFillTx/>
                <a:latin typeface="Arial"/>
                <a:ea typeface="新細明體" panose="02020500000000000000" pitchFamily="18" charset="-120"/>
                <a:cs typeface="+mn-cs"/>
                <a:sym typeface="Arial"/>
              </a:endParaRPr>
            </a:p>
          </p:txBody>
        </p:sp>
      </p:grpSp>
      <p:sp>
        <p:nvSpPr>
          <p:cNvPr id="12" name="投影片編號版面配置區 11">
            <a:extLst>
              <a:ext uri="{FF2B5EF4-FFF2-40B4-BE49-F238E27FC236}">
                <a16:creationId xmlns:a16="http://schemas.microsoft.com/office/drawing/2014/main" id="{E644ECD6-8612-4AF3-BBC3-FB84D76E31C6}"/>
              </a:ext>
            </a:extLst>
          </p:cNvPr>
          <p:cNvSpPr>
            <a:spLocks noGrp="1"/>
          </p:cNvSpPr>
          <p:nvPr>
            <p:ph type="sldNum" sz="quarter" idx="11"/>
          </p:nvPr>
        </p:nvSpPr>
        <p:spPr>
          <a:xfrm>
            <a:off x="6810850" y="4607270"/>
            <a:ext cx="2057400" cy="274637"/>
          </a:xfrm>
        </p:spPr>
        <p:txBody>
          <a:bodyPr/>
          <a:lstStyle/>
          <a:p>
            <a:fld id="{DBD94E27-7B9A-466C-AD81-10C7819BE9C1}" type="slidenum">
              <a:rPr lang="zh-TW" altLang="en-US" smtClean="0"/>
              <a:t>12</a:t>
            </a:fld>
            <a:endParaRPr lang="zh-TW" altLang="en-US" dirty="0"/>
          </a:p>
        </p:txBody>
      </p:sp>
    </p:spTree>
    <p:extLst>
      <p:ext uri="{BB962C8B-B14F-4D97-AF65-F5344CB8AC3E}">
        <p14:creationId xmlns:p14="http://schemas.microsoft.com/office/powerpoint/2010/main" val="776777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500"/>
                            </p:stCondLst>
                            <p:childTnLst>
                              <p:par>
                                <p:cTn id="23" presetID="22" presetClass="entr" presetSubtype="1"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up)">
                                      <p:cBhvr>
                                        <p:cTn id="25" dur="5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right)">
                                      <p:cBhvr>
                                        <p:cTn id="30" dur="500"/>
                                        <p:tgtEl>
                                          <p:spTgt spid="9"/>
                                        </p:tgtEl>
                                      </p:cBhvr>
                                    </p:animEffect>
                                  </p:childTnLst>
                                </p:cTn>
                              </p:par>
                            </p:childTnLst>
                          </p:cTn>
                        </p:par>
                        <p:par>
                          <p:cTn id="31" fill="hold">
                            <p:stCondLst>
                              <p:cond delay="500"/>
                            </p:stCondLst>
                            <p:childTnLst>
                              <p:par>
                                <p:cTn id="32" presetID="14" presetClass="entr" presetSubtype="1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randombar(horizontal)">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7D89A174-DD19-4FA3-82B9-B9CF56F06C8E}"/>
              </a:ext>
            </a:extLst>
          </p:cNvPr>
          <p:cNvSpPr/>
          <p:nvPr/>
        </p:nvSpPr>
        <p:spPr>
          <a:xfrm>
            <a:off x="510137" y="672875"/>
            <a:ext cx="4342143" cy="4222823"/>
          </a:xfrm>
          <a:prstGeom prst="rect">
            <a:avLst/>
          </a:prstGeom>
        </p:spPr>
        <p:txBody>
          <a:bodyPr wrap="square">
            <a:spAutoFit/>
          </a:bodyPr>
          <a:lstStyle/>
          <a:p>
            <a:pPr algn="just">
              <a:lnSpc>
                <a:spcPts val="3000"/>
              </a:lnSpc>
            </a:pPr>
            <a:r>
              <a:rPr lang="zh-TW" altLang="en-US" sz="2000" dirty="0">
                <a:solidFill>
                  <a:srgbClr val="FF0000"/>
                </a:solidFill>
                <a:latin typeface="微軟正黑體" panose="020B0604030504040204" pitchFamily="34" charset="-120"/>
                <a:ea typeface="微軟正黑體" panose="020B0604030504040204" pitchFamily="34" charset="-120"/>
              </a:rPr>
              <a:t>頭屋鄉民代表會主席</a:t>
            </a:r>
            <a:r>
              <a:rPr lang="zh-TW" altLang="en-US" sz="2000" dirty="0">
                <a:latin typeface="微軟正黑體" panose="020B0604030504040204" pitchFamily="34" charset="-120"/>
                <a:ea typeface="微軟正黑體" panose="020B0604030504040204" pitchFamily="34" charset="-120"/>
              </a:rPr>
              <a:t>涂大明、</a:t>
            </a:r>
            <a:r>
              <a:rPr lang="zh-TW" altLang="en-US" sz="2000" dirty="0">
                <a:solidFill>
                  <a:srgbClr val="FF0000"/>
                </a:solidFill>
                <a:latin typeface="微軟正黑體" panose="020B0604030504040204" pitchFamily="34" charset="-120"/>
                <a:ea typeface="微軟正黑體" panose="020B0604030504040204" pitchFamily="34" charset="-120"/>
              </a:rPr>
              <a:t>代表</a:t>
            </a:r>
            <a:r>
              <a:rPr lang="zh-TW" altLang="en-US" sz="2000" dirty="0">
                <a:latin typeface="微軟正黑體" panose="020B0604030504040204" pitchFamily="34" charset="-120"/>
                <a:ea typeface="微軟正黑體" panose="020B0604030504040204" pitchFamily="34" charset="-120"/>
              </a:rPr>
              <a:t>謝小春</a:t>
            </a:r>
            <a:r>
              <a:rPr lang="zh-TW" altLang="en-US" sz="2000" dirty="0">
                <a:solidFill>
                  <a:srgbClr val="FF0000"/>
                </a:solidFill>
                <a:latin typeface="微軟正黑體" panose="020B0604030504040204" pitchFamily="34" charset="-120"/>
                <a:ea typeface="微軟正黑體" panose="020B0604030504040204" pitchFamily="34" charset="-120"/>
              </a:rPr>
              <a:t>之配偶擔任</a:t>
            </a:r>
            <a:r>
              <a:rPr lang="zh-TW" altLang="en-US" sz="2000" dirty="0">
                <a:solidFill>
                  <a:schemeClr val="tx1"/>
                </a:solidFill>
                <a:latin typeface="微軟正黑體" panose="020B0604030504040204" pitchFamily="34" charset="-120"/>
                <a:ea typeface="微軟正黑體" panose="020B0604030504040204" pitchFamily="34" charset="-120"/>
              </a:rPr>
              <a:t>頭屋青溪協會之</a:t>
            </a:r>
            <a:r>
              <a:rPr lang="zh-TW" altLang="en-US" sz="2000" dirty="0">
                <a:solidFill>
                  <a:srgbClr val="FF0000"/>
                </a:solidFill>
                <a:latin typeface="微軟正黑體" panose="020B0604030504040204" pitchFamily="34" charset="-120"/>
                <a:ea typeface="微軟正黑體" panose="020B0604030504040204" pitchFamily="34" charset="-120"/>
              </a:rPr>
              <a:t>理事長及理事</a:t>
            </a:r>
            <a:r>
              <a:rPr lang="zh-TW" altLang="en-US" sz="2000" dirty="0">
                <a:solidFill>
                  <a:schemeClr val="tx1"/>
                </a:solidFill>
                <a:latin typeface="微軟正黑體" panose="020B0604030504040204" pitchFamily="34" charset="-120"/>
                <a:ea typeface="微軟正黑體" panose="020B0604030504040204" pitchFamily="34" charset="-120"/>
              </a:rPr>
              <a:t>，</a:t>
            </a:r>
            <a:r>
              <a:rPr lang="zh-TW" altLang="en-US" sz="2000" dirty="0">
                <a:solidFill>
                  <a:srgbClr val="FF0000"/>
                </a:solidFill>
                <a:latin typeface="微軟正黑體" panose="020B0604030504040204" pitchFamily="34" charset="-120"/>
                <a:ea typeface="微軟正黑體" panose="020B0604030504040204" pitchFamily="34" charset="-120"/>
              </a:rPr>
              <a:t>頭屋青溪協會</a:t>
            </a:r>
            <a:r>
              <a:rPr lang="zh-TW" altLang="en-US" sz="2000" dirty="0">
                <a:solidFill>
                  <a:schemeClr val="tx1"/>
                </a:solidFill>
                <a:latin typeface="微軟正黑體" panose="020B0604030504040204" pitchFamily="34" charset="-120"/>
                <a:ea typeface="微軟正黑體" panose="020B0604030504040204" pitchFamily="34" charset="-120"/>
              </a:rPr>
              <a:t>向頭屋鄉公所申請以公開公平方式辦理之補助行為，未主動於補助申請文件內檢附身分關係揭露表，違反公職人員利益衝突迴避法第 </a:t>
            </a:r>
            <a:r>
              <a:rPr lang="en-US" altLang="zh-TW" sz="2000" dirty="0">
                <a:solidFill>
                  <a:schemeClr val="tx1"/>
                </a:solidFill>
                <a:latin typeface="微軟正黑體" panose="020B0604030504040204" pitchFamily="34" charset="-120"/>
                <a:ea typeface="微軟正黑體" panose="020B0604030504040204" pitchFamily="34" charset="-120"/>
              </a:rPr>
              <a:t>14 </a:t>
            </a:r>
            <a:r>
              <a:rPr lang="zh-TW" altLang="en-US" sz="2000" dirty="0">
                <a:solidFill>
                  <a:schemeClr val="tx1"/>
                </a:solidFill>
                <a:latin typeface="微軟正黑體" panose="020B0604030504040204" pitchFamily="34" charset="-120"/>
                <a:ea typeface="微軟正黑體" panose="020B0604030504040204" pitchFamily="34" charset="-120"/>
              </a:rPr>
              <a:t>條第 </a:t>
            </a:r>
            <a:r>
              <a:rPr lang="en-US" altLang="zh-TW" sz="2000" dirty="0">
                <a:solidFill>
                  <a:schemeClr val="tx1"/>
                </a:solidFill>
                <a:latin typeface="微軟正黑體" panose="020B0604030504040204" pitchFamily="34" charset="-120"/>
                <a:ea typeface="微軟正黑體" panose="020B0604030504040204" pitchFamily="34" charset="-120"/>
              </a:rPr>
              <a:t>2 </a:t>
            </a:r>
            <a:r>
              <a:rPr lang="zh-TW" altLang="en-US" sz="2000" dirty="0">
                <a:solidFill>
                  <a:schemeClr val="tx1"/>
                </a:solidFill>
                <a:latin typeface="微軟正黑體" panose="020B0604030504040204" pitchFamily="34" charset="-120"/>
                <a:ea typeface="微軟正黑體" panose="020B0604030504040204" pitchFamily="34" charset="-120"/>
              </a:rPr>
              <a:t>項規定，經監察院裁處罰鍰</a:t>
            </a:r>
            <a:r>
              <a:rPr lang="en-US" altLang="zh-TW" sz="2000" dirty="0">
                <a:solidFill>
                  <a:schemeClr val="tx1"/>
                </a:solidFill>
                <a:latin typeface="微軟正黑體" panose="020B0604030504040204" pitchFamily="34" charset="-120"/>
                <a:ea typeface="微軟正黑體" panose="020B0604030504040204" pitchFamily="34" charset="-120"/>
              </a:rPr>
              <a:t>5</a:t>
            </a:r>
            <a:r>
              <a:rPr lang="zh-TW" altLang="en-US" sz="2000" dirty="0">
                <a:solidFill>
                  <a:schemeClr val="tx1"/>
                </a:solidFill>
                <a:latin typeface="微軟正黑體" panose="020B0604030504040204" pitchFamily="34" charset="-120"/>
                <a:ea typeface="微軟正黑體" panose="020B0604030504040204" pitchFamily="34" charset="-120"/>
              </a:rPr>
              <a:t>萬</a:t>
            </a:r>
            <a:r>
              <a:rPr lang="en-US" altLang="zh-TW" sz="2000" dirty="0">
                <a:solidFill>
                  <a:schemeClr val="tx1"/>
                </a:solidFill>
                <a:latin typeface="微軟正黑體" panose="020B0604030504040204" pitchFamily="34" charset="-120"/>
                <a:ea typeface="微軟正黑體" panose="020B0604030504040204" pitchFamily="34" charset="-120"/>
              </a:rPr>
              <a:t>1</a:t>
            </a:r>
            <a:r>
              <a:rPr lang="zh-TW" altLang="en-US" sz="2000" dirty="0">
                <a:solidFill>
                  <a:schemeClr val="tx1"/>
                </a:solidFill>
                <a:latin typeface="微軟正黑體" panose="020B0604030504040204" pitchFamily="34" charset="-120"/>
                <a:ea typeface="微軟正黑體" panose="020B0604030504040204" pitchFamily="34" charset="-120"/>
              </a:rPr>
              <a:t>千元。</a:t>
            </a:r>
            <a:endParaRPr lang="en-US" altLang="zh-TW" sz="2000" dirty="0">
              <a:solidFill>
                <a:schemeClr val="tx1"/>
              </a:solidFill>
              <a:latin typeface="微軟正黑體" panose="020B0604030504040204" pitchFamily="34" charset="-120"/>
              <a:ea typeface="微軟正黑體" panose="020B0604030504040204" pitchFamily="34" charset="-120"/>
            </a:endParaRPr>
          </a:p>
          <a:p>
            <a:pPr>
              <a:lnSpc>
                <a:spcPts val="2600"/>
              </a:lnSpc>
              <a:spcBef>
                <a:spcPts val="600"/>
              </a:spcBef>
            </a:pPr>
            <a:r>
              <a:rPr lang="zh-TW" altLang="en-US" sz="2000" b="1" dirty="0">
                <a:latin typeface="Microsoft JhengHei Light" panose="020B0304030504040204" pitchFamily="34" charset="-120"/>
                <a:ea typeface="Microsoft JhengHei Light" panose="020B0304030504040204" pitchFamily="34" charset="-120"/>
              </a:rPr>
              <a:t>監察院辦理公職人員違反利益衝突迴避罰鍰處分確定名單</a:t>
            </a:r>
            <a:r>
              <a:rPr lang="en-US" altLang="zh-TW" sz="2000" b="1" dirty="0">
                <a:latin typeface="Microsoft JhengHei Light" panose="020B0304030504040204" pitchFamily="34" charset="-120"/>
                <a:ea typeface="Microsoft JhengHei Light" panose="020B0304030504040204" pitchFamily="34" charset="-120"/>
              </a:rPr>
              <a:t>(115 </a:t>
            </a:r>
            <a:r>
              <a:rPr lang="zh-TW" altLang="en-US" sz="2000" b="1" dirty="0">
                <a:latin typeface="Microsoft JhengHei Light" panose="020B0304030504040204" pitchFamily="34" charset="-120"/>
                <a:ea typeface="Microsoft JhengHei Light" panose="020B0304030504040204" pitchFamily="34" charset="-120"/>
              </a:rPr>
              <a:t>年 </a:t>
            </a:r>
            <a:r>
              <a:rPr lang="en-US" altLang="zh-TW" sz="2000" b="1" dirty="0">
                <a:latin typeface="Microsoft JhengHei Light" panose="020B0304030504040204" pitchFamily="34" charset="-120"/>
                <a:ea typeface="Microsoft JhengHei Light" panose="020B0304030504040204" pitchFamily="34" charset="-120"/>
              </a:rPr>
              <a:t>1 </a:t>
            </a:r>
            <a:r>
              <a:rPr lang="zh-TW" altLang="en-US" sz="2000" b="1" dirty="0">
                <a:latin typeface="Microsoft JhengHei Light" panose="020B0304030504040204" pitchFamily="34" charset="-120"/>
                <a:ea typeface="Microsoft JhengHei Light" panose="020B0304030504040204" pitchFamily="34" charset="-120"/>
              </a:rPr>
              <a:t>月至 </a:t>
            </a:r>
            <a:r>
              <a:rPr lang="en-US" altLang="zh-TW" sz="2000" b="1" dirty="0">
                <a:latin typeface="Microsoft JhengHei Light" panose="020B0304030504040204" pitchFamily="34" charset="-120"/>
                <a:ea typeface="Microsoft JhengHei Light" panose="020B0304030504040204" pitchFamily="34" charset="-120"/>
              </a:rPr>
              <a:t>3 </a:t>
            </a:r>
            <a:r>
              <a:rPr lang="zh-TW" altLang="en-US" sz="2000" b="1" dirty="0">
                <a:latin typeface="Microsoft JhengHei Light" panose="020B0304030504040204" pitchFamily="34" charset="-120"/>
                <a:ea typeface="Microsoft JhengHei Light" panose="020B0304030504040204" pitchFamily="34" charset="-120"/>
              </a:rPr>
              <a:t>月</a:t>
            </a:r>
            <a:r>
              <a:rPr lang="en-US" altLang="zh-TW" sz="2000" b="1" dirty="0">
                <a:latin typeface="Microsoft JhengHei Light" panose="020B0304030504040204" pitchFamily="34" charset="-120"/>
                <a:ea typeface="Microsoft JhengHei Light" panose="020B0304030504040204" pitchFamily="34" charset="-120"/>
              </a:rPr>
              <a:t>)</a:t>
            </a:r>
            <a:endParaRPr lang="zh-TW" altLang="en-US" sz="2000" b="1" dirty="0">
              <a:latin typeface="Microsoft JhengHei Light" panose="020B0304030504040204" pitchFamily="34" charset="-120"/>
              <a:ea typeface="Microsoft JhengHei Light" panose="020B0304030504040204" pitchFamily="34" charset="-120"/>
            </a:endParaRPr>
          </a:p>
        </p:txBody>
      </p:sp>
      <p:sp>
        <p:nvSpPr>
          <p:cNvPr id="7" name="矩形 6">
            <a:extLst>
              <a:ext uri="{FF2B5EF4-FFF2-40B4-BE49-F238E27FC236}">
                <a16:creationId xmlns:a16="http://schemas.microsoft.com/office/drawing/2014/main" id="{63504DC4-4B2B-4FF0-B429-EDBEA71C7DDC}"/>
              </a:ext>
            </a:extLst>
          </p:cNvPr>
          <p:cNvSpPr/>
          <p:nvPr/>
        </p:nvSpPr>
        <p:spPr>
          <a:xfrm>
            <a:off x="4819003" y="610400"/>
            <a:ext cx="3737473" cy="3922700"/>
          </a:xfrm>
          <a:prstGeom prst="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b="1" dirty="0"/>
          </a:p>
        </p:txBody>
      </p:sp>
      <p:sp>
        <p:nvSpPr>
          <p:cNvPr id="3" name="投影片編號版面配置區 2">
            <a:extLst>
              <a:ext uri="{FF2B5EF4-FFF2-40B4-BE49-F238E27FC236}">
                <a16:creationId xmlns:a16="http://schemas.microsoft.com/office/drawing/2014/main" id="{EFFC672D-1474-4E37-8E31-70132C96EE5D}"/>
              </a:ext>
            </a:extLst>
          </p:cNvPr>
          <p:cNvSpPr>
            <a:spLocks noGrp="1"/>
          </p:cNvSpPr>
          <p:nvPr>
            <p:ph type="sldNum" sz="quarter" idx="11"/>
          </p:nvPr>
        </p:nvSpPr>
        <p:spPr/>
        <p:txBody>
          <a:bodyPr/>
          <a:lstStyle/>
          <a:p>
            <a:fld id="{DBD94E27-7B9A-466C-AD81-10C7819BE9C1}" type="slidenum">
              <a:rPr lang="zh-TW" altLang="en-US" smtClean="0"/>
              <a:t>13</a:t>
            </a:fld>
            <a:endParaRPr lang="zh-TW" altLang="en-US" dirty="0"/>
          </a:p>
        </p:txBody>
      </p:sp>
      <p:grpSp>
        <p:nvGrpSpPr>
          <p:cNvPr id="2" name="群組 1">
            <a:extLst>
              <a:ext uri="{FF2B5EF4-FFF2-40B4-BE49-F238E27FC236}">
                <a16:creationId xmlns:a16="http://schemas.microsoft.com/office/drawing/2014/main" id="{F92F71BA-2ADD-900F-4BD6-4AC9D6817F6E}"/>
              </a:ext>
            </a:extLst>
          </p:cNvPr>
          <p:cNvGrpSpPr/>
          <p:nvPr/>
        </p:nvGrpSpPr>
        <p:grpSpPr>
          <a:xfrm>
            <a:off x="5284578" y="834653"/>
            <a:ext cx="2839599" cy="404839"/>
            <a:chOff x="5420297" y="1482548"/>
            <a:chExt cx="2839599" cy="404839"/>
          </a:xfrm>
        </p:grpSpPr>
        <p:sp>
          <p:nvSpPr>
            <p:cNvPr id="8" name="文字方塊 7">
              <a:extLst>
                <a:ext uri="{FF2B5EF4-FFF2-40B4-BE49-F238E27FC236}">
                  <a16:creationId xmlns:a16="http://schemas.microsoft.com/office/drawing/2014/main" id="{6701EEBA-AC47-4A1D-8273-5997530682B1}"/>
                </a:ext>
              </a:extLst>
            </p:cNvPr>
            <p:cNvSpPr txBox="1"/>
            <p:nvPr/>
          </p:nvSpPr>
          <p:spPr>
            <a:xfrm>
              <a:off x="5420299" y="1487277"/>
              <a:ext cx="2839597" cy="400110"/>
            </a:xfrm>
            <a:prstGeom prst="rect">
              <a:avLst/>
            </a:prstGeom>
            <a:noFill/>
            <a:ln>
              <a:noFill/>
            </a:ln>
          </p:spPr>
          <p:txBody>
            <a:bodyPr wrap="square" rtlCol="0">
              <a:spAutoFit/>
            </a:bodyPr>
            <a:lstStyle/>
            <a:p>
              <a:pPr>
                <a:buClr>
                  <a:schemeClr val="accent2"/>
                </a:buClr>
              </a:pPr>
              <a:r>
                <a:rPr lang="zh-TW" altLang="en-US" sz="2000" b="1" dirty="0">
                  <a:solidFill>
                    <a:schemeClr val="accent2"/>
                  </a:solidFill>
                  <a:latin typeface="微軟正黑體" panose="020B0604030504040204" pitchFamily="34" charset="-120"/>
                  <a:ea typeface="微軟正黑體" panose="020B0604030504040204" pitchFamily="34" charset="-120"/>
                </a:rPr>
                <a:t>     誰是「關係人」？</a:t>
              </a:r>
            </a:p>
          </p:txBody>
        </p:sp>
        <p:pic>
          <p:nvPicPr>
            <p:cNvPr id="5" name="圖片 4">
              <a:extLst>
                <a:ext uri="{FF2B5EF4-FFF2-40B4-BE49-F238E27FC236}">
                  <a16:creationId xmlns:a16="http://schemas.microsoft.com/office/drawing/2014/main" id="{3C90AB01-DD10-54FA-A8E2-3937E157809B}"/>
                </a:ext>
              </a:extLst>
            </p:cNvPr>
            <p:cNvPicPr>
              <a:picLocks noChangeAspect="1"/>
            </p:cNvPicPr>
            <p:nvPr/>
          </p:nvPicPr>
          <p:blipFill>
            <a:blip r:embed="rId3"/>
            <a:stretch>
              <a:fillRect/>
            </a:stretch>
          </p:blipFill>
          <p:spPr>
            <a:xfrm>
              <a:off x="5420297" y="1482548"/>
              <a:ext cx="397329" cy="397329"/>
            </a:xfrm>
            <a:prstGeom prst="rect">
              <a:avLst/>
            </a:prstGeom>
          </p:spPr>
        </p:pic>
      </p:grpSp>
      <p:sp>
        <p:nvSpPr>
          <p:cNvPr id="17" name="矩形: 圓角 16">
            <a:extLst>
              <a:ext uri="{FF2B5EF4-FFF2-40B4-BE49-F238E27FC236}">
                <a16:creationId xmlns:a16="http://schemas.microsoft.com/office/drawing/2014/main" id="{D8BA8A4B-B839-4777-23ED-4EB2CC736363}"/>
              </a:ext>
            </a:extLst>
          </p:cNvPr>
          <p:cNvSpPr/>
          <p:nvPr/>
        </p:nvSpPr>
        <p:spPr>
          <a:xfrm rot="19552218">
            <a:off x="-50727" y="198015"/>
            <a:ext cx="1319591" cy="51304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zh-TW" altLang="en-US" sz="2000" b="1" dirty="0">
                <a:latin typeface="微軟正黑體" panose="020B0604030504040204" pitchFamily="34" charset="-120"/>
                <a:ea typeface="微軟正黑體" panose="020B0604030504040204" pitchFamily="34" charset="-120"/>
              </a:rPr>
              <a:t>問題意識</a:t>
            </a:r>
          </a:p>
        </p:txBody>
      </p:sp>
      <p:grpSp>
        <p:nvGrpSpPr>
          <p:cNvPr id="21" name="群組 20">
            <a:extLst>
              <a:ext uri="{FF2B5EF4-FFF2-40B4-BE49-F238E27FC236}">
                <a16:creationId xmlns:a16="http://schemas.microsoft.com/office/drawing/2014/main" id="{07B671CE-C42C-DC78-1DCA-57085B0344DF}"/>
              </a:ext>
            </a:extLst>
          </p:cNvPr>
          <p:cNvGrpSpPr/>
          <p:nvPr/>
        </p:nvGrpSpPr>
        <p:grpSpPr>
          <a:xfrm>
            <a:off x="5443435" y="2286131"/>
            <a:ext cx="2025580" cy="707886"/>
            <a:chOff x="4920001" y="2552084"/>
            <a:chExt cx="2376918" cy="707886"/>
          </a:xfrm>
        </p:grpSpPr>
        <p:sp>
          <p:nvSpPr>
            <p:cNvPr id="18" name="文字方塊 17">
              <a:extLst>
                <a:ext uri="{FF2B5EF4-FFF2-40B4-BE49-F238E27FC236}">
                  <a16:creationId xmlns:a16="http://schemas.microsoft.com/office/drawing/2014/main" id="{A60754D4-B659-6963-7538-3947531AFC34}"/>
                </a:ext>
              </a:extLst>
            </p:cNvPr>
            <p:cNvSpPr txBox="1"/>
            <p:nvPr/>
          </p:nvSpPr>
          <p:spPr>
            <a:xfrm>
              <a:off x="5216350" y="2552084"/>
              <a:ext cx="2080569" cy="707886"/>
            </a:xfrm>
            <a:prstGeom prst="rect">
              <a:avLst/>
            </a:prstGeom>
            <a:noFill/>
          </p:spPr>
          <p:txBody>
            <a:bodyPr wrap="square" rtlCol="0">
              <a:spAutoFit/>
            </a:bodyPr>
            <a:lstStyle/>
            <a:p>
              <a:pPr algn="ctr"/>
              <a:r>
                <a:rPr lang="zh-TW" altLang="en-US" sz="2000" b="1" dirty="0">
                  <a:solidFill>
                    <a:schemeClr val="accent2"/>
                  </a:solidFill>
                  <a:latin typeface="微軟正黑體" panose="020B0604030504040204" pitchFamily="34" charset="-120"/>
                  <a:ea typeface="微軟正黑體" panose="020B0604030504040204" pitchFamily="34" charset="-120"/>
                </a:rPr>
                <a:t>頭屋青溪協會、代表配偶</a:t>
              </a:r>
              <a:endParaRPr lang="en-US" altLang="zh-TW" sz="2000" b="1" dirty="0">
                <a:solidFill>
                  <a:schemeClr val="accent2"/>
                </a:solidFill>
                <a:latin typeface="微軟正黑體" panose="020B0604030504040204" pitchFamily="34" charset="-120"/>
                <a:ea typeface="微軟正黑體" panose="020B0604030504040204" pitchFamily="34" charset="-120"/>
              </a:endParaRPr>
            </a:p>
          </p:txBody>
        </p:sp>
        <p:pic>
          <p:nvPicPr>
            <p:cNvPr id="20" name="圖片 19">
              <a:extLst>
                <a:ext uri="{FF2B5EF4-FFF2-40B4-BE49-F238E27FC236}">
                  <a16:creationId xmlns:a16="http://schemas.microsoft.com/office/drawing/2014/main" id="{3985C280-F39B-E8BB-E88A-F4FBA1F7418B}"/>
                </a:ext>
              </a:extLst>
            </p:cNvPr>
            <p:cNvPicPr>
              <a:picLocks noChangeAspect="1"/>
            </p:cNvPicPr>
            <p:nvPr/>
          </p:nvPicPr>
          <p:blipFill>
            <a:blip r:embed="rId4"/>
            <a:stretch>
              <a:fillRect/>
            </a:stretch>
          </p:blipFill>
          <p:spPr>
            <a:xfrm>
              <a:off x="4920001" y="2552084"/>
              <a:ext cx="323500" cy="374286"/>
            </a:xfrm>
            <a:prstGeom prst="rect">
              <a:avLst/>
            </a:prstGeom>
          </p:spPr>
        </p:pic>
      </p:grpSp>
    </p:spTree>
    <p:extLst>
      <p:ext uri="{BB962C8B-B14F-4D97-AF65-F5344CB8AC3E}">
        <p14:creationId xmlns:p14="http://schemas.microsoft.com/office/powerpoint/2010/main" val="6870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1000"/>
                                        <p:tgtEl>
                                          <p:spTgt spid="21"/>
                                        </p:tgtEl>
                                      </p:cBhvr>
                                    </p:animEffect>
                                    <p:anim calcmode="lin" valueType="num">
                                      <p:cBhvr>
                                        <p:cTn id="12" dur="1000" fill="hold"/>
                                        <p:tgtEl>
                                          <p:spTgt spid="21"/>
                                        </p:tgtEl>
                                        <p:attrNameLst>
                                          <p:attrName>ppt_x</p:attrName>
                                        </p:attrNameLst>
                                      </p:cBhvr>
                                      <p:tavLst>
                                        <p:tav tm="0">
                                          <p:val>
                                            <p:strVal val="#ppt_x"/>
                                          </p:val>
                                        </p:tav>
                                        <p:tav tm="100000">
                                          <p:val>
                                            <p:strVal val="#ppt_x"/>
                                          </p:val>
                                        </p:tav>
                                      </p:tavLst>
                                    </p:anim>
                                    <p:anim calcmode="lin" valueType="num">
                                      <p:cBhvr>
                                        <p:cTn id="1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Google Shape;1318;p69">
            <a:extLst>
              <a:ext uri="{FF2B5EF4-FFF2-40B4-BE49-F238E27FC236}">
                <a16:creationId xmlns:a16="http://schemas.microsoft.com/office/drawing/2014/main" id="{3A462C1A-F08A-4427-9F7F-CF110F1D66A9}"/>
              </a:ext>
            </a:extLst>
          </p:cNvPr>
          <p:cNvSpPr/>
          <p:nvPr/>
        </p:nvSpPr>
        <p:spPr>
          <a:xfrm>
            <a:off x="6096000" y="1189972"/>
            <a:ext cx="2642886" cy="994116"/>
          </a:xfrm>
          <a:custGeom>
            <a:avLst/>
            <a:gdLst/>
            <a:ahLst/>
            <a:cxnLst/>
            <a:rect l="l" t="t" r="r" b="b"/>
            <a:pathLst>
              <a:path w="13170" h="3708" extrusionOk="0">
                <a:moveTo>
                  <a:pt x="0" y="0"/>
                </a:moveTo>
                <a:lnTo>
                  <a:pt x="1408" y="1853"/>
                </a:lnTo>
                <a:lnTo>
                  <a:pt x="0" y="3707"/>
                </a:lnTo>
                <a:lnTo>
                  <a:pt x="13169" y="3707"/>
                </a:lnTo>
                <a:lnTo>
                  <a:pt x="13169" y="0"/>
                </a:lnTo>
                <a:close/>
              </a:path>
            </a:pathLst>
          </a:custGeom>
          <a:ln>
            <a:solidFill>
              <a:schemeClr val="accent4">
                <a:lumMod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r>
              <a:rPr lang="zh-TW" altLang="en-US" dirty="0"/>
              <a:t>                         </a:t>
            </a:r>
            <a:r>
              <a:rPr lang="zh-TW" altLang="en-US" sz="1600" b="1" dirty="0">
                <a:latin typeface="微軟正黑體" panose="020B0604030504040204" pitchFamily="34" charset="-120"/>
                <a:ea typeface="微軟正黑體" panose="020B0604030504040204" pitchFamily="34" charset="-120"/>
              </a:rPr>
              <a:t>公職人員</a:t>
            </a:r>
            <a:endParaRPr lang="en-US" altLang="zh-TW" sz="1600" b="1" dirty="0">
              <a:latin typeface="微軟正黑體" panose="020B0604030504040204" pitchFamily="34" charset="-120"/>
              <a:ea typeface="微軟正黑體" panose="020B0604030504040204" pitchFamily="34" charset="-120"/>
            </a:endParaRPr>
          </a:p>
          <a:p>
            <a:pPr marL="0" lvl="0" indent="0" algn="r" rtl="0">
              <a:spcBef>
                <a:spcPts val="0"/>
              </a:spcBef>
              <a:spcAft>
                <a:spcPts val="0"/>
              </a:spcAft>
              <a:buNone/>
            </a:pPr>
            <a:r>
              <a:rPr lang="zh-TW" altLang="en-US" sz="1600" b="1" dirty="0">
                <a:latin typeface="微軟正黑體" panose="020B0604030504040204" pitchFamily="34" charset="-120"/>
                <a:ea typeface="微軟正黑體" panose="020B0604030504040204" pitchFamily="34" charset="-120"/>
              </a:rPr>
              <a:t>                  </a:t>
            </a:r>
            <a:r>
              <a:rPr lang="en-US" altLang="zh-TW" sz="1600" b="1" dirty="0">
                <a:latin typeface="微軟正黑體" panose="020B0604030504040204" pitchFamily="34" charset="-120"/>
                <a:ea typeface="微軟正黑體" panose="020B0604030504040204" pitchFamily="34" charset="-120"/>
              </a:rPr>
              <a:t>(</a:t>
            </a:r>
            <a:r>
              <a:rPr lang="zh-TW" altLang="en-US" sz="1600" b="1" dirty="0">
                <a:latin typeface="微軟正黑體" panose="020B0604030504040204" pitchFamily="34" charset="-120"/>
                <a:ea typeface="微軟正黑體" panose="020B0604030504040204" pitchFamily="34" charset="-120"/>
              </a:rPr>
              <a:t>利衝法第</a:t>
            </a:r>
            <a:r>
              <a:rPr lang="en-US" altLang="zh-TW" sz="1600" b="1" dirty="0">
                <a:latin typeface="微軟正黑體" panose="020B0604030504040204" pitchFamily="34" charset="-120"/>
                <a:ea typeface="微軟正黑體" panose="020B0604030504040204" pitchFamily="34" charset="-120"/>
              </a:rPr>
              <a:t>2</a:t>
            </a:r>
            <a:r>
              <a:rPr lang="zh-TW" altLang="en-US" sz="1600" b="1" dirty="0">
                <a:latin typeface="微軟正黑體" panose="020B0604030504040204" pitchFamily="34" charset="-120"/>
                <a:ea typeface="微軟正黑體" panose="020B0604030504040204" pitchFamily="34" charset="-120"/>
              </a:rPr>
              <a:t>條第</a:t>
            </a:r>
            <a:r>
              <a:rPr lang="en-US" altLang="zh-TW" sz="1600" b="1" dirty="0">
                <a:latin typeface="微軟正黑體" panose="020B0604030504040204" pitchFamily="34" charset="-120"/>
                <a:ea typeface="微軟正黑體" panose="020B0604030504040204" pitchFamily="34" charset="-120"/>
              </a:rPr>
              <a:t>1</a:t>
            </a:r>
            <a:r>
              <a:rPr lang="zh-TW" altLang="en-US" sz="1600" b="1" dirty="0">
                <a:latin typeface="微軟正黑體" panose="020B0604030504040204" pitchFamily="34" charset="-120"/>
                <a:ea typeface="微軟正黑體" panose="020B0604030504040204" pitchFamily="34" charset="-120"/>
              </a:rPr>
              <a:t>項第</a:t>
            </a:r>
            <a:r>
              <a:rPr lang="en-US" altLang="zh-TW" sz="1600" b="1" dirty="0">
                <a:latin typeface="微軟正黑體" panose="020B0604030504040204" pitchFamily="34" charset="-120"/>
                <a:ea typeface="微軟正黑體" panose="020B0604030504040204" pitchFamily="34" charset="-120"/>
              </a:rPr>
              <a:t>5</a:t>
            </a:r>
            <a:r>
              <a:rPr lang="zh-TW" altLang="en-US" sz="1600" b="1" dirty="0">
                <a:latin typeface="微軟正黑體" panose="020B0604030504040204" pitchFamily="34" charset="-120"/>
                <a:ea typeface="微軟正黑體" panose="020B0604030504040204" pitchFamily="34" charset="-120"/>
              </a:rPr>
              <a:t>款</a:t>
            </a:r>
            <a:r>
              <a:rPr lang="en-US" altLang="zh-TW" sz="1600" b="1" dirty="0">
                <a:latin typeface="微軟正黑體" panose="020B0604030504040204" pitchFamily="34" charset="-120"/>
                <a:ea typeface="微軟正黑體" panose="020B0604030504040204" pitchFamily="34" charset="-120"/>
              </a:rPr>
              <a:t>)</a:t>
            </a:r>
            <a:endParaRPr sz="1600" b="1" dirty="0">
              <a:latin typeface="微軟正黑體" panose="020B0604030504040204" pitchFamily="34" charset="-120"/>
              <a:ea typeface="微軟正黑體" panose="020B0604030504040204" pitchFamily="34" charset="-120"/>
            </a:endParaRPr>
          </a:p>
        </p:txBody>
      </p:sp>
      <p:sp>
        <p:nvSpPr>
          <p:cNvPr id="14" name="Google Shape;1317;p69">
            <a:extLst>
              <a:ext uri="{FF2B5EF4-FFF2-40B4-BE49-F238E27FC236}">
                <a16:creationId xmlns:a16="http://schemas.microsoft.com/office/drawing/2014/main" id="{DEF3D49A-1FF3-439E-85B2-55AB7D0EB69C}"/>
              </a:ext>
            </a:extLst>
          </p:cNvPr>
          <p:cNvSpPr/>
          <p:nvPr/>
        </p:nvSpPr>
        <p:spPr>
          <a:xfrm>
            <a:off x="5059365" y="1189973"/>
            <a:ext cx="1815997" cy="994115"/>
          </a:xfrm>
          <a:custGeom>
            <a:avLst/>
            <a:gdLst/>
            <a:ahLst/>
            <a:cxnLst/>
            <a:rect l="l" t="t" r="r" b="b"/>
            <a:pathLst>
              <a:path w="4789" h="3708" extrusionOk="0">
                <a:moveTo>
                  <a:pt x="1" y="0"/>
                </a:moveTo>
                <a:lnTo>
                  <a:pt x="1" y="3707"/>
                </a:lnTo>
                <a:lnTo>
                  <a:pt x="3381" y="3707"/>
                </a:lnTo>
                <a:lnTo>
                  <a:pt x="4789" y="1853"/>
                </a:lnTo>
                <a:lnTo>
                  <a:pt x="3381" y="0"/>
                </a:lnTo>
                <a:close/>
              </a:path>
            </a:pathLst>
          </a:custGeom>
          <a:ln>
            <a:solidFill>
              <a:schemeClr val="accent4">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rtl="0">
              <a:spcBef>
                <a:spcPts val="0"/>
              </a:spcBef>
              <a:spcAft>
                <a:spcPts val="0"/>
              </a:spcAft>
              <a:buNone/>
            </a:pPr>
            <a:r>
              <a:rPr lang="zh-TW" altLang="en-US">
                <a:solidFill>
                  <a:schemeClr val="bg1"/>
                </a:solidFill>
                <a:latin typeface="微軟正黑體" panose="020B0604030504040204" pitchFamily="34" charset="-120"/>
                <a:ea typeface="微軟正黑體" panose="020B0604030504040204" pitchFamily="34" charset="-120"/>
              </a:rPr>
              <a:t>     </a:t>
            </a:r>
            <a:r>
              <a:rPr lang="zh-TW" altLang="en-US" sz="1600" b="1">
                <a:solidFill>
                  <a:schemeClr val="bg1"/>
                </a:solidFill>
                <a:latin typeface="微軟正黑體" panose="020B0604030504040204" pitchFamily="34" charset="-120"/>
                <a:ea typeface="微軟正黑體" panose="020B0604030504040204" pitchFamily="34" charset="-120"/>
              </a:rPr>
              <a:t>頭屋鄉民代表</a:t>
            </a:r>
            <a:endParaRPr b="1" dirty="0">
              <a:solidFill>
                <a:schemeClr val="bg1"/>
              </a:solidFill>
              <a:latin typeface="微軟正黑體" panose="020B0604030504040204" pitchFamily="34" charset="-120"/>
              <a:ea typeface="微軟正黑體" panose="020B0604030504040204" pitchFamily="34" charset="-120"/>
            </a:endParaRPr>
          </a:p>
        </p:txBody>
      </p:sp>
      <p:sp>
        <p:nvSpPr>
          <p:cNvPr id="15" name="Google Shape;1318;p69">
            <a:extLst>
              <a:ext uri="{FF2B5EF4-FFF2-40B4-BE49-F238E27FC236}">
                <a16:creationId xmlns:a16="http://schemas.microsoft.com/office/drawing/2014/main" id="{42B7F320-33BD-4D37-80E4-245887B57654}"/>
              </a:ext>
            </a:extLst>
          </p:cNvPr>
          <p:cNvSpPr/>
          <p:nvPr/>
        </p:nvSpPr>
        <p:spPr>
          <a:xfrm>
            <a:off x="6096000" y="2588372"/>
            <a:ext cx="2642886" cy="1110902"/>
          </a:xfrm>
          <a:custGeom>
            <a:avLst/>
            <a:gdLst/>
            <a:ahLst/>
            <a:cxnLst/>
            <a:rect l="l" t="t" r="r" b="b"/>
            <a:pathLst>
              <a:path w="13170" h="3708" extrusionOk="0">
                <a:moveTo>
                  <a:pt x="0" y="0"/>
                </a:moveTo>
                <a:lnTo>
                  <a:pt x="1408" y="1853"/>
                </a:lnTo>
                <a:lnTo>
                  <a:pt x="0" y="3707"/>
                </a:lnTo>
                <a:lnTo>
                  <a:pt x="13169" y="3707"/>
                </a:lnTo>
                <a:lnTo>
                  <a:pt x="13169" y="0"/>
                </a:lnTo>
                <a:close/>
              </a:path>
            </a:pathLst>
          </a:custGeom>
          <a:ln>
            <a:solidFill>
              <a:schemeClr val="accent4">
                <a:lumMod val="50000"/>
              </a:schemeClr>
            </a:solidFill>
          </a:ln>
        </p:spPr>
        <p:style>
          <a:lnRef idx="2">
            <a:schemeClr val="accent2"/>
          </a:lnRef>
          <a:fillRef idx="1">
            <a:schemeClr val="lt1"/>
          </a:fillRef>
          <a:effectRef idx="0">
            <a:schemeClr val="accent2"/>
          </a:effectRef>
          <a:fontRef idx="minor">
            <a:schemeClr val="dk1"/>
          </a:fontRef>
        </p:style>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r>
              <a:rPr lang="zh-TW" altLang="en-US" sz="1600"/>
              <a:t>                            </a:t>
            </a:r>
            <a:r>
              <a:rPr lang="zh-TW" altLang="en-US" sz="1600" b="1">
                <a:latin typeface="微軟正黑體" panose="020B0604030504040204" pitchFamily="34" charset="-120"/>
                <a:ea typeface="微軟正黑體" panose="020B0604030504040204" pitchFamily="34" charset="-120"/>
              </a:rPr>
              <a:t>關係人</a:t>
            </a:r>
            <a:endParaRPr lang="en-US" altLang="zh-TW" sz="1600" b="1" dirty="0">
              <a:latin typeface="微軟正黑體" panose="020B0604030504040204" pitchFamily="34" charset="-120"/>
              <a:ea typeface="微軟正黑體" panose="020B0604030504040204" pitchFamily="34" charset="-120"/>
            </a:endParaRPr>
          </a:p>
          <a:p>
            <a:pPr lvl="0" algn="r"/>
            <a:r>
              <a:rPr lang="zh-TW" altLang="en-US" sz="1600" b="1">
                <a:latin typeface="微軟正黑體" panose="020B0604030504040204" pitchFamily="34" charset="-120"/>
                <a:ea typeface="微軟正黑體" panose="020B0604030504040204" pitchFamily="34" charset="-120"/>
              </a:rPr>
              <a:t>                  </a:t>
            </a:r>
            <a:r>
              <a:rPr lang="en-US" altLang="zh-TW" sz="1600" b="1">
                <a:latin typeface="微軟正黑體" panose="020B0604030504040204" pitchFamily="34" charset="-120"/>
                <a:ea typeface="微軟正黑體" panose="020B0604030504040204" pitchFamily="34" charset="-120"/>
              </a:rPr>
              <a:t>(</a:t>
            </a:r>
            <a:r>
              <a:rPr lang="zh-TW" altLang="en-US" sz="1600" b="1">
                <a:latin typeface="微軟正黑體" panose="020B0604030504040204" pitchFamily="34" charset="-120"/>
                <a:ea typeface="微軟正黑體" panose="020B0604030504040204" pitchFamily="34" charset="-120"/>
              </a:rPr>
              <a:t>利衝法第</a:t>
            </a:r>
            <a:r>
              <a:rPr lang="en-US" altLang="zh-TW" sz="1600" b="1">
                <a:latin typeface="微軟正黑體" panose="020B0604030504040204" pitchFamily="34" charset="-120"/>
                <a:ea typeface="微軟正黑體" panose="020B0604030504040204" pitchFamily="34" charset="-120"/>
              </a:rPr>
              <a:t>3</a:t>
            </a:r>
            <a:r>
              <a:rPr lang="zh-TW" altLang="en-US" sz="1600" b="1">
                <a:latin typeface="微軟正黑體" panose="020B0604030504040204" pitchFamily="34" charset="-120"/>
                <a:ea typeface="微軟正黑體" panose="020B0604030504040204" pitchFamily="34" charset="-120"/>
              </a:rPr>
              <a:t>條第</a:t>
            </a:r>
            <a:r>
              <a:rPr lang="en-US" altLang="zh-TW" sz="1600" b="1">
                <a:latin typeface="微軟正黑體" panose="020B0604030504040204" pitchFamily="34" charset="-120"/>
                <a:ea typeface="微軟正黑體" panose="020B0604030504040204" pitchFamily="34" charset="-120"/>
              </a:rPr>
              <a:t>1</a:t>
            </a:r>
            <a:r>
              <a:rPr lang="zh-TW" altLang="en-US" sz="1600" b="1">
                <a:latin typeface="微軟正黑體" panose="020B0604030504040204" pitchFamily="34" charset="-120"/>
                <a:ea typeface="微軟正黑體" panose="020B0604030504040204" pitchFamily="34" charset="-120"/>
              </a:rPr>
              <a:t>項第</a:t>
            </a:r>
            <a:r>
              <a:rPr lang="en-US" altLang="zh-TW" sz="1600" b="1">
                <a:latin typeface="微軟正黑體" panose="020B0604030504040204" pitchFamily="34" charset="-120"/>
                <a:ea typeface="微軟正黑體" panose="020B0604030504040204" pitchFamily="34" charset="-120"/>
              </a:rPr>
              <a:t>4</a:t>
            </a:r>
            <a:r>
              <a:rPr lang="zh-TW" altLang="en-US" sz="1600" b="1" dirty="0">
                <a:latin typeface="微軟正黑體" panose="020B0604030504040204" pitchFamily="34" charset="-120"/>
                <a:ea typeface="微軟正黑體" panose="020B0604030504040204" pitchFamily="34" charset="-120"/>
              </a:rPr>
              <a:t>款</a:t>
            </a:r>
            <a:r>
              <a:rPr lang="en-US" altLang="zh-TW" sz="1600" b="1" dirty="0">
                <a:latin typeface="微軟正黑體" panose="020B0604030504040204" pitchFamily="34" charset="-120"/>
                <a:ea typeface="微軟正黑體" panose="020B0604030504040204" pitchFamily="34" charset="-120"/>
              </a:rPr>
              <a:t>)</a:t>
            </a:r>
          </a:p>
        </p:txBody>
      </p:sp>
      <p:sp>
        <p:nvSpPr>
          <p:cNvPr id="16" name="Google Shape;1317;p69">
            <a:extLst>
              <a:ext uri="{FF2B5EF4-FFF2-40B4-BE49-F238E27FC236}">
                <a16:creationId xmlns:a16="http://schemas.microsoft.com/office/drawing/2014/main" id="{FB4BB947-374A-41F1-B1AE-1993B4D503E7}"/>
              </a:ext>
            </a:extLst>
          </p:cNvPr>
          <p:cNvSpPr/>
          <p:nvPr/>
        </p:nvSpPr>
        <p:spPr>
          <a:xfrm>
            <a:off x="5059365" y="2588372"/>
            <a:ext cx="1815997" cy="1110902"/>
          </a:xfrm>
          <a:custGeom>
            <a:avLst/>
            <a:gdLst/>
            <a:ahLst/>
            <a:cxnLst/>
            <a:rect l="l" t="t" r="r" b="b"/>
            <a:pathLst>
              <a:path w="4789" h="3708" extrusionOk="0">
                <a:moveTo>
                  <a:pt x="1" y="0"/>
                </a:moveTo>
                <a:lnTo>
                  <a:pt x="1" y="3707"/>
                </a:lnTo>
                <a:lnTo>
                  <a:pt x="3381" y="3707"/>
                </a:lnTo>
                <a:lnTo>
                  <a:pt x="4789" y="1853"/>
                </a:lnTo>
                <a:lnTo>
                  <a:pt x="3381" y="0"/>
                </a:lnTo>
                <a:close/>
              </a:path>
            </a:pathLst>
          </a:custGeom>
          <a:ln>
            <a:solidFill>
              <a:schemeClr val="accent4">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r>
              <a:rPr lang="zh-TW" altLang="en-US" b="1">
                <a:solidFill>
                  <a:schemeClr val="bg1"/>
                </a:solidFill>
                <a:latin typeface="微軟正黑體" panose="020B0604030504040204" pitchFamily="34" charset="-120"/>
                <a:ea typeface="微軟正黑體" panose="020B0604030504040204" pitchFamily="34" charset="-120"/>
              </a:rPr>
              <a:t>頭屋青溪協會</a:t>
            </a:r>
            <a:endParaRPr lang="en-US" altLang="zh-TW" b="1" dirty="0">
              <a:solidFill>
                <a:schemeClr val="bg1"/>
              </a:solidFill>
              <a:latin typeface="微軟正黑體" panose="020B0604030504040204" pitchFamily="34" charset="-120"/>
              <a:ea typeface="微軟正黑體" panose="020B0604030504040204" pitchFamily="34" charset="-120"/>
            </a:endParaRPr>
          </a:p>
          <a:p>
            <a:pPr lvl="0">
              <a:spcBef>
                <a:spcPts val="600"/>
              </a:spcBef>
            </a:pPr>
            <a:r>
              <a:rPr lang="zh-TW" altLang="en-US" b="1">
                <a:solidFill>
                  <a:schemeClr val="bg1"/>
                </a:solidFill>
                <a:latin typeface="微軟正黑體" panose="020B0604030504040204" pitchFamily="34" charset="-120"/>
                <a:ea typeface="微軟正黑體" panose="020B0604030504040204" pitchFamily="34" charset="-120"/>
              </a:rPr>
              <a:t>頭屋鄉代會主席擔任理事長、鄉代配偶擔任理事</a:t>
            </a:r>
            <a:endParaRPr b="1" dirty="0">
              <a:solidFill>
                <a:schemeClr val="bg1"/>
              </a:solidFill>
              <a:latin typeface="微軟正黑體" panose="020B0604030504040204" pitchFamily="34" charset="-120"/>
              <a:ea typeface="微軟正黑體" panose="020B0604030504040204" pitchFamily="34" charset="-120"/>
            </a:endParaRPr>
          </a:p>
        </p:txBody>
      </p:sp>
      <p:sp>
        <p:nvSpPr>
          <p:cNvPr id="8" name="矩形 7">
            <a:extLst>
              <a:ext uri="{FF2B5EF4-FFF2-40B4-BE49-F238E27FC236}">
                <a16:creationId xmlns:a16="http://schemas.microsoft.com/office/drawing/2014/main" id="{26F68B4B-6D7E-458E-B8C7-2ECAB3C3CACC}"/>
              </a:ext>
            </a:extLst>
          </p:cNvPr>
          <p:cNvSpPr/>
          <p:nvPr/>
        </p:nvSpPr>
        <p:spPr>
          <a:xfrm>
            <a:off x="609600" y="627034"/>
            <a:ext cx="4257675" cy="3529171"/>
          </a:xfrm>
          <a:prstGeom prst="rect">
            <a:avLst/>
          </a:prstGeom>
        </p:spPr>
        <p:txBody>
          <a:bodyPr wrap="square">
            <a:spAutoFit/>
          </a:bodyPr>
          <a:lstStyle/>
          <a:p>
            <a:pPr algn="just">
              <a:lnSpc>
                <a:spcPts val="3000"/>
              </a:lnSpc>
            </a:pPr>
            <a:r>
              <a:rPr lang="zh-TW" altLang="en-US" sz="2400" dirty="0">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頭屋鄉代會主席</a:t>
            </a:r>
            <a:r>
              <a:rPr lang="zh-TW" altLang="en-US" sz="2400" dirty="0">
                <a:latin typeface="微軟正黑體" panose="020B0604030504040204" pitchFamily="34" charset="-120"/>
                <a:ea typeface="微軟正黑體" panose="020B0604030504040204" pitchFamily="34" charset="-120"/>
                <a:cs typeface="Arial Unicode MS" panose="020B0604020202020204" pitchFamily="34" charset="-120"/>
              </a:rPr>
              <a:t>涂大明</a:t>
            </a:r>
            <a:r>
              <a:rPr lang="zh-TW" altLang="en-US" sz="2400" b="1" dirty="0">
                <a:latin typeface="微軟正黑體" panose="020B0604030504040204" pitchFamily="34" charset="-120"/>
                <a:ea typeface="微軟正黑體" panose="020B0604030504040204" pitchFamily="34" charset="-120"/>
                <a:cs typeface="Arial Unicode MS" panose="020B0604020202020204" pitchFamily="34" charset="-120"/>
              </a:rPr>
              <a:t>（公職人員）</a:t>
            </a:r>
            <a:r>
              <a:rPr lang="zh-TW" altLang="en-US" sz="2400" dirty="0">
                <a:latin typeface="微軟正黑體" panose="020B0604030504040204" pitchFamily="34" charset="-120"/>
                <a:ea typeface="微軟正黑體" panose="020B0604030504040204" pitchFamily="34" charset="-120"/>
                <a:cs typeface="Arial Unicode MS" panose="020B0604020202020204" pitchFamily="34" charset="-120"/>
              </a:rPr>
              <a:t>、</a:t>
            </a:r>
            <a:r>
              <a:rPr lang="zh-TW" altLang="en-US" sz="2400" dirty="0">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代表</a:t>
            </a:r>
            <a:r>
              <a:rPr lang="zh-TW" altLang="en-US" sz="2400" dirty="0">
                <a:latin typeface="微軟正黑體" panose="020B0604030504040204" pitchFamily="34" charset="-120"/>
                <a:ea typeface="微軟正黑體" panose="020B0604030504040204" pitchFamily="34" charset="-120"/>
                <a:cs typeface="Arial Unicode MS" panose="020B0604020202020204" pitchFamily="34" charset="-120"/>
              </a:rPr>
              <a:t>謝小春</a:t>
            </a:r>
            <a:r>
              <a:rPr lang="zh-TW" altLang="en-US" sz="2400" b="1" dirty="0">
                <a:latin typeface="微軟正黑體" panose="020B0604030504040204" pitchFamily="34" charset="-120"/>
                <a:ea typeface="微軟正黑體" panose="020B0604030504040204" pitchFamily="34" charset="-120"/>
                <a:cs typeface="Arial Unicode MS" panose="020B0604020202020204" pitchFamily="34" charset="-120"/>
              </a:rPr>
              <a:t>（公職人員）</a:t>
            </a:r>
            <a:r>
              <a:rPr lang="zh-TW" altLang="en-US" sz="2400" dirty="0">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之</a:t>
            </a:r>
            <a:r>
              <a:rPr lang="zh-TW" altLang="en-US" sz="2400" b="1" dirty="0">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配偶</a:t>
            </a:r>
            <a:r>
              <a:rPr lang="zh-TW" altLang="en-US" sz="2400" dirty="0">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擔任頭屋青溪協會理事長及理事</a:t>
            </a:r>
            <a:r>
              <a:rPr lang="zh-TW" altLang="en-US" sz="2400" b="1" dirty="0">
                <a:solidFill>
                  <a:schemeClr val="tx1"/>
                </a:solidFill>
                <a:latin typeface="微軟正黑體" panose="020B0604030504040204" pitchFamily="34" charset="-120"/>
                <a:ea typeface="微軟正黑體" panose="020B0604030504040204" pitchFamily="34" charset="-120"/>
                <a:cs typeface="Arial Unicode MS" panose="020B0604020202020204" pitchFamily="34" charset="-120"/>
              </a:rPr>
              <a:t>（重要職務）</a:t>
            </a:r>
            <a:r>
              <a:rPr lang="zh-TW" altLang="en-US" sz="2400" dirty="0">
                <a:latin typeface="微軟正黑體" panose="020B0604030504040204" pitchFamily="34" charset="-120"/>
                <a:ea typeface="微軟正黑體" panose="020B0604030504040204" pitchFamily="34" charset="-120"/>
                <a:cs typeface="Arial Unicode MS" panose="020B0604020202020204" pitchFamily="34" charset="-120"/>
              </a:rPr>
              <a:t>，頭屋青溪協會即為頭屋鄉代會主席涂大明、代表謝小春之</a:t>
            </a:r>
            <a:r>
              <a:rPr lang="zh-TW" altLang="en-US" sz="2400" dirty="0">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關係人</a:t>
            </a:r>
            <a:r>
              <a:rPr lang="zh-TW" altLang="en-US" sz="2400" dirty="0">
                <a:latin typeface="微軟正黑體" panose="020B0604030504040204" pitchFamily="34" charset="-120"/>
                <a:ea typeface="微軟正黑體" panose="020B0604030504040204" pitchFamily="34" charset="-120"/>
                <a:cs typeface="Arial Unicode MS" panose="020B0604020202020204" pitchFamily="34" charset="-120"/>
              </a:rPr>
              <a:t>，</a:t>
            </a:r>
            <a:r>
              <a:rPr lang="zh-TW" altLang="en-US" sz="2400" dirty="0">
                <a:solidFill>
                  <a:srgbClr val="FF0000"/>
                </a:solidFill>
                <a:latin typeface="微軟正黑體" panose="020B0604030504040204" pitchFamily="34" charset="-120"/>
                <a:ea typeface="微軟正黑體" panose="020B0604030504040204" pitchFamily="34" charset="-120"/>
                <a:cs typeface="Arial Unicode MS" panose="020B0604020202020204" pitchFamily="34" charset="-120"/>
              </a:rPr>
              <a:t>頭屋青溪協會</a:t>
            </a:r>
            <a:r>
              <a:rPr lang="zh-TW" altLang="en-US" sz="2400" dirty="0">
                <a:latin typeface="微軟正黑體" panose="020B0604030504040204" pitchFamily="34" charset="-120"/>
                <a:ea typeface="微軟正黑體" panose="020B0604030504040204" pitchFamily="34" charset="-120"/>
                <a:cs typeface="Arial Unicode MS" panose="020B0604020202020204" pitchFamily="34" charset="-120"/>
              </a:rPr>
              <a:t>向頭屋鄉公所申請補助時，即受公職人員利益衝突迴避法所拘束。</a:t>
            </a:r>
            <a:endParaRPr lang="zh-TW" altLang="en-US" dirty="0">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9215306E-D1E6-4551-B196-DB3DDE54AE1D}"/>
              </a:ext>
            </a:extLst>
          </p:cNvPr>
          <p:cNvSpPr>
            <a:spLocks noGrp="1"/>
          </p:cNvSpPr>
          <p:nvPr>
            <p:ph type="sldNum" sz="quarter" idx="11"/>
          </p:nvPr>
        </p:nvSpPr>
        <p:spPr/>
        <p:txBody>
          <a:bodyPr/>
          <a:lstStyle/>
          <a:p>
            <a:fld id="{DBD94E27-7B9A-466C-AD81-10C7819BE9C1}" type="slidenum">
              <a:rPr lang="zh-TW" altLang="en-US" smtClean="0"/>
              <a:t>14</a:t>
            </a:fld>
            <a:endParaRPr lang="zh-TW" altLang="en-US" dirty="0"/>
          </a:p>
        </p:txBody>
      </p:sp>
    </p:spTree>
    <p:extLst>
      <p:ext uri="{BB962C8B-B14F-4D97-AF65-F5344CB8AC3E}">
        <p14:creationId xmlns:p14="http://schemas.microsoft.com/office/powerpoint/2010/main" val="2809887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64"/>
          <p:cNvSpPr/>
          <p:nvPr/>
        </p:nvSpPr>
        <p:spPr>
          <a:xfrm>
            <a:off x="3810294" y="1405851"/>
            <a:ext cx="1653900" cy="9300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2" name="Google Shape;562;p64"/>
          <p:cNvSpPr txBox="1">
            <a:spLocks noGrp="1"/>
          </p:cNvSpPr>
          <p:nvPr>
            <p:ph type="title"/>
          </p:nvPr>
        </p:nvSpPr>
        <p:spPr>
          <a:xfrm>
            <a:off x="1953189" y="2655596"/>
            <a:ext cx="5762100" cy="520500"/>
          </a:xfrm>
          <a:prstGeom prst="rect">
            <a:avLst/>
          </a:prstGeom>
        </p:spPr>
        <p:txBody>
          <a:bodyPr spcFirstLastPara="1" wrap="square" lIns="0" tIns="0" rIns="0" bIns="0" anchor="t" anchorCtr="0">
            <a:noAutofit/>
          </a:bodyPr>
          <a:lstStyle/>
          <a:p>
            <a:pPr lvl="0"/>
            <a:r>
              <a:rPr lang="zh-TW" altLang="en-US" b="1" dirty="0">
                <a:latin typeface="微軟正黑體" panose="020B0604030504040204" pitchFamily="34" charset="-120"/>
                <a:ea typeface="微軟正黑體" panose="020B0604030504040204" pitchFamily="34" charset="-120"/>
              </a:rPr>
              <a:t>補助、交易之禁止與例外</a:t>
            </a:r>
            <a:endParaRPr b="1" dirty="0">
              <a:latin typeface="微軟正黑體" panose="020B0604030504040204" pitchFamily="34" charset="-120"/>
              <a:ea typeface="微軟正黑體" panose="020B0604030504040204" pitchFamily="34" charset="-120"/>
            </a:endParaRPr>
          </a:p>
        </p:txBody>
      </p:sp>
      <p:sp>
        <p:nvSpPr>
          <p:cNvPr id="563" name="Google Shape;563;p64"/>
          <p:cNvSpPr txBox="1">
            <a:spLocks noGrp="1"/>
          </p:cNvSpPr>
          <p:nvPr>
            <p:ph type="title" idx="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03</a:t>
            </a:r>
            <a:endParaRPr dirty="0"/>
          </a:p>
        </p:txBody>
      </p:sp>
      <p:sp>
        <p:nvSpPr>
          <p:cNvPr id="3" name="投影片編號版面配置區 2">
            <a:extLst>
              <a:ext uri="{FF2B5EF4-FFF2-40B4-BE49-F238E27FC236}">
                <a16:creationId xmlns:a16="http://schemas.microsoft.com/office/drawing/2014/main" id="{15A97993-C883-4F83-8B55-979D16FD6F99}"/>
              </a:ext>
            </a:extLst>
          </p:cNvPr>
          <p:cNvSpPr>
            <a:spLocks noGrp="1"/>
          </p:cNvSpPr>
          <p:nvPr>
            <p:ph type="sldNum" sz="quarter" idx="11"/>
          </p:nvPr>
        </p:nvSpPr>
        <p:spPr/>
        <p:txBody>
          <a:bodyPr/>
          <a:lstStyle/>
          <a:p>
            <a:fld id="{DBD94E27-7B9A-466C-AD81-10C7819BE9C1}" type="slidenum">
              <a:rPr lang="zh-TW" altLang="en-US" smtClean="0"/>
              <a:t>15</a:t>
            </a:fld>
            <a:endParaRPr lang="zh-TW" altLang="en-US" dirty="0"/>
          </a:p>
        </p:txBody>
      </p:sp>
      <p:sp>
        <p:nvSpPr>
          <p:cNvPr id="565" name="Google Shape;565;p64"/>
          <p:cNvSpPr/>
          <p:nvPr/>
        </p:nvSpPr>
        <p:spPr>
          <a:xfrm>
            <a:off x="5269771" y="1513701"/>
            <a:ext cx="229551" cy="273877"/>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6" name="Google Shape;566;p64"/>
          <p:cNvSpPr/>
          <p:nvPr/>
        </p:nvSpPr>
        <p:spPr>
          <a:xfrm>
            <a:off x="3555324" y="1003827"/>
            <a:ext cx="90600" cy="107163"/>
          </a:xfrm>
          <a:custGeom>
            <a:avLst/>
            <a:gdLst/>
            <a:ahLst/>
            <a:cxn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7" name="Google Shape;567;p64"/>
          <p:cNvSpPr/>
          <p:nvPr/>
        </p:nvSpPr>
        <p:spPr>
          <a:xfrm>
            <a:off x="6947966" y="2007267"/>
            <a:ext cx="159916" cy="189840"/>
          </a:xfrm>
          <a:custGeom>
            <a:avLst/>
            <a:gdLst/>
            <a:ahLst/>
            <a:cxn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8" name="Google Shape;568;p64"/>
          <p:cNvSpPr/>
          <p:nvPr/>
        </p:nvSpPr>
        <p:spPr>
          <a:xfrm>
            <a:off x="7517554" y="1243413"/>
            <a:ext cx="197735" cy="235526"/>
          </a:xfrm>
          <a:custGeom>
            <a:avLst/>
            <a:gdLst/>
            <a:ahLst/>
            <a:cxn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9" name="Google Shape;569;p64"/>
          <p:cNvSpPr/>
          <p:nvPr/>
        </p:nvSpPr>
        <p:spPr>
          <a:xfrm>
            <a:off x="1121453" y="1189107"/>
            <a:ext cx="197735" cy="235526"/>
          </a:xfrm>
          <a:custGeom>
            <a:avLst/>
            <a:gdLst/>
            <a:ahLst/>
            <a:cxn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0" name="Google Shape;570;p64"/>
          <p:cNvSpPr/>
          <p:nvPr/>
        </p:nvSpPr>
        <p:spPr>
          <a:xfrm>
            <a:off x="2299726" y="1597073"/>
            <a:ext cx="89827" cy="107135"/>
          </a:xfrm>
          <a:custGeom>
            <a:avLst/>
            <a:gdLst/>
            <a:ahLst/>
            <a:cxn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1" name="Google Shape;571;p64"/>
          <p:cNvSpPr/>
          <p:nvPr/>
        </p:nvSpPr>
        <p:spPr>
          <a:xfrm>
            <a:off x="1344363" y="1904269"/>
            <a:ext cx="159916" cy="189840"/>
          </a:xfrm>
          <a:custGeom>
            <a:avLst/>
            <a:gdLst/>
            <a:ahLst/>
            <a:cxn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2" name="Google Shape;572;p64"/>
          <p:cNvSpPr/>
          <p:nvPr/>
        </p:nvSpPr>
        <p:spPr>
          <a:xfrm>
            <a:off x="5086788" y="549519"/>
            <a:ext cx="197735" cy="235526"/>
          </a:xfrm>
          <a:custGeom>
            <a:avLst/>
            <a:gdLst/>
            <a:ahLst/>
            <a:cxn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3" name="Google Shape;573;p64"/>
          <p:cNvSpPr/>
          <p:nvPr/>
        </p:nvSpPr>
        <p:spPr>
          <a:xfrm>
            <a:off x="6394566" y="792882"/>
            <a:ext cx="89827" cy="107135"/>
          </a:xfrm>
          <a:custGeom>
            <a:avLst/>
            <a:gdLst/>
            <a:ahLst/>
            <a:cxnLst/>
            <a:rect l="l" t="t" r="r" b="b"/>
            <a:pathLst>
              <a:path w="3254" h="3881" extrusionOk="0">
                <a:moveTo>
                  <a:pt x="1598" y="1"/>
                </a:moveTo>
                <a:lnTo>
                  <a:pt x="1028" y="1285"/>
                </a:lnTo>
                <a:lnTo>
                  <a:pt x="0" y="1912"/>
                </a:lnTo>
                <a:lnTo>
                  <a:pt x="1028" y="2568"/>
                </a:lnTo>
                <a:lnTo>
                  <a:pt x="1598" y="3881"/>
                </a:lnTo>
                <a:lnTo>
                  <a:pt x="2197" y="2568"/>
                </a:lnTo>
                <a:lnTo>
                  <a:pt x="3253" y="1912"/>
                </a:lnTo>
                <a:lnTo>
                  <a:pt x="2197" y="1285"/>
                </a:lnTo>
                <a:lnTo>
                  <a:pt x="159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4" name="Google Shape;574;p64"/>
          <p:cNvSpPr/>
          <p:nvPr/>
        </p:nvSpPr>
        <p:spPr>
          <a:xfrm>
            <a:off x="5855826" y="1371787"/>
            <a:ext cx="90600" cy="107163"/>
          </a:xfrm>
          <a:custGeom>
            <a:avLst/>
            <a:gdLst/>
            <a:ahLst/>
            <a:cxn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5" name="Google Shape;575;p64"/>
          <p:cNvSpPr/>
          <p:nvPr/>
        </p:nvSpPr>
        <p:spPr>
          <a:xfrm>
            <a:off x="4416833" y="2269695"/>
            <a:ext cx="159115" cy="189840"/>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6" name="Google Shape;576;p64"/>
          <p:cNvSpPr/>
          <p:nvPr/>
        </p:nvSpPr>
        <p:spPr>
          <a:xfrm>
            <a:off x="2999407" y="2108023"/>
            <a:ext cx="90600" cy="107163"/>
          </a:xfrm>
          <a:custGeom>
            <a:avLst/>
            <a:gdLst/>
            <a:ahLst/>
            <a:cxnLst/>
            <a:rect l="l" t="t" r="r" b="b"/>
            <a:pathLst>
              <a:path w="3282" h="3882" extrusionOk="0">
                <a:moveTo>
                  <a:pt x="1655" y="1"/>
                </a:moveTo>
                <a:lnTo>
                  <a:pt x="1085" y="1285"/>
                </a:lnTo>
                <a:lnTo>
                  <a:pt x="1" y="1941"/>
                </a:lnTo>
                <a:lnTo>
                  <a:pt x="1085" y="2597"/>
                </a:lnTo>
                <a:lnTo>
                  <a:pt x="1655" y="3881"/>
                </a:lnTo>
                <a:lnTo>
                  <a:pt x="2226" y="2597"/>
                </a:lnTo>
                <a:lnTo>
                  <a:pt x="3282" y="1941"/>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090479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5"/>
                                        </p:tgtEl>
                                        <p:attrNameLst>
                                          <p:attrName>style.visibility</p:attrName>
                                        </p:attrNameLst>
                                      </p:cBhvr>
                                      <p:to>
                                        <p:strVal val="visible"/>
                                      </p:to>
                                    </p:set>
                                    <p:animEffect transition="in" filter="fade">
                                      <p:cBhvr>
                                        <p:cTn id="7" dur="1200"/>
                                        <p:tgtEl>
                                          <p:spTgt spid="565"/>
                                        </p:tgtEl>
                                      </p:cBhvr>
                                    </p:animEffect>
                                  </p:childTnLst>
                                </p:cTn>
                              </p:par>
                              <p:par>
                                <p:cTn id="8" presetID="10" presetClass="entr" presetSubtype="0" fill="hold" nodeType="withEffect">
                                  <p:stCondLst>
                                    <p:cond delay="0"/>
                                  </p:stCondLst>
                                  <p:childTnLst>
                                    <p:set>
                                      <p:cBhvr>
                                        <p:cTn id="9" dur="1" fill="hold">
                                          <p:stCondLst>
                                            <p:cond delay="0"/>
                                          </p:stCondLst>
                                        </p:cTn>
                                        <p:tgtEl>
                                          <p:spTgt spid="566"/>
                                        </p:tgtEl>
                                        <p:attrNameLst>
                                          <p:attrName>style.visibility</p:attrName>
                                        </p:attrNameLst>
                                      </p:cBhvr>
                                      <p:to>
                                        <p:strVal val="visible"/>
                                      </p:to>
                                    </p:set>
                                    <p:animEffect transition="in" filter="fade">
                                      <p:cBhvr>
                                        <p:cTn id="10" dur="1000"/>
                                        <p:tgtEl>
                                          <p:spTgt spid="566"/>
                                        </p:tgtEl>
                                      </p:cBhvr>
                                    </p:animEffect>
                                  </p:childTnLst>
                                </p:cTn>
                              </p:par>
                              <p:par>
                                <p:cTn id="11" presetID="10" presetClass="entr" presetSubtype="0" fill="hold" nodeType="withEffect">
                                  <p:stCondLst>
                                    <p:cond delay="0"/>
                                  </p:stCondLst>
                                  <p:childTnLst>
                                    <p:set>
                                      <p:cBhvr>
                                        <p:cTn id="12" dur="1" fill="hold">
                                          <p:stCondLst>
                                            <p:cond delay="0"/>
                                          </p:stCondLst>
                                        </p:cTn>
                                        <p:tgtEl>
                                          <p:spTgt spid="568"/>
                                        </p:tgtEl>
                                        <p:attrNameLst>
                                          <p:attrName>style.visibility</p:attrName>
                                        </p:attrNameLst>
                                      </p:cBhvr>
                                      <p:to>
                                        <p:strVal val="visible"/>
                                      </p:to>
                                    </p:set>
                                    <p:animEffect transition="in" filter="fade">
                                      <p:cBhvr>
                                        <p:cTn id="13" dur="1000"/>
                                        <p:tgtEl>
                                          <p:spTgt spid="568"/>
                                        </p:tgtEl>
                                      </p:cBhvr>
                                    </p:animEffect>
                                  </p:childTnLst>
                                </p:cTn>
                              </p:par>
                              <p:par>
                                <p:cTn id="14" presetID="10" presetClass="entr" presetSubtype="0" fill="hold" nodeType="withEffect">
                                  <p:stCondLst>
                                    <p:cond delay="0"/>
                                  </p:stCondLst>
                                  <p:childTnLst>
                                    <p:set>
                                      <p:cBhvr>
                                        <p:cTn id="15" dur="1" fill="hold">
                                          <p:stCondLst>
                                            <p:cond delay="0"/>
                                          </p:stCondLst>
                                        </p:cTn>
                                        <p:tgtEl>
                                          <p:spTgt spid="569"/>
                                        </p:tgtEl>
                                        <p:attrNameLst>
                                          <p:attrName>style.visibility</p:attrName>
                                        </p:attrNameLst>
                                      </p:cBhvr>
                                      <p:to>
                                        <p:strVal val="visible"/>
                                      </p:to>
                                    </p:set>
                                    <p:animEffect transition="in" filter="fade">
                                      <p:cBhvr>
                                        <p:cTn id="16" dur="1000"/>
                                        <p:tgtEl>
                                          <p:spTgt spid="569"/>
                                        </p:tgtEl>
                                      </p:cBhvr>
                                    </p:animEffect>
                                  </p:childTnLst>
                                </p:cTn>
                              </p:par>
                              <p:par>
                                <p:cTn id="17" presetID="10" presetClass="entr" presetSubtype="0" fill="hold" nodeType="withEffect">
                                  <p:stCondLst>
                                    <p:cond delay="0"/>
                                  </p:stCondLst>
                                  <p:childTnLst>
                                    <p:set>
                                      <p:cBhvr>
                                        <p:cTn id="18" dur="1" fill="hold">
                                          <p:stCondLst>
                                            <p:cond delay="0"/>
                                          </p:stCondLst>
                                        </p:cTn>
                                        <p:tgtEl>
                                          <p:spTgt spid="570"/>
                                        </p:tgtEl>
                                        <p:attrNameLst>
                                          <p:attrName>style.visibility</p:attrName>
                                        </p:attrNameLst>
                                      </p:cBhvr>
                                      <p:to>
                                        <p:strVal val="visible"/>
                                      </p:to>
                                    </p:set>
                                    <p:animEffect transition="in" filter="fade">
                                      <p:cBhvr>
                                        <p:cTn id="19" dur="1000"/>
                                        <p:tgtEl>
                                          <p:spTgt spid="570"/>
                                        </p:tgtEl>
                                      </p:cBhvr>
                                    </p:animEffect>
                                  </p:childTnLst>
                                </p:cTn>
                              </p:par>
                              <p:par>
                                <p:cTn id="20" presetID="10" presetClass="entr" presetSubtype="0" fill="hold" nodeType="withEffect">
                                  <p:stCondLst>
                                    <p:cond delay="0"/>
                                  </p:stCondLst>
                                  <p:childTnLst>
                                    <p:set>
                                      <p:cBhvr>
                                        <p:cTn id="21" dur="1" fill="hold">
                                          <p:stCondLst>
                                            <p:cond delay="0"/>
                                          </p:stCondLst>
                                        </p:cTn>
                                        <p:tgtEl>
                                          <p:spTgt spid="571"/>
                                        </p:tgtEl>
                                        <p:attrNameLst>
                                          <p:attrName>style.visibility</p:attrName>
                                        </p:attrNameLst>
                                      </p:cBhvr>
                                      <p:to>
                                        <p:strVal val="visible"/>
                                      </p:to>
                                    </p:set>
                                    <p:animEffect transition="in" filter="fade">
                                      <p:cBhvr>
                                        <p:cTn id="22" dur="1000"/>
                                        <p:tgtEl>
                                          <p:spTgt spid="571"/>
                                        </p:tgtEl>
                                      </p:cBhvr>
                                    </p:animEffect>
                                  </p:childTnLst>
                                </p:cTn>
                              </p:par>
                              <p:par>
                                <p:cTn id="23" presetID="10" presetClass="entr" presetSubtype="0" fill="hold" nodeType="withEffect">
                                  <p:stCondLst>
                                    <p:cond delay="0"/>
                                  </p:stCondLst>
                                  <p:childTnLst>
                                    <p:set>
                                      <p:cBhvr>
                                        <p:cTn id="24" dur="1" fill="hold">
                                          <p:stCondLst>
                                            <p:cond delay="0"/>
                                          </p:stCondLst>
                                        </p:cTn>
                                        <p:tgtEl>
                                          <p:spTgt spid="572"/>
                                        </p:tgtEl>
                                        <p:attrNameLst>
                                          <p:attrName>style.visibility</p:attrName>
                                        </p:attrNameLst>
                                      </p:cBhvr>
                                      <p:to>
                                        <p:strVal val="visible"/>
                                      </p:to>
                                    </p:set>
                                    <p:animEffect transition="in" filter="fade">
                                      <p:cBhvr>
                                        <p:cTn id="25" dur="1000"/>
                                        <p:tgtEl>
                                          <p:spTgt spid="572"/>
                                        </p:tgtEl>
                                      </p:cBhvr>
                                    </p:animEffect>
                                  </p:childTnLst>
                                </p:cTn>
                              </p:par>
                              <p:par>
                                <p:cTn id="26" presetID="10" presetClass="entr" presetSubtype="0" fill="hold" nodeType="withEffect">
                                  <p:stCondLst>
                                    <p:cond delay="0"/>
                                  </p:stCondLst>
                                  <p:childTnLst>
                                    <p:set>
                                      <p:cBhvr>
                                        <p:cTn id="27" dur="1" fill="hold">
                                          <p:stCondLst>
                                            <p:cond delay="0"/>
                                          </p:stCondLst>
                                        </p:cTn>
                                        <p:tgtEl>
                                          <p:spTgt spid="573"/>
                                        </p:tgtEl>
                                        <p:attrNameLst>
                                          <p:attrName>style.visibility</p:attrName>
                                        </p:attrNameLst>
                                      </p:cBhvr>
                                      <p:to>
                                        <p:strVal val="visible"/>
                                      </p:to>
                                    </p:set>
                                    <p:animEffect transition="in" filter="fade">
                                      <p:cBhvr>
                                        <p:cTn id="28" dur="1000"/>
                                        <p:tgtEl>
                                          <p:spTgt spid="573"/>
                                        </p:tgtEl>
                                      </p:cBhvr>
                                    </p:animEffect>
                                  </p:childTnLst>
                                </p:cTn>
                              </p:par>
                              <p:par>
                                <p:cTn id="29" presetID="10" presetClass="entr" presetSubtype="0" fill="hold" nodeType="withEffect">
                                  <p:stCondLst>
                                    <p:cond delay="0"/>
                                  </p:stCondLst>
                                  <p:childTnLst>
                                    <p:set>
                                      <p:cBhvr>
                                        <p:cTn id="30" dur="1" fill="hold">
                                          <p:stCondLst>
                                            <p:cond delay="0"/>
                                          </p:stCondLst>
                                        </p:cTn>
                                        <p:tgtEl>
                                          <p:spTgt spid="574"/>
                                        </p:tgtEl>
                                        <p:attrNameLst>
                                          <p:attrName>style.visibility</p:attrName>
                                        </p:attrNameLst>
                                      </p:cBhvr>
                                      <p:to>
                                        <p:strVal val="visible"/>
                                      </p:to>
                                    </p:set>
                                    <p:animEffect transition="in" filter="fade">
                                      <p:cBhvr>
                                        <p:cTn id="31" dur="1000"/>
                                        <p:tgtEl>
                                          <p:spTgt spid="574"/>
                                        </p:tgtEl>
                                      </p:cBhvr>
                                    </p:animEffect>
                                  </p:childTnLst>
                                </p:cTn>
                              </p:par>
                              <p:par>
                                <p:cTn id="32" presetID="10" presetClass="entr" presetSubtype="0" fill="hold" nodeType="withEffect">
                                  <p:stCondLst>
                                    <p:cond delay="0"/>
                                  </p:stCondLst>
                                  <p:childTnLst>
                                    <p:set>
                                      <p:cBhvr>
                                        <p:cTn id="33" dur="1" fill="hold">
                                          <p:stCondLst>
                                            <p:cond delay="0"/>
                                          </p:stCondLst>
                                        </p:cTn>
                                        <p:tgtEl>
                                          <p:spTgt spid="575"/>
                                        </p:tgtEl>
                                        <p:attrNameLst>
                                          <p:attrName>style.visibility</p:attrName>
                                        </p:attrNameLst>
                                      </p:cBhvr>
                                      <p:to>
                                        <p:strVal val="visible"/>
                                      </p:to>
                                    </p:set>
                                    <p:animEffect transition="in" filter="fade">
                                      <p:cBhvr>
                                        <p:cTn id="34" dur="1000"/>
                                        <p:tgtEl>
                                          <p:spTgt spid="575"/>
                                        </p:tgtEl>
                                      </p:cBhvr>
                                    </p:animEffect>
                                  </p:childTnLst>
                                </p:cTn>
                              </p:par>
                              <p:par>
                                <p:cTn id="35" presetID="10" presetClass="entr" presetSubtype="0" fill="hold" nodeType="withEffect">
                                  <p:stCondLst>
                                    <p:cond delay="0"/>
                                  </p:stCondLst>
                                  <p:childTnLst>
                                    <p:set>
                                      <p:cBhvr>
                                        <p:cTn id="36" dur="1" fill="hold">
                                          <p:stCondLst>
                                            <p:cond delay="0"/>
                                          </p:stCondLst>
                                        </p:cTn>
                                        <p:tgtEl>
                                          <p:spTgt spid="576"/>
                                        </p:tgtEl>
                                        <p:attrNameLst>
                                          <p:attrName>style.visibility</p:attrName>
                                        </p:attrNameLst>
                                      </p:cBhvr>
                                      <p:to>
                                        <p:strVal val="visible"/>
                                      </p:to>
                                    </p:set>
                                    <p:animEffect transition="in" filter="fade">
                                      <p:cBhvr>
                                        <p:cTn id="37" dur="1000"/>
                                        <p:tgtEl>
                                          <p:spTgt spid="576"/>
                                        </p:tgtEl>
                                      </p:cBhvr>
                                    </p:animEffect>
                                  </p:childTnLst>
                                </p:cTn>
                              </p:par>
                              <p:par>
                                <p:cTn id="38" presetID="10" presetClass="entr" presetSubtype="0" fill="hold" nodeType="withEffect">
                                  <p:stCondLst>
                                    <p:cond delay="0"/>
                                  </p:stCondLst>
                                  <p:childTnLst>
                                    <p:set>
                                      <p:cBhvr>
                                        <p:cTn id="39" dur="1" fill="hold">
                                          <p:stCondLst>
                                            <p:cond delay="0"/>
                                          </p:stCondLst>
                                        </p:cTn>
                                        <p:tgtEl>
                                          <p:spTgt spid="567"/>
                                        </p:tgtEl>
                                        <p:attrNameLst>
                                          <p:attrName>style.visibility</p:attrName>
                                        </p:attrNameLst>
                                      </p:cBhvr>
                                      <p:to>
                                        <p:strVal val="visible"/>
                                      </p:to>
                                    </p:set>
                                    <p:animEffect transition="in" filter="fade">
                                      <p:cBhvr>
                                        <p:cTn id="40" dur="1000"/>
                                        <p:tgtEl>
                                          <p:spTgt spid="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4A903996-CEF3-47B7-88F4-A97ACED407FE}"/>
              </a:ext>
            </a:extLst>
          </p:cNvPr>
          <p:cNvPicPr>
            <a:picLocks noChangeAspect="1"/>
          </p:cNvPicPr>
          <p:nvPr/>
        </p:nvPicPr>
        <p:blipFill>
          <a:blip r:embed="rId2"/>
          <a:stretch>
            <a:fillRect/>
          </a:stretch>
        </p:blipFill>
        <p:spPr>
          <a:xfrm>
            <a:off x="398926" y="733140"/>
            <a:ext cx="8346147" cy="3590855"/>
          </a:xfrm>
          <a:prstGeom prst="rect">
            <a:avLst/>
          </a:prstGeom>
        </p:spPr>
      </p:pic>
      <p:sp>
        <p:nvSpPr>
          <p:cNvPr id="4" name="書卷: 垂直 3">
            <a:extLst>
              <a:ext uri="{FF2B5EF4-FFF2-40B4-BE49-F238E27FC236}">
                <a16:creationId xmlns:a16="http://schemas.microsoft.com/office/drawing/2014/main" id="{EAC8A338-A0DA-439C-B3F2-4D9737CE1EB4}"/>
              </a:ext>
            </a:extLst>
          </p:cNvPr>
          <p:cNvSpPr/>
          <p:nvPr/>
        </p:nvSpPr>
        <p:spPr>
          <a:xfrm>
            <a:off x="4271553" y="636917"/>
            <a:ext cx="4662867" cy="3783299"/>
          </a:xfrm>
          <a:prstGeom prst="verticalScroll">
            <a:avLst>
              <a:gd name="adj" fmla="val 5754"/>
            </a:avLst>
          </a:prstGeom>
          <a:solidFill>
            <a:srgbClr val="FEDCC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l" defTabSz="914400" rtl="0" eaLnBrk="1" fontAlgn="auto" latinLnBrk="0" hangingPunct="1">
              <a:lnSpc>
                <a:spcPts val="2700"/>
              </a:lnSpc>
              <a:spcBef>
                <a:spcPts val="0"/>
              </a:spcBef>
              <a:spcAft>
                <a:spcPts val="0"/>
              </a:spcAft>
              <a:buClr>
                <a:srgbClr val="000000"/>
              </a:buClr>
              <a:buSzTx/>
              <a:buFont typeface="Arial"/>
              <a:buNone/>
              <a:tabLst/>
              <a:defRPr/>
            </a:pPr>
            <a:r>
              <a:rPr kumimoji="0" lang="zh-TW" altLang="en-US" sz="18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釋字第</a:t>
            </a:r>
            <a:r>
              <a:rPr kumimoji="0" lang="en-US" altLang="zh-TW" sz="18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716</a:t>
            </a:r>
            <a:r>
              <a:rPr kumimoji="0" lang="zh-TW" altLang="en-US" sz="18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號「</a:t>
            </a:r>
            <a:r>
              <a:rPr kumimoji="0" lang="zh-TW" altLang="en-US" sz="18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公職人員之關係人部分，若因</a:t>
            </a:r>
            <a:r>
              <a:rPr kumimoji="0" lang="zh-TW" altLang="en-US" sz="1800" b="1" i="0" u="sng"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禁止其參與交易之競爭，將造成其他少數參與交易者之壟斷，反而顯不利於公共利益</a:t>
            </a:r>
            <a:r>
              <a:rPr kumimoji="0" lang="zh-TW" altLang="en-US" sz="18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rPr>
              <a:t>，於此情形，苟上開機關於交易過程中已行公開公平之程序，而有充分之防弊規制，是否仍有造成不當利益輸送或利益衝突之虞，而有禁止公職人員之關係人交易之必要，相關機關應儘速通盤檢討改進。」</a:t>
            </a:r>
            <a:endPar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mn-cs"/>
              <a:sym typeface="Arial"/>
            </a:endParaRPr>
          </a:p>
        </p:txBody>
      </p:sp>
      <p:sp>
        <p:nvSpPr>
          <p:cNvPr id="5" name="投影片編號版面配置區 4">
            <a:extLst>
              <a:ext uri="{FF2B5EF4-FFF2-40B4-BE49-F238E27FC236}">
                <a16:creationId xmlns:a16="http://schemas.microsoft.com/office/drawing/2014/main" id="{428C3D94-5054-4913-8C57-2086D53D7C9C}"/>
              </a:ext>
            </a:extLst>
          </p:cNvPr>
          <p:cNvSpPr>
            <a:spLocks noGrp="1"/>
          </p:cNvSpPr>
          <p:nvPr>
            <p:ph type="sldNum" sz="quarter" idx="11"/>
          </p:nvPr>
        </p:nvSpPr>
        <p:spPr/>
        <p:txBody>
          <a:bodyPr/>
          <a:lstStyle/>
          <a:p>
            <a:fld id="{DBD94E27-7B9A-466C-AD81-10C7819BE9C1}" type="slidenum">
              <a:rPr lang="zh-TW" altLang="en-US" smtClean="0"/>
              <a:t>16</a:t>
            </a:fld>
            <a:endParaRPr lang="zh-TW" altLang="en-US" dirty="0"/>
          </a:p>
        </p:txBody>
      </p:sp>
    </p:spTree>
    <p:extLst>
      <p:ext uri="{BB962C8B-B14F-4D97-AF65-F5344CB8AC3E}">
        <p14:creationId xmlns:p14="http://schemas.microsoft.com/office/powerpoint/2010/main" val="2201776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id="{19DD4F46-016A-453E-A103-B86C2E57E9E2}"/>
              </a:ext>
            </a:extLst>
          </p:cNvPr>
          <p:cNvSpPr/>
          <p:nvPr/>
        </p:nvSpPr>
        <p:spPr>
          <a:xfrm>
            <a:off x="6461760" y="1384596"/>
            <a:ext cx="2233788" cy="3074669"/>
          </a:xfrm>
          <a:prstGeom prst="rect">
            <a:avLst/>
          </a:prstGeom>
          <a:solidFill>
            <a:schemeClr val="bg1"/>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algn="just">
              <a:lnSpc>
                <a:spcPts val="2000"/>
              </a:lnSpc>
              <a:buFont typeface="Wingdings" panose="05000000000000000000" pitchFamily="2" charset="2"/>
              <a:buChar char="l"/>
            </a:pPr>
            <a:r>
              <a:rPr lang="zh-TW" altLang="en-US" sz="1600" b="1" dirty="0">
                <a:solidFill>
                  <a:srgbClr val="FF0000"/>
                </a:solidFill>
                <a:latin typeface="微軟正黑體" panose="020B0604030504040204" pitchFamily="34" charset="-120"/>
                <a:ea typeface="微軟正黑體" panose="020B0604030504040204" pitchFamily="34" charset="-120"/>
              </a:rPr>
              <a:t>公職人員</a:t>
            </a:r>
            <a:r>
              <a:rPr lang="zh-TW" altLang="en-US" sz="1600" dirty="0">
                <a:solidFill>
                  <a:schemeClr val="tx1"/>
                </a:solidFill>
                <a:latin typeface="微軟正黑體" panose="020B0604030504040204" pitchFamily="34" charset="-120"/>
                <a:ea typeface="微軟正黑體" panose="020B0604030504040204" pitchFamily="34" charset="-120"/>
              </a:rPr>
              <a:t>或其</a:t>
            </a:r>
            <a:r>
              <a:rPr lang="zh-TW" altLang="en-US" sz="1600" b="1" dirty="0">
                <a:solidFill>
                  <a:srgbClr val="FF0000"/>
                </a:solidFill>
                <a:latin typeface="微軟正黑體" panose="020B0604030504040204" pitchFamily="34" charset="-120"/>
                <a:ea typeface="微軟正黑體" panose="020B0604030504040204" pitchFamily="34" charset="-120"/>
              </a:rPr>
              <a:t>關係人</a:t>
            </a:r>
            <a:r>
              <a:rPr lang="zh-TW" altLang="en-US" sz="1600" dirty="0">
                <a:solidFill>
                  <a:schemeClr val="tx1"/>
                </a:solidFill>
                <a:latin typeface="微軟正黑體" panose="020B0604030504040204" pitchFamily="34" charset="-120"/>
                <a:ea typeface="微軟正黑體" panose="020B0604030504040204" pitchFamily="34" charset="-120"/>
              </a:rPr>
              <a:t>應主動於申請或投標時</a:t>
            </a:r>
            <a:r>
              <a:rPr lang="zh-TW" altLang="en-US" sz="1600" b="1" dirty="0">
                <a:solidFill>
                  <a:srgbClr val="FF0000"/>
                </a:solidFill>
                <a:latin typeface="微軟正黑體" panose="020B0604030504040204" pitchFamily="34" charset="-120"/>
                <a:ea typeface="微軟正黑體" panose="020B0604030504040204" pitchFamily="34" charset="-120"/>
              </a:rPr>
              <a:t>據實表明其身分關係</a:t>
            </a:r>
            <a:r>
              <a:rPr lang="zh-TW" altLang="en-US" sz="1600" dirty="0">
                <a:solidFill>
                  <a:schemeClr val="tx1"/>
                </a:solidFill>
                <a:latin typeface="微軟正黑體" panose="020B0604030504040204" pitchFamily="34" charset="-120"/>
                <a:ea typeface="微軟正黑體" panose="020B0604030504040204" pitchFamily="34" charset="-120"/>
              </a:rPr>
              <a:t>。</a:t>
            </a:r>
            <a:endParaRPr lang="en-US" altLang="zh-TW" sz="1600" dirty="0">
              <a:solidFill>
                <a:schemeClr val="tx1"/>
              </a:solidFill>
              <a:latin typeface="微軟正黑體" panose="020B0604030504040204" pitchFamily="34" charset="-120"/>
              <a:ea typeface="微軟正黑體" panose="020B0604030504040204" pitchFamily="34" charset="-120"/>
            </a:endParaRPr>
          </a:p>
          <a:p>
            <a:pPr marL="171450" indent="-171450" algn="just">
              <a:lnSpc>
                <a:spcPts val="2000"/>
              </a:lnSpc>
              <a:buFont typeface="Wingdings" panose="05000000000000000000" pitchFamily="2" charset="2"/>
              <a:buChar char="l"/>
            </a:pPr>
            <a:r>
              <a:rPr lang="zh-TW" altLang="en-US" sz="1600" b="1" dirty="0">
                <a:solidFill>
                  <a:srgbClr val="FF0000"/>
                </a:solidFill>
                <a:latin typeface="微軟正黑體" panose="020B0604030504040204" pitchFamily="34" charset="-120"/>
                <a:ea typeface="微軟正黑體" panose="020B0604030504040204" pitchFamily="34" charset="-120"/>
              </a:rPr>
              <a:t>機關</a:t>
            </a:r>
            <a:r>
              <a:rPr lang="zh-TW" altLang="en-US" sz="1600" dirty="0">
                <a:solidFill>
                  <a:schemeClr val="tx1"/>
                </a:solidFill>
                <a:latin typeface="微軟正黑體" panose="020B0604030504040204" pitchFamily="34" charset="-120"/>
                <a:ea typeface="微軟正黑體" panose="020B0604030504040204" pitchFamily="34" charset="-120"/>
              </a:rPr>
              <a:t>於補助或交易行為成立後，須辦理</a:t>
            </a:r>
            <a:r>
              <a:rPr lang="zh-TW" altLang="en-US" sz="1600" b="1" dirty="0">
                <a:solidFill>
                  <a:schemeClr val="accent6">
                    <a:lumMod val="40000"/>
                    <a:lumOff val="60000"/>
                  </a:schemeClr>
                </a:solidFill>
                <a:latin typeface="微軟正黑體" panose="020B0604030504040204" pitchFamily="34" charset="-120"/>
                <a:ea typeface="微軟正黑體" panose="020B0604030504040204" pitchFamily="34" charset="-120"/>
              </a:rPr>
              <a:t>主動公開</a:t>
            </a:r>
            <a:r>
              <a:rPr lang="zh-TW" altLang="en-US" sz="1600" dirty="0">
                <a:solidFill>
                  <a:schemeClr val="tx1"/>
                </a:solidFill>
                <a:latin typeface="微軟正黑體" panose="020B0604030504040204" pitchFamily="34" charset="-120"/>
                <a:ea typeface="微軟正黑體" panose="020B0604030504040204" pitchFamily="34" charset="-120"/>
              </a:rPr>
              <a:t>。</a:t>
            </a:r>
            <a:endParaRPr lang="en-US" altLang="zh-TW" sz="1600" dirty="0">
              <a:solidFill>
                <a:schemeClr val="tx1"/>
              </a:solidFill>
              <a:latin typeface="微軟正黑體" panose="020B0604030504040204" pitchFamily="34" charset="-120"/>
              <a:ea typeface="微軟正黑體" panose="020B0604030504040204" pitchFamily="34" charset="-120"/>
            </a:endParaRPr>
          </a:p>
          <a:p>
            <a:pPr marL="171450" indent="-171450" algn="just">
              <a:lnSpc>
                <a:spcPts val="2000"/>
              </a:lnSpc>
              <a:buFont typeface="Wingdings" panose="05000000000000000000" pitchFamily="2" charset="2"/>
              <a:buChar char="l"/>
            </a:pPr>
            <a:r>
              <a:rPr lang="zh-TW" altLang="en-US" sz="1600" dirty="0">
                <a:solidFill>
                  <a:schemeClr val="tx1"/>
                </a:solidFill>
                <a:latin typeface="微軟正黑體" panose="020B0604030504040204" pitchFamily="34" charset="-120"/>
                <a:ea typeface="微軟正黑體" panose="020B0604030504040204" pitchFamily="34" charset="-120"/>
              </a:rPr>
              <a:t>利用電信網路或其他方式供公眾線上查詢。</a:t>
            </a:r>
            <a:endParaRPr lang="en-US" altLang="zh-TW" sz="1600" dirty="0">
              <a:solidFill>
                <a:schemeClr val="tx1"/>
              </a:solidFill>
              <a:latin typeface="微軟正黑體" panose="020B0604030504040204" pitchFamily="34" charset="-120"/>
              <a:ea typeface="微軟正黑體" panose="020B0604030504040204" pitchFamily="34" charset="-120"/>
            </a:endParaRPr>
          </a:p>
          <a:p>
            <a:pPr marL="171450" indent="-171450" algn="just">
              <a:lnSpc>
                <a:spcPts val="2000"/>
              </a:lnSpc>
              <a:buFont typeface="Wingdings" panose="05000000000000000000" pitchFamily="2" charset="2"/>
              <a:buChar char="l"/>
            </a:pPr>
            <a:endParaRPr lang="en-US" altLang="zh-TW" sz="1200" dirty="0">
              <a:solidFill>
                <a:schemeClr val="tx1"/>
              </a:solidFill>
              <a:latin typeface="微軟正黑體" panose="020B0604030504040204" pitchFamily="34" charset="-120"/>
              <a:ea typeface="微軟正黑體" panose="020B0604030504040204" pitchFamily="34" charset="-120"/>
            </a:endParaRPr>
          </a:p>
        </p:txBody>
      </p:sp>
      <p:sp>
        <p:nvSpPr>
          <p:cNvPr id="7" name="矩形 6">
            <a:extLst>
              <a:ext uri="{FF2B5EF4-FFF2-40B4-BE49-F238E27FC236}">
                <a16:creationId xmlns:a16="http://schemas.microsoft.com/office/drawing/2014/main" id="{C19F1957-2741-4056-B51B-CC5C4B8D90F3}"/>
              </a:ext>
            </a:extLst>
          </p:cNvPr>
          <p:cNvSpPr/>
          <p:nvPr/>
        </p:nvSpPr>
        <p:spPr>
          <a:xfrm>
            <a:off x="2682241" y="1384596"/>
            <a:ext cx="3678695" cy="3511101"/>
          </a:xfrm>
          <a:prstGeom prst="rect">
            <a:avLst/>
          </a:prstGeom>
          <a:solidFill>
            <a:schemeClr val="bg1"/>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nSpc>
                <a:spcPts val="2000"/>
              </a:lnSpc>
              <a:buFont typeface="+mj-ea"/>
              <a:buAutoNum type="ea1ChtPeriod"/>
            </a:pPr>
            <a:r>
              <a:rPr lang="zh-TW" altLang="en-US" dirty="0">
                <a:solidFill>
                  <a:schemeClr val="tx1"/>
                </a:solidFill>
                <a:latin typeface="微軟正黑體" panose="020B0604030504040204" pitchFamily="34" charset="-120"/>
                <a:ea typeface="微軟正黑體" panose="020B0604030504040204" pitchFamily="34" charset="-120"/>
              </a:rPr>
              <a:t>依政府採購法以公告程序或同法第</a:t>
            </a:r>
            <a:r>
              <a:rPr lang="en-US" altLang="zh-TW" dirty="0">
                <a:solidFill>
                  <a:schemeClr val="tx1"/>
                </a:solidFill>
                <a:latin typeface="微軟正黑體" panose="020B0604030504040204" pitchFamily="34" charset="-120"/>
                <a:ea typeface="微軟正黑體" panose="020B0604030504040204" pitchFamily="34" charset="-120"/>
              </a:rPr>
              <a:t>105</a:t>
            </a:r>
            <a:r>
              <a:rPr lang="zh-TW" altLang="en-US" dirty="0">
                <a:solidFill>
                  <a:schemeClr val="tx1"/>
                </a:solidFill>
                <a:latin typeface="微軟正黑體" panose="020B0604030504040204" pitchFamily="34" charset="-120"/>
                <a:ea typeface="微軟正黑體" panose="020B0604030504040204" pitchFamily="34" charset="-120"/>
              </a:rPr>
              <a:t>條辦理之採購。</a:t>
            </a:r>
            <a:endParaRPr lang="en-US" altLang="zh-TW" dirty="0">
              <a:solidFill>
                <a:schemeClr val="tx1"/>
              </a:solidFill>
              <a:latin typeface="微軟正黑體" panose="020B0604030504040204" pitchFamily="34" charset="-120"/>
              <a:ea typeface="微軟正黑體" panose="020B0604030504040204" pitchFamily="34" charset="-120"/>
            </a:endParaRPr>
          </a:p>
          <a:p>
            <a:pPr marL="342900" indent="-342900">
              <a:lnSpc>
                <a:spcPts val="2000"/>
              </a:lnSpc>
              <a:buFont typeface="+mj-ea"/>
              <a:buAutoNum type="ea1ChtPeriod"/>
            </a:pPr>
            <a:r>
              <a:rPr lang="zh-TW" altLang="en-US" dirty="0">
                <a:solidFill>
                  <a:schemeClr val="tx1"/>
                </a:solidFill>
                <a:latin typeface="微軟正黑體" panose="020B0604030504040204" pitchFamily="34" charset="-120"/>
                <a:ea typeface="微軟正黑體" panose="020B0604030504040204" pitchFamily="34" charset="-120"/>
              </a:rPr>
              <a:t>依法令規定經由公平競爭方式，以公告程序辦理之採購、標售、標租或招標設定用益物權。</a:t>
            </a:r>
            <a:endParaRPr lang="en-US" altLang="zh-TW" dirty="0">
              <a:solidFill>
                <a:schemeClr val="tx1"/>
              </a:solidFill>
              <a:latin typeface="微軟正黑體" panose="020B0604030504040204" pitchFamily="34" charset="-120"/>
              <a:ea typeface="微軟正黑體" panose="020B0604030504040204" pitchFamily="34" charset="-120"/>
            </a:endParaRPr>
          </a:p>
          <a:p>
            <a:pPr marL="342900" indent="-342900">
              <a:lnSpc>
                <a:spcPts val="2000"/>
              </a:lnSpc>
              <a:buFont typeface="+mj-ea"/>
              <a:buAutoNum type="ea1ChtPeriod"/>
            </a:pPr>
            <a:r>
              <a:rPr lang="zh-TW" altLang="en-US" dirty="0">
                <a:solidFill>
                  <a:schemeClr val="tx1"/>
                </a:solidFill>
                <a:latin typeface="微軟正黑體" panose="020B0604030504040204" pitchFamily="34" charset="-120"/>
                <a:ea typeface="微軟正黑體" panose="020B0604030504040204" pitchFamily="34" charset="-120"/>
              </a:rPr>
              <a:t>基於法定身分申請之補助；或對公職人員之關係人依法令規定以公開公平方式辦理之補助，或禁止其補助反不利於公共利益且經補助法令主管機關核定同意之補助。</a:t>
            </a:r>
            <a:endParaRPr lang="en-US" altLang="zh-TW" dirty="0">
              <a:solidFill>
                <a:schemeClr val="tx1"/>
              </a:solidFill>
              <a:latin typeface="微軟正黑體" panose="020B0604030504040204" pitchFamily="34" charset="-120"/>
              <a:ea typeface="微軟正黑體" panose="020B0604030504040204" pitchFamily="34" charset="-120"/>
            </a:endParaRPr>
          </a:p>
          <a:p>
            <a:pPr marL="342900" indent="-342900">
              <a:lnSpc>
                <a:spcPts val="2000"/>
              </a:lnSpc>
              <a:buFont typeface="+mj-ea"/>
              <a:buAutoNum type="ea1ChtPeriod"/>
            </a:pPr>
            <a:r>
              <a:rPr lang="zh-TW" altLang="en-US" dirty="0">
                <a:solidFill>
                  <a:schemeClr val="tx1"/>
                </a:solidFill>
                <a:latin typeface="微軟正黑體" panose="020B0604030504040204" pitchFamily="34" charset="-120"/>
                <a:ea typeface="微軟正黑體" panose="020B0604030504040204" pitchFamily="34" charset="-120"/>
              </a:rPr>
              <a:t>機關團體所提供，並以公定價格交易。</a:t>
            </a:r>
            <a:endParaRPr lang="en-US" altLang="zh-TW" dirty="0">
              <a:solidFill>
                <a:schemeClr val="tx1"/>
              </a:solidFill>
              <a:latin typeface="微軟正黑體" panose="020B0604030504040204" pitchFamily="34" charset="-120"/>
              <a:ea typeface="微軟正黑體" panose="020B0604030504040204" pitchFamily="34" charset="-120"/>
            </a:endParaRPr>
          </a:p>
          <a:p>
            <a:pPr marL="342900" indent="-342900">
              <a:lnSpc>
                <a:spcPts val="2000"/>
              </a:lnSpc>
              <a:buFont typeface="+mj-ea"/>
              <a:buAutoNum type="ea1ChtPeriod"/>
            </a:pPr>
            <a:r>
              <a:rPr lang="zh-TW" altLang="en-US" dirty="0">
                <a:solidFill>
                  <a:schemeClr val="tx1"/>
                </a:solidFill>
                <a:latin typeface="微軟正黑體" panose="020B0604030504040204" pitchFamily="34" charset="-120"/>
                <a:ea typeface="微軟正黑體" panose="020B0604030504040204" pitchFamily="34" charset="-120"/>
              </a:rPr>
              <a:t>公營事業運用國有非公用不動產。</a:t>
            </a:r>
            <a:endParaRPr lang="en-US" altLang="zh-TW" dirty="0">
              <a:solidFill>
                <a:schemeClr val="tx1"/>
              </a:solidFill>
              <a:latin typeface="微軟正黑體" panose="020B0604030504040204" pitchFamily="34" charset="-120"/>
              <a:ea typeface="微軟正黑體" panose="020B0604030504040204" pitchFamily="34" charset="-120"/>
            </a:endParaRPr>
          </a:p>
          <a:p>
            <a:pPr marL="342900" indent="-342900">
              <a:lnSpc>
                <a:spcPts val="2000"/>
              </a:lnSpc>
              <a:buFont typeface="+mj-ea"/>
              <a:buAutoNum type="ea1ChtPeriod"/>
            </a:pPr>
            <a:r>
              <a:rPr lang="zh-TW" altLang="en-US" dirty="0">
                <a:solidFill>
                  <a:schemeClr val="tx1"/>
                </a:solidFill>
                <a:latin typeface="微軟正黑體" panose="020B0604030504040204" pitchFamily="34" charset="-120"/>
                <a:ea typeface="微軟正黑體" panose="020B0604030504040204" pitchFamily="34" charset="-120"/>
              </a:rPr>
              <a:t>一定金額以下之補助及交易。</a:t>
            </a:r>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DCC7A427-8902-4B53-A55F-16516CAF9474}"/>
              </a:ext>
            </a:extLst>
          </p:cNvPr>
          <p:cNvSpPr/>
          <p:nvPr/>
        </p:nvSpPr>
        <p:spPr>
          <a:xfrm>
            <a:off x="448452" y="1384597"/>
            <a:ext cx="1868028" cy="2277382"/>
          </a:xfrm>
          <a:prstGeom prst="rect">
            <a:avLst/>
          </a:prstGeom>
          <a:solidFill>
            <a:schemeClr val="bg1"/>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000"/>
              </a:lnSpc>
            </a:pPr>
            <a:r>
              <a:rPr lang="zh-TW" altLang="en-US" sz="1600" dirty="0">
                <a:solidFill>
                  <a:schemeClr val="tx1"/>
                </a:solidFill>
                <a:latin typeface="微軟正黑體" panose="020B0604030504040204" pitchFamily="34" charset="-120"/>
                <a:ea typeface="微軟正黑體" panose="020B0604030504040204" pitchFamily="34" charset="-120"/>
              </a:rPr>
              <a:t>公職人員或其關係人，不得與公職人員服務或受其監督之機關團體為</a:t>
            </a:r>
            <a:r>
              <a:rPr lang="zh-TW" altLang="en-US" sz="1600" b="1" dirty="0">
                <a:solidFill>
                  <a:srgbClr val="FF0000"/>
                </a:solidFill>
                <a:latin typeface="微軟正黑體" panose="020B0604030504040204" pitchFamily="34" charset="-120"/>
                <a:ea typeface="微軟正黑體" panose="020B0604030504040204" pitchFamily="34" charset="-120"/>
              </a:rPr>
              <a:t>補助</a:t>
            </a:r>
            <a:r>
              <a:rPr lang="zh-TW" altLang="en-US" sz="1600" dirty="0">
                <a:solidFill>
                  <a:schemeClr val="tx1"/>
                </a:solidFill>
                <a:latin typeface="微軟正黑體" panose="020B0604030504040204" pitchFamily="34" charset="-120"/>
                <a:ea typeface="微軟正黑體" panose="020B0604030504040204" pitchFamily="34" charset="-120"/>
              </a:rPr>
              <a:t>、</a:t>
            </a:r>
            <a:r>
              <a:rPr lang="zh-TW" altLang="en-US" sz="1600" b="1" dirty="0">
                <a:solidFill>
                  <a:srgbClr val="FF0000"/>
                </a:solidFill>
                <a:latin typeface="微軟正黑體" panose="020B0604030504040204" pitchFamily="34" charset="-120"/>
                <a:ea typeface="微軟正黑體" panose="020B0604030504040204" pitchFamily="34" charset="-120"/>
              </a:rPr>
              <a:t>買賣、租賃、承攬或其他具有對價之交易行為</a:t>
            </a:r>
            <a:r>
              <a:rPr lang="zh-TW" altLang="en-US" sz="1600" dirty="0">
                <a:solidFill>
                  <a:schemeClr val="tx1"/>
                </a:solidFill>
                <a:latin typeface="微軟正黑體" panose="020B0604030504040204" pitchFamily="34" charset="-120"/>
                <a:ea typeface="微軟正黑體" panose="020B0604030504040204" pitchFamily="34" charset="-120"/>
              </a:rPr>
              <a:t>。</a:t>
            </a:r>
            <a:endParaRPr lang="en-US" altLang="zh-TW" sz="1600" dirty="0">
              <a:solidFill>
                <a:schemeClr val="tx1"/>
              </a:solidFill>
              <a:latin typeface="微軟正黑體" panose="020B0604030504040204" pitchFamily="34" charset="-120"/>
              <a:ea typeface="微軟正黑體" panose="020B0604030504040204" pitchFamily="34" charset="-120"/>
            </a:endParaRPr>
          </a:p>
        </p:txBody>
      </p:sp>
      <p:sp>
        <p:nvSpPr>
          <p:cNvPr id="2" name="標題 1">
            <a:extLst>
              <a:ext uri="{FF2B5EF4-FFF2-40B4-BE49-F238E27FC236}">
                <a16:creationId xmlns:a16="http://schemas.microsoft.com/office/drawing/2014/main" id="{33EF0326-E8C4-4A6A-864B-40CB28EB6F23}"/>
              </a:ext>
            </a:extLst>
          </p:cNvPr>
          <p:cNvSpPr>
            <a:spLocks noGrp="1"/>
          </p:cNvSpPr>
          <p:nvPr>
            <p:ph type="title"/>
          </p:nvPr>
        </p:nvSpPr>
        <p:spPr/>
        <p:txBody>
          <a:bodyPr/>
          <a:lstStyle/>
          <a:p>
            <a:r>
              <a:rPr lang="zh-TW" altLang="en-US" b="1">
                <a:latin typeface="微軟正黑體" panose="020B0604030504040204" pitchFamily="34" charset="-120"/>
                <a:ea typeface="微軟正黑體" panose="020B0604030504040204" pitchFamily="34" charset="-120"/>
              </a:rPr>
              <a:t>利衝法第</a:t>
            </a:r>
            <a:r>
              <a:rPr lang="en-US" altLang="zh-TW" b="1">
                <a:latin typeface="微軟正黑體" panose="020B0604030504040204" pitchFamily="34" charset="-120"/>
                <a:ea typeface="微軟正黑體" panose="020B0604030504040204" pitchFamily="34" charset="-120"/>
              </a:rPr>
              <a:t>14</a:t>
            </a:r>
            <a:r>
              <a:rPr lang="zh-TW" altLang="en-US" b="1">
                <a:latin typeface="微軟正黑體" panose="020B0604030504040204" pitchFamily="34" charset="-120"/>
                <a:ea typeface="微軟正黑體" panose="020B0604030504040204" pitchFamily="34" charset="-120"/>
              </a:rPr>
              <a:t>條結構</a:t>
            </a:r>
            <a:endParaRPr lang="zh-TW" altLang="en-US" b="1" dirty="0">
              <a:latin typeface="微軟正黑體" panose="020B0604030504040204" pitchFamily="34" charset="-120"/>
              <a:ea typeface="微軟正黑體" panose="020B0604030504040204" pitchFamily="34" charset="-120"/>
            </a:endParaRPr>
          </a:p>
        </p:txBody>
      </p:sp>
      <p:sp>
        <p:nvSpPr>
          <p:cNvPr id="10" name="投影片編號版面配置區 9">
            <a:extLst>
              <a:ext uri="{FF2B5EF4-FFF2-40B4-BE49-F238E27FC236}">
                <a16:creationId xmlns:a16="http://schemas.microsoft.com/office/drawing/2014/main" id="{50AE4EB4-9C43-4756-B01F-6F6260DBD9F6}"/>
              </a:ext>
            </a:extLst>
          </p:cNvPr>
          <p:cNvSpPr>
            <a:spLocks noGrp="1"/>
          </p:cNvSpPr>
          <p:nvPr>
            <p:ph type="sldNum" sz="quarter" idx="11"/>
          </p:nvPr>
        </p:nvSpPr>
        <p:spPr/>
        <p:txBody>
          <a:bodyPr/>
          <a:lstStyle/>
          <a:p>
            <a:fld id="{DBD94E27-7B9A-466C-AD81-10C7819BE9C1}" type="slidenum">
              <a:rPr lang="zh-TW" altLang="en-US" smtClean="0"/>
              <a:t>17</a:t>
            </a:fld>
            <a:endParaRPr lang="zh-TW" altLang="en-US" dirty="0"/>
          </a:p>
        </p:txBody>
      </p:sp>
      <p:sp>
        <p:nvSpPr>
          <p:cNvPr id="3" name="手繪多邊形: 圖案 2">
            <a:extLst>
              <a:ext uri="{FF2B5EF4-FFF2-40B4-BE49-F238E27FC236}">
                <a16:creationId xmlns:a16="http://schemas.microsoft.com/office/drawing/2014/main" id="{8E290607-7180-4184-A667-F2DE4A2F2B88}"/>
              </a:ext>
            </a:extLst>
          </p:cNvPr>
          <p:cNvSpPr/>
          <p:nvPr/>
        </p:nvSpPr>
        <p:spPr>
          <a:xfrm>
            <a:off x="713225" y="993293"/>
            <a:ext cx="1352045" cy="415737"/>
          </a:xfrm>
          <a:custGeom>
            <a:avLst/>
            <a:gdLst>
              <a:gd name="connsiteX0" fmla="*/ 0 w 1778557"/>
              <a:gd name="connsiteY0" fmla="*/ 177856 h 2907329"/>
              <a:gd name="connsiteX1" fmla="*/ 177856 w 1778557"/>
              <a:gd name="connsiteY1" fmla="*/ 0 h 2907329"/>
              <a:gd name="connsiteX2" fmla="*/ 1600701 w 1778557"/>
              <a:gd name="connsiteY2" fmla="*/ 0 h 2907329"/>
              <a:gd name="connsiteX3" fmla="*/ 1778557 w 1778557"/>
              <a:gd name="connsiteY3" fmla="*/ 177856 h 2907329"/>
              <a:gd name="connsiteX4" fmla="*/ 1778557 w 1778557"/>
              <a:gd name="connsiteY4" fmla="*/ 2729473 h 2907329"/>
              <a:gd name="connsiteX5" fmla="*/ 1600701 w 1778557"/>
              <a:gd name="connsiteY5" fmla="*/ 2907329 h 2907329"/>
              <a:gd name="connsiteX6" fmla="*/ 177856 w 1778557"/>
              <a:gd name="connsiteY6" fmla="*/ 2907329 h 2907329"/>
              <a:gd name="connsiteX7" fmla="*/ 0 w 1778557"/>
              <a:gd name="connsiteY7" fmla="*/ 2729473 h 2907329"/>
              <a:gd name="connsiteX8" fmla="*/ 0 w 1778557"/>
              <a:gd name="connsiteY8" fmla="*/ 177856 h 2907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8557" h="2907329">
                <a:moveTo>
                  <a:pt x="0" y="177856"/>
                </a:moveTo>
                <a:cubicBezTo>
                  <a:pt x="0" y="79629"/>
                  <a:pt x="79629" y="0"/>
                  <a:pt x="177856" y="0"/>
                </a:cubicBezTo>
                <a:lnTo>
                  <a:pt x="1600701" y="0"/>
                </a:lnTo>
                <a:cubicBezTo>
                  <a:pt x="1698928" y="0"/>
                  <a:pt x="1778557" y="79629"/>
                  <a:pt x="1778557" y="177856"/>
                </a:cubicBezTo>
                <a:lnTo>
                  <a:pt x="1778557" y="2729473"/>
                </a:lnTo>
                <a:cubicBezTo>
                  <a:pt x="1778557" y="2827700"/>
                  <a:pt x="1698928" y="2907329"/>
                  <a:pt x="1600701" y="2907329"/>
                </a:cubicBezTo>
                <a:lnTo>
                  <a:pt x="177856" y="2907329"/>
                </a:lnTo>
                <a:cubicBezTo>
                  <a:pt x="79629" y="2907329"/>
                  <a:pt x="0" y="2827700"/>
                  <a:pt x="0" y="2729473"/>
                </a:cubicBezTo>
                <a:lnTo>
                  <a:pt x="0" y="177856"/>
                </a:lnTo>
                <a:close/>
              </a:path>
            </a:pathLst>
          </a:custGeom>
          <a:solidFill>
            <a:schemeClr val="bg2">
              <a:lumMod val="75000"/>
            </a:schemeClr>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28292" tIns="128292" rIns="128292" bIns="128292" numCol="1" spcCol="1270" anchor="ctr" anchorCtr="0">
            <a:noAutofit/>
          </a:bodyPr>
          <a:lstStyle/>
          <a:p>
            <a:pPr algn="ctr" defTabSz="889000">
              <a:lnSpc>
                <a:spcPct val="90000"/>
              </a:lnSpc>
              <a:spcBef>
                <a:spcPct val="0"/>
              </a:spcBef>
              <a:spcAft>
                <a:spcPct val="35000"/>
              </a:spcAft>
            </a:pPr>
            <a:r>
              <a:rPr lang="zh-TW" altLang="en-US" sz="1600" b="1" kern="1200">
                <a:solidFill>
                  <a:schemeClr val="tx1"/>
                </a:solidFill>
                <a:latin typeface="微軟正黑體" panose="020B0604030504040204" pitchFamily="34" charset="-120"/>
                <a:ea typeface="微軟正黑體" panose="020B0604030504040204" pitchFamily="34" charset="-120"/>
              </a:rPr>
              <a:t>原則</a:t>
            </a:r>
            <a:r>
              <a:rPr lang="en-US" altLang="zh-TW" sz="1200">
                <a:solidFill>
                  <a:schemeClr val="tx1"/>
                </a:solidFill>
                <a:latin typeface="微軟正黑體" panose="020B0604030504040204" pitchFamily="34" charset="-120"/>
                <a:ea typeface="微軟正黑體" panose="020B0604030504040204" pitchFamily="34" charset="-120"/>
              </a:rPr>
              <a:t>(</a:t>
            </a:r>
            <a:r>
              <a:rPr lang="en-US" altLang="zh-TW" sz="1200">
                <a:solidFill>
                  <a:schemeClr val="tx1"/>
                </a:solidFill>
                <a:latin typeface="DengXian" panose="02010600030101010101" pitchFamily="2" charset="-122"/>
                <a:ea typeface="DengXian" panose="02010600030101010101" pitchFamily="2" charset="-122"/>
              </a:rPr>
              <a:t>§</a:t>
            </a:r>
            <a:r>
              <a:rPr lang="en-US" altLang="zh-TW" sz="1200" dirty="0">
                <a:solidFill>
                  <a:schemeClr val="tx1"/>
                </a:solidFill>
                <a:latin typeface="DengXian" panose="02010600030101010101" pitchFamily="2" charset="-122"/>
                <a:ea typeface="DengXian" panose="02010600030101010101" pitchFamily="2" charset="-122"/>
              </a:rPr>
              <a:t>14</a:t>
            </a:r>
            <a:r>
              <a:rPr lang="zh-TW" altLang="en-US" sz="1200" dirty="0">
                <a:solidFill>
                  <a:schemeClr val="tx1"/>
                </a:solidFill>
                <a:latin typeface="DengXian" panose="02010600030101010101" pitchFamily="2" charset="-122"/>
                <a:ea typeface="DengXian" panose="02010600030101010101" pitchFamily="2" charset="-122"/>
              </a:rPr>
              <a:t> </a:t>
            </a:r>
            <a:r>
              <a:rPr lang="en-US" altLang="zh-TW" sz="1200"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I</a:t>
            </a:r>
            <a:r>
              <a:rPr lang="en-US" altLang="zh-TW" sz="1200" dirty="0">
                <a:solidFill>
                  <a:schemeClr val="tx1"/>
                </a:solidFill>
                <a:latin typeface="微軟正黑體" panose="020B0604030504040204" pitchFamily="34" charset="-120"/>
                <a:ea typeface="微軟正黑體" panose="020B0604030504040204" pitchFamily="34" charset="-120"/>
              </a:rPr>
              <a:t>)</a:t>
            </a:r>
            <a:endParaRPr lang="en-US" altLang="zh-TW" sz="1200" b="1" kern="1200" dirty="0">
              <a:solidFill>
                <a:schemeClr val="tx1"/>
              </a:solidFill>
              <a:latin typeface="微軟正黑體" panose="020B0604030504040204" pitchFamily="34" charset="-120"/>
              <a:ea typeface="微軟正黑體" panose="020B0604030504040204" pitchFamily="34" charset="-120"/>
            </a:endParaRPr>
          </a:p>
        </p:txBody>
      </p:sp>
      <p:sp>
        <p:nvSpPr>
          <p:cNvPr id="4" name="手繪多邊形: 圖案 3">
            <a:extLst>
              <a:ext uri="{FF2B5EF4-FFF2-40B4-BE49-F238E27FC236}">
                <a16:creationId xmlns:a16="http://schemas.microsoft.com/office/drawing/2014/main" id="{81F481A5-B331-4BF8-A69E-761E9B08F0AD}"/>
              </a:ext>
            </a:extLst>
          </p:cNvPr>
          <p:cNvSpPr/>
          <p:nvPr/>
        </p:nvSpPr>
        <p:spPr>
          <a:xfrm>
            <a:off x="3744258" y="968860"/>
            <a:ext cx="1415414" cy="415736"/>
          </a:xfrm>
          <a:custGeom>
            <a:avLst/>
            <a:gdLst>
              <a:gd name="connsiteX0" fmla="*/ 0 w 1778557"/>
              <a:gd name="connsiteY0" fmla="*/ 177856 h 2950495"/>
              <a:gd name="connsiteX1" fmla="*/ 177856 w 1778557"/>
              <a:gd name="connsiteY1" fmla="*/ 0 h 2950495"/>
              <a:gd name="connsiteX2" fmla="*/ 1600701 w 1778557"/>
              <a:gd name="connsiteY2" fmla="*/ 0 h 2950495"/>
              <a:gd name="connsiteX3" fmla="*/ 1778557 w 1778557"/>
              <a:gd name="connsiteY3" fmla="*/ 177856 h 2950495"/>
              <a:gd name="connsiteX4" fmla="*/ 1778557 w 1778557"/>
              <a:gd name="connsiteY4" fmla="*/ 2772639 h 2950495"/>
              <a:gd name="connsiteX5" fmla="*/ 1600701 w 1778557"/>
              <a:gd name="connsiteY5" fmla="*/ 2950495 h 2950495"/>
              <a:gd name="connsiteX6" fmla="*/ 177856 w 1778557"/>
              <a:gd name="connsiteY6" fmla="*/ 2950495 h 2950495"/>
              <a:gd name="connsiteX7" fmla="*/ 0 w 1778557"/>
              <a:gd name="connsiteY7" fmla="*/ 2772639 h 2950495"/>
              <a:gd name="connsiteX8" fmla="*/ 0 w 1778557"/>
              <a:gd name="connsiteY8" fmla="*/ 177856 h 295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8557" h="2950495">
                <a:moveTo>
                  <a:pt x="0" y="177856"/>
                </a:moveTo>
                <a:cubicBezTo>
                  <a:pt x="0" y="79629"/>
                  <a:pt x="79629" y="0"/>
                  <a:pt x="177856" y="0"/>
                </a:cubicBezTo>
                <a:lnTo>
                  <a:pt x="1600701" y="0"/>
                </a:lnTo>
                <a:cubicBezTo>
                  <a:pt x="1698928" y="0"/>
                  <a:pt x="1778557" y="79629"/>
                  <a:pt x="1778557" y="177856"/>
                </a:cubicBezTo>
                <a:lnTo>
                  <a:pt x="1778557" y="2772639"/>
                </a:lnTo>
                <a:cubicBezTo>
                  <a:pt x="1778557" y="2870866"/>
                  <a:pt x="1698928" y="2950495"/>
                  <a:pt x="1600701" y="2950495"/>
                </a:cubicBezTo>
                <a:lnTo>
                  <a:pt x="177856" y="2950495"/>
                </a:lnTo>
                <a:cubicBezTo>
                  <a:pt x="79629" y="2950495"/>
                  <a:pt x="0" y="2870866"/>
                  <a:pt x="0" y="2772639"/>
                </a:cubicBezTo>
                <a:lnTo>
                  <a:pt x="0" y="177856"/>
                </a:lnTo>
                <a:close/>
              </a:path>
            </a:pathLst>
          </a:custGeom>
          <a:solidFill>
            <a:schemeClr val="accent2">
              <a:lumMod val="20000"/>
              <a:lumOff val="80000"/>
            </a:schemeClr>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128292" tIns="128292" rIns="128292" bIns="128292" numCol="1" spcCol="1270" anchor="ctr" anchorCtr="0">
            <a:noAutofit/>
          </a:bodyPr>
          <a:lstStyle/>
          <a:p>
            <a:pPr marL="0" lvl="0" indent="0" algn="ctr" defTabSz="889000">
              <a:lnSpc>
                <a:spcPct val="90000"/>
              </a:lnSpc>
              <a:spcBef>
                <a:spcPct val="0"/>
              </a:spcBef>
              <a:spcAft>
                <a:spcPct val="35000"/>
              </a:spcAft>
              <a:buNone/>
            </a:pPr>
            <a:r>
              <a:rPr lang="zh-TW" altLang="en-US" sz="1600" b="1" kern="1200" dirty="0">
                <a:solidFill>
                  <a:schemeClr val="tx1"/>
                </a:solidFill>
                <a:latin typeface="微軟正黑體" panose="020B0604030504040204" pitchFamily="34" charset="-120"/>
                <a:ea typeface="微軟正黑體" panose="020B0604030504040204" pitchFamily="34" charset="-120"/>
              </a:rPr>
              <a:t>例外</a:t>
            </a:r>
            <a:r>
              <a:rPr lang="en-US" altLang="zh-TW" sz="1200" dirty="0">
                <a:solidFill>
                  <a:schemeClr val="tx1"/>
                </a:solidFill>
                <a:latin typeface="微軟正黑體" panose="020B0604030504040204" pitchFamily="34" charset="-120"/>
                <a:ea typeface="微軟正黑體" panose="020B0604030504040204" pitchFamily="34" charset="-120"/>
              </a:rPr>
              <a:t>(</a:t>
            </a:r>
            <a:r>
              <a:rPr lang="en-US" altLang="zh-TW" sz="1200" dirty="0">
                <a:solidFill>
                  <a:schemeClr val="tx1"/>
                </a:solidFill>
                <a:latin typeface="DengXian" panose="02010600030101010101" pitchFamily="2" charset="-122"/>
                <a:ea typeface="DengXian" panose="02010600030101010101" pitchFamily="2" charset="-122"/>
              </a:rPr>
              <a:t>§</a:t>
            </a:r>
            <a:r>
              <a:rPr lang="en-US" altLang="zh-TW" sz="1200">
                <a:solidFill>
                  <a:schemeClr val="tx1"/>
                </a:solidFill>
                <a:latin typeface="DengXian" panose="02010600030101010101" pitchFamily="2" charset="-122"/>
                <a:ea typeface="DengXian" panose="02010600030101010101" pitchFamily="2" charset="-122"/>
              </a:rPr>
              <a:t>14</a:t>
            </a:r>
            <a:r>
              <a:rPr lang="zh-TW" altLang="en-US" sz="1200">
                <a:solidFill>
                  <a:schemeClr val="tx1"/>
                </a:solidFill>
                <a:latin typeface="DengXian" panose="02010600030101010101" pitchFamily="2" charset="-122"/>
                <a:ea typeface="DengXian" panose="02010600030101010101" pitchFamily="2" charset="-122"/>
              </a:rPr>
              <a:t> </a:t>
            </a:r>
            <a:r>
              <a:rPr lang="en-US" altLang="zh-TW" sz="1200">
                <a:solidFill>
                  <a:schemeClr val="tx1"/>
                </a:solidFill>
                <a:latin typeface="Times New Roman" panose="02020603050405020304" pitchFamily="18" charset="0"/>
                <a:ea typeface="Calibri" panose="020F0502020204030204" pitchFamily="34" charset="0"/>
                <a:cs typeface="Times New Roman" panose="02020603050405020304" pitchFamily="18" charset="0"/>
              </a:rPr>
              <a:t>I</a:t>
            </a:r>
            <a:r>
              <a:rPr lang="zh-TW" altLang="en-US" sz="1200">
                <a:solidFill>
                  <a:schemeClr val="tx1"/>
                </a:solidFill>
                <a:latin typeface="Times New Roman" panose="02020603050405020304" pitchFamily="18" charset="0"/>
                <a:ea typeface="Calibri" panose="020F0502020204030204" pitchFamily="34" charset="0"/>
                <a:cs typeface="Times New Roman" panose="02020603050405020304" pitchFamily="18" charset="0"/>
              </a:rPr>
              <a:t>但書</a:t>
            </a:r>
            <a:r>
              <a:rPr lang="en-US" altLang="zh-TW" sz="1200">
                <a:solidFill>
                  <a:schemeClr val="tx1"/>
                </a:solidFill>
                <a:latin typeface="微軟正黑體" panose="020B0604030504040204" pitchFamily="34" charset="-120"/>
                <a:ea typeface="微軟正黑體" panose="020B0604030504040204" pitchFamily="34" charset="-120"/>
              </a:rPr>
              <a:t>)</a:t>
            </a:r>
            <a:endParaRPr lang="zh-TW" altLang="en-US" sz="1200" b="1" kern="1200" dirty="0">
              <a:solidFill>
                <a:schemeClr val="tx1"/>
              </a:solidFill>
              <a:latin typeface="微軟正黑體" panose="020B0604030504040204" pitchFamily="34" charset="-120"/>
              <a:ea typeface="微軟正黑體" panose="020B0604030504040204" pitchFamily="34" charset="-120"/>
            </a:endParaRPr>
          </a:p>
        </p:txBody>
      </p:sp>
      <p:sp>
        <p:nvSpPr>
          <p:cNvPr id="5" name="手繪多邊形: 圖案 4">
            <a:extLst>
              <a:ext uri="{FF2B5EF4-FFF2-40B4-BE49-F238E27FC236}">
                <a16:creationId xmlns:a16="http://schemas.microsoft.com/office/drawing/2014/main" id="{0B04B3BF-60AA-49FD-9802-CB89CE61A6D3}"/>
              </a:ext>
            </a:extLst>
          </p:cNvPr>
          <p:cNvSpPr/>
          <p:nvPr/>
        </p:nvSpPr>
        <p:spPr>
          <a:xfrm>
            <a:off x="6838661" y="1017725"/>
            <a:ext cx="1479986" cy="415736"/>
          </a:xfrm>
          <a:custGeom>
            <a:avLst/>
            <a:gdLst>
              <a:gd name="connsiteX0" fmla="*/ 0 w 1778557"/>
              <a:gd name="connsiteY0" fmla="*/ 177856 h 2950495"/>
              <a:gd name="connsiteX1" fmla="*/ 177856 w 1778557"/>
              <a:gd name="connsiteY1" fmla="*/ 0 h 2950495"/>
              <a:gd name="connsiteX2" fmla="*/ 1600701 w 1778557"/>
              <a:gd name="connsiteY2" fmla="*/ 0 h 2950495"/>
              <a:gd name="connsiteX3" fmla="*/ 1778557 w 1778557"/>
              <a:gd name="connsiteY3" fmla="*/ 177856 h 2950495"/>
              <a:gd name="connsiteX4" fmla="*/ 1778557 w 1778557"/>
              <a:gd name="connsiteY4" fmla="*/ 2772639 h 2950495"/>
              <a:gd name="connsiteX5" fmla="*/ 1600701 w 1778557"/>
              <a:gd name="connsiteY5" fmla="*/ 2950495 h 2950495"/>
              <a:gd name="connsiteX6" fmla="*/ 177856 w 1778557"/>
              <a:gd name="connsiteY6" fmla="*/ 2950495 h 2950495"/>
              <a:gd name="connsiteX7" fmla="*/ 0 w 1778557"/>
              <a:gd name="connsiteY7" fmla="*/ 2772639 h 2950495"/>
              <a:gd name="connsiteX8" fmla="*/ 0 w 1778557"/>
              <a:gd name="connsiteY8" fmla="*/ 177856 h 2950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78557" h="2950495">
                <a:moveTo>
                  <a:pt x="0" y="177856"/>
                </a:moveTo>
                <a:cubicBezTo>
                  <a:pt x="0" y="79629"/>
                  <a:pt x="79629" y="0"/>
                  <a:pt x="177856" y="0"/>
                </a:cubicBezTo>
                <a:lnTo>
                  <a:pt x="1600701" y="0"/>
                </a:lnTo>
                <a:cubicBezTo>
                  <a:pt x="1698928" y="0"/>
                  <a:pt x="1778557" y="79629"/>
                  <a:pt x="1778557" y="177856"/>
                </a:cubicBezTo>
                <a:lnTo>
                  <a:pt x="1778557" y="2772639"/>
                </a:lnTo>
                <a:cubicBezTo>
                  <a:pt x="1778557" y="2870866"/>
                  <a:pt x="1698928" y="2950495"/>
                  <a:pt x="1600701" y="2950495"/>
                </a:cubicBezTo>
                <a:lnTo>
                  <a:pt x="177856" y="2950495"/>
                </a:lnTo>
                <a:cubicBezTo>
                  <a:pt x="79629" y="2950495"/>
                  <a:pt x="0" y="2870866"/>
                  <a:pt x="0" y="2772639"/>
                </a:cubicBezTo>
                <a:lnTo>
                  <a:pt x="0" y="177856"/>
                </a:lnTo>
                <a:close/>
              </a:path>
            </a:pathLst>
          </a:custGeom>
          <a:solidFill>
            <a:schemeClr val="accent6">
              <a:lumMod val="40000"/>
              <a:lumOff val="60000"/>
            </a:schemeClr>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128292" tIns="128292" rIns="128292" bIns="128292" numCol="1" spcCol="1270" anchor="ctr" anchorCtr="0">
            <a:noAutofit/>
          </a:bodyPr>
          <a:lstStyle/>
          <a:p>
            <a:pPr marL="0" lvl="0" indent="0" algn="ctr" defTabSz="889000">
              <a:lnSpc>
                <a:spcPct val="90000"/>
              </a:lnSpc>
              <a:spcBef>
                <a:spcPct val="0"/>
              </a:spcBef>
              <a:spcAft>
                <a:spcPct val="35000"/>
              </a:spcAft>
              <a:buNone/>
            </a:pPr>
            <a:r>
              <a:rPr lang="zh-TW" altLang="en-US" sz="1600" b="1" kern="1200">
                <a:latin typeface="微軟正黑體" panose="020B0604030504040204" pitchFamily="34" charset="-120"/>
                <a:ea typeface="微軟正黑體" panose="020B0604030504040204" pitchFamily="34" charset="-120"/>
              </a:rPr>
              <a:t>義務</a:t>
            </a:r>
            <a:r>
              <a:rPr lang="en-US" altLang="zh-TW" sz="1200">
                <a:solidFill>
                  <a:schemeClr val="bg1"/>
                </a:solidFill>
                <a:latin typeface="微軟正黑體" panose="020B0604030504040204" pitchFamily="34" charset="-120"/>
                <a:ea typeface="微軟正黑體" panose="020B0604030504040204" pitchFamily="34" charset="-120"/>
              </a:rPr>
              <a:t>(</a:t>
            </a:r>
            <a:r>
              <a:rPr lang="en-US" altLang="zh-TW" sz="1200">
                <a:solidFill>
                  <a:schemeClr val="bg1"/>
                </a:solidFill>
                <a:latin typeface="DengXian" panose="02010600030101010101" pitchFamily="2" charset="-122"/>
                <a:ea typeface="DengXian" panose="02010600030101010101" pitchFamily="2" charset="-122"/>
              </a:rPr>
              <a:t>§</a:t>
            </a:r>
            <a:r>
              <a:rPr lang="en-US" altLang="zh-TW" sz="1200" dirty="0">
                <a:solidFill>
                  <a:schemeClr val="bg1"/>
                </a:solidFill>
                <a:latin typeface="DengXian" panose="02010600030101010101" pitchFamily="2" charset="-122"/>
                <a:ea typeface="DengXian" panose="02010600030101010101" pitchFamily="2" charset="-122"/>
              </a:rPr>
              <a:t>14</a:t>
            </a:r>
            <a:r>
              <a:rPr lang="zh-TW" altLang="en-US" sz="1200" dirty="0">
                <a:solidFill>
                  <a:schemeClr val="bg1"/>
                </a:solidFill>
                <a:latin typeface="DengXian" panose="02010600030101010101" pitchFamily="2" charset="-122"/>
                <a:ea typeface="DengXian" panose="02010600030101010101" pitchFamily="2" charset="-122"/>
              </a:rPr>
              <a:t> </a:t>
            </a:r>
            <a:r>
              <a:rPr lang="en-US" altLang="zh-TW" sz="1200" dirty="0">
                <a:solidFill>
                  <a:schemeClr val="bg1"/>
                </a:solidFill>
                <a:latin typeface="Times New Roman" panose="02020603050405020304" pitchFamily="18" charset="0"/>
                <a:ea typeface="DengXian" panose="02010600030101010101" pitchFamily="2" charset="-122"/>
                <a:cs typeface="Times New Roman" panose="02020603050405020304" pitchFamily="18" charset="0"/>
              </a:rPr>
              <a:t>II</a:t>
            </a:r>
            <a:r>
              <a:rPr lang="zh-TW" altLang="en-US" sz="1200" dirty="0">
                <a:solidFill>
                  <a:schemeClr val="bg1"/>
                </a:solidFill>
                <a:latin typeface="DengXian" panose="02010600030101010101" pitchFamily="2" charset="-122"/>
                <a:ea typeface="DengXian" panose="02010600030101010101" pitchFamily="2" charset="-122"/>
              </a:rPr>
              <a:t>、</a:t>
            </a:r>
            <a:r>
              <a:rPr lang="en-US" altLang="zh-TW" sz="12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III</a:t>
            </a:r>
            <a:r>
              <a:rPr lang="en-US" altLang="zh-TW" sz="1200" dirty="0">
                <a:solidFill>
                  <a:schemeClr val="bg1"/>
                </a:solidFill>
                <a:latin typeface="微軟正黑體" panose="020B0604030504040204" pitchFamily="34" charset="-120"/>
                <a:ea typeface="微軟正黑體" panose="020B0604030504040204" pitchFamily="34" charset="-120"/>
              </a:rPr>
              <a:t>)</a:t>
            </a:r>
            <a:endParaRPr lang="zh-TW" altLang="en-US" sz="1200" b="1" kern="1200"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6398775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4DE9BAA-7CDE-438C-A74F-04F70DE3F242}"/>
              </a:ext>
            </a:extLst>
          </p:cNvPr>
          <p:cNvSpPr>
            <a:spLocks noGrp="1"/>
          </p:cNvSpPr>
          <p:nvPr>
            <p:ph type="title"/>
          </p:nvPr>
        </p:nvSpPr>
        <p:spPr>
          <a:xfrm>
            <a:off x="713225" y="354844"/>
            <a:ext cx="7717500" cy="772065"/>
          </a:xfrm>
        </p:spPr>
        <p:txBody>
          <a:bodyPr/>
          <a:lstStyle/>
          <a:p>
            <a:r>
              <a:rPr lang="zh-TW" altLang="en-US" b="1" dirty="0">
                <a:latin typeface="微軟正黑體" panose="020B0604030504040204" pitchFamily="34" charset="-120"/>
                <a:ea typeface="微軟正黑體" panose="020B0604030504040204" pitchFamily="34" charset="-120"/>
              </a:rPr>
              <a:t>補助交易行為之禁止 </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本法第</a:t>
            </a:r>
            <a:r>
              <a:rPr lang="en-US" altLang="zh-TW" sz="1600" dirty="0">
                <a:latin typeface="微軟正黑體" panose="020B0604030504040204" pitchFamily="34" charset="-120"/>
                <a:ea typeface="微軟正黑體" panose="020B0604030504040204" pitchFamily="34" charset="-120"/>
              </a:rPr>
              <a:t>14</a:t>
            </a:r>
            <a:r>
              <a:rPr lang="zh-TW" altLang="en-US" sz="1600" dirty="0">
                <a:latin typeface="微軟正黑體" panose="020B0604030504040204" pitchFamily="34" charset="-120"/>
                <a:ea typeface="微軟正黑體" panose="020B0604030504040204" pitchFamily="34" charset="-120"/>
              </a:rPr>
              <a:t>條本文</a:t>
            </a:r>
            <a:r>
              <a:rPr lang="en-US" altLang="zh-TW" sz="1600" dirty="0">
                <a:latin typeface="微軟正黑體" panose="020B0604030504040204" pitchFamily="34" charset="-120"/>
                <a:ea typeface="微軟正黑體" panose="020B0604030504040204" pitchFamily="34" charset="-120"/>
              </a:rPr>
              <a:t>)</a:t>
            </a:r>
            <a:endParaRPr lang="zh-TW" altLang="en-US" sz="1600" dirty="0">
              <a:latin typeface="微軟正黑體" panose="020B0604030504040204" pitchFamily="34" charset="-120"/>
              <a:ea typeface="微軟正黑體" panose="020B0604030504040204" pitchFamily="34" charset="-120"/>
            </a:endParaRPr>
          </a:p>
        </p:txBody>
      </p:sp>
      <p:sp>
        <p:nvSpPr>
          <p:cNvPr id="4" name="投影片編號版面配置區 3">
            <a:extLst>
              <a:ext uri="{FF2B5EF4-FFF2-40B4-BE49-F238E27FC236}">
                <a16:creationId xmlns:a16="http://schemas.microsoft.com/office/drawing/2014/main" id="{AEF08BCD-54F0-45B1-A667-68B277B2522B}"/>
              </a:ext>
            </a:extLst>
          </p:cNvPr>
          <p:cNvSpPr>
            <a:spLocks noGrp="1"/>
          </p:cNvSpPr>
          <p:nvPr>
            <p:ph type="sldNum" sz="quarter" idx="11"/>
          </p:nvPr>
        </p:nvSpPr>
        <p:spPr/>
        <p:txBody>
          <a:bodyPr/>
          <a:lstStyle/>
          <a:p>
            <a:fld id="{DBD94E27-7B9A-466C-AD81-10C7819BE9C1}" type="slidenum">
              <a:rPr lang="zh-TW" altLang="en-US" smtClean="0"/>
              <a:t>18</a:t>
            </a:fld>
            <a:endParaRPr lang="zh-TW" altLang="en-US" dirty="0"/>
          </a:p>
        </p:txBody>
      </p:sp>
      <p:sp>
        <p:nvSpPr>
          <p:cNvPr id="22" name="Google Shape;535;p46">
            <a:extLst>
              <a:ext uri="{FF2B5EF4-FFF2-40B4-BE49-F238E27FC236}">
                <a16:creationId xmlns:a16="http://schemas.microsoft.com/office/drawing/2014/main" id="{085A61CB-08C2-46C8-A348-1A07E9BA1DBF}"/>
              </a:ext>
            </a:extLst>
          </p:cNvPr>
          <p:cNvSpPr txBox="1">
            <a:spLocks/>
          </p:cNvSpPr>
          <p:nvPr/>
        </p:nvSpPr>
        <p:spPr>
          <a:xfrm>
            <a:off x="1314756" y="2179562"/>
            <a:ext cx="6514437" cy="2197313"/>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ts val="3500"/>
              </a:lnSpc>
              <a:spcBef>
                <a:spcPts val="0"/>
              </a:spcBef>
              <a:spcAft>
                <a:spcPts val="0"/>
              </a:spcAft>
              <a:buClr>
                <a:srgbClr val="000000"/>
              </a:buClr>
              <a:buSzTx/>
              <a:buFont typeface="Arial"/>
              <a:buNone/>
              <a:tabLst/>
              <a:defRPr/>
            </a:pPr>
            <a:r>
              <a:rPr kumimoji="0" lang="zh-TW" altLang="en-US" sz="2400" b="1" i="0" u="none" strike="noStrike" kern="0" cap="none" spc="0" normalizeH="0" baseline="0" noProof="0">
                <a:ln>
                  <a:noFill/>
                </a:ln>
                <a:solidFill>
                  <a:schemeClr val="accent6">
                    <a:lumMod val="40000"/>
                    <a:lumOff val="60000"/>
                  </a:schemeClr>
                </a:solidFill>
                <a:effectLst/>
                <a:uLnTx/>
                <a:uFillTx/>
                <a:latin typeface="微軟正黑體" panose="020B0604030504040204" pitchFamily="34" charset="-120"/>
                <a:ea typeface="微軟正黑體" panose="020B0604030504040204" pitchFamily="34" charset="-120"/>
                <a:cs typeface="Arial"/>
                <a:sym typeface="Arial"/>
              </a:rPr>
              <a:t>公職人員</a:t>
            </a:r>
            <a:r>
              <a:rPr kumimoji="0" lang="zh-TW" altLang="en-US" sz="20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或其</a:t>
            </a:r>
            <a:r>
              <a:rPr kumimoji="0" lang="zh-TW" altLang="en-US" sz="2400" b="1" i="0" u="none" strike="noStrike" kern="0" cap="none" spc="0" normalizeH="0" baseline="0" noProof="0">
                <a:ln>
                  <a:noFill/>
                </a:ln>
                <a:solidFill>
                  <a:schemeClr val="accent6">
                    <a:lumMod val="40000"/>
                    <a:lumOff val="60000"/>
                  </a:schemeClr>
                </a:solidFill>
                <a:effectLst/>
                <a:uLnTx/>
                <a:uFillTx/>
                <a:latin typeface="微軟正黑體" panose="020B0604030504040204" pitchFamily="34" charset="-120"/>
                <a:ea typeface="微軟正黑體" panose="020B0604030504040204" pitchFamily="34" charset="-120"/>
                <a:cs typeface="Arial"/>
                <a:sym typeface="Arial"/>
              </a:rPr>
              <a:t>關係人</a:t>
            </a:r>
            <a:r>
              <a:rPr kumimoji="0" lang="zh-TW" altLang="en-US" sz="20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，不得與公職人員</a:t>
            </a:r>
            <a:r>
              <a:rPr kumimoji="0" lang="zh-TW" altLang="en-US" sz="2400" b="1" i="0" u="none" strike="noStrike" kern="0" cap="none" spc="0" normalizeH="0" baseline="0" noProof="0">
                <a:ln>
                  <a:noFill/>
                </a:ln>
                <a:solidFill>
                  <a:schemeClr val="accent6">
                    <a:lumMod val="40000"/>
                    <a:lumOff val="60000"/>
                  </a:schemeClr>
                </a:solidFill>
                <a:effectLst/>
                <a:uLnTx/>
                <a:uFillTx/>
                <a:latin typeface="微軟正黑體" panose="020B0604030504040204" pitchFamily="34" charset="-120"/>
                <a:ea typeface="微軟正黑體" panose="020B0604030504040204" pitchFamily="34" charset="-120"/>
                <a:cs typeface="Arial"/>
                <a:sym typeface="Arial"/>
              </a:rPr>
              <a:t>服務</a:t>
            </a:r>
            <a:r>
              <a:rPr kumimoji="0" lang="zh-TW" altLang="en-US" sz="20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或受其</a:t>
            </a:r>
            <a:r>
              <a:rPr kumimoji="0" lang="zh-TW" altLang="en-US" sz="2400" b="1" i="0" u="none" strike="noStrike" kern="0" cap="none" spc="0" normalizeH="0" baseline="0" noProof="0">
                <a:ln>
                  <a:noFill/>
                </a:ln>
                <a:solidFill>
                  <a:schemeClr val="accent6">
                    <a:lumMod val="40000"/>
                    <a:lumOff val="60000"/>
                  </a:schemeClr>
                </a:solidFill>
                <a:effectLst/>
                <a:uLnTx/>
                <a:uFillTx/>
                <a:latin typeface="微軟正黑體" panose="020B0604030504040204" pitchFamily="34" charset="-120"/>
                <a:ea typeface="微軟正黑體" panose="020B0604030504040204" pitchFamily="34" charset="-120"/>
                <a:cs typeface="Arial"/>
                <a:sym typeface="Arial"/>
              </a:rPr>
              <a:t>監督</a:t>
            </a:r>
            <a:r>
              <a:rPr kumimoji="0" lang="zh-TW" altLang="en-US" sz="20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之機關團體為</a:t>
            </a:r>
            <a:r>
              <a:rPr kumimoji="0" lang="zh-TW" altLang="en-US" sz="2400" b="1" i="0" u="none" strike="noStrike" kern="0" cap="none" spc="0" normalizeH="0" baseline="0" noProof="0">
                <a:ln>
                  <a:noFill/>
                </a:ln>
                <a:solidFill>
                  <a:schemeClr val="accent6">
                    <a:lumMod val="40000"/>
                    <a:lumOff val="60000"/>
                  </a:schemeClr>
                </a:solidFill>
                <a:effectLst/>
                <a:uLnTx/>
                <a:uFillTx/>
                <a:latin typeface="微軟正黑體" panose="020B0604030504040204" pitchFamily="34" charset="-120"/>
                <a:ea typeface="微軟正黑體" panose="020B0604030504040204" pitchFamily="34" charset="-120"/>
                <a:cs typeface="Arial"/>
                <a:sym typeface="Arial"/>
              </a:rPr>
              <a:t>補助、買賣、租賃、承攬或其他具有對價之交易行為</a:t>
            </a:r>
            <a:r>
              <a:rPr kumimoji="0" lang="zh-TW" altLang="en-US" sz="24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endParaRPr kumimoji="0" lang="zh-TW" altLang="en-US" sz="2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01055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B91B39CC-1276-BBB2-3B96-8AA765D9E53A}"/>
              </a:ext>
            </a:extLst>
          </p:cNvPr>
          <p:cNvSpPr>
            <a:spLocks noGrp="1"/>
          </p:cNvSpPr>
          <p:nvPr>
            <p:ph type="sldNum" sz="quarter" idx="11"/>
          </p:nvPr>
        </p:nvSpPr>
        <p:spPr/>
        <p:txBody>
          <a:bodyPr/>
          <a:lstStyle/>
          <a:p>
            <a:fld id="{DBD94E27-7B9A-466C-AD81-10C7819BE9C1}" type="slidenum">
              <a:rPr lang="zh-TW" altLang="en-US" smtClean="0"/>
              <a:t>19</a:t>
            </a:fld>
            <a:endParaRPr lang="zh-TW" altLang="en-US" dirty="0"/>
          </a:p>
        </p:txBody>
      </p:sp>
      <p:grpSp>
        <p:nvGrpSpPr>
          <p:cNvPr id="11" name="群組 10">
            <a:extLst>
              <a:ext uri="{FF2B5EF4-FFF2-40B4-BE49-F238E27FC236}">
                <a16:creationId xmlns:a16="http://schemas.microsoft.com/office/drawing/2014/main" id="{C05B4C62-586A-86B5-1E42-3BBEF8B2C9B6}"/>
              </a:ext>
            </a:extLst>
          </p:cNvPr>
          <p:cNvGrpSpPr/>
          <p:nvPr/>
        </p:nvGrpSpPr>
        <p:grpSpPr>
          <a:xfrm>
            <a:off x="688154" y="688156"/>
            <a:ext cx="8053510" cy="1652767"/>
            <a:chOff x="688154" y="688156"/>
            <a:chExt cx="6525950" cy="1652767"/>
          </a:xfrm>
        </p:grpSpPr>
        <p:pic>
          <p:nvPicPr>
            <p:cNvPr id="5" name="圖片 4">
              <a:extLst>
                <a:ext uri="{FF2B5EF4-FFF2-40B4-BE49-F238E27FC236}">
                  <a16:creationId xmlns:a16="http://schemas.microsoft.com/office/drawing/2014/main" id="{1B21EFA6-BD91-824F-60D0-DC4DE7A64DA9}"/>
                </a:ext>
              </a:extLst>
            </p:cNvPr>
            <p:cNvPicPr>
              <a:picLocks noChangeAspect="1"/>
            </p:cNvPicPr>
            <p:nvPr/>
          </p:nvPicPr>
          <p:blipFill>
            <a:blip r:embed="rId2"/>
            <a:stretch>
              <a:fillRect/>
            </a:stretch>
          </p:blipFill>
          <p:spPr>
            <a:xfrm>
              <a:off x="688154" y="688156"/>
              <a:ext cx="1642621" cy="1652767"/>
            </a:xfrm>
            <a:prstGeom prst="rect">
              <a:avLst/>
            </a:prstGeom>
          </p:spPr>
        </p:pic>
        <p:sp>
          <p:nvSpPr>
            <p:cNvPr id="9" name="文字方塊 8">
              <a:extLst>
                <a:ext uri="{FF2B5EF4-FFF2-40B4-BE49-F238E27FC236}">
                  <a16:creationId xmlns:a16="http://schemas.microsoft.com/office/drawing/2014/main" id="{78AA2CB9-91DC-E9E9-7F0C-A08BA62788A5}"/>
                </a:ext>
              </a:extLst>
            </p:cNvPr>
            <p:cNvSpPr txBox="1"/>
            <p:nvPr/>
          </p:nvSpPr>
          <p:spPr>
            <a:xfrm>
              <a:off x="2430312" y="771262"/>
              <a:ext cx="4783792" cy="1569660"/>
            </a:xfrm>
            <a:prstGeom prst="rect">
              <a:avLst/>
            </a:prstGeom>
            <a:noFill/>
          </p:spPr>
          <p:txBody>
            <a:bodyPr wrap="square" rtlCol="0">
              <a:spAutoFit/>
            </a:bodyPr>
            <a:lstStyle/>
            <a:p>
              <a:r>
                <a:rPr lang="zh-TW" altLang="en-US" sz="2400" b="1" dirty="0">
                  <a:latin typeface="微軟正黑體" panose="020B0604030504040204" pitchFamily="34" charset="-120"/>
                  <a:ea typeface="微軟正黑體" panose="020B0604030504040204" pitchFamily="34" charset="-120"/>
                </a:rPr>
                <a:t>交易</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具有對價關係之有償行為</a:t>
              </a:r>
              <a:endParaRPr lang="en-US" altLang="zh-TW" sz="2400" b="1" dirty="0">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Char char="n"/>
              </a:pPr>
              <a:r>
                <a:rPr lang="zh-TW" altLang="en-US" sz="2400" b="1" dirty="0">
                  <a:latin typeface="微軟正黑體" panose="020B0604030504040204" pitchFamily="34" charset="-120"/>
                  <a:ea typeface="微軟正黑體" panose="020B0604030504040204" pitchFamily="34" charset="-120"/>
                </a:rPr>
                <a:t>財物、勞務、工程採購</a:t>
              </a:r>
              <a:endParaRPr lang="en-US" altLang="zh-TW" sz="2400" b="1" dirty="0">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Char char="n"/>
              </a:pPr>
              <a:r>
                <a:rPr lang="zh-TW" altLang="en-US" sz="2400" b="1" dirty="0">
                  <a:latin typeface="微軟正黑體" panose="020B0604030504040204" pitchFamily="34" charset="-120"/>
                  <a:ea typeface="微軟正黑體" panose="020B0604030504040204" pitchFamily="34" charset="-120"/>
                </a:rPr>
                <a:t>委託研究</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承攬</a:t>
              </a:r>
              <a:r>
                <a:rPr lang="en-US" altLang="zh-TW" sz="2400" b="1" dirty="0">
                  <a:latin typeface="微軟正黑體" panose="020B0604030504040204" pitchFamily="34" charset="-120"/>
                  <a:ea typeface="微軟正黑體" panose="020B0604030504040204" pitchFamily="34" charset="-120"/>
                </a:rPr>
                <a:t>)</a:t>
              </a:r>
            </a:p>
            <a:p>
              <a:pPr marL="342900" indent="-342900">
                <a:buFont typeface="Wingdings" panose="05000000000000000000" pitchFamily="2" charset="2"/>
                <a:buChar char="n"/>
              </a:pPr>
              <a:r>
                <a:rPr lang="zh-TW" altLang="en-US" sz="2400" b="1" dirty="0">
                  <a:latin typeface="微軟正黑體" panose="020B0604030504040204" pitchFamily="34" charset="-120"/>
                  <a:ea typeface="微軟正黑體" panose="020B0604030504040204" pitchFamily="34" charset="-120"/>
                </a:rPr>
                <a:t>場地租借</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租賃</a:t>
              </a:r>
              <a:r>
                <a:rPr lang="en-US" altLang="zh-TW" sz="2400" b="1" dirty="0">
                  <a:latin typeface="微軟正黑體" panose="020B0604030504040204" pitchFamily="34" charset="-120"/>
                  <a:ea typeface="微軟正黑體" panose="020B0604030504040204" pitchFamily="34" charset="-120"/>
                </a:rPr>
                <a:t>)</a:t>
              </a:r>
              <a:endParaRPr lang="zh-TW" altLang="en-US" sz="2400" b="1" dirty="0">
                <a:latin typeface="微軟正黑體" panose="020B0604030504040204" pitchFamily="34" charset="-120"/>
                <a:ea typeface="微軟正黑體" panose="020B0604030504040204" pitchFamily="34" charset="-120"/>
              </a:endParaRPr>
            </a:p>
          </p:txBody>
        </p:sp>
      </p:grpSp>
      <p:grpSp>
        <p:nvGrpSpPr>
          <p:cNvPr id="12" name="群組 11">
            <a:extLst>
              <a:ext uri="{FF2B5EF4-FFF2-40B4-BE49-F238E27FC236}">
                <a16:creationId xmlns:a16="http://schemas.microsoft.com/office/drawing/2014/main" id="{FD1215C8-2630-65A5-516E-8DF5C7A52E12}"/>
              </a:ext>
            </a:extLst>
          </p:cNvPr>
          <p:cNvGrpSpPr/>
          <p:nvPr/>
        </p:nvGrpSpPr>
        <p:grpSpPr>
          <a:xfrm>
            <a:off x="787689" y="2802578"/>
            <a:ext cx="6802479" cy="1980545"/>
            <a:chOff x="787689" y="2802578"/>
            <a:chExt cx="6802479" cy="1980545"/>
          </a:xfrm>
        </p:grpSpPr>
        <p:pic>
          <p:nvPicPr>
            <p:cNvPr id="8" name="圖片 7">
              <a:extLst>
                <a:ext uri="{FF2B5EF4-FFF2-40B4-BE49-F238E27FC236}">
                  <a16:creationId xmlns:a16="http://schemas.microsoft.com/office/drawing/2014/main" id="{15ADBB93-587B-3358-0753-5D7671AEBC0D}"/>
                </a:ext>
              </a:extLst>
            </p:cNvPr>
            <p:cNvPicPr>
              <a:picLocks noChangeAspect="1"/>
            </p:cNvPicPr>
            <p:nvPr/>
          </p:nvPicPr>
          <p:blipFill>
            <a:blip r:embed="rId3"/>
            <a:stretch>
              <a:fillRect/>
            </a:stretch>
          </p:blipFill>
          <p:spPr>
            <a:xfrm>
              <a:off x="787689" y="2802578"/>
              <a:ext cx="1642623" cy="1652767"/>
            </a:xfrm>
            <a:prstGeom prst="rect">
              <a:avLst/>
            </a:prstGeom>
          </p:spPr>
        </p:pic>
        <p:sp>
          <p:nvSpPr>
            <p:cNvPr id="10" name="文字方塊 9">
              <a:extLst>
                <a:ext uri="{FF2B5EF4-FFF2-40B4-BE49-F238E27FC236}">
                  <a16:creationId xmlns:a16="http://schemas.microsoft.com/office/drawing/2014/main" id="{4B7DE41D-24FE-9AAD-FDE5-AD784A293E9F}"/>
                </a:ext>
              </a:extLst>
            </p:cNvPr>
            <p:cNvSpPr txBox="1"/>
            <p:nvPr/>
          </p:nvSpPr>
          <p:spPr>
            <a:xfrm>
              <a:off x="2806376" y="2844131"/>
              <a:ext cx="4783792" cy="1938992"/>
            </a:xfrm>
            <a:prstGeom prst="rect">
              <a:avLst/>
            </a:prstGeom>
            <a:noFill/>
          </p:spPr>
          <p:txBody>
            <a:bodyPr wrap="square" rtlCol="0">
              <a:spAutoFit/>
            </a:bodyPr>
            <a:lstStyle/>
            <a:p>
              <a:r>
                <a:rPr lang="zh-TW" altLang="en-US" sz="2400" b="1" dirty="0">
                  <a:latin typeface="微軟正黑體" panose="020B0604030504040204" pitchFamily="34" charset="-120"/>
                  <a:ea typeface="微軟正黑體" panose="020B0604030504040204" pitchFamily="34" charset="-120"/>
                </a:rPr>
                <a:t>補助</a:t>
              </a:r>
              <a:r>
                <a:rPr lang="en-US" altLang="zh-TW" sz="2400" b="1" dirty="0">
                  <a:latin typeface="微軟正黑體" panose="020B0604030504040204" pitchFamily="34" charset="-120"/>
                  <a:ea typeface="微軟正黑體" panose="020B0604030504040204" pitchFamily="34" charset="-120"/>
                </a:rPr>
                <a:t>:</a:t>
              </a:r>
              <a:r>
                <a:rPr lang="zh-TW" altLang="en-US" sz="2400" b="1" dirty="0">
                  <a:latin typeface="微軟正黑體" panose="020B0604030504040204" pitchFamily="34" charset="-120"/>
                  <a:ea typeface="微軟正黑體" panose="020B0604030504040204" pitchFamily="34" charset="-120"/>
                </a:rPr>
                <a:t>機關團體對特定對象提供具有經濟價值之給付</a:t>
              </a:r>
              <a:endParaRPr lang="en-US" altLang="zh-TW" sz="2400" b="1" dirty="0">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Char char="n"/>
              </a:pPr>
              <a:r>
                <a:rPr lang="zh-TW" altLang="en-US" sz="2400" b="1" dirty="0">
                  <a:latin typeface="微軟正黑體" panose="020B0604030504040204" pitchFamily="34" charset="-120"/>
                  <a:ea typeface="微軟正黑體" panose="020B0604030504040204" pitchFamily="34" charset="-120"/>
                </a:rPr>
                <a:t>地方創生計畫</a:t>
              </a:r>
              <a:endParaRPr lang="en-US" altLang="zh-TW" sz="2400" b="1" dirty="0">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Char char="n"/>
              </a:pPr>
              <a:r>
                <a:rPr lang="zh-TW" altLang="en-US" sz="2400" b="1" dirty="0">
                  <a:latin typeface="微軟正黑體" panose="020B0604030504040204" pitchFamily="34" charset="-120"/>
                  <a:ea typeface="微軟正黑體" panose="020B0604030504040204" pitchFamily="34" charset="-120"/>
                </a:rPr>
                <a:t>贊助酒品、麵包、清潔用品等</a:t>
              </a:r>
              <a:endParaRPr lang="en-US" altLang="zh-TW" sz="2400" b="1" dirty="0">
                <a:latin typeface="微軟正黑體" panose="020B0604030504040204" pitchFamily="34" charset="-120"/>
                <a:ea typeface="微軟正黑體" panose="020B0604030504040204" pitchFamily="34" charset="-120"/>
              </a:endParaRPr>
            </a:p>
            <a:p>
              <a:pPr marL="342900" indent="-342900">
                <a:buFont typeface="Wingdings" panose="05000000000000000000" pitchFamily="2" charset="2"/>
                <a:buChar char="n"/>
              </a:pPr>
              <a:r>
                <a:rPr lang="zh-TW" altLang="en-US" sz="2400" b="1" dirty="0">
                  <a:latin typeface="微軟正黑體" panose="020B0604030504040204" pitchFamily="34" charset="-120"/>
                  <a:ea typeface="微軟正黑體" panose="020B0604030504040204" pitchFamily="34" charset="-120"/>
                </a:rPr>
                <a:t>台電回饋金</a:t>
              </a:r>
              <a:endParaRPr lang="en-US" altLang="zh-TW" sz="2400" b="1"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2634817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3DB0B4B-F5E0-4CBF-BC60-B51A8A8A5B30}"/>
              </a:ext>
            </a:extLst>
          </p:cNvPr>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交易行為禁止之例外</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本法第</a:t>
            </a:r>
            <a:r>
              <a:rPr lang="en-US" altLang="zh-TW" sz="1600" dirty="0">
                <a:latin typeface="微軟正黑體" panose="020B0604030504040204" pitchFamily="34" charset="-120"/>
                <a:ea typeface="微軟正黑體" panose="020B0604030504040204" pitchFamily="34" charset="-120"/>
              </a:rPr>
              <a:t>14</a:t>
            </a:r>
            <a:r>
              <a:rPr lang="zh-TW" altLang="en-US" sz="1600" dirty="0">
                <a:latin typeface="微軟正黑體" panose="020B0604030504040204" pitchFamily="34" charset="-120"/>
                <a:ea typeface="微軟正黑體" panose="020B0604030504040204" pitchFamily="34" charset="-120"/>
              </a:rPr>
              <a:t>條第</a:t>
            </a:r>
            <a:r>
              <a:rPr lang="en-US" altLang="zh-TW" sz="1600" dirty="0">
                <a:latin typeface="微軟正黑體" panose="020B0604030504040204" pitchFamily="34" charset="-120"/>
                <a:ea typeface="微軟正黑體" panose="020B0604030504040204" pitchFamily="34" charset="-120"/>
              </a:rPr>
              <a:t>1</a:t>
            </a:r>
            <a:r>
              <a:rPr lang="zh-TW" altLang="en-US" sz="1600" dirty="0">
                <a:latin typeface="微軟正黑體" panose="020B0604030504040204" pitchFamily="34" charset="-120"/>
                <a:ea typeface="微軟正黑體" panose="020B0604030504040204" pitchFamily="34" charset="-120"/>
              </a:rPr>
              <a:t>項但書①</a:t>
            </a:r>
            <a:r>
              <a:rPr lang="en-US" altLang="zh-TW" sz="1600" dirty="0">
                <a:latin typeface="微軟正黑體" panose="020B0604030504040204" pitchFamily="34" charset="-120"/>
                <a:ea typeface="微軟正黑體" panose="020B0604030504040204" pitchFamily="34" charset="-120"/>
              </a:rPr>
              <a:t>)</a:t>
            </a:r>
            <a:endParaRPr lang="zh-TW" altLang="en-US" sz="1600" dirty="0">
              <a:latin typeface="微軟正黑體" panose="020B0604030504040204" pitchFamily="34" charset="-120"/>
              <a:ea typeface="微軟正黑體" panose="020B0604030504040204" pitchFamily="34" charset="-120"/>
            </a:endParaRPr>
          </a:p>
        </p:txBody>
      </p:sp>
      <p:sp>
        <p:nvSpPr>
          <p:cNvPr id="6" name="投影片編號版面配置區 5">
            <a:extLst>
              <a:ext uri="{FF2B5EF4-FFF2-40B4-BE49-F238E27FC236}">
                <a16:creationId xmlns:a16="http://schemas.microsoft.com/office/drawing/2014/main" id="{E3F8CFC3-B23A-450C-B338-F555902AB824}"/>
              </a:ext>
            </a:extLst>
          </p:cNvPr>
          <p:cNvSpPr>
            <a:spLocks noGrp="1"/>
          </p:cNvSpPr>
          <p:nvPr>
            <p:ph type="sldNum" sz="quarter" idx="11"/>
          </p:nvPr>
        </p:nvSpPr>
        <p:spPr/>
        <p:txBody>
          <a:bodyPr/>
          <a:lstStyle/>
          <a:p>
            <a:fld id="{DBD94E27-7B9A-466C-AD81-10C7819BE9C1}" type="slidenum">
              <a:rPr lang="zh-TW" altLang="en-US" smtClean="0"/>
              <a:t>20</a:t>
            </a:fld>
            <a:endParaRPr lang="zh-TW" altLang="en-US" dirty="0"/>
          </a:p>
        </p:txBody>
      </p:sp>
      <p:sp>
        <p:nvSpPr>
          <p:cNvPr id="3" name="矩形 2">
            <a:extLst>
              <a:ext uri="{FF2B5EF4-FFF2-40B4-BE49-F238E27FC236}">
                <a16:creationId xmlns:a16="http://schemas.microsoft.com/office/drawing/2014/main" id="{4840CA14-1FFE-4C0B-9A0F-EB12E1DDA201}"/>
              </a:ext>
            </a:extLst>
          </p:cNvPr>
          <p:cNvSpPr/>
          <p:nvPr/>
        </p:nvSpPr>
        <p:spPr>
          <a:xfrm>
            <a:off x="899525" y="1232730"/>
            <a:ext cx="7344900" cy="769441"/>
          </a:xfrm>
          <a:prstGeom prst="rect">
            <a:avLst/>
          </a:prstGeom>
        </p:spPr>
        <p:txBody>
          <a:bodyPr wrap="square">
            <a:spAutoFit/>
          </a:bodyPr>
          <a:lstStyle/>
          <a:p>
            <a:pPr marL="514350" marR="0" lvl="0" indent="-514350" algn="l" defTabSz="914400" rtl="0" eaLnBrk="1" fontAlgn="auto" latinLnBrk="0" hangingPunct="1">
              <a:lnSpc>
                <a:spcPct val="100000"/>
              </a:lnSpc>
              <a:spcBef>
                <a:spcPts val="0"/>
              </a:spcBef>
              <a:spcAft>
                <a:spcPts val="0"/>
              </a:spcAft>
              <a:buClr>
                <a:srgbClr val="000000"/>
              </a:buClr>
              <a:buSzTx/>
              <a:buFont typeface="+mj-ea"/>
              <a:buAutoNum type="ea1ChtPeriod"/>
              <a:tabLst/>
              <a:defRPr/>
            </a:pPr>
            <a:r>
              <a:rPr kumimoji="0" lang="zh-TW" altLang="en-US" sz="20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依</a:t>
            </a:r>
            <a:r>
              <a:rPr kumimoji="0" lang="zh-TW" altLang="en-US" sz="2400" b="1" i="0" u="none" strike="noStrike" kern="0" cap="none" spc="0" normalizeH="0" baseline="0" noProof="0">
                <a:ln>
                  <a:noFill/>
                </a:ln>
                <a:solidFill>
                  <a:schemeClr val="accent6">
                    <a:lumMod val="40000"/>
                    <a:lumOff val="60000"/>
                  </a:schemeClr>
                </a:solidFill>
                <a:effectLst/>
                <a:uLnTx/>
                <a:uFillTx/>
                <a:latin typeface="微軟正黑體" panose="020B0604030504040204" pitchFamily="34" charset="-120"/>
                <a:ea typeface="微軟正黑體" panose="020B0604030504040204" pitchFamily="34" charset="-120"/>
                <a:cs typeface="Arial"/>
                <a:sym typeface="Arial"/>
              </a:rPr>
              <a:t>政府採購法</a:t>
            </a:r>
            <a:r>
              <a:rPr kumimoji="0" lang="zh-TW" altLang="en-US" sz="20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以</a:t>
            </a:r>
            <a:r>
              <a:rPr kumimoji="0" lang="zh-TW" altLang="en-US" sz="2400" b="1" i="0" u="none" strike="noStrike" kern="0" cap="none" spc="0" normalizeH="0" baseline="0" noProof="0" dirty="0">
                <a:ln>
                  <a:noFill/>
                </a:ln>
                <a:solidFill>
                  <a:schemeClr val="accent6">
                    <a:lumMod val="40000"/>
                    <a:lumOff val="60000"/>
                  </a:schemeClr>
                </a:solidFill>
                <a:effectLst/>
                <a:uLnTx/>
                <a:uFillTx/>
                <a:latin typeface="微軟正黑體" panose="020B0604030504040204" pitchFamily="34" charset="-120"/>
                <a:ea typeface="微軟正黑體" panose="020B0604030504040204" pitchFamily="34" charset="-120"/>
                <a:cs typeface="Arial"/>
                <a:sym typeface="Arial"/>
              </a:rPr>
              <a:t>公告程序</a:t>
            </a: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或</a:t>
            </a:r>
            <a:r>
              <a:rPr kumimoji="0" lang="zh-TW" altLang="en-US" sz="2400" b="1" i="0" u="none" strike="noStrike" kern="0" cap="none" spc="0" normalizeH="0" baseline="0" noProof="0" dirty="0">
                <a:ln>
                  <a:noFill/>
                </a:ln>
                <a:solidFill>
                  <a:schemeClr val="accent6">
                    <a:lumMod val="40000"/>
                    <a:lumOff val="60000"/>
                  </a:schemeClr>
                </a:solidFill>
                <a:effectLst/>
                <a:uLnTx/>
                <a:uFillTx/>
                <a:latin typeface="微軟正黑體" panose="020B0604030504040204" pitchFamily="34" charset="-120"/>
                <a:ea typeface="微軟正黑體" panose="020B0604030504040204" pitchFamily="34" charset="-120"/>
                <a:cs typeface="Arial"/>
                <a:sym typeface="Arial"/>
              </a:rPr>
              <a:t>同</a:t>
            </a:r>
            <a:r>
              <a:rPr kumimoji="0" lang="zh-TW" altLang="en-US" sz="2400" b="1" i="0" u="none" strike="noStrike" kern="0" cap="none" spc="0" normalizeH="0" baseline="0" noProof="0">
                <a:ln>
                  <a:noFill/>
                </a:ln>
                <a:solidFill>
                  <a:schemeClr val="accent6">
                    <a:lumMod val="40000"/>
                    <a:lumOff val="60000"/>
                  </a:schemeClr>
                </a:solidFill>
                <a:effectLst/>
                <a:uLnTx/>
                <a:uFillTx/>
                <a:latin typeface="微軟正黑體" panose="020B0604030504040204" pitchFamily="34" charset="-120"/>
                <a:ea typeface="微軟正黑體" panose="020B0604030504040204" pitchFamily="34" charset="-120"/>
                <a:cs typeface="Arial"/>
                <a:sym typeface="Arial"/>
              </a:rPr>
              <a:t>法第一百零五</a:t>
            </a:r>
            <a:r>
              <a:rPr kumimoji="0" lang="zh-TW" altLang="en-US" sz="2400" b="1" i="0" u="none" strike="noStrike" kern="0" cap="none" spc="0" normalizeH="0" baseline="0" noProof="0">
                <a:ln>
                  <a:noFill/>
                </a:ln>
                <a:solidFill>
                  <a:srgbClr val="EA4960"/>
                </a:solidFill>
                <a:effectLst/>
                <a:uLnTx/>
                <a:uFillTx/>
                <a:latin typeface="微軟正黑體" panose="020B0604030504040204" pitchFamily="34" charset="-120"/>
                <a:ea typeface="微軟正黑體" panose="020B0604030504040204" pitchFamily="34" charset="-120"/>
                <a:cs typeface="Arial"/>
                <a:sym typeface="Arial"/>
              </a:rPr>
              <a:t>條</a:t>
            </a:r>
            <a:r>
              <a:rPr kumimoji="0" lang="zh-TW" altLang="en-US" sz="20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辦理之採購。</a:t>
            </a:r>
            <a:endParaRPr kumimoji="0" lang="zh-TW" altLang="en-US" sz="2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4" name="矩形 3">
            <a:extLst>
              <a:ext uri="{FF2B5EF4-FFF2-40B4-BE49-F238E27FC236}">
                <a16:creationId xmlns:a16="http://schemas.microsoft.com/office/drawing/2014/main" id="{7A2467B2-AA95-4F51-9FBB-28495248E06D}"/>
              </a:ext>
            </a:extLst>
          </p:cNvPr>
          <p:cNvSpPr/>
          <p:nvPr/>
        </p:nvSpPr>
        <p:spPr>
          <a:xfrm>
            <a:off x="1123330" y="2217176"/>
            <a:ext cx="6897290" cy="2216376"/>
          </a:xfrm>
          <a:prstGeom prst="rect">
            <a:avLst/>
          </a:prstGeom>
        </p:spPr>
        <p:txBody>
          <a:bodyPr wrap="square">
            <a:spAutoFit/>
          </a:bodyPr>
          <a:lstStyle/>
          <a:p>
            <a:pPr marL="432000" marR="0" lvl="0" indent="-342900" algn="l" defTabSz="914400" rtl="0" eaLnBrk="1" fontAlgn="auto" latinLnBrk="0" hangingPunct="1">
              <a:lnSpc>
                <a:spcPts val="2600"/>
              </a:lnSpc>
              <a:spcBef>
                <a:spcPts val="1200"/>
              </a:spcBef>
              <a:spcAft>
                <a:spcPts val="0"/>
              </a:spcAft>
              <a:buClr>
                <a:srgbClr val="008080"/>
              </a:buClr>
              <a:buSzTx/>
              <a:buFont typeface="Wingdings" panose="05000000000000000000" pitchFamily="2" charset="2"/>
              <a:buChar char="u"/>
              <a:tabLst/>
              <a:defRPr/>
            </a:pPr>
            <a:r>
              <a:rPr kumimoji="0" lang="zh-TW" altLang="en-US" sz="18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依政府採購法經由</a:t>
            </a: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公告程序進行</a:t>
            </a:r>
            <a:r>
              <a:rPr kumimoji="0" lang="zh-TW" altLang="en-US" sz="18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之採購</a:t>
            </a:r>
            <a:r>
              <a:rPr kumimoji="0" lang="zh-TW" altLang="en-US" sz="180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（包含公開招標、選擇性招標及經公告辦理之限制性招標）</a:t>
            </a:r>
            <a:r>
              <a:rPr kumimoji="0" lang="zh-TW" altLang="en-US" sz="18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，有</a:t>
            </a: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嚴格之程序可資遵循</a:t>
            </a:r>
            <a:r>
              <a:rPr kumimoji="0" lang="zh-TW" altLang="en-US" sz="18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，較無牴觸本法立法精神之虞。</a:t>
            </a:r>
            <a:endParaRPr lang="en-US" altLang="zh-TW" sz="1800" kern="1200" dirty="0">
              <a:latin typeface="微軟正黑體" panose="020B0604030504040204" pitchFamily="34" charset="-120"/>
              <a:ea typeface="微軟正黑體" panose="020B0604030504040204" pitchFamily="34" charset="-120"/>
            </a:endParaRPr>
          </a:p>
          <a:p>
            <a:pPr marL="432000" marR="0" lvl="0" indent="-342900" algn="l" defTabSz="914400" rtl="0" eaLnBrk="1" fontAlgn="auto" latinLnBrk="0" hangingPunct="1">
              <a:lnSpc>
                <a:spcPts val="2600"/>
              </a:lnSpc>
              <a:spcBef>
                <a:spcPts val="1200"/>
              </a:spcBef>
              <a:spcAft>
                <a:spcPts val="0"/>
              </a:spcAft>
              <a:buClr>
                <a:srgbClr val="008080"/>
              </a:buClr>
              <a:buSzTx/>
              <a:buFont typeface="Wingdings" panose="05000000000000000000" pitchFamily="2" charset="2"/>
              <a:buChar char="u"/>
              <a:tabLst/>
              <a:defRPr/>
            </a:pPr>
            <a:r>
              <a:rPr kumimoji="0" lang="zh-TW" altLang="en-US" sz="18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依政府採購法第</a:t>
            </a:r>
            <a:r>
              <a:rPr kumimoji="0" lang="en-US" altLang="zh-TW" sz="18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105</a:t>
            </a:r>
            <a:r>
              <a:rPr kumimoji="0" lang="zh-TW" altLang="en-US" sz="18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條辦理之採購係因國家遇有戰爭等重大變故、人民之生命、身體、健康或財產遭遇緊急危難，需</a:t>
            </a:r>
            <a:r>
              <a:rPr kumimoji="0" lang="zh-TW" altLang="en-US" sz="1800" b="1"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緊急處置之採購事項</a:t>
            </a:r>
            <a:r>
              <a:rPr kumimoji="0" lang="zh-TW" altLang="en-US" sz="18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等情狀，亦應有排除交易行為禁止之必要。</a:t>
            </a:r>
          </a:p>
        </p:txBody>
      </p:sp>
    </p:spTree>
    <p:extLst>
      <p:ext uri="{BB962C8B-B14F-4D97-AF65-F5344CB8AC3E}">
        <p14:creationId xmlns:p14="http://schemas.microsoft.com/office/powerpoint/2010/main" val="1807135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64;p68">
            <a:extLst>
              <a:ext uri="{FF2B5EF4-FFF2-40B4-BE49-F238E27FC236}">
                <a16:creationId xmlns:a16="http://schemas.microsoft.com/office/drawing/2014/main" id="{C4D13124-49FC-420C-9776-A6DAEBE5694B}"/>
              </a:ext>
            </a:extLst>
          </p:cNvPr>
          <p:cNvSpPr txBox="1">
            <a:spLocks/>
          </p:cNvSpPr>
          <p:nvPr/>
        </p:nvSpPr>
        <p:spPr>
          <a:xfrm rot="19556809">
            <a:off x="248889" y="630873"/>
            <a:ext cx="1624485" cy="528786"/>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2"/>
              </a:buClr>
              <a:buSzPts val="2800"/>
              <a:buFont typeface="Vazirmatn Black"/>
              <a:buNone/>
              <a:defRPr sz="2500" b="0" i="0" u="none" strike="noStrike" cap="none">
                <a:solidFill>
                  <a:schemeClr val="dk1"/>
                </a:solidFill>
                <a:latin typeface="Zen Kaku Gothic New"/>
                <a:ea typeface="Zen Kaku Gothic New"/>
                <a:cs typeface="Zen Kaku Gothic New"/>
                <a:sym typeface="Zen Kaku Gothic New"/>
              </a:defRPr>
            </a:lvl1pPr>
            <a:lvl2pPr marR="0" lvl="1"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2pPr>
            <a:lvl3pPr marR="0" lvl="2"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3pPr>
            <a:lvl4pPr marR="0" lvl="3"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4pPr>
            <a:lvl5pPr marR="0" lvl="4"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5pPr>
            <a:lvl6pPr marR="0" lvl="5"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6pPr>
            <a:lvl7pPr marR="0" lvl="6"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7pPr>
            <a:lvl8pPr marR="0" lvl="7"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8pPr>
            <a:lvl9pPr marR="0" lvl="8"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9pPr>
          </a:lstStyle>
          <a:p>
            <a:pPr marL="0" marR="0" lvl="0" indent="0" algn="ctr" defTabSz="914400" rtl="0" eaLnBrk="1" fontAlgn="auto" latinLnBrk="0" hangingPunct="1">
              <a:lnSpc>
                <a:spcPct val="100000"/>
              </a:lnSpc>
              <a:spcBef>
                <a:spcPts val="0"/>
              </a:spcBef>
              <a:spcAft>
                <a:spcPts val="0"/>
              </a:spcAft>
              <a:buClr>
                <a:srgbClr val="0D4A80"/>
              </a:buClr>
              <a:buSzPts val="2800"/>
              <a:buFont typeface="Vazirmatn Black"/>
              <a:buNone/>
              <a:tabLst/>
              <a:defRPr/>
            </a:pPr>
            <a:r>
              <a:rPr kumimoji="0" lang="zh-TW" altLang="en-US" sz="2800" b="1"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Zen Kaku Gothic New"/>
                <a:sym typeface="Zen Kaku Gothic New"/>
              </a:rPr>
              <a:t>案例分享</a:t>
            </a:r>
          </a:p>
        </p:txBody>
      </p:sp>
      <p:sp>
        <p:nvSpPr>
          <p:cNvPr id="5" name="矩形 4">
            <a:extLst>
              <a:ext uri="{FF2B5EF4-FFF2-40B4-BE49-F238E27FC236}">
                <a16:creationId xmlns:a16="http://schemas.microsoft.com/office/drawing/2014/main" id="{CB600CF7-4198-4950-B6EE-48244410A98D}"/>
              </a:ext>
            </a:extLst>
          </p:cNvPr>
          <p:cNvSpPr/>
          <p:nvPr/>
        </p:nvSpPr>
        <p:spPr>
          <a:xfrm>
            <a:off x="1178140" y="1074727"/>
            <a:ext cx="6502712" cy="3641510"/>
          </a:xfrm>
          <a:prstGeom prst="rect">
            <a:avLst/>
          </a:prstGeom>
        </p:spPr>
        <p:txBody>
          <a:bodyPr wrap="square">
            <a:spAutoFit/>
          </a:bodyPr>
          <a:lstStyle/>
          <a:p>
            <a:pPr lvl="0" algn="just">
              <a:lnSpc>
                <a:spcPts val="3500"/>
              </a:lnSpc>
              <a:defRPr/>
            </a:pPr>
            <a:r>
              <a:rPr lang="en-US" altLang="zh-TW" sz="2400" dirty="0">
                <a:latin typeface="微軟正黑體" panose="020B0604030504040204" pitchFamily="34" charset="-120"/>
                <a:ea typeface="微軟正黑體" panose="020B0604030504040204" pitchFamily="34" charset="-120"/>
              </a:rPr>
              <a:t>A</a:t>
            </a:r>
            <a:r>
              <a:rPr lang="zh-TW" altLang="en-US" sz="2400" dirty="0">
                <a:latin typeface="微軟正黑體" panose="020B0604030504040204" pitchFamily="34" charset="-120"/>
                <a:ea typeface="微軟正黑體" panose="020B0604030504040204" pitchFamily="34" charset="-120"/>
              </a:rPr>
              <a:t>縣政府以非經公告之限制性招標辦理「原住民音樂家交流計畫」勞務採購案，</a:t>
            </a:r>
            <a:r>
              <a:rPr lang="zh-TW" altLang="en-US" sz="2400" dirty="0">
                <a:solidFill>
                  <a:srgbClr val="FF0000"/>
                </a:solidFill>
                <a:latin typeface="微軟正黑體" panose="020B0604030504040204" pitchFamily="34" charset="-120"/>
                <a:ea typeface="微軟正黑體" panose="020B0604030504040204" pitchFamily="34" charset="-120"/>
              </a:rPr>
              <a:t>該府邀請</a:t>
            </a:r>
            <a:r>
              <a:rPr lang="en-US" altLang="zh-TW" sz="2400" dirty="0">
                <a:latin typeface="微軟正黑體" panose="020B0604030504040204" pitchFamily="34" charset="-120"/>
                <a:ea typeface="微軟正黑體" panose="020B0604030504040204" pitchFamily="34" charset="-120"/>
              </a:rPr>
              <a:t>A</a:t>
            </a:r>
            <a:r>
              <a:rPr lang="zh-TW" altLang="en-US" sz="2400" dirty="0">
                <a:latin typeface="微軟正黑體" panose="020B0604030504040204" pitchFamily="34" charset="-120"/>
                <a:ea typeface="微軟正黑體" panose="020B0604030504040204" pitchFamily="34" charset="-120"/>
              </a:rPr>
              <a:t>縣議員之關係人甲公司於</a:t>
            </a:r>
            <a:r>
              <a:rPr lang="en-US" altLang="zh-TW" sz="2400" dirty="0">
                <a:latin typeface="微軟正黑體" panose="020B0604030504040204" pitchFamily="34" charset="-120"/>
                <a:ea typeface="微軟正黑體" panose="020B0604030504040204" pitchFamily="34" charset="-120"/>
              </a:rPr>
              <a:t>112</a:t>
            </a:r>
            <a:r>
              <a:rPr lang="zh-TW" altLang="en-US" sz="2400" dirty="0">
                <a:latin typeface="微軟正黑體" panose="020B0604030504040204" pitchFamily="34" charset="-120"/>
                <a:ea typeface="微軟正黑體" panose="020B0604030504040204" pitchFamily="34" charset="-120"/>
              </a:rPr>
              <a:t>年</a:t>
            </a:r>
            <a:r>
              <a:rPr lang="en-US" altLang="zh-TW" sz="2400" dirty="0">
                <a:latin typeface="微軟正黑體" panose="020B0604030504040204" pitchFamily="34" charset="-120"/>
                <a:ea typeface="微軟正黑體" panose="020B0604030504040204" pitchFamily="34" charset="-120"/>
              </a:rPr>
              <a:t>9</a:t>
            </a:r>
            <a:r>
              <a:rPr lang="zh-TW" altLang="en-US" sz="2400" dirty="0">
                <a:latin typeface="微軟正黑體" panose="020B0604030504040204" pitchFamily="34" charset="-120"/>
                <a:ea typeface="微軟正黑體" panose="020B0604030504040204" pitchFamily="34" charset="-120"/>
              </a:rPr>
              <a:t>月</a:t>
            </a:r>
            <a:r>
              <a:rPr lang="en-US" altLang="zh-TW" sz="2400" dirty="0">
                <a:latin typeface="微軟正黑體" panose="020B0604030504040204" pitchFamily="34" charset="-120"/>
                <a:ea typeface="微軟正黑體" panose="020B0604030504040204" pitchFamily="34" charset="-120"/>
              </a:rPr>
              <a:t>7</a:t>
            </a:r>
            <a:r>
              <a:rPr lang="zh-TW" altLang="en-US" sz="2400" dirty="0">
                <a:latin typeface="微軟正黑體" panose="020B0604030504040204" pitchFamily="34" charset="-120"/>
                <a:ea typeface="微軟正黑體" panose="020B0604030504040204" pitchFamily="34" charset="-120"/>
              </a:rPr>
              <a:t>日辦理議價事宜，並以</a:t>
            </a:r>
            <a:r>
              <a:rPr lang="en-US" altLang="zh-TW" sz="2400" dirty="0">
                <a:latin typeface="微軟正黑體" panose="020B0604030504040204" pitchFamily="34" charset="-120"/>
                <a:ea typeface="微軟正黑體" panose="020B0604030504040204" pitchFamily="34" charset="-120"/>
              </a:rPr>
              <a:t>50</a:t>
            </a:r>
            <a:r>
              <a:rPr lang="zh-TW" altLang="en-US" sz="2400" dirty="0">
                <a:latin typeface="微軟正黑體" panose="020B0604030504040204" pitchFamily="34" charset="-120"/>
                <a:ea typeface="微軟正黑體" panose="020B0604030504040204" pitchFamily="34" charset="-120"/>
              </a:rPr>
              <a:t>萬</a:t>
            </a:r>
            <a:r>
              <a:rPr lang="en-US" altLang="zh-TW" sz="2400" dirty="0">
                <a:latin typeface="微軟正黑體" panose="020B0604030504040204" pitchFamily="34" charset="-120"/>
                <a:ea typeface="微軟正黑體" panose="020B0604030504040204" pitchFamily="34" charset="-120"/>
              </a:rPr>
              <a:t>5,000</a:t>
            </a:r>
            <a:r>
              <a:rPr lang="zh-TW" altLang="en-US" sz="2400" dirty="0">
                <a:latin typeface="微軟正黑體" panose="020B0604030504040204" pitchFamily="34" charset="-120"/>
                <a:ea typeface="微軟正黑體" panose="020B0604030504040204" pitchFamily="34" charset="-120"/>
              </a:rPr>
              <a:t>元決標予甲公司。因該採購案</a:t>
            </a:r>
            <a:r>
              <a:rPr lang="zh-TW" altLang="en-US" sz="2400" dirty="0">
                <a:solidFill>
                  <a:srgbClr val="FF0000"/>
                </a:solidFill>
                <a:latin typeface="微軟正黑體" panose="020B0604030504040204" pitchFamily="34" charset="-120"/>
                <a:ea typeface="微軟正黑體" panose="020B0604030504040204" pitchFamily="34" charset="-120"/>
              </a:rPr>
              <a:t>未以公告程序辦理</a:t>
            </a:r>
            <a:r>
              <a:rPr lang="zh-TW" altLang="en-US" sz="2400" dirty="0">
                <a:latin typeface="微軟正黑體" panose="020B0604030504040204" pitchFamily="34" charset="-120"/>
                <a:ea typeface="微軟正黑體" panose="020B0604030504040204" pitchFamily="34" charset="-120"/>
              </a:rPr>
              <a:t>，是甲公司與</a:t>
            </a:r>
            <a:r>
              <a:rPr lang="en-US" altLang="zh-TW" sz="2400" dirty="0">
                <a:latin typeface="微軟正黑體" panose="020B0604030504040204" pitchFamily="34" charset="-120"/>
                <a:ea typeface="微軟正黑體" panose="020B0604030504040204" pitchFamily="34" charset="-120"/>
              </a:rPr>
              <a:t>A</a:t>
            </a:r>
            <a:r>
              <a:rPr lang="zh-TW" altLang="en-US" sz="2400" dirty="0">
                <a:latin typeface="微軟正黑體" panose="020B0604030504040204" pitchFamily="34" charset="-120"/>
                <a:ea typeface="微軟正黑體" panose="020B0604030504040204" pitchFamily="34" charset="-120"/>
              </a:rPr>
              <a:t>縣政府之交易行為，</a:t>
            </a:r>
            <a:r>
              <a:rPr lang="zh-TW" altLang="en-US" sz="2400" dirty="0">
                <a:solidFill>
                  <a:srgbClr val="FF0000"/>
                </a:solidFill>
                <a:latin typeface="微軟正黑體" panose="020B0604030504040204" pitchFamily="34" charset="-120"/>
                <a:ea typeface="微軟正黑體" panose="020B0604030504040204" pitchFamily="34" charset="-120"/>
              </a:rPr>
              <a:t>不符合本法上開例外允許之要件</a:t>
            </a:r>
            <a:r>
              <a:rPr lang="zh-TW" altLang="en-US" sz="2400" dirty="0">
                <a:latin typeface="微軟正黑體" panose="020B0604030504040204" pitchFamily="34" charset="-120"/>
                <a:ea typeface="微軟正黑體" panose="020B0604030504040204" pitchFamily="34" charset="-120"/>
              </a:rPr>
              <a:t>，甲公司違反利衝法第</a:t>
            </a:r>
            <a:r>
              <a:rPr lang="en-US" altLang="zh-TW" sz="2400" dirty="0">
                <a:latin typeface="微軟正黑體" panose="020B0604030504040204" pitchFamily="34" charset="-120"/>
                <a:ea typeface="微軟正黑體" panose="020B0604030504040204" pitchFamily="34" charset="-120"/>
              </a:rPr>
              <a:t>14</a:t>
            </a:r>
            <a:r>
              <a:rPr lang="zh-TW" altLang="en-US" sz="2400" dirty="0">
                <a:latin typeface="微軟正黑體" panose="020B0604030504040204" pitchFamily="34" charset="-120"/>
                <a:ea typeface="微軟正黑體" panose="020B0604030504040204" pitchFamily="34" charset="-120"/>
              </a:rPr>
              <a:t>條第</a:t>
            </a:r>
            <a:r>
              <a:rPr lang="en-US" altLang="zh-TW" sz="2400"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項規定，處罰鍰</a:t>
            </a:r>
            <a:r>
              <a:rPr lang="en-US" altLang="zh-TW" sz="2400" dirty="0">
                <a:latin typeface="微軟正黑體" panose="020B0604030504040204" pitchFamily="34" charset="-120"/>
                <a:ea typeface="微軟正黑體" panose="020B0604030504040204" pitchFamily="34" charset="-120"/>
              </a:rPr>
              <a:t>26</a:t>
            </a:r>
            <a:r>
              <a:rPr lang="zh-TW" altLang="en-US" sz="2400" dirty="0">
                <a:latin typeface="微軟正黑體" panose="020B0604030504040204" pitchFamily="34" charset="-120"/>
                <a:ea typeface="微軟正黑體" panose="020B0604030504040204" pitchFamily="34" charset="-120"/>
              </a:rPr>
              <a:t>萬元。</a:t>
            </a:r>
            <a:endParaRPr kumimoji="0" lang="zh-TW" altLang="en-US" sz="2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3" name="投影片編號版面配置區 2">
            <a:extLst>
              <a:ext uri="{FF2B5EF4-FFF2-40B4-BE49-F238E27FC236}">
                <a16:creationId xmlns:a16="http://schemas.microsoft.com/office/drawing/2014/main" id="{86F76998-1739-4400-AF6F-656D7AF9B0B1}"/>
              </a:ext>
            </a:extLst>
          </p:cNvPr>
          <p:cNvSpPr>
            <a:spLocks noGrp="1"/>
          </p:cNvSpPr>
          <p:nvPr>
            <p:ph type="sldNum" sz="quarter" idx="11"/>
          </p:nvPr>
        </p:nvSpPr>
        <p:spPr/>
        <p:txBody>
          <a:bodyPr/>
          <a:lstStyle/>
          <a:p>
            <a:fld id="{DBD94E27-7B9A-466C-AD81-10C7819BE9C1}" type="slidenum">
              <a:rPr lang="zh-TW" altLang="en-US" smtClean="0"/>
              <a:t>21</a:t>
            </a:fld>
            <a:endParaRPr lang="zh-TW" altLang="en-US" dirty="0"/>
          </a:p>
        </p:txBody>
      </p:sp>
    </p:spTree>
    <p:extLst>
      <p:ext uri="{BB962C8B-B14F-4D97-AF65-F5344CB8AC3E}">
        <p14:creationId xmlns:p14="http://schemas.microsoft.com/office/powerpoint/2010/main" val="178467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a16="http://schemas.microsoft.com/office/drawing/2014/main" id="{29EEEED5-42B9-4C1B-B0FD-6050B626D9AA}"/>
              </a:ext>
            </a:extLst>
          </p:cNvPr>
          <p:cNvSpPr/>
          <p:nvPr/>
        </p:nvSpPr>
        <p:spPr>
          <a:xfrm>
            <a:off x="985738" y="1192340"/>
            <a:ext cx="7172523" cy="1593898"/>
          </a:xfrm>
          <a:prstGeom prst="rect">
            <a:avLst/>
          </a:prstGeom>
        </p:spPr>
        <p:txBody>
          <a:bodyPr wrap="square">
            <a:spAutoFit/>
          </a:bodyPr>
          <a:lstStyle/>
          <a:p>
            <a:pPr marL="457200" marR="0" lvl="0" indent="-457200" algn="l" defTabSz="914400" rtl="0" eaLnBrk="1" fontAlgn="auto" latinLnBrk="0" hangingPunct="1">
              <a:lnSpc>
                <a:spcPts val="3000"/>
              </a:lnSpc>
              <a:spcBef>
                <a:spcPts val="0"/>
              </a:spcBef>
              <a:spcAft>
                <a:spcPts val="0"/>
              </a:spcAft>
              <a:buClr>
                <a:srgbClr val="000000"/>
              </a:buClr>
              <a:buSzTx/>
              <a:buFont typeface="+mj-ea"/>
              <a:buAutoNum type="ea1ChtPeriod" startAt="2"/>
              <a:tabLst/>
              <a:defRPr/>
            </a:pPr>
            <a:r>
              <a:rPr kumimoji="0" lang="zh-TW" altLang="en-US" sz="24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依法令規定</a:t>
            </a: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經由</a:t>
            </a:r>
            <a:r>
              <a:rPr kumimoji="0" lang="zh-TW" altLang="en-US" sz="24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公平競爭</a:t>
            </a: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方式，以</a:t>
            </a:r>
            <a:r>
              <a:rPr kumimoji="0" lang="zh-TW" altLang="en-US" sz="24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公告程序</a:t>
            </a: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辦理之採購、標售、標租或招標設定用益物權。（例如：促進民間參與公共建設法、獎勵民間與交通建設條例、國有財產法、文化資產保存法等）</a:t>
            </a:r>
            <a:endParaRPr kumimoji="0" lang="en-US" altLang="zh-TW" sz="2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6" name="矩形 5">
            <a:extLst>
              <a:ext uri="{FF2B5EF4-FFF2-40B4-BE49-F238E27FC236}">
                <a16:creationId xmlns:a16="http://schemas.microsoft.com/office/drawing/2014/main" id="{F1CA036F-3AE7-45CB-A611-487FA76E28EF}"/>
              </a:ext>
            </a:extLst>
          </p:cNvPr>
          <p:cNvSpPr/>
          <p:nvPr/>
        </p:nvSpPr>
        <p:spPr>
          <a:xfrm>
            <a:off x="1376583" y="2960853"/>
            <a:ext cx="6888556" cy="425758"/>
          </a:xfrm>
          <a:prstGeom prst="rect">
            <a:avLst/>
          </a:prstGeom>
        </p:spPr>
        <p:txBody>
          <a:bodyPr wrap="square">
            <a:spAutoFit/>
          </a:bodyPr>
          <a:lstStyle/>
          <a:p>
            <a:pPr marL="432000" lvl="0" indent="-342900">
              <a:lnSpc>
                <a:spcPts val="2600"/>
              </a:lnSpc>
              <a:spcBef>
                <a:spcPts val="1200"/>
              </a:spcBef>
              <a:buClr>
                <a:srgbClr val="008080"/>
              </a:buClr>
              <a:buFont typeface="Wingdings" panose="05000000000000000000" pitchFamily="2" charset="2"/>
              <a:buChar char="u"/>
              <a:defRPr/>
            </a:pPr>
            <a:r>
              <a:rPr lang="zh-TW" altLang="en-US" sz="2800" kern="1200" dirty="0">
                <a:latin typeface="微軟正黑體" panose="020B0604030504040204" pitchFamily="34" charset="-120"/>
                <a:ea typeface="微軟正黑體" panose="020B0604030504040204" pitchFamily="34" charset="-120"/>
              </a:rPr>
              <a:t>交易對象並非特定，爰例外允許交易。</a:t>
            </a:r>
            <a:endParaRPr kumimoji="0" lang="zh-TW" altLang="en-US" sz="2800" b="0" i="0" u="none" strike="noStrike" kern="120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9" name="標題 1">
            <a:extLst>
              <a:ext uri="{FF2B5EF4-FFF2-40B4-BE49-F238E27FC236}">
                <a16:creationId xmlns:a16="http://schemas.microsoft.com/office/drawing/2014/main" id="{A08101D8-B3B3-4F33-A2BF-FC808E67EF23}"/>
              </a:ext>
            </a:extLst>
          </p:cNvPr>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交易行為禁止之例外</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本法第</a:t>
            </a:r>
            <a:r>
              <a:rPr lang="en-US" altLang="zh-TW" sz="1600" dirty="0">
                <a:latin typeface="微軟正黑體" panose="020B0604030504040204" pitchFamily="34" charset="-120"/>
                <a:ea typeface="微軟正黑體" panose="020B0604030504040204" pitchFamily="34" charset="-120"/>
              </a:rPr>
              <a:t>14</a:t>
            </a:r>
            <a:r>
              <a:rPr lang="zh-TW" altLang="en-US" sz="1600" dirty="0">
                <a:latin typeface="微軟正黑體" panose="020B0604030504040204" pitchFamily="34" charset="-120"/>
                <a:ea typeface="微軟正黑體" panose="020B0604030504040204" pitchFamily="34" charset="-120"/>
              </a:rPr>
              <a:t>條第</a:t>
            </a:r>
            <a:r>
              <a:rPr lang="en-US" altLang="zh-TW" sz="1600" dirty="0">
                <a:latin typeface="微軟正黑體" panose="020B0604030504040204" pitchFamily="34" charset="-120"/>
                <a:ea typeface="微軟正黑體" panose="020B0604030504040204" pitchFamily="34" charset="-120"/>
              </a:rPr>
              <a:t>1</a:t>
            </a:r>
            <a:r>
              <a:rPr lang="zh-TW" altLang="en-US" sz="1600" dirty="0">
                <a:latin typeface="微軟正黑體" panose="020B0604030504040204" pitchFamily="34" charset="-120"/>
                <a:ea typeface="微軟正黑體" panose="020B0604030504040204" pitchFamily="34" charset="-120"/>
              </a:rPr>
              <a:t>項但書②</a:t>
            </a:r>
            <a:r>
              <a:rPr lang="en-US" altLang="zh-TW" sz="1600" dirty="0">
                <a:latin typeface="微軟正黑體" panose="020B0604030504040204" pitchFamily="34" charset="-120"/>
                <a:ea typeface="微軟正黑體" panose="020B0604030504040204" pitchFamily="34" charset="-120"/>
              </a:rPr>
              <a:t>)</a:t>
            </a:r>
            <a:endParaRPr lang="zh-TW" altLang="en-US" sz="1600" dirty="0">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00758BD3-4E85-431C-BFE1-970C15EF98EF}"/>
              </a:ext>
            </a:extLst>
          </p:cNvPr>
          <p:cNvSpPr>
            <a:spLocks noGrp="1"/>
          </p:cNvSpPr>
          <p:nvPr>
            <p:ph type="sldNum" sz="quarter" idx="11"/>
          </p:nvPr>
        </p:nvSpPr>
        <p:spPr>
          <a:xfrm>
            <a:off x="6771509" y="4561156"/>
            <a:ext cx="2057400" cy="274637"/>
          </a:xfrm>
        </p:spPr>
        <p:txBody>
          <a:bodyPr/>
          <a:lstStyle/>
          <a:p>
            <a:fld id="{DBD94E27-7B9A-466C-AD81-10C7819BE9C1}" type="slidenum">
              <a:rPr lang="zh-TW" altLang="en-US" smtClean="0"/>
              <a:t>22</a:t>
            </a:fld>
            <a:endParaRPr lang="zh-TW" altLang="en-US" dirty="0"/>
          </a:p>
        </p:txBody>
      </p:sp>
    </p:spTree>
    <p:extLst>
      <p:ext uri="{BB962C8B-B14F-4D97-AF65-F5344CB8AC3E}">
        <p14:creationId xmlns:p14="http://schemas.microsoft.com/office/powerpoint/2010/main" val="1354229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3DB0B4B-F5E0-4CBF-BC60-B51A8A8A5B30}"/>
              </a:ext>
            </a:extLst>
          </p:cNvPr>
          <p:cNvSpPr>
            <a:spLocks noGrp="1"/>
          </p:cNvSpPr>
          <p:nvPr>
            <p:ph type="title"/>
          </p:nvPr>
        </p:nvSpPr>
        <p:spPr>
          <a:xfrm>
            <a:off x="836023" y="491367"/>
            <a:ext cx="7594702" cy="640057"/>
          </a:xfrm>
        </p:spPr>
        <p:txBody>
          <a:bodyPr/>
          <a:lstStyle/>
          <a:p>
            <a:r>
              <a:rPr lang="zh-TW" altLang="en-US" b="1" dirty="0">
                <a:latin typeface="微軟正黑體" panose="020B0604030504040204" pitchFamily="34" charset="-120"/>
                <a:ea typeface="微軟正黑體" panose="020B0604030504040204" pitchFamily="34" charset="-120"/>
              </a:rPr>
              <a:t>補助行為禁止之例外</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本法第</a:t>
            </a:r>
            <a:r>
              <a:rPr lang="en-US" altLang="zh-TW" sz="1600" dirty="0">
                <a:latin typeface="微軟正黑體" panose="020B0604030504040204" pitchFamily="34" charset="-120"/>
                <a:ea typeface="微軟正黑體" panose="020B0604030504040204" pitchFamily="34" charset="-120"/>
              </a:rPr>
              <a:t>14</a:t>
            </a:r>
            <a:r>
              <a:rPr lang="zh-TW" altLang="en-US" sz="1600" dirty="0">
                <a:latin typeface="微軟正黑體" panose="020B0604030504040204" pitchFamily="34" charset="-120"/>
                <a:ea typeface="微軟正黑體" panose="020B0604030504040204" pitchFamily="34" charset="-120"/>
              </a:rPr>
              <a:t>條第</a:t>
            </a:r>
            <a:r>
              <a:rPr lang="en-US" altLang="zh-TW" sz="1600" dirty="0">
                <a:latin typeface="微軟正黑體" panose="020B0604030504040204" pitchFamily="34" charset="-120"/>
                <a:ea typeface="微軟正黑體" panose="020B0604030504040204" pitchFamily="34" charset="-120"/>
              </a:rPr>
              <a:t>1</a:t>
            </a:r>
            <a:r>
              <a:rPr lang="zh-TW" altLang="en-US" sz="1600" dirty="0">
                <a:latin typeface="微軟正黑體" panose="020B0604030504040204" pitchFamily="34" charset="-120"/>
                <a:ea typeface="微軟正黑體" panose="020B0604030504040204" pitchFamily="34" charset="-120"/>
              </a:rPr>
              <a:t>項但書③</a:t>
            </a:r>
            <a:r>
              <a:rPr lang="en-US" altLang="zh-TW" sz="1600" dirty="0">
                <a:latin typeface="微軟正黑體" panose="020B0604030504040204" pitchFamily="34" charset="-120"/>
                <a:ea typeface="微軟正黑體" panose="020B0604030504040204" pitchFamily="34" charset="-120"/>
              </a:rPr>
              <a:t>)</a:t>
            </a:r>
            <a:endParaRPr lang="zh-TW" altLang="en-US" sz="1600" dirty="0">
              <a:latin typeface="微軟正黑體" panose="020B0604030504040204" pitchFamily="34" charset="-120"/>
              <a:ea typeface="微軟正黑體" panose="020B0604030504040204" pitchFamily="34" charset="-120"/>
            </a:endParaRPr>
          </a:p>
        </p:txBody>
      </p:sp>
      <p:sp>
        <p:nvSpPr>
          <p:cNvPr id="8" name="投影片編號版面配置區 7">
            <a:extLst>
              <a:ext uri="{FF2B5EF4-FFF2-40B4-BE49-F238E27FC236}">
                <a16:creationId xmlns:a16="http://schemas.microsoft.com/office/drawing/2014/main" id="{62B4CD9D-106C-4641-81A6-E08F8622E3D1}"/>
              </a:ext>
            </a:extLst>
          </p:cNvPr>
          <p:cNvSpPr>
            <a:spLocks noGrp="1"/>
          </p:cNvSpPr>
          <p:nvPr>
            <p:ph type="sldNum" sz="quarter" idx="11"/>
          </p:nvPr>
        </p:nvSpPr>
        <p:spPr/>
        <p:txBody>
          <a:bodyPr/>
          <a:lstStyle/>
          <a:p>
            <a:fld id="{DBD94E27-7B9A-466C-AD81-10C7819BE9C1}" type="slidenum">
              <a:rPr lang="zh-TW" altLang="en-US" smtClean="0"/>
              <a:t>23</a:t>
            </a:fld>
            <a:endParaRPr lang="zh-TW" altLang="en-US" dirty="0"/>
          </a:p>
        </p:txBody>
      </p:sp>
      <p:sp>
        <p:nvSpPr>
          <p:cNvPr id="5" name="矩形 4">
            <a:extLst>
              <a:ext uri="{FF2B5EF4-FFF2-40B4-BE49-F238E27FC236}">
                <a16:creationId xmlns:a16="http://schemas.microsoft.com/office/drawing/2014/main" id="{0C00C73A-6298-4B38-AB29-2A480DAF2349}"/>
              </a:ext>
            </a:extLst>
          </p:cNvPr>
          <p:cNvSpPr/>
          <p:nvPr/>
        </p:nvSpPr>
        <p:spPr>
          <a:xfrm>
            <a:off x="649957" y="1362573"/>
            <a:ext cx="7844036" cy="1209177"/>
          </a:xfrm>
          <a:prstGeom prst="rect">
            <a:avLst/>
          </a:prstGeom>
        </p:spPr>
        <p:txBody>
          <a:bodyPr wrap="square">
            <a:spAutoFit/>
          </a:bodyPr>
          <a:lstStyle/>
          <a:p>
            <a:pPr marL="457200" marR="0" lvl="0" indent="-457200" algn="l" defTabSz="914400" rtl="0" eaLnBrk="1" fontAlgn="auto" latinLnBrk="0" hangingPunct="1">
              <a:lnSpc>
                <a:spcPts val="3000"/>
              </a:lnSpc>
              <a:spcBef>
                <a:spcPts val="0"/>
              </a:spcBef>
              <a:spcAft>
                <a:spcPts val="0"/>
              </a:spcAft>
              <a:buClr>
                <a:srgbClr val="000000"/>
              </a:buClr>
              <a:buSzTx/>
              <a:buFont typeface="+mj-ea"/>
              <a:buAutoNum type="ea1ChtPeriod" startAt="3"/>
              <a:tabLst/>
              <a:defRPr/>
            </a:pPr>
            <a:r>
              <a:rPr kumimoji="0" lang="zh-TW" altLang="en-US" sz="20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基於</a:t>
            </a:r>
            <a:r>
              <a:rPr kumimoji="0" lang="zh-TW" altLang="en-US" sz="2400" b="1" i="0" u="none" strike="noStrike" kern="0" cap="none" spc="0" normalizeH="0" baseline="0" noProof="0">
                <a:ln>
                  <a:noFill/>
                </a:ln>
                <a:solidFill>
                  <a:schemeClr val="accent6">
                    <a:lumMod val="40000"/>
                    <a:lumOff val="60000"/>
                  </a:schemeClr>
                </a:solidFill>
                <a:effectLst/>
                <a:uLnTx/>
                <a:uFillTx/>
                <a:latin typeface="微軟正黑體" panose="020B0604030504040204" pitchFamily="34" charset="-120"/>
                <a:ea typeface="微軟正黑體" panose="020B0604030504040204" pitchFamily="34" charset="-120"/>
                <a:cs typeface="Arial"/>
                <a:sym typeface="Arial"/>
              </a:rPr>
              <a:t>法定身分</a:t>
            </a:r>
            <a:r>
              <a:rPr kumimoji="0" lang="zh-TW" altLang="en-US" sz="20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依法令規定申請之補助；或對公職人員之關係人依法令規定以</a:t>
            </a:r>
            <a:r>
              <a:rPr kumimoji="0" lang="zh-TW" altLang="en-US" sz="2400" b="1" i="0" u="none" strike="noStrike" kern="0" cap="none" spc="0" normalizeH="0" baseline="0" noProof="0">
                <a:ln>
                  <a:noFill/>
                </a:ln>
                <a:solidFill>
                  <a:schemeClr val="accent6">
                    <a:lumMod val="40000"/>
                    <a:lumOff val="60000"/>
                  </a:schemeClr>
                </a:solidFill>
                <a:effectLst/>
                <a:uLnTx/>
                <a:uFillTx/>
                <a:latin typeface="微軟正黑體" panose="020B0604030504040204" pitchFamily="34" charset="-120"/>
                <a:ea typeface="微軟正黑體" panose="020B0604030504040204" pitchFamily="34" charset="-120"/>
                <a:cs typeface="Arial"/>
                <a:sym typeface="Arial"/>
              </a:rPr>
              <a:t>公開公平方式辦理</a:t>
            </a:r>
            <a:r>
              <a:rPr kumimoji="0" lang="zh-TW" altLang="en-US" sz="20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之補助，或</a:t>
            </a:r>
            <a:r>
              <a:rPr kumimoji="0" lang="zh-TW" altLang="en-US" sz="2400" b="1" i="0" u="none" strike="noStrike" kern="0" cap="none" spc="0" normalizeH="0" baseline="0" noProof="0">
                <a:ln>
                  <a:noFill/>
                </a:ln>
                <a:solidFill>
                  <a:schemeClr val="accent6">
                    <a:lumMod val="40000"/>
                    <a:lumOff val="60000"/>
                  </a:schemeClr>
                </a:solidFill>
                <a:effectLst/>
                <a:uLnTx/>
                <a:uFillTx/>
                <a:latin typeface="微軟正黑體" panose="020B0604030504040204" pitchFamily="34" charset="-120"/>
                <a:ea typeface="微軟正黑體" panose="020B0604030504040204" pitchFamily="34" charset="-120"/>
                <a:cs typeface="Arial"/>
                <a:sym typeface="Arial"/>
              </a:rPr>
              <a:t>禁止其補助反不利於公共利益</a:t>
            </a:r>
            <a:r>
              <a:rPr kumimoji="0" lang="zh-TW" altLang="en-US" sz="2000" b="0"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且經補助法令主管機關核定同意之補助。</a:t>
            </a:r>
            <a:endPar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4" name="矩形 3">
            <a:extLst>
              <a:ext uri="{FF2B5EF4-FFF2-40B4-BE49-F238E27FC236}">
                <a16:creationId xmlns:a16="http://schemas.microsoft.com/office/drawing/2014/main" id="{4F00D617-042E-4688-879E-436EFC12B7CC}"/>
              </a:ext>
            </a:extLst>
          </p:cNvPr>
          <p:cNvSpPr/>
          <p:nvPr/>
        </p:nvSpPr>
        <p:spPr>
          <a:xfrm>
            <a:off x="836023" y="2968367"/>
            <a:ext cx="2233748" cy="9013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1800" b="1">
                <a:latin typeface="微軟正黑體" panose="020B0604030504040204" pitchFamily="34" charset="-120"/>
                <a:ea typeface="微軟正黑體" panose="020B0604030504040204" pitchFamily="34" charset="-120"/>
              </a:rPr>
              <a:t>法定身分之補助</a:t>
            </a:r>
            <a:endParaRPr lang="zh-TW" altLang="en-US" sz="1800" b="1" dirty="0">
              <a:latin typeface="微軟正黑體" panose="020B0604030504040204" pitchFamily="34" charset="-120"/>
              <a:ea typeface="微軟正黑體" panose="020B0604030504040204" pitchFamily="34" charset="-120"/>
            </a:endParaRPr>
          </a:p>
        </p:txBody>
      </p:sp>
      <p:sp>
        <p:nvSpPr>
          <p:cNvPr id="6" name="矩形 5">
            <a:extLst>
              <a:ext uri="{FF2B5EF4-FFF2-40B4-BE49-F238E27FC236}">
                <a16:creationId xmlns:a16="http://schemas.microsoft.com/office/drawing/2014/main" id="{80A0FD57-33C7-47AA-9571-75B13EBB0DF2}"/>
              </a:ext>
            </a:extLst>
          </p:cNvPr>
          <p:cNvSpPr/>
          <p:nvPr/>
        </p:nvSpPr>
        <p:spPr>
          <a:xfrm>
            <a:off x="3455101" y="2968367"/>
            <a:ext cx="2233748" cy="9013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1800" b="1">
                <a:latin typeface="微軟正黑體" panose="020B0604030504040204" pitchFamily="34" charset="-120"/>
                <a:ea typeface="微軟正黑體" panose="020B0604030504040204" pitchFamily="34" charset="-120"/>
              </a:rPr>
              <a:t>公開公平方式辦理之補助</a:t>
            </a:r>
            <a:endParaRPr lang="zh-TW" altLang="en-US" sz="1800" b="1" dirty="0">
              <a:latin typeface="微軟正黑體" panose="020B0604030504040204" pitchFamily="34" charset="-120"/>
              <a:ea typeface="微軟正黑體" panose="020B0604030504040204" pitchFamily="34" charset="-120"/>
            </a:endParaRPr>
          </a:p>
        </p:txBody>
      </p:sp>
      <p:sp>
        <p:nvSpPr>
          <p:cNvPr id="7" name="矩形 6">
            <a:extLst>
              <a:ext uri="{FF2B5EF4-FFF2-40B4-BE49-F238E27FC236}">
                <a16:creationId xmlns:a16="http://schemas.microsoft.com/office/drawing/2014/main" id="{3D587A13-2D28-4094-8694-BD73CAC7B80D}"/>
              </a:ext>
            </a:extLst>
          </p:cNvPr>
          <p:cNvSpPr/>
          <p:nvPr/>
        </p:nvSpPr>
        <p:spPr>
          <a:xfrm>
            <a:off x="6074229" y="2968366"/>
            <a:ext cx="2233748" cy="9013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sz="1800" b="1">
                <a:latin typeface="微軟正黑體" panose="020B0604030504040204" pitchFamily="34" charset="-120"/>
                <a:ea typeface="微軟正黑體" panose="020B0604030504040204" pitchFamily="34" charset="-120"/>
              </a:rPr>
              <a:t>禁止其補助反不利於公益之補助</a:t>
            </a:r>
            <a:endParaRPr lang="zh-TW" altLang="en-US" sz="1800" b="1" dirty="0">
              <a:latin typeface="微軟正黑體" panose="020B0604030504040204" pitchFamily="34" charset="-120"/>
              <a:ea typeface="微軟正黑體" panose="020B0604030504040204" pitchFamily="34" charset="-120"/>
            </a:endParaRPr>
          </a:p>
        </p:txBody>
      </p:sp>
      <p:pic>
        <p:nvPicPr>
          <p:cNvPr id="9" name="圖片 8">
            <a:extLst>
              <a:ext uri="{FF2B5EF4-FFF2-40B4-BE49-F238E27FC236}">
                <a16:creationId xmlns:a16="http://schemas.microsoft.com/office/drawing/2014/main" id="{153B4854-77CE-1A9E-D492-85AD90DE9722}"/>
              </a:ext>
            </a:extLst>
          </p:cNvPr>
          <p:cNvPicPr>
            <a:picLocks noChangeAspect="1"/>
          </p:cNvPicPr>
          <p:nvPr/>
        </p:nvPicPr>
        <p:blipFill>
          <a:blip r:embed="rId3"/>
          <a:stretch>
            <a:fillRect/>
          </a:stretch>
        </p:blipFill>
        <p:spPr>
          <a:xfrm>
            <a:off x="998168" y="491367"/>
            <a:ext cx="671708" cy="696410"/>
          </a:xfrm>
          <a:prstGeom prst="rect">
            <a:avLst/>
          </a:prstGeom>
        </p:spPr>
      </p:pic>
    </p:spTree>
    <p:extLst>
      <p:ext uri="{BB962C8B-B14F-4D97-AF65-F5344CB8AC3E}">
        <p14:creationId xmlns:p14="http://schemas.microsoft.com/office/powerpoint/2010/main" val="332240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045;p67">
            <a:extLst>
              <a:ext uri="{FF2B5EF4-FFF2-40B4-BE49-F238E27FC236}">
                <a16:creationId xmlns:a16="http://schemas.microsoft.com/office/drawing/2014/main" id="{1F83EDEF-618B-41A5-902A-D640B9F85FAB}"/>
              </a:ext>
            </a:extLst>
          </p:cNvPr>
          <p:cNvSpPr/>
          <p:nvPr/>
        </p:nvSpPr>
        <p:spPr>
          <a:xfrm>
            <a:off x="851770" y="1390389"/>
            <a:ext cx="7916449" cy="3106455"/>
          </a:xfrm>
          <a:prstGeom prst="roundRect">
            <a:avLst>
              <a:gd name="adj" fmla="val 16667"/>
            </a:avLst>
          </a:prstGeom>
          <a:noFill/>
          <a:ln w="9525" cap="flat" cmpd="sng">
            <a:noFill/>
            <a:prstDash val="solid"/>
            <a:round/>
            <a:headEnd type="none" w="sm" len="sm"/>
            <a:tailEnd type="none" w="sm" len="sm"/>
          </a:ln>
        </p:spPr>
        <p:txBody>
          <a:bodyPr spcFirstLastPara="1" wrap="square" lIns="91425" tIns="91425" rIns="91425" bIns="91425" anchor="ctr" anchorCtr="0">
            <a:noAutofit/>
          </a:bodyPr>
          <a:lstStyle/>
          <a:p>
            <a:pPr>
              <a:lnSpc>
                <a:spcPts val="2600"/>
              </a:lnSpc>
              <a:spcBef>
                <a:spcPts val="1200"/>
              </a:spcBef>
            </a:pPr>
            <a:r>
              <a:rPr lang="zh-TW" altLang="en-US" sz="2400" dirty="0">
                <a:latin typeface="微軟正黑體" panose="020B0604030504040204" pitchFamily="34" charset="-120"/>
                <a:ea typeface="微軟正黑體" panose="020B0604030504040204" pitchFamily="34" charset="-120"/>
              </a:rPr>
              <a:t>指公職人員或其關係人</a:t>
            </a:r>
            <a:r>
              <a:rPr lang="zh-TW" altLang="en-US" sz="2400" b="1" dirty="0">
                <a:solidFill>
                  <a:srgbClr val="FF0000"/>
                </a:solidFill>
                <a:latin typeface="微軟正黑體" panose="020B0604030504040204" pitchFamily="34" charset="-120"/>
                <a:ea typeface="微軟正黑體" panose="020B0604030504040204" pitchFamily="34" charset="-120"/>
              </a:rPr>
              <a:t>基於法定之身分關係</a:t>
            </a:r>
            <a:r>
              <a:rPr lang="zh-TW" altLang="en-US" sz="2400" dirty="0">
                <a:latin typeface="微軟正黑體" panose="020B0604030504040204" pitchFamily="34" charset="-120"/>
                <a:ea typeface="微軟正黑體" panose="020B0604030504040204" pitchFamily="34" charset="-120"/>
              </a:rPr>
              <a:t>，依法令規定機關團體對</a:t>
            </a:r>
            <a:r>
              <a:rPr lang="zh-TW" altLang="en-US" sz="2400" b="1" dirty="0">
                <a:solidFill>
                  <a:srgbClr val="FF0000"/>
                </a:solidFill>
                <a:latin typeface="微軟正黑體" panose="020B0604030504040204" pitchFamily="34" charset="-120"/>
                <a:ea typeface="微軟正黑體" panose="020B0604030504040204" pitchFamily="34" charset="-120"/>
              </a:rPr>
              <a:t>符合資格條件者</a:t>
            </a:r>
            <a:r>
              <a:rPr lang="zh-TW" altLang="en-US" sz="2400" dirty="0">
                <a:latin typeface="微軟正黑體" panose="020B0604030504040204" pitchFamily="34" charset="-120"/>
                <a:ea typeface="微軟正黑體" panose="020B0604030504040204" pitchFamily="34" charset="-120"/>
              </a:rPr>
              <a:t>受理其申請</a:t>
            </a:r>
            <a:r>
              <a:rPr lang="zh-TW" altLang="en-US" sz="2400" b="1" dirty="0">
                <a:solidFill>
                  <a:srgbClr val="FF0000"/>
                </a:solidFill>
                <a:latin typeface="微軟正黑體" panose="020B0604030504040204" pitchFamily="34" charset="-120"/>
                <a:ea typeface="微軟正黑體" panose="020B0604030504040204" pitchFamily="34" charset="-120"/>
              </a:rPr>
              <a:t>應予發給之補助</a:t>
            </a:r>
            <a:r>
              <a:rPr lang="zh-TW" altLang="en-US" sz="2400" dirty="0">
                <a:latin typeface="微軟正黑體" panose="020B0604030504040204" pitchFamily="34" charset="-120"/>
                <a:ea typeface="微軟正黑體" panose="020B0604030504040204" pitchFamily="34" charset="-120"/>
              </a:rPr>
              <a:t>。（本法施行細則第</a:t>
            </a:r>
            <a:r>
              <a:rPr lang="en-US" altLang="zh-TW" sz="2400" dirty="0">
                <a:latin typeface="微軟正黑體" panose="020B0604030504040204" pitchFamily="34" charset="-120"/>
                <a:ea typeface="微軟正黑體" panose="020B0604030504040204" pitchFamily="34" charset="-120"/>
              </a:rPr>
              <a:t>25</a:t>
            </a:r>
            <a:r>
              <a:rPr lang="zh-TW" altLang="en-US" sz="2400" dirty="0">
                <a:latin typeface="微軟正黑體" panose="020B0604030504040204" pitchFamily="34" charset="-120"/>
                <a:ea typeface="微軟正黑體" panose="020B0604030504040204" pitchFamily="34" charset="-120"/>
              </a:rPr>
              <a:t>條第</a:t>
            </a:r>
            <a:r>
              <a:rPr lang="en-US" altLang="zh-TW" sz="2400"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項）</a:t>
            </a:r>
            <a:endParaRPr lang="en-US" altLang="zh-TW" sz="2400" dirty="0">
              <a:latin typeface="微軟正黑體" panose="020B0604030504040204" pitchFamily="34" charset="-120"/>
              <a:ea typeface="微軟正黑體" panose="020B0604030504040204" pitchFamily="34" charset="-120"/>
            </a:endParaRPr>
          </a:p>
          <a:p>
            <a:pPr lvl="1">
              <a:lnSpc>
                <a:spcPts val="2600"/>
              </a:lnSpc>
              <a:spcBef>
                <a:spcPts val="1200"/>
              </a:spcBef>
            </a:pPr>
            <a:r>
              <a:rPr lang="zh-TW" altLang="en-US" sz="2400" dirty="0">
                <a:latin typeface="微軟正黑體" panose="020B0604030504040204" pitchFamily="34" charset="-120"/>
                <a:ea typeface="微軟正黑體" panose="020B0604030504040204" pitchFamily="34" charset="-120"/>
              </a:rPr>
              <a:t>例如：結婚補助、生育補助、子女教育補助、死亡喪葬補助、健康檢查補助、農損補助、災害救助等。</a:t>
            </a:r>
          </a:p>
        </p:txBody>
      </p:sp>
      <p:sp>
        <p:nvSpPr>
          <p:cNvPr id="6" name="文字方塊 5">
            <a:extLst>
              <a:ext uri="{FF2B5EF4-FFF2-40B4-BE49-F238E27FC236}">
                <a16:creationId xmlns:a16="http://schemas.microsoft.com/office/drawing/2014/main" id="{E943ED0C-69F2-485B-8299-67D4B112CD63}"/>
              </a:ext>
            </a:extLst>
          </p:cNvPr>
          <p:cNvSpPr txBox="1"/>
          <p:nvPr/>
        </p:nvSpPr>
        <p:spPr>
          <a:xfrm>
            <a:off x="626555" y="803284"/>
            <a:ext cx="2395014"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spcBef>
                <a:spcPts val="1200"/>
              </a:spcBef>
            </a:pPr>
            <a:r>
              <a:rPr lang="zh-TW" altLang="en-US" sz="2400" b="1" dirty="0">
                <a:solidFill>
                  <a:schemeClr val="bg1"/>
                </a:solidFill>
                <a:latin typeface="微軟正黑體" panose="020B0604030504040204" pitchFamily="34" charset="-120"/>
                <a:ea typeface="微軟正黑體" panose="020B0604030504040204" pitchFamily="34" charset="-120"/>
              </a:rPr>
              <a:t>法定身分</a:t>
            </a:r>
            <a:r>
              <a:rPr lang="zh-TW" altLang="en-US" sz="2400" b="1" dirty="0">
                <a:latin typeface="微軟正黑體" panose="020B0604030504040204" pitchFamily="34" charset="-120"/>
                <a:ea typeface="微軟正黑體" panose="020B0604030504040204" pitchFamily="34" charset="-120"/>
              </a:rPr>
              <a:t>之補助</a:t>
            </a:r>
            <a:endParaRPr lang="en-US" altLang="zh-TW" sz="2400" b="1" dirty="0">
              <a:solidFill>
                <a:schemeClr val="bg1"/>
              </a:solidFill>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8AE3F2CB-318B-4A50-A508-C65490129ABC}"/>
              </a:ext>
            </a:extLst>
          </p:cNvPr>
          <p:cNvSpPr>
            <a:spLocks noGrp="1"/>
          </p:cNvSpPr>
          <p:nvPr>
            <p:ph type="sldNum" sz="quarter" idx="11"/>
          </p:nvPr>
        </p:nvSpPr>
        <p:spPr/>
        <p:txBody>
          <a:bodyPr/>
          <a:lstStyle/>
          <a:p>
            <a:fld id="{DBD94E27-7B9A-466C-AD81-10C7819BE9C1}" type="slidenum">
              <a:rPr lang="zh-TW" altLang="en-US" smtClean="0"/>
              <a:t>24</a:t>
            </a:fld>
            <a:endParaRPr lang="zh-TW" altLang="en-US" dirty="0"/>
          </a:p>
        </p:txBody>
      </p:sp>
      <p:grpSp>
        <p:nvGrpSpPr>
          <p:cNvPr id="9" name="群組 8">
            <a:extLst>
              <a:ext uri="{FF2B5EF4-FFF2-40B4-BE49-F238E27FC236}">
                <a16:creationId xmlns:a16="http://schemas.microsoft.com/office/drawing/2014/main" id="{311FDAF3-92B6-B936-BE11-385DD527B7FE}"/>
              </a:ext>
            </a:extLst>
          </p:cNvPr>
          <p:cNvGrpSpPr/>
          <p:nvPr/>
        </p:nvGrpSpPr>
        <p:grpSpPr>
          <a:xfrm>
            <a:off x="3813520" y="804507"/>
            <a:ext cx="4703925" cy="461665"/>
            <a:chOff x="3813520" y="928724"/>
            <a:chExt cx="4703925" cy="461665"/>
          </a:xfrm>
        </p:grpSpPr>
        <p:pic>
          <p:nvPicPr>
            <p:cNvPr id="7" name="圖片 6">
              <a:extLst>
                <a:ext uri="{FF2B5EF4-FFF2-40B4-BE49-F238E27FC236}">
                  <a16:creationId xmlns:a16="http://schemas.microsoft.com/office/drawing/2014/main" id="{B8A6DFF0-E84A-E66D-5B0A-35FAB2564372}"/>
                </a:ext>
              </a:extLst>
            </p:cNvPr>
            <p:cNvPicPr>
              <a:picLocks noChangeAspect="1"/>
            </p:cNvPicPr>
            <p:nvPr/>
          </p:nvPicPr>
          <p:blipFill>
            <a:blip r:embed="rId2"/>
            <a:stretch>
              <a:fillRect/>
            </a:stretch>
          </p:blipFill>
          <p:spPr>
            <a:xfrm>
              <a:off x="3813520" y="928724"/>
              <a:ext cx="551145" cy="461665"/>
            </a:xfrm>
            <a:prstGeom prst="rect">
              <a:avLst/>
            </a:prstGeom>
          </p:spPr>
        </p:pic>
        <p:sp>
          <p:nvSpPr>
            <p:cNvPr id="8" name="文字方塊 7">
              <a:extLst>
                <a:ext uri="{FF2B5EF4-FFF2-40B4-BE49-F238E27FC236}">
                  <a16:creationId xmlns:a16="http://schemas.microsoft.com/office/drawing/2014/main" id="{98E86593-E13A-623A-6FB6-4D011B9CB1B9}"/>
                </a:ext>
              </a:extLst>
            </p:cNvPr>
            <p:cNvSpPr txBox="1"/>
            <p:nvPr/>
          </p:nvSpPr>
          <p:spPr>
            <a:xfrm>
              <a:off x="4219474" y="989056"/>
              <a:ext cx="4297971" cy="400110"/>
            </a:xfrm>
            <a:prstGeom prst="rect">
              <a:avLst/>
            </a:prstGeom>
            <a:noFill/>
          </p:spPr>
          <p:txBody>
            <a:bodyPr wrap="none" rtlCol="0">
              <a:spAutoFit/>
            </a:bodyPr>
            <a:lstStyle/>
            <a:p>
              <a:r>
                <a:rPr lang="zh-TW" altLang="en-US" sz="2000" b="1" dirty="0">
                  <a:solidFill>
                    <a:srgbClr val="FF0000"/>
                  </a:solidFill>
                  <a:latin typeface="微軟正黑體 Light" panose="020B0304030504040204" pitchFamily="34" charset="-120"/>
                  <a:ea typeface="微軟正黑體 Light" panose="020B0304030504040204" pitchFamily="34" charset="-120"/>
                </a:rPr>
                <a:t>核心</a:t>
              </a:r>
              <a:r>
                <a:rPr lang="en-US" altLang="zh-TW" sz="2000" b="1" dirty="0">
                  <a:solidFill>
                    <a:srgbClr val="FF0000"/>
                  </a:solidFill>
                  <a:latin typeface="微軟正黑體 Light" panose="020B0304030504040204" pitchFamily="34" charset="-120"/>
                  <a:ea typeface="微軟正黑體 Light" panose="020B0304030504040204" pitchFamily="34" charset="-120"/>
                </a:rPr>
                <a:t>:</a:t>
              </a:r>
              <a:r>
                <a:rPr lang="zh-TW" altLang="en-US" sz="2000" b="1" dirty="0">
                  <a:solidFill>
                    <a:srgbClr val="FF0000"/>
                  </a:solidFill>
                  <a:latin typeface="微軟正黑體 Light" panose="020B0304030504040204" pitchFamily="34" charset="-120"/>
                  <a:ea typeface="微軟正黑體 Light" panose="020B0304030504040204" pitchFamily="34" charset="-120"/>
                </a:rPr>
                <a:t>「形式審查」及「無裁量權限</a:t>
              </a:r>
              <a:r>
                <a:rPr lang="zh-TW" altLang="en-US" sz="1600" b="1" dirty="0">
                  <a:solidFill>
                    <a:srgbClr val="FF0000"/>
                  </a:solidFill>
                  <a:latin typeface="微軟正黑體 Light" panose="020B0304030504040204" pitchFamily="34" charset="-120"/>
                  <a:ea typeface="微軟正黑體 Light" panose="020B0304030504040204" pitchFamily="34" charset="-120"/>
                </a:rPr>
                <a:t>」</a:t>
              </a:r>
            </a:p>
          </p:txBody>
        </p:sp>
      </p:grpSp>
    </p:spTree>
    <p:extLst>
      <p:ext uri="{BB962C8B-B14F-4D97-AF65-F5344CB8AC3E}">
        <p14:creationId xmlns:p14="http://schemas.microsoft.com/office/powerpoint/2010/main" val="2786801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90B5F56C-73FD-E8D7-AD11-D898EE2D8769}"/>
              </a:ext>
            </a:extLst>
          </p:cNvPr>
          <p:cNvSpPr>
            <a:spLocks noGrp="1"/>
          </p:cNvSpPr>
          <p:nvPr>
            <p:ph type="sldNum" sz="quarter" idx="11"/>
          </p:nvPr>
        </p:nvSpPr>
        <p:spPr/>
        <p:txBody>
          <a:bodyPr/>
          <a:lstStyle/>
          <a:p>
            <a:fld id="{DBD94E27-7B9A-466C-AD81-10C7819BE9C1}" type="slidenum">
              <a:rPr lang="zh-TW" altLang="en-US" smtClean="0"/>
              <a:t>25</a:t>
            </a:fld>
            <a:endParaRPr lang="zh-TW" altLang="en-US" dirty="0"/>
          </a:p>
        </p:txBody>
      </p:sp>
      <p:sp>
        <p:nvSpPr>
          <p:cNvPr id="11" name="文字方塊 10">
            <a:extLst>
              <a:ext uri="{FF2B5EF4-FFF2-40B4-BE49-F238E27FC236}">
                <a16:creationId xmlns:a16="http://schemas.microsoft.com/office/drawing/2014/main" id="{9F10715D-3111-B3A7-5EB2-428A9936D214}"/>
              </a:ext>
            </a:extLst>
          </p:cNvPr>
          <p:cNvSpPr txBox="1"/>
          <p:nvPr/>
        </p:nvSpPr>
        <p:spPr>
          <a:xfrm>
            <a:off x="685217" y="762904"/>
            <a:ext cx="2395014"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spcBef>
                <a:spcPts val="1200"/>
              </a:spcBef>
            </a:pPr>
            <a:r>
              <a:rPr lang="zh-TW" altLang="en-US" sz="2300" b="1" dirty="0">
                <a:solidFill>
                  <a:schemeClr val="bg1"/>
                </a:solidFill>
                <a:latin typeface="微軟正黑體" panose="020B0604030504040204" pitchFamily="34" charset="-120"/>
                <a:ea typeface="微軟正黑體" panose="020B0604030504040204" pitchFamily="34" charset="-120"/>
              </a:rPr>
              <a:t>法定身分</a:t>
            </a:r>
            <a:r>
              <a:rPr lang="zh-TW" altLang="en-US" sz="2400" b="1" dirty="0">
                <a:latin typeface="微軟正黑體" panose="020B0604030504040204" pitchFamily="34" charset="-120"/>
                <a:ea typeface="微軟正黑體" panose="020B0604030504040204" pitchFamily="34" charset="-120"/>
              </a:rPr>
              <a:t>之補助</a:t>
            </a:r>
            <a:endParaRPr lang="en-US" altLang="zh-TW" sz="2300" b="1" dirty="0">
              <a:solidFill>
                <a:schemeClr val="bg1"/>
              </a:solidFill>
              <a:latin typeface="微軟正黑體" panose="020B0604030504040204" pitchFamily="34" charset="-120"/>
              <a:ea typeface="微軟正黑體" panose="020B0604030504040204" pitchFamily="34" charset="-120"/>
            </a:endParaRPr>
          </a:p>
        </p:txBody>
      </p:sp>
      <p:grpSp>
        <p:nvGrpSpPr>
          <p:cNvPr id="15" name="群組 14">
            <a:extLst>
              <a:ext uri="{FF2B5EF4-FFF2-40B4-BE49-F238E27FC236}">
                <a16:creationId xmlns:a16="http://schemas.microsoft.com/office/drawing/2014/main" id="{B9C04AAF-E45E-FCFD-8FDE-5615FA9D8EC4}"/>
              </a:ext>
            </a:extLst>
          </p:cNvPr>
          <p:cNvGrpSpPr/>
          <p:nvPr/>
        </p:nvGrpSpPr>
        <p:grpSpPr>
          <a:xfrm>
            <a:off x="756469" y="1422342"/>
            <a:ext cx="8096586" cy="830997"/>
            <a:chOff x="756469" y="1422342"/>
            <a:chExt cx="8096586" cy="830997"/>
          </a:xfrm>
        </p:grpSpPr>
        <p:sp>
          <p:nvSpPr>
            <p:cNvPr id="12" name="文字方塊 11">
              <a:extLst>
                <a:ext uri="{FF2B5EF4-FFF2-40B4-BE49-F238E27FC236}">
                  <a16:creationId xmlns:a16="http://schemas.microsoft.com/office/drawing/2014/main" id="{5CA6DB38-A9D7-6AE7-6DCE-CCD31D6AF783}"/>
                </a:ext>
              </a:extLst>
            </p:cNvPr>
            <p:cNvSpPr txBox="1"/>
            <p:nvPr/>
          </p:nvSpPr>
          <p:spPr>
            <a:xfrm>
              <a:off x="1213669" y="1422342"/>
              <a:ext cx="7639386" cy="830997"/>
            </a:xfrm>
            <a:prstGeom prst="rect">
              <a:avLst/>
            </a:prstGeom>
            <a:noFill/>
          </p:spPr>
          <p:txBody>
            <a:bodyPr wrap="square" rtlCol="0">
              <a:spAutoFit/>
            </a:bodyPr>
            <a:lstStyle/>
            <a:p>
              <a:r>
                <a:rPr lang="zh-TW" altLang="en-US" sz="2400" dirty="0">
                  <a:latin typeface="微軟正黑體" panose="020B0604030504040204" pitchFamily="34" charset="-120"/>
                  <a:ea typeface="微軟正黑體" panose="020B0604030504040204" pitchFamily="34" charset="-120"/>
                </a:rPr>
                <a:t>機關</a:t>
              </a:r>
              <a:r>
                <a:rPr lang="zh-TW" altLang="en-US" sz="2400" b="1" dirty="0">
                  <a:latin typeface="微軟正黑體" panose="020B0604030504040204" pitchFamily="34" charset="-120"/>
                  <a:ea typeface="微軟正黑體" panose="020B0604030504040204" pitchFamily="34" charset="-120"/>
                </a:rPr>
                <a:t>補助法規明定</a:t>
              </a:r>
              <a:r>
                <a:rPr lang="zh-TW" altLang="en-US" sz="2400" dirty="0">
                  <a:latin typeface="微軟正黑體" panose="020B0604030504040204" pitchFamily="34" charset="-120"/>
                  <a:ea typeface="微軟正黑體" panose="020B0604030504040204" pitchFamily="34" charset="-120"/>
                </a:rPr>
                <a:t>或經議會</a:t>
              </a:r>
              <a:r>
                <a:rPr lang="zh-TW" altLang="en-US" sz="2400" b="1" dirty="0">
                  <a:latin typeface="微軟正黑體" panose="020B0604030504040204" pitchFamily="34" charset="-120"/>
                  <a:ea typeface="微軟正黑體" panose="020B0604030504040204" pitchFamily="34" charset="-120"/>
                </a:rPr>
                <a:t>通過之預算</a:t>
              </a:r>
              <a:r>
                <a:rPr lang="zh-TW" altLang="en-US" sz="2400" dirty="0">
                  <a:latin typeface="微軟正黑體" panose="020B0604030504040204" pitchFamily="34" charset="-120"/>
                  <a:ea typeface="微軟正黑體" panose="020B0604030504040204" pitchFamily="34" charset="-120"/>
                </a:rPr>
                <a:t>指明補助特定團體，是否屬本法之法定身分？</a:t>
              </a:r>
              <a:endParaRPr lang="zh-TW" altLang="en-US" sz="2400" dirty="0"/>
            </a:p>
          </p:txBody>
        </p:sp>
        <p:pic>
          <p:nvPicPr>
            <p:cNvPr id="14" name="圖片 13">
              <a:extLst>
                <a:ext uri="{FF2B5EF4-FFF2-40B4-BE49-F238E27FC236}">
                  <a16:creationId xmlns:a16="http://schemas.microsoft.com/office/drawing/2014/main" id="{7865351A-FBF9-FE61-6FDA-746810C1BDA4}"/>
                </a:ext>
              </a:extLst>
            </p:cNvPr>
            <p:cNvPicPr>
              <a:picLocks noChangeAspect="1"/>
            </p:cNvPicPr>
            <p:nvPr/>
          </p:nvPicPr>
          <p:blipFill>
            <a:blip r:embed="rId2"/>
            <a:stretch>
              <a:fillRect/>
            </a:stretch>
          </p:blipFill>
          <p:spPr>
            <a:xfrm>
              <a:off x="756469" y="1422342"/>
              <a:ext cx="457200" cy="457200"/>
            </a:xfrm>
            <a:prstGeom prst="rect">
              <a:avLst/>
            </a:prstGeom>
          </p:spPr>
        </p:pic>
      </p:grpSp>
      <p:sp>
        <p:nvSpPr>
          <p:cNvPr id="16" name="文字方塊 15">
            <a:extLst>
              <a:ext uri="{FF2B5EF4-FFF2-40B4-BE49-F238E27FC236}">
                <a16:creationId xmlns:a16="http://schemas.microsoft.com/office/drawing/2014/main" id="{DC17ADE0-139C-E9A1-1769-0AF445BE217E}"/>
              </a:ext>
            </a:extLst>
          </p:cNvPr>
          <p:cNvSpPr txBox="1"/>
          <p:nvPr/>
        </p:nvSpPr>
        <p:spPr>
          <a:xfrm>
            <a:off x="1213669" y="2291379"/>
            <a:ext cx="6975835" cy="2516073"/>
          </a:xfrm>
          <a:prstGeom prst="rect">
            <a:avLst/>
          </a:prstGeom>
          <a:noFill/>
        </p:spPr>
        <p:txBody>
          <a:bodyPr wrap="square" rtlCol="0">
            <a:spAutoFit/>
          </a:bodyPr>
          <a:lstStyle/>
          <a:p>
            <a:pPr lvl="0" algn="just">
              <a:lnSpc>
                <a:spcPts val="2700"/>
              </a:lnSpc>
              <a:buClrTx/>
              <a:defRPr/>
            </a:pPr>
            <a:r>
              <a:rPr lang="zh-TW" altLang="en-US" sz="2400" b="1" kern="1200" dirty="0">
                <a:solidFill>
                  <a:prstClr val="black"/>
                </a:solidFill>
                <a:latin typeface="微軟正黑體" panose="020B0604030504040204" pitchFamily="34" charset="-120"/>
                <a:ea typeface="微軟正黑體" panose="020B0604030504040204" pitchFamily="34" charset="-120"/>
              </a:rPr>
              <a:t>如依補助法規機關受理申請後尚需進行</a:t>
            </a:r>
            <a:r>
              <a:rPr lang="zh-TW" altLang="en-US" sz="2400" b="1" dirty="0">
                <a:solidFill>
                  <a:srgbClr val="EA4960"/>
                </a:solidFill>
                <a:latin typeface="微軟正黑體" panose="020B0604030504040204" pitchFamily="34" charset="-120"/>
                <a:ea typeface="微軟正黑體" panose="020B0604030504040204" pitchFamily="34" charset="-120"/>
                <a:cs typeface="Calibri" panose="020F0502020204030204" pitchFamily="34" charset="0"/>
              </a:rPr>
              <a:t>實質審查</a:t>
            </a:r>
            <a:r>
              <a:rPr lang="zh-TW" altLang="en-US" sz="2400" b="1" kern="1200" dirty="0">
                <a:solidFill>
                  <a:prstClr val="black"/>
                </a:solidFill>
                <a:latin typeface="微軟正黑體" panose="020B0604030504040204" pitchFamily="34" charset="-120"/>
                <a:ea typeface="微軟正黑體" panose="020B0604030504040204" pitchFamily="34" charset="-120"/>
              </a:rPr>
              <a:t>者，即非屬法定身分之範疇。</a:t>
            </a:r>
            <a:r>
              <a:rPr lang="zh-TW" altLang="en-US" sz="2400" kern="1200" dirty="0">
                <a:latin typeface="微軟正黑體" panose="020B0604030504040204" pitchFamily="34" charset="-120"/>
                <a:ea typeface="微軟正黑體" panose="020B0604030504040204" pitchFamily="34" charset="-120"/>
              </a:rPr>
              <a:t>縱機關補助法規或經議會通過之預算已明確指定得補助特定對象</a:t>
            </a:r>
            <a:r>
              <a:rPr lang="zh-TW" altLang="en-US" sz="2400" kern="1200" dirty="0">
                <a:solidFill>
                  <a:srgbClr val="0070C0"/>
                </a:solidFill>
                <a:latin typeface="微軟正黑體" panose="020B0604030504040204" pitchFamily="34" charset="-120"/>
                <a:ea typeface="微軟正黑體" panose="020B0604030504040204" pitchFamily="34" charset="-120"/>
              </a:rPr>
              <a:t>（例如：特定農會、公務人員協會、體育總會、守望相助隊、宮廟等）</a:t>
            </a:r>
            <a:r>
              <a:rPr lang="zh-TW" altLang="en-US" sz="2400" kern="1200" dirty="0">
                <a:latin typeface="微軟正黑體" panose="020B0604030504040204" pitchFamily="34" charset="-120"/>
                <a:ea typeface="微軟正黑體" panose="020B0604030504040204" pitchFamily="34" charset="-120"/>
              </a:rPr>
              <a:t>，惟如個別團體申請補助仍</a:t>
            </a:r>
            <a:r>
              <a:rPr lang="zh-TW" altLang="en-US" sz="2400" b="1" u="sng" kern="1200" dirty="0">
                <a:latin typeface="微軟正黑體" panose="020B0604030504040204" pitchFamily="34" charset="-120"/>
                <a:ea typeface="微軟正黑體" panose="020B0604030504040204" pitchFamily="34" charset="-120"/>
              </a:rPr>
              <a:t>須提出計畫並經機關審查始決定是否補助，及金額多寡</a:t>
            </a:r>
            <a:r>
              <a:rPr lang="zh-TW" altLang="en-US" sz="2400" kern="1200" dirty="0">
                <a:latin typeface="微軟正黑體" panose="020B0604030504040204" pitchFamily="34" charset="-120"/>
                <a:ea typeface="微軟正黑體" panose="020B0604030504040204" pitchFamily="34" charset="-120"/>
              </a:rPr>
              <a:t>，徇非「基於法定身分依法令規定申請之補助」。</a:t>
            </a:r>
            <a:endParaRPr lang="en-US" altLang="zh-TW" sz="2400" kern="1200" dirty="0">
              <a:latin typeface="微軟正黑體" panose="020B0604030504040204" pitchFamily="34" charset="-120"/>
              <a:ea typeface="微軟正黑體" panose="020B0604030504040204" pitchFamily="34" charset="-120"/>
            </a:endParaRPr>
          </a:p>
        </p:txBody>
      </p:sp>
      <p:grpSp>
        <p:nvGrpSpPr>
          <p:cNvPr id="20" name="群組 19">
            <a:extLst>
              <a:ext uri="{FF2B5EF4-FFF2-40B4-BE49-F238E27FC236}">
                <a16:creationId xmlns:a16="http://schemas.microsoft.com/office/drawing/2014/main" id="{1061C5F2-94E6-8759-DA8B-DF8BDF97E507}"/>
              </a:ext>
            </a:extLst>
          </p:cNvPr>
          <p:cNvGrpSpPr/>
          <p:nvPr/>
        </p:nvGrpSpPr>
        <p:grpSpPr>
          <a:xfrm>
            <a:off x="3220636" y="724530"/>
            <a:ext cx="1351364" cy="461665"/>
            <a:chOff x="3304473" y="757399"/>
            <a:chExt cx="1351364" cy="461665"/>
          </a:xfrm>
        </p:grpSpPr>
        <p:pic>
          <p:nvPicPr>
            <p:cNvPr id="18" name="圖片 17">
              <a:extLst>
                <a:ext uri="{FF2B5EF4-FFF2-40B4-BE49-F238E27FC236}">
                  <a16:creationId xmlns:a16="http://schemas.microsoft.com/office/drawing/2014/main" id="{50596567-4981-E608-FFE0-CA182CAE1F23}"/>
                </a:ext>
              </a:extLst>
            </p:cNvPr>
            <p:cNvPicPr>
              <a:picLocks noChangeAspect="1"/>
            </p:cNvPicPr>
            <p:nvPr/>
          </p:nvPicPr>
          <p:blipFill>
            <a:blip r:embed="rId3"/>
            <a:stretch>
              <a:fillRect/>
            </a:stretch>
          </p:blipFill>
          <p:spPr>
            <a:xfrm>
              <a:off x="3304473" y="757399"/>
              <a:ext cx="551145" cy="461665"/>
            </a:xfrm>
            <a:prstGeom prst="rect">
              <a:avLst/>
            </a:prstGeom>
          </p:spPr>
        </p:pic>
        <p:sp>
          <p:nvSpPr>
            <p:cNvPr id="19" name="文字方塊 18">
              <a:extLst>
                <a:ext uri="{FF2B5EF4-FFF2-40B4-BE49-F238E27FC236}">
                  <a16:creationId xmlns:a16="http://schemas.microsoft.com/office/drawing/2014/main" id="{C404A24F-E5AB-A558-7161-E4D80152561E}"/>
                </a:ext>
              </a:extLst>
            </p:cNvPr>
            <p:cNvSpPr txBox="1"/>
            <p:nvPr/>
          </p:nvSpPr>
          <p:spPr>
            <a:xfrm>
              <a:off x="3855618" y="757399"/>
              <a:ext cx="800219" cy="461665"/>
            </a:xfrm>
            <a:prstGeom prst="rect">
              <a:avLst/>
            </a:prstGeom>
            <a:noFill/>
          </p:spPr>
          <p:txBody>
            <a:bodyPr wrap="none" rtlCol="0">
              <a:spAutoFit/>
            </a:bodyPr>
            <a:lstStyle/>
            <a:p>
              <a:r>
                <a:rPr lang="zh-TW" altLang="en-US" sz="2400" b="1" dirty="0">
                  <a:solidFill>
                    <a:srgbClr val="FF0000"/>
                  </a:solidFill>
                  <a:latin typeface="微軟正黑體" panose="020B0604030504040204" pitchFamily="34" charset="-120"/>
                  <a:ea typeface="微軟正黑體" panose="020B0604030504040204" pitchFamily="34" charset="-120"/>
                </a:rPr>
                <a:t>延伸</a:t>
              </a:r>
            </a:p>
          </p:txBody>
        </p:sp>
      </p:grpSp>
    </p:spTree>
    <p:extLst>
      <p:ext uri="{BB962C8B-B14F-4D97-AF65-F5344CB8AC3E}">
        <p14:creationId xmlns:p14="http://schemas.microsoft.com/office/powerpoint/2010/main" val="1645691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E943ED0C-69F2-485B-8299-67D4B112CD63}"/>
              </a:ext>
            </a:extLst>
          </p:cNvPr>
          <p:cNvSpPr txBox="1"/>
          <p:nvPr/>
        </p:nvSpPr>
        <p:spPr>
          <a:xfrm>
            <a:off x="1062290" y="838319"/>
            <a:ext cx="3718716"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lvl="0">
              <a:spcBef>
                <a:spcPts val="1200"/>
              </a:spcBef>
              <a:defRPr/>
            </a:pPr>
            <a:r>
              <a:rPr lang="zh-TW" altLang="en-US" sz="2300" b="1">
                <a:solidFill>
                  <a:srgbClr val="FFFFFF"/>
                </a:solidFill>
                <a:latin typeface="微軟正黑體" panose="020B0604030504040204" pitchFamily="34" charset="-120"/>
                <a:ea typeface="微軟正黑體" panose="020B0604030504040204" pitchFamily="34" charset="-120"/>
                <a:cs typeface="Arial"/>
              </a:rPr>
              <a:t>公開公平方式</a:t>
            </a:r>
            <a:r>
              <a:rPr lang="zh-TW" altLang="en-US" sz="2400" b="1">
                <a:latin typeface="微軟正黑體" panose="020B0604030504040204" pitchFamily="34" charset="-120"/>
                <a:ea typeface="微軟正黑體" panose="020B0604030504040204" pitchFamily="34" charset="-120"/>
              </a:rPr>
              <a:t>辦理之補助</a:t>
            </a:r>
            <a:endParaRPr lang="en-US" altLang="zh-TW" sz="2300" b="1" dirty="0">
              <a:solidFill>
                <a:srgbClr val="FFFFFF"/>
              </a:solidFill>
              <a:latin typeface="微軟正黑體" panose="020B0604030504040204" pitchFamily="34" charset="-120"/>
              <a:ea typeface="微軟正黑體" panose="020B0604030504040204" pitchFamily="34" charset="-120"/>
              <a:cs typeface="Arial"/>
            </a:endParaRPr>
          </a:p>
        </p:txBody>
      </p:sp>
      <p:sp>
        <p:nvSpPr>
          <p:cNvPr id="4" name="Google Shape;1045;p67">
            <a:extLst>
              <a:ext uri="{FF2B5EF4-FFF2-40B4-BE49-F238E27FC236}">
                <a16:creationId xmlns:a16="http://schemas.microsoft.com/office/drawing/2014/main" id="{68838B23-DE9A-4F3A-89C9-8F7D4C4C2B48}"/>
              </a:ext>
            </a:extLst>
          </p:cNvPr>
          <p:cNvSpPr/>
          <p:nvPr/>
        </p:nvSpPr>
        <p:spPr>
          <a:xfrm>
            <a:off x="632877" y="1299984"/>
            <a:ext cx="7344900" cy="3317965"/>
          </a:xfrm>
          <a:prstGeom prst="roundRect">
            <a:avLst>
              <a:gd name="adj" fmla="val 16667"/>
            </a:avLst>
          </a:prstGeom>
          <a:noFill/>
          <a:ln w="9525" cap="flat" cmpd="sng">
            <a:noFill/>
            <a:prstDash val="solid"/>
            <a:round/>
            <a:headEnd type="none" w="sm" len="sm"/>
            <a:tailEnd type="none" w="sm" len="sm"/>
          </a:ln>
        </p:spPr>
        <p:txBody>
          <a:bodyPr spcFirstLastPara="1" wrap="square" lIns="91425" tIns="91425" rIns="91425" bIns="91425" anchor="ctr" anchorCtr="0">
            <a:noAutofit/>
          </a:bodyPr>
          <a:lstStyle/>
          <a:p>
            <a:pPr marL="285750" marR="0" lvl="0" indent="-285750" algn="l" defTabSz="914400" rtl="0" eaLnBrk="1" fontAlgn="auto" latinLnBrk="0" hangingPunct="1">
              <a:lnSpc>
                <a:spcPts val="2600"/>
              </a:lnSpc>
              <a:spcBef>
                <a:spcPts val="600"/>
              </a:spcBef>
              <a:spcAft>
                <a:spcPts val="0"/>
              </a:spcAft>
              <a:buClr>
                <a:srgbClr val="008080"/>
              </a:buClr>
              <a:buSzTx/>
              <a:buFont typeface="Wingdings" panose="05000000000000000000" pitchFamily="2" charset="2"/>
              <a:buChar char="u"/>
              <a:tabLst/>
              <a:defRPr/>
            </a:pP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所稱「以公開公平方式辦理」，機關團體於開始受理補助案申請前，個案應將</a:t>
            </a:r>
            <a:r>
              <a:rPr kumimoji="0" lang="zh-TW" altLang="en-US" sz="20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補助之項目、申請期間、資格條件、審查方式、個別受補助者之補助金額上限、全案預算金額概估</a:t>
            </a:r>
            <a:r>
              <a:rPr kumimoji="0" lang="zh-TW" altLang="en-US" sz="200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等</a:t>
            </a:r>
            <a:r>
              <a:rPr kumimoji="0" lang="zh-TW" altLang="en-US" sz="20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以</a:t>
            </a:r>
            <a:r>
              <a:rPr kumimoji="0" lang="zh-TW" altLang="en-US" sz="20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電信網路或其他足以使公眾得知</a:t>
            </a: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之方式公開。</a:t>
            </a:r>
            <a:endParaRPr kumimoji="0" lang="en-US" altLang="zh-TW"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285750" marR="0" lvl="0" indent="-285750" algn="l" defTabSz="914400" rtl="0" eaLnBrk="1" fontAlgn="auto" latinLnBrk="0" hangingPunct="1">
              <a:lnSpc>
                <a:spcPts val="2600"/>
              </a:lnSpc>
              <a:spcBef>
                <a:spcPts val="1200"/>
              </a:spcBef>
              <a:spcAft>
                <a:spcPts val="0"/>
              </a:spcAft>
              <a:buClr>
                <a:srgbClr val="008080"/>
              </a:buClr>
              <a:buSzTx/>
              <a:buFont typeface="Wingdings" panose="05000000000000000000" pitchFamily="2" charset="2"/>
              <a:buChar char="u"/>
              <a:tabLst/>
              <a:defRPr/>
            </a:pP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如</a:t>
            </a:r>
            <a:r>
              <a:rPr kumimoji="0" lang="zh-TW" altLang="en-US" sz="1800" b="0" i="0" u="sng"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機關團體僅於網站公告補助法令規定</a:t>
            </a: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r>
              <a:rPr kumimoji="0" lang="zh-TW" altLang="en-US" sz="1800" b="0" i="0" u="sng"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尚難謂與本法</a:t>
            </a: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第 </a:t>
            </a:r>
            <a:r>
              <a:rPr kumimoji="0" lang="en-US" altLang="zh-TW"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14 </a:t>
            </a: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條第 </a:t>
            </a:r>
            <a:r>
              <a:rPr kumimoji="0" lang="en-US" altLang="zh-TW"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  </a:t>
            </a: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項但書第 </a:t>
            </a:r>
            <a:r>
              <a:rPr kumimoji="0" lang="en-US" altLang="zh-TW"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3</a:t>
            </a: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款及本法施行細則第 </a:t>
            </a:r>
            <a:r>
              <a:rPr kumimoji="0" lang="en-US" altLang="zh-TW"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25 </a:t>
            </a: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條第 </a:t>
            </a:r>
            <a:r>
              <a:rPr kumimoji="0" lang="en-US" altLang="zh-TW"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2</a:t>
            </a: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項</a:t>
            </a:r>
            <a:r>
              <a:rPr kumimoji="0" lang="zh-TW" altLang="en-US" sz="1800" b="0" i="0" u="sng"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所稱「對公職人員之關係人依法規定以公開公平方式辦理之補助」要件相符</a:t>
            </a: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endParaRPr kumimoji="0" lang="en-US" altLang="zh-TW"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lvl="0">
              <a:lnSpc>
                <a:spcPts val="2600"/>
              </a:lnSpc>
              <a:spcBef>
                <a:spcPts val="600"/>
              </a:spcBef>
              <a:defRPr/>
            </a:pPr>
            <a:r>
              <a:rPr kumimoji="0" lang="zh-TW" altLang="en-US"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       </a:t>
            </a:r>
            <a:r>
              <a:rPr kumimoji="0" lang="en-US" altLang="zh-TW"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r>
              <a:rPr kumimoji="0" lang="zh-TW" altLang="en-US"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法務部</a:t>
            </a:r>
            <a:r>
              <a:rPr kumimoji="0" lang="en-US" altLang="zh-TW"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108 </a:t>
            </a:r>
            <a:r>
              <a:rPr kumimoji="0" lang="zh-TW" altLang="en-US"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年 </a:t>
            </a:r>
            <a:r>
              <a:rPr kumimoji="0" lang="en-US" altLang="zh-TW"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11 </a:t>
            </a:r>
            <a:r>
              <a:rPr kumimoji="0" lang="zh-TW" altLang="en-US"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月 </a:t>
            </a:r>
            <a:r>
              <a:rPr kumimoji="0" lang="en-US" altLang="zh-TW"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14 </a:t>
            </a:r>
            <a:r>
              <a:rPr kumimoji="0" lang="zh-TW" altLang="en-US"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日法廉字第 </a:t>
            </a:r>
            <a:r>
              <a:rPr kumimoji="0" lang="en-US" altLang="zh-TW"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10800074540 </a:t>
            </a:r>
            <a:r>
              <a:rPr kumimoji="0" lang="zh-TW" altLang="en-US"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號</a:t>
            </a:r>
            <a:r>
              <a:rPr lang="zh-TW" altLang="en-US" dirty="0">
                <a:latin typeface="微軟正黑體" panose="020B0604030504040204" pitchFamily="34" charset="-120"/>
                <a:ea typeface="微軟正黑體" panose="020B0604030504040204" pitchFamily="34" charset="-120"/>
              </a:rPr>
              <a:t>函</a:t>
            </a:r>
            <a:r>
              <a:rPr kumimoji="0" lang="en-US" altLang="zh-TW"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endParaRPr kumimoji="0" lang="zh-TW" altLang="en-US"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3" name="投影片編號版面配置區 2">
            <a:extLst>
              <a:ext uri="{FF2B5EF4-FFF2-40B4-BE49-F238E27FC236}">
                <a16:creationId xmlns:a16="http://schemas.microsoft.com/office/drawing/2014/main" id="{06BFDBC2-E87A-4D29-B3B1-F782469C0C04}"/>
              </a:ext>
            </a:extLst>
          </p:cNvPr>
          <p:cNvSpPr>
            <a:spLocks noGrp="1"/>
          </p:cNvSpPr>
          <p:nvPr>
            <p:ph type="sldNum" sz="quarter" idx="11"/>
          </p:nvPr>
        </p:nvSpPr>
        <p:spPr/>
        <p:txBody>
          <a:bodyPr/>
          <a:lstStyle/>
          <a:p>
            <a:fld id="{DBD94E27-7B9A-466C-AD81-10C7819BE9C1}" type="slidenum">
              <a:rPr lang="zh-TW" altLang="en-US" smtClean="0"/>
              <a:t>26</a:t>
            </a:fld>
            <a:endParaRPr lang="zh-TW" altLang="en-US" dirty="0"/>
          </a:p>
        </p:txBody>
      </p:sp>
    </p:spTree>
    <p:extLst>
      <p:ext uri="{BB962C8B-B14F-4D97-AF65-F5344CB8AC3E}">
        <p14:creationId xmlns:p14="http://schemas.microsoft.com/office/powerpoint/2010/main" val="98742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圖片 7">
            <a:extLst>
              <a:ext uri="{FF2B5EF4-FFF2-40B4-BE49-F238E27FC236}">
                <a16:creationId xmlns:a16="http://schemas.microsoft.com/office/drawing/2014/main" id="{2E6812CF-ED4A-BB59-41B0-2FE65F4C9C78}"/>
              </a:ext>
            </a:extLst>
          </p:cNvPr>
          <p:cNvPicPr>
            <a:picLocks noChangeAspect="1"/>
          </p:cNvPicPr>
          <p:nvPr/>
        </p:nvPicPr>
        <p:blipFill>
          <a:blip r:embed="rId2"/>
          <a:stretch>
            <a:fillRect/>
          </a:stretch>
        </p:blipFill>
        <p:spPr>
          <a:xfrm>
            <a:off x="310393" y="247803"/>
            <a:ext cx="8128932" cy="4735258"/>
          </a:xfrm>
          <a:prstGeom prst="rect">
            <a:avLst/>
          </a:prstGeom>
        </p:spPr>
      </p:pic>
      <p:sp>
        <p:nvSpPr>
          <p:cNvPr id="2" name="標題 1">
            <a:extLst>
              <a:ext uri="{FF2B5EF4-FFF2-40B4-BE49-F238E27FC236}">
                <a16:creationId xmlns:a16="http://schemas.microsoft.com/office/drawing/2014/main" id="{13BD6C2F-577B-2DD0-CD82-1DDDB2A0C4DF}"/>
              </a:ext>
            </a:extLst>
          </p:cNvPr>
          <p:cNvSpPr>
            <a:spLocks noGrp="1"/>
          </p:cNvSpPr>
          <p:nvPr>
            <p:ph type="title"/>
          </p:nvPr>
        </p:nvSpPr>
        <p:spPr>
          <a:xfrm rot="20456924">
            <a:off x="-121684" y="317009"/>
            <a:ext cx="2764302" cy="572700"/>
          </a:xfrm>
        </p:spPr>
        <p:style>
          <a:lnRef idx="2">
            <a:schemeClr val="accent2">
              <a:shade val="15000"/>
            </a:schemeClr>
          </a:lnRef>
          <a:fillRef idx="1">
            <a:schemeClr val="accent2"/>
          </a:fillRef>
          <a:effectRef idx="0">
            <a:schemeClr val="accent2"/>
          </a:effectRef>
          <a:fontRef idx="minor">
            <a:schemeClr val="lt1"/>
          </a:fontRef>
        </p:style>
        <p:txBody>
          <a:bodyPr/>
          <a:lstStyle/>
          <a:p>
            <a:r>
              <a:rPr lang="zh-TW" altLang="en-US" b="1" dirty="0">
                <a:solidFill>
                  <a:schemeClr val="bg1"/>
                </a:solidFill>
                <a:latin typeface="微軟正黑體" panose="020B0604030504040204" pitchFamily="34" charset="-120"/>
                <a:ea typeface="微軟正黑體" panose="020B0604030504040204" pitchFamily="34" charset="-120"/>
              </a:rPr>
              <a:t>補助資訊公告</a:t>
            </a:r>
          </a:p>
        </p:txBody>
      </p:sp>
      <p:sp>
        <p:nvSpPr>
          <p:cNvPr id="3" name="投影片編號版面配置區 2">
            <a:extLst>
              <a:ext uri="{FF2B5EF4-FFF2-40B4-BE49-F238E27FC236}">
                <a16:creationId xmlns:a16="http://schemas.microsoft.com/office/drawing/2014/main" id="{A93E8588-A614-917A-792C-68833F76B0FF}"/>
              </a:ext>
            </a:extLst>
          </p:cNvPr>
          <p:cNvSpPr>
            <a:spLocks noGrp="1"/>
          </p:cNvSpPr>
          <p:nvPr>
            <p:ph type="sldNum" sz="quarter" idx="11"/>
          </p:nvPr>
        </p:nvSpPr>
        <p:spPr/>
        <p:txBody>
          <a:bodyPr/>
          <a:lstStyle/>
          <a:p>
            <a:fld id="{DBD94E27-7B9A-466C-AD81-10C7819BE9C1}" type="slidenum">
              <a:rPr lang="zh-TW" altLang="en-US" smtClean="0"/>
              <a:t>27</a:t>
            </a:fld>
            <a:endParaRPr lang="zh-TW" altLang="en-US" dirty="0"/>
          </a:p>
        </p:txBody>
      </p:sp>
    </p:spTree>
    <p:extLst>
      <p:ext uri="{BB962C8B-B14F-4D97-AF65-F5344CB8AC3E}">
        <p14:creationId xmlns:p14="http://schemas.microsoft.com/office/powerpoint/2010/main" val="1205990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C17252AB-FF12-8D4E-BE0F-1CF4C2C61D23}"/>
              </a:ext>
            </a:extLst>
          </p:cNvPr>
          <p:cNvPicPr>
            <a:picLocks noChangeAspect="1"/>
          </p:cNvPicPr>
          <p:nvPr/>
        </p:nvPicPr>
        <p:blipFill>
          <a:blip r:embed="rId2"/>
          <a:stretch>
            <a:fillRect/>
          </a:stretch>
        </p:blipFill>
        <p:spPr>
          <a:xfrm>
            <a:off x="0" y="142875"/>
            <a:ext cx="9144000" cy="4857750"/>
          </a:xfrm>
          <a:prstGeom prst="rect">
            <a:avLst/>
          </a:prstGeom>
        </p:spPr>
      </p:pic>
      <p:sp>
        <p:nvSpPr>
          <p:cNvPr id="3" name="投影片編號版面配置區 2">
            <a:extLst>
              <a:ext uri="{FF2B5EF4-FFF2-40B4-BE49-F238E27FC236}">
                <a16:creationId xmlns:a16="http://schemas.microsoft.com/office/drawing/2014/main" id="{EC607E0F-1582-98A8-3EA2-6E72C477BE03}"/>
              </a:ext>
            </a:extLst>
          </p:cNvPr>
          <p:cNvSpPr>
            <a:spLocks noGrp="1"/>
          </p:cNvSpPr>
          <p:nvPr>
            <p:ph type="sldNum" sz="quarter" idx="11"/>
          </p:nvPr>
        </p:nvSpPr>
        <p:spPr/>
        <p:txBody>
          <a:bodyPr/>
          <a:lstStyle/>
          <a:p>
            <a:fld id="{DBD94E27-7B9A-466C-AD81-10C7819BE9C1}" type="slidenum">
              <a:rPr lang="zh-TW" altLang="en-US" smtClean="0"/>
              <a:t>28</a:t>
            </a:fld>
            <a:endParaRPr lang="zh-TW" altLang="en-US" dirty="0"/>
          </a:p>
        </p:txBody>
      </p:sp>
      <p:sp>
        <p:nvSpPr>
          <p:cNvPr id="4" name="標題 1">
            <a:extLst>
              <a:ext uri="{FF2B5EF4-FFF2-40B4-BE49-F238E27FC236}">
                <a16:creationId xmlns:a16="http://schemas.microsoft.com/office/drawing/2014/main" id="{996A8707-5718-81D2-22F6-E8ECEFF3092C}"/>
              </a:ext>
            </a:extLst>
          </p:cNvPr>
          <p:cNvSpPr txBox="1">
            <a:spLocks/>
          </p:cNvSpPr>
          <p:nvPr/>
        </p:nvSpPr>
        <p:spPr>
          <a:xfrm rot="20456924">
            <a:off x="-121684" y="317009"/>
            <a:ext cx="2764302" cy="57270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2"/>
              </a:buClr>
              <a:buSzPts val="2800"/>
              <a:buFont typeface="Vazirmatn Black"/>
              <a:buNone/>
              <a:defRPr sz="3300" b="0" i="0" u="none" strike="noStrike" cap="none">
                <a:solidFill>
                  <a:schemeClr val="accent2"/>
                </a:solidFill>
                <a:latin typeface="Poppins ExtraBold"/>
                <a:ea typeface="Poppins ExtraBold"/>
                <a:cs typeface="Poppins ExtraBold"/>
                <a:sym typeface="Poppins ExtraBold"/>
              </a:defRPr>
            </a:lvl1pPr>
            <a:lvl2pPr marR="0" lvl="1"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2pPr>
            <a:lvl3pPr marR="0" lvl="2"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3pPr>
            <a:lvl4pPr marR="0" lvl="3"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4pPr>
            <a:lvl5pPr marR="0" lvl="4"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5pPr>
            <a:lvl6pPr marR="0" lvl="5"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6pPr>
            <a:lvl7pPr marR="0" lvl="6"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7pPr>
            <a:lvl8pPr marR="0" lvl="7"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8pPr>
            <a:lvl9pPr marR="0" lvl="8"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9pPr>
          </a:lstStyle>
          <a:p>
            <a:r>
              <a:rPr lang="zh-TW" altLang="en-US" b="1" dirty="0">
                <a:solidFill>
                  <a:schemeClr val="bg1"/>
                </a:solidFill>
                <a:latin typeface="微軟正黑體" panose="020B0604030504040204" pitchFamily="34" charset="-120"/>
                <a:ea typeface="微軟正黑體" panose="020B0604030504040204" pitchFamily="34" charset="-120"/>
              </a:rPr>
              <a:t>補助資訊公告</a:t>
            </a:r>
          </a:p>
        </p:txBody>
      </p:sp>
    </p:spTree>
    <p:extLst>
      <p:ext uri="{BB962C8B-B14F-4D97-AF65-F5344CB8AC3E}">
        <p14:creationId xmlns:p14="http://schemas.microsoft.com/office/powerpoint/2010/main" val="35852321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5886F212-B66B-4B1D-6BF6-AABCD4541A7F}"/>
              </a:ext>
            </a:extLst>
          </p:cNvPr>
          <p:cNvPicPr>
            <a:picLocks noChangeAspect="1"/>
          </p:cNvPicPr>
          <p:nvPr/>
        </p:nvPicPr>
        <p:blipFill>
          <a:blip r:embed="rId2"/>
          <a:srcRect l="16881" t="20027" r="18349" b="7813"/>
          <a:stretch/>
        </p:blipFill>
        <p:spPr>
          <a:xfrm>
            <a:off x="587231" y="247802"/>
            <a:ext cx="8212822" cy="4665328"/>
          </a:xfrm>
          <a:prstGeom prst="rect">
            <a:avLst/>
          </a:prstGeom>
        </p:spPr>
      </p:pic>
      <p:sp>
        <p:nvSpPr>
          <p:cNvPr id="3" name="投影片編號版面配置區 2">
            <a:extLst>
              <a:ext uri="{FF2B5EF4-FFF2-40B4-BE49-F238E27FC236}">
                <a16:creationId xmlns:a16="http://schemas.microsoft.com/office/drawing/2014/main" id="{371E34C2-E5A3-FAC8-DED7-E326E57E4EC1}"/>
              </a:ext>
            </a:extLst>
          </p:cNvPr>
          <p:cNvSpPr>
            <a:spLocks noGrp="1"/>
          </p:cNvSpPr>
          <p:nvPr>
            <p:ph type="sldNum" sz="quarter" idx="11"/>
          </p:nvPr>
        </p:nvSpPr>
        <p:spPr/>
        <p:txBody>
          <a:bodyPr/>
          <a:lstStyle/>
          <a:p>
            <a:fld id="{DBD94E27-7B9A-466C-AD81-10C7819BE9C1}" type="slidenum">
              <a:rPr lang="zh-TW" altLang="en-US" smtClean="0"/>
              <a:t>29</a:t>
            </a:fld>
            <a:endParaRPr lang="zh-TW" altLang="en-US" dirty="0"/>
          </a:p>
        </p:txBody>
      </p:sp>
      <p:sp>
        <p:nvSpPr>
          <p:cNvPr id="5" name="標題 1">
            <a:extLst>
              <a:ext uri="{FF2B5EF4-FFF2-40B4-BE49-F238E27FC236}">
                <a16:creationId xmlns:a16="http://schemas.microsoft.com/office/drawing/2014/main" id="{0F3B965A-4E95-EA8A-ED94-E9C152973755}"/>
              </a:ext>
            </a:extLst>
          </p:cNvPr>
          <p:cNvSpPr txBox="1">
            <a:spLocks/>
          </p:cNvSpPr>
          <p:nvPr/>
        </p:nvSpPr>
        <p:spPr>
          <a:xfrm rot="20456924">
            <a:off x="-121684" y="317009"/>
            <a:ext cx="2764302" cy="57270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2"/>
              </a:buClr>
              <a:buSzPts val="2800"/>
              <a:buFont typeface="Vazirmatn Black"/>
              <a:buNone/>
              <a:defRPr sz="3300" b="0" i="0" u="none" strike="noStrike" cap="none">
                <a:solidFill>
                  <a:schemeClr val="accent2"/>
                </a:solidFill>
                <a:latin typeface="Poppins ExtraBold"/>
                <a:ea typeface="Poppins ExtraBold"/>
                <a:cs typeface="Poppins ExtraBold"/>
                <a:sym typeface="Poppins ExtraBold"/>
              </a:defRPr>
            </a:lvl1pPr>
            <a:lvl2pPr marR="0" lvl="1"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2pPr>
            <a:lvl3pPr marR="0" lvl="2"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3pPr>
            <a:lvl4pPr marR="0" lvl="3"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4pPr>
            <a:lvl5pPr marR="0" lvl="4"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5pPr>
            <a:lvl6pPr marR="0" lvl="5"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6pPr>
            <a:lvl7pPr marR="0" lvl="6"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7pPr>
            <a:lvl8pPr marR="0" lvl="7"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8pPr>
            <a:lvl9pPr marR="0" lvl="8" algn="l" rtl="0">
              <a:lnSpc>
                <a:spcPct val="100000"/>
              </a:lnSpc>
              <a:spcBef>
                <a:spcPts val="0"/>
              </a:spcBef>
              <a:spcAft>
                <a:spcPts val="0"/>
              </a:spcAft>
              <a:buClr>
                <a:schemeClr val="dk1"/>
              </a:buClr>
              <a:buSzPts val="2800"/>
              <a:buFont typeface="Passion One"/>
              <a:buNone/>
              <a:defRPr sz="2800" b="1" i="0" u="none" strike="noStrike" cap="none">
                <a:solidFill>
                  <a:schemeClr val="dk1"/>
                </a:solidFill>
                <a:latin typeface="Passion One"/>
                <a:ea typeface="Passion One"/>
                <a:cs typeface="Passion One"/>
                <a:sym typeface="Passion One"/>
              </a:defRPr>
            </a:lvl9pPr>
          </a:lstStyle>
          <a:p>
            <a:r>
              <a:rPr lang="zh-TW" altLang="en-US" b="1" dirty="0">
                <a:solidFill>
                  <a:schemeClr val="bg1"/>
                </a:solidFill>
                <a:latin typeface="微軟正黑體" panose="020B0604030504040204" pitchFamily="34" charset="-120"/>
                <a:ea typeface="微軟正黑體" panose="020B0604030504040204" pitchFamily="34" charset="-120"/>
              </a:rPr>
              <a:t>補助資訊公告</a:t>
            </a:r>
          </a:p>
        </p:txBody>
      </p:sp>
    </p:spTree>
    <p:extLst>
      <p:ext uri="{BB962C8B-B14F-4D97-AF65-F5344CB8AC3E}">
        <p14:creationId xmlns:p14="http://schemas.microsoft.com/office/powerpoint/2010/main" val="39556958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投影片編號版面配置區 5">
            <a:extLst>
              <a:ext uri="{FF2B5EF4-FFF2-40B4-BE49-F238E27FC236}">
                <a16:creationId xmlns:a16="http://schemas.microsoft.com/office/drawing/2014/main" id="{A5543147-D465-4E13-9711-BF5CB672C1B5}"/>
              </a:ext>
            </a:extLst>
          </p:cNvPr>
          <p:cNvSpPr>
            <a:spLocks noGrp="1"/>
          </p:cNvSpPr>
          <p:nvPr>
            <p:ph type="sldNum" sz="quarter" idx="11"/>
          </p:nvPr>
        </p:nvSpPr>
        <p:spPr/>
        <p:txBody>
          <a:bodyPr/>
          <a:lstStyle/>
          <a:p>
            <a:fld id="{DBD94E27-7B9A-466C-AD81-10C7819BE9C1}" type="slidenum">
              <a:rPr lang="zh-TW" altLang="en-US" smtClean="0"/>
              <a:t>30</a:t>
            </a:fld>
            <a:endParaRPr lang="zh-TW" altLang="en-US" dirty="0"/>
          </a:p>
        </p:txBody>
      </p:sp>
      <p:pic>
        <p:nvPicPr>
          <p:cNvPr id="9" name="圖片 8">
            <a:extLst>
              <a:ext uri="{FF2B5EF4-FFF2-40B4-BE49-F238E27FC236}">
                <a16:creationId xmlns:a16="http://schemas.microsoft.com/office/drawing/2014/main" id="{1C4F1773-C3EB-DF8E-B0FD-0424C6ECAADE}"/>
              </a:ext>
            </a:extLst>
          </p:cNvPr>
          <p:cNvPicPr>
            <a:picLocks noChangeAspect="1"/>
          </p:cNvPicPr>
          <p:nvPr/>
        </p:nvPicPr>
        <p:blipFill>
          <a:blip r:embed="rId2"/>
          <a:srcRect l="13619" t="9966" r="15048"/>
          <a:stretch/>
        </p:blipFill>
        <p:spPr>
          <a:xfrm>
            <a:off x="0" y="0"/>
            <a:ext cx="7701699" cy="5143500"/>
          </a:xfrm>
          <a:prstGeom prst="rect">
            <a:avLst/>
          </a:prstGeom>
        </p:spPr>
      </p:pic>
      <p:sp>
        <p:nvSpPr>
          <p:cNvPr id="10" name="矩形: 圓角 9">
            <a:extLst>
              <a:ext uri="{FF2B5EF4-FFF2-40B4-BE49-F238E27FC236}">
                <a16:creationId xmlns:a16="http://schemas.microsoft.com/office/drawing/2014/main" id="{D645A33B-9547-FD12-4D45-8BA2D4EBC0D5}"/>
              </a:ext>
            </a:extLst>
          </p:cNvPr>
          <p:cNvSpPr/>
          <p:nvPr/>
        </p:nvSpPr>
        <p:spPr>
          <a:xfrm>
            <a:off x="714103" y="2438400"/>
            <a:ext cx="6618514" cy="292828"/>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語音泡泡: 圓角矩形 1">
            <a:extLst>
              <a:ext uri="{FF2B5EF4-FFF2-40B4-BE49-F238E27FC236}">
                <a16:creationId xmlns:a16="http://schemas.microsoft.com/office/drawing/2014/main" id="{FA13E4CD-1BB3-8EDF-F187-9516AF3B1FBF}"/>
              </a:ext>
            </a:extLst>
          </p:cNvPr>
          <p:cNvSpPr/>
          <p:nvPr/>
        </p:nvSpPr>
        <p:spPr>
          <a:xfrm>
            <a:off x="714103" y="3260339"/>
            <a:ext cx="6877934" cy="1638832"/>
          </a:xfrm>
          <a:prstGeom prst="wedgeRoundRectCallout">
            <a:avLst>
              <a:gd name="adj1" fmla="val -18917"/>
              <a:gd name="adj2" fmla="val -82031"/>
              <a:gd name="adj3" fmla="val 16667"/>
            </a:avLst>
          </a:prstGeom>
          <a:solidFill>
            <a:srgbClr val="FBF7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zh-TW" altLang="en-US" sz="2000" b="1" dirty="0">
                <a:solidFill>
                  <a:schemeClr val="tx1"/>
                </a:solidFill>
                <a:latin typeface="微軟正黑體" panose="020B0604030504040204" pitchFamily="34" charset="-120"/>
                <a:ea typeface="微軟正黑體" panose="020B0604030504040204" pitchFamily="34" charset="-120"/>
              </a:rPr>
              <a:t>二、配合旨揭補助作業函送時間，</a:t>
            </a:r>
            <a:r>
              <a:rPr lang="en-US" altLang="zh-TW" sz="2000" b="1" dirty="0">
                <a:solidFill>
                  <a:schemeClr val="tx1"/>
                </a:solidFill>
                <a:latin typeface="微軟正黑體" panose="020B0604030504040204" pitchFamily="34" charset="-120"/>
                <a:ea typeface="微軟正黑體" panose="020B0604030504040204" pitchFamily="34" charset="-120"/>
              </a:rPr>
              <a:t>114</a:t>
            </a:r>
            <a:r>
              <a:rPr lang="zh-TW" altLang="en-US" sz="2000" b="1" dirty="0">
                <a:solidFill>
                  <a:schemeClr val="tx1"/>
                </a:solidFill>
                <a:latin typeface="微軟正黑體" panose="020B0604030504040204" pitchFamily="34" charset="-120"/>
                <a:ea typeface="微軟正黑體" panose="020B0604030504040204" pitchFamily="34" charset="-120"/>
              </a:rPr>
              <a:t>年度補助案件申請自即日起至</a:t>
            </a:r>
            <a:r>
              <a:rPr lang="en-US" altLang="zh-TW" sz="2000" b="1" dirty="0">
                <a:solidFill>
                  <a:schemeClr val="tx1"/>
                </a:solidFill>
                <a:latin typeface="微軟正黑體" panose="020B0604030504040204" pitchFamily="34" charset="-120"/>
                <a:ea typeface="微軟正黑體" panose="020B0604030504040204" pitchFamily="34" charset="-120"/>
              </a:rPr>
              <a:t>114</a:t>
            </a:r>
            <a:r>
              <a:rPr lang="zh-TW" altLang="en-US" sz="2000" b="1" dirty="0">
                <a:solidFill>
                  <a:schemeClr val="tx1"/>
                </a:solidFill>
                <a:latin typeface="微軟正黑體" panose="020B0604030504040204" pitchFamily="34" charset="-120"/>
                <a:ea typeface="微軟正黑體" panose="020B0604030504040204" pitchFamily="34" charset="-120"/>
              </a:rPr>
              <a:t>年</a:t>
            </a:r>
            <a:r>
              <a:rPr lang="en-US" altLang="zh-TW" sz="2000" b="1" dirty="0">
                <a:solidFill>
                  <a:schemeClr val="tx1"/>
                </a:solidFill>
                <a:latin typeface="微軟正黑體" panose="020B0604030504040204" pitchFamily="34" charset="-120"/>
                <a:ea typeface="微軟正黑體" panose="020B0604030504040204" pitchFamily="34" charset="-120"/>
              </a:rPr>
              <a:t>2</a:t>
            </a:r>
            <a:r>
              <a:rPr lang="zh-TW" altLang="en-US" sz="2000" b="1" dirty="0">
                <a:solidFill>
                  <a:schemeClr val="tx1"/>
                </a:solidFill>
                <a:latin typeface="微軟正黑體" panose="020B0604030504040204" pitchFamily="34" charset="-120"/>
                <a:ea typeface="微軟正黑體" panose="020B0604030504040204" pitchFamily="34" charset="-120"/>
              </a:rPr>
              <a:t>月</a:t>
            </a:r>
            <a:r>
              <a:rPr lang="en-US" altLang="zh-TW" sz="2000" b="1" dirty="0">
                <a:solidFill>
                  <a:schemeClr val="tx1"/>
                </a:solidFill>
                <a:latin typeface="微軟正黑體" panose="020B0604030504040204" pitchFamily="34" charset="-120"/>
                <a:ea typeface="微軟正黑體" panose="020B0604030504040204" pitchFamily="34" charset="-120"/>
              </a:rPr>
              <a:t>28</a:t>
            </a:r>
            <a:r>
              <a:rPr lang="zh-TW" altLang="en-US" sz="2000" b="1" dirty="0">
                <a:solidFill>
                  <a:schemeClr val="tx1"/>
                </a:solidFill>
                <a:latin typeface="微軟正黑體" panose="020B0604030504040204" pitchFamily="34" charset="-120"/>
                <a:ea typeface="微軟正黑體" panose="020B0604030504040204" pitchFamily="34" charset="-120"/>
              </a:rPr>
              <a:t>日截止，屬地方性申請案件，請於</a:t>
            </a:r>
            <a:r>
              <a:rPr lang="en-US" altLang="zh-TW" sz="2000" b="1" dirty="0">
                <a:solidFill>
                  <a:schemeClr val="tx1"/>
                </a:solidFill>
                <a:latin typeface="微軟正黑體" panose="020B0604030504040204" pitchFamily="34" charset="-120"/>
                <a:ea typeface="微軟正黑體" panose="020B0604030504040204" pitchFamily="34" charset="-120"/>
              </a:rPr>
              <a:t>114</a:t>
            </a:r>
            <a:r>
              <a:rPr lang="zh-TW" altLang="en-US" sz="2000" b="1" dirty="0">
                <a:solidFill>
                  <a:schemeClr val="tx1"/>
                </a:solidFill>
                <a:latin typeface="微軟正黑體" panose="020B0604030504040204" pitchFamily="34" charset="-120"/>
                <a:ea typeface="微軟正黑體" panose="020B0604030504040204" pitchFamily="34" charset="-120"/>
              </a:rPr>
              <a:t>年</a:t>
            </a:r>
            <a:r>
              <a:rPr lang="en-US" altLang="zh-TW" sz="2000" b="1" dirty="0">
                <a:solidFill>
                  <a:schemeClr val="tx1"/>
                </a:solidFill>
                <a:latin typeface="微軟正黑體" panose="020B0604030504040204" pitchFamily="34" charset="-120"/>
                <a:ea typeface="微軟正黑體" panose="020B0604030504040204" pitchFamily="34" charset="-120"/>
              </a:rPr>
              <a:t>1</a:t>
            </a:r>
            <a:r>
              <a:rPr lang="zh-TW" altLang="en-US" sz="2000" b="1" dirty="0">
                <a:solidFill>
                  <a:schemeClr val="tx1"/>
                </a:solidFill>
                <a:latin typeface="微軟正黑體" panose="020B0604030504040204" pitchFamily="34" charset="-120"/>
                <a:ea typeface="微軟正黑體" panose="020B0604030504040204" pitchFamily="34" charset="-120"/>
              </a:rPr>
              <a:t>月</a:t>
            </a:r>
            <a:r>
              <a:rPr lang="en-US" altLang="zh-TW" sz="2000" b="1" dirty="0">
                <a:solidFill>
                  <a:schemeClr val="tx1"/>
                </a:solidFill>
                <a:latin typeface="微軟正黑體" panose="020B0604030504040204" pitchFamily="34" charset="-120"/>
                <a:ea typeface="微軟正黑體" panose="020B0604030504040204" pitchFamily="34" charset="-120"/>
              </a:rPr>
              <a:t>31</a:t>
            </a:r>
            <a:r>
              <a:rPr lang="zh-TW" altLang="en-US" sz="2000" b="1" dirty="0">
                <a:solidFill>
                  <a:schemeClr val="tx1"/>
                </a:solidFill>
                <a:latin typeface="微軟正黑體" panose="020B0604030504040204" pitchFamily="34" charset="-120"/>
                <a:ea typeface="微軟正黑體" panose="020B0604030504040204" pitchFamily="34" charset="-120"/>
              </a:rPr>
              <a:t>日前報送地方政府；個別補助項目另有規定者，從其規定。</a:t>
            </a:r>
            <a:endParaRPr lang="zh-TW" altLang="en-US" sz="2000" b="1" dirty="0">
              <a:no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146115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xit" presetSubtype="10" fill="hold" grpId="1" nodeType="clickEffect">
                                  <p:stCondLst>
                                    <p:cond delay="0"/>
                                  </p:stCondLst>
                                  <p:childTnLst>
                                    <p:animEffect transition="out" filter="randombar(horizontal)">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2" grpId="0" animBg="1"/>
      <p:bldP spid="2"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id="{9189D137-E87D-45B3-89C7-3F77AE0C4EF8}"/>
              </a:ext>
            </a:extLst>
          </p:cNvPr>
          <p:cNvSpPr/>
          <p:nvPr/>
        </p:nvSpPr>
        <p:spPr>
          <a:xfrm>
            <a:off x="7438956" y="3223248"/>
            <a:ext cx="1681957" cy="1323439"/>
          </a:xfrm>
          <a:prstGeom prst="rect">
            <a:avLst/>
          </a:prstGeom>
          <a:solidFill>
            <a:schemeClr val="bg1"/>
          </a:solidFill>
        </p:spPr>
        <p:txBody>
          <a:bodyPr wrap="square">
            <a:spAutoFit/>
          </a:bodyPr>
          <a:lstStyle/>
          <a:p>
            <a:pPr algn="just"/>
            <a:r>
              <a:rPr lang="zh-TW" altLang="en-US" sz="1600" b="1" dirty="0">
                <a:solidFill>
                  <a:schemeClr val="accent6">
                    <a:lumMod val="40000"/>
                    <a:lumOff val="60000"/>
                  </a:schemeClr>
                </a:solidFill>
                <a:latin typeface="微軟正黑體" panose="020B0604030504040204" pitchFamily="34" charset="-120"/>
                <a:ea typeface="微軟正黑體" panose="020B0604030504040204" pitchFamily="34" charset="-120"/>
              </a:rPr>
              <a:t>僅於網站公告補助法令規定，不符合本法 「以公開公平方式辦理」之要件。</a:t>
            </a:r>
          </a:p>
        </p:txBody>
      </p:sp>
      <p:sp>
        <p:nvSpPr>
          <p:cNvPr id="3" name="投影片編號版面配置區 2">
            <a:extLst>
              <a:ext uri="{FF2B5EF4-FFF2-40B4-BE49-F238E27FC236}">
                <a16:creationId xmlns:a16="http://schemas.microsoft.com/office/drawing/2014/main" id="{E641EE6A-B84D-4319-9185-ECD34210BB70}"/>
              </a:ext>
            </a:extLst>
          </p:cNvPr>
          <p:cNvSpPr>
            <a:spLocks noGrp="1"/>
          </p:cNvSpPr>
          <p:nvPr>
            <p:ph type="sldNum" sz="quarter" idx="11"/>
          </p:nvPr>
        </p:nvSpPr>
        <p:spPr/>
        <p:txBody>
          <a:bodyPr/>
          <a:lstStyle/>
          <a:p>
            <a:fld id="{DBD94E27-7B9A-466C-AD81-10C7819BE9C1}" type="slidenum">
              <a:rPr lang="zh-TW" altLang="en-US" smtClean="0"/>
              <a:t>31</a:t>
            </a:fld>
            <a:endParaRPr lang="zh-TW" altLang="en-US" dirty="0"/>
          </a:p>
        </p:txBody>
      </p:sp>
      <p:pic>
        <p:nvPicPr>
          <p:cNvPr id="4" name="圖片 3">
            <a:extLst>
              <a:ext uri="{FF2B5EF4-FFF2-40B4-BE49-F238E27FC236}">
                <a16:creationId xmlns:a16="http://schemas.microsoft.com/office/drawing/2014/main" id="{585BDAD8-C00D-89BA-0E69-E4CB3066BA9A}"/>
              </a:ext>
            </a:extLst>
          </p:cNvPr>
          <p:cNvPicPr>
            <a:picLocks noChangeAspect="1"/>
          </p:cNvPicPr>
          <p:nvPr/>
        </p:nvPicPr>
        <p:blipFill>
          <a:blip r:embed="rId2"/>
          <a:srcRect l="13334" r="13619"/>
          <a:stretch/>
        </p:blipFill>
        <p:spPr>
          <a:xfrm>
            <a:off x="23087" y="0"/>
            <a:ext cx="7438956" cy="5143500"/>
          </a:xfrm>
          <a:prstGeom prst="rect">
            <a:avLst/>
          </a:prstGeom>
        </p:spPr>
      </p:pic>
      <p:grpSp>
        <p:nvGrpSpPr>
          <p:cNvPr id="7" name="群組 6">
            <a:extLst>
              <a:ext uri="{FF2B5EF4-FFF2-40B4-BE49-F238E27FC236}">
                <a16:creationId xmlns:a16="http://schemas.microsoft.com/office/drawing/2014/main" id="{2ED223A2-E85F-4FAE-6FCA-267691182CAE}"/>
              </a:ext>
            </a:extLst>
          </p:cNvPr>
          <p:cNvGrpSpPr/>
          <p:nvPr/>
        </p:nvGrpSpPr>
        <p:grpSpPr>
          <a:xfrm>
            <a:off x="113211" y="3204754"/>
            <a:ext cx="7240300" cy="521731"/>
            <a:chOff x="113211" y="3204754"/>
            <a:chExt cx="7240300" cy="521731"/>
          </a:xfrm>
        </p:grpSpPr>
        <p:sp>
          <p:nvSpPr>
            <p:cNvPr id="5" name="矩形: 圓角 4">
              <a:extLst>
                <a:ext uri="{FF2B5EF4-FFF2-40B4-BE49-F238E27FC236}">
                  <a16:creationId xmlns:a16="http://schemas.microsoft.com/office/drawing/2014/main" id="{0C112BBF-32A2-4A6E-B939-24D79B1E2191}"/>
                </a:ext>
              </a:extLst>
            </p:cNvPr>
            <p:cNvSpPr/>
            <p:nvPr/>
          </p:nvSpPr>
          <p:spPr>
            <a:xfrm>
              <a:off x="113211" y="3204754"/>
              <a:ext cx="6756710" cy="52173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箭號: 向右 5">
              <a:extLst>
                <a:ext uri="{FF2B5EF4-FFF2-40B4-BE49-F238E27FC236}">
                  <a16:creationId xmlns:a16="http://schemas.microsoft.com/office/drawing/2014/main" id="{2B1A1932-D375-ACB3-8B57-D9C526C38C36}"/>
                </a:ext>
              </a:extLst>
            </p:cNvPr>
            <p:cNvSpPr/>
            <p:nvPr/>
          </p:nvSpPr>
          <p:spPr>
            <a:xfrm>
              <a:off x="6869921" y="3204754"/>
              <a:ext cx="483590" cy="274637"/>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sp>
        <p:nvSpPr>
          <p:cNvPr id="2" name="語音泡泡: 圓角矩形 1">
            <a:extLst>
              <a:ext uri="{FF2B5EF4-FFF2-40B4-BE49-F238E27FC236}">
                <a16:creationId xmlns:a16="http://schemas.microsoft.com/office/drawing/2014/main" id="{8E47A823-9486-9007-4AD0-F9CEE3B0BCDD}"/>
              </a:ext>
            </a:extLst>
          </p:cNvPr>
          <p:cNvSpPr/>
          <p:nvPr/>
        </p:nvSpPr>
        <p:spPr>
          <a:xfrm>
            <a:off x="5849724" y="1455498"/>
            <a:ext cx="3271189" cy="1393286"/>
          </a:xfrm>
          <a:prstGeom prst="wedgeRoundRectCallout">
            <a:avLst>
              <a:gd name="adj1" fmla="val -57158"/>
              <a:gd name="adj2" fmla="val 73940"/>
              <a:gd name="adj3" fmla="val 16667"/>
            </a:avLst>
          </a:prstGeom>
          <a:solidFill>
            <a:srgbClr val="FBF7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2000" b="1" dirty="0">
                <a:solidFill>
                  <a:schemeClr val="tx1"/>
                </a:solidFill>
                <a:latin typeface="微軟正黑體" panose="020B0604030504040204" pitchFamily="34" charset="-120"/>
                <a:ea typeface="微軟正黑體" panose="020B0604030504040204" pitchFamily="34" charset="-120"/>
              </a:rPr>
              <a:t>114</a:t>
            </a:r>
            <a:r>
              <a:rPr lang="zh-TW" altLang="en-US" sz="2000" b="1" dirty="0">
                <a:solidFill>
                  <a:schemeClr val="tx1"/>
                </a:solidFill>
                <a:latin typeface="微軟正黑體" panose="020B0604030504040204" pitchFamily="34" charset="-120"/>
                <a:ea typeface="微軟正黑體" panose="020B0604030504040204" pitchFamily="34" charset="-120"/>
              </a:rPr>
              <a:t>年度</a:t>
            </a:r>
            <a:r>
              <a:rPr lang="en-US" altLang="zh-TW" sz="2000" b="1" dirty="0">
                <a:solidFill>
                  <a:schemeClr val="tx1"/>
                </a:solidFill>
                <a:latin typeface="微軟正黑體" panose="020B0604030504040204" pitchFamily="34" charset="-120"/>
                <a:ea typeface="微軟正黑體" panose="020B0604030504040204" pitchFamily="34" charset="-120"/>
              </a:rPr>
              <a:t>-</a:t>
            </a:r>
            <a:r>
              <a:rPr lang="zh-TW" altLang="en-US" sz="2000" b="1" dirty="0">
                <a:solidFill>
                  <a:schemeClr val="tx1"/>
                </a:solidFill>
                <a:latin typeface="微軟正黑體" panose="020B0604030504040204" pitchFamily="34" charset="-120"/>
                <a:ea typeface="微軟正黑體" panose="020B0604030504040204" pitchFamily="34" charset="-120"/>
              </a:rPr>
              <a:t>衛生福利部社會及家庭署推展社會福利補助作業要點暨項目及基準</a:t>
            </a:r>
            <a:r>
              <a:rPr lang="en-US" altLang="zh-TW" sz="2000" b="1" dirty="0">
                <a:solidFill>
                  <a:schemeClr val="tx1"/>
                </a:solidFill>
                <a:latin typeface="微軟正黑體" panose="020B0604030504040204" pitchFamily="34" charset="-120"/>
                <a:ea typeface="微軟正黑體" panose="020B0604030504040204" pitchFamily="34" charset="-120"/>
              </a:rPr>
              <a:t>(114</a:t>
            </a:r>
            <a:r>
              <a:rPr lang="zh-TW" altLang="en-US" sz="2000" b="1" dirty="0">
                <a:solidFill>
                  <a:schemeClr val="tx1"/>
                </a:solidFill>
                <a:latin typeface="微軟正黑體" panose="020B0604030504040204" pitchFamily="34" charset="-120"/>
                <a:ea typeface="微軟正黑體" panose="020B0604030504040204" pitchFamily="34" charset="-120"/>
              </a:rPr>
              <a:t>年</a:t>
            </a:r>
            <a:r>
              <a:rPr lang="en-US" altLang="zh-TW" sz="2000" b="1" dirty="0">
                <a:solidFill>
                  <a:schemeClr val="tx1"/>
                </a:solidFill>
                <a:latin typeface="微軟正黑體" panose="020B0604030504040204" pitchFamily="34" charset="-120"/>
                <a:ea typeface="微軟正黑體" panose="020B0604030504040204" pitchFamily="34" charset="-120"/>
              </a:rPr>
              <a:t>1</a:t>
            </a:r>
            <a:r>
              <a:rPr lang="zh-TW" altLang="en-US" sz="2000" b="1" dirty="0">
                <a:solidFill>
                  <a:schemeClr val="tx1"/>
                </a:solidFill>
                <a:latin typeface="微軟正黑體" panose="020B0604030504040204" pitchFamily="34" charset="-120"/>
                <a:ea typeface="微軟正黑體" panose="020B0604030504040204" pitchFamily="34" charset="-120"/>
              </a:rPr>
              <a:t>月</a:t>
            </a:r>
            <a:r>
              <a:rPr lang="en-US" altLang="zh-TW" sz="2000" b="1" dirty="0">
                <a:solidFill>
                  <a:schemeClr val="tx1"/>
                </a:solidFill>
                <a:latin typeface="微軟正黑體" panose="020B0604030504040204" pitchFamily="34" charset="-120"/>
                <a:ea typeface="微軟正黑體" panose="020B0604030504040204" pitchFamily="34" charset="-120"/>
              </a:rPr>
              <a:t>1</a:t>
            </a:r>
            <a:r>
              <a:rPr lang="zh-TW" altLang="en-US" sz="2000" b="1" dirty="0">
                <a:solidFill>
                  <a:schemeClr val="tx1"/>
                </a:solidFill>
                <a:latin typeface="微軟正黑體" panose="020B0604030504040204" pitchFamily="34" charset="-120"/>
                <a:ea typeface="微軟正黑體" panose="020B0604030504040204" pitchFamily="34" charset="-120"/>
              </a:rPr>
              <a:t>日生效</a:t>
            </a:r>
            <a:r>
              <a:rPr lang="en-US" altLang="zh-TW" sz="2000" b="1" dirty="0">
                <a:solidFill>
                  <a:schemeClr val="tx1"/>
                </a:solidFill>
                <a:latin typeface="微軟正黑體" panose="020B0604030504040204" pitchFamily="34" charset="-120"/>
                <a:ea typeface="微軟正黑體" panose="020B0604030504040204" pitchFamily="34" charset="-120"/>
              </a:rPr>
              <a:t>)</a:t>
            </a:r>
            <a:endParaRPr lang="zh-TW" altLang="en-US" sz="2000" b="1"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258780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4264AF74-F9FC-D49D-926A-F4BA9E018369}"/>
              </a:ext>
            </a:extLst>
          </p:cNvPr>
          <p:cNvPicPr>
            <a:picLocks noChangeAspect="1"/>
          </p:cNvPicPr>
          <p:nvPr/>
        </p:nvPicPr>
        <p:blipFill>
          <a:blip r:embed="rId2"/>
          <a:srcRect l="16762" r="18190"/>
          <a:stretch/>
        </p:blipFill>
        <p:spPr>
          <a:xfrm>
            <a:off x="339634" y="142874"/>
            <a:ext cx="8586652" cy="5000625"/>
          </a:xfrm>
          <a:prstGeom prst="rect">
            <a:avLst/>
          </a:prstGeom>
        </p:spPr>
      </p:pic>
      <p:sp>
        <p:nvSpPr>
          <p:cNvPr id="7" name="投影片編號版面配置區 6">
            <a:extLst>
              <a:ext uri="{FF2B5EF4-FFF2-40B4-BE49-F238E27FC236}">
                <a16:creationId xmlns:a16="http://schemas.microsoft.com/office/drawing/2014/main" id="{70124EE2-BADB-41F1-AF41-614C9680F778}"/>
              </a:ext>
            </a:extLst>
          </p:cNvPr>
          <p:cNvSpPr>
            <a:spLocks noGrp="1"/>
          </p:cNvSpPr>
          <p:nvPr>
            <p:ph type="sldNum" sz="quarter" idx="11"/>
          </p:nvPr>
        </p:nvSpPr>
        <p:spPr/>
        <p:txBody>
          <a:bodyPr/>
          <a:lstStyle/>
          <a:p>
            <a:fld id="{DBD94E27-7B9A-466C-AD81-10C7819BE9C1}" type="slidenum">
              <a:rPr lang="zh-TW" altLang="en-US" smtClean="0"/>
              <a:t>32</a:t>
            </a:fld>
            <a:endParaRPr lang="zh-TW" altLang="en-US" dirty="0"/>
          </a:p>
        </p:txBody>
      </p:sp>
      <p:sp>
        <p:nvSpPr>
          <p:cNvPr id="2" name="矩形: 圓角 1">
            <a:extLst>
              <a:ext uri="{FF2B5EF4-FFF2-40B4-BE49-F238E27FC236}">
                <a16:creationId xmlns:a16="http://schemas.microsoft.com/office/drawing/2014/main" id="{4EFA4546-16BE-DD82-0380-BF3003CF0EB6}"/>
              </a:ext>
            </a:extLst>
          </p:cNvPr>
          <p:cNvSpPr/>
          <p:nvPr/>
        </p:nvSpPr>
        <p:spPr>
          <a:xfrm>
            <a:off x="-4266122" y="661850"/>
            <a:ext cx="1167321" cy="455749"/>
          </a:xfrm>
          <a:prstGeom prst="roundRect">
            <a:avLst/>
          </a:prstGeom>
          <a:noFill/>
          <a:ln>
            <a:solidFill>
              <a:srgbClr val="EA49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ln>
                <a:solidFill>
                  <a:schemeClr val="bg1"/>
                </a:solidFill>
              </a:ln>
              <a:noFill/>
            </a:endParaRPr>
          </a:p>
        </p:txBody>
      </p:sp>
      <p:sp>
        <p:nvSpPr>
          <p:cNvPr id="13" name="Google Shape;764;p68">
            <a:extLst>
              <a:ext uri="{FF2B5EF4-FFF2-40B4-BE49-F238E27FC236}">
                <a16:creationId xmlns:a16="http://schemas.microsoft.com/office/drawing/2014/main" id="{2972230A-9E74-99EA-3846-670A9DB2B143}"/>
              </a:ext>
            </a:extLst>
          </p:cNvPr>
          <p:cNvSpPr txBox="1">
            <a:spLocks/>
          </p:cNvSpPr>
          <p:nvPr/>
        </p:nvSpPr>
        <p:spPr>
          <a:xfrm rot="19464710">
            <a:off x="38505" y="423305"/>
            <a:ext cx="1624485" cy="528786"/>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2"/>
              </a:buClr>
              <a:buSzPts val="2800"/>
              <a:buFont typeface="Vazirmatn Black"/>
              <a:buNone/>
              <a:defRPr sz="2500" b="0" i="0" u="none" strike="noStrike" cap="none">
                <a:solidFill>
                  <a:schemeClr val="dk1"/>
                </a:solidFill>
                <a:latin typeface="Zen Kaku Gothic New"/>
                <a:ea typeface="Zen Kaku Gothic New"/>
                <a:cs typeface="Zen Kaku Gothic New"/>
                <a:sym typeface="Zen Kaku Gothic New"/>
              </a:defRPr>
            </a:lvl1pPr>
            <a:lvl2pPr marR="0" lvl="1"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2pPr>
            <a:lvl3pPr marR="0" lvl="2"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3pPr>
            <a:lvl4pPr marR="0" lvl="3"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4pPr>
            <a:lvl5pPr marR="0" lvl="4"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5pPr>
            <a:lvl6pPr marR="0" lvl="5"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6pPr>
            <a:lvl7pPr marR="0" lvl="6"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7pPr>
            <a:lvl8pPr marR="0" lvl="7"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8pPr>
            <a:lvl9pPr marR="0" lvl="8"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9pPr>
          </a:lstStyle>
          <a:p>
            <a:pPr marL="0" marR="0" lvl="0" indent="0" algn="ctr" defTabSz="914400" rtl="0" eaLnBrk="1" fontAlgn="auto" latinLnBrk="0" hangingPunct="1">
              <a:lnSpc>
                <a:spcPct val="100000"/>
              </a:lnSpc>
              <a:spcBef>
                <a:spcPts val="0"/>
              </a:spcBef>
              <a:spcAft>
                <a:spcPts val="0"/>
              </a:spcAft>
              <a:buClr>
                <a:srgbClr val="0D4A80"/>
              </a:buClr>
              <a:buSzPts val="2800"/>
              <a:buFont typeface="Vazirmatn Black"/>
              <a:buNone/>
              <a:tabLst/>
              <a:defRPr/>
            </a:pPr>
            <a:r>
              <a:rPr lang="zh-TW" altLang="en-US" sz="2800" b="1" dirty="0">
                <a:solidFill>
                  <a:srgbClr val="FFFFFF"/>
                </a:solidFill>
                <a:latin typeface="微軟正黑體" panose="020B0604030504040204" pitchFamily="34" charset="-120"/>
                <a:ea typeface="微軟正黑體" panose="020B0604030504040204" pitchFamily="34" charset="-120"/>
              </a:rPr>
              <a:t>公開公平</a:t>
            </a:r>
            <a:endParaRPr kumimoji="0" lang="zh-TW" altLang="en-US" sz="2800" b="1"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Zen Kaku Gothic New"/>
              <a:sym typeface="Zen Kaku Gothic New"/>
            </a:endParaRPr>
          </a:p>
        </p:txBody>
      </p:sp>
    </p:spTree>
    <p:extLst>
      <p:ext uri="{BB962C8B-B14F-4D97-AF65-F5344CB8AC3E}">
        <p14:creationId xmlns:p14="http://schemas.microsoft.com/office/powerpoint/2010/main" val="6182819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64;p68">
            <a:extLst>
              <a:ext uri="{FF2B5EF4-FFF2-40B4-BE49-F238E27FC236}">
                <a16:creationId xmlns:a16="http://schemas.microsoft.com/office/drawing/2014/main" id="{C4D13124-49FC-420C-9776-A6DAEBE5694B}"/>
              </a:ext>
            </a:extLst>
          </p:cNvPr>
          <p:cNvSpPr txBox="1">
            <a:spLocks/>
          </p:cNvSpPr>
          <p:nvPr/>
        </p:nvSpPr>
        <p:spPr>
          <a:xfrm rot="19464710">
            <a:off x="224625" y="628599"/>
            <a:ext cx="1624485" cy="528786"/>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2"/>
              </a:buClr>
              <a:buSzPts val="2800"/>
              <a:buFont typeface="Vazirmatn Black"/>
              <a:buNone/>
              <a:defRPr sz="2500" b="0" i="0" u="none" strike="noStrike" cap="none">
                <a:solidFill>
                  <a:schemeClr val="dk1"/>
                </a:solidFill>
                <a:latin typeface="Zen Kaku Gothic New"/>
                <a:ea typeface="Zen Kaku Gothic New"/>
                <a:cs typeface="Zen Kaku Gothic New"/>
                <a:sym typeface="Zen Kaku Gothic New"/>
              </a:defRPr>
            </a:lvl1pPr>
            <a:lvl2pPr marR="0" lvl="1"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2pPr>
            <a:lvl3pPr marR="0" lvl="2"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3pPr>
            <a:lvl4pPr marR="0" lvl="3"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4pPr>
            <a:lvl5pPr marR="0" lvl="4"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5pPr>
            <a:lvl6pPr marR="0" lvl="5"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6pPr>
            <a:lvl7pPr marR="0" lvl="6"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7pPr>
            <a:lvl8pPr marR="0" lvl="7"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8pPr>
            <a:lvl9pPr marR="0" lvl="8"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9pPr>
          </a:lstStyle>
          <a:p>
            <a:pPr marL="0" marR="0" lvl="0" indent="0" algn="ctr" defTabSz="914400" rtl="0" eaLnBrk="1" fontAlgn="auto" latinLnBrk="0" hangingPunct="1">
              <a:lnSpc>
                <a:spcPct val="100000"/>
              </a:lnSpc>
              <a:spcBef>
                <a:spcPts val="0"/>
              </a:spcBef>
              <a:spcAft>
                <a:spcPts val="0"/>
              </a:spcAft>
              <a:buClr>
                <a:srgbClr val="0D4A80"/>
              </a:buClr>
              <a:buSzPts val="2800"/>
              <a:buFont typeface="Vazirmatn Black"/>
              <a:buNone/>
              <a:tabLst/>
              <a:defRPr/>
            </a:pPr>
            <a:r>
              <a:rPr kumimoji="0" lang="zh-TW" altLang="en-US" sz="2800" b="1"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cs typeface="Zen Kaku Gothic New"/>
                <a:sym typeface="Zen Kaku Gothic New"/>
              </a:rPr>
              <a:t>案例分享</a:t>
            </a:r>
          </a:p>
        </p:txBody>
      </p:sp>
      <p:sp>
        <p:nvSpPr>
          <p:cNvPr id="5" name="矩形 4">
            <a:extLst>
              <a:ext uri="{FF2B5EF4-FFF2-40B4-BE49-F238E27FC236}">
                <a16:creationId xmlns:a16="http://schemas.microsoft.com/office/drawing/2014/main" id="{CB600CF7-4198-4950-B6EE-48244410A98D}"/>
              </a:ext>
            </a:extLst>
          </p:cNvPr>
          <p:cNvSpPr/>
          <p:nvPr/>
        </p:nvSpPr>
        <p:spPr>
          <a:xfrm>
            <a:off x="1305315" y="1205735"/>
            <a:ext cx="6502712" cy="2732030"/>
          </a:xfrm>
          <a:prstGeom prst="rect">
            <a:avLst/>
          </a:prstGeom>
        </p:spPr>
        <p:txBody>
          <a:bodyPr wrap="square">
            <a:spAutoFit/>
          </a:bodyPr>
          <a:lstStyle/>
          <a:p>
            <a:pPr lvl="0" algn="just">
              <a:lnSpc>
                <a:spcPts val="3500"/>
              </a:lnSpc>
              <a:defRPr/>
            </a:pPr>
            <a:r>
              <a:rPr lang="zh-TW" altLang="en-US" sz="2000" dirty="0">
                <a:latin typeface="微軟正黑體" panose="020B0604030504040204" pitchFamily="34" charset="-120"/>
                <a:ea typeface="微軟正黑體" panose="020B0604030504040204" pitchFamily="34" charset="-120"/>
              </a:rPr>
              <a:t>金門縣議會議員甲擔任</a:t>
            </a:r>
            <a:r>
              <a:rPr lang="en-US" altLang="zh-TW" sz="2000" dirty="0">
                <a:latin typeface="微軟正黑體" panose="020B0604030504040204" pitchFamily="34" charset="-120"/>
                <a:ea typeface="微軟正黑體" panose="020B0604030504040204" pitchFamily="34" charset="-120"/>
              </a:rPr>
              <a:t>A</a:t>
            </a:r>
            <a:r>
              <a:rPr lang="zh-TW" altLang="en-US" sz="2000" dirty="0">
                <a:latin typeface="微軟正黑體" panose="020B0604030504040204" pitchFamily="34" charset="-120"/>
                <a:ea typeface="微軟正黑體" panose="020B0604030504040204" pitchFamily="34" charset="-120"/>
              </a:rPr>
              <a:t>婦女</a:t>
            </a: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會的理事長，該協會於</a:t>
            </a:r>
            <a:r>
              <a:rPr lang="en-US" altLang="zh-TW" sz="2000" dirty="0">
                <a:latin typeface="微軟正黑體" panose="020B0604030504040204" pitchFamily="34" charset="-120"/>
                <a:ea typeface="微軟正黑體" panose="020B0604030504040204" pitchFamily="34" charset="-120"/>
              </a:rPr>
              <a:t>112</a:t>
            </a:r>
            <a:r>
              <a:rPr lang="zh-TW" altLang="en-US" sz="2000" dirty="0">
                <a:latin typeface="微軟正黑體" panose="020B0604030504040204" pitchFamily="34" charset="-120"/>
                <a:ea typeface="微軟正黑體" panose="020B0604030504040204" pitchFamily="34" charset="-120"/>
              </a:rPr>
              <a:t>年至</a:t>
            </a:r>
            <a:r>
              <a:rPr lang="en-US" altLang="zh-TW" sz="2000" dirty="0">
                <a:latin typeface="微軟正黑體" panose="020B0604030504040204" pitchFamily="34" charset="-120"/>
                <a:ea typeface="微軟正黑體" panose="020B0604030504040204" pitchFamily="34" charset="-120"/>
              </a:rPr>
              <a:t>113</a:t>
            </a:r>
            <a:r>
              <a:rPr lang="zh-TW" altLang="en-US" sz="2000" dirty="0">
                <a:latin typeface="微軟正黑體" panose="020B0604030504040204" pitchFamily="34" charset="-120"/>
                <a:ea typeface="微軟正黑體" panose="020B0604030504040204" pitchFamily="34" charset="-120"/>
              </a:rPr>
              <a:t>年間向金門縣政府及所屬機關申請補助計</a:t>
            </a:r>
            <a:r>
              <a:rPr lang="en-US" altLang="zh-TW" sz="2000" dirty="0">
                <a:latin typeface="微軟正黑體" panose="020B0604030504040204" pitchFamily="34" charset="-120"/>
                <a:ea typeface="微軟正黑體" panose="020B0604030504040204" pitchFamily="34" charset="-120"/>
              </a:rPr>
              <a:t>4</a:t>
            </a:r>
            <a:r>
              <a:rPr lang="zh-TW" altLang="en-US" sz="2000" dirty="0">
                <a:latin typeface="微軟正黑體" panose="020B0604030504040204" pitchFamily="34" charset="-120"/>
                <a:ea typeface="微軟正黑體" panose="020B0604030504040204" pitchFamily="34" charset="-120"/>
              </a:rPr>
              <a:t>筆，獲補助金額合計</a:t>
            </a:r>
            <a:r>
              <a:rPr lang="en-US" altLang="zh-TW" sz="2000" dirty="0">
                <a:latin typeface="微軟正黑體" panose="020B0604030504040204" pitchFamily="34" charset="-120"/>
                <a:ea typeface="微軟正黑體" panose="020B0604030504040204" pitchFamily="34" charset="-120"/>
              </a:rPr>
              <a:t>12</a:t>
            </a:r>
            <a:r>
              <a:rPr lang="zh-TW" altLang="en-US" sz="2000" dirty="0">
                <a:latin typeface="微軟正黑體" panose="020B0604030504040204" pitchFamily="34" charset="-120"/>
                <a:ea typeface="微軟正黑體" panose="020B0604030504040204" pitchFamily="34" charset="-120"/>
              </a:rPr>
              <a:t>萬元。因金門</a:t>
            </a:r>
            <a:r>
              <a:rPr lang="zh-TW" altLang="en-US" sz="2000" b="1" u="sng" dirty="0">
                <a:latin typeface="微軟正黑體" panose="020B0604030504040204" pitchFamily="34" charset="-120"/>
                <a:ea typeface="微軟正黑體" panose="020B0604030504040204" pitchFamily="34" charset="-120"/>
              </a:rPr>
              <a:t>縣政府未曾將受理補助相關資訊</a:t>
            </a:r>
            <a:r>
              <a:rPr lang="zh-TW" altLang="en-US" sz="2000" dirty="0">
                <a:latin typeface="微軟正黑體" panose="020B0604030504040204" pitchFamily="34" charset="-120"/>
                <a:ea typeface="微軟正黑體" panose="020B0604030504040204" pitchFamily="34" charset="-120"/>
              </a:rPr>
              <a:t>以電信網路或其他足以使公眾得知之方式</a:t>
            </a:r>
            <a:r>
              <a:rPr lang="zh-TW" altLang="en-US" sz="2000" b="1" u="sng" dirty="0">
                <a:latin typeface="微軟正黑體" panose="020B0604030504040204" pitchFamily="34" charset="-120"/>
                <a:ea typeface="微軟正黑體" panose="020B0604030504040204" pitchFamily="34" charset="-120"/>
              </a:rPr>
              <a:t>充分公開</a:t>
            </a: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，則</a:t>
            </a:r>
            <a:r>
              <a:rPr lang="en-US" altLang="zh-TW" sz="2000" b="1" u="sng" dirty="0">
                <a:latin typeface="微軟正黑體" panose="020B0604030504040204" pitchFamily="34" charset="-120"/>
                <a:ea typeface="微軟正黑體" panose="020B0604030504040204" pitchFamily="34" charset="-120"/>
              </a:rPr>
              <a:t>A</a:t>
            </a:r>
            <a:r>
              <a:rPr lang="zh-TW" altLang="en-US" sz="2000" b="1" u="sng" dirty="0">
                <a:latin typeface="微軟正黑體" panose="020B0604030504040204" pitchFamily="34" charset="-120"/>
                <a:ea typeface="微軟正黑體" panose="020B0604030504040204" pitchFamily="34" charset="-120"/>
              </a:rPr>
              <a:t>婦女會申請</a:t>
            </a:r>
            <a:r>
              <a:rPr kumimoji="0" lang="zh-TW" altLang="en-US" sz="2000" b="1" i="0" u="sng"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補助之行為，違反本法第</a:t>
            </a:r>
            <a:r>
              <a:rPr kumimoji="0" lang="en-US" altLang="zh-TW" sz="2000" b="1" i="0" u="sng"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14</a:t>
            </a:r>
            <a:r>
              <a:rPr kumimoji="0" lang="zh-TW" altLang="en-US" sz="2000" b="1" i="0" u="sng"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條第</a:t>
            </a:r>
            <a:r>
              <a:rPr kumimoji="0" lang="en-US" altLang="zh-TW" sz="2000" b="1" i="0" u="sng"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a:t>
            </a:r>
            <a:r>
              <a:rPr kumimoji="0" lang="zh-TW" altLang="en-US" sz="2000" b="1" i="0" u="sng"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項規定</a:t>
            </a: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，併處罰鍰</a:t>
            </a:r>
            <a:r>
              <a:rPr lang="en-US" altLang="zh-TW" sz="2000" dirty="0">
                <a:latin typeface="微軟正黑體" panose="020B0604030504040204" pitchFamily="34" charset="-120"/>
                <a:ea typeface="微軟正黑體" panose="020B0604030504040204" pitchFamily="34" charset="-120"/>
              </a:rPr>
              <a:t>4</a:t>
            </a: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萬</a:t>
            </a:r>
            <a:r>
              <a:rPr kumimoji="0" lang="en-US" altLang="zh-TW"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0,</a:t>
            </a:r>
            <a:r>
              <a:rPr lang="en-US" altLang="zh-TW" sz="2000" dirty="0">
                <a:latin typeface="微軟正黑體" panose="020B0604030504040204" pitchFamily="34" charset="-120"/>
                <a:ea typeface="微軟正黑體" panose="020B0604030504040204" pitchFamily="34" charset="-120"/>
              </a:rPr>
              <a:t>8</a:t>
            </a:r>
            <a:r>
              <a:rPr kumimoji="0" lang="en-US" altLang="zh-TW"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00</a:t>
            </a: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元</a:t>
            </a:r>
            <a:r>
              <a:rPr kumimoji="0" lang="zh-TW" altLang="en-US" sz="18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p>
        </p:txBody>
      </p:sp>
      <p:sp>
        <p:nvSpPr>
          <p:cNvPr id="3" name="投影片編號版面配置區 2">
            <a:extLst>
              <a:ext uri="{FF2B5EF4-FFF2-40B4-BE49-F238E27FC236}">
                <a16:creationId xmlns:a16="http://schemas.microsoft.com/office/drawing/2014/main" id="{6611AB78-0EAE-487A-9B3A-0BD3949DCC2B}"/>
              </a:ext>
            </a:extLst>
          </p:cNvPr>
          <p:cNvSpPr>
            <a:spLocks noGrp="1"/>
          </p:cNvSpPr>
          <p:nvPr>
            <p:ph type="sldNum" sz="quarter" idx="11"/>
          </p:nvPr>
        </p:nvSpPr>
        <p:spPr/>
        <p:txBody>
          <a:bodyPr/>
          <a:lstStyle/>
          <a:p>
            <a:fld id="{DBD94E27-7B9A-466C-AD81-10C7819BE9C1}" type="slidenum">
              <a:rPr lang="zh-TW" altLang="en-US" smtClean="0"/>
              <a:t>33</a:t>
            </a:fld>
            <a:endParaRPr lang="zh-TW" altLang="en-US" dirty="0"/>
          </a:p>
        </p:txBody>
      </p:sp>
      <p:sp>
        <p:nvSpPr>
          <p:cNvPr id="2" name="標題 1">
            <a:extLst>
              <a:ext uri="{FF2B5EF4-FFF2-40B4-BE49-F238E27FC236}">
                <a16:creationId xmlns:a16="http://schemas.microsoft.com/office/drawing/2014/main" id="{8F22BF13-E552-008F-85F9-B7147034C162}"/>
              </a:ext>
            </a:extLst>
          </p:cNvPr>
          <p:cNvSpPr>
            <a:spLocks noGrp="1"/>
          </p:cNvSpPr>
          <p:nvPr>
            <p:ph type="title"/>
          </p:nvPr>
        </p:nvSpPr>
        <p:spPr>
          <a:xfrm>
            <a:off x="713225" y="445025"/>
            <a:ext cx="7717500" cy="572700"/>
          </a:xfrm>
        </p:spPr>
        <p:txBody>
          <a:bodyPr/>
          <a:lstStyle/>
          <a:p>
            <a:endParaRPr lang="zh-TW" altLang="en-US" dirty="0"/>
          </a:p>
        </p:txBody>
      </p:sp>
    </p:spTree>
    <p:extLst>
      <p:ext uri="{BB962C8B-B14F-4D97-AF65-F5344CB8AC3E}">
        <p14:creationId xmlns:p14="http://schemas.microsoft.com/office/powerpoint/2010/main" val="2439745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id="{E943ED0C-69F2-485B-8299-67D4B112CD63}"/>
              </a:ext>
            </a:extLst>
          </p:cNvPr>
          <p:cNvSpPr txBox="1"/>
          <p:nvPr/>
        </p:nvSpPr>
        <p:spPr>
          <a:xfrm>
            <a:off x="1062289" y="838319"/>
            <a:ext cx="4528020"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r>
              <a:rPr lang="zh-TW" altLang="en-US" sz="2400" b="1" dirty="0">
                <a:latin typeface="微軟正黑體" panose="020B0604030504040204" pitchFamily="34" charset="-120"/>
                <a:ea typeface="微軟正黑體" panose="020B0604030504040204" pitchFamily="34" charset="-120"/>
              </a:rPr>
              <a:t>禁止其補助反不利於公益之補助</a:t>
            </a:r>
          </a:p>
        </p:txBody>
      </p:sp>
      <p:sp>
        <p:nvSpPr>
          <p:cNvPr id="4" name="Google Shape;1045;p67">
            <a:extLst>
              <a:ext uri="{FF2B5EF4-FFF2-40B4-BE49-F238E27FC236}">
                <a16:creationId xmlns:a16="http://schemas.microsoft.com/office/drawing/2014/main" id="{68838B23-DE9A-4F3A-89C9-8F7D4C4C2B48}"/>
              </a:ext>
            </a:extLst>
          </p:cNvPr>
          <p:cNvSpPr/>
          <p:nvPr/>
        </p:nvSpPr>
        <p:spPr>
          <a:xfrm>
            <a:off x="899550" y="1332390"/>
            <a:ext cx="7344900" cy="2972791"/>
          </a:xfrm>
          <a:prstGeom prst="roundRect">
            <a:avLst>
              <a:gd name="adj" fmla="val 16667"/>
            </a:avLst>
          </a:prstGeom>
          <a:noFill/>
          <a:ln w="9525" cap="flat" cmpd="sng">
            <a:noFill/>
            <a:prstDash val="solid"/>
            <a:round/>
            <a:headEnd type="none" w="sm" len="sm"/>
            <a:tailEnd type="none" w="sm" len="sm"/>
          </a:ln>
        </p:spPr>
        <p:txBody>
          <a:bodyPr spcFirstLastPara="1" wrap="square" lIns="91425" tIns="91425" rIns="91425" bIns="91425" anchor="ctr" anchorCtr="0">
            <a:noAutofit/>
          </a:bodyPr>
          <a:lstStyle/>
          <a:p>
            <a:pPr lvl="0">
              <a:lnSpc>
                <a:spcPts val="2600"/>
              </a:lnSpc>
              <a:defRPr/>
            </a:pPr>
            <a:r>
              <a:rPr lang="zh-TW" altLang="en-US" sz="1800" dirty="0">
                <a:latin typeface="微軟正黑體" panose="020B0604030504040204" pitchFamily="34" charset="-120"/>
                <a:ea typeface="微軟正黑體" panose="020B0604030504040204" pitchFamily="34" charset="-120"/>
              </a:rPr>
              <a:t>特定補助情況特殊，既非「基於法定身分依法令規定申請」，亦無法「依法令規定以公平公開方式辦理」，此時</a:t>
            </a:r>
            <a:r>
              <a:rPr lang="zh-TW" altLang="en-US" sz="1800" b="1" dirty="0">
                <a:solidFill>
                  <a:schemeClr val="accent6">
                    <a:lumMod val="40000"/>
                    <a:lumOff val="60000"/>
                  </a:schemeClr>
                </a:solidFill>
                <a:latin typeface="微軟正黑體" panose="020B0604030504040204" pitchFamily="34" charset="-120"/>
                <a:ea typeface="微軟正黑體" panose="020B0604030504040204" pitchFamily="34" charset="-120"/>
              </a:rPr>
              <a:t>如不予補助反有礙公益</a:t>
            </a:r>
            <a:r>
              <a:rPr lang="zh-TW" altLang="en-US" sz="1800" dirty="0">
                <a:solidFill>
                  <a:schemeClr val="accent6">
                    <a:lumMod val="40000"/>
                    <a:lumOff val="60000"/>
                  </a:schemeClr>
                </a:solidFill>
                <a:latin typeface="微軟正黑體" panose="020B0604030504040204" pitchFamily="34" charset="-120"/>
                <a:ea typeface="微軟正黑體" panose="020B0604030504040204" pitchFamily="34" charset="-120"/>
              </a:rPr>
              <a:t>，</a:t>
            </a:r>
            <a:r>
              <a:rPr lang="zh-TW" altLang="en-US" sz="1800" b="1" dirty="0">
                <a:solidFill>
                  <a:schemeClr val="accent6">
                    <a:lumMod val="40000"/>
                    <a:lumOff val="60000"/>
                  </a:schemeClr>
                </a:solidFill>
                <a:latin typeface="微軟正黑體" panose="020B0604030504040204" pitchFamily="34" charset="-120"/>
                <a:ea typeface="微軟正黑體" panose="020B0604030504040204" pitchFamily="34" charset="-120"/>
              </a:rPr>
              <a:t>則由補助法令主管機關於審慎評估後為個案核定</a:t>
            </a:r>
            <a:r>
              <a:rPr lang="zh-TW" altLang="en-US" sz="1800" dirty="0">
                <a:latin typeface="微軟正黑體" panose="020B0604030504040204" pitchFamily="34" charset="-120"/>
                <a:ea typeface="微軟正黑體" panose="020B0604030504040204" pitchFamily="34" charset="-120"/>
              </a:rPr>
              <a:t>。</a:t>
            </a:r>
          </a:p>
          <a:p>
            <a:pPr lvl="0">
              <a:lnSpc>
                <a:spcPts val="2600"/>
              </a:lnSpc>
              <a:defRPr/>
            </a:pPr>
            <a:endParaRPr lang="zh-TW" altLang="en-US" sz="1800" dirty="0">
              <a:latin typeface="微軟正黑體" panose="020B0604030504040204" pitchFamily="34" charset="-120"/>
              <a:ea typeface="微軟正黑體" panose="020B0604030504040204" pitchFamily="34" charset="-120"/>
            </a:endParaRPr>
          </a:p>
          <a:p>
            <a:pPr lvl="0">
              <a:lnSpc>
                <a:spcPts val="2600"/>
              </a:lnSpc>
              <a:defRPr/>
            </a:pPr>
            <a:r>
              <a:rPr lang="zh-TW" altLang="en-US" sz="1800" dirty="0">
                <a:latin typeface="微軟正黑體" panose="020B0604030504040204" pitchFamily="34" charset="-120"/>
                <a:ea typeface="微軟正黑體" panose="020B0604030504040204" pitchFamily="34" charset="-120"/>
              </a:rPr>
              <a:t>此類特殊補助，補助法令主管機關</a:t>
            </a:r>
            <a:r>
              <a:rPr lang="zh-TW" altLang="en-US" sz="1800" b="1" dirty="0">
                <a:latin typeface="微軟正黑體" panose="020B0604030504040204" pitchFamily="34" charset="-120"/>
                <a:ea typeface="微軟正黑體" panose="020B0604030504040204" pitchFamily="34" charset="-120"/>
              </a:rPr>
              <a:t>核定同意補助時</a:t>
            </a:r>
            <a:r>
              <a:rPr lang="zh-TW" altLang="en-US" sz="1800" dirty="0">
                <a:latin typeface="微軟正黑體" panose="020B0604030504040204" pitchFamily="34" charset="-120"/>
                <a:ea typeface="微軟正黑體" panose="020B0604030504040204" pitchFamily="34" charset="-120"/>
              </a:rPr>
              <a:t>，</a:t>
            </a:r>
            <a:r>
              <a:rPr lang="zh-TW" altLang="en-US" sz="1800" b="1" dirty="0">
                <a:solidFill>
                  <a:schemeClr val="tx1"/>
                </a:solidFill>
                <a:latin typeface="微軟正黑體" panose="020B0604030504040204" pitchFamily="34" charset="-120"/>
                <a:ea typeface="微軟正黑體" panose="020B0604030504040204" pitchFamily="34" charset="-120"/>
              </a:rPr>
              <a:t>應即副知監察院</a:t>
            </a:r>
            <a:r>
              <a:rPr lang="en-US" altLang="zh-TW" sz="1800" dirty="0">
                <a:latin typeface="微軟正黑體" panose="020B0604030504040204" pitchFamily="34" charset="-120"/>
                <a:ea typeface="微軟正黑體" panose="020B0604030504040204" pitchFamily="34" charset="-120"/>
              </a:rPr>
              <a:t>(</a:t>
            </a:r>
            <a:r>
              <a:rPr lang="zh-TW" altLang="en-US" sz="1800" dirty="0">
                <a:latin typeface="微軟正黑體" panose="020B0604030504040204" pitchFamily="34" charset="-120"/>
                <a:ea typeface="微軟正黑體" panose="020B0604030504040204" pitchFamily="34" charset="-120"/>
              </a:rPr>
              <a:t>細則</a:t>
            </a:r>
            <a:r>
              <a:rPr lang="en-US" altLang="zh-TW" sz="1800" dirty="0">
                <a:latin typeface="微軟正黑體" panose="020B0604030504040204" pitchFamily="34" charset="-120"/>
                <a:ea typeface="微軟正黑體" panose="020B0604030504040204" pitchFamily="34" charset="-120"/>
              </a:rPr>
              <a:t>§25Ⅲ)</a:t>
            </a:r>
            <a:r>
              <a:rPr lang="zh-TW" altLang="en-US" sz="1800" dirty="0">
                <a:latin typeface="微軟正黑體" panose="020B0604030504040204" pitchFamily="34" charset="-120"/>
                <a:ea typeface="微軟正黑體" panose="020B0604030504040204" pitchFamily="34" charset="-120"/>
              </a:rPr>
              <a:t>，</a:t>
            </a:r>
            <a:r>
              <a:rPr lang="zh-TW" altLang="en-US" sz="1800" b="1" dirty="0">
                <a:solidFill>
                  <a:schemeClr val="tx1"/>
                </a:solidFill>
                <a:latin typeface="微軟正黑體" panose="020B0604030504040204" pitchFamily="34" charset="-120"/>
                <a:ea typeface="微軟正黑體" panose="020B0604030504040204" pitchFamily="34" charset="-120"/>
              </a:rPr>
              <a:t>以利公告周知</a:t>
            </a:r>
            <a:r>
              <a:rPr lang="zh-TW" altLang="en-US" sz="1800" dirty="0">
                <a:latin typeface="微軟正黑體" panose="020B0604030504040204" pitchFamily="34" charset="-120"/>
                <a:ea typeface="微軟正黑體" panose="020B0604030504040204" pitchFamily="34" charset="-120"/>
              </a:rPr>
              <a:t>。</a:t>
            </a:r>
          </a:p>
        </p:txBody>
      </p:sp>
      <p:sp>
        <p:nvSpPr>
          <p:cNvPr id="3" name="投影片編號版面配置區 2">
            <a:extLst>
              <a:ext uri="{FF2B5EF4-FFF2-40B4-BE49-F238E27FC236}">
                <a16:creationId xmlns:a16="http://schemas.microsoft.com/office/drawing/2014/main" id="{D2D73475-83B8-4FA1-9D40-B13E63F0AF4A}"/>
              </a:ext>
            </a:extLst>
          </p:cNvPr>
          <p:cNvSpPr>
            <a:spLocks noGrp="1"/>
          </p:cNvSpPr>
          <p:nvPr>
            <p:ph type="sldNum" sz="quarter" idx="11"/>
          </p:nvPr>
        </p:nvSpPr>
        <p:spPr/>
        <p:txBody>
          <a:bodyPr/>
          <a:lstStyle/>
          <a:p>
            <a:fld id="{DBD94E27-7B9A-466C-AD81-10C7819BE9C1}" type="slidenum">
              <a:rPr lang="zh-TW" altLang="en-US" smtClean="0"/>
              <a:t>34</a:t>
            </a:fld>
            <a:endParaRPr lang="zh-TW" altLang="en-US" dirty="0"/>
          </a:p>
        </p:txBody>
      </p:sp>
    </p:spTree>
    <p:extLst>
      <p:ext uri="{BB962C8B-B14F-4D97-AF65-F5344CB8AC3E}">
        <p14:creationId xmlns:p14="http://schemas.microsoft.com/office/powerpoint/2010/main" val="2374092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0A401E27-0AA4-47EB-A0C1-CBA0D5A91067}"/>
              </a:ext>
            </a:extLst>
          </p:cNvPr>
          <p:cNvSpPr>
            <a:spLocks noGrp="1"/>
          </p:cNvSpPr>
          <p:nvPr>
            <p:ph type="sldNum" sz="quarter" idx="11"/>
          </p:nvPr>
        </p:nvSpPr>
        <p:spPr/>
        <p:txBody>
          <a:bodyPr/>
          <a:lstStyle/>
          <a:p>
            <a:fld id="{DBD94E27-7B9A-466C-AD81-10C7819BE9C1}" type="slidenum">
              <a:rPr lang="zh-TW" altLang="en-US" smtClean="0"/>
              <a:t>35</a:t>
            </a:fld>
            <a:endParaRPr lang="zh-TW" altLang="en-US" dirty="0"/>
          </a:p>
        </p:txBody>
      </p:sp>
      <p:pic>
        <p:nvPicPr>
          <p:cNvPr id="9" name="圖片 8">
            <a:extLst>
              <a:ext uri="{FF2B5EF4-FFF2-40B4-BE49-F238E27FC236}">
                <a16:creationId xmlns:a16="http://schemas.microsoft.com/office/drawing/2014/main" id="{F2F61BA1-ABA9-B2C8-435D-A2D7487406F2}"/>
              </a:ext>
            </a:extLst>
          </p:cNvPr>
          <p:cNvPicPr>
            <a:picLocks noChangeAspect="1"/>
          </p:cNvPicPr>
          <p:nvPr/>
        </p:nvPicPr>
        <p:blipFill>
          <a:blip r:embed="rId2"/>
          <a:srcRect l="45567" t="28436" r="23505"/>
          <a:stretch>
            <a:fillRect/>
          </a:stretch>
        </p:blipFill>
        <p:spPr>
          <a:xfrm>
            <a:off x="1847654" y="0"/>
            <a:ext cx="5599521" cy="5143500"/>
          </a:xfrm>
          <a:prstGeom prst="rect">
            <a:avLst/>
          </a:prstGeom>
        </p:spPr>
      </p:pic>
    </p:spTree>
    <p:extLst>
      <p:ext uri="{BB962C8B-B14F-4D97-AF65-F5344CB8AC3E}">
        <p14:creationId xmlns:p14="http://schemas.microsoft.com/office/powerpoint/2010/main" val="12985334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64;p68">
            <a:extLst>
              <a:ext uri="{FF2B5EF4-FFF2-40B4-BE49-F238E27FC236}">
                <a16:creationId xmlns:a16="http://schemas.microsoft.com/office/drawing/2014/main" id="{C4D13124-49FC-420C-9776-A6DAEBE5694B}"/>
              </a:ext>
            </a:extLst>
          </p:cNvPr>
          <p:cNvSpPr txBox="1">
            <a:spLocks/>
          </p:cNvSpPr>
          <p:nvPr/>
        </p:nvSpPr>
        <p:spPr>
          <a:xfrm>
            <a:off x="493073" y="427263"/>
            <a:ext cx="1624485" cy="528786"/>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accent2"/>
              </a:buClr>
              <a:buSzPts val="2800"/>
              <a:buFont typeface="Vazirmatn Black"/>
              <a:buNone/>
              <a:defRPr sz="2500" b="0" i="0" u="none" strike="noStrike" cap="none">
                <a:solidFill>
                  <a:schemeClr val="dk1"/>
                </a:solidFill>
                <a:latin typeface="Zen Kaku Gothic New"/>
                <a:ea typeface="Zen Kaku Gothic New"/>
                <a:cs typeface="Zen Kaku Gothic New"/>
                <a:sym typeface="Zen Kaku Gothic New"/>
              </a:defRPr>
            </a:lvl1pPr>
            <a:lvl2pPr marR="0" lvl="1"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2pPr>
            <a:lvl3pPr marR="0" lvl="2"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3pPr>
            <a:lvl4pPr marR="0" lvl="3"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4pPr>
            <a:lvl5pPr marR="0" lvl="4"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5pPr>
            <a:lvl6pPr marR="0" lvl="5"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6pPr>
            <a:lvl7pPr marR="0" lvl="6"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7pPr>
            <a:lvl8pPr marR="0" lvl="7"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8pPr>
            <a:lvl9pPr marR="0" lvl="8" algn="r" rtl="0">
              <a:lnSpc>
                <a:spcPct val="100000"/>
              </a:lnSpc>
              <a:spcBef>
                <a:spcPts val="0"/>
              </a:spcBef>
              <a:spcAft>
                <a:spcPts val="0"/>
              </a:spcAft>
              <a:buClr>
                <a:schemeClr val="dk1"/>
              </a:buClr>
              <a:buSzPts val="2800"/>
              <a:buFont typeface="Passion One"/>
              <a:buNone/>
              <a:defRPr sz="2500" b="0" i="0" u="none" strike="noStrike" cap="none">
                <a:solidFill>
                  <a:schemeClr val="dk1"/>
                </a:solidFill>
                <a:latin typeface="Zen Kaku Gothic New"/>
                <a:ea typeface="Zen Kaku Gothic New"/>
                <a:cs typeface="Zen Kaku Gothic New"/>
                <a:sym typeface="Zen Kaku Gothic New"/>
              </a:defRPr>
            </a:lvl9pPr>
          </a:lstStyle>
          <a:p>
            <a:pPr marL="0" marR="0" lvl="0" indent="0" algn="ctr" defTabSz="914400" rtl="0" eaLnBrk="1" fontAlgn="auto" latinLnBrk="0" hangingPunct="1">
              <a:lnSpc>
                <a:spcPct val="100000"/>
              </a:lnSpc>
              <a:spcBef>
                <a:spcPts val="0"/>
              </a:spcBef>
              <a:spcAft>
                <a:spcPts val="0"/>
              </a:spcAft>
              <a:buClr>
                <a:srgbClr val="0D4A80"/>
              </a:buClr>
              <a:buSzPts val="2800"/>
              <a:buFont typeface="Vazirmatn Black"/>
              <a:buNone/>
              <a:tabLst/>
              <a:defRPr/>
            </a:pPr>
            <a:r>
              <a:rPr kumimoji="0" lang="zh-TW" altLang="en-US" sz="2800" b="1" i="0" u="none" strike="noStrike" kern="0" cap="none" spc="0" normalizeH="0" baseline="0" noProof="0" dirty="0">
                <a:ln>
                  <a:noFill/>
                </a:ln>
                <a:solidFill>
                  <a:srgbClr val="FFFFFF"/>
                </a:solidFill>
                <a:effectLst/>
                <a:uLnTx/>
                <a:uFillTx/>
                <a:latin typeface="微軟正黑體" panose="020B0604030504040204" pitchFamily="34" charset="-120"/>
                <a:ea typeface="微軟正黑體" panose="020B0604030504040204" pitchFamily="34" charset="-120"/>
                <a:sym typeface="Zen Kaku Gothic New"/>
              </a:rPr>
              <a:t>觀念平台</a:t>
            </a:r>
          </a:p>
        </p:txBody>
      </p:sp>
      <p:sp>
        <p:nvSpPr>
          <p:cNvPr id="6" name="Google Shape;1045;p67">
            <a:extLst>
              <a:ext uri="{FF2B5EF4-FFF2-40B4-BE49-F238E27FC236}">
                <a16:creationId xmlns:a16="http://schemas.microsoft.com/office/drawing/2014/main" id="{6B99107A-A457-40D2-81C9-0D709BE54A58}"/>
              </a:ext>
            </a:extLst>
          </p:cNvPr>
          <p:cNvSpPr/>
          <p:nvPr/>
        </p:nvSpPr>
        <p:spPr>
          <a:xfrm>
            <a:off x="899550" y="1108201"/>
            <a:ext cx="7344900" cy="3594601"/>
          </a:xfrm>
          <a:prstGeom prst="roundRect">
            <a:avLst>
              <a:gd name="adj" fmla="val 16667"/>
            </a:avLst>
          </a:prstGeom>
          <a:noFill/>
          <a:ln w="9525" cap="flat" cmpd="sng">
            <a:noFill/>
            <a:prstDash val="solid"/>
            <a:round/>
            <a:headEnd type="none" w="sm" len="sm"/>
            <a:tailEnd type="none" w="sm" len="sm"/>
          </a:ln>
        </p:spPr>
        <p:txBody>
          <a:bodyPr spcFirstLastPara="1" wrap="square" lIns="91425" tIns="91425" rIns="91425" bIns="91425" anchor="ctr" anchorCtr="0">
            <a:noAutofit/>
          </a:bodyPr>
          <a:lstStyle/>
          <a:p>
            <a:pPr lvl="0" algn="just">
              <a:lnSpc>
                <a:spcPts val="2800"/>
              </a:lnSpc>
              <a:defRPr/>
            </a:pPr>
            <a:r>
              <a:rPr lang="zh-TW" altLang="en-US" sz="1800" dirty="0">
                <a:latin typeface="微軟正黑體" panose="020B0604030504040204" pitchFamily="34" charset="-120"/>
                <a:ea typeface="微軟正黑體" panose="020B0604030504040204" pitchFamily="34" charset="-120"/>
              </a:rPr>
              <a:t>鑑於機關團體以公務資源補助特定對象，其背後多具有相當公益目的，故非凡經補助機關團體依程序核定補助者，均得主張本法第</a:t>
            </a:r>
            <a:r>
              <a:rPr lang="en-US" altLang="zh-TW" sz="1800" dirty="0">
                <a:latin typeface="微軟正黑體" panose="020B0604030504040204" pitchFamily="34" charset="-120"/>
                <a:ea typeface="微軟正黑體" panose="020B0604030504040204" pitchFamily="34" charset="-120"/>
              </a:rPr>
              <a:t>14</a:t>
            </a:r>
            <a:r>
              <a:rPr lang="zh-TW" altLang="en-US" sz="1800" dirty="0">
                <a:latin typeface="微軟正黑體" panose="020B0604030504040204" pitchFamily="34" charset="-120"/>
                <a:ea typeface="微軟正黑體" panose="020B0604030504040204" pitchFamily="34" charset="-120"/>
              </a:rPr>
              <a:t>條第</a:t>
            </a:r>
            <a:r>
              <a:rPr lang="en-US" altLang="zh-TW" sz="1800" dirty="0">
                <a:latin typeface="微軟正黑體" panose="020B0604030504040204" pitchFamily="34" charset="-120"/>
                <a:ea typeface="微軟正黑體" panose="020B0604030504040204" pitchFamily="34" charset="-120"/>
              </a:rPr>
              <a:t>1</a:t>
            </a:r>
            <a:r>
              <a:rPr lang="zh-TW" altLang="en-US" sz="1800" dirty="0">
                <a:latin typeface="微軟正黑體" panose="020B0604030504040204" pitchFamily="34" charset="-120"/>
                <a:ea typeface="微軟正黑體" panose="020B0604030504040204" pitchFamily="34" charset="-120"/>
              </a:rPr>
              <a:t>項但書第</a:t>
            </a:r>
            <a:r>
              <a:rPr lang="en-US" altLang="zh-TW" sz="1800" dirty="0">
                <a:latin typeface="微軟正黑體" panose="020B0604030504040204" pitchFamily="34" charset="-120"/>
                <a:ea typeface="微軟正黑體" panose="020B0604030504040204" pitchFamily="34" charset="-120"/>
              </a:rPr>
              <a:t>3</a:t>
            </a:r>
            <a:r>
              <a:rPr lang="zh-TW" altLang="en-US" sz="1800" dirty="0">
                <a:latin typeface="微軟正黑體" panose="020B0604030504040204" pitchFamily="34" charset="-120"/>
                <a:ea typeface="微軟正黑體" panose="020B0604030504040204" pitchFamily="34" charset="-120"/>
              </a:rPr>
              <a:t>款後段規定之適用，而應</a:t>
            </a:r>
            <a:r>
              <a:rPr lang="zh-TW" altLang="en-US" sz="1800" u="sng" dirty="0">
                <a:solidFill>
                  <a:srgbClr val="FF0000"/>
                </a:solidFill>
                <a:latin typeface="微軟正黑體" panose="020B0604030504040204" pitchFamily="34" charset="-120"/>
                <a:ea typeface="微軟正黑體" panose="020B0604030504040204" pitchFamily="34" charset="-120"/>
              </a:rPr>
              <a:t>限於機關團體</a:t>
            </a:r>
            <a:r>
              <a:rPr lang="zh-TW" altLang="en-US" sz="1800" b="1" u="sng" dirty="0">
                <a:solidFill>
                  <a:srgbClr val="FF0000"/>
                </a:solidFill>
                <a:latin typeface="微軟正黑體" panose="020B0604030504040204" pitchFamily="34" charset="-120"/>
                <a:ea typeface="微軟正黑體" panose="020B0604030504040204" pitchFamily="34" charset="-120"/>
              </a:rPr>
              <a:t>於決定是否補助時</a:t>
            </a:r>
            <a:r>
              <a:rPr lang="zh-TW" altLang="en-US" sz="1800" u="sng" dirty="0">
                <a:solidFill>
                  <a:srgbClr val="FF0000"/>
                </a:solidFill>
                <a:latin typeface="微軟正黑體" panose="020B0604030504040204" pitchFamily="34" charset="-120"/>
                <a:ea typeface="微軟正黑體" panose="020B0604030504040204" pitchFamily="34" charset="-120"/>
              </a:rPr>
              <a:t>已知悉受補助者為關係人</a:t>
            </a:r>
            <a:r>
              <a:rPr lang="zh-TW" altLang="en-US" sz="1800" dirty="0">
                <a:latin typeface="微軟正黑體" panose="020B0604030504040204" pitchFamily="34" charset="-120"/>
                <a:ea typeface="微軟正黑體" panose="020B0604030504040204" pitchFamily="34" charset="-120"/>
              </a:rPr>
              <a:t>，原應受本法第</a:t>
            </a:r>
            <a:r>
              <a:rPr lang="en-US" altLang="zh-TW" sz="1800" dirty="0">
                <a:latin typeface="微軟正黑體" panose="020B0604030504040204" pitchFamily="34" charset="-120"/>
                <a:ea typeface="微軟正黑體" panose="020B0604030504040204" pitchFamily="34" charset="-120"/>
              </a:rPr>
              <a:t>14</a:t>
            </a:r>
            <a:r>
              <a:rPr lang="zh-TW" altLang="en-US" sz="1800" dirty="0">
                <a:latin typeface="微軟正黑體" panose="020B0604030504040204" pitchFamily="34" charset="-120"/>
                <a:ea typeface="微軟正黑體" panose="020B0604030504040204" pitchFamily="34" charset="-120"/>
              </a:rPr>
              <a:t>條第</a:t>
            </a:r>
            <a:r>
              <a:rPr lang="en-US" altLang="zh-TW" sz="1800" dirty="0">
                <a:latin typeface="微軟正黑體" panose="020B0604030504040204" pitchFamily="34" charset="-120"/>
                <a:ea typeface="微軟正黑體" panose="020B0604030504040204" pitchFamily="34" charset="-120"/>
              </a:rPr>
              <a:t>1</a:t>
            </a:r>
            <a:r>
              <a:rPr lang="zh-TW" altLang="en-US" sz="1800" dirty="0">
                <a:latin typeface="微軟正黑體" panose="020B0604030504040204" pitchFamily="34" charset="-120"/>
                <a:ea typeface="微軟正黑體" panose="020B0604030504040204" pitchFamily="34" charset="-120"/>
              </a:rPr>
              <a:t>項規定之限制，然考量政策任務需要，不予補助反不利公共利益，經補助法令主管機關</a:t>
            </a:r>
            <a:r>
              <a:rPr lang="zh-TW" altLang="en-US" sz="1800" u="sng" dirty="0">
                <a:latin typeface="微軟正黑體" panose="020B0604030504040204" pitchFamily="34" charset="-120"/>
                <a:ea typeface="微軟正黑體" panose="020B0604030504040204" pitchFamily="34" charset="-120"/>
              </a:rPr>
              <a:t>衡酌公益所需與本法限制關係人補助之目的後核定同意補助，方屬適法</a:t>
            </a:r>
            <a:r>
              <a:rPr lang="zh-TW" altLang="en-US" sz="1800" dirty="0">
                <a:latin typeface="微軟正黑體" panose="020B0604030504040204" pitchFamily="34" charset="-120"/>
                <a:ea typeface="微軟正黑體" panose="020B0604030504040204" pitchFamily="34" charset="-120"/>
              </a:rPr>
              <a:t>。</a:t>
            </a:r>
            <a:r>
              <a:rPr lang="zh-TW" altLang="en-US" sz="1800" b="1" dirty="0">
                <a:latin typeface="微軟正黑體" panose="020B0604030504040204" pitchFamily="34" charset="-120"/>
                <a:ea typeface="微軟正黑體" panose="020B0604030504040204" pitchFamily="34" charset="-120"/>
              </a:rPr>
              <a:t>倘機關團體係</a:t>
            </a:r>
            <a:r>
              <a:rPr lang="zh-TW" altLang="en-US" sz="1800" b="1" dirty="0">
                <a:solidFill>
                  <a:srgbClr val="FF0000"/>
                </a:solidFill>
                <a:latin typeface="微軟正黑體" panose="020B0604030504040204" pitchFamily="34" charset="-120"/>
                <a:ea typeface="微軟正黑體" panose="020B0604030504040204" pitchFamily="34" charset="-120"/>
              </a:rPr>
              <a:t>事後為協助</a:t>
            </a:r>
            <a:r>
              <a:rPr lang="zh-TW" altLang="en-US" sz="1800" b="1" dirty="0">
                <a:latin typeface="微軟正黑體" panose="020B0604030504040204" pitchFamily="34" charset="-120"/>
                <a:ea typeface="微軟正黑體" panose="020B0604030504040204" pitchFamily="34" charset="-120"/>
              </a:rPr>
              <a:t>關係人規避已違反本法第</a:t>
            </a:r>
            <a:r>
              <a:rPr lang="en-US" altLang="zh-TW" sz="1800" b="1" dirty="0">
                <a:latin typeface="微軟正黑體" panose="020B0604030504040204" pitchFamily="34" charset="-120"/>
                <a:ea typeface="微軟正黑體" panose="020B0604030504040204" pitchFamily="34" charset="-120"/>
              </a:rPr>
              <a:t>14</a:t>
            </a:r>
            <a:r>
              <a:rPr lang="zh-TW" altLang="en-US" sz="1800" b="1" dirty="0">
                <a:latin typeface="微軟正黑體" panose="020B0604030504040204" pitchFamily="34" charset="-120"/>
                <a:ea typeface="微軟正黑體" panose="020B0604030504040204" pitchFamily="34" charset="-120"/>
              </a:rPr>
              <a:t>條第</a:t>
            </a:r>
            <a:r>
              <a:rPr lang="en-US" altLang="zh-TW" sz="1800" b="1" dirty="0">
                <a:latin typeface="微軟正黑體" panose="020B0604030504040204" pitchFamily="34" charset="-120"/>
                <a:ea typeface="微軟正黑體" panose="020B0604030504040204" pitchFamily="34" charset="-120"/>
              </a:rPr>
              <a:t>1</a:t>
            </a:r>
            <a:r>
              <a:rPr lang="zh-TW" altLang="en-US" sz="1800" b="1" dirty="0">
                <a:latin typeface="微軟正黑體" panose="020B0604030504040204" pitchFamily="34" charset="-120"/>
                <a:ea typeface="微軟正黑體" panose="020B0604030504040204" pitchFamily="34" charset="-120"/>
              </a:rPr>
              <a:t>項規定之事實，</a:t>
            </a:r>
            <a:r>
              <a:rPr lang="zh-TW" altLang="en-US" sz="1800" b="1" dirty="0">
                <a:solidFill>
                  <a:srgbClr val="FF0000"/>
                </a:solidFill>
                <a:latin typeface="微軟正黑體" panose="020B0604030504040204" pitchFamily="34" charset="-120"/>
                <a:ea typeface="微軟正黑體" panose="020B0604030504040204" pitchFamily="34" charset="-120"/>
              </a:rPr>
              <a:t>方主張</a:t>
            </a:r>
            <a:r>
              <a:rPr lang="zh-TW" altLang="en-US" sz="1800" b="1" dirty="0">
                <a:latin typeface="微軟正黑體" panose="020B0604030504040204" pitchFamily="34" charset="-120"/>
                <a:ea typeface="微軟正黑體" panose="020B0604030504040204" pitchFamily="34" charset="-120"/>
              </a:rPr>
              <a:t>補助為「禁止其補助反不利於公共利益」之情形，容與本法第</a:t>
            </a:r>
            <a:r>
              <a:rPr lang="en-US" altLang="zh-TW" sz="1800" b="1" dirty="0">
                <a:latin typeface="微軟正黑體" panose="020B0604030504040204" pitchFamily="34" charset="-120"/>
                <a:ea typeface="微軟正黑體" panose="020B0604030504040204" pitchFamily="34" charset="-120"/>
              </a:rPr>
              <a:t>14</a:t>
            </a:r>
            <a:r>
              <a:rPr lang="zh-TW" altLang="en-US" sz="1800" b="1" dirty="0">
                <a:latin typeface="微軟正黑體" panose="020B0604030504040204" pitchFamily="34" charset="-120"/>
                <a:ea typeface="微軟正黑體" panose="020B0604030504040204" pitchFamily="34" charset="-120"/>
              </a:rPr>
              <a:t>條第</a:t>
            </a:r>
            <a:r>
              <a:rPr lang="en-US" altLang="zh-TW" sz="1800" b="1" dirty="0">
                <a:latin typeface="微軟正黑體" panose="020B0604030504040204" pitchFamily="34" charset="-120"/>
                <a:ea typeface="微軟正黑體" panose="020B0604030504040204" pitchFamily="34" charset="-120"/>
              </a:rPr>
              <a:t>1</a:t>
            </a:r>
            <a:r>
              <a:rPr lang="zh-TW" altLang="en-US" sz="1800" b="1" dirty="0">
                <a:latin typeface="微軟正黑體" panose="020B0604030504040204" pitchFamily="34" charset="-120"/>
                <a:ea typeface="微軟正黑體" panose="020B0604030504040204" pitchFamily="34" charset="-120"/>
              </a:rPr>
              <a:t>項但書第</a:t>
            </a:r>
            <a:r>
              <a:rPr lang="en-US" altLang="zh-TW" sz="1800" b="1" dirty="0">
                <a:latin typeface="微軟正黑體" panose="020B0604030504040204" pitchFamily="34" charset="-120"/>
                <a:ea typeface="微軟正黑體" panose="020B0604030504040204" pitchFamily="34" charset="-120"/>
              </a:rPr>
              <a:t>3</a:t>
            </a:r>
            <a:r>
              <a:rPr lang="zh-TW" altLang="en-US" sz="1800" b="1" dirty="0">
                <a:latin typeface="微軟正黑體" panose="020B0604030504040204" pitchFamily="34" charset="-120"/>
                <a:ea typeface="微軟正黑體" panose="020B0604030504040204" pitchFamily="34" charset="-120"/>
              </a:rPr>
              <a:t>款規定未符</a:t>
            </a:r>
            <a:r>
              <a:rPr lang="zh-TW" altLang="en-US" dirty="0">
                <a:latin typeface="微軟正黑體" panose="020B0604030504040204" pitchFamily="34" charset="-120"/>
                <a:ea typeface="微軟正黑體" panose="020B0604030504040204" pitchFamily="34" charset="-120"/>
              </a:rPr>
              <a:t>。</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法務部</a:t>
            </a:r>
            <a:r>
              <a:rPr lang="en-US" altLang="zh-TW" dirty="0">
                <a:latin typeface="微軟正黑體" panose="020B0604030504040204" pitchFamily="34" charset="-120"/>
                <a:ea typeface="微軟正黑體" panose="020B0604030504040204" pitchFamily="34" charset="-120"/>
              </a:rPr>
              <a:t>114</a:t>
            </a:r>
            <a:r>
              <a:rPr lang="zh-TW" altLang="en-US" dirty="0">
                <a:latin typeface="微軟正黑體" panose="020B0604030504040204" pitchFamily="34" charset="-120"/>
                <a:ea typeface="微軟正黑體" panose="020B0604030504040204" pitchFamily="34" charset="-120"/>
              </a:rPr>
              <a:t>年</a:t>
            </a:r>
            <a:r>
              <a:rPr lang="en-US" altLang="zh-TW" dirty="0">
                <a:latin typeface="微軟正黑體" panose="020B0604030504040204" pitchFamily="34" charset="-120"/>
                <a:ea typeface="微軟正黑體" panose="020B0604030504040204" pitchFamily="34" charset="-120"/>
              </a:rPr>
              <a:t>2</a:t>
            </a:r>
            <a:r>
              <a:rPr lang="zh-TW" altLang="en-US" dirty="0">
                <a:latin typeface="微軟正黑體" panose="020B0604030504040204" pitchFamily="34" charset="-120"/>
                <a:ea typeface="微軟正黑體" panose="020B0604030504040204" pitchFamily="34" charset="-120"/>
              </a:rPr>
              <a:t>月</a:t>
            </a:r>
            <a:r>
              <a:rPr lang="en-US" altLang="zh-TW" dirty="0">
                <a:latin typeface="微軟正黑體" panose="020B0604030504040204" pitchFamily="34" charset="-120"/>
                <a:ea typeface="微軟正黑體" panose="020B0604030504040204" pitchFamily="34" charset="-120"/>
              </a:rPr>
              <a:t>19</a:t>
            </a:r>
            <a:r>
              <a:rPr lang="zh-TW" altLang="en-US" dirty="0">
                <a:latin typeface="微軟正黑體" panose="020B0604030504040204" pitchFamily="34" charset="-120"/>
                <a:ea typeface="微軟正黑體" panose="020B0604030504040204" pitchFamily="34" charset="-120"/>
              </a:rPr>
              <a:t>日法廉字第</a:t>
            </a:r>
            <a:r>
              <a:rPr lang="en-US" altLang="zh-TW" dirty="0"/>
              <a:t>11405000600</a:t>
            </a:r>
            <a:r>
              <a:rPr lang="zh-TW" altLang="en-US" dirty="0">
                <a:latin typeface="微軟正黑體" panose="020B0604030504040204" pitchFamily="34" charset="-120"/>
                <a:ea typeface="微軟正黑體" panose="020B0604030504040204" pitchFamily="34" charset="-120"/>
              </a:rPr>
              <a:t>號</a:t>
            </a:r>
            <a:r>
              <a:rPr lang="en-US" altLang="zh-TW" dirty="0">
                <a:latin typeface="微軟正黑體" panose="020B0604030504040204" pitchFamily="34" charset="-120"/>
                <a:ea typeface="微軟正黑體" panose="020B0604030504040204" pitchFamily="34" charset="-120"/>
              </a:rPr>
              <a:t>)</a:t>
            </a:r>
            <a:endParaRPr lang="zh-TW" altLang="en-US" sz="1800" dirty="0">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6A53B652-CC1D-4BE8-87EB-D5B5B33DE401}"/>
              </a:ext>
            </a:extLst>
          </p:cNvPr>
          <p:cNvSpPr>
            <a:spLocks noGrp="1"/>
          </p:cNvSpPr>
          <p:nvPr>
            <p:ph type="sldNum" sz="quarter" idx="11"/>
          </p:nvPr>
        </p:nvSpPr>
        <p:spPr/>
        <p:txBody>
          <a:bodyPr/>
          <a:lstStyle/>
          <a:p>
            <a:fld id="{DBD94E27-7B9A-466C-AD81-10C7819BE9C1}" type="slidenum">
              <a:rPr lang="zh-TW" altLang="en-US" smtClean="0"/>
              <a:t>36</a:t>
            </a:fld>
            <a:endParaRPr lang="zh-TW" altLang="en-US" dirty="0"/>
          </a:p>
        </p:txBody>
      </p:sp>
    </p:spTree>
    <p:extLst>
      <p:ext uri="{BB962C8B-B14F-4D97-AF65-F5344CB8AC3E}">
        <p14:creationId xmlns:p14="http://schemas.microsoft.com/office/powerpoint/2010/main" val="3832411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a16="http://schemas.microsoft.com/office/drawing/2014/main" id="{29EEEED5-42B9-4C1B-B0FD-6050B626D9AA}"/>
              </a:ext>
            </a:extLst>
          </p:cNvPr>
          <p:cNvSpPr/>
          <p:nvPr/>
        </p:nvSpPr>
        <p:spPr>
          <a:xfrm>
            <a:off x="713225" y="1519887"/>
            <a:ext cx="3586237" cy="1593898"/>
          </a:xfrm>
          <a:prstGeom prst="rect">
            <a:avLst/>
          </a:prstGeom>
        </p:spPr>
        <p:txBody>
          <a:bodyPr wrap="square">
            <a:spAutoFit/>
          </a:bodyPr>
          <a:lstStyle/>
          <a:p>
            <a:pPr marL="457200" lvl="0" indent="-457200">
              <a:lnSpc>
                <a:spcPts val="3000"/>
              </a:lnSpc>
              <a:buFont typeface="+mj-ea"/>
              <a:buAutoNum type="ea1ChtPeriod" startAt="4"/>
              <a:defRPr/>
            </a:pPr>
            <a:r>
              <a:rPr lang="zh-TW" altLang="en-US" sz="2000" dirty="0">
                <a:latin typeface="微軟正黑體" panose="020B0604030504040204" pitchFamily="34" charset="-120"/>
                <a:ea typeface="微軟正黑體" panose="020B0604030504040204" pitchFamily="34" charset="-120"/>
              </a:rPr>
              <a:t>交易標的為公職人員服務或受其監督之機關團體所提供，並以</a:t>
            </a:r>
            <a:r>
              <a:rPr lang="zh-TW" altLang="en-US" sz="2400" b="1" dirty="0">
                <a:solidFill>
                  <a:srgbClr val="FF0000"/>
                </a:solidFill>
                <a:latin typeface="微軟正黑體" panose="020B0604030504040204" pitchFamily="34" charset="-120"/>
                <a:ea typeface="微軟正黑體" panose="020B0604030504040204" pitchFamily="34" charset="-120"/>
              </a:rPr>
              <a:t>公定價格</a:t>
            </a:r>
            <a:r>
              <a:rPr lang="zh-TW" altLang="en-US" sz="2000" dirty="0">
                <a:latin typeface="微軟正黑體" panose="020B0604030504040204" pitchFamily="34" charset="-120"/>
                <a:ea typeface="微軟正黑體" panose="020B0604030504040204" pitchFamily="34" charset="-120"/>
              </a:rPr>
              <a:t>交易。</a:t>
            </a:r>
          </a:p>
        </p:txBody>
      </p:sp>
      <p:pic>
        <p:nvPicPr>
          <p:cNvPr id="6" name="圖片 5">
            <a:extLst>
              <a:ext uri="{FF2B5EF4-FFF2-40B4-BE49-F238E27FC236}">
                <a16:creationId xmlns:a16="http://schemas.microsoft.com/office/drawing/2014/main" id="{4AE61522-45E9-417E-AA9A-AEEC4EA1C70A}"/>
              </a:ext>
            </a:extLst>
          </p:cNvPr>
          <p:cNvPicPr>
            <a:picLocks noChangeAspect="1"/>
          </p:cNvPicPr>
          <p:nvPr/>
        </p:nvPicPr>
        <p:blipFill>
          <a:blip r:embed="rId3"/>
          <a:stretch>
            <a:fillRect/>
          </a:stretch>
        </p:blipFill>
        <p:spPr>
          <a:xfrm>
            <a:off x="5772767" y="3113785"/>
            <a:ext cx="1341121" cy="1083926"/>
          </a:xfrm>
          <a:prstGeom prst="rect">
            <a:avLst/>
          </a:prstGeom>
          <a:ln>
            <a:noFill/>
          </a:ln>
          <a:effectLst>
            <a:outerShdw blurRad="292100" dist="139700" dir="2700000" algn="tl" rotWithShape="0">
              <a:srgbClr val="333333">
                <a:alpha val="65000"/>
              </a:srgbClr>
            </a:outerShdw>
          </a:effectLst>
        </p:spPr>
      </p:pic>
      <p:sp>
        <p:nvSpPr>
          <p:cNvPr id="7" name="標題 1">
            <a:extLst>
              <a:ext uri="{FF2B5EF4-FFF2-40B4-BE49-F238E27FC236}">
                <a16:creationId xmlns:a16="http://schemas.microsoft.com/office/drawing/2014/main" id="{A14A6BA8-9CA2-4789-801F-AE5473AF6C11}"/>
              </a:ext>
            </a:extLst>
          </p:cNvPr>
          <p:cNvSpPr>
            <a:spLocks noGrp="1"/>
          </p:cNvSpPr>
          <p:nvPr>
            <p:ph type="title"/>
          </p:nvPr>
        </p:nvSpPr>
        <p:spPr/>
        <p:txBody>
          <a:bodyPr/>
          <a:lstStyle/>
          <a:p>
            <a:r>
              <a:rPr lang="zh-TW" altLang="en-US" b="1">
                <a:latin typeface="微軟正黑體" panose="020B0604030504040204" pitchFamily="34" charset="-120"/>
                <a:ea typeface="微軟正黑體" panose="020B0604030504040204" pitchFamily="34" charset="-120"/>
              </a:rPr>
              <a:t>交易行為禁止之例外</a:t>
            </a:r>
            <a:r>
              <a:rPr lang="en-US" altLang="zh-TW" sz="160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本法</a:t>
            </a:r>
            <a:r>
              <a:rPr lang="zh-TW" altLang="en-US" sz="1600">
                <a:latin typeface="微軟正黑體" panose="020B0604030504040204" pitchFamily="34" charset="-120"/>
                <a:ea typeface="微軟正黑體" panose="020B0604030504040204" pitchFamily="34" charset="-120"/>
              </a:rPr>
              <a:t>第</a:t>
            </a:r>
            <a:r>
              <a:rPr lang="en-US" altLang="zh-TW" sz="1600">
                <a:latin typeface="微軟正黑體" panose="020B0604030504040204" pitchFamily="34" charset="-120"/>
                <a:ea typeface="微軟正黑體" panose="020B0604030504040204" pitchFamily="34" charset="-120"/>
              </a:rPr>
              <a:t>14</a:t>
            </a:r>
            <a:r>
              <a:rPr lang="zh-TW" altLang="en-US" sz="1600">
                <a:latin typeface="微軟正黑體" panose="020B0604030504040204" pitchFamily="34" charset="-120"/>
                <a:ea typeface="微軟正黑體" panose="020B0604030504040204" pitchFamily="34" charset="-120"/>
              </a:rPr>
              <a:t>條第</a:t>
            </a:r>
            <a:r>
              <a:rPr lang="en-US" altLang="zh-TW" sz="1600">
                <a:latin typeface="微軟正黑體" panose="020B0604030504040204" pitchFamily="34" charset="-120"/>
                <a:ea typeface="微軟正黑體" panose="020B0604030504040204" pitchFamily="34" charset="-120"/>
              </a:rPr>
              <a:t>1</a:t>
            </a:r>
            <a:r>
              <a:rPr lang="zh-TW" altLang="en-US" sz="1600">
                <a:latin typeface="微軟正黑體" panose="020B0604030504040204" pitchFamily="34" charset="-120"/>
                <a:ea typeface="微軟正黑體" panose="020B0604030504040204" pitchFamily="34" charset="-120"/>
              </a:rPr>
              <a:t>項但書</a:t>
            </a:r>
            <a:r>
              <a:rPr lang="en-US" altLang="zh-TW" sz="1600">
                <a:latin typeface="微軟正黑體" panose="020B0604030504040204" pitchFamily="34" charset="-120"/>
                <a:ea typeface="微軟正黑體" panose="020B0604030504040204" pitchFamily="34" charset="-120"/>
              </a:rPr>
              <a:t>)</a:t>
            </a:r>
            <a:endParaRPr lang="zh-TW" altLang="en-US" sz="1600" dirty="0">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F5BA9A04-7FFC-424E-B6F3-20D5EC7BE702}"/>
              </a:ext>
            </a:extLst>
          </p:cNvPr>
          <p:cNvSpPr>
            <a:spLocks noGrp="1"/>
          </p:cNvSpPr>
          <p:nvPr>
            <p:ph type="sldNum" sz="quarter" idx="11"/>
          </p:nvPr>
        </p:nvSpPr>
        <p:spPr/>
        <p:txBody>
          <a:bodyPr/>
          <a:lstStyle/>
          <a:p>
            <a:fld id="{DBD94E27-7B9A-466C-AD81-10C7819BE9C1}" type="slidenum">
              <a:rPr lang="zh-TW" altLang="en-US" smtClean="0"/>
              <a:t>37</a:t>
            </a:fld>
            <a:endParaRPr lang="zh-TW" altLang="en-US" dirty="0"/>
          </a:p>
        </p:txBody>
      </p:sp>
      <p:grpSp>
        <p:nvGrpSpPr>
          <p:cNvPr id="13" name="群組 12">
            <a:extLst>
              <a:ext uri="{FF2B5EF4-FFF2-40B4-BE49-F238E27FC236}">
                <a16:creationId xmlns:a16="http://schemas.microsoft.com/office/drawing/2014/main" id="{B55D892F-52D6-0E18-5924-A016C3648A51}"/>
              </a:ext>
            </a:extLst>
          </p:cNvPr>
          <p:cNvGrpSpPr/>
          <p:nvPr/>
        </p:nvGrpSpPr>
        <p:grpSpPr>
          <a:xfrm>
            <a:off x="4608428" y="1124615"/>
            <a:ext cx="1563029" cy="1654071"/>
            <a:chOff x="4571975" y="1161775"/>
            <a:chExt cx="1563029" cy="1654071"/>
          </a:xfrm>
        </p:grpSpPr>
        <p:pic>
          <p:nvPicPr>
            <p:cNvPr id="2" name="圖片 1">
              <a:extLst>
                <a:ext uri="{FF2B5EF4-FFF2-40B4-BE49-F238E27FC236}">
                  <a16:creationId xmlns:a16="http://schemas.microsoft.com/office/drawing/2014/main" id="{E17E1CEB-2983-42AA-95D0-CBADF464ABB2}"/>
                </a:ext>
              </a:extLst>
            </p:cNvPr>
            <p:cNvPicPr>
              <a:picLocks noChangeAspect="1"/>
            </p:cNvPicPr>
            <p:nvPr/>
          </p:nvPicPr>
          <p:blipFill>
            <a:blip r:embed="rId4"/>
            <a:stretch>
              <a:fillRect/>
            </a:stretch>
          </p:blipFill>
          <p:spPr>
            <a:xfrm>
              <a:off x="4571975" y="1161775"/>
              <a:ext cx="1563029" cy="1241791"/>
            </a:xfrm>
            <a:prstGeom prst="rect">
              <a:avLst/>
            </a:prstGeom>
          </p:spPr>
        </p:pic>
        <p:sp>
          <p:nvSpPr>
            <p:cNvPr id="4" name="文字方塊 3">
              <a:extLst>
                <a:ext uri="{FF2B5EF4-FFF2-40B4-BE49-F238E27FC236}">
                  <a16:creationId xmlns:a16="http://schemas.microsoft.com/office/drawing/2014/main" id="{878E72B2-196A-06EC-E0D0-F9BE8177AB30}"/>
                </a:ext>
              </a:extLst>
            </p:cNvPr>
            <p:cNvSpPr txBox="1"/>
            <p:nvPr/>
          </p:nvSpPr>
          <p:spPr>
            <a:xfrm>
              <a:off x="4966034" y="2508069"/>
              <a:ext cx="902811" cy="307777"/>
            </a:xfrm>
            <a:prstGeom prst="rect">
              <a:avLst/>
            </a:prstGeom>
            <a:noFill/>
          </p:spPr>
          <p:txBody>
            <a:bodyPr wrap="none" rtlCol="0">
              <a:spAutoFit/>
            </a:bodyPr>
            <a:lstStyle/>
            <a:p>
              <a:r>
                <a:rPr lang="zh-TW" altLang="en-US" b="1" dirty="0">
                  <a:latin typeface="微軟正黑體" panose="020B0604030504040204" pitchFamily="34" charset="-120"/>
                  <a:ea typeface="微軟正黑體" panose="020B0604030504040204" pitchFamily="34" charset="-120"/>
                </a:rPr>
                <a:t>藝文中心</a:t>
              </a:r>
            </a:p>
          </p:txBody>
        </p:sp>
      </p:grpSp>
      <p:sp>
        <p:nvSpPr>
          <p:cNvPr id="5" name="文字方塊 4">
            <a:extLst>
              <a:ext uri="{FF2B5EF4-FFF2-40B4-BE49-F238E27FC236}">
                <a16:creationId xmlns:a16="http://schemas.microsoft.com/office/drawing/2014/main" id="{32036F74-BAC6-E9F7-8E03-4350C1ED87C7}"/>
              </a:ext>
            </a:extLst>
          </p:cNvPr>
          <p:cNvSpPr txBox="1"/>
          <p:nvPr/>
        </p:nvSpPr>
        <p:spPr>
          <a:xfrm>
            <a:off x="6171457" y="4341761"/>
            <a:ext cx="543739" cy="307777"/>
          </a:xfrm>
          <a:prstGeom prst="rect">
            <a:avLst/>
          </a:prstGeom>
          <a:noFill/>
        </p:spPr>
        <p:txBody>
          <a:bodyPr wrap="none" rtlCol="0">
            <a:spAutoFit/>
          </a:bodyPr>
          <a:lstStyle/>
          <a:p>
            <a:r>
              <a:rPr lang="zh-TW" altLang="en-US" b="1" dirty="0">
                <a:latin typeface="微軟正黑體 Light" panose="020B0304030504040204" pitchFamily="34" charset="-120"/>
                <a:ea typeface="微軟正黑體 Light" panose="020B0304030504040204" pitchFamily="34" charset="-120"/>
              </a:rPr>
              <a:t>中油</a:t>
            </a:r>
          </a:p>
        </p:txBody>
      </p:sp>
      <p:grpSp>
        <p:nvGrpSpPr>
          <p:cNvPr id="12" name="群組 11">
            <a:extLst>
              <a:ext uri="{FF2B5EF4-FFF2-40B4-BE49-F238E27FC236}">
                <a16:creationId xmlns:a16="http://schemas.microsoft.com/office/drawing/2014/main" id="{71705AAE-9E0C-5EC6-7282-6A8C5DDB48B1}"/>
              </a:ext>
            </a:extLst>
          </p:cNvPr>
          <p:cNvGrpSpPr/>
          <p:nvPr/>
        </p:nvGrpSpPr>
        <p:grpSpPr>
          <a:xfrm>
            <a:off x="7055839" y="888388"/>
            <a:ext cx="1563029" cy="2020225"/>
            <a:chOff x="7055839" y="888388"/>
            <a:chExt cx="1563029" cy="2020225"/>
          </a:xfrm>
        </p:grpSpPr>
        <p:sp>
          <p:nvSpPr>
            <p:cNvPr id="10" name="文字方塊 9">
              <a:extLst>
                <a:ext uri="{FF2B5EF4-FFF2-40B4-BE49-F238E27FC236}">
                  <a16:creationId xmlns:a16="http://schemas.microsoft.com/office/drawing/2014/main" id="{F78F96B1-A985-F30C-A741-4FF739677F30}"/>
                </a:ext>
              </a:extLst>
            </p:cNvPr>
            <p:cNvSpPr txBox="1"/>
            <p:nvPr/>
          </p:nvSpPr>
          <p:spPr>
            <a:xfrm>
              <a:off x="7438229" y="2600836"/>
              <a:ext cx="902811" cy="307777"/>
            </a:xfrm>
            <a:prstGeom prst="rect">
              <a:avLst/>
            </a:prstGeom>
            <a:noFill/>
          </p:spPr>
          <p:txBody>
            <a:bodyPr wrap="none" rtlCol="0">
              <a:spAutoFit/>
            </a:bodyPr>
            <a:lstStyle/>
            <a:p>
              <a:r>
                <a:rPr lang="zh-TW" altLang="en-US" b="1">
                  <a:latin typeface="微軟正黑體 Light" panose="020B0304030504040204" pitchFamily="34" charset="-120"/>
                  <a:ea typeface="微軟正黑體 Light" panose="020B0304030504040204" pitchFamily="34" charset="-120"/>
                </a:rPr>
                <a:t>運動場館</a:t>
              </a:r>
              <a:endParaRPr lang="zh-TW" altLang="en-US" b="1" dirty="0">
                <a:latin typeface="微軟正黑體 Light" panose="020B0304030504040204" pitchFamily="34" charset="-120"/>
                <a:ea typeface="微軟正黑體 Light" panose="020B0304030504040204" pitchFamily="34" charset="-120"/>
              </a:endParaRPr>
            </a:p>
          </p:txBody>
        </p:sp>
        <p:pic>
          <p:nvPicPr>
            <p:cNvPr id="11" name="圖片 10">
              <a:extLst>
                <a:ext uri="{FF2B5EF4-FFF2-40B4-BE49-F238E27FC236}">
                  <a16:creationId xmlns:a16="http://schemas.microsoft.com/office/drawing/2014/main" id="{0CA34AED-FBDD-07E2-64FC-08F86F9C0E0F}"/>
                </a:ext>
              </a:extLst>
            </p:cNvPr>
            <p:cNvPicPr>
              <a:picLocks noChangeAspect="1"/>
            </p:cNvPicPr>
            <p:nvPr/>
          </p:nvPicPr>
          <p:blipFill>
            <a:blip r:embed="rId5"/>
            <a:stretch>
              <a:fillRect/>
            </a:stretch>
          </p:blipFill>
          <p:spPr>
            <a:xfrm>
              <a:off x="7055839" y="888388"/>
              <a:ext cx="1563029" cy="1691231"/>
            </a:xfrm>
            <a:prstGeom prst="rect">
              <a:avLst/>
            </a:prstGeom>
          </p:spPr>
        </p:pic>
      </p:grpSp>
    </p:spTree>
    <p:extLst>
      <p:ext uri="{BB962C8B-B14F-4D97-AF65-F5344CB8AC3E}">
        <p14:creationId xmlns:p14="http://schemas.microsoft.com/office/powerpoint/2010/main" val="3438297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4D72EB1C-6775-BDC7-7C1B-0B437AAF377F}"/>
              </a:ext>
            </a:extLst>
          </p:cNvPr>
          <p:cNvPicPr>
            <a:picLocks noChangeAspect="1"/>
          </p:cNvPicPr>
          <p:nvPr/>
        </p:nvPicPr>
        <p:blipFill>
          <a:blip r:embed="rId2"/>
          <a:stretch>
            <a:fillRect/>
          </a:stretch>
        </p:blipFill>
        <p:spPr>
          <a:xfrm>
            <a:off x="109032" y="142875"/>
            <a:ext cx="9144000" cy="4857750"/>
          </a:xfrm>
          <a:prstGeom prst="rect">
            <a:avLst/>
          </a:prstGeom>
        </p:spPr>
      </p:pic>
      <p:sp>
        <p:nvSpPr>
          <p:cNvPr id="2" name="標題 1">
            <a:extLst>
              <a:ext uri="{FF2B5EF4-FFF2-40B4-BE49-F238E27FC236}">
                <a16:creationId xmlns:a16="http://schemas.microsoft.com/office/drawing/2014/main" id="{5B04359B-E744-AC3F-3A2E-23E58CF0708E}"/>
              </a:ext>
            </a:extLst>
          </p:cNvPr>
          <p:cNvSpPr>
            <a:spLocks noGrp="1"/>
          </p:cNvSpPr>
          <p:nvPr>
            <p:ph type="title"/>
          </p:nvPr>
        </p:nvSpPr>
        <p:spPr>
          <a:xfrm rot="20232404">
            <a:off x="30379" y="255976"/>
            <a:ext cx="1927040" cy="545405"/>
          </a:xfrm>
          <a:solidFill>
            <a:srgbClr val="002060"/>
          </a:solidFill>
        </p:spPr>
        <p:txBody>
          <a:bodyPr/>
          <a:lstStyle/>
          <a:p>
            <a:r>
              <a:rPr lang="zh-TW" altLang="en-US" b="1" dirty="0">
                <a:solidFill>
                  <a:srgbClr val="FBF7F5"/>
                </a:solidFill>
                <a:latin typeface="微軟正黑體" panose="020B0604030504040204" pitchFamily="34" charset="-120"/>
                <a:ea typeface="微軟正黑體" panose="020B0604030504040204" pitchFamily="34" charset="-120"/>
              </a:rPr>
              <a:t>公定價格</a:t>
            </a:r>
          </a:p>
        </p:txBody>
      </p:sp>
      <p:sp>
        <p:nvSpPr>
          <p:cNvPr id="3" name="投影片編號版面配置區 2">
            <a:extLst>
              <a:ext uri="{FF2B5EF4-FFF2-40B4-BE49-F238E27FC236}">
                <a16:creationId xmlns:a16="http://schemas.microsoft.com/office/drawing/2014/main" id="{D0F7451B-9327-6650-3FE5-8B4C98774CEA}"/>
              </a:ext>
            </a:extLst>
          </p:cNvPr>
          <p:cNvSpPr>
            <a:spLocks noGrp="1"/>
          </p:cNvSpPr>
          <p:nvPr>
            <p:ph type="sldNum" sz="quarter" idx="11"/>
          </p:nvPr>
        </p:nvSpPr>
        <p:spPr/>
        <p:txBody>
          <a:bodyPr/>
          <a:lstStyle/>
          <a:p>
            <a:fld id="{DBD94E27-7B9A-466C-AD81-10C7819BE9C1}" type="slidenum">
              <a:rPr lang="zh-TW" altLang="en-US" smtClean="0"/>
              <a:t>38</a:t>
            </a:fld>
            <a:endParaRPr lang="zh-TW" altLang="en-US" dirty="0"/>
          </a:p>
        </p:txBody>
      </p:sp>
      <p:sp>
        <p:nvSpPr>
          <p:cNvPr id="6" name="語音泡泡: 橢圓形 5">
            <a:extLst>
              <a:ext uri="{FF2B5EF4-FFF2-40B4-BE49-F238E27FC236}">
                <a16:creationId xmlns:a16="http://schemas.microsoft.com/office/drawing/2014/main" id="{B01C9296-5F4B-6FF2-D2D1-9F0F9D8D0772}"/>
              </a:ext>
            </a:extLst>
          </p:cNvPr>
          <p:cNvSpPr/>
          <p:nvPr/>
        </p:nvSpPr>
        <p:spPr>
          <a:xfrm rot="266827">
            <a:off x="4144162" y="2710274"/>
            <a:ext cx="3615655" cy="1098959"/>
          </a:xfrm>
          <a:prstGeom prst="wedgeEllipseCallou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zh-TW" altLang="en-US" sz="3200" b="1" dirty="0">
                <a:latin typeface="微軟正黑體" panose="020B0604030504040204" pitchFamily="34" charset="-120"/>
                <a:ea typeface="微軟正黑體" panose="020B0604030504040204" pitchFamily="34" charset="-120"/>
              </a:rPr>
              <a:t>全票</a:t>
            </a:r>
            <a:r>
              <a:rPr lang="en-US" altLang="zh-TW" sz="3200" b="1" dirty="0">
                <a:latin typeface="微軟正黑體" panose="020B0604030504040204" pitchFamily="34" charset="-120"/>
                <a:ea typeface="微軟正黑體" panose="020B0604030504040204" pitchFamily="34" charset="-120"/>
              </a:rPr>
              <a:t>30</a:t>
            </a:r>
            <a:r>
              <a:rPr lang="zh-TW" altLang="en-US" sz="3200" b="1" dirty="0">
                <a:latin typeface="微軟正黑體" panose="020B0604030504040204" pitchFamily="34" charset="-120"/>
                <a:ea typeface="微軟正黑體" panose="020B0604030504040204" pitchFamily="34" charset="-120"/>
              </a:rPr>
              <a:t>元、團體票</a:t>
            </a:r>
            <a:r>
              <a:rPr lang="en-US" altLang="zh-TW" sz="3200" b="1" dirty="0">
                <a:latin typeface="微軟正黑體" panose="020B0604030504040204" pitchFamily="34" charset="-120"/>
                <a:ea typeface="微軟正黑體" panose="020B0604030504040204" pitchFamily="34" charset="-120"/>
              </a:rPr>
              <a:t>20</a:t>
            </a:r>
            <a:r>
              <a:rPr lang="zh-TW" altLang="en-US" sz="3200" b="1" dirty="0">
                <a:latin typeface="微軟正黑體" panose="020B0604030504040204" pitchFamily="34" charset="-120"/>
                <a:ea typeface="微軟正黑體" panose="020B0604030504040204" pitchFamily="34" charset="-120"/>
              </a:rPr>
              <a:t>元</a:t>
            </a:r>
          </a:p>
        </p:txBody>
      </p:sp>
    </p:spTree>
    <p:extLst>
      <p:ext uri="{BB962C8B-B14F-4D97-AF65-F5344CB8AC3E}">
        <p14:creationId xmlns:p14="http://schemas.microsoft.com/office/powerpoint/2010/main" val="3733780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72;p43">
            <a:extLst>
              <a:ext uri="{FF2B5EF4-FFF2-40B4-BE49-F238E27FC236}">
                <a16:creationId xmlns:a16="http://schemas.microsoft.com/office/drawing/2014/main" id="{5A8CB5B1-374B-4050-8AD9-58B0FF5F27CC}"/>
              </a:ext>
            </a:extLst>
          </p:cNvPr>
          <p:cNvSpPr txBox="1">
            <a:spLocks noGrp="1"/>
          </p:cNvSpPr>
          <p:nvPr>
            <p:ph type="title"/>
          </p:nvPr>
        </p:nvSpPr>
        <p:spPr>
          <a:xfrm>
            <a:off x="771325" y="510252"/>
            <a:ext cx="7601350" cy="492112"/>
          </a:xfrm>
          <a:prstGeom prst="rect">
            <a:avLst/>
          </a:prstGeom>
        </p:spPr>
        <p:txBody>
          <a:bodyPr spcFirstLastPara="1" wrap="square" lIns="0" tIns="0" rIns="0" bIns="0" anchor="t" anchorCtr="0">
            <a:noAutofit/>
          </a:bodyPr>
          <a:lstStyle/>
          <a:p>
            <a:pPr lvl="0"/>
            <a:r>
              <a:rPr lang="zh-TW" altLang="en-US" b="1" dirty="0">
                <a:latin typeface="微軟正黑體" panose="020B0604030504040204" pitchFamily="34" charset="-120"/>
                <a:ea typeface="微軟正黑體" panose="020B0604030504040204" pitchFamily="34" charset="-120"/>
              </a:rPr>
              <a:t>補助及交易行為禁止之例外</a:t>
            </a:r>
            <a:br>
              <a:rPr lang="en-US" altLang="zh-TW" b="1" dirty="0">
                <a:latin typeface="微軟正黑體" panose="020B0604030504040204" pitchFamily="34" charset="-120"/>
                <a:ea typeface="微軟正黑體" panose="020B0604030504040204" pitchFamily="34" charset="-120"/>
              </a:rPr>
            </a:b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本法第</a:t>
            </a:r>
            <a:r>
              <a:rPr lang="en-US" altLang="zh-TW" sz="1600" dirty="0">
                <a:latin typeface="微軟正黑體" panose="020B0604030504040204" pitchFamily="34" charset="-120"/>
                <a:ea typeface="微軟正黑體" panose="020B0604030504040204" pitchFamily="34" charset="-120"/>
              </a:rPr>
              <a:t>14</a:t>
            </a:r>
            <a:r>
              <a:rPr lang="zh-TW" altLang="en-US" sz="1600" dirty="0">
                <a:latin typeface="微軟正黑體" panose="020B0604030504040204" pitchFamily="34" charset="-120"/>
                <a:ea typeface="微軟正黑體" panose="020B0604030504040204" pitchFamily="34" charset="-120"/>
              </a:rPr>
              <a:t>條第</a:t>
            </a:r>
            <a:r>
              <a:rPr lang="en-US" altLang="zh-TW" sz="1600" dirty="0">
                <a:latin typeface="微軟正黑體" panose="020B0604030504040204" pitchFamily="34" charset="-120"/>
                <a:ea typeface="微軟正黑體" panose="020B0604030504040204" pitchFamily="34" charset="-120"/>
              </a:rPr>
              <a:t>1</a:t>
            </a:r>
            <a:r>
              <a:rPr lang="zh-TW" altLang="en-US" sz="1600" dirty="0">
                <a:latin typeface="微軟正黑體" panose="020B0604030504040204" pitchFamily="34" charset="-120"/>
                <a:ea typeface="微軟正黑體" panose="020B0604030504040204" pitchFamily="34" charset="-120"/>
              </a:rPr>
              <a:t>項但書</a:t>
            </a:r>
            <a:r>
              <a:rPr lang="en-US" altLang="zh-TW" sz="1600" dirty="0">
                <a:latin typeface="微軟正黑體" panose="020B0604030504040204" pitchFamily="34" charset="-120"/>
                <a:ea typeface="微軟正黑體" panose="020B0604030504040204" pitchFamily="34" charset="-120"/>
              </a:rPr>
              <a:t>)</a:t>
            </a:r>
            <a:endParaRPr sz="1600" dirty="0">
              <a:latin typeface="微軟正黑體" panose="020B0604030504040204" pitchFamily="34" charset="-120"/>
              <a:ea typeface="微軟正黑體" panose="020B0604030504040204" pitchFamily="34" charset="-120"/>
            </a:endParaRPr>
          </a:p>
        </p:txBody>
      </p:sp>
      <p:sp>
        <p:nvSpPr>
          <p:cNvPr id="6" name="投影片編號版面配置區 5">
            <a:extLst>
              <a:ext uri="{FF2B5EF4-FFF2-40B4-BE49-F238E27FC236}">
                <a16:creationId xmlns:a16="http://schemas.microsoft.com/office/drawing/2014/main" id="{49F7292D-6291-4675-BA89-A5875BFB275E}"/>
              </a:ext>
            </a:extLst>
          </p:cNvPr>
          <p:cNvSpPr>
            <a:spLocks noGrp="1"/>
          </p:cNvSpPr>
          <p:nvPr>
            <p:ph type="sldNum" sz="quarter" idx="11"/>
          </p:nvPr>
        </p:nvSpPr>
        <p:spPr/>
        <p:txBody>
          <a:bodyPr/>
          <a:lstStyle/>
          <a:p>
            <a:fld id="{DBD94E27-7B9A-466C-AD81-10C7819BE9C1}" type="slidenum">
              <a:rPr lang="zh-TW" altLang="en-US" smtClean="0"/>
              <a:t>39</a:t>
            </a:fld>
            <a:endParaRPr lang="zh-TW" altLang="en-US" dirty="0"/>
          </a:p>
        </p:txBody>
      </p:sp>
      <p:sp>
        <p:nvSpPr>
          <p:cNvPr id="4" name="矩形 3">
            <a:extLst>
              <a:ext uri="{FF2B5EF4-FFF2-40B4-BE49-F238E27FC236}">
                <a16:creationId xmlns:a16="http://schemas.microsoft.com/office/drawing/2014/main" id="{59585124-B7E8-4F6B-BA6A-D1E8C6333DD8}"/>
              </a:ext>
            </a:extLst>
          </p:cNvPr>
          <p:cNvSpPr/>
          <p:nvPr/>
        </p:nvSpPr>
        <p:spPr>
          <a:xfrm>
            <a:off x="1039579" y="1436897"/>
            <a:ext cx="8201426" cy="461665"/>
          </a:xfrm>
          <a:prstGeom prst="rect">
            <a:avLst/>
          </a:prstGeom>
        </p:spPr>
        <p:txBody>
          <a:bodyPr wrap="square">
            <a:spAutoFit/>
          </a:bodyPr>
          <a:lstStyle/>
          <a:p>
            <a:pPr marL="457200" marR="0" lvl="0" indent="-457200" algn="l" defTabSz="914400" rtl="0" eaLnBrk="1" fontAlgn="auto" latinLnBrk="0" hangingPunct="1">
              <a:lnSpc>
                <a:spcPct val="100000"/>
              </a:lnSpc>
              <a:spcBef>
                <a:spcPts val="0"/>
              </a:spcBef>
              <a:spcAft>
                <a:spcPts val="0"/>
              </a:spcAft>
              <a:buClr>
                <a:srgbClr val="000000"/>
              </a:buClr>
              <a:buSzTx/>
              <a:buFont typeface="+mj-ea"/>
              <a:buAutoNum type="ea1ChtPeriod" startAt="6"/>
              <a:tabLst/>
              <a:defRPr/>
            </a:pPr>
            <a:r>
              <a:rPr kumimoji="0" lang="zh-TW" altLang="en-US" sz="24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一定金額</a:t>
            </a:r>
            <a:r>
              <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以下之補助及交易。</a:t>
            </a:r>
            <a:endParaRPr kumimoji="0" lang="en-US" altLang="zh-TW"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5" name="矩形 4">
            <a:extLst>
              <a:ext uri="{FF2B5EF4-FFF2-40B4-BE49-F238E27FC236}">
                <a16:creationId xmlns:a16="http://schemas.microsoft.com/office/drawing/2014/main" id="{3D90EF53-A8A2-40D5-9628-E25F9F757B92}"/>
              </a:ext>
            </a:extLst>
          </p:cNvPr>
          <p:cNvSpPr/>
          <p:nvPr/>
        </p:nvSpPr>
        <p:spPr>
          <a:xfrm>
            <a:off x="1039579" y="1982645"/>
            <a:ext cx="7333096" cy="2123658"/>
          </a:xfrm>
          <a:prstGeom prst="rect">
            <a:avLst/>
          </a:prstGeom>
        </p:spPr>
        <p:txBody>
          <a:bodyPr wrap="square">
            <a:spAutoFit/>
          </a:bodyPr>
          <a:lstStyle/>
          <a:p>
            <a:pPr marL="342900" marR="0" lvl="0" indent="-342900" algn="l" defTabSz="914400" rtl="0" eaLnBrk="1" fontAlgn="auto" latinLnBrk="0" hangingPunct="1">
              <a:lnSpc>
                <a:spcPct val="100000"/>
              </a:lnSpc>
              <a:spcBef>
                <a:spcPts val="1200"/>
              </a:spcBef>
              <a:spcAft>
                <a:spcPts val="0"/>
              </a:spcAft>
              <a:buClr>
                <a:srgbClr val="008080"/>
              </a:buClr>
              <a:buSzTx/>
              <a:buFont typeface="Wingdings" panose="05000000000000000000" pitchFamily="2" charset="2"/>
              <a:buChar char="u"/>
              <a:tabLst/>
              <a:defRPr/>
            </a:pP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鑑於鄉（鎮、市）地區</a:t>
            </a:r>
            <a:r>
              <a:rPr kumimoji="0" lang="zh-TW" altLang="en-US" sz="1600" b="1" i="0" u="none" strike="noStrike" kern="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金額微小之交易行為</a:t>
            </a: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（例如小吃、便當、花籃等）日常生活中洵屬常見，情節尚</a:t>
            </a:r>
            <a:r>
              <a:rPr kumimoji="0" lang="zh-TW" altLang="en-US" sz="1600" b="1" i="0" u="none" strike="noStrike" kern="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難謂已達利益輸送之程度</a:t>
            </a: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，考量本條規範對象包含公職人員之關係人，宜就一定金額之交易行為加以排除。</a:t>
            </a:r>
            <a:endParaRPr kumimoji="0" lang="en-US" altLang="zh-TW"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008080"/>
              </a:buClr>
              <a:buSzTx/>
              <a:buFont typeface="Wingdings" panose="05000000000000000000" pitchFamily="2" charset="2"/>
              <a:buChar char="u"/>
              <a:tabLst/>
              <a:defRPr/>
            </a:pP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所稱</a:t>
            </a:r>
            <a:r>
              <a:rPr kumimoji="0" lang="zh-TW" altLang="en-US"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一定金額</a:t>
            </a: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，指</a:t>
            </a:r>
            <a:r>
              <a:rPr kumimoji="0" lang="zh-TW" altLang="en-US"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每筆新臺幣</a:t>
            </a:r>
            <a:r>
              <a:rPr kumimoji="0" lang="en-US" altLang="zh-TW"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1</a:t>
            </a:r>
            <a:r>
              <a:rPr kumimoji="0" lang="zh-TW" altLang="en-US"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萬元</a:t>
            </a: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r>
              <a:rPr kumimoji="0" lang="zh-TW" altLang="en-US"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同一年度</a:t>
            </a: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（每年</a:t>
            </a:r>
            <a:r>
              <a:rPr kumimoji="0" lang="en-US" altLang="zh-TW"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a:t>
            </a: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月</a:t>
            </a:r>
            <a:r>
              <a:rPr kumimoji="0" lang="en-US" altLang="zh-TW"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a:t>
            </a: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日起至</a:t>
            </a:r>
            <a:r>
              <a:rPr kumimoji="0" lang="en-US" altLang="zh-TW"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12</a:t>
            </a: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月</a:t>
            </a:r>
            <a:r>
              <a:rPr kumimoji="0" lang="en-US" altLang="zh-TW"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31</a:t>
            </a: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日止）同一補助或交易對象合計</a:t>
            </a:r>
            <a:r>
              <a:rPr kumimoji="0" lang="zh-TW" altLang="en-US"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不逾新臺幣</a:t>
            </a:r>
            <a:r>
              <a:rPr kumimoji="0" lang="en-US" altLang="zh-TW"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10</a:t>
            </a:r>
            <a:r>
              <a:rPr kumimoji="0" lang="zh-TW" altLang="en-US"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萬元</a:t>
            </a: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endParaRPr kumimoji="0" lang="en-US" altLang="zh-TW" sz="12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342900" marR="0" lvl="0" indent="-342900" algn="l" defTabSz="914400" rtl="0" eaLnBrk="1" fontAlgn="auto" latinLnBrk="0" hangingPunct="1">
              <a:lnSpc>
                <a:spcPct val="100000"/>
              </a:lnSpc>
              <a:spcBef>
                <a:spcPts val="1200"/>
              </a:spcBef>
              <a:spcAft>
                <a:spcPts val="0"/>
              </a:spcAft>
              <a:buClr>
                <a:srgbClr val="008080"/>
              </a:buClr>
              <a:buSzTx/>
              <a:buFont typeface="Wingdings" panose="05000000000000000000" pitchFamily="2" charset="2"/>
              <a:buChar char="u"/>
              <a:tabLst/>
              <a:defRPr/>
            </a:pP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政府採購法之小額採購金額為</a:t>
            </a:r>
            <a:r>
              <a:rPr kumimoji="0" lang="en-US" altLang="zh-TW"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15</a:t>
            </a:r>
            <a:r>
              <a:rPr kumimoji="0" lang="zh-TW" altLang="en-US" sz="16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萬元以下，惟依本法規定，</a:t>
            </a:r>
            <a:r>
              <a:rPr kumimoji="0" lang="zh-TW" altLang="en-US"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關係人不得參與</a:t>
            </a:r>
            <a:r>
              <a:rPr kumimoji="0" lang="en-US" altLang="zh-TW"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1</a:t>
            </a:r>
            <a:r>
              <a:rPr kumimoji="0" lang="zh-TW" altLang="en-US" sz="1600" b="1" i="0" u="none" strike="noStrike" kern="0" cap="none" spc="0" normalizeH="0" baseline="0" noProof="0" dirty="0">
                <a:ln>
                  <a:noFill/>
                </a:ln>
                <a:solidFill>
                  <a:srgbClr val="FF0000"/>
                </a:solidFill>
                <a:effectLst/>
                <a:uLnTx/>
                <a:uFillTx/>
                <a:latin typeface="微軟正黑體" panose="020B0604030504040204" pitchFamily="34" charset="-120"/>
                <a:ea typeface="微軟正黑體" panose="020B0604030504040204" pitchFamily="34" charset="-120"/>
                <a:cs typeface="Arial"/>
                <a:sym typeface="Arial"/>
              </a:rPr>
              <a:t>萬元以上非以公告方式辦理之採購</a:t>
            </a:r>
            <a:r>
              <a:rPr kumimoji="0" lang="zh-TW" altLang="en-US" sz="1600" b="0" i="0" u="none" strike="noStrike" kern="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a:t>
            </a:r>
            <a:endParaRPr kumimoji="0" lang="en-US" altLang="zh-TW" sz="1600" b="0" i="0" u="none" strike="noStrike" kern="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endParaRPr>
          </a:p>
        </p:txBody>
      </p:sp>
    </p:spTree>
    <p:extLst>
      <p:ext uri="{BB962C8B-B14F-4D97-AF65-F5344CB8AC3E}">
        <p14:creationId xmlns:p14="http://schemas.microsoft.com/office/powerpoint/2010/main" val="19204391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0B6378-ECF7-4D22-BA2C-AA743682C745}"/>
              </a:ext>
            </a:extLst>
          </p:cNvPr>
          <p:cNvSpPr>
            <a:spLocks noGrp="1"/>
          </p:cNvSpPr>
          <p:nvPr>
            <p:ph type="title"/>
          </p:nvPr>
        </p:nvSpPr>
        <p:spPr>
          <a:xfrm>
            <a:off x="760878" y="533831"/>
            <a:ext cx="7318524" cy="1035003"/>
          </a:xfrm>
        </p:spPr>
        <p:txBody>
          <a:bodyPr/>
          <a:lstStyle/>
          <a:p>
            <a:pPr algn="l">
              <a:lnSpc>
                <a:spcPts val="2500"/>
              </a:lnSpc>
            </a:pPr>
            <a:r>
              <a:rPr lang="zh-TW" altLang="en-US" sz="2000" b="1" dirty="0">
                <a:latin typeface="微軟正黑體" panose="020B0604030504040204" pitchFamily="34" charset="-120"/>
                <a:ea typeface="微軟正黑體" panose="020B0604030504040204" pitchFamily="34" charset="-120"/>
              </a:rPr>
              <a:t>關係人分別和公職人員服務或監督之機關為「一定金額以下之補助或交易」，則年度補助或交易總額應如何計算？</a:t>
            </a:r>
          </a:p>
        </p:txBody>
      </p:sp>
      <p:sp>
        <p:nvSpPr>
          <p:cNvPr id="4" name="投影片編號版面配置區 3">
            <a:extLst>
              <a:ext uri="{FF2B5EF4-FFF2-40B4-BE49-F238E27FC236}">
                <a16:creationId xmlns:a16="http://schemas.microsoft.com/office/drawing/2014/main" id="{0BF53A44-4B25-4BD8-AFF4-7DE665A639AC}"/>
              </a:ext>
            </a:extLst>
          </p:cNvPr>
          <p:cNvSpPr>
            <a:spLocks noGrp="1"/>
          </p:cNvSpPr>
          <p:nvPr>
            <p:ph type="sldNum" sz="quarter" idx="11"/>
          </p:nvPr>
        </p:nvSpPr>
        <p:spPr/>
        <p:txBody>
          <a:bodyPr/>
          <a:lstStyle/>
          <a:p>
            <a:fld id="{10DDB89F-E99F-4283-BA24-5A3C00203BA2}" type="slidenum">
              <a:rPr lang="zh-TW" altLang="en-US"/>
              <a:pPr/>
              <a:t>40</a:t>
            </a:fld>
            <a:endParaRPr lang="zh-TW" altLang="en-US" dirty="0"/>
          </a:p>
        </p:txBody>
      </p:sp>
      <p:sp>
        <p:nvSpPr>
          <p:cNvPr id="3" name="Google Shape;243;p35">
            <a:extLst>
              <a:ext uri="{FF2B5EF4-FFF2-40B4-BE49-F238E27FC236}">
                <a16:creationId xmlns:a16="http://schemas.microsoft.com/office/drawing/2014/main" id="{93D2A6E7-B66D-4856-81A8-7AFAC2F68809}"/>
              </a:ext>
            </a:extLst>
          </p:cNvPr>
          <p:cNvSpPr txBox="1">
            <a:spLocks/>
          </p:cNvSpPr>
          <p:nvPr/>
        </p:nvSpPr>
        <p:spPr>
          <a:xfrm>
            <a:off x="880647" y="1481612"/>
            <a:ext cx="7556126" cy="3128057"/>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just" defTabSz="914400" rtl="0" eaLnBrk="1" fontAlgn="auto" latinLnBrk="0" hangingPunct="1">
              <a:lnSpc>
                <a:spcPts val="3000"/>
              </a:lnSpc>
              <a:spcBef>
                <a:spcPts val="300"/>
              </a:spcBef>
              <a:spcAft>
                <a:spcPts val="0"/>
              </a:spcAft>
              <a:buClr>
                <a:srgbClr val="000000"/>
              </a:buClr>
              <a:buSzTx/>
              <a:buFont typeface="Arial"/>
              <a:buNone/>
              <a:tabLst/>
              <a:defRPr/>
            </a:pPr>
            <a:endParaRPr kumimoji="0" lang="zh-TW" altLang="en-US" sz="20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7" name="矩形 6">
            <a:extLst>
              <a:ext uri="{FF2B5EF4-FFF2-40B4-BE49-F238E27FC236}">
                <a16:creationId xmlns:a16="http://schemas.microsoft.com/office/drawing/2014/main" id="{F8065B21-11CB-4007-8A1C-EB13B3A06960}"/>
              </a:ext>
            </a:extLst>
          </p:cNvPr>
          <p:cNvSpPr/>
          <p:nvPr/>
        </p:nvSpPr>
        <p:spPr>
          <a:xfrm>
            <a:off x="760878" y="1795077"/>
            <a:ext cx="7318525" cy="2339743"/>
          </a:xfrm>
          <a:prstGeom prst="rect">
            <a:avLst/>
          </a:prstGeom>
        </p:spPr>
        <p:txBody>
          <a:bodyPr wrap="square">
            <a:spAutoFit/>
          </a:bodyPr>
          <a:lstStyle/>
          <a:p>
            <a:pPr algn="just">
              <a:lnSpc>
                <a:spcPts val="3000"/>
              </a:lnSpc>
            </a:pPr>
            <a:r>
              <a:rPr lang="zh-TW" altLang="en-US" sz="1600" dirty="0">
                <a:solidFill>
                  <a:schemeClr val="tx1"/>
                </a:solidFill>
                <a:latin typeface="微軟正黑體" panose="020B0604030504040204" pitchFamily="34" charset="-120"/>
                <a:ea typeface="微軟正黑體" panose="020B0604030504040204" pitchFamily="34" charset="-120"/>
              </a:rPr>
              <a:t>若</a:t>
            </a:r>
            <a:r>
              <a:rPr lang="zh-TW" altLang="en-US" sz="1600" b="1" dirty="0">
                <a:solidFill>
                  <a:srgbClr val="FF0000"/>
                </a:solidFill>
                <a:latin typeface="微軟正黑體" panose="020B0604030504040204" pitchFamily="34" charset="-120"/>
                <a:ea typeface="微軟正黑體" panose="020B0604030504040204" pitchFamily="34" charset="-120"/>
              </a:rPr>
              <a:t>各該機關團體彼此具個別獨立性</a:t>
            </a:r>
            <a:r>
              <a:rPr lang="zh-TW" altLang="en-US" sz="1600" dirty="0">
                <a:solidFill>
                  <a:schemeClr val="tx1"/>
                </a:solidFill>
                <a:latin typeface="微軟正黑體" panose="020B0604030504040204" pitchFamily="34" charset="-120"/>
                <a:ea typeface="微軟正黑體" panose="020B0604030504040204" pitchFamily="34" charset="-120"/>
              </a:rPr>
              <a:t>，則各該機關團體與公職人員或其關係人所為之</a:t>
            </a:r>
            <a:r>
              <a:rPr lang="zh-TW" altLang="en-US" sz="1600" b="1" dirty="0">
                <a:solidFill>
                  <a:srgbClr val="FF0000"/>
                </a:solidFill>
                <a:latin typeface="微軟正黑體" panose="020B0604030504040204" pitchFamily="34" charset="-120"/>
                <a:ea typeface="微軟正黑體" panose="020B0604030504040204" pitchFamily="34" charset="-120"/>
              </a:rPr>
              <a:t>補助或交易行為</a:t>
            </a:r>
            <a:r>
              <a:rPr lang="zh-TW" altLang="en-US" sz="1600" dirty="0">
                <a:solidFill>
                  <a:schemeClr val="tx1"/>
                </a:solidFill>
                <a:latin typeface="微軟正黑體" panose="020B0604030504040204" pitchFamily="34" charset="-120"/>
                <a:ea typeface="微軟正黑體" panose="020B0604030504040204" pitchFamily="34" charset="-120"/>
              </a:rPr>
              <a:t>，應</a:t>
            </a:r>
            <a:r>
              <a:rPr lang="zh-TW" altLang="en-US" sz="1600" b="1" dirty="0">
                <a:solidFill>
                  <a:srgbClr val="FF0000"/>
                </a:solidFill>
                <a:latin typeface="微軟正黑體" panose="020B0604030504040204" pitchFamily="34" charset="-120"/>
                <a:ea typeface="微軟正黑體" panose="020B0604030504040204" pitchFamily="34" charset="-120"/>
              </a:rPr>
              <a:t>獨立判斷其法律效果</a:t>
            </a:r>
            <a:r>
              <a:rPr lang="zh-TW" altLang="en-US" sz="1600" dirty="0">
                <a:solidFill>
                  <a:schemeClr val="tx1"/>
                </a:solidFill>
                <a:latin typeface="微軟正黑體" panose="020B0604030504040204" pitchFamily="34" charset="-120"/>
                <a:ea typeface="微軟正黑體" panose="020B0604030504040204" pitchFamily="34" charset="-120"/>
              </a:rPr>
              <a:t>。是以本法第</a:t>
            </a:r>
            <a:r>
              <a:rPr lang="en-US" altLang="zh-TW" sz="1600" dirty="0">
                <a:solidFill>
                  <a:schemeClr val="tx1"/>
                </a:solidFill>
                <a:latin typeface="微軟正黑體" panose="020B0604030504040204" pitchFamily="34" charset="-120"/>
                <a:ea typeface="微軟正黑體" panose="020B0604030504040204" pitchFamily="34" charset="-120"/>
              </a:rPr>
              <a:t>14</a:t>
            </a:r>
            <a:r>
              <a:rPr lang="zh-TW" altLang="en-US" sz="1600" dirty="0">
                <a:solidFill>
                  <a:schemeClr val="tx1"/>
                </a:solidFill>
                <a:latin typeface="微軟正黑體" panose="020B0604030504040204" pitchFamily="34" charset="-120"/>
                <a:ea typeface="微軟正黑體" panose="020B0604030504040204" pitchFamily="34" charset="-120"/>
              </a:rPr>
              <a:t>條第</a:t>
            </a:r>
            <a:r>
              <a:rPr lang="en-US" altLang="zh-TW" sz="1600" dirty="0">
                <a:solidFill>
                  <a:schemeClr val="tx1"/>
                </a:solidFill>
                <a:latin typeface="微軟正黑體" panose="020B0604030504040204" pitchFamily="34" charset="-120"/>
                <a:ea typeface="微軟正黑體" panose="020B0604030504040204" pitchFamily="34" charset="-120"/>
              </a:rPr>
              <a:t>1</a:t>
            </a:r>
            <a:r>
              <a:rPr lang="zh-TW" altLang="en-US" sz="1600" dirty="0">
                <a:solidFill>
                  <a:schemeClr val="tx1"/>
                </a:solidFill>
                <a:latin typeface="微軟正黑體" panose="020B0604030504040204" pitchFamily="34" charset="-120"/>
                <a:ea typeface="微軟正黑體" panose="020B0604030504040204" pitchFamily="34" charset="-120"/>
              </a:rPr>
              <a:t>項但書第</a:t>
            </a:r>
            <a:r>
              <a:rPr lang="en-US" altLang="zh-TW" sz="1600" dirty="0">
                <a:solidFill>
                  <a:schemeClr val="tx1"/>
                </a:solidFill>
                <a:latin typeface="微軟正黑體" panose="020B0604030504040204" pitchFamily="34" charset="-120"/>
                <a:ea typeface="微軟正黑體" panose="020B0604030504040204" pitchFamily="34" charset="-120"/>
              </a:rPr>
              <a:t>6</a:t>
            </a:r>
            <a:r>
              <a:rPr lang="zh-TW" altLang="en-US" sz="1600" dirty="0">
                <a:solidFill>
                  <a:schemeClr val="tx1"/>
                </a:solidFill>
                <a:latin typeface="微軟正黑體" panose="020B0604030504040204" pitchFamily="34" charset="-120"/>
                <a:ea typeface="微軟正黑體" panose="020B0604030504040204" pitchFamily="34" charset="-120"/>
              </a:rPr>
              <a:t>款「一定金額以下之補助及交易」計算方式，</a:t>
            </a:r>
            <a:r>
              <a:rPr lang="zh-TW" altLang="en-US" sz="1800" b="1" dirty="0">
                <a:solidFill>
                  <a:srgbClr val="FF0000"/>
                </a:solidFill>
                <a:latin typeface="微軟正黑體" panose="020B0604030504040204" pitchFamily="34" charset="-120"/>
                <a:ea typeface="微軟正黑體" panose="020B0604030504040204" pitchFamily="34" charset="-120"/>
              </a:rPr>
              <a:t>應就公職人員或關係人與「各該機關團體」之全年度補助或交易總額各別計算</a:t>
            </a:r>
            <a:r>
              <a:rPr lang="zh-TW" altLang="en-US" sz="1600" dirty="0">
                <a:solidFill>
                  <a:schemeClr val="tx1"/>
                </a:solidFill>
                <a:latin typeface="微軟正黑體" panose="020B0604030504040204" pitchFamily="34" charset="-120"/>
                <a:ea typeface="微軟正黑體" panose="020B0604030504040204" pitchFamily="34" charset="-120"/>
              </a:rPr>
              <a:t>，避免造成不符合比例原則之限制。</a:t>
            </a:r>
            <a:endParaRPr lang="en-US" altLang="zh-TW" sz="1600" dirty="0">
              <a:solidFill>
                <a:schemeClr val="tx1"/>
              </a:solidFill>
              <a:latin typeface="微軟正黑體" panose="020B0604030504040204" pitchFamily="34" charset="-120"/>
              <a:ea typeface="微軟正黑體" panose="020B0604030504040204" pitchFamily="34" charset="-120"/>
            </a:endParaRPr>
          </a:p>
          <a:p>
            <a:pPr algn="just">
              <a:lnSpc>
                <a:spcPts val="3000"/>
              </a:lnSpc>
            </a:pPr>
            <a:r>
              <a:rPr lang="en-US" altLang="zh-TW" sz="1200" dirty="0">
                <a:solidFill>
                  <a:schemeClr val="tx1"/>
                </a:solidFill>
                <a:latin typeface="微軟正黑體" panose="020B0604030504040204" pitchFamily="34" charset="-120"/>
                <a:ea typeface="微軟正黑體" panose="020B0604030504040204" pitchFamily="34" charset="-120"/>
              </a:rPr>
              <a:t>(</a:t>
            </a:r>
            <a:r>
              <a:rPr lang="zh-TW" altLang="en-US" sz="1200" dirty="0">
                <a:solidFill>
                  <a:schemeClr val="tx1"/>
                </a:solidFill>
                <a:latin typeface="微軟正黑體" panose="020B0604030504040204" pitchFamily="34" charset="-120"/>
                <a:ea typeface="微軟正黑體" panose="020B0604030504040204" pitchFamily="34" charset="-120"/>
              </a:rPr>
              <a:t>法務部</a:t>
            </a:r>
            <a:r>
              <a:rPr lang="en-US" altLang="zh-TW" sz="1200" dirty="0">
                <a:solidFill>
                  <a:schemeClr val="tx1"/>
                </a:solidFill>
                <a:latin typeface="微軟正黑體" panose="020B0604030504040204" pitchFamily="34" charset="-120"/>
                <a:ea typeface="微軟正黑體" panose="020B0604030504040204" pitchFamily="34" charset="-120"/>
              </a:rPr>
              <a:t>114</a:t>
            </a:r>
            <a:r>
              <a:rPr lang="zh-TW" altLang="en-US" sz="1200" dirty="0">
                <a:solidFill>
                  <a:schemeClr val="tx1"/>
                </a:solidFill>
                <a:latin typeface="微軟正黑體" panose="020B0604030504040204" pitchFamily="34" charset="-120"/>
                <a:ea typeface="微軟正黑體" panose="020B0604030504040204" pitchFamily="34" charset="-120"/>
              </a:rPr>
              <a:t>年</a:t>
            </a:r>
            <a:r>
              <a:rPr lang="en-US" altLang="zh-TW" sz="1200" dirty="0">
                <a:solidFill>
                  <a:schemeClr val="tx1"/>
                </a:solidFill>
                <a:latin typeface="微軟正黑體" panose="020B0604030504040204" pitchFamily="34" charset="-120"/>
                <a:ea typeface="微軟正黑體" panose="020B0604030504040204" pitchFamily="34" charset="-120"/>
              </a:rPr>
              <a:t>5</a:t>
            </a:r>
            <a:r>
              <a:rPr lang="zh-TW" altLang="en-US" sz="1200" dirty="0">
                <a:solidFill>
                  <a:schemeClr val="tx1"/>
                </a:solidFill>
                <a:latin typeface="微軟正黑體" panose="020B0604030504040204" pitchFamily="34" charset="-120"/>
                <a:ea typeface="微軟正黑體" panose="020B0604030504040204" pitchFamily="34" charset="-120"/>
              </a:rPr>
              <a:t>月</a:t>
            </a:r>
            <a:r>
              <a:rPr lang="en-US" altLang="zh-TW" sz="1200" dirty="0">
                <a:solidFill>
                  <a:schemeClr val="tx1"/>
                </a:solidFill>
                <a:latin typeface="微軟正黑體" panose="020B0604030504040204" pitchFamily="34" charset="-120"/>
                <a:ea typeface="微軟正黑體" panose="020B0604030504040204" pitchFamily="34" charset="-120"/>
              </a:rPr>
              <a:t>6</a:t>
            </a:r>
            <a:r>
              <a:rPr lang="zh-TW" altLang="en-US" sz="1200" dirty="0">
                <a:solidFill>
                  <a:schemeClr val="tx1"/>
                </a:solidFill>
                <a:latin typeface="微軟正黑體" panose="020B0604030504040204" pitchFamily="34" charset="-120"/>
                <a:ea typeface="微軟正黑體" panose="020B0604030504040204" pitchFamily="34" charset="-120"/>
              </a:rPr>
              <a:t>日法廉利字第 </a:t>
            </a:r>
            <a:r>
              <a:rPr lang="en-US" altLang="zh-TW" sz="1200" dirty="0"/>
              <a:t>11405001510</a:t>
            </a:r>
            <a:r>
              <a:rPr lang="en-US" altLang="zh-TW" sz="1200" dirty="0">
                <a:solidFill>
                  <a:schemeClr val="tx1"/>
                </a:solidFill>
                <a:latin typeface="微軟正黑體" panose="020B0604030504040204" pitchFamily="34" charset="-120"/>
                <a:ea typeface="微軟正黑體" panose="020B0604030504040204" pitchFamily="34" charset="-120"/>
              </a:rPr>
              <a:t> </a:t>
            </a:r>
            <a:r>
              <a:rPr lang="zh-TW" altLang="en-US" sz="1200" dirty="0">
                <a:solidFill>
                  <a:schemeClr val="tx1"/>
                </a:solidFill>
                <a:latin typeface="微軟正黑體" panose="020B0604030504040204" pitchFamily="34" charset="-120"/>
                <a:ea typeface="微軟正黑體" panose="020B0604030504040204" pitchFamily="34" charset="-120"/>
              </a:rPr>
              <a:t>號</a:t>
            </a:r>
            <a:r>
              <a:rPr lang="zh-TW" altLang="en-US" sz="1200" dirty="0">
                <a:latin typeface="微軟正黑體" panose="020B0604030504040204" pitchFamily="34" charset="-120"/>
                <a:ea typeface="微軟正黑體" panose="020B0604030504040204" pitchFamily="34" charset="-120"/>
              </a:rPr>
              <a:t>函</a:t>
            </a:r>
            <a:r>
              <a:rPr lang="en-US" altLang="zh-TW" sz="1200" dirty="0">
                <a:solidFill>
                  <a:schemeClr val="tx1"/>
                </a:solidFill>
                <a:latin typeface="微軟正黑體" panose="020B0604030504040204" pitchFamily="34" charset="-120"/>
                <a:ea typeface="微軟正黑體" panose="020B0604030504040204" pitchFamily="34" charset="-120"/>
              </a:rPr>
              <a:t>)</a:t>
            </a:r>
            <a:endParaRPr lang="zh-TW" altLang="en-US" sz="1200"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66932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線接點 7">
            <a:extLst>
              <a:ext uri="{FF2B5EF4-FFF2-40B4-BE49-F238E27FC236}">
                <a16:creationId xmlns:a16="http://schemas.microsoft.com/office/drawing/2014/main" id="{445027B6-0E01-4555-BAF0-CE0A9366430A}"/>
              </a:ext>
            </a:extLst>
          </p:cNvPr>
          <p:cNvCxnSpPr>
            <a:cxnSpLocks/>
          </p:cNvCxnSpPr>
          <p:nvPr/>
        </p:nvCxnSpPr>
        <p:spPr>
          <a:xfrm flipH="1">
            <a:off x="1915161" y="1587362"/>
            <a:ext cx="1235753" cy="11901"/>
          </a:xfrm>
          <a:prstGeom prst="line">
            <a:avLst/>
          </a:prstGeom>
          <a:ln w="38100"/>
        </p:spPr>
        <p:style>
          <a:lnRef idx="1">
            <a:schemeClr val="accent4"/>
          </a:lnRef>
          <a:fillRef idx="0">
            <a:schemeClr val="accent4"/>
          </a:fillRef>
          <a:effectRef idx="0">
            <a:schemeClr val="accent4"/>
          </a:effectRef>
          <a:fontRef idx="minor">
            <a:schemeClr val="tx1"/>
          </a:fontRef>
        </p:style>
      </p:cxnSp>
      <p:sp>
        <p:nvSpPr>
          <p:cNvPr id="25" name="矩形 24">
            <a:extLst>
              <a:ext uri="{FF2B5EF4-FFF2-40B4-BE49-F238E27FC236}">
                <a16:creationId xmlns:a16="http://schemas.microsoft.com/office/drawing/2014/main" id="{FEBC1FCF-8193-4A95-AEF7-74039DFB87C1}"/>
              </a:ext>
            </a:extLst>
          </p:cNvPr>
          <p:cNvSpPr/>
          <p:nvPr/>
        </p:nvSpPr>
        <p:spPr>
          <a:xfrm>
            <a:off x="4778758" y="582842"/>
            <a:ext cx="3398134" cy="1015663"/>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rPr>
              <a:t>案例</a:t>
            </a:r>
            <a:r>
              <a:rPr lang="en-US" altLang="zh-TW" sz="2000" b="1" dirty="0">
                <a:solidFill>
                  <a:schemeClr val="accent4">
                    <a:lumMod val="50000"/>
                  </a:schemeClr>
                </a:solidFill>
                <a:latin typeface="微軟正黑體" panose="020B0604030504040204" pitchFamily="34" charset="-120"/>
                <a:ea typeface="微軟正黑體" panose="020B0604030504040204" pitchFamily="34" charset="-120"/>
              </a:rPr>
              <a:t>1</a:t>
            </a: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rPr>
              <a:t>：</a:t>
            </a:r>
            <a:endParaRPr lang="en-US" altLang="zh-TW" sz="2000" b="1" dirty="0">
              <a:solidFill>
                <a:schemeClr val="accent4">
                  <a:lumMod val="50000"/>
                </a:schemeClr>
              </a:solidFill>
              <a:latin typeface="微軟正黑體" panose="020B0604030504040204" pitchFamily="34" charset="-120"/>
              <a:ea typeface="微軟正黑體" panose="020B0604030504040204" pitchFamily="34" charset="-120"/>
            </a:endParaRPr>
          </a:p>
          <a:p>
            <a:pPr lvl="0"/>
            <a:r>
              <a:rPr kumimoji="0" lang="zh-TW" altLang="en-US" sz="2000" i="0" u="none" strike="noStrike" kern="0" cap="none" spc="0" normalizeH="0" baseline="0" noProof="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同</a:t>
            </a:r>
            <a:r>
              <a:rPr kumimoji="0" lang="en-US" altLang="zh-TW" sz="2000" i="0" u="none" strike="noStrike" kern="0" cap="none" spc="0" normalizeH="0" baseline="0" noProof="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1</a:t>
            </a:r>
            <a:r>
              <a:rPr kumimoji="0" lang="zh-TW" altLang="en-US" sz="2000" i="0" u="none" strike="noStrike" kern="0" cap="none" spc="0" normalizeH="0" baseline="0" noProof="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年度補助金額</a:t>
            </a:r>
            <a:r>
              <a:rPr kumimoji="0" lang="zh-TW" altLang="en-US" sz="2000" b="1" i="0" u="none" strike="noStrike" kern="0" cap="none" spc="0" normalizeH="0" baseline="0" noProof="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每筆</a:t>
            </a:r>
            <a:r>
              <a:rPr kumimoji="0" lang="en-US" altLang="zh-TW" sz="2000" b="1" i="0" u="none" strike="noStrike" kern="0" cap="none" spc="0" normalizeH="0" baseline="0" noProof="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1</a:t>
            </a:r>
            <a:r>
              <a:rPr kumimoji="0" lang="zh-TW" altLang="en-US" sz="2000" b="1" i="0" u="none" strike="noStrike" kern="0" cap="none" spc="0" normalizeH="0" baseline="0" noProof="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萬元</a:t>
            </a:r>
            <a:r>
              <a:rPr kumimoji="0" lang="zh-TW" altLang="en-US" sz="2000" i="0" u="none" strike="noStrike" kern="0" cap="none" spc="0" normalizeH="0" baseline="0" noProof="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a:t>
            </a:r>
            <a:r>
              <a:rPr kumimoji="0" lang="zh-TW" altLang="en-US" sz="2000" b="1" i="0" u="none" strike="noStrike" kern="0" cap="none" spc="0" normalizeH="0" baseline="0" noProof="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計</a:t>
            </a:r>
            <a:r>
              <a:rPr kumimoji="0" lang="en-US" altLang="zh-TW" sz="2000" b="1" i="0" u="none" strike="noStrike" kern="0" cap="none" spc="0" normalizeH="0" baseline="0" noProof="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12</a:t>
            </a:r>
            <a:r>
              <a:rPr kumimoji="0" lang="zh-TW" altLang="en-US" sz="2000" b="1" i="0" u="none" strike="noStrike" kern="0" cap="none" spc="0" normalizeH="0" baseline="0" noProof="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rPr>
              <a:t>筆</a:t>
            </a:r>
            <a:r>
              <a:rPr lang="zh-TW" altLang="en-US" sz="2000">
                <a:solidFill>
                  <a:schemeClr val="tx1"/>
                </a:solidFill>
                <a:latin typeface="微軟正黑體" panose="020B0604030504040204" pitchFamily="34" charset="-120"/>
                <a:ea typeface="微軟正黑體" panose="020B0604030504040204" pitchFamily="34" charset="-120"/>
              </a:rPr>
              <a:t>，共計</a:t>
            </a:r>
            <a:r>
              <a:rPr lang="en-US" altLang="zh-TW" sz="2000" b="1">
                <a:solidFill>
                  <a:schemeClr val="tx1"/>
                </a:solidFill>
                <a:latin typeface="微軟正黑體" panose="020B0604030504040204" pitchFamily="34" charset="-120"/>
                <a:ea typeface="微軟正黑體" panose="020B0604030504040204" pitchFamily="34" charset="-120"/>
              </a:rPr>
              <a:t>12</a:t>
            </a:r>
            <a:r>
              <a:rPr lang="zh-TW" altLang="en-US" sz="2000" b="1">
                <a:solidFill>
                  <a:schemeClr val="tx1"/>
                </a:solidFill>
                <a:latin typeface="微軟正黑體" panose="020B0604030504040204" pitchFamily="34" charset="-120"/>
                <a:ea typeface="微軟正黑體" panose="020B0604030504040204" pitchFamily="34" charset="-120"/>
              </a:rPr>
              <a:t>萬元</a:t>
            </a:r>
            <a:r>
              <a:rPr lang="zh-TW" altLang="en-US" sz="2000">
                <a:solidFill>
                  <a:schemeClr val="tx1"/>
                </a:solidFill>
                <a:latin typeface="微軟正黑體" panose="020B0604030504040204" pitchFamily="34" charset="-120"/>
                <a:ea typeface="微軟正黑體" panose="020B0604030504040204" pitchFamily="34" charset="-120"/>
              </a:rPr>
              <a:t>。</a:t>
            </a:r>
            <a:endParaRPr kumimoji="0" lang="zh-TW" altLang="en-US" sz="2000" i="0" u="none" strike="noStrike" kern="0" cap="none" spc="0" normalizeH="0" baseline="0" noProof="0" dirty="0">
              <a:ln>
                <a:noFill/>
              </a:ln>
              <a:solidFill>
                <a:schemeClr val="tx1"/>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26" name="矩形 25">
            <a:extLst>
              <a:ext uri="{FF2B5EF4-FFF2-40B4-BE49-F238E27FC236}">
                <a16:creationId xmlns:a16="http://schemas.microsoft.com/office/drawing/2014/main" id="{62DBBED4-6618-485F-A86B-CFF2B35FC8E7}"/>
              </a:ext>
            </a:extLst>
          </p:cNvPr>
          <p:cNvSpPr/>
          <p:nvPr/>
        </p:nvSpPr>
        <p:spPr>
          <a:xfrm>
            <a:off x="4793656" y="1725029"/>
            <a:ext cx="3398135"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rPr>
              <a:t>案例</a:t>
            </a:r>
            <a:r>
              <a:rPr lang="en-US" altLang="zh-TW" sz="2000" b="1" dirty="0">
                <a:solidFill>
                  <a:schemeClr val="accent4">
                    <a:lumMod val="50000"/>
                  </a:schemeClr>
                </a:solidFill>
                <a:latin typeface="微軟正黑體" panose="020B0604030504040204" pitchFamily="34" charset="-120"/>
                <a:ea typeface="微軟正黑體" panose="020B0604030504040204" pitchFamily="34" charset="-120"/>
              </a:rPr>
              <a:t>2</a:t>
            </a: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rPr>
              <a:t>：</a:t>
            </a:r>
            <a:endParaRPr lang="en-US" altLang="zh-TW" sz="2000" b="1" dirty="0">
              <a:solidFill>
                <a:schemeClr val="accent4">
                  <a:lumMod val="50000"/>
                </a:schemeClr>
              </a:solidFill>
              <a:latin typeface="微軟正黑體" panose="020B0604030504040204" pitchFamily="34" charset="-120"/>
              <a:ea typeface="微軟正黑體" panose="020B0604030504040204" pitchFamily="34" charset="-120"/>
            </a:endParaRPr>
          </a:p>
          <a:p>
            <a:pPr>
              <a:defRPr/>
            </a:pPr>
            <a:r>
              <a:rPr lang="zh-TW" altLang="en-US" sz="2000" dirty="0">
                <a:solidFill>
                  <a:schemeClr val="tx1"/>
                </a:solidFill>
                <a:latin typeface="微軟正黑體" panose="020B0604030504040204" pitchFamily="34" charset="-120"/>
                <a:ea typeface="微軟正黑體" panose="020B0604030504040204" pitchFamily="34" charset="-120"/>
                <a:cs typeface="Arial"/>
              </a:rPr>
              <a:t>同</a:t>
            </a:r>
            <a:r>
              <a:rPr lang="en-US" altLang="zh-TW" sz="2000" dirty="0">
                <a:solidFill>
                  <a:schemeClr val="tx1"/>
                </a:solidFill>
                <a:latin typeface="微軟正黑體" panose="020B0604030504040204" pitchFamily="34" charset="-120"/>
                <a:ea typeface="微軟正黑體" panose="020B0604030504040204" pitchFamily="34" charset="-120"/>
                <a:cs typeface="Arial"/>
              </a:rPr>
              <a:t>1</a:t>
            </a:r>
            <a:r>
              <a:rPr lang="zh-TW" altLang="en-US" sz="2000" dirty="0">
                <a:solidFill>
                  <a:schemeClr val="tx1"/>
                </a:solidFill>
                <a:latin typeface="微軟正黑體" panose="020B0604030504040204" pitchFamily="34" charset="-120"/>
                <a:ea typeface="微軟正黑體" panose="020B0604030504040204" pitchFamily="34" charset="-120"/>
                <a:cs typeface="Arial"/>
              </a:rPr>
              <a:t>年度補助金額為</a:t>
            </a:r>
            <a:r>
              <a:rPr lang="en-US" altLang="zh-TW" sz="2000" b="1" dirty="0">
                <a:solidFill>
                  <a:schemeClr val="tx1"/>
                </a:solidFill>
                <a:latin typeface="微軟正黑體" panose="020B0604030504040204" pitchFamily="34" charset="-120"/>
                <a:ea typeface="微軟正黑體" panose="020B0604030504040204" pitchFamily="34" charset="-120"/>
                <a:cs typeface="Arial"/>
              </a:rPr>
              <a:t>2</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筆</a:t>
            </a:r>
            <a:r>
              <a:rPr lang="en-US" altLang="zh-TW" sz="2000" b="1" dirty="0">
                <a:solidFill>
                  <a:schemeClr val="tx1"/>
                </a:solidFill>
                <a:latin typeface="微軟正黑體" panose="020B0604030504040204" pitchFamily="34" charset="-120"/>
                <a:ea typeface="微軟正黑體" panose="020B0604030504040204" pitchFamily="34" charset="-120"/>
                <a:cs typeface="Arial"/>
              </a:rPr>
              <a:t>5</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千元</a:t>
            </a:r>
            <a:r>
              <a:rPr lang="zh-TW" altLang="en-US" sz="2000" dirty="0">
                <a:solidFill>
                  <a:schemeClr val="tx1"/>
                </a:solidFill>
                <a:latin typeface="微軟正黑體" panose="020B0604030504040204" pitchFamily="34" charset="-120"/>
                <a:ea typeface="微軟正黑體" panose="020B0604030504040204" pitchFamily="34" charset="-120"/>
                <a:cs typeface="Arial"/>
              </a:rPr>
              <a:t>，</a:t>
            </a:r>
            <a:r>
              <a:rPr lang="en-US" altLang="zh-TW" sz="2000" b="1" dirty="0">
                <a:solidFill>
                  <a:schemeClr val="tx1"/>
                </a:solidFill>
                <a:latin typeface="微軟正黑體" panose="020B0604030504040204" pitchFamily="34" charset="-120"/>
                <a:ea typeface="微軟正黑體" panose="020B0604030504040204" pitchFamily="34" charset="-120"/>
                <a:cs typeface="Arial"/>
              </a:rPr>
              <a:t>1</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筆</a:t>
            </a:r>
            <a:r>
              <a:rPr lang="en-US" altLang="zh-TW" sz="2000" b="1" dirty="0">
                <a:solidFill>
                  <a:schemeClr val="tx1"/>
                </a:solidFill>
                <a:latin typeface="微軟正黑體" panose="020B0604030504040204" pitchFamily="34" charset="-120"/>
                <a:ea typeface="微軟正黑體" panose="020B0604030504040204" pitchFamily="34" charset="-120"/>
                <a:cs typeface="Arial"/>
              </a:rPr>
              <a:t>1</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萬</a:t>
            </a:r>
            <a:r>
              <a:rPr lang="en-US" altLang="zh-TW" sz="2000" b="1" dirty="0">
                <a:solidFill>
                  <a:schemeClr val="tx1"/>
                </a:solidFill>
                <a:latin typeface="微軟正黑體" panose="020B0604030504040204" pitchFamily="34" charset="-120"/>
                <a:ea typeface="微軟正黑體" panose="020B0604030504040204" pitchFamily="34" charset="-120"/>
                <a:cs typeface="Arial"/>
              </a:rPr>
              <a:t>2</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千元</a:t>
            </a:r>
            <a:r>
              <a:rPr lang="zh-TW" altLang="en-US" sz="2000" dirty="0">
                <a:solidFill>
                  <a:schemeClr val="tx1"/>
                </a:solidFill>
                <a:latin typeface="微軟正黑體" panose="020B0604030504040204" pitchFamily="34" charset="-120"/>
                <a:ea typeface="微軟正黑體" panose="020B0604030504040204" pitchFamily="34" charset="-120"/>
                <a:cs typeface="Arial"/>
              </a:rPr>
              <a:t>，</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共計</a:t>
            </a:r>
            <a:r>
              <a:rPr lang="en-US" altLang="zh-TW" sz="2000" b="1" dirty="0">
                <a:solidFill>
                  <a:schemeClr val="tx1"/>
                </a:solidFill>
                <a:latin typeface="微軟正黑體" panose="020B0604030504040204" pitchFamily="34" charset="-120"/>
                <a:ea typeface="微軟正黑體" panose="020B0604030504040204" pitchFamily="34" charset="-120"/>
                <a:cs typeface="Arial"/>
              </a:rPr>
              <a:t>2</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萬</a:t>
            </a:r>
            <a:r>
              <a:rPr lang="en-US" altLang="zh-TW" sz="2000" b="1" dirty="0">
                <a:solidFill>
                  <a:schemeClr val="tx1"/>
                </a:solidFill>
                <a:latin typeface="微軟正黑體" panose="020B0604030504040204" pitchFamily="34" charset="-120"/>
                <a:ea typeface="微軟正黑體" panose="020B0604030504040204" pitchFamily="34" charset="-120"/>
                <a:cs typeface="Arial"/>
              </a:rPr>
              <a:t>2</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千元</a:t>
            </a:r>
            <a:r>
              <a:rPr lang="zh-TW" altLang="en-US" sz="2000" dirty="0">
                <a:solidFill>
                  <a:schemeClr val="tx1"/>
                </a:solidFill>
                <a:latin typeface="微軟正黑體" panose="020B0604030504040204" pitchFamily="34" charset="-120"/>
                <a:ea typeface="微軟正黑體" panose="020B0604030504040204" pitchFamily="34" charset="-120"/>
                <a:cs typeface="Arial"/>
              </a:rPr>
              <a:t>。</a:t>
            </a:r>
          </a:p>
        </p:txBody>
      </p:sp>
      <p:sp>
        <p:nvSpPr>
          <p:cNvPr id="27" name="矩形 26">
            <a:extLst>
              <a:ext uri="{FF2B5EF4-FFF2-40B4-BE49-F238E27FC236}">
                <a16:creationId xmlns:a16="http://schemas.microsoft.com/office/drawing/2014/main" id="{A0929A5C-956C-4AC9-9CDE-2E6DC55D3B52}"/>
              </a:ext>
            </a:extLst>
          </p:cNvPr>
          <p:cNvSpPr/>
          <p:nvPr/>
        </p:nvSpPr>
        <p:spPr>
          <a:xfrm>
            <a:off x="4774452" y="3287334"/>
            <a:ext cx="3449308" cy="132343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rPr>
              <a:t>案例</a:t>
            </a:r>
            <a:r>
              <a:rPr lang="en-US" altLang="zh-TW" sz="2000" b="1" dirty="0">
                <a:solidFill>
                  <a:schemeClr val="accent4">
                    <a:lumMod val="50000"/>
                  </a:schemeClr>
                </a:solidFill>
                <a:latin typeface="微軟正黑體" panose="020B0604030504040204" pitchFamily="34" charset="-120"/>
                <a:ea typeface="微軟正黑體" panose="020B0604030504040204" pitchFamily="34" charset="-120"/>
              </a:rPr>
              <a:t>3</a:t>
            </a:r>
            <a:r>
              <a:rPr lang="zh-TW" altLang="en-US" sz="2000" b="1" dirty="0">
                <a:solidFill>
                  <a:schemeClr val="accent4">
                    <a:lumMod val="50000"/>
                  </a:schemeClr>
                </a:solidFill>
                <a:latin typeface="微軟正黑體" panose="020B0604030504040204" pitchFamily="34" charset="-120"/>
                <a:ea typeface="微軟正黑體" panose="020B0604030504040204" pitchFamily="34" charset="-120"/>
              </a:rPr>
              <a:t>：</a:t>
            </a:r>
            <a:endParaRPr lang="en-US" altLang="zh-TW" sz="2000" b="1" dirty="0">
              <a:solidFill>
                <a:schemeClr val="accent4">
                  <a:lumMod val="50000"/>
                </a:schemeClr>
              </a:solidFill>
              <a:latin typeface="微軟正黑體" panose="020B0604030504040204" pitchFamily="34" charset="-120"/>
              <a:ea typeface="微軟正黑體" panose="020B0604030504040204" pitchFamily="34" charset="-120"/>
            </a:endParaRPr>
          </a:p>
          <a:p>
            <a:pPr>
              <a:defRPr/>
            </a:pPr>
            <a:r>
              <a:rPr lang="zh-TW" altLang="en-US" sz="2000" dirty="0">
                <a:solidFill>
                  <a:schemeClr val="tx1"/>
                </a:solidFill>
                <a:latin typeface="微軟正黑體" panose="020B0604030504040204" pitchFamily="34" charset="-120"/>
                <a:ea typeface="微軟正黑體" panose="020B0604030504040204" pitchFamily="34" charset="-120"/>
                <a:cs typeface="Arial"/>
              </a:rPr>
              <a:t>同</a:t>
            </a:r>
            <a:r>
              <a:rPr lang="en-US" altLang="zh-TW" sz="2000" dirty="0">
                <a:solidFill>
                  <a:schemeClr val="tx1"/>
                </a:solidFill>
                <a:latin typeface="微軟正黑體" panose="020B0604030504040204" pitchFamily="34" charset="-120"/>
                <a:ea typeface="微軟正黑體" panose="020B0604030504040204" pitchFamily="34" charset="-120"/>
                <a:cs typeface="Arial"/>
              </a:rPr>
              <a:t>1</a:t>
            </a:r>
            <a:r>
              <a:rPr lang="zh-TW" altLang="en-US" sz="2000" dirty="0">
                <a:solidFill>
                  <a:schemeClr val="tx1"/>
                </a:solidFill>
                <a:latin typeface="微軟正黑體" panose="020B0604030504040204" pitchFamily="34" charset="-120"/>
                <a:ea typeface="微軟正黑體" panose="020B0604030504040204" pitchFamily="34" charset="-120"/>
                <a:cs typeface="Arial"/>
              </a:rPr>
              <a:t>年度補助金額</a:t>
            </a:r>
            <a:r>
              <a:rPr lang="en-US" altLang="zh-TW" sz="2000" b="1" dirty="0">
                <a:solidFill>
                  <a:schemeClr val="tx1"/>
                </a:solidFill>
                <a:latin typeface="微軟正黑體" panose="020B0604030504040204" pitchFamily="34" charset="-120"/>
                <a:ea typeface="微軟正黑體" panose="020B0604030504040204" pitchFamily="34" charset="-120"/>
                <a:cs typeface="Arial"/>
              </a:rPr>
              <a:t>6</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筆</a:t>
            </a:r>
            <a:r>
              <a:rPr lang="en-US" altLang="zh-TW" sz="2000" b="1" dirty="0">
                <a:solidFill>
                  <a:schemeClr val="tx1"/>
                </a:solidFill>
                <a:latin typeface="微軟正黑體" panose="020B0604030504040204" pitchFamily="34" charset="-120"/>
                <a:ea typeface="微軟正黑體" panose="020B0604030504040204" pitchFamily="34" charset="-120"/>
                <a:cs typeface="Arial"/>
              </a:rPr>
              <a:t>1</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萬元</a:t>
            </a:r>
            <a:r>
              <a:rPr lang="zh-TW" altLang="en-US" sz="2000" dirty="0">
                <a:solidFill>
                  <a:schemeClr val="tx1"/>
                </a:solidFill>
                <a:latin typeface="微軟正黑體" panose="020B0604030504040204" pitchFamily="34" charset="-120"/>
                <a:ea typeface="微軟正黑體" panose="020B0604030504040204" pitchFamily="34" charset="-120"/>
                <a:cs typeface="Arial"/>
              </a:rPr>
              <a:t>、交易金額</a:t>
            </a:r>
            <a:r>
              <a:rPr lang="en-US" altLang="zh-TW" sz="2000" b="1" dirty="0">
                <a:solidFill>
                  <a:schemeClr val="tx1"/>
                </a:solidFill>
                <a:latin typeface="微軟正黑體" panose="020B0604030504040204" pitchFamily="34" charset="-120"/>
                <a:ea typeface="微軟正黑體" panose="020B0604030504040204" pitchFamily="34" charset="-120"/>
                <a:cs typeface="Arial"/>
              </a:rPr>
              <a:t>6</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筆</a:t>
            </a:r>
            <a:r>
              <a:rPr lang="en-US" altLang="zh-TW" sz="2000" b="1" dirty="0">
                <a:solidFill>
                  <a:schemeClr val="tx1"/>
                </a:solidFill>
                <a:latin typeface="微軟正黑體" panose="020B0604030504040204" pitchFamily="34" charset="-120"/>
                <a:ea typeface="微軟正黑體" panose="020B0604030504040204" pitchFamily="34" charset="-120"/>
                <a:cs typeface="Arial"/>
              </a:rPr>
              <a:t>1</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萬元</a:t>
            </a:r>
            <a:r>
              <a:rPr lang="zh-TW" altLang="en-US" sz="2000" dirty="0">
                <a:solidFill>
                  <a:schemeClr val="tx1"/>
                </a:solidFill>
                <a:latin typeface="微軟正黑體" panose="020B0604030504040204" pitchFamily="34" charset="-120"/>
                <a:ea typeface="微軟正黑體" panose="020B0604030504040204" pitchFamily="34" charset="-120"/>
                <a:cs typeface="Arial"/>
              </a:rPr>
              <a:t>，共計</a:t>
            </a:r>
            <a:r>
              <a:rPr lang="en-US" altLang="zh-TW" sz="2000" b="1" dirty="0">
                <a:solidFill>
                  <a:schemeClr val="tx1"/>
                </a:solidFill>
                <a:latin typeface="微軟正黑體" panose="020B0604030504040204" pitchFamily="34" charset="-120"/>
                <a:ea typeface="微軟正黑體" panose="020B0604030504040204" pitchFamily="34" charset="-120"/>
                <a:cs typeface="Arial"/>
              </a:rPr>
              <a:t>12</a:t>
            </a:r>
            <a:r>
              <a:rPr lang="zh-TW" altLang="en-US" sz="2000" b="1" dirty="0">
                <a:solidFill>
                  <a:schemeClr val="tx1"/>
                </a:solidFill>
                <a:latin typeface="微軟正黑體" panose="020B0604030504040204" pitchFamily="34" charset="-120"/>
                <a:ea typeface="微軟正黑體" panose="020B0604030504040204" pitchFamily="34" charset="-120"/>
                <a:cs typeface="Arial"/>
              </a:rPr>
              <a:t>萬元</a:t>
            </a:r>
            <a:r>
              <a:rPr lang="zh-TW" altLang="en-US" sz="2000" dirty="0">
                <a:solidFill>
                  <a:schemeClr val="tx1"/>
                </a:solidFill>
                <a:latin typeface="微軟正黑體" panose="020B0604030504040204" pitchFamily="34" charset="-120"/>
                <a:ea typeface="微軟正黑體" panose="020B0604030504040204" pitchFamily="34" charset="-120"/>
                <a:cs typeface="Arial"/>
              </a:rPr>
              <a:t>。</a:t>
            </a:r>
          </a:p>
        </p:txBody>
      </p:sp>
      <p:grpSp>
        <p:nvGrpSpPr>
          <p:cNvPr id="31" name="Google Shape;5952;p75">
            <a:extLst>
              <a:ext uri="{FF2B5EF4-FFF2-40B4-BE49-F238E27FC236}">
                <a16:creationId xmlns:a16="http://schemas.microsoft.com/office/drawing/2014/main" id="{CEEB3F6D-305E-45E1-932D-DB1102D2D7A3}"/>
              </a:ext>
            </a:extLst>
          </p:cNvPr>
          <p:cNvGrpSpPr/>
          <p:nvPr/>
        </p:nvGrpSpPr>
        <p:grpSpPr>
          <a:xfrm>
            <a:off x="8276854" y="2478391"/>
            <a:ext cx="652286" cy="621563"/>
            <a:chOff x="2085525" y="4992125"/>
            <a:chExt cx="481825" cy="481825"/>
          </a:xfrm>
          <a:solidFill>
            <a:schemeClr val="accent6">
              <a:lumMod val="60000"/>
              <a:lumOff val="40000"/>
            </a:schemeClr>
          </a:solidFill>
        </p:grpSpPr>
        <p:sp>
          <p:nvSpPr>
            <p:cNvPr id="32" name="Google Shape;5953;p75">
              <a:extLst>
                <a:ext uri="{FF2B5EF4-FFF2-40B4-BE49-F238E27FC236}">
                  <a16:creationId xmlns:a16="http://schemas.microsoft.com/office/drawing/2014/main" id="{AFA43BC8-4F9C-46A1-BC76-D68D7BB4A867}"/>
                </a:ext>
              </a:extLst>
            </p:cNvPr>
            <p:cNvSpPr/>
            <p:nvPr/>
          </p:nvSpPr>
          <p:spPr>
            <a:xfrm>
              <a:off x="2244150" y="5152125"/>
              <a:ext cx="164500" cy="161825"/>
            </a:xfrm>
            <a:custGeom>
              <a:avLst/>
              <a:gdLst/>
              <a:ahLst/>
              <a:cxnLst/>
              <a:rect l="l" t="t" r="r" b="b"/>
              <a:pathLst>
                <a:path w="6580" h="6473" extrusionOk="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33" name="Google Shape;5954;p75">
              <a:extLst>
                <a:ext uri="{FF2B5EF4-FFF2-40B4-BE49-F238E27FC236}">
                  <a16:creationId xmlns:a16="http://schemas.microsoft.com/office/drawing/2014/main" id="{8F623193-BE29-4CE3-8288-E2C11E42AEE7}"/>
                </a:ext>
              </a:extLst>
            </p:cNvPr>
            <p:cNvSpPr/>
            <p:nvPr/>
          </p:nvSpPr>
          <p:spPr>
            <a:xfrm>
              <a:off x="2085525" y="4992125"/>
              <a:ext cx="481825" cy="481825"/>
            </a:xfrm>
            <a:custGeom>
              <a:avLst/>
              <a:gdLst/>
              <a:ahLst/>
              <a:cxnLst/>
              <a:rect l="l" t="t" r="r" b="b"/>
              <a:pathLst>
                <a:path w="19273" h="19273" extrusionOk="0">
                  <a:moveTo>
                    <a:pt x="12313" y="5263"/>
                  </a:moveTo>
                  <a:cubicBezTo>
                    <a:pt x="12748" y="5263"/>
                    <a:pt x="13183" y="5429"/>
                    <a:pt x="13515" y="5761"/>
                  </a:cubicBezTo>
                  <a:cubicBezTo>
                    <a:pt x="14174" y="6424"/>
                    <a:pt x="14171" y="7496"/>
                    <a:pt x="13509" y="8155"/>
                  </a:cubicBezTo>
                  <a:lnTo>
                    <a:pt x="12030" y="9637"/>
                  </a:lnTo>
                  <a:lnTo>
                    <a:pt x="13512" y="11118"/>
                  </a:lnTo>
                  <a:cubicBezTo>
                    <a:pt x="14174" y="11778"/>
                    <a:pt x="14177" y="12850"/>
                    <a:pt x="13515" y="13512"/>
                  </a:cubicBezTo>
                  <a:cubicBezTo>
                    <a:pt x="13184" y="13844"/>
                    <a:pt x="12749" y="14011"/>
                    <a:pt x="12315" y="14011"/>
                  </a:cubicBezTo>
                  <a:cubicBezTo>
                    <a:pt x="11883" y="14011"/>
                    <a:pt x="11451" y="13847"/>
                    <a:pt x="11121" y="13518"/>
                  </a:cubicBezTo>
                  <a:lnTo>
                    <a:pt x="9636" y="12088"/>
                  </a:lnTo>
                  <a:lnTo>
                    <a:pt x="8152" y="13518"/>
                  </a:lnTo>
                  <a:cubicBezTo>
                    <a:pt x="7822" y="13847"/>
                    <a:pt x="7390" y="14011"/>
                    <a:pt x="6958" y="14011"/>
                  </a:cubicBezTo>
                  <a:cubicBezTo>
                    <a:pt x="6523" y="14011"/>
                    <a:pt x="6087" y="13844"/>
                    <a:pt x="5755" y="13512"/>
                  </a:cubicBezTo>
                  <a:cubicBezTo>
                    <a:pt x="5095" y="12850"/>
                    <a:pt x="5098" y="11778"/>
                    <a:pt x="5761" y="11118"/>
                  </a:cubicBezTo>
                  <a:lnTo>
                    <a:pt x="7239" y="9637"/>
                  </a:lnTo>
                  <a:lnTo>
                    <a:pt x="5758" y="8155"/>
                  </a:lnTo>
                  <a:cubicBezTo>
                    <a:pt x="5095" y="7496"/>
                    <a:pt x="5092" y="6424"/>
                    <a:pt x="5755" y="5761"/>
                  </a:cubicBezTo>
                  <a:cubicBezTo>
                    <a:pt x="6085" y="5429"/>
                    <a:pt x="6519" y="5263"/>
                    <a:pt x="6954" y="5263"/>
                  </a:cubicBezTo>
                  <a:cubicBezTo>
                    <a:pt x="7386" y="5263"/>
                    <a:pt x="7818" y="5428"/>
                    <a:pt x="8149" y="5758"/>
                  </a:cubicBezTo>
                  <a:lnTo>
                    <a:pt x="9633" y="7188"/>
                  </a:lnTo>
                  <a:lnTo>
                    <a:pt x="11118" y="5758"/>
                  </a:lnTo>
                  <a:cubicBezTo>
                    <a:pt x="11448" y="5428"/>
                    <a:pt x="11881" y="5263"/>
                    <a:pt x="12313" y="5263"/>
                  </a:cubicBezTo>
                  <a:close/>
                  <a:moveTo>
                    <a:pt x="9636" y="1"/>
                  </a:moveTo>
                  <a:cubicBezTo>
                    <a:pt x="7095" y="1"/>
                    <a:pt x="4686" y="1012"/>
                    <a:pt x="2849" y="2849"/>
                  </a:cubicBezTo>
                  <a:cubicBezTo>
                    <a:pt x="1012" y="4686"/>
                    <a:pt x="0" y="7098"/>
                    <a:pt x="0" y="9637"/>
                  </a:cubicBezTo>
                  <a:cubicBezTo>
                    <a:pt x="0" y="12175"/>
                    <a:pt x="1012" y="14587"/>
                    <a:pt x="2849" y="16424"/>
                  </a:cubicBezTo>
                  <a:cubicBezTo>
                    <a:pt x="4686" y="18261"/>
                    <a:pt x="7095" y="19273"/>
                    <a:pt x="9636" y="19273"/>
                  </a:cubicBezTo>
                  <a:cubicBezTo>
                    <a:pt x="12175" y="19273"/>
                    <a:pt x="14584" y="18261"/>
                    <a:pt x="16421" y="16424"/>
                  </a:cubicBezTo>
                  <a:cubicBezTo>
                    <a:pt x="18261" y="14587"/>
                    <a:pt x="19272" y="12175"/>
                    <a:pt x="19272" y="9637"/>
                  </a:cubicBezTo>
                  <a:cubicBezTo>
                    <a:pt x="19272" y="7098"/>
                    <a:pt x="18261" y="4686"/>
                    <a:pt x="16421" y="2849"/>
                  </a:cubicBezTo>
                  <a:cubicBezTo>
                    <a:pt x="14584" y="1012"/>
                    <a:pt x="12175" y="1"/>
                    <a:pt x="96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34" name="矩形 33">
            <a:extLst>
              <a:ext uri="{FF2B5EF4-FFF2-40B4-BE49-F238E27FC236}">
                <a16:creationId xmlns:a16="http://schemas.microsoft.com/office/drawing/2014/main" id="{4FCBF530-8A7B-4A38-8C6E-BC1630C3508B}"/>
              </a:ext>
            </a:extLst>
          </p:cNvPr>
          <p:cNvSpPr/>
          <p:nvPr/>
        </p:nvSpPr>
        <p:spPr>
          <a:xfrm>
            <a:off x="5303497" y="2374756"/>
            <a:ext cx="1628078" cy="304017"/>
          </a:xfrm>
          <a:prstGeom prst="rect">
            <a:avLst/>
          </a:prstGeom>
          <a:no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7" name="文字方塊 16">
            <a:extLst>
              <a:ext uri="{FF2B5EF4-FFF2-40B4-BE49-F238E27FC236}">
                <a16:creationId xmlns:a16="http://schemas.microsoft.com/office/drawing/2014/main" id="{73C4B61B-22E0-4707-9BB5-614017872F59}"/>
              </a:ext>
            </a:extLst>
          </p:cNvPr>
          <p:cNvSpPr txBox="1"/>
          <p:nvPr/>
        </p:nvSpPr>
        <p:spPr>
          <a:xfrm>
            <a:off x="227441" y="3995300"/>
            <a:ext cx="2076262" cy="646331"/>
          </a:xfrm>
          <a:prstGeom prst="rect">
            <a:avLst/>
          </a:prstGeom>
          <a:noFill/>
        </p:spPr>
        <p:txBody>
          <a:bodyPr wrap="square" rtlCol="0">
            <a:spAutoFit/>
          </a:bodyPr>
          <a:lstStyle/>
          <a:p>
            <a:pPr lvl="0" algn="ctr">
              <a:defRPr/>
            </a:pPr>
            <a:r>
              <a:rPr lang="en-US" altLang="zh-TW" sz="1800" b="1">
                <a:latin typeface="微軟正黑體" panose="020B0604030504040204" pitchFamily="34" charset="-120"/>
                <a:ea typeface="微軟正黑體" panose="020B0604030504040204" pitchFamily="34" charset="-120"/>
              </a:rPr>
              <a:t>A</a:t>
            </a:r>
            <a:r>
              <a:rPr lang="zh-TW" altLang="en-US" sz="1800" b="1">
                <a:latin typeface="微軟正黑體" panose="020B0604030504040204" pitchFamily="34" charset="-120"/>
                <a:ea typeface="微軟正黑體" panose="020B0604030504040204" pitchFamily="34" charset="-120"/>
              </a:rPr>
              <a:t>鄉民代表</a:t>
            </a:r>
            <a:endParaRPr lang="en-US" altLang="zh-TW" sz="1800" b="1" dirty="0">
              <a:latin typeface="微軟正黑體" panose="020B0604030504040204" pitchFamily="34" charset="-120"/>
              <a:ea typeface="微軟正黑體" panose="020B0604030504040204" pitchFamily="34" charset="-120"/>
            </a:endParaRPr>
          </a:p>
          <a:p>
            <a:pPr lvl="0" algn="ctr">
              <a:defRPr/>
            </a:pPr>
            <a:r>
              <a:rPr lang="en-US" altLang="zh-TW" sz="1800" b="1">
                <a:latin typeface="微軟正黑體" panose="020B0604030504040204" pitchFamily="34" charset="-120"/>
                <a:ea typeface="微軟正黑體" panose="020B0604030504040204" pitchFamily="34" charset="-120"/>
              </a:rPr>
              <a:t>(OO</a:t>
            </a:r>
            <a:r>
              <a:rPr lang="zh-TW" altLang="en-US" sz="1800" b="1">
                <a:latin typeface="微軟正黑體" panose="020B0604030504040204" pitchFamily="34" charset="-120"/>
                <a:ea typeface="微軟正黑體" panose="020B0604030504040204" pitchFamily="34" charset="-120"/>
              </a:rPr>
              <a:t>協會理事</a:t>
            </a:r>
            <a:r>
              <a:rPr lang="en-US" altLang="zh-TW" sz="1800" b="1">
                <a:latin typeface="微軟正黑體" panose="020B0604030504040204" pitchFamily="34" charset="-120"/>
                <a:ea typeface="微軟正黑體" panose="020B0604030504040204" pitchFamily="34" charset="-120"/>
              </a:rPr>
              <a:t>)</a:t>
            </a:r>
            <a:endParaRPr kumimoji="0" lang="zh-TW" altLang="en-US" sz="18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grpSp>
        <p:nvGrpSpPr>
          <p:cNvPr id="22" name="群組 21">
            <a:extLst>
              <a:ext uri="{FF2B5EF4-FFF2-40B4-BE49-F238E27FC236}">
                <a16:creationId xmlns:a16="http://schemas.microsoft.com/office/drawing/2014/main" id="{CBF277DA-D2A0-4E80-8500-DE80EBB8D0D5}"/>
              </a:ext>
            </a:extLst>
          </p:cNvPr>
          <p:cNvGrpSpPr/>
          <p:nvPr/>
        </p:nvGrpSpPr>
        <p:grpSpPr>
          <a:xfrm>
            <a:off x="2772968" y="924119"/>
            <a:ext cx="2076263" cy="1282947"/>
            <a:chOff x="2805235" y="872236"/>
            <a:chExt cx="2076263" cy="1282947"/>
          </a:xfrm>
        </p:grpSpPr>
        <p:pic>
          <p:nvPicPr>
            <p:cNvPr id="44" name="圖片 43">
              <a:extLst>
                <a:ext uri="{FF2B5EF4-FFF2-40B4-BE49-F238E27FC236}">
                  <a16:creationId xmlns:a16="http://schemas.microsoft.com/office/drawing/2014/main" id="{903589D6-6BEC-45E5-A39F-EAA1A9E97EA7}"/>
                </a:ext>
              </a:extLst>
            </p:cNvPr>
            <p:cNvPicPr>
              <a:picLocks noChangeAspect="1"/>
            </p:cNvPicPr>
            <p:nvPr/>
          </p:nvPicPr>
          <p:blipFill>
            <a:blip r:embed="rId3"/>
            <a:stretch>
              <a:fillRect/>
            </a:stretch>
          </p:blipFill>
          <p:spPr>
            <a:xfrm>
              <a:off x="3321490" y="872236"/>
              <a:ext cx="1043751" cy="957414"/>
            </a:xfrm>
            <a:prstGeom prst="rect">
              <a:avLst/>
            </a:prstGeom>
          </p:spPr>
        </p:pic>
        <p:sp>
          <p:nvSpPr>
            <p:cNvPr id="45" name="文字方塊 44">
              <a:extLst>
                <a:ext uri="{FF2B5EF4-FFF2-40B4-BE49-F238E27FC236}">
                  <a16:creationId xmlns:a16="http://schemas.microsoft.com/office/drawing/2014/main" id="{FCBDAC9F-87B5-4300-8462-1B8C23765E83}"/>
                </a:ext>
              </a:extLst>
            </p:cNvPr>
            <p:cNvSpPr txBox="1"/>
            <p:nvPr/>
          </p:nvSpPr>
          <p:spPr>
            <a:xfrm>
              <a:off x="2805235" y="1816629"/>
              <a:ext cx="2076263" cy="338554"/>
            </a:xfrm>
            <a:prstGeom prst="rect">
              <a:avLst/>
            </a:prstGeom>
            <a:noFill/>
          </p:spPr>
          <p:txBody>
            <a:bodyPr wrap="square" rtlCol="0">
              <a:spAutoFit/>
            </a:bodyPr>
            <a:lstStyle/>
            <a:p>
              <a:pPr lvl="0" algn="ctr">
                <a:defRPr/>
              </a:pPr>
              <a:r>
                <a:rPr lang="en-US" altLang="zh-TW" sz="1600" b="1">
                  <a:latin typeface="微軟正黑體" panose="020B0604030504040204" pitchFamily="34" charset="-120"/>
                  <a:ea typeface="微軟正黑體" panose="020B0604030504040204" pitchFamily="34" charset="-120"/>
                </a:rPr>
                <a:t>A</a:t>
              </a:r>
              <a:r>
                <a:rPr lang="zh-TW" altLang="en-US" sz="1600" b="1">
                  <a:latin typeface="微軟正黑體" panose="020B0604030504040204" pitchFamily="34" charset="-120"/>
                  <a:ea typeface="微軟正黑體" panose="020B0604030504040204" pitchFamily="34" charset="-120"/>
                </a:rPr>
                <a:t>鄉公所</a:t>
              </a:r>
              <a:endPar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grpSp>
      <p:sp>
        <p:nvSpPr>
          <p:cNvPr id="46" name="矩形 45">
            <a:extLst>
              <a:ext uri="{FF2B5EF4-FFF2-40B4-BE49-F238E27FC236}">
                <a16:creationId xmlns:a16="http://schemas.microsoft.com/office/drawing/2014/main" id="{B3BED08E-E8E3-466A-B0FD-93E63DA596BA}"/>
              </a:ext>
            </a:extLst>
          </p:cNvPr>
          <p:cNvSpPr/>
          <p:nvPr/>
        </p:nvSpPr>
        <p:spPr>
          <a:xfrm rot="19780642">
            <a:off x="89149" y="438967"/>
            <a:ext cx="1449774" cy="614286"/>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zh-TW" altLang="en-US" sz="2400" b="1" dirty="0">
                <a:latin typeface="微軟正黑體" panose="020B0604030504040204" pitchFamily="34" charset="-120"/>
                <a:ea typeface="微軟正黑體" panose="020B0604030504040204" pitchFamily="34" charset="-120"/>
              </a:rPr>
              <a:t>重點回顧</a:t>
            </a:r>
          </a:p>
        </p:txBody>
      </p:sp>
      <p:cxnSp>
        <p:nvCxnSpPr>
          <p:cNvPr id="50" name="直線接點 49">
            <a:extLst>
              <a:ext uri="{FF2B5EF4-FFF2-40B4-BE49-F238E27FC236}">
                <a16:creationId xmlns:a16="http://schemas.microsoft.com/office/drawing/2014/main" id="{B385835F-349A-4072-9A1A-EDC1DAA305F3}"/>
              </a:ext>
            </a:extLst>
          </p:cNvPr>
          <p:cNvCxnSpPr/>
          <p:nvPr/>
        </p:nvCxnSpPr>
        <p:spPr>
          <a:xfrm>
            <a:off x="1271056" y="2571750"/>
            <a:ext cx="0" cy="408875"/>
          </a:xfrm>
          <a:prstGeom prst="line">
            <a:avLst/>
          </a:prstGeom>
          <a:ln w="28575"/>
        </p:spPr>
        <p:style>
          <a:lnRef idx="1">
            <a:schemeClr val="accent4"/>
          </a:lnRef>
          <a:fillRef idx="0">
            <a:schemeClr val="accent4"/>
          </a:fillRef>
          <a:effectRef idx="0">
            <a:schemeClr val="accent4"/>
          </a:effectRef>
          <a:fontRef idx="minor">
            <a:schemeClr val="tx1"/>
          </a:fontRef>
        </p:style>
      </p:cxnSp>
      <p:grpSp>
        <p:nvGrpSpPr>
          <p:cNvPr id="51" name="Google Shape;5949;p75">
            <a:extLst>
              <a:ext uri="{FF2B5EF4-FFF2-40B4-BE49-F238E27FC236}">
                <a16:creationId xmlns:a16="http://schemas.microsoft.com/office/drawing/2014/main" id="{73A4B198-A16D-477E-8382-386ECECB4C3C}"/>
              </a:ext>
            </a:extLst>
          </p:cNvPr>
          <p:cNvGrpSpPr/>
          <p:nvPr/>
        </p:nvGrpSpPr>
        <p:grpSpPr>
          <a:xfrm>
            <a:off x="8299163" y="4036401"/>
            <a:ext cx="652286" cy="621564"/>
            <a:chOff x="1492675" y="4992125"/>
            <a:chExt cx="481825" cy="481825"/>
          </a:xfrm>
          <a:solidFill>
            <a:schemeClr val="accent6">
              <a:lumMod val="60000"/>
              <a:lumOff val="40000"/>
            </a:schemeClr>
          </a:solidFill>
        </p:grpSpPr>
        <p:sp>
          <p:nvSpPr>
            <p:cNvPr id="52" name="Google Shape;5950;p75">
              <a:extLst>
                <a:ext uri="{FF2B5EF4-FFF2-40B4-BE49-F238E27FC236}">
                  <a16:creationId xmlns:a16="http://schemas.microsoft.com/office/drawing/2014/main" id="{705F0E2F-292D-48B4-B51D-90BAD0FB580A}"/>
                </a:ext>
              </a:extLst>
            </p:cNvPr>
            <p:cNvSpPr/>
            <p:nvPr/>
          </p:nvSpPr>
          <p:spPr>
            <a:xfrm>
              <a:off x="1492675" y="4992125"/>
              <a:ext cx="481825" cy="481825"/>
            </a:xfrm>
            <a:custGeom>
              <a:avLst/>
              <a:gdLst/>
              <a:ahLst/>
              <a:cxnLst/>
              <a:rect l="l" t="t" r="r" b="b"/>
              <a:pathLst>
                <a:path w="19273" h="19273" extrusionOk="0">
                  <a:moveTo>
                    <a:pt x="12728" y="5990"/>
                  </a:moveTo>
                  <a:cubicBezTo>
                    <a:pt x="13161" y="5990"/>
                    <a:pt x="13595" y="6156"/>
                    <a:pt x="13925" y="6487"/>
                  </a:cubicBezTo>
                  <a:cubicBezTo>
                    <a:pt x="14587" y="7149"/>
                    <a:pt x="14587" y="8221"/>
                    <a:pt x="13928" y="8884"/>
                  </a:cubicBezTo>
                  <a:lnTo>
                    <a:pt x="10028" y="12780"/>
                  </a:lnTo>
                  <a:cubicBezTo>
                    <a:pt x="9709" y="13100"/>
                    <a:pt x="9278" y="13280"/>
                    <a:pt x="8830" y="13280"/>
                  </a:cubicBezTo>
                  <a:lnTo>
                    <a:pt x="8815" y="13280"/>
                  </a:lnTo>
                  <a:cubicBezTo>
                    <a:pt x="8811" y="13280"/>
                    <a:pt x="8807" y="13280"/>
                    <a:pt x="8804" y="13280"/>
                  </a:cubicBezTo>
                  <a:cubicBezTo>
                    <a:pt x="8362" y="13280"/>
                    <a:pt x="7936" y="13103"/>
                    <a:pt x="7622" y="12789"/>
                  </a:cubicBezTo>
                  <a:lnTo>
                    <a:pt x="5346" y="10528"/>
                  </a:lnTo>
                  <a:cubicBezTo>
                    <a:pt x="4632" y="9877"/>
                    <a:pt x="4605" y="8760"/>
                    <a:pt x="5288" y="8077"/>
                  </a:cubicBezTo>
                  <a:cubicBezTo>
                    <a:pt x="5620" y="7745"/>
                    <a:pt x="6053" y="7581"/>
                    <a:pt x="6485" y="7581"/>
                  </a:cubicBezTo>
                  <a:cubicBezTo>
                    <a:pt x="6944" y="7581"/>
                    <a:pt x="7402" y="7766"/>
                    <a:pt x="7737" y="8134"/>
                  </a:cubicBezTo>
                  <a:lnTo>
                    <a:pt x="8812" y="9206"/>
                  </a:lnTo>
                  <a:lnTo>
                    <a:pt x="11531" y="6487"/>
                  </a:lnTo>
                  <a:cubicBezTo>
                    <a:pt x="11861" y="6156"/>
                    <a:pt x="12294" y="5990"/>
                    <a:pt x="12728" y="5990"/>
                  </a:cubicBezTo>
                  <a:close/>
                  <a:moveTo>
                    <a:pt x="9637" y="1"/>
                  </a:moveTo>
                  <a:cubicBezTo>
                    <a:pt x="7095" y="1"/>
                    <a:pt x="4686" y="1012"/>
                    <a:pt x="2849" y="2849"/>
                  </a:cubicBezTo>
                  <a:cubicBezTo>
                    <a:pt x="1013" y="4686"/>
                    <a:pt x="1" y="7098"/>
                    <a:pt x="1" y="9637"/>
                  </a:cubicBezTo>
                  <a:cubicBezTo>
                    <a:pt x="1" y="12175"/>
                    <a:pt x="1013" y="14587"/>
                    <a:pt x="2849" y="16424"/>
                  </a:cubicBezTo>
                  <a:cubicBezTo>
                    <a:pt x="4686" y="18261"/>
                    <a:pt x="7095" y="19273"/>
                    <a:pt x="9637" y="19273"/>
                  </a:cubicBezTo>
                  <a:cubicBezTo>
                    <a:pt x="12175" y="19273"/>
                    <a:pt x="14584" y="18261"/>
                    <a:pt x="16421" y="16424"/>
                  </a:cubicBezTo>
                  <a:cubicBezTo>
                    <a:pt x="18258" y="14587"/>
                    <a:pt x="19273" y="12175"/>
                    <a:pt x="19273" y="9637"/>
                  </a:cubicBezTo>
                  <a:cubicBezTo>
                    <a:pt x="19273" y="7098"/>
                    <a:pt x="18258" y="4686"/>
                    <a:pt x="16421" y="2849"/>
                  </a:cubicBezTo>
                  <a:cubicBezTo>
                    <a:pt x="14584" y="1012"/>
                    <a:pt x="12175" y="1"/>
                    <a:pt x="96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3" name="Google Shape;5951;p75">
              <a:extLst>
                <a:ext uri="{FF2B5EF4-FFF2-40B4-BE49-F238E27FC236}">
                  <a16:creationId xmlns:a16="http://schemas.microsoft.com/office/drawing/2014/main" id="{A313A564-DEFC-42F8-BCF3-62C721A4CF0E}"/>
                </a:ext>
              </a:extLst>
            </p:cNvPr>
            <p:cNvSpPr/>
            <p:nvPr/>
          </p:nvSpPr>
          <p:spPr>
            <a:xfrm>
              <a:off x="1639625" y="5170175"/>
              <a:ext cx="190100" cy="125750"/>
            </a:xfrm>
            <a:custGeom>
              <a:avLst/>
              <a:gdLst/>
              <a:ahLst/>
              <a:cxnLst/>
              <a:rect l="l" t="t" r="r" b="b"/>
              <a:pathLst>
                <a:path w="7604" h="5030" extrusionOk="0">
                  <a:moveTo>
                    <a:pt x="6852" y="0"/>
                  </a:moveTo>
                  <a:cubicBezTo>
                    <a:pt x="6851" y="0"/>
                    <a:pt x="6850" y="0"/>
                    <a:pt x="6848" y="0"/>
                  </a:cubicBezTo>
                  <a:cubicBezTo>
                    <a:pt x="6698" y="0"/>
                    <a:pt x="6556" y="57"/>
                    <a:pt x="6451" y="163"/>
                  </a:cubicBezTo>
                  <a:lnTo>
                    <a:pt x="3334" y="3279"/>
                  </a:lnTo>
                  <a:cubicBezTo>
                    <a:pt x="3224" y="3391"/>
                    <a:pt x="3080" y="3447"/>
                    <a:pt x="2935" y="3447"/>
                  </a:cubicBezTo>
                  <a:cubicBezTo>
                    <a:pt x="2791" y="3447"/>
                    <a:pt x="2646" y="3391"/>
                    <a:pt x="2536" y="3279"/>
                  </a:cubicBezTo>
                  <a:cubicBezTo>
                    <a:pt x="2533" y="3279"/>
                    <a:pt x="2533" y="3279"/>
                    <a:pt x="2530" y="3276"/>
                  </a:cubicBezTo>
                  <a:cubicBezTo>
                    <a:pt x="2521" y="3267"/>
                    <a:pt x="2509" y="3255"/>
                    <a:pt x="2497" y="3246"/>
                  </a:cubicBezTo>
                  <a:lnTo>
                    <a:pt x="1061" y="1810"/>
                  </a:lnTo>
                  <a:cubicBezTo>
                    <a:pt x="948" y="1678"/>
                    <a:pt x="789" y="1611"/>
                    <a:pt x="629" y="1611"/>
                  </a:cubicBezTo>
                  <a:cubicBezTo>
                    <a:pt x="486" y="1611"/>
                    <a:pt x="342" y="1666"/>
                    <a:pt x="233" y="1777"/>
                  </a:cubicBezTo>
                  <a:cubicBezTo>
                    <a:pt x="1" y="2009"/>
                    <a:pt x="16" y="2391"/>
                    <a:pt x="266" y="2605"/>
                  </a:cubicBezTo>
                  <a:lnTo>
                    <a:pt x="2542" y="4869"/>
                  </a:lnTo>
                  <a:cubicBezTo>
                    <a:pt x="2645" y="4972"/>
                    <a:pt x="2782" y="5029"/>
                    <a:pt x="2926" y="5029"/>
                  </a:cubicBezTo>
                  <a:cubicBezTo>
                    <a:pt x="2929" y="5029"/>
                    <a:pt x="2933" y="5029"/>
                    <a:pt x="2937" y="5029"/>
                  </a:cubicBezTo>
                  <a:lnTo>
                    <a:pt x="2943" y="5029"/>
                  </a:lnTo>
                  <a:cubicBezTo>
                    <a:pt x="3096" y="5029"/>
                    <a:pt x="3241" y="4969"/>
                    <a:pt x="3352" y="4860"/>
                  </a:cubicBezTo>
                  <a:lnTo>
                    <a:pt x="7249" y="964"/>
                  </a:lnTo>
                  <a:cubicBezTo>
                    <a:pt x="7603" y="606"/>
                    <a:pt x="7352" y="0"/>
                    <a:pt x="685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35" name="Google Shape;5952;p75">
            <a:extLst>
              <a:ext uri="{FF2B5EF4-FFF2-40B4-BE49-F238E27FC236}">
                <a16:creationId xmlns:a16="http://schemas.microsoft.com/office/drawing/2014/main" id="{21F2F040-8F86-4990-9F03-7CE3A8890AEA}"/>
              </a:ext>
            </a:extLst>
          </p:cNvPr>
          <p:cNvGrpSpPr/>
          <p:nvPr/>
        </p:nvGrpSpPr>
        <p:grpSpPr>
          <a:xfrm>
            <a:off x="8299163" y="1170004"/>
            <a:ext cx="652286" cy="621563"/>
            <a:chOff x="2085525" y="4992125"/>
            <a:chExt cx="481825" cy="481825"/>
          </a:xfrm>
          <a:solidFill>
            <a:schemeClr val="accent6">
              <a:lumMod val="60000"/>
              <a:lumOff val="40000"/>
            </a:schemeClr>
          </a:solidFill>
        </p:grpSpPr>
        <p:sp>
          <p:nvSpPr>
            <p:cNvPr id="36" name="Google Shape;5953;p75">
              <a:extLst>
                <a:ext uri="{FF2B5EF4-FFF2-40B4-BE49-F238E27FC236}">
                  <a16:creationId xmlns:a16="http://schemas.microsoft.com/office/drawing/2014/main" id="{AA24EC66-729C-4BE5-9014-23EB55FD51AD}"/>
                </a:ext>
              </a:extLst>
            </p:cNvPr>
            <p:cNvSpPr/>
            <p:nvPr/>
          </p:nvSpPr>
          <p:spPr>
            <a:xfrm>
              <a:off x="2244150" y="5152125"/>
              <a:ext cx="164500" cy="161825"/>
            </a:xfrm>
            <a:custGeom>
              <a:avLst/>
              <a:gdLst/>
              <a:ahLst/>
              <a:cxnLst/>
              <a:rect l="l" t="t" r="r" b="b"/>
              <a:pathLst>
                <a:path w="6580" h="6473" extrusionOk="0">
                  <a:moveTo>
                    <a:pt x="618" y="1"/>
                  </a:moveTo>
                  <a:cubicBezTo>
                    <a:pt x="474" y="1"/>
                    <a:pt x="329" y="56"/>
                    <a:pt x="220" y="165"/>
                  </a:cubicBezTo>
                  <a:cubicBezTo>
                    <a:pt x="3" y="385"/>
                    <a:pt x="0" y="737"/>
                    <a:pt x="214" y="957"/>
                  </a:cubicBezTo>
                  <a:lnTo>
                    <a:pt x="2093" y="2836"/>
                  </a:lnTo>
                  <a:cubicBezTo>
                    <a:pt x="2313" y="3059"/>
                    <a:pt x="2313" y="3414"/>
                    <a:pt x="2093" y="3637"/>
                  </a:cubicBezTo>
                  <a:lnTo>
                    <a:pt x="214" y="5516"/>
                  </a:lnTo>
                  <a:cubicBezTo>
                    <a:pt x="0" y="5736"/>
                    <a:pt x="3" y="6088"/>
                    <a:pt x="220" y="6308"/>
                  </a:cubicBezTo>
                  <a:cubicBezTo>
                    <a:pt x="329" y="6418"/>
                    <a:pt x="474" y="6473"/>
                    <a:pt x="618" y="6473"/>
                  </a:cubicBezTo>
                  <a:cubicBezTo>
                    <a:pt x="760" y="6473"/>
                    <a:pt x="902" y="6420"/>
                    <a:pt x="1012" y="6314"/>
                  </a:cubicBezTo>
                  <a:lnTo>
                    <a:pt x="1018" y="6308"/>
                  </a:lnTo>
                  <a:lnTo>
                    <a:pt x="2897" y="4495"/>
                  </a:lnTo>
                  <a:cubicBezTo>
                    <a:pt x="3007" y="4390"/>
                    <a:pt x="3148" y="4337"/>
                    <a:pt x="3290" y="4337"/>
                  </a:cubicBezTo>
                  <a:cubicBezTo>
                    <a:pt x="3431" y="4337"/>
                    <a:pt x="3573" y="4390"/>
                    <a:pt x="3683" y="4495"/>
                  </a:cubicBezTo>
                  <a:lnTo>
                    <a:pt x="5562" y="6308"/>
                  </a:lnTo>
                  <a:lnTo>
                    <a:pt x="5568" y="6314"/>
                  </a:lnTo>
                  <a:cubicBezTo>
                    <a:pt x="5678" y="6420"/>
                    <a:pt x="5820" y="6473"/>
                    <a:pt x="5962" y="6473"/>
                  </a:cubicBezTo>
                  <a:cubicBezTo>
                    <a:pt x="6106" y="6473"/>
                    <a:pt x="6250" y="6418"/>
                    <a:pt x="6360" y="6308"/>
                  </a:cubicBezTo>
                  <a:cubicBezTo>
                    <a:pt x="6577" y="6088"/>
                    <a:pt x="6580" y="5736"/>
                    <a:pt x="6366" y="5516"/>
                  </a:cubicBezTo>
                  <a:lnTo>
                    <a:pt x="4487" y="3637"/>
                  </a:lnTo>
                  <a:cubicBezTo>
                    <a:pt x="4267" y="3414"/>
                    <a:pt x="4267" y="3059"/>
                    <a:pt x="4487" y="2836"/>
                  </a:cubicBezTo>
                  <a:lnTo>
                    <a:pt x="6366" y="957"/>
                  </a:lnTo>
                  <a:cubicBezTo>
                    <a:pt x="6580" y="737"/>
                    <a:pt x="6577" y="385"/>
                    <a:pt x="6360" y="165"/>
                  </a:cubicBezTo>
                  <a:cubicBezTo>
                    <a:pt x="6250" y="56"/>
                    <a:pt x="6106" y="1"/>
                    <a:pt x="5962" y="1"/>
                  </a:cubicBezTo>
                  <a:cubicBezTo>
                    <a:pt x="5820" y="1"/>
                    <a:pt x="5678" y="53"/>
                    <a:pt x="5568" y="159"/>
                  </a:cubicBezTo>
                  <a:lnTo>
                    <a:pt x="5562" y="165"/>
                  </a:lnTo>
                  <a:lnTo>
                    <a:pt x="3683" y="1978"/>
                  </a:lnTo>
                  <a:cubicBezTo>
                    <a:pt x="3573" y="2083"/>
                    <a:pt x="3431" y="2136"/>
                    <a:pt x="3290" y="2136"/>
                  </a:cubicBezTo>
                  <a:cubicBezTo>
                    <a:pt x="3148" y="2136"/>
                    <a:pt x="3007" y="2083"/>
                    <a:pt x="2897" y="1978"/>
                  </a:cubicBezTo>
                  <a:lnTo>
                    <a:pt x="1018" y="165"/>
                  </a:lnTo>
                  <a:lnTo>
                    <a:pt x="1012" y="159"/>
                  </a:lnTo>
                  <a:cubicBezTo>
                    <a:pt x="902" y="53"/>
                    <a:pt x="760" y="1"/>
                    <a:pt x="6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37" name="Google Shape;5954;p75">
              <a:extLst>
                <a:ext uri="{FF2B5EF4-FFF2-40B4-BE49-F238E27FC236}">
                  <a16:creationId xmlns:a16="http://schemas.microsoft.com/office/drawing/2014/main" id="{924F2A4F-FC8B-4AB1-8496-B5CD92DADC64}"/>
                </a:ext>
              </a:extLst>
            </p:cNvPr>
            <p:cNvSpPr/>
            <p:nvPr/>
          </p:nvSpPr>
          <p:spPr>
            <a:xfrm>
              <a:off x="2085525" y="4992125"/>
              <a:ext cx="481825" cy="481825"/>
            </a:xfrm>
            <a:custGeom>
              <a:avLst/>
              <a:gdLst/>
              <a:ahLst/>
              <a:cxnLst/>
              <a:rect l="l" t="t" r="r" b="b"/>
              <a:pathLst>
                <a:path w="19273" h="19273" extrusionOk="0">
                  <a:moveTo>
                    <a:pt x="12313" y="5263"/>
                  </a:moveTo>
                  <a:cubicBezTo>
                    <a:pt x="12748" y="5263"/>
                    <a:pt x="13183" y="5429"/>
                    <a:pt x="13515" y="5761"/>
                  </a:cubicBezTo>
                  <a:cubicBezTo>
                    <a:pt x="14174" y="6424"/>
                    <a:pt x="14171" y="7496"/>
                    <a:pt x="13509" y="8155"/>
                  </a:cubicBezTo>
                  <a:lnTo>
                    <a:pt x="12030" y="9637"/>
                  </a:lnTo>
                  <a:lnTo>
                    <a:pt x="13512" y="11118"/>
                  </a:lnTo>
                  <a:cubicBezTo>
                    <a:pt x="14174" y="11778"/>
                    <a:pt x="14177" y="12850"/>
                    <a:pt x="13515" y="13512"/>
                  </a:cubicBezTo>
                  <a:cubicBezTo>
                    <a:pt x="13184" y="13844"/>
                    <a:pt x="12749" y="14011"/>
                    <a:pt x="12315" y="14011"/>
                  </a:cubicBezTo>
                  <a:cubicBezTo>
                    <a:pt x="11883" y="14011"/>
                    <a:pt x="11451" y="13847"/>
                    <a:pt x="11121" y="13518"/>
                  </a:cubicBezTo>
                  <a:lnTo>
                    <a:pt x="9636" y="12088"/>
                  </a:lnTo>
                  <a:lnTo>
                    <a:pt x="8152" y="13518"/>
                  </a:lnTo>
                  <a:cubicBezTo>
                    <a:pt x="7822" y="13847"/>
                    <a:pt x="7390" y="14011"/>
                    <a:pt x="6958" y="14011"/>
                  </a:cubicBezTo>
                  <a:cubicBezTo>
                    <a:pt x="6523" y="14011"/>
                    <a:pt x="6087" y="13844"/>
                    <a:pt x="5755" y="13512"/>
                  </a:cubicBezTo>
                  <a:cubicBezTo>
                    <a:pt x="5095" y="12850"/>
                    <a:pt x="5098" y="11778"/>
                    <a:pt x="5761" y="11118"/>
                  </a:cubicBezTo>
                  <a:lnTo>
                    <a:pt x="7239" y="9637"/>
                  </a:lnTo>
                  <a:lnTo>
                    <a:pt x="5758" y="8155"/>
                  </a:lnTo>
                  <a:cubicBezTo>
                    <a:pt x="5095" y="7496"/>
                    <a:pt x="5092" y="6424"/>
                    <a:pt x="5755" y="5761"/>
                  </a:cubicBezTo>
                  <a:cubicBezTo>
                    <a:pt x="6085" y="5429"/>
                    <a:pt x="6519" y="5263"/>
                    <a:pt x="6954" y="5263"/>
                  </a:cubicBezTo>
                  <a:cubicBezTo>
                    <a:pt x="7386" y="5263"/>
                    <a:pt x="7818" y="5428"/>
                    <a:pt x="8149" y="5758"/>
                  </a:cubicBezTo>
                  <a:lnTo>
                    <a:pt x="9633" y="7188"/>
                  </a:lnTo>
                  <a:lnTo>
                    <a:pt x="11118" y="5758"/>
                  </a:lnTo>
                  <a:cubicBezTo>
                    <a:pt x="11448" y="5428"/>
                    <a:pt x="11881" y="5263"/>
                    <a:pt x="12313" y="5263"/>
                  </a:cubicBezTo>
                  <a:close/>
                  <a:moveTo>
                    <a:pt x="9636" y="1"/>
                  </a:moveTo>
                  <a:cubicBezTo>
                    <a:pt x="7095" y="1"/>
                    <a:pt x="4686" y="1012"/>
                    <a:pt x="2849" y="2849"/>
                  </a:cubicBezTo>
                  <a:cubicBezTo>
                    <a:pt x="1012" y="4686"/>
                    <a:pt x="0" y="7098"/>
                    <a:pt x="0" y="9637"/>
                  </a:cubicBezTo>
                  <a:cubicBezTo>
                    <a:pt x="0" y="12175"/>
                    <a:pt x="1012" y="14587"/>
                    <a:pt x="2849" y="16424"/>
                  </a:cubicBezTo>
                  <a:cubicBezTo>
                    <a:pt x="4686" y="18261"/>
                    <a:pt x="7095" y="19273"/>
                    <a:pt x="9636" y="19273"/>
                  </a:cubicBezTo>
                  <a:cubicBezTo>
                    <a:pt x="12175" y="19273"/>
                    <a:pt x="14584" y="18261"/>
                    <a:pt x="16421" y="16424"/>
                  </a:cubicBezTo>
                  <a:cubicBezTo>
                    <a:pt x="18261" y="14587"/>
                    <a:pt x="19272" y="12175"/>
                    <a:pt x="19272" y="9637"/>
                  </a:cubicBezTo>
                  <a:cubicBezTo>
                    <a:pt x="19272" y="7098"/>
                    <a:pt x="18261" y="4686"/>
                    <a:pt x="16421" y="2849"/>
                  </a:cubicBezTo>
                  <a:cubicBezTo>
                    <a:pt x="14584" y="1012"/>
                    <a:pt x="12175" y="1"/>
                    <a:pt x="963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2" name="投影片編號版面配置區 1">
            <a:extLst>
              <a:ext uri="{FF2B5EF4-FFF2-40B4-BE49-F238E27FC236}">
                <a16:creationId xmlns:a16="http://schemas.microsoft.com/office/drawing/2014/main" id="{29624B23-717C-4351-B7A3-50218BD1CF05}"/>
              </a:ext>
            </a:extLst>
          </p:cNvPr>
          <p:cNvSpPr>
            <a:spLocks noGrp="1"/>
          </p:cNvSpPr>
          <p:nvPr>
            <p:ph type="sldNum" sz="quarter" idx="11"/>
          </p:nvPr>
        </p:nvSpPr>
        <p:spPr>
          <a:xfrm>
            <a:off x="6115529" y="4266089"/>
            <a:ext cx="2061363" cy="466167"/>
          </a:xfrm>
        </p:spPr>
        <p:style>
          <a:lnRef idx="2">
            <a:schemeClr val="accent2">
              <a:shade val="15000"/>
            </a:schemeClr>
          </a:lnRef>
          <a:fillRef idx="1">
            <a:schemeClr val="accent2"/>
          </a:fillRef>
          <a:effectRef idx="0">
            <a:schemeClr val="accent2"/>
          </a:effectRef>
          <a:fontRef idx="minor">
            <a:schemeClr val="lt1"/>
          </a:fontRef>
        </p:style>
        <p:txBody>
          <a:bodyPr/>
          <a:lstStyle/>
          <a:p>
            <a:pPr algn="l"/>
            <a:r>
              <a:rPr lang="zh-TW" altLang="en-US" sz="1600" b="1" dirty="0">
                <a:solidFill>
                  <a:schemeClr val="bg1"/>
                </a:solidFill>
                <a:latin typeface="Microsoft JhengHei Light" panose="020B0304030504040204" pitchFamily="34" charset="-120"/>
                <a:ea typeface="Microsoft JhengHei Light" panose="020B0304030504040204" pitchFamily="34" charset="-120"/>
              </a:rPr>
              <a:t>補助、交易分開計算</a:t>
            </a:r>
          </a:p>
        </p:txBody>
      </p:sp>
      <p:sp>
        <p:nvSpPr>
          <p:cNvPr id="4" name="矩形 3">
            <a:extLst>
              <a:ext uri="{FF2B5EF4-FFF2-40B4-BE49-F238E27FC236}">
                <a16:creationId xmlns:a16="http://schemas.microsoft.com/office/drawing/2014/main" id="{20B36612-7A19-4AAA-8DAA-E94DF79DF7D4}"/>
              </a:ext>
            </a:extLst>
          </p:cNvPr>
          <p:cNvSpPr/>
          <p:nvPr/>
        </p:nvSpPr>
        <p:spPr>
          <a:xfrm>
            <a:off x="8306382" y="4641631"/>
            <a:ext cx="383438" cy="307777"/>
          </a:xfrm>
          <a:prstGeom prst="rect">
            <a:avLst/>
          </a:prstGeom>
        </p:spPr>
        <p:txBody>
          <a:bodyPr wrap="none">
            <a:spAutoFit/>
          </a:bodyPr>
          <a:lstStyle/>
          <a:p>
            <a:fld id="{10DDB89F-E99F-4283-BA24-5A3C00203BA2}" type="slidenum">
              <a:rPr lang="zh-TW" altLang="en-US"/>
              <a:pPr/>
              <a:t>41</a:t>
            </a:fld>
            <a:endParaRPr lang="zh-TW" altLang="en-US" dirty="0"/>
          </a:p>
        </p:txBody>
      </p:sp>
      <p:pic>
        <p:nvPicPr>
          <p:cNvPr id="5" name="圖片 4">
            <a:extLst>
              <a:ext uri="{FF2B5EF4-FFF2-40B4-BE49-F238E27FC236}">
                <a16:creationId xmlns:a16="http://schemas.microsoft.com/office/drawing/2014/main" id="{7955E687-79FB-8D82-0F40-F867898D17EC}"/>
              </a:ext>
            </a:extLst>
          </p:cNvPr>
          <p:cNvPicPr>
            <a:picLocks noChangeAspect="1"/>
          </p:cNvPicPr>
          <p:nvPr/>
        </p:nvPicPr>
        <p:blipFill>
          <a:blip r:embed="rId4"/>
          <a:stretch>
            <a:fillRect/>
          </a:stretch>
        </p:blipFill>
        <p:spPr>
          <a:xfrm>
            <a:off x="696699" y="2809321"/>
            <a:ext cx="1235753" cy="1159353"/>
          </a:xfrm>
          <a:prstGeom prst="rect">
            <a:avLst/>
          </a:prstGeom>
        </p:spPr>
      </p:pic>
      <p:grpSp>
        <p:nvGrpSpPr>
          <p:cNvPr id="9" name="群組 8">
            <a:extLst>
              <a:ext uri="{FF2B5EF4-FFF2-40B4-BE49-F238E27FC236}">
                <a16:creationId xmlns:a16="http://schemas.microsoft.com/office/drawing/2014/main" id="{1CC0874A-E417-D5D3-86DB-57F1DC1AC693}"/>
              </a:ext>
            </a:extLst>
          </p:cNvPr>
          <p:cNvGrpSpPr/>
          <p:nvPr/>
        </p:nvGrpSpPr>
        <p:grpSpPr>
          <a:xfrm>
            <a:off x="213975" y="934020"/>
            <a:ext cx="2172019" cy="1794679"/>
            <a:chOff x="213975" y="934020"/>
            <a:chExt cx="2172019" cy="1794679"/>
          </a:xfrm>
        </p:grpSpPr>
        <p:sp>
          <p:nvSpPr>
            <p:cNvPr id="10" name="文字方塊 9">
              <a:extLst>
                <a:ext uri="{FF2B5EF4-FFF2-40B4-BE49-F238E27FC236}">
                  <a16:creationId xmlns:a16="http://schemas.microsoft.com/office/drawing/2014/main" id="{30770DFD-DEC3-4804-BC7A-6297D81119B1}"/>
                </a:ext>
              </a:extLst>
            </p:cNvPr>
            <p:cNvSpPr txBox="1"/>
            <p:nvPr/>
          </p:nvSpPr>
          <p:spPr>
            <a:xfrm>
              <a:off x="213975" y="2020813"/>
              <a:ext cx="217201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TW"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OO</a:t>
              </a:r>
              <a:r>
                <a:rPr kumimoji="0" lang="zh-TW" altLang="en-US"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協會</a:t>
              </a:r>
              <a:endParaRPr kumimoji="0" lang="en-US" altLang="zh-TW" sz="20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TW" altLang="en-US" sz="20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pic>
          <p:nvPicPr>
            <p:cNvPr id="7" name="圖片 6">
              <a:extLst>
                <a:ext uri="{FF2B5EF4-FFF2-40B4-BE49-F238E27FC236}">
                  <a16:creationId xmlns:a16="http://schemas.microsoft.com/office/drawing/2014/main" id="{C8C7FB1E-1C3B-70F9-AC64-183DA7C0AA39}"/>
                </a:ext>
              </a:extLst>
            </p:cNvPr>
            <p:cNvPicPr>
              <a:picLocks noChangeAspect="1"/>
            </p:cNvPicPr>
            <p:nvPr/>
          </p:nvPicPr>
          <p:blipFill>
            <a:blip r:embed="rId5"/>
            <a:stretch>
              <a:fillRect/>
            </a:stretch>
          </p:blipFill>
          <p:spPr>
            <a:xfrm>
              <a:off x="632249" y="934020"/>
              <a:ext cx="1206516" cy="1098753"/>
            </a:xfrm>
            <a:prstGeom prst="rect">
              <a:avLst/>
            </a:prstGeom>
          </p:spPr>
        </p:pic>
      </p:grpSp>
      <p:sp>
        <p:nvSpPr>
          <p:cNvPr id="11" name="文字方塊 10">
            <a:extLst>
              <a:ext uri="{FF2B5EF4-FFF2-40B4-BE49-F238E27FC236}">
                <a16:creationId xmlns:a16="http://schemas.microsoft.com/office/drawing/2014/main" id="{8FB4E77E-E3DB-5EFA-EE46-667A7A7AF93C}"/>
              </a:ext>
            </a:extLst>
          </p:cNvPr>
          <p:cNvSpPr txBox="1"/>
          <p:nvPr/>
        </p:nvSpPr>
        <p:spPr>
          <a:xfrm>
            <a:off x="6004875" y="2709914"/>
            <a:ext cx="2172018" cy="36933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zh-TW" altLang="en-US" sz="1800" dirty="0">
                <a:latin typeface="微軟正黑體" panose="020B0604030504040204" pitchFamily="34" charset="-120"/>
                <a:ea typeface="微軟正黑體" panose="020B0604030504040204" pitchFamily="34" charset="-120"/>
              </a:rPr>
              <a:t>單筆超過</a:t>
            </a:r>
            <a:r>
              <a:rPr lang="en-US" altLang="zh-TW" sz="1800" dirty="0">
                <a:latin typeface="微軟正黑體" panose="020B0604030504040204" pitchFamily="34" charset="-120"/>
                <a:ea typeface="微軟正黑體" panose="020B0604030504040204" pitchFamily="34" charset="-120"/>
              </a:rPr>
              <a:t>1</a:t>
            </a:r>
            <a:r>
              <a:rPr lang="zh-TW" altLang="en-US" sz="1800" dirty="0">
                <a:latin typeface="微軟正黑體" panose="020B0604030504040204" pitchFamily="34" charset="-120"/>
                <a:ea typeface="微軟正黑體" panose="020B0604030504040204" pitchFamily="34" charset="-120"/>
              </a:rPr>
              <a:t>萬元</a:t>
            </a:r>
          </a:p>
        </p:txBody>
      </p:sp>
    </p:spTree>
    <p:extLst>
      <p:ext uri="{BB962C8B-B14F-4D97-AF65-F5344CB8AC3E}">
        <p14:creationId xmlns:p14="http://schemas.microsoft.com/office/powerpoint/2010/main" val="1730653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randombar(horizontal)">
                                      <p:cBhvr>
                                        <p:cTn id="19" dur="500"/>
                                        <p:tgtEl>
                                          <p:spTgt spid="2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p:cTn id="24" dur="500" fill="hold"/>
                                        <p:tgtEl>
                                          <p:spTgt spid="31"/>
                                        </p:tgtEl>
                                        <p:attrNameLst>
                                          <p:attrName>ppt_w</p:attrName>
                                        </p:attrNameLst>
                                      </p:cBhvr>
                                      <p:tavLst>
                                        <p:tav tm="0">
                                          <p:val>
                                            <p:fltVal val="0"/>
                                          </p:val>
                                        </p:tav>
                                        <p:tav tm="100000">
                                          <p:val>
                                            <p:strVal val="#ppt_w"/>
                                          </p:val>
                                        </p:tav>
                                      </p:tavLst>
                                    </p:anim>
                                    <p:anim calcmode="lin" valueType="num">
                                      <p:cBhvr>
                                        <p:cTn id="25" dur="500" fill="hold"/>
                                        <p:tgtEl>
                                          <p:spTgt spid="31"/>
                                        </p:tgtEl>
                                        <p:attrNameLst>
                                          <p:attrName>ppt_h</p:attrName>
                                        </p:attrNameLst>
                                      </p:cBhvr>
                                      <p:tavLst>
                                        <p:tav tm="0">
                                          <p:val>
                                            <p:fltVal val="0"/>
                                          </p:val>
                                        </p:tav>
                                        <p:tav tm="100000">
                                          <p:val>
                                            <p:strVal val="#ppt_h"/>
                                          </p:val>
                                        </p:tav>
                                      </p:tavLst>
                                    </p:anim>
                                    <p:animEffect transition="in" filter="fade">
                                      <p:cBhvr>
                                        <p:cTn id="26" dur="500"/>
                                        <p:tgtEl>
                                          <p:spTgt spid="31"/>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heel(1)">
                                      <p:cBhvr>
                                        <p:cTn id="31" dur="500"/>
                                        <p:tgtEl>
                                          <p:spTgt spid="34"/>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randombar(horizontal)">
                                      <p:cBhvr>
                                        <p:cTn id="40" dur="500"/>
                                        <p:tgtEl>
                                          <p:spTgt spid="27"/>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nodeType="click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p:cTn id="45" dur="500" fill="hold"/>
                                        <p:tgtEl>
                                          <p:spTgt spid="51"/>
                                        </p:tgtEl>
                                        <p:attrNameLst>
                                          <p:attrName>ppt_w</p:attrName>
                                        </p:attrNameLst>
                                      </p:cBhvr>
                                      <p:tavLst>
                                        <p:tav tm="0">
                                          <p:val>
                                            <p:fltVal val="0"/>
                                          </p:val>
                                        </p:tav>
                                        <p:tav tm="100000">
                                          <p:val>
                                            <p:strVal val="#ppt_w"/>
                                          </p:val>
                                        </p:tav>
                                      </p:tavLst>
                                    </p:anim>
                                    <p:anim calcmode="lin" valueType="num">
                                      <p:cBhvr>
                                        <p:cTn id="46" dur="500" fill="hold"/>
                                        <p:tgtEl>
                                          <p:spTgt spid="51"/>
                                        </p:tgtEl>
                                        <p:attrNameLst>
                                          <p:attrName>ppt_h</p:attrName>
                                        </p:attrNameLst>
                                      </p:cBhvr>
                                      <p:tavLst>
                                        <p:tav tm="0">
                                          <p:val>
                                            <p:fltVal val="0"/>
                                          </p:val>
                                        </p:tav>
                                        <p:tav tm="100000">
                                          <p:val>
                                            <p:strVal val="#ppt_h"/>
                                          </p:val>
                                        </p:tav>
                                      </p:tavLst>
                                    </p:anim>
                                    <p:animEffect transition="in" filter="fade">
                                      <p:cBhvr>
                                        <p:cTn id="47" dur="500"/>
                                        <p:tgtEl>
                                          <p:spTgt spid="51"/>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34" grpId="0" animBg="1"/>
      <p:bldP spid="2" grpId="0" animBg="1"/>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60">
          <a:extLst>
            <a:ext uri="{FF2B5EF4-FFF2-40B4-BE49-F238E27FC236}">
              <a16:creationId xmlns:a16="http://schemas.microsoft.com/office/drawing/2014/main" id="{8FFF27FB-BE0D-CECB-4F96-E0E3F43C9F0F}"/>
            </a:ext>
          </a:extLst>
        </p:cNvPr>
        <p:cNvGrpSpPr/>
        <p:nvPr/>
      </p:nvGrpSpPr>
      <p:grpSpPr>
        <a:xfrm>
          <a:off x="0" y="0"/>
          <a:ext cx="0" cy="0"/>
          <a:chOff x="0" y="0"/>
          <a:chExt cx="0" cy="0"/>
        </a:xfrm>
      </p:grpSpPr>
      <p:sp>
        <p:nvSpPr>
          <p:cNvPr id="561" name="Google Shape;561;p64">
            <a:extLst>
              <a:ext uri="{FF2B5EF4-FFF2-40B4-BE49-F238E27FC236}">
                <a16:creationId xmlns:a16="http://schemas.microsoft.com/office/drawing/2014/main" id="{864BBF55-3EC5-A4B5-7B29-3786FC35CA0D}"/>
              </a:ext>
            </a:extLst>
          </p:cNvPr>
          <p:cNvSpPr/>
          <p:nvPr/>
        </p:nvSpPr>
        <p:spPr>
          <a:xfrm>
            <a:off x="3810294" y="1405851"/>
            <a:ext cx="1653900" cy="9300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2" name="Google Shape;562;p64">
            <a:extLst>
              <a:ext uri="{FF2B5EF4-FFF2-40B4-BE49-F238E27FC236}">
                <a16:creationId xmlns:a16="http://schemas.microsoft.com/office/drawing/2014/main" id="{BAC0DB53-4080-3083-653B-FD791E92A166}"/>
              </a:ext>
            </a:extLst>
          </p:cNvPr>
          <p:cNvSpPr txBox="1">
            <a:spLocks noGrp="1"/>
          </p:cNvSpPr>
          <p:nvPr>
            <p:ph type="title"/>
          </p:nvPr>
        </p:nvSpPr>
        <p:spPr>
          <a:xfrm>
            <a:off x="1953189" y="2655596"/>
            <a:ext cx="5762100" cy="520500"/>
          </a:xfrm>
          <a:prstGeom prst="rect">
            <a:avLst/>
          </a:prstGeom>
        </p:spPr>
        <p:txBody>
          <a:bodyPr spcFirstLastPara="1" wrap="square" lIns="0" tIns="0" rIns="0" bIns="0" anchor="t" anchorCtr="0">
            <a:noAutofit/>
          </a:bodyPr>
          <a:lstStyle/>
          <a:p>
            <a:pPr lvl="0"/>
            <a:r>
              <a:rPr lang="zh-TW" altLang="en-US" b="1" dirty="0">
                <a:latin typeface="微軟正黑體" panose="020B0604030504040204" pitchFamily="34" charset="-120"/>
                <a:ea typeface="微軟正黑體" panose="020B0604030504040204" pitchFamily="34" charset="-120"/>
              </a:rPr>
              <a:t>陽光如何照進補助、交易行為</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關係人身分關係揭露</a:t>
            </a:r>
            <a:endParaRPr b="1" dirty="0">
              <a:latin typeface="微軟正黑體" panose="020B0604030504040204" pitchFamily="34" charset="-120"/>
              <a:ea typeface="微軟正黑體" panose="020B0604030504040204" pitchFamily="34" charset="-120"/>
            </a:endParaRPr>
          </a:p>
        </p:txBody>
      </p:sp>
      <p:sp>
        <p:nvSpPr>
          <p:cNvPr id="563" name="Google Shape;563;p64">
            <a:extLst>
              <a:ext uri="{FF2B5EF4-FFF2-40B4-BE49-F238E27FC236}">
                <a16:creationId xmlns:a16="http://schemas.microsoft.com/office/drawing/2014/main" id="{6A637BA9-AF58-C12D-1A7E-02202C30DF1F}"/>
              </a:ext>
            </a:extLst>
          </p:cNvPr>
          <p:cNvSpPr txBox="1">
            <a:spLocks noGrp="1"/>
          </p:cNvSpPr>
          <p:nvPr>
            <p:ph type="title" idx="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04</a:t>
            </a:r>
            <a:endParaRPr dirty="0"/>
          </a:p>
        </p:txBody>
      </p:sp>
      <p:sp>
        <p:nvSpPr>
          <p:cNvPr id="3" name="投影片編號版面配置區 2">
            <a:extLst>
              <a:ext uri="{FF2B5EF4-FFF2-40B4-BE49-F238E27FC236}">
                <a16:creationId xmlns:a16="http://schemas.microsoft.com/office/drawing/2014/main" id="{DCE6E21E-1C46-2C1F-ADDE-F4350DB11708}"/>
              </a:ext>
            </a:extLst>
          </p:cNvPr>
          <p:cNvSpPr>
            <a:spLocks noGrp="1"/>
          </p:cNvSpPr>
          <p:nvPr>
            <p:ph type="sldNum" sz="quarter" idx="11"/>
          </p:nvPr>
        </p:nvSpPr>
        <p:spPr/>
        <p:txBody>
          <a:bodyPr/>
          <a:lstStyle/>
          <a:p>
            <a:fld id="{DBD94E27-7B9A-466C-AD81-10C7819BE9C1}" type="slidenum">
              <a:rPr lang="zh-TW" altLang="en-US" smtClean="0"/>
              <a:t>42</a:t>
            </a:fld>
            <a:endParaRPr lang="zh-TW" altLang="en-US" dirty="0"/>
          </a:p>
        </p:txBody>
      </p:sp>
      <p:sp>
        <p:nvSpPr>
          <p:cNvPr id="565" name="Google Shape;565;p64">
            <a:extLst>
              <a:ext uri="{FF2B5EF4-FFF2-40B4-BE49-F238E27FC236}">
                <a16:creationId xmlns:a16="http://schemas.microsoft.com/office/drawing/2014/main" id="{709A8EC3-6271-7F71-3837-662DB6924ED2}"/>
              </a:ext>
            </a:extLst>
          </p:cNvPr>
          <p:cNvSpPr/>
          <p:nvPr/>
        </p:nvSpPr>
        <p:spPr>
          <a:xfrm>
            <a:off x="5269771" y="1513701"/>
            <a:ext cx="229551" cy="273877"/>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6" name="Google Shape;566;p64">
            <a:extLst>
              <a:ext uri="{FF2B5EF4-FFF2-40B4-BE49-F238E27FC236}">
                <a16:creationId xmlns:a16="http://schemas.microsoft.com/office/drawing/2014/main" id="{45814BCE-0103-DD33-55C4-CB7DDA7F2529}"/>
              </a:ext>
            </a:extLst>
          </p:cNvPr>
          <p:cNvSpPr/>
          <p:nvPr/>
        </p:nvSpPr>
        <p:spPr>
          <a:xfrm>
            <a:off x="3555324" y="1003827"/>
            <a:ext cx="90600" cy="107163"/>
          </a:xfrm>
          <a:custGeom>
            <a:avLst/>
            <a:gdLst/>
            <a:ahLst/>
            <a:cxn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7" name="Google Shape;567;p64">
            <a:extLst>
              <a:ext uri="{FF2B5EF4-FFF2-40B4-BE49-F238E27FC236}">
                <a16:creationId xmlns:a16="http://schemas.microsoft.com/office/drawing/2014/main" id="{49DC899E-AEFB-9379-DC41-C162A3918CE4}"/>
              </a:ext>
            </a:extLst>
          </p:cNvPr>
          <p:cNvSpPr/>
          <p:nvPr/>
        </p:nvSpPr>
        <p:spPr>
          <a:xfrm>
            <a:off x="6947966" y="2007267"/>
            <a:ext cx="159916" cy="189840"/>
          </a:xfrm>
          <a:custGeom>
            <a:avLst/>
            <a:gdLst/>
            <a:ahLst/>
            <a:cxn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8" name="Google Shape;568;p64">
            <a:extLst>
              <a:ext uri="{FF2B5EF4-FFF2-40B4-BE49-F238E27FC236}">
                <a16:creationId xmlns:a16="http://schemas.microsoft.com/office/drawing/2014/main" id="{E643C3F0-F12B-7EC5-A90E-7838F36DC61D}"/>
              </a:ext>
            </a:extLst>
          </p:cNvPr>
          <p:cNvSpPr/>
          <p:nvPr/>
        </p:nvSpPr>
        <p:spPr>
          <a:xfrm>
            <a:off x="7517554" y="1243413"/>
            <a:ext cx="197735" cy="235526"/>
          </a:xfrm>
          <a:custGeom>
            <a:avLst/>
            <a:gdLst/>
            <a:ahLst/>
            <a:cxn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9" name="Google Shape;569;p64">
            <a:extLst>
              <a:ext uri="{FF2B5EF4-FFF2-40B4-BE49-F238E27FC236}">
                <a16:creationId xmlns:a16="http://schemas.microsoft.com/office/drawing/2014/main" id="{8C313824-1666-3846-55BE-FA76EE4A0C6B}"/>
              </a:ext>
            </a:extLst>
          </p:cNvPr>
          <p:cNvSpPr/>
          <p:nvPr/>
        </p:nvSpPr>
        <p:spPr>
          <a:xfrm>
            <a:off x="1121453" y="1189107"/>
            <a:ext cx="197735" cy="235526"/>
          </a:xfrm>
          <a:custGeom>
            <a:avLst/>
            <a:gdLst/>
            <a:ahLst/>
            <a:cxn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0" name="Google Shape;570;p64">
            <a:extLst>
              <a:ext uri="{FF2B5EF4-FFF2-40B4-BE49-F238E27FC236}">
                <a16:creationId xmlns:a16="http://schemas.microsoft.com/office/drawing/2014/main" id="{A9F95906-9B75-B34C-8ABD-5F25DC926A1E}"/>
              </a:ext>
            </a:extLst>
          </p:cNvPr>
          <p:cNvSpPr/>
          <p:nvPr/>
        </p:nvSpPr>
        <p:spPr>
          <a:xfrm>
            <a:off x="2299726" y="1597073"/>
            <a:ext cx="89827" cy="107135"/>
          </a:xfrm>
          <a:custGeom>
            <a:avLst/>
            <a:gdLst/>
            <a:ahLst/>
            <a:cxn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1" name="Google Shape;571;p64">
            <a:extLst>
              <a:ext uri="{FF2B5EF4-FFF2-40B4-BE49-F238E27FC236}">
                <a16:creationId xmlns:a16="http://schemas.microsoft.com/office/drawing/2014/main" id="{DFD78AAA-B5EE-DA5F-53FC-65A762ED5B4C}"/>
              </a:ext>
            </a:extLst>
          </p:cNvPr>
          <p:cNvSpPr/>
          <p:nvPr/>
        </p:nvSpPr>
        <p:spPr>
          <a:xfrm>
            <a:off x="1344363" y="1904269"/>
            <a:ext cx="159916" cy="189840"/>
          </a:xfrm>
          <a:custGeom>
            <a:avLst/>
            <a:gdLst/>
            <a:ahLst/>
            <a:cxn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2" name="Google Shape;572;p64">
            <a:extLst>
              <a:ext uri="{FF2B5EF4-FFF2-40B4-BE49-F238E27FC236}">
                <a16:creationId xmlns:a16="http://schemas.microsoft.com/office/drawing/2014/main" id="{6E2EA697-D353-45B6-45C1-7AF24075A8A1}"/>
              </a:ext>
            </a:extLst>
          </p:cNvPr>
          <p:cNvSpPr/>
          <p:nvPr/>
        </p:nvSpPr>
        <p:spPr>
          <a:xfrm>
            <a:off x="5086788" y="549519"/>
            <a:ext cx="197735" cy="235526"/>
          </a:xfrm>
          <a:custGeom>
            <a:avLst/>
            <a:gdLst/>
            <a:ahLst/>
            <a:cxn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3" name="Google Shape;573;p64">
            <a:extLst>
              <a:ext uri="{FF2B5EF4-FFF2-40B4-BE49-F238E27FC236}">
                <a16:creationId xmlns:a16="http://schemas.microsoft.com/office/drawing/2014/main" id="{7DED5650-1EF7-8EDA-8BF1-67074B2CBF51}"/>
              </a:ext>
            </a:extLst>
          </p:cNvPr>
          <p:cNvSpPr/>
          <p:nvPr/>
        </p:nvSpPr>
        <p:spPr>
          <a:xfrm>
            <a:off x="6394566" y="792882"/>
            <a:ext cx="89827" cy="107135"/>
          </a:xfrm>
          <a:custGeom>
            <a:avLst/>
            <a:gdLst/>
            <a:ahLst/>
            <a:cxnLst/>
            <a:rect l="l" t="t" r="r" b="b"/>
            <a:pathLst>
              <a:path w="3254" h="3881" extrusionOk="0">
                <a:moveTo>
                  <a:pt x="1598" y="1"/>
                </a:moveTo>
                <a:lnTo>
                  <a:pt x="1028" y="1285"/>
                </a:lnTo>
                <a:lnTo>
                  <a:pt x="0" y="1912"/>
                </a:lnTo>
                <a:lnTo>
                  <a:pt x="1028" y="2568"/>
                </a:lnTo>
                <a:lnTo>
                  <a:pt x="1598" y="3881"/>
                </a:lnTo>
                <a:lnTo>
                  <a:pt x="2197" y="2568"/>
                </a:lnTo>
                <a:lnTo>
                  <a:pt x="3253" y="1912"/>
                </a:lnTo>
                <a:lnTo>
                  <a:pt x="2197" y="1285"/>
                </a:lnTo>
                <a:lnTo>
                  <a:pt x="159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4" name="Google Shape;574;p64">
            <a:extLst>
              <a:ext uri="{FF2B5EF4-FFF2-40B4-BE49-F238E27FC236}">
                <a16:creationId xmlns:a16="http://schemas.microsoft.com/office/drawing/2014/main" id="{ADB26D0A-D52B-D8E2-0F1F-FAE77CB1803C}"/>
              </a:ext>
            </a:extLst>
          </p:cNvPr>
          <p:cNvSpPr/>
          <p:nvPr/>
        </p:nvSpPr>
        <p:spPr>
          <a:xfrm>
            <a:off x="5855826" y="1371787"/>
            <a:ext cx="90600" cy="107163"/>
          </a:xfrm>
          <a:custGeom>
            <a:avLst/>
            <a:gdLst/>
            <a:ahLst/>
            <a:cxn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5" name="Google Shape;575;p64">
            <a:extLst>
              <a:ext uri="{FF2B5EF4-FFF2-40B4-BE49-F238E27FC236}">
                <a16:creationId xmlns:a16="http://schemas.microsoft.com/office/drawing/2014/main" id="{9A30F30C-9F59-5B08-8490-A832E96EE6F4}"/>
              </a:ext>
            </a:extLst>
          </p:cNvPr>
          <p:cNvSpPr/>
          <p:nvPr/>
        </p:nvSpPr>
        <p:spPr>
          <a:xfrm>
            <a:off x="4416833" y="2269695"/>
            <a:ext cx="159115" cy="189840"/>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6" name="Google Shape;576;p64">
            <a:extLst>
              <a:ext uri="{FF2B5EF4-FFF2-40B4-BE49-F238E27FC236}">
                <a16:creationId xmlns:a16="http://schemas.microsoft.com/office/drawing/2014/main" id="{A038CD05-7B9F-2764-FD8F-B5526AD6A070}"/>
              </a:ext>
            </a:extLst>
          </p:cNvPr>
          <p:cNvSpPr/>
          <p:nvPr/>
        </p:nvSpPr>
        <p:spPr>
          <a:xfrm>
            <a:off x="2999407" y="2108023"/>
            <a:ext cx="90600" cy="107163"/>
          </a:xfrm>
          <a:custGeom>
            <a:avLst/>
            <a:gdLst/>
            <a:ahLst/>
            <a:cxnLst/>
            <a:rect l="l" t="t" r="r" b="b"/>
            <a:pathLst>
              <a:path w="3282" h="3882" extrusionOk="0">
                <a:moveTo>
                  <a:pt x="1655" y="1"/>
                </a:moveTo>
                <a:lnTo>
                  <a:pt x="1085" y="1285"/>
                </a:lnTo>
                <a:lnTo>
                  <a:pt x="1" y="1941"/>
                </a:lnTo>
                <a:lnTo>
                  <a:pt x="1085" y="2597"/>
                </a:lnTo>
                <a:lnTo>
                  <a:pt x="1655" y="3881"/>
                </a:lnTo>
                <a:lnTo>
                  <a:pt x="2226" y="2597"/>
                </a:lnTo>
                <a:lnTo>
                  <a:pt x="3282" y="1941"/>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054593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5"/>
                                        </p:tgtEl>
                                        <p:attrNameLst>
                                          <p:attrName>style.visibility</p:attrName>
                                        </p:attrNameLst>
                                      </p:cBhvr>
                                      <p:to>
                                        <p:strVal val="visible"/>
                                      </p:to>
                                    </p:set>
                                    <p:animEffect transition="in" filter="fade">
                                      <p:cBhvr>
                                        <p:cTn id="7" dur="1200"/>
                                        <p:tgtEl>
                                          <p:spTgt spid="565"/>
                                        </p:tgtEl>
                                      </p:cBhvr>
                                    </p:animEffect>
                                  </p:childTnLst>
                                </p:cTn>
                              </p:par>
                              <p:par>
                                <p:cTn id="8" presetID="10" presetClass="entr" presetSubtype="0" fill="hold" nodeType="withEffect">
                                  <p:stCondLst>
                                    <p:cond delay="0"/>
                                  </p:stCondLst>
                                  <p:childTnLst>
                                    <p:set>
                                      <p:cBhvr>
                                        <p:cTn id="9" dur="1" fill="hold">
                                          <p:stCondLst>
                                            <p:cond delay="0"/>
                                          </p:stCondLst>
                                        </p:cTn>
                                        <p:tgtEl>
                                          <p:spTgt spid="566"/>
                                        </p:tgtEl>
                                        <p:attrNameLst>
                                          <p:attrName>style.visibility</p:attrName>
                                        </p:attrNameLst>
                                      </p:cBhvr>
                                      <p:to>
                                        <p:strVal val="visible"/>
                                      </p:to>
                                    </p:set>
                                    <p:animEffect transition="in" filter="fade">
                                      <p:cBhvr>
                                        <p:cTn id="10" dur="1000"/>
                                        <p:tgtEl>
                                          <p:spTgt spid="566"/>
                                        </p:tgtEl>
                                      </p:cBhvr>
                                    </p:animEffect>
                                  </p:childTnLst>
                                </p:cTn>
                              </p:par>
                              <p:par>
                                <p:cTn id="11" presetID="10" presetClass="entr" presetSubtype="0" fill="hold" nodeType="withEffect">
                                  <p:stCondLst>
                                    <p:cond delay="0"/>
                                  </p:stCondLst>
                                  <p:childTnLst>
                                    <p:set>
                                      <p:cBhvr>
                                        <p:cTn id="12" dur="1" fill="hold">
                                          <p:stCondLst>
                                            <p:cond delay="0"/>
                                          </p:stCondLst>
                                        </p:cTn>
                                        <p:tgtEl>
                                          <p:spTgt spid="568"/>
                                        </p:tgtEl>
                                        <p:attrNameLst>
                                          <p:attrName>style.visibility</p:attrName>
                                        </p:attrNameLst>
                                      </p:cBhvr>
                                      <p:to>
                                        <p:strVal val="visible"/>
                                      </p:to>
                                    </p:set>
                                    <p:animEffect transition="in" filter="fade">
                                      <p:cBhvr>
                                        <p:cTn id="13" dur="1000"/>
                                        <p:tgtEl>
                                          <p:spTgt spid="568"/>
                                        </p:tgtEl>
                                      </p:cBhvr>
                                    </p:animEffect>
                                  </p:childTnLst>
                                </p:cTn>
                              </p:par>
                              <p:par>
                                <p:cTn id="14" presetID="10" presetClass="entr" presetSubtype="0" fill="hold" nodeType="withEffect">
                                  <p:stCondLst>
                                    <p:cond delay="0"/>
                                  </p:stCondLst>
                                  <p:childTnLst>
                                    <p:set>
                                      <p:cBhvr>
                                        <p:cTn id="15" dur="1" fill="hold">
                                          <p:stCondLst>
                                            <p:cond delay="0"/>
                                          </p:stCondLst>
                                        </p:cTn>
                                        <p:tgtEl>
                                          <p:spTgt spid="569"/>
                                        </p:tgtEl>
                                        <p:attrNameLst>
                                          <p:attrName>style.visibility</p:attrName>
                                        </p:attrNameLst>
                                      </p:cBhvr>
                                      <p:to>
                                        <p:strVal val="visible"/>
                                      </p:to>
                                    </p:set>
                                    <p:animEffect transition="in" filter="fade">
                                      <p:cBhvr>
                                        <p:cTn id="16" dur="1000"/>
                                        <p:tgtEl>
                                          <p:spTgt spid="569"/>
                                        </p:tgtEl>
                                      </p:cBhvr>
                                    </p:animEffect>
                                  </p:childTnLst>
                                </p:cTn>
                              </p:par>
                              <p:par>
                                <p:cTn id="17" presetID="10" presetClass="entr" presetSubtype="0" fill="hold" nodeType="withEffect">
                                  <p:stCondLst>
                                    <p:cond delay="0"/>
                                  </p:stCondLst>
                                  <p:childTnLst>
                                    <p:set>
                                      <p:cBhvr>
                                        <p:cTn id="18" dur="1" fill="hold">
                                          <p:stCondLst>
                                            <p:cond delay="0"/>
                                          </p:stCondLst>
                                        </p:cTn>
                                        <p:tgtEl>
                                          <p:spTgt spid="570"/>
                                        </p:tgtEl>
                                        <p:attrNameLst>
                                          <p:attrName>style.visibility</p:attrName>
                                        </p:attrNameLst>
                                      </p:cBhvr>
                                      <p:to>
                                        <p:strVal val="visible"/>
                                      </p:to>
                                    </p:set>
                                    <p:animEffect transition="in" filter="fade">
                                      <p:cBhvr>
                                        <p:cTn id="19" dur="1000"/>
                                        <p:tgtEl>
                                          <p:spTgt spid="570"/>
                                        </p:tgtEl>
                                      </p:cBhvr>
                                    </p:animEffect>
                                  </p:childTnLst>
                                </p:cTn>
                              </p:par>
                              <p:par>
                                <p:cTn id="20" presetID="10" presetClass="entr" presetSubtype="0" fill="hold" nodeType="withEffect">
                                  <p:stCondLst>
                                    <p:cond delay="0"/>
                                  </p:stCondLst>
                                  <p:childTnLst>
                                    <p:set>
                                      <p:cBhvr>
                                        <p:cTn id="21" dur="1" fill="hold">
                                          <p:stCondLst>
                                            <p:cond delay="0"/>
                                          </p:stCondLst>
                                        </p:cTn>
                                        <p:tgtEl>
                                          <p:spTgt spid="571"/>
                                        </p:tgtEl>
                                        <p:attrNameLst>
                                          <p:attrName>style.visibility</p:attrName>
                                        </p:attrNameLst>
                                      </p:cBhvr>
                                      <p:to>
                                        <p:strVal val="visible"/>
                                      </p:to>
                                    </p:set>
                                    <p:animEffect transition="in" filter="fade">
                                      <p:cBhvr>
                                        <p:cTn id="22" dur="1000"/>
                                        <p:tgtEl>
                                          <p:spTgt spid="571"/>
                                        </p:tgtEl>
                                      </p:cBhvr>
                                    </p:animEffect>
                                  </p:childTnLst>
                                </p:cTn>
                              </p:par>
                              <p:par>
                                <p:cTn id="23" presetID="10" presetClass="entr" presetSubtype="0" fill="hold" nodeType="withEffect">
                                  <p:stCondLst>
                                    <p:cond delay="0"/>
                                  </p:stCondLst>
                                  <p:childTnLst>
                                    <p:set>
                                      <p:cBhvr>
                                        <p:cTn id="24" dur="1" fill="hold">
                                          <p:stCondLst>
                                            <p:cond delay="0"/>
                                          </p:stCondLst>
                                        </p:cTn>
                                        <p:tgtEl>
                                          <p:spTgt spid="572"/>
                                        </p:tgtEl>
                                        <p:attrNameLst>
                                          <p:attrName>style.visibility</p:attrName>
                                        </p:attrNameLst>
                                      </p:cBhvr>
                                      <p:to>
                                        <p:strVal val="visible"/>
                                      </p:to>
                                    </p:set>
                                    <p:animEffect transition="in" filter="fade">
                                      <p:cBhvr>
                                        <p:cTn id="25" dur="1000"/>
                                        <p:tgtEl>
                                          <p:spTgt spid="572"/>
                                        </p:tgtEl>
                                      </p:cBhvr>
                                    </p:animEffect>
                                  </p:childTnLst>
                                </p:cTn>
                              </p:par>
                              <p:par>
                                <p:cTn id="26" presetID="10" presetClass="entr" presetSubtype="0" fill="hold" nodeType="withEffect">
                                  <p:stCondLst>
                                    <p:cond delay="0"/>
                                  </p:stCondLst>
                                  <p:childTnLst>
                                    <p:set>
                                      <p:cBhvr>
                                        <p:cTn id="27" dur="1" fill="hold">
                                          <p:stCondLst>
                                            <p:cond delay="0"/>
                                          </p:stCondLst>
                                        </p:cTn>
                                        <p:tgtEl>
                                          <p:spTgt spid="573"/>
                                        </p:tgtEl>
                                        <p:attrNameLst>
                                          <p:attrName>style.visibility</p:attrName>
                                        </p:attrNameLst>
                                      </p:cBhvr>
                                      <p:to>
                                        <p:strVal val="visible"/>
                                      </p:to>
                                    </p:set>
                                    <p:animEffect transition="in" filter="fade">
                                      <p:cBhvr>
                                        <p:cTn id="28" dur="1000"/>
                                        <p:tgtEl>
                                          <p:spTgt spid="573"/>
                                        </p:tgtEl>
                                      </p:cBhvr>
                                    </p:animEffect>
                                  </p:childTnLst>
                                </p:cTn>
                              </p:par>
                              <p:par>
                                <p:cTn id="29" presetID="10" presetClass="entr" presetSubtype="0" fill="hold" nodeType="withEffect">
                                  <p:stCondLst>
                                    <p:cond delay="0"/>
                                  </p:stCondLst>
                                  <p:childTnLst>
                                    <p:set>
                                      <p:cBhvr>
                                        <p:cTn id="30" dur="1" fill="hold">
                                          <p:stCondLst>
                                            <p:cond delay="0"/>
                                          </p:stCondLst>
                                        </p:cTn>
                                        <p:tgtEl>
                                          <p:spTgt spid="574"/>
                                        </p:tgtEl>
                                        <p:attrNameLst>
                                          <p:attrName>style.visibility</p:attrName>
                                        </p:attrNameLst>
                                      </p:cBhvr>
                                      <p:to>
                                        <p:strVal val="visible"/>
                                      </p:to>
                                    </p:set>
                                    <p:animEffect transition="in" filter="fade">
                                      <p:cBhvr>
                                        <p:cTn id="31" dur="1000"/>
                                        <p:tgtEl>
                                          <p:spTgt spid="574"/>
                                        </p:tgtEl>
                                      </p:cBhvr>
                                    </p:animEffect>
                                  </p:childTnLst>
                                </p:cTn>
                              </p:par>
                              <p:par>
                                <p:cTn id="32" presetID="10" presetClass="entr" presetSubtype="0" fill="hold" nodeType="withEffect">
                                  <p:stCondLst>
                                    <p:cond delay="0"/>
                                  </p:stCondLst>
                                  <p:childTnLst>
                                    <p:set>
                                      <p:cBhvr>
                                        <p:cTn id="33" dur="1" fill="hold">
                                          <p:stCondLst>
                                            <p:cond delay="0"/>
                                          </p:stCondLst>
                                        </p:cTn>
                                        <p:tgtEl>
                                          <p:spTgt spid="575"/>
                                        </p:tgtEl>
                                        <p:attrNameLst>
                                          <p:attrName>style.visibility</p:attrName>
                                        </p:attrNameLst>
                                      </p:cBhvr>
                                      <p:to>
                                        <p:strVal val="visible"/>
                                      </p:to>
                                    </p:set>
                                    <p:animEffect transition="in" filter="fade">
                                      <p:cBhvr>
                                        <p:cTn id="34" dur="1000"/>
                                        <p:tgtEl>
                                          <p:spTgt spid="575"/>
                                        </p:tgtEl>
                                      </p:cBhvr>
                                    </p:animEffect>
                                  </p:childTnLst>
                                </p:cTn>
                              </p:par>
                              <p:par>
                                <p:cTn id="35" presetID="10" presetClass="entr" presetSubtype="0" fill="hold" nodeType="withEffect">
                                  <p:stCondLst>
                                    <p:cond delay="0"/>
                                  </p:stCondLst>
                                  <p:childTnLst>
                                    <p:set>
                                      <p:cBhvr>
                                        <p:cTn id="36" dur="1" fill="hold">
                                          <p:stCondLst>
                                            <p:cond delay="0"/>
                                          </p:stCondLst>
                                        </p:cTn>
                                        <p:tgtEl>
                                          <p:spTgt spid="576"/>
                                        </p:tgtEl>
                                        <p:attrNameLst>
                                          <p:attrName>style.visibility</p:attrName>
                                        </p:attrNameLst>
                                      </p:cBhvr>
                                      <p:to>
                                        <p:strVal val="visible"/>
                                      </p:to>
                                    </p:set>
                                    <p:animEffect transition="in" filter="fade">
                                      <p:cBhvr>
                                        <p:cTn id="37" dur="1000"/>
                                        <p:tgtEl>
                                          <p:spTgt spid="576"/>
                                        </p:tgtEl>
                                      </p:cBhvr>
                                    </p:animEffect>
                                  </p:childTnLst>
                                </p:cTn>
                              </p:par>
                              <p:par>
                                <p:cTn id="38" presetID="10" presetClass="entr" presetSubtype="0" fill="hold" nodeType="withEffect">
                                  <p:stCondLst>
                                    <p:cond delay="0"/>
                                  </p:stCondLst>
                                  <p:childTnLst>
                                    <p:set>
                                      <p:cBhvr>
                                        <p:cTn id="39" dur="1" fill="hold">
                                          <p:stCondLst>
                                            <p:cond delay="0"/>
                                          </p:stCondLst>
                                        </p:cTn>
                                        <p:tgtEl>
                                          <p:spTgt spid="567"/>
                                        </p:tgtEl>
                                        <p:attrNameLst>
                                          <p:attrName>style.visibility</p:attrName>
                                        </p:attrNameLst>
                                      </p:cBhvr>
                                      <p:to>
                                        <p:strVal val="visible"/>
                                      </p:to>
                                    </p:set>
                                    <p:animEffect transition="in" filter="fade">
                                      <p:cBhvr>
                                        <p:cTn id="40" dur="1000"/>
                                        <p:tgtEl>
                                          <p:spTgt spid="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3DB0B4B-F5E0-4CBF-BC60-B51A8A8A5B30}"/>
              </a:ext>
            </a:extLst>
          </p:cNvPr>
          <p:cNvSpPr>
            <a:spLocks noGrp="1"/>
          </p:cNvSpPr>
          <p:nvPr>
            <p:ph type="title"/>
          </p:nvPr>
        </p:nvSpPr>
        <p:spPr>
          <a:xfrm>
            <a:off x="649957" y="622446"/>
            <a:ext cx="7717500" cy="572700"/>
          </a:xfrm>
        </p:spPr>
        <p:txBody>
          <a:bodyPr/>
          <a:lstStyle/>
          <a:p>
            <a:r>
              <a:rPr lang="zh-TW" altLang="en-US" b="1" dirty="0">
                <a:latin typeface="微軟正黑體" panose="020B0604030504040204" pitchFamily="34" charset="-120"/>
                <a:ea typeface="微軟正黑體" panose="020B0604030504040204" pitchFamily="34" charset="-120"/>
                <a:cs typeface="Poppins Black"/>
                <a:sym typeface="Poppins Black"/>
              </a:rPr>
              <a:t>身分揭露 </a:t>
            </a:r>
            <a:br>
              <a:rPr lang="en-US" altLang="zh-TW" b="1" dirty="0">
                <a:latin typeface="微軟正黑體" panose="020B0604030504040204" pitchFamily="34" charset="-120"/>
                <a:ea typeface="微軟正黑體" panose="020B0604030504040204" pitchFamily="34" charset="-120"/>
                <a:cs typeface="Poppins Black"/>
                <a:sym typeface="Poppins Black"/>
              </a:rPr>
            </a:br>
            <a:r>
              <a:rPr lang="en-US" altLang="zh-TW" sz="1600" dirty="0">
                <a:latin typeface="微軟正黑體" panose="020B0604030504040204" pitchFamily="34" charset="-120"/>
                <a:ea typeface="微軟正黑體" panose="020B0604030504040204" pitchFamily="34" charset="-120"/>
                <a:cs typeface="Poppins Black"/>
                <a:sym typeface="Poppins Black"/>
              </a:rPr>
              <a:t>(</a:t>
            </a:r>
            <a:r>
              <a:rPr lang="zh-TW" altLang="en-US" sz="1600" dirty="0">
                <a:latin typeface="微軟正黑體" panose="020B0604030504040204" pitchFamily="34" charset="-120"/>
                <a:ea typeface="微軟正黑體" panose="020B0604030504040204" pitchFamily="34" charset="-120"/>
                <a:cs typeface="Poppins Black"/>
                <a:sym typeface="Poppins Black"/>
              </a:rPr>
              <a:t>利衝法第</a:t>
            </a:r>
            <a:r>
              <a:rPr lang="en-US" altLang="zh-TW" sz="1600" dirty="0">
                <a:latin typeface="微軟正黑體" panose="020B0604030504040204" pitchFamily="34" charset="-120"/>
                <a:ea typeface="微軟正黑體" panose="020B0604030504040204" pitchFamily="34" charset="-120"/>
                <a:cs typeface="Poppins Black"/>
                <a:sym typeface="Poppins Black"/>
              </a:rPr>
              <a:t>14</a:t>
            </a:r>
            <a:r>
              <a:rPr lang="zh-TW" altLang="en-US" sz="1600" dirty="0">
                <a:latin typeface="微軟正黑體" panose="020B0604030504040204" pitchFamily="34" charset="-120"/>
                <a:ea typeface="微軟正黑體" panose="020B0604030504040204" pitchFamily="34" charset="-120"/>
                <a:cs typeface="Poppins Black"/>
                <a:sym typeface="Poppins Black"/>
              </a:rPr>
              <a:t>條第</a:t>
            </a:r>
            <a:r>
              <a:rPr lang="en-US" altLang="zh-TW" sz="1600" dirty="0">
                <a:latin typeface="微軟正黑體" panose="020B0604030504040204" pitchFamily="34" charset="-120"/>
                <a:ea typeface="微軟正黑體" panose="020B0604030504040204" pitchFamily="34" charset="-120"/>
                <a:cs typeface="Poppins Black"/>
                <a:sym typeface="Poppins Black"/>
              </a:rPr>
              <a:t>2</a:t>
            </a:r>
            <a:r>
              <a:rPr lang="zh-TW" altLang="en-US" sz="1600" dirty="0">
                <a:latin typeface="微軟正黑體" panose="020B0604030504040204" pitchFamily="34" charset="-120"/>
                <a:ea typeface="微軟正黑體" panose="020B0604030504040204" pitchFamily="34" charset="-120"/>
                <a:cs typeface="Poppins Black"/>
                <a:sym typeface="Poppins Black"/>
              </a:rPr>
              <a:t>項</a:t>
            </a:r>
            <a:r>
              <a:rPr lang="en-US" altLang="zh-TW" sz="1600" dirty="0">
                <a:latin typeface="微軟正黑體" panose="020B0604030504040204" pitchFamily="34" charset="-120"/>
                <a:ea typeface="微軟正黑體" panose="020B0604030504040204" pitchFamily="34" charset="-120"/>
                <a:cs typeface="Poppins Black"/>
                <a:sym typeface="Poppins Black"/>
              </a:rPr>
              <a:t>)</a:t>
            </a:r>
            <a:endParaRPr lang="zh-TW" altLang="en-US" sz="1600" dirty="0">
              <a:latin typeface="微軟正黑體" panose="020B0604030504040204" pitchFamily="34" charset="-120"/>
              <a:ea typeface="微軟正黑體" panose="020B0604030504040204" pitchFamily="34" charset="-120"/>
              <a:cs typeface="Poppins Black"/>
              <a:sym typeface="Poppins Black"/>
            </a:endParaRPr>
          </a:p>
        </p:txBody>
      </p:sp>
      <p:sp>
        <p:nvSpPr>
          <p:cNvPr id="12" name="投影片編號版面配置區 11">
            <a:extLst>
              <a:ext uri="{FF2B5EF4-FFF2-40B4-BE49-F238E27FC236}">
                <a16:creationId xmlns:a16="http://schemas.microsoft.com/office/drawing/2014/main" id="{547CE6D0-EC8B-497E-B14B-13E3165798ED}"/>
              </a:ext>
            </a:extLst>
          </p:cNvPr>
          <p:cNvSpPr>
            <a:spLocks noGrp="1"/>
          </p:cNvSpPr>
          <p:nvPr>
            <p:ph type="sldNum" sz="quarter" idx="11"/>
          </p:nvPr>
        </p:nvSpPr>
        <p:spPr/>
        <p:txBody>
          <a:bodyPr/>
          <a:lstStyle/>
          <a:p>
            <a:fld id="{DBD94E27-7B9A-466C-AD81-10C7819BE9C1}" type="slidenum">
              <a:rPr lang="zh-TW" altLang="en-US" smtClean="0"/>
              <a:t>43</a:t>
            </a:fld>
            <a:endParaRPr lang="zh-TW" altLang="en-US" dirty="0"/>
          </a:p>
        </p:txBody>
      </p:sp>
      <p:sp>
        <p:nvSpPr>
          <p:cNvPr id="4" name="Google Shape;715;p55">
            <a:extLst>
              <a:ext uri="{FF2B5EF4-FFF2-40B4-BE49-F238E27FC236}">
                <a16:creationId xmlns:a16="http://schemas.microsoft.com/office/drawing/2014/main" id="{3E07B6A9-1E14-4063-B05C-A9C9BC927738}"/>
              </a:ext>
            </a:extLst>
          </p:cNvPr>
          <p:cNvSpPr txBox="1">
            <a:spLocks/>
          </p:cNvSpPr>
          <p:nvPr/>
        </p:nvSpPr>
        <p:spPr>
          <a:xfrm>
            <a:off x="3265657" y="1585171"/>
            <a:ext cx="2572349" cy="174819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1pPr>
            <a:lvl2pPr marL="914400" marR="0" lvl="1"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0" indent="0">
              <a:lnSpc>
                <a:spcPts val="2600"/>
              </a:lnSpc>
              <a:spcBef>
                <a:spcPts val="600"/>
              </a:spcBef>
              <a:spcAft>
                <a:spcPts val="600"/>
              </a:spcAft>
              <a:buFont typeface="Montserrat"/>
              <a:buNone/>
            </a:pP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公職人員</a:t>
            </a:r>
            <a:r>
              <a:rPr lang="zh-TW" altLang="en-US" dirty="0">
                <a:solidFill>
                  <a:schemeClr val="tx1"/>
                </a:solidFill>
                <a:latin typeface="微軟正黑體" panose="020B0604030504040204" pitchFamily="34" charset="-120"/>
                <a:ea typeface="微軟正黑體" panose="020B0604030504040204" pitchFamily="34" charset="-120"/>
              </a:rPr>
              <a:t>或其</a:t>
            </a: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關係人</a:t>
            </a:r>
            <a:r>
              <a:rPr lang="zh-TW" altLang="en-US" dirty="0">
                <a:solidFill>
                  <a:schemeClr val="tx1"/>
                </a:solidFill>
                <a:latin typeface="微軟正黑體" panose="020B0604030504040204" pitchFamily="34" charset="-120"/>
                <a:ea typeface="微軟正黑體" panose="020B0604030504040204" pitchFamily="34" charset="-120"/>
              </a:rPr>
              <a:t>與公職人員服務之機關團體或受其監督之機關團體為</a:t>
            </a: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前項但書第</a:t>
            </a:r>
            <a:r>
              <a:rPr lang="en-US" altLang="zh-TW" b="1" dirty="0">
                <a:solidFill>
                  <a:schemeClr val="accent6">
                    <a:lumMod val="40000"/>
                    <a:lumOff val="60000"/>
                  </a:schemeClr>
                </a:solidFill>
                <a:latin typeface="微軟正黑體" panose="020B0604030504040204" pitchFamily="34" charset="-120"/>
                <a:ea typeface="微軟正黑體" panose="020B0604030504040204" pitchFamily="34" charset="-120"/>
              </a:rPr>
              <a:t>1</a:t>
            </a: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款至第</a:t>
            </a:r>
            <a:r>
              <a:rPr lang="en-US" altLang="zh-TW" b="1" dirty="0">
                <a:solidFill>
                  <a:schemeClr val="accent6">
                    <a:lumMod val="40000"/>
                    <a:lumOff val="60000"/>
                  </a:schemeClr>
                </a:solidFill>
                <a:latin typeface="微軟正黑體" panose="020B0604030504040204" pitchFamily="34" charset="-120"/>
                <a:ea typeface="微軟正黑體" panose="020B0604030504040204" pitchFamily="34" charset="-120"/>
              </a:rPr>
              <a:t>3</a:t>
            </a: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款</a:t>
            </a:r>
            <a:r>
              <a:rPr lang="zh-TW" altLang="en-US" dirty="0">
                <a:solidFill>
                  <a:schemeClr val="tx1"/>
                </a:solidFill>
                <a:latin typeface="微軟正黑體" panose="020B0604030504040204" pitchFamily="34" charset="-120"/>
                <a:ea typeface="微軟正黑體" panose="020B0604030504040204" pitchFamily="34" charset="-120"/>
              </a:rPr>
              <a:t>補助或交易行為</a:t>
            </a:r>
            <a:endParaRPr lang="zh-TW" altLang="en-US" dirty="0">
              <a:latin typeface="微軟正黑體" panose="020B0604030504040204" pitchFamily="34" charset="-120"/>
              <a:ea typeface="微軟正黑體" panose="020B0604030504040204" pitchFamily="34" charset="-120"/>
            </a:endParaRPr>
          </a:p>
        </p:txBody>
      </p:sp>
      <p:grpSp>
        <p:nvGrpSpPr>
          <p:cNvPr id="6" name="Google Shape;1169;p69">
            <a:extLst>
              <a:ext uri="{FF2B5EF4-FFF2-40B4-BE49-F238E27FC236}">
                <a16:creationId xmlns:a16="http://schemas.microsoft.com/office/drawing/2014/main" id="{9EC5D739-E8AA-4F35-B8B2-A3240947E594}"/>
              </a:ext>
            </a:extLst>
          </p:cNvPr>
          <p:cNvGrpSpPr/>
          <p:nvPr/>
        </p:nvGrpSpPr>
        <p:grpSpPr>
          <a:xfrm>
            <a:off x="5801030" y="2366111"/>
            <a:ext cx="506379" cy="349030"/>
            <a:chOff x="4768325" y="2163475"/>
            <a:chExt cx="59700" cy="46725"/>
          </a:xfrm>
        </p:grpSpPr>
        <p:sp>
          <p:nvSpPr>
            <p:cNvPr id="7" name="Google Shape;1170;p69">
              <a:extLst>
                <a:ext uri="{FF2B5EF4-FFF2-40B4-BE49-F238E27FC236}">
                  <a16:creationId xmlns:a16="http://schemas.microsoft.com/office/drawing/2014/main" id="{194A75FC-9CDB-4F53-B724-5E29065E5B5E}"/>
                </a:ext>
              </a:extLst>
            </p:cNvPr>
            <p:cNvSpPr/>
            <p:nvPr/>
          </p:nvSpPr>
          <p:spPr>
            <a:xfrm>
              <a:off x="4768325" y="2163475"/>
              <a:ext cx="35375" cy="46725"/>
            </a:xfrm>
            <a:custGeom>
              <a:avLst/>
              <a:gdLst/>
              <a:ahLst/>
              <a:cxnLst/>
              <a:rect l="l" t="t" r="r" b="b"/>
              <a:pathLst>
                <a:path w="1415" h="1869" extrusionOk="0">
                  <a:moveTo>
                    <a:pt x="0" y="0"/>
                  </a:moveTo>
                  <a:lnTo>
                    <a:pt x="895" y="931"/>
                  </a:lnTo>
                  <a:lnTo>
                    <a:pt x="0" y="1868"/>
                  </a:lnTo>
                  <a:lnTo>
                    <a:pt x="520" y="1868"/>
                  </a:lnTo>
                  <a:lnTo>
                    <a:pt x="1414" y="931"/>
                  </a:lnTo>
                  <a:lnTo>
                    <a:pt x="520"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 name="Google Shape;1171;p69">
              <a:extLst>
                <a:ext uri="{FF2B5EF4-FFF2-40B4-BE49-F238E27FC236}">
                  <a16:creationId xmlns:a16="http://schemas.microsoft.com/office/drawing/2014/main" id="{6419528E-0EC7-4140-B78F-78187080A776}"/>
                </a:ext>
              </a:extLst>
            </p:cNvPr>
            <p:cNvSpPr/>
            <p:nvPr/>
          </p:nvSpPr>
          <p:spPr>
            <a:xfrm>
              <a:off x="4792475" y="2163475"/>
              <a:ext cx="35550" cy="46725"/>
            </a:xfrm>
            <a:custGeom>
              <a:avLst/>
              <a:gdLst/>
              <a:ahLst/>
              <a:cxnLst/>
              <a:rect l="l" t="t" r="r" b="b"/>
              <a:pathLst>
                <a:path w="1422" h="1869" extrusionOk="0">
                  <a:moveTo>
                    <a:pt x="1" y="0"/>
                  </a:moveTo>
                  <a:lnTo>
                    <a:pt x="895" y="931"/>
                  </a:lnTo>
                  <a:lnTo>
                    <a:pt x="1" y="1868"/>
                  </a:lnTo>
                  <a:lnTo>
                    <a:pt x="527" y="1868"/>
                  </a:lnTo>
                  <a:lnTo>
                    <a:pt x="1422" y="931"/>
                  </a:lnTo>
                  <a:lnTo>
                    <a:pt x="527"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9" name="Google Shape;1169;p69">
            <a:extLst>
              <a:ext uri="{FF2B5EF4-FFF2-40B4-BE49-F238E27FC236}">
                <a16:creationId xmlns:a16="http://schemas.microsoft.com/office/drawing/2014/main" id="{0AC829E6-0202-479C-8ADA-C6395AFE6765}"/>
              </a:ext>
            </a:extLst>
          </p:cNvPr>
          <p:cNvGrpSpPr/>
          <p:nvPr/>
        </p:nvGrpSpPr>
        <p:grpSpPr>
          <a:xfrm rot="10800000">
            <a:off x="2821929" y="2377801"/>
            <a:ext cx="449945" cy="349029"/>
            <a:chOff x="4768325" y="2163475"/>
            <a:chExt cx="59700" cy="46725"/>
          </a:xfrm>
        </p:grpSpPr>
        <p:sp>
          <p:nvSpPr>
            <p:cNvPr id="10" name="Google Shape;1170;p69">
              <a:extLst>
                <a:ext uri="{FF2B5EF4-FFF2-40B4-BE49-F238E27FC236}">
                  <a16:creationId xmlns:a16="http://schemas.microsoft.com/office/drawing/2014/main" id="{680D2AFC-E800-4E50-9BFA-B1000D62660F}"/>
                </a:ext>
              </a:extLst>
            </p:cNvPr>
            <p:cNvSpPr/>
            <p:nvPr/>
          </p:nvSpPr>
          <p:spPr>
            <a:xfrm>
              <a:off x="4768325" y="2163475"/>
              <a:ext cx="35375" cy="46725"/>
            </a:xfrm>
            <a:custGeom>
              <a:avLst/>
              <a:gdLst/>
              <a:ahLst/>
              <a:cxnLst/>
              <a:rect l="l" t="t" r="r" b="b"/>
              <a:pathLst>
                <a:path w="1415" h="1869" extrusionOk="0">
                  <a:moveTo>
                    <a:pt x="0" y="0"/>
                  </a:moveTo>
                  <a:lnTo>
                    <a:pt x="895" y="931"/>
                  </a:lnTo>
                  <a:lnTo>
                    <a:pt x="0" y="1868"/>
                  </a:lnTo>
                  <a:lnTo>
                    <a:pt x="520" y="1868"/>
                  </a:lnTo>
                  <a:lnTo>
                    <a:pt x="1414" y="931"/>
                  </a:lnTo>
                  <a:lnTo>
                    <a:pt x="520"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171;p69">
              <a:extLst>
                <a:ext uri="{FF2B5EF4-FFF2-40B4-BE49-F238E27FC236}">
                  <a16:creationId xmlns:a16="http://schemas.microsoft.com/office/drawing/2014/main" id="{7680DCC4-3EDB-4711-AA29-8793AE6E99D3}"/>
                </a:ext>
              </a:extLst>
            </p:cNvPr>
            <p:cNvSpPr/>
            <p:nvPr/>
          </p:nvSpPr>
          <p:spPr>
            <a:xfrm>
              <a:off x="4792475" y="2163475"/>
              <a:ext cx="35550" cy="46725"/>
            </a:xfrm>
            <a:custGeom>
              <a:avLst/>
              <a:gdLst/>
              <a:ahLst/>
              <a:cxnLst/>
              <a:rect l="l" t="t" r="r" b="b"/>
              <a:pathLst>
                <a:path w="1422" h="1869" extrusionOk="0">
                  <a:moveTo>
                    <a:pt x="1" y="0"/>
                  </a:moveTo>
                  <a:lnTo>
                    <a:pt x="895" y="931"/>
                  </a:lnTo>
                  <a:lnTo>
                    <a:pt x="1" y="1868"/>
                  </a:lnTo>
                  <a:lnTo>
                    <a:pt x="527" y="1868"/>
                  </a:lnTo>
                  <a:lnTo>
                    <a:pt x="1422" y="931"/>
                  </a:lnTo>
                  <a:lnTo>
                    <a:pt x="527"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 name="群組 2">
            <a:extLst>
              <a:ext uri="{FF2B5EF4-FFF2-40B4-BE49-F238E27FC236}">
                <a16:creationId xmlns:a16="http://schemas.microsoft.com/office/drawing/2014/main" id="{26D9583B-2C19-48F9-B0B7-6231B300785A}"/>
              </a:ext>
            </a:extLst>
          </p:cNvPr>
          <p:cNvGrpSpPr/>
          <p:nvPr/>
        </p:nvGrpSpPr>
        <p:grpSpPr>
          <a:xfrm>
            <a:off x="6307409" y="1585171"/>
            <a:ext cx="2337170" cy="1905685"/>
            <a:chOff x="439531" y="1390186"/>
            <a:chExt cx="2337170" cy="1905685"/>
          </a:xfrm>
          <a:solidFill>
            <a:srgbClr val="C8E0D2"/>
          </a:solidFill>
        </p:grpSpPr>
        <p:sp>
          <p:nvSpPr>
            <p:cNvPr id="13" name="Google Shape;716;p55">
              <a:extLst>
                <a:ext uri="{FF2B5EF4-FFF2-40B4-BE49-F238E27FC236}">
                  <a16:creationId xmlns:a16="http://schemas.microsoft.com/office/drawing/2014/main" id="{8D5D4ED8-2692-411A-9074-CF27475B1FE2}"/>
                </a:ext>
              </a:extLst>
            </p:cNvPr>
            <p:cNvSpPr txBox="1">
              <a:spLocks/>
            </p:cNvSpPr>
            <p:nvPr/>
          </p:nvSpPr>
          <p:spPr>
            <a:xfrm>
              <a:off x="439531" y="1390186"/>
              <a:ext cx="2337170" cy="389970"/>
            </a:xfrm>
            <a:prstGeom prst="rect">
              <a:avLst/>
            </a:prstGeom>
            <a:grpFill/>
            <a:ln/>
          </p:spPr>
          <p:style>
            <a:lnRef idx="1">
              <a:schemeClr val="accent1"/>
            </a:lnRef>
            <a:fillRef idx="2">
              <a:schemeClr val="accent1"/>
            </a:fillRef>
            <a:effectRef idx="1">
              <a:schemeClr val="accent1"/>
            </a:effectRef>
            <a:fontRef idx="minor">
              <a:schemeClr val="dk1"/>
            </a:fontRef>
          </p:style>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Montserrat"/>
                <a:buChar char="●"/>
                <a:defRPr sz="1800" b="0" i="0" u="none" strike="noStrike" cap="none">
                  <a:solidFill>
                    <a:schemeClr val="dk2"/>
                  </a:solidFill>
                  <a:latin typeface="Montserrat"/>
                  <a:ea typeface="Montserrat"/>
                  <a:cs typeface="Montserrat"/>
                  <a:sym typeface="Montserrat"/>
                </a:defRPr>
              </a:lvl1pPr>
              <a:lvl2pPr marL="914400" marR="0" lvl="1"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2pPr>
              <a:lvl3pPr marL="1371600" marR="0" lvl="2"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3pPr>
              <a:lvl4pPr marL="1828800" marR="0" lvl="3"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4pPr>
              <a:lvl5pPr marL="2286000" marR="0" lvl="4"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5pPr>
              <a:lvl6pPr marL="2743200" marR="0" lvl="5"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6pPr>
              <a:lvl7pPr marL="3200400" marR="0" lvl="6"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7pPr>
              <a:lvl8pPr marL="3657600" marR="0" lvl="7"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8pPr>
              <a:lvl9pPr marL="4114800" marR="0" lvl="8" indent="-317500" algn="l" rtl="0">
                <a:lnSpc>
                  <a:spcPct val="115000"/>
                </a:lnSpc>
                <a:spcBef>
                  <a:spcPts val="0"/>
                </a:spcBef>
                <a:spcAft>
                  <a:spcPts val="0"/>
                </a:spcAft>
                <a:buClr>
                  <a:schemeClr val="dk2"/>
                </a:buClr>
                <a:buSzPts val="1400"/>
                <a:buFont typeface="Montserrat"/>
                <a:buChar char="■"/>
                <a:defRPr sz="1400" b="0" i="0" u="none" strike="noStrike" cap="none">
                  <a:solidFill>
                    <a:schemeClr val="dk2"/>
                  </a:solidFill>
                  <a:latin typeface="Montserrat"/>
                  <a:ea typeface="Montserrat"/>
                  <a:cs typeface="Montserrat"/>
                  <a:sym typeface="Montserrat"/>
                </a:defRPr>
              </a:lvl9pPr>
            </a:lstStyle>
            <a:p>
              <a:pPr marL="0" indent="0" algn="ctr">
                <a:lnSpc>
                  <a:spcPts val="3200"/>
                </a:lnSpc>
                <a:buNone/>
              </a:pPr>
              <a:r>
                <a:rPr lang="zh-TW" altLang="en-US" sz="2300" b="1" dirty="0">
                  <a:solidFill>
                    <a:schemeClr val="tx1"/>
                  </a:solidFill>
                  <a:latin typeface="微軟正黑體" panose="020B0604030504040204" pitchFamily="34" charset="-120"/>
                  <a:ea typeface="微軟正黑體" panose="020B0604030504040204" pitchFamily="34" charset="-120"/>
                  <a:cs typeface="Barlow Medium"/>
                  <a:sym typeface="Barlow Medium"/>
                </a:rPr>
                <a:t>身分揭露</a:t>
              </a:r>
              <a:r>
                <a:rPr lang="en-US" altLang="zh-TW" sz="1600" b="1" dirty="0">
                  <a:solidFill>
                    <a:schemeClr val="tx1"/>
                  </a:solidFill>
                  <a:latin typeface="微軟正黑體" panose="020B0604030504040204" pitchFamily="34" charset="-120"/>
                  <a:ea typeface="微軟正黑體" panose="020B0604030504040204" pitchFamily="34" charset="-120"/>
                  <a:cs typeface="Barlow Medium"/>
                  <a:sym typeface="Barlow Medium"/>
                </a:rPr>
                <a:t>(</a:t>
              </a:r>
              <a:r>
                <a:rPr lang="zh-TW" altLang="en-US" sz="1600" b="1" dirty="0">
                  <a:solidFill>
                    <a:schemeClr val="tx1"/>
                  </a:solidFill>
                  <a:latin typeface="微軟正黑體" panose="020B0604030504040204" pitchFamily="34" charset="-120"/>
                  <a:ea typeface="微軟正黑體" panose="020B0604030504040204" pitchFamily="34" charset="-120"/>
                  <a:cs typeface="Barlow Medium"/>
                  <a:sym typeface="Barlow Medium"/>
                </a:rPr>
                <a:t>事前揭露</a:t>
              </a:r>
              <a:r>
                <a:rPr lang="en-US" altLang="zh-TW" sz="1600" b="1" dirty="0">
                  <a:solidFill>
                    <a:schemeClr val="tx1"/>
                  </a:solidFill>
                  <a:latin typeface="微軟正黑體" panose="020B0604030504040204" pitchFamily="34" charset="-120"/>
                  <a:ea typeface="微軟正黑體" panose="020B0604030504040204" pitchFamily="34" charset="-120"/>
                  <a:cs typeface="Barlow Medium"/>
                  <a:sym typeface="Barlow Medium"/>
                </a:rPr>
                <a:t>)</a:t>
              </a:r>
              <a:endParaRPr lang="zh-TW" altLang="en-US" sz="1200" b="1" dirty="0">
                <a:solidFill>
                  <a:schemeClr val="tx1"/>
                </a:solidFill>
                <a:latin typeface="微軟正黑體" panose="020B0604030504040204" pitchFamily="34" charset="-120"/>
                <a:ea typeface="微軟正黑體" panose="020B0604030504040204" pitchFamily="34" charset="-120"/>
              </a:endParaRPr>
            </a:p>
          </p:txBody>
        </p:sp>
        <p:sp>
          <p:nvSpPr>
            <p:cNvPr id="15" name="矩形: 圓角 14">
              <a:extLst>
                <a:ext uri="{FF2B5EF4-FFF2-40B4-BE49-F238E27FC236}">
                  <a16:creationId xmlns:a16="http://schemas.microsoft.com/office/drawing/2014/main" id="{DF510132-4B15-4E33-A2ED-25C5E071205F}"/>
                </a:ext>
              </a:extLst>
            </p:cNvPr>
            <p:cNvSpPr/>
            <p:nvPr/>
          </p:nvSpPr>
          <p:spPr>
            <a:xfrm>
              <a:off x="476103" y="1853221"/>
              <a:ext cx="2264026" cy="1442650"/>
            </a:xfrm>
            <a:prstGeom prst="roundRect">
              <a:avLst/>
            </a:prstGeom>
            <a:grpFill/>
          </p:spPr>
          <p:style>
            <a:lnRef idx="1">
              <a:schemeClr val="accent1"/>
            </a:lnRef>
            <a:fillRef idx="2">
              <a:schemeClr val="accent1"/>
            </a:fillRef>
            <a:effectRef idx="1">
              <a:schemeClr val="accent1"/>
            </a:effectRef>
            <a:fontRef idx="minor">
              <a:schemeClr val="dk1"/>
            </a:fontRef>
          </p:style>
          <p:txBody>
            <a:bodyPr rtlCol="0" anchor="ctr"/>
            <a:lstStyle/>
            <a:p>
              <a:r>
                <a:rPr lang="zh-TW" altLang="en-US" sz="1800" b="1" dirty="0">
                  <a:solidFill>
                    <a:schemeClr val="accent6">
                      <a:lumMod val="40000"/>
                      <a:lumOff val="60000"/>
                    </a:schemeClr>
                  </a:solidFill>
                  <a:latin typeface="微軟正黑體" panose="020B0604030504040204" pitchFamily="34" charset="-120"/>
                  <a:ea typeface="微軟正黑體" panose="020B0604030504040204" pitchFamily="34" charset="-120"/>
                </a:rPr>
                <a:t>公職人員</a:t>
              </a:r>
              <a:r>
                <a:rPr lang="zh-TW" altLang="en-US" sz="1800" dirty="0">
                  <a:solidFill>
                    <a:schemeClr val="tx1"/>
                  </a:solidFill>
                  <a:latin typeface="微軟正黑體" panose="020B0604030504040204" pitchFamily="34" charset="-120"/>
                  <a:ea typeface="微軟正黑體" panose="020B0604030504040204" pitchFamily="34" charset="-120"/>
                </a:rPr>
                <a:t>或其</a:t>
              </a:r>
              <a:r>
                <a:rPr lang="zh-TW" altLang="en-US" sz="1800" b="1" dirty="0">
                  <a:solidFill>
                    <a:schemeClr val="accent6">
                      <a:lumMod val="40000"/>
                      <a:lumOff val="60000"/>
                    </a:schemeClr>
                  </a:solidFill>
                  <a:latin typeface="微軟正黑體" panose="020B0604030504040204" pitchFamily="34" charset="-120"/>
                  <a:ea typeface="微軟正黑體" panose="020B0604030504040204" pitchFamily="34" charset="-120"/>
                </a:rPr>
                <a:t>關係人</a:t>
              </a:r>
              <a:r>
                <a:rPr lang="zh-TW" altLang="en-US" sz="1800" dirty="0">
                  <a:solidFill>
                    <a:schemeClr val="tx1"/>
                  </a:solidFill>
                  <a:latin typeface="微軟正黑體" panose="020B0604030504040204" pitchFamily="34" charset="-120"/>
                  <a:ea typeface="微軟正黑體" panose="020B0604030504040204" pitchFamily="34" charset="-120"/>
                </a:rPr>
                <a:t>應主動於</a:t>
              </a:r>
              <a:r>
                <a:rPr lang="zh-TW" altLang="en-US" sz="1800" b="1" dirty="0">
                  <a:solidFill>
                    <a:srgbClr val="FF0000"/>
                  </a:solidFill>
                  <a:latin typeface="微軟正黑體" panose="020B0604030504040204" pitchFamily="34" charset="-120"/>
                  <a:ea typeface="微軟正黑體" panose="020B0604030504040204" pitchFamily="34" charset="-120"/>
                </a:rPr>
                <a:t>申請時</a:t>
              </a:r>
              <a:r>
                <a:rPr lang="zh-TW" altLang="en-US" sz="1800" dirty="0">
                  <a:solidFill>
                    <a:schemeClr val="tx1"/>
                  </a:solidFill>
                  <a:latin typeface="微軟正黑體" panose="020B0604030504040204" pitchFamily="34" charset="-120"/>
                  <a:ea typeface="微軟正黑體" panose="020B0604030504040204" pitchFamily="34" charset="-120"/>
                </a:rPr>
                <a:t>或</a:t>
              </a:r>
              <a:r>
                <a:rPr lang="zh-TW" altLang="en-US" sz="1800" b="1" dirty="0">
                  <a:solidFill>
                    <a:srgbClr val="FF0000"/>
                  </a:solidFill>
                  <a:latin typeface="微軟正黑體" panose="020B0604030504040204" pitchFamily="34" charset="-120"/>
                  <a:ea typeface="微軟正黑體" panose="020B0604030504040204" pitchFamily="34" charset="-120"/>
                </a:rPr>
                <a:t>投標時</a:t>
              </a:r>
              <a:r>
                <a:rPr lang="zh-TW" altLang="en-US" sz="1800" dirty="0">
                  <a:solidFill>
                    <a:schemeClr val="tx1"/>
                  </a:solidFill>
                  <a:latin typeface="微軟正黑體" panose="020B0604030504040204" pitchFamily="34" charset="-120"/>
                  <a:ea typeface="微軟正黑體" panose="020B0604030504040204" pitchFamily="34" charset="-120"/>
                </a:rPr>
                <a:t>之文件內，</a:t>
              </a:r>
              <a:r>
                <a:rPr lang="zh-TW" altLang="en-US" sz="1800" b="1" dirty="0">
                  <a:solidFill>
                    <a:schemeClr val="accent6">
                      <a:lumMod val="40000"/>
                      <a:lumOff val="60000"/>
                    </a:schemeClr>
                  </a:solidFill>
                  <a:latin typeface="微軟正黑體" panose="020B0604030504040204" pitchFamily="34" charset="-120"/>
                  <a:ea typeface="微軟正黑體" panose="020B0604030504040204" pitchFamily="34" charset="-120"/>
                </a:rPr>
                <a:t>據實表明其身分關係</a:t>
              </a:r>
              <a:r>
                <a:rPr lang="zh-TW" altLang="en-US" sz="1800" dirty="0">
                  <a:solidFill>
                    <a:schemeClr val="tx1"/>
                  </a:solidFill>
                  <a:latin typeface="微軟正黑體" panose="020B0604030504040204" pitchFamily="34" charset="-120"/>
                  <a:ea typeface="微軟正黑體" panose="020B0604030504040204" pitchFamily="34" charset="-120"/>
                </a:rPr>
                <a:t>。</a:t>
              </a:r>
              <a:endParaRPr lang="zh-TW" altLang="en-US" sz="1800" dirty="0">
                <a:solidFill>
                  <a:schemeClr val="tx1"/>
                </a:solidFill>
              </a:endParaRPr>
            </a:p>
          </p:txBody>
        </p:sp>
      </p:grpSp>
      <p:sp>
        <p:nvSpPr>
          <p:cNvPr id="5" name="書卷: 垂直 4">
            <a:extLst>
              <a:ext uri="{FF2B5EF4-FFF2-40B4-BE49-F238E27FC236}">
                <a16:creationId xmlns:a16="http://schemas.microsoft.com/office/drawing/2014/main" id="{8449CB0E-6C69-6D3B-AF42-A4D9EFE22836}"/>
              </a:ext>
            </a:extLst>
          </p:cNvPr>
          <p:cNvSpPr/>
          <p:nvPr/>
        </p:nvSpPr>
        <p:spPr>
          <a:xfrm>
            <a:off x="84877" y="622446"/>
            <a:ext cx="3059331" cy="3998615"/>
          </a:xfrm>
          <a:prstGeom prst="verticalScroll">
            <a:avLst/>
          </a:prstGeom>
          <a:solidFill>
            <a:srgbClr val="C8E0D2"/>
          </a:solidFill>
        </p:spPr>
        <p:style>
          <a:lnRef idx="1">
            <a:schemeClr val="accent1"/>
          </a:lnRef>
          <a:fillRef idx="2">
            <a:schemeClr val="accent1"/>
          </a:fillRef>
          <a:effectRef idx="1">
            <a:schemeClr val="accent1"/>
          </a:effectRef>
          <a:fontRef idx="minor">
            <a:schemeClr val="dk1"/>
          </a:fontRef>
        </p:style>
        <p:txBody>
          <a:bodyPr rtlCol="0" anchor="ctr"/>
          <a:lstStyle/>
          <a:p>
            <a:pPr lvl="0">
              <a:buClr>
                <a:srgbClr val="FFFFFF"/>
              </a:buClr>
              <a:defRPr/>
            </a:pPr>
            <a:r>
              <a:rPr lang="en-US" altLang="zh-TW" sz="1800" dirty="0">
                <a:solidFill>
                  <a:schemeClr val="accent6">
                    <a:lumMod val="50000"/>
                  </a:schemeClr>
                </a:solidFill>
                <a:latin typeface="微軟正黑體" panose="020B0604030504040204" pitchFamily="34" charset="-120"/>
                <a:ea typeface="微軟正黑體" panose="020B0604030504040204" pitchFamily="34" charset="-120"/>
              </a:rPr>
              <a:t>1</a:t>
            </a:r>
            <a:r>
              <a:rPr lang="zh-TW" altLang="en-US" sz="1800" dirty="0">
                <a:solidFill>
                  <a:schemeClr val="accent6">
                    <a:lumMod val="50000"/>
                  </a:schemeClr>
                </a:solidFill>
                <a:latin typeface="微軟正黑體" panose="020B0604030504040204" pitchFamily="34" charset="-120"/>
                <a:ea typeface="微軟正黑體" panose="020B0604030504040204" pitchFamily="34" charset="-120"/>
              </a:rPr>
              <a:t>、</a:t>
            </a:r>
            <a:r>
              <a:rPr lang="zh-TW" altLang="en-US" sz="1800" b="1" dirty="0">
                <a:solidFill>
                  <a:schemeClr val="accent6">
                    <a:lumMod val="50000"/>
                  </a:schemeClr>
                </a:solidFill>
                <a:latin typeface="微軟正黑體" panose="020B0604030504040204" pitchFamily="34" charset="-120"/>
                <a:ea typeface="微軟正黑體" panose="020B0604030504040204" pitchFamily="34" charset="-120"/>
              </a:rPr>
              <a:t>依採購法以</a:t>
            </a:r>
            <a:r>
              <a:rPr lang="zh-TW" altLang="en-US" sz="1800" b="1" dirty="0">
                <a:solidFill>
                  <a:srgbClr val="FF0000"/>
                </a:solidFill>
                <a:latin typeface="微軟正黑體" panose="020B0604030504040204" pitchFamily="34" charset="-120"/>
                <a:ea typeface="微軟正黑體" panose="020B0604030504040204" pitchFamily="34" charset="-120"/>
              </a:rPr>
              <a:t>公告程序</a:t>
            </a:r>
            <a:r>
              <a:rPr lang="zh-TW" altLang="en-US" sz="1800" b="1" dirty="0">
                <a:solidFill>
                  <a:schemeClr val="accent6">
                    <a:lumMod val="50000"/>
                  </a:schemeClr>
                </a:solidFill>
                <a:latin typeface="微軟正黑體" panose="020B0604030504040204" pitchFamily="34" charset="-120"/>
                <a:ea typeface="微軟正黑體" panose="020B0604030504040204" pitchFamily="34" charset="-120"/>
              </a:rPr>
              <a:t>或第</a:t>
            </a:r>
            <a:r>
              <a:rPr lang="en-US" altLang="zh-TW" sz="1800" b="1" dirty="0">
                <a:solidFill>
                  <a:schemeClr val="accent6">
                    <a:lumMod val="50000"/>
                  </a:schemeClr>
                </a:solidFill>
                <a:latin typeface="微軟正黑體" panose="020B0604030504040204" pitchFamily="34" charset="-120"/>
                <a:ea typeface="微軟正黑體" panose="020B0604030504040204" pitchFamily="34" charset="-120"/>
              </a:rPr>
              <a:t>105</a:t>
            </a:r>
            <a:r>
              <a:rPr lang="zh-TW" altLang="en-US" sz="1800" b="1" dirty="0">
                <a:solidFill>
                  <a:schemeClr val="accent6">
                    <a:lumMod val="50000"/>
                  </a:schemeClr>
                </a:solidFill>
                <a:latin typeface="微軟正黑體" panose="020B0604030504040204" pitchFamily="34" charset="-120"/>
                <a:ea typeface="微軟正黑體" panose="020B0604030504040204" pitchFamily="34" charset="-120"/>
              </a:rPr>
              <a:t>條規定辦理。</a:t>
            </a:r>
            <a:endParaRPr lang="en-US" altLang="zh-TW" sz="1800" b="1" dirty="0">
              <a:solidFill>
                <a:schemeClr val="accent6">
                  <a:lumMod val="50000"/>
                </a:schemeClr>
              </a:solidFill>
              <a:latin typeface="微軟正黑體" panose="020B0604030504040204" pitchFamily="34" charset="-120"/>
              <a:ea typeface="微軟正黑體" panose="020B0604030504040204" pitchFamily="34" charset="-120"/>
            </a:endParaRPr>
          </a:p>
          <a:p>
            <a:pPr lvl="0">
              <a:buClr>
                <a:srgbClr val="FFFFFF"/>
              </a:buClr>
              <a:defRPr/>
            </a:pPr>
            <a:r>
              <a:rPr lang="en-US" altLang="zh-TW" sz="1800" dirty="0">
                <a:solidFill>
                  <a:schemeClr val="accent6">
                    <a:lumMod val="50000"/>
                  </a:schemeClr>
                </a:solidFill>
                <a:latin typeface="微軟正黑體" panose="020B0604030504040204" pitchFamily="34" charset="-120"/>
                <a:ea typeface="微軟正黑體" panose="020B0604030504040204" pitchFamily="34" charset="-120"/>
              </a:rPr>
              <a:t>2</a:t>
            </a:r>
            <a:r>
              <a:rPr lang="zh-TW" altLang="en-US" sz="1800" dirty="0">
                <a:solidFill>
                  <a:schemeClr val="accent6">
                    <a:lumMod val="50000"/>
                  </a:schemeClr>
                </a:solidFill>
                <a:latin typeface="微軟正黑體" panose="020B0604030504040204" pitchFamily="34" charset="-120"/>
                <a:ea typeface="微軟正黑體" panose="020B0604030504040204" pitchFamily="34" charset="-120"/>
              </a:rPr>
              <a:t>、</a:t>
            </a:r>
            <a:r>
              <a:rPr lang="zh-TW" altLang="en-US" sz="1800" b="1" dirty="0">
                <a:solidFill>
                  <a:schemeClr val="accent6">
                    <a:lumMod val="50000"/>
                  </a:schemeClr>
                </a:solidFill>
                <a:latin typeface="微軟正黑體" panose="020B0604030504040204" pitchFamily="34" charset="-120"/>
                <a:ea typeface="微軟正黑體" panose="020B0604030504040204" pitchFamily="34" charset="-120"/>
              </a:rPr>
              <a:t>依其他法律規定經由</a:t>
            </a:r>
            <a:r>
              <a:rPr lang="zh-TW" altLang="en-US" sz="1800" b="1" dirty="0">
                <a:solidFill>
                  <a:srgbClr val="FF0000"/>
                </a:solidFill>
                <a:latin typeface="微軟正黑體" panose="020B0604030504040204" pitchFamily="34" charset="-120"/>
                <a:ea typeface="微軟正黑體" panose="020B0604030504040204" pitchFamily="34" charset="-120"/>
              </a:rPr>
              <a:t>公平競爭方式</a:t>
            </a:r>
            <a:r>
              <a:rPr lang="zh-TW" altLang="en-US" sz="1800" b="1" dirty="0">
                <a:solidFill>
                  <a:schemeClr val="accent6">
                    <a:lumMod val="50000"/>
                  </a:schemeClr>
                </a:solidFill>
                <a:latin typeface="微軟正黑體" panose="020B0604030504040204" pitchFamily="34" charset="-120"/>
                <a:ea typeface="微軟正黑體" panose="020B0604030504040204" pitchFamily="34" charset="-120"/>
              </a:rPr>
              <a:t>，以公告程序辦理之採購等行為。</a:t>
            </a:r>
            <a:endParaRPr lang="en-US" altLang="zh-TW" sz="1800" b="1" dirty="0">
              <a:solidFill>
                <a:schemeClr val="accent6">
                  <a:lumMod val="50000"/>
                </a:schemeClr>
              </a:solidFill>
              <a:latin typeface="微軟正黑體" panose="020B0604030504040204" pitchFamily="34" charset="-120"/>
              <a:ea typeface="微軟正黑體" panose="020B0604030504040204" pitchFamily="34" charset="-120"/>
            </a:endParaRPr>
          </a:p>
          <a:p>
            <a:pPr lvl="0">
              <a:buClr>
                <a:srgbClr val="FFFFFF"/>
              </a:buClr>
              <a:defRPr/>
            </a:pPr>
            <a:r>
              <a:rPr lang="en-US" altLang="zh-TW" sz="1800" dirty="0">
                <a:solidFill>
                  <a:schemeClr val="accent6">
                    <a:lumMod val="50000"/>
                  </a:schemeClr>
                </a:solidFill>
                <a:latin typeface="微軟正黑體" panose="020B0604030504040204" pitchFamily="34" charset="-120"/>
                <a:ea typeface="微軟正黑體" panose="020B0604030504040204" pitchFamily="34" charset="-120"/>
              </a:rPr>
              <a:t>3</a:t>
            </a:r>
            <a:r>
              <a:rPr lang="zh-TW" altLang="en-US" sz="1800" dirty="0">
                <a:solidFill>
                  <a:schemeClr val="accent6">
                    <a:lumMod val="50000"/>
                  </a:schemeClr>
                </a:solidFill>
                <a:latin typeface="微軟正黑體" panose="020B0604030504040204" pitchFamily="34" charset="-120"/>
                <a:ea typeface="微軟正黑體" panose="020B0604030504040204" pitchFamily="34" charset="-120"/>
              </a:rPr>
              <a:t>、</a:t>
            </a:r>
            <a:r>
              <a:rPr lang="zh-TW" altLang="en-US" sz="1800" b="1" dirty="0">
                <a:solidFill>
                  <a:schemeClr val="accent6">
                    <a:lumMod val="50000"/>
                  </a:schemeClr>
                </a:solidFill>
                <a:latin typeface="微軟正黑體" panose="020B0604030504040204" pitchFamily="34" charset="-120"/>
                <a:ea typeface="微軟正黑體" panose="020B0604030504040204" pitchFamily="34" charset="-120"/>
              </a:rPr>
              <a:t>以</a:t>
            </a:r>
            <a:r>
              <a:rPr lang="zh-TW" altLang="en-US" sz="1800" b="1" dirty="0">
                <a:solidFill>
                  <a:srgbClr val="FF0000"/>
                </a:solidFill>
                <a:latin typeface="微軟正黑體" panose="020B0604030504040204" pitchFamily="34" charset="-120"/>
                <a:ea typeface="微軟正黑體" panose="020B0604030504040204" pitchFamily="34" charset="-120"/>
              </a:rPr>
              <a:t>公開公平方式辦理</a:t>
            </a:r>
            <a:r>
              <a:rPr lang="zh-TW" altLang="en-US" sz="1800" b="1" dirty="0">
                <a:solidFill>
                  <a:schemeClr val="accent6">
                    <a:lumMod val="50000"/>
                  </a:schemeClr>
                </a:solidFill>
                <a:latin typeface="微軟正黑體" panose="020B0604030504040204" pitchFamily="34" charset="-120"/>
                <a:ea typeface="微軟正黑體" panose="020B0604030504040204" pitchFamily="34" charset="-120"/>
              </a:rPr>
              <a:t>或</a:t>
            </a:r>
            <a:r>
              <a:rPr lang="zh-TW" altLang="en-US" sz="1800" b="1" dirty="0">
                <a:solidFill>
                  <a:srgbClr val="FF0000"/>
                </a:solidFill>
                <a:latin typeface="微軟正黑體" panose="020B0604030504040204" pitchFamily="34" charset="-120"/>
                <a:ea typeface="微軟正黑體" panose="020B0604030504040204" pitchFamily="34" charset="-120"/>
              </a:rPr>
              <a:t>禁止其補助反不利於公共利益</a:t>
            </a:r>
            <a:r>
              <a:rPr lang="zh-TW" altLang="en-US" sz="1800" b="1" dirty="0">
                <a:solidFill>
                  <a:schemeClr val="accent6">
                    <a:lumMod val="50000"/>
                  </a:schemeClr>
                </a:solidFill>
                <a:latin typeface="微軟正黑體" panose="020B0604030504040204" pitchFamily="34" charset="-120"/>
                <a:ea typeface="微軟正黑體" panose="020B0604030504040204" pitchFamily="34" charset="-120"/>
              </a:rPr>
              <a:t>，經補助法令主管機關核定同意之補助。</a:t>
            </a:r>
          </a:p>
        </p:txBody>
      </p:sp>
    </p:spTree>
    <p:extLst>
      <p:ext uri="{BB962C8B-B14F-4D97-AF65-F5344CB8AC3E}">
        <p14:creationId xmlns:p14="http://schemas.microsoft.com/office/powerpoint/2010/main" val="31860961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8A57CE05-0AC8-EFA1-3B82-D044CB01A2B2}"/>
              </a:ext>
            </a:extLst>
          </p:cNvPr>
          <p:cNvPicPr>
            <a:picLocks noChangeAspect="1"/>
          </p:cNvPicPr>
          <p:nvPr/>
        </p:nvPicPr>
        <p:blipFill>
          <a:blip r:embed="rId2"/>
          <a:srcRect l="35138" t="18451" r="15642" b="863"/>
          <a:stretch/>
        </p:blipFill>
        <p:spPr>
          <a:xfrm>
            <a:off x="1237376" y="327171"/>
            <a:ext cx="7277450" cy="4568527"/>
          </a:xfrm>
          <a:prstGeom prst="rect">
            <a:avLst/>
          </a:prstGeom>
        </p:spPr>
      </p:pic>
      <p:sp>
        <p:nvSpPr>
          <p:cNvPr id="2" name="標題 1">
            <a:extLst>
              <a:ext uri="{FF2B5EF4-FFF2-40B4-BE49-F238E27FC236}">
                <a16:creationId xmlns:a16="http://schemas.microsoft.com/office/drawing/2014/main" id="{FFC1BAFB-CDB7-F9AC-A13E-B7DCF0825A29}"/>
              </a:ext>
            </a:extLst>
          </p:cNvPr>
          <p:cNvSpPr>
            <a:spLocks noGrp="1"/>
          </p:cNvSpPr>
          <p:nvPr>
            <p:ph type="title"/>
          </p:nvPr>
        </p:nvSpPr>
        <p:spPr>
          <a:xfrm rot="19962984">
            <a:off x="100829" y="361135"/>
            <a:ext cx="1904140" cy="572700"/>
          </a:xfrm>
        </p:spPr>
        <p:style>
          <a:lnRef idx="2">
            <a:schemeClr val="accent2">
              <a:shade val="15000"/>
            </a:schemeClr>
          </a:lnRef>
          <a:fillRef idx="1">
            <a:schemeClr val="accent2"/>
          </a:fillRef>
          <a:effectRef idx="0">
            <a:schemeClr val="accent2"/>
          </a:effectRef>
          <a:fontRef idx="minor">
            <a:schemeClr val="lt1"/>
          </a:fontRef>
        </p:style>
        <p:txBody>
          <a:bodyPr/>
          <a:lstStyle/>
          <a:p>
            <a:r>
              <a:rPr lang="zh-TW" altLang="en-US" b="1" dirty="0">
                <a:solidFill>
                  <a:srgbClr val="FBF7F5"/>
                </a:solidFill>
                <a:latin typeface="微軟正黑體" panose="020B0604030504040204" pitchFamily="34" charset="-120"/>
                <a:ea typeface="微軟正黑體" panose="020B0604030504040204" pitchFamily="34" charset="-120"/>
              </a:rPr>
              <a:t>事前揭露</a:t>
            </a:r>
          </a:p>
        </p:txBody>
      </p:sp>
      <p:sp>
        <p:nvSpPr>
          <p:cNvPr id="3" name="投影片編號版面配置區 2">
            <a:extLst>
              <a:ext uri="{FF2B5EF4-FFF2-40B4-BE49-F238E27FC236}">
                <a16:creationId xmlns:a16="http://schemas.microsoft.com/office/drawing/2014/main" id="{B38F885C-1541-4B27-9831-892942D599A2}"/>
              </a:ext>
            </a:extLst>
          </p:cNvPr>
          <p:cNvSpPr>
            <a:spLocks noGrp="1"/>
          </p:cNvSpPr>
          <p:nvPr>
            <p:ph type="sldNum" sz="quarter" idx="11"/>
          </p:nvPr>
        </p:nvSpPr>
        <p:spPr/>
        <p:txBody>
          <a:bodyPr/>
          <a:lstStyle/>
          <a:p>
            <a:fld id="{DBD94E27-7B9A-466C-AD81-10C7819BE9C1}" type="slidenum">
              <a:rPr lang="zh-TW" altLang="en-US" smtClean="0"/>
              <a:t>44</a:t>
            </a:fld>
            <a:endParaRPr lang="zh-TW" altLang="en-US" dirty="0"/>
          </a:p>
        </p:txBody>
      </p:sp>
    </p:spTree>
    <p:extLst>
      <p:ext uri="{BB962C8B-B14F-4D97-AF65-F5344CB8AC3E}">
        <p14:creationId xmlns:p14="http://schemas.microsoft.com/office/powerpoint/2010/main" val="31717859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E52C7638-FC50-BB71-91B9-2E158D949F53}"/>
              </a:ext>
            </a:extLst>
          </p:cNvPr>
          <p:cNvPicPr>
            <a:picLocks noChangeAspect="1"/>
          </p:cNvPicPr>
          <p:nvPr/>
        </p:nvPicPr>
        <p:blipFill>
          <a:blip r:embed="rId2"/>
          <a:stretch>
            <a:fillRect/>
          </a:stretch>
        </p:blipFill>
        <p:spPr>
          <a:xfrm>
            <a:off x="109056" y="200811"/>
            <a:ext cx="9034943" cy="4799813"/>
          </a:xfrm>
          <a:prstGeom prst="rect">
            <a:avLst/>
          </a:prstGeom>
        </p:spPr>
      </p:pic>
      <p:sp>
        <p:nvSpPr>
          <p:cNvPr id="3" name="投影片編號版面配置區 2">
            <a:extLst>
              <a:ext uri="{FF2B5EF4-FFF2-40B4-BE49-F238E27FC236}">
                <a16:creationId xmlns:a16="http://schemas.microsoft.com/office/drawing/2014/main" id="{9AF6BED9-0788-1DE9-3B62-C440EAA417FE}"/>
              </a:ext>
            </a:extLst>
          </p:cNvPr>
          <p:cNvSpPr>
            <a:spLocks noGrp="1"/>
          </p:cNvSpPr>
          <p:nvPr>
            <p:ph type="sldNum" sz="quarter" idx="11"/>
          </p:nvPr>
        </p:nvSpPr>
        <p:spPr/>
        <p:txBody>
          <a:bodyPr/>
          <a:lstStyle/>
          <a:p>
            <a:fld id="{DBD94E27-7B9A-466C-AD81-10C7819BE9C1}" type="slidenum">
              <a:rPr lang="zh-TW" altLang="en-US" smtClean="0"/>
              <a:t>45</a:t>
            </a:fld>
            <a:endParaRPr lang="zh-TW" altLang="en-US" dirty="0"/>
          </a:p>
        </p:txBody>
      </p:sp>
      <p:sp>
        <p:nvSpPr>
          <p:cNvPr id="5" name="標題 1">
            <a:extLst>
              <a:ext uri="{FF2B5EF4-FFF2-40B4-BE49-F238E27FC236}">
                <a16:creationId xmlns:a16="http://schemas.microsoft.com/office/drawing/2014/main" id="{ED599C47-AEFC-3002-40E5-B478745E61D7}"/>
              </a:ext>
            </a:extLst>
          </p:cNvPr>
          <p:cNvSpPr>
            <a:spLocks noGrp="1"/>
          </p:cNvSpPr>
          <p:nvPr>
            <p:ph type="title"/>
          </p:nvPr>
        </p:nvSpPr>
        <p:spPr>
          <a:xfrm rot="20550314">
            <a:off x="100829" y="361135"/>
            <a:ext cx="1904140" cy="572700"/>
          </a:xfrm>
        </p:spPr>
        <p:style>
          <a:lnRef idx="2">
            <a:schemeClr val="accent2">
              <a:shade val="15000"/>
            </a:schemeClr>
          </a:lnRef>
          <a:fillRef idx="1">
            <a:schemeClr val="accent2"/>
          </a:fillRef>
          <a:effectRef idx="0">
            <a:schemeClr val="accent2"/>
          </a:effectRef>
          <a:fontRef idx="minor">
            <a:schemeClr val="lt1"/>
          </a:fontRef>
        </p:style>
        <p:txBody>
          <a:bodyPr/>
          <a:lstStyle/>
          <a:p>
            <a:r>
              <a:rPr lang="zh-TW" altLang="en-US" b="1" dirty="0">
                <a:solidFill>
                  <a:srgbClr val="FBF7F5"/>
                </a:solidFill>
                <a:latin typeface="微軟正黑體" panose="020B0604030504040204" pitchFamily="34" charset="-120"/>
                <a:ea typeface="微軟正黑體" panose="020B0604030504040204" pitchFamily="34" charset="-120"/>
              </a:rPr>
              <a:t>事後公開</a:t>
            </a:r>
          </a:p>
        </p:txBody>
      </p:sp>
    </p:spTree>
    <p:extLst>
      <p:ext uri="{BB962C8B-B14F-4D97-AF65-F5344CB8AC3E}">
        <p14:creationId xmlns:p14="http://schemas.microsoft.com/office/powerpoint/2010/main" val="35322299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C151C1D-506B-B4BA-20E1-37B808A303BC}"/>
              </a:ext>
            </a:extLst>
          </p:cNvPr>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補正身分關係揭露表最後時機</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F69A89EB-049E-01A9-154D-4D67E37BFF19}"/>
              </a:ext>
            </a:extLst>
          </p:cNvPr>
          <p:cNvSpPr>
            <a:spLocks noGrp="1"/>
          </p:cNvSpPr>
          <p:nvPr>
            <p:ph type="sldNum" sz="quarter" idx="11"/>
          </p:nvPr>
        </p:nvSpPr>
        <p:spPr/>
        <p:txBody>
          <a:bodyPr/>
          <a:lstStyle/>
          <a:p>
            <a:fld id="{DBD94E27-7B9A-466C-AD81-10C7819BE9C1}" type="slidenum">
              <a:rPr lang="zh-TW" altLang="en-US" smtClean="0"/>
              <a:t>46</a:t>
            </a:fld>
            <a:endParaRPr lang="zh-TW" altLang="en-US" dirty="0"/>
          </a:p>
        </p:txBody>
      </p:sp>
      <p:sp>
        <p:nvSpPr>
          <p:cNvPr id="4" name="文字方塊 3">
            <a:extLst>
              <a:ext uri="{FF2B5EF4-FFF2-40B4-BE49-F238E27FC236}">
                <a16:creationId xmlns:a16="http://schemas.microsoft.com/office/drawing/2014/main" id="{9629807A-5672-ED36-59DD-78F3D03726B2}"/>
              </a:ext>
            </a:extLst>
          </p:cNvPr>
          <p:cNvSpPr txBox="1"/>
          <p:nvPr/>
        </p:nvSpPr>
        <p:spPr>
          <a:xfrm>
            <a:off x="807522" y="4536374"/>
            <a:ext cx="4028667" cy="307777"/>
          </a:xfrm>
          <a:prstGeom prst="rect">
            <a:avLst/>
          </a:prstGeom>
          <a:noFill/>
        </p:spPr>
        <p:txBody>
          <a:bodyPr wrap="none" rtlCol="0">
            <a:spAutoFit/>
          </a:bodyPr>
          <a:lstStyle/>
          <a:p>
            <a:r>
              <a:rPr lang="zh-TW" altLang="en-US" dirty="0"/>
              <a:t>法務部</a:t>
            </a:r>
            <a:r>
              <a:rPr lang="zh-TW" altLang="zh-TW" dirty="0"/>
              <a:t>108年3月22日法廉字第10805002150號</a:t>
            </a:r>
            <a:r>
              <a:rPr lang="zh-TW" altLang="en-US" dirty="0"/>
              <a:t>函</a:t>
            </a:r>
            <a:endParaRPr lang="zh-TW" altLang="zh-TW" dirty="0"/>
          </a:p>
        </p:txBody>
      </p:sp>
      <p:sp>
        <p:nvSpPr>
          <p:cNvPr id="6" name="文字方塊 5">
            <a:extLst>
              <a:ext uri="{FF2B5EF4-FFF2-40B4-BE49-F238E27FC236}">
                <a16:creationId xmlns:a16="http://schemas.microsoft.com/office/drawing/2014/main" id="{24B80DDA-6282-6290-9BEB-D930D24A1156}"/>
              </a:ext>
            </a:extLst>
          </p:cNvPr>
          <p:cNvSpPr txBox="1"/>
          <p:nvPr/>
        </p:nvSpPr>
        <p:spPr>
          <a:xfrm>
            <a:off x="1413164" y="1330036"/>
            <a:ext cx="6664036" cy="2862322"/>
          </a:xfrm>
          <a:prstGeom prst="rect">
            <a:avLst/>
          </a:prstGeom>
          <a:noFill/>
        </p:spPr>
        <p:txBody>
          <a:bodyPr wrap="square">
            <a:spAutoFit/>
          </a:bodyPr>
          <a:lstStyle/>
          <a:p>
            <a:pPr algn="just"/>
            <a:r>
              <a:rPr lang="zh-TW" altLang="en-US" sz="2000" b="1" dirty="0">
                <a:latin typeface="微軟正黑體" panose="020B0604030504040204" pitchFamily="34" charset="-120"/>
                <a:ea typeface="微軟正黑體" panose="020B0604030504040204" pitchFamily="34" charset="-120"/>
              </a:rPr>
              <a:t>投標時或申請補助時關係人未檢附身分揭露表，可否於開標現場補填或於決標前補正</a:t>
            </a:r>
            <a:r>
              <a:rPr lang="en-US" altLang="zh-TW" sz="2000" b="1" dirty="0">
                <a:latin typeface="微軟正黑體" panose="020B0604030504040204" pitchFamily="34" charset="-120"/>
                <a:ea typeface="微軟正黑體" panose="020B0604030504040204" pitchFamily="34" charset="-120"/>
              </a:rPr>
              <a:t>? </a:t>
            </a:r>
          </a:p>
          <a:p>
            <a:pPr lvl="1" algn="just"/>
            <a:endParaRPr lang="en-US" altLang="zh-TW" sz="2000" b="1" dirty="0">
              <a:latin typeface="微軟正黑體" panose="020B0604030504040204" pitchFamily="34" charset="-120"/>
              <a:ea typeface="微軟正黑體" panose="020B0604030504040204" pitchFamily="34" charset="-120"/>
            </a:endParaRPr>
          </a:p>
          <a:p>
            <a:pPr lvl="1" algn="just"/>
            <a:r>
              <a:rPr lang="en-US" altLang="zh-TW" sz="2000" b="1" dirty="0">
                <a:latin typeface="微軟正黑體" panose="020B0604030504040204" pitchFamily="34" charset="-120"/>
                <a:ea typeface="微軟正黑體" panose="020B0604030504040204" pitchFamily="34" charset="-120"/>
              </a:rPr>
              <a:t>1</a:t>
            </a:r>
            <a:r>
              <a:rPr lang="zh-TW" altLang="en-US" sz="2000" b="1" dirty="0">
                <a:latin typeface="微軟正黑體" panose="020B0604030504040204" pitchFamily="34" charset="-120"/>
                <a:ea typeface="微軟正黑體" panose="020B0604030504040204" pitchFamily="34" charset="-120"/>
              </a:rPr>
              <a:t>、機關團體</a:t>
            </a:r>
            <a:r>
              <a:rPr lang="zh-TW" altLang="en-US" sz="2000" b="1" dirty="0">
                <a:solidFill>
                  <a:srgbClr val="FF0000"/>
                </a:solidFill>
                <a:latin typeface="微軟正黑體" panose="020B0604030504040204" pitchFamily="34" charset="-120"/>
                <a:ea typeface="微軟正黑體" panose="020B0604030504040204" pitchFamily="34" charset="-120"/>
              </a:rPr>
              <a:t>採購案決標前</a:t>
            </a:r>
            <a:r>
              <a:rPr lang="zh-TW" altLang="en-US" sz="2000" b="1" dirty="0">
                <a:latin typeface="微軟正黑體" panose="020B0604030504040204" pitchFamily="34" charset="-120"/>
                <a:ea typeface="微軟正黑體" panose="020B0604030504040204" pitchFamily="34" charset="-120"/>
              </a:rPr>
              <a:t>或</a:t>
            </a:r>
            <a:r>
              <a:rPr lang="zh-TW" altLang="en-US" sz="2000" b="1" dirty="0">
                <a:solidFill>
                  <a:srgbClr val="FF0000"/>
                </a:solidFill>
                <a:latin typeface="微軟正黑體" panose="020B0604030504040204" pitchFamily="34" charset="-120"/>
                <a:ea typeface="微軟正黑體" panose="020B0604030504040204" pitchFamily="34" charset="-120"/>
              </a:rPr>
              <a:t>補助案核定</a:t>
            </a:r>
            <a:r>
              <a:rPr lang="zh-TW" altLang="en-US" sz="2000" b="1" dirty="0">
                <a:latin typeface="微軟正黑體" panose="020B0604030504040204" pitchFamily="34" charset="-120"/>
                <a:ea typeface="微軟正黑體" panose="020B0604030504040204" pitchFamily="34" charset="-120"/>
              </a:rPr>
              <a:t>前，仍允許採購廠商或補助申請對象補正身分揭露表。</a:t>
            </a:r>
            <a:endParaRPr lang="en-US" altLang="zh-TW" sz="2000" b="1" dirty="0">
              <a:latin typeface="微軟正黑體" panose="020B0604030504040204" pitchFamily="34" charset="-120"/>
              <a:ea typeface="微軟正黑體" panose="020B0604030504040204" pitchFamily="34" charset="-120"/>
            </a:endParaRPr>
          </a:p>
          <a:p>
            <a:pPr algn="just"/>
            <a:endParaRPr lang="en-US" altLang="zh-TW" sz="2000" b="1" dirty="0">
              <a:latin typeface="微軟正黑體" panose="020B0604030504040204" pitchFamily="34" charset="-120"/>
              <a:ea typeface="微軟正黑體" panose="020B0604030504040204" pitchFamily="34" charset="-120"/>
            </a:endParaRPr>
          </a:p>
          <a:p>
            <a:pPr algn="just"/>
            <a:r>
              <a:rPr lang="en-US" altLang="zh-TW" sz="2000" b="1" dirty="0">
                <a:latin typeface="微軟正黑體" panose="020B0604030504040204" pitchFamily="34" charset="-120"/>
                <a:ea typeface="微軟正黑體" panose="020B0604030504040204" pitchFamily="34" charset="-120"/>
              </a:rPr>
              <a:t>2</a:t>
            </a:r>
            <a:r>
              <a:rPr lang="zh-TW" altLang="en-US" sz="2000" b="1" dirty="0">
                <a:latin typeface="微軟正黑體" panose="020B0604030504040204" pitchFamily="34" charset="-120"/>
                <a:ea typeface="微軟正黑體" panose="020B0604030504040204" pitchFamily="34" charset="-120"/>
              </a:rPr>
              <a:t>、於決標後或補助案核定後始表示漏未填寫揭露表者，已屬未於投標或申請文件內據實表明，係違反第 </a:t>
            </a:r>
            <a:r>
              <a:rPr lang="en-US" altLang="zh-TW" sz="2000" b="1" dirty="0">
                <a:latin typeface="微軟正黑體" panose="020B0604030504040204" pitchFamily="34" charset="-120"/>
                <a:ea typeface="微軟正黑體" panose="020B0604030504040204" pitchFamily="34" charset="-120"/>
              </a:rPr>
              <a:t>14 </a:t>
            </a:r>
            <a:r>
              <a:rPr lang="zh-TW" altLang="en-US" sz="2000" b="1" dirty="0">
                <a:latin typeface="微軟正黑體" panose="020B0604030504040204" pitchFamily="34" charset="-120"/>
                <a:ea typeface="微軟正黑體" panose="020B0604030504040204" pitchFamily="34" charset="-120"/>
              </a:rPr>
              <a:t>條第 </a:t>
            </a:r>
            <a:r>
              <a:rPr lang="en-US" altLang="zh-TW" sz="2000" b="1" dirty="0">
                <a:latin typeface="微軟正黑體" panose="020B0604030504040204" pitchFamily="34" charset="-120"/>
                <a:ea typeface="微軟正黑體" panose="020B0604030504040204" pitchFamily="34" charset="-120"/>
              </a:rPr>
              <a:t>2 </a:t>
            </a:r>
            <a:r>
              <a:rPr lang="zh-TW" altLang="en-US" sz="2000" b="1" dirty="0">
                <a:latin typeface="微軟正黑體" panose="020B0604030504040204" pitchFamily="34" charset="-120"/>
                <a:ea typeface="微軟正黑體" panose="020B0604030504040204" pitchFamily="34" charset="-120"/>
              </a:rPr>
              <a:t>項規定。</a:t>
            </a:r>
          </a:p>
        </p:txBody>
      </p:sp>
    </p:spTree>
    <p:extLst>
      <p:ext uri="{BB962C8B-B14F-4D97-AF65-F5344CB8AC3E}">
        <p14:creationId xmlns:p14="http://schemas.microsoft.com/office/powerpoint/2010/main" val="3627614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4">
            <a:extLst>
              <a:ext uri="{FF2B5EF4-FFF2-40B4-BE49-F238E27FC236}">
                <a16:creationId xmlns:a16="http://schemas.microsoft.com/office/drawing/2014/main" id="{5E798D44-339B-4352-91F4-65F54E06F9FC}"/>
              </a:ext>
            </a:extLst>
          </p:cNvPr>
          <p:cNvSpPr>
            <a:spLocks noGrp="1"/>
          </p:cNvSpPr>
          <p:nvPr>
            <p:ph type="sldNum" sz="quarter" idx="11"/>
          </p:nvPr>
        </p:nvSpPr>
        <p:spPr>
          <a:xfrm>
            <a:off x="6619314" y="4711395"/>
            <a:ext cx="2057400" cy="274637"/>
          </a:xfrm>
        </p:spPr>
        <p:txBody>
          <a:bodyPr/>
          <a:lstStyle/>
          <a:p>
            <a:fld id="{DBD94E27-7B9A-466C-AD81-10C7819BE9C1}" type="slidenum">
              <a:rPr lang="zh-TW" altLang="en-US" smtClean="0"/>
              <a:t>47</a:t>
            </a:fld>
            <a:endParaRPr lang="zh-TW" altLang="en-US" dirty="0"/>
          </a:p>
        </p:txBody>
      </p:sp>
      <p:sp>
        <p:nvSpPr>
          <p:cNvPr id="2" name="標題 1">
            <a:extLst>
              <a:ext uri="{FF2B5EF4-FFF2-40B4-BE49-F238E27FC236}">
                <a16:creationId xmlns:a16="http://schemas.microsoft.com/office/drawing/2014/main" id="{71EF27B8-DC99-478B-9142-BA9BDDACBB57}"/>
              </a:ext>
            </a:extLst>
          </p:cNvPr>
          <p:cNvSpPr>
            <a:spLocks noGrp="1"/>
          </p:cNvSpPr>
          <p:nvPr>
            <p:ph type="title" idx="4294967295"/>
          </p:nvPr>
        </p:nvSpPr>
        <p:spPr>
          <a:xfrm>
            <a:off x="107489" y="-339015"/>
            <a:ext cx="2350015" cy="1715151"/>
          </a:xfrm>
        </p:spPr>
        <p:txBody>
          <a:bodyPr/>
          <a:lstStyle/>
          <a:p>
            <a:pPr algn="ctr">
              <a:buSzPts val="2800"/>
            </a:pPr>
            <a:r>
              <a:rPr lang="zh-TW" altLang="en-US" sz="3300" b="1" dirty="0">
                <a:latin typeface="微軟正黑體" panose="020B0604030504040204" pitchFamily="34" charset="-120"/>
                <a:ea typeface="微軟正黑體" panose="020B0604030504040204" pitchFamily="34" charset="-120"/>
                <a:cs typeface="Poppins ExtraBold"/>
                <a:sym typeface="Barlow"/>
              </a:rPr>
              <a:t>事前揭露</a:t>
            </a:r>
            <a:r>
              <a:rPr lang="en-US" altLang="zh-TW" sz="3300" b="1" dirty="0">
                <a:latin typeface="微軟正黑體" panose="020B0604030504040204" pitchFamily="34" charset="-120"/>
                <a:ea typeface="微軟正黑體" panose="020B0604030504040204" pitchFamily="34" charset="-120"/>
                <a:cs typeface="Poppins ExtraBold"/>
                <a:sym typeface="Barlow"/>
              </a:rPr>
              <a:t>-</a:t>
            </a:r>
            <a:r>
              <a:rPr lang="zh-TW" altLang="en-US" sz="3300" b="1" dirty="0">
                <a:latin typeface="微軟正黑體" panose="020B0604030504040204" pitchFamily="34" charset="-120"/>
                <a:ea typeface="微軟正黑體" panose="020B0604030504040204" pitchFamily="34" charset="-120"/>
                <a:cs typeface="Poppins ExtraBold"/>
                <a:sym typeface="Barlow"/>
              </a:rPr>
              <a:t>填寫實務</a:t>
            </a:r>
            <a:br>
              <a:rPr lang="zh-TW" altLang="en-US" sz="3300" b="1" dirty="0">
                <a:latin typeface="微軟正黑體" panose="020B0604030504040204" pitchFamily="34" charset="-120"/>
                <a:ea typeface="微軟正黑體" panose="020B0604030504040204" pitchFamily="34" charset="-120"/>
                <a:cs typeface="Poppins ExtraBold"/>
                <a:sym typeface="Barlow"/>
              </a:rPr>
            </a:br>
            <a:r>
              <a:rPr lang="en-US" altLang="zh-TW" sz="1800" b="1" dirty="0">
                <a:latin typeface="微軟正黑體" panose="020B0604030504040204" pitchFamily="34" charset="-120"/>
                <a:ea typeface="微軟正黑體" panose="020B0604030504040204" pitchFamily="34" charset="-120"/>
                <a:cs typeface="Poppins ExtraBold"/>
                <a:sym typeface="Barlow"/>
              </a:rPr>
              <a:t>(</a:t>
            </a:r>
            <a:r>
              <a:rPr lang="zh-TW" altLang="en-US" sz="1800" b="1" dirty="0">
                <a:latin typeface="微軟正黑體" panose="020B0604030504040204" pitchFamily="34" charset="-120"/>
                <a:ea typeface="微軟正黑體" panose="020B0604030504040204" pitchFamily="34" charset="-120"/>
                <a:cs typeface="Poppins ExtraBold"/>
                <a:sym typeface="Barlow"/>
              </a:rPr>
              <a:t>本法第</a:t>
            </a:r>
            <a:r>
              <a:rPr lang="en-US" altLang="zh-TW" sz="1800" b="1" dirty="0">
                <a:latin typeface="微軟正黑體" panose="020B0604030504040204" pitchFamily="34" charset="-120"/>
                <a:ea typeface="微軟正黑體" panose="020B0604030504040204" pitchFamily="34" charset="-120"/>
                <a:cs typeface="Poppins ExtraBold"/>
                <a:sym typeface="Barlow"/>
              </a:rPr>
              <a:t>14</a:t>
            </a:r>
            <a:r>
              <a:rPr lang="zh-TW" altLang="en-US" sz="1800" b="1" dirty="0">
                <a:latin typeface="微軟正黑體" panose="020B0604030504040204" pitchFamily="34" charset="-120"/>
                <a:ea typeface="微軟正黑體" panose="020B0604030504040204" pitchFamily="34" charset="-120"/>
                <a:cs typeface="Poppins ExtraBold"/>
                <a:sym typeface="Barlow"/>
              </a:rPr>
              <a:t>條第</a:t>
            </a:r>
            <a:r>
              <a:rPr lang="en-US" altLang="zh-TW" sz="1800" b="1" dirty="0">
                <a:latin typeface="微軟正黑體" panose="020B0604030504040204" pitchFamily="34" charset="-120"/>
                <a:ea typeface="微軟正黑體" panose="020B0604030504040204" pitchFamily="34" charset="-120"/>
                <a:cs typeface="Poppins ExtraBold"/>
                <a:sym typeface="Barlow"/>
              </a:rPr>
              <a:t>2</a:t>
            </a:r>
            <a:r>
              <a:rPr lang="zh-TW" altLang="en-US" sz="1800" b="1" dirty="0">
                <a:latin typeface="微軟正黑體" panose="020B0604030504040204" pitchFamily="34" charset="-120"/>
                <a:ea typeface="微軟正黑體" panose="020B0604030504040204" pitchFamily="34" charset="-120"/>
                <a:cs typeface="Poppins ExtraBold"/>
                <a:sym typeface="Barlow"/>
              </a:rPr>
              <a:t>項</a:t>
            </a:r>
            <a:r>
              <a:rPr lang="en-US" altLang="zh-TW" sz="1800" b="1" dirty="0">
                <a:latin typeface="微軟正黑體" panose="020B0604030504040204" pitchFamily="34" charset="-120"/>
                <a:ea typeface="微軟正黑體" panose="020B0604030504040204" pitchFamily="34" charset="-120"/>
                <a:cs typeface="Poppins ExtraBold"/>
                <a:sym typeface="Barlow"/>
              </a:rPr>
              <a:t>)</a:t>
            </a:r>
            <a:endParaRPr lang="zh-TW" altLang="en-US" sz="1800" b="1" dirty="0">
              <a:latin typeface="微軟正黑體" panose="020B0604030504040204" pitchFamily="34" charset="-120"/>
              <a:ea typeface="微軟正黑體" panose="020B0604030504040204" pitchFamily="34" charset="-120"/>
              <a:cs typeface="Poppins ExtraBold"/>
              <a:sym typeface="Poppins ExtraBold"/>
            </a:endParaRPr>
          </a:p>
        </p:txBody>
      </p:sp>
      <p:grpSp>
        <p:nvGrpSpPr>
          <p:cNvPr id="6" name="Google Shape;1569;p80">
            <a:extLst>
              <a:ext uri="{FF2B5EF4-FFF2-40B4-BE49-F238E27FC236}">
                <a16:creationId xmlns:a16="http://schemas.microsoft.com/office/drawing/2014/main" id="{4763C44A-E355-4F0E-92BC-6C1166371115}"/>
              </a:ext>
            </a:extLst>
          </p:cNvPr>
          <p:cNvGrpSpPr/>
          <p:nvPr/>
        </p:nvGrpSpPr>
        <p:grpSpPr>
          <a:xfrm>
            <a:off x="373633" y="2571750"/>
            <a:ext cx="2083872" cy="2304425"/>
            <a:chOff x="609125" y="1021313"/>
            <a:chExt cx="3409125" cy="4505512"/>
          </a:xfrm>
        </p:grpSpPr>
        <p:grpSp>
          <p:nvGrpSpPr>
            <p:cNvPr id="7" name="Google Shape;1570;p80">
              <a:extLst>
                <a:ext uri="{FF2B5EF4-FFF2-40B4-BE49-F238E27FC236}">
                  <a16:creationId xmlns:a16="http://schemas.microsoft.com/office/drawing/2014/main" id="{4B1F4FFF-6200-4BAE-A204-D527AEDCE709}"/>
                </a:ext>
              </a:extLst>
            </p:cNvPr>
            <p:cNvGrpSpPr/>
            <p:nvPr/>
          </p:nvGrpSpPr>
          <p:grpSpPr>
            <a:xfrm>
              <a:off x="609125" y="1021313"/>
              <a:ext cx="3409125" cy="4505512"/>
              <a:chOff x="609125" y="1021313"/>
              <a:chExt cx="3409125" cy="4505512"/>
            </a:xfrm>
          </p:grpSpPr>
          <p:grpSp>
            <p:nvGrpSpPr>
              <p:cNvPr id="20" name="Google Shape;1575;p80">
                <a:extLst>
                  <a:ext uri="{FF2B5EF4-FFF2-40B4-BE49-F238E27FC236}">
                    <a16:creationId xmlns:a16="http://schemas.microsoft.com/office/drawing/2014/main" id="{9D7F7722-6620-4C15-AAF2-F0EB6FA3460E}"/>
                  </a:ext>
                </a:extLst>
              </p:cNvPr>
              <p:cNvGrpSpPr/>
              <p:nvPr/>
            </p:nvGrpSpPr>
            <p:grpSpPr>
              <a:xfrm>
                <a:off x="609125" y="2713950"/>
                <a:ext cx="3409125" cy="2812875"/>
                <a:chOff x="609125" y="2637325"/>
                <a:chExt cx="3409125" cy="2812875"/>
              </a:xfrm>
            </p:grpSpPr>
            <p:sp>
              <p:nvSpPr>
                <p:cNvPr id="22" name="Google Shape;1589;p80">
                  <a:extLst>
                    <a:ext uri="{FF2B5EF4-FFF2-40B4-BE49-F238E27FC236}">
                      <a16:creationId xmlns:a16="http://schemas.microsoft.com/office/drawing/2014/main" id="{3799E7EF-FEDA-4E49-BBB7-41F9A7D39C19}"/>
                    </a:ext>
                  </a:extLst>
                </p:cNvPr>
                <p:cNvSpPr/>
                <p:nvPr/>
              </p:nvSpPr>
              <p:spPr>
                <a:xfrm>
                  <a:off x="3718971" y="3825170"/>
                  <a:ext cx="159115" cy="189840"/>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1590;p80">
                  <a:extLst>
                    <a:ext uri="{FF2B5EF4-FFF2-40B4-BE49-F238E27FC236}">
                      <a16:creationId xmlns:a16="http://schemas.microsoft.com/office/drawing/2014/main" id="{EE5AC777-77D4-4331-A6C0-10CC72FB3984}"/>
                    </a:ext>
                  </a:extLst>
                </p:cNvPr>
                <p:cNvSpPr/>
                <p:nvPr/>
              </p:nvSpPr>
              <p:spPr>
                <a:xfrm>
                  <a:off x="2482125" y="2637325"/>
                  <a:ext cx="1536125" cy="1987275"/>
                </a:xfrm>
                <a:custGeom>
                  <a:avLst/>
                  <a:gdLst/>
                  <a:ahLst/>
                  <a:cxnLst/>
                  <a:rect l="l" t="t" r="r" b="b"/>
                  <a:pathLst>
                    <a:path w="61445" h="79491" extrusionOk="0">
                      <a:moveTo>
                        <a:pt x="0" y="1"/>
                      </a:moveTo>
                      <a:lnTo>
                        <a:pt x="0" y="79491"/>
                      </a:lnTo>
                      <a:lnTo>
                        <a:pt x="61444" y="79491"/>
                      </a:lnTo>
                      <a:lnTo>
                        <a:pt x="61444" y="1"/>
                      </a:ln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 name="Google Shape;1591;p80">
                  <a:extLst>
                    <a:ext uri="{FF2B5EF4-FFF2-40B4-BE49-F238E27FC236}">
                      <a16:creationId xmlns:a16="http://schemas.microsoft.com/office/drawing/2014/main" id="{27A26981-0F7D-4E7B-9C14-FEA763047D11}"/>
                    </a:ext>
                  </a:extLst>
                </p:cNvPr>
                <p:cNvSpPr/>
                <p:nvPr/>
              </p:nvSpPr>
              <p:spPr>
                <a:xfrm>
                  <a:off x="3584575" y="2968400"/>
                  <a:ext cx="289400" cy="289400"/>
                </a:xfrm>
                <a:custGeom>
                  <a:avLst/>
                  <a:gdLst/>
                  <a:ahLst/>
                  <a:cxnLst/>
                  <a:rect l="l" t="t" r="r" b="b"/>
                  <a:pathLst>
                    <a:path w="11576" h="11576" extrusionOk="0">
                      <a:moveTo>
                        <a:pt x="5771" y="1068"/>
                      </a:moveTo>
                      <a:cubicBezTo>
                        <a:pt x="8373" y="1068"/>
                        <a:pt x="10508" y="3203"/>
                        <a:pt x="10508" y="5805"/>
                      </a:cubicBezTo>
                      <a:cubicBezTo>
                        <a:pt x="10508" y="8373"/>
                        <a:pt x="8373" y="10508"/>
                        <a:pt x="5771" y="10508"/>
                      </a:cubicBezTo>
                      <a:cubicBezTo>
                        <a:pt x="3203" y="10508"/>
                        <a:pt x="1068" y="8373"/>
                        <a:pt x="1068" y="5805"/>
                      </a:cubicBezTo>
                      <a:cubicBezTo>
                        <a:pt x="1068" y="3203"/>
                        <a:pt x="3203" y="1068"/>
                        <a:pt x="5771" y="1068"/>
                      </a:cubicBezTo>
                      <a:close/>
                      <a:moveTo>
                        <a:pt x="5771" y="1"/>
                      </a:moveTo>
                      <a:cubicBezTo>
                        <a:pt x="2602" y="1"/>
                        <a:pt x="0" y="2569"/>
                        <a:pt x="0" y="5771"/>
                      </a:cubicBezTo>
                      <a:cubicBezTo>
                        <a:pt x="0" y="9007"/>
                        <a:pt x="2569" y="11575"/>
                        <a:pt x="5771" y="11575"/>
                      </a:cubicBezTo>
                      <a:cubicBezTo>
                        <a:pt x="8940" y="11575"/>
                        <a:pt x="11575" y="9007"/>
                        <a:pt x="11575" y="5771"/>
                      </a:cubicBezTo>
                      <a:cubicBezTo>
                        <a:pt x="11575" y="2569"/>
                        <a:pt x="9007" y="1"/>
                        <a:pt x="57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Google Shape;1592;p80">
                  <a:extLst>
                    <a:ext uri="{FF2B5EF4-FFF2-40B4-BE49-F238E27FC236}">
                      <a16:creationId xmlns:a16="http://schemas.microsoft.com/office/drawing/2014/main" id="{82A1323B-7A6D-4809-9C91-49AEF3619D73}"/>
                    </a:ext>
                  </a:extLst>
                </p:cNvPr>
                <p:cNvSpPr/>
                <p:nvPr/>
              </p:nvSpPr>
              <p:spPr>
                <a:xfrm>
                  <a:off x="3652125" y="3067425"/>
                  <a:ext cx="155125" cy="108650"/>
                </a:xfrm>
                <a:custGeom>
                  <a:avLst/>
                  <a:gdLst/>
                  <a:ahLst/>
                  <a:cxnLst/>
                  <a:rect l="l" t="t" r="r" b="b"/>
                  <a:pathLst>
                    <a:path w="6205" h="4346" extrusionOk="0">
                      <a:moveTo>
                        <a:pt x="5633" y="1"/>
                      </a:moveTo>
                      <a:cubicBezTo>
                        <a:pt x="5496" y="1"/>
                        <a:pt x="5354" y="59"/>
                        <a:pt x="5237" y="176"/>
                      </a:cubicBezTo>
                      <a:lnTo>
                        <a:pt x="2569" y="2844"/>
                      </a:lnTo>
                      <a:lnTo>
                        <a:pt x="968" y="1210"/>
                      </a:lnTo>
                      <a:cubicBezTo>
                        <a:pt x="851" y="1110"/>
                        <a:pt x="709" y="1060"/>
                        <a:pt x="572" y="1060"/>
                      </a:cubicBezTo>
                      <a:cubicBezTo>
                        <a:pt x="434" y="1060"/>
                        <a:pt x="300" y="1110"/>
                        <a:pt x="200" y="1210"/>
                      </a:cubicBezTo>
                      <a:cubicBezTo>
                        <a:pt x="0" y="1410"/>
                        <a:pt x="0" y="1744"/>
                        <a:pt x="200" y="1944"/>
                      </a:cubicBezTo>
                      <a:lnTo>
                        <a:pt x="2569" y="4345"/>
                      </a:lnTo>
                      <a:lnTo>
                        <a:pt x="6005" y="910"/>
                      </a:lnTo>
                      <a:cubicBezTo>
                        <a:pt x="6205" y="710"/>
                        <a:pt x="6205" y="376"/>
                        <a:pt x="6005" y="176"/>
                      </a:cubicBezTo>
                      <a:cubicBezTo>
                        <a:pt x="5904" y="59"/>
                        <a:pt x="5771" y="1"/>
                        <a:pt x="56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 name="Google Shape;1593;p80">
                  <a:extLst>
                    <a:ext uri="{FF2B5EF4-FFF2-40B4-BE49-F238E27FC236}">
                      <a16:creationId xmlns:a16="http://schemas.microsoft.com/office/drawing/2014/main" id="{0513E434-9E43-43DB-AE6A-DBE19F56F33F}"/>
                    </a:ext>
                  </a:extLst>
                </p:cNvPr>
                <p:cNvSpPr/>
                <p:nvPr/>
              </p:nvSpPr>
              <p:spPr>
                <a:xfrm>
                  <a:off x="2697275" y="3122675"/>
                  <a:ext cx="592950" cy="25"/>
                </a:xfrm>
                <a:custGeom>
                  <a:avLst/>
                  <a:gdLst/>
                  <a:ahLst/>
                  <a:cxnLst/>
                  <a:rect l="l" t="t" r="r" b="b"/>
                  <a:pathLst>
                    <a:path w="23718" h="1" fill="none" extrusionOk="0">
                      <a:moveTo>
                        <a:pt x="0" y="1"/>
                      </a:moveTo>
                      <a:lnTo>
                        <a:pt x="23717"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7" name="Google Shape;1594;p80">
                  <a:extLst>
                    <a:ext uri="{FF2B5EF4-FFF2-40B4-BE49-F238E27FC236}">
                      <a16:creationId xmlns:a16="http://schemas.microsoft.com/office/drawing/2014/main" id="{6839D25F-253C-4D26-9C56-DD6DBA9481B7}"/>
                    </a:ext>
                  </a:extLst>
                </p:cNvPr>
                <p:cNvSpPr/>
                <p:nvPr/>
              </p:nvSpPr>
              <p:spPr>
                <a:xfrm>
                  <a:off x="2697275" y="3223575"/>
                  <a:ext cx="489525" cy="25"/>
                </a:xfrm>
                <a:custGeom>
                  <a:avLst/>
                  <a:gdLst/>
                  <a:ahLst/>
                  <a:cxnLst/>
                  <a:rect l="l" t="t" r="r" b="b"/>
                  <a:pathLst>
                    <a:path w="19581" h="1" fill="none" extrusionOk="0">
                      <a:moveTo>
                        <a:pt x="0" y="1"/>
                      </a:moveTo>
                      <a:lnTo>
                        <a:pt x="19581"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8" name="Google Shape;1595;p80">
                  <a:extLst>
                    <a:ext uri="{FF2B5EF4-FFF2-40B4-BE49-F238E27FC236}">
                      <a16:creationId xmlns:a16="http://schemas.microsoft.com/office/drawing/2014/main" id="{158D7F7F-886C-4419-99EE-2C351CE3068D}"/>
                    </a:ext>
                  </a:extLst>
                </p:cNvPr>
                <p:cNvSpPr/>
                <p:nvPr/>
              </p:nvSpPr>
              <p:spPr>
                <a:xfrm>
                  <a:off x="2697275" y="3324500"/>
                  <a:ext cx="746375" cy="25"/>
                </a:xfrm>
                <a:custGeom>
                  <a:avLst/>
                  <a:gdLst/>
                  <a:ahLst/>
                  <a:cxnLst/>
                  <a:rect l="l" t="t" r="r" b="b"/>
                  <a:pathLst>
                    <a:path w="29855" h="1" fill="none" extrusionOk="0">
                      <a:moveTo>
                        <a:pt x="0" y="0"/>
                      </a:moveTo>
                      <a:lnTo>
                        <a:pt x="29855"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Google Shape;1596;p80">
                  <a:extLst>
                    <a:ext uri="{FF2B5EF4-FFF2-40B4-BE49-F238E27FC236}">
                      <a16:creationId xmlns:a16="http://schemas.microsoft.com/office/drawing/2014/main" id="{4B8A2471-07CA-485F-B7BC-5E425011FF7C}"/>
                    </a:ext>
                  </a:extLst>
                </p:cNvPr>
                <p:cNvSpPr/>
                <p:nvPr/>
              </p:nvSpPr>
              <p:spPr>
                <a:xfrm>
                  <a:off x="2697275" y="3425400"/>
                  <a:ext cx="577100" cy="25"/>
                </a:xfrm>
                <a:custGeom>
                  <a:avLst/>
                  <a:gdLst/>
                  <a:ahLst/>
                  <a:cxnLst/>
                  <a:rect l="l" t="t" r="r" b="b"/>
                  <a:pathLst>
                    <a:path w="23084" h="1" fill="none" extrusionOk="0">
                      <a:moveTo>
                        <a:pt x="0" y="0"/>
                      </a:moveTo>
                      <a:lnTo>
                        <a:pt x="23083"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0" name="Google Shape;1597;p80">
                  <a:extLst>
                    <a:ext uri="{FF2B5EF4-FFF2-40B4-BE49-F238E27FC236}">
                      <a16:creationId xmlns:a16="http://schemas.microsoft.com/office/drawing/2014/main" id="{0B4EB338-FC56-41AF-AB00-79985E2B9FF1}"/>
                    </a:ext>
                  </a:extLst>
                </p:cNvPr>
                <p:cNvSpPr/>
                <p:nvPr/>
              </p:nvSpPr>
              <p:spPr>
                <a:xfrm>
                  <a:off x="2697275" y="3527125"/>
                  <a:ext cx="489525" cy="25"/>
                </a:xfrm>
                <a:custGeom>
                  <a:avLst/>
                  <a:gdLst/>
                  <a:ahLst/>
                  <a:cxnLst/>
                  <a:rect l="l" t="t" r="r" b="b"/>
                  <a:pathLst>
                    <a:path w="19581" h="1" fill="none" extrusionOk="0">
                      <a:moveTo>
                        <a:pt x="0" y="1"/>
                      </a:moveTo>
                      <a:lnTo>
                        <a:pt x="19581"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1" name="Google Shape;1598;p80">
                  <a:extLst>
                    <a:ext uri="{FF2B5EF4-FFF2-40B4-BE49-F238E27FC236}">
                      <a16:creationId xmlns:a16="http://schemas.microsoft.com/office/drawing/2014/main" id="{29872ABC-4EC3-4452-A8D2-241B008E57C5}"/>
                    </a:ext>
                  </a:extLst>
                </p:cNvPr>
                <p:cNvSpPr/>
                <p:nvPr/>
              </p:nvSpPr>
              <p:spPr>
                <a:xfrm>
                  <a:off x="2697275" y="3628875"/>
                  <a:ext cx="608800" cy="25"/>
                </a:xfrm>
                <a:custGeom>
                  <a:avLst/>
                  <a:gdLst/>
                  <a:ahLst/>
                  <a:cxn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2" name="Google Shape;1599;p80">
                  <a:extLst>
                    <a:ext uri="{FF2B5EF4-FFF2-40B4-BE49-F238E27FC236}">
                      <a16:creationId xmlns:a16="http://schemas.microsoft.com/office/drawing/2014/main" id="{6A272550-0D69-4EDC-A171-AA95DC2211BC}"/>
                    </a:ext>
                  </a:extLst>
                </p:cNvPr>
                <p:cNvSpPr/>
                <p:nvPr/>
              </p:nvSpPr>
              <p:spPr>
                <a:xfrm>
                  <a:off x="2697275" y="3730625"/>
                  <a:ext cx="489525" cy="0"/>
                </a:xfrm>
                <a:custGeom>
                  <a:avLst/>
                  <a:gdLst/>
                  <a:ahLst/>
                  <a:cxnLst/>
                  <a:rect l="l" t="t" r="r" b="b"/>
                  <a:pathLst>
                    <a:path w="19581" fill="none" extrusionOk="0">
                      <a:moveTo>
                        <a:pt x="0" y="0"/>
                      </a:moveTo>
                      <a:lnTo>
                        <a:pt x="1958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3" name="Google Shape;1600;p80">
                  <a:extLst>
                    <a:ext uri="{FF2B5EF4-FFF2-40B4-BE49-F238E27FC236}">
                      <a16:creationId xmlns:a16="http://schemas.microsoft.com/office/drawing/2014/main" id="{49E3D329-DC1A-4A41-93CC-17E0747C1176}"/>
                    </a:ext>
                  </a:extLst>
                </p:cNvPr>
                <p:cNvSpPr/>
                <p:nvPr/>
              </p:nvSpPr>
              <p:spPr>
                <a:xfrm>
                  <a:off x="2697275" y="3831525"/>
                  <a:ext cx="608800" cy="25"/>
                </a:xfrm>
                <a:custGeom>
                  <a:avLst/>
                  <a:gdLst/>
                  <a:ahLst/>
                  <a:cxn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4" name="Google Shape;1601;p80">
                  <a:extLst>
                    <a:ext uri="{FF2B5EF4-FFF2-40B4-BE49-F238E27FC236}">
                      <a16:creationId xmlns:a16="http://schemas.microsoft.com/office/drawing/2014/main" id="{F094BA74-4BA2-4841-9A9E-44637A54B050}"/>
                    </a:ext>
                  </a:extLst>
                </p:cNvPr>
                <p:cNvSpPr/>
                <p:nvPr/>
              </p:nvSpPr>
              <p:spPr>
                <a:xfrm>
                  <a:off x="2697275" y="3932425"/>
                  <a:ext cx="608800" cy="25"/>
                </a:xfrm>
                <a:custGeom>
                  <a:avLst/>
                  <a:gdLst/>
                  <a:ahLst/>
                  <a:cxn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5" name="Google Shape;1602;p80">
                  <a:extLst>
                    <a:ext uri="{FF2B5EF4-FFF2-40B4-BE49-F238E27FC236}">
                      <a16:creationId xmlns:a16="http://schemas.microsoft.com/office/drawing/2014/main" id="{907024F4-3263-440B-B248-B5CB45094BAE}"/>
                    </a:ext>
                  </a:extLst>
                </p:cNvPr>
                <p:cNvSpPr/>
                <p:nvPr/>
              </p:nvSpPr>
              <p:spPr>
                <a:xfrm>
                  <a:off x="2697275" y="4033325"/>
                  <a:ext cx="746375" cy="25"/>
                </a:xfrm>
                <a:custGeom>
                  <a:avLst/>
                  <a:gdLst/>
                  <a:ahLst/>
                  <a:cxnLst/>
                  <a:rect l="l" t="t" r="r" b="b"/>
                  <a:pathLst>
                    <a:path w="29855" h="1" fill="none" extrusionOk="0">
                      <a:moveTo>
                        <a:pt x="0" y="1"/>
                      </a:moveTo>
                      <a:lnTo>
                        <a:pt x="29855"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6" name="Google Shape;1603;p80">
                  <a:extLst>
                    <a:ext uri="{FF2B5EF4-FFF2-40B4-BE49-F238E27FC236}">
                      <a16:creationId xmlns:a16="http://schemas.microsoft.com/office/drawing/2014/main" id="{B5CD3F5C-1F4A-4F19-B970-2F56D1F13510}"/>
                    </a:ext>
                  </a:extLst>
                </p:cNvPr>
                <p:cNvSpPr/>
                <p:nvPr/>
              </p:nvSpPr>
              <p:spPr>
                <a:xfrm>
                  <a:off x="2697275" y="4285175"/>
                  <a:ext cx="608800" cy="25"/>
                </a:xfrm>
                <a:custGeom>
                  <a:avLst/>
                  <a:gdLst/>
                  <a:ahLst/>
                  <a:cxnLst/>
                  <a:rect l="l" t="t" r="r" b="b"/>
                  <a:pathLst>
                    <a:path w="24352" h="1" fill="none" extrusionOk="0">
                      <a:moveTo>
                        <a:pt x="0" y="1"/>
                      </a:moveTo>
                      <a:lnTo>
                        <a:pt x="24351"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7" name="Google Shape;1604;p80">
                  <a:extLst>
                    <a:ext uri="{FF2B5EF4-FFF2-40B4-BE49-F238E27FC236}">
                      <a16:creationId xmlns:a16="http://schemas.microsoft.com/office/drawing/2014/main" id="{98C3CFEA-5460-4520-A014-96D41C1A2658}"/>
                    </a:ext>
                  </a:extLst>
                </p:cNvPr>
                <p:cNvSpPr/>
                <p:nvPr/>
              </p:nvSpPr>
              <p:spPr>
                <a:xfrm>
                  <a:off x="2697275" y="4384425"/>
                  <a:ext cx="746375" cy="25"/>
                </a:xfrm>
                <a:custGeom>
                  <a:avLst/>
                  <a:gdLst/>
                  <a:ahLst/>
                  <a:cxnLst/>
                  <a:rect l="l" t="t" r="r" b="b"/>
                  <a:pathLst>
                    <a:path w="29855" h="1" fill="none" extrusionOk="0">
                      <a:moveTo>
                        <a:pt x="0" y="0"/>
                      </a:moveTo>
                      <a:lnTo>
                        <a:pt x="29855"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8" name="Google Shape;1605;p80">
                  <a:extLst>
                    <a:ext uri="{FF2B5EF4-FFF2-40B4-BE49-F238E27FC236}">
                      <a16:creationId xmlns:a16="http://schemas.microsoft.com/office/drawing/2014/main" id="{A150CD7A-A6A6-4D56-B523-15BDA035A28A}"/>
                    </a:ext>
                  </a:extLst>
                </p:cNvPr>
                <p:cNvSpPr/>
                <p:nvPr/>
              </p:nvSpPr>
              <p:spPr>
                <a:xfrm>
                  <a:off x="3644625" y="4053350"/>
                  <a:ext cx="167350" cy="285125"/>
                </a:xfrm>
                <a:custGeom>
                  <a:avLst/>
                  <a:gdLst/>
                  <a:ahLst/>
                  <a:cxnLst/>
                  <a:rect l="l" t="t" r="r" b="b"/>
                  <a:pathLst>
                    <a:path w="6694" h="11405" extrusionOk="0">
                      <a:moveTo>
                        <a:pt x="0" y="0"/>
                      </a:moveTo>
                      <a:lnTo>
                        <a:pt x="0" y="11108"/>
                      </a:lnTo>
                      <a:cubicBezTo>
                        <a:pt x="0" y="11286"/>
                        <a:pt x="148" y="11405"/>
                        <a:pt x="306" y="11405"/>
                      </a:cubicBezTo>
                      <a:cubicBezTo>
                        <a:pt x="386" y="11405"/>
                        <a:pt x="467" y="11375"/>
                        <a:pt x="534" y="11308"/>
                      </a:cubicBezTo>
                      <a:lnTo>
                        <a:pt x="3136" y="8606"/>
                      </a:lnTo>
                      <a:cubicBezTo>
                        <a:pt x="3202" y="8540"/>
                        <a:pt x="3286" y="8506"/>
                        <a:pt x="3369" y="8506"/>
                      </a:cubicBezTo>
                      <a:cubicBezTo>
                        <a:pt x="3453" y="8506"/>
                        <a:pt x="3536" y="8540"/>
                        <a:pt x="3603" y="8606"/>
                      </a:cubicBezTo>
                      <a:lnTo>
                        <a:pt x="6171" y="11308"/>
                      </a:lnTo>
                      <a:cubicBezTo>
                        <a:pt x="6238" y="11375"/>
                        <a:pt x="6319" y="11405"/>
                        <a:pt x="6397" y="11405"/>
                      </a:cubicBezTo>
                      <a:cubicBezTo>
                        <a:pt x="6553" y="11405"/>
                        <a:pt x="6694" y="11286"/>
                        <a:pt x="6671" y="11108"/>
                      </a:cubicBezTo>
                      <a:lnTo>
                        <a:pt x="6671"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9" name="Google Shape;1606;p80">
                  <a:extLst>
                    <a:ext uri="{FF2B5EF4-FFF2-40B4-BE49-F238E27FC236}">
                      <a16:creationId xmlns:a16="http://schemas.microsoft.com/office/drawing/2014/main" id="{9C4A2A47-DA10-43F1-A317-8802A455B0F7}"/>
                    </a:ext>
                  </a:extLst>
                </p:cNvPr>
                <p:cNvSpPr/>
                <p:nvPr/>
              </p:nvSpPr>
              <p:spPr>
                <a:xfrm>
                  <a:off x="3596250" y="3961825"/>
                  <a:ext cx="265200" cy="241650"/>
                </a:xfrm>
                <a:custGeom>
                  <a:avLst/>
                  <a:gdLst/>
                  <a:ahLst/>
                  <a:cxnLst/>
                  <a:rect l="l" t="t" r="r" b="b"/>
                  <a:pathLst>
                    <a:path w="10608" h="9666" extrusionOk="0">
                      <a:moveTo>
                        <a:pt x="5308" y="0"/>
                      </a:moveTo>
                      <a:cubicBezTo>
                        <a:pt x="4070" y="0"/>
                        <a:pt x="2836" y="476"/>
                        <a:pt x="1902" y="1426"/>
                      </a:cubicBezTo>
                      <a:cubicBezTo>
                        <a:pt x="0" y="3294"/>
                        <a:pt x="0" y="6363"/>
                        <a:pt x="1902" y="8265"/>
                      </a:cubicBezTo>
                      <a:cubicBezTo>
                        <a:pt x="2836" y="9199"/>
                        <a:pt x="4070" y="9666"/>
                        <a:pt x="5308" y="9666"/>
                      </a:cubicBezTo>
                      <a:cubicBezTo>
                        <a:pt x="6547" y="9666"/>
                        <a:pt x="7789" y="9199"/>
                        <a:pt x="8740" y="8265"/>
                      </a:cubicBezTo>
                      <a:cubicBezTo>
                        <a:pt x="10608" y="6363"/>
                        <a:pt x="10608" y="3294"/>
                        <a:pt x="8740" y="1426"/>
                      </a:cubicBezTo>
                      <a:cubicBezTo>
                        <a:pt x="7789" y="476"/>
                        <a:pt x="6547" y="0"/>
                        <a:pt x="530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0" name="Google Shape;1607;p80">
                  <a:extLst>
                    <a:ext uri="{FF2B5EF4-FFF2-40B4-BE49-F238E27FC236}">
                      <a16:creationId xmlns:a16="http://schemas.microsoft.com/office/drawing/2014/main" id="{B6AFBDEC-0501-4415-8156-099E4DD8B2EC}"/>
                    </a:ext>
                  </a:extLst>
                </p:cNvPr>
                <p:cNvSpPr/>
                <p:nvPr/>
              </p:nvSpPr>
              <p:spPr>
                <a:xfrm>
                  <a:off x="3656300" y="4012475"/>
                  <a:ext cx="146775" cy="140125"/>
                </a:xfrm>
                <a:custGeom>
                  <a:avLst/>
                  <a:gdLst/>
                  <a:ahLst/>
                  <a:cxnLst/>
                  <a:rect l="l" t="t" r="r" b="b"/>
                  <a:pathLst>
                    <a:path w="5871" h="5605" extrusionOk="0">
                      <a:moveTo>
                        <a:pt x="2902" y="1"/>
                      </a:moveTo>
                      <a:lnTo>
                        <a:pt x="2001" y="1835"/>
                      </a:lnTo>
                      <a:lnTo>
                        <a:pt x="0" y="2136"/>
                      </a:lnTo>
                      <a:lnTo>
                        <a:pt x="1468" y="3570"/>
                      </a:lnTo>
                      <a:lnTo>
                        <a:pt x="1134" y="5605"/>
                      </a:lnTo>
                      <a:lnTo>
                        <a:pt x="2902" y="4637"/>
                      </a:lnTo>
                      <a:lnTo>
                        <a:pt x="4737" y="5605"/>
                      </a:lnTo>
                      <a:lnTo>
                        <a:pt x="4370" y="3570"/>
                      </a:lnTo>
                      <a:lnTo>
                        <a:pt x="5871" y="2136"/>
                      </a:lnTo>
                      <a:lnTo>
                        <a:pt x="3836" y="1835"/>
                      </a:lnTo>
                      <a:lnTo>
                        <a:pt x="2902"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1" name="Google Shape;1608;p80">
                  <a:extLst>
                    <a:ext uri="{FF2B5EF4-FFF2-40B4-BE49-F238E27FC236}">
                      <a16:creationId xmlns:a16="http://schemas.microsoft.com/office/drawing/2014/main" id="{B1D179B8-69A9-4373-9A2D-6363342633FE}"/>
                    </a:ext>
                  </a:extLst>
                </p:cNvPr>
                <p:cNvSpPr/>
                <p:nvPr/>
              </p:nvSpPr>
              <p:spPr>
                <a:xfrm>
                  <a:off x="1022750" y="4403600"/>
                  <a:ext cx="1109975" cy="1007400"/>
                </a:xfrm>
                <a:custGeom>
                  <a:avLst/>
                  <a:gdLst/>
                  <a:ahLst/>
                  <a:cxnLst/>
                  <a:rect l="l" t="t" r="r" b="b"/>
                  <a:pathLst>
                    <a:path w="44399" h="40296" extrusionOk="0">
                      <a:moveTo>
                        <a:pt x="44399" y="0"/>
                      </a:moveTo>
                      <a:lnTo>
                        <a:pt x="31823" y="5171"/>
                      </a:lnTo>
                      <a:lnTo>
                        <a:pt x="0" y="40296"/>
                      </a:lnTo>
                      <a:lnTo>
                        <a:pt x="0" y="40296"/>
                      </a:lnTo>
                      <a:lnTo>
                        <a:pt x="15611" y="29988"/>
                      </a:lnTo>
                      <a:lnTo>
                        <a:pt x="21882" y="27320"/>
                      </a:lnTo>
                      <a:cubicBezTo>
                        <a:pt x="28154" y="27053"/>
                        <a:pt x="33891" y="23851"/>
                        <a:pt x="37394" y="18680"/>
                      </a:cubicBezTo>
                      <a:lnTo>
                        <a:pt x="42864" y="10641"/>
                      </a:lnTo>
                      <a:lnTo>
                        <a:pt x="44399" y="0"/>
                      </a:lnTo>
                      <a:close/>
                    </a:path>
                  </a:pathLst>
                </a:custGeom>
                <a:solidFill>
                  <a:srgbClr val="DD8F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2" name="Google Shape;1609;p80">
                  <a:extLst>
                    <a:ext uri="{FF2B5EF4-FFF2-40B4-BE49-F238E27FC236}">
                      <a16:creationId xmlns:a16="http://schemas.microsoft.com/office/drawing/2014/main" id="{ED6191C4-E51D-4A19-95FA-17FE9BC0EAAA}"/>
                    </a:ext>
                  </a:extLst>
                </p:cNvPr>
                <p:cNvSpPr/>
                <p:nvPr/>
              </p:nvSpPr>
              <p:spPr>
                <a:xfrm>
                  <a:off x="2069325" y="4277675"/>
                  <a:ext cx="281900" cy="275225"/>
                </a:xfrm>
                <a:custGeom>
                  <a:avLst/>
                  <a:gdLst/>
                  <a:ahLst/>
                  <a:cxnLst/>
                  <a:rect l="l" t="t" r="r" b="b"/>
                  <a:pathLst>
                    <a:path w="11276" h="11009" extrusionOk="0">
                      <a:moveTo>
                        <a:pt x="9340" y="0"/>
                      </a:moveTo>
                      <a:lnTo>
                        <a:pt x="8273" y="1235"/>
                      </a:lnTo>
                      <a:lnTo>
                        <a:pt x="5137" y="4971"/>
                      </a:lnTo>
                      <a:lnTo>
                        <a:pt x="4170" y="4904"/>
                      </a:lnTo>
                      <a:lnTo>
                        <a:pt x="3269" y="4870"/>
                      </a:lnTo>
                      <a:cubicBezTo>
                        <a:pt x="3213" y="4868"/>
                        <a:pt x="3158" y="4866"/>
                        <a:pt x="3102" y="4866"/>
                      </a:cubicBezTo>
                      <a:cubicBezTo>
                        <a:pt x="2497" y="4866"/>
                        <a:pt x="1926" y="5032"/>
                        <a:pt x="1468" y="5337"/>
                      </a:cubicBezTo>
                      <a:cubicBezTo>
                        <a:pt x="701" y="5804"/>
                        <a:pt x="167" y="6572"/>
                        <a:pt x="34" y="7506"/>
                      </a:cubicBezTo>
                      <a:cubicBezTo>
                        <a:pt x="0" y="7672"/>
                        <a:pt x="0" y="7773"/>
                        <a:pt x="0" y="7973"/>
                      </a:cubicBezTo>
                      <a:cubicBezTo>
                        <a:pt x="0" y="9541"/>
                        <a:pt x="1268" y="10908"/>
                        <a:pt x="2902" y="11008"/>
                      </a:cubicBezTo>
                      <a:lnTo>
                        <a:pt x="3303" y="11008"/>
                      </a:lnTo>
                      <a:cubicBezTo>
                        <a:pt x="3803" y="11008"/>
                        <a:pt x="4337" y="10942"/>
                        <a:pt x="4837" y="10841"/>
                      </a:cubicBezTo>
                      <a:cubicBezTo>
                        <a:pt x="5104" y="10808"/>
                        <a:pt x="5304" y="10708"/>
                        <a:pt x="5538" y="10641"/>
                      </a:cubicBezTo>
                      <a:lnTo>
                        <a:pt x="8540" y="9574"/>
                      </a:lnTo>
                      <a:cubicBezTo>
                        <a:pt x="9541" y="9240"/>
                        <a:pt x="10308" y="8406"/>
                        <a:pt x="10608" y="7406"/>
                      </a:cubicBezTo>
                      <a:lnTo>
                        <a:pt x="11008" y="5971"/>
                      </a:lnTo>
                      <a:cubicBezTo>
                        <a:pt x="11275" y="5204"/>
                        <a:pt x="11242" y="4470"/>
                        <a:pt x="10942" y="3803"/>
                      </a:cubicBezTo>
                      <a:lnTo>
                        <a:pt x="9340" y="0"/>
                      </a:ln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3" name="Google Shape;1610;p80">
                  <a:extLst>
                    <a:ext uri="{FF2B5EF4-FFF2-40B4-BE49-F238E27FC236}">
                      <a16:creationId xmlns:a16="http://schemas.microsoft.com/office/drawing/2014/main" id="{6F36552A-EF43-4254-8198-0F9D50183FF4}"/>
                    </a:ext>
                  </a:extLst>
                </p:cNvPr>
                <p:cNvSpPr/>
                <p:nvPr/>
              </p:nvSpPr>
              <p:spPr>
                <a:xfrm>
                  <a:off x="2331175" y="3984125"/>
                  <a:ext cx="201000" cy="203500"/>
                </a:xfrm>
                <a:custGeom>
                  <a:avLst/>
                  <a:gdLst/>
                  <a:ahLst/>
                  <a:cxnLst/>
                  <a:rect l="l" t="t" r="r" b="b"/>
                  <a:pathLst>
                    <a:path w="8040" h="8140" extrusionOk="0">
                      <a:moveTo>
                        <a:pt x="4537" y="1"/>
                      </a:moveTo>
                      <a:lnTo>
                        <a:pt x="4504" y="67"/>
                      </a:lnTo>
                      <a:lnTo>
                        <a:pt x="4370" y="167"/>
                      </a:lnTo>
                      <a:lnTo>
                        <a:pt x="4137" y="401"/>
                      </a:lnTo>
                      <a:lnTo>
                        <a:pt x="3636" y="868"/>
                      </a:lnTo>
                      <a:lnTo>
                        <a:pt x="2669" y="1769"/>
                      </a:lnTo>
                      <a:lnTo>
                        <a:pt x="701" y="3603"/>
                      </a:lnTo>
                      <a:lnTo>
                        <a:pt x="1" y="4270"/>
                      </a:lnTo>
                      <a:lnTo>
                        <a:pt x="4037" y="8140"/>
                      </a:lnTo>
                      <a:lnTo>
                        <a:pt x="4604" y="7406"/>
                      </a:lnTo>
                      <a:lnTo>
                        <a:pt x="6338" y="5338"/>
                      </a:lnTo>
                      <a:lnTo>
                        <a:pt x="7206" y="4337"/>
                      </a:lnTo>
                      <a:lnTo>
                        <a:pt x="7639" y="3837"/>
                      </a:lnTo>
                      <a:lnTo>
                        <a:pt x="7839" y="3603"/>
                      </a:lnTo>
                      <a:lnTo>
                        <a:pt x="7973" y="3470"/>
                      </a:lnTo>
                      <a:lnTo>
                        <a:pt x="8006" y="3403"/>
                      </a:lnTo>
                      <a:cubicBezTo>
                        <a:pt x="8040" y="3403"/>
                        <a:pt x="8006" y="3336"/>
                        <a:pt x="7873" y="3236"/>
                      </a:cubicBezTo>
                      <a:lnTo>
                        <a:pt x="7706" y="3003"/>
                      </a:lnTo>
                      <a:lnTo>
                        <a:pt x="7372" y="2636"/>
                      </a:lnTo>
                      <a:cubicBezTo>
                        <a:pt x="6705" y="1969"/>
                        <a:pt x="6005" y="1268"/>
                        <a:pt x="5304" y="634"/>
                      </a:cubicBezTo>
                      <a:lnTo>
                        <a:pt x="4937" y="301"/>
                      </a:lnTo>
                      <a:lnTo>
                        <a:pt x="4704" y="134"/>
                      </a:lnTo>
                      <a:cubicBezTo>
                        <a:pt x="4604" y="1"/>
                        <a:pt x="4537" y="1"/>
                        <a:pt x="4537"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 name="Google Shape;1611;p80">
                  <a:extLst>
                    <a:ext uri="{FF2B5EF4-FFF2-40B4-BE49-F238E27FC236}">
                      <a16:creationId xmlns:a16="http://schemas.microsoft.com/office/drawing/2014/main" id="{319897E8-E383-4122-9920-0A3B9D1D3D42}"/>
                    </a:ext>
                  </a:extLst>
                </p:cNvPr>
                <p:cNvSpPr/>
                <p:nvPr/>
              </p:nvSpPr>
              <p:spPr>
                <a:xfrm>
                  <a:off x="1641525" y="4091700"/>
                  <a:ext cx="791425" cy="808975"/>
                </a:xfrm>
                <a:custGeom>
                  <a:avLst/>
                  <a:gdLst/>
                  <a:ahLst/>
                  <a:cxnLst/>
                  <a:rect l="l" t="t" r="r" b="b"/>
                  <a:pathLst>
                    <a:path w="31657" h="32359" extrusionOk="0">
                      <a:moveTo>
                        <a:pt x="27620" y="1"/>
                      </a:moveTo>
                      <a:lnTo>
                        <a:pt x="24418" y="3003"/>
                      </a:lnTo>
                      <a:cubicBezTo>
                        <a:pt x="21849" y="5471"/>
                        <a:pt x="19247" y="7906"/>
                        <a:pt x="16712" y="10408"/>
                      </a:cubicBezTo>
                      <a:cubicBezTo>
                        <a:pt x="14177" y="12843"/>
                        <a:pt x="11608" y="15345"/>
                        <a:pt x="9073" y="17847"/>
                      </a:cubicBezTo>
                      <a:cubicBezTo>
                        <a:pt x="6538" y="20415"/>
                        <a:pt x="4036" y="22917"/>
                        <a:pt x="1568" y="25486"/>
                      </a:cubicBezTo>
                      <a:cubicBezTo>
                        <a:pt x="0" y="27120"/>
                        <a:pt x="67" y="29689"/>
                        <a:pt x="1701" y="31256"/>
                      </a:cubicBezTo>
                      <a:cubicBezTo>
                        <a:pt x="2492" y="31999"/>
                        <a:pt x="3501" y="32358"/>
                        <a:pt x="4510" y="32358"/>
                      </a:cubicBezTo>
                      <a:cubicBezTo>
                        <a:pt x="5587" y="32358"/>
                        <a:pt x="6663" y="31949"/>
                        <a:pt x="7472" y="31156"/>
                      </a:cubicBezTo>
                      <a:cubicBezTo>
                        <a:pt x="9941" y="28621"/>
                        <a:pt x="12376" y="25953"/>
                        <a:pt x="14744" y="23317"/>
                      </a:cubicBezTo>
                      <a:cubicBezTo>
                        <a:pt x="17112" y="20649"/>
                        <a:pt x="19481" y="17980"/>
                        <a:pt x="21816" y="15312"/>
                      </a:cubicBezTo>
                      <a:cubicBezTo>
                        <a:pt x="24217" y="12643"/>
                        <a:pt x="26486" y="9941"/>
                        <a:pt x="28821" y="7239"/>
                      </a:cubicBezTo>
                      <a:lnTo>
                        <a:pt x="31656" y="3903"/>
                      </a:lnTo>
                      <a:lnTo>
                        <a:pt x="27620"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5" name="Google Shape;1612;p80">
                  <a:extLst>
                    <a:ext uri="{FF2B5EF4-FFF2-40B4-BE49-F238E27FC236}">
                      <a16:creationId xmlns:a16="http://schemas.microsoft.com/office/drawing/2014/main" id="{578E9DDC-C4C0-4FA8-A47F-C39D87589C9E}"/>
                    </a:ext>
                  </a:extLst>
                </p:cNvPr>
                <p:cNvSpPr/>
                <p:nvPr/>
              </p:nvSpPr>
              <p:spPr>
                <a:xfrm>
                  <a:off x="2254450" y="3040125"/>
                  <a:ext cx="1204225" cy="1203375"/>
                </a:xfrm>
                <a:custGeom>
                  <a:avLst/>
                  <a:gdLst/>
                  <a:ahLst/>
                  <a:cxnLst/>
                  <a:rect l="l" t="t" r="r" b="b"/>
                  <a:pathLst>
                    <a:path w="48169" h="48135" fill="none" extrusionOk="0">
                      <a:moveTo>
                        <a:pt x="39596" y="8573"/>
                      </a:moveTo>
                      <a:cubicBezTo>
                        <a:pt x="48168" y="17146"/>
                        <a:pt x="48168" y="31022"/>
                        <a:pt x="39596" y="39595"/>
                      </a:cubicBezTo>
                      <a:cubicBezTo>
                        <a:pt x="31023" y="48135"/>
                        <a:pt x="17146" y="48135"/>
                        <a:pt x="8573" y="39595"/>
                      </a:cubicBezTo>
                      <a:cubicBezTo>
                        <a:pt x="1" y="31022"/>
                        <a:pt x="1" y="17146"/>
                        <a:pt x="8573" y="8573"/>
                      </a:cubicBezTo>
                      <a:cubicBezTo>
                        <a:pt x="17146" y="0"/>
                        <a:pt x="31023" y="0"/>
                        <a:pt x="39596" y="8573"/>
                      </a:cubicBezTo>
                      <a:close/>
                    </a:path>
                  </a:pathLst>
                </a:custGeom>
                <a:solidFill>
                  <a:schemeClr val="accent6"/>
                </a:solidFill>
                <a:ln w="30850" cap="flat" cmpd="sng">
                  <a:solidFill>
                    <a:srgbClr val="42231D"/>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 name="Google Shape;1613;p80">
                  <a:extLst>
                    <a:ext uri="{FF2B5EF4-FFF2-40B4-BE49-F238E27FC236}">
                      <a16:creationId xmlns:a16="http://schemas.microsoft.com/office/drawing/2014/main" id="{DA8BFE08-7989-46C7-B7B3-19D2DF603357}"/>
                    </a:ext>
                  </a:extLst>
                </p:cNvPr>
                <p:cNvSpPr/>
                <p:nvPr/>
              </p:nvSpPr>
              <p:spPr>
                <a:xfrm>
                  <a:off x="1556450" y="4200125"/>
                  <a:ext cx="650500" cy="238050"/>
                </a:xfrm>
                <a:custGeom>
                  <a:avLst/>
                  <a:gdLst/>
                  <a:ahLst/>
                  <a:cxnLst/>
                  <a:rect l="l" t="t" r="r" b="b"/>
                  <a:pathLst>
                    <a:path w="26020" h="9522" extrusionOk="0">
                      <a:moveTo>
                        <a:pt x="26019" y="0"/>
                      </a:moveTo>
                      <a:lnTo>
                        <a:pt x="10442" y="334"/>
                      </a:lnTo>
                      <a:cubicBezTo>
                        <a:pt x="7740" y="667"/>
                        <a:pt x="5271" y="2102"/>
                        <a:pt x="3637" y="4270"/>
                      </a:cubicBezTo>
                      <a:lnTo>
                        <a:pt x="901" y="7906"/>
                      </a:lnTo>
                      <a:lnTo>
                        <a:pt x="1" y="9073"/>
                      </a:lnTo>
                      <a:lnTo>
                        <a:pt x="3603" y="9440"/>
                      </a:lnTo>
                      <a:lnTo>
                        <a:pt x="6939" y="9507"/>
                      </a:lnTo>
                      <a:cubicBezTo>
                        <a:pt x="7134" y="9517"/>
                        <a:pt x="7328" y="9521"/>
                        <a:pt x="7521" y="9521"/>
                      </a:cubicBezTo>
                      <a:cubicBezTo>
                        <a:pt x="8652" y="9521"/>
                        <a:pt x="9759" y="9358"/>
                        <a:pt x="10842" y="9073"/>
                      </a:cubicBezTo>
                      <a:cubicBezTo>
                        <a:pt x="12109" y="8673"/>
                        <a:pt x="13344" y="8173"/>
                        <a:pt x="14478" y="7472"/>
                      </a:cubicBezTo>
                      <a:cubicBezTo>
                        <a:pt x="14478" y="7472"/>
                        <a:pt x="18347" y="5404"/>
                        <a:pt x="19581" y="4403"/>
                      </a:cubicBezTo>
                      <a:lnTo>
                        <a:pt x="20148" y="3903"/>
                      </a:lnTo>
                      <a:lnTo>
                        <a:pt x="22750" y="1735"/>
                      </a:lnTo>
                      <a:cubicBezTo>
                        <a:pt x="23117" y="1434"/>
                        <a:pt x="25652" y="267"/>
                        <a:pt x="26019" y="0"/>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7" name="Google Shape;1614;p80">
                  <a:extLst>
                    <a:ext uri="{FF2B5EF4-FFF2-40B4-BE49-F238E27FC236}">
                      <a16:creationId xmlns:a16="http://schemas.microsoft.com/office/drawing/2014/main" id="{06D6416C-94C0-4292-97EC-3603C06AAD13}"/>
                    </a:ext>
                  </a:extLst>
                </p:cNvPr>
                <p:cNvSpPr/>
                <p:nvPr/>
              </p:nvSpPr>
              <p:spPr>
                <a:xfrm>
                  <a:off x="609125" y="4162125"/>
                  <a:ext cx="1749600" cy="1288075"/>
                </a:xfrm>
                <a:custGeom>
                  <a:avLst/>
                  <a:gdLst/>
                  <a:ahLst/>
                  <a:cxnLst/>
                  <a:rect l="l" t="t" r="r" b="b"/>
                  <a:pathLst>
                    <a:path w="69984" h="51523" extrusionOk="0">
                      <a:moveTo>
                        <a:pt x="67074" y="1"/>
                      </a:moveTo>
                      <a:cubicBezTo>
                        <a:pt x="66579" y="1"/>
                        <a:pt x="66077" y="121"/>
                        <a:pt x="65614" y="353"/>
                      </a:cubicBezTo>
                      <a:lnTo>
                        <a:pt x="65347" y="519"/>
                      </a:lnTo>
                      <a:lnTo>
                        <a:pt x="62745" y="1887"/>
                      </a:lnTo>
                      <a:cubicBezTo>
                        <a:pt x="62411" y="2054"/>
                        <a:pt x="62078" y="2287"/>
                        <a:pt x="61744" y="2487"/>
                      </a:cubicBezTo>
                      <a:cubicBezTo>
                        <a:pt x="61411" y="2721"/>
                        <a:pt x="61044" y="2988"/>
                        <a:pt x="60710" y="3288"/>
                      </a:cubicBezTo>
                      <a:lnTo>
                        <a:pt x="58142" y="5456"/>
                      </a:lnTo>
                      <a:lnTo>
                        <a:pt x="57541" y="5957"/>
                      </a:lnTo>
                      <a:lnTo>
                        <a:pt x="57408" y="6057"/>
                      </a:lnTo>
                      <a:cubicBezTo>
                        <a:pt x="56040" y="7124"/>
                        <a:pt x="52471" y="9059"/>
                        <a:pt x="52471" y="9059"/>
                      </a:cubicBezTo>
                      <a:cubicBezTo>
                        <a:pt x="51337" y="9793"/>
                        <a:pt x="50069" y="10326"/>
                        <a:pt x="48835" y="10660"/>
                      </a:cubicBezTo>
                      <a:cubicBezTo>
                        <a:pt x="47701" y="10960"/>
                        <a:pt x="46533" y="11127"/>
                        <a:pt x="45332" y="11127"/>
                      </a:cubicBezTo>
                      <a:lnTo>
                        <a:pt x="44899" y="11127"/>
                      </a:lnTo>
                      <a:lnTo>
                        <a:pt x="41563" y="11027"/>
                      </a:lnTo>
                      <a:lnTo>
                        <a:pt x="37994" y="10660"/>
                      </a:lnTo>
                      <a:lnTo>
                        <a:pt x="32557" y="17832"/>
                      </a:lnTo>
                      <a:cubicBezTo>
                        <a:pt x="31789" y="18866"/>
                        <a:pt x="30855" y="19800"/>
                        <a:pt x="29821" y="20567"/>
                      </a:cubicBezTo>
                      <a:cubicBezTo>
                        <a:pt x="29755" y="20634"/>
                        <a:pt x="29688" y="20667"/>
                        <a:pt x="29655" y="20701"/>
                      </a:cubicBezTo>
                      <a:lnTo>
                        <a:pt x="29221" y="21001"/>
                      </a:lnTo>
                      <a:lnTo>
                        <a:pt x="26919" y="22702"/>
                      </a:lnTo>
                      <a:lnTo>
                        <a:pt x="24117" y="24837"/>
                      </a:lnTo>
                      <a:lnTo>
                        <a:pt x="21982" y="26438"/>
                      </a:lnTo>
                      <a:lnTo>
                        <a:pt x="13676" y="32642"/>
                      </a:lnTo>
                      <a:lnTo>
                        <a:pt x="0" y="42116"/>
                      </a:lnTo>
                      <a:lnTo>
                        <a:pt x="0" y="51523"/>
                      </a:lnTo>
                      <a:lnTo>
                        <a:pt x="18046" y="51523"/>
                      </a:lnTo>
                      <a:lnTo>
                        <a:pt x="25018" y="44351"/>
                      </a:lnTo>
                      <a:lnTo>
                        <a:pt x="25051" y="44317"/>
                      </a:lnTo>
                      <a:lnTo>
                        <a:pt x="27320" y="42016"/>
                      </a:lnTo>
                      <a:lnTo>
                        <a:pt x="30555" y="38680"/>
                      </a:lnTo>
                      <a:lnTo>
                        <a:pt x="33357" y="36845"/>
                      </a:lnTo>
                      <a:lnTo>
                        <a:pt x="33691" y="36645"/>
                      </a:lnTo>
                      <a:cubicBezTo>
                        <a:pt x="34024" y="36378"/>
                        <a:pt x="34391" y="36178"/>
                        <a:pt x="34792" y="36011"/>
                      </a:cubicBezTo>
                      <a:cubicBezTo>
                        <a:pt x="34892" y="35911"/>
                        <a:pt x="35058" y="35845"/>
                        <a:pt x="35192" y="35811"/>
                      </a:cubicBezTo>
                      <a:cubicBezTo>
                        <a:pt x="35325" y="35745"/>
                        <a:pt x="35459" y="35678"/>
                        <a:pt x="35559" y="35645"/>
                      </a:cubicBezTo>
                      <a:cubicBezTo>
                        <a:pt x="35792" y="35544"/>
                        <a:pt x="36026" y="35478"/>
                        <a:pt x="36226" y="35378"/>
                      </a:cubicBezTo>
                      <a:cubicBezTo>
                        <a:pt x="36393" y="35311"/>
                        <a:pt x="36559" y="35244"/>
                        <a:pt x="36726" y="35211"/>
                      </a:cubicBezTo>
                      <a:lnTo>
                        <a:pt x="37360" y="35044"/>
                      </a:lnTo>
                      <a:lnTo>
                        <a:pt x="39195" y="34477"/>
                      </a:lnTo>
                      <a:cubicBezTo>
                        <a:pt x="39361" y="34377"/>
                        <a:pt x="39528" y="34344"/>
                        <a:pt x="39695" y="34310"/>
                      </a:cubicBezTo>
                      <a:cubicBezTo>
                        <a:pt x="40362" y="34077"/>
                        <a:pt x="41029" y="33810"/>
                        <a:pt x="41696" y="33510"/>
                      </a:cubicBezTo>
                      <a:lnTo>
                        <a:pt x="42464" y="33143"/>
                      </a:lnTo>
                      <a:cubicBezTo>
                        <a:pt x="44465" y="32109"/>
                        <a:pt x="46300" y="30641"/>
                        <a:pt x="47834" y="28906"/>
                      </a:cubicBezTo>
                      <a:cubicBezTo>
                        <a:pt x="47968" y="28806"/>
                        <a:pt x="48068" y="28673"/>
                        <a:pt x="48201" y="28506"/>
                      </a:cubicBezTo>
                      <a:cubicBezTo>
                        <a:pt x="48535" y="28139"/>
                        <a:pt x="48835" y="27739"/>
                        <a:pt x="49135" y="27339"/>
                      </a:cubicBezTo>
                      <a:cubicBezTo>
                        <a:pt x="49235" y="27205"/>
                        <a:pt x="49335" y="27038"/>
                        <a:pt x="49402" y="26905"/>
                      </a:cubicBezTo>
                      <a:cubicBezTo>
                        <a:pt x="49702" y="26505"/>
                        <a:pt x="49969" y="26038"/>
                        <a:pt x="50203" y="25637"/>
                      </a:cubicBezTo>
                      <a:cubicBezTo>
                        <a:pt x="50469" y="25204"/>
                        <a:pt x="50703" y="24737"/>
                        <a:pt x="50903" y="24303"/>
                      </a:cubicBezTo>
                      <a:lnTo>
                        <a:pt x="52871" y="20967"/>
                      </a:lnTo>
                      <a:lnTo>
                        <a:pt x="54372" y="18399"/>
                      </a:lnTo>
                      <a:lnTo>
                        <a:pt x="55073" y="17198"/>
                      </a:lnTo>
                      <a:cubicBezTo>
                        <a:pt x="55173" y="17131"/>
                        <a:pt x="55206" y="17031"/>
                        <a:pt x="55239" y="16965"/>
                      </a:cubicBezTo>
                      <a:cubicBezTo>
                        <a:pt x="55740" y="16164"/>
                        <a:pt x="56340" y="15397"/>
                        <a:pt x="57007" y="14730"/>
                      </a:cubicBezTo>
                      <a:cubicBezTo>
                        <a:pt x="57174" y="14630"/>
                        <a:pt x="57308" y="14463"/>
                        <a:pt x="57474" y="14329"/>
                      </a:cubicBezTo>
                      <a:cubicBezTo>
                        <a:pt x="57741" y="14029"/>
                        <a:pt x="58075" y="13796"/>
                        <a:pt x="58408" y="13529"/>
                      </a:cubicBezTo>
                      <a:lnTo>
                        <a:pt x="58508" y="13462"/>
                      </a:lnTo>
                      <a:lnTo>
                        <a:pt x="60577" y="11894"/>
                      </a:lnTo>
                      <a:lnTo>
                        <a:pt x="63145" y="10093"/>
                      </a:lnTo>
                      <a:cubicBezTo>
                        <a:pt x="63712" y="9659"/>
                        <a:pt x="64246" y="9192"/>
                        <a:pt x="64813" y="8692"/>
                      </a:cubicBezTo>
                      <a:lnTo>
                        <a:pt x="66981" y="6690"/>
                      </a:lnTo>
                      <a:lnTo>
                        <a:pt x="68149" y="5656"/>
                      </a:lnTo>
                      <a:lnTo>
                        <a:pt x="68215" y="5556"/>
                      </a:lnTo>
                      <a:lnTo>
                        <a:pt x="68983" y="4856"/>
                      </a:lnTo>
                      <a:lnTo>
                        <a:pt x="69016" y="4822"/>
                      </a:lnTo>
                      <a:cubicBezTo>
                        <a:pt x="69016" y="4789"/>
                        <a:pt x="69049" y="4789"/>
                        <a:pt x="69049" y="4789"/>
                      </a:cubicBezTo>
                      <a:cubicBezTo>
                        <a:pt x="69049" y="4722"/>
                        <a:pt x="69083" y="4722"/>
                        <a:pt x="69083" y="4689"/>
                      </a:cubicBezTo>
                      <a:lnTo>
                        <a:pt x="69216" y="4556"/>
                      </a:lnTo>
                      <a:cubicBezTo>
                        <a:pt x="69383" y="4389"/>
                        <a:pt x="69516" y="4189"/>
                        <a:pt x="69583" y="3989"/>
                      </a:cubicBezTo>
                      <a:cubicBezTo>
                        <a:pt x="69650" y="3955"/>
                        <a:pt x="69683" y="3855"/>
                        <a:pt x="69683" y="3822"/>
                      </a:cubicBezTo>
                      <a:cubicBezTo>
                        <a:pt x="69716" y="3788"/>
                        <a:pt x="69716" y="3688"/>
                        <a:pt x="69750" y="3655"/>
                      </a:cubicBezTo>
                      <a:cubicBezTo>
                        <a:pt x="69917" y="3255"/>
                        <a:pt x="69983" y="2788"/>
                        <a:pt x="69917" y="2387"/>
                      </a:cubicBezTo>
                      <a:cubicBezTo>
                        <a:pt x="69917" y="2354"/>
                        <a:pt x="69883" y="2287"/>
                        <a:pt x="69883" y="2221"/>
                      </a:cubicBezTo>
                      <a:cubicBezTo>
                        <a:pt x="69850" y="2121"/>
                        <a:pt x="69783" y="1954"/>
                        <a:pt x="69750" y="1820"/>
                      </a:cubicBezTo>
                      <a:cubicBezTo>
                        <a:pt x="69716" y="1720"/>
                        <a:pt x="69716" y="1687"/>
                        <a:pt x="69683" y="1620"/>
                      </a:cubicBezTo>
                      <a:cubicBezTo>
                        <a:pt x="69683" y="1553"/>
                        <a:pt x="69616" y="1487"/>
                        <a:pt x="69583" y="1453"/>
                      </a:cubicBezTo>
                      <a:cubicBezTo>
                        <a:pt x="69550" y="1387"/>
                        <a:pt x="69516" y="1320"/>
                        <a:pt x="69450" y="1287"/>
                      </a:cubicBezTo>
                      <a:cubicBezTo>
                        <a:pt x="69350" y="1120"/>
                        <a:pt x="69216" y="953"/>
                        <a:pt x="69049" y="786"/>
                      </a:cubicBezTo>
                      <a:cubicBezTo>
                        <a:pt x="68497" y="253"/>
                        <a:pt x="67792" y="1"/>
                        <a:pt x="67074" y="1"/>
                      </a:cubicBezTo>
                      <a:close/>
                    </a:path>
                  </a:pathLst>
                </a:custGeom>
                <a:solidFill>
                  <a:srgbClr val="F5BBA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8" name="Google Shape;1615;p80">
                  <a:extLst>
                    <a:ext uri="{FF2B5EF4-FFF2-40B4-BE49-F238E27FC236}">
                      <a16:creationId xmlns:a16="http://schemas.microsoft.com/office/drawing/2014/main" id="{82D28396-736D-483B-9282-093172C3C74C}"/>
                    </a:ext>
                  </a:extLst>
                </p:cNvPr>
                <p:cNvSpPr/>
                <p:nvPr/>
              </p:nvSpPr>
              <p:spPr>
                <a:xfrm>
                  <a:off x="2204425" y="4177500"/>
                  <a:ext cx="144300" cy="131050"/>
                </a:xfrm>
                <a:custGeom>
                  <a:avLst/>
                  <a:gdLst/>
                  <a:ahLst/>
                  <a:cxnLst/>
                  <a:rect l="l" t="t" r="r" b="b"/>
                  <a:pathLst>
                    <a:path w="5772" h="5242" extrusionOk="0">
                      <a:moveTo>
                        <a:pt x="3384" y="0"/>
                      </a:moveTo>
                      <a:cubicBezTo>
                        <a:pt x="2944" y="0"/>
                        <a:pt x="2495" y="133"/>
                        <a:pt x="2102" y="405"/>
                      </a:cubicBezTo>
                      <a:lnTo>
                        <a:pt x="0" y="2006"/>
                      </a:lnTo>
                      <a:lnTo>
                        <a:pt x="2702" y="5242"/>
                      </a:lnTo>
                      <a:lnTo>
                        <a:pt x="4670" y="3807"/>
                      </a:lnTo>
                      <a:cubicBezTo>
                        <a:pt x="5571" y="3073"/>
                        <a:pt x="5771" y="1739"/>
                        <a:pt x="5071" y="838"/>
                      </a:cubicBezTo>
                      <a:cubicBezTo>
                        <a:pt x="4655" y="284"/>
                        <a:pt x="4028" y="0"/>
                        <a:pt x="3384" y="0"/>
                      </a:cubicBezTo>
                      <a:close/>
                    </a:path>
                  </a:pathLst>
                </a:custGeom>
                <a:solidFill>
                  <a:srgbClr val="FCD9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9" name="Google Shape;1616;p80">
                  <a:extLst>
                    <a:ext uri="{FF2B5EF4-FFF2-40B4-BE49-F238E27FC236}">
                      <a16:creationId xmlns:a16="http://schemas.microsoft.com/office/drawing/2014/main" id="{8548CA61-315D-4407-8C7C-F90CA6150728}"/>
                    </a:ext>
                  </a:extLst>
                </p:cNvPr>
                <p:cNvSpPr/>
                <p:nvPr/>
              </p:nvSpPr>
              <p:spPr>
                <a:xfrm>
                  <a:off x="1962575" y="4532575"/>
                  <a:ext cx="343600" cy="197600"/>
                </a:xfrm>
                <a:custGeom>
                  <a:avLst/>
                  <a:gdLst/>
                  <a:ahLst/>
                  <a:cxnLst/>
                  <a:rect l="l" t="t" r="r" b="b"/>
                  <a:pathLst>
                    <a:path w="13744" h="7904" extrusionOk="0">
                      <a:moveTo>
                        <a:pt x="10597" y="1"/>
                      </a:moveTo>
                      <a:cubicBezTo>
                        <a:pt x="10436" y="1"/>
                        <a:pt x="10272" y="15"/>
                        <a:pt x="10108" y="45"/>
                      </a:cubicBezTo>
                      <a:lnTo>
                        <a:pt x="2436" y="1479"/>
                      </a:lnTo>
                      <a:cubicBezTo>
                        <a:pt x="968" y="1780"/>
                        <a:pt x="1" y="3181"/>
                        <a:pt x="268" y="4648"/>
                      </a:cubicBezTo>
                      <a:lnTo>
                        <a:pt x="501" y="5682"/>
                      </a:lnTo>
                      <a:cubicBezTo>
                        <a:pt x="736" y="6974"/>
                        <a:pt x="1875" y="7904"/>
                        <a:pt x="3145" y="7904"/>
                      </a:cubicBezTo>
                      <a:cubicBezTo>
                        <a:pt x="3318" y="7904"/>
                        <a:pt x="3494" y="7887"/>
                        <a:pt x="3670" y="7851"/>
                      </a:cubicBezTo>
                      <a:lnTo>
                        <a:pt x="11342" y="6450"/>
                      </a:lnTo>
                      <a:cubicBezTo>
                        <a:pt x="12776" y="6149"/>
                        <a:pt x="13744" y="4715"/>
                        <a:pt x="13477" y="3247"/>
                      </a:cubicBezTo>
                      <a:lnTo>
                        <a:pt x="13277" y="2213"/>
                      </a:lnTo>
                      <a:cubicBezTo>
                        <a:pt x="13040" y="910"/>
                        <a:pt x="11882" y="1"/>
                        <a:pt x="10597" y="1"/>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0" name="Google Shape;1617;p80">
                  <a:extLst>
                    <a:ext uri="{FF2B5EF4-FFF2-40B4-BE49-F238E27FC236}">
                      <a16:creationId xmlns:a16="http://schemas.microsoft.com/office/drawing/2014/main" id="{72A67EB9-008A-4757-90BD-47990A142467}"/>
                    </a:ext>
                  </a:extLst>
                </p:cNvPr>
                <p:cNvSpPr/>
                <p:nvPr/>
              </p:nvSpPr>
              <p:spPr>
                <a:xfrm>
                  <a:off x="1910050" y="4708675"/>
                  <a:ext cx="336925" cy="176375"/>
                </a:xfrm>
                <a:custGeom>
                  <a:avLst/>
                  <a:gdLst/>
                  <a:ahLst/>
                  <a:cxnLst/>
                  <a:rect l="l" t="t" r="r" b="b"/>
                  <a:pathLst>
                    <a:path w="13477" h="7055" extrusionOk="0">
                      <a:moveTo>
                        <a:pt x="10331" y="0"/>
                      </a:moveTo>
                      <a:cubicBezTo>
                        <a:pt x="10268" y="0"/>
                        <a:pt x="10204" y="2"/>
                        <a:pt x="10141" y="6"/>
                      </a:cubicBezTo>
                      <a:lnTo>
                        <a:pt x="2836" y="606"/>
                      </a:lnTo>
                      <a:cubicBezTo>
                        <a:pt x="1201" y="740"/>
                        <a:pt x="0" y="2141"/>
                        <a:pt x="134" y="3775"/>
                      </a:cubicBezTo>
                      <a:lnTo>
                        <a:pt x="167" y="4342"/>
                      </a:lnTo>
                      <a:cubicBezTo>
                        <a:pt x="294" y="5894"/>
                        <a:pt x="1562" y="7055"/>
                        <a:pt x="3088" y="7055"/>
                      </a:cubicBezTo>
                      <a:cubicBezTo>
                        <a:pt x="3170" y="7055"/>
                        <a:pt x="3253" y="7051"/>
                        <a:pt x="3336" y="7044"/>
                      </a:cubicBezTo>
                      <a:lnTo>
                        <a:pt x="10641" y="6477"/>
                      </a:lnTo>
                      <a:cubicBezTo>
                        <a:pt x="12242" y="6344"/>
                        <a:pt x="13476" y="4943"/>
                        <a:pt x="13343" y="3308"/>
                      </a:cubicBezTo>
                      <a:lnTo>
                        <a:pt x="13310" y="2741"/>
                      </a:lnTo>
                      <a:cubicBezTo>
                        <a:pt x="13181" y="1170"/>
                        <a:pt x="11883" y="0"/>
                        <a:pt x="10331" y="0"/>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1" name="Google Shape;1618;p80">
                  <a:extLst>
                    <a:ext uri="{FF2B5EF4-FFF2-40B4-BE49-F238E27FC236}">
                      <a16:creationId xmlns:a16="http://schemas.microsoft.com/office/drawing/2014/main" id="{14D10FF0-FD97-47A3-A94A-EF33302CEF31}"/>
                    </a:ext>
                  </a:extLst>
                </p:cNvPr>
                <p:cNvSpPr/>
                <p:nvPr/>
              </p:nvSpPr>
              <p:spPr>
                <a:xfrm>
                  <a:off x="1272075" y="4667125"/>
                  <a:ext cx="275225" cy="482025"/>
                </a:xfrm>
                <a:custGeom>
                  <a:avLst/>
                  <a:gdLst/>
                  <a:ahLst/>
                  <a:cxnLst/>
                  <a:rect l="l" t="t" r="r" b="b"/>
                  <a:pathLst>
                    <a:path w="11009" h="19281" extrusionOk="0">
                      <a:moveTo>
                        <a:pt x="2303" y="0"/>
                      </a:moveTo>
                      <a:lnTo>
                        <a:pt x="1" y="1635"/>
                      </a:lnTo>
                      <a:lnTo>
                        <a:pt x="8173" y="19281"/>
                      </a:lnTo>
                      <a:lnTo>
                        <a:pt x="11009" y="17513"/>
                      </a:lnTo>
                      <a:lnTo>
                        <a:pt x="2303" y="0"/>
                      </a:ln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2" name="Google Shape;1619;p80">
                  <a:extLst>
                    <a:ext uri="{FF2B5EF4-FFF2-40B4-BE49-F238E27FC236}">
                      <a16:creationId xmlns:a16="http://schemas.microsoft.com/office/drawing/2014/main" id="{98393E53-0556-499D-A567-423003B95D4A}"/>
                    </a:ext>
                  </a:extLst>
                </p:cNvPr>
                <p:cNvSpPr/>
                <p:nvPr/>
              </p:nvSpPr>
              <p:spPr>
                <a:xfrm>
                  <a:off x="609125" y="4673800"/>
                  <a:ext cx="873975" cy="773075"/>
                </a:xfrm>
                <a:custGeom>
                  <a:avLst/>
                  <a:gdLst/>
                  <a:ahLst/>
                  <a:cxnLst/>
                  <a:rect l="l" t="t" r="r" b="b"/>
                  <a:pathLst>
                    <a:path w="34959" h="30923" extrusionOk="0">
                      <a:moveTo>
                        <a:pt x="25952" y="0"/>
                      </a:moveTo>
                      <a:lnTo>
                        <a:pt x="0" y="17980"/>
                      </a:lnTo>
                      <a:lnTo>
                        <a:pt x="0" y="30922"/>
                      </a:lnTo>
                      <a:lnTo>
                        <a:pt x="19681" y="30922"/>
                      </a:lnTo>
                      <a:lnTo>
                        <a:pt x="34958" y="19414"/>
                      </a:lnTo>
                      <a:lnTo>
                        <a:pt x="34691" y="18880"/>
                      </a:lnTo>
                      <a:lnTo>
                        <a:pt x="34358" y="18146"/>
                      </a:lnTo>
                      <a:lnTo>
                        <a:pt x="33457" y="16178"/>
                      </a:lnTo>
                      <a:lnTo>
                        <a:pt x="33124" y="15511"/>
                      </a:lnTo>
                      <a:lnTo>
                        <a:pt x="32457" y="14010"/>
                      </a:lnTo>
                      <a:lnTo>
                        <a:pt x="31789" y="12576"/>
                      </a:lnTo>
                      <a:lnTo>
                        <a:pt x="28520" y="5537"/>
                      </a:lnTo>
                      <a:lnTo>
                        <a:pt x="26886" y="2135"/>
                      </a:lnTo>
                      <a:lnTo>
                        <a:pt x="26519" y="1234"/>
                      </a:lnTo>
                      <a:lnTo>
                        <a:pt x="2595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10" name="Google Shape;1620;p80">
                <a:extLst>
                  <a:ext uri="{FF2B5EF4-FFF2-40B4-BE49-F238E27FC236}">
                    <a16:creationId xmlns:a16="http://schemas.microsoft.com/office/drawing/2014/main" id="{A22CA5B1-A8DD-4B4F-9CF8-AC59989E5C14}"/>
                  </a:ext>
                </a:extLst>
              </p:cNvPr>
              <p:cNvSpPr/>
              <p:nvPr/>
            </p:nvSpPr>
            <p:spPr>
              <a:xfrm>
                <a:off x="834537" y="2450715"/>
                <a:ext cx="90600" cy="107163"/>
              </a:xfrm>
              <a:custGeom>
                <a:avLst/>
                <a:gdLst/>
                <a:ahLst/>
                <a:cxn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Google Shape;1621;p80">
                <a:extLst>
                  <a:ext uri="{FF2B5EF4-FFF2-40B4-BE49-F238E27FC236}">
                    <a16:creationId xmlns:a16="http://schemas.microsoft.com/office/drawing/2014/main" id="{7152182E-B475-4BBC-9148-59F9C84FDDAB}"/>
                  </a:ext>
                </a:extLst>
              </p:cNvPr>
              <p:cNvSpPr/>
              <p:nvPr/>
            </p:nvSpPr>
            <p:spPr>
              <a:xfrm>
                <a:off x="3364679" y="2053729"/>
                <a:ext cx="159916" cy="189840"/>
              </a:xfrm>
              <a:custGeom>
                <a:avLst/>
                <a:gdLst/>
                <a:ahLst/>
                <a:cxn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Google Shape;1622;p80">
                <a:extLst>
                  <a:ext uri="{FF2B5EF4-FFF2-40B4-BE49-F238E27FC236}">
                    <a16:creationId xmlns:a16="http://schemas.microsoft.com/office/drawing/2014/main" id="{DC051B5B-2CF5-404A-AA91-CC1BB6761E09}"/>
                  </a:ext>
                </a:extLst>
              </p:cNvPr>
              <p:cNvSpPr/>
              <p:nvPr/>
            </p:nvSpPr>
            <p:spPr>
              <a:xfrm>
                <a:off x="3524604" y="1021313"/>
                <a:ext cx="197735" cy="235526"/>
              </a:xfrm>
              <a:custGeom>
                <a:avLst/>
                <a:gdLst/>
                <a:ahLst/>
                <a:cxn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Google Shape;1623;p80">
                <a:extLst>
                  <a:ext uri="{FF2B5EF4-FFF2-40B4-BE49-F238E27FC236}">
                    <a16:creationId xmlns:a16="http://schemas.microsoft.com/office/drawing/2014/main" id="{43810DD4-8E5A-4D66-8461-81B0E3F4BF70}"/>
                  </a:ext>
                </a:extLst>
              </p:cNvPr>
              <p:cNvSpPr/>
              <p:nvPr/>
            </p:nvSpPr>
            <p:spPr>
              <a:xfrm>
                <a:off x="1251165" y="1936057"/>
                <a:ext cx="197735" cy="235526"/>
              </a:xfrm>
              <a:custGeom>
                <a:avLst/>
                <a:gdLst/>
                <a:ahLst/>
                <a:cxn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Google Shape;1624;p80">
                <a:extLst>
                  <a:ext uri="{FF2B5EF4-FFF2-40B4-BE49-F238E27FC236}">
                    <a16:creationId xmlns:a16="http://schemas.microsoft.com/office/drawing/2014/main" id="{0D096750-0283-4548-9BE2-DC3D0C622EE0}"/>
                  </a:ext>
                </a:extLst>
              </p:cNvPr>
              <p:cNvSpPr/>
              <p:nvPr/>
            </p:nvSpPr>
            <p:spPr>
              <a:xfrm>
                <a:off x="1216513" y="3536110"/>
                <a:ext cx="89827" cy="107135"/>
              </a:xfrm>
              <a:custGeom>
                <a:avLst/>
                <a:gdLst/>
                <a:ahLst/>
                <a:cxn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5" name="Google Shape;1625;p80">
                <a:extLst>
                  <a:ext uri="{FF2B5EF4-FFF2-40B4-BE49-F238E27FC236}">
                    <a16:creationId xmlns:a16="http://schemas.microsoft.com/office/drawing/2014/main" id="{098E03AF-E8EA-4178-8830-055DEAB6FBB3}"/>
                  </a:ext>
                </a:extLst>
              </p:cNvPr>
              <p:cNvSpPr/>
              <p:nvPr/>
            </p:nvSpPr>
            <p:spPr>
              <a:xfrm>
                <a:off x="1057426" y="3919682"/>
                <a:ext cx="159916" cy="189840"/>
              </a:xfrm>
              <a:custGeom>
                <a:avLst/>
                <a:gdLst/>
                <a:ahLst/>
                <a:cxn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Google Shape;1626;p80">
                <a:extLst>
                  <a:ext uri="{FF2B5EF4-FFF2-40B4-BE49-F238E27FC236}">
                    <a16:creationId xmlns:a16="http://schemas.microsoft.com/office/drawing/2014/main" id="{AA729459-8592-4469-9C78-E776F961C4A4}"/>
                  </a:ext>
                </a:extLst>
              </p:cNvPr>
              <p:cNvSpPr/>
              <p:nvPr/>
            </p:nvSpPr>
            <p:spPr>
              <a:xfrm>
                <a:off x="1979638" y="2802482"/>
                <a:ext cx="197735" cy="235526"/>
              </a:xfrm>
              <a:custGeom>
                <a:avLst/>
                <a:gdLst/>
                <a:ahLst/>
                <a:cxn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8" name="Google Shape;1627;p80">
              <a:extLst>
                <a:ext uri="{FF2B5EF4-FFF2-40B4-BE49-F238E27FC236}">
                  <a16:creationId xmlns:a16="http://schemas.microsoft.com/office/drawing/2014/main" id="{1000BA6A-9F1A-461F-B1CC-BC2B8BDCD75C}"/>
                </a:ext>
              </a:extLst>
            </p:cNvPr>
            <p:cNvSpPr/>
            <p:nvPr/>
          </p:nvSpPr>
          <p:spPr>
            <a:xfrm>
              <a:off x="1843325" y="4878925"/>
              <a:ext cx="294400" cy="142625"/>
            </a:xfrm>
            <a:custGeom>
              <a:avLst/>
              <a:gdLst/>
              <a:ahLst/>
              <a:cxnLst/>
              <a:rect l="l" t="t" r="r" b="b"/>
              <a:pathLst>
                <a:path w="11776" h="5705" extrusionOk="0">
                  <a:moveTo>
                    <a:pt x="2539" y="0"/>
                  </a:moveTo>
                  <a:cubicBezTo>
                    <a:pt x="1135" y="0"/>
                    <a:pt x="34" y="1090"/>
                    <a:pt x="34" y="2503"/>
                  </a:cubicBezTo>
                  <a:lnTo>
                    <a:pt x="34" y="3170"/>
                  </a:lnTo>
                  <a:cubicBezTo>
                    <a:pt x="1" y="4604"/>
                    <a:pt x="1135" y="5705"/>
                    <a:pt x="2536" y="5705"/>
                  </a:cubicBezTo>
                  <a:lnTo>
                    <a:pt x="9174" y="5705"/>
                  </a:lnTo>
                  <a:cubicBezTo>
                    <a:pt x="10541" y="5705"/>
                    <a:pt x="11676" y="4604"/>
                    <a:pt x="11709" y="3203"/>
                  </a:cubicBezTo>
                  <a:lnTo>
                    <a:pt x="11709" y="2536"/>
                  </a:lnTo>
                  <a:cubicBezTo>
                    <a:pt x="11776" y="1135"/>
                    <a:pt x="10642" y="1"/>
                    <a:pt x="9207" y="1"/>
                  </a:cubicBezTo>
                  <a:lnTo>
                    <a:pt x="2602" y="1"/>
                  </a:lnTo>
                  <a:cubicBezTo>
                    <a:pt x="2581" y="0"/>
                    <a:pt x="2560" y="0"/>
                    <a:pt x="2539" y="0"/>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17" name="文字方塊 16">
            <a:extLst>
              <a:ext uri="{FF2B5EF4-FFF2-40B4-BE49-F238E27FC236}">
                <a16:creationId xmlns:a16="http://schemas.microsoft.com/office/drawing/2014/main" id="{32F50EA6-4165-B37C-B1DB-BCB22C651B15}"/>
              </a:ext>
            </a:extLst>
          </p:cNvPr>
          <p:cNvSpPr txBox="1"/>
          <p:nvPr/>
        </p:nvSpPr>
        <p:spPr>
          <a:xfrm>
            <a:off x="-26507" y="1397637"/>
            <a:ext cx="2750576" cy="1815882"/>
          </a:xfrm>
          <a:prstGeom prst="rect">
            <a:avLst/>
          </a:prstGeom>
          <a:noFill/>
        </p:spPr>
        <p:txBody>
          <a:bodyPr wrap="square" rtlCol="0">
            <a:spAutoFit/>
          </a:bodyPr>
          <a:lstStyle/>
          <a:p>
            <a:r>
              <a:rPr lang="zh-TW" altLang="en-US" sz="1600" b="1" dirty="0">
                <a:solidFill>
                  <a:schemeClr val="accent2">
                    <a:lumMod val="75000"/>
                  </a:schemeClr>
                </a:solidFill>
                <a:latin typeface="3 of 9 Barcode" panose="04027200000000000000" pitchFamily="82" charset="0"/>
                <a:ea typeface="思源宋體" panose="02020400000000000000" pitchFamily="18" charset="-120"/>
              </a:rPr>
              <a:t>背景說明</a:t>
            </a:r>
            <a:r>
              <a:rPr lang="en-US" altLang="zh-TW" sz="1600" b="1" dirty="0">
                <a:solidFill>
                  <a:schemeClr val="accent2">
                    <a:lumMod val="75000"/>
                  </a:schemeClr>
                </a:solidFill>
                <a:latin typeface="3 of 9 Barcode" panose="04027200000000000000" pitchFamily="82" charset="0"/>
                <a:ea typeface="思源宋體" panose="02020400000000000000" pitchFamily="18" charset="-120"/>
              </a:rPr>
              <a:t>:</a:t>
            </a:r>
          </a:p>
          <a:p>
            <a:r>
              <a:rPr lang="zh-TW" altLang="en-US" sz="1600" b="1" dirty="0">
                <a:solidFill>
                  <a:schemeClr val="accent2">
                    <a:lumMod val="75000"/>
                  </a:schemeClr>
                </a:solidFill>
                <a:latin typeface="3 of 9 Barcode" panose="04027200000000000000" pitchFamily="82" charset="0"/>
                <a:ea typeface="思源宋體" panose="02020400000000000000" pitchFamily="18" charset="-120"/>
              </a:rPr>
              <a:t>謝小春是頭屋鄉民代表</a:t>
            </a:r>
            <a:endParaRPr lang="en-US" altLang="zh-TW" sz="1600" b="1" dirty="0">
              <a:solidFill>
                <a:schemeClr val="accent2">
                  <a:lumMod val="75000"/>
                </a:schemeClr>
              </a:solidFill>
              <a:latin typeface="3 of 9 Barcode" panose="04027200000000000000" pitchFamily="82" charset="0"/>
              <a:ea typeface="思源宋體" panose="02020400000000000000" pitchFamily="18" charset="-120"/>
            </a:endParaRPr>
          </a:p>
          <a:p>
            <a:r>
              <a:rPr lang="zh-TW" altLang="en-US" sz="1600" b="1" dirty="0">
                <a:solidFill>
                  <a:schemeClr val="accent2">
                    <a:lumMod val="75000"/>
                  </a:schemeClr>
                </a:solidFill>
                <a:latin typeface="3 of 9 Barcode" panose="04027200000000000000" pitchFamily="82" charset="0"/>
                <a:ea typeface="思源宋體" panose="02020400000000000000" pitchFamily="18" charset="-120"/>
              </a:rPr>
              <a:t>配偶余小峰是青溪協會</a:t>
            </a:r>
            <a:r>
              <a:rPr lang="en-US" altLang="zh-TW" sz="1600" b="1" dirty="0">
                <a:solidFill>
                  <a:schemeClr val="accent2">
                    <a:lumMod val="75000"/>
                  </a:schemeClr>
                </a:solidFill>
                <a:latin typeface="3 of 9 Barcode" panose="04027200000000000000" pitchFamily="82" charset="0"/>
                <a:ea typeface="思源宋體" panose="02020400000000000000" pitchFamily="18" charset="-120"/>
              </a:rPr>
              <a:t>(</a:t>
            </a:r>
            <a:r>
              <a:rPr lang="zh-TW" altLang="en-US" sz="1600" b="1" dirty="0">
                <a:solidFill>
                  <a:schemeClr val="accent2">
                    <a:lumMod val="75000"/>
                  </a:schemeClr>
                </a:solidFill>
                <a:latin typeface="3 of 9 Barcode" panose="04027200000000000000" pitchFamily="82" charset="0"/>
                <a:ea typeface="思源宋體" panose="02020400000000000000" pitchFamily="18" charset="-120"/>
              </a:rPr>
              <a:t>非法人團體</a:t>
            </a:r>
            <a:r>
              <a:rPr lang="en-US" altLang="zh-TW" sz="1600" b="1" dirty="0">
                <a:solidFill>
                  <a:schemeClr val="accent2">
                    <a:lumMod val="75000"/>
                  </a:schemeClr>
                </a:solidFill>
                <a:latin typeface="3 of 9 Barcode" panose="04027200000000000000" pitchFamily="82" charset="0"/>
                <a:ea typeface="思源宋體" panose="02020400000000000000" pitchFamily="18" charset="-120"/>
              </a:rPr>
              <a:t>)</a:t>
            </a:r>
            <a:r>
              <a:rPr lang="zh-TW" altLang="en-US" sz="1600" b="1" dirty="0">
                <a:solidFill>
                  <a:schemeClr val="accent2">
                    <a:lumMod val="75000"/>
                  </a:schemeClr>
                </a:solidFill>
                <a:latin typeface="3 of 9 Barcode" panose="04027200000000000000" pitchFamily="82" charset="0"/>
                <a:ea typeface="思源宋體" panose="02020400000000000000" pitchFamily="18" charset="-120"/>
              </a:rPr>
              <a:t>理事</a:t>
            </a:r>
            <a:endParaRPr lang="en-US" altLang="zh-TW" sz="1600" b="1" dirty="0">
              <a:solidFill>
                <a:schemeClr val="accent2">
                  <a:lumMod val="75000"/>
                </a:schemeClr>
              </a:solidFill>
              <a:latin typeface="3 of 9 Barcode" panose="04027200000000000000" pitchFamily="82" charset="0"/>
              <a:ea typeface="思源宋體" panose="02020400000000000000" pitchFamily="18" charset="-120"/>
            </a:endParaRPr>
          </a:p>
          <a:p>
            <a:r>
              <a:rPr lang="zh-TW" altLang="en-US" sz="1600" b="1" dirty="0">
                <a:solidFill>
                  <a:schemeClr val="accent2">
                    <a:lumMod val="75000"/>
                  </a:schemeClr>
                </a:solidFill>
                <a:latin typeface="3 of 9 Barcode" panose="04027200000000000000" pitchFamily="82" charset="0"/>
                <a:ea typeface="思源宋體" panose="02020400000000000000" pitchFamily="18" charset="-120"/>
              </a:rPr>
              <a:t>青溪協會向頭屋鄉公所</a:t>
            </a:r>
            <a:r>
              <a:rPr lang="en-US" altLang="zh-TW" sz="1600" b="1" dirty="0">
                <a:solidFill>
                  <a:schemeClr val="accent2">
                    <a:lumMod val="75000"/>
                  </a:schemeClr>
                </a:solidFill>
                <a:latin typeface="3 of 9 Barcode" panose="04027200000000000000" pitchFamily="82" charset="0"/>
                <a:ea typeface="思源宋體" panose="02020400000000000000" pitchFamily="18" charset="-120"/>
              </a:rPr>
              <a:t>(</a:t>
            </a:r>
            <a:r>
              <a:rPr lang="zh-TW" altLang="en-US" sz="1600" b="1" dirty="0">
                <a:solidFill>
                  <a:schemeClr val="accent2">
                    <a:lumMod val="75000"/>
                  </a:schemeClr>
                </a:solidFill>
                <a:latin typeface="3 of 9 Barcode" panose="04027200000000000000" pitchFamily="82" charset="0"/>
                <a:ea typeface="思源宋體" panose="02020400000000000000" pitchFamily="18" charset="-120"/>
              </a:rPr>
              <a:t>受謝小春監督的機關</a:t>
            </a:r>
            <a:r>
              <a:rPr lang="en-US" altLang="zh-TW" sz="1600" b="1" dirty="0">
                <a:solidFill>
                  <a:schemeClr val="accent2">
                    <a:lumMod val="75000"/>
                  </a:schemeClr>
                </a:solidFill>
                <a:latin typeface="3 of 9 Barcode" panose="04027200000000000000" pitchFamily="82" charset="0"/>
                <a:ea typeface="思源宋體" panose="02020400000000000000" pitchFamily="18" charset="-120"/>
              </a:rPr>
              <a:t>)</a:t>
            </a:r>
            <a:r>
              <a:rPr lang="zh-TW" altLang="en-US" sz="1600" b="1" dirty="0">
                <a:solidFill>
                  <a:schemeClr val="accent2">
                    <a:lumMod val="75000"/>
                  </a:schemeClr>
                </a:solidFill>
                <a:latin typeface="3 of 9 Barcode" panose="04027200000000000000" pitchFamily="82" charset="0"/>
                <a:ea typeface="思源宋體" panose="02020400000000000000" pitchFamily="18" charset="-120"/>
              </a:rPr>
              <a:t>申請補助</a:t>
            </a:r>
            <a:endParaRPr lang="en-US" altLang="zh-TW" sz="1600" b="1" dirty="0">
              <a:solidFill>
                <a:schemeClr val="accent2">
                  <a:lumMod val="75000"/>
                </a:schemeClr>
              </a:solidFill>
              <a:latin typeface="3 of 9 Barcode" panose="04027200000000000000" pitchFamily="82" charset="0"/>
              <a:ea typeface="思源宋體" panose="02020400000000000000" pitchFamily="18" charset="-120"/>
            </a:endParaRPr>
          </a:p>
          <a:p>
            <a:r>
              <a:rPr lang="zh-TW" altLang="en-US" sz="1600" b="1" dirty="0">
                <a:solidFill>
                  <a:schemeClr val="accent2">
                    <a:lumMod val="75000"/>
                  </a:schemeClr>
                </a:solidFill>
                <a:latin typeface="3 of 9 Barcode" panose="04027200000000000000" pitchFamily="82" charset="0"/>
                <a:ea typeface="思源宋體" panose="02020400000000000000" pitchFamily="18" charset="-120"/>
              </a:rPr>
              <a:t>青溪協會理事長涂大明</a:t>
            </a:r>
          </a:p>
        </p:txBody>
      </p:sp>
      <p:pic>
        <p:nvPicPr>
          <p:cNvPr id="53" name="圖片 52">
            <a:extLst>
              <a:ext uri="{FF2B5EF4-FFF2-40B4-BE49-F238E27FC236}">
                <a16:creationId xmlns:a16="http://schemas.microsoft.com/office/drawing/2014/main" id="{1D6CEB56-9B5B-1759-4467-5F7341D45F13}"/>
              </a:ext>
            </a:extLst>
          </p:cNvPr>
          <p:cNvPicPr>
            <a:picLocks noChangeAspect="1"/>
          </p:cNvPicPr>
          <p:nvPr/>
        </p:nvPicPr>
        <p:blipFill>
          <a:blip r:embed="rId2"/>
          <a:srcRect l="24657" t="26517" r="24055"/>
          <a:stretch/>
        </p:blipFill>
        <p:spPr>
          <a:xfrm>
            <a:off x="2786024" y="71718"/>
            <a:ext cx="6287108" cy="4914314"/>
          </a:xfrm>
          <a:prstGeom prst="rect">
            <a:avLst/>
          </a:prstGeom>
        </p:spPr>
      </p:pic>
      <p:sp>
        <p:nvSpPr>
          <p:cNvPr id="54" name="文字方塊 53">
            <a:extLst>
              <a:ext uri="{FF2B5EF4-FFF2-40B4-BE49-F238E27FC236}">
                <a16:creationId xmlns:a16="http://schemas.microsoft.com/office/drawing/2014/main" id="{FDA536EE-1606-84EE-1012-06A595EA5758}"/>
              </a:ext>
            </a:extLst>
          </p:cNvPr>
          <p:cNvSpPr txBox="1"/>
          <p:nvPr/>
        </p:nvSpPr>
        <p:spPr>
          <a:xfrm>
            <a:off x="4823012" y="1559810"/>
            <a:ext cx="1550896" cy="523220"/>
          </a:xfrm>
          <a:prstGeom prst="rect">
            <a:avLst/>
          </a:prstGeom>
          <a:solidFill>
            <a:srgbClr val="FBF7F5"/>
          </a:solidFill>
          <a:ln w="28575">
            <a:solidFill>
              <a:srgbClr val="FF0000"/>
            </a:solidFill>
          </a:ln>
        </p:spPr>
        <p:txBody>
          <a:bodyPr wrap="square" rtlCol="0">
            <a:spAutoFit/>
          </a:bodyPr>
          <a:lstStyle/>
          <a:p>
            <a:r>
              <a:rPr lang="zh-TW" altLang="en-US" dirty="0"/>
              <a:t>全民國防教育及人才招募活動</a:t>
            </a:r>
          </a:p>
        </p:txBody>
      </p:sp>
      <p:sp>
        <p:nvSpPr>
          <p:cNvPr id="55" name="手繪多邊形: 圖案 54">
            <a:extLst>
              <a:ext uri="{FF2B5EF4-FFF2-40B4-BE49-F238E27FC236}">
                <a16:creationId xmlns:a16="http://schemas.microsoft.com/office/drawing/2014/main" id="{C1F50FA3-AE56-FAD2-0498-5C58A21E4228}"/>
              </a:ext>
            </a:extLst>
          </p:cNvPr>
          <p:cNvSpPr/>
          <p:nvPr/>
        </p:nvSpPr>
        <p:spPr>
          <a:xfrm>
            <a:off x="3083812" y="2770082"/>
            <a:ext cx="179361" cy="153402"/>
          </a:xfrm>
          <a:custGeom>
            <a:avLst/>
            <a:gdLst>
              <a:gd name="connsiteX0" fmla="*/ 47 w 179361"/>
              <a:gd name="connsiteY0" fmla="*/ 62765 h 153402"/>
              <a:gd name="connsiteX1" fmla="*/ 62800 w 179361"/>
              <a:gd name="connsiteY1" fmla="*/ 143447 h 153402"/>
              <a:gd name="connsiteX2" fmla="*/ 179341 w 179361"/>
              <a:gd name="connsiteY2" fmla="*/ 12 h 153402"/>
              <a:gd name="connsiteX3" fmla="*/ 71764 w 179361"/>
              <a:gd name="connsiteY3" fmla="*/ 152412 h 153402"/>
              <a:gd name="connsiteX4" fmla="*/ 47 w 179361"/>
              <a:gd name="connsiteY4" fmla="*/ 62765 h 153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61" h="153402">
                <a:moveTo>
                  <a:pt x="47" y="62765"/>
                </a:moveTo>
                <a:cubicBezTo>
                  <a:pt x="-1447" y="61271"/>
                  <a:pt x="32918" y="153906"/>
                  <a:pt x="62800" y="143447"/>
                </a:cubicBezTo>
                <a:cubicBezTo>
                  <a:pt x="92682" y="132988"/>
                  <a:pt x="177847" y="-1482"/>
                  <a:pt x="179341" y="12"/>
                </a:cubicBezTo>
                <a:cubicBezTo>
                  <a:pt x="180835" y="1506"/>
                  <a:pt x="98658" y="140459"/>
                  <a:pt x="71764" y="152412"/>
                </a:cubicBezTo>
                <a:cubicBezTo>
                  <a:pt x="44870" y="164365"/>
                  <a:pt x="1541" y="64259"/>
                  <a:pt x="47" y="62765"/>
                </a:cubicBezTo>
                <a:close/>
              </a:path>
            </a:pathLst>
          </a:cu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6" name="文字方塊 55">
            <a:extLst>
              <a:ext uri="{FF2B5EF4-FFF2-40B4-BE49-F238E27FC236}">
                <a16:creationId xmlns:a16="http://schemas.microsoft.com/office/drawing/2014/main" id="{FBEB99B8-0115-41A7-D617-55C865066343}"/>
              </a:ext>
            </a:extLst>
          </p:cNvPr>
          <p:cNvSpPr txBox="1"/>
          <p:nvPr/>
        </p:nvSpPr>
        <p:spPr>
          <a:xfrm>
            <a:off x="3404039" y="3405256"/>
            <a:ext cx="723275" cy="307777"/>
          </a:xfrm>
          <a:prstGeom prst="rect">
            <a:avLst/>
          </a:prstGeom>
          <a:solidFill>
            <a:srgbClr val="FBF7F5"/>
          </a:solidFill>
          <a:ln w="28575">
            <a:solidFill>
              <a:srgbClr val="EA4960"/>
            </a:solidFill>
          </a:ln>
        </p:spPr>
        <p:txBody>
          <a:bodyPr wrap="none" rtlCol="0">
            <a:spAutoFit/>
          </a:bodyPr>
          <a:lstStyle/>
          <a:p>
            <a:r>
              <a:rPr lang="zh-TW" altLang="en-US"/>
              <a:t>謝小春</a:t>
            </a:r>
            <a:endParaRPr lang="zh-TW" altLang="en-US" dirty="0"/>
          </a:p>
        </p:txBody>
      </p:sp>
      <p:sp>
        <p:nvSpPr>
          <p:cNvPr id="57" name="文字方塊 56">
            <a:extLst>
              <a:ext uri="{FF2B5EF4-FFF2-40B4-BE49-F238E27FC236}">
                <a16:creationId xmlns:a16="http://schemas.microsoft.com/office/drawing/2014/main" id="{404363C7-1D03-83DB-7BD4-54D2F35C0069}"/>
              </a:ext>
            </a:extLst>
          </p:cNvPr>
          <p:cNvSpPr txBox="1"/>
          <p:nvPr/>
        </p:nvSpPr>
        <p:spPr>
          <a:xfrm>
            <a:off x="5058413" y="3242522"/>
            <a:ext cx="781465" cy="738664"/>
          </a:xfrm>
          <a:prstGeom prst="rect">
            <a:avLst/>
          </a:prstGeom>
          <a:solidFill>
            <a:srgbClr val="FBF7F5"/>
          </a:solidFill>
          <a:ln w="28575">
            <a:solidFill>
              <a:srgbClr val="EA4960"/>
            </a:solidFill>
          </a:ln>
        </p:spPr>
        <p:txBody>
          <a:bodyPr wrap="square" rtlCol="0">
            <a:spAutoFit/>
          </a:bodyPr>
          <a:lstStyle/>
          <a:p>
            <a:r>
              <a:rPr lang="zh-TW" altLang="en-US" dirty="0"/>
              <a:t>頭屋鄉民代表會</a:t>
            </a:r>
          </a:p>
        </p:txBody>
      </p:sp>
      <p:sp>
        <p:nvSpPr>
          <p:cNvPr id="58" name="文字方塊 57">
            <a:extLst>
              <a:ext uri="{FF2B5EF4-FFF2-40B4-BE49-F238E27FC236}">
                <a16:creationId xmlns:a16="http://schemas.microsoft.com/office/drawing/2014/main" id="{6E9731D0-1DCF-7F7C-AA26-C24DFF87F2EC}"/>
              </a:ext>
            </a:extLst>
          </p:cNvPr>
          <p:cNvSpPr txBox="1"/>
          <p:nvPr/>
        </p:nvSpPr>
        <p:spPr>
          <a:xfrm>
            <a:off x="6359340" y="3417233"/>
            <a:ext cx="543739" cy="307777"/>
          </a:xfrm>
          <a:prstGeom prst="rect">
            <a:avLst/>
          </a:prstGeom>
          <a:solidFill>
            <a:srgbClr val="FBF7F5"/>
          </a:solidFill>
          <a:ln w="28575">
            <a:solidFill>
              <a:srgbClr val="EA4960"/>
            </a:solidFill>
          </a:ln>
        </p:spPr>
        <p:txBody>
          <a:bodyPr wrap="none" rtlCol="0">
            <a:spAutoFit/>
          </a:bodyPr>
          <a:lstStyle/>
          <a:p>
            <a:r>
              <a:rPr lang="zh-TW" altLang="en-US" dirty="0"/>
              <a:t>代表</a:t>
            </a:r>
          </a:p>
        </p:txBody>
      </p:sp>
      <p:sp>
        <p:nvSpPr>
          <p:cNvPr id="59" name="文字方塊 58">
            <a:extLst>
              <a:ext uri="{FF2B5EF4-FFF2-40B4-BE49-F238E27FC236}">
                <a16:creationId xmlns:a16="http://schemas.microsoft.com/office/drawing/2014/main" id="{0B247A02-D7DA-CEE7-6E9A-A158A0E9DF82}"/>
              </a:ext>
            </a:extLst>
          </p:cNvPr>
          <p:cNvSpPr txBox="1"/>
          <p:nvPr/>
        </p:nvSpPr>
        <p:spPr>
          <a:xfrm>
            <a:off x="3977904" y="4022770"/>
            <a:ext cx="902811" cy="307777"/>
          </a:xfrm>
          <a:prstGeom prst="rect">
            <a:avLst/>
          </a:prstGeom>
          <a:solidFill>
            <a:srgbClr val="FBF7F5"/>
          </a:solidFill>
          <a:ln w="28575">
            <a:solidFill>
              <a:srgbClr val="EA4960"/>
            </a:solidFill>
          </a:ln>
        </p:spPr>
        <p:txBody>
          <a:bodyPr wrap="none" rtlCol="0">
            <a:spAutoFit/>
          </a:bodyPr>
          <a:lstStyle/>
          <a:p>
            <a:r>
              <a:rPr lang="zh-TW" altLang="en-US" dirty="0"/>
              <a:t>青溪協會</a:t>
            </a:r>
          </a:p>
        </p:txBody>
      </p:sp>
      <p:sp>
        <p:nvSpPr>
          <p:cNvPr id="68" name="文字方塊 67">
            <a:extLst>
              <a:ext uri="{FF2B5EF4-FFF2-40B4-BE49-F238E27FC236}">
                <a16:creationId xmlns:a16="http://schemas.microsoft.com/office/drawing/2014/main" id="{10DE4F9B-82D1-1342-CF1D-914296F49F46}"/>
              </a:ext>
            </a:extLst>
          </p:cNvPr>
          <p:cNvSpPr txBox="1"/>
          <p:nvPr/>
        </p:nvSpPr>
        <p:spPr>
          <a:xfrm>
            <a:off x="5382000" y="4045024"/>
            <a:ext cx="880369" cy="307777"/>
          </a:xfrm>
          <a:prstGeom prst="rect">
            <a:avLst/>
          </a:prstGeom>
          <a:solidFill>
            <a:srgbClr val="FBF7F5"/>
          </a:solidFill>
          <a:ln w="28575">
            <a:solidFill>
              <a:srgbClr val="EA4960"/>
            </a:solidFill>
          </a:ln>
        </p:spPr>
        <p:txBody>
          <a:bodyPr wrap="none" rtlCol="0">
            <a:spAutoFit/>
          </a:bodyPr>
          <a:lstStyle/>
          <a:p>
            <a:r>
              <a:rPr lang="en-US" altLang="zh-TW" dirty="0"/>
              <a:t>1234567</a:t>
            </a:r>
            <a:endParaRPr lang="zh-TW" altLang="en-US" dirty="0"/>
          </a:p>
        </p:txBody>
      </p:sp>
      <p:sp>
        <p:nvSpPr>
          <p:cNvPr id="69" name="文字方塊 68">
            <a:extLst>
              <a:ext uri="{FF2B5EF4-FFF2-40B4-BE49-F238E27FC236}">
                <a16:creationId xmlns:a16="http://schemas.microsoft.com/office/drawing/2014/main" id="{E714501A-C0EF-5194-9410-CC3511FAF2C4}"/>
              </a:ext>
            </a:extLst>
          </p:cNvPr>
          <p:cNvSpPr txBox="1"/>
          <p:nvPr/>
        </p:nvSpPr>
        <p:spPr>
          <a:xfrm>
            <a:off x="7497181" y="4039489"/>
            <a:ext cx="723275" cy="307777"/>
          </a:xfrm>
          <a:prstGeom prst="rect">
            <a:avLst/>
          </a:prstGeom>
          <a:solidFill>
            <a:srgbClr val="FBF7F5"/>
          </a:solidFill>
          <a:ln w="28575">
            <a:solidFill>
              <a:srgbClr val="EA4960"/>
            </a:solidFill>
          </a:ln>
        </p:spPr>
        <p:txBody>
          <a:bodyPr wrap="none" rtlCol="0">
            <a:spAutoFit/>
          </a:bodyPr>
          <a:lstStyle/>
          <a:p>
            <a:r>
              <a:rPr lang="zh-TW" altLang="en-US" dirty="0"/>
              <a:t>涂大明</a:t>
            </a:r>
          </a:p>
        </p:txBody>
      </p:sp>
    </p:spTree>
    <p:extLst>
      <p:ext uri="{BB962C8B-B14F-4D97-AF65-F5344CB8AC3E}">
        <p14:creationId xmlns:p14="http://schemas.microsoft.com/office/powerpoint/2010/main" val="31574765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57"/>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8"/>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5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68"/>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58" grpId="0" animBg="1"/>
      <p:bldP spid="59" grpId="0" animBg="1"/>
      <p:bldP spid="68" grpId="0" animBg="1"/>
      <p:bldP spid="6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DC198C68-44A6-892A-B27D-FABA037B9963}"/>
              </a:ext>
            </a:extLst>
          </p:cNvPr>
          <p:cNvSpPr>
            <a:spLocks noGrp="1"/>
          </p:cNvSpPr>
          <p:nvPr>
            <p:ph type="sldNum" sz="quarter" idx="11"/>
          </p:nvPr>
        </p:nvSpPr>
        <p:spPr/>
        <p:txBody>
          <a:bodyPr/>
          <a:lstStyle/>
          <a:p>
            <a:fld id="{DBD94E27-7B9A-466C-AD81-10C7819BE9C1}" type="slidenum">
              <a:rPr lang="zh-TW" altLang="en-US" smtClean="0"/>
              <a:t>48</a:t>
            </a:fld>
            <a:endParaRPr lang="zh-TW" altLang="en-US" dirty="0"/>
          </a:p>
        </p:txBody>
      </p:sp>
      <p:sp>
        <p:nvSpPr>
          <p:cNvPr id="7" name="文字方塊 6">
            <a:extLst>
              <a:ext uri="{FF2B5EF4-FFF2-40B4-BE49-F238E27FC236}">
                <a16:creationId xmlns:a16="http://schemas.microsoft.com/office/drawing/2014/main" id="{3612AF49-E2E1-DB00-CE8F-9A98D87F7CFF}"/>
              </a:ext>
            </a:extLst>
          </p:cNvPr>
          <p:cNvSpPr txBox="1"/>
          <p:nvPr/>
        </p:nvSpPr>
        <p:spPr>
          <a:xfrm>
            <a:off x="71459" y="1252984"/>
            <a:ext cx="2368731" cy="206210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背景說明</a:t>
            </a:r>
            <a:r>
              <a:rPr kumimoji="0" lang="en-US" altLang="zh-TW"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謝小春是頭屋鄉民代表</a:t>
            </a:r>
            <a:endParaRPr kumimoji="0" lang="en-US" altLang="zh-TW"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配偶余小峰是青溪協會</a:t>
            </a:r>
            <a:r>
              <a:rPr kumimoji="0" lang="en-US" altLang="zh-TW"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a:t>
            </a:r>
            <a:r>
              <a:rPr kumimoji="0" lang="zh-TW" altLang="en-US"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非法人團體</a:t>
            </a:r>
            <a:r>
              <a:rPr kumimoji="0" lang="en-US" altLang="zh-TW"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a:t>
            </a:r>
            <a:r>
              <a:rPr kumimoji="0" lang="zh-TW" altLang="en-US"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理事</a:t>
            </a:r>
            <a:endParaRPr kumimoji="0" lang="en-US" altLang="zh-TW"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青溪協會向頭屋鄉公所</a:t>
            </a:r>
            <a:r>
              <a:rPr kumimoji="0" lang="en-US" altLang="zh-TW"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a:t>
            </a:r>
            <a:r>
              <a:rPr kumimoji="0" lang="zh-TW" altLang="en-US"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受謝小春監督的機關</a:t>
            </a:r>
            <a:r>
              <a:rPr kumimoji="0" lang="en-US" altLang="zh-TW"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a:t>
            </a:r>
            <a:r>
              <a:rPr kumimoji="0" lang="zh-TW" altLang="en-US"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rPr>
              <a:t>申請補助</a:t>
            </a:r>
            <a:endParaRPr kumimoji="0" lang="en-US" altLang="zh-TW"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600" b="1" dirty="0">
                <a:solidFill>
                  <a:srgbClr val="0D4A80">
                    <a:lumMod val="75000"/>
                  </a:srgbClr>
                </a:solidFill>
                <a:latin typeface="3 of 9 Barcode" panose="04027200000000000000" pitchFamily="82" charset="0"/>
                <a:ea typeface="思源宋體" panose="02020400000000000000" pitchFamily="18" charset="-120"/>
              </a:rPr>
              <a:t>青溪協會理事長涂大明</a:t>
            </a:r>
            <a:endParaRPr kumimoji="0" lang="zh-TW" altLang="en-US" sz="1600" b="1" i="0" u="none" strike="noStrike" kern="0" cap="none" spc="0" normalizeH="0" baseline="0" noProof="0" dirty="0">
              <a:ln>
                <a:noFill/>
              </a:ln>
              <a:solidFill>
                <a:srgbClr val="0D4A80">
                  <a:lumMod val="75000"/>
                </a:srgbClr>
              </a:solidFill>
              <a:effectLst/>
              <a:uLnTx/>
              <a:uFillTx/>
              <a:latin typeface="3 of 9 Barcode" panose="04027200000000000000" pitchFamily="82" charset="0"/>
              <a:ea typeface="思源宋體" panose="02020400000000000000" pitchFamily="18" charset="-120"/>
              <a:cs typeface="Arial"/>
              <a:sym typeface="Arial"/>
            </a:endParaRPr>
          </a:p>
        </p:txBody>
      </p:sp>
      <p:pic>
        <p:nvPicPr>
          <p:cNvPr id="6" name="圖片 5">
            <a:extLst>
              <a:ext uri="{FF2B5EF4-FFF2-40B4-BE49-F238E27FC236}">
                <a16:creationId xmlns:a16="http://schemas.microsoft.com/office/drawing/2014/main" id="{49EEB94B-14E9-47F2-FC3C-5E0C14A1384C}"/>
              </a:ext>
            </a:extLst>
          </p:cNvPr>
          <p:cNvPicPr>
            <a:picLocks noChangeAspect="1"/>
          </p:cNvPicPr>
          <p:nvPr/>
        </p:nvPicPr>
        <p:blipFill>
          <a:blip r:embed="rId2"/>
          <a:srcRect l="26796" t="25025" r="25630" b="2549"/>
          <a:stretch/>
        </p:blipFill>
        <p:spPr>
          <a:xfrm>
            <a:off x="2553855" y="0"/>
            <a:ext cx="6557553" cy="5141799"/>
          </a:xfrm>
          <a:prstGeom prst="rect">
            <a:avLst/>
          </a:prstGeom>
        </p:spPr>
      </p:pic>
      <p:sp>
        <p:nvSpPr>
          <p:cNvPr id="10" name="手繪多邊形: 圖案 9">
            <a:extLst>
              <a:ext uri="{FF2B5EF4-FFF2-40B4-BE49-F238E27FC236}">
                <a16:creationId xmlns:a16="http://schemas.microsoft.com/office/drawing/2014/main" id="{86FAA581-4BEE-0D20-C642-F505555C2DD2}"/>
              </a:ext>
            </a:extLst>
          </p:cNvPr>
          <p:cNvSpPr/>
          <p:nvPr/>
        </p:nvSpPr>
        <p:spPr>
          <a:xfrm>
            <a:off x="3649947" y="2026564"/>
            <a:ext cx="179361" cy="153402"/>
          </a:xfrm>
          <a:custGeom>
            <a:avLst/>
            <a:gdLst>
              <a:gd name="connsiteX0" fmla="*/ 47 w 179361"/>
              <a:gd name="connsiteY0" fmla="*/ 62765 h 153402"/>
              <a:gd name="connsiteX1" fmla="*/ 62800 w 179361"/>
              <a:gd name="connsiteY1" fmla="*/ 143447 h 153402"/>
              <a:gd name="connsiteX2" fmla="*/ 179341 w 179361"/>
              <a:gd name="connsiteY2" fmla="*/ 12 h 153402"/>
              <a:gd name="connsiteX3" fmla="*/ 71764 w 179361"/>
              <a:gd name="connsiteY3" fmla="*/ 152412 h 153402"/>
              <a:gd name="connsiteX4" fmla="*/ 47 w 179361"/>
              <a:gd name="connsiteY4" fmla="*/ 62765 h 153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61" h="153402">
                <a:moveTo>
                  <a:pt x="47" y="62765"/>
                </a:moveTo>
                <a:cubicBezTo>
                  <a:pt x="-1447" y="61271"/>
                  <a:pt x="32918" y="153906"/>
                  <a:pt x="62800" y="143447"/>
                </a:cubicBezTo>
                <a:cubicBezTo>
                  <a:pt x="92682" y="132988"/>
                  <a:pt x="177847" y="-1482"/>
                  <a:pt x="179341" y="12"/>
                </a:cubicBezTo>
                <a:cubicBezTo>
                  <a:pt x="180835" y="1506"/>
                  <a:pt x="98658" y="140459"/>
                  <a:pt x="71764" y="152412"/>
                </a:cubicBezTo>
                <a:cubicBezTo>
                  <a:pt x="44870" y="164365"/>
                  <a:pt x="1541" y="64259"/>
                  <a:pt x="47" y="62765"/>
                </a:cubicBezTo>
                <a:close/>
              </a:path>
            </a:pathLst>
          </a:cu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手繪多邊形: 圖案 10">
            <a:extLst>
              <a:ext uri="{FF2B5EF4-FFF2-40B4-BE49-F238E27FC236}">
                <a16:creationId xmlns:a16="http://schemas.microsoft.com/office/drawing/2014/main" id="{D9B9DAFB-1E1D-77EC-7129-06A511362EDF}"/>
              </a:ext>
            </a:extLst>
          </p:cNvPr>
          <p:cNvSpPr/>
          <p:nvPr/>
        </p:nvSpPr>
        <p:spPr>
          <a:xfrm>
            <a:off x="5305675" y="1873162"/>
            <a:ext cx="179361" cy="153402"/>
          </a:xfrm>
          <a:custGeom>
            <a:avLst/>
            <a:gdLst>
              <a:gd name="connsiteX0" fmla="*/ 47 w 179361"/>
              <a:gd name="connsiteY0" fmla="*/ 62765 h 153402"/>
              <a:gd name="connsiteX1" fmla="*/ 62800 w 179361"/>
              <a:gd name="connsiteY1" fmla="*/ 143447 h 153402"/>
              <a:gd name="connsiteX2" fmla="*/ 179341 w 179361"/>
              <a:gd name="connsiteY2" fmla="*/ 12 h 153402"/>
              <a:gd name="connsiteX3" fmla="*/ 71764 w 179361"/>
              <a:gd name="connsiteY3" fmla="*/ 152412 h 153402"/>
              <a:gd name="connsiteX4" fmla="*/ 47 w 179361"/>
              <a:gd name="connsiteY4" fmla="*/ 62765 h 153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61" h="153402">
                <a:moveTo>
                  <a:pt x="47" y="62765"/>
                </a:moveTo>
                <a:cubicBezTo>
                  <a:pt x="-1447" y="61271"/>
                  <a:pt x="32918" y="153906"/>
                  <a:pt x="62800" y="143447"/>
                </a:cubicBezTo>
                <a:cubicBezTo>
                  <a:pt x="92682" y="132988"/>
                  <a:pt x="177847" y="-1482"/>
                  <a:pt x="179341" y="12"/>
                </a:cubicBezTo>
                <a:cubicBezTo>
                  <a:pt x="180835" y="1506"/>
                  <a:pt x="98658" y="140459"/>
                  <a:pt x="71764" y="152412"/>
                </a:cubicBezTo>
                <a:cubicBezTo>
                  <a:pt x="44870" y="164365"/>
                  <a:pt x="1541" y="64259"/>
                  <a:pt x="47" y="62765"/>
                </a:cubicBezTo>
                <a:close/>
              </a:path>
            </a:pathLst>
          </a:cu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手繪多邊形: 圖案 11">
            <a:extLst>
              <a:ext uri="{FF2B5EF4-FFF2-40B4-BE49-F238E27FC236}">
                <a16:creationId xmlns:a16="http://schemas.microsoft.com/office/drawing/2014/main" id="{78EDAECA-FFA3-C648-B56D-E6F9A290A87E}"/>
              </a:ext>
            </a:extLst>
          </p:cNvPr>
          <p:cNvSpPr/>
          <p:nvPr/>
        </p:nvSpPr>
        <p:spPr>
          <a:xfrm>
            <a:off x="7396969" y="2537936"/>
            <a:ext cx="179361" cy="153402"/>
          </a:xfrm>
          <a:custGeom>
            <a:avLst/>
            <a:gdLst>
              <a:gd name="connsiteX0" fmla="*/ 47 w 179361"/>
              <a:gd name="connsiteY0" fmla="*/ 62765 h 153402"/>
              <a:gd name="connsiteX1" fmla="*/ 62800 w 179361"/>
              <a:gd name="connsiteY1" fmla="*/ 143447 h 153402"/>
              <a:gd name="connsiteX2" fmla="*/ 179341 w 179361"/>
              <a:gd name="connsiteY2" fmla="*/ 12 h 153402"/>
              <a:gd name="connsiteX3" fmla="*/ 71764 w 179361"/>
              <a:gd name="connsiteY3" fmla="*/ 152412 h 153402"/>
              <a:gd name="connsiteX4" fmla="*/ 47 w 179361"/>
              <a:gd name="connsiteY4" fmla="*/ 62765 h 153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61" h="153402">
                <a:moveTo>
                  <a:pt x="47" y="62765"/>
                </a:moveTo>
                <a:cubicBezTo>
                  <a:pt x="-1447" y="61271"/>
                  <a:pt x="32918" y="153906"/>
                  <a:pt x="62800" y="143447"/>
                </a:cubicBezTo>
                <a:cubicBezTo>
                  <a:pt x="92682" y="132988"/>
                  <a:pt x="177847" y="-1482"/>
                  <a:pt x="179341" y="12"/>
                </a:cubicBezTo>
                <a:cubicBezTo>
                  <a:pt x="180835" y="1506"/>
                  <a:pt x="98658" y="140459"/>
                  <a:pt x="71764" y="152412"/>
                </a:cubicBezTo>
                <a:cubicBezTo>
                  <a:pt x="44870" y="164365"/>
                  <a:pt x="1541" y="64259"/>
                  <a:pt x="47" y="62765"/>
                </a:cubicBezTo>
                <a:close/>
              </a:path>
            </a:pathLst>
          </a:cu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文字方塊 12">
            <a:extLst>
              <a:ext uri="{FF2B5EF4-FFF2-40B4-BE49-F238E27FC236}">
                <a16:creationId xmlns:a16="http://schemas.microsoft.com/office/drawing/2014/main" id="{73246E5A-09C2-08AF-2E56-AD51D6C885EE}"/>
              </a:ext>
            </a:extLst>
          </p:cNvPr>
          <p:cNvSpPr txBox="1"/>
          <p:nvPr/>
        </p:nvSpPr>
        <p:spPr>
          <a:xfrm>
            <a:off x="6152308" y="1953003"/>
            <a:ext cx="723275" cy="307777"/>
          </a:xfrm>
          <a:prstGeom prst="rect">
            <a:avLst/>
          </a:prstGeom>
          <a:solidFill>
            <a:srgbClr val="FBF7F5"/>
          </a:solidFill>
          <a:ln w="28575">
            <a:solidFill>
              <a:srgbClr val="EA4960"/>
            </a:solidFill>
          </a:ln>
        </p:spPr>
        <p:txBody>
          <a:bodyPr wrap="none" rtlCol="0">
            <a:spAutoFit/>
          </a:bodyPr>
          <a:lstStyle/>
          <a:p>
            <a:r>
              <a:rPr lang="zh-TW" altLang="en-US" dirty="0"/>
              <a:t>余小峰</a:t>
            </a:r>
          </a:p>
        </p:txBody>
      </p:sp>
      <p:sp>
        <p:nvSpPr>
          <p:cNvPr id="14" name="文字方塊 13">
            <a:extLst>
              <a:ext uri="{FF2B5EF4-FFF2-40B4-BE49-F238E27FC236}">
                <a16:creationId xmlns:a16="http://schemas.microsoft.com/office/drawing/2014/main" id="{5595DD2B-B9E6-F78E-A6D6-CD68193E763F}"/>
              </a:ext>
            </a:extLst>
          </p:cNvPr>
          <p:cNvSpPr txBox="1"/>
          <p:nvPr/>
        </p:nvSpPr>
        <p:spPr>
          <a:xfrm>
            <a:off x="7713073" y="2786111"/>
            <a:ext cx="543739" cy="307777"/>
          </a:xfrm>
          <a:prstGeom prst="rect">
            <a:avLst/>
          </a:prstGeom>
          <a:solidFill>
            <a:srgbClr val="FBF7F5"/>
          </a:solidFill>
          <a:ln w="28575">
            <a:solidFill>
              <a:srgbClr val="FF0000"/>
            </a:solidFill>
          </a:ln>
        </p:spPr>
        <p:txBody>
          <a:bodyPr wrap="none" rtlCol="0">
            <a:spAutoFit/>
          </a:bodyPr>
          <a:lstStyle/>
          <a:p>
            <a:r>
              <a:rPr lang="zh-TW" altLang="en-US" dirty="0"/>
              <a:t>理事</a:t>
            </a:r>
          </a:p>
        </p:txBody>
      </p:sp>
      <p:sp>
        <p:nvSpPr>
          <p:cNvPr id="15" name="文字方塊 14">
            <a:extLst>
              <a:ext uri="{FF2B5EF4-FFF2-40B4-BE49-F238E27FC236}">
                <a16:creationId xmlns:a16="http://schemas.microsoft.com/office/drawing/2014/main" id="{1603D064-EA0F-BCB7-2A2E-6C8A3AB2CDD8}"/>
              </a:ext>
            </a:extLst>
          </p:cNvPr>
          <p:cNvSpPr txBox="1"/>
          <p:nvPr/>
        </p:nvSpPr>
        <p:spPr>
          <a:xfrm>
            <a:off x="4293325" y="3701143"/>
            <a:ext cx="557349" cy="738664"/>
          </a:xfrm>
          <a:prstGeom prst="rect">
            <a:avLst/>
          </a:prstGeom>
          <a:solidFill>
            <a:srgbClr val="FBF7F5"/>
          </a:solidFill>
          <a:ln w="28575">
            <a:solidFill>
              <a:srgbClr val="FF0000"/>
            </a:solidFill>
          </a:ln>
        </p:spPr>
        <p:txBody>
          <a:bodyPr wrap="square" rtlCol="0">
            <a:spAutoFit/>
          </a:bodyPr>
          <a:lstStyle/>
          <a:p>
            <a:r>
              <a:rPr lang="zh-TW" altLang="en-US" dirty="0"/>
              <a:t>青溪協會印</a:t>
            </a:r>
          </a:p>
        </p:txBody>
      </p:sp>
      <p:sp>
        <p:nvSpPr>
          <p:cNvPr id="16" name="文字方塊 15">
            <a:extLst>
              <a:ext uri="{FF2B5EF4-FFF2-40B4-BE49-F238E27FC236}">
                <a16:creationId xmlns:a16="http://schemas.microsoft.com/office/drawing/2014/main" id="{D68FB1DC-DD6D-2502-14F6-01ABA6180585}"/>
              </a:ext>
            </a:extLst>
          </p:cNvPr>
          <p:cNvSpPr txBox="1"/>
          <p:nvPr/>
        </p:nvSpPr>
        <p:spPr>
          <a:xfrm>
            <a:off x="5157287" y="3757668"/>
            <a:ext cx="557349" cy="523220"/>
          </a:xfrm>
          <a:prstGeom prst="rect">
            <a:avLst/>
          </a:prstGeom>
          <a:solidFill>
            <a:srgbClr val="FBF7F5"/>
          </a:solidFill>
          <a:ln w="28575">
            <a:solidFill>
              <a:srgbClr val="FF0000"/>
            </a:solidFill>
          </a:ln>
        </p:spPr>
        <p:txBody>
          <a:bodyPr wrap="square" rtlCol="0">
            <a:spAutoFit/>
          </a:bodyPr>
          <a:lstStyle/>
          <a:p>
            <a:r>
              <a:rPr lang="zh-TW" altLang="en-US" dirty="0"/>
              <a:t>涂大明印</a:t>
            </a:r>
          </a:p>
        </p:txBody>
      </p:sp>
      <p:sp>
        <p:nvSpPr>
          <p:cNvPr id="17" name="文字方塊 16">
            <a:extLst>
              <a:ext uri="{FF2B5EF4-FFF2-40B4-BE49-F238E27FC236}">
                <a16:creationId xmlns:a16="http://schemas.microsoft.com/office/drawing/2014/main" id="{3275BA55-C753-D5B4-C195-C7648F2ED5E5}"/>
              </a:ext>
            </a:extLst>
          </p:cNvPr>
          <p:cNvSpPr txBox="1"/>
          <p:nvPr/>
        </p:nvSpPr>
        <p:spPr>
          <a:xfrm>
            <a:off x="5332272" y="4484400"/>
            <a:ext cx="1976823" cy="307777"/>
          </a:xfrm>
          <a:prstGeom prst="rect">
            <a:avLst/>
          </a:prstGeom>
          <a:solidFill>
            <a:srgbClr val="FBF7F5"/>
          </a:solidFill>
          <a:ln w="28575">
            <a:solidFill>
              <a:srgbClr val="FF0000"/>
            </a:solidFill>
          </a:ln>
        </p:spPr>
        <p:txBody>
          <a:bodyPr wrap="none" rtlCol="0">
            <a:spAutoFit/>
          </a:bodyPr>
          <a:lstStyle/>
          <a:p>
            <a:r>
              <a:rPr lang="en-US" altLang="zh-TW" dirty="0"/>
              <a:t>00</a:t>
            </a:r>
            <a:r>
              <a:rPr lang="zh-TW" altLang="en-US" dirty="0"/>
              <a:t>年</a:t>
            </a:r>
            <a:r>
              <a:rPr lang="en-US" altLang="zh-TW" dirty="0"/>
              <a:t>00</a:t>
            </a:r>
            <a:r>
              <a:rPr lang="zh-TW" altLang="en-US" dirty="0"/>
              <a:t>月</a:t>
            </a:r>
            <a:r>
              <a:rPr lang="en-US" altLang="zh-TW" dirty="0"/>
              <a:t>00</a:t>
            </a:r>
            <a:r>
              <a:rPr lang="zh-TW" altLang="en-US" dirty="0"/>
              <a:t>日</a:t>
            </a:r>
            <a:r>
              <a:rPr lang="en-US" altLang="zh-TW" dirty="0"/>
              <a:t>(</a:t>
            </a:r>
            <a:r>
              <a:rPr lang="zh-TW" altLang="en-US" dirty="0"/>
              <a:t>申請日</a:t>
            </a:r>
            <a:r>
              <a:rPr lang="en-US" altLang="zh-TW" dirty="0"/>
              <a:t>)</a:t>
            </a:r>
            <a:endParaRPr lang="zh-TW" altLang="en-US" dirty="0"/>
          </a:p>
        </p:txBody>
      </p:sp>
      <p:sp>
        <p:nvSpPr>
          <p:cNvPr id="18" name="文字方塊 17">
            <a:extLst>
              <a:ext uri="{FF2B5EF4-FFF2-40B4-BE49-F238E27FC236}">
                <a16:creationId xmlns:a16="http://schemas.microsoft.com/office/drawing/2014/main" id="{337CBDB7-BF98-8548-8FA0-DAECED9B6440}"/>
              </a:ext>
            </a:extLst>
          </p:cNvPr>
          <p:cNvSpPr txBox="1"/>
          <p:nvPr/>
        </p:nvSpPr>
        <p:spPr>
          <a:xfrm>
            <a:off x="3753980" y="4790208"/>
            <a:ext cx="1082348" cy="307777"/>
          </a:xfrm>
          <a:prstGeom prst="rect">
            <a:avLst/>
          </a:prstGeom>
          <a:solidFill>
            <a:srgbClr val="FBF7F5"/>
          </a:solidFill>
          <a:ln w="28575">
            <a:solidFill>
              <a:srgbClr val="EA4960"/>
            </a:solidFill>
          </a:ln>
        </p:spPr>
        <p:txBody>
          <a:bodyPr wrap="none" rtlCol="0">
            <a:spAutoFit/>
          </a:bodyPr>
          <a:lstStyle/>
          <a:p>
            <a:r>
              <a:rPr lang="zh-TW" altLang="en-US" dirty="0"/>
              <a:t>頭屋鄉公所</a:t>
            </a:r>
          </a:p>
        </p:txBody>
      </p:sp>
      <p:grpSp>
        <p:nvGrpSpPr>
          <p:cNvPr id="19" name="Google Shape;1569;p80">
            <a:extLst>
              <a:ext uri="{FF2B5EF4-FFF2-40B4-BE49-F238E27FC236}">
                <a16:creationId xmlns:a16="http://schemas.microsoft.com/office/drawing/2014/main" id="{9BE0B523-870C-5B25-CD52-42544E7F0045}"/>
              </a:ext>
            </a:extLst>
          </p:cNvPr>
          <p:cNvGrpSpPr/>
          <p:nvPr/>
        </p:nvGrpSpPr>
        <p:grpSpPr>
          <a:xfrm>
            <a:off x="-20584" y="2839075"/>
            <a:ext cx="2083872" cy="2304425"/>
            <a:chOff x="609125" y="1021313"/>
            <a:chExt cx="3409125" cy="4505512"/>
          </a:xfrm>
        </p:grpSpPr>
        <p:grpSp>
          <p:nvGrpSpPr>
            <p:cNvPr id="20" name="Google Shape;1570;p80">
              <a:extLst>
                <a:ext uri="{FF2B5EF4-FFF2-40B4-BE49-F238E27FC236}">
                  <a16:creationId xmlns:a16="http://schemas.microsoft.com/office/drawing/2014/main" id="{226A59A3-BBA9-5183-3E10-E12387124799}"/>
                </a:ext>
              </a:extLst>
            </p:cNvPr>
            <p:cNvGrpSpPr/>
            <p:nvPr/>
          </p:nvGrpSpPr>
          <p:grpSpPr>
            <a:xfrm>
              <a:off x="609125" y="1021313"/>
              <a:ext cx="3409125" cy="4505512"/>
              <a:chOff x="609125" y="1021313"/>
              <a:chExt cx="3409125" cy="4505512"/>
            </a:xfrm>
          </p:grpSpPr>
          <p:grpSp>
            <p:nvGrpSpPr>
              <p:cNvPr id="22" name="Google Shape;1575;p80">
                <a:extLst>
                  <a:ext uri="{FF2B5EF4-FFF2-40B4-BE49-F238E27FC236}">
                    <a16:creationId xmlns:a16="http://schemas.microsoft.com/office/drawing/2014/main" id="{4A25071A-3B72-72CF-6A82-FA2DA911C190}"/>
                  </a:ext>
                </a:extLst>
              </p:cNvPr>
              <p:cNvGrpSpPr/>
              <p:nvPr/>
            </p:nvGrpSpPr>
            <p:grpSpPr>
              <a:xfrm>
                <a:off x="609125" y="2713950"/>
                <a:ext cx="3409125" cy="2812875"/>
                <a:chOff x="609125" y="2637325"/>
                <a:chExt cx="3409125" cy="2812875"/>
              </a:xfrm>
            </p:grpSpPr>
            <p:sp>
              <p:nvSpPr>
                <p:cNvPr id="30" name="Google Shape;1589;p80">
                  <a:extLst>
                    <a:ext uri="{FF2B5EF4-FFF2-40B4-BE49-F238E27FC236}">
                      <a16:creationId xmlns:a16="http://schemas.microsoft.com/office/drawing/2014/main" id="{8BD26198-DFD8-4F7B-91CB-4E6B38471B21}"/>
                    </a:ext>
                  </a:extLst>
                </p:cNvPr>
                <p:cNvSpPr/>
                <p:nvPr/>
              </p:nvSpPr>
              <p:spPr>
                <a:xfrm>
                  <a:off x="3718971" y="3825170"/>
                  <a:ext cx="159115" cy="189840"/>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1" name="Google Shape;1590;p80">
                  <a:extLst>
                    <a:ext uri="{FF2B5EF4-FFF2-40B4-BE49-F238E27FC236}">
                      <a16:creationId xmlns:a16="http://schemas.microsoft.com/office/drawing/2014/main" id="{652887F4-8874-6909-CBFF-53562C3A8765}"/>
                    </a:ext>
                  </a:extLst>
                </p:cNvPr>
                <p:cNvSpPr/>
                <p:nvPr/>
              </p:nvSpPr>
              <p:spPr>
                <a:xfrm>
                  <a:off x="2482125" y="2637325"/>
                  <a:ext cx="1536125" cy="1987275"/>
                </a:xfrm>
                <a:custGeom>
                  <a:avLst/>
                  <a:gdLst/>
                  <a:ahLst/>
                  <a:cxnLst/>
                  <a:rect l="l" t="t" r="r" b="b"/>
                  <a:pathLst>
                    <a:path w="61445" h="79491" extrusionOk="0">
                      <a:moveTo>
                        <a:pt x="0" y="1"/>
                      </a:moveTo>
                      <a:lnTo>
                        <a:pt x="0" y="79491"/>
                      </a:lnTo>
                      <a:lnTo>
                        <a:pt x="61444" y="79491"/>
                      </a:lnTo>
                      <a:lnTo>
                        <a:pt x="61444" y="1"/>
                      </a:ln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2" name="Google Shape;1591;p80">
                  <a:extLst>
                    <a:ext uri="{FF2B5EF4-FFF2-40B4-BE49-F238E27FC236}">
                      <a16:creationId xmlns:a16="http://schemas.microsoft.com/office/drawing/2014/main" id="{50F9B8CC-924F-92EE-EF68-BAE0E50D2D8B}"/>
                    </a:ext>
                  </a:extLst>
                </p:cNvPr>
                <p:cNvSpPr/>
                <p:nvPr/>
              </p:nvSpPr>
              <p:spPr>
                <a:xfrm>
                  <a:off x="3584575" y="2968400"/>
                  <a:ext cx="289400" cy="289400"/>
                </a:xfrm>
                <a:custGeom>
                  <a:avLst/>
                  <a:gdLst/>
                  <a:ahLst/>
                  <a:cxnLst/>
                  <a:rect l="l" t="t" r="r" b="b"/>
                  <a:pathLst>
                    <a:path w="11576" h="11576" extrusionOk="0">
                      <a:moveTo>
                        <a:pt x="5771" y="1068"/>
                      </a:moveTo>
                      <a:cubicBezTo>
                        <a:pt x="8373" y="1068"/>
                        <a:pt x="10508" y="3203"/>
                        <a:pt x="10508" y="5805"/>
                      </a:cubicBezTo>
                      <a:cubicBezTo>
                        <a:pt x="10508" y="8373"/>
                        <a:pt x="8373" y="10508"/>
                        <a:pt x="5771" y="10508"/>
                      </a:cubicBezTo>
                      <a:cubicBezTo>
                        <a:pt x="3203" y="10508"/>
                        <a:pt x="1068" y="8373"/>
                        <a:pt x="1068" y="5805"/>
                      </a:cubicBezTo>
                      <a:cubicBezTo>
                        <a:pt x="1068" y="3203"/>
                        <a:pt x="3203" y="1068"/>
                        <a:pt x="5771" y="1068"/>
                      </a:cubicBezTo>
                      <a:close/>
                      <a:moveTo>
                        <a:pt x="5771" y="1"/>
                      </a:moveTo>
                      <a:cubicBezTo>
                        <a:pt x="2602" y="1"/>
                        <a:pt x="0" y="2569"/>
                        <a:pt x="0" y="5771"/>
                      </a:cubicBezTo>
                      <a:cubicBezTo>
                        <a:pt x="0" y="9007"/>
                        <a:pt x="2569" y="11575"/>
                        <a:pt x="5771" y="11575"/>
                      </a:cubicBezTo>
                      <a:cubicBezTo>
                        <a:pt x="8940" y="11575"/>
                        <a:pt x="11575" y="9007"/>
                        <a:pt x="11575" y="5771"/>
                      </a:cubicBezTo>
                      <a:cubicBezTo>
                        <a:pt x="11575" y="2569"/>
                        <a:pt x="9007" y="1"/>
                        <a:pt x="57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3" name="Google Shape;1592;p80">
                  <a:extLst>
                    <a:ext uri="{FF2B5EF4-FFF2-40B4-BE49-F238E27FC236}">
                      <a16:creationId xmlns:a16="http://schemas.microsoft.com/office/drawing/2014/main" id="{85001CDB-9AE1-6AB0-932E-B1EFB96BED68}"/>
                    </a:ext>
                  </a:extLst>
                </p:cNvPr>
                <p:cNvSpPr/>
                <p:nvPr/>
              </p:nvSpPr>
              <p:spPr>
                <a:xfrm>
                  <a:off x="3652125" y="3067425"/>
                  <a:ext cx="155125" cy="108650"/>
                </a:xfrm>
                <a:custGeom>
                  <a:avLst/>
                  <a:gdLst/>
                  <a:ahLst/>
                  <a:cxnLst/>
                  <a:rect l="l" t="t" r="r" b="b"/>
                  <a:pathLst>
                    <a:path w="6205" h="4346" extrusionOk="0">
                      <a:moveTo>
                        <a:pt x="5633" y="1"/>
                      </a:moveTo>
                      <a:cubicBezTo>
                        <a:pt x="5496" y="1"/>
                        <a:pt x="5354" y="59"/>
                        <a:pt x="5237" y="176"/>
                      </a:cubicBezTo>
                      <a:lnTo>
                        <a:pt x="2569" y="2844"/>
                      </a:lnTo>
                      <a:lnTo>
                        <a:pt x="968" y="1210"/>
                      </a:lnTo>
                      <a:cubicBezTo>
                        <a:pt x="851" y="1110"/>
                        <a:pt x="709" y="1060"/>
                        <a:pt x="572" y="1060"/>
                      </a:cubicBezTo>
                      <a:cubicBezTo>
                        <a:pt x="434" y="1060"/>
                        <a:pt x="300" y="1110"/>
                        <a:pt x="200" y="1210"/>
                      </a:cubicBezTo>
                      <a:cubicBezTo>
                        <a:pt x="0" y="1410"/>
                        <a:pt x="0" y="1744"/>
                        <a:pt x="200" y="1944"/>
                      </a:cubicBezTo>
                      <a:lnTo>
                        <a:pt x="2569" y="4345"/>
                      </a:lnTo>
                      <a:lnTo>
                        <a:pt x="6005" y="910"/>
                      </a:lnTo>
                      <a:cubicBezTo>
                        <a:pt x="6205" y="710"/>
                        <a:pt x="6205" y="376"/>
                        <a:pt x="6005" y="176"/>
                      </a:cubicBezTo>
                      <a:cubicBezTo>
                        <a:pt x="5904" y="59"/>
                        <a:pt x="5771" y="1"/>
                        <a:pt x="56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4" name="Google Shape;1593;p80">
                  <a:extLst>
                    <a:ext uri="{FF2B5EF4-FFF2-40B4-BE49-F238E27FC236}">
                      <a16:creationId xmlns:a16="http://schemas.microsoft.com/office/drawing/2014/main" id="{C9E9B019-3BBC-D3CE-DED6-1452AFCA0EF3}"/>
                    </a:ext>
                  </a:extLst>
                </p:cNvPr>
                <p:cNvSpPr/>
                <p:nvPr/>
              </p:nvSpPr>
              <p:spPr>
                <a:xfrm>
                  <a:off x="2697275" y="3122675"/>
                  <a:ext cx="592950" cy="25"/>
                </a:xfrm>
                <a:custGeom>
                  <a:avLst/>
                  <a:gdLst/>
                  <a:ahLst/>
                  <a:cxnLst/>
                  <a:rect l="l" t="t" r="r" b="b"/>
                  <a:pathLst>
                    <a:path w="23718" h="1" fill="none" extrusionOk="0">
                      <a:moveTo>
                        <a:pt x="0" y="1"/>
                      </a:moveTo>
                      <a:lnTo>
                        <a:pt x="23717"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5" name="Google Shape;1594;p80">
                  <a:extLst>
                    <a:ext uri="{FF2B5EF4-FFF2-40B4-BE49-F238E27FC236}">
                      <a16:creationId xmlns:a16="http://schemas.microsoft.com/office/drawing/2014/main" id="{ABB67F56-27B4-7A2C-B37E-F3B23DE2FB00}"/>
                    </a:ext>
                  </a:extLst>
                </p:cNvPr>
                <p:cNvSpPr/>
                <p:nvPr/>
              </p:nvSpPr>
              <p:spPr>
                <a:xfrm>
                  <a:off x="2697275" y="3223575"/>
                  <a:ext cx="489525" cy="25"/>
                </a:xfrm>
                <a:custGeom>
                  <a:avLst/>
                  <a:gdLst/>
                  <a:ahLst/>
                  <a:cxnLst/>
                  <a:rect l="l" t="t" r="r" b="b"/>
                  <a:pathLst>
                    <a:path w="19581" h="1" fill="none" extrusionOk="0">
                      <a:moveTo>
                        <a:pt x="0" y="1"/>
                      </a:moveTo>
                      <a:lnTo>
                        <a:pt x="19581"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6" name="Google Shape;1595;p80">
                  <a:extLst>
                    <a:ext uri="{FF2B5EF4-FFF2-40B4-BE49-F238E27FC236}">
                      <a16:creationId xmlns:a16="http://schemas.microsoft.com/office/drawing/2014/main" id="{95AFDC37-30A3-D3AB-7914-E18EE184DF7B}"/>
                    </a:ext>
                  </a:extLst>
                </p:cNvPr>
                <p:cNvSpPr/>
                <p:nvPr/>
              </p:nvSpPr>
              <p:spPr>
                <a:xfrm>
                  <a:off x="2697275" y="3324500"/>
                  <a:ext cx="746375" cy="25"/>
                </a:xfrm>
                <a:custGeom>
                  <a:avLst/>
                  <a:gdLst/>
                  <a:ahLst/>
                  <a:cxnLst/>
                  <a:rect l="l" t="t" r="r" b="b"/>
                  <a:pathLst>
                    <a:path w="29855" h="1" fill="none" extrusionOk="0">
                      <a:moveTo>
                        <a:pt x="0" y="0"/>
                      </a:moveTo>
                      <a:lnTo>
                        <a:pt x="29855"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7" name="Google Shape;1596;p80">
                  <a:extLst>
                    <a:ext uri="{FF2B5EF4-FFF2-40B4-BE49-F238E27FC236}">
                      <a16:creationId xmlns:a16="http://schemas.microsoft.com/office/drawing/2014/main" id="{64C40E48-FE66-329B-B15C-6612ED3770AC}"/>
                    </a:ext>
                  </a:extLst>
                </p:cNvPr>
                <p:cNvSpPr/>
                <p:nvPr/>
              </p:nvSpPr>
              <p:spPr>
                <a:xfrm>
                  <a:off x="2697275" y="3425400"/>
                  <a:ext cx="577100" cy="25"/>
                </a:xfrm>
                <a:custGeom>
                  <a:avLst/>
                  <a:gdLst/>
                  <a:ahLst/>
                  <a:cxnLst/>
                  <a:rect l="l" t="t" r="r" b="b"/>
                  <a:pathLst>
                    <a:path w="23084" h="1" fill="none" extrusionOk="0">
                      <a:moveTo>
                        <a:pt x="0" y="0"/>
                      </a:moveTo>
                      <a:lnTo>
                        <a:pt x="23083"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8" name="Google Shape;1597;p80">
                  <a:extLst>
                    <a:ext uri="{FF2B5EF4-FFF2-40B4-BE49-F238E27FC236}">
                      <a16:creationId xmlns:a16="http://schemas.microsoft.com/office/drawing/2014/main" id="{1A25CF90-9906-DB42-C497-9A0A90E1EB52}"/>
                    </a:ext>
                  </a:extLst>
                </p:cNvPr>
                <p:cNvSpPr/>
                <p:nvPr/>
              </p:nvSpPr>
              <p:spPr>
                <a:xfrm>
                  <a:off x="2697275" y="3527125"/>
                  <a:ext cx="489525" cy="25"/>
                </a:xfrm>
                <a:custGeom>
                  <a:avLst/>
                  <a:gdLst/>
                  <a:ahLst/>
                  <a:cxnLst/>
                  <a:rect l="l" t="t" r="r" b="b"/>
                  <a:pathLst>
                    <a:path w="19581" h="1" fill="none" extrusionOk="0">
                      <a:moveTo>
                        <a:pt x="0" y="1"/>
                      </a:moveTo>
                      <a:lnTo>
                        <a:pt x="19581"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9" name="Google Shape;1598;p80">
                  <a:extLst>
                    <a:ext uri="{FF2B5EF4-FFF2-40B4-BE49-F238E27FC236}">
                      <a16:creationId xmlns:a16="http://schemas.microsoft.com/office/drawing/2014/main" id="{D49F0DEC-59AE-F0F3-8D79-87A34FFB93DB}"/>
                    </a:ext>
                  </a:extLst>
                </p:cNvPr>
                <p:cNvSpPr/>
                <p:nvPr/>
              </p:nvSpPr>
              <p:spPr>
                <a:xfrm>
                  <a:off x="2697275" y="3628875"/>
                  <a:ext cx="608800" cy="25"/>
                </a:xfrm>
                <a:custGeom>
                  <a:avLst/>
                  <a:gdLst/>
                  <a:ahLst/>
                  <a:cxn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0" name="Google Shape;1599;p80">
                  <a:extLst>
                    <a:ext uri="{FF2B5EF4-FFF2-40B4-BE49-F238E27FC236}">
                      <a16:creationId xmlns:a16="http://schemas.microsoft.com/office/drawing/2014/main" id="{3D37BF07-A397-4BA3-BD7B-475CD234436C}"/>
                    </a:ext>
                  </a:extLst>
                </p:cNvPr>
                <p:cNvSpPr/>
                <p:nvPr/>
              </p:nvSpPr>
              <p:spPr>
                <a:xfrm>
                  <a:off x="2697275" y="3730625"/>
                  <a:ext cx="489525" cy="0"/>
                </a:xfrm>
                <a:custGeom>
                  <a:avLst/>
                  <a:gdLst/>
                  <a:ahLst/>
                  <a:cxnLst/>
                  <a:rect l="l" t="t" r="r" b="b"/>
                  <a:pathLst>
                    <a:path w="19581" fill="none" extrusionOk="0">
                      <a:moveTo>
                        <a:pt x="0" y="0"/>
                      </a:moveTo>
                      <a:lnTo>
                        <a:pt x="1958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1" name="Google Shape;1600;p80">
                  <a:extLst>
                    <a:ext uri="{FF2B5EF4-FFF2-40B4-BE49-F238E27FC236}">
                      <a16:creationId xmlns:a16="http://schemas.microsoft.com/office/drawing/2014/main" id="{DFD008FB-0428-53CF-066A-A5EE2E289A39}"/>
                    </a:ext>
                  </a:extLst>
                </p:cNvPr>
                <p:cNvSpPr/>
                <p:nvPr/>
              </p:nvSpPr>
              <p:spPr>
                <a:xfrm>
                  <a:off x="2697275" y="3831525"/>
                  <a:ext cx="608800" cy="25"/>
                </a:xfrm>
                <a:custGeom>
                  <a:avLst/>
                  <a:gdLst/>
                  <a:ahLst/>
                  <a:cxn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2" name="Google Shape;1601;p80">
                  <a:extLst>
                    <a:ext uri="{FF2B5EF4-FFF2-40B4-BE49-F238E27FC236}">
                      <a16:creationId xmlns:a16="http://schemas.microsoft.com/office/drawing/2014/main" id="{5133A046-16AF-5927-97E1-329420746166}"/>
                    </a:ext>
                  </a:extLst>
                </p:cNvPr>
                <p:cNvSpPr/>
                <p:nvPr/>
              </p:nvSpPr>
              <p:spPr>
                <a:xfrm>
                  <a:off x="2697275" y="3932425"/>
                  <a:ext cx="608800" cy="25"/>
                </a:xfrm>
                <a:custGeom>
                  <a:avLst/>
                  <a:gdLst/>
                  <a:ahLst/>
                  <a:cxn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3" name="Google Shape;1602;p80">
                  <a:extLst>
                    <a:ext uri="{FF2B5EF4-FFF2-40B4-BE49-F238E27FC236}">
                      <a16:creationId xmlns:a16="http://schemas.microsoft.com/office/drawing/2014/main" id="{AB696F6E-4455-3BD9-20ED-585F49069095}"/>
                    </a:ext>
                  </a:extLst>
                </p:cNvPr>
                <p:cNvSpPr/>
                <p:nvPr/>
              </p:nvSpPr>
              <p:spPr>
                <a:xfrm>
                  <a:off x="2697275" y="4033325"/>
                  <a:ext cx="746375" cy="25"/>
                </a:xfrm>
                <a:custGeom>
                  <a:avLst/>
                  <a:gdLst/>
                  <a:ahLst/>
                  <a:cxnLst/>
                  <a:rect l="l" t="t" r="r" b="b"/>
                  <a:pathLst>
                    <a:path w="29855" h="1" fill="none" extrusionOk="0">
                      <a:moveTo>
                        <a:pt x="0" y="1"/>
                      </a:moveTo>
                      <a:lnTo>
                        <a:pt x="29855"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 name="Google Shape;1603;p80">
                  <a:extLst>
                    <a:ext uri="{FF2B5EF4-FFF2-40B4-BE49-F238E27FC236}">
                      <a16:creationId xmlns:a16="http://schemas.microsoft.com/office/drawing/2014/main" id="{F1B91950-6F5D-E659-BA76-E4E4B5F24EF7}"/>
                    </a:ext>
                  </a:extLst>
                </p:cNvPr>
                <p:cNvSpPr/>
                <p:nvPr/>
              </p:nvSpPr>
              <p:spPr>
                <a:xfrm>
                  <a:off x="2697275" y="4285175"/>
                  <a:ext cx="608800" cy="25"/>
                </a:xfrm>
                <a:custGeom>
                  <a:avLst/>
                  <a:gdLst/>
                  <a:ahLst/>
                  <a:cxnLst/>
                  <a:rect l="l" t="t" r="r" b="b"/>
                  <a:pathLst>
                    <a:path w="24352" h="1" fill="none" extrusionOk="0">
                      <a:moveTo>
                        <a:pt x="0" y="1"/>
                      </a:moveTo>
                      <a:lnTo>
                        <a:pt x="24351"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5" name="Google Shape;1604;p80">
                  <a:extLst>
                    <a:ext uri="{FF2B5EF4-FFF2-40B4-BE49-F238E27FC236}">
                      <a16:creationId xmlns:a16="http://schemas.microsoft.com/office/drawing/2014/main" id="{9893D4E8-F32F-EEB3-158A-C55FF9C7B6BF}"/>
                    </a:ext>
                  </a:extLst>
                </p:cNvPr>
                <p:cNvSpPr/>
                <p:nvPr/>
              </p:nvSpPr>
              <p:spPr>
                <a:xfrm>
                  <a:off x="2697275" y="4384425"/>
                  <a:ext cx="746375" cy="25"/>
                </a:xfrm>
                <a:custGeom>
                  <a:avLst/>
                  <a:gdLst/>
                  <a:ahLst/>
                  <a:cxnLst/>
                  <a:rect l="l" t="t" r="r" b="b"/>
                  <a:pathLst>
                    <a:path w="29855" h="1" fill="none" extrusionOk="0">
                      <a:moveTo>
                        <a:pt x="0" y="0"/>
                      </a:moveTo>
                      <a:lnTo>
                        <a:pt x="29855"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 name="Google Shape;1605;p80">
                  <a:extLst>
                    <a:ext uri="{FF2B5EF4-FFF2-40B4-BE49-F238E27FC236}">
                      <a16:creationId xmlns:a16="http://schemas.microsoft.com/office/drawing/2014/main" id="{7ABD1A00-637D-D665-C6BB-A7FCE7D55DC5}"/>
                    </a:ext>
                  </a:extLst>
                </p:cNvPr>
                <p:cNvSpPr/>
                <p:nvPr/>
              </p:nvSpPr>
              <p:spPr>
                <a:xfrm>
                  <a:off x="3644625" y="4053350"/>
                  <a:ext cx="167350" cy="285125"/>
                </a:xfrm>
                <a:custGeom>
                  <a:avLst/>
                  <a:gdLst/>
                  <a:ahLst/>
                  <a:cxnLst/>
                  <a:rect l="l" t="t" r="r" b="b"/>
                  <a:pathLst>
                    <a:path w="6694" h="11405" extrusionOk="0">
                      <a:moveTo>
                        <a:pt x="0" y="0"/>
                      </a:moveTo>
                      <a:lnTo>
                        <a:pt x="0" y="11108"/>
                      </a:lnTo>
                      <a:cubicBezTo>
                        <a:pt x="0" y="11286"/>
                        <a:pt x="148" y="11405"/>
                        <a:pt x="306" y="11405"/>
                      </a:cubicBezTo>
                      <a:cubicBezTo>
                        <a:pt x="386" y="11405"/>
                        <a:pt x="467" y="11375"/>
                        <a:pt x="534" y="11308"/>
                      </a:cubicBezTo>
                      <a:lnTo>
                        <a:pt x="3136" y="8606"/>
                      </a:lnTo>
                      <a:cubicBezTo>
                        <a:pt x="3202" y="8540"/>
                        <a:pt x="3286" y="8506"/>
                        <a:pt x="3369" y="8506"/>
                      </a:cubicBezTo>
                      <a:cubicBezTo>
                        <a:pt x="3453" y="8506"/>
                        <a:pt x="3536" y="8540"/>
                        <a:pt x="3603" y="8606"/>
                      </a:cubicBezTo>
                      <a:lnTo>
                        <a:pt x="6171" y="11308"/>
                      </a:lnTo>
                      <a:cubicBezTo>
                        <a:pt x="6238" y="11375"/>
                        <a:pt x="6319" y="11405"/>
                        <a:pt x="6397" y="11405"/>
                      </a:cubicBezTo>
                      <a:cubicBezTo>
                        <a:pt x="6553" y="11405"/>
                        <a:pt x="6694" y="11286"/>
                        <a:pt x="6671" y="11108"/>
                      </a:cubicBezTo>
                      <a:lnTo>
                        <a:pt x="6671"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7" name="Google Shape;1606;p80">
                  <a:extLst>
                    <a:ext uri="{FF2B5EF4-FFF2-40B4-BE49-F238E27FC236}">
                      <a16:creationId xmlns:a16="http://schemas.microsoft.com/office/drawing/2014/main" id="{6FFDD9DC-0CD6-E371-85BA-5E72B3BCCA75}"/>
                    </a:ext>
                  </a:extLst>
                </p:cNvPr>
                <p:cNvSpPr/>
                <p:nvPr/>
              </p:nvSpPr>
              <p:spPr>
                <a:xfrm>
                  <a:off x="3596250" y="3961825"/>
                  <a:ext cx="265200" cy="241650"/>
                </a:xfrm>
                <a:custGeom>
                  <a:avLst/>
                  <a:gdLst/>
                  <a:ahLst/>
                  <a:cxnLst/>
                  <a:rect l="l" t="t" r="r" b="b"/>
                  <a:pathLst>
                    <a:path w="10608" h="9666" extrusionOk="0">
                      <a:moveTo>
                        <a:pt x="5308" y="0"/>
                      </a:moveTo>
                      <a:cubicBezTo>
                        <a:pt x="4070" y="0"/>
                        <a:pt x="2836" y="476"/>
                        <a:pt x="1902" y="1426"/>
                      </a:cubicBezTo>
                      <a:cubicBezTo>
                        <a:pt x="0" y="3294"/>
                        <a:pt x="0" y="6363"/>
                        <a:pt x="1902" y="8265"/>
                      </a:cubicBezTo>
                      <a:cubicBezTo>
                        <a:pt x="2836" y="9199"/>
                        <a:pt x="4070" y="9666"/>
                        <a:pt x="5308" y="9666"/>
                      </a:cubicBezTo>
                      <a:cubicBezTo>
                        <a:pt x="6547" y="9666"/>
                        <a:pt x="7789" y="9199"/>
                        <a:pt x="8740" y="8265"/>
                      </a:cubicBezTo>
                      <a:cubicBezTo>
                        <a:pt x="10608" y="6363"/>
                        <a:pt x="10608" y="3294"/>
                        <a:pt x="8740" y="1426"/>
                      </a:cubicBezTo>
                      <a:cubicBezTo>
                        <a:pt x="7789" y="476"/>
                        <a:pt x="6547" y="0"/>
                        <a:pt x="530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8" name="Google Shape;1607;p80">
                  <a:extLst>
                    <a:ext uri="{FF2B5EF4-FFF2-40B4-BE49-F238E27FC236}">
                      <a16:creationId xmlns:a16="http://schemas.microsoft.com/office/drawing/2014/main" id="{258E2CDE-9039-C0A4-CEAA-FA4FE011C47A}"/>
                    </a:ext>
                  </a:extLst>
                </p:cNvPr>
                <p:cNvSpPr/>
                <p:nvPr/>
              </p:nvSpPr>
              <p:spPr>
                <a:xfrm>
                  <a:off x="3656300" y="4012475"/>
                  <a:ext cx="146775" cy="140125"/>
                </a:xfrm>
                <a:custGeom>
                  <a:avLst/>
                  <a:gdLst/>
                  <a:ahLst/>
                  <a:cxnLst/>
                  <a:rect l="l" t="t" r="r" b="b"/>
                  <a:pathLst>
                    <a:path w="5871" h="5605" extrusionOk="0">
                      <a:moveTo>
                        <a:pt x="2902" y="1"/>
                      </a:moveTo>
                      <a:lnTo>
                        <a:pt x="2001" y="1835"/>
                      </a:lnTo>
                      <a:lnTo>
                        <a:pt x="0" y="2136"/>
                      </a:lnTo>
                      <a:lnTo>
                        <a:pt x="1468" y="3570"/>
                      </a:lnTo>
                      <a:lnTo>
                        <a:pt x="1134" y="5605"/>
                      </a:lnTo>
                      <a:lnTo>
                        <a:pt x="2902" y="4637"/>
                      </a:lnTo>
                      <a:lnTo>
                        <a:pt x="4737" y="5605"/>
                      </a:lnTo>
                      <a:lnTo>
                        <a:pt x="4370" y="3570"/>
                      </a:lnTo>
                      <a:lnTo>
                        <a:pt x="5871" y="2136"/>
                      </a:lnTo>
                      <a:lnTo>
                        <a:pt x="3836" y="1835"/>
                      </a:lnTo>
                      <a:lnTo>
                        <a:pt x="2902"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9" name="Google Shape;1608;p80">
                  <a:extLst>
                    <a:ext uri="{FF2B5EF4-FFF2-40B4-BE49-F238E27FC236}">
                      <a16:creationId xmlns:a16="http://schemas.microsoft.com/office/drawing/2014/main" id="{53985075-BDA5-BD21-9F95-7E8A09A4A9D5}"/>
                    </a:ext>
                  </a:extLst>
                </p:cNvPr>
                <p:cNvSpPr/>
                <p:nvPr/>
              </p:nvSpPr>
              <p:spPr>
                <a:xfrm>
                  <a:off x="1022750" y="4403600"/>
                  <a:ext cx="1109975" cy="1007400"/>
                </a:xfrm>
                <a:custGeom>
                  <a:avLst/>
                  <a:gdLst/>
                  <a:ahLst/>
                  <a:cxnLst/>
                  <a:rect l="l" t="t" r="r" b="b"/>
                  <a:pathLst>
                    <a:path w="44399" h="40296" extrusionOk="0">
                      <a:moveTo>
                        <a:pt x="44399" y="0"/>
                      </a:moveTo>
                      <a:lnTo>
                        <a:pt x="31823" y="5171"/>
                      </a:lnTo>
                      <a:lnTo>
                        <a:pt x="0" y="40296"/>
                      </a:lnTo>
                      <a:lnTo>
                        <a:pt x="0" y="40296"/>
                      </a:lnTo>
                      <a:lnTo>
                        <a:pt x="15611" y="29988"/>
                      </a:lnTo>
                      <a:lnTo>
                        <a:pt x="21882" y="27320"/>
                      </a:lnTo>
                      <a:cubicBezTo>
                        <a:pt x="28154" y="27053"/>
                        <a:pt x="33891" y="23851"/>
                        <a:pt x="37394" y="18680"/>
                      </a:cubicBezTo>
                      <a:lnTo>
                        <a:pt x="42864" y="10641"/>
                      </a:lnTo>
                      <a:lnTo>
                        <a:pt x="44399" y="0"/>
                      </a:lnTo>
                      <a:close/>
                    </a:path>
                  </a:pathLst>
                </a:custGeom>
                <a:solidFill>
                  <a:srgbClr val="DD8F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0" name="Google Shape;1609;p80">
                  <a:extLst>
                    <a:ext uri="{FF2B5EF4-FFF2-40B4-BE49-F238E27FC236}">
                      <a16:creationId xmlns:a16="http://schemas.microsoft.com/office/drawing/2014/main" id="{C9728EBD-88C7-38E9-0440-2D17A938E6D6}"/>
                    </a:ext>
                  </a:extLst>
                </p:cNvPr>
                <p:cNvSpPr/>
                <p:nvPr/>
              </p:nvSpPr>
              <p:spPr>
                <a:xfrm>
                  <a:off x="2069325" y="4277675"/>
                  <a:ext cx="281900" cy="275225"/>
                </a:xfrm>
                <a:custGeom>
                  <a:avLst/>
                  <a:gdLst/>
                  <a:ahLst/>
                  <a:cxnLst/>
                  <a:rect l="l" t="t" r="r" b="b"/>
                  <a:pathLst>
                    <a:path w="11276" h="11009" extrusionOk="0">
                      <a:moveTo>
                        <a:pt x="9340" y="0"/>
                      </a:moveTo>
                      <a:lnTo>
                        <a:pt x="8273" y="1235"/>
                      </a:lnTo>
                      <a:lnTo>
                        <a:pt x="5137" y="4971"/>
                      </a:lnTo>
                      <a:lnTo>
                        <a:pt x="4170" y="4904"/>
                      </a:lnTo>
                      <a:lnTo>
                        <a:pt x="3269" y="4870"/>
                      </a:lnTo>
                      <a:cubicBezTo>
                        <a:pt x="3213" y="4868"/>
                        <a:pt x="3158" y="4866"/>
                        <a:pt x="3102" y="4866"/>
                      </a:cubicBezTo>
                      <a:cubicBezTo>
                        <a:pt x="2497" y="4866"/>
                        <a:pt x="1926" y="5032"/>
                        <a:pt x="1468" y="5337"/>
                      </a:cubicBezTo>
                      <a:cubicBezTo>
                        <a:pt x="701" y="5804"/>
                        <a:pt x="167" y="6572"/>
                        <a:pt x="34" y="7506"/>
                      </a:cubicBezTo>
                      <a:cubicBezTo>
                        <a:pt x="0" y="7672"/>
                        <a:pt x="0" y="7773"/>
                        <a:pt x="0" y="7973"/>
                      </a:cubicBezTo>
                      <a:cubicBezTo>
                        <a:pt x="0" y="9541"/>
                        <a:pt x="1268" y="10908"/>
                        <a:pt x="2902" y="11008"/>
                      </a:cubicBezTo>
                      <a:lnTo>
                        <a:pt x="3303" y="11008"/>
                      </a:lnTo>
                      <a:cubicBezTo>
                        <a:pt x="3803" y="11008"/>
                        <a:pt x="4337" y="10942"/>
                        <a:pt x="4837" y="10841"/>
                      </a:cubicBezTo>
                      <a:cubicBezTo>
                        <a:pt x="5104" y="10808"/>
                        <a:pt x="5304" y="10708"/>
                        <a:pt x="5538" y="10641"/>
                      </a:cubicBezTo>
                      <a:lnTo>
                        <a:pt x="8540" y="9574"/>
                      </a:lnTo>
                      <a:cubicBezTo>
                        <a:pt x="9541" y="9240"/>
                        <a:pt x="10308" y="8406"/>
                        <a:pt x="10608" y="7406"/>
                      </a:cubicBezTo>
                      <a:lnTo>
                        <a:pt x="11008" y="5971"/>
                      </a:lnTo>
                      <a:cubicBezTo>
                        <a:pt x="11275" y="5204"/>
                        <a:pt x="11242" y="4470"/>
                        <a:pt x="10942" y="3803"/>
                      </a:cubicBezTo>
                      <a:lnTo>
                        <a:pt x="9340" y="0"/>
                      </a:ln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1" name="Google Shape;1610;p80">
                  <a:extLst>
                    <a:ext uri="{FF2B5EF4-FFF2-40B4-BE49-F238E27FC236}">
                      <a16:creationId xmlns:a16="http://schemas.microsoft.com/office/drawing/2014/main" id="{BAB91C2A-2CF7-AD20-F109-5F74C5ED0FB6}"/>
                    </a:ext>
                  </a:extLst>
                </p:cNvPr>
                <p:cNvSpPr/>
                <p:nvPr/>
              </p:nvSpPr>
              <p:spPr>
                <a:xfrm>
                  <a:off x="2331175" y="3984125"/>
                  <a:ext cx="201000" cy="203500"/>
                </a:xfrm>
                <a:custGeom>
                  <a:avLst/>
                  <a:gdLst/>
                  <a:ahLst/>
                  <a:cxnLst/>
                  <a:rect l="l" t="t" r="r" b="b"/>
                  <a:pathLst>
                    <a:path w="8040" h="8140" extrusionOk="0">
                      <a:moveTo>
                        <a:pt x="4537" y="1"/>
                      </a:moveTo>
                      <a:lnTo>
                        <a:pt x="4504" y="67"/>
                      </a:lnTo>
                      <a:lnTo>
                        <a:pt x="4370" y="167"/>
                      </a:lnTo>
                      <a:lnTo>
                        <a:pt x="4137" y="401"/>
                      </a:lnTo>
                      <a:lnTo>
                        <a:pt x="3636" y="868"/>
                      </a:lnTo>
                      <a:lnTo>
                        <a:pt x="2669" y="1769"/>
                      </a:lnTo>
                      <a:lnTo>
                        <a:pt x="701" y="3603"/>
                      </a:lnTo>
                      <a:lnTo>
                        <a:pt x="1" y="4270"/>
                      </a:lnTo>
                      <a:lnTo>
                        <a:pt x="4037" y="8140"/>
                      </a:lnTo>
                      <a:lnTo>
                        <a:pt x="4604" y="7406"/>
                      </a:lnTo>
                      <a:lnTo>
                        <a:pt x="6338" y="5338"/>
                      </a:lnTo>
                      <a:lnTo>
                        <a:pt x="7206" y="4337"/>
                      </a:lnTo>
                      <a:lnTo>
                        <a:pt x="7639" y="3837"/>
                      </a:lnTo>
                      <a:lnTo>
                        <a:pt x="7839" y="3603"/>
                      </a:lnTo>
                      <a:lnTo>
                        <a:pt x="7973" y="3470"/>
                      </a:lnTo>
                      <a:lnTo>
                        <a:pt x="8006" y="3403"/>
                      </a:lnTo>
                      <a:cubicBezTo>
                        <a:pt x="8040" y="3403"/>
                        <a:pt x="8006" y="3336"/>
                        <a:pt x="7873" y="3236"/>
                      </a:cubicBezTo>
                      <a:lnTo>
                        <a:pt x="7706" y="3003"/>
                      </a:lnTo>
                      <a:lnTo>
                        <a:pt x="7372" y="2636"/>
                      </a:lnTo>
                      <a:cubicBezTo>
                        <a:pt x="6705" y="1969"/>
                        <a:pt x="6005" y="1268"/>
                        <a:pt x="5304" y="634"/>
                      </a:cubicBezTo>
                      <a:lnTo>
                        <a:pt x="4937" y="301"/>
                      </a:lnTo>
                      <a:lnTo>
                        <a:pt x="4704" y="134"/>
                      </a:lnTo>
                      <a:cubicBezTo>
                        <a:pt x="4604" y="1"/>
                        <a:pt x="4537" y="1"/>
                        <a:pt x="4537"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2" name="Google Shape;1611;p80">
                  <a:extLst>
                    <a:ext uri="{FF2B5EF4-FFF2-40B4-BE49-F238E27FC236}">
                      <a16:creationId xmlns:a16="http://schemas.microsoft.com/office/drawing/2014/main" id="{F9BF467B-982B-0929-706F-7660FA9D8209}"/>
                    </a:ext>
                  </a:extLst>
                </p:cNvPr>
                <p:cNvSpPr/>
                <p:nvPr/>
              </p:nvSpPr>
              <p:spPr>
                <a:xfrm>
                  <a:off x="1641525" y="4091700"/>
                  <a:ext cx="791425" cy="808975"/>
                </a:xfrm>
                <a:custGeom>
                  <a:avLst/>
                  <a:gdLst/>
                  <a:ahLst/>
                  <a:cxnLst/>
                  <a:rect l="l" t="t" r="r" b="b"/>
                  <a:pathLst>
                    <a:path w="31657" h="32359" extrusionOk="0">
                      <a:moveTo>
                        <a:pt x="27620" y="1"/>
                      </a:moveTo>
                      <a:lnTo>
                        <a:pt x="24418" y="3003"/>
                      </a:lnTo>
                      <a:cubicBezTo>
                        <a:pt x="21849" y="5471"/>
                        <a:pt x="19247" y="7906"/>
                        <a:pt x="16712" y="10408"/>
                      </a:cubicBezTo>
                      <a:cubicBezTo>
                        <a:pt x="14177" y="12843"/>
                        <a:pt x="11608" y="15345"/>
                        <a:pt x="9073" y="17847"/>
                      </a:cubicBezTo>
                      <a:cubicBezTo>
                        <a:pt x="6538" y="20415"/>
                        <a:pt x="4036" y="22917"/>
                        <a:pt x="1568" y="25486"/>
                      </a:cubicBezTo>
                      <a:cubicBezTo>
                        <a:pt x="0" y="27120"/>
                        <a:pt x="67" y="29689"/>
                        <a:pt x="1701" y="31256"/>
                      </a:cubicBezTo>
                      <a:cubicBezTo>
                        <a:pt x="2492" y="31999"/>
                        <a:pt x="3501" y="32358"/>
                        <a:pt x="4510" y="32358"/>
                      </a:cubicBezTo>
                      <a:cubicBezTo>
                        <a:pt x="5587" y="32358"/>
                        <a:pt x="6663" y="31949"/>
                        <a:pt x="7472" y="31156"/>
                      </a:cubicBezTo>
                      <a:cubicBezTo>
                        <a:pt x="9941" y="28621"/>
                        <a:pt x="12376" y="25953"/>
                        <a:pt x="14744" y="23317"/>
                      </a:cubicBezTo>
                      <a:cubicBezTo>
                        <a:pt x="17112" y="20649"/>
                        <a:pt x="19481" y="17980"/>
                        <a:pt x="21816" y="15312"/>
                      </a:cubicBezTo>
                      <a:cubicBezTo>
                        <a:pt x="24217" y="12643"/>
                        <a:pt x="26486" y="9941"/>
                        <a:pt x="28821" y="7239"/>
                      </a:cubicBezTo>
                      <a:lnTo>
                        <a:pt x="31656" y="3903"/>
                      </a:lnTo>
                      <a:lnTo>
                        <a:pt x="27620"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3" name="Google Shape;1612;p80">
                  <a:extLst>
                    <a:ext uri="{FF2B5EF4-FFF2-40B4-BE49-F238E27FC236}">
                      <a16:creationId xmlns:a16="http://schemas.microsoft.com/office/drawing/2014/main" id="{1AEFB794-247D-EB57-0520-E3B6F2053C80}"/>
                    </a:ext>
                  </a:extLst>
                </p:cNvPr>
                <p:cNvSpPr/>
                <p:nvPr/>
              </p:nvSpPr>
              <p:spPr>
                <a:xfrm>
                  <a:off x="2254450" y="3040125"/>
                  <a:ext cx="1204225" cy="1203375"/>
                </a:xfrm>
                <a:custGeom>
                  <a:avLst/>
                  <a:gdLst/>
                  <a:ahLst/>
                  <a:cxnLst/>
                  <a:rect l="l" t="t" r="r" b="b"/>
                  <a:pathLst>
                    <a:path w="48169" h="48135" fill="none" extrusionOk="0">
                      <a:moveTo>
                        <a:pt x="39596" y="8573"/>
                      </a:moveTo>
                      <a:cubicBezTo>
                        <a:pt x="48168" y="17146"/>
                        <a:pt x="48168" y="31022"/>
                        <a:pt x="39596" y="39595"/>
                      </a:cubicBezTo>
                      <a:cubicBezTo>
                        <a:pt x="31023" y="48135"/>
                        <a:pt x="17146" y="48135"/>
                        <a:pt x="8573" y="39595"/>
                      </a:cubicBezTo>
                      <a:cubicBezTo>
                        <a:pt x="1" y="31022"/>
                        <a:pt x="1" y="17146"/>
                        <a:pt x="8573" y="8573"/>
                      </a:cubicBezTo>
                      <a:cubicBezTo>
                        <a:pt x="17146" y="0"/>
                        <a:pt x="31023" y="0"/>
                        <a:pt x="39596" y="8573"/>
                      </a:cubicBezTo>
                      <a:close/>
                    </a:path>
                  </a:pathLst>
                </a:custGeom>
                <a:solidFill>
                  <a:schemeClr val="accent6"/>
                </a:solidFill>
                <a:ln w="30850" cap="flat" cmpd="sng">
                  <a:solidFill>
                    <a:srgbClr val="42231D"/>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4" name="Google Shape;1613;p80">
                  <a:extLst>
                    <a:ext uri="{FF2B5EF4-FFF2-40B4-BE49-F238E27FC236}">
                      <a16:creationId xmlns:a16="http://schemas.microsoft.com/office/drawing/2014/main" id="{8CB65CA7-42F1-A6B9-C160-41C623B5C744}"/>
                    </a:ext>
                  </a:extLst>
                </p:cNvPr>
                <p:cNvSpPr/>
                <p:nvPr/>
              </p:nvSpPr>
              <p:spPr>
                <a:xfrm>
                  <a:off x="1556450" y="4200125"/>
                  <a:ext cx="650500" cy="238050"/>
                </a:xfrm>
                <a:custGeom>
                  <a:avLst/>
                  <a:gdLst/>
                  <a:ahLst/>
                  <a:cxnLst/>
                  <a:rect l="l" t="t" r="r" b="b"/>
                  <a:pathLst>
                    <a:path w="26020" h="9522" extrusionOk="0">
                      <a:moveTo>
                        <a:pt x="26019" y="0"/>
                      </a:moveTo>
                      <a:lnTo>
                        <a:pt x="10442" y="334"/>
                      </a:lnTo>
                      <a:cubicBezTo>
                        <a:pt x="7740" y="667"/>
                        <a:pt x="5271" y="2102"/>
                        <a:pt x="3637" y="4270"/>
                      </a:cubicBezTo>
                      <a:lnTo>
                        <a:pt x="901" y="7906"/>
                      </a:lnTo>
                      <a:lnTo>
                        <a:pt x="1" y="9073"/>
                      </a:lnTo>
                      <a:lnTo>
                        <a:pt x="3603" y="9440"/>
                      </a:lnTo>
                      <a:lnTo>
                        <a:pt x="6939" y="9507"/>
                      </a:lnTo>
                      <a:cubicBezTo>
                        <a:pt x="7134" y="9517"/>
                        <a:pt x="7328" y="9521"/>
                        <a:pt x="7521" y="9521"/>
                      </a:cubicBezTo>
                      <a:cubicBezTo>
                        <a:pt x="8652" y="9521"/>
                        <a:pt x="9759" y="9358"/>
                        <a:pt x="10842" y="9073"/>
                      </a:cubicBezTo>
                      <a:cubicBezTo>
                        <a:pt x="12109" y="8673"/>
                        <a:pt x="13344" y="8173"/>
                        <a:pt x="14478" y="7472"/>
                      </a:cubicBezTo>
                      <a:cubicBezTo>
                        <a:pt x="14478" y="7472"/>
                        <a:pt x="18347" y="5404"/>
                        <a:pt x="19581" y="4403"/>
                      </a:cubicBezTo>
                      <a:lnTo>
                        <a:pt x="20148" y="3903"/>
                      </a:lnTo>
                      <a:lnTo>
                        <a:pt x="22750" y="1735"/>
                      </a:lnTo>
                      <a:cubicBezTo>
                        <a:pt x="23117" y="1434"/>
                        <a:pt x="25652" y="267"/>
                        <a:pt x="26019" y="0"/>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5" name="Google Shape;1614;p80">
                  <a:extLst>
                    <a:ext uri="{FF2B5EF4-FFF2-40B4-BE49-F238E27FC236}">
                      <a16:creationId xmlns:a16="http://schemas.microsoft.com/office/drawing/2014/main" id="{90054EB8-38FB-EAE7-F9B6-41AA1BA2324E}"/>
                    </a:ext>
                  </a:extLst>
                </p:cNvPr>
                <p:cNvSpPr/>
                <p:nvPr/>
              </p:nvSpPr>
              <p:spPr>
                <a:xfrm>
                  <a:off x="609125" y="4162125"/>
                  <a:ext cx="1749600" cy="1288075"/>
                </a:xfrm>
                <a:custGeom>
                  <a:avLst/>
                  <a:gdLst/>
                  <a:ahLst/>
                  <a:cxnLst/>
                  <a:rect l="l" t="t" r="r" b="b"/>
                  <a:pathLst>
                    <a:path w="69984" h="51523" extrusionOk="0">
                      <a:moveTo>
                        <a:pt x="67074" y="1"/>
                      </a:moveTo>
                      <a:cubicBezTo>
                        <a:pt x="66579" y="1"/>
                        <a:pt x="66077" y="121"/>
                        <a:pt x="65614" y="353"/>
                      </a:cubicBezTo>
                      <a:lnTo>
                        <a:pt x="65347" y="519"/>
                      </a:lnTo>
                      <a:lnTo>
                        <a:pt x="62745" y="1887"/>
                      </a:lnTo>
                      <a:cubicBezTo>
                        <a:pt x="62411" y="2054"/>
                        <a:pt x="62078" y="2287"/>
                        <a:pt x="61744" y="2487"/>
                      </a:cubicBezTo>
                      <a:cubicBezTo>
                        <a:pt x="61411" y="2721"/>
                        <a:pt x="61044" y="2988"/>
                        <a:pt x="60710" y="3288"/>
                      </a:cubicBezTo>
                      <a:lnTo>
                        <a:pt x="58142" y="5456"/>
                      </a:lnTo>
                      <a:lnTo>
                        <a:pt x="57541" y="5957"/>
                      </a:lnTo>
                      <a:lnTo>
                        <a:pt x="57408" y="6057"/>
                      </a:lnTo>
                      <a:cubicBezTo>
                        <a:pt x="56040" y="7124"/>
                        <a:pt x="52471" y="9059"/>
                        <a:pt x="52471" y="9059"/>
                      </a:cubicBezTo>
                      <a:cubicBezTo>
                        <a:pt x="51337" y="9793"/>
                        <a:pt x="50069" y="10326"/>
                        <a:pt x="48835" y="10660"/>
                      </a:cubicBezTo>
                      <a:cubicBezTo>
                        <a:pt x="47701" y="10960"/>
                        <a:pt x="46533" y="11127"/>
                        <a:pt x="45332" y="11127"/>
                      </a:cubicBezTo>
                      <a:lnTo>
                        <a:pt x="44899" y="11127"/>
                      </a:lnTo>
                      <a:lnTo>
                        <a:pt x="41563" y="11027"/>
                      </a:lnTo>
                      <a:lnTo>
                        <a:pt x="37994" y="10660"/>
                      </a:lnTo>
                      <a:lnTo>
                        <a:pt x="32557" y="17832"/>
                      </a:lnTo>
                      <a:cubicBezTo>
                        <a:pt x="31789" y="18866"/>
                        <a:pt x="30855" y="19800"/>
                        <a:pt x="29821" y="20567"/>
                      </a:cubicBezTo>
                      <a:cubicBezTo>
                        <a:pt x="29755" y="20634"/>
                        <a:pt x="29688" y="20667"/>
                        <a:pt x="29655" y="20701"/>
                      </a:cubicBezTo>
                      <a:lnTo>
                        <a:pt x="29221" y="21001"/>
                      </a:lnTo>
                      <a:lnTo>
                        <a:pt x="26919" y="22702"/>
                      </a:lnTo>
                      <a:lnTo>
                        <a:pt x="24117" y="24837"/>
                      </a:lnTo>
                      <a:lnTo>
                        <a:pt x="21982" y="26438"/>
                      </a:lnTo>
                      <a:lnTo>
                        <a:pt x="13676" y="32642"/>
                      </a:lnTo>
                      <a:lnTo>
                        <a:pt x="0" y="42116"/>
                      </a:lnTo>
                      <a:lnTo>
                        <a:pt x="0" y="51523"/>
                      </a:lnTo>
                      <a:lnTo>
                        <a:pt x="18046" y="51523"/>
                      </a:lnTo>
                      <a:lnTo>
                        <a:pt x="25018" y="44351"/>
                      </a:lnTo>
                      <a:lnTo>
                        <a:pt x="25051" y="44317"/>
                      </a:lnTo>
                      <a:lnTo>
                        <a:pt x="27320" y="42016"/>
                      </a:lnTo>
                      <a:lnTo>
                        <a:pt x="30555" y="38680"/>
                      </a:lnTo>
                      <a:lnTo>
                        <a:pt x="33357" y="36845"/>
                      </a:lnTo>
                      <a:lnTo>
                        <a:pt x="33691" y="36645"/>
                      </a:lnTo>
                      <a:cubicBezTo>
                        <a:pt x="34024" y="36378"/>
                        <a:pt x="34391" y="36178"/>
                        <a:pt x="34792" y="36011"/>
                      </a:cubicBezTo>
                      <a:cubicBezTo>
                        <a:pt x="34892" y="35911"/>
                        <a:pt x="35058" y="35845"/>
                        <a:pt x="35192" y="35811"/>
                      </a:cubicBezTo>
                      <a:cubicBezTo>
                        <a:pt x="35325" y="35745"/>
                        <a:pt x="35459" y="35678"/>
                        <a:pt x="35559" y="35645"/>
                      </a:cubicBezTo>
                      <a:cubicBezTo>
                        <a:pt x="35792" y="35544"/>
                        <a:pt x="36026" y="35478"/>
                        <a:pt x="36226" y="35378"/>
                      </a:cubicBezTo>
                      <a:cubicBezTo>
                        <a:pt x="36393" y="35311"/>
                        <a:pt x="36559" y="35244"/>
                        <a:pt x="36726" y="35211"/>
                      </a:cubicBezTo>
                      <a:lnTo>
                        <a:pt x="37360" y="35044"/>
                      </a:lnTo>
                      <a:lnTo>
                        <a:pt x="39195" y="34477"/>
                      </a:lnTo>
                      <a:cubicBezTo>
                        <a:pt x="39361" y="34377"/>
                        <a:pt x="39528" y="34344"/>
                        <a:pt x="39695" y="34310"/>
                      </a:cubicBezTo>
                      <a:cubicBezTo>
                        <a:pt x="40362" y="34077"/>
                        <a:pt x="41029" y="33810"/>
                        <a:pt x="41696" y="33510"/>
                      </a:cubicBezTo>
                      <a:lnTo>
                        <a:pt x="42464" y="33143"/>
                      </a:lnTo>
                      <a:cubicBezTo>
                        <a:pt x="44465" y="32109"/>
                        <a:pt x="46300" y="30641"/>
                        <a:pt x="47834" y="28906"/>
                      </a:cubicBezTo>
                      <a:cubicBezTo>
                        <a:pt x="47968" y="28806"/>
                        <a:pt x="48068" y="28673"/>
                        <a:pt x="48201" y="28506"/>
                      </a:cubicBezTo>
                      <a:cubicBezTo>
                        <a:pt x="48535" y="28139"/>
                        <a:pt x="48835" y="27739"/>
                        <a:pt x="49135" y="27339"/>
                      </a:cubicBezTo>
                      <a:cubicBezTo>
                        <a:pt x="49235" y="27205"/>
                        <a:pt x="49335" y="27038"/>
                        <a:pt x="49402" y="26905"/>
                      </a:cubicBezTo>
                      <a:cubicBezTo>
                        <a:pt x="49702" y="26505"/>
                        <a:pt x="49969" y="26038"/>
                        <a:pt x="50203" y="25637"/>
                      </a:cubicBezTo>
                      <a:cubicBezTo>
                        <a:pt x="50469" y="25204"/>
                        <a:pt x="50703" y="24737"/>
                        <a:pt x="50903" y="24303"/>
                      </a:cubicBezTo>
                      <a:lnTo>
                        <a:pt x="52871" y="20967"/>
                      </a:lnTo>
                      <a:lnTo>
                        <a:pt x="54372" y="18399"/>
                      </a:lnTo>
                      <a:lnTo>
                        <a:pt x="55073" y="17198"/>
                      </a:lnTo>
                      <a:cubicBezTo>
                        <a:pt x="55173" y="17131"/>
                        <a:pt x="55206" y="17031"/>
                        <a:pt x="55239" y="16965"/>
                      </a:cubicBezTo>
                      <a:cubicBezTo>
                        <a:pt x="55740" y="16164"/>
                        <a:pt x="56340" y="15397"/>
                        <a:pt x="57007" y="14730"/>
                      </a:cubicBezTo>
                      <a:cubicBezTo>
                        <a:pt x="57174" y="14630"/>
                        <a:pt x="57308" y="14463"/>
                        <a:pt x="57474" y="14329"/>
                      </a:cubicBezTo>
                      <a:cubicBezTo>
                        <a:pt x="57741" y="14029"/>
                        <a:pt x="58075" y="13796"/>
                        <a:pt x="58408" y="13529"/>
                      </a:cubicBezTo>
                      <a:lnTo>
                        <a:pt x="58508" y="13462"/>
                      </a:lnTo>
                      <a:lnTo>
                        <a:pt x="60577" y="11894"/>
                      </a:lnTo>
                      <a:lnTo>
                        <a:pt x="63145" y="10093"/>
                      </a:lnTo>
                      <a:cubicBezTo>
                        <a:pt x="63712" y="9659"/>
                        <a:pt x="64246" y="9192"/>
                        <a:pt x="64813" y="8692"/>
                      </a:cubicBezTo>
                      <a:lnTo>
                        <a:pt x="66981" y="6690"/>
                      </a:lnTo>
                      <a:lnTo>
                        <a:pt x="68149" y="5656"/>
                      </a:lnTo>
                      <a:lnTo>
                        <a:pt x="68215" y="5556"/>
                      </a:lnTo>
                      <a:lnTo>
                        <a:pt x="68983" y="4856"/>
                      </a:lnTo>
                      <a:lnTo>
                        <a:pt x="69016" y="4822"/>
                      </a:lnTo>
                      <a:cubicBezTo>
                        <a:pt x="69016" y="4789"/>
                        <a:pt x="69049" y="4789"/>
                        <a:pt x="69049" y="4789"/>
                      </a:cubicBezTo>
                      <a:cubicBezTo>
                        <a:pt x="69049" y="4722"/>
                        <a:pt x="69083" y="4722"/>
                        <a:pt x="69083" y="4689"/>
                      </a:cubicBezTo>
                      <a:lnTo>
                        <a:pt x="69216" y="4556"/>
                      </a:lnTo>
                      <a:cubicBezTo>
                        <a:pt x="69383" y="4389"/>
                        <a:pt x="69516" y="4189"/>
                        <a:pt x="69583" y="3989"/>
                      </a:cubicBezTo>
                      <a:cubicBezTo>
                        <a:pt x="69650" y="3955"/>
                        <a:pt x="69683" y="3855"/>
                        <a:pt x="69683" y="3822"/>
                      </a:cubicBezTo>
                      <a:cubicBezTo>
                        <a:pt x="69716" y="3788"/>
                        <a:pt x="69716" y="3688"/>
                        <a:pt x="69750" y="3655"/>
                      </a:cubicBezTo>
                      <a:cubicBezTo>
                        <a:pt x="69917" y="3255"/>
                        <a:pt x="69983" y="2788"/>
                        <a:pt x="69917" y="2387"/>
                      </a:cubicBezTo>
                      <a:cubicBezTo>
                        <a:pt x="69917" y="2354"/>
                        <a:pt x="69883" y="2287"/>
                        <a:pt x="69883" y="2221"/>
                      </a:cubicBezTo>
                      <a:cubicBezTo>
                        <a:pt x="69850" y="2121"/>
                        <a:pt x="69783" y="1954"/>
                        <a:pt x="69750" y="1820"/>
                      </a:cubicBezTo>
                      <a:cubicBezTo>
                        <a:pt x="69716" y="1720"/>
                        <a:pt x="69716" y="1687"/>
                        <a:pt x="69683" y="1620"/>
                      </a:cubicBezTo>
                      <a:cubicBezTo>
                        <a:pt x="69683" y="1553"/>
                        <a:pt x="69616" y="1487"/>
                        <a:pt x="69583" y="1453"/>
                      </a:cubicBezTo>
                      <a:cubicBezTo>
                        <a:pt x="69550" y="1387"/>
                        <a:pt x="69516" y="1320"/>
                        <a:pt x="69450" y="1287"/>
                      </a:cubicBezTo>
                      <a:cubicBezTo>
                        <a:pt x="69350" y="1120"/>
                        <a:pt x="69216" y="953"/>
                        <a:pt x="69049" y="786"/>
                      </a:cubicBezTo>
                      <a:cubicBezTo>
                        <a:pt x="68497" y="253"/>
                        <a:pt x="67792" y="1"/>
                        <a:pt x="67074" y="1"/>
                      </a:cubicBezTo>
                      <a:close/>
                    </a:path>
                  </a:pathLst>
                </a:custGeom>
                <a:solidFill>
                  <a:srgbClr val="F5BBA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 name="Google Shape;1615;p80">
                  <a:extLst>
                    <a:ext uri="{FF2B5EF4-FFF2-40B4-BE49-F238E27FC236}">
                      <a16:creationId xmlns:a16="http://schemas.microsoft.com/office/drawing/2014/main" id="{55CE42A3-3CDB-7ACD-29E7-D1240066F766}"/>
                    </a:ext>
                  </a:extLst>
                </p:cNvPr>
                <p:cNvSpPr/>
                <p:nvPr/>
              </p:nvSpPr>
              <p:spPr>
                <a:xfrm>
                  <a:off x="2204425" y="4177500"/>
                  <a:ext cx="144300" cy="131050"/>
                </a:xfrm>
                <a:custGeom>
                  <a:avLst/>
                  <a:gdLst/>
                  <a:ahLst/>
                  <a:cxnLst/>
                  <a:rect l="l" t="t" r="r" b="b"/>
                  <a:pathLst>
                    <a:path w="5772" h="5242" extrusionOk="0">
                      <a:moveTo>
                        <a:pt x="3384" y="0"/>
                      </a:moveTo>
                      <a:cubicBezTo>
                        <a:pt x="2944" y="0"/>
                        <a:pt x="2495" y="133"/>
                        <a:pt x="2102" y="405"/>
                      </a:cubicBezTo>
                      <a:lnTo>
                        <a:pt x="0" y="2006"/>
                      </a:lnTo>
                      <a:lnTo>
                        <a:pt x="2702" y="5242"/>
                      </a:lnTo>
                      <a:lnTo>
                        <a:pt x="4670" y="3807"/>
                      </a:lnTo>
                      <a:cubicBezTo>
                        <a:pt x="5571" y="3073"/>
                        <a:pt x="5771" y="1739"/>
                        <a:pt x="5071" y="838"/>
                      </a:cubicBezTo>
                      <a:cubicBezTo>
                        <a:pt x="4655" y="284"/>
                        <a:pt x="4028" y="0"/>
                        <a:pt x="3384" y="0"/>
                      </a:cubicBezTo>
                      <a:close/>
                    </a:path>
                  </a:pathLst>
                </a:custGeom>
                <a:solidFill>
                  <a:srgbClr val="FCD9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 name="Google Shape;1616;p80">
                  <a:extLst>
                    <a:ext uri="{FF2B5EF4-FFF2-40B4-BE49-F238E27FC236}">
                      <a16:creationId xmlns:a16="http://schemas.microsoft.com/office/drawing/2014/main" id="{BC2D9A64-09C1-1BD0-37E7-A645C4827975}"/>
                    </a:ext>
                  </a:extLst>
                </p:cNvPr>
                <p:cNvSpPr/>
                <p:nvPr/>
              </p:nvSpPr>
              <p:spPr>
                <a:xfrm>
                  <a:off x="1962575" y="4532575"/>
                  <a:ext cx="343600" cy="197600"/>
                </a:xfrm>
                <a:custGeom>
                  <a:avLst/>
                  <a:gdLst/>
                  <a:ahLst/>
                  <a:cxnLst/>
                  <a:rect l="l" t="t" r="r" b="b"/>
                  <a:pathLst>
                    <a:path w="13744" h="7904" extrusionOk="0">
                      <a:moveTo>
                        <a:pt x="10597" y="1"/>
                      </a:moveTo>
                      <a:cubicBezTo>
                        <a:pt x="10436" y="1"/>
                        <a:pt x="10272" y="15"/>
                        <a:pt x="10108" y="45"/>
                      </a:cubicBezTo>
                      <a:lnTo>
                        <a:pt x="2436" y="1479"/>
                      </a:lnTo>
                      <a:cubicBezTo>
                        <a:pt x="968" y="1780"/>
                        <a:pt x="1" y="3181"/>
                        <a:pt x="268" y="4648"/>
                      </a:cubicBezTo>
                      <a:lnTo>
                        <a:pt x="501" y="5682"/>
                      </a:lnTo>
                      <a:cubicBezTo>
                        <a:pt x="736" y="6974"/>
                        <a:pt x="1875" y="7904"/>
                        <a:pt x="3145" y="7904"/>
                      </a:cubicBezTo>
                      <a:cubicBezTo>
                        <a:pt x="3318" y="7904"/>
                        <a:pt x="3494" y="7887"/>
                        <a:pt x="3670" y="7851"/>
                      </a:cubicBezTo>
                      <a:lnTo>
                        <a:pt x="11342" y="6450"/>
                      </a:lnTo>
                      <a:cubicBezTo>
                        <a:pt x="12776" y="6149"/>
                        <a:pt x="13744" y="4715"/>
                        <a:pt x="13477" y="3247"/>
                      </a:cubicBezTo>
                      <a:lnTo>
                        <a:pt x="13277" y="2213"/>
                      </a:lnTo>
                      <a:cubicBezTo>
                        <a:pt x="13040" y="910"/>
                        <a:pt x="11882" y="1"/>
                        <a:pt x="10597" y="1"/>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8" name="Google Shape;1617;p80">
                  <a:extLst>
                    <a:ext uri="{FF2B5EF4-FFF2-40B4-BE49-F238E27FC236}">
                      <a16:creationId xmlns:a16="http://schemas.microsoft.com/office/drawing/2014/main" id="{FC21E491-31A0-A569-3FD8-6229F523E102}"/>
                    </a:ext>
                  </a:extLst>
                </p:cNvPr>
                <p:cNvSpPr/>
                <p:nvPr/>
              </p:nvSpPr>
              <p:spPr>
                <a:xfrm>
                  <a:off x="1910050" y="4708675"/>
                  <a:ext cx="336925" cy="176375"/>
                </a:xfrm>
                <a:custGeom>
                  <a:avLst/>
                  <a:gdLst/>
                  <a:ahLst/>
                  <a:cxnLst/>
                  <a:rect l="l" t="t" r="r" b="b"/>
                  <a:pathLst>
                    <a:path w="13477" h="7055" extrusionOk="0">
                      <a:moveTo>
                        <a:pt x="10331" y="0"/>
                      </a:moveTo>
                      <a:cubicBezTo>
                        <a:pt x="10268" y="0"/>
                        <a:pt x="10204" y="2"/>
                        <a:pt x="10141" y="6"/>
                      </a:cubicBezTo>
                      <a:lnTo>
                        <a:pt x="2836" y="606"/>
                      </a:lnTo>
                      <a:cubicBezTo>
                        <a:pt x="1201" y="740"/>
                        <a:pt x="0" y="2141"/>
                        <a:pt x="134" y="3775"/>
                      </a:cubicBezTo>
                      <a:lnTo>
                        <a:pt x="167" y="4342"/>
                      </a:lnTo>
                      <a:cubicBezTo>
                        <a:pt x="294" y="5894"/>
                        <a:pt x="1562" y="7055"/>
                        <a:pt x="3088" y="7055"/>
                      </a:cubicBezTo>
                      <a:cubicBezTo>
                        <a:pt x="3170" y="7055"/>
                        <a:pt x="3253" y="7051"/>
                        <a:pt x="3336" y="7044"/>
                      </a:cubicBezTo>
                      <a:lnTo>
                        <a:pt x="10641" y="6477"/>
                      </a:lnTo>
                      <a:cubicBezTo>
                        <a:pt x="12242" y="6344"/>
                        <a:pt x="13476" y="4943"/>
                        <a:pt x="13343" y="3308"/>
                      </a:cubicBezTo>
                      <a:lnTo>
                        <a:pt x="13310" y="2741"/>
                      </a:lnTo>
                      <a:cubicBezTo>
                        <a:pt x="13181" y="1170"/>
                        <a:pt x="11883" y="0"/>
                        <a:pt x="10331" y="0"/>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9" name="Google Shape;1618;p80">
                  <a:extLst>
                    <a:ext uri="{FF2B5EF4-FFF2-40B4-BE49-F238E27FC236}">
                      <a16:creationId xmlns:a16="http://schemas.microsoft.com/office/drawing/2014/main" id="{84B057B9-935F-A729-6326-B040BD1FAE32}"/>
                    </a:ext>
                  </a:extLst>
                </p:cNvPr>
                <p:cNvSpPr/>
                <p:nvPr/>
              </p:nvSpPr>
              <p:spPr>
                <a:xfrm>
                  <a:off x="1272075" y="4667125"/>
                  <a:ext cx="275225" cy="482025"/>
                </a:xfrm>
                <a:custGeom>
                  <a:avLst/>
                  <a:gdLst/>
                  <a:ahLst/>
                  <a:cxnLst/>
                  <a:rect l="l" t="t" r="r" b="b"/>
                  <a:pathLst>
                    <a:path w="11009" h="19281" extrusionOk="0">
                      <a:moveTo>
                        <a:pt x="2303" y="0"/>
                      </a:moveTo>
                      <a:lnTo>
                        <a:pt x="1" y="1635"/>
                      </a:lnTo>
                      <a:lnTo>
                        <a:pt x="8173" y="19281"/>
                      </a:lnTo>
                      <a:lnTo>
                        <a:pt x="11009" y="17513"/>
                      </a:lnTo>
                      <a:lnTo>
                        <a:pt x="2303" y="0"/>
                      </a:ln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0" name="Google Shape;1619;p80">
                  <a:extLst>
                    <a:ext uri="{FF2B5EF4-FFF2-40B4-BE49-F238E27FC236}">
                      <a16:creationId xmlns:a16="http://schemas.microsoft.com/office/drawing/2014/main" id="{D5F9B1B2-78A3-60E2-F977-E2D12CB70777}"/>
                    </a:ext>
                  </a:extLst>
                </p:cNvPr>
                <p:cNvSpPr/>
                <p:nvPr/>
              </p:nvSpPr>
              <p:spPr>
                <a:xfrm>
                  <a:off x="609125" y="4673800"/>
                  <a:ext cx="873975" cy="773075"/>
                </a:xfrm>
                <a:custGeom>
                  <a:avLst/>
                  <a:gdLst/>
                  <a:ahLst/>
                  <a:cxnLst/>
                  <a:rect l="l" t="t" r="r" b="b"/>
                  <a:pathLst>
                    <a:path w="34959" h="30923" extrusionOk="0">
                      <a:moveTo>
                        <a:pt x="25952" y="0"/>
                      </a:moveTo>
                      <a:lnTo>
                        <a:pt x="0" y="17980"/>
                      </a:lnTo>
                      <a:lnTo>
                        <a:pt x="0" y="30922"/>
                      </a:lnTo>
                      <a:lnTo>
                        <a:pt x="19681" y="30922"/>
                      </a:lnTo>
                      <a:lnTo>
                        <a:pt x="34958" y="19414"/>
                      </a:lnTo>
                      <a:lnTo>
                        <a:pt x="34691" y="18880"/>
                      </a:lnTo>
                      <a:lnTo>
                        <a:pt x="34358" y="18146"/>
                      </a:lnTo>
                      <a:lnTo>
                        <a:pt x="33457" y="16178"/>
                      </a:lnTo>
                      <a:lnTo>
                        <a:pt x="33124" y="15511"/>
                      </a:lnTo>
                      <a:lnTo>
                        <a:pt x="32457" y="14010"/>
                      </a:lnTo>
                      <a:lnTo>
                        <a:pt x="31789" y="12576"/>
                      </a:lnTo>
                      <a:lnTo>
                        <a:pt x="28520" y="5537"/>
                      </a:lnTo>
                      <a:lnTo>
                        <a:pt x="26886" y="2135"/>
                      </a:lnTo>
                      <a:lnTo>
                        <a:pt x="26519" y="1234"/>
                      </a:lnTo>
                      <a:lnTo>
                        <a:pt x="2595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23" name="Google Shape;1620;p80">
                <a:extLst>
                  <a:ext uri="{FF2B5EF4-FFF2-40B4-BE49-F238E27FC236}">
                    <a16:creationId xmlns:a16="http://schemas.microsoft.com/office/drawing/2014/main" id="{2E754CE6-29B7-4695-9DC0-B8CED733CFDF}"/>
                  </a:ext>
                </a:extLst>
              </p:cNvPr>
              <p:cNvSpPr/>
              <p:nvPr/>
            </p:nvSpPr>
            <p:spPr>
              <a:xfrm>
                <a:off x="834537" y="2450715"/>
                <a:ext cx="90600" cy="107163"/>
              </a:xfrm>
              <a:custGeom>
                <a:avLst/>
                <a:gdLst/>
                <a:ahLst/>
                <a:cxn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 name="Google Shape;1621;p80">
                <a:extLst>
                  <a:ext uri="{FF2B5EF4-FFF2-40B4-BE49-F238E27FC236}">
                    <a16:creationId xmlns:a16="http://schemas.microsoft.com/office/drawing/2014/main" id="{561BA886-612D-6FCC-9279-33FE688E7F06}"/>
                  </a:ext>
                </a:extLst>
              </p:cNvPr>
              <p:cNvSpPr/>
              <p:nvPr/>
            </p:nvSpPr>
            <p:spPr>
              <a:xfrm>
                <a:off x="3364679" y="2053729"/>
                <a:ext cx="159916" cy="189840"/>
              </a:xfrm>
              <a:custGeom>
                <a:avLst/>
                <a:gdLst/>
                <a:ahLst/>
                <a:cxn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Google Shape;1622;p80">
                <a:extLst>
                  <a:ext uri="{FF2B5EF4-FFF2-40B4-BE49-F238E27FC236}">
                    <a16:creationId xmlns:a16="http://schemas.microsoft.com/office/drawing/2014/main" id="{5FC20698-E1F9-244B-9E17-001B61F139BB}"/>
                  </a:ext>
                </a:extLst>
              </p:cNvPr>
              <p:cNvSpPr/>
              <p:nvPr/>
            </p:nvSpPr>
            <p:spPr>
              <a:xfrm>
                <a:off x="3524604" y="1021313"/>
                <a:ext cx="197735" cy="235526"/>
              </a:xfrm>
              <a:custGeom>
                <a:avLst/>
                <a:gdLst/>
                <a:ahLst/>
                <a:cxn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 name="Google Shape;1623;p80">
                <a:extLst>
                  <a:ext uri="{FF2B5EF4-FFF2-40B4-BE49-F238E27FC236}">
                    <a16:creationId xmlns:a16="http://schemas.microsoft.com/office/drawing/2014/main" id="{73462782-4D88-75A6-D219-E01C271C2D73}"/>
                  </a:ext>
                </a:extLst>
              </p:cNvPr>
              <p:cNvSpPr/>
              <p:nvPr/>
            </p:nvSpPr>
            <p:spPr>
              <a:xfrm>
                <a:off x="1251165" y="1936057"/>
                <a:ext cx="197735" cy="235526"/>
              </a:xfrm>
              <a:custGeom>
                <a:avLst/>
                <a:gdLst/>
                <a:ahLst/>
                <a:cxn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7" name="Google Shape;1624;p80">
                <a:extLst>
                  <a:ext uri="{FF2B5EF4-FFF2-40B4-BE49-F238E27FC236}">
                    <a16:creationId xmlns:a16="http://schemas.microsoft.com/office/drawing/2014/main" id="{D4C671A5-3988-6E21-68F4-75F952BD00B5}"/>
                  </a:ext>
                </a:extLst>
              </p:cNvPr>
              <p:cNvSpPr/>
              <p:nvPr/>
            </p:nvSpPr>
            <p:spPr>
              <a:xfrm>
                <a:off x="1216513" y="3536110"/>
                <a:ext cx="89827" cy="107135"/>
              </a:xfrm>
              <a:custGeom>
                <a:avLst/>
                <a:gdLst/>
                <a:ahLst/>
                <a:cxn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8" name="Google Shape;1625;p80">
                <a:extLst>
                  <a:ext uri="{FF2B5EF4-FFF2-40B4-BE49-F238E27FC236}">
                    <a16:creationId xmlns:a16="http://schemas.microsoft.com/office/drawing/2014/main" id="{067C0B3B-1777-418D-00C4-BCDCCC3EA536}"/>
                  </a:ext>
                </a:extLst>
              </p:cNvPr>
              <p:cNvSpPr/>
              <p:nvPr/>
            </p:nvSpPr>
            <p:spPr>
              <a:xfrm>
                <a:off x="1057426" y="3919682"/>
                <a:ext cx="159916" cy="189840"/>
              </a:xfrm>
              <a:custGeom>
                <a:avLst/>
                <a:gdLst/>
                <a:ahLst/>
                <a:cxn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Google Shape;1626;p80">
                <a:extLst>
                  <a:ext uri="{FF2B5EF4-FFF2-40B4-BE49-F238E27FC236}">
                    <a16:creationId xmlns:a16="http://schemas.microsoft.com/office/drawing/2014/main" id="{245B4613-7FDB-5306-00C7-B5D1BD5B40ED}"/>
                  </a:ext>
                </a:extLst>
              </p:cNvPr>
              <p:cNvSpPr/>
              <p:nvPr/>
            </p:nvSpPr>
            <p:spPr>
              <a:xfrm>
                <a:off x="1979638" y="2802482"/>
                <a:ext cx="197735" cy="235526"/>
              </a:xfrm>
              <a:custGeom>
                <a:avLst/>
                <a:gdLst/>
                <a:ahLst/>
                <a:cxn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21" name="Google Shape;1627;p80">
              <a:extLst>
                <a:ext uri="{FF2B5EF4-FFF2-40B4-BE49-F238E27FC236}">
                  <a16:creationId xmlns:a16="http://schemas.microsoft.com/office/drawing/2014/main" id="{5D72F61D-042D-642D-BB1E-D7E868E7DF38}"/>
                </a:ext>
              </a:extLst>
            </p:cNvPr>
            <p:cNvSpPr/>
            <p:nvPr/>
          </p:nvSpPr>
          <p:spPr>
            <a:xfrm>
              <a:off x="1843325" y="4878925"/>
              <a:ext cx="294400" cy="142625"/>
            </a:xfrm>
            <a:custGeom>
              <a:avLst/>
              <a:gdLst/>
              <a:ahLst/>
              <a:cxnLst/>
              <a:rect l="l" t="t" r="r" b="b"/>
              <a:pathLst>
                <a:path w="11776" h="5705" extrusionOk="0">
                  <a:moveTo>
                    <a:pt x="2539" y="0"/>
                  </a:moveTo>
                  <a:cubicBezTo>
                    <a:pt x="1135" y="0"/>
                    <a:pt x="34" y="1090"/>
                    <a:pt x="34" y="2503"/>
                  </a:cubicBezTo>
                  <a:lnTo>
                    <a:pt x="34" y="3170"/>
                  </a:lnTo>
                  <a:cubicBezTo>
                    <a:pt x="1" y="4604"/>
                    <a:pt x="1135" y="5705"/>
                    <a:pt x="2536" y="5705"/>
                  </a:cubicBezTo>
                  <a:lnTo>
                    <a:pt x="9174" y="5705"/>
                  </a:lnTo>
                  <a:cubicBezTo>
                    <a:pt x="10541" y="5705"/>
                    <a:pt x="11676" y="4604"/>
                    <a:pt x="11709" y="3203"/>
                  </a:cubicBezTo>
                  <a:lnTo>
                    <a:pt x="11709" y="2536"/>
                  </a:lnTo>
                  <a:cubicBezTo>
                    <a:pt x="11776" y="1135"/>
                    <a:pt x="10642" y="1"/>
                    <a:pt x="9207" y="1"/>
                  </a:cubicBezTo>
                  <a:lnTo>
                    <a:pt x="2602" y="1"/>
                  </a:lnTo>
                  <a:cubicBezTo>
                    <a:pt x="2581" y="0"/>
                    <a:pt x="2560" y="0"/>
                    <a:pt x="2539" y="0"/>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2" name="手繪多邊形: 圖案 1">
            <a:extLst>
              <a:ext uri="{FF2B5EF4-FFF2-40B4-BE49-F238E27FC236}">
                <a16:creationId xmlns:a16="http://schemas.microsoft.com/office/drawing/2014/main" id="{13EDA78F-C362-56EE-92D3-A614460CE3F7}"/>
              </a:ext>
            </a:extLst>
          </p:cNvPr>
          <p:cNvSpPr/>
          <p:nvPr/>
        </p:nvSpPr>
        <p:spPr>
          <a:xfrm>
            <a:off x="2930757" y="1464589"/>
            <a:ext cx="179361" cy="153402"/>
          </a:xfrm>
          <a:custGeom>
            <a:avLst/>
            <a:gdLst>
              <a:gd name="connsiteX0" fmla="*/ 47 w 179361"/>
              <a:gd name="connsiteY0" fmla="*/ 62765 h 153402"/>
              <a:gd name="connsiteX1" fmla="*/ 62800 w 179361"/>
              <a:gd name="connsiteY1" fmla="*/ 143447 h 153402"/>
              <a:gd name="connsiteX2" fmla="*/ 179341 w 179361"/>
              <a:gd name="connsiteY2" fmla="*/ 12 h 153402"/>
              <a:gd name="connsiteX3" fmla="*/ 71764 w 179361"/>
              <a:gd name="connsiteY3" fmla="*/ 152412 h 153402"/>
              <a:gd name="connsiteX4" fmla="*/ 47 w 179361"/>
              <a:gd name="connsiteY4" fmla="*/ 62765 h 153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61" h="153402">
                <a:moveTo>
                  <a:pt x="47" y="62765"/>
                </a:moveTo>
                <a:cubicBezTo>
                  <a:pt x="-1447" y="61271"/>
                  <a:pt x="32918" y="153906"/>
                  <a:pt x="62800" y="143447"/>
                </a:cubicBezTo>
                <a:cubicBezTo>
                  <a:pt x="92682" y="132988"/>
                  <a:pt x="177847" y="-1482"/>
                  <a:pt x="179341" y="12"/>
                </a:cubicBezTo>
                <a:cubicBezTo>
                  <a:pt x="180835" y="1506"/>
                  <a:pt x="98658" y="140459"/>
                  <a:pt x="71764" y="152412"/>
                </a:cubicBezTo>
                <a:cubicBezTo>
                  <a:pt x="44870" y="164365"/>
                  <a:pt x="1541" y="64259"/>
                  <a:pt x="47" y="62765"/>
                </a:cubicBezTo>
                <a:close/>
              </a:path>
            </a:pathLst>
          </a:cu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9775456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2"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534F55A9-95A2-AE33-A273-8FD2CFF05774}"/>
              </a:ext>
            </a:extLst>
          </p:cNvPr>
          <p:cNvSpPr>
            <a:spLocks noGrp="1"/>
          </p:cNvSpPr>
          <p:nvPr>
            <p:ph type="sldNum" sz="quarter" idx="11"/>
          </p:nvPr>
        </p:nvSpPr>
        <p:spPr/>
        <p:txBody>
          <a:bodyPr/>
          <a:lstStyle/>
          <a:p>
            <a:fld id="{DBD94E27-7B9A-466C-AD81-10C7819BE9C1}" type="slidenum">
              <a:rPr lang="zh-TW" altLang="en-US" smtClean="0"/>
              <a:t>49</a:t>
            </a:fld>
            <a:endParaRPr lang="zh-TW" altLang="en-US" dirty="0"/>
          </a:p>
        </p:txBody>
      </p:sp>
      <p:sp>
        <p:nvSpPr>
          <p:cNvPr id="5" name="文字方塊 4">
            <a:extLst>
              <a:ext uri="{FF2B5EF4-FFF2-40B4-BE49-F238E27FC236}">
                <a16:creationId xmlns:a16="http://schemas.microsoft.com/office/drawing/2014/main" id="{AFB4C0CC-EBC7-ACEE-6D6A-46EF899E6F24}"/>
              </a:ext>
            </a:extLst>
          </p:cNvPr>
          <p:cNvSpPr txBox="1"/>
          <p:nvPr/>
        </p:nvSpPr>
        <p:spPr>
          <a:xfrm>
            <a:off x="296945" y="1328866"/>
            <a:ext cx="1927781" cy="1815882"/>
          </a:xfrm>
          <a:prstGeom prst="rect">
            <a:avLst/>
          </a:prstGeom>
          <a:noFill/>
        </p:spPr>
        <p:txBody>
          <a:bodyPr wrap="square">
            <a:spAutoFit/>
          </a:bodyPr>
          <a:lstStyle/>
          <a:p>
            <a:r>
              <a:rPr lang="zh-TW" altLang="en-US" sz="1400" b="1" dirty="0">
                <a:solidFill>
                  <a:schemeClr val="accent2">
                    <a:lumMod val="75000"/>
                  </a:schemeClr>
                </a:solidFill>
                <a:latin typeface="3 of 9 Barcode" panose="04027200000000000000" pitchFamily="82" charset="0"/>
                <a:ea typeface="思源宋體" panose="02020400000000000000" pitchFamily="18" charset="-120"/>
              </a:rPr>
              <a:t>背景說明</a:t>
            </a:r>
            <a:r>
              <a:rPr lang="en-US" altLang="zh-TW" sz="1400" b="1" dirty="0">
                <a:solidFill>
                  <a:schemeClr val="accent2">
                    <a:lumMod val="75000"/>
                  </a:schemeClr>
                </a:solidFill>
                <a:latin typeface="3 of 9 Barcode" panose="04027200000000000000" pitchFamily="82" charset="0"/>
                <a:ea typeface="思源宋體" panose="02020400000000000000" pitchFamily="18" charset="-120"/>
              </a:rPr>
              <a:t>:</a:t>
            </a:r>
          </a:p>
          <a:p>
            <a:endParaRPr lang="en-US" altLang="zh-TW" sz="1400" b="1" dirty="0">
              <a:solidFill>
                <a:schemeClr val="accent2">
                  <a:lumMod val="75000"/>
                </a:schemeClr>
              </a:solidFill>
              <a:latin typeface="3 of 9 Barcode" panose="04027200000000000000" pitchFamily="82" charset="0"/>
              <a:ea typeface="思源宋體" panose="02020400000000000000" pitchFamily="18" charset="-120"/>
            </a:endParaRPr>
          </a:p>
          <a:p>
            <a:r>
              <a:rPr lang="zh-TW" altLang="en-US" sz="1400" b="1" dirty="0">
                <a:solidFill>
                  <a:schemeClr val="accent2">
                    <a:lumMod val="75000"/>
                  </a:schemeClr>
                </a:solidFill>
                <a:latin typeface="3 of 9 Barcode" panose="04027200000000000000" pitchFamily="82" charset="0"/>
                <a:ea typeface="思源宋體" panose="02020400000000000000" pitchFamily="18" charset="-120"/>
              </a:rPr>
              <a:t>青溪協會理事長涂大明為頭屋鄉代會主席</a:t>
            </a:r>
            <a:endParaRPr lang="en-US" altLang="zh-TW" b="1" dirty="0">
              <a:solidFill>
                <a:schemeClr val="accent2">
                  <a:lumMod val="75000"/>
                </a:schemeClr>
              </a:solidFill>
              <a:latin typeface="3 of 9 Barcode" panose="04027200000000000000" pitchFamily="82" charset="0"/>
              <a:ea typeface="思源宋體" panose="02020400000000000000" pitchFamily="18" charset="-120"/>
            </a:endParaRPr>
          </a:p>
          <a:p>
            <a:r>
              <a:rPr lang="zh-TW" altLang="en-US" sz="1400" b="1" dirty="0">
                <a:solidFill>
                  <a:schemeClr val="accent2">
                    <a:lumMod val="75000"/>
                  </a:schemeClr>
                </a:solidFill>
                <a:latin typeface="3 of 9 Barcode" panose="04027200000000000000" pitchFamily="82" charset="0"/>
                <a:ea typeface="思源宋體" panose="02020400000000000000" pitchFamily="18" charset="-120"/>
              </a:rPr>
              <a:t>青溪協會向頭屋鄉公所</a:t>
            </a:r>
            <a:r>
              <a:rPr lang="en-US" altLang="zh-TW" sz="1400" b="1" dirty="0">
                <a:solidFill>
                  <a:schemeClr val="accent2">
                    <a:lumMod val="75000"/>
                  </a:schemeClr>
                </a:solidFill>
                <a:latin typeface="3 of 9 Barcode" panose="04027200000000000000" pitchFamily="82" charset="0"/>
                <a:ea typeface="思源宋體" panose="02020400000000000000" pitchFamily="18" charset="-120"/>
              </a:rPr>
              <a:t>(</a:t>
            </a:r>
            <a:r>
              <a:rPr lang="zh-TW" altLang="en-US" sz="1400" b="1" dirty="0">
                <a:solidFill>
                  <a:schemeClr val="accent2">
                    <a:lumMod val="75000"/>
                  </a:schemeClr>
                </a:solidFill>
                <a:latin typeface="3 of 9 Barcode" panose="04027200000000000000" pitchFamily="82" charset="0"/>
                <a:ea typeface="思源宋體" panose="02020400000000000000" pitchFamily="18" charset="-120"/>
              </a:rPr>
              <a:t>受涂大明監督的機關</a:t>
            </a:r>
            <a:r>
              <a:rPr lang="en-US" altLang="zh-TW" sz="1400" b="1" dirty="0">
                <a:solidFill>
                  <a:schemeClr val="accent2">
                    <a:lumMod val="75000"/>
                  </a:schemeClr>
                </a:solidFill>
                <a:latin typeface="3 of 9 Barcode" panose="04027200000000000000" pitchFamily="82" charset="0"/>
                <a:ea typeface="思源宋體" panose="02020400000000000000" pitchFamily="18" charset="-120"/>
              </a:rPr>
              <a:t>)</a:t>
            </a:r>
            <a:r>
              <a:rPr lang="zh-TW" altLang="en-US" sz="1400" b="1" dirty="0">
                <a:solidFill>
                  <a:schemeClr val="accent2">
                    <a:lumMod val="75000"/>
                  </a:schemeClr>
                </a:solidFill>
                <a:latin typeface="3 of 9 Barcode" panose="04027200000000000000" pitchFamily="82" charset="0"/>
                <a:ea typeface="思源宋體" panose="02020400000000000000" pitchFamily="18" charset="-120"/>
              </a:rPr>
              <a:t>申請補助</a:t>
            </a:r>
          </a:p>
          <a:p>
            <a:endParaRPr lang="zh-TW" altLang="en-US" sz="1400" b="1" dirty="0">
              <a:solidFill>
                <a:schemeClr val="accent2">
                  <a:lumMod val="75000"/>
                </a:schemeClr>
              </a:solidFill>
              <a:latin typeface="3 of 9 Barcode" panose="04027200000000000000" pitchFamily="82" charset="0"/>
              <a:ea typeface="思源宋體" panose="02020400000000000000" pitchFamily="18" charset="-120"/>
            </a:endParaRPr>
          </a:p>
        </p:txBody>
      </p:sp>
      <p:pic>
        <p:nvPicPr>
          <p:cNvPr id="7" name="圖片 6">
            <a:extLst>
              <a:ext uri="{FF2B5EF4-FFF2-40B4-BE49-F238E27FC236}">
                <a16:creationId xmlns:a16="http://schemas.microsoft.com/office/drawing/2014/main" id="{E9B5645B-82BA-12A3-1583-CF59FD25546A}"/>
              </a:ext>
            </a:extLst>
          </p:cNvPr>
          <p:cNvPicPr>
            <a:picLocks noChangeAspect="1"/>
          </p:cNvPicPr>
          <p:nvPr/>
        </p:nvPicPr>
        <p:blipFill>
          <a:blip r:embed="rId2"/>
          <a:srcRect l="24657" t="26517" r="24055"/>
          <a:stretch/>
        </p:blipFill>
        <p:spPr>
          <a:xfrm>
            <a:off x="2741163" y="100921"/>
            <a:ext cx="6282562" cy="4941657"/>
          </a:xfrm>
          <a:prstGeom prst="rect">
            <a:avLst/>
          </a:prstGeom>
        </p:spPr>
      </p:pic>
      <p:sp>
        <p:nvSpPr>
          <p:cNvPr id="8" name="文字方塊 7">
            <a:extLst>
              <a:ext uri="{FF2B5EF4-FFF2-40B4-BE49-F238E27FC236}">
                <a16:creationId xmlns:a16="http://schemas.microsoft.com/office/drawing/2014/main" id="{3145E279-1AA4-D48F-3CFE-3EB9EC0E15DB}"/>
              </a:ext>
            </a:extLst>
          </p:cNvPr>
          <p:cNvSpPr txBox="1"/>
          <p:nvPr/>
        </p:nvSpPr>
        <p:spPr>
          <a:xfrm>
            <a:off x="4851292" y="1456115"/>
            <a:ext cx="1550896" cy="523220"/>
          </a:xfrm>
          <a:prstGeom prst="rect">
            <a:avLst/>
          </a:prstGeom>
          <a:solidFill>
            <a:schemeClr val="tx2"/>
          </a:solidFill>
          <a:ln w="28575">
            <a:solidFill>
              <a:srgbClr val="FF0000"/>
            </a:solidFill>
          </a:ln>
        </p:spPr>
        <p:txBody>
          <a:bodyPr wrap="square" rtlCol="0">
            <a:spAutoFit/>
          </a:bodyPr>
          <a:lstStyle/>
          <a:p>
            <a:r>
              <a:rPr lang="zh-TW" altLang="en-US" dirty="0"/>
              <a:t>全民國防教育及人才招募活動</a:t>
            </a:r>
          </a:p>
        </p:txBody>
      </p:sp>
      <p:sp>
        <p:nvSpPr>
          <p:cNvPr id="9" name="手繪多邊形: 圖案 8">
            <a:extLst>
              <a:ext uri="{FF2B5EF4-FFF2-40B4-BE49-F238E27FC236}">
                <a16:creationId xmlns:a16="http://schemas.microsoft.com/office/drawing/2014/main" id="{D175DE82-F546-21BD-DA3A-83F6C84F9A66}"/>
              </a:ext>
            </a:extLst>
          </p:cNvPr>
          <p:cNvSpPr/>
          <p:nvPr/>
        </p:nvSpPr>
        <p:spPr>
          <a:xfrm>
            <a:off x="3083812" y="2770082"/>
            <a:ext cx="179361" cy="153402"/>
          </a:xfrm>
          <a:custGeom>
            <a:avLst/>
            <a:gdLst>
              <a:gd name="connsiteX0" fmla="*/ 47 w 179361"/>
              <a:gd name="connsiteY0" fmla="*/ 62765 h 153402"/>
              <a:gd name="connsiteX1" fmla="*/ 62800 w 179361"/>
              <a:gd name="connsiteY1" fmla="*/ 143447 h 153402"/>
              <a:gd name="connsiteX2" fmla="*/ 179341 w 179361"/>
              <a:gd name="connsiteY2" fmla="*/ 12 h 153402"/>
              <a:gd name="connsiteX3" fmla="*/ 71764 w 179361"/>
              <a:gd name="connsiteY3" fmla="*/ 152412 h 153402"/>
              <a:gd name="connsiteX4" fmla="*/ 47 w 179361"/>
              <a:gd name="connsiteY4" fmla="*/ 62765 h 153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61" h="153402">
                <a:moveTo>
                  <a:pt x="47" y="62765"/>
                </a:moveTo>
                <a:cubicBezTo>
                  <a:pt x="-1447" y="61271"/>
                  <a:pt x="32918" y="153906"/>
                  <a:pt x="62800" y="143447"/>
                </a:cubicBezTo>
                <a:cubicBezTo>
                  <a:pt x="92682" y="132988"/>
                  <a:pt x="177847" y="-1482"/>
                  <a:pt x="179341" y="12"/>
                </a:cubicBezTo>
                <a:cubicBezTo>
                  <a:pt x="180835" y="1506"/>
                  <a:pt x="98658" y="140459"/>
                  <a:pt x="71764" y="152412"/>
                </a:cubicBezTo>
                <a:cubicBezTo>
                  <a:pt x="44870" y="164365"/>
                  <a:pt x="1541" y="64259"/>
                  <a:pt x="47" y="62765"/>
                </a:cubicBezTo>
                <a:close/>
              </a:path>
            </a:pathLst>
          </a:cu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文字方塊 9">
            <a:extLst>
              <a:ext uri="{FF2B5EF4-FFF2-40B4-BE49-F238E27FC236}">
                <a16:creationId xmlns:a16="http://schemas.microsoft.com/office/drawing/2014/main" id="{AD2EF2C8-C9E4-D8A4-90EC-9EC4EC35F398}"/>
              </a:ext>
            </a:extLst>
          </p:cNvPr>
          <p:cNvSpPr txBox="1"/>
          <p:nvPr/>
        </p:nvSpPr>
        <p:spPr>
          <a:xfrm>
            <a:off x="3450210" y="3365368"/>
            <a:ext cx="723275" cy="307777"/>
          </a:xfrm>
          <a:prstGeom prst="rect">
            <a:avLst/>
          </a:prstGeom>
          <a:solidFill>
            <a:schemeClr val="bg1">
              <a:lumMod val="95000"/>
            </a:schemeClr>
          </a:solidFill>
          <a:ln w="28575">
            <a:solidFill>
              <a:srgbClr val="FF0000"/>
            </a:solidFill>
          </a:ln>
        </p:spPr>
        <p:txBody>
          <a:bodyPr wrap="none" rtlCol="0">
            <a:spAutoFit/>
          </a:bodyPr>
          <a:lstStyle/>
          <a:p>
            <a:r>
              <a:rPr lang="zh-TW" altLang="en-US" dirty="0"/>
              <a:t>涂大明</a:t>
            </a:r>
          </a:p>
        </p:txBody>
      </p:sp>
      <p:sp>
        <p:nvSpPr>
          <p:cNvPr id="12" name="文字方塊 11">
            <a:extLst>
              <a:ext uri="{FF2B5EF4-FFF2-40B4-BE49-F238E27FC236}">
                <a16:creationId xmlns:a16="http://schemas.microsoft.com/office/drawing/2014/main" id="{3C41AFCF-0BE8-574F-DB36-2E2562FC921E}"/>
              </a:ext>
            </a:extLst>
          </p:cNvPr>
          <p:cNvSpPr txBox="1"/>
          <p:nvPr/>
        </p:nvSpPr>
        <p:spPr>
          <a:xfrm>
            <a:off x="5100979" y="2996036"/>
            <a:ext cx="781465" cy="738664"/>
          </a:xfrm>
          <a:prstGeom prst="rect">
            <a:avLst/>
          </a:prstGeom>
          <a:solidFill>
            <a:srgbClr val="FBF7F5"/>
          </a:solidFill>
          <a:ln w="28575">
            <a:solidFill>
              <a:srgbClr val="EA4960"/>
            </a:solidFill>
          </a:ln>
        </p:spPr>
        <p:txBody>
          <a:bodyPr wrap="square" rtlCol="0">
            <a:spAutoFit/>
          </a:bodyPr>
          <a:lstStyle/>
          <a:p>
            <a:r>
              <a:rPr lang="zh-TW" altLang="en-US" dirty="0"/>
              <a:t>頭屋鄉民代表會</a:t>
            </a:r>
          </a:p>
        </p:txBody>
      </p:sp>
      <p:sp>
        <p:nvSpPr>
          <p:cNvPr id="13" name="文字方塊 12">
            <a:extLst>
              <a:ext uri="{FF2B5EF4-FFF2-40B4-BE49-F238E27FC236}">
                <a16:creationId xmlns:a16="http://schemas.microsoft.com/office/drawing/2014/main" id="{7041BE8B-0916-9B22-5D71-790A3764E4D2}"/>
              </a:ext>
            </a:extLst>
          </p:cNvPr>
          <p:cNvSpPr txBox="1"/>
          <p:nvPr/>
        </p:nvSpPr>
        <p:spPr>
          <a:xfrm>
            <a:off x="6266199" y="3305815"/>
            <a:ext cx="543739" cy="307777"/>
          </a:xfrm>
          <a:prstGeom prst="rect">
            <a:avLst/>
          </a:prstGeom>
          <a:solidFill>
            <a:schemeClr val="bg1">
              <a:lumMod val="95000"/>
            </a:schemeClr>
          </a:solidFill>
          <a:ln w="28575">
            <a:solidFill>
              <a:srgbClr val="FF0000"/>
            </a:solidFill>
          </a:ln>
        </p:spPr>
        <p:txBody>
          <a:bodyPr wrap="none" rtlCol="0">
            <a:spAutoFit/>
          </a:bodyPr>
          <a:lstStyle/>
          <a:p>
            <a:r>
              <a:rPr lang="zh-TW" altLang="en-US" dirty="0"/>
              <a:t>主席</a:t>
            </a:r>
          </a:p>
        </p:txBody>
      </p:sp>
      <p:sp>
        <p:nvSpPr>
          <p:cNvPr id="14" name="文字方塊 13">
            <a:extLst>
              <a:ext uri="{FF2B5EF4-FFF2-40B4-BE49-F238E27FC236}">
                <a16:creationId xmlns:a16="http://schemas.microsoft.com/office/drawing/2014/main" id="{ADBBBB6D-ACBA-FF1F-35B4-2034314CD81F}"/>
              </a:ext>
            </a:extLst>
          </p:cNvPr>
          <p:cNvSpPr txBox="1"/>
          <p:nvPr/>
        </p:nvSpPr>
        <p:spPr>
          <a:xfrm>
            <a:off x="3977904" y="4022770"/>
            <a:ext cx="902811" cy="307777"/>
          </a:xfrm>
          <a:prstGeom prst="rect">
            <a:avLst/>
          </a:prstGeom>
          <a:solidFill>
            <a:srgbClr val="FBF7F5"/>
          </a:solidFill>
          <a:ln w="28575">
            <a:solidFill>
              <a:srgbClr val="EA4960"/>
            </a:solidFill>
          </a:ln>
        </p:spPr>
        <p:txBody>
          <a:bodyPr wrap="none" rtlCol="0">
            <a:spAutoFit/>
          </a:bodyPr>
          <a:lstStyle/>
          <a:p>
            <a:r>
              <a:rPr lang="zh-TW" altLang="en-US" dirty="0"/>
              <a:t>青溪協會</a:t>
            </a:r>
          </a:p>
        </p:txBody>
      </p:sp>
      <p:sp>
        <p:nvSpPr>
          <p:cNvPr id="15" name="文字方塊 14">
            <a:extLst>
              <a:ext uri="{FF2B5EF4-FFF2-40B4-BE49-F238E27FC236}">
                <a16:creationId xmlns:a16="http://schemas.microsoft.com/office/drawing/2014/main" id="{7D14370F-CBA9-495B-4A92-2ECB6A0C65D0}"/>
              </a:ext>
            </a:extLst>
          </p:cNvPr>
          <p:cNvSpPr txBox="1"/>
          <p:nvPr/>
        </p:nvSpPr>
        <p:spPr>
          <a:xfrm>
            <a:off x="5186555" y="4001441"/>
            <a:ext cx="880369" cy="307777"/>
          </a:xfrm>
          <a:prstGeom prst="rect">
            <a:avLst/>
          </a:prstGeom>
          <a:solidFill>
            <a:srgbClr val="FBF7F5"/>
          </a:solidFill>
          <a:ln w="28575">
            <a:solidFill>
              <a:srgbClr val="EA4960"/>
            </a:solidFill>
          </a:ln>
        </p:spPr>
        <p:txBody>
          <a:bodyPr wrap="none" rtlCol="0">
            <a:spAutoFit/>
          </a:bodyPr>
          <a:lstStyle/>
          <a:p>
            <a:r>
              <a:rPr lang="en-US" altLang="zh-TW" dirty="0"/>
              <a:t>1234567</a:t>
            </a:r>
            <a:endParaRPr lang="zh-TW" altLang="en-US" dirty="0"/>
          </a:p>
        </p:txBody>
      </p:sp>
      <p:sp>
        <p:nvSpPr>
          <p:cNvPr id="16" name="文字方塊 15">
            <a:extLst>
              <a:ext uri="{FF2B5EF4-FFF2-40B4-BE49-F238E27FC236}">
                <a16:creationId xmlns:a16="http://schemas.microsoft.com/office/drawing/2014/main" id="{91C50710-AC0A-784B-AC15-B41DC4992689}"/>
              </a:ext>
            </a:extLst>
          </p:cNvPr>
          <p:cNvSpPr txBox="1"/>
          <p:nvPr/>
        </p:nvSpPr>
        <p:spPr>
          <a:xfrm>
            <a:off x="7426493" y="4008392"/>
            <a:ext cx="723275" cy="307777"/>
          </a:xfrm>
          <a:prstGeom prst="rect">
            <a:avLst/>
          </a:prstGeom>
          <a:solidFill>
            <a:srgbClr val="FBF7F5"/>
          </a:solidFill>
          <a:ln w="28575">
            <a:solidFill>
              <a:srgbClr val="EA4960"/>
            </a:solidFill>
          </a:ln>
        </p:spPr>
        <p:txBody>
          <a:bodyPr wrap="none" rtlCol="0">
            <a:spAutoFit/>
          </a:bodyPr>
          <a:lstStyle/>
          <a:p>
            <a:r>
              <a:rPr lang="zh-TW" altLang="en-US" dirty="0"/>
              <a:t>涂大明</a:t>
            </a:r>
          </a:p>
        </p:txBody>
      </p:sp>
    </p:spTree>
    <p:extLst>
      <p:ext uri="{BB962C8B-B14F-4D97-AF65-F5344CB8AC3E}">
        <p14:creationId xmlns:p14="http://schemas.microsoft.com/office/powerpoint/2010/main" val="91436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4" grpId="0" animBg="1"/>
      <p:bldP spid="15" grpId="0" animBg="1"/>
      <p:bldP spid="1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812BA385-DD06-0141-FD0C-CC01CC185820}"/>
              </a:ext>
            </a:extLst>
          </p:cNvPr>
          <p:cNvSpPr>
            <a:spLocks noGrp="1"/>
          </p:cNvSpPr>
          <p:nvPr>
            <p:ph type="sldNum" sz="quarter" idx="11"/>
          </p:nvPr>
        </p:nvSpPr>
        <p:spPr/>
        <p:txBody>
          <a:bodyPr/>
          <a:lstStyle/>
          <a:p>
            <a:fld id="{DBD94E27-7B9A-466C-AD81-10C7819BE9C1}" type="slidenum">
              <a:rPr lang="zh-TW" altLang="en-US" smtClean="0"/>
              <a:t>50</a:t>
            </a:fld>
            <a:endParaRPr lang="zh-TW" altLang="en-US" dirty="0"/>
          </a:p>
        </p:txBody>
      </p:sp>
      <p:pic>
        <p:nvPicPr>
          <p:cNvPr id="5" name="圖片 4">
            <a:extLst>
              <a:ext uri="{FF2B5EF4-FFF2-40B4-BE49-F238E27FC236}">
                <a16:creationId xmlns:a16="http://schemas.microsoft.com/office/drawing/2014/main" id="{BC4F1E4A-AA70-3192-69AB-C5CC5B984E9D}"/>
              </a:ext>
            </a:extLst>
          </p:cNvPr>
          <p:cNvPicPr>
            <a:picLocks noChangeAspect="1"/>
          </p:cNvPicPr>
          <p:nvPr/>
        </p:nvPicPr>
        <p:blipFill>
          <a:blip r:embed="rId2"/>
          <a:srcRect l="26796" t="25025" r="25630" b="2549"/>
          <a:stretch/>
        </p:blipFill>
        <p:spPr>
          <a:xfrm>
            <a:off x="2224726" y="123900"/>
            <a:ext cx="6622329" cy="5019599"/>
          </a:xfrm>
          <a:prstGeom prst="rect">
            <a:avLst/>
          </a:prstGeom>
        </p:spPr>
      </p:pic>
      <p:sp>
        <p:nvSpPr>
          <p:cNvPr id="7" name="文字方塊 6">
            <a:extLst>
              <a:ext uri="{FF2B5EF4-FFF2-40B4-BE49-F238E27FC236}">
                <a16:creationId xmlns:a16="http://schemas.microsoft.com/office/drawing/2014/main" id="{913337DA-20E6-D8F2-3C93-5E023C9D2F2A}"/>
              </a:ext>
            </a:extLst>
          </p:cNvPr>
          <p:cNvSpPr txBox="1"/>
          <p:nvPr/>
        </p:nvSpPr>
        <p:spPr>
          <a:xfrm>
            <a:off x="296945" y="1328866"/>
            <a:ext cx="1927781" cy="1815882"/>
          </a:xfrm>
          <a:prstGeom prst="rect">
            <a:avLst/>
          </a:prstGeom>
          <a:noFill/>
        </p:spPr>
        <p:txBody>
          <a:bodyPr wrap="square">
            <a:spAutoFit/>
          </a:bodyPr>
          <a:lstStyle/>
          <a:p>
            <a:r>
              <a:rPr lang="zh-TW" altLang="en-US" sz="1400" b="1" dirty="0">
                <a:solidFill>
                  <a:schemeClr val="accent2">
                    <a:lumMod val="75000"/>
                  </a:schemeClr>
                </a:solidFill>
                <a:latin typeface="3 of 9 Barcode" panose="04027200000000000000" pitchFamily="82" charset="0"/>
                <a:ea typeface="思源宋體" panose="02020400000000000000" pitchFamily="18" charset="-120"/>
              </a:rPr>
              <a:t>背景說明</a:t>
            </a:r>
            <a:r>
              <a:rPr lang="en-US" altLang="zh-TW" sz="1400" b="1" dirty="0">
                <a:solidFill>
                  <a:schemeClr val="accent2">
                    <a:lumMod val="75000"/>
                  </a:schemeClr>
                </a:solidFill>
                <a:latin typeface="3 of 9 Barcode" panose="04027200000000000000" pitchFamily="82" charset="0"/>
                <a:ea typeface="思源宋體" panose="02020400000000000000" pitchFamily="18" charset="-120"/>
              </a:rPr>
              <a:t>:</a:t>
            </a:r>
          </a:p>
          <a:p>
            <a:endParaRPr lang="en-US" altLang="zh-TW" sz="1400" b="1" dirty="0">
              <a:solidFill>
                <a:schemeClr val="accent2">
                  <a:lumMod val="75000"/>
                </a:schemeClr>
              </a:solidFill>
              <a:latin typeface="3 of 9 Barcode" panose="04027200000000000000" pitchFamily="82" charset="0"/>
              <a:ea typeface="思源宋體" panose="02020400000000000000" pitchFamily="18" charset="-120"/>
            </a:endParaRPr>
          </a:p>
          <a:p>
            <a:r>
              <a:rPr lang="zh-TW" altLang="en-US" sz="1400" b="1" dirty="0">
                <a:solidFill>
                  <a:schemeClr val="accent2">
                    <a:lumMod val="75000"/>
                  </a:schemeClr>
                </a:solidFill>
                <a:latin typeface="3 of 9 Barcode" panose="04027200000000000000" pitchFamily="82" charset="0"/>
                <a:ea typeface="思源宋體" panose="02020400000000000000" pitchFamily="18" charset="-120"/>
              </a:rPr>
              <a:t>青溪協會理事長涂大明為頭屋鄉代會主席</a:t>
            </a:r>
            <a:endParaRPr lang="en-US" altLang="zh-TW" b="1" dirty="0">
              <a:solidFill>
                <a:schemeClr val="accent2">
                  <a:lumMod val="75000"/>
                </a:schemeClr>
              </a:solidFill>
              <a:latin typeface="3 of 9 Barcode" panose="04027200000000000000" pitchFamily="82" charset="0"/>
              <a:ea typeface="思源宋體" panose="02020400000000000000" pitchFamily="18" charset="-120"/>
            </a:endParaRPr>
          </a:p>
          <a:p>
            <a:r>
              <a:rPr lang="zh-TW" altLang="en-US" sz="1400" b="1" dirty="0">
                <a:solidFill>
                  <a:schemeClr val="accent2">
                    <a:lumMod val="75000"/>
                  </a:schemeClr>
                </a:solidFill>
                <a:latin typeface="3 of 9 Barcode" panose="04027200000000000000" pitchFamily="82" charset="0"/>
                <a:ea typeface="思源宋體" panose="02020400000000000000" pitchFamily="18" charset="-120"/>
              </a:rPr>
              <a:t>青溪協會向頭屋鄉公所</a:t>
            </a:r>
            <a:r>
              <a:rPr lang="en-US" altLang="zh-TW" sz="1400" b="1" dirty="0">
                <a:solidFill>
                  <a:schemeClr val="accent2">
                    <a:lumMod val="75000"/>
                  </a:schemeClr>
                </a:solidFill>
                <a:latin typeface="3 of 9 Barcode" panose="04027200000000000000" pitchFamily="82" charset="0"/>
                <a:ea typeface="思源宋體" panose="02020400000000000000" pitchFamily="18" charset="-120"/>
              </a:rPr>
              <a:t>(</a:t>
            </a:r>
            <a:r>
              <a:rPr lang="zh-TW" altLang="en-US" sz="1400" b="1" dirty="0">
                <a:solidFill>
                  <a:schemeClr val="accent2">
                    <a:lumMod val="75000"/>
                  </a:schemeClr>
                </a:solidFill>
                <a:latin typeface="3 of 9 Barcode" panose="04027200000000000000" pitchFamily="82" charset="0"/>
                <a:ea typeface="思源宋體" panose="02020400000000000000" pitchFamily="18" charset="-120"/>
              </a:rPr>
              <a:t>受涂大明監督的機關</a:t>
            </a:r>
            <a:r>
              <a:rPr lang="en-US" altLang="zh-TW" sz="1400" b="1" dirty="0">
                <a:solidFill>
                  <a:schemeClr val="accent2">
                    <a:lumMod val="75000"/>
                  </a:schemeClr>
                </a:solidFill>
                <a:latin typeface="3 of 9 Barcode" panose="04027200000000000000" pitchFamily="82" charset="0"/>
                <a:ea typeface="思源宋體" panose="02020400000000000000" pitchFamily="18" charset="-120"/>
              </a:rPr>
              <a:t>)</a:t>
            </a:r>
            <a:r>
              <a:rPr lang="zh-TW" altLang="en-US" sz="1400" b="1" dirty="0">
                <a:solidFill>
                  <a:schemeClr val="accent2">
                    <a:lumMod val="75000"/>
                  </a:schemeClr>
                </a:solidFill>
                <a:latin typeface="3 of 9 Barcode" panose="04027200000000000000" pitchFamily="82" charset="0"/>
                <a:ea typeface="思源宋體" panose="02020400000000000000" pitchFamily="18" charset="-120"/>
              </a:rPr>
              <a:t>申請補助</a:t>
            </a:r>
          </a:p>
          <a:p>
            <a:endParaRPr lang="zh-TW" altLang="en-US" sz="1400" b="1" dirty="0">
              <a:solidFill>
                <a:schemeClr val="accent2">
                  <a:lumMod val="75000"/>
                </a:schemeClr>
              </a:solidFill>
              <a:latin typeface="3 of 9 Barcode" panose="04027200000000000000" pitchFamily="82" charset="0"/>
              <a:ea typeface="思源宋體" panose="02020400000000000000" pitchFamily="18" charset="-120"/>
            </a:endParaRPr>
          </a:p>
        </p:txBody>
      </p:sp>
      <p:sp>
        <p:nvSpPr>
          <p:cNvPr id="10" name="手繪多邊形: 圖案 9">
            <a:extLst>
              <a:ext uri="{FF2B5EF4-FFF2-40B4-BE49-F238E27FC236}">
                <a16:creationId xmlns:a16="http://schemas.microsoft.com/office/drawing/2014/main" id="{04813D97-3DA5-0411-0FDC-03CA5DABC002}"/>
              </a:ext>
            </a:extLst>
          </p:cNvPr>
          <p:cNvSpPr/>
          <p:nvPr/>
        </p:nvSpPr>
        <p:spPr>
          <a:xfrm>
            <a:off x="2584101" y="1590731"/>
            <a:ext cx="179361" cy="153402"/>
          </a:xfrm>
          <a:custGeom>
            <a:avLst/>
            <a:gdLst>
              <a:gd name="connsiteX0" fmla="*/ 47 w 179361"/>
              <a:gd name="connsiteY0" fmla="*/ 62765 h 153402"/>
              <a:gd name="connsiteX1" fmla="*/ 62800 w 179361"/>
              <a:gd name="connsiteY1" fmla="*/ 143447 h 153402"/>
              <a:gd name="connsiteX2" fmla="*/ 179341 w 179361"/>
              <a:gd name="connsiteY2" fmla="*/ 12 h 153402"/>
              <a:gd name="connsiteX3" fmla="*/ 71764 w 179361"/>
              <a:gd name="connsiteY3" fmla="*/ 152412 h 153402"/>
              <a:gd name="connsiteX4" fmla="*/ 47 w 179361"/>
              <a:gd name="connsiteY4" fmla="*/ 62765 h 153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61" h="153402">
                <a:moveTo>
                  <a:pt x="47" y="62765"/>
                </a:moveTo>
                <a:cubicBezTo>
                  <a:pt x="-1447" y="61271"/>
                  <a:pt x="32918" y="153906"/>
                  <a:pt x="62800" y="143447"/>
                </a:cubicBezTo>
                <a:cubicBezTo>
                  <a:pt x="92682" y="132988"/>
                  <a:pt x="177847" y="-1482"/>
                  <a:pt x="179341" y="12"/>
                </a:cubicBezTo>
                <a:cubicBezTo>
                  <a:pt x="180835" y="1506"/>
                  <a:pt x="98658" y="140459"/>
                  <a:pt x="71764" y="152412"/>
                </a:cubicBezTo>
                <a:cubicBezTo>
                  <a:pt x="44870" y="164365"/>
                  <a:pt x="1541" y="64259"/>
                  <a:pt x="47" y="62765"/>
                </a:cubicBezTo>
                <a:close/>
              </a:path>
            </a:pathLst>
          </a:cu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1" name="手繪多邊形: 圖案 10">
            <a:extLst>
              <a:ext uri="{FF2B5EF4-FFF2-40B4-BE49-F238E27FC236}">
                <a16:creationId xmlns:a16="http://schemas.microsoft.com/office/drawing/2014/main" id="{ADB20E53-C9D8-B883-A639-672DD7F86E95}"/>
              </a:ext>
            </a:extLst>
          </p:cNvPr>
          <p:cNvSpPr/>
          <p:nvPr/>
        </p:nvSpPr>
        <p:spPr>
          <a:xfrm>
            <a:off x="3302200" y="2083405"/>
            <a:ext cx="179361" cy="153402"/>
          </a:xfrm>
          <a:custGeom>
            <a:avLst/>
            <a:gdLst>
              <a:gd name="connsiteX0" fmla="*/ 47 w 179361"/>
              <a:gd name="connsiteY0" fmla="*/ 62765 h 153402"/>
              <a:gd name="connsiteX1" fmla="*/ 62800 w 179361"/>
              <a:gd name="connsiteY1" fmla="*/ 143447 h 153402"/>
              <a:gd name="connsiteX2" fmla="*/ 179341 w 179361"/>
              <a:gd name="connsiteY2" fmla="*/ 12 h 153402"/>
              <a:gd name="connsiteX3" fmla="*/ 71764 w 179361"/>
              <a:gd name="connsiteY3" fmla="*/ 152412 h 153402"/>
              <a:gd name="connsiteX4" fmla="*/ 47 w 179361"/>
              <a:gd name="connsiteY4" fmla="*/ 62765 h 153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61" h="153402">
                <a:moveTo>
                  <a:pt x="47" y="62765"/>
                </a:moveTo>
                <a:cubicBezTo>
                  <a:pt x="-1447" y="61271"/>
                  <a:pt x="32918" y="153906"/>
                  <a:pt x="62800" y="143447"/>
                </a:cubicBezTo>
                <a:cubicBezTo>
                  <a:pt x="92682" y="132988"/>
                  <a:pt x="177847" y="-1482"/>
                  <a:pt x="179341" y="12"/>
                </a:cubicBezTo>
                <a:cubicBezTo>
                  <a:pt x="180835" y="1506"/>
                  <a:pt x="98658" y="140459"/>
                  <a:pt x="71764" y="152412"/>
                </a:cubicBezTo>
                <a:cubicBezTo>
                  <a:pt x="44870" y="164365"/>
                  <a:pt x="1541" y="64259"/>
                  <a:pt x="47" y="62765"/>
                </a:cubicBezTo>
                <a:close/>
              </a:path>
            </a:pathLst>
          </a:cu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手繪多邊形: 圖案 11">
            <a:extLst>
              <a:ext uri="{FF2B5EF4-FFF2-40B4-BE49-F238E27FC236}">
                <a16:creationId xmlns:a16="http://schemas.microsoft.com/office/drawing/2014/main" id="{FF23FFD3-C306-4794-F508-9F7625191EBE}"/>
              </a:ext>
            </a:extLst>
          </p:cNvPr>
          <p:cNvSpPr/>
          <p:nvPr/>
        </p:nvSpPr>
        <p:spPr>
          <a:xfrm>
            <a:off x="4961318" y="1744133"/>
            <a:ext cx="179361" cy="153402"/>
          </a:xfrm>
          <a:custGeom>
            <a:avLst/>
            <a:gdLst>
              <a:gd name="connsiteX0" fmla="*/ 47 w 179361"/>
              <a:gd name="connsiteY0" fmla="*/ 62765 h 153402"/>
              <a:gd name="connsiteX1" fmla="*/ 62800 w 179361"/>
              <a:gd name="connsiteY1" fmla="*/ 143447 h 153402"/>
              <a:gd name="connsiteX2" fmla="*/ 179341 w 179361"/>
              <a:gd name="connsiteY2" fmla="*/ 12 h 153402"/>
              <a:gd name="connsiteX3" fmla="*/ 71764 w 179361"/>
              <a:gd name="connsiteY3" fmla="*/ 152412 h 153402"/>
              <a:gd name="connsiteX4" fmla="*/ 47 w 179361"/>
              <a:gd name="connsiteY4" fmla="*/ 62765 h 153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61" h="153402">
                <a:moveTo>
                  <a:pt x="47" y="62765"/>
                </a:moveTo>
                <a:cubicBezTo>
                  <a:pt x="-1447" y="61271"/>
                  <a:pt x="32918" y="153906"/>
                  <a:pt x="62800" y="143447"/>
                </a:cubicBezTo>
                <a:cubicBezTo>
                  <a:pt x="92682" y="132988"/>
                  <a:pt x="177847" y="-1482"/>
                  <a:pt x="179341" y="12"/>
                </a:cubicBezTo>
                <a:cubicBezTo>
                  <a:pt x="180835" y="1506"/>
                  <a:pt x="98658" y="140459"/>
                  <a:pt x="71764" y="152412"/>
                </a:cubicBezTo>
                <a:cubicBezTo>
                  <a:pt x="44870" y="164365"/>
                  <a:pt x="1541" y="64259"/>
                  <a:pt x="47" y="62765"/>
                </a:cubicBezTo>
                <a:close/>
              </a:path>
            </a:pathLst>
          </a:cu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3" name="手繪多邊形: 圖案 12">
            <a:extLst>
              <a:ext uri="{FF2B5EF4-FFF2-40B4-BE49-F238E27FC236}">
                <a16:creationId xmlns:a16="http://schemas.microsoft.com/office/drawing/2014/main" id="{5C8B06DE-4349-EC41-40AF-90C311782562}"/>
              </a:ext>
            </a:extLst>
          </p:cNvPr>
          <p:cNvSpPr/>
          <p:nvPr/>
        </p:nvSpPr>
        <p:spPr>
          <a:xfrm>
            <a:off x="7159174" y="1744133"/>
            <a:ext cx="179361" cy="153402"/>
          </a:xfrm>
          <a:custGeom>
            <a:avLst/>
            <a:gdLst>
              <a:gd name="connsiteX0" fmla="*/ 47 w 179361"/>
              <a:gd name="connsiteY0" fmla="*/ 62765 h 153402"/>
              <a:gd name="connsiteX1" fmla="*/ 62800 w 179361"/>
              <a:gd name="connsiteY1" fmla="*/ 143447 h 153402"/>
              <a:gd name="connsiteX2" fmla="*/ 179341 w 179361"/>
              <a:gd name="connsiteY2" fmla="*/ 12 h 153402"/>
              <a:gd name="connsiteX3" fmla="*/ 71764 w 179361"/>
              <a:gd name="connsiteY3" fmla="*/ 152412 h 153402"/>
              <a:gd name="connsiteX4" fmla="*/ 47 w 179361"/>
              <a:gd name="connsiteY4" fmla="*/ 62765 h 153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61" h="153402">
                <a:moveTo>
                  <a:pt x="47" y="62765"/>
                </a:moveTo>
                <a:cubicBezTo>
                  <a:pt x="-1447" y="61271"/>
                  <a:pt x="32918" y="153906"/>
                  <a:pt x="62800" y="143447"/>
                </a:cubicBezTo>
                <a:cubicBezTo>
                  <a:pt x="92682" y="132988"/>
                  <a:pt x="177847" y="-1482"/>
                  <a:pt x="179341" y="12"/>
                </a:cubicBezTo>
                <a:cubicBezTo>
                  <a:pt x="180835" y="1506"/>
                  <a:pt x="98658" y="140459"/>
                  <a:pt x="71764" y="152412"/>
                </a:cubicBezTo>
                <a:cubicBezTo>
                  <a:pt x="44870" y="164365"/>
                  <a:pt x="1541" y="64259"/>
                  <a:pt x="47" y="62765"/>
                </a:cubicBezTo>
                <a:close/>
              </a:path>
            </a:pathLst>
          </a:cu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文字方塊 13">
            <a:extLst>
              <a:ext uri="{FF2B5EF4-FFF2-40B4-BE49-F238E27FC236}">
                <a16:creationId xmlns:a16="http://schemas.microsoft.com/office/drawing/2014/main" id="{0174E802-C1E4-E9CE-2559-4177791DC533}"/>
              </a:ext>
            </a:extLst>
          </p:cNvPr>
          <p:cNvSpPr txBox="1"/>
          <p:nvPr/>
        </p:nvSpPr>
        <p:spPr>
          <a:xfrm>
            <a:off x="4293325" y="3578594"/>
            <a:ext cx="557349" cy="738664"/>
          </a:xfrm>
          <a:prstGeom prst="rect">
            <a:avLst/>
          </a:prstGeom>
          <a:solidFill>
            <a:srgbClr val="FBF7F5"/>
          </a:solidFill>
          <a:ln w="28575">
            <a:solidFill>
              <a:srgbClr val="FF0000"/>
            </a:solidFill>
          </a:ln>
        </p:spPr>
        <p:txBody>
          <a:bodyPr wrap="square" rtlCol="0">
            <a:spAutoFit/>
          </a:bodyPr>
          <a:lstStyle/>
          <a:p>
            <a:r>
              <a:rPr lang="zh-TW" altLang="en-US" dirty="0"/>
              <a:t>青溪協會印</a:t>
            </a:r>
          </a:p>
        </p:txBody>
      </p:sp>
      <p:sp>
        <p:nvSpPr>
          <p:cNvPr id="15" name="文字方塊 14">
            <a:extLst>
              <a:ext uri="{FF2B5EF4-FFF2-40B4-BE49-F238E27FC236}">
                <a16:creationId xmlns:a16="http://schemas.microsoft.com/office/drawing/2014/main" id="{ED8D9DE2-219A-115B-6713-AD3E2BFA5280}"/>
              </a:ext>
            </a:extLst>
          </p:cNvPr>
          <p:cNvSpPr txBox="1"/>
          <p:nvPr/>
        </p:nvSpPr>
        <p:spPr>
          <a:xfrm>
            <a:off x="5140679" y="3578594"/>
            <a:ext cx="557349" cy="523220"/>
          </a:xfrm>
          <a:prstGeom prst="rect">
            <a:avLst/>
          </a:prstGeom>
          <a:solidFill>
            <a:srgbClr val="FBF7F5"/>
          </a:solidFill>
          <a:ln w="28575">
            <a:solidFill>
              <a:srgbClr val="FF0000"/>
            </a:solidFill>
          </a:ln>
        </p:spPr>
        <p:txBody>
          <a:bodyPr wrap="square" rtlCol="0">
            <a:spAutoFit/>
          </a:bodyPr>
          <a:lstStyle/>
          <a:p>
            <a:r>
              <a:rPr lang="zh-TW" altLang="en-US" dirty="0"/>
              <a:t>涂大明印</a:t>
            </a:r>
          </a:p>
        </p:txBody>
      </p:sp>
      <p:sp>
        <p:nvSpPr>
          <p:cNvPr id="18" name="文字方塊 17">
            <a:extLst>
              <a:ext uri="{FF2B5EF4-FFF2-40B4-BE49-F238E27FC236}">
                <a16:creationId xmlns:a16="http://schemas.microsoft.com/office/drawing/2014/main" id="{3275BA55-C753-D5B4-C195-C7648F2ED5E5}"/>
              </a:ext>
            </a:extLst>
          </p:cNvPr>
          <p:cNvSpPr txBox="1"/>
          <p:nvPr/>
        </p:nvSpPr>
        <p:spPr>
          <a:xfrm>
            <a:off x="5332272" y="4484400"/>
            <a:ext cx="1976823" cy="307777"/>
          </a:xfrm>
          <a:prstGeom prst="rect">
            <a:avLst/>
          </a:prstGeom>
          <a:solidFill>
            <a:srgbClr val="FBF7F5"/>
          </a:solidFill>
          <a:ln w="28575">
            <a:solidFill>
              <a:srgbClr val="FF0000"/>
            </a:solidFill>
          </a:ln>
        </p:spPr>
        <p:txBody>
          <a:bodyPr wrap="none" rtlCol="0">
            <a:spAutoFit/>
          </a:bodyPr>
          <a:lstStyle/>
          <a:p>
            <a:r>
              <a:rPr lang="en-US" altLang="zh-TW" dirty="0"/>
              <a:t>00</a:t>
            </a:r>
            <a:r>
              <a:rPr lang="zh-TW" altLang="en-US" dirty="0"/>
              <a:t>年</a:t>
            </a:r>
            <a:r>
              <a:rPr lang="en-US" altLang="zh-TW" dirty="0"/>
              <a:t>00</a:t>
            </a:r>
            <a:r>
              <a:rPr lang="zh-TW" altLang="en-US" dirty="0"/>
              <a:t>月</a:t>
            </a:r>
            <a:r>
              <a:rPr lang="en-US" altLang="zh-TW" dirty="0"/>
              <a:t>00</a:t>
            </a:r>
            <a:r>
              <a:rPr lang="zh-TW" altLang="en-US" dirty="0"/>
              <a:t>日</a:t>
            </a:r>
            <a:r>
              <a:rPr lang="en-US" altLang="zh-TW" dirty="0"/>
              <a:t>(</a:t>
            </a:r>
            <a:r>
              <a:rPr lang="zh-TW" altLang="en-US" dirty="0"/>
              <a:t>申請日</a:t>
            </a:r>
            <a:r>
              <a:rPr lang="en-US" altLang="zh-TW" dirty="0"/>
              <a:t>)</a:t>
            </a:r>
            <a:endParaRPr lang="zh-TW" altLang="en-US" dirty="0"/>
          </a:p>
        </p:txBody>
      </p:sp>
      <p:sp>
        <p:nvSpPr>
          <p:cNvPr id="19" name="文字方塊 18">
            <a:extLst>
              <a:ext uri="{FF2B5EF4-FFF2-40B4-BE49-F238E27FC236}">
                <a16:creationId xmlns:a16="http://schemas.microsoft.com/office/drawing/2014/main" id="{0815C830-3009-6A34-9635-26579A0F893F}"/>
              </a:ext>
            </a:extLst>
          </p:cNvPr>
          <p:cNvSpPr txBox="1"/>
          <p:nvPr/>
        </p:nvSpPr>
        <p:spPr>
          <a:xfrm>
            <a:off x="3481561" y="4792177"/>
            <a:ext cx="1082348" cy="307777"/>
          </a:xfrm>
          <a:prstGeom prst="rect">
            <a:avLst/>
          </a:prstGeom>
          <a:solidFill>
            <a:srgbClr val="FBF7F5"/>
          </a:solidFill>
          <a:ln w="28575">
            <a:solidFill>
              <a:srgbClr val="EA4960"/>
            </a:solidFill>
          </a:ln>
        </p:spPr>
        <p:txBody>
          <a:bodyPr wrap="none" rtlCol="0">
            <a:spAutoFit/>
          </a:bodyPr>
          <a:lstStyle/>
          <a:p>
            <a:r>
              <a:rPr lang="zh-TW" altLang="en-US" dirty="0"/>
              <a:t>頭屋鄉公所</a:t>
            </a:r>
          </a:p>
        </p:txBody>
      </p:sp>
      <p:sp>
        <p:nvSpPr>
          <p:cNvPr id="2" name="手繪多邊形: 圖案 1">
            <a:extLst>
              <a:ext uri="{FF2B5EF4-FFF2-40B4-BE49-F238E27FC236}">
                <a16:creationId xmlns:a16="http://schemas.microsoft.com/office/drawing/2014/main" id="{B08AC58C-E953-71BF-503D-C8205372F29A}"/>
              </a:ext>
            </a:extLst>
          </p:cNvPr>
          <p:cNvSpPr/>
          <p:nvPr/>
        </p:nvSpPr>
        <p:spPr>
          <a:xfrm>
            <a:off x="7159174" y="2633699"/>
            <a:ext cx="179361" cy="153402"/>
          </a:xfrm>
          <a:custGeom>
            <a:avLst/>
            <a:gdLst>
              <a:gd name="connsiteX0" fmla="*/ 47 w 179361"/>
              <a:gd name="connsiteY0" fmla="*/ 62765 h 153402"/>
              <a:gd name="connsiteX1" fmla="*/ 62800 w 179361"/>
              <a:gd name="connsiteY1" fmla="*/ 143447 h 153402"/>
              <a:gd name="connsiteX2" fmla="*/ 179341 w 179361"/>
              <a:gd name="connsiteY2" fmla="*/ 12 h 153402"/>
              <a:gd name="connsiteX3" fmla="*/ 71764 w 179361"/>
              <a:gd name="connsiteY3" fmla="*/ 152412 h 153402"/>
              <a:gd name="connsiteX4" fmla="*/ 47 w 179361"/>
              <a:gd name="connsiteY4" fmla="*/ 62765 h 153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361" h="153402">
                <a:moveTo>
                  <a:pt x="47" y="62765"/>
                </a:moveTo>
                <a:cubicBezTo>
                  <a:pt x="-1447" y="61271"/>
                  <a:pt x="32918" y="153906"/>
                  <a:pt x="62800" y="143447"/>
                </a:cubicBezTo>
                <a:cubicBezTo>
                  <a:pt x="92682" y="132988"/>
                  <a:pt x="177847" y="-1482"/>
                  <a:pt x="179341" y="12"/>
                </a:cubicBezTo>
                <a:cubicBezTo>
                  <a:pt x="180835" y="1506"/>
                  <a:pt x="98658" y="140459"/>
                  <a:pt x="71764" y="152412"/>
                </a:cubicBezTo>
                <a:cubicBezTo>
                  <a:pt x="44870" y="164365"/>
                  <a:pt x="1541" y="64259"/>
                  <a:pt x="47" y="62765"/>
                </a:cubicBezTo>
                <a:close/>
              </a:path>
            </a:pathLst>
          </a:custGeom>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3">
            <a:extLst>
              <a:ext uri="{FF2B5EF4-FFF2-40B4-BE49-F238E27FC236}">
                <a16:creationId xmlns:a16="http://schemas.microsoft.com/office/drawing/2014/main" id="{52DED8EE-36E2-1CB7-7229-5F83B9604009}"/>
              </a:ext>
            </a:extLst>
          </p:cNvPr>
          <p:cNvSpPr txBox="1"/>
          <p:nvPr/>
        </p:nvSpPr>
        <p:spPr>
          <a:xfrm>
            <a:off x="7709040" y="2787101"/>
            <a:ext cx="543739" cy="307777"/>
          </a:xfrm>
          <a:prstGeom prst="rect">
            <a:avLst/>
          </a:prstGeom>
          <a:solidFill>
            <a:srgbClr val="FBF7F5"/>
          </a:solidFill>
          <a:ln w="28575">
            <a:solidFill>
              <a:srgbClr val="FF0000"/>
            </a:solidFill>
          </a:ln>
        </p:spPr>
        <p:txBody>
          <a:bodyPr wrap="none" rtlCol="0">
            <a:spAutoFit/>
          </a:bodyPr>
          <a:lstStyle/>
          <a:p>
            <a:r>
              <a:rPr lang="zh-TW" altLang="en-US" dirty="0"/>
              <a:t>職稱</a:t>
            </a:r>
          </a:p>
        </p:txBody>
      </p:sp>
    </p:spTree>
    <p:extLst>
      <p:ext uri="{BB962C8B-B14F-4D97-AF65-F5344CB8AC3E}">
        <p14:creationId xmlns:p14="http://schemas.microsoft.com/office/powerpoint/2010/main" val="81650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8" grpId="0" animBg="1"/>
      <p:bldP spid="19" grpId="0" animBg="1"/>
      <p:bldP spid="2" grpId="0" animBg="1"/>
      <p:bldP spid="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64;p68">
            <a:extLst>
              <a:ext uri="{FF2B5EF4-FFF2-40B4-BE49-F238E27FC236}">
                <a16:creationId xmlns:a16="http://schemas.microsoft.com/office/drawing/2014/main" id="{D7E01605-A0FD-4865-869A-8E7FA41C5DEF}"/>
              </a:ext>
            </a:extLst>
          </p:cNvPr>
          <p:cNvSpPr txBox="1">
            <a:spLocks noGrp="1"/>
          </p:cNvSpPr>
          <p:nvPr>
            <p:ph type="title"/>
          </p:nvPr>
        </p:nvSpPr>
        <p:spPr>
          <a:xfrm rot="20028664">
            <a:off x="253158" y="595319"/>
            <a:ext cx="1566049" cy="528786"/>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p>
            <a:pPr lvl="0" algn="ctr"/>
            <a:r>
              <a:rPr lang="zh-TW" altLang="en-US" sz="2800" b="1" dirty="0">
                <a:solidFill>
                  <a:schemeClr val="bg1"/>
                </a:solidFill>
                <a:latin typeface="微軟正黑體" panose="020B0604030504040204" pitchFamily="34" charset="-120"/>
                <a:ea typeface="微軟正黑體" panose="020B0604030504040204" pitchFamily="34" charset="-120"/>
              </a:rPr>
              <a:t>重點回顧</a:t>
            </a:r>
            <a:endParaRPr lang="en-US" altLang="zh-TW" sz="2800" b="1" dirty="0">
              <a:solidFill>
                <a:schemeClr val="bg1"/>
              </a:solidFill>
              <a:latin typeface="微軟正黑體" panose="020B0604030504040204" pitchFamily="34" charset="-120"/>
              <a:ea typeface="微軟正黑體" panose="020B0604030504040204" pitchFamily="34" charset="-120"/>
            </a:endParaRPr>
          </a:p>
        </p:txBody>
      </p:sp>
      <p:sp>
        <p:nvSpPr>
          <p:cNvPr id="5" name="投影片編號版面配置區 4">
            <a:extLst>
              <a:ext uri="{FF2B5EF4-FFF2-40B4-BE49-F238E27FC236}">
                <a16:creationId xmlns:a16="http://schemas.microsoft.com/office/drawing/2014/main" id="{D6DDCFDB-3914-4485-816A-09011FDCB04D}"/>
              </a:ext>
            </a:extLst>
          </p:cNvPr>
          <p:cNvSpPr>
            <a:spLocks noGrp="1"/>
          </p:cNvSpPr>
          <p:nvPr>
            <p:ph type="sldNum" sz="quarter" idx="11"/>
          </p:nvPr>
        </p:nvSpPr>
        <p:spPr/>
        <p:txBody>
          <a:bodyPr/>
          <a:lstStyle/>
          <a:p>
            <a:fld id="{DBD94E27-7B9A-466C-AD81-10C7819BE9C1}" type="slidenum">
              <a:rPr lang="zh-TW" altLang="en-US" smtClean="0"/>
              <a:t>51</a:t>
            </a:fld>
            <a:endParaRPr lang="zh-TW" altLang="en-US" dirty="0"/>
          </a:p>
        </p:txBody>
      </p:sp>
      <p:grpSp>
        <p:nvGrpSpPr>
          <p:cNvPr id="44" name="群組 43">
            <a:extLst>
              <a:ext uri="{FF2B5EF4-FFF2-40B4-BE49-F238E27FC236}">
                <a16:creationId xmlns:a16="http://schemas.microsoft.com/office/drawing/2014/main" id="{58638037-D4E5-41FD-940D-314FB00BDC90}"/>
              </a:ext>
            </a:extLst>
          </p:cNvPr>
          <p:cNvGrpSpPr/>
          <p:nvPr/>
        </p:nvGrpSpPr>
        <p:grpSpPr>
          <a:xfrm>
            <a:off x="913784" y="1137192"/>
            <a:ext cx="2031249" cy="1256902"/>
            <a:chOff x="913784" y="1137192"/>
            <a:chExt cx="2031249" cy="1256902"/>
          </a:xfrm>
        </p:grpSpPr>
        <p:grpSp>
          <p:nvGrpSpPr>
            <p:cNvPr id="15" name="Google Shape;6423;p77">
              <a:extLst>
                <a:ext uri="{FF2B5EF4-FFF2-40B4-BE49-F238E27FC236}">
                  <a16:creationId xmlns:a16="http://schemas.microsoft.com/office/drawing/2014/main" id="{62CF1751-7D22-4507-9F77-03240C660301}"/>
                </a:ext>
              </a:extLst>
            </p:cNvPr>
            <p:cNvGrpSpPr/>
            <p:nvPr/>
          </p:nvGrpSpPr>
          <p:grpSpPr>
            <a:xfrm>
              <a:off x="1557984" y="1137192"/>
              <a:ext cx="742848" cy="780584"/>
              <a:chOff x="-60987850" y="4100950"/>
              <a:chExt cx="316650" cy="315650"/>
            </a:xfrm>
            <a:solidFill>
              <a:schemeClr val="bg2">
                <a:lumMod val="50000"/>
              </a:schemeClr>
            </a:solidFill>
          </p:grpSpPr>
          <p:sp>
            <p:nvSpPr>
              <p:cNvPr id="17" name="Google Shape;6424;p77">
                <a:extLst>
                  <a:ext uri="{FF2B5EF4-FFF2-40B4-BE49-F238E27FC236}">
                    <a16:creationId xmlns:a16="http://schemas.microsoft.com/office/drawing/2014/main" id="{FEB42ECD-C93B-4862-A324-5F9E1B6AE0FC}"/>
                  </a:ext>
                </a:extLst>
              </p:cNvPr>
              <p:cNvSpPr/>
              <p:nvPr/>
            </p:nvSpPr>
            <p:spPr>
              <a:xfrm>
                <a:off x="-60987850" y="4355925"/>
                <a:ext cx="315875" cy="60675"/>
              </a:xfrm>
              <a:custGeom>
                <a:avLst/>
                <a:gdLst/>
                <a:ahLst/>
                <a:cxnLst/>
                <a:rect l="l" t="t" r="r" b="b"/>
                <a:pathLst>
                  <a:path w="12635" h="2427" extrusionOk="0">
                    <a:moveTo>
                      <a:pt x="1230" y="1"/>
                    </a:moveTo>
                    <a:cubicBezTo>
                      <a:pt x="537" y="1"/>
                      <a:pt x="1" y="536"/>
                      <a:pt x="1" y="1198"/>
                    </a:cubicBezTo>
                    <a:lnTo>
                      <a:pt x="1" y="2049"/>
                    </a:lnTo>
                    <a:cubicBezTo>
                      <a:pt x="1" y="2269"/>
                      <a:pt x="190" y="2427"/>
                      <a:pt x="379" y="2427"/>
                    </a:cubicBezTo>
                    <a:lnTo>
                      <a:pt x="12256" y="2427"/>
                    </a:lnTo>
                    <a:cubicBezTo>
                      <a:pt x="12477" y="2427"/>
                      <a:pt x="12634" y="2238"/>
                      <a:pt x="12634" y="2049"/>
                    </a:cubicBezTo>
                    <a:lnTo>
                      <a:pt x="12634" y="1198"/>
                    </a:lnTo>
                    <a:cubicBezTo>
                      <a:pt x="12634" y="536"/>
                      <a:pt x="12099" y="1"/>
                      <a:pt x="1140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6425;p77">
                <a:extLst>
                  <a:ext uri="{FF2B5EF4-FFF2-40B4-BE49-F238E27FC236}">
                    <a16:creationId xmlns:a16="http://schemas.microsoft.com/office/drawing/2014/main" id="{B652E5D5-D1FD-42BA-B40B-1D035EE02BE1}"/>
                  </a:ext>
                </a:extLst>
              </p:cNvPr>
              <p:cNvSpPr/>
              <p:nvPr/>
            </p:nvSpPr>
            <p:spPr>
              <a:xfrm>
                <a:off x="-60987050" y="4100950"/>
                <a:ext cx="315850" cy="123475"/>
              </a:xfrm>
              <a:custGeom>
                <a:avLst/>
                <a:gdLst/>
                <a:ahLst/>
                <a:cxnLst/>
                <a:rect l="l" t="t" r="r" b="b"/>
                <a:pathLst>
                  <a:path w="12634" h="4939" extrusionOk="0">
                    <a:moveTo>
                      <a:pt x="6270" y="2355"/>
                    </a:moveTo>
                    <a:cubicBezTo>
                      <a:pt x="6490" y="2355"/>
                      <a:pt x="6711" y="2544"/>
                      <a:pt x="6711" y="2796"/>
                    </a:cubicBezTo>
                    <a:cubicBezTo>
                      <a:pt x="6711" y="2985"/>
                      <a:pt x="6490" y="3174"/>
                      <a:pt x="6270" y="3174"/>
                    </a:cubicBezTo>
                    <a:cubicBezTo>
                      <a:pt x="6018" y="3174"/>
                      <a:pt x="5860" y="2985"/>
                      <a:pt x="5860" y="2796"/>
                    </a:cubicBezTo>
                    <a:cubicBezTo>
                      <a:pt x="5860" y="2544"/>
                      <a:pt x="6081" y="2355"/>
                      <a:pt x="6270" y="2355"/>
                    </a:cubicBezTo>
                    <a:close/>
                    <a:moveTo>
                      <a:pt x="6290" y="0"/>
                    </a:moveTo>
                    <a:cubicBezTo>
                      <a:pt x="6238" y="0"/>
                      <a:pt x="6191" y="8"/>
                      <a:pt x="6144" y="24"/>
                    </a:cubicBezTo>
                    <a:lnTo>
                      <a:pt x="252" y="2513"/>
                    </a:lnTo>
                    <a:cubicBezTo>
                      <a:pt x="95" y="2576"/>
                      <a:pt x="0" y="2702"/>
                      <a:pt x="0" y="2891"/>
                    </a:cubicBezTo>
                    <a:lnTo>
                      <a:pt x="0" y="4561"/>
                    </a:lnTo>
                    <a:cubicBezTo>
                      <a:pt x="0" y="4781"/>
                      <a:pt x="189" y="4939"/>
                      <a:pt x="410" y="4939"/>
                    </a:cubicBezTo>
                    <a:lnTo>
                      <a:pt x="12256" y="4939"/>
                    </a:lnTo>
                    <a:cubicBezTo>
                      <a:pt x="12476" y="4939"/>
                      <a:pt x="12634" y="4750"/>
                      <a:pt x="12634" y="4561"/>
                    </a:cubicBezTo>
                    <a:lnTo>
                      <a:pt x="12634" y="2891"/>
                    </a:lnTo>
                    <a:cubicBezTo>
                      <a:pt x="12602" y="2702"/>
                      <a:pt x="12539" y="2544"/>
                      <a:pt x="12382" y="2513"/>
                    </a:cubicBezTo>
                    <a:lnTo>
                      <a:pt x="6459" y="24"/>
                    </a:lnTo>
                    <a:cubicBezTo>
                      <a:pt x="6396" y="8"/>
                      <a:pt x="6341" y="0"/>
                      <a:pt x="629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6426;p77">
                <a:extLst>
                  <a:ext uri="{FF2B5EF4-FFF2-40B4-BE49-F238E27FC236}">
                    <a16:creationId xmlns:a16="http://schemas.microsoft.com/office/drawing/2014/main" id="{39F81516-96D1-41F6-8C2D-5B123F33796A}"/>
                  </a:ext>
                </a:extLst>
              </p:cNvPr>
              <p:cNvSpPr/>
              <p:nvPr/>
            </p:nvSpPr>
            <p:spPr>
              <a:xfrm>
                <a:off x="-60757075" y="4245675"/>
                <a:ext cx="61475" cy="89025"/>
              </a:xfrm>
              <a:custGeom>
                <a:avLst/>
                <a:gdLst/>
                <a:ahLst/>
                <a:cxnLst/>
                <a:rect l="l" t="t" r="r" b="b"/>
                <a:pathLst>
                  <a:path w="2459" h="3561" extrusionOk="0">
                    <a:moveTo>
                      <a:pt x="1" y="0"/>
                    </a:moveTo>
                    <a:lnTo>
                      <a:pt x="1" y="3560"/>
                    </a:lnTo>
                    <a:lnTo>
                      <a:pt x="2458" y="3560"/>
                    </a:lnTo>
                    <a:lnTo>
                      <a:pt x="2458"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6427;p77">
                <a:extLst>
                  <a:ext uri="{FF2B5EF4-FFF2-40B4-BE49-F238E27FC236}">
                    <a16:creationId xmlns:a16="http://schemas.microsoft.com/office/drawing/2014/main" id="{A3115D64-AB28-46ED-A529-ED9D2BB0F5F5}"/>
                  </a:ext>
                </a:extLst>
              </p:cNvPr>
              <p:cNvSpPr/>
              <p:nvPr/>
            </p:nvSpPr>
            <p:spPr>
              <a:xfrm>
                <a:off x="-60861025" y="4245675"/>
                <a:ext cx="62225" cy="89025"/>
              </a:xfrm>
              <a:custGeom>
                <a:avLst/>
                <a:gdLst/>
                <a:ahLst/>
                <a:cxnLst/>
                <a:rect l="l" t="t" r="r" b="b"/>
                <a:pathLst>
                  <a:path w="2489" h="3561" extrusionOk="0">
                    <a:moveTo>
                      <a:pt x="0" y="0"/>
                    </a:moveTo>
                    <a:lnTo>
                      <a:pt x="0" y="3560"/>
                    </a:lnTo>
                    <a:lnTo>
                      <a:pt x="2489" y="3560"/>
                    </a:lnTo>
                    <a:lnTo>
                      <a:pt x="248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6428;p77">
                <a:extLst>
                  <a:ext uri="{FF2B5EF4-FFF2-40B4-BE49-F238E27FC236}">
                    <a16:creationId xmlns:a16="http://schemas.microsoft.com/office/drawing/2014/main" id="{6C59EDE1-6D34-44DB-8CE5-299DD5CB7E31}"/>
                  </a:ext>
                </a:extLst>
              </p:cNvPr>
              <p:cNvSpPr/>
              <p:nvPr/>
            </p:nvSpPr>
            <p:spPr>
              <a:xfrm>
                <a:off x="-60964200" y="4245675"/>
                <a:ext cx="62225" cy="89025"/>
              </a:xfrm>
              <a:custGeom>
                <a:avLst/>
                <a:gdLst/>
                <a:ahLst/>
                <a:cxnLst/>
                <a:rect l="l" t="t" r="r" b="b"/>
                <a:pathLst>
                  <a:path w="2489" h="3561" extrusionOk="0">
                    <a:moveTo>
                      <a:pt x="0" y="0"/>
                    </a:moveTo>
                    <a:lnTo>
                      <a:pt x="0" y="3560"/>
                    </a:lnTo>
                    <a:lnTo>
                      <a:pt x="2489" y="3560"/>
                    </a:lnTo>
                    <a:lnTo>
                      <a:pt x="2489"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 name="文字方塊 15">
              <a:extLst>
                <a:ext uri="{FF2B5EF4-FFF2-40B4-BE49-F238E27FC236}">
                  <a16:creationId xmlns:a16="http://schemas.microsoft.com/office/drawing/2014/main" id="{E15978B5-B249-4218-B986-52AE19B7D8F5}"/>
                </a:ext>
              </a:extLst>
            </p:cNvPr>
            <p:cNvSpPr txBox="1"/>
            <p:nvPr/>
          </p:nvSpPr>
          <p:spPr>
            <a:xfrm>
              <a:off x="913784" y="1993984"/>
              <a:ext cx="2031249" cy="400110"/>
            </a:xfrm>
            <a:prstGeom prst="rect">
              <a:avLst/>
            </a:prstGeom>
            <a:noFill/>
          </p:spPr>
          <p:txBody>
            <a:bodyPr wrap="square" rtlCol="0">
              <a:spAutoFit/>
            </a:bodyPr>
            <a:lstStyle/>
            <a:p>
              <a:pPr algn="ctr"/>
              <a:r>
                <a:rPr lang="en-US" altLang="zh-TW" sz="2000" b="1">
                  <a:solidFill>
                    <a:schemeClr val="tx1"/>
                  </a:solidFill>
                  <a:latin typeface="微軟正黑體" panose="020B0604030504040204" pitchFamily="34" charset="-120"/>
                  <a:ea typeface="微軟正黑體" panose="020B0604030504040204" pitchFamily="34" charset="-120"/>
                </a:rPr>
                <a:t>OO</a:t>
              </a:r>
              <a:r>
                <a:rPr lang="zh-TW" altLang="en-US" sz="2000" b="1">
                  <a:solidFill>
                    <a:schemeClr val="tx1"/>
                  </a:solidFill>
                  <a:latin typeface="微軟正黑體" panose="020B0604030504040204" pitchFamily="34" charset="-120"/>
                  <a:ea typeface="微軟正黑體" panose="020B0604030504040204" pitchFamily="34" charset="-120"/>
                </a:rPr>
                <a:t>基金會</a:t>
              </a:r>
              <a:endParaRPr lang="zh-TW" altLang="en-US" sz="2000" b="1" dirty="0">
                <a:solidFill>
                  <a:schemeClr val="tx1"/>
                </a:solidFill>
                <a:latin typeface="微軟正黑體" panose="020B0604030504040204" pitchFamily="34" charset="-120"/>
                <a:ea typeface="微軟正黑體" panose="020B0604030504040204" pitchFamily="34" charset="-120"/>
              </a:endParaRPr>
            </a:p>
          </p:txBody>
        </p:sp>
      </p:grpSp>
      <p:cxnSp>
        <p:nvCxnSpPr>
          <p:cNvPr id="22" name="直線單箭頭接點 21">
            <a:extLst>
              <a:ext uri="{FF2B5EF4-FFF2-40B4-BE49-F238E27FC236}">
                <a16:creationId xmlns:a16="http://schemas.microsoft.com/office/drawing/2014/main" id="{0B24D8A8-0A80-40BC-8C94-D3758B15CD05}"/>
              </a:ext>
            </a:extLst>
          </p:cNvPr>
          <p:cNvCxnSpPr/>
          <p:nvPr/>
        </p:nvCxnSpPr>
        <p:spPr>
          <a:xfrm flipV="1">
            <a:off x="2608973" y="1697622"/>
            <a:ext cx="3425033" cy="17620"/>
          </a:xfrm>
          <a:prstGeom prst="straightConnector1">
            <a:avLst/>
          </a:prstGeom>
          <a:ln w="38100">
            <a:solidFill>
              <a:schemeClr val="accent4">
                <a:lumMod val="50000"/>
              </a:schemeClr>
            </a:solidFill>
            <a:tailEnd type="triangle"/>
          </a:ln>
        </p:spPr>
        <p:style>
          <a:lnRef idx="1">
            <a:schemeClr val="accent4"/>
          </a:lnRef>
          <a:fillRef idx="0">
            <a:schemeClr val="accent4"/>
          </a:fillRef>
          <a:effectRef idx="0">
            <a:schemeClr val="accent4"/>
          </a:effectRef>
          <a:fontRef idx="minor">
            <a:schemeClr val="tx1"/>
          </a:fontRef>
        </p:style>
      </p:cxnSp>
      <p:grpSp>
        <p:nvGrpSpPr>
          <p:cNvPr id="23" name="群組 22">
            <a:extLst>
              <a:ext uri="{FF2B5EF4-FFF2-40B4-BE49-F238E27FC236}">
                <a16:creationId xmlns:a16="http://schemas.microsoft.com/office/drawing/2014/main" id="{591A94ED-885A-4276-8DE9-1B2C31F22E66}"/>
              </a:ext>
            </a:extLst>
          </p:cNvPr>
          <p:cNvGrpSpPr/>
          <p:nvPr/>
        </p:nvGrpSpPr>
        <p:grpSpPr>
          <a:xfrm>
            <a:off x="5718127" y="1137192"/>
            <a:ext cx="2031249" cy="1256902"/>
            <a:chOff x="6279103" y="1341731"/>
            <a:chExt cx="2031249" cy="1256902"/>
          </a:xfrm>
        </p:grpSpPr>
        <p:sp>
          <p:nvSpPr>
            <p:cNvPr id="24" name="Google Shape;6510;p77">
              <a:extLst>
                <a:ext uri="{FF2B5EF4-FFF2-40B4-BE49-F238E27FC236}">
                  <a16:creationId xmlns:a16="http://schemas.microsoft.com/office/drawing/2014/main" id="{9494781C-CED5-47BE-9082-AAAD73260FAE}"/>
                </a:ext>
              </a:extLst>
            </p:cNvPr>
            <p:cNvSpPr/>
            <p:nvPr/>
          </p:nvSpPr>
          <p:spPr>
            <a:xfrm>
              <a:off x="6883835" y="1341731"/>
              <a:ext cx="821786" cy="780584"/>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文字方塊 24">
              <a:extLst>
                <a:ext uri="{FF2B5EF4-FFF2-40B4-BE49-F238E27FC236}">
                  <a16:creationId xmlns:a16="http://schemas.microsoft.com/office/drawing/2014/main" id="{D879DFBC-D4E6-4C71-A490-54D5D1CD1090}"/>
                </a:ext>
              </a:extLst>
            </p:cNvPr>
            <p:cNvSpPr txBox="1"/>
            <p:nvPr/>
          </p:nvSpPr>
          <p:spPr>
            <a:xfrm>
              <a:off x="6279103" y="2198523"/>
              <a:ext cx="2031249" cy="400110"/>
            </a:xfrm>
            <a:prstGeom prst="rect">
              <a:avLst/>
            </a:prstGeom>
            <a:noFill/>
          </p:spPr>
          <p:txBody>
            <a:bodyPr wrap="square" rtlCol="0">
              <a:spAutoFit/>
            </a:bodyPr>
            <a:lstStyle/>
            <a:p>
              <a:pPr algn="ctr"/>
              <a:r>
                <a:rPr lang="en-US" altLang="zh-TW" sz="2000" b="1">
                  <a:solidFill>
                    <a:schemeClr val="tx1"/>
                  </a:solidFill>
                  <a:latin typeface="微軟正黑體" panose="020B0604030504040204" pitchFamily="34" charset="-120"/>
                  <a:ea typeface="微軟正黑體" panose="020B0604030504040204" pitchFamily="34" charset="-120"/>
                </a:rPr>
                <a:t>A</a:t>
              </a:r>
              <a:r>
                <a:rPr lang="zh-TW" altLang="en-US" sz="2000" b="1">
                  <a:solidFill>
                    <a:schemeClr val="tx1"/>
                  </a:solidFill>
                  <a:latin typeface="微軟正黑體" panose="020B0604030504040204" pitchFamily="34" charset="-120"/>
                  <a:ea typeface="微軟正黑體" panose="020B0604030504040204" pitchFamily="34" charset="-120"/>
                </a:rPr>
                <a:t>縣政府</a:t>
              </a:r>
              <a:endParaRPr lang="zh-TW" altLang="en-US" sz="2000" b="1" dirty="0">
                <a:solidFill>
                  <a:schemeClr val="tx1"/>
                </a:solidFill>
                <a:latin typeface="微軟正黑體" panose="020B0604030504040204" pitchFamily="34" charset="-120"/>
                <a:ea typeface="微軟正黑體" panose="020B0604030504040204" pitchFamily="34" charset="-120"/>
              </a:endParaRPr>
            </a:p>
          </p:txBody>
        </p:sp>
      </p:grpSp>
      <p:sp>
        <p:nvSpPr>
          <p:cNvPr id="26" name="矩形 25">
            <a:extLst>
              <a:ext uri="{FF2B5EF4-FFF2-40B4-BE49-F238E27FC236}">
                <a16:creationId xmlns:a16="http://schemas.microsoft.com/office/drawing/2014/main" id="{EECF5CBF-D252-4A66-813B-830D8CCE2EC5}"/>
              </a:ext>
            </a:extLst>
          </p:cNvPr>
          <p:cNvSpPr/>
          <p:nvPr/>
        </p:nvSpPr>
        <p:spPr>
          <a:xfrm>
            <a:off x="3386251" y="819598"/>
            <a:ext cx="2029458" cy="707886"/>
          </a:xfrm>
          <a:prstGeom prst="rect">
            <a:avLst/>
          </a:prstGeom>
          <a:solidFill>
            <a:schemeClr val="bg1"/>
          </a:solidFill>
        </p:spPr>
        <p:txBody>
          <a:bodyPr wrap="square">
            <a:spAutoFit/>
          </a:bodyPr>
          <a:lstStyle/>
          <a:p>
            <a:r>
              <a:rPr lang="zh-TW" altLang="en-US" sz="2000">
                <a:latin typeface="微軟正黑體" panose="020B0604030504040204" pitchFamily="34" charset="-120"/>
                <a:ea typeface="微軟正黑體" panose="020B0604030504040204" pitchFamily="34" charset="-120"/>
              </a:rPr>
              <a:t>投標</a:t>
            </a:r>
            <a:r>
              <a:rPr lang="zh-TW" altLang="en-US" sz="2000" b="1">
                <a:solidFill>
                  <a:schemeClr val="accent6">
                    <a:lumMod val="40000"/>
                    <a:lumOff val="60000"/>
                  </a:schemeClr>
                </a:solidFill>
                <a:latin typeface="微軟正黑體" panose="020B0604030504040204" pitchFamily="34" charset="-120"/>
                <a:ea typeface="微軟正黑體" panose="020B0604030504040204" pitchFamily="34" charset="-120"/>
              </a:rPr>
              <a:t>以公告程序辦理之採購案</a:t>
            </a:r>
            <a:endParaRPr lang="zh-TW" altLang="en-US" sz="2000" b="1" dirty="0">
              <a:solidFill>
                <a:schemeClr val="accent6">
                  <a:lumMod val="40000"/>
                  <a:lumOff val="60000"/>
                </a:schemeClr>
              </a:solidFill>
            </a:endParaRPr>
          </a:p>
        </p:txBody>
      </p:sp>
      <p:grpSp>
        <p:nvGrpSpPr>
          <p:cNvPr id="46" name="群組 45">
            <a:extLst>
              <a:ext uri="{FF2B5EF4-FFF2-40B4-BE49-F238E27FC236}">
                <a16:creationId xmlns:a16="http://schemas.microsoft.com/office/drawing/2014/main" id="{2F34687A-DD42-4064-B5F9-731A0C0ADA35}"/>
              </a:ext>
            </a:extLst>
          </p:cNvPr>
          <p:cNvGrpSpPr/>
          <p:nvPr/>
        </p:nvGrpSpPr>
        <p:grpSpPr>
          <a:xfrm>
            <a:off x="3350208" y="2047864"/>
            <a:ext cx="2031249" cy="1286204"/>
            <a:chOff x="3350208" y="2047864"/>
            <a:chExt cx="2031249" cy="1286204"/>
          </a:xfrm>
        </p:grpSpPr>
        <p:grpSp>
          <p:nvGrpSpPr>
            <p:cNvPr id="45" name="群組 44">
              <a:extLst>
                <a:ext uri="{FF2B5EF4-FFF2-40B4-BE49-F238E27FC236}">
                  <a16:creationId xmlns:a16="http://schemas.microsoft.com/office/drawing/2014/main" id="{F5587D62-DD6A-47D0-8104-F7A1ED4EDC6B}"/>
                </a:ext>
              </a:extLst>
            </p:cNvPr>
            <p:cNvGrpSpPr/>
            <p:nvPr/>
          </p:nvGrpSpPr>
          <p:grpSpPr>
            <a:xfrm>
              <a:off x="3350208" y="2047864"/>
              <a:ext cx="2031249" cy="1286204"/>
              <a:chOff x="3350208" y="2047864"/>
              <a:chExt cx="2031249" cy="1286204"/>
            </a:xfrm>
          </p:grpSpPr>
          <p:grpSp>
            <p:nvGrpSpPr>
              <p:cNvPr id="30" name="Google Shape;6610;p77">
                <a:extLst>
                  <a:ext uri="{FF2B5EF4-FFF2-40B4-BE49-F238E27FC236}">
                    <a16:creationId xmlns:a16="http://schemas.microsoft.com/office/drawing/2014/main" id="{2389CD14-194C-4BFE-A03A-DC66E2A47FB0}"/>
                  </a:ext>
                </a:extLst>
              </p:cNvPr>
              <p:cNvGrpSpPr/>
              <p:nvPr/>
            </p:nvGrpSpPr>
            <p:grpSpPr>
              <a:xfrm>
                <a:off x="3993026" y="2047864"/>
                <a:ext cx="912544" cy="836756"/>
                <a:chOff x="946175" y="3619500"/>
                <a:chExt cx="296975" cy="293825"/>
              </a:xfrm>
              <a:solidFill>
                <a:schemeClr val="accent2">
                  <a:lumMod val="60000"/>
                  <a:lumOff val="40000"/>
                </a:schemeClr>
              </a:solidFill>
            </p:grpSpPr>
            <p:sp>
              <p:nvSpPr>
                <p:cNvPr id="32" name="Google Shape;6611;p77">
                  <a:extLst>
                    <a:ext uri="{FF2B5EF4-FFF2-40B4-BE49-F238E27FC236}">
                      <a16:creationId xmlns:a16="http://schemas.microsoft.com/office/drawing/2014/main" id="{24B846FF-93E1-4F3F-8D17-807178F667AC}"/>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6612;p77">
                  <a:extLst>
                    <a:ext uri="{FF2B5EF4-FFF2-40B4-BE49-F238E27FC236}">
                      <a16:creationId xmlns:a16="http://schemas.microsoft.com/office/drawing/2014/main" id="{F1EFFCD3-9C55-4CCD-A7B7-6E76D4A9EF3F}"/>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6613;p77">
                  <a:extLst>
                    <a:ext uri="{FF2B5EF4-FFF2-40B4-BE49-F238E27FC236}">
                      <a16:creationId xmlns:a16="http://schemas.microsoft.com/office/drawing/2014/main" id="{34426325-A31E-4D9B-B00D-3B71E5180187}"/>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6614;p77">
                  <a:extLst>
                    <a:ext uri="{FF2B5EF4-FFF2-40B4-BE49-F238E27FC236}">
                      <a16:creationId xmlns:a16="http://schemas.microsoft.com/office/drawing/2014/main" id="{A3D6112C-1016-4CA6-A3D6-DA982D7A5F8A}"/>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6615;p77">
                  <a:extLst>
                    <a:ext uri="{FF2B5EF4-FFF2-40B4-BE49-F238E27FC236}">
                      <a16:creationId xmlns:a16="http://schemas.microsoft.com/office/drawing/2014/main" id="{9CB10680-C563-4C09-B014-725172FD80DF}"/>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6616;p77">
                  <a:extLst>
                    <a:ext uri="{FF2B5EF4-FFF2-40B4-BE49-F238E27FC236}">
                      <a16:creationId xmlns:a16="http://schemas.microsoft.com/office/drawing/2014/main" id="{877A4C0C-3547-4F5F-8932-F9AC95FD83DE}"/>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 name="文字方塊 30">
                <a:extLst>
                  <a:ext uri="{FF2B5EF4-FFF2-40B4-BE49-F238E27FC236}">
                    <a16:creationId xmlns:a16="http://schemas.microsoft.com/office/drawing/2014/main" id="{D0C0B298-FC85-4A31-9888-FD0E2AA77F31}"/>
                  </a:ext>
                </a:extLst>
              </p:cNvPr>
              <p:cNvSpPr txBox="1"/>
              <p:nvPr/>
            </p:nvSpPr>
            <p:spPr>
              <a:xfrm>
                <a:off x="3350208" y="2933958"/>
                <a:ext cx="2031249" cy="400110"/>
              </a:xfrm>
              <a:prstGeom prst="rect">
                <a:avLst/>
              </a:prstGeom>
              <a:noFill/>
            </p:spPr>
            <p:txBody>
              <a:bodyPr wrap="square" rtlCol="0">
                <a:spAutoFit/>
              </a:bodyPr>
              <a:lstStyle/>
              <a:p>
                <a:pPr algn="ctr"/>
                <a:r>
                  <a:rPr lang="zh-TW" altLang="en-US" sz="2000" b="1">
                    <a:solidFill>
                      <a:schemeClr val="tx1"/>
                    </a:solidFill>
                    <a:latin typeface="微軟正黑體" panose="020B0604030504040204" pitchFamily="34" charset="-120"/>
                    <a:ea typeface="微軟正黑體" panose="020B0604030504040204" pitchFamily="34" charset="-120"/>
                  </a:rPr>
                  <a:t>身分關係揭露表</a:t>
                </a:r>
                <a:endParaRPr lang="zh-TW" altLang="en-US" sz="2000" b="1" dirty="0">
                  <a:solidFill>
                    <a:schemeClr val="tx1"/>
                  </a:solidFill>
                  <a:latin typeface="微軟正黑體" panose="020B0604030504040204" pitchFamily="34" charset="-120"/>
                  <a:ea typeface="微軟正黑體" panose="020B0604030504040204" pitchFamily="34" charset="-120"/>
                </a:endParaRPr>
              </a:p>
            </p:txBody>
          </p:sp>
        </p:grpSp>
        <p:sp>
          <p:nvSpPr>
            <p:cNvPr id="29" name="矩形 28">
              <a:extLst>
                <a:ext uri="{FF2B5EF4-FFF2-40B4-BE49-F238E27FC236}">
                  <a16:creationId xmlns:a16="http://schemas.microsoft.com/office/drawing/2014/main" id="{2597FD84-5366-4BB2-A422-8A0F03433342}"/>
                </a:ext>
              </a:extLst>
            </p:cNvPr>
            <p:cNvSpPr/>
            <p:nvPr/>
          </p:nvSpPr>
          <p:spPr>
            <a:xfrm rot="20879025">
              <a:off x="3551802" y="2198020"/>
              <a:ext cx="1538569" cy="49450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400" b="1">
                  <a:solidFill>
                    <a:schemeClr val="bg1"/>
                  </a:solidFill>
                  <a:latin typeface="微軟正黑體" panose="020B0604030504040204" pitchFamily="34" charset="-120"/>
                  <a:ea typeface="微軟正黑體" panose="020B0604030504040204" pitchFamily="34" charset="-120"/>
                </a:rPr>
                <a:t>未檢附</a:t>
              </a:r>
              <a:endParaRPr lang="zh-TW" altLang="en-US" sz="2400" b="1" dirty="0">
                <a:solidFill>
                  <a:schemeClr val="bg1"/>
                </a:solidFill>
                <a:latin typeface="微軟正黑體" panose="020B0604030504040204" pitchFamily="34" charset="-120"/>
                <a:ea typeface="微軟正黑體" panose="020B0604030504040204" pitchFamily="34" charset="-120"/>
              </a:endParaRPr>
            </a:p>
          </p:txBody>
        </p:sp>
      </p:grpSp>
      <p:grpSp>
        <p:nvGrpSpPr>
          <p:cNvPr id="39" name="群組 38">
            <a:extLst>
              <a:ext uri="{FF2B5EF4-FFF2-40B4-BE49-F238E27FC236}">
                <a16:creationId xmlns:a16="http://schemas.microsoft.com/office/drawing/2014/main" id="{6296E10C-BE01-4F13-A77B-E0CD330F2D20}"/>
              </a:ext>
            </a:extLst>
          </p:cNvPr>
          <p:cNvGrpSpPr/>
          <p:nvPr/>
        </p:nvGrpSpPr>
        <p:grpSpPr>
          <a:xfrm>
            <a:off x="5381458" y="2357232"/>
            <a:ext cx="3567046" cy="2829976"/>
            <a:chOff x="5908022" y="2264379"/>
            <a:chExt cx="3294357" cy="2443364"/>
          </a:xfrm>
        </p:grpSpPr>
        <p:sp>
          <p:nvSpPr>
            <p:cNvPr id="40" name="爆炸: 八角 39">
              <a:extLst>
                <a:ext uri="{FF2B5EF4-FFF2-40B4-BE49-F238E27FC236}">
                  <a16:creationId xmlns:a16="http://schemas.microsoft.com/office/drawing/2014/main" id="{9B12A8BE-703C-47B9-943D-5A82B7ED9A3B}"/>
                </a:ext>
              </a:extLst>
            </p:cNvPr>
            <p:cNvSpPr/>
            <p:nvPr/>
          </p:nvSpPr>
          <p:spPr>
            <a:xfrm>
              <a:off x="5908022" y="2264379"/>
              <a:ext cx="3294357" cy="2443364"/>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1" name="文字方塊 40">
              <a:extLst>
                <a:ext uri="{FF2B5EF4-FFF2-40B4-BE49-F238E27FC236}">
                  <a16:creationId xmlns:a16="http://schemas.microsoft.com/office/drawing/2014/main" id="{E1E02767-67D0-4223-9A97-36EA035F79A1}"/>
                </a:ext>
              </a:extLst>
            </p:cNvPr>
            <p:cNvSpPr txBox="1"/>
            <p:nvPr/>
          </p:nvSpPr>
          <p:spPr>
            <a:xfrm>
              <a:off x="6433676" y="2943231"/>
              <a:ext cx="2165809" cy="1107996"/>
            </a:xfrm>
            <a:prstGeom prst="rect">
              <a:avLst/>
            </a:prstGeom>
            <a:noFill/>
            <a:ln>
              <a:noFill/>
            </a:ln>
          </p:spPr>
          <p:txBody>
            <a:bodyPr wrap="square" rtlCol="0">
              <a:spAutoFit/>
            </a:bodyPr>
            <a:lstStyle/>
            <a:p>
              <a:pPr algn="ctr"/>
              <a:r>
                <a:rPr lang="zh-TW" altLang="en-US" b="1" dirty="0">
                  <a:solidFill>
                    <a:schemeClr val="tx1"/>
                  </a:solidFill>
                  <a:latin typeface="微軟正黑體" panose="020B0604030504040204" pitchFamily="34" charset="-120"/>
                  <a:ea typeface="微軟正黑體" panose="020B0604030504040204" pitchFamily="34" charset="-120"/>
                </a:rPr>
                <a:t>未檢附揭露表萬萬不可，</a:t>
              </a:r>
              <a:endParaRPr lang="en-US" altLang="zh-TW" b="1" dirty="0">
                <a:solidFill>
                  <a:schemeClr val="tx1"/>
                </a:solidFill>
                <a:latin typeface="微軟正黑體" panose="020B0604030504040204" pitchFamily="34" charset="-120"/>
                <a:ea typeface="微軟正黑體" panose="020B0604030504040204" pitchFamily="34" charset="-120"/>
              </a:endParaRPr>
            </a:p>
            <a:p>
              <a:pPr algn="ctr"/>
              <a:r>
                <a:rPr lang="en-US" altLang="zh-TW" b="1" dirty="0">
                  <a:solidFill>
                    <a:schemeClr val="tx1"/>
                  </a:solidFill>
                  <a:latin typeface="微軟正黑體" panose="020B0604030504040204" pitchFamily="34" charset="-120"/>
                  <a:ea typeface="微軟正黑體" panose="020B0604030504040204" pitchFamily="34" charset="-120"/>
                </a:rPr>
                <a:t>OO</a:t>
              </a:r>
              <a:r>
                <a:rPr lang="zh-TW" altLang="en-US" b="1" dirty="0">
                  <a:solidFill>
                    <a:schemeClr val="tx1"/>
                  </a:solidFill>
                  <a:latin typeface="微軟正黑體" panose="020B0604030504040204" pitchFamily="34" charset="-120"/>
                  <a:ea typeface="微軟正黑體" panose="020B0604030504040204" pitchFamily="34" charset="-120"/>
                </a:rPr>
                <a:t>基金會</a:t>
              </a:r>
              <a:endParaRPr lang="en-US" altLang="zh-TW" dirty="0">
                <a:latin typeface="微軟正黑體" panose="020B0604030504040204" pitchFamily="34" charset="-120"/>
                <a:ea typeface="微軟正黑體" panose="020B0604030504040204" pitchFamily="34" charset="-120"/>
              </a:endParaRPr>
            </a:p>
            <a:p>
              <a:pPr algn="ctr"/>
              <a:r>
                <a:rPr lang="zh-TW" altLang="en-US" dirty="0">
                  <a:latin typeface="微軟正黑體" panose="020B0604030504040204" pitchFamily="34" charset="-120"/>
                  <a:ea typeface="微軟正黑體" panose="020B0604030504040204" pitchFamily="34" charset="-120"/>
                </a:rPr>
                <a:t>違反本法第 </a:t>
              </a:r>
              <a:r>
                <a:rPr lang="en-US" altLang="zh-TW" dirty="0">
                  <a:latin typeface="微軟正黑體" panose="020B0604030504040204" pitchFamily="34" charset="-120"/>
                  <a:ea typeface="微軟正黑體" panose="020B0604030504040204" pitchFamily="34" charset="-120"/>
                </a:rPr>
                <a:t>14 </a:t>
              </a:r>
              <a:r>
                <a:rPr lang="zh-TW" altLang="en-US" dirty="0">
                  <a:latin typeface="微軟正黑體" panose="020B0604030504040204" pitchFamily="34" charset="-120"/>
                  <a:ea typeface="微軟正黑體" panose="020B0604030504040204" pitchFamily="34" charset="-120"/>
                </a:rPr>
                <a:t>條第 </a:t>
              </a:r>
              <a:r>
                <a:rPr lang="en-US" altLang="zh-TW" dirty="0">
                  <a:latin typeface="微軟正黑體" panose="020B0604030504040204" pitchFamily="34" charset="-120"/>
                  <a:ea typeface="微軟正黑體" panose="020B0604030504040204" pitchFamily="34" charset="-120"/>
                </a:rPr>
                <a:t>2 </a:t>
              </a:r>
              <a:r>
                <a:rPr lang="zh-TW" altLang="en-US" dirty="0">
                  <a:latin typeface="微軟正黑體" panose="020B0604030504040204" pitchFamily="34" charset="-120"/>
                  <a:ea typeface="微軟正黑體" panose="020B0604030504040204" pitchFamily="34" charset="-120"/>
                </a:rPr>
                <a:t>項規定</a:t>
              </a:r>
              <a:r>
                <a:rPr lang="zh-TW" altLang="en-US" sz="1800" b="1" dirty="0">
                  <a:solidFill>
                    <a:schemeClr val="accent6">
                      <a:lumMod val="40000"/>
                      <a:lumOff val="60000"/>
                    </a:schemeClr>
                  </a:solidFill>
                  <a:latin typeface="微軟正黑體" panose="020B0604030504040204" pitchFamily="34" charset="-120"/>
                  <a:ea typeface="微軟正黑體" panose="020B0604030504040204" pitchFamily="34" charset="-120"/>
                </a:rPr>
                <a:t> </a:t>
              </a:r>
              <a:r>
                <a:rPr lang="zh-TW" altLang="en-US" sz="2400" b="1" dirty="0">
                  <a:solidFill>
                    <a:schemeClr val="accent6">
                      <a:lumMod val="40000"/>
                      <a:lumOff val="60000"/>
                    </a:schemeClr>
                  </a:solidFill>
                  <a:latin typeface="微軟正黑體" panose="020B0604030504040204" pitchFamily="34" charset="-120"/>
                  <a:ea typeface="微軟正黑體" panose="020B0604030504040204" pitchFamily="34" charset="-120"/>
                </a:rPr>
                <a:t>罰</a:t>
              </a:r>
              <a:endParaRPr lang="zh-TW" altLang="en-US" sz="1600" dirty="0">
                <a:solidFill>
                  <a:schemeClr val="accent6">
                    <a:lumMod val="40000"/>
                    <a:lumOff val="60000"/>
                  </a:schemeClr>
                </a:solidFill>
              </a:endParaRPr>
            </a:p>
          </p:txBody>
        </p:sp>
      </p:grpSp>
      <p:cxnSp>
        <p:nvCxnSpPr>
          <p:cNvPr id="42" name="直線接點 41">
            <a:extLst>
              <a:ext uri="{FF2B5EF4-FFF2-40B4-BE49-F238E27FC236}">
                <a16:creationId xmlns:a16="http://schemas.microsoft.com/office/drawing/2014/main" id="{62B54A56-2264-45ED-AAAB-804EB70E7C0C}"/>
              </a:ext>
            </a:extLst>
          </p:cNvPr>
          <p:cNvCxnSpPr/>
          <p:nvPr/>
        </p:nvCxnSpPr>
        <p:spPr>
          <a:xfrm flipH="1">
            <a:off x="1908679" y="2388269"/>
            <a:ext cx="1" cy="516299"/>
          </a:xfrm>
          <a:prstGeom prst="line">
            <a:avLst/>
          </a:prstGeom>
          <a:ln w="38100">
            <a:solidFill>
              <a:schemeClr val="accent4">
                <a:lumMod val="50000"/>
              </a:schemeClr>
            </a:solidFill>
          </a:ln>
        </p:spPr>
        <p:style>
          <a:lnRef idx="1">
            <a:schemeClr val="accent4"/>
          </a:lnRef>
          <a:fillRef idx="0">
            <a:schemeClr val="accent4"/>
          </a:fillRef>
          <a:effectRef idx="0">
            <a:schemeClr val="accent4"/>
          </a:effectRef>
          <a:fontRef idx="minor">
            <a:schemeClr val="tx1"/>
          </a:fontRef>
        </p:style>
      </p:cxnSp>
      <p:grpSp>
        <p:nvGrpSpPr>
          <p:cNvPr id="2" name="群組 1">
            <a:extLst>
              <a:ext uri="{FF2B5EF4-FFF2-40B4-BE49-F238E27FC236}">
                <a16:creationId xmlns:a16="http://schemas.microsoft.com/office/drawing/2014/main" id="{28B5A7B6-FF98-4FD1-B3DE-D6E424FD55F6}"/>
              </a:ext>
            </a:extLst>
          </p:cNvPr>
          <p:cNvGrpSpPr/>
          <p:nvPr/>
        </p:nvGrpSpPr>
        <p:grpSpPr>
          <a:xfrm>
            <a:off x="924700" y="2933958"/>
            <a:ext cx="2031249" cy="1791662"/>
            <a:chOff x="924700" y="2933958"/>
            <a:chExt cx="2031249" cy="1791662"/>
          </a:xfrm>
        </p:grpSpPr>
        <p:sp>
          <p:nvSpPr>
            <p:cNvPr id="6" name="文字方塊 5">
              <a:extLst>
                <a:ext uri="{FF2B5EF4-FFF2-40B4-BE49-F238E27FC236}">
                  <a16:creationId xmlns:a16="http://schemas.microsoft.com/office/drawing/2014/main" id="{C8B9AD6C-CEA8-4D6E-A302-00F720F88A4B}"/>
                </a:ext>
              </a:extLst>
            </p:cNvPr>
            <p:cNvSpPr txBox="1"/>
            <p:nvPr/>
          </p:nvSpPr>
          <p:spPr>
            <a:xfrm>
              <a:off x="924700" y="4017734"/>
              <a:ext cx="2031249" cy="707886"/>
            </a:xfrm>
            <a:prstGeom prst="rect">
              <a:avLst/>
            </a:prstGeom>
            <a:noFill/>
          </p:spPr>
          <p:txBody>
            <a:bodyPr wrap="square" rtlCol="0">
              <a:spAutoFit/>
            </a:bodyPr>
            <a:lstStyle/>
            <a:p>
              <a:pPr algn="ctr"/>
              <a:r>
                <a:rPr lang="en-US" altLang="zh-TW" sz="2000" b="1">
                  <a:solidFill>
                    <a:schemeClr val="tx1"/>
                  </a:solidFill>
                  <a:latin typeface="微軟正黑體" panose="020B0604030504040204" pitchFamily="34" charset="-120"/>
                  <a:ea typeface="微軟正黑體" panose="020B0604030504040204" pitchFamily="34" charset="-120"/>
                </a:rPr>
                <a:t>OO</a:t>
              </a:r>
              <a:r>
                <a:rPr lang="zh-TW" altLang="en-US" sz="2000" b="1">
                  <a:solidFill>
                    <a:schemeClr val="tx1"/>
                  </a:solidFill>
                  <a:latin typeface="微軟正黑體" panose="020B0604030504040204" pitchFamily="34" charset="-120"/>
                  <a:ea typeface="微軟正黑體" panose="020B0604030504040204" pitchFamily="34" charset="-120"/>
                </a:rPr>
                <a:t>基金會董事</a:t>
              </a:r>
              <a:endParaRPr lang="en-US" altLang="zh-TW" sz="2000" b="1" dirty="0">
                <a:solidFill>
                  <a:schemeClr val="tx1"/>
                </a:solidFill>
                <a:latin typeface="微軟正黑體" panose="020B0604030504040204" pitchFamily="34" charset="-120"/>
                <a:ea typeface="微軟正黑體" panose="020B0604030504040204" pitchFamily="34" charset="-120"/>
              </a:endParaRPr>
            </a:p>
            <a:p>
              <a:pPr algn="ctr"/>
              <a:r>
                <a:rPr lang="en-US" altLang="zh-TW" sz="2000" b="1">
                  <a:solidFill>
                    <a:schemeClr val="tx1"/>
                  </a:solidFill>
                  <a:latin typeface="微軟正黑體" panose="020B0604030504040204" pitchFamily="34" charset="-120"/>
                  <a:ea typeface="微軟正黑體" panose="020B0604030504040204" pitchFamily="34" charset="-120"/>
                </a:rPr>
                <a:t>(A</a:t>
              </a:r>
              <a:r>
                <a:rPr lang="zh-TW" altLang="en-US" sz="2000" b="1">
                  <a:solidFill>
                    <a:schemeClr val="tx1"/>
                  </a:solidFill>
                  <a:latin typeface="微軟正黑體" panose="020B0604030504040204" pitchFamily="34" charset="-120"/>
                  <a:ea typeface="微軟正黑體" panose="020B0604030504040204" pitchFamily="34" charset="-120"/>
                </a:rPr>
                <a:t>縣縣長胞妹</a:t>
              </a:r>
              <a:r>
                <a:rPr lang="en-US" altLang="zh-TW" sz="2000" b="1">
                  <a:solidFill>
                    <a:schemeClr val="tx1"/>
                  </a:solidFill>
                  <a:latin typeface="微軟正黑體" panose="020B0604030504040204" pitchFamily="34" charset="-120"/>
                  <a:ea typeface="微軟正黑體" panose="020B0604030504040204" pitchFamily="34" charset="-120"/>
                </a:rPr>
                <a:t>)</a:t>
              </a:r>
              <a:endParaRPr lang="zh-TW" altLang="en-US" sz="2000" b="1" dirty="0">
                <a:solidFill>
                  <a:schemeClr val="tx1"/>
                </a:solidFill>
                <a:latin typeface="微軟正黑體" panose="020B0604030504040204" pitchFamily="34" charset="-120"/>
                <a:ea typeface="微軟正黑體" panose="020B0604030504040204" pitchFamily="34" charset="-120"/>
              </a:endParaRPr>
            </a:p>
          </p:txBody>
        </p:sp>
        <p:pic>
          <p:nvPicPr>
            <p:cNvPr id="43" name="圖片 42">
              <a:extLst>
                <a:ext uri="{FF2B5EF4-FFF2-40B4-BE49-F238E27FC236}">
                  <a16:creationId xmlns:a16="http://schemas.microsoft.com/office/drawing/2014/main" id="{4EB58802-2649-47E4-889F-2670EDDDFEC0}"/>
                </a:ext>
              </a:extLst>
            </p:cNvPr>
            <p:cNvPicPr>
              <a:picLocks noChangeAspect="1"/>
            </p:cNvPicPr>
            <p:nvPr/>
          </p:nvPicPr>
          <p:blipFill>
            <a:blip r:embed="rId3"/>
            <a:stretch>
              <a:fillRect/>
            </a:stretch>
          </p:blipFill>
          <p:spPr>
            <a:xfrm>
              <a:off x="1390840" y="2933958"/>
              <a:ext cx="1035678" cy="1035678"/>
            </a:xfrm>
            <a:prstGeom prst="rect">
              <a:avLst/>
            </a:prstGeom>
          </p:spPr>
        </p:pic>
      </p:grpSp>
    </p:spTree>
    <p:extLst>
      <p:ext uri="{BB962C8B-B14F-4D97-AF65-F5344CB8AC3E}">
        <p14:creationId xmlns:p14="http://schemas.microsoft.com/office/powerpoint/2010/main" val="2684148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700"/>
                                        <p:tgtEl>
                                          <p:spTgt spid="22"/>
                                        </p:tgtEl>
                                      </p:cBhvr>
                                    </p:animEffect>
                                  </p:childTnLst>
                                </p:cTn>
                              </p:par>
                            </p:childTnLst>
                          </p:cTn>
                        </p:par>
                        <p:par>
                          <p:cTn id="20" fill="hold">
                            <p:stCondLst>
                              <p:cond delay="700"/>
                            </p:stCondLst>
                            <p:childTnLst>
                              <p:par>
                                <p:cTn id="21" presetID="22" presetClass="entr" presetSubtype="8"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childTnLst>
                          </p:cTn>
                        </p:par>
                      </p:childTnLst>
                    </p:cTn>
                  </p:par>
                  <p:par>
                    <p:cTn id="36" fill="hold">
                      <p:stCondLst>
                        <p:cond delay="indefinite"/>
                      </p:stCondLst>
                      <p:childTnLst>
                        <p:par>
                          <p:cTn id="37" fill="hold">
                            <p:stCondLst>
                              <p:cond delay="0"/>
                            </p:stCondLst>
                            <p:childTnLst>
                              <p:par>
                                <p:cTn id="38" presetID="31" presetClass="entr" presetSubtype="0" fill="hold" nodeType="click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1000" fill="hold"/>
                                        <p:tgtEl>
                                          <p:spTgt spid="39"/>
                                        </p:tgtEl>
                                        <p:attrNameLst>
                                          <p:attrName>ppt_w</p:attrName>
                                        </p:attrNameLst>
                                      </p:cBhvr>
                                      <p:tavLst>
                                        <p:tav tm="0">
                                          <p:val>
                                            <p:fltVal val="0"/>
                                          </p:val>
                                        </p:tav>
                                        <p:tav tm="100000">
                                          <p:val>
                                            <p:strVal val="#ppt_w"/>
                                          </p:val>
                                        </p:tav>
                                      </p:tavLst>
                                    </p:anim>
                                    <p:anim calcmode="lin" valueType="num">
                                      <p:cBhvr>
                                        <p:cTn id="41" dur="1000" fill="hold"/>
                                        <p:tgtEl>
                                          <p:spTgt spid="39"/>
                                        </p:tgtEl>
                                        <p:attrNameLst>
                                          <p:attrName>ppt_h</p:attrName>
                                        </p:attrNameLst>
                                      </p:cBhvr>
                                      <p:tavLst>
                                        <p:tav tm="0">
                                          <p:val>
                                            <p:fltVal val="0"/>
                                          </p:val>
                                        </p:tav>
                                        <p:tav tm="100000">
                                          <p:val>
                                            <p:strVal val="#ppt_h"/>
                                          </p:val>
                                        </p:tav>
                                      </p:tavLst>
                                    </p:anim>
                                    <p:anim calcmode="lin" valueType="num">
                                      <p:cBhvr>
                                        <p:cTn id="42" dur="1000" fill="hold"/>
                                        <p:tgtEl>
                                          <p:spTgt spid="39"/>
                                        </p:tgtEl>
                                        <p:attrNameLst>
                                          <p:attrName>style.rotation</p:attrName>
                                        </p:attrNameLst>
                                      </p:cBhvr>
                                      <p:tavLst>
                                        <p:tav tm="0">
                                          <p:val>
                                            <p:fltVal val="90"/>
                                          </p:val>
                                        </p:tav>
                                        <p:tav tm="100000">
                                          <p:val>
                                            <p:fltVal val="0"/>
                                          </p:val>
                                        </p:tav>
                                      </p:tavLst>
                                    </p:anim>
                                    <p:animEffect transition="in" filter="fade">
                                      <p:cBhvr>
                                        <p:cTn id="43"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764;p68">
            <a:extLst>
              <a:ext uri="{FF2B5EF4-FFF2-40B4-BE49-F238E27FC236}">
                <a16:creationId xmlns:a16="http://schemas.microsoft.com/office/drawing/2014/main" id="{D7E01605-A0FD-4865-869A-8E7FA41C5DEF}"/>
              </a:ext>
            </a:extLst>
          </p:cNvPr>
          <p:cNvSpPr txBox="1">
            <a:spLocks noGrp="1"/>
          </p:cNvSpPr>
          <p:nvPr>
            <p:ph type="title"/>
          </p:nvPr>
        </p:nvSpPr>
        <p:spPr>
          <a:xfrm rot="19713168">
            <a:off x="266532" y="585044"/>
            <a:ext cx="1566049" cy="528786"/>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p>
            <a:pPr lvl="0" algn="ctr"/>
            <a:r>
              <a:rPr lang="zh-TW" altLang="en-US" sz="2800" b="1" dirty="0">
                <a:solidFill>
                  <a:schemeClr val="bg1"/>
                </a:solidFill>
                <a:latin typeface="微軟正黑體" panose="020B0604030504040204" pitchFamily="34" charset="-120"/>
                <a:ea typeface="微軟正黑體" panose="020B0604030504040204" pitchFamily="34" charset="-120"/>
              </a:rPr>
              <a:t>重點回顧</a:t>
            </a:r>
            <a:endParaRPr lang="en-US" altLang="zh-TW" sz="2800" b="1" dirty="0">
              <a:solidFill>
                <a:schemeClr val="bg1"/>
              </a:solidFill>
              <a:latin typeface="微軟正黑體" panose="020B0604030504040204" pitchFamily="34" charset="-120"/>
              <a:ea typeface="微軟正黑體" panose="020B0604030504040204" pitchFamily="34" charset="-120"/>
            </a:endParaRPr>
          </a:p>
        </p:txBody>
      </p:sp>
      <p:sp>
        <p:nvSpPr>
          <p:cNvPr id="5" name="投影片編號版面配置區 4">
            <a:extLst>
              <a:ext uri="{FF2B5EF4-FFF2-40B4-BE49-F238E27FC236}">
                <a16:creationId xmlns:a16="http://schemas.microsoft.com/office/drawing/2014/main" id="{3B9F88E4-3691-4BC8-ADB3-C8FC2B1079C5}"/>
              </a:ext>
            </a:extLst>
          </p:cNvPr>
          <p:cNvSpPr>
            <a:spLocks noGrp="1"/>
          </p:cNvSpPr>
          <p:nvPr>
            <p:ph type="sldNum" sz="quarter" idx="11"/>
          </p:nvPr>
        </p:nvSpPr>
        <p:spPr/>
        <p:txBody>
          <a:bodyPr/>
          <a:lstStyle/>
          <a:p>
            <a:fld id="{DBD94E27-7B9A-466C-AD81-10C7819BE9C1}" type="slidenum">
              <a:rPr lang="zh-TW" altLang="en-US" smtClean="0"/>
              <a:t>52</a:t>
            </a:fld>
            <a:endParaRPr lang="zh-TW" altLang="en-US" dirty="0"/>
          </a:p>
        </p:txBody>
      </p:sp>
      <p:grpSp>
        <p:nvGrpSpPr>
          <p:cNvPr id="44" name="群組 43">
            <a:extLst>
              <a:ext uri="{FF2B5EF4-FFF2-40B4-BE49-F238E27FC236}">
                <a16:creationId xmlns:a16="http://schemas.microsoft.com/office/drawing/2014/main" id="{58638037-D4E5-41FD-940D-314FB00BDC90}"/>
              </a:ext>
            </a:extLst>
          </p:cNvPr>
          <p:cNvGrpSpPr/>
          <p:nvPr/>
        </p:nvGrpSpPr>
        <p:grpSpPr>
          <a:xfrm>
            <a:off x="913784" y="1137192"/>
            <a:ext cx="2031249" cy="1256902"/>
            <a:chOff x="913784" y="1137192"/>
            <a:chExt cx="2031249" cy="1256902"/>
          </a:xfrm>
        </p:grpSpPr>
        <p:grpSp>
          <p:nvGrpSpPr>
            <p:cNvPr id="15" name="Google Shape;6423;p77">
              <a:extLst>
                <a:ext uri="{FF2B5EF4-FFF2-40B4-BE49-F238E27FC236}">
                  <a16:creationId xmlns:a16="http://schemas.microsoft.com/office/drawing/2014/main" id="{62CF1751-7D22-4507-9F77-03240C660301}"/>
                </a:ext>
              </a:extLst>
            </p:cNvPr>
            <p:cNvGrpSpPr/>
            <p:nvPr/>
          </p:nvGrpSpPr>
          <p:grpSpPr>
            <a:xfrm>
              <a:off x="1557984" y="1137192"/>
              <a:ext cx="742848" cy="780584"/>
              <a:chOff x="-60987850" y="4100950"/>
              <a:chExt cx="316650" cy="315650"/>
            </a:xfrm>
            <a:solidFill>
              <a:schemeClr val="bg2">
                <a:lumMod val="50000"/>
              </a:schemeClr>
            </a:solidFill>
          </p:grpSpPr>
          <p:sp>
            <p:nvSpPr>
              <p:cNvPr id="17" name="Google Shape;6424;p77">
                <a:extLst>
                  <a:ext uri="{FF2B5EF4-FFF2-40B4-BE49-F238E27FC236}">
                    <a16:creationId xmlns:a16="http://schemas.microsoft.com/office/drawing/2014/main" id="{FEB42ECD-C93B-4862-A324-5F9E1B6AE0FC}"/>
                  </a:ext>
                </a:extLst>
              </p:cNvPr>
              <p:cNvSpPr/>
              <p:nvPr/>
            </p:nvSpPr>
            <p:spPr>
              <a:xfrm>
                <a:off x="-60987850" y="4355925"/>
                <a:ext cx="315875" cy="60675"/>
              </a:xfrm>
              <a:custGeom>
                <a:avLst/>
                <a:gdLst/>
                <a:ahLst/>
                <a:cxnLst/>
                <a:rect l="l" t="t" r="r" b="b"/>
                <a:pathLst>
                  <a:path w="12635" h="2427" extrusionOk="0">
                    <a:moveTo>
                      <a:pt x="1230" y="1"/>
                    </a:moveTo>
                    <a:cubicBezTo>
                      <a:pt x="537" y="1"/>
                      <a:pt x="1" y="536"/>
                      <a:pt x="1" y="1198"/>
                    </a:cubicBezTo>
                    <a:lnTo>
                      <a:pt x="1" y="2049"/>
                    </a:lnTo>
                    <a:cubicBezTo>
                      <a:pt x="1" y="2269"/>
                      <a:pt x="190" y="2427"/>
                      <a:pt x="379" y="2427"/>
                    </a:cubicBezTo>
                    <a:lnTo>
                      <a:pt x="12256" y="2427"/>
                    </a:lnTo>
                    <a:cubicBezTo>
                      <a:pt x="12477" y="2427"/>
                      <a:pt x="12634" y="2238"/>
                      <a:pt x="12634" y="2049"/>
                    </a:cubicBezTo>
                    <a:lnTo>
                      <a:pt x="12634" y="1198"/>
                    </a:lnTo>
                    <a:cubicBezTo>
                      <a:pt x="12634" y="536"/>
                      <a:pt x="12099" y="1"/>
                      <a:pt x="11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6425;p77">
                <a:extLst>
                  <a:ext uri="{FF2B5EF4-FFF2-40B4-BE49-F238E27FC236}">
                    <a16:creationId xmlns:a16="http://schemas.microsoft.com/office/drawing/2014/main" id="{B652E5D5-D1FD-42BA-B40B-1D035EE02BE1}"/>
                  </a:ext>
                </a:extLst>
              </p:cNvPr>
              <p:cNvSpPr/>
              <p:nvPr/>
            </p:nvSpPr>
            <p:spPr>
              <a:xfrm>
                <a:off x="-60987050" y="4100950"/>
                <a:ext cx="315850" cy="123475"/>
              </a:xfrm>
              <a:custGeom>
                <a:avLst/>
                <a:gdLst/>
                <a:ahLst/>
                <a:cxnLst/>
                <a:rect l="l" t="t" r="r" b="b"/>
                <a:pathLst>
                  <a:path w="12634" h="4939" extrusionOk="0">
                    <a:moveTo>
                      <a:pt x="6270" y="2355"/>
                    </a:moveTo>
                    <a:cubicBezTo>
                      <a:pt x="6490" y="2355"/>
                      <a:pt x="6711" y="2544"/>
                      <a:pt x="6711" y="2796"/>
                    </a:cubicBezTo>
                    <a:cubicBezTo>
                      <a:pt x="6711" y="2985"/>
                      <a:pt x="6490" y="3174"/>
                      <a:pt x="6270" y="3174"/>
                    </a:cubicBezTo>
                    <a:cubicBezTo>
                      <a:pt x="6018" y="3174"/>
                      <a:pt x="5860" y="2985"/>
                      <a:pt x="5860" y="2796"/>
                    </a:cubicBezTo>
                    <a:cubicBezTo>
                      <a:pt x="5860" y="2544"/>
                      <a:pt x="6081" y="2355"/>
                      <a:pt x="6270" y="2355"/>
                    </a:cubicBezTo>
                    <a:close/>
                    <a:moveTo>
                      <a:pt x="6290" y="0"/>
                    </a:moveTo>
                    <a:cubicBezTo>
                      <a:pt x="6238" y="0"/>
                      <a:pt x="6191" y="8"/>
                      <a:pt x="6144" y="24"/>
                    </a:cubicBezTo>
                    <a:lnTo>
                      <a:pt x="252" y="2513"/>
                    </a:lnTo>
                    <a:cubicBezTo>
                      <a:pt x="95" y="2576"/>
                      <a:pt x="0" y="2702"/>
                      <a:pt x="0" y="2891"/>
                    </a:cubicBezTo>
                    <a:lnTo>
                      <a:pt x="0" y="4561"/>
                    </a:lnTo>
                    <a:cubicBezTo>
                      <a:pt x="0" y="4781"/>
                      <a:pt x="189" y="4939"/>
                      <a:pt x="410" y="4939"/>
                    </a:cubicBezTo>
                    <a:lnTo>
                      <a:pt x="12256" y="4939"/>
                    </a:lnTo>
                    <a:cubicBezTo>
                      <a:pt x="12476" y="4939"/>
                      <a:pt x="12634" y="4750"/>
                      <a:pt x="12634" y="4561"/>
                    </a:cubicBezTo>
                    <a:lnTo>
                      <a:pt x="12634" y="2891"/>
                    </a:lnTo>
                    <a:cubicBezTo>
                      <a:pt x="12602" y="2702"/>
                      <a:pt x="12539" y="2544"/>
                      <a:pt x="12382" y="2513"/>
                    </a:cubicBezTo>
                    <a:lnTo>
                      <a:pt x="6459" y="24"/>
                    </a:lnTo>
                    <a:cubicBezTo>
                      <a:pt x="6396" y="8"/>
                      <a:pt x="6341" y="0"/>
                      <a:pt x="629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6426;p77">
                <a:extLst>
                  <a:ext uri="{FF2B5EF4-FFF2-40B4-BE49-F238E27FC236}">
                    <a16:creationId xmlns:a16="http://schemas.microsoft.com/office/drawing/2014/main" id="{39F81516-96D1-41F6-8C2D-5B123F33796A}"/>
                  </a:ext>
                </a:extLst>
              </p:cNvPr>
              <p:cNvSpPr/>
              <p:nvPr/>
            </p:nvSpPr>
            <p:spPr>
              <a:xfrm>
                <a:off x="-60757075" y="4245675"/>
                <a:ext cx="61475" cy="89025"/>
              </a:xfrm>
              <a:custGeom>
                <a:avLst/>
                <a:gdLst/>
                <a:ahLst/>
                <a:cxnLst/>
                <a:rect l="l" t="t" r="r" b="b"/>
                <a:pathLst>
                  <a:path w="2459" h="3561" extrusionOk="0">
                    <a:moveTo>
                      <a:pt x="1" y="0"/>
                    </a:moveTo>
                    <a:lnTo>
                      <a:pt x="1" y="3560"/>
                    </a:lnTo>
                    <a:lnTo>
                      <a:pt x="2458" y="3560"/>
                    </a:lnTo>
                    <a:lnTo>
                      <a:pt x="245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0" name="Google Shape;6427;p77">
                <a:extLst>
                  <a:ext uri="{FF2B5EF4-FFF2-40B4-BE49-F238E27FC236}">
                    <a16:creationId xmlns:a16="http://schemas.microsoft.com/office/drawing/2014/main" id="{A3115D64-AB28-46ED-A529-ED9D2BB0F5F5}"/>
                  </a:ext>
                </a:extLst>
              </p:cNvPr>
              <p:cNvSpPr/>
              <p:nvPr/>
            </p:nvSpPr>
            <p:spPr>
              <a:xfrm>
                <a:off x="-60861025" y="4245675"/>
                <a:ext cx="62225" cy="89025"/>
              </a:xfrm>
              <a:custGeom>
                <a:avLst/>
                <a:gdLst/>
                <a:ahLst/>
                <a:cxnLst/>
                <a:rect l="l" t="t" r="r" b="b"/>
                <a:pathLst>
                  <a:path w="2489" h="3561" extrusionOk="0">
                    <a:moveTo>
                      <a:pt x="0" y="0"/>
                    </a:moveTo>
                    <a:lnTo>
                      <a:pt x="0" y="3560"/>
                    </a:lnTo>
                    <a:lnTo>
                      <a:pt x="2489" y="3560"/>
                    </a:lnTo>
                    <a:lnTo>
                      <a:pt x="2489"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1" name="Google Shape;6428;p77">
                <a:extLst>
                  <a:ext uri="{FF2B5EF4-FFF2-40B4-BE49-F238E27FC236}">
                    <a16:creationId xmlns:a16="http://schemas.microsoft.com/office/drawing/2014/main" id="{6C59EDE1-6D34-44DB-8CE5-299DD5CB7E31}"/>
                  </a:ext>
                </a:extLst>
              </p:cNvPr>
              <p:cNvSpPr/>
              <p:nvPr/>
            </p:nvSpPr>
            <p:spPr>
              <a:xfrm>
                <a:off x="-60964200" y="4245675"/>
                <a:ext cx="62225" cy="89025"/>
              </a:xfrm>
              <a:custGeom>
                <a:avLst/>
                <a:gdLst/>
                <a:ahLst/>
                <a:cxnLst/>
                <a:rect l="l" t="t" r="r" b="b"/>
                <a:pathLst>
                  <a:path w="2489" h="3561" extrusionOk="0">
                    <a:moveTo>
                      <a:pt x="0" y="0"/>
                    </a:moveTo>
                    <a:lnTo>
                      <a:pt x="0" y="3560"/>
                    </a:lnTo>
                    <a:lnTo>
                      <a:pt x="2489" y="3560"/>
                    </a:lnTo>
                    <a:lnTo>
                      <a:pt x="2489"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6" name="文字方塊 15">
              <a:extLst>
                <a:ext uri="{FF2B5EF4-FFF2-40B4-BE49-F238E27FC236}">
                  <a16:creationId xmlns:a16="http://schemas.microsoft.com/office/drawing/2014/main" id="{E15978B5-B249-4218-B986-52AE19B7D8F5}"/>
                </a:ext>
              </a:extLst>
            </p:cNvPr>
            <p:cNvSpPr txBox="1"/>
            <p:nvPr/>
          </p:nvSpPr>
          <p:spPr>
            <a:xfrm>
              <a:off x="913784" y="1993984"/>
              <a:ext cx="203124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TW"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OO</a:t>
              </a:r>
              <a:r>
                <a:rPr kumimoji="0" lang="zh-TW" altLang="en-US"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協會</a:t>
              </a:r>
              <a:endParaRPr kumimoji="0" lang="zh-TW" altLang="en-US" sz="20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grpSp>
      <p:cxnSp>
        <p:nvCxnSpPr>
          <p:cNvPr id="22" name="直線單箭頭接點 21">
            <a:extLst>
              <a:ext uri="{FF2B5EF4-FFF2-40B4-BE49-F238E27FC236}">
                <a16:creationId xmlns:a16="http://schemas.microsoft.com/office/drawing/2014/main" id="{0B24D8A8-0A80-40BC-8C94-D3758B15CD05}"/>
              </a:ext>
            </a:extLst>
          </p:cNvPr>
          <p:cNvCxnSpPr/>
          <p:nvPr/>
        </p:nvCxnSpPr>
        <p:spPr>
          <a:xfrm flipV="1">
            <a:off x="2608973" y="1697622"/>
            <a:ext cx="3425033" cy="17620"/>
          </a:xfrm>
          <a:prstGeom prst="straightConnector1">
            <a:avLst/>
          </a:prstGeom>
          <a:ln w="38100">
            <a:solidFill>
              <a:schemeClr val="accent4">
                <a:lumMod val="50000"/>
              </a:schemeClr>
            </a:solidFill>
            <a:tailEnd type="triangle"/>
          </a:ln>
        </p:spPr>
        <p:style>
          <a:lnRef idx="1">
            <a:schemeClr val="accent4"/>
          </a:lnRef>
          <a:fillRef idx="0">
            <a:schemeClr val="accent4"/>
          </a:fillRef>
          <a:effectRef idx="0">
            <a:schemeClr val="accent4"/>
          </a:effectRef>
          <a:fontRef idx="minor">
            <a:schemeClr val="tx1"/>
          </a:fontRef>
        </p:style>
      </p:cxnSp>
      <p:grpSp>
        <p:nvGrpSpPr>
          <p:cNvPr id="23" name="群組 22">
            <a:extLst>
              <a:ext uri="{FF2B5EF4-FFF2-40B4-BE49-F238E27FC236}">
                <a16:creationId xmlns:a16="http://schemas.microsoft.com/office/drawing/2014/main" id="{591A94ED-885A-4276-8DE9-1B2C31F22E66}"/>
              </a:ext>
            </a:extLst>
          </p:cNvPr>
          <p:cNvGrpSpPr/>
          <p:nvPr/>
        </p:nvGrpSpPr>
        <p:grpSpPr>
          <a:xfrm>
            <a:off x="5718127" y="1137192"/>
            <a:ext cx="2031249" cy="1256902"/>
            <a:chOff x="6279103" y="1341731"/>
            <a:chExt cx="2031249" cy="1256902"/>
          </a:xfrm>
        </p:grpSpPr>
        <p:sp>
          <p:nvSpPr>
            <p:cNvPr id="24" name="Google Shape;6510;p77">
              <a:extLst>
                <a:ext uri="{FF2B5EF4-FFF2-40B4-BE49-F238E27FC236}">
                  <a16:creationId xmlns:a16="http://schemas.microsoft.com/office/drawing/2014/main" id="{9494781C-CED5-47BE-9082-AAAD73260FAE}"/>
                </a:ext>
              </a:extLst>
            </p:cNvPr>
            <p:cNvSpPr/>
            <p:nvPr/>
          </p:nvSpPr>
          <p:spPr>
            <a:xfrm>
              <a:off x="6883835" y="1341731"/>
              <a:ext cx="821786" cy="780584"/>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rgbClr val="5F7D9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5" name="文字方塊 24">
              <a:extLst>
                <a:ext uri="{FF2B5EF4-FFF2-40B4-BE49-F238E27FC236}">
                  <a16:creationId xmlns:a16="http://schemas.microsoft.com/office/drawing/2014/main" id="{D879DFBC-D4E6-4C71-A490-54D5D1CD1090}"/>
                </a:ext>
              </a:extLst>
            </p:cNvPr>
            <p:cNvSpPr txBox="1"/>
            <p:nvPr/>
          </p:nvSpPr>
          <p:spPr>
            <a:xfrm>
              <a:off x="6279103" y="2198523"/>
              <a:ext cx="203124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TW"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B</a:t>
              </a:r>
              <a:r>
                <a:rPr kumimoji="0" lang="zh-TW" altLang="en-US"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鄉公所</a:t>
              </a:r>
              <a:endParaRPr kumimoji="0" lang="zh-TW" altLang="en-US" sz="20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grpSp>
      <p:sp>
        <p:nvSpPr>
          <p:cNvPr id="26" name="矩形 25">
            <a:extLst>
              <a:ext uri="{FF2B5EF4-FFF2-40B4-BE49-F238E27FC236}">
                <a16:creationId xmlns:a16="http://schemas.microsoft.com/office/drawing/2014/main" id="{EECF5CBF-D252-4A66-813B-830D8CCE2EC5}"/>
              </a:ext>
            </a:extLst>
          </p:cNvPr>
          <p:cNvSpPr/>
          <p:nvPr/>
        </p:nvSpPr>
        <p:spPr>
          <a:xfrm>
            <a:off x="2971285" y="765844"/>
            <a:ext cx="2779755" cy="707886"/>
          </a:xfrm>
          <a:prstGeom prst="rect">
            <a:avLst/>
          </a:prstGeom>
          <a:solidFill>
            <a:schemeClr val="bg1"/>
          </a:solidFill>
        </p:spPr>
        <p:txBody>
          <a:bodyPr wrap="square">
            <a:spAutoFit/>
          </a:bodyPr>
          <a:lstStyle/>
          <a:p>
            <a:r>
              <a:rPr lang="zh-TW" altLang="en-US" sz="2000" dirty="0">
                <a:latin typeface="微軟正黑體" panose="020B0604030504040204" pitchFamily="34" charset="-120"/>
                <a:ea typeface="微軟正黑體" panose="020B0604030504040204" pitchFamily="34" charset="-120"/>
              </a:rPr>
              <a:t>申請</a:t>
            </a:r>
            <a:r>
              <a:rPr lang="zh-TW" altLang="en-US" sz="2000" b="1" dirty="0">
                <a:solidFill>
                  <a:srgbClr val="FF5C5E"/>
                </a:solidFill>
                <a:latin typeface="微軟正黑體" panose="020B0604030504040204" pitchFamily="34" charset="-120"/>
                <a:ea typeface="微軟正黑體" panose="020B0604030504040204" pitchFamily="34" charset="-120"/>
              </a:rPr>
              <a:t>機關</a:t>
            </a:r>
            <a:r>
              <a:rPr lang="zh-TW" altLang="en-US" sz="2000" b="1" dirty="0">
                <a:solidFill>
                  <a:schemeClr val="accent6">
                    <a:lumMod val="40000"/>
                    <a:lumOff val="60000"/>
                  </a:schemeClr>
                </a:solidFill>
                <a:latin typeface="微軟正黑體" panose="020B0604030504040204" pitchFamily="34" charset="-120"/>
                <a:ea typeface="微軟正黑體" panose="020B0604030504040204" pitchFamily="34" charset="-120"/>
              </a:rPr>
              <a:t>未辦理補助資訊公告之補助</a:t>
            </a:r>
            <a:r>
              <a:rPr lang="en-US" altLang="zh-TW" sz="2000" dirty="0">
                <a:solidFill>
                  <a:schemeClr val="tx1"/>
                </a:solidFill>
                <a:latin typeface="微軟正黑體" panose="020B0604030504040204" pitchFamily="34" charset="-120"/>
                <a:ea typeface="微軟正黑體" panose="020B0604030504040204" pitchFamily="34" charset="-120"/>
              </a:rPr>
              <a:t>2</a:t>
            </a:r>
            <a:r>
              <a:rPr lang="zh-TW" altLang="en-US" sz="2000" dirty="0">
                <a:solidFill>
                  <a:schemeClr val="tx1"/>
                </a:solidFill>
                <a:latin typeface="微軟正黑體" panose="020B0604030504040204" pitchFamily="34" charset="-120"/>
                <a:ea typeface="微軟正黑體" panose="020B0604030504040204" pitchFamily="34" charset="-120"/>
              </a:rPr>
              <a:t>萬元</a:t>
            </a:r>
            <a:endParaRPr lang="zh-TW" altLang="en-US" sz="2000" dirty="0">
              <a:solidFill>
                <a:schemeClr val="tx1"/>
              </a:solidFill>
            </a:endParaRPr>
          </a:p>
        </p:txBody>
      </p:sp>
      <p:grpSp>
        <p:nvGrpSpPr>
          <p:cNvPr id="45" name="群組 44">
            <a:extLst>
              <a:ext uri="{FF2B5EF4-FFF2-40B4-BE49-F238E27FC236}">
                <a16:creationId xmlns:a16="http://schemas.microsoft.com/office/drawing/2014/main" id="{F5587D62-DD6A-47D0-8104-F7A1ED4EDC6B}"/>
              </a:ext>
            </a:extLst>
          </p:cNvPr>
          <p:cNvGrpSpPr/>
          <p:nvPr/>
        </p:nvGrpSpPr>
        <p:grpSpPr>
          <a:xfrm>
            <a:off x="3350208" y="2047864"/>
            <a:ext cx="2031249" cy="1286204"/>
            <a:chOff x="3350208" y="2047864"/>
            <a:chExt cx="2031249" cy="1286204"/>
          </a:xfrm>
        </p:grpSpPr>
        <p:grpSp>
          <p:nvGrpSpPr>
            <p:cNvPr id="30" name="Google Shape;6610;p77">
              <a:extLst>
                <a:ext uri="{FF2B5EF4-FFF2-40B4-BE49-F238E27FC236}">
                  <a16:creationId xmlns:a16="http://schemas.microsoft.com/office/drawing/2014/main" id="{2389CD14-194C-4BFE-A03A-DC66E2A47FB0}"/>
                </a:ext>
              </a:extLst>
            </p:cNvPr>
            <p:cNvGrpSpPr/>
            <p:nvPr/>
          </p:nvGrpSpPr>
          <p:grpSpPr>
            <a:xfrm>
              <a:off x="3993026" y="2047864"/>
              <a:ext cx="912544" cy="836756"/>
              <a:chOff x="946175" y="3619500"/>
              <a:chExt cx="296975" cy="293825"/>
            </a:xfrm>
            <a:solidFill>
              <a:schemeClr val="accent2">
                <a:lumMod val="60000"/>
                <a:lumOff val="40000"/>
              </a:schemeClr>
            </a:solidFill>
          </p:grpSpPr>
          <p:sp>
            <p:nvSpPr>
              <p:cNvPr id="32" name="Google Shape;6611;p77">
                <a:extLst>
                  <a:ext uri="{FF2B5EF4-FFF2-40B4-BE49-F238E27FC236}">
                    <a16:creationId xmlns:a16="http://schemas.microsoft.com/office/drawing/2014/main" id="{24B846FF-93E1-4F3F-8D17-807178F667AC}"/>
                  </a:ext>
                </a:extLst>
              </p:cNvPr>
              <p:cNvSpPr/>
              <p:nvPr/>
            </p:nvSpPr>
            <p:spPr>
              <a:xfrm>
                <a:off x="963525" y="3619500"/>
                <a:ext cx="207950" cy="293825"/>
              </a:xfrm>
              <a:custGeom>
                <a:avLst/>
                <a:gdLst/>
                <a:ahLst/>
                <a:cxnLst/>
                <a:rect l="l" t="t" r="r" b="b"/>
                <a:pathLst>
                  <a:path w="8318" h="11753" extrusionOk="0">
                    <a:moveTo>
                      <a:pt x="3828" y="2742"/>
                    </a:moveTo>
                    <a:cubicBezTo>
                      <a:pt x="3915" y="2742"/>
                      <a:pt x="4001" y="2773"/>
                      <a:pt x="4064" y="2836"/>
                    </a:cubicBezTo>
                    <a:cubicBezTo>
                      <a:pt x="4253" y="2994"/>
                      <a:pt x="4253" y="3183"/>
                      <a:pt x="4096" y="3340"/>
                    </a:cubicBezTo>
                    <a:lnTo>
                      <a:pt x="2678" y="4695"/>
                    </a:lnTo>
                    <a:cubicBezTo>
                      <a:pt x="2615" y="4790"/>
                      <a:pt x="2520" y="4821"/>
                      <a:pt x="2457" y="4821"/>
                    </a:cubicBezTo>
                    <a:cubicBezTo>
                      <a:pt x="2363" y="4821"/>
                      <a:pt x="2268" y="4790"/>
                      <a:pt x="2205" y="4695"/>
                    </a:cubicBezTo>
                    <a:lnTo>
                      <a:pt x="1512" y="4002"/>
                    </a:lnTo>
                    <a:cubicBezTo>
                      <a:pt x="1386" y="3876"/>
                      <a:pt x="1386" y="3655"/>
                      <a:pt x="1512" y="3529"/>
                    </a:cubicBezTo>
                    <a:cubicBezTo>
                      <a:pt x="1575" y="3466"/>
                      <a:pt x="1662" y="3435"/>
                      <a:pt x="1749" y="3435"/>
                    </a:cubicBezTo>
                    <a:cubicBezTo>
                      <a:pt x="1835" y="3435"/>
                      <a:pt x="1922" y="3466"/>
                      <a:pt x="1985" y="3529"/>
                    </a:cubicBezTo>
                    <a:lnTo>
                      <a:pt x="2426" y="3971"/>
                    </a:lnTo>
                    <a:lnTo>
                      <a:pt x="3592" y="2836"/>
                    </a:lnTo>
                    <a:cubicBezTo>
                      <a:pt x="3655" y="2773"/>
                      <a:pt x="3741" y="2742"/>
                      <a:pt x="3828" y="2742"/>
                    </a:cubicBezTo>
                    <a:close/>
                    <a:moveTo>
                      <a:pt x="3828" y="4790"/>
                    </a:moveTo>
                    <a:cubicBezTo>
                      <a:pt x="3915" y="4790"/>
                      <a:pt x="4001" y="4821"/>
                      <a:pt x="4064" y="4884"/>
                    </a:cubicBezTo>
                    <a:cubicBezTo>
                      <a:pt x="4253" y="5042"/>
                      <a:pt x="4253" y="5262"/>
                      <a:pt x="4096" y="5388"/>
                    </a:cubicBezTo>
                    <a:lnTo>
                      <a:pt x="2678" y="6774"/>
                    </a:lnTo>
                    <a:cubicBezTo>
                      <a:pt x="2615" y="6837"/>
                      <a:pt x="2520" y="6869"/>
                      <a:pt x="2457" y="6869"/>
                    </a:cubicBezTo>
                    <a:cubicBezTo>
                      <a:pt x="2363" y="6869"/>
                      <a:pt x="2268" y="6837"/>
                      <a:pt x="2205" y="6774"/>
                    </a:cubicBezTo>
                    <a:lnTo>
                      <a:pt x="1512" y="6050"/>
                    </a:lnTo>
                    <a:cubicBezTo>
                      <a:pt x="1386" y="5924"/>
                      <a:pt x="1386" y="5703"/>
                      <a:pt x="1512" y="5577"/>
                    </a:cubicBezTo>
                    <a:cubicBezTo>
                      <a:pt x="1575" y="5514"/>
                      <a:pt x="1662" y="5483"/>
                      <a:pt x="1749" y="5483"/>
                    </a:cubicBezTo>
                    <a:cubicBezTo>
                      <a:pt x="1835" y="5483"/>
                      <a:pt x="1922" y="5514"/>
                      <a:pt x="1985" y="5577"/>
                    </a:cubicBezTo>
                    <a:lnTo>
                      <a:pt x="2426" y="6018"/>
                    </a:lnTo>
                    <a:lnTo>
                      <a:pt x="3592" y="4884"/>
                    </a:lnTo>
                    <a:cubicBezTo>
                      <a:pt x="3655" y="4821"/>
                      <a:pt x="3741" y="4790"/>
                      <a:pt x="3828" y="4790"/>
                    </a:cubicBezTo>
                    <a:close/>
                    <a:moveTo>
                      <a:pt x="3828" y="6869"/>
                    </a:moveTo>
                    <a:cubicBezTo>
                      <a:pt x="3915" y="6869"/>
                      <a:pt x="4001" y="6900"/>
                      <a:pt x="4064" y="6963"/>
                    </a:cubicBezTo>
                    <a:cubicBezTo>
                      <a:pt x="4253" y="7121"/>
                      <a:pt x="4253" y="7342"/>
                      <a:pt x="4096" y="7468"/>
                    </a:cubicBezTo>
                    <a:lnTo>
                      <a:pt x="2678" y="8854"/>
                    </a:lnTo>
                    <a:cubicBezTo>
                      <a:pt x="2615" y="8917"/>
                      <a:pt x="2520" y="8980"/>
                      <a:pt x="2457" y="8980"/>
                    </a:cubicBezTo>
                    <a:cubicBezTo>
                      <a:pt x="2363" y="8980"/>
                      <a:pt x="2268" y="8917"/>
                      <a:pt x="2205" y="8854"/>
                    </a:cubicBezTo>
                    <a:lnTo>
                      <a:pt x="1512" y="8129"/>
                    </a:lnTo>
                    <a:cubicBezTo>
                      <a:pt x="1386" y="8003"/>
                      <a:pt x="1386" y="7783"/>
                      <a:pt x="1512" y="7657"/>
                    </a:cubicBezTo>
                    <a:cubicBezTo>
                      <a:pt x="1575" y="7594"/>
                      <a:pt x="1662" y="7562"/>
                      <a:pt x="1749" y="7562"/>
                    </a:cubicBezTo>
                    <a:cubicBezTo>
                      <a:pt x="1835" y="7562"/>
                      <a:pt x="1922" y="7594"/>
                      <a:pt x="1985" y="7657"/>
                    </a:cubicBezTo>
                    <a:lnTo>
                      <a:pt x="2426" y="8098"/>
                    </a:lnTo>
                    <a:lnTo>
                      <a:pt x="3592" y="6963"/>
                    </a:lnTo>
                    <a:cubicBezTo>
                      <a:pt x="3655" y="6900"/>
                      <a:pt x="3741" y="6869"/>
                      <a:pt x="3828" y="6869"/>
                    </a:cubicBezTo>
                    <a:close/>
                    <a:moveTo>
                      <a:pt x="347" y="1"/>
                    </a:moveTo>
                    <a:cubicBezTo>
                      <a:pt x="158" y="1"/>
                      <a:pt x="0" y="158"/>
                      <a:pt x="0" y="347"/>
                    </a:cubicBezTo>
                    <a:lnTo>
                      <a:pt x="0" y="9673"/>
                    </a:lnTo>
                    <a:lnTo>
                      <a:pt x="6301" y="9673"/>
                    </a:lnTo>
                    <a:lnTo>
                      <a:pt x="6301" y="10397"/>
                    </a:lnTo>
                    <a:lnTo>
                      <a:pt x="6301" y="10744"/>
                    </a:lnTo>
                    <a:lnTo>
                      <a:pt x="6270" y="10744"/>
                    </a:lnTo>
                    <a:cubicBezTo>
                      <a:pt x="6270" y="11343"/>
                      <a:pt x="6742" y="11752"/>
                      <a:pt x="7278" y="11752"/>
                    </a:cubicBezTo>
                    <a:cubicBezTo>
                      <a:pt x="7876" y="11752"/>
                      <a:pt x="8317" y="11280"/>
                      <a:pt x="8317" y="10744"/>
                    </a:cubicBezTo>
                    <a:lnTo>
                      <a:pt x="8317" y="7972"/>
                    </a:lnTo>
                    <a:lnTo>
                      <a:pt x="7498" y="8822"/>
                    </a:lnTo>
                    <a:lnTo>
                      <a:pt x="5608" y="9547"/>
                    </a:lnTo>
                    <a:cubicBezTo>
                      <a:pt x="5497" y="9576"/>
                      <a:pt x="5390" y="9590"/>
                      <a:pt x="5288" y="9590"/>
                    </a:cubicBezTo>
                    <a:cubicBezTo>
                      <a:pt x="4954" y="9590"/>
                      <a:pt x="4674" y="9441"/>
                      <a:pt x="4505" y="9200"/>
                    </a:cubicBezTo>
                    <a:cubicBezTo>
                      <a:pt x="4316" y="8980"/>
                      <a:pt x="4222" y="8665"/>
                      <a:pt x="4316" y="8255"/>
                    </a:cubicBezTo>
                    <a:lnTo>
                      <a:pt x="5041" y="6365"/>
                    </a:lnTo>
                    <a:lnTo>
                      <a:pt x="8317" y="3088"/>
                    </a:lnTo>
                    <a:lnTo>
                      <a:pt x="8317" y="2773"/>
                    </a:lnTo>
                    <a:lnTo>
                      <a:pt x="5891" y="2773"/>
                    </a:lnTo>
                    <a:cubicBezTo>
                      <a:pt x="5671" y="2773"/>
                      <a:pt x="5513" y="2616"/>
                      <a:pt x="5513" y="2427"/>
                    </a:cubicBezTo>
                    <a:lnTo>
                      <a:pt x="5513"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3" name="Google Shape;6612;p77">
                <a:extLst>
                  <a:ext uri="{FF2B5EF4-FFF2-40B4-BE49-F238E27FC236}">
                    <a16:creationId xmlns:a16="http://schemas.microsoft.com/office/drawing/2014/main" id="{F1EFFCD3-9C55-4CCD-A7B7-6E76D4A9EF3F}"/>
                  </a:ext>
                </a:extLst>
              </p:cNvPr>
              <p:cNvSpPr/>
              <p:nvPr/>
            </p:nvSpPr>
            <p:spPr>
              <a:xfrm>
                <a:off x="1185625" y="3688025"/>
                <a:ext cx="57525" cy="55950"/>
              </a:xfrm>
              <a:custGeom>
                <a:avLst/>
                <a:gdLst/>
                <a:ahLst/>
                <a:cxnLst/>
                <a:rect l="l" t="t" r="r" b="b"/>
                <a:pathLst>
                  <a:path w="2301" h="2238" extrusionOk="0">
                    <a:moveTo>
                      <a:pt x="1072" y="1"/>
                    </a:moveTo>
                    <a:cubicBezTo>
                      <a:pt x="890" y="1"/>
                      <a:pt x="709" y="64"/>
                      <a:pt x="568" y="190"/>
                    </a:cubicBezTo>
                    <a:lnTo>
                      <a:pt x="0" y="788"/>
                    </a:lnTo>
                    <a:lnTo>
                      <a:pt x="1450" y="2238"/>
                    </a:lnTo>
                    <a:lnTo>
                      <a:pt x="2048" y="1639"/>
                    </a:lnTo>
                    <a:cubicBezTo>
                      <a:pt x="2300" y="1387"/>
                      <a:pt x="2300" y="946"/>
                      <a:pt x="2048" y="662"/>
                    </a:cubicBezTo>
                    <a:lnTo>
                      <a:pt x="1576" y="190"/>
                    </a:lnTo>
                    <a:cubicBezTo>
                      <a:pt x="1434" y="64"/>
                      <a:pt x="1253" y="1"/>
                      <a:pt x="1072"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4" name="Google Shape;6613;p77">
                <a:extLst>
                  <a:ext uri="{FF2B5EF4-FFF2-40B4-BE49-F238E27FC236}">
                    <a16:creationId xmlns:a16="http://schemas.microsoft.com/office/drawing/2014/main" id="{34426325-A31E-4D9B-B00D-3B71E5180187}"/>
                  </a:ext>
                </a:extLst>
              </p:cNvPr>
              <p:cNvSpPr/>
              <p:nvPr/>
            </p:nvSpPr>
            <p:spPr>
              <a:xfrm>
                <a:off x="1088075" y="3795925"/>
                <a:ext cx="46375" cy="45025"/>
              </a:xfrm>
              <a:custGeom>
                <a:avLst/>
                <a:gdLst/>
                <a:ahLst/>
                <a:cxnLst/>
                <a:rect l="l" t="t" r="r" b="b"/>
                <a:pathLst>
                  <a:path w="1855" h="1801" extrusionOk="0">
                    <a:moveTo>
                      <a:pt x="594" y="1"/>
                    </a:moveTo>
                    <a:lnTo>
                      <a:pt x="59" y="1387"/>
                    </a:lnTo>
                    <a:cubicBezTo>
                      <a:pt x="0" y="1621"/>
                      <a:pt x="186" y="1800"/>
                      <a:pt x="414" y="1800"/>
                    </a:cubicBezTo>
                    <a:cubicBezTo>
                      <a:pt x="432" y="1800"/>
                      <a:pt x="450" y="1799"/>
                      <a:pt x="468" y="1797"/>
                    </a:cubicBezTo>
                    <a:lnTo>
                      <a:pt x="1855" y="1261"/>
                    </a:lnTo>
                    <a:lnTo>
                      <a:pt x="594"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5" name="Google Shape;6614;p77">
                <a:extLst>
                  <a:ext uri="{FF2B5EF4-FFF2-40B4-BE49-F238E27FC236}">
                    <a16:creationId xmlns:a16="http://schemas.microsoft.com/office/drawing/2014/main" id="{A3D6112C-1016-4CA6-A3D6-DA982D7A5F8A}"/>
                  </a:ext>
                </a:extLst>
              </p:cNvPr>
              <p:cNvSpPr/>
              <p:nvPr/>
            </p:nvSpPr>
            <p:spPr>
              <a:xfrm>
                <a:off x="1112375" y="3720325"/>
                <a:ext cx="97700" cy="97700"/>
              </a:xfrm>
              <a:custGeom>
                <a:avLst/>
                <a:gdLst/>
                <a:ahLst/>
                <a:cxnLst/>
                <a:rect l="l" t="t" r="r" b="b"/>
                <a:pathLst>
                  <a:path w="3908" h="3908" extrusionOk="0">
                    <a:moveTo>
                      <a:pt x="2426" y="1"/>
                    </a:moveTo>
                    <a:lnTo>
                      <a:pt x="1" y="2458"/>
                    </a:lnTo>
                    <a:lnTo>
                      <a:pt x="1450" y="3907"/>
                    </a:lnTo>
                    <a:lnTo>
                      <a:pt x="3907" y="1481"/>
                    </a:lnTo>
                    <a:lnTo>
                      <a:pt x="2426" y="1"/>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 name="Google Shape;6615;p77">
                <a:extLst>
                  <a:ext uri="{FF2B5EF4-FFF2-40B4-BE49-F238E27FC236}">
                    <a16:creationId xmlns:a16="http://schemas.microsoft.com/office/drawing/2014/main" id="{9CB10680-C563-4C09-B014-725172FD80DF}"/>
                  </a:ext>
                </a:extLst>
              </p:cNvPr>
              <p:cNvSpPr/>
              <p:nvPr/>
            </p:nvSpPr>
            <p:spPr>
              <a:xfrm>
                <a:off x="1120250" y="3623450"/>
                <a:ext cx="47275" cy="47275"/>
              </a:xfrm>
              <a:custGeom>
                <a:avLst/>
                <a:gdLst/>
                <a:ahLst/>
                <a:cxnLst/>
                <a:rect l="l" t="t" r="r" b="b"/>
                <a:pathLst>
                  <a:path w="1891" h="1891" extrusionOk="0">
                    <a:moveTo>
                      <a:pt x="1" y="0"/>
                    </a:moveTo>
                    <a:lnTo>
                      <a:pt x="1" y="1891"/>
                    </a:lnTo>
                    <a:lnTo>
                      <a:pt x="1891" y="1891"/>
                    </a:lnTo>
                    <a:lnTo>
                      <a:pt x="1"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7" name="Google Shape;6616;p77">
                <a:extLst>
                  <a:ext uri="{FF2B5EF4-FFF2-40B4-BE49-F238E27FC236}">
                    <a16:creationId xmlns:a16="http://schemas.microsoft.com/office/drawing/2014/main" id="{877A4C0C-3547-4F5F-8932-F9AC95FD83DE}"/>
                  </a:ext>
                </a:extLst>
              </p:cNvPr>
              <p:cNvSpPr/>
              <p:nvPr/>
            </p:nvSpPr>
            <p:spPr>
              <a:xfrm>
                <a:off x="946175" y="3879425"/>
                <a:ext cx="166225" cy="33900"/>
              </a:xfrm>
              <a:custGeom>
                <a:avLst/>
                <a:gdLst/>
                <a:ahLst/>
                <a:cxnLst/>
                <a:rect l="l" t="t" r="r" b="b"/>
                <a:pathLst>
                  <a:path w="6649" h="1356" extrusionOk="0">
                    <a:moveTo>
                      <a:pt x="348" y="0"/>
                    </a:moveTo>
                    <a:cubicBezTo>
                      <a:pt x="158" y="0"/>
                      <a:pt x="1" y="190"/>
                      <a:pt x="1" y="347"/>
                    </a:cubicBezTo>
                    <a:lnTo>
                      <a:pt x="1" y="694"/>
                    </a:lnTo>
                    <a:cubicBezTo>
                      <a:pt x="1" y="1040"/>
                      <a:pt x="316" y="1355"/>
                      <a:pt x="694" y="1355"/>
                    </a:cubicBezTo>
                    <a:lnTo>
                      <a:pt x="6649" y="1355"/>
                    </a:lnTo>
                    <a:cubicBezTo>
                      <a:pt x="6428" y="1103"/>
                      <a:pt x="6302" y="725"/>
                      <a:pt x="6302" y="347"/>
                    </a:cubicBezTo>
                    <a:lnTo>
                      <a:pt x="6302"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31" name="文字方塊 30">
              <a:extLst>
                <a:ext uri="{FF2B5EF4-FFF2-40B4-BE49-F238E27FC236}">
                  <a16:creationId xmlns:a16="http://schemas.microsoft.com/office/drawing/2014/main" id="{D0C0B298-FC85-4A31-9888-FD0E2AA77F31}"/>
                </a:ext>
              </a:extLst>
            </p:cNvPr>
            <p:cNvSpPr txBox="1"/>
            <p:nvPr/>
          </p:nvSpPr>
          <p:spPr>
            <a:xfrm>
              <a:off x="3350208" y="2933958"/>
              <a:ext cx="203124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身分關係揭露表</a:t>
              </a:r>
              <a:endParaRPr kumimoji="0" lang="zh-TW" altLang="en-US" sz="20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grpSp>
      <p:grpSp>
        <p:nvGrpSpPr>
          <p:cNvPr id="39" name="群組 38">
            <a:extLst>
              <a:ext uri="{FF2B5EF4-FFF2-40B4-BE49-F238E27FC236}">
                <a16:creationId xmlns:a16="http://schemas.microsoft.com/office/drawing/2014/main" id="{6296E10C-BE01-4F13-A77B-E0CD330F2D20}"/>
              </a:ext>
            </a:extLst>
          </p:cNvPr>
          <p:cNvGrpSpPr/>
          <p:nvPr/>
        </p:nvGrpSpPr>
        <p:grpSpPr>
          <a:xfrm>
            <a:off x="5166912" y="2059840"/>
            <a:ext cx="3903118" cy="3304012"/>
            <a:chOff x="5908022" y="2264379"/>
            <a:chExt cx="3294357" cy="2443364"/>
          </a:xfrm>
        </p:grpSpPr>
        <p:sp>
          <p:nvSpPr>
            <p:cNvPr id="40" name="爆炸: 八角 39">
              <a:extLst>
                <a:ext uri="{FF2B5EF4-FFF2-40B4-BE49-F238E27FC236}">
                  <a16:creationId xmlns:a16="http://schemas.microsoft.com/office/drawing/2014/main" id="{9B12A8BE-703C-47B9-943D-5A82B7ED9A3B}"/>
                </a:ext>
              </a:extLst>
            </p:cNvPr>
            <p:cNvSpPr/>
            <p:nvPr/>
          </p:nvSpPr>
          <p:spPr>
            <a:xfrm>
              <a:off x="5908022" y="2264379"/>
              <a:ext cx="3294357" cy="2443364"/>
            </a:xfrm>
            <a:prstGeom prst="irregularSeal1">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zh-TW" altLang="en-US" sz="1400" b="0" i="0" u="none" strike="noStrike" kern="0" cap="none" spc="0" normalizeH="0" baseline="0" noProof="0">
                <a:ln>
                  <a:noFill/>
                </a:ln>
                <a:solidFill>
                  <a:srgbClr val="FFFFFF"/>
                </a:solidFill>
                <a:effectLst/>
                <a:uLnTx/>
                <a:uFillTx/>
                <a:latin typeface="Arial"/>
                <a:ea typeface="新細明體" panose="02020500000000000000" pitchFamily="18" charset="-120"/>
                <a:cs typeface="+mn-cs"/>
                <a:sym typeface="Arial"/>
              </a:endParaRPr>
            </a:p>
          </p:txBody>
        </p:sp>
        <p:sp>
          <p:nvSpPr>
            <p:cNvPr id="41" name="文字方塊 40">
              <a:extLst>
                <a:ext uri="{FF2B5EF4-FFF2-40B4-BE49-F238E27FC236}">
                  <a16:creationId xmlns:a16="http://schemas.microsoft.com/office/drawing/2014/main" id="{E1E02767-67D0-4223-9A97-36EA035F79A1}"/>
                </a:ext>
              </a:extLst>
            </p:cNvPr>
            <p:cNvSpPr txBox="1"/>
            <p:nvPr/>
          </p:nvSpPr>
          <p:spPr>
            <a:xfrm>
              <a:off x="6433676" y="2943231"/>
              <a:ext cx="2165809" cy="1138026"/>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4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申請非以公開公平方式辦理之補助，就算檢附揭露表依然違法。</a:t>
              </a:r>
              <a:endParaRPr kumimoji="0" lang="en-US" altLang="zh-TW" sz="14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TW" sz="14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OO</a:t>
              </a:r>
              <a:r>
                <a:rPr kumimoji="0" lang="zh-TW" altLang="en-US" sz="14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協會</a:t>
              </a:r>
              <a:endParaRPr kumimoji="0" lang="en-US" altLang="zh-TW"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違反本法第 </a:t>
              </a:r>
              <a:r>
                <a:rPr kumimoji="0" lang="en-US" altLang="zh-TW"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14 </a:t>
              </a:r>
              <a:r>
                <a:rPr kumimoji="0" lang="zh-TW" altLang="en-US"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條第 </a:t>
              </a:r>
              <a:r>
                <a:rPr kumimoji="0" lang="en-US" altLang="zh-TW"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1 </a:t>
              </a:r>
              <a:r>
                <a:rPr kumimoji="0" lang="zh-TW" altLang="en-US" sz="1400" b="0"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項規定</a:t>
              </a:r>
              <a:r>
                <a:rPr kumimoji="0" lang="zh-TW" altLang="en-US" sz="2400" b="1" i="0" u="none" strike="noStrike" kern="0" cap="none" spc="0" normalizeH="0" baseline="0" noProof="0" dirty="0">
                  <a:ln>
                    <a:noFill/>
                  </a:ln>
                  <a:solidFill>
                    <a:schemeClr val="accent6">
                      <a:lumMod val="60000"/>
                      <a:lumOff val="40000"/>
                    </a:schemeClr>
                  </a:solidFill>
                  <a:effectLst/>
                  <a:uLnTx/>
                  <a:uFillTx/>
                  <a:latin typeface="微軟正黑體" panose="020B0604030504040204" pitchFamily="34" charset="-120"/>
                  <a:ea typeface="微軟正黑體" panose="020B0604030504040204" pitchFamily="34" charset="-120"/>
                  <a:cs typeface="Arial"/>
                  <a:sym typeface="Arial"/>
                </a:rPr>
                <a:t>罰</a:t>
              </a:r>
              <a:endParaRPr kumimoji="0" lang="zh-TW" altLang="en-US" sz="2000" b="0" i="0" u="none" strike="noStrike" kern="0" cap="none" spc="0" normalizeH="0" baseline="0" noProof="0" dirty="0">
                <a:ln>
                  <a:noFill/>
                </a:ln>
                <a:solidFill>
                  <a:schemeClr val="accent6">
                    <a:lumMod val="60000"/>
                    <a:lumOff val="40000"/>
                  </a:schemeClr>
                </a:solidFill>
                <a:effectLst/>
                <a:uLnTx/>
                <a:uFillTx/>
                <a:latin typeface="Arial"/>
                <a:cs typeface="Arial"/>
                <a:sym typeface="Arial"/>
              </a:endParaRPr>
            </a:p>
          </p:txBody>
        </p:sp>
      </p:grpSp>
      <p:cxnSp>
        <p:nvCxnSpPr>
          <p:cNvPr id="42" name="直線接點 41">
            <a:extLst>
              <a:ext uri="{FF2B5EF4-FFF2-40B4-BE49-F238E27FC236}">
                <a16:creationId xmlns:a16="http://schemas.microsoft.com/office/drawing/2014/main" id="{62B54A56-2264-45ED-AAAB-804EB70E7C0C}"/>
              </a:ext>
            </a:extLst>
          </p:cNvPr>
          <p:cNvCxnSpPr/>
          <p:nvPr/>
        </p:nvCxnSpPr>
        <p:spPr>
          <a:xfrm flipH="1">
            <a:off x="1908679" y="2388269"/>
            <a:ext cx="1" cy="516299"/>
          </a:xfrm>
          <a:prstGeom prst="line">
            <a:avLst/>
          </a:prstGeom>
          <a:ln w="38100">
            <a:solidFill>
              <a:schemeClr val="accent4">
                <a:lumMod val="50000"/>
              </a:schemeClr>
            </a:solidFill>
          </a:ln>
        </p:spPr>
        <p:style>
          <a:lnRef idx="1">
            <a:schemeClr val="accent4"/>
          </a:lnRef>
          <a:fillRef idx="0">
            <a:schemeClr val="accent4"/>
          </a:fillRef>
          <a:effectRef idx="0">
            <a:schemeClr val="accent4"/>
          </a:effectRef>
          <a:fontRef idx="minor">
            <a:schemeClr val="tx1"/>
          </a:fontRef>
        </p:style>
      </p:cxnSp>
      <p:grpSp>
        <p:nvGrpSpPr>
          <p:cNvPr id="3" name="群組 2">
            <a:extLst>
              <a:ext uri="{FF2B5EF4-FFF2-40B4-BE49-F238E27FC236}">
                <a16:creationId xmlns:a16="http://schemas.microsoft.com/office/drawing/2014/main" id="{5B31DCAB-C6ED-4B7C-99D3-A662460F003D}"/>
              </a:ext>
            </a:extLst>
          </p:cNvPr>
          <p:cNvGrpSpPr/>
          <p:nvPr/>
        </p:nvGrpSpPr>
        <p:grpSpPr>
          <a:xfrm>
            <a:off x="924700" y="2970630"/>
            <a:ext cx="2031249" cy="1754990"/>
            <a:chOff x="924700" y="2970630"/>
            <a:chExt cx="2031249" cy="1754990"/>
          </a:xfrm>
        </p:grpSpPr>
        <p:sp>
          <p:nvSpPr>
            <p:cNvPr id="6" name="文字方塊 5">
              <a:extLst>
                <a:ext uri="{FF2B5EF4-FFF2-40B4-BE49-F238E27FC236}">
                  <a16:creationId xmlns:a16="http://schemas.microsoft.com/office/drawing/2014/main" id="{C8B9AD6C-CEA8-4D6E-A302-00F720F88A4B}"/>
                </a:ext>
              </a:extLst>
            </p:cNvPr>
            <p:cNvSpPr txBox="1"/>
            <p:nvPr/>
          </p:nvSpPr>
          <p:spPr>
            <a:xfrm>
              <a:off x="924700" y="4017734"/>
              <a:ext cx="203124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TW"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OO</a:t>
              </a:r>
              <a:r>
                <a:rPr kumimoji="0" lang="zh-TW" altLang="en-US"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協會理事長</a:t>
              </a:r>
              <a:endParaRPr kumimoji="0" lang="en-US" altLang="zh-TW" sz="20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altLang="zh-TW"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(B</a:t>
              </a:r>
              <a:r>
                <a:rPr kumimoji="0" lang="zh-TW" altLang="en-US"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鄉民代表</a:t>
              </a:r>
              <a:r>
                <a:rPr kumimoji="0" lang="en-US" altLang="zh-TW"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a:t>
              </a:r>
              <a:endParaRPr kumimoji="0" lang="zh-TW" altLang="en-US" sz="20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pic>
          <p:nvPicPr>
            <p:cNvPr id="46" name="圖片 45">
              <a:extLst>
                <a:ext uri="{FF2B5EF4-FFF2-40B4-BE49-F238E27FC236}">
                  <a16:creationId xmlns:a16="http://schemas.microsoft.com/office/drawing/2014/main" id="{FEA43F5B-402A-4313-9B5E-2EF8E93175A3}"/>
                </a:ext>
              </a:extLst>
            </p:cNvPr>
            <p:cNvPicPr>
              <a:picLocks noChangeAspect="1"/>
            </p:cNvPicPr>
            <p:nvPr/>
          </p:nvPicPr>
          <p:blipFill>
            <a:blip r:embed="rId2"/>
            <a:stretch>
              <a:fillRect/>
            </a:stretch>
          </p:blipFill>
          <p:spPr>
            <a:xfrm>
              <a:off x="1390840" y="2970630"/>
              <a:ext cx="1035678" cy="1035678"/>
            </a:xfrm>
            <a:prstGeom prst="rect">
              <a:avLst/>
            </a:prstGeom>
          </p:spPr>
        </p:pic>
      </p:grpSp>
    </p:spTree>
    <p:extLst>
      <p:ext uri="{BB962C8B-B14F-4D97-AF65-F5344CB8AC3E}">
        <p14:creationId xmlns:p14="http://schemas.microsoft.com/office/powerpoint/2010/main" val="240865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up)">
                                      <p:cBhvr>
                                        <p:cTn id="12" dur="500"/>
                                        <p:tgtEl>
                                          <p:spTgt spid="4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childTnLst>
                          </p:cTn>
                        </p:par>
                        <p:par>
                          <p:cTn id="21" fill="hold">
                            <p:stCondLst>
                              <p:cond delay="500"/>
                            </p:stCondLst>
                            <p:childTnLst>
                              <p:par>
                                <p:cTn id="22" presetID="14" presetClass="entr" presetSubtype="1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randombar(horizontal)">
                                      <p:cBhvr>
                                        <p:cTn id="24" dur="500"/>
                                        <p:tgtEl>
                                          <p:spTgt spid="23"/>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up)">
                                      <p:cBhvr>
                                        <p:cTn id="28" dur="500"/>
                                        <p:tgtEl>
                                          <p:spTgt spid="2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1000" fill="hold"/>
                                        <p:tgtEl>
                                          <p:spTgt spid="39"/>
                                        </p:tgtEl>
                                        <p:attrNameLst>
                                          <p:attrName>ppt_w</p:attrName>
                                        </p:attrNameLst>
                                      </p:cBhvr>
                                      <p:tavLst>
                                        <p:tav tm="0">
                                          <p:val>
                                            <p:fltVal val="0"/>
                                          </p:val>
                                        </p:tav>
                                        <p:tav tm="100000">
                                          <p:val>
                                            <p:strVal val="#ppt_w"/>
                                          </p:val>
                                        </p:tav>
                                      </p:tavLst>
                                    </p:anim>
                                    <p:anim calcmode="lin" valueType="num">
                                      <p:cBhvr>
                                        <p:cTn id="39" dur="1000" fill="hold"/>
                                        <p:tgtEl>
                                          <p:spTgt spid="39"/>
                                        </p:tgtEl>
                                        <p:attrNameLst>
                                          <p:attrName>ppt_h</p:attrName>
                                        </p:attrNameLst>
                                      </p:cBhvr>
                                      <p:tavLst>
                                        <p:tav tm="0">
                                          <p:val>
                                            <p:fltVal val="0"/>
                                          </p:val>
                                        </p:tav>
                                        <p:tav tm="100000">
                                          <p:val>
                                            <p:strVal val="#ppt_h"/>
                                          </p:val>
                                        </p:tav>
                                      </p:tavLst>
                                    </p:anim>
                                    <p:anim calcmode="lin" valueType="num">
                                      <p:cBhvr>
                                        <p:cTn id="40" dur="1000" fill="hold"/>
                                        <p:tgtEl>
                                          <p:spTgt spid="39"/>
                                        </p:tgtEl>
                                        <p:attrNameLst>
                                          <p:attrName>style.rotation</p:attrName>
                                        </p:attrNameLst>
                                      </p:cBhvr>
                                      <p:tavLst>
                                        <p:tav tm="0">
                                          <p:val>
                                            <p:fltVal val="90"/>
                                          </p:val>
                                        </p:tav>
                                        <p:tav tm="100000">
                                          <p:val>
                                            <p:fltVal val="0"/>
                                          </p:val>
                                        </p:tav>
                                      </p:tavLst>
                                    </p:anim>
                                    <p:animEffect transition="in" filter="fade">
                                      <p:cBhvr>
                                        <p:cTn id="41"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5A021B49-14E4-41F3-B5A2-195C58EF8F4B}"/>
              </a:ext>
            </a:extLst>
          </p:cNvPr>
          <p:cNvGrpSpPr/>
          <p:nvPr/>
        </p:nvGrpSpPr>
        <p:grpSpPr>
          <a:xfrm>
            <a:off x="4926133" y="1656993"/>
            <a:ext cx="1656560" cy="1039647"/>
            <a:chOff x="913784" y="1137192"/>
            <a:chExt cx="2031249" cy="1217104"/>
          </a:xfrm>
        </p:grpSpPr>
        <p:grpSp>
          <p:nvGrpSpPr>
            <p:cNvPr id="9" name="Google Shape;6423;p77">
              <a:extLst>
                <a:ext uri="{FF2B5EF4-FFF2-40B4-BE49-F238E27FC236}">
                  <a16:creationId xmlns:a16="http://schemas.microsoft.com/office/drawing/2014/main" id="{A3A7581E-8D0B-487F-AEA2-9BD4FAC77425}"/>
                </a:ext>
              </a:extLst>
            </p:cNvPr>
            <p:cNvGrpSpPr/>
            <p:nvPr/>
          </p:nvGrpSpPr>
          <p:grpSpPr>
            <a:xfrm>
              <a:off x="1557984" y="1137192"/>
              <a:ext cx="742848" cy="780584"/>
              <a:chOff x="-60987850" y="4100950"/>
              <a:chExt cx="316650" cy="315650"/>
            </a:xfrm>
            <a:solidFill>
              <a:schemeClr val="bg2">
                <a:lumMod val="50000"/>
              </a:schemeClr>
            </a:solidFill>
          </p:grpSpPr>
          <p:sp>
            <p:nvSpPr>
              <p:cNvPr id="11" name="Google Shape;6424;p77">
                <a:extLst>
                  <a:ext uri="{FF2B5EF4-FFF2-40B4-BE49-F238E27FC236}">
                    <a16:creationId xmlns:a16="http://schemas.microsoft.com/office/drawing/2014/main" id="{14790F4B-F783-414A-B31E-E6B413D1D563}"/>
                  </a:ext>
                </a:extLst>
              </p:cNvPr>
              <p:cNvSpPr/>
              <p:nvPr/>
            </p:nvSpPr>
            <p:spPr>
              <a:xfrm>
                <a:off x="-60987850" y="4355925"/>
                <a:ext cx="315875" cy="60675"/>
              </a:xfrm>
              <a:custGeom>
                <a:avLst/>
                <a:gdLst/>
                <a:ahLst/>
                <a:cxnLst/>
                <a:rect l="l" t="t" r="r" b="b"/>
                <a:pathLst>
                  <a:path w="12635" h="2427" extrusionOk="0">
                    <a:moveTo>
                      <a:pt x="1230" y="1"/>
                    </a:moveTo>
                    <a:cubicBezTo>
                      <a:pt x="537" y="1"/>
                      <a:pt x="1" y="536"/>
                      <a:pt x="1" y="1198"/>
                    </a:cubicBezTo>
                    <a:lnTo>
                      <a:pt x="1" y="2049"/>
                    </a:lnTo>
                    <a:cubicBezTo>
                      <a:pt x="1" y="2269"/>
                      <a:pt x="190" y="2427"/>
                      <a:pt x="379" y="2427"/>
                    </a:cubicBezTo>
                    <a:lnTo>
                      <a:pt x="12256" y="2427"/>
                    </a:lnTo>
                    <a:cubicBezTo>
                      <a:pt x="12477" y="2427"/>
                      <a:pt x="12634" y="2238"/>
                      <a:pt x="12634" y="2049"/>
                    </a:cubicBezTo>
                    <a:lnTo>
                      <a:pt x="12634" y="1198"/>
                    </a:lnTo>
                    <a:cubicBezTo>
                      <a:pt x="12634" y="536"/>
                      <a:pt x="12099" y="1"/>
                      <a:pt x="11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6425;p77">
                <a:extLst>
                  <a:ext uri="{FF2B5EF4-FFF2-40B4-BE49-F238E27FC236}">
                    <a16:creationId xmlns:a16="http://schemas.microsoft.com/office/drawing/2014/main" id="{478ADABD-AB39-40AB-B6CB-72D4FCA8A282}"/>
                  </a:ext>
                </a:extLst>
              </p:cNvPr>
              <p:cNvSpPr/>
              <p:nvPr/>
            </p:nvSpPr>
            <p:spPr>
              <a:xfrm>
                <a:off x="-60987050" y="4100950"/>
                <a:ext cx="315850" cy="123475"/>
              </a:xfrm>
              <a:custGeom>
                <a:avLst/>
                <a:gdLst/>
                <a:ahLst/>
                <a:cxnLst/>
                <a:rect l="l" t="t" r="r" b="b"/>
                <a:pathLst>
                  <a:path w="12634" h="4939" extrusionOk="0">
                    <a:moveTo>
                      <a:pt x="6270" y="2355"/>
                    </a:moveTo>
                    <a:cubicBezTo>
                      <a:pt x="6490" y="2355"/>
                      <a:pt x="6711" y="2544"/>
                      <a:pt x="6711" y="2796"/>
                    </a:cubicBezTo>
                    <a:cubicBezTo>
                      <a:pt x="6711" y="2985"/>
                      <a:pt x="6490" y="3174"/>
                      <a:pt x="6270" y="3174"/>
                    </a:cubicBezTo>
                    <a:cubicBezTo>
                      <a:pt x="6018" y="3174"/>
                      <a:pt x="5860" y="2985"/>
                      <a:pt x="5860" y="2796"/>
                    </a:cubicBezTo>
                    <a:cubicBezTo>
                      <a:pt x="5860" y="2544"/>
                      <a:pt x="6081" y="2355"/>
                      <a:pt x="6270" y="2355"/>
                    </a:cubicBezTo>
                    <a:close/>
                    <a:moveTo>
                      <a:pt x="6290" y="0"/>
                    </a:moveTo>
                    <a:cubicBezTo>
                      <a:pt x="6238" y="0"/>
                      <a:pt x="6191" y="8"/>
                      <a:pt x="6144" y="24"/>
                    </a:cubicBezTo>
                    <a:lnTo>
                      <a:pt x="252" y="2513"/>
                    </a:lnTo>
                    <a:cubicBezTo>
                      <a:pt x="95" y="2576"/>
                      <a:pt x="0" y="2702"/>
                      <a:pt x="0" y="2891"/>
                    </a:cubicBezTo>
                    <a:lnTo>
                      <a:pt x="0" y="4561"/>
                    </a:lnTo>
                    <a:cubicBezTo>
                      <a:pt x="0" y="4781"/>
                      <a:pt x="189" y="4939"/>
                      <a:pt x="410" y="4939"/>
                    </a:cubicBezTo>
                    <a:lnTo>
                      <a:pt x="12256" y="4939"/>
                    </a:lnTo>
                    <a:cubicBezTo>
                      <a:pt x="12476" y="4939"/>
                      <a:pt x="12634" y="4750"/>
                      <a:pt x="12634" y="4561"/>
                    </a:cubicBezTo>
                    <a:lnTo>
                      <a:pt x="12634" y="2891"/>
                    </a:lnTo>
                    <a:cubicBezTo>
                      <a:pt x="12602" y="2702"/>
                      <a:pt x="12539" y="2544"/>
                      <a:pt x="12382" y="2513"/>
                    </a:cubicBezTo>
                    <a:lnTo>
                      <a:pt x="6459" y="24"/>
                    </a:lnTo>
                    <a:cubicBezTo>
                      <a:pt x="6396" y="8"/>
                      <a:pt x="6341" y="0"/>
                      <a:pt x="629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6426;p77">
                <a:extLst>
                  <a:ext uri="{FF2B5EF4-FFF2-40B4-BE49-F238E27FC236}">
                    <a16:creationId xmlns:a16="http://schemas.microsoft.com/office/drawing/2014/main" id="{DD777386-26AC-4981-AEF4-B24ED0544C9C}"/>
                  </a:ext>
                </a:extLst>
              </p:cNvPr>
              <p:cNvSpPr/>
              <p:nvPr/>
            </p:nvSpPr>
            <p:spPr>
              <a:xfrm>
                <a:off x="-60757075" y="4245675"/>
                <a:ext cx="61475" cy="89025"/>
              </a:xfrm>
              <a:custGeom>
                <a:avLst/>
                <a:gdLst/>
                <a:ahLst/>
                <a:cxnLst/>
                <a:rect l="l" t="t" r="r" b="b"/>
                <a:pathLst>
                  <a:path w="2459" h="3561" extrusionOk="0">
                    <a:moveTo>
                      <a:pt x="1" y="0"/>
                    </a:moveTo>
                    <a:lnTo>
                      <a:pt x="1" y="3560"/>
                    </a:lnTo>
                    <a:lnTo>
                      <a:pt x="2458" y="3560"/>
                    </a:lnTo>
                    <a:lnTo>
                      <a:pt x="245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6427;p77">
                <a:extLst>
                  <a:ext uri="{FF2B5EF4-FFF2-40B4-BE49-F238E27FC236}">
                    <a16:creationId xmlns:a16="http://schemas.microsoft.com/office/drawing/2014/main" id="{80FF0AF1-D7E6-49DC-B8E2-FA0474DD2C5E}"/>
                  </a:ext>
                </a:extLst>
              </p:cNvPr>
              <p:cNvSpPr/>
              <p:nvPr/>
            </p:nvSpPr>
            <p:spPr>
              <a:xfrm>
                <a:off x="-60861025" y="4245675"/>
                <a:ext cx="62225" cy="89025"/>
              </a:xfrm>
              <a:custGeom>
                <a:avLst/>
                <a:gdLst/>
                <a:ahLst/>
                <a:cxnLst/>
                <a:rect l="l" t="t" r="r" b="b"/>
                <a:pathLst>
                  <a:path w="2489" h="3561" extrusionOk="0">
                    <a:moveTo>
                      <a:pt x="0" y="0"/>
                    </a:moveTo>
                    <a:lnTo>
                      <a:pt x="0" y="3560"/>
                    </a:lnTo>
                    <a:lnTo>
                      <a:pt x="2489" y="3560"/>
                    </a:lnTo>
                    <a:lnTo>
                      <a:pt x="2489"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6428;p77">
                <a:extLst>
                  <a:ext uri="{FF2B5EF4-FFF2-40B4-BE49-F238E27FC236}">
                    <a16:creationId xmlns:a16="http://schemas.microsoft.com/office/drawing/2014/main" id="{E9EA9B0E-E1A5-4D98-A1DF-5F6BF4C50E13}"/>
                  </a:ext>
                </a:extLst>
              </p:cNvPr>
              <p:cNvSpPr/>
              <p:nvPr/>
            </p:nvSpPr>
            <p:spPr>
              <a:xfrm>
                <a:off x="-60964200" y="4245675"/>
                <a:ext cx="62225" cy="89025"/>
              </a:xfrm>
              <a:custGeom>
                <a:avLst/>
                <a:gdLst/>
                <a:ahLst/>
                <a:cxnLst/>
                <a:rect l="l" t="t" r="r" b="b"/>
                <a:pathLst>
                  <a:path w="2489" h="3561" extrusionOk="0">
                    <a:moveTo>
                      <a:pt x="0" y="0"/>
                    </a:moveTo>
                    <a:lnTo>
                      <a:pt x="0" y="3560"/>
                    </a:lnTo>
                    <a:lnTo>
                      <a:pt x="2489" y="3560"/>
                    </a:lnTo>
                    <a:lnTo>
                      <a:pt x="2489"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0" name="文字方塊 9">
              <a:extLst>
                <a:ext uri="{FF2B5EF4-FFF2-40B4-BE49-F238E27FC236}">
                  <a16:creationId xmlns:a16="http://schemas.microsoft.com/office/drawing/2014/main" id="{B9C72CFD-A71F-4755-9C22-992C219DEDB7}"/>
                </a:ext>
              </a:extLst>
            </p:cNvPr>
            <p:cNvSpPr txBox="1"/>
            <p:nvPr/>
          </p:nvSpPr>
          <p:spPr>
            <a:xfrm>
              <a:off x="913784" y="1993985"/>
              <a:ext cx="2031249" cy="360311"/>
            </a:xfrm>
            <a:prstGeom prst="rect">
              <a:avLst/>
            </a:prstGeom>
            <a:noFill/>
          </p:spPr>
          <p:txBody>
            <a:bodyPr wrap="square" rtlCol="0">
              <a:spAutoFit/>
            </a:bodyPr>
            <a:lstStyle/>
            <a:p>
              <a:pPr lvl="0" algn="ctr">
                <a:defRPr/>
              </a:pPr>
              <a:r>
                <a:rPr lang="zh-TW" altLang="en-US" b="1">
                  <a:latin typeface="微軟正黑體" panose="020B0604030504040204" pitchFamily="34" charset="-120"/>
                  <a:ea typeface="微軟正黑體" panose="020B0604030504040204" pitchFamily="34" charset="-120"/>
                </a:rPr>
                <a:t>頭屋青溪協會</a:t>
              </a:r>
              <a:endParaRPr kumimoji="0" lang="zh-TW" altLang="en-US"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grpSp>
      <p:cxnSp>
        <p:nvCxnSpPr>
          <p:cNvPr id="20" name="直線單箭頭接點 19">
            <a:extLst>
              <a:ext uri="{FF2B5EF4-FFF2-40B4-BE49-F238E27FC236}">
                <a16:creationId xmlns:a16="http://schemas.microsoft.com/office/drawing/2014/main" id="{D325FCC7-2883-4FB1-9D72-ABA2A967EDDD}"/>
              </a:ext>
            </a:extLst>
          </p:cNvPr>
          <p:cNvCxnSpPr>
            <a:cxnSpLocks/>
          </p:cNvCxnSpPr>
          <p:nvPr/>
        </p:nvCxnSpPr>
        <p:spPr>
          <a:xfrm>
            <a:off x="6388752" y="2132303"/>
            <a:ext cx="1243796" cy="0"/>
          </a:xfrm>
          <a:prstGeom prst="straightConnector1">
            <a:avLst/>
          </a:prstGeom>
          <a:ln w="38100">
            <a:solidFill>
              <a:schemeClr val="accent4">
                <a:lumMod val="50000"/>
              </a:schemeClr>
            </a:solidFill>
            <a:tailEnd type="triangle"/>
          </a:ln>
        </p:spPr>
        <p:style>
          <a:lnRef idx="1">
            <a:schemeClr val="accent4"/>
          </a:lnRef>
          <a:fillRef idx="0">
            <a:schemeClr val="accent4"/>
          </a:fillRef>
          <a:effectRef idx="0">
            <a:schemeClr val="accent4"/>
          </a:effectRef>
          <a:fontRef idx="minor">
            <a:schemeClr val="tx1"/>
          </a:fontRef>
        </p:style>
      </p:cxnSp>
      <p:grpSp>
        <p:nvGrpSpPr>
          <p:cNvPr id="21" name="群組 20">
            <a:extLst>
              <a:ext uri="{FF2B5EF4-FFF2-40B4-BE49-F238E27FC236}">
                <a16:creationId xmlns:a16="http://schemas.microsoft.com/office/drawing/2014/main" id="{42FC8E0B-C029-4DDE-85B0-E2AD25747134}"/>
              </a:ext>
            </a:extLst>
          </p:cNvPr>
          <p:cNvGrpSpPr/>
          <p:nvPr/>
        </p:nvGrpSpPr>
        <p:grpSpPr>
          <a:xfrm>
            <a:off x="7333307" y="1598173"/>
            <a:ext cx="1656560" cy="1098467"/>
            <a:chOff x="6279103" y="1341731"/>
            <a:chExt cx="2031249" cy="1190299"/>
          </a:xfrm>
        </p:grpSpPr>
        <p:sp>
          <p:nvSpPr>
            <p:cNvPr id="22" name="Google Shape;6510;p77">
              <a:extLst>
                <a:ext uri="{FF2B5EF4-FFF2-40B4-BE49-F238E27FC236}">
                  <a16:creationId xmlns:a16="http://schemas.microsoft.com/office/drawing/2014/main" id="{D859655A-C8C5-4A9B-BB44-653081E637E6}"/>
                </a:ext>
              </a:extLst>
            </p:cNvPr>
            <p:cNvSpPr/>
            <p:nvPr/>
          </p:nvSpPr>
          <p:spPr>
            <a:xfrm>
              <a:off x="6883835" y="1341731"/>
              <a:ext cx="821786" cy="780584"/>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文字方塊 22">
              <a:extLst>
                <a:ext uri="{FF2B5EF4-FFF2-40B4-BE49-F238E27FC236}">
                  <a16:creationId xmlns:a16="http://schemas.microsoft.com/office/drawing/2014/main" id="{8371C0F6-C2CE-48A4-AF39-DB84989EFA76}"/>
                </a:ext>
              </a:extLst>
            </p:cNvPr>
            <p:cNvSpPr txBox="1"/>
            <p:nvPr/>
          </p:nvSpPr>
          <p:spPr>
            <a:xfrm>
              <a:off x="6279103" y="2198523"/>
              <a:ext cx="2031249" cy="333507"/>
            </a:xfrm>
            <a:prstGeom prst="rect">
              <a:avLst/>
            </a:prstGeom>
            <a:noFill/>
          </p:spPr>
          <p:txBody>
            <a:bodyPr wrap="square" rtlCol="0">
              <a:spAutoFit/>
            </a:bodyPr>
            <a:lstStyle/>
            <a:p>
              <a:pPr algn="ctr"/>
              <a:r>
                <a:rPr lang="zh-TW" altLang="en-US" b="1">
                  <a:solidFill>
                    <a:schemeClr val="tx1"/>
                  </a:solidFill>
                  <a:latin typeface="微軟正黑體" panose="020B0604030504040204" pitchFamily="34" charset="-120"/>
                  <a:ea typeface="微軟正黑體" panose="020B0604030504040204" pitchFamily="34" charset="-120"/>
                </a:rPr>
                <a:t>頭屋鄉公所</a:t>
              </a:r>
              <a:endParaRPr lang="zh-TW" altLang="en-US" b="1" dirty="0">
                <a:solidFill>
                  <a:schemeClr val="tx1"/>
                </a:solidFill>
                <a:latin typeface="微軟正黑體" panose="020B0604030504040204" pitchFamily="34" charset="-120"/>
                <a:ea typeface="微軟正黑體" panose="020B0604030504040204" pitchFamily="34" charset="-120"/>
              </a:endParaRPr>
            </a:p>
          </p:txBody>
        </p:sp>
      </p:grpSp>
      <p:sp>
        <p:nvSpPr>
          <p:cNvPr id="24" name="矩形 23">
            <a:extLst>
              <a:ext uri="{FF2B5EF4-FFF2-40B4-BE49-F238E27FC236}">
                <a16:creationId xmlns:a16="http://schemas.microsoft.com/office/drawing/2014/main" id="{588225CE-FAF1-4E60-842B-0BCB0B497695}"/>
              </a:ext>
            </a:extLst>
          </p:cNvPr>
          <p:cNvSpPr/>
          <p:nvPr/>
        </p:nvSpPr>
        <p:spPr>
          <a:xfrm>
            <a:off x="5105853" y="2743043"/>
            <a:ext cx="3643292" cy="1677382"/>
          </a:xfrm>
          <a:prstGeom prst="rect">
            <a:avLst/>
          </a:prstGeom>
          <a:solidFill>
            <a:schemeClr val="bg1"/>
          </a:solidFill>
        </p:spPr>
        <p:txBody>
          <a:bodyPr wrap="square">
            <a:spAutoFit/>
          </a:bodyPr>
          <a:lstStyle/>
          <a:p>
            <a:pPr marL="342900" indent="-342900" algn="just">
              <a:buFont typeface="+mj-lt"/>
              <a:buAutoNum type="arabicPeriod"/>
            </a:pPr>
            <a:r>
              <a:rPr lang="zh-TW" altLang="en-US" dirty="0">
                <a:latin typeface="微軟正黑體" panose="020B0604030504040204" pitchFamily="34" charset="-120"/>
                <a:ea typeface="微軟正黑體" panose="020B0604030504040204" pitchFamily="34" charset="-120"/>
              </a:rPr>
              <a:t>該協會申請之補助是頭屋鄉公所</a:t>
            </a: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以公開公平方式辦理之補助</a:t>
            </a:r>
            <a:r>
              <a:rPr lang="zh-TW" altLang="en-US" dirty="0">
                <a:solidFill>
                  <a:schemeClr val="tx1"/>
                </a:solidFill>
                <a:latin typeface="微軟正黑體" panose="020B0604030504040204" pitchFamily="34" charset="-120"/>
                <a:ea typeface="微軟正黑體" panose="020B0604030504040204" pitchFamily="34" charset="-120"/>
              </a:rPr>
              <a:t>，屬利衝法第</a:t>
            </a:r>
            <a:r>
              <a:rPr lang="en-US" altLang="zh-TW" dirty="0">
                <a:solidFill>
                  <a:schemeClr val="tx1"/>
                </a:solidFill>
                <a:latin typeface="微軟正黑體" panose="020B0604030504040204" pitchFamily="34" charset="-120"/>
                <a:ea typeface="微軟正黑體" panose="020B0604030504040204" pitchFamily="34" charset="-120"/>
              </a:rPr>
              <a:t>14</a:t>
            </a:r>
            <a:r>
              <a:rPr lang="zh-TW" altLang="en-US" dirty="0">
                <a:solidFill>
                  <a:schemeClr val="tx1"/>
                </a:solidFill>
                <a:latin typeface="微軟正黑體" panose="020B0604030504040204" pitchFamily="34" charset="-120"/>
                <a:ea typeface="微軟正黑體" panose="020B0604030504040204" pitchFamily="34" charset="-120"/>
              </a:rPr>
              <a:t>條第</a:t>
            </a:r>
            <a:r>
              <a:rPr lang="en-US" altLang="zh-TW" dirty="0">
                <a:solidFill>
                  <a:schemeClr val="tx1"/>
                </a:solidFill>
                <a:latin typeface="微軟正黑體" panose="020B0604030504040204" pitchFamily="34" charset="-120"/>
                <a:ea typeface="微軟正黑體" panose="020B0604030504040204" pitchFamily="34" charset="-120"/>
              </a:rPr>
              <a:t>1</a:t>
            </a:r>
            <a:r>
              <a:rPr lang="zh-TW" altLang="en-US" dirty="0">
                <a:solidFill>
                  <a:schemeClr val="tx1"/>
                </a:solidFill>
                <a:latin typeface="微軟正黑體" panose="020B0604030504040204" pitchFamily="34" charset="-120"/>
                <a:ea typeface="微軟正黑體" panose="020B0604030504040204" pitchFamily="34" charset="-120"/>
              </a:rPr>
              <a:t>項第</a:t>
            </a:r>
            <a:r>
              <a:rPr lang="en-US" altLang="zh-TW" dirty="0">
                <a:solidFill>
                  <a:schemeClr val="tx1"/>
                </a:solidFill>
                <a:latin typeface="微軟正黑體" panose="020B0604030504040204" pitchFamily="34" charset="-120"/>
                <a:ea typeface="微軟正黑體" panose="020B0604030504040204" pitchFamily="34" charset="-120"/>
              </a:rPr>
              <a:t>3</a:t>
            </a:r>
            <a:r>
              <a:rPr lang="zh-TW" altLang="en-US" dirty="0">
                <a:solidFill>
                  <a:schemeClr val="tx1"/>
                </a:solidFill>
                <a:latin typeface="微軟正黑體" panose="020B0604030504040204" pitchFamily="34" charset="-120"/>
                <a:ea typeface="微軟正黑體" panose="020B0604030504040204" pitchFamily="34" charset="-120"/>
              </a:rPr>
              <a:t>款但書，例外允許關係人申請之補助。</a:t>
            </a:r>
            <a:endParaRPr lang="en-US" altLang="zh-TW" dirty="0">
              <a:solidFill>
                <a:schemeClr val="tx1"/>
              </a:solidFill>
              <a:latin typeface="微軟正黑體" panose="020B0604030504040204" pitchFamily="34" charset="-120"/>
              <a:ea typeface="微軟正黑體" panose="020B0604030504040204" pitchFamily="34" charset="-120"/>
            </a:endParaRPr>
          </a:p>
          <a:p>
            <a:pPr marL="342900" indent="-342900" algn="just">
              <a:spcBef>
                <a:spcPts val="600"/>
              </a:spcBef>
              <a:buFont typeface="+mj-lt"/>
              <a:buAutoNum type="arabicPeriod"/>
            </a:pPr>
            <a:r>
              <a:rPr lang="zh-TW" altLang="en-US" dirty="0">
                <a:latin typeface="微軟正黑體" panose="020B0604030504040204" pitchFamily="34" charset="-120"/>
                <a:ea typeface="微軟正黑體" panose="020B0604030504040204" pitchFamily="34" charset="-120"/>
              </a:rPr>
              <a:t>該協會於</a:t>
            </a: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申請時未檢附身分關係揭露表</a:t>
            </a:r>
            <a:r>
              <a:rPr lang="zh-TW" altLang="en-US" dirty="0">
                <a:solidFill>
                  <a:schemeClr val="tx1"/>
                </a:solidFill>
                <a:latin typeface="微軟正黑體" panose="020B0604030504040204" pitchFamily="34" charset="-120"/>
                <a:ea typeface="微軟正黑體" panose="020B0604030504040204" pitchFamily="34" charset="-120"/>
              </a:rPr>
              <a:t>，不符合利衝法第</a:t>
            </a:r>
            <a:r>
              <a:rPr lang="en-US" altLang="zh-TW" dirty="0">
                <a:solidFill>
                  <a:schemeClr val="tx1"/>
                </a:solidFill>
                <a:latin typeface="微軟正黑體" panose="020B0604030504040204" pitchFamily="34" charset="-120"/>
                <a:ea typeface="微軟正黑體" panose="020B0604030504040204" pitchFamily="34" charset="-120"/>
              </a:rPr>
              <a:t>14</a:t>
            </a:r>
            <a:r>
              <a:rPr lang="zh-TW" altLang="en-US" dirty="0">
                <a:solidFill>
                  <a:schemeClr val="tx1"/>
                </a:solidFill>
                <a:latin typeface="微軟正黑體" panose="020B0604030504040204" pitchFamily="34" charset="-120"/>
                <a:ea typeface="微軟正黑體" panose="020B0604030504040204" pitchFamily="34" charset="-120"/>
              </a:rPr>
              <a:t>條第</a:t>
            </a:r>
            <a:r>
              <a:rPr lang="en-US" altLang="zh-TW" dirty="0">
                <a:solidFill>
                  <a:schemeClr val="tx1"/>
                </a:solidFill>
                <a:latin typeface="微軟正黑體" panose="020B0604030504040204" pitchFamily="34" charset="-120"/>
                <a:ea typeface="微軟正黑體" panose="020B0604030504040204" pitchFamily="34" charset="-120"/>
              </a:rPr>
              <a:t>2</a:t>
            </a:r>
            <a:r>
              <a:rPr lang="zh-TW" altLang="en-US" dirty="0">
                <a:solidFill>
                  <a:schemeClr val="tx1"/>
                </a:solidFill>
                <a:latin typeface="微軟正黑體" panose="020B0604030504040204" pitchFamily="34" charset="-120"/>
                <a:ea typeface="微軟正黑體" panose="020B0604030504040204" pitchFamily="34" charset="-120"/>
              </a:rPr>
              <a:t>項規定。</a:t>
            </a:r>
            <a:endParaRPr lang="en-US" altLang="zh-TW" dirty="0">
              <a:solidFill>
                <a:schemeClr val="tx1"/>
              </a:solidFill>
              <a:latin typeface="微軟正黑體" panose="020B0604030504040204" pitchFamily="34" charset="-120"/>
              <a:ea typeface="微軟正黑體" panose="020B0604030504040204" pitchFamily="34" charset="-120"/>
            </a:endParaRPr>
          </a:p>
          <a:p>
            <a:pPr algn="just"/>
            <a:endParaRPr lang="en-US" altLang="zh-TW" dirty="0">
              <a:solidFill>
                <a:schemeClr val="tx1"/>
              </a:solidFill>
              <a:latin typeface="微軟正黑體" panose="020B0604030504040204" pitchFamily="34" charset="-120"/>
              <a:ea typeface="微軟正黑體" panose="020B0604030504040204" pitchFamily="34" charset="-120"/>
            </a:endParaRPr>
          </a:p>
        </p:txBody>
      </p:sp>
      <p:sp>
        <p:nvSpPr>
          <p:cNvPr id="26" name="標題 1">
            <a:extLst>
              <a:ext uri="{FF2B5EF4-FFF2-40B4-BE49-F238E27FC236}">
                <a16:creationId xmlns:a16="http://schemas.microsoft.com/office/drawing/2014/main" id="{5C71427B-84D9-40DF-85A5-FFC42A97391D}"/>
              </a:ext>
            </a:extLst>
          </p:cNvPr>
          <p:cNvSpPr>
            <a:spLocks noGrp="1"/>
          </p:cNvSpPr>
          <p:nvPr>
            <p:ph type="title"/>
          </p:nvPr>
        </p:nvSpPr>
        <p:spPr>
          <a:xfrm>
            <a:off x="5105852" y="601006"/>
            <a:ext cx="3643292" cy="918313"/>
          </a:xfrm>
        </p:spPr>
        <p:txBody>
          <a:bodyPr/>
          <a:lstStyle/>
          <a:p>
            <a:pPr algn="l"/>
            <a:r>
              <a:rPr lang="zh-TW" altLang="en-US" sz="2000" b="1" dirty="0">
                <a:latin typeface="微軟正黑體" panose="020B0604030504040204" pitchFamily="34" charset="-120"/>
                <a:ea typeface="微軟正黑體" panose="020B0604030504040204" pitchFamily="34" charset="-120"/>
              </a:rPr>
              <a:t>頭屋青溪協會</a:t>
            </a:r>
            <a:r>
              <a:rPr lang="zh-TW" altLang="en-US" sz="2000" b="1" dirty="0">
                <a:latin typeface="微軟正黑體" panose="020B0604030504040204" pitchFamily="34" charset="-120"/>
                <a:ea typeface="微軟正黑體" panose="020B0604030504040204" pitchFamily="34" charset="-120"/>
                <a:cs typeface="Arial"/>
                <a:sym typeface="Arial"/>
              </a:rPr>
              <a:t>向頭屋鄉公所申請補助之行為是否合於利衝法規定</a:t>
            </a:r>
            <a:r>
              <a:rPr lang="zh-TW" altLang="en-US" sz="2000" b="1" dirty="0">
                <a:latin typeface="微軟正黑體" panose="020B0604030504040204" pitchFamily="34" charset="-120"/>
                <a:ea typeface="微軟正黑體" panose="020B0604030504040204" pitchFamily="34" charset="-120"/>
              </a:rPr>
              <a:t>？</a:t>
            </a:r>
          </a:p>
        </p:txBody>
      </p:sp>
      <p:sp>
        <p:nvSpPr>
          <p:cNvPr id="3" name="投影片編號版面配置區 2">
            <a:extLst>
              <a:ext uri="{FF2B5EF4-FFF2-40B4-BE49-F238E27FC236}">
                <a16:creationId xmlns:a16="http://schemas.microsoft.com/office/drawing/2014/main" id="{E83FA276-283B-42DB-B9E5-0B87D5E876AD}"/>
              </a:ext>
            </a:extLst>
          </p:cNvPr>
          <p:cNvSpPr>
            <a:spLocks noGrp="1"/>
          </p:cNvSpPr>
          <p:nvPr>
            <p:ph type="sldNum" sz="quarter" idx="11"/>
          </p:nvPr>
        </p:nvSpPr>
        <p:spPr/>
        <p:txBody>
          <a:bodyPr/>
          <a:lstStyle/>
          <a:p>
            <a:fld id="{DBD94E27-7B9A-466C-AD81-10C7819BE9C1}" type="slidenum">
              <a:rPr lang="zh-TW" altLang="en-US" smtClean="0"/>
              <a:t>53</a:t>
            </a:fld>
            <a:endParaRPr lang="zh-TW" altLang="en-US" dirty="0"/>
          </a:p>
        </p:txBody>
      </p:sp>
      <p:sp>
        <p:nvSpPr>
          <p:cNvPr id="25" name="矩形 24">
            <a:extLst>
              <a:ext uri="{FF2B5EF4-FFF2-40B4-BE49-F238E27FC236}">
                <a16:creationId xmlns:a16="http://schemas.microsoft.com/office/drawing/2014/main" id="{1BF2CCB5-5A52-42F4-AFC5-359606F56B2D}"/>
              </a:ext>
            </a:extLst>
          </p:cNvPr>
          <p:cNvSpPr/>
          <p:nvPr/>
        </p:nvSpPr>
        <p:spPr>
          <a:xfrm>
            <a:off x="609600" y="627034"/>
            <a:ext cx="4257675" cy="4307398"/>
          </a:xfrm>
          <a:prstGeom prst="rect">
            <a:avLst/>
          </a:prstGeom>
        </p:spPr>
        <p:txBody>
          <a:bodyPr wrap="square">
            <a:spAutoFit/>
          </a:bodyPr>
          <a:lstStyle/>
          <a:p>
            <a:pPr algn="just">
              <a:lnSpc>
                <a:spcPts val="3000"/>
              </a:lnSpc>
            </a:pPr>
            <a:r>
              <a:rPr lang="zh-TW" altLang="en-US" sz="2400" dirty="0">
                <a:latin typeface="微軟正黑體" panose="020B0604030504040204" pitchFamily="34" charset="-120"/>
                <a:ea typeface="微軟正黑體" panose="020B0604030504040204" pitchFamily="34" charset="-120"/>
              </a:rPr>
              <a:t>頭屋鄉民代表會主席涂大明、謝小春等公職人員之關係人頭屋青溪協會，於</a:t>
            </a:r>
            <a:r>
              <a:rPr lang="en-US" altLang="zh-TW" sz="2400" dirty="0">
                <a:latin typeface="微軟正黑體" panose="020B0604030504040204" pitchFamily="34" charset="-120"/>
                <a:ea typeface="微軟正黑體" panose="020B0604030504040204" pitchFamily="34" charset="-120"/>
              </a:rPr>
              <a:t>112</a:t>
            </a:r>
            <a:r>
              <a:rPr lang="zh-TW" altLang="en-US" sz="2400" dirty="0">
                <a:latin typeface="微軟正黑體" panose="020B0604030504040204" pitchFamily="34" charset="-120"/>
                <a:ea typeface="微軟正黑體" panose="020B0604030504040204" pitchFamily="34" charset="-120"/>
              </a:rPr>
              <a:t>年至</a:t>
            </a:r>
            <a:r>
              <a:rPr lang="en-US" altLang="zh-TW" sz="2400" dirty="0">
                <a:latin typeface="微軟正黑體" panose="020B0604030504040204" pitchFamily="34" charset="-120"/>
                <a:ea typeface="微軟正黑體" panose="020B0604030504040204" pitchFamily="34" charset="-120"/>
              </a:rPr>
              <a:t>113</a:t>
            </a:r>
            <a:r>
              <a:rPr lang="zh-TW" altLang="en-US" sz="2400" dirty="0">
                <a:latin typeface="微軟正黑體" panose="020B0604030504040204" pitchFamily="34" charset="-120"/>
                <a:ea typeface="微軟正黑體" panose="020B0604030504040204" pitchFamily="34" charset="-120"/>
              </a:rPr>
              <a:t>年間向頭屋鄉公所</a:t>
            </a:r>
            <a:r>
              <a:rPr lang="zh-TW" altLang="en-US" sz="2400" dirty="0">
                <a:solidFill>
                  <a:srgbClr val="FF0000"/>
                </a:solidFill>
                <a:latin typeface="微軟正黑體" panose="020B0604030504040204" pitchFamily="34" charset="-120"/>
                <a:ea typeface="微軟正黑體" panose="020B0604030504040204" pitchFamily="34" charset="-120"/>
              </a:rPr>
              <a:t>申請以公開公平方式辦理之補助行為</a:t>
            </a:r>
            <a:r>
              <a:rPr lang="en-US" altLang="zh-TW" sz="2400" dirty="0">
                <a:latin typeface="微軟正黑體" panose="020B0604030504040204" pitchFamily="34" charset="-120"/>
                <a:ea typeface="微軟正黑體" panose="020B0604030504040204" pitchFamily="34" charset="-120"/>
              </a:rPr>
              <a:t>3</a:t>
            </a:r>
            <a:r>
              <a:rPr lang="zh-TW" altLang="en-US" sz="2400" dirty="0">
                <a:latin typeface="微軟正黑體" panose="020B0604030504040204" pitchFamily="34" charset="-120"/>
                <a:ea typeface="微軟正黑體" panose="020B0604030504040204" pitchFamily="34" charset="-120"/>
              </a:rPr>
              <a:t>筆，</a:t>
            </a:r>
            <a:r>
              <a:rPr lang="zh-TW" altLang="en-US" sz="2400" dirty="0">
                <a:solidFill>
                  <a:srgbClr val="FF0000"/>
                </a:solidFill>
                <a:latin typeface="微軟正黑體" panose="020B0604030504040204" pitchFamily="34" charset="-120"/>
                <a:ea typeface="微軟正黑體" panose="020B0604030504040204" pitchFamily="34" charset="-120"/>
              </a:rPr>
              <a:t>未主動於補助申請文件內檢附身分關係揭露表</a:t>
            </a:r>
            <a:r>
              <a:rPr lang="zh-TW" altLang="en-US" sz="2400" dirty="0">
                <a:latin typeface="微軟正黑體" panose="020B0604030504040204" pitchFamily="34" charset="-120"/>
                <a:ea typeface="微軟正黑體" panose="020B0604030504040204" pitchFamily="34" charset="-120"/>
              </a:rPr>
              <a:t>，違反公職人員利益衝突迴避法第 </a:t>
            </a:r>
            <a:r>
              <a:rPr lang="en-US" altLang="zh-TW" sz="2400" dirty="0">
                <a:latin typeface="微軟正黑體" panose="020B0604030504040204" pitchFamily="34" charset="-120"/>
                <a:ea typeface="微軟正黑體" panose="020B0604030504040204" pitchFamily="34" charset="-120"/>
              </a:rPr>
              <a:t>14 </a:t>
            </a:r>
            <a:r>
              <a:rPr lang="zh-TW" altLang="en-US" sz="2400" dirty="0">
                <a:latin typeface="微軟正黑體" panose="020B0604030504040204" pitchFamily="34" charset="-120"/>
                <a:ea typeface="微軟正黑體" panose="020B0604030504040204" pitchFamily="34" charset="-120"/>
              </a:rPr>
              <a:t>條第 </a:t>
            </a:r>
            <a:r>
              <a:rPr lang="en-US" altLang="zh-TW" sz="2400" dirty="0">
                <a:latin typeface="微軟正黑體" panose="020B0604030504040204" pitchFamily="34" charset="-120"/>
                <a:ea typeface="微軟正黑體" panose="020B0604030504040204" pitchFamily="34" charset="-120"/>
              </a:rPr>
              <a:t>2 </a:t>
            </a:r>
            <a:r>
              <a:rPr lang="zh-TW" altLang="en-US" sz="2400" dirty="0">
                <a:latin typeface="微軟正黑體" panose="020B0604030504040204" pitchFamily="34" charset="-120"/>
                <a:ea typeface="微軟正黑體" panose="020B0604030504040204" pitchFamily="34" charset="-120"/>
              </a:rPr>
              <a:t>項規定，經監察院裁處罰鍰</a:t>
            </a:r>
            <a:r>
              <a:rPr lang="en-US" altLang="zh-TW" sz="2400" dirty="0">
                <a:latin typeface="微軟正黑體" panose="020B0604030504040204" pitchFamily="34" charset="-120"/>
                <a:ea typeface="微軟正黑體" panose="020B0604030504040204" pitchFamily="34" charset="-120"/>
              </a:rPr>
              <a:t>5</a:t>
            </a:r>
            <a:r>
              <a:rPr lang="zh-TW" altLang="en-US" sz="2400" dirty="0">
                <a:latin typeface="微軟正黑體" panose="020B0604030504040204" pitchFamily="34" charset="-120"/>
                <a:ea typeface="微軟正黑體" panose="020B0604030504040204" pitchFamily="34" charset="-120"/>
              </a:rPr>
              <a:t>萬</a:t>
            </a:r>
            <a:r>
              <a:rPr lang="en-US" altLang="zh-TW" sz="2400" dirty="0">
                <a:latin typeface="微軟正黑體" panose="020B0604030504040204" pitchFamily="34" charset="-120"/>
                <a:ea typeface="微軟正黑體" panose="020B0604030504040204" pitchFamily="34" charset="-120"/>
              </a:rPr>
              <a:t>1</a:t>
            </a:r>
            <a:r>
              <a:rPr lang="zh-TW" altLang="en-US" sz="2400" dirty="0">
                <a:latin typeface="微軟正黑體" panose="020B0604030504040204" pitchFamily="34" charset="-120"/>
                <a:ea typeface="微軟正黑體" panose="020B0604030504040204" pitchFamily="34" charset="-120"/>
              </a:rPr>
              <a:t>千元。</a:t>
            </a:r>
            <a:endParaRPr lang="en-US" altLang="zh-TW" sz="2400" dirty="0">
              <a:latin typeface="微軟正黑體" panose="020B0604030504040204" pitchFamily="34" charset="-120"/>
              <a:ea typeface="微軟正黑體" panose="020B0604030504040204" pitchFamily="34" charset="-120"/>
            </a:endParaRPr>
          </a:p>
          <a:p>
            <a:pPr algn="r">
              <a:lnSpc>
                <a:spcPts val="2600"/>
              </a:lnSpc>
              <a:spcBef>
                <a:spcPts val="600"/>
              </a:spcBef>
            </a:pPr>
            <a:endParaRPr lang="zh-TW" altLang="en-US" dirty="0"/>
          </a:p>
        </p:txBody>
      </p:sp>
    </p:spTree>
    <p:extLst>
      <p:ext uri="{BB962C8B-B14F-4D97-AF65-F5344CB8AC3E}">
        <p14:creationId xmlns:p14="http://schemas.microsoft.com/office/powerpoint/2010/main" val="2761473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par>
                                <p:cTn id="8" presetID="14"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par>
                                <p:cTn id="11" presetID="14" presetClass="entr" presetSubtype="1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randombar(horizontal)">
                                      <p:cBhvr>
                                        <p:cTn id="13" dur="500"/>
                                        <p:tgtEl>
                                          <p:spTgt spid="20"/>
                                        </p:tgtEl>
                                      </p:cBhvr>
                                    </p:animEffect>
                                  </p:childTnLst>
                                </p:cTn>
                              </p:par>
                              <p:par>
                                <p:cTn id="14" presetID="14" presetClass="entr" presetSubtype="1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randombar(horizontal)">
                                      <p:cBhvr>
                                        <p:cTn id="16" dur="500"/>
                                        <p:tgtEl>
                                          <p:spTgt spid="21"/>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anim calcmode="lin" valueType="num">
                                      <p:cBhvr>
                                        <p:cTn id="22" dur="500" fill="hold"/>
                                        <p:tgtEl>
                                          <p:spTgt spid="24"/>
                                        </p:tgtEl>
                                        <p:attrNameLst>
                                          <p:attrName>ppt_x</p:attrName>
                                        </p:attrNameLst>
                                      </p:cBhvr>
                                      <p:tavLst>
                                        <p:tav tm="0">
                                          <p:val>
                                            <p:strVal val="#ppt_x"/>
                                          </p:val>
                                        </p:tav>
                                        <p:tav tm="100000">
                                          <p:val>
                                            <p:strVal val="#ppt_x"/>
                                          </p:val>
                                        </p:tav>
                                      </p:tavLst>
                                    </p:anim>
                                    <p:anim calcmode="lin" valueType="num">
                                      <p:cBhvr>
                                        <p:cTn id="23"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6">
            <a:extLst>
              <a:ext uri="{FF2B5EF4-FFF2-40B4-BE49-F238E27FC236}">
                <a16:creationId xmlns:a16="http://schemas.microsoft.com/office/drawing/2014/main" id="{741EF1E9-B39B-4CFD-9B10-AFA9267A1BD1}"/>
              </a:ext>
            </a:extLst>
          </p:cNvPr>
          <p:cNvSpPr>
            <a:spLocks noGrp="1"/>
          </p:cNvSpPr>
          <p:nvPr>
            <p:ph type="sldNum" sz="quarter" idx="11"/>
          </p:nvPr>
        </p:nvSpPr>
        <p:spPr>
          <a:xfrm>
            <a:off x="6634595" y="4652657"/>
            <a:ext cx="2057400" cy="274637"/>
          </a:xfrm>
        </p:spPr>
        <p:txBody>
          <a:bodyPr/>
          <a:lstStyle/>
          <a:p>
            <a:fld id="{DBD94E27-7B9A-466C-AD81-10C7819BE9C1}" type="slidenum">
              <a:rPr lang="zh-TW" altLang="en-US" smtClean="0"/>
              <a:t>54</a:t>
            </a:fld>
            <a:endParaRPr lang="zh-TW" altLang="en-US" dirty="0"/>
          </a:p>
        </p:txBody>
      </p:sp>
      <p:pic>
        <p:nvPicPr>
          <p:cNvPr id="8" name="圖片 7">
            <a:extLst>
              <a:ext uri="{FF2B5EF4-FFF2-40B4-BE49-F238E27FC236}">
                <a16:creationId xmlns:a16="http://schemas.microsoft.com/office/drawing/2014/main" id="{F85975C3-A916-5250-C680-8EF3690A9BE8}"/>
              </a:ext>
            </a:extLst>
          </p:cNvPr>
          <p:cNvPicPr>
            <a:picLocks noChangeAspect="1"/>
          </p:cNvPicPr>
          <p:nvPr/>
        </p:nvPicPr>
        <p:blipFill>
          <a:blip r:embed="rId2"/>
          <a:srcRect l="17714" t="32013" r="21905"/>
          <a:stretch>
            <a:fillRect/>
          </a:stretch>
        </p:blipFill>
        <p:spPr>
          <a:xfrm>
            <a:off x="2754106" y="-285572"/>
            <a:ext cx="6142922" cy="5075547"/>
          </a:xfrm>
          <a:prstGeom prst="rect">
            <a:avLst/>
          </a:prstGeom>
        </p:spPr>
      </p:pic>
      <p:sp>
        <p:nvSpPr>
          <p:cNvPr id="9" name="矩形: 圓角 8">
            <a:extLst>
              <a:ext uri="{FF2B5EF4-FFF2-40B4-BE49-F238E27FC236}">
                <a16:creationId xmlns:a16="http://schemas.microsoft.com/office/drawing/2014/main" id="{AC56BF40-90D6-D05E-5732-7FF9B80D1B3E}"/>
              </a:ext>
            </a:extLst>
          </p:cNvPr>
          <p:cNvSpPr/>
          <p:nvPr/>
        </p:nvSpPr>
        <p:spPr>
          <a:xfrm>
            <a:off x="4656694" y="255919"/>
            <a:ext cx="4325028" cy="3203718"/>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圓角 9">
            <a:extLst>
              <a:ext uri="{FF2B5EF4-FFF2-40B4-BE49-F238E27FC236}">
                <a16:creationId xmlns:a16="http://schemas.microsoft.com/office/drawing/2014/main" id="{16086261-79EC-22B8-D446-3CCE9BEDBD53}"/>
              </a:ext>
            </a:extLst>
          </p:cNvPr>
          <p:cNvSpPr/>
          <p:nvPr/>
        </p:nvSpPr>
        <p:spPr>
          <a:xfrm>
            <a:off x="4572000" y="3886303"/>
            <a:ext cx="4325028" cy="766354"/>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Google Shape;764;p68">
            <a:extLst>
              <a:ext uri="{FF2B5EF4-FFF2-40B4-BE49-F238E27FC236}">
                <a16:creationId xmlns:a16="http://schemas.microsoft.com/office/drawing/2014/main" id="{35D831EB-0D39-7748-7F8B-F3B47807631C}"/>
              </a:ext>
            </a:extLst>
          </p:cNvPr>
          <p:cNvSpPr txBox="1">
            <a:spLocks/>
          </p:cNvSpPr>
          <p:nvPr/>
        </p:nvSpPr>
        <p:spPr>
          <a:xfrm>
            <a:off x="246972" y="67953"/>
            <a:ext cx="2034315" cy="789886"/>
          </a:xfrm>
          <a:prstGeom prst="roundRect">
            <a:avLst>
              <a:gd name="adj" fmla="val 9536"/>
            </a:avLst>
          </a:prstGeom>
          <a:solidFill>
            <a:schemeClr val="accent2"/>
          </a:solidFill>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r>
              <a:rPr lang="zh-TW" altLang="en-US" sz="2800" b="1" dirty="0">
                <a:solidFill>
                  <a:schemeClr val="bg1"/>
                </a:solidFill>
                <a:latin typeface="微軟正黑體" panose="020B0604030504040204" pitchFamily="34" charset="-120"/>
                <a:ea typeface="微軟正黑體" panose="020B0604030504040204" pitchFamily="34" charset="-120"/>
              </a:rPr>
              <a:t>重點回顧</a:t>
            </a:r>
            <a:endParaRPr lang="en-US" altLang="zh-TW" sz="2800" b="1" dirty="0">
              <a:solidFill>
                <a:schemeClr val="bg1"/>
              </a:solidFill>
              <a:latin typeface="微軟正黑體" panose="020B0604030504040204" pitchFamily="34" charset="-120"/>
              <a:ea typeface="微軟正黑體" panose="020B0604030504040204" pitchFamily="34" charset="-120"/>
            </a:endParaRPr>
          </a:p>
        </p:txBody>
      </p:sp>
      <p:sp>
        <p:nvSpPr>
          <p:cNvPr id="16" name="TextBox 7">
            <a:extLst>
              <a:ext uri="{FF2B5EF4-FFF2-40B4-BE49-F238E27FC236}">
                <a16:creationId xmlns:a16="http://schemas.microsoft.com/office/drawing/2014/main" id="{5F4A0AE6-B372-5486-DDDB-57B04572DB53}"/>
              </a:ext>
            </a:extLst>
          </p:cNvPr>
          <p:cNvSpPr txBox="1"/>
          <p:nvPr/>
        </p:nvSpPr>
        <p:spPr>
          <a:xfrm>
            <a:off x="171852" y="1476525"/>
            <a:ext cx="2488221" cy="3183244"/>
          </a:xfrm>
          <a:prstGeom prst="rect">
            <a:avLst/>
          </a:prstGeom>
          <a:noFill/>
        </p:spPr>
        <p:txBody>
          <a:bodyPr wrap="square" rtlCol="0" anchor="ctr">
            <a:spAutoFit/>
          </a:bodyPr>
          <a:lstStyle/>
          <a:p>
            <a:pPr marL="0" marR="0" lvl="0" indent="0" defTabSz="914400" eaLnBrk="1" fontAlgn="auto" latinLnBrk="0" hangingPunct="1">
              <a:lnSpc>
                <a:spcPts val="2700"/>
              </a:lnSpc>
              <a:spcBef>
                <a:spcPts val="0"/>
              </a:spcBef>
              <a:spcAft>
                <a:spcPts val="0"/>
              </a:spcAft>
              <a:buClrTx/>
              <a:buSzTx/>
              <a:buFontTx/>
              <a:buNone/>
              <a:tabLst/>
              <a:defRPr/>
            </a:pPr>
            <a:r>
              <a:rPr lang="en-US" altLang="zh-TW" sz="2000" dirty="0">
                <a:latin typeface="Noto Sans TC" panose="020B0200000000000000" pitchFamily="34" charset="-120"/>
                <a:ea typeface="Noto Sans TC" panose="020B0200000000000000" pitchFamily="34" charset="-120"/>
                <a:cs typeface="Calibri" panose="020F0502020204030204" pitchFamily="34" charset="0"/>
              </a:rPr>
              <a:t>1</a:t>
            </a:r>
            <a:r>
              <a:rPr lang="zh-TW" altLang="en-US" sz="2000" dirty="0">
                <a:latin typeface="Noto Sans TC" panose="020B0200000000000000" pitchFamily="34" charset="-120"/>
                <a:ea typeface="Noto Sans TC" panose="020B0200000000000000" pitchFamily="34" charset="-120"/>
                <a:cs typeface="Calibri" panose="020F0502020204030204" pitchFamily="34" charset="0"/>
              </a:rPr>
              <a:t>、補助公告</a:t>
            </a:r>
            <a:r>
              <a:rPr lang="en-US" altLang="zh-TW" sz="2000" dirty="0">
                <a:latin typeface="Noto Sans TC" panose="020B0200000000000000" pitchFamily="34" charset="-120"/>
                <a:ea typeface="Noto Sans TC" panose="020B0200000000000000" pitchFamily="34" charset="-120"/>
                <a:cs typeface="Calibri" panose="020F0502020204030204" pitchFamily="34" charset="0"/>
              </a:rPr>
              <a:t>:</a:t>
            </a:r>
          </a:p>
          <a:p>
            <a:pPr marL="0" marR="0" lvl="0" indent="0" defTabSz="914400" eaLnBrk="1" fontAlgn="auto" latinLnBrk="0" hangingPunct="1">
              <a:lnSpc>
                <a:spcPts val="2700"/>
              </a:lnSpc>
              <a:spcBef>
                <a:spcPts val="0"/>
              </a:spcBef>
              <a:spcAft>
                <a:spcPts val="0"/>
              </a:spcAft>
              <a:buClrTx/>
              <a:buSzTx/>
              <a:buFontTx/>
              <a:buNone/>
              <a:tabLst/>
              <a:defRPr/>
            </a:pPr>
            <a:r>
              <a:rPr lang="en-US" altLang="zh-TW" sz="2000" dirty="0">
                <a:latin typeface="Noto Sans TC" panose="020B0200000000000000" pitchFamily="34" charset="-120"/>
                <a:ea typeface="Noto Sans TC" panose="020B0200000000000000" pitchFamily="34" charset="-120"/>
                <a:cs typeface="Calibri" panose="020F0502020204030204" pitchFamily="34" charset="0"/>
              </a:rPr>
              <a:t>①</a:t>
            </a:r>
            <a:r>
              <a:rPr lang="zh-TW" altLang="en-US" sz="2000" dirty="0">
                <a:latin typeface="Noto Sans TC" panose="020B0200000000000000" pitchFamily="34" charset="-120"/>
                <a:ea typeface="Noto Sans TC" panose="020B0200000000000000" pitchFamily="34" charset="-120"/>
                <a:cs typeface="Calibri" panose="020F0502020204030204" pitchFamily="34" charset="0"/>
              </a:rPr>
              <a:t>補助之項目  </a:t>
            </a:r>
            <a:endParaRPr lang="en-US" altLang="zh-TW" sz="2000" dirty="0">
              <a:latin typeface="Noto Sans TC" panose="020B0200000000000000" pitchFamily="34" charset="-120"/>
              <a:ea typeface="Noto Sans TC" panose="020B0200000000000000" pitchFamily="34" charset="-120"/>
              <a:cs typeface="Calibri" panose="020F0502020204030204" pitchFamily="34" charset="0"/>
            </a:endParaRPr>
          </a:p>
          <a:p>
            <a:pPr marL="0" marR="0" lvl="0" indent="0" defTabSz="914400" eaLnBrk="1" fontAlgn="auto" latinLnBrk="0" hangingPunct="1">
              <a:lnSpc>
                <a:spcPts val="2700"/>
              </a:lnSpc>
              <a:spcBef>
                <a:spcPts val="0"/>
              </a:spcBef>
              <a:spcAft>
                <a:spcPts val="0"/>
              </a:spcAft>
              <a:buClrTx/>
              <a:buSzTx/>
              <a:buFontTx/>
              <a:buNone/>
              <a:tabLst/>
              <a:defRPr/>
            </a:pPr>
            <a:r>
              <a:rPr lang="en-US" altLang="zh-TW" sz="2000" dirty="0">
                <a:latin typeface="Noto Sans TC" panose="020B0200000000000000" pitchFamily="34" charset="-120"/>
                <a:ea typeface="Noto Sans TC" panose="020B0200000000000000" pitchFamily="34" charset="-120"/>
                <a:cs typeface="Calibri" panose="020F0502020204030204" pitchFamily="34" charset="0"/>
              </a:rPr>
              <a:t>②</a:t>
            </a:r>
            <a:r>
              <a:rPr lang="zh-TW" altLang="en-US" sz="2000" dirty="0">
                <a:latin typeface="Noto Sans TC" panose="020B0200000000000000" pitchFamily="34" charset="-120"/>
                <a:ea typeface="Noto Sans TC" panose="020B0200000000000000" pitchFamily="34" charset="-120"/>
                <a:cs typeface="Calibri" panose="020F0502020204030204" pitchFamily="34" charset="0"/>
              </a:rPr>
              <a:t>申請期間 </a:t>
            </a:r>
            <a:endParaRPr lang="en-US" altLang="zh-TW" sz="2000" dirty="0">
              <a:latin typeface="Noto Sans TC" panose="020B0200000000000000" pitchFamily="34" charset="-120"/>
              <a:ea typeface="Noto Sans TC" panose="020B0200000000000000" pitchFamily="34" charset="-120"/>
              <a:cs typeface="Calibri" panose="020F0502020204030204" pitchFamily="34" charset="0"/>
            </a:endParaRPr>
          </a:p>
          <a:p>
            <a:pPr marL="0" marR="0" lvl="0" indent="0" defTabSz="914400" eaLnBrk="1" fontAlgn="auto" latinLnBrk="0" hangingPunct="1">
              <a:lnSpc>
                <a:spcPts val="2700"/>
              </a:lnSpc>
              <a:spcBef>
                <a:spcPts val="0"/>
              </a:spcBef>
              <a:spcAft>
                <a:spcPts val="0"/>
              </a:spcAft>
              <a:buClrTx/>
              <a:buSzTx/>
              <a:buFontTx/>
              <a:buNone/>
              <a:tabLst/>
              <a:defRPr/>
            </a:pPr>
            <a:r>
              <a:rPr lang="zh-TW" altLang="zh-TW" sz="2000" dirty="0">
                <a:latin typeface="Noto Sans TC" panose="020B0200000000000000" pitchFamily="34" charset="-120"/>
                <a:ea typeface="Noto Sans TC" panose="020B0200000000000000" pitchFamily="34" charset="-120"/>
                <a:cs typeface="Calibri" panose="020F0502020204030204" pitchFamily="34" charset="0"/>
              </a:rPr>
              <a:t>③</a:t>
            </a:r>
            <a:r>
              <a:rPr lang="zh-TW" altLang="en-US" sz="2000" dirty="0">
                <a:latin typeface="Noto Sans TC" panose="020B0200000000000000" pitchFamily="34" charset="-120"/>
                <a:ea typeface="Noto Sans TC" panose="020B0200000000000000" pitchFamily="34" charset="-120"/>
                <a:cs typeface="Calibri" panose="020F0502020204030204" pitchFamily="34" charset="0"/>
              </a:rPr>
              <a:t>資格條件</a:t>
            </a:r>
            <a:r>
              <a:rPr lang="en-US" altLang="zh-TW" sz="2000" dirty="0">
                <a:latin typeface="Noto Sans TC" panose="020B0200000000000000" pitchFamily="34" charset="-120"/>
                <a:ea typeface="Noto Sans TC" panose="020B0200000000000000" pitchFamily="34" charset="-120"/>
                <a:cs typeface="Calibri" panose="020F0502020204030204" pitchFamily="34" charset="0"/>
              </a:rPr>
              <a:t>      </a:t>
            </a:r>
          </a:p>
          <a:p>
            <a:pPr marL="0" marR="0" lvl="0" indent="0" defTabSz="914400" eaLnBrk="1" fontAlgn="auto" latinLnBrk="0" hangingPunct="1">
              <a:lnSpc>
                <a:spcPts val="2700"/>
              </a:lnSpc>
              <a:spcBef>
                <a:spcPts val="0"/>
              </a:spcBef>
              <a:spcAft>
                <a:spcPts val="0"/>
              </a:spcAft>
              <a:buClrTx/>
              <a:buSzTx/>
              <a:buFontTx/>
              <a:buNone/>
              <a:tabLst/>
              <a:defRPr/>
            </a:pPr>
            <a:r>
              <a:rPr lang="zh-TW" altLang="en-US" sz="2000" dirty="0">
                <a:latin typeface="Noto Sans TC" panose="020B0200000000000000" pitchFamily="34" charset="-120"/>
                <a:ea typeface="Noto Sans TC" panose="020B0200000000000000" pitchFamily="34" charset="-120"/>
                <a:cs typeface="Calibri" panose="020F0502020204030204" pitchFamily="34" charset="0"/>
              </a:rPr>
              <a:t>④審查</a:t>
            </a:r>
            <a:r>
              <a:rPr lang="zh-TW" altLang="en-US" sz="2000" dirty="0">
                <a:latin typeface="Noto Sans TC" panose="020B0200000000000000" pitchFamily="34" charset="-120"/>
                <a:ea typeface="Noto Sans TC" panose="020B0200000000000000" pitchFamily="34" charset="-120"/>
                <a:cs typeface="Calibri" panose="020F0502020204030204" pitchFamily="34" charset="0"/>
                <a:sym typeface="Arial"/>
              </a:rPr>
              <a:t>方式</a:t>
            </a:r>
            <a:endParaRPr lang="en-US" altLang="zh-TW" sz="2000" dirty="0">
              <a:latin typeface="Noto Sans TC" panose="020B0200000000000000" pitchFamily="34" charset="-120"/>
              <a:ea typeface="Noto Sans TC" panose="020B0200000000000000" pitchFamily="34" charset="-120"/>
              <a:cs typeface="Calibri" panose="020F0502020204030204" pitchFamily="34" charset="0"/>
              <a:sym typeface="Arial"/>
            </a:endParaRPr>
          </a:p>
          <a:p>
            <a:pPr marL="0" marR="0" lvl="0" indent="0" defTabSz="914400" eaLnBrk="1" fontAlgn="auto" latinLnBrk="0" hangingPunct="1">
              <a:lnSpc>
                <a:spcPts val="2700"/>
              </a:lnSpc>
              <a:spcBef>
                <a:spcPts val="0"/>
              </a:spcBef>
              <a:spcAft>
                <a:spcPts val="0"/>
              </a:spcAft>
              <a:buClrTx/>
              <a:buSzTx/>
              <a:buFontTx/>
              <a:buNone/>
              <a:tabLst/>
              <a:defRPr/>
            </a:pPr>
            <a:r>
              <a:rPr lang="zh-TW" altLang="en-US" sz="2000" dirty="0">
                <a:latin typeface="Noto Sans TC" panose="020B0200000000000000" pitchFamily="34" charset="-120"/>
                <a:ea typeface="Noto Sans TC" panose="020B0200000000000000" pitchFamily="34" charset="-120"/>
                <a:cs typeface="Calibri" panose="020F0502020204030204" pitchFamily="34" charset="0"/>
                <a:sym typeface="Arial"/>
              </a:rPr>
              <a:t>⑤個別受補助者之補助金額上限</a:t>
            </a:r>
            <a:endParaRPr lang="en-US" altLang="zh-TW" sz="2000" dirty="0">
              <a:latin typeface="Noto Sans TC" panose="020B0200000000000000" pitchFamily="34" charset="-120"/>
              <a:ea typeface="Noto Sans TC" panose="020B0200000000000000" pitchFamily="34" charset="-120"/>
              <a:cs typeface="Calibri" panose="020F0502020204030204" pitchFamily="34" charset="0"/>
              <a:sym typeface="Arial"/>
            </a:endParaRPr>
          </a:p>
          <a:p>
            <a:pPr marL="0" marR="0" lvl="0" indent="0" defTabSz="914400" eaLnBrk="1" fontAlgn="auto" latinLnBrk="0" hangingPunct="1">
              <a:lnSpc>
                <a:spcPts val="2700"/>
              </a:lnSpc>
              <a:spcBef>
                <a:spcPts val="0"/>
              </a:spcBef>
              <a:spcAft>
                <a:spcPts val="0"/>
              </a:spcAft>
              <a:buClrTx/>
              <a:buSzTx/>
              <a:buFontTx/>
              <a:buNone/>
              <a:tabLst/>
              <a:defRPr/>
            </a:pPr>
            <a:r>
              <a:rPr lang="zh-TW" altLang="en-US" sz="2000" dirty="0">
                <a:latin typeface="Noto Sans TC" panose="020B0200000000000000" pitchFamily="34" charset="-120"/>
                <a:ea typeface="Noto Sans TC" panose="020B0200000000000000" pitchFamily="34" charset="-120"/>
                <a:cs typeface="Calibri" panose="020F0502020204030204" pitchFamily="34" charset="0"/>
                <a:sym typeface="Arial"/>
              </a:rPr>
              <a:t>⑥全案預算金額概估</a:t>
            </a:r>
            <a:endParaRPr lang="en-US" altLang="zh-TW" sz="2000" dirty="0">
              <a:latin typeface="Noto Sans TC" panose="020B0200000000000000" pitchFamily="34" charset="-120"/>
              <a:ea typeface="Noto Sans TC" panose="020B0200000000000000" pitchFamily="34" charset="-120"/>
              <a:cs typeface="Calibri" panose="020F0502020204030204" pitchFamily="34" charset="0"/>
              <a:sym typeface="Arial"/>
            </a:endParaRPr>
          </a:p>
          <a:p>
            <a:pPr marL="0" marR="0" lvl="0" indent="0" defTabSz="914400" eaLnBrk="1" fontAlgn="auto" latinLnBrk="0" hangingPunct="1">
              <a:lnSpc>
                <a:spcPts val="2700"/>
              </a:lnSpc>
              <a:spcBef>
                <a:spcPts val="0"/>
              </a:spcBef>
              <a:spcAft>
                <a:spcPts val="0"/>
              </a:spcAft>
              <a:buClrTx/>
              <a:buSzTx/>
              <a:buFontTx/>
              <a:buNone/>
              <a:tabLst/>
              <a:defRPr/>
            </a:pPr>
            <a:r>
              <a:rPr lang="en-US" altLang="zh-TW" sz="2000" dirty="0">
                <a:latin typeface="Noto Sans TC" panose="020B0200000000000000" pitchFamily="34" charset="-120"/>
                <a:ea typeface="Noto Sans TC" panose="020B0200000000000000" pitchFamily="34" charset="-120"/>
                <a:cs typeface="Calibri" panose="020F0502020204030204" pitchFamily="34" charset="0"/>
                <a:sym typeface="Arial"/>
              </a:rPr>
              <a:t>2</a:t>
            </a:r>
            <a:r>
              <a:rPr lang="zh-TW" altLang="en-US" sz="2000" dirty="0">
                <a:latin typeface="Noto Sans TC" panose="020B0200000000000000" pitchFamily="34" charset="-120"/>
                <a:ea typeface="Noto Sans TC" panose="020B0200000000000000" pitchFamily="34" charset="-120"/>
                <a:cs typeface="Calibri" panose="020F0502020204030204" pitchFamily="34" charset="0"/>
                <a:sym typeface="Arial"/>
              </a:rPr>
              <a:t>、身分關係揭露表</a:t>
            </a:r>
            <a:endParaRPr lang="en-US" altLang="zh-TW" sz="2000" dirty="0">
              <a:latin typeface="Noto Sans TC" panose="020B0200000000000000" pitchFamily="34" charset="-120"/>
              <a:ea typeface="Noto Sans TC" panose="020B0200000000000000" pitchFamily="34" charset="-120"/>
              <a:cs typeface="Calibri" panose="020F0502020204030204" pitchFamily="34" charset="0"/>
              <a:sym typeface="Arial"/>
            </a:endParaRPr>
          </a:p>
        </p:txBody>
      </p:sp>
    </p:spTree>
    <p:extLst>
      <p:ext uri="{BB962C8B-B14F-4D97-AF65-F5344CB8AC3E}">
        <p14:creationId xmlns:p14="http://schemas.microsoft.com/office/powerpoint/2010/main" val="2930231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64"/>
          <p:cNvSpPr/>
          <p:nvPr/>
        </p:nvSpPr>
        <p:spPr>
          <a:xfrm>
            <a:off x="3810294" y="1405851"/>
            <a:ext cx="1653900" cy="9300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2" name="Google Shape;562;p64"/>
          <p:cNvSpPr txBox="1">
            <a:spLocks noGrp="1"/>
          </p:cNvSpPr>
          <p:nvPr>
            <p:ph type="title"/>
          </p:nvPr>
        </p:nvSpPr>
        <p:spPr>
          <a:xfrm>
            <a:off x="1854321" y="2571750"/>
            <a:ext cx="5762100" cy="520500"/>
          </a:xfrm>
          <a:prstGeom prst="rect">
            <a:avLst/>
          </a:prstGeom>
        </p:spPr>
        <p:txBody>
          <a:bodyPr spcFirstLastPara="1" wrap="square" lIns="0" tIns="0" rIns="0" bIns="0" anchor="t" anchorCtr="0">
            <a:noAutofit/>
          </a:bodyPr>
          <a:lstStyle/>
          <a:p>
            <a:r>
              <a:rPr lang="zh-TW" altLang="en-US" b="1" dirty="0">
                <a:latin typeface="微軟正黑體" panose="020B0604030504040204" pitchFamily="34" charset="-120"/>
                <a:ea typeface="微軟正黑體" panose="020B0604030504040204" pitchFamily="34" charset="-120"/>
              </a:rPr>
              <a:t>陽光如何照進補助、交易行為</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機關要「公開」</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
        <p:nvSpPr>
          <p:cNvPr id="563" name="Google Shape;563;p64"/>
          <p:cNvSpPr txBox="1">
            <a:spLocks noGrp="1"/>
          </p:cNvSpPr>
          <p:nvPr>
            <p:ph type="title" idx="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05</a:t>
            </a:r>
            <a:endParaRPr dirty="0"/>
          </a:p>
        </p:txBody>
      </p:sp>
      <p:sp>
        <p:nvSpPr>
          <p:cNvPr id="3" name="投影片編號版面配置區 2">
            <a:extLst>
              <a:ext uri="{FF2B5EF4-FFF2-40B4-BE49-F238E27FC236}">
                <a16:creationId xmlns:a16="http://schemas.microsoft.com/office/drawing/2014/main" id="{292D6324-7704-4BD7-A115-B64E81339FCD}"/>
              </a:ext>
            </a:extLst>
          </p:cNvPr>
          <p:cNvSpPr>
            <a:spLocks noGrp="1"/>
          </p:cNvSpPr>
          <p:nvPr>
            <p:ph type="sldNum" sz="quarter" idx="11"/>
          </p:nvPr>
        </p:nvSpPr>
        <p:spPr/>
        <p:txBody>
          <a:bodyPr/>
          <a:lstStyle/>
          <a:p>
            <a:fld id="{DBD94E27-7B9A-466C-AD81-10C7819BE9C1}" type="slidenum">
              <a:rPr lang="zh-TW" altLang="en-US" smtClean="0"/>
              <a:t>55</a:t>
            </a:fld>
            <a:endParaRPr lang="zh-TW" altLang="en-US" dirty="0"/>
          </a:p>
        </p:txBody>
      </p:sp>
      <p:sp>
        <p:nvSpPr>
          <p:cNvPr id="565" name="Google Shape;565;p64"/>
          <p:cNvSpPr/>
          <p:nvPr/>
        </p:nvSpPr>
        <p:spPr>
          <a:xfrm>
            <a:off x="5269771" y="1513701"/>
            <a:ext cx="229551" cy="273877"/>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6" name="Google Shape;566;p64"/>
          <p:cNvSpPr/>
          <p:nvPr/>
        </p:nvSpPr>
        <p:spPr>
          <a:xfrm>
            <a:off x="3555324" y="1003827"/>
            <a:ext cx="90600" cy="107163"/>
          </a:xfrm>
          <a:custGeom>
            <a:avLst/>
            <a:gdLst/>
            <a:ahLst/>
            <a:cxn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7" name="Google Shape;567;p64"/>
          <p:cNvSpPr/>
          <p:nvPr/>
        </p:nvSpPr>
        <p:spPr>
          <a:xfrm>
            <a:off x="6947966" y="2007267"/>
            <a:ext cx="159916" cy="189840"/>
          </a:xfrm>
          <a:custGeom>
            <a:avLst/>
            <a:gdLst/>
            <a:ahLst/>
            <a:cxn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8" name="Google Shape;568;p64"/>
          <p:cNvSpPr/>
          <p:nvPr/>
        </p:nvSpPr>
        <p:spPr>
          <a:xfrm>
            <a:off x="7517554" y="1243413"/>
            <a:ext cx="197735" cy="235526"/>
          </a:xfrm>
          <a:custGeom>
            <a:avLst/>
            <a:gdLst/>
            <a:ahLst/>
            <a:cxn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9" name="Google Shape;569;p64"/>
          <p:cNvSpPr/>
          <p:nvPr/>
        </p:nvSpPr>
        <p:spPr>
          <a:xfrm>
            <a:off x="1121453" y="1189107"/>
            <a:ext cx="197735" cy="235526"/>
          </a:xfrm>
          <a:custGeom>
            <a:avLst/>
            <a:gdLst/>
            <a:ahLst/>
            <a:cxn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0" name="Google Shape;570;p64"/>
          <p:cNvSpPr/>
          <p:nvPr/>
        </p:nvSpPr>
        <p:spPr>
          <a:xfrm>
            <a:off x="2299726" y="1597073"/>
            <a:ext cx="89827" cy="107135"/>
          </a:xfrm>
          <a:custGeom>
            <a:avLst/>
            <a:gdLst/>
            <a:ahLst/>
            <a:cxn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1" name="Google Shape;571;p64"/>
          <p:cNvSpPr/>
          <p:nvPr/>
        </p:nvSpPr>
        <p:spPr>
          <a:xfrm>
            <a:off x="1344363" y="1904269"/>
            <a:ext cx="159916" cy="189840"/>
          </a:xfrm>
          <a:custGeom>
            <a:avLst/>
            <a:gdLst/>
            <a:ahLst/>
            <a:cxn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2" name="Google Shape;572;p64"/>
          <p:cNvSpPr/>
          <p:nvPr/>
        </p:nvSpPr>
        <p:spPr>
          <a:xfrm>
            <a:off x="5086788" y="549519"/>
            <a:ext cx="197735" cy="235526"/>
          </a:xfrm>
          <a:custGeom>
            <a:avLst/>
            <a:gdLst/>
            <a:ahLst/>
            <a:cxn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3" name="Google Shape;573;p64"/>
          <p:cNvSpPr/>
          <p:nvPr/>
        </p:nvSpPr>
        <p:spPr>
          <a:xfrm>
            <a:off x="6394566" y="792882"/>
            <a:ext cx="89827" cy="107135"/>
          </a:xfrm>
          <a:custGeom>
            <a:avLst/>
            <a:gdLst/>
            <a:ahLst/>
            <a:cxnLst/>
            <a:rect l="l" t="t" r="r" b="b"/>
            <a:pathLst>
              <a:path w="3254" h="3881" extrusionOk="0">
                <a:moveTo>
                  <a:pt x="1598" y="1"/>
                </a:moveTo>
                <a:lnTo>
                  <a:pt x="1028" y="1285"/>
                </a:lnTo>
                <a:lnTo>
                  <a:pt x="0" y="1912"/>
                </a:lnTo>
                <a:lnTo>
                  <a:pt x="1028" y="2568"/>
                </a:lnTo>
                <a:lnTo>
                  <a:pt x="1598" y="3881"/>
                </a:lnTo>
                <a:lnTo>
                  <a:pt x="2197" y="2568"/>
                </a:lnTo>
                <a:lnTo>
                  <a:pt x="3253" y="1912"/>
                </a:lnTo>
                <a:lnTo>
                  <a:pt x="2197" y="1285"/>
                </a:lnTo>
                <a:lnTo>
                  <a:pt x="159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4" name="Google Shape;574;p64"/>
          <p:cNvSpPr/>
          <p:nvPr/>
        </p:nvSpPr>
        <p:spPr>
          <a:xfrm>
            <a:off x="5855826" y="1371787"/>
            <a:ext cx="90600" cy="107163"/>
          </a:xfrm>
          <a:custGeom>
            <a:avLst/>
            <a:gdLst/>
            <a:ahLst/>
            <a:cxn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5" name="Google Shape;575;p64"/>
          <p:cNvSpPr/>
          <p:nvPr/>
        </p:nvSpPr>
        <p:spPr>
          <a:xfrm>
            <a:off x="4416833" y="2269695"/>
            <a:ext cx="159115" cy="189840"/>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6" name="Google Shape;576;p64"/>
          <p:cNvSpPr/>
          <p:nvPr/>
        </p:nvSpPr>
        <p:spPr>
          <a:xfrm>
            <a:off x="2999407" y="2108023"/>
            <a:ext cx="90600" cy="107163"/>
          </a:xfrm>
          <a:custGeom>
            <a:avLst/>
            <a:gdLst/>
            <a:ahLst/>
            <a:cxnLst/>
            <a:rect l="l" t="t" r="r" b="b"/>
            <a:pathLst>
              <a:path w="3282" h="3882" extrusionOk="0">
                <a:moveTo>
                  <a:pt x="1655" y="1"/>
                </a:moveTo>
                <a:lnTo>
                  <a:pt x="1085" y="1285"/>
                </a:lnTo>
                <a:lnTo>
                  <a:pt x="1" y="1941"/>
                </a:lnTo>
                <a:lnTo>
                  <a:pt x="1085" y="2597"/>
                </a:lnTo>
                <a:lnTo>
                  <a:pt x="1655" y="3881"/>
                </a:lnTo>
                <a:lnTo>
                  <a:pt x="2226" y="2597"/>
                </a:lnTo>
                <a:lnTo>
                  <a:pt x="3282" y="1941"/>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44647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5"/>
                                        </p:tgtEl>
                                        <p:attrNameLst>
                                          <p:attrName>style.visibility</p:attrName>
                                        </p:attrNameLst>
                                      </p:cBhvr>
                                      <p:to>
                                        <p:strVal val="visible"/>
                                      </p:to>
                                    </p:set>
                                    <p:animEffect transition="in" filter="fade">
                                      <p:cBhvr>
                                        <p:cTn id="7" dur="1200"/>
                                        <p:tgtEl>
                                          <p:spTgt spid="565"/>
                                        </p:tgtEl>
                                      </p:cBhvr>
                                    </p:animEffect>
                                  </p:childTnLst>
                                </p:cTn>
                              </p:par>
                              <p:par>
                                <p:cTn id="8" presetID="10" presetClass="entr" presetSubtype="0" fill="hold" nodeType="withEffect">
                                  <p:stCondLst>
                                    <p:cond delay="0"/>
                                  </p:stCondLst>
                                  <p:childTnLst>
                                    <p:set>
                                      <p:cBhvr>
                                        <p:cTn id="9" dur="1" fill="hold">
                                          <p:stCondLst>
                                            <p:cond delay="0"/>
                                          </p:stCondLst>
                                        </p:cTn>
                                        <p:tgtEl>
                                          <p:spTgt spid="566"/>
                                        </p:tgtEl>
                                        <p:attrNameLst>
                                          <p:attrName>style.visibility</p:attrName>
                                        </p:attrNameLst>
                                      </p:cBhvr>
                                      <p:to>
                                        <p:strVal val="visible"/>
                                      </p:to>
                                    </p:set>
                                    <p:animEffect transition="in" filter="fade">
                                      <p:cBhvr>
                                        <p:cTn id="10" dur="1000"/>
                                        <p:tgtEl>
                                          <p:spTgt spid="566"/>
                                        </p:tgtEl>
                                      </p:cBhvr>
                                    </p:animEffect>
                                  </p:childTnLst>
                                </p:cTn>
                              </p:par>
                              <p:par>
                                <p:cTn id="11" presetID="10" presetClass="entr" presetSubtype="0" fill="hold" nodeType="withEffect">
                                  <p:stCondLst>
                                    <p:cond delay="0"/>
                                  </p:stCondLst>
                                  <p:childTnLst>
                                    <p:set>
                                      <p:cBhvr>
                                        <p:cTn id="12" dur="1" fill="hold">
                                          <p:stCondLst>
                                            <p:cond delay="0"/>
                                          </p:stCondLst>
                                        </p:cTn>
                                        <p:tgtEl>
                                          <p:spTgt spid="568"/>
                                        </p:tgtEl>
                                        <p:attrNameLst>
                                          <p:attrName>style.visibility</p:attrName>
                                        </p:attrNameLst>
                                      </p:cBhvr>
                                      <p:to>
                                        <p:strVal val="visible"/>
                                      </p:to>
                                    </p:set>
                                    <p:animEffect transition="in" filter="fade">
                                      <p:cBhvr>
                                        <p:cTn id="13" dur="1000"/>
                                        <p:tgtEl>
                                          <p:spTgt spid="568"/>
                                        </p:tgtEl>
                                      </p:cBhvr>
                                    </p:animEffect>
                                  </p:childTnLst>
                                </p:cTn>
                              </p:par>
                              <p:par>
                                <p:cTn id="14" presetID="10" presetClass="entr" presetSubtype="0" fill="hold" nodeType="withEffect">
                                  <p:stCondLst>
                                    <p:cond delay="0"/>
                                  </p:stCondLst>
                                  <p:childTnLst>
                                    <p:set>
                                      <p:cBhvr>
                                        <p:cTn id="15" dur="1" fill="hold">
                                          <p:stCondLst>
                                            <p:cond delay="0"/>
                                          </p:stCondLst>
                                        </p:cTn>
                                        <p:tgtEl>
                                          <p:spTgt spid="569"/>
                                        </p:tgtEl>
                                        <p:attrNameLst>
                                          <p:attrName>style.visibility</p:attrName>
                                        </p:attrNameLst>
                                      </p:cBhvr>
                                      <p:to>
                                        <p:strVal val="visible"/>
                                      </p:to>
                                    </p:set>
                                    <p:animEffect transition="in" filter="fade">
                                      <p:cBhvr>
                                        <p:cTn id="16" dur="1000"/>
                                        <p:tgtEl>
                                          <p:spTgt spid="569"/>
                                        </p:tgtEl>
                                      </p:cBhvr>
                                    </p:animEffect>
                                  </p:childTnLst>
                                </p:cTn>
                              </p:par>
                              <p:par>
                                <p:cTn id="17" presetID="10" presetClass="entr" presetSubtype="0" fill="hold" nodeType="withEffect">
                                  <p:stCondLst>
                                    <p:cond delay="0"/>
                                  </p:stCondLst>
                                  <p:childTnLst>
                                    <p:set>
                                      <p:cBhvr>
                                        <p:cTn id="18" dur="1" fill="hold">
                                          <p:stCondLst>
                                            <p:cond delay="0"/>
                                          </p:stCondLst>
                                        </p:cTn>
                                        <p:tgtEl>
                                          <p:spTgt spid="570"/>
                                        </p:tgtEl>
                                        <p:attrNameLst>
                                          <p:attrName>style.visibility</p:attrName>
                                        </p:attrNameLst>
                                      </p:cBhvr>
                                      <p:to>
                                        <p:strVal val="visible"/>
                                      </p:to>
                                    </p:set>
                                    <p:animEffect transition="in" filter="fade">
                                      <p:cBhvr>
                                        <p:cTn id="19" dur="1000"/>
                                        <p:tgtEl>
                                          <p:spTgt spid="570"/>
                                        </p:tgtEl>
                                      </p:cBhvr>
                                    </p:animEffect>
                                  </p:childTnLst>
                                </p:cTn>
                              </p:par>
                              <p:par>
                                <p:cTn id="20" presetID="10" presetClass="entr" presetSubtype="0" fill="hold" nodeType="withEffect">
                                  <p:stCondLst>
                                    <p:cond delay="0"/>
                                  </p:stCondLst>
                                  <p:childTnLst>
                                    <p:set>
                                      <p:cBhvr>
                                        <p:cTn id="21" dur="1" fill="hold">
                                          <p:stCondLst>
                                            <p:cond delay="0"/>
                                          </p:stCondLst>
                                        </p:cTn>
                                        <p:tgtEl>
                                          <p:spTgt spid="571"/>
                                        </p:tgtEl>
                                        <p:attrNameLst>
                                          <p:attrName>style.visibility</p:attrName>
                                        </p:attrNameLst>
                                      </p:cBhvr>
                                      <p:to>
                                        <p:strVal val="visible"/>
                                      </p:to>
                                    </p:set>
                                    <p:animEffect transition="in" filter="fade">
                                      <p:cBhvr>
                                        <p:cTn id="22" dur="1000"/>
                                        <p:tgtEl>
                                          <p:spTgt spid="571"/>
                                        </p:tgtEl>
                                      </p:cBhvr>
                                    </p:animEffect>
                                  </p:childTnLst>
                                </p:cTn>
                              </p:par>
                              <p:par>
                                <p:cTn id="23" presetID="10" presetClass="entr" presetSubtype="0" fill="hold" nodeType="withEffect">
                                  <p:stCondLst>
                                    <p:cond delay="0"/>
                                  </p:stCondLst>
                                  <p:childTnLst>
                                    <p:set>
                                      <p:cBhvr>
                                        <p:cTn id="24" dur="1" fill="hold">
                                          <p:stCondLst>
                                            <p:cond delay="0"/>
                                          </p:stCondLst>
                                        </p:cTn>
                                        <p:tgtEl>
                                          <p:spTgt spid="572"/>
                                        </p:tgtEl>
                                        <p:attrNameLst>
                                          <p:attrName>style.visibility</p:attrName>
                                        </p:attrNameLst>
                                      </p:cBhvr>
                                      <p:to>
                                        <p:strVal val="visible"/>
                                      </p:to>
                                    </p:set>
                                    <p:animEffect transition="in" filter="fade">
                                      <p:cBhvr>
                                        <p:cTn id="25" dur="1000"/>
                                        <p:tgtEl>
                                          <p:spTgt spid="572"/>
                                        </p:tgtEl>
                                      </p:cBhvr>
                                    </p:animEffect>
                                  </p:childTnLst>
                                </p:cTn>
                              </p:par>
                              <p:par>
                                <p:cTn id="26" presetID="10" presetClass="entr" presetSubtype="0" fill="hold" nodeType="withEffect">
                                  <p:stCondLst>
                                    <p:cond delay="0"/>
                                  </p:stCondLst>
                                  <p:childTnLst>
                                    <p:set>
                                      <p:cBhvr>
                                        <p:cTn id="27" dur="1" fill="hold">
                                          <p:stCondLst>
                                            <p:cond delay="0"/>
                                          </p:stCondLst>
                                        </p:cTn>
                                        <p:tgtEl>
                                          <p:spTgt spid="573"/>
                                        </p:tgtEl>
                                        <p:attrNameLst>
                                          <p:attrName>style.visibility</p:attrName>
                                        </p:attrNameLst>
                                      </p:cBhvr>
                                      <p:to>
                                        <p:strVal val="visible"/>
                                      </p:to>
                                    </p:set>
                                    <p:animEffect transition="in" filter="fade">
                                      <p:cBhvr>
                                        <p:cTn id="28" dur="1000"/>
                                        <p:tgtEl>
                                          <p:spTgt spid="573"/>
                                        </p:tgtEl>
                                      </p:cBhvr>
                                    </p:animEffect>
                                  </p:childTnLst>
                                </p:cTn>
                              </p:par>
                              <p:par>
                                <p:cTn id="29" presetID="10" presetClass="entr" presetSubtype="0" fill="hold" nodeType="withEffect">
                                  <p:stCondLst>
                                    <p:cond delay="0"/>
                                  </p:stCondLst>
                                  <p:childTnLst>
                                    <p:set>
                                      <p:cBhvr>
                                        <p:cTn id="30" dur="1" fill="hold">
                                          <p:stCondLst>
                                            <p:cond delay="0"/>
                                          </p:stCondLst>
                                        </p:cTn>
                                        <p:tgtEl>
                                          <p:spTgt spid="574"/>
                                        </p:tgtEl>
                                        <p:attrNameLst>
                                          <p:attrName>style.visibility</p:attrName>
                                        </p:attrNameLst>
                                      </p:cBhvr>
                                      <p:to>
                                        <p:strVal val="visible"/>
                                      </p:to>
                                    </p:set>
                                    <p:animEffect transition="in" filter="fade">
                                      <p:cBhvr>
                                        <p:cTn id="31" dur="1000"/>
                                        <p:tgtEl>
                                          <p:spTgt spid="574"/>
                                        </p:tgtEl>
                                      </p:cBhvr>
                                    </p:animEffect>
                                  </p:childTnLst>
                                </p:cTn>
                              </p:par>
                              <p:par>
                                <p:cTn id="32" presetID="10" presetClass="entr" presetSubtype="0" fill="hold" nodeType="withEffect">
                                  <p:stCondLst>
                                    <p:cond delay="0"/>
                                  </p:stCondLst>
                                  <p:childTnLst>
                                    <p:set>
                                      <p:cBhvr>
                                        <p:cTn id="33" dur="1" fill="hold">
                                          <p:stCondLst>
                                            <p:cond delay="0"/>
                                          </p:stCondLst>
                                        </p:cTn>
                                        <p:tgtEl>
                                          <p:spTgt spid="575"/>
                                        </p:tgtEl>
                                        <p:attrNameLst>
                                          <p:attrName>style.visibility</p:attrName>
                                        </p:attrNameLst>
                                      </p:cBhvr>
                                      <p:to>
                                        <p:strVal val="visible"/>
                                      </p:to>
                                    </p:set>
                                    <p:animEffect transition="in" filter="fade">
                                      <p:cBhvr>
                                        <p:cTn id="34" dur="1000"/>
                                        <p:tgtEl>
                                          <p:spTgt spid="575"/>
                                        </p:tgtEl>
                                      </p:cBhvr>
                                    </p:animEffect>
                                  </p:childTnLst>
                                </p:cTn>
                              </p:par>
                              <p:par>
                                <p:cTn id="35" presetID="10" presetClass="entr" presetSubtype="0" fill="hold" nodeType="withEffect">
                                  <p:stCondLst>
                                    <p:cond delay="0"/>
                                  </p:stCondLst>
                                  <p:childTnLst>
                                    <p:set>
                                      <p:cBhvr>
                                        <p:cTn id="36" dur="1" fill="hold">
                                          <p:stCondLst>
                                            <p:cond delay="0"/>
                                          </p:stCondLst>
                                        </p:cTn>
                                        <p:tgtEl>
                                          <p:spTgt spid="576"/>
                                        </p:tgtEl>
                                        <p:attrNameLst>
                                          <p:attrName>style.visibility</p:attrName>
                                        </p:attrNameLst>
                                      </p:cBhvr>
                                      <p:to>
                                        <p:strVal val="visible"/>
                                      </p:to>
                                    </p:set>
                                    <p:animEffect transition="in" filter="fade">
                                      <p:cBhvr>
                                        <p:cTn id="37" dur="1000"/>
                                        <p:tgtEl>
                                          <p:spTgt spid="576"/>
                                        </p:tgtEl>
                                      </p:cBhvr>
                                    </p:animEffect>
                                  </p:childTnLst>
                                </p:cTn>
                              </p:par>
                              <p:par>
                                <p:cTn id="38" presetID="10" presetClass="entr" presetSubtype="0" fill="hold" nodeType="withEffect">
                                  <p:stCondLst>
                                    <p:cond delay="0"/>
                                  </p:stCondLst>
                                  <p:childTnLst>
                                    <p:set>
                                      <p:cBhvr>
                                        <p:cTn id="39" dur="1" fill="hold">
                                          <p:stCondLst>
                                            <p:cond delay="0"/>
                                          </p:stCondLst>
                                        </p:cTn>
                                        <p:tgtEl>
                                          <p:spTgt spid="567"/>
                                        </p:tgtEl>
                                        <p:attrNameLst>
                                          <p:attrName>style.visibility</p:attrName>
                                        </p:attrNameLst>
                                      </p:cBhvr>
                                      <p:to>
                                        <p:strVal val="visible"/>
                                      </p:to>
                                    </p:set>
                                    <p:animEffect transition="in" filter="fade">
                                      <p:cBhvr>
                                        <p:cTn id="40" dur="1000"/>
                                        <p:tgtEl>
                                          <p:spTgt spid="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B1C11B7-B26D-486F-A31E-9CFE1035B39C}"/>
              </a:ext>
            </a:extLst>
          </p:cNvPr>
          <p:cNvSpPr>
            <a:spLocks noGrp="1"/>
          </p:cNvSpPr>
          <p:nvPr>
            <p:ph type="title"/>
          </p:nvPr>
        </p:nvSpPr>
        <p:spPr>
          <a:xfrm>
            <a:off x="713249" y="297307"/>
            <a:ext cx="7717500" cy="572700"/>
          </a:xfrm>
        </p:spPr>
        <p:txBody>
          <a:bodyPr/>
          <a:lstStyle/>
          <a:p>
            <a:r>
              <a:rPr lang="zh-TW" altLang="en-US" b="1" dirty="0">
                <a:latin typeface="微軟正黑體" panose="020B0604030504040204" pitchFamily="34" charset="-120"/>
                <a:ea typeface="微軟正黑體" panose="020B0604030504040204" pitchFamily="34" charset="-120"/>
                <a:sym typeface="Barlow"/>
              </a:rPr>
              <a:t>機關主動公開</a:t>
            </a:r>
            <a:r>
              <a:rPr lang="en-US" altLang="zh-TW" sz="1800" b="1" dirty="0">
                <a:latin typeface="微軟正黑體" panose="020B0604030504040204" pitchFamily="34" charset="-120"/>
                <a:ea typeface="微軟正黑體" panose="020B0604030504040204" pitchFamily="34" charset="-120"/>
              </a:rPr>
              <a:t>(</a:t>
            </a:r>
            <a:r>
              <a:rPr lang="zh-TW" altLang="en-US" sz="1800" b="1" dirty="0">
                <a:latin typeface="微軟正黑體" panose="020B0604030504040204" pitchFamily="34" charset="-120"/>
                <a:ea typeface="微軟正黑體" panose="020B0604030504040204" pitchFamily="34" charset="-120"/>
                <a:sym typeface="Barlow"/>
              </a:rPr>
              <a:t>利衝法第</a:t>
            </a:r>
            <a:r>
              <a:rPr lang="en-US" altLang="zh-TW" sz="1800" b="1" dirty="0">
                <a:latin typeface="微軟正黑體" panose="020B0604030504040204" pitchFamily="34" charset="-120"/>
                <a:ea typeface="微軟正黑體" panose="020B0604030504040204" pitchFamily="34" charset="-120"/>
                <a:sym typeface="Barlow"/>
              </a:rPr>
              <a:t>14</a:t>
            </a:r>
            <a:r>
              <a:rPr lang="zh-TW" altLang="en-US" sz="1800" b="1" dirty="0">
                <a:latin typeface="微軟正黑體" panose="020B0604030504040204" pitchFamily="34" charset="-120"/>
                <a:ea typeface="微軟正黑體" panose="020B0604030504040204" pitchFamily="34" charset="-120"/>
                <a:sym typeface="Barlow"/>
              </a:rPr>
              <a:t>條第</a:t>
            </a:r>
            <a:r>
              <a:rPr lang="en-US" altLang="zh-TW" sz="1800" b="1" dirty="0">
                <a:latin typeface="微軟正黑體" panose="020B0604030504040204" pitchFamily="34" charset="-120"/>
                <a:ea typeface="微軟正黑體" panose="020B0604030504040204" pitchFamily="34" charset="-120"/>
                <a:sym typeface="Barlow"/>
              </a:rPr>
              <a:t>2</a:t>
            </a:r>
            <a:r>
              <a:rPr lang="zh-TW" altLang="en-US" sz="1800" b="1" dirty="0">
                <a:latin typeface="微軟正黑體" panose="020B0604030504040204" pitchFamily="34" charset="-120"/>
                <a:ea typeface="微軟正黑體" panose="020B0604030504040204" pitchFamily="34" charset="-120"/>
                <a:sym typeface="Barlow"/>
              </a:rPr>
              <a:t>項</a:t>
            </a:r>
            <a:r>
              <a:rPr lang="en-US" altLang="zh-TW" sz="1800"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
        <p:nvSpPr>
          <p:cNvPr id="5" name="投影片編號版面配置區 4">
            <a:extLst>
              <a:ext uri="{FF2B5EF4-FFF2-40B4-BE49-F238E27FC236}">
                <a16:creationId xmlns:a16="http://schemas.microsoft.com/office/drawing/2014/main" id="{F6538E2B-14C2-4583-870D-03EC76763AC2}"/>
              </a:ext>
            </a:extLst>
          </p:cNvPr>
          <p:cNvSpPr>
            <a:spLocks noGrp="1"/>
          </p:cNvSpPr>
          <p:nvPr>
            <p:ph type="sldNum" sz="quarter" idx="11"/>
          </p:nvPr>
        </p:nvSpPr>
        <p:spPr/>
        <p:txBody>
          <a:bodyPr/>
          <a:lstStyle/>
          <a:p>
            <a:fld id="{DBD94E27-7B9A-466C-AD81-10C7819BE9C1}" type="slidenum">
              <a:rPr lang="zh-TW" altLang="en-US" smtClean="0"/>
              <a:t>56</a:t>
            </a:fld>
            <a:endParaRPr lang="zh-TW" altLang="en-US" dirty="0"/>
          </a:p>
        </p:txBody>
      </p:sp>
      <p:sp>
        <p:nvSpPr>
          <p:cNvPr id="27" name="矩形 26">
            <a:extLst>
              <a:ext uri="{FF2B5EF4-FFF2-40B4-BE49-F238E27FC236}">
                <a16:creationId xmlns:a16="http://schemas.microsoft.com/office/drawing/2014/main" id="{5466B065-A51D-4B6D-9B00-CC0AA98C7D19}"/>
              </a:ext>
            </a:extLst>
          </p:cNvPr>
          <p:cNvSpPr/>
          <p:nvPr/>
        </p:nvSpPr>
        <p:spPr>
          <a:xfrm>
            <a:off x="1030777" y="1520823"/>
            <a:ext cx="7248698" cy="830997"/>
          </a:xfrm>
          <a:prstGeom prst="rect">
            <a:avLst/>
          </a:prstGeom>
        </p:spPr>
        <p:txBody>
          <a:bodyPr wrap="square">
            <a:spAutoFit/>
          </a:bodyPr>
          <a:lstStyle/>
          <a:p>
            <a:pPr algn="ctr"/>
            <a:r>
              <a:rPr lang="zh-TW" altLang="en-US" sz="2400" dirty="0">
                <a:solidFill>
                  <a:schemeClr val="tx1"/>
                </a:solidFill>
                <a:latin typeface="微軟正黑體" panose="020B0604030504040204" pitchFamily="34" charset="-120"/>
                <a:ea typeface="微軟正黑體" panose="020B0604030504040204" pitchFamily="34" charset="-120"/>
              </a:rPr>
              <a:t>於補助或交易行為成立後，該</a:t>
            </a:r>
            <a:r>
              <a:rPr lang="zh-TW" altLang="en-US" sz="2400" b="1" dirty="0">
                <a:solidFill>
                  <a:schemeClr val="accent6">
                    <a:lumMod val="40000"/>
                    <a:lumOff val="60000"/>
                  </a:schemeClr>
                </a:solidFill>
                <a:latin typeface="微軟正黑體" panose="020B0604030504040204" pitchFamily="34" charset="-120"/>
                <a:ea typeface="微軟正黑體" panose="020B0604030504040204" pitchFamily="34" charset="-120"/>
              </a:rPr>
              <a:t>機關團體</a:t>
            </a:r>
            <a:r>
              <a:rPr lang="zh-TW" altLang="en-US" sz="2400" dirty="0">
                <a:solidFill>
                  <a:schemeClr val="tx1"/>
                </a:solidFill>
                <a:latin typeface="微軟正黑體" panose="020B0604030504040204" pitchFamily="34" charset="-120"/>
                <a:ea typeface="微軟正黑體" panose="020B0604030504040204" pitchFamily="34" charset="-120"/>
              </a:rPr>
              <a:t>應連同其身分關係</a:t>
            </a:r>
            <a:r>
              <a:rPr lang="zh-TW" altLang="en-US" sz="2400" b="1" dirty="0">
                <a:solidFill>
                  <a:schemeClr val="accent6">
                    <a:lumMod val="40000"/>
                    <a:lumOff val="60000"/>
                  </a:schemeClr>
                </a:solidFill>
                <a:latin typeface="微軟正黑體" panose="020B0604030504040204" pitchFamily="34" charset="-120"/>
                <a:ea typeface="微軟正黑體" panose="020B0604030504040204" pitchFamily="34" charset="-120"/>
              </a:rPr>
              <a:t>主動公開</a:t>
            </a:r>
            <a:r>
              <a:rPr lang="zh-TW" altLang="en-US" sz="2400" dirty="0">
                <a:solidFill>
                  <a:schemeClr val="tx1"/>
                </a:solidFill>
                <a:latin typeface="微軟正黑體" panose="020B0604030504040204" pitchFamily="34" charset="-120"/>
                <a:ea typeface="微軟正黑體" panose="020B0604030504040204" pitchFamily="34" charset="-120"/>
              </a:rPr>
              <a:t>之。</a:t>
            </a:r>
            <a:endParaRPr lang="zh-TW" altLang="en-US" sz="2400" dirty="0"/>
          </a:p>
        </p:txBody>
      </p:sp>
      <p:sp>
        <p:nvSpPr>
          <p:cNvPr id="3" name="矩形 2">
            <a:extLst>
              <a:ext uri="{FF2B5EF4-FFF2-40B4-BE49-F238E27FC236}">
                <a16:creationId xmlns:a16="http://schemas.microsoft.com/office/drawing/2014/main" id="{F85B9471-BCBD-49C1-AF15-60DAFEE17101}"/>
              </a:ext>
            </a:extLst>
          </p:cNvPr>
          <p:cNvSpPr/>
          <p:nvPr/>
        </p:nvSpPr>
        <p:spPr>
          <a:xfrm>
            <a:off x="1030776" y="2571749"/>
            <a:ext cx="7588091" cy="1323439"/>
          </a:xfrm>
          <a:prstGeom prst="rect">
            <a:avLst/>
          </a:prstGeom>
        </p:spPr>
        <p:txBody>
          <a:bodyPr wrap="square">
            <a:spAutoFit/>
          </a:bodyPr>
          <a:lstStyle/>
          <a:p>
            <a:pPr marL="285750" marR="128270" indent="-285750" eaLnBrk="0" hangingPunct="0">
              <a:lnSpc>
                <a:spcPts val="2400"/>
              </a:lnSpc>
              <a:spcBef>
                <a:spcPts val="600"/>
              </a:spcBef>
              <a:buClr>
                <a:srgbClr val="008080"/>
              </a:buClr>
              <a:buFont typeface="Wingdings" panose="05000000000000000000" pitchFamily="2" charset="2"/>
              <a:buChar char="u"/>
            </a:pPr>
            <a:r>
              <a:rPr lang="zh-TW" altLang="en-US" sz="24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公開內容：</a:t>
            </a:r>
            <a:r>
              <a:rPr lang="zh-TW" altLang="en-US" sz="2400" dirty="0">
                <a:solidFill>
                  <a:schemeClr val="tx1"/>
                </a:solidFill>
                <a:latin typeface="微軟正黑體" panose="020B0604030504040204" pitchFamily="34" charset="-120"/>
                <a:ea typeface="微軟正黑體" panose="020B0604030504040204" pitchFamily="34" charset="-120"/>
              </a:rPr>
              <a:t>公職人員之姓名、服務機關、職稱、關係人之姓名及與公職人員之關係、</a:t>
            </a:r>
            <a:r>
              <a:rPr lang="zh-TW" altLang="en-US" sz="2400" dirty="0">
                <a:latin typeface="微軟正黑體" panose="020B0604030504040204" pitchFamily="34" charset="-120"/>
                <a:ea typeface="微軟正黑體" panose="020B0604030504040204" pitchFamily="34" charset="-120"/>
              </a:rPr>
              <a:t>補助或交易之名稱、時間、對象、金額、法令依據等</a:t>
            </a:r>
            <a:r>
              <a:rPr lang="zh-TW" altLang="en-US" sz="2400" dirty="0">
                <a:solidFill>
                  <a:schemeClr val="tx1"/>
                </a:solidFill>
                <a:latin typeface="微軟正黑體" panose="020B0604030504040204" pitchFamily="34" charset="-120"/>
                <a:ea typeface="微軟正黑體" panose="020B0604030504040204" pitchFamily="34" charset="-120"/>
              </a:rPr>
              <a:t>。</a:t>
            </a:r>
            <a:r>
              <a:rPr lang="en-US" altLang="zh-TW" sz="2400" dirty="0">
                <a:solidFill>
                  <a:schemeClr val="tx1"/>
                </a:solidFill>
                <a:latin typeface="微軟正黑體" panose="020B0604030504040204" pitchFamily="34" charset="-120"/>
                <a:ea typeface="微軟正黑體" panose="020B0604030504040204" pitchFamily="34" charset="-120"/>
              </a:rPr>
              <a:t> (</a:t>
            </a:r>
            <a:r>
              <a:rPr lang="zh-TW" altLang="en-US" sz="2400" dirty="0">
                <a:solidFill>
                  <a:schemeClr val="tx1"/>
                </a:solidFill>
                <a:latin typeface="微軟正黑體" panose="020B0604030504040204" pitchFamily="34" charset="-120"/>
                <a:ea typeface="微軟正黑體" panose="020B0604030504040204" pitchFamily="34" charset="-120"/>
              </a:rPr>
              <a:t>利衝法施行細則</a:t>
            </a:r>
            <a:r>
              <a:rPr lang="en-US" altLang="zh-TW" sz="2400" dirty="0">
                <a:solidFill>
                  <a:schemeClr val="tx1"/>
                </a:solidFill>
                <a:latin typeface="微軟正黑體" panose="020B0604030504040204" pitchFamily="34" charset="-120"/>
                <a:ea typeface="微軟正黑體" panose="020B0604030504040204" pitchFamily="34" charset="-120"/>
              </a:rPr>
              <a:t>§27Ⅱ)</a:t>
            </a:r>
          </a:p>
        </p:txBody>
      </p:sp>
    </p:spTree>
    <p:extLst>
      <p:ext uri="{BB962C8B-B14F-4D97-AF65-F5344CB8AC3E}">
        <p14:creationId xmlns:p14="http://schemas.microsoft.com/office/powerpoint/2010/main" val="39678864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B1C11B7-B26D-486F-A31E-9CFE1035B39C}"/>
              </a:ext>
            </a:extLst>
          </p:cNvPr>
          <p:cNvSpPr>
            <a:spLocks noGrp="1"/>
          </p:cNvSpPr>
          <p:nvPr>
            <p:ph type="title"/>
          </p:nvPr>
        </p:nvSpPr>
        <p:spPr>
          <a:xfrm>
            <a:off x="1267247" y="528033"/>
            <a:ext cx="7717500" cy="572700"/>
          </a:xfrm>
        </p:spPr>
        <p:txBody>
          <a:bodyPr/>
          <a:lstStyle/>
          <a:p>
            <a:r>
              <a:rPr lang="zh-TW" altLang="en-US" b="1" dirty="0">
                <a:latin typeface="微軟正黑體" panose="020B0604030504040204" pitchFamily="34" charset="-120"/>
                <a:ea typeface="微軟正黑體" panose="020B0604030504040204" pitchFamily="34" charset="-120"/>
              </a:rPr>
              <a:t>如何「公開」？</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利衝法施行細則</a:t>
            </a:r>
            <a:r>
              <a:rPr lang="en-US" altLang="zh-TW" sz="1600" dirty="0">
                <a:latin typeface="微軟正黑體" panose="020B0604030504040204" pitchFamily="34" charset="-120"/>
                <a:ea typeface="微軟正黑體" panose="020B0604030504040204" pitchFamily="34" charset="-120"/>
              </a:rPr>
              <a:t>§27)</a:t>
            </a:r>
            <a:endParaRPr lang="zh-TW" altLang="en-US" sz="1600" dirty="0">
              <a:latin typeface="微軟正黑體" panose="020B0604030504040204" pitchFamily="34" charset="-120"/>
              <a:ea typeface="微軟正黑體" panose="020B0604030504040204" pitchFamily="34" charset="-120"/>
            </a:endParaRPr>
          </a:p>
        </p:txBody>
      </p:sp>
      <p:sp>
        <p:nvSpPr>
          <p:cNvPr id="7" name="投影片編號版面配置區 6">
            <a:extLst>
              <a:ext uri="{FF2B5EF4-FFF2-40B4-BE49-F238E27FC236}">
                <a16:creationId xmlns:a16="http://schemas.microsoft.com/office/drawing/2014/main" id="{53F5B4BD-BCB0-4A1E-B075-1FAE7DD7CADA}"/>
              </a:ext>
            </a:extLst>
          </p:cNvPr>
          <p:cNvSpPr>
            <a:spLocks noGrp="1"/>
          </p:cNvSpPr>
          <p:nvPr>
            <p:ph type="sldNum" sz="quarter" idx="11"/>
          </p:nvPr>
        </p:nvSpPr>
        <p:spPr/>
        <p:txBody>
          <a:bodyPr/>
          <a:lstStyle/>
          <a:p>
            <a:fld id="{DBD94E27-7B9A-466C-AD81-10C7819BE9C1}" type="slidenum">
              <a:rPr lang="zh-TW" altLang="en-US" smtClean="0"/>
              <a:t>57</a:t>
            </a:fld>
            <a:endParaRPr lang="zh-TW" altLang="en-US" dirty="0"/>
          </a:p>
        </p:txBody>
      </p:sp>
      <p:sp>
        <p:nvSpPr>
          <p:cNvPr id="12" name="矩形 11">
            <a:extLst>
              <a:ext uri="{FF2B5EF4-FFF2-40B4-BE49-F238E27FC236}">
                <a16:creationId xmlns:a16="http://schemas.microsoft.com/office/drawing/2014/main" id="{C7F40F00-6D00-46C3-BA0E-6F8AE48E2B5A}"/>
              </a:ext>
            </a:extLst>
          </p:cNvPr>
          <p:cNvSpPr/>
          <p:nvPr/>
        </p:nvSpPr>
        <p:spPr>
          <a:xfrm>
            <a:off x="1351111" y="1457607"/>
            <a:ext cx="1294480" cy="369332"/>
          </a:xfrm>
          <a:prstGeom prst="rect">
            <a:avLst/>
          </a:prstGeom>
        </p:spPr>
        <p:txBody>
          <a:bodyPr wrap="square">
            <a:spAutoFit/>
          </a:bodyPr>
          <a:lstStyle/>
          <a:p>
            <a:r>
              <a:rPr lang="zh-TW" altLang="en-US" sz="1800" b="1">
                <a:solidFill>
                  <a:schemeClr val="tx1"/>
                </a:solidFill>
                <a:latin typeface="微軟正黑體" panose="020B0604030504040204" pitchFamily="34" charset="-120"/>
                <a:ea typeface="微軟正黑體" panose="020B0604030504040204" pitchFamily="34" charset="-120"/>
              </a:rPr>
              <a:t>如何公開？</a:t>
            </a:r>
            <a:endParaRPr lang="en-US" altLang="zh-TW" sz="1800" b="1" dirty="0">
              <a:solidFill>
                <a:schemeClr val="tx1"/>
              </a:solidFill>
              <a:latin typeface="微軟正黑體" panose="020B0604030504040204" pitchFamily="34" charset="-120"/>
              <a:ea typeface="微軟正黑體" panose="020B0604030504040204" pitchFamily="34" charset="-120"/>
            </a:endParaRPr>
          </a:p>
        </p:txBody>
      </p:sp>
      <p:grpSp>
        <p:nvGrpSpPr>
          <p:cNvPr id="28" name="群組 27">
            <a:extLst>
              <a:ext uri="{FF2B5EF4-FFF2-40B4-BE49-F238E27FC236}">
                <a16:creationId xmlns:a16="http://schemas.microsoft.com/office/drawing/2014/main" id="{CCCA8F7E-6BF8-417D-B44E-7BE5B4AF441E}"/>
              </a:ext>
            </a:extLst>
          </p:cNvPr>
          <p:cNvGrpSpPr/>
          <p:nvPr/>
        </p:nvGrpSpPr>
        <p:grpSpPr>
          <a:xfrm>
            <a:off x="995051" y="1967987"/>
            <a:ext cx="2006600" cy="2211644"/>
            <a:chOff x="995051" y="2425346"/>
            <a:chExt cx="2006600" cy="2211644"/>
          </a:xfrm>
        </p:grpSpPr>
        <p:sp>
          <p:nvSpPr>
            <p:cNvPr id="14" name="矩形 13">
              <a:extLst>
                <a:ext uri="{FF2B5EF4-FFF2-40B4-BE49-F238E27FC236}">
                  <a16:creationId xmlns:a16="http://schemas.microsoft.com/office/drawing/2014/main" id="{6BE833C3-E1B4-4169-BEFB-CD463276D34D}"/>
                </a:ext>
              </a:extLst>
            </p:cNvPr>
            <p:cNvSpPr/>
            <p:nvPr/>
          </p:nvSpPr>
          <p:spPr>
            <a:xfrm>
              <a:off x="995051" y="3698271"/>
              <a:ext cx="2006600" cy="938719"/>
            </a:xfrm>
            <a:prstGeom prst="rect">
              <a:avLst/>
            </a:prstGeom>
          </p:spPr>
          <p:txBody>
            <a:bodyPr wrap="square">
              <a:spAutoFit/>
            </a:bodyPr>
            <a:lstStyle/>
            <a:p>
              <a:pPr>
                <a:lnSpc>
                  <a:spcPts val="2200"/>
                </a:lnSpc>
              </a:pPr>
              <a:r>
                <a:rPr lang="zh-TW" altLang="en-US" sz="2000" dirty="0">
                  <a:solidFill>
                    <a:schemeClr val="tx1"/>
                  </a:solidFill>
                  <a:latin typeface="微軟正黑體" panose="020B0604030504040204" pitchFamily="34" charset="-120"/>
                  <a:ea typeface="微軟正黑體" panose="020B0604030504040204" pitchFamily="34" charset="-120"/>
                </a:rPr>
                <a:t>應利用</a:t>
              </a:r>
              <a:r>
                <a:rPr lang="zh-TW" altLang="en-US" sz="2000" b="1" dirty="0">
                  <a:solidFill>
                    <a:schemeClr val="accent6">
                      <a:lumMod val="40000"/>
                      <a:lumOff val="60000"/>
                    </a:schemeClr>
                  </a:solidFill>
                  <a:latin typeface="微軟正黑體" panose="020B0604030504040204" pitchFamily="34" charset="-120"/>
                  <a:ea typeface="微軟正黑體" panose="020B0604030504040204" pitchFamily="34" charset="-120"/>
                </a:rPr>
                <a:t>電信網路</a:t>
              </a:r>
              <a:r>
                <a:rPr lang="zh-TW" altLang="en-US" sz="2000" dirty="0">
                  <a:solidFill>
                    <a:schemeClr val="tx1"/>
                  </a:solidFill>
                  <a:latin typeface="微軟正黑體" panose="020B0604030504040204" pitchFamily="34" charset="-120"/>
                  <a:ea typeface="微軟正黑體" panose="020B0604030504040204" pitchFamily="34" charset="-120"/>
                </a:rPr>
                <a:t>或</a:t>
              </a:r>
              <a:r>
                <a:rPr lang="zh-TW" altLang="en-US" sz="2000" b="1" dirty="0">
                  <a:solidFill>
                    <a:schemeClr val="accent6">
                      <a:lumMod val="40000"/>
                      <a:lumOff val="60000"/>
                    </a:schemeClr>
                  </a:solidFill>
                  <a:latin typeface="微軟正黑體" panose="020B0604030504040204" pitchFamily="34" charset="-120"/>
                  <a:ea typeface="微軟正黑體" panose="020B0604030504040204" pitchFamily="34" charset="-120"/>
                </a:rPr>
                <a:t>其他方式供公眾線上查詢</a:t>
              </a:r>
              <a:r>
                <a:rPr lang="zh-TW" altLang="en-US" dirty="0">
                  <a:solidFill>
                    <a:schemeClr val="tx1"/>
                  </a:solidFill>
                  <a:latin typeface="微軟正黑體" panose="020B0604030504040204" pitchFamily="34" charset="-120"/>
                  <a:ea typeface="微軟正黑體" panose="020B0604030504040204" pitchFamily="34" charset="-120"/>
                </a:rPr>
                <a:t>。</a:t>
              </a:r>
              <a:endParaRPr lang="en-US" altLang="zh-TW" dirty="0">
                <a:solidFill>
                  <a:schemeClr val="tx1"/>
                </a:solidFill>
                <a:latin typeface="微軟正黑體" panose="020B0604030504040204" pitchFamily="34" charset="-120"/>
                <a:ea typeface="微軟正黑體" panose="020B0604030504040204" pitchFamily="34" charset="-120"/>
              </a:endParaRPr>
            </a:p>
          </p:txBody>
        </p:sp>
        <p:pic>
          <p:nvPicPr>
            <p:cNvPr id="16" name="圖片 15">
              <a:extLst>
                <a:ext uri="{FF2B5EF4-FFF2-40B4-BE49-F238E27FC236}">
                  <a16:creationId xmlns:a16="http://schemas.microsoft.com/office/drawing/2014/main" id="{0F8C409D-B8E2-4320-B220-EBC4D63A5BB9}"/>
                </a:ext>
              </a:extLst>
            </p:cNvPr>
            <p:cNvPicPr>
              <a:picLocks noChangeAspect="1"/>
            </p:cNvPicPr>
            <p:nvPr/>
          </p:nvPicPr>
          <p:blipFill>
            <a:blip r:embed="rId3"/>
            <a:stretch>
              <a:fillRect/>
            </a:stretch>
          </p:blipFill>
          <p:spPr>
            <a:xfrm>
              <a:off x="1462339" y="2425346"/>
              <a:ext cx="997497" cy="997497"/>
            </a:xfrm>
            <a:prstGeom prst="rect">
              <a:avLst/>
            </a:prstGeom>
          </p:spPr>
        </p:pic>
      </p:grpSp>
      <p:sp>
        <p:nvSpPr>
          <p:cNvPr id="19" name="矩形 18">
            <a:extLst>
              <a:ext uri="{FF2B5EF4-FFF2-40B4-BE49-F238E27FC236}">
                <a16:creationId xmlns:a16="http://schemas.microsoft.com/office/drawing/2014/main" id="{FCB5384D-64DC-4864-9A46-E6EBF650A6FA}"/>
              </a:ext>
            </a:extLst>
          </p:cNvPr>
          <p:cNvSpPr/>
          <p:nvPr/>
        </p:nvSpPr>
        <p:spPr>
          <a:xfrm>
            <a:off x="4018001" y="1457607"/>
            <a:ext cx="1107996" cy="369332"/>
          </a:xfrm>
          <a:prstGeom prst="rect">
            <a:avLst/>
          </a:prstGeom>
        </p:spPr>
        <p:txBody>
          <a:bodyPr wrap="none">
            <a:spAutoFit/>
          </a:bodyPr>
          <a:lstStyle/>
          <a:p>
            <a:r>
              <a:rPr lang="zh-TW" altLang="en-US" sz="1800" b="1">
                <a:solidFill>
                  <a:schemeClr val="tx1"/>
                </a:solidFill>
                <a:latin typeface="微軟正黑體" panose="020B0604030504040204" pitchFamily="34" charset="-120"/>
                <a:ea typeface="微軟正黑體" panose="020B0604030504040204" pitchFamily="34" charset="-120"/>
              </a:rPr>
              <a:t>公開時點</a:t>
            </a:r>
            <a:endParaRPr lang="zh-TW" altLang="en-US" sz="1800" dirty="0"/>
          </a:p>
        </p:txBody>
      </p:sp>
      <p:grpSp>
        <p:nvGrpSpPr>
          <p:cNvPr id="3" name="群組 2">
            <a:extLst>
              <a:ext uri="{FF2B5EF4-FFF2-40B4-BE49-F238E27FC236}">
                <a16:creationId xmlns:a16="http://schemas.microsoft.com/office/drawing/2014/main" id="{206E3017-DB08-4120-8FC8-551C3D8E148E}"/>
              </a:ext>
            </a:extLst>
          </p:cNvPr>
          <p:cNvGrpSpPr/>
          <p:nvPr/>
        </p:nvGrpSpPr>
        <p:grpSpPr>
          <a:xfrm>
            <a:off x="3496820" y="1857487"/>
            <a:ext cx="2361013" cy="2043866"/>
            <a:chOff x="3496820" y="1857487"/>
            <a:chExt cx="2361013" cy="2043866"/>
          </a:xfrm>
        </p:grpSpPr>
        <p:pic>
          <p:nvPicPr>
            <p:cNvPr id="18" name="圖片 17">
              <a:extLst>
                <a:ext uri="{FF2B5EF4-FFF2-40B4-BE49-F238E27FC236}">
                  <a16:creationId xmlns:a16="http://schemas.microsoft.com/office/drawing/2014/main" id="{6B98040E-4B9D-4580-9278-7C380C1CFBD2}"/>
                </a:ext>
              </a:extLst>
            </p:cNvPr>
            <p:cNvPicPr>
              <a:picLocks noChangeAspect="1"/>
            </p:cNvPicPr>
            <p:nvPr/>
          </p:nvPicPr>
          <p:blipFill>
            <a:blip r:embed="rId4"/>
            <a:stretch>
              <a:fillRect/>
            </a:stretch>
          </p:blipFill>
          <p:spPr>
            <a:xfrm>
              <a:off x="4123327" y="1857487"/>
              <a:ext cx="1107997" cy="1107997"/>
            </a:xfrm>
            <a:prstGeom prst="rect">
              <a:avLst/>
            </a:prstGeom>
          </p:spPr>
        </p:pic>
        <p:sp>
          <p:nvSpPr>
            <p:cNvPr id="20" name="矩形 19">
              <a:extLst>
                <a:ext uri="{FF2B5EF4-FFF2-40B4-BE49-F238E27FC236}">
                  <a16:creationId xmlns:a16="http://schemas.microsoft.com/office/drawing/2014/main" id="{441F0D67-2F7D-40EC-82C4-7EB7CAE3AA32}"/>
                </a:ext>
              </a:extLst>
            </p:cNvPr>
            <p:cNvSpPr/>
            <p:nvPr/>
          </p:nvSpPr>
          <p:spPr>
            <a:xfrm>
              <a:off x="3496820" y="3244763"/>
              <a:ext cx="2361013" cy="656590"/>
            </a:xfrm>
            <a:prstGeom prst="rect">
              <a:avLst/>
            </a:prstGeom>
          </p:spPr>
          <p:txBody>
            <a:bodyPr wrap="square">
              <a:spAutoFit/>
            </a:bodyPr>
            <a:lstStyle/>
            <a:p>
              <a:pPr>
                <a:lnSpc>
                  <a:spcPts val="2200"/>
                </a:lnSpc>
              </a:pPr>
              <a:r>
                <a:rPr lang="zh-TW" altLang="en-US" sz="2000" dirty="0">
                  <a:solidFill>
                    <a:schemeClr val="tx1"/>
                  </a:solidFill>
                  <a:latin typeface="微軟正黑體" panose="020B0604030504040204" pitchFamily="34" charset="-120"/>
                  <a:ea typeface="微軟正黑體" panose="020B0604030504040204" pitchFamily="34" charset="-120"/>
                </a:rPr>
                <a:t>於補助或交易行為成立後</a:t>
              </a:r>
              <a:r>
                <a:rPr lang="en-US" altLang="zh-TW" sz="2000" b="1" dirty="0">
                  <a:solidFill>
                    <a:schemeClr val="accent6">
                      <a:lumMod val="40000"/>
                      <a:lumOff val="60000"/>
                    </a:schemeClr>
                  </a:solidFill>
                  <a:latin typeface="微軟正黑體" panose="020B0604030504040204" pitchFamily="34" charset="-120"/>
                  <a:ea typeface="微軟正黑體" panose="020B0604030504040204" pitchFamily="34" charset="-120"/>
                </a:rPr>
                <a:t>30</a:t>
              </a:r>
              <a:r>
                <a:rPr lang="zh-TW" altLang="en-US" sz="2000" b="1" dirty="0">
                  <a:solidFill>
                    <a:schemeClr val="accent6">
                      <a:lumMod val="40000"/>
                      <a:lumOff val="60000"/>
                    </a:schemeClr>
                  </a:solidFill>
                  <a:latin typeface="微軟正黑體" panose="020B0604030504040204" pitchFamily="34" charset="-120"/>
                  <a:ea typeface="微軟正黑體" panose="020B0604030504040204" pitchFamily="34" charset="-120"/>
                </a:rPr>
                <a:t>日</a:t>
              </a:r>
              <a:r>
                <a:rPr lang="zh-TW" altLang="en-US" sz="2000" dirty="0">
                  <a:solidFill>
                    <a:schemeClr val="tx1"/>
                  </a:solidFill>
                  <a:latin typeface="微軟正黑體" panose="020B0604030504040204" pitchFamily="34" charset="-120"/>
                  <a:ea typeface="微軟正黑體" panose="020B0604030504040204" pitchFamily="34" charset="-120"/>
                </a:rPr>
                <a:t>內。</a:t>
              </a:r>
              <a:endParaRPr lang="en-US" altLang="zh-TW" sz="2000" dirty="0">
                <a:solidFill>
                  <a:schemeClr val="tx1"/>
                </a:solidFill>
                <a:latin typeface="微軟正黑體" panose="020B0604030504040204" pitchFamily="34" charset="-120"/>
                <a:ea typeface="微軟正黑體" panose="020B0604030504040204" pitchFamily="34" charset="-120"/>
              </a:endParaRPr>
            </a:p>
          </p:txBody>
        </p:sp>
      </p:grpSp>
      <p:sp>
        <p:nvSpPr>
          <p:cNvPr id="23" name="矩形 22">
            <a:extLst>
              <a:ext uri="{FF2B5EF4-FFF2-40B4-BE49-F238E27FC236}">
                <a16:creationId xmlns:a16="http://schemas.microsoft.com/office/drawing/2014/main" id="{B8E3020F-EC28-45A7-929D-1F2AEC47DE26}"/>
              </a:ext>
            </a:extLst>
          </p:cNvPr>
          <p:cNvSpPr/>
          <p:nvPr/>
        </p:nvSpPr>
        <p:spPr>
          <a:xfrm>
            <a:off x="6552681" y="1457607"/>
            <a:ext cx="1107996" cy="369332"/>
          </a:xfrm>
          <a:prstGeom prst="rect">
            <a:avLst/>
          </a:prstGeom>
        </p:spPr>
        <p:txBody>
          <a:bodyPr wrap="none">
            <a:spAutoFit/>
          </a:bodyPr>
          <a:lstStyle/>
          <a:p>
            <a:r>
              <a:rPr lang="zh-TW" altLang="en-US" sz="1800" b="1">
                <a:solidFill>
                  <a:schemeClr val="tx1"/>
                </a:solidFill>
                <a:latin typeface="微軟正黑體" panose="020B0604030504040204" pitchFamily="34" charset="-120"/>
                <a:ea typeface="微軟正黑體" panose="020B0604030504040204" pitchFamily="34" charset="-120"/>
              </a:rPr>
              <a:t>公告期間</a:t>
            </a:r>
            <a:endParaRPr lang="zh-TW" altLang="en-US" sz="1800" dirty="0"/>
          </a:p>
        </p:txBody>
      </p:sp>
      <p:grpSp>
        <p:nvGrpSpPr>
          <p:cNvPr id="4" name="群組 3">
            <a:extLst>
              <a:ext uri="{FF2B5EF4-FFF2-40B4-BE49-F238E27FC236}">
                <a16:creationId xmlns:a16="http://schemas.microsoft.com/office/drawing/2014/main" id="{B438BB16-AD2B-4CFD-983D-5D81756B5ABE}"/>
              </a:ext>
            </a:extLst>
          </p:cNvPr>
          <p:cNvGrpSpPr/>
          <p:nvPr/>
        </p:nvGrpSpPr>
        <p:grpSpPr>
          <a:xfrm>
            <a:off x="6353002" y="1967987"/>
            <a:ext cx="2388795" cy="1681840"/>
            <a:chOff x="6353002" y="1967987"/>
            <a:chExt cx="2388795" cy="1681840"/>
          </a:xfrm>
        </p:grpSpPr>
        <p:pic>
          <p:nvPicPr>
            <p:cNvPr id="22" name="圖片 21">
              <a:extLst>
                <a:ext uri="{FF2B5EF4-FFF2-40B4-BE49-F238E27FC236}">
                  <a16:creationId xmlns:a16="http://schemas.microsoft.com/office/drawing/2014/main" id="{EF5B2E34-DAD7-4A99-ABB9-E638B5F0EEC9}"/>
                </a:ext>
              </a:extLst>
            </p:cNvPr>
            <p:cNvPicPr>
              <a:picLocks noChangeAspect="1"/>
            </p:cNvPicPr>
            <p:nvPr/>
          </p:nvPicPr>
          <p:blipFill>
            <a:blip r:embed="rId5"/>
            <a:stretch>
              <a:fillRect/>
            </a:stretch>
          </p:blipFill>
          <p:spPr>
            <a:xfrm>
              <a:off x="6722905" y="1967987"/>
              <a:ext cx="937772" cy="937772"/>
            </a:xfrm>
            <a:prstGeom prst="rect">
              <a:avLst/>
            </a:prstGeom>
          </p:spPr>
        </p:pic>
        <p:sp>
          <p:nvSpPr>
            <p:cNvPr id="24" name="矩形 23">
              <a:extLst>
                <a:ext uri="{FF2B5EF4-FFF2-40B4-BE49-F238E27FC236}">
                  <a16:creationId xmlns:a16="http://schemas.microsoft.com/office/drawing/2014/main" id="{5EFDC4EE-34C4-4B18-9F92-D3A7B267E95F}"/>
                </a:ext>
              </a:extLst>
            </p:cNvPr>
            <p:cNvSpPr/>
            <p:nvPr/>
          </p:nvSpPr>
          <p:spPr>
            <a:xfrm>
              <a:off x="6353002" y="3249717"/>
              <a:ext cx="2388795" cy="400110"/>
            </a:xfrm>
            <a:prstGeom prst="rect">
              <a:avLst/>
            </a:prstGeom>
          </p:spPr>
          <p:txBody>
            <a:bodyPr wrap="none">
              <a:spAutoFit/>
            </a:bodyPr>
            <a:lstStyle/>
            <a:p>
              <a:r>
                <a:rPr lang="zh-TW" altLang="en-US" sz="2000" dirty="0">
                  <a:solidFill>
                    <a:schemeClr val="tx1"/>
                  </a:solidFill>
                  <a:latin typeface="微軟正黑體" panose="020B0604030504040204" pitchFamily="34" charset="-120"/>
                  <a:ea typeface="微軟正黑體" panose="020B0604030504040204" pitchFamily="34" charset="-120"/>
                </a:rPr>
                <a:t>公告日起</a:t>
              </a:r>
              <a:r>
                <a:rPr lang="zh-TW" altLang="en-US" sz="2000" b="1" dirty="0">
                  <a:solidFill>
                    <a:schemeClr val="accent6">
                      <a:lumMod val="40000"/>
                      <a:lumOff val="60000"/>
                    </a:schemeClr>
                  </a:solidFill>
                  <a:latin typeface="微軟正黑體" panose="020B0604030504040204" pitchFamily="34" charset="-120"/>
                  <a:ea typeface="微軟正黑體" panose="020B0604030504040204" pitchFamily="34" charset="-120"/>
                </a:rPr>
                <a:t>公告</a:t>
              </a:r>
              <a:r>
                <a:rPr lang="en-US" altLang="zh-TW" sz="2000" b="1" dirty="0">
                  <a:solidFill>
                    <a:schemeClr val="accent6">
                      <a:lumMod val="40000"/>
                      <a:lumOff val="60000"/>
                    </a:schemeClr>
                  </a:solidFill>
                  <a:latin typeface="微軟正黑體" panose="020B0604030504040204" pitchFamily="34" charset="-120"/>
                  <a:ea typeface="微軟正黑體" panose="020B0604030504040204" pitchFamily="34" charset="-120"/>
                </a:rPr>
                <a:t>3</a:t>
              </a:r>
              <a:r>
                <a:rPr lang="zh-TW" altLang="en-US" sz="2000" b="1" dirty="0">
                  <a:solidFill>
                    <a:schemeClr val="accent6">
                      <a:lumMod val="40000"/>
                      <a:lumOff val="60000"/>
                    </a:schemeClr>
                  </a:solidFill>
                  <a:latin typeface="微軟正黑體" panose="020B0604030504040204" pitchFamily="34" charset="-120"/>
                  <a:ea typeface="微軟正黑體" panose="020B0604030504040204" pitchFamily="34" charset="-120"/>
                </a:rPr>
                <a:t>年</a:t>
              </a:r>
              <a:r>
                <a:rPr lang="zh-TW" altLang="en-US" sz="2000" dirty="0">
                  <a:solidFill>
                    <a:schemeClr val="tx1"/>
                  </a:solidFill>
                  <a:latin typeface="微軟正黑體" panose="020B0604030504040204" pitchFamily="34" charset="-120"/>
                  <a:ea typeface="微軟正黑體" panose="020B0604030504040204" pitchFamily="34" charset="-120"/>
                </a:rPr>
                <a:t>。</a:t>
              </a:r>
              <a:endParaRPr lang="zh-TW" altLang="en-US" sz="2000" dirty="0"/>
            </a:p>
          </p:txBody>
        </p:sp>
      </p:grpSp>
      <p:sp>
        <p:nvSpPr>
          <p:cNvPr id="5" name="矩形 4">
            <a:extLst>
              <a:ext uri="{FF2B5EF4-FFF2-40B4-BE49-F238E27FC236}">
                <a16:creationId xmlns:a16="http://schemas.microsoft.com/office/drawing/2014/main" id="{A5601D55-1049-4B9C-91FA-CD25819C1E7B}"/>
              </a:ext>
            </a:extLst>
          </p:cNvPr>
          <p:cNvSpPr/>
          <p:nvPr/>
        </p:nvSpPr>
        <p:spPr>
          <a:xfrm>
            <a:off x="3629575" y="3970969"/>
            <a:ext cx="2095500" cy="801056"/>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nSpc>
                <a:spcPts val="2000"/>
              </a:lnSpc>
            </a:pPr>
            <a:r>
              <a:rPr lang="zh-TW" altLang="en-US">
                <a:solidFill>
                  <a:schemeClr val="tx1"/>
                </a:solidFill>
                <a:latin typeface="微軟正黑體" panose="020B0604030504040204" pitchFamily="34" charset="-120"/>
                <a:ea typeface="微軟正黑體" panose="020B0604030504040204" pitchFamily="34" charset="-120"/>
              </a:rPr>
              <a:t>交易行為以</a:t>
            </a:r>
            <a:r>
              <a:rPr lang="zh-TW" altLang="en-US" b="1">
                <a:solidFill>
                  <a:schemeClr val="accent6">
                    <a:lumMod val="40000"/>
                    <a:lumOff val="60000"/>
                  </a:schemeClr>
                </a:solidFill>
                <a:latin typeface="微軟正黑體" panose="020B0604030504040204" pitchFamily="34" charset="-120"/>
                <a:ea typeface="微軟正黑體" panose="020B0604030504040204" pitchFamily="34" charset="-120"/>
              </a:rPr>
              <a:t>決標時</a:t>
            </a:r>
            <a:r>
              <a:rPr lang="zh-TW" altLang="en-US">
                <a:solidFill>
                  <a:schemeClr val="tx1"/>
                </a:solidFill>
                <a:latin typeface="微軟正黑體" panose="020B0604030504040204" pitchFamily="34" charset="-120"/>
                <a:ea typeface="微軟正黑體" panose="020B0604030504040204" pitchFamily="34" charset="-120"/>
              </a:rPr>
              <a:t>起算，補助行為以</a:t>
            </a:r>
            <a:r>
              <a:rPr lang="zh-TW" altLang="en-US" b="1">
                <a:solidFill>
                  <a:schemeClr val="accent6">
                    <a:lumMod val="40000"/>
                    <a:lumOff val="60000"/>
                  </a:schemeClr>
                </a:solidFill>
                <a:latin typeface="微軟正黑體" panose="020B0604030504040204" pitchFamily="34" charset="-120"/>
                <a:ea typeface="微軟正黑體" panose="020B0604030504040204" pitchFamily="34" charset="-120"/>
              </a:rPr>
              <a:t>補助核定</a:t>
            </a:r>
            <a:r>
              <a:rPr lang="zh-TW" altLang="en-US">
                <a:solidFill>
                  <a:schemeClr val="tx1"/>
                </a:solidFill>
                <a:latin typeface="微軟正黑體" panose="020B0604030504040204" pitchFamily="34" charset="-120"/>
                <a:ea typeface="微軟正黑體" panose="020B0604030504040204" pitchFamily="34" charset="-120"/>
              </a:rPr>
              <a:t>時起算。</a:t>
            </a:r>
            <a:endParaRPr lang="zh-TW" altLang="en-US" dirty="0">
              <a:solidFill>
                <a:schemeClr val="tx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5764094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Vertic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randombar(horizontal)">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9" grpId="0"/>
      <p:bldP spid="23" grpId="0"/>
      <p:bldP spid="5"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DFC51FD2-FC52-4A24-AA49-036BF90B8C7A}"/>
              </a:ext>
            </a:extLst>
          </p:cNvPr>
          <p:cNvSpPr>
            <a:spLocks noGrp="1"/>
          </p:cNvSpPr>
          <p:nvPr>
            <p:ph type="sldNum" sz="quarter" idx="11"/>
          </p:nvPr>
        </p:nvSpPr>
        <p:spPr/>
        <p:txBody>
          <a:bodyPr/>
          <a:lstStyle/>
          <a:p>
            <a:fld id="{DBD94E27-7B9A-466C-AD81-10C7819BE9C1}" type="slidenum">
              <a:rPr lang="zh-TW" altLang="en-US" smtClean="0"/>
              <a:t>58</a:t>
            </a:fld>
            <a:endParaRPr lang="zh-TW" altLang="en-US" dirty="0"/>
          </a:p>
        </p:txBody>
      </p:sp>
      <p:sp>
        <p:nvSpPr>
          <p:cNvPr id="2" name="標題 1">
            <a:extLst>
              <a:ext uri="{FF2B5EF4-FFF2-40B4-BE49-F238E27FC236}">
                <a16:creationId xmlns:a16="http://schemas.microsoft.com/office/drawing/2014/main" id="{71EF27B8-DC99-478B-9142-BA9BDDACBB57}"/>
              </a:ext>
            </a:extLst>
          </p:cNvPr>
          <p:cNvSpPr>
            <a:spLocks noGrp="1"/>
          </p:cNvSpPr>
          <p:nvPr>
            <p:ph type="title" idx="4294967295"/>
          </p:nvPr>
        </p:nvSpPr>
        <p:spPr>
          <a:xfrm>
            <a:off x="0" y="519113"/>
            <a:ext cx="2486025" cy="592137"/>
          </a:xfrm>
        </p:spPr>
        <p:txBody>
          <a:bodyPr/>
          <a:lstStyle/>
          <a:p>
            <a:pPr algn="ctr"/>
            <a:r>
              <a:rPr lang="zh-TW" altLang="en-US" sz="3200" b="1" dirty="0">
                <a:solidFill>
                  <a:srgbClr val="0D4A80"/>
                </a:solidFill>
                <a:latin typeface="微軟正黑體" panose="020B0604030504040204" pitchFamily="34" charset="-120"/>
                <a:ea typeface="微軟正黑體" panose="020B0604030504040204" pitchFamily="34" charset="-120"/>
                <a:sym typeface="Arial"/>
              </a:rPr>
              <a:t>線上查詢資訊</a:t>
            </a:r>
            <a:endParaRPr lang="zh-TW" altLang="en-US" sz="1800" b="1" dirty="0">
              <a:solidFill>
                <a:srgbClr val="0D4A80"/>
              </a:solidFill>
              <a:latin typeface="微軟正黑體" panose="020B0604030504040204" pitchFamily="34" charset="-120"/>
              <a:ea typeface="微軟正黑體" panose="020B0604030504040204" pitchFamily="34" charset="-120"/>
              <a:cs typeface="Poppins ExtraBold"/>
              <a:sym typeface="Poppins ExtraBold"/>
            </a:endParaRPr>
          </a:p>
        </p:txBody>
      </p:sp>
      <p:grpSp>
        <p:nvGrpSpPr>
          <p:cNvPr id="6" name="Google Shape;1569;p80">
            <a:extLst>
              <a:ext uri="{FF2B5EF4-FFF2-40B4-BE49-F238E27FC236}">
                <a16:creationId xmlns:a16="http://schemas.microsoft.com/office/drawing/2014/main" id="{4763C44A-E355-4F0E-92BC-6C1166371115}"/>
              </a:ext>
            </a:extLst>
          </p:cNvPr>
          <p:cNvGrpSpPr/>
          <p:nvPr/>
        </p:nvGrpSpPr>
        <p:grpSpPr>
          <a:xfrm>
            <a:off x="373633" y="2571750"/>
            <a:ext cx="2083872" cy="2304425"/>
            <a:chOff x="609125" y="1021313"/>
            <a:chExt cx="3409125" cy="4505512"/>
          </a:xfrm>
        </p:grpSpPr>
        <p:grpSp>
          <p:nvGrpSpPr>
            <p:cNvPr id="7" name="Google Shape;1570;p80">
              <a:extLst>
                <a:ext uri="{FF2B5EF4-FFF2-40B4-BE49-F238E27FC236}">
                  <a16:creationId xmlns:a16="http://schemas.microsoft.com/office/drawing/2014/main" id="{4B1F4FFF-6200-4BAE-A204-D527AEDCE709}"/>
                </a:ext>
              </a:extLst>
            </p:cNvPr>
            <p:cNvGrpSpPr/>
            <p:nvPr/>
          </p:nvGrpSpPr>
          <p:grpSpPr>
            <a:xfrm>
              <a:off x="609125" y="1021313"/>
              <a:ext cx="3409125" cy="4505512"/>
              <a:chOff x="609125" y="1021313"/>
              <a:chExt cx="3409125" cy="4505512"/>
            </a:xfrm>
          </p:grpSpPr>
          <p:grpSp>
            <p:nvGrpSpPr>
              <p:cNvPr id="20" name="Google Shape;1575;p80">
                <a:extLst>
                  <a:ext uri="{FF2B5EF4-FFF2-40B4-BE49-F238E27FC236}">
                    <a16:creationId xmlns:a16="http://schemas.microsoft.com/office/drawing/2014/main" id="{9D7F7722-6620-4C15-AAF2-F0EB6FA3460E}"/>
                  </a:ext>
                </a:extLst>
              </p:cNvPr>
              <p:cNvGrpSpPr/>
              <p:nvPr/>
            </p:nvGrpSpPr>
            <p:grpSpPr>
              <a:xfrm>
                <a:off x="609125" y="2713950"/>
                <a:ext cx="3409125" cy="2812875"/>
                <a:chOff x="609125" y="2637325"/>
                <a:chExt cx="3409125" cy="2812875"/>
              </a:xfrm>
            </p:grpSpPr>
            <p:sp>
              <p:nvSpPr>
                <p:cNvPr id="22" name="Google Shape;1589;p80">
                  <a:extLst>
                    <a:ext uri="{FF2B5EF4-FFF2-40B4-BE49-F238E27FC236}">
                      <a16:creationId xmlns:a16="http://schemas.microsoft.com/office/drawing/2014/main" id="{3799E7EF-FEDA-4E49-BBB7-41F9A7D39C19}"/>
                    </a:ext>
                  </a:extLst>
                </p:cNvPr>
                <p:cNvSpPr/>
                <p:nvPr/>
              </p:nvSpPr>
              <p:spPr>
                <a:xfrm>
                  <a:off x="3718971" y="3825170"/>
                  <a:ext cx="159115" cy="189840"/>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1590;p80">
                  <a:extLst>
                    <a:ext uri="{FF2B5EF4-FFF2-40B4-BE49-F238E27FC236}">
                      <a16:creationId xmlns:a16="http://schemas.microsoft.com/office/drawing/2014/main" id="{EE5AC777-77D4-4331-A6C0-10CC72FB3984}"/>
                    </a:ext>
                  </a:extLst>
                </p:cNvPr>
                <p:cNvSpPr/>
                <p:nvPr/>
              </p:nvSpPr>
              <p:spPr>
                <a:xfrm>
                  <a:off x="2482125" y="2637325"/>
                  <a:ext cx="1536125" cy="1987275"/>
                </a:xfrm>
                <a:custGeom>
                  <a:avLst/>
                  <a:gdLst/>
                  <a:ahLst/>
                  <a:cxnLst/>
                  <a:rect l="l" t="t" r="r" b="b"/>
                  <a:pathLst>
                    <a:path w="61445" h="79491" extrusionOk="0">
                      <a:moveTo>
                        <a:pt x="0" y="1"/>
                      </a:moveTo>
                      <a:lnTo>
                        <a:pt x="0" y="79491"/>
                      </a:lnTo>
                      <a:lnTo>
                        <a:pt x="61444" y="79491"/>
                      </a:lnTo>
                      <a:lnTo>
                        <a:pt x="61444" y="1"/>
                      </a:ln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 name="Google Shape;1591;p80">
                  <a:extLst>
                    <a:ext uri="{FF2B5EF4-FFF2-40B4-BE49-F238E27FC236}">
                      <a16:creationId xmlns:a16="http://schemas.microsoft.com/office/drawing/2014/main" id="{27A26981-0F7D-4E7B-9C14-FEA763047D11}"/>
                    </a:ext>
                  </a:extLst>
                </p:cNvPr>
                <p:cNvSpPr/>
                <p:nvPr/>
              </p:nvSpPr>
              <p:spPr>
                <a:xfrm>
                  <a:off x="3584575" y="2968400"/>
                  <a:ext cx="289400" cy="289400"/>
                </a:xfrm>
                <a:custGeom>
                  <a:avLst/>
                  <a:gdLst/>
                  <a:ahLst/>
                  <a:cxnLst/>
                  <a:rect l="l" t="t" r="r" b="b"/>
                  <a:pathLst>
                    <a:path w="11576" h="11576" extrusionOk="0">
                      <a:moveTo>
                        <a:pt x="5771" y="1068"/>
                      </a:moveTo>
                      <a:cubicBezTo>
                        <a:pt x="8373" y="1068"/>
                        <a:pt x="10508" y="3203"/>
                        <a:pt x="10508" y="5805"/>
                      </a:cubicBezTo>
                      <a:cubicBezTo>
                        <a:pt x="10508" y="8373"/>
                        <a:pt x="8373" y="10508"/>
                        <a:pt x="5771" y="10508"/>
                      </a:cubicBezTo>
                      <a:cubicBezTo>
                        <a:pt x="3203" y="10508"/>
                        <a:pt x="1068" y="8373"/>
                        <a:pt x="1068" y="5805"/>
                      </a:cubicBezTo>
                      <a:cubicBezTo>
                        <a:pt x="1068" y="3203"/>
                        <a:pt x="3203" y="1068"/>
                        <a:pt x="5771" y="1068"/>
                      </a:cubicBezTo>
                      <a:close/>
                      <a:moveTo>
                        <a:pt x="5771" y="1"/>
                      </a:moveTo>
                      <a:cubicBezTo>
                        <a:pt x="2602" y="1"/>
                        <a:pt x="0" y="2569"/>
                        <a:pt x="0" y="5771"/>
                      </a:cubicBezTo>
                      <a:cubicBezTo>
                        <a:pt x="0" y="9007"/>
                        <a:pt x="2569" y="11575"/>
                        <a:pt x="5771" y="11575"/>
                      </a:cubicBezTo>
                      <a:cubicBezTo>
                        <a:pt x="8940" y="11575"/>
                        <a:pt x="11575" y="9007"/>
                        <a:pt x="11575" y="5771"/>
                      </a:cubicBezTo>
                      <a:cubicBezTo>
                        <a:pt x="11575" y="2569"/>
                        <a:pt x="9007" y="1"/>
                        <a:pt x="57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Google Shape;1592;p80">
                  <a:extLst>
                    <a:ext uri="{FF2B5EF4-FFF2-40B4-BE49-F238E27FC236}">
                      <a16:creationId xmlns:a16="http://schemas.microsoft.com/office/drawing/2014/main" id="{82A1323B-7A6D-4809-9C91-49AEF3619D73}"/>
                    </a:ext>
                  </a:extLst>
                </p:cNvPr>
                <p:cNvSpPr/>
                <p:nvPr/>
              </p:nvSpPr>
              <p:spPr>
                <a:xfrm>
                  <a:off x="3652125" y="3067425"/>
                  <a:ext cx="155125" cy="108650"/>
                </a:xfrm>
                <a:custGeom>
                  <a:avLst/>
                  <a:gdLst/>
                  <a:ahLst/>
                  <a:cxnLst/>
                  <a:rect l="l" t="t" r="r" b="b"/>
                  <a:pathLst>
                    <a:path w="6205" h="4346" extrusionOk="0">
                      <a:moveTo>
                        <a:pt x="5633" y="1"/>
                      </a:moveTo>
                      <a:cubicBezTo>
                        <a:pt x="5496" y="1"/>
                        <a:pt x="5354" y="59"/>
                        <a:pt x="5237" y="176"/>
                      </a:cubicBezTo>
                      <a:lnTo>
                        <a:pt x="2569" y="2844"/>
                      </a:lnTo>
                      <a:lnTo>
                        <a:pt x="968" y="1210"/>
                      </a:lnTo>
                      <a:cubicBezTo>
                        <a:pt x="851" y="1110"/>
                        <a:pt x="709" y="1060"/>
                        <a:pt x="572" y="1060"/>
                      </a:cubicBezTo>
                      <a:cubicBezTo>
                        <a:pt x="434" y="1060"/>
                        <a:pt x="300" y="1110"/>
                        <a:pt x="200" y="1210"/>
                      </a:cubicBezTo>
                      <a:cubicBezTo>
                        <a:pt x="0" y="1410"/>
                        <a:pt x="0" y="1744"/>
                        <a:pt x="200" y="1944"/>
                      </a:cubicBezTo>
                      <a:lnTo>
                        <a:pt x="2569" y="4345"/>
                      </a:lnTo>
                      <a:lnTo>
                        <a:pt x="6005" y="910"/>
                      </a:lnTo>
                      <a:cubicBezTo>
                        <a:pt x="6205" y="710"/>
                        <a:pt x="6205" y="376"/>
                        <a:pt x="6005" y="176"/>
                      </a:cubicBezTo>
                      <a:cubicBezTo>
                        <a:pt x="5904" y="59"/>
                        <a:pt x="5771" y="1"/>
                        <a:pt x="56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 name="Google Shape;1593;p80">
                  <a:extLst>
                    <a:ext uri="{FF2B5EF4-FFF2-40B4-BE49-F238E27FC236}">
                      <a16:creationId xmlns:a16="http://schemas.microsoft.com/office/drawing/2014/main" id="{0513E434-9E43-43DB-AE6A-DBE19F56F33F}"/>
                    </a:ext>
                  </a:extLst>
                </p:cNvPr>
                <p:cNvSpPr/>
                <p:nvPr/>
              </p:nvSpPr>
              <p:spPr>
                <a:xfrm>
                  <a:off x="2697275" y="3122675"/>
                  <a:ext cx="592950" cy="25"/>
                </a:xfrm>
                <a:custGeom>
                  <a:avLst/>
                  <a:gdLst/>
                  <a:ahLst/>
                  <a:cxnLst/>
                  <a:rect l="l" t="t" r="r" b="b"/>
                  <a:pathLst>
                    <a:path w="23718" h="1" fill="none" extrusionOk="0">
                      <a:moveTo>
                        <a:pt x="0" y="1"/>
                      </a:moveTo>
                      <a:lnTo>
                        <a:pt x="23717"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7" name="Google Shape;1594;p80">
                  <a:extLst>
                    <a:ext uri="{FF2B5EF4-FFF2-40B4-BE49-F238E27FC236}">
                      <a16:creationId xmlns:a16="http://schemas.microsoft.com/office/drawing/2014/main" id="{6839D25F-253C-4D26-9C56-DD6DBA9481B7}"/>
                    </a:ext>
                  </a:extLst>
                </p:cNvPr>
                <p:cNvSpPr/>
                <p:nvPr/>
              </p:nvSpPr>
              <p:spPr>
                <a:xfrm>
                  <a:off x="2697275" y="3223575"/>
                  <a:ext cx="489525" cy="25"/>
                </a:xfrm>
                <a:custGeom>
                  <a:avLst/>
                  <a:gdLst/>
                  <a:ahLst/>
                  <a:cxnLst/>
                  <a:rect l="l" t="t" r="r" b="b"/>
                  <a:pathLst>
                    <a:path w="19581" h="1" fill="none" extrusionOk="0">
                      <a:moveTo>
                        <a:pt x="0" y="1"/>
                      </a:moveTo>
                      <a:lnTo>
                        <a:pt x="19581"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8" name="Google Shape;1595;p80">
                  <a:extLst>
                    <a:ext uri="{FF2B5EF4-FFF2-40B4-BE49-F238E27FC236}">
                      <a16:creationId xmlns:a16="http://schemas.microsoft.com/office/drawing/2014/main" id="{158D7F7F-886C-4419-99EE-2C351CE3068D}"/>
                    </a:ext>
                  </a:extLst>
                </p:cNvPr>
                <p:cNvSpPr/>
                <p:nvPr/>
              </p:nvSpPr>
              <p:spPr>
                <a:xfrm>
                  <a:off x="2697275" y="3324500"/>
                  <a:ext cx="746375" cy="25"/>
                </a:xfrm>
                <a:custGeom>
                  <a:avLst/>
                  <a:gdLst/>
                  <a:ahLst/>
                  <a:cxnLst/>
                  <a:rect l="l" t="t" r="r" b="b"/>
                  <a:pathLst>
                    <a:path w="29855" h="1" fill="none" extrusionOk="0">
                      <a:moveTo>
                        <a:pt x="0" y="0"/>
                      </a:moveTo>
                      <a:lnTo>
                        <a:pt x="29855"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Google Shape;1596;p80">
                  <a:extLst>
                    <a:ext uri="{FF2B5EF4-FFF2-40B4-BE49-F238E27FC236}">
                      <a16:creationId xmlns:a16="http://schemas.microsoft.com/office/drawing/2014/main" id="{4B8A2471-07CA-485F-B7BC-5E425011FF7C}"/>
                    </a:ext>
                  </a:extLst>
                </p:cNvPr>
                <p:cNvSpPr/>
                <p:nvPr/>
              </p:nvSpPr>
              <p:spPr>
                <a:xfrm>
                  <a:off x="2697275" y="3425400"/>
                  <a:ext cx="577100" cy="25"/>
                </a:xfrm>
                <a:custGeom>
                  <a:avLst/>
                  <a:gdLst/>
                  <a:ahLst/>
                  <a:cxnLst/>
                  <a:rect l="l" t="t" r="r" b="b"/>
                  <a:pathLst>
                    <a:path w="23084" h="1" fill="none" extrusionOk="0">
                      <a:moveTo>
                        <a:pt x="0" y="0"/>
                      </a:moveTo>
                      <a:lnTo>
                        <a:pt x="23083"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0" name="Google Shape;1597;p80">
                  <a:extLst>
                    <a:ext uri="{FF2B5EF4-FFF2-40B4-BE49-F238E27FC236}">
                      <a16:creationId xmlns:a16="http://schemas.microsoft.com/office/drawing/2014/main" id="{0B4EB338-FC56-41AF-AB00-79985E2B9FF1}"/>
                    </a:ext>
                  </a:extLst>
                </p:cNvPr>
                <p:cNvSpPr/>
                <p:nvPr/>
              </p:nvSpPr>
              <p:spPr>
                <a:xfrm>
                  <a:off x="2697275" y="3527125"/>
                  <a:ext cx="489525" cy="25"/>
                </a:xfrm>
                <a:custGeom>
                  <a:avLst/>
                  <a:gdLst/>
                  <a:ahLst/>
                  <a:cxnLst/>
                  <a:rect l="l" t="t" r="r" b="b"/>
                  <a:pathLst>
                    <a:path w="19581" h="1" fill="none" extrusionOk="0">
                      <a:moveTo>
                        <a:pt x="0" y="1"/>
                      </a:moveTo>
                      <a:lnTo>
                        <a:pt x="19581"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1" name="Google Shape;1598;p80">
                  <a:extLst>
                    <a:ext uri="{FF2B5EF4-FFF2-40B4-BE49-F238E27FC236}">
                      <a16:creationId xmlns:a16="http://schemas.microsoft.com/office/drawing/2014/main" id="{29872ABC-4EC3-4452-A8D2-241B008E57C5}"/>
                    </a:ext>
                  </a:extLst>
                </p:cNvPr>
                <p:cNvSpPr/>
                <p:nvPr/>
              </p:nvSpPr>
              <p:spPr>
                <a:xfrm>
                  <a:off x="2697275" y="3628875"/>
                  <a:ext cx="608800" cy="25"/>
                </a:xfrm>
                <a:custGeom>
                  <a:avLst/>
                  <a:gdLst/>
                  <a:ahLst/>
                  <a:cxn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2" name="Google Shape;1599;p80">
                  <a:extLst>
                    <a:ext uri="{FF2B5EF4-FFF2-40B4-BE49-F238E27FC236}">
                      <a16:creationId xmlns:a16="http://schemas.microsoft.com/office/drawing/2014/main" id="{6A272550-0D69-4EDC-A171-AA95DC2211BC}"/>
                    </a:ext>
                  </a:extLst>
                </p:cNvPr>
                <p:cNvSpPr/>
                <p:nvPr/>
              </p:nvSpPr>
              <p:spPr>
                <a:xfrm>
                  <a:off x="2697275" y="3730625"/>
                  <a:ext cx="489525" cy="0"/>
                </a:xfrm>
                <a:custGeom>
                  <a:avLst/>
                  <a:gdLst/>
                  <a:ahLst/>
                  <a:cxnLst/>
                  <a:rect l="l" t="t" r="r" b="b"/>
                  <a:pathLst>
                    <a:path w="19581" fill="none" extrusionOk="0">
                      <a:moveTo>
                        <a:pt x="0" y="0"/>
                      </a:moveTo>
                      <a:lnTo>
                        <a:pt x="1958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3" name="Google Shape;1600;p80">
                  <a:extLst>
                    <a:ext uri="{FF2B5EF4-FFF2-40B4-BE49-F238E27FC236}">
                      <a16:creationId xmlns:a16="http://schemas.microsoft.com/office/drawing/2014/main" id="{49E3D329-DC1A-4A41-93CC-17E0747C1176}"/>
                    </a:ext>
                  </a:extLst>
                </p:cNvPr>
                <p:cNvSpPr/>
                <p:nvPr/>
              </p:nvSpPr>
              <p:spPr>
                <a:xfrm>
                  <a:off x="2697275" y="3831525"/>
                  <a:ext cx="608800" cy="25"/>
                </a:xfrm>
                <a:custGeom>
                  <a:avLst/>
                  <a:gdLst/>
                  <a:ahLst/>
                  <a:cxn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4" name="Google Shape;1601;p80">
                  <a:extLst>
                    <a:ext uri="{FF2B5EF4-FFF2-40B4-BE49-F238E27FC236}">
                      <a16:creationId xmlns:a16="http://schemas.microsoft.com/office/drawing/2014/main" id="{F094BA74-4BA2-4841-9A9E-44637A54B050}"/>
                    </a:ext>
                  </a:extLst>
                </p:cNvPr>
                <p:cNvSpPr/>
                <p:nvPr/>
              </p:nvSpPr>
              <p:spPr>
                <a:xfrm>
                  <a:off x="2697275" y="3932425"/>
                  <a:ext cx="608800" cy="25"/>
                </a:xfrm>
                <a:custGeom>
                  <a:avLst/>
                  <a:gdLst/>
                  <a:ahLst/>
                  <a:cxn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5" name="Google Shape;1602;p80">
                  <a:extLst>
                    <a:ext uri="{FF2B5EF4-FFF2-40B4-BE49-F238E27FC236}">
                      <a16:creationId xmlns:a16="http://schemas.microsoft.com/office/drawing/2014/main" id="{907024F4-3263-440B-B248-B5CB45094BAE}"/>
                    </a:ext>
                  </a:extLst>
                </p:cNvPr>
                <p:cNvSpPr/>
                <p:nvPr/>
              </p:nvSpPr>
              <p:spPr>
                <a:xfrm>
                  <a:off x="2697275" y="4033325"/>
                  <a:ext cx="746375" cy="25"/>
                </a:xfrm>
                <a:custGeom>
                  <a:avLst/>
                  <a:gdLst/>
                  <a:ahLst/>
                  <a:cxnLst/>
                  <a:rect l="l" t="t" r="r" b="b"/>
                  <a:pathLst>
                    <a:path w="29855" h="1" fill="none" extrusionOk="0">
                      <a:moveTo>
                        <a:pt x="0" y="1"/>
                      </a:moveTo>
                      <a:lnTo>
                        <a:pt x="29855"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6" name="Google Shape;1603;p80">
                  <a:extLst>
                    <a:ext uri="{FF2B5EF4-FFF2-40B4-BE49-F238E27FC236}">
                      <a16:creationId xmlns:a16="http://schemas.microsoft.com/office/drawing/2014/main" id="{B5CD3F5C-1F4A-4F19-B970-2F56D1F13510}"/>
                    </a:ext>
                  </a:extLst>
                </p:cNvPr>
                <p:cNvSpPr/>
                <p:nvPr/>
              </p:nvSpPr>
              <p:spPr>
                <a:xfrm>
                  <a:off x="2697275" y="4285175"/>
                  <a:ext cx="608800" cy="25"/>
                </a:xfrm>
                <a:custGeom>
                  <a:avLst/>
                  <a:gdLst/>
                  <a:ahLst/>
                  <a:cxnLst/>
                  <a:rect l="l" t="t" r="r" b="b"/>
                  <a:pathLst>
                    <a:path w="24352" h="1" fill="none" extrusionOk="0">
                      <a:moveTo>
                        <a:pt x="0" y="1"/>
                      </a:moveTo>
                      <a:lnTo>
                        <a:pt x="24351"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7" name="Google Shape;1604;p80">
                  <a:extLst>
                    <a:ext uri="{FF2B5EF4-FFF2-40B4-BE49-F238E27FC236}">
                      <a16:creationId xmlns:a16="http://schemas.microsoft.com/office/drawing/2014/main" id="{98C3CFEA-5460-4520-A014-96D41C1A2658}"/>
                    </a:ext>
                  </a:extLst>
                </p:cNvPr>
                <p:cNvSpPr/>
                <p:nvPr/>
              </p:nvSpPr>
              <p:spPr>
                <a:xfrm>
                  <a:off x="2697275" y="4384425"/>
                  <a:ext cx="746375" cy="25"/>
                </a:xfrm>
                <a:custGeom>
                  <a:avLst/>
                  <a:gdLst/>
                  <a:ahLst/>
                  <a:cxnLst/>
                  <a:rect l="l" t="t" r="r" b="b"/>
                  <a:pathLst>
                    <a:path w="29855" h="1" fill="none" extrusionOk="0">
                      <a:moveTo>
                        <a:pt x="0" y="0"/>
                      </a:moveTo>
                      <a:lnTo>
                        <a:pt x="29855"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8" name="Google Shape;1605;p80">
                  <a:extLst>
                    <a:ext uri="{FF2B5EF4-FFF2-40B4-BE49-F238E27FC236}">
                      <a16:creationId xmlns:a16="http://schemas.microsoft.com/office/drawing/2014/main" id="{A150CD7A-A6A6-4D56-B523-15BDA035A28A}"/>
                    </a:ext>
                  </a:extLst>
                </p:cNvPr>
                <p:cNvSpPr/>
                <p:nvPr/>
              </p:nvSpPr>
              <p:spPr>
                <a:xfrm>
                  <a:off x="3644625" y="4053350"/>
                  <a:ext cx="167350" cy="285125"/>
                </a:xfrm>
                <a:custGeom>
                  <a:avLst/>
                  <a:gdLst/>
                  <a:ahLst/>
                  <a:cxnLst/>
                  <a:rect l="l" t="t" r="r" b="b"/>
                  <a:pathLst>
                    <a:path w="6694" h="11405" extrusionOk="0">
                      <a:moveTo>
                        <a:pt x="0" y="0"/>
                      </a:moveTo>
                      <a:lnTo>
                        <a:pt x="0" y="11108"/>
                      </a:lnTo>
                      <a:cubicBezTo>
                        <a:pt x="0" y="11286"/>
                        <a:pt x="148" y="11405"/>
                        <a:pt x="306" y="11405"/>
                      </a:cubicBezTo>
                      <a:cubicBezTo>
                        <a:pt x="386" y="11405"/>
                        <a:pt x="467" y="11375"/>
                        <a:pt x="534" y="11308"/>
                      </a:cubicBezTo>
                      <a:lnTo>
                        <a:pt x="3136" y="8606"/>
                      </a:lnTo>
                      <a:cubicBezTo>
                        <a:pt x="3202" y="8540"/>
                        <a:pt x="3286" y="8506"/>
                        <a:pt x="3369" y="8506"/>
                      </a:cubicBezTo>
                      <a:cubicBezTo>
                        <a:pt x="3453" y="8506"/>
                        <a:pt x="3536" y="8540"/>
                        <a:pt x="3603" y="8606"/>
                      </a:cubicBezTo>
                      <a:lnTo>
                        <a:pt x="6171" y="11308"/>
                      </a:lnTo>
                      <a:cubicBezTo>
                        <a:pt x="6238" y="11375"/>
                        <a:pt x="6319" y="11405"/>
                        <a:pt x="6397" y="11405"/>
                      </a:cubicBezTo>
                      <a:cubicBezTo>
                        <a:pt x="6553" y="11405"/>
                        <a:pt x="6694" y="11286"/>
                        <a:pt x="6671" y="11108"/>
                      </a:cubicBezTo>
                      <a:lnTo>
                        <a:pt x="6671"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9" name="Google Shape;1606;p80">
                  <a:extLst>
                    <a:ext uri="{FF2B5EF4-FFF2-40B4-BE49-F238E27FC236}">
                      <a16:creationId xmlns:a16="http://schemas.microsoft.com/office/drawing/2014/main" id="{9C4A2A47-DA10-43F1-A317-8802A455B0F7}"/>
                    </a:ext>
                  </a:extLst>
                </p:cNvPr>
                <p:cNvSpPr/>
                <p:nvPr/>
              </p:nvSpPr>
              <p:spPr>
                <a:xfrm>
                  <a:off x="3596250" y="3961825"/>
                  <a:ext cx="265200" cy="241650"/>
                </a:xfrm>
                <a:custGeom>
                  <a:avLst/>
                  <a:gdLst/>
                  <a:ahLst/>
                  <a:cxnLst/>
                  <a:rect l="l" t="t" r="r" b="b"/>
                  <a:pathLst>
                    <a:path w="10608" h="9666" extrusionOk="0">
                      <a:moveTo>
                        <a:pt x="5308" y="0"/>
                      </a:moveTo>
                      <a:cubicBezTo>
                        <a:pt x="4070" y="0"/>
                        <a:pt x="2836" y="476"/>
                        <a:pt x="1902" y="1426"/>
                      </a:cubicBezTo>
                      <a:cubicBezTo>
                        <a:pt x="0" y="3294"/>
                        <a:pt x="0" y="6363"/>
                        <a:pt x="1902" y="8265"/>
                      </a:cubicBezTo>
                      <a:cubicBezTo>
                        <a:pt x="2836" y="9199"/>
                        <a:pt x="4070" y="9666"/>
                        <a:pt x="5308" y="9666"/>
                      </a:cubicBezTo>
                      <a:cubicBezTo>
                        <a:pt x="6547" y="9666"/>
                        <a:pt x="7789" y="9199"/>
                        <a:pt x="8740" y="8265"/>
                      </a:cubicBezTo>
                      <a:cubicBezTo>
                        <a:pt x="10608" y="6363"/>
                        <a:pt x="10608" y="3294"/>
                        <a:pt x="8740" y="1426"/>
                      </a:cubicBezTo>
                      <a:cubicBezTo>
                        <a:pt x="7789" y="476"/>
                        <a:pt x="6547" y="0"/>
                        <a:pt x="530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0" name="Google Shape;1607;p80">
                  <a:extLst>
                    <a:ext uri="{FF2B5EF4-FFF2-40B4-BE49-F238E27FC236}">
                      <a16:creationId xmlns:a16="http://schemas.microsoft.com/office/drawing/2014/main" id="{B6AFBDEC-0501-4415-8156-099E4DD8B2EC}"/>
                    </a:ext>
                  </a:extLst>
                </p:cNvPr>
                <p:cNvSpPr/>
                <p:nvPr/>
              </p:nvSpPr>
              <p:spPr>
                <a:xfrm>
                  <a:off x="3656300" y="4012475"/>
                  <a:ext cx="146775" cy="140125"/>
                </a:xfrm>
                <a:custGeom>
                  <a:avLst/>
                  <a:gdLst/>
                  <a:ahLst/>
                  <a:cxnLst/>
                  <a:rect l="l" t="t" r="r" b="b"/>
                  <a:pathLst>
                    <a:path w="5871" h="5605" extrusionOk="0">
                      <a:moveTo>
                        <a:pt x="2902" y="1"/>
                      </a:moveTo>
                      <a:lnTo>
                        <a:pt x="2001" y="1835"/>
                      </a:lnTo>
                      <a:lnTo>
                        <a:pt x="0" y="2136"/>
                      </a:lnTo>
                      <a:lnTo>
                        <a:pt x="1468" y="3570"/>
                      </a:lnTo>
                      <a:lnTo>
                        <a:pt x="1134" y="5605"/>
                      </a:lnTo>
                      <a:lnTo>
                        <a:pt x="2902" y="4637"/>
                      </a:lnTo>
                      <a:lnTo>
                        <a:pt x="4737" y="5605"/>
                      </a:lnTo>
                      <a:lnTo>
                        <a:pt x="4370" y="3570"/>
                      </a:lnTo>
                      <a:lnTo>
                        <a:pt x="5871" y="2136"/>
                      </a:lnTo>
                      <a:lnTo>
                        <a:pt x="3836" y="1835"/>
                      </a:lnTo>
                      <a:lnTo>
                        <a:pt x="2902"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1" name="Google Shape;1608;p80">
                  <a:extLst>
                    <a:ext uri="{FF2B5EF4-FFF2-40B4-BE49-F238E27FC236}">
                      <a16:creationId xmlns:a16="http://schemas.microsoft.com/office/drawing/2014/main" id="{B1D179B8-69A9-4373-9A2D-6363342633FE}"/>
                    </a:ext>
                  </a:extLst>
                </p:cNvPr>
                <p:cNvSpPr/>
                <p:nvPr/>
              </p:nvSpPr>
              <p:spPr>
                <a:xfrm>
                  <a:off x="1022750" y="4403600"/>
                  <a:ext cx="1109975" cy="1007400"/>
                </a:xfrm>
                <a:custGeom>
                  <a:avLst/>
                  <a:gdLst/>
                  <a:ahLst/>
                  <a:cxnLst/>
                  <a:rect l="l" t="t" r="r" b="b"/>
                  <a:pathLst>
                    <a:path w="44399" h="40296" extrusionOk="0">
                      <a:moveTo>
                        <a:pt x="44399" y="0"/>
                      </a:moveTo>
                      <a:lnTo>
                        <a:pt x="31823" y="5171"/>
                      </a:lnTo>
                      <a:lnTo>
                        <a:pt x="0" y="40296"/>
                      </a:lnTo>
                      <a:lnTo>
                        <a:pt x="0" y="40296"/>
                      </a:lnTo>
                      <a:lnTo>
                        <a:pt x="15611" y="29988"/>
                      </a:lnTo>
                      <a:lnTo>
                        <a:pt x="21882" y="27320"/>
                      </a:lnTo>
                      <a:cubicBezTo>
                        <a:pt x="28154" y="27053"/>
                        <a:pt x="33891" y="23851"/>
                        <a:pt x="37394" y="18680"/>
                      </a:cubicBezTo>
                      <a:lnTo>
                        <a:pt x="42864" y="10641"/>
                      </a:lnTo>
                      <a:lnTo>
                        <a:pt x="44399" y="0"/>
                      </a:lnTo>
                      <a:close/>
                    </a:path>
                  </a:pathLst>
                </a:custGeom>
                <a:solidFill>
                  <a:srgbClr val="DD8F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2" name="Google Shape;1609;p80">
                  <a:extLst>
                    <a:ext uri="{FF2B5EF4-FFF2-40B4-BE49-F238E27FC236}">
                      <a16:creationId xmlns:a16="http://schemas.microsoft.com/office/drawing/2014/main" id="{ED6191C4-E51D-4A19-95FA-17FE9BC0EAAA}"/>
                    </a:ext>
                  </a:extLst>
                </p:cNvPr>
                <p:cNvSpPr/>
                <p:nvPr/>
              </p:nvSpPr>
              <p:spPr>
                <a:xfrm>
                  <a:off x="2069325" y="4277675"/>
                  <a:ext cx="281900" cy="275225"/>
                </a:xfrm>
                <a:custGeom>
                  <a:avLst/>
                  <a:gdLst/>
                  <a:ahLst/>
                  <a:cxnLst/>
                  <a:rect l="l" t="t" r="r" b="b"/>
                  <a:pathLst>
                    <a:path w="11276" h="11009" extrusionOk="0">
                      <a:moveTo>
                        <a:pt x="9340" y="0"/>
                      </a:moveTo>
                      <a:lnTo>
                        <a:pt x="8273" y="1235"/>
                      </a:lnTo>
                      <a:lnTo>
                        <a:pt x="5137" y="4971"/>
                      </a:lnTo>
                      <a:lnTo>
                        <a:pt x="4170" y="4904"/>
                      </a:lnTo>
                      <a:lnTo>
                        <a:pt x="3269" y="4870"/>
                      </a:lnTo>
                      <a:cubicBezTo>
                        <a:pt x="3213" y="4868"/>
                        <a:pt x="3158" y="4866"/>
                        <a:pt x="3102" y="4866"/>
                      </a:cubicBezTo>
                      <a:cubicBezTo>
                        <a:pt x="2497" y="4866"/>
                        <a:pt x="1926" y="5032"/>
                        <a:pt x="1468" y="5337"/>
                      </a:cubicBezTo>
                      <a:cubicBezTo>
                        <a:pt x="701" y="5804"/>
                        <a:pt x="167" y="6572"/>
                        <a:pt x="34" y="7506"/>
                      </a:cubicBezTo>
                      <a:cubicBezTo>
                        <a:pt x="0" y="7672"/>
                        <a:pt x="0" y="7773"/>
                        <a:pt x="0" y="7973"/>
                      </a:cubicBezTo>
                      <a:cubicBezTo>
                        <a:pt x="0" y="9541"/>
                        <a:pt x="1268" y="10908"/>
                        <a:pt x="2902" y="11008"/>
                      </a:cubicBezTo>
                      <a:lnTo>
                        <a:pt x="3303" y="11008"/>
                      </a:lnTo>
                      <a:cubicBezTo>
                        <a:pt x="3803" y="11008"/>
                        <a:pt x="4337" y="10942"/>
                        <a:pt x="4837" y="10841"/>
                      </a:cubicBezTo>
                      <a:cubicBezTo>
                        <a:pt x="5104" y="10808"/>
                        <a:pt x="5304" y="10708"/>
                        <a:pt x="5538" y="10641"/>
                      </a:cubicBezTo>
                      <a:lnTo>
                        <a:pt x="8540" y="9574"/>
                      </a:lnTo>
                      <a:cubicBezTo>
                        <a:pt x="9541" y="9240"/>
                        <a:pt x="10308" y="8406"/>
                        <a:pt x="10608" y="7406"/>
                      </a:cubicBezTo>
                      <a:lnTo>
                        <a:pt x="11008" y="5971"/>
                      </a:lnTo>
                      <a:cubicBezTo>
                        <a:pt x="11275" y="5204"/>
                        <a:pt x="11242" y="4470"/>
                        <a:pt x="10942" y="3803"/>
                      </a:cubicBezTo>
                      <a:lnTo>
                        <a:pt x="9340" y="0"/>
                      </a:ln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3" name="Google Shape;1610;p80">
                  <a:extLst>
                    <a:ext uri="{FF2B5EF4-FFF2-40B4-BE49-F238E27FC236}">
                      <a16:creationId xmlns:a16="http://schemas.microsoft.com/office/drawing/2014/main" id="{6F36552A-EF43-4254-8198-0F9D50183FF4}"/>
                    </a:ext>
                  </a:extLst>
                </p:cNvPr>
                <p:cNvSpPr/>
                <p:nvPr/>
              </p:nvSpPr>
              <p:spPr>
                <a:xfrm>
                  <a:off x="2331175" y="3984125"/>
                  <a:ext cx="201000" cy="203500"/>
                </a:xfrm>
                <a:custGeom>
                  <a:avLst/>
                  <a:gdLst/>
                  <a:ahLst/>
                  <a:cxnLst/>
                  <a:rect l="l" t="t" r="r" b="b"/>
                  <a:pathLst>
                    <a:path w="8040" h="8140" extrusionOk="0">
                      <a:moveTo>
                        <a:pt x="4537" y="1"/>
                      </a:moveTo>
                      <a:lnTo>
                        <a:pt x="4504" y="67"/>
                      </a:lnTo>
                      <a:lnTo>
                        <a:pt x="4370" y="167"/>
                      </a:lnTo>
                      <a:lnTo>
                        <a:pt x="4137" y="401"/>
                      </a:lnTo>
                      <a:lnTo>
                        <a:pt x="3636" y="868"/>
                      </a:lnTo>
                      <a:lnTo>
                        <a:pt x="2669" y="1769"/>
                      </a:lnTo>
                      <a:lnTo>
                        <a:pt x="701" y="3603"/>
                      </a:lnTo>
                      <a:lnTo>
                        <a:pt x="1" y="4270"/>
                      </a:lnTo>
                      <a:lnTo>
                        <a:pt x="4037" y="8140"/>
                      </a:lnTo>
                      <a:lnTo>
                        <a:pt x="4604" y="7406"/>
                      </a:lnTo>
                      <a:lnTo>
                        <a:pt x="6338" y="5338"/>
                      </a:lnTo>
                      <a:lnTo>
                        <a:pt x="7206" y="4337"/>
                      </a:lnTo>
                      <a:lnTo>
                        <a:pt x="7639" y="3837"/>
                      </a:lnTo>
                      <a:lnTo>
                        <a:pt x="7839" y="3603"/>
                      </a:lnTo>
                      <a:lnTo>
                        <a:pt x="7973" y="3470"/>
                      </a:lnTo>
                      <a:lnTo>
                        <a:pt x="8006" y="3403"/>
                      </a:lnTo>
                      <a:cubicBezTo>
                        <a:pt x="8040" y="3403"/>
                        <a:pt x="8006" y="3336"/>
                        <a:pt x="7873" y="3236"/>
                      </a:cubicBezTo>
                      <a:lnTo>
                        <a:pt x="7706" y="3003"/>
                      </a:lnTo>
                      <a:lnTo>
                        <a:pt x="7372" y="2636"/>
                      </a:lnTo>
                      <a:cubicBezTo>
                        <a:pt x="6705" y="1969"/>
                        <a:pt x="6005" y="1268"/>
                        <a:pt x="5304" y="634"/>
                      </a:cubicBezTo>
                      <a:lnTo>
                        <a:pt x="4937" y="301"/>
                      </a:lnTo>
                      <a:lnTo>
                        <a:pt x="4704" y="134"/>
                      </a:lnTo>
                      <a:cubicBezTo>
                        <a:pt x="4604" y="1"/>
                        <a:pt x="4537" y="1"/>
                        <a:pt x="4537"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 name="Google Shape;1611;p80">
                  <a:extLst>
                    <a:ext uri="{FF2B5EF4-FFF2-40B4-BE49-F238E27FC236}">
                      <a16:creationId xmlns:a16="http://schemas.microsoft.com/office/drawing/2014/main" id="{319897E8-E383-4122-9920-0A3B9D1D3D42}"/>
                    </a:ext>
                  </a:extLst>
                </p:cNvPr>
                <p:cNvSpPr/>
                <p:nvPr/>
              </p:nvSpPr>
              <p:spPr>
                <a:xfrm>
                  <a:off x="1641525" y="4091700"/>
                  <a:ext cx="791425" cy="808975"/>
                </a:xfrm>
                <a:custGeom>
                  <a:avLst/>
                  <a:gdLst/>
                  <a:ahLst/>
                  <a:cxnLst/>
                  <a:rect l="l" t="t" r="r" b="b"/>
                  <a:pathLst>
                    <a:path w="31657" h="32359" extrusionOk="0">
                      <a:moveTo>
                        <a:pt x="27620" y="1"/>
                      </a:moveTo>
                      <a:lnTo>
                        <a:pt x="24418" y="3003"/>
                      </a:lnTo>
                      <a:cubicBezTo>
                        <a:pt x="21849" y="5471"/>
                        <a:pt x="19247" y="7906"/>
                        <a:pt x="16712" y="10408"/>
                      </a:cubicBezTo>
                      <a:cubicBezTo>
                        <a:pt x="14177" y="12843"/>
                        <a:pt x="11608" y="15345"/>
                        <a:pt x="9073" y="17847"/>
                      </a:cubicBezTo>
                      <a:cubicBezTo>
                        <a:pt x="6538" y="20415"/>
                        <a:pt x="4036" y="22917"/>
                        <a:pt x="1568" y="25486"/>
                      </a:cubicBezTo>
                      <a:cubicBezTo>
                        <a:pt x="0" y="27120"/>
                        <a:pt x="67" y="29689"/>
                        <a:pt x="1701" y="31256"/>
                      </a:cubicBezTo>
                      <a:cubicBezTo>
                        <a:pt x="2492" y="31999"/>
                        <a:pt x="3501" y="32358"/>
                        <a:pt x="4510" y="32358"/>
                      </a:cubicBezTo>
                      <a:cubicBezTo>
                        <a:pt x="5587" y="32358"/>
                        <a:pt x="6663" y="31949"/>
                        <a:pt x="7472" y="31156"/>
                      </a:cubicBezTo>
                      <a:cubicBezTo>
                        <a:pt x="9941" y="28621"/>
                        <a:pt x="12376" y="25953"/>
                        <a:pt x="14744" y="23317"/>
                      </a:cubicBezTo>
                      <a:cubicBezTo>
                        <a:pt x="17112" y="20649"/>
                        <a:pt x="19481" y="17980"/>
                        <a:pt x="21816" y="15312"/>
                      </a:cubicBezTo>
                      <a:cubicBezTo>
                        <a:pt x="24217" y="12643"/>
                        <a:pt x="26486" y="9941"/>
                        <a:pt x="28821" y="7239"/>
                      </a:cubicBezTo>
                      <a:lnTo>
                        <a:pt x="31656" y="3903"/>
                      </a:lnTo>
                      <a:lnTo>
                        <a:pt x="27620"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5" name="Google Shape;1612;p80">
                  <a:extLst>
                    <a:ext uri="{FF2B5EF4-FFF2-40B4-BE49-F238E27FC236}">
                      <a16:creationId xmlns:a16="http://schemas.microsoft.com/office/drawing/2014/main" id="{578E9DDC-C4C0-4FA8-A47F-C39D87589C9E}"/>
                    </a:ext>
                  </a:extLst>
                </p:cNvPr>
                <p:cNvSpPr/>
                <p:nvPr/>
              </p:nvSpPr>
              <p:spPr>
                <a:xfrm>
                  <a:off x="2254450" y="3040125"/>
                  <a:ext cx="1204225" cy="1203375"/>
                </a:xfrm>
                <a:custGeom>
                  <a:avLst/>
                  <a:gdLst/>
                  <a:ahLst/>
                  <a:cxnLst/>
                  <a:rect l="l" t="t" r="r" b="b"/>
                  <a:pathLst>
                    <a:path w="48169" h="48135" fill="none" extrusionOk="0">
                      <a:moveTo>
                        <a:pt x="39596" y="8573"/>
                      </a:moveTo>
                      <a:cubicBezTo>
                        <a:pt x="48168" y="17146"/>
                        <a:pt x="48168" y="31022"/>
                        <a:pt x="39596" y="39595"/>
                      </a:cubicBezTo>
                      <a:cubicBezTo>
                        <a:pt x="31023" y="48135"/>
                        <a:pt x="17146" y="48135"/>
                        <a:pt x="8573" y="39595"/>
                      </a:cubicBezTo>
                      <a:cubicBezTo>
                        <a:pt x="1" y="31022"/>
                        <a:pt x="1" y="17146"/>
                        <a:pt x="8573" y="8573"/>
                      </a:cubicBezTo>
                      <a:cubicBezTo>
                        <a:pt x="17146" y="0"/>
                        <a:pt x="31023" y="0"/>
                        <a:pt x="39596" y="8573"/>
                      </a:cubicBezTo>
                      <a:close/>
                    </a:path>
                  </a:pathLst>
                </a:custGeom>
                <a:solidFill>
                  <a:schemeClr val="accent6"/>
                </a:solidFill>
                <a:ln w="30850" cap="flat" cmpd="sng">
                  <a:solidFill>
                    <a:srgbClr val="42231D"/>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 name="Google Shape;1613;p80">
                  <a:extLst>
                    <a:ext uri="{FF2B5EF4-FFF2-40B4-BE49-F238E27FC236}">
                      <a16:creationId xmlns:a16="http://schemas.microsoft.com/office/drawing/2014/main" id="{DA8BFE08-7989-46C7-B7B3-19D2DF603357}"/>
                    </a:ext>
                  </a:extLst>
                </p:cNvPr>
                <p:cNvSpPr/>
                <p:nvPr/>
              </p:nvSpPr>
              <p:spPr>
                <a:xfrm>
                  <a:off x="1556450" y="4200125"/>
                  <a:ext cx="650500" cy="238050"/>
                </a:xfrm>
                <a:custGeom>
                  <a:avLst/>
                  <a:gdLst/>
                  <a:ahLst/>
                  <a:cxnLst/>
                  <a:rect l="l" t="t" r="r" b="b"/>
                  <a:pathLst>
                    <a:path w="26020" h="9522" extrusionOk="0">
                      <a:moveTo>
                        <a:pt x="26019" y="0"/>
                      </a:moveTo>
                      <a:lnTo>
                        <a:pt x="10442" y="334"/>
                      </a:lnTo>
                      <a:cubicBezTo>
                        <a:pt x="7740" y="667"/>
                        <a:pt x="5271" y="2102"/>
                        <a:pt x="3637" y="4270"/>
                      </a:cubicBezTo>
                      <a:lnTo>
                        <a:pt x="901" y="7906"/>
                      </a:lnTo>
                      <a:lnTo>
                        <a:pt x="1" y="9073"/>
                      </a:lnTo>
                      <a:lnTo>
                        <a:pt x="3603" y="9440"/>
                      </a:lnTo>
                      <a:lnTo>
                        <a:pt x="6939" y="9507"/>
                      </a:lnTo>
                      <a:cubicBezTo>
                        <a:pt x="7134" y="9517"/>
                        <a:pt x="7328" y="9521"/>
                        <a:pt x="7521" y="9521"/>
                      </a:cubicBezTo>
                      <a:cubicBezTo>
                        <a:pt x="8652" y="9521"/>
                        <a:pt x="9759" y="9358"/>
                        <a:pt x="10842" y="9073"/>
                      </a:cubicBezTo>
                      <a:cubicBezTo>
                        <a:pt x="12109" y="8673"/>
                        <a:pt x="13344" y="8173"/>
                        <a:pt x="14478" y="7472"/>
                      </a:cubicBezTo>
                      <a:cubicBezTo>
                        <a:pt x="14478" y="7472"/>
                        <a:pt x="18347" y="5404"/>
                        <a:pt x="19581" y="4403"/>
                      </a:cubicBezTo>
                      <a:lnTo>
                        <a:pt x="20148" y="3903"/>
                      </a:lnTo>
                      <a:lnTo>
                        <a:pt x="22750" y="1735"/>
                      </a:lnTo>
                      <a:cubicBezTo>
                        <a:pt x="23117" y="1434"/>
                        <a:pt x="25652" y="267"/>
                        <a:pt x="26019" y="0"/>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7" name="Google Shape;1614;p80">
                  <a:extLst>
                    <a:ext uri="{FF2B5EF4-FFF2-40B4-BE49-F238E27FC236}">
                      <a16:creationId xmlns:a16="http://schemas.microsoft.com/office/drawing/2014/main" id="{06D6416C-94C0-4292-97EC-3603C06AAD13}"/>
                    </a:ext>
                  </a:extLst>
                </p:cNvPr>
                <p:cNvSpPr/>
                <p:nvPr/>
              </p:nvSpPr>
              <p:spPr>
                <a:xfrm>
                  <a:off x="609125" y="4162125"/>
                  <a:ext cx="1749600" cy="1288075"/>
                </a:xfrm>
                <a:custGeom>
                  <a:avLst/>
                  <a:gdLst/>
                  <a:ahLst/>
                  <a:cxnLst/>
                  <a:rect l="l" t="t" r="r" b="b"/>
                  <a:pathLst>
                    <a:path w="69984" h="51523" extrusionOk="0">
                      <a:moveTo>
                        <a:pt x="67074" y="1"/>
                      </a:moveTo>
                      <a:cubicBezTo>
                        <a:pt x="66579" y="1"/>
                        <a:pt x="66077" y="121"/>
                        <a:pt x="65614" y="353"/>
                      </a:cubicBezTo>
                      <a:lnTo>
                        <a:pt x="65347" y="519"/>
                      </a:lnTo>
                      <a:lnTo>
                        <a:pt x="62745" y="1887"/>
                      </a:lnTo>
                      <a:cubicBezTo>
                        <a:pt x="62411" y="2054"/>
                        <a:pt x="62078" y="2287"/>
                        <a:pt x="61744" y="2487"/>
                      </a:cubicBezTo>
                      <a:cubicBezTo>
                        <a:pt x="61411" y="2721"/>
                        <a:pt x="61044" y="2988"/>
                        <a:pt x="60710" y="3288"/>
                      </a:cubicBezTo>
                      <a:lnTo>
                        <a:pt x="58142" y="5456"/>
                      </a:lnTo>
                      <a:lnTo>
                        <a:pt x="57541" y="5957"/>
                      </a:lnTo>
                      <a:lnTo>
                        <a:pt x="57408" y="6057"/>
                      </a:lnTo>
                      <a:cubicBezTo>
                        <a:pt x="56040" y="7124"/>
                        <a:pt x="52471" y="9059"/>
                        <a:pt x="52471" y="9059"/>
                      </a:cubicBezTo>
                      <a:cubicBezTo>
                        <a:pt x="51337" y="9793"/>
                        <a:pt x="50069" y="10326"/>
                        <a:pt x="48835" y="10660"/>
                      </a:cubicBezTo>
                      <a:cubicBezTo>
                        <a:pt x="47701" y="10960"/>
                        <a:pt x="46533" y="11127"/>
                        <a:pt x="45332" y="11127"/>
                      </a:cubicBezTo>
                      <a:lnTo>
                        <a:pt x="44899" y="11127"/>
                      </a:lnTo>
                      <a:lnTo>
                        <a:pt x="41563" y="11027"/>
                      </a:lnTo>
                      <a:lnTo>
                        <a:pt x="37994" y="10660"/>
                      </a:lnTo>
                      <a:lnTo>
                        <a:pt x="32557" y="17832"/>
                      </a:lnTo>
                      <a:cubicBezTo>
                        <a:pt x="31789" y="18866"/>
                        <a:pt x="30855" y="19800"/>
                        <a:pt x="29821" y="20567"/>
                      </a:cubicBezTo>
                      <a:cubicBezTo>
                        <a:pt x="29755" y="20634"/>
                        <a:pt x="29688" y="20667"/>
                        <a:pt x="29655" y="20701"/>
                      </a:cubicBezTo>
                      <a:lnTo>
                        <a:pt x="29221" y="21001"/>
                      </a:lnTo>
                      <a:lnTo>
                        <a:pt x="26919" y="22702"/>
                      </a:lnTo>
                      <a:lnTo>
                        <a:pt x="24117" y="24837"/>
                      </a:lnTo>
                      <a:lnTo>
                        <a:pt x="21982" y="26438"/>
                      </a:lnTo>
                      <a:lnTo>
                        <a:pt x="13676" y="32642"/>
                      </a:lnTo>
                      <a:lnTo>
                        <a:pt x="0" y="42116"/>
                      </a:lnTo>
                      <a:lnTo>
                        <a:pt x="0" y="51523"/>
                      </a:lnTo>
                      <a:lnTo>
                        <a:pt x="18046" y="51523"/>
                      </a:lnTo>
                      <a:lnTo>
                        <a:pt x="25018" y="44351"/>
                      </a:lnTo>
                      <a:lnTo>
                        <a:pt x="25051" y="44317"/>
                      </a:lnTo>
                      <a:lnTo>
                        <a:pt x="27320" y="42016"/>
                      </a:lnTo>
                      <a:lnTo>
                        <a:pt x="30555" y="38680"/>
                      </a:lnTo>
                      <a:lnTo>
                        <a:pt x="33357" y="36845"/>
                      </a:lnTo>
                      <a:lnTo>
                        <a:pt x="33691" y="36645"/>
                      </a:lnTo>
                      <a:cubicBezTo>
                        <a:pt x="34024" y="36378"/>
                        <a:pt x="34391" y="36178"/>
                        <a:pt x="34792" y="36011"/>
                      </a:cubicBezTo>
                      <a:cubicBezTo>
                        <a:pt x="34892" y="35911"/>
                        <a:pt x="35058" y="35845"/>
                        <a:pt x="35192" y="35811"/>
                      </a:cubicBezTo>
                      <a:cubicBezTo>
                        <a:pt x="35325" y="35745"/>
                        <a:pt x="35459" y="35678"/>
                        <a:pt x="35559" y="35645"/>
                      </a:cubicBezTo>
                      <a:cubicBezTo>
                        <a:pt x="35792" y="35544"/>
                        <a:pt x="36026" y="35478"/>
                        <a:pt x="36226" y="35378"/>
                      </a:cubicBezTo>
                      <a:cubicBezTo>
                        <a:pt x="36393" y="35311"/>
                        <a:pt x="36559" y="35244"/>
                        <a:pt x="36726" y="35211"/>
                      </a:cubicBezTo>
                      <a:lnTo>
                        <a:pt x="37360" y="35044"/>
                      </a:lnTo>
                      <a:lnTo>
                        <a:pt x="39195" y="34477"/>
                      </a:lnTo>
                      <a:cubicBezTo>
                        <a:pt x="39361" y="34377"/>
                        <a:pt x="39528" y="34344"/>
                        <a:pt x="39695" y="34310"/>
                      </a:cubicBezTo>
                      <a:cubicBezTo>
                        <a:pt x="40362" y="34077"/>
                        <a:pt x="41029" y="33810"/>
                        <a:pt x="41696" y="33510"/>
                      </a:cubicBezTo>
                      <a:lnTo>
                        <a:pt x="42464" y="33143"/>
                      </a:lnTo>
                      <a:cubicBezTo>
                        <a:pt x="44465" y="32109"/>
                        <a:pt x="46300" y="30641"/>
                        <a:pt x="47834" y="28906"/>
                      </a:cubicBezTo>
                      <a:cubicBezTo>
                        <a:pt x="47968" y="28806"/>
                        <a:pt x="48068" y="28673"/>
                        <a:pt x="48201" y="28506"/>
                      </a:cubicBezTo>
                      <a:cubicBezTo>
                        <a:pt x="48535" y="28139"/>
                        <a:pt x="48835" y="27739"/>
                        <a:pt x="49135" y="27339"/>
                      </a:cubicBezTo>
                      <a:cubicBezTo>
                        <a:pt x="49235" y="27205"/>
                        <a:pt x="49335" y="27038"/>
                        <a:pt x="49402" y="26905"/>
                      </a:cubicBezTo>
                      <a:cubicBezTo>
                        <a:pt x="49702" y="26505"/>
                        <a:pt x="49969" y="26038"/>
                        <a:pt x="50203" y="25637"/>
                      </a:cubicBezTo>
                      <a:cubicBezTo>
                        <a:pt x="50469" y="25204"/>
                        <a:pt x="50703" y="24737"/>
                        <a:pt x="50903" y="24303"/>
                      </a:cubicBezTo>
                      <a:lnTo>
                        <a:pt x="52871" y="20967"/>
                      </a:lnTo>
                      <a:lnTo>
                        <a:pt x="54372" y="18399"/>
                      </a:lnTo>
                      <a:lnTo>
                        <a:pt x="55073" y="17198"/>
                      </a:lnTo>
                      <a:cubicBezTo>
                        <a:pt x="55173" y="17131"/>
                        <a:pt x="55206" y="17031"/>
                        <a:pt x="55239" y="16965"/>
                      </a:cubicBezTo>
                      <a:cubicBezTo>
                        <a:pt x="55740" y="16164"/>
                        <a:pt x="56340" y="15397"/>
                        <a:pt x="57007" y="14730"/>
                      </a:cubicBezTo>
                      <a:cubicBezTo>
                        <a:pt x="57174" y="14630"/>
                        <a:pt x="57308" y="14463"/>
                        <a:pt x="57474" y="14329"/>
                      </a:cubicBezTo>
                      <a:cubicBezTo>
                        <a:pt x="57741" y="14029"/>
                        <a:pt x="58075" y="13796"/>
                        <a:pt x="58408" y="13529"/>
                      </a:cubicBezTo>
                      <a:lnTo>
                        <a:pt x="58508" y="13462"/>
                      </a:lnTo>
                      <a:lnTo>
                        <a:pt x="60577" y="11894"/>
                      </a:lnTo>
                      <a:lnTo>
                        <a:pt x="63145" y="10093"/>
                      </a:lnTo>
                      <a:cubicBezTo>
                        <a:pt x="63712" y="9659"/>
                        <a:pt x="64246" y="9192"/>
                        <a:pt x="64813" y="8692"/>
                      </a:cubicBezTo>
                      <a:lnTo>
                        <a:pt x="66981" y="6690"/>
                      </a:lnTo>
                      <a:lnTo>
                        <a:pt x="68149" y="5656"/>
                      </a:lnTo>
                      <a:lnTo>
                        <a:pt x="68215" y="5556"/>
                      </a:lnTo>
                      <a:lnTo>
                        <a:pt x="68983" y="4856"/>
                      </a:lnTo>
                      <a:lnTo>
                        <a:pt x="69016" y="4822"/>
                      </a:lnTo>
                      <a:cubicBezTo>
                        <a:pt x="69016" y="4789"/>
                        <a:pt x="69049" y="4789"/>
                        <a:pt x="69049" y="4789"/>
                      </a:cubicBezTo>
                      <a:cubicBezTo>
                        <a:pt x="69049" y="4722"/>
                        <a:pt x="69083" y="4722"/>
                        <a:pt x="69083" y="4689"/>
                      </a:cubicBezTo>
                      <a:lnTo>
                        <a:pt x="69216" y="4556"/>
                      </a:lnTo>
                      <a:cubicBezTo>
                        <a:pt x="69383" y="4389"/>
                        <a:pt x="69516" y="4189"/>
                        <a:pt x="69583" y="3989"/>
                      </a:cubicBezTo>
                      <a:cubicBezTo>
                        <a:pt x="69650" y="3955"/>
                        <a:pt x="69683" y="3855"/>
                        <a:pt x="69683" y="3822"/>
                      </a:cubicBezTo>
                      <a:cubicBezTo>
                        <a:pt x="69716" y="3788"/>
                        <a:pt x="69716" y="3688"/>
                        <a:pt x="69750" y="3655"/>
                      </a:cubicBezTo>
                      <a:cubicBezTo>
                        <a:pt x="69917" y="3255"/>
                        <a:pt x="69983" y="2788"/>
                        <a:pt x="69917" y="2387"/>
                      </a:cubicBezTo>
                      <a:cubicBezTo>
                        <a:pt x="69917" y="2354"/>
                        <a:pt x="69883" y="2287"/>
                        <a:pt x="69883" y="2221"/>
                      </a:cubicBezTo>
                      <a:cubicBezTo>
                        <a:pt x="69850" y="2121"/>
                        <a:pt x="69783" y="1954"/>
                        <a:pt x="69750" y="1820"/>
                      </a:cubicBezTo>
                      <a:cubicBezTo>
                        <a:pt x="69716" y="1720"/>
                        <a:pt x="69716" y="1687"/>
                        <a:pt x="69683" y="1620"/>
                      </a:cubicBezTo>
                      <a:cubicBezTo>
                        <a:pt x="69683" y="1553"/>
                        <a:pt x="69616" y="1487"/>
                        <a:pt x="69583" y="1453"/>
                      </a:cubicBezTo>
                      <a:cubicBezTo>
                        <a:pt x="69550" y="1387"/>
                        <a:pt x="69516" y="1320"/>
                        <a:pt x="69450" y="1287"/>
                      </a:cubicBezTo>
                      <a:cubicBezTo>
                        <a:pt x="69350" y="1120"/>
                        <a:pt x="69216" y="953"/>
                        <a:pt x="69049" y="786"/>
                      </a:cubicBezTo>
                      <a:cubicBezTo>
                        <a:pt x="68497" y="253"/>
                        <a:pt x="67792" y="1"/>
                        <a:pt x="67074" y="1"/>
                      </a:cubicBezTo>
                      <a:close/>
                    </a:path>
                  </a:pathLst>
                </a:custGeom>
                <a:solidFill>
                  <a:srgbClr val="F5BBA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8" name="Google Shape;1615;p80">
                  <a:extLst>
                    <a:ext uri="{FF2B5EF4-FFF2-40B4-BE49-F238E27FC236}">
                      <a16:creationId xmlns:a16="http://schemas.microsoft.com/office/drawing/2014/main" id="{82D28396-736D-483B-9282-093172C3C74C}"/>
                    </a:ext>
                  </a:extLst>
                </p:cNvPr>
                <p:cNvSpPr/>
                <p:nvPr/>
              </p:nvSpPr>
              <p:spPr>
                <a:xfrm>
                  <a:off x="2204425" y="4177500"/>
                  <a:ext cx="144300" cy="131050"/>
                </a:xfrm>
                <a:custGeom>
                  <a:avLst/>
                  <a:gdLst/>
                  <a:ahLst/>
                  <a:cxnLst/>
                  <a:rect l="l" t="t" r="r" b="b"/>
                  <a:pathLst>
                    <a:path w="5772" h="5242" extrusionOk="0">
                      <a:moveTo>
                        <a:pt x="3384" y="0"/>
                      </a:moveTo>
                      <a:cubicBezTo>
                        <a:pt x="2944" y="0"/>
                        <a:pt x="2495" y="133"/>
                        <a:pt x="2102" y="405"/>
                      </a:cubicBezTo>
                      <a:lnTo>
                        <a:pt x="0" y="2006"/>
                      </a:lnTo>
                      <a:lnTo>
                        <a:pt x="2702" y="5242"/>
                      </a:lnTo>
                      <a:lnTo>
                        <a:pt x="4670" y="3807"/>
                      </a:lnTo>
                      <a:cubicBezTo>
                        <a:pt x="5571" y="3073"/>
                        <a:pt x="5771" y="1739"/>
                        <a:pt x="5071" y="838"/>
                      </a:cubicBezTo>
                      <a:cubicBezTo>
                        <a:pt x="4655" y="284"/>
                        <a:pt x="4028" y="0"/>
                        <a:pt x="3384" y="0"/>
                      </a:cubicBezTo>
                      <a:close/>
                    </a:path>
                  </a:pathLst>
                </a:custGeom>
                <a:solidFill>
                  <a:srgbClr val="FCD9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9" name="Google Shape;1616;p80">
                  <a:extLst>
                    <a:ext uri="{FF2B5EF4-FFF2-40B4-BE49-F238E27FC236}">
                      <a16:creationId xmlns:a16="http://schemas.microsoft.com/office/drawing/2014/main" id="{8548CA61-315D-4407-8C7C-F90CA6150728}"/>
                    </a:ext>
                  </a:extLst>
                </p:cNvPr>
                <p:cNvSpPr/>
                <p:nvPr/>
              </p:nvSpPr>
              <p:spPr>
                <a:xfrm>
                  <a:off x="1962575" y="4532575"/>
                  <a:ext cx="343600" cy="197600"/>
                </a:xfrm>
                <a:custGeom>
                  <a:avLst/>
                  <a:gdLst/>
                  <a:ahLst/>
                  <a:cxnLst/>
                  <a:rect l="l" t="t" r="r" b="b"/>
                  <a:pathLst>
                    <a:path w="13744" h="7904" extrusionOk="0">
                      <a:moveTo>
                        <a:pt x="10597" y="1"/>
                      </a:moveTo>
                      <a:cubicBezTo>
                        <a:pt x="10436" y="1"/>
                        <a:pt x="10272" y="15"/>
                        <a:pt x="10108" y="45"/>
                      </a:cubicBezTo>
                      <a:lnTo>
                        <a:pt x="2436" y="1479"/>
                      </a:lnTo>
                      <a:cubicBezTo>
                        <a:pt x="968" y="1780"/>
                        <a:pt x="1" y="3181"/>
                        <a:pt x="268" y="4648"/>
                      </a:cubicBezTo>
                      <a:lnTo>
                        <a:pt x="501" y="5682"/>
                      </a:lnTo>
                      <a:cubicBezTo>
                        <a:pt x="736" y="6974"/>
                        <a:pt x="1875" y="7904"/>
                        <a:pt x="3145" y="7904"/>
                      </a:cubicBezTo>
                      <a:cubicBezTo>
                        <a:pt x="3318" y="7904"/>
                        <a:pt x="3494" y="7887"/>
                        <a:pt x="3670" y="7851"/>
                      </a:cubicBezTo>
                      <a:lnTo>
                        <a:pt x="11342" y="6450"/>
                      </a:lnTo>
                      <a:cubicBezTo>
                        <a:pt x="12776" y="6149"/>
                        <a:pt x="13744" y="4715"/>
                        <a:pt x="13477" y="3247"/>
                      </a:cubicBezTo>
                      <a:lnTo>
                        <a:pt x="13277" y="2213"/>
                      </a:lnTo>
                      <a:cubicBezTo>
                        <a:pt x="13040" y="910"/>
                        <a:pt x="11882" y="1"/>
                        <a:pt x="10597" y="1"/>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0" name="Google Shape;1617;p80">
                  <a:extLst>
                    <a:ext uri="{FF2B5EF4-FFF2-40B4-BE49-F238E27FC236}">
                      <a16:creationId xmlns:a16="http://schemas.microsoft.com/office/drawing/2014/main" id="{72A67EB9-008A-4757-90BD-47990A142467}"/>
                    </a:ext>
                  </a:extLst>
                </p:cNvPr>
                <p:cNvSpPr/>
                <p:nvPr/>
              </p:nvSpPr>
              <p:spPr>
                <a:xfrm>
                  <a:off x="1910050" y="4708675"/>
                  <a:ext cx="336925" cy="176375"/>
                </a:xfrm>
                <a:custGeom>
                  <a:avLst/>
                  <a:gdLst/>
                  <a:ahLst/>
                  <a:cxnLst/>
                  <a:rect l="l" t="t" r="r" b="b"/>
                  <a:pathLst>
                    <a:path w="13477" h="7055" extrusionOk="0">
                      <a:moveTo>
                        <a:pt x="10331" y="0"/>
                      </a:moveTo>
                      <a:cubicBezTo>
                        <a:pt x="10268" y="0"/>
                        <a:pt x="10204" y="2"/>
                        <a:pt x="10141" y="6"/>
                      </a:cubicBezTo>
                      <a:lnTo>
                        <a:pt x="2836" y="606"/>
                      </a:lnTo>
                      <a:cubicBezTo>
                        <a:pt x="1201" y="740"/>
                        <a:pt x="0" y="2141"/>
                        <a:pt x="134" y="3775"/>
                      </a:cubicBezTo>
                      <a:lnTo>
                        <a:pt x="167" y="4342"/>
                      </a:lnTo>
                      <a:cubicBezTo>
                        <a:pt x="294" y="5894"/>
                        <a:pt x="1562" y="7055"/>
                        <a:pt x="3088" y="7055"/>
                      </a:cubicBezTo>
                      <a:cubicBezTo>
                        <a:pt x="3170" y="7055"/>
                        <a:pt x="3253" y="7051"/>
                        <a:pt x="3336" y="7044"/>
                      </a:cubicBezTo>
                      <a:lnTo>
                        <a:pt x="10641" y="6477"/>
                      </a:lnTo>
                      <a:cubicBezTo>
                        <a:pt x="12242" y="6344"/>
                        <a:pt x="13476" y="4943"/>
                        <a:pt x="13343" y="3308"/>
                      </a:cubicBezTo>
                      <a:lnTo>
                        <a:pt x="13310" y="2741"/>
                      </a:lnTo>
                      <a:cubicBezTo>
                        <a:pt x="13181" y="1170"/>
                        <a:pt x="11883" y="0"/>
                        <a:pt x="10331" y="0"/>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1" name="Google Shape;1618;p80">
                  <a:extLst>
                    <a:ext uri="{FF2B5EF4-FFF2-40B4-BE49-F238E27FC236}">
                      <a16:creationId xmlns:a16="http://schemas.microsoft.com/office/drawing/2014/main" id="{14D10FF0-FD97-47A3-A94A-EF33302CEF31}"/>
                    </a:ext>
                  </a:extLst>
                </p:cNvPr>
                <p:cNvSpPr/>
                <p:nvPr/>
              </p:nvSpPr>
              <p:spPr>
                <a:xfrm>
                  <a:off x="1272075" y="4667125"/>
                  <a:ext cx="275225" cy="482025"/>
                </a:xfrm>
                <a:custGeom>
                  <a:avLst/>
                  <a:gdLst/>
                  <a:ahLst/>
                  <a:cxnLst/>
                  <a:rect l="l" t="t" r="r" b="b"/>
                  <a:pathLst>
                    <a:path w="11009" h="19281" extrusionOk="0">
                      <a:moveTo>
                        <a:pt x="2303" y="0"/>
                      </a:moveTo>
                      <a:lnTo>
                        <a:pt x="1" y="1635"/>
                      </a:lnTo>
                      <a:lnTo>
                        <a:pt x="8173" y="19281"/>
                      </a:lnTo>
                      <a:lnTo>
                        <a:pt x="11009" y="17513"/>
                      </a:lnTo>
                      <a:lnTo>
                        <a:pt x="2303" y="0"/>
                      </a:ln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2" name="Google Shape;1619;p80">
                  <a:extLst>
                    <a:ext uri="{FF2B5EF4-FFF2-40B4-BE49-F238E27FC236}">
                      <a16:creationId xmlns:a16="http://schemas.microsoft.com/office/drawing/2014/main" id="{98393E53-0556-499D-A567-423003B95D4A}"/>
                    </a:ext>
                  </a:extLst>
                </p:cNvPr>
                <p:cNvSpPr/>
                <p:nvPr/>
              </p:nvSpPr>
              <p:spPr>
                <a:xfrm>
                  <a:off x="609125" y="4673800"/>
                  <a:ext cx="873975" cy="773075"/>
                </a:xfrm>
                <a:custGeom>
                  <a:avLst/>
                  <a:gdLst/>
                  <a:ahLst/>
                  <a:cxnLst/>
                  <a:rect l="l" t="t" r="r" b="b"/>
                  <a:pathLst>
                    <a:path w="34959" h="30923" extrusionOk="0">
                      <a:moveTo>
                        <a:pt x="25952" y="0"/>
                      </a:moveTo>
                      <a:lnTo>
                        <a:pt x="0" y="17980"/>
                      </a:lnTo>
                      <a:lnTo>
                        <a:pt x="0" y="30922"/>
                      </a:lnTo>
                      <a:lnTo>
                        <a:pt x="19681" y="30922"/>
                      </a:lnTo>
                      <a:lnTo>
                        <a:pt x="34958" y="19414"/>
                      </a:lnTo>
                      <a:lnTo>
                        <a:pt x="34691" y="18880"/>
                      </a:lnTo>
                      <a:lnTo>
                        <a:pt x="34358" y="18146"/>
                      </a:lnTo>
                      <a:lnTo>
                        <a:pt x="33457" y="16178"/>
                      </a:lnTo>
                      <a:lnTo>
                        <a:pt x="33124" y="15511"/>
                      </a:lnTo>
                      <a:lnTo>
                        <a:pt x="32457" y="14010"/>
                      </a:lnTo>
                      <a:lnTo>
                        <a:pt x="31789" y="12576"/>
                      </a:lnTo>
                      <a:lnTo>
                        <a:pt x="28520" y="5537"/>
                      </a:lnTo>
                      <a:lnTo>
                        <a:pt x="26886" y="2135"/>
                      </a:lnTo>
                      <a:lnTo>
                        <a:pt x="26519" y="1234"/>
                      </a:lnTo>
                      <a:lnTo>
                        <a:pt x="2595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10" name="Google Shape;1620;p80">
                <a:extLst>
                  <a:ext uri="{FF2B5EF4-FFF2-40B4-BE49-F238E27FC236}">
                    <a16:creationId xmlns:a16="http://schemas.microsoft.com/office/drawing/2014/main" id="{A22CA5B1-A8DD-4B4F-9CF8-AC59989E5C14}"/>
                  </a:ext>
                </a:extLst>
              </p:cNvPr>
              <p:cNvSpPr/>
              <p:nvPr/>
            </p:nvSpPr>
            <p:spPr>
              <a:xfrm>
                <a:off x="834537" y="2450715"/>
                <a:ext cx="90600" cy="107163"/>
              </a:xfrm>
              <a:custGeom>
                <a:avLst/>
                <a:gdLst/>
                <a:ahLst/>
                <a:cxn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Google Shape;1621;p80">
                <a:extLst>
                  <a:ext uri="{FF2B5EF4-FFF2-40B4-BE49-F238E27FC236}">
                    <a16:creationId xmlns:a16="http://schemas.microsoft.com/office/drawing/2014/main" id="{7152182E-B475-4BBC-9148-59F9C84FDDAB}"/>
                  </a:ext>
                </a:extLst>
              </p:cNvPr>
              <p:cNvSpPr/>
              <p:nvPr/>
            </p:nvSpPr>
            <p:spPr>
              <a:xfrm>
                <a:off x="3364679" y="2053729"/>
                <a:ext cx="159916" cy="189840"/>
              </a:xfrm>
              <a:custGeom>
                <a:avLst/>
                <a:gdLst/>
                <a:ahLst/>
                <a:cxn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Google Shape;1622;p80">
                <a:extLst>
                  <a:ext uri="{FF2B5EF4-FFF2-40B4-BE49-F238E27FC236}">
                    <a16:creationId xmlns:a16="http://schemas.microsoft.com/office/drawing/2014/main" id="{DC051B5B-2CF5-404A-AA91-CC1BB6761E09}"/>
                  </a:ext>
                </a:extLst>
              </p:cNvPr>
              <p:cNvSpPr/>
              <p:nvPr/>
            </p:nvSpPr>
            <p:spPr>
              <a:xfrm>
                <a:off x="3524604" y="1021313"/>
                <a:ext cx="197735" cy="235526"/>
              </a:xfrm>
              <a:custGeom>
                <a:avLst/>
                <a:gdLst/>
                <a:ahLst/>
                <a:cxn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Google Shape;1623;p80">
                <a:extLst>
                  <a:ext uri="{FF2B5EF4-FFF2-40B4-BE49-F238E27FC236}">
                    <a16:creationId xmlns:a16="http://schemas.microsoft.com/office/drawing/2014/main" id="{43810DD4-8E5A-4D66-8461-81B0E3F4BF70}"/>
                  </a:ext>
                </a:extLst>
              </p:cNvPr>
              <p:cNvSpPr/>
              <p:nvPr/>
            </p:nvSpPr>
            <p:spPr>
              <a:xfrm>
                <a:off x="1251165" y="1936057"/>
                <a:ext cx="197735" cy="235526"/>
              </a:xfrm>
              <a:custGeom>
                <a:avLst/>
                <a:gdLst/>
                <a:ahLst/>
                <a:cxn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Google Shape;1624;p80">
                <a:extLst>
                  <a:ext uri="{FF2B5EF4-FFF2-40B4-BE49-F238E27FC236}">
                    <a16:creationId xmlns:a16="http://schemas.microsoft.com/office/drawing/2014/main" id="{0D096750-0283-4548-9BE2-DC3D0C622EE0}"/>
                  </a:ext>
                </a:extLst>
              </p:cNvPr>
              <p:cNvSpPr/>
              <p:nvPr/>
            </p:nvSpPr>
            <p:spPr>
              <a:xfrm>
                <a:off x="1216513" y="3536110"/>
                <a:ext cx="89827" cy="107135"/>
              </a:xfrm>
              <a:custGeom>
                <a:avLst/>
                <a:gdLst/>
                <a:ahLst/>
                <a:cxn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5" name="Google Shape;1625;p80">
                <a:extLst>
                  <a:ext uri="{FF2B5EF4-FFF2-40B4-BE49-F238E27FC236}">
                    <a16:creationId xmlns:a16="http://schemas.microsoft.com/office/drawing/2014/main" id="{098E03AF-E8EA-4178-8830-055DEAB6FBB3}"/>
                  </a:ext>
                </a:extLst>
              </p:cNvPr>
              <p:cNvSpPr/>
              <p:nvPr/>
            </p:nvSpPr>
            <p:spPr>
              <a:xfrm>
                <a:off x="1057426" y="3919682"/>
                <a:ext cx="159916" cy="189840"/>
              </a:xfrm>
              <a:custGeom>
                <a:avLst/>
                <a:gdLst/>
                <a:ahLst/>
                <a:cxn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Google Shape;1626;p80">
                <a:extLst>
                  <a:ext uri="{FF2B5EF4-FFF2-40B4-BE49-F238E27FC236}">
                    <a16:creationId xmlns:a16="http://schemas.microsoft.com/office/drawing/2014/main" id="{AA729459-8592-4469-9C78-E776F961C4A4}"/>
                  </a:ext>
                </a:extLst>
              </p:cNvPr>
              <p:cNvSpPr/>
              <p:nvPr/>
            </p:nvSpPr>
            <p:spPr>
              <a:xfrm>
                <a:off x="1979638" y="2802482"/>
                <a:ext cx="197735" cy="235526"/>
              </a:xfrm>
              <a:custGeom>
                <a:avLst/>
                <a:gdLst/>
                <a:ahLst/>
                <a:cxn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8" name="Google Shape;1627;p80">
              <a:extLst>
                <a:ext uri="{FF2B5EF4-FFF2-40B4-BE49-F238E27FC236}">
                  <a16:creationId xmlns:a16="http://schemas.microsoft.com/office/drawing/2014/main" id="{1000BA6A-9F1A-461F-B1CC-BC2B8BDCD75C}"/>
                </a:ext>
              </a:extLst>
            </p:cNvPr>
            <p:cNvSpPr/>
            <p:nvPr/>
          </p:nvSpPr>
          <p:spPr>
            <a:xfrm>
              <a:off x="1843325" y="4878925"/>
              <a:ext cx="294400" cy="142625"/>
            </a:xfrm>
            <a:custGeom>
              <a:avLst/>
              <a:gdLst/>
              <a:ahLst/>
              <a:cxnLst/>
              <a:rect l="l" t="t" r="r" b="b"/>
              <a:pathLst>
                <a:path w="11776" h="5705" extrusionOk="0">
                  <a:moveTo>
                    <a:pt x="2539" y="0"/>
                  </a:moveTo>
                  <a:cubicBezTo>
                    <a:pt x="1135" y="0"/>
                    <a:pt x="34" y="1090"/>
                    <a:pt x="34" y="2503"/>
                  </a:cubicBezTo>
                  <a:lnTo>
                    <a:pt x="34" y="3170"/>
                  </a:lnTo>
                  <a:cubicBezTo>
                    <a:pt x="1" y="4604"/>
                    <a:pt x="1135" y="5705"/>
                    <a:pt x="2536" y="5705"/>
                  </a:cubicBezTo>
                  <a:lnTo>
                    <a:pt x="9174" y="5705"/>
                  </a:lnTo>
                  <a:cubicBezTo>
                    <a:pt x="10541" y="5705"/>
                    <a:pt x="11676" y="4604"/>
                    <a:pt x="11709" y="3203"/>
                  </a:cubicBezTo>
                  <a:lnTo>
                    <a:pt x="11709" y="2536"/>
                  </a:lnTo>
                  <a:cubicBezTo>
                    <a:pt x="11776" y="1135"/>
                    <a:pt x="10642" y="1"/>
                    <a:pt x="9207" y="1"/>
                  </a:cubicBezTo>
                  <a:lnTo>
                    <a:pt x="2602" y="1"/>
                  </a:lnTo>
                  <a:cubicBezTo>
                    <a:pt x="2581" y="0"/>
                    <a:pt x="2560" y="0"/>
                    <a:pt x="2539" y="0"/>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pic>
        <p:nvPicPr>
          <p:cNvPr id="54" name="!!pic1">
            <a:extLst>
              <a:ext uri="{FF2B5EF4-FFF2-40B4-BE49-F238E27FC236}">
                <a16:creationId xmlns:a16="http://schemas.microsoft.com/office/drawing/2014/main" id="{B53489BA-12A5-4A48-89F2-BA2D75F2F237}"/>
              </a:ext>
            </a:extLst>
          </p:cNvPr>
          <p:cNvPicPr/>
          <p:nvPr/>
        </p:nvPicPr>
        <p:blipFill rotWithShape="1">
          <a:blip r:embed="rId2"/>
          <a:srcRect l="1485" t="14911" r="2004" b="25971"/>
          <a:stretch/>
        </p:blipFill>
        <p:spPr bwMode="auto">
          <a:xfrm>
            <a:off x="2785076" y="922766"/>
            <a:ext cx="6252678" cy="3418431"/>
          </a:xfrm>
          <a:prstGeom prst="rect">
            <a:avLst/>
          </a:prstGeom>
          <a:ln>
            <a:noFill/>
          </a:ln>
          <a:extLst>
            <a:ext uri="{53640926-AAD7-44D8-BBD7-CCE9431645EC}">
              <a14:shadowObscured xmlns:a14="http://schemas.microsoft.com/office/drawing/2010/main"/>
            </a:ext>
          </a:extLst>
        </p:spPr>
      </p:pic>
      <p:sp>
        <p:nvSpPr>
          <p:cNvPr id="56" name="文字方塊 55">
            <a:extLst>
              <a:ext uri="{FF2B5EF4-FFF2-40B4-BE49-F238E27FC236}">
                <a16:creationId xmlns:a16="http://schemas.microsoft.com/office/drawing/2014/main" id="{C46ABEB8-BC21-45DD-93E1-2B9620D9B7DF}"/>
              </a:ext>
            </a:extLst>
          </p:cNvPr>
          <p:cNvSpPr txBox="1"/>
          <p:nvPr/>
        </p:nvSpPr>
        <p:spPr>
          <a:xfrm>
            <a:off x="3762067" y="4460587"/>
            <a:ext cx="50083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b="1" i="0" u="none" strike="noStrike" kern="1200" cap="none" spc="0" normalizeH="0" baseline="0" noProof="0" dirty="0">
                <a:ln>
                  <a:noFill/>
                </a:ln>
                <a:solidFill>
                  <a:schemeClr val="accent6">
                    <a:lumMod val="60000"/>
                    <a:lumOff val="40000"/>
                  </a:schemeClr>
                </a:solidFill>
                <a:effectLst/>
                <a:uLnTx/>
                <a:uFillTx/>
                <a:latin typeface="微軟正黑體 Light" panose="020B0304030504040204" pitchFamily="34" charset="-120"/>
                <a:ea typeface="微軟正黑體 Light" panose="020B0304030504040204" pitchFamily="34" charset="-120"/>
                <a:cs typeface="+mn-cs"/>
              </a:rPr>
              <a:t>民眾查詢網址：</a:t>
            </a:r>
            <a:r>
              <a:rPr kumimoji="0" lang="en-US" altLang="zh-TW" b="1" i="0" u="none" strike="noStrike" kern="1200" cap="none" spc="0" normalizeH="0" baseline="0" noProof="0" dirty="0">
                <a:ln>
                  <a:noFill/>
                </a:ln>
                <a:solidFill>
                  <a:schemeClr val="accent6">
                    <a:lumMod val="60000"/>
                    <a:lumOff val="40000"/>
                  </a:schemeClr>
                </a:solidFill>
                <a:effectLst/>
                <a:uLnTx/>
                <a:uFillTx/>
                <a:latin typeface="微軟正黑體 Light" panose="020B0304030504040204" pitchFamily="34" charset="-120"/>
                <a:ea typeface="微軟正黑體 Light" panose="020B0304030504040204" pitchFamily="34" charset="-120"/>
                <a:cs typeface="+mn-cs"/>
                <a:hlinkClick r:id="rId3">
                  <a:extLst>
                    <a:ext uri="{A12FA001-AC4F-418D-AE19-62706E023703}">
                      <ahyp:hlinkClr xmlns:ahyp="http://schemas.microsoft.com/office/drawing/2018/hyperlinkcolor" val="tx"/>
                    </a:ext>
                  </a:extLst>
                </a:hlinkClick>
              </a:rPr>
              <a:t>https://cfcmweb.cy.gov.tw/cfcm_w/</a:t>
            </a:r>
            <a:endParaRPr kumimoji="0" lang="en-US" altLang="zh-TW" b="1" i="0" u="none" strike="noStrike" kern="1200" cap="none" spc="0" normalizeH="0" baseline="0" noProof="0" dirty="0">
              <a:ln>
                <a:noFill/>
              </a:ln>
              <a:solidFill>
                <a:schemeClr val="accent6">
                  <a:lumMod val="60000"/>
                  <a:lumOff val="40000"/>
                </a:schemeClr>
              </a:solidFill>
              <a:effectLst/>
              <a:uLnTx/>
              <a:uFillTx/>
              <a:latin typeface="微軟正黑體 Light" panose="020B0304030504040204" pitchFamily="34" charset="-120"/>
              <a:ea typeface="微軟正黑體 Light" panose="020B0304030504040204" pitchFamily="34" charset="-12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b="1" i="0" u="none" strike="noStrike" kern="1200" cap="none" spc="0" normalizeH="0" baseline="0" noProof="0" dirty="0">
                <a:ln>
                  <a:noFill/>
                </a:ln>
                <a:solidFill>
                  <a:schemeClr val="accent6">
                    <a:lumMod val="60000"/>
                    <a:lumOff val="40000"/>
                  </a:schemeClr>
                </a:solidFill>
                <a:effectLst/>
                <a:uLnTx/>
                <a:uFillTx/>
                <a:latin typeface="微軟正黑體 Light" panose="020B0304030504040204" pitchFamily="34" charset="-120"/>
                <a:ea typeface="微軟正黑體 Light" panose="020B0304030504040204" pitchFamily="34" charset="-120"/>
                <a:cs typeface="+mn-cs"/>
              </a:rPr>
              <a:t>其他資訊請詳閱「監察院陽光法令主題網」</a:t>
            </a:r>
          </a:p>
        </p:txBody>
      </p:sp>
    </p:spTree>
    <p:extLst>
      <p:ext uri="{BB962C8B-B14F-4D97-AF65-F5344CB8AC3E}">
        <p14:creationId xmlns:p14="http://schemas.microsoft.com/office/powerpoint/2010/main" val="40483871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circle(in)">
                                      <p:cBhvr>
                                        <p:cTn id="12" dur="1000"/>
                                        <p:tgtEl>
                                          <p:spTgt spid="54"/>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65A21716-6E24-90F8-D31E-5A82145E9F79}"/>
              </a:ext>
            </a:extLst>
          </p:cNvPr>
          <p:cNvPicPr>
            <a:picLocks noChangeAspect="1"/>
          </p:cNvPicPr>
          <p:nvPr/>
        </p:nvPicPr>
        <p:blipFill>
          <a:blip r:embed="rId2"/>
          <a:stretch>
            <a:fillRect/>
          </a:stretch>
        </p:blipFill>
        <p:spPr>
          <a:xfrm>
            <a:off x="0" y="171450"/>
            <a:ext cx="9144000" cy="4800600"/>
          </a:xfrm>
          <a:prstGeom prst="rect">
            <a:avLst/>
          </a:prstGeom>
        </p:spPr>
      </p:pic>
      <p:sp>
        <p:nvSpPr>
          <p:cNvPr id="3" name="投影片編號版面配置區 2">
            <a:extLst>
              <a:ext uri="{FF2B5EF4-FFF2-40B4-BE49-F238E27FC236}">
                <a16:creationId xmlns:a16="http://schemas.microsoft.com/office/drawing/2014/main" id="{5822383C-7A1F-D14C-1AAC-2B11C1A31C26}"/>
              </a:ext>
            </a:extLst>
          </p:cNvPr>
          <p:cNvSpPr>
            <a:spLocks noGrp="1"/>
          </p:cNvSpPr>
          <p:nvPr>
            <p:ph type="sldNum" sz="quarter" idx="11"/>
          </p:nvPr>
        </p:nvSpPr>
        <p:spPr/>
        <p:txBody>
          <a:bodyPr/>
          <a:lstStyle/>
          <a:p>
            <a:fld id="{DBD94E27-7B9A-466C-AD81-10C7819BE9C1}" type="slidenum">
              <a:rPr lang="zh-TW" altLang="en-US" smtClean="0"/>
              <a:t>59</a:t>
            </a:fld>
            <a:endParaRPr lang="zh-TW" altLang="en-US" dirty="0"/>
          </a:p>
        </p:txBody>
      </p:sp>
      <p:sp>
        <p:nvSpPr>
          <p:cNvPr id="6" name="Google Shape;764;p68">
            <a:extLst>
              <a:ext uri="{FF2B5EF4-FFF2-40B4-BE49-F238E27FC236}">
                <a16:creationId xmlns:a16="http://schemas.microsoft.com/office/drawing/2014/main" id="{14008B06-371E-84D0-A141-1A3EE7A94634}"/>
              </a:ext>
            </a:extLst>
          </p:cNvPr>
          <p:cNvSpPr txBox="1">
            <a:spLocks noGrp="1"/>
          </p:cNvSpPr>
          <p:nvPr>
            <p:ph type="title"/>
          </p:nvPr>
        </p:nvSpPr>
        <p:spPr>
          <a:xfrm rot="20028664">
            <a:off x="253158" y="595319"/>
            <a:ext cx="1566049" cy="528786"/>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p>
            <a:pPr lvl="0" algn="ctr"/>
            <a:r>
              <a:rPr lang="zh-TW" altLang="en-US" sz="2800" b="1" dirty="0">
                <a:solidFill>
                  <a:schemeClr val="bg1"/>
                </a:solidFill>
                <a:latin typeface="微軟正黑體" panose="020B0604030504040204" pitchFamily="34" charset="-120"/>
                <a:ea typeface="微軟正黑體" panose="020B0604030504040204" pitchFamily="34" charset="-120"/>
              </a:rPr>
              <a:t>事後公開</a:t>
            </a:r>
            <a:endParaRPr lang="en-US" altLang="zh-TW" sz="28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3403640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67F25336-7410-7727-1A16-F77D846E2B71}"/>
              </a:ext>
            </a:extLst>
          </p:cNvPr>
          <p:cNvPicPr>
            <a:picLocks noChangeAspect="1"/>
          </p:cNvPicPr>
          <p:nvPr/>
        </p:nvPicPr>
        <p:blipFill>
          <a:blip r:embed="rId2"/>
          <a:stretch>
            <a:fillRect/>
          </a:stretch>
        </p:blipFill>
        <p:spPr>
          <a:xfrm>
            <a:off x="0" y="171450"/>
            <a:ext cx="9144000" cy="4800600"/>
          </a:xfrm>
          <a:prstGeom prst="rect">
            <a:avLst/>
          </a:prstGeom>
        </p:spPr>
      </p:pic>
      <p:sp>
        <p:nvSpPr>
          <p:cNvPr id="3" name="投影片編號版面配置區 2">
            <a:extLst>
              <a:ext uri="{FF2B5EF4-FFF2-40B4-BE49-F238E27FC236}">
                <a16:creationId xmlns:a16="http://schemas.microsoft.com/office/drawing/2014/main" id="{5890C886-8F30-238C-9E4A-5D5B95EB59B5}"/>
              </a:ext>
            </a:extLst>
          </p:cNvPr>
          <p:cNvSpPr>
            <a:spLocks noGrp="1"/>
          </p:cNvSpPr>
          <p:nvPr>
            <p:ph type="sldNum" sz="quarter" idx="11"/>
          </p:nvPr>
        </p:nvSpPr>
        <p:spPr/>
        <p:txBody>
          <a:bodyPr/>
          <a:lstStyle/>
          <a:p>
            <a:fld id="{DBD94E27-7B9A-466C-AD81-10C7819BE9C1}" type="slidenum">
              <a:rPr lang="zh-TW" altLang="en-US" smtClean="0"/>
              <a:t>60</a:t>
            </a:fld>
            <a:endParaRPr lang="zh-TW" altLang="en-US" dirty="0"/>
          </a:p>
        </p:txBody>
      </p:sp>
      <p:sp>
        <p:nvSpPr>
          <p:cNvPr id="6" name="Google Shape;764;p68">
            <a:extLst>
              <a:ext uri="{FF2B5EF4-FFF2-40B4-BE49-F238E27FC236}">
                <a16:creationId xmlns:a16="http://schemas.microsoft.com/office/drawing/2014/main" id="{5EE4F010-3C8F-4F9B-7BE1-51CBA718E15B}"/>
              </a:ext>
            </a:extLst>
          </p:cNvPr>
          <p:cNvSpPr txBox="1">
            <a:spLocks noGrp="1"/>
          </p:cNvSpPr>
          <p:nvPr>
            <p:ph type="title"/>
          </p:nvPr>
        </p:nvSpPr>
        <p:spPr>
          <a:xfrm rot="20028664">
            <a:off x="253158" y="595319"/>
            <a:ext cx="1566049" cy="528786"/>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p>
            <a:pPr lvl="0" algn="ctr"/>
            <a:r>
              <a:rPr lang="zh-TW" altLang="en-US" sz="2800" b="1" dirty="0">
                <a:solidFill>
                  <a:schemeClr val="bg1"/>
                </a:solidFill>
                <a:latin typeface="微軟正黑體" panose="020B0604030504040204" pitchFamily="34" charset="-120"/>
                <a:ea typeface="微軟正黑體" panose="020B0604030504040204" pitchFamily="34" charset="-120"/>
              </a:rPr>
              <a:t>事後公開</a:t>
            </a:r>
            <a:endParaRPr lang="en-US" altLang="zh-TW" sz="28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0363943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FA35E9F1-1F43-795A-5DA9-AFAB0CD55F55}"/>
              </a:ext>
            </a:extLst>
          </p:cNvPr>
          <p:cNvSpPr>
            <a:spLocks noGrp="1"/>
          </p:cNvSpPr>
          <p:nvPr>
            <p:ph type="sldNum" sz="quarter" idx="11"/>
          </p:nvPr>
        </p:nvSpPr>
        <p:spPr/>
        <p:txBody>
          <a:bodyPr/>
          <a:lstStyle/>
          <a:p>
            <a:fld id="{DBD94E27-7B9A-466C-AD81-10C7819BE9C1}" type="slidenum">
              <a:rPr lang="zh-TW" altLang="en-US" smtClean="0"/>
              <a:t>61</a:t>
            </a:fld>
            <a:endParaRPr lang="zh-TW" altLang="en-US" dirty="0"/>
          </a:p>
        </p:txBody>
      </p:sp>
      <p:pic>
        <p:nvPicPr>
          <p:cNvPr id="5" name="圖片 4">
            <a:extLst>
              <a:ext uri="{FF2B5EF4-FFF2-40B4-BE49-F238E27FC236}">
                <a16:creationId xmlns:a16="http://schemas.microsoft.com/office/drawing/2014/main" id="{CF620E40-8D99-9E06-E115-933B6377321D}"/>
              </a:ext>
            </a:extLst>
          </p:cNvPr>
          <p:cNvPicPr>
            <a:picLocks noChangeAspect="1"/>
          </p:cNvPicPr>
          <p:nvPr/>
        </p:nvPicPr>
        <p:blipFill>
          <a:blip r:embed="rId2"/>
          <a:stretch>
            <a:fillRect/>
          </a:stretch>
        </p:blipFill>
        <p:spPr>
          <a:xfrm>
            <a:off x="0" y="171450"/>
            <a:ext cx="9144000" cy="4800600"/>
          </a:xfrm>
          <a:prstGeom prst="rect">
            <a:avLst/>
          </a:prstGeom>
        </p:spPr>
      </p:pic>
      <p:sp>
        <p:nvSpPr>
          <p:cNvPr id="6" name="Google Shape;764;p68">
            <a:extLst>
              <a:ext uri="{FF2B5EF4-FFF2-40B4-BE49-F238E27FC236}">
                <a16:creationId xmlns:a16="http://schemas.microsoft.com/office/drawing/2014/main" id="{6A50647F-62A1-8774-B05B-F03F617D3603}"/>
              </a:ext>
            </a:extLst>
          </p:cNvPr>
          <p:cNvSpPr txBox="1">
            <a:spLocks noGrp="1"/>
          </p:cNvSpPr>
          <p:nvPr>
            <p:ph type="title"/>
          </p:nvPr>
        </p:nvSpPr>
        <p:spPr>
          <a:xfrm rot="20028664">
            <a:off x="253158" y="595319"/>
            <a:ext cx="1566049" cy="528786"/>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spcFirstLastPara="1" wrap="square" lIns="0" tIns="0" rIns="0" bIns="0" anchor="ctr" anchorCtr="0">
            <a:noAutofit/>
          </a:bodyPr>
          <a:lstStyle/>
          <a:p>
            <a:pPr lvl="0" algn="ctr"/>
            <a:r>
              <a:rPr lang="zh-TW" altLang="en-US" sz="2800" b="1" dirty="0">
                <a:solidFill>
                  <a:schemeClr val="bg1"/>
                </a:solidFill>
                <a:latin typeface="微軟正黑體" panose="020B0604030504040204" pitchFamily="34" charset="-120"/>
                <a:ea typeface="微軟正黑體" panose="020B0604030504040204" pitchFamily="34" charset="-120"/>
              </a:rPr>
              <a:t>事後公開</a:t>
            </a:r>
            <a:endParaRPr lang="en-US" altLang="zh-TW" sz="2800" b="1" dirty="0">
              <a:solidFill>
                <a:schemeClr val="bg1"/>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1185129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E76CD094-0D9C-4DCE-8F7E-A53249B7023C}"/>
              </a:ext>
            </a:extLst>
          </p:cNvPr>
          <p:cNvSpPr>
            <a:spLocks noGrp="1"/>
          </p:cNvSpPr>
          <p:nvPr>
            <p:ph type="sldNum" sz="quarter" idx="11"/>
          </p:nvPr>
        </p:nvSpPr>
        <p:spPr/>
        <p:txBody>
          <a:bodyPr/>
          <a:lstStyle/>
          <a:p>
            <a:fld id="{DBD94E27-7B9A-466C-AD81-10C7819BE9C1}" type="slidenum">
              <a:rPr lang="zh-TW" altLang="en-US" smtClean="0"/>
              <a:t>62</a:t>
            </a:fld>
            <a:endParaRPr lang="zh-TW" altLang="en-US" dirty="0"/>
          </a:p>
        </p:txBody>
      </p:sp>
      <p:sp>
        <p:nvSpPr>
          <p:cNvPr id="2" name="標題 1">
            <a:extLst>
              <a:ext uri="{FF2B5EF4-FFF2-40B4-BE49-F238E27FC236}">
                <a16:creationId xmlns:a16="http://schemas.microsoft.com/office/drawing/2014/main" id="{71EF27B8-DC99-478B-9142-BA9BDDACBB57}"/>
              </a:ext>
            </a:extLst>
          </p:cNvPr>
          <p:cNvSpPr>
            <a:spLocks noGrp="1"/>
          </p:cNvSpPr>
          <p:nvPr>
            <p:ph type="title" idx="4294967295"/>
          </p:nvPr>
        </p:nvSpPr>
        <p:spPr>
          <a:xfrm>
            <a:off x="0" y="104775"/>
            <a:ext cx="1905000" cy="1168400"/>
          </a:xfrm>
        </p:spPr>
        <p:txBody>
          <a:bodyPr/>
          <a:lstStyle/>
          <a:p>
            <a:pPr algn="ctr">
              <a:buSzPts val="2800"/>
            </a:pPr>
            <a:r>
              <a:rPr lang="zh-TW" altLang="en-US" sz="3300" b="1">
                <a:latin typeface="微軟正黑體" panose="020B0604030504040204" pitchFamily="34" charset="-120"/>
                <a:ea typeface="微軟正黑體" panose="020B0604030504040204" pitchFamily="34" charset="-120"/>
                <a:cs typeface="Poppins ExtraBold"/>
                <a:sym typeface="Barlow"/>
              </a:rPr>
              <a:t>事後公開</a:t>
            </a:r>
            <a:br>
              <a:rPr lang="zh-TW" altLang="en-US" sz="3300" b="1">
                <a:latin typeface="微軟正黑體" panose="020B0604030504040204" pitchFamily="34" charset="-120"/>
                <a:ea typeface="微軟正黑體" panose="020B0604030504040204" pitchFamily="34" charset="-120"/>
                <a:cs typeface="Poppins ExtraBold"/>
                <a:sym typeface="Barlow"/>
              </a:rPr>
            </a:br>
            <a:r>
              <a:rPr lang="en-US" altLang="zh-TW" sz="1800" b="1">
                <a:latin typeface="微軟正黑體" panose="020B0604030504040204" pitchFamily="34" charset="-120"/>
                <a:ea typeface="微軟正黑體" panose="020B0604030504040204" pitchFamily="34" charset="-120"/>
                <a:cs typeface="Poppins ExtraBold"/>
                <a:sym typeface="Barlow"/>
              </a:rPr>
              <a:t>(</a:t>
            </a:r>
            <a:r>
              <a:rPr lang="zh-TW" altLang="en-US" sz="1800" b="1" dirty="0">
                <a:latin typeface="微軟正黑體" panose="020B0604030504040204" pitchFamily="34" charset="-120"/>
                <a:ea typeface="微軟正黑體" panose="020B0604030504040204" pitchFamily="34" charset="-120"/>
                <a:cs typeface="Poppins ExtraBold"/>
                <a:sym typeface="Barlow"/>
              </a:rPr>
              <a:t>本法</a:t>
            </a:r>
            <a:r>
              <a:rPr lang="zh-TW" altLang="en-US" sz="1800" b="1">
                <a:latin typeface="微軟正黑體" panose="020B0604030504040204" pitchFamily="34" charset="-120"/>
                <a:ea typeface="微軟正黑體" panose="020B0604030504040204" pitchFamily="34" charset="-120"/>
                <a:cs typeface="Poppins ExtraBold"/>
                <a:sym typeface="Barlow"/>
              </a:rPr>
              <a:t>第</a:t>
            </a:r>
            <a:r>
              <a:rPr lang="en-US" altLang="zh-TW" sz="1800" b="1">
                <a:latin typeface="微軟正黑體" panose="020B0604030504040204" pitchFamily="34" charset="-120"/>
                <a:ea typeface="微軟正黑體" panose="020B0604030504040204" pitchFamily="34" charset="-120"/>
                <a:cs typeface="Poppins ExtraBold"/>
                <a:sym typeface="Barlow"/>
              </a:rPr>
              <a:t>14</a:t>
            </a:r>
            <a:r>
              <a:rPr lang="zh-TW" altLang="en-US" sz="1800" b="1">
                <a:latin typeface="微軟正黑體" panose="020B0604030504040204" pitchFamily="34" charset="-120"/>
                <a:ea typeface="微軟正黑體" panose="020B0604030504040204" pitchFamily="34" charset="-120"/>
                <a:cs typeface="Poppins ExtraBold"/>
                <a:sym typeface="Barlow"/>
              </a:rPr>
              <a:t>條第</a:t>
            </a:r>
            <a:r>
              <a:rPr lang="en-US" altLang="zh-TW" sz="1800" b="1">
                <a:latin typeface="微軟正黑體" panose="020B0604030504040204" pitchFamily="34" charset="-120"/>
                <a:ea typeface="微軟正黑體" panose="020B0604030504040204" pitchFamily="34" charset="-120"/>
                <a:cs typeface="Poppins ExtraBold"/>
                <a:sym typeface="Barlow"/>
              </a:rPr>
              <a:t>2</a:t>
            </a:r>
            <a:r>
              <a:rPr lang="zh-TW" altLang="en-US" sz="1800" b="1">
                <a:latin typeface="微軟正黑體" panose="020B0604030504040204" pitchFamily="34" charset="-120"/>
                <a:ea typeface="微軟正黑體" panose="020B0604030504040204" pitchFamily="34" charset="-120"/>
                <a:cs typeface="Poppins ExtraBold"/>
                <a:sym typeface="Barlow"/>
              </a:rPr>
              <a:t>項</a:t>
            </a:r>
            <a:r>
              <a:rPr lang="en-US" altLang="zh-TW" sz="1800" b="1">
                <a:latin typeface="微軟正黑體" panose="020B0604030504040204" pitchFamily="34" charset="-120"/>
                <a:ea typeface="微軟正黑體" panose="020B0604030504040204" pitchFamily="34" charset="-120"/>
                <a:cs typeface="Poppins ExtraBold"/>
                <a:sym typeface="Barlow"/>
              </a:rPr>
              <a:t>)</a:t>
            </a:r>
            <a:endParaRPr lang="zh-TW" altLang="en-US" sz="1800" b="1" dirty="0">
              <a:latin typeface="微軟正黑體" panose="020B0604030504040204" pitchFamily="34" charset="-120"/>
              <a:ea typeface="微軟正黑體" panose="020B0604030504040204" pitchFamily="34" charset="-120"/>
              <a:cs typeface="Poppins ExtraBold"/>
              <a:sym typeface="Poppins ExtraBold"/>
            </a:endParaRPr>
          </a:p>
        </p:txBody>
      </p:sp>
      <p:grpSp>
        <p:nvGrpSpPr>
          <p:cNvPr id="6" name="Google Shape;1569;p80">
            <a:extLst>
              <a:ext uri="{FF2B5EF4-FFF2-40B4-BE49-F238E27FC236}">
                <a16:creationId xmlns:a16="http://schemas.microsoft.com/office/drawing/2014/main" id="{4763C44A-E355-4F0E-92BC-6C1166371115}"/>
              </a:ext>
            </a:extLst>
          </p:cNvPr>
          <p:cNvGrpSpPr/>
          <p:nvPr/>
        </p:nvGrpSpPr>
        <p:grpSpPr>
          <a:xfrm>
            <a:off x="373633" y="2571750"/>
            <a:ext cx="2083872" cy="2304425"/>
            <a:chOff x="609125" y="1021313"/>
            <a:chExt cx="3409125" cy="4505512"/>
          </a:xfrm>
        </p:grpSpPr>
        <p:grpSp>
          <p:nvGrpSpPr>
            <p:cNvPr id="7" name="Google Shape;1570;p80">
              <a:extLst>
                <a:ext uri="{FF2B5EF4-FFF2-40B4-BE49-F238E27FC236}">
                  <a16:creationId xmlns:a16="http://schemas.microsoft.com/office/drawing/2014/main" id="{4B1F4FFF-6200-4BAE-A204-D527AEDCE709}"/>
                </a:ext>
              </a:extLst>
            </p:cNvPr>
            <p:cNvGrpSpPr/>
            <p:nvPr/>
          </p:nvGrpSpPr>
          <p:grpSpPr>
            <a:xfrm>
              <a:off x="609125" y="1021313"/>
              <a:ext cx="3409125" cy="4505512"/>
              <a:chOff x="609125" y="1021313"/>
              <a:chExt cx="3409125" cy="4505512"/>
            </a:xfrm>
          </p:grpSpPr>
          <p:grpSp>
            <p:nvGrpSpPr>
              <p:cNvPr id="20" name="Google Shape;1575;p80">
                <a:extLst>
                  <a:ext uri="{FF2B5EF4-FFF2-40B4-BE49-F238E27FC236}">
                    <a16:creationId xmlns:a16="http://schemas.microsoft.com/office/drawing/2014/main" id="{9D7F7722-6620-4C15-AAF2-F0EB6FA3460E}"/>
                  </a:ext>
                </a:extLst>
              </p:cNvPr>
              <p:cNvGrpSpPr/>
              <p:nvPr/>
            </p:nvGrpSpPr>
            <p:grpSpPr>
              <a:xfrm>
                <a:off x="609125" y="2713950"/>
                <a:ext cx="3409125" cy="2812875"/>
                <a:chOff x="609125" y="2637325"/>
                <a:chExt cx="3409125" cy="2812875"/>
              </a:xfrm>
            </p:grpSpPr>
            <p:sp>
              <p:nvSpPr>
                <p:cNvPr id="22" name="Google Shape;1589;p80">
                  <a:extLst>
                    <a:ext uri="{FF2B5EF4-FFF2-40B4-BE49-F238E27FC236}">
                      <a16:creationId xmlns:a16="http://schemas.microsoft.com/office/drawing/2014/main" id="{3799E7EF-FEDA-4E49-BBB7-41F9A7D39C19}"/>
                    </a:ext>
                  </a:extLst>
                </p:cNvPr>
                <p:cNvSpPr/>
                <p:nvPr/>
              </p:nvSpPr>
              <p:spPr>
                <a:xfrm>
                  <a:off x="3718971" y="3825170"/>
                  <a:ext cx="159115" cy="189840"/>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1590;p80">
                  <a:extLst>
                    <a:ext uri="{FF2B5EF4-FFF2-40B4-BE49-F238E27FC236}">
                      <a16:creationId xmlns:a16="http://schemas.microsoft.com/office/drawing/2014/main" id="{EE5AC777-77D4-4331-A6C0-10CC72FB3984}"/>
                    </a:ext>
                  </a:extLst>
                </p:cNvPr>
                <p:cNvSpPr/>
                <p:nvPr/>
              </p:nvSpPr>
              <p:spPr>
                <a:xfrm>
                  <a:off x="2482125" y="2637325"/>
                  <a:ext cx="1536125" cy="1987275"/>
                </a:xfrm>
                <a:custGeom>
                  <a:avLst/>
                  <a:gdLst/>
                  <a:ahLst/>
                  <a:cxnLst/>
                  <a:rect l="l" t="t" r="r" b="b"/>
                  <a:pathLst>
                    <a:path w="61445" h="79491" extrusionOk="0">
                      <a:moveTo>
                        <a:pt x="0" y="1"/>
                      </a:moveTo>
                      <a:lnTo>
                        <a:pt x="0" y="79491"/>
                      </a:lnTo>
                      <a:lnTo>
                        <a:pt x="61444" y="79491"/>
                      </a:lnTo>
                      <a:lnTo>
                        <a:pt x="61444" y="1"/>
                      </a:ln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 name="Google Shape;1591;p80">
                  <a:extLst>
                    <a:ext uri="{FF2B5EF4-FFF2-40B4-BE49-F238E27FC236}">
                      <a16:creationId xmlns:a16="http://schemas.microsoft.com/office/drawing/2014/main" id="{27A26981-0F7D-4E7B-9C14-FEA763047D11}"/>
                    </a:ext>
                  </a:extLst>
                </p:cNvPr>
                <p:cNvSpPr/>
                <p:nvPr/>
              </p:nvSpPr>
              <p:spPr>
                <a:xfrm>
                  <a:off x="3584575" y="2968400"/>
                  <a:ext cx="289400" cy="289400"/>
                </a:xfrm>
                <a:custGeom>
                  <a:avLst/>
                  <a:gdLst/>
                  <a:ahLst/>
                  <a:cxnLst/>
                  <a:rect l="l" t="t" r="r" b="b"/>
                  <a:pathLst>
                    <a:path w="11576" h="11576" extrusionOk="0">
                      <a:moveTo>
                        <a:pt x="5771" y="1068"/>
                      </a:moveTo>
                      <a:cubicBezTo>
                        <a:pt x="8373" y="1068"/>
                        <a:pt x="10508" y="3203"/>
                        <a:pt x="10508" y="5805"/>
                      </a:cubicBezTo>
                      <a:cubicBezTo>
                        <a:pt x="10508" y="8373"/>
                        <a:pt x="8373" y="10508"/>
                        <a:pt x="5771" y="10508"/>
                      </a:cubicBezTo>
                      <a:cubicBezTo>
                        <a:pt x="3203" y="10508"/>
                        <a:pt x="1068" y="8373"/>
                        <a:pt x="1068" y="5805"/>
                      </a:cubicBezTo>
                      <a:cubicBezTo>
                        <a:pt x="1068" y="3203"/>
                        <a:pt x="3203" y="1068"/>
                        <a:pt x="5771" y="1068"/>
                      </a:cubicBezTo>
                      <a:close/>
                      <a:moveTo>
                        <a:pt x="5771" y="1"/>
                      </a:moveTo>
                      <a:cubicBezTo>
                        <a:pt x="2602" y="1"/>
                        <a:pt x="0" y="2569"/>
                        <a:pt x="0" y="5771"/>
                      </a:cubicBezTo>
                      <a:cubicBezTo>
                        <a:pt x="0" y="9007"/>
                        <a:pt x="2569" y="11575"/>
                        <a:pt x="5771" y="11575"/>
                      </a:cubicBezTo>
                      <a:cubicBezTo>
                        <a:pt x="8940" y="11575"/>
                        <a:pt x="11575" y="9007"/>
                        <a:pt x="11575" y="5771"/>
                      </a:cubicBezTo>
                      <a:cubicBezTo>
                        <a:pt x="11575" y="2569"/>
                        <a:pt x="9007" y="1"/>
                        <a:pt x="5771"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Google Shape;1592;p80">
                  <a:extLst>
                    <a:ext uri="{FF2B5EF4-FFF2-40B4-BE49-F238E27FC236}">
                      <a16:creationId xmlns:a16="http://schemas.microsoft.com/office/drawing/2014/main" id="{82A1323B-7A6D-4809-9C91-49AEF3619D73}"/>
                    </a:ext>
                  </a:extLst>
                </p:cNvPr>
                <p:cNvSpPr/>
                <p:nvPr/>
              </p:nvSpPr>
              <p:spPr>
                <a:xfrm>
                  <a:off x="3652125" y="3067425"/>
                  <a:ext cx="155125" cy="108650"/>
                </a:xfrm>
                <a:custGeom>
                  <a:avLst/>
                  <a:gdLst/>
                  <a:ahLst/>
                  <a:cxnLst/>
                  <a:rect l="l" t="t" r="r" b="b"/>
                  <a:pathLst>
                    <a:path w="6205" h="4346" extrusionOk="0">
                      <a:moveTo>
                        <a:pt x="5633" y="1"/>
                      </a:moveTo>
                      <a:cubicBezTo>
                        <a:pt x="5496" y="1"/>
                        <a:pt x="5354" y="59"/>
                        <a:pt x="5237" y="176"/>
                      </a:cubicBezTo>
                      <a:lnTo>
                        <a:pt x="2569" y="2844"/>
                      </a:lnTo>
                      <a:lnTo>
                        <a:pt x="968" y="1210"/>
                      </a:lnTo>
                      <a:cubicBezTo>
                        <a:pt x="851" y="1110"/>
                        <a:pt x="709" y="1060"/>
                        <a:pt x="572" y="1060"/>
                      </a:cubicBezTo>
                      <a:cubicBezTo>
                        <a:pt x="434" y="1060"/>
                        <a:pt x="300" y="1110"/>
                        <a:pt x="200" y="1210"/>
                      </a:cubicBezTo>
                      <a:cubicBezTo>
                        <a:pt x="0" y="1410"/>
                        <a:pt x="0" y="1744"/>
                        <a:pt x="200" y="1944"/>
                      </a:cubicBezTo>
                      <a:lnTo>
                        <a:pt x="2569" y="4345"/>
                      </a:lnTo>
                      <a:lnTo>
                        <a:pt x="6005" y="910"/>
                      </a:lnTo>
                      <a:cubicBezTo>
                        <a:pt x="6205" y="710"/>
                        <a:pt x="6205" y="376"/>
                        <a:pt x="6005" y="176"/>
                      </a:cubicBezTo>
                      <a:cubicBezTo>
                        <a:pt x="5904" y="59"/>
                        <a:pt x="5771" y="1"/>
                        <a:pt x="5633"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 name="Google Shape;1593;p80">
                  <a:extLst>
                    <a:ext uri="{FF2B5EF4-FFF2-40B4-BE49-F238E27FC236}">
                      <a16:creationId xmlns:a16="http://schemas.microsoft.com/office/drawing/2014/main" id="{0513E434-9E43-43DB-AE6A-DBE19F56F33F}"/>
                    </a:ext>
                  </a:extLst>
                </p:cNvPr>
                <p:cNvSpPr/>
                <p:nvPr/>
              </p:nvSpPr>
              <p:spPr>
                <a:xfrm>
                  <a:off x="2697275" y="3122675"/>
                  <a:ext cx="592950" cy="25"/>
                </a:xfrm>
                <a:custGeom>
                  <a:avLst/>
                  <a:gdLst/>
                  <a:ahLst/>
                  <a:cxnLst/>
                  <a:rect l="l" t="t" r="r" b="b"/>
                  <a:pathLst>
                    <a:path w="23718" h="1" fill="none" extrusionOk="0">
                      <a:moveTo>
                        <a:pt x="0" y="1"/>
                      </a:moveTo>
                      <a:lnTo>
                        <a:pt x="23717"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7" name="Google Shape;1594;p80">
                  <a:extLst>
                    <a:ext uri="{FF2B5EF4-FFF2-40B4-BE49-F238E27FC236}">
                      <a16:creationId xmlns:a16="http://schemas.microsoft.com/office/drawing/2014/main" id="{6839D25F-253C-4D26-9C56-DD6DBA9481B7}"/>
                    </a:ext>
                  </a:extLst>
                </p:cNvPr>
                <p:cNvSpPr/>
                <p:nvPr/>
              </p:nvSpPr>
              <p:spPr>
                <a:xfrm>
                  <a:off x="2697275" y="3223575"/>
                  <a:ext cx="489525" cy="25"/>
                </a:xfrm>
                <a:custGeom>
                  <a:avLst/>
                  <a:gdLst/>
                  <a:ahLst/>
                  <a:cxnLst/>
                  <a:rect l="l" t="t" r="r" b="b"/>
                  <a:pathLst>
                    <a:path w="19581" h="1" fill="none" extrusionOk="0">
                      <a:moveTo>
                        <a:pt x="0" y="1"/>
                      </a:moveTo>
                      <a:lnTo>
                        <a:pt x="19581"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8" name="Google Shape;1595;p80">
                  <a:extLst>
                    <a:ext uri="{FF2B5EF4-FFF2-40B4-BE49-F238E27FC236}">
                      <a16:creationId xmlns:a16="http://schemas.microsoft.com/office/drawing/2014/main" id="{158D7F7F-886C-4419-99EE-2C351CE3068D}"/>
                    </a:ext>
                  </a:extLst>
                </p:cNvPr>
                <p:cNvSpPr/>
                <p:nvPr/>
              </p:nvSpPr>
              <p:spPr>
                <a:xfrm>
                  <a:off x="2697275" y="3324500"/>
                  <a:ext cx="746375" cy="25"/>
                </a:xfrm>
                <a:custGeom>
                  <a:avLst/>
                  <a:gdLst/>
                  <a:ahLst/>
                  <a:cxnLst/>
                  <a:rect l="l" t="t" r="r" b="b"/>
                  <a:pathLst>
                    <a:path w="29855" h="1" fill="none" extrusionOk="0">
                      <a:moveTo>
                        <a:pt x="0" y="0"/>
                      </a:moveTo>
                      <a:lnTo>
                        <a:pt x="29855"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Google Shape;1596;p80">
                  <a:extLst>
                    <a:ext uri="{FF2B5EF4-FFF2-40B4-BE49-F238E27FC236}">
                      <a16:creationId xmlns:a16="http://schemas.microsoft.com/office/drawing/2014/main" id="{4B8A2471-07CA-485F-B7BC-5E425011FF7C}"/>
                    </a:ext>
                  </a:extLst>
                </p:cNvPr>
                <p:cNvSpPr/>
                <p:nvPr/>
              </p:nvSpPr>
              <p:spPr>
                <a:xfrm>
                  <a:off x="2697275" y="3425400"/>
                  <a:ext cx="577100" cy="25"/>
                </a:xfrm>
                <a:custGeom>
                  <a:avLst/>
                  <a:gdLst/>
                  <a:ahLst/>
                  <a:cxnLst/>
                  <a:rect l="l" t="t" r="r" b="b"/>
                  <a:pathLst>
                    <a:path w="23084" h="1" fill="none" extrusionOk="0">
                      <a:moveTo>
                        <a:pt x="0" y="0"/>
                      </a:moveTo>
                      <a:lnTo>
                        <a:pt x="23083"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0" name="Google Shape;1597;p80">
                  <a:extLst>
                    <a:ext uri="{FF2B5EF4-FFF2-40B4-BE49-F238E27FC236}">
                      <a16:creationId xmlns:a16="http://schemas.microsoft.com/office/drawing/2014/main" id="{0B4EB338-FC56-41AF-AB00-79985E2B9FF1}"/>
                    </a:ext>
                  </a:extLst>
                </p:cNvPr>
                <p:cNvSpPr/>
                <p:nvPr/>
              </p:nvSpPr>
              <p:spPr>
                <a:xfrm>
                  <a:off x="2697275" y="3527125"/>
                  <a:ext cx="489525" cy="25"/>
                </a:xfrm>
                <a:custGeom>
                  <a:avLst/>
                  <a:gdLst/>
                  <a:ahLst/>
                  <a:cxnLst/>
                  <a:rect l="l" t="t" r="r" b="b"/>
                  <a:pathLst>
                    <a:path w="19581" h="1" fill="none" extrusionOk="0">
                      <a:moveTo>
                        <a:pt x="0" y="1"/>
                      </a:moveTo>
                      <a:lnTo>
                        <a:pt x="19581"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1" name="Google Shape;1598;p80">
                  <a:extLst>
                    <a:ext uri="{FF2B5EF4-FFF2-40B4-BE49-F238E27FC236}">
                      <a16:creationId xmlns:a16="http://schemas.microsoft.com/office/drawing/2014/main" id="{29872ABC-4EC3-4452-A8D2-241B008E57C5}"/>
                    </a:ext>
                  </a:extLst>
                </p:cNvPr>
                <p:cNvSpPr/>
                <p:nvPr/>
              </p:nvSpPr>
              <p:spPr>
                <a:xfrm>
                  <a:off x="2697275" y="3628875"/>
                  <a:ext cx="608800" cy="25"/>
                </a:xfrm>
                <a:custGeom>
                  <a:avLst/>
                  <a:gdLst/>
                  <a:ahLst/>
                  <a:cxn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2" name="Google Shape;1599;p80">
                  <a:extLst>
                    <a:ext uri="{FF2B5EF4-FFF2-40B4-BE49-F238E27FC236}">
                      <a16:creationId xmlns:a16="http://schemas.microsoft.com/office/drawing/2014/main" id="{6A272550-0D69-4EDC-A171-AA95DC2211BC}"/>
                    </a:ext>
                  </a:extLst>
                </p:cNvPr>
                <p:cNvSpPr/>
                <p:nvPr/>
              </p:nvSpPr>
              <p:spPr>
                <a:xfrm>
                  <a:off x="2697275" y="3730625"/>
                  <a:ext cx="489525" cy="0"/>
                </a:xfrm>
                <a:custGeom>
                  <a:avLst/>
                  <a:gdLst/>
                  <a:ahLst/>
                  <a:cxnLst/>
                  <a:rect l="l" t="t" r="r" b="b"/>
                  <a:pathLst>
                    <a:path w="19581" fill="none" extrusionOk="0">
                      <a:moveTo>
                        <a:pt x="0" y="0"/>
                      </a:moveTo>
                      <a:lnTo>
                        <a:pt x="1958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3" name="Google Shape;1600;p80">
                  <a:extLst>
                    <a:ext uri="{FF2B5EF4-FFF2-40B4-BE49-F238E27FC236}">
                      <a16:creationId xmlns:a16="http://schemas.microsoft.com/office/drawing/2014/main" id="{49E3D329-DC1A-4A41-93CC-17E0747C1176}"/>
                    </a:ext>
                  </a:extLst>
                </p:cNvPr>
                <p:cNvSpPr/>
                <p:nvPr/>
              </p:nvSpPr>
              <p:spPr>
                <a:xfrm>
                  <a:off x="2697275" y="3831525"/>
                  <a:ext cx="608800" cy="25"/>
                </a:xfrm>
                <a:custGeom>
                  <a:avLst/>
                  <a:gdLst/>
                  <a:ahLst/>
                  <a:cxn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4" name="Google Shape;1601;p80">
                  <a:extLst>
                    <a:ext uri="{FF2B5EF4-FFF2-40B4-BE49-F238E27FC236}">
                      <a16:creationId xmlns:a16="http://schemas.microsoft.com/office/drawing/2014/main" id="{F094BA74-4BA2-4841-9A9E-44637A54B050}"/>
                    </a:ext>
                  </a:extLst>
                </p:cNvPr>
                <p:cNvSpPr/>
                <p:nvPr/>
              </p:nvSpPr>
              <p:spPr>
                <a:xfrm>
                  <a:off x="2697275" y="3932425"/>
                  <a:ext cx="608800" cy="25"/>
                </a:xfrm>
                <a:custGeom>
                  <a:avLst/>
                  <a:gdLst/>
                  <a:ahLst/>
                  <a:cxn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5" name="Google Shape;1602;p80">
                  <a:extLst>
                    <a:ext uri="{FF2B5EF4-FFF2-40B4-BE49-F238E27FC236}">
                      <a16:creationId xmlns:a16="http://schemas.microsoft.com/office/drawing/2014/main" id="{907024F4-3263-440B-B248-B5CB45094BAE}"/>
                    </a:ext>
                  </a:extLst>
                </p:cNvPr>
                <p:cNvSpPr/>
                <p:nvPr/>
              </p:nvSpPr>
              <p:spPr>
                <a:xfrm>
                  <a:off x="2697275" y="4033325"/>
                  <a:ext cx="746375" cy="25"/>
                </a:xfrm>
                <a:custGeom>
                  <a:avLst/>
                  <a:gdLst/>
                  <a:ahLst/>
                  <a:cxnLst/>
                  <a:rect l="l" t="t" r="r" b="b"/>
                  <a:pathLst>
                    <a:path w="29855" h="1" fill="none" extrusionOk="0">
                      <a:moveTo>
                        <a:pt x="0" y="1"/>
                      </a:moveTo>
                      <a:lnTo>
                        <a:pt x="29855"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6" name="Google Shape;1603;p80">
                  <a:extLst>
                    <a:ext uri="{FF2B5EF4-FFF2-40B4-BE49-F238E27FC236}">
                      <a16:creationId xmlns:a16="http://schemas.microsoft.com/office/drawing/2014/main" id="{B5CD3F5C-1F4A-4F19-B970-2F56D1F13510}"/>
                    </a:ext>
                  </a:extLst>
                </p:cNvPr>
                <p:cNvSpPr/>
                <p:nvPr/>
              </p:nvSpPr>
              <p:spPr>
                <a:xfrm>
                  <a:off x="2697275" y="4285175"/>
                  <a:ext cx="608800" cy="25"/>
                </a:xfrm>
                <a:custGeom>
                  <a:avLst/>
                  <a:gdLst/>
                  <a:ahLst/>
                  <a:cxnLst/>
                  <a:rect l="l" t="t" r="r" b="b"/>
                  <a:pathLst>
                    <a:path w="24352" h="1" fill="none" extrusionOk="0">
                      <a:moveTo>
                        <a:pt x="0" y="1"/>
                      </a:moveTo>
                      <a:lnTo>
                        <a:pt x="24351" y="1"/>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7" name="Google Shape;1604;p80">
                  <a:extLst>
                    <a:ext uri="{FF2B5EF4-FFF2-40B4-BE49-F238E27FC236}">
                      <a16:creationId xmlns:a16="http://schemas.microsoft.com/office/drawing/2014/main" id="{98C3CFEA-5460-4520-A014-96D41C1A2658}"/>
                    </a:ext>
                  </a:extLst>
                </p:cNvPr>
                <p:cNvSpPr/>
                <p:nvPr/>
              </p:nvSpPr>
              <p:spPr>
                <a:xfrm>
                  <a:off x="2697275" y="4384425"/>
                  <a:ext cx="746375" cy="25"/>
                </a:xfrm>
                <a:custGeom>
                  <a:avLst/>
                  <a:gdLst/>
                  <a:ahLst/>
                  <a:cxnLst/>
                  <a:rect l="l" t="t" r="r" b="b"/>
                  <a:pathLst>
                    <a:path w="29855" h="1" fill="none" extrusionOk="0">
                      <a:moveTo>
                        <a:pt x="0" y="0"/>
                      </a:moveTo>
                      <a:lnTo>
                        <a:pt x="29855" y="0"/>
                      </a:lnTo>
                    </a:path>
                  </a:pathLst>
                </a:custGeom>
                <a:noFill/>
                <a:ln w="20850" cap="rnd"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8" name="Google Shape;1605;p80">
                  <a:extLst>
                    <a:ext uri="{FF2B5EF4-FFF2-40B4-BE49-F238E27FC236}">
                      <a16:creationId xmlns:a16="http://schemas.microsoft.com/office/drawing/2014/main" id="{A150CD7A-A6A6-4D56-B523-15BDA035A28A}"/>
                    </a:ext>
                  </a:extLst>
                </p:cNvPr>
                <p:cNvSpPr/>
                <p:nvPr/>
              </p:nvSpPr>
              <p:spPr>
                <a:xfrm>
                  <a:off x="3644625" y="4053350"/>
                  <a:ext cx="167350" cy="285125"/>
                </a:xfrm>
                <a:custGeom>
                  <a:avLst/>
                  <a:gdLst/>
                  <a:ahLst/>
                  <a:cxnLst/>
                  <a:rect l="l" t="t" r="r" b="b"/>
                  <a:pathLst>
                    <a:path w="6694" h="11405" extrusionOk="0">
                      <a:moveTo>
                        <a:pt x="0" y="0"/>
                      </a:moveTo>
                      <a:lnTo>
                        <a:pt x="0" y="11108"/>
                      </a:lnTo>
                      <a:cubicBezTo>
                        <a:pt x="0" y="11286"/>
                        <a:pt x="148" y="11405"/>
                        <a:pt x="306" y="11405"/>
                      </a:cubicBezTo>
                      <a:cubicBezTo>
                        <a:pt x="386" y="11405"/>
                        <a:pt x="467" y="11375"/>
                        <a:pt x="534" y="11308"/>
                      </a:cubicBezTo>
                      <a:lnTo>
                        <a:pt x="3136" y="8606"/>
                      </a:lnTo>
                      <a:cubicBezTo>
                        <a:pt x="3202" y="8540"/>
                        <a:pt x="3286" y="8506"/>
                        <a:pt x="3369" y="8506"/>
                      </a:cubicBezTo>
                      <a:cubicBezTo>
                        <a:pt x="3453" y="8506"/>
                        <a:pt x="3536" y="8540"/>
                        <a:pt x="3603" y="8606"/>
                      </a:cubicBezTo>
                      <a:lnTo>
                        <a:pt x="6171" y="11308"/>
                      </a:lnTo>
                      <a:cubicBezTo>
                        <a:pt x="6238" y="11375"/>
                        <a:pt x="6319" y="11405"/>
                        <a:pt x="6397" y="11405"/>
                      </a:cubicBezTo>
                      <a:cubicBezTo>
                        <a:pt x="6553" y="11405"/>
                        <a:pt x="6694" y="11286"/>
                        <a:pt x="6671" y="11108"/>
                      </a:cubicBezTo>
                      <a:lnTo>
                        <a:pt x="6671"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9" name="Google Shape;1606;p80">
                  <a:extLst>
                    <a:ext uri="{FF2B5EF4-FFF2-40B4-BE49-F238E27FC236}">
                      <a16:creationId xmlns:a16="http://schemas.microsoft.com/office/drawing/2014/main" id="{9C4A2A47-DA10-43F1-A317-8802A455B0F7}"/>
                    </a:ext>
                  </a:extLst>
                </p:cNvPr>
                <p:cNvSpPr/>
                <p:nvPr/>
              </p:nvSpPr>
              <p:spPr>
                <a:xfrm>
                  <a:off x="3596250" y="3961825"/>
                  <a:ext cx="265200" cy="241650"/>
                </a:xfrm>
                <a:custGeom>
                  <a:avLst/>
                  <a:gdLst/>
                  <a:ahLst/>
                  <a:cxnLst/>
                  <a:rect l="l" t="t" r="r" b="b"/>
                  <a:pathLst>
                    <a:path w="10608" h="9666" extrusionOk="0">
                      <a:moveTo>
                        <a:pt x="5308" y="0"/>
                      </a:moveTo>
                      <a:cubicBezTo>
                        <a:pt x="4070" y="0"/>
                        <a:pt x="2836" y="476"/>
                        <a:pt x="1902" y="1426"/>
                      </a:cubicBezTo>
                      <a:cubicBezTo>
                        <a:pt x="0" y="3294"/>
                        <a:pt x="0" y="6363"/>
                        <a:pt x="1902" y="8265"/>
                      </a:cubicBezTo>
                      <a:cubicBezTo>
                        <a:pt x="2836" y="9199"/>
                        <a:pt x="4070" y="9666"/>
                        <a:pt x="5308" y="9666"/>
                      </a:cubicBezTo>
                      <a:cubicBezTo>
                        <a:pt x="6547" y="9666"/>
                        <a:pt x="7789" y="9199"/>
                        <a:pt x="8740" y="8265"/>
                      </a:cubicBezTo>
                      <a:cubicBezTo>
                        <a:pt x="10608" y="6363"/>
                        <a:pt x="10608" y="3294"/>
                        <a:pt x="8740" y="1426"/>
                      </a:cubicBezTo>
                      <a:cubicBezTo>
                        <a:pt x="7789" y="476"/>
                        <a:pt x="6547" y="0"/>
                        <a:pt x="5308"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0" name="Google Shape;1607;p80">
                  <a:extLst>
                    <a:ext uri="{FF2B5EF4-FFF2-40B4-BE49-F238E27FC236}">
                      <a16:creationId xmlns:a16="http://schemas.microsoft.com/office/drawing/2014/main" id="{B6AFBDEC-0501-4415-8156-099E4DD8B2EC}"/>
                    </a:ext>
                  </a:extLst>
                </p:cNvPr>
                <p:cNvSpPr/>
                <p:nvPr/>
              </p:nvSpPr>
              <p:spPr>
                <a:xfrm>
                  <a:off x="3656300" y="4012475"/>
                  <a:ext cx="146775" cy="140125"/>
                </a:xfrm>
                <a:custGeom>
                  <a:avLst/>
                  <a:gdLst/>
                  <a:ahLst/>
                  <a:cxnLst/>
                  <a:rect l="l" t="t" r="r" b="b"/>
                  <a:pathLst>
                    <a:path w="5871" h="5605" extrusionOk="0">
                      <a:moveTo>
                        <a:pt x="2902" y="1"/>
                      </a:moveTo>
                      <a:lnTo>
                        <a:pt x="2001" y="1835"/>
                      </a:lnTo>
                      <a:lnTo>
                        <a:pt x="0" y="2136"/>
                      </a:lnTo>
                      <a:lnTo>
                        <a:pt x="1468" y="3570"/>
                      </a:lnTo>
                      <a:lnTo>
                        <a:pt x="1134" y="5605"/>
                      </a:lnTo>
                      <a:lnTo>
                        <a:pt x="2902" y="4637"/>
                      </a:lnTo>
                      <a:lnTo>
                        <a:pt x="4737" y="5605"/>
                      </a:lnTo>
                      <a:lnTo>
                        <a:pt x="4370" y="3570"/>
                      </a:lnTo>
                      <a:lnTo>
                        <a:pt x="5871" y="2136"/>
                      </a:lnTo>
                      <a:lnTo>
                        <a:pt x="3836" y="1835"/>
                      </a:lnTo>
                      <a:lnTo>
                        <a:pt x="2902"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1" name="Google Shape;1608;p80">
                  <a:extLst>
                    <a:ext uri="{FF2B5EF4-FFF2-40B4-BE49-F238E27FC236}">
                      <a16:creationId xmlns:a16="http://schemas.microsoft.com/office/drawing/2014/main" id="{B1D179B8-69A9-4373-9A2D-6363342633FE}"/>
                    </a:ext>
                  </a:extLst>
                </p:cNvPr>
                <p:cNvSpPr/>
                <p:nvPr/>
              </p:nvSpPr>
              <p:spPr>
                <a:xfrm>
                  <a:off x="1022750" y="4403600"/>
                  <a:ext cx="1109975" cy="1007400"/>
                </a:xfrm>
                <a:custGeom>
                  <a:avLst/>
                  <a:gdLst/>
                  <a:ahLst/>
                  <a:cxnLst/>
                  <a:rect l="l" t="t" r="r" b="b"/>
                  <a:pathLst>
                    <a:path w="44399" h="40296" extrusionOk="0">
                      <a:moveTo>
                        <a:pt x="44399" y="0"/>
                      </a:moveTo>
                      <a:lnTo>
                        <a:pt x="31823" y="5171"/>
                      </a:lnTo>
                      <a:lnTo>
                        <a:pt x="0" y="40296"/>
                      </a:lnTo>
                      <a:lnTo>
                        <a:pt x="0" y="40296"/>
                      </a:lnTo>
                      <a:lnTo>
                        <a:pt x="15611" y="29988"/>
                      </a:lnTo>
                      <a:lnTo>
                        <a:pt x="21882" y="27320"/>
                      </a:lnTo>
                      <a:cubicBezTo>
                        <a:pt x="28154" y="27053"/>
                        <a:pt x="33891" y="23851"/>
                        <a:pt x="37394" y="18680"/>
                      </a:cubicBezTo>
                      <a:lnTo>
                        <a:pt x="42864" y="10641"/>
                      </a:lnTo>
                      <a:lnTo>
                        <a:pt x="44399" y="0"/>
                      </a:lnTo>
                      <a:close/>
                    </a:path>
                  </a:pathLst>
                </a:custGeom>
                <a:solidFill>
                  <a:srgbClr val="DD8F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2" name="Google Shape;1609;p80">
                  <a:extLst>
                    <a:ext uri="{FF2B5EF4-FFF2-40B4-BE49-F238E27FC236}">
                      <a16:creationId xmlns:a16="http://schemas.microsoft.com/office/drawing/2014/main" id="{ED6191C4-E51D-4A19-95FA-17FE9BC0EAAA}"/>
                    </a:ext>
                  </a:extLst>
                </p:cNvPr>
                <p:cNvSpPr/>
                <p:nvPr/>
              </p:nvSpPr>
              <p:spPr>
                <a:xfrm>
                  <a:off x="2069325" y="4277675"/>
                  <a:ext cx="281900" cy="275225"/>
                </a:xfrm>
                <a:custGeom>
                  <a:avLst/>
                  <a:gdLst/>
                  <a:ahLst/>
                  <a:cxnLst/>
                  <a:rect l="l" t="t" r="r" b="b"/>
                  <a:pathLst>
                    <a:path w="11276" h="11009" extrusionOk="0">
                      <a:moveTo>
                        <a:pt x="9340" y="0"/>
                      </a:moveTo>
                      <a:lnTo>
                        <a:pt x="8273" y="1235"/>
                      </a:lnTo>
                      <a:lnTo>
                        <a:pt x="5137" y="4971"/>
                      </a:lnTo>
                      <a:lnTo>
                        <a:pt x="4170" y="4904"/>
                      </a:lnTo>
                      <a:lnTo>
                        <a:pt x="3269" y="4870"/>
                      </a:lnTo>
                      <a:cubicBezTo>
                        <a:pt x="3213" y="4868"/>
                        <a:pt x="3158" y="4866"/>
                        <a:pt x="3102" y="4866"/>
                      </a:cubicBezTo>
                      <a:cubicBezTo>
                        <a:pt x="2497" y="4866"/>
                        <a:pt x="1926" y="5032"/>
                        <a:pt x="1468" y="5337"/>
                      </a:cubicBezTo>
                      <a:cubicBezTo>
                        <a:pt x="701" y="5804"/>
                        <a:pt x="167" y="6572"/>
                        <a:pt x="34" y="7506"/>
                      </a:cubicBezTo>
                      <a:cubicBezTo>
                        <a:pt x="0" y="7672"/>
                        <a:pt x="0" y="7773"/>
                        <a:pt x="0" y="7973"/>
                      </a:cubicBezTo>
                      <a:cubicBezTo>
                        <a:pt x="0" y="9541"/>
                        <a:pt x="1268" y="10908"/>
                        <a:pt x="2902" y="11008"/>
                      </a:cubicBezTo>
                      <a:lnTo>
                        <a:pt x="3303" y="11008"/>
                      </a:lnTo>
                      <a:cubicBezTo>
                        <a:pt x="3803" y="11008"/>
                        <a:pt x="4337" y="10942"/>
                        <a:pt x="4837" y="10841"/>
                      </a:cubicBezTo>
                      <a:cubicBezTo>
                        <a:pt x="5104" y="10808"/>
                        <a:pt x="5304" y="10708"/>
                        <a:pt x="5538" y="10641"/>
                      </a:cubicBezTo>
                      <a:lnTo>
                        <a:pt x="8540" y="9574"/>
                      </a:lnTo>
                      <a:cubicBezTo>
                        <a:pt x="9541" y="9240"/>
                        <a:pt x="10308" y="8406"/>
                        <a:pt x="10608" y="7406"/>
                      </a:cubicBezTo>
                      <a:lnTo>
                        <a:pt x="11008" y="5971"/>
                      </a:lnTo>
                      <a:cubicBezTo>
                        <a:pt x="11275" y="5204"/>
                        <a:pt x="11242" y="4470"/>
                        <a:pt x="10942" y="3803"/>
                      </a:cubicBezTo>
                      <a:lnTo>
                        <a:pt x="9340" y="0"/>
                      </a:ln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3" name="Google Shape;1610;p80">
                  <a:extLst>
                    <a:ext uri="{FF2B5EF4-FFF2-40B4-BE49-F238E27FC236}">
                      <a16:creationId xmlns:a16="http://schemas.microsoft.com/office/drawing/2014/main" id="{6F36552A-EF43-4254-8198-0F9D50183FF4}"/>
                    </a:ext>
                  </a:extLst>
                </p:cNvPr>
                <p:cNvSpPr/>
                <p:nvPr/>
              </p:nvSpPr>
              <p:spPr>
                <a:xfrm>
                  <a:off x="2331175" y="3984125"/>
                  <a:ext cx="201000" cy="203500"/>
                </a:xfrm>
                <a:custGeom>
                  <a:avLst/>
                  <a:gdLst/>
                  <a:ahLst/>
                  <a:cxnLst/>
                  <a:rect l="l" t="t" r="r" b="b"/>
                  <a:pathLst>
                    <a:path w="8040" h="8140" extrusionOk="0">
                      <a:moveTo>
                        <a:pt x="4537" y="1"/>
                      </a:moveTo>
                      <a:lnTo>
                        <a:pt x="4504" y="67"/>
                      </a:lnTo>
                      <a:lnTo>
                        <a:pt x="4370" y="167"/>
                      </a:lnTo>
                      <a:lnTo>
                        <a:pt x="4137" y="401"/>
                      </a:lnTo>
                      <a:lnTo>
                        <a:pt x="3636" y="868"/>
                      </a:lnTo>
                      <a:lnTo>
                        <a:pt x="2669" y="1769"/>
                      </a:lnTo>
                      <a:lnTo>
                        <a:pt x="701" y="3603"/>
                      </a:lnTo>
                      <a:lnTo>
                        <a:pt x="1" y="4270"/>
                      </a:lnTo>
                      <a:lnTo>
                        <a:pt x="4037" y="8140"/>
                      </a:lnTo>
                      <a:lnTo>
                        <a:pt x="4604" y="7406"/>
                      </a:lnTo>
                      <a:lnTo>
                        <a:pt x="6338" y="5338"/>
                      </a:lnTo>
                      <a:lnTo>
                        <a:pt x="7206" y="4337"/>
                      </a:lnTo>
                      <a:lnTo>
                        <a:pt x="7639" y="3837"/>
                      </a:lnTo>
                      <a:lnTo>
                        <a:pt x="7839" y="3603"/>
                      </a:lnTo>
                      <a:lnTo>
                        <a:pt x="7973" y="3470"/>
                      </a:lnTo>
                      <a:lnTo>
                        <a:pt x="8006" y="3403"/>
                      </a:lnTo>
                      <a:cubicBezTo>
                        <a:pt x="8040" y="3403"/>
                        <a:pt x="8006" y="3336"/>
                        <a:pt x="7873" y="3236"/>
                      </a:cubicBezTo>
                      <a:lnTo>
                        <a:pt x="7706" y="3003"/>
                      </a:lnTo>
                      <a:lnTo>
                        <a:pt x="7372" y="2636"/>
                      </a:lnTo>
                      <a:cubicBezTo>
                        <a:pt x="6705" y="1969"/>
                        <a:pt x="6005" y="1268"/>
                        <a:pt x="5304" y="634"/>
                      </a:cubicBezTo>
                      <a:lnTo>
                        <a:pt x="4937" y="301"/>
                      </a:lnTo>
                      <a:lnTo>
                        <a:pt x="4704" y="134"/>
                      </a:lnTo>
                      <a:cubicBezTo>
                        <a:pt x="4604" y="1"/>
                        <a:pt x="4537" y="1"/>
                        <a:pt x="4537"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 name="Google Shape;1611;p80">
                  <a:extLst>
                    <a:ext uri="{FF2B5EF4-FFF2-40B4-BE49-F238E27FC236}">
                      <a16:creationId xmlns:a16="http://schemas.microsoft.com/office/drawing/2014/main" id="{319897E8-E383-4122-9920-0A3B9D1D3D42}"/>
                    </a:ext>
                  </a:extLst>
                </p:cNvPr>
                <p:cNvSpPr/>
                <p:nvPr/>
              </p:nvSpPr>
              <p:spPr>
                <a:xfrm>
                  <a:off x="1641525" y="4091700"/>
                  <a:ext cx="791425" cy="808975"/>
                </a:xfrm>
                <a:custGeom>
                  <a:avLst/>
                  <a:gdLst/>
                  <a:ahLst/>
                  <a:cxnLst/>
                  <a:rect l="l" t="t" r="r" b="b"/>
                  <a:pathLst>
                    <a:path w="31657" h="32359" extrusionOk="0">
                      <a:moveTo>
                        <a:pt x="27620" y="1"/>
                      </a:moveTo>
                      <a:lnTo>
                        <a:pt x="24418" y="3003"/>
                      </a:lnTo>
                      <a:cubicBezTo>
                        <a:pt x="21849" y="5471"/>
                        <a:pt x="19247" y="7906"/>
                        <a:pt x="16712" y="10408"/>
                      </a:cubicBezTo>
                      <a:cubicBezTo>
                        <a:pt x="14177" y="12843"/>
                        <a:pt x="11608" y="15345"/>
                        <a:pt x="9073" y="17847"/>
                      </a:cubicBezTo>
                      <a:cubicBezTo>
                        <a:pt x="6538" y="20415"/>
                        <a:pt x="4036" y="22917"/>
                        <a:pt x="1568" y="25486"/>
                      </a:cubicBezTo>
                      <a:cubicBezTo>
                        <a:pt x="0" y="27120"/>
                        <a:pt x="67" y="29689"/>
                        <a:pt x="1701" y="31256"/>
                      </a:cubicBezTo>
                      <a:cubicBezTo>
                        <a:pt x="2492" y="31999"/>
                        <a:pt x="3501" y="32358"/>
                        <a:pt x="4510" y="32358"/>
                      </a:cubicBezTo>
                      <a:cubicBezTo>
                        <a:pt x="5587" y="32358"/>
                        <a:pt x="6663" y="31949"/>
                        <a:pt x="7472" y="31156"/>
                      </a:cubicBezTo>
                      <a:cubicBezTo>
                        <a:pt x="9941" y="28621"/>
                        <a:pt x="12376" y="25953"/>
                        <a:pt x="14744" y="23317"/>
                      </a:cubicBezTo>
                      <a:cubicBezTo>
                        <a:pt x="17112" y="20649"/>
                        <a:pt x="19481" y="17980"/>
                        <a:pt x="21816" y="15312"/>
                      </a:cubicBezTo>
                      <a:cubicBezTo>
                        <a:pt x="24217" y="12643"/>
                        <a:pt x="26486" y="9941"/>
                        <a:pt x="28821" y="7239"/>
                      </a:cubicBezTo>
                      <a:lnTo>
                        <a:pt x="31656" y="3903"/>
                      </a:lnTo>
                      <a:lnTo>
                        <a:pt x="27620"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5" name="Google Shape;1612;p80">
                  <a:extLst>
                    <a:ext uri="{FF2B5EF4-FFF2-40B4-BE49-F238E27FC236}">
                      <a16:creationId xmlns:a16="http://schemas.microsoft.com/office/drawing/2014/main" id="{578E9DDC-C4C0-4FA8-A47F-C39D87589C9E}"/>
                    </a:ext>
                  </a:extLst>
                </p:cNvPr>
                <p:cNvSpPr/>
                <p:nvPr/>
              </p:nvSpPr>
              <p:spPr>
                <a:xfrm>
                  <a:off x="2254450" y="3040125"/>
                  <a:ext cx="1204225" cy="1203375"/>
                </a:xfrm>
                <a:custGeom>
                  <a:avLst/>
                  <a:gdLst/>
                  <a:ahLst/>
                  <a:cxnLst/>
                  <a:rect l="l" t="t" r="r" b="b"/>
                  <a:pathLst>
                    <a:path w="48169" h="48135" fill="none" extrusionOk="0">
                      <a:moveTo>
                        <a:pt x="39596" y="8573"/>
                      </a:moveTo>
                      <a:cubicBezTo>
                        <a:pt x="48168" y="17146"/>
                        <a:pt x="48168" y="31022"/>
                        <a:pt x="39596" y="39595"/>
                      </a:cubicBezTo>
                      <a:cubicBezTo>
                        <a:pt x="31023" y="48135"/>
                        <a:pt x="17146" y="48135"/>
                        <a:pt x="8573" y="39595"/>
                      </a:cubicBezTo>
                      <a:cubicBezTo>
                        <a:pt x="1" y="31022"/>
                        <a:pt x="1" y="17146"/>
                        <a:pt x="8573" y="8573"/>
                      </a:cubicBezTo>
                      <a:cubicBezTo>
                        <a:pt x="17146" y="0"/>
                        <a:pt x="31023" y="0"/>
                        <a:pt x="39596" y="8573"/>
                      </a:cubicBezTo>
                      <a:close/>
                    </a:path>
                  </a:pathLst>
                </a:custGeom>
                <a:solidFill>
                  <a:schemeClr val="accent6"/>
                </a:solidFill>
                <a:ln w="30850" cap="flat" cmpd="sng">
                  <a:solidFill>
                    <a:srgbClr val="42231D"/>
                  </a:solidFill>
                  <a:prstDash val="solid"/>
                  <a:miter lim="33357"/>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 name="Google Shape;1613;p80">
                  <a:extLst>
                    <a:ext uri="{FF2B5EF4-FFF2-40B4-BE49-F238E27FC236}">
                      <a16:creationId xmlns:a16="http://schemas.microsoft.com/office/drawing/2014/main" id="{DA8BFE08-7989-46C7-B7B3-19D2DF603357}"/>
                    </a:ext>
                  </a:extLst>
                </p:cNvPr>
                <p:cNvSpPr/>
                <p:nvPr/>
              </p:nvSpPr>
              <p:spPr>
                <a:xfrm>
                  <a:off x="1556450" y="4200125"/>
                  <a:ext cx="650500" cy="238050"/>
                </a:xfrm>
                <a:custGeom>
                  <a:avLst/>
                  <a:gdLst/>
                  <a:ahLst/>
                  <a:cxnLst/>
                  <a:rect l="l" t="t" r="r" b="b"/>
                  <a:pathLst>
                    <a:path w="26020" h="9522" extrusionOk="0">
                      <a:moveTo>
                        <a:pt x="26019" y="0"/>
                      </a:moveTo>
                      <a:lnTo>
                        <a:pt x="10442" y="334"/>
                      </a:lnTo>
                      <a:cubicBezTo>
                        <a:pt x="7740" y="667"/>
                        <a:pt x="5271" y="2102"/>
                        <a:pt x="3637" y="4270"/>
                      </a:cubicBezTo>
                      <a:lnTo>
                        <a:pt x="901" y="7906"/>
                      </a:lnTo>
                      <a:lnTo>
                        <a:pt x="1" y="9073"/>
                      </a:lnTo>
                      <a:lnTo>
                        <a:pt x="3603" y="9440"/>
                      </a:lnTo>
                      <a:lnTo>
                        <a:pt x="6939" y="9507"/>
                      </a:lnTo>
                      <a:cubicBezTo>
                        <a:pt x="7134" y="9517"/>
                        <a:pt x="7328" y="9521"/>
                        <a:pt x="7521" y="9521"/>
                      </a:cubicBezTo>
                      <a:cubicBezTo>
                        <a:pt x="8652" y="9521"/>
                        <a:pt x="9759" y="9358"/>
                        <a:pt x="10842" y="9073"/>
                      </a:cubicBezTo>
                      <a:cubicBezTo>
                        <a:pt x="12109" y="8673"/>
                        <a:pt x="13344" y="8173"/>
                        <a:pt x="14478" y="7472"/>
                      </a:cubicBezTo>
                      <a:cubicBezTo>
                        <a:pt x="14478" y="7472"/>
                        <a:pt x="18347" y="5404"/>
                        <a:pt x="19581" y="4403"/>
                      </a:cubicBezTo>
                      <a:lnTo>
                        <a:pt x="20148" y="3903"/>
                      </a:lnTo>
                      <a:lnTo>
                        <a:pt x="22750" y="1735"/>
                      </a:lnTo>
                      <a:cubicBezTo>
                        <a:pt x="23117" y="1434"/>
                        <a:pt x="25652" y="267"/>
                        <a:pt x="26019" y="0"/>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7" name="Google Shape;1614;p80">
                  <a:extLst>
                    <a:ext uri="{FF2B5EF4-FFF2-40B4-BE49-F238E27FC236}">
                      <a16:creationId xmlns:a16="http://schemas.microsoft.com/office/drawing/2014/main" id="{06D6416C-94C0-4292-97EC-3603C06AAD13}"/>
                    </a:ext>
                  </a:extLst>
                </p:cNvPr>
                <p:cNvSpPr/>
                <p:nvPr/>
              </p:nvSpPr>
              <p:spPr>
                <a:xfrm>
                  <a:off x="609125" y="4162125"/>
                  <a:ext cx="1749600" cy="1288075"/>
                </a:xfrm>
                <a:custGeom>
                  <a:avLst/>
                  <a:gdLst/>
                  <a:ahLst/>
                  <a:cxnLst/>
                  <a:rect l="l" t="t" r="r" b="b"/>
                  <a:pathLst>
                    <a:path w="69984" h="51523" extrusionOk="0">
                      <a:moveTo>
                        <a:pt x="67074" y="1"/>
                      </a:moveTo>
                      <a:cubicBezTo>
                        <a:pt x="66579" y="1"/>
                        <a:pt x="66077" y="121"/>
                        <a:pt x="65614" y="353"/>
                      </a:cubicBezTo>
                      <a:lnTo>
                        <a:pt x="65347" y="519"/>
                      </a:lnTo>
                      <a:lnTo>
                        <a:pt x="62745" y="1887"/>
                      </a:lnTo>
                      <a:cubicBezTo>
                        <a:pt x="62411" y="2054"/>
                        <a:pt x="62078" y="2287"/>
                        <a:pt x="61744" y="2487"/>
                      </a:cubicBezTo>
                      <a:cubicBezTo>
                        <a:pt x="61411" y="2721"/>
                        <a:pt x="61044" y="2988"/>
                        <a:pt x="60710" y="3288"/>
                      </a:cubicBezTo>
                      <a:lnTo>
                        <a:pt x="58142" y="5456"/>
                      </a:lnTo>
                      <a:lnTo>
                        <a:pt x="57541" y="5957"/>
                      </a:lnTo>
                      <a:lnTo>
                        <a:pt x="57408" y="6057"/>
                      </a:lnTo>
                      <a:cubicBezTo>
                        <a:pt x="56040" y="7124"/>
                        <a:pt x="52471" y="9059"/>
                        <a:pt x="52471" y="9059"/>
                      </a:cubicBezTo>
                      <a:cubicBezTo>
                        <a:pt x="51337" y="9793"/>
                        <a:pt x="50069" y="10326"/>
                        <a:pt x="48835" y="10660"/>
                      </a:cubicBezTo>
                      <a:cubicBezTo>
                        <a:pt x="47701" y="10960"/>
                        <a:pt x="46533" y="11127"/>
                        <a:pt x="45332" y="11127"/>
                      </a:cubicBezTo>
                      <a:lnTo>
                        <a:pt x="44899" y="11127"/>
                      </a:lnTo>
                      <a:lnTo>
                        <a:pt x="41563" y="11027"/>
                      </a:lnTo>
                      <a:lnTo>
                        <a:pt x="37994" y="10660"/>
                      </a:lnTo>
                      <a:lnTo>
                        <a:pt x="32557" y="17832"/>
                      </a:lnTo>
                      <a:cubicBezTo>
                        <a:pt x="31789" y="18866"/>
                        <a:pt x="30855" y="19800"/>
                        <a:pt x="29821" y="20567"/>
                      </a:cubicBezTo>
                      <a:cubicBezTo>
                        <a:pt x="29755" y="20634"/>
                        <a:pt x="29688" y="20667"/>
                        <a:pt x="29655" y="20701"/>
                      </a:cubicBezTo>
                      <a:lnTo>
                        <a:pt x="29221" y="21001"/>
                      </a:lnTo>
                      <a:lnTo>
                        <a:pt x="26919" y="22702"/>
                      </a:lnTo>
                      <a:lnTo>
                        <a:pt x="24117" y="24837"/>
                      </a:lnTo>
                      <a:lnTo>
                        <a:pt x="21982" y="26438"/>
                      </a:lnTo>
                      <a:lnTo>
                        <a:pt x="13676" y="32642"/>
                      </a:lnTo>
                      <a:lnTo>
                        <a:pt x="0" y="42116"/>
                      </a:lnTo>
                      <a:lnTo>
                        <a:pt x="0" y="51523"/>
                      </a:lnTo>
                      <a:lnTo>
                        <a:pt x="18046" y="51523"/>
                      </a:lnTo>
                      <a:lnTo>
                        <a:pt x="25018" y="44351"/>
                      </a:lnTo>
                      <a:lnTo>
                        <a:pt x="25051" y="44317"/>
                      </a:lnTo>
                      <a:lnTo>
                        <a:pt x="27320" y="42016"/>
                      </a:lnTo>
                      <a:lnTo>
                        <a:pt x="30555" y="38680"/>
                      </a:lnTo>
                      <a:lnTo>
                        <a:pt x="33357" y="36845"/>
                      </a:lnTo>
                      <a:lnTo>
                        <a:pt x="33691" y="36645"/>
                      </a:lnTo>
                      <a:cubicBezTo>
                        <a:pt x="34024" y="36378"/>
                        <a:pt x="34391" y="36178"/>
                        <a:pt x="34792" y="36011"/>
                      </a:cubicBezTo>
                      <a:cubicBezTo>
                        <a:pt x="34892" y="35911"/>
                        <a:pt x="35058" y="35845"/>
                        <a:pt x="35192" y="35811"/>
                      </a:cubicBezTo>
                      <a:cubicBezTo>
                        <a:pt x="35325" y="35745"/>
                        <a:pt x="35459" y="35678"/>
                        <a:pt x="35559" y="35645"/>
                      </a:cubicBezTo>
                      <a:cubicBezTo>
                        <a:pt x="35792" y="35544"/>
                        <a:pt x="36026" y="35478"/>
                        <a:pt x="36226" y="35378"/>
                      </a:cubicBezTo>
                      <a:cubicBezTo>
                        <a:pt x="36393" y="35311"/>
                        <a:pt x="36559" y="35244"/>
                        <a:pt x="36726" y="35211"/>
                      </a:cubicBezTo>
                      <a:lnTo>
                        <a:pt x="37360" y="35044"/>
                      </a:lnTo>
                      <a:lnTo>
                        <a:pt x="39195" y="34477"/>
                      </a:lnTo>
                      <a:cubicBezTo>
                        <a:pt x="39361" y="34377"/>
                        <a:pt x="39528" y="34344"/>
                        <a:pt x="39695" y="34310"/>
                      </a:cubicBezTo>
                      <a:cubicBezTo>
                        <a:pt x="40362" y="34077"/>
                        <a:pt x="41029" y="33810"/>
                        <a:pt x="41696" y="33510"/>
                      </a:cubicBezTo>
                      <a:lnTo>
                        <a:pt x="42464" y="33143"/>
                      </a:lnTo>
                      <a:cubicBezTo>
                        <a:pt x="44465" y="32109"/>
                        <a:pt x="46300" y="30641"/>
                        <a:pt x="47834" y="28906"/>
                      </a:cubicBezTo>
                      <a:cubicBezTo>
                        <a:pt x="47968" y="28806"/>
                        <a:pt x="48068" y="28673"/>
                        <a:pt x="48201" y="28506"/>
                      </a:cubicBezTo>
                      <a:cubicBezTo>
                        <a:pt x="48535" y="28139"/>
                        <a:pt x="48835" y="27739"/>
                        <a:pt x="49135" y="27339"/>
                      </a:cubicBezTo>
                      <a:cubicBezTo>
                        <a:pt x="49235" y="27205"/>
                        <a:pt x="49335" y="27038"/>
                        <a:pt x="49402" y="26905"/>
                      </a:cubicBezTo>
                      <a:cubicBezTo>
                        <a:pt x="49702" y="26505"/>
                        <a:pt x="49969" y="26038"/>
                        <a:pt x="50203" y="25637"/>
                      </a:cubicBezTo>
                      <a:cubicBezTo>
                        <a:pt x="50469" y="25204"/>
                        <a:pt x="50703" y="24737"/>
                        <a:pt x="50903" y="24303"/>
                      </a:cubicBezTo>
                      <a:lnTo>
                        <a:pt x="52871" y="20967"/>
                      </a:lnTo>
                      <a:lnTo>
                        <a:pt x="54372" y="18399"/>
                      </a:lnTo>
                      <a:lnTo>
                        <a:pt x="55073" y="17198"/>
                      </a:lnTo>
                      <a:cubicBezTo>
                        <a:pt x="55173" y="17131"/>
                        <a:pt x="55206" y="17031"/>
                        <a:pt x="55239" y="16965"/>
                      </a:cubicBezTo>
                      <a:cubicBezTo>
                        <a:pt x="55740" y="16164"/>
                        <a:pt x="56340" y="15397"/>
                        <a:pt x="57007" y="14730"/>
                      </a:cubicBezTo>
                      <a:cubicBezTo>
                        <a:pt x="57174" y="14630"/>
                        <a:pt x="57308" y="14463"/>
                        <a:pt x="57474" y="14329"/>
                      </a:cubicBezTo>
                      <a:cubicBezTo>
                        <a:pt x="57741" y="14029"/>
                        <a:pt x="58075" y="13796"/>
                        <a:pt x="58408" y="13529"/>
                      </a:cubicBezTo>
                      <a:lnTo>
                        <a:pt x="58508" y="13462"/>
                      </a:lnTo>
                      <a:lnTo>
                        <a:pt x="60577" y="11894"/>
                      </a:lnTo>
                      <a:lnTo>
                        <a:pt x="63145" y="10093"/>
                      </a:lnTo>
                      <a:cubicBezTo>
                        <a:pt x="63712" y="9659"/>
                        <a:pt x="64246" y="9192"/>
                        <a:pt x="64813" y="8692"/>
                      </a:cubicBezTo>
                      <a:lnTo>
                        <a:pt x="66981" y="6690"/>
                      </a:lnTo>
                      <a:lnTo>
                        <a:pt x="68149" y="5656"/>
                      </a:lnTo>
                      <a:lnTo>
                        <a:pt x="68215" y="5556"/>
                      </a:lnTo>
                      <a:lnTo>
                        <a:pt x="68983" y="4856"/>
                      </a:lnTo>
                      <a:lnTo>
                        <a:pt x="69016" y="4822"/>
                      </a:lnTo>
                      <a:cubicBezTo>
                        <a:pt x="69016" y="4789"/>
                        <a:pt x="69049" y="4789"/>
                        <a:pt x="69049" y="4789"/>
                      </a:cubicBezTo>
                      <a:cubicBezTo>
                        <a:pt x="69049" y="4722"/>
                        <a:pt x="69083" y="4722"/>
                        <a:pt x="69083" y="4689"/>
                      </a:cubicBezTo>
                      <a:lnTo>
                        <a:pt x="69216" y="4556"/>
                      </a:lnTo>
                      <a:cubicBezTo>
                        <a:pt x="69383" y="4389"/>
                        <a:pt x="69516" y="4189"/>
                        <a:pt x="69583" y="3989"/>
                      </a:cubicBezTo>
                      <a:cubicBezTo>
                        <a:pt x="69650" y="3955"/>
                        <a:pt x="69683" y="3855"/>
                        <a:pt x="69683" y="3822"/>
                      </a:cubicBezTo>
                      <a:cubicBezTo>
                        <a:pt x="69716" y="3788"/>
                        <a:pt x="69716" y="3688"/>
                        <a:pt x="69750" y="3655"/>
                      </a:cubicBezTo>
                      <a:cubicBezTo>
                        <a:pt x="69917" y="3255"/>
                        <a:pt x="69983" y="2788"/>
                        <a:pt x="69917" y="2387"/>
                      </a:cubicBezTo>
                      <a:cubicBezTo>
                        <a:pt x="69917" y="2354"/>
                        <a:pt x="69883" y="2287"/>
                        <a:pt x="69883" y="2221"/>
                      </a:cubicBezTo>
                      <a:cubicBezTo>
                        <a:pt x="69850" y="2121"/>
                        <a:pt x="69783" y="1954"/>
                        <a:pt x="69750" y="1820"/>
                      </a:cubicBezTo>
                      <a:cubicBezTo>
                        <a:pt x="69716" y="1720"/>
                        <a:pt x="69716" y="1687"/>
                        <a:pt x="69683" y="1620"/>
                      </a:cubicBezTo>
                      <a:cubicBezTo>
                        <a:pt x="69683" y="1553"/>
                        <a:pt x="69616" y="1487"/>
                        <a:pt x="69583" y="1453"/>
                      </a:cubicBezTo>
                      <a:cubicBezTo>
                        <a:pt x="69550" y="1387"/>
                        <a:pt x="69516" y="1320"/>
                        <a:pt x="69450" y="1287"/>
                      </a:cubicBezTo>
                      <a:cubicBezTo>
                        <a:pt x="69350" y="1120"/>
                        <a:pt x="69216" y="953"/>
                        <a:pt x="69049" y="786"/>
                      </a:cubicBezTo>
                      <a:cubicBezTo>
                        <a:pt x="68497" y="253"/>
                        <a:pt x="67792" y="1"/>
                        <a:pt x="67074" y="1"/>
                      </a:cubicBezTo>
                      <a:close/>
                    </a:path>
                  </a:pathLst>
                </a:custGeom>
                <a:solidFill>
                  <a:srgbClr val="F5BBA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8" name="Google Shape;1615;p80">
                  <a:extLst>
                    <a:ext uri="{FF2B5EF4-FFF2-40B4-BE49-F238E27FC236}">
                      <a16:creationId xmlns:a16="http://schemas.microsoft.com/office/drawing/2014/main" id="{82D28396-736D-483B-9282-093172C3C74C}"/>
                    </a:ext>
                  </a:extLst>
                </p:cNvPr>
                <p:cNvSpPr/>
                <p:nvPr/>
              </p:nvSpPr>
              <p:spPr>
                <a:xfrm>
                  <a:off x="2204425" y="4177500"/>
                  <a:ext cx="144300" cy="131050"/>
                </a:xfrm>
                <a:custGeom>
                  <a:avLst/>
                  <a:gdLst/>
                  <a:ahLst/>
                  <a:cxnLst/>
                  <a:rect l="l" t="t" r="r" b="b"/>
                  <a:pathLst>
                    <a:path w="5772" h="5242" extrusionOk="0">
                      <a:moveTo>
                        <a:pt x="3384" y="0"/>
                      </a:moveTo>
                      <a:cubicBezTo>
                        <a:pt x="2944" y="0"/>
                        <a:pt x="2495" y="133"/>
                        <a:pt x="2102" y="405"/>
                      </a:cubicBezTo>
                      <a:lnTo>
                        <a:pt x="0" y="2006"/>
                      </a:lnTo>
                      <a:lnTo>
                        <a:pt x="2702" y="5242"/>
                      </a:lnTo>
                      <a:lnTo>
                        <a:pt x="4670" y="3807"/>
                      </a:lnTo>
                      <a:cubicBezTo>
                        <a:pt x="5571" y="3073"/>
                        <a:pt x="5771" y="1739"/>
                        <a:pt x="5071" y="838"/>
                      </a:cubicBezTo>
                      <a:cubicBezTo>
                        <a:pt x="4655" y="284"/>
                        <a:pt x="4028" y="0"/>
                        <a:pt x="3384" y="0"/>
                      </a:cubicBezTo>
                      <a:close/>
                    </a:path>
                  </a:pathLst>
                </a:custGeom>
                <a:solidFill>
                  <a:srgbClr val="FCD9D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9" name="Google Shape;1616;p80">
                  <a:extLst>
                    <a:ext uri="{FF2B5EF4-FFF2-40B4-BE49-F238E27FC236}">
                      <a16:creationId xmlns:a16="http://schemas.microsoft.com/office/drawing/2014/main" id="{8548CA61-315D-4407-8C7C-F90CA6150728}"/>
                    </a:ext>
                  </a:extLst>
                </p:cNvPr>
                <p:cNvSpPr/>
                <p:nvPr/>
              </p:nvSpPr>
              <p:spPr>
                <a:xfrm>
                  <a:off x="1962575" y="4532575"/>
                  <a:ext cx="343600" cy="197600"/>
                </a:xfrm>
                <a:custGeom>
                  <a:avLst/>
                  <a:gdLst/>
                  <a:ahLst/>
                  <a:cxnLst/>
                  <a:rect l="l" t="t" r="r" b="b"/>
                  <a:pathLst>
                    <a:path w="13744" h="7904" extrusionOk="0">
                      <a:moveTo>
                        <a:pt x="10597" y="1"/>
                      </a:moveTo>
                      <a:cubicBezTo>
                        <a:pt x="10436" y="1"/>
                        <a:pt x="10272" y="15"/>
                        <a:pt x="10108" y="45"/>
                      </a:cubicBezTo>
                      <a:lnTo>
                        <a:pt x="2436" y="1479"/>
                      </a:lnTo>
                      <a:cubicBezTo>
                        <a:pt x="968" y="1780"/>
                        <a:pt x="1" y="3181"/>
                        <a:pt x="268" y="4648"/>
                      </a:cubicBezTo>
                      <a:lnTo>
                        <a:pt x="501" y="5682"/>
                      </a:lnTo>
                      <a:cubicBezTo>
                        <a:pt x="736" y="6974"/>
                        <a:pt x="1875" y="7904"/>
                        <a:pt x="3145" y="7904"/>
                      </a:cubicBezTo>
                      <a:cubicBezTo>
                        <a:pt x="3318" y="7904"/>
                        <a:pt x="3494" y="7887"/>
                        <a:pt x="3670" y="7851"/>
                      </a:cubicBezTo>
                      <a:lnTo>
                        <a:pt x="11342" y="6450"/>
                      </a:lnTo>
                      <a:cubicBezTo>
                        <a:pt x="12776" y="6149"/>
                        <a:pt x="13744" y="4715"/>
                        <a:pt x="13477" y="3247"/>
                      </a:cubicBezTo>
                      <a:lnTo>
                        <a:pt x="13277" y="2213"/>
                      </a:lnTo>
                      <a:cubicBezTo>
                        <a:pt x="13040" y="910"/>
                        <a:pt x="11882" y="1"/>
                        <a:pt x="10597" y="1"/>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0" name="Google Shape;1617;p80">
                  <a:extLst>
                    <a:ext uri="{FF2B5EF4-FFF2-40B4-BE49-F238E27FC236}">
                      <a16:creationId xmlns:a16="http://schemas.microsoft.com/office/drawing/2014/main" id="{72A67EB9-008A-4757-90BD-47990A142467}"/>
                    </a:ext>
                  </a:extLst>
                </p:cNvPr>
                <p:cNvSpPr/>
                <p:nvPr/>
              </p:nvSpPr>
              <p:spPr>
                <a:xfrm>
                  <a:off x="1910050" y="4708675"/>
                  <a:ext cx="336925" cy="176375"/>
                </a:xfrm>
                <a:custGeom>
                  <a:avLst/>
                  <a:gdLst/>
                  <a:ahLst/>
                  <a:cxnLst/>
                  <a:rect l="l" t="t" r="r" b="b"/>
                  <a:pathLst>
                    <a:path w="13477" h="7055" extrusionOk="0">
                      <a:moveTo>
                        <a:pt x="10331" y="0"/>
                      </a:moveTo>
                      <a:cubicBezTo>
                        <a:pt x="10268" y="0"/>
                        <a:pt x="10204" y="2"/>
                        <a:pt x="10141" y="6"/>
                      </a:cubicBezTo>
                      <a:lnTo>
                        <a:pt x="2836" y="606"/>
                      </a:lnTo>
                      <a:cubicBezTo>
                        <a:pt x="1201" y="740"/>
                        <a:pt x="0" y="2141"/>
                        <a:pt x="134" y="3775"/>
                      </a:cubicBezTo>
                      <a:lnTo>
                        <a:pt x="167" y="4342"/>
                      </a:lnTo>
                      <a:cubicBezTo>
                        <a:pt x="294" y="5894"/>
                        <a:pt x="1562" y="7055"/>
                        <a:pt x="3088" y="7055"/>
                      </a:cubicBezTo>
                      <a:cubicBezTo>
                        <a:pt x="3170" y="7055"/>
                        <a:pt x="3253" y="7051"/>
                        <a:pt x="3336" y="7044"/>
                      </a:cubicBezTo>
                      <a:lnTo>
                        <a:pt x="10641" y="6477"/>
                      </a:lnTo>
                      <a:cubicBezTo>
                        <a:pt x="12242" y="6344"/>
                        <a:pt x="13476" y="4943"/>
                        <a:pt x="13343" y="3308"/>
                      </a:cubicBezTo>
                      <a:lnTo>
                        <a:pt x="13310" y="2741"/>
                      </a:lnTo>
                      <a:cubicBezTo>
                        <a:pt x="13181" y="1170"/>
                        <a:pt x="11883" y="0"/>
                        <a:pt x="10331" y="0"/>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1" name="Google Shape;1618;p80">
                  <a:extLst>
                    <a:ext uri="{FF2B5EF4-FFF2-40B4-BE49-F238E27FC236}">
                      <a16:creationId xmlns:a16="http://schemas.microsoft.com/office/drawing/2014/main" id="{14D10FF0-FD97-47A3-A94A-EF33302CEF31}"/>
                    </a:ext>
                  </a:extLst>
                </p:cNvPr>
                <p:cNvSpPr/>
                <p:nvPr/>
              </p:nvSpPr>
              <p:spPr>
                <a:xfrm>
                  <a:off x="1272075" y="4667125"/>
                  <a:ext cx="275225" cy="482025"/>
                </a:xfrm>
                <a:custGeom>
                  <a:avLst/>
                  <a:gdLst/>
                  <a:ahLst/>
                  <a:cxnLst/>
                  <a:rect l="l" t="t" r="r" b="b"/>
                  <a:pathLst>
                    <a:path w="11009" h="19281" extrusionOk="0">
                      <a:moveTo>
                        <a:pt x="2303" y="0"/>
                      </a:moveTo>
                      <a:lnTo>
                        <a:pt x="1" y="1635"/>
                      </a:lnTo>
                      <a:lnTo>
                        <a:pt x="8173" y="19281"/>
                      </a:lnTo>
                      <a:lnTo>
                        <a:pt x="11009" y="17513"/>
                      </a:lnTo>
                      <a:lnTo>
                        <a:pt x="2303" y="0"/>
                      </a:ln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2" name="Google Shape;1619;p80">
                  <a:extLst>
                    <a:ext uri="{FF2B5EF4-FFF2-40B4-BE49-F238E27FC236}">
                      <a16:creationId xmlns:a16="http://schemas.microsoft.com/office/drawing/2014/main" id="{98393E53-0556-499D-A567-423003B95D4A}"/>
                    </a:ext>
                  </a:extLst>
                </p:cNvPr>
                <p:cNvSpPr/>
                <p:nvPr/>
              </p:nvSpPr>
              <p:spPr>
                <a:xfrm>
                  <a:off x="609125" y="4673800"/>
                  <a:ext cx="873975" cy="773075"/>
                </a:xfrm>
                <a:custGeom>
                  <a:avLst/>
                  <a:gdLst/>
                  <a:ahLst/>
                  <a:cxnLst/>
                  <a:rect l="l" t="t" r="r" b="b"/>
                  <a:pathLst>
                    <a:path w="34959" h="30923" extrusionOk="0">
                      <a:moveTo>
                        <a:pt x="25952" y="0"/>
                      </a:moveTo>
                      <a:lnTo>
                        <a:pt x="0" y="17980"/>
                      </a:lnTo>
                      <a:lnTo>
                        <a:pt x="0" y="30922"/>
                      </a:lnTo>
                      <a:lnTo>
                        <a:pt x="19681" y="30922"/>
                      </a:lnTo>
                      <a:lnTo>
                        <a:pt x="34958" y="19414"/>
                      </a:lnTo>
                      <a:lnTo>
                        <a:pt x="34691" y="18880"/>
                      </a:lnTo>
                      <a:lnTo>
                        <a:pt x="34358" y="18146"/>
                      </a:lnTo>
                      <a:lnTo>
                        <a:pt x="33457" y="16178"/>
                      </a:lnTo>
                      <a:lnTo>
                        <a:pt x="33124" y="15511"/>
                      </a:lnTo>
                      <a:lnTo>
                        <a:pt x="32457" y="14010"/>
                      </a:lnTo>
                      <a:lnTo>
                        <a:pt x="31789" y="12576"/>
                      </a:lnTo>
                      <a:lnTo>
                        <a:pt x="28520" y="5537"/>
                      </a:lnTo>
                      <a:lnTo>
                        <a:pt x="26886" y="2135"/>
                      </a:lnTo>
                      <a:lnTo>
                        <a:pt x="26519" y="1234"/>
                      </a:lnTo>
                      <a:lnTo>
                        <a:pt x="25952"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10" name="Google Shape;1620;p80">
                <a:extLst>
                  <a:ext uri="{FF2B5EF4-FFF2-40B4-BE49-F238E27FC236}">
                    <a16:creationId xmlns:a16="http://schemas.microsoft.com/office/drawing/2014/main" id="{A22CA5B1-A8DD-4B4F-9CF8-AC59989E5C14}"/>
                  </a:ext>
                </a:extLst>
              </p:cNvPr>
              <p:cNvSpPr/>
              <p:nvPr/>
            </p:nvSpPr>
            <p:spPr>
              <a:xfrm>
                <a:off x="834537" y="2450715"/>
                <a:ext cx="90600" cy="107163"/>
              </a:xfrm>
              <a:custGeom>
                <a:avLst/>
                <a:gdLst/>
                <a:ahLst/>
                <a:cxn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Google Shape;1621;p80">
                <a:extLst>
                  <a:ext uri="{FF2B5EF4-FFF2-40B4-BE49-F238E27FC236}">
                    <a16:creationId xmlns:a16="http://schemas.microsoft.com/office/drawing/2014/main" id="{7152182E-B475-4BBC-9148-59F9C84FDDAB}"/>
                  </a:ext>
                </a:extLst>
              </p:cNvPr>
              <p:cNvSpPr/>
              <p:nvPr/>
            </p:nvSpPr>
            <p:spPr>
              <a:xfrm>
                <a:off x="3364679" y="2053729"/>
                <a:ext cx="159916" cy="189840"/>
              </a:xfrm>
              <a:custGeom>
                <a:avLst/>
                <a:gdLst/>
                <a:ahLst/>
                <a:cxn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Google Shape;1622;p80">
                <a:extLst>
                  <a:ext uri="{FF2B5EF4-FFF2-40B4-BE49-F238E27FC236}">
                    <a16:creationId xmlns:a16="http://schemas.microsoft.com/office/drawing/2014/main" id="{DC051B5B-2CF5-404A-AA91-CC1BB6761E09}"/>
                  </a:ext>
                </a:extLst>
              </p:cNvPr>
              <p:cNvSpPr/>
              <p:nvPr/>
            </p:nvSpPr>
            <p:spPr>
              <a:xfrm>
                <a:off x="3524604" y="1021313"/>
                <a:ext cx="197735" cy="235526"/>
              </a:xfrm>
              <a:custGeom>
                <a:avLst/>
                <a:gdLst/>
                <a:ahLst/>
                <a:cxn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Google Shape;1623;p80">
                <a:extLst>
                  <a:ext uri="{FF2B5EF4-FFF2-40B4-BE49-F238E27FC236}">
                    <a16:creationId xmlns:a16="http://schemas.microsoft.com/office/drawing/2014/main" id="{43810DD4-8E5A-4D66-8461-81B0E3F4BF70}"/>
                  </a:ext>
                </a:extLst>
              </p:cNvPr>
              <p:cNvSpPr/>
              <p:nvPr/>
            </p:nvSpPr>
            <p:spPr>
              <a:xfrm>
                <a:off x="1251165" y="1936057"/>
                <a:ext cx="197735" cy="235526"/>
              </a:xfrm>
              <a:custGeom>
                <a:avLst/>
                <a:gdLst/>
                <a:ahLst/>
                <a:cxn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Google Shape;1624;p80">
                <a:extLst>
                  <a:ext uri="{FF2B5EF4-FFF2-40B4-BE49-F238E27FC236}">
                    <a16:creationId xmlns:a16="http://schemas.microsoft.com/office/drawing/2014/main" id="{0D096750-0283-4548-9BE2-DC3D0C622EE0}"/>
                  </a:ext>
                </a:extLst>
              </p:cNvPr>
              <p:cNvSpPr/>
              <p:nvPr/>
            </p:nvSpPr>
            <p:spPr>
              <a:xfrm>
                <a:off x="1216513" y="3536110"/>
                <a:ext cx="89827" cy="107135"/>
              </a:xfrm>
              <a:custGeom>
                <a:avLst/>
                <a:gdLst/>
                <a:ahLst/>
                <a:cxn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5" name="Google Shape;1625;p80">
                <a:extLst>
                  <a:ext uri="{FF2B5EF4-FFF2-40B4-BE49-F238E27FC236}">
                    <a16:creationId xmlns:a16="http://schemas.microsoft.com/office/drawing/2014/main" id="{098E03AF-E8EA-4178-8830-055DEAB6FBB3}"/>
                  </a:ext>
                </a:extLst>
              </p:cNvPr>
              <p:cNvSpPr/>
              <p:nvPr/>
            </p:nvSpPr>
            <p:spPr>
              <a:xfrm>
                <a:off x="1057426" y="3919682"/>
                <a:ext cx="159916" cy="189840"/>
              </a:xfrm>
              <a:custGeom>
                <a:avLst/>
                <a:gdLst/>
                <a:ahLst/>
                <a:cxn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Google Shape;1626;p80">
                <a:extLst>
                  <a:ext uri="{FF2B5EF4-FFF2-40B4-BE49-F238E27FC236}">
                    <a16:creationId xmlns:a16="http://schemas.microsoft.com/office/drawing/2014/main" id="{AA729459-8592-4469-9C78-E776F961C4A4}"/>
                  </a:ext>
                </a:extLst>
              </p:cNvPr>
              <p:cNvSpPr/>
              <p:nvPr/>
            </p:nvSpPr>
            <p:spPr>
              <a:xfrm>
                <a:off x="1979638" y="2802482"/>
                <a:ext cx="197735" cy="235526"/>
              </a:xfrm>
              <a:custGeom>
                <a:avLst/>
                <a:gdLst/>
                <a:ahLst/>
                <a:cxn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8" name="Google Shape;1627;p80">
              <a:extLst>
                <a:ext uri="{FF2B5EF4-FFF2-40B4-BE49-F238E27FC236}">
                  <a16:creationId xmlns:a16="http://schemas.microsoft.com/office/drawing/2014/main" id="{1000BA6A-9F1A-461F-B1CC-BC2B8BDCD75C}"/>
                </a:ext>
              </a:extLst>
            </p:cNvPr>
            <p:cNvSpPr/>
            <p:nvPr/>
          </p:nvSpPr>
          <p:spPr>
            <a:xfrm>
              <a:off x="1843325" y="4878925"/>
              <a:ext cx="294400" cy="142625"/>
            </a:xfrm>
            <a:custGeom>
              <a:avLst/>
              <a:gdLst/>
              <a:ahLst/>
              <a:cxnLst/>
              <a:rect l="l" t="t" r="r" b="b"/>
              <a:pathLst>
                <a:path w="11776" h="5705" extrusionOk="0">
                  <a:moveTo>
                    <a:pt x="2539" y="0"/>
                  </a:moveTo>
                  <a:cubicBezTo>
                    <a:pt x="1135" y="0"/>
                    <a:pt x="34" y="1090"/>
                    <a:pt x="34" y="2503"/>
                  </a:cubicBezTo>
                  <a:lnTo>
                    <a:pt x="34" y="3170"/>
                  </a:lnTo>
                  <a:cubicBezTo>
                    <a:pt x="1" y="4604"/>
                    <a:pt x="1135" y="5705"/>
                    <a:pt x="2536" y="5705"/>
                  </a:cubicBezTo>
                  <a:lnTo>
                    <a:pt x="9174" y="5705"/>
                  </a:lnTo>
                  <a:cubicBezTo>
                    <a:pt x="10541" y="5705"/>
                    <a:pt x="11676" y="4604"/>
                    <a:pt x="11709" y="3203"/>
                  </a:cubicBezTo>
                  <a:lnTo>
                    <a:pt x="11709" y="2536"/>
                  </a:lnTo>
                  <a:cubicBezTo>
                    <a:pt x="11776" y="1135"/>
                    <a:pt x="10642" y="1"/>
                    <a:pt x="9207" y="1"/>
                  </a:cubicBezTo>
                  <a:lnTo>
                    <a:pt x="2602" y="1"/>
                  </a:lnTo>
                  <a:cubicBezTo>
                    <a:pt x="2581" y="0"/>
                    <a:pt x="2560" y="0"/>
                    <a:pt x="2539" y="0"/>
                  </a:cubicBezTo>
                  <a:close/>
                </a:path>
              </a:pathLst>
            </a:custGeom>
            <a:solidFill>
              <a:srgbClr val="F1A49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55" name="文字方塊 54">
            <a:extLst>
              <a:ext uri="{FF2B5EF4-FFF2-40B4-BE49-F238E27FC236}">
                <a16:creationId xmlns:a16="http://schemas.microsoft.com/office/drawing/2014/main" id="{62464231-FD18-4E12-948F-B38D663BA9DB}"/>
              </a:ext>
            </a:extLst>
          </p:cNvPr>
          <p:cNvSpPr txBox="1"/>
          <p:nvPr/>
        </p:nvSpPr>
        <p:spPr>
          <a:xfrm>
            <a:off x="3356830" y="4475657"/>
            <a:ext cx="50083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a:ln>
                  <a:noFill/>
                </a:ln>
                <a:solidFill>
                  <a:srgbClr val="FFFFFF">
                    <a:lumMod val="50000"/>
                  </a:srgbClr>
                </a:solidFill>
                <a:effectLst/>
                <a:uLnTx/>
                <a:uFillTx/>
                <a:latin typeface="微軟正黑體 Light" panose="020B0304030504040204" pitchFamily="34" charset="-120"/>
                <a:ea typeface="微軟正黑體 Light" panose="020B0304030504040204" pitchFamily="34" charset="-120"/>
                <a:cs typeface="Arial"/>
                <a:sym typeface="Arial"/>
              </a:rPr>
              <a:t>機關團體公開網址：</a:t>
            </a:r>
            <a:r>
              <a:rPr kumimoji="0" lang="en-US" altLang="zh-TW" sz="1400" b="0" i="0" u="none" strike="noStrike" kern="1200" cap="none" spc="0" normalizeH="0" baseline="0" noProof="0">
                <a:ln>
                  <a:noFill/>
                </a:ln>
                <a:solidFill>
                  <a:srgbClr val="FFFFFF">
                    <a:lumMod val="50000"/>
                  </a:srgbClr>
                </a:solidFill>
                <a:effectLst/>
                <a:uLnTx/>
                <a:uFillTx/>
                <a:latin typeface="微軟正黑體 Light" panose="020B0304030504040204" pitchFamily="34" charset="-120"/>
                <a:ea typeface="微軟正黑體 Light" panose="020B0304030504040204" pitchFamily="34" charset="-120"/>
                <a:cs typeface="Arial"/>
                <a:sym typeface="Arial"/>
                <a:hlinkClick r:id="rId3">
                  <a:extLst>
                    <a:ext uri="{A12FA001-AC4F-418D-AE19-62706E023703}">
                      <ahyp:hlinkClr xmlns:ahyp="http://schemas.microsoft.com/office/drawing/2018/hyperlinkcolor" val="tx"/>
                    </a:ext>
                  </a:extLst>
                </a:hlinkClick>
              </a:rPr>
              <a:t>https</a:t>
            </a:r>
            <a:r>
              <a:rPr kumimoji="0" lang="en-US" altLang="zh-TW" sz="1400" b="0" i="0" u="none" strike="noStrike" kern="1200" cap="none" spc="0" normalizeH="0" baseline="0" noProof="0" dirty="0">
                <a:ln>
                  <a:noFill/>
                </a:ln>
                <a:solidFill>
                  <a:srgbClr val="FFFFFF">
                    <a:lumMod val="50000"/>
                  </a:srgbClr>
                </a:solidFill>
                <a:effectLst/>
                <a:uLnTx/>
                <a:uFillTx/>
                <a:latin typeface="微軟正黑體 Light" panose="020B0304030504040204" pitchFamily="34" charset="-120"/>
                <a:ea typeface="微軟正黑體 Light" panose="020B0304030504040204" pitchFamily="34" charset="-120"/>
                <a:cs typeface="Arial"/>
                <a:sym typeface="Arial"/>
                <a:hlinkClick r:id="rId3">
                  <a:extLst>
                    <a:ext uri="{A12FA001-AC4F-418D-AE19-62706E023703}">
                      <ahyp:hlinkClr xmlns:ahyp="http://schemas.microsoft.com/office/drawing/2018/hyperlinkcolor" val="tx"/>
                    </a:ext>
                  </a:extLst>
                </a:hlinkClick>
              </a:rPr>
              <a:t>://cfcmweb.cy.gov.tw/cfcmcert/</a:t>
            </a:r>
            <a:endParaRPr kumimoji="0" lang="en-US" altLang="zh-TW" sz="1400" b="0" i="0" u="none" strike="noStrike" kern="1200" cap="none" spc="0" normalizeH="0" baseline="0" noProof="0" dirty="0">
              <a:ln>
                <a:noFill/>
              </a:ln>
              <a:solidFill>
                <a:srgbClr val="FFFFFF">
                  <a:lumMod val="50000"/>
                </a:srgbClr>
              </a:solidFill>
              <a:effectLst/>
              <a:uLnTx/>
              <a:uFillTx/>
              <a:latin typeface="微軟正黑體 Light" panose="020B0304030504040204" pitchFamily="34" charset="-120"/>
              <a:ea typeface="微軟正黑體 Light" panose="020B0304030504040204" pitchFamily="34" charset="-120"/>
              <a:cs typeface="Arial"/>
              <a:sym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zh-TW" altLang="en-US" sz="1400" b="0" i="0" u="none" strike="noStrike" kern="1200" cap="none" spc="0" normalizeH="0" baseline="0" noProof="0">
                <a:ln>
                  <a:noFill/>
                </a:ln>
                <a:solidFill>
                  <a:srgbClr val="FFFFFF">
                    <a:lumMod val="50000"/>
                  </a:srgbClr>
                </a:solidFill>
                <a:effectLst/>
                <a:uLnTx/>
                <a:uFillTx/>
                <a:latin typeface="微軟正黑體 Light" panose="020B0304030504040204" pitchFamily="34" charset="-120"/>
                <a:ea typeface="微軟正黑體 Light" panose="020B0304030504040204" pitchFamily="34" charset="-120"/>
                <a:cs typeface="Arial"/>
                <a:sym typeface="Arial"/>
              </a:rPr>
              <a:t>其他資訊請詳閱「監察院陽光法令主題網」</a:t>
            </a:r>
            <a:endParaRPr kumimoji="0" lang="zh-TW" altLang="en-US" sz="1400" b="0" i="0" u="none" strike="noStrike" kern="1200" cap="none" spc="0" normalizeH="0" baseline="0" noProof="0" dirty="0">
              <a:ln>
                <a:noFill/>
              </a:ln>
              <a:solidFill>
                <a:srgbClr val="FFFFFF">
                  <a:lumMod val="50000"/>
                </a:srgbClr>
              </a:solidFill>
              <a:effectLst/>
              <a:uLnTx/>
              <a:uFillTx/>
              <a:latin typeface="微軟正黑體 Light" panose="020B0304030504040204" pitchFamily="34" charset="-120"/>
              <a:ea typeface="微軟正黑體 Light" panose="020B0304030504040204" pitchFamily="34" charset="-120"/>
              <a:cs typeface="Arial"/>
              <a:sym typeface="Arial"/>
            </a:endParaRPr>
          </a:p>
        </p:txBody>
      </p:sp>
      <p:pic>
        <p:nvPicPr>
          <p:cNvPr id="5" name="!!pic1">
            <a:extLst>
              <a:ext uri="{FF2B5EF4-FFF2-40B4-BE49-F238E27FC236}">
                <a16:creationId xmlns:a16="http://schemas.microsoft.com/office/drawing/2014/main" id="{BAB2368E-CA88-CF1D-B2A0-90BAD4416B02}"/>
              </a:ext>
            </a:extLst>
          </p:cNvPr>
          <p:cNvPicPr>
            <a:picLocks noChangeAspect="1"/>
          </p:cNvPicPr>
          <p:nvPr/>
        </p:nvPicPr>
        <p:blipFill>
          <a:blip r:embed="rId4"/>
          <a:srcRect t="9581"/>
          <a:stretch/>
        </p:blipFill>
        <p:spPr>
          <a:xfrm>
            <a:off x="2490115" y="78943"/>
            <a:ext cx="6567851" cy="4309285"/>
          </a:xfrm>
          <a:prstGeom prst="rect">
            <a:avLst/>
          </a:prstGeom>
        </p:spPr>
      </p:pic>
    </p:spTree>
    <p:extLst>
      <p:ext uri="{BB962C8B-B14F-4D97-AF65-F5344CB8AC3E}">
        <p14:creationId xmlns:p14="http://schemas.microsoft.com/office/powerpoint/2010/main" val="801227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fade">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群組 7">
            <a:extLst>
              <a:ext uri="{FF2B5EF4-FFF2-40B4-BE49-F238E27FC236}">
                <a16:creationId xmlns:a16="http://schemas.microsoft.com/office/drawing/2014/main" id="{5A021B49-14E4-41F3-B5A2-195C58EF8F4B}"/>
              </a:ext>
            </a:extLst>
          </p:cNvPr>
          <p:cNvGrpSpPr/>
          <p:nvPr/>
        </p:nvGrpSpPr>
        <p:grpSpPr>
          <a:xfrm>
            <a:off x="4712314" y="684851"/>
            <a:ext cx="1656560" cy="1039647"/>
            <a:chOff x="913784" y="1137192"/>
            <a:chExt cx="2031249" cy="1217104"/>
          </a:xfrm>
        </p:grpSpPr>
        <p:grpSp>
          <p:nvGrpSpPr>
            <p:cNvPr id="9" name="Google Shape;6423;p77">
              <a:extLst>
                <a:ext uri="{FF2B5EF4-FFF2-40B4-BE49-F238E27FC236}">
                  <a16:creationId xmlns:a16="http://schemas.microsoft.com/office/drawing/2014/main" id="{A3A7581E-8D0B-487F-AEA2-9BD4FAC77425}"/>
                </a:ext>
              </a:extLst>
            </p:cNvPr>
            <p:cNvGrpSpPr/>
            <p:nvPr/>
          </p:nvGrpSpPr>
          <p:grpSpPr>
            <a:xfrm>
              <a:off x="1557984" y="1137192"/>
              <a:ext cx="742848" cy="780584"/>
              <a:chOff x="-60987850" y="4100950"/>
              <a:chExt cx="316650" cy="315650"/>
            </a:xfrm>
            <a:solidFill>
              <a:schemeClr val="bg2">
                <a:lumMod val="50000"/>
              </a:schemeClr>
            </a:solidFill>
          </p:grpSpPr>
          <p:sp>
            <p:nvSpPr>
              <p:cNvPr id="11" name="Google Shape;6424;p77">
                <a:extLst>
                  <a:ext uri="{FF2B5EF4-FFF2-40B4-BE49-F238E27FC236}">
                    <a16:creationId xmlns:a16="http://schemas.microsoft.com/office/drawing/2014/main" id="{14790F4B-F783-414A-B31E-E6B413D1D563}"/>
                  </a:ext>
                </a:extLst>
              </p:cNvPr>
              <p:cNvSpPr/>
              <p:nvPr/>
            </p:nvSpPr>
            <p:spPr>
              <a:xfrm>
                <a:off x="-60987850" y="4355925"/>
                <a:ext cx="315875" cy="60675"/>
              </a:xfrm>
              <a:custGeom>
                <a:avLst/>
                <a:gdLst/>
                <a:ahLst/>
                <a:cxnLst/>
                <a:rect l="l" t="t" r="r" b="b"/>
                <a:pathLst>
                  <a:path w="12635" h="2427" extrusionOk="0">
                    <a:moveTo>
                      <a:pt x="1230" y="1"/>
                    </a:moveTo>
                    <a:cubicBezTo>
                      <a:pt x="537" y="1"/>
                      <a:pt x="1" y="536"/>
                      <a:pt x="1" y="1198"/>
                    </a:cubicBezTo>
                    <a:lnTo>
                      <a:pt x="1" y="2049"/>
                    </a:lnTo>
                    <a:cubicBezTo>
                      <a:pt x="1" y="2269"/>
                      <a:pt x="190" y="2427"/>
                      <a:pt x="379" y="2427"/>
                    </a:cubicBezTo>
                    <a:lnTo>
                      <a:pt x="12256" y="2427"/>
                    </a:lnTo>
                    <a:cubicBezTo>
                      <a:pt x="12477" y="2427"/>
                      <a:pt x="12634" y="2238"/>
                      <a:pt x="12634" y="2049"/>
                    </a:cubicBezTo>
                    <a:lnTo>
                      <a:pt x="12634" y="1198"/>
                    </a:lnTo>
                    <a:cubicBezTo>
                      <a:pt x="12634" y="536"/>
                      <a:pt x="12099" y="1"/>
                      <a:pt x="11406" y="1"/>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2" name="Google Shape;6425;p77">
                <a:extLst>
                  <a:ext uri="{FF2B5EF4-FFF2-40B4-BE49-F238E27FC236}">
                    <a16:creationId xmlns:a16="http://schemas.microsoft.com/office/drawing/2014/main" id="{478ADABD-AB39-40AB-B6CB-72D4FCA8A282}"/>
                  </a:ext>
                </a:extLst>
              </p:cNvPr>
              <p:cNvSpPr/>
              <p:nvPr/>
            </p:nvSpPr>
            <p:spPr>
              <a:xfrm>
                <a:off x="-60987050" y="4100950"/>
                <a:ext cx="315850" cy="123475"/>
              </a:xfrm>
              <a:custGeom>
                <a:avLst/>
                <a:gdLst/>
                <a:ahLst/>
                <a:cxnLst/>
                <a:rect l="l" t="t" r="r" b="b"/>
                <a:pathLst>
                  <a:path w="12634" h="4939" extrusionOk="0">
                    <a:moveTo>
                      <a:pt x="6270" y="2355"/>
                    </a:moveTo>
                    <a:cubicBezTo>
                      <a:pt x="6490" y="2355"/>
                      <a:pt x="6711" y="2544"/>
                      <a:pt x="6711" y="2796"/>
                    </a:cubicBezTo>
                    <a:cubicBezTo>
                      <a:pt x="6711" y="2985"/>
                      <a:pt x="6490" y="3174"/>
                      <a:pt x="6270" y="3174"/>
                    </a:cubicBezTo>
                    <a:cubicBezTo>
                      <a:pt x="6018" y="3174"/>
                      <a:pt x="5860" y="2985"/>
                      <a:pt x="5860" y="2796"/>
                    </a:cubicBezTo>
                    <a:cubicBezTo>
                      <a:pt x="5860" y="2544"/>
                      <a:pt x="6081" y="2355"/>
                      <a:pt x="6270" y="2355"/>
                    </a:cubicBezTo>
                    <a:close/>
                    <a:moveTo>
                      <a:pt x="6290" y="0"/>
                    </a:moveTo>
                    <a:cubicBezTo>
                      <a:pt x="6238" y="0"/>
                      <a:pt x="6191" y="8"/>
                      <a:pt x="6144" y="24"/>
                    </a:cubicBezTo>
                    <a:lnTo>
                      <a:pt x="252" y="2513"/>
                    </a:lnTo>
                    <a:cubicBezTo>
                      <a:pt x="95" y="2576"/>
                      <a:pt x="0" y="2702"/>
                      <a:pt x="0" y="2891"/>
                    </a:cubicBezTo>
                    <a:lnTo>
                      <a:pt x="0" y="4561"/>
                    </a:lnTo>
                    <a:cubicBezTo>
                      <a:pt x="0" y="4781"/>
                      <a:pt x="189" y="4939"/>
                      <a:pt x="410" y="4939"/>
                    </a:cubicBezTo>
                    <a:lnTo>
                      <a:pt x="12256" y="4939"/>
                    </a:lnTo>
                    <a:cubicBezTo>
                      <a:pt x="12476" y="4939"/>
                      <a:pt x="12634" y="4750"/>
                      <a:pt x="12634" y="4561"/>
                    </a:cubicBezTo>
                    <a:lnTo>
                      <a:pt x="12634" y="2891"/>
                    </a:lnTo>
                    <a:cubicBezTo>
                      <a:pt x="12602" y="2702"/>
                      <a:pt x="12539" y="2544"/>
                      <a:pt x="12382" y="2513"/>
                    </a:cubicBezTo>
                    <a:lnTo>
                      <a:pt x="6459" y="24"/>
                    </a:lnTo>
                    <a:cubicBezTo>
                      <a:pt x="6396" y="8"/>
                      <a:pt x="6341" y="0"/>
                      <a:pt x="6290" y="0"/>
                    </a:cubicBez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7" name="Google Shape;6426;p77">
                <a:extLst>
                  <a:ext uri="{FF2B5EF4-FFF2-40B4-BE49-F238E27FC236}">
                    <a16:creationId xmlns:a16="http://schemas.microsoft.com/office/drawing/2014/main" id="{DD777386-26AC-4981-AEF4-B24ED0544C9C}"/>
                  </a:ext>
                </a:extLst>
              </p:cNvPr>
              <p:cNvSpPr/>
              <p:nvPr/>
            </p:nvSpPr>
            <p:spPr>
              <a:xfrm>
                <a:off x="-60757075" y="4245675"/>
                <a:ext cx="61475" cy="89025"/>
              </a:xfrm>
              <a:custGeom>
                <a:avLst/>
                <a:gdLst/>
                <a:ahLst/>
                <a:cxnLst/>
                <a:rect l="l" t="t" r="r" b="b"/>
                <a:pathLst>
                  <a:path w="2459" h="3561" extrusionOk="0">
                    <a:moveTo>
                      <a:pt x="1" y="0"/>
                    </a:moveTo>
                    <a:lnTo>
                      <a:pt x="1" y="3560"/>
                    </a:lnTo>
                    <a:lnTo>
                      <a:pt x="2458" y="3560"/>
                    </a:lnTo>
                    <a:lnTo>
                      <a:pt x="2458"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8" name="Google Shape;6427;p77">
                <a:extLst>
                  <a:ext uri="{FF2B5EF4-FFF2-40B4-BE49-F238E27FC236}">
                    <a16:creationId xmlns:a16="http://schemas.microsoft.com/office/drawing/2014/main" id="{80FF0AF1-D7E6-49DC-B8E2-FA0474DD2C5E}"/>
                  </a:ext>
                </a:extLst>
              </p:cNvPr>
              <p:cNvSpPr/>
              <p:nvPr/>
            </p:nvSpPr>
            <p:spPr>
              <a:xfrm>
                <a:off x="-60861025" y="4245675"/>
                <a:ext cx="62225" cy="89025"/>
              </a:xfrm>
              <a:custGeom>
                <a:avLst/>
                <a:gdLst/>
                <a:ahLst/>
                <a:cxnLst/>
                <a:rect l="l" t="t" r="r" b="b"/>
                <a:pathLst>
                  <a:path w="2489" h="3561" extrusionOk="0">
                    <a:moveTo>
                      <a:pt x="0" y="0"/>
                    </a:moveTo>
                    <a:lnTo>
                      <a:pt x="0" y="3560"/>
                    </a:lnTo>
                    <a:lnTo>
                      <a:pt x="2489" y="3560"/>
                    </a:lnTo>
                    <a:lnTo>
                      <a:pt x="2489"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9" name="Google Shape;6428;p77">
                <a:extLst>
                  <a:ext uri="{FF2B5EF4-FFF2-40B4-BE49-F238E27FC236}">
                    <a16:creationId xmlns:a16="http://schemas.microsoft.com/office/drawing/2014/main" id="{E9EA9B0E-E1A5-4D98-A1DF-5F6BF4C50E13}"/>
                  </a:ext>
                </a:extLst>
              </p:cNvPr>
              <p:cNvSpPr/>
              <p:nvPr/>
            </p:nvSpPr>
            <p:spPr>
              <a:xfrm>
                <a:off x="-60964200" y="4245675"/>
                <a:ext cx="62225" cy="89025"/>
              </a:xfrm>
              <a:custGeom>
                <a:avLst/>
                <a:gdLst/>
                <a:ahLst/>
                <a:cxnLst/>
                <a:rect l="l" t="t" r="r" b="b"/>
                <a:pathLst>
                  <a:path w="2489" h="3561" extrusionOk="0">
                    <a:moveTo>
                      <a:pt x="0" y="0"/>
                    </a:moveTo>
                    <a:lnTo>
                      <a:pt x="0" y="3560"/>
                    </a:lnTo>
                    <a:lnTo>
                      <a:pt x="2489" y="3560"/>
                    </a:lnTo>
                    <a:lnTo>
                      <a:pt x="2489" y="0"/>
                    </a:lnTo>
                    <a:close/>
                  </a:path>
                </a:pathLst>
              </a:custGeom>
              <a:grp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0" name="文字方塊 9">
              <a:extLst>
                <a:ext uri="{FF2B5EF4-FFF2-40B4-BE49-F238E27FC236}">
                  <a16:creationId xmlns:a16="http://schemas.microsoft.com/office/drawing/2014/main" id="{B9C72CFD-A71F-4755-9C22-992C219DEDB7}"/>
                </a:ext>
              </a:extLst>
            </p:cNvPr>
            <p:cNvSpPr txBox="1"/>
            <p:nvPr/>
          </p:nvSpPr>
          <p:spPr>
            <a:xfrm>
              <a:off x="913784" y="1993985"/>
              <a:ext cx="2031249" cy="360311"/>
            </a:xfrm>
            <a:prstGeom prst="rect">
              <a:avLst/>
            </a:prstGeom>
            <a:noFill/>
          </p:spPr>
          <p:txBody>
            <a:bodyPr wrap="square" rtlCol="0">
              <a:spAutoFit/>
            </a:bodyPr>
            <a:lstStyle/>
            <a:p>
              <a:pPr lvl="0" algn="ctr">
                <a:defRPr/>
              </a:pPr>
              <a:r>
                <a:rPr lang="zh-TW" altLang="en-US" b="1">
                  <a:latin typeface="微軟正黑體" panose="020B0604030504040204" pitchFamily="34" charset="-120"/>
                  <a:ea typeface="微軟正黑體" panose="020B0604030504040204" pitchFamily="34" charset="-120"/>
                </a:rPr>
                <a:t>頭屋青溪協會</a:t>
              </a:r>
              <a:endParaRPr kumimoji="0" lang="zh-TW" altLang="en-US"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grpSp>
      <p:grpSp>
        <p:nvGrpSpPr>
          <p:cNvPr id="21" name="群組 20">
            <a:extLst>
              <a:ext uri="{FF2B5EF4-FFF2-40B4-BE49-F238E27FC236}">
                <a16:creationId xmlns:a16="http://schemas.microsoft.com/office/drawing/2014/main" id="{42FC8E0B-C029-4DDE-85B0-E2AD25747134}"/>
              </a:ext>
            </a:extLst>
          </p:cNvPr>
          <p:cNvGrpSpPr/>
          <p:nvPr/>
        </p:nvGrpSpPr>
        <p:grpSpPr>
          <a:xfrm>
            <a:off x="7294722" y="622635"/>
            <a:ext cx="1656560" cy="1098467"/>
            <a:chOff x="6279103" y="1341731"/>
            <a:chExt cx="2031249" cy="1190299"/>
          </a:xfrm>
        </p:grpSpPr>
        <p:sp>
          <p:nvSpPr>
            <p:cNvPr id="22" name="Google Shape;6510;p77">
              <a:extLst>
                <a:ext uri="{FF2B5EF4-FFF2-40B4-BE49-F238E27FC236}">
                  <a16:creationId xmlns:a16="http://schemas.microsoft.com/office/drawing/2014/main" id="{D859655A-C8C5-4A9B-BB44-653081E637E6}"/>
                </a:ext>
              </a:extLst>
            </p:cNvPr>
            <p:cNvSpPr/>
            <p:nvPr/>
          </p:nvSpPr>
          <p:spPr>
            <a:xfrm>
              <a:off x="6883835" y="1341731"/>
              <a:ext cx="821786" cy="780584"/>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rgbClr val="5F7D9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文字方塊 22">
              <a:extLst>
                <a:ext uri="{FF2B5EF4-FFF2-40B4-BE49-F238E27FC236}">
                  <a16:creationId xmlns:a16="http://schemas.microsoft.com/office/drawing/2014/main" id="{8371C0F6-C2CE-48A4-AF39-DB84989EFA76}"/>
                </a:ext>
              </a:extLst>
            </p:cNvPr>
            <p:cNvSpPr txBox="1"/>
            <p:nvPr/>
          </p:nvSpPr>
          <p:spPr>
            <a:xfrm>
              <a:off x="6279103" y="2198523"/>
              <a:ext cx="2031249" cy="333507"/>
            </a:xfrm>
            <a:prstGeom prst="rect">
              <a:avLst/>
            </a:prstGeom>
            <a:noFill/>
          </p:spPr>
          <p:txBody>
            <a:bodyPr wrap="square" rtlCol="0">
              <a:spAutoFit/>
            </a:bodyPr>
            <a:lstStyle/>
            <a:p>
              <a:pPr algn="ctr"/>
              <a:r>
                <a:rPr lang="zh-TW" altLang="en-US" b="1">
                  <a:solidFill>
                    <a:schemeClr val="tx1"/>
                  </a:solidFill>
                  <a:latin typeface="微軟正黑體" panose="020B0604030504040204" pitchFamily="34" charset="-120"/>
                  <a:ea typeface="微軟正黑體" panose="020B0604030504040204" pitchFamily="34" charset="-120"/>
                </a:rPr>
                <a:t>頭屋鄉公所</a:t>
              </a:r>
              <a:endParaRPr lang="zh-TW" altLang="en-US" b="1" dirty="0">
                <a:solidFill>
                  <a:schemeClr val="tx1"/>
                </a:solidFill>
                <a:latin typeface="微軟正黑體" panose="020B0604030504040204" pitchFamily="34" charset="-120"/>
                <a:ea typeface="微軟正黑體" panose="020B0604030504040204" pitchFamily="34" charset="-120"/>
              </a:endParaRPr>
            </a:p>
          </p:txBody>
        </p:sp>
      </p:grpSp>
      <p:cxnSp>
        <p:nvCxnSpPr>
          <p:cNvPr id="25" name="直線單箭頭接點 24">
            <a:extLst>
              <a:ext uri="{FF2B5EF4-FFF2-40B4-BE49-F238E27FC236}">
                <a16:creationId xmlns:a16="http://schemas.microsoft.com/office/drawing/2014/main" id="{3F1FE458-5079-406B-A866-1A16A4840E65}"/>
              </a:ext>
            </a:extLst>
          </p:cNvPr>
          <p:cNvCxnSpPr>
            <a:cxnSpLocks/>
          </p:cNvCxnSpPr>
          <p:nvPr/>
        </p:nvCxnSpPr>
        <p:spPr>
          <a:xfrm flipH="1">
            <a:off x="6270731" y="1298703"/>
            <a:ext cx="1271314" cy="0"/>
          </a:xfrm>
          <a:prstGeom prst="straightConnector1">
            <a:avLst/>
          </a:prstGeom>
          <a:ln w="38100">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8" name="文字方塊 27">
            <a:extLst>
              <a:ext uri="{FF2B5EF4-FFF2-40B4-BE49-F238E27FC236}">
                <a16:creationId xmlns:a16="http://schemas.microsoft.com/office/drawing/2014/main" id="{775F8BE3-9102-43B4-9D35-DB01620F8553}"/>
              </a:ext>
            </a:extLst>
          </p:cNvPr>
          <p:cNvSpPr txBox="1"/>
          <p:nvPr/>
        </p:nvSpPr>
        <p:spPr>
          <a:xfrm>
            <a:off x="6199736" y="681455"/>
            <a:ext cx="1413305" cy="523220"/>
          </a:xfrm>
          <a:prstGeom prst="rect">
            <a:avLst/>
          </a:prstGeom>
          <a:noFill/>
        </p:spPr>
        <p:txBody>
          <a:bodyPr wrap="square" rtlCol="0">
            <a:spAutoFit/>
          </a:bodyPr>
          <a:lstStyle/>
          <a:p>
            <a:pPr algn="ctr"/>
            <a:r>
              <a:rPr lang="en-US" altLang="zh-TW" dirty="0">
                <a:solidFill>
                  <a:schemeClr val="accent6">
                    <a:lumMod val="60000"/>
                    <a:lumOff val="40000"/>
                  </a:schemeClr>
                </a:solidFill>
                <a:latin typeface="微軟正黑體" panose="020B0604030504040204" pitchFamily="34" charset="-120"/>
                <a:ea typeface="微軟正黑體" panose="020B0604030504040204" pitchFamily="34" charset="-120"/>
              </a:rPr>
              <a:t>114</a:t>
            </a:r>
            <a:r>
              <a:rPr lang="zh-TW" altLang="en-US" dirty="0">
                <a:solidFill>
                  <a:schemeClr val="accent6">
                    <a:lumMod val="60000"/>
                    <a:lumOff val="40000"/>
                  </a:schemeClr>
                </a:solidFill>
                <a:latin typeface="微軟正黑體" panose="020B0604030504040204" pitchFamily="34" charset="-120"/>
                <a:ea typeface="微軟正黑體" panose="020B0604030504040204" pitchFamily="34" charset="-120"/>
              </a:rPr>
              <a:t>年</a:t>
            </a:r>
            <a:r>
              <a:rPr lang="en-US" altLang="zh-TW" dirty="0">
                <a:solidFill>
                  <a:schemeClr val="accent6">
                    <a:lumMod val="60000"/>
                    <a:lumOff val="40000"/>
                  </a:schemeClr>
                </a:solidFill>
                <a:latin typeface="微軟正黑體" panose="020B0604030504040204" pitchFamily="34" charset="-120"/>
                <a:ea typeface="微軟正黑體" panose="020B0604030504040204" pitchFamily="34" charset="-120"/>
              </a:rPr>
              <a:t>3</a:t>
            </a:r>
            <a:r>
              <a:rPr lang="zh-TW" altLang="en-US" dirty="0">
                <a:solidFill>
                  <a:schemeClr val="accent6">
                    <a:lumMod val="60000"/>
                    <a:lumOff val="40000"/>
                  </a:schemeClr>
                </a:solidFill>
                <a:latin typeface="微軟正黑體" panose="020B0604030504040204" pitchFamily="34" charset="-120"/>
                <a:ea typeface="微軟正黑體" panose="020B0604030504040204" pitchFamily="34" charset="-120"/>
              </a:rPr>
              <a:t>月</a:t>
            </a:r>
            <a:r>
              <a:rPr lang="en-US" altLang="zh-TW" dirty="0">
                <a:solidFill>
                  <a:schemeClr val="accent6">
                    <a:lumMod val="60000"/>
                    <a:lumOff val="40000"/>
                  </a:schemeClr>
                </a:solidFill>
                <a:latin typeface="微軟正黑體" panose="020B0604030504040204" pitchFamily="34" charset="-120"/>
                <a:ea typeface="微軟正黑體" panose="020B0604030504040204" pitchFamily="34" charset="-120"/>
              </a:rPr>
              <a:t>14</a:t>
            </a:r>
            <a:r>
              <a:rPr lang="zh-TW" altLang="en-US" dirty="0">
                <a:solidFill>
                  <a:schemeClr val="accent6">
                    <a:lumMod val="60000"/>
                    <a:lumOff val="40000"/>
                  </a:schemeClr>
                </a:solidFill>
                <a:latin typeface="微軟正黑體" panose="020B0604030504040204" pitchFamily="34" charset="-120"/>
                <a:ea typeface="微軟正黑體" panose="020B0604030504040204" pitchFamily="34" charset="-120"/>
              </a:rPr>
              <a:t>日</a:t>
            </a:r>
            <a:r>
              <a:rPr lang="zh-TW" altLang="en-US" dirty="0">
                <a:latin typeface="微軟正黑體" panose="020B0604030504040204" pitchFamily="34" charset="-120"/>
                <a:ea typeface="微軟正黑體" panose="020B0604030504040204" pitchFamily="34" charset="-120"/>
              </a:rPr>
              <a:t>核定補助</a:t>
            </a:r>
          </a:p>
        </p:txBody>
      </p:sp>
      <p:cxnSp>
        <p:nvCxnSpPr>
          <p:cNvPr id="29" name="直線單箭頭接點 28">
            <a:extLst>
              <a:ext uri="{FF2B5EF4-FFF2-40B4-BE49-F238E27FC236}">
                <a16:creationId xmlns:a16="http://schemas.microsoft.com/office/drawing/2014/main" id="{06E91DCA-9168-40A2-8E4B-061E97D239F9}"/>
              </a:ext>
            </a:extLst>
          </p:cNvPr>
          <p:cNvCxnSpPr>
            <a:cxnSpLocks/>
          </p:cNvCxnSpPr>
          <p:nvPr/>
        </p:nvCxnSpPr>
        <p:spPr>
          <a:xfrm>
            <a:off x="8121262" y="1799745"/>
            <a:ext cx="0" cy="621333"/>
          </a:xfrm>
          <a:prstGeom prst="straightConnector1">
            <a:avLst/>
          </a:prstGeom>
          <a:ln w="38100">
            <a:solidFill>
              <a:schemeClr val="accent4">
                <a:lumMod val="50000"/>
              </a:schemeClr>
            </a:solidFill>
            <a:tailEnd type="triangle"/>
          </a:ln>
        </p:spPr>
        <p:style>
          <a:lnRef idx="1">
            <a:schemeClr val="accent2"/>
          </a:lnRef>
          <a:fillRef idx="0">
            <a:schemeClr val="accent2"/>
          </a:fillRef>
          <a:effectRef idx="0">
            <a:schemeClr val="accent2"/>
          </a:effectRef>
          <a:fontRef idx="minor">
            <a:schemeClr val="tx1"/>
          </a:fontRef>
        </p:style>
      </p:cxnSp>
      <p:grpSp>
        <p:nvGrpSpPr>
          <p:cNvPr id="30" name="群組 29">
            <a:extLst>
              <a:ext uri="{FF2B5EF4-FFF2-40B4-BE49-F238E27FC236}">
                <a16:creationId xmlns:a16="http://schemas.microsoft.com/office/drawing/2014/main" id="{619B4039-74A9-4EEE-827B-CD12443AFD29}"/>
              </a:ext>
            </a:extLst>
          </p:cNvPr>
          <p:cNvGrpSpPr/>
          <p:nvPr/>
        </p:nvGrpSpPr>
        <p:grpSpPr>
          <a:xfrm>
            <a:off x="7372166" y="2523720"/>
            <a:ext cx="1579116" cy="870112"/>
            <a:chOff x="6280580" y="3609462"/>
            <a:chExt cx="2031249" cy="1107956"/>
          </a:xfrm>
        </p:grpSpPr>
        <p:pic>
          <p:nvPicPr>
            <p:cNvPr id="31" name="圖片 30">
              <a:extLst>
                <a:ext uri="{FF2B5EF4-FFF2-40B4-BE49-F238E27FC236}">
                  <a16:creationId xmlns:a16="http://schemas.microsoft.com/office/drawing/2014/main" id="{1DCF94B0-8323-4DA3-A36E-61F12F652A0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037716" y="3609462"/>
              <a:ext cx="648791" cy="638175"/>
            </a:xfrm>
            <a:prstGeom prst="rect">
              <a:avLst/>
            </a:prstGeom>
            <a:noFill/>
            <a:ln>
              <a:noFill/>
            </a:ln>
          </p:spPr>
        </p:pic>
        <p:sp>
          <p:nvSpPr>
            <p:cNvPr id="32" name="文字方塊 31">
              <a:extLst>
                <a:ext uri="{FF2B5EF4-FFF2-40B4-BE49-F238E27FC236}">
                  <a16:creationId xmlns:a16="http://schemas.microsoft.com/office/drawing/2014/main" id="{E2391068-B4AC-4FE8-9236-7E2A5BEF415B}"/>
                </a:ext>
              </a:extLst>
            </p:cNvPr>
            <p:cNvSpPr txBox="1"/>
            <p:nvPr/>
          </p:nvSpPr>
          <p:spPr>
            <a:xfrm>
              <a:off x="6280580" y="4325510"/>
              <a:ext cx="2031249" cy="391908"/>
            </a:xfrm>
            <a:prstGeom prst="rect">
              <a:avLst/>
            </a:prstGeom>
            <a:noFill/>
          </p:spPr>
          <p:txBody>
            <a:bodyPr wrap="square" rtlCol="0">
              <a:spAutoFit/>
            </a:bodyPr>
            <a:lstStyle/>
            <a:p>
              <a:pPr lvl="0" algn="ctr">
                <a:defRPr/>
              </a:pPr>
              <a:r>
                <a:rPr lang="zh-TW" altLang="en-US" b="1">
                  <a:solidFill>
                    <a:schemeClr val="tx1"/>
                  </a:solidFill>
                  <a:latin typeface="微軟正黑體" panose="020B0604030504040204" pitchFamily="34" charset="-120"/>
                  <a:ea typeface="微軟正黑體" panose="020B0604030504040204" pitchFamily="34" charset="-120"/>
                </a:rPr>
                <a:t>頭屋鄉公所</a:t>
              </a:r>
              <a:r>
                <a:rPr kumimoji="0" lang="zh-TW" altLang="en-US"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網站</a:t>
              </a:r>
              <a:endParaRPr kumimoji="0" lang="zh-TW" altLang="en-US"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grpSp>
      <p:sp>
        <p:nvSpPr>
          <p:cNvPr id="33" name="文字方塊 32">
            <a:extLst>
              <a:ext uri="{FF2B5EF4-FFF2-40B4-BE49-F238E27FC236}">
                <a16:creationId xmlns:a16="http://schemas.microsoft.com/office/drawing/2014/main" id="{CD152FAB-D146-4CE7-9156-5A033371AF74}"/>
              </a:ext>
            </a:extLst>
          </p:cNvPr>
          <p:cNvSpPr txBox="1"/>
          <p:nvPr/>
        </p:nvSpPr>
        <p:spPr>
          <a:xfrm>
            <a:off x="6368874" y="2512181"/>
            <a:ext cx="1612582" cy="738664"/>
          </a:xfrm>
          <a:prstGeom prst="rect">
            <a:avLst/>
          </a:prstGeom>
          <a:noFill/>
        </p:spPr>
        <p:txBody>
          <a:bodyPr wrap="square" rtlCol="0">
            <a:spAutoFit/>
          </a:bodyPr>
          <a:lstStyle/>
          <a:p>
            <a:pPr algn="ctr"/>
            <a:r>
              <a:rPr lang="en-US" altLang="zh-TW" dirty="0">
                <a:solidFill>
                  <a:schemeClr val="accent6">
                    <a:lumMod val="60000"/>
                    <a:lumOff val="40000"/>
                  </a:schemeClr>
                </a:solidFill>
                <a:latin typeface="微軟正黑體" panose="020B0604030504040204" pitchFamily="34" charset="-120"/>
                <a:ea typeface="微軟正黑體" panose="020B0604030504040204" pitchFamily="34" charset="-120"/>
              </a:rPr>
              <a:t>113</a:t>
            </a:r>
            <a:r>
              <a:rPr lang="zh-TW" altLang="en-US" dirty="0">
                <a:solidFill>
                  <a:schemeClr val="accent6">
                    <a:lumMod val="60000"/>
                    <a:lumOff val="40000"/>
                  </a:schemeClr>
                </a:solidFill>
                <a:latin typeface="微軟正黑體" panose="020B0604030504040204" pitchFamily="34" charset="-120"/>
                <a:ea typeface="微軟正黑體" panose="020B0604030504040204" pitchFamily="34" charset="-120"/>
              </a:rPr>
              <a:t>年</a:t>
            </a:r>
            <a:r>
              <a:rPr lang="en-US" altLang="zh-TW" dirty="0">
                <a:solidFill>
                  <a:schemeClr val="accent6">
                    <a:lumMod val="60000"/>
                    <a:lumOff val="40000"/>
                  </a:schemeClr>
                </a:solidFill>
                <a:latin typeface="微軟正黑體" panose="020B0604030504040204" pitchFamily="34" charset="-120"/>
                <a:ea typeface="微軟正黑體" panose="020B0604030504040204" pitchFamily="34" charset="-120"/>
              </a:rPr>
              <a:t>11</a:t>
            </a:r>
            <a:r>
              <a:rPr lang="zh-TW" altLang="en-US" dirty="0">
                <a:solidFill>
                  <a:schemeClr val="accent6">
                    <a:lumMod val="60000"/>
                    <a:lumOff val="40000"/>
                  </a:schemeClr>
                </a:solidFill>
                <a:latin typeface="微軟正黑體" panose="020B0604030504040204" pitchFamily="34" charset="-120"/>
                <a:ea typeface="微軟正黑體" panose="020B0604030504040204" pitchFamily="34" charset="-120"/>
              </a:rPr>
              <a:t>月</a:t>
            </a:r>
            <a:r>
              <a:rPr lang="en-US" altLang="zh-TW" dirty="0">
                <a:solidFill>
                  <a:schemeClr val="accent6">
                    <a:lumMod val="60000"/>
                    <a:lumOff val="40000"/>
                  </a:schemeClr>
                </a:solidFill>
                <a:latin typeface="微軟正黑體" panose="020B0604030504040204" pitchFamily="34" charset="-120"/>
                <a:ea typeface="微軟正黑體" panose="020B0604030504040204" pitchFamily="34" charset="-120"/>
              </a:rPr>
              <a:t>19</a:t>
            </a:r>
            <a:r>
              <a:rPr lang="zh-TW" altLang="en-US" dirty="0">
                <a:solidFill>
                  <a:schemeClr val="accent6">
                    <a:lumMod val="60000"/>
                    <a:lumOff val="40000"/>
                  </a:schemeClr>
                </a:solidFill>
                <a:latin typeface="微軟正黑體" panose="020B0604030504040204" pitchFamily="34" charset="-120"/>
                <a:ea typeface="微軟正黑體" panose="020B0604030504040204" pitchFamily="34" charset="-120"/>
              </a:rPr>
              <a:t>日、</a:t>
            </a:r>
            <a:r>
              <a:rPr lang="en-US" altLang="zh-TW" dirty="0">
                <a:solidFill>
                  <a:schemeClr val="accent6">
                    <a:lumMod val="60000"/>
                    <a:lumOff val="40000"/>
                  </a:schemeClr>
                </a:solidFill>
                <a:latin typeface="微軟正黑體" panose="020B0604030504040204" pitchFamily="34" charset="-120"/>
                <a:ea typeface="微軟正黑體" panose="020B0604030504040204" pitchFamily="34" charset="-120"/>
              </a:rPr>
              <a:t>114</a:t>
            </a:r>
            <a:r>
              <a:rPr lang="zh-TW" altLang="en-US" dirty="0">
                <a:solidFill>
                  <a:schemeClr val="accent6">
                    <a:lumMod val="60000"/>
                    <a:lumOff val="40000"/>
                  </a:schemeClr>
                </a:solidFill>
                <a:latin typeface="微軟正黑體" panose="020B0604030504040204" pitchFamily="34" charset="-120"/>
                <a:ea typeface="微軟正黑體" panose="020B0604030504040204" pitchFamily="34" charset="-120"/>
              </a:rPr>
              <a:t>年</a:t>
            </a:r>
            <a:r>
              <a:rPr lang="en-US" altLang="zh-TW" dirty="0">
                <a:solidFill>
                  <a:schemeClr val="accent6">
                    <a:lumMod val="60000"/>
                    <a:lumOff val="40000"/>
                  </a:schemeClr>
                </a:solidFill>
                <a:latin typeface="微軟正黑體" panose="020B0604030504040204" pitchFamily="34" charset="-120"/>
                <a:ea typeface="微軟正黑體" panose="020B0604030504040204" pitchFamily="34" charset="-120"/>
              </a:rPr>
              <a:t>5</a:t>
            </a:r>
            <a:r>
              <a:rPr lang="zh-TW" altLang="en-US" dirty="0">
                <a:solidFill>
                  <a:schemeClr val="accent6">
                    <a:lumMod val="60000"/>
                    <a:lumOff val="40000"/>
                  </a:schemeClr>
                </a:solidFill>
                <a:latin typeface="微軟正黑體" panose="020B0604030504040204" pitchFamily="34" charset="-120"/>
                <a:ea typeface="微軟正黑體" panose="020B0604030504040204" pitchFamily="34" charset="-120"/>
              </a:rPr>
              <a:t>月</a:t>
            </a:r>
            <a:r>
              <a:rPr lang="en-US" altLang="zh-TW" dirty="0">
                <a:solidFill>
                  <a:schemeClr val="accent6">
                    <a:lumMod val="60000"/>
                    <a:lumOff val="40000"/>
                  </a:schemeClr>
                </a:solidFill>
                <a:latin typeface="微軟正黑體" panose="020B0604030504040204" pitchFamily="34" charset="-120"/>
                <a:ea typeface="微軟正黑體" panose="020B0604030504040204" pitchFamily="34" charset="-120"/>
              </a:rPr>
              <a:t>21</a:t>
            </a:r>
            <a:r>
              <a:rPr lang="zh-TW" altLang="en-US" dirty="0">
                <a:solidFill>
                  <a:schemeClr val="accent6">
                    <a:lumMod val="60000"/>
                    <a:lumOff val="40000"/>
                  </a:schemeClr>
                </a:solidFill>
                <a:latin typeface="微軟正黑體" panose="020B0604030504040204" pitchFamily="34" charset="-120"/>
                <a:ea typeface="微軟正黑體" panose="020B0604030504040204" pitchFamily="34" charset="-120"/>
              </a:rPr>
              <a:t>日</a:t>
            </a:r>
            <a:endParaRPr lang="en-US" altLang="zh-TW" dirty="0">
              <a:solidFill>
                <a:schemeClr val="accent6">
                  <a:lumMod val="60000"/>
                  <a:lumOff val="40000"/>
                </a:schemeClr>
              </a:solidFill>
              <a:latin typeface="微軟正黑體" panose="020B0604030504040204" pitchFamily="34" charset="-120"/>
              <a:ea typeface="微軟正黑體" panose="020B0604030504040204" pitchFamily="34" charset="-120"/>
            </a:endParaRPr>
          </a:p>
          <a:p>
            <a:pPr algn="ctr"/>
            <a:r>
              <a:rPr lang="zh-TW" altLang="en-US" dirty="0">
                <a:latin typeface="微軟正黑體" panose="020B0604030504040204" pitchFamily="34" charset="-120"/>
                <a:ea typeface="微軟正黑體" panose="020B0604030504040204" pitchFamily="34" charset="-120"/>
              </a:rPr>
              <a:t>公開身分關係</a:t>
            </a:r>
          </a:p>
        </p:txBody>
      </p:sp>
      <p:sp>
        <p:nvSpPr>
          <p:cNvPr id="34" name="矩形 33">
            <a:extLst>
              <a:ext uri="{FF2B5EF4-FFF2-40B4-BE49-F238E27FC236}">
                <a16:creationId xmlns:a16="http://schemas.microsoft.com/office/drawing/2014/main" id="{17E6DAEB-56AB-4BDD-A863-C9CDF2FA17B4}"/>
              </a:ext>
            </a:extLst>
          </p:cNvPr>
          <p:cNvSpPr/>
          <p:nvPr/>
        </p:nvSpPr>
        <p:spPr>
          <a:xfrm>
            <a:off x="5186770" y="3620625"/>
            <a:ext cx="3364916" cy="944618"/>
          </a:xfrm>
          <a:prstGeom prst="rect">
            <a:avLst/>
          </a:prstGeom>
          <a:solidFill>
            <a:schemeClr val="bg1"/>
          </a:solidFill>
        </p:spPr>
        <p:txBody>
          <a:bodyPr wrap="square">
            <a:spAutoFit/>
          </a:bodyPr>
          <a:lstStyle/>
          <a:p>
            <a:pPr algn="just">
              <a:lnSpc>
                <a:spcPts val="2300"/>
              </a:lnSpc>
            </a:pPr>
            <a:r>
              <a:rPr lang="zh-TW" altLang="en-US" dirty="0">
                <a:solidFill>
                  <a:schemeClr val="tx1"/>
                </a:solidFill>
                <a:latin typeface="微軟正黑體" panose="020B0604030504040204" pitchFamily="34" charset="-120"/>
                <a:ea typeface="微軟正黑體" panose="020B0604030504040204" pitchFamily="34" charset="-120"/>
              </a:rPr>
              <a:t>結論：頭屋鄉公所</a:t>
            </a: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未於補助核定後</a:t>
            </a:r>
            <a:r>
              <a:rPr lang="en-US" altLang="zh-TW" b="1" dirty="0">
                <a:solidFill>
                  <a:schemeClr val="accent6">
                    <a:lumMod val="40000"/>
                    <a:lumOff val="60000"/>
                  </a:schemeClr>
                </a:solidFill>
                <a:latin typeface="微軟正黑體" panose="020B0604030504040204" pitchFamily="34" charset="-120"/>
                <a:ea typeface="微軟正黑體" panose="020B0604030504040204" pitchFamily="34" charset="-120"/>
              </a:rPr>
              <a:t>30</a:t>
            </a: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日內辦理主動公開</a:t>
            </a:r>
            <a:r>
              <a:rPr lang="zh-TW" altLang="en-US" b="1" dirty="0">
                <a:solidFill>
                  <a:schemeClr val="tx1"/>
                </a:solidFill>
                <a:latin typeface="微軟正黑體" panose="020B0604030504040204" pitchFamily="34" charset="-120"/>
                <a:ea typeface="微軟正黑體" panose="020B0604030504040204" pitchFamily="34" charset="-120"/>
              </a:rPr>
              <a:t>，</a:t>
            </a: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違反利衝法第</a:t>
            </a:r>
            <a:r>
              <a:rPr lang="en-US" altLang="zh-TW" b="1" dirty="0">
                <a:solidFill>
                  <a:schemeClr val="accent6">
                    <a:lumMod val="40000"/>
                    <a:lumOff val="60000"/>
                  </a:schemeClr>
                </a:solidFill>
                <a:latin typeface="微軟正黑體" panose="020B0604030504040204" pitchFamily="34" charset="-120"/>
                <a:ea typeface="微軟正黑體" panose="020B0604030504040204" pitchFamily="34" charset="-120"/>
              </a:rPr>
              <a:t>14</a:t>
            </a: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條第</a:t>
            </a:r>
            <a:r>
              <a:rPr lang="en-US" altLang="zh-TW" b="1" dirty="0">
                <a:solidFill>
                  <a:schemeClr val="accent6">
                    <a:lumMod val="40000"/>
                    <a:lumOff val="60000"/>
                  </a:schemeClr>
                </a:solidFill>
                <a:latin typeface="微軟正黑體" panose="020B0604030504040204" pitchFamily="34" charset="-120"/>
                <a:ea typeface="微軟正黑體" panose="020B0604030504040204" pitchFamily="34" charset="-120"/>
              </a:rPr>
              <a:t>2</a:t>
            </a: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項規定，經監察院裁處罰鍰</a:t>
            </a:r>
            <a:r>
              <a:rPr lang="en-US" altLang="zh-TW" b="1" dirty="0">
                <a:solidFill>
                  <a:schemeClr val="accent6">
                    <a:lumMod val="40000"/>
                    <a:lumOff val="60000"/>
                  </a:schemeClr>
                </a:solidFill>
                <a:latin typeface="微軟正黑體" panose="020B0604030504040204" pitchFamily="34" charset="-120"/>
                <a:ea typeface="微軟正黑體" panose="020B0604030504040204" pitchFamily="34" charset="-120"/>
              </a:rPr>
              <a:t>45</a:t>
            </a:r>
            <a:r>
              <a:rPr lang="zh-TW" altLang="en-US" b="1" dirty="0">
                <a:solidFill>
                  <a:schemeClr val="accent6">
                    <a:lumMod val="40000"/>
                    <a:lumOff val="60000"/>
                  </a:schemeClr>
                </a:solidFill>
                <a:latin typeface="微軟正黑體" panose="020B0604030504040204" pitchFamily="34" charset="-120"/>
                <a:ea typeface="微軟正黑體" panose="020B0604030504040204" pitchFamily="34" charset="-120"/>
              </a:rPr>
              <a:t>萬元</a:t>
            </a:r>
            <a:r>
              <a:rPr lang="zh-TW" altLang="en-US" dirty="0">
                <a:solidFill>
                  <a:schemeClr val="accent6">
                    <a:lumMod val="40000"/>
                    <a:lumOff val="60000"/>
                  </a:schemeClr>
                </a:solidFill>
                <a:latin typeface="微軟正黑體" panose="020B0604030504040204" pitchFamily="34" charset="-120"/>
                <a:ea typeface="微軟正黑體" panose="020B0604030504040204" pitchFamily="34" charset="-120"/>
              </a:rPr>
              <a:t>。</a:t>
            </a:r>
            <a:endParaRPr lang="en-US" altLang="zh-TW" dirty="0">
              <a:solidFill>
                <a:schemeClr val="accent6">
                  <a:lumMod val="40000"/>
                  <a:lumOff val="60000"/>
                </a:schemeClr>
              </a:solidFill>
              <a:latin typeface="微軟正黑體" panose="020B0604030504040204" pitchFamily="34" charset="-120"/>
              <a:ea typeface="微軟正黑體" panose="020B0604030504040204" pitchFamily="34" charset="-120"/>
            </a:endParaRPr>
          </a:p>
        </p:txBody>
      </p:sp>
      <p:sp>
        <p:nvSpPr>
          <p:cNvPr id="24" name="矩形 23">
            <a:extLst>
              <a:ext uri="{FF2B5EF4-FFF2-40B4-BE49-F238E27FC236}">
                <a16:creationId xmlns:a16="http://schemas.microsoft.com/office/drawing/2014/main" id="{0C656C90-5BD5-4032-9AC2-4C6D93DE7F6A}"/>
              </a:ext>
            </a:extLst>
          </p:cNvPr>
          <p:cNvSpPr/>
          <p:nvPr/>
        </p:nvSpPr>
        <p:spPr>
          <a:xfrm>
            <a:off x="411839" y="1084592"/>
            <a:ext cx="4529072" cy="2729273"/>
          </a:xfrm>
          <a:prstGeom prst="rect">
            <a:avLst/>
          </a:prstGeom>
        </p:spPr>
        <p:txBody>
          <a:bodyPr wrap="square">
            <a:spAutoFit/>
          </a:bodyPr>
          <a:lstStyle/>
          <a:p>
            <a:pPr algn="just">
              <a:lnSpc>
                <a:spcPts val="3000"/>
              </a:lnSpc>
            </a:pPr>
            <a:r>
              <a:rPr lang="zh-TW" altLang="en-US" sz="1800" dirty="0">
                <a:latin typeface="微軟正黑體" panose="020B0604030504040204" pitchFamily="34" charset="-120"/>
                <a:ea typeface="微軟正黑體" panose="020B0604030504040204" pitchFamily="34" charset="-120"/>
              </a:rPr>
              <a:t>頭屋鄉公所於</a:t>
            </a:r>
            <a:r>
              <a:rPr lang="en-US" altLang="zh-TW" sz="1800" dirty="0">
                <a:latin typeface="微軟正黑體" panose="020B0604030504040204" pitchFamily="34" charset="-120"/>
                <a:ea typeface="微軟正黑體" panose="020B0604030504040204" pitchFamily="34" charset="-120"/>
              </a:rPr>
              <a:t>112</a:t>
            </a:r>
            <a:r>
              <a:rPr lang="zh-TW" altLang="en-US" sz="1800" dirty="0">
                <a:latin typeface="微軟正黑體" panose="020B0604030504040204" pitchFamily="34" charset="-120"/>
                <a:ea typeface="微軟正黑體" panose="020B0604030504040204" pitchFamily="34" charset="-120"/>
              </a:rPr>
              <a:t>年</a:t>
            </a:r>
            <a:r>
              <a:rPr lang="en-US" altLang="zh-TW" sz="1800" dirty="0">
                <a:latin typeface="微軟正黑體" panose="020B0604030504040204" pitchFamily="34" charset="-120"/>
                <a:ea typeface="微軟正黑體" panose="020B0604030504040204" pitchFamily="34" charset="-120"/>
              </a:rPr>
              <a:t>2</a:t>
            </a:r>
            <a:r>
              <a:rPr lang="zh-TW" altLang="en-US" sz="1800" dirty="0">
                <a:latin typeface="微軟正黑體" panose="020B0604030504040204" pitchFamily="34" charset="-120"/>
                <a:ea typeface="微軟正黑體" panose="020B0604030504040204" pitchFamily="34" charset="-120"/>
              </a:rPr>
              <a:t>月至</a:t>
            </a:r>
            <a:r>
              <a:rPr lang="en-US" altLang="zh-TW" sz="1800" dirty="0">
                <a:latin typeface="微軟正黑體" panose="020B0604030504040204" pitchFamily="34" charset="-120"/>
                <a:ea typeface="微軟正黑體" panose="020B0604030504040204" pitchFamily="34" charset="-120"/>
              </a:rPr>
              <a:t>114</a:t>
            </a:r>
            <a:r>
              <a:rPr lang="zh-TW" altLang="en-US" sz="1800" dirty="0">
                <a:latin typeface="微軟正黑體" panose="020B0604030504040204" pitchFamily="34" charset="-120"/>
                <a:ea typeface="微軟正黑體" panose="020B0604030504040204" pitchFamily="34" charset="-120"/>
              </a:rPr>
              <a:t>年</a:t>
            </a:r>
            <a:r>
              <a:rPr lang="en-US" altLang="zh-TW" sz="1800" dirty="0">
                <a:latin typeface="微軟正黑體" panose="020B0604030504040204" pitchFamily="34" charset="-120"/>
                <a:ea typeface="微軟正黑體" panose="020B0604030504040204" pitchFamily="34" charset="-120"/>
              </a:rPr>
              <a:t>3</a:t>
            </a:r>
            <a:r>
              <a:rPr lang="zh-TW" altLang="en-US" sz="1800" dirty="0">
                <a:latin typeface="微軟正黑體" panose="020B0604030504040204" pitchFamily="34" charset="-120"/>
                <a:ea typeface="微軟正黑體" panose="020B0604030504040204" pitchFamily="34" charset="-120"/>
              </a:rPr>
              <a:t>月間受理頭屋鄉民代表會主席、代表之關係人頭屋青溪協會、頭屋鄉農會申請以公開公平方式辦理之補助，均未於補助行為成立後</a:t>
            </a:r>
            <a:r>
              <a:rPr lang="en-US" altLang="zh-TW" sz="1800" dirty="0">
                <a:latin typeface="微軟正黑體" panose="020B0604030504040204" pitchFamily="34" charset="-120"/>
                <a:ea typeface="微軟正黑體" panose="020B0604030504040204" pitchFamily="34" charset="-120"/>
              </a:rPr>
              <a:t>30</a:t>
            </a:r>
            <a:r>
              <a:rPr lang="zh-TW" altLang="en-US" sz="1800" dirty="0">
                <a:latin typeface="微軟正黑體" panose="020B0604030504040204" pitchFamily="34" charset="-120"/>
                <a:ea typeface="微軟正黑體" panose="020B0604030504040204" pitchFamily="34" charset="-120"/>
              </a:rPr>
              <a:t>日內主動公開關係人之身分關係。</a:t>
            </a:r>
            <a:endParaRPr lang="en-US" altLang="zh-TW" sz="1800" dirty="0">
              <a:latin typeface="微軟正黑體" panose="020B0604030504040204" pitchFamily="34" charset="-120"/>
              <a:ea typeface="微軟正黑體" panose="020B0604030504040204" pitchFamily="34" charset="-120"/>
            </a:endParaRPr>
          </a:p>
          <a:p>
            <a:pPr>
              <a:lnSpc>
                <a:spcPts val="2600"/>
              </a:lnSpc>
              <a:spcBef>
                <a:spcPts val="600"/>
              </a:spcBef>
            </a:pPr>
            <a:r>
              <a:rPr lang="zh-TW" altLang="en-US" sz="1800" b="1" dirty="0"/>
              <a:t>監察院辦理公職人員違反利益衝突迴避罰鍰處分確定名單</a:t>
            </a:r>
            <a:r>
              <a:rPr lang="en-US" altLang="zh-TW" sz="1800" b="1" dirty="0"/>
              <a:t>(115 </a:t>
            </a:r>
            <a:r>
              <a:rPr lang="zh-TW" altLang="en-US" sz="1800" b="1" dirty="0"/>
              <a:t>年 </a:t>
            </a:r>
            <a:r>
              <a:rPr lang="en-US" altLang="zh-TW" sz="1800" b="1" dirty="0"/>
              <a:t>1 </a:t>
            </a:r>
            <a:r>
              <a:rPr lang="zh-TW" altLang="en-US" sz="1800" b="1" dirty="0"/>
              <a:t>月至 </a:t>
            </a:r>
            <a:r>
              <a:rPr lang="en-US" altLang="zh-TW" sz="1800" b="1" dirty="0"/>
              <a:t>3 </a:t>
            </a:r>
            <a:r>
              <a:rPr lang="zh-TW" altLang="en-US" sz="1800" b="1" dirty="0"/>
              <a:t>月</a:t>
            </a:r>
            <a:r>
              <a:rPr lang="en-US" altLang="zh-TW" sz="1800" b="1" dirty="0"/>
              <a:t>)</a:t>
            </a:r>
            <a:endParaRPr lang="zh-TW" altLang="en-US" sz="1800" b="1" dirty="0"/>
          </a:p>
        </p:txBody>
      </p:sp>
      <p:sp>
        <p:nvSpPr>
          <p:cNvPr id="3" name="投影片編號版面配置區 2">
            <a:extLst>
              <a:ext uri="{FF2B5EF4-FFF2-40B4-BE49-F238E27FC236}">
                <a16:creationId xmlns:a16="http://schemas.microsoft.com/office/drawing/2014/main" id="{C071FCAA-4D32-4344-80A4-EDD608B7DAC8}"/>
              </a:ext>
            </a:extLst>
          </p:cNvPr>
          <p:cNvSpPr>
            <a:spLocks noGrp="1"/>
          </p:cNvSpPr>
          <p:nvPr>
            <p:ph type="sldNum" sz="quarter" idx="11"/>
          </p:nvPr>
        </p:nvSpPr>
        <p:spPr/>
        <p:txBody>
          <a:bodyPr/>
          <a:lstStyle/>
          <a:p>
            <a:fld id="{DBD94E27-7B9A-466C-AD81-10C7819BE9C1}" type="slidenum">
              <a:rPr lang="zh-TW" altLang="en-US" smtClean="0"/>
              <a:t>63</a:t>
            </a:fld>
            <a:endParaRPr lang="zh-TW" altLang="en-US" dirty="0"/>
          </a:p>
        </p:txBody>
      </p:sp>
      <p:grpSp>
        <p:nvGrpSpPr>
          <p:cNvPr id="16" name="群組 15">
            <a:extLst>
              <a:ext uri="{FF2B5EF4-FFF2-40B4-BE49-F238E27FC236}">
                <a16:creationId xmlns:a16="http://schemas.microsoft.com/office/drawing/2014/main" id="{52EFB9A0-E1B6-A43A-BB5A-41D722C702C6}"/>
              </a:ext>
            </a:extLst>
          </p:cNvPr>
          <p:cNvGrpSpPr/>
          <p:nvPr/>
        </p:nvGrpSpPr>
        <p:grpSpPr>
          <a:xfrm>
            <a:off x="5037629" y="1433923"/>
            <a:ext cx="2620709" cy="1844509"/>
            <a:chOff x="4992332" y="1443190"/>
            <a:chExt cx="2620709" cy="1844509"/>
          </a:xfrm>
        </p:grpSpPr>
        <p:sp>
          <p:nvSpPr>
            <p:cNvPr id="4" name="文字方塊 3">
              <a:extLst>
                <a:ext uri="{FF2B5EF4-FFF2-40B4-BE49-F238E27FC236}">
                  <a16:creationId xmlns:a16="http://schemas.microsoft.com/office/drawing/2014/main" id="{B71A9ECE-618C-D168-1544-6B02B3E3C94A}"/>
                </a:ext>
              </a:extLst>
            </p:cNvPr>
            <p:cNvSpPr txBox="1"/>
            <p:nvPr/>
          </p:nvSpPr>
          <p:spPr>
            <a:xfrm>
              <a:off x="4992332" y="2979922"/>
              <a:ext cx="1082348" cy="307777"/>
            </a:xfrm>
            <a:prstGeom prst="rect">
              <a:avLst/>
            </a:prstGeom>
            <a:noFill/>
          </p:spPr>
          <p:txBody>
            <a:bodyPr wrap="none" rtlCol="0">
              <a:spAutoFit/>
            </a:bodyPr>
            <a:lstStyle/>
            <a:p>
              <a:r>
                <a:rPr lang="zh-TW" altLang="en-US" b="1" dirty="0">
                  <a:latin typeface="微軟正黑體 Light" panose="020B0304030504040204" pitchFamily="34" charset="-120"/>
                  <a:ea typeface="微軟正黑體 Light" panose="020B0304030504040204" pitchFamily="34" charset="-120"/>
                </a:rPr>
                <a:t>頭屋鄉農會</a:t>
              </a:r>
            </a:p>
          </p:txBody>
        </p:sp>
        <p:grpSp>
          <p:nvGrpSpPr>
            <p:cNvPr id="15" name="群組 14">
              <a:extLst>
                <a:ext uri="{FF2B5EF4-FFF2-40B4-BE49-F238E27FC236}">
                  <a16:creationId xmlns:a16="http://schemas.microsoft.com/office/drawing/2014/main" id="{98587AF4-9166-086A-A942-F3ACCDD1A6A6}"/>
                </a:ext>
              </a:extLst>
            </p:cNvPr>
            <p:cNvGrpSpPr/>
            <p:nvPr/>
          </p:nvGrpSpPr>
          <p:grpSpPr>
            <a:xfrm>
              <a:off x="5114142" y="1443190"/>
              <a:ext cx="2498899" cy="1511584"/>
              <a:chOff x="5114142" y="1443190"/>
              <a:chExt cx="2498899" cy="1511584"/>
            </a:xfrm>
          </p:grpSpPr>
          <p:grpSp>
            <p:nvGrpSpPr>
              <p:cNvPr id="7" name="群組 6">
                <a:extLst>
                  <a:ext uri="{FF2B5EF4-FFF2-40B4-BE49-F238E27FC236}">
                    <a16:creationId xmlns:a16="http://schemas.microsoft.com/office/drawing/2014/main" id="{215A9242-A010-787F-831C-2B71B8A65583}"/>
                  </a:ext>
                </a:extLst>
              </p:cNvPr>
              <p:cNvGrpSpPr/>
              <p:nvPr/>
            </p:nvGrpSpPr>
            <p:grpSpPr>
              <a:xfrm>
                <a:off x="5114142" y="1443190"/>
                <a:ext cx="2498899" cy="1511584"/>
                <a:chOff x="5114142" y="1443190"/>
                <a:chExt cx="2498899" cy="1511584"/>
              </a:xfrm>
            </p:grpSpPr>
            <p:pic>
              <p:nvPicPr>
                <p:cNvPr id="2" name="圖片 1">
                  <a:extLst>
                    <a:ext uri="{FF2B5EF4-FFF2-40B4-BE49-F238E27FC236}">
                      <a16:creationId xmlns:a16="http://schemas.microsoft.com/office/drawing/2014/main" id="{0F81EC96-A43C-4178-A255-74F5EDF42457}"/>
                    </a:ext>
                  </a:extLst>
                </p:cNvPr>
                <p:cNvPicPr>
                  <a:picLocks noChangeAspect="1"/>
                </p:cNvPicPr>
                <p:nvPr/>
              </p:nvPicPr>
              <p:blipFill>
                <a:blip r:embed="rId4"/>
                <a:stretch>
                  <a:fillRect/>
                </a:stretch>
              </p:blipFill>
              <p:spPr>
                <a:xfrm>
                  <a:off x="5114142" y="2110411"/>
                  <a:ext cx="854075" cy="844363"/>
                </a:xfrm>
                <a:prstGeom prst="rect">
                  <a:avLst/>
                </a:prstGeom>
              </p:spPr>
            </p:pic>
            <p:cxnSp>
              <p:nvCxnSpPr>
                <p:cNvPr id="6" name="直線單箭頭接點 5">
                  <a:extLst>
                    <a:ext uri="{FF2B5EF4-FFF2-40B4-BE49-F238E27FC236}">
                      <a16:creationId xmlns:a16="http://schemas.microsoft.com/office/drawing/2014/main" id="{DAD84735-84D7-12F9-FF2A-73797D8480D4}"/>
                    </a:ext>
                  </a:extLst>
                </p:cNvPr>
                <p:cNvCxnSpPr>
                  <a:cxnSpLocks/>
                </p:cNvCxnSpPr>
                <p:nvPr/>
              </p:nvCxnSpPr>
              <p:spPr>
                <a:xfrm flipH="1">
                  <a:off x="6074680" y="1443190"/>
                  <a:ext cx="1538361" cy="1247759"/>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grpSp>
          <p:sp>
            <p:nvSpPr>
              <p:cNvPr id="13" name="文字方塊 12">
                <a:extLst>
                  <a:ext uri="{FF2B5EF4-FFF2-40B4-BE49-F238E27FC236}">
                    <a16:creationId xmlns:a16="http://schemas.microsoft.com/office/drawing/2014/main" id="{94D60BE7-DD65-15E0-AF51-D415914BE880}"/>
                  </a:ext>
                </a:extLst>
              </p:cNvPr>
              <p:cNvSpPr txBox="1"/>
              <p:nvPr/>
            </p:nvSpPr>
            <p:spPr>
              <a:xfrm>
                <a:off x="5920923" y="1646664"/>
                <a:ext cx="1297486" cy="523220"/>
              </a:xfrm>
              <a:prstGeom prst="rect">
                <a:avLst/>
              </a:prstGeom>
              <a:noFill/>
            </p:spPr>
            <p:txBody>
              <a:bodyPr wrap="square" rtlCol="0">
                <a:spAutoFit/>
              </a:bodyPr>
              <a:lstStyle/>
              <a:p>
                <a:r>
                  <a:rPr lang="en-US" altLang="zh-TW" dirty="0">
                    <a:solidFill>
                      <a:srgbClr val="FF0000"/>
                    </a:solidFill>
                  </a:rPr>
                  <a:t>113</a:t>
                </a:r>
                <a:r>
                  <a:rPr lang="zh-TW" altLang="en-US" dirty="0">
                    <a:solidFill>
                      <a:srgbClr val="FF0000"/>
                    </a:solidFill>
                  </a:rPr>
                  <a:t>年</a:t>
                </a:r>
                <a:r>
                  <a:rPr lang="en-US" altLang="zh-TW" dirty="0">
                    <a:solidFill>
                      <a:srgbClr val="FF0000"/>
                    </a:solidFill>
                  </a:rPr>
                  <a:t>1</a:t>
                </a:r>
                <a:r>
                  <a:rPr lang="zh-TW" altLang="en-US" dirty="0">
                    <a:solidFill>
                      <a:srgbClr val="FF0000"/>
                    </a:solidFill>
                  </a:rPr>
                  <a:t>月</a:t>
                </a:r>
                <a:r>
                  <a:rPr lang="en-US" altLang="zh-TW" dirty="0">
                    <a:solidFill>
                      <a:srgbClr val="FF0000"/>
                    </a:solidFill>
                  </a:rPr>
                  <a:t>2</a:t>
                </a:r>
                <a:r>
                  <a:rPr lang="zh-TW" altLang="en-US" dirty="0">
                    <a:solidFill>
                      <a:srgbClr val="FF0000"/>
                    </a:solidFill>
                  </a:rPr>
                  <a:t>日</a:t>
                </a:r>
                <a:r>
                  <a:rPr lang="zh-TW" altLang="en-US" dirty="0"/>
                  <a:t>核定補助</a:t>
                </a:r>
              </a:p>
            </p:txBody>
          </p:sp>
        </p:grpSp>
      </p:grpSp>
      <p:sp>
        <p:nvSpPr>
          <p:cNvPr id="5" name="文字方塊 4">
            <a:extLst>
              <a:ext uri="{FF2B5EF4-FFF2-40B4-BE49-F238E27FC236}">
                <a16:creationId xmlns:a16="http://schemas.microsoft.com/office/drawing/2014/main" id="{8FE65B44-F6D5-10EF-9189-1A7552EF2D0A}"/>
              </a:ext>
            </a:extLst>
          </p:cNvPr>
          <p:cNvSpPr txBox="1"/>
          <p:nvPr/>
        </p:nvSpPr>
        <p:spPr>
          <a:xfrm>
            <a:off x="338204" y="248310"/>
            <a:ext cx="1339767" cy="400110"/>
          </a:xfrm>
          <a:prstGeom prst="rect">
            <a:avLst/>
          </a:prstGeom>
          <a:solidFill>
            <a:srgbClr val="002060"/>
          </a:solidFill>
          <a:ln>
            <a:noFill/>
          </a:ln>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pPr algn="ctr"/>
            <a:r>
              <a:rPr lang="zh-TW" altLang="en-US" sz="2000" b="1" dirty="0">
                <a:solidFill>
                  <a:schemeClr val="bg1"/>
                </a:solidFill>
                <a:latin typeface="微軟正黑體" panose="020B0604030504040204" pitchFamily="34" charset="-120"/>
                <a:ea typeface="微軟正黑體" panose="020B0604030504040204" pitchFamily="34" charset="-120"/>
              </a:rPr>
              <a:t>案例分享</a:t>
            </a:r>
          </a:p>
        </p:txBody>
      </p:sp>
    </p:spTree>
    <p:extLst>
      <p:ext uri="{BB962C8B-B14F-4D97-AF65-F5344CB8AC3E}">
        <p14:creationId xmlns:p14="http://schemas.microsoft.com/office/powerpoint/2010/main" val="280617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50B6378-ECF7-4D22-BA2C-AA743682C745}"/>
              </a:ext>
            </a:extLst>
          </p:cNvPr>
          <p:cNvSpPr>
            <a:spLocks noGrp="1"/>
          </p:cNvSpPr>
          <p:nvPr>
            <p:ph type="title"/>
          </p:nvPr>
        </p:nvSpPr>
        <p:spPr>
          <a:xfrm>
            <a:off x="789140" y="247802"/>
            <a:ext cx="7270864" cy="1361878"/>
          </a:xfrm>
        </p:spPr>
        <p:txBody>
          <a:bodyPr/>
          <a:lstStyle/>
          <a:p>
            <a:pPr>
              <a:lnSpc>
                <a:spcPts val="3200"/>
              </a:lnSpc>
            </a:pPr>
            <a:r>
              <a:rPr lang="zh-TW" altLang="en-US" sz="2400" b="1">
                <a:latin typeface="微軟正黑體" panose="020B0604030504040204" pitchFamily="34" charset="-120"/>
                <a:ea typeface="微軟正黑體" panose="020B0604030504040204" pitchFamily="34" charset="-120"/>
              </a:rPr>
              <a:t>機關依政府採購法第</a:t>
            </a:r>
            <a:r>
              <a:rPr lang="en-US" altLang="zh-TW" sz="2400" b="1">
                <a:latin typeface="微軟正黑體" panose="020B0604030504040204" pitchFamily="34" charset="-120"/>
                <a:ea typeface="微軟正黑體" panose="020B0604030504040204" pitchFamily="34" charset="-120"/>
              </a:rPr>
              <a:t>22</a:t>
            </a:r>
            <a:r>
              <a:rPr lang="zh-TW" altLang="en-US" sz="2400" b="1">
                <a:latin typeface="微軟正黑體" panose="020B0604030504040204" pitchFamily="34" charset="-120"/>
                <a:ea typeface="微軟正黑體" panose="020B0604030504040204" pitchFamily="34" charset="-120"/>
              </a:rPr>
              <a:t>條第</a:t>
            </a:r>
            <a:r>
              <a:rPr lang="en-US" altLang="zh-TW" sz="2400" b="1">
                <a:latin typeface="微軟正黑體" panose="020B0604030504040204" pitchFamily="34" charset="-120"/>
                <a:ea typeface="微軟正黑體" panose="020B0604030504040204" pitchFamily="34" charset="-120"/>
              </a:rPr>
              <a:t>1</a:t>
            </a:r>
            <a:r>
              <a:rPr lang="zh-TW" altLang="en-US" sz="2400" b="1">
                <a:latin typeface="微軟正黑體" panose="020B0604030504040204" pitchFamily="34" charset="-120"/>
                <a:ea typeface="微軟正黑體" panose="020B0604030504040204" pitchFamily="34" charset="-120"/>
              </a:rPr>
              <a:t>項第</a:t>
            </a:r>
            <a:r>
              <a:rPr lang="en-US" altLang="zh-TW" sz="2400" b="1">
                <a:latin typeface="微軟正黑體" panose="020B0604030504040204" pitchFamily="34" charset="-120"/>
                <a:ea typeface="微軟正黑體" panose="020B0604030504040204" pitchFamily="34" charset="-120"/>
              </a:rPr>
              <a:t>7</a:t>
            </a:r>
            <a:r>
              <a:rPr lang="zh-TW" altLang="en-US" sz="2400" b="1">
                <a:latin typeface="微軟正黑體" panose="020B0604030504040204" pitchFamily="34" charset="-120"/>
                <a:ea typeface="微軟正黑體" panose="020B0604030504040204" pitchFamily="34" charset="-120"/>
              </a:rPr>
              <a:t>款規定辦理後續擴充契約，關係人及機關是否仍需踐行事前揭露及事後公開義務？</a:t>
            </a:r>
            <a:endParaRPr lang="zh-TW" altLang="en-US" sz="2400" b="1" dirty="0">
              <a:latin typeface="微軟正黑體" panose="020B0604030504040204" pitchFamily="34" charset="-120"/>
              <a:ea typeface="微軟正黑體" panose="020B0604030504040204" pitchFamily="34" charset="-120"/>
            </a:endParaRPr>
          </a:p>
        </p:txBody>
      </p:sp>
      <p:sp>
        <p:nvSpPr>
          <p:cNvPr id="5" name="投影片編號版面配置區 4">
            <a:extLst>
              <a:ext uri="{FF2B5EF4-FFF2-40B4-BE49-F238E27FC236}">
                <a16:creationId xmlns:a16="http://schemas.microsoft.com/office/drawing/2014/main" id="{8815228B-E07E-4DFD-8A5B-0159431F5B5D}"/>
              </a:ext>
            </a:extLst>
          </p:cNvPr>
          <p:cNvSpPr>
            <a:spLocks noGrp="1"/>
          </p:cNvSpPr>
          <p:nvPr>
            <p:ph type="sldNum" sz="quarter" idx="11"/>
          </p:nvPr>
        </p:nvSpPr>
        <p:spPr/>
        <p:txBody>
          <a:bodyPr/>
          <a:lstStyle/>
          <a:p>
            <a:fld id="{DBD94E27-7B9A-466C-AD81-10C7819BE9C1}" type="slidenum">
              <a:rPr lang="zh-TW" altLang="en-US" smtClean="0"/>
              <a:t>64</a:t>
            </a:fld>
            <a:endParaRPr lang="zh-TW" altLang="en-US" dirty="0"/>
          </a:p>
        </p:txBody>
      </p:sp>
      <p:sp>
        <p:nvSpPr>
          <p:cNvPr id="3" name="Google Shape;243;p35">
            <a:extLst>
              <a:ext uri="{FF2B5EF4-FFF2-40B4-BE49-F238E27FC236}">
                <a16:creationId xmlns:a16="http://schemas.microsoft.com/office/drawing/2014/main" id="{93D2A6E7-B66D-4856-81A8-7AFAC2F68809}"/>
              </a:ext>
            </a:extLst>
          </p:cNvPr>
          <p:cNvSpPr txBox="1">
            <a:spLocks/>
          </p:cNvSpPr>
          <p:nvPr/>
        </p:nvSpPr>
        <p:spPr>
          <a:xfrm>
            <a:off x="789140" y="1609680"/>
            <a:ext cx="7829728" cy="3011381"/>
          </a:xfrm>
          <a:prstGeom prst="rect">
            <a:avLst/>
          </a:prstGeom>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R="128270" algn="just" eaLnBrk="0" hangingPunct="0">
              <a:lnSpc>
                <a:spcPts val="3200"/>
              </a:lnSpc>
              <a:spcBef>
                <a:spcPts val="600"/>
              </a:spcBef>
              <a:buClr>
                <a:srgbClr val="008080"/>
              </a:buClr>
            </a:pPr>
            <a:r>
              <a:rPr lang="zh-TW" altLang="en-US"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依政府採購法第</a:t>
            </a:r>
            <a:r>
              <a:rPr lang="en-US" altLang="zh-TW"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22</a:t>
            </a:r>
            <a:r>
              <a:rPr lang="zh-TW" altLang="en-US"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條第</a:t>
            </a:r>
            <a:r>
              <a:rPr lang="en-US" altLang="zh-TW"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1</a:t>
            </a:r>
            <a:r>
              <a:rPr lang="zh-TW" altLang="en-US"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項第</a:t>
            </a:r>
            <a:r>
              <a:rPr lang="en-US" altLang="zh-TW"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7</a:t>
            </a:r>
            <a:r>
              <a:rPr lang="zh-TW" altLang="en-US"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款辦理之後續擴充契約，原採購案以公告程序辦理，並於原採購招標公告及招標文件敘明後續擴充之期間、金額、數量者，視同亦屬本法第</a:t>
            </a:r>
            <a:r>
              <a:rPr lang="en-US" altLang="zh-TW"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14</a:t>
            </a:r>
            <a:r>
              <a:rPr lang="zh-TW" altLang="en-US"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條第</a:t>
            </a:r>
            <a:r>
              <a:rPr lang="en-US" altLang="zh-TW"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1</a:t>
            </a:r>
            <a:r>
              <a:rPr lang="zh-TW" altLang="en-US"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項但書第</a:t>
            </a:r>
            <a:r>
              <a:rPr lang="en-US" altLang="zh-TW"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1</a:t>
            </a:r>
            <a:r>
              <a:rPr lang="zh-TW" altLang="en-US"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款經公告程序辦理，雖不另辦理公告程序，惟仍需踐行第</a:t>
            </a:r>
            <a:r>
              <a:rPr lang="en-US" altLang="zh-TW"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14</a:t>
            </a:r>
            <a:r>
              <a:rPr lang="zh-TW" altLang="en-US"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條第</a:t>
            </a:r>
            <a:r>
              <a:rPr lang="en-US" altLang="zh-TW"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2 </a:t>
            </a:r>
            <a:r>
              <a:rPr lang="zh-TW" altLang="en-US"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rPr>
              <a:t>項事前揭露及事後公開義務。</a:t>
            </a:r>
            <a:endParaRPr lang="en-US" altLang="zh-TW" sz="2000" dirty="0">
              <a:latin typeface="微軟正黑體" panose="020B0604030504040204" pitchFamily="34" charset="-120"/>
              <a:ea typeface="微軟正黑體" panose="020B0604030504040204" pitchFamily="34" charset="-120"/>
            </a:endParaRPr>
          </a:p>
          <a:p>
            <a:pPr marR="128270" algn="just" eaLnBrk="0" hangingPunct="0">
              <a:lnSpc>
                <a:spcPts val="2600"/>
              </a:lnSpc>
              <a:spcBef>
                <a:spcPts val="600"/>
              </a:spcBef>
              <a:buClr>
                <a:srgbClr val="008080"/>
              </a:buClr>
            </a:pP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法務部廉政署</a:t>
            </a:r>
            <a:r>
              <a:rPr lang="en-US" altLang="zh-TW" sz="2000" dirty="0">
                <a:latin typeface="微軟正黑體" panose="020B0604030504040204" pitchFamily="34" charset="-120"/>
                <a:ea typeface="微軟正黑體" panose="020B0604030504040204" pitchFamily="34" charset="-120"/>
              </a:rPr>
              <a:t>108</a:t>
            </a:r>
            <a:r>
              <a:rPr lang="zh-TW" altLang="en-US" sz="2000" dirty="0">
                <a:latin typeface="微軟正黑體" panose="020B0604030504040204" pitchFamily="34" charset="-120"/>
                <a:ea typeface="微軟正黑體" panose="020B0604030504040204" pitchFamily="34" charset="-120"/>
              </a:rPr>
              <a:t>年</a:t>
            </a:r>
            <a:r>
              <a:rPr lang="en-US" altLang="zh-TW" sz="2000" dirty="0">
                <a:latin typeface="微軟正黑體" panose="020B0604030504040204" pitchFamily="34" charset="-120"/>
                <a:ea typeface="微軟正黑體" panose="020B0604030504040204" pitchFamily="34" charset="-120"/>
              </a:rPr>
              <a:t>8</a:t>
            </a:r>
            <a:r>
              <a:rPr lang="zh-TW" altLang="en-US" sz="2000" dirty="0">
                <a:latin typeface="微軟正黑體" panose="020B0604030504040204" pitchFamily="34" charset="-120"/>
                <a:ea typeface="微軟正黑體" panose="020B0604030504040204" pitchFamily="34" charset="-120"/>
              </a:rPr>
              <a:t>月</a:t>
            </a:r>
            <a:r>
              <a:rPr lang="en-US" altLang="zh-TW" sz="2000" dirty="0">
                <a:latin typeface="微軟正黑體" panose="020B0604030504040204" pitchFamily="34" charset="-120"/>
                <a:ea typeface="微軟正黑體" panose="020B0604030504040204" pitchFamily="34" charset="-120"/>
              </a:rPr>
              <a:t>27</a:t>
            </a:r>
            <a:r>
              <a:rPr lang="zh-TW" altLang="en-US" sz="2000" dirty="0">
                <a:latin typeface="微軟正黑體" panose="020B0604030504040204" pitchFamily="34" charset="-120"/>
                <a:ea typeface="微軟正黑體" panose="020B0604030504040204" pitchFamily="34" charset="-120"/>
              </a:rPr>
              <a:t>日廉利字第</a:t>
            </a:r>
            <a:r>
              <a:rPr lang="en-US" altLang="zh-TW" sz="2000" dirty="0">
                <a:latin typeface="微軟正黑體" panose="020B0604030504040204" pitchFamily="34" charset="-120"/>
                <a:ea typeface="微軟正黑體" panose="020B0604030504040204" pitchFamily="34" charset="-120"/>
              </a:rPr>
              <a:t>10805006370</a:t>
            </a:r>
            <a:r>
              <a:rPr lang="zh-TW" altLang="en-US" sz="2000" dirty="0">
                <a:latin typeface="微軟正黑體" panose="020B0604030504040204" pitchFamily="34" charset="-120"/>
                <a:ea typeface="微軟正黑體" panose="020B0604030504040204" pitchFamily="34" charset="-120"/>
              </a:rPr>
              <a:t>號</a:t>
            </a:r>
            <a:r>
              <a:rPr lang="en-US" altLang="zh-TW" sz="2000" dirty="0">
                <a:latin typeface="微軟正黑體" panose="020B0604030504040204" pitchFamily="34" charset="-120"/>
                <a:ea typeface="微軟正黑體" panose="020B0604030504040204" pitchFamily="34" charset="-120"/>
              </a:rPr>
              <a:t>)</a:t>
            </a:r>
            <a:endParaRPr lang="en-US" altLang="zh-TW" sz="2000" dirty="0">
              <a:solidFill>
                <a:srgbClr val="231F20"/>
              </a:solidFill>
              <a:latin typeface="微軟正黑體" panose="020B0604030504040204" pitchFamily="34" charset="-120"/>
              <a:ea typeface="微軟正黑體" panose="020B0604030504040204" pitchFamily="34" charset="-120"/>
              <a:cs typeface="新細明體" panose="02020500000000000000" pitchFamily="18" charset="-120"/>
            </a:endParaRPr>
          </a:p>
        </p:txBody>
      </p:sp>
    </p:spTree>
    <p:extLst>
      <p:ext uri="{BB962C8B-B14F-4D97-AF65-F5344CB8AC3E}">
        <p14:creationId xmlns:p14="http://schemas.microsoft.com/office/powerpoint/2010/main" val="2642049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64"/>
          <p:cNvSpPr/>
          <p:nvPr/>
        </p:nvSpPr>
        <p:spPr>
          <a:xfrm>
            <a:off x="3810294" y="1405851"/>
            <a:ext cx="1653900" cy="9300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2" name="Google Shape;562;p64"/>
          <p:cNvSpPr txBox="1">
            <a:spLocks noGrp="1"/>
          </p:cNvSpPr>
          <p:nvPr>
            <p:ph type="title"/>
          </p:nvPr>
        </p:nvSpPr>
        <p:spPr>
          <a:prstGeom prst="rect">
            <a:avLst/>
          </a:prstGeom>
        </p:spPr>
        <p:txBody>
          <a:bodyPr spcFirstLastPara="1" wrap="square" lIns="0" tIns="0" rIns="0" bIns="0" anchor="t" anchorCtr="0">
            <a:noAutofit/>
          </a:bodyPr>
          <a:lstStyle/>
          <a:p>
            <a:pPr lvl="0"/>
            <a:r>
              <a:rPr lang="zh-TW" altLang="en-US" b="1">
                <a:latin typeface="微軟正黑體" panose="020B0604030504040204" pitchFamily="34" charset="-120"/>
                <a:ea typeface="微軟正黑體" panose="020B0604030504040204" pitchFamily="34" charset="-120"/>
              </a:rPr>
              <a:t>罰則</a:t>
            </a:r>
            <a:endParaRPr b="1" dirty="0">
              <a:latin typeface="微軟正黑體" panose="020B0604030504040204" pitchFamily="34" charset="-120"/>
              <a:ea typeface="微軟正黑體" panose="020B0604030504040204" pitchFamily="34" charset="-120"/>
            </a:endParaRPr>
          </a:p>
        </p:txBody>
      </p:sp>
      <p:sp>
        <p:nvSpPr>
          <p:cNvPr id="563" name="Google Shape;563;p64"/>
          <p:cNvSpPr txBox="1">
            <a:spLocks noGrp="1"/>
          </p:cNvSpPr>
          <p:nvPr>
            <p:ph type="title" idx="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0</a:t>
            </a:r>
            <a:r>
              <a:rPr lang="en-US" altLang="zh-TW" dirty="0"/>
              <a:t>4</a:t>
            </a:r>
            <a:endParaRPr dirty="0"/>
          </a:p>
        </p:txBody>
      </p:sp>
      <p:sp>
        <p:nvSpPr>
          <p:cNvPr id="3" name="投影片編號版面配置區 2">
            <a:extLst>
              <a:ext uri="{FF2B5EF4-FFF2-40B4-BE49-F238E27FC236}">
                <a16:creationId xmlns:a16="http://schemas.microsoft.com/office/drawing/2014/main" id="{02866A29-86CD-4F2B-AE16-808490744E12}"/>
              </a:ext>
            </a:extLst>
          </p:cNvPr>
          <p:cNvSpPr>
            <a:spLocks noGrp="1"/>
          </p:cNvSpPr>
          <p:nvPr>
            <p:ph type="sldNum" sz="quarter" idx="11"/>
          </p:nvPr>
        </p:nvSpPr>
        <p:spPr/>
        <p:txBody>
          <a:bodyPr/>
          <a:lstStyle/>
          <a:p>
            <a:endParaRPr lang="zh-TW" altLang="en-US" dirty="0"/>
          </a:p>
        </p:txBody>
      </p:sp>
      <p:sp>
        <p:nvSpPr>
          <p:cNvPr id="565" name="Google Shape;565;p64"/>
          <p:cNvSpPr/>
          <p:nvPr/>
        </p:nvSpPr>
        <p:spPr>
          <a:xfrm>
            <a:off x="5269771" y="1513701"/>
            <a:ext cx="229551" cy="273877"/>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6" name="Google Shape;566;p64"/>
          <p:cNvSpPr/>
          <p:nvPr/>
        </p:nvSpPr>
        <p:spPr>
          <a:xfrm>
            <a:off x="3555324" y="1003827"/>
            <a:ext cx="90600" cy="107163"/>
          </a:xfrm>
          <a:custGeom>
            <a:avLst/>
            <a:gdLst/>
            <a:ahLst/>
            <a:cxn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7" name="Google Shape;567;p64"/>
          <p:cNvSpPr/>
          <p:nvPr/>
        </p:nvSpPr>
        <p:spPr>
          <a:xfrm>
            <a:off x="6947966" y="2007267"/>
            <a:ext cx="159916" cy="189840"/>
          </a:xfrm>
          <a:custGeom>
            <a:avLst/>
            <a:gdLst/>
            <a:ahLst/>
            <a:cxn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8" name="Google Shape;568;p64"/>
          <p:cNvSpPr/>
          <p:nvPr/>
        </p:nvSpPr>
        <p:spPr>
          <a:xfrm>
            <a:off x="7517554" y="1243413"/>
            <a:ext cx="197735" cy="235526"/>
          </a:xfrm>
          <a:custGeom>
            <a:avLst/>
            <a:gdLst/>
            <a:ahLst/>
            <a:cxn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9" name="Google Shape;569;p64"/>
          <p:cNvSpPr/>
          <p:nvPr/>
        </p:nvSpPr>
        <p:spPr>
          <a:xfrm>
            <a:off x="1121453" y="1189107"/>
            <a:ext cx="197735" cy="235526"/>
          </a:xfrm>
          <a:custGeom>
            <a:avLst/>
            <a:gdLst/>
            <a:ahLst/>
            <a:cxn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0" name="Google Shape;570;p64"/>
          <p:cNvSpPr/>
          <p:nvPr/>
        </p:nvSpPr>
        <p:spPr>
          <a:xfrm>
            <a:off x="2299726" y="1597073"/>
            <a:ext cx="89827" cy="107135"/>
          </a:xfrm>
          <a:custGeom>
            <a:avLst/>
            <a:gdLst/>
            <a:ahLst/>
            <a:cxn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1" name="Google Shape;571;p64"/>
          <p:cNvSpPr/>
          <p:nvPr/>
        </p:nvSpPr>
        <p:spPr>
          <a:xfrm>
            <a:off x="1344363" y="1904269"/>
            <a:ext cx="159916" cy="189840"/>
          </a:xfrm>
          <a:custGeom>
            <a:avLst/>
            <a:gdLst/>
            <a:ahLst/>
            <a:cxn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2" name="Google Shape;572;p64"/>
          <p:cNvSpPr/>
          <p:nvPr/>
        </p:nvSpPr>
        <p:spPr>
          <a:xfrm>
            <a:off x="5086788" y="549519"/>
            <a:ext cx="197735" cy="235526"/>
          </a:xfrm>
          <a:custGeom>
            <a:avLst/>
            <a:gdLst/>
            <a:ahLst/>
            <a:cxn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3" name="Google Shape;573;p64"/>
          <p:cNvSpPr/>
          <p:nvPr/>
        </p:nvSpPr>
        <p:spPr>
          <a:xfrm>
            <a:off x="6394566" y="792882"/>
            <a:ext cx="89827" cy="107135"/>
          </a:xfrm>
          <a:custGeom>
            <a:avLst/>
            <a:gdLst/>
            <a:ahLst/>
            <a:cxnLst/>
            <a:rect l="l" t="t" r="r" b="b"/>
            <a:pathLst>
              <a:path w="3254" h="3881" extrusionOk="0">
                <a:moveTo>
                  <a:pt x="1598" y="1"/>
                </a:moveTo>
                <a:lnTo>
                  <a:pt x="1028" y="1285"/>
                </a:lnTo>
                <a:lnTo>
                  <a:pt x="0" y="1912"/>
                </a:lnTo>
                <a:lnTo>
                  <a:pt x="1028" y="2568"/>
                </a:lnTo>
                <a:lnTo>
                  <a:pt x="1598" y="3881"/>
                </a:lnTo>
                <a:lnTo>
                  <a:pt x="2197" y="2568"/>
                </a:lnTo>
                <a:lnTo>
                  <a:pt x="3253" y="1912"/>
                </a:lnTo>
                <a:lnTo>
                  <a:pt x="2197" y="1285"/>
                </a:lnTo>
                <a:lnTo>
                  <a:pt x="159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4" name="Google Shape;574;p64"/>
          <p:cNvSpPr/>
          <p:nvPr/>
        </p:nvSpPr>
        <p:spPr>
          <a:xfrm>
            <a:off x="5855826" y="1371787"/>
            <a:ext cx="90600" cy="107163"/>
          </a:xfrm>
          <a:custGeom>
            <a:avLst/>
            <a:gdLst/>
            <a:ahLst/>
            <a:cxn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5" name="Google Shape;575;p64"/>
          <p:cNvSpPr/>
          <p:nvPr/>
        </p:nvSpPr>
        <p:spPr>
          <a:xfrm>
            <a:off x="4416833" y="2269695"/>
            <a:ext cx="159115" cy="189840"/>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6" name="Google Shape;576;p64"/>
          <p:cNvSpPr/>
          <p:nvPr/>
        </p:nvSpPr>
        <p:spPr>
          <a:xfrm>
            <a:off x="2999407" y="2108023"/>
            <a:ext cx="90600" cy="107163"/>
          </a:xfrm>
          <a:custGeom>
            <a:avLst/>
            <a:gdLst/>
            <a:ahLst/>
            <a:cxnLst/>
            <a:rect l="l" t="t" r="r" b="b"/>
            <a:pathLst>
              <a:path w="3282" h="3882" extrusionOk="0">
                <a:moveTo>
                  <a:pt x="1655" y="1"/>
                </a:moveTo>
                <a:lnTo>
                  <a:pt x="1085" y="1285"/>
                </a:lnTo>
                <a:lnTo>
                  <a:pt x="1" y="1941"/>
                </a:lnTo>
                <a:lnTo>
                  <a:pt x="1085" y="2597"/>
                </a:lnTo>
                <a:lnTo>
                  <a:pt x="1655" y="3881"/>
                </a:lnTo>
                <a:lnTo>
                  <a:pt x="2226" y="2597"/>
                </a:lnTo>
                <a:lnTo>
                  <a:pt x="3282" y="1941"/>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 name="矩形 1">
            <a:extLst>
              <a:ext uri="{FF2B5EF4-FFF2-40B4-BE49-F238E27FC236}">
                <a16:creationId xmlns:a16="http://schemas.microsoft.com/office/drawing/2014/main" id="{1086A010-5E36-4EE9-896F-DF6DF8C6F465}"/>
              </a:ext>
            </a:extLst>
          </p:cNvPr>
          <p:cNvSpPr/>
          <p:nvPr/>
        </p:nvSpPr>
        <p:spPr>
          <a:xfrm>
            <a:off x="8203415" y="4655805"/>
            <a:ext cx="383438" cy="307777"/>
          </a:xfrm>
          <a:prstGeom prst="rect">
            <a:avLst/>
          </a:prstGeom>
        </p:spPr>
        <p:txBody>
          <a:bodyPr wrap="none">
            <a:spAutoFit/>
          </a:bodyPr>
          <a:lstStyle/>
          <a:p>
            <a:fld id="{10DDB89F-E99F-4283-BA24-5A3C00203BA2}" type="slidenum">
              <a:rPr lang="zh-TW" altLang="en-US">
                <a:solidFill>
                  <a:schemeClr val="bg1">
                    <a:lumMod val="65000"/>
                  </a:schemeClr>
                </a:solidFill>
              </a:rPr>
              <a:pPr/>
              <a:t>65</a:t>
            </a:fld>
            <a:endParaRPr lang="zh-TW" altLang="en-US" dirty="0">
              <a:solidFill>
                <a:schemeClr val="bg1">
                  <a:lumMod val="65000"/>
                </a:schemeClr>
              </a:solidFill>
            </a:endParaRPr>
          </a:p>
        </p:txBody>
      </p:sp>
    </p:spTree>
    <p:extLst>
      <p:ext uri="{BB962C8B-B14F-4D97-AF65-F5344CB8AC3E}">
        <p14:creationId xmlns:p14="http://schemas.microsoft.com/office/powerpoint/2010/main" val="3608022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5"/>
                                        </p:tgtEl>
                                        <p:attrNameLst>
                                          <p:attrName>style.visibility</p:attrName>
                                        </p:attrNameLst>
                                      </p:cBhvr>
                                      <p:to>
                                        <p:strVal val="visible"/>
                                      </p:to>
                                    </p:set>
                                    <p:animEffect transition="in" filter="fade">
                                      <p:cBhvr>
                                        <p:cTn id="7" dur="1200"/>
                                        <p:tgtEl>
                                          <p:spTgt spid="565"/>
                                        </p:tgtEl>
                                      </p:cBhvr>
                                    </p:animEffect>
                                  </p:childTnLst>
                                </p:cTn>
                              </p:par>
                              <p:par>
                                <p:cTn id="8" presetID="10" presetClass="entr" presetSubtype="0" fill="hold" nodeType="withEffect">
                                  <p:stCondLst>
                                    <p:cond delay="0"/>
                                  </p:stCondLst>
                                  <p:childTnLst>
                                    <p:set>
                                      <p:cBhvr>
                                        <p:cTn id="9" dur="1" fill="hold">
                                          <p:stCondLst>
                                            <p:cond delay="0"/>
                                          </p:stCondLst>
                                        </p:cTn>
                                        <p:tgtEl>
                                          <p:spTgt spid="566"/>
                                        </p:tgtEl>
                                        <p:attrNameLst>
                                          <p:attrName>style.visibility</p:attrName>
                                        </p:attrNameLst>
                                      </p:cBhvr>
                                      <p:to>
                                        <p:strVal val="visible"/>
                                      </p:to>
                                    </p:set>
                                    <p:animEffect transition="in" filter="fade">
                                      <p:cBhvr>
                                        <p:cTn id="10" dur="1000"/>
                                        <p:tgtEl>
                                          <p:spTgt spid="566"/>
                                        </p:tgtEl>
                                      </p:cBhvr>
                                    </p:animEffect>
                                  </p:childTnLst>
                                </p:cTn>
                              </p:par>
                              <p:par>
                                <p:cTn id="11" presetID="10" presetClass="entr" presetSubtype="0" fill="hold" nodeType="withEffect">
                                  <p:stCondLst>
                                    <p:cond delay="0"/>
                                  </p:stCondLst>
                                  <p:childTnLst>
                                    <p:set>
                                      <p:cBhvr>
                                        <p:cTn id="12" dur="1" fill="hold">
                                          <p:stCondLst>
                                            <p:cond delay="0"/>
                                          </p:stCondLst>
                                        </p:cTn>
                                        <p:tgtEl>
                                          <p:spTgt spid="568"/>
                                        </p:tgtEl>
                                        <p:attrNameLst>
                                          <p:attrName>style.visibility</p:attrName>
                                        </p:attrNameLst>
                                      </p:cBhvr>
                                      <p:to>
                                        <p:strVal val="visible"/>
                                      </p:to>
                                    </p:set>
                                    <p:animEffect transition="in" filter="fade">
                                      <p:cBhvr>
                                        <p:cTn id="13" dur="1000"/>
                                        <p:tgtEl>
                                          <p:spTgt spid="568"/>
                                        </p:tgtEl>
                                      </p:cBhvr>
                                    </p:animEffect>
                                  </p:childTnLst>
                                </p:cTn>
                              </p:par>
                              <p:par>
                                <p:cTn id="14" presetID="10" presetClass="entr" presetSubtype="0" fill="hold" nodeType="withEffect">
                                  <p:stCondLst>
                                    <p:cond delay="0"/>
                                  </p:stCondLst>
                                  <p:childTnLst>
                                    <p:set>
                                      <p:cBhvr>
                                        <p:cTn id="15" dur="1" fill="hold">
                                          <p:stCondLst>
                                            <p:cond delay="0"/>
                                          </p:stCondLst>
                                        </p:cTn>
                                        <p:tgtEl>
                                          <p:spTgt spid="569"/>
                                        </p:tgtEl>
                                        <p:attrNameLst>
                                          <p:attrName>style.visibility</p:attrName>
                                        </p:attrNameLst>
                                      </p:cBhvr>
                                      <p:to>
                                        <p:strVal val="visible"/>
                                      </p:to>
                                    </p:set>
                                    <p:animEffect transition="in" filter="fade">
                                      <p:cBhvr>
                                        <p:cTn id="16" dur="1000"/>
                                        <p:tgtEl>
                                          <p:spTgt spid="569"/>
                                        </p:tgtEl>
                                      </p:cBhvr>
                                    </p:animEffect>
                                  </p:childTnLst>
                                </p:cTn>
                              </p:par>
                              <p:par>
                                <p:cTn id="17" presetID="10" presetClass="entr" presetSubtype="0" fill="hold" nodeType="withEffect">
                                  <p:stCondLst>
                                    <p:cond delay="0"/>
                                  </p:stCondLst>
                                  <p:childTnLst>
                                    <p:set>
                                      <p:cBhvr>
                                        <p:cTn id="18" dur="1" fill="hold">
                                          <p:stCondLst>
                                            <p:cond delay="0"/>
                                          </p:stCondLst>
                                        </p:cTn>
                                        <p:tgtEl>
                                          <p:spTgt spid="570"/>
                                        </p:tgtEl>
                                        <p:attrNameLst>
                                          <p:attrName>style.visibility</p:attrName>
                                        </p:attrNameLst>
                                      </p:cBhvr>
                                      <p:to>
                                        <p:strVal val="visible"/>
                                      </p:to>
                                    </p:set>
                                    <p:animEffect transition="in" filter="fade">
                                      <p:cBhvr>
                                        <p:cTn id="19" dur="1000"/>
                                        <p:tgtEl>
                                          <p:spTgt spid="570"/>
                                        </p:tgtEl>
                                      </p:cBhvr>
                                    </p:animEffect>
                                  </p:childTnLst>
                                </p:cTn>
                              </p:par>
                              <p:par>
                                <p:cTn id="20" presetID="10" presetClass="entr" presetSubtype="0" fill="hold" nodeType="withEffect">
                                  <p:stCondLst>
                                    <p:cond delay="0"/>
                                  </p:stCondLst>
                                  <p:childTnLst>
                                    <p:set>
                                      <p:cBhvr>
                                        <p:cTn id="21" dur="1" fill="hold">
                                          <p:stCondLst>
                                            <p:cond delay="0"/>
                                          </p:stCondLst>
                                        </p:cTn>
                                        <p:tgtEl>
                                          <p:spTgt spid="571"/>
                                        </p:tgtEl>
                                        <p:attrNameLst>
                                          <p:attrName>style.visibility</p:attrName>
                                        </p:attrNameLst>
                                      </p:cBhvr>
                                      <p:to>
                                        <p:strVal val="visible"/>
                                      </p:to>
                                    </p:set>
                                    <p:animEffect transition="in" filter="fade">
                                      <p:cBhvr>
                                        <p:cTn id="22" dur="1000"/>
                                        <p:tgtEl>
                                          <p:spTgt spid="571"/>
                                        </p:tgtEl>
                                      </p:cBhvr>
                                    </p:animEffect>
                                  </p:childTnLst>
                                </p:cTn>
                              </p:par>
                              <p:par>
                                <p:cTn id="23" presetID="10" presetClass="entr" presetSubtype="0" fill="hold" nodeType="withEffect">
                                  <p:stCondLst>
                                    <p:cond delay="0"/>
                                  </p:stCondLst>
                                  <p:childTnLst>
                                    <p:set>
                                      <p:cBhvr>
                                        <p:cTn id="24" dur="1" fill="hold">
                                          <p:stCondLst>
                                            <p:cond delay="0"/>
                                          </p:stCondLst>
                                        </p:cTn>
                                        <p:tgtEl>
                                          <p:spTgt spid="572"/>
                                        </p:tgtEl>
                                        <p:attrNameLst>
                                          <p:attrName>style.visibility</p:attrName>
                                        </p:attrNameLst>
                                      </p:cBhvr>
                                      <p:to>
                                        <p:strVal val="visible"/>
                                      </p:to>
                                    </p:set>
                                    <p:animEffect transition="in" filter="fade">
                                      <p:cBhvr>
                                        <p:cTn id="25" dur="1000"/>
                                        <p:tgtEl>
                                          <p:spTgt spid="572"/>
                                        </p:tgtEl>
                                      </p:cBhvr>
                                    </p:animEffect>
                                  </p:childTnLst>
                                </p:cTn>
                              </p:par>
                              <p:par>
                                <p:cTn id="26" presetID="10" presetClass="entr" presetSubtype="0" fill="hold" nodeType="withEffect">
                                  <p:stCondLst>
                                    <p:cond delay="0"/>
                                  </p:stCondLst>
                                  <p:childTnLst>
                                    <p:set>
                                      <p:cBhvr>
                                        <p:cTn id="27" dur="1" fill="hold">
                                          <p:stCondLst>
                                            <p:cond delay="0"/>
                                          </p:stCondLst>
                                        </p:cTn>
                                        <p:tgtEl>
                                          <p:spTgt spid="573"/>
                                        </p:tgtEl>
                                        <p:attrNameLst>
                                          <p:attrName>style.visibility</p:attrName>
                                        </p:attrNameLst>
                                      </p:cBhvr>
                                      <p:to>
                                        <p:strVal val="visible"/>
                                      </p:to>
                                    </p:set>
                                    <p:animEffect transition="in" filter="fade">
                                      <p:cBhvr>
                                        <p:cTn id="28" dur="1000"/>
                                        <p:tgtEl>
                                          <p:spTgt spid="573"/>
                                        </p:tgtEl>
                                      </p:cBhvr>
                                    </p:animEffect>
                                  </p:childTnLst>
                                </p:cTn>
                              </p:par>
                              <p:par>
                                <p:cTn id="29" presetID="10" presetClass="entr" presetSubtype="0" fill="hold" nodeType="withEffect">
                                  <p:stCondLst>
                                    <p:cond delay="0"/>
                                  </p:stCondLst>
                                  <p:childTnLst>
                                    <p:set>
                                      <p:cBhvr>
                                        <p:cTn id="30" dur="1" fill="hold">
                                          <p:stCondLst>
                                            <p:cond delay="0"/>
                                          </p:stCondLst>
                                        </p:cTn>
                                        <p:tgtEl>
                                          <p:spTgt spid="574"/>
                                        </p:tgtEl>
                                        <p:attrNameLst>
                                          <p:attrName>style.visibility</p:attrName>
                                        </p:attrNameLst>
                                      </p:cBhvr>
                                      <p:to>
                                        <p:strVal val="visible"/>
                                      </p:to>
                                    </p:set>
                                    <p:animEffect transition="in" filter="fade">
                                      <p:cBhvr>
                                        <p:cTn id="31" dur="1000"/>
                                        <p:tgtEl>
                                          <p:spTgt spid="574"/>
                                        </p:tgtEl>
                                      </p:cBhvr>
                                    </p:animEffect>
                                  </p:childTnLst>
                                </p:cTn>
                              </p:par>
                              <p:par>
                                <p:cTn id="32" presetID="10" presetClass="entr" presetSubtype="0" fill="hold" nodeType="withEffect">
                                  <p:stCondLst>
                                    <p:cond delay="0"/>
                                  </p:stCondLst>
                                  <p:childTnLst>
                                    <p:set>
                                      <p:cBhvr>
                                        <p:cTn id="33" dur="1" fill="hold">
                                          <p:stCondLst>
                                            <p:cond delay="0"/>
                                          </p:stCondLst>
                                        </p:cTn>
                                        <p:tgtEl>
                                          <p:spTgt spid="575"/>
                                        </p:tgtEl>
                                        <p:attrNameLst>
                                          <p:attrName>style.visibility</p:attrName>
                                        </p:attrNameLst>
                                      </p:cBhvr>
                                      <p:to>
                                        <p:strVal val="visible"/>
                                      </p:to>
                                    </p:set>
                                    <p:animEffect transition="in" filter="fade">
                                      <p:cBhvr>
                                        <p:cTn id="34" dur="1000"/>
                                        <p:tgtEl>
                                          <p:spTgt spid="575"/>
                                        </p:tgtEl>
                                      </p:cBhvr>
                                    </p:animEffect>
                                  </p:childTnLst>
                                </p:cTn>
                              </p:par>
                              <p:par>
                                <p:cTn id="35" presetID="10" presetClass="entr" presetSubtype="0" fill="hold" nodeType="withEffect">
                                  <p:stCondLst>
                                    <p:cond delay="0"/>
                                  </p:stCondLst>
                                  <p:childTnLst>
                                    <p:set>
                                      <p:cBhvr>
                                        <p:cTn id="36" dur="1" fill="hold">
                                          <p:stCondLst>
                                            <p:cond delay="0"/>
                                          </p:stCondLst>
                                        </p:cTn>
                                        <p:tgtEl>
                                          <p:spTgt spid="576"/>
                                        </p:tgtEl>
                                        <p:attrNameLst>
                                          <p:attrName>style.visibility</p:attrName>
                                        </p:attrNameLst>
                                      </p:cBhvr>
                                      <p:to>
                                        <p:strVal val="visible"/>
                                      </p:to>
                                    </p:set>
                                    <p:animEffect transition="in" filter="fade">
                                      <p:cBhvr>
                                        <p:cTn id="37" dur="1000"/>
                                        <p:tgtEl>
                                          <p:spTgt spid="576"/>
                                        </p:tgtEl>
                                      </p:cBhvr>
                                    </p:animEffect>
                                  </p:childTnLst>
                                </p:cTn>
                              </p:par>
                              <p:par>
                                <p:cTn id="38" presetID="10" presetClass="entr" presetSubtype="0" fill="hold" nodeType="withEffect">
                                  <p:stCondLst>
                                    <p:cond delay="0"/>
                                  </p:stCondLst>
                                  <p:childTnLst>
                                    <p:set>
                                      <p:cBhvr>
                                        <p:cTn id="39" dur="1" fill="hold">
                                          <p:stCondLst>
                                            <p:cond delay="0"/>
                                          </p:stCondLst>
                                        </p:cTn>
                                        <p:tgtEl>
                                          <p:spTgt spid="567"/>
                                        </p:tgtEl>
                                        <p:attrNameLst>
                                          <p:attrName>style.visibility</p:attrName>
                                        </p:attrNameLst>
                                      </p:cBhvr>
                                      <p:to>
                                        <p:strVal val="visible"/>
                                      </p:to>
                                    </p:set>
                                    <p:animEffect transition="in" filter="fade">
                                      <p:cBhvr>
                                        <p:cTn id="40" dur="1000"/>
                                        <p:tgtEl>
                                          <p:spTgt spid="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BBC14F1C-D18E-4942-B996-90FF8D0434E8}"/>
              </a:ext>
            </a:extLst>
          </p:cNvPr>
          <p:cNvSpPr>
            <a:spLocks noGrp="1"/>
          </p:cNvSpPr>
          <p:nvPr>
            <p:ph type="sldNum" sz="quarter" idx="11"/>
          </p:nvPr>
        </p:nvSpPr>
        <p:spPr/>
        <p:txBody>
          <a:bodyPr/>
          <a:lstStyle/>
          <a:p>
            <a:fld id="{DBD94E27-7B9A-466C-AD81-10C7819BE9C1}" type="slidenum">
              <a:rPr lang="zh-TW" altLang="en-US" smtClean="0"/>
              <a:t>66</a:t>
            </a:fld>
            <a:endParaRPr lang="zh-TW" altLang="en-US" dirty="0"/>
          </a:p>
        </p:txBody>
      </p:sp>
      <p:graphicFrame>
        <p:nvGraphicFramePr>
          <p:cNvPr id="4" name="表格 3">
            <a:extLst>
              <a:ext uri="{FF2B5EF4-FFF2-40B4-BE49-F238E27FC236}">
                <a16:creationId xmlns:a16="http://schemas.microsoft.com/office/drawing/2014/main" id="{E7B80711-945A-46C5-B2D1-0D8F1BB927CA}"/>
              </a:ext>
            </a:extLst>
          </p:cNvPr>
          <p:cNvGraphicFramePr>
            <a:graphicFrameLocks noGrp="1"/>
          </p:cNvGraphicFramePr>
          <p:nvPr>
            <p:extLst>
              <p:ext uri="{D42A27DB-BD31-4B8C-83A1-F6EECF244321}">
                <p14:modId xmlns:p14="http://schemas.microsoft.com/office/powerpoint/2010/main" val="3172209433"/>
              </p:ext>
            </p:extLst>
          </p:nvPr>
        </p:nvGraphicFramePr>
        <p:xfrm>
          <a:off x="891553" y="421383"/>
          <a:ext cx="7360893" cy="4103999"/>
        </p:xfrm>
        <a:graphic>
          <a:graphicData uri="http://schemas.openxmlformats.org/drawingml/2006/table">
            <a:tbl>
              <a:tblPr firstRow="1" bandRow="1">
                <a:tableStyleId>{9DCAF9ED-07DC-4A11-8D7F-57B35C25682E}</a:tableStyleId>
              </a:tblPr>
              <a:tblGrid>
                <a:gridCol w="1374610">
                  <a:extLst>
                    <a:ext uri="{9D8B030D-6E8A-4147-A177-3AD203B41FA5}">
                      <a16:colId xmlns:a16="http://schemas.microsoft.com/office/drawing/2014/main" val="747426445"/>
                    </a:ext>
                  </a:extLst>
                </a:gridCol>
                <a:gridCol w="1011892">
                  <a:extLst>
                    <a:ext uri="{9D8B030D-6E8A-4147-A177-3AD203B41FA5}">
                      <a16:colId xmlns:a16="http://schemas.microsoft.com/office/drawing/2014/main" val="1318947229"/>
                    </a:ext>
                  </a:extLst>
                </a:gridCol>
                <a:gridCol w="2602771">
                  <a:extLst>
                    <a:ext uri="{9D8B030D-6E8A-4147-A177-3AD203B41FA5}">
                      <a16:colId xmlns:a16="http://schemas.microsoft.com/office/drawing/2014/main" val="4240782002"/>
                    </a:ext>
                  </a:extLst>
                </a:gridCol>
                <a:gridCol w="2371620">
                  <a:extLst>
                    <a:ext uri="{9D8B030D-6E8A-4147-A177-3AD203B41FA5}">
                      <a16:colId xmlns:a16="http://schemas.microsoft.com/office/drawing/2014/main" val="2985401534"/>
                    </a:ext>
                  </a:extLst>
                </a:gridCol>
              </a:tblGrid>
              <a:tr h="386686">
                <a:tc>
                  <a:txBody>
                    <a:bodyPr/>
                    <a:lstStyle/>
                    <a:p>
                      <a:pPr algn="ctr"/>
                      <a:r>
                        <a:rPr lang="zh-TW" altLang="en-US" sz="1400">
                          <a:latin typeface="微軟正黑體" panose="020B0604030504040204" pitchFamily="34" charset="-120"/>
                          <a:ea typeface="微軟正黑體" panose="020B0604030504040204" pitchFamily="34" charset="-120"/>
                        </a:rPr>
                        <a:t>違法態樣</a:t>
                      </a:r>
                      <a:endParaRPr lang="zh-TW" altLang="en-US" sz="1400" dirty="0">
                        <a:solidFill>
                          <a:schemeClr val="tx1"/>
                        </a:solidFill>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1400">
                          <a:latin typeface="微軟正黑體" panose="020B0604030504040204" pitchFamily="34" charset="-120"/>
                          <a:ea typeface="微軟正黑體" panose="020B0604030504040204" pitchFamily="34" charset="-120"/>
                        </a:rPr>
                        <a:t>裁罰對象</a:t>
                      </a:r>
                      <a:endParaRPr lang="zh-TW" altLang="en-US" sz="1400" dirty="0">
                        <a:solidFill>
                          <a:schemeClr val="tx1"/>
                        </a:solidFill>
                        <a:latin typeface="微軟正黑體" panose="020B0604030504040204" pitchFamily="34" charset="-120"/>
                        <a:ea typeface="微軟正黑體" panose="020B0604030504040204" pitchFamily="34" charset="-120"/>
                      </a:endParaRPr>
                    </a:p>
                  </a:txBody>
                  <a:tcPr anchor="ctr"/>
                </a:tc>
                <a:tc gridSpan="2">
                  <a:txBody>
                    <a:bodyPr/>
                    <a:lstStyle/>
                    <a:p>
                      <a:pPr algn="ctr"/>
                      <a:r>
                        <a:rPr lang="zh-TW" altLang="en-US" sz="1400">
                          <a:latin typeface="微軟正黑體" panose="020B0604030504040204" pitchFamily="34" charset="-120"/>
                          <a:ea typeface="微軟正黑體" panose="020B0604030504040204" pitchFamily="34" charset="-120"/>
                        </a:rPr>
                        <a:t>罰鍰</a:t>
                      </a:r>
                      <a:endParaRPr lang="zh-TW" altLang="en-US" sz="1400" dirty="0">
                        <a:solidFill>
                          <a:schemeClr val="tx1"/>
                        </a:solidFill>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extLst>
                  <a:ext uri="{0D108BD9-81ED-4DB2-BD59-A6C34878D82A}">
                    <a16:rowId xmlns:a16="http://schemas.microsoft.com/office/drawing/2014/main" val="1841200073"/>
                  </a:ext>
                </a:extLst>
              </a:tr>
              <a:tr h="544044">
                <a:tc rowSpan="4">
                  <a:txBody>
                    <a:bodyPr/>
                    <a:lstStyle/>
                    <a:p>
                      <a:pPr algn="ctr"/>
                      <a:r>
                        <a:rPr lang="zh-TW" altLang="en-US" sz="1400">
                          <a:latin typeface="微軟正黑體" panose="020B0604030504040204" pitchFamily="34" charset="-120"/>
                          <a:ea typeface="微軟正黑體" panose="020B0604030504040204" pitchFamily="34" charset="-120"/>
                        </a:rPr>
                        <a:t>違法補助</a:t>
                      </a:r>
                      <a:endParaRPr lang="en-US" altLang="zh-TW" sz="1400" dirty="0">
                        <a:latin typeface="微軟正黑體" panose="020B0604030504040204" pitchFamily="34" charset="-120"/>
                        <a:ea typeface="微軟正黑體" panose="020B0604030504040204" pitchFamily="34" charset="-120"/>
                      </a:endParaRPr>
                    </a:p>
                    <a:p>
                      <a:pPr algn="ctr"/>
                      <a:r>
                        <a:rPr lang="zh-TW" altLang="en-US" sz="1400" dirty="0">
                          <a:latin typeface="微軟正黑體" panose="020B0604030504040204" pitchFamily="34" charset="-120"/>
                          <a:ea typeface="微軟正黑體" panose="020B0604030504040204" pitchFamily="34" charset="-120"/>
                        </a:rPr>
                        <a:t>或</a:t>
                      </a:r>
                      <a:endParaRPr lang="en-US" altLang="zh-TW" sz="1400" dirty="0">
                        <a:latin typeface="微軟正黑體" panose="020B0604030504040204" pitchFamily="34" charset="-120"/>
                        <a:ea typeface="微軟正黑體" panose="020B0604030504040204" pitchFamily="34" charset="-120"/>
                      </a:endParaRPr>
                    </a:p>
                    <a:p>
                      <a:pPr algn="ctr"/>
                      <a:r>
                        <a:rPr lang="zh-TW" altLang="en-US" sz="1400">
                          <a:latin typeface="微軟正黑體" panose="020B0604030504040204" pitchFamily="34" charset="-120"/>
                          <a:ea typeface="微軟正黑體" panose="020B0604030504040204" pitchFamily="34" charset="-120"/>
                        </a:rPr>
                        <a:t>交易行為</a:t>
                      </a:r>
                      <a:endParaRPr lang="zh-TW" altLang="en-US" sz="1400" dirty="0">
                        <a:latin typeface="微軟正黑體" panose="020B0604030504040204" pitchFamily="34" charset="-120"/>
                        <a:ea typeface="微軟正黑體" panose="020B0604030504040204" pitchFamily="34" charset="-120"/>
                      </a:endParaRPr>
                    </a:p>
                  </a:txBody>
                  <a:tcPr anchor="ctr">
                    <a:lnR w="12700" cap="flat" cmpd="sng" algn="ctr">
                      <a:solidFill>
                        <a:schemeClr val="accent2"/>
                      </a:solidFill>
                      <a:prstDash val="solid"/>
                      <a:round/>
                      <a:headEnd type="none" w="med" len="med"/>
                      <a:tailEnd type="none" w="med" len="med"/>
                    </a:lnR>
                    <a:solidFill>
                      <a:schemeClr val="accent3">
                        <a:lumMod val="20000"/>
                        <a:lumOff val="80000"/>
                      </a:schemeClr>
                    </a:solidFill>
                  </a:tcPr>
                </a:tc>
                <a:tc rowSpan="4">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400">
                          <a:latin typeface="微軟正黑體" panose="020B0604030504040204" pitchFamily="34" charset="-120"/>
                          <a:ea typeface="微軟正黑體" panose="020B0604030504040204" pitchFamily="34" charset="-120"/>
                        </a:rPr>
                        <a:t>公職人員</a:t>
                      </a:r>
                      <a:endParaRPr lang="en-US" altLang="zh-TW" sz="1400" dirty="0">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400" dirty="0">
                          <a:latin typeface="微軟正黑體" panose="020B0604030504040204" pitchFamily="34" charset="-120"/>
                          <a:ea typeface="微軟正黑體" panose="020B0604030504040204" pitchFamily="34" charset="-120"/>
                        </a:rPr>
                        <a:t>或</a:t>
                      </a:r>
                      <a:endParaRPr lang="en-US" altLang="zh-TW" sz="1400" dirty="0">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400">
                          <a:latin typeface="微軟正黑體" panose="020B0604030504040204" pitchFamily="34" charset="-120"/>
                          <a:ea typeface="微軟正黑體" panose="020B0604030504040204" pitchFamily="34" charset="-120"/>
                        </a:rPr>
                        <a:t>關係人</a:t>
                      </a:r>
                      <a:endParaRPr lang="zh-TW" altLang="en-US" sz="14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solidFill>
                      <a:schemeClr val="accent3">
                        <a:lumMod val="20000"/>
                        <a:lumOff val="80000"/>
                      </a:schemeClr>
                    </a:solidFill>
                  </a:tcPr>
                </a:tc>
                <a:tc>
                  <a:txBody>
                    <a:bodyPr/>
                    <a:lstStyle/>
                    <a:p>
                      <a:pPr algn="just">
                        <a:lnSpc>
                          <a:spcPts val="2300"/>
                        </a:lnSpc>
                      </a:pPr>
                      <a:r>
                        <a:rPr lang="zh-TW" altLang="en-US" sz="1400">
                          <a:latin typeface="微軟正黑體" panose="020B0604030504040204" pitchFamily="34" charset="-120"/>
                          <a:ea typeface="微軟正黑體" panose="020B0604030504040204" pitchFamily="34" charset="-120"/>
                        </a:rPr>
                        <a:t>金額未達</a:t>
                      </a:r>
                      <a:r>
                        <a:rPr lang="en-US" altLang="zh-TW" sz="1400">
                          <a:latin typeface="微軟正黑體" panose="020B0604030504040204" pitchFamily="34" charset="-120"/>
                          <a:ea typeface="微軟正黑體" panose="020B0604030504040204" pitchFamily="34" charset="-120"/>
                        </a:rPr>
                        <a:t>10</a:t>
                      </a:r>
                      <a:r>
                        <a:rPr lang="zh-TW" altLang="en-US" sz="1400">
                          <a:latin typeface="微軟正黑體" panose="020B0604030504040204" pitchFamily="34" charset="-120"/>
                          <a:ea typeface="微軟正黑體" panose="020B0604030504040204" pitchFamily="34" charset="-120"/>
                        </a:rPr>
                        <a:t>萬元</a:t>
                      </a:r>
                      <a:endParaRPr lang="zh-TW" altLang="en-US" sz="14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solidFill>
                      <a:schemeClr val="tx2"/>
                    </a:solidFill>
                  </a:tcPr>
                </a:tc>
                <a:tc>
                  <a:txBody>
                    <a:bodyPr/>
                    <a:lstStyle/>
                    <a:p>
                      <a:pPr algn="just">
                        <a:lnSpc>
                          <a:spcPts val="2300"/>
                        </a:lnSpc>
                      </a:pPr>
                      <a:r>
                        <a:rPr lang="en-US" altLang="zh-TW" sz="1400">
                          <a:latin typeface="微軟正黑體" panose="020B0604030504040204" pitchFamily="34" charset="-120"/>
                          <a:ea typeface="微軟正黑體" panose="020B0604030504040204" pitchFamily="34" charset="-120"/>
                        </a:rPr>
                        <a:t>1</a:t>
                      </a:r>
                      <a:r>
                        <a:rPr lang="zh-TW" altLang="en-US" sz="1400">
                          <a:latin typeface="微軟正黑體" panose="020B0604030504040204" pitchFamily="34" charset="-120"/>
                          <a:ea typeface="微軟正黑體" panose="020B0604030504040204" pitchFamily="34" charset="-120"/>
                        </a:rPr>
                        <a:t>萬元以上</a:t>
                      </a:r>
                      <a:r>
                        <a:rPr lang="en-US" altLang="zh-TW" sz="1400">
                          <a:latin typeface="微軟正黑體" panose="020B0604030504040204" pitchFamily="34" charset="-120"/>
                          <a:ea typeface="微軟正黑體" panose="020B0604030504040204" pitchFamily="34" charset="-120"/>
                        </a:rPr>
                        <a:t>5</a:t>
                      </a:r>
                      <a:r>
                        <a:rPr lang="zh-TW" altLang="en-US" sz="1400">
                          <a:latin typeface="微軟正黑體" panose="020B0604030504040204" pitchFamily="34" charset="-120"/>
                          <a:ea typeface="微軟正黑體" panose="020B0604030504040204" pitchFamily="34" charset="-120"/>
                        </a:rPr>
                        <a:t>萬元以下</a:t>
                      </a:r>
                      <a:endParaRPr lang="zh-TW" altLang="en-US" sz="14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solidFill>
                      <a:schemeClr val="tx2"/>
                    </a:solidFill>
                  </a:tcPr>
                </a:tc>
                <a:extLst>
                  <a:ext uri="{0D108BD9-81ED-4DB2-BD59-A6C34878D82A}">
                    <a16:rowId xmlns:a16="http://schemas.microsoft.com/office/drawing/2014/main" val="2019424389"/>
                  </a:ext>
                </a:extLst>
              </a:tr>
              <a:tr h="622594">
                <a:tc vMerge="1">
                  <a:txBody>
                    <a:bodyPr/>
                    <a:lstStyle/>
                    <a:p>
                      <a:endParaRPr lang="zh-TW" altLang="en-US"/>
                    </a:p>
                  </a:txBody>
                  <a:tcPr/>
                </a:tc>
                <a:tc vMerge="1">
                  <a:txBody>
                    <a:bodyPr/>
                    <a:lstStyle/>
                    <a:p>
                      <a:endParaRPr lang="zh-TW" altLang="en-US"/>
                    </a:p>
                  </a:txBody>
                  <a:tcPr/>
                </a:tc>
                <a:tc>
                  <a:txBody>
                    <a:bodyPr/>
                    <a:lstStyle/>
                    <a:p>
                      <a:pPr algn="just">
                        <a:lnSpc>
                          <a:spcPts val="2300"/>
                        </a:lnSpc>
                      </a:pPr>
                      <a:r>
                        <a:rPr lang="zh-TW" altLang="en-US" sz="1400">
                          <a:latin typeface="微軟正黑體" panose="020B0604030504040204" pitchFamily="34" charset="-120"/>
                          <a:ea typeface="微軟正黑體" panose="020B0604030504040204" pitchFamily="34" charset="-120"/>
                        </a:rPr>
                        <a:t>金額</a:t>
                      </a:r>
                      <a:r>
                        <a:rPr lang="en-US" altLang="zh-TW" sz="1400">
                          <a:latin typeface="微軟正黑體" panose="020B0604030504040204" pitchFamily="34" charset="-120"/>
                          <a:ea typeface="微軟正黑體" panose="020B0604030504040204" pitchFamily="34" charset="-120"/>
                        </a:rPr>
                        <a:t>10</a:t>
                      </a:r>
                      <a:r>
                        <a:rPr lang="zh-TW" altLang="en-US" sz="1400">
                          <a:latin typeface="微軟正黑體" panose="020B0604030504040204" pitchFamily="34" charset="-120"/>
                          <a:ea typeface="微軟正黑體" panose="020B0604030504040204" pitchFamily="34" charset="-120"/>
                        </a:rPr>
                        <a:t>萬以上未達</a:t>
                      </a:r>
                      <a:r>
                        <a:rPr lang="en-US" altLang="zh-TW" sz="1400">
                          <a:latin typeface="微軟正黑體" panose="020B0604030504040204" pitchFamily="34" charset="-120"/>
                          <a:ea typeface="微軟正黑體" panose="020B0604030504040204" pitchFamily="34" charset="-120"/>
                        </a:rPr>
                        <a:t>100</a:t>
                      </a:r>
                      <a:r>
                        <a:rPr lang="zh-TW" altLang="en-US" sz="1400">
                          <a:latin typeface="微軟正黑體" panose="020B0604030504040204" pitchFamily="34" charset="-120"/>
                          <a:ea typeface="微軟正黑體" panose="020B0604030504040204" pitchFamily="34" charset="-120"/>
                        </a:rPr>
                        <a:t>萬元</a:t>
                      </a:r>
                      <a:endParaRPr lang="zh-TW" altLang="en-US" sz="14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solidFill>
                      <a:schemeClr val="accent3">
                        <a:lumMod val="20000"/>
                        <a:lumOff val="80000"/>
                      </a:schemeClr>
                    </a:solidFill>
                  </a:tcPr>
                </a:tc>
                <a:tc>
                  <a:txBody>
                    <a:bodyPr/>
                    <a:lstStyle/>
                    <a:p>
                      <a:pPr algn="just">
                        <a:lnSpc>
                          <a:spcPts val="2300"/>
                        </a:lnSpc>
                      </a:pPr>
                      <a:r>
                        <a:rPr lang="en-US" altLang="zh-TW" sz="1400">
                          <a:latin typeface="微軟正黑體" panose="020B0604030504040204" pitchFamily="34" charset="-120"/>
                          <a:ea typeface="微軟正黑體" panose="020B0604030504040204" pitchFamily="34" charset="-120"/>
                        </a:rPr>
                        <a:t>6</a:t>
                      </a:r>
                      <a:r>
                        <a:rPr lang="zh-TW" altLang="en-US" sz="1400">
                          <a:latin typeface="微軟正黑體" panose="020B0604030504040204" pitchFamily="34" charset="-120"/>
                          <a:ea typeface="微軟正黑體" panose="020B0604030504040204" pitchFamily="34" charset="-120"/>
                        </a:rPr>
                        <a:t>萬元以上</a:t>
                      </a:r>
                      <a:r>
                        <a:rPr lang="en-US" altLang="zh-TW" sz="1400">
                          <a:latin typeface="微軟正黑體" panose="020B0604030504040204" pitchFamily="34" charset="-120"/>
                          <a:ea typeface="微軟正黑體" panose="020B0604030504040204" pitchFamily="34" charset="-120"/>
                        </a:rPr>
                        <a:t>50</a:t>
                      </a:r>
                      <a:r>
                        <a:rPr lang="zh-TW" altLang="en-US" sz="1400">
                          <a:latin typeface="微軟正黑體" panose="020B0604030504040204" pitchFamily="34" charset="-120"/>
                          <a:ea typeface="微軟正黑體" panose="020B0604030504040204" pitchFamily="34" charset="-120"/>
                        </a:rPr>
                        <a:t>萬元以下</a:t>
                      </a:r>
                      <a:endParaRPr lang="zh-TW" altLang="en-US" sz="14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solidFill>
                      <a:schemeClr val="accent3">
                        <a:lumMod val="20000"/>
                        <a:lumOff val="80000"/>
                      </a:schemeClr>
                    </a:solidFill>
                  </a:tcPr>
                </a:tc>
                <a:extLst>
                  <a:ext uri="{0D108BD9-81ED-4DB2-BD59-A6C34878D82A}">
                    <a16:rowId xmlns:a16="http://schemas.microsoft.com/office/drawing/2014/main" val="3762099179"/>
                  </a:ext>
                </a:extLst>
              </a:tr>
              <a:tr h="768976">
                <a:tc vMerge="1">
                  <a:txBody>
                    <a:bodyPr/>
                    <a:lstStyle/>
                    <a:p>
                      <a:endParaRPr lang="zh-TW" altLang="en-US"/>
                    </a:p>
                  </a:txBody>
                  <a:tcPr/>
                </a:tc>
                <a:tc vMerge="1">
                  <a:txBody>
                    <a:bodyPr/>
                    <a:lstStyle/>
                    <a:p>
                      <a:endParaRPr lang="zh-TW" altLang="en-US"/>
                    </a:p>
                  </a:txBody>
                  <a:tcPr/>
                </a:tc>
                <a:tc>
                  <a:txBody>
                    <a:bodyPr/>
                    <a:lstStyle/>
                    <a:p>
                      <a:pPr algn="just">
                        <a:lnSpc>
                          <a:spcPts val="2300"/>
                        </a:lnSpc>
                      </a:pPr>
                      <a:r>
                        <a:rPr lang="zh-TW" altLang="en-US" sz="1400">
                          <a:latin typeface="微軟正黑體" panose="020B0604030504040204" pitchFamily="34" charset="-120"/>
                          <a:ea typeface="微軟正黑體" panose="020B0604030504040204" pitchFamily="34" charset="-120"/>
                        </a:rPr>
                        <a:t>金額</a:t>
                      </a:r>
                      <a:r>
                        <a:rPr lang="en-US" altLang="zh-TW" sz="1400">
                          <a:latin typeface="微軟正黑體" panose="020B0604030504040204" pitchFamily="34" charset="-120"/>
                          <a:ea typeface="微軟正黑體" panose="020B0604030504040204" pitchFamily="34" charset="-120"/>
                        </a:rPr>
                        <a:t>100</a:t>
                      </a:r>
                      <a:r>
                        <a:rPr lang="zh-TW" altLang="en-US" sz="1400">
                          <a:latin typeface="微軟正黑體" panose="020B0604030504040204" pitchFamily="34" charset="-120"/>
                          <a:ea typeface="微軟正黑體" panose="020B0604030504040204" pitchFamily="34" charset="-120"/>
                        </a:rPr>
                        <a:t>萬元以上未達</a:t>
                      </a:r>
                      <a:r>
                        <a:rPr lang="en-US" altLang="zh-TW" sz="1400">
                          <a:latin typeface="微軟正黑體" panose="020B0604030504040204" pitchFamily="34" charset="-120"/>
                          <a:ea typeface="微軟正黑體" panose="020B0604030504040204" pitchFamily="34" charset="-120"/>
                        </a:rPr>
                        <a:t>1</a:t>
                      </a:r>
                      <a:r>
                        <a:rPr lang="zh-TW" altLang="en-US" sz="1400">
                          <a:latin typeface="微軟正黑體" panose="020B0604030504040204" pitchFamily="34" charset="-120"/>
                          <a:ea typeface="微軟正黑體" panose="020B0604030504040204" pitchFamily="34" charset="-120"/>
                        </a:rPr>
                        <a:t>千萬元</a:t>
                      </a:r>
                      <a:endParaRPr lang="zh-TW" altLang="en-US" sz="14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solidFill>
                      <a:schemeClr val="tx2"/>
                    </a:solidFill>
                  </a:tcPr>
                </a:tc>
                <a:tc>
                  <a:txBody>
                    <a:bodyPr/>
                    <a:lstStyle/>
                    <a:p>
                      <a:pPr algn="just">
                        <a:lnSpc>
                          <a:spcPts val="2300"/>
                        </a:lnSpc>
                      </a:pPr>
                      <a:r>
                        <a:rPr lang="zh-TW" altLang="en-US" sz="1400">
                          <a:latin typeface="微軟正黑體" panose="020B0604030504040204" pitchFamily="34" charset="-120"/>
                          <a:ea typeface="微軟正黑體" panose="020B0604030504040204" pitchFamily="34" charset="-120"/>
                        </a:rPr>
                        <a:t>處</a:t>
                      </a:r>
                      <a:r>
                        <a:rPr lang="en-US" altLang="zh-TW" sz="1400">
                          <a:latin typeface="微軟正黑體" panose="020B0604030504040204" pitchFamily="34" charset="-120"/>
                          <a:ea typeface="微軟正黑體" panose="020B0604030504040204" pitchFamily="34" charset="-120"/>
                        </a:rPr>
                        <a:t>60</a:t>
                      </a:r>
                      <a:r>
                        <a:rPr lang="zh-TW" altLang="en-US" sz="1400">
                          <a:latin typeface="微軟正黑體" panose="020B0604030504040204" pitchFamily="34" charset="-120"/>
                          <a:ea typeface="微軟正黑體" panose="020B0604030504040204" pitchFamily="34" charset="-120"/>
                        </a:rPr>
                        <a:t>萬元以上</a:t>
                      </a:r>
                      <a:r>
                        <a:rPr lang="en-US" altLang="zh-TW" sz="1400">
                          <a:latin typeface="微軟正黑體" panose="020B0604030504040204" pitchFamily="34" charset="-120"/>
                          <a:ea typeface="微軟正黑體" panose="020B0604030504040204" pitchFamily="34" charset="-120"/>
                        </a:rPr>
                        <a:t>500</a:t>
                      </a:r>
                      <a:r>
                        <a:rPr lang="zh-TW" altLang="en-US" sz="1400">
                          <a:latin typeface="微軟正黑體" panose="020B0604030504040204" pitchFamily="34" charset="-120"/>
                          <a:ea typeface="微軟正黑體" panose="020B0604030504040204" pitchFamily="34" charset="-120"/>
                        </a:rPr>
                        <a:t>萬元以下</a:t>
                      </a:r>
                      <a:endParaRPr lang="zh-TW" altLang="en-US" sz="14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solidFill>
                      <a:schemeClr val="tx2"/>
                    </a:solidFill>
                  </a:tcPr>
                </a:tc>
                <a:extLst>
                  <a:ext uri="{0D108BD9-81ED-4DB2-BD59-A6C34878D82A}">
                    <a16:rowId xmlns:a16="http://schemas.microsoft.com/office/drawing/2014/main" val="682764282"/>
                  </a:ext>
                </a:extLst>
              </a:tr>
              <a:tr h="652793">
                <a:tc vMerge="1">
                  <a:txBody>
                    <a:bodyPr/>
                    <a:lstStyle/>
                    <a:p>
                      <a:endParaRPr lang="zh-TW" altLang="en-US"/>
                    </a:p>
                  </a:txBody>
                  <a:tcPr/>
                </a:tc>
                <a:tc vMerge="1">
                  <a:txBody>
                    <a:bodyPr/>
                    <a:lstStyle/>
                    <a:p>
                      <a:endParaRPr lang="zh-TW" altLang="en-US"/>
                    </a:p>
                  </a:txBody>
                  <a:tcPr/>
                </a:tc>
                <a:tc>
                  <a:txBody>
                    <a:bodyPr/>
                    <a:lstStyle/>
                    <a:p>
                      <a:pPr algn="just">
                        <a:lnSpc>
                          <a:spcPts val="2300"/>
                        </a:lnSpc>
                      </a:pPr>
                      <a:r>
                        <a:rPr lang="zh-TW" altLang="en-US" sz="1400">
                          <a:latin typeface="微軟正黑體" panose="020B0604030504040204" pitchFamily="34" charset="-120"/>
                          <a:ea typeface="微軟正黑體" panose="020B0604030504040204" pitchFamily="34" charset="-120"/>
                        </a:rPr>
                        <a:t>金額</a:t>
                      </a:r>
                      <a:r>
                        <a:rPr lang="en-US" altLang="zh-TW" sz="1400">
                          <a:latin typeface="微軟正黑體" panose="020B0604030504040204" pitchFamily="34" charset="-120"/>
                          <a:ea typeface="微軟正黑體" panose="020B0604030504040204" pitchFamily="34" charset="-120"/>
                        </a:rPr>
                        <a:t>1</a:t>
                      </a:r>
                      <a:r>
                        <a:rPr lang="zh-TW" altLang="en-US" sz="1400">
                          <a:latin typeface="微軟正黑體" panose="020B0604030504040204" pitchFamily="34" charset="-120"/>
                          <a:ea typeface="微軟正黑體" panose="020B0604030504040204" pitchFamily="34" charset="-120"/>
                        </a:rPr>
                        <a:t>千萬元以上</a:t>
                      </a:r>
                      <a:endParaRPr lang="zh-TW" altLang="en-US" sz="14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solidFill>
                      <a:schemeClr val="accent3">
                        <a:lumMod val="20000"/>
                        <a:lumOff val="80000"/>
                      </a:schemeClr>
                    </a:solidFill>
                  </a:tcPr>
                </a:tc>
                <a:tc>
                  <a:txBody>
                    <a:bodyPr/>
                    <a:lstStyle/>
                    <a:p>
                      <a:pPr algn="just">
                        <a:lnSpc>
                          <a:spcPts val="2300"/>
                        </a:lnSpc>
                      </a:pPr>
                      <a:r>
                        <a:rPr lang="en-US" altLang="zh-TW" sz="1400">
                          <a:latin typeface="微軟正黑體" panose="020B0604030504040204" pitchFamily="34" charset="-120"/>
                          <a:ea typeface="微軟正黑體" panose="020B0604030504040204" pitchFamily="34" charset="-120"/>
                        </a:rPr>
                        <a:t>600</a:t>
                      </a:r>
                      <a:r>
                        <a:rPr lang="zh-TW" altLang="en-US" sz="1400">
                          <a:latin typeface="微軟正黑體" panose="020B0604030504040204" pitchFamily="34" charset="-120"/>
                          <a:ea typeface="微軟正黑體" panose="020B0604030504040204" pitchFamily="34" charset="-120"/>
                        </a:rPr>
                        <a:t>萬元以上該金額以下（</a:t>
                      </a:r>
                      <a:r>
                        <a:rPr lang="en-US" altLang="zh-TW" sz="1400">
                          <a:latin typeface="微軟正黑體" panose="020B0604030504040204" pitchFamily="34" charset="-120"/>
                          <a:ea typeface="微軟正黑體" panose="020B0604030504040204" pitchFamily="34" charset="-120"/>
                        </a:rPr>
                        <a:t>§</a:t>
                      </a:r>
                      <a:r>
                        <a:rPr lang="en-US" altLang="zh-TW" sz="1400" dirty="0">
                          <a:latin typeface="微軟正黑體" panose="020B0604030504040204" pitchFamily="34" charset="-120"/>
                          <a:ea typeface="微軟正黑體" panose="020B0604030504040204" pitchFamily="34" charset="-120"/>
                        </a:rPr>
                        <a:t>18Ⅰ)</a:t>
                      </a:r>
                      <a:endParaRPr lang="zh-TW" altLang="en-US" sz="14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solidFill>
                      <a:schemeClr val="accent3">
                        <a:lumMod val="20000"/>
                        <a:lumOff val="80000"/>
                      </a:schemeClr>
                    </a:solidFill>
                  </a:tcPr>
                </a:tc>
                <a:extLst>
                  <a:ext uri="{0D108BD9-81ED-4DB2-BD59-A6C34878D82A}">
                    <a16:rowId xmlns:a16="http://schemas.microsoft.com/office/drawing/2014/main" val="2098056840"/>
                  </a:ext>
                </a:extLst>
              </a:tr>
              <a:tr h="742220">
                <a:tc>
                  <a:txBody>
                    <a:bodyPr/>
                    <a:lstStyle/>
                    <a:p>
                      <a:pPr algn="ctr"/>
                      <a:r>
                        <a:rPr lang="zh-TW" altLang="en-US" sz="1400">
                          <a:latin typeface="微軟正黑體" panose="020B0604030504040204" pitchFamily="34" charset="-120"/>
                          <a:ea typeface="微軟正黑體" panose="020B0604030504040204" pitchFamily="34" charset="-120"/>
                        </a:rPr>
                        <a:t>未依規定揭露</a:t>
                      </a:r>
                      <a:endParaRPr lang="zh-TW" altLang="en-US" sz="1400" dirty="0">
                        <a:latin typeface="微軟正黑體" panose="020B0604030504040204" pitchFamily="34" charset="-120"/>
                        <a:ea typeface="微軟正黑體" panose="020B0604030504040204" pitchFamily="34" charset="-120"/>
                      </a:endParaRPr>
                    </a:p>
                  </a:txBody>
                  <a:tcPr anchor="ctr">
                    <a:lnR w="12700" cap="flat" cmpd="sng" algn="ctr">
                      <a:solidFill>
                        <a:schemeClr val="accent2"/>
                      </a:solidFill>
                      <a:prstDash val="solid"/>
                      <a:round/>
                      <a:headEnd type="none" w="med" len="med"/>
                      <a:tailEnd type="none" w="med" len="med"/>
                    </a:ln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400">
                          <a:latin typeface="微軟正黑體" panose="020B0604030504040204" pitchFamily="34" charset="-120"/>
                          <a:ea typeface="微軟正黑體" panose="020B0604030504040204" pitchFamily="34" charset="-120"/>
                        </a:rPr>
                        <a:t>公職人員</a:t>
                      </a:r>
                      <a:endParaRPr lang="en-US" altLang="zh-TW" sz="1400" dirty="0">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400" dirty="0">
                          <a:latin typeface="微軟正黑體" panose="020B0604030504040204" pitchFamily="34" charset="-120"/>
                          <a:ea typeface="微軟正黑體" panose="020B0604030504040204" pitchFamily="34" charset="-120"/>
                        </a:rPr>
                        <a:t>或</a:t>
                      </a:r>
                      <a:endParaRPr lang="en-US" altLang="zh-TW" sz="1400" dirty="0">
                        <a:latin typeface="微軟正黑體" panose="020B0604030504040204" pitchFamily="34" charset="-120"/>
                        <a:ea typeface="微軟正黑體" panose="020B0604030504040204" pitchFamily="34" charset="-120"/>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400">
                          <a:latin typeface="微軟正黑體" panose="020B0604030504040204" pitchFamily="34" charset="-120"/>
                          <a:ea typeface="微軟正黑體" panose="020B0604030504040204" pitchFamily="34" charset="-120"/>
                        </a:rPr>
                        <a:t>關係人</a:t>
                      </a:r>
                      <a:endParaRPr lang="zh-TW" altLang="en-US" sz="14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solidFill>
                      <a:schemeClr val="tx2"/>
                    </a:solidFill>
                  </a:tcPr>
                </a:tc>
                <a:tc gridSpan="2">
                  <a:txBody>
                    <a:bodyPr/>
                    <a:lstStyle/>
                    <a:p>
                      <a:pPr algn="l"/>
                      <a:r>
                        <a:rPr lang="en-US" altLang="zh-TW" sz="1400">
                          <a:latin typeface="微軟正黑體" panose="020B0604030504040204" pitchFamily="34" charset="-120"/>
                          <a:ea typeface="微軟正黑體" panose="020B0604030504040204" pitchFamily="34" charset="-120"/>
                        </a:rPr>
                        <a:t>5</a:t>
                      </a:r>
                      <a:r>
                        <a:rPr lang="zh-TW" altLang="en-US" sz="1400">
                          <a:latin typeface="微軟正黑體" panose="020B0604030504040204" pitchFamily="34" charset="-120"/>
                          <a:ea typeface="微軟正黑體" panose="020B0604030504040204" pitchFamily="34" charset="-120"/>
                        </a:rPr>
                        <a:t>萬元</a:t>
                      </a:r>
                      <a:r>
                        <a:rPr lang="en-US" altLang="zh-TW" sz="1400">
                          <a:latin typeface="微軟正黑體" panose="020B0604030504040204" pitchFamily="34" charset="-120"/>
                          <a:ea typeface="微軟正黑體" panose="020B0604030504040204" pitchFamily="34" charset="-120"/>
                        </a:rPr>
                        <a:t>~50</a:t>
                      </a:r>
                      <a:r>
                        <a:rPr lang="zh-TW" altLang="en-US" sz="1400">
                          <a:latin typeface="微軟正黑體" panose="020B0604030504040204" pitchFamily="34" charset="-120"/>
                          <a:ea typeface="微軟正黑體" panose="020B0604030504040204" pitchFamily="34" charset="-120"/>
                        </a:rPr>
                        <a:t>萬元 ，得按次處罰</a:t>
                      </a:r>
                      <a:r>
                        <a:rPr lang="en-US" altLang="zh-TW" sz="1400">
                          <a:latin typeface="微軟正黑體" panose="020B0604030504040204" pitchFamily="34" charset="-120"/>
                          <a:ea typeface="微軟正黑體" panose="020B0604030504040204" pitchFamily="34" charset="-120"/>
                        </a:rPr>
                        <a:t> </a:t>
                      </a:r>
                      <a:r>
                        <a:rPr lang="zh-TW" altLang="en-US" sz="1400" dirty="0">
                          <a:latin typeface="微軟正黑體" panose="020B0604030504040204" pitchFamily="34" charset="-120"/>
                          <a:ea typeface="微軟正黑體" panose="020B0604030504040204" pitchFamily="34" charset="-120"/>
                        </a:rPr>
                        <a:t>（</a:t>
                      </a:r>
                      <a:r>
                        <a:rPr lang="en-US" altLang="zh-TW" sz="1400" dirty="0">
                          <a:latin typeface="微軟正黑體" panose="020B0604030504040204" pitchFamily="34" charset="-120"/>
                          <a:ea typeface="微軟正黑體" panose="020B0604030504040204" pitchFamily="34" charset="-120"/>
                        </a:rPr>
                        <a:t>§18Ⅲ</a:t>
                      </a:r>
                      <a:r>
                        <a:rPr lang="zh-TW" altLang="en-US" sz="1400" dirty="0">
                          <a:latin typeface="微軟正黑體" panose="020B0604030504040204" pitchFamily="34" charset="-120"/>
                          <a:ea typeface="微軟正黑體" panose="020B0604030504040204" pitchFamily="34" charset="-120"/>
                        </a:rPr>
                        <a:t>）</a:t>
                      </a:r>
                    </a:p>
                  </a:txBody>
                  <a:tcPr anchor="ctr">
                    <a:lnL w="12700" cap="flat" cmpd="sng" algn="ctr">
                      <a:solidFill>
                        <a:schemeClr val="accent2"/>
                      </a:solidFill>
                      <a:prstDash val="solid"/>
                      <a:round/>
                      <a:headEnd type="none" w="med" len="med"/>
                      <a:tailEnd type="none" w="med" len="med"/>
                    </a:lnL>
                    <a:solidFill>
                      <a:schemeClr val="tx2"/>
                    </a:solidFill>
                  </a:tcPr>
                </a:tc>
                <a:tc hMerge="1">
                  <a:txBody>
                    <a:bodyPr/>
                    <a:lstStyle/>
                    <a:p>
                      <a:pPr algn="l"/>
                      <a:endParaRPr lang="zh-TW" altLang="en-US" sz="16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solidFill>
                      <a:schemeClr val="tx2"/>
                    </a:solidFill>
                  </a:tcPr>
                </a:tc>
                <a:extLst>
                  <a:ext uri="{0D108BD9-81ED-4DB2-BD59-A6C34878D82A}">
                    <a16:rowId xmlns:a16="http://schemas.microsoft.com/office/drawing/2014/main" val="1535055393"/>
                  </a:ext>
                </a:extLst>
              </a:tr>
              <a:tr h="386686">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zh-TW" altLang="en-US" sz="1400">
                          <a:latin typeface="微軟正黑體" panose="020B0604030504040204" pitchFamily="34" charset="-120"/>
                          <a:ea typeface="微軟正黑體" panose="020B0604030504040204" pitchFamily="34" charset="-120"/>
                        </a:rPr>
                        <a:t>未依規定公開</a:t>
                      </a:r>
                      <a:endParaRPr lang="zh-TW" altLang="en-US" sz="1400" dirty="0">
                        <a:latin typeface="微軟正黑體" panose="020B0604030504040204" pitchFamily="34" charset="-120"/>
                        <a:ea typeface="微軟正黑體" panose="020B0604030504040204" pitchFamily="34" charset="-120"/>
                      </a:endParaRPr>
                    </a:p>
                  </a:txBody>
                  <a:tcPr anchor="ctr">
                    <a:lnR w="12700" cap="flat" cmpd="sng" algn="ctr">
                      <a:solidFill>
                        <a:schemeClr val="accent2"/>
                      </a:solidFill>
                      <a:prstDash val="solid"/>
                      <a:round/>
                      <a:headEnd type="none" w="med" len="med"/>
                      <a:tailEnd type="none" w="med" len="med"/>
                    </a:lnR>
                    <a:solidFill>
                      <a:schemeClr val="accent3">
                        <a:lumMod val="20000"/>
                        <a:lumOff val="80000"/>
                      </a:schemeClr>
                    </a:solidFill>
                  </a:tcPr>
                </a:tc>
                <a:tc>
                  <a:txBody>
                    <a:bodyPr/>
                    <a:lstStyle/>
                    <a:p>
                      <a:pPr algn="ctr"/>
                      <a:r>
                        <a:rPr lang="zh-TW" altLang="en-US" sz="1400">
                          <a:latin typeface="微軟正黑體" panose="020B0604030504040204" pitchFamily="34" charset="-120"/>
                          <a:ea typeface="微軟正黑體" panose="020B0604030504040204" pitchFamily="34" charset="-120"/>
                        </a:rPr>
                        <a:t>機關</a:t>
                      </a:r>
                      <a:endParaRPr lang="zh-TW" altLang="en-US" sz="14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solidFill>
                      <a:schemeClr val="accent3">
                        <a:lumMod val="20000"/>
                        <a:lumOff val="80000"/>
                      </a:schemeClr>
                    </a:solidFill>
                  </a:tcPr>
                </a:tc>
                <a:tc grid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altLang="zh-TW" sz="1400">
                          <a:latin typeface="微軟正黑體" panose="020B0604030504040204" pitchFamily="34" charset="-120"/>
                          <a:ea typeface="微軟正黑體" panose="020B0604030504040204" pitchFamily="34" charset="-120"/>
                        </a:rPr>
                        <a:t>5</a:t>
                      </a:r>
                      <a:r>
                        <a:rPr lang="zh-TW" altLang="en-US" sz="1400">
                          <a:latin typeface="微軟正黑體" panose="020B0604030504040204" pitchFamily="34" charset="-120"/>
                          <a:ea typeface="微軟正黑體" panose="020B0604030504040204" pitchFamily="34" charset="-120"/>
                        </a:rPr>
                        <a:t>萬元</a:t>
                      </a:r>
                      <a:r>
                        <a:rPr lang="en-US" altLang="zh-TW" sz="1400">
                          <a:latin typeface="微軟正黑體" panose="020B0604030504040204" pitchFamily="34" charset="-120"/>
                          <a:ea typeface="微軟正黑體" panose="020B0604030504040204" pitchFamily="34" charset="-120"/>
                        </a:rPr>
                        <a:t>~50</a:t>
                      </a:r>
                      <a:r>
                        <a:rPr lang="zh-TW" altLang="en-US" sz="1400">
                          <a:latin typeface="微軟正黑體" panose="020B0604030504040204" pitchFamily="34" charset="-120"/>
                          <a:ea typeface="微軟正黑體" panose="020B0604030504040204" pitchFamily="34" charset="-120"/>
                        </a:rPr>
                        <a:t>萬元 ，得按次處罰</a:t>
                      </a:r>
                      <a:r>
                        <a:rPr lang="en-US" altLang="zh-TW" sz="1400">
                          <a:latin typeface="微軟正黑體" panose="020B0604030504040204" pitchFamily="34" charset="-120"/>
                          <a:ea typeface="微軟正黑體" panose="020B0604030504040204" pitchFamily="34" charset="-120"/>
                        </a:rPr>
                        <a:t> </a:t>
                      </a:r>
                      <a:r>
                        <a:rPr lang="zh-TW" altLang="en-US" sz="1400" dirty="0">
                          <a:latin typeface="微軟正黑體" panose="020B0604030504040204" pitchFamily="34" charset="-120"/>
                          <a:ea typeface="微軟正黑體" panose="020B0604030504040204" pitchFamily="34" charset="-120"/>
                        </a:rPr>
                        <a:t>（</a:t>
                      </a:r>
                      <a:r>
                        <a:rPr lang="en-US" altLang="zh-TW" sz="1400" dirty="0">
                          <a:latin typeface="微軟正黑體" panose="020B0604030504040204" pitchFamily="34" charset="-120"/>
                          <a:ea typeface="微軟正黑體" panose="020B0604030504040204" pitchFamily="34" charset="-120"/>
                        </a:rPr>
                        <a:t>§18Ⅲ</a:t>
                      </a:r>
                      <a:r>
                        <a:rPr lang="zh-TW" altLang="en-US" sz="1400" dirty="0">
                          <a:latin typeface="微軟正黑體" panose="020B0604030504040204" pitchFamily="34" charset="-120"/>
                          <a:ea typeface="微軟正黑體" panose="020B0604030504040204" pitchFamily="34" charset="-120"/>
                        </a:rPr>
                        <a:t>）</a:t>
                      </a:r>
                    </a:p>
                  </a:txBody>
                  <a:tcPr anchor="ctr">
                    <a:lnL w="12700" cap="flat" cmpd="sng" algn="ctr">
                      <a:solidFill>
                        <a:schemeClr val="accent2"/>
                      </a:solidFill>
                      <a:prstDash val="solid"/>
                      <a:round/>
                      <a:headEnd type="none" w="med" len="med"/>
                      <a:tailEnd type="none" w="med" len="med"/>
                    </a:lnL>
                    <a:solidFill>
                      <a:schemeClr val="accent3">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zh-TW" altLang="en-US" sz="1600" dirty="0">
                        <a:latin typeface="微軟正黑體" panose="020B0604030504040204" pitchFamily="34" charset="-120"/>
                        <a:ea typeface="微軟正黑體" panose="020B0604030504040204" pitchFamily="34" charset="-120"/>
                      </a:endParaRPr>
                    </a:p>
                  </a:txBody>
                  <a:tcPr anchor="ctr">
                    <a:lnL w="12700" cap="flat" cmpd="sng" algn="ctr">
                      <a:solidFill>
                        <a:schemeClr val="accent2"/>
                      </a:solidFill>
                      <a:prstDash val="solid"/>
                      <a:round/>
                      <a:headEnd type="none" w="med" len="med"/>
                      <a:tailEnd type="none" w="med" len="med"/>
                    </a:lnL>
                    <a:solidFill>
                      <a:schemeClr val="accent3">
                        <a:lumMod val="20000"/>
                        <a:lumOff val="80000"/>
                      </a:schemeClr>
                    </a:solidFill>
                  </a:tcPr>
                </a:tc>
                <a:extLst>
                  <a:ext uri="{0D108BD9-81ED-4DB2-BD59-A6C34878D82A}">
                    <a16:rowId xmlns:a16="http://schemas.microsoft.com/office/drawing/2014/main" val="2628959623"/>
                  </a:ext>
                </a:extLst>
              </a:tr>
            </a:tbl>
          </a:graphicData>
        </a:graphic>
      </p:graphicFrame>
    </p:spTree>
    <p:extLst>
      <p:ext uri="{BB962C8B-B14F-4D97-AF65-F5344CB8AC3E}">
        <p14:creationId xmlns:p14="http://schemas.microsoft.com/office/powerpoint/2010/main" val="19083313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60">
          <a:extLst>
            <a:ext uri="{FF2B5EF4-FFF2-40B4-BE49-F238E27FC236}">
              <a16:creationId xmlns:a16="http://schemas.microsoft.com/office/drawing/2014/main" id="{18B5B8E8-854C-0884-E730-55B7AAA00561}"/>
            </a:ext>
          </a:extLst>
        </p:cNvPr>
        <p:cNvGrpSpPr/>
        <p:nvPr/>
      </p:nvGrpSpPr>
      <p:grpSpPr>
        <a:xfrm>
          <a:off x="0" y="0"/>
          <a:ext cx="0" cy="0"/>
          <a:chOff x="0" y="0"/>
          <a:chExt cx="0" cy="0"/>
        </a:xfrm>
      </p:grpSpPr>
      <p:sp>
        <p:nvSpPr>
          <p:cNvPr id="561" name="Google Shape;561;p64">
            <a:extLst>
              <a:ext uri="{FF2B5EF4-FFF2-40B4-BE49-F238E27FC236}">
                <a16:creationId xmlns:a16="http://schemas.microsoft.com/office/drawing/2014/main" id="{B5C4A964-B53C-398C-B60E-2EDA392BE2EC}"/>
              </a:ext>
            </a:extLst>
          </p:cNvPr>
          <p:cNvSpPr/>
          <p:nvPr/>
        </p:nvSpPr>
        <p:spPr>
          <a:xfrm>
            <a:off x="3810294" y="1405851"/>
            <a:ext cx="1653900" cy="9300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2" name="Google Shape;562;p64">
            <a:extLst>
              <a:ext uri="{FF2B5EF4-FFF2-40B4-BE49-F238E27FC236}">
                <a16:creationId xmlns:a16="http://schemas.microsoft.com/office/drawing/2014/main" id="{D3B6F361-9BB7-9115-FB98-CD2598C20E54}"/>
              </a:ext>
            </a:extLst>
          </p:cNvPr>
          <p:cNvSpPr txBox="1">
            <a:spLocks noGrp="1"/>
          </p:cNvSpPr>
          <p:nvPr>
            <p:ph type="title"/>
          </p:nvPr>
        </p:nvSpPr>
        <p:spPr>
          <a:prstGeom prst="rect">
            <a:avLst/>
          </a:prstGeom>
        </p:spPr>
        <p:txBody>
          <a:bodyPr spcFirstLastPara="1" wrap="square" lIns="0" tIns="0" rIns="0" bIns="0" anchor="t" anchorCtr="0">
            <a:noAutofit/>
          </a:bodyPr>
          <a:lstStyle/>
          <a:p>
            <a:pPr lvl="0"/>
            <a:r>
              <a:rPr lang="zh-TW" altLang="en-US" b="1" dirty="0">
                <a:latin typeface="微軟正黑體" panose="020B0604030504040204" pitchFamily="34" charset="-120"/>
                <a:ea typeface="微軟正黑體" panose="020B0604030504040204" pitchFamily="34" charset="-120"/>
              </a:rPr>
              <a:t>溫故知新</a:t>
            </a:r>
            <a:endParaRPr b="1" dirty="0">
              <a:latin typeface="微軟正黑體" panose="020B0604030504040204" pitchFamily="34" charset="-120"/>
              <a:ea typeface="微軟正黑體" panose="020B0604030504040204" pitchFamily="34" charset="-120"/>
            </a:endParaRPr>
          </a:p>
        </p:txBody>
      </p:sp>
      <p:sp>
        <p:nvSpPr>
          <p:cNvPr id="563" name="Google Shape;563;p64">
            <a:extLst>
              <a:ext uri="{FF2B5EF4-FFF2-40B4-BE49-F238E27FC236}">
                <a16:creationId xmlns:a16="http://schemas.microsoft.com/office/drawing/2014/main" id="{7D211D24-A474-4685-D87F-F721D88F61A1}"/>
              </a:ext>
            </a:extLst>
          </p:cNvPr>
          <p:cNvSpPr txBox="1">
            <a:spLocks noGrp="1"/>
          </p:cNvSpPr>
          <p:nvPr>
            <p:ph type="title" idx="2"/>
          </p:nvPr>
        </p:nvSpPr>
        <p:spPr>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 dirty="0"/>
              <a:t>0</a:t>
            </a:r>
            <a:r>
              <a:rPr lang="en-US" dirty="0"/>
              <a:t>5</a:t>
            </a:r>
            <a:endParaRPr dirty="0"/>
          </a:p>
        </p:txBody>
      </p:sp>
      <p:sp>
        <p:nvSpPr>
          <p:cNvPr id="3" name="投影片編號版面配置區 2">
            <a:extLst>
              <a:ext uri="{FF2B5EF4-FFF2-40B4-BE49-F238E27FC236}">
                <a16:creationId xmlns:a16="http://schemas.microsoft.com/office/drawing/2014/main" id="{FE0F14AD-DD33-343D-19BA-A5DEB523DD8D}"/>
              </a:ext>
            </a:extLst>
          </p:cNvPr>
          <p:cNvSpPr>
            <a:spLocks noGrp="1"/>
          </p:cNvSpPr>
          <p:nvPr>
            <p:ph type="sldNum" sz="quarter" idx="11"/>
          </p:nvPr>
        </p:nvSpPr>
        <p:spPr/>
        <p:txBody>
          <a:bodyPr/>
          <a:lstStyle/>
          <a:p>
            <a:endParaRPr lang="zh-TW" altLang="en-US" dirty="0"/>
          </a:p>
        </p:txBody>
      </p:sp>
      <p:sp>
        <p:nvSpPr>
          <p:cNvPr id="565" name="Google Shape;565;p64">
            <a:extLst>
              <a:ext uri="{FF2B5EF4-FFF2-40B4-BE49-F238E27FC236}">
                <a16:creationId xmlns:a16="http://schemas.microsoft.com/office/drawing/2014/main" id="{76ABF2E5-8D2E-91A8-687A-A5E4698A7CB1}"/>
              </a:ext>
            </a:extLst>
          </p:cNvPr>
          <p:cNvSpPr/>
          <p:nvPr/>
        </p:nvSpPr>
        <p:spPr>
          <a:xfrm>
            <a:off x="5269771" y="1513701"/>
            <a:ext cx="229551" cy="273877"/>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6" name="Google Shape;566;p64">
            <a:extLst>
              <a:ext uri="{FF2B5EF4-FFF2-40B4-BE49-F238E27FC236}">
                <a16:creationId xmlns:a16="http://schemas.microsoft.com/office/drawing/2014/main" id="{C1492256-12BD-D9CB-6381-E849E716AA8A}"/>
              </a:ext>
            </a:extLst>
          </p:cNvPr>
          <p:cNvSpPr/>
          <p:nvPr/>
        </p:nvSpPr>
        <p:spPr>
          <a:xfrm>
            <a:off x="3555324" y="1003827"/>
            <a:ext cx="90600" cy="107163"/>
          </a:xfrm>
          <a:custGeom>
            <a:avLst/>
            <a:gdLst/>
            <a:ahLst/>
            <a:cxn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7" name="Google Shape;567;p64">
            <a:extLst>
              <a:ext uri="{FF2B5EF4-FFF2-40B4-BE49-F238E27FC236}">
                <a16:creationId xmlns:a16="http://schemas.microsoft.com/office/drawing/2014/main" id="{A812D2CF-06CF-799D-06FA-EA191A4AEEB4}"/>
              </a:ext>
            </a:extLst>
          </p:cNvPr>
          <p:cNvSpPr/>
          <p:nvPr/>
        </p:nvSpPr>
        <p:spPr>
          <a:xfrm>
            <a:off x="6947966" y="2007267"/>
            <a:ext cx="159916" cy="189840"/>
          </a:xfrm>
          <a:custGeom>
            <a:avLst/>
            <a:gdLst/>
            <a:ahLst/>
            <a:cxn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8" name="Google Shape;568;p64">
            <a:extLst>
              <a:ext uri="{FF2B5EF4-FFF2-40B4-BE49-F238E27FC236}">
                <a16:creationId xmlns:a16="http://schemas.microsoft.com/office/drawing/2014/main" id="{6A4BAA75-43AA-FCAF-40B9-EC2481FFC480}"/>
              </a:ext>
            </a:extLst>
          </p:cNvPr>
          <p:cNvSpPr/>
          <p:nvPr/>
        </p:nvSpPr>
        <p:spPr>
          <a:xfrm>
            <a:off x="7517554" y="1243413"/>
            <a:ext cx="197735" cy="235526"/>
          </a:xfrm>
          <a:custGeom>
            <a:avLst/>
            <a:gdLst/>
            <a:ahLst/>
            <a:cxn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9" name="Google Shape;569;p64">
            <a:extLst>
              <a:ext uri="{FF2B5EF4-FFF2-40B4-BE49-F238E27FC236}">
                <a16:creationId xmlns:a16="http://schemas.microsoft.com/office/drawing/2014/main" id="{02011B83-1A3B-C1BA-A56F-AC61829A528D}"/>
              </a:ext>
            </a:extLst>
          </p:cNvPr>
          <p:cNvSpPr/>
          <p:nvPr/>
        </p:nvSpPr>
        <p:spPr>
          <a:xfrm>
            <a:off x="1121453" y="1189107"/>
            <a:ext cx="197735" cy="235526"/>
          </a:xfrm>
          <a:custGeom>
            <a:avLst/>
            <a:gdLst/>
            <a:ahLst/>
            <a:cxn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0" name="Google Shape;570;p64">
            <a:extLst>
              <a:ext uri="{FF2B5EF4-FFF2-40B4-BE49-F238E27FC236}">
                <a16:creationId xmlns:a16="http://schemas.microsoft.com/office/drawing/2014/main" id="{935A826D-C7B8-66E9-2363-A9CE41FE9AB7}"/>
              </a:ext>
            </a:extLst>
          </p:cNvPr>
          <p:cNvSpPr/>
          <p:nvPr/>
        </p:nvSpPr>
        <p:spPr>
          <a:xfrm>
            <a:off x="2299726" y="1597073"/>
            <a:ext cx="89827" cy="107135"/>
          </a:xfrm>
          <a:custGeom>
            <a:avLst/>
            <a:gdLst/>
            <a:ahLst/>
            <a:cxn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1" name="Google Shape;571;p64">
            <a:extLst>
              <a:ext uri="{FF2B5EF4-FFF2-40B4-BE49-F238E27FC236}">
                <a16:creationId xmlns:a16="http://schemas.microsoft.com/office/drawing/2014/main" id="{4E04E5E8-040E-8FC6-9397-560E30A1C04E}"/>
              </a:ext>
            </a:extLst>
          </p:cNvPr>
          <p:cNvSpPr/>
          <p:nvPr/>
        </p:nvSpPr>
        <p:spPr>
          <a:xfrm>
            <a:off x="1344363" y="1904269"/>
            <a:ext cx="159916" cy="189840"/>
          </a:xfrm>
          <a:custGeom>
            <a:avLst/>
            <a:gdLst/>
            <a:ahLst/>
            <a:cxn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2" name="Google Shape;572;p64">
            <a:extLst>
              <a:ext uri="{FF2B5EF4-FFF2-40B4-BE49-F238E27FC236}">
                <a16:creationId xmlns:a16="http://schemas.microsoft.com/office/drawing/2014/main" id="{C4735CE1-C064-6746-3ECC-52A8838F264B}"/>
              </a:ext>
            </a:extLst>
          </p:cNvPr>
          <p:cNvSpPr/>
          <p:nvPr/>
        </p:nvSpPr>
        <p:spPr>
          <a:xfrm>
            <a:off x="5086788" y="549519"/>
            <a:ext cx="197735" cy="235526"/>
          </a:xfrm>
          <a:custGeom>
            <a:avLst/>
            <a:gdLst/>
            <a:ahLst/>
            <a:cxn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3" name="Google Shape;573;p64">
            <a:extLst>
              <a:ext uri="{FF2B5EF4-FFF2-40B4-BE49-F238E27FC236}">
                <a16:creationId xmlns:a16="http://schemas.microsoft.com/office/drawing/2014/main" id="{052DD3BB-EC2A-7D4B-504A-2EC847FCD289}"/>
              </a:ext>
            </a:extLst>
          </p:cNvPr>
          <p:cNvSpPr/>
          <p:nvPr/>
        </p:nvSpPr>
        <p:spPr>
          <a:xfrm>
            <a:off x="6394566" y="792882"/>
            <a:ext cx="89827" cy="107135"/>
          </a:xfrm>
          <a:custGeom>
            <a:avLst/>
            <a:gdLst/>
            <a:ahLst/>
            <a:cxnLst/>
            <a:rect l="l" t="t" r="r" b="b"/>
            <a:pathLst>
              <a:path w="3254" h="3881" extrusionOk="0">
                <a:moveTo>
                  <a:pt x="1598" y="1"/>
                </a:moveTo>
                <a:lnTo>
                  <a:pt x="1028" y="1285"/>
                </a:lnTo>
                <a:lnTo>
                  <a:pt x="0" y="1912"/>
                </a:lnTo>
                <a:lnTo>
                  <a:pt x="1028" y="2568"/>
                </a:lnTo>
                <a:lnTo>
                  <a:pt x="1598" y="3881"/>
                </a:lnTo>
                <a:lnTo>
                  <a:pt x="2197" y="2568"/>
                </a:lnTo>
                <a:lnTo>
                  <a:pt x="3253" y="1912"/>
                </a:lnTo>
                <a:lnTo>
                  <a:pt x="2197" y="1285"/>
                </a:lnTo>
                <a:lnTo>
                  <a:pt x="1598"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4" name="Google Shape;574;p64">
            <a:extLst>
              <a:ext uri="{FF2B5EF4-FFF2-40B4-BE49-F238E27FC236}">
                <a16:creationId xmlns:a16="http://schemas.microsoft.com/office/drawing/2014/main" id="{DEEBBF84-37C9-FC43-EB8D-3850725C9C29}"/>
              </a:ext>
            </a:extLst>
          </p:cNvPr>
          <p:cNvSpPr/>
          <p:nvPr/>
        </p:nvSpPr>
        <p:spPr>
          <a:xfrm>
            <a:off x="5855826" y="1371787"/>
            <a:ext cx="90600" cy="107163"/>
          </a:xfrm>
          <a:custGeom>
            <a:avLst/>
            <a:gdLst/>
            <a:ahLst/>
            <a:cxn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5" name="Google Shape;575;p64">
            <a:extLst>
              <a:ext uri="{FF2B5EF4-FFF2-40B4-BE49-F238E27FC236}">
                <a16:creationId xmlns:a16="http://schemas.microsoft.com/office/drawing/2014/main" id="{6E2FFACB-065B-B806-FE3A-BBE464374FC1}"/>
              </a:ext>
            </a:extLst>
          </p:cNvPr>
          <p:cNvSpPr/>
          <p:nvPr/>
        </p:nvSpPr>
        <p:spPr>
          <a:xfrm>
            <a:off x="4416833" y="2269695"/>
            <a:ext cx="159115" cy="189840"/>
          </a:xfrm>
          <a:custGeom>
            <a:avLst/>
            <a:gdLst/>
            <a:ahLst/>
            <a:cxn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6" name="Google Shape;576;p64">
            <a:extLst>
              <a:ext uri="{FF2B5EF4-FFF2-40B4-BE49-F238E27FC236}">
                <a16:creationId xmlns:a16="http://schemas.microsoft.com/office/drawing/2014/main" id="{D0EB5597-2913-1B82-BD93-94D292AEAB40}"/>
              </a:ext>
            </a:extLst>
          </p:cNvPr>
          <p:cNvSpPr/>
          <p:nvPr/>
        </p:nvSpPr>
        <p:spPr>
          <a:xfrm>
            <a:off x="2999407" y="2108023"/>
            <a:ext cx="90600" cy="107163"/>
          </a:xfrm>
          <a:custGeom>
            <a:avLst/>
            <a:gdLst/>
            <a:ahLst/>
            <a:cxnLst/>
            <a:rect l="l" t="t" r="r" b="b"/>
            <a:pathLst>
              <a:path w="3282" h="3882" extrusionOk="0">
                <a:moveTo>
                  <a:pt x="1655" y="1"/>
                </a:moveTo>
                <a:lnTo>
                  <a:pt x="1085" y="1285"/>
                </a:lnTo>
                <a:lnTo>
                  <a:pt x="1" y="1941"/>
                </a:lnTo>
                <a:lnTo>
                  <a:pt x="1085" y="2597"/>
                </a:lnTo>
                <a:lnTo>
                  <a:pt x="1655" y="3881"/>
                </a:lnTo>
                <a:lnTo>
                  <a:pt x="2226" y="2597"/>
                </a:lnTo>
                <a:lnTo>
                  <a:pt x="3282" y="1941"/>
                </a:lnTo>
                <a:lnTo>
                  <a:pt x="2226" y="1285"/>
                </a:lnTo>
                <a:lnTo>
                  <a:pt x="165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 name="矩形 1">
            <a:extLst>
              <a:ext uri="{FF2B5EF4-FFF2-40B4-BE49-F238E27FC236}">
                <a16:creationId xmlns:a16="http://schemas.microsoft.com/office/drawing/2014/main" id="{558EA65F-15A3-D91C-8AA0-BFA36F7848EA}"/>
              </a:ext>
            </a:extLst>
          </p:cNvPr>
          <p:cNvSpPr/>
          <p:nvPr/>
        </p:nvSpPr>
        <p:spPr>
          <a:xfrm>
            <a:off x="8203415" y="4655805"/>
            <a:ext cx="383438" cy="307777"/>
          </a:xfrm>
          <a:prstGeom prst="rect">
            <a:avLst/>
          </a:prstGeom>
        </p:spPr>
        <p:txBody>
          <a:bodyPr wrap="none">
            <a:spAutoFit/>
          </a:bodyPr>
          <a:lstStyle/>
          <a:p>
            <a:fld id="{10DDB89F-E99F-4283-BA24-5A3C00203BA2}" type="slidenum">
              <a:rPr lang="zh-TW" altLang="en-US">
                <a:solidFill>
                  <a:schemeClr val="bg1">
                    <a:lumMod val="65000"/>
                  </a:schemeClr>
                </a:solidFill>
              </a:rPr>
              <a:pPr/>
              <a:t>67</a:t>
            </a:fld>
            <a:endParaRPr lang="zh-TW" altLang="en-US" dirty="0">
              <a:solidFill>
                <a:schemeClr val="bg1">
                  <a:lumMod val="65000"/>
                </a:schemeClr>
              </a:solidFill>
            </a:endParaRPr>
          </a:p>
        </p:txBody>
      </p:sp>
    </p:spTree>
    <p:extLst>
      <p:ext uri="{BB962C8B-B14F-4D97-AF65-F5344CB8AC3E}">
        <p14:creationId xmlns:p14="http://schemas.microsoft.com/office/powerpoint/2010/main" val="3559312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5"/>
                                        </p:tgtEl>
                                        <p:attrNameLst>
                                          <p:attrName>style.visibility</p:attrName>
                                        </p:attrNameLst>
                                      </p:cBhvr>
                                      <p:to>
                                        <p:strVal val="visible"/>
                                      </p:to>
                                    </p:set>
                                    <p:animEffect transition="in" filter="fade">
                                      <p:cBhvr>
                                        <p:cTn id="7" dur="1200"/>
                                        <p:tgtEl>
                                          <p:spTgt spid="565"/>
                                        </p:tgtEl>
                                      </p:cBhvr>
                                    </p:animEffect>
                                  </p:childTnLst>
                                </p:cTn>
                              </p:par>
                              <p:par>
                                <p:cTn id="8" presetID="10" presetClass="entr" presetSubtype="0" fill="hold" nodeType="withEffect">
                                  <p:stCondLst>
                                    <p:cond delay="0"/>
                                  </p:stCondLst>
                                  <p:childTnLst>
                                    <p:set>
                                      <p:cBhvr>
                                        <p:cTn id="9" dur="1" fill="hold">
                                          <p:stCondLst>
                                            <p:cond delay="0"/>
                                          </p:stCondLst>
                                        </p:cTn>
                                        <p:tgtEl>
                                          <p:spTgt spid="566"/>
                                        </p:tgtEl>
                                        <p:attrNameLst>
                                          <p:attrName>style.visibility</p:attrName>
                                        </p:attrNameLst>
                                      </p:cBhvr>
                                      <p:to>
                                        <p:strVal val="visible"/>
                                      </p:to>
                                    </p:set>
                                    <p:animEffect transition="in" filter="fade">
                                      <p:cBhvr>
                                        <p:cTn id="10" dur="1000"/>
                                        <p:tgtEl>
                                          <p:spTgt spid="566"/>
                                        </p:tgtEl>
                                      </p:cBhvr>
                                    </p:animEffect>
                                  </p:childTnLst>
                                </p:cTn>
                              </p:par>
                              <p:par>
                                <p:cTn id="11" presetID="10" presetClass="entr" presetSubtype="0" fill="hold" nodeType="withEffect">
                                  <p:stCondLst>
                                    <p:cond delay="0"/>
                                  </p:stCondLst>
                                  <p:childTnLst>
                                    <p:set>
                                      <p:cBhvr>
                                        <p:cTn id="12" dur="1" fill="hold">
                                          <p:stCondLst>
                                            <p:cond delay="0"/>
                                          </p:stCondLst>
                                        </p:cTn>
                                        <p:tgtEl>
                                          <p:spTgt spid="568"/>
                                        </p:tgtEl>
                                        <p:attrNameLst>
                                          <p:attrName>style.visibility</p:attrName>
                                        </p:attrNameLst>
                                      </p:cBhvr>
                                      <p:to>
                                        <p:strVal val="visible"/>
                                      </p:to>
                                    </p:set>
                                    <p:animEffect transition="in" filter="fade">
                                      <p:cBhvr>
                                        <p:cTn id="13" dur="1000"/>
                                        <p:tgtEl>
                                          <p:spTgt spid="568"/>
                                        </p:tgtEl>
                                      </p:cBhvr>
                                    </p:animEffect>
                                  </p:childTnLst>
                                </p:cTn>
                              </p:par>
                              <p:par>
                                <p:cTn id="14" presetID="10" presetClass="entr" presetSubtype="0" fill="hold" nodeType="withEffect">
                                  <p:stCondLst>
                                    <p:cond delay="0"/>
                                  </p:stCondLst>
                                  <p:childTnLst>
                                    <p:set>
                                      <p:cBhvr>
                                        <p:cTn id="15" dur="1" fill="hold">
                                          <p:stCondLst>
                                            <p:cond delay="0"/>
                                          </p:stCondLst>
                                        </p:cTn>
                                        <p:tgtEl>
                                          <p:spTgt spid="569"/>
                                        </p:tgtEl>
                                        <p:attrNameLst>
                                          <p:attrName>style.visibility</p:attrName>
                                        </p:attrNameLst>
                                      </p:cBhvr>
                                      <p:to>
                                        <p:strVal val="visible"/>
                                      </p:to>
                                    </p:set>
                                    <p:animEffect transition="in" filter="fade">
                                      <p:cBhvr>
                                        <p:cTn id="16" dur="1000"/>
                                        <p:tgtEl>
                                          <p:spTgt spid="569"/>
                                        </p:tgtEl>
                                      </p:cBhvr>
                                    </p:animEffect>
                                  </p:childTnLst>
                                </p:cTn>
                              </p:par>
                              <p:par>
                                <p:cTn id="17" presetID="10" presetClass="entr" presetSubtype="0" fill="hold" nodeType="withEffect">
                                  <p:stCondLst>
                                    <p:cond delay="0"/>
                                  </p:stCondLst>
                                  <p:childTnLst>
                                    <p:set>
                                      <p:cBhvr>
                                        <p:cTn id="18" dur="1" fill="hold">
                                          <p:stCondLst>
                                            <p:cond delay="0"/>
                                          </p:stCondLst>
                                        </p:cTn>
                                        <p:tgtEl>
                                          <p:spTgt spid="570"/>
                                        </p:tgtEl>
                                        <p:attrNameLst>
                                          <p:attrName>style.visibility</p:attrName>
                                        </p:attrNameLst>
                                      </p:cBhvr>
                                      <p:to>
                                        <p:strVal val="visible"/>
                                      </p:to>
                                    </p:set>
                                    <p:animEffect transition="in" filter="fade">
                                      <p:cBhvr>
                                        <p:cTn id="19" dur="1000"/>
                                        <p:tgtEl>
                                          <p:spTgt spid="570"/>
                                        </p:tgtEl>
                                      </p:cBhvr>
                                    </p:animEffect>
                                  </p:childTnLst>
                                </p:cTn>
                              </p:par>
                              <p:par>
                                <p:cTn id="20" presetID="10" presetClass="entr" presetSubtype="0" fill="hold" nodeType="withEffect">
                                  <p:stCondLst>
                                    <p:cond delay="0"/>
                                  </p:stCondLst>
                                  <p:childTnLst>
                                    <p:set>
                                      <p:cBhvr>
                                        <p:cTn id="21" dur="1" fill="hold">
                                          <p:stCondLst>
                                            <p:cond delay="0"/>
                                          </p:stCondLst>
                                        </p:cTn>
                                        <p:tgtEl>
                                          <p:spTgt spid="571"/>
                                        </p:tgtEl>
                                        <p:attrNameLst>
                                          <p:attrName>style.visibility</p:attrName>
                                        </p:attrNameLst>
                                      </p:cBhvr>
                                      <p:to>
                                        <p:strVal val="visible"/>
                                      </p:to>
                                    </p:set>
                                    <p:animEffect transition="in" filter="fade">
                                      <p:cBhvr>
                                        <p:cTn id="22" dur="1000"/>
                                        <p:tgtEl>
                                          <p:spTgt spid="571"/>
                                        </p:tgtEl>
                                      </p:cBhvr>
                                    </p:animEffect>
                                  </p:childTnLst>
                                </p:cTn>
                              </p:par>
                              <p:par>
                                <p:cTn id="23" presetID="10" presetClass="entr" presetSubtype="0" fill="hold" nodeType="withEffect">
                                  <p:stCondLst>
                                    <p:cond delay="0"/>
                                  </p:stCondLst>
                                  <p:childTnLst>
                                    <p:set>
                                      <p:cBhvr>
                                        <p:cTn id="24" dur="1" fill="hold">
                                          <p:stCondLst>
                                            <p:cond delay="0"/>
                                          </p:stCondLst>
                                        </p:cTn>
                                        <p:tgtEl>
                                          <p:spTgt spid="572"/>
                                        </p:tgtEl>
                                        <p:attrNameLst>
                                          <p:attrName>style.visibility</p:attrName>
                                        </p:attrNameLst>
                                      </p:cBhvr>
                                      <p:to>
                                        <p:strVal val="visible"/>
                                      </p:to>
                                    </p:set>
                                    <p:animEffect transition="in" filter="fade">
                                      <p:cBhvr>
                                        <p:cTn id="25" dur="1000"/>
                                        <p:tgtEl>
                                          <p:spTgt spid="572"/>
                                        </p:tgtEl>
                                      </p:cBhvr>
                                    </p:animEffect>
                                  </p:childTnLst>
                                </p:cTn>
                              </p:par>
                              <p:par>
                                <p:cTn id="26" presetID="10" presetClass="entr" presetSubtype="0" fill="hold" nodeType="withEffect">
                                  <p:stCondLst>
                                    <p:cond delay="0"/>
                                  </p:stCondLst>
                                  <p:childTnLst>
                                    <p:set>
                                      <p:cBhvr>
                                        <p:cTn id="27" dur="1" fill="hold">
                                          <p:stCondLst>
                                            <p:cond delay="0"/>
                                          </p:stCondLst>
                                        </p:cTn>
                                        <p:tgtEl>
                                          <p:spTgt spid="573"/>
                                        </p:tgtEl>
                                        <p:attrNameLst>
                                          <p:attrName>style.visibility</p:attrName>
                                        </p:attrNameLst>
                                      </p:cBhvr>
                                      <p:to>
                                        <p:strVal val="visible"/>
                                      </p:to>
                                    </p:set>
                                    <p:animEffect transition="in" filter="fade">
                                      <p:cBhvr>
                                        <p:cTn id="28" dur="1000"/>
                                        <p:tgtEl>
                                          <p:spTgt spid="573"/>
                                        </p:tgtEl>
                                      </p:cBhvr>
                                    </p:animEffect>
                                  </p:childTnLst>
                                </p:cTn>
                              </p:par>
                              <p:par>
                                <p:cTn id="29" presetID="10" presetClass="entr" presetSubtype="0" fill="hold" nodeType="withEffect">
                                  <p:stCondLst>
                                    <p:cond delay="0"/>
                                  </p:stCondLst>
                                  <p:childTnLst>
                                    <p:set>
                                      <p:cBhvr>
                                        <p:cTn id="30" dur="1" fill="hold">
                                          <p:stCondLst>
                                            <p:cond delay="0"/>
                                          </p:stCondLst>
                                        </p:cTn>
                                        <p:tgtEl>
                                          <p:spTgt spid="574"/>
                                        </p:tgtEl>
                                        <p:attrNameLst>
                                          <p:attrName>style.visibility</p:attrName>
                                        </p:attrNameLst>
                                      </p:cBhvr>
                                      <p:to>
                                        <p:strVal val="visible"/>
                                      </p:to>
                                    </p:set>
                                    <p:animEffect transition="in" filter="fade">
                                      <p:cBhvr>
                                        <p:cTn id="31" dur="1000"/>
                                        <p:tgtEl>
                                          <p:spTgt spid="574"/>
                                        </p:tgtEl>
                                      </p:cBhvr>
                                    </p:animEffect>
                                  </p:childTnLst>
                                </p:cTn>
                              </p:par>
                              <p:par>
                                <p:cTn id="32" presetID="10" presetClass="entr" presetSubtype="0" fill="hold" nodeType="withEffect">
                                  <p:stCondLst>
                                    <p:cond delay="0"/>
                                  </p:stCondLst>
                                  <p:childTnLst>
                                    <p:set>
                                      <p:cBhvr>
                                        <p:cTn id="33" dur="1" fill="hold">
                                          <p:stCondLst>
                                            <p:cond delay="0"/>
                                          </p:stCondLst>
                                        </p:cTn>
                                        <p:tgtEl>
                                          <p:spTgt spid="575"/>
                                        </p:tgtEl>
                                        <p:attrNameLst>
                                          <p:attrName>style.visibility</p:attrName>
                                        </p:attrNameLst>
                                      </p:cBhvr>
                                      <p:to>
                                        <p:strVal val="visible"/>
                                      </p:to>
                                    </p:set>
                                    <p:animEffect transition="in" filter="fade">
                                      <p:cBhvr>
                                        <p:cTn id="34" dur="1000"/>
                                        <p:tgtEl>
                                          <p:spTgt spid="575"/>
                                        </p:tgtEl>
                                      </p:cBhvr>
                                    </p:animEffect>
                                  </p:childTnLst>
                                </p:cTn>
                              </p:par>
                              <p:par>
                                <p:cTn id="35" presetID="10" presetClass="entr" presetSubtype="0" fill="hold" nodeType="withEffect">
                                  <p:stCondLst>
                                    <p:cond delay="0"/>
                                  </p:stCondLst>
                                  <p:childTnLst>
                                    <p:set>
                                      <p:cBhvr>
                                        <p:cTn id="36" dur="1" fill="hold">
                                          <p:stCondLst>
                                            <p:cond delay="0"/>
                                          </p:stCondLst>
                                        </p:cTn>
                                        <p:tgtEl>
                                          <p:spTgt spid="576"/>
                                        </p:tgtEl>
                                        <p:attrNameLst>
                                          <p:attrName>style.visibility</p:attrName>
                                        </p:attrNameLst>
                                      </p:cBhvr>
                                      <p:to>
                                        <p:strVal val="visible"/>
                                      </p:to>
                                    </p:set>
                                    <p:animEffect transition="in" filter="fade">
                                      <p:cBhvr>
                                        <p:cTn id="37" dur="1000"/>
                                        <p:tgtEl>
                                          <p:spTgt spid="576"/>
                                        </p:tgtEl>
                                      </p:cBhvr>
                                    </p:animEffect>
                                  </p:childTnLst>
                                </p:cTn>
                              </p:par>
                              <p:par>
                                <p:cTn id="38" presetID="10" presetClass="entr" presetSubtype="0" fill="hold" nodeType="withEffect">
                                  <p:stCondLst>
                                    <p:cond delay="0"/>
                                  </p:stCondLst>
                                  <p:childTnLst>
                                    <p:set>
                                      <p:cBhvr>
                                        <p:cTn id="39" dur="1" fill="hold">
                                          <p:stCondLst>
                                            <p:cond delay="0"/>
                                          </p:stCondLst>
                                        </p:cTn>
                                        <p:tgtEl>
                                          <p:spTgt spid="567"/>
                                        </p:tgtEl>
                                        <p:attrNameLst>
                                          <p:attrName>style.visibility</p:attrName>
                                        </p:attrNameLst>
                                      </p:cBhvr>
                                      <p:to>
                                        <p:strVal val="visible"/>
                                      </p:to>
                                    </p:set>
                                    <p:animEffect transition="in" filter="fade">
                                      <p:cBhvr>
                                        <p:cTn id="40" dur="1000"/>
                                        <p:tgtEl>
                                          <p:spTgt spid="5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11B031-0D7B-A06B-1E64-64AC2E7F6D0F}"/>
              </a:ext>
            </a:extLst>
          </p:cNvPr>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誰是公職人員</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B96CFC78-3B45-1161-9196-A5719E7765E4}"/>
              </a:ext>
            </a:extLst>
          </p:cNvPr>
          <p:cNvSpPr>
            <a:spLocks noGrp="1"/>
          </p:cNvSpPr>
          <p:nvPr>
            <p:ph type="sldNum" sz="quarter" idx="11"/>
          </p:nvPr>
        </p:nvSpPr>
        <p:spPr/>
        <p:txBody>
          <a:bodyPr/>
          <a:lstStyle/>
          <a:p>
            <a:fld id="{DBD94E27-7B9A-466C-AD81-10C7819BE9C1}" type="slidenum">
              <a:rPr lang="zh-TW" altLang="en-US" smtClean="0"/>
              <a:t>68</a:t>
            </a:fld>
            <a:endParaRPr lang="zh-TW" altLang="en-US" dirty="0"/>
          </a:p>
        </p:txBody>
      </p:sp>
      <p:grpSp>
        <p:nvGrpSpPr>
          <p:cNvPr id="4" name="群組 3">
            <a:extLst>
              <a:ext uri="{FF2B5EF4-FFF2-40B4-BE49-F238E27FC236}">
                <a16:creationId xmlns:a16="http://schemas.microsoft.com/office/drawing/2014/main" id="{A89269B6-3ACE-5CCA-4FD0-D2C6666A9AB4}"/>
              </a:ext>
            </a:extLst>
          </p:cNvPr>
          <p:cNvGrpSpPr/>
          <p:nvPr/>
        </p:nvGrpSpPr>
        <p:grpSpPr>
          <a:xfrm>
            <a:off x="713225" y="1713748"/>
            <a:ext cx="1219633" cy="1589683"/>
            <a:chOff x="5095549" y="1936148"/>
            <a:chExt cx="1219633" cy="1589683"/>
          </a:xfrm>
        </p:grpSpPr>
        <p:pic>
          <p:nvPicPr>
            <p:cNvPr id="5" name="圖片 4">
              <a:extLst>
                <a:ext uri="{FF2B5EF4-FFF2-40B4-BE49-F238E27FC236}">
                  <a16:creationId xmlns:a16="http://schemas.microsoft.com/office/drawing/2014/main" id="{3D3F5895-C2B9-8148-B040-27B94994E7DF}"/>
                </a:ext>
              </a:extLst>
            </p:cNvPr>
            <p:cNvPicPr>
              <a:picLocks noChangeAspect="1"/>
            </p:cNvPicPr>
            <p:nvPr/>
          </p:nvPicPr>
          <p:blipFill>
            <a:blip r:embed="rId2"/>
            <a:stretch>
              <a:fillRect/>
            </a:stretch>
          </p:blipFill>
          <p:spPr>
            <a:xfrm>
              <a:off x="5095549" y="1936148"/>
              <a:ext cx="1219633" cy="1262338"/>
            </a:xfrm>
            <a:prstGeom prst="rect">
              <a:avLst/>
            </a:prstGeom>
          </p:spPr>
        </p:pic>
        <p:sp>
          <p:nvSpPr>
            <p:cNvPr id="6" name="文字方塊 5">
              <a:extLst>
                <a:ext uri="{FF2B5EF4-FFF2-40B4-BE49-F238E27FC236}">
                  <a16:creationId xmlns:a16="http://schemas.microsoft.com/office/drawing/2014/main" id="{44C8BA77-3CE2-3513-1A0F-5A8C6C0B3E52}"/>
                </a:ext>
              </a:extLst>
            </p:cNvPr>
            <p:cNvSpPr txBox="1"/>
            <p:nvPr/>
          </p:nvSpPr>
          <p:spPr>
            <a:xfrm>
              <a:off x="5228779" y="3187277"/>
              <a:ext cx="1005403" cy="338554"/>
            </a:xfrm>
            <a:prstGeom prst="rect">
              <a:avLst/>
            </a:prstGeom>
            <a:noFill/>
          </p:spPr>
          <p:txBody>
            <a:bodyPr wrap="none" rtlCol="0">
              <a:spAutoFit/>
            </a:bodyPr>
            <a:lstStyle/>
            <a:p>
              <a:r>
                <a:rPr lang="zh-TW" altLang="en-US" sz="1600" b="1" dirty="0">
                  <a:latin typeface="微軟正黑體" panose="020B0604030504040204" pitchFamily="34" charset="-120"/>
                  <a:ea typeface="微軟正黑體" panose="020B0604030504040204" pitchFamily="34" charset="-120"/>
                </a:rPr>
                <a:t>公職人員</a:t>
              </a:r>
            </a:p>
          </p:txBody>
        </p:sp>
      </p:grpSp>
      <p:sp>
        <p:nvSpPr>
          <p:cNvPr id="7" name="文字方塊 6">
            <a:extLst>
              <a:ext uri="{FF2B5EF4-FFF2-40B4-BE49-F238E27FC236}">
                <a16:creationId xmlns:a16="http://schemas.microsoft.com/office/drawing/2014/main" id="{350C89F8-930B-04AC-2A10-0FDB0E7127AF}"/>
              </a:ext>
            </a:extLst>
          </p:cNvPr>
          <p:cNvSpPr txBox="1"/>
          <p:nvPr/>
        </p:nvSpPr>
        <p:spPr>
          <a:xfrm>
            <a:off x="2173780" y="1210619"/>
            <a:ext cx="6519734" cy="400110"/>
          </a:xfrm>
          <a:prstGeom prst="rect">
            <a:avLst/>
          </a:prstGeom>
          <a:noFill/>
        </p:spPr>
        <p:txBody>
          <a:bodyPr wrap="none" rtlCol="0">
            <a:spAutoFit/>
          </a:bodyPr>
          <a:lstStyle/>
          <a:p>
            <a:r>
              <a:rPr lang="zh-TW" altLang="en-US" sz="2000" b="1" dirty="0">
                <a:latin typeface="微軟正黑體" panose="020B0604030504040204" pitchFamily="34" charset="-120"/>
                <a:ea typeface="微軟正黑體" panose="020B0604030504040204" pitchFamily="34" charset="-120"/>
              </a:rPr>
              <a:t>二、政府機關</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構</a:t>
            </a:r>
            <a:r>
              <a:rPr lang="en-US" altLang="zh-TW" sz="2000" b="1" dirty="0">
                <a:latin typeface="微軟正黑體" panose="020B0604030504040204" pitchFamily="34" charset="-120"/>
                <a:ea typeface="微軟正黑體" panose="020B0604030504040204" pitchFamily="34" charset="-120"/>
              </a:rPr>
              <a:t>)</a:t>
            </a:r>
            <a:r>
              <a:rPr lang="zh-TW" altLang="en-US" sz="2000" b="1" dirty="0">
                <a:latin typeface="微軟正黑體" panose="020B0604030504040204" pitchFamily="34" charset="-120"/>
                <a:ea typeface="微軟正黑體" panose="020B0604030504040204" pitchFamily="34" charset="-120"/>
              </a:rPr>
              <a:t>之首長、副首長、幕僚長等職務之人。</a:t>
            </a:r>
            <a:endParaRPr lang="en-US" altLang="zh-TW" sz="2000" b="1" dirty="0">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18DAAA6C-0534-05B6-3ECB-88E0B4B4F97D}"/>
              </a:ext>
            </a:extLst>
          </p:cNvPr>
          <p:cNvSpPr txBox="1"/>
          <p:nvPr/>
        </p:nvSpPr>
        <p:spPr>
          <a:xfrm>
            <a:off x="2173780" y="2483785"/>
            <a:ext cx="1776897" cy="400110"/>
          </a:xfrm>
          <a:prstGeom prst="rect">
            <a:avLst/>
          </a:prstGeom>
          <a:noFill/>
        </p:spPr>
        <p:txBody>
          <a:bodyPr wrap="square" rtlCol="0">
            <a:spAutoFit/>
          </a:bodyPr>
          <a:lstStyle/>
          <a:p>
            <a:r>
              <a:rPr lang="zh-TW" altLang="en-US" sz="2000" b="1" dirty="0">
                <a:latin typeface="微軟正黑體" panose="020B0604030504040204" pitchFamily="34" charset="-120"/>
                <a:ea typeface="微軟正黑體" panose="020B0604030504040204" pitchFamily="34" charset="-120"/>
              </a:rPr>
              <a:t>三、政務人員。</a:t>
            </a:r>
          </a:p>
        </p:txBody>
      </p:sp>
      <p:sp>
        <p:nvSpPr>
          <p:cNvPr id="10" name="文字方塊 9">
            <a:extLst>
              <a:ext uri="{FF2B5EF4-FFF2-40B4-BE49-F238E27FC236}">
                <a16:creationId xmlns:a16="http://schemas.microsoft.com/office/drawing/2014/main" id="{CAEA49B9-DBCF-1867-ED39-29DBD9BA3E05}"/>
              </a:ext>
            </a:extLst>
          </p:cNvPr>
          <p:cNvSpPr txBox="1"/>
          <p:nvPr/>
        </p:nvSpPr>
        <p:spPr>
          <a:xfrm>
            <a:off x="2173780" y="3706185"/>
            <a:ext cx="3775393" cy="400110"/>
          </a:xfrm>
          <a:prstGeom prst="rect">
            <a:avLst/>
          </a:prstGeom>
          <a:noFill/>
        </p:spPr>
        <p:txBody>
          <a:bodyPr wrap="none" rtlCol="0">
            <a:spAutoFit/>
          </a:bodyPr>
          <a:lstStyle/>
          <a:p>
            <a:r>
              <a:rPr lang="zh-TW" altLang="en-US" sz="2000" b="1" dirty="0">
                <a:latin typeface="微軟正黑體" panose="020B0604030504040204" pitchFamily="34" charset="-120"/>
                <a:ea typeface="微軟正黑體" panose="020B0604030504040204" pitchFamily="34" charset="-120"/>
              </a:rPr>
              <a:t>五、各級民意機關之民意代表。</a:t>
            </a:r>
          </a:p>
        </p:txBody>
      </p:sp>
      <p:sp>
        <p:nvSpPr>
          <p:cNvPr id="11" name="文字方塊 10">
            <a:extLst>
              <a:ext uri="{FF2B5EF4-FFF2-40B4-BE49-F238E27FC236}">
                <a16:creationId xmlns:a16="http://schemas.microsoft.com/office/drawing/2014/main" id="{2593A4D7-0B30-8FFD-E2CB-84BAE28203DF}"/>
              </a:ext>
            </a:extLst>
          </p:cNvPr>
          <p:cNvSpPr txBox="1"/>
          <p:nvPr/>
        </p:nvSpPr>
        <p:spPr>
          <a:xfrm>
            <a:off x="2639143" y="1693314"/>
            <a:ext cx="6295293" cy="707886"/>
          </a:xfrm>
          <a:prstGeom prst="rect">
            <a:avLst/>
          </a:prstGeom>
          <a:noFill/>
        </p:spPr>
        <p:txBody>
          <a:bodyPr wrap="square" rtlCol="0">
            <a:spAutoFit/>
          </a:bodyPr>
          <a:lstStyle/>
          <a:p>
            <a:r>
              <a:rPr lang="zh-TW" altLang="en-US" sz="2000" dirty="0">
                <a:latin typeface="微軟正黑體" panose="020B0604030504040204" pitchFamily="34" charset="-120"/>
                <a:ea typeface="微軟正黑體" panose="020B0604030504040204" pitchFamily="34" charset="-120"/>
              </a:rPr>
              <a:t>例如</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縣長、副縣長、秘書長、副秘書長、鄉</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鎮</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長、主任秘書。</a:t>
            </a:r>
          </a:p>
        </p:txBody>
      </p:sp>
      <p:sp>
        <p:nvSpPr>
          <p:cNvPr id="13" name="文字方塊 12">
            <a:extLst>
              <a:ext uri="{FF2B5EF4-FFF2-40B4-BE49-F238E27FC236}">
                <a16:creationId xmlns:a16="http://schemas.microsoft.com/office/drawing/2014/main" id="{25036E37-A48D-4897-43C8-0C8A3A815172}"/>
              </a:ext>
            </a:extLst>
          </p:cNvPr>
          <p:cNvSpPr txBox="1"/>
          <p:nvPr/>
        </p:nvSpPr>
        <p:spPr>
          <a:xfrm>
            <a:off x="2639143" y="2949488"/>
            <a:ext cx="6054371" cy="400110"/>
          </a:xfrm>
          <a:prstGeom prst="rect">
            <a:avLst/>
          </a:prstGeom>
          <a:noFill/>
        </p:spPr>
        <p:txBody>
          <a:bodyPr wrap="square" rtlCol="0">
            <a:spAutoFit/>
          </a:bodyPr>
          <a:lstStyle/>
          <a:p>
            <a:r>
              <a:rPr lang="zh-TW" altLang="en-US" sz="2000" dirty="0">
                <a:latin typeface="微軟正黑體" panose="020B0604030504040204" pitchFamily="34" charset="-120"/>
                <a:ea typeface="微軟正黑體" panose="020B0604030504040204" pitchFamily="34" charset="-120"/>
              </a:rPr>
              <a:t>例如</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監察委員、比照簡任</a:t>
            </a:r>
            <a:r>
              <a:rPr lang="en-US" altLang="zh-TW" sz="2000" dirty="0">
                <a:latin typeface="微軟正黑體" panose="020B0604030504040204" pitchFamily="34" charset="-120"/>
                <a:ea typeface="微軟正黑體" panose="020B0604030504040204" pitchFamily="34" charset="-120"/>
              </a:rPr>
              <a:t>12</a:t>
            </a:r>
            <a:r>
              <a:rPr lang="zh-TW" altLang="en-US" sz="2000" dirty="0">
                <a:latin typeface="微軟正黑體" panose="020B0604030504040204" pitchFamily="34" charset="-120"/>
                <a:ea typeface="微軟正黑體" panose="020B0604030504040204" pitchFamily="34" charset="-120"/>
              </a:rPr>
              <a:t>職等之局處首長。</a:t>
            </a:r>
          </a:p>
        </p:txBody>
      </p:sp>
      <p:sp>
        <p:nvSpPr>
          <p:cNvPr id="14" name="文字方塊 13">
            <a:extLst>
              <a:ext uri="{FF2B5EF4-FFF2-40B4-BE49-F238E27FC236}">
                <a16:creationId xmlns:a16="http://schemas.microsoft.com/office/drawing/2014/main" id="{57370FF2-F7EF-A7AA-AFF6-BFADE5CAF5B0}"/>
              </a:ext>
            </a:extLst>
          </p:cNvPr>
          <p:cNvSpPr txBox="1"/>
          <p:nvPr/>
        </p:nvSpPr>
        <p:spPr>
          <a:xfrm>
            <a:off x="2639143" y="4196031"/>
            <a:ext cx="5957080" cy="400110"/>
          </a:xfrm>
          <a:prstGeom prst="rect">
            <a:avLst/>
          </a:prstGeom>
          <a:noFill/>
        </p:spPr>
        <p:txBody>
          <a:bodyPr wrap="none" rtlCol="0">
            <a:spAutoFit/>
          </a:bodyPr>
          <a:lstStyle/>
          <a:p>
            <a:r>
              <a:rPr lang="zh-TW" altLang="en-US" sz="2000" dirty="0">
                <a:latin typeface="微軟正黑體" panose="020B0604030504040204" pitchFamily="34" charset="-120"/>
                <a:ea typeface="微軟正黑體" panose="020B0604030504040204" pitchFamily="34" charset="-120"/>
              </a:rPr>
              <a:t>例如</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立法委員、縣議員</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長</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、鄉鎮市民代表</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主席</a:t>
            </a:r>
            <a:r>
              <a:rPr lang="en-US" altLang="zh-TW" sz="2000" dirty="0">
                <a:latin typeface="微軟正黑體" panose="020B0604030504040204" pitchFamily="34" charset="-120"/>
                <a:ea typeface="微軟正黑體" panose="020B0604030504040204" pitchFamily="34" charset="-120"/>
              </a:rPr>
              <a:t>)</a:t>
            </a:r>
            <a:r>
              <a:rPr lang="zh-TW" altLang="en-US" sz="2000" dirty="0">
                <a:latin typeface="微軟正黑體" panose="020B0604030504040204" pitchFamily="34" charset="-120"/>
                <a:ea typeface="微軟正黑體" panose="020B0604030504040204" pitchFamily="34" charset="-120"/>
              </a:rPr>
              <a:t>。</a:t>
            </a:r>
          </a:p>
        </p:txBody>
      </p:sp>
    </p:spTree>
    <p:extLst>
      <p:ext uri="{BB962C8B-B14F-4D97-AF65-F5344CB8AC3E}">
        <p14:creationId xmlns:p14="http://schemas.microsoft.com/office/powerpoint/2010/main" val="179957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9" grpId="0"/>
      <p:bldP spid="10" grpId="0"/>
      <p:bldP spid="11" grpId="0"/>
      <p:bldP spid="13" grpId="0"/>
      <p:bldP spid="1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73717D5-2AC9-0EE2-E943-D41496312B88}"/>
              </a:ext>
            </a:extLst>
          </p:cNvPr>
          <p:cNvSpPr>
            <a:spLocks noGrp="1"/>
          </p:cNvSpPr>
          <p:nvPr>
            <p:ph type="title"/>
          </p:nvPr>
        </p:nvSpPr>
        <p:spPr/>
        <p:txBody>
          <a:bodyPr/>
          <a:lstStyle/>
          <a:p>
            <a:r>
              <a:rPr lang="zh-TW" altLang="en-US" b="1">
                <a:latin typeface="微軟正黑體" panose="020B0604030504040204" pitchFamily="34" charset="-120"/>
                <a:ea typeface="微軟正黑體" panose="020B0604030504040204" pitchFamily="34" charset="-120"/>
              </a:rPr>
              <a:t>誰是關係人</a:t>
            </a:r>
            <a:r>
              <a:rPr lang="en-US" altLang="zh-TW" b="1">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2C977C51-4724-3419-DD6D-2DD455C44EFC}"/>
              </a:ext>
            </a:extLst>
          </p:cNvPr>
          <p:cNvSpPr>
            <a:spLocks noGrp="1"/>
          </p:cNvSpPr>
          <p:nvPr>
            <p:ph type="sldNum" sz="quarter" idx="11"/>
          </p:nvPr>
        </p:nvSpPr>
        <p:spPr/>
        <p:txBody>
          <a:bodyPr/>
          <a:lstStyle/>
          <a:p>
            <a:fld id="{DBD94E27-7B9A-466C-AD81-10C7819BE9C1}" type="slidenum">
              <a:rPr lang="zh-TW" altLang="en-US" smtClean="0"/>
              <a:t>69</a:t>
            </a:fld>
            <a:endParaRPr lang="zh-TW" altLang="en-US" dirty="0"/>
          </a:p>
        </p:txBody>
      </p:sp>
      <p:sp>
        <p:nvSpPr>
          <p:cNvPr id="5" name="文字方塊 4">
            <a:extLst>
              <a:ext uri="{FF2B5EF4-FFF2-40B4-BE49-F238E27FC236}">
                <a16:creationId xmlns:a16="http://schemas.microsoft.com/office/drawing/2014/main" id="{E5B62885-1DEC-1506-B03E-4C8D5D656184}"/>
              </a:ext>
            </a:extLst>
          </p:cNvPr>
          <p:cNvSpPr txBox="1"/>
          <p:nvPr/>
        </p:nvSpPr>
        <p:spPr>
          <a:xfrm>
            <a:off x="878774" y="1246908"/>
            <a:ext cx="7920842" cy="1817742"/>
          </a:xfrm>
          <a:prstGeom prst="rect">
            <a:avLst/>
          </a:prstGeom>
          <a:noFill/>
        </p:spPr>
        <p:txBody>
          <a:bodyPr wrap="square" rtlCol="0">
            <a:spAutoFit/>
          </a:bodyPr>
          <a:lstStyle/>
          <a:p>
            <a:pPr algn="ctr">
              <a:lnSpc>
                <a:spcPct val="150000"/>
              </a:lnSpc>
              <a:spcBef>
                <a:spcPts val="600"/>
              </a:spcBef>
              <a:spcAft>
                <a:spcPts val="600"/>
              </a:spcAft>
            </a:pPr>
            <a:r>
              <a:rPr lang="zh-TW" altLang="en-US" sz="2000" dirty="0">
                <a:latin typeface="微軟正黑體" panose="020B0604030504040204" pitchFamily="34" charset="-120"/>
                <a:ea typeface="微軟正黑體" panose="020B0604030504040204" pitchFamily="34" charset="-120"/>
              </a:rPr>
              <a:t>有公職人員、其配偶共同生活家屬、二親等以內之親屬，在民間團體擔任具有決策能力職位之人</a:t>
            </a:r>
            <a:endParaRPr lang="en-US" altLang="zh-TW" sz="2000" dirty="0">
              <a:latin typeface="微軟正黑體" panose="020B0604030504040204" pitchFamily="34" charset="-120"/>
              <a:ea typeface="微軟正黑體" panose="020B0604030504040204" pitchFamily="34" charset="-120"/>
            </a:endParaRPr>
          </a:p>
          <a:p>
            <a:pPr algn="ctr">
              <a:lnSpc>
                <a:spcPct val="150000"/>
              </a:lnSpc>
              <a:spcBef>
                <a:spcPts val="600"/>
              </a:spcBef>
              <a:spcAft>
                <a:spcPts val="600"/>
              </a:spcAft>
            </a:pPr>
            <a:r>
              <a:rPr lang="zh-TW" altLang="en-US" sz="3200" b="1" dirty="0">
                <a:solidFill>
                  <a:schemeClr val="accent6">
                    <a:lumMod val="60000"/>
                    <a:lumOff val="40000"/>
                  </a:schemeClr>
                </a:solidFill>
                <a:latin typeface="微軟正黑體" panose="020B0604030504040204" pitchFamily="34" charset="-120"/>
                <a:ea typeface="微軟正黑體" panose="020B0604030504040204" pitchFamily="34" charset="-120"/>
              </a:rPr>
              <a:t>民間團體即為公職人員之關係人</a:t>
            </a:r>
            <a:endParaRPr lang="en-US" altLang="zh-TW" sz="3200" b="1" dirty="0">
              <a:solidFill>
                <a:schemeClr val="accent6">
                  <a:lumMod val="60000"/>
                  <a:lumOff val="40000"/>
                </a:schemeClr>
              </a:solidFill>
              <a:latin typeface="微軟正黑體" panose="020B0604030504040204" pitchFamily="34" charset="-120"/>
              <a:ea typeface="微軟正黑體" panose="020B0604030504040204" pitchFamily="34" charset="-120"/>
            </a:endParaRPr>
          </a:p>
        </p:txBody>
      </p:sp>
      <p:pic>
        <p:nvPicPr>
          <p:cNvPr id="7" name="圖片 6">
            <a:extLst>
              <a:ext uri="{FF2B5EF4-FFF2-40B4-BE49-F238E27FC236}">
                <a16:creationId xmlns:a16="http://schemas.microsoft.com/office/drawing/2014/main" id="{12571268-CD74-AA55-CB35-1FF5EAF94AF5}"/>
              </a:ext>
            </a:extLst>
          </p:cNvPr>
          <p:cNvPicPr>
            <a:picLocks noChangeAspect="1"/>
          </p:cNvPicPr>
          <p:nvPr/>
        </p:nvPicPr>
        <p:blipFill>
          <a:blip r:embed="rId2"/>
          <a:stretch>
            <a:fillRect/>
          </a:stretch>
        </p:blipFill>
        <p:spPr>
          <a:xfrm>
            <a:off x="370447" y="3459177"/>
            <a:ext cx="1279244" cy="1113899"/>
          </a:xfrm>
          <a:prstGeom prst="rect">
            <a:avLst/>
          </a:prstGeom>
        </p:spPr>
      </p:pic>
      <p:pic>
        <p:nvPicPr>
          <p:cNvPr id="9" name="圖片 8">
            <a:extLst>
              <a:ext uri="{FF2B5EF4-FFF2-40B4-BE49-F238E27FC236}">
                <a16:creationId xmlns:a16="http://schemas.microsoft.com/office/drawing/2014/main" id="{804A4E30-4555-2C16-4082-76DA8DD4520F}"/>
              </a:ext>
            </a:extLst>
          </p:cNvPr>
          <p:cNvPicPr>
            <a:picLocks noChangeAspect="1"/>
          </p:cNvPicPr>
          <p:nvPr/>
        </p:nvPicPr>
        <p:blipFill>
          <a:blip r:embed="rId3"/>
          <a:stretch>
            <a:fillRect/>
          </a:stretch>
        </p:blipFill>
        <p:spPr>
          <a:xfrm>
            <a:off x="1649691" y="3459178"/>
            <a:ext cx="1113898" cy="1113898"/>
          </a:xfrm>
          <a:prstGeom prst="rect">
            <a:avLst/>
          </a:prstGeom>
        </p:spPr>
      </p:pic>
      <p:pic>
        <p:nvPicPr>
          <p:cNvPr id="11" name="圖片 10">
            <a:extLst>
              <a:ext uri="{FF2B5EF4-FFF2-40B4-BE49-F238E27FC236}">
                <a16:creationId xmlns:a16="http://schemas.microsoft.com/office/drawing/2014/main" id="{BEF5CBB4-EFDA-84D2-90C3-CC3BB671236B}"/>
              </a:ext>
            </a:extLst>
          </p:cNvPr>
          <p:cNvPicPr>
            <a:picLocks noChangeAspect="1"/>
          </p:cNvPicPr>
          <p:nvPr/>
        </p:nvPicPr>
        <p:blipFill>
          <a:blip r:embed="rId4"/>
          <a:stretch>
            <a:fillRect/>
          </a:stretch>
        </p:blipFill>
        <p:spPr>
          <a:xfrm>
            <a:off x="2803477" y="3459176"/>
            <a:ext cx="1203184" cy="1113900"/>
          </a:xfrm>
          <a:prstGeom prst="rect">
            <a:avLst/>
          </a:prstGeom>
        </p:spPr>
      </p:pic>
      <p:pic>
        <p:nvPicPr>
          <p:cNvPr id="13" name="圖片 12">
            <a:extLst>
              <a:ext uri="{FF2B5EF4-FFF2-40B4-BE49-F238E27FC236}">
                <a16:creationId xmlns:a16="http://schemas.microsoft.com/office/drawing/2014/main" id="{F9829C8F-BCBF-01C9-80FC-451C6905E7EC}"/>
              </a:ext>
            </a:extLst>
          </p:cNvPr>
          <p:cNvPicPr>
            <a:picLocks noChangeAspect="1"/>
          </p:cNvPicPr>
          <p:nvPr/>
        </p:nvPicPr>
        <p:blipFill>
          <a:blip r:embed="rId5"/>
          <a:stretch>
            <a:fillRect/>
          </a:stretch>
        </p:blipFill>
        <p:spPr>
          <a:xfrm>
            <a:off x="4177450" y="3702967"/>
            <a:ext cx="789049" cy="789049"/>
          </a:xfrm>
          <a:prstGeom prst="rect">
            <a:avLst/>
          </a:prstGeom>
        </p:spPr>
      </p:pic>
      <p:pic>
        <p:nvPicPr>
          <p:cNvPr id="15" name="圖片 14">
            <a:extLst>
              <a:ext uri="{FF2B5EF4-FFF2-40B4-BE49-F238E27FC236}">
                <a16:creationId xmlns:a16="http://schemas.microsoft.com/office/drawing/2014/main" id="{978707D4-F841-BC14-2D8D-DE34F3DB2CE7}"/>
              </a:ext>
            </a:extLst>
          </p:cNvPr>
          <p:cNvPicPr>
            <a:picLocks noChangeAspect="1"/>
          </p:cNvPicPr>
          <p:nvPr/>
        </p:nvPicPr>
        <p:blipFill>
          <a:blip r:embed="rId6"/>
          <a:stretch>
            <a:fillRect/>
          </a:stretch>
        </p:blipFill>
        <p:spPr>
          <a:xfrm>
            <a:off x="4858387" y="3207670"/>
            <a:ext cx="1486485" cy="1486485"/>
          </a:xfrm>
          <a:prstGeom prst="rect">
            <a:avLst/>
          </a:prstGeom>
        </p:spPr>
      </p:pic>
      <p:pic>
        <p:nvPicPr>
          <p:cNvPr id="17" name="圖片 16">
            <a:extLst>
              <a:ext uri="{FF2B5EF4-FFF2-40B4-BE49-F238E27FC236}">
                <a16:creationId xmlns:a16="http://schemas.microsoft.com/office/drawing/2014/main" id="{2DCC96A0-366C-BC8B-7B4F-CF0DB9DBF7BA}"/>
              </a:ext>
            </a:extLst>
          </p:cNvPr>
          <p:cNvPicPr>
            <a:picLocks noChangeAspect="1"/>
          </p:cNvPicPr>
          <p:nvPr/>
        </p:nvPicPr>
        <p:blipFill>
          <a:blip r:embed="rId7"/>
          <a:stretch>
            <a:fillRect/>
          </a:stretch>
        </p:blipFill>
        <p:spPr>
          <a:xfrm>
            <a:off x="6386983" y="3380584"/>
            <a:ext cx="1203185" cy="1140655"/>
          </a:xfrm>
          <a:prstGeom prst="rect">
            <a:avLst/>
          </a:prstGeom>
        </p:spPr>
      </p:pic>
      <p:pic>
        <p:nvPicPr>
          <p:cNvPr id="23" name="圖片 22">
            <a:extLst>
              <a:ext uri="{FF2B5EF4-FFF2-40B4-BE49-F238E27FC236}">
                <a16:creationId xmlns:a16="http://schemas.microsoft.com/office/drawing/2014/main" id="{E5787D45-B04F-C4B2-6115-F1130B52FE06}"/>
              </a:ext>
            </a:extLst>
          </p:cNvPr>
          <p:cNvPicPr>
            <a:picLocks noChangeAspect="1"/>
          </p:cNvPicPr>
          <p:nvPr/>
        </p:nvPicPr>
        <p:blipFill>
          <a:blip r:embed="rId8"/>
          <a:stretch>
            <a:fillRect/>
          </a:stretch>
        </p:blipFill>
        <p:spPr>
          <a:xfrm>
            <a:off x="7748834" y="3459176"/>
            <a:ext cx="1024719" cy="939087"/>
          </a:xfrm>
          <a:prstGeom prst="rect">
            <a:avLst/>
          </a:prstGeom>
        </p:spPr>
      </p:pic>
    </p:spTree>
    <p:extLst>
      <p:ext uri="{BB962C8B-B14F-4D97-AF65-F5344CB8AC3E}">
        <p14:creationId xmlns:p14="http://schemas.microsoft.com/office/powerpoint/2010/main" val="22758789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2827635-25E1-A3AE-E770-7D8EAA299864}"/>
              </a:ext>
            </a:extLst>
          </p:cNvPr>
          <p:cNvSpPr>
            <a:spLocks noGrp="1"/>
          </p:cNvSpPr>
          <p:nvPr>
            <p:ph type="title"/>
          </p:nvPr>
        </p:nvSpPr>
        <p:spPr>
          <a:xfrm>
            <a:off x="355006" y="220359"/>
            <a:ext cx="7717500" cy="706881"/>
          </a:xfrm>
        </p:spPr>
        <p:txBody>
          <a:bodyPr/>
          <a:lstStyle/>
          <a:p>
            <a:r>
              <a:rPr lang="zh-TW" altLang="en-US" b="1" dirty="0">
                <a:latin typeface="微軟正黑體" panose="020B0604030504040204" pitchFamily="34" charset="-120"/>
                <a:ea typeface="微軟正黑體" panose="020B0604030504040204" pitchFamily="34" charset="-120"/>
              </a:rPr>
              <a:t>關係人補助交易注意事項</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0B8CFAB7-0B6B-2F7D-861D-2C2390ABEB0B}"/>
              </a:ext>
            </a:extLst>
          </p:cNvPr>
          <p:cNvSpPr>
            <a:spLocks noGrp="1"/>
          </p:cNvSpPr>
          <p:nvPr>
            <p:ph type="sldNum" sz="quarter" idx="11"/>
          </p:nvPr>
        </p:nvSpPr>
        <p:spPr/>
        <p:txBody>
          <a:bodyPr/>
          <a:lstStyle/>
          <a:p>
            <a:fld id="{DBD94E27-7B9A-466C-AD81-10C7819BE9C1}" type="slidenum">
              <a:rPr lang="zh-TW" altLang="en-US" smtClean="0"/>
              <a:t>70</a:t>
            </a:fld>
            <a:endParaRPr lang="zh-TW" altLang="en-US" dirty="0"/>
          </a:p>
        </p:txBody>
      </p:sp>
      <p:graphicFrame>
        <p:nvGraphicFramePr>
          <p:cNvPr id="4" name="資料庫圖表 3">
            <a:extLst>
              <a:ext uri="{FF2B5EF4-FFF2-40B4-BE49-F238E27FC236}">
                <a16:creationId xmlns:a16="http://schemas.microsoft.com/office/drawing/2014/main" id="{4C51A411-1E57-035E-F6FD-A52DD20991EA}"/>
              </a:ext>
            </a:extLst>
          </p:cNvPr>
          <p:cNvGraphicFramePr/>
          <p:nvPr>
            <p:extLst>
              <p:ext uri="{D42A27DB-BD31-4B8C-83A1-F6EECF244321}">
                <p14:modId xmlns:p14="http://schemas.microsoft.com/office/powerpoint/2010/main" val="2615147835"/>
              </p:ext>
            </p:extLst>
          </p:nvPr>
        </p:nvGraphicFramePr>
        <p:xfrm>
          <a:off x="560375" y="1669409"/>
          <a:ext cx="8023250" cy="3080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666596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81747B1-9160-C2CA-92CF-2C56D9F0C71B}"/>
              </a:ext>
            </a:extLst>
          </p:cNvPr>
          <p:cNvSpPr>
            <a:spLocks noGrp="1"/>
          </p:cNvSpPr>
          <p:nvPr>
            <p:ph type="title"/>
          </p:nvPr>
        </p:nvSpPr>
        <p:spPr/>
        <p:txBody>
          <a:bodyPr/>
          <a:lstStyle/>
          <a:p>
            <a:r>
              <a:rPr lang="zh-TW" altLang="en-US" b="1" dirty="0">
                <a:latin typeface="微軟正黑體" panose="020B0604030504040204" pitchFamily="34" charset="-120"/>
                <a:ea typeface="微軟正黑體" panose="020B0604030504040204" pitchFamily="34" charset="-120"/>
              </a:rPr>
              <a:t>機關補助交易注意事項</a:t>
            </a:r>
            <a:r>
              <a:rPr lang="en-US" altLang="zh-TW" b="1" dirty="0">
                <a:latin typeface="微軟正黑體" panose="020B0604030504040204" pitchFamily="34" charset="-120"/>
                <a:ea typeface="微軟正黑體" panose="020B0604030504040204" pitchFamily="34" charset="-120"/>
              </a:rPr>
              <a:t>!</a:t>
            </a:r>
            <a:endParaRPr lang="zh-TW" altLang="en-US" b="1" dirty="0">
              <a:latin typeface="微軟正黑體" panose="020B0604030504040204" pitchFamily="34" charset="-120"/>
              <a:ea typeface="微軟正黑體" panose="020B0604030504040204" pitchFamily="34" charset="-120"/>
            </a:endParaRPr>
          </a:p>
        </p:txBody>
      </p:sp>
      <p:sp>
        <p:nvSpPr>
          <p:cNvPr id="3" name="投影片編號版面配置區 2">
            <a:extLst>
              <a:ext uri="{FF2B5EF4-FFF2-40B4-BE49-F238E27FC236}">
                <a16:creationId xmlns:a16="http://schemas.microsoft.com/office/drawing/2014/main" id="{FB7C653B-6E22-2FBD-AF9B-C64CC09797ED}"/>
              </a:ext>
            </a:extLst>
          </p:cNvPr>
          <p:cNvSpPr>
            <a:spLocks noGrp="1"/>
          </p:cNvSpPr>
          <p:nvPr>
            <p:ph type="sldNum" sz="quarter" idx="11"/>
          </p:nvPr>
        </p:nvSpPr>
        <p:spPr/>
        <p:txBody>
          <a:bodyPr/>
          <a:lstStyle/>
          <a:p>
            <a:fld id="{DBD94E27-7B9A-466C-AD81-10C7819BE9C1}" type="slidenum">
              <a:rPr lang="zh-TW" altLang="en-US" smtClean="0"/>
              <a:t>71</a:t>
            </a:fld>
            <a:endParaRPr lang="zh-TW" altLang="en-US" dirty="0"/>
          </a:p>
        </p:txBody>
      </p:sp>
      <p:graphicFrame>
        <p:nvGraphicFramePr>
          <p:cNvPr id="4" name="資料庫圖表 3">
            <a:extLst>
              <a:ext uri="{FF2B5EF4-FFF2-40B4-BE49-F238E27FC236}">
                <a16:creationId xmlns:a16="http://schemas.microsoft.com/office/drawing/2014/main" id="{A1B773EF-A967-10EA-019C-FA554ABEB5DE}"/>
              </a:ext>
            </a:extLst>
          </p:cNvPr>
          <p:cNvGraphicFramePr/>
          <p:nvPr>
            <p:extLst>
              <p:ext uri="{D42A27DB-BD31-4B8C-83A1-F6EECF244321}">
                <p14:modId xmlns:p14="http://schemas.microsoft.com/office/powerpoint/2010/main" val="2123822622"/>
              </p:ext>
            </p:extLst>
          </p:nvPr>
        </p:nvGraphicFramePr>
        <p:xfrm>
          <a:off x="1524000" y="539750"/>
          <a:ext cx="6096000" cy="4603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68786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a:extLst>
              <a:ext uri="{FF2B5EF4-FFF2-40B4-BE49-F238E27FC236}">
                <a16:creationId xmlns:a16="http://schemas.microsoft.com/office/drawing/2014/main" id="{41F5A9D9-B831-6EC0-E02D-7B44560543DF}"/>
              </a:ext>
            </a:extLst>
          </p:cNvPr>
          <p:cNvSpPr>
            <a:spLocks noGrp="1"/>
          </p:cNvSpPr>
          <p:nvPr>
            <p:ph type="sldNum" sz="quarter" idx="11"/>
          </p:nvPr>
        </p:nvSpPr>
        <p:spPr/>
        <p:txBody>
          <a:bodyPr/>
          <a:lstStyle/>
          <a:p>
            <a:fld id="{DBD94E27-7B9A-466C-AD81-10C7819BE9C1}" type="slidenum">
              <a:rPr lang="zh-TW" altLang="en-US" smtClean="0"/>
              <a:t>72</a:t>
            </a:fld>
            <a:endParaRPr lang="zh-TW" altLang="en-US" dirty="0"/>
          </a:p>
        </p:txBody>
      </p:sp>
      <p:sp>
        <p:nvSpPr>
          <p:cNvPr id="7" name="標題 6">
            <a:extLst>
              <a:ext uri="{FF2B5EF4-FFF2-40B4-BE49-F238E27FC236}">
                <a16:creationId xmlns:a16="http://schemas.microsoft.com/office/drawing/2014/main" id="{5935D669-168C-66CD-A11D-2EA3A336E92E}"/>
              </a:ext>
            </a:extLst>
          </p:cNvPr>
          <p:cNvSpPr>
            <a:spLocks noGrp="1"/>
          </p:cNvSpPr>
          <p:nvPr>
            <p:ph type="title"/>
          </p:nvPr>
        </p:nvSpPr>
        <p:spPr>
          <a:xfrm>
            <a:off x="774349" y="243202"/>
            <a:ext cx="7717500" cy="572700"/>
          </a:xfrm>
        </p:spPr>
        <p:txBody>
          <a:bodyPr/>
          <a:lstStyle/>
          <a:p>
            <a:r>
              <a:rPr lang="zh-TW" altLang="en-US" b="1" dirty="0">
                <a:latin typeface="微軟正黑體 Light" panose="020B0304030504040204" pitchFamily="34" charset="-120"/>
                <a:ea typeface="微軟正黑體 Light" panose="020B0304030504040204" pitchFamily="34" charset="-120"/>
              </a:rPr>
              <a:t>補助涉及多機關時，如何認定補助機關</a:t>
            </a:r>
            <a:r>
              <a:rPr lang="en-US" altLang="zh-TW" dirty="0"/>
              <a:t>?</a:t>
            </a:r>
            <a:endParaRPr lang="zh-TW" altLang="en-US" dirty="0"/>
          </a:p>
        </p:txBody>
      </p:sp>
      <p:grpSp>
        <p:nvGrpSpPr>
          <p:cNvPr id="9" name="群組 8">
            <a:extLst>
              <a:ext uri="{FF2B5EF4-FFF2-40B4-BE49-F238E27FC236}">
                <a16:creationId xmlns:a16="http://schemas.microsoft.com/office/drawing/2014/main" id="{EBFFEC6C-8E0B-9C6A-285D-96BF7C2F9E75}"/>
              </a:ext>
            </a:extLst>
          </p:cNvPr>
          <p:cNvGrpSpPr/>
          <p:nvPr/>
        </p:nvGrpSpPr>
        <p:grpSpPr>
          <a:xfrm>
            <a:off x="713249" y="924747"/>
            <a:ext cx="7437119" cy="2302752"/>
            <a:chOff x="2037243" y="1738056"/>
            <a:chExt cx="8172762" cy="2274334"/>
          </a:xfrm>
        </p:grpSpPr>
        <p:grpSp>
          <p:nvGrpSpPr>
            <p:cNvPr id="10" name="群組 9">
              <a:extLst>
                <a:ext uri="{FF2B5EF4-FFF2-40B4-BE49-F238E27FC236}">
                  <a16:creationId xmlns:a16="http://schemas.microsoft.com/office/drawing/2014/main" id="{24650C6C-1B12-5345-3F1A-743BD14FCAD1}"/>
                </a:ext>
              </a:extLst>
            </p:cNvPr>
            <p:cNvGrpSpPr/>
            <p:nvPr/>
          </p:nvGrpSpPr>
          <p:grpSpPr>
            <a:xfrm>
              <a:off x="2037243" y="1738056"/>
              <a:ext cx="8172762" cy="2274334"/>
              <a:chOff x="4227022" y="498895"/>
              <a:chExt cx="8172762" cy="2274334"/>
            </a:xfrm>
          </p:grpSpPr>
          <p:sp>
            <p:nvSpPr>
              <p:cNvPr id="14" name="文字方塊 13">
                <a:extLst>
                  <a:ext uri="{FF2B5EF4-FFF2-40B4-BE49-F238E27FC236}">
                    <a16:creationId xmlns:a16="http://schemas.microsoft.com/office/drawing/2014/main" id="{FADADA4D-ADB5-121D-B4A9-A208A66B8F99}"/>
                  </a:ext>
                </a:extLst>
              </p:cNvPr>
              <p:cNvSpPr txBox="1"/>
              <p:nvPr/>
            </p:nvSpPr>
            <p:spPr>
              <a:xfrm>
                <a:off x="10233029" y="2251020"/>
                <a:ext cx="2166755" cy="323165"/>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zh-TW" altLang="en-US" sz="1500" b="1" kern="0" dirty="0">
                    <a:solidFill>
                      <a:srgbClr val="000000"/>
                    </a:solidFill>
                    <a:latin typeface="微軟正黑體" panose="020B0604030504040204" pitchFamily="34" charset="-120"/>
                    <a:ea typeface="微軟正黑體" panose="020B0604030504040204" pitchFamily="34" charset="-120"/>
                    <a:cs typeface="Arial"/>
                    <a:sym typeface="Arial"/>
                  </a:rPr>
                  <a:t>核發補助款</a:t>
                </a:r>
                <a:endParaRPr kumimoji="0" lang="zh-TW" altLang="en-US" sz="15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15" name="Google Shape;6510;p77">
                <a:extLst>
                  <a:ext uri="{FF2B5EF4-FFF2-40B4-BE49-F238E27FC236}">
                    <a16:creationId xmlns:a16="http://schemas.microsoft.com/office/drawing/2014/main" id="{2787ED17-434D-F8E7-1B09-E8EFB36BDD55}"/>
                  </a:ext>
                </a:extLst>
              </p:cNvPr>
              <p:cNvSpPr/>
              <p:nvPr/>
            </p:nvSpPr>
            <p:spPr>
              <a:xfrm>
                <a:off x="10708311" y="1038071"/>
                <a:ext cx="1125756" cy="1093813"/>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chemeClr val="accent4">
                  <a:lumMod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6" name="文字方塊 15">
                <a:extLst>
                  <a:ext uri="{FF2B5EF4-FFF2-40B4-BE49-F238E27FC236}">
                    <a16:creationId xmlns:a16="http://schemas.microsoft.com/office/drawing/2014/main" id="{252FB238-ED20-F941-732B-FD13CFD451A6}"/>
                  </a:ext>
                </a:extLst>
              </p:cNvPr>
              <p:cNvSpPr txBox="1"/>
              <p:nvPr/>
            </p:nvSpPr>
            <p:spPr>
              <a:xfrm>
                <a:off x="10660225" y="507092"/>
                <a:ext cx="1499694" cy="400110"/>
              </a:xfrm>
              <a:prstGeom prst="rect">
                <a:avLst/>
              </a:prstGeom>
              <a:solidFill>
                <a:schemeClr val="accent4">
                  <a:lumMod val="90000"/>
                </a:schemeClr>
              </a:solid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2000" b="1" i="0" u="none" strike="noStrike" kern="0" cap="none" spc="0" normalizeH="0" baseline="0" noProof="0" dirty="0">
                    <a:ln>
                      <a:noFill/>
                    </a:ln>
                    <a:solidFill>
                      <a:schemeClr val="accent4">
                        <a:lumMod val="25000"/>
                      </a:schemeClr>
                    </a:solidFill>
                    <a:effectLst/>
                    <a:uLnTx/>
                    <a:uFillTx/>
                    <a:latin typeface="微軟正黑體" panose="020B0604030504040204" pitchFamily="34" charset="-120"/>
                    <a:ea typeface="微軟正黑體" panose="020B0604030504040204" pitchFamily="34" charset="-120"/>
                    <a:cs typeface="Arial"/>
                    <a:sym typeface="Arial"/>
                  </a:rPr>
                  <a:t>地方政府</a:t>
                </a:r>
              </a:p>
            </p:txBody>
          </p:sp>
          <p:grpSp>
            <p:nvGrpSpPr>
              <p:cNvPr id="17" name="群組 16">
                <a:extLst>
                  <a:ext uri="{FF2B5EF4-FFF2-40B4-BE49-F238E27FC236}">
                    <a16:creationId xmlns:a16="http://schemas.microsoft.com/office/drawing/2014/main" id="{E8B9F0ED-6E78-E7C5-5070-D2E4065CBEFA}"/>
                  </a:ext>
                </a:extLst>
              </p:cNvPr>
              <p:cNvGrpSpPr/>
              <p:nvPr/>
            </p:nvGrpSpPr>
            <p:grpSpPr>
              <a:xfrm>
                <a:off x="4227022" y="498895"/>
                <a:ext cx="6099690" cy="2274334"/>
                <a:chOff x="4227022" y="498895"/>
                <a:chExt cx="6099690" cy="2274334"/>
              </a:xfrm>
            </p:grpSpPr>
            <p:sp>
              <p:nvSpPr>
                <p:cNvPr id="18" name="文字方塊 17">
                  <a:extLst>
                    <a:ext uri="{FF2B5EF4-FFF2-40B4-BE49-F238E27FC236}">
                      <a16:creationId xmlns:a16="http://schemas.microsoft.com/office/drawing/2014/main" id="{2E936154-3D82-83B2-AC31-33915057B230}"/>
                    </a:ext>
                  </a:extLst>
                </p:cNvPr>
                <p:cNvSpPr txBox="1"/>
                <p:nvPr/>
              </p:nvSpPr>
              <p:spPr>
                <a:xfrm>
                  <a:off x="8159957" y="2206969"/>
                  <a:ext cx="2166755" cy="55399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zh-TW" altLang="en-US" sz="1500" b="1" kern="0" dirty="0">
                      <a:solidFill>
                        <a:srgbClr val="000000"/>
                      </a:solidFill>
                      <a:latin typeface="微軟正黑體" panose="020B0604030504040204" pitchFamily="34" charset="-120"/>
                      <a:ea typeface="微軟正黑體" panose="020B0604030504040204" pitchFamily="34" charset="-120"/>
                      <a:cs typeface="Arial"/>
                      <a:sym typeface="Arial"/>
                    </a:rPr>
                    <a:t>審查</a:t>
                  </a:r>
                  <a:endParaRPr lang="en-US" altLang="zh-TW" sz="1500" b="1" kern="0" dirty="0">
                    <a:solidFill>
                      <a:srgbClr val="000000"/>
                    </a:solidFill>
                    <a:latin typeface="微軟正黑體" panose="020B0604030504040204" pitchFamily="34" charset="-120"/>
                    <a:ea typeface="微軟正黑體" panose="020B0604030504040204" pitchFamily="34" charset="-120"/>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15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核定同意補助</a:t>
                  </a:r>
                </a:p>
              </p:txBody>
            </p:sp>
            <p:pic>
              <p:nvPicPr>
                <p:cNvPr id="19" name="圖片 18">
                  <a:extLst>
                    <a:ext uri="{FF2B5EF4-FFF2-40B4-BE49-F238E27FC236}">
                      <a16:creationId xmlns:a16="http://schemas.microsoft.com/office/drawing/2014/main" id="{01D883AF-346D-E58C-EF70-7E333ED8D2F5}"/>
                    </a:ext>
                  </a:extLst>
                </p:cNvPr>
                <p:cNvPicPr>
                  <a:picLocks noChangeAspect="1"/>
                </p:cNvPicPr>
                <p:nvPr/>
              </p:nvPicPr>
              <p:blipFill>
                <a:blip r:embed="rId2"/>
                <a:stretch>
                  <a:fillRect/>
                </a:stretch>
              </p:blipFill>
              <p:spPr>
                <a:xfrm>
                  <a:off x="8654875" y="1038071"/>
                  <a:ext cx="1125757" cy="1093813"/>
                </a:xfrm>
                <a:prstGeom prst="rect">
                  <a:avLst/>
                </a:prstGeom>
              </p:spPr>
            </p:pic>
            <p:sp>
              <p:nvSpPr>
                <p:cNvPr id="20" name="文字方塊 19">
                  <a:extLst>
                    <a:ext uri="{FF2B5EF4-FFF2-40B4-BE49-F238E27FC236}">
                      <a16:creationId xmlns:a16="http://schemas.microsoft.com/office/drawing/2014/main" id="{A5A2D1EE-3ED3-B4B8-1040-09E5E1A35AF6}"/>
                    </a:ext>
                  </a:extLst>
                </p:cNvPr>
                <p:cNvSpPr txBox="1"/>
                <p:nvPr/>
              </p:nvSpPr>
              <p:spPr>
                <a:xfrm>
                  <a:off x="8311787" y="498895"/>
                  <a:ext cx="1947305" cy="40011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20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中央主管機關</a:t>
                  </a:r>
                  <a:endParaRPr kumimoji="0" lang="zh-TW" altLang="en-US" sz="20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grpSp>
              <p:nvGrpSpPr>
                <p:cNvPr id="21" name="群組 20">
                  <a:extLst>
                    <a:ext uri="{FF2B5EF4-FFF2-40B4-BE49-F238E27FC236}">
                      <a16:creationId xmlns:a16="http://schemas.microsoft.com/office/drawing/2014/main" id="{AD65E8B9-DA06-2885-471D-9663D8C0819A}"/>
                    </a:ext>
                  </a:extLst>
                </p:cNvPr>
                <p:cNvGrpSpPr/>
                <p:nvPr/>
              </p:nvGrpSpPr>
              <p:grpSpPr>
                <a:xfrm>
                  <a:off x="4227022" y="504629"/>
                  <a:ext cx="4057360" cy="2268600"/>
                  <a:chOff x="4227022" y="504629"/>
                  <a:chExt cx="4057360" cy="2268600"/>
                </a:xfrm>
              </p:grpSpPr>
              <p:sp>
                <p:nvSpPr>
                  <p:cNvPr id="22" name="Google Shape;6510;p77">
                    <a:extLst>
                      <a:ext uri="{FF2B5EF4-FFF2-40B4-BE49-F238E27FC236}">
                        <a16:creationId xmlns:a16="http://schemas.microsoft.com/office/drawing/2014/main" id="{1838C451-F41E-E573-C287-8C0E64CC2BFD}"/>
                      </a:ext>
                    </a:extLst>
                  </p:cNvPr>
                  <p:cNvSpPr/>
                  <p:nvPr/>
                </p:nvSpPr>
                <p:spPr>
                  <a:xfrm>
                    <a:off x="6638127" y="1028662"/>
                    <a:ext cx="1125756" cy="1093813"/>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chemeClr val="accent4">
                      <a:lumMod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文字方塊 22">
                    <a:extLst>
                      <a:ext uri="{FF2B5EF4-FFF2-40B4-BE49-F238E27FC236}">
                        <a16:creationId xmlns:a16="http://schemas.microsoft.com/office/drawing/2014/main" id="{5CBC52CC-C428-DD50-0FEF-D6FC3DBDBE96}"/>
                      </a:ext>
                    </a:extLst>
                  </p:cNvPr>
                  <p:cNvSpPr txBox="1"/>
                  <p:nvPr/>
                </p:nvSpPr>
                <p:spPr>
                  <a:xfrm>
                    <a:off x="6117627" y="2215166"/>
                    <a:ext cx="2166755" cy="553998"/>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zh-TW" altLang="en-US" sz="1500" b="1" kern="0" dirty="0">
                        <a:solidFill>
                          <a:srgbClr val="000000"/>
                        </a:solidFill>
                        <a:latin typeface="微軟正黑體" panose="020B0604030504040204" pitchFamily="34" charset="-120"/>
                        <a:ea typeface="微軟正黑體" panose="020B0604030504040204" pitchFamily="34" charset="-120"/>
                        <a:cs typeface="Arial"/>
                        <a:sym typeface="Arial"/>
                      </a:rPr>
                      <a:t>收理申請</a:t>
                    </a:r>
                    <a:endParaRPr lang="en-US" altLang="zh-TW" sz="1500" b="1" kern="0" dirty="0">
                      <a:solidFill>
                        <a:srgbClr val="000000"/>
                      </a:solidFill>
                      <a:latin typeface="微軟正黑體" panose="020B0604030504040204" pitchFamily="34" charset="-120"/>
                      <a:ea typeface="微軟正黑體" panose="020B0604030504040204" pitchFamily="34" charset="-120"/>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15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辦理資格審查</a:t>
                    </a:r>
                  </a:p>
                </p:txBody>
              </p:sp>
              <p:grpSp>
                <p:nvGrpSpPr>
                  <p:cNvPr id="24" name="群組 23">
                    <a:extLst>
                      <a:ext uri="{FF2B5EF4-FFF2-40B4-BE49-F238E27FC236}">
                        <a16:creationId xmlns:a16="http://schemas.microsoft.com/office/drawing/2014/main" id="{892A3BC9-1962-057B-0729-19D0A872EDB0}"/>
                      </a:ext>
                    </a:extLst>
                  </p:cNvPr>
                  <p:cNvGrpSpPr/>
                  <p:nvPr/>
                </p:nvGrpSpPr>
                <p:grpSpPr>
                  <a:xfrm>
                    <a:off x="4227022" y="504629"/>
                    <a:ext cx="2166755" cy="2268600"/>
                    <a:chOff x="4227022" y="504629"/>
                    <a:chExt cx="2166755" cy="2268600"/>
                  </a:xfrm>
                </p:grpSpPr>
                <p:pic>
                  <p:nvPicPr>
                    <p:cNvPr id="26" name="圖片 25">
                      <a:extLst>
                        <a:ext uri="{FF2B5EF4-FFF2-40B4-BE49-F238E27FC236}">
                          <a16:creationId xmlns:a16="http://schemas.microsoft.com/office/drawing/2014/main" id="{ECAFB683-241A-B262-4BD4-0EB5D714D21A}"/>
                        </a:ext>
                      </a:extLst>
                    </p:cNvPr>
                    <p:cNvPicPr>
                      <a:picLocks noChangeAspect="1"/>
                    </p:cNvPicPr>
                    <p:nvPr/>
                  </p:nvPicPr>
                  <p:blipFill>
                    <a:blip r:embed="rId2"/>
                    <a:stretch>
                      <a:fillRect/>
                    </a:stretch>
                  </p:blipFill>
                  <p:spPr>
                    <a:xfrm>
                      <a:off x="4733589" y="1028662"/>
                      <a:ext cx="1125757" cy="1093813"/>
                    </a:xfrm>
                    <a:prstGeom prst="rect">
                      <a:avLst/>
                    </a:prstGeom>
                  </p:spPr>
                </p:pic>
                <p:sp>
                  <p:nvSpPr>
                    <p:cNvPr id="27" name="文字方塊 26">
                      <a:extLst>
                        <a:ext uri="{FF2B5EF4-FFF2-40B4-BE49-F238E27FC236}">
                          <a16:creationId xmlns:a16="http://schemas.microsoft.com/office/drawing/2014/main" id="{0139CCAC-617B-5F1F-13E2-F68A6FB87E4D}"/>
                        </a:ext>
                      </a:extLst>
                    </p:cNvPr>
                    <p:cNvSpPr txBox="1"/>
                    <p:nvPr/>
                  </p:nvSpPr>
                  <p:spPr>
                    <a:xfrm>
                      <a:off x="4227022" y="2226068"/>
                      <a:ext cx="2166755" cy="547161"/>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zh-TW" altLang="en-US" sz="1500" b="1" kern="0">
                          <a:solidFill>
                            <a:srgbClr val="000000"/>
                          </a:solidFill>
                          <a:latin typeface="微軟正黑體" panose="020B0604030504040204" pitchFamily="34" charset="-120"/>
                          <a:ea typeface="微軟正黑體" panose="020B0604030504040204" pitchFamily="34" charset="-120"/>
                          <a:cs typeface="Arial"/>
                          <a:sym typeface="Arial"/>
                        </a:rPr>
                        <a:t>訂定年度計畫</a:t>
                      </a:r>
                      <a:endParaRPr lang="en-US" altLang="zh-TW" sz="1500" b="1" kern="0" dirty="0">
                        <a:solidFill>
                          <a:srgbClr val="000000"/>
                        </a:solidFill>
                        <a:latin typeface="微軟正黑體" panose="020B0604030504040204" pitchFamily="34" charset="-120"/>
                        <a:ea typeface="微軟正黑體" panose="020B0604030504040204" pitchFamily="34" charset="-120"/>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1500" b="1" i="0" u="none" strike="noStrike" kern="0" cap="none" spc="0" normalizeH="0" baseline="0" noProof="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編列預算</a:t>
                      </a:r>
                      <a:endParaRPr kumimoji="0" lang="zh-TW" altLang="en-US" sz="15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sp>
                  <p:nvSpPr>
                    <p:cNvPr id="28" name="文字方塊 27">
                      <a:extLst>
                        <a:ext uri="{FF2B5EF4-FFF2-40B4-BE49-F238E27FC236}">
                          <a16:creationId xmlns:a16="http://schemas.microsoft.com/office/drawing/2014/main" id="{848D00A5-37FF-DC5A-56E5-8F7EAF6CF103}"/>
                        </a:ext>
                      </a:extLst>
                    </p:cNvPr>
                    <p:cNvSpPr txBox="1"/>
                    <p:nvPr/>
                  </p:nvSpPr>
                  <p:spPr>
                    <a:xfrm>
                      <a:off x="4227022" y="504629"/>
                      <a:ext cx="1947306" cy="400110"/>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20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中央主管機關</a:t>
                      </a:r>
                    </a:p>
                  </p:txBody>
                </p:sp>
              </p:grpSp>
              <p:sp>
                <p:nvSpPr>
                  <p:cNvPr id="25" name="文字方塊 24">
                    <a:extLst>
                      <a:ext uri="{FF2B5EF4-FFF2-40B4-BE49-F238E27FC236}">
                        <a16:creationId xmlns:a16="http://schemas.microsoft.com/office/drawing/2014/main" id="{CAF9C12B-2AD9-D77A-7B0C-0BCA63ADCF92}"/>
                      </a:ext>
                    </a:extLst>
                  </p:cNvPr>
                  <p:cNvSpPr txBox="1"/>
                  <p:nvPr/>
                </p:nvSpPr>
                <p:spPr>
                  <a:xfrm>
                    <a:off x="6586874" y="507092"/>
                    <a:ext cx="1417222" cy="400110"/>
                  </a:xfrm>
                  <a:prstGeom prst="rect">
                    <a:avLst/>
                  </a:prstGeom>
                  <a:solidFill>
                    <a:schemeClr val="accent4">
                      <a:lumMod val="90000"/>
                    </a:schemeClr>
                  </a:solid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2000" b="1" i="0" u="none" strike="noStrike" kern="0" cap="none" spc="0" normalizeH="0" baseline="0" noProof="0" dirty="0">
                        <a:ln>
                          <a:noFill/>
                        </a:ln>
                        <a:solidFill>
                          <a:schemeClr val="accent4">
                            <a:lumMod val="25000"/>
                          </a:schemeClr>
                        </a:solidFill>
                        <a:effectLst/>
                        <a:uLnTx/>
                        <a:uFillTx/>
                        <a:latin typeface="微軟正黑體" panose="020B0604030504040204" pitchFamily="34" charset="-120"/>
                        <a:ea typeface="微軟正黑體" panose="020B0604030504040204" pitchFamily="34" charset="-120"/>
                        <a:cs typeface="Arial"/>
                        <a:sym typeface="Arial"/>
                      </a:rPr>
                      <a:t>地方政府</a:t>
                    </a:r>
                  </a:p>
                </p:txBody>
              </p:sp>
            </p:grpSp>
          </p:grpSp>
        </p:grpSp>
        <p:sp>
          <p:nvSpPr>
            <p:cNvPr id="11" name="手繪多邊形: 圖案 10">
              <a:extLst>
                <a:ext uri="{FF2B5EF4-FFF2-40B4-BE49-F238E27FC236}">
                  <a16:creationId xmlns:a16="http://schemas.microsoft.com/office/drawing/2014/main" id="{FDB9D563-69EC-88A4-99C1-BDA4034E16E9}"/>
                </a:ext>
              </a:extLst>
            </p:cNvPr>
            <p:cNvSpPr/>
            <p:nvPr/>
          </p:nvSpPr>
          <p:spPr>
            <a:xfrm>
              <a:off x="3834255" y="2643122"/>
              <a:ext cx="373883" cy="481740"/>
            </a:xfrm>
            <a:custGeom>
              <a:avLst/>
              <a:gdLst>
                <a:gd name="connsiteX0" fmla="*/ 0 w 377054"/>
                <a:gd name="connsiteY0" fmla="*/ 88216 h 441082"/>
                <a:gd name="connsiteX1" fmla="*/ 188527 w 377054"/>
                <a:gd name="connsiteY1" fmla="*/ 88216 h 441082"/>
                <a:gd name="connsiteX2" fmla="*/ 188527 w 377054"/>
                <a:gd name="connsiteY2" fmla="*/ 0 h 441082"/>
                <a:gd name="connsiteX3" fmla="*/ 377054 w 377054"/>
                <a:gd name="connsiteY3" fmla="*/ 220541 h 441082"/>
                <a:gd name="connsiteX4" fmla="*/ 188527 w 377054"/>
                <a:gd name="connsiteY4" fmla="*/ 441082 h 441082"/>
                <a:gd name="connsiteX5" fmla="*/ 188527 w 377054"/>
                <a:gd name="connsiteY5" fmla="*/ 352866 h 441082"/>
                <a:gd name="connsiteX6" fmla="*/ 0 w 377054"/>
                <a:gd name="connsiteY6" fmla="*/ 352866 h 441082"/>
                <a:gd name="connsiteX7" fmla="*/ 0 w 377054"/>
                <a:gd name="connsiteY7" fmla="*/ 88216 h 44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7054" h="441082">
                  <a:moveTo>
                    <a:pt x="0" y="88216"/>
                  </a:moveTo>
                  <a:lnTo>
                    <a:pt x="188527" y="88216"/>
                  </a:lnTo>
                  <a:lnTo>
                    <a:pt x="188527" y="0"/>
                  </a:lnTo>
                  <a:lnTo>
                    <a:pt x="377054" y="220541"/>
                  </a:lnTo>
                  <a:lnTo>
                    <a:pt x="188527" y="441082"/>
                  </a:lnTo>
                  <a:lnTo>
                    <a:pt x="188527" y="352866"/>
                  </a:lnTo>
                  <a:lnTo>
                    <a:pt x="0" y="352866"/>
                  </a:lnTo>
                  <a:lnTo>
                    <a:pt x="0" y="88216"/>
                  </a:lnTo>
                  <a:close/>
                </a:path>
              </a:pathLst>
            </a:custGeom>
            <a:solidFill>
              <a:srgbClr val="D9B0A1"/>
            </a:solidFill>
            <a:ln>
              <a:noFill/>
            </a:ln>
            <a:effectLst/>
          </p:spPr>
          <p:txBody>
            <a:bodyPr spcFirstLastPara="0" vert="horz" wrap="square" lIns="0" tIns="117621" rIns="150821" bIns="117621" numCol="1" spcCol="1270" anchor="ctr" anchorCtr="0">
              <a:noAutofit/>
            </a:bodyPr>
            <a:lstStyle/>
            <a:p>
              <a:pPr algn="ctr" defTabSz="948243">
                <a:lnSpc>
                  <a:spcPct val="90000"/>
                </a:lnSpc>
                <a:spcBef>
                  <a:spcPct val="0"/>
                </a:spcBef>
                <a:spcAft>
                  <a:spcPct val="35000"/>
                </a:spcAft>
                <a:defRPr/>
              </a:pPr>
              <a:endParaRPr lang="zh-TW" altLang="en-US" sz="2133">
                <a:solidFill>
                  <a:srgbClr val="FFFFFF"/>
                </a:solidFill>
                <a:latin typeface="Arial"/>
                <a:ea typeface="新細明體" panose="02020500000000000000" pitchFamily="18" charset="-120"/>
              </a:endParaRPr>
            </a:p>
          </p:txBody>
        </p:sp>
        <p:sp>
          <p:nvSpPr>
            <p:cNvPr id="12" name="手繪多邊形: 圖案 11">
              <a:extLst>
                <a:ext uri="{FF2B5EF4-FFF2-40B4-BE49-F238E27FC236}">
                  <a16:creationId xmlns:a16="http://schemas.microsoft.com/office/drawing/2014/main" id="{465C2DA9-34F2-CDCB-BBDF-E5CFE715A3E5}"/>
                </a:ext>
              </a:extLst>
            </p:cNvPr>
            <p:cNvSpPr/>
            <p:nvPr/>
          </p:nvSpPr>
          <p:spPr>
            <a:xfrm>
              <a:off x="5814317" y="2643122"/>
              <a:ext cx="373883" cy="481740"/>
            </a:xfrm>
            <a:custGeom>
              <a:avLst/>
              <a:gdLst>
                <a:gd name="connsiteX0" fmla="*/ 0 w 377054"/>
                <a:gd name="connsiteY0" fmla="*/ 88216 h 441082"/>
                <a:gd name="connsiteX1" fmla="*/ 188527 w 377054"/>
                <a:gd name="connsiteY1" fmla="*/ 88216 h 441082"/>
                <a:gd name="connsiteX2" fmla="*/ 188527 w 377054"/>
                <a:gd name="connsiteY2" fmla="*/ 0 h 441082"/>
                <a:gd name="connsiteX3" fmla="*/ 377054 w 377054"/>
                <a:gd name="connsiteY3" fmla="*/ 220541 h 441082"/>
                <a:gd name="connsiteX4" fmla="*/ 188527 w 377054"/>
                <a:gd name="connsiteY4" fmla="*/ 441082 h 441082"/>
                <a:gd name="connsiteX5" fmla="*/ 188527 w 377054"/>
                <a:gd name="connsiteY5" fmla="*/ 352866 h 441082"/>
                <a:gd name="connsiteX6" fmla="*/ 0 w 377054"/>
                <a:gd name="connsiteY6" fmla="*/ 352866 h 441082"/>
                <a:gd name="connsiteX7" fmla="*/ 0 w 377054"/>
                <a:gd name="connsiteY7" fmla="*/ 88216 h 44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7054" h="441082">
                  <a:moveTo>
                    <a:pt x="0" y="88216"/>
                  </a:moveTo>
                  <a:lnTo>
                    <a:pt x="188527" y="88216"/>
                  </a:lnTo>
                  <a:lnTo>
                    <a:pt x="188527" y="0"/>
                  </a:lnTo>
                  <a:lnTo>
                    <a:pt x="377054" y="220541"/>
                  </a:lnTo>
                  <a:lnTo>
                    <a:pt x="188527" y="441082"/>
                  </a:lnTo>
                  <a:lnTo>
                    <a:pt x="188527" y="352866"/>
                  </a:lnTo>
                  <a:lnTo>
                    <a:pt x="0" y="352866"/>
                  </a:lnTo>
                  <a:lnTo>
                    <a:pt x="0" y="88216"/>
                  </a:lnTo>
                  <a:close/>
                </a:path>
              </a:pathLst>
            </a:custGeom>
            <a:solidFill>
              <a:srgbClr val="D9B0A1"/>
            </a:solidFill>
            <a:ln>
              <a:noFill/>
            </a:ln>
            <a:effectLst/>
          </p:spPr>
          <p:txBody>
            <a:bodyPr spcFirstLastPara="0" vert="horz" wrap="square" lIns="0" tIns="117621" rIns="150821" bIns="117621" numCol="1" spcCol="1270" anchor="ctr" anchorCtr="0">
              <a:noAutofit/>
            </a:bodyPr>
            <a:lstStyle/>
            <a:p>
              <a:pPr algn="ctr" defTabSz="948243">
                <a:lnSpc>
                  <a:spcPct val="90000"/>
                </a:lnSpc>
                <a:spcBef>
                  <a:spcPct val="0"/>
                </a:spcBef>
                <a:spcAft>
                  <a:spcPct val="35000"/>
                </a:spcAft>
                <a:defRPr/>
              </a:pPr>
              <a:endParaRPr lang="zh-TW" altLang="en-US" sz="2133">
                <a:solidFill>
                  <a:srgbClr val="FFFFFF"/>
                </a:solidFill>
                <a:latin typeface="Arial"/>
                <a:ea typeface="新細明體" panose="02020500000000000000" pitchFamily="18" charset="-120"/>
              </a:endParaRPr>
            </a:p>
          </p:txBody>
        </p:sp>
        <p:sp>
          <p:nvSpPr>
            <p:cNvPr id="13" name="手繪多邊形: 圖案 12">
              <a:extLst>
                <a:ext uri="{FF2B5EF4-FFF2-40B4-BE49-F238E27FC236}">
                  <a16:creationId xmlns:a16="http://schemas.microsoft.com/office/drawing/2014/main" id="{FED75B52-6DB7-33D4-35F6-9835393A5208}"/>
                </a:ext>
              </a:extLst>
            </p:cNvPr>
            <p:cNvSpPr/>
            <p:nvPr/>
          </p:nvSpPr>
          <p:spPr>
            <a:xfrm>
              <a:off x="7805355" y="2643122"/>
              <a:ext cx="373883" cy="481740"/>
            </a:xfrm>
            <a:custGeom>
              <a:avLst/>
              <a:gdLst>
                <a:gd name="connsiteX0" fmla="*/ 0 w 377054"/>
                <a:gd name="connsiteY0" fmla="*/ 88216 h 441082"/>
                <a:gd name="connsiteX1" fmla="*/ 188527 w 377054"/>
                <a:gd name="connsiteY1" fmla="*/ 88216 h 441082"/>
                <a:gd name="connsiteX2" fmla="*/ 188527 w 377054"/>
                <a:gd name="connsiteY2" fmla="*/ 0 h 441082"/>
                <a:gd name="connsiteX3" fmla="*/ 377054 w 377054"/>
                <a:gd name="connsiteY3" fmla="*/ 220541 h 441082"/>
                <a:gd name="connsiteX4" fmla="*/ 188527 w 377054"/>
                <a:gd name="connsiteY4" fmla="*/ 441082 h 441082"/>
                <a:gd name="connsiteX5" fmla="*/ 188527 w 377054"/>
                <a:gd name="connsiteY5" fmla="*/ 352866 h 441082"/>
                <a:gd name="connsiteX6" fmla="*/ 0 w 377054"/>
                <a:gd name="connsiteY6" fmla="*/ 352866 h 441082"/>
                <a:gd name="connsiteX7" fmla="*/ 0 w 377054"/>
                <a:gd name="connsiteY7" fmla="*/ 88216 h 441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7054" h="441082">
                  <a:moveTo>
                    <a:pt x="0" y="88216"/>
                  </a:moveTo>
                  <a:lnTo>
                    <a:pt x="188527" y="88216"/>
                  </a:lnTo>
                  <a:lnTo>
                    <a:pt x="188527" y="0"/>
                  </a:lnTo>
                  <a:lnTo>
                    <a:pt x="377054" y="220541"/>
                  </a:lnTo>
                  <a:lnTo>
                    <a:pt x="188527" y="441082"/>
                  </a:lnTo>
                  <a:lnTo>
                    <a:pt x="188527" y="352866"/>
                  </a:lnTo>
                  <a:lnTo>
                    <a:pt x="0" y="352866"/>
                  </a:lnTo>
                  <a:lnTo>
                    <a:pt x="0" y="88216"/>
                  </a:lnTo>
                  <a:close/>
                </a:path>
              </a:pathLst>
            </a:custGeom>
            <a:solidFill>
              <a:srgbClr val="D9B0A1"/>
            </a:solidFill>
            <a:ln>
              <a:noFill/>
            </a:ln>
            <a:effectLst/>
          </p:spPr>
          <p:txBody>
            <a:bodyPr spcFirstLastPara="0" vert="horz" wrap="square" lIns="0" tIns="117621" rIns="150821" bIns="117621" numCol="1" spcCol="1270" anchor="ctr" anchorCtr="0">
              <a:noAutofit/>
            </a:bodyPr>
            <a:lstStyle/>
            <a:p>
              <a:pPr algn="ctr" defTabSz="948243">
                <a:lnSpc>
                  <a:spcPct val="90000"/>
                </a:lnSpc>
                <a:spcBef>
                  <a:spcPct val="0"/>
                </a:spcBef>
                <a:spcAft>
                  <a:spcPct val="35000"/>
                </a:spcAft>
                <a:defRPr/>
              </a:pPr>
              <a:endParaRPr lang="zh-TW" altLang="en-US" sz="2133">
                <a:solidFill>
                  <a:srgbClr val="FFFFFF"/>
                </a:solidFill>
                <a:latin typeface="Arial"/>
                <a:ea typeface="新細明體" panose="02020500000000000000" pitchFamily="18" charset="-120"/>
              </a:endParaRPr>
            </a:p>
          </p:txBody>
        </p:sp>
      </p:grpSp>
      <p:sp>
        <p:nvSpPr>
          <p:cNvPr id="33" name="文字方塊 32">
            <a:extLst>
              <a:ext uri="{FF2B5EF4-FFF2-40B4-BE49-F238E27FC236}">
                <a16:creationId xmlns:a16="http://schemas.microsoft.com/office/drawing/2014/main" id="{B52E9DCF-F129-569F-FF92-73B40FAB2473}"/>
              </a:ext>
            </a:extLst>
          </p:cNvPr>
          <p:cNvSpPr txBox="1"/>
          <p:nvPr/>
        </p:nvSpPr>
        <p:spPr>
          <a:xfrm>
            <a:off x="940696" y="3157831"/>
            <a:ext cx="7603695" cy="1561838"/>
          </a:xfrm>
          <a:prstGeom prst="rect">
            <a:avLst/>
          </a:prstGeom>
          <a:noFill/>
        </p:spPr>
        <p:txBody>
          <a:bodyPr wrap="square" rtlCol="0">
            <a:spAutoFit/>
          </a:bodyPr>
          <a:lstStyle/>
          <a:p>
            <a:pPr algn="just">
              <a:lnSpc>
                <a:spcPts val="4000"/>
              </a:lnSpc>
              <a:defRPr/>
            </a:pPr>
            <a:r>
              <a:rPr lang="zh-TW" altLang="en-US" sz="2000" b="1" dirty="0">
                <a:solidFill>
                  <a:srgbClr val="625259"/>
                </a:solidFill>
                <a:latin typeface="微軟正黑體" panose="020B0604030504040204" pitchFamily="34" charset="-120"/>
                <a:ea typeface="微軟正黑體" panose="020B0604030504040204" pitchFamily="34" charset="-120"/>
                <a:cs typeface="Arial" pitchFamily="34" charset="0"/>
              </a:rPr>
              <a:t>以何機關對於補助核定</a:t>
            </a:r>
            <a:r>
              <a:rPr lang="zh-TW" altLang="en-US" sz="2000" b="1" u="sng" dirty="0">
                <a:solidFill>
                  <a:srgbClr val="EA4960"/>
                </a:solidFill>
                <a:latin typeface="微軟正黑體" panose="020B0604030504040204" pitchFamily="34" charset="-120"/>
                <a:ea typeface="微軟正黑體" panose="020B0604030504040204" pitchFamily="34" charset="-120"/>
                <a:cs typeface="Arial" pitchFamily="34" charset="0"/>
              </a:rPr>
              <a:t>具有裁量權限</a:t>
            </a:r>
            <a:r>
              <a:rPr lang="en-US" altLang="zh-TW" sz="2000" b="1" u="sng" dirty="0">
                <a:solidFill>
                  <a:srgbClr val="EA4960"/>
                </a:solidFill>
                <a:latin typeface="微軟正黑體" panose="020B0604030504040204" pitchFamily="34" charset="-120"/>
                <a:ea typeface="微軟正黑體" panose="020B0604030504040204" pitchFamily="34" charset="-120"/>
                <a:cs typeface="Arial" pitchFamily="34" charset="0"/>
              </a:rPr>
              <a:t>(</a:t>
            </a:r>
            <a:r>
              <a:rPr lang="zh-TW" altLang="en-US" sz="2000" b="1" u="sng" dirty="0">
                <a:solidFill>
                  <a:srgbClr val="EA4960"/>
                </a:solidFill>
                <a:latin typeface="微軟正黑體" panose="020B0604030504040204" pitchFamily="34" charset="-120"/>
                <a:ea typeface="微軟正黑體" panose="020B0604030504040204" pitchFamily="34" charset="-120"/>
                <a:cs typeface="Arial" pitchFamily="34" charset="0"/>
              </a:rPr>
              <a:t>審查、核定</a:t>
            </a:r>
            <a:r>
              <a:rPr lang="en-US" altLang="zh-TW" sz="2000" b="1" u="sng" dirty="0">
                <a:solidFill>
                  <a:srgbClr val="EA4960"/>
                </a:solidFill>
                <a:latin typeface="微軟正黑體" panose="020B0604030504040204" pitchFamily="34" charset="-120"/>
                <a:ea typeface="微軟正黑體" panose="020B0604030504040204" pitchFamily="34" charset="-120"/>
                <a:cs typeface="Arial" pitchFamily="34" charset="0"/>
              </a:rPr>
              <a:t>)</a:t>
            </a:r>
            <a:r>
              <a:rPr lang="zh-TW" altLang="en-US" sz="2000" b="1" dirty="0">
                <a:solidFill>
                  <a:srgbClr val="625259"/>
                </a:solidFill>
                <a:latin typeface="微軟正黑體" panose="020B0604030504040204" pitchFamily="34" charset="-120"/>
                <a:ea typeface="微軟正黑體" panose="020B0604030504040204" pitchFamily="34" charset="-120"/>
                <a:cs typeface="Arial" pitchFamily="34" charset="0"/>
              </a:rPr>
              <a:t>而定；又具體個案如同時有數機關對補助具有裁量權限，則</a:t>
            </a:r>
            <a:r>
              <a:rPr lang="zh-TW" altLang="en-US" sz="2000" b="1" dirty="0">
                <a:solidFill>
                  <a:srgbClr val="FF0000"/>
                </a:solidFill>
                <a:latin typeface="微軟正黑體" panose="020B0604030504040204" pitchFamily="34" charset="-120"/>
                <a:ea typeface="微軟正黑體" panose="020B0604030504040204" pitchFamily="34" charset="-120"/>
                <a:cs typeface="Arial" pitchFamily="34" charset="0"/>
              </a:rPr>
              <a:t>均應遵循本法規定</a:t>
            </a:r>
            <a:r>
              <a:rPr lang="zh-TW" altLang="en-US" sz="2000" b="1" dirty="0">
                <a:solidFill>
                  <a:srgbClr val="625259"/>
                </a:solidFill>
                <a:latin typeface="微軟正黑體" panose="020B0604030504040204" pitchFamily="34" charset="-120"/>
                <a:ea typeface="微軟正黑體" panose="020B0604030504040204" pitchFamily="34" charset="-120"/>
                <a:cs typeface="Arial" pitchFamily="34" charset="0"/>
              </a:rPr>
              <a:t>。</a:t>
            </a:r>
            <a:r>
              <a:rPr lang="en-US" altLang="zh-TW" sz="2000" b="1" dirty="0">
                <a:solidFill>
                  <a:srgbClr val="625259"/>
                </a:solidFill>
                <a:latin typeface="微軟正黑體" panose="020B0604030504040204" pitchFamily="34" charset="-120"/>
                <a:ea typeface="微軟正黑體" panose="020B0604030504040204" pitchFamily="34" charset="-120"/>
                <a:cs typeface="Arial" pitchFamily="34" charset="0"/>
              </a:rPr>
              <a:t>(</a:t>
            </a:r>
            <a:r>
              <a:rPr lang="zh-TW" altLang="en-US" sz="2000" b="1" dirty="0">
                <a:solidFill>
                  <a:srgbClr val="625259"/>
                </a:solidFill>
                <a:latin typeface="微軟正黑體" panose="020B0604030504040204" pitchFamily="34" charset="-120"/>
                <a:ea typeface="微軟正黑體" panose="020B0604030504040204" pitchFamily="34" charset="-120"/>
                <a:cs typeface="Arial" pitchFamily="34" charset="0"/>
              </a:rPr>
              <a:t>法務部</a:t>
            </a:r>
            <a:r>
              <a:rPr lang="en-US" altLang="zh-TW" sz="2000" b="1" dirty="0">
                <a:solidFill>
                  <a:srgbClr val="625259"/>
                </a:solidFill>
                <a:latin typeface="微軟正黑體" panose="020B0604030504040204" pitchFamily="34" charset="-120"/>
                <a:ea typeface="微軟正黑體" panose="020B0604030504040204" pitchFamily="34" charset="-120"/>
                <a:cs typeface="Arial" pitchFamily="34" charset="0"/>
              </a:rPr>
              <a:t>113</a:t>
            </a:r>
            <a:r>
              <a:rPr lang="zh-TW" altLang="en-US" sz="2000" b="1" dirty="0">
                <a:solidFill>
                  <a:srgbClr val="625259"/>
                </a:solidFill>
                <a:latin typeface="微軟正黑體" panose="020B0604030504040204" pitchFamily="34" charset="-120"/>
                <a:ea typeface="微軟正黑體" panose="020B0604030504040204" pitchFamily="34" charset="-120"/>
                <a:cs typeface="Arial" pitchFamily="34" charset="0"/>
              </a:rPr>
              <a:t>年</a:t>
            </a:r>
            <a:r>
              <a:rPr lang="en-US" altLang="zh-TW" sz="2000" b="1" dirty="0">
                <a:solidFill>
                  <a:srgbClr val="625259"/>
                </a:solidFill>
                <a:latin typeface="微軟正黑體" panose="020B0604030504040204" pitchFamily="34" charset="-120"/>
                <a:ea typeface="微軟正黑體" panose="020B0604030504040204" pitchFamily="34" charset="-120"/>
                <a:cs typeface="Arial" pitchFamily="34" charset="0"/>
              </a:rPr>
              <a:t>11</a:t>
            </a:r>
            <a:r>
              <a:rPr lang="zh-TW" altLang="en-US" sz="2000" b="1" dirty="0">
                <a:solidFill>
                  <a:srgbClr val="625259"/>
                </a:solidFill>
                <a:latin typeface="微軟正黑體" panose="020B0604030504040204" pitchFamily="34" charset="-120"/>
                <a:ea typeface="微軟正黑體" panose="020B0604030504040204" pitchFamily="34" charset="-120"/>
                <a:cs typeface="Arial" pitchFamily="34" charset="0"/>
              </a:rPr>
              <a:t>月</a:t>
            </a:r>
            <a:r>
              <a:rPr lang="en-US" altLang="zh-TW" sz="2000" b="1" dirty="0">
                <a:solidFill>
                  <a:srgbClr val="625259"/>
                </a:solidFill>
                <a:latin typeface="微軟正黑體" panose="020B0604030504040204" pitchFamily="34" charset="-120"/>
                <a:ea typeface="微軟正黑體" panose="020B0604030504040204" pitchFamily="34" charset="-120"/>
                <a:cs typeface="Arial" pitchFamily="34" charset="0"/>
              </a:rPr>
              <a:t>19</a:t>
            </a:r>
            <a:r>
              <a:rPr lang="zh-TW" altLang="en-US" sz="2000" b="1" dirty="0">
                <a:solidFill>
                  <a:srgbClr val="625259"/>
                </a:solidFill>
                <a:latin typeface="微軟正黑體" panose="020B0604030504040204" pitchFamily="34" charset="-120"/>
                <a:ea typeface="微軟正黑體" panose="020B0604030504040204" pitchFamily="34" charset="-120"/>
                <a:cs typeface="Arial" pitchFamily="34" charset="0"/>
              </a:rPr>
              <a:t>日法廉字第</a:t>
            </a:r>
            <a:r>
              <a:rPr lang="en-US" altLang="zh-TW" sz="2000" b="1" dirty="0">
                <a:solidFill>
                  <a:srgbClr val="625259"/>
                </a:solidFill>
                <a:latin typeface="微軟正黑體" panose="020B0604030504040204" pitchFamily="34" charset="-120"/>
                <a:ea typeface="微軟正黑體" panose="020B0604030504040204" pitchFamily="34" charset="-120"/>
                <a:cs typeface="Arial" pitchFamily="34" charset="0"/>
              </a:rPr>
              <a:t>11305005070</a:t>
            </a:r>
            <a:r>
              <a:rPr lang="zh-TW" altLang="en-US" sz="2000" b="1" dirty="0">
                <a:solidFill>
                  <a:srgbClr val="625259"/>
                </a:solidFill>
                <a:latin typeface="微軟正黑體" panose="020B0604030504040204" pitchFamily="34" charset="-120"/>
                <a:ea typeface="微軟正黑體" panose="020B0604030504040204" pitchFamily="34" charset="-120"/>
                <a:cs typeface="Arial" pitchFamily="34" charset="0"/>
              </a:rPr>
              <a:t>號函</a:t>
            </a:r>
            <a:r>
              <a:rPr lang="en-US" altLang="zh-TW" sz="2000" b="1" dirty="0">
                <a:solidFill>
                  <a:srgbClr val="625259"/>
                </a:solidFill>
                <a:latin typeface="微軟正黑體" panose="020B0604030504040204" pitchFamily="34" charset="-120"/>
                <a:ea typeface="微軟正黑體" panose="020B0604030504040204" pitchFamily="34" charset="-120"/>
                <a:cs typeface="Arial" pitchFamily="34" charset="0"/>
              </a:rPr>
              <a:t>)</a:t>
            </a:r>
            <a:endParaRPr lang="zh-TW" altLang="en-US" sz="2000" b="1" dirty="0">
              <a:solidFill>
                <a:srgbClr val="625259"/>
              </a:solidFill>
              <a:latin typeface="微軟正黑體" panose="020B0604030504040204" pitchFamily="34" charset="-120"/>
              <a:ea typeface="微軟正黑體" panose="020B0604030504040204" pitchFamily="34" charset="-120"/>
              <a:cs typeface="Arial" pitchFamily="34" charset="0"/>
            </a:endParaRPr>
          </a:p>
        </p:txBody>
      </p:sp>
      <p:pic>
        <p:nvPicPr>
          <p:cNvPr id="4" name="圖片 3">
            <a:extLst>
              <a:ext uri="{FF2B5EF4-FFF2-40B4-BE49-F238E27FC236}">
                <a16:creationId xmlns:a16="http://schemas.microsoft.com/office/drawing/2014/main" id="{31A8B061-013A-65D5-EE0C-D8EA5F1137E3}"/>
              </a:ext>
            </a:extLst>
          </p:cNvPr>
          <p:cNvPicPr>
            <a:picLocks noChangeAspect="1"/>
          </p:cNvPicPr>
          <p:nvPr/>
        </p:nvPicPr>
        <p:blipFill>
          <a:blip r:embed="rId3"/>
          <a:stretch>
            <a:fillRect/>
          </a:stretch>
        </p:blipFill>
        <p:spPr>
          <a:xfrm>
            <a:off x="318045" y="282642"/>
            <a:ext cx="522439" cy="522439"/>
          </a:xfrm>
          <a:prstGeom prst="rect">
            <a:avLst/>
          </a:prstGeom>
        </p:spPr>
      </p:pic>
    </p:spTree>
    <p:extLst>
      <p:ext uri="{BB962C8B-B14F-4D97-AF65-F5344CB8AC3E}">
        <p14:creationId xmlns:p14="http://schemas.microsoft.com/office/powerpoint/2010/main" val="21101721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8621FF1-D890-EDDE-6831-5B86ECAE0C8D}"/>
              </a:ext>
            </a:extLst>
          </p:cNvPr>
          <p:cNvSpPr>
            <a:spLocks noGrp="1"/>
          </p:cNvSpPr>
          <p:nvPr>
            <p:ph type="title"/>
          </p:nvPr>
        </p:nvSpPr>
        <p:spPr/>
        <p:txBody>
          <a:bodyPr/>
          <a:lstStyle/>
          <a:p>
            <a:r>
              <a:rPr lang="zh-TW" altLang="en-US" b="1" dirty="0"/>
              <a:t>某社區發展協會申請關懷據點補助案</a:t>
            </a:r>
          </a:p>
        </p:txBody>
      </p:sp>
      <p:sp>
        <p:nvSpPr>
          <p:cNvPr id="3" name="投影片編號版面配置區 2">
            <a:extLst>
              <a:ext uri="{FF2B5EF4-FFF2-40B4-BE49-F238E27FC236}">
                <a16:creationId xmlns:a16="http://schemas.microsoft.com/office/drawing/2014/main" id="{CC923C8A-0B93-51C1-3E8E-A78737E02E0D}"/>
              </a:ext>
            </a:extLst>
          </p:cNvPr>
          <p:cNvSpPr>
            <a:spLocks noGrp="1"/>
          </p:cNvSpPr>
          <p:nvPr>
            <p:ph type="sldNum" sz="quarter" idx="11"/>
          </p:nvPr>
        </p:nvSpPr>
        <p:spPr/>
        <p:txBody>
          <a:bodyPr/>
          <a:lstStyle/>
          <a:p>
            <a:fld id="{DBD94E27-7B9A-466C-AD81-10C7819BE9C1}" type="slidenum">
              <a:rPr lang="zh-TW" altLang="en-US" smtClean="0"/>
              <a:t>73</a:t>
            </a:fld>
            <a:endParaRPr lang="zh-TW" altLang="en-US" dirty="0"/>
          </a:p>
        </p:txBody>
      </p:sp>
      <p:grpSp>
        <p:nvGrpSpPr>
          <p:cNvPr id="6" name="群組 5">
            <a:extLst>
              <a:ext uri="{FF2B5EF4-FFF2-40B4-BE49-F238E27FC236}">
                <a16:creationId xmlns:a16="http://schemas.microsoft.com/office/drawing/2014/main" id="{7A37B985-06C5-C9E7-0BC9-259464CC9705}"/>
              </a:ext>
            </a:extLst>
          </p:cNvPr>
          <p:cNvGrpSpPr/>
          <p:nvPr/>
        </p:nvGrpSpPr>
        <p:grpSpPr>
          <a:xfrm>
            <a:off x="344525" y="1297824"/>
            <a:ext cx="1367125" cy="1701945"/>
            <a:chOff x="3016385" y="70560"/>
            <a:chExt cx="1367125" cy="1921535"/>
          </a:xfrm>
        </p:grpSpPr>
        <p:sp>
          <p:nvSpPr>
            <p:cNvPr id="7" name="文字方塊 6">
              <a:extLst>
                <a:ext uri="{FF2B5EF4-FFF2-40B4-BE49-F238E27FC236}">
                  <a16:creationId xmlns:a16="http://schemas.microsoft.com/office/drawing/2014/main" id="{D8F36E1D-28F4-D1BB-82FF-1F32979B0AA4}"/>
                </a:ext>
              </a:extLst>
            </p:cNvPr>
            <p:cNvSpPr txBox="1"/>
            <p:nvPr/>
          </p:nvSpPr>
          <p:spPr>
            <a:xfrm>
              <a:off x="3016385" y="1161098"/>
              <a:ext cx="136712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營利事業</a:t>
              </a:r>
              <a:endPar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非營利法人</a:t>
              </a:r>
              <a:endPar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非法人團體</a:t>
              </a:r>
              <a:endParaRPr kumimoji="0" lang="zh-TW" altLang="en-US" sz="1600" b="1" i="0" u="none" strike="noStrike" kern="0" cap="none" spc="0" normalizeH="0" baseline="0" noProof="0" dirty="0">
                <a:ln>
                  <a:noFill/>
                </a:ln>
                <a:solidFill>
                  <a:srgbClr val="000000"/>
                </a:solidFill>
                <a:effectLst/>
                <a:uLnTx/>
                <a:uFillTx/>
                <a:latin typeface="Arial"/>
                <a:cs typeface="Arial"/>
                <a:sym typeface="Arial"/>
              </a:endParaRPr>
            </a:p>
          </p:txBody>
        </p:sp>
        <p:pic>
          <p:nvPicPr>
            <p:cNvPr id="8" name="圖片 7">
              <a:extLst>
                <a:ext uri="{FF2B5EF4-FFF2-40B4-BE49-F238E27FC236}">
                  <a16:creationId xmlns:a16="http://schemas.microsoft.com/office/drawing/2014/main" id="{67DCF842-BAF0-EF76-D608-A6000C8268DA}"/>
                </a:ext>
              </a:extLst>
            </p:cNvPr>
            <p:cNvPicPr>
              <a:picLocks noChangeAspect="1"/>
            </p:cNvPicPr>
            <p:nvPr/>
          </p:nvPicPr>
          <p:blipFill>
            <a:blip r:embed="rId2"/>
            <a:stretch>
              <a:fillRect/>
            </a:stretch>
          </p:blipFill>
          <p:spPr>
            <a:xfrm>
              <a:off x="3128444" y="70560"/>
              <a:ext cx="1004404" cy="1013110"/>
            </a:xfrm>
            <a:prstGeom prst="rect">
              <a:avLst/>
            </a:prstGeom>
          </p:spPr>
        </p:pic>
      </p:grpSp>
      <p:grpSp>
        <p:nvGrpSpPr>
          <p:cNvPr id="30" name="群組 29">
            <a:extLst>
              <a:ext uri="{FF2B5EF4-FFF2-40B4-BE49-F238E27FC236}">
                <a16:creationId xmlns:a16="http://schemas.microsoft.com/office/drawing/2014/main" id="{8DDEBB9A-88E4-39A1-8180-55E07EE65A10}"/>
              </a:ext>
            </a:extLst>
          </p:cNvPr>
          <p:cNvGrpSpPr/>
          <p:nvPr/>
        </p:nvGrpSpPr>
        <p:grpSpPr>
          <a:xfrm>
            <a:off x="3876086" y="1134171"/>
            <a:ext cx="1316163" cy="1994705"/>
            <a:chOff x="3876086" y="1134171"/>
            <a:chExt cx="1316163" cy="1994705"/>
          </a:xfrm>
        </p:grpSpPr>
        <p:grpSp>
          <p:nvGrpSpPr>
            <p:cNvPr id="16" name="群組 15">
              <a:extLst>
                <a:ext uri="{FF2B5EF4-FFF2-40B4-BE49-F238E27FC236}">
                  <a16:creationId xmlns:a16="http://schemas.microsoft.com/office/drawing/2014/main" id="{5C586D2F-8DA6-9782-3824-F26EA41D8F68}"/>
                </a:ext>
              </a:extLst>
            </p:cNvPr>
            <p:cNvGrpSpPr/>
            <p:nvPr/>
          </p:nvGrpSpPr>
          <p:grpSpPr>
            <a:xfrm>
              <a:off x="3878771" y="1495533"/>
              <a:ext cx="1313478" cy="1633343"/>
              <a:chOff x="3878771" y="1495533"/>
              <a:chExt cx="1313478" cy="1633343"/>
            </a:xfrm>
          </p:grpSpPr>
          <p:pic>
            <p:nvPicPr>
              <p:cNvPr id="13" name="圖片 12">
                <a:extLst>
                  <a:ext uri="{FF2B5EF4-FFF2-40B4-BE49-F238E27FC236}">
                    <a16:creationId xmlns:a16="http://schemas.microsoft.com/office/drawing/2014/main" id="{9093E98B-2354-6CAE-9E2E-2F80323A194A}"/>
                  </a:ext>
                </a:extLst>
              </p:cNvPr>
              <p:cNvPicPr>
                <a:picLocks noChangeAspect="1"/>
              </p:cNvPicPr>
              <p:nvPr/>
            </p:nvPicPr>
            <p:blipFill>
              <a:blip r:embed="rId3"/>
              <a:stretch>
                <a:fillRect/>
              </a:stretch>
            </p:blipFill>
            <p:spPr>
              <a:xfrm>
                <a:off x="4023297" y="1495533"/>
                <a:ext cx="1024426" cy="1107480"/>
              </a:xfrm>
              <a:prstGeom prst="rect">
                <a:avLst/>
              </a:prstGeom>
            </p:spPr>
          </p:pic>
          <p:sp>
            <p:nvSpPr>
              <p:cNvPr id="15" name="文字方塊 14">
                <a:extLst>
                  <a:ext uri="{FF2B5EF4-FFF2-40B4-BE49-F238E27FC236}">
                    <a16:creationId xmlns:a16="http://schemas.microsoft.com/office/drawing/2014/main" id="{C4ACCADC-87AF-DADA-1EB3-37D981450EE5}"/>
                  </a:ext>
                </a:extLst>
              </p:cNvPr>
              <p:cNvSpPr txBox="1"/>
              <p:nvPr/>
            </p:nvSpPr>
            <p:spPr>
              <a:xfrm>
                <a:off x="3878771" y="2605656"/>
                <a:ext cx="1313478" cy="523220"/>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zh-TW" altLang="en-US" sz="1400" b="1" kern="0" dirty="0">
                    <a:solidFill>
                      <a:srgbClr val="000000"/>
                    </a:solidFill>
                    <a:latin typeface="微軟正黑體" panose="020B0604030504040204" pitchFamily="34" charset="-120"/>
                    <a:ea typeface="微軟正黑體" panose="020B0604030504040204" pitchFamily="34" charset="-120"/>
                    <a:cs typeface="Arial"/>
                    <a:sym typeface="Arial"/>
                  </a:rPr>
                  <a:t>審查</a:t>
                </a:r>
                <a:endParaRPr lang="en-US" altLang="zh-TW" sz="1400" b="1" kern="0" dirty="0">
                  <a:solidFill>
                    <a:srgbClr val="000000"/>
                  </a:solidFill>
                  <a:latin typeface="微軟正黑體" panose="020B0604030504040204" pitchFamily="34" charset="-120"/>
                  <a:ea typeface="微軟正黑體" panose="020B0604030504040204" pitchFamily="34" charset="-120"/>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14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核定同意補助</a:t>
                </a:r>
                <a:endParaRPr lang="zh-TW" altLang="en-US" dirty="0"/>
              </a:p>
            </p:txBody>
          </p:sp>
        </p:grpSp>
        <p:sp>
          <p:nvSpPr>
            <p:cNvPr id="22" name="文字方塊 21">
              <a:extLst>
                <a:ext uri="{FF2B5EF4-FFF2-40B4-BE49-F238E27FC236}">
                  <a16:creationId xmlns:a16="http://schemas.microsoft.com/office/drawing/2014/main" id="{9A8A6D91-5821-D13D-7F5C-FCD50EF4FF1F}"/>
                </a:ext>
              </a:extLst>
            </p:cNvPr>
            <p:cNvSpPr txBox="1"/>
            <p:nvPr/>
          </p:nvSpPr>
          <p:spPr>
            <a:xfrm>
              <a:off x="3876086" y="1134171"/>
              <a:ext cx="1313478" cy="307777"/>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14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中央主管機關</a:t>
              </a:r>
            </a:p>
          </p:txBody>
        </p:sp>
      </p:grpSp>
      <p:grpSp>
        <p:nvGrpSpPr>
          <p:cNvPr id="29" name="群組 28">
            <a:extLst>
              <a:ext uri="{FF2B5EF4-FFF2-40B4-BE49-F238E27FC236}">
                <a16:creationId xmlns:a16="http://schemas.microsoft.com/office/drawing/2014/main" id="{2438AC36-0084-AF49-FB69-1EC3FF0A7D88}"/>
              </a:ext>
            </a:extLst>
          </p:cNvPr>
          <p:cNvGrpSpPr/>
          <p:nvPr/>
        </p:nvGrpSpPr>
        <p:grpSpPr>
          <a:xfrm>
            <a:off x="1953562" y="1102740"/>
            <a:ext cx="1572936" cy="2010221"/>
            <a:chOff x="1953562" y="1102740"/>
            <a:chExt cx="1572936" cy="2010221"/>
          </a:xfrm>
        </p:grpSpPr>
        <p:grpSp>
          <p:nvGrpSpPr>
            <p:cNvPr id="12" name="群組 11">
              <a:extLst>
                <a:ext uri="{FF2B5EF4-FFF2-40B4-BE49-F238E27FC236}">
                  <a16:creationId xmlns:a16="http://schemas.microsoft.com/office/drawing/2014/main" id="{C153EA17-C9CD-6083-A3A5-CA843199262D}"/>
                </a:ext>
              </a:extLst>
            </p:cNvPr>
            <p:cNvGrpSpPr/>
            <p:nvPr/>
          </p:nvGrpSpPr>
          <p:grpSpPr>
            <a:xfrm>
              <a:off x="1953562" y="1464270"/>
              <a:ext cx="1572936" cy="1648691"/>
              <a:chOff x="1953562" y="1464270"/>
              <a:chExt cx="1572936" cy="1648691"/>
            </a:xfrm>
          </p:grpSpPr>
          <p:sp>
            <p:nvSpPr>
              <p:cNvPr id="9" name="Google Shape;6510;p77">
                <a:extLst>
                  <a:ext uri="{FF2B5EF4-FFF2-40B4-BE49-F238E27FC236}">
                    <a16:creationId xmlns:a16="http://schemas.microsoft.com/office/drawing/2014/main" id="{9FD4E80B-1F7D-81FC-3F2B-2FB3E13E8CDF}"/>
                  </a:ext>
                </a:extLst>
              </p:cNvPr>
              <p:cNvSpPr/>
              <p:nvPr/>
            </p:nvSpPr>
            <p:spPr>
              <a:xfrm>
                <a:off x="2227818" y="1464270"/>
                <a:ext cx="1024425" cy="1107480"/>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chemeClr val="accent4">
                  <a:lumMod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文字方塊 10">
                <a:extLst>
                  <a:ext uri="{FF2B5EF4-FFF2-40B4-BE49-F238E27FC236}">
                    <a16:creationId xmlns:a16="http://schemas.microsoft.com/office/drawing/2014/main" id="{BC7CEC55-A733-2FAB-74DF-051C0A47DD0E}"/>
                  </a:ext>
                </a:extLst>
              </p:cNvPr>
              <p:cNvSpPr txBox="1"/>
              <p:nvPr/>
            </p:nvSpPr>
            <p:spPr>
              <a:xfrm>
                <a:off x="1953562" y="2589741"/>
                <a:ext cx="1572936" cy="523220"/>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zh-TW" altLang="en-US" sz="1400" b="1" kern="0" dirty="0">
                    <a:solidFill>
                      <a:srgbClr val="000000"/>
                    </a:solidFill>
                    <a:latin typeface="微軟正黑體" panose="020B0604030504040204" pitchFamily="34" charset="-120"/>
                    <a:ea typeface="微軟正黑體" panose="020B0604030504040204" pitchFamily="34" charset="-120"/>
                    <a:cs typeface="Arial"/>
                    <a:sym typeface="Arial"/>
                  </a:rPr>
                  <a:t>收理申請</a:t>
                </a:r>
                <a:endParaRPr lang="en-US" altLang="zh-TW" sz="1400" b="1" kern="0" dirty="0">
                  <a:solidFill>
                    <a:srgbClr val="000000"/>
                  </a:solidFill>
                  <a:latin typeface="微軟正黑體" panose="020B0604030504040204" pitchFamily="34" charset="-120"/>
                  <a:ea typeface="微軟正黑體" panose="020B0604030504040204" pitchFamily="34" charset="-120"/>
                  <a:cs typeface="Arial"/>
                  <a:sym typeface="Arial"/>
                </a:endParaRPr>
              </a:p>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14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辦理資格審查</a:t>
                </a:r>
                <a:endParaRPr lang="zh-TW" altLang="en-US" dirty="0"/>
              </a:p>
            </p:txBody>
          </p:sp>
        </p:grpSp>
        <p:sp>
          <p:nvSpPr>
            <p:cNvPr id="24" name="文字方塊 23">
              <a:extLst>
                <a:ext uri="{FF2B5EF4-FFF2-40B4-BE49-F238E27FC236}">
                  <a16:creationId xmlns:a16="http://schemas.microsoft.com/office/drawing/2014/main" id="{19632B3E-6D50-E6DB-4BF5-A3BD51F0B76B}"/>
                </a:ext>
              </a:extLst>
            </p:cNvPr>
            <p:cNvSpPr txBox="1"/>
            <p:nvPr/>
          </p:nvSpPr>
          <p:spPr>
            <a:xfrm>
              <a:off x="2227818" y="1102740"/>
              <a:ext cx="1024425" cy="307777"/>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1400" b="1" i="0" u="none" strike="noStrike" kern="0" cap="none" spc="0" normalizeH="0" baseline="0" noProof="0" dirty="0">
                  <a:ln>
                    <a:noFill/>
                  </a:ln>
                  <a:solidFill>
                    <a:schemeClr val="accent4">
                      <a:lumMod val="25000"/>
                    </a:schemeClr>
                  </a:solidFill>
                  <a:effectLst/>
                  <a:uLnTx/>
                  <a:uFillTx/>
                  <a:latin typeface="微軟正黑體" panose="020B0604030504040204" pitchFamily="34" charset="-120"/>
                  <a:ea typeface="微軟正黑體" panose="020B0604030504040204" pitchFamily="34" charset="-120"/>
                  <a:cs typeface="Arial"/>
                  <a:sym typeface="Arial"/>
                </a:rPr>
                <a:t>地方政府</a:t>
              </a:r>
            </a:p>
          </p:txBody>
        </p:sp>
      </p:grpSp>
      <p:grpSp>
        <p:nvGrpSpPr>
          <p:cNvPr id="31" name="群組 30">
            <a:extLst>
              <a:ext uri="{FF2B5EF4-FFF2-40B4-BE49-F238E27FC236}">
                <a16:creationId xmlns:a16="http://schemas.microsoft.com/office/drawing/2014/main" id="{3F0C7ACC-1AB7-C7F0-0A0E-1B4C8A96B4F6}"/>
              </a:ext>
            </a:extLst>
          </p:cNvPr>
          <p:cNvGrpSpPr/>
          <p:nvPr/>
        </p:nvGrpSpPr>
        <p:grpSpPr>
          <a:xfrm>
            <a:off x="5697843" y="1125265"/>
            <a:ext cx="1107347" cy="1848016"/>
            <a:chOff x="5697843" y="1125265"/>
            <a:chExt cx="1107347" cy="1848016"/>
          </a:xfrm>
        </p:grpSpPr>
        <p:grpSp>
          <p:nvGrpSpPr>
            <p:cNvPr id="20" name="群組 19">
              <a:extLst>
                <a:ext uri="{FF2B5EF4-FFF2-40B4-BE49-F238E27FC236}">
                  <a16:creationId xmlns:a16="http://schemas.microsoft.com/office/drawing/2014/main" id="{D860DAF7-3363-2246-098B-9ACA69C8135A}"/>
                </a:ext>
              </a:extLst>
            </p:cNvPr>
            <p:cNvGrpSpPr/>
            <p:nvPr/>
          </p:nvGrpSpPr>
          <p:grpSpPr>
            <a:xfrm>
              <a:off x="5697843" y="1495533"/>
              <a:ext cx="1107347" cy="1477748"/>
              <a:chOff x="5761331" y="1495533"/>
              <a:chExt cx="1107347" cy="1477748"/>
            </a:xfrm>
          </p:grpSpPr>
          <p:sp>
            <p:nvSpPr>
              <p:cNvPr id="17" name="Google Shape;6510;p77">
                <a:extLst>
                  <a:ext uri="{FF2B5EF4-FFF2-40B4-BE49-F238E27FC236}">
                    <a16:creationId xmlns:a16="http://schemas.microsoft.com/office/drawing/2014/main" id="{7CC23BB0-CBE6-62F6-8843-DA43E2532BDF}"/>
                  </a:ext>
                </a:extLst>
              </p:cNvPr>
              <p:cNvSpPr/>
              <p:nvPr/>
            </p:nvSpPr>
            <p:spPr>
              <a:xfrm>
                <a:off x="5818777" y="1495533"/>
                <a:ext cx="1024425" cy="1107480"/>
              </a:xfrm>
              <a:custGeom>
                <a:avLst/>
                <a:gdLst/>
                <a:ahLst/>
                <a:cxnLst/>
                <a:rect l="l" t="t" r="r" b="b"/>
                <a:pathLst>
                  <a:path w="12665" h="12698" extrusionOk="0">
                    <a:moveTo>
                      <a:pt x="9200" y="883"/>
                    </a:moveTo>
                    <a:lnTo>
                      <a:pt x="9200" y="1702"/>
                    </a:lnTo>
                    <a:lnTo>
                      <a:pt x="3403" y="1702"/>
                    </a:lnTo>
                    <a:lnTo>
                      <a:pt x="3403" y="883"/>
                    </a:lnTo>
                    <a:close/>
                    <a:moveTo>
                      <a:pt x="4222" y="3340"/>
                    </a:moveTo>
                    <a:lnTo>
                      <a:pt x="4222" y="4191"/>
                    </a:lnTo>
                    <a:lnTo>
                      <a:pt x="3403" y="4191"/>
                    </a:lnTo>
                    <a:lnTo>
                      <a:pt x="3403" y="3340"/>
                    </a:lnTo>
                    <a:close/>
                    <a:moveTo>
                      <a:pt x="6711" y="3340"/>
                    </a:moveTo>
                    <a:lnTo>
                      <a:pt x="6711" y="4191"/>
                    </a:lnTo>
                    <a:lnTo>
                      <a:pt x="5892" y="4191"/>
                    </a:lnTo>
                    <a:lnTo>
                      <a:pt x="5892" y="3340"/>
                    </a:lnTo>
                    <a:close/>
                    <a:moveTo>
                      <a:pt x="9200" y="3340"/>
                    </a:moveTo>
                    <a:lnTo>
                      <a:pt x="9200" y="4191"/>
                    </a:lnTo>
                    <a:lnTo>
                      <a:pt x="8349" y="4191"/>
                    </a:lnTo>
                    <a:lnTo>
                      <a:pt x="8349" y="3340"/>
                    </a:lnTo>
                    <a:close/>
                    <a:moveTo>
                      <a:pt x="4222" y="5010"/>
                    </a:moveTo>
                    <a:lnTo>
                      <a:pt x="4222" y="5829"/>
                    </a:lnTo>
                    <a:lnTo>
                      <a:pt x="3403" y="5829"/>
                    </a:lnTo>
                    <a:lnTo>
                      <a:pt x="3403" y="5010"/>
                    </a:lnTo>
                    <a:close/>
                    <a:moveTo>
                      <a:pt x="6711" y="5010"/>
                    </a:moveTo>
                    <a:lnTo>
                      <a:pt x="6711" y="5829"/>
                    </a:lnTo>
                    <a:lnTo>
                      <a:pt x="5892" y="5829"/>
                    </a:lnTo>
                    <a:lnTo>
                      <a:pt x="5892" y="5010"/>
                    </a:lnTo>
                    <a:close/>
                    <a:moveTo>
                      <a:pt x="9200" y="5010"/>
                    </a:moveTo>
                    <a:lnTo>
                      <a:pt x="9200" y="5829"/>
                    </a:lnTo>
                    <a:lnTo>
                      <a:pt x="8349" y="5829"/>
                    </a:lnTo>
                    <a:lnTo>
                      <a:pt x="8349" y="5010"/>
                    </a:lnTo>
                    <a:close/>
                    <a:moveTo>
                      <a:pt x="4222" y="6648"/>
                    </a:moveTo>
                    <a:lnTo>
                      <a:pt x="4222" y="7499"/>
                    </a:lnTo>
                    <a:lnTo>
                      <a:pt x="3403" y="7499"/>
                    </a:lnTo>
                    <a:lnTo>
                      <a:pt x="3403" y="6648"/>
                    </a:lnTo>
                    <a:close/>
                    <a:moveTo>
                      <a:pt x="6711" y="6648"/>
                    </a:moveTo>
                    <a:lnTo>
                      <a:pt x="6711" y="7499"/>
                    </a:lnTo>
                    <a:lnTo>
                      <a:pt x="5892" y="7499"/>
                    </a:lnTo>
                    <a:lnTo>
                      <a:pt x="5892" y="6648"/>
                    </a:lnTo>
                    <a:close/>
                    <a:moveTo>
                      <a:pt x="9200" y="6648"/>
                    </a:moveTo>
                    <a:lnTo>
                      <a:pt x="9200" y="7499"/>
                    </a:lnTo>
                    <a:lnTo>
                      <a:pt x="8349" y="7499"/>
                    </a:lnTo>
                    <a:lnTo>
                      <a:pt x="8349" y="6648"/>
                    </a:lnTo>
                    <a:close/>
                    <a:moveTo>
                      <a:pt x="1733" y="9137"/>
                    </a:moveTo>
                    <a:lnTo>
                      <a:pt x="1733" y="11909"/>
                    </a:lnTo>
                    <a:lnTo>
                      <a:pt x="819" y="11909"/>
                    </a:lnTo>
                    <a:lnTo>
                      <a:pt x="819" y="9137"/>
                    </a:lnTo>
                    <a:close/>
                    <a:moveTo>
                      <a:pt x="5892" y="9137"/>
                    </a:moveTo>
                    <a:lnTo>
                      <a:pt x="5892" y="11909"/>
                    </a:lnTo>
                    <a:lnTo>
                      <a:pt x="4222" y="11909"/>
                    </a:lnTo>
                    <a:lnTo>
                      <a:pt x="4222" y="9137"/>
                    </a:lnTo>
                    <a:close/>
                    <a:moveTo>
                      <a:pt x="8349" y="9137"/>
                    </a:moveTo>
                    <a:lnTo>
                      <a:pt x="8349" y="11909"/>
                    </a:lnTo>
                    <a:lnTo>
                      <a:pt x="6711" y="11909"/>
                    </a:lnTo>
                    <a:lnTo>
                      <a:pt x="6711" y="9137"/>
                    </a:lnTo>
                    <a:close/>
                    <a:moveTo>
                      <a:pt x="11783" y="9137"/>
                    </a:moveTo>
                    <a:lnTo>
                      <a:pt x="11783" y="11909"/>
                    </a:lnTo>
                    <a:lnTo>
                      <a:pt x="10806" y="11909"/>
                    </a:lnTo>
                    <a:lnTo>
                      <a:pt x="10806" y="9137"/>
                    </a:lnTo>
                    <a:close/>
                    <a:moveTo>
                      <a:pt x="2993" y="1"/>
                    </a:moveTo>
                    <a:cubicBezTo>
                      <a:pt x="2773" y="1"/>
                      <a:pt x="2615" y="190"/>
                      <a:pt x="2615" y="410"/>
                    </a:cubicBezTo>
                    <a:lnTo>
                      <a:pt x="2615" y="1670"/>
                    </a:lnTo>
                    <a:lnTo>
                      <a:pt x="2206" y="1670"/>
                    </a:lnTo>
                    <a:cubicBezTo>
                      <a:pt x="1985" y="1670"/>
                      <a:pt x="1796" y="1859"/>
                      <a:pt x="1796" y="2080"/>
                    </a:cubicBezTo>
                    <a:lnTo>
                      <a:pt x="1796" y="8318"/>
                    </a:lnTo>
                    <a:lnTo>
                      <a:pt x="410" y="8318"/>
                    </a:lnTo>
                    <a:cubicBezTo>
                      <a:pt x="158" y="8318"/>
                      <a:pt x="0" y="8507"/>
                      <a:pt x="0" y="8696"/>
                    </a:cubicBezTo>
                    <a:lnTo>
                      <a:pt x="0" y="12287"/>
                    </a:lnTo>
                    <a:cubicBezTo>
                      <a:pt x="0" y="12540"/>
                      <a:pt x="221" y="12697"/>
                      <a:pt x="410" y="12697"/>
                    </a:cubicBezTo>
                    <a:lnTo>
                      <a:pt x="12256" y="12697"/>
                    </a:lnTo>
                    <a:cubicBezTo>
                      <a:pt x="12508" y="12697"/>
                      <a:pt x="12665" y="12477"/>
                      <a:pt x="12665" y="12287"/>
                    </a:cubicBezTo>
                    <a:lnTo>
                      <a:pt x="12665" y="8696"/>
                    </a:lnTo>
                    <a:cubicBezTo>
                      <a:pt x="12602" y="8475"/>
                      <a:pt x="12445" y="8318"/>
                      <a:pt x="12224" y="8318"/>
                    </a:cubicBezTo>
                    <a:lnTo>
                      <a:pt x="10838" y="8318"/>
                    </a:lnTo>
                    <a:lnTo>
                      <a:pt x="10838" y="2080"/>
                    </a:lnTo>
                    <a:cubicBezTo>
                      <a:pt x="10838" y="1859"/>
                      <a:pt x="10649" y="1670"/>
                      <a:pt x="10460" y="1670"/>
                    </a:cubicBezTo>
                    <a:lnTo>
                      <a:pt x="10019" y="1670"/>
                    </a:lnTo>
                    <a:lnTo>
                      <a:pt x="10019" y="410"/>
                    </a:lnTo>
                    <a:cubicBezTo>
                      <a:pt x="10019" y="158"/>
                      <a:pt x="9830" y="1"/>
                      <a:pt x="9609" y="1"/>
                    </a:cubicBezTo>
                    <a:close/>
                  </a:path>
                </a:pathLst>
              </a:custGeom>
              <a:solidFill>
                <a:schemeClr val="accent4">
                  <a:lumMod val="50000"/>
                </a:schemeClr>
              </a:solidFill>
              <a:ln>
                <a:noFill/>
              </a:ln>
            </p:spPr>
            <p:style>
              <a:lnRef idx="0">
                <a:scrgbClr r="0" g="0" b="0"/>
              </a:lnRef>
              <a:fillRef idx="0">
                <a:scrgbClr r="0" g="0" b="0"/>
              </a:fillRef>
              <a:effectRef idx="0">
                <a:scrgbClr r="0" g="0" b="0"/>
              </a:effectRef>
              <a:fontRef idx="minor">
                <a:schemeClr val="lt1"/>
              </a:fontRef>
            </p:style>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文字方塊 18">
                <a:extLst>
                  <a:ext uri="{FF2B5EF4-FFF2-40B4-BE49-F238E27FC236}">
                    <a16:creationId xmlns:a16="http://schemas.microsoft.com/office/drawing/2014/main" id="{5966165A-86E0-4B0E-A273-5A18760EA97C}"/>
                  </a:ext>
                </a:extLst>
              </p:cNvPr>
              <p:cNvSpPr txBox="1"/>
              <p:nvPr/>
            </p:nvSpPr>
            <p:spPr>
              <a:xfrm>
                <a:off x="5761331" y="2665504"/>
                <a:ext cx="1107347" cy="307777"/>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zh-TW" altLang="en-US" sz="1400" b="1" kern="0" dirty="0">
                    <a:solidFill>
                      <a:srgbClr val="000000"/>
                    </a:solidFill>
                    <a:latin typeface="微軟正黑體" panose="020B0604030504040204" pitchFamily="34" charset="-120"/>
                    <a:ea typeface="微軟正黑體" panose="020B0604030504040204" pitchFamily="34" charset="-120"/>
                    <a:cs typeface="Arial"/>
                    <a:sym typeface="Arial"/>
                  </a:rPr>
                  <a:t>核發補助款</a:t>
                </a:r>
                <a:endParaRPr kumimoji="0" lang="zh-TW" altLang="en-US" sz="14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p:txBody>
          </p:sp>
        </p:grpSp>
        <p:sp>
          <p:nvSpPr>
            <p:cNvPr id="25" name="文字方塊 24">
              <a:extLst>
                <a:ext uri="{FF2B5EF4-FFF2-40B4-BE49-F238E27FC236}">
                  <a16:creationId xmlns:a16="http://schemas.microsoft.com/office/drawing/2014/main" id="{359F4184-3FFD-536D-A38B-8D2225E48E3C}"/>
                </a:ext>
              </a:extLst>
            </p:cNvPr>
            <p:cNvSpPr txBox="1"/>
            <p:nvPr/>
          </p:nvSpPr>
          <p:spPr>
            <a:xfrm>
              <a:off x="5739303" y="1125265"/>
              <a:ext cx="1024425" cy="307777"/>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zh-TW" altLang="en-US" sz="1400" b="1" i="0" u="none" strike="noStrike" kern="0" cap="none" spc="0" normalizeH="0" baseline="0" noProof="0" dirty="0">
                  <a:ln>
                    <a:noFill/>
                  </a:ln>
                  <a:solidFill>
                    <a:schemeClr val="accent4">
                      <a:lumMod val="25000"/>
                    </a:schemeClr>
                  </a:solidFill>
                  <a:effectLst/>
                  <a:uLnTx/>
                  <a:uFillTx/>
                  <a:latin typeface="微軟正黑體" panose="020B0604030504040204" pitchFamily="34" charset="-120"/>
                  <a:ea typeface="微軟正黑體" panose="020B0604030504040204" pitchFamily="34" charset="-120"/>
                  <a:cs typeface="Arial"/>
                  <a:sym typeface="Arial"/>
                </a:rPr>
                <a:t>地方政府</a:t>
              </a:r>
            </a:p>
          </p:txBody>
        </p:sp>
      </p:grpSp>
      <p:sp>
        <p:nvSpPr>
          <p:cNvPr id="26" name="箭號: 向右 25">
            <a:extLst>
              <a:ext uri="{FF2B5EF4-FFF2-40B4-BE49-F238E27FC236}">
                <a16:creationId xmlns:a16="http://schemas.microsoft.com/office/drawing/2014/main" id="{5AE026DB-C26A-2167-29B7-8F3786097FF5}"/>
              </a:ext>
            </a:extLst>
          </p:cNvPr>
          <p:cNvSpPr/>
          <p:nvPr/>
        </p:nvSpPr>
        <p:spPr>
          <a:xfrm>
            <a:off x="1760920" y="2018010"/>
            <a:ext cx="322371" cy="358919"/>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TW" altLang="en-US"/>
          </a:p>
        </p:txBody>
      </p:sp>
      <p:sp>
        <p:nvSpPr>
          <p:cNvPr id="27" name="箭號: 向右 26">
            <a:extLst>
              <a:ext uri="{FF2B5EF4-FFF2-40B4-BE49-F238E27FC236}">
                <a16:creationId xmlns:a16="http://schemas.microsoft.com/office/drawing/2014/main" id="{DAE42189-BC78-EB1C-F195-1739A8C641F0}"/>
              </a:ext>
            </a:extLst>
          </p:cNvPr>
          <p:cNvSpPr/>
          <p:nvPr/>
        </p:nvSpPr>
        <p:spPr>
          <a:xfrm>
            <a:off x="3465549" y="2042367"/>
            <a:ext cx="322371" cy="358919"/>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TW" altLang="en-US"/>
          </a:p>
        </p:txBody>
      </p:sp>
      <p:sp>
        <p:nvSpPr>
          <p:cNvPr id="28" name="箭號: 向右 27">
            <a:extLst>
              <a:ext uri="{FF2B5EF4-FFF2-40B4-BE49-F238E27FC236}">
                <a16:creationId xmlns:a16="http://schemas.microsoft.com/office/drawing/2014/main" id="{D9F0596D-64E3-A531-CFA1-5CBF36EDD97C}"/>
              </a:ext>
            </a:extLst>
          </p:cNvPr>
          <p:cNvSpPr/>
          <p:nvPr/>
        </p:nvSpPr>
        <p:spPr>
          <a:xfrm>
            <a:off x="5252404" y="2018009"/>
            <a:ext cx="322371" cy="358919"/>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TW" altLang="en-US"/>
          </a:p>
        </p:txBody>
      </p:sp>
      <p:grpSp>
        <p:nvGrpSpPr>
          <p:cNvPr id="32" name="群組 31">
            <a:extLst>
              <a:ext uri="{FF2B5EF4-FFF2-40B4-BE49-F238E27FC236}">
                <a16:creationId xmlns:a16="http://schemas.microsoft.com/office/drawing/2014/main" id="{BB16CF5A-323E-8F23-B163-7BFB639A77E8}"/>
              </a:ext>
            </a:extLst>
          </p:cNvPr>
          <p:cNvGrpSpPr/>
          <p:nvPr/>
        </p:nvGrpSpPr>
        <p:grpSpPr>
          <a:xfrm>
            <a:off x="7443235" y="1139773"/>
            <a:ext cx="1367125" cy="1701945"/>
            <a:chOff x="3016385" y="70560"/>
            <a:chExt cx="1367125" cy="1921535"/>
          </a:xfrm>
        </p:grpSpPr>
        <p:sp>
          <p:nvSpPr>
            <p:cNvPr id="33" name="文字方塊 32">
              <a:extLst>
                <a:ext uri="{FF2B5EF4-FFF2-40B4-BE49-F238E27FC236}">
                  <a16:creationId xmlns:a16="http://schemas.microsoft.com/office/drawing/2014/main" id="{74F5E727-3C1C-0761-1117-3F88EB2F4ADB}"/>
                </a:ext>
              </a:extLst>
            </p:cNvPr>
            <p:cNvSpPr txBox="1"/>
            <p:nvPr/>
          </p:nvSpPr>
          <p:spPr>
            <a:xfrm>
              <a:off x="3016385" y="1161098"/>
              <a:ext cx="136712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營利事業</a:t>
              </a:r>
              <a:endPar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非營利法人</a:t>
              </a:r>
              <a:endParaRPr kumimoji="0" lang="en-US" altLang="zh-TW"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en-US" sz="16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Arial"/>
                  <a:sym typeface="Arial"/>
                </a:rPr>
                <a:t>非法人團體</a:t>
              </a:r>
              <a:endParaRPr kumimoji="0" lang="zh-TW" altLang="en-US" sz="1600" b="1" i="0" u="none" strike="noStrike" kern="0" cap="none" spc="0" normalizeH="0" baseline="0" noProof="0" dirty="0">
                <a:ln>
                  <a:noFill/>
                </a:ln>
                <a:solidFill>
                  <a:srgbClr val="000000"/>
                </a:solidFill>
                <a:effectLst/>
                <a:uLnTx/>
                <a:uFillTx/>
                <a:latin typeface="Arial"/>
                <a:cs typeface="Arial"/>
                <a:sym typeface="Arial"/>
              </a:endParaRPr>
            </a:p>
          </p:txBody>
        </p:sp>
        <p:pic>
          <p:nvPicPr>
            <p:cNvPr id="34" name="圖片 33">
              <a:extLst>
                <a:ext uri="{FF2B5EF4-FFF2-40B4-BE49-F238E27FC236}">
                  <a16:creationId xmlns:a16="http://schemas.microsoft.com/office/drawing/2014/main" id="{41358FD5-05BF-75DF-DA68-93F2AA632C98}"/>
                </a:ext>
              </a:extLst>
            </p:cNvPr>
            <p:cNvPicPr>
              <a:picLocks noChangeAspect="1"/>
            </p:cNvPicPr>
            <p:nvPr/>
          </p:nvPicPr>
          <p:blipFill>
            <a:blip r:embed="rId2"/>
            <a:stretch>
              <a:fillRect/>
            </a:stretch>
          </p:blipFill>
          <p:spPr>
            <a:xfrm>
              <a:off x="3128444" y="70560"/>
              <a:ext cx="1004404" cy="1013110"/>
            </a:xfrm>
            <a:prstGeom prst="rect">
              <a:avLst/>
            </a:prstGeom>
          </p:spPr>
        </p:pic>
      </p:grpSp>
      <p:sp>
        <p:nvSpPr>
          <p:cNvPr id="35" name="箭號: 向右 34">
            <a:extLst>
              <a:ext uri="{FF2B5EF4-FFF2-40B4-BE49-F238E27FC236}">
                <a16:creationId xmlns:a16="http://schemas.microsoft.com/office/drawing/2014/main" id="{0A04498B-D0E8-8509-5EDC-41FA850F547E}"/>
              </a:ext>
            </a:extLst>
          </p:cNvPr>
          <p:cNvSpPr/>
          <p:nvPr/>
        </p:nvSpPr>
        <p:spPr>
          <a:xfrm>
            <a:off x="6994420" y="2128889"/>
            <a:ext cx="322371" cy="358919"/>
          </a:xfrm>
          <a:prstGeom prst="rightArrow">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TW" altLang="en-US"/>
          </a:p>
        </p:txBody>
      </p:sp>
      <p:sp>
        <p:nvSpPr>
          <p:cNvPr id="36" name="語音泡泡: 圓角矩形 35">
            <a:extLst>
              <a:ext uri="{FF2B5EF4-FFF2-40B4-BE49-F238E27FC236}">
                <a16:creationId xmlns:a16="http://schemas.microsoft.com/office/drawing/2014/main" id="{3CB22054-EDA6-3650-4889-8F2D1D5A9505}"/>
              </a:ext>
            </a:extLst>
          </p:cNvPr>
          <p:cNvSpPr/>
          <p:nvPr/>
        </p:nvSpPr>
        <p:spPr>
          <a:xfrm>
            <a:off x="333640" y="3467555"/>
            <a:ext cx="1607313" cy="1230920"/>
          </a:xfrm>
          <a:prstGeom prst="wedgeRoundRectCallout">
            <a:avLst>
              <a:gd name="adj1" fmla="val -17648"/>
              <a:gd name="adj2" fmla="val -74744"/>
              <a:gd name="adj3" fmla="val 16667"/>
            </a:avLst>
          </a:prstGeom>
          <a:solidFill>
            <a:srgbClr val="FBF7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zh-TW" altLang="en-US" sz="1600" b="1" dirty="0">
                <a:solidFill>
                  <a:schemeClr val="tx1"/>
                </a:solidFill>
                <a:latin typeface="Microsoft JhengHei Light" panose="020B0304030504040204" pitchFamily="34" charset="-120"/>
                <a:ea typeface="Microsoft JhengHei Light" panose="020B0304030504040204" pitchFamily="34" charset="-120"/>
              </a:rPr>
              <a:t>這兩筆補助來自中央部會，是中央補助款，縣府不做把關</a:t>
            </a:r>
            <a:r>
              <a:rPr lang="zh-TW" altLang="en-US" sz="1600" dirty="0">
                <a:solidFill>
                  <a:schemeClr val="tx1"/>
                </a:solidFill>
                <a:latin typeface="Microsoft JhengHei Light" panose="020B0304030504040204" pitchFamily="34" charset="-120"/>
                <a:ea typeface="Microsoft JhengHei Light" panose="020B0304030504040204" pitchFamily="34" charset="-120"/>
              </a:rPr>
              <a:t>。</a:t>
            </a:r>
          </a:p>
        </p:txBody>
      </p:sp>
      <p:sp>
        <p:nvSpPr>
          <p:cNvPr id="39" name="語音泡泡: 圓角矩形 38">
            <a:extLst>
              <a:ext uri="{FF2B5EF4-FFF2-40B4-BE49-F238E27FC236}">
                <a16:creationId xmlns:a16="http://schemas.microsoft.com/office/drawing/2014/main" id="{CBD8E6D1-4135-6874-58F0-BC49333DE0FF}"/>
              </a:ext>
            </a:extLst>
          </p:cNvPr>
          <p:cNvSpPr/>
          <p:nvPr/>
        </p:nvSpPr>
        <p:spPr>
          <a:xfrm>
            <a:off x="2180606" y="3454057"/>
            <a:ext cx="1607314" cy="1230920"/>
          </a:xfrm>
          <a:prstGeom prst="wedgeRoundRectCallout">
            <a:avLst>
              <a:gd name="adj1" fmla="val -17648"/>
              <a:gd name="adj2" fmla="val -74744"/>
              <a:gd name="adj3" fmla="val 16667"/>
            </a:avLst>
          </a:prstGeom>
          <a:solidFill>
            <a:srgbClr val="FBF7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zh-TW" altLang="en-US" sz="1600" b="1" dirty="0">
                <a:solidFill>
                  <a:schemeClr val="tx1"/>
                </a:solidFill>
                <a:latin typeface="Microsoft JhengHei Light" panose="020B0304030504040204" pitchFamily="34" charset="-120"/>
                <a:ea typeface="Microsoft JhengHei Light" panose="020B0304030504040204" pitchFamily="34" charset="-120"/>
              </a:rPr>
              <a:t>經費由中央部會全額補助，中央沒有下放審查權，縣府僅代收代付。</a:t>
            </a:r>
          </a:p>
        </p:txBody>
      </p:sp>
      <p:sp>
        <p:nvSpPr>
          <p:cNvPr id="40" name="語音泡泡: 圓角矩形 39">
            <a:extLst>
              <a:ext uri="{FF2B5EF4-FFF2-40B4-BE49-F238E27FC236}">
                <a16:creationId xmlns:a16="http://schemas.microsoft.com/office/drawing/2014/main" id="{903531CA-16E6-C4CC-1526-4F6E998AAFF9}"/>
              </a:ext>
            </a:extLst>
          </p:cNvPr>
          <p:cNvSpPr/>
          <p:nvPr/>
        </p:nvSpPr>
        <p:spPr>
          <a:xfrm>
            <a:off x="4207214" y="3409247"/>
            <a:ext cx="1556354" cy="1289228"/>
          </a:xfrm>
          <a:prstGeom prst="wedgeRoundRectCallout">
            <a:avLst>
              <a:gd name="adj1" fmla="val -17648"/>
              <a:gd name="adj2" fmla="val -74744"/>
              <a:gd name="adj3" fmla="val 16667"/>
            </a:avLst>
          </a:prstGeom>
          <a:solidFill>
            <a:srgbClr val="FBF7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zh-TW" altLang="en-US" sz="1600" b="1" dirty="0">
                <a:solidFill>
                  <a:schemeClr val="tx1"/>
                </a:solidFill>
                <a:latin typeface="Microsoft JhengHei Light" panose="020B0304030504040204" pitchFamily="34" charset="-120"/>
                <a:ea typeface="Microsoft JhengHei Light" panose="020B0304030504040204" pitchFamily="34" charset="-120"/>
              </a:rPr>
              <a:t>補助審查要點</a:t>
            </a:r>
            <a:r>
              <a:rPr lang="zh-TW" altLang="en-US" sz="1600" b="1" dirty="0">
                <a:solidFill>
                  <a:srgbClr val="FF0000"/>
                </a:solidFill>
                <a:latin typeface="Microsoft JhengHei Light" panose="020B0304030504040204" pitchFamily="34" charset="-120"/>
                <a:ea typeface="Microsoft JhengHei Light" panose="020B0304030504040204" pitchFamily="34" charset="-120"/>
              </a:rPr>
              <a:t>已明訂地方政府「應確實審查」</a:t>
            </a:r>
            <a:r>
              <a:rPr lang="zh-TW" altLang="en-US" sz="1600" b="1" dirty="0">
                <a:solidFill>
                  <a:schemeClr val="tx1"/>
                </a:solidFill>
                <a:latin typeface="Microsoft JhengHei Light" panose="020B0304030504040204" pitchFamily="34" charset="-120"/>
                <a:ea typeface="Microsoft JhengHei Light" panose="020B0304030504040204" pitchFamily="34" charset="-120"/>
              </a:rPr>
              <a:t>計畫。</a:t>
            </a:r>
          </a:p>
        </p:txBody>
      </p:sp>
      <p:sp>
        <p:nvSpPr>
          <p:cNvPr id="41" name="爆炸: 十四角 40">
            <a:extLst>
              <a:ext uri="{FF2B5EF4-FFF2-40B4-BE49-F238E27FC236}">
                <a16:creationId xmlns:a16="http://schemas.microsoft.com/office/drawing/2014/main" id="{5BCEEE31-2A83-FA42-6730-9A8131AD5768}"/>
              </a:ext>
            </a:extLst>
          </p:cNvPr>
          <p:cNvSpPr/>
          <p:nvPr/>
        </p:nvSpPr>
        <p:spPr>
          <a:xfrm>
            <a:off x="6054181" y="2841718"/>
            <a:ext cx="2756179" cy="1856757"/>
          </a:xfrm>
          <a:prstGeom prst="irregularSeal2">
            <a:avLst/>
          </a:prstGeom>
          <a:solidFill>
            <a:srgbClr val="FBF7F5"/>
          </a:solidFill>
          <a:ln>
            <a:solidFill>
              <a:srgbClr val="B9B5A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zh-TW" altLang="en-US" b="1" dirty="0">
                <a:solidFill>
                  <a:srgbClr val="FF0000"/>
                </a:solidFill>
                <a:latin typeface="Microsoft JhengHei Light" panose="020B0304030504040204" pitchFamily="34" charset="-120"/>
                <a:ea typeface="Microsoft JhengHei Light" panose="020B0304030504040204" pitchFamily="34" charset="-120"/>
              </a:rPr>
              <a:t>某社區發展協會因違反利衝法第</a:t>
            </a:r>
            <a:r>
              <a:rPr lang="en-US" altLang="zh-TW" b="1" dirty="0">
                <a:solidFill>
                  <a:srgbClr val="FF0000"/>
                </a:solidFill>
                <a:latin typeface="Microsoft JhengHei Light" panose="020B0304030504040204" pitchFamily="34" charset="-120"/>
                <a:ea typeface="Microsoft JhengHei Light" panose="020B0304030504040204" pitchFamily="34" charset="-120"/>
              </a:rPr>
              <a:t>14</a:t>
            </a:r>
            <a:r>
              <a:rPr lang="zh-TW" altLang="en-US" b="1" dirty="0">
                <a:solidFill>
                  <a:srgbClr val="FF0000"/>
                </a:solidFill>
                <a:latin typeface="Microsoft JhengHei Light" panose="020B0304030504040204" pitchFamily="34" charset="-120"/>
                <a:ea typeface="Microsoft JhengHei Light" panose="020B0304030504040204" pitchFamily="34" charset="-120"/>
              </a:rPr>
              <a:t>條受監察院裁罰</a:t>
            </a:r>
          </a:p>
        </p:txBody>
      </p:sp>
    </p:spTree>
    <p:extLst>
      <p:ext uri="{BB962C8B-B14F-4D97-AF65-F5344CB8AC3E}">
        <p14:creationId xmlns:p14="http://schemas.microsoft.com/office/powerpoint/2010/main" val="245917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5" grpId="0" animBg="1"/>
      <p:bldP spid="36" grpId="0" animBg="1"/>
      <p:bldP spid="39" grpId="0" animBg="1"/>
      <p:bldP spid="40" grpId="0" animBg="1"/>
      <p:bldP spid="4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9867BE5-630B-7692-C28A-50B1A9E12F05}"/>
              </a:ext>
            </a:extLst>
          </p:cNvPr>
          <p:cNvSpPr>
            <a:spLocks noGrp="1"/>
          </p:cNvSpPr>
          <p:nvPr>
            <p:ph type="title"/>
          </p:nvPr>
        </p:nvSpPr>
        <p:spPr/>
        <p:txBody>
          <a:bodyPr/>
          <a:lstStyle/>
          <a:p>
            <a:r>
              <a:rPr lang="zh-TW" altLang="en-US" b="1">
                <a:latin typeface="微軟正黑體" panose="020B0604030504040204" pitchFamily="34" charset="-120"/>
                <a:ea typeface="微軟正黑體" panose="020B0604030504040204" pitchFamily="34" charset="-120"/>
              </a:rPr>
              <a:t>補助涉及多機關時，誰來公告</a:t>
            </a:r>
            <a:r>
              <a:rPr lang="en-US" altLang="zh-TW" b="1">
                <a:latin typeface="微軟正黑體" panose="020B0604030504040204" pitchFamily="34" charset="-120"/>
                <a:ea typeface="微軟正黑體" panose="020B0604030504040204" pitchFamily="34" charset="-120"/>
              </a:rPr>
              <a:t>&amp;</a:t>
            </a:r>
            <a:r>
              <a:rPr lang="zh-TW" altLang="en-US" b="1">
                <a:latin typeface="微軟正黑體" panose="020B0604030504040204" pitchFamily="34" charset="-120"/>
                <a:ea typeface="微軟正黑體" panose="020B0604030504040204" pitchFamily="34" charset="-120"/>
              </a:rPr>
              <a:t>公開</a:t>
            </a:r>
            <a:r>
              <a:rPr lang="en-US" altLang="zh-TW"/>
              <a:t>?</a:t>
            </a:r>
            <a:endParaRPr lang="zh-TW" altLang="en-US" dirty="0"/>
          </a:p>
        </p:txBody>
      </p:sp>
      <p:sp>
        <p:nvSpPr>
          <p:cNvPr id="3" name="投影片編號版面配置區 2">
            <a:extLst>
              <a:ext uri="{FF2B5EF4-FFF2-40B4-BE49-F238E27FC236}">
                <a16:creationId xmlns:a16="http://schemas.microsoft.com/office/drawing/2014/main" id="{1DB784DD-C979-EF19-2A1D-C13EDAD0D881}"/>
              </a:ext>
            </a:extLst>
          </p:cNvPr>
          <p:cNvSpPr>
            <a:spLocks noGrp="1"/>
          </p:cNvSpPr>
          <p:nvPr>
            <p:ph type="sldNum" sz="quarter" idx="11"/>
          </p:nvPr>
        </p:nvSpPr>
        <p:spPr/>
        <p:txBody>
          <a:bodyPr/>
          <a:lstStyle/>
          <a:p>
            <a:fld id="{DBD94E27-7B9A-466C-AD81-10C7819BE9C1}" type="slidenum">
              <a:rPr lang="zh-TW" altLang="en-US" smtClean="0"/>
              <a:t>74</a:t>
            </a:fld>
            <a:endParaRPr lang="zh-TW" altLang="en-US" dirty="0"/>
          </a:p>
        </p:txBody>
      </p:sp>
      <p:sp>
        <p:nvSpPr>
          <p:cNvPr id="4" name="文字方塊 3">
            <a:extLst>
              <a:ext uri="{FF2B5EF4-FFF2-40B4-BE49-F238E27FC236}">
                <a16:creationId xmlns:a16="http://schemas.microsoft.com/office/drawing/2014/main" id="{5EA52799-8985-2DA3-888F-E65443684071}"/>
              </a:ext>
            </a:extLst>
          </p:cNvPr>
          <p:cNvSpPr txBox="1"/>
          <p:nvPr/>
        </p:nvSpPr>
        <p:spPr>
          <a:xfrm>
            <a:off x="285008" y="4450602"/>
            <a:ext cx="4397358" cy="307777"/>
          </a:xfrm>
          <a:prstGeom prst="rect">
            <a:avLst/>
          </a:prstGeom>
          <a:noFill/>
        </p:spPr>
        <p:txBody>
          <a:bodyPr wrap="none" rtlCol="0">
            <a:spAutoFit/>
          </a:bodyPr>
          <a:lstStyle/>
          <a:p>
            <a:r>
              <a:rPr lang="en-US" altLang="zh-TW" b="1">
                <a:solidFill>
                  <a:srgbClr val="625259"/>
                </a:solidFill>
                <a:latin typeface="微軟正黑體" panose="020B0604030504040204" pitchFamily="34" charset="-120"/>
                <a:ea typeface="微軟正黑體" panose="020B0604030504040204" pitchFamily="34" charset="-120"/>
                <a:cs typeface="Arial" pitchFamily="34" charset="0"/>
              </a:rPr>
              <a:t>(</a:t>
            </a:r>
            <a:r>
              <a:rPr lang="zh-TW" altLang="en-US" b="1">
                <a:solidFill>
                  <a:srgbClr val="625259"/>
                </a:solidFill>
                <a:latin typeface="微軟正黑體" panose="020B0604030504040204" pitchFamily="34" charset="-120"/>
                <a:ea typeface="微軟正黑體" panose="020B0604030504040204" pitchFamily="34" charset="-120"/>
                <a:cs typeface="Arial" pitchFamily="34" charset="0"/>
              </a:rPr>
              <a:t>法務部</a:t>
            </a:r>
            <a:r>
              <a:rPr lang="en-US" altLang="zh-TW" b="1">
                <a:solidFill>
                  <a:srgbClr val="625259"/>
                </a:solidFill>
                <a:latin typeface="微軟正黑體" panose="020B0604030504040204" pitchFamily="34" charset="-120"/>
                <a:ea typeface="微軟正黑體" panose="020B0604030504040204" pitchFamily="34" charset="-120"/>
                <a:cs typeface="Arial" pitchFamily="34" charset="0"/>
              </a:rPr>
              <a:t>113</a:t>
            </a:r>
            <a:r>
              <a:rPr lang="zh-TW" altLang="en-US" b="1" dirty="0">
                <a:solidFill>
                  <a:srgbClr val="625259"/>
                </a:solidFill>
                <a:latin typeface="微軟正黑體" panose="020B0604030504040204" pitchFamily="34" charset="-120"/>
                <a:ea typeface="微軟正黑體" panose="020B0604030504040204" pitchFamily="34" charset="-120"/>
                <a:cs typeface="Arial" pitchFamily="34" charset="0"/>
              </a:rPr>
              <a:t>年</a:t>
            </a:r>
            <a:r>
              <a:rPr lang="en-US" altLang="zh-TW" b="1" dirty="0">
                <a:solidFill>
                  <a:srgbClr val="625259"/>
                </a:solidFill>
                <a:latin typeface="微軟正黑體" panose="020B0604030504040204" pitchFamily="34" charset="-120"/>
                <a:ea typeface="微軟正黑體" panose="020B0604030504040204" pitchFamily="34" charset="-120"/>
                <a:cs typeface="Arial" pitchFamily="34" charset="0"/>
              </a:rPr>
              <a:t>11</a:t>
            </a:r>
            <a:r>
              <a:rPr lang="zh-TW" altLang="en-US" b="1" dirty="0">
                <a:solidFill>
                  <a:srgbClr val="625259"/>
                </a:solidFill>
                <a:latin typeface="微軟正黑體" panose="020B0604030504040204" pitchFamily="34" charset="-120"/>
                <a:ea typeface="微軟正黑體" panose="020B0604030504040204" pitchFamily="34" charset="-120"/>
                <a:cs typeface="Arial" pitchFamily="34" charset="0"/>
              </a:rPr>
              <a:t>月</a:t>
            </a:r>
            <a:r>
              <a:rPr lang="en-US" altLang="zh-TW" b="1" dirty="0">
                <a:solidFill>
                  <a:srgbClr val="625259"/>
                </a:solidFill>
                <a:latin typeface="微軟正黑體" panose="020B0604030504040204" pitchFamily="34" charset="-120"/>
                <a:ea typeface="微軟正黑體" panose="020B0604030504040204" pitchFamily="34" charset="-120"/>
                <a:cs typeface="Arial" pitchFamily="34" charset="0"/>
              </a:rPr>
              <a:t>19</a:t>
            </a:r>
            <a:r>
              <a:rPr lang="zh-TW" altLang="en-US" b="1" dirty="0">
                <a:solidFill>
                  <a:srgbClr val="625259"/>
                </a:solidFill>
                <a:latin typeface="微軟正黑體" panose="020B0604030504040204" pitchFamily="34" charset="-120"/>
                <a:ea typeface="微軟正黑體" panose="020B0604030504040204" pitchFamily="34" charset="-120"/>
                <a:cs typeface="Arial" pitchFamily="34" charset="0"/>
              </a:rPr>
              <a:t>日法廉字</a:t>
            </a:r>
            <a:r>
              <a:rPr lang="zh-TW" altLang="en-US" b="1">
                <a:solidFill>
                  <a:srgbClr val="625259"/>
                </a:solidFill>
                <a:latin typeface="微軟正黑體" panose="020B0604030504040204" pitchFamily="34" charset="-120"/>
                <a:ea typeface="微軟正黑體" panose="020B0604030504040204" pitchFamily="34" charset="-120"/>
                <a:cs typeface="Arial" pitchFamily="34" charset="0"/>
              </a:rPr>
              <a:t>第</a:t>
            </a:r>
            <a:r>
              <a:rPr lang="en-US" altLang="zh-TW" b="1">
                <a:solidFill>
                  <a:srgbClr val="625259"/>
                </a:solidFill>
                <a:latin typeface="微軟正黑體" panose="020B0604030504040204" pitchFamily="34" charset="-120"/>
                <a:ea typeface="微軟正黑體" panose="020B0604030504040204" pitchFamily="34" charset="-120"/>
                <a:cs typeface="Arial" pitchFamily="34" charset="0"/>
              </a:rPr>
              <a:t>11305005070</a:t>
            </a:r>
            <a:r>
              <a:rPr lang="zh-TW" altLang="en-US" b="1">
                <a:solidFill>
                  <a:srgbClr val="625259"/>
                </a:solidFill>
                <a:latin typeface="微軟正黑體" panose="020B0604030504040204" pitchFamily="34" charset="-120"/>
                <a:ea typeface="微軟正黑體" panose="020B0604030504040204" pitchFamily="34" charset="-120"/>
                <a:cs typeface="Arial" pitchFamily="34" charset="0"/>
              </a:rPr>
              <a:t>號函</a:t>
            </a:r>
            <a:r>
              <a:rPr lang="en-US" altLang="zh-TW" b="1">
                <a:solidFill>
                  <a:srgbClr val="625259"/>
                </a:solidFill>
                <a:latin typeface="微軟正黑體" panose="020B0604030504040204" pitchFamily="34" charset="-120"/>
                <a:ea typeface="微軟正黑體" panose="020B0604030504040204" pitchFamily="34" charset="-120"/>
                <a:cs typeface="Arial" pitchFamily="34" charset="0"/>
              </a:rPr>
              <a:t>)</a:t>
            </a:r>
            <a:endParaRPr lang="zh-TW" altLang="en-US" dirty="0"/>
          </a:p>
        </p:txBody>
      </p:sp>
      <p:graphicFrame>
        <p:nvGraphicFramePr>
          <p:cNvPr id="7" name="表格 6">
            <a:extLst>
              <a:ext uri="{FF2B5EF4-FFF2-40B4-BE49-F238E27FC236}">
                <a16:creationId xmlns:a16="http://schemas.microsoft.com/office/drawing/2014/main" id="{34CDB185-5E16-CEC1-7B78-920497A74DB3}"/>
              </a:ext>
            </a:extLst>
          </p:cNvPr>
          <p:cNvGraphicFramePr>
            <a:graphicFrameLocks noGrp="1"/>
          </p:cNvGraphicFramePr>
          <p:nvPr>
            <p:extLst>
              <p:ext uri="{D42A27DB-BD31-4B8C-83A1-F6EECF244321}">
                <p14:modId xmlns:p14="http://schemas.microsoft.com/office/powerpoint/2010/main" val="2026416100"/>
              </p:ext>
            </p:extLst>
          </p:nvPr>
        </p:nvGraphicFramePr>
        <p:xfrm>
          <a:off x="942680" y="1504130"/>
          <a:ext cx="7676188" cy="2860176"/>
        </p:xfrm>
        <a:graphic>
          <a:graphicData uri="http://schemas.openxmlformats.org/drawingml/2006/table">
            <a:tbl>
              <a:tblPr firstRow="1" bandRow="1">
                <a:tableStyleId>{284E427A-3D55-4303-BF80-6455036E1DE7}</a:tableStyleId>
              </a:tblPr>
              <a:tblGrid>
                <a:gridCol w="1328808">
                  <a:extLst>
                    <a:ext uri="{9D8B030D-6E8A-4147-A177-3AD203B41FA5}">
                      <a16:colId xmlns:a16="http://schemas.microsoft.com/office/drawing/2014/main" val="2584212467"/>
                    </a:ext>
                  </a:extLst>
                </a:gridCol>
                <a:gridCol w="1269476">
                  <a:extLst>
                    <a:ext uri="{9D8B030D-6E8A-4147-A177-3AD203B41FA5}">
                      <a16:colId xmlns:a16="http://schemas.microsoft.com/office/drawing/2014/main" val="4178632159"/>
                    </a:ext>
                  </a:extLst>
                </a:gridCol>
                <a:gridCol w="1269476">
                  <a:extLst>
                    <a:ext uri="{9D8B030D-6E8A-4147-A177-3AD203B41FA5}">
                      <a16:colId xmlns:a16="http://schemas.microsoft.com/office/drawing/2014/main" val="2000481333"/>
                    </a:ext>
                  </a:extLst>
                </a:gridCol>
                <a:gridCol w="1269476">
                  <a:extLst>
                    <a:ext uri="{9D8B030D-6E8A-4147-A177-3AD203B41FA5}">
                      <a16:colId xmlns:a16="http://schemas.microsoft.com/office/drawing/2014/main" val="3508449345"/>
                    </a:ext>
                  </a:extLst>
                </a:gridCol>
                <a:gridCol w="1269476">
                  <a:extLst>
                    <a:ext uri="{9D8B030D-6E8A-4147-A177-3AD203B41FA5}">
                      <a16:colId xmlns:a16="http://schemas.microsoft.com/office/drawing/2014/main" val="62738982"/>
                    </a:ext>
                  </a:extLst>
                </a:gridCol>
                <a:gridCol w="1269476">
                  <a:extLst>
                    <a:ext uri="{9D8B030D-6E8A-4147-A177-3AD203B41FA5}">
                      <a16:colId xmlns:a16="http://schemas.microsoft.com/office/drawing/2014/main" val="2863662677"/>
                    </a:ext>
                  </a:extLst>
                </a:gridCol>
              </a:tblGrid>
              <a:tr h="719804">
                <a:tc gridSpan="2">
                  <a:txBody>
                    <a:bodyPr/>
                    <a:lstStyle/>
                    <a:p>
                      <a:pPr algn="ctr"/>
                      <a:r>
                        <a:rPr lang="zh-TW" altLang="en-US" sz="2000" b="1"/>
                        <a:t>裁量權</a:t>
                      </a:r>
                      <a:endParaRPr lang="zh-TW" altLang="en-US" sz="2000" b="1"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tc gridSpan="2">
                  <a:txBody>
                    <a:bodyPr/>
                    <a:lstStyle/>
                    <a:p>
                      <a:pPr algn="ctr"/>
                      <a:r>
                        <a:rPr lang="zh-TW" altLang="en-US" sz="2000" b="1" dirty="0"/>
                        <a:t>公職人員之身分關係揭露</a:t>
                      </a:r>
                      <a:endParaRPr lang="zh-TW" altLang="en-US" sz="2000" b="1"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tc gridSpan="2">
                  <a:txBody>
                    <a:bodyPr/>
                    <a:lstStyle/>
                    <a:p>
                      <a:pPr algn="ctr"/>
                      <a:r>
                        <a:rPr lang="zh-TW" altLang="en-US" sz="2000" b="1"/>
                        <a:t>事後公開</a:t>
                      </a:r>
                      <a:endParaRPr lang="zh-TW" altLang="en-US" sz="2000" b="1" dirty="0">
                        <a:latin typeface="微軟正黑體" panose="020B0604030504040204" pitchFamily="34" charset="-120"/>
                        <a:ea typeface="微軟正黑體" panose="020B0604030504040204" pitchFamily="34" charset="-120"/>
                      </a:endParaRPr>
                    </a:p>
                  </a:txBody>
                  <a:tcPr anchor="ctr"/>
                </a:tc>
                <a:tc hMerge="1">
                  <a:txBody>
                    <a:bodyPr/>
                    <a:lstStyle/>
                    <a:p>
                      <a:endParaRPr lang="zh-TW" altLang="en-US"/>
                    </a:p>
                  </a:txBody>
                  <a:tcPr/>
                </a:tc>
                <a:extLst>
                  <a:ext uri="{0D108BD9-81ED-4DB2-BD59-A6C34878D82A}">
                    <a16:rowId xmlns:a16="http://schemas.microsoft.com/office/drawing/2014/main" val="3333302351"/>
                  </a:ext>
                </a:extLst>
              </a:tr>
              <a:tr h="535093">
                <a:tc>
                  <a:txBody>
                    <a:bodyPr/>
                    <a:lstStyle/>
                    <a:p>
                      <a:pPr algn="ctr"/>
                      <a:r>
                        <a:rPr lang="zh-TW" altLang="en-US" sz="2000" b="1" dirty="0"/>
                        <a:t>中央</a:t>
                      </a: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2000" b="1" dirty="0"/>
                        <a:t>地方</a:t>
                      </a: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2000" b="1" dirty="0"/>
                        <a:t>中央</a:t>
                      </a: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2000" b="1" dirty="0"/>
                        <a:t>地方</a:t>
                      </a: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2000" b="1" dirty="0"/>
                        <a:t>中央</a:t>
                      </a: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r>
                        <a:rPr lang="zh-TW" altLang="en-US" sz="2000" b="1" dirty="0"/>
                        <a:t>地方</a:t>
                      </a:r>
                      <a:endParaRPr lang="zh-TW" altLang="en-US" sz="2000" b="1" dirty="0">
                        <a:latin typeface="微軟正黑體" panose="020B0604030504040204" pitchFamily="34" charset="-120"/>
                        <a:ea typeface="微軟正黑體" panose="020B0604030504040204" pitchFamily="34" charset="-120"/>
                      </a:endParaRPr>
                    </a:p>
                  </a:txBody>
                  <a:tcPr anchor="ctr"/>
                </a:tc>
                <a:extLst>
                  <a:ext uri="{0D108BD9-81ED-4DB2-BD59-A6C34878D82A}">
                    <a16:rowId xmlns:a16="http://schemas.microsoft.com/office/drawing/2014/main" val="87332674"/>
                  </a:ext>
                </a:extLst>
              </a:tr>
              <a:tr h="535093">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extLst>
                  <a:ext uri="{0D108BD9-81ED-4DB2-BD59-A6C34878D82A}">
                    <a16:rowId xmlns:a16="http://schemas.microsoft.com/office/drawing/2014/main" val="2267575096"/>
                  </a:ext>
                </a:extLst>
              </a:tr>
              <a:tr h="535093">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extLst>
                  <a:ext uri="{0D108BD9-81ED-4DB2-BD59-A6C34878D82A}">
                    <a16:rowId xmlns:a16="http://schemas.microsoft.com/office/drawing/2014/main" val="4246590623"/>
                  </a:ext>
                </a:extLst>
              </a:tr>
              <a:tr h="535093">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tc>
                  <a:txBody>
                    <a:bodyPr/>
                    <a:lstStyle/>
                    <a:p>
                      <a:pPr algn="ctr"/>
                      <a:endParaRPr lang="zh-TW" altLang="en-US" sz="2000" b="1" dirty="0">
                        <a:latin typeface="微軟正黑體" panose="020B0604030504040204" pitchFamily="34" charset="-120"/>
                        <a:ea typeface="微軟正黑體" panose="020B0604030504040204" pitchFamily="34" charset="-120"/>
                      </a:endParaRPr>
                    </a:p>
                  </a:txBody>
                  <a:tcPr anchor="ctr"/>
                </a:tc>
                <a:extLst>
                  <a:ext uri="{0D108BD9-81ED-4DB2-BD59-A6C34878D82A}">
                    <a16:rowId xmlns:a16="http://schemas.microsoft.com/office/drawing/2014/main" val="2064452301"/>
                  </a:ext>
                </a:extLst>
              </a:tr>
            </a:tbl>
          </a:graphicData>
        </a:graphic>
      </p:graphicFrame>
      <p:grpSp>
        <p:nvGrpSpPr>
          <p:cNvPr id="10" name="群組 9">
            <a:extLst>
              <a:ext uri="{FF2B5EF4-FFF2-40B4-BE49-F238E27FC236}">
                <a16:creationId xmlns:a16="http://schemas.microsoft.com/office/drawing/2014/main" id="{3F38B829-9BD4-C6F3-4B06-CC0E27E13EFE}"/>
              </a:ext>
            </a:extLst>
          </p:cNvPr>
          <p:cNvGrpSpPr/>
          <p:nvPr/>
        </p:nvGrpSpPr>
        <p:grpSpPr>
          <a:xfrm>
            <a:off x="1335190" y="986947"/>
            <a:ext cx="6747522" cy="461665"/>
            <a:chOff x="1335190" y="986947"/>
            <a:chExt cx="6747522" cy="461665"/>
          </a:xfrm>
        </p:grpSpPr>
        <p:sp>
          <p:nvSpPr>
            <p:cNvPr id="5" name="文字方塊 4">
              <a:extLst>
                <a:ext uri="{FF2B5EF4-FFF2-40B4-BE49-F238E27FC236}">
                  <a16:creationId xmlns:a16="http://schemas.microsoft.com/office/drawing/2014/main" id="{56B434B9-8BB9-57BA-F75A-4A5AC6E3F5FF}"/>
                </a:ext>
              </a:extLst>
            </p:cNvPr>
            <p:cNvSpPr txBox="1"/>
            <p:nvPr/>
          </p:nvSpPr>
          <p:spPr>
            <a:xfrm>
              <a:off x="1683203" y="1017725"/>
              <a:ext cx="6399509" cy="400110"/>
            </a:xfrm>
            <a:prstGeom prst="rect">
              <a:avLst/>
            </a:prstGeom>
            <a:noFill/>
          </p:spPr>
          <p:txBody>
            <a:bodyPr wrap="none" rtlCol="0">
              <a:spAutoFit/>
            </a:bodyPr>
            <a:lstStyle/>
            <a:p>
              <a:r>
                <a:rPr lang="zh-TW" altLang="en-US" sz="2000">
                  <a:solidFill>
                    <a:schemeClr val="accent6">
                      <a:lumMod val="60000"/>
                      <a:lumOff val="40000"/>
                    </a:schemeClr>
                  </a:solidFill>
                  <a:latin typeface="微軟正黑體" panose="020B0604030504040204" pitchFamily="34" charset="-120"/>
                  <a:ea typeface="微軟正黑體" panose="020B0604030504040204" pitchFamily="34" charset="-120"/>
                </a:rPr>
                <a:t>補助公告</a:t>
              </a:r>
              <a:r>
                <a:rPr lang="en-US" altLang="zh-TW" sz="2000">
                  <a:solidFill>
                    <a:schemeClr val="accent6">
                      <a:lumMod val="60000"/>
                      <a:lumOff val="40000"/>
                    </a:schemeClr>
                  </a:solidFill>
                  <a:latin typeface="微軟正黑體" panose="020B0604030504040204" pitchFamily="34" charset="-120"/>
                  <a:ea typeface="微軟正黑體" panose="020B0604030504040204" pitchFamily="34" charset="-120"/>
                </a:rPr>
                <a:t>:</a:t>
              </a:r>
              <a:r>
                <a:rPr lang="zh-TW" altLang="en-US" sz="2000">
                  <a:solidFill>
                    <a:schemeClr val="accent6">
                      <a:lumMod val="60000"/>
                      <a:lumOff val="40000"/>
                    </a:schemeClr>
                  </a:solidFill>
                  <a:latin typeface="微軟正黑體" panose="020B0604030504040204" pitchFamily="34" charset="-120"/>
                  <a:ea typeface="微軟正黑體" panose="020B0604030504040204" pitchFamily="34" charset="-120"/>
                </a:rPr>
                <a:t>中央主管機關或地方政府任一機關辦理即可。</a:t>
              </a:r>
              <a:endParaRPr lang="zh-TW" altLang="en-US" sz="2000" dirty="0">
                <a:solidFill>
                  <a:schemeClr val="accent6">
                    <a:lumMod val="60000"/>
                    <a:lumOff val="40000"/>
                  </a:schemeClr>
                </a:solidFill>
                <a:latin typeface="微軟正黑體" panose="020B0604030504040204" pitchFamily="34" charset="-120"/>
                <a:ea typeface="微軟正黑體" panose="020B0604030504040204" pitchFamily="34" charset="-120"/>
              </a:endParaRPr>
            </a:p>
          </p:txBody>
        </p:sp>
        <p:pic>
          <p:nvPicPr>
            <p:cNvPr id="9" name="圖片 8">
              <a:extLst>
                <a:ext uri="{FF2B5EF4-FFF2-40B4-BE49-F238E27FC236}">
                  <a16:creationId xmlns:a16="http://schemas.microsoft.com/office/drawing/2014/main" id="{073443A8-3DB1-FD23-BD90-D00505BF2044}"/>
                </a:ext>
              </a:extLst>
            </p:cNvPr>
            <p:cNvPicPr>
              <a:picLocks noChangeAspect="1"/>
            </p:cNvPicPr>
            <p:nvPr/>
          </p:nvPicPr>
          <p:blipFill>
            <a:blip r:embed="rId3"/>
            <a:stretch>
              <a:fillRect/>
            </a:stretch>
          </p:blipFill>
          <p:spPr>
            <a:xfrm>
              <a:off x="1335190" y="986947"/>
              <a:ext cx="551145" cy="461665"/>
            </a:xfrm>
            <a:prstGeom prst="rect">
              <a:avLst/>
            </a:prstGeom>
          </p:spPr>
        </p:pic>
      </p:grpSp>
      <p:pic>
        <p:nvPicPr>
          <p:cNvPr id="12" name="圖片 11">
            <a:extLst>
              <a:ext uri="{FF2B5EF4-FFF2-40B4-BE49-F238E27FC236}">
                <a16:creationId xmlns:a16="http://schemas.microsoft.com/office/drawing/2014/main" id="{A73B874A-2309-ACC2-4104-B6C4AF0E9517}"/>
              </a:ext>
            </a:extLst>
          </p:cNvPr>
          <p:cNvPicPr>
            <a:picLocks noChangeAspect="1"/>
          </p:cNvPicPr>
          <p:nvPr/>
        </p:nvPicPr>
        <p:blipFill>
          <a:blip r:embed="rId4"/>
          <a:stretch>
            <a:fillRect/>
          </a:stretch>
        </p:blipFill>
        <p:spPr>
          <a:xfrm>
            <a:off x="1445075" y="2779139"/>
            <a:ext cx="476255" cy="476255"/>
          </a:xfrm>
          <a:prstGeom prst="rect">
            <a:avLst/>
          </a:prstGeom>
        </p:spPr>
      </p:pic>
      <p:pic>
        <p:nvPicPr>
          <p:cNvPr id="14" name="圖片 13">
            <a:extLst>
              <a:ext uri="{FF2B5EF4-FFF2-40B4-BE49-F238E27FC236}">
                <a16:creationId xmlns:a16="http://schemas.microsoft.com/office/drawing/2014/main" id="{DD316F11-4D6F-254C-C759-D743DA67FC10}"/>
              </a:ext>
            </a:extLst>
          </p:cNvPr>
          <p:cNvPicPr>
            <a:picLocks noChangeAspect="1"/>
          </p:cNvPicPr>
          <p:nvPr/>
        </p:nvPicPr>
        <p:blipFill>
          <a:blip r:embed="rId4"/>
          <a:stretch>
            <a:fillRect/>
          </a:stretch>
        </p:blipFill>
        <p:spPr>
          <a:xfrm>
            <a:off x="3973030" y="2779139"/>
            <a:ext cx="476255" cy="476255"/>
          </a:xfrm>
          <a:prstGeom prst="rect">
            <a:avLst/>
          </a:prstGeom>
        </p:spPr>
      </p:pic>
      <p:pic>
        <p:nvPicPr>
          <p:cNvPr id="16" name="圖片 15">
            <a:extLst>
              <a:ext uri="{FF2B5EF4-FFF2-40B4-BE49-F238E27FC236}">
                <a16:creationId xmlns:a16="http://schemas.microsoft.com/office/drawing/2014/main" id="{B9BE8FF5-8073-294E-69AE-7B32905D4C1D}"/>
              </a:ext>
            </a:extLst>
          </p:cNvPr>
          <p:cNvPicPr>
            <a:picLocks noChangeAspect="1"/>
          </p:cNvPicPr>
          <p:nvPr/>
        </p:nvPicPr>
        <p:blipFill>
          <a:blip r:embed="rId4"/>
          <a:stretch>
            <a:fillRect/>
          </a:stretch>
        </p:blipFill>
        <p:spPr>
          <a:xfrm>
            <a:off x="6500985" y="2779138"/>
            <a:ext cx="476255" cy="476255"/>
          </a:xfrm>
          <a:prstGeom prst="rect">
            <a:avLst/>
          </a:prstGeom>
        </p:spPr>
      </p:pic>
      <p:pic>
        <p:nvPicPr>
          <p:cNvPr id="28" name="圖片 27">
            <a:extLst>
              <a:ext uri="{FF2B5EF4-FFF2-40B4-BE49-F238E27FC236}">
                <a16:creationId xmlns:a16="http://schemas.microsoft.com/office/drawing/2014/main" id="{638EB299-C911-8CAF-D6EA-036678B4FA42}"/>
              </a:ext>
            </a:extLst>
          </p:cNvPr>
          <p:cNvPicPr>
            <a:picLocks noChangeAspect="1"/>
          </p:cNvPicPr>
          <p:nvPr/>
        </p:nvPicPr>
        <p:blipFill>
          <a:blip r:embed="rId5"/>
          <a:stretch>
            <a:fillRect/>
          </a:stretch>
        </p:blipFill>
        <p:spPr>
          <a:xfrm>
            <a:off x="2631426" y="3255393"/>
            <a:ext cx="609604" cy="609604"/>
          </a:xfrm>
          <a:prstGeom prst="rect">
            <a:avLst/>
          </a:prstGeom>
        </p:spPr>
      </p:pic>
      <p:pic>
        <p:nvPicPr>
          <p:cNvPr id="30" name="圖片 29">
            <a:extLst>
              <a:ext uri="{FF2B5EF4-FFF2-40B4-BE49-F238E27FC236}">
                <a16:creationId xmlns:a16="http://schemas.microsoft.com/office/drawing/2014/main" id="{3FDAA699-99A9-9F76-F60A-86CCB25092A8}"/>
              </a:ext>
            </a:extLst>
          </p:cNvPr>
          <p:cNvPicPr>
            <a:picLocks noChangeAspect="1"/>
          </p:cNvPicPr>
          <p:nvPr/>
        </p:nvPicPr>
        <p:blipFill>
          <a:blip r:embed="rId5"/>
          <a:stretch>
            <a:fillRect/>
          </a:stretch>
        </p:blipFill>
        <p:spPr>
          <a:xfrm>
            <a:off x="5169696" y="3241115"/>
            <a:ext cx="609604" cy="609604"/>
          </a:xfrm>
          <a:prstGeom prst="rect">
            <a:avLst/>
          </a:prstGeom>
        </p:spPr>
      </p:pic>
      <p:pic>
        <p:nvPicPr>
          <p:cNvPr id="32" name="圖片 31">
            <a:extLst>
              <a:ext uri="{FF2B5EF4-FFF2-40B4-BE49-F238E27FC236}">
                <a16:creationId xmlns:a16="http://schemas.microsoft.com/office/drawing/2014/main" id="{D251F498-8D54-C754-7B5E-0B48B5B6B95D}"/>
              </a:ext>
            </a:extLst>
          </p:cNvPr>
          <p:cNvPicPr>
            <a:picLocks noChangeAspect="1"/>
          </p:cNvPicPr>
          <p:nvPr/>
        </p:nvPicPr>
        <p:blipFill>
          <a:blip r:embed="rId5"/>
          <a:stretch>
            <a:fillRect/>
          </a:stretch>
        </p:blipFill>
        <p:spPr>
          <a:xfrm>
            <a:off x="7698925" y="3255393"/>
            <a:ext cx="609604" cy="609604"/>
          </a:xfrm>
          <a:prstGeom prst="rect">
            <a:avLst/>
          </a:prstGeom>
        </p:spPr>
      </p:pic>
      <p:pic>
        <p:nvPicPr>
          <p:cNvPr id="34" name="圖片 33">
            <a:extLst>
              <a:ext uri="{FF2B5EF4-FFF2-40B4-BE49-F238E27FC236}">
                <a16:creationId xmlns:a16="http://schemas.microsoft.com/office/drawing/2014/main" id="{4EB65069-B777-6640-6248-1B340B6267C3}"/>
              </a:ext>
            </a:extLst>
          </p:cNvPr>
          <p:cNvPicPr>
            <a:picLocks noChangeAspect="1"/>
          </p:cNvPicPr>
          <p:nvPr/>
        </p:nvPicPr>
        <p:blipFill>
          <a:blip r:embed="rId4"/>
          <a:stretch>
            <a:fillRect/>
          </a:stretch>
        </p:blipFill>
        <p:spPr>
          <a:xfrm>
            <a:off x="1445074" y="3888051"/>
            <a:ext cx="476255" cy="476255"/>
          </a:xfrm>
          <a:prstGeom prst="rect">
            <a:avLst/>
          </a:prstGeom>
        </p:spPr>
      </p:pic>
      <p:pic>
        <p:nvPicPr>
          <p:cNvPr id="36" name="圖片 35">
            <a:extLst>
              <a:ext uri="{FF2B5EF4-FFF2-40B4-BE49-F238E27FC236}">
                <a16:creationId xmlns:a16="http://schemas.microsoft.com/office/drawing/2014/main" id="{CDCB214B-7991-A527-ABA4-D052493FCC35}"/>
              </a:ext>
            </a:extLst>
          </p:cNvPr>
          <p:cNvPicPr>
            <a:picLocks noChangeAspect="1"/>
          </p:cNvPicPr>
          <p:nvPr/>
        </p:nvPicPr>
        <p:blipFill>
          <a:blip r:embed="rId4"/>
          <a:stretch>
            <a:fillRect/>
          </a:stretch>
        </p:blipFill>
        <p:spPr>
          <a:xfrm>
            <a:off x="3991577" y="3887647"/>
            <a:ext cx="476255" cy="476255"/>
          </a:xfrm>
          <a:prstGeom prst="rect">
            <a:avLst/>
          </a:prstGeom>
        </p:spPr>
      </p:pic>
      <p:pic>
        <p:nvPicPr>
          <p:cNvPr id="38" name="圖片 37">
            <a:extLst>
              <a:ext uri="{FF2B5EF4-FFF2-40B4-BE49-F238E27FC236}">
                <a16:creationId xmlns:a16="http://schemas.microsoft.com/office/drawing/2014/main" id="{75115DA2-DFFD-7EA7-3839-F315C711E422}"/>
              </a:ext>
            </a:extLst>
          </p:cNvPr>
          <p:cNvPicPr>
            <a:picLocks noChangeAspect="1"/>
          </p:cNvPicPr>
          <p:nvPr/>
        </p:nvPicPr>
        <p:blipFill>
          <a:blip r:embed="rId4"/>
          <a:stretch>
            <a:fillRect/>
          </a:stretch>
        </p:blipFill>
        <p:spPr>
          <a:xfrm>
            <a:off x="6500984" y="3864997"/>
            <a:ext cx="476255" cy="476255"/>
          </a:xfrm>
          <a:prstGeom prst="rect">
            <a:avLst/>
          </a:prstGeom>
        </p:spPr>
      </p:pic>
      <p:pic>
        <p:nvPicPr>
          <p:cNvPr id="40" name="圖片 39">
            <a:extLst>
              <a:ext uri="{FF2B5EF4-FFF2-40B4-BE49-F238E27FC236}">
                <a16:creationId xmlns:a16="http://schemas.microsoft.com/office/drawing/2014/main" id="{8A0F0052-D329-C603-6A25-6CCEE05D556A}"/>
              </a:ext>
            </a:extLst>
          </p:cNvPr>
          <p:cNvPicPr>
            <a:picLocks noChangeAspect="1"/>
          </p:cNvPicPr>
          <p:nvPr/>
        </p:nvPicPr>
        <p:blipFill>
          <a:blip r:embed="rId5"/>
          <a:stretch>
            <a:fillRect/>
          </a:stretch>
        </p:blipFill>
        <p:spPr>
          <a:xfrm>
            <a:off x="2566748" y="3815868"/>
            <a:ext cx="609604" cy="609604"/>
          </a:xfrm>
          <a:prstGeom prst="rect">
            <a:avLst/>
          </a:prstGeom>
        </p:spPr>
      </p:pic>
      <p:pic>
        <p:nvPicPr>
          <p:cNvPr id="42" name="圖片 41">
            <a:extLst>
              <a:ext uri="{FF2B5EF4-FFF2-40B4-BE49-F238E27FC236}">
                <a16:creationId xmlns:a16="http://schemas.microsoft.com/office/drawing/2014/main" id="{74BAB7F4-BD2A-6A5C-5D76-F19AB096D6E8}"/>
              </a:ext>
            </a:extLst>
          </p:cNvPr>
          <p:cNvPicPr>
            <a:picLocks noChangeAspect="1"/>
          </p:cNvPicPr>
          <p:nvPr/>
        </p:nvPicPr>
        <p:blipFill>
          <a:blip r:embed="rId5"/>
          <a:stretch>
            <a:fillRect/>
          </a:stretch>
        </p:blipFill>
        <p:spPr>
          <a:xfrm>
            <a:off x="5188879" y="3772932"/>
            <a:ext cx="609604" cy="609604"/>
          </a:xfrm>
          <a:prstGeom prst="rect">
            <a:avLst/>
          </a:prstGeom>
        </p:spPr>
      </p:pic>
      <p:pic>
        <p:nvPicPr>
          <p:cNvPr id="44" name="圖片 43">
            <a:extLst>
              <a:ext uri="{FF2B5EF4-FFF2-40B4-BE49-F238E27FC236}">
                <a16:creationId xmlns:a16="http://schemas.microsoft.com/office/drawing/2014/main" id="{65979592-5F81-51EB-3CA4-AD47DA88FF55}"/>
              </a:ext>
            </a:extLst>
          </p:cNvPr>
          <p:cNvPicPr>
            <a:picLocks noChangeAspect="1"/>
          </p:cNvPicPr>
          <p:nvPr/>
        </p:nvPicPr>
        <p:blipFill>
          <a:blip r:embed="rId5"/>
          <a:stretch>
            <a:fillRect/>
          </a:stretch>
        </p:blipFill>
        <p:spPr>
          <a:xfrm>
            <a:off x="7698925" y="3793038"/>
            <a:ext cx="609604" cy="609604"/>
          </a:xfrm>
          <a:prstGeom prst="rect">
            <a:avLst/>
          </a:prstGeom>
        </p:spPr>
      </p:pic>
    </p:spTree>
    <p:extLst>
      <p:ext uri="{BB962C8B-B14F-4D97-AF65-F5344CB8AC3E}">
        <p14:creationId xmlns:p14="http://schemas.microsoft.com/office/powerpoint/2010/main" val="793512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randombar(horizontal)">
                                      <p:cBhvr>
                                        <p:cTn id="19" dur="500"/>
                                        <p:tgtEl>
                                          <p:spTgt spid="28"/>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randombar(horizontal)">
                                      <p:cBhvr>
                                        <p:cTn id="24" dur="500"/>
                                        <p:tgtEl>
                                          <p:spTgt spid="30"/>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randombar(horizontal)">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4"/>
                                        </p:tgtEl>
                                        <p:attrNameLst>
                                          <p:attrName>style.visibility</p:attrName>
                                        </p:attrNameLst>
                                      </p:cBhvr>
                                      <p:to>
                                        <p:strVal val="visible"/>
                                      </p:to>
                                    </p:set>
                                  </p:childTnLst>
                                </p:cTn>
                              </p:par>
                              <p:par>
                                <p:cTn id="34" presetID="14" presetClass="entr" presetSubtype="10" fill="hold" nodeType="with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randombar(horizontal)">
                                      <p:cBhvr>
                                        <p:cTn id="36" dur="500"/>
                                        <p:tgtEl>
                                          <p:spTgt spid="40"/>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4" presetClass="entr" presetSubtype="10" fill="hold"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randombar(horizontal)">
                                      <p:cBhvr>
                                        <p:cTn id="43" dur="500"/>
                                        <p:tgtEl>
                                          <p:spTgt spid="42"/>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38"/>
                                        </p:tgtEl>
                                        <p:attrNameLst>
                                          <p:attrName>style.visibility</p:attrName>
                                        </p:attrNameLst>
                                      </p:cBhvr>
                                      <p:to>
                                        <p:strVal val="visible"/>
                                      </p:to>
                                    </p:set>
                                  </p:childTnLst>
                                </p:cTn>
                              </p:par>
                              <p:par>
                                <p:cTn id="48" presetID="14" presetClass="entr" presetSubtype="10" fill="hold" nodeType="with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randombar(horizontal)">
                                      <p:cBhvr>
                                        <p:cTn id="5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249;p117">
            <a:extLst>
              <a:ext uri="{FF2B5EF4-FFF2-40B4-BE49-F238E27FC236}">
                <a16:creationId xmlns:a16="http://schemas.microsoft.com/office/drawing/2014/main" id="{9FD32A25-2D66-4C1B-A8BA-5100411490FC}"/>
              </a:ext>
            </a:extLst>
          </p:cNvPr>
          <p:cNvSpPr txBox="1">
            <a:spLocks noGrp="1"/>
          </p:cNvSpPr>
          <p:nvPr>
            <p:ph type="title"/>
          </p:nvPr>
        </p:nvSpPr>
        <p:spPr>
          <a:xfrm>
            <a:off x="929566" y="1470817"/>
            <a:ext cx="4425000" cy="1023000"/>
          </a:xfrm>
          <a:prstGeom prst="rect">
            <a:avLst/>
          </a:prstGeom>
        </p:spPr>
        <p:txBody>
          <a:bodyPr spcFirstLastPara="1" wrap="square" lIns="0" tIns="0" rIns="0" bIns="0" anchor="t" anchorCtr="0">
            <a:noAutofit/>
          </a:bodyPr>
          <a:lstStyle/>
          <a:p>
            <a:pPr lvl="0" algn="l"/>
            <a:r>
              <a:rPr lang="en-US" sz="6400" dirty="0">
                <a:solidFill>
                  <a:schemeClr val="accent6">
                    <a:lumMod val="40000"/>
                    <a:lumOff val="60000"/>
                  </a:schemeClr>
                </a:solidFill>
              </a:rPr>
              <a:t>THANKS!</a:t>
            </a:r>
            <a:endParaRPr sz="6400" dirty="0">
              <a:solidFill>
                <a:schemeClr val="accent6">
                  <a:lumMod val="40000"/>
                  <a:lumOff val="60000"/>
                </a:schemeClr>
              </a:solidFill>
            </a:endParaRPr>
          </a:p>
        </p:txBody>
      </p:sp>
      <p:grpSp>
        <p:nvGrpSpPr>
          <p:cNvPr id="4" name="Google Shape;3252;p117">
            <a:extLst>
              <a:ext uri="{FF2B5EF4-FFF2-40B4-BE49-F238E27FC236}">
                <a16:creationId xmlns:a16="http://schemas.microsoft.com/office/drawing/2014/main" id="{220B1171-3CF5-4D34-9E21-4EF651FD3412}"/>
              </a:ext>
            </a:extLst>
          </p:cNvPr>
          <p:cNvGrpSpPr/>
          <p:nvPr/>
        </p:nvGrpSpPr>
        <p:grpSpPr>
          <a:xfrm>
            <a:off x="4910515" y="1512925"/>
            <a:ext cx="3639834" cy="2394137"/>
            <a:chOff x="4904090" y="1487225"/>
            <a:chExt cx="3639834" cy="2394137"/>
          </a:xfrm>
        </p:grpSpPr>
        <p:sp>
          <p:nvSpPr>
            <p:cNvPr id="5" name="Google Shape;3253;p117">
              <a:extLst>
                <a:ext uri="{FF2B5EF4-FFF2-40B4-BE49-F238E27FC236}">
                  <a16:creationId xmlns:a16="http://schemas.microsoft.com/office/drawing/2014/main" id="{5FA34CAE-59F5-4990-A481-C04631BDF0D2}"/>
                </a:ext>
              </a:extLst>
            </p:cNvPr>
            <p:cNvSpPr/>
            <p:nvPr/>
          </p:nvSpPr>
          <p:spPr>
            <a:xfrm>
              <a:off x="5326534" y="1487225"/>
              <a:ext cx="3011967" cy="2306140"/>
            </a:xfrm>
            <a:custGeom>
              <a:avLst/>
              <a:gdLst/>
              <a:ahLst/>
              <a:cxn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 name="Google Shape;3254;p117">
              <a:extLst>
                <a:ext uri="{FF2B5EF4-FFF2-40B4-BE49-F238E27FC236}">
                  <a16:creationId xmlns:a16="http://schemas.microsoft.com/office/drawing/2014/main" id="{8D7A2AEC-5C5E-494D-91E5-5F257F4C665C}"/>
                </a:ext>
              </a:extLst>
            </p:cNvPr>
            <p:cNvSpPr/>
            <p:nvPr/>
          </p:nvSpPr>
          <p:spPr>
            <a:xfrm>
              <a:off x="4981446" y="1545848"/>
              <a:ext cx="3324330" cy="2232655"/>
            </a:xfrm>
            <a:custGeom>
              <a:avLst/>
              <a:gdLst/>
              <a:ahLst/>
              <a:cxn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none" strike="noStrike" kern="0" cap="none" spc="0" normalizeH="0" baseline="0" noProof="0" dirty="0">
                  <a:ln>
                    <a:noFill/>
                  </a:ln>
                  <a:solidFill>
                    <a:srgbClr val="000000"/>
                  </a:solidFill>
                  <a:effectLst/>
                  <a:uLnTx/>
                  <a:uFillTx/>
                  <a:latin typeface="Arial"/>
                  <a:cs typeface="Arial"/>
                  <a:sym typeface="Arial"/>
                </a:rPr>
                <a:t> </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 name="Google Shape;3255;p117">
              <a:extLst>
                <a:ext uri="{FF2B5EF4-FFF2-40B4-BE49-F238E27FC236}">
                  <a16:creationId xmlns:a16="http://schemas.microsoft.com/office/drawing/2014/main" id="{0E0D3FE2-FC10-4F63-BE8F-99DB8E22EF8F}"/>
                </a:ext>
              </a:extLst>
            </p:cNvPr>
            <p:cNvSpPr/>
            <p:nvPr/>
          </p:nvSpPr>
          <p:spPr>
            <a:xfrm flipH="1">
              <a:off x="4936427" y="3778484"/>
              <a:ext cx="3324553" cy="54390"/>
            </a:xfrm>
            <a:custGeom>
              <a:avLst/>
              <a:gdLst/>
              <a:ahLst/>
              <a:cxn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 name="Google Shape;3256;p117">
              <a:extLst>
                <a:ext uri="{FF2B5EF4-FFF2-40B4-BE49-F238E27FC236}">
                  <a16:creationId xmlns:a16="http://schemas.microsoft.com/office/drawing/2014/main" id="{4921B685-594C-496F-BDB1-6CE7631D457C}"/>
                </a:ext>
              </a:extLst>
            </p:cNvPr>
            <p:cNvSpPr/>
            <p:nvPr/>
          </p:nvSpPr>
          <p:spPr>
            <a:xfrm>
              <a:off x="8169300" y="2551322"/>
              <a:ext cx="62294" cy="73136"/>
            </a:xfrm>
            <a:custGeom>
              <a:avLst/>
              <a:gdLst/>
              <a:ahLst/>
              <a:cxnLst/>
              <a:rect l="l" t="t" r="r" b="b"/>
              <a:pathLst>
                <a:path w="655" h="769" extrusionOk="0">
                  <a:moveTo>
                    <a:pt x="332" y="0"/>
                  </a:moveTo>
                  <a:lnTo>
                    <a:pt x="210" y="254"/>
                  </a:lnTo>
                  <a:lnTo>
                    <a:pt x="0" y="385"/>
                  </a:lnTo>
                  <a:lnTo>
                    <a:pt x="210" y="516"/>
                  </a:lnTo>
                  <a:lnTo>
                    <a:pt x="332" y="769"/>
                  </a:lnTo>
                  <a:lnTo>
                    <a:pt x="445" y="516"/>
                  </a:lnTo>
                  <a:lnTo>
                    <a:pt x="655" y="385"/>
                  </a:lnTo>
                  <a:lnTo>
                    <a:pt x="445" y="254"/>
                  </a:lnTo>
                  <a:lnTo>
                    <a:pt x="332"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 name="Google Shape;3257;p117">
              <a:extLst>
                <a:ext uri="{FF2B5EF4-FFF2-40B4-BE49-F238E27FC236}">
                  <a16:creationId xmlns:a16="http://schemas.microsoft.com/office/drawing/2014/main" id="{9F26EFAA-40DB-454A-8579-2F7F7F432B77}"/>
                </a:ext>
              </a:extLst>
            </p:cNvPr>
            <p:cNvSpPr/>
            <p:nvPr/>
          </p:nvSpPr>
          <p:spPr>
            <a:xfrm>
              <a:off x="8200779" y="2252408"/>
              <a:ext cx="92347" cy="110512"/>
            </a:xfrm>
            <a:custGeom>
              <a:avLst/>
              <a:gdLst/>
              <a:ahLst/>
              <a:cxnLst/>
              <a:rect l="l" t="t" r="r" b="b"/>
              <a:pathLst>
                <a:path w="971" h="1162" extrusionOk="0">
                  <a:moveTo>
                    <a:pt x="490" y="0"/>
                  </a:moveTo>
                  <a:lnTo>
                    <a:pt x="315" y="384"/>
                  </a:lnTo>
                  <a:lnTo>
                    <a:pt x="1" y="576"/>
                  </a:lnTo>
                  <a:lnTo>
                    <a:pt x="315" y="777"/>
                  </a:lnTo>
                  <a:lnTo>
                    <a:pt x="490" y="1161"/>
                  </a:lnTo>
                  <a:lnTo>
                    <a:pt x="656" y="777"/>
                  </a:lnTo>
                  <a:lnTo>
                    <a:pt x="970" y="576"/>
                  </a:lnTo>
                  <a:lnTo>
                    <a:pt x="656" y="384"/>
                  </a:lnTo>
                  <a:lnTo>
                    <a:pt x="490"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 name="Google Shape;3258;p117">
              <a:extLst>
                <a:ext uri="{FF2B5EF4-FFF2-40B4-BE49-F238E27FC236}">
                  <a16:creationId xmlns:a16="http://schemas.microsoft.com/office/drawing/2014/main" id="{5BD9A916-5F8A-481B-874D-B73A20F0A0D2}"/>
                </a:ext>
              </a:extLst>
            </p:cNvPr>
            <p:cNvSpPr/>
            <p:nvPr/>
          </p:nvSpPr>
          <p:spPr>
            <a:xfrm>
              <a:off x="7426251" y="2414276"/>
              <a:ext cx="745623" cy="926037"/>
            </a:xfrm>
            <a:custGeom>
              <a:avLst/>
              <a:gdLst/>
              <a:ahLst/>
              <a:cxnLst/>
              <a:rect l="l" t="t" r="r" b="b"/>
              <a:pathLst>
                <a:path w="7840" h="9737" extrusionOk="0">
                  <a:moveTo>
                    <a:pt x="5700" y="1"/>
                  </a:moveTo>
                  <a:cubicBezTo>
                    <a:pt x="5686" y="1"/>
                    <a:pt x="0" y="3553"/>
                    <a:pt x="1614" y="9736"/>
                  </a:cubicBezTo>
                  <a:cubicBezTo>
                    <a:pt x="1614" y="9736"/>
                    <a:pt x="7839" y="6855"/>
                    <a:pt x="5700" y="1"/>
                  </a:cubicBezTo>
                  <a:cubicBezTo>
                    <a:pt x="5700" y="1"/>
                    <a:pt x="5700" y="1"/>
                    <a:pt x="5700"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1" name="Google Shape;3259;p117">
              <a:extLst>
                <a:ext uri="{FF2B5EF4-FFF2-40B4-BE49-F238E27FC236}">
                  <a16:creationId xmlns:a16="http://schemas.microsoft.com/office/drawing/2014/main" id="{125E5402-0D6B-465A-9960-F79B87A0FC94}"/>
                </a:ext>
              </a:extLst>
            </p:cNvPr>
            <p:cNvSpPr/>
            <p:nvPr/>
          </p:nvSpPr>
          <p:spPr>
            <a:xfrm>
              <a:off x="7593730" y="2440145"/>
              <a:ext cx="390501" cy="872493"/>
            </a:xfrm>
            <a:custGeom>
              <a:avLst/>
              <a:gdLst/>
              <a:ahLst/>
              <a:cxnLst/>
              <a:rect l="l" t="t" r="r" b="b"/>
              <a:pathLst>
                <a:path w="4106" h="9174" extrusionOk="0">
                  <a:moveTo>
                    <a:pt x="3823" y="0"/>
                  </a:moveTo>
                  <a:cubicBezTo>
                    <a:pt x="3810" y="0"/>
                    <a:pt x="3798" y="8"/>
                    <a:pt x="3791" y="26"/>
                  </a:cubicBezTo>
                  <a:cubicBezTo>
                    <a:pt x="3773" y="122"/>
                    <a:pt x="3747" y="209"/>
                    <a:pt x="3782" y="288"/>
                  </a:cubicBezTo>
                  <a:cubicBezTo>
                    <a:pt x="3633" y="907"/>
                    <a:pt x="3433" y="1519"/>
                    <a:pt x="3223" y="2121"/>
                  </a:cubicBezTo>
                  <a:cubicBezTo>
                    <a:pt x="3101" y="1868"/>
                    <a:pt x="3022" y="1606"/>
                    <a:pt x="2996" y="1335"/>
                  </a:cubicBezTo>
                  <a:cubicBezTo>
                    <a:pt x="2996" y="1248"/>
                    <a:pt x="2987" y="1169"/>
                    <a:pt x="2996" y="1091"/>
                  </a:cubicBezTo>
                  <a:cubicBezTo>
                    <a:pt x="2996" y="1073"/>
                    <a:pt x="3005" y="1047"/>
                    <a:pt x="3005" y="1030"/>
                  </a:cubicBezTo>
                  <a:lnTo>
                    <a:pt x="3005" y="1021"/>
                  </a:lnTo>
                  <a:cubicBezTo>
                    <a:pt x="3016" y="993"/>
                    <a:pt x="2991" y="972"/>
                    <a:pt x="2970" y="972"/>
                  </a:cubicBezTo>
                  <a:cubicBezTo>
                    <a:pt x="2958" y="972"/>
                    <a:pt x="2947" y="979"/>
                    <a:pt x="2944" y="995"/>
                  </a:cubicBezTo>
                  <a:cubicBezTo>
                    <a:pt x="2917" y="1108"/>
                    <a:pt x="2917" y="1222"/>
                    <a:pt x="2926" y="1335"/>
                  </a:cubicBezTo>
                  <a:cubicBezTo>
                    <a:pt x="2952" y="1641"/>
                    <a:pt x="3057" y="1938"/>
                    <a:pt x="3188" y="2208"/>
                  </a:cubicBezTo>
                  <a:cubicBezTo>
                    <a:pt x="3136" y="2357"/>
                    <a:pt x="3083" y="2514"/>
                    <a:pt x="3031" y="2654"/>
                  </a:cubicBezTo>
                  <a:cubicBezTo>
                    <a:pt x="2743" y="3440"/>
                    <a:pt x="2420" y="4217"/>
                    <a:pt x="2079" y="4976"/>
                  </a:cubicBezTo>
                  <a:cubicBezTo>
                    <a:pt x="1983" y="4688"/>
                    <a:pt x="1913" y="4391"/>
                    <a:pt x="1870" y="4086"/>
                  </a:cubicBezTo>
                  <a:cubicBezTo>
                    <a:pt x="1809" y="3623"/>
                    <a:pt x="1817" y="3160"/>
                    <a:pt x="1870" y="2697"/>
                  </a:cubicBezTo>
                  <a:cubicBezTo>
                    <a:pt x="1905" y="2514"/>
                    <a:pt x="1922" y="2313"/>
                    <a:pt x="1983" y="2130"/>
                  </a:cubicBezTo>
                  <a:cubicBezTo>
                    <a:pt x="1988" y="2104"/>
                    <a:pt x="1966" y="2087"/>
                    <a:pt x="1945" y="2087"/>
                  </a:cubicBezTo>
                  <a:cubicBezTo>
                    <a:pt x="1930" y="2087"/>
                    <a:pt x="1917" y="2095"/>
                    <a:pt x="1913" y="2112"/>
                  </a:cubicBezTo>
                  <a:cubicBezTo>
                    <a:pt x="1905" y="2182"/>
                    <a:pt x="1878" y="2252"/>
                    <a:pt x="1870" y="2313"/>
                  </a:cubicBezTo>
                  <a:cubicBezTo>
                    <a:pt x="1686" y="3221"/>
                    <a:pt x="1730" y="4191"/>
                    <a:pt x="2036" y="5064"/>
                  </a:cubicBezTo>
                  <a:cubicBezTo>
                    <a:pt x="1730" y="5754"/>
                    <a:pt x="1416" y="6417"/>
                    <a:pt x="1084" y="7089"/>
                  </a:cubicBezTo>
                  <a:cubicBezTo>
                    <a:pt x="1031" y="7177"/>
                    <a:pt x="988" y="7273"/>
                    <a:pt x="944" y="7360"/>
                  </a:cubicBezTo>
                  <a:cubicBezTo>
                    <a:pt x="831" y="7116"/>
                    <a:pt x="769" y="6871"/>
                    <a:pt x="726" y="6609"/>
                  </a:cubicBezTo>
                  <a:cubicBezTo>
                    <a:pt x="639" y="6138"/>
                    <a:pt x="630" y="5657"/>
                    <a:pt x="647" y="5177"/>
                  </a:cubicBezTo>
                  <a:cubicBezTo>
                    <a:pt x="656" y="4959"/>
                    <a:pt x="673" y="4732"/>
                    <a:pt x="700" y="4496"/>
                  </a:cubicBezTo>
                  <a:cubicBezTo>
                    <a:pt x="709" y="4481"/>
                    <a:pt x="692" y="4470"/>
                    <a:pt x="673" y="4470"/>
                  </a:cubicBezTo>
                  <a:cubicBezTo>
                    <a:pt x="658" y="4470"/>
                    <a:pt x="642" y="4477"/>
                    <a:pt x="639" y="4496"/>
                  </a:cubicBezTo>
                  <a:cubicBezTo>
                    <a:pt x="630" y="4575"/>
                    <a:pt x="612" y="4662"/>
                    <a:pt x="604" y="4741"/>
                  </a:cubicBezTo>
                  <a:cubicBezTo>
                    <a:pt x="560" y="5151"/>
                    <a:pt x="551" y="5570"/>
                    <a:pt x="569" y="5981"/>
                  </a:cubicBezTo>
                  <a:cubicBezTo>
                    <a:pt x="604" y="6478"/>
                    <a:pt x="682" y="6985"/>
                    <a:pt x="892" y="7447"/>
                  </a:cubicBezTo>
                  <a:cubicBezTo>
                    <a:pt x="700" y="7832"/>
                    <a:pt x="508" y="8198"/>
                    <a:pt x="307" y="8574"/>
                  </a:cubicBezTo>
                  <a:lnTo>
                    <a:pt x="19" y="9124"/>
                  </a:lnTo>
                  <a:cubicBezTo>
                    <a:pt x="0" y="9149"/>
                    <a:pt x="21" y="9173"/>
                    <a:pt x="44" y="9173"/>
                  </a:cubicBezTo>
                  <a:cubicBezTo>
                    <a:pt x="53" y="9173"/>
                    <a:pt x="63" y="9169"/>
                    <a:pt x="71" y="9159"/>
                  </a:cubicBezTo>
                  <a:lnTo>
                    <a:pt x="71" y="9150"/>
                  </a:lnTo>
                  <a:cubicBezTo>
                    <a:pt x="115" y="9080"/>
                    <a:pt x="158" y="8993"/>
                    <a:pt x="193" y="8932"/>
                  </a:cubicBezTo>
                  <a:cubicBezTo>
                    <a:pt x="281" y="8775"/>
                    <a:pt x="350" y="8617"/>
                    <a:pt x="438" y="8460"/>
                  </a:cubicBezTo>
                  <a:cubicBezTo>
                    <a:pt x="438" y="8452"/>
                    <a:pt x="455" y="8452"/>
                    <a:pt x="455" y="8443"/>
                  </a:cubicBezTo>
                  <a:cubicBezTo>
                    <a:pt x="726" y="8312"/>
                    <a:pt x="979" y="8146"/>
                    <a:pt x="1215" y="7971"/>
                  </a:cubicBezTo>
                  <a:cubicBezTo>
                    <a:pt x="1660" y="7631"/>
                    <a:pt x="2079" y="7247"/>
                    <a:pt x="2481" y="6845"/>
                  </a:cubicBezTo>
                  <a:cubicBezTo>
                    <a:pt x="2664" y="6653"/>
                    <a:pt x="2865" y="6452"/>
                    <a:pt x="3048" y="6242"/>
                  </a:cubicBezTo>
                  <a:cubicBezTo>
                    <a:pt x="3067" y="6224"/>
                    <a:pt x="3051" y="6202"/>
                    <a:pt x="3028" y="6202"/>
                  </a:cubicBezTo>
                  <a:cubicBezTo>
                    <a:pt x="3018" y="6202"/>
                    <a:pt x="3007" y="6206"/>
                    <a:pt x="2996" y="6216"/>
                  </a:cubicBezTo>
                  <a:cubicBezTo>
                    <a:pt x="2935" y="6277"/>
                    <a:pt x="2865" y="6356"/>
                    <a:pt x="2804" y="6417"/>
                  </a:cubicBezTo>
                  <a:cubicBezTo>
                    <a:pt x="2472" y="6784"/>
                    <a:pt x="2123" y="7116"/>
                    <a:pt x="1765" y="7439"/>
                  </a:cubicBezTo>
                  <a:cubicBezTo>
                    <a:pt x="1372" y="7771"/>
                    <a:pt x="953" y="8111"/>
                    <a:pt x="481" y="8338"/>
                  </a:cubicBezTo>
                  <a:cubicBezTo>
                    <a:pt x="639" y="8041"/>
                    <a:pt x="787" y="7744"/>
                    <a:pt x="944" y="7447"/>
                  </a:cubicBezTo>
                  <a:cubicBezTo>
                    <a:pt x="1040" y="7255"/>
                    <a:pt x="1127" y="7089"/>
                    <a:pt x="1215" y="6897"/>
                  </a:cubicBezTo>
                  <a:cubicBezTo>
                    <a:pt x="1311" y="6679"/>
                    <a:pt x="1424" y="6478"/>
                    <a:pt x="1520" y="6260"/>
                  </a:cubicBezTo>
                  <a:cubicBezTo>
                    <a:pt x="1791" y="6190"/>
                    <a:pt x="2044" y="6068"/>
                    <a:pt x="2289" y="5919"/>
                  </a:cubicBezTo>
                  <a:cubicBezTo>
                    <a:pt x="2708" y="5640"/>
                    <a:pt x="3083" y="5282"/>
                    <a:pt x="3406" y="4907"/>
                  </a:cubicBezTo>
                  <a:cubicBezTo>
                    <a:pt x="3572" y="4714"/>
                    <a:pt x="3729" y="4522"/>
                    <a:pt x="3869" y="4313"/>
                  </a:cubicBezTo>
                  <a:cubicBezTo>
                    <a:pt x="3888" y="4288"/>
                    <a:pt x="3862" y="4267"/>
                    <a:pt x="3839" y="4267"/>
                  </a:cubicBezTo>
                  <a:cubicBezTo>
                    <a:pt x="3830" y="4267"/>
                    <a:pt x="3822" y="4270"/>
                    <a:pt x="3817" y="4278"/>
                  </a:cubicBezTo>
                  <a:cubicBezTo>
                    <a:pt x="3756" y="4348"/>
                    <a:pt x="3712" y="4426"/>
                    <a:pt x="3660" y="4487"/>
                  </a:cubicBezTo>
                  <a:cubicBezTo>
                    <a:pt x="3415" y="4828"/>
                    <a:pt x="3127" y="5142"/>
                    <a:pt x="2813" y="5430"/>
                  </a:cubicBezTo>
                  <a:cubicBezTo>
                    <a:pt x="2446" y="5754"/>
                    <a:pt x="2027" y="6059"/>
                    <a:pt x="1547" y="6190"/>
                  </a:cubicBezTo>
                  <a:cubicBezTo>
                    <a:pt x="1774" y="5719"/>
                    <a:pt x="1983" y="5256"/>
                    <a:pt x="2184" y="4784"/>
                  </a:cubicBezTo>
                  <a:cubicBezTo>
                    <a:pt x="2359" y="4400"/>
                    <a:pt x="2525" y="4016"/>
                    <a:pt x="2682" y="3623"/>
                  </a:cubicBezTo>
                  <a:cubicBezTo>
                    <a:pt x="2839" y="3562"/>
                    <a:pt x="2996" y="3466"/>
                    <a:pt x="3136" y="3352"/>
                  </a:cubicBezTo>
                  <a:cubicBezTo>
                    <a:pt x="3502" y="3082"/>
                    <a:pt x="3826" y="2732"/>
                    <a:pt x="4087" y="2374"/>
                  </a:cubicBezTo>
                  <a:cubicBezTo>
                    <a:pt x="4106" y="2350"/>
                    <a:pt x="4081" y="2325"/>
                    <a:pt x="4058" y="2325"/>
                  </a:cubicBezTo>
                  <a:cubicBezTo>
                    <a:pt x="4049" y="2325"/>
                    <a:pt x="4040" y="2329"/>
                    <a:pt x="4035" y="2339"/>
                  </a:cubicBezTo>
                  <a:cubicBezTo>
                    <a:pt x="4009" y="2383"/>
                    <a:pt x="3983" y="2418"/>
                    <a:pt x="3948" y="2462"/>
                  </a:cubicBezTo>
                  <a:cubicBezTo>
                    <a:pt x="3791" y="2654"/>
                    <a:pt x="3616" y="2837"/>
                    <a:pt x="3433" y="3012"/>
                  </a:cubicBezTo>
                  <a:cubicBezTo>
                    <a:pt x="3214" y="3221"/>
                    <a:pt x="2987" y="3405"/>
                    <a:pt x="2725" y="3536"/>
                  </a:cubicBezTo>
                  <a:cubicBezTo>
                    <a:pt x="2874" y="3160"/>
                    <a:pt x="3022" y="2776"/>
                    <a:pt x="3162" y="2392"/>
                  </a:cubicBezTo>
                  <a:cubicBezTo>
                    <a:pt x="3179" y="2339"/>
                    <a:pt x="3197" y="2296"/>
                    <a:pt x="3214" y="2243"/>
                  </a:cubicBezTo>
                  <a:lnTo>
                    <a:pt x="3214" y="2226"/>
                  </a:lnTo>
                  <a:cubicBezTo>
                    <a:pt x="3468" y="1519"/>
                    <a:pt x="3695" y="785"/>
                    <a:pt x="3860" y="43"/>
                  </a:cubicBezTo>
                  <a:cubicBezTo>
                    <a:pt x="3860" y="17"/>
                    <a:pt x="3842" y="0"/>
                    <a:pt x="3823"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2" name="Google Shape;3260;p117">
              <a:extLst>
                <a:ext uri="{FF2B5EF4-FFF2-40B4-BE49-F238E27FC236}">
                  <a16:creationId xmlns:a16="http://schemas.microsoft.com/office/drawing/2014/main" id="{0EC592EB-7068-4155-8FD2-04774D290931}"/>
                </a:ext>
              </a:extLst>
            </p:cNvPr>
            <p:cNvSpPr/>
            <p:nvPr/>
          </p:nvSpPr>
          <p:spPr>
            <a:xfrm>
              <a:off x="7597153" y="2701587"/>
              <a:ext cx="946770" cy="774916"/>
            </a:xfrm>
            <a:custGeom>
              <a:avLst/>
              <a:gdLst/>
              <a:ahLst/>
              <a:cxnLst/>
              <a:rect l="l" t="t" r="r" b="b"/>
              <a:pathLst>
                <a:path w="9955" h="8148" extrusionOk="0">
                  <a:moveTo>
                    <a:pt x="9954" y="1"/>
                  </a:moveTo>
                  <a:cubicBezTo>
                    <a:pt x="9954" y="1"/>
                    <a:pt x="9954" y="1"/>
                    <a:pt x="9954" y="1"/>
                  </a:cubicBezTo>
                  <a:lnTo>
                    <a:pt x="9954" y="1"/>
                  </a:lnTo>
                  <a:cubicBezTo>
                    <a:pt x="9954" y="1"/>
                    <a:pt x="9954" y="1"/>
                    <a:pt x="9954" y="1"/>
                  </a:cubicBezTo>
                  <a:close/>
                  <a:moveTo>
                    <a:pt x="9954" y="1"/>
                  </a:moveTo>
                  <a:cubicBezTo>
                    <a:pt x="9934" y="12"/>
                    <a:pt x="1620" y="2502"/>
                    <a:pt x="0" y="8147"/>
                  </a:cubicBezTo>
                  <a:cubicBezTo>
                    <a:pt x="0" y="8147"/>
                    <a:pt x="8539" y="6314"/>
                    <a:pt x="9954" y="1"/>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 name="Google Shape;3261;p117">
              <a:extLst>
                <a:ext uri="{FF2B5EF4-FFF2-40B4-BE49-F238E27FC236}">
                  <a16:creationId xmlns:a16="http://schemas.microsoft.com/office/drawing/2014/main" id="{997B9E58-94A5-454E-A4FC-D62830564F8D}"/>
                </a:ext>
              </a:extLst>
            </p:cNvPr>
            <p:cNvSpPr/>
            <p:nvPr/>
          </p:nvSpPr>
          <p:spPr>
            <a:xfrm>
              <a:off x="7626350" y="2723271"/>
              <a:ext cx="893987" cy="729170"/>
            </a:xfrm>
            <a:custGeom>
              <a:avLst/>
              <a:gdLst/>
              <a:ahLst/>
              <a:cxnLst/>
              <a:rect l="l" t="t" r="r" b="b"/>
              <a:pathLst>
                <a:path w="9400" h="7667" extrusionOk="0">
                  <a:moveTo>
                    <a:pt x="9362" y="0"/>
                  </a:moveTo>
                  <a:cubicBezTo>
                    <a:pt x="9350" y="0"/>
                    <a:pt x="9336" y="5"/>
                    <a:pt x="9324" y="17"/>
                  </a:cubicBezTo>
                  <a:cubicBezTo>
                    <a:pt x="9245" y="105"/>
                    <a:pt x="9167" y="183"/>
                    <a:pt x="9071" y="236"/>
                  </a:cubicBezTo>
                  <a:cubicBezTo>
                    <a:pt x="8556" y="768"/>
                    <a:pt x="7997" y="1283"/>
                    <a:pt x="7429" y="1799"/>
                  </a:cubicBezTo>
                  <a:cubicBezTo>
                    <a:pt x="7447" y="1563"/>
                    <a:pt x="7499" y="1318"/>
                    <a:pt x="7621" y="1074"/>
                  </a:cubicBezTo>
                  <a:cubicBezTo>
                    <a:pt x="7647" y="1013"/>
                    <a:pt x="7691" y="934"/>
                    <a:pt x="7752" y="864"/>
                  </a:cubicBezTo>
                  <a:cubicBezTo>
                    <a:pt x="7761" y="847"/>
                    <a:pt x="7778" y="838"/>
                    <a:pt x="7796" y="812"/>
                  </a:cubicBezTo>
                  <a:lnTo>
                    <a:pt x="7805" y="803"/>
                  </a:lnTo>
                  <a:cubicBezTo>
                    <a:pt x="7828" y="780"/>
                    <a:pt x="7809" y="764"/>
                    <a:pt x="7785" y="764"/>
                  </a:cubicBezTo>
                  <a:cubicBezTo>
                    <a:pt x="7774" y="764"/>
                    <a:pt x="7761" y="768"/>
                    <a:pt x="7752" y="777"/>
                  </a:cubicBezTo>
                  <a:cubicBezTo>
                    <a:pt x="7665" y="864"/>
                    <a:pt x="7604" y="978"/>
                    <a:pt x="7551" y="1074"/>
                  </a:cubicBezTo>
                  <a:cubicBezTo>
                    <a:pt x="7412" y="1345"/>
                    <a:pt x="7359" y="1624"/>
                    <a:pt x="7359" y="1868"/>
                  </a:cubicBezTo>
                  <a:cubicBezTo>
                    <a:pt x="7211" y="1991"/>
                    <a:pt x="7071" y="2122"/>
                    <a:pt x="6931" y="2244"/>
                  </a:cubicBezTo>
                  <a:cubicBezTo>
                    <a:pt x="6163" y="2907"/>
                    <a:pt x="5377" y="3554"/>
                    <a:pt x="4574" y="4200"/>
                  </a:cubicBezTo>
                  <a:cubicBezTo>
                    <a:pt x="4618" y="3938"/>
                    <a:pt x="4714" y="3658"/>
                    <a:pt x="4836" y="3388"/>
                  </a:cubicBezTo>
                  <a:cubicBezTo>
                    <a:pt x="5028" y="2977"/>
                    <a:pt x="5290" y="2567"/>
                    <a:pt x="5613" y="2165"/>
                  </a:cubicBezTo>
                  <a:cubicBezTo>
                    <a:pt x="5744" y="1999"/>
                    <a:pt x="5884" y="1825"/>
                    <a:pt x="6050" y="1676"/>
                  </a:cubicBezTo>
                  <a:cubicBezTo>
                    <a:pt x="6067" y="1653"/>
                    <a:pt x="6050" y="1638"/>
                    <a:pt x="6026" y="1638"/>
                  </a:cubicBezTo>
                  <a:cubicBezTo>
                    <a:pt x="6014" y="1638"/>
                    <a:pt x="6000" y="1641"/>
                    <a:pt x="5988" y="1650"/>
                  </a:cubicBezTo>
                  <a:cubicBezTo>
                    <a:pt x="5936" y="1711"/>
                    <a:pt x="5884" y="1772"/>
                    <a:pt x="5831" y="1825"/>
                  </a:cubicBezTo>
                  <a:cubicBezTo>
                    <a:pt x="5115" y="2611"/>
                    <a:pt x="4626" y="3475"/>
                    <a:pt x="4487" y="4287"/>
                  </a:cubicBezTo>
                  <a:cubicBezTo>
                    <a:pt x="3779" y="4837"/>
                    <a:pt x="3046" y="5405"/>
                    <a:pt x="2312" y="5955"/>
                  </a:cubicBezTo>
                  <a:cubicBezTo>
                    <a:pt x="2216" y="6033"/>
                    <a:pt x="2103" y="6103"/>
                    <a:pt x="2007" y="6182"/>
                  </a:cubicBezTo>
                  <a:cubicBezTo>
                    <a:pt x="2016" y="5955"/>
                    <a:pt x="2085" y="5710"/>
                    <a:pt x="2182" y="5483"/>
                  </a:cubicBezTo>
                  <a:cubicBezTo>
                    <a:pt x="2356" y="5055"/>
                    <a:pt x="2609" y="4619"/>
                    <a:pt x="2906" y="4208"/>
                  </a:cubicBezTo>
                  <a:cubicBezTo>
                    <a:pt x="3046" y="3999"/>
                    <a:pt x="3186" y="3798"/>
                    <a:pt x="3352" y="3606"/>
                  </a:cubicBezTo>
                  <a:cubicBezTo>
                    <a:pt x="3371" y="3586"/>
                    <a:pt x="3358" y="3575"/>
                    <a:pt x="3336" y="3575"/>
                  </a:cubicBezTo>
                  <a:cubicBezTo>
                    <a:pt x="3319" y="3575"/>
                    <a:pt x="3297" y="3582"/>
                    <a:pt x="3282" y="3597"/>
                  </a:cubicBezTo>
                  <a:cubicBezTo>
                    <a:pt x="3229" y="3658"/>
                    <a:pt x="3177" y="3728"/>
                    <a:pt x="3125" y="3798"/>
                  </a:cubicBezTo>
                  <a:cubicBezTo>
                    <a:pt x="2845" y="4165"/>
                    <a:pt x="2609" y="4523"/>
                    <a:pt x="2400" y="4890"/>
                  </a:cubicBezTo>
                  <a:cubicBezTo>
                    <a:pt x="2164" y="5344"/>
                    <a:pt x="1954" y="5798"/>
                    <a:pt x="1946" y="6226"/>
                  </a:cubicBezTo>
                  <a:cubicBezTo>
                    <a:pt x="1527" y="6540"/>
                    <a:pt x="1099" y="6845"/>
                    <a:pt x="680" y="7151"/>
                  </a:cubicBezTo>
                  <a:cubicBezTo>
                    <a:pt x="461" y="7308"/>
                    <a:pt x="252" y="7457"/>
                    <a:pt x="34" y="7614"/>
                  </a:cubicBezTo>
                  <a:cubicBezTo>
                    <a:pt x="1" y="7640"/>
                    <a:pt x="17" y="7667"/>
                    <a:pt x="47" y="7667"/>
                  </a:cubicBezTo>
                  <a:cubicBezTo>
                    <a:pt x="56" y="7667"/>
                    <a:pt x="67" y="7664"/>
                    <a:pt x="77" y="7657"/>
                  </a:cubicBezTo>
                  <a:cubicBezTo>
                    <a:pt x="77" y="7649"/>
                    <a:pt x="86" y="7649"/>
                    <a:pt x="86" y="7649"/>
                  </a:cubicBezTo>
                  <a:cubicBezTo>
                    <a:pt x="173" y="7588"/>
                    <a:pt x="261" y="7527"/>
                    <a:pt x="339" y="7465"/>
                  </a:cubicBezTo>
                  <a:cubicBezTo>
                    <a:pt x="514" y="7352"/>
                    <a:pt x="697" y="7221"/>
                    <a:pt x="872" y="7090"/>
                  </a:cubicBezTo>
                  <a:cubicBezTo>
                    <a:pt x="881" y="7090"/>
                    <a:pt x="881" y="7072"/>
                    <a:pt x="898" y="7072"/>
                  </a:cubicBezTo>
                  <a:cubicBezTo>
                    <a:pt x="1265" y="7003"/>
                    <a:pt x="1640" y="6880"/>
                    <a:pt x="2007" y="6749"/>
                  </a:cubicBezTo>
                  <a:cubicBezTo>
                    <a:pt x="2705" y="6505"/>
                    <a:pt x="3386" y="6217"/>
                    <a:pt x="4050" y="5911"/>
                  </a:cubicBezTo>
                  <a:cubicBezTo>
                    <a:pt x="4373" y="5754"/>
                    <a:pt x="4705" y="5606"/>
                    <a:pt x="5019" y="5440"/>
                  </a:cubicBezTo>
                  <a:cubicBezTo>
                    <a:pt x="5052" y="5413"/>
                    <a:pt x="5035" y="5387"/>
                    <a:pt x="5006" y="5387"/>
                  </a:cubicBezTo>
                  <a:cubicBezTo>
                    <a:pt x="4997" y="5387"/>
                    <a:pt x="4986" y="5390"/>
                    <a:pt x="4976" y="5396"/>
                  </a:cubicBezTo>
                  <a:cubicBezTo>
                    <a:pt x="4880" y="5448"/>
                    <a:pt x="4757" y="5501"/>
                    <a:pt x="4653" y="5562"/>
                  </a:cubicBezTo>
                  <a:cubicBezTo>
                    <a:pt x="4094" y="5833"/>
                    <a:pt x="3517" y="6095"/>
                    <a:pt x="2932" y="6339"/>
                  </a:cubicBezTo>
                  <a:cubicBezTo>
                    <a:pt x="2312" y="6583"/>
                    <a:pt x="1658" y="6837"/>
                    <a:pt x="1011" y="6994"/>
                  </a:cubicBezTo>
                  <a:cubicBezTo>
                    <a:pt x="1352" y="6749"/>
                    <a:pt x="1693" y="6505"/>
                    <a:pt x="2016" y="6260"/>
                  </a:cubicBezTo>
                  <a:cubicBezTo>
                    <a:pt x="2225" y="6112"/>
                    <a:pt x="2435" y="5964"/>
                    <a:pt x="2627" y="5806"/>
                  </a:cubicBezTo>
                  <a:cubicBezTo>
                    <a:pt x="2863" y="5632"/>
                    <a:pt x="3098" y="5448"/>
                    <a:pt x="3325" y="5274"/>
                  </a:cubicBezTo>
                  <a:cubicBezTo>
                    <a:pt x="3666" y="5248"/>
                    <a:pt x="4015" y="5169"/>
                    <a:pt x="4364" y="5055"/>
                  </a:cubicBezTo>
                  <a:cubicBezTo>
                    <a:pt x="5002" y="4863"/>
                    <a:pt x="5613" y="4575"/>
                    <a:pt x="6189" y="4278"/>
                  </a:cubicBezTo>
                  <a:cubicBezTo>
                    <a:pt x="6469" y="4130"/>
                    <a:pt x="6757" y="3973"/>
                    <a:pt x="7028" y="3816"/>
                  </a:cubicBezTo>
                  <a:cubicBezTo>
                    <a:pt x="7060" y="3790"/>
                    <a:pt x="7044" y="3759"/>
                    <a:pt x="7016" y="3759"/>
                  </a:cubicBezTo>
                  <a:cubicBezTo>
                    <a:pt x="7007" y="3759"/>
                    <a:pt x="6995" y="3763"/>
                    <a:pt x="6984" y="3772"/>
                  </a:cubicBezTo>
                  <a:cubicBezTo>
                    <a:pt x="6888" y="3824"/>
                    <a:pt x="6801" y="3877"/>
                    <a:pt x="6704" y="3938"/>
                  </a:cubicBezTo>
                  <a:cubicBezTo>
                    <a:pt x="6224" y="4200"/>
                    <a:pt x="5735" y="4444"/>
                    <a:pt x="5229" y="4663"/>
                  </a:cubicBezTo>
                  <a:cubicBezTo>
                    <a:pt x="4644" y="4916"/>
                    <a:pt x="3998" y="5143"/>
                    <a:pt x="3395" y="5204"/>
                  </a:cubicBezTo>
                  <a:cubicBezTo>
                    <a:pt x="3902" y="4820"/>
                    <a:pt x="4399" y="4427"/>
                    <a:pt x="4888" y="4034"/>
                  </a:cubicBezTo>
                  <a:cubicBezTo>
                    <a:pt x="5299" y="3702"/>
                    <a:pt x="5692" y="3388"/>
                    <a:pt x="6085" y="3065"/>
                  </a:cubicBezTo>
                  <a:cubicBezTo>
                    <a:pt x="6303" y="3004"/>
                    <a:pt x="6521" y="2942"/>
                    <a:pt x="6739" y="2864"/>
                  </a:cubicBezTo>
                  <a:cubicBezTo>
                    <a:pt x="7289" y="2672"/>
                    <a:pt x="7840" y="2410"/>
                    <a:pt x="8337" y="2113"/>
                  </a:cubicBezTo>
                  <a:cubicBezTo>
                    <a:pt x="8370" y="2087"/>
                    <a:pt x="8353" y="2060"/>
                    <a:pt x="8324" y="2060"/>
                  </a:cubicBezTo>
                  <a:cubicBezTo>
                    <a:pt x="8315" y="2060"/>
                    <a:pt x="8304" y="2063"/>
                    <a:pt x="8294" y="2069"/>
                  </a:cubicBezTo>
                  <a:lnTo>
                    <a:pt x="8136" y="2165"/>
                  </a:lnTo>
                  <a:cubicBezTo>
                    <a:pt x="7848" y="2322"/>
                    <a:pt x="7551" y="2471"/>
                    <a:pt x="7246" y="2602"/>
                  </a:cubicBezTo>
                  <a:cubicBezTo>
                    <a:pt x="6897" y="2759"/>
                    <a:pt x="6530" y="2899"/>
                    <a:pt x="6172" y="2986"/>
                  </a:cubicBezTo>
                  <a:cubicBezTo>
                    <a:pt x="6547" y="2672"/>
                    <a:pt x="6923" y="2349"/>
                    <a:pt x="7289" y="2026"/>
                  </a:cubicBezTo>
                  <a:cubicBezTo>
                    <a:pt x="7333" y="1982"/>
                    <a:pt x="7394" y="1938"/>
                    <a:pt x="7438" y="1895"/>
                  </a:cubicBezTo>
                  <a:lnTo>
                    <a:pt x="7447" y="1895"/>
                  </a:lnTo>
                  <a:cubicBezTo>
                    <a:pt x="8119" y="1292"/>
                    <a:pt x="8774" y="672"/>
                    <a:pt x="9376" y="35"/>
                  </a:cubicBezTo>
                  <a:cubicBezTo>
                    <a:pt x="9399" y="18"/>
                    <a:pt x="9385" y="0"/>
                    <a:pt x="9362" y="0"/>
                  </a:cubicBezTo>
                  <a:close/>
                </a:path>
              </a:pathLst>
            </a:custGeom>
            <a:solidFill>
              <a:schemeClr val="l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4" name="Google Shape;3262;p117">
              <a:extLst>
                <a:ext uri="{FF2B5EF4-FFF2-40B4-BE49-F238E27FC236}">
                  <a16:creationId xmlns:a16="http://schemas.microsoft.com/office/drawing/2014/main" id="{65845500-1706-41E5-B124-DAACDC91805D}"/>
                </a:ext>
              </a:extLst>
            </p:cNvPr>
            <p:cNvSpPr/>
            <p:nvPr/>
          </p:nvSpPr>
          <p:spPr>
            <a:xfrm>
              <a:off x="5456360" y="2410187"/>
              <a:ext cx="220929" cy="1129467"/>
            </a:xfrm>
            <a:custGeom>
              <a:avLst/>
              <a:gdLst/>
              <a:ahLst/>
              <a:cxnLst/>
              <a:rect l="l" t="t" r="r" b="b"/>
              <a:pathLst>
                <a:path w="2323" h="11876" extrusionOk="0">
                  <a:moveTo>
                    <a:pt x="0" y="0"/>
                  </a:moveTo>
                  <a:lnTo>
                    <a:pt x="0" y="11875"/>
                  </a:lnTo>
                  <a:lnTo>
                    <a:pt x="2323" y="11875"/>
                  </a:lnTo>
                  <a:lnTo>
                    <a:pt x="2323"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5" name="Google Shape;3263;p117">
              <a:extLst>
                <a:ext uri="{FF2B5EF4-FFF2-40B4-BE49-F238E27FC236}">
                  <a16:creationId xmlns:a16="http://schemas.microsoft.com/office/drawing/2014/main" id="{4ACA3849-02DE-4654-9E8A-81AF39D7D2D7}"/>
                </a:ext>
              </a:extLst>
            </p:cNvPr>
            <p:cNvSpPr/>
            <p:nvPr/>
          </p:nvSpPr>
          <p:spPr>
            <a:xfrm>
              <a:off x="5483750" y="2410187"/>
              <a:ext cx="15027" cy="1129467"/>
            </a:xfrm>
            <a:custGeom>
              <a:avLst/>
              <a:gdLst/>
              <a:ahLst/>
              <a:cxnLst/>
              <a:rect l="l" t="t" r="r" b="b"/>
              <a:pathLst>
                <a:path w="158" h="11876" extrusionOk="0">
                  <a:moveTo>
                    <a:pt x="0" y="0"/>
                  </a:moveTo>
                  <a:lnTo>
                    <a:pt x="0" y="11875"/>
                  </a:lnTo>
                  <a:lnTo>
                    <a:pt x="157" y="11875"/>
                  </a:lnTo>
                  <a:lnTo>
                    <a:pt x="157"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6" name="Google Shape;3264;p117">
              <a:extLst>
                <a:ext uri="{FF2B5EF4-FFF2-40B4-BE49-F238E27FC236}">
                  <a16:creationId xmlns:a16="http://schemas.microsoft.com/office/drawing/2014/main" id="{A993E906-4A8D-4D8A-88A7-60718DE7EEA3}"/>
                </a:ext>
              </a:extLst>
            </p:cNvPr>
            <p:cNvSpPr/>
            <p:nvPr/>
          </p:nvSpPr>
          <p:spPr>
            <a:xfrm>
              <a:off x="5533584" y="2410187"/>
              <a:ext cx="15027" cy="1129467"/>
            </a:xfrm>
            <a:custGeom>
              <a:avLst/>
              <a:gdLst/>
              <a:ahLst/>
              <a:cxnLst/>
              <a:rect l="l" t="t" r="r" b="b"/>
              <a:pathLst>
                <a:path w="158" h="11876" extrusionOk="0">
                  <a:moveTo>
                    <a:pt x="0" y="0"/>
                  </a:moveTo>
                  <a:lnTo>
                    <a:pt x="0" y="11875"/>
                  </a:lnTo>
                  <a:lnTo>
                    <a:pt x="157" y="11875"/>
                  </a:lnTo>
                  <a:lnTo>
                    <a:pt x="157"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7" name="Google Shape;3265;p117">
              <a:extLst>
                <a:ext uri="{FF2B5EF4-FFF2-40B4-BE49-F238E27FC236}">
                  <a16:creationId xmlns:a16="http://schemas.microsoft.com/office/drawing/2014/main" id="{5CAC954A-5309-47B4-BAB7-7C925FF62E34}"/>
                </a:ext>
              </a:extLst>
            </p:cNvPr>
            <p:cNvSpPr/>
            <p:nvPr/>
          </p:nvSpPr>
          <p:spPr>
            <a:xfrm>
              <a:off x="5585036"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8" name="Google Shape;3266;p117">
              <a:extLst>
                <a:ext uri="{FF2B5EF4-FFF2-40B4-BE49-F238E27FC236}">
                  <a16:creationId xmlns:a16="http://schemas.microsoft.com/office/drawing/2014/main" id="{405992F1-9EC7-4AF1-86A7-175650B5A2CB}"/>
                </a:ext>
              </a:extLst>
            </p:cNvPr>
            <p:cNvSpPr/>
            <p:nvPr/>
          </p:nvSpPr>
          <p:spPr>
            <a:xfrm>
              <a:off x="5635726"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9" name="Google Shape;3267;p117">
              <a:extLst>
                <a:ext uri="{FF2B5EF4-FFF2-40B4-BE49-F238E27FC236}">
                  <a16:creationId xmlns:a16="http://schemas.microsoft.com/office/drawing/2014/main" id="{AC16BD69-526F-4991-8A88-45804EF037F1}"/>
                </a:ext>
              </a:extLst>
            </p:cNvPr>
            <p:cNvSpPr/>
            <p:nvPr/>
          </p:nvSpPr>
          <p:spPr>
            <a:xfrm>
              <a:off x="5413175" y="2327998"/>
              <a:ext cx="306428" cy="127925"/>
            </a:xfrm>
            <a:custGeom>
              <a:avLst/>
              <a:gdLst/>
              <a:ahLst/>
              <a:cxnLst/>
              <a:rect l="l" t="t" r="r" b="b"/>
              <a:pathLst>
                <a:path w="3222" h="1136" extrusionOk="0">
                  <a:moveTo>
                    <a:pt x="0" y="0"/>
                  </a:moveTo>
                  <a:lnTo>
                    <a:pt x="0"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0" name="Google Shape;3268;p117">
              <a:extLst>
                <a:ext uri="{FF2B5EF4-FFF2-40B4-BE49-F238E27FC236}">
                  <a16:creationId xmlns:a16="http://schemas.microsoft.com/office/drawing/2014/main" id="{F335FAA6-6E48-493E-9F32-937890E815F7}"/>
                </a:ext>
              </a:extLst>
            </p:cNvPr>
            <p:cNvSpPr/>
            <p:nvPr/>
          </p:nvSpPr>
          <p:spPr>
            <a:xfrm>
              <a:off x="5413182" y="3539553"/>
              <a:ext cx="306428" cy="108039"/>
            </a:xfrm>
            <a:custGeom>
              <a:avLst/>
              <a:gdLst/>
              <a:ahLst/>
              <a:cxnLst/>
              <a:rect l="l" t="t" r="r" b="b"/>
              <a:pathLst>
                <a:path w="3222" h="1136" extrusionOk="0">
                  <a:moveTo>
                    <a:pt x="0" y="0"/>
                  </a:moveTo>
                  <a:lnTo>
                    <a:pt x="0"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1" name="Google Shape;3269;p117">
              <a:extLst>
                <a:ext uri="{FF2B5EF4-FFF2-40B4-BE49-F238E27FC236}">
                  <a16:creationId xmlns:a16="http://schemas.microsoft.com/office/drawing/2014/main" id="{E7A82BB0-FB1F-44C0-B918-2C40550B8220}"/>
                </a:ext>
              </a:extLst>
            </p:cNvPr>
            <p:cNvSpPr/>
            <p:nvPr/>
          </p:nvSpPr>
          <p:spPr>
            <a:xfrm>
              <a:off x="5413182" y="3622579"/>
              <a:ext cx="306428" cy="25773"/>
            </a:xfrm>
            <a:custGeom>
              <a:avLst/>
              <a:gdLst/>
              <a:ahLst/>
              <a:cxnLst/>
              <a:rect l="l" t="t" r="r" b="b"/>
              <a:pathLst>
                <a:path w="3222" h="271" extrusionOk="0">
                  <a:moveTo>
                    <a:pt x="0" y="0"/>
                  </a:moveTo>
                  <a:lnTo>
                    <a:pt x="0" y="271"/>
                  </a:lnTo>
                  <a:lnTo>
                    <a:pt x="3222" y="271"/>
                  </a:lnTo>
                  <a:lnTo>
                    <a:pt x="3222"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2" name="Google Shape;3270;p117">
              <a:extLst>
                <a:ext uri="{FF2B5EF4-FFF2-40B4-BE49-F238E27FC236}">
                  <a16:creationId xmlns:a16="http://schemas.microsoft.com/office/drawing/2014/main" id="{838095F0-0F32-40D9-A1D7-C83920FD34BF}"/>
                </a:ext>
              </a:extLst>
            </p:cNvPr>
            <p:cNvSpPr/>
            <p:nvPr/>
          </p:nvSpPr>
          <p:spPr>
            <a:xfrm>
              <a:off x="5851612" y="2410187"/>
              <a:ext cx="220929" cy="1129467"/>
            </a:xfrm>
            <a:custGeom>
              <a:avLst/>
              <a:gdLst/>
              <a:ahLst/>
              <a:cxnLst/>
              <a:rect l="l" t="t" r="r" b="b"/>
              <a:pathLst>
                <a:path w="2323" h="11876" extrusionOk="0">
                  <a:moveTo>
                    <a:pt x="0" y="0"/>
                  </a:moveTo>
                  <a:lnTo>
                    <a:pt x="0" y="11875"/>
                  </a:lnTo>
                  <a:lnTo>
                    <a:pt x="2323" y="11875"/>
                  </a:lnTo>
                  <a:lnTo>
                    <a:pt x="2323"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3" name="Google Shape;3271;p117">
              <a:extLst>
                <a:ext uri="{FF2B5EF4-FFF2-40B4-BE49-F238E27FC236}">
                  <a16:creationId xmlns:a16="http://schemas.microsoft.com/office/drawing/2014/main" id="{E7DF865F-41D7-47C8-B46F-34850AF5B50A}"/>
                </a:ext>
              </a:extLst>
            </p:cNvPr>
            <p:cNvSpPr/>
            <p:nvPr/>
          </p:nvSpPr>
          <p:spPr>
            <a:xfrm>
              <a:off x="5878146" y="2410187"/>
              <a:ext cx="15027" cy="1129467"/>
            </a:xfrm>
            <a:custGeom>
              <a:avLst/>
              <a:gdLst/>
              <a:ahLst/>
              <a:cxnLst/>
              <a:rect l="l" t="t" r="r" b="b"/>
              <a:pathLst>
                <a:path w="158" h="11876" extrusionOk="0">
                  <a:moveTo>
                    <a:pt x="1" y="0"/>
                  </a:moveTo>
                  <a:lnTo>
                    <a:pt x="1" y="11875"/>
                  </a:lnTo>
                  <a:lnTo>
                    <a:pt x="158" y="11875"/>
                  </a:lnTo>
                  <a:lnTo>
                    <a:pt x="15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4" name="Google Shape;3272;p117">
              <a:extLst>
                <a:ext uri="{FF2B5EF4-FFF2-40B4-BE49-F238E27FC236}">
                  <a16:creationId xmlns:a16="http://schemas.microsoft.com/office/drawing/2014/main" id="{58F741D9-A35A-47A5-8D7D-B8644DAA9869}"/>
                </a:ext>
              </a:extLst>
            </p:cNvPr>
            <p:cNvSpPr/>
            <p:nvPr/>
          </p:nvSpPr>
          <p:spPr>
            <a:xfrm>
              <a:off x="5929693"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5" name="Google Shape;3273;p117">
              <a:extLst>
                <a:ext uri="{FF2B5EF4-FFF2-40B4-BE49-F238E27FC236}">
                  <a16:creationId xmlns:a16="http://schemas.microsoft.com/office/drawing/2014/main" id="{7C9166E7-5672-4C1F-956B-7599DBAABDCE}"/>
                </a:ext>
              </a:extLst>
            </p:cNvPr>
            <p:cNvSpPr/>
            <p:nvPr/>
          </p:nvSpPr>
          <p:spPr>
            <a:xfrm>
              <a:off x="5979432" y="2410187"/>
              <a:ext cx="14266" cy="1129467"/>
            </a:xfrm>
            <a:custGeom>
              <a:avLst/>
              <a:gdLst/>
              <a:ahLst/>
              <a:cxnLst/>
              <a:rect l="l" t="t" r="r" b="b"/>
              <a:pathLst>
                <a:path w="150"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6" name="Google Shape;3274;p117">
              <a:extLst>
                <a:ext uri="{FF2B5EF4-FFF2-40B4-BE49-F238E27FC236}">
                  <a16:creationId xmlns:a16="http://schemas.microsoft.com/office/drawing/2014/main" id="{3351D780-DA40-4E7F-80CB-0D44FF07773F}"/>
                </a:ext>
              </a:extLst>
            </p:cNvPr>
            <p:cNvSpPr/>
            <p:nvPr/>
          </p:nvSpPr>
          <p:spPr>
            <a:xfrm>
              <a:off x="6030123" y="2410187"/>
              <a:ext cx="14266" cy="1129467"/>
            </a:xfrm>
            <a:custGeom>
              <a:avLst/>
              <a:gdLst/>
              <a:ahLst/>
              <a:cxnLst/>
              <a:rect l="l" t="t" r="r" b="b"/>
              <a:pathLst>
                <a:path w="150"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7" name="Google Shape;3275;p117">
              <a:extLst>
                <a:ext uri="{FF2B5EF4-FFF2-40B4-BE49-F238E27FC236}">
                  <a16:creationId xmlns:a16="http://schemas.microsoft.com/office/drawing/2014/main" id="{73CE9106-9862-4E5B-9AD8-7E803DDCD169}"/>
                </a:ext>
              </a:extLst>
            </p:cNvPr>
            <p:cNvSpPr/>
            <p:nvPr/>
          </p:nvSpPr>
          <p:spPr>
            <a:xfrm>
              <a:off x="5807574" y="2327998"/>
              <a:ext cx="306523" cy="127925"/>
            </a:xfrm>
            <a:custGeom>
              <a:avLst/>
              <a:gdLst/>
              <a:ahLst/>
              <a:cxnLst/>
              <a:rect l="l" t="t" r="r" b="b"/>
              <a:pathLst>
                <a:path w="3223" h="1136" extrusionOk="0">
                  <a:moveTo>
                    <a:pt x="1" y="0"/>
                  </a:moveTo>
                  <a:lnTo>
                    <a:pt x="1"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8" name="Google Shape;3276;p117">
              <a:extLst>
                <a:ext uri="{FF2B5EF4-FFF2-40B4-BE49-F238E27FC236}">
                  <a16:creationId xmlns:a16="http://schemas.microsoft.com/office/drawing/2014/main" id="{86D42480-2FA6-4865-9955-19416D6A2429}"/>
                </a:ext>
              </a:extLst>
            </p:cNvPr>
            <p:cNvSpPr/>
            <p:nvPr/>
          </p:nvSpPr>
          <p:spPr>
            <a:xfrm>
              <a:off x="5807579" y="3539553"/>
              <a:ext cx="306523" cy="108039"/>
            </a:xfrm>
            <a:custGeom>
              <a:avLst/>
              <a:gdLst/>
              <a:ahLst/>
              <a:cxnLst/>
              <a:rect l="l" t="t" r="r" b="b"/>
              <a:pathLst>
                <a:path w="3223" h="1136" extrusionOk="0">
                  <a:moveTo>
                    <a:pt x="1" y="0"/>
                  </a:moveTo>
                  <a:lnTo>
                    <a:pt x="1"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Google Shape;3277;p117">
              <a:extLst>
                <a:ext uri="{FF2B5EF4-FFF2-40B4-BE49-F238E27FC236}">
                  <a16:creationId xmlns:a16="http://schemas.microsoft.com/office/drawing/2014/main" id="{D22FC98C-2C95-4843-A9BE-73B40D88AC61}"/>
                </a:ext>
              </a:extLst>
            </p:cNvPr>
            <p:cNvSpPr/>
            <p:nvPr/>
          </p:nvSpPr>
          <p:spPr>
            <a:xfrm>
              <a:off x="5807579" y="3622579"/>
              <a:ext cx="306523" cy="25773"/>
            </a:xfrm>
            <a:custGeom>
              <a:avLst/>
              <a:gdLst/>
              <a:ahLst/>
              <a:cxnLst/>
              <a:rect l="l" t="t" r="r" b="b"/>
              <a:pathLst>
                <a:path w="3223" h="271" extrusionOk="0">
                  <a:moveTo>
                    <a:pt x="1" y="0"/>
                  </a:moveTo>
                  <a:lnTo>
                    <a:pt x="1" y="271"/>
                  </a:lnTo>
                  <a:lnTo>
                    <a:pt x="3222" y="271"/>
                  </a:lnTo>
                  <a:lnTo>
                    <a:pt x="3222"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0" name="Google Shape;3278;p117">
              <a:extLst>
                <a:ext uri="{FF2B5EF4-FFF2-40B4-BE49-F238E27FC236}">
                  <a16:creationId xmlns:a16="http://schemas.microsoft.com/office/drawing/2014/main" id="{48BC36DA-5A3D-4DB2-8B25-1A49D3363CE3}"/>
                </a:ext>
              </a:extLst>
            </p:cNvPr>
            <p:cNvSpPr/>
            <p:nvPr/>
          </p:nvSpPr>
          <p:spPr>
            <a:xfrm>
              <a:off x="6246009" y="2410187"/>
              <a:ext cx="221024" cy="1129467"/>
            </a:xfrm>
            <a:custGeom>
              <a:avLst/>
              <a:gdLst/>
              <a:ahLst/>
              <a:cxnLst/>
              <a:rect l="l" t="t" r="r" b="b"/>
              <a:pathLst>
                <a:path w="2324" h="11876" extrusionOk="0">
                  <a:moveTo>
                    <a:pt x="1" y="0"/>
                  </a:moveTo>
                  <a:lnTo>
                    <a:pt x="1" y="11875"/>
                  </a:lnTo>
                  <a:lnTo>
                    <a:pt x="2323" y="11875"/>
                  </a:lnTo>
                  <a:lnTo>
                    <a:pt x="2323"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1" name="Google Shape;3279;p117">
              <a:extLst>
                <a:ext uri="{FF2B5EF4-FFF2-40B4-BE49-F238E27FC236}">
                  <a16:creationId xmlns:a16="http://schemas.microsoft.com/office/drawing/2014/main" id="{D23AA452-D75C-4CFF-B1BF-D60A9D065AC5}"/>
                </a:ext>
              </a:extLst>
            </p:cNvPr>
            <p:cNvSpPr/>
            <p:nvPr/>
          </p:nvSpPr>
          <p:spPr>
            <a:xfrm>
              <a:off x="6273399" y="2410187"/>
              <a:ext cx="15122" cy="1129467"/>
            </a:xfrm>
            <a:custGeom>
              <a:avLst/>
              <a:gdLst/>
              <a:ahLst/>
              <a:cxnLst/>
              <a:rect l="l" t="t" r="r" b="b"/>
              <a:pathLst>
                <a:path w="159" h="11876" extrusionOk="0">
                  <a:moveTo>
                    <a:pt x="1" y="0"/>
                  </a:moveTo>
                  <a:lnTo>
                    <a:pt x="1" y="11875"/>
                  </a:lnTo>
                  <a:lnTo>
                    <a:pt x="158" y="11875"/>
                  </a:lnTo>
                  <a:lnTo>
                    <a:pt x="15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2" name="Google Shape;3280;p117">
              <a:extLst>
                <a:ext uri="{FF2B5EF4-FFF2-40B4-BE49-F238E27FC236}">
                  <a16:creationId xmlns:a16="http://schemas.microsoft.com/office/drawing/2014/main" id="{BBD8A5F3-DD15-470D-B23F-094FE072507C}"/>
                </a:ext>
              </a:extLst>
            </p:cNvPr>
            <p:cNvSpPr/>
            <p:nvPr/>
          </p:nvSpPr>
          <p:spPr>
            <a:xfrm>
              <a:off x="6324090" y="2410187"/>
              <a:ext cx="14171" cy="1129467"/>
            </a:xfrm>
            <a:custGeom>
              <a:avLst/>
              <a:gdLst/>
              <a:ahLst/>
              <a:cxnLst/>
              <a:rect l="l" t="t" r="r" b="b"/>
              <a:pathLst>
                <a:path w="149"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3" name="Google Shape;3281;p117">
              <a:extLst>
                <a:ext uri="{FF2B5EF4-FFF2-40B4-BE49-F238E27FC236}">
                  <a16:creationId xmlns:a16="http://schemas.microsoft.com/office/drawing/2014/main" id="{AD5B178D-42F8-4C2E-A721-13224A23C099}"/>
                </a:ext>
              </a:extLst>
            </p:cNvPr>
            <p:cNvSpPr/>
            <p:nvPr/>
          </p:nvSpPr>
          <p:spPr>
            <a:xfrm>
              <a:off x="6374780"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4" name="Google Shape;3282;p117">
              <a:extLst>
                <a:ext uri="{FF2B5EF4-FFF2-40B4-BE49-F238E27FC236}">
                  <a16:creationId xmlns:a16="http://schemas.microsoft.com/office/drawing/2014/main" id="{8D373DE5-823E-446F-BE08-B12B1C119FB6}"/>
                </a:ext>
              </a:extLst>
            </p:cNvPr>
            <p:cNvSpPr/>
            <p:nvPr/>
          </p:nvSpPr>
          <p:spPr>
            <a:xfrm>
              <a:off x="6424615"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5" name="Google Shape;3283;p117">
              <a:extLst>
                <a:ext uri="{FF2B5EF4-FFF2-40B4-BE49-F238E27FC236}">
                  <a16:creationId xmlns:a16="http://schemas.microsoft.com/office/drawing/2014/main" id="{577085B5-8F3F-4942-A9A6-DD50E662AA81}"/>
                </a:ext>
              </a:extLst>
            </p:cNvPr>
            <p:cNvSpPr/>
            <p:nvPr/>
          </p:nvSpPr>
          <p:spPr>
            <a:xfrm>
              <a:off x="6203686" y="2327998"/>
              <a:ext cx="305667" cy="127925"/>
            </a:xfrm>
            <a:custGeom>
              <a:avLst/>
              <a:gdLst/>
              <a:ahLst/>
              <a:cxnLst/>
              <a:rect l="l" t="t" r="r" b="b"/>
              <a:pathLst>
                <a:path w="3214" h="1136" extrusionOk="0">
                  <a:moveTo>
                    <a:pt x="0" y="0"/>
                  </a:moveTo>
                  <a:lnTo>
                    <a:pt x="0" y="1135"/>
                  </a:lnTo>
                  <a:lnTo>
                    <a:pt x="3214" y="1135"/>
                  </a:lnTo>
                  <a:lnTo>
                    <a:pt x="3214"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6" name="Google Shape;3284;p117">
              <a:extLst>
                <a:ext uri="{FF2B5EF4-FFF2-40B4-BE49-F238E27FC236}">
                  <a16:creationId xmlns:a16="http://schemas.microsoft.com/office/drawing/2014/main" id="{AE607D39-0857-48C4-B9CC-D4C9AEFE564C}"/>
                </a:ext>
              </a:extLst>
            </p:cNvPr>
            <p:cNvSpPr/>
            <p:nvPr/>
          </p:nvSpPr>
          <p:spPr>
            <a:xfrm>
              <a:off x="6203688" y="3539553"/>
              <a:ext cx="305667" cy="108039"/>
            </a:xfrm>
            <a:custGeom>
              <a:avLst/>
              <a:gdLst/>
              <a:ahLst/>
              <a:cxnLst/>
              <a:rect l="l" t="t" r="r" b="b"/>
              <a:pathLst>
                <a:path w="3214" h="1136" extrusionOk="0">
                  <a:moveTo>
                    <a:pt x="0" y="0"/>
                  </a:moveTo>
                  <a:lnTo>
                    <a:pt x="0" y="1135"/>
                  </a:lnTo>
                  <a:lnTo>
                    <a:pt x="3214" y="1135"/>
                  </a:lnTo>
                  <a:lnTo>
                    <a:pt x="3214"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7" name="Google Shape;3285;p117">
              <a:extLst>
                <a:ext uri="{FF2B5EF4-FFF2-40B4-BE49-F238E27FC236}">
                  <a16:creationId xmlns:a16="http://schemas.microsoft.com/office/drawing/2014/main" id="{9CB386D1-9C43-4751-9D7D-5F4F4E0CF9A6}"/>
                </a:ext>
              </a:extLst>
            </p:cNvPr>
            <p:cNvSpPr/>
            <p:nvPr/>
          </p:nvSpPr>
          <p:spPr>
            <a:xfrm>
              <a:off x="6203688" y="3622579"/>
              <a:ext cx="305667" cy="25773"/>
            </a:xfrm>
            <a:custGeom>
              <a:avLst/>
              <a:gdLst/>
              <a:ahLst/>
              <a:cxnLst/>
              <a:rect l="l" t="t" r="r" b="b"/>
              <a:pathLst>
                <a:path w="3214" h="271" extrusionOk="0">
                  <a:moveTo>
                    <a:pt x="0" y="0"/>
                  </a:moveTo>
                  <a:lnTo>
                    <a:pt x="0" y="271"/>
                  </a:lnTo>
                  <a:lnTo>
                    <a:pt x="3214" y="271"/>
                  </a:lnTo>
                  <a:lnTo>
                    <a:pt x="3214"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8" name="Google Shape;3286;p117">
              <a:extLst>
                <a:ext uri="{FF2B5EF4-FFF2-40B4-BE49-F238E27FC236}">
                  <a16:creationId xmlns:a16="http://schemas.microsoft.com/office/drawing/2014/main" id="{0ADE0F08-5506-4AAC-BD73-9CEAF9F191E1}"/>
                </a:ext>
              </a:extLst>
            </p:cNvPr>
            <p:cNvSpPr/>
            <p:nvPr/>
          </p:nvSpPr>
          <p:spPr>
            <a:xfrm>
              <a:off x="6641357" y="2410187"/>
              <a:ext cx="220929" cy="1129467"/>
            </a:xfrm>
            <a:custGeom>
              <a:avLst/>
              <a:gdLst/>
              <a:ahLst/>
              <a:cxnLst/>
              <a:rect l="l" t="t" r="r" b="b"/>
              <a:pathLst>
                <a:path w="2323" h="11876" extrusionOk="0">
                  <a:moveTo>
                    <a:pt x="0" y="0"/>
                  </a:moveTo>
                  <a:lnTo>
                    <a:pt x="0" y="11875"/>
                  </a:lnTo>
                  <a:lnTo>
                    <a:pt x="2323" y="11875"/>
                  </a:lnTo>
                  <a:lnTo>
                    <a:pt x="2323"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39" name="Google Shape;3287;p117">
              <a:extLst>
                <a:ext uri="{FF2B5EF4-FFF2-40B4-BE49-F238E27FC236}">
                  <a16:creationId xmlns:a16="http://schemas.microsoft.com/office/drawing/2014/main" id="{CD7AAF52-6A45-4DEE-97B5-5DEA853FB954}"/>
                </a:ext>
              </a:extLst>
            </p:cNvPr>
            <p:cNvSpPr/>
            <p:nvPr/>
          </p:nvSpPr>
          <p:spPr>
            <a:xfrm>
              <a:off x="6668747"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0" name="Google Shape;3288;p117">
              <a:extLst>
                <a:ext uri="{FF2B5EF4-FFF2-40B4-BE49-F238E27FC236}">
                  <a16:creationId xmlns:a16="http://schemas.microsoft.com/office/drawing/2014/main" id="{C742F2C2-4D09-4303-8808-41BD028BE1F1}"/>
                </a:ext>
              </a:extLst>
            </p:cNvPr>
            <p:cNvSpPr/>
            <p:nvPr/>
          </p:nvSpPr>
          <p:spPr>
            <a:xfrm>
              <a:off x="6719342" y="2410187"/>
              <a:ext cx="14266" cy="1129467"/>
            </a:xfrm>
            <a:custGeom>
              <a:avLst/>
              <a:gdLst/>
              <a:ahLst/>
              <a:cxnLst/>
              <a:rect l="l" t="t" r="r" b="b"/>
              <a:pathLst>
                <a:path w="150"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1" name="Google Shape;3289;p117">
              <a:extLst>
                <a:ext uri="{FF2B5EF4-FFF2-40B4-BE49-F238E27FC236}">
                  <a16:creationId xmlns:a16="http://schemas.microsoft.com/office/drawing/2014/main" id="{7CED9D05-F890-4277-BC90-1E1E197D8B01}"/>
                </a:ext>
              </a:extLst>
            </p:cNvPr>
            <p:cNvSpPr/>
            <p:nvPr/>
          </p:nvSpPr>
          <p:spPr>
            <a:xfrm>
              <a:off x="6769177" y="2410187"/>
              <a:ext cx="14266" cy="1129467"/>
            </a:xfrm>
            <a:custGeom>
              <a:avLst/>
              <a:gdLst/>
              <a:ahLst/>
              <a:cxnLst/>
              <a:rect l="l" t="t" r="r" b="b"/>
              <a:pathLst>
                <a:path w="150"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2" name="Google Shape;3290;p117">
              <a:extLst>
                <a:ext uri="{FF2B5EF4-FFF2-40B4-BE49-F238E27FC236}">
                  <a16:creationId xmlns:a16="http://schemas.microsoft.com/office/drawing/2014/main" id="{CC526D3B-9752-4D67-8C89-A795A7E073A9}"/>
                </a:ext>
              </a:extLst>
            </p:cNvPr>
            <p:cNvSpPr/>
            <p:nvPr/>
          </p:nvSpPr>
          <p:spPr>
            <a:xfrm>
              <a:off x="6819867"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3" name="Google Shape;3291;p117">
              <a:extLst>
                <a:ext uri="{FF2B5EF4-FFF2-40B4-BE49-F238E27FC236}">
                  <a16:creationId xmlns:a16="http://schemas.microsoft.com/office/drawing/2014/main" id="{7F61FE37-B13D-4493-A32D-BFFB3EBA8EBC}"/>
                </a:ext>
              </a:extLst>
            </p:cNvPr>
            <p:cNvSpPr/>
            <p:nvPr/>
          </p:nvSpPr>
          <p:spPr>
            <a:xfrm>
              <a:off x="6597324" y="2327998"/>
              <a:ext cx="306523" cy="127925"/>
            </a:xfrm>
            <a:custGeom>
              <a:avLst/>
              <a:gdLst/>
              <a:ahLst/>
              <a:cxnLst/>
              <a:rect l="l" t="t" r="r" b="b"/>
              <a:pathLst>
                <a:path w="3223" h="1136" extrusionOk="0">
                  <a:moveTo>
                    <a:pt x="0" y="0"/>
                  </a:moveTo>
                  <a:lnTo>
                    <a:pt x="0"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4" name="Google Shape;3292;p117">
              <a:extLst>
                <a:ext uri="{FF2B5EF4-FFF2-40B4-BE49-F238E27FC236}">
                  <a16:creationId xmlns:a16="http://schemas.microsoft.com/office/drawing/2014/main" id="{25769821-EC23-42C8-917A-C900C9EFC0F3}"/>
                </a:ext>
              </a:extLst>
            </p:cNvPr>
            <p:cNvSpPr/>
            <p:nvPr/>
          </p:nvSpPr>
          <p:spPr>
            <a:xfrm>
              <a:off x="6597324" y="3539553"/>
              <a:ext cx="306523" cy="108039"/>
            </a:xfrm>
            <a:custGeom>
              <a:avLst/>
              <a:gdLst/>
              <a:ahLst/>
              <a:cxnLst/>
              <a:rect l="l" t="t" r="r" b="b"/>
              <a:pathLst>
                <a:path w="3223" h="1136" extrusionOk="0">
                  <a:moveTo>
                    <a:pt x="0" y="0"/>
                  </a:moveTo>
                  <a:lnTo>
                    <a:pt x="0"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5" name="Google Shape;3293;p117">
              <a:extLst>
                <a:ext uri="{FF2B5EF4-FFF2-40B4-BE49-F238E27FC236}">
                  <a16:creationId xmlns:a16="http://schemas.microsoft.com/office/drawing/2014/main" id="{BAE29E7A-BCE4-4B5A-BD62-623B3964C243}"/>
                </a:ext>
              </a:extLst>
            </p:cNvPr>
            <p:cNvSpPr/>
            <p:nvPr/>
          </p:nvSpPr>
          <p:spPr>
            <a:xfrm>
              <a:off x="6597324" y="3622579"/>
              <a:ext cx="306523" cy="25773"/>
            </a:xfrm>
            <a:custGeom>
              <a:avLst/>
              <a:gdLst/>
              <a:ahLst/>
              <a:cxnLst/>
              <a:rect l="l" t="t" r="r" b="b"/>
              <a:pathLst>
                <a:path w="3223" h="271" extrusionOk="0">
                  <a:moveTo>
                    <a:pt x="0" y="0"/>
                  </a:moveTo>
                  <a:lnTo>
                    <a:pt x="0" y="271"/>
                  </a:lnTo>
                  <a:lnTo>
                    <a:pt x="3222" y="271"/>
                  </a:lnTo>
                  <a:lnTo>
                    <a:pt x="3222"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6" name="Google Shape;3294;p117">
              <a:extLst>
                <a:ext uri="{FF2B5EF4-FFF2-40B4-BE49-F238E27FC236}">
                  <a16:creationId xmlns:a16="http://schemas.microsoft.com/office/drawing/2014/main" id="{633EC94A-3051-4155-8616-E28A637CE31C}"/>
                </a:ext>
              </a:extLst>
            </p:cNvPr>
            <p:cNvSpPr/>
            <p:nvPr/>
          </p:nvSpPr>
          <p:spPr>
            <a:xfrm>
              <a:off x="7035754" y="2410187"/>
              <a:ext cx="221024" cy="1129467"/>
            </a:xfrm>
            <a:custGeom>
              <a:avLst/>
              <a:gdLst/>
              <a:ahLst/>
              <a:cxnLst/>
              <a:rect l="l" t="t" r="r" b="b"/>
              <a:pathLst>
                <a:path w="2324" h="11876" extrusionOk="0">
                  <a:moveTo>
                    <a:pt x="0" y="0"/>
                  </a:moveTo>
                  <a:lnTo>
                    <a:pt x="0" y="11875"/>
                  </a:lnTo>
                  <a:lnTo>
                    <a:pt x="2323" y="11875"/>
                  </a:lnTo>
                  <a:lnTo>
                    <a:pt x="2323"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7" name="Google Shape;3295;p117">
              <a:extLst>
                <a:ext uri="{FF2B5EF4-FFF2-40B4-BE49-F238E27FC236}">
                  <a16:creationId xmlns:a16="http://schemas.microsoft.com/office/drawing/2014/main" id="{FE242C86-52D6-4672-B47B-256108CEBA77}"/>
                </a:ext>
              </a:extLst>
            </p:cNvPr>
            <p:cNvSpPr/>
            <p:nvPr/>
          </p:nvSpPr>
          <p:spPr>
            <a:xfrm>
              <a:off x="7063144" y="2410187"/>
              <a:ext cx="14266" cy="1129467"/>
            </a:xfrm>
            <a:custGeom>
              <a:avLst/>
              <a:gdLst/>
              <a:ahLst/>
              <a:cxnLst/>
              <a:rect l="l" t="t" r="r" b="b"/>
              <a:pathLst>
                <a:path w="150"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8" name="Google Shape;3296;p117">
              <a:extLst>
                <a:ext uri="{FF2B5EF4-FFF2-40B4-BE49-F238E27FC236}">
                  <a16:creationId xmlns:a16="http://schemas.microsoft.com/office/drawing/2014/main" id="{5F9B2A39-F806-4986-8CFF-72C0F0583818}"/>
                </a:ext>
              </a:extLst>
            </p:cNvPr>
            <p:cNvSpPr/>
            <p:nvPr/>
          </p:nvSpPr>
          <p:spPr>
            <a:xfrm>
              <a:off x="7113834" y="2410187"/>
              <a:ext cx="14171" cy="1129467"/>
            </a:xfrm>
            <a:custGeom>
              <a:avLst/>
              <a:gdLst/>
              <a:ahLst/>
              <a:cxnLst/>
              <a:rect l="l" t="t" r="r" b="b"/>
              <a:pathLst>
                <a:path w="149" h="11876" extrusionOk="0">
                  <a:moveTo>
                    <a:pt x="0" y="0"/>
                  </a:moveTo>
                  <a:lnTo>
                    <a:pt x="0"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49" name="Google Shape;3297;p117">
              <a:extLst>
                <a:ext uri="{FF2B5EF4-FFF2-40B4-BE49-F238E27FC236}">
                  <a16:creationId xmlns:a16="http://schemas.microsoft.com/office/drawing/2014/main" id="{0891B319-E804-4D7E-A248-84E8EE2A678A}"/>
                </a:ext>
              </a:extLst>
            </p:cNvPr>
            <p:cNvSpPr/>
            <p:nvPr/>
          </p:nvSpPr>
          <p:spPr>
            <a:xfrm>
              <a:off x="7164430" y="2410187"/>
              <a:ext cx="15122" cy="1129467"/>
            </a:xfrm>
            <a:custGeom>
              <a:avLst/>
              <a:gdLst/>
              <a:ahLst/>
              <a:cxnLst/>
              <a:rect l="l" t="t" r="r" b="b"/>
              <a:pathLst>
                <a:path w="159" h="11876" extrusionOk="0">
                  <a:moveTo>
                    <a:pt x="1" y="0"/>
                  </a:moveTo>
                  <a:lnTo>
                    <a:pt x="1" y="11875"/>
                  </a:lnTo>
                  <a:lnTo>
                    <a:pt x="158" y="11875"/>
                  </a:lnTo>
                  <a:lnTo>
                    <a:pt x="158"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0" name="Google Shape;3298;p117">
              <a:extLst>
                <a:ext uri="{FF2B5EF4-FFF2-40B4-BE49-F238E27FC236}">
                  <a16:creationId xmlns:a16="http://schemas.microsoft.com/office/drawing/2014/main" id="{B7708909-D44F-41B8-AF67-2ED8FAB03F7E}"/>
                </a:ext>
              </a:extLst>
            </p:cNvPr>
            <p:cNvSpPr/>
            <p:nvPr/>
          </p:nvSpPr>
          <p:spPr>
            <a:xfrm>
              <a:off x="7214264" y="2410187"/>
              <a:ext cx="14266" cy="1129467"/>
            </a:xfrm>
            <a:custGeom>
              <a:avLst/>
              <a:gdLst/>
              <a:ahLst/>
              <a:cxnLst/>
              <a:rect l="l" t="t" r="r" b="b"/>
              <a:pathLst>
                <a:path w="150" h="11876" extrusionOk="0">
                  <a:moveTo>
                    <a:pt x="1" y="0"/>
                  </a:moveTo>
                  <a:lnTo>
                    <a:pt x="1" y="11875"/>
                  </a:lnTo>
                  <a:lnTo>
                    <a:pt x="149" y="11875"/>
                  </a:lnTo>
                  <a:lnTo>
                    <a:pt x="149"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1" name="Google Shape;3299;p117">
              <a:extLst>
                <a:ext uri="{FF2B5EF4-FFF2-40B4-BE49-F238E27FC236}">
                  <a16:creationId xmlns:a16="http://schemas.microsoft.com/office/drawing/2014/main" id="{2640AB58-221B-4377-9090-E8D716577A4A}"/>
                </a:ext>
              </a:extLst>
            </p:cNvPr>
            <p:cNvSpPr/>
            <p:nvPr/>
          </p:nvSpPr>
          <p:spPr>
            <a:xfrm>
              <a:off x="6993425" y="2332099"/>
              <a:ext cx="306523" cy="123824"/>
            </a:xfrm>
            <a:custGeom>
              <a:avLst/>
              <a:gdLst/>
              <a:ahLst/>
              <a:cxnLst/>
              <a:rect l="l" t="t" r="r" b="b"/>
              <a:pathLst>
                <a:path w="3223" h="1136" extrusionOk="0">
                  <a:moveTo>
                    <a:pt x="0" y="0"/>
                  </a:moveTo>
                  <a:lnTo>
                    <a:pt x="0"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2" name="Google Shape;3300;p117">
              <a:extLst>
                <a:ext uri="{FF2B5EF4-FFF2-40B4-BE49-F238E27FC236}">
                  <a16:creationId xmlns:a16="http://schemas.microsoft.com/office/drawing/2014/main" id="{BA9ED3F1-C53E-416B-B3C9-8F0CCB63384A}"/>
                </a:ext>
              </a:extLst>
            </p:cNvPr>
            <p:cNvSpPr/>
            <p:nvPr/>
          </p:nvSpPr>
          <p:spPr>
            <a:xfrm>
              <a:off x="6993433" y="3539553"/>
              <a:ext cx="306523" cy="108039"/>
            </a:xfrm>
            <a:custGeom>
              <a:avLst/>
              <a:gdLst/>
              <a:ahLst/>
              <a:cxnLst/>
              <a:rect l="l" t="t" r="r" b="b"/>
              <a:pathLst>
                <a:path w="3223" h="1136" extrusionOk="0">
                  <a:moveTo>
                    <a:pt x="0" y="0"/>
                  </a:moveTo>
                  <a:lnTo>
                    <a:pt x="0" y="1135"/>
                  </a:lnTo>
                  <a:lnTo>
                    <a:pt x="3222" y="1135"/>
                  </a:lnTo>
                  <a:lnTo>
                    <a:pt x="3222"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3" name="Google Shape;3301;p117">
              <a:extLst>
                <a:ext uri="{FF2B5EF4-FFF2-40B4-BE49-F238E27FC236}">
                  <a16:creationId xmlns:a16="http://schemas.microsoft.com/office/drawing/2014/main" id="{0FEC632B-0E61-4E12-8279-0777EAFC9E14}"/>
                </a:ext>
              </a:extLst>
            </p:cNvPr>
            <p:cNvSpPr/>
            <p:nvPr/>
          </p:nvSpPr>
          <p:spPr>
            <a:xfrm>
              <a:off x="6993433" y="3622579"/>
              <a:ext cx="306523" cy="25773"/>
            </a:xfrm>
            <a:custGeom>
              <a:avLst/>
              <a:gdLst/>
              <a:ahLst/>
              <a:cxnLst/>
              <a:rect l="l" t="t" r="r" b="b"/>
              <a:pathLst>
                <a:path w="3223" h="271" extrusionOk="0">
                  <a:moveTo>
                    <a:pt x="0" y="0"/>
                  </a:moveTo>
                  <a:lnTo>
                    <a:pt x="0" y="271"/>
                  </a:lnTo>
                  <a:lnTo>
                    <a:pt x="3222" y="271"/>
                  </a:lnTo>
                  <a:lnTo>
                    <a:pt x="3222"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4" name="Google Shape;3302;p117">
              <a:extLst>
                <a:ext uri="{FF2B5EF4-FFF2-40B4-BE49-F238E27FC236}">
                  <a16:creationId xmlns:a16="http://schemas.microsoft.com/office/drawing/2014/main" id="{CEE695CB-273B-4D97-A238-DE33F7F11858}"/>
                </a:ext>
              </a:extLst>
            </p:cNvPr>
            <p:cNvSpPr/>
            <p:nvPr/>
          </p:nvSpPr>
          <p:spPr>
            <a:xfrm>
              <a:off x="5296870" y="1656769"/>
              <a:ext cx="2117703" cy="690367"/>
            </a:xfrm>
            <a:custGeom>
              <a:avLst/>
              <a:gdLst/>
              <a:ahLst/>
              <a:cxnLst/>
              <a:rect l="l" t="t" r="r" b="b"/>
              <a:pathLst>
                <a:path w="22267" h="7259" extrusionOk="0">
                  <a:moveTo>
                    <a:pt x="11133" y="0"/>
                  </a:moveTo>
                  <a:cubicBezTo>
                    <a:pt x="10902" y="0"/>
                    <a:pt x="10671" y="59"/>
                    <a:pt x="10496" y="177"/>
                  </a:cubicBezTo>
                  <a:lnTo>
                    <a:pt x="350" y="6839"/>
                  </a:lnTo>
                  <a:cubicBezTo>
                    <a:pt x="1" y="7075"/>
                    <a:pt x="79" y="7258"/>
                    <a:pt x="542" y="7258"/>
                  </a:cubicBezTo>
                  <a:lnTo>
                    <a:pt x="21733" y="7258"/>
                  </a:lnTo>
                  <a:cubicBezTo>
                    <a:pt x="22196" y="7258"/>
                    <a:pt x="22266" y="7066"/>
                    <a:pt x="21917" y="6839"/>
                  </a:cubicBezTo>
                  <a:lnTo>
                    <a:pt x="11771" y="177"/>
                  </a:lnTo>
                  <a:cubicBezTo>
                    <a:pt x="11596" y="59"/>
                    <a:pt x="11365" y="0"/>
                    <a:pt x="11133"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5" name="Google Shape;3303;p117">
              <a:extLst>
                <a:ext uri="{FF2B5EF4-FFF2-40B4-BE49-F238E27FC236}">
                  <a16:creationId xmlns:a16="http://schemas.microsoft.com/office/drawing/2014/main" id="{612B263D-7D1B-4254-A0A0-C874B65C4C8F}"/>
                </a:ext>
              </a:extLst>
            </p:cNvPr>
            <p:cNvSpPr/>
            <p:nvPr/>
          </p:nvSpPr>
          <p:spPr>
            <a:xfrm>
              <a:off x="5582563" y="1758911"/>
              <a:ext cx="1547929" cy="503486"/>
            </a:xfrm>
            <a:custGeom>
              <a:avLst/>
              <a:gdLst/>
              <a:ahLst/>
              <a:cxnLst/>
              <a:rect l="l" t="t" r="r" b="b"/>
              <a:pathLst>
                <a:path w="16276" h="5294" extrusionOk="0">
                  <a:moveTo>
                    <a:pt x="8134" y="0"/>
                  </a:moveTo>
                  <a:cubicBezTo>
                    <a:pt x="7966" y="0"/>
                    <a:pt x="7798" y="42"/>
                    <a:pt x="7667" y="125"/>
                  </a:cubicBezTo>
                  <a:lnTo>
                    <a:pt x="262" y="4997"/>
                  </a:lnTo>
                  <a:cubicBezTo>
                    <a:pt x="0" y="5154"/>
                    <a:pt x="70" y="5294"/>
                    <a:pt x="393" y="5294"/>
                  </a:cubicBezTo>
                  <a:lnTo>
                    <a:pt x="15883" y="5294"/>
                  </a:lnTo>
                  <a:cubicBezTo>
                    <a:pt x="16206" y="5294"/>
                    <a:pt x="16276" y="5154"/>
                    <a:pt x="16014" y="4997"/>
                  </a:cubicBezTo>
                  <a:lnTo>
                    <a:pt x="8601" y="125"/>
                  </a:lnTo>
                  <a:cubicBezTo>
                    <a:pt x="8470" y="42"/>
                    <a:pt x="8302" y="0"/>
                    <a:pt x="8134"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6" name="Google Shape;3304;p117">
              <a:extLst>
                <a:ext uri="{FF2B5EF4-FFF2-40B4-BE49-F238E27FC236}">
                  <a16:creationId xmlns:a16="http://schemas.microsoft.com/office/drawing/2014/main" id="{0934DBDF-FA04-4C6E-B3AD-DF0094CF380A}"/>
                </a:ext>
              </a:extLst>
            </p:cNvPr>
            <p:cNvSpPr/>
            <p:nvPr/>
          </p:nvSpPr>
          <p:spPr>
            <a:xfrm>
              <a:off x="6240208" y="1916880"/>
              <a:ext cx="231010" cy="230915"/>
            </a:xfrm>
            <a:custGeom>
              <a:avLst/>
              <a:gdLst/>
              <a:ahLst/>
              <a:cxnLst/>
              <a:rect l="l" t="t" r="r" b="b"/>
              <a:pathLst>
                <a:path w="2429" h="2428" extrusionOk="0">
                  <a:moveTo>
                    <a:pt x="1214" y="0"/>
                  </a:moveTo>
                  <a:cubicBezTo>
                    <a:pt x="551" y="0"/>
                    <a:pt x="1" y="542"/>
                    <a:pt x="1" y="1214"/>
                  </a:cubicBezTo>
                  <a:cubicBezTo>
                    <a:pt x="1" y="1886"/>
                    <a:pt x="551" y="2428"/>
                    <a:pt x="1214" y="2428"/>
                  </a:cubicBezTo>
                  <a:cubicBezTo>
                    <a:pt x="1887" y="2428"/>
                    <a:pt x="2428" y="1886"/>
                    <a:pt x="2428" y="1214"/>
                  </a:cubicBezTo>
                  <a:cubicBezTo>
                    <a:pt x="2428" y="542"/>
                    <a:pt x="1887" y="0"/>
                    <a:pt x="1214"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7" name="Google Shape;3305;p117">
              <a:extLst>
                <a:ext uri="{FF2B5EF4-FFF2-40B4-BE49-F238E27FC236}">
                  <a16:creationId xmlns:a16="http://schemas.microsoft.com/office/drawing/2014/main" id="{DC4FA003-8850-41FE-BC8F-76BED9D8074F}"/>
                </a:ext>
              </a:extLst>
            </p:cNvPr>
            <p:cNvSpPr/>
            <p:nvPr/>
          </p:nvSpPr>
          <p:spPr>
            <a:xfrm>
              <a:off x="5309329" y="3648258"/>
              <a:ext cx="2092786" cy="110607"/>
            </a:xfrm>
            <a:custGeom>
              <a:avLst/>
              <a:gdLst/>
              <a:ahLst/>
              <a:cxnLst/>
              <a:rect l="l" t="t" r="r" b="b"/>
              <a:pathLst>
                <a:path w="22005" h="1163" extrusionOk="0">
                  <a:moveTo>
                    <a:pt x="1" y="1"/>
                  </a:moveTo>
                  <a:lnTo>
                    <a:pt x="1" y="1162"/>
                  </a:lnTo>
                  <a:lnTo>
                    <a:pt x="22004" y="1162"/>
                  </a:lnTo>
                  <a:lnTo>
                    <a:pt x="22004"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58" name="Google Shape;3306;p117">
              <a:extLst>
                <a:ext uri="{FF2B5EF4-FFF2-40B4-BE49-F238E27FC236}">
                  <a16:creationId xmlns:a16="http://schemas.microsoft.com/office/drawing/2014/main" id="{590D9B3C-5BBE-44FE-923D-8DD40022E33B}"/>
                </a:ext>
              </a:extLst>
            </p:cNvPr>
            <p:cNvSpPr/>
            <p:nvPr/>
          </p:nvSpPr>
          <p:spPr>
            <a:xfrm>
              <a:off x="5247036" y="3730523"/>
              <a:ext cx="2218134" cy="54876"/>
            </a:xfrm>
            <a:custGeom>
              <a:avLst/>
              <a:gdLst/>
              <a:ahLst/>
              <a:cxnLst/>
              <a:rect l="l" t="t" r="r" b="b"/>
              <a:pathLst>
                <a:path w="23323" h="577" extrusionOk="0">
                  <a:moveTo>
                    <a:pt x="1" y="0"/>
                  </a:moveTo>
                  <a:lnTo>
                    <a:pt x="1" y="577"/>
                  </a:lnTo>
                  <a:lnTo>
                    <a:pt x="23323" y="577"/>
                  </a:lnTo>
                  <a:lnTo>
                    <a:pt x="23323" y="0"/>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59" name="Google Shape;3307;p117">
              <a:extLst>
                <a:ext uri="{FF2B5EF4-FFF2-40B4-BE49-F238E27FC236}">
                  <a16:creationId xmlns:a16="http://schemas.microsoft.com/office/drawing/2014/main" id="{179A1BA8-CE46-4235-AF23-D9A3EA1EA599}"/>
                </a:ext>
              </a:extLst>
            </p:cNvPr>
            <p:cNvGrpSpPr/>
            <p:nvPr/>
          </p:nvGrpSpPr>
          <p:grpSpPr>
            <a:xfrm>
              <a:off x="6700594" y="2347798"/>
              <a:ext cx="1308925" cy="1443504"/>
              <a:chOff x="6617957" y="2347798"/>
              <a:chExt cx="1308925" cy="1443504"/>
            </a:xfrm>
          </p:grpSpPr>
          <p:sp>
            <p:nvSpPr>
              <p:cNvPr id="84" name="Google Shape;3308;p117">
                <a:extLst>
                  <a:ext uri="{FF2B5EF4-FFF2-40B4-BE49-F238E27FC236}">
                    <a16:creationId xmlns:a16="http://schemas.microsoft.com/office/drawing/2014/main" id="{D98C6E19-858E-4DC6-AE62-0796F74F9A1C}"/>
                  </a:ext>
                </a:extLst>
              </p:cNvPr>
              <p:cNvSpPr/>
              <p:nvPr/>
            </p:nvSpPr>
            <p:spPr>
              <a:xfrm>
                <a:off x="7637858" y="2347798"/>
                <a:ext cx="289024" cy="166244"/>
              </a:xfrm>
              <a:custGeom>
                <a:avLst/>
                <a:gdLst/>
                <a:ahLst/>
                <a:cxnLst/>
                <a:rect l="l" t="t" r="r" b="b"/>
                <a:pathLst>
                  <a:path w="3039" h="1748" extrusionOk="0">
                    <a:moveTo>
                      <a:pt x="1800" y="0"/>
                    </a:moveTo>
                    <a:cubicBezTo>
                      <a:pt x="739" y="0"/>
                      <a:pt x="0" y="1320"/>
                      <a:pt x="9" y="1337"/>
                    </a:cubicBezTo>
                    <a:cubicBezTo>
                      <a:pt x="353" y="1088"/>
                      <a:pt x="683" y="996"/>
                      <a:pt x="982" y="996"/>
                    </a:cubicBezTo>
                    <a:cubicBezTo>
                      <a:pt x="1837" y="996"/>
                      <a:pt x="2445" y="1747"/>
                      <a:pt x="2445" y="1747"/>
                    </a:cubicBezTo>
                    <a:cubicBezTo>
                      <a:pt x="3038" y="123"/>
                      <a:pt x="1956" y="10"/>
                      <a:pt x="1956" y="10"/>
                    </a:cubicBezTo>
                    <a:cubicBezTo>
                      <a:pt x="1903" y="3"/>
                      <a:pt x="1851" y="0"/>
                      <a:pt x="1800" y="0"/>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5" name="Google Shape;3309;p117">
                <a:extLst>
                  <a:ext uri="{FF2B5EF4-FFF2-40B4-BE49-F238E27FC236}">
                    <a16:creationId xmlns:a16="http://schemas.microsoft.com/office/drawing/2014/main" id="{E4AA6D2F-6A9F-4DF0-9AD3-1F81CD680850}"/>
                  </a:ext>
                </a:extLst>
              </p:cNvPr>
              <p:cNvSpPr/>
              <p:nvPr/>
            </p:nvSpPr>
            <p:spPr>
              <a:xfrm>
                <a:off x="6617957" y="2348654"/>
                <a:ext cx="1175973" cy="1442648"/>
              </a:xfrm>
              <a:custGeom>
                <a:avLst/>
                <a:gdLst/>
                <a:ahLst/>
                <a:cxnLst/>
                <a:rect l="l" t="t" r="r" b="b"/>
                <a:pathLst>
                  <a:path w="12365" h="15169" extrusionOk="0">
                    <a:moveTo>
                      <a:pt x="4626" y="0"/>
                    </a:moveTo>
                    <a:cubicBezTo>
                      <a:pt x="4198" y="0"/>
                      <a:pt x="1442" y="112"/>
                      <a:pt x="1442" y="2987"/>
                    </a:cubicBezTo>
                    <a:cubicBezTo>
                      <a:pt x="1442" y="6096"/>
                      <a:pt x="1538" y="7580"/>
                      <a:pt x="1538" y="7580"/>
                    </a:cubicBezTo>
                    <a:cubicBezTo>
                      <a:pt x="1538" y="7580"/>
                      <a:pt x="2297" y="14670"/>
                      <a:pt x="1" y="15168"/>
                    </a:cubicBezTo>
                    <a:lnTo>
                      <a:pt x="7676" y="15168"/>
                    </a:lnTo>
                    <a:cubicBezTo>
                      <a:pt x="7676" y="15168"/>
                      <a:pt x="7695" y="15169"/>
                      <a:pt x="7731" y="15169"/>
                    </a:cubicBezTo>
                    <a:cubicBezTo>
                      <a:pt x="8160" y="15169"/>
                      <a:pt x="10924" y="15057"/>
                      <a:pt x="10924" y="12182"/>
                    </a:cubicBezTo>
                    <a:cubicBezTo>
                      <a:pt x="10924" y="9073"/>
                      <a:pt x="10627" y="7589"/>
                      <a:pt x="10627" y="7589"/>
                    </a:cubicBezTo>
                    <a:cubicBezTo>
                      <a:pt x="10627" y="7589"/>
                      <a:pt x="10051" y="481"/>
                      <a:pt x="12365" y="1"/>
                    </a:cubicBezTo>
                    <a:lnTo>
                      <a:pt x="4681" y="1"/>
                    </a:lnTo>
                    <a:cubicBezTo>
                      <a:pt x="4681" y="1"/>
                      <a:pt x="4662" y="0"/>
                      <a:pt x="4626" y="0"/>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6" name="Google Shape;3310;p117">
                <a:extLst>
                  <a:ext uri="{FF2B5EF4-FFF2-40B4-BE49-F238E27FC236}">
                    <a16:creationId xmlns:a16="http://schemas.microsoft.com/office/drawing/2014/main" id="{0B671BF8-A24D-4587-938F-0A6DD275FFAC}"/>
                  </a:ext>
                </a:extLst>
              </p:cNvPr>
              <p:cNvSpPr/>
              <p:nvPr/>
            </p:nvSpPr>
            <p:spPr>
              <a:xfrm>
                <a:off x="7003323" y="3380919"/>
                <a:ext cx="265914" cy="266674"/>
              </a:xfrm>
              <a:custGeom>
                <a:avLst/>
                <a:gdLst/>
                <a:ahLst/>
                <a:cxnLst/>
                <a:rect l="l" t="t" r="r" b="b"/>
                <a:pathLst>
                  <a:path w="2796" h="2804" extrusionOk="0">
                    <a:moveTo>
                      <a:pt x="1948" y="0"/>
                    </a:moveTo>
                    <a:lnTo>
                      <a:pt x="1" y="1956"/>
                    </a:lnTo>
                    <a:lnTo>
                      <a:pt x="734" y="2061"/>
                    </a:lnTo>
                    <a:lnTo>
                      <a:pt x="848" y="2803"/>
                    </a:lnTo>
                    <a:lnTo>
                      <a:pt x="2795" y="847"/>
                    </a:lnTo>
                    <a:lnTo>
                      <a:pt x="1948"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7" name="Google Shape;3311;p117">
                <a:extLst>
                  <a:ext uri="{FF2B5EF4-FFF2-40B4-BE49-F238E27FC236}">
                    <a16:creationId xmlns:a16="http://schemas.microsoft.com/office/drawing/2014/main" id="{2EF83DE3-785A-49C1-932B-616F6BAABD12}"/>
                  </a:ext>
                </a:extLst>
              </p:cNvPr>
              <p:cNvSpPr/>
              <p:nvPr/>
            </p:nvSpPr>
            <p:spPr>
              <a:xfrm>
                <a:off x="7184402" y="3380919"/>
                <a:ext cx="265818" cy="265818"/>
              </a:xfrm>
              <a:custGeom>
                <a:avLst/>
                <a:gdLst/>
                <a:ahLst/>
                <a:cxnLst/>
                <a:rect l="l" t="t" r="r" b="b"/>
                <a:pathLst>
                  <a:path w="2795" h="2795" extrusionOk="0">
                    <a:moveTo>
                      <a:pt x="839" y="0"/>
                    </a:moveTo>
                    <a:lnTo>
                      <a:pt x="0" y="847"/>
                    </a:lnTo>
                    <a:lnTo>
                      <a:pt x="1956" y="2794"/>
                    </a:lnTo>
                    <a:lnTo>
                      <a:pt x="2061" y="2052"/>
                    </a:lnTo>
                    <a:lnTo>
                      <a:pt x="2795" y="1939"/>
                    </a:lnTo>
                    <a:lnTo>
                      <a:pt x="839"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8" name="Google Shape;3312;p117">
                <a:extLst>
                  <a:ext uri="{FF2B5EF4-FFF2-40B4-BE49-F238E27FC236}">
                    <a16:creationId xmlns:a16="http://schemas.microsoft.com/office/drawing/2014/main" id="{ED897043-3D3A-4A64-AB05-AB34C3DF28CE}"/>
                  </a:ext>
                </a:extLst>
              </p:cNvPr>
              <p:cNvSpPr/>
              <p:nvPr/>
            </p:nvSpPr>
            <p:spPr>
              <a:xfrm>
                <a:off x="7109650" y="3314155"/>
                <a:ext cx="234244" cy="229964"/>
              </a:xfrm>
              <a:custGeom>
                <a:avLst/>
                <a:gdLst/>
                <a:ahLst/>
                <a:cxnLst/>
                <a:rect l="l" t="t" r="r" b="b"/>
                <a:pathLst>
                  <a:path w="2463" h="2418" extrusionOk="0">
                    <a:moveTo>
                      <a:pt x="985" y="0"/>
                    </a:moveTo>
                    <a:cubicBezTo>
                      <a:pt x="977" y="0"/>
                      <a:pt x="969" y="1"/>
                      <a:pt x="961" y="4"/>
                    </a:cubicBezTo>
                    <a:cubicBezTo>
                      <a:pt x="874" y="21"/>
                      <a:pt x="839" y="187"/>
                      <a:pt x="760" y="222"/>
                    </a:cubicBezTo>
                    <a:cubicBezTo>
                      <a:pt x="745" y="230"/>
                      <a:pt x="726" y="232"/>
                      <a:pt x="704" y="232"/>
                    </a:cubicBezTo>
                    <a:cubicBezTo>
                      <a:pt x="656" y="232"/>
                      <a:pt x="596" y="219"/>
                      <a:pt x="547" y="219"/>
                    </a:cubicBezTo>
                    <a:cubicBezTo>
                      <a:pt x="517" y="219"/>
                      <a:pt x="490" y="224"/>
                      <a:pt x="472" y="240"/>
                    </a:cubicBezTo>
                    <a:cubicBezTo>
                      <a:pt x="402" y="301"/>
                      <a:pt x="437" y="458"/>
                      <a:pt x="385" y="528"/>
                    </a:cubicBezTo>
                    <a:cubicBezTo>
                      <a:pt x="324" y="598"/>
                      <a:pt x="149" y="598"/>
                      <a:pt x="123" y="676"/>
                    </a:cubicBezTo>
                    <a:cubicBezTo>
                      <a:pt x="79" y="755"/>
                      <a:pt x="184" y="886"/>
                      <a:pt x="167" y="973"/>
                    </a:cubicBezTo>
                    <a:cubicBezTo>
                      <a:pt x="149" y="1052"/>
                      <a:pt x="1" y="1130"/>
                      <a:pt x="1" y="1217"/>
                    </a:cubicBezTo>
                    <a:cubicBezTo>
                      <a:pt x="1" y="1305"/>
                      <a:pt x="140" y="1366"/>
                      <a:pt x="167" y="1453"/>
                    </a:cubicBezTo>
                    <a:cubicBezTo>
                      <a:pt x="184" y="1541"/>
                      <a:pt x="88" y="1672"/>
                      <a:pt x="123" y="1750"/>
                    </a:cubicBezTo>
                    <a:cubicBezTo>
                      <a:pt x="167" y="1829"/>
                      <a:pt x="324" y="1829"/>
                      <a:pt x="385" y="1890"/>
                    </a:cubicBezTo>
                    <a:cubicBezTo>
                      <a:pt x="437" y="1960"/>
                      <a:pt x="402" y="2117"/>
                      <a:pt x="472" y="2178"/>
                    </a:cubicBezTo>
                    <a:cubicBezTo>
                      <a:pt x="490" y="2193"/>
                      <a:pt x="517" y="2198"/>
                      <a:pt x="547" y="2198"/>
                    </a:cubicBezTo>
                    <a:cubicBezTo>
                      <a:pt x="596" y="2198"/>
                      <a:pt x="656" y="2185"/>
                      <a:pt x="704" y="2185"/>
                    </a:cubicBezTo>
                    <a:cubicBezTo>
                      <a:pt x="726" y="2185"/>
                      <a:pt x="745" y="2188"/>
                      <a:pt x="760" y="2195"/>
                    </a:cubicBezTo>
                    <a:cubicBezTo>
                      <a:pt x="839" y="2239"/>
                      <a:pt x="874" y="2396"/>
                      <a:pt x="961" y="2414"/>
                    </a:cubicBezTo>
                    <a:cubicBezTo>
                      <a:pt x="968" y="2416"/>
                      <a:pt x="976" y="2417"/>
                      <a:pt x="983" y="2417"/>
                    </a:cubicBezTo>
                    <a:cubicBezTo>
                      <a:pt x="1059" y="2417"/>
                      <a:pt x="1152" y="2309"/>
                      <a:pt x="1232" y="2309"/>
                    </a:cubicBezTo>
                    <a:cubicBezTo>
                      <a:pt x="1311" y="2309"/>
                      <a:pt x="1398" y="2417"/>
                      <a:pt x="1478" y="2417"/>
                    </a:cubicBezTo>
                    <a:cubicBezTo>
                      <a:pt x="1486" y="2417"/>
                      <a:pt x="1494" y="2416"/>
                      <a:pt x="1502" y="2414"/>
                    </a:cubicBezTo>
                    <a:cubicBezTo>
                      <a:pt x="1590" y="2396"/>
                      <a:pt x="1625" y="2230"/>
                      <a:pt x="1703" y="2195"/>
                    </a:cubicBezTo>
                    <a:cubicBezTo>
                      <a:pt x="1720" y="2188"/>
                      <a:pt x="1741" y="2185"/>
                      <a:pt x="1763" y="2185"/>
                    </a:cubicBezTo>
                    <a:cubicBezTo>
                      <a:pt x="1813" y="2185"/>
                      <a:pt x="1871" y="2198"/>
                      <a:pt x="1922" y="2198"/>
                    </a:cubicBezTo>
                    <a:cubicBezTo>
                      <a:pt x="1952" y="2198"/>
                      <a:pt x="1980" y="2193"/>
                      <a:pt x="2000" y="2178"/>
                    </a:cubicBezTo>
                    <a:cubicBezTo>
                      <a:pt x="2061" y="2117"/>
                      <a:pt x="2026" y="1960"/>
                      <a:pt x="2087" y="1890"/>
                    </a:cubicBezTo>
                    <a:cubicBezTo>
                      <a:pt x="2140" y="1811"/>
                      <a:pt x="2314" y="1811"/>
                      <a:pt x="2349" y="1741"/>
                    </a:cubicBezTo>
                    <a:cubicBezTo>
                      <a:pt x="2384" y="1663"/>
                      <a:pt x="2280" y="1532"/>
                      <a:pt x="2306" y="1444"/>
                    </a:cubicBezTo>
                    <a:cubicBezTo>
                      <a:pt x="2314" y="1366"/>
                      <a:pt x="2463" y="1287"/>
                      <a:pt x="2463" y="1200"/>
                    </a:cubicBezTo>
                    <a:cubicBezTo>
                      <a:pt x="2463" y="1113"/>
                      <a:pt x="2323" y="1043"/>
                      <a:pt x="2306" y="964"/>
                    </a:cubicBezTo>
                    <a:cubicBezTo>
                      <a:pt x="2280" y="877"/>
                      <a:pt x="2376" y="746"/>
                      <a:pt x="2349" y="667"/>
                    </a:cubicBezTo>
                    <a:cubicBezTo>
                      <a:pt x="2306" y="589"/>
                      <a:pt x="2140" y="589"/>
                      <a:pt x="2087" y="528"/>
                    </a:cubicBezTo>
                    <a:cubicBezTo>
                      <a:pt x="2026" y="458"/>
                      <a:pt x="2061" y="301"/>
                      <a:pt x="2000" y="240"/>
                    </a:cubicBezTo>
                    <a:cubicBezTo>
                      <a:pt x="1978" y="223"/>
                      <a:pt x="1947" y="218"/>
                      <a:pt x="1913" y="218"/>
                    </a:cubicBezTo>
                    <a:cubicBezTo>
                      <a:pt x="1862" y="218"/>
                      <a:pt x="1804" y="229"/>
                      <a:pt x="1755" y="229"/>
                    </a:cubicBezTo>
                    <a:cubicBezTo>
                      <a:pt x="1736" y="229"/>
                      <a:pt x="1718" y="227"/>
                      <a:pt x="1703" y="222"/>
                    </a:cubicBezTo>
                    <a:cubicBezTo>
                      <a:pt x="1625" y="178"/>
                      <a:pt x="1590" y="21"/>
                      <a:pt x="1502" y="4"/>
                    </a:cubicBezTo>
                    <a:cubicBezTo>
                      <a:pt x="1496" y="1"/>
                      <a:pt x="1489" y="0"/>
                      <a:pt x="1482" y="0"/>
                    </a:cubicBezTo>
                    <a:cubicBezTo>
                      <a:pt x="1412" y="0"/>
                      <a:pt x="1311" y="109"/>
                      <a:pt x="1232" y="109"/>
                    </a:cubicBezTo>
                    <a:cubicBezTo>
                      <a:pt x="1152" y="109"/>
                      <a:pt x="1066" y="0"/>
                      <a:pt x="985" y="0"/>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9" name="Google Shape;3313;p117">
                <a:extLst>
                  <a:ext uri="{FF2B5EF4-FFF2-40B4-BE49-F238E27FC236}">
                    <a16:creationId xmlns:a16="http://schemas.microsoft.com/office/drawing/2014/main" id="{9BCCCCA7-2DC6-4C2C-BFC8-CB2F4E2B74EE}"/>
                  </a:ext>
                </a:extLst>
              </p:cNvPr>
              <p:cNvSpPr/>
              <p:nvPr/>
            </p:nvSpPr>
            <p:spPr>
              <a:xfrm>
                <a:off x="6891291" y="2570438"/>
                <a:ext cx="670205" cy="12554"/>
              </a:xfrm>
              <a:custGeom>
                <a:avLst/>
                <a:gdLst/>
                <a:ahLst/>
                <a:cxnLst/>
                <a:rect l="l" t="t" r="r" b="b"/>
                <a:pathLst>
                  <a:path w="7047" h="132" extrusionOk="0">
                    <a:moveTo>
                      <a:pt x="7047" y="0"/>
                    </a:moveTo>
                    <a:lnTo>
                      <a:pt x="0" y="18"/>
                    </a:lnTo>
                    <a:lnTo>
                      <a:pt x="0" y="131"/>
                    </a:lnTo>
                    <a:lnTo>
                      <a:pt x="7047" y="122"/>
                    </a:lnTo>
                    <a:lnTo>
                      <a:pt x="7047"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0" name="Google Shape;3314;p117">
                <a:extLst>
                  <a:ext uri="{FF2B5EF4-FFF2-40B4-BE49-F238E27FC236}">
                    <a16:creationId xmlns:a16="http://schemas.microsoft.com/office/drawing/2014/main" id="{B5555DBA-D9FC-420F-89FF-7D2DC40E5941}"/>
                  </a:ext>
                </a:extLst>
              </p:cNvPr>
              <p:cNvSpPr/>
              <p:nvPr/>
            </p:nvSpPr>
            <p:spPr>
              <a:xfrm>
                <a:off x="6891291" y="2683327"/>
                <a:ext cx="670205" cy="13410"/>
              </a:xfrm>
              <a:custGeom>
                <a:avLst/>
                <a:gdLst/>
                <a:ahLst/>
                <a:cxnLst/>
                <a:rect l="l" t="t" r="r" b="b"/>
                <a:pathLst>
                  <a:path w="7047" h="141" extrusionOk="0">
                    <a:moveTo>
                      <a:pt x="7047" y="1"/>
                    </a:moveTo>
                    <a:lnTo>
                      <a:pt x="0" y="18"/>
                    </a:lnTo>
                    <a:lnTo>
                      <a:pt x="0" y="140"/>
                    </a:lnTo>
                    <a:lnTo>
                      <a:pt x="7047" y="123"/>
                    </a:lnTo>
                    <a:lnTo>
                      <a:pt x="704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1" name="Google Shape;3315;p117">
                <a:extLst>
                  <a:ext uri="{FF2B5EF4-FFF2-40B4-BE49-F238E27FC236}">
                    <a16:creationId xmlns:a16="http://schemas.microsoft.com/office/drawing/2014/main" id="{BE33D66F-2FA4-4D29-B0D4-803A07281B8D}"/>
                  </a:ext>
                </a:extLst>
              </p:cNvPr>
              <p:cNvSpPr/>
              <p:nvPr/>
            </p:nvSpPr>
            <p:spPr>
              <a:xfrm>
                <a:off x="6891291" y="2795455"/>
                <a:ext cx="670205" cy="13410"/>
              </a:xfrm>
              <a:custGeom>
                <a:avLst/>
                <a:gdLst/>
                <a:ahLst/>
                <a:cxnLst/>
                <a:rect l="l" t="t" r="r" b="b"/>
                <a:pathLst>
                  <a:path w="7047" h="141" extrusionOk="0">
                    <a:moveTo>
                      <a:pt x="7047" y="1"/>
                    </a:moveTo>
                    <a:lnTo>
                      <a:pt x="0" y="18"/>
                    </a:lnTo>
                    <a:lnTo>
                      <a:pt x="0" y="140"/>
                    </a:lnTo>
                    <a:lnTo>
                      <a:pt x="7047" y="123"/>
                    </a:lnTo>
                    <a:lnTo>
                      <a:pt x="7047"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2" name="Google Shape;3316;p117">
                <a:extLst>
                  <a:ext uri="{FF2B5EF4-FFF2-40B4-BE49-F238E27FC236}">
                    <a16:creationId xmlns:a16="http://schemas.microsoft.com/office/drawing/2014/main" id="{AE6DD808-24F0-4B64-BC5A-987A70D52AF0}"/>
                  </a:ext>
                </a:extLst>
              </p:cNvPr>
              <p:cNvSpPr/>
              <p:nvPr/>
            </p:nvSpPr>
            <p:spPr>
              <a:xfrm>
                <a:off x="6892907" y="2908439"/>
                <a:ext cx="669444" cy="13315"/>
              </a:xfrm>
              <a:custGeom>
                <a:avLst/>
                <a:gdLst/>
                <a:ahLst/>
                <a:cxnLst/>
                <a:rect l="l" t="t" r="r" b="b"/>
                <a:pathLst>
                  <a:path w="7039" h="140" extrusionOk="0">
                    <a:moveTo>
                      <a:pt x="7038" y="0"/>
                    </a:moveTo>
                    <a:lnTo>
                      <a:pt x="1" y="17"/>
                    </a:lnTo>
                    <a:lnTo>
                      <a:pt x="1" y="140"/>
                    </a:lnTo>
                    <a:lnTo>
                      <a:pt x="7038" y="122"/>
                    </a:lnTo>
                    <a:lnTo>
                      <a:pt x="703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3" name="Google Shape;3317;p117">
                <a:extLst>
                  <a:ext uri="{FF2B5EF4-FFF2-40B4-BE49-F238E27FC236}">
                    <a16:creationId xmlns:a16="http://schemas.microsoft.com/office/drawing/2014/main" id="{F276514F-9D8F-4247-B5CF-EAC5FDCC3741}"/>
                  </a:ext>
                </a:extLst>
              </p:cNvPr>
              <p:cNvSpPr/>
              <p:nvPr/>
            </p:nvSpPr>
            <p:spPr>
              <a:xfrm>
                <a:off x="6892907" y="3022184"/>
                <a:ext cx="669444" cy="12554"/>
              </a:xfrm>
              <a:custGeom>
                <a:avLst/>
                <a:gdLst/>
                <a:ahLst/>
                <a:cxnLst/>
                <a:rect l="l" t="t" r="r" b="b"/>
                <a:pathLst>
                  <a:path w="7039" h="132" extrusionOk="0">
                    <a:moveTo>
                      <a:pt x="7038" y="0"/>
                    </a:moveTo>
                    <a:lnTo>
                      <a:pt x="1" y="9"/>
                    </a:lnTo>
                    <a:lnTo>
                      <a:pt x="1" y="131"/>
                    </a:lnTo>
                    <a:lnTo>
                      <a:pt x="7038" y="114"/>
                    </a:lnTo>
                    <a:lnTo>
                      <a:pt x="703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94" name="Google Shape;3318;p117">
                <a:extLst>
                  <a:ext uri="{FF2B5EF4-FFF2-40B4-BE49-F238E27FC236}">
                    <a16:creationId xmlns:a16="http://schemas.microsoft.com/office/drawing/2014/main" id="{5954CC2B-5919-43F7-866C-18B8A3BCE9D8}"/>
                  </a:ext>
                </a:extLst>
              </p:cNvPr>
              <p:cNvSpPr/>
              <p:nvPr/>
            </p:nvSpPr>
            <p:spPr>
              <a:xfrm>
                <a:off x="6892907" y="3134313"/>
                <a:ext cx="669444" cy="12459"/>
              </a:xfrm>
              <a:custGeom>
                <a:avLst/>
                <a:gdLst/>
                <a:ahLst/>
                <a:cxnLst/>
                <a:rect l="l" t="t" r="r" b="b"/>
                <a:pathLst>
                  <a:path w="7039" h="131" extrusionOk="0">
                    <a:moveTo>
                      <a:pt x="7038" y="0"/>
                    </a:moveTo>
                    <a:lnTo>
                      <a:pt x="1" y="9"/>
                    </a:lnTo>
                    <a:lnTo>
                      <a:pt x="1" y="131"/>
                    </a:lnTo>
                    <a:lnTo>
                      <a:pt x="7038" y="114"/>
                    </a:lnTo>
                    <a:lnTo>
                      <a:pt x="7038" y="0"/>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60" name="Google Shape;3319;p117">
              <a:extLst>
                <a:ext uri="{FF2B5EF4-FFF2-40B4-BE49-F238E27FC236}">
                  <a16:creationId xmlns:a16="http://schemas.microsoft.com/office/drawing/2014/main" id="{C950CC44-2241-46A0-B680-80B8E6BCA318}"/>
                </a:ext>
              </a:extLst>
            </p:cNvPr>
            <p:cNvSpPr/>
            <p:nvPr/>
          </p:nvSpPr>
          <p:spPr>
            <a:xfrm>
              <a:off x="7764822" y="2699114"/>
              <a:ext cx="258400" cy="698451"/>
            </a:xfrm>
            <a:custGeom>
              <a:avLst/>
              <a:gdLst/>
              <a:ahLst/>
              <a:cxnLst/>
              <a:rect l="l" t="t" r="r" b="b"/>
              <a:pathLst>
                <a:path w="2717" h="7344" extrusionOk="0">
                  <a:moveTo>
                    <a:pt x="2184" y="1"/>
                  </a:moveTo>
                  <a:lnTo>
                    <a:pt x="1" y="7091"/>
                  </a:lnTo>
                  <a:lnTo>
                    <a:pt x="891" y="7344"/>
                  </a:lnTo>
                  <a:lnTo>
                    <a:pt x="2716" y="149"/>
                  </a:lnTo>
                  <a:lnTo>
                    <a:pt x="2184" y="1"/>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1" name="Google Shape;3320;p117">
              <a:extLst>
                <a:ext uri="{FF2B5EF4-FFF2-40B4-BE49-F238E27FC236}">
                  <a16:creationId xmlns:a16="http://schemas.microsoft.com/office/drawing/2014/main" id="{2625A4B0-EE86-44C6-8BC4-D8CEFEB7CFF6}"/>
                </a:ext>
              </a:extLst>
            </p:cNvPr>
            <p:cNvSpPr/>
            <p:nvPr/>
          </p:nvSpPr>
          <p:spPr>
            <a:xfrm>
              <a:off x="7751603" y="3373405"/>
              <a:ext cx="98053" cy="123827"/>
            </a:xfrm>
            <a:custGeom>
              <a:avLst/>
              <a:gdLst/>
              <a:ahLst/>
              <a:cxnLst/>
              <a:rect l="l" t="t" r="r" b="b"/>
              <a:pathLst>
                <a:path w="1031" h="1302" extrusionOk="0">
                  <a:moveTo>
                    <a:pt x="140" y="1"/>
                  </a:moveTo>
                  <a:lnTo>
                    <a:pt x="0" y="1145"/>
                  </a:lnTo>
                  <a:lnTo>
                    <a:pt x="550" y="1302"/>
                  </a:lnTo>
                  <a:lnTo>
                    <a:pt x="1030" y="254"/>
                  </a:lnTo>
                  <a:lnTo>
                    <a:pt x="140" y="1"/>
                  </a:ln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2" name="Google Shape;3321;p117">
              <a:extLst>
                <a:ext uri="{FF2B5EF4-FFF2-40B4-BE49-F238E27FC236}">
                  <a16:creationId xmlns:a16="http://schemas.microsoft.com/office/drawing/2014/main" id="{0B9141A5-4C3F-4D37-93F3-C276EC44EA73}"/>
                </a:ext>
              </a:extLst>
            </p:cNvPr>
            <p:cNvSpPr/>
            <p:nvPr/>
          </p:nvSpPr>
          <p:spPr>
            <a:xfrm>
              <a:off x="7688549" y="3482205"/>
              <a:ext cx="135334" cy="199435"/>
            </a:xfrm>
            <a:custGeom>
              <a:avLst/>
              <a:gdLst/>
              <a:ahLst/>
              <a:cxnLst/>
              <a:rect l="l" t="t" r="r" b="b"/>
              <a:pathLst>
                <a:path w="1423" h="2097" extrusionOk="0">
                  <a:moveTo>
                    <a:pt x="654" y="1"/>
                  </a:moveTo>
                  <a:lnTo>
                    <a:pt x="654" y="1"/>
                  </a:lnTo>
                  <a:lnTo>
                    <a:pt x="654" y="1"/>
                  </a:lnTo>
                  <a:cubicBezTo>
                    <a:pt x="654" y="1"/>
                    <a:pt x="654" y="1"/>
                    <a:pt x="654" y="1"/>
                  </a:cubicBezTo>
                  <a:close/>
                  <a:moveTo>
                    <a:pt x="654" y="1"/>
                  </a:moveTo>
                  <a:cubicBezTo>
                    <a:pt x="659" y="4"/>
                    <a:pt x="0" y="677"/>
                    <a:pt x="331" y="2079"/>
                  </a:cubicBezTo>
                  <a:lnTo>
                    <a:pt x="681" y="848"/>
                  </a:lnTo>
                  <a:lnTo>
                    <a:pt x="768" y="865"/>
                  </a:lnTo>
                  <a:lnTo>
                    <a:pt x="419" y="2096"/>
                  </a:lnTo>
                  <a:cubicBezTo>
                    <a:pt x="1423" y="1066"/>
                    <a:pt x="1204" y="158"/>
                    <a:pt x="1204" y="158"/>
                  </a:cubicBezTo>
                  <a:lnTo>
                    <a:pt x="934" y="79"/>
                  </a:lnTo>
                  <a:lnTo>
                    <a:pt x="654" y="1"/>
                  </a:ln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3" name="Google Shape;3322;p117">
              <a:extLst>
                <a:ext uri="{FF2B5EF4-FFF2-40B4-BE49-F238E27FC236}">
                  <a16:creationId xmlns:a16="http://schemas.microsoft.com/office/drawing/2014/main" id="{60C20B0A-A68B-493C-9692-A19A3420F4C9}"/>
                </a:ext>
              </a:extLst>
            </p:cNvPr>
            <p:cNvSpPr/>
            <p:nvPr/>
          </p:nvSpPr>
          <p:spPr>
            <a:xfrm>
              <a:off x="7634434" y="3684017"/>
              <a:ext cx="185360" cy="157018"/>
            </a:xfrm>
            <a:custGeom>
              <a:avLst/>
              <a:gdLst/>
              <a:ahLst/>
              <a:cxnLst/>
              <a:rect l="l" t="t" r="r" b="b"/>
              <a:pathLst>
                <a:path w="1949" h="1651" extrusionOk="0">
                  <a:moveTo>
                    <a:pt x="333" y="0"/>
                  </a:moveTo>
                  <a:lnTo>
                    <a:pt x="1" y="1651"/>
                  </a:lnTo>
                  <a:lnTo>
                    <a:pt x="1948" y="1651"/>
                  </a:lnTo>
                  <a:lnTo>
                    <a:pt x="1616" y="0"/>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4" name="Google Shape;3323;p117">
              <a:extLst>
                <a:ext uri="{FF2B5EF4-FFF2-40B4-BE49-F238E27FC236}">
                  <a16:creationId xmlns:a16="http://schemas.microsoft.com/office/drawing/2014/main" id="{938D083C-6FDA-43B4-BB57-DBE527FE6DC5}"/>
                </a:ext>
              </a:extLst>
            </p:cNvPr>
            <p:cNvSpPr/>
            <p:nvPr/>
          </p:nvSpPr>
          <p:spPr>
            <a:xfrm>
              <a:off x="7612085" y="3824296"/>
              <a:ext cx="231771" cy="37471"/>
            </a:xfrm>
            <a:custGeom>
              <a:avLst/>
              <a:gdLst/>
              <a:ahLst/>
              <a:cxnLst/>
              <a:rect l="l" t="t" r="r" b="b"/>
              <a:pathLst>
                <a:path w="2437" h="394" extrusionOk="0">
                  <a:moveTo>
                    <a:pt x="192" y="1"/>
                  </a:moveTo>
                  <a:cubicBezTo>
                    <a:pt x="88" y="1"/>
                    <a:pt x="0" y="88"/>
                    <a:pt x="0" y="193"/>
                  </a:cubicBezTo>
                  <a:cubicBezTo>
                    <a:pt x="0" y="307"/>
                    <a:pt x="88" y="394"/>
                    <a:pt x="192" y="394"/>
                  </a:cubicBezTo>
                  <a:lnTo>
                    <a:pt x="2235" y="394"/>
                  </a:lnTo>
                  <a:cubicBezTo>
                    <a:pt x="2340" y="394"/>
                    <a:pt x="2436" y="307"/>
                    <a:pt x="2428" y="193"/>
                  </a:cubicBezTo>
                  <a:cubicBezTo>
                    <a:pt x="2428" y="88"/>
                    <a:pt x="2340" y="1"/>
                    <a:pt x="2235" y="1"/>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5" name="Google Shape;3324;p117">
              <a:extLst>
                <a:ext uri="{FF2B5EF4-FFF2-40B4-BE49-F238E27FC236}">
                  <a16:creationId xmlns:a16="http://schemas.microsoft.com/office/drawing/2014/main" id="{528F5F25-6AD6-4933-BA24-9D99616AFD99}"/>
                </a:ext>
              </a:extLst>
            </p:cNvPr>
            <p:cNvSpPr/>
            <p:nvPr/>
          </p:nvSpPr>
          <p:spPr>
            <a:xfrm>
              <a:off x="5587508" y="1632042"/>
              <a:ext cx="510809" cy="516610"/>
            </a:xfrm>
            <a:custGeom>
              <a:avLst/>
              <a:gdLst/>
              <a:ahLst/>
              <a:cxnLst/>
              <a:rect l="l" t="t" r="r" b="b"/>
              <a:pathLst>
                <a:path w="5371" h="5432" extrusionOk="0">
                  <a:moveTo>
                    <a:pt x="2690" y="1"/>
                  </a:moveTo>
                  <a:cubicBezTo>
                    <a:pt x="2262" y="446"/>
                    <a:pt x="1520" y="1625"/>
                    <a:pt x="289" y="1625"/>
                  </a:cubicBezTo>
                  <a:cubicBezTo>
                    <a:pt x="289" y="1625"/>
                    <a:pt x="1" y="4122"/>
                    <a:pt x="2690" y="5432"/>
                  </a:cubicBezTo>
                  <a:cubicBezTo>
                    <a:pt x="5371" y="4113"/>
                    <a:pt x="5091" y="1625"/>
                    <a:pt x="5091" y="1625"/>
                  </a:cubicBezTo>
                  <a:cubicBezTo>
                    <a:pt x="3860" y="1625"/>
                    <a:pt x="3100" y="446"/>
                    <a:pt x="2690" y="1"/>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6" name="Google Shape;3325;p117">
              <a:extLst>
                <a:ext uri="{FF2B5EF4-FFF2-40B4-BE49-F238E27FC236}">
                  <a16:creationId xmlns:a16="http://schemas.microsoft.com/office/drawing/2014/main" id="{58F87DA0-899E-4E86-B9F8-9FE3231A19EB}"/>
                </a:ext>
              </a:extLst>
            </p:cNvPr>
            <p:cNvSpPr/>
            <p:nvPr/>
          </p:nvSpPr>
          <p:spPr>
            <a:xfrm>
              <a:off x="5658076" y="1703465"/>
              <a:ext cx="368817" cy="372907"/>
            </a:xfrm>
            <a:custGeom>
              <a:avLst/>
              <a:gdLst/>
              <a:ahLst/>
              <a:cxnLst/>
              <a:rect l="l" t="t" r="r" b="b"/>
              <a:pathLst>
                <a:path w="3878" h="3921" extrusionOk="0">
                  <a:moveTo>
                    <a:pt x="1948" y="0"/>
                  </a:moveTo>
                  <a:cubicBezTo>
                    <a:pt x="1642" y="324"/>
                    <a:pt x="1092" y="1170"/>
                    <a:pt x="210" y="1170"/>
                  </a:cubicBezTo>
                  <a:cubicBezTo>
                    <a:pt x="210" y="1170"/>
                    <a:pt x="1" y="2969"/>
                    <a:pt x="1948" y="3921"/>
                  </a:cubicBezTo>
                  <a:cubicBezTo>
                    <a:pt x="3878" y="2978"/>
                    <a:pt x="3686" y="1170"/>
                    <a:pt x="3686" y="1170"/>
                  </a:cubicBezTo>
                  <a:cubicBezTo>
                    <a:pt x="2786" y="1170"/>
                    <a:pt x="2254" y="315"/>
                    <a:pt x="1948"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7" name="Google Shape;3326;p117">
              <a:extLst>
                <a:ext uri="{FF2B5EF4-FFF2-40B4-BE49-F238E27FC236}">
                  <a16:creationId xmlns:a16="http://schemas.microsoft.com/office/drawing/2014/main" id="{81E4C1C0-2636-4040-917E-7887A444F94E}"/>
                </a:ext>
              </a:extLst>
            </p:cNvPr>
            <p:cNvSpPr/>
            <p:nvPr/>
          </p:nvSpPr>
          <p:spPr>
            <a:xfrm>
              <a:off x="5988657" y="3029603"/>
              <a:ext cx="614569" cy="539911"/>
            </a:xfrm>
            <a:custGeom>
              <a:avLst/>
              <a:gdLst/>
              <a:ahLst/>
              <a:cxnLst/>
              <a:rect l="l" t="t" r="r" b="b"/>
              <a:pathLst>
                <a:path w="6462" h="5677" extrusionOk="0">
                  <a:moveTo>
                    <a:pt x="1676" y="1"/>
                  </a:moveTo>
                  <a:lnTo>
                    <a:pt x="0" y="2777"/>
                  </a:lnTo>
                  <a:lnTo>
                    <a:pt x="4785" y="5676"/>
                  </a:lnTo>
                  <a:lnTo>
                    <a:pt x="6461" y="2908"/>
                  </a:lnTo>
                  <a:lnTo>
                    <a:pt x="1676"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8" name="Google Shape;3327;p117">
              <a:extLst>
                <a:ext uri="{FF2B5EF4-FFF2-40B4-BE49-F238E27FC236}">
                  <a16:creationId xmlns:a16="http://schemas.microsoft.com/office/drawing/2014/main" id="{26647F18-8CB1-4BEA-8752-00349390A690}"/>
                </a:ext>
              </a:extLst>
            </p:cNvPr>
            <p:cNvSpPr/>
            <p:nvPr/>
          </p:nvSpPr>
          <p:spPr>
            <a:xfrm>
              <a:off x="5798449" y="3733852"/>
              <a:ext cx="658602" cy="127916"/>
            </a:xfrm>
            <a:custGeom>
              <a:avLst/>
              <a:gdLst/>
              <a:ahLst/>
              <a:cxnLst/>
              <a:rect l="l" t="t" r="r" b="b"/>
              <a:pathLst>
                <a:path w="6925" h="1345" extrusionOk="0">
                  <a:moveTo>
                    <a:pt x="0" y="0"/>
                  </a:moveTo>
                  <a:lnTo>
                    <a:pt x="0" y="1345"/>
                  </a:lnTo>
                  <a:lnTo>
                    <a:pt x="6925" y="1345"/>
                  </a:lnTo>
                  <a:lnTo>
                    <a:pt x="6925" y="0"/>
                  </a:ln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9" name="Google Shape;3328;p117">
              <a:extLst>
                <a:ext uri="{FF2B5EF4-FFF2-40B4-BE49-F238E27FC236}">
                  <a16:creationId xmlns:a16="http://schemas.microsoft.com/office/drawing/2014/main" id="{16EC16EF-C07A-4B5D-A815-9A2FD5E75D2F}"/>
                </a:ext>
              </a:extLst>
            </p:cNvPr>
            <p:cNvSpPr/>
            <p:nvPr/>
          </p:nvSpPr>
          <p:spPr>
            <a:xfrm>
              <a:off x="5757745" y="3806036"/>
              <a:ext cx="738300" cy="55732"/>
            </a:xfrm>
            <a:custGeom>
              <a:avLst/>
              <a:gdLst/>
              <a:ahLst/>
              <a:cxnLst/>
              <a:rect l="l" t="t" r="r" b="b"/>
              <a:pathLst>
                <a:path w="7763" h="586" extrusionOk="0">
                  <a:moveTo>
                    <a:pt x="210" y="1"/>
                  </a:moveTo>
                  <a:cubicBezTo>
                    <a:pt x="105" y="1"/>
                    <a:pt x="1" y="88"/>
                    <a:pt x="1" y="210"/>
                  </a:cubicBezTo>
                  <a:lnTo>
                    <a:pt x="1" y="376"/>
                  </a:lnTo>
                  <a:cubicBezTo>
                    <a:pt x="1" y="481"/>
                    <a:pt x="88" y="586"/>
                    <a:pt x="210" y="586"/>
                  </a:cubicBezTo>
                  <a:lnTo>
                    <a:pt x="7545" y="586"/>
                  </a:lnTo>
                  <a:cubicBezTo>
                    <a:pt x="7667" y="586"/>
                    <a:pt x="7763" y="499"/>
                    <a:pt x="7754" y="376"/>
                  </a:cubicBezTo>
                  <a:lnTo>
                    <a:pt x="7754" y="210"/>
                  </a:lnTo>
                  <a:cubicBezTo>
                    <a:pt x="7754" y="106"/>
                    <a:pt x="7667" y="1"/>
                    <a:pt x="7545" y="1"/>
                  </a:cubicBezTo>
                  <a:close/>
                </a:path>
              </a:pathLst>
            </a:custGeom>
            <a:solidFill>
              <a:schemeClr val="accen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0" name="Google Shape;3329;p117">
              <a:extLst>
                <a:ext uri="{FF2B5EF4-FFF2-40B4-BE49-F238E27FC236}">
                  <a16:creationId xmlns:a16="http://schemas.microsoft.com/office/drawing/2014/main" id="{A666218E-79A1-4131-AAA1-60F0FF31F297}"/>
                </a:ext>
              </a:extLst>
            </p:cNvPr>
            <p:cNvSpPr/>
            <p:nvPr/>
          </p:nvSpPr>
          <p:spPr>
            <a:xfrm>
              <a:off x="6163839" y="3176159"/>
              <a:ext cx="1136124" cy="705204"/>
            </a:xfrm>
            <a:custGeom>
              <a:avLst/>
              <a:gdLst/>
              <a:ahLst/>
              <a:cxnLst/>
              <a:rect l="l" t="t" r="r" b="b"/>
              <a:pathLst>
                <a:path w="11946" h="7415" extrusionOk="0">
                  <a:moveTo>
                    <a:pt x="1327" y="0"/>
                  </a:moveTo>
                  <a:cubicBezTo>
                    <a:pt x="933" y="0"/>
                    <a:pt x="548" y="198"/>
                    <a:pt x="323" y="555"/>
                  </a:cubicBezTo>
                  <a:cubicBezTo>
                    <a:pt x="0" y="1106"/>
                    <a:pt x="175" y="1813"/>
                    <a:pt x="716" y="2153"/>
                  </a:cubicBezTo>
                  <a:cubicBezTo>
                    <a:pt x="904" y="2267"/>
                    <a:pt x="1107" y="2322"/>
                    <a:pt x="1310" y="2322"/>
                  </a:cubicBezTo>
                  <a:cubicBezTo>
                    <a:pt x="1418" y="2322"/>
                    <a:pt x="1527" y="2306"/>
                    <a:pt x="1633" y="2276"/>
                  </a:cubicBezTo>
                  <a:cubicBezTo>
                    <a:pt x="1703" y="2363"/>
                    <a:pt x="1782" y="2424"/>
                    <a:pt x="1878" y="2494"/>
                  </a:cubicBezTo>
                  <a:cubicBezTo>
                    <a:pt x="2012" y="2577"/>
                    <a:pt x="2161" y="2615"/>
                    <a:pt x="2308" y="2615"/>
                  </a:cubicBezTo>
                  <a:cubicBezTo>
                    <a:pt x="2485" y="2615"/>
                    <a:pt x="2660" y="2559"/>
                    <a:pt x="2803" y="2459"/>
                  </a:cubicBezTo>
                  <a:cubicBezTo>
                    <a:pt x="3982" y="3288"/>
                    <a:pt x="6217" y="4869"/>
                    <a:pt x="8095" y="6222"/>
                  </a:cubicBezTo>
                  <a:cubicBezTo>
                    <a:pt x="9407" y="7171"/>
                    <a:pt x="10173" y="7415"/>
                    <a:pt x="10615" y="7415"/>
                  </a:cubicBezTo>
                  <a:cubicBezTo>
                    <a:pt x="11084" y="7415"/>
                    <a:pt x="11185" y="7139"/>
                    <a:pt x="11185" y="7139"/>
                  </a:cubicBezTo>
                  <a:cubicBezTo>
                    <a:pt x="11185" y="7139"/>
                    <a:pt x="11945" y="6310"/>
                    <a:pt x="8950" y="4816"/>
                  </a:cubicBezTo>
                  <a:cubicBezTo>
                    <a:pt x="6872" y="3777"/>
                    <a:pt x="4445" y="2520"/>
                    <a:pt x="3152" y="1865"/>
                  </a:cubicBezTo>
                  <a:cubicBezTo>
                    <a:pt x="3196" y="1542"/>
                    <a:pt x="3048" y="1210"/>
                    <a:pt x="2751" y="1027"/>
                  </a:cubicBezTo>
                  <a:cubicBezTo>
                    <a:pt x="2655" y="975"/>
                    <a:pt x="2550" y="931"/>
                    <a:pt x="2454" y="922"/>
                  </a:cubicBezTo>
                  <a:cubicBezTo>
                    <a:pt x="2393" y="617"/>
                    <a:pt x="2201" y="337"/>
                    <a:pt x="1921" y="162"/>
                  </a:cubicBezTo>
                  <a:cubicBezTo>
                    <a:pt x="1734" y="53"/>
                    <a:pt x="1529" y="0"/>
                    <a:pt x="1327"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1" name="Google Shape;3330;p117">
              <a:extLst>
                <a:ext uri="{FF2B5EF4-FFF2-40B4-BE49-F238E27FC236}">
                  <a16:creationId xmlns:a16="http://schemas.microsoft.com/office/drawing/2014/main" id="{2EF6228F-20B8-40FE-89F7-53BCF3E9D3A0}"/>
                </a:ext>
              </a:extLst>
            </p:cNvPr>
            <p:cNvSpPr/>
            <p:nvPr/>
          </p:nvSpPr>
          <p:spPr>
            <a:xfrm>
              <a:off x="5910577" y="2858414"/>
              <a:ext cx="772348" cy="881528"/>
            </a:xfrm>
            <a:custGeom>
              <a:avLst/>
              <a:gdLst/>
              <a:ahLst/>
              <a:cxnLst/>
              <a:rect l="l" t="t" r="r" b="b"/>
              <a:pathLst>
                <a:path w="8121" h="9269" extrusionOk="0">
                  <a:moveTo>
                    <a:pt x="4502" y="0"/>
                  </a:moveTo>
                  <a:cubicBezTo>
                    <a:pt x="4292" y="0"/>
                    <a:pt x="4087" y="105"/>
                    <a:pt x="3973" y="299"/>
                  </a:cubicBezTo>
                  <a:lnTo>
                    <a:pt x="175" y="6560"/>
                  </a:lnTo>
                  <a:cubicBezTo>
                    <a:pt x="0" y="6856"/>
                    <a:pt x="88" y="7241"/>
                    <a:pt x="384" y="7415"/>
                  </a:cubicBezTo>
                  <a:lnTo>
                    <a:pt x="3301" y="9179"/>
                  </a:lnTo>
                  <a:cubicBezTo>
                    <a:pt x="3401" y="9240"/>
                    <a:pt x="3513" y="9269"/>
                    <a:pt x="3623" y="9269"/>
                  </a:cubicBezTo>
                  <a:cubicBezTo>
                    <a:pt x="3831" y="9269"/>
                    <a:pt x="4034" y="9166"/>
                    <a:pt x="4148" y="8978"/>
                  </a:cubicBezTo>
                  <a:lnTo>
                    <a:pt x="7946" y="2709"/>
                  </a:lnTo>
                  <a:cubicBezTo>
                    <a:pt x="8121" y="2412"/>
                    <a:pt x="8033" y="2037"/>
                    <a:pt x="7736" y="1862"/>
                  </a:cubicBezTo>
                  <a:lnTo>
                    <a:pt x="4829" y="89"/>
                  </a:lnTo>
                  <a:cubicBezTo>
                    <a:pt x="4726" y="29"/>
                    <a:pt x="4613" y="0"/>
                    <a:pt x="4502" y="0"/>
                  </a:cubicBez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2" name="Google Shape;3331;p117">
              <a:extLst>
                <a:ext uri="{FF2B5EF4-FFF2-40B4-BE49-F238E27FC236}">
                  <a16:creationId xmlns:a16="http://schemas.microsoft.com/office/drawing/2014/main" id="{AFE85F2F-B38E-4EA5-8D1E-52DC43478F94}"/>
                </a:ext>
              </a:extLst>
            </p:cNvPr>
            <p:cNvSpPr/>
            <p:nvPr/>
          </p:nvSpPr>
          <p:spPr>
            <a:xfrm>
              <a:off x="5922180" y="2920803"/>
              <a:ext cx="747430" cy="756655"/>
            </a:xfrm>
            <a:custGeom>
              <a:avLst/>
              <a:gdLst/>
              <a:ahLst/>
              <a:cxnLst/>
              <a:rect l="l" t="t" r="r" b="b"/>
              <a:pathLst>
                <a:path w="7859" h="7956" extrusionOk="0">
                  <a:moveTo>
                    <a:pt x="3065" y="1"/>
                  </a:moveTo>
                  <a:lnTo>
                    <a:pt x="0" y="5057"/>
                  </a:lnTo>
                  <a:lnTo>
                    <a:pt x="4794" y="7955"/>
                  </a:lnTo>
                  <a:lnTo>
                    <a:pt x="7859" y="2900"/>
                  </a:lnTo>
                  <a:lnTo>
                    <a:pt x="3065" y="1"/>
                  </a:lnTo>
                  <a:close/>
                </a:path>
              </a:pathLst>
            </a:custGeom>
            <a:solidFill>
              <a:schemeClr val="accent6"/>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3" name="Google Shape;3332;p117">
              <a:extLst>
                <a:ext uri="{FF2B5EF4-FFF2-40B4-BE49-F238E27FC236}">
                  <a16:creationId xmlns:a16="http://schemas.microsoft.com/office/drawing/2014/main" id="{8917ECEF-46A2-4CD1-B53C-2868367B4C0D}"/>
                </a:ext>
              </a:extLst>
            </p:cNvPr>
            <p:cNvSpPr/>
            <p:nvPr/>
          </p:nvSpPr>
          <p:spPr>
            <a:xfrm>
              <a:off x="5950426" y="3329372"/>
              <a:ext cx="470960" cy="300722"/>
            </a:xfrm>
            <a:custGeom>
              <a:avLst/>
              <a:gdLst/>
              <a:ahLst/>
              <a:cxnLst/>
              <a:rect l="l" t="t" r="r" b="b"/>
              <a:pathLst>
                <a:path w="4952" h="3162" extrusionOk="0">
                  <a:moveTo>
                    <a:pt x="166" y="1"/>
                  </a:moveTo>
                  <a:lnTo>
                    <a:pt x="0" y="263"/>
                  </a:lnTo>
                  <a:lnTo>
                    <a:pt x="4794" y="3162"/>
                  </a:lnTo>
                  <a:lnTo>
                    <a:pt x="4951" y="2900"/>
                  </a:lnTo>
                  <a:lnTo>
                    <a:pt x="166"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4" name="Google Shape;3333;p117">
              <a:extLst>
                <a:ext uri="{FF2B5EF4-FFF2-40B4-BE49-F238E27FC236}">
                  <a16:creationId xmlns:a16="http://schemas.microsoft.com/office/drawing/2014/main" id="{2828A4C3-E0A7-4A2D-945E-8B2B7E747F64}"/>
                </a:ext>
              </a:extLst>
            </p:cNvPr>
            <p:cNvSpPr/>
            <p:nvPr/>
          </p:nvSpPr>
          <p:spPr>
            <a:xfrm>
              <a:off x="6169641" y="2968165"/>
              <a:ext cx="470960" cy="300722"/>
            </a:xfrm>
            <a:custGeom>
              <a:avLst/>
              <a:gdLst/>
              <a:ahLst/>
              <a:cxnLst/>
              <a:rect l="l" t="t" r="r" b="b"/>
              <a:pathLst>
                <a:path w="4952" h="3162" extrusionOk="0">
                  <a:moveTo>
                    <a:pt x="158" y="1"/>
                  </a:moveTo>
                  <a:lnTo>
                    <a:pt x="0" y="254"/>
                  </a:lnTo>
                  <a:lnTo>
                    <a:pt x="4785" y="3162"/>
                  </a:lnTo>
                  <a:lnTo>
                    <a:pt x="4951" y="2900"/>
                  </a:lnTo>
                  <a:lnTo>
                    <a:pt x="158" y="1"/>
                  </a:ln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5" name="Google Shape;3334;p117">
              <a:extLst>
                <a:ext uri="{FF2B5EF4-FFF2-40B4-BE49-F238E27FC236}">
                  <a16:creationId xmlns:a16="http://schemas.microsoft.com/office/drawing/2014/main" id="{7ECA49A2-9798-4710-A9D4-C0686FA4014D}"/>
                </a:ext>
              </a:extLst>
            </p:cNvPr>
            <p:cNvSpPr/>
            <p:nvPr/>
          </p:nvSpPr>
          <p:spPr>
            <a:xfrm>
              <a:off x="5722081" y="1769087"/>
              <a:ext cx="240901" cy="242518"/>
            </a:xfrm>
            <a:custGeom>
              <a:avLst/>
              <a:gdLst/>
              <a:ahLst/>
              <a:cxnLst/>
              <a:rect l="l" t="t" r="r" b="b"/>
              <a:pathLst>
                <a:path w="2533" h="2550" extrusionOk="0">
                  <a:moveTo>
                    <a:pt x="1266" y="0"/>
                  </a:moveTo>
                  <a:cubicBezTo>
                    <a:pt x="1065" y="201"/>
                    <a:pt x="707" y="760"/>
                    <a:pt x="131" y="760"/>
                  </a:cubicBezTo>
                  <a:cubicBezTo>
                    <a:pt x="131" y="760"/>
                    <a:pt x="0" y="1939"/>
                    <a:pt x="1266" y="2550"/>
                  </a:cubicBezTo>
                  <a:cubicBezTo>
                    <a:pt x="2532" y="1930"/>
                    <a:pt x="2401" y="760"/>
                    <a:pt x="2401" y="760"/>
                  </a:cubicBezTo>
                  <a:cubicBezTo>
                    <a:pt x="1816" y="760"/>
                    <a:pt x="1458" y="201"/>
                    <a:pt x="1266" y="0"/>
                  </a:cubicBezTo>
                  <a:close/>
                </a:path>
              </a:pathLst>
            </a:custGeom>
            <a:solidFill>
              <a:schemeClr val="accent5"/>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6" name="Google Shape;3335;p117">
              <a:extLst>
                <a:ext uri="{FF2B5EF4-FFF2-40B4-BE49-F238E27FC236}">
                  <a16:creationId xmlns:a16="http://schemas.microsoft.com/office/drawing/2014/main" id="{A394AC8A-E01D-40FC-80BB-26DD04BB068B}"/>
                </a:ext>
              </a:extLst>
            </p:cNvPr>
            <p:cNvSpPr/>
            <p:nvPr/>
          </p:nvSpPr>
          <p:spPr>
            <a:xfrm>
              <a:off x="7671134" y="1923375"/>
              <a:ext cx="103938" cy="122517"/>
            </a:xfrm>
            <a:custGeom>
              <a:avLst/>
              <a:gdLst/>
              <a:ahLst/>
              <a:cxnLst/>
              <a:rect l="l" t="t" r="r" b="b"/>
              <a:pathLst>
                <a:path w="979" h="1154" extrusionOk="0">
                  <a:moveTo>
                    <a:pt x="490" y="1"/>
                  </a:moveTo>
                  <a:lnTo>
                    <a:pt x="324" y="376"/>
                  </a:lnTo>
                  <a:lnTo>
                    <a:pt x="1" y="577"/>
                  </a:lnTo>
                  <a:lnTo>
                    <a:pt x="324" y="760"/>
                  </a:lnTo>
                  <a:lnTo>
                    <a:pt x="490" y="1153"/>
                  </a:lnTo>
                  <a:lnTo>
                    <a:pt x="673" y="760"/>
                  </a:lnTo>
                  <a:lnTo>
                    <a:pt x="979" y="577"/>
                  </a:lnTo>
                  <a:lnTo>
                    <a:pt x="673" y="376"/>
                  </a:lnTo>
                  <a:lnTo>
                    <a:pt x="490"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7" name="Google Shape;3336;p117">
              <a:extLst>
                <a:ext uri="{FF2B5EF4-FFF2-40B4-BE49-F238E27FC236}">
                  <a16:creationId xmlns:a16="http://schemas.microsoft.com/office/drawing/2014/main" id="{415EAAB5-23EB-42B0-87AB-3453A9DDE66F}"/>
                </a:ext>
              </a:extLst>
            </p:cNvPr>
            <p:cNvSpPr/>
            <p:nvPr/>
          </p:nvSpPr>
          <p:spPr>
            <a:xfrm>
              <a:off x="7769861" y="2059108"/>
              <a:ext cx="61533" cy="73231"/>
            </a:xfrm>
            <a:custGeom>
              <a:avLst/>
              <a:gdLst/>
              <a:ahLst/>
              <a:cxnLst/>
              <a:rect l="l" t="t" r="r" b="b"/>
              <a:pathLst>
                <a:path w="647" h="770" extrusionOk="0">
                  <a:moveTo>
                    <a:pt x="315" y="1"/>
                  </a:moveTo>
                  <a:lnTo>
                    <a:pt x="210" y="254"/>
                  </a:lnTo>
                  <a:lnTo>
                    <a:pt x="1" y="385"/>
                  </a:lnTo>
                  <a:lnTo>
                    <a:pt x="210" y="516"/>
                  </a:lnTo>
                  <a:lnTo>
                    <a:pt x="315" y="769"/>
                  </a:lnTo>
                  <a:lnTo>
                    <a:pt x="437" y="516"/>
                  </a:lnTo>
                  <a:lnTo>
                    <a:pt x="647" y="385"/>
                  </a:lnTo>
                  <a:lnTo>
                    <a:pt x="437" y="254"/>
                  </a:lnTo>
                  <a:lnTo>
                    <a:pt x="31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8" name="Google Shape;3337;p117">
              <a:extLst>
                <a:ext uri="{FF2B5EF4-FFF2-40B4-BE49-F238E27FC236}">
                  <a16:creationId xmlns:a16="http://schemas.microsoft.com/office/drawing/2014/main" id="{302C6C30-EF55-4B64-AD16-14BB023C6053}"/>
                </a:ext>
              </a:extLst>
            </p:cNvPr>
            <p:cNvSpPr/>
            <p:nvPr/>
          </p:nvSpPr>
          <p:spPr>
            <a:xfrm>
              <a:off x="7658591" y="1535701"/>
              <a:ext cx="137046" cy="162915"/>
            </a:xfrm>
            <a:custGeom>
              <a:avLst/>
              <a:gdLst/>
              <a:ahLst/>
              <a:cxnLst/>
              <a:rect l="l" t="t" r="r" b="b"/>
              <a:pathLst>
                <a:path w="1441" h="1713" extrusionOk="0">
                  <a:moveTo>
                    <a:pt x="725" y="1"/>
                  </a:moveTo>
                  <a:lnTo>
                    <a:pt x="472" y="577"/>
                  </a:lnTo>
                  <a:lnTo>
                    <a:pt x="0" y="856"/>
                  </a:lnTo>
                  <a:lnTo>
                    <a:pt x="472" y="1144"/>
                  </a:lnTo>
                  <a:lnTo>
                    <a:pt x="725" y="1712"/>
                  </a:lnTo>
                  <a:lnTo>
                    <a:pt x="978" y="1144"/>
                  </a:lnTo>
                  <a:lnTo>
                    <a:pt x="1441" y="856"/>
                  </a:lnTo>
                  <a:lnTo>
                    <a:pt x="978" y="577"/>
                  </a:lnTo>
                  <a:lnTo>
                    <a:pt x="725"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79" name="Google Shape;3338;p117">
              <a:extLst>
                <a:ext uri="{FF2B5EF4-FFF2-40B4-BE49-F238E27FC236}">
                  <a16:creationId xmlns:a16="http://schemas.microsoft.com/office/drawing/2014/main" id="{805CC589-B641-4719-AA04-F78DA3B11EDA}"/>
                </a:ext>
              </a:extLst>
            </p:cNvPr>
            <p:cNvSpPr/>
            <p:nvPr/>
          </p:nvSpPr>
          <p:spPr>
            <a:xfrm>
              <a:off x="5139092" y="2467440"/>
              <a:ext cx="62389" cy="73992"/>
            </a:xfrm>
            <a:custGeom>
              <a:avLst/>
              <a:gdLst/>
              <a:ahLst/>
              <a:cxnLst/>
              <a:rect l="l" t="t" r="r" b="b"/>
              <a:pathLst>
                <a:path w="656" h="778" extrusionOk="0">
                  <a:moveTo>
                    <a:pt x="332" y="1"/>
                  </a:moveTo>
                  <a:lnTo>
                    <a:pt x="210" y="262"/>
                  </a:lnTo>
                  <a:lnTo>
                    <a:pt x="1" y="385"/>
                  </a:lnTo>
                  <a:lnTo>
                    <a:pt x="210" y="516"/>
                  </a:lnTo>
                  <a:lnTo>
                    <a:pt x="332" y="778"/>
                  </a:lnTo>
                  <a:lnTo>
                    <a:pt x="455" y="516"/>
                  </a:lnTo>
                  <a:lnTo>
                    <a:pt x="655" y="385"/>
                  </a:lnTo>
                  <a:lnTo>
                    <a:pt x="455" y="262"/>
                  </a:lnTo>
                  <a:lnTo>
                    <a:pt x="332"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0" name="Google Shape;3339;p117">
              <a:extLst>
                <a:ext uri="{FF2B5EF4-FFF2-40B4-BE49-F238E27FC236}">
                  <a16:creationId xmlns:a16="http://schemas.microsoft.com/office/drawing/2014/main" id="{6DAAE13E-D53B-4052-9697-34F1BFFFBB5C}"/>
                </a:ext>
              </a:extLst>
            </p:cNvPr>
            <p:cNvSpPr/>
            <p:nvPr/>
          </p:nvSpPr>
          <p:spPr>
            <a:xfrm>
              <a:off x="5263679" y="2798784"/>
              <a:ext cx="93108" cy="109751"/>
            </a:xfrm>
            <a:custGeom>
              <a:avLst/>
              <a:gdLst/>
              <a:ahLst/>
              <a:cxnLst/>
              <a:rect l="l" t="t" r="r" b="b"/>
              <a:pathLst>
                <a:path w="979" h="1154" extrusionOk="0">
                  <a:moveTo>
                    <a:pt x="481" y="0"/>
                  </a:moveTo>
                  <a:lnTo>
                    <a:pt x="323" y="393"/>
                  </a:lnTo>
                  <a:lnTo>
                    <a:pt x="0" y="577"/>
                  </a:lnTo>
                  <a:lnTo>
                    <a:pt x="323" y="769"/>
                  </a:lnTo>
                  <a:lnTo>
                    <a:pt x="481" y="1153"/>
                  </a:lnTo>
                  <a:lnTo>
                    <a:pt x="655" y="769"/>
                  </a:lnTo>
                  <a:lnTo>
                    <a:pt x="978" y="577"/>
                  </a:lnTo>
                  <a:lnTo>
                    <a:pt x="655" y="393"/>
                  </a:lnTo>
                  <a:lnTo>
                    <a:pt x="481"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1" name="Google Shape;3340;p117">
              <a:extLst>
                <a:ext uri="{FF2B5EF4-FFF2-40B4-BE49-F238E27FC236}">
                  <a16:creationId xmlns:a16="http://schemas.microsoft.com/office/drawing/2014/main" id="{EB9A34D4-5D25-4E19-A252-B017835C3C00}"/>
                </a:ext>
              </a:extLst>
            </p:cNvPr>
            <p:cNvSpPr/>
            <p:nvPr/>
          </p:nvSpPr>
          <p:spPr>
            <a:xfrm>
              <a:off x="4904090" y="2615232"/>
              <a:ext cx="137141" cy="163676"/>
            </a:xfrm>
            <a:custGeom>
              <a:avLst/>
              <a:gdLst/>
              <a:ahLst/>
              <a:cxnLst/>
              <a:rect l="l" t="t" r="r" b="b"/>
              <a:pathLst>
                <a:path w="1442" h="1721" extrusionOk="0">
                  <a:moveTo>
                    <a:pt x="717" y="1"/>
                  </a:moveTo>
                  <a:lnTo>
                    <a:pt x="455" y="586"/>
                  </a:lnTo>
                  <a:lnTo>
                    <a:pt x="1" y="865"/>
                  </a:lnTo>
                  <a:lnTo>
                    <a:pt x="455" y="1153"/>
                  </a:lnTo>
                  <a:lnTo>
                    <a:pt x="717" y="1721"/>
                  </a:lnTo>
                  <a:lnTo>
                    <a:pt x="970" y="1153"/>
                  </a:lnTo>
                  <a:lnTo>
                    <a:pt x="1441" y="865"/>
                  </a:lnTo>
                  <a:lnTo>
                    <a:pt x="970" y="586"/>
                  </a:lnTo>
                  <a:lnTo>
                    <a:pt x="717"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2" name="Google Shape;3341;p117">
              <a:extLst>
                <a:ext uri="{FF2B5EF4-FFF2-40B4-BE49-F238E27FC236}">
                  <a16:creationId xmlns:a16="http://schemas.microsoft.com/office/drawing/2014/main" id="{E28A0D91-4C5D-4E24-B3AA-8F14E2469BA7}"/>
                </a:ext>
              </a:extLst>
            </p:cNvPr>
            <p:cNvSpPr/>
            <p:nvPr/>
          </p:nvSpPr>
          <p:spPr>
            <a:xfrm>
              <a:off x="5356691" y="1901948"/>
              <a:ext cx="62389" cy="73136"/>
            </a:xfrm>
            <a:custGeom>
              <a:avLst/>
              <a:gdLst/>
              <a:ahLst/>
              <a:cxnLst/>
              <a:rect l="l" t="t" r="r" b="b"/>
              <a:pathLst>
                <a:path w="656" h="769" extrusionOk="0">
                  <a:moveTo>
                    <a:pt x="323" y="0"/>
                  </a:moveTo>
                  <a:lnTo>
                    <a:pt x="201" y="262"/>
                  </a:lnTo>
                  <a:lnTo>
                    <a:pt x="0" y="376"/>
                  </a:lnTo>
                  <a:lnTo>
                    <a:pt x="201" y="507"/>
                  </a:lnTo>
                  <a:lnTo>
                    <a:pt x="323" y="769"/>
                  </a:lnTo>
                  <a:lnTo>
                    <a:pt x="437" y="507"/>
                  </a:lnTo>
                  <a:lnTo>
                    <a:pt x="655" y="376"/>
                  </a:lnTo>
                  <a:lnTo>
                    <a:pt x="437" y="262"/>
                  </a:lnTo>
                  <a:lnTo>
                    <a:pt x="323" y="0"/>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83" name="Google Shape;3342;p117">
              <a:extLst>
                <a:ext uri="{FF2B5EF4-FFF2-40B4-BE49-F238E27FC236}">
                  <a16:creationId xmlns:a16="http://schemas.microsoft.com/office/drawing/2014/main" id="{BC77E636-486A-4DCE-8DC4-3ED72D8D95AD}"/>
                </a:ext>
              </a:extLst>
            </p:cNvPr>
            <p:cNvSpPr/>
            <p:nvPr/>
          </p:nvSpPr>
          <p:spPr>
            <a:xfrm>
              <a:off x="5410615" y="1687678"/>
              <a:ext cx="92347" cy="110512"/>
            </a:xfrm>
            <a:custGeom>
              <a:avLst/>
              <a:gdLst/>
              <a:ahLst/>
              <a:cxnLst/>
              <a:rect l="l" t="t" r="r" b="b"/>
              <a:pathLst>
                <a:path w="971" h="1162" extrusionOk="0">
                  <a:moveTo>
                    <a:pt x="481" y="1"/>
                  </a:moveTo>
                  <a:lnTo>
                    <a:pt x="315" y="385"/>
                  </a:lnTo>
                  <a:lnTo>
                    <a:pt x="1" y="577"/>
                  </a:lnTo>
                  <a:lnTo>
                    <a:pt x="315" y="778"/>
                  </a:lnTo>
                  <a:lnTo>
                    <a:pt x="481" y="1162"/>
                  </a:lnTo>
                  <a:lnTo>
                    <a:pt x="656" y="778"/>
                  </a:lnTo>
                  <a:lnTo>
                    <a:pt x="970" y="577"/>
                  </a:lnTo>
                  <a:lnTo>
                    <a:pt x="656" y="385"/>
                  </a:lnTo>
                  <a:lnTo>
                    <a:pt x="481" y="1"/>
                  </a:lnTo>
                  <a:close/>
                </a:path>
              </a:pathLst>
            </a:custGeom>
            <a:solidFill>
              <a:schemeClr val="accent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sp>
        <p:nvSpPr>
          <p:cNvPr id="95" name="矩形 94">
            <a:extLst>
              <a:ext uri="{FF2B5EF4-FFF2-40B4-BE49-F238E27FC236}">
                <a16:creationId xmlns:a16="http://schemas.microsoft.com/office/drawing/2014/main" id="{B4AD56FA-828A-4A7E-9D7F-6175473FB0D5}"/>
              </a:ext>
            </a:extLst>
          </p:cNvPr>
          <p:cNvSpPr/>
          <p:nvPr/>
        </p:nvSpPr>
        <p:spPr>
          <a:xfrm>
            <a:off x="1080615" y="2807824"/>
            <a:ext cx="4572000" cy="896464"/>
          </a:xfrm>
          <a:prstGeom prst="rect">
            <a:avLst/>
          </a:prstGeom>
        </p:spPr>
        <p:txBody>
          <a:bodyPr>
            <a:spAutoFit/>
          </a:bodyPr>
          <a:lstStyle/>
          <a:p>
            <a:pPr lvl="0">
              <a:lnSpc>
                <a:spcPts val="1800"/>
              </a:lnSpc>
              <a:spcBef>
                <a:spcPts val="500"/>
              </a:spcBef>
              <a:defRPr/>
            </a:pPr>
            <a:r>
              <a:rPr lang="zh-TW" altLang="en-US" spc="50">
                <a:solidFill>
                  <a:schemeClr val="tx1"/>
                </a:solidFill>
              </a:rPr>
              <a:t>陽光法令主題網https://sunshine.cy.gov.tw/</a:t>
            </a:r>
            <a:endParaRPr lang="en-US" altLang="zh-TW" spc="50" dirty="0">
              <a:solidFill>
                <a:schemeClr val="tx1"/>
              </a:solidFill>
            </a:endParaRPr>
          </a:p>
          <a:p>
            <a:pPr lvl="0">
              <a:lnSpc>
                <a:spcPts val="1800"/>
              </a:lnSpc>
              <a:spcBef>
                <a:spcPts val="500"/>
              </a:spcBef>
              <a:defRPr/>
            </a:pPr>
            <a:r>
              <a:rPr lang="en-US" altLang="zh-TW" spc="50" dirty="0">
                <a:solidFill>
                  <a:schemeClr val="tx1"/>
                </a:solidFill>
              </a:rPr>
              <a:t>Email</a:t>
            </a:r>
            <a:r>
              <a:rPr lang="zh-TW" altLang="en-US" spc="50" dirty="0">
                <a:solidFill>
                  <a:schemeClr val="tx1"/>
                </a:solidFill>
              </a:rPr>
              <a:t>：</a:t>
            </a:r>
            <a:r>
              <a:rPr lang="en-US" altLang="zh-TW" spc="50" dirty="0">
                <a:solidFill>
                  <a:schemeClr val="tx1"/>
                </a:solidFill>
              </a:rPr>
              <a:t>htwang@cy.gov.tw</a:t>
            </a:r>
          </a:p>
          <a:p>
            <a:pPr lvl="0">
              <a:lnSpc>
                <a:spcPts val="1800"/>
              </a:lnSpc>
              <a:spcBef>
                <a:spcPts val="500"/>
              </a:spcBef>
              <a:defRPr/>
            </a:pPr>
            <a:r>
              <a:rPr lang="zh-TW" altLang="en-US" spc="50">
                <a:solidFill>
                  <a:schemeClr val="tx1"/>
                </a:solidFill>
              </a:rPr>
              <a:t>電話：</a:t>
            </a:r>
            <a:r>
              <a:rPr lang="en-US" altLang="zh-TW" spc="50">
                <a:solidFill>
                  <a:schemeClr val="tx1"/>
                </a:solidFill>
              </a:rPr>
              <a:t>02-23413183</a:t>
            </a:r>
            <a:r>
              <a:rPr lang="zh-TW" altLang="en-US" spc="50">
                <a:solidFill>
                  <a:schemeClr val="tx1"/>
                </a:solidFill>
              </a:rPr>
              <a:t>分機</a:t>
            </a:r>
            <a:r>
              <a:rPr lang="en-US" altLang="zh-TW" spc="50">
                <a:solidFill>
                  <a:schemeClr val="tx1"/>
                </a:solidFill>
              </a:rPr>
              <a:t>176</a:t>
            </a:r>
            <a:r>
              <a:rPr lang="zh-TW" altLang="en-US" spc="50">
                <a:solidFill>
                  <a:schemeClr val="tx1"/>
                </a:solidFill>
              </a:rPr>
              <a:t> </a:t>
            </a:r>
            <a:endParaRPr lang="en-US" altLang="zh-TW" spc="50" dirty="0">
              <a:solidFill>
                <a:schemeClr val="tx1"/>
              </a:solidFill>
            </a:endParaRPr>
          </a:p>
        </p:txBody>
      </p:sp>
    </p:spTree>
    <p:extLst>
      <p:ext uri="{BB962C8B-B14F-4D97-AF65-F5344CB8AC3E}">
        <p14:creationId xmlns:p14="http://schemas.microsoft.com/office/powerpoint/2010/main" val="2227227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p:tgtEl>
                                          <p:spTgt spid="4"/>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ederal Law Enforcement Training Center by Slidesgo">
  <a:themeElements>
    <a:clrScheme name="Simple Light">
      <a:dk1>
        <a:srgbClr val="000000"/>
      </a:dk1>
      <a:lt1>
        <a:srgbClr val="FFFFFF"/>
      </a:lt1>
      <a:dk2>
        <a:srgbClr val="FFF7EA"/>
      </a:dk2>
      <a:lt2>
        <a:srgbClr val="EEEEEE"/>
      </a:lt2>
      <a:accent1>
        <a:srgbClr val="EAD2C3"/>
      </a:accent1>
      <a:accent2>
        <a:srgbClr val="0D4A80"/>
      </a:accent2>
      <a:accent3>
        <a:srgbClr val="BF7C63"/>
      </a:accent3>
      <a:accent4>
        <a:srgbClr val="C2CBE6"/>
      </a:accent4>
      <a:accent5>
        <a:srgbClr val="D9AE5F"/>
      </a:accent5>
      <a:accent6>
        <a:srgbClr val="67000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14338</TotalTime>
  <Words>6682</Words>
  <Application>Microsoft Office PowerPoint</Application>
  <PresentationFormat>如螢幕大小 (16:9)</PresentationFormat>
  <Paragraphs>537</Paragraphs>
  <Slides>76</Slides>
  <Notes>35</Notes>
  <HiddenSlides>0</HiddenSlides>
  <MMClips>0</MMClips>
  <ScaleCrop>false</ScaleCrop>
  <HeadingPairs>
    <vt:vector size="6" baseType="variant">
      <vt:variant>
        <vt:lpstr>使用字型</vt:lpstr>
      </vt:variant>
      <vt:variant>
        <vt:i4>17</vt:i4>
      </vt:variant>
      <vt:variant>
        <vt:lpstr>佈景主題</vt:lpstr>
      </vt:variant>
      <vt:variant>
        <vt:i4>1</vt:i4>
      </vt:variant>
      <vt:variant>
        <vt:lpstr>投影片標題</vt:lpstr>
      </vt:variant>
      <vt:variant>
        <vt:i4>76</vt:i4>
      </vt:variant>
    </vt:vector>
  </HeadingPairs>
  <TitlesOfParts>
    <vt:vector size="94" baseType="lpstr">
      <vt:lpstr>Montserrat</vt:lpstr>
      <vt:lpstr>微軟正黑體</vt:lpstr>
      <vt:lpstr>Microsoft JhengHei UI</vt:lpstr>
      <vt:lpstr>Poppins Black</vt:lpstr>
      <vt:lpstr>Wingdings</vt:lpstr>
      <vt:lpstr>微軟正黑體 Light</vt:lpstr>
      <vt:lpstr>Times New Roman</vt:lpstr>
      <vt:lpstr>Zen Kaku Gothic New</vt:lpstr>
      <vt:lpstr>Poppins</vt:lpstr>
      <vt:lpstr>Vazirmatn Black</vt:lpstr>
      <vt:lpstr>Microsoft JhengHei Light</vt:lpstr>
      <vt:lpstr>DengXian</vt:lpstr>
      <vt:lpstr>Noto Sans TC</vt:lpstr>
      <vt:lpstr>3 of 9 Barcode</vt:lpstr>
      <vt:lpstr>Poppins Medium</vt:lpstr>
      <vt:lpstr>Poppins ExtraBold</vt:lpstr>
      <vt:lpstr>Arial</vt:lpstr>
      <vt:lpstr>Federal Law Enforcement Training Center by Slidesgo</vt:lpstr>
      <vt:lpstr>公職人員利益衝突迴避法補助交易規定解析</vt:lpstr>
      <vt:lpstr>PowerPoint 簡報</vt:lpstr>
      <vt:lpstr>誰是「公職人員」？</vt:lpstr>
      <vt:lpstr>公職人員(本法第2條第1項)</vt:lpstr>
      <vt:lpstr>公職人員</vt:lpstr>
      <vt:lpstr>PowerPoint 簡報</vt:lpstr>
      <vt:lpstr>誰是「關係人」？</vt:lpstr>
      <vt:lpstr>關係人(利衝法第3條第1項)</vt:lpstr>
      <vt:lpstr>PowerPoint 簡報</vt:lpstr>
      <vt:lpstr>PowerPoint 簡報</vt:lpstr>
      <vt:lpstr>PowerPoint 簡報</vt:lpstr>
      <vt:lpstr>PowerPoint 簡報</vt:lpstr>
      <vt:lpstr>PowerPoint 簡報</vt:lpstr>
      <vt:lpstr>PowerPoint 簡報</vt:lpstr>
      <vt:lpstr>PowerPoint 簡報</vt:lpstr>
      <vt:lpstr>補助、交易之禁止與例外</vt:lpstr>
      <vt:lpstr>PowerPoint 簡報</vt:lpstr>
      <vt:lpstr>利衝法第14條結構</vt:lpstr>
      <vt:lpstr>補助交易行為之禁止 (本法第14條本文)</vt:lpstr>
      <vt:lpstr>PowerPoint 簡報</vt:lpstr>
      <vt:lpstr>交易行為禁止之例外(本法第14條第1項但書①)</vt:lpstr>
      <vt:lpstr>PowerPoint 簡報</vt:lpstr>
      <vt:lpstr>交易行為禁止之例外(本法第14條第1項但書②)</vt:lpstr>
      <vt:lpstr>補助行為禁止之例外(本法第14條第1項但書③)</vt:lpstr>
      <vt:lpstr>PowerPoint 簡報</vt:lpstr>
      <vt:lpstr>PowerPoint 簡報</vt:lpstr>
      <vt:lpstr>PowerPoint 簡報</vt:lpstr>
      <vt:lpstr>補助資訊公告</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交易行為禁止之例外(本法第14條第1項但書)</vt:lpstr>
      <vt:lpstr>公定價格</vt:lpstr>
      <vt:lpstr>補助及交易行為禁止之例外 (本法第14條第1項但書)</vt:lpstr>
      <vt:lpstr>關係人分別和公職人員服務或監督之機關為「一定金額以下之補助或交易」，則年度補助或交易總額應如何計算？</vt:lpstr>
      <vt:lpstr>PowerPoint 簡報</vt:lpstr>
      <vt:lpstr>陽光如何照進補助、交易行為-關係人身分關係揭露</vt:lpstr>
      <vt:lpstr>身分揭露  (利衝法第14條第2項)</vt:lpstr>
      <vt:lpstr>事前揭露</vt:lpstr>
      <vt:lpstr>事後公開</vt:lpstr>
      <vt:lpstr>補正身分關係揭露表最後時機!!!</vt:lpstr>
      <vt:lpstr>事前揭露-填寫實務 (本法第14條第2項)</vt:lpstr>
      <vt:lpstr>PowerPoint 簡報</vt:lpstr>
      <vt:lpstr>PowerPoint 簡報</vt:lpstr>
      <vt:lpstr>PowerPoint 簡報</vt:lpstr>
      <vt:lpstr>重點回顧</vt:lpstr>
      <vt:lpstr>重點回顧</vt:lpstr>
      <vt:lpstr>頭屋青溪協會向頭屋鄉公所申請補助之行為是否合於利衝法規定？</vt:lpstr>
      <vt:lpstr>PowerPoint 簡報</vt:lpstr>
      <vt:lpstr>陽光如何照進補助、交易行為-機關要「公開」!</vt:lpstr>
      <vt:lpstr>機關主動公開(利衝法第14條第2項)</vt:lpstr>
      <vt:lpstr>如何「公開」？(利衝法施行細則§27)</vt:lpstr>
      <vt:lpstr>線上查詢資訊</vt:lpstr>
      <vt:lpstr>事後公開</vt:lpstr>
      <vt:lpstr>事後公開</vt:lpstr>
      <vt:lpstr>事後公開</vt:lpstr>
      <vt:lpstr>事後公開 (本法第14條第2項)</vt:lpstr>
      <vt:lpstr>PowerPoint 簡報</vt:lpstr>
      <vt:lpstr>機關依政府採購法第22條第1項第7款規定辦理後續擴充契約，關係人及機關是否仍需踐行事前揭露及事後公開義務？</vt:lpstr>
      <vt:lpstr>罰則</vt:lpstr>
      <vt:lpstr>PowerPoint 簡報</vt:lpstr>
      <vt:lpstr>溫故知新</vt:lpstr>
      <vt:lpstr>誰是公職人員?</vt:lpstr>
      <vt:lpstr>誰是關係人?</vt:lpstr>
      <vt:lpstr>關係人補助交易注意事項!</vt:lpstr>
      <vt:lpstr>機關補助交易注意事項!</vt:lpstr>
      <vt:lpstr>補助涉及多機關時，如何認定補助機關?</vt:lpstr>
      <vt:lpstr>某社區發展協會申請關懷據點補助案</vt:lpstr>
      <vt:lpstr>補助涉及多機關時，誰來公告&amp;公開?</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公職人員利益衝突迴避法令說明</dc:title>
  <dc:creator>劉芷君</dc:creator>
  <cp:lastModifiedBy>王筱婷</cp:lastModifiedBy>
  <cp:revision>753</cp:revision>
  <dcterms:modified xsi:type="dcterms:W3CDTF">2026-08-10T08:10:38Z</dcterms:modified>
</cp:coreProperties>
</file>