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9601200" cy="12801600" type="A3"/>
  <p:notesSz cx="6797675" cy="98742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4009" userDrawn="1">
          <p15:clr>
            <a:srgbClr val="A4A3A4"/>
          </p15:clr>
        </p15:guide>
        <p15:guide id="2" pos="304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>
        <p:scale>
          <a:sx n="91" d="100"/>
          <a:sy n="91" d="100"/>
        </p:scale>
        <p:origin x="-78" y="2778"/>
      </p:cViewPr>
      <p:guideLst>
        <p:guide orient="horz" pos="4009"/>
        <p:guide pos="304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095078"/>
            <a:ext cx="8161020" cy="4456853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6723804"/>
            <a:ext cx="7200900" cy="309075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2354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03694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3191514"/>
            <a:ext cx="8281035" cy="532510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8567000"/>
            <a:ext cx="8281035" cy="28003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54574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39216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81570"/>
            <a:ext cx="8281035" cy="2474384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138171"/>
            <a:ext cx="4061757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4676140"/>
            <a:ext cx="4061757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3138171"/>
            <a:ext cx="4081761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4676140"/>
            <a:ext cx="4081761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67280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19372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5181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843196"/>
            <a:ext cx="4860608" cy="9097433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7082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843196"/>
            <a:ext cx="4860608" cy="9097433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17514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18597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681567"/>
            <a:ext cx="2070259" cy="10848764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681567"/>
            <a:ext cx="6090761" cy="10848764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15359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3407833"/>
            <a:ext cx="8281035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2E853B-09C1-433F-AB43-D7845C304872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4203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jpe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2" Type="http://schemas.openxmlformats.org/officeDocument/2006/relationships/image" Target="../media/image1.png"/><Relationship Id="rId16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png"/><Relationship Id="rId1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44" r="326" b="19750"/>
          <a:stretch/>
        </p:blipFill>
        <p:spPr bwMode="auto">
          <a:xfrm>
            <a:off x="2498269" y="873928"/>
            <a:ext cx="7110365" cy="1083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文字方塊 60"/>
          <p:cNvSpPr txBox="1">
            <a:spLocks noChangeArrowheads="1"/>
          </p:cNvSpPr>
          <p:nvPr/>
        </p:nvSpPr>
        <p:spPr bwMode="auto">
          <a:xfrm>
            <a:off x="4844666" y="9701200"/>
            <a:ext cx="4297823" cy="40011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Shiquan</a:t>
            </a: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Community  Activity Center</a:t>
            </a:r>
            <a:endParaRPr lang="en-US" altLang="zh-TW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pic>
        <p:nvPicPr>
          <p:cNvPr id="22" name="圖片 65" descr="澎湖456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2481942" y="730365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7731" y="2514620"/>
            <a:ext cx="452331" cy="462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2988402"/>
              </p:ext>
            </p:extLst>
          </p:nvPr>
        </p:nvGraphicFramePr>
        <p:xfrm>
          <a:off x="0" y="0"/>
          <a:ext cx="9601200" cy="8453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01200">
                  <a:extLst>
                    <a:ext uri="{9D8B030D-6E8A-4147-A177-3AD203B41FA5}">
                      <a16:colId xmlns="" xmlns:a16="http://schemas.microsoft.com/office/drawing/2014/main" val="1744004936"/>
                    </a:ext>
                  </a:extLst>
                </a:gridCol>
              </a:tblGrid>
              <a:tr h="845389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5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</a:t>
                      </a:r>
                      <a:r>
                        <a:rPr lang="en-US" altLang="zh-TW" sz="25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25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 </a:t>
                      </a:r>
                      <a:r>
                        <a:rPr lang="en-US" altLang="zh-TW" sz="25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Shiquan</a:t>
                      </a:r>
                      <a:r>
                        <a:rPr lang="zh-TW" altLang="en-US" sz="25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25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Village Evacuation Map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5998995"/>
              </p:ext>
            </p:extLst>
          </p:nvPr>
        </p:nvGraphicFramePr>
        <p:xfrm>
          <a:off x="-2" y="855346"/>
          <a:ext cx="2487153" cy="108724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4876">
                  <a:extLst>
                    <a:ext uri="{9D8B030D-6E8A-4147-A177-3AD203B41FA5}">
                      <a16:colId xmlns="" xmlns:a16="http://schemas.microsoft.com/office/drawing/2014/main" val="389277448"/>
                    </a:ext>
                  </a:extLst>
                </a:gridCol>
                <a:gridCol w="168227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80749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Disaster Prevention Information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982670689"/>
                  </a:ext>
                </a:extLst>
              </a:tr>
              <a:tr h="372111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Emergency Notification Unit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109708363"/>
                  </a:ext>
                </a:extLst>
              </a:tr>
              <a:tr h="1986938">
                <a:tc gridSpan="2">
                  <a:txBody>
                    <a:bodyPr/>
                    <a:lstStyle/>
                    <a:p>
                      <a:pPr marL="128588" indent="-128588" algn="l" eaLnBrk="1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Penghu Emergency Operation Center 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TEL:06-9277619</a:t>
                      </a:r>
                    </a:p>
                    <a:p>
                      <a:pPr marL="128588" indent="-128588" algn="l" eaLnBrk="1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City Emergency Operation Center TEL:06-9272173 </a:t>
                      </a:r>
                    </a:p>
                    <a:p>
                      <a:pPr marL="128588" indent="-128588" algn="l" eaLnBrk="1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Wenao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Police Station</a:t>
                      </a:r>
                      <a:b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06-9214622</a:t>
                      </a:r>
                      <a:endParaRPr lang="en-US" altLang="zh-TW" sz="12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Adobe Gothic Std B" pitchFamily="34" charset="-128"/>
                        <a:cs typeface="Times New Roman" panose="02020603050405020304" pitchFamily="18" charset="0"/>
                      </a:endParaRPr>
                    </a:p>
                    <a:p>
                      <a:pPr marL="128588" indent="-128588" algn="l" eaLnBrk="1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Fire 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Station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TEL:06-9272137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87769723"/>
                  </a:ext>
                </a:extLst>
              </a:tr>
              <a:tr h="365333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Principle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595997284"/>
                  </a:ext>
                </a:extLst>
              </a:tr>
              <a:tr h="1747724">
                <a:tc gridSpan="2">
                  <a:txBody>
                    <a:bodyPr/>
                    <a:lstStyle/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Flood:Stay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low-lying area or go to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Earthquake:Go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to open space or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Tsunami:Stay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coastal low-lying area and take refuge in the nearby highland.</a:t>
                      </a:r>
                      <a:endParaRPr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041450117"/>
                  </a:ext>
                </a:extLst>
              </a:tr>
              <a:tr h="338754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Shelter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996508079"/>
                  </a:ext>
                </a:extLst>
              </a:tr>
              <a:tr h="684000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just" defTabSz="960120" rtl="0" eaLnBrk="1" fontAlgn="base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Shiquan</a:t>
                      </a: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Elementary School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600 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78890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150 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635379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96012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1,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Shiquan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78890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06-9210228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707013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ea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buFontTx/>
                        <a:buNone/>
                      </a:pPr>
                      <a:r>
                        <a:rPr kumimoji="0" lang="en-US" altLang="zh-TW" sz="1200" kern="1200" baseline="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Shiquan</a:t>
                      </a:r>
                      <a:r>
                        <a:rPr kumimoji="0" lang="zh-TW" altLang="en-US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Community  Activity Center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378890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240 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378890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60 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635379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96012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32-1,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Shiquan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378890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06-9212101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728635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Made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in </a:t>
                      </a:r>
                      <a:r>
                        <a:rPr lang="en-US" altLang="zh-TW" sz="1200" b="1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March</a:t>
                      </a:r>
                      <a:r>
                        <a:rPr lang="en-US" altLang="zh-TW" sz="1200" b="1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b="1" kern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2023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by </a:t>
                      </a:r>
                      <a:r>
                        <a:rPr lang="en-US" altLang="zh-TW" sz="1200" b="1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 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Office, Penghu County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879765497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5173832"/>
              </p:ext>
            </p:extLst>
          </p:nvPr>
        </p:nvGraphicFramePr>
        <p:xfrm>
          <a:off x="-2" y="11715961"/>
          <a:ext cx="9601202" cy="10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127">
                  <a:extLst>
                    <a:ext uri="{9D8B030D-6E8A-4147-A177-3AD203B41FA5}">
                      <a16:colId xmlns="" xmlns:a16="http://schemas.microsoft.com/office/drawing/2014/main" val="1254512163"/>
                    </a:ext>
                  </a:extLst>
                </a:gridCol>
                <a:gridCol w="2352675">
                  <a:extLst>
                    <a:ext uri="{9D8B030D-6E8A-4147-A177-3AD203B41FA5}">
                      <a16:colId xmlns="" xmlns:a16="http://schemas.microsoft.com/office/drawing/2014/main" val="2187642939"/>
                    </a:ext>
                  </a:extLst>
                </a:gridCol>
                <a:gridCol w="184785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124075">
                  <a:extLst>
                    <a:ext uri="{9D8B030D-6E8A-4147-A177-3AD203B41FA5}">
                      <a16:colId xmlns="" xmlns:a16="http://schemas.microsoft.com/office/drawing/2014/main" val="2237506941"/>
                    </a:ext>
                  </a:extLst>
                </a:gridCol>
                <a:gridCol w="16383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400175">
                  <a:extLst>
                    <a:ext uri="{9D8B030D-6E8A-4147-A177-3AD203B41FA5}">
                      <a16:colId xmlns="" xmlns:a16="http://schemas.microsoft.com/office/drawing/2014/main" val="1923843585"/>
                    </a:ext>
                  </a:extLst>
                </a:gridCol>
              </a:tblGrid>
              <a:tr h="270105"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Legend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Labelling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Facility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050696190"/>
                  </a:ext>
                </a:extLst>
              </a:tr>
              <a:tr h="27010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Evacuation Route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Flood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Indoor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Park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Medical Facility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401896364"/>
                  </a:ext>
                </a:extLst>
              </a:tr>
              <a:tr h="27010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baseline="0" dirty="0">
                          <a:solidFill>
                            <a:srgbClr val="00B0F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Flooded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Earthquake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Outdoor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Police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293218227"/>
                  </a:ext>
                </a:extLst>
              </a:tr>
              <a:tr h="27010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dirty="0">
                          <a:solidFill>
                            <a:srgbClr val="00B0F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Continuous Monitored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Tsunami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Helipad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Fire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964228484"/>
                  </a:ext>
                </a:extLst>
              </a:tr>
            </a:tbl>
          </a:graphicData>
        </a:graphic>
      </p:graphicFrame>
      <p:sp>
        <p:nvSpPr>
          <p:cNvPr id="12" name="向右箭號 129"/>
          <p:cNvSpPr>
            <a:spLocks noChangeAspect="1"/>
          </p:cNvSpPr>
          <p:nvPr/>
        </p:nvSpPr>
        <p:spPr bwMode="auto">
          <a:xfrm>
            <a:off x="327923" y="12024422"/>
            <a:ext cx="394946" cy="208323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5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33" name="Line 20"/>
          <p:cNvSpPr>
            <a:spLocks noChangeShapeType="1"/>
          </p:cNvSpPr>
          <p:nvPr/>
        </p:nvSpPr>
        <p:spPr bwMode="auto">
          <a:xfrm>
            <a:off x="332489" y="12660910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4" name="Line 20"/>
          <p:cNvSpPr>
            <a:spLocks noChangeShapeType="1"/>
          </p:cNvSpPr>
          <p:nvPr/>
        </p:nvSpPr>
        <p:spPr bwMode="auto">
          <a:xfrm>
            <a:off x="332489" y="12393396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/>
          <p:cNvSpPr/>
          <p:nvPr/>
        </p:nvSpPr>
        <p:spPr>
          <a:xfrm>
            <a:off x="-3" y="0"/>
            <a:ext cx="9601200" cy="128016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38" name="圖片 16" descr="圖示-直升機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1329" y="12583901"/>
            <a:ext cx="333338" cy="172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圖片 3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7358" y="12292842"/>
            <a:ext cx="237600" cy="207176"/>
          </a:xfrm>
          <a:prstGeom prst="rect">
            <a:avLst/>
          </a:prstGeom>
        </p:spPr>
      </p:pic>
      <p:pic>
        <p:nvPicPr>
          <p:cNvPr id="40" name="圖片 3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6986" y="12554999"/>
            <a:ext cx="230506" cy="230506"/>
          </a:xfrm>
          <a:prstGeom prst="rect">
            <a:avLst/>
          </a:prstGeom>
        </p:spPr>
      </p:pic>
      <p:pic>
        <p:nvPicPr>
          <p:cNvPr id="41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2867" y="11999504"/>
            <a:ext cx="237600" cy="23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2" descr="C:\Users\tiit\Desktop\公園2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9892" y="12000023"/>
            <a:ext cx="237600" cy="23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780" y="12005266"/>
            <a:ext cx="221783" cy="22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14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751" y="12284122"/>
            <a:ext cx="222803" cy="22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8" name="文字方塊 77"/>
          <p:cNvSpPr txBox="1"/>
          <p:nvPr/>
        </p:nvSpPr>
        <p:spPr>
          <a:xfrm>
            <a:off x="6119066" y="2069060"/>
            <a:ext cx="3306675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fontAlgn="base"/>
            <a:r>
              <a:rPr kumimoji="1" lang="en-US" altLang="zh-TW" sz="2000" b="1" dirty="0" err="1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Shiquan</a:t>
            </a:r>
            <a:r>
              <a:rPr kumimoji="1"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 Elementary School</a:t>
            </a:r>
          </a:p>
        </p:txBody>
      </p:sp>
      <p:pic>
        <p:nvPicPr>
          <p:cNvPr id="1026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002" y="6456227"/>
            <a:ext cx="213682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9746" y="6456227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0490" y="6456227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8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1449" y="2505746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9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0474" y="2506299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0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7977" y="12013221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7977" y="12284018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136" y="12558257"/>
            <a:ext cx="213682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" name="文字方塊 61"/>
          <p:cNvSpPr txBox="1">
            <a:spLocks noChangeArrowheads="1"/>
          </p:cNvSpPr>
          <p:nvPr/>
        </p:nvSpPr>
        <p:spPr bwMode="auto">
          <a:xfrm>
            <a:off x="3486201" y="6336164"/>
            <a:ext cx="2666756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500" b="1" dirty="0" err="1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Shiquan</a:t>
            </a:r>
            <a:r>
              <a:rPr lang="en-US" altLang="zh-TW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 Village</a:t>
            </a:r>
            <a:endParaRPr lang="zh-TW" altLang="en-US" sz="2500" b="1" dirty="0">
              <a:solidFill>
                <a:srgbClr val="0000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36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2627" y="9200996"/>
            <a:ext cx="452331" cy="462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" name="向右箭號 58"/>
          <p:cNvSpPr>
            <a:spLocks noChangeAspect="1"/>
          </p:cNvSpPr>
          <p:nvPr/>
        </p:nvSpPr>
        <p:spPr bwMode="auto">
          <a:xfrm rot="16944588">
            <a:off x="6615282" y="4906029"/>
            <a:ext cx="1609622" cy="454736"/>
          </a:xfrm>
          <a:prstGeom prst="rightArrow">
            <a:avLst>
              <a:gd name="adj1" fmla="val 32704"/>
              <a:gd name="adj2" fmla="val 154648"/>
            </a:avLst>
          </a:prstGeom>
          <a:blipFill dpi="0" rotWithShape="1">
            <a:blip r:embed="rId5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TW" altLang="zh-TW" sz="1800">
              <a:solidFill>
                <a:srgbClr val="FFFF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45" name="向右箭號 58"/>
          <p:cNvSpPr>
            <a:spLocks noChangeAspect="1"/>
          </p:cNvSpPr>
          <p:nvPr/>
        </p:nvSpPr>
        <p:spPr bwMode="auto">
          <a:xfrm rot="20642805">
            <a:off x="3676015" y="9135135"/>
            <a:ext cx="1670627" cy="473032"/>
          </a:xfrm>
          <a:prstGeom prst="rightArrow">
            <a:avLst>
              <a:gd name="adj1" fmla="val 32704"/>
              <a:gd name="adj2" fmla="val 154301"/>
            </a:avLst>
          </a:prstGeom>
          <a:blipFill dpi="0" rotWithShape="1">
            <a:blip r:embed="rId5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TW" altLang="zh-TW" sz="1800">
              <a:solidFill>
                <a:srgbClr val="FFFF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46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4356" y="9222227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3381" y="9222780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4141" y="2508878"/>
            <a:ext cx="39175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6684" y="8939040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7428" y="8939040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58409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221</TotalTime>
  <Words>174</Words>
  <Application>Microsoft Office PowerPoint</Application>
  <PresentationFormat>A3 紙張 (297x420 公釐)</PresentationFormat>
  <Paragraphs>52</Paragraphs>
  <Slides>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nit01</cp:lastModifiedBy>
  <cp:revision>48</cp:revision>
  <dcterms:created xsi:type="dcterms:W3CDTF">2017-01-19T20:47:16Z</dcterms:created>
  <dcterms:modified xsi:type="dcterms:W3CDTF">2023-02-01T06:36:20Z</dcterms:modified>
</cp:coreProperties>
</file>