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0" r:id="rId1"/>
  </p:sldMasterIdLst>
  <p:notesMasterIdLst>
    <p:notesMasterId r:id="rId79"/>
  </p:notesMasterIdLst>
  <p:handoutMasterIdLst>
    <p:handoutMasterId r:id="rId80"/>
  </p:handoutMasterIdLst>
  <p:sldIdLst>
    <p:sldId id="256" r:id="rId2"/>
    <p:sldId id="380" r:id="rId3"/>
    <p:sldId id="387" r:id="rId4"/>
    <p:sldId id="388" r:id="rId5"/>
    <p:sldId id="381" r:id="rId6"/>
    <p:sldId id="389" r:id="rId7"/>
    <p:sldId id="264" r:id="rId8"/>
    <p:sldId id="266" r:id="rId9"/>
    <p:sldId id="326" r:id="rId10"/>
    <p:sldId id="325" r:id="rId11"/>
    <p:sldId id="320" r:id="rId12"/>
    <p:sldId id="397" r:id="rId13"/>
    <p:sldId id="395" r:id="rId14"/>
    <p:sldId id="329" r:id="rId15"/>
    <p:sldId id="331" r:id="rId16"/>
    <p:sldId id="332" r:id="rId17"/>
    <p:sldId id="396" r:id="rId18"/>
    <p:sldId id="319" r:id="rId19"/>
    <p:sldId id="343" r:id="rId20"/>
    <p:sldId id="340" r:id="rId21"/>
    <p:sldId id="354" r:id="rId22"/>
    <p:sldId id="334" r:id="rId23"/>
    <p:sldId id="342" r:id="rId24"/>
    <p:sldId id="352" r:id="rId25"/>
    <p:sldId id="336" r:id="rId26"/>
    <p:sldId id="337" r:id="rId27"/>
    <p:sldId id="338" r:id="rId28"/>
    <p:sldId id="421" r:id="rId29"/>
    <p:sldId id="318" r:id="rId30"/>
    <p:sldId id="423" r:id="rId31"/>
    <p:sldId id="341" r:id="rId32"/>
    <p:sldId id="424" r:id="rId33"/>
    <p:sldId id="398" r:id="rId34"/>
    <p:sldId id="390" r:id="rId35"/>
    <p:sldId id="399" r:id="rId36"/>
    <p:sldId id="400" r:id="rId37"/>
    <p:sldId id="391" r:id="rId38"/>
    <p:sldId id="392" r:id="rId39"/>
    <p:sldId id="393" r:id="rId40"/>
    <p:sldId id="394" r:id="rId41"/>
    <p:sldId id="383" r:id="rId42"/>
    <p:sldId id="402" r:id="rId43"/>
    <p:sldId id="386" r:id="rId44"/>
    <p:sldId id="385" r:id="rId45"/>
    <p:sldId id="407" r:id="rId46"/>
    <p:sldId id="403" r:id="rId47"/>
    <p:sldId id="384" r:id="rId48"/>
    <p:sldId id="404" r:id="rId49"/>
    <p:sldId id="405" r:id="rId50"/>
    <p:sldId id="406" r:id="rId51"/>
    <p:sldId id="324" r:id="rId52"/>
    <p:sldId id="345" r:id="rId53"/>
    <p:sldId id="347" r:id="rId54"/>
    <p:sldId id="346" r:id="rId55"/>
    <p:sldId id="301" r:id="rId56"/>
    <p:sldId id="349" r:id="rId57"/>
    <p:sldId id="414" r:id="rId58"/>
    <p:sldId id="353" r:id="rId59"/>
    <p:sldId id="425" r:id="rId60"/>
    <p:sldId id="409" r:id="rId61"/>
    <p:sldId id="410" r:id="rId62"/>
    <p:sldId id="408" r:id="rId63"/>
    <p:sldId id="368" r:id="rId64"/>
    <p:sldId id="411" r:id="rId65"/>
    <p:sldId id="412" r:id="rId66"/>
    <p:sldId id="369" r:id="rId67"/>
    <p:sldId id="413" r:id="rId68"/>
    <p:sldId id="370" r:id="rId69"/>
    <p:sldId id="426" r:id="rId70"/>
    <p:sldId id="371" r:id="rId71"/>
    <p:sldId id="418" r:id="rId72"/>
    <p:sldId id="372" r:id="rId73"/>
    <p:sldId id="415" r:id="rId74"/>
    <p:sldId id="417" r:id="rId75"/>
    <p:sldId id="373" r:id="rId76"/>
    <p:sldId id="300" r:id="rId77"/>
    <p:sldId id="422" r:id="rId78"/>
  </p:sldIdLst>
  <p:sldSz cx="9144000" cy="6858000" type="screen4x3"/>
  <p:notesSz cx="6797675" cy="9928225"/>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90"/>
    <a:srgbClr val="5047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3"/>
  </p:normalViewPr>
  <p:slideViewPr>
    <p:cSldViewPr>
      <p:cViewPr varScale="1">
        <p:scale>
          <a:sx n="70" d="100"/>
          <a:sy n="70" d="100"/>
        </p:scale>
        <p:origin x="34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7A8647-20C6-4F8C-80B3-2CC58FB706CC}"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zh-TW" altLang="en-US"/>
        </a:p>
      </dgm:t>
    </dgm:pt>
    <dgm:pt modelId="{8ADF83FE-E7D6-464F-87D2-2C12E4F9B526}">
      <dgm:prSet phldrT="[文字]" custT="1"/>
      <dgm:spPr/>
      <dgm:t>
        <a:bodyPr/>
        <a:lstStyle/>
        <a:p>
          <a:r>
            <a:rPr lang="zh-TW" altLang="en-US" sz="2800" dirty="0">
              <a:latin typeface="+mj-ea"/>
              <a:ea typeface="+mj-ea"/>
            </a:rPr>
            <a:t>締結：外交單位或行政機關簽署</a:t>
          </a:r>
        </a:p>
      </dgm:t>
    </dgm:pt>
    <dgm:pt modelId="{40F42418-8838-4E3A-9C7B-D7E5BF31BD6D}" type="parTrans" cxnId="{DEAA75BD-4591-44FC-A2D3-807A1A6F69A5}">
      <dgm:prSet/>
      <dgm:spPr/>
      <dgm:t>
        <a:bodyPr/>
        <a:lstStyle/>
        <a:p>
          <a:endParaRPr lang="zh-TW" altLang="en-US"/>
        </a:p>
      </dgm:t>
    </dgm:pt>
    <dgm:pt modelId="{DCDF87B3-4249-4B38-9CAD-E8B232CDE34D}" type="sibTrans" cxnId="{DEAA75BD-4591-44FC-A2D3-807A1A6F69A5}">
      <dgm:prSet/>
      <dgm:spPr/>
      <dgm:t>
        <a:bodyPr/>
        <a:lstStyle/>
        <a:p>
          <a:endParaRPr lang="zh-TW" altLang="en-US"/>
        </a:p>
      </dgm:t>
    </dgm:pt>
    <dgm:pt modelId="{51294802-43A2-4593-A63B-722A3C364DFC}">
      <dgm:prSet phldrT="[文字]" custT="1"/>
      <dgm:spPr/>
      <dgm:t>
        <a:bodyPr/>
        <a:lstStyle/>
        <a:p>
          <a:r>
            <a:rPr lang="zh-TW" altLang="en-US" sz="2400" dirty="0">
              <a:latin typeface="+mj-ea"/>
              <a:ea typeface="+mj-ea"/>
            </a:rPr>
            <a:t>立法審查：憲法第</a:t>
          </a:r>
          <a:r>
            <a:rPr lang="en-US" altLang="zh-TW" sz="2400" dirty="0">
              <a:latin typeface="+mj-ea"/>
              <a:ea typeface="+mj-ea"/>
            </a:rPr>
            <a:t>62</a:t>
          </a:r>
          <a:r>
            <a:rPr lang="zh-TW" altLang="en-US" sz="2400" dirty="0">
              <a:latin typeface="+mj-ea"/>
              <a:ea typeface="+mj-ea"/>
            </a:rPr>
            <a:t>條條約案、釋字第</a:t>
          </a:r>
          <a:r>
            <a:rPr lang="en-US" altLang="zh-TW" sz="2400" dirty="0">
              <a:latin typeface="+mj-ea"/>
              <a:ea typeface="+mj-ea"/>
            </a:rPr>
            <a:t>329</a:t>
          </a:r>
          <a:r>
            <a:rPr lang="zh-TW" altLang="en-US" sz="2400" dirty="0">
              <a:latin typeface="+mj-ea"/>
              <a:ea typeface="+mj-ea"/>
            </a:rPr>
            <a:t>號</a:t>
          </a:r>
        </a:p>
      </dgm:t>
    </dgm:pt>
    <dgm:pt modelId="{CF8B6FFA-0BFC-489C-A06F-A8AD3EB13CF3}" type="parTrans" cxnId="{4FD92DA1-8FC2-4A82-AC6F-D4C7070626CB}">
      <dgm:prSet/>
      <dgm:spPr/>
      <dgm:t>
        <a:bodyPr/>
        <a:lstStyle/>
        <a:p>
          <a:endParaRPr lang="zh-TW" altLang="en-US"/>
        </a:p>
      </dgm:t>
    </dgm:pt>
    <dgm:pt modelId="{BEBA7708-11CD-413D-AC82-253511EC0A3B}" type="sibTrans" cxnId="{4FD92DA1-8FC2-4A82-AC6F-D4C7070626CB}">
      <dgm:prSet/>
      <dgm:spPr/>
      <dgm:t>
        <a:bodyPr/>
        <a:lstStyle/>
        <a:p>
          <a:endParaRPr lang="zh-TW" altLang="en-US"/>
        </a:p>
      </dgm:t>
    </dgm:pt>
    <dgm:pt modelId="{FD40346F-5158-4C40-BD35-D8AEE51BB4B4}">
      <dgm:prSet phldrT="[文字]"/>
      <dgm:spPr/>
      <dgm:t>
        <a:bodyPr/>
        <a:lstStyle/>
        <a:p>
          <a:r>
            <a:rPr lang="zh-TW" altLang="en-US" dirty="0">
              <a:latin typeface="+mj-ea"/>
              <a:ea typeface="+mj-ea"/>
            </a:rPr>
            <a:t>總統批准、對外公布</a:t>
          </a:r>
        </a:p>
      </dgm:t>
    </dgm:pt>
    <dgm:pt modelId="{814618C5-2ADC-4551-B535-511E9BF085D3}" type="parTrans" cxnId="{6CC3188A-F822-4E06-A4A7-2895F6C6412B}">
      <dgm:prSet/>
      <dgm:spPr/>
      <dgm:t>
        <a:bodyPr/>
        <a:lstStyle/>
        <a:p>
          <a:endParaRPr lang="zh-TW" altLang="en-US"/>
        </a:p>
      </dgm:t>
    </dgm:pt>
    <dgm:pt modelId="{FDFFBA72-2D93-4617-A4C1-888D23DF87A3}" type="sibTrans" cxnId="{6CC3188A-F822-4E06-A4A7-2895F6C6412B}">
      <dgm:prSet/>
      <dgm:spPr/>
      <dgm:t>
        <a:bodyPr/>
        <a:lstStyle/>
        <a:p>
          <a:endParaRPr lang="zh-TW" altLang="en-US"/>
        </a:p>
      </dgm:t>
    </dgm:pt>
    <dgm:pt modelId="{1CD5428C-2D25-4F67-9AA9-FC65021D53CB}">
      <dgm:prSet phldrT="[文字]"/>
      <dgm:spPr/>
      <dgm:t>
        <a:bodyPr/>
        <a:lstStyle/>
        <a:p>
          <a:r>
            <a:rPr lang="zh-TW" altLang="en-US" b="1" dirty="0">
              <a:solidFill>
                <a:srgbClr val="FF0000"/>
              </a:solidFill>
              <a:latin typeface="+mj-ea"/>
              <a:ea typeface="+mj-ea"/>
            </a:rPr>
            <a:t>國際條約簽署程序：存放國際機關</a:t>
          </a:r>
        </a:p>
      </dgm:t>
    </dgm:pt>
    <dgm:pt modelId="{B5C05618-7335-4FB7-83C1-DC1DD5A83839}" type="parTrans" cxnId="{2DE7E6F3-35C9-48EB-BC76-7F828EA9598B}">
      <dgm:prSet/>
      <dgm:spPr/>
      <dgm:t>
        <a:bodyPr/>
        <a:lstStyle/>
        <a:p>
          <a:endParaRPr lang="zh-TW" altLang="en-US"/>
        </a:p>
      </dgm:t>
    </dgm:pt>
    <dgm:pt modelId="{AEE25D72-59F2-489C-9420-AD00E8112880}" type="sibTrans" cxnId="{2DE7E6F3-35C9-48EB-BC76-7F828EA9598B}">
      <dgm:prSet/>
      <dgm:spPr/>
      <dgm:t>
        <a:bodyPr/>
        <a:lstStyle/>
        <a:p>
          <a:endParaRPr lang="zh-TW" altLang="en-US"/>
        </a:p>
      </dgm:t>
    </dgm:pt>
    <dgm:pt modelId="{36D29C9D-FCB4-44EC-A6EB-565A4C10BBB1}" type="pres">
      <dgm:prSet presAssocID="{1F7A8647-20C6-4F8C-80B3-2CC58FB706CC}" presName="outerComposite" presStyleCnt="0">
        <dgm:presLayoutVars>
          <dgm:chMax val="5"/>
          <dgm:dir/>
          <dgm:resizeHandles val="exact"/>
        </dgm:presLayoutVars>
      </dgm:prSet>
      <dgm:spPr/>
      <dgm:t>
        <a:bodyPr/>
        <a:lstStyle/>
        <a:p>
          <a:endParaRPr lang="zh-TW" altLang="en-US"/>
        </a:p>
      </dgm:t>
    </dgm:pt>
    <dgm:pt modelId="{EECFF8C4-CDD4-4993-8E6A-ED518BB18A37}" type="pres">
      <dgm:prSet presAssocID="{1F7A8647-20C6-4F8C-80B3-2CC58FB706CC}" presName="dummyMaxCanvas" presStyleCnt="0">
        <dgm:presLayoutVars/>
      </dgm:prSet>
      <dgm:spPr/>
    </dgm:pt>
    <dgm:pt modelId="{47BF2E70-B28C-4D72-883F-D130389B3003}" type="pres">
      <dgm:prSet presAssocID="{1F7A8647-20C6-4F8C-80B3-2CC58FB706CC}" presName="FourNodes_1" presStyleLbl="node1" presStyleIdx="0" presStyleCnt="4" custLinFactNeighborX="157" custLinFactNeighborY="366">
        <dgm:presLayoutVars>
          <dgm:bulletEnabled val="1"/>
        </dgm:presLayoutVars>
      </dgm:prSet>
      <dgm:spPr/>
      <dgm:t>
        <a:bodyPr/>
        <a:lstStyle/>
        <a:p>
          <a:endParaRPr lang="zh-TW" altLang="en-US"/>
        </a:p>
      </dgm:t>
    </dgm:pt>
    <dgm:pt modelId="{2003A86E-A6B0-4409-AC3D-26FACA62FC36}" type="pres">
      <dgm:prSet presAssocID="{1F7A8647-20C6-4F8C-80B3-2CC58FB706CC}" presName="FourNodes_2" presStyleLbl="node1" presStyleIdx="1" presStyleCnt="4">
        <dgm:presLayoutVars>
          <dgm:bulletEnabled val="1"/>
        </dgm:presLayoutVars>
      </dgm:prSet>
      <dgm:spPr/>
      <dgm:t>
        <a:bodyPr/>
        <a:lstStyle/>
        <a:p>
          <a:endParaRPr lang="zh-TW" altLang="en-US"/>
        </a:p>
      </dgm:t>
    </dgm:pt>
    <dgm:pt modelId="{2B19C428-701A-418C-AA7F-52024C7D5A5E}" type="pres">
      <dgm:prSet presAssocID="{1F7A8647-20C6-4F8C-80B3-2CC58FB706CC}" presName="FourNodes_3" presStyleLbl="node1" presStyleIdx="2" presStyleCnt="4">
        <dgm:presLayoutVars>
          <dgm:bulletEnabled val="1"/>
        </dgm:presLayoutVars>
      </dgm:prSet>
      <dgm:spPr/>
      <dgm:t>
        <a:bodyPr/>
        <a:lstStyle/>
        <a:p>
          <a:endParaRPr lang="zh-TW" altLang="en-US"/>
        </a:p>
      </dgm:t>
    </dgm:pt>
    <dgm:pt modelId="{1F927A3B-43C6-4984-9822-295C927D5669}" type="pres">
      <dgm:prSet presAssocID="{1F7A8647-20C6-4F8C-80B3-2CC58FB706CC}" presName="FourNodes_4" presStyleLbl="node1" presStyleIdx="3" presStyleCnt="4">
        <dgm:presLayoutVars>
          <dgm:bulletEnabled val="1"/>
        </dgm:presLayoutVars>
      </dgm:prSet>
      <dgm:spPr/>
      <dgm:t>
        <a:bodyPr/>
        <a:lstStyle/>
        <a:p>
          <a:endParaRPr lang="zh-TW" altLang="en-US"/>
        </a:p>
      </dgm:t>
    </dgm:pt>
    <dgm:pt modelId="{C42357FF-6882-4304-ADA3-1A4F8DD41561}" type="pres">
      <dgm:prSet presAssocID="{1F7A8647-20C6-4F8C-80B3-2CC58FB706CC}" presName="FourConn_1-2" presStyleLbl="fgAccFollowNode1" presStyleIdx="0" presStyleCnt="3">
        <dgm:presLayoutVars>
          <dgm:bulletEnabled val="1"/>
        </dgm:presLayoutVars>
      </dgm:prSet>
      <dgm:spPr/>
      <dgm:t>
        <a:bodyPr/>
        <a:lstStyle/>
        <a:p>
          <a:endParaRPr lang="zh-TW" altLang="en-US"/>
        </a:p>
      </dgm:t>
    </dgm:pt>
    <dgm:pt modelId="{F0D43D9B-DEAF-4919-8DBC-DBDF3691E438}" type="pres">
      <dgm:prSet presAssocID="{1F7A8647-20C6-4F8C-80B3-2CC58FB706CC}" presName="FourConn_2-3" presStyleLbl="fgAccFollowNode1" presStyleIdx="1" presStyleCnt="3">
        <dgm:presLayoutVars>
          <dgm:bulletEnabled val="1"/>
        </dgm:presLayoutVars>
      </dgm:prSet>
      <dgm:spPr/>
      <dgm:t>
        <a:bodyPr/>
        <a:lstStyle/>
        <a:p>
          <a:endParaRPr lang="zh-TW" altLang="en-US"/>
        </a:p>
      </dgm:t>
    </dgm:pt>
    <dgm:pt modelId="{C1172475-2244-4042-9C99-4A0623D844A8}" type="pres">
      <dgm:prSet presAssocID="{1F7A8647-20C6-4F8C-80B3-2CC58FB706CC}" presName="FourConn_3-4" presStyleLbl="fgAccFollowNode1" presStyleIdx="2" presStyleCnt="3">
        <dgm:presLayoutVars>
          <dgm:bulletEnabled val="1"/>
        </dgm:presLayoutVars>
      </dgm:prSet>
      <dgm:spPr/>
      <dgm:t>
        <a:bodyPr/>
        <a:lstStyle/>
        <a:p>
          <a:endParaRPr lang="zh-TW" altLang="en-US"/>
        </a:p>
      </dgm:t>
    </dgm:pt>
    <dgm:pt modelId="{EA379B80-48B4-4E96-B906-DA7270233AE5}" type="pres">
      <dgm:prSet presAssocID="{1F7A8647-20C6-4F8C-80B3-2CC58FB706CC}" presName="FourNodes_1_text" presStyleLbl="node1" presStyleIdx="3" presStyleCnt="4">
        <dgm:presLayoutVars>
          <dgm:bulletEnabled val="1"/>
        </dgm:presLayoutVars>
      </dgm:prSet>
      <dgm:spPr/>
      <dgm:t>
        <a:bodyPr/>
        <a:lstStyle/>
        <a:p>
          <a:endParaRPr lang="zh-TW" altLang="en-US"/>
        </a:p>
      </dgm:t>
    </dgm:pt>
    <dgm:pt modelId="{DB823429-3B2C-4D39-B5E4-7AC055C2BD7A}" type="pres">
      <dgm:prSet presAssocID="{1F7A8647-20C6-4F8C-80B3-2CC58FB706CC}" presName="FourNodes_2_text" presStyleLbl="node1" presStyleIdx="3" presStyleCnt="4">
        <dgm:presLayoutVars>
          <dgm:bulletEnabled val="1"/>
        </dgm:presLayoutVars>
      </dgm:prSet>
      <dgm:spPr/>
      <dgm:t>
        <a:bodyPr/>
        <a:lstStyle/>
        <a:p>
          <a:endParaRPr lang="zh-TW" altLang="en-US"/>
        </a:p>
      </dgm:t>
    </dgm:pt>
    <dgm:pt modelId="{42D0A101-CECE-4F66-B8A8-7AAF250C8582}" type="pres">
      <dgm:prSet presAssocID="{1F7A8647-20C6-4F8C-80B3-2CC58FB706CC}" presName="FourNodes_3_text" presStyleLbl="node1" presStyleIdx="3" presStyleCnt="4">
        <dgm:presLayoutVars>
          <dgm:bulletEnabled val="1"/>
        </dgm:presLayoutVars>
      </dgm:prSet>
      <dgm:spPr/>
      <dgm:t>
        <a:bodyPr/>
        <a:lstStyle/>
        <a:p>
          <a:endParaRPr lang="zh-TW" altLang="en-US"/>
        </a:p>
      </dgm:t>
    </dgm:pt>
    <dgm:pt modelId="{A7DF9704-62C3-45BC-AABC-72AB8D45873D}" type="pres">
      <dgm:prSet presAssocID="{1F7A8647-20C6-4F8C-80B3-2CC58FB706CC}" presName="FourNodes_4_text" presStyleLbl="node1" presStyleIdx="3" presStyleCnt="4">
        <dgm:presLayoutVars>
          <dgm:bulletEnabled val="1"/>
        </dgm:presLayoutVars>
      </dgm:prSet>
      <dgm:spPr/>
      <dgm:t>
        <a:bodyPr/>
        <a:lstStyle/>
        <a:p>
          <a:endParaRPr lang="zh-TW" altLang="en-US"/>
        </a:p>
      </dgm:t>
    </dgm:pt>
  </dgm:ptLst>
  <dgm:cxnLst>
    <dgm:cxn modelId="{9F461C66-86CA-4EC1-91DA-AB06833634E4}" type="presOf" srcId="{FD40346F-5158-4C40-BD35-D8AEE51BB4B4}" destId="{42D0A101-CECE-4F66-B8A8-7AAF250C8582}" srcOrd="1" destOrd="0" presId="urn:microsoft.com/office/officeart/2005/8/layout/vProcess5"/>
    <dgm:cxn modelId="{2DE7E6F3-35C9-48EB-BC76-7F828EA9598B}" srcId="{1F7A8647-20C6-4F8C-80B3-2CC58FB706CC}" destId="{1CD5428C-2D25-4F67-9AA9-FC65021D53CB}" srcOrd="3" destOrd="0" parTransId="{B5C05618-7335-4FB7-83C1-DC1DD5A83839}" sibTransId="{AEE25D72-59F2-489C-9420-AD00E8112880}"/>
    <dgm:cxn modelId="{6CC3188A-F822-4E06-A4A7-2895F6C6412B}" srcId="{1F7A8647-20C6-4F8C-80B3-2CC58FB706CC}" destId="{FD40346F-5158-4C40-BD35-D8AEE51BB4B4}" srcOrd="2" destOrd="0" parTransId="{814618C5-2ADC-4551-B535-511E9BF085D3}" sibTransId="{FDFFBA72-2D93-4617-A4C1-888D23DF87A3}"/>
    <dgm:cxn modelId="{4FD92DA1-8FC2-4A82-AC6F-D4C7070626CB}" srcId="{1F7A8647-20C6-4F8C-80B3-2CC58FB706CC}" destId="{51294802-43A2-4593-A63B-722A3C364DFC}" srcOrd="1" destOrd="0" parTransId="{CF8B6FFA-0BFC-489C-A06F-A8AD3EB13CF3}" sibTransId="{BEBA7708-11CD-413D-AC82-253511EC0A3B}"/>
    <dgm:cxn modelId="{B254B6D7-BAFC-4DE1-9F01-88B103C34C45}" type="presOf" srcId="{FD40346F-5158-4C40-BD35-D8AEE51BB4B4}" destId="{2B19C428-701A-418C-AA7F-52024C7D5A5E}" srcOrd="0" destOrd="0" presId="urn:microsoft.com/office/officeart/2005/8/layout/vProcess5"/>
    <dgm:cxn modelId="{EB3B7933-9C25-4184-83C4-4AF30134C5CB}" type="presOf" srcId="{51294802-43A2-4593-A63B-722A3C364DFC}" destId="{DB823429-3B2C-4D39-B5E4-7AC055C2BD7A}" srcOrd="1" destOrd="0" presId="urn:microsoft.com/office/officeart/2005/8/layout/vProcess5"/>
    <dgm:cxn modelId="{175EDDB2-A716-4246-B3AA-D735DE9DD359}" type="presOf" srcId="{1CD5428C-2D25-4F67-9AA9-FC65021D53CB}" destId="{A7DF9704-62C3-45BC-AABC-72AB8D45873D}" srcOrd="1" destOrd="0" presId="urn:microsoft.com/office/officeart/2005/8/layout/vProcess5"/>
    <dgm:cxn modelId="{6C70142B-8B05-4A4C-B1C2-62F11A335598}" type="presOf" srcId="{FDFFBA72-2D93-4617-A4C1-888D23DF87A3}" destId="{C1172475-2244-4042-9C99-4A0623D844A8}" srcOrd="0" destOrd="0" presId="urn:microsoft.com/office/officeart/2005/8/layout/vProcess5"/>
    <dgm:cxn modelId="{DEAA75BD-4591-44FC-A2D3-807A1A6F69A5}" srcId="{1F7A8647-20C6-4F8C-80B3-2CC58FB706CC}" destId="{8ADF83FE-E7D6-464F-87D2-2C12E4F9B526}" srcOrd="0" destOrd="0" parTransId="{40F42418-8838-4E3A-9C7B-D7E5BF31BD6D}" sibTransId="{DCDF87B3-4249-4B38-9CAD-E8B232CDE34D}"/>
    <dgm:cxn modelId="{0AB4DEAB-78F0-485C-92BE-AD946924EC1B}" type="presOf" srcId="{51294802-43A2-4593-A63B-722A3C364DFC}" destId="{2003A86E-A6B0-4409-AC3D-26FACA62FC36}" srcOrd="0" destOrd="0" presId="urn:microsoft.com/office/officeart/2005/8/layout/vProcess5"/>
    <dgm:cxn modelId="{23FDF3D6-5334-47BB-A70D-FC72DDE12B71}" type="presOf" srcId="{8ADF83FE-E7D6-464F-87D2-2C12E4F9B526}" destId="{EA379B80-48B4-4E96-B906-DA7270233AE5}" srcOrd="1" destOrd="0" presId="urn:microsoft.com/office/officeart/2005/8/layout/vProcess5"/>
    <dgm:cxn modelId="{51AFA45C-1164-4119-BE0C-62C61A40A9DD}" type="presOf" srcId="{8ADF83FE-E7D6-464F-87D2-2C12E4F9B526}" destId="{47BF2E70-B28C-4D72-883F-D130389B3003}" srcOrd="0" destOrd="0" presId="urn:microsoft.com/office/officeart/2005/8/layout/vProcess5"/>
    <dgm:cxn modelId="{89189904-4598-427D-8526-C1845F028FD8}" type="presOf" srcId="{BEBA7708-11CD-413D-AC82-253511EC0A3B}" destId="{F0D43D9B-DEAF-4919-8DBC-DBDF3691E438}" srcOrd="0" destOrd="0" presId="urn:microsoft.com/office/officeart/2005/8/layout/vProcess5"/>
    <dgm:cxn modelId="{5E8BFFE4-5023-431D-A4D8-6B7EE22569DA}" type="presOf" srcId="{DCDF87B3-4249-4B38-9CAD-E8B232CDE34D}" destId="{C42357FF-6882-4304-ADA3-1A4F8DD41561}" srcOrd="0" destOrd="0" presId="urn:microsoft.com/office/officeart/2005/8/layout/vProcess5"/>
    <dgm:cxn modelId="{4D9C872B-C7CA-423C-B904-E038187B33E4}" type="presOf" srcId="{1CD5428C-2D25-4F67-9AA9-FC65021D53CB}" destId="{1F927A3B-43C6-4984-9822-295C927D5669}" srcOrd="0" destOrd="0" presId="urn:microsoft.com/office/officeart/2005/8/layout/vProcess5"/>
    <dgm:cxn modelId="{032A8523-63D3-4E76-834D-029A04F9AD89}" type="presOf" srcId="{1F7A8647-20C6-4F8C-80B3-2CC58FB706CC}" destId="{36D29C9D-FCB4-44EC-A6EB-565A4C10BBB1}" srcOrd="0" destOrd="0" presId="urn:microsoft.com/office/officeart/2005/8/layout/vProcess5"/>
    <dgm:cxn modelId="{FABE59CA-3935-4BE7-B1A0-1191BE293F77}" type="presParOf" srcId="{36D29C9D-FCB4-44EC-A6EB-565A4C10BBB1}" destId="{EECFF8C4-CDD4-4993-8E6A-ED518BB18A37}" srcOrd="0" destOrd="0" presId="urn:microsoft.com/office/officeart/2005/8/layout/vProcess5"/>
    <dgm:cxn modelId="{1B4BE427-2BB8-4A15-906D-C4A9BB7F4DC3}" type="presParOf" srcId="{36D29C9D-FCB4-44EC-A6EB-565A4C10BBB1}" destId="{47BF2E70-B28C-4D72-883F-D130389B3003}" srcOrd="1" destOrd="0" presId="urn:microsoft.com/office/officeart/2005/8/layout/vProcess5"/>
    <dgm:cxn modelId="{5B70F790-4317-4CF7-8FFF-84B2265ED834}" type="presParOf" srcId="{36D29C9D-FCB4-44EC-A6EB-565A4C10BBB1}" destId="{2003A86E-A6B0-4409-AC3D-26FACA62FC36}" srcOrd="2" destOrd="0" presId="urn:microsoft.com/office/officeart/2005/8/layout/vProcess5"/>
    <dgm:cxn modelId="{0456656A-D1DA-47F1-B38C-D29036D44F3A}" type="presParOf" srcId="{36D29C9D-FCB4-44EC-A6EB-565A4C10BBB1}" destId="{2B19C428-701A-418C-AA7F-52024C7D5A5E}" srcOrd="3" destOrd="0" presId="urn:microsoft.com/office/officeart/2005/8/layout/vProcess5"/>
    <dgm:cxn modelId="{FBF619E2-23DD-4890-8645-D1D16AC9EE2D}" type="presParOf" srcId="{36D29C9D-FCB4-44EC-A6EB-565A4C10BBB1}" destId="{1F927A3B-43C6-4984-9822-295C927D5669}" srcOrd="4" destOrd="0" presId="urn:microsoft.com/office/officeart/2005/8/layout/vProcess5"/>
    <dgm:cxn modelId="{FA276FBF-A090-464D-BC20-19011B27D43F}" type="presParOf" srcId="{36D29C9D-FCB4-44EC-A6EB-565A4C10BBB1}" destId="{C42357FF-6882-4304-ADA3-1A4F8DD41561}" srcOrd="5" destOrd="0" presId="urn:microsoft.com/office/officeart/2005/8/layout/vProcess5"/>
    <dgm:cxn modelId="{73F26F73-C24E-484E-8129-D4F4C308A4C5}" type="presParOf" srcId="{36D29C9D-FCB4-44EC-A6EB-565A4C10BBB1}" destId="{F0D43D9B-DEAF-4919-8DBC-DBDF3691E438}" srcOrd="6" destOrd="0" presId="urn:microsoft.com/office/officeart/2005/8/layout/vProcess5"/>
    <dgm:cxn modelId="{33675AF3-1F5E-4DB5-BFF8-7F292ABE1C2A}" type="presParOf" srcId="{36D29C9D-FCB4-44EC-A6EB-565A4C10BBB1}" destId="{C1172475-2244-4042-9C99-4A0623D844A8}" srcOrd="7" destOrd="0" presId="urn:microsoft.com/office/officeart/2005/8/layout/vProcess5"/>
    <dgm:cxn modelId="{E3A4C10A-78BC-4474-AC43-F4A5412DBDA6}" type="presParOf" srcId="{36D29C9D-FCB4-44EC-A6EB-565A4C10BBB1}" destId="{EA379B80-48B4-4E96-B906-DA7270233AE5}" srcOrd="8" destOrd="0" presId="urn:microsoft.com/office/officeart/2005/8/layout/vProcess5"/>
    <dgm:cxn modelId="{99F9980A-1FD0-4430-AD74-046ECE9768C3}" type="presParOf" srcId="{36D29C9D-FCB4-44EC-A6EB-565A4C10BBB1}" destId="{DB823429-3B2C-4D39-B5E4-7AC055C2BD7A}" srcOrd="9" destOrd="0" presId="urn:microsoft.com/office/officeart/2005/8/layout/vProcess5"/>
    <dgm:cxn modelId="{76E417AF-F2D3-4877-9CC1-7A32C5E64529}" type="presParOf" srcId="{36D29C9D-FCB4-44EC-A6EB-565A4C10BBB1}" destId="{42D0A101-CECE-4F66-B8A8-7AAF250C8582}" srcOrd="10" destOrd="0" presId="urn:microsoft.com/office/officeart/2005/8/layout/vProcess5"/>
    <dgm:cxn modelId="{830612F0-FA1E-4D7D-A9B2-59002F04D7E3}" type="presParOf" srcId="{36D29C9D-FCB4-44EC-A6EB-565A4C10BBB1}" destId="{A7DF9704-62C3-45BC-AABC-72AB8D45873D}"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8E64FB-24DE-41AA-BF73-B6AC07D91D75}" type="doc">
      <dgm:prSet loTypeId="urn:microsoft.com/office/officeart/2011/layout/HexagonRadial" loCatId="officeonline" qsTypeId="urn:microsoft.com/office/officeart/2005/8/quickstyle/simple1" qsCatId="simple" csTypeId="urn:microsoft.com/office/officeart/2005/8/colors/colorful4" csCatId="colorful" phldr="1"/>
      <dgm:spPr/>
      <dgm:t>
        <a:bodyPr/>
        <a:lstStyle/>
        <a:p>
          <a:endParaRPr lang="zh-TW" altLang="en-US"/>
        </a:p>
      </dgm:t>
    </dgm:pt>
    <dgm:pt modelId="{610B82D2-CEF4-478B-BB51-D16958386170}">
      <dgm:prSet phldrT="[文字]"/>
      <dgm:spPr/>
      <dgm:t>
        <a:bodyPr/>
        <a:lstStyle/>
        <a:p>
          <a:r>
            <a:rPr lang="zh-TW" altLang="en-US" dirty="0"/>
            <a:t>公政公約</a:t>
          </a:r>
        </a:p>
      </dgm:t>
    </dgm:pt>
    <dgm:pt modelId="{3561BE47-24F6-48B4-9FC3-52D95ADD151F}" type="parTrans" cxnId="{6085C459-1605-46BE-A9FE-F5300D4AB53D}">
      <dgm:prSet/>
      <dgm:spPr/>
      <dgm:t>
        <a:bodyPr/>
        <a:lstStyle/>
        <a:p>
          <a:endParaRPr lang="zh-TW" altLang="en-US"/>
        </a:p>
      </dgm:t>
    </dgm:pt>
    <dgm:pt modelId="{63C68F0C-F4B5-418E-8503-62A923745F7E}" type="sibTrans" cxnId="{6085C459-1605-46BE-A9FE-F5300D4AB53D}">
      <dgm:prSet/>
      <dgm:spPr/>
      <dgm:t>
        <a:bodyPr/>
        <a:lstStyle/>
        <a:p>
          <a:endParaRPr lang="zh-TW" altLang="en-US"/>
        </a:p>
      </dgm:t>
    </dgm:pt>
    <dgm:pt modelId="{D7E5A6A0-8BD3-43A1-97F9-6DF5C4EDAF4D}">
      <dgm:prSet phldrT="[文字]"/>
      <dgm:spPr>
        <a:solidFill>
          <a:srgbClr val="50478F"/>
        </a:solidFill>
      </dgm:spPr>
      <dgm:t>
        <a:bodyPr/>
        <a:lstStyle/>
        <a:p>
          <a:r>
            <a:rPr lang="zh-TW" altLang="en-US" dirty="0"/>
            <a:t>人民自決權</a:t>
          </a:r>
          <a:r>
            <a:rPr lang="en-US" altLang="zh-TW" dirty="0"/>
            <a:t>(1)</a:t>
          </a:r>
          <a:endParaRPr lang="zh-TW" altLang="en-US" dirty="0"/>
        </a:p>
      </dgm:t>
    </dgm:pt>
    <dgm:pt modelId="{3DCEC118-CA4C-4265-B057-B51C1079C0E2}" type="parTrans" cxnId="{DC65BFEF-E806-4FB5-9D23-3E6BA2E291F1}">
      <dgm:prSet/>
      <dgm:spPr/>
      <dgm:t>
        <a:bodyPr/>
        <a:lstStyle/>
        <a:p>
          <a:endParaRPr lang="zh-TW" altLang="en-US"/>
        </a:p>
      </dgm:t>
    </dgm:pt>
    <dgm:pt modelId="{C0A0118F-7A08-4437-98F2-732364A67820}" type="sibTrans" cxnId="{DC65BFEF-E806-4FB5-9D23-3E6BA2E291F1}">
      <dgm:prSet/>
      <dgm:spPr/>
      <dgm:t>
        <a:bodyPr/>
        <a:lstStyle/>
        <a:p>
          <a:endParaRPr lang="zh-TW" altLang="en-US"/>
        </a:p>
      </dgm:t>
    </dgm:pt>
    <dgm:pt modelId="{7D8E9037-A850-4DC7-9C5C-A74D0A48179F}">
      <dgm:prSet phldrT="[文字]"/>
      <dgm:spPr>
        <a:solidFill>
          <a:srgbClr val="404090"/>
        </a:solidFill>
      </dgm:spPr>
      <dgm:t>
        <a:bodyPr/>
        <a:lstStyle/>
        <a:p>
          <a:r>
            <a:rPr lang="zh-TW" altLang="en-US" dirty="0"/>
            <a:t>一般性規定</a:t>
          </a:r>
          <a:r>
            <a:rPr lang="en-US" altLang="zh-TW" dirty="0"/>
            <a:t>2-5</a:t>
          </a:r>
          <a:endParaRPr lang="zh-TW" altLang="en-US" dirty="0"/>
        </a:p>
      </dgm:t>
    </dgm:pt>
    <dgm:pt modelId="{DA55DD06-873E-4902-9335-E30DCDE53520}" type="parTrans" cxnId="{CF0657CC-DDFE-47DC-851B-4D69BBBF8AF0}">
      <dgm:prSet/>
      <dgm:spPr/>
      <dgm:t>
        <a:bodyPr/>
        <a:lstStyle/>
        <a:p>
          <a:endParaRPr lang="zh-TW" altLang="en-US"/>
        </a:p>
      </dgm:t>
    </dgm:pt>
    <dgm:pt modelId="{D9A4D93D-9A7C-4F33-9427-BC0108B7FD40}" type="sibTrans" cxnId="{CF0657CC-DDFE-47DC-851B-4D69BBBF8AF0}">
      <dgm:prSet/>
      <dgm:spPr/>
      <dgm:t>
        <a:bodyPr/>
        <a:lstStyle/>
        <a:p>
          <a:endParaRPr lang="zh-TW" altLang="en-US"/>
        </a:p>
      </dgm:t>
    </dgm:pt>
    <dgm:pt modelId="{20979524-D0DE-4721-B64F-4F487830DA85}">
      <dgm:prSet phldrT="[文字]"/>
      <dgm:spPr>
        <a:solidFill>
          <a:srgbClr val="50478F"/>
        </a:solidFill>
      </dgm:spPr>
      <dgm:t>
        <a:bodyPr/>
        <a:lstStyle/>
        <a:p>
          <a:r>
            <a:rPr lang="zh-TW" altLang="en-US" dirty="0"/>
            <a:t>具體權利內容</a:t>
          </a:r>
          <a:r>
            <a:rPr lang="en-US" altLang="zh-TW" dirty="0"/>
            <a:t>6-27</a:t>
          </a:r>
          <a:endParaRPr lang="zh-TW" altLang="en-US" dirty="0"/>
        </a:p>
      </dgm:t>
    </dgm:pt>
    <dgm:pt modelId="{E378E34B-F57A-495B-9EC0-E5E18FC7E68F}" type="parTrans" cxnId="{08D3B93D-4A50-49FD-8D0F-951C153652A5}">
      <dgm:prSet/>
      <dgm:spPr/>
      <dgm:t>
        <a:bodyPr/>
        <a:lstStyle/>
        <a:p>
          <a:endParaRPr lang="zh-TW" altLang="en-US"/>
        </a:p>
      </dgm:t>
    </dgm:pt>
    <dgm:pt modelId="{53A53945-0267-4B78-9116-A8A3C2C9AAC8}" type="sibTrans" cxnId="{08D3B93D-4A50-49FD-8D0F-951C153652A5}">
      <dgm:prSet/>
      <dgm:spPr/>
      <dgm:t>
        <a:bodyPr/>
        <a:lstStyle/>
        <a:p>
          <a:endParaRPr lang="zh-TW" altLang="en-US"/>
        </a:p>
      </dgm:t>
    </dgm:pt>
    <dgm:pt modelId="{73B2CE74-98FA-4737-B69F-36363994F963}">
      <dgm:prSet phldrT="[文字]"/>
      <dgm:spPr>
        <a:solidFill>
          <a:srgbClr val="404090"/>
        </a:solidFill>
      </dgm:spPr>
      <dgm:t>
        <a:bodyPr/>
        <a:lstStyle/>
        <a:p>
          <a:r>
            <a:rPr lang="zh-TW" altLang="en-US" dirty="0"/>
            <a:t>公約監督機制</a:t>
          </a:r>
          <a:r>
            <a:rPr lang="en-US" altLang="zh-TW" dirty="0"/>
            <a:t>28-45</a:t>
          </a:r>
          <a:endParaRPr lang="zh-TW" altLang="en-US" dirty="0"/>
        </a:p>
      </dgm:t>
    </dgm:pt>
    <dgm:pt modelId="{FF852438-584A-4B62-BAD8-40CC817F3691}" type="parTrans" cxnId="{CFAFD7C4-B0D1-4324-B1D8-B4B1D228BDD0}">
      <dgm:prSet/>
      <dgm:spPr/>
      <dgm:t>
        <a:bodyPr/>
        <a:lstStyle/>
        <a:p>
          <a:endParaRPr lang="zh-TW" altLang="en-US"/>
        </a:p>
      </dgm:t>
    </dgm:pt>
    <dgm:pt modelId="{B96365C6-3DC3-4080-BE52-A73B27597153}" type="sibTrans" cxnId="{CFAFD7C4-B0D1-4324-B1D8-B4B1D228BDD0}">
      <dgm:prSet/>
      <dgm:spPr/>
      <dgm:t>
        <a:bodyPr/>
        <a:lstStyle/>
        <a:p>
          <a:endParaRPr lang="zh-TW" altLang="en-US"/>
        </a:p>
      </dgm:t>
    </dgm:pt>
    <dgm:pt modelId="{8ECB850A-E38A-4957-BBB0-268F9022795F}">
      <dgm:prSet phldrT="[文字]"/>
      <dgm:spPr>
        <a:solidFill>
          <a:srgbClr val="50478F"/>
        </a:solidFill>
      </dgm:spPr>
      <dgm:t>
        <a:bodyPr/>
        <a:lstStyle/>
        <a:p>
          <a:r>
            <a:rPr lang="zh-TW" altLang="en-US" dirty="0"/>
            <a:t>公約解釋限制</a:t>
          </a:r>
          <a:r>
            <a:rPr lang="en-US" altLang="zh-TW" dirty="0"/>
            <a:t>46-47</a:t>
          </a:r>
          <a:endParaRPr lang="zh-TW" altLang="en-US" dirty="0"/>
        </a:p>
      </dgm:t>
    </dgm:pt>
    <dgm:pt modelId="{AC965D9A-9B66-4F95-8159-275D2DE2EAD5}" type="parTrans" cxnId="{C6A15F06-A374-46CC-89FA-780448FC39AE}">
      <dgm:prSet/>
      <dgm:spPr/>
      <dgm:t>
        <a:bodyPr/>
        <a:lstStyle/>
        <a:p>
          <a:endParaRPr lang="zh-TW" altLang="en-US"/>
        </a:p>
      </dgm:t>
    </dgm:pt>
    <dgm:pt modelId="{99120811-7404-4374-A4ED-2CBFA0A351CF}" type="sibTrans" cxnId="{C6A15F06-A374-46CC-89FA-780448FC39AE}">
      <dgm:prSet/>
      <dgm:spPr/>
      <dgm:t>
        <a:bodyPr/>
        <a:lstStyle/>
        <a:p>
          <a:endParaRPr lang="zh-TW" altLang="en-US"/>
        </a:p>
      </dgm:t>
    </dgm:pt>
    <dgm:pt modelId="{6C6BC743-BB90-48BF-B0BE-B87B0C176BFB}">
      <dgm:prSet phldrT="[文字]"/>
      <dgm:spPr>
        <a:solidFill>
          <a:srgbClr val="404090"/>
        </a:solidFill>
      </dgm:spPr>
      <dgm:t>
        <a:bodyPr/>
        <a:lstStyle/>
        <a:p>
          <a:r>
            <a:rPr lang="zh-TW" altLang="en-US" dirty="0"/>
            <a:t>簽屬、批准及交存</a:t>
          </a:r>
          <a:r>
            <a:rPr lang="en-US" altLang="zh-TW" dirty="0"/>
            <a:t>48-53</a:t>
          </a:r>
          <a:endParaRPr lang="zh-TW" altLang="en-US" dirty="0"/>
        </a:p>
      </dgm:t>
    </dgm:pt>
    <dgm:pt modelId="{483494BE-9BFC-4E33-B11F-79498B1AF49E}" type="parTrans" cxnId="{7491D2FA-26A7-4D07-A60A-078A22AD19EC}">
      <dgm:prSet/>
      <dgm:spPr/>
      <dgm:t>
        <a:bodyPr/>
        <a:lstStyle/>
        <a:p>
          <a:endParaRPr lang="zh-TW" altLang="en-US"/>
        </a:p>
      </dgm:t>
    </dgm:pt>
    <dgm:pt modelId="{9A186EC0-E667-4016-ACAD-C5F07018414B}" type="sibTrans" cxnId="{7491D2FA-26A7-4D07-A60A-078A22AD19EC}">
      <dgm:prSet/>
      <dgm:spPr/>
      <dgm:t>
        <a:bodyPr/>
        <a:lstStyle/>
        <a:p>
          <a:endParaRPr lang="zh-TW" altLang="en-US"/>
        </a:p>
      </dgm:t>
    </dgm:pt>
    <dgm:pt modelId="{6BFE5C12-A454-429C-B45B-7A65251D47A0}" type="pres">
      <dgm:prSet presAssocID="{E78E64FB-24DE-41AA-BF73-B6AC07D91D75}" presName="Name0" presStyleCnt="0">
        <dgm:presLayoutVars>
          <dgm:chMax val="1"/>
          <dgm:chPref val="1"/>
          <dgm:dir/>
          <dgm:animOne val="branch"/>
          <dgm:animLvl val="lvl"/>
        </dgm:presLayoutVars>
      </dgm:prSet>
      <dgm:spPr/>
      <dgm:t>
        <a:bodyPr/>
        <a:lstStyle/>
        <a:p>
          <a:endParaRPr lang="zh-TW" altLang="en-US"/>
        </a:p>
      </dgm:t>
    </dgm:pt>
    <dgm:pt modelId="{F224863B-37CA-479B-938D-37F042E03A51}" type="pres">
      <dgm:prSet presAssocID="{610B82D2-CEF4-478B-BB51-D16958386170}" presName="Parent" presStyleLbl="node0" presStyleIdx="0" presStyleCnt="1">
        <dgm:presLayoutVars>
          <dgm:chMax val="6"/>
          <dgm:chPref val="6"/>
        </dgm:presLayoutVars>
      </dgm:prSet>
      <dgm:spPr/>
      <dgm:t>
        <a:bodyPr/>
        <a:lstStyle/>
        <a:p>
          <a:endParaRPr lang="zh-TW" altLang="en-US"/>
        </a:p>
      </dgm:t>
    </dgm:pt>
    <dgm:pt modelId="{38CF8155-43E0-4F04-8D20-2D2918FC4B64}" type="pres">
      <dgm:prSet presAssocID="{D7E5A6A0-8BD3-43A1-97F9-6DF5C4EDAF4D}" presName="Accent1" presStyleCnt="0"/>
      <dgm:spPr/>
    </dgm:pt>
    <dgm:pt modelId="{574C7E97-DEA0-4A1F-87E6-28F703195132}" type="pres">
      <dgm:prSet presAssocID="{D7E5A6A0-8BD3-43A1-97F9-6DF5C4EDAF4D}" presName="Accent" presStyleLbl="bgShp" presStyleIdx="0" presStyleCnt="6"/>
      <dgm:spPr/>
    </dgm:pt>
    <dgm:pt modelId="{29663178-82B1-4FC6-AAC9-EC7A37F23765}" type="pres">
      <dgm:prSet presAssocID="{D7E5A6A0-8BD3-43A1-97F9-6DF5C4EDAF4D}" presName="Child1" presStyleLbl="node1" presStyleIdx="0" presStyleCnt="6">
        <dgm:presLayoutVars>
          <dgm:chMax val="0"/>
          <dgm:chPref val="0"/>
          <dgm:bulletEnabled val="1"/>
        </dgm:presLayoutVars>
      </dgm:prSet>
      <dgm:spPr/>
      <dgm:t>
        <a:bodyPr/>
        <a:lstStyle/>
        <a:p>
          <a:endParaRPr lang="zh-TW" altLang="en-US"/>
        </a:p>
      </dgm:t>
    </dgm:pt>
    <dgm:pt modelId="{5B20D938-DC82-412F-8FD1-B036D8BF0205}" type="pres">
      <dgm:prSet presAssocID="{7D8E9037-A850-4DC7-9C5C-A74D0A48179F}" presName="Accent2" presStyleCnt="0"/>
      <dgm:spPr/>
    </dgm:pt>
    <dgm:pt modelId="{989EEE9D-D49F-426A-AAF4-D297069F3EB9}" type="pres">
      <dgm:prSet presAssocID="{7D8E9037-A850-4DC7-9C5C-A74D0A48179F}" presName="Accent" presStyleLbl="bgShp" presStyleIdx="1" presStyleCnt="6"/>
      <dgm:spPr/>
    </dgm:pt>
    <dgm:pt modelId="{009F7C6B-B4DA-4259-B0E0-0D3CAA0C5522}" type="pres">
      <dgm:prSet presAssocID="{7D8E9037-A850-4DC7-9C5C-A74D0A48179F}" presName="Child2" presStyleLbl="node1" presStyleIdx="1" presStyleCnt="6">
        <dgm:presLayoutVars>
          <dgm:chMax val="0"/>
          <dgm:chPref val="0"/>
          <dgm:bulletEnabled val="1"/>
        </dgm:presLayoutVars>
      </dgm:prSet>
      <dgm:spPr/>
      <dgm:t>
        <a:bodyPr/>
        <a:lstStyle/>
        <a:p>
          <a:endParaRPr lang="zh-TW" altLang="en-US"/>
        </a:p>
      </dgm:t>
    </dgm:pt>
    <dgm:pt modelId="{08AC9EBD-CCC0-473D-A224-522BDC91AA17}" type="pres">
      <dgm:prSet presAssocID="{20979524-D0DE-4721-B64F-4F487830DA85}" presName="Accent3" presStyleCnt="0"/>
      <dgm:spPr/>
    </dgm:pt>
    <dgm:pt modelId="{A0CA24BC-FC04-4B41-9F2A-020B3896CF3A}" type="pres">
      <dgm:prSet presAssocID="{20979524-D0DE-4721-B64F-4F487830DA85}" presName="Accent" presStyleLbl="bgShp" presStyleIdx="2" presStyleCnt="6"/>
      <dgm:spPr/>
    </dgm:pt>
    <dgm:pt modelId="{BE121169-91B6-4E52-A9E3-17DFCEE079F9}" type="pres">
      <dgm:prSet presAssocID="{20979524-D0DE-4721-B64F-4F487830DA85}" presName="Child3" presStyleLbl="node1" presStyleIdx="2" presStyleCnt="6">
        <dgm:presLayoutVars>
          <dgm:chMax val="0"/>
          <dgm:chPref val="0"/>
          <dgm:bulletEnabled val="1"/>
        </dgm:presLayoutVars>
      </dgm:prSet>
      <dgm:spPr/>
      <dgm:t>
        <a:bodyPr/>
        <a:lstStyle/>
        <a:p>
          <a:endParaRPr lang="zh-TW" altLang="en-US"/>
        </a:p>
      </dgm:t>
    </dgm:pt>
    <dgm:pt modelId="{F9A61A48-354A-4813-8559-1C5D594E736D}" type="pres">
      <dgm:prSet presAssocID="{73B2CE74-98FA-4737-B69F-36363994F963}" presName="Accent4" presStyleCnt="0"/>
      <dgm:spPr/>
    </dgm:pt>
    <dgm:pt modelId="{1960868D-7A37-4A76-B8BE-11934E0D1531}" type="pres">
      <dgm:prSet presAssocID="{73B2CE74-98FA-4737-B69F-36363994F963}" presName="Accent" presStyleLbl="bgShp" presStyleIdx="3" presStyleCnt="6"/>
      <dgm:spPr/>
    </dgm:pt>
    <dgm:pt modelId="{D5EAFFB3-8AA8-4F44-AF55-DF204892037E}" type="pres">
      <dgm:prSet presAssocID="{73B2CE74-98FA-4737-B69F-36363994F963}" presName="Child4" presStyleLbl="node1" presStyleIdx="3" presStyleCnt="6">
        <dgm:presLayoutVars>
          <dgm:chMax val="0"/>
          <dgm:chPref val="0"/>
          <dgm:bulletEnabled val="1"/>
        </dgm:presLayoutVars>
      </dgm:prSet>
      <dgm:spPr/>
      <dgm:t>
        <a:bodyPr/>
        <a:lstStyle/>
        <a:p>
          <a:endParaRPr lang="zh-TW" altLang="en-US"/>
        </a:p>
      </dgm:t>
    </dgm:pt>
    <dgm:pt modelId="{E79C1197-A496-4902-A597-1F1A6E3ADA54}" type="pres">
      <dgm:prSet presAssocID="{8ECB850A-E38A-4957-BBB0-268F9022795F}" presName="Accent5" presStyleCnt="0"/>
      <dgm:spPr/>
    </dgm:pt>
    <dgm:pt modelId="{F1F115D0-437C-4262-8B66-D7880418472E}" type="pres">
      <dgm:prSet presAssocID="{8ECB850A-E38A-4957-BBB0-268F9022795F}" presName="Accent" presStyleLbl="bgShp" presStyleIdx="4" presStyleCnt="6"/>
      <dgm:spPr/>
    </dgm:pt>
    <dgm:pt modelId="{C2948715-A48A-48F8-877A-82F6E1947CC8}" type="pres">
      <dgm:prSet presAssocID="{8ECB850A-E38A-4957-BBB0-268F9022795F}" presName="Child5" presStyleLbl="node1" presStyleIdx="4" presStyleCnt="6">
        <dgm:presLayoutVars>
          <dgm:chMax val="0"/>
          <dgm:chPref val="0"/>
          <dgm:bulletEnabled val="1"/>
        </dgm:presLayoutVars>
      </dgm:prSet>
      <dgm:spPr/>
      <dgm:t>
        <a:bodyPr/>
        <a:lstStyle/>
        <a:p>
          <a:endParaRPr lang="zh-TW" altLang="en-US"/>
        </a:p>
      </dgm:t>
    </dgm:pt>
    <dgm:pt modelId="{2ED9BEFC-32EB-47D6-A67C-1B8534757366}" type="pres">
      <dgm:prSet presAssocID="{6C6BC743-BB90-48BF-B0BE-B87B0C176BFB}" presName="Accent6" presStyleCnt="0"/>
      <dgm:spPr/>
    </dgm:pt>
    <dgm:pt modelId="{27AFADAE-93F7-431F-BF7D-682468C73313}" type="pres">
      <dgm:prSet presAssocID="{6C6BC743-BB90-48BF-B0BE-B87B0C176BFB}" presName="Accent" presStyleLbl="bgShp" presStyleIdx="5" presStyleCnt="6"/>
      <dgm:spPr/>
    </dgm:pt>
    <dgm:pt modelId="{617569B3-33E7-4028-B494-53D2D26D03A7}" type="pres">
      <dgm:prSet presAssocID="{6C6BC743-BB90-48BF-B0BE-B87B0C176BFB}" presName="Child6" presStyleLbl="node1" presStyleIdx="5" presStyleCnt="6">
        <dgm:presLayoutVars>
          <dgm:chMax val="0"/>
          <dgm:chPref val="0"/>
          <dgm:bulletEnabled val="1"/>
        </dgm:presLayoutVars>
      </dgm:prSet>
      <dgm:spPr/>
      <dgm:t>
        <a:bodyPr/>
        <a:lstStyle/>
        <a:p>
          <a:endParaRPr lang="zh-TW" altLang="en-US"/>
        </a:p>
      </dgm:t>
    </dgm:pt>
  </dgm:ptLst>
  <dgm:cxnLst>
    <dgm:cxn modelId="{DC65BFEF-E806-4FB5-9D23-3E6BA2E291F1}" srcId="{610B82D2-CEF4-478B-BB51-D16958386170}" destId="{D7E5A6A0-8BD3-43A1-97F9-6DF5C4EDAF4D}" srcOrd="0" destOrd="0" parTransId="{3DCEC118-CA4C-4265-B057-B51C1079C0E2}" sibTransId="{C0A0118F-7A08-4437-98F2-732364A67820}"/>
    <dgm:cxn modelId="{0DE21B24-4B94-4AAF-919E-BBD7A9D26904}" type="presOf" srcId="{610B82D2-CEF4-478B-BB51-D16958386170}" destId="{F224863B-37CA-479B-938D-37F042E03A51}" srcOrd="0" destOrd="0" presId="urn:microsoft.com/office/officeart/2011/layout/HexagonRadial"/>
    <dgm:cxn modelId="{7A5EC339-72ED-485C-9B29-95D3223E8607}" type="presOf" srcId="{73B2CE74-98FA-4737-B69F-36363994F963}" destId="{D5EAFFB3-8AA8-4F44-AF55-DF204892037E}" srcOrd="0" destOrd="0" presId="urn:microsoft.com/office/officeart/2011/layout/HexagonRadial"/>
    <dgm:cxn modelId="{7DE32E19-671E-4094-BE36-E34059828224}" type="presOf" srcId="{7D8E9037-A850-4DC7-9C5C-A74D0A48179F}" destId="{009F7C6B-B4DA-4259-B0E0-0D3CAA0C5522}" srcOrd="0" destOrd="0" presId="urn:microsoft.com/office/officeart/2011/layout/HexagonRadial"/>
    <dgm:cxn modelId="{CFAFD7C4-B0D1-4324-B1D8-B4B1D228BDD0}" srcId="{610B82D2-CEF4-478B-BB51-D16958386170}" destId="{73B2CE74-98FA-4737-B69F-36363994F963}" srcOrd="3" destOrd="0" parTransId="{FF852438-584A-4B62-BAD8-40CC817F3691}" sibTransId="{B96365C6-3DC3-4080-BE52-A73B27597153}"/>
    <dgm:cxn modelId="{748AEEE2-45EC-4961-A973-A499C27C9153}" type="presOf" srcId="{E78E64FB-24DE-41AA-BF73-B6AC07D91D75}" destId="{6BFE5C12-A454-429C-B45B-7A65251D47A0}" srcOrd="0" destOrd="0" presId="urn:microsoft.com/office/officeart/2011/layout/HexagonRadial"/>
    <dgm:cxn modelId="{6085C459-1605-46BE-A9FE-F5300D4AB53D}" srcId="{E78E64FB-24DE-41AA-BF73-B6AC07D91D75}" destId="{610B82D2-CEF4-478B-BB51-D16958386170}" srcOrd="0" destOrd="0" parTransId="{3561BE47-24F6-48B4-9FC3-52D95ADD151F}" sibTransId="{63C68F0C-F4B5-418E-8503-62A923745F7E}"/>
    <dgm:cxn modelId="{3FBDE898-746A-4A0F-AB4A-0A63FDBE04C1}" type="presOf" srcId="{D7E5A6A0-8BD3-43A1-97F9-6DF5C4EDAF4D}" destId="{29663178-82B1-4FC6-AAC9-EC7A37F23765}" srcOrd="0" destOrd="0" presId="urn:microsoft.com/office/officeart/2011/layout/HexagonRadial"/>
    <dgm:cxn modelId="{1995A07D-FF76-4602-9571-0D978EDF7CB0}" type="presOf" srcId="{20979524-D0DE-4721-B64F-4F487830DA85}" destId="{BE121169-91B6-4E52-A9E3-17DFCEE079F9}" srcOrd="0" destOrd="0" presId="urn:microsoft.com/office/officeart/2011/layout/HexagonRadial"/>
    <dgm:cxn modelId="{937B7D3C-7DBC-405A-BA61-152CAD762C2F}" type="presOf" srcId="{8ECB850A-E38A-4957-BBB0-268F9022795F}" destId="{C2948715-A48A-48F8-877A-82F6E1947CC8}" srcOrd="0" destOrd="0" presId="urn:microsoft.com/office/officeart/2011/layout/HexagonRadial"/>
    <dgm:cxn modelId="{F1E605E9-D343-4E46-B0E9-AA51A6D281D8}" type="presOf" srcId="{6C6BC743-BB90-48BF-B0BE-B87B0C176BFB}" destId="{617569B3-33E7-4028-B494-53D2D26D03A7}" srcOrd="0" destOrd="0" presId="urn:microsoft.com/office/officeart/2011/layout/HexagonRadial"/>
    <dgm:cxn modelId="{CF0657CC-DDFE-47DC-851B-4D69BBBF8AF0}" srcId="{610B82D2-CEF4-478B-BB51-D16958386170}" destId="{7D8E9037-A850-4DC7-9C5C-A74D0A48179F}" srcOrd="1" destOrd="0" parTransId="{DA55DD06-873E-4902-9335-E30DCDE53520}" sibTransId="{D9A4D93D-9A7C-4F33-9427-BC0108B7FD40}"/>
    <dgm:cxn modelId="{C6A15F06-A374-46CC-89FA-780448FC39AE}" srcId="{610B82D2-CEF4-478B-BB51-D16958386170}" destId="{8ECB850A-E38A-4957-BBB0-268F9022795F}" srcOrd="4" destOrd="0" parTransId="{AC965D9A-9B66-4F95-8159-275D2DE2EAD5}" sibTransId="{99120811-7404-4374-A4ED-2CBFA0A351CF}"/>
    <dgm:cxn modelId="{7491D2FA-26A7-4D07-A60A-078A22AD19EC}" srcId="{610B82D2-CEF4-478B-BB51-D16958386170}" destId="{6C6BC743-BB90-48BF-B0BE-B87B0C176BFB}" srcOrd="5" destOrd="0" parTransId="{483494BE-9BFC-4E33-B11F-79498B1AF49E}" sibTransId="{9A186EC0-E667-4016-ACAD-C5F07018414B}"/>
    <dgm:cxn modelId="{08D3B93D-4A50-49FD-8D0F-951C153652A5}" srcId="{610B82D2-CEF4-478B-BB51-D16958386170}" destId="{20979524-D0DE-4721-B64F-4F487830DA85}" srcOrd="2" destOrd="0" parTransId="{E378E34B-F57A-495B-9EC0-E5E18FC7E68F}" sibTransId="{53A53945-0267-4B78-9116-A8A3C2C9AAC8}"/>
    <dgm:cxn modelId="{9B4232D8-7240-4A32-8357-B7BB8C7DB5F7}" type="presParOf" srcId="{6BFE5C12-A454-429C-B45B-7A65251D47A0}" destId="{F224863B-37CA-479B-938D-37F042E03A51}" srcOrd="0" destOrd="0" presId="urn:microsoft.com/office/officeart/2011/layout/HexagonRadial"/>
    <dgm:cxn modelId="{AB857361-9C51-4352-B31B-AC45E42B05A8}" type="presParOf" srcId="{6BFE5C12-A454-429C-B45B-7A65251D47A0}" destId="{38CF8155-43E0-4F04-8D20-2D2918FC4B64}" srcOrd="1" destOrd="0" presId="urn:microsoft.com/office/officeart/2011/layout/HexagonRadial"/>
    <dgm:cxn modelId="{AC60320A-7647-4BF0-9E32-61BEDBC55540}" type="presParOf" srcId="{38CF8155-43E0-4F04-8D20-2D2918FC4B64}" destId="{574C7E97-DEA0-4A1F-87E6-28F703195132}" srcOrd="0" destOrd="0" presId="urn:microsoft.com/office/officeart/2011/layout/HexagonRadial"/>
    <dgm:cxn modelId="{4C353E12-F519-4B70-9D7A-41CC2BFD38CF}" type="presParOf" srcId="{6BFE5C12-A454-429C-B45B-7A65251D47A0}" destId="{29663178-82B1-4FC6-AAC9-EC7A37F23765}" srcOrd="2" destOrd="0" presId="urn:microsoft.com/office/officeart/2011/layout/HexagonRadial"/>
    <dgm:cxn modelId="{26F141AB-9595-42F8-977D-662EAB7019E8}" type="presParOf" srcId="{6BFE5C12-A454-429C-B45B-7A65251D47A0}" destId="{5B20D938-DC82-412F-8FD1-B036D8BF0205}" srcOrd="3" destOrd="0" presId="urn:microsoft.com/office/officeart/2011/layout/HexagonRadial"/>
    <dgm:cxn modelId="{3C6A0A21-DCA2-499A-84D1-73FFB1E04876}" type="presParOf" srcId="{5B20D938-DC82-412F-8FD1-B036D8BF0205}" destId="{989EEE9D-D49F-426A-AAF4-D297069F3EB9}" srcOrd="0" destOrd="0" presId="urn:microsoft.com/office/officeart/2011/layout/HexagonRadial"/>
    <dgm:cxn modelId="{DC8AFE27-1CAE-49FB-8A5F-6F32B456D74E}" type="presParOf" srcId="{6BFE5C12-A454-429C-B45B-7A65251D47A0}" destId="{009F7C6B-B4DA-4259-B0E0-0D3CAA0C5522}" srcOrd="4" destOrd="0" presId="urn:microsoft.com/office/officeart/2011/layout/HexagonRadial"/>
    <dgm:cxn modelId="{AA9FBEED-E596-49C7-A711-D8FE0FE2672D}" type="presParOf" srcId="{6BFE5C12-A454-429C-B45B-7A65251D47A0}" destId="{08AC9EBD-CCC0-473D-A224-522BDC91AA17}" srcOrd="5" destOrd="0" presId="urn:microsoft.com/office/officeart/2011/layout/HexagonRadial"/>
    <dgm:cxn modelId="{4CE881A3-C55B-488B-902F-4C1479675EF5}" type="presParOf" srcId="{08AC9EBD-CCC0-473D-A224-522BDC91AA17}" destId="{A0CA24BC-FC04-4B41-9F2A-020B3896CF3A}" srcOrd="0" destOrd="0" presId="urn:microsoft.com/office/officeart/2011/layout/HexagonRadial"/>
    <dgm:cxn modelId="{515F56F6-4CDD-480F-A259-26A0C18A7511}" type="presParOf" srcId="{6BFE5C12-A454-429C-B45B-7A65251D47A0}" destId="{BE121169-91B6-4E52-A9E3-17DFCEE079F9}" srcOrd="6" destOrd="0" presId="urn:microsoft.com/office/officeart/2011/layout/HexagonRadial"/>
    <dgm:cxn modelId="{9F853F4C-43C4-45AA-8745-09AFC3DC5D5C}" type="presParOf" srcId="{6BFE5C12-A454-429C-B45B-7A65251D47A0}" destId="{F9A61A48-354A-4813-8559-1C5D594E736D}" srcOrd="7" destOrd="0" presId="urn:microsoft.com/office/officeart/2011/layout/HexagonRadial"/>
    <dgm:cxn modelId="{48A2CC80-71F8-47A2-88FC-7A0AC51B8FEB}" type="presParOf" srcId="{F9A61A48-354A-4813-8559-1C5D594E736D}" destId="{1960868D-7A37-4A76-B8BE-11934E0D1531}" srcOrd="0" destOrd="0" presId="urn:microsoft.com/office/officeart/2011/layout/HexagonRadial"/>
    <dgm:cxn modelId="{90365A5C-5830-469D-B8DE-6EEC870E8794}" type="presParOf" srcId="{6BFE5C12-A454-429C-B45B-7A65251D47A0}" destId="{D5EAFFB3-8AA8-4F44-AF55-DF204892037E}" srcOrd="8" destOrd="0" presId="urn:microsoft.com/office/officeart/2011/layout/HexagonRadial"/>
    <dgm:cxn modelId="{773CF9C2-D0BB-4A92-B3EA-12370FA4FB12}" type="presParOf" srcId="{6BFE5C12-A454-429C-B45B-7A65251D47A0}" destId="{E79C1197-A496-4902-A597-1F1A6E3ADA54}" srcOrd="9" destOrd="0" presId="urn:microsoft.com/office/officeart/2011/layout/HexagonRadial"/>
    <dgm:cxn modelId="{0A4531CB-255A-42CC-9C23-DEDEB6302F74}" type="presParOf" srcId="{E79C1197-A496-4902-A597-1F1A6E3ADA54}" destId="{F1F115D0-437C-4262-8B66-D7880418472E}" srcOrd="0" destOrd="0" presId="urn:microsoft.com/office/officeart/2011/layout/HexagonRadial"/>
    <dgm:cxn modelId="{639808D9-7EBF-45A4-928D-4A26F06B0C23}" type="presParOf" srcId="{6BFE5C12-A454-429C-B45B-7A65251D47A0}" destId="{C2948715-A48A-48F8-877A-82F6E1947CC8}" srcOrd="10" destOrd="0" presId="urn:microsoft.com/office/officeart/2011/layout/HexagonRadial"/>
    <dgm:cxn modelId="{DE174067-2101-4761-B04A-D1AB4E9FE89E}" type="presParOf" srcId="{6BFE5C12-A454-429C-B45B-7A65251D47A0}" destId="{2ED9BEFC-32EB-47D6-A67C-1B8534757366}" srcOrd="11" destOrd="0" presId="urn:microsoft.com/office/officeart/2011/layout/HexagonRadial"/>
    <dgm:cxn modelId="{CE96D5DB-BE7B-4D96-8905-14484F19503E}" type="presParOf" srcId="{2ED9BEFC-32EB-47D6-A67C-1B8534757366}" destId="{27AFADAE-93F7-431F-BF7D-682468C73313}" srcOrd="0" destOrd="0" presId="urn:microsoft.com/office/officeart/2011/layout/HexagonRadial"/>
    <dgm:cxn modelId="{0E6DBE67-11CD-4E42-892D-81BCC7EAC807}" type="presParOf" srcId="{6BFE5C12-A454-429C-B45B-7A65251D47A0}" destId="{617569B3-33E7-4028-B494-53D2D26D03A7}"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8E64FB-24DE-41AA-BF73-B6AC07D91D75}" type="doc">
      <dgm:prSet loTypeId="urn:microsoft.com/office/officeart/2011/layout/HexagonRadial" loCatId="officeonline" qsTypeId="urn:microsoft.com/office/officeart/2005/8/quickstyle/simple1" qsCatId="simple" csTypeId="urn:microsoft.com/office/officeart/2005/8/colors/accent2_3" csCatId="accent2" phldr="1"/>
      <dgm:spPr/>
      <dgm:t>
        <a:bodyPr/>
        <a:lstStyle/>
        <a:p>
          <a:endParaRPr lang="zh-TW" altLang="en-US"/>
        </a:p>
      </dgm:t>
    </dgm:pt>
    <dgm:pt modelId="{610B82D2-CEF4-478B-BB51-D16958386170}">
      <dgm:prSet phldrT="[文字]"/>
      <dgm:spPr/>
      <dgm:t>
        <a:bodyPr/>
        <a:lstStyle/>
        <a:p>
          <a:r>
            <a:rPr lang="zh-TW" altLang="en-US" dirty="0"/>
            <a:t>經社文公約</a:t>
          </a:r>
        </a:p>
      </dgm:t>
    </dgm:pt>
    <dgm:pt modelId="{3561BE47-24F6-48B4-9FC3-52D95ADD151F}" type="parTrans" cxnId="{6085C459-1605-46BE-A9FE-F5300D4AB53D}">
      <dgm:prSet/>
      <dgm:spPr/>
      <dgm:t>
        <a:bodyPr/>
        <a:lstStyle/>
        <a:p>
          <a:endParaRPr lang="zh-TW" altLang="en-US"/>
        </a:p>
      </dgm:t>
    </dgm:pt>
    <dgm:pt modelId="{63C68F0C-F4B5-418E-8503-62A923745F7E}" type="sibTrans" cxnId="{6085C459-1605-46BE-A9FE-F5300D4AB53D}">
      <dgm:prSet/>
      <dgm:spPr/>
      <dgm:t>
        <a:bodyPr/>
        <a:lstStyle/>
        <a:p>
          <a:endParaRPr lang="zh-TW" altLang="en-US"/>
        </a:p>
      </dgm:t>
    </dgm:pt>
    <dgm:pt modelId="{D7E5A6A0-8BD3-43A1-97F9-6DF5C4EDAF4D}">
      <dgm:prSet phldrT="[文字]"/>
      <dgm:spPr>
        <a:solidFill>
          <a:srgbClr val="0070C0"/>
        </a:solidFill>
      </dgm:spPr>
      <dgm:t>
        <a:bodyPr/>
        <a:lstStyle/>
        <a:p>
          <a:r>
            <a:rPr lang="zh-TW" altLang="en-US" dirty="0"/>
            <a:t>人民自決權</a:t>
          </a:r>
          <a:r>
            <a:rPr lang="en-US" altLang="zh-TW" dirty="0"/>
            <a:t>(1)</a:t>
          </a:r>
          <a:endParaRPr lang="zh-TW" altLang="en-US" dirty="0"/>
        </a:p>
      </dgm:t>
    </dgm:pt>
    <dgm:pt modelId="{3DCEC118-CA4C-4265-B057-B51C1079C0E2}" type="parTrans" cxnId="{DC65BFEF-E806-4FB5-9D23-3E6BA2E291F1}">
      <dgm:prSet/>
      <dgm:spPr/>
      <dgm:t>
        <a:bodyPr/>
        <a:lstStyle/>
        <a:p>
          <a:endParaRPr lang="zh-TW" altLang="en-US"/>
        </a:p>
      </dgm:t>
    </dgm:pt>
    <dgm:pt modelId="{C0A0118F-7A08-4437-98F2-732364A67820}" type="sibTrans" cxnId="{DC65BFEF-E806-4FB5-9D23-3E6BA2E291F1}">
      <dgm:prSet/>
      <dgm:spPr/>
      <dgm:t>
        <a:bodyPr/>
        <a:lstStyle/>
        <a:p>
          <a:endParaRPr lang="zh-TW" altLang="en-US"/>
        </a:p>
      </dgm:t>
    </dgm:pt>
    <dgm:pt modelId="{7D8E9037-A850-4DC7-9C5C-A74D0A48179F}">
      <dgm:prSet phldrT="[文字]"/>
      <dgm:spPr>
        <a:solidFill>
          <a:srgbClr val="0070C0"/>
        </a:solidFill>
      </dgm:spPr>
      <dgm:t>
        <a:bodyPr/>
        <a:lstStyle/>
        <a:p>
          <a:r>
            <a:rPr lang="zh-TW" altLang="en-US" dirty="0"/>
            <a:t>一般性規定</a:t>
          </a:r>
          <a:r>
            <a:rPr lang="en-US" altLang="zh-TW" dirty="0"/>
            <a:t>2-5</a:t>
          </a:r>
          <a:endParaRPr lang="zh-TW" altLang="en-US" dirty="0"/>
        </a:p>
      </dgm:t>
    </dgm:pt>
    <dgm:pt modelId="{DA55DD06-873E-4902-9335-E30DCDE53520}" type="parTrans" cxnId="{CF0657CC-DDFE-47DC-851B-4D69BBBF8AF0}">
      <dgm:prSet/>
      <dgm:spPr/>
      <dgm:t>
        <a:bodyPr/>
        <a:lstStyle/>
        <a:p>
          <a:endParaRPr lang="zh-TW" altLang="en-US"/>
        </a:p>
      </dgm:t>
    </dgm:pt>
    <dgm:pt modelId="{D9A4D93D-9A7C-4F33-9427-BC0108B7FD40}" type="sibTrans" cxnId="{CF0657CC-DDFE-47DC-851B-4D69BBBF8AF0}">
      <dgm:prSet/>
      <dgm:spPr/>
      <dgm:t>
        <a:bodyPr/>
        <a:lstStyle/>
        <a:p>
          <a:endParaRPr lang="zh-TW" altLang="en-US"/>
        </a:p>
      </dgm:t>
    </dgm:pt>
    <dgm:pt modelId="{20979524-D0DE-4721-B64F-4F487830DA85}">
      <dgm:prSet phldrT="[文字]"/>
      <dgm:spPr>
        <a:solidFill>
          <a:srgbClr val="0070C0"/>
        </a:solidFill>
      </dgm:spPr>
      <dgm:t>
        <a:bodyPr/>
        <a:lstStyle/>
        <a:p>
          <a:r>
            <a:rPr lang="zh-TW" altLang="en-US" dirty="0"/>
            <a:t>具體權利內容</a:t>
          </a:r>
          <a:r>
            <a:rPr lang="en-US" altLang="zh-TW" dirty="0"/>
            <a:t>6-15</a:t>
          </a:r>
          <a:endParaRPr lang="zh-TW" altLang="en-US" dirty="0"/>
        </a:p>
      </dgm:t>
    </dgm:pt>
    <dgm:pt modelId="{E378E34B-F57A-495B-9EC0-E5E18FC7E68F}" type="parTrans" cxnId="{08D3B93D-4A50-49FD-8D0F-951C153652A5}">
      <dgm:prSet/>
      <dgm:spPr/>
      <dgm:t>
        <a:bodyPr/>
        <a:lstStyle/>
        <a:p>
          <a:endParaRPr lang="zh-TW" altLang="en-US"/>
        </a:p>
      </dgm:t>
    </dgm:pt>
    <dgm:pt modelId="{53A53945-0267-4B78-9116-A8A3C2C9AAC8}" type="sibTrans" cxnId="{08D3B93D-4A50-49FD-8D0F-951C153652A5}">
      <dgm:prSet/>
      <dgm:spPr/>
      <dgm:t>
        <a:bodyPr/>
        <a:lstStyle/>
        <a:p>
          <a:endParaRPr lang="zh-TW" altLang="en-US"/>
        </a:p>
      </dgm:t>
    </dgm:pt>
    <dgm:pt modelId="{73B2CE74-98FA-4737-B69F-36363994F963}">
      <dgm:prSet phldrT="[文字]"/>
      <dgm:spPr>
        <a:solidFill>
          <a:srgbClr val="0070C0"/>
        </a:solidFill>
      </dgm:spPr>
      <dgm:t>
        <a:bodyPr/>
        <a:lstStyle/>
        <a:p>
          <a:r>
            <a:rPr lang="zh-TW" altLang="en-US" dirty="0"/>
            <a:t>公約監督</a:t>
          </a:r>
          <a:r>
            <a:rPr lang="en-US" altLang="zh-TW" dirty="0"/>
            <a:t>16-25</a:t>
          </a:r>
          <a:endParaRPr lang="zh-TW" altLang="en-US" dirty="0"/>
        </a:p>
      </dgm:t>
    </dgm:pt>
    <dgm:pt modelId="{FF852438-584A-4B62-BAD8-40CC817F3691}" type="parTrans" cxnId="{CFAFD7C4-B0D1-4324-B1D8-B4B1D228BDD0}">
      <dgm:prSet/>
      <dgm:spPr/>
      <dgm:t>
        <a:bodyPr/>
        <a:lstStyle/>
        <a:p>
          <a:endParaRPr lang="zh-TW" altLang="en-US"/>
        </a:p>
      </dgm:t>
    </dgm:pt>
    <dgm:pt modelId="{B96365C6-3DC3-4080-BE52-A73B27597153}" type="sibTrans" cxnId="{CFAFD7C4-B0D1-4324-B1D8-B4B1D228BDD0}">
      <dgm:prSet/>
      <dgm:spPr/>
      <dgm:t>
        <a:bodyPr/>
        <a:lstStyle/>
        <a:p>
          <a:endParaRPr lang="zh-TW" altLang="en-US"/>
        </a:p>
      </dgm:t>
    </dgm:pt>
    <dgm:pt modelId="{6C6BC743-BB90-48BF-B0BE-B87B0C176BFB}">
      <dgm:prSet phldrT="[文字]"/>
      <dgm:spPr>
        <a:solidFill>
          <a:srgbClr val="0070C0"/>
        </a:solidFill>
      </dgm:spPr>
      <dgm:t>
        <a:bodyPr/>
        <a:lstStyle/>
        <a:p>
          <a:r>
            <a:rPr lang="zh-TW" altLang="en-US" dirty="0"/>
            <a:t>簽屬、批准加入及交存</a:t>
          </a:r>
          <a:r>
            <a:rPr lang="en-US" altLang="zh-TW" dirty="0"/>
            <a:t>48-53</a:t>
          </a:r>
          <a:endParaRPr lang="zh-TW" altLang="en-US" dirty="0"/>
        </a:p>
      </dgm:t>
    </dgm:pt>
    <dgm:pt modelId="{483494BE-9BFC-4E33-B11F-79498B1AF49E}" type="parTrans" cxnId="{7491D2FA-26A7-4D07-A60A-078A22AD19EC}">
      <dgm:prSet/>
      <dgm:spPr/>
      <dgm:t>
        <a:bodyPr/>
        <a:lstStyle/>
        <a:p>
          <a:endParaRPr lang="zh-TW" altLang="en-US"/>
        </a:p>
      </dgm:t>
    </dgm:pt>
    <dgm:pt modelId="{9A186EC0-E667-4016-ACAD-C5F07018414B}" type="sibTrans" cxnId="{7491D2FA-26A7-4D07-A60A-078A22AD19EC}">
      <dgm:prSet/>
      <dgm:spPr/>
      <dgm:t>
        <a:bodyPr/>
        <a:lstStyle/>
        <a:p>
          <a:endParaRPr lang="zh-TW" altLang="en-US"/>
        </a:p>
      </dgm:t>
    </dgm:pt>
    <dgm:pt modelId="{6BFE5C12-A454-429C-B45B-7A65251D47A0}" type="pres">
      <dgm:prSet presAssocID="{E78E64FB-24DE-41AA-BF73-B6AC07D91D75}" presName="Name0" presStyleCnt="0">
        <dgm:presLayoutVars>
          <dgm:chMax val="1"/>
          <dgm:chPref val="1"/>
          <dgm:dir/>
          <dgm:animOne val="branch"/>
          <dgm:animLvl val="lvl"/>
        </dgm:presLayoutVars>
      </dgm:prSet>
      <dgm:spPr/>
      <dgm:t>
        <a:bodyPr/>
        <a:lstStyle/>
        <a:p>
          <a:endParaRPr lang="zh-TW" altLang="en-US"/>
        </a:p>
      </dgm:t>
    </dgm:pt>
    <dgm:pt modelId="{F224863B-37CA-479B-938D-37F042E03A51}" type="pres">
      <dgm:prSet presAssocID="{610B82D2-CEF4-478B-BB51-D16958386170}" presName="Parent" presStyleLbl="node0" presStyleIdx="0" presStyleCnt="1">
        <dgm:presLayoutVars>
          <dgm:chMax val="6"/>
          <dgm:chPref val="6"/>
        </dgm:presLayoutVars>
      </dgm:prSet>
      <dgm:spPr/>
      <dgm:t>
        <a:bodyPr/>
        <a:lstStyle/>
        <a:p>
          <a:endParaRPr lang="zh-TW" altLang="en-US"/>
        </a:p>
      </dgm:t>
    </dgm:pt>
    <dgm:pt modelId="{38CF8155-43E0-4F04-8D20-2D2918FC4B64}" type="pres">
      <dgm:prSet presAssocID="{D7E5A6A0-8BD3-43A1-97F9-6DF5C4EDAF4D}" presName="Accent1" presStyleCnt="0"/>
      <dgm:spPr/>
    </dgm:pt>
    <dgm:pt modelId="{574C7E97-DEA0-4A1F-87E6-28F703195132}" type="pres">
      <dgm:prSet presAssocID="{D7E5A6A0-8BD3-43A1-97F9-6DF5C4EDAF4D}" presName="Accent" presStyleLbl="bgShp" presStyleIdx="0" presStyleCnt="5"/>
      <dgm:spPr/>
    </dgm:pt>
    <dgm:pt modelId="{29663178-82B1-4FC6-AAC9-EC7A37F23765}" type="pres">
      <dgm:prSet presAssocID="{D7E5A6A0-8BD3-43A1-97F9-6DF5C4EDAF4D}" presName="Child1" presStyleLbl="node1" presStyleIdx="0" presStyleCnt="5" custLinFactNeighborX="4344" custLinFactNeighborY="277">
        <dgm:presLayoutVars>
          <dgm:chMax val="0"/>
          <dgm:chPref val="0"/>
          <dgm:bulletEnabled val="1"/>
        </dgm:presLayoutVars>
      </dgm:prSet>
      <dgm:spPr/>
      <dgm:t>
        <a:bodyPr/>
        <a:lstStyle/>
        <a:p>
          <a:endParaRPr lang="zh-TW" altLang="en-US"/>
        </a:p>
      </dgm:t>
    </dgm:pt>
    <dgm:pt modelId="{5B20D938-DC82-412F-8FD1-B036D8BF0205}" type="pres">
      <dgm:prSet presAssocID="{7D8E9037-A850-4DC7-9C5C-A74D0A48179F}" presName="Accent2" presStyleCnt="0"/>
      <dgm:spPr/>
    </dgm:pt>
    <dgm:pt modelId="{989EEE9D-D49F-426A-AAF4-D297069F3EB9}" type="pres">
      <dgm:prSet presAssocID="{7D8E9037-A850-4DC7-9C5C-A74D0A48179F}" presName="Accent" presStyleLbl="bgShp" presStyleIdx="1" presStyleCnt="5" custLinFactNeighborX="7721" custLinFactNeighborY="5256"/>
      <dgm:spPr/>
    </dgm:pt>
    <dgm:pt modelId="{009F7C6B-B4DA-4259-B0E0-0D3CAA0C5522}" type="pres">
      <dgm:prSet presAssocID="{7D8E9037-A850-4DC7-9C5C-A74D0A48179F}" presName="Child2" presStyleLbl="node1" presStyleIdx="1" presStyleCnt="5" custLinFactNeighborX="689" custLinFactNeighborY="-1027">
        <dgm:presLayoutVars>
          <dgm:chMax val="0"/>
          <dgm:chPref val="0"/>
          <dgm:bulletEnabled val="1"/>
        </dgm:presLayoutVars>
      </dgm:prSet>
      <dgm:spPr/>
      <dgm:t>
        <a:bodyPr/>
        <a:lstStyle/>
        <a:p>
          <a:endParaRPr lang="zh-TW" altLang="en-US"/>
        </a:p>
      </dgm:t>
    </dgm:pt>
    <dgm:pt modelId="{08AC9EBD-CCC0-473D-A224-522BDC91AA17}" type="pres">
      <dgm:prSet presAssocID="{20979524-D0DE-4721-B64F-4F487830DA85}" presName="Accent3" presStyleCnt="0"/>
      <dgm:spPr/>
    </dgm:pt>
    <dgm:pt modelId="{A0CA24BC-FC04-4B41-9F2A-020B3896CF3A}" type="pres">
      <dgm:prSet presAssocID="{20979524-D0DE-4721-B64F-4F487830DA85}" presName="Accent" presStyleLbl="bgShp" presStyleIdx="2" presStyleCnt="5"/>
      <dgm:spPr/>
    </dgm:pt>
    <dgm:pt modelId="{BE121169-91B6-4E52-A9E3-17DFCEE079F9}" type="pres">
      <dgm:prSet presAssocID="{20979524-D0DE-4721-B64F-4F487830DA85}" presName="Child3" presStyleLbl="node1" presStyleIdx="2" presStyleCnt="5" custLinFactNeighborX="689" custLinFactNeighborY="3937">
        <dgm:presLayoutVars>
          <dgm:chMax val="0"/>
          <dgm:chPref val="0"/>
          <dgm:bulletEnabled val="1"/>
        </dgm:presLayoutVars>
      </dgm:prSet>
      <dgm:spPr/>
      <dgm:t>
        <a:bodyPr/>
        <a:lstStyle/>
        <a:p>
          <a:endParaRPr lang="zh-TW" altLang="en-US"/>
        </a:p>
      </dgm:t>
    </dgm:pt>
    <dgm:pt modelId="{F9A61A48-354A-4813-8559-1C5D594E736D}" type="pres">
      <dgm:prSet presAssocID="{73B2CE74-98FA-4737-B69F-36363994F963}" presName="Accent4" presStyleCnt="0"/>
      <dgm:spPr/>
    </dgm:pt>
    <dgm:pt modelId="{1960868D-7A37-4A76-B8BE-11934E0D1531}" type="pres">
      <dgm:prSet presAssocID="{73B2CE74-98FA-4737-B69F-36363994F963}" presName="Accent" presStyleLbl="bgShp" presStyleIdx="3" presStyleCnt="5"/>
      <dgm:spPr/>
    </dgm:pt>
    <dgm:pt modelId="{D5EAFFB3-8AA8-4F44-AF55-DF204892037E}" type="pres">
      <dgm:prSet presAssocID="{73B2CE74-98FA-4737-B69F-36363994F963}" presName="Child4" presStyleLbl="node1" presStyleIdx="3" presStyleCnt="5" custLinFactNeighborX="-2295" custLinFactNeighborY="-2908">
        <dgm:presLayoutVars>
          <dgm:chMax val="0"/>
          <dgm:chPref val="0"/>
          <dgm:bulletEnabled val="1"/>
        </dgm:presLayoutVars>
      </dgm:prSet>
      <dgm:spPr/>
      <dgm:t>
        <a:bodyPr/>
        <a:lstStyle/>
        <a:p>
          <a:endParaRPr lang="zh-TW" altLang="en-US"/>
        </a:p>
      </dgm:t>
    </dgm:pt>
    <dgm:pt modelId="{9CD9B02C-208D-4B6B-90CD-C1C914407404}" type="pres">
      <dgm:prSet presAssocID="{6C6BC743-BB90-48BF-B0BE-B87B0C176BFB}" presName="Accent5" presStyleCnt="0"/>
      <dgm:spPr/>
    </dgm:pt>
    <dgm:pt modelId="{27AFADAE-93F7-431F-BF7D-682468C73313}" type="pres">
      <dgm:prSet presAssocID="{6C6BC743-BB90-48BF-B0BE-B87B0C176BFB}" presName="Accent" presStyleLbl="bgShp" presStyleIdx="4" presStyleCnt="5"/>
      <dgm:spPr/>
    </dgm:pt>
    <dgm:pt modelId="{F199A06E-1967-4F20-80A8-D6B01C8E4D4E}" type="pres">
      <dgm:prSet presAssocID="{6C6BC743-BB90-48BF-B0BE-B87B0C176BFB}" presName="Child5" presStyleLbl="node1" presStyleIdx="4" presStyleCnt="5" custLinFactY="-20683" custLinFactNeighborX="-1342" custLinFactNeighborY="-100000">
        <dgm:presLayoutVars>
          <dgm:chMax val="0"/>
          <dgm:chPref val="0"/>
          <dgm:bulletEnabled val="1"/>
        </dgm:presLayoutVars>
      </dgm:prSet>
      <dgm:spPr/>
      <dgm:t>
        <a:bodyPr/>
        <a:lstStyle/>
        <a:p>
          <a:endParaRPr lang="zh-TW" altLang="en-US"/>
        </a:p>
      </dgm:t>
    </dgm:pt>
  </dgm:ptLst>
  <dgm:cxnLst>
    <dgm:cxn modelId="{758466BA-2F30-4405-A7AD-D291522F0E46}" type="presOf" srcId="{E78E64FB-24DE-41AA-BF73-B6AC07D91D75}" destId="{6BFE5C12-A454-429C-B45B-7A65251D47A0}" srcOrd="0" destOrd="0" presId="urn:microsoft.com/office/officeart/2011/layout/HexagonRadial"/>
    <dgm:cxn modelId="{DC65BFEF-E806-4FB5-9D23-3E6BA2E291F1}" srcId="{610B82D2-CEF4-478B-BB51-D16958386170}" destId="{D7E5A6A0-8BD3-43A1-97F9-6DF5C4EDAF4D}" srcOrd="0" destOrd="0" parTransId="{3DCEC118-CA4C-4265-B057-B51C1079C0E2}" sibTransId="{C0A0118F-7A08-4437-98F2-732364A67820}"/>
    <dgm:cxn modelId="{CFAFD7C4-B0D1-4324-B1D8-B4B1D228BDD0}" srcId="{610B82D2-CEF4-478B-BB51-D16958386170}" destId="{73B2CE74-98FA-4737-B69F-36363994F963}" srcOrd="3" destOrd="0" parTransId="{FF852438-584A-4B62-BAD8-40CC817F3691}" sibTransId="{B96365C6-3DC3-4080-BE52-A73B27597153}"/>
    <dgm:cxn modelId="{9C30A7A2-151E-4A8B-8C99-C79154E735D5}" type="presOf" srcId="{610B82D2-CEF4-478B-BB51-D16958386170}" destId="{F224863B-37CA-479B-938D-37F042E03A51}" srcOrd="0" destOrd="0" presId="urn:microsoft.com/office/officeart/2011/layout/HexagonRadial"/>
    <dgm:cxn modelId="{6085C459-1605-46BE-A9FE-F5300D4AB53D}" srcId="{E78E64FB-24DE-41AA-BF73-B6AC07D91D75}" destId="{610B82D2-CEF4-478B-BB51-D16958386170}" srcOrd="0" destOrd="0" parTransId="{3561BE47-24F6-48B4-9FC3-52D95ADD151F}" sibTransId="{63C68F0C-F4B5-418E-8503-62A923745F7E}"/>
    <dgm:cxn modelId="{FC1D5E57-B9BC-4302-A14B-AC5246F96E22}" type="presOf" srcId="{73B2CE74-98FA-4737-B69F-36363994F963}" destId="{D5EAFFB3-8AA8-4F44-AF55-DF204892037E}" srcOrd="0" destOrd="0" presId="urn:microsoft.com/office/officeart/2011/layout/HexagonRadial"/>
    <dgm:cxn modelId="{06F80F8C-5003-42F5-86DD-A9E1E8950DED}" type="presOf" srcId="{7D8E9037-A850-4DC7-9C5C-A74D0A48179F}" destId="{009F7C6B-B4DA-4259-B0E0-0D3CAA0C5522}" srcOrd="0" destOrd="0" presId="urn:microsoft.com/office/officeart/2011/layout/HexagonRadial"/>
    <dgm:cxn modelId="{68741D41-DB5C-4CC7-A341-342F0A05C33D}" type="presOf" srcId="{D7E5A6A0-8BD3-43A1-97F9-6DF5C4EDAF4D}" destId="{29663178-82B1-4FC6-AAC9-EC7A37F23765}" srcOrd="0" destOrd="0" presId="urn:microsoft.com/office/officeart/2011/layout/HexagonRadial"/>
    <dgm:cxn modelId="{CF0657CC-DDFE-47DC-851B-4D69BBBF8AF0}" srcId="{610B82D2-CEF4-478B-BB51-D16958386170}" destId="{7D8E9037-A850-4DC7-9C5C-A74D0A48179F}" srcOrd="1" destOrd="0" parTransId="{DA55DD06-873E-4902-9335-E30DCDE53520}" sibTransId="{D9A4D93D-9A7C-4F33-9427-BC0108B7FD40}"/>
    <dgm:cxn modelId="{FEE99A97-0739-465B-B70F-CC59FA7F1D68}" type="presOf" srcId="{6C6BC743-BB90-48BF-B0BE-B87B0C176BFB}" destId="{F199A06E-1967-4F20-80A8-D6B01C8E4D4E}" srcOrd="0" destOrd="0" presId="urn:microsoft.com/office/officeart/2011/layout/HexagonRadial"/>
    <dgm:cxn modelId="{AB32B6C1-5E7D-42CE-BF95-3989A00B96B0}" type="presOf" srcId="{20979524-D0DE-4721-B64F-4F487830DA85}" destId="{BE121169-91B6-4E52-A9E3-17DFCEE079F9}" srcOrd="0" destOrd="0" presId="urn:microsoft.com/office/officeart/2011/layout/HexagonRadial"/>
    <dgm:cxn modelId="{7491D2FA-26A7-4D07-A60A-078A22AD19EC}" srcId="{610B82D2-CEF4-478B-BB51-D16958386170}" destId="{6C6BC743-BB90-48BF-B0BE-B87B0C176BFB}" srcOrd="4" destOrd="0" parTransId="{483494BE-9BFC-4E33-B11F-79498B1AF49E}" sibTransId="{9A186EC0-E667-4016-ACAD-C5F07018414B}"/>
    <dgm:cxn modelId="{08D3B93D-4A50-49FD-8D0F-951C153652A5}" srcId="{610B82D2-CEF4-478B-BB51-D16958386170}" destId="{20979524-D0DE-4721-B64F-4F487830DA85}" srcOrd="2" destOrd="0" parTransId="{E378E34B-F57A-495B-9EC0-E5E18FC7E68F}" sibTransId="{53A53945-0267-4B78-9116-A8A3C2C9AAC8}"/>
    <dgm:cxn modelId="{1DCC5D50-8F03-471C-934A-AD0A3525E1B4}" type="presParOf" srcId="{6BFE5C12-A454-429C-B45B-7A65251D47A0}" destId="{F224863B-37CA-479B-938D-37F042E03A51}" srcOrd="0" destOrd="0" presId="urn:microsoft.com/office/officeart/2011/layout/HexagonRadial"/>
    <dgm:cxn modelId="{0C49D2EC-7ED9-4E9E-A4F8-8A9D80F0B930}" type="presParOf" srcId="{6BFE5C12-A454-429C-B45B-7A65251D47A0}" destId="{38CF8155-43E0-4F04-8D20-2D2918FC4B64}" srcOrd="1" destOrd="0" presId="urn:microsoft.com/office/officeart/2011/layout/HexagonRadial"/>
    <dgm:cxn modelId="{0A90892E-7A64-4622-9795-4AE0FAA252CC}" type="presParOf" srcId="{38CF8155-43E0-4F04-8D20-2D2918FC4B64}" destId="{574C7E97-DEA0-4A1F-87E6-28F703195132}" srcOrd="0" destOrd="0" presId="urn:microsoft.com/office/officeart/2011/layout/HexagonRadial"/>
    <dgm:cxn modelId="{5D5AE8F5-9D16-4F1B-AA90-3E913D8F7066}" type="presParOf" srcId="{6BFE5C12-A454-429C-B45B-7A65251D47A0}" destId="{29663178-82B1-4FC6-AAC9-EC7A37F23765}" srcOrd="2" destOrd="0" presId="urn:microsoft.com/office/officeart/2011/layout/HexagonRadial"/>
    <dgm:cxn modelId="{08D86AC6-8882-44C6-82B7-F03F5851FE48}" type="presParOf" srcId="{6BFE5C12-A454-429C-B45B-7A65251D47A0}" destId="{5B20D938-DC82-412F-8FD1-B036D8BF0205}" srcOrd="3" destOrd="0" presId="urn:microsoft.com/office/officeart/2011/layout/HexagonRadial"/>
    <dgm:cxn modelId="{E2C80F97-637F-489D-81F1-50205740BFB7}" type="presParOf" srcId="{5B20D938-DC82-412F-8FD1-B036D8BF0205}" destId="{989EEE9D-D49F-426A-AAF4-D297069F3EB9}" srcOrd="0" destOrd="0" presId="urn:microsoft.com/office/officeart/2011/layout/HexagonRadial"/>
    <dgm:cxn modelId="{04E32E38-BDF8-4D6A-ACAC-69E9CB413538}" type="presParOf" srcId="{6BFE5C12-A454-429C-B45B-7A65251D47A0}" destId="{009F7C6B-B4DA-4259-B0E0-0D3CAA0C5522}" srcOrd="4" destOrd="0" presId="urn:microsoft.com/office/officeart/2011/layout/HexagonRadial"/>
    <dgm:cxn modelId="{327B9B24-BE4B-43BC-8443-384488A7ACAB}" type="presParOf" srcId="{6BFE5C12-A454-429C-B45B-7A65251D47A0}" destId="{08AC9EBD-CCC0-473D-A224-522BDC91AA17}" srcOrd="5" destOrd="0" presId="urn:microsoft.com/office/officeart/2011/layout/HexagonRadial"/>
    <dgm:cxn modelId="{679F94D5-9BCE-46D8-8848-0054E011F331}" type="presParOf" srcId="{08AC9EBD-CCC0-473D-A224-522BDC91AA17}" destId="{A0CA24BC-FC04-4B41-9F2A-020B3896CF3A}" srcOrd="0" destOrd="0" presId="urn:microsoft.com/office/officeart/2011/layout/HexagonRadial"/>
    <dgm:cxn modelId="{9EE660BC-1715-4CAE-AF95-9CE19E374D7D}" type="presParOf" srcId="{6BFE5C12-A454-429C-B45B-7A65251D47A0}" destId="{BE121169-91B6-4E52-A9E3-17DFCEE079F9}" srcOrd="6" destOrd="0" presId="urn:microsoft.com/office/officeart/2011/layout/HexagonRadial"/>
    <dgm:cxn modelId="{E425D658-0AB8-4B01-8AED-0D14A79B81F8}" type="presParOf" srcId="{6BFE5C12-A454-429C-B45B-7A65251D47A0}" destId="{F9A61A48-354A-4813-8559-1C5D594E736D}" srcOrd="7" destOrd="0" presId="urn:microsoft.com/office/officeart/2011/layout/HexagonRadial"/>
    <dgm:cxn modelId="{7319A821-8271-4D20-8151-12DC27A6CBD0}" type="presParOf" srcId="{F9A61A48-354A-4813-8559-1C5D594E736D}" destId="{1960868D-7A37-4A76-B8BE-11934E0D1531}" srcOrd="0" destOrd="0" presId="urn:microsoft.com/office/officeart/2011/layout/HexagonRadial"/>
    <dgm:cxn modelId="{177DF222-9A86-43B3-823A-347997B009F5}" type="presParOf" srcId="{6BFE5C12-A454-429C-B45B-7A65251D47A0}" destId="{D5EAFFB3-8AA8-4F44-AF55-DF204892037E}" srcOrd="8" destOrd="0" presId="urn:microsoft.com/office/officeart/2011/layout/HexagonRadial"/>
    <dgm:cxn modelId="{C7E0EECC-185D-43EB-A494-5D17DD652D1B}" type="presParOf" srcId="{6BFE5C12-A454-429C-B45B-7A65251D47A0}" destId="{9CD9B02C-208D-4B6B-90CD-C1C914407404}" srcOrd="9" destOrd="0" presId="urn:microsoft.com/office/officeart/2011/layout/HexagonRadial"/>
    <dgm:cxn modelId="{F8135808-73C8-4B3E-973C-777F7E0C5471}" type="presParOf" srcId="{9CD9B02C-208D-4B6B-90CD-C1C914407404}" destId="{27AFADAE-93F7-431F-BF7D-682468C73313}" srcOrd="0" destOrd="0" presId="urn:microsoft.com/office/officeart/2011/layout/HexagonRadial"/>
    <dgm:cxn modelId="{B7AB9B8C-F050-4E76-AF8C-D14BB6F63733}" type="presParOf" srcId="{6BFE5C12-A454-429C-B45B-7A65251D47A0}" destId="{F199A06E-1967-4F20-80A8-D6B01C8E4D4E}" srcOrd="10"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0DE4F54A-E198-4BE3-B49C-7CEF4BDBCF89}" type="doc">
      <dgm:prSet loTypeId="urn:microsoft.com/office/officeart/2005/8/layout/cycle6" loCatId="relationship" qsTypeId="urn:microsoft.com/office/officeart/2005/8/quickstyle/simple1" qsCatId="simple" csTypeId="urn:microsoft.com/office/officeart/2005/8/colors/colorful2" csCatId="colorful" phldr="1"/>
      <dgm:spPr/>
      <dgm:t>
        <a:bodyPr/>
        <a:lstStyle/>
        <a:p>
          <a:endParaRPr lang="zh-TW" altLang="en-US"/>
        </a:p>
      </dgm:t>
    </dgm:pt>
    <dgm:pt modelId="{500E6054-7341-4AFC-BBD8-E43123E8CF91}">
      <dgm:prSet phldrT="[文字]"/>
      <dgm:spPr/>
      <dgm:t>
        <a:bodyPr/>
        <a:lstStyle/>
        <a:p>
          <a:r>
            <a:rPr lang="en-US" altLang="zh-TW" dirty="0"/>
            <a:t>§1~4</a:t>
          </a:r>
          <a:r>
            <a:rPr lang="zh-TW" altLang="en-US" dirty="0"/>
            <a:t>反歧視與國家義務</a:t>
          </a:r>
        </a:p>
      </dgm:t>
    </dgm:pt>
    <dgm:pt modelId="{77BB2CFD-9941-496F-AE80-67154C931A18}" type="parTrans" cxnId="{20D1BD98-D0EE-4213-BA68-4B722F65571E}">
      <dgm:prSet/>
      <dgm:spPr/>
      <dgm:t>
        <a:bodyPr/>
        <a:lstStyle/>
        <a:p>
          <a:endParaRPr lang="zh-TW" altLang="en-US"/>
        </a:p>
      </dgm:t>
    </dgm:pt>
    <dgm:pt modelId="{CCDBFDFC-A0F0-4DC8-97E0-DCECDF289ADB}" type="sibTrans" cxnId="{20D1BD98-D0EE-4213-BA68-4B722F65571E}">
      <dgm:prSet/>
      <dgm:spPr/>
      <dgm:t>
        <a:bodyPr/>
        <a:lstStyle/>
        <a:p>
          <a:endParaRPr lang="zh-TW" altLang="en-US"/>
        </a:p>
      </dgm:t>
    </dgm:pt>
    <dgm:pt modelId="{6739E489-99AD-499B-A529-5111127CDE2D}">
      <dgm:prSet phldrT="[文字]"/>
      <dgm:spPr/>
      <dgm:t>
        <a:bodyPr/>
        <a:lstStyle/>
        <a:p>
          <a:r>
            <a:rPr lang="en-US" altLang="en-US" dirty="0"/>
            <a:t>§7-9</a:t>
          </a:r>
          <a:r>
            <a:rPr lang="zh-TW" altLang="en-US" dirty="0"/>
            <a:t>公共參與</a:t>
          </a:r>
          <a:endParaRPr lang="en-US" altLang="zh-TW" dirty="0"/>
        </a:p>
        <a:p>
          <a:r>
            <a:rPr lang="zh-TW" altLang="en-US" dirty="0"/>
            <a:t>國籍權</a:t>
          </a:r>
        </a:p>
      </dgm:t>
    </dgm:pt>
    <dgm:pt modelId="{4DFA51A4-447C-46F5-BB25-4B67AC3B90BD}" type="parTrans" cxnId="{B971F2B5-F642-4CDC-A4BC-83A0D8B85BE7}">
      <dgm:prSet/>
      <dgm:spPr/>
      <dgm:t>
        <a:bodyPr/>
        <a:lstStyle/>
        <a:p>
          <a:endParaRPr lang="zh-TW" altLang="en-US"/>
        </a:p>
      </dgm:t>
    </dgm:pt>
    <dgm:pt modelId="{DC86A0DE-6B11-4D64-9343-D9FD4012B1CD}" type="sibTrans" cxnId="{B971F2B5-F642-4CDC-A4BC-83A0D8B85BE7}">
      <dgm:prSet/>
      <dgm:spPr/>
      <dgm:t>
        <a:bodyPr/>
        <a:lstStyle/>
        <a:p>
          <a:endParaRPr lang="zh-TW" altLang="en-US"/>
        </a:p>
      </dgm:t>
    </dgm:pt>
    <dgm:pt modelId="{7DAFDF9F-8FEF-45F8-A731-204E8CFB58BC}">
      <dgm:prSet phldrT="[文字]"/>
      <dgm:spPr/>
      <dgm:t>
        <a:bodyPr/>
        <a:lstStyle/>
        <a:p>
          <a:r>
            <a:rPr lang="zh-TW" altLang="en-US" dirty="0"/>
            <a:t>暴力防治</a:t>
          </a:r>
        </a:p>
      </dgm:t>
    </dgm:pt>
    <dgm:pt modelId="{EA8EA6BF-2228-4766-8DD4-95BBF1C6FF4A}" type="parTrans" cxnId="{145C8ED5-8130-4EF4-BF19-074F41C266C6}">
      <dgm:prSet/>
      <dgm:spPr/>
      <dgm:t>
        <a:bodyPr/>
        <a:lstStyle/>
        <a:p>
          <a:endParaRPr lang="zh-TW" altLang="en-US"/>
        </a:p>
      </dgm:t>
    </dgm:pt>
    <dgm:pt modelId="{AC5946A7-B661-46F0-B35D-C59B9D077CDD}" type="sibTrans" cxnId="{145C8ED5-8130-4EF4-BF19-074F41C266C6}">
      <dgm:prSet/>
      <dgm:spPr/>
      <dgm:t>
        <a:bodyPr/>
        <a:lstStyle/>
        <a:p>
          <a:endParaRPr lang="zh-TW" altLang="en-US"/>
        </a:p>
      </dgm:t>
    </dgm:pt>
    <dgm:pt modelId="{758D3C78-F169-4C55-95B8-8109B6CC2D97}">
      <dgm:prSet phldrT="[文字]"/>
      <dgm:spPr/>
      <dgm:t>
        <a:bodyPr/>
        <a:lstStyle/>
        <a:p>
          <a:r>
            <a:rPr lang="en-US" altLang="zh-TW" dirty="0"/>
            <a:t>§6</a:t>
          </a:r>
          <a:r>
            <a:rPr lang="zh-TW" altLang="en-US" dirty="0"/>
            <a:t>禁止人口犯運</a:t>
          </a:r>
        </a:p>
      </dgm:t>
    </dgm:pt>
    <dgm:pt modelId="{49B37CAD-2793-462A-946B-8F691831FD72}" type="parTrans" cxnId="{C888A50C-91EC-4D59-9410-3B8017699B94}">
      <dgm:prSet/>
      <dgm:spPr/>
      <dgm:t>
        <a:bodyPr/>
        <a:lstStyle/>
        <a:p>
          <a:endParaRPr lang="zh-TW" altLang="en-US"/>
        </a:p>
      </dgm:t>
    </dgm:pt>
    <dgm:pt modelId="{D20D9447-E8EA-404A-ACF8-8FF4D8FF0BE9}" type="sibTrans" cxnId="{C888A50C-91EC-4D59-9410-3B8017699B94}">
      <dgm:prSet/>
      <dgm:spPr/>
      <dgm:t>
        <a:bodyPr/>
        <a:lstStyle/>
        <a:p>
          <a:endParaRPr lang="zh-TW" altLang="en-US"/>
        </a:p>
      </dgm:t>
    </dgm:pt>
    <dgm:pt modelId="{B996354E-FE2D-4036-9F3F-D6472B1B5BCD}">
      <dgm:prSet phldrT="[文字]"/>
      <dgm:spPr/>
      <dgm:t>
        <a:bodyPr/>
        <a:lstStyle/>
        <a:p>
          <a:r>
            <a:rPr lang="en-US" altLang="zh-TW" dirty="0"/>
            <a:t>§5</a:t>
          </a:r>
          <a:r>
            <a:rPr lang="zh-TW" altLang="en-US" dirty="0"/>
            <a:t>消除文化習俗歧視</a:t>
          </a:r>
        </a:p>
      </dgm:t>
    </dgm:pt>
    <dgm:pt modelId="{A637651B-E54E-484D-8428-3DB218F7412B}" type="parTrans" cxnId="{777CC85C-29BC-4169-A0D7-654057FD3628}">
      <dgm:prSet/>
      <dgm:spPr/>
      <dgm:t>
        <a:bodyPr/>
        <a:lstStyle/>
        <a:p>
          <a:endParaRPr lang="zh-TW" altLang="en-US"/>
        </a:p>
      </dgm:t>
    </dgm:pt>
    <dgm:pt modelId="{080690E5-88BB-4A8F-9A0E-B38E765A04B1}" type="sibTrans" cxnId="{777CC85C-29BC-4169-A0D7-654057FD3628}">
      <dgm:prSet/>
      <dgm:spPr/>
      <dgm:t>
        <a:bodyPr/>
        <a:lstStyle/>
        <a:p>
          <a:endParaRPr lang="zh-TW" altLang="en-US"/>
        </a:p>
      </dgm:t>
    </dgm:pt>
    <dgm:pt modelId="{1EA6CD0E-0CDB-4164-8807-DCE06A20A296}" type="pres">
      <dgm:prSet presAssocID="{0DE4F54A-E198-4BE3-B49C-7CEF4BDBCF89}" presName="cycle" presStyleCnt="0">
        <dgm:presLayoutVars>
          <dgm:dir/>
          <dgm:resizeHandles val="exact"/>
        </dgm:presLayoutVars>
      </dgm:prSet>
      <dgm:spPr/>
      <dgm:t>
        <a:bodyPr/>
        <a:lstStyle/>
        <a:p>
          <a:endParaRPr lang="zh-TW" altLang="en-US"/>
        </a:p>
      </dgm:t>
    </dgm:pt>
    <dgm:pt modelId="{A47FA3CA-D5E9-49A4-BFB5-1CC017D482BF}" type="pres">
      <dgm:prSet presAssocID="{500E6054-7341-4AFC-BBD8-E43123E8CF91}" presName="node" presStyleLbl="node1" presStyleIdx="0" presStyleCnt="5">
        <dgm:presLayoutVars>
          <dgm:bulletEnabled val="1"/>
        </dgm:presLayoutVars>
      </dgm:prSet>
      <dgm:spPr/>
      <dgm:t>
        <a:bodyPr/>
        <a:lstStyle/>
        <a:p>
          <a:endParaRPr lang="zh-TW" altLang="en-US"/>
        </a:p>
      </dgm:t>
    </dgm:pt>
    <dgm:pt modelId="{22672FB3-720E-402E-BA91-4296100D3BF5}" type="pres">
      <dgm:prSet presAssocID="{500E6054-7341-4AFC-BBD8-E43123E8CF91}" presName="spNode" presStyleCnt="0"/>
      <dgm:spPr/>
    </dgm:pt>
    <dgm:pt modelId="{899A07CA-C927-49E7-B1D6-0C74F65FC85C}" type="pres">
      <dgm:prSet presAssocID="{CCDBFDFC-A0F0-4DC8-97E0-DCECDF289ADB}" presName="sibTrans" presStyleLbl="sibTrans1D1" presStyleIdx="0" presStyleCnt="5"/>
      <dgm:spPr/>
      <dgm:t>
        <a:bodyPr/>
        <a:lstStyle/>
        <a:p>
          <a:endParaRPr lang="zh-TW" altLang="en-US"/>
        </a:p>
      </dgm:t>
    </dgm:pt>
    <dgm:pt modelId="{28859822-1666-40D5-9566-2353199B8391}" type="pres">
      <dgm:prSet presAssocID="{6739E489-99AD-499B-A529-5111127CDE2D}" presName="node" presStyleLbl="node1" presStyleIdx="1" presStyleCnt="5">
        <dgm:presLayoutVars>
          <dgm:bulletEnabled val="1"/>
        </dgm:presLayoutVars>
      </dgm:prSet>
      <dgm:spPr/>
      <dgm:t>
        <a:bodyPr/>
        <a:lstStyle/>
        <a:p>
          <a:endParaRPr lang="zh-TW" altLang="en-US"/>
        </a:p>
      </dgm:t>
    </dgm:pt>
    <dgm:pt modelId="{7F5FB9CD-ACEB-4D27-947A-C5DBE9A46F99}" type="pres">
      <dgm:prSet presAssocID="{6739E489-99AD-499B-A529-5111127CDE2D}" presName="spNode" presStyleCnt="0"/>
      <dgm:spPr/>
    </dgm:pt>
    <dgm:pt modelId="{74692091-4C2D-4791-BE80-7D28680EFF51}" type="pres">
      <dgm:prSet presAssocID="{DC86A0DE-6B11-4D64-9343-D9FD4012B1CD}" presName="sibTrans" presStyleLbl="sibTrans1D1" presStyleIdx="1" presStyleCnt="5"/>
      <dgm:spPr/>
      <dgm:t>
        <a:bodyPr/>
        <a:lstStyle/>
        <a:p>
          <a:endParaRPr lang="zh-TW" altLang="en-US"/>
        </a:p>
      </dgm:t>
    </dgm:pt>
    <dgm:pt modelId="{D5341880-C161-4050-8D0D-4769DAE67B8F}" type="pres">
      <dgm:prSet presAssocID="{7DAFDF9F-8FEF-45F8-A731-204E8CFB58BC}" presName="node" presStyleLbl="node1" presStyleIdx="2" presStyleCnt="5">
        <dgm:presLayoutVars>
          <dgm:bulletEnabled val="1"/>
        </dgm:presLayoutVars>
      </dgm:prSet>
      <dgm:spPr/>
      <dgm:t>
        <a:bodyPr/>
        <a:lstStyle/>
        <a:p>
          <a:endParaRPr lang="zh-TW" altLang="en-US"/>
        </a:p>
      </dgm:t>
    </dgm:pt>
    <dgm:pt modelId="{D58EF257-77DC-4AEC-B25A-43C4C40188C8}" type="pres">
      <dgm:prSet presAssocID="{7DAFDF9F-8FEF-45F8-A731-204E8CFB58BC}" presName="spNode" presStyleCnt="0"/>
      <dgm:spPr/>
    </dgm:pt>
    <dgm:pt modelId="{9B4E4119-1A37-40F4-A45F-71C2E69F112B}" type="pres">
      <dgm:prSet presAssocID="{AC5946A7-B661-46F0-B35D-C59B9D077CDD}" presName="sibTrans" presStyleLbl="sibTrans1D1" presStyleIdx="2" presStyleCnt="5"/>
      <dgm:spPr/>
      <dgm:t>
        <a:bodyPr/>
        <a:lstStyle/>
        <a:p>
          <a:endParaRPr lang="zh-TW" altLang="en-US"/>
        </a:p>
      </dgm:t>
    </dgm:pt>
    <dgm:pt modelId="{9FF47A4D-F8E7-4030-A314-05F9A76F5FF2}" type="pres">
      <dgm:prSet presAssocID="{758D3C78-F169-4C55-95B8-8109B6CC2D97}" presName="node" presStyleLbl="node1" presStyleIdx="3" presStyleCnt="5">
        <dgm:presLayoutVars>
          <dgm:bulletEnabled val="1"/>
        </dgm:presLayoutVars>
      </dgm:prSet>
      <dgm:spPr/>
      <dgm:t>
        <a:bodyPr/>
        <a:lstStyle/>
        <a:p>
          <a:endParaRPr lang="zh-TW" altLang="en-US"/>
        </a:p>
      </dgm:t>
    </dgm:pt>
    <dgm:pt modelId="{56A37D4F-8263-4C82-878C-BD4A215B2A76}" type="pres">
      <dgm:prSet presAssocID="{758D3C78-F169-4C55-95B8-8109B6CC2D97}" presName="spNode" presStyleCnt="0"/>
      <dgm:spPr/>
    </dgm:pt>
    <dgm:pt modelId="{9ECF6407-1973-4448-8EBC-54BB3B6AA488}" type="pres">
      <dgm:prSet presAssocID="{D20D9447-E8EA-404A-ACF8-8FF4D8FF0BE9}" presName="sibTrans" presStyleLbl="sibTrans1D1" presStyleIdx="3" presStyleCnt="5"/>
      <dgm:spPr/>
      <dgm:t>
        <a:bodyPr/>
        <a:lstStyle/>
        <a:p>
          <a:endParaRPr lang="zh-TW" altLang="en-US"/>
        </a:p>
      </dgm:t>
    </dgm:pt>
    <dgm:pt modelId="{3ABC1892-94C8-4C0F-8DA7-F1BC5983DFDC}" type="pres">
      <dgm:prSet presAssocID="{B996354E-FE2D-4036-9F3F-D6472B1B5BCD}" presName="node" presStyleLbl="node1" presStyleIdx="4" presStyleCnt="5">
        <dgm:presLayoutVars>
          <dgm:bulletEnabled val="1"/>
        </dgm:presLayoutVars>
      </dgm:prSet>
      <dgm:spPr/>
      <dgm:t>
        <a:bodyPr/>
        <a:lstStyle/>
        <a:p>
          <a:endParaRPr lang="zh-TW" altLang="en-US"/>
        </a:p>
      </dgm:t>
    </dgm:pt>
    <dgm:pt modelId="{DD662C92-7147-4734-BBF0-7AB409050D2D}" type="pres">
      <dgm:prSet presAssocID="{B996354E-FE2D-4036-9F3F-D6472B1B5BCD}" presName="spNode" presStyleCnt="0"/>
      <dgm:spPr/>
    </dgm:pt>
    <dgm:pt modelId="{7209A3E6-705E-4C5C-B55D-A171BE6F41F8}" type="pres">
      <dgm:prSet presAssocID="{080690E5-88BB-4A8F-9A0E-B38E765A04B1}" presName="sibTrans" presStyleLbl="sibTrans1D1" presStyleIdx="4" presStyleCnt="5"/>
      <dgm:spPr/>
      <dgm:t>
        <a:bodyPr/>
        <a:lstStyle/>
        <a:p>
          <a:endParaRPr lang="zh-TW" altLang="en-US"/>
        </a:p>
      </dgm:t>
    </dgm:pt>
  </dgm:ptLst>
  <dgm:cxnLst>
    <dgm:cxn modelId="{36569682-961D-4581-81BF-AE91B6FB6066}" type="presOf" srcId="{6739E489-99AD-499B-A529-5111127CDE2D}" destId="{28859822-1666-40D5-9566-2353199B8391}" srcOrd="0" destOrd="0" presId="urn:microsoft.com/office/officeart/2005/8/layout/cycle6"/>
    <dgm:cxn modelId="{C888A50C-91EC-4D59-9410-3B8017699B94}" srcId="{0DE4F54A-E198-4BE3-B49C-7CEF4BDBCF89}" destId="{758D3C78-F169-4C55-95B8-8109B6CC2D97}" srcOrd="3" destOrd="0" parTransId="{49B37CAD-2793-462A-946B-8F691831FD72}" sibTransId="{D20D9447-E8EA-404A-ACF8-8FF4D8FF0BE9}"/>
    <dgm:cxn modelId="{B971F2B5-F642-4CDC-A4BC-83A0D8B85BE7}" srcId="{0DE4F54A-E198-4BE3-B49C-7CEF4BDBCF89}" destId="{6739E489-99AD-499B-A529-5111127CDE2D}" srcOrd="1" destOrd="0" parTransId="{4DFA51A4-447C-46F5-BB25-4B67AC3B90BD}" sibTransId="{DC86A0DE-6B11-4D64-9343-D9FD4012B1CD}"/>
    <dgm:cxn modelId="{D2B6C8C2-B1A8-48C1-BF64-3E2279C568F0}" type="presOf" srcId="{CCDBFDFC-A0F0-4DC8-97E0-DCECDF289ADB}" destId="{899A07CA-C927-49E7-B1D6-0C74F65FC85C}" srcOrd="0" destOrd="0" presId="urn:microsoft.com/office/officeart/2005/8/layout/cycle6"/>
    <dgm:cxn modelId="{EBA71ECA-CE40-43F6-B2B2-9FC2122EFAFB}" type="presOf" srcId="{DC86A0DE-6B11-4D64-9343-D9FD4012B1CD}" destId="{74692091-4C2D-4791-BE80-7D28680EFF51}" srcOrd="0" destOrd="0" presId="urn:microsoft.com/office/officeart/2005/8/layout/cycle6"/>
    <dgm:cxn modelId="{145C8ED5-8130-4EF4-BF19-074F41C266C6}" srcId="{0DE4F54A-E198-4BE3-B49C-7CEF4BDBCF89}" destId="{7DAFDF9F-8FEF-45F8-A731-204E8CFB58BC}" srcOrd="2" destOrd="0" parTransId="{EA8EA6BF-2228-4766-8DD4-95BBF1C6FF4A}" sibTransId="{AC5946A7-B661-46F0-B35D-C59B9D077CDD}"/>
    <dgm:cxn modelId="{777CC85C-29BC-4169-A0D7-654057FD3628}" srcId="{0DE4F54A-E198-4BE3-B49C-7CEF4BDBCF89}" destId="{B996354E-FE2D-4036-9F3F-D6472B1B5BCD}" srcOrd="4" destOrd="0" parTransId="{A637651B-E54E-484D-8428-3DB218F7412B}" sibTransId="{080690E5-88BB-4A8F-9A0E-B38E765A04B1}"/>
    <dgm:cxn modelId="{20D1BD98-D0EE-4213-BA68-4B722F65571E}" srcId="{0DE4F54A-E198-4BE3-B49C-7CEF4BDBCF89}" destId="{500E6054-7341-4AFC-BBD8-E43123E8CF91}" srcOrd="0" destOrd="0" parTransId="{77BB2CFD-9941-496F-AE80-67154C931A18}" sibTransId="{CCDBFDFC-A0F0-4DC8-97E0-DCECDF289ADB}"/>
    <dgm:cxn modelId="{CA3C12E1-01A3-463F-9AC9-4509CCE172C8}" type="presOf" srcId="{7DAFDF9F-8FEF-45F8-A731-204E8CFB58BC}" destId="{D5341880-C161-4050-8D0D-4769DAE67B8F}" srcOrd="0" destOrd="0" presId="urn:microsoft.com/office/officeart/2005/8/layout/cycle6"/>
    <dgm:cxn modelId="{D3AECDAD-954C-4266-8CAD-1AFB473F777F}" type="presOf" srcId="{0DE4F54A-E198-4BE3-B49C-7CEF4BDBCF89}" destId="{1EA6CD0E-0CDB-4164-8807-DCE06A20A296}" srcOrd="0" destOrd="0" presId="urn:microsoft.com/office/officeart/2005/8/layout/cycle6"/>
    <dgm:cxn modelId="{AB8FFB1A-162F-4FAB-B324-5AE3710B46F8}" type="presOf" srcId="{AC5946A7-B661-46F0-B35D-C59B9D077CDD}" destId="{9B4E4119-1A37-40F4-A45F-71C2E69F112B}" srcOrd="0" destOrd="0" presId="urn:microsoft.com/office/officeart/2005/8/layout/cycle6"/>
    <dgm:cxn modelId="{76018DFB-D885-4916-A7FA-6F308823156C}" type="presOf" srcId="{500E6054-7341-4AFC-BBD8-E43123E8CF91}" destId="{A47FA3CA-D5E9-49A4-BFB5-1CC017D482BF}" srcOrd="0" destOrd="0" presId="urn:microsoft.com/office/officeart/2005/8/layout/cycle6"/>
    <dgm:cxn modelId="{8FB7F617-E60B-429C-A892-78BC47156957}" type="presOf" srcId="{758D3C78-F169-4C55-95B8-8109B6CC2D97}" destId="{9FF47A4D-F8E7-4030-A314-05F9A76F5FF2}" srcOrd="0" destOrd="0" presId="urn:microsoft.com/office/officeart/2005/8/layout/cycle6"/>
    <dgm:cxn modelId="{9FA671B0-3203-43E9-AA8D-912C7A1B920B}" type="presOf" srcId="{080690E5-88BB-4A8F-9A0E-B38E765A04B1}" destId="{7209A3E6-705E-4C5C-B55D-A171BE6F41F8}" srcOrd="0" destOrd="0" presId="urn:microsoft.com/office/officeart/2005/8/layout/cycle6"/>
    <dgm:cxn modelId="{F1E9FC9A-0E7C-4FAF-B30B-B7F3AC37C008}" type="presOf" srcId="{D20D9447-E8EA-404A-ACF8-8FF4D8FF0BE9}" destId="{9ECF6407-1973-4448-8EBC-54BB3B6AA488}" srcOrd="0" destOrd="0" presId="urn:microsoft.com/office/officeart/2005/8/layout/cycle6"/>
    <dgm:cxn modelId="{56A7B41E-764F-4BB5-9402-94CA85585792}" type="presOf" srcId="{B996354E-FE2D-4036-9F3F-D6472B1B5BCD}" destId="{3ABC1892-94C8-4C0F-8DA7-F1BC5983DFDC}" srcOrd="0" destOrd="0" presId="urn:microsoft.com/office/officeart/2005/8/layout/cycle6"/>
    <dgm:cxn modelId="{ED704FA3-1CEA-43BA-BAE7-9E1A41A65666}" type="presParOf" srcId="{1EA6CD0E-0CDB-4164-8807-DCE06A20A296}" destId="{A47FA3CA-D5E9-49A4-BFB5-1CC017D482BF}" srcOrd="0" destOrd="0" presId="urn:microsoft.com/office/officeart/2005/8/layout/cycle6"/>
    <dgm:cxn modelId="{2EC9B06F-386C-468A-A813-1E771B97189C}" type="presParOf" srcId="{1EA6CD0E-0CDB-4164-8807-DCE06A20A296}" destId="{22672FB3-720E-402E-BA91-4296100D3BF5}" srcOrd="1" destOrd="0" presId="urn:microsoft.com/office/officeart/2005/8/layout/cycle6"/>
    <dgm:cxn modelId="{3E718C41-3B38-4637-8254-064B7D2C698A}" type="presParOf" srcId="{1EA6CD0E-0CDB-4164-8807-DCE06A20A296}" destId="{899A07CA-C927-49E7-B1D6-0C74F65FC85C}" srcOrd="2" destOrd="0" presId="urn:microsoft.com/office/officeart/2005/8/layout/cycle6"/>
    <dgm:cxn modelId="{9894FB24-C095-45BB-AF65-66CC663C2912}" type="presParOf" srcId="{1EA6CD0E-0CDB-4164-8807-DCE06A20A296}" destId="{28859822-1666-40D5-9566-2353199B8391}" srcOrd="3" destOrd="0" presId="urn:microsoft.com/office/officeart/2005/8/layout/cycle6"/>
    <dgm:cxn modelId="{080D65E0-6BB5-433F-ACF2-6BF14B40E0FE}" type="presParOf" srcId="{1EA6CD0E-0CDB-4164-8807-DCE06A20A296}" destId="{7F5FB9CD-ACEB-4D27-947A-C5DBE9A46F99}" srcOrd="4" destOrd="0" presId="urn:microsoft.com/office/officeart/2005/8/layout/cycle6"/>
    <dgm:cxn modelId="{FCBEB44E-D057-42A5-8D66-86CFA14A4CAB}" type="presParOf" srcId="{1EA6CD0E-0CDB-4164-8807-DCE06A20A296}" destId="{74692091-4C2D-4791-BE80-7D28680EFF51}" srcOrd="5" destOrd="0" presId="urn:microsoft.com/office/officeart/2005/8/layout/cycle6"/>
    <dgm:cxn modelId="{D93544A7-EB3E-4076-88FB-65D64CA7BF01}" type="presParOf" srcId="{1EA6CD0E-0CDB-4164-8807-DCE06A20A296}" destId="{D5341880-C161-4050-8D0D-4769DAE67B8F}" srcOrd="6" destOrd="0" presId="urn:microsoft.com/office/officeart/2005/8/layout/cycle6"/>
    <dgm:cxn modelId="{CFF18FA3-A400-488A-9DBA-64334F8FE285}" type="presParOf" srcId="{1EA6CD0E-0CDB-4164-8807-DCE06A20A296}" destId="{D58EF257-77DC-4AEC-B25A-43C4C40188C8}" srcOrd="7" destOrd="0" presId="urn:microsoft.com/office/officeart/2005/8/layout/cycle6"/>
    <dgm:cxn modelId="{F69F046A-88F2-4D65-B86E-83CFA2F27FE0}" type="presParOf" srcId="{1EA6CD0E-0CDB-4164-8807-DCE06A20A296}" destId="{9B4E4119-1A37-40F4-A45F-71C2E69F112B}" srcOrd="8" destOrd="0" presId="urn:microsoft.com/office/officeart/2005/8/layout/cycle6"/>
    <dgm:cxn modelId="{A42EF6D3-1793-4BDD-A330-5F67F3C2C107}" type="presParOf" srcId="{1EA6CD0E-0CDB-4164-8807-DCE06A20A296}" destId="{9FF47A4D-F8E7-4030-A314-05F9A76F5FF2}" srcOrd="9" destOrd="0" presId="urn:microsoft.com/office/officeart/2005/8/layout/cycle6"/>
    <dgm:cxn modelId="{AA909368-8E69-444F-9163-A638CEEB268E}" type="presParOf" srcId="{1EA6CD0E-0CDB-4164-8807-DCE06A20A296}" destId="{56A37D4F-8263-4C82-878C-BD4A215B2A76}" srcOrd="10" destOrd="0" presId="urn:microsoft.com/office/officeart/2005/8/layout/cycle6"/>
    <dgm:cxn modelId="{6135DAAE-82E1-4C8B-9FED-CFA414E7EEA6}" type="presParOf" srcId="{1EA6CD0E-0CDB-4164-8807-DCE06A20A296}" destId="{9ECF6407-1973-4448-8EBC-54BB3B6AA488}" srcOrd="11" destOrd="0" presId="urn:microsoft.com/office/officeart/2005/8/layout/cycle6"/>
    <dgm:cxn modelId="{EEB514F4-7F3B-4666-9B50-896CD45DEEF6}" type="presParOf" srcId="{1EA6CD0E-0CDB-4164-8807-DCE06A20A296}" destId="{3ABC1892-94C8-4C0F-8DA7-F1BC5983DFDC}" srcOrd="12" destOrd="0" presId="urn:microsoft.com/office/officeart/2005/8/layout/cycle6"/>
    <dgm:cxn modelId="{7771C74A-083F-415A-817E-DBB73FA616B6}" type="presParOf" srcId="{1EA6CD0E-0CDB-4164-8807-DCE06A20A296}" destId="{DD662C92-7147-4734-BBF0-7AB409050D2D}" srcOrd="13" destOrd="0" presId="urn:microsoft.com/office/officeart/2005/8/layout/cycle6"/>
    <dgm:cxn modelId="{E5B22548-1D01-4EA3-BB0D-0164BBEA74C1}" type="presParOf" srcId="{1EA6CD0E-0CDB-4164-8807-DCE06A20A296}" destId="{7209A3E6-705E-4C5C-B55D-A171BE6F41F8}"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DE4F54A-E198-4BE3-B49C-7CEF4BDBCF89}" type="doc">
      <dgm:prSet loTypeId="urn:microsoft.com/office/officeart/2005/8/layout/cycle6" loCatId="relationship" qsTypeId="urn:microsoft.com/office/officeart/2005/8/quickstyle/simple1" qsCatId="simple" csTypeId="urn:microsoft.com/office/officeart/2005/8/colors/colorful1" csCatId="colorful" phldr="1"/>
      <dgm:spPr/>
      <dgm:t>
        <a:bodyPr/>
        <a:lstStyle/>
        <a:p>
          <a:endParaRPr lang="zh-TW" altLang="en-US"/>
        </a:p>
      </dgm:t>
    </dgm:pt>
    <dgm:pt modelId="{500E6054-7341-4AFC-BBD8-E43123E8CF91}">
      <dgm:prSet phldrT="[文字]"/>
      <dgm:spPr/>
      <dgm:t>
        <a:bodyPr/>
        <a:lstStyle/>
        <a:p>
          <a:r>
            <a:rPr lang="en-US" altLang="zh-TW" dirty="0"/>
            <a:t>§10-11</a:t>
          </a:r>
          <a:r>
            <a:rPr lang="zh-TW" altLang="en-US" dirty="0"/>
            <a:t>教育及工作上平等</a:t>
          </a:r>
        </a:p>
      </dgm:t>
    </dgm:pt>
    <dgm:pt modelId="{77BB2CFD-9941-496F-AE80-67154C931A18}" type="parTrans" cxnId="{20D1BD98-D0EE-4213-BA68-4B722F65571E}">
      <dgm:prSet/>
      <dgm:spPr/>
      <dgm:t>
        <a:bodyPr/>
        <a:lstStyle/>
        <a:p>
          <a:endParaRPr lang="zh-TW" altLang="en-US"/>
        </a:p>
      </dgm:t>
    </dgm:pt>
    <dgm:pt modelId="{CCDBFDFC-A0F0-4DC8-97E0-DCECDF289ADB}" type="sibTrans" cxnId="{20D1BD98-D0EE-4213-BA68-4B722F65571E}">
      <dgm:prSet/>
      <dgm:spPr/>
      <dgm:t>
        <a:bodyPr/>
        <a:lstStyle/>
        <a:p>
          <a:endParaRPr lang="zh-TW" altLang="en-US"/>
        </a:p>
      </dgm:t>
    </dgm:pt>
    <dgm:pt modelId="{6739E489-99AD-499B-A529-5111127CDE2D}">
      <dgm:prSet phldrT="[文字]"/>
      <dgm:spPr/>
      <dgm:t>
        <a:bodyPr/>
        <a:lstStyle/>
        <a:p>
          <a:r>
            <a:rPr lang="en-US" altLang="zh-TW" dirty="0"/>
            <a:t>§16</a:t>
          </a:r>
          <a:r>
            <a:rPr lang="zh-TW" altLang="en-US" dirty="0"/>
            <a:t>婚姻與家庭</a:t>
          </a:r>
        </a:p>
      </dgm:t>
    </dgm:pt>
    <dgm:pt modelId="{4DFA51A4-447C-46F5-BB25-4B67AC3B90BD}" type="parTrans" cxnId="{B971F2B5-F642-4CDC-A4BC-83A0D8B85BE7}">
      <dgm:prSet/>
      <dgm:spPr/>
      <dgm:t>
        <a:bodyPr/>
        <a:lstStyle/>
        <a:p>
          <a:endParaRPr lang="zh-TW" altLang="en-US"/>
        </a:p>
      </dgm:t>
    </dgm:pt>
    <dgm:pt modelId="{DC86A0DE-6B11-4D64-9343-D9FD4012B1CD}" type="sibTrans" cxnId="{B971F2B5-F642-4CDC-A4BC-83A0D8B85BE7}">
      <dgm:prSet/>
      <dgm:spPr/>
      <dgm:t>
        <a:bodyPr/>
        <a:lstStyle/>
        <a:p>
          <a:endParaRPr lang="zh-TW" altLang="en-US"/>
        </a:p>
      </dgm:t>
    </dgm:pt>
    <dgm:pt modelId="{7DAFDF9F-8FEF-45F8-A731-204E8CFB58BC}">
      <dgm:prSet phldrT="[文字]"/>
      <dgm:spPr/>
      <dgm:t>
        <a:bodyPr/>
        <a:lstStyle/>
        <a:p>
          <a:r>
            <a:rPr lang="en-US" altLang="zh-TW" dirty="0"/>
            <a:t>§15</a:t>
          </a:r>
          <a:r>
            <a:rPr lang="zh-TW" altLang="en-US" dirty="0"/>
            <a:t>法律之前平等</a:t>
          </a:r>
        </a:p>
      </dgm:t>
    </dgm:pt>
    <dgm:pt modelId="{EA8EA6BF-2228-4766-8DD4-95BBF1C6FF4A}" type="parTrans" cxnId="{145C8ED5-8130-4EF4-BF19-074F41C266C6}">
      <dgm:prSet/>
      <dgm:spPr/>
      <dgm:t>
        <a:bodyPr/>
        <a:lstStyle/>
        <a:p>
          <a:endParaRPr lang="zh-TW" altLang="en-US"/>
        </a:p>
      </dgm:t>
    </dgm:pt>
    <dgm:pt modelId="{AC5946A7-B661-46F0-B35D-C59B9D077CDD}" type="sibTrans" cxnId="{145C8ED5-8130-4EF4-BF19-074F41C266C6}">
      <dgm:prSet/>
      <dgm:spPr/>
      <dgm:t>
        <a:bodyPr/>
        <a:lstStyle/>
        <a:p>
          <a:endParaRPr lang="zh-TW" altLang="en-US"/>
        </a:p>
      </dgm:t>
    </dgm:pt>
    <dgm:pt modelId="{758D3C78-F169-4C55-95B8-8109B6CC2D97}">
      <dgm:prSet phldrT="[文字]"/>
      <dgm:spPr/>
      <dgm:t>
        <a:bodyPr/>
        <a:lstStyle/>
        <a:p>
          <a:r>
            <a:rPr lang="en-US" altLang="en-US" dirty="0"/>
            <a:t>§14</a:t>
          </a:r>
          <a:r>
            <a:rPr lang="zh-TW" altLang="en-US" dirty="0"/>
            <a:t>性別與環境正義</a:t>
          </a:r>
        </a:p>
      </dgm:t>
    </dgm:pt>
    <dgm:pt modelId="{49B37CAD-2793-462A-946B-8F691831FD72}" type="parTrans" cxnId="{C888A50C-91EC-4D59-9410-3B8017699B94}">
      <dgm:prSet/>
      <dgm:spPr/>
      <dgm:t>
        <a:bodyPr/>
        <a:lstStyle/>
        <a:p>
          <a:endParaRPr lang="zh-TW" altLang="en-US"/>
        </a:p>
      </dgm:t>
    </dgm:pt>
    <dgm:pt modelId="{D20D9447-E8EA-404A-ACF8-8FF4D8FF0BE9}" type="sibTrans" cxnId="{C888A50C-91EC-4D59-9410-3B8017699B94}">
      <dgm:prSet/>
      <dgm:spPr/>
      <dgm:t>
        <a:bodyPr/>
        <a:lstStyle/>
        <a:p>
          <a:endParaRPr lang="zh-TW" altLang="en-US"/>
        </a:p>
      </dgm:t>
    </dgm:pt>
    <dgm:pt modelId="{B996354E-FE2D-4036-9F3F-D6472B1B5BCD}">
      <dgm:prSet phldrT="[文字]"/>
      <dgm:spPr/>
      <dgm:t>
        <a:bodyPr/>
        <a:lstStyle/>
        <a:p>
          <a:r>
            <a:rPr lang="en-US" altLang="zh-TW" dirty="0"/>
            <a:t>§12-13</a:t>
          </a:r>
          <a:r>
            <a:rPr lang="zh-TW" altLang="en-US" dirty="0"/>
            <a:t>健康權與社會安全</a:t>
          </a:r>
        </a:p>
      </dgm:t>
    </dgm:pt>
    <dgm:pt modelId="{A637651B-E54E-484D-8428-3DB218F7412B}" type="parTrans" cxnId="{777CC85C-29BC-4169-A0D7-654057FD3628}">
      <dgm:prSet/>
      <dgm:spPr/>
      <dgm:t>
        <a:bodyPr/>
        <a:lstStyle/>
        <a:p>
          <a:endParaRPr lang="zh-TW" altLang="en-US"/>
        </a:p>
      </dgm:t>
    </dgm:pt>
    <dgm:pt modelId="{080690E5-88BB-4A8F-9A0E-B38E765A04B1}" type="sibTrans" cxnId="{777CC85C-29BC-4169-A0D7-654057FD3628}">
      <dgm:prSet/>
      <dgm:spPr/>
      <dgm:t>
        <a:bodyPr/>
        <a:lstStyle/>
        <a:p>
          <a:endParaRPr lang="zh-TW" altLang="en-US"/>
        </a:p>
      </dgm:t>
    </dgm:pt>
    <dgm:pt modelId="{1EA6CD0E-0CDB-4164-8807-DCE06A20A296}" type="pres">
      <dgm:prSet presAssocID="{0DE4F54A-E198-4BE3-B49C-7CEF4BDBCF89}" presName="cycle" presStyleCnt="0">
        <dgm:presLayoutVars>
          <dgm:dir/>
          <dgm:resizeHandles val="exact"/>
        </dgm:presLayoutVars>
      </dgm:prSet>
      <dgm:spPr/>
      <dgm:t>
        <a:bodyPr/>
        <a:lstStyle/>
        <a:p>
          <a:endParaRPr lang="zh-TW" altLang="en-US"/>
        </a:p>
      </dgm:t>
    </dgm:pt>
    <dgm:pt modelId="{A47FA3CA-D5E9-49A4-BFB5-1CC017D482BF}" type="pres">
      <dgm:prSet presAssocID="{500E6054-7341-4AFC-BBD8-E43123E8CF91}" presName="node" presStyleLbl="node1" presStyleIdx="0" presStyleCnt="5">
        <dgm:presLayoutVars>
          <dgm:bulletEnabled val="1"/>
        </dgm:presLayoutVars>
      </dgm:prSet>
      <dgm:spPr/>
      <dgm:t>
        <a:bodyPr/>
        <a:lstStyle/>
        <a:p>
          <a:endParaRPr lang="zh-TW" altLang="en-US"/>
        </a:p>
      </dgm:t>
    </dgm:pt>
    <dgm:pt modelId="{22672FB3-720E-402E-BA91-4296100D3BF5}" type="pres">
      <dgm:prSet presAssocID="{500E6054-7341-4AFC-BBD8-E43123E8CF91}" presName="spNode" presStyleCnt="0"/>
      <dgm:spPr/>
    </dgm:pt>
    <dgm:pt modelId="{899A07CA-C927-49E7-B1D6-0C74F65FC85C}" type="pres">
      <dgm:prSet presAssocID="{CCDBFDFC-A0F0-4DC8-97E0-DCECDF289ADB}" presName="sibTrans" presStyleLbl="sibTrans1D1" presStyleIdx="0" presStyleCnt="5"/>
      <dgm:spPr/>
      <dgm:t>
        <a:bodyPr/>
        <a:lstStyle/>
        <a:p>
          <a:endParaRPr lang="zh-TW" altLang="en-US"/>
        </a:p>
      </dgm:t>
    </dgm:pt>
    <dgm:pt modelId="{28859822-1666-40D5-9566-2353199B8391}" type="pres">
      <dgm:prSet presAssocID="{6739E489-99AD-499B-A529-5111127CDE2D}" presName="node" presStyleLbl="node1" presStyleIdx="1" presStyleCnt="5">
        <dgm:presLayoutVars>
          <dgm:bulletEnabled val="1"/>
        </dgm:presLayoutVars>
      </dgm:prSet>
      <dgm:spPr/>
      <dgm:t>
        <a:bodyPr/>
        <a:lstStyle/>
        <a:p>
          <a:endParaRPr lang="zh-TW" altLang="en-US"/>
        </a:p>
      </dgm:t>
    </dgm:pt>
    <dgm:pt modelId="{7F5FB9CD-ACEB-4D27-947A-C5DBE9A46F99}" type="pres">
      <dgm:prSet presAssocID="{6739E489-99AD-499B-A529-5111127CDE2D}" presName="spNode" presStyleCnt="0"/>
      <dgm:spPr/>
    </dgm:pt>
    <dgm:pt modelId="{74692091-4C2D-4791-BE80-7D28680EFF51}" type="pres">
      <dgm:prSet presAssocID="{DC86A0DE-6B11-4D64-9343-D9FD4012B1CD}" presName="sibTrans" presStyleLbl="sibTrans1D1" presStyleIdx="1" presStyleCnt="5"/>
      <dgm:spPr/>
      <dgm:t>
        <a:bodyPr/>
        <a:lstStyle/>
        <a:p>
          <a:endParaRPr lang="zh-TW" altLang="en-US"/>
        </a:p>
      </dgm:t>
    </dgm:pt>
    <dgm:pt modelId="{D5341880-C161-4050-8D0D-4769DAE67B8F}" type="pres">
      <dgm:prSet presAssocID="{7DAFDF9F-8FEF-45F8-A731-204E8CFB58BC}" presName="node" presStyleLbl="node1" presStyleIdx="2" presStyleCnt="5">
        <dgm:presLayoutVars>
          <dgm:bulletEnabled val="1"/>
        </dgm:presLayoutVars>
      </dgm:prSet>
      <dgm:spPr/>
      <dgm:t>
        <a:bodyPr/>
        <a:lstStyle/>
        <a:p>
          <a:endParaRPr lang="zh-TW" altLang="en-US"/>
        </a:p>
      </dgm:t>
    </dgm:pt>
    <dgm:pt modelId="{D58EF257-77DC-4AEC-B25A-43C4C40188C8}" type="pres">
      <dgm:prSet presAssocID="{7DAFDF9F-8FEF-45F8-A731-204E8CFB58BC}" presName="spNode" presStyleCnt="0"/>
      <dgm:spPr/>
    </dgm:pt>
    <dgm:pt modelId="{9B4E4119-1A37-40F4-A45F-71C2E69F112B}" type="pres">
      <dgm:prSet presAssocID="{AC5946A7-B661-46F0-B35D-C59B9D077CDD}" presName="sibTrans" presStyleLbl="sibTrans1D1" presStyleIdx="2" presStyleCnt="5"/>
      <dgm:spPr/>
      <dgm:t>
        <a:bodyPr/>
        <a:lstStyle/>
        <a:p>
          <a:endParaRPr lang="zh-TW" altLang="en-US"/>
        </a:p>
      </dgm:t>
    </dgm:pt>
    <dgm:pt modelId="{9FF47A4D-F8E7-4030-A314-05F9A76F5FF2}" type="pres">
      <dgm:prSet presAssocID="{758D3C78-F169-4C55-95B8-8109B6CC2D97}" presName="node" presStyleLbl="node1" presStyleIdx="3" presStyleCnt="5">
        <dgm:presLayoutVars>
          <dgm:bulletEnabled val="1"/>
        </dgm:presLayoutVars>
      </dgm:prSet>
      <dgm:spPr/>
      <dgm:t>
        <a:bodyPr/>
        <a:lstStyle/>
        <a:p>
          <a:endParaRPr lang="zh-TW" altLang="en-US"/>
        </a:p>
      </dgm:t>
    </dgm:pt>
    <dgm:pt modelId="{56A37D4F-8263-4C82-878C-BD4A215B2A76}" type="pres">
      <dgm:prSet presAssocID="{758D3C78-F169-4C55-95B8-8109B6CC2D97}" presName="spNode" presStyleCnt="0"/>
      <dgm:spPr/>
    </dgm:pt>
    <dgm:pt modelId="{9ECF6407-1973-4448-8EBC-54BB3B6AA488}" type="pres">
      <dgm:prSet presAssocID="{D20D9447-E8EA-404A-ACF8-8FF4D8FF0BE9}" presName="sibTrans" presStyleLbl="sibTrans1D1" presStyleIdx="3" presStyleCnt="5"/>
      <dgm:spPr/>
      <dgm:t>
        <a:bodyPr/>
        <a:lstStyle/>
        <a:p>
          <a:endParaRPr lang="zh-TW" altLang="en-US"/>
        </a:p>
      </dgm:t>
    </dgm:pt>
    <dgm:pt modelId="{3ABC1892-94C8-4C0F-8DA7-F1BC5983DFDC}" type="pres">
      <dgm:prSet presAssocID="{B996354E-FE2D-4036-9F3F-D6472B1B5BCD}" presName="node" presStyleLbl="node1" presStyleIdx="4" presStyleCnt="5">
        <dgm:presLayoutVars>
          <dgm:bulletEnabled val="1"/>
        </dgm:presLayoutVars>
      </dgm:prSet>
      <dgm:spPr/>
      <dgm:t>
        <a:bodyPr/>
        <a:lstStyle/>
        <a:p>
          <a:endParaRPr lang="zh-TW" altLang="en-US"/>
        </a:p>
      </dgm:t>
    </dgm:pt>
    <dgm:pt modelId="{DD662C92-7147-4734-BBF0-7AB409050D2D}" type="pres">
      <dgm:prSet presAssocID="{B996354E-FE2D-4036-9F3F-D6472B1B5BCD}" presName="spNode" presStyleCnt="0"/>
      <dgm:spPr/>
    </dgm:pt>
    <dgm:pt modelId="{7209A3E6-705E-4C5C-B55D-A171BE6F41F8}" type="pres">
      <dgm:prSet presAssocID="{080690E5-88BB-4A8F-9A0E-B38E765A04B1}" presName="sibTrans" presStyleLbl="sibTrans1D1" presStyleIdx="4" presStyleCnt="5"/>
      <dgm:spPr/>
      <dgm:t>
        <a:bodyPr/>
        <a:lstStyle/>
        <a:p>
          <a:endParaRPr lang="zh-TW" altLang="en-US"/>
        </a:p>
      </dgm:t>
    </dgm:pt>
  </dgm:ptLst>
  <dgm:cxnLst>
    <dgm:cxn modelId="{36569682-961D-4581-81BF-AE91B6FB6066}" type="presOf" srcId="{6739E489-99AD-499B-A529-5111127CDE2D}" destId="{28859822-1666-40D5-9566-2353199B8391}" srcOrd="0" destOrd="0" presId="urn:microsoft.com/office/officeart/2005/8/layout/cycle6"/>
    <dgm:cxn modelId="{C888A50C-91EC-4D59-9410-3B8017699B94}" srcId="{0DE4F54A-E198-4BE3-B49C-7CEF4BDBCF89}" destId="{758D3C78-F169-4C55-95B8-8109B6CC2D97}" srcOrd="3" destOrd="0" parTransId="{49B37CAD-2793-462A-946B-8F691831FD72}" sibTransId="{D20D9447-E8EA-404A-ACF8-8FF4D8FF0BE9}"/>
    <dgm:cxn modelId="{B971F2B5-F642-4CDC-A4BC-83A0D8B85BE7}" srcId="{0DE4F54A-E198-4BE3-B49C-7CEF4BDBCF89}" destId="{6739E489-99AD-499B-A529-5111127CDE2D}" srcOrd="1" destOrd="0" parTransId="{4DFA51A4-447C-46F5-BB25-4B67AC3B90BD}" sibTransId="{DC86A0DE-6B11-4D64-9343-D9FD4012B1CD}"/>
    <dgm:cxn modelId="{D2B6C8C2-B1A8-48C1-BF64-3E2279C568F0}" type="presOf" srcId="{CCDBFDFC-A0F0-4DC8-97E0-DCECDF289ADB}" destId="{899A07CA-C927-49E7-B1D6-0C74F65FC85C}" srcOrd="0" destOrd="0" presId="urn:microsoft.com/office/officeart/2005/8/layout/cycle6"/>
    <dgm:cxn modelId="{EBA71ECA-CE40-43F6-B2B2-9FC2122EFAFB}" type="presOf" srcId="{DC86A0DE-6B11-4D64-9343-D9FD4012B1CD}" destId="{74692091-4C2D-4791-BE80-7D28680EFF51}" srcOrd="0" destOrd="0" presId="urn:microsoft.com/office/officeart/2005/8/layout/cycle6"/>
    <dgm:cxn modelId="{145C8ED5-8130-4EF4-BF19-074F41C266C6}" srcId="{0DE4F54A-E198-4BE3-B49C-7CEF4BDBCF89}" destId="{7DAFDF9F-8FEF-45F8-A731-204E8CFB58BC}" srcOrd="2" destOrd="0" parTransId="{EA8EA6BF-2228-4766-8DD4-95BBF1C6FF4A}" sibTransId="{AC5946A7-B661-46F0-B35D-C59B9D077CDD}"/>
    <dgm:cxn modelId="{777CC85C-29BC-4169-A0D7-654057FD3628}" srcId="{0DE4F54A-E198-4BE3-B49C-7CEF4BDBCF89}" destId="{B996354E-FE2D-4036-9F3F-D6472B1B5BCD}" srcOrd="4" destOrd="0" parTransId="{A637651B-E54E-484D-8428-3DB218F7412B}" sibTransId="{080690E5-88BB-4A8F-9A0E-B38E765A04B1}"/>
    <dgm:cxn modelId="{20D1BD98-D0EE-4213-BA68-4B722F65571E}" srcId="{0DE4F54A-E198-4BE3-B49C-7CEF4BDBCF89}" destId="{500E6054-7341-4AFC-BBD8-E43123E8CF91}" srcOrd="0" destOrd="0" parTransId="{77BB2CFD-9941-496F-AE80-67154C931A18}" sibTransId="{CCDBFDFC-A0F0-4DC8-97E0-DCECDF289ADB}"/>
    <dgm:cxn modelId="{CA3C12E1-01A3-463F-9AC9-4509CCE172C8}" type="presOf" srcId="{7DAFDF9F-8FEF-45F8-A731-204E8CFB58BC}" destId="{D5341880-C161-4050-8D0D-4769DAE67B8F}" srcOrd="0" destOrd="0" presId="urn:microsoft.com/office/officeart/2005/8/layout/cycle6"/>
    <dgm:cxn modelId="{D3AECDAD-954C-4266-8CAD-1AFB473F777F}" type="presOf" srcId="{0DE4F54A-E198-4BE3-B49C-7CEF4BDBCF89}" destId="{1EA6CD0E-0CDB-4164-8807-DCE06A20A296}" srcOrd="0" destOrd="0" presId="urn:microsoft.com/office/officeart/2005/8/layout/cycle6"/>
    <dgm:cxn modelId="{AB8FFB1A-162F-4FAB-B324-5AE3710B46F8}" type="presOf" srcId="{AC5946A7-B661-46F0-B35D-C59B9D077CDD}" destId="{9B4E4119-1A37-40F4-A45F-71C2E69F112B}" srcOrd="0" destOrd="0" presId="urn:microsoft.com/office/officeart/2005/8/layout/cycle6"/>
    <dgm:cxn modelId="{76018DFB-D885-4916-A7FA-6F308823156C}" type="presOf" srcId="{500E6054-7341-4AFC-BBD8-E43123E8CF91}" destId="{A47FA3CA-D5E9-49A4-BFB5-1CC017D482BF}" srcOrd="0" destOrd="0" presId="urn:microsoft.com/office/officeart/2005/8/layout/cycle6"/>
    <dgm:cxn modelId="{8FB7F617-E60B-429C-A892-78BC47156957}" type="presOf" srcId="{758D3C78-F169-4C55-95B8-8109B6CC2D97}" destId="{9FF47A4D-F8E7-4030-A314-05F9A76F5FF2}" srcOrd="0" destOrd="0" presId="urn:microsoft.com/office/officeart/2005/8/layout/cycle6"/>
    <dgm:cxn modelId="{9FA671B0-3203-43E9-AA8D-912C7A1B920B}" type="presOf" srcId="{080690E5-88BB-4A8F-9A0E-B38E765A04B1}" destId="{7209A3E6-705E-4C5C-B55D-A171BE6F41F8}" srcOrd="0" destOrd="0" presId="urn:microsoft.com/office/officeart/2005/8/layout/cycle6"/>
    <dgm:cxn modelId="{F1E9FC9A-0E7C-4FAF-B30B-B7F3AC37C008}" type="presOf" srcId="{D20D9447-E8EA-404A-ACF8-8FF4D8FF0BE9}" destId="{9ECF6407-1973-4448-8EBC-54BB3B6AA488}" srcOrd="0" destOrd="0" presId="urn:microsoft.com/office/officeart/2005/8/layout/cycle6"/>
    <dgm:cxn modelId="{56A7B41E-764F-4BB5-9402-94CA85585792}" type="presOf" srcId="{B996354E-FE2D-4036-9F3F-D6472B1B5BCD}" destId="{3ABC1892-94C8-4C0F-8DA7-F1BC5983DFDC}" srcOrd="0" destOrd="0" presId="urn:microsoft.com/office/officeart/2005/8/layout/cycle6"/>
    <dgm:cxn modelId="{ED704FA3-1CEA-43BA-BAE7-9E1A41A65666}" type="presParOf" srcId="{1EA6CD0E-0CDB-4164-8807-DCE06A20A296}" destId="{A47FA3CA-D5E9-49A4-BFB5-1CC017D482BF}" srcOrd="0" destOrd="0" presId="urn:microsoft.com/office/officeart/2005/8/layout/cycle6"/>
    <dgm:cxn modelId="{2EC9B06F-386C-468A-A813-1E771B97189C}" type="presParOf" srcId="{1EA6CD0E-0CDB-4164-8807-DCE06A20A296}" destId="{22672FB3-720E-402E-BA91-4296100D3BF5}" srcOrd="1" destOrd="0" presId="urn:microsoft.com/office/officeart/2005/8/layout/cycle6"/>
    <dgm:cxn modelId="{3E718C41-3B38-4637-8254-064B7D2C698A}" type="presParOf" srcId="{1EA6CD0E-0CDB-4164-8807-DCE06A20A296}" destId="{899A07CA-C927-49E7-B1D6-0C74F65FC85C}" srcOrd="2" destOrd="0" presId="urn:microsoft.com/office/officeart/2005/8/layout/cycle6"/>
    <dgm:cxn modelId="{9894FB24-C095-45BB-AF65-66CC663C2912}" type="presParOf" srcId="{1EA6CD0E-0CDB-4164-8807-DCE06A20A296}" destId="{28859822-1666-40D5-9566-2353199B8391}" srcOrd="3" destOrd="0" presId="urn:microsoft.com/office/officeart/2005/8/layout/cycle6"/>
    <dgm:cxn modelId="{080D65E0-6BB5-433F-ACF2-6BF14B40E0FE}" type="presParOf" srcId="{1EA6CD0E-0CDB-4164-8807-DCE06A20A296}" destId="{7F5FB9CD-ACEB-4D27-947A-C5DBE9A46F99}" srcOrd="4" destOrd="0" presId="urn:microsoft.com/office/officeart/2005/8/layout/cycle6"/>
    <dgm:cxn modelId="{FCBEB44E-D057-42A5-8D66-86CFA14A4CAB}" type="presParOf" srcId="{1EA6CD0E-0CDB-4164-8807-DCE06A20A296}" destId="{74692091-4C2D-4791-BE80-7D28680EFF51}" srcOrd="5" destOrd="0" presId="urn:microsoft.com/office/officeart/2005/8/layout/cycle6"/>
    <dgm:cxn modelId="{D93544A7-EB3E-4076-88FB-65D64CA7BF01}" type="presParOf" srcId="{1EA6CD0E-0CDB-4164-8807-DCE06A20A296}" destId="{D5341880-C161-4050-8D0D-4769DAE67B8F}" srcOrd="6" destOrd="0" presId="urn:microsoft.com/office/officeart/2005/8/layout/cycle6"/>
    <dgm:cxn modelId="{CFF18FA3-A400-488A-9DBA-64334F8FE285}" type="presParOf" srcId="{1EA6CD0E-0CDB-4164-8807-DCE06A20A296}" destId="{D58EF257-77DC-4AEC-B25A-43C4C40188C8}" srcOrd="7" destOrd="0" presId="urn:microsoft.com/office/officeart/2005/8/layout/cycle6"/>
    <dgm:cxn modelId="{F69F046A-88F2-4D65-B86E-83CFA2F27FE0}" type="presParOf" srcId="{1EA6CD0E-0CDB-4164-8807-DCE06A20A296}" destId="{9B4E4119-1A37-40F4-A45F-71C2E69F112B}" srcOrd="8" destOrd="0" presId="urn:microsoft.com/office/officeart/2005/8/layout/cycle6"/>
    <dgm:cxn modelId="{A42EF6D3-1793-4BDD-A330-5F67F3C2C107}" type="presParOf" srcId="{1EA6CD0E-0CDB-4164-8807-DCE06A20A296}" destId="{9FF47A4D-F8E7-4030-A314-05F9A76F5FF2}" srcOrd="9" destOrd="0" presId="urn:microsoft.com/office/officeart/2005/8/layout/cycle6"/>
    <dgm:cxn modelId="{AA909368-8E69-444F-9163-A638CEEB268E}" type="presParOf" srcId="{1EA6CD0E-0CDB-4164-8807-DCE06A20A296}" destId="{56A37D4F-8263-4C82-878C-BD4A215B2A76}" srcOrd="10" destOrd="0" presId="urn:microsoft.com/office/officeart/2005/8/layout/cycle6"/>
    <dgm:cxn modelId="{6135DAAE-82E1-4C8B-9FED-CFA414E7EEA6}" type="presParOf" srcId="{1EA6CD0E-0CDB-4164-8807-DCE06A20A296}" destId="{9ECF6407-1973-4448-8EBC-54BB3B6AA488}" srcOrd="11" destOrd="0" presId="urn:microsoft.com/office/officeart/2005/8/layout/cycle6"/>
    <dgm:cxn modelId="{EEB514F4-7F3B-4666-9B50-896CD45DEEF6}" type="presParOf" srcId="{1EA6CD0E-0CDB-4164-8807-DCE06A20A296}" destId="{3ABC1892-94C8-4C0F-8DA7-F1BC5983DFDC}" srcOrd="12" destOrd="0" presId="urn:microsoft.com/office/officeart/2005/8/layout/cycle6"/>
    <dgm:cxn modelId="{7771C74A-083F-415A-817E-DBB73FA616B6}" type="presParOf" srcId="{1EA6CD0E-0CDB-4164-8807-DCE06A20A296}" destId="{DD662C92-7147-4734-BBF0-7AB409050D2D}" srcOrd="13" destOrd="0" presId="urn:microsoft.com/office/officeart/2005/8/layout/cycle6"/>
    <dgm:cxn modelId="{E5B22548-1D01-4EA3-BB0D-0164BBEA74C1}" type="presParOf" srcId="{1EA6CD0E-0CDB-4164-8807-DCE06A20A296}" destId="{7209A3E6-705E-4C5C-B55D-A171BE6F41F8}"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16E36E3-9F6B-49B7-B56F-C3D67114FF7A}" type="doc">
      <dgm:prSet loTypeId="urn:microsoft.com/office/officeart/2005/8/layout/chevron2" loCatId="list" qsTypeId="urn:microsoft.com/office/officeart/2005/8/quickstyle/simple1" qsCatId="simple" csTypeId="urn:microsoft.com/office/officeart/2005/8/colors/colorful1" csCatId="colorful" phldr="1"/>
      <dgm:spPr/>
      <dgm:t>
        <a:bodyPr/>
        <a:lstStyle/>
        <a:p>
          <a:endParaRPr lang="zh-TW" altLang="en-US"/>
        </a:p>
      </dgm:t>
    </dgm:pt>
    <dgm:pt modelId="{E6FCCFE6-BBF3-40EA-B83A-F9CD9E07E0EA}">
      <dgm:prSet phldrT="[文字]"/>
      <dgm:spPr/>
      <dgm:t>
        <a:bodyPr/>
        <a:lstStyle/>
        <a:p>
          <a:r>
            <a:rPr lang="zh-TW" altLang="en-US" dirty="0"/>
            <a:t>案例</a:t>
          </a:r>
        </a:p>
      </dgm:t>
    </dgm:pt>
    <dgm:pt modelId="{C8CE782F-B837-4D0E-AB49-F2EA1E333F19}" type="parTrans" cxnId="{06C213BB-6EC5-4616-B9AC-13BAE958C9FF}">
      <dgm:prSet/>
      <dgm:spPr/>
      <dgm:t>
        <a:bodyPr/>
        <a:lstStyle/>
        <a:p>
          <a:endParaRPr lang="zh-TW" altLang="en-US"/>
        </a:p>
      </dgm:t>
    </dgm:pt>
    <dgm:pt modelId="{986BDE9E-E3FD-4401-BE79-C0C24D0ECF01}" type="sibTrans" cxnId="{06C213BB-6EC5-4616-B9AC-13BAE958C9FF}">
      <dgm:prSet/>
      <dgm:spPr/>
      <dgm:t>
        <a:bodyPr/>
        <a:lstStyle/>
        <a:p>
          <a:endParaRPr lang="zh-TW" altLang="en-US"/>
        </a:p>
      </dgm:t>
    </dgm:pt>
    <dgm:pt modelId="{6B43BF12-DE3F-474A-98FF-EDD6CEDEC6BA}">
      <dgm:prSet phldrT="[文字]" custT="1"/>
      <dgm:spPr/>
      <dgm:t>
        <a:bodyPr/>
        <a:lstStyle/>
        <a:p>
          <a:r>
            <a:rPr lang="zh-TW" altLang="en-US" sz="2000" dirty="0"/>
            <a:t>祭祀公業條例施行前，依照內部規約大多是</a:t>
          </a:r>
          <a:r>
            <a:rPr lang="zh-TW" altLang="en-US" sz="2000" b="1" dirty="0">
              <a:solidFill>
                <a:srgbClr val="FF0000"/>
              </a:solidFill>
            </a:rPr>
            <a:t>限定以男性子孫</a:t>
          </a:r>
          <a:r>
            <a:rPr lang="zh-TW" altLang="en-US" sz="2000" dirty="0"/>
            <a:t>為派下員？</a:t>
          </a:r>
        </a:p>
      </dgm:t>
    </dgm:pt>
    <dgm:pt modelId="{DB7A6A38-4E3C-40DA-8FE8-F4CEAD071133}" type="parTrans" cxnId="{1949286B-0CA4-41DF-A10C-BFC3E8194F20}">
      <dgm:prSet/>
      <dgm:spPr/>
      <dgm:t>
        <a:bodyPr/>
        <a:lstStyle/>
        <a:p>
          <a:endParaRPr lang="zh-TW" altLang="en-US"/>
        </a:p>
      </dgm:t>
    </dgm:pt>
    <dgm:pt modelId="{4E5862BD-E617-4A26-AE01-5713740439F6}" type="sibTrans" cxnId="{1949286B-0CA4-41DF-A10C-BFC3E8194F20}">
      <dgm:prSet/>
      <dgm:spPr/>
      <dgm:t>
        <a:bodyPr/>
        <a:lstStyle/>
        <a:p>
          <a:endParaRPr lang="zh-TW" altLang="en-US"/>
        </a:p>
      </dgm:t>
    </dgm:pt>
    <dgm:pt modelId="{E3180F19-29B8-4EED-9D55-0A5423EEDF58}">
      <dgm:prSet phldrT="[文字]"/>
      <dgm:spPr/>
      <dgm:t>
        <a:bodyPr/>
        <a:lstStyle/>
        <a:p>
          <a:r>
            <a:rPr lang="zh-TW" altLang="en-US" dirty="0"/>
            <a:t>重點問題探討</a:t>
          </a:r>
        </a:p>
      </dgm:t>
    </dgm:pt>
    <dgm:pt modelId="{DDCD4DDF-1928-4247-877A-393A68E321C7}" type="parTrans" cxnId="{763B898C-5C6E-4D39-90B6-7ED64D2439EA}">
      <dgm:prSet/>
      <dgm:spPr/>
      <dgm:t>
        <a:bodyPr/>
        <a:lstStyle/>
        <a:p>
          <a:endParaRPr lang="zh-TW" altLang="en-US"/>
        </a:p>
      </dgm:t>
    </dgm:pt>
    <dgm:pt modelId="{8D9465F2-F1A1-4A1E-8C66-7D1FDFA49AD6}" type="sibTrans" cxnId="{763B898C-5C6E-4D39-90B6-7ED64D2439EA}">
      <dgm:prSet/>
      <dgm:spPr/>
      <dgm:t>
        <a:bodyPr/>
        <a:lstStyle/>
        <a:p>
          <a:endParaRPr lang="zh-TW" altLang="en-US"/>
        </a:p>
      </dgm:t>
    </dgm:pt>
    <dgm:pt modelId="{4134BA90-50D7-40D4-BB39-49728EE7690E}">
      <dgm:prSet phldrT="[文字]" custT="1"/>
      <dgm:spPr/>
      <dgm:t>
        <a:bodyPr/>
        <a:lstStyle/>
        <a:p>
          <a:r>
            <a:rPr lang="en-US" altLang="zh-TW" sz="2400" dirty="0"/>
            <a:t>CEDAW</a:t>
          </a:r>
          <a:r>
            <a:rPr lang="zh-TW" altLang="en-US" sz="2400" dirty="0"/>
            <a:t>第</a:t>
          </a:r>
          <a:r>
            <a:rPr lang="en-US" altLang="zh-TW" sz="2400" dirty="0"/>
            <a:t>2</a:t>
          </a:r>
          <a:r>
            <a:rPr lang="zh-TW" altLang="en-US" sz="2400" dirty="0"/>
            <a:t>條、第</a:t>
          </a:r>
          <a:r>
            <a:rPr lang="en-US" altLang="zh-TW" sz="2400" dirty="0"/>
            <a:t>5</a:t>
          </a:r>
          <a:r>
            <a:rPr lang="zh-TW" altLang="en-US" sz="2400" dirty="0"/>
            <a:t>條</a:t>
          </a:r>
        </a:p>
      </dgm:t>
    </dgm:pt>
    <dgm:pt modelId="{D240F8AA-806D-414F-B48A-12DF2657D3B2}" type="parTrans" cxnId="{E79534A8-4924-49A0-B955-930C718E3883}">
      <dgm:prSet/>
      <dgm:spPr/>
      <dgm:t>
        <a:bodyPr/>
        <a:lstStyle/>
        <a:p>
          <a:endParaRPr lang="zh-TW" altLang="en-US"/>
        </a:p>
      </dgm:t>
    </dgm:pt>
    <dgm:pt modelId="{53365DCF-6224-4FF7-967F-77697B188040}" type="sibTrans" cxnId="{E79534A8-4924-49A0-B955-930C718E3883}">
      <dgm:prSet/>
      <dgm:spPr/>
      <dgm:t>
        <a:bodyPr/>
        <a:lstStyle/>
        <a:p>
          <a:endParaRPr lang="zh-TW" altLang="en-US"/>
        </a:p>
      </dgm:t>
    </dgm:pt>
    <dgm:pt modelId="{0A7E1FF8-F852-4EFA-B3F8-91D45020FE8D}">
      <dgm:prSet phldrT="[文字]" custT="1"/>
      <dgm:spPr/>
      <dgm:t>
        <a:bodyPr/>
        <a:lstStyle/>
        <a:p>
          <a:r>
            <a:rPr lang="zh-TW" altLang="en-US" sz="2400" dirty="0"/>
            <a:t>憲法第</a:t>
          </a:r>
          <a:r>
            <a:rPr lang="en-US" altLang="zh-TW" sz="2400" dirty="0"/>
            <a:t>7</a:t>
          </a:r>
          <a:r>
            <a:rPr lang="zh-TW" altLang="en-US" sz="2400" dirty="0"/>
            <a:t>條、增修條文第</a:t>
          </a:r>
          <a:r>
            <a:rPr lang="en-US" altLang="zh-TW" sz="2400" dirty="0"/>
            <a:t>10</a:t>
          </a:r>
          <a:r>
            <a:rPr lang="zh-TW" altLang="en-US" sz="2400" dirty="0"/>
            <a:t>條第</a:t>
          </a:r>
          <a:r>
            <a:rPr lang="en-US" altLang="zh-TW" sz="2400" dirty="0"/>
            <a:t>6</a:t>
          </a:r>
          <a:r>
            <a:rPr lang="zh-TW" altLang="en-US" sz="2400" dirty="0"/>
            <a:t>項</a:t>
          </a:r>
        </a:p>
      </dgm:t>
    </dgm:pt>
    <dgm:pt modelId="{67CF5A5A-4D27-44BC-A0E5-65AF7A57C77B}" type="parTrans" cxnId="{5712A40E-947B-416B-89A6-3E0DCCDBBF76}">
      <dgm:prSet/>
      <dgm:spPr/>
      <dgm:t>
        <a:bodyPr/>
        <a:lstStyle/>
        <a:p>
          <a:endParaRPr lang="zh-TW" altLang="en-US"/>
        </a:p>
      </dgm:t>
    </dgm:pt>
    <dgm:pt modelId="{398E27E7-CC60-4FA0-99FE-F487E5D314AB}" type="sibTrans" cxnId="{5712A40E-947B-416B-89A6-3E0DCCDBBF76}">
      <dgm:prSet/>
      <dgm:spPr/>
      <dgm:t>
        <a:bodyPr/>
        <a:lstStyle/>
        <a:p>
          <a:endParaRPr lang="zh-TW" altLang="en-US"/>
        </a:p>
      </dgm:t>
    </dgm:pt>
    <dgm:pt modelId="{47334224-3854-4ED5-AC60-B7269D051819}">
      <dgm:prSet phldrT="[文字]"/>
      <dgm:spPr/>
      <dgm:t>
        <a:bodyPr/>
        <a:lstStyle/>
        <a:p>
          <a:r>
            <a:rPr lang="zh-TW" altLang="en-US" dirty="0"/>
            <a:t>司法院釋字</a:t>
          </a:r>
        </a:p>
      </dgm:t>
    </dgm:pt>
    <dgm:pt modelId="{CAF52EA4-2BA1-4C82-B9A1-C700DFA0EBFA}" type="parTrans" cxnId="{6DFBF3AE-C11B-4A0A-9AAD-3A70E882C21A}">
      <dgm:prSet/>
      <dgm:spPr/>
      <dgm:t>
        <a:bodyPr/>
        <a:lstStyle/>
        <a:p>
          <a:endParaRPr lang="zh-TW" altLang="en-US"/>
        </a:p>
      </dgm:t>
    </dgm:pt>
    <dgm:pt modelId="{C8F3308E-4FF0-423A-9A78-188781B78C04}" type="sibTrans" cxnId="{6DFBF3AE-C11B-4A0A-9AAD-3A70E882C21A}">
      <dgm:prSet/>
      <dgm:spPr/>
      <dgm:t>
        <a:bodyPr/>
        <a:lstStyle/>
        <a:p>
          <a:endParaRPr lang="zh-TW" altLang="en-US"/>
        </a:p>
      </dgm:t>
    </dgm:pt>
    <dgm:pt modelId="{DB22F538-94CB-448F-B040-46BCD41C2803}">
      <dgm:prSet phldrT="[文字]" custT="1"/>
      <dgm:spPr/>
      <dgm:t>
        <a:bodyPr/>
        <a:lstStyle/>
        <a:p>
          <a:pPr>
            <a:lnSpc>
              <a:spcPts val="2600"/>
            </a:lnSpc>
          </a:pPr>
          <a:r>
            <a:rPr lang="zh-TW" altLang="en-US" sz="2400" dirty="0">
              <a:latin typeface="+mn-ea"/>
              <a:ea typeface="+mn-ea"/>
            </a:rPr>
            <a:t>司法院釋字第</a:t>
          </a:r>
          <a:r>
            <a:rPr lang="en-US" altLang="zh-TW" sz="2400" dirty="0">
              <a:latin typeface="+mn-ea"/>
              <a:ea typeface="+mn-ea"/>
            </a:rPr>
            <a:t>728</a:t>
          </a:r>
          <a:r>
            <a:rPr lang="zh-TW" altLang="en-US" sz="2400" dirty="0">
              <a:latin typeface="+mn-ea"/>
              <a:ea typeface="+mn-ea"/>
            </a:rPr>
            <a:t>號</a:t>
          </a:r>
        </a:p>
      </dgm:t>
    </dgm:pt>
    <dgm:pt modelId="{FF13D37A-7AD8-46B1-90C9-72DFC1173093}" type="parTrans" cxnId="{00A1E614-DCFB-4197-8C0D-48051A1CB642}">
      <dgm:prSet/>
      <dgm:spPr/>
      <dgm:t>
        <a:bodyPr/>
        <a:lstStyle/>
        <a:p>
          <a:endParaRPr lang="zh-TW" altLang="en-US"/>
        </a:p>
      </dgm:t>
    </dgm:pt>
    <dgm:pt modelId="{AD797BDD-7890-4BBD-8AC7-F9615B6DCC1D}" type="sibTrans" cxnId="{00A1E614-DCFB-4197-8C0D-48051A1CB642}">
      <dgm:prSet/>
      <dgm:spPr/>
      <dgm:t>
        <a:bodyPr/>
        <a:lstStyle/>
        <a:p>
          <a:endParaRPr lang="zh-TW" altLang="en-US"/>
        </a:p>
      </dgm:t>
    </dgm:pt>
    <dgm:pt modelId="{11F09C33-DBF9-43B0-A843-5303E454F1E3}">
      <dgm:prSet phldrT="[文字]" custT="1"/>
      <dgm:spPr/>
      <dgm:t>
        <a:bodyPr/>
        <a:lstStyle/>
        <a:p>
          <a:pPr>
            <a:lnSpc>
              <a:spcPts val="2600"/>
            </a:lnSpc>
          </a:pPr>
          <a:r>
            <a:rPr lang="en-US" altLang="zh-TW" sz="2400" dirty="0">
              <a:latin typeface="+mn-ea"/>
              <a:ea typeface="+mn-ea"/>
            </a:rPr>
            <a:t>(</a:t>
          </a:r>
          <a:r>
            <a:rPr lang="zh-TW" altLang="en-US" sz="2400" dirty="0">
              <a:latin typeface="+mn-ea"/>
              <a:ea typeface="+mn-ea"/>
            </a:rPr>
            <a:t>解釋文摘要</a:t>
          </a:r>
          <a:r>
            <a:rPr lang="en-US" altLang="zh-TW" sz="2400" dirty="0">
              <a:latin typeface="+mn-ea"/>
              <a:ea typeface="+mn-ea"/>
            </a:rPr>
            <a:t>)</a:t>
          </a:r>
          <a:r>
            <a:rPr lang="zh-TW" altLang="en-US" sz="2400" dirty="0">
              <a:latin typeface="+mn-ea"/>
              <a:ea typeface="+mn-ea"/>
            </a:rPr>
            <a:t>。多數情形致女子不得為派下員，但該等規約係設立人及其子孫所為之私法上結社及財產處分行為，</a:t>
          </a:r>
          <a:r>
            <a:rPr lang="zh-TW" altLang="en-US" sz="2400" b="1" dirty="0">
              <a:solidFill>
                <a:srgbClr val="FF0000"/>
              </a:solidFill>
              <a:latin typeface="+mj-ea"/>
              <a:ea typeface="+mj-ea"/>
            </a:rPr>
            <a:t>基於私法自治，原則上應予尊重，以維護法秩序之安定</a:t>
          </a:r>
          <a:r>
            <a:rPr lang="zh-TW" altLang="en-US" sz="2400" dirty="0">
              <a:latin typeface="+mn-ea"/>
              <a:ea typeface="+mn-ea"/>
            </a:rPr>
            <a:t>。是上開規定以規約認定祭祀公業派下員，尚難認與憲法第七條保障性別平等之意旨有違，致侵害女子之財產權。</a:t>
          </a:r>
        </a:p>
      </dgm:t>
    </dgm:pt>
    <dgm:pt modelId="{0D08BEF3-E01B-4E24-A204-036DBDEC78CC}" type="parTrans" cxnId="{43051A20-6B08-47FB-BFA9-791431722FFB}">
      <dgm:prSet/>
      <dgm:spPr/>
      <dgm:t>
        <a:bodyPr/>
        <a:lstStyle/>
        <a:p>
          <a:endParaRPr lang="zh-TW" altLang="en-US"/>
        </a:p>
      </dgm:t>
    </dgm:pt>
    <dgm:pt modelId="{47761FA4-32EC-4DC4-B404-541CCA1A80E6}" type="sibTrans" cxnId="{43051A20-6B08-47FB-BFA9-791431722FFB}">
      <dgm:prSet/>
      <dgm:spPr/>
      <dgm:t>
        <a:bodyPr/>
        <a:lstStyle/>
        <a:p>
          <a:endParaRPr lang="zh-TW" altLang="en-US"/>
        </a:p>
      </dgm:t>
    </dgm:pt>
    <dgm:pt modelId="{DCDCA62E-FC50-4413-B5D3-E9E41FE43B15}" type="pres">
      <dgm:prSet presAssocID="{F16E36E3-9F6B-49B7-B56F-C3D67114FF7A}" presName="linearFlow" presStyleCnt="0">
        <dgm:presLayoutVars>
          <dgm:dir/>
          <dgm:animLvl val="lvl"/>
          <dgm:resizeHandles val="exact"/>
        </dgm:presLayoutVars>
      </dgm:prSet>
      <dgm:spPr/>
      <dgm:t>
        <a:bodyPr/>
        <a:lstStyle/>
        <a:p>
          <a:endParaRPr lang="zh-TW" altLang="en-US"/>
        </a:p>
      </dgm:t>
    </dgm:pt>
    <dgm:pt modelId="{55603FD7-11BE-40B4-9A1B-E679A1097C6C}" type="pres">
      <dgm:prSet presAssocID="{E6FCCFE6-BBF3-40EA-B83A-F9CD9E07E0EA}" presName="composite" presStyleCnt="0"/>
      <dgm:spPr/>
    </dgm:pt>
    <dgm:pt modelId="{1361E923-2F2F-45A0-AD51-5FB3DAD2D414}" type="pres">
      <dgm:prSet presAssocID="{E6FCCFE6-BBF3-40EA-B83A-F9CD9E07E0EA}" presName="parentText" presStyleLbl="alignNode1" presStyleIdx="0" presStyleCnt="3" custLinFactNeighborX="-1123" custLinFactNeighborY="-15394">
        <dgm:presLayoutVars>
          <dgm:chMax val="1"/>
          <dgm:bulletEnabled val="1"/>
        </dgm:presLayoutVars>
      </dgm:prSet>
      <dgm:spPr/>
      <dgm:t>
        <a:bodyPr/>
        <a:lstStyle/>
        <a:p>
          <a:endParaRPr lang="zh-TW" altLang="en-US"/>
        </a:p>
      </dgm:t>
    </dgm:pt>
    <dgm:pt modelId="{C6CDD23F-B579-40F8-AC7C-AA5A32094507}" type="pres">
      <dgm:prSet presAssocID="{E6FCCFE6-BBF3-40EA-B83A-F9CD9E07E0EA}" presName="descendantText" presStyleLbl="alignAcc1" presStyleIdx="0" presStyleCnt="3" custScaleY="100000">
        <dgm:presLayoutVars>
          <dgm:bulletEnabled val="1"/>
        </dgm:presLayoutVars>
      </dgm:prSet>
      <dgm:spPr/>
      <dgm:t>
        <a:bodyPr/>
        <a:lstStyle/>
        <a:p>
          <a:endParaRPr lang="zh-TW" altLang="en-US"/>
        </a:p>
      </dgm:t>
    </dgm:pt>
    <dgm:pt modelId="{9D08CEAD-6966-496F-8E14-219808845A61}" type="pres">
      <dgm:prSet presAssocID="{986BDE9E-E3FD-4401-BE79-C0C24D0ECF01}" presName="sp" presStyleCnt="0"/>
      <dgm:spPr/>
    </dgm:pt>
    <dgm:pt modelId="{510D17EB-FAA0-460D-ADB7-9838DBD918E7}" type="pres">
      <dgm:prSet presAssocID="{E3180F19-29B8-4EED-9D55-0A5423EEDF58}" presName="composite" presStyleCnt="0"/>
      <dgm:spPr/>
    </dgm:pt>
    <dgm:pt modelId="{E7755B47-25E8-458C-B302-0251846AD60E}" type="pres">
      <dgm:prSet presAssocID="{E3180F19-29B8-4EED-9D55-0A5423EEDF58}" presName="parentText" presStyleLbl="alignNode1" presStyleIdx="1" presStyleCnt="3">
        <dgm:presLayoutVars>
          <dgm:chMax val="1"/>
          <dgm:bulletEnabled val="1"/>
        </dgm:presLayoutVars>
      </dgm:prSet>
      <dgm:spPr/>
      <dgm:t>
        <a:bodyPr/>
        <a:lstStyle/>
        <a:p>
          <a:endParaRPr lang="zh-TW" altLang="en-US"/>
        </a:p>
      </dgm:t>
    </dgm:pt>
    <dgm:pt modelId="{01756A81-23F7-49DD-8928-53B69324EEE9}" type="pres">
      <dgm:prSet presAssocID="{E3180F19-29B8-4EED-9D55-0A5423EEDF58}" presName="descendantText" presStyleLbl="alignAcc1" presStyleIdx="1" presStyleCnt="3">
        <dgm:presLayoutVars>
          <dgm:bulletEnabled val="1"/>
        </dgm:presLayoutVars>
      </dgm:prSet>
      <dgm:spPr/>
      <dgm:t>
        <a:bodyPr/>
        <a:lstStyle/>
        <a:p>
          <a:endParaRPr lang="zh-TW" altLang="en-US"/>
        </a:p>
      </dgm:t>
    </dgm:pt>
    <dgm:pt modelId="{EE8F905E-DBC9-4AAF-85C1-09B844DC2430}" type="pres">
      <dgm:prSet presAssocID="{8D9465F2-F1A1-4A1E-8C66-7D1FDFA49AD6}" presName="sp" presStyleCnt="0"/>
      <dgm:spPr/>
    </dgm:pt>
    <dgm:pt modelId="{A24FCCF4-D7F2-453F-BB40-5C6C0FBE84B5}" type="pres">
      <dgm:prSet presAssocID="{47334224-3854-4ED5-AC60-B7269D051819}" presName="composite" presStyleCnt="0"/>
      <dgm:spPr/>
    </dgm:pt>
    <dgm:pt modelId="{4FBBC2E7-A366-4D24-A2F8-861371910EEF}" type="pres">
      <dgm:prSet presAssocID="{47334224-3854-4ED5-AC60-B7269D051819}" presName="parentText" presStyleLbl="alignNode1" presStyleIdx="2" presStyleCnt="3">
        <dgm:presLayoutVars>
          <dgm:chMax val="1"/>
          <dgm:bulletEnabled val="1"/>
        </dgm:presLayoutVars>
      </dgm:prSet>
      <dgm:spPr/>
      <dgm:t>
        <a:bodyPr/>
        <a:lstStyle/>
        <a:p>
          <a:endParaRPr lang="zh-TW" altLang="en-US"/>
        </a:p>
      </dgm:t>
    </dgm:pt>
    <dgm:pt modelId="{31FCF5D4-5A61-4197-B191-DED334E7D104}" type="pres">
      <dgm:prSet presAssocID="{47334224-3854-4ED5-AC60-B7269D051819}" presName="descendantText" presStyleLbl="alignAcc1" presStyleIdx="2" presStyleCnt="3" custScaleY="280517" custLinFactNeighborX="1140" custLinFactNeighborY="-10924">
        <dgm:presLayoutVars>
          <dgm:bulletEnabled val="1"/>
        </dgm:presLayoutVars>
      </dgm:prSet>
      <dgm:spPr/>
      <dgm:t>
        <a:bodyPr/>
        <a:lstStyle/>
        <a:p>
          <a:endParaRPr lang="zh-TW" altLang="en-US"/>
        </a:p>
      </dgm:t>
    </dgm:pt>
  </dgm:ptLst>
  <dgm:cxnLst>
    <dgm:cxn modelId="{5712A40E-947B-416B-89A6-3E0DCCDBBF76}" srcId="{E3180F19-29B8-4EED-9D55-0A5423EEDF58}" destId="{0A7E1FF8-F852-4EFA-B3F8-91D45020FE8D}" srcOrd="1" destOrd="0" parTransId="{67CF5A5A-4D27-44BC-A0E5-65AF7A57C77B}" sibTransId="{398E27E7-CC60-4FA0-99FE-F487E5D314AB}"/>
    <dgm:cxn modelId="{97658FC5-6100-4203-ACE8-4A6D4F6C39AD}" type="presOf" srcId="{47334224-3854-4ED5-AC60-B7269D051819}" destId="{4FBBC2E7-A366-4D24-A2F8-861371910EEF}" srcOrd="0" destOrd="0" presId="urn:microsoft.com/office/officeart/2005/8/layout/chevron2"/>
    <dgm:cxn modelId="{20BDD7F3-6F98-4E16-A632-E74C94A1EFA2}" type="presOf" srcId="{DB22F538-94CB-448F-B040-46BCD41C2803}" destId="{31FCF5D4-5A61-4197-B191-DED334E7D104}" srcOrd="0" destOrd="0" presId="urn:microsoft.com/office/officeart/2005/8/layout/chevron2"/>
    <dgm:cxn modelId="{E79534A8-4924-49A0-B955-930C718E3883}" srcId="{E3180F19-29B8-4EED-9D55-0A5423EEDF58}" destId="{4134BA90-50D7-40D4-BB39-49728EE7690E}" srcOrd="0" destOrd="0" parTransId="{D240F8AA-806D-414F-B48A-12DF2657D3B2}" sibTransId="{53365DCF-6224-4FF7-967F-77697B188040}"/>
    <dgm:cxn modelId="{06C213BB-6EC5-4616-B9AC-13BAE958C9FF}" srcId="{F16E36E3-9F6B-49B7-B56F-C3D67114FF7A}" destId="{E6FCCFE6-BBF3-40EA-B83A-F9CD9E07E0EA}" srcOrd="0" destOrd="0" parTransId="{C8CE782F-B837-4D0E-AB49-F2EA1E333F19}" sibTransId="{986BDE9E-E3FD-4401-BE79-C0C24D0ECF01}"/>
    <dgm:cxn modelId="{763B898C-5C6E-4D39-90B6-7ED64D2439EA}" srcId="{F16E36E3-9F6B-49B7-B56F-C3D67114FF7A}" destId="{E3180F19-29B8-4EED-9D55-0A5423EEDF58}" srcOrd="1" destOrd="0" parTransId="{DDCD4DDF-1928-4247-877A-393A68E321C7}" sibTransId="{8D9465F2-F1A1-4A1E-8C66-7D1FDFA49AD6}"/>
    <dgm:cxn modelId="{079E60EC-3387-4DAD-85B4-6E2138C74DD3}" type="presOf" srcId="{0A7E1FF8-F852-4EFA-B3F8-91D45020FE8D}" destId="{01756A81-23F7-49DD-8928-53B69324EEE9}" srcOrd="0" destOrd="1" presId="urn:microsoft.com/office/officeart/2005/8/layout/chevron2"/>
    <dgm:cxn modelId="{43051A20-6B08-47FB-BFA9-791431722FFB}" srcId="{47334224-3854-4ED5-AC60-B7269D051819}" destId="{11F09C33-DBF9-43B0-A843-5303E454F1E3}" srcOrd="1" destOrd="0" parTransId="{0D08BEF3-E01B-4E24-A204-036DBDEC78CC}" sibTransId="{47761FA4-32EC-4DC4-B404-541CCA1A80E6}"/>
    <dgm:cxn modelId="{32E8BAD8-857D-41F7-8BC2-8EC0E0C78387}" type="presOf" srcId="{F16E36E3-9F6B-49B7-B56F-C3D67114FF7A}" destId="{DCDCA62E-FC50-4413-B5D3-E9E41FE43B15}" srcOrd="0" destOrd="0" presId="urn:microsoft.com/office/officeart/2005/8/layout/chevron2"/>
    <dgm:cxn modelId="{C8BC86F3-91D0-4122-B0C5-18F84444B770}" type="presOf" srcId="{6B43BF12-DE3F-474A-98FF-EDD6CEDEC6BA}" destId="{C6CDD23F-B579-40F8-AC7C-AA5A32094507}" srcOrd="0" destOrd="0" presId="urn:microsoft.com/office/officeart/2005/8/layout/chevron2"/>
    <dgm:cxn modelId="{EC148F11-ABEE-4840-A185-71FCAAE03882}" type="presOf" srcId="{11F09C33-DBF9-43B0-A843-5303E454F1E3}" destId="{31FCF5D4-5A61-4197-B191-DED334E7D104}" srcOrd="0" destOrd="1" presId="urn:microsoft.com/office/officeart/2005/8/layout/chevron2"/>
    <dgm:cxn modelId="{B7EF019B-89CB-4E80-AC9F-9C3C99DF44B1}" type="presOf" srcId="{E3180F19-29B8-4EED-9D55-0A5423EEDF58}" destId="{E7755B47-25E8-458C-B302-0251846AD60E}" srcOrd="0" destOrd="0" presId="urn:microsoft.com/office/officeart/2005/8/layout/chevron2"/>
    <dgm:cxn modelId="{00A1E614-DCFB-4197-8C0D-48051A1CB642}" srcId="{47334224-3854-4ED5-AC60-B7269D051819}" destId="{DB22F538-94CB-448F-B040-46BCD41C2803}" srcOrd="0" destOrd="0" parTransId="{FF13D37A-7AD8-46B1-90C9-72DFC1173093}" sibTransId="{AD797BDD-7890-4BBD-8AC7-F9615B6DCC1D}"/>
    <dgm:cxn modelId="{1949286B-0CA4-41DF-A10C-BFC3E8194F20}" srcId="{E6FCCFE6-BBF3-40EA-B83A-F9CD9E07E0EA}" destId="{6B43BF12-DE3F-474A-98FF-EDD6CEDEC6BA}" srcOrd="0" destOrd="0" parTransId="{DB7A6A38-4E3C-40DA-8FE8-F4CEAD071133}" sibTransId="{4E5862BD-E617-4A26-AE01-5713740439F6}"/>
    <dgm:cxn modelId="{6DFBF3AE-C11B-4A0A-9AAD-3A70E882C21A}" srcId="{F16E36E3-9F6B-49B7-B56F-C3D67114FF7A}" destId="{47334224-3854-4ED5-AC60-B7269D051819}" srcOrd="2" destOrd="0" parTransId="{CAF52EA4-2BA1-4C82-B9A1-C700DFA0EBFA}" sibTransId="{C8F3308E-4FF0-423A-9A78-188781B78C04}"/>
    <dgm:cxn modelId="{DE85E541-253B-4916-8C3D-8936AD8907D5}" type="presOf" srcId="{E6FCCFE6-BBF3-40EA-B83A-F9CD9E07E0EA}" destId="{1361E923-2F2F-45A0-AD51-5FB3DAD2D414}" srcOrd="0" destOrd="0" presId="urn:microsoft.com/office/officeart/2005/8/layout/chevron2"/>
    <dgm:cxn modelId="{C6C2F6E0-9986-4954-BC93-F907E91BF698}" type="presOf" srcId="{4134BA90-50D7-40D4-BB39-49728EE7690E}" destId="{01756A81-23F7-49DD-8928-53B69324EEE9}" srcOrd="0" destOrd="0" presId="urn:microsoft.com/office/officeart/2005/8/layout/chevron2"/>
    <dgm:cxn modelId="{076FBCD5-2DD5-4125-9D29-F0D38F207990}" type="presParOf" srcId="{DCDCA62E-FC50-4413-B5D3-E9E41FE43B15}" destId="{55603FD7-11BE-40B4-9A1B-E679A1097C6C}" srcOrd="0" destOrd="0" presId="urn:microsoft.com/office/officeart/2005/8/layout/chevron2"/>
    <dgm:cxn modelId="{3369BAED-CD24-4FA7-8274-AD51FEEEC2AC}" type="presParOf" srcId="{55603FD7-11BE-40B4-9A1B-E679A1097C6C}" destId="{1361E923-2F2F-45A0-AD51-5FB3DAD2D414}" srcOrd="0" destOrd="0" presId="urn:microsoft.com/office/officeart/2005/8/layout/chevron2"/>
    <dgm:cxn modelId="{230B2049-8247-48A9-84FE-E61BD9934F5F}" type="presParOf" srcId="{55603FD7-11BE-40B4-9A1B-E679A1097C6C}" destId="{C6CDD23F-B579-40F8-AC7C-AA5A32094507}" srcOrd="1" destOrd="0" presId="urn:microsoft.com/office/officeart/2005/8/layout/chevron2"/>
    <dgm:cxn modelId="{3E1E2265-3498-4EFA-ADC6-0AFDC8C190D9}" type="presParOf" srcId="{DCDCA62E-FC50-4413-B5D3-E9E41FE43B15}" destId="{9D08CEAD-6966-496F-8E14-219808845A61}" srcOrd="1" destOrd="0" presId="urn:microsoft.com/office/officeart/2005/8/layout/chevron2"/>
    <dgm:cxn modelId="{3507EA94-09A3-4F9A-ACB0-A4A587331C89}" type="presParOf" srcId="{DCDCA62E-FC50-4413-B5D3-E9E41FE43B15}" destId="{510D17EB-FAA0-460D-ADB7-9838DBD918E7}" srcOrd="2" destOrd="0" presId="urn:microsoft.com/office/officeart/2005/8/layout/chevron2"/>
    <dgm:cxn modelId="{5CA90B3E-8751-4B8F-A008-4E325137D945}" type="presParOf" srcId="{510D17EB-FAA0-460D-ADB7-9838DBD918E7}" destId="{E7755B47-25E8-458C-B302-0251846AD60E}" srcOrd="0" destOrd="0" presId="urn:microsoft.com/office/officeart/2005/8/layout/chevron2"/>
    <dgm:cxn modelId="{0ACF6A49-05AC-42F0-AA4B-B6F6CC4D35CD}" type="presParOf" srcId="{510D17EB-FAA0-460D-ADB7-9838DBD918E7}" destId="{01756A81-23F7-49DD-8928-53B69324EEE9}" srcOrd="1" destOrd="0" presId="urn:microsoft.com/office/officeart/2005/8/layout/chevron2"/>
    <dgm:cxn modelId="{F47AA487-CF06-4D07-8645-3E6BCA75ECC9}" type="presParOf" srcId="{DCDCA62E-FC50-4413-B5D3-E9E41FE43B15}" destId="{EE8F905E-DBC9-4AAF-85C1-09B844DC2430}" srcOrd="3" destOrd="0" presId="urn:microsoft.com/office/officeart/2005/8/layout/chevron2"/>
    <dgm:cxn modelId="{A63C63AF-DA77-4D7A-8992-C26625D153CE}" type="presParOf" srcId="{DCDCA62E-FC50-4413-B5D3-E9E41FE43B15}" destId="{A24FCCF4-D7F2-453F-BB40-5C6C0FBE84B5}" srcOrd="4" destOrd="0" presId="urn:microsoft.com/office/officeart/2005/8/layout/chevron2"/>
    <dgm:cxn modelId="{DDE298EA-FB11-4295-BB6F-024EDF497B15}" type="presParOf" srcId="{A24FCCF4-D7F2-453F-BB40-5C6C0FBE84B5}" destId="{4FBBC2E7-A366-4D24-A2F8-861371910EEF}" srcOrd="0" destOrd="0" presId="urn:microsoft.com/office/officeart/2005/8/layout/chevron2"/>
    <dgm:cxn modelId="{DC6D13C4-C2D5-4369-9F9E-0DD8EEB6C081}" type="presParOf" srcId="{A24FCCF4-D7F2-453F-BB40-5C6C0FBE84B5}" destId="{31FCF5D4-5A61-4197-B191-DED334E7D10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16E36E3-9F6B-49B7-B56F-C3D67114FF7A}" type="doc">
      <dgm:prSet loTypeId="urn:microsoft.com/office/officeart/2005/8/layout/chevron2" loCatId="list" qsTypeId="urn:microsoft.com/office/officeart/2005/8/quickstyle/simple1" qsCatId="simple" csTypeId="urn:microsoft.com/office/officeart/2005/8/colors/colorful1" csCatId="colorful" phldr="1"/>
      <dgm:spPr/>
      <dgm:t>
        <a:bodyPr/>
        <a:lstStyle/>
        <a:p>
          <a:endParaRPr lang="zh-TW" altLang="en-US"/>
        </a:p>
      </dgm:t>
    </dgm:pt>
    <dgm:pt modelId="{E6FCCFE6-BBF3-40EA-B83A-F9CD9E07E0EA}">
      <dgm:prSet phldrT="[文字]"/>
      <dgm:spPr/>
      <dgm:t>
        <a:bodyPr/>
        <a:lstStyle/>
        <a:p>
          <a:r>
            <a:rPr lang="zh-TW" altLang="en-US" dirty="0"/>
            <a:t>案例</a:t>
          </a:r>
        </a:p>
      </dgm:t>
    </dgm:pt>
    <dgm:pt modelId="{C8CE782F-B837-4D0E-AB49-F2EA1E333F19}" type="parTrans" cxnId="{06C213BB-6EC5-4616-B9AC-13BAE958C9FF}">
      <dgm:prSet/>
      <dgm:spPr/>
      <dgm:t>
        <a:bodyPr/>
        <a:lstStyle/>
        <a:p>
          <a:endParaRPr lang="zh-TW" altLang="en-US"/>
        </a:p>
      </dgm:t>
    </dgm:pt>
    <dgm:pt modelId="{986BDE9E-E3FD-4401-BE79-C0C24D0ECF01}" type="sibTrans" cxnId="{06C213BB-6EC5-4616-B9AC-13BAE958C9FF}">
      <dgm:prSet/>
      <dgm:spPr/>
      <dgm:t>
        <a:bodyPr/>
        <a:lstStyle/>
        <a:p>
          <a:endParaRPr lang="zh-TW" altLang="en-US"/>
        </a:p>
      </dgm:t>
    </dgm:pt>
    <dgm:pt modelId="{6B43BF12-DE3F-474A-98FF-EDD6CEDEC6BA}">
      <dgm:prSet phldrT="[文字]" custT="1"/>
      <dgm:spPr/>
      <dgm:t>
        <a:bodyPr/>
        <a:lstStyle/>
        <a:p>
          <a:r>
            <a:rPr lang="zh-TW" altLang="en-US" sz="2000" dirty="0"/>
            <a:t>我國民法雖男女皆享有繼承權，但據統計我國拋棄繼承者女性約佔六成。？</a:t>
          </a:r>
        </a:p>
      </dgm:t>
    </dgm:pt>
    <dgm:pt modelId="{DB7A6A38-4E3C-40DA-8FE8-F4CEAD071133}" type="parTrans" cxnId="{1949286B-0CA4-41DF-A10C-BFC3E8194F20}">
      <dgm:prSet/>
      <dgm:spPr/>
      <dgm:t>
        <a:bodyPr/>
        <a:lstStyle/>
        <a:p>
          <a:endParaRPr lang="zh-TW" altLang="en-US"/>
        </a:p>
      </dgm:t>
    </dgm:pt>
    <dgm:pt modelId="{4E5862BD-E617-4A26-AE01-5713740439F6}" type="sibTrans" cxnId="{1949286B-0CA4-41DF-A10C-BFC3E8194F20}">
      <dgm:prSet/>
      <dgm:spPr/>
      <dgm:t>
        <a:bodyPr/>
        <a:lstStyle/>
        <a:p>
          <a:endParaRPr lang="zh-TW" altLang="en-US"/>
        </a:p>
      </dgm:t>
    </dgm:pt>
    <dgm:pt modelId="{E3180F19-29B8-4EED-9D55-0A5423EEDF58}">
      <dgm:prSet phldrT="[文字]"/>
      <dgm:spPr/>
      <dgm:t>
        <a:bodyPr/>
        <a:lstStyle/>
        <a:p>
          <a:r>
            <a:rPr lang="zh-TW" altLang="en-US" dirty="0"/>
            <a:t>重點問題探討</a:t>
          </a:r>
        </a:p>
      </dgm:t>
    </dgm:pt>
    <dgm:pt modelId="{DDCD4DDF-1928-4247-877A-393A68E321C7}" type="parTrans" cxnId="{763B898C-5C6E-4D39-90B6-7ED64D2439EA}">
      <dgm:prSet/>
      <dgm:spPr/>
      <dgm:t>
        <a:bodyPr/>
        <a:lstStyle/>
        <a:p>
          <a:endParaRPr lang="zh-TW" altLang="en-US"/>
        </a:p>
      </dgm:t>
    </dgm:pt>
    <dgm:pt modelId="{8D9465F2-F1A1-4A1E-8C66-7D1FDFA49AD6}" type="sibTrans" cxnId="{763B898C-5C6E-4D39-90B6-7ED64D2439EA}">
      <dgm:prSet/>
      <dgm:spPr/>
      <dgm:t>
        <a:bodyPr/>
        <a:lstStyle/>
        <a:p>
          <a:endParaRPr lang="zh-TW" altLang="en-US"/>
        </a:p>
      </dgm:t>
    </dgm:pt>
    <dgm:pt modelId="{4134BA90-50D7-40D4-BB39-49728EE7690E}">
      <dgm:prSet phldrT="[文字]" custT="1"/>
      <dgm:spPr/>
      <dgm:t>
        <a:bodyPr/>
        <a:lstStyle/>
        <a:p>
          <a:r>
            <a:rPr lang="zh-TW" altLang="en-US" sz="1800" dirty="0">
              <a:solidFill>
                <a:srgbClr val="FF0000"/>
              </a:solidFill>
            </a:rPr>
            <a:t>憲法第</a:t>
          </a:r>
          <a:r>
            <a:rPr lang="en-US" altLang="zh-TW" sz="1800" dirty="0">
              <a:solidFill>
                <a:srgbClr val="FF0000"/>
              </a:solidFill>
            </a:rPr>
            <a:t>7</a:t>
          </a:r>
          <a:r>
            <a:rPr lang="zh-TW" altLang="en-US" sz="1800" dirty="0">
              <a:solidFill>
                <a:srgbClr val="FF0000"/>
              </a:solidFill>
            </a:rPr>
            <a:t>條、增修條文第</a:t>
          </a:r>
          <a:r>
            <a:rPr lang="en-US" altLang="zh-TW" sz="1800" dirty="0">
              <a:solidFill>
                <a:srgbClr val="FF0000"/>
              </a:solidFill>
            </a:rPr>
            <a:t>10</a:t>
          </a:r>
          <a:r>
            <a:rPr lang="zh-TW" altLang="en-US" sz="1800" dirty="0">
              <a:solidFill>
                <a:srgbClr val="FF0000"/>
              </a:solidFill>
            </a:rPr>
            <a:t>條</a:t>
          </a:r>
        </a:p>
      </dgm:t>
    </dgm:pt>
    <dgm:pt modelId="{D240F8AA-806D-414F-B48A-12DF2657D3B2}" type="parTrans" cxnId="{E79534A8-4924-49A0-B955-930C718E3883}">
      <dgm:prSet/>
      <dgm:spPr/>
      <dgm:t>
        <a:bodyPr/>
        <a:lstStyle/>
        <a:p>
          <a:endParaRPr lang="zh-TW" altLang="en-US"/>
        </a:p>
      </dgm:t>
    </dgm:pt>
    <dgm:pt modelId="{53365DCF-6224-4FF7-967F-77697B188040}" type="sibTrans" cxnId="{E79534A8-4924-49A0-B955-930C718E3883}">
      <dgm:prSet/>
      <dgm:spPr/>
      <dgm:t>
        <a:bodyPr/>
        <a:lstStyle/>
        <a:p>
          <a:endParaRPr lang="zh-TW" altLang="en-US"/>
        </a:p>
      </dgm:t>
    </dgm:pt>
    <dgm:pt modelId="{0A7E1FF8-F852-4EFA-B3F8-91D45020FE8D}">
      <dgm:prSet phldrT="[文字]" custT="1"/>
      <dgm:spPr/>
      <dgm:t>
        <a:bodyPr/>
        <a:lstStyle/>
        <a:p>
          <a:r>
            <a:rPr lang="en-US" altLang="zh-TW" sz="1800" dirty="0">
              <a:solidFill>
                <a:srgbClr val="FF0000"/>
              </a:solidFill>
            </a:rPr>
            <a:t>CEDAW</a:t>
          </a:r>
          <a:r>
            <a:rPr lang="zh-TW" altLang="en-US" sz="1800" dirty="0">
              <a:solidFill>
                <a:srgbClr val="FF0000"/>
              </a:solidFill>
            </a:rPr>
            <a:t>公約第</a:t>
          </a:r>
          <a:r>
            <a:rPr lang="en-US" altLang="zh-TW" sz="1800" dirty="0">
              <a:solidFill>
                <a:srgbClr val="FF0000"/>
              </a:solidFill>
            </a:rPr>
            <a:t>2</a:t>
          </a:r>
          <a:r>
            <a:rPr lang="zh-TW" altLang="en-US" sz="1800" dirty="0">
              <a:solidFill>
                <a:srgbClr val="FF0000"/>
              </a:solidFill>
            </a:rPr>
            <a:t>條第</a:t>
          </a:r>
          <a:r>
            <a:rPr lang="en-US" altLang="zh-TW" sz="1800" dirty="0">
              <a:solidFill>
                <a:srgbClr val="FF0000"/>
              </a:solidFill>
            </a:rPr>
            <a:t>5</a:t>
          </a:r>
          <a:r>
            <a:rPr lang="zh-TW" altLang="en-US" sz="1800" dirty="0">
              <a:solidFill>
                <a:srgbClr val="FF0000"/>
              </a:solidFill>
            </a:rPr>
            <a:t>條</a:t>
          </a:r>
        </a:p>
      </dgm:t>
    </dgm:pt>
    <dgm:pt modelId="{67CF5A5A-4D27-44BC-A0E5-65AF7A57C77B}" type="parTrans" cxnId="{5712A40E-947B-416B-89A6-3E0DCCDBBF76}">
      <dgm:prSet/>
      <dgm:spPr/>
      <dgm:t>
        <a:bodyPr/>
        <a:lstStyle/>
        <a:p>
          <a:endParaRPr lang="zh-TW" altLang="en-US"/>
        </a:p>
      </dgm:t>
    </dgm:pt>
    <dgm:pt modelId="{398E27E7-CC60-4FA0-99FE-F487E5D314AB}" type="sibTrans" cxnId="{5712A40E-947B-416B-89A6-3E0DCCDBBF76}">
      <dgm:prSet/>
      <dgm:spPr/>
      <dgm:t>
        <a:bodyPr/>
        <a:lstStyle/>
        <a:p>
          <a:endParaRPr lang="zh-TW" altLang="en-US"/>
        </a:p>
      </dgm:t>
    </dgm:pt>
    <dgm:pt modelId="{47334224-3854-4ED5-AC60-B7269D051819}">
      <dgm:prSet phldrT="[文字]"/>
      <dgm:spPr/>
      <dgm:t>
        <a:bodyPr/>
        <a:lstStyle/>
        <a:p>
          <a:r>
            <a:rPr lang="zh-TW" altLang="en-US" dirty="0"/>
            <a:t>公約內容</a:t>
          </a:r>
        </a:p>
      </dgm:t>
    </dgm:pt>
    <dgm:pt modelId="{CAF52EA4-2BA1-4C82-B9A1-C700DFA0EBFA}" type="parTrans" cxnId="{6DFBF3AE-C11B-4A0A-9AAD-3A70E882C21A}">
      <dgm:prSet/>
      <dgm:spPr/>
      <dgm:t>
        <a:bodyPr/>
        <a:lstStyle/>
        <a:p>
          <a:endParaRPr lang="zh-TW" altLang="en-US"/>
        </a:p>
      </dgm:t>
    </dgm:pt>
    <dgm:pt modelId="{C8F3308E-4FF0-423A-9A78-188781B78C04}" type="sibTrans" cxnId="{6DFBF3AE-C11B-4A0A-9AAD-3A70E882C21A}">
      <dgm:prSet/>
      <dgm:spPr/>
      <dgm:t>
        <a:bodyPr/>
        <a:lstStyle/>
        <a:p>
          <a:endParaRPr lang="zh-TW" altLang="en-US"/>
        </a:p>
      </dgm:t>
    </dgm:pt>
    <dgm:pt modelId="{DB22F538-94CB-448F-B040-46BCD41C2803}">
      <dgm:prSet phldrT="[文字]" custT="1"/>
      <dgm:spPr/>
      <dgm:t>
        <a:bodyPr/>
        <a:lstStyle/>
        <a:p>
          <a:r>
            <a:rPr lang="zh-TW" altLang="en-US" sz="1800" dirty="0"/>
            <a:t>第五條</a:t>
          </a:r>
        </a:p>
      </dgm:t>
    </dgm:pt>
    <dgm:pt modelId="{FF13D37A-7AD8-46B1-90C9-72DFC1173093}" type="parTrans" cxnId="{00A1E614-DCFB-4197-8C0D-48051A1CB642}">
      <dgm:prSet/>
      <dgm:spPr/>
      <dgm:t>
        <a:bodyPr/>
        <a:lstStyle/>
        <a:p>
          <a:endParaRPr lang="zh-TW" altLang="en-US"/>
        </a:p>
      </dgm:t>
    </dgm:pt>
    <dgm:pt modelId="{AD797BDD-7890-4BBD-8AC7-F9615B6DCC1D}" type="sibTrans" cxnId="{00A1E614-DCFB-4197-8C0D-48051A1CB642}">
      <dgm:prSet/>
      <dgm:spPr/>
      <dgm:t>
        <a:bodyPr/>
        <a:lstStyle/>
        <a:p>
          <a:endParaRPr lang="zh-TW" altLang="en-US"/>
        </a:p>
      </dgm:t>
    </dgm:pt>
    <dgm:pt modelId="{11F09C33-DBF9-43B0-A843-5303E454F1E3}">
      <dgm:prSet phldrT="[文字]" custT="1"/>
      <dgm:spPr/>
      <dgm:t>
        <a:bodyPr/>
        <a:lstStyle/>
        <a:p>
          <a:endParaRPr lang="zh-TW" altLang="en-US" sz="1800" dirty="0"/>
        </a:p>
      </dgm:t>
    </dgm:pt>
    <dgm:pt modelId="{0D08BEF3-E01B-4E24-A204-036DBDEC78CC}" type="parTrans" cxnId="{43051A20-6B08-47FB-BFA9-791431722FFB}">
      <dgm:prSet/>
      <dgm:spPr/>
      <dgm:t>
        <a:bodyPr/>
        <a:lstStyle/>
        <a:p>
          <a:endParaRPr lang="zh-TW" altLang="en-US"/>
        </a:p>
      </dgm:t>
    </dgm:pt>
    <dgm:pt modelId="{47761FA4-32EC-4DC4-B404-541CCA1A80E6}" type="sibTrans" cxnId="{43051A20-6B08-47FB-BFA9-791431722FFB}">
      <dgm:prSet/>
      <dgm:spPr/>
      <dgm:t>
        <a:bodyPr/>
        <a:lstStyle/>
        <a:p>
          <a:endParaRPr lang="zh-TW" altLang="en-US"/>
        </a:p>
      </dgm:t>
    </dgm:pt>
    <dgm:pt modelId="{9C74A14A-620A-4640-9EAC-69B48AD7D021}">
      <dgm:prSet phldrT="[文字]" custT="1"/>
      <dgm:spPr/>
      <dgm:t>
        <a:bodyPr/>
        <a:lstStyle/>
        <a:p>
          <a:r>
            <a:rPr lang="zh-TW" altLang="en-US" sz="1800" dirty="0"/>
            <a:t>締約各國應採取一切適當措施：</a:t>
          </a:r>
        </a:p>
      </dgm:t>
    </dgm:pt>
    <dgm:pt modelId="{7933DD3B-EF99-439F-A6CA-2EDA25716E67}" type="parTrans" cxnId="{741640FE-EEA9-4F60-A8D7-42FA8DB7AAA0}">
      <dgm:prSet/>
      <dgm:spPr/>
      <dgm:t>
        <a:bodyPr/>
        <a:lstStyle/>
        <a:p>
          <a:endParaRPr lang="zh-TW" altLang="en-US"/>
        </a:p>
      </dgm:t>
    </dgm:pt>
    <dgm:pt modelId="{56E4AB69-A3A4-4068-96CE-46B5D130C701}" type="sibTrans" cxnId="{741640FE-EEA9-4F60-A8D7-42FA8DB7AAA0}">
      <dgm:prSet/>
      <dgm:spPr/>
      <dgm:t>
        <a:bodyPr/>
        <a:lstStyle/>
        <a:p>
          <a:endParaRPr lang="zh-TW" altLang="en-US"/>
        </a:p>
      </dgm:t>
    </dgm:pt>
    <dgm:pt modelId="{D2E0C6BC-E78F-43BB-BFBC-7E7F775491F8}">
      <dgm:prSet phldrT="[文字]" custT="1"/>
      <dgm:spPr/>
      <dgm:t>
        <a:bodyPr/>
        <a:lstStyle/>
        <a:p>
          <a:r>
            <a:rPr lang="zh-TW" altLang="en-US" sz="1800" dirty="0"/>
            <a:t>（</a:t>
          </a:r>
          <a:r>
            <a:rPr lang="en-US" altLang="en-US" sz="1800" dirty="0"/>
            <a:t>a</a:t>
          </a:r>
          <a:r>
            <a:rPr lang="zh-TW" altLang="en-US" sz="1800" dirty="0"/>
            <a:t>）改變男女的社會和文化行為模式，以消除基於性別而分尊卑觀念或基於男女任務定型所產生的偏見、習俗和一切其他做法；</a:t>
          </a:r>
        </a:p>
      </dgm:t>
    </dgm:pt>
    <dgm:pt modelId="{02FD6B79-1495-4FC0-9C13-8949D4D47A12}" type="parTrans" cxnId="{6B26556A-3995-41DE-BCC3-B7E7331A5AA3}">
      <dgm:prSet/>
      <dgm:spPr/>
      <dgm:t>
        <a:bodyPr/>
        <a:lstStyle/>
        <a:p>
          <a:endParaRPr lang="zh-TW" altLang="en-US"/>
        </a:p>
      </dgm:t>
    </dgm:pt>
    <dgm:pt modelId="{CE28FDAA-3C4F-46E1-A893-AFA9912F53AD}" type="sibTrans" cxnId="{6B26556A-3995-41DE-BCC3-B7E7331A5AA3}">
      <dgm:prSet/>
      <dgm:spPr/>
      <dgm:t>
        <a:bodyPr/>
        <a:lstStyle/>
        <a:p>
          <a:endParaRPr lang="zh-TW" altLang="en-US"/>
        </a:p>
      </dgm:t>
    </dgm:pt>
    <dgm:pt modelId="{DCDCA62E-FC50-4413-B5D3-E9E41FE43B15}" type="pres">
      <dgm:prSet presAssocID="{F16E36E3-9F6B-49B7-B56F-C3D67114FF7A}" presName="linearFlow" presStyleCnt="0">
        <dgm:presLayoutVars>
          <dgm:dir/>
          <dgm:animLvl val="lvl"/>
          <dgm:resizeHandles val="exact"/>
        </dgm:presLayoutVars>
      </dgm:prSet>
      <dgm:spPr/>
      <dgm:t>
        <a:bodyPr/>
        <a:lstStyle/>
        <a:p>
          <a:endParaRPr lang="zh-TW" altLang="en-US"/>
        </a:p>
      </dgm:t>
    </dgm:pt>
    <dgm:pt modelId="{55603FD7-11BE-40B4-9A1B-E679A1097C6C}" type="pres">
      <dgm:prSet presAssocID="{E6FCCFE6-BBF3-40EA-B83A-F9CD9E07E0EA}" presName="composite" presStyleCnt="0"/>
      <dgm:spPr/>
    </dgm:pt>
    <dgm:pt modelId="{1361E923-2F2F-45A0-AD51-5FB3DAD2D414}" type="pres">
      <dgm:prSet presAssocID="{E6FCCFE6-BBF3-40EA-B83A-F9CD9E07E0EA}" presName="parentText" presStyleLbl="alignNode1" presStyleIdx="0" presStyleCnt="3">
        <dgm:presLayoutVars>
          <dgm:chMax val="1"/>
          <dgm:bulletEnabled val="1"/>
        </dgm:presLayoutVars>
      </dgm:prSet>
      <dgm:spPr/>
      <dgm:t>
        <a:bodyPr/>
        <a:lstStyle/>
        <a:p>
          <a:endParaRPr lang="zh-TW" altLang="en-US"/>
        </a:p>
      </dgm:t>
    </dgm:pt>
    <dgm:pt modelId="{C6CDD23F-B579-40F8-AC7C-AA5A32094507}" type="pres">
      <dgm:prSet presAssocID="{E6FCCFE6-BBF3-40EA-B83A-F9CD9E07E0EA}" presName="descendantText" presStyleLbl="alignAcc1" presStyleIdx="0" presStyleCnt="3" custScaleY="100000">
        <dgm:presLayoutVars>
          <dgm:bulletEnabled val="1"/>
        </dgm:presLayoutVars>
      </dgm:prSet>
      <dgm:spPr/>
      <dgm:t>
        <a:bodyPr/>
        <a:lstStyle/>
        <a:p>
          <a:endParaRPr lang="zh-TW" altLang="en-US"/>
        </a:p>
      </dgm:t>
    </dgm:pt>
    <dgm:pt modelId="{9D08CEAD-6966-496F-8E14-219808845A61}" type="pres">
      <dgm:prSet presAssocID="{986BDE9E-E3FD-4401-BE79-C0C24D0ECF01}" presName="sp" presStyleCnt="0"/>
      <dgm:spPr/>
    </dgm:pt>
    <dgm:pt modelId="{510D17EB-FAA0-460D-ADB7-9838DBD918E7}" type="pres">
      <dgm:prSet presAssocID="{E3180F19-29B8-4EED-9D55-0A5423EEDF58}" presName="composite" presStyleCnt="0"/>
      <dgm:spPr/>
    </dgm:pt>
    <dgm:pt modelId="{E7755B47-25E8-458C-B302-0251846AD60E}" type="pres">
      <dgm:prSet presAssocID="{E3180F19-29B8-4EED-9D55-0A5423EEDF58}" presName="parentText" presStyleLbl="alignNode1" presStyleIdx="1" presStyleCnt="3">
        <dgm:presLayoutVars>
          <dgm:chMax val="1"/>
          <dgm:bulletEnabled val="1"/>
        </dgm:presLayoutVars>
      </dgm:prSet>
      <dgm:spPr/>
      <dgm:t>
        <a:bodyPr/>
        <a:lstStyle/>
        <a:p>
          <a:endParaRPr lang="zh-TW" altLang="en-US"/>
        </a:p>
      </dgm:t>
    </dgm:pt>
    <dgm:pt modelId="{01756A81-23F7-49DD-8928-53B69324EEE9}" type="pres">
      <dgm:prSet presAssocID="{E3180F19-29B8-4EED-9D55-0A5423EEDF58}" presName="descendantText" presStyleLbl="alignAcc1" presStyleIdx="1" presStyleCnt="3">
        <dgm:presLayoutVars>
          <dgm:bulletEnabled val="1"/>
        </dgm:presLayoutVars>
      </dgm:prSet>
      <dgm:spPr/>
      <dgm:t>
        <a:bodyPr/>
        <a:lstStyle/>
        <a:p>
          <a:endParaRPr lang="zh-TW" altLang="en-US"/>
        </a:p>
      </dgm:t>
    </dgm:pt>
    <dgm:pt modelId="{EE8F905E-DBC9-4AAF-85C1-09B844DC2430}" type="pres">
      <dgm:prSet presAssocID="{8D9465F2-F1A1-4A1E-8C66-7D1FDFA49AD6}" presName="sp" presStyleCnt="0"/>
      <dgm:spPr/>
    </dgm:pt>
    <dgm:pt modelId="{A24FCCF4-D7F2-453F-BB40-5C6C0FBE84B5}" type="pres">
      <dgm:prSet presAssocID="{47334224-3854-4ED5-AC60-B7269D051819}" presName="composite" presStyleCnt="0"/>
      <dgm:spPr/>
    </dgm:pt>
    <dgm:pt modelId="{4FBBC2E7-A366-4D24-A2F8-861371910EEF}" type="pres">
      <dgm:prSet presAssocID="{47334224-3854-4ED5-AC60-B7269D051819}" presName="parentText" presStyleLbl="alignNode1" presStyleIdx="2" presStyleCnt="3">
        <dgm:presLayoutVars>
          <dgm:chMax val="1"/>
          <dgm:bulletEnabled val="1"/>
        </dgm:presLayoutVars>
      </dgm:prSet>
      <dgm:spPr/>
      <dgm:t>
        <a:bodyPr/>
        <a:lstStyle/>
        <a:p>
          <a:endParaRPr lang="zh-TW" altLang="en-US"/>
        </a:p>
      </dgm:t>
    </dgm:pt>
    <dgm:pt modelId="{31FCF5D4-5A61-4197-B191-DED334E7D104}" type="pres">
      <dgm:prSet presAssocID="{47334224-3854-4ED5-AC60-B7269D051819}" presName="descendantText" presStyleLbl="alignAcc1" presStyleIdx="2" presStyleCnt="3" custScaleY="222933" custLinFactNeighborX="-185" custLinFactNeighborY="1243">
        <dgm:presLayoutVars>
          <dgm:bulletEnabled val="1"/>
        </dgm:presLayoutVars>
      </dgm:prSet>
      <dgm:spPr/>
      <dgm:t>
        <a:bodyPr/>
        <a:lstStyle/>
        <a:p>
          <a:endParaRPr lang="zh-TW" altLang="en-US"/>
        </a:p>
      </dgm:t>
    </dgm:pt>
  </dgm:ptLst>
  <dgm:cxnLst>
    <dgm:cxn modelId="{6B26556A-3995-41DE-BCC3-B7E7331A5AA3}" srcId="{47334224-3854-4ED5-AC60-B7269D051819}" destId="{D2E0C6BC-E78F-43BB-BFBC-7E7F775491F8}" srcOrd="2" destOrd="0" parTransId="{02FD6B79-1495-4FC0-9C13-8949D4D47A12}" sibTransId="{CE28FDAA-3C4F-46E1-A893-AFA9912F53AD}"/>
    <dgm:cxn modelId="{5712A40E-947B-416B-89A6-3E0DCCDBBF76}" srcId="{E3180F19-29B8-4EED-9D55-0A5423EEDF58}" destId="{0A7E1FF8-F852-4EFA-B3F8-91D45020FE8D}" srcOrd="1" destOrd="0" parTransId="{67CF5A5A-4D27-44BC-A0E5-65AF7A57C77B}" sibTransId="{398E27E7-CC60-4FA0-99FE-F487E5D314AB}"/>
    <dgm:cxn modelId="{79C131DC-6E82-4E7C-B3AA-689081731764}" type="presOf" srcId="{D2E0C6BC-E78F-43BB-BFBC-7E7F775491F8}" destId="{31FCF5D4-5A61-4197-B191-DED334E7D104}" srcOrd="0" destOrd="2" presId="urn:microsoft.com/office/officeart/2005/8/layout/chevron2"/>
    <dgm:cxn modelId="{6B23172C-AA93-48E4-9E99-757176EB4727}" type="presOf" srcId="{6B43BF12-DE3F-474A-98FF-EDD6CEDEC6BA}" destId="{C6CDD23F-B579-40F8-AC7C-AA5A32094507}" srcOrd="0" destOrd="0" presId="urn:microsoft.com/office/officeart/2005/8/layout/chevron2"/>
    <dgm:cxn modelId="{D6C86AEC-006A-439F-ADBF-79E6AB289B87}" type="presOf" srcId="{E6FCCFE6-BBF3-40EA-B83A-F9CD9E07E0EA}" destId="{1361E923-2F2F-45A0-AD51-5FB3DAD2D414}" srcOrd="0" destOrd="0" presId="urn:microsoft.com/office/officeart/2005/8/layout/chevron2"/>
    <dgm:cxn modelId="{E79534A8-4924-49A0-B955-930C718E3883}" srcId="{E3180F19-29B8-4EED-9D55-0A5423EEDF58}" destId="{4134BA90-50D7-40D4-BB39-49728EE7690E}" srcOrd="0" destOrd="0" parTransId="{D240F8AA-806D-414F-B48A-12DF2657D3B2}" sibTransId="{53365DCF-6224-4FF7-967F-77697B188040}"/>
    <dgm:cxn modelId="{06C213BB-6EC5-4616-B9AC-13BAE958C9FF}" srcId="{F16E36E3-9F6B-49B7-B56F-C3D67114FF7A}" destId="{E6FCCFE6-BBF3-40EA-B83A-F9CD9E07E0EA}" srcOrd="0" destOrd="0" parTransId="{C8CE782F-B837-4D0E-AB49-F2EA1E333F19}" sibTransId="{986BDE9E-E3FD-4401-BE79-C0C24D0ECF01}"/>
    <dgm:cxn modelId="{741640FE-EEA9-4F60-A8D7-42FA8DB7AAA0}" srcId="{47334224-3854-4ED5-AC60-B7269D051819}" destId="{9C74A14A-620A-4640-9EAC-69B48AD7D021}" srcOrd="1" destOrd="0" parTransId="{7933DD3B-EF99-439F-A6CA-2EDA25716E67}" sibTransId="{56E4AB69-A3A4-4068-96CE-46B5D130C701}"/>
    <dgm:cxn modelId="{763B898C-5C6E-4D39-90B6-7ED64D2439EA}" srcId="{F16E36E3-9F6B-49B7-B56F-C3D67114FF7A}" destId="{E3180F19-29B8-4EED-9D55-0A5423EEDF58}" srcOrd="1" destOrd="0" parTransId="{DDCD4DDF-1928-4247-877A-393A68E321C7}" sibTransId="{8D9465F2-F1A1-4A1E-8C66-7D1FDFA49AD6}"/>
    <dgm:cxn modelId="{72859CED-650D-426B-A95D-F8B65132A865}" type="presOf" srcId="{DB22F538-94CB-448F-B040-46BCD41C2803}" destId="{31FCF5D4-5A61-4197-B191-DED334E7D104}" srcOrd="0" destOrd="0" presId="urn:microsoft.com/office/officeart/2005/8/layout/chevron2"/>
    <dgm:cxn modelId="{F8B3901B-7C30-42ED-8759-FE2833FA0EE9}" type="presOf" srcId="{9C74A14A-620A-4640-9EAC-69B48AD7D021}" destId="{31FCF5D4-5A61-4197-B191-DED334E7D104}" srcOrd="0" destOrd="1" presId="urn:microsoft.com/office/officeart/2005/8/layout/chevron2"/>
    <dgm:cxn modelId="{43051A20-6B08-47FB-BFA9-791431722FFB}" srcId="{47334224-3854-4ED5-AC60-B7269D051819}" destId="{11F09C33-DBF9-43B0-A843-5303E454F1E3}" srcOrd="3" destOrd="0" parTransId="{0D08BEF3-E01B-4E24-A204-036DBDEC78CC}" sibTransId="{47761FA4-32EC-4DC4-B404-541CCA1A80E6}"/>
    <dgm:cxn modelId="{6635B32A-A606-49D6-BAFB-62EDDAFE6562}" type="presOf" srcId="{4134BA90-50D7-40D4-BB39-49728EE7690E}" destId="{01756A81-23F7-49DD-8928-53B69324EEE9}" srcOrd="0" destOrd="0" presId="urn:microsoft.com/office/officeart/2005/8/layout/chevron2"/>
    <dgm:cxn modelId="{10E3B47C-DBE2-4338-BF85-9654CA8D6D39}" type="presOf" srcId="{11F09C33-DBF9-43B0-A843-5303E454F1E3}" destId="{31FCF5D4-5A61-4197-B191-DED334E7D104}" srcOrd="0" destOrd="3" presId="urn:microsoft.com/office/officeart/2005/8/layout/chevron2"/>
    <dgm:cxn modelId="{57B735B8-CE04-4F18-8DAC-3C27460525EE}" type="presOf" srcId="{E3180F19-29B8-4EED-9D55-0A5423EEDF58}" destId="{E7755B47-25E8-458C-B302-0251846AD60E}" srcOrd="0" destOrd="0" presId="urn:microsoft.com/office/officeart/2005/8/layout/chevron2"/>
    <dgm:cxn modelId="{5D1F9788-B425-4C0A-A652-4DB2D879BB5A}" type="presOf" srcId="{0A7E1FF8-F852-4EFA-B3F8-91D45020FE8D}" destId="{01756A81-23F7-49DD-8928-53B69324EEE9}" srcOrd="0" destOrd="1" presId="urn:microsoft.com/office/officeart/2005/8/layout/chevron2"/>
    <dgm:cxn modelId="{00A1E614-DCFB-4197-8C0D-48051A1CB642}" srcId="{47334224-3854-4ED5-AC60-B7269D051819}" destId="{DB22F538-94CB-448F-B040-46BCD41C2803}" srcOrd="0" destOrd="0" parTransId="{FF13D37A-7AD8-46B1-90C9-72DFC1173093}" sibTransId="{AD797BDD-7890-4BBD-8AC7-F9615B6DCC1D}"/>
    <dgm:cxn modelId="{1949286B-0CA4-41DF-A10C-BFC3E8194F20}" srcId="{E6FCCFE6-BBF3-40EA-B83A-F9CD9E07E0EA}" destId="{6B43BF12-DE3F-474A-98FF-EDD6CEDEC6BA}" srcOrd="0" destOrd="0" parTransId="{DB7A6A38-4E3C-40DA-8FE8-F4CEAD071133}" sibTransId="{4E5862BD-E617-4A26-AE01-5713740439F6}"/>
    <dgm:cxn modelId="{E5710B11-55E2-4636-B3EF-68AD7332FA23}" type="presOf" srcId="{F16E36E3-9F6B-49B7-B56F-C3D67114FF7A}" destId="{DCDCA62E-FC50-4413-B5D3-E9E41FE43B15}" srcOrd="0" destOrd="0" presId="urn:microsoft.com/office/officeart/2005/8/layout/chevron2"/>
    <dgm:cxn modelId="{6DFBF3AE-C11B-4A0A-9AAD-3A70E882C21A}" srcId="{F16E36E3-9F6B-49B7-B56F-C3D67114FF7A}" destId="{47334224-3854-4ED5-AC60-B7269D051819}" srcOrd="2" destOrd="0" parTransId="{CAF52EA4-2BA1-4C82-B9A1-C700DFA0EBFA}" sibTransId="{C8F3308E-4FF0-423A-9A78-188781B78C04}"/>
    <dgm:cxn modelId="{79908D6F-55D2-495A-B974-22617E3D1F37}" type="presOf" srcId="{47334224-3854-4ED5-AC60-B7269D051819}" destId="{4FBBC2E7-A366-4D24-A2F8-861371910EEF}" srcOrd="0" destOrd="0" presId="urn:microsoft.com/office/officeart/2005/8/layout/chevron2"/>
    <dgm:cxn modelId="{CB7C1A40-07D3-4110-AD13-61A28EADEB43}" type="presParOf" srcId="{DCDCA62E-FC50-4413-B5D3-E9E41FE43B15}" destId="{55603FD7-11BE-40B4-9A1B-E679A1097C6C}" srcOrd="0" destOrd="0" presId="urn:microsoft.com/office/officeart/2005/8/layout/chevron2"/>
    <dgm:cxn modelId="{5DBF6194-52D3-47BC-836A-CE919C5D9225}" type="presParOf" srcId="{55603FD7-11BE-40B4-9A1B-E679A1097C6C}" destId="{1361E923-2F2F-45A0-AD51-5FB3DAD2D414}" srcOrd="0" destOrd="0" presId="urn:microsoft.com/office/officeart/2005/8/layout/chevron2"/>
    <dgm:cxn modelId="{43A46DF4-3DF5-4822-B34F-3DF6B0529ED0}" type="presParOf" srcId="{55603FD7-11BE-40B4-9A1B-E679A1097C6C}" destId="{C6CDD23F-B579-40F8-AC7C-AA5A32094507}" srcOrd="1" destOrd="0" presId="urn:microsoft.com/office/officeart/2005/8/layout/chevron2"/>
    <dgm:cxn modelId="{9880D52F-E8D3-44AB-A4C9-562AFD398F73}" type="presParOf" srcId="{DCDCA62E-FC50-4413-B5D3-E9E41FE43B15}" destId="{9D08CEAD-6966-496F-8E14-219808845A61}" srcOrd="1" destOrd="0" presId="urn:microsoft.com/office/officeart/2005/8/layout/chevron2"/>
    <dgm:cxn modelId="{4AC4DE1B-4BF3-469B-94D2-1BCBEC601DCC}" type="presParOf" srcId="{DCDCA62E-FC50-4413-B5D3-E9E41FE43B15}" destId="{510D17EB-FAA0-460D-ADB7-9838DBD918E7}" srcOrd="2" destOrd="0" presId="urn:microsoft.com/office/officeart/2005/8/layout/chevron2"/>
    <dgm:cxn modelId="{CB0A5085-654E-498F-BC8A-1A89DDF626DA}" type="presParOf" srcId="{510D17EB-FAA0-460D-ADB7-9838DBD918E7}" destId="{E7755B47-25E8-458C-B302-0251846AD60E}" srcOrd="0" destOrd="0" presId="urn:microsoft.com/office/officeart/2005/8/layout/chevron2"/>
    <dgm:cxn modelId="{6861283D-EAB6-48DF-9BCE-7C576E832546}" type="presParOf" srcId="{510D17EB-FAA0-460D-ADB7-9838DBD918E7}" destId="{01756A81-23F7-49DD-8928-53B69324EEE9}" srcOrd="1" destOrd="0" presId="urn:microsoft.com/office/officeart/2005/8/layout/chevron2"/>
    <dgm:cxn modelId="{B3D05F3A-03AD-458D-BD13-9EADD38CBA7D}" type="presParOf" srcId="{DCDCA62E-FC50-4413-B5D3-E9E41FE43B15}" destId="{EE8F905E-DBC9-4AAF-85C1-09B844DC2430}" srcOrd="3" destOrd="0" presId="urn:microsoft.com/office/officeart/2005/8/layout/chevron2"/>
    <dgm:cxn modelId="{80782BCF-D904-4A83-B97F-195699DC36F2}" type="presParOf" srcId="{DCDCA62E-FC50-4413-B5D3-E9E41FE43B15}" destId="{A24FCCF4-D7F2-453F-BB40-5C6C0FBE84B5}" srcOrd="4" destOrd="0" presId="urn:microsoft.com/office/officeart/2005/8/layout/chevron2"/>
    <dgm:cxn modelId="{F1436CF1-E3C3-45C8-8263-DEA9EDA81C2F}" type="presParOf" srcId="{A24FCCF4-D7F2-453F-BB40-5C6C0FBE84B5}" destId="{4FBBC2E7-A366-4D24-A2F8-861371910EEF}" srcOrd="0" destOrd="0" presId="urn:microsoft.com/office/officeart/2005/8/layout/chevron2"/>
    <dgm:cxn modelId="{FAF635BB-D9C9-48CE-B2AD-E291D7B4B221}" type="presParOf" srcId="{A24FCCF4-D7F2-453F-BB40-5C6C0FBE84B5}" destId="{31FCF5D4-5A61-4197-B191-DED334E7D10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16E36E3-9F6B-49B7-B56F-C3D67114FF7A}" type="doc">
      <dgm:prSet loTypeId="urn:microsoft.com/office/officeart/2005/8/layout/chevron2" loCatId="list" qsTypeId="urn:microsoft.com/office/officeart/2005/8/quickstyle/simple1" qsCatId="simple" csTypeId="urn:microsoft.com/office/officeart/2005/8/colors/colorful1" csCatId="colorful" phldr="1"/>
      <dgm:spPr/>
      <dgm:t>
        <a:bodyPr/>
        <a:lstStyle/>
        <a:p>
          <a:endParaRPr lang="zh-TW" altLang="en-US"/>
        </a:p>
      </dgm:t>
    </dgm:pt>
    <dgm:pt modelId="{E6FCCFE6-BBF3-40EA-B83A-F9CD9E07E0EA}">
      <dgm:prSet phldrT="[文字]"/>
      <dgm:spPr/>
      <dgm:t>
        <a:bodyPr/>
        <a:lstStyle/>
        <a:p>
          <a:r>
            <a:rPr lang="zh-TW" altLang="en-US" dirty="0"/>
            <a:t>案例</a:t>
          </a:r>
        </a:p>
      </dgm:t>
    </dgm:pt>
    <dgm:pt modelId="{C8CE782F-B837-4D0E-AB49-F2EA1E333F19}" type="parTrans" cxnId="{06C213BB-6EC5-4616-B9AC-13BAE958C9FF}">
      <dgm:prSet/>
      <dgm:spPr/>
      <dgm:t>
        <a:bodyPr/>
        <a:lstStyle/>
        <a:p>
          <a:endParaRPr lang="zh-TW" altLang="en-US"/>
        </a:p>
      </dgm:t>
    </dgm:pt>
    <dgm:pt modelId="{986BDE9E-E3FD-4401-BE79-C0C24D0ECF01}" type="sibTrans" cxnId="{06C213BB-6EC5-4616-B9AC-13BAE958C9FF}">
      <dgm:prSet/>
      <dgm:spPr/>
      <dgm:t>
        <a:bodyPr/>
        <a:lstStyle/>
        <a:p>
          <a:endParaRPr lang="zh-TW" altLang="en-US"/>
        </a:p>
      </dgm:t>
    </dgm:pt>
    <dgm:pt modelId="{6B43BF12-DE3F-474A-98FF-EDD6CEDEC6BA}">
      <dgm:prSet phldrT="[文字]" custT="1"/>
      <dgm:spPr/>
      <dgm:t>
        <a:bodyPr/>
        <a:lstStyle/>
        <a:p>
          <a:r>
            <a:rPr lang="zh-TW" altLang="en-US" sz="2000" dirty="0">
              <a:latin typeface="+mj-ea"/>
              <a:ea typeface="+mj-ea"/>
            </a:rPr>
            <a:t>我國目前選舉制度與部分法規皆有性別比例或保障名額。</a:t>
          </a:r>
        </a:p>
      </dgm:t>
    </dgm:pt>
    <dgm:pt modelId="{DB7A6A38-4E3C-40DA-8FE8-F4CEAD071133}" type="parTrans" cxnId="{1949286B-0CA4-41DF-A10C-BFC3E8194F20}">
      <dgm:prSet/>
      <dgm:spPr/>
      <dgm:t>
        <a:bodyPr/>
        <a:lstStyle/>
        <a:p>
          <a:endParaRPr lang="zh-TW" altLang="en-US"/>
        </a:p>
      </dgm:t>
    </dgm:pt>
    <dgm:pt modelId="{4E5862BD-E617-4A26-AE01-5713740439F6}" type="sibTrans" cxnId="{1949286B-0CA4-41DF-A10C-BFC3E8194F20}">
      <dgm:prSet/>
      <dgm:spPr/>
      <dgm:t>
        <a:bodyPr/>
        <a:lstStyle/>
        <a:p>
          <a:endParaRPr lang="zh-TW" altLang="en-US"/>
        </a:p>
      </dgm:t>
    </dgm:pt>
    <dgm:pt modelId="{E3180F19-29B8-4EED-9D55-0A5423EEDF58}">
      <dgm:prSet phldrT="[文字]"/>
      <dgm:spPr/>
      <dgm:t>
        <a:bodyPr/>
        <a:lstStyle/>
        <a:p>
          <a:r>
            <a:rPr lang="zh-TW" altLang="en-US" dirty="0"/>
            <a:t>重點問題探討</a:t>
          </a:r>
        </a:p>
      </dgm:t>
    </dgm:pt>
    <dgm:pt modelId="{DDCD4DDF-1928-4247-877A-393A68E321C7}" type="parTrans" cxnId="{763B898C-5C6E-4D39-90B6-7ED64D2439EA}">
      <dgm:prSet/>
      <dgm:spPr/>
      <dgm:t>
        <a:bodyPr/>
        <a:lstStyle/>
        <a:p>
          <a:endParaRPr lang="zh-TW" altLang="en-US"/>
        </a:p>
      </dgm:t>
    </dgm:pt>
    <dgm:pt modelId="{8D9465F2-F1A1-4A1E-8C66-7D1FDFA49AD6}" type="sibTrans" cxnId="{763B898C-5C6E-4D39-90B6-7ED64D2439EA}">
      <dgm:prSet/>
      <dgm:spPr/>
      <dgm:t>
        <a:bodyPr/>
        <a:lstStyle/>
        <a:p>
          <a:endParaRPr lang="zh-TW" altLang="en-US"/>
        </a:p>
      </dgm:t>
    </dgm:pt>
    <dgm:pt modelId="{4134BA90-50D7-40D4-BB39-49728EE7690E}">
      <dgm:prSet phldrT="[文字]" custT="1"/>
      <dgm:spPr/>
      <dgm:t>
        <a:bodyPr/>
        <a:lstStyle/>
        <a:p>
          <a:r>
            <a:rPr lang="zh-TW" altLang="en-US" sz="1800" dirty="0">
              <a:solidFill>
                <a:srgbClr val="FF0000"/>
              </a:solidFill>
            </a:rPr>
            <a:t>憲法第</a:t>
          </a:r>
          <a:r>
            <a:rPr lang="en-US" altLang="zh-TW" sz="1800" dirty="0">
              <a:solidFill>
                <a:srgbClr val="FF0000"/>
              </a:solidFill>
            </a:rPr>
            <a:t>7</a:t>
          </a:r>
          <a:r>
            <a:rPr lang="zh-TW" altLang="en-US" sz="1800" dirty="0">
              <a:solidFill>
                <a:srgbClr val="FF0000"/>
              </a:solidFill>
            </a:rPr>
            <a:t>條、增修條文第</a:t>
          </a:r>
          <a:r>
            <a:rPr lang="en-US" altLang="zh-TW" sz="1800" dirty="0">
              <a:solidFill>
                <a:srgbClr val="FF0000"/>
              </a:solidFill>
            </a:rPr>
            <a:t>10</a:t>
          </a:r>
          <a:r>
            <a:rPr lang="zh-TW" altLang="en-US" sz="1800" dirty="0">
              <a:solidFill>
                <a:srgbClr val="FF0000"/>
              </a:solidFill>
            </a:rPr>
            <a:t>條</a:t>
          </a:r>
        </a:p>
      </dgm:t>
    </dgm:pt>
    <dgm:pt modelId="{D240F8AA-806D-414F-B48A-12DF2657D3B2}" type="parTrans" cxnId="{E79534A8-4924-49A0-B955-930C718E3883}">
      <dgm:prSet/>
      <dgm:spPr/>
      <dgm:t>
        <a:bodyPr/>
        <a:lstStyle/>
        <a:p>
          <a:endParaRPr lang="zh-TW" altLang="en-US"/>
        </a:p>
      </dgm:t>
    </dgm:pt>
    <dgm:pt modelId="{53365DCF-6224-4FF7-967F-77697B188040}" type="sibTrans" cxnId="{E79534A8-4924-49A0-B955-930C718E3883}">
      <dgm:prSet/>
      <dgm:spPr/>
      <dgm:t>
        <a:bodyPr/>
        <a:lstStyle/>
        <a:p>
          <a:endParaRPr lang="zh-TW" altLang="en-US"/>
        </a:p>
      </dgm:t>
    </dgm:pt>
    <dgm:pt modelId="{0A7E1FF8-F852-4EFA-B3F8-91D45020FE8D}">
      <dgm:prSet phldrT="[文字]" custT="1"/>
      <dgm:spPr/>
      <dgm:t>
        <a:bodyPr/>
        <a:lstStyle/>
        <a:p>
          <a:r>
            <a:rPr lang="en-US" altLang="zh-TW" sz="1800" dirty="0">
              <a:solidFill>
                <a:srgbClr val="FF0000"/>
              </a:solidFill>
            </a:rPr>
            <a:t>CEDAW</a:t>
          </a:r>
          <a:r>
            <a:rPr lang="zh-TW" altLang="en-US" sz="1800" dirty="0">
              <a:solidFill>
                <a:srgbClr val="FF0000"/>
              </a:solidFill>
            </a:rPr>
            <a:t>公約第</a:t>
          </a:r>
          <a:r>
            <a:rPr lang="en-US" altLang="zh-TW" sz="1800" dirty="0">
              <a:solidFill>
                <a:srgbClr val="FF0000"/>
              </a:solidFill>
            </a:rPr>
            <a:t>4</a:t>
          </a:r>
          <a:r>
            <a:rPr lang="zh-TW" altLang="en-US" sz="1800" dirty="0">
              <a:solidFill>
                <a:srgbClr val="FF0000"/>
              </a:solidFill>
            </a:rPr>
            <a:t>條、第</a:t>
          </a:r>
          <a:r>
            <a:rPr lang="en-US" altLang="zh-TW" sz="1800" dirty="0">
              <a:solidFill>
                <a:srgbClr val="FF0000"/>
              </a:solidFill>
            </a:rPr>
            <a:t>7</a:t>
          </a:r>
          <a:r>
            <a:rPr lang="zh-TW" altLang="en-US" sz="1800" dirty="0">
              <a:solidFill>
                <a:srgbClr val="FF0000"/>
              </a:solidFill>
            </a:rPr>
            <a:t>條</a:t>
          </a:r>
        </a:p>
      </dgm:t>
    </dgm:pt>
    <dgm:pt modelId="{67CF5A5A-4D27-44BC-A0E5-65AF7A57C77B}" type="parTrans" cxnId="{5712A40E-947B-416B-89A6-3E0DCCDBBF76}">
      <dgm:prSet/>
      <dgm:spPr/>
      <dgm:t>
        <a:bodyPr/>
        <a:lstStyle/>
        <a:p>
          <a:endParaRPr lang="zh-TW" altLang="en-US"/>
        </a:p>
      </dgm:t>
    </dgm:pt>
    <dgm:pt modelId="{398E27E7-CC60-4FA0-99FE-F487E5D314AB}" type="sibTrans" cxnId="{5712A40E-947B-416B-89A6-3E0DCCDBBF76}">
      <dgm:prSet/>
      <dgm:spPr/>
      <dgm:t>
        <a:bodyPr/>
        <a:lstStyle/>
        <a:p>
          <a:endParaRPr lang="zh-TW" altLang="en-US"/>
        </a:p>
      </dgm:t>
    </dgm:pt>
    <dgm:pt modelId="{47334224-3854-4ED5-AC60-B7269D051819}">
      <dgm:prSet phldrT="[文字]"/>
      <dgm:spPr/>
      <dgm:t>
        <a:bodyPr/>
        <a:lstStyle/>
        <a:p>
          <a:r>
            <a:rPr lang="zh-TW" altLang="en-US" dirty="0"/>
            <a:t>公約內容</a:t>
          </a:r>
        </a:p>
      </dgm:t>
    </dgm:pt>
    <dgm:pt modelId="{CAF52EA4-2BA1-4C82-B9A1-C700DFA0EBFA}" type="parTrans" cxnId="{6DFBF3AE-C11B-4A0A-9AAD-3A70E882C21A}">
      <dgm:prSet/>
      <dgm:spPr/>
      <dgm:t>
        <a:bodyPr/>
        <a:lstStyle/>
        <a:p>
          <a:endParaRPr lang="zh-TW" altLang="en-US"/>
        </a:p>
      </dgm:t>
    </dgm:pt>
    <dgm:pt modelId="{C8F3308E-4FF0-423A-9A78-188781B78C04}" type="sibTrans" cxnId="{6DFBF3AE-C11B-4A0A-9AAD-3A70E882C21A}">
      <dgm:prSet/>
      <dgm:spPr/>
      <dgm:t>
        <a:bodyPr/>
        <a:lstStyle/>
        <a:p>
          <a:endParaRPr lang="zh-TW" altLang="en-US"/>
        </a:p>
      </dgm:t>
    </dgm:pt>
    <dgm:pt modelId="{DB22F538-94CB-448F-B040-46BCD41C2803}">
      <dgm:prSet phldrT="[文字]" custT="1"/>
      <dgm:spPr/>
      <dgm:t>
        <a:bodyPr/>
        <a:lstStyle/>
        <a:p>
          <a:r>
            <a:rPr lang="zh-TW" altLang="en-US" sz="2400" dirty="0">
              <a:latin typeface="+mj-ea"/>
              <a:ea typeface="+mj-ea"/>
            </a:rPr>
            <a:t>第七條</a:t>
          </a:r>
        </a:p>
      </dgm:t>
    </dgm:pt>
    <dgm:pt modelId="{FF13D37A-7AD8-46B1-90C9-72DFC1173093}" type="parTrans" cxnId="{00A1E614-DCFB-4197-8C0D-48051A1CB642}">
      <dgm:prSet/>
      <dgm:spPr/>
      <dgm:t>
        <a:bodyPr/>
        <a:lstStyle/>
        <a:p>
          <a:endParaRPr lang="zh-TW" altLang="en-US"/>
        </a:p>
      </dgm:t>
    </dgm:pt>
    <dgm:pt modelId="{AD797BDD-7890-4BBD-8AC7-F9615B6DCC1D}" type="sibTrans" cxnId="{00A1E614-DCFB-4197-8C0D-48051A1CB642}">
      <dgm:prSet/>
      <dgm:spPr/>
      <dgm:t>
        <a:bodyPr/>
        <a:lstStyle/>
        <a:p>
          <a:endParaRPr lang="zh-TW" altLang="en-US"/>
        </a:p>
      </dgm:t>
    </dgm:pt>
    <dgm:pt modelId="{11F09C33-DBF9-43B0-A843-5303E454F1E3}">
      <dgm:prSet phldrT="[文字]" custT="1"/>
      <dgm:spPr/>
      <dgm:t>
        <a:bodyPr/>
        <a:lstStyle/>
        <a:p>
          <a:endParaRPr lang="zh-TW" altLang="en-US" sz="1800" dirty="0">
            <a:latin typeface="+mj-ea"/>
            <a:ea typeface="+mj-ea"/>
          </a:endParaRPr>
        </a:p>
      </dgm:t>
    </dgm:pt>
    <dgm:pt modelId="{0D08BEF3-E01B-4E24-A204-036DBDEC78CC}" type="parTrans" cxnId="{43051A20-6B08-47FB-BFA9-791431722FFB}">
      <dgm:prSet/>
      <dgm:spPr/>
      <dgm:t>
        <a:bodyPr/>
        <a:lstStyle/>
        <a:p>
          <a:endParaRPr lang="zh-TW" altLang="en-US"/>
        </a:p>
      </dgm:t>
    </dgm:pt>
    <dgm:pt modelId="{47761FA4-32EC-4DC4-B404-541CCA1A80E6}" type="sibTrans" cxnId="{43051A20-6B08-47FB-BFA9-791431722FFB}">
      <dgm:prSet/>
      <dgm:spPr/>
      <dgm:t>
        <a:bodyPr/>
        <a:lstStyle/>
        <a:p>
          <a:endParaRPr lang="zh-TW" altLang="en-US"/>
        </a:p>
      </dgm:t>
    </dgm:pt>
    <dgm:pt modelId="{B91D2F98-3B29-42C4-A2C1-C07880F43F0A}">
      <dgm:prSet custT="1"/>
      <dgm:spPr/>
      <dgm:t>
        <a:bodyPr/>
        <a:lstStyle/>
        <a:p>
          <a:r>
            <a:rPr lang="zh-TW" altLang="en-US" sz="2400" dirty="0">
              <a:latin typeface="+mj-ea"/>
              <a:ea typeface="+mj-ea"/>
            </a:rPr>
            <a:t>締約各國應採取一切適當措施，消除在本國政治和公共生活中對婦女的歧視，特別應保證婦女在與男子平等的條件</a:t>
          </a:r>
          <a:r>
            <a:rPr lang="en-US" altLang="zh-TW" sz="2400" dirty="0">
              <a:latin typeface="+mj-ea"/>
              <a:ea typeface="+mj-ea"/>
            </a:rPr>
            <a:t>…</a:t>
          </a:r>
          <a:endParaRPr lang="zh-TW" altLang="en-US" sz="2400" dirty="0">
            <a:latin typeface="+mj-ea"/>
            <a:ea typeface="+mj-ea"/>
          </a:endParaRPr>
        </a:p>
      </dgm:t>
    </dgm:pt>
    <dgm:pt modelId="{A2B4E991-BF0E-46AD-9B86-3EBA9AC14CA5}" type="parTrans" cxnId="{94FB77B1-9DBD-4537-B5D7-E6443D5965FF}">
      <dgm:prSet/>
      <dgm:spPr/>
      <dgm:t>
        <a:bodyPr/>
        <a:lstStyle/>
        <a:p>
          <a:endParaRPr lang="zh-TW" altLang="en-US"/>
        </a:p>
      </dgm:t>
    </dgm:pt>
    <dgm:pt modelId="{66CC4A96-99A0-4CB1-9B16-AD35050CAD8E}" type="sibTrans" cxnId="{94FB77B1-9DBD-4537-B5D7-E6443D5965FF}">
      <dgm:prSet/>
      <dgm:spPr/>
      <dgm:t>
        <a:bodyPr/>
        <a:lstStyle/>
        <a:p>
          <a:endParaRPr lang="zh-TW" altLang="en-US"/>
        </a:p>
      </dgm:t>
    </dgm:pt>
    <dgm:pt modelId="{DCDCA62E-FC50-4413-B5D3-E9E41FE43B15}" type="pres">
      <dgm:prSet presAssocID="{F16E36E3-9F6B-49B7-B56F-C3D67114FF7A}" presName="linearFlow" presStyleCnt="0">
        <dgm:presLayoutVars>
          <dgm:dir/>
          <dgm:animLvl val="lvl"/>
          <dgm:resizeHandles val="exact"/>
        </dgm:presLayoutVars>
      </dgm:prSet>
      <dgm:spPr/>
      <dgm:t>
        <a:bodyPr/>
        <a:lstStyle/>
        <a:p>
          <a:endParaRPr lang="zh-TW" altLang="en-US"/>
        </a:p>
      </dgm:t>
    </dgm:pt>
    <dgm:pt modelId="{55603FD7-11BE-40B4-9A1B-E679A1097C6C}" type="pres">
      <dgm:prSet presAssocID="{E6FCCFE6-BBF3-40EA-B83A-F9CD9E07E0EA}" presName="composite" presStyleCnt="0"/>
      <dgm:spPr/>
    </dgm:pt>
    <dgm:pt modelId="{1361E923-2F2F-45A0-AD51-5FB3DAD2D414}" type="pres">
      <dgm:prSet presAssocID="{E6FCCFE6-BBF3-40EA-B83A-F9CD9E07E0EA}" presName="parentText" presStyleLbl="alignNode1" presStyleIdx="0" presStyleCnt="3">
        <dgm:presLayoutVars>
          <dgm:chMax val="1"/>
          <dgm:bulletEnabled val="1"/>
        </dgm:presLayoutVars>
      </dgm:prSet>
      <dgm:spPr/>
      <dgm:t>
        <a:bodyPr/>
        <a:lstStyle/>
        <a:p>
          <a:endParaRPr lang="zh-TW" altLang="en-US"/>
        </a:p>
      </dgm:t>
    </dgm:pt>
    <dgm:pt modelId="{C6CDD23F-B579-40F8-AC7C-AA5A32094507}" type="pres">
      <dgm:prSet presAssocID="{E6FCCFE6-BBF3-40EA-B83A-F9CD9E07E0EA}" presName="descendantText" presStyleLbl="alignAcc1" presStyleIdx="0" presStyleCnt="3" custScaleY="100000">
        <dgm:presLayoutVars>
          <dgm:bulletEnabled val="1"/>
        </dgm:presLayoutVars>
      </dgm:prSet>
      <dgm:spPr/>
      <dgm:t>
        <a:bodyPr/>
        <a:lstStyle/>
        <a:p>
          <a:endParaRPr lang="zh-TW" altLang="en-US"/>
        </a:p>
      </dgm:t>
    </dgm:pt>
    <dgm:pt modelId="{9D08CEAD-6966-496F-8E14-219808845A61}" type="pres">
      <dgm:prSet presAssocID="{986BDE9E-E3FD-4401-BE79-C0C24D0ECF01}" presName="sp" presStyleCnt="0"/>
      <dgm:spPr/>
    </dgm:pt>
    <dgm:pt modelId="{510D17EB-FAA0-460D-ADB7-9838DBD918E7}" type="pres">
      <dgm:prSet presAssocID="{E3180F19-29B8-4EED-9D55-0A5423EEDF58}" presName="composite" presStyleCnt="0"/>
      <dgm:spPr/>
    </dgm:pt>
    <dgm:pt modelId="{E7755B47-25E8-458C-B302-0251846AD60E}" type="pres">
      <dgm:prSet presAssocID="{E3180F19-29B8-4EED-9D55-0A5423EEDF58}" presName="parentText" presStyleLbl="alignNode1" presStyleIdx="1" presStyleCnt="3">
        <dgm:presLayoutVars>
          <dgm:chMax val="1"/>
          <dgm:bulletEnabled val="1"/>
        </dgm:presLayoutVars>
      </dgm:prSet>
      <dgm:spPr/>
      <dgm:t>
        <a:bodyPr/>
        <a:lstStyle/>
        <a:p>
          <a:endParaRPr lang="zh-TW" altLang="en-US"/>
        </a:p>
      </dgm:t>
    </dgm:pt>
    <dgm:pt modelId="{01756A81-23F7-49DD-8928-53B69324EEE9}" type="pres">
      <dgm:prSet presAssocID="{E3180F19-29B8-4EED-9D55-0A5423EEDF58}" presName="descendantText" presStyleLbl="alignAcc1" presStyleIdx="1" presStyleCnt="3">
        <dgm:presLayoutVars>
          <dgm:bulletEnabled val="1"/>
        </dgm:presLayoutVars>
      </dgm:prSet>
      <dgm:spPr/>
      <dgm:t>
        <a:bodyPr/>
        <a:lstStyle/>
        <a:p>
          <a:endParaRPr lang="zh-TW" altLang="en-US"/>
        </a:p>
      </dgm:t>
    </dgm:pt>
    <dgm:pt modelId="{EE8F905E-DBC9-4AAF-85C1-09B844DC2430}" type="pres">
      <dgm:prSet presAssocID="{8D9465F2-F1A1-4A1E-8C66-7D1FDFA49AD6}" presName="sp" presStyleCnt="0"/>
      <dgm:spPr/>
    </dgm:pt>
    <dgm:pt modelId="{A24FCCF4-D7F2-453F-BB40-5C6C0FBE84B5}" type="pres">
      <dgm:prSet presAssocID="{47334224-3854-4ED5-AC60-B7269D051819}" presName="composite" presStyleCnt="0"/>
      <dgm:spPr/>
    </dgm:pt>
    <dgm:pt modelId="{4FBBC2E7-A366-4D24-A2F8-861371910EEF}" type="pres">
      <dgm:prSet presAssocID="{47334224-3854-4ED5-AC60-B7269D051819}" presName="parentText" presStyleLbl="alignNode1" presStyleIdx="2" presStyleCnt="3">
        <dgm:presLayoutVars>
          <dgm:chMax val="1"/>
          <dgm:bulletEnabled val="1"/>
        </dgm:presLayoutVars>
      </dgm:prSet>
      <dgm:spPr/>
      <dgm:t>
        <a:bodyPr/>
        <a:lstStyle/>
        <a:p>
          <a:endParaRPr lang="zh-TW" altLang="en-US"/>
        </a:p>
      </dgm:t>
    </dgm:pt>
    <dgm:pt modelId="{31FCF5D4-5A61-4197-B191-DED334E7D104}" type="pres">
      <dgm:prSet presAssocID="{47334224-3854-4ED5-AC60-B7269D051819}" presName="descendantText" presStyleLbl="alignAcc1" presStyleIdx="2" presStyleCnt="3" custScaleY="222933" custLinFactNeighborX="21" custLinFactNeighborY="12343">
        <dgm:presLayoutVars>
          <dgm:bulletEnabled val="1"/>
        </dgm:presLayoutVars>
      </dgm:prSet>
      <dgm:spPr/>
      <dgm:t>
        <a:bodyPr/>
        <a:lstStyle/>
        <a:p>
          <a:endParaRPr lang="zh-TW" altLang="en-US"/>
        </a:p>
      </dgm:t>
    </dgm:pt>
  </dgm:ptLst>
  <dgm:cxnLst>
    <dgm:cxn modelId="{E02F2485-2D2E-44EC-869C-98A5BC3D27EC}" type="presOf" srcId="{B91D2F98-3B29-42C4-A2C1-C07880F43F0A}" destId="{31FCF5D4-5A61-4197-B191-DED334E7D104}" srcOrd="0" destOrd="1" presId="urn:microsoft.com/office/officeart/2005/8/layout/chevron2"/>
    <dgm:cxn modelId="{5712A40E-947B-416B-89A6-3E0DCCDBBF76}" srcId="{E3180F19-29B8-4EED-9D55-0A5423EEDF58}" destId="{0A7E1FF8-F852-4EFA-B3F8-91D45020FE8D}" srcOrd="1" destOrd="0" parTransId="{67CF5A5A-4D27-44BC-A0E5-65AF7A57C77B}" sibTransId="{398E27E7-CC60-4FA0-99FE-F487E5D314AB}"/>
    <dgm:cxn modelId="{6B23172C-AA93-48E4-9E99-757176EB4727}" type="presOf" srcId="{6B43BF12-DE3F-474A-98FF-EDD6CEDEC6BA}" destId="{C6CDD23F-B579-40F8-AC7C-AA5A32094507}" srcOrd="0" destOrd="0" presId="urn:microsoft.com/office/officeart/2005/8/layout/chevron2"/>
    <dgm:cxn modelId="{D6C86AEC-006A-439F-ADBF-79E6AB289B87}" type="presOf" srcId="{E6FCCFE6-BBF3-40EA-B83A-F9CD9E07E0EA}" destId="{1361E923-2F2F-45A0-AD51-5FB3DAD2D414}" srcOrd="0" destOrd="0" presId="urn:microsoft.com/office/officeart/2005/8/layout/chevron2"/>
    <dgm:cxn modelId="{E79534A8-4924-49A0-B955-930C718E3883}" srcId="{E3180F19-29B8-4EED-9D55-0A5423EEDF58}" destId="{4134BA90-50D7-40D4-BB39-49728EE7690E}" srcOrd="0" destOrd="0" parTransId="{D240F8AA-806D-414F-B48A-12DF2657D3B2}" sibTransId="{53365DCF-6224-4FF7-967F-77697B188040}"/>
    <dgm:cxn modelId="{94FB77B1-9DBD-4537-B5D7-E6443D5965FF}" srcId="{47334224-3854-4ED5-AC60-B7269D051819}" destId="{B91D2F98-3B29-42C4-A2C1-C07880F43F0A}" srcOrd="1" destOrd="0" parTransId="{A2B4E991-BF0E-46AD-9B86-3EBA9AC14CA5}" sibTransId="{66CC4A96-99A0-4CB1-9B16-AD35050CAD8E}"/>
    <dgm:cxn modelId="{06C213BB-6EC5-4616-B9AC-13BAE958C9FF}" srcId="{F16E36E3-9F6B-49B7-B56F-C3D67114FF7A}" destId="{E6FCCFE6-BBF3-40EA-B83A-F9CD9E07E0EA}" srcOrd="0" destOrd="0" parTransId="{C8CE782F-B837-4D0E-AB49-F2EA1E333F19}" sibTransId="{986BDE9E-E3FD-4401-BE79-C0C24D0ECF01}"/>
    <dgm:cxn modelId="{763B898C-5C6E-4D39-90B6-7ED64D2439EA}" srcId="{F16E36E3-9F6B-49B7-B56F-C3D67114FF7A}" destId="{E3180F19-29B8-4EED-9D55-0A5423EEDF58}" srcOrd="1" destOrd="0" parTransId="{DDCD4DDF-1928-4247-877A-393A68E321C7}" sibTransId="{8D9465F2-F1A1-4A1E-8C66-7D1FDFA49AD6}"/>
    <dgm:cxn modelId="{72859CED-650D-426B-A95D-F8B65132A865}" type="presOf" srcId="{DB22F538-94CB-448F-B040-46BCD41C2803}" destId="{31FCF5D4-5A61-4197-B191-DED334E7D104}" srcOrd="0" destOrd="0" presId="urn:microsoft.com/office/officeart/2005/8/layout/chevron2"/>
    <dgm:cxn modelId="{43051A20-6B08-47FB-BFA9-791431722FFB}" srcId="{47334224-3854-4ED5-AC60-B7269D051819}" destId="{11F09C33-DBF9-43B0-A843-5303E454F1E3}" srcOrd="2" destOrd="0" parTransId="{0D08BEF3-E01B-4E24-A204-036DBDEC78CC}" sibTransId="{47761FA4-32EC-4DC4-B404-541CCA1A80E6}"/>
    <dgm:cxn modelId="{6635B32A-A606-49D6-BAFB-62EDDAFE6562}" type="presOf" srcId="{4134BA90-50D7-40D4-BB39-49728EE7690E}" destId="{01756A81-23F7-49DD-8928-53B69324EEE9}" srcOrd="0" destOrd="0" presId="urn:microsoft.com/office/officeart/2005/8/layout/chevron2"/>
    <dgm:cxn modelId="{10E3B47C-DBE2-4338-BF85-9654CA8D6D39}" type="presOf" srcId="{11F09C33-DBF9-43B0-A843-5303E454F1E3}" destId="{31FCF5D4-5A61-4197-B191-DED334E7D104}" srcOrd="0" destOrd="2" presId="urn:microsoft.com/office/officeart/2005/8/layout/chevron2"/>
    <dgm:cxn modelId="{57B735B8-CE04-4F18-8DAC-3C27460525EE}" type="presOf" srcId="{E3180F19-29B8-4EED-9D55-0A5423EEDF58}" destId="{E7755B47-25E8-458C-B302-0251846AD60E}" srcOrd="0" destOrd="0" presId="urn:microsoft.com/office/officeart/2005/8/layout/chevron2"/>
    <dgm:cxn modelId="{5D1F9788-B425-4C0A-A652-4DB2D879BB5A}" type="presOf" srcId="{0A7E1FF8-F852-4EFA-B3F8-91D45020FE8D}" destId="{01756A81-23F7-49DD-8928-53B69324EEE9}" srcOrd="0" destOrd="1" presId="urn:microsoft.com/office/officeart/2005/8/layout/chevron2"/>
    <dgm:cxn modelId="{00A1E614-DCFB-4197-8C0D-48051A1CB642}" srcId="{47334224-3854-4ED5-AC60-B7269D051819}" destId="{DB22F538-94CB-448F-B040-46BCD41C2803}" srcOrd="0" destOrd="0" parTransId="{FF13D37A-7AD8-46B1-90C9-72DFC1173093}" sibTransId="{AD797BDD-7890-4BBD-8AC7-F9615B6DCC1D}"/>
    <dgm:cxn modelId="{1949286B-0CA4-41DF-A10C-BFC3E8194F20}" srcId="{E6FCCFE6-BBF3-40EA-B83A-F9CD9E07E0EA}" destId="{6B43BF12-DE3F-474A-98FF-EDD6CEDEC6BA}" srcOrd="0" destOrd="0" parTransId="{DB7A6A38-4E3C-40DA-8FE8-F4CEAD071133}" sibTransId="{4E5862BD-E617-4A26-AE01-5713740439F6}"/>
    <dgm:cxn modelId="{E5710B11-55E2-4636-B3EF-68AD7332FA23}" type="presOf" srcId="{F16E36E3-9F6B-49B7-B56F-C3D67114FF7A}" destId="{DCDCA62E-FC50-4413-B5D3-E9E41FE43B15}" srcOrd="0" destOrd="0" presId="urn:microsoft.com/office/officeart/2005/8/layout/chevron2"/>
    <dgm:cxn modelId="{6DFBF3AE-C11B-4A0A-9AAD-3A70E882C21A}" srcId="{F16E36E3-9F6B-49B7-B56F-C3D67114FF7A}" destId="{47334224-3854-4ED5-AC60-B7269D051819}" srcOrd="2" destOrd="0" parTransId="{CAF52EA4-2BA1-4C82-B9A1-C700DFA0EBFA}" sibTransId="{C8F3308E-4FF0-423A-9A78-188781B78C04}"/>
    <dgm:cxn modelId="{79908D6F-55D2-495A-B974-22617E3D1F37}" type="presOf" srcId="{47334224-3854-4ED5-AC60-B7269D051819}" destId="{4FBBC2E7-A366-4D24-A2F8-861371910EEF}" srcOrd="0" destOrd="0" presId="urn:microsoft.com/office/officeart/2005/8/layout/chevron2"/>
    <dgm:cxn modelId="{CB7C1A40-07D3-4110-AD13-61A28EADEB43}" type="presParOf" srcId="{DCDCA62E-FC50-4413-B5D3-E9E41FE43B15}" destId="{55603FD7-11BE-40B4-9A1B-E679A1097C6C}" srcOrd="0" destOrd="0" presId="urn:microsoft.com/office/officeart/2005/8/layout/chevron2"/>
    <dgm:cxn modelId="{5DBF6194-52D3-47BC-836A-CE919C5D9225}" type="presParOf" srcId="{55603FD7-11BE-40B4-9A1B-E679A1097C6C}" destId="{1361E923-2F2F-45A0-AD51-5FB3DAD2D414}" srcOrd="0" destOrd="0" presId="urn:microsoft.com/office/officeart/2005/8/layout/chevron2"/>
    <dgm:cxn modelId="{43A46DF4-3DF5-4822-B34F-3DF6B0529ED0}" type="presParOf" srcId="{55603FD7-11BE-40B4-9A1B-E679A1097C6C}" destId="{C6CDD23F-B579-40F8-AC7C-AA5A32094507}" srcOrd="1" destOrd="0" presId="urn:microsoft.com/office/officeart/2005/8/layout/chevron2"/>
    <dgm:cxn modelId="{9880D52F-E8D3-44AB-A4C9-562AFD398F73}" type="presParOf" srcId="{DCDCA62E-FC50-4413-B5D3-E9E41FE43B15}" destId="{9D08CEAD-6966-496F-8E14-219808845A61}" srcOrd="1" destOrd="0" presId="urn:microsoft.com/office/officeart/2005/8/layout/chevron2"/>
    <dgm:cxn modelId="{4AC4DE1B-4BF3-469B-94D2-1BCBEC601DCC}" type="presParOf" srcId="{DCDCA62E-FC50-4413-B5D3-E9E41FE43B15}" destId="{510D17EB-FAA0-460D-ADB7-9838DBD918E7}" srcOrd="2" destOrd="0" presId="urn:microsoft.com/office/officeart/2005/8/layout/chevron2"/>
    <dgm:cxn modelId="{CB0A5085-654E-498F-BC8A-1A89DDF626DA}" type="presParOf" srcId="{510D17EB-FAA0-460D-ADB7-9838DBD918E7}" destId="{E7755B47-25E8-458C-B302-0251846AD60E}" srcOrd="0" destOrd="0" presId="urn:microsoft.com/office/officeart/2005/8/layout/chevron2"/>
    <dgm:cxn modelId="{6861283D-EAB6-48DF-9BCE-7C576E832546}" type="presParOf" srcId="{510D17EB-FAA0-460D-ADB7-9838DBD918E7}" destId="{01756A81-23F7-49DD-8928-53B69324EEE9}" srcOrd="1" destOrd="0" presId="urn:microsoft.com/office/officeart/2005/8/layout/chevron2"/>
    <dgm:cxn modelId="{B3D05F3A-03AD-458D-BD13-9EADD38CBA7D}" type="presParOf" srcId="{DCDCA62E-FC50-4413-B5D3-E9E41FE43B15}" destId="{EE8F905E-DBC9-4AAF-85C1-09B844DC2430}" srcOrd="3" destOrd="0" presId="urn:microsoft.com/office/officeart/2005/8/layout/chevron2"/>
    <dgm:cxn modelId="{80782BCF-D904-4A83-B97F-195699DC36F2}" type="presParOf" srcId="{DCDCA62E-FC50-4413-B5D3-E9E41FE43B15}" destId="{A24FCCF4-D7F2-453F-BB40-5C6C0FBE84B5}" srcOrd="4" destOrd="0" presId="urn:microsoft.com/office/officeart/2005/8/layout/chevron2"/>
    <dgm:cxn modelId="{F1436CF1-E3C3-45C8-8263-DEA9EDA81C2F}" type="presParOf" srcId="{A24FCCF4-D7F2-453F-BB40-5C6C0FBE84B5}" destId="{4FBBC2E7-A366-4D24-A2F8-861371910EEF}" srcOrd="0" destOrd="0" presId="urn:microsoft.com/office/officeart/2005/8/layout/chevron2"/>
    <dgm:cxn modelId="{FAF635BB-D9C9-48CE-B2AD-E291D7B4B221}" type="presParOf" srcId="{A24FCCF4-D7F2-453F-BB40-5C6C0FBE84B5}" destId="{31FCF5D4-5A61-4197-B191-DED334E7D10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3D9C6CF-9316-4A2D-89BE-F13C2CAB203B}" type="doc">
      <dgm:prSet loTypeId="urn:microsoft.com/office/officeart/2005/8/layout/hList3" loCatId="list" qsTypeId="urn:microsoft.com/office/officeart/2005/8/quickstyle/simple1" qsCatId="simple" csTypeId="urn:microsoft.com/office/officeart/2005/8/colors/accent0_2" csCatId="mainScheme" phldr="1"/>
      <dgm:spPr/>
      <dgm:t>
        <a:bodyPr/>
        <a:lstStyle/>
        <a:p>
          <a:endParaRPr lang="zh-TW" altLang="en-US"/>
        </a:p>
      </dgm:t>
    </dgm:pt>
    <dgm:pt modelId="{34774E69-1893-4673-BBDD-717A9E99E368}">
      <dgm:prSet phldrT="[文字]" custT="1"/>
      <dgm:spPr/>
      <dgm:t>
        <a:bodyPr/>
        <a:lstStyle/>
        <a:p>
          <a:r>
            <a:rPr lang="zh-TW" altLang="en-US" sz="2400" dirty="0">
              <a:latin typeface="+mj-ea"/>
              <a:ea typeface="+mj-ea"/>
            </a:rPr>
            <a:t>近來因同婚議題延燒，部分家長團體主張我國多元性別教育淪為性道德淪喪、性氾濫等錯誤價值，應停止此種教學內容</a:t>
          </a:r>
        </a:p>
      </dgm:t>
    </dgm:pt>
    <dgm:pt modelId="{397F2518-87C8-4604-8E85-7B5E27669C79}" type="parTrans" cxnId="{1BC9A1BA-CE91-4842-907C-437E8E1A569D}">
      <dgm:prSet/>
      <dgm:spPr/>
      <dgm:t>
        <a:bodyPr/>
        <a:lstStyle/>
        <a:p>
          <a:endParaRPr lang="zh-TW" altLang="en-US"/>
        </a:p>
      </dgm:t>
    </dgm:pt>
    <dgm:pt modelId="{31C52BEB-FC5C-494F-BA01-C3E6279A5AA3}" type="sibTrans" cxnId="{1BC9A1BA-CE91-4842-907C-437E8E1A569D}">
      <dgm:prSet/>
      <dgm:spPr/>
      <dgm:t>
        <a:bodyPr/>
        <a:lstStyle/>
        <a:p>
          <a:endParaRPr lang="zh-TW" altLang="en-US"/>
        </a:p>
      </dgm:t>
    </dgm:pt>
    <dgm:pt modelId="{4A894F4F-FF25-46C0-AA73-BAD872AB2C25}">
      <dgm:prSet phldrT="[文字]" custT="1"/>
      <dgm:spPr/>
      <dgm:t>
        <a:bodyPr/>
        <a:lstStyle/>
        <a:p>
          <a:pPr algn="l" defTabSz="800100">
            <a:lnSpc>
              <a:spcPct val="90000"/>
            </a:lnSpc>
            <a:spcBef>
              <a:spcPct val="0"/>
            </a:spcBef>
            <a:spcAft>
              <a:spcPct val="35000"/>
            </a:spcAft>
          </a:pPr>
          <a:r>
            <a:rPr lang="zh-TW" altLang="en-US" sz="1800" b="1" dirty="0">
              <a:solidFill>
                <a:srgbClr val="002060"/>
              </a:solidFill>
            </a:rPr>
            <a:t>重點問題探討：</a:t>
          </a:r>
          <a:endParaRPr lang="en-US" altLang="zh-TW" sz="1800" b="1" dirty="0">
            <a:solidFill>
              <a:srgbClr val="002060"/>
            </a:solidFill>
          </a:endParaRPr>
        </a:p>
        <a:p>
          <a:pPr marL="0" marR="0" indent="0" algn="l" defTabSz="914400" eaLnBrk="1" fontAlgn="auto" latinLnBrk="0" hangingPunct="1">
            <a:lnSpc>
              <a:spcPct val="100000"/>
            </a:lnSpc>
            <a:spcBef>
              <a:spcPts val="0"/>
            </a:spcBef>
            <a:spcAft>
              <a:spcPts val="0"/>
            </a:spcAft>
            <a:buClrTx/>
            <a:buSzTx/>
            <a:buFontTx/>
            <a:buNone/>
            <a:tabLst/>
            <a:defRPr/>
          </a:pPr>
          <a:r>
            <a:rPr lang="zh-TW" altLang="en-US" sz="1800" b="1" dirty="0">
              <a:solidFill>
                <a:srgbClr val="002060"/>
              </a:solidFill>
            </a:rPr>
            <a:t>憲法第</a:t>
          </a:r>
          <a:r>
            <a:rPr lang="en-US" altLang="zh-TW" sz="1800" b="1" dirty="0">
              <a:solidFill>
                <a:srgbClr val="002060"/>
              </a:solidFill>
            </a:rPr>
            <a:t>7</a:t>
          </a:r>
          <a:r>
            <a:rPr lang="zh-TW" altLang="en-US" sz="1800" b="1" dirty="0">
              <a:solidFill>
                <a:srgbClr val="002060"/>
              </a:solidFill>
            </a:rPr>
            <a:t>條、第</a:t>
          </a:r>
          <a:r>
            <a:rPr lang="en-US" altLang="zh-TW" sz="1800" b="1" dirty="0">
              <a:solidFill>
                <a:srgbClr val="002060"/>
              </a:solidFill>
            </a:rPr>
            <a:t>22</a:t>
          </a:r>
          <a:r>
            <a:rPr lang="zh-TW" altLang="en-US" sz="1800" b="1" dirty="0">
              <a:solidFill>
                <a:srgbClr val="002060"/>
              </a:solidFill>
            </a:rPr>
            <a:t>條</a:t>
          </a:r>
          <a:endParaRPr lang="en-US" altLang="zh-TW" sz="1800" b="1" dirty="0">
            <a:solidFill>
              <a:srgbClr val="002060"/>
            </a:solidFill>
          </a:endParaRPr>
        </a:p>
        <a:p>
          <a:pPr algn="l" defTabSz="800100">
            <a:lnSpc>
              <a:spcPct val="90000"/>
            </a:lnSpc>
            <a:spcBef>
              <a:spcPct val="0"/>
            </a:spcBef>
            <a:spcAft>
              <a:spcPct val="35000"/>
            </a:spcAft>
          </a:pPr>
          <a:r>
            <a:rPr lang="en-US" altLang="zh-TW" sz="1800" b="1" dirty="0">
              <a:solidFill>
                <a:srgbClr val="002060"/>
              </a:solidFill>
            </a:rPr>
            <a:t>CEDAW</a:t>
          </a:r>
          <a:r>
            <a:rPr lang="zh-TW" altLang="en-US" sz="1800" b="1" dirty="0">
              <a:solidFill>
                <a:srgbClr val="002060"/>
              </a:solidFill>
            </a:rPr>
            <a:t>公約第</a:t>
          </a:r>
          <a:r>
            <a:rPr lang="en-US" altLang="zh-TW" sz="1800" b="1" dirty="0">
              <a:solidFill>
                <a:srgbClr val="002060"/>
              </a:solidFill>
            </a:rPr>
            <a:t>10</a:t>
          </a:r>
          <a:r>
            <a:rPr lang="zh-TW" altLang="en-US" sz="1800" b="1" dirty="0">
              <a:solidFill>
                <a:srgbClr val="002060"/>
              </a:solidFill>
            </a:rPr>
            <a:t>條</a:t>
          </a:r>
          <a:endParaRPr lang="en-US" altLang="zh-TW" sz="1800" b="1" dirty="0">
            <a:solidFill>
              <a:srgbClr val="002060"/>
            </a:solidFill>
          </a:endParaRPr>
        </a:p>
      </dgm:t>
    </dgm:pt>
    <dgm:pt modelId="{CA7DDA4B-133D-4524-8815-282DA3886136}" type="parTrans" cxnId="{1A3887C3-8D10-4DA4-866D-C57CAB68D19A}">
      <dgm:prSet/>
      <dgm:spPr/>
      <dgm:t>
        <a:bodyPr/>
        <a:lstStyle/>
        <a:p>
          <a:endParaRPr lang="zh-TW" altLang="en-US"/>
        </a:p>
      </dgm:t>
    </dgm:pt>
    <dgm:pt modelId="{4C0F72EC-66CE-491E-B59B-CFE6DF7D240D}" type="sibTrans" cxnId="{1A3887C3-8D10-4DA4-866D-C57CAB68D19A}">
      <dgm:prSet/>
      <dgm:spPr/>
      <dgm:t>
        <a:bodyPr/>
        <a:lstStyle/>
        <a:p>
          <a:endParaRPr lang="zh-TW" altLang="en-US"/>
        </a:p>
      </dgm:t>
    </dgm:pt>
    <dgm:pt modelId="{4BC521E0-C90A-49AD-86EE-85A5A6220F01}">
      <dgm:prSet phldrT="[文字]" custT="1"/>
      <dgm:spPr/>
      <dgm:t>
        <a:bodyPr/>
        <a:lstStyle/>
        <a:p>
          <a:pPr algn="l"/>
          <a:r>
            <a:rPr lang="zh-TW" altLang="en-US" sz="1800" b="1" dirty="0">
              <a:solidFill>
                <a:srgbClr val="002060"/>
              </a:solidFill>
            </a:rPr>
            <a:t>司法院釋字第</a:t>
          </a:r>
          <a:r>
            <a:rPr lang="en-US" altLang="zh-TW" sz="1800" b="1" dirty="0">
              <a:solidFill>
                <a:srgbClr val="002060"/>
              </a:solidFill>
            </a:rPr>
            <a:t>617</a:t>
          </a:r>
          <a:r>
            <a:rPr lang="zh-TW" altLang="en-US" sz="1800" b="1" dirty="0">
              <a:solidFill>
                <a:srgbClr val="002060"/>
              </a:solidFill>
            </a:rPr>
            <a:t>號：</a:t>
          </a:r>
          <a:r>
            <a:rPr lang="en-US" altLang="zh-TW" sz="1800" b="1" dirty="0">
              <a:solidFill>
                <a:srgbClr val="002060"/>
              </a:solidFill>
            </a:rPr>
            <a:t/>
          </a:r>
          <a:br>
            <a:rPr lang="en-US" altLang="zh-TW" sz="1800" b="1" dirty="0">
              <a:solidFill>
                <a:srgbClr val="002060"/>
              </a:solidFill>
            </a:rPr>
          </a:br>
          <a:r>
            <a:rPr lang="en-US" altLang="zh-TW" sz="1800" b="1" dirty="0">
              <a:solidFill>
                <a:srgbClr val="002060"/>
              </a:solidFill>
            </a:rPr>
            <a:t>(</a:t>
          </a:r>
          <a:r>
            <a:rPr lang="zh-TW" altLang="en-US" sz="1800" b="1" dirty="0">
              <a:solidFill>
                <a:srgbClr val="002060"/>
              </a:solidFill>
            </a:rPr>
            <a:t>解釋文摘要</a:t>
          </a:r>
          <a:r>
            <a:rPr lang="en-US" altLang="zh-TW" sz="1800" b="1" dirty="0">
              <a:solidFill>
                <a:srgbClr val="002060"/>
              </a:solidFill>
            </a:rPr>
            <a:t>)</a:t>
          </a:r>
          <a:r>
            <a:rPr lang="zh-TW" altLang="zh-TW" sz="1800" b="1" dirty="0">
              <a:solidFill>
                <a:srgbClr val="002060"/>
              </a:solidFill>
            </a:rPr>
            <a:t>為維持男女生活中之性道德感情與社會風化，立法機關如制定法律加以規範，則釋憲者就立法者關於社會多數共通價值所為之判斷，原則上應予尊重。惟為貫徹憲法第十一條保障人民言論及出版自由之本旨，除為維護社會多數共通之性價值秩序所必要而得以法律加以限制者外，仍應對少數性文化族群依其性道德感情與對社會風化之認知而形諸為性言論表現或性資訊流通者，予以保障。</a:t>
          </a:r>
          <a:endParaRPr lang="zh-TW" altLang="en-US" sz="1800" b="1" dirty="0">
            <a:solidFill>
              <a:srgbClr val="002060"/>
            </a:solidFill>
          </a:endParaRPr>
        </a:p>
      </dgm:t>
    </dgm:pt>
    <dgm:pt modelId="{7C0087E6-38AA-4FCE-8A0D-C2B0133E89ED}" type="parTrans" cxnId="{9DAA8ED5-025A-409F-A809-BFCD6981BC14}">
      <dgm:prSet/>
      <dgm:spPr/>
      <dgm:t>
        <a:bodyPr/>
        <a:lstStyle/>
        <a:p>
          <a:endParaRPr lang="zh-TW" altLang="en-US"/>
        </a:p>
      </dgm:t>
    </dgm:pt>
    <dgm:pt modelId="{28A58F04-08CE-4702-BEB2-840C813D9F0E}" type="sibTrans" cxnId="{9DAA8ED5-025A-409F-A809-BFCD6981BC14}">
      <dgm:prSet/>
      <dgm:spPr/>
      <dgm:t>
        <a:bodyPr/>
        <a:lstStyle/>
        <a:p>
          <a:endParaRPr lang="zh-TW" altLang="en-US"/>
        </a:p>
      </dgm:t>
    </dgm:pt>
    <dgm:pt modelId="{D21A5228-4A98-4031-A444-6560E2F04090}">
      <dgm:prSet phldrT="[文字]" custT="1"/>
      <dgm:spPr/>
      <dgm:t>
        <a:bodyPr/>
        <a:lstStyle/>
        <a:p>
          <a:pPr algn="l"/>
          <a:endParaRPr lang="en-US" altLang="zh-TW" sz="1600" b="1" dirty="0">
            <a:solidFill>
              <a:srgbClr val="002060"/>
            </a:solidFill>
          </a:endParaRPr>
        </a:p>
      </dgm:t>
    </dgm:pt>
    <dgm:pt modelId="{70C8ED05-8A5C-48D4-AC2B-2B9649068D81}" type="parTrans" cxnId="{F6C46758-8ABB-4A0E-8927-4D5A91E48080}">
      <dgm:prSet/>
      <dgm:spPr/>
      <dgm:t>
        <a:bodyPr/>
        <a:lstStyle/>
        <a:p>
          <a:endParaRPr lang="zh-TW" altLang="en-US"/>
        </a:p>
      </dgm:t>
    </dgm:pt>
    <dgm:pt modelId="{41EAB29B-ADD8-464A-97A0-66FCDAEF6383}" type="sibTrans" cxnId="{F6C46758-8ABB-4A0E-8927-4D5A91E48080}">
      <dgm:prSet/>
      <dgm:spPr/>
      <dgm:t>
        <a:bodyPr/>
        <a:lstStyle/>
        <a:p>
          <a:endParaRPr lang="zh-TW" altLang="en-US"/>
        </a:p>
      </dgm:t>
    </dgm:pt>
    <dgm:pt modelId="{F62B6B8F-9952-4BB5-A006-5391162CECB4}" type="pres">
      <dgm:prSet presAssocID="{43D9C6CF-9316-4A2D-89BE-F13C2CAB203B}" presName="composite" presStyleCnt="0">
        <dgm:presLayoutVars>
          <dgm:chMax val="1"/>
          <dgm:dir/>
          <dgm:resizeHandles val="exact"/>
        </dgm:presLayoutVars>
      </dgm:prSet>
      <dgm:spPr/>
      <dgm:t>
        <a:bodyPr/>
        <a:lstStyle/>
        <a:p>
          <a:endParaRPr lang="zh-TW" altLang="en-US"/>
        </a:p>
      </dgm:t>
    </dgm:pt>
    <dgm:pt modelId="{D7519F60-B627-4596-9F9B-75B5A9A65114}" type="pres">
      <dgm:prSet presAssocID="{34774E69-1893-4673-BBDD-717A9E99E368}" presName="roof" presStyleLbl="dkBgShp" presStyleIdx="0" presStyleCnt="2" custLinFactNeighborX="1001" custLinFactNeighborY="269"/>
      <dgm:spPr/>
      <dgm:t>
        <a:bodyPr/>
        <a:lstStyle/>
        <a:p>
          <a:endParaRPr lang="zh-TW" altLang="en-US"/>
        </a:p>
      </dgm:t>
    </dgm:pt>
    <dgm:pt modelId="{1DFC031C-46F3-453C-9763-4AA0AC13C030}" type="pres">
      <dgm:prSet presAssocID="{34774E69-1893-4673-BBDD-717A9E99E368}" presName="pillars" presStyleCnt="0"/>
      <dgm:spPr/>
    </dgm:pt>
    <dgm:pt modelId="{530A7BDC-C588-4E43-958A-F6AC78883A94}" type="pres">
      <dgm:prSet presAssocID="{34774E69-1893-4673-BBDD-717A9E99E368}" presName="pillar1" presStyleLbl="node1" presStyleIdx="0" presStyleCnt="3" custScaleX="214976" custScaleY="113116" custLinFactNeighborX="-3109" custLinFactNeighborY="163">
        <dgm:presLayoutVars>
          <dgm:bulletEnabled val="1"/>
        </dgm:presLayoutVars>
      </dgm:prSet>
      <dgm:spPr/>
      <dgm:t>
        <a:bodyPr/>
        <a:lstStyle/>
        <a:p>
          <a:endParaRPr lang="zh-TW" altLang="en-US"/>
        </a:p>
      </dgm:t>
    </dgm:pt>
    <dgm:pt modelId="{64998C52-0DEA-4C8D-AB29-19734822B19B}" type="pres">
      <dgm:prSet presAssocID="{4BC521E0-C90A-49AD-86EE-85A5A6220F01}" presName="pillarX" presStyleLbl="node1" presStyleIdx="1" presStyleCnt="3" custScaleX="596871" custScaleY="113116" custLinFactNeighborX="-2372" custLinFactNeighborY="67">
        <dgm:presLayoutVars>
          <dgm:bulletEnabled val="1"/>
        </dgm:presLayoutVars>
      </dgm:prSet>
      <dgm:spPr/>
      <dgm:t>
        <a:bodyPr/>
        <a:lstStyle/>
        <a:p>
          <a:endParaRPr lang="zh-TW" altLang="en-US"/>
        </a:p>
      </dgm:t>
    </dgm:pt>
    <dgm:pt modelId="{3F798F36-3A85-44DD-AAA8-71B98705801D}" type="pres">
      <dgm:prSet presAssocID="{D21A5228-4A98-4031-A444-6560E2F04090}" presName="pillarX" presStyleLbl="node1" presStyleIdx="2" presStyleCnt="3" custScaleY="113116" custLinFactNeighborX="-77" custLinFactNeighborY="-527">
        <dgm:presLayoutVars>
          <dgm:bulletEnabled val="1"/>
        </dgm:presLayoutVars>
      </dgm:prSet>
      <dgm:spPr/>
      <dgm:t>
        <a:bodyPr/>
        <a:lstStyle/>
        <a:p>
          <a:endParaRPr lang="zh-TW" altLang="en-US"/>
        </a:p>
      </dgm:t>
    </dgm:pt>
    <dgm:pt modelId="{514816E3-0CA5-468B-8A7B-E724E16A8965}" type="pres">
      <dgm:prSet presAssocID="{34774E69-1893-4673-BBDD-717A9E99E368}" presName="base" presStyleLbl="dkBgShp" presStyleIdx="1" presStyleCnt="2"/>
      <dgm:spPr/>
    </dgm:pt>
  </dgm:ptLst>
  <dgm:cxnLst>
    <dgm:cxn modelId="{C234A0E8-1B3D-324C-A21D-BF378CE3F8D9}" type="presOf" srcId="{D21A5228-4A98-4031-A444-6560E2F04090}" destId="{3F798F36-3A85-44DD-AAA8-71B98705801D}" srcOrd="0" destOrd="0" presId="urn:microsoft.com/office/officeart/2005/8/layout/hList3"/>
    <dgm:cxn modelId="{7263C5CD-A5F3-BC4A-8CBF-AF67BC64E0EC}" type="presOf" srcId="{43D9C6CF-9316-4A2D-89BE-F13C2CAB203B}" destId="{F62B6B8F-9952-4BB5-A006-5391162CECB4}" srcOrd="0" destOrd="0" presId="urn:microsoft.com/office/officeart/2005/8/layout/hList3"/>
    <dgm:cxn modelId="{90154E0B-D752-C545-B9BA-06EFD1AF1463}" type="presOf" srcId="{34774E69-1893-4673-BBDD-717A9E99E368}" destId="{D7519F60-B627-4596-9F9B-75B5A9A65114}" srcOrd="0" destOrd="0" presId="urn:microsoft.com/office/officeart/2005/8/layout/hList3"/>
    <dgm:cxn modelId="{1BC9A1BA-CE91-4842-907C-437E8E1A569D}" srcId="{43D9C6CF-9316-4A2D-89BE-F13C2CAB203B}" destId="{34774E69-1893-4673-BBDD-717A9E99E368}" srcOrd="0" destOrd="0" parTransId="{397F2518-87C8-4604-8E85-7B5E27669C79}" sibTransId="{31C52BEB-FC5C-494F-BA01-C3E6279A5AA3}"/>
    <dgm:cxn modelId="{2F205F90-A395-B942-B0EB-0DC1BD5D905F}" type="presOf" srcId="{4A894F4F-FF25-46C0-AA73-BAD872AB2C25}" destId="{530A7BDC-C588-4E43-958A-F6AC78883A94}" srcOrd="0" destOrd="0" presId="urn:microsoft.com/office/officeart/2005/8/layout/hList3"/>
    <dgm:cxn modelId="{1A3887C3-8D10-4DA4-866D-C57CAB68D19A}" srcId="{34774E69-1893-4673-BBDD-717A9E99E368}" destId="{4A894F4F-FF25-46C0-AA73-BAD872AB2C25}" srcOrd="0" destOrd="0" parTransId="{CA7DDA4B-133D-4524-8815-282DA3886136}" sibTransId="{4C0F72EC-66CE-491E-B59B-CFE6DF7D240D}"/>
    <dgm:cxn modelId="{3A4DDD9C-D30B-A847-9540-C07FCBD40829}" type="presOf" srcId="{4BC521E0-C90A-49AD-86EE-85A5A6220F01}" destId="{64998C52-0DEA-4C8D-AB29-19734822B19B}" srcOrd="0" destOrd="0" presId="urn:microsoft.com/office/officeart/2005/8/layout/hList3"/>
    <dgm:cxn modelId="{9DAA8ED5-025A-409F-A809-BFCD6981BC14}" srcId="{34774E69-1893-4673-BBDD-717A9E99E368}" destId="{4BC521E0-C90A-49AD-86EE-85A5A6220F01}" srcOrd="1" destOrd="0" parTransId="{7C0087E6-38AA-4FCE-8A0D-C2B0133E89ED}" sibTransId="{28A58F04-08CE-4702-BEB2-840C813D9F0E}"/>
    <dgm:cxn modelId="{F6C46758-8ABB-4A0E-8927-4D5A91E48080}" srcId="{34774E69-1893-4673-BBDD-717A9E99E368}" destId="{D21A5228-4A98-4031-A444-6560E2F04090}" srcOrd="2" destOrd="0" parTransId="{70C8ED05-8A5C-48D4-AC2B-2B9649068D81}" sibTransId="{41EAB29B-ADD8-464A-97A0-66FCDAEF6383}"/>
    <dgm:cxn modelId="{E331434B-D620-5840-A0F5-8AA2D9CCC90A}" type="presParOf" srcId="{F62B6B8F-9952-4BB5-A006-5391162CECB4}" destId="{D7519F60-B627-4596-9F9B-75B5A9A65114}" srcOrd="0" destOrd="0" presId="urn:microsoft.com/office/officeart/2005/8/layout/hList3"/>
    <dgm:cxn modelId="{C0809B2A-9ECE-124D-9220-67E051152AFF}" type="presParOf" srcId="{F62B6B8F-9952-4BB5-A006-5391162CECB4}" destId="{1DFC031C-46F3-453C-9763-4AA0AC13C030}" srcOrd="1" destOrd="0" presId="urn:microsoft.com/office/officeart/2005/8/layout/hList3"/>
    <dgm:cxn modelId="{77B3A17E-29F3-6E40-8986-C7AEDA9D82EE}" type="presParOf" srcId="{1DFC031C-46F3-453C-9763-4AA0AC13C030}" destId="{530A7BDC-C588-4E43-958A-F6AC78883A94}" srcOrd="0" destOrd="0" presId="urn:microsoft.com/office/officeart/2005/8/layout/hList3"/>
    <dgm:cxn modelId="{6C7E6765-1FD8-3648-A097-5D5FC6BC87C6}" type="presParOf" srcId="{1DFC031C-46F3-453C-9763-4AA0AC13C030}" destId="{64998C52-0DEA-4C8D-AB29-19734822B19B}" srcOrd="1" destOrd="0" presId="urn:microsoft.com/office/officeart/2005/8/layout/hList3"/>
    <dgm:cxn modelId="{63D42ED1-5B96-D546-A087-522ECBC26BB3}" type="presParOf" srcId="{1DFC031C-46F3-453C-9763-4AA0AC13C030}" destId="{3F798F36-3A85-44DD-AAA8-71B98705801D}" srcOrd="2" destOrd="0" presId="urn:microsoft.com/office/officeart/2005/8/layout/hList3"/>
    <dgm:cxn modelId="{442DCD93-4560-A241-B03B-C25C12B7DAF7}" type="presParOf" srcId="{F62B6B8F-9952-4BB5-A006-5391162CECB4}" destId="{514816E3-0CA5-468B-8A7B-E724E16A8965}"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26FD385-C4ED-4344-9F1B-5B2BC7C76132}"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zh-TW" altLang="en-US"/>
        </a:p>
      </dgm:t>
    </dgm:pt>
    <dgm:pt modelId="{2E83CA78-D00E-47D6-A0E6-C069C2B76D0B}">
      <dgm:prSet phldrT="[文字]"/>
      <dgm:spPr/>
      <dgm:t>
        <a:bodyPr/>
        <a:lstStyle/>
        <a:p>
          <a:r>
            <a:rPr lang="zh-TW" altLang="en-US" dirty="0"/>
            <a:t>案例內容</a:t>
          </a:r>
        </a:p>
      </dgm:t>
    </dgm:pt>
    <dgm:pt modelId="{EC7BACEE-0716-4D0F-99BA-CF8D12FEDFEC}" type="parTrans" cxnId="{F7DBF3AF-7509-4CA7-B365-072D03EBC862}">
      <dgm:prSet/>
      <dgm:spPr/>
      <dgm:t>
        <a:bodyPr/>
        <a:lstStyle/>
        <a:p>
          <a:endParaRPr lang="zh-TW" altLang="en-US"/>
        </a:p>
      </dgm:t>
    </dgm:pt>
    <dgm:pt modelId="{97E2634B-DAF4-4CC7-9E47-E4A0967AA517}" type="sibTrans" cxnId="{F7DBF3AF-7509-4CA7-B365-072D03EBC862}">
      <dgm:prSet/>
      <dgm:spPr/>
      <dgm:t>
        <a:bodyPr/>
        <a:lstStyle/>
        <a:p>
          <a:endParaRPr lang="zh-TW" altLang="en-US"/>
        </a:p>
      </dgm:t>
    </dgm:pt>
    <dgm:pt modelId="{FA7FE001-6EE5-4F76-9C37-EFF8C6E50941}">
      <dgm:prSet phldrT="[文字]" custT="1"/>
      <dgm:spPr/>
      <dgm:t>
        <a:bodyPr/>
        <a:lstStyle/>
        <a:p>
          <a:r>
            <a:rPr lang="zh-TW" altLang="en-US" sz="1800" dirty="0"/>
            <a:t>我國民法最低結婚、婚約年齡有性別差異</a:t>
          </a:r>
        </a:p>
      </dgm:t>
    </dgm:pt>
    <dgm:pt modelId="{63B5C035-6966-4EFF-8C30-9D1D4F7521D2}" type="parTrans" cxnId="{3A0428DC-A340-4842-92ED-BE1BC7C0418A}">
      <dgm:prSet/>
      <dgm:spPr/>
      <dgm:t>
        <a:bodyPr/>
        <a:lstStyle/>
        <a:p>
          <a:endParaRPr lang="zh-TW" altLang="en-US"/>
        </a:p>
      </dgm:t>
    </dgm:pt>
    <dgm:pt modelId="{A3791991-5D62-4012-A40F-8DB5C84735C8}" type="sibTrans" cxnId="{3A0428DC-A340-4842-92ED-BE1BC7C0418A}">
      <dgm:prSet/>
      <dgm:spPr/>
      <dgm:t>
        <a:bodyPr/>
        <a:lstStyle/>
        <a:p>
          <a:endParaRPr lang="zh-TW" altLang="en-US"/>
        </a:p>
      </dgm:t>
    </dgm:pt>
    <dgm:pt modelId="{E12B2BED-423F-466D-8D14-0D1302A4F3AC}">
      <dgm:prSet phldrT="[文字]"/>
      <dgm:spPr/>
      <dgm:t>
        <a:bodyPr/>
        <a:lstStyle/>
        <a:p>
          <a:r>
            <a:rPr lang="zh-TW" altLang="en-US" dirty="0"/>
            <a:t>重點問題探討</a:t>
          </a:r>
        </a:p>
      </dgm:t>
    </dgm:pt>
    <dgm:pt modelId="{8946D214-EFCD-473D-A367-8FAC43CAEAA4}" type="parTrans" cxnId="{00F9503F-A305-47C1-9199-E38CADF30F42}">
      <dgm:prSet/>
      <dgm:spPr/>
      <dgm:t>
        <a:bodyPr/>
        <a:lstStyle/>
        <a:p>
          <a:endParaRPr lang="zh-TW" altLang="en-US"/>
        </a:p>
      </dgm:t>
    </dgm:pt>
    <dgm:pt modelId="{51383E8D-A68B-434D-8011-AE781EDD625D}" type="sibTrans" cxnId="{00F9503F-A305-47C1-9199-E38CADF30F42}">
      <dgm:prSet/>
      <dgm:spPr/>
      <dgm:t>
        <a:bodyPr/>
        <a:lstStyle/>
        <a:p>
          <a:endParaRPr lang="zh-TW" altLang="en-US"/>
        </a:p>
      </dgm:t>
    </dgm:pt>
    <dgm:pt modelId="{B92A84BB-0A0F-495E-AE9C-ECE722CEDA66}">
      <dgm:prSet phldrT="[文字]" custT="1"/>
      <dgm:spPr/>
      <dgm:t>
        <a:bodyPr/>
        <a:lstStyle/>
        <a:p>
          <a:r>
            <a:rPr lang="en-US" altLang="zh-TW" sz="2000" dirty="0"/>
            <a:t>CEDAW</a:t>
          </a:r>
          <a:r>
            <a:rPr lang="zh-TW" altLang="en-US" sz="2000" dirty="0"/>
            <a:t>第</a:t>
          </a:r>
          <a:r>
            <a:rPr lang="en-US" altLang="zh-TW" sz="2000" dirty="0"/>
            <a:t>14</a:t>
          </a:r>
          <a:r>
            <a:rPr lang="zh-TW" altLang="en-US" sz="2000" dirty="0"/>
            <a:t>條、第</a:t>
          </a:r>
          <a:r>
            <a:rPr lang="en-US" altLang="zh-TW" sz="2000" dirty="0"/>
            <a:t>16</a:t>
          </a:r>
          <a:r>
            <a:rPr lang="zh-TW" altLang="en-US" sz="2000" dirty="0"/>
            <a:t>條</a:t>
          </a:r>
        </a:p>
      </dgm:t>
    </dgm:pt>
    <dgm:pt modelId="{E98091EA-D850-42E6-8FCA-4C6D6E86140B}" type="parTrans" cxnId="{2898571E-F414-488E-BC13-EA343CA0441C}">
      <dgm:prSet/>
      <dgm:spPr/>
      <dgm:t>
        <a:bodyPr/>
        <a:lstStyle/>
        <a:p>
          <a:endParaRPr lang="zh-TW" altLang="en-US"/>
        </a:p>
      </dgm:t>
    </dgm:pt>
    <dgm:pt modelId="{8DC53C0E-D5B5-4B9C-B63C-474E41FD9075}" type="sibTrans" cxnId="{2898571E-F414-488E-BC13-EA343CA0441C}">
      <dgm:prSet/>
      <dgm:spPr/>
      <dgm:t>
        <a:bodyPr/>
        <a:lstStyle/>
        <a:p>
          <a:endParaRPr lang="zh-TW" altLang="en-US"/>
        </a:p>
      </dgm:t>
    </dgm:pt>
    <dgm:pt modelId="{11327E3A-E533-4738-B261-2F072DA6BB72}">
      <dgm:prSet phldrT="[文字]"/>
      <dgm:spPr/>
      <dgm:t>
        <a:bodyPr/>
        <a:lstStyle/>
        <a:p>
          <a:r>
            <a:rPr lang="zh-TW" altLang="en-US" dirty="0"/>
            <a:t>因應作為</a:t>
          </a:r>
        </a:p>
      </dgm:t>
    </dgm:pt>
    <dgm:pt modelId="{AB0DCF1E-9A54-42AF-B131-FC2F43AC2C29}" type="parTrans" cxnId="{85762505-C991-42D2-97E9-299B0FE72150}">
      <dgm:prSet/>
      <dgm:spPr/>
      <dgm:t>
        <a:bodyPr/>
        <a:lstStyle/>
        <a:p>
          <a:endParaRPr lang="zh-TW" altLang="en-US"/>
        </a:p>
      </dgm:t>
    </dgm:pt>
    <dgm:pt modelId="{0212ABCD-3987-4A3C-8D11-8FD0A68D2DD8}" type="sibTrans" cxnId="{85762505-C991-42D2-97E9-299B0FE72150}">
      <dgm:prSet/>
      <dgm:spPr/>
      <dgm:t>
        <a:bodyPr/>
        <a:lstStyle/>
        <a:p>
          <a:endParaRPr lang="zh-TW" altLang="en-US"/>
        </a:p>
      </dgm:t>
    </dgm:pt>
    <dgm:pt modelId="{3A2C5C90-C27F-4B01-875D-AE2B23950D82}">
      <dgm:prSet phldrT="[文字]" custT="1"/>
      <dgm:spPr/>
      <dgm:t>
        <a:bodyPr/>
        <a:lstStyle/>
        <a:p>
          <a:r>
            <a:rPr lang="zh-TW" altLang="en-US" sz="1600" dirty="0"/>
            <a:t>是否需要修改民法？</a:t>
          </a:r>
        </a:p>
      </dgm:t>
    </dgm:pt>
    <dgm:pt modelId="{7FD3E110-E838-44E8-BCA8-C1FAD4C384DE}" type="parTrans" cxnId="{F840BFBE-7E18-4EB0-8CA5-AEDF87536FF0}">
      <dgm:prSet/>
      <dgm:spPr/>
      <dgm:t>
        <a:bodyPr/>
        <a:lstStyle/>
        <a:p>
          <a:endParaRPr lang="zh-TW" altLang="en-US"/>
        </a:p>
      </dgm:t>
    </dgm:pt>
    <dgm:pt modelId="{F6EBFD11-2B79-43D1-8C47-2F5BD35557C7}" type="sibTrans" cxnId="{F840BFBE-7E18-4EB0-8CA5-AEDF87536FF0}">
      <dgm:prSet/>
      <dgm:spPr/>
      <dgm:t>
        <a:bodyPr/>
        <a:lstStyle/>
        <a:p>
          <a:endParaRPr lang="zh-TW" altLang="en-US"/>
        </a:p>
      </dgm:t>
    </dgm:pt>
    <dgm:pt modelId="{0FB488B5-6F8E-4BE6-B182-2689A2F08270}" type="pres">
      <dgm:prSet presAssocID="{226FD385-C4ED-4344-9F1B-5B2BC7C76132}" presName="Name0" presStyleCnt="0">
        <dgm:presLayoutVars>
          <dgm:chMax val="7"/>
          <dgm:dir/>
          <dgm:animLvl val="lvl"/>
          <dgm:resizeHandles val="exact"/>
        </dgm:presLayoutVars>
      </dgm:prSet>
      <dgm:spPr/>
      <dgm:t>
        <a:bodyPr/>
        <a:lstStyle/>
        <a:p>
          <a:endParaRPr lang="zh-TW" altLang="en-US"/>
        </a:p>
      </dgm:t>
    </dgm:pt>
    <dgm:pt modelId="{0F3DAA62-FB90-4822-8590-CCE99F05EE29}" type="pres">
      <dgm:prSet presAssocID="{2E83CA78-D00E-47D6-A0E6-C069C2B76D0B}" presName="circle1" presStyleLbl="node1" presStyleIdx="0" presStyleCnt="3"/>
      <dgm:spPr/>
    </dgm:pt>
    <dgm:pt modelId="{B78BAC72-4518-4770-9041-0279A786CF54}" type="pres">
      <dgm:prSet presAssocID="{2E83CA78-D00E-47D6-A0E6-C069C2B76D0B}" presName="space" presStyleCnt="0"/>
      <dgm:spPr/>
    </dgm:pt>
    <dgm:pt modelId="{9E3FBD38-320B-49C2-9AD3-43B153F22054}" type="pres">
      <dgm:prSet presAssocID="{2E83CA78-D00E-47D6-A0E6-C069C2B76D0B}" presName="rect1" presStyleLbl="alignAcc1" presStyleIdx="0" presStyleCnt="3"/>
      <dgm:spPr/>
      <dgm:t>
        <a:bodyPr/>
        <a:lstStyle/>
        <a:p>
          <a:endParaRPr lang="zh-TW" altLang="en-US"/>
        </a:p>
      </dgm:t>
    </dgm:pt>
    <dgm:pt modelId="{2C342999-C992-4452-9A4C-96CF0E4A2DEA}" type="pres">
      <dgm:prSet presAssocID="{E12B2BED-423F-466D-8D14-0D1302A4F3AC}" presName="vertSpace2" presStyleLbl="node1" presStyleIdx="0" presStyleCnt="3"/>
      <dgm:spPr/>
    </dgm:pt>
    <dgm:pt modelId="{8FA18A74-4D8C-4CE7-8401-AB3B8D92DD11}" type="pres">
      <dgm:prSet presAssocID="{E12B2BED-423F-466D-8D14-0D1302A4F3AC}" presName="circle2" presStyleLbl="node1" presStyleIdx="1" presStyleCnt="3"/>
      <dgm:spPr/>
    </dgm:pt>
    <dgm:pt modelId="{9569CC27-7133-47A4-AA9A-2146B21B6B4F}" type="pres">
      <dgm:prSet presAssocID="{E12B2BED-423F-466D-8D14-0D1302A4F3AC}" presName="rect2" presStyleLbl="alignAcc1" presStyleIdx="1" presStyleCnt="3"/>
      <dgm:spPr/>
      <dgm:t>
        <a:bodyPr/>
        <a:lstStyle/>
        <a:p>
          <a:endParaRPr lang="zh-TW" altLang="en-US"/>
        </a:p>
      </dgm:t>
    </dgm:pt>
    <dgm:pt modelId="{DBFAF137-BF45-4C93-8CE4-36A1DB1B085A}" type="pres">
      <dgm:prSet presAssocID="{11327E3A-E533-4738-B261-2F072DA6BB72}" presName="vertSpace3" presStyleLbl="node1" presStyleIdx="1" presStyleCnt="3"/>
      <dgm:spPr/>
    </dgm:pt>
    <dgm:pt modelId="{61D763E3-B63C-413E-A0BB-C90EDFD2CA22}" type="pres">
      <dgm:prSet presAssocID="{11327E3A-E533-4738-B261-2F072DA6BB72}" presName="circle3" presStyleLbl="node1" presStyleIdx="2" presStyleCnt="3"/>
      <dgm:spPr/>
    </dgm:pt>
    <dgm:pt modelId="{F9F7F738-7238-438F-BCA6-1C6B31A51960}" type="pres">
      <dgm:prSet presAssocID="{11327E3A-E533-4738-B261-2F072DA6BB72}" presName="rect3" presStyleLbl="alignAcc1" presStyleIdx="2" presStyleCnt="3" custLinFactNeighborX="865" custLinFactNeighborY="12402"/>
      <dgm:spPr/>
      <dgm:t>
        <a:bodyPr/>
        <a:lstStyle/>
        <a:p>
          <a:endParaRPr lang="zh-TW" altLang="en-US"/>
        </a:p>
      </dgm:t>
    </dgm:pt>
    <dgm:pt modelId="{7330997E-EC28-44F9-AEB3-E0DC21366288}" type="pres">
      <dgm:prSet presAssocID="{2E83CA78-D00E-47D6-A0E6-C069C2B76D0B}" presName="rect1ParTx" presStyleLbl="alignAcc1" presStyleIdx="2" presStyleCnt="3">
        <dgm:presLayoutVars>
          <dgm:chMax val="1"/>
          <dgm:bulletEnabled val="1"/>
        </dgm:presLayoutVars>
      </dgm:prSet>
      <dgm:spPr/>
      <dgm:t>
        <a:bodyPr/>
        <a:lstStyle/>
        <a:p>
          <a:endParaRPr lang="zh-TW" altLang="en-US"/>
        </a:p>
      </dgm:t>
    </dgm:pt>
    <dgm:pt modelId="{05F9129E-B33A-4731-810B-EFE4960613F2}" type="pres">
      <dgm:prSet presAssocID="{2E83CA78-D00E-47D6-A0E6-C069C2B76D0B}" presName="rect1ChTx" presStyleLbl="alignAcc1" presStyleIdx="2" presStyleCnt="3" custScaleX="148035">
        <dgm:presLayoutVars>
          <dgm:bulletEnabled val="1"/>
        </dgm:presLayoutVars>
      </dgm:prSet>
      <dgm:spPr/>
      <dgm:t>
        <a:bodyPr/>
        <a:lstStyle/>
        <a:p>
          <a:endParaRPr lang="zh-TW" altLang="en-US"/>
        </a:p>
      </dgm:t>
    </dgm:pt>
    <dgm:pt modelId="{80B7F91E-1D79-4E72-8BCB-9ADDEABA8EA9}" type="pres">
      <dgm:prSet presAssocID="{E12B2BED-423F-466D-8D14-0D1302A4F3AC}" presName="rect2ParTx" presStyleLbl="alignAcc1" presStyleIdx="2" presStyleCnt="3">
        <dgm:presLayoutVars>
          <dgm:chMax val="1"/>
          <dgm:bulletEnabled val="1"/>
        </dgm:presLayoutVars>
      </dgm:prSet>
      <dgm:spPr/>
      <dgm:t>
        <a:bodyPr/>
        <a:lstStyle/>
        <a:p>
          <a:endParaRPr lang="zh-TW" altLang="en-US"/>
        </a:p>
      </dgm:t>
    </dgm:pt>
    <dgm:pt modelId="{47CAC722-DBAE-4820-9721-A4FA43533F48}" type="pres">
      <dgm:prSet presAssocID="{E12B2BED-423F-466D-8D14-0D1302A4F3AC}" presName="rect2ChTx" presStyleLbl="alignAcc1" presStyleIdx="2" presStyleCnt="3">
        <dgm:presLayoutVars>
          <dgm:bulletEnabled val="1"/>
        </dgm:presLayoutVars>
      </dgm:prSet>
      <dgm:spPr/>
      <dgm:t>
        <a:bodyPr/>
        <a:lstStyle/>
        <a:p>
          <a:endParaRPr lang="zh-TW" altLang="en-US"/>
        </a:p>
      </dgm:t>
    </dgm:pt>
    <dgm:pt modelId="{288AD1FA-9DE1-4A80-B369-5C15A84863C6}" type="pres">
      <dgm:prSet presAssocID="{11327E3A-E533-4738-B261-2F072DA6BB72}" presName="rect3ParTx" presStyleLbl="alignAcc1" presStyleIdx="2" presStyleCnt="3">
        <dgm:presLayoutVars>
          <dgm:chMax val="1"/>
          <dgm:bulletEnabled val="1"/>
        </dgm:presLayoutVars>
      </dgm:prSet>
      <dgm:spPr/>
      <dgm:t>
        <a:bodyPr/>
        <a:lstStyle/>
        <a:p>
          <a:endParaRPr lang="zh-TW" altLang="en-US"/>
        </a:p>
      </dgm:t>
    </dgm:pt>
    <dgm:pt modelId="{FE04F4ED-5D42-42CC-AC18-061F9CC7C7DB}" type="pres">
      <dgm:prSet presAssocID="{11327E3A-E533-4738-B261-2F072DA6BB72}" presName="rect3ChTx" presStyleLbl="alignAcc1" presStyleIdx="2" presStyleCnt="3" custLinFactNeighborX="692" custLinFactNeighborY="17705">
        <dgm:presLayoutVars>
          <dgm:bulletEnabled val="1"/>
        </dgm:presLayoutVars>
      </dgm:prSet>
      <dgm:spPr/>
      <dgm:t>
        <a:bodyPr/>
        <a:lstStyle/>
        <a:p>
          <a:endParaRPr lang="zh-TW" altLang="en-US"/>
        </a:p>
      </dgm:t>
    </dgm:pt>
  </dgm:ptLst>
  <dgm:cxnLst>
    <dgm:cxn modelId="{369097CA-BB8A-1143-84CF-EEC818913771}" type="presOf" srcId="{2E83CA78-D00E-47D6-A0E6-C069C2B76D0B}" destId="{9E3FBD38-320B-49C2-9AD3-43B153F22054}" srcOrd="0" destOrd="0" presId="urn:microsoft.com/office/officeart/2005/8/layout/target3"/>
    <dgm:cxn modelId="{9EC5CBF2-50CF-B541-98C6-CCFDB7F705C6}" type="presOf" srcId="{E12B2BED-423F-466D-8D14-0D1302A4F3AC}" destId="{80B7F91E-1D79-4E72-8BCB-9ADDEABA8EA9}" srcOrd="1" destOrd="0" presId="urn:microsoft.com/office/officeart/2005/8/layout/target3"/>
    <dgm:cxn modelId="{D384D888-640B-1140-B93A-B7B239BA93C3}" type="presOf" srcId="{E12B2BED-423F-466D-8D14-0D1302A4F3AC}" destId="{9569CC27-7133-47A4-AA9A-2146B21B6B4F}" srcOrd="0" destOrd="0" presId="urn:microsoft.com/office/officeart/2005/8/layout/target3"/>
    <dgm:cxn modelId="{F7DBF3AF-7509-4CA7-B365-072D03EBC862}" srcId="{226FD385-C4ED-4344-9F1B-5B2BC7C76132}" destId="{2E83CA78-D00E-47D6-A0E6-C069C2B76D0B}" srcOrd="0" destOrd="0" parTransId="{EC7BACEE-0716-4D0F-99BA-CF8D12FEDFEC}" sibTransId="{97E2634B-DAF4-4CC7-9E47-E4A0967AA517}"/>
    <dgm:cxn modelId="{E0685BC0-433A-2746-BC9F-BD609C44477F}" type="presOf" srcId="{11327E3A-E533-4738-B261-2F072DA6BB72}" destId="{288AD1FA-9DE1-4A80-B369-5C15A84863C6}" srcOrd="1" destOrd="0" presId="urn:microsoft.com/office/officeart/2005/8/layout/target3"/>
    <dgm:cxn modelId="{CC22595F-C3A0-5442-B474-7E2362F2B3E6}" type="presOf" srcId="{226FD385-C4ED-4344-9F1B-5B2BC7C76132}" destId="{0FB488B5-6F8E-4BE6-B182-2689A2F08270}" srcOrd="0" destOrd="0" presId="urn:microsoft.com/office/officeart/2005/8/layout/target3"/>
    <dgm:cxn modelId="{862ADEC8-DD6F-C14F-BB17-B53CEF091C41}" type="presOf" srcId="{3A2C5C90-C27F-4B01-875D-AE2B23950D82}" destId="{FE04F4ED-5D42-42CC-AC18-061F9CC7C7DB}" srcOrd="0" destOrd="0" presId="urn:microsoft.com/office/officeart/2005/8/layout/target3"/>
    <dgm:cxn modelId="{84D2003A-0FCA-F847-8B00-A76B6C70D952}" type="presOf" srcId="{11327E3A-E533-4738-B261-2F072DA6BB72}" destId="{F9F7F738-7238-438F-BCA6-1C6B31A51960}" srcOrd="0" destOrd="0" presId="urn:microsoft.com/office/officeart/2005/8/layout/target3"/>
    <dgm:cxn modelId="{2898571E-F414-488E-BC13-EA343CA0441C}" srcId="{E12B2BED-423F-466D-8D14-0D1302A4F3AC}" destId="{B92A84BB-0A0F-495E-AE9C-ECE722CEDA66}" srcOrd="0" destOrd="0" parTransId="{E98091EA-D850-42E6-8FCA-4C6D6E86140B}" sibTransId="{8DC53C0E-D5B5-4B9C-B63C-474E41FD9075}"/>
    <dgm:cxn modelId="{F840BFBE-7E18-4EB0-8CA5-AEDF87536FF0}" srcId="{11327E3A-E533-4738-B261-2F072DA6BB72}" destId="{3A2C5C90-C27F-4B01-875D-AE2B23950D82}" srcOrd="0" destOrd="0" parTransId="{7FD3E110-E838-44E8-BCA8-C1FAD4C384DE}" sibTransId="{F6EBFD11-2B79-43D1-8C47-2F5BD35557C7}"/>
    <dgm:cxn modelId="{85762505-C991-42D2-97E9-299B0FE72150}" srcId="{226FD385-C4ED-4344-9F1B-5B2BC7C76132}" destId="{11327E3A-E533-4738-B261-2F072DA6BB72}" srcOrd="2" destOrd="0" parTransId="{AB0DCF1E-9A54-42AF-B131-FC2F43AC2C29}" sibTransId="{0212ABCD-3987-4A3C-8D11-8FD0A68D2DD8}"/>
    <dgm:cxn modelId="{0763C27C-D441-1249-A9EA-F4148F87F615}" type="presOf" srcId="{2E83CA78-D00E-47D6-A0E6-C069C2B76D0B}" destId="{7330997E-EC28-44F9-AEB3-E0DC21366288}" srcOrd="1" destOrd="0" presId="urn:microsoft.com/office/officeart/2005/8/layout/target3"/>
    <dgm:cxn modelId="{3A0428DC-A340-4842-92ED-BE1BC7C0418A}" srcId="{2E83CA78-D00E-47D6-A0E6-C069C2B76D0B}" destId="{FA7FE001-6EE5-4F76-9C37-EFF8C6E50941}" srcOrd="0" destOrd="0" parTransId="{63B5C035-6966-4EFF-8C30-9D1D4F7521D2}" sibTransId="{A3791991-5D62-4012-A40F-8DB5C84735C8}"/>
    <dgm:cxn modelId="{D687D079-CC82-B94A-9EE5-3BC907B509B6}" type="presOf" srcId="{B92A84BB-0A0F-495E-AE9C-ECE722CEDA66}" destId="{47CAC722-DBAE-4820-9721-A4FA43533F48}" srcOrd="0" destOrd="0" presId="urn:microsoft.com/office/officeart/2005/8/layout/target3"/>
    <dgm:cxn modelId="{4A26AFE2-196D-2E4F-AF9A-547048C431C9}" type="presOf" srcId="{FA7FE001-6EE5-4F76-9C37-EFF8C6E50941}" destId="{05F9129E-B33A-4731-810B-EFE4960613F2}" srcOrd="0" destOrd="0" presId="urn:microsoft.com/office/officeart/2005/8/layout/target3"/>
    <dgm:cxn modelId="{00F9503F-A305-47C1-9199-E38CADF30F42}" srcId="{226FD385-C4ED-4344-9F1B-5B2BC7C76132}" destId="{E12B2BED-423F-466D-8D14-0D1302A4F3AC}" srcOrd="1" destOrd="0" parTransId="{8946D214-EFCD-473D-A367-8FAC43CAEAA4}" sibTransId="{51383E8D-A68B-434D-8011-AE781EDD625D}"/>
    <dgm:cxn modelId="{AE3B1C6A-8DBD-5F4D-B27F-C25271C8B8E8}" type="presParOf" srcId="{0FB488B5-6F8E-4BE6-B182-2689A2F08270}" destId="{0F3DAA62-FB90-4822-8590-CCE99F05EE29}" srcOrd="0" destOrd="0" presId="urn:microsoft.com/office/officeart/2005/8/layout/target3"/>
    <dgm:cxn modelId="{07298F98-A6B7-C14F-86F7-93F3F7A7F2DB}" type="presParOf" srcId="{0FB488B5-6F8E-4BE6-B182-2689A2F08270}" destId="{B78BAC72-4518-4770-9041-0279A786CF54}" srcOrd="1" destOrd="0" presId="urn:microsoft.com/office/officeart/2005/8/layout/target3"/>
    <dgm:cxn modelId="{0F73E7BC-0345-3E43-94E2-34B7A28B812B}" type="presParOf" srcId="{0FB488B5-6F8E-4BE6-B182-2689A2F08270}" destId="{9E3FBD38-320B-49C2-9AD3-43B153F22054}" srcOrd="2" destOrd="0" presId="urn:microsoft.com/office/officeart/2005/8/layout/target3"/>
    <dgm:cxn modelId="{13A4BA1E-FDCB-4649-884F-33B0AE88223A}" type="presParOf" srcId="{0FB488B5-6F8E-4BE6-B182-2689A2F08270}" destId="{2C342999-C992-4452-9A4C-96CF0E4A2DEA}" srcOrd="3" destOrd="0" presId="urn:microsoft.com/office/officeart/2005/8/layout/target3"/>
    <dgm:cxn modelId="{D823D070-0773-3041-9CCC-50FE4C1A5686}" type="presParOf" srcId="{0FB488B5-6F8E-4BE6-B182-2689A2F08270}" destId="{8FA18A74-4D8C-4CE7-8401-AB3B8D92DD11}" srcOrd="4" destOrd="0" presId="urn:microsoft.com/office/officeart/2005/8/layout/target3"/>
    <dgm:cxn modelId="{5FE5233B-B75B-704D-A2B5-6556274D701B}" type="presParOf" srcId="{0FB488B5-6F8E-4BE6-B182-2689A2F08270}" destId="{9569CC27-7133-47A4-AA9A-2146B21B6B4F}" srcOrd="5" destOrd="0" presId="urn:microsoft.com/office/officeart/2005/8/layout/target3"/>
    <dgm:cxn modelId="{14764936-B4EB-FE46-8BA2-1081AA83C986}" type="presParOf" srcId="{0FB488B5-6F8E-4BE6-B182-2689A2F08270}" destId="{DBFAF137-BF45-4C93-8CE4-36A1DB1B085A}" srcOrd="6" destOrd="0" presId="urn:microsoft.com/office/officeart/2005/8/layout/target3"/>
    <dgm:cxn modelId="{C992B19E-6FCD-6A48-A176-195EDD1029D5}" type="presParOf" srcId="{0FB488B5-6F8E-4BE6-B182-2689A2F08270}" destId="{61D763E3-B63C-413E-A0BB-C90EDFD2CA22}" srcOrd="7" destOrd="0" presId="urn:microsoft.com/office/officeart/2005/8/layout/target3"/>
    <dgm:cxn modelId="{DCF30B2B-5384-4F4F-8286-BC5907C65728}" type="presParOf" srcId="{0FB488B5-6F8E-4BE6-B182-2689A2F08270}" destId="{F9F7F738-7238-438F-BCA6-1C6B31A51960}" srcOrd="8" destOrd="0" presId="urn:microsoft.com/office/officeart/2005/8/layout/target3"/>
    <dgm:cxn modelId="{3A4F2F26-5538-AF4D-B9C8-1E7DBF19C061}" type="presParOf" srcId="{0FB488B5-6F8E-4BE6-B182-2689A2F08270}" destId="{7330997E-EC28-44F9-AEB3-E0DC21366288}" srcOrd="9" destOrd="0" presId="urn:microsoft.com/office/officeart/2005/8/layout/target3"/>
    <dgm:cxn modelId="{AF59D2DF-7C93-9C43-8F3E-895729612EEB}" type="presParOf" srcId="{0FB488B5-6F8E-4BE6-B182-2689A2F08270}" destId="{05F9129E-B33A-4731-810B-EFE4960613F2}" srcOrd="10" destOrd="0" presId="urn:microsoft.com/office/officeart/2005/8/layout/target3"/>
    <dgm:cxn modelId="{E75E9843-C534-EC41-A248-78493F335DD5}" type="presParOf" srcId="{0FB488B5-6F8E-4BE6-B182-2689A2F08270}" destId="{80B7F91E-1D79-4E72-8BCB-9ADDEABA8EA9}" srcOrd="11" destOrd="0" presId="urn:microsoft.com/office/officeart/2005/8/layout/target3"/>
    <dgm:cxn modelId="{E73C7FA6-D6A5-EE4D-BFC8-99842DBF287F}" type="presParOf" srcId="{0FB488B5-6F8E-4BE6-B182-2689A2F08270}" destId="{47CAC722-DBAE-4820-9721-A4FA43533F48}" srcOrd="12" destOrd="0" presId="urn:microsoft.com/office/officeart/2005/8/layout/target3"/>
    <dgm:cxn modelId="{0687A52C-1591-104E-B186-FF0AA7A66E6E}" type="presParOf" srcId="{0FB488B5-6F8E-4BE6-B182-2689A2F08270}" destId="{288AD1FA-9DE1-4A80-B369-5C15A84863C6}" srcOrd="13" destOrd="0" presId="urn:microsoft.com/office/officeart/2005/8/layout/target3"/>
    <dgm:cxn modelId="{632B6A1C-DF50-FC4F-B41B-1AAD49A55D61}" type="presParOf" srcId="{0FB488B5-6F8E-4BE6-B182-2689A2F08270}" destId="{FE04F4ED-5D42-42CC-AC18-061F9CC7C7DB}" srcOrd="1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BF2E70-B28C-4D72-883F-D130389B3003}">
      <dsp:nvSpPr>
        <dsp:cNvPr id="0" name=""/>
        <dsp:cNvSpPr/>
      </dsp:nvSpPr>
      <dsp:spPr>
        <a:xfrm>
          <a:off x="10336" y="3644"/>
          <a:ext cx="6583680" cy="995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zh-TW" altLang="en-US" sz="2800" kern="1200" dirty="0">
              <a:latin typeface="+mj-ea"/>
              <a:ea typeface="+mj-ea"/>
            </a:rPr>
            <a:t>締結：外交單位或行政機關簽署</a:t>
          </a:r>
        </a:p>
      </dsp:txBody>
      <dsp:txXfrm>
        <a:off x="39499" y="32807"/>
        <a:ext cx="5425092" cy="937385"/>
      </dsp:txXfrm>
    </dsp:sp>
    <dsp:sp modelId="{2003A86E-A6B0-4409-AC3D-26FACA62FC36}">
      <dsp:nvSpPr>
        <dsp:cNvPr id="0" name=""/>
        <dsp:cNvSpPr/>
      </dsp:nvSpPr>
      <dsp:spPr>
        <a:xfrm>
          <a:off x="551383" y="1176750"/>
          <a:ext cx="6583680" cy="995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zh-TW" altLang="en-US" sz="2400" kern="1200" dirty="0">
              <a:latin typeface="+mj-ea"/>
              <a:ea typeface="+mj-ea"/>
            </a:rPr>
            <a:t>立法審查：憲法第</a:t>
          </a:r>
          <a:r>
            <a:rPr lang="en-US" altLang="zh-TW" sz="2400" kern="1200" dirty="0">
              <a:latin typeface="+mj-ea"/>
              <a:ea typeface="+mj-ea"/>
            </a:rPr>
            <a:t>62</a:t>
          </a:r>
          <a:r>
            <a:rPr lang="zh-TW" altLang="en-US" sz="2400" kern="1200" dirty="0">
              <a:latin typeface="+mj-ea"/>
              <a:ea typeface="+mj-ea"/>
            </a:rPr>
            <a:t>條條約案、釋字第</a:t>
          </a:r>
          <a:r>
            <a:rPr lang="en-US" altLang="zh-TW" sz="2400" kern="1200" dirty="0">
              <a:latin typeface="+mj-ea"/>
              <a:ea typeface="+mj-ea"/>
            </a:rPr>
            <a:t>329</a:t>
          </a:r>
          <a:r>
            <a:rPr lang="zh-TW" altLang="en-US" sz="2400" kern="1200" dirty="0">
              <a:latin typeface="+mj-ea"/>
              <a:ea typeface="+mj-ea"/>
            </a:rPr>
            <a:t>號</a:t>
          </a:r>
        </a:p>
      </dsp:txBody>
      <dsp:txXfrm>
        <a:off x="580546" y="1205913"/>
        <a:ext cx="5326758" cy="937385"/>
      </dsp:txXfrm>
    </dsp:sp>
    <dsp:sp modelId="{2B19C428-701A-418C-AA7F-52024C7D5A5E}">
      <dsp:nvSpPr>
        <dsp:cNvPr id="0" name=""/>
        <dsp:cNvSpPr/>
      </dsp:nvSpPr>
      <dsp:spPr>
        <a:xfrm>
          <a:off x="1094536" y="2353500"/>
          <a:ext cx="6583680" cy="995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zh-TW" altLang="en-US" sz="2600" kern="1200" dirty="0">
              <a:latin typeface="+mj-ea"/>
              <a:ea typeface="+mj-ea"/>
            </a:rPr>
            <a:t>總統批准、對外公布</a:t>
          </a:r>
        </a:p>
      </dsp:txBody>
      <dsp:txXfrm>
        <a:off x="1123699" y="2382663"/>
        <a:ext cx="5334987" cy="937385"/>
      </dsp:txXfrm>
    </dsp:sp>
    <dsp:sp modelId="{1F927A3B-43C6-4984-9822-295C927D5669}">
      <dsp:nvSpPr>
        <dsp:cNvPr id="0" name=""/>
        <dsp:cNvSpPr/>
      </dsp:nvSpPr>
      <dsp:spPr>
        <a:xfrm>
          <a:off x="1645920" y="3530250"/>
          <a:ext cx="6583680" cy="995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zh-TW" altLang="en-US" sz="2600" b="1" kern="1200" dirty="0">
              <a:solidFill>
                <a:srgbClr val="FF0000"/>
              </a:solidFill>
              <a:latin typeface="+mj-ea"/>
              <a:ea typeface="+mj-ea"/>
            </a:rPr>
            <a:t>國際條約簽署程序：存放國際機關</a:t>
          </a:r>
        </a:p>
      </dsp:txBody>
      <dsp:txXfrm>
        <a:off x="1675083" y="3559413"/>
        <a:ext cx="5326758" cy="937385"/>
      </dsp:txXfrm>
    </dsp:sp>
    <dsp:sp modelId="{C42357FF-6882-4304-ADA3-1A4F8DD41561}">
      <dsp:nvSpPr>
        <dsp:cNvPr id="0" name=""/>
        <dsp:cNvSpPr/>
      </dsp:nvSpPr>
      <dsp:spPr>
        <a:xfrm>
          <a:off x="5936467" y="762624"/>
          <a:ext cx="647212" cy="64721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zh-TW" altLang="en-US" sz="3000" kern="1200"/>
        </a:p>
      </dsp:txBody>
      <dsp:txXfrm>
        <a:off x="6082090" y="762624"/>
        <a:ext cx="355966" cy="487027"/>
      </dsp:txXfrm>
    </dsp:sp>
    <dsp:sp modelId="{F0D43D9B-DEAF-4919-8DBC-DBDF3691E438}">
      <dsp:nvSpPr>
        <dsp:cNvPr id="0" name=""/>
        <dsp:cNvSpPr/>
      </dsp:nvSpPr>
      <dsp:spPr>
        <a:xfrm>
          <a:off x="6487850" y="1939374"/>
          <a:ext cx="647212" cy="64721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zh-TW" altLang="en-US" sz="3000" kern="1200"/>
        </a:p>
      </dsp:txBody>
      <dsp:txXfrm>
        <a:off x="6633473" y="1939374"/>
        <a:ext cx="355966" cy="487027"/>
      </dsp:txXfrm>
    </dsp:sp>
    <dsp:sp modelId="{C1172475-2244-4042-9C99-4A0623D844A8}">
      <dsp:nvSpPr>
        <dsp:cNvPr id="0" name=""/>
        <dsp:cNvSpPr/>
      </dsp:nvSpPr>
      <dsp:spPr>
        <a:xfrm>
          <a:off x="7031004" y="3116124"/>
          <a:ext cx="647212" cy="647212"/>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zh-TW" altLang="en-US" sz="3000" kern="1200"/>
        </a:p>
      </dsp:txBody>
      <dsp:txXfrm>
        <a:off x="7176627" y="3116124"/>
        <a:ext cx="355966" cy="4870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24863B-37CA-479B-938D-37F042E03A51}">
      <dsp:nvSpPr>
        <dsp:cNvPr id="0" name=""/>
        <dsp:cNvSpPr/>
      </dsp:nvSpPr>
      <dsp:spPr>
        <a:xfrm>
          <a:off x="3362796" y="1761052"/>
          <a:ext cx="2238374" cy="1936284"/>
        </a:xfrm>
        <a:prstGeom prst="hexagon">
          <a:avLst>
            <a:gd name="adj" fmla="val 2857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zh-TW" altLang="en-US" sz="1900" kern="1200" dirty="0"/>
            <a:t>公政公約</a:t>
          </a:r>
        </a:p>
      </dsp:txBody>
      <dsp:txXfrm>
        <a:off x="3733726" y="2081921"/>
        <a:ext cx="1496514" cy="1294546"/>
      </dsp:txXfrm>
    </dsp:sp>
    <dsp:sp modelId="{989EEE9D-D49F-426A-AAF4-D297069F3EB9}">
      <dsp:nvSpPr>
        <dsp:cNvPr id="0" name=""/>
        <dsp:cNvSpPr/>
      </dsp:nvSpPr>
      <dsp:spPr>
        <a:xfrm>
          <a:off x="4764448" y="834671"/>
          <a:ext cx="844532" cy="727676"/>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663178-82B1-4FC6-AAC9-EC7A37F23765}">
      <dsp:nvSpPr>
        <dsp:cNvPr id="0" name=""/>
        <dsp:cNvSpPr/>
      </dsp:nvSpPr>
      <dsp:spPr>
        <a:xfrm>
          <a:off x="3568983" y="0"/>
          <a:ext cx="1834332" cy="1586912"/>
        </a:xfrm>
        <a:prstGeom prst="hexagon">
          <a:avLst>
            <a:gd name="adj" fmla="val 28570"/>
            <a:gd name="vf" fmla="val 115470"/>
          </a:avLst>
        </a:prstGeom>
        <a:solidFill>
          <a:srgbClr val="50478F"/>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zh-TW" altLang="en-US" sz="1900" kern="1200" dirty="0"/>
            <a:t>人民自決權</a:t>
          </a:r>
          <a:r>
            <a:rPr lang="en-US" altLang="zh-TW" sz="1900" kern="1200" dirty="0"/>
            <a:t>(1)</a:t>
          </a:r>
          <a:endParaRPr lang="zh-TW" altLang="en-US" sz="1900" kern="1200" dirty="0"/>
        </a:p>
      </dsp:txBody>
      <dsp:txXfrm>
        <a:off x="3872971" y="262985"/>
        <a:ext cx="1226356" cy="1060942"/>
      </dsp:txXfrm>
    </dsp:sp>
    <dsp:sp modelId="{A0CA24BC-FC04-4B41-9F2A-020B3896CF3A}">
      <dsp:nvSpPr>
        <dsp:cNvPr id="0" name=""/>
        <dsp:cNvSpPr/>
      </dsp:nvSpPr>
      <dsp:spPr>
        <a:xfrm>
          <a:off x="5750083" y="2195038"/>
          <a:ext cx="844532" cy="727676"/>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9F7C6B-B4DA-4259-B0E0-0D3CAA0C5522}">
      <dsp:nvSpPr>
        <dsp:cNvPr id="0" name=""/>
        <dsp:cNvSpPr/>
      </dsp:nvSpPr>
      <dsp:spPr>
        <a:xfrm>
          <a:off x="5251278" y="976057"/>
          <a:ext cx="1834332" cy="1586912"/>
        </a:xfrm>
        <a:prstGeom prst="hexagon">
          <a:avLst>
            <a:gd name="adj" fmla="val 28570"/>
            <a:gd name="vf" fmla="val 115470"/>
          </a:avLst>
        </a:prstGeom>
        <a:solidFill>
          <a:srgbClr val="40409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zh-TW" altLang="en-US" sz="1900" kern="1200" dirty="0"/>
            <a:t>一般性規定</a:t>
          </a:r>
          <a:r>
            <a:rPr lang="en-US" altLang="zh-TW" sz="1900" kern="1200" dirty="0"/>
            <a:t>2-5</a:t>
          </a:r>
          <a:endParaRPr lang="zh-TW" altLang="en-US" sz="1900" kern="1200" dirty="0"/>
        </a:p>
      </dsp:txBody>
      <dsp:txXfrm>
        <a:off x="5555266" y="1239042"/>
        <a:ext cx="1226356" cy="1060942"/>
      </dsp:txXfrm>
    </dsp:sp>
    <dsp:sp modelId="{1960868D-7A37-4A76-B8BE-11934E0D1531}">
      <dsp:nvSpPr>
        <dsp:cNvPr id="0" name=""/>
        <dsp:cNvSpPr/>
      </dsp:nvSpPr>
      <dsp:spPr>
        <a:xfrm>
          <a:off x="5065398" y="3730636"/>
          <a:ext cx="844532" cy="727676"/>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121169-91B6-4E52-A9E3-17DFCEE079F9}">
      <dsp:nvSpPr>
        <dsp:cNvPr id="0" name=""/>
        <dsp:cNvSpPr/>
      </dsp:nvSpPr>
      <dsp:spPr>
        <a:xfrm>
          <a:off x="5251278" y="2894873"/>
          <a:ext cx="1834332" cy="1586912"/>
        </a:xfrm>
        <a:prstGeom prst="hexagon">
          <a:avLst>
            <a:gd name="adj" fmla="val 28570"/>
            <a:gd name="vf" fmla="val 115470"/>
          </a:avLst>
        </a:prstGeom>
        <a:solidFill>
          <a:srgbClr val="50478F"/>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zh-TW" altLang="en-US" sz="1900" kern="1200" dirty="0"/>
            <a:t>具體權利內容</a:t>
          </a:r>
          <a:r>
            <a:rPr lang="en-US" altLang="zh-TW" sz="1900" kern="1200" dirty="0"/>
            <a:t>6-27</a:t>
          </a:r>
          <a:endParaRPr lang="zh-TW" altLang="en-US" sz="1900" kern="1200" dirty="0"/>
        </a:p>
      </dsp:txBody>
      <dsp:txXfrm>
        <a:off x="5555266" y="3157858"/>
        <a:ext cx="1226356" cy="1060942"/>
      </dsp:txXfrm>
    </dsp:sp>
    <dsp:sp modelId="{F1F115D0-437C-4262-8B66-D7880418472E}">
      <dsp:nvSpPr>
        <dsp:cNvPr id="0" name=""/>
        <dsp:cNvSpPr/>
      </dsp:nvSpPr>
      <dsp:spPr>
        <a:xfrm>
          <a:off x="3366961" y="3890037"/>
          <a:ext cx="844532" cy="727676"/>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EAFFB3-8AA8-4F44-AF55-DF204892037E}">
      <dsp:nvSpPr>
        <dsp:cNvPr id="0" name=""/>
        <dsp:cNvSpPr/>
      </dsp:nvSpPr>
      <dsp:spPr>
        <a:xfrm>
          <a:off x="3568983" y="3872023"/>
          <a:ext cx="1834332" cy="1586912"/>
        </a:xfrm>
        <a:prstGeom prst="hexagon">
          <a:avLst>
            <a:gd name="adj" fmla="val 28570"/>
            <a:gd name="vf" fmla="val 115470"/>
          </a:avLst>
        </a:prstGeom>
        <a:solidFill>
          <a:srgbClr val="40409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zh-TW" altLang="en-US" sz="1900" kern="1200" dirty="0"/>
            <a:t>公約監督機制</a:t>
          </a:r>
          <a:r>
            <a:rPr lang="en-US" altLang="zh-TW" sz="1900" kern="1200" dirty="0"/>
            <a:t>28-45</a:t>
          </a:r>
          <a:endParaRPr lang="zh-TW" altLang="en-US" sz="1900" kern="1200" dirty="0"/>
        </a:p>
      </dsp:txBody>
      <dsp:txXfrm>
        <a:off x="3872971" y="4135008"/>
        <a:ext cx="1226356" cy="1060942"/>
      </dsp:txXfrm>
    </dsp:sp>
    <dsp:sp modelId="{27AFADAE-93F7-431F-BF7D-682468C73313}">
      <dsp:nvSpPr>
        <dsp:cNvPr id="0" name=""/>
        <dsp:cNvSpPr/>
      </dsp:nvSpPr>
      <dsp:spPr>
        <a:xfrm>
          <a:off x="2365186" y="2530216"/>
          <a:ext cx="844532" cy="727676"/>
        </a:xfrm>
        <a:prstGeom prst="hexagon">
          <a:avLst>
            <a:gd name="adj" fmla="val 28900"/>
            <a:gd name="vf" fmla="val 11547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948715-A48A-48F8-877A-82F6E1947CC8}">
      <dsp:nvSpPr>
        <dsp:cNvPr id="0" name=""/>
        <dsp:cNvSpPr/>
      </dsp:nvSpPr>
      <dsp:spPr>
        <a:xfrm>
          <a:off x="1878877" y="2895965"/>
          <a:ext cx="1834332" cy="1586912"/>
        </a:xfrm>
        <a:prstGeom prst="hexagon">
          <a:avLst>
            <a:gd name="adj" fmla="val 28570"/>
            <a:gd name="vf" fmla="val 115470"/>
          </a:avLst>
        </a:prstGeom>
        <a:solidFill>
          <a:srgbClr val="50478F"/>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zh-TW" altLang="en-US" sz="1900" kern="1200" dirty="0"/>
            <a:t>公約解釋限制</a:t>
          </a:r>
          <a:r>
            <a:rPr lang="en-US" altLang="zh-TW" sz="1900" kern="1200" dirty="0"/>
            <a:t>46-47</a:t>
          </a:r>
          <a:endParaRPr lang="zh-TW" altLang="en-US" sz="1900" kern="1200" dirty="0"/>
        </a:p>
      </dsp:txBody>
      <dsp:txXfrm>
        <a:off x="2182865" y="3158950"/>
        <a:ext cx="1226356" cy="1060942"/>
      </dsp:txXfrm>
    </dsp:sp>
    <dsp:sp modelId="{617569B3-33E7-4028-B494-53D2D26D03A7}">
      <dsp:nvSpPr>
        <dsp:cNvPr id="0" name=""/>
        <dsp:cNvSpPr/>
      </dsp:nvSpPr>
      <dsp:spPr>
        <a:xfrm>
          <a:off x="1878877" y="973874"/>
          <a:ext cx="1834332" cy="1586912"/>
        </a:xfrm>
        <a:prstGeom prst="hexagon">
          <a:avLst>
            <a:gd name="adj" fmla="val 28570"/>
            <a:gd name="vf" fmla="val 115470"/>
          </a:avLst>
        </a:prstGeom>
        <a:solidFill>
          <a:srgbClr val="40409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zh-TW" altLang="en-US" sz="1900" kern="1200" dirty="0"/>
            <a:t>簽屬、批准及交存</a:t>
          </a:r>
          <a:r>
            <a:rPr lang="en-US" altLang="zh-TW" sz="1900" kern="1200" dirty="0"/>
            <a:t>48-53</a:t>
          </a:r>
          <a:endParaRPr lang="zh-TW" altLang="en-US" sz="1900" kern="1200" dirty="0"/>
        </a:p>
      </dsp:txBody>
      <dsp:txXfrm>
        <a:off x="2182865" y="1236859"/>
        <a:ext cx="1226356" cy="10609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24863B-37CA-479B-938D-37F042E03A51}">
      <dsp:nvSpPr>
        <dsp:cNvPr id="0" name=""/>
        <dsp:cNvSpPr/>
      </dsp:nvSpPr>
      <dsp:spPr>
        <a:xfrm>
          <a:off x="3637775" y="1512880"/>
          <a:ext cx="1922936" cy="1663418"/>
        </a:xfrm>
        <a:prstGeom prst="hexagon">
          <a:avLst>
            <a:gd name="adj" fmla="val 28570"/>
            <a:gd name="vf" fmla="val 115470"/>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zh-TW" altLang="en-US" sz="2600" kern="1200" dirty="0"/>
            <a:t>經社文公約</a:t>
          </a:r>
        </a:p>
      </dsp:txBody>
      <dsp:txXfrm>
        <a:off x="3956433" y="1788532"/>
        <a:ext cx="1285620" cy="1112114"/>
      </dsp:txXfrm>
    </dsp:sp>
    <dsp:sp modelId="{989EEE9D-D49F-426A-AAF4-D297069F3EB9}">
      <dsp:nvSpPr>
        <dsp:cNvPr id="0" name=""/>
        <dsp:cNvSpPr/>
      </dsp:nvSpPr>
      <dsp:spPr>
        <a:xfrm>
          <a:off x="4897920" y="749904"/>
          <a:ext cx="725518" cy="625130"/>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663178-82B1-4FC6-AAC9-EC7A37F23765}">
      <dsp:nvSpPr>
        <dsp:cNvPr id="0" name=""/>
        <dsp:cNvSpPr/>
      </dsp:nvSpPr>
      <dsp:spPr>
        <a:xfrm>
          <a:off x="3883359" y="3776"/>
          <a:ext cx="1575833" cy="1363280"/>
        </a:xfrm>
        <a:prstGeom prst="hexagon">
          <a:avLst>
            <a:gd name="adj" fmla="val 28570"/>
            <a:gd name="vf" fmla="val 11547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zh-TW" altLang="en-US" sz="1500" kern="1200" dirty="0"/>
            <a:t>人民自決權</a:t>
          </a:r>
          <a:r>
            <a:rPr lang="en-US" altLang="zh-TW" sz="1500" kern="1200" dirty="0"/>
            <a:t>(1)</a:t>
          </a:r>
          <a:endParaRPr lang="zh-TW" altLang="en-US" sz="1500" kern="1200" dirty="0"/>
        </a:p>
      </dsp:txBody>
      <dsp:txXfrm>
        <a:off x="4144508" y="229701"/>
        <a:ext cx="1053535" cy="911430"/>
      </dsp:txXfrm>
    </dsp:sp>
    <dsp:sp modelId="{A0CA24BC-FC04-4B41-9F2A-020B3896CF3A}">
      <dsp:nvSpPr>
        <dsp:cNvPr id="0" name=""/>
        <dsp:cNvSpPr/>
      </dsp:nvSpPr>
      <dsp:spPr>
        <a:xfrm>
          <a:off x="5688639" y="1885707"/>
          <a:ext cx="725518" cy="625130"/>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9F7C6B-B4DA-4259-B0E0-0D3CAA0C5522}">
      <dsp:nvSpPr>
        <dsp:cNvPr id="0" name=""/>
        <dsp:cNvSpPr/>
      </dsp:nvSpPr>
      <dsp:spPr>
        <a:xfrm>
          <a:off x="5270985" y="824508"/>
          <a:ext cx="1575833" cy="1363280"/>
        </a:xfrm>
        <a:prstGeom prst="hexagon">
          <a:avLst>
            <a:gd name="adj" fmla="val 28570"/>
            <a:gd name="vf" fmla="val 11547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zh-TW" altLang="en-US" sz="1500" kern="1200" dirty="0"/>
            <a:t>一般性規定</a:t>
          </a:r>
          <a:r>
            <a:rPr lang="en-US" altLang="zh-TW" sz="1500" kern="1200" dirty="0"/>
            <a:t>2-5</a:t>
          </a:r>
          <a:endParaRPr lang="zh-TW" altLang="en-US" sz="1500" kern="1200" dirty="0"/>
        </a:p>
      </dsp:txBody>
      <dsp:txXfrm>
        <a:off x="5532134" y="1050433"/>
        <a:ext cx="1053535" cy="911430"/>
      </dsp:txXfrm>
    </dsp:sp>
    <dsp:sp modelId="{1960868D-7A37-4A76-B8BE-11934E0D1531}">
      <dsp:nvSpPr>
        <dsp:cNvPr id="0" name=""/>
        <dsp:cNvSpPr/>
      </dsp:nvSpPr>
      <dsp:spPr>
        <a:xfrm>
          <a:off x="5100441" y="3204905"/>
          <a:ext cx="725518" cy="625130"/>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121169-91B6-4E52-A9E3-17DFCEE079F9}">
      <dsp:nvSpPr>
        <dsp:cNvPr id="0" name=""/>
        <dsp:cNvSpPr/>
      </dsp:nvSpPr>
      <dsp:spPr>
        <a:xfrm>
          <a:off x="5270985" y="2540592"/>
          <a:ext cx="1575833" cy="1363280"/>
        </a:xfrm>
        <a:prstGeom prst="hexagon">
          <a:avLst>
            <a:gd name="adj" fmla="val 28570"/>
            <a:gd name="vf" fmla="val 11547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zh-TW" altLang="en-US" sz="1500" kern="1200" dirty="0"/>
            <a:t>具體權利內容</a:t>
          </a:r>
          <a:r>
            <a:rPr lang="en-US" altLang="zh-TW" sz="1500" kern="1200" dirty="0"/>
            <a:t>6-15</a:t>
          </a:r>
          <a:endParaRPr lang="zh-TW" altLang="en-US" sz="1500" kern="1200" dirty="0"/>
        </a:p>
      </dsp:txBody>
      <dsp:txXfrm>
        <a:off x="5532134" y="2766517"/>
        <a:ext cx="1053535" cy="911430"/>
      </dsp:txXfrm>
    </dsp:sp>
    <dsp:sp modelId="{27AFADAE-93F7-431F-BF7D-682468C73313}">
      <dsp:nvSpPr>
        <dsp:cNvPr id="0" name=""/>
        <dsp:cNvSpPr/>
      </dsp:nvSpPr>
      <dsp:spPr>
        <a:xfrm>
          <a:off x="3641353" y="3341843"/>
          <a:ext cx="725518" cy="625130"/>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EAFFB3-8AA8-4F44-AF55-DF204892037E}">
      <dsp:nvSpPr>
        <dsp:cNvPr id="0" name=""/>
        <dsp:cNvSpPr/>
      </dsp:nvSpPr>
      <dsp:spPr>
        <a:xfrm>
          <a:off x="3778740" y="3286723"/>
          <a:ext cx="1575833" cy="1363280"/>
        </a:xfrm>
        <a:prstGeom prst="hexagon">
          <a:avLst>
            <a:gd name="adj" fmla="val 28570"/>
            <a:gd name="vf" fmla="val 11547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zh-TW" altLang="en-US" sz="1500" kern="1200" dirty="0"/>
            <a:t>公約監督</a:t>
          </a:r>
          <a:r>
            <a:rPr lang="en-US" altLang="zh-TW" sz="1500" kern="1200" dirty="0"/>
            <a:t>16-25</a:t>
          </a:r>
          <a:endParaRPr lang="zh-TW" altLang="en-US" sz="1500" kern="1200" dirty="0"/>
        </a:p>
      </dsp:txBody>
      <dsp:txXfrm>
        <a:off x="4039889" y="3512648"/>
        <a:ext cx="1053535" cy="911430"/>
      </dsp:txXfrm>
    </dsp:sp>
    <dsp:sp modelId="{F199A06E-1967-4F20-80A8-D6B01C8E4D4E}">
      <dsp:nvSpPr>
        <dsp:cNvPr id="0" name=""/>
        <dsp:cNvSpPr/>
      </dsp:nvSpPr>
      <dsp:spPr>
        <a:xfrm>
          <a:off x="2341826" y="842610"/>
          <a:ext cx="1575833" cy="1363280"/>
        </a:xfrm>
        <a:prstGeom prst="hexagon">
          <a:avLst>
            <a:gd name="adj" fmla="val 28570"/>
            <a:gd name="vf" fmla="val 11547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zh-TW" altLang="en-US" sz="1500" kern="1200" dirty="0"/>
            <a:t>簽屬、批准加入及交存</a:t>
          </a:r>
          <a:r>
            <a:rPr lang="en-US" altLang="zh-TW" sz="1500" kern="1200" dirty="0"/>
            <a:t>48-53</a:t>
          </a:r>
          <a:endParaRPr lang="zh-TW" altLang="en-US" sz="1500" kern="1200" dirty="0"/>
        </a:p>
      </dsp:txBody>
      <dsp:txXfrm>
        <a:off x="2602975" y="1068535"/>
        <a:ext cx="1053535" cy="9114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7FA3CA-D5E9-49A4-BFB5-1CC017D482BF}">
      <dsp:nvSpPr>
        <dsp:cNvPr id="0" name=""/>
        <dsp:cNvSpPr/>
      </dsp:nvSpPr>
      <dsp:spPr>
        <a:xfrm>
          <a:off x="3858660" y="2317"/>
          <a:ext cx="1607206" cy="104468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altLang="zh-TW" sz="1700" kern="1200" dirty="0"/>
            <a:t>§1~4</a:t>
          </a:r>
          <a:r>
            <a:rPr lang="zh-TW" altLang="en-US" sz="1700" kern="1200" dirty="0"/>
            <a:t>反歧視與國家義務</a:t>
          </a:r>
        </a:p>
      </dsp:txBody>
      <dsp:txXfrm>
        <a:off x="3909657" y="53314"/>
        <a:ext cx="1505212" cy="942690"/>
      </dsp:txXfrm>
    </dsp:sp>
    <dsp:sp modelId="{899A07CA-C927-49E7-B1D6-0C74F65FC85C}">
      <dsp:nvSpPr>
        <dsp:cNvPr id="0" name=""/>
        <dsp:cNvSpPr/>
      </dsp:nvSpPr>
      <dsp:spPr>
        <a:xfrm>
          <a:off x="2573913" y="524659"/>
          <a:ext cx="4176701" cy="4176701"/>
        </a:xfrm>
        <a:custGeom>
          <a:avLst/>
          <a:gdLst/>
          <a:ahLst/>
          <a:cxnLst/>
          <a:rect l="0" t="0" r="0" b="0"/>
          <a:pathLst>
            <a:path>
              <a:moveTo>
                <a:pt x="2903009" y="165451"/>
              </a:moveTo>
              <a:arcTo wR="2088350" hR="2088350" stAng="17577631" swAng="1962852"/>
            </a:path>
          </a:pathLst>
        </a:custGeom>
        <a:noFill/>
        <a:ln w="6350"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8859822-1666-40D5-9566-2353199B8391}">
      <dsp:nvSpPr>
        <dsp:cNvPr id="0" name=""/>
        <dsp:cNvSpPr/>
      </dsp:nvSpPr>
      <dsp:spPr>
        <a:xfrm>
          <a:off x="5844800" y="1445332"/>
          <a:ext cx="1607206" cy="1044684"/>
        </a:xfrm>
        <a:prstGeom prst="roundRect">
          <a:avLst/>
        </a:prstGeom>
        <a:solidFill>
          <a:schemeClr val="accent2">
            <a:hueOff val="-2489545"/>
            <a:satOff val="13319"/>
            <a:lumOff val="9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altLang="en-US" sz="1700" kern="1200" dirty="0"/>
            <a:t>§7-9</a:t>
          </a:r>
          <a:r>
            <a:rPr lang="zh-TW" altLang="en-US" sz="1700" kern="1200" dirty="0"/>
            <a:t>公共參與</a:t>
          </a:r>
          <a:endParaRPr lang="en-US" altLang="zh-TW" sz="1700" kern="1200" dirty="0"/>
        </a:p>
        <a:p>
          <a:pPr lvl="0" algn="ctr" defTabSz="755650">
            <a:lnSpc>
              <a:spcPct val="90000"/>
            </a:lnSpc>
            <a:spcBef>
              <a:spcPct val="0"/>
            </a:spcBef>
            <a:spcAft>
              <a:spcPct val="35000"/>
            </a:spcAft>
          </a:pPr>
          <a:r>
            <a:rPr lang="zh-TW" altLang="en-US" sz="1700" kern="1200" dirty="0"/>
            <a:t>國籍權</a:t>
          </a:r>
        </a:p>
      </dsp:txBody>
      <dsp:txXfrm>
        <a:off x="5895797" y="1496329"/>
        <a:ext cx="1505212" cy="942690"/>
      </dsp:txXfrm>
    </dsp:sp>
    <dsp:sp modelId="{74692091-4C2D-4791-BE80-7D28680EFF51}">
      <dsp:nvSpPr>
        <dsp:cNvPr id="0" name=""/>
        <dsp:cNvSpPr/>
      </dsp:nvSpPr>
      <dsp:spPr>
        <a:xfrm>
          <a:off x="2573913" y="524659"/>
          <a:ext cx="4176701" cy="4176701"/>
        </a:xfrm>
        <a:custGeom>
          <a:avLst/>
          <a:gdLst/>
          <a:ahLst/>
          <a:cxnLst/>
          <a:rect l="0" t="0" r="0" b="0"/>
          <a:pathLst>
            <a:path>
              <a:moveTo>
                <a:pt x="4173821" y="1978712"/>
              </a:moveTo>
              <a:arcTo wR="2088350" hR="2088350" stAng="21419435" swAng="2197313"/>
            </a:path>
          </a:pathLst>
        </a:custGeom>
        <a:noFill/>
        <a:ln w="6350" cap="flat" cmpd="sng" algn="ctr">
          <a:solidFill>
            <a:schemeClr val="accent2">
              <a:hueOff val="-2489545"/>
              <a:satOff val="13319"/>
              <a:lumOff val="98"/>
              <a:alphaOff val="0"/>
            </a:schemeClr>
          </a:solidFill>
          <a:prstDash val="solid"/>
        </a:ln>
        <a:effectLst/>
      </dsp:spPr>
      <dsp:style>
        <a:lnRef idx="1">
          <a:scrgbClr r="0" g="0" b="0"/>
        </a:lnRef>
        <a:fillRef idx="0">
          <a:scrgbClr r="0" g="0" b="0"/>
        </a:fillRef>
        <a:effectRef idx="0">
          <a:scrgbClr r="0" g="0" b="0"/>
        </a:effectRef>
        <a:fontRef idx="minor"/>
      </dsp:style>
    </dsp:sp>
    <dsp:sp modelId="{D5341880-C161-4050-8D0D-4769DAE67B8F}">
      <dsp:nvSpPr>
        <dsp:cNvPr id="0" name=""/>
        <dsp:cNvSpPr/>
      </dsp:nvSpPr>
      <dsp:spPr>
        <a:xfrm>
          <a:off x="5086162" y="3780180"/>
          <a:ext cx="1607206" cy="1044684"/>
        </a:xfrm>
        <a:prstGeom prst="roundRect">
          <a:avLst/>
        </a:prstGeom>
        <a:solidFill>
          <a:schemeClr val="accent2">
            <a:hueOff val="-4979090"/>
            <a:satOff val="26639"/>
            <a:lumOff val="19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zh-TW" altLang="en-US" sz="1700" kern="1200" dirty="0"/>
            <a:t>暴力防治</a:t>
          </a:r>
        </a:p>
      </dsp:txBody>
      <dsp:txXfrm>
        <a:off x="5137159" y="3831177"/>
        <a:ext cx="1505212" cy="942690"/>
      </dsp:txXfrm>
    </dsp:sp>
    <dsp:sp modelId="{9B4E4119-1A37-40F4-A45F-71C2E69F112B}">
      <dsp:nvSpPr>
        <dsp:cNvPr id="0" name=""/>
        <dsp:cNvSpPr/>
      </dsp:nvSpPr>
      <dsp:spPr>
        <a:xfrm>
          <a:off x="2573913" y="524659"/>
          <a:ext cx="4176701" cy="4176701"/>
        </a:xfrm>
        <a:custGeom>
          <a:avLst/>
          <a:gdLst/>
          <a:ahLst/>
          <a:cxnLst/>
          <a:rect l="0" t="0" r="0" b="0"/>
          <a:pathLst>
            <a:path>
              <a:moveTo>
                <a:pt x="2503944" y="4134931"/>
              </a:moveTo>
              <a:arcTo wR="2088350" hR="2088350" stAng="4711271" swAng="1377459"/>
            </a:path>
          </a:pathLst>
        </a:custGeom>
        <a:noFill/>
        <a:ln w="6350" cap="flat" cmpd="sng" algn="ctr">
          <a:solidFill>
            <a:schemeClr val="accent2">
              <a:hueOff val="-4979090"/>
              <a:satOff val="26639"/>
              <a:lumOff val="196"/>
              <a:alphaOff val="0"/>
            </a:schemeClr>
          </a:solidFill>
          <a:prstDash val="solid"/>
        </a:ln>
        <a:effectLst/>
      </dsp:spPr>
      <dsp:style>
        <a:lnRef idx="1">
          <a:scrgbClr r="0" g="0" b="0"/>
        </a:lnRef>
        <a:fillRef idx="0">
          <a:scrgbClr r="0" g="0" b="0"/>
        </a:fillRef>
        <a:effectRef idx="0">
          <a:scrgbClr r="0" g="0" b="0"/>
        </a:effectRef>
        <a:fontRef idx="minor"/>
      </dsp:style>
    </dsp:sp>
    <dsp:sp modelId="{9FF47A4D-F8E7-4030-A314-05F9A76F5FF2}">
      <dsp:nvSpPr>
        <dsp:cNvPr id="0" name=""/>
        <dsp:cNvSpPr/>
      </dsp:nvSpPr>
      <dsp:spPr>
        <a:xfrm>
          <a:off x="2631158" y="3780180"/>
          <a:ext cx="1607206" cy="1044684"/>
        </a:xfrm>
        <a:prstGeom prst="roundRect">
          <a:avLst/>
        </a:prstGeom>
        <a:solidFill>
          <a:schemeClr val="accent2">
            <a:hueOff val="-7468635"/>
            <a:satOff val="39959"/>
            <a:lumOff val="29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altLang="zh-TW" sz="1700" kern="1200" dirty="0"/>
            <a:t>§6</a:t>
          </a:r>
          <a:r>
            <a:rPr lang="zh-TW" altLang="en-US" sz="1700" kern="1200" dirty="0"/>
            <a:t>禁止人口犯運</a:t>
          </a:r>
        </a:p>
      </dsp:txBody>
      <dsp:txXfrm>
        <a:off x="2682155" y="3831177"/>
        <a:ext cx="1505212" cy="942690"/>
      </dsp:txXfrm>
    </dsp:sp>
    <dsp:sp modelId="{9ECF6407-1973-4448-8EBC-54BB3B6AA488}">
      <dsp:nvSpPr>
        <dsp:cNvPr id="0" name=""/>
        <dsp:cNvSpPr/>
      </dsp:nvSpPr>
      <dsp:spPr>
        <a:xfrm>
          <a:off x="2573913" y="524659"/>
          <a:ext cx="4176701" cy="4176701"/>
        </a:xfrm>
        <a:custGeom>
          <a:avLst/>
          <a:gdLst/>
          <a:ahLst/>
          <a:cxnLst/>
          <a:rect l="0" t="0" r="0" b="0"/>
          <a:pathLst>
            <a:path>
              <a:moveTo>
                <a:pt x="349170" y="3244404"/>
              </a:moveTo>
              <a:arcTo wR="2088350" hR="2088350" stAng="8783253" swAng="2197313"/>
            </a:path>
          </a:pathLst>
        </a:custGeom>
        <a:noFill/>
        <a:ln w="6350" cap="flat" cmpd="sng" algn="ctr">
          <a:solidFill>
            <a:schemeClr val="accent2">
              <a:hueOff val="-7468635"/>
              <a:satOff val="39959"/>
              <a:lumOff val="294"/>
              <a:alphaOff val="0"/>
            </a:schemeClr>
          </a:solidFill>
          <a:prstDash val="solid"/>
        </a:ln>
        <a:effectLst/>
      </dsp:spPr>
      <dsp:style>
        <a:lnRef idx="1">
          <a:scrgbClr r="0" g="0" b="0"/>
        </a:lnRef>
        <a:fillRef idx="0">
          <a:scrgbClr r="0" g="0" b="0"/>
        </a:fillRef>
        <a:effectRef idx="0">
          <a:scrgbClr r="0" g="0" b="0"/>
        </a:effectRef>
        <a:fontRef idx="minor"/>
      </dsp:style>
    </dsp:sp>
    <dsp:sp modelId="{3ABC1892-94C8-4C0F-8DA7-F1BC5983DFDC}">
      <dsp:nvSpPr>
        <dsp:cNvPr id="0" name=""/>
        <dsp:cNvSpPr/>
      </dsp:nvSpPr>
      <dsp:spPr>
        <a:xfrm>
          <a:off x="1872521" y="1445332"/>
          <a:ext cx="1607206" cy="1044684"/>
        </a:xfrm>
        <a:prstGeom prst="roundRect">
          <a:avLst/>
        </a:prstGeom>
        <a:solidFill>
          <a:schemeClr val="accent2">
            <a:hueOff val="-9958180"/>
            <a:satOff val="53278"/>
            <a:lumOff val="39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altLang="zh-TW" sz="1700" kern="1200" dirty="0"/>
            <a:t>§5</a:t>
          </a:r>
          <a:r>
            <a:rPr lang="zh-TW" altLang="en-US" sz="1700" kern="1200" dirty="0"/>
            <a:t>消除文化習俗歧視</a:t>
          </a:r>
        </a:p>
      </dsp:txBody>
      <dsp:txXfrm>
        <a:off x="1923518" y="1496329"/>
        <a:ext cx="1505212" cy="942690"/>
      </dsp:txXfrm>
    </dsp:sp>
    <dsp:sp modelId="{7209A3E6-705E-4C5C-B55D-A171BE6F41F8}">
      <dsp:nvSpPr>
        <dsp:cNvPr id="0" name=""/>
        <dsp:cNvSpPr/>
      </dsp:nvSpPr>
      <dsp:spPr>
        <a:xfrm>
          <a:off x="2573913" y="524659"/>
          <a:ext cx="4176701" cy="4176701"/>
        </a:xfrm>
        <a:custGeom>
          <a:avLst/>
          <a:gdLst/>
          <a:ahLst/>
          <a:cxnLst/>
          <a:rect l="0" t="0" r="0" b="0"/>
          <a:pathLst>
            <a:path>
              <a:moveTo>
                <a:pt x="363687" y="910749"/>
              </a:moveTo>
              <a:arcTo wR="2088350" hR="2088350" stAng="12859517" swAng="1962852"/>
            </a:path>
          </a:pathLst>
        </a:custGeom>
        <a:noFill/>
        <a:ln w="6350" cap="flat" cmpd="sng" algn="ctr">
          <a:solidFill>
            <a:schemeClr val="accent2">
              <a:hueOff val="-9958180"/>
              <a:satOff val="53278"/>
              <a:lumOff val="392"/>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7FA3CA-D5E9-49A4-BFB5-1CC017D482BF}">
      <dsp:nvSpPr>
        <dsp:cNvPr id="0" name=""/>
        <dsp:cNvSpPr/>
      </dsp:nvSpPr>
      <dsp:spPr>
        <a:xfrm>
          <a:off x="3264725" y="1950"/>
          <a:ext cx="1679460" cy="109164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altLang="zh-TW" sz="1900" kern="1200" dirty="0"/>
            <a:t>§10-11</a:t>
          </a:r>
          <a:r>
            <a:rPr lang="zh-TW" altLang="en-US" sz="1900" kern="1200" dirty="0"/>
            <a:t>教育及工作上平等</a:t>
          </a:r>
        </a:p>
      </dsp:txBody>
      <dsp:txXfrm>
        <a:off x="3318015" y="55240"/>
        <a:ext cx="1572880" cy="985069"/>
      </dsp:txXfrm>
    </dsp:sp>
    <dsp:sp modelId="{899A07CA-C927-49E7-B1D6-0C74F65FC85C}">
      <dsp:nvSpPr>
        <dsp:cNvPr id="0" name=""/>
        <dsp:cNvSpPr/>
      </dsp:nvSpPr>
      <dsp:spPr>
        <a:xfrm>
          <a:off x="1923802" y="547775"/>
          <a:ext cx="4361306" cy="4361306"/>
        </a:xfrm>
        <a:custGeom>
          <a:avLst/>
          <a:gdLst/>
          <a:ahLst/>
          <a:cxnLst/>
          <a:rect l="0" t="0" r="0" b="0"/>
          <a:pathLst>
            <a:path>
              <a:moveTo>
                <a:pt x="3031916" y="173017"/>
              </a:moveTo>
              <a:arcTo wR="2180653" hR="2180653" stAng="17578654" swAng="1961094"/>
            </a:path>
          </a:pathLst>
        </a:custGeom>
        <a:noFill/>
        <a:ln w="6350"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8859822-1666-40D5-9566-2353199B8391}">
      <dsp:nvSpPr>
        <dsp:cNvPr id="0" name=""/>
        <dsp:cNvSpPr/>
      </dsp:nvSpPr>
      <dsp:spPr>
        <a:xfrm>
          <a:off x="5338650" y="1508745"/>
          <a:ext cx="1679460" cy="109164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altLang="zh-TW" sz="1900" kern="1200" dirty="0"/>
            <a:t>§16</a:t>
          </a:r>
          <a:r>
            <a:rPr lang="zh-TW" altLang="en-US" sz="1900" kern="1200" dirty="0"/>
            <a:t>婚姻與家庭</a:t>
          </a:r>
        </a:p>
      </dsp:txBody>
      <dsp:txXfrm>
        <a:off x="5391940" y="1562035"/>
        <a:ext cx="1572880" cy="985069"/>
      </dsp:txXfrm>
    </dsp:sp>
    <dsp:sp modelId="{74692091-4C2D-4791-BE80-7D28680EFF51}">
      <dsp:nvSpPr>
        <dsp:cNvPr id="0" name=""/>
        <dsp:cNvSpPr/>
      </dsp:nvSpPr>
      <dsp:spPr>
        <a:xfrm>
          <a:off x="1923802" y="547775"/>
          <a:ext cx="4361306" cy="4361306"/>
        </a:xfrm>
        <a:custGeom>
          <a:avLst/>
          <a:gdLst/>
          <a:ahLst/>
          <a:cxnLst/>
          <a:rect l="0" t="0" r="0" b="0"/>
          <a:pathLst>
            <a:path>
              <a:moveTo>
                <a:pt x="4358319" y="2066556"/>
              </a:moveTo>
              <a:arcTo wR="2180653" hR="2180653" stAng="21420046" swAng="2195962"/>
            </a:path>
          </a:pathLst>
        </a:custGeom>
        <a:noFill/>
        <a:ln w="6350"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5341880-C161-4050-8D0D-4769DAE67B8F}">
      <dsp:nvSpPr>
        <dsp:cNvPr id="0" name=""/>
        <dsp:cNvSpPr/>
      </dsp:nvSpPr>
      <dsp:spPr>
        <a:xfrm>
          <a:off x="4546481" y="3946789"/>
          <a:ext cx="1679460" cy="109164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altLang="zh-TW" sz="1900" kern="1200" dirty="0"/>
            <a:t>§15</a:t>
          </a:r>
          <a:r>
            <a:rPr lang="zh-TW" altLang="en-US" sz="1900" kern="1200" dirty="0"/>
            <a:t>法律之前平等</a:t>
          </a:r>
        </a:p>
      </dsp:txBody>
      <dsp:txXfrm>
        <a:off x="4599771" y="4000079"/>
        <a:ext cx="1572880" cy="985069"/>
      </dsp:txXfrm>
    </dsp:sp>
    <dsp:sp modelId="{9B4E4119-1A37-40F4-A45F-71C2E69F112B}">
      <dsp:nvSpPr>
        <dsp:cNvPr id="0" name=""/>
        <dsp:cNvSpPr/>
      </dsp:nvSpPr>
      <dsp:spPr>
        <a:xfrm>
          <a:off x="1923802" y="547775"/>
          <a:ext cx="4361306" cy="4361306"/>
        </a:xfrm>
        <a:custGeom>
          <a:avLst/>
          <a:gdLst/>
          <a:ahLst/>
          <a:cxnLst/>
          <a:rect l="0" t="0" r="0" b="0"/>
          <a:pathLst>
            <a:path>
              <a:moveTo>
                <a:pt x="2614018" y="4317810"/>
              </a:moveTo>
              <a:arcTo wR="2180653" hR="2180653" stAng="4712231" swAng="1375537"/>
            </a:path>
          </a:pathLst>
        </a:custGeom>
        <a:noFill/>
        <a:ln w="6350"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FF47A4D-F8E7-4030-A314-05F9A76F5FF2}">
      <dsp:nvSpPr>
        <dsp:cNvPr id="0" name=""/>
        <dsp:cNvSpPr/>
      </dsp:nvSpPr>
      <dsp:spPr>
        <a:xfrm>
          <a:off x="1982970" y="3946789"/>
          <a:ext cx="1679460" cy="109164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altLang="en-US" sz="1900" kern="1200" dirty="0"/>
            <a:t>§14</a:t>
          </a:r>
          <a:r>
            <a:rPr lang="zh-TW" altLang="en-US" sz="1900" kern="1200" dirty="0"/>
            <a:t>性別與環境正義</a:t>
          </a:r>
        </a:p>
      </dsp:txBody>
      <dsp:txXfrm>
        <a:off x="2036260" y="4000079"/>
        <a:ext cx="1572880" cy="985069"/>
      </dsp:txXfrm>
    </dsp:sp>
    <dsp:sp modelId="{9ECF6407-1973-4448-8EBC-54BB3B6AA488}">
      <dsp:nvSpPr>
        <dsp:cNvPr id="0" name=""/>
        <dsp:cNvSpPr/>
      </dsp:nvSpPr>
      <dsp:spPr>
        <a:xfrm>
          <a:off x="1923802" y="547775"/>
          <a:ext cx="4361306" cy="4361306"/>
        </a:xfrm>
        <a:custGeom>
          <a:avLst/>
          <a:gdLst/>
          <a:ahLst/>
          <a:cxnLst/>
          <a:rect l="0" t="0" r="0" b="0"/>
          <a:pathLst>
            <a:path>
              <a:moveTo>
                <a:pt x="364343" y="3387412"/>
              </a:moveTo>
              <a:arcTo wR="2180653" hR="2180653" stAng="8783992" swAng="2195962"/>
            </a:path>
          </a:pathLst>
        </a:custGeom>
        <a:noFill/>
        <a:ln w="6350"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ABC1892-94C8-4C0F-8DA7-F1BC5983DFDC}">
      <dsp:nvSpPr>
        <dsp:cNvPr id="0" name=""/>
        <dsp:cNvSpPr/>
      </dsp:nvSpPr>
      <dsp:spPr>
        <a:xfrm>
          <a:off x="1190801" y="1508745"/>
          <a:ext cx="1679460" cy="109164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altLang="zh-TW" sz="1900" kern="1200" dirty="0"/>
            <a:t>§12-13</a:t>
          </a:r>
          <a:r>
            <a:rPr lang="zh-TW" altLang="en-US" sz="1900" kern="1200" dirty="0"/>
            <a:t>健康權與社會安全</a:t>
          </a:r>
        </a:p>
      </dsp:txBody>
      <dsp:txXfrm>
        <a:off x="1244091" y="1562035"/>
        <a:ext cx="1572880" cy="985069"/>
      </dsp:txXfrm>
    </dsp:sp>
    <dsp:sp modelId="{7209A3E6-705E-4C5C-B55D-A171BE6F41F8}">
      <dsp:nvSpPr>
        <dsp:cNvPr id="0" name=""/>
        <dsp:cNvSpPr/>
      </dsp:nvSpPr>
      <dsp:spPr>
        <a:xfrm>
          <a:off x="1923802" y="547775"/>
          <a:ext cx="4361306" cy="4361306"/>
        </a:xfrm>
        <a:custGeom>
          <a:avLst/>
          <a:gdLst/>
          <a:ahLst/>
          <a:cxnLst/>
          <a:rect l="0" t="0" r="0" b="0"/>
          <a:pathLst>
            <a:path>
              <a:moveTo>
                <a:pt x="380024" y="950618"/>
              </a:moveTo>
              <a:arcTo wR="2180653" hR="2180653" stAng="12860252" swAng="1961094"/>
            </a:path>
          </a:pathLst>
        </a:custGeom>
        <a:noFill/>
        <a:ln w="6350"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61E923-2F2F-45A0-AD51-5FB3DAD2D414}">
      <dsp:nvSpPr>
        <dsp:cNvPr id="0" name=""/>
        <dsp:cNvSpPr/>
      </dsp:nvSpPr>
      <dsp:spPr>
        <a:xfrm rot="5400000">
          <a:off x="-224735" y="224735"/>
          <a:ext cx="1498233" cy="1048763"/>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TW" altLang="en-US" sz="1300" kern="1200" dirty="0"/>
            <a:t>案例</a:t>
          </a:r>
        </a:p>
      </dsp:txBody>
      <dsp:txXfrm rot="-5400000">
        <a:off x="1" y="524382"/>
        <a:ext cx="1048763" cy="449470"/>
      </dsp:txXfrm>
    </dsp:sp>
    <dsp:sp modelId="{C6CDD23F-B579-40F8-AC7C-AA5A32094507}">
      <dsp:nvSpPr>
        <dsp:cNvPr id="0" name=""/>
        <dsp:cNvSpPr/>
      </dsp:nvSpPr>
      <dsp:spPr>
        <a:xfrm rot="5400000">
          <a:off x="4152255" y="-2967554"/>
          <a:ext cx="973851" cy="7180836"/>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kern="1200" dirty="0"/>
            <a:t>祭祀公業條例施行前，依照內部規約大多是</a:t>
          </a:r>
          <a:r>
            <a:rPr lang="zh-TW" altLang="en-US" sz="2000" b="1" kern="1200" dirty="0">
              <a:solidFill>
                <a:srgbClr val="FF0000"/>
              </a:solidFill>
            </a:rPr>
            <a:t>限定以男性子孫</a:t>
          </a:r>
          <a:r>
            <a:rPr lang="zh-TW" altLang="en-US" sz="2000" kern="1200" dirty="0"/>
            <a:t>為派下員？</a:t>
          </a:r>
        </a:p>
      </dsp:txBody>
      <dsp:txXfrm rot="-5400000">
        <a:off x="1048763" y="183477"/>
        <a:ext cx="7133297" cy="878773"/>
      </dsp:txXfrm>
    </dsp:sp>
    <dsp:sp modelId="{E7755B47-25E8-458C-B302-0251846AD60E}">
      <dsp:nvSpPr>
        <dsp:cNvPr id="0" name=""/>
        <dsp:cNvSpPr/>
      </dsp:nvSpPr>
      <dsp:spPr>
        <a:xfrm rot="5400000">
          <a:off x="-224735" y="1718584"/>
          <a:ext cx="1498233" cy="1048763"/>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TW" altLang="en-US" sz="1300" kern="1200" dirty="0"/>
            <a:t>重點問題探討</a:t>
          </a:r>
        </a:p>
      </dsp:txBody>
      <dsp:txXfrm rot="-5400000">
        <a:off x="1" y="2018231"/>
        <a:ext cx="1048763" cy="449470"/>
      </dsp:txXfrm>
    </dsp:sp>
    <dsp:sp modelId="{01756A81-23F7-49DD-8928-53B69324EEE9}">
      <dsp:nvSpPr>
        <dsp:cNvPr id="0" name=""/>
        <dsp:cNvSpPr/>
      </dsp:nvSpPr>
      <dsp:spPr>
        <a:xfrm rot="5400000">
          <a:off x="4152255" y="-1609642"/>
          <a:ext cx="973851" cy="7180836"/>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altLang="zh-TW" sz="2400" kern="1200" dirty="0"/>
            <a:t>CEDAW</a:t>
          </a:r>
          <a:r>
            <a:rPr lang="zh-TW" altLang="en-US" sz="2400" kern="1200" dirty="0"/>
            <a:t>第</a:t>
          </a:r>
          <a:r>
            <a:rPr lang="en-US" altLang="zh-TW" sz="2400" kern="1200" dirty="0"/>
            <a:t>2</a:t>
          </a:r>
          <a:r>
            <a:rPr lang="zh-TW" altLang="en-US" sz="2400" kern="1200" dirty="0"/>
            <a:t>條、第</a:t>
          </a:r>
          <a:r>
            <a:rPr lang="en-US" altLang="zh-TW" sz="2400" kern="1200" dirty="0"/>
            <a:t>5</a:t>
          </a:r>
          <a:r>
            <a:rPr lang="zh-TW" altLang="en-US" sz="2400" kern="1200" dirty="0"/>
            <a:t>條</a:t>
          </a:r>
        </a:p>
        <a:p>
          <a:pPr marL="228600" lvl="1" indent="-228600" algn="l" defTabSz="1066800">
            <a:lnSpc>
              <a:spcPct val="90000"/>
            </a:lnSpc>
            <a:spcBef>
              <a:spcPct val="0"/>
            </a:spcBef>
            <a:spcAft>
              <a:spcPct val="15000"/>
            </a:spcAft>
            <a:buChar char="••"/>
          </a:pPr>
          <a:r>
            <a:rPr lang="zh-TW" altLang="en-US" sz="2400" kern="1200" dirty="0"/>
            <a:t>憲法第</a:t>
          </a:r>
          <a:r>
            <a:rPr lang="en-US" altLang="zh-TW" sz="2400" kern="1200" dirty="0"/>
            <a:t>7</a:t>
          </a:r>
          <a:r>
            <a:rPr lang="zh-TW" altLang="en-US" sz="2400" kern="1200" dirty="0"/>
            <a:t>條、增修條文第</a:t>
          </a:r>
          <a:r>
            <a:rPr lang="en-US" altLang="zh-TW" sz="2400" kern="1200" dirty="0"/>
            <a:t>10</a:t>
          </a:r>
          <a:r>
            <a:rPr lang="zh-TW" altLang="en-US" sz="2400" kern="1200" dirty="0"/>
            <a:t>條第</a:t>
          </a:r>
          <a:r>
            <a:rPr lang="en-US" altLang="zh-TW" sz="2400" kern="1200" dirty="0"/>
            <a:t>6</a:t>
          </a:r>
          <a:r>
            <a:rPr lang="zh-TW" altLang="en-US" sz="2400" kern="1200" dirty="0"/>
            <a:t>項</a:t>
          </a:r>
        </a:p>
      </dsp:txBody>
      <dsp:txXfrm rot="-5400000">
        <a:off x="1048763" y="1541389"/>
        <a:ext cx="7133297" cy="878773"/>
      </dsp:txXfrm>
    </dsp:sp>
    <dsp:sp modelId="{4FBBC2E7-A366-4D24-A2F8-861371910EEF}">
      <dsp:nvSpPr>
        <dsp:cNvPr id="0" name=""/>
        <dsp:cNvSpPr/>
      </dsp:nvSpPr>
      <dsp:spPr>
        <a:xfrm rot="5400000">
          <a:off x="-224735" y="3955480"/>
          <a:ext cx="1498233" cy="1048763"/>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TW" altLang="en-US" sz="1300" kern="1200" dirty="0"/>
            <a:t>司法院釋字</a:t>
          </a:r>
        </a:p>
      </dsp:txBody>
      <dsp:txXfrm rot="-5400000">
        <a:off x="1" y="4255127"/>
        <a:ext cx="1048763" cy="449470"/>
      </dsp:txXfrm>
    </dsp:sp>
    <dsp:sp modelId="{31FCF5D4-5A61-4197-B191-DED334E7D104}">
      <dsp:nvSpPr>
        <dsp:cNvPr id="0" name=""/>
        <dsp:cNvSpPr/>
      </dsp:nvSpPr>
      <dsp:spPr>
        <a:xfrm rot="5400000">
          <a:off x="3273271" y="520870"/>
          <a:ext cx="2731820" cy="7180836"/>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ts val="2600"/>
            </a:lnSpc>
            <a:spcBef>
              <a:spcPct val="0"/>
            </a:spcBef>
            <a:spcAft>
              <a:spcPct val="15000"/>
            </a:spcAft>
            <a:buChar char="••"/>
          </a:pPr>
          <a:r>
            <a:rPr lang="zh-TW" altLang="en-US" sz="2400" kern="1200" dirty="0">
              <a:latin typeface="+mn-ea"/>
              <a:ea typeface="+mn-ea"/>
            </a:rPr>
            <a:t>司法院釋字第</a:t>
          </a:r>
          <a:r>
            <a:rPr lang="en-US" altLang="zh-TW" sz="2400" kern="1200" dirty="0">
              <a:latin typeface="+mn-ea"/>
              <a:ea typeface="+mn-ea"/>
            </a:rPr>
            <a:t>728</a:t>
          </a:r>
          <a:r>
            <a:rPr lang="zh-TW" altLang="en-US" sz="2400" kern="1200" dirty="0">
              <a:latin typeface="+mn-ea"/>
              <a:ea typeface="+mn-ea"/>
            </a:rPr>
            <a:t>號</a:t>
          </a:r>
        </a:p>
        <a:p>
          <a:pPr marL="228600" lvl="1" indent="-228600" algn="l" defTabSz="1066800">
            <a:lnSpc>
              <a:spcPts val="2600"/>
            </a:lnSpc>
            <a:spcBef>
              <a:spcPct val="0"/>
            </a:spcBef>
            <a:spcAft>
              <a:spcPct val="15000"/>
            </a:spcAft>
            <a:buChar char="••"/>
          </a:pPr>
          <a:r>
            <a:rPr lang="en-US" altLang="zh-TW" sz="2400" kern="1200" dirty="0">
              <a:latin typeface="+mn-ea"/>
              <a:ea typeface="+mn-ea"/>
            </a:rPr>
            <a:t>(</a:t>
          </a:r>
          <a:r>
            <a:rPr lang="zh-TW" altLang="en-US" sz="2400" kern="1200" dirty="0">
              <a:latin typeface="+mn-ea"/>
              <a:ea typeface="+mn-ea"/>
            </a:rPr>
            <a:t>解釋文摘要</a:t>
          </a:r>
          <a:r>
            <a:rPr lang="en-US" altLang="zh-TW" sz="2400" kern="1200" dirty="0">
              <a:latin typeface="+mn-ea"/>
              <a:ea typeface="+mn-ea"/>
            </a:rPr>
            <a:t>)</a:t>
          </a:r>
          <a:r>
            <a:rPr lang="zh-TW" altLang="en-US" sz="2400" kern="1200" dirty="0">
              <a:latin typeface="+mn-ea"/>
              <a:ea typeface="+mn-ea"/>
            </a:rPr>
            <a:t>。多數情形致女子不得為派下員，但該等規約係設立人及其子孫所為之私法上結社及財產處分行為，</a:t>
          </a:r>
          <a:r>
            <a:rPr lang="zh-TW" altLang="en-US" sz="2400" b="1" kern="1200" dirty="0">
              <a:solidFill>
                <a:srgbClr val="FF0000"/>
              </a:solidFill>
              <a:latin typeface="+mj-ea"/>
              <a:ea typeface="+mj-ea"/>
            </a:rPr>
            <a:t>基於私法自治，原則上應予尊重，以維護法秩序之安定</a:t>
          </a:r>
          <a:r>
            <a:rPr lang="zh-TW" altLang="en-US" sz="2400" kern="1200" dirty="0">
              <a:latin typeface="+mn-ea"/>
              <a:ea typeface="+mn-ea"/>
            </a:rPr>
            <a:t>。是上開規定以規約認定祭祀公業派下員，尚難認與憲法第七條保障性別平等之意旨有違，致侵害女子之財產權。</a:t>
          </a:r>
        </a:p>
      </dsp:txBody>
      <dsp:txXfrm rot="-5400000">
        <a:off x="1048763" y="2878734"/>
        <a:ext cx="7047480" cy="24651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61E923-2F2F-45A0-AD51-5FB3DAD2D414}">
      <dsp:nvSpPr>
        <dsp:cNvPr id="0" name=""/>
        <dsp:cNvSpPr/>
      </dsp:nvSpPr>
      <dsp:spPr>
        <a:xfrm rot="5400000">
          <a:off x="-218552" y="251607"/>
          <a:ext cx="1457018" cy="1019912"/>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TW" altLang="en-US" sz="1300" kern="1200" dirty="0"/>
            <a:t>案例</a:t>
          </a:r>
        </a:p>
      </dsp:txBody>
      <dsp:txXfrm rot="-5400000">
        <a:off x="1" y="543010"/>
        <a:ext cx="1019912" cy="437106"/>
      </dsp:txXfrm>
    </dsp:sp>
    <dsp:sp modelId="{C6CDD23F-B579-40F8-AC7C-AA5A32094507}">
      <dsp:nvSpPr>
        <dsp:cNvPr id="0" name=""/>
        <dsp:cNvSpPr/>
      </dsp:nvSpPr>
      <dsp:spPr>
        <a:xfrm rot="5400000">
          <a:off x="3996865" y="-2943897"/>
          <a:ext cx="947061" cy="6900967"/>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kern="1200" dirty="0"/>
            <a:t>我國民法雖男女皆享有繼承權，但據統計我國拋棄繼承者女性約佔六成。？</a:t>
          </a:r>
        </a:p>
      </dsp:txBody>
      <dsp:txXfrm rot="-5400000">
        <a:off x="1019912" y="79288"/>
        <a:ext cx="6854735" cy="854597"/>
      </dsp:txXfrm>
    </dsp:sp>
    <dsp:sp modelId="{E7755B47-25E8-458C-B302-0251846AD60E}">
      <dsp:nvSpPr>
        <dsp:cNvPr id="0" name=""/>
        <dsp:cNvSpPr/>
      </dsp:nvSpPr>
      <dsp:spPr>
        <a:xfrm rot="5400000">
          <a:off x="-218552" y="1544786"/>
          <a:ext cx="1457018" cy="1019912"/>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TW" altLang="en-US" sz="1300" kern="1200" dirty="0"/>
            <a:t>重點問題探討</a:t>
          </a:r>
        </a:p>
      </dsp:txBody>
      <dsp:txXfrm rot="-5400000">
        <a:off x="1" y="1836189"/>
        <a:ext cx="1019912" cy="437106"/>
      </dsp:txXfrm>
    </dsp:sp>
    <dsp:sp modelId="{01756A81-23F7-49DD-8928-53B69324EEE9}">
      <dsp:nvSpPr>
        <dsp:cNvPr id="0" name=""/>
        <dsp:cNvSpPr/>
      </dsp:nvSpPr>
      <dsp:spPr>
        <a:xfrm rot="5400000">
          <a:off x="3996865" y="-1650718"/>
          <a:ext cx="947061" cy="6900967"/>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TW" altLang="en-US" sz="1800" kern="1200" dirty="0">
              <a:solidFill>
                <a:srgbClr val="FF0000"/>
              </a:solidFill>
            </a:rPr>
            <a:t>憲法第</a:t>
          </a:r>
          <a:r>
            <a:rPr lang="en-US" altLang="zh-TW" sz="1800" kern="1200" dirty="0">
              <a:solidFill>
                <a:srgbClr val="FF0000"/>
              </a:solidFill>
            </a:rPr>
            <a:t>7</a:t>
          </a:r>
          <a:r>
            <a:rPr lang="zh-TW" altLang="en-US" sz="1800" kern="1200" dirty="0">
              <a:solidFill>
                <a:srgbClr val="FF0000"/>
              </a:solidFill>
            </a:rPr>
            <a:t>條、增修條文第</a:t>
          </a:r>
          <a:r>
            <a:rPr lang="en-US" altLang="zh-TW" sz="1800" kern="1200" dirty="0">
              <a:solidFill>
                <a:srgbClr val="FF0000"/>
              </a:solidFill>
            </a:rPr>
            <a:t>10</a:t>
          </a:r>
          <a:r>
            <a:rPr lang="zh-TW" altLang="en-US" sz="1800" kern="1200" dirty="0">
              <a:solidFill>
                <a:srgbClr val="FF0000"/>
              </a:solidFill>
            </a:rPr>
            <a:t>條</a:t>
          </a:r>
        </a:p>
        <a:p>
          <a:pPr marL="171450" lvl="1" indent="-171450" algn="l" defTabSz="800100">
            <a:lnSpc>
              <a:spcPct val="90000"/>
            </a:lnSpc>
            <a:spcBef>
              <a:spcPct val="0"/>
            </a:spcBef>
            <a:spcAft>
              <a:spcPct val="15000"/>
            </a:spcAft>
            <a:buChar char="••"/>
          </a:pPr>
          <a:r>
            <a:rPr lang="en-US" altLang="zh-TW" sz="1800" kern="1200" dirty="0">
              <a:solidFill>
                <a:srgbClr val="FF0000"/>
              </a:solidFill>
            </a:rPr>
            <a:t>CEDAW</a:t>
          </a:r>
          <a:r>
            <a:rPr lang="zh-TW" altLang="en-US" sz="1800" kern="1200" dirty="0">
              <a:solidFill>
                <a:srgbClr val="FF0000"/>
              </a:solidFill>
            </a:rPr>
            <a:t>公約第</a:t>
          </a:r>
          <a:r>
            <a:rPr lang="en-US" altLang="zh-TW" sz="1800" kern="1200" dirty="0">
              <a:solidFill>
                <a:srgbClr val="FF0000"/>
              </a:solidFill>
            </a:rPr>
            <a:t>2</a:t>
          </a:r>
          <a:r>
            <a:rPr lang="zh-TW" altLang="en-US" sz="1800" kern="1200" dirty="0">
              <a:solidFill>
                <a:srgbClr val="FF0000"/>
              </a:solidFill>
            </a:rPr>
            <a:t>條第</a:t>
          </a:r>
          <a:r>
            <a:rPr lang="en-US" altLang="zh-TW" sz="1800" kern="1200" dirty="0">
              <a:solidFill>
                <a:srgbClr val="FF0000"/>
              </a:solidFill>
            </a:rPr>
            <a:t>5</a:t>
          </a:r>
          <a:r>
            <a:rPr lang="zh-TW" altLang="en-US" sz="1800" kern="1200" dirty="0">
              <a:solidFill>
                <a:srgbClr val="FF0000"/>
              </a:solidFill>
            </a:rPr>
            <a:t>條</a:t>
          </a:r>
        </a:p>
      </dsp:txBody>
      <dsp:txXfrm rot="-5400000">
        <a:off x="1019912" y="1372467"/>
        <a:ext cx="6854735" cy="854597"/>
      </dsp:txXfrm>
    </dsp:sp>
    <dsp:sp modelId="{4FBBC2E7-A366-4D24-A2F8-861371910EEF}">
      <dsp:nvSpPr>
        <dsp:cNvPr id="0" name=""/>
        <dsp:cNvSpPr/>
      </dsp:nvSpPr>
      <dsp:spPr>
        <a:xfrm rot="5400000">
          <a:off x="-218552" y="3420091"/>
          <a:ext cx="1457018" cy="1019912"/>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TW" altLang="en-US" sz="1300" kern="1200" dirty="0"/>
            <a:t>公約內容</a:t>
          </a:r>
        </a:p>
      </dsp:txBody>
      <dsp:txXfrm rot="-5400000">
        <a:off x="1" y="3711494"/>
        <a:ext cx="1019912" cy="437106"/>
      </dsp:txXfrm>
    </dsp:sp>
    <dsp:sp modelId="{31FCF5D4-5A61-4197-B191-DED334E7D104}">
      <dsp:nvSpPr>
        <dsp:cNvPr id="0" name=""/>
        <dsp:cNvSpPr/>
      </dsp:nvSpPr>
      <dsp:spPr>
        <a:xfrm rot="5400000">
          <a:off x="3401972" y="236357"/>
          <a:ext cx="2111313" cy="6900967"/>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TW" altLang="en-US" sz="1800" kern="1200" dirty="0"/>
            <a:t>第五條</a:t>
          </a:r>
        </a:p>
        <a:p>
          <a:pPr marL="171450" lvl="1" indent="-171450" algn="l" defTabSz="800100">
            <a:lnSpc>
              <a:spcPct val="90000"/>
            </a:lnSpc>
            <a:spcBef>
              <a:spcPct val="0"/>
            </a:spcBef>
            <a:spcAft>
              <a:spcPct val="15000"/>
            </a:spcAft>
            <a:buChar char="••"/>
          </a:pPr>
          <a:r>
            <a:rPr lang="zh-TW" altLang="en-US" sz="1800" kern="1200" dirty="0"/>
            <a:t>締約各國應採取一切適當措施：</a:t>
          </a:r>
        </a:p>
        <a:p>
          <a:pPr marL="171450" lvl="1" indent="-171450" algn="l" defTabSz="800100">
            <a:lnSpc>
              <a:spcPct val="90000"/>
            </a:lnSpc>
            <a:spcBef>
              <a:spcPct val="0"/>
            </a:spcBef>
            <a:spcAft>
              <a:spcPct val="15000"/>
            </a:spcAft>
            <a:buChar char="••"/>
          </a:pPr>
          <a:r>
            <a:rPr lang="zh-TW" altLang="en-US" sz="1800" kern="1200" dirty="0"/>
            <a:t>（</a:t>
          </a:r>
          <a:r>
            <a:rPr lang="en-US" altLang="en-US" sz="1800" kern="1200" dirty="0"/>
            <a:t>a</a:t>
          </a:r>
          <a:r>
            <a:rPr lang="zh-TW" altLang="en-US" sz="1800" kern="1200" dirty="0"/>
            <a:t>）改變男女的社會和文化行為模式，以消除基於性別而分尊卑觀念或基於男女任務定型所產生的偏見、習俗和一切其他做法；</a:t>
          </a:r>
        </a:p>
        <a:p>
          <a:pPr marL="171450" lvl="1" indent="-171450" algn="l" defTabSz="800100">
            <a:lnSpc>
              <a:spcPct val="90000"/>
            </a:lnSpc>
            <a:spcBef>
              <a:spcPct val="0"/>
            </a:spcBef>
            <a:spcAft>
              <a:spcPct val="15000"/>
            </a:spcAft>
            <a:buChar char="••"/>
          </a:pPr>
          <a:endParaRPr lang="zh-TW" altLang="en-US" sz="1800" kern="1200" dirty="0"/>
        </a:p>
      </dsp:txBody>
      <dsp:txXfrm rot="-5400000">
        <a:off x="1007145" y="2734250"/>
        <a:ext cx="6797901" cy="190518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61E923-2F2F-45A0-AD51-5FB3DAD2D414}">
      <dsp:nvSpPr>
        <dsp:cNvPr id="0" name=""/>
        <dsp:cNvSpPr/>
      </dsp:nvSpPr>
      <dsp:spPr>
        <a:xfrm rot="5400000">
          <a:off x="-218552" y="251607"/>
          <a:ext cx="1457018" cy="1019912"/>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TW" altLang="en-US" sz="1300" kern="1200" dirty="0"/>
            <a:t>案例</a:t>
          </a:r>
        </a:p>
      </dsp:txBody>
      <dsp:txXfrm rot="-5400000">
        <a:off x="1" y="543010"/>
        <a:ext cx="1019912" cy="437106"/>
      </dsp:txXfrm>
    </dsp:sp>
    <dsp:sp modelId="{C6CDD23F-B579-40F8-AC7C-AA5A32094507}">
      <dsp:nvSpPr>
        <dsp:cNvPr id="0" name=""/>
        <dsp:cNvSpPr/>
      </dsp:nvSpPr>
      <dsp:spPr>
        <a:xfrm rot="5400000">
          <a:off x="3996865" y="-2943897"/>
          <a:ext cx="947061" cy="6900967"/>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kern="1200" dirty="0">
              <a:latin typeface="+mj-ea"/>
              <a:ea typeface="+mj-ea"/>
            </a:rPr>
            <a:t>我國目前選舉制度與部分法規皆有性別比例或保障名額。</a:t>
          </a:r>
        </a:p>
      </dsp:txBody>
      <dsp:txXfrm rot="-5400000">
        <a:off x="1019912" y="79288"/>
        <a:ext cx="6854735" cy="854597"/>
      </dsp:txXfrm>
    </dsp:sp>
    <dsp:sp modelId="{E7755B47-25E8-458C-B302-0251846AD60E}">
      <dsp:nvSpPr>
        <dsp:cNvPr id="0" name=""/>
        <dsp:cNvSpPr/>
      </dsp:nvSpPr>
      <dsp:spPr>
        <a:xfrm rot="5400000">
          <a:off x="-218552" y="1544786"/>
          <a:ext cx="1457018" cy="1019912"/>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TW" altLang="en-US" sz="1300" kern="1200" dirty="0"/>
            <a:t>重點問題探討</a:t>
          </a:r>
        </a:p>
      </dsp:txBody>
      <dsp:txXfrm rot="-5400000">
        <a:off x="1" y="1836189"/>
        <a:ext cx="1019912" cy="437106"/>
      </dsp:txXfrm>
    </dsp:sp>
    <dsp:sp modelId="{01756A81-23F7-49DD-8928-53B69324EEE9}">
      <dsp:nvSpPr>
        <dsp:cNvPr id="0" name=""/>
        <dsp:cNvSpPr/>
      </dsp:nvSpPr>
      <dsp:spPr>
        <a:xfrm rot="5400000">
          <a:off x="3996865" y="-1650718"/>
          <a:ext cx="947061" cy="6900967"/>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TW" altLang="en-US" sz="1800" kern="1200" dirty="0">
              <a:solidFill>
                <a:srgbClr val="FF0000"/>
              </a:solidFill>
            </a:rPr>
            <a:t>憲法第</a:t>
          </a:r>
          <a:r>
            <a:rPr lang="en-US" altLang="zh-TW" sz="1800" kern="1200" dirty="0">
              <a:solidFill>
                <a:srgbClr val="FF0000"/>
              </a:solidFill>
            </a:rPr>
            <a:t>7</a:t>
          </a:r>
          <a:r>
            <a:rPr lang="zh-TW" altLang="en-US" sz="1800" kern="1200" dirty="0">
              <a:solidFill>
                <a:srgbClr val="FF0000"/>
              </a:solidFill>
            </a:rPr>
            <a:t>條、增修條文第</a:t>
          </a:r>
          <a:r>
            <a:rPr lang="en-US" altLang="zh-TW" sz="1800" kern="1200" dirty="0">
              <a:solidFill>
                <a:srgbClr val="FF0000"/>
              </a:solidFill>
            </a:rPr>
            <a:t>10</a:t>
          </a:r>
          <a:r>
            <a:rPr lang="zh-TW" altLang="en-US" sz="1800" kern="1200" dirty="0">
              <a:solidFill>
                <a:srgbClr val="FF0000"/>
              </a:solidFill>
            </a:rPr>
            <a:t>條</a:t>
          </a:r>
        </a:p>
        <a:p>
          <a:pPr marL="171450" lvl="1" indent="-171450" algn="l" defTabSz="800100">
            <a:lnSpc>
              <a:spcPct val="90000"/>
            </a:lnSpc>
            <a:spcBef>
              <a:spcPct val="0"/>
            </a:spcBef>
            <a:spcAft>
              <a:spcPct val="15000"/>
            </a:spcAft>
            <a:buChar char="••"/>
          </a:pPr>
          <a:r>
            <a:rPr lang="en-US" altLang="zh-TW" sz="1800" kern="1200" dirty="0">
              <a:solidFill>
                <a:srgbClr val="FF0000"/>
              </a:solidFill>
            </a:rPr>
            <a:t>CEDAW</a:t>
          </a:r>
          <a:r>
            <a:rPr lang="zh-TW" altLang="en-US" sz="1800" kern="1200" dirty="0">
              <a:solidFill>
                <a:srgbClr val="FF0000"/>
              </a:solidFill>
            </a:rPr>
            <a:t>公約第</a:t>
          </a:r>
          <a:r>
            <a:rPr lang="en-US" altLang="zh-TW" sz="1800" kern="1200" dirty="0">
              <a:solidFill>
                <a:srgbClr val="FF0000"/>
              </a:solidFill>
            </a:rPr>
            <a:t>4</a:t>
          </a:r>
          <a:r>
            <a:rPr lang="zh-TW" altLang="en-US" sz="1800" kern="1200" dirty="0">
              <a:solidFill>
                <a:srgbClr val="FF0000"/>
              </a:solidFill>
            </a:rPr>
            <a:t>條、第</a:t>
          </a:r>
          <a:r>
            <a:rPr lang="en-US" altLang="zh-TW" sz="1800" kern="1200" dirty="0">
              <a:solidFill>
                <a:srgbClr val="FF0000"/>
              </a:solidFill>
            </a:rPr>
            <a:t>7</a:t>
          </a:r>
          <a:r>
            <a:rPr lang="zh-TW" altLang="en-US" sz="1800" kern="1200" dirty="0">
              <a:solidFill>
                <a:srgbClr val="FF0000"/>
              </a:solidFill>
            </a:rPr>
            <a:t>條</a:t>
          </a:r>
        </a:p>
      </dsp:txBody>
      <dsp:txXfrm rot="-5400000">
        <a:off x="1019912" y="1372467"/>
        <a:ext cx="6854735" cy="854597"/>
      </dsp:txXfrm>
    </dsp:sp>
    <dsp:sp modelId="{4FBBC2E7-A366-4D24-A2F8-861371910EEF}">
      <dsp:nvSpPr>
        <dsp:cNvPr id="0" name=""/>
        <dsp:cNvSpPr/>
      </dsp:nvSpPr>
      <dsp:spPr>
        <a:xfrm rot="5400000">
          <a:off x="-218552" y="3420091"/>
          <a:ext cx="1457018" cy="1019912"/>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zh-TW" altLang="en-US" sz="1300" kern="1200" dirty="0"/>
            <a:t>公約內容</a:t>
          </a:r>
        </a:p>
      </dsp:txBody>
      <dsp:txXfrm rot="-5400000">
        <a:off x="1" y="3711494"/>
        <a:ext cx="1019912" cy="437106"/>
      </dsp:txXfrm>
    </dsp:sp>
    <dsp:sp modelId="{31FCF5D4-5A61-4197-B191-DED334E7D104}">
      <dsp:nvSpPr>
        <dsp:cNvPr id="0" name=""/>
        <dsp:cNvSpPr/>
      </dsp:nvSpPr>
      <dsp:spPr>
        <a:xfrm rot="5400000">
          <a:off x="3414739" y="257640"/>
          <a:ext cx="2111313" cy="6900967"/>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TW" altLang="en-US" sz="2400" kern="1200" dirty="0">
              <a:latin typeface="+mj-ea"/>
              <a:ea typeface="+mj-ea"/>
            </a:rPr>
            <a:t>第七條</a:t>
          </a:r>
        </a:p>
        <a:p>
          <a:pPr marL="228600" lvl="1" indent="-228600" algn="l" defTabSz="1066800">
            <a:lnSpc>
              <a:spcPct val="90000"/>
            </a:lnSpc>
            <a:spcBef>
              <a:spcPct val="0"/>
            </a:spcBef>
            <a:spcAft>
              <a:spcPct val="15000"/>
            </a:spcAft>
            <a:buChar char="••"/>
          </a:pPr>
          <a:r>
            <a:rPr lang="zh-TW" altLang="en-US" sz="2400" kern="1200" dirty="0">
              <a:latin typeface="+mj-ea"/>
              <a:ea typeface="+mj-ea"/>
            </a:rPr>
            <a:t>締約各國應採取一切適當措施，消除在本國政治和公共生活中對婦女的歧視，特別應保證婦女在與男子平等的條件</a:t>
          </a:r>
          <a:r>
            <a:rPr lang="en-US" altLang="zh-TW" sz="2400" kern="1200" dirty="0">
              <a:latin typeface="+mj-ea"/>
              <a:ea typeface="+mj-ea"/>
            </a:rPr>
            <a:t>…</a:t>
          </a:r>
          <a:endParaRPr lang="zh-TW" altLang="en-US" sz="2400" kern="1200" dirty="0">
            <a:latin typeface="+mj-ea"/>
            <a:ea typeface="+mj-ea"/>
          </a:endParaRPr>
        </a:p>
        <a:p>
          <a:pPr marL="171450" lvl="1" indent="-171450" algn="l" defTabSz="800100">
            <a:lnSpc>
              <a:spcPct val="90000"/>
            </a:lnSpc>
            <a:spcBef>
              <a:spcPct val="0"/>
            </a:spcBef>
            <a:spcAft>
              <a:spcPct val="15000"/>
            </a:spcAft>
            <a:buChar char="••"/>
          </a:pPr>
          <a:endParaRPr lang="zh-TW" altLang="en-US" sz="1800" kern="1200" dirty="0">
            <a:latin typeface="+mj-ea"/>
            <a:ea typeface="+mj-ea"/>
          </a:endParaRPr>
        </a:p>
      </dsp:txBody>
      <dsp:txXfrm rot="-5400000">
        <a:off x="1019912" y="2755533"/>
        <a:ext cx="6797901" cy="190518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19F60-B627-4596-9F9B-75B5A9A65114}">
      <dsp:nvSpPr>
        <dsp:cNvPr id="0" name=""/>
        <dsp:cNvSpPr/>
      </dsp:nvSpPr>
      <dsp:spPr>
        <a:xfrm>
          <a:off x="0" y="4416"/>
          <a:ext cx="8197704" cy="1641782"/>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kern="1200" dirty="0">
              <a:latin typeface="+mj-ea"/>
              <a:ea typeface="+mj-ea"/>
            </a:rPr>
            <a:t>近來因同婚議題延燒，部分家長團體主張我國多元性別教育淪為性道德淪喪、性氾濫等錯誤價值，應停止此種教學內容</a:t>
          </a:r>
        </a:p>
      </dsp:txBody>
      <dsp:txXfrm>
        <a:off x="0" y="4416"/>
        <a:ext cx="8197704" cy="1641782"/>
      </dsp:txXfrm>
    </dsp:sp>
    <dsp:sp modelId="{530A7BDC-C588-4E43-958A-F6AC78883A94}">
      <dsp:nvSpPr>
        <dsp:cNvPr id="0" name=""/>
        <dsp:cNvSpPr/>
      </dsp:nvSpPr>
      <dsp:spPr>
        <a:xfrm>
          <a:off x="0" y="1421299"/>
          <a:ext cx="1931828" cy="3899949"/>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zh-TW" altLang="en-US" sz="1800" b="1" kern="1200" dirty="0">
              <a:solidFill>
                <a:srgbClr val="002060"/>
              </a:solidFill>
            </a:rPr>
            <a:t>重點問題探討：</a:t>
          </a:r>
          <a:endParaRPr lang="en-US" altLang="zh-TW" sz="1800" b="1" kern="1200" dirty="0">
            <a:solidFill>
              <a:srgbClr val="002060"/>
            </a:solidFill>
          </a:endParaRPr>
        </a:p>
        <a:p>
          <a:pPr marL="0" marR="0" lvl="0" indent="0" algn="l" defTabSz="914400" eaLnBrk="1" fontAlgn="auto" latinLnBrk="0" hangingPunct="1">
            <a:lnSpc>
              <a:spcPct val="100000"/>
            </a:lnSpc>
            <a:spcBef>
              <a:spcPct val="0"/>
            </a:spcBef>
            <a:spcAft>
              <a:spcPts val="0"/>
            </a:spcAft>
            <a:buClrTx/>
            <a:buSzTx/>
            <a:buFontTx/>
            <a:buNone/>
            <a:tabLst/>
            <a:defRPr/>
          </a:pPr>
          <a:r>
            <a:rPr lang="zh-TW" altLang="en-US" sz="1800" b="1" kern="1200" dirty="0">
              <a:solidFill>
                <a:srgbClr val="002060"/>
              </a:solidFill>
            </a:rPr>
            <a:t>憲法第</a:t>
          </a:r>
          <a:r>
            <a:rPr lang="en-US" altLang="zh-TW" sz="1800" b="1" kern="1200" dirty="0">
              <a:solidFill>
                <a:srgbClr val="002060"/>
              </a:solidFill>
            </a:rPr>
            <a:t>7</a:t>
          </a:r>
          <a:r>
            <a:rPr lang="zh-TW" altLang="en-US" sz="1800" b="1" kern="1200" dirty="0">
              <a:solidFill>
                <a:srgbClr val="002060"/>
              </a:solidFill>
            </a:rPr>
            <a:t>條、第</a:t>
          </a:r>
          <a:r>
            <a:rPr lang="en-US" altLang="zh-TW" sz="1800" b="1" kern="1200" dirty="0">
              <a:solidFill>
                <a:srgbClr val="002060"/>
              </a:solidFill>
            </a:rPr>
            <a:t>22</a:t>
          </a:r>
          <a:r>
            <a:rPr lang="zh-TW" altLang="en-US" sz="1800" b="1" kern="1200" dirty="0">
              <a:solidFill>
                <a:srgbClr val="002060"/>
              </a:solidFill>
            </a:rPr>
            <a:t>條</a:t>
          </a:r>
          <a:endParaRPr lang="en-US" altLang="zh-TW" sz="1800" b="1" kern="1200" dirty="0">
            <a:solidFill>
              <a:srgbClr val="002060"/>
            </a:solidFill>
          </a:endParaRPr>
        </a:p>
        <a:p>
          <a:pPr lvl="0" algn="l" defTabSz="800100">
            <a:lnSpc>
              <a:spcPct val="90000"/>
            </a:lnSpc>
            <a:spcBef>
              <a:spcPct val="0"/>
            </a:spcBef>
            <a:spcAft>
              <a:spcPct val="35000"/>
            </a:spcAft>
          </a:pPr>
          <a:r>
            <a:rPr lang="en-US" altLang="zh-TW" sz="1800" b="1" kern="1200" dirty="0">
              <a:solidFill>
                <a:srgbClr val="002060"/>
              </a:solidFill>
            </a:rPr>
            <a:t>CEDAW</a:t>
          </a:r>
          <a:r>
            <a:rPr lang="zh-TW" altLang="en-US" sz="1800" b="1" kern="1200" dirty="0">
              <a:solidFill>
                <a:srgbClr val="002060"/>
              </a:solidFill>
            </a:rPr>
            <a:t>公約第</a:t>
          </a:r>
          <a:r>
            <a:rPr lang="en-US" altLang="zh-TW" sz="1800" b="1" kern="1200" dirty="0">
              <a:solidFill>
                <a:srgbClr val="002060"/>
              </a:solidFill>
            </a:rPr>
            <a:t>10</a:t>
          </a:r>
          <a:r>
            <a:rPr lang="zh-TW" altLang="en-US" sz="1800" b="1" kern="1200" dirty="0">
              <a:solidFill>
                <a:srgbClr val="002060"/>
              </a:solidFill>
            </a:rPr>
            <a:t>條</a:t>
          </a:r>
          <a:endParaRPr lang="en-US" altLang="zh-TW" sz="1800" b="1" kern="1200" dirty="0">
            <a:solidFill>
              <a:srgbClr val="002060"/>
            </a:solidFill>
          </a:endParaRPr>
        </a:p>
      </dsp:txBody>
      <dsp:txXfrm>
        <a:off x="0" y="1421299"/>
        <a:ext cx="1931828" cy="3899949"/>
      </dsp:txXfrm>
    </dsp:sp>
    <dsp:sp modelId="{64998C52-0DEA-4C8D-AB29-19734822B19B}">
      <dsp:nvSpPr>
        <dsp:cNvPr id="0" name=""/>
        <dsp:cNvSpPr/>
      </dsp:nvSpPr>
      <dsp:spPr>
        <a:xfrm>
          <a:off x="1912321" y="1417989"/>
          <a:ext cx="5363633" cy="3899949"/>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zh-TW" altLang="en-US" sz="1800" b="1" kern="1200" dirty="0">
              <a:solidFill>
                <a:srgbClr val="002060"/>
              </a:solidFill>
            </a:rPr>
            <a:t>司法院釋字第</a:t>
          </a:r>
          <a:r>
            <a:rPr lang="en-US" altLang="zh-TW" sz="1800" b="1" kern="1200" dirty="0">
              <a:solidFill>
                <a:srgbClr val="002060"/>
              </a:solidFill>
            </a:rPr>
            <a:t>617</a:t>
          </a:r>
          <a:r>
            <a:rPr lang="zh-TW" altLang="en-US" sz="1800" b="1" kern="1200" dirty="0">
              <a:solidFill>
                <a:srgbClr val="002060"/>
              </a:solidFill>
            </a:rPr>
            <a:t>號：</a:t>
          </a:r>
          <a:r>
            <a:rPr lang="en-US" altLang="zh-TW" sz="1800" b="1" kern="1200" dirty="0">
              <a:solidFill>
                <a:srgbClr val="002060"/>
              </a:solidFill>
            </a:rPr>
            <a:t/>
          </a:r>
          <a:br>
            <a:rPr lang="en-US" altLang="zh-TW" sz="1800" b="1" kern="1200" dirty="0">
              <a:solidFill>
                <a:srgbClr val="002060"/>
              </a:solidFill>
            </a:rPr>
          </a:br>
          <a:r>
            <a:rPr lang="en-US" altLang="zh-TW" sz="1800" b="1" kern="1200" dirty="0">
              <a:solidFill>
                <a:srgbClr val="002060"/>
              </a:solidFill>
            </a:rPr>
            <a:t>(</a:t>
          </a:r>
          <a:r>
            <a:rPr lang="zh-TW" altLang="en-US" sz="1800" b="1" kern="1200" dirty="0">
              <a:solidFill>
                <a:srgbClr val="002060"/>
              </a:solidFill>
            </a:rPr>
            <a:t>解釋文摘要</a:t>
          </a:r>
          <a:r>
            <a:rPr lang="en-US" altLang="zh-TW" sz="1800" b="1" kern="1200" dirty="0">
              <a:solidFill>
                <a:srgbClr val="002060"/>
              </a:solidFill>
            </a:rPr>
            <a:t>)</a:t>
          </a:r>
          <a:r>
            <a:rPr lang="zh-TW" altLang="zh-TW" sz="1800" b="1" kern="1200" dirty="0">
              <a:solidFill>
                <a:srgbClr val="002060"/>
              </a:solidFill>
            </a:rPr>
            <a:t>為維持男女生活中之性道德感情與社會風化，立法機關如制定法律加以規範，則釋憲者就立法者關於社會多數共通價值所為之判斷，原則上應予尊重。惟為貫徹憲法第十一條保障人民言論及出版自由之本旨，除為維護社會多數共通之性價值秩序所必要而得以法律加以限制者外，仍應對少數性文化族群依其性道德感情與對社會風化之認知而形諸為性言論表現或性資訊流通者，予以保障。</a:t>
          </a:r>
          <a:endParaRPr lang="zh-TW" altLang="en-US" sz="1800" b="1" kern="1200" dirty="0">
            <a:solidFill>
              <a:srgbClr val="002060"/>
            </a:solidFill>
          </a:endParaRPr>
        </a:p>
      </dsp:txBody>
      <dsp:txXfrm>
        <a:off x="1912321" y="1417989"/>
        <a:ext cx="5363633" cy="3899949"/>
      </dsp:txXfrm>
    </dsp:sp>
    <dsp:sp modelId="{3F798F36-3A85-44DD-AAA8-71B98705801D}">
      <dsp:nvSpPr>
        <dsp:cNvPr id="0" name=""/>
        <dsp:cNvSpPr/>
      </dsp:nvSpPr>
      <dsp:spPr>
        <a:xfrm>
          <a:off x="7296578" y="1397509"/>
          <a:ext cx="898625" cy="3899949"/>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endParaRPr lang="en-US" altLang="zh-TW" sz="1600" b="1" kern="1200" dirty="0">
            <a:solidFill>
              <a:srgbClr val="002060"/>
            </a:solidFill>
          </a:endParaRPr>
        </a:p>
      </dsp:txBody>
      <dsp:txXfrm>
        <a:off x="7296578" y="1397509"/>
        <a:ext cx="898625" cy="3899949"/>
      </dsp:txXfrm>
    </dsp:sp>
    <dsp:sp modelId="{514816E3-0CA5-468B-8A7B-E724E16A8965}">
      <dsp:nvSpPr>
        <dsp:cNvPr id="0" name=""/>
        <dsp:cNvSpPr/>
      </dsp:nvSpPr>
      <dsp:spPr>
        <a:xfrm>
          <a:off x="0" y="5089525"/>
          <a:ext cx="8197704" cy="383082"/>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3DAA62-FB90-4822-8590-CCE99F05EE29}">
      <dsp:nvSpPr>
        <dsp:cNvPr id="0" name=""/>
        <dsp:cNvSpPr/>
      </dsp:nvSpPr>
      <dsp:spPr>
        <a:xfrm>
          <a:off x="-358001" y="994"/>
          <a:ext cx="5110579" cy="5110579"/>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3FBD38-320B-49C2-9AD3-43B153F22054}">
      <dsp:nvSpPr>
        <dsp:cNvPr id="0" name=""/>
        <dsp:cNvSpPr/>
      </dsp:nvSpPr>
      <dsp:spPr>
        <a:xfrm>
          <a:off x="2197288" y="994"/>
          <a:ext cx="5962342" cy="511057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zh-TW" altLang="en-US" sz="3500" kern="1200" dirty="0"/>
            <a:t>案例內容</a:t>
          </a:r>
        </a:p>
      </dsp:txBody>
      <dsp:txXfrm>
        <a:off x="2197288" y="994"/>
        <a:ext cx="2981171" cy="1533177"/>
      </dsp:txXfrm>
    </dsp:sp>
    <dsp:sp modelId="{8FA18A74-4D8C-4CE7-8401-AB3B8D92DD11}">
      <dsp:nvSpPr>
        <dsp:cNvPr id="0" name=""/>
        <dsp:cNvSpPr/>
      </dsp:nvSpPr>
      <dsp:spPr>
        <a:xfrm>
          <a:off x="536351" y="1534171"/>
          <a:ext cx="3321873" cy="3321873"/>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69CC27-7133-47A4-AA9A-2146B21B6B4F}">
      <dsp:nvSpPr>
        <dsp:cNvPr id="0" name=""/>
        <dsp:cNvSpPr/>
      </dsp:nvSpPr>
      <dsp:spPr>
        <a:xfrm>
          <a:off x="2197288" y="1534171"/>
          <a:ext cx="5962342" cy="332187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zh-TW" altLang="en-US" sz="3500" kern="1200" dirty="0"/>
            <a:t>重點問題探討</a:t>
          </a:r>
        </a:p>
      </dsp:txBody>
      <dsp:txXfrm>
        <a:off x="2197288" y="1534171"/>
        <a:ext cx="2981171" cy="1533171"/>
      </dsp:txXfrm>
    </dsp:sp>
    <dsp:sp modelId="{61D763E3-B63C-413E-A0BB-C90EDFD2CA22}">
      <dsp:nvSpPr>
        <dsp:cNvPr id="0" name=""/>
        <dsp:cNvSpPr/>
      </dsp:nvSpPr>
      <dsp:spPr>
        <a:xfrm>
          <a:off x="1430702" y="3067343"/>
          <a:ext cx="1533172" cy="1533172"/>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F7F738-7238-438F-BCA6-1C6B31A51960}">
      <dsp:nvSpPr>
        <dsp:cNvPr id="0" name=""/>
        <dsp:cNvSpPr/>
      </dsp:nvSpPr>
      <dsp:spPr>
        <a:xfrm>
          <a:off x="2248862" y="3257487"/>
          <a:ext cx="5962342" cy="153317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zh-TW" altLang="en-US" sz="3500" kern="1200" dirty="0"/>
            <a:t>因應作為</a:t>
          </a:r>
        </a:p>
      </dsp:txBody>
      <dsp:txXfrm>
        <a:off x="2248862" y="3257487"/>
        <a:ext cx="2981171" cy="1533172"/>
      </dsp:txXfrm>
    </dsp:sp>
    <dsp:sp modelId="{05F9129E-B33A-4731-810B-EFE4960613F2}">
      <dsp:nvSpPr>
        <dsp:cNvPr id="0" name=""/>
        <dsp:cNvSpPr/>
      </dsp:nvSpPr>
      <dsp:spPr>
        <a:xfrm>
          <a:off x="4462456" y="994"/>
          <a:ext cx="4413176" cy="1533177"/>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zh-TW" altLang="en-US" sz="1800" kern="1200" dirty="0"/>
            <a:t>我國民法最低結婚、婚約年齡有性別差異</a:t>
          </a:r>
        </a:p>
      </dsp:txBody>
      <dsp:txXfrm>
        <a:off x="4462456" y="994"/>
        <a:ext cx="4413176" cy="1533177"/>
      </dsp:txXfrm>
    </dsp:sp>
    <dsp:sp modelId="{47CAC722-DBAE-4820-9721-A4FA43533F48}">
      <dsp:nvSpPr>
        <dsp:cNvPr id="0" name=""/>
        <dsp:cNvSpPr/>
      </dsp:nvSpPr>
      <dsp:spPr>
        <a:xfrm>
          <a:off x="5178459" y="1534171"/>
          <a:ext cx="2981171" cy="1533171"/>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en-US" altLang="zh-TW" sz="2000" kern="1200" dirty="0"/>
            <a:t>CEDAW</a:t>
          </a:r>
          <a:r>
            <a:rPr lang="zh-TW" altLang="en-US" sz="2000" kern="1200" dirty="0"/>
            <a:t>第</a:t>
          </a:r>
          <a:r>
            <a:rPr lang="en-US" altLang="zh-TW" sz="2000" kern="1200" dirty="0"/>
            <a:t>14</a:t>
          </a:r>
          <a:r>
            <a:rPr lang="zh-TW" altLang="en-US" sz="2000" kern="1200" dirty="0"/>
            <a:t>條、第</a:t>
          </a:r>
          <a:r>
            <a:rPr lang="en-US" altLang="zh-TW" sz="2000" kern="1200" dirty="0"/>
            <a:t>16</a:t>
          </a:r>
          <a:r>
            <a:rPr lang="zh-TW" altLang="en-US" sz="2000" kern="1200" dirty="0"/>
            <a:t>條</a:t>
          </a:r>
        </a:p>
      </dsp:txBody>
      <dsp:txXfrm>
        <a:off x="5178459" y="1534171"/>
        <a:ext cx="2981171" cy="1533171"/>
      </dsp:txXfrm>
    </dsp:sp>
    <dsp:sp modelId="{FE04F4ED-5D42-42CC-AC18-061F9CC7C7DB}">
      <dsp:nvSpPr>
        <dsp:cNvPr id="0" name=""/>
        <dsp:cNvSpPr/>
      </dsp:nvSpPr>
      <dsp:spPr>
        <a:xfrm>
          <a:off x="5199089" y="3338791"/>
          <a:ext cx="2981171" cy="1533172"/>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t>是否需要修改民法？</a:t>
          </a:r>
        </a:p>
      </dsp:txBody>
      <dsp:txXfrm>
        <a:off x="5199089" y="3338791"/>
        <a:ext cx="2981171" cy="153317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1/layout/HexagonRadial">
  <dgm:title val="六角放射狀"/>
  <dgm:desc val="用來顯示與中心概念或主題相關的連續流程。上限為 6 個階層 2 的圖形。 最適合用在少量文字的情況。 未使用的文字不會出現，但只要切換版面配置，仍然可以使用。"/>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六角放射狀"/>
  <dgm:desc val="用來顯示與中心概念或主題相關的連續流程。上限為 6 個階層 2 的圖形。 最適合用在少量文字的情況。 未使用的文字不會出現，但只要切換版面配置，仍然可以使用。"/>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1"/>
            <a:ext cx="2945659" cy="496411"/>
          </a:xfrm>
          <a:prstGeom prst="rect">
            <a:avLst/>
          </a:prstGeom>
        </p:spPr>
        <p:txBody>
          <a:bodyPr vert="horz" lIns="91431" tIns="45715" rIns="91431" bIns="45715" rtlCol="0"/>
          <a:lstStyle>
            <a:lvl1pPr algn="l">
              <a:defRPr sz="1200"/>
            </a:lvl1pPr>
          </a:lstStyle>
          <a:p>
            <a:endParaRPr lang="zh-TW" altLang="en-US"/>
          </a:p>
        </p:txBody>
      </p:sp>
      <p:sp>
        <p:nvSpPr>
          <p:cNvPr id="3" name="日期版面配置區 2"/>
          <p:cNvSpPr>
            <a:spLocks noGrp="1"/>
          </p:cNvSpPr>
          <p:nvPr>
            <p:ph type="dt" sz="quarter" idx="1"/>
          </p:nvPr>
        </p:nvSpPr>
        <p:spPr>
          <a:xfrm>
            <a:off x="3850443" y="1"/>
            <a:ext cx="2945659" cy="496411"/>
          </a:xfrm>
          <a:prstGeom prst="rect">
            <a:avLst/>
          </a:prstGeom>
        </p:spPr>
        <p:txBody>
          <a:bodyPr vert="horz" lIns="91431" tIns="45715" rIns="91431" bIns="45715" rtlCol="0"/>
          <a:lstStyle>
            <a:lvl1pPr algn="r">
              <a:defRPr sz="1200"/>
            </a:lvl1pPr>
          </a:lstStyle>
          <a:p>
            <a:fld id="{CEF2F0AC-D0FE-4222-9FB9-F1471656E4FE}" type="datetimeFigureOut">
              <a:rPr lang="zh-TW" altLang="en-US" smtClean="0"/>
              <a:t>2018/7/31</a:t>
            </a:fld>
            <a:endParaRPr lang="zh-TW" altLang="en-US"/>
          </a:p>
        </p:txBody>
      </p:sp>
      <p:sp>
        <p:nvSpPr>
          <p:cNvPr id="4" name="頁尾版面配置區 3"/>
          <p:cNvSpPr>
            <a:spLocks noGrp="1"/>
          </p:cNvSpPr>
          <p:nvPr>
            <p:ph type="ftr" sz="quarter" idx="2"/>
          </p:nvPr>
        </p:nvSpPr>
        <p:spPr>
          <a:xfrm>
            <a:off x="1" y="9430092"/>
            <a:ext cx="2945659" cy="496411"/>
          </a:xfrm>
          <a:prstGeom prst="rect">
            <a:avLst/>
          </a:prstGeom>
        </p:spPr>
        <p:txBody>
          <a:bodyPr vert="horz" lIns="91431" tIns="45715" rIns="91431" bIns="45715"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0443" y="9430092"/>
            <a:ext cx="2945659" cy="496411"/>
          </a:xfrm>
          <a:prstGeom prst="rect">
            <a:avLst/>
          </a:prstGeom>
        </p:spPr>
        <p:txBody>
          <a:bodyPr vert="horz" lIns="91431" tIns="45715" rIns="91431" bIns="45715" rtlCol="0" anchor="b"/>
          <a:lstStyle>
            <a:lvl1pPr algn="r">
              <a:defRPr sz="1200"/>
            </a:lvl1pPr>
          </a:lstStyle>
          <a:p>
            <a:fld id="{D18FB3A6-6339-433F-84F3-42B6E8667757}" type="slidenum">
              <a:rPr lang="zh-TW" altLang="en-US" smtClean="0"/>
              <a:t>‹#›</a:t>
            </a:fld>
            <a:endParaRPr lang="zh-TW" altLang="en-US"/>
          </a:p>
        </p:txBody>
      </p:sp>
    </p:spTree>
    <p:extLst>
      <p:ext uri="{BB962C8B-B14F-4D97-AF65-F5344CB8AC3E}">
        <p14:creationId xmlns:p14="http://schemas.microsoft.com/office/powerpoint/2010/main" val="29866620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0"/>
            <a:ext cx="2946400" cy="496888"/>
          </a:xfrm>
          <a:prstGeom prst="rect">
            <a:avLst/>
          </a:prstGeom>
        </p:spPr>
        <p:txBody>
          <a:bodyPr vert="horz" lIns="91431" tIns="45715" rIns="91431" bIns="45715" rtlCol="0"/>
          <a:lstStyle>
            <a:lvl1pPr algn="l">
              <a:defRPr sz="1200"/>
            </a:lvl1pPr>
          </a:lstStyle>
          <a:p>
            <a:endParaRPr lang="zh-TW" altLang="en-US"/>
          </a:p>
        </p:txBody>
      </p:sp>
      <p:sp>
        <p:nvSpPr>
          <p:cNvPr id="3" name="日期版面配置區 2"/>
          <p:cNvSpPr>
            <a:spLocks noGrp="1"/>
          </p:cNvSpPr>
          <p:nvPr>
            <p:ph type="dt" idx="1"/>
          </p:nvPr>
        </p:nvSpPr>
        <p:spPr>
          <a:xfrm>
            <a:off x="3849688" y="0"/>
            <a:ext cx="2946400" cy="496888"/>
          </a:xfrm>
          <a:prstGeom prst="rect">
            <a:avLst/>
          </a:prstGeom>
        </p:spPr>
        <p:txBody>
          <a:bodyPr vert="horz" lIns="91431" tIns="45715" rIns="91431" bIns="45715" rtlCol="0"/>
          <a:lstStyle>
            <a:lvl1pPr algn="r">
              <a:defRPr sz="1200"/>
            </a:lvl1pPr>
          </a:lstStyle>
          <a:p>
            <a:fld id="{2472B638-7DD6-4CDE-B7A9-776F4EBEFE89}" type="datetimeFigureOut">
              <a:rPr lang="zh-TW" altLang="en-US" smtClean="0"/>
              <a:t>2018/7/31</a:t>
            </a:fld>
            <a:endParaRPr lang="zh-TW" altLang="en-US"/>
          </a:p>
        </p:txBody>
      </p:sp>
      <p:sp>
        <p:nvSpPr>
          <p:cNvPr id="4" name="投影片圖像版面配置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1" tIns="45715" rIns="91431" bIns="45715" rtlCol="0" anchor="ctr"/>
          <a:lstStyle/>
          <a:p>
            <a:endParaRPr lang="zh-TW" altLang="en-US"/>
          </a:p>
        </p:txBody>
      </p:sp>
      <p:sp>
        <p:nvSpPr>
          <p:cNvPr id="5" name="備忘稿版面配置區 4"/>
          <p:cNvSpPr>
            <a:spLocks noGrp="1"/>
          </p:cNvSpPr>
          <p:nvPr>
            <p:ph type="body" sz="quarter" idx="3"/>
          </p:nvPr>
        </p:nvSpPr>
        <p:spPr>
          <a:xfrm>
            <a:off x="679451" y="4716464"/>
            <a:ext cx="5438775" cy="4467225"/>
          </a:xfrm>
          <a:prstGeom prst="rect">
            <a:avLst/>
          </a:prstGeom>
        </p:spPr>
        <p:txBody>
          <a:bodyPr vert="horz" lIns="91431" tIns="45715" rIns="91431" bIns="45715"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1" y="9429750"/>
            <a:ext cx="2946400" cy="496888"/>
          </a:xfrm>
          <a:prstGeom prst="rect">
            <a:avLst/>
          </a:prstGeom>
        </p:spPr>
        <p:txBody>
          <a:bodyPr vert="horz" lIns="91431" tIns="45715" rIns="91431" bIns="45715"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49688" y="9429750"/>
            <a:ext cx="2946400" cy="496888"/>
          </a:xfrm>
          <a:prstGeom prst="rect">
            <a:avLst/>
          </a:prstGeom>
        </p:spPr>
        <p:txBody>
          <a:bodyPr vert="horz" lIns="91431" tIns="45715" rIns="91431" bIns="45715" rtlCol="0" anchor="b"/>
          <a:lstStyle>
            <a:lvl1pPr algn="r">
              <a:defRPr sz="1200"/>
            </a:lvl1pPr>
          </a:lstStyle>
          <a:p>
            <a:fld id="{A8434F29-E7AF-403B-B3F1-F2D49451EF5B}" type="slidenum">
              <a:rPr lang="zh-TW" altLang="en-US" smtClean="0"/>
              <a:t>‹#›</a:t>
            </a:fld>
            <a:endParaRPr lang="zh-TW" altLang="en-US"/>
          </a:p>
        </p:txBody>
      </p:sp>
    </p:spTree>
    <p:extLst>
      <p:ext uri="{BB962C8B-B14F-4D97-AF65-F5344CB8AC3E}">
        <p14:creationId xmlns:p14="http://schemas.microsoft.com/office/powerpoint/2010/main" val="3840963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2014</a:t>
            </a:r>
            <a:r>
              <a:rPr lang="zh-TW" altLang="en-US" dirty="0"/>
              <a:t>年通過</a:t>
            </a:r>
            <a:r>
              <a:rPr lang="en-US" altLang="zh-TW" dirty="0"/>
              <a:t>《</a:t>
            </a:r>
            <a:r>
              <a:rPr lang="zh-TW" altLang="en-US" dirty="0"/>
              <a:t>條約締結法</a:t>
            </a:r>
            <a:r>
              <a:rPr lang="en-US" altLang="zh-TW" dirty="0"/>
              <a:t>》</a:t>
            </a:r>
            <a:endParaRPr lang="zh-TW" altLang="en-US" dirty="0"/>
          </a:p>
        </p:txBody>
      </p:sp>
      <p:sp>
        <p:nvSpPr>
          <p:cNvPr id="4" name="投影片編號版面配置區 3"/>
          <p:cNvSpPr>
            <a:spLocks noGrp="1"/>
          </p:cNvSpPr>
          <p:nvPr>
            <p:ph type="sldNum" sz="quarter" idx="10"/>
          </p:nvPr>
        </p:nvSpPr>
        <p:spPr/>
        <p:txBody>
          <a:bodyPr/>
          <a:lstStyle/>
          <a:p>
            <a:fld id="{A8434F29-E7AF-403B-B3F1-F2D49451EF5B}" type="slidenum">
              <a:rPr lang="zh-TW" altLang="en-US" smtClean="0"/>
              <a:t>7</a:t>
            </a:fld>
            <a:endParaRPr lang="zh-TW" altLang="en-US"/>
          </a:p>
        </p:txBody>
      </p:sp>
    </p:spTree>
    <p:extLst>
      <p:ext uri="{BB962C8B-B14F-4D97-AF65-F5344CB8AC3E}">
        <p14:creationId xmlns:p14="http://schemas.microsoft.com/office/powerpoint/2010/main" val="684451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7" name="Date Placeholder 6"/>
          <p:cNvSpPr>
            <a:spLocks noGrp="1"/>
          </p:cNvSpPr>
          <p:nvPr>
            <p:ph type="dt" sz="half" idx="10"/>
          </p:nvPr>
        </p:nvSpPr>
        <p:spPr/>
        <p:txBody>
          <a:bodyPr/>
          <a:lstStyle/>
          <a:p>
            <a:fld id="{6F44FE00-D853-4813-83D8-69DAA0E2A04B}" type="datetime1">
              <a:rPr lang="zh-TW" altLang="en-US" smtClean="0"/>
              <a:t>2018/7/31</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B114DE9F-D6E8-410D-91E8-5FA3F2D1BE4C}" type="slidenum">
              <a:rPr lang="zh-TW" altLang="en-US" smtClean="0"/>
              <a:t>‹#›</a:t>
            </a:fld>
            <a:endParaRPr lang="zh-TW" altLang="en-US"/>
          </a:p>
        </p:txBody>
      </p:sp>
    </p:spTree>
    <p:extLst>
      <p:ext uri="{BB962C8B-B14F-4D97-AF65-F5344CB8AC3E}">
        <p14:creationId xmlns:p14="http://schemas.microsoft.com/office/powerpoint/2010/main" val="100758361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57965523-D88B-4459-9B12-D6FE0A2E1764}" type="datetime1">
              <a:rPr lang="zh-TW" altLang="en-US" smtClean="0"/>
              <a:t>2018/7/31</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B114DE9F-D6E8-410D-91E8-5FA3F2D1BE4C}" type="slidenum">
              <a:rPr lang="zh-TW" altLang="en-US" smtClean="0"/>
              <a:t>‹#›</a:t>
            </a:fld>
            <a:endParaRPr lang="zh-TW" altLang="en-US"/>
          </a:p>
        </p:txBody>
      </p:sp>
    </p:spTree>
    <p:extLst>
      <p:ext uri="{BB962C8B-B14F-4D97-AF65-F5344CB8AC3E}">
        <p14:creationId xmlns:p14="http://schemas.microsoft.com/office/powerpoint/2010/main" val="102958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7" name="Date Placeholder 6"/>
          <p:cNvSpPr>
            <a:spLocks noGrp="1"/>
          </p:cNvSpPr>
          <p:nvPr>
            <p:ph type="dt" sz="half" idx="10"/>
          </p:nvPr>
        </p:nvSpPr>
        <p:spPr/>
        <p:txBody>
          <a:bodyPr/>
          <a:lstStyle/>
          <a:p>
            <a:fld id="{4EF4133D-4E96-4BEE-8EEA-1F92FEFA73F9}" type="datetime1">
              <a:rPr lang="zh-TW" altLang="en-US" smtClean="0"/>
              <a:t>2018/7/31</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B114DE9F-D6E8-410D-91E8-5FA3F2D1BE4C}" type="slidenum">
              <a:rPr lang="zh-TW" altLang="en-US" smtClean="0"/>
              <a:t>‹#›</a:t>
            </a:fld>
            <a:endParaRPr lang="zh-TW" altLang="en-US"/>
          </a:p>
        </p:txBody>
      </p:sp>
    </p:spTree>
    <p:extLst>
      <p:ext uri="{BB962C8B-B14F-4D97-AF65-F5344CB8AC3E}">
        <p14:creationId xmlns:p14="http://schemas.microsoft.com/office/powerpoint/2010/main" val="309365033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8" name="Date Placeholder 7"/>
          <p:cNvSpPr>
            <a:spLocks noGrp="1"/>
          </p:cNvSpPr>
          <p:nvPr>
            <p:ph type="dt" sz="half" idx="10"/>
          </p:nvPr>
        </p:nvSpPr>
        <p:spPr/>
        <p:txBody>
          <a:bodyPr/>
          <a:lstStyle/>
          <a:p>
            <a:fld id="{1594FADE-7A76-49CB-A261-71BB165D90C9}" type="datetime1">
              <a:rPr lang="zh-TW" altLang="en-US" smtClean="0"/>
              <a:t>2018/7/31</a:t>
            </a:fld>
            <a:endParaRPr lang="zh-TW" altLang="en-US"/>
          </a:p>
        </p:txBody>
      </p:sp>
      <p:sp>
        <p:nvSpPr>
          <p:cNvPr id="9" name="Footer Placeholder 8"/>
          <p:cNvSpPr>
            <a:spLocks noGrp="1"/>
          </p:cNvSpPr>
          <p:nvPr>
            <p:ph type="ftr" sz="quarter" idx="11"/>
          </p:nvPr>
        </p:nvSpPr>
        <p:spPr/>
        <p:txBody>
          <a:bodyPr/>
          <a:lstStyle/>
          <a:p>
            <a:endParaRPr lang="zh-TW" altLang="en-US"/>
          </a:p>
        </p:txBody>
      </p:sp>
      <p:sp>
        <p:nvSpPr>
          <p:cNvPr id="10" name="Slide Number Placeholder 9"/>
          <p:cNvSpPr>
            <a:spLocks noGrp="1"/>
          </p:cNvSpPr>
          <p:nvPr>
            <p:ph type="sldNum" sz="quarter" idx="12"/>
          </p:nvPr>
        </p:nvSpPr>
        <p:spPr/>
        <p:txBody>
          <a:bodyPr/>
          <a:lstStyle/>
          <a:p>
            <a:fld id="{B114DE9F-D6E8-410D-91E8-5FA3F2D1BE4C}" type="slidenum">
              <a:rPr lang="zh-TW" altLang="en-US" smtClean="0"/>
              <a:t>‹#›</a:t>
            </a:fld>
            <a:endParaRPr lang="zh-TW" altLang="en-US"/>
          </a:p>
        </p:txBody>
      </p:sp>
    </p:spTree>
    <p:extLst>
      <p:ext uri="{BB962C8B-B14F-4D97-AF65-F5344CB8AC3E}">
        <p14:creationId xmlns:p14="http://schemas.microsoft.com/office/powerpoint/2010/main" val="3395784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1102239" y="3143250"/>
            <a:ext cx="3288024" cy="2596776"/>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7" name="Date Placeholder 6"/>
          <p:cNvSpPr>
            <a:spLocks noGrp="1"/>
          </p:cNvSpPr>
          <p:nvPr>
            <p:ph type="dt" sz="half" idx="10"/>
          </p:nvPr>
        </p:nvSpPr>
        <p:spPr/>
        <p:txBody>
          <a:bodyPr/>
          <a:lstStyle/>
          <a:p>
            <a:fld id="{372077D8-43F0-4C10-8A42-DE60C53C654C}" type="datetime1">
              <a:rPr lang="zh-TW" altLang="en-US" smtClean="0"/>
              <a:t>2018/7/31</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B114DE9F-D6E8-410D-91E8-5FA3F2D1BE4C}" type="slidenum">
              <a:rPr lang="zh-TW" altLang="en-US" smtClean="0"/>
              <a:t>‹#›</a:t>
            </a:fld>
            <a:endParaRPr lang="zh-TW" altLang="en-US"/>
          </a:p>
        </p:txBody>
      </p:sp>
      <p:sp>
        <p:nvSpPr>
          <p:cNvPr id="10" name="Title 9"/>
          <p:cNvSpPr>
            <a:spLocks noGrp="1"/>
          </p:cNvSpPr>
          <p:nvPr>
            <p:ph type="title"/>
          </p:nvPr>
        </p:nvSpPr>
        <p:spPr/>
        <p:txBody>
          <a:bodyPr/>
          <a:lstStyle/>
          <a:p>
            <a:r>
              <a:rPr lang="zh-TW" altLang="en-US"/>
              <a:t>按一下以編輯母片標題樣式</a:t>
            </a:r>
            <a:endParaRPr lang="en-US" dirty="0"/>
          </a:p>
        </p:txBody>
      </p:sp>
    </p:spTree>
    <p:extLst>
      <p:ext uri="{BB962C8B-B14F-4D97-AF65-F5344CB8AC3E}">
        <p14:creationId xmlns:p14="http://schemas.microsoft.com/office/powerpoint/2010/main" val="116150724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8924EAEE-D166-478E-971D-A00FA1A9FAB2}" type="datetime1">
              <a:rPr lang="zh-TW" altLang="en-US" smtClean="0"/>
              <a:t>2018/7/31</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B114DE9F-D6E8-410D-91E8-5FA3F2D1BE4C}" type="slidenum">
              <a:rPr lang="zh-TW" altLang="en-US" smtClean="0"/>
              <a:t>‹#›</a:t>
            </a:fld>
            <a:endParaRPr lang="zh-TW" altLang="en-US"/>
          </a:p>
        </p:txBody>
      </p:sp>
    </p:spTree>
    <p:extLst>
      <p:ext uri="{BB962C8B-B14F-4D97-AF65-F5344CB8AC3E}">
        <p14:creationId xmlns:p14="http://schemas.microsoft.com/office/powerpoint/2010/main" val="3075919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2EFF0E-94C1-4B94-9F6C-15B49CC1D1AF}" type="datetime1">
              <a:rPr lang="zh-TW" altLang="en-US" smtClean="0"/>
              <a:t>2018/7/31</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B114DE9F-D6E8-410D-91E8-5FA3F2D1BE4C}" type="slidenum">
              <a:rPr lang="zh-TW" altLang="en-US" smtClean="0"/>
              <a:t>‹#›</a:t>
            </a:fld>
            <a:endParaRPr lang="zh-TW" altLang="en-US"/>
          </a:p>
        </p:txBody>
      </p:sp>
    </p:spTree>
    <p:extLst>
      <p:ext uri="{BB962C8B-B14F-4D97-AF65-F5344CB8AC3E}">
        <p14:creationId xmlns:p14="http://schemas.microsoft.com/office/powerpoint/2010/main" val="2083988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9" name="Date Placeholder 8"/>
          <p:cNvSpPr>
            <a:spLocks noGrp="1"/>
          </p:cNvSpPr>
          <p:nvPr>
            <p:ph type="dt" sz="half" idx="10"/>
          </p:nvPr>
        </p:nvSpPr>
        <p:spPr/>
        <p:txBody>
          <a:bodyPr/>
          <a:lstStyle/>
          <a:p>
            <a:fld id="{2ADED241-F800-49B6-A0E3-C29499A14277}" type="datetime1">
              <a:rPr lang="zh-TW" altLang="en-US" smtClean="0"/>
              <a:t>2018/7/31</a:t>
            </a:fld>
            <a:endParaRPr lang="zh-TW" altLang="en-US"/>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endParaRPr lang="zh-TW" altLang="en-US"/>
          </a:p>
        </p:txBody>
      </p:sp>
      <p:sp>
        <p:nvSpPr>
          <p:cNvPr id="11" name="Slide Number Placeholder 10"/>
          <p:cNvSpPr>
            <a:spLocks noGrp="1"/>
          </p:cNvSpPr>
          <p:nvPr>
            <p:ph type="sldNum" sz="quarter" idx="12"/>
          </p:nvPr>
        </p:nvSpPr>
        <p:spPr/>
        <p:txBody>
          <a:bodyPr/>
          <a:lstStyle/>
          <a:p>
            <a:fld id="{B114DE9F-D6E8-410D-91E8-5FA3F2D1BE4C}" type="slidenum">
              <a:rPr lang="zh-TW" altLang="en-US" smtClean="0"/>
              <a:t>‹#›</a:t>
            </a:fld>
            <a:endParaRPr lang="zh-TW" altLang="en-US"/>
          </a:p>
        </p:txBody>
      </p:sp>
    </p:spTree>
    <p:extLst>
      <p:ext uri="{BB962C8B-B14F-4D97-AF65-F5344CB8AC3E}">
        <p14:creationId xmlns:p14="http://schemas.microsoft.com/office/powerpoint/2010/main" val="3839558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11" name="Rectangle 10"/>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4572000" y="0"/>
            <a:ext cx="4576573" cy="6858000"/>
          </a:xfrm>
          <a:solidFill>
            <a:schemeClr val="bg1"/>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674A3D6A-C10B-43BE-9934-17DC83B3D9A6}" type="datetime1">
              <a:rPr lang="zh-TW" altLang="en-US" smtClean="0"/>
              <a:t>2018/7/31</a:t>
            </a:fld>
            <a:endParaRPr lang="zh-TW" altLang="en-US"/>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B114DE9F-D6E8-410D-91E8-5FA3F2D1BE4C}" type="slidenum">
              <a:rPr lang="zh-TW" altLang="en-US" smtClean="0"/>
              <a:t>‹#›</a:t>
            </a:fld>
            <a:endParaRPr lang="zh-TW" altLang="en-US"/>
          </a:p>
        </p:txBody>
      </p:sp>
    </p:spTree>
    <p:extLst>
      <p:ext uri="{BB962C8B-B14F-4D97-AF65-F5344CB8AC3E}">
        <p14:creationId xmlns:p14="http://schemas.microsoft.com/office/powerpoint/2010/main" val="2795521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979C6D42-09BF-4B7B-95BB-8F17A2B5AA6E}" type="datetime1">
              <a:rPr lang="zh-TW" altLang="en-US" smtClean="0"/>
              <a:t>2018/7/31</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B114DE9F-D6E8-410D-91E8-5FA3F2D1BE4C}" type="slidenum">
              <a:rPr lang="zh-TW" altLang="en-US" smtClean="0"/>
              <a:t>‹#›</a:t>
            </a:fld>
            <a:endParaRPr lang="zh-TW" altLang="en-US"/>
          </a:p>
        </p:txBody>
      </p:sp>
    </p:spTree>
    <p:extLst>
      <p:ext uri="{BB962C8B-B14F-4D97-AF65-F5344CB8AC3E}">
        <p14:creationId xmlns:p14="http://schemas.microsoft.com/office/powerpoint/2010/main" val="1599075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0E66D27F-4DD7-48F2-8DAF-30596C7121D0}" type="datetime1">
              <a:rPr lang="zh-TW" altLang="en-US" smtClean="0"/>
              <a:t>2018/7/31</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B114DE9F-D6E8-410D-91E8-5FA3F2D1BE4C}" type="slidenum">
              <a:rPr lang="zh-TW" altLang="en-US" smtClean="0"/>
              <a:t>‹#›</a:t>
            </a:fld>
            <a:endParaRPr lang="zh-TW" altLang="en-US"/>
          </a:p>
        </p:txBody>
      </p:sp>
    </p:spTree>
    <p:extLst>
      <p:ext uri="{BB962C8B-B14F-4D97-AF65-F5344CB8AC3E}">
        <p14:creationId xmlns:p14="http://schemas.microsoft.com/office/powerpoint/2010/main" val="298481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06045" y="964692"/>
            <a:ext cx="5937755"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fld id="{372077D8-43F0-4C10-8A42-DE60C53C654C}" type="datetime1">
              <a:rPr lang="zh-TW" altLang="en-US" smtClean="0"/>
              <a:t>2018/7/31</a:t>
            </a:fld>
            <a:endParaRPr lang="zh-TW" altLang="en-US"/>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zh-TW" altLang="en-US"/>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B114DE9F-D6E8-410D-91E8-5FA3F2D1BE4C}" type="slidenum">
              <a:rPr lang="zh-TW" altLang="en-US" smtClean="0"/>
              <a:t>‹#›</a:t>
            </a:fld>
            <a:endParaRPr lang="zh-TW" altLang="en-US"/>
          </a:p>
        </p:txBody>
      </p:sp>
      <p:pic>
        <p:nvPicPr>
          <p:cNvPr id="7" name="Picture 2" descr="U:\01_內部資料\片頭片尾及背景素材\指示牌3拷貝.jpg">
            <a:extLst>
              <a:ext uri="{FF2B5EF4-FFF2-40B4-BE49-F238E27FC236}">
                <a16:creationId xmlns:a16="http://schemas.microsoft.com/office/drawing/2014/main" id="{D50E08B3-9755-8A4C-BB09-0F52DF43C93C}"/>
              </a:ext>
            </a:extLst>
          </p:cNvPr>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171400"/>
            <a:ext cx="9144000" cy="7029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421342"/>
      </p:ext>
    </p:extLst>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Lst>
  <p:hf hdr="0" ftr="0" dt="0"/>
  <p:txStyles>
    <p:titleStyle>
      <a:lvl1pPr algn="ctr" defTabSz="914400" rtl="0" eaLnBrk="1" latinLnBrk="0" hangingPunct="1">
        <a:lnSpc>
          <a:spcPct val="90000"/>
        </a:lnSpc>
        <a:spcBef>
          <a:spcPct val="0"/>
        </a:spcBef>
        <a:buNone/>
        <a:defRPr sz="26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www.humanrights.moj.gov.tw/ct.asp?xItem=431258&amp;ctNode=43060&amp;mp=200" TargetMode="External"/><Relationship Id="rId2" Type="http://schemas.openxmlformats.org/officeDocument/2006/relationships/hyperlink" Target="http://crc.sfaa.gov.tw/news.php"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g"/><Relationship Id="rId1" Type="http://schemas.openxmlformats.org/officeDocument/2006/relationships/slideLayout" Target="../slideLayouts/slideLayout1.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extLst>
              <a:ext uri="{BEBA8EAE-BF5A-486C-A8C5-ECC9F3942E4B}">
                <a14:imgProps xmlns:a14="http://schemas.microsoft.com/office/drawing/2010/main">
                  <a14:imgLayer r:embed="rId3">
                    <a14:imgEffect>
                      <a14:colorTemperature colorTemp="5683"/>
                    </a14:imgEffect>
                    <a14:imgEffect>
                      <a14:saturation sat="64000"/>
                    </a14:imgEffect>
                  </a14:imgLayer>
                </a14:imgProps>
              </a:ext>
            </a:extLst>
          </a:blip>
          <a:srcRect/>
          <a:stretch>
            <a:fillRect l="-6000" r="-6000"/>
          </a:stretch>
        </a:blip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796237" y="981338"/>
            <a:ext cx="7641519" cy="1515533"/>
          </a:xfrm>
        </p:spPr>
        <p:txBody>
          <a:bodyPr>
            <a:normAutofit/>
          </a:bodyPr>
          <a:lstStyle/>
          <a:p>
            <a:r>
              <a:rPr lang="zh-TW" altLang="en-US" b="1" dirty="0">
                <a:solidFill>
                  <a:srgbClr val="C00000"/>
                </a:solidFill>
              </a:rPr>
              <a:t>國際人權公約</a:t>
            </a:r>
            <a:br>
              <a:rPr lang="zh-TW" altLang="en-US" b="1" dirty="0">
                <a:solidFill>
                  <a:srgbClr val="C00000"/>
                </a:solidFill>
              </a:rPr>
            </a:br>
            <a:r>
              <a:rPr lang="zh-TW" altLang="en-US" b="1" dirty="0">
                <a:solidFill>
                  <a:srgbClr val="C00000"/>
                </a:solidFill>
              </a:rPr>
              <a:t>性別平權與案例分析</a:t>
            </a:r>
          </a:p>
        </p:txBody>
      </p:sp>
      <p:sp>
        <p:nvSpPr>
          <p:cNvPr id="3" name="副標題 2"/>
          <p:cNvSpPr>
            <a:spLocks noGrp="1"/>
          </p:cNvSpPr>
          <p:nvPr>
            <p:ph type="subTitle" idx="1"/>
          </p:nvPr>
        </p:nvSpPr>
        <p:spPr>
          <a:xfrm>
            <a:off x="2195736" y="2542013"/>
            <a:ext cx="5101209" cy="1239894"/>
          </a:xfrm>
        </p:spPr>
        <p:txBody>
          <a:bodyPr>
            <a:normAutofit fontScale="92500"/>
          </a:bodyPr>
          <a:lstStyle/>
          <a:p>
            <a:pPr lvl="0">
              <a:lnSpc>
                <a:spcPct val="100000"/>
              </a:lnSpc>
              <a:spcBef>
                <a:spcPts val="0"/>
              </a:spcBef>
              <a:buClrTx/>
              <a:buSzTx/>
            </a:pPr>
            <a:r>
              <a:rPr lang="zh-TW" altLang="en-US" sz="28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軟正黑體" panose="020B0604030504040204" pitchFamily="34" charset="-120"/>
                <a:ea typeface="微軟正黑體" panose="020B0604030504040204" pitchFamily="34" charset="-120"/>
              </a:rPr>
              <a:t>國立高雄科技大學 通識</a:t>
            </a:r>
            <a:r>
              <a:rPr lang="zh-Hant" altLang="en-US" sz="28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軟正黑體" panose="020B0604030504040204" pitchFamily="34" charset="-120"/>
                <a:ea typeface="微軟正黑體" panose="020B0604030504040204" pitchFamily="34" charset="-120"/>
              </a:rPr>
              <a:t>教育</a:t>
            </a:r>
            <a:r>
              <a:rPr lang="zh-TW" altLang="en-US" sz="28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軟正黑體" panose="020B0604030504040204" pitchFamily="34" charset="-120"/>
                <a:ea typeface="微軟正黑體" panose="020B0604030504040204" pitchFamily="34" charset="-120"/>
              </a:rPr>
              <a:t>中心</a:t>
            </a:r>
            <a:endParaRPr lang="en-US" altLang="zh-TW" sz="28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軟正黑體" panose="020B0604030504040204" pitchFamily="34" charset="-120"/>
              <a:ea typeface="微軟正黑體" panose="020B0604030504040204" pitchFamily="34" charset="-120"/>
            </a:endParaRPr>
          </a:p>
          <a:p>
            <a:pPr lvl="0">
              <a:lnSpc>
                <a:spcPct val="100000"/>
              </a:lnSpc>
              <a:spcBef>
                <a:spcPts val="0"/>
              </a:spcBef>
              <a:buClrTx/>
              <a:buSzTx/>
            </a:pPr>
            <a:r>
              <a:rPr lang="zh-TW" altLang="en-US" sz="28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微軟正黑體" panose="020B0604030504040204" pitchFamily="34" charset="-120"/>
                <a:ea typeface="微軟正黑體" panose="020B0604030504040204" pitchFamily="34" charset="-120"/>
              </a:rPr>
              <a:t>李孝悌 助理教授</a:t>
            </a:r>
          </a:p>
          <a:p>
            <a:endParaRPr lang="zh-TW" altLang="en-US" dirty="0"/>
          </a:p>
        </p:txBody>
      </p:sp>
      <p:sp>
        <p:nvSpPr>
          <p:cNvPr id="4" name="投影片編號版面配置區 3"/>
          <p:cNvSpPr>
            <a:spLocks noGrp="1"/>
          </p:cNvSpPr>
          <p:nvPr>
            <p:ph type="sldNum" sz="quarter" idx="12"/>
          </p:nvPr>
        </p:nvSpPr>
        <p:spPr/>
        <p:txBody>
          <a:bodyPr/>
          <a:lstStyle/>
          <a:p>
            <a:fld id="{B114DE9F-D6E8-410D-91E8-5FA3F2D1BE4C}" type="slidenum">
              <a:rPr lang="zh-TW" altLang="en-US" smtClean="0"/>
              <a:t>1</a:t>
            </a:fld>
            <a:endParaRPr lang="zh-TW" altLang="en-US"/>
          </a:p>
        </p:txBody>
      </p:sp>
      <p:sp>
        <p:nvSpPr>
          <p:cNvPr id="5" name="標題 1"/>
          <p:cNvSpPr txBox="1">
            <a:spLocks/>
          </p:cNvSpPr>
          <p:nvPr/>
        </p:nvSpPr>
        <p:spPr>
          <a:xfrm>
            <a:off x="107504" y="33614"/>
            <a:ext cx="7772400" cy="1829761"/>
          </a:xfrm>
          <a:prstGeom prst="rect">
            <a:avLst/>
          </a:prstGeom>
        </p:spPr>
        <p:txBody>
          <a:bodyPr vert="horz" anchor="b">
            <a:normAutofit/>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endParaRPr lang="en-US" altLang="zh-TW" sz="2600" dirty="0"/>
          </a:p>
        </p:txBody>
      </p:sp>
      <p:sp>
        <p:nvSpPr>
          <p:cNvPr id="7" name="文字方塊 6"/>
          <p:cNvSpPr txBox="1"/>
          <p:nvPr/>
        </p:nvSpPr>
        <p:spPr>
          <a:xfrm>
            <a:off x="3059832" y="226416"/>
            <a:ext cx="5935777" cy="646331"/>
          </a:xfrm>
          <a:prstGeom prst="rect">
            <a:avLst/>
          </a:prstGeom>
          <a:noFill/>
        </p:spPr>
        <p:txBody>
          <a:bodyPr wrap="square" rtlCol="0">
            <a:spAutoFit/>
          </a:bodyPr>
          <a:lstStyle/>
          <a:p>
            <a:pPr algn="r"/>
            <a:r>
              <a:rPr lang="en-US" altLang="zh-TW" sz="3600" b="1" dirty="0">
                <a:ln w="9525">
                  <a:solidFill>
                    <a:schemeClr val="bg1"/>
                  </a:solidFill>
                  <a:prstDash val="solid"/>
                </a:ln>
                <a:effectLst>
                  <a:outerShdw blurRad="12700" dist="38100" dir="2700000" algn="tl" rotWithShape="0">
                    <a:schemeClr val="bg1">
                      <a:lumMod val="50000"/>
                    </a:schemeClr>
                  </a:outerShdw>
                </a:effectLst>
                <a:latin typeface="標楷體" panose="03000509000000000000" pitchFamily="65" charset="-120"/>
                <a:ea typeface="標楷體" panose="03000509000000000000" pitchFamily="65" charset="-120"/>
              </a:rPr>
              <a:t>107</a:t>
            </a:r>
            <a:r>
              <a:rPr lang="zh-TW" altLang="zh-TW" sz="3600" b="1" dirty="0">
                <a:ln w="9525">
                  <a:solidFill>
                    <a:schemeClr val="bg1"/>
                  </a:solidFill>
                  <a:prstDash val="solid"/>
                </a:ln>
                <a:effectLst>
                  <a:outerShdw blurRad="12700" dist="38100" dir="2700000" algn="tl" rotWithShape="0">
                    <a:schemeClr val="bg1">
                      <a:lumMod val="50000"/>
                    </a:schemeClr>
                  </a:outerShdw>
                </a:effectLst>
                <a:latin typeface="標楷體" panose="03000509000000000000" pitchFamily="65" charset="-120"/>
                <a:ea typeface="標楷體" panose="03000509000000000000" pitchFamily="65" charset="-120"/>
              </a:rPr>
              <a:t>年兩公約人權教育訓練</a:t>
            </a:r>
          </a:p>
        </p:txBody>
      </p:sp>
      <p:pic>
        <p:nvPicPr>
          <p:cNvPr id="9" name="圖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528" y="5504932"/>
            <a:ext cx="3573690" cy="1210331"/>
          </a:xfrm>
          <a:prstGeom prst="rect">
            <a:avLst/>
          </a:prstGeom>
        </p:spPr>
      </p:pic>
      <p:pic>
        <p:nvPicPr>
          <p:cNvPr id="8" name="圖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4732" y="5767240"/>
            <a:ext cx="4436314" cy="758104"/>
          </a:xfrm>
          <a:prstGeom prst="rect">
            <a:avLst/>
          </a:prstGeom>
        </p:spPr>
      </p:pic>
    </p:spTree>
    <p:extLst>
      <p:ext uri="{BB962C8B-B14F-4D97-AF65-F5344CB8AC3E}">
        <p14:creationId xmlns:p14="http://schemas.microsoft.com/office/powerpoint/2010/main" val="4502493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lstStyle/>
          <a:p>
            <a:r>
              <a:rPr lang="zh-TW" altLang="en-US" dirty="0"/>
              <a:t>前言：為何需要人權公約</a:t>
            </a:r>
          </a:p>
        </p:txBody>
      </p:sp>
      <p:sp>
        <p:nvSpPr>
          <p:cNvPr id="2" name="內容版面配置區 1"/>
          <p:cNvSpPr>
            <a:spLocks noGrp="1"/>
          </p:cNvSpPr>
          <p:nvPr>
            <p:ph idx="1"/>
          </p:nvPr>
        </p:nvSpPr>
        <p:spPr>
          <a:xfrm>
            <a:off x="611560" y="1628800"/>
            <a:ext cx="7704856" cy="4392488"/>
          </a:xfrm>
        </p:spPr>
        <p:txBody>
          <a:bodyPr>
            <a:normAutofit fontScale="92500" lnSpcReduction="20000"/>
          </a:bodyPr>
          <a:lstStyle/>
          <a:p>
            <a:r>
              <a:rPr lang="zh-TW" altLang="en-US" sz="4000" dirty="0">
                <a:latin typeface="+mj-ea"/>
                <a:ea typeface="+mj-ea"/>
              </a:rPr>
              <a:t>我國憲法已經保障性別平等，為何仍須國際人權公約？</a:t>
            </a:r>
            <a:endParaRPr lang="en-US" altLang="zh-TW" sz="4000" dirty="0">
              <a:latin typeface="+mj-ea"/>
              <a:ea typeface="+mj-ea"/>
            </a:endParaRPr>
          </a:p>
          <a:p>
            <a:r>
              <a:rPr lang="zh-TW" altLang="en-US" sz="4000" dirty="0">
                <a:latin typeface="+mj-ea"/>
                <a:ea typeface="+mj-ea"/>
              </a:rPr>
              <a:t>憲法第</a:t>
            </a:r>
            <a:r>
              <a:rPr lang="en-US" altLang="zh-TW" sz="4000" dirty="0">
                <a:latin typeface="+mj-ea"/>
                <a:ea typeface="+mj-ea"/>
              </a:rPr>
              <a:t>7</a:t>
            </a:r>
            <a:r>
              <a:rPr lang="zh-TW" altLang="en-US" sz="4000" dirty="0">
                <a:latin typeface="+mj-ea"/>
                <a:ea typeface="+mj-ea"/>
              </a:rPr>
              <a:t>條：「中華民國人民不分</a:t>
            </a:r>
            <a:r>
              <a:rPr lang="zh-TW" altLang="en-US" sz="4000" dirty="0">
                <a:solidFill>
                  <a:srgbClr val="FF0000"/>
                </a:solidFill>
                <a:latin typeface="+mj-ea"/>
                <a:ea typeface="+mj-ea"/>
              </a:rPr>
              <a:t>男女</a:t>
            </a:r>
            <a:r>
              <a:rPr lang="zh-TW" altLang="en-US" sz="4000" dirty="0">
                <a:latin typeface="+mj-ea"/>
                <a:ea typeface="+mj-ea"/>
              </a:rPr>
              <a:t>、</a:t>
            </a:r>
            <a:r>
              <a:rPr lang="en-US" altLang="zh-TW" sz="4000" dirty="0">
                <a:latin typeface="+mj-ea"/>
                <a:ea typeface="+mj-ea"/>
              </a:rPr>
              <a:t>..</a:t>
            </a:r>
            <a:r>
              <a:rPr lang="zh-TW" altLang="en-US" sz="4000" dirty="0">
                <a:latin typeface="+mj-ea"/>
                <a:ea typeface="+mj-ea"/>
              </a:rPr>
              <a:t>在</a:t>
            </a:r>
            <a:r>
              <a:rPr lang="zh-TW" altLang="en-US" sz="4000" dirty="0">
                <a:solidFill>
                  <a:srgbClr val="FF0000"/>
                </a:solidFill>
                <a:latin typeface="+mj-ea"/>
                <a:ea typeface="+mj-ea"/>
              </a:rPr>
              <a:t>法律上一律平等</a:t>
            </a:r>
            <a:r>
              <a:rPr lang="zh-TW" altLang="en-US" sz="4000" dirty="0">
                <a:latin typeface="+mj-ea"/>
                <a:ea typeface="+mj-ea"/>
              </a:rPr>
              <a:t>」</a:t>
            </a:r>
            <a:endParaRPr lang="en-US" altLang="zh-TW" sz="4000" dirty="0">
              <a:latin typeface="+mj-ea"/>
              <a:ea typeface="+mj-ea"/>
            </a:endParaRPr>
          </a:p>
          <a:p>
            <a:r>
              <a:rPr lang="zh-TW" altLang="en-US" sz="4000" dirty="0">
                <a:latin typeface="+mj-ea"/>
                <a:ea typeface="+mj-ea"/>
              </a:rPr>
              <a:t>增修條文第</a:t>
            </a:r>
            <a:r>
              <a:rPr lang="en-US" altLang="zh-TW" sz="4000" dirty="0">
                <a:latin typeface="+mj-ea"/>
                <a:ea typeface="+mj-ea"/>
              </a:rPr>
              <a:t>10</a:t>
            </a:r>
            <a:r>
              <a:rPr lang="zh-TW" altLang="en-US" sz="4000" dirty="0">
                <a:latin typeface="+mj-ea"/>
                <a:ea typeface="+mj-ea"/>
              </a:rPr>
              <a:t>條第</a:t>
            </a:r>
            <a:r>
              <a:rPr lang="en-US" altLang="zh-TW" sz="4000" dirty="0">
                <a:latin typeface="+mj-ea"/>
                <a:ea typeface="+mj-ea"/>
              </a:rPr>
              <a:t>6</a:t>
            </a:r>
            <a:r>
              <a:rPr lang="zh-TW" altLang="en-US" sz="4000" dirty="0">
                <a:latin typeface="+mj-ea"/>
                <a:ea typeface="+mj-ea"/>
              </a:rPr>
              <a:t>項：「國家應維護婦女之人格尊嚴，保障婦女之人身安全，消除性別歧視，促進兩性地位之實質平等。」</a:t>
            </a:r>
            <a:endParaRPr lang="en-US" altLang="zh-TW" sz="4000" dirty="0">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10457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lstStyle/>
          <a:p>
            <a:r>
              <a:rPr lang="zh-TW" altLang="en-US" dirty="0"/>
              <a:t>前言：為何需要人權公約</a:t>
            </a:r>
          </a:p>
        </p:txBody>
      </p:sp>
      <p:sp>
        <p:nvSpPr>
          <p:cNvPr id="2" name="內容版面配置區 1"/>
          <p:cNvSpPr>
            <a:spLocks noGrp="1"/>
          </p:cNvSpPr>
          <p:nvPr>
            <p:ph idx="1"/>
          </p:nvPr>
        </p:nvSpPr>
        <p:spPr>
          <a:xfrm>
            <a:off x="611560" y="1628800"/>
            <a:ext cx="7704856" cy="4392488"/>
          </a:xfrm>
        </p:spPr>
        <p:txBody>
          <a:bodyPr>
            <a:normAutofit/>
          </a:bodyPr>
          <a:lstStyle/>
          <a:p>
            <a:r>
              <a:rPr lang="en-US" altLang="zh-TW" sz="4000" dirty="0">
                <a:solidFill>
                  <a:srgbClr val="002060"/>
                </a:solidFill>
                <a:latin typeface="+mj-ea"/>
                <a:ea typeface="+mj-ea"/>
              </a:rPr>
              <a:t>1.</a:t>
            </a:r>
            <a:r>
              <a:rPr lang="zh-TW" altLang="en-US" sz="4000" dirty="0">
                <a:solidFill>
                  <a:srgbClr val="002060"/>
                </a:solidFill>
                <a:latin typeface="+mj-ea"/>
                <a:ea typeface="+mj-ea"/>
              </a:rPr>
              <a:t>我國並非聯合國的會員國，為何聯合國建立的標準，對我國有其適用性？</a:t>
            </a:r>
            <a:endParaRPr lang="en-US" altLang="zh-TW" sz="4000" dirty="0">
              <a:solidFill>
                <a:srgbClr val="002060"/>
              </a:solidFill>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3861" y="3645024"/>
            <a:ext cx="5820139" cy="4365104"/>
          </a:xfrm>
          <a:prstGeom prst="rect">
            <a:avLst/>
          </a:prstGeom>
        </p:spPr>
      </p:pic>
    </p:spTree>
    <p:extLst>
      <p:ext uri="{BB962C8B-B14F-4D97-AF65-F5344CB8AC3E}">
        <p14:creationId xmlns:p14="http://schemas.microsoft.com/office/powerpoint/2010/main" val="3061169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lstStyle/>
          <a:p>
            <a:r>
              <a:rPr lang="zh-TW" altLang="en-US" dirty="0"/>
              <a:t>前言：為何需要人權公約</a:t>
            </a:r>
          </a:p>
        </p:txBody>
      </p:sp>
      <p:sp>
        <p:nvSpPr>
          <p:cNvPr id="2" name="內容版面配置區 1"/>
          <p:cNvSpPr>
            <a:spLocks noGrp="1"/>
          </p:cNvSpPr>
          <p:nvPr>
            <p:ph idx="1"/>
          </p:nvPr>
        </p:nvSpPr>
        <p:spPr>
          <a:xfrm>
            <a:off x="611560" y="1628800"/>
            <a:ext cx="7704856" cy="4392488"/>
          </a:xfrm>
        </p:spPr>
        <p:txBody>
          <a:bodyPr>
            <a:normAutofit/>
          </a:bodyPr>
          <a:lstStyle/>
          <a:p>
            <a:r>
              <a:rPr lang="en-US" altLang="zh-TW" sz="4000" dirty="0">
                <a:solidFill>
                  <a:srgbClr val="002060"/>
                </a:solidFill>
                <a:latin typeface="+mj-ea"/>
                <a:ea typeface="+mj-ea"/>
              </a:rPr>
              <a:t>2.</a:t>
            </a:r>
            <a:r>
              <a:rPr lang="zh-TW" altLang="en-US" sz="4000" dirty="0">
                <a:solidFill>
                  <a:srgbClr val="002060"/>
                </a:solidFill>
                <a:latin typeface="+mj-ea"/>
                <a:ea typeface="+mj-ea"/>
              </a:rPr>
              <a:t>每個國家有其文化特殊性與主體性，簽署公約是否凌駕本國法律？</a:t>
            </a:r>
            <a:endParaRPr lang="en-US" altLang="zh-TW" sz="4000" dirty="0">
              <a:solidFill>
                <a:srgbClr val="002060"/>
              </a:solidFill>
              <a:latin typeface="+mj-ea"/>
              <a:ea typeface="+mj-ea"/>
            </a:endParaRPr>
          </a:p>
          <a:p>
            <a:r>
              <a:rPr lang="en-US" altLang="zh-TW" sz="4000" dirty="0">
                <a:solidFill>
                  <a:srgbClr val="002060"/>
                </a:solidFill>
                <a:latin typeface="+mj-ea"/>
                <a:ea typeface="+mj-ea"/>
              </a:rPr>
              <a:t>3.</a:t>
            </a:r>
            <a:r>
              <a:rPr lang="zh-TW" altLang="en-US" sz="4000" dirty="0">
                <a:solidFill>
                  <a:srgbClr val="002060"/>
                </a:solidFill>
                <a:latin typeface="+mj-ea"/>
                <a:ea typeface="+mj-ea"/>
              </a:rPr>
              <a:t>臺灣婦女運動從</a:t>
            </a:r>
            <a:r>
              <a:rPr lang="en-US" altLang="zh-TW" sz="4000" dirty="0">
                <a:solidFill>
                  <a:srgbClr val="002060"/>
                </a:solidFill>
                <a:latin typeface="+mj-ea"/>
                <a:ea typeface="+mj-ea"/>
              </a:rPr>
              <a:t>90</a:t>
            </a:r>
            <a:r>
              <a:rPr lang="zh-TW" altLang="en-US" sz="4000" dirty="0">
                <a:solidFill>
                  <a:srgbClr val="002060"/>
                </a:solidFill>
                <a:latin typeface="+mj-ea"/>
                <a:ea typeface="+mj-ea"/>
              </a:rPr>
              <a:t>年代至今已經有許多豐盛成果，為何還需引用國際人權文件來促進女權發展？</a:t>
            </a:r>
            <a:endParaRPr lang="en-US" altLang="zh-TW" sz="4000" dirty="0">
              <a:solidFill>
                <a:srgbClr val="002060"/>
              </a:solidFill>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361586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ircle(in)">
                                      <p:cBhvr>
                                        <p:cTn id="12"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lstStyle/>
          <a:p>
            <a:r>
              <a:rPr lang="zh-TW" altLang="en-US" dirty="0"/>
              <a:t>前言：為何需要人權公約</a:t>
            </a:r>
          </a:p>
        </p:txBody>
      </p:sp>
      <p:sp>
        <p:nvSpPr>
          <p:cNvPr id="2" name="內容版面配置區 1"/>
          <p:cNvSpPr>
            <a:spLocks noGrp="1"/>
          </p:cNvSpPr>
          <p:nvPr>
            <p:ph idx="1"/>
          </p:nvPr>
        </p:nvSpPr>
        <p:spPr>
          <a:xfrm>
            <a:off x="611560" y="1628800"/>
            <a:ext cx="7704856" cy="4392488"/>
          </a:xfrm>
        </p:spPr>
        <p:txBody>
          <a:bodyPr>
            <a:normAutofit/>
          </a:bodyPr>
          <a:lstStyle/>
          <a:p>
            <a:r>
              <a:rPr lang="zh-TW" altLang="en-US" sz="4000" dirty="0">
                <a:latin typeface="+mj-ea"/>
                <a:ea typeface="+mj-ea"/>
              </a:rPr>
              <a:t>回應</a:t>
            </a:r>
            <a:r>
              <a:rPr lang="en-US" altLang="zh-TW" sz="4000" dirty="0">
                <a:latin typeface="+mj-ea"/>
                <a:ea typeface="+mj-ea"/>
              </a:rPr>
              <a:t>1.</a:t>
            </a:r>
            <a:r>
              <a:rPr lang="zh-TW" altLang="en-US" sz="4000" dirty="0">
                <a:latin typeface="+mj-ea"/>
                <a:ea typeface="+mj-ea"/>
              </a:rPr>
              <a:t>：我國仍缺少「</a:t>
            </a:r>
            <a:r>
              <a:rPr lang="zh-TW" altLang="en-US" sz="4000" dirty="0">
                <a:solidFill>
                  <a:srgbClr val="C00000"/>
                </a:solidFill>
                <a:latin typeface="+mj-ea"/>
                <a:ea typeface="+mj-ea"/>
              </a:rPr>
              <a:t>歧視</a:t>
            </a:r>
            <a:r>
              <a:rPr lang="zh-TW" altLang="en-US" sz="4000" dirty="0">
                <a:latin typeface="+mj-ea"/>
                <a:ea typeface="+mj-ea"/>
              </a:rPr>
              <a:t>」</a:t>
            </a:r>
            <a:r>
              <a:rPr lang="en-US" altLang="zh-TW" sz="4000" dirty="0">
                <a:latin typeface="+mj-ea"/>
                <a:ea typeface="+mj-ea"/>
              </a:rPr>
              <a:t>(discrimination)</a:t>
            </a:r>
            <a:r>
              <a:rPr lang="zh-TW" altLang="en-US" sz="4000" dirty="0">
                <a:latin typeface="+mj-ea"/>
                <a:ea typeface="+mj-ea"/>
              </a:rPr>
              <a:t>的規範與定義</a:t>
            </a:r>
            <a:endParaRPr lang="en-US" altLang="zh-TW" sz="4000" dirty="0">
              <a:latin typeface="+mj-ea"/>
              <a:ea typeface="+mj-ea"/>
            </a:endParaRPr>
          </a:p>
          <a:p>
            <a:r>
              <a:rPr lang="zh-TW" altLang="en-US" sz="4000" dirty="0">
                <a:latin typeface="+mj-ea"/>
                <a:ea typeface="+mj-ea"/>
              </a:rPr>
              <a:t>回應</a:t>
            </a:r>
            <a:r>
              <a:rPr lang="en-US" altLang="zh-TW" sz="4000" dirty="0">
                <a:latin typeface="+mj-ea"/>
                <a:ea typeface="+mj-ea"/>
              </a:rPr>
              <a:t>2.</a:t>
            </a:r>
            <a:r>
              <a:rPr lang="zh-TW" altLang="en-US" sz="4000" dirty="0">
                <a:latin typeface="+mj-ea"/>
                <a:ea typeface="+mj-ea"/>
              </a:rPr>
              <a:t>：聯合國排斥我國成為會員，不意味著我們要置身於國際社會之外。</a:t>
            </a:r>
            <a:endParaRPr lang="en-US" altLang="zh-TW" sz="4000" dirty="0">
              <a:latin typeface="+mj-ea"/>
              <a:ea typeface="+mj-ea"/>
            </a:endParaRPr>
          </a:p>
          <a:p>
            <a:endParaRPr lang="en-US" altLang="zh-TW" sz="4000" dirty="0">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367456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lstStyle/>
          <a:p>
            <a:r>
              <a:rPr lang="zh-TW" altLang="en-US" dirty="0"/>
              <a:t>前言：為何需要人權公約</a:t>
            </a:r>
          </a:p>
        </p:txBody>
      </p:sp>
      <p:sp>
        <p:nvSpPr>
          <p:cNvPr id="2" name="內容版面配置區 1"/>
          <p:cNvSpPr>
            <a:spLocks noGrp="1"/>
          </p:cNvSpPr>
          <p:nvPr>
            <p:ph idx="1"/>
          </p:nvPr>
        </p:nvSpPr>
        <p:spPr>
          <a:xfrm>
            <a:off x="611560" y="1628800"/>
            <a:ext cx="7704856" cy="4392488"/>
          </a:xfrm>
        </p:spPr>
        <p:txBody>
          <a:bodyPr>
            <a:normAutofit/>
          </a:bodyPr>
          <a:lstStyle/>
          <a:p>
            <a:r>
              <a:rPr lang="zh-TW" altLang="en-US" sz="4000" dirty="0">
                <a:latin typeface="+mj-ea"/>
                <a:ea typeface="+mj-ea"/>
              </a:rPr>
              <a:t>回應</a:t>
            </a:r>
            <a:r>
              <a:rPr lang="en-US" altLang="zh-TW" sz="4000" dirty="0">
                <a:latin typeface="+mj-ea"/>
                <a:ea typeface="+mj-ea"/>
              </a:rPr>
              <a:t>3.</a:t>
            </a:r>
            <a:r>
              <a:rPr lang="zh-TW" altLang="en-US" sz="4000" dirty="0">
                <a:latin typeface="+mj-ea"/>
                <a:ea typeface="+mj-ea"/>
              </a:rPr>
              <a:t>：臺灣女權運動許多目標是與國際人權規範重疊，最年來的「</a:t>
            </a:r>
            <a:r>
              <a:rPr lang="zh-TW" altLang="en-US" sz="4000" b="1" dirty="0">
                <a:solidFill>
                  <a:srgbClr val="FF0000"/>
                </a:solidFill>
                <a:latin typeface="+mj-ea"/>
                <a:ea typeface="+mj-ea"/>
              </a:rPr>
              <a:t>性別主流化</a:t>
            </a:r>
            <a:r>
              <a:rPr lang="zh-TW" altLang="en-US" sz="4000" dirty="0">
                <a:latin typeface="+mj-ea"/>
                <a:ea typeface="+mj-ea"/>
              </a:rPr>
              <a:t>」目標，也是為了實現國際人權。</a:t>
            </a:r>
            <a:endParaRPr lang="en-US" altLang="zh-TW" sz="4000" dirty="0">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pic>
        <p:nvPicPr>
          <p:cNvPr id="5" name="圖片 4"/>
          <p:cNvPicPr>
            <a:picLocks noChangeAspect="1"/>
          </p:cNvPicPr>
          <p:nvPr/>
        </p:nvPicPr>
        <p:blipFill>
          <a:blip r:embed="rId2"/>
          <a:stretch>
            <a:fillRect/>
          </a:stretch>
        </p:blipFill>
        <p:spPr>
          <a:xfrm>
            <a:off x="1259632" y="4149080"/>
            <a:ext cx="6948264" cy="3474132"/>
          </a:xfrm>
          <a:prstGeom prst="rect">
            <a:avLst/>
          </a:prstGeom>
        </p:spPr>
      </p:pic>
    </p:spTree>
    <p:extLst>
      <p:ext uri="{BB962C8B-B14F-4D97-AF65-F5344CB8AC3E}">
        <p14:creationId xmlns:p14="http://schemas.microsoft.com/office/powerpoint/2010/main" val="1358547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31032" y="196823"/>
            <a:ext cx="8712968" cy="1143000"/>
          </a:xfrm>
        </p:spPr>
        <p:txBody>
          <a:bodyPr>
            <a:normAutofit/>
          </a:bodyPr>
          <a:lstStyle/>
          <a:p>
            <a:r>
              <a:rPr lang="zh-TW" altLang="en-US" dirty="0"/>
              <a:t>一、人權公約目前在我國之法效力？</a:t>
            </a:r>
            <a:r>
              <a:rPr lang="en-US" altLang="zh-TW" dirty="0"/>
              <a:t/>
            </a:r>
            <a:br>
              <a:rPr lang="en-US" altLang="zh-TW" dirty="0"/>
            </a:br>
            <a:r>
              <a:rPr lang="zh-TW" altLang="en-US" dirty="0"/>
              <a:t>    </a:t>
            </a:r>
            <a:r>
              <a:rPr lang="zh-TW" altLang="en-US" sz="2700" dirty="0">
                <a:solidFill>
                  <a:srgbClr val="FF0000"/>
                </a:solidFill>
                <a:latin typeface="微軟正黑體" panose="020B0604030504040204" pitchFamily="34" charset="-120"/>
                <a:ea typeface="微軟正黑體" panose="020B0604030504040204" pitchFamily="34" charset="-120"/>
              </a:rPr>
              <a:t>國際條約</a:t>
            </a:r>
            <a:r>
              <a:rPr lang="zh-Hant" altLang="en-US" sz="2700" dirty="0">
                <a:solidFill>
                  <a:srgbClr val="FF0000"/>
                </a:solidFill>
                <a:latin typeface="微軟正黑體" panose="020B0604030504040204" pitchFamily="34" charset="-120"/>
                <a:ea typeface="微軟正黑體" panose="020B0604030504040204" pitchFamily="34" charset="-120"/>
              </a:rPr>
              <a:t>一般國內</a:t>
            </a:r>
            <a:r>
              <a:rPr lang="zh-TW" altLang="en-US" sz="2700" dirty="0">
                <a:solidFill>
                  <a:srgbClr val="FF0000"/>
                </a:solidFill>
                <a:latin typeface="微軟正黑體" panose="020B0604030504040204" pitchFamily="34" charset="-120"/>
                <a:ea typeface="微軟正黑體" panose="020B0604030504040204" pitchFamily="34" charset="-120"/>
              </a:rPr>
              <a:t>生效程序</a:t>
            </a:r>
          </a:p>
        </p:txBody>
      </p:sp>
      <p:graphicFrame>
        <p:nvGraphicFramePr>
          <p:cNvPr id="6" name="內容版面配置區 5"/>
          <p:cNvGraphicFramePr>
            <a:graphicFrameLocks noGrp="1"/>
          </p:cNvGraphicFramePr>
          <p:nvPr>
            <p:ph idx="1"/>
            <p:extLst>
              <p:ext uri="{D42A27DB-BD31-4B8C-83A1-F6EECF244321}">
                <p14:modId xmlns:p14="http://schemas.microsoft.com/office/powerpoint/2010/main" val="1956236209"/>
              </p:ext>
            </p:extLst>
          </p:nvPr>
        </p:nvGraphicFramePr>
        <p:xfrm>
          <a:off x="417672" y="1484784"/>
          <a:ext cx="822960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投影片編號版面配置區 4"/>
          <p:cNvSpPr>
            <a:spLocks noGrp="1"/>
          </p:cNvSpPr>
          <p:nvPr>
            <p:ph type="sldNum" sz="quarter" idx="12"/>
          </p:nvPr>
        </p:nvSpPr>
        <p:spPr/>
        <p:txBody>
          <a:bodyPr/>
          <a:lstStyle/>
          <a:p>
            <a:fld id="{B114DE9F-D6E8-410D-91E8-5FA3F2D1BE4C}" type="slidenum">
              <a:rPr lang="zh-TW" altLang="en-US" smtClean="0"/>
              <a:t>7</a:t>
            </a:fld>
            <a:endParaRPr lang="zh-TW" altLang="en-US"/>
          </a:p>
        </p:txBody>
      </p:sp>
    </p:spTree>
    <p:extLst>
      <p:ext uri="{BB962C8B-B14F-4D97-AF65-F5344CB8AC3E}">
        <p14:creationId xmlns:p14="http://schemas.microsoft.com/office/powerpoint/2010/main" val="3629381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171400"/>
            <a:ext cx="8229600" cy="1143000"/>
          </a:xfrm>
        </p:spPr>
        <p:txBody>
          <a:bodyPr>
            <a:normAutofit/>
          </a:bodyPr>
          <a:lstStyle/>
          <a:p>
            <a:r>
              <a:rPr lang="zh-TW" altLang="en-US" b="1" dirty="0"/>
              <a:t>我國參與兩公約及兩公約施行法經過</a:t>
            </a:r>
          </a:p>
        </p:txBody>
      </p:sp>
      <p:sp>
        <p:nvSpPr>
          <p:cNvPr id="2" name="內容版面配置區 1"/>
          <p:cNvSpPr>
            <a:spLocks noGrp="1"/>
          </p:cNvSpPr>
          <p:nvPr>
            <p:ph idx="1"/>
          </p:nvPr>
        </p:nvSpPr>
        <p:spPr>
          <a:xfrm>
            <a:off x="417672" y="971829"/>
            <a:ext cx="8229600" cy="4525963"/>
          </a:xfrm>
        </p:spPr>
        <p:txBody>
          <a:bodyPr>
            <a:noAutofit/>
          </a:bodyPr>
          <a:lstStyle/>
          <a:p>
            <a:pPr algn="just"/>
            <a:r>
              <a:rPr lang="zh-TW" altLang="en-US" sz="3600" dirty="0">
                <a:latin typeface="+mj-ea"/>
                <a:ea typeface="+mj-ea"/>
              </a:rPr>
              <a:t>兩公約於</a:t>
            </a:r>
            <a:r>
              <a:rPr lang="en-US" altLang="zh-TW" sz="3600" dirty="0">
                <a:latin typeface="+mj-ea"/>
                <a:ea typeface="+mj-ea"/>
              </a:rPr>
              <a:t>1967</a:t>
            </a:r>
            <a:r>
              <a:rPr lang="zh-TW" altLang="en-US" sz="3600" dirty="0">
                <a:latin typeface="+mj-ea"/>
                <a:ea typeface="+mj-ea"/>
              </a:rPr>
              <a:t>年</a:t>
            </a:r>
            <a:r>
              <a:rPr lang="en-US" altLang="zh-TW" sz="3600" dirty="0">
                <a:latin typeface="+mj-ea"/>
                <a:ea typeface="+mj-ea"/>
              </a:rPr>
              <a:t>10</a:t>
            </a:r>
            <a:r>
              <a:rPr lang="zh-TW" altLang="en-US" sz="3600" dirty="0">
                <a:latin typeface="+mj-ea"/>
                <a:ea typeface="+mj-ea"/>
              </a:rPr>
              <a:t>月</a:t>
            </a:r>
            <a:r>
              <a:rPr lang="en-US" altLang="zh-TW" sz="3600" dirty="0">
                <a:latin typeface="+mj-ea"/>
                <a:ea typeface="+mj-ea"/>
              </a:rPr>
              <a:t>5</a:t>
            </a:r>
            <a:r>
              <a:rPr lang="zh-TW" altLang="en-US" sz="3600" dirty="0">
                <a:latin typeface="+mj-ea"/>
                <a:ea typeface="+mj-ea"/>
              </a:rPr>
              <a:t>日由常駐聯合國代表劉鎧簽字，</a:t>
            </a:r>
            <a:r>
              <a:rPr lang="zh-TW" altLang="zh-TW" sz="3600" dirty="0">
                <a:latin typeface="+mj-ea"/>
                <a:ea typeface="+mj-ea"/>
              </a:rPr>
              <a:t>但因聯合國大會在</a:t>
            </a:r>
            <a:r>
              <a:rPr lang="en-US" altLang="zh-TW" sz="3600" dirty="0">
                <a:latin typeface="+mj-ea"/>
                <a:ea typeface="+mj-ea"/>
              </a:rPr>
              <a:t>1971</a:t>
            </a:r>
            <a:r>
              <a:rPr lang="zh-TW" altLang="zh-TW" sz="3600" dirty="0">
                <a:latin typeface="+mj-ea"/>
                <a:ea typeface="+mj-ea"/>
              </a:rPr>
              <a:t>年</a:t>
            </a:r>
            <a:r>
              <a:rPr lang="en-US" altLang="zh-TW" sz="3600" dirty="0">
                <a:latin typeface="+mj-ea"/>
                <a:ea typeface="+mj-ea"/>
              </a:rPr>
              <a:t>10</a:t>
            </a:r>
            <a:r>
              <a:rPr lang="zh-TW" altLang="zh-TW" sz="3600" dirty="0">
                <a:latin typeface="+mj-ea"/>
                <a:ea typeface="+mj-ea"/>
              </a:rPr>
              <a:t>月</a:t>
            </a:r>
            <a:r>
              <a:rPr lang="en-US" altLang="zh-TW" sz="3600" dirty="0">
                <a:latin typeface="+mj-ea"/>
                <a:ea typeface="+mj-ea"/>
              </a:rPr>
              <a:t>25</a:t>
            </a:r>
            <a:r>
              <a:rPr lang="zh-TW" altLang="zh-TW" sz="3600" dirty="0">
                <a:latin typeface="+mj-ea"/>
                <a:ea typeface="+mj-ea"/>
              </a:rPr>
              <a:t>日通過</a:t>
            </a:r>
            <a:r>
              <a:rPr lang="en-US" altLang="zh-TW" sz="3600" b="1" dirty="0">
                <a:solidFill>
                  <a:srgbClr val="FF0000"/>
                </a:solidFill>
                <a:latin typeface="+mj-ea"/>
                <a:ea typeface="+mj-ea"/>
              </a:rPr>
              <a:t>2758</a:t>
            </a:r>
            <a:r>
              <a:rPr lang="zh-TW" altLang="zh-TW" sz="3600" b="1" dirty="0">
                <a:solidFill>
                  <a:srgbClr val="FF0000"/>
                </a:solidFill>
                <a:latin typeface="+mj-ea"/>
                <a:ea typeface="+mj-ea"/>
              </a:rPr>
              <a:t>號決議</a:t>
            </a:r>
            <a:r>
              <a:rPr lang="zh-TW" altLang="zh-TW" sz="3600" dirty="0">
                <a:latin typeface="+mj-ea"/>
                <a:ea typeface="+mj-ea"/>
              </a:rPr>
              <a:t>，使我國失去代表權</a:t>
            </a:r>
            <a:r>
              <a:rPr lang="zh-TW" altLang="en-US" sz="3600" dirty="0">
                <a:latin typeface="+mj-ea"/>
                <a:ea typeface="+mj-ea"/>
              </a:rPr>
              <a:t>，致聯合國未能批准兩公約。</a:t>
            </a:r>
            <a:endParaRPr lang="en-US" altLang="zh-TW" sz="3600" dirty="0">
              <a:latin typeface="+mj-ea"/>
              <a:ea typeface="+mj-ea"/>
            </a:endParaRPr>
          </a:p>
          <a:p>
            <a:pPr algn="just"/>
            <a:r>
              <a:rPr lang="en-US" altLang="zh-TW" sz="3600" dirty="0">
                <a:latin typeface="+mj-ea"/>
                <a:ea typeface="+mj-ea"/>
              </a:rPr>
              <a:t>2009</a:t>
            </a:r>
            <a:r>
              <a:rPr lang="zh-TW" altLang="en-US" sz="3600" dirty="0">
                <a:latin typeface="+mj-ea"/>
                <a:ea typeface="+mj-ea"/>
              </a:rPr>
              <a:t>年</a:t>
            </a:r>
            <a:r>
              <a:rPr lang="en-US" altLang="zh-TW" sz="3600" dirty="0">
                <a:latin typeface="+mj-ea"/>
                <a:ea typeface="+mj-ea"/>
              </a:rPr>
              <a:t>3</a:t>
            </a:r>
            <a:r>
              <a:rPr lang="zh-TW" altLang="en-US" sz="3600" dirty="0">
                <a:latin typeface="+mj-ea"/>
                <a:ea typeface="+mj-ea"/>
              </a:rPr>
              <a:t>月</a:t>
            </a:r>
            <a:r>
              <a:rPr lang="en-US" altLang="zh-TW" sz="3600" dirty="0">
                <a:latin typeface="+mj-ea"/>
                <a:ea typeface="+mj-ea"/>
              </a:rPr>
              <a:t>11</a:t>
            </a:r>
            <a:r>
              <a:rPr lang="zh-TW" altLang="en-US" sz="3600" dirty="0">
                <a:latin typeface="+mj-ea"/>
                <a:ea typeface="+mj-ea"/>
              </a:rPr>
              <a:t>日，兩公約由立法院審議通過，總統於同年</a:t>
            </a:r>
            <a:r>
              <a:rPr lang="en-US" altLang="zh-TW" sz="3600" dirty="0">
                <a:latin typeface="+mj-ea"/>
                <a:ea typeface="+mj-ea"/>
              </a:rPr>
              <a:t>5</a:t>
            </a:r>
            <a:r>
              <a:rPr lang="zh-TW" altLang="en-US" sz="3600" dirty="0">
                <a:latin typeface="+mj-ea"/>
                <a:ea typeface="+mj-ea"/>
              </a:rPr>
              <a:t>月</a:t>
            </a:r>
            <a:r>
              <a:rPr lang="en-US" altLang="zh-TW" sz="3600" dirty="0">
                <a:latin typeface="+mj-ea"/>
                <a:ea typeface="+mj-ea"/>
              </a:rPr>
              <a:t>14</a:t>
            </a:r>
            <a:r>
              <a:rPr lang="zh-TW" altLang="en-US" sz="3600" dirty="0">
                <a:latin typeface="+mj-ea"/>
                <a:ea typeface="+mj-ea"/>
              </a:rPr>
              <a:t>日批准；</a:t>
            </a:r>
            <a:r>
              <a:rPr lang="en-US" altLang="zh-TW" sz="3600" dirty="0">
                <a:latin typeface="+mj-ea"/>
                <a:ea typeface="+mj-ea"/>
              </a:rPr>
              <a:t>2009</a:t>
            </a:r>
            <a:r>
              <a:rPr lang="zh-TW" altLang="en-US" sz="3600" dirty="0">
                <a:latin typeface="+mj-ea"/>
                <a:ea typeface="+mj-ea"/>
              </a:rPr>
              <a:t>年</a:t>
            </a:r>
            <a:r>
              <a:rPr lang="en-US" altLang="zh-TW" sz="3600" dirty="0">
                <a:latin typeface="+mj-ea"/>
                <a:ea typeface="+mj-ea"/>
              </a:rPr>
              <a:t>6</a:t>
            </a:r>
            <a:r>
              <a:rPr lang="zh-TW" altLang="en-US" sz="3600" dirty="0">
                <a:latin typeface="+mj-ea"/>
                <a:ea typeface="+mj-ea"/>
              </a:rPr>
              <a:t>月</a:t>
            </a:r>
            <a:r>
              <a:rPr lang="en-US" altLang="zh-TW" sz="3600" dirty="0">
                <a:latin typeface="+mj-ea"/>
                <a:ea typeface="+mj-ea"/>
              </a:rPr>
              <a:t>15</a:t>
            </a:r>
            <a:r>
              <a:rPr lang="zh-TW" altLang="en-US" sz="3600" dirty="0">
                <a:latin typeface="+mj-ea"/>
                <a:ea typeface="+mj-ea"/>
              </a:rPr>
              <a:t>日</a:t>
            </a:r>
            <a:r>
              <a:rPr lang="zh-TW" altLang="en-US" sz="3600" b="1" dirty="0">
                <a:solidFill>
                  <a:srgbClr val="FF0000"/>
                </a:solidFill>
                <a:latin typeface="+mj-ea"/>
                <a:ea typeface="+mj-ea"/>
              </a:rPr>
              <a:t>遭聯合國秘書處以一中為由退回。</a:t>
            </a:r>
            <a:endParaRPr lang="en-US" altLang="zh-TW" sz="3600" b="1" dirty="0">
              <a:solidFill>
                <a:srgbClr val="FF0000"/>
              </a:solidFill>
              <a:latin typeface="+mj-ea"/>
              <a:ea typeface="+mj-ea"/>
            </a:endParaRPr>
          </a:p>
        </p:txBody>
      </p:sp>
      <p:sp>
        <p:nvSpPr>
          <p:cNvPr id="5" name="投影片編號版面配置區 4"/>
          <p:cNvSpPr>
            <a:spLocks noGrp="1"/>
          </p:cNvSpPr>
          <p:nvPr>
            <p:ph type="sldNum" sz="quarter" idx="12"/>
          </p:nvPr>
        </p:nvSpPr>
        <p:spPr/>
        <p:txBody>
          <a:bodyPr/>
          <a:lstStyle/>
          <a:p>
            <a:fld id="{B114DE9F-D6E8-410D-91E8-5FA3F2D1BE4C}" type="slidenum">
              <a:rPr lang="zh-TW" altLang="en-US" smtClean="0"/>
              <a:t>8</a:t>
            </a:fld>
            <a:endParaRPr lang="zh-TW" altLang="en-US"/>
          </a:p>
        </p:txBody>
      </p:sp>
    </p:spTree>
    <p:extLst>
      <p:ext uri="{BB962C8B-B14F-4D97-AF65-F5344CB8AC3E}">
        <p14:creationId xmlns:p14="http://schemas.microsoft.com/office/powerpoint/2010/main" val="155250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171400"/>
            <a:ext cx="8229600" cy="1143000"/>
          </a:xfrm>
        </p:spPr>
        <p:txBody>
          <a:bodyPr>
            <a:normAutofit/>
          </a:bodyPr>
          <a:lstStyle/>
          <a:p>
            <a:r>
              <a:rPr lang="zh-TW" altLang="en-US" b="1" dirty="0"/>
              <a:t>我國參與兩公約及兩公約施行法經過</a:t>
            </a:r>
          </a:p>
        </p:txBody>
      </p:sp>
      <p:sp>
        <p:nvSpPr>
          <p:cNvPr id="2" name="內容版面配置區 1"/>
          <p:cNvSpPr>
            <a:spLocks noGrp="1"/>
          </p:cNvSpPr>
          <p:nvPr>
            <p:ph idx="1"/>
          </p:nvPr>
        </p:nvSpPr>
        <p:spPr>
          <a:xfrm>
            <a:off x="467544" y="1124744"/>
            <a:ext cx="8229600" cy="4525963"/>
          </a:xfrm>
        </p:spPr>
        <p:txBody>
          <a:bodyPr>
            <a:normAutofit/>
          </a:bodyPr>
          <a:lstStyle/>
          <a:p>
            <a:r>
              <a:rPr lang="zh-TW" altLang="en-US" sz="4000" dirty="0">
                <a:latin typeface="+mj-ea"/>
                <a:ea typeface="+mj-ea"/>
              </a:rPr>
              <a:t>兩公約在我國體系上之定位及效力，仍有必要以法律明定，以利遵循，爰</a:t>
            </a:r>
            <a:r>
              <a:rPr lang="zh-TW" altLang="en-US" sz="4000" b="1" dirty="0">
                <a:solidFill>
                  <a:srgbClr val="FF0000"/>
                </a:solidFill>
                <a:latin typeface="+mj-ea"/>
                <a:ea typeface="+mj-ea"/>
              </a:rPr>
              <a:t>制定「兩公約施行法」</a:t>
            </a:r>
            <a:r>
              <a:rPr lang="zh-TW" altLang="en-US" sz="4000" dirty="0">
                <a:latin typeface="+mj-ea"/>
                <a:ea typeface="+mj-ea"/>
              </a:rPr>
              <a:t>。</a:t>
            </a:r>
            <a:endParaRPr lang="en-US" altLang="zh-TW" sz="4000" dirty="0">
              <a:latin typeface="+mj-ea"/>
              <a:ea typeface="+mj-ea"/>
            </a:endParaRPr>
          </a:p>
          <a:p>
            <a:r>
              <a:rPr lang="zh-TW" altLang="en-US" sz="4000" dirty="0">
                <a:latin typeface="+mj-ea"/>
                <a:ea typeface="+mj-ea"/>
              </a:rPr>
              <a:t>兩公約施行法經立法院</a:t>
            </a:r>
            <a:r>
              <a:rPr lang="en-US" altLang="zh-TW" sz="4000" dirty="0">
                <a:latin typeface="+mj-ea"/>
                <a:ea typeface="+mj-ea"/>
              </a:rPr>
              <a:t>2009</a:t>
            </a:r>
            <a:r>
              <a:rPr lang="zh-TW" altLang="en-US" sz="4000" dirty="0">
                <a:latin typeface="+mj-ea"/>
                <a:ea typeface="+mj-ea"/>
              </a:rPr>
              <a:t>年</a:t>
            </a:r>
            <a:r>
              <a:rPr lang="en-US" altLang="zh-TW" sz="4000" dirty="0">
                <a:latin typeface="+mj-ea"/>
                <a:ea typeface="+mj-ea"/>
              </a:rPr>
              <a:t>3</a:t>
            </a:r>
            <a:r>
              <a:rPr lang="zh-TW" altLang="en-US" sz="4000" dirty="0">
                <a:latin typeface="+mj-ea"/>
                <a:ea typeface="+mj-ea"/>
              </a:rPr>
              <a:t>月</a:t>
            </a:r>
            <a:r>
              <a:rPr lang="en-US" altLang="zh-TW" sz="4000" dirty="0">
                <a:latin typeface="+mj-ea"/>
                <a:ea typeface="+mj-ea"/>
              </a:rPr>
              <a:t>31</a:t>
            </a:r>
            <a:r>
              <a:rPr lang="zh-TW" altLang="en-US" sz="4000" dirty="0">
                <a:latin typeface="+mj-ea"/>
                <a:ea typeface="+mj-ea"/>
              </a:rPr>
              <a:t>日三讀通過，總統於同年</a:t>
            </a:r>
            <a:r>
              <a:rPr lang="en-US" altLang="zh-TW" sz="4000" dirty="0">
                <a:latin typeface="+mj-ea"/>
                <a:ea typeface="+mj-ea"/>
              </a:rPr>
              <a:t>4</a:t>
            </a:r>
            <a:r>
              <a:rPr lang="zh-TW" altLang="en-US" sz="4000" dirty="0">
                <a:latin typeface="+mj-ea"/>
                <a:ea typeface="+mj-ea"/>
              </a:rPr>
              <a:t>月</a:t>
            </a:r>
            <a:r>
              <a:rPr lang="en-US" altLang="zh-TW" sz="4000" dirty="0">
                <a:latin typeface="+mj-ea"/>
                <a:ea typeface="+mj-ea"/>
              </a:rPr>
              <a:t>22</a:t>
            </a:r>
            <a:r>
              <a:rPr lang="zh-TW" altLang="en-US" sz="4000" dirty="0">
                <a:latin typeface="+mj-ea"/>
                <a:ea typeface="+mj-ea"/>
              </a:rPr>
              <a:t>日公布，行政院定自</a:t>
            </a:r>
            <a:r>
              <a:rPr lang="en-US" altLang="zh-TW" sz="4000" dirty="0">
                <a:latin typeface="+mj-ea"/>
                <a:ea typeface="+mj-ea"/>
              </a:rPr>
              <a:t>2009</a:t>
            </a:r>
            <a:r>
              <a:rPr lang="zh-TW" altLang="en-US" sz="4000" dirty="0">
                <a:latin typeface="+mj-ea"/>
                <a:ea typeface="+mj-ea"/>
              </a:rPr>
              <a:t>年</a:t>
            </a:r>
            <a:r>
              <a:rPr lang="en-US" altLang="zh-TW" sz="4000" dirty="0">
                <a:latin typeface="+mj-ea"/>
                <a:ea typeface="+mj-ea"/>
              </a:rPr>
              <a:t>12</a:t>
            </a:r>
            <a:r>
              <a:rPr lang="zh-TW" altLang="en-US" sz="4000" dirty="0">
                <a:latin typeface="+mj-ea"/>
                <a:ea typeface="+mj-ea"/>
              </a:rPr>
              <a:t>月</a:t>
            </a:r>
            <a:r>
              <a:rPr lang="en-US" altLang="zh-TW" sz="4000" dirty="0">
                <a:latin typeface="+mj-ea"/>
                <a:ea typeface="+mj-ea"/>
              </a:rPr>
              <a:t>10</a:t>
            </a:r>
            <a:r>
              <a:rPr lang="zh-TW" altLang="en-US" sz="4000" dirty="0">
                <a:latin typeface="+mj-ea"/>
                <a:ea typeface="+mj-ea"/>
              </a:rPr>
              <a:t>日世界人權日施行。</a:t>
            </a:r>
          </a:p>
        </p:txBody>
      </p:sp>
      <p:sp>
        <p:nvSpPr>
          <p:cNvPr id="5" name="投影片編號版面配置區 4"/>
          <p:cNvSpPr>
            <a:spLocks noGrp="1"/>
          </p:cNvSpPr>
          <p:nvPr>
            <p:ph type="sldNum" sz="quarter" idx="12"/>
          </p:nvPr>
        </p:nvSpPr>
        <p:spPr/>
        <p:txBody>
          <a:bodyPr/>
          <a:lstStyle/>
          <a:p>
            <a:fld id="{B114DE9F-D6E8-410D-91E8-5FA3F2D1BE4C}" type="slidenum">
              <a:rPr lang="zh-TW" altLang="en-US" smtClean="0"/>
              <a:t>9</a:t>
            </a:fld>
            <a:endParaRPr lang="zh-TW" altLang="en-US"/>
          </a:p>
        </p:txBody>
      </p:sp>
    </p:spTree>
    <p:extLst>
      <p:ext uri="{BB962C8B-B14F-4D97-AF65-F5344CB8AC3E}">
        <p14:creationId xmlns:p14="http://schemas.microsoft.com/office/powerpoint/2010/main" val="4226380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179512" y="0"/>
            <a:ext cx="8712968" cy="1143000"/>
          </a:xfrm>
        </p:spPr>
        <p:txBody>
          <a:bodyPr>
            <a:normAutofit/>
          </a:bodyPr>
          <a:lstStyle/>
          <a:p>
            <a:r>
              <a:rPr lang="zh-TW" altLang="en-US" dirty="0"/>
              <a:t>一、人權公約目前在我國之法效力？</a:t>
            </a:r>
          </a:p>
        </p:txBody>
      </p:sp>
      <p:sp>
        <p:nvSpPr>
          <p:cNvPr id="2" name="內容版面配置區 1"/>
          <p:cNvSpPr>
            <a:spLocks noGrp="1"/>
          </p:cNvSpPr>
          <p:nvPr>
            <p:ph idx="1"/>
          </p:nvPr>
        </p:nvSpPr>
        <p:spPr>
          <a:xfrm>
            <a:off x="535256" y="1304256"/>
            <a:ext cx="7704856" cy="5553744"/>
          </a:xfrm>
        </p:spPr>
        <p:txBody>
          <a:bodyPr>
            <a:normAutofit lnSpcReduction="10000"/>
          </a:bodyPr>
          <a:lstStyle/>
          <a:p>
            <a:r>
              <a:rPr lang="zh-TW" altLang="en-US" sz="3600" b="1" dirty="0">
                <a:solidFill>
                  <a:srgbClr val="0070C0"/>
                </a:solidFill>
                <a:latin typeface="+mj-ea"/>
                <a:ea typeface="+mj-ea"/>
              </a:rPr>
              <a:t>問題：以</a:t>
            </a:r>
            <a:r>
              <a:rPr lang="en-US" altLang="zh-TW" sz="3600" b="1" dirty="0">
                <a:solidFill>
                  <a:srgbClr val="0070C0"/>
                </a:solidFill>
                <a:latin typeface="+mj-ea"/>
                <a:ea typeface="+mj-ea"/>
              </a:rPr>
              <a:t>『</a:t>
            </a:r>
            <a:r>
              <a:rPr lang="zh-TW" altLang="en-US" sz="3600" b="1" dirty="0">
                <a:solidFill>
                  <a:srgbClr val="FF0000"/>
                </a:solidFill>
                <a:latin typeface="+mj-ea"/>
                <a:ea typeface="+mj-ea"/>
              </a:rPr>
              <a:t>○○○公約施行法</a:t>
            </a:r>
            <a:r>
              <a:rPr lang="en-US" altLang="zh-TW" sz="3600" b="1" dirty="0">
                <a:solidFill>
                  <a:srgbClr val="0070C0"/>
                </a:solidFill>
                <a:latin typeface="+mj-ea"/>
                <a:ea typeface="+mj-ea"/>
              </a:rPr>
              <a:t>』</a:t>
            </a:r>
            <a:r>
              <a:rPr lang="zh-TW" altLang="en-US" sz="3600" b="1" dirty="0">
                <a:solidFill>
                  <a:srgbClr val="0070C0"/>
                </a:solidFill>
                <a:latin typeface="+mj-ea"/>
                <a:ea typeface="+mj-ea"/>
              </a:rPr>
              <a:t>而內國法化，國際人權公約究竟在國內有何種法律上效力？</a:t>
            </a:r>
            <a:endParaRPr lang="en-US" altLang="zh-TW" sz="3600" b="1" dirty="0">
              <a:solidFill>
                <a:srgbClr val="0070C0"/>
              </a:solidFill>
              <a:latin typeface="+mj-ea"/>
              <a:ea typeface="+mj-ea"/>
            </a:endParaRPr>
          </a:p>
          <a:p>
            <a:r>
              <a:rPr lang="en-US" altLang="zh-TW" sz="2600" dirty="0">
                <a:latin typeface="+mj-ea"/>
                <a:ea typeface="+mj-ea"/>
              </a:rPr>
              <a:t>1 </a:t>
            </a:r>
            <a:r>
              <a:rPr lang="zh-TW" altLang="en-US" sz="2600" dirty="0">
                <a:latin typeface="+mj-ea"/>
                <a:ea typeface="+mj-ea"/>
              </a:rPr>
              <a:t>公民與政治權利國際公約及經濟社會文化權利國際公約施行法 </a:t>
            </a:r>
            <a:r>
              <a:rPr lang="en-US" altLang="zh-TW" sz="2600" dirty="0">
                <a:latin typeface="+mj-ea"/>
                <a:ea typeface="+mj-ea"/>
              </a:rPr>
              <a:t>(</a:t>
            </a:r>
            <a:r>
              <a:rPr lang="zh-TW" altLang="en-US" sz="2600" dirty="0">
                <a:latin typeface="+mj-ea"/>
                <a:ea typeface="+mj-ea"/>
              </a:rPr>
              <a:t>民國 </a:t>
            </a:r>
            <a:r>
              <a:rPr lang="en-US" altLang="zh-TW" sz="2600" dirty="0">
                <a:latin typeface="+mj-ea"/>
                <a:ea typeface="+mj-ea"/>
              </a:rPr>
              <a:t>98 </a:t>
            </a:r>
            <a:r>
              <a:rPr lang="zh-TW" altLang="en-US" sz="2600" dirty="0">
                <a:latin typeface="+mj-ea"/>
                <a:ea typeface="+mj-ea"/>
              </a:rPr>
              <a:t>年 </a:t>
            </a:r>
            <a:r>
              <a:rPr lang="en-US" altLang="zh-TW" sz="2600" dirty="0">
                <a:latin typeface="+mj-ea"/>
                <a:ea typeface="+mj-ea"/>
              </a:rPr>
              <a:t>04 </a:t>
            </a:r>
            <a:r>
              <a:rPr lang="zh-TW" altLang="en-US" sz="2600" dirty="0">
                <a:latin typeface="+mj-ea"/>
                <a:ea typeface="+mj-ea"/>
              </a:rPr>
              <a:t>月 </a:t>
            </a:r>
            <a:r>
              <a:rPr lang="en-US" altLang="zh-TW" sz="2600" dirty="0">
                <a:latin typeface="+mj-ea"/>
                <a:ea typeface="+mj-ea"/>
              </a:rPr>
              <a:t>22 </a:t>
            </a:r>
            <a:r>
              <a:rPr lang="zh-TW" altLang="en-US" sz="2600" dirty="0">
                <a:latin typeface="+mj-ea"/>
                <a:ea typeface="+mj-ea"/>
              </a:rPr>
              <a:t>日 </a:t>
            </a:r>
            <a:r>
              <a:rPr lang="en-US" altLang="zh-TW" sz="2600" dirty="0">
                <a:latin typeface="+mj-ea"/>
                <a:ea typeface="+mj-ea"/>
              </a:rPr>
              <a:t>) </a:t>
            </a:r>
          </a:p>
          <a:p>
            <a:r>
              <a:rPr lang="en-US" altLang="zh-TW" sz="2600" dirty="0">
                <a:latin typeface="+mj-ea"/>
                <a:ea typeface="+mj-ea"/>
              </a:rPr>
              <a:t>2 </a:t>
            </a:r>
            <a:r>
              <a:rPr lang="zh-TW" altLang="en-US" sz="2600" dirty="0">
                <a:latin typeface="+mj-ea"/>
                <a:ea typeface="+mj-ea"/>
              </a:rPr>
              <a:t>身心障礙者權利公約施行法 </a:t>
            </a:r>
            <a:r>
              <a:rPr lang="en-US" altLang="zh-TW" sz="2600" dirty="0">
                <a:latin typeface="+mj-ea"/>
                <a:ea typeface="+mj-ea"/>
              </a:rPr>
              <a:t>(</a:t>
            </a:r>
            <a:r>
              <a:rPr lang="zh-TW" altLang="en-US" sz="2600" dirty="0">
                <a:latin typeface="+mj-ea"/>
                <a:ea typeface="+mj-ea"/>
              </a:rPr>
              <a:t>民國 </a:t>
            </a:r>
            <a:r>
              <a:rPr lang="en-US" altLang="zh-TW" sz="2600" dirty="0">
                <a:latin typeface="+mj-ea"/>
                <a:ea typeface="+mj-ea"/>
              </a:rPr>
              <a:t>103 </a:t>
            </a:r>
            <a:r>
              <a:rPr lang="zh-TW" altLang="en-US" sz="2600" dirty="0">
                <a:latin typeface="+mj-ea"/>
                <a:ea typeface="+mj-ea"/>
              </a:rPr>
              <a:t>年 </a:t>
            </a:r>
            <a:r>
              <a:rPr lang="en-US" altLang="zh-TW" sz="2600" dirty="0">
                <a:latin typeface="+mj-ea"/>
                <a:ea typeface="+mj-ea"/>
              </a:rPr>
              <a:t>08 </a:t>
            </a:r>
            <a:r>
              <a:rPr lang="zh-TW" altLang="en-US" sz="2600" dirty="0">
                <a:latin typeface="+mj-ea"/>
                <a:ea typeface="+mj-ea"/>
              </a:rPr>
              <a:t>月 </a:t>
            </a:r>
            <a:r>
              <a:rPr lang="en-US" altLang="zh-TW" sz="2600" dirty="0">
                <a:latin typeface="+mj-ea"/>
                <a:ea typeface="+mj-ea"/>
              </a:rPr>
              <a:t>20 </a:t>
            </a:r>
            <a:r>
              <a:rPr lang="zh-TW" altLang="en-US" sz="2600" dirty="0">
                <a:latin typeface="+mj-ea"/>
                <a:ea typeface="+mj-ea"/>
              </a:rPr>
              <a:t>日 </a:t>
            </a:r>
            <a:r>
              <a:rPr lang="en-US" altLang="zh-TW" sz="2600" dirty="0">
                <a:latin typeface="+mj-ea"/>
                <a:ea typeface="+mj-ea"/>
              </a:rPr>
              <a:t>) </a:t>
            </a:r>
          </a:p>
          <a:p>
            <a:r>
              <a:rPr lang="en-US" altLang="zh-TW" sz="2600" dirty="0">
                <a:latin typeface="+mj-ea"/>
                <a:ea typeface="+mj-ea"/>
              </a:rPr>
              <a:t>3 </a:t>
            </a:r>
            <a:r>
              <a:rPr lang="zh-TW" altLang="en-US" sz="2600" dirty="0">
                <a:latin typeface="+mj-ea"/>
                <a:ea typeface="+mj-ea"/>
              </a:rPr>
              <a:t>兒童權利公約施行法 </a:t>
            </a:r>
            <a:r>
              <a:rPr lang="en-US" altLang="zh-TW" sz="2600" dirty="0">
                <a:latin typeface="+mj-ea"/>
                <a:ea typeface="+mj-ea"/>
              </a:rPr>
              <a:t>(</a:t>
            </a:r>
            <a:r>
              <a:rPr lang="zh-TW" altLang="en-US" sz="2600" dirty="0">
                <a:latin typeface="+mj-ea"/>
                <a:ea typeface="+mj-ea"/>
              </a:rPr>
              <a:t>民國 </a:t>
            </a:r>
            <a:r>
              <a:rPr lang="en-US" altLang="zh-TW" sz="2600" dirty="0">
                <a:latin typeface="+mj-ea"/>
                <a:ea typeface="+mj-ea"/>
              </a:rPr>
              <a:t>103 </a:t>
            </a:r>
            <a:r>
              <a:rPr lang="zh-TW" altLang="en-US" sz="2600" dirty="0">
                <a:latin typeface="+mj-ea"/>
                <a:ea typeface="+mj-ea"/>
              </a:rPr>
              <a:t>年 </a:t>
            </a:r>
            <a:r>
              <a:rPr lang="en-US" altLang="zh-TW" sz="2600" dirty="0">
                <a:latin typeface="+mj-ea"/>
                <a:ea typeface="+mj-ea"/>
              </a:rPr>
              <a:t>06 </a:t>
            </a:r>
            <a:r>
              <a:rPr lang="zh-TW" altLang="en-US" sz="2600" dirty="0">
                <a:latin typeface="+mj-ea"/>
                <a:ea typeface="+mj-ea"/>
              </a:rPr>
              <a:t>月 </a:t>
            </a:r>
            <a:r>
              <a:rPr lang="en-US" altLang="zh-TW" sz="2600" dirty="0">
                <a:latin typeface="+mj-ea"/>
                <a:ea typeface="+mj-ea"/>
              </a:rPr>
              <a:t>04 </a:t>
            </a:r>
            <a:r>
              <a:rPr lang="zh-TW" altLang="en-US" sz="2600" dirty="0">
                <a:latin typeface="+mj-ea"/>
                <a:ea typeface="+mj-ea"/>
              </a:rPr>
              <a:t>日 </a:t>
            </a:r>
            <a:r>
              <a:rPr lang="en-US" altLang="zh-TW" sz="2600" dirty="0">
                <a:latin typeface="+mj-ea"/>
                <a:ea typeface="+mj-ea"/>
              </a:rPr>
              <a:t>) </a:t>
            </a:r>
          </a:p>
          <a:p>
            <a:r>
              <a:rPr lang="en-US" altLang="zh-TW" sz="2600" dirty="0">
                <a:latin typeface="+mj-ea"/>
                <a:ea typeface="+mj-ea"/>
              </a:rPr>
              <a:t>4 </a:t>
            </a:r>
            <a:r>
              <a:rPr lang="zh-TW" altLang="en-US" sz="2600" dirty="0">
                <a:latin typeface="+mj-ea"/>
                <a:ea typeface="+mj-ea"/>
              </a:rPr>
              <a:t>消除對婦女一切形式歧視公約施行法 </a:t>
            </a:r>
            <a:r>
              <a:rPr lang="en-US" altLang="zh-TW" sz="2600" dirty="0">
                <a:latin typeface="+mj-ea"/>
                <a:ea typeface="+mj-ea"/>
              </a:rPr>
              <a:t>(</a:t>
            </a:r>
            <a:r>
              <a:rPr lang="zh-TW" altLang="en-US" sz="2600" dirty="0">
                <a:latin typeface="+mj-ea"/>
                <a:ea typeface="+mj-ea"/>
              </a:rPr>
              <a:t>民國 </a:t>
            </a:r>
            <a:r>
              <a:rPr lang="en-US" altLang="zh-TW" sz="2600" dirty="0">
                <a:latin typeface="+mj-ea"/>
                <a:ea typeface="+mj-ea"/>
              </a:rPr>
              <a:t>100 </a:t>
            </a:r>
            <a:r>
              <a:rPr lang="zh-TW" altLang="en-US" sz="2600" dirty="0">
                <a:latin typeface="+mj-ea"/>
                <a:ea typeface="+mj-ea"/>
              </a:rPr>
              <a:t>年 </a:t>
            </a:r>
            <a:r>
              <a:rPr lang="en-US" altLang="zh-TW" sz="2600" dirty="0">
                <a:latin typeface="+mj-ea"/>
                <a:ea typeface="+mj-ea"/>
              </a:rPr>
              <a:t>06 </a:t>
            </a:r>
            <a:r>
              <a:rPr lang="zh-TW" altLang="en-US" sz="2600" dirty="0">
                <a:latin typeface="+mj-ea"/>
                <a:ea typeface="+mj-ea"/>
              </a:rPr>
              <a:t>月 </a:t>
            </a:r>
            <a:r>
              <a:rPr lang="en-US" altLang="zh-TW" sz="2600" dirty="0">
                <a:latin typeface="+mj-ea"/>
                <a:ea typeface="+mj-ea"/>
              </a:rPr>
              <a:t>08 </a:t>
            </a:r>
            <a:r>
              <a:rPr lang="zh-TW" altLang="en-US" sz="2600" dirty="0">
                <a:latin typeface="+mj-ea"/>
                <a:ea typeface="+mj-ea"/>
              </a:rPr>
              <a:t>日 </a:t>
            </a:r>
            <a:r>
              <a:rPr lang="en-US" altLang="zh-TW" sz="2600" dirty="0">
                <a:latin typeface="+mj-ea"/>
                <a:ea typeface="+mj-ea"/>
              </a:rPr>
              <a:t>) </a:t>
            </a:r>
          </a:p>
          <a:p>
            <a:r>
              <a:rPr lang="en-US" altLang="zh-TW" sz="2600" dirty="0">
                <a:latin typeface="+mj-ea"/>
                <a:ea typeface="+mj-ea"/>
              </a:rPr>
              <a:t>5 </a:t>
            </a:r>
            <a:r>
              <a:rPr lang="zh-TW" altLang="en-US" sz="2600" dirty="0">
                <a:latin typeface="+mj-ea"/>
                <a:ea typeface="+mj-ea"/>
              </a:rPr>
              <a:t>聯合國反貪腐公約施行法 </a:t>
            </a:r>
            <a:r>
              <a:rPr lang="en-US" altLang="zh-TW" sz="2600" dirty="0">
                <a:latin typeface="+mj-ea"/>
                <a:ea typeface="+mj-ea"/>
              </a:rPr>
              <a:t>(</a:t>
            </a:r>
            <a:r>
              <a:rPr lang="zh-TW" altLang="en-US" sz="2600" dirty="0">
                <a:latin typeface="+mj-ea"/>
                <a:ea typeface="+mj-ea"/>
              </a:rPr>
              <a:t>民國 </a:t>
            </a:r>
            <a:r>
              <a:rPr lang="en-US" altLang="zh-TW" sz="2600" dirty="0">
                <a:latin typeface="+mj-ea"/>
                <a:ea typeface="+mj-ea"/>
              </a:rPr>
              <a:t>104 </a:t>
            </a:r>
            <a:r>
              <a:rPr lang="zh-TW" altLang="en-US" sz="2600" dirty="0">
                <a:latin typeface="+mj-ea"/>
                <a:ea typeface="+mj-ea"/>
              </a:rPr>
              <a:t>年 </a:t>
            </a:r>
            <a:r>
              <a:rPr lang="en-US" altLang="zh-TW" sz="2600" dirty="0">
                <a:latin typeface="+mj-ea"/>
                <a:ea typeface="+mj-ea"/>
              </a:rPr>
              <a:t>05 </a:t>
            </a:r>
            <a:r>
              <a:rPr lang="zh-TW" altLang="en-US" sz="2600" dirty="0">
                <a:latin typeface="+mj-ea"/>
                <a:ea typeface="+mj-ea"/>
              </a:rPr>
              <a:t>月 </a:t>
            </a:r>
            <a:r>
              <a:rPr lang="en-US" altLang="zh-TW" sz="2600" dirty="0">
                <a:latin typeface="+mj-ea"/>
                <a:ea typeface="+mj-ea"/>
              </a:rPr>
              <a:t>20 </a:t>
            </a:r>
            <a:r>
              <a:rPr lang="zh-TW" altLang="en-US" sz="2600" dirty="0">
                <a:latin typeface="+mj-ea"/>
                <a:ea typeface="+mj-ea"/>
              </a:rPr>
              <a:t>日 </a:t>
            </a:r>
            <a:r>
              <a:rPr lang="en-US" altLang="zh-TW" sz="2600" dirty="0">
                <a:latin typeface="+mj-ea"/>
                <a:ea typeface="+mj-ea"/>
              </a:rPr>
              <a:t>) </a:t>
            </a:r>
          </a:p>
          <a:p>
            <a:endParaRPr lang="zh-TW" altLang="en-US" sz="3600" dirty="0">
              <a:latin typeface="+mj-ea"/>
              <a:ea typeface="+mj-ea"/>
            </a:endParaRPr>
          </a:p>
        </p:txBody>
      </p:sp>
      <p:sp>
        <p:nvSpPr>
          <p:cNvPr id="5" name="投影片編號版面配置區 4"/>
          <p:cNvSpPr>
            <a:spLocks noGrp="1"/>
          </p:cNvSpPr>
          <p:nvPr>
            <p:ph type="sldNum" sz="quarter" idx="12"/>
          </p:nvPr>
        </p:nvSpPr>
        <p:spPr/>
        <p:txBody>
          <a:bodyPr/>
          <a:lstStyle/>
          <a:p>
            <a:fld id="{B114DE9F-D6E8-410D-91E8-5FA3F2D1BE4C}" type="slidenum">
              <a:rPr lang="zh-TW" altLang="en-US" smtClean="0"/>
              <a:t>10</a:t>
            </a:fld>
            <a:endParaRPr lang="zh-TW" altLang="en-US"/>
          </a:p>
        </p:txBody>
      </p:sp>
    </p:spTree>
    <p:extLst>
      <p:ext uri="{BB962C8B-B14F-4D97-AF65-F5344CB8AC3E}">
        <p14:creationId xmlns:p14="http://schemas.microsoft.com/office/powerpoint/2010/main" val="377874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712968" cy="1143000"/>
          </a:xfrm>
        </p:spPr>
        <p:txBody>
          <a:bodyPr>
            <a:normAutofit/>
          </a:bodyPr>
          <a:lstStyle/>
          <a:p>
            <a:r>
              <a:rPr lang="zh-TW" altLang="en-US" dirty="0"/>
              <a:t>一、人權公約目前在我國之法效力？</a:t>
            </a:r>
          </a:p>
        </p:txBody>
      </p:sp>
      <p:sp>
        <p:nvSpPr>
          <p:cNvPr id="2" name="內容版面配置區 1"/>
          <p:cNvSpPr>
            <a:spLocks noGrp="1"/>
          </p:cNvSpPr>
          <p:nvPr>
            <p:ph idx="1"/>
          </p:nvPr>
        </p:nvSpPr>
        <p:spPr>
          <a:xfrm>
            <a:off x="467544" y="1115616"/>
            <a:ext cx="8229600" cy="5124317"/>
          </a:xfrm>
        </p:spPr>
        <p:txBody>
          <a:bodyPr>
            <a:noAutofit/>
          </a:bodyPr>
          <a:lstStyle/>
          <a:p>
            <a:pPr algn="just"/>
            <a:r>
              <a:rPr lang="zh-TW" altLang="en-US" sz="2800" dirty="0">
                <a:latin typeface="+mj-ea"/>
                <a:ea typeface="+mj-ea"/>
              </a:rPr>
              <a:t>兩公約施行法</a:t>
            </a:r>
            <a:endParaRPr lang="en-US" altLang="zh-TW" sz="2800" dirty="0">
              <a:latin typeface="+mj-ea"/>
              <a:ea typeface="+mj-ea"/>
            </a:endParaRPr>
          </a:p>
          <a:p>
            <a:pPr algn="just"/>
            <a:r>
              <a:rPr lang="zh-TW" altLang="en-US" sz="3600" dirty="0">
                <a:latin typeface="+mj-ea"/>
                <a:ea typeface="+mj-ea"/>
              </a:rPr>
              <a:t>第</a:t>
            </a:r>
            <a:r>
              <a:rPr lang="en-US" altLang="zh-TW" sz="3600" dirty="0">
                <a:latin typeface="+mj-ea"/>
                <a:ea typeface="+mj-ea"/>
              </a:rPr>
              <a:t>2</a:t>
            </a:r>
            <a:r>
              <a:rPr lang="zh-TW" altLang="en-US" sz="3600" dirty="0">
                <a:latin typeface="+mj-ea"/>
                <a:ea typeface="+mj-ea"/>
              </a:rPr>
              <a:t>條：</a:t>
            </a:r>
            <a:r>
              <a:rPr lang="en-US" altLang="zh-TW" sz="3600" dirty="0">
                <a:latin typeface="+mj-ea"/>
                <a:ea typeface="+mj-ea"/>
              </a:rPr>
              <a:t>『</a:t>
            </a:r>
            <a:r>
              <a:rPr lang="zh-TW" altLang="en-US" sz="3600" dirty="0">
                <a:latin typeface="+mj-ea"/>
                <a:ea typeface="+mj-ea"/>
              </a:rPr>
              <a:t>兩公約所揭示保障人權之規定，</a:t>
            </a:r>
            <a:r>
              <a:rPr lang="zh-TW" altLang="en-US" sz="3600" b="1" dirty="0">
                <a:solidFill>
                  <a:srgbClr val="FF0000"/>
                </a:solidFill>
                <a:latin typeface="+mj-ea"/>
                <a:ea typeface="+mj-ea"/>
              </a:rPr>
              <a:t>具有國內法律之效力</a:t>
            </a:r>
            <a:r>
              <a:rPr lang="zh-TW" altLang="en-US" sz="3600" dirty="0">
                <a:solidFill>
                  <a:srgbClr val="FF0000"/>
                </a:solidFill>
                <a:latin typeface="+mj-ea"/>
                <a:ea typeface="+mj-ea"/>
              </a:rPr>
              <a:t>。</a:t>
            </a:r>
            <a:r>
              <a:rPr lang="en-US" altLang="zh-TW" sz="3600" dirty="0">
                <a:latin typeface="+mj-ea"/>
                <a:ea typeface="+mj-ea"/>
              </a:rPr>
              <a:t>』</a:t>
            </a:r>
          </a:p>
          <a:p>
            <a:pPr algn="just"/>
            <a:r>
              <a:rPr lang="zh-TW" altLang="en-US" sz="3600" dirty="0">
                <a:latin typeface="+mj-ea"/>
                <a:ea typeface="+mj-ea"/>
              </a:rPr>
              <a:t>第 </a:t>
            </a:r>
            <a:r>
              <a:rPr lang="en-US" altLang="zh-TW" sz="3600" dirty="0">
                <a:latin typeface="+mj-ea"/>
                <a:ea typeface="+mj-ea"/>
              </a:rPr>
              <a:t>3 </a:t>
            </a:r>
            <a:r>
              <a:rPr lang="zh-TW" altLang="en-US" sz="3600" dirty="0">
                <a:latin typeface="+mj-ea"/>
                <a:ea typeface="+mj-ea"/>
              </a:rPr>
              <a:t>條</a:t>
            </a:r>
          </a:p>
          <a:p>
            <a:pPr algn="just"/>
            <a:r>
              <a:rPr lang="zh-TW" altLang="en-US" sz="3600" dirty="0">
                <a:latin typeface="+mj-ea"/>
                <a:ea typeface="+mj-ea"/>
              </a:rPr>
              <a:t>「適用兩公約規定，應參照其立法意旨及兩公約人權事務委員會之解釋。」</a:t>
            </a:r>
          </a:p>
        </p:txBody>
      </p:sp>
      <p:sp>
        <p:nvSpPr>
          <p:cNvPr id="5" name="投影片編號版面配置區 4"/>
          <p:cNvSpPr>
            <a:spLocks noGrp="1"/>
          </p:cNvSpPr>
          <p:nvPr>
            <p:ph type="sldNum" sz="quarter" idx="12"/>
          </p:nvPr>
        </p:nvSpPr>
        <p:spPr/>
        <p:txBody>
          <a:bodyPr/>
          <a:lstStyle/>
          <a:p>
            <a:fld id="{B114DE9F-D6E8-410D-91E8-5FA3F2D1BE4C}" type="slidenum">
              <a:rPr lang="zh-TW" altLang="en-US" smtClean="0"/>
              <a:t>11</a:t>
            </a:fld>
            <a:endParaRPr lang="zh-TW" altLang="en-US"/>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4" y="4794312"/>
            <a:ext cx="4283968" cy="3212976"/>
          </a:xfrm>
          <a:prstGeom prst="rect">
            <a:avLst/>
          </a:prstGeom>
        </p:spPr>
      </p:pic>
    </p:spTree>
    <p:extLst>
      <p:ext uri="{BB962C8B-B14F-4D97-AF65-F5344CB8AC3E}">
        <p14:creationId xmlns:p14="http://schemas.microsoft.com/office/powerpoint/2010/main" val="883356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712968" cy="1143000"/>
          </a:xfrm>
        </p:spPr>
        <p:txBody>
          <a:bodyPr>
            <a:normAutofit/>
          </a:bodyPr>
          <a:lstStyle/>
          <a:p>
            <a:r>
              <a:rPr lang="zh-TW" altLang="en-US" dirty="0"/>
              <a:t>一、人權公約目前在我國之法效力？</a:t>
            </a:r>
          </a:p>
        </p:txBody>
      </p:sp>
      <p:sp>
        <p:nvSpPr>
          <p:cNvPr id="2" name="內容版面配置區 1"/>
          <p:cNvSpPr>
            <a:spLocks noGrp="1"/>
          </p:cNvSpPr>
          <p:nvPr>
            <p:ph idx="1"/>
          </p:nvPr>
        </p:nvSpPr>
        <p:spPr>
          <a:xfrm>
            <a:off x="467544" y="1115616"/>
            <a:ext cx="8229600" cy="5124317"/>
          </a:xfrm>
        </p:spPr>
        <p:txBody>
          <a:bodyPr>
            <a:noAutofit/>
          </a:bodyPr>
          <a:lstStyle/>
          <a:p>
            <a:pPr algn="just"/>
            <a:r>
              <a:rPr lang="zh-TW" altLang="en-US" sz="2800" dirty="0">
                <a:latin typeface="+mj-ea"/>
                <a:ea typeface="+mj-ea"/>
              </a:rPr>
              <a:t>兩公約施行法</a:t>
            </a:r>
            <a:endParaRPr lang="en-US" altLang="zh-TW" sz="2800" dirty="0">
              <a:latin typeface="+mj-ea"/>
              <a:ea typeface="+mj-ea"/>
            </a:endParaRPr>
          </a:p>
          <a:p>
            <a:pPr algn="just"/>
            <a:r>
              <a:rPr lang="zh-TW" altLang="en-US" sz="2800" dirty="0">
                <a:latin typeface="+mj-ea"/>
                <a:ea typeface="+mj-ea"/>
              </a:rPr>
              <a:t>第</a:t>
            </a:r>
            <a:r>
              <a:rPr lang="en-US" altLang="zh-TW" sz="2800" dirty="0">
                <a:latin typeface="+mj-ea"/>
                <a:ea typeface="+mj-ea"/>
              </a:rPr>
              <a:t>4</a:t>
            </a:r>
            <a:r>
              <a:rPr lang="zh-TW" altLang="en-US" sz="2800" dirty="0">
                <a:latin typeface="+mj-ea"/>
                <a:ea typeface="+mj-ea"/>
              </a:rPr>
              <a:t>條：「各級政府機關行使其職權，應符合兩公約有關人權保障之規定，避免侵害人權，保護人民不受他人侵害，並應積極促進各項人權之實現。」</a:t>
            </a:r>
            <a:endParaRPr lang="en-US" altLang="zh-TW" sz="2800" dirty="0">
              <a:latin typeface="+mj-ea"/>
              <a:ea typeface="+mj-ea"/>
            </a:endParaRPr>
          </a:p>
          <a:p>
            <a:pPr algn="just"/>
            <a:r>
              <a:rPr lang="zh-TW" altLang="en-US" sz="2800" dirty="0">
                <a:latin typeface="+mj-ea"/>
                <a:ea typeface="+mj-ea"/>
              </a:rPr>
              <a:t>第</a:t>
            </a:r>
            <a:r>
              <a:rPr lang="en-US" altLang="zh-TW" sz="2800" dirty="0">
                <a:latin typeface="+mj-ea"/>
                <a:ea typeface="+mj-ea"/>
              </a:rPr>
              <a:t>8</a:t>
            </a:r>
            <a:r>
              <a:rPr lang="zh-TW" altLang="en-US" sz="2800" dirty="0">
                <a:latin typeface="+mj-ea"/>
                <a:ea typeface="+mj-ea"/>
              </a:rPr>
              <a:t>條：「各級政府機關應依兩公約規定之內容，檢討所主管之法令及行政措施，</a:t>
            </a:r>
            <a:r>
              <a:rPr lang="zh-TW" altLang="en-US" sz="2800" b="1" dirty="0">
                <a:solidFill>
                  <a:srgbClr val="FF0000"/>
                </a:solidFill>
                <a:latin typeface="+mj-ea"/>
                <a:ea typeface="+mj-ea"/>
              </a:rPr>
              <a:t>有不符兩公約規定者</a:t>
            </a:r>
            <a:r>
              <a:rPr lang="zh-TW" altLang="en-US" sz="2800" dirty="0">
                <a:latin typeface="+mj-ea"/>
                <a:ea typeface="+mj-ea"/>
              </a:rPr>
              <a:t>，應於本法施行後二年內，完成法令之制（訂）定、修正或廢止及行政措施之改進。」</a:t>
            </a:r>
          </a:p>
        </p:txBody>
      </p:sp>
      <p:sp>
        <p:nvSpPr>
          <p:cNvPr id="5" name="投影片編號版面配置區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1459476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712968" cy="1143000"/>
          </a:xfrm>
        </p:spPr>
        <p:txBody>
          <a:bodyPr>
            <a:normAutofit/>
          </a:bodyPr>
          <a:lstStyle/>
          <a:p>
            <a:r>
              <a:rPr lang="zh-TW" altLang="en-US" dirty="0"/>
              <a:t>一、人權公約目前在我國之法效力？</a:t>
            </a:r>
          </a:p>
        </p:txBody>
      </p:sp>
      <p:sp>
        <p:nvSpPr>
          <p:cNvPr id="2" name="內容版面配置區 1"/>
          <p:cNvSpPr>
            <a:spLocks noGrp="1"/>
          </p:cNvSpPr>
          <p:nvPr>
            <p:ph idx="1"/>
          </p:nvPr>
        </p:nvSpPr>
        <p:spPr>
          <a:xfrm>
            <a:off x="467544" y="1115616"/>
            <a:ext cx="8229600" cy="5124317"/>
          </a:xfrm>
        </p:spPr>
        <p:txBody>
          <a:bodyPr>
            <a:noAutofit/>
          </a:bodyPr>
          <a:lstStyle/>
          <a:p>
            <a:pPr algn="just"/>
            <a:r>
              <a:rPr lang="en-US" altLang="zh-TW" sz="2800" dirty="0">
                <a:latin typeface="+mj-ea"/>
                <a:ea typeface="+mj-ea"/>
              </a:rPr>
              <a:t>CEDAW</a:t>
            </a:r>
            <a:r>
              <a:rPr lang="zh-TW" altLang="en-US" sz="2800" dirty="0">
                <a:latin typeface="+mj-ea"/>
                <a:ea typeface="+mj-ea"/>
              </a:rPr>
              <a:t>施行法</a:t>
            </a:r>
            <a:endParaRPr lang="en-US" altLang="zh-TW" sz="2800" dirty="0">
              <a:latin typeface="+mj-ea"/>
              <a:ea typeface="+mj-ea"/>
            </a:endParaRPr>
          </a:p>
          <a:p>
            <a:pPr algn="just"/>
            <a:r>
              <a:rPr lang="zh-TW" altLang="en-US" sz="2800" dirty="0">
                <a:latin typeface="+mj-ea"/>
                <a:ea typeface="+mj-ea"/>
              </a:rPr>
              <a:t>第 二 條</a:t>
            </a:r>
            <a:r>
              <a:rPr lang="en-US" altLang="zh-TW" sz="2800" dirty="0">
                <a:latin typeface="+mj-ea"/>
                <a:ea typeface="+mj-ea"/>
              </a:rPr>
              <a:t>:</a:t>
            </a:r>
            <a:r>
              <a:rPr lang="zh-TW" altLang="en-US" sz="2800" dirty="0">
                <a:latin typeface="+mj-ea"/>
                <a:ea typeface="+mj-ea"/>
              </a:rPr>
              <a:t>「公約所揭示保障性別人權及促進性別平等之規定，</a:t>
            </a:r>
            <a:r>
              <a:rPr lang="zh-TW" altLang="en-US" sz="3600" b="1" dirty="0">
                <a:solidFill>
                  <a:srgbClr val="FF0000"/>
                </a:solidFill>
                <a:latin typeface="+mj-ea"/>
                <a:ea typeface="+mj-ea"/>
              </a:rPr>
              <a:t>具有國內法律之效力</a:t>
            </a:r>
            <a:r>
              <a:rPr lang="zh-TW" altLang="en-US" sz="2800" dirty="0">
                <a:latin typeface="+mj-ea"/>
                <a:ea typeface="+mj-ea"/>
              </a:rPr>
              <a:t>。」</a:t>
            </a:r>
            <a:endParaRPr lang="en-US" altLang="zh-TW" sz="2800" dirty="0">
              <a:latin typeface="+mj-ea"/>
              <a:ea typeface="+mj-ea"/>
            </a:endParaRPr>
          </a:p>
          <a:p>
            <a:pPr algn="just"/>
            <a:r>
              <a:rPr lang="zh-TW" altLang="en-US" sz="2800" dirty="0">
                <a:latin typeface="+mj-ea"/>
                <a:ea typeface="+mj-ea"/>
              </a:rPr>
              <a:t>第 四 條：「各級政府機關</a:t>
            </a:r>
            <a:r>
              <a:rPr lang="zh-TW" altLang="en-US" sz="2800" b="1" dirty="0">
                <a:solidFill>
                  <a:srgbClr val="0070C0"/>
                </a:solidFill>
                <a:latin typeface="+mj-ea"/>
                <a:ea typeface="+mj-ea"/>
              </a:rPr>
              <a:t>行使職權，應符合公約有關性別人權保障之規定</a:t>
            </a:r>
            <a:r>
              <a:rPr lang="zh-TW" altLang="en-US" sz="2800" dirty="0">
                <a:latin typeface="+mj-ea"/>
                <a:ea typeface="+mj-ea"/>
              </a:rPr>
              <a:t>，消除性別歧視，並積極促進性別平等之實現。」</a:t>
            </a:r>
            <a:endParaRPr lang="en-US" altLang="zh-TW" sz="2800" dirty="0">
              <a:latin typeface="+mj-ea"/>
              <a:ea typeface="+mj-ea"/>
            </a:endParaRPr>
          </a:p>
          <a:p>
            <a:pPr algn="just"/>
            <a:r>
              <a:rPr lang="zh-TW" altLang="en-US" sz="2800" dirty="0">
                <a:latin typeface="+mj-ea"/>
                <a:ea typeface="+mj-ea"/>
              </a:rPr>
              <a:t>第 八 條：「各級政府機關應依公約規定之內容，檢討所主管之法規及行政措施，</a:t>
            </a:r>
            <a:r>
              <a:rPr lang="zh-TW" altLang="en-US" sz="2800" b="1" dirty="0">
                <a:solidFill>
                  <a:srgbClr val="FF0000"/>
                </a:solidFill>
                <a:latin typeface="+mj-ea"/>
                <a:ea typeface="+mj-ea"/>
              </a:rPr>
              <a:t>有不符公約規定者</a:t>
            </a:r>
            <a:r>
              <a:rPr lang="zh-TW" altLang="en-US" sz="2800" dirty="0">
                <a:latin typeface="+mj-ea"/>
                <a:ea typeface="+mj-ea"/>
              </a:rPr>
              <a:t>，應於本法施行後三年內，完成法規之制（訂）定、修正或廢止及行政措施之改進。」</a:t>
            </a:r>
            <a:endParaRPr lang="en-US" altLang="zh-TW" sz="2800" dirty="0">
              <a:latin typeface="+mj-ea"/>
              <a:ea typeface="+mj-ea"/>
            </a:endParaRPr>
          </a:p>
          <a:p>
            <a:pPr algn="just"/>
            <a:endParaRPr lang="en-US" altLang="zh-TW" sz="2800" dirty="0">
              <a:latin typeface="+mj-ea"/>
              <a:ea typeface="+mj-ea"/>
            </a:endParaRPr>
          </a:p>
          <a:p>
            <a:pPr algn="just"/>
            <a:endParaRPr lang="en-US" altLang="zh-TW" sz="2800" dirty="0">
              <a:latin typeface="+mj-ea"/>
              <a:ea typeface="+mj-ea"/>
            </a:endParaRPr>
          </a:p>
        </p:txBody>
      </p:sp>
      <p:sp>
        <p:nvSpPr>
          <p:cNvPr id="5" name="投影片編號版面配置區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382322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712968" cy="1143000"/>
          </a:xfrm>
        </p:spPr>
        <p:txBody>
          <a:bodyPr>
            <a:normAutofit/>
          </a:bodyPr>
          <a:lstStyle/>
          <a:p>
            <a:r>
              <a:rPr lang="zh-TW" altLang="en-US" dirty="0"/>
              <a:t>一、人權公約目前在我國之法效力？</a:t>
            </a:r>
          </a:p>
        </p:txBody>
      </p:sp>
      <p:sp>
        <p:nvSpPr>
          <p:cNvPr id="2" name="內容版面配置區 1"/>
          <p:cNvSpPr>
            <a:spLocks noGrp="1"/>
          </p:cNvSpPr>
          <p:nvPr>
            <p:ph idx="1"/>
          </p:nvPr>
        </p:nvSpPr>
        <p:spPr>
          <a:xfrm>
            <a:off x="467544" y="1115616"/>
            <a:ext cx="8229600" cy="5121696"/>
          </a:xfrm>
        </p:spPr>
        <p:txBody>
          <a:bodyPr>
            <a:normAutofit/>
          </a:bodyPr>
          <a:lstStyle/>
          <a:p>
            <a:r>
              <a:rPr lang="zh-TW" altLang="en-US" sz="3200" dirty="0">
                <a:solidFill>
                  <a:srgbClr val="0070C0"/>
                </a:solidFill>
                <a:latin typeface="+mj-ea"/>
                <a:ea typeface="+mj-ea"/>
              </a:rPr>
              <a:t>人權公約僅是</a:t>
            </a:r>
            <a:r>
              <a:rPr lang="en-US" altLang="zh-TW" sz="3200" dirty="0">
                <a:solidFill>
                  <a:srgbClr val="0070C0"/>
                </a:solidFill>
                <a:latin typeface="+mj-ea"/>
                <a:ea typeface="+mj-ea"/>
              </a:rPr>
              <a:t>『</a:t>
            </a:r>
            <a:r>
              <a:rPr lang="zh-TW" altLang="en-US" sz="3200" dirty="0">
                <a:solidFill>
                  <a:srgbClr val="0070C0"/>
                </a:solidFill>
                <a:latin typeface="+mj-ea"/>
                <a:ea typeface="+mj-ea"/>
              </a:rPr>
              <a:t>國家責任、義務</a:t>
            </a:r>
            <a:r>
              <a:rPr lang="en-US" altLang="zh-TW" sz="3200" dirty="0">
                <a:solidFill>
                  <a:srgbClr val="0070C0"/>
                </a:solidFill>
                <a:latin typeface="+mj-ea"/>
                <a:ea typeface="+mj-ea"/>
              </a:rPr>
              <a:t>』</a:t>
            </a:r>
            <a:r>
              <a:rPr lang="zh-TW" altLang="en-US" sz="3200" dirty="0">
                <a:solidFill>
                  <a:srgbClr val="0070C0"/>
                </a:solidFill>
                <a:latin typeface="+mj-ea"/>
                <a:ea typeface="+mj-ea"/>
              </a:rPr>
              <a:t>？亦或是</a:t>
            </a:r>
            <a:r>
              <a:rPr lang="en-US" altLang="zh-TW" sz="3200" dirty="0">
                <a:solidFill>
                  <a:srgbClr val="0070C0"/>
                </a:solidFill>
                <a:latin typeface="+mj-ea"/>
                <a:ea typeface="+mj-ea"/>
              </a:rPr>
              <a:t>『</a:t>
            </a:r>
            <a:r>
              <a:rPr lang="zh-TW" altLang="en-US" sz="3200" dirty="0">
                <a:solidFill>
                  <a:srgbClr val="0070C0"/>
                </a:solidFill>
                <a:latin typeface="+mj-ea"/>
                <a:ea typeface="+mj-ea"/>
              </a:rPr>
              <a:t>人民可主張的</a:t>
            </a:r>
            <a:r>
              <a:rPr lang="zh-TW" altLang="en-US" sz="3200" b="1" dirty="0">
                <a:solidFill>
                  <a:srgbClr val="FF0000"/>
                </a:solidFill>
                <a:latin typeface="+mj-ea"/>
                <a:ea typeface="+mj-ea"/>
              </a:rPr>
              <a:t>權利</a:t>
            </a:r>
            <a:r>
              <a:rPr lang="en-US" altLang="zh-TW" sz="3200" dirty="0">
                <a:solidFill>
                  <a:srgbClr val="0070C0"/>
                </a:solidFill>
                <a:latin typeface="+mj-ea"/>
                <a:ea typeface="+mj-ea"/>
              </a:rPr>
              <a:t>』</a:t>
            </a:r>
            <a:r>
              <a:rPr lang="zh-TW" altLang="en-US" sz="3200" dirty="0">
                <a:solidFill>
                  <a:srgbClr val="0070C0"/>
                </a:solidFill>
                <a:latin typeface="+mj-ea"/>
                <a:ea typeface="+mj-ea"/>
              </a:rPr>
              <a:t>？</a:t>
            </a:r>
            <a:endParaRPr lang="en-US" altLang="zh-TW" sz="3200" dirty="0">
              <a:solidFill>
                <a:srgbClr val="0070C0"/>
              </a:solidFill>
              <a:latin typeface="+mj-ea"/>
              <a:ea typeface="+mj-ea"/>
            </a:endParaRPr>
          </a:p>
          <a:p>
            <a:r>
              <a:rPr lang="zh-TW" altLang="en-US" sz="2400" dirty="0">
                <a:latin typeface="+mj-ea"/>
                <a:ea typeface="+mj-ea"/>
              </a:rPr>
              <a:t>身心障礙者權利公約施行法第 </a:t>
            </a:r>
            <a:r>
              <a:rPr lang="en-US" altLang="zh-TW" sz="2400" dirty="0">
                <a:latin typeface="+mj-ea"/>
                <a:ea typeface="+mj-ea"/>
              </a:rPr>
              <a:t>8 </a:t>
            </a:r>
            <a:r>
              <a:rPr lang="zh-TW" altLang="en-US" sz="2400" dirty="0">
                <a:latin typeface="+mj-ea"/>
                <a:ea typeface="+mj-ea"/>
              </a:rPr>
              <a:t>條 第一項</a:t>
            </a:r>
          </a:p>
          <a:p>
            <a:pPr marL="109728" indent="0">
              <a:buNone/>
            </a:pPr>
            <a:r>
              <a:rPr lang="zh-TW" altLang="en-US" sz="3200" dirty="0">
                <a:latin typeface="+mj-ea"/>
                <a:ea typeface="+mj-ea"/>
              </a:rPr>
              <a:t>：</a:t>
            </a:r>
            <a:r>
              <a:rPr lang="en-US" altLang="zh-TW" sz="3200" dirty="0">
                <a:latin typeface="+mj-ea"/>
                <a:ea typeface="+mj-ea"/>
              </a:rPr>
              <a:t>『</a:t>
            </a:r>
            <a:r>
              <a:rPr lang="zh-TW" altLang="en-US" sz="3200" dirty="0">
                <a:latin typeface="+mj-ea"/>
                <a:ea typeface="+mj-ea"/>
              </a:rPr>
              <a:t>身心障礙者受公約及其有關法規保障之權益遭受侵害、無法或難以實施者，</a:t>
            </a:r>
            <a:r>
              <a:rPr lang="zh-TW" altLang="en-US" sz="3200" b="1" dirty="0">
                <a:solidFill>
                  <a:srgbClr val="FF0000"/>
                </a:solidFill>
                <a:latin typeface="+mj-ea"/>
                <a:ea typeface="+mj-ea"/>
              </a:rPr>
              <a:t>得依法提起訴願、訴訟或其他救濟管道主張權利</a:t>
            </a:r>
            <a:r>
              <a:rPr lang="zh-TW" altLang="en-US" sz="3200" dirty="0">
                <a:latin typeface="+mj-ea"/>
                <a:ea typeface="+mj-ea"/>
              </a:rPr>
              <a:t>；侵害之權益係屬其他我國已批准或加入之國際公約及其有關法規保障者，亦同。</a:t>
            </a:r>
            <a:r>
              <a:rPr lang="en-US" altLang="zh-TW" sz="3200" dirty="0">
                <a:latin typeface="+mj-ea"/>
                <a:ea typeface="+mj-ea"/>
              </a:rPr>
              <a:t>』</a:t>
            </a:r>
          </a:p>
          <a:p>
            <a:pPr marL="109728" indent="0">
              <a:buNone/>
            </a:pPr>
            <a:r>
              <a:rPr lang="zh-TW" altLang="en-US" sz="3200" dirty="0">
                <a:latin typeface="+mj-ea"/>
                <a:ea typeface="+mj-ea"/>
              </a:rPr>
              <a:t>人權公約所保障之權利成為具有</a:t>
            </a:r>
            <a:r>
              <a:rPr lang="en-US" altLang="zh-TW" sz="3200" dirty="0">
                <a:latin typeface="+mj-ea"/>
                <a:ea typeface="+mj-ea"/>
              </a:rPr>
              <a:t>『</a:t>
            </a:r>
            <a:r>
              <a:rPr lang="zh-TW" altLang="en-US" sz="3200" b="1" dirty="0">
                <a:solidFill>
                  <a:srgbClr val="FF0000"/>
                </a:solidFill>
                <a:latin typeface="+mj-ea"/>
                <a:ea typeface="+mj-ea"/>
              </a:rPr>
              <a:t>訴之利益</a:t>
            </a:r>
            <a:r>
              <a:rPr lang="en-US" altLang="zh-TW" sz="3200" dirty="0">
                <a:latin typeface="+mj-ea"/>
                <a:ea typeface="+mj-ea"/>
              </a:rPr>
              <a:t>』</a:t>
            </a:r>
            <a:endParaRPr lang="zh-TW" altLang="en-US" sz="3200" dirty="0">
              <a:latin typeface="+mj-ea"/>
              <a:ea typeface="+mj-ea"/>
            </a:endParaRPr>
          </a:p>
        </p:txBody>
      </p:sp>
      <p:sp>
        <p:nvSpPr>
          <p:cNvPr id="5" name="投影片編號版面配置區 4"/>
          <p:cNvSpPr>
            <a:spLocks noGrp="1"/>
          </p:cNvSpPr>
          <p:nvPr>
            <p:ph type="sldNum" sz="quarter" idx="12"/>
          </p:nvPr>
        </p:nvSpPr>
        <p:spPr/>
        <p:txBody>
          <a:bodyPr/>
          <a:lstStyle/>
          <a:p>
            <a:fld id="{B114DE9F-D6E8-410D-91E8-5FA3F2D1BE4C}" type="slidenum">
              <a:rPr lang="zh-TW" altLang="en-US" smtClean="0"/>
              <a:t>14</a:t>
            </a:fld>
            <a:endParaRPr lang="zh-TW" altLang="en-US"/>
          </a:p>
        </p:txBody>
      </p:sp>
    </p:spTree>
    <p:extLst>
      <p:ext uri="{BB962C8B-B14F-4D97-AF65-F5344CB8AC3E}">
        <p14:creationId xmlns:p14="http://schemas.microsoft.com/office/powerpoint/2010/main" val="36714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heel(1)">
                                      <p:cBhvr>
                                        <p:cTn id="7" dur="2000"/>
                                        <p:tgtEl>
                                          <p:spTgt spid="2">
                                            <p:txEl>
                                              <p:pRg st="1" end="1"/>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wheel(1)">
                                      <p:cBhvr>
                                        <p:cTn id="10" dur="2000"/>
                                        <p:tgtEl>
                                          <p:spTgt spid="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1000"/>
                                        <p:tgtEl>
                                          <p:spTgt spid="2">
                                            <p:txEl>
                                              <p:pRg st="3" end="3"/>
                                            </p:txEl>
                                          </p:spTgt>
                                        </p:tgtEl>
                                      </p:cBhvr>
                                    </p:animEffect>
                                    <p:anim calcmode="lin" valueType="num">
                                      <p:cBhvr>
                                        <p:cTn id="1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712968" cy="1143000"/>
          </a:xfrm>
        </p:spPr>
        <p:txBody>
          <a:bodyPr>
            <a:normAutofit/>
          </a:bodyPr>
          <a:lstStyle/>
          <a:p>
            <a:r>
              <a:rPr lang="zh-TW" altLang="en-US" dirty="0"/>
              <a:t>一、人權公約目前在我國之法效力？</a:t>
            </a:r>
          </a:p>
        </p:txBody>
      </p:sp>
      <p:sp>
        <p:nvSpPr>
          <p:cNvPr id="2" name="內容版面配置區 1"/>
          <p:cNvSpPr>
            <a:spLocks noGrp="1"/>
          </p:cNvSpPr>
          <p:nvPr>
            <p:ph idx="1"/>
          </p:nvPr>
        </p:nvSpPr>
        <p:spPr>
          <a:xfrm>
            <a:off x="467544" y="1115616"/>
            <a:ext cx="8229600" cy="5121696"/>
          </a:xfrm>
        </p:spPr>
        <p:txBody>
          <a:bodyPr>
            <a:normAutofit/>
          </a:bodyPr>
          <a:lstStyle/>
          <a:p>
            <a:r>
              <a:rPr lang="zh-TW" altLang="en-US" sz="3600" dirty="0">
                <a:solidFill>
                  <a:srgbClr val="0070C0"/>
                </a:solidFill>
                <a:latin typeface="+mj-ea"/>
                <a:ea typeface="+mj-ea"/>
              </a:rPr>
              <a:t>人權公約僅是</a:t>
            </a:r>
            <a:r>
              <a:rPr lang="en-US" altLang="zh-TW" sz="3600" dirty="0">
                <a:solidFill>
                  <a:srgbClr val="0070C0"/>
                </a:solidFill>
                <a:latin typeface="+mj-ea"/>
                <a:ea typeface="+mj-ea"/>
              </a:rPr>
              <a:t>『</a:t>
            </a:r>
            <a:r>
              <a:rPr lang="zh-TW" altLang="en-US" sz="3600" dirty="0">
                <a:solidFill>
                  <a:srgbClr val="0070C0"/>
                </a:solidFill>
                <a:latin typeface="+mj-ea"/>
                <a:ea typeface="+mj-ea"/>
              </a:rPr>
              <a:t>國家責任、義務</a:t>
            </a:r>
            <a:r>
              <a:rPr lang="en-US" altLang="zh-TW" sz="3600" dirty="0">
                <a:solidFill>
                  <a:srgbClr val="0070C0"/>
                </a:solidFill>
                <a:latin typeface="+mj-ea"/>
                <a:ea typeface="+mj-ea"/>
              </a:rPr>
              <a:t>』</a:t>
            </a:r>
            <a:r>
              <a:rPr lang="zh-TW" altLang="en-US" sz="3600" dirty="0">
                <a:solidFill>
                  <a:srgbClr val="0070C0"/>
                </a:solidFill>
                <a:latin typeface="+mj-ea"/>
                <a:ea typeface="+mj-ea"/>
              </a:rPr>
              <a:t>？亦或是</a:t>
            </a:r>
            <a:r>
              <a:rPr lang="en-US" altLang="zh-TW" sz="3600" dirty="0">
                <a:solidFill>
                  <a:srgbClr val="0070C0"/>
                </a:solidFill>
                <a:latin typeface="+mj-ea"/>
                <a:ea typeface="+mj-ea"/>
              </a:rPr>
              <a:t>『</a:t>
            </a:r>
            <a:r>
              <a:rPr lang="zh-TW" altLang="en-US" sz="3600" dirty="0">
                <a:solidFill>
                  <a:srgbClr val="0070C0"/>
                </a:solidFill>
                <a:latin typeface="+mj-ea"/>
                <a:ea typeface="+mj-ea"/>
              </a:rPr>
              <a:t>人民可主張的權利</a:t>
            </a:r>
            <a:r>
              <a:rPr lang="en-US" altLang="zh-TW" sz="3600" dirty="0">
                <a:solidFill>
                  <a:srgbClr val="0070C0"/>
                </a:solidFill>
                <a:latin typeface="+mj-ea"/>
                <a:ea typeface="+mj-ea"/>
              </a:rPr>
              <a:t>』</a:t>
            </a:r>
            <a:r>
              <a:rPr lang="zh-TW" altLang="en-US" sz="3600" dirty="0">
                <a:solidFill>
                  <a:srgbClr val="0070C0"/>
                </a:solidFill>
                <a:latin typeface="+mj-ea"/>
                <a:ea typeface="+mj-ea"/>
              </a:rPr>
              <a:t>？</a:t>
            </a:r>
            <a:endParaRPr lang="en-US" altLang="zh-TW" sz="3600" dirty="0">
              <a:solidFill>
                <a:srgbClr val="0070C0"/>
              </a:solidFill>
              <a:latin typeface="+mj-ea"/>
              <a:ea typeface="+mj-ea"/>
            </a:endParaRPr>
          </a:p>
          <a:p>
            <a:pPr marL="109728" indent="0">
              <a:buNone/>
            </a:pPr>
            <a:r>
              <a:rPr lang="zh-TW" altLang="en-US" sz="3600" dirty="0">
                <a:latin typeface="+mj-ea"/>
                <a:ea typeface="+mj-ea"/>
              </a:rPr>
              <a:t>→亦成為行政法上所謂的「依法行政原則」「法」的一部分。</a:t>
            </a:r>
          </a:p>
          <a:p>
            <a:pPr marL="109728" indent="0">
              <a:buNone/>
            </a:pPr>
            <a:r>
              <a:rPr lang="zh-TW" altLang="en-US" sz="3600" dirty="0">
                <a:latin typeface="+mj-ea"/>
                <a:ea typeface="+mj-ea"/>
              </a:rPr>
              <a:t>→人權公約所保障之權利成為具有訴訟上</a:t>
            </a:r>
            <a:r>
              <a:rPr lang="en-US" altLang="zh-TW" sz="3600" dirty="0">
                <a:latin typeface="+mj-ea"/>
                <a:ea typeface="+mj-ea"/>
              </a:rPr>
              <a:t>『</a:t>
            </a:r>
            <a:r>
              <a:rPr lang="zh-TW" altLang="en-US" sz="3600" dirty="0">
                <a:solidFill>
                  <a:srgbClr val="FF0000"/>
                </a:solidFill>
                <a:latin typeface="+mj-ea"/>
                <a:ea typeface="+mj-ea"/>
              </a:rPr>
              <a:t>訴之利益</a:t>
            </a:r>
            <a:r>
              <a:rPr lang="en-US" altLang="zh-TW" sz="3600" dirty="0">
                <a:latin typeface="+mj-ea"/>
                <a:ea typeface="+mj-ea"/>
              </a:rPr>
              <a:t>』</a:t>
            </a:r>
            <a:r>
              <a:rPr lang="zh-TW" altLang="en-US" sz="3600" dirty="0">
                <a:latin typeface="+mj-ea"/>
                <a:ea typeface="+mj-ea"/>
              </a:rPr>
              <a:t>、具有「</a:t>
            </a:r>
            <a:r>
              <a:rPr lang="zh-TW" altLang="en-US" sz="3600" dirty="0">
                <a:solidFill>
                  <a:srgbClr val="FF0000"/>
                </a:solidFill>
                <a:latin typeface="+mj-ea"/>
                <a:ea typeface="+mj-ea"/>
              </a:rPr>
              <a:t>權利保護之必要</a:t>
            </a:r>
            <a:r>
              <a:rPr lang="zh-TW" altLang="en-US" sz="3600" dirty="0">
                <a:latin typeface="+mj-ea"/>
                <a:ea typeface="+mj-ea"/>
              </a:rPr>
              <a:t>」</a:t>
            </a:r>
            <a:endParaRPr lang="en-US" altLang="zh-TW" sz="3600" dirty="0">
              <a:latin typeface="+mj-ea"/>
              <a:ea typeface="+mj-ea"/>
            </a:endParaRPr>
          </a:p>
        </p:txBody>
      </p:sp>
      <p:sp>
        <p:nvSpPr>
          <p:cNvPr id="5" name="投影片編號版面配置區 4"/>
          <p:cNvSpPr>
            <a:spLocks noGrp="1"/>
          </p:cNvSpPr>
          <p:nvPr>
            <p:ph type="sldNum" sz="quarter" idx="12"/>
          </p:nvPr>
        </p:nvSpPr>
        <p:spPr/>
        <p:txBody>
          <a:bodyPr/>
          <a:lstStyle/>
          <a:p>
            <a:fld id="{B114DE9F-D6E8-410D-91E8-5FA3F2D1BE4C}" type="slidenum">
              <a:rPr lang="zh-TW" altLang="en-US" smtClean="0"/>
              <a:t>15</a:t>
            </a:fld>
            <a:endParaRPr lang="zh-TW" altLang="en-US"/>
          </a:p>
        </p:txBody>
      </p:sp>
    </p:spTree>
    <p:extLst>
      <p:ext uri="{BB962C8B-B14F-4D97-AF65-F5344CB8AC3E}">
        <p14:creationId xmlns:p14="http://schemas.microsoft.com/office/powerpoint/2010/main" val="75503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712968" cy="1143000"/>
          </a:xfrm>
        </p:spPr>
        <p:txBody>
          <a:bodyPr>
            <a:normAutofit/>
          </a:bodyPr>
          <a:lstStyle/>
          <a:p>
            <a:r>
              <a:rPr lang="zh-TW" altLang="en-US" dirty="0"/>
              <a:t>一、人權公約目前在我國之法效力？</a:t>
            </a:r>
          </a:p>
        </p:txBody>
      </p:sp>
      <p:sp>
        <p:nvSpPr>
          <p:cNvPr id="2" name="內容版面配置區 1"/>
          <p:cNvSpPr>
            <a:spLocks noGrp="1"/>
          </p:cNvSpPr>
          <p:nvPr>
            <p:ph idx="1"/>
          </p:nvPr>
        </p:nvSpPr>
        <p:spPr>
          <a:xfrm>
            <a:off x="467544" y="1279136"/>
            <a:ext cx="8229600" cy="5121696"/>
          </a:xfrm>
        </p:spPr>
        <p:txBody>
          <a:bodyPr>
            <a:normAutofit fontScale="77500" lnSpcReduction="20000"/>
          </a:bodyPr>
          <a:lstStyle/>
          <a:p>
            <a:r>
              <a:rPr lang="zh-TW" altLang="en-US" sz="3200" dirty="0">
                <a:solidFill>
                  <a:srgbClr val="0070C0"/>
                </a:solidFill>
                <a:latin typeface="+mj-ea"/>
                <a:ea typeface="+mj-ea"/>
              </a:rPr>
              <a:t>人權公約僅是</a:t>
            </a:r>
            <a:r>
              <a:rPr lang="en-US" altLang="zh-TW" sz="3200" dirty="0">
                <a:solidFill>
                  <a:srgbClr val="0070C0"/>
                </a:solidFill>
                <a:latin typeface="+mj-ea"/>
                <a:ea typeface="+mj-ea"/>
              </a:rPr>
              <a:t>『</a:t>
            </a:r>
            <a:r>
              <a:rPr lang="zh-TW" altLang="en-US" sz="3200" dirty="0">
                <a:solidFill>
                  <a:srgbClr val="0070C0"/>
                </a:solidFill>
                <a:latin typeface="+mj-ea"/>
                <a:ea typeface="+mj-ea"/>
              </a:rPr>
              <a:t>國家責任、義務</a:t>
            </a:r>
            <a:r>
              <a:rPr lang="en-US" altLang="zh-TW" sz="3200" dirty="0">
                <a:solidFill>
                  <a:srgbClr val="0070C0"/>
                </a:solidFill>
                <a:latin typeface="+mj-ea"/>
                <a:ea typeface="+mj-ea"/>
              </a:rPr>
              <a:t>』</a:t>
            </a:r>
            <a:r>
              <a:rPr lang="zh-TW" altLang="en-US" sz="3200" dirty="0">
                <a:solidFill>
                  <a:srgbClr val="0070C0"/>
                </a:solidFill>
                <a:latin typeface="+mj-ea"/>
                <a:ea typeface="+mj-ea"/>
              </a:rPr>
              <a:t>？亦或是</a:t>
            </a:r>
            <a:r>
              <a:rPr lang="en-US" altLang="zh-TW" sz="3200" dirty="0">
                <a:solidFill>
                  <a:srgbClr val="0070C0"/>
                </a:solidFill>
                <a:latin typeface="+mj-ea"/>
                <a:ea typeface="+mj-ea"/>
              </a:rPr>
              <a:t>『</a:t>
            </a:r>
            <a:r>
              <a:rPr lang="zh-TW" altLang="en-US" sz="3200" dirty="0">
                <a:solidFill>
                  <a:srgbClr val="0070C0"/>
                </a:solidFill>
                <a:latin typeface="+mj-ea"/>
                <a:ea typeface="+mj-ea"/>
              </a:rPr>
              <a:t>人民可主張的權利</a:t>
            </a:r>
            <a:r>
              <a:rPr lang="en-US" altLang="zh-TW" sz="3200" dirty="0">
                <a:solidFill>
                  <a:srgbClr val="0070C0"/>
                </a:solidFill>
                <a:latin typeface="+mj-ea"/>
                <a:ea typeface="+mj-ea"/>
              </a:rPr>
              <a:t>』</a:t>
            </a:r>
            <a:r>
              <a:rPr lang="zh-TW" altLang="en-US" sz="3200" dirty="0">
                <a:solidFill>
                  <a:srgbClr val="0070C0"/>
                </a:solidFill>
                <a:latin typeface="+mj-ea"/>
                <a:ea typeface="+mj-ea"/>
              </a:rPr>
              <a:t>？</a:t>
            </a:r>
          </a:p>
          <a:p>
            <a:pPr marL="109728" indent="0" algn="just">
              <a:lnSpc>
                <a:spcPts val="3600"/>
              </a:lnSpc>
              <a:buNone/>
            </a:pPr>
            <a:r>
              <a:rPr lang="zh-TW" altLang="en-US" sz="3200" dirty="0">
                <a:latin typeface="+mj-ea"/>
                <a:ea typeface="+mj-ea"/>
              </a:rPr>
              <a:t>  </a:t>
            </a:r>
            <a:r>
              <a:rPr lang="zh-TW" altLang="en-US" sz="3500" dirty="0">
                <a:latin typeface="+mj-ea"/>
                <a:ea typeface="+mj-ea"/>
              </a:rPr>
              <a:t>聯合國的經濟、社會與文化權利委員會對於經社文公約的</a:t>
            </a:r>
            <a:r>
              <a:rPr lang="zh-TW" altLang="en-US" sz="3500" b="1" dirty="0">
                <a:solidFill>
                  <a:schemeClr val="accent3">
                    <a:lumMod val="50000"/>
                  </a:schemeClr>
                </a:solidFill>
                <a:latin typeface="+mj-ea"/>
                <a:ea typeface="+mj-ea"/>
              </a:rPr>
              <a:t>第</a:t>
            </a:r>
            <a:r>
              <a:rPr lang="en-US" altLang="zh-TW" sz="3500" b="1" dirty="0">
                <a:solidFill>
                  <a:schemeClr val="accent3">
                    <a:lumMod val="50000"/>
                  </a:schemeClr>
                </a:solidFill>
                <a:latin typeface="+mj-ea"/>
                <a:ea typeface="+mj-ea"/>
              </a:rPr>
              <a:t>9</a:t>
            </a:r>
            <a:r>
              <a:rPr lang="zh-TW" altLang="en-US" sz="3500" b="1" dirty="0">
                <a:solidFill>
                  <a:schemeClr val="accent3">
                    <a:lumMod val="50000"/>
                  </a:schemeClr>
                </a:solidFill>
                <a:latin typeface="+mj-ea"/>
                <a:ea typeface="+mj-ea"/>
              </a:rPr>
              <a:t>號一般性意見</a:t>
            </a:r>
            <a:r>
              <a:rPr lang="zh-TW" altLang="en-US" sz="3500" dirty="0">
                <a:latin typeface="+mj-ea"/>
                <a:ea typeface="+mj-ea"/>
              </a:rPr>
              <a:t>中特別指出：公約的</a:t>
            </a:r>
            <a:r>
              <a:rPr lang="zh-TW" altLang="en-US" sz="3500" b="1" dirty="0">
                <a:solidFill>
                  <a:srgbClr val="FF0000"/>
                </a:solidFill>
                <a:latin typeface="+mj-ea"/>
                <a:ea typeface="+mj-ea"/>
              </a:rPr>
              <a:t>第</a:t>
            </a:r>
            <a:r>
              <a:rPr lang="en-US" altLang="zh-TW" sz="3500" b="1" dirty="0">
                <a:solidFill>
                  <a:srgbClr val="FF0000"/>
                </a:solidFill>
                <a:latin typeface="+mj-ea"/>
                <a:ea typeface="+mj-ea"/>
              </a:rPr>
              <a:t>3</a:t>
            </a:r>
            <a:r>
              <a:rPr lang="zh-TW" altLang="en-US" sz="3500" b="1" dirty="0">
                <a:solidFill>
                  <a:srgbClr val="FF0000"/>
                </a:solidFill>
                <a:latin typeface="+mj-ea"/>
                <a:ea typeface="+mj-ea"/>
              </a:rPr>
              <a:t>條（性別平等適用）</a:t>
            </a:r>
            <a:r>
              <a:rPr lang="zh-TW" altLang="en-US" sz="3500" dirty="0">
                <a:solidFill>
                  <a:srgbClr val="FF0000"/>
                </a:solidFill>
                <a:latin typeface="+mj-ea"/>
                <a:ea typeface="+mj-ea"/>
              </a:rPr>
              <a:t>、</a:t>
            </a:r>
            <a:r>
              <a:rPr lang="zh-TW" altLang="en-US" sz="3500" b="1" dirty="0">
                <a:solidFill>
                  <a:srgbClr val="FF0000"/>
                </a:solidFill>
                <a:latin typeface="+mj-ea"/>
                <a:ea typeface="+mj-ea"/>
              </a:rPr>
              <a:t>第</a:t>
            </a:r>
            <a:r>
              <a:rPr lang="en-US" altLang="zh-TW" sz="3500" b="1" dirty="0">
                <a:solidFill>
                  <a:srgbClr val="FF0000"/>
                </a:solidFill>
                <a:latin typeface="+mj-ea"/>
                <a:ea typeface="+mj-ea"/>
              </a:rPr>
              <a:t>7</a:t>
            </a:r>
            <a:r>
              <a:rPr lang="zh-TW" altLang="en-US" sz="3500" b="1" dirty="0">
                <a:solidFill>
                  <a:srgbClr val="FF0000"/>
                </a:solidFill>
                <a:latin typeface="+mj-ea"/>
                <a:ea typeface="+mj-ea"/>
              </a:rPr>
              <a:t>條第一段第一款（同工同酬）</a:t>
            </a:r>
            <a:r>
              <a:rPr lang="zh-TW" altLang="en-US" sz="3500" dirty="0">
                <a:latin typeface="+mj-ea"/>
                <a:ea typeface="+mj-ea"/>
              </a:rPr>
              <a:t>、第</a:t>
            </a:r>
            <a:r>
              <a:rPr lang="en-US" altLang="zh-TW" sz="3500" dirty="0">
                <a:latin typeface="+mj-ea"/>
                <a:ea typeface="+mj-ea"/>
              </a:rPr>
              <a:t>8</a:t>
            </a:r>
            <a:r>
              <a:rPr lang="zh-TW" altLang="en-US" sz="3500" dirty="0">
                <a:latin typeface="+mj-ea"/>
                <a:ea typeface="+mj-ea"/>
              </a:rPr>
              <a:t>條（勞動團結三權）、第</a:t>
            </a:r>
            <a:r>
              <a:rPr lang="en-US" altLang="zh-TW" sz="3500" dirty="0">
                <a:latin typeface="+mj-ea"/>
                <a:ea typeface="+mj-ea"/>
              </a:rPr>
              <a:t>10</a:t>
            </a:r>
            <a:r>
              <a:rPr lang="zh-TW" altLang="en-US" sz="3500" dirty="0">
                <a:latin typeface="+mj-ea"/>
                <a:ea typeface="+mj-ea"/>
              </a:rPr>
              <a:t>條第三段（兒童及少年保護）、第</a:t>
            </a:r>
            <a:r>
              <a:rPr lang="en-US" altLang="zh-TW" sz="3500" dirty="0">
                <a:latin typeface="+mj-ea"/>
                <a:ea typeface="+mj-ea"/>
              </a:rPr>
              <a:t>13</a:t>
            </a:r>
            <a:r>
              <a:rPr lang="zh-TW" altLang="en-US" sz="3500" dirty="0">
                <a:latin typeface="+mj-ea"/>
                <a:ea typeface="+mj-ea"/>
              </a:rPr>
              <a:t>條第二段第一款（兒童健康權）、第</a:t>
            </a:r>
            <a:r>
              <a:rPr lang="en-US" altLang="zh-TW" sz="3500" dirty="0">
                <a:latin typeface="+mj-ea"/>
                <a:ea typeface="+mj-ea"/>
              </a:rPr>
              <a:t>13</a:t>
            </a:r>
            <a:r>
              <a:rPr lang="zh-TW" altLang="en-US" sz="3500" dirty="0">
                <a:latin typeface="+mj-ea"/>
                <a:ea typeface="+mj-ea"/>
              </a:rPr>
              <a:t>條第三與第四段（父母教育權）、第</a:t>
            </a:r>
            <a:r>
              <a:rPr lang="en-US" altLang="zh-TW" sz="3500" dirty="0">
                <a:latin typeface="+mj-ea"/>
                <a:ea typeface="+mj-ea"/>
              </a:rPr>
              <a:t>15</a:t>
            </a:r>
            <a:r>
              <a:rPr lang="zh-TW" altLang="en-US" sz="3500" dirty="0">
                <a:latin typeface="+mj-ea"/>
                <a:ea typeface="+mj-ea"/>
              </a:rPr>
              <a:t>條第三段（科學研究自由）等，</a:t>
            </a:r>
            <a:r>
              <a:rPr lang="zh-TW" altLang="en-US" sz="3500" dirty="0">
                <a:solidFill>
                  <a:srgbClr val="FF0000"/>
                </a:solidFill>
                <a:latin typeface="+mj-ea"/>
                <a:ea typeface="+mj-ea"/>
              </a:rPr>
              <a:t>基於所保障的權利類型與內容並非完全涉及國家的資源分配問題，因而當然</a:t>
            </a:r>
            <a:r>
              <a:rPr lang="zh-TW" altLang="en-US" sz="3500" b="1" dirty="0">
                <a:solidFill>
                  <a:srgbClr val="FF0000"/>
                </a:solidFill>
                <a:latin typeface="+mj-ea"/>
                <a:ea typeface="+mj-ea"/>
              </a:rPr>
              <a:t>具有可訴訟性</a:t>
            </a:r>
            <a:r>
              <a:rPr lang="zh-TW" altLang="en-US" sz="3500" dirty="0">
                <a:solidFill>
                  <a:srgbClr val="FF0000"/>
                </a:solidFill>
                <a:latin typeface="+mj-ea"/>
                <a:ea typeface="+mj-ea"/>
              </a:rPr>
              <a:t>。</a:t>
            </a:r>
          </a:p>
        </p:txBody>
      </p:sp>
      <p:sp>
        <p:nvSpPr>
          <p:cNvPr id="5" name="投影片編號版面配置區 4"/>
          <p:cNvSpPr>
            <a:spLocks noGrp="1"/>
          </p:cNvSpPr>
          <p:nvPr>
            <p:ph type="sldNum" sz="quarter" idx="12"/>
          </p:nvPr>
        </p:nvSpPr>
        <p:spPr/>
        <p:txBody>
          <a:bodyPr/>
          <a:lstStyle/>
          <a:p>
            <a:fld id="{B114DE9F-D6E8-410D-91E8-5FA3F2D1BE4C}" type="slidenum">
              <a:rPr lang="zh-TW" altLang="en-US" smtClean="0"/>
              <a:t>16</a:t>
            </a:fld>
            <a:endParaRPr lang="zh-TW" altLang="en-US"/>
          </a:p>
        </p:txBody>
      </p:sp>
    </p:spTree>
    <p:extLst>
      <p:ext uri="{BB962C8B-B14F-4D97-AF65-F5344CB8AC3E}">
        <p14:creationId xmlns:p14="http://schemas.microsoft.com/office/powerpoint/2010/main" val="2899951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712968" cy="1143000"/>
          </a:xfrm>
        </p:spPr>
        <p:txBody>
          <a:bodyPr>
            <a:normAutofit/>
          </a:bodyPr>
          <a:lstStyle/>
          <a:p>
            <a:r>
              <a:rPr lang="zh-TW" altLang="en-US" dirty="0"/>
              <a:t>一、人權公約目前在我國之法效力？</a:t>
            </a:r>
          </a:p>
        </p:txBody>
      </p:sp>
      <p:sp>
        <p:nvSpPr>
          <p:cNvPr id="2" name="內容版面配置區 1"/>
          <p:cNvSpPr>
            <a:spLocks noGrp="1"/>
          </p:cNvSpPr>
          <p:nvPr>
            <p:ph idx="1"/>
          </p:nvPr>
        </p:nvSpPr>
        <p:spPr>
          <a:xfrm>
            <a:off x="467544" y="1115616"/>
            <a:ext cx="8229600" cy="5121696"/>
          </a:xfrm>
        </p:spPr>
        <p:txBody>
          <a:bodyPr>
            <a:normAutofit fontScale="85000" lnSpcReduction="20000"/>
          </a:bodyPr>
          <a:lstStyle/>
          <a:p>
            <a:r>
              <a:rPr lang="zh-TW" altLang="en-US" sz="3200" dirty="0">
                <a:solidFill>
                  <a:srgbClr val="0070C0"/>
                </a:solidFill>
                <a:latin typeface="+mj-ea"/>
                <a:ea typeface="+mj-ea"/>
              </a:rPr>
              <a:t>人權公約僅是</a:t>
            </a:r>
            <a:r>
              <a:rPr lang="en-US" altLang="zh-TW" sz="3200" dirty="0">
                <a:solidFill>
                  <a:srgbClr val="0070C0"/>
                </a:solidFill>
                <a:latin typeface="+mj-ea"/>
                <a:ea typeface="+mj-ea"/>
              </a:rPr>
              <a:t>『</a:t>
            </a:r>
            <a:r>
              <a:rPr lang="zh-TW" altLang="en-US" sz="3200" dirty="0">
                <a:solidFill>
                  <a:srgbClr val="0070C0"/>
                </a:solidFill>
                <a:latin typeface="+mj-ea"/>
                <a:ea typeface="+mj-ea"/>
              </a:rPr>
              <a:t>國家責任、義務</a:t>
            </a:r>
            <a:r>
              <a:rPr lang="en-US" altLang="zh-TW" sz="3200" dirty="0">
                <a:solidFill>
                  <a:srgbClr val="0070C0"/>
                </a:solidFill>
                <a:latin typeface="+mj-ea"/>
                <a:ea typeface="+mj-ea"/>
              </a:rPr>
              <a:t>』</a:t>
            </a:r>
            <a:r>
              <a:rPr lang="zh-TW" altLang="en-US" sz="3200" dirty="0">
                <a:solidFill>
                  <a:srgbClr val="0070C0"/>
                </a:solidFill>
                <a:latin typeface="+mj-ea"/>
                <a:ea typeface="+mj-ea"/>
              </a:rPr>
              <a:t>？亦或是</a:t>
            </a:r>
            <a:r>
              <a:rPr lang="en-US" altLang="zh-TW" sz="3200" dirty="0">
                <a:solidFill>
                  <a:srgbClr val="0070C0"/>
                </a:solidFill>
                <a:latin typeface="+mj-ea"/>
                <a:ea typeface="+mj-ea"/>
              </a:rPr>
              <a:t>『</a:t>
            </a:r>
            <a:r>
              <a:rPr lang="zh-TW" altLang="en-US" sz="3200" dirty="0">
                <a:solidFill>
                  <a:srgbClr val="0070C0"/>
                </a:solidFill>
                <a:latin typeface="+mj-ea"/>
                <a:ea typeface="+mj-ea"/>
              </a:rPr>
              <a:t>人民可主張的權利</a:t>
            </a:r>
            <a:r>
              <a:rPr lang="en-US" altLang="zh-TW" sz="3200" dirty="0">
                <a:solidFill>
                  <a:srgbClr val="0070C0"/>
                </a:solidFill>
                <a:latin typeface="+mj-ea"/>
                <a:ea typeface="+mj-ea"/>
              </a:rPr>
              <a:t>』</a:t>
            </a:r>
            <a:r>
              <a:rPr lang="zh-TW" altLang="en-US" sz="3200" dirty="0">
                <a:solidFill>
                  <a:srgbClr val="0070C0"/>
                </a:solidFill>
                <a:latin typeface="+mj-ea"/>
                <a:ea typeface="+mj-ea"/>
              </a:rPr>
              <a:t>？</a:t>
            </a:r>
            <a:endParaRPr lang="en-US" altLang="zh-TW" sz="3200" dirty="0">
              <a:solidFill>
                <a:srgbClr val="0070C0"/>
              </a:solidFill>
              <a:latin typeface="+mj-ea"/>
              <a:ea typeface="+mj-ea"/>
            </a:endParaRPr>
          </a:p>
          <a:p>
            <a:r>
              <a:rPr lang="zh-TW" altLang="en-US" sz="3200" dirty="0">
                <a:solidFill>
                  <a:schemeClr val="tx2"/>
                </a:solidFill>
                <a:latin typeface="+mj-ea"/>
                <a:ea typeface="+mj-ea"/>
              </a:rPr>
              <a:t>經社文公約第 三 條：「本公約締約國承允確保本公約所載一切經濟社會文化權利之享受，</a:t>
            </a:r>
            <a:r>
              <a:rPr lang="zh-TW" altLang="en-US" sz="3800" b="1" dirty="0">
                <a:solidFill>
                  <a:schemeClr val="tx2"/>
                </a:solidFill>
                <a:latin typeface="+mj-ea"/>
                <a:ea typeface="+mj-ea"/>
              </a:rPr>
              <a:t>男女權利一律平等。</a:t>
            </a:r>
            <a:endParaRPr lang="en-US" altLang="zh-TW" sz="3800" b="1" dirty="0">
              <a:solidFill>
                <a:schemeClr val="tx2"/>
              </a:solidFill>
              <a:latin typeface="+mj-ea"/>
              <a:ea typeface="+mj-ea"/>
            </a:endParaRPr>
          </a:p>
          <a:p>
            <a:r>
              <a:rPr lang="zh-TW" altLang="en-US" sz="3200" dirty="0">
                <a:solidFill>
                  <a:schemeClr val="tx2"/>
                </a:solidFill>
                <a:latin typeface="+mj-ea"/>
                <a:ea typeface="+mj-ea"/>
              </a:rPr>
              <a:t>經社文公約第 七 條：「本公約締約國確認人人有權享受公平與良好之工作條件，尤須確保：</a:t>
            </a:r>
          </a:p>
          <a:p>
            <a:r>
              <a:rPr lang="en-US" altLang="zh-TW" sz="3200" dirty="0">
                <a:solidFill>
                  <a:schemeClr val="tx2"/>
                </a:solidFill>
                <a:latin typeface="+mj-ea"/>
                <a:ea typeface="+mj-ea"/>
              </a:rPr>
              <a:t>(</a:t>
            </a:r>
            <a:r>
              <a:rPr lang="zh-TW" altLang="en-US" sz="3200" dirty="0">
                <a:solidFill>
                  <a:schemeClr val="tx2"/>
                </a:solidFill>
                <a:latin typeface="+mj-ea"/>
                <a:ea typeface="+mj-ea"/>
              </a:rPr>
              <a:t>一） 所有工作者之報酬使其最低限度均能：</a:t>
            </a:r>
          </a:p>
          <a:p>
            <a:r>
              <a:rPr lang="en-US" altLang="zh-TW" sz="3200" dirty="0">
                <a:solidFill>
                  <a:schemeClr val="tx2"/>
                </a:solidFill>
                <a:latin typeface="+mj-ea"/>
                <a:ea typeface="+mj-ea"/>
              </a:rPr>
              <a:t>(1) </a:t>
            </a:r>
            <a:r>
              <a:rPr lang="zh-TW" altLang="en-US" sz="3200" dirty="0">
                <a:solidFill>
                  <a:schemeClr val="tx2"/>
                </a:solidFill>
                <a:latin typeface="+mj-ea"/>
                <a:ea typeface="+mj-ea"/>
              </a:rPr>
              <a:t>獲得公允之工資，工作價值相等者享受同等報</a:t>
            </a:r>
          </a:p>
          <a:p>
            <a:r>
              <a:rPr lang="zh-TW" altLang="en-US" sz="3200" dirty="0">
                <a:solidFill>
                  <a:schemeClr val="tx2"/>
                </a:solidFill>
                <a:latin typeface="+mj-ea"/>
                <a:ea typeface="+mj-ea"/>
              </a:rPr>
              <a:t>酬，不得有任何區別，</a:t>
            </a:r>
            <a:r>
              <a:rPr lang="zh-TW" altLang="en-US" sz="3800" b="1" dirty="0">
                <a:solidFill>
                  <a:srgbClr val="FF0000"/>
                </a:solidFill>
                <a:latin typeface="+mj-ea"/>
                <a:ea typeface="+mj-ea"/>
              </a:rPr>
              <a:t>尤須保證婦女之工作條</a:t>
            </a:r>
          </a:p>
          <a:p>
            <a:r>
              <a:rPr lang="zh-TW" altLang="en-US" sz="3800" b="1" dirty="0">
                <a:solidFill>
                  <a:srgbClr val="FF0000"/>
                </a:solidFill>
                <a:latin typeface="+mj-ea"/>
                <a:ea typeface="+mj-ea"/>
              </a:rPr>
              <a:t>件不得次於男子，且應同工同酬</a:t>
            </a:r>
            <a:r>
              <a:rPr lang="zh-TW" altLang="en-US" sz="3200" dirty="0">
                <a:solidFill>
                  <a:schemeClr val="tx2"/>
                </a:solidFill>
                <a:latin typeface="+mj-ea"/>
                <a:ea typeface="+mj-ea"/>
              </a:rPr>
              <a:t>；</a:t>
            </a:r>
            <a:r>
              <a:rPr lang="en-US" altLang="zh-TW" sz="3200" dirty="0">
                <a:solidFill>
                  <a:schemeClr val="tx2"/>
                </a:solidFill>
                <a:latin typeface="+mj-ea"/>
                <a:ea typeface="+mj-ea"/>
              </a:rPr>
              <a:t>…</a:t>
            </a:r>
            <a:r>
              <a:rPr lang="zh-TW" altLang="en-US" sz="3200" dirty="0">
                <a:solidFill>
                  <a:schemeClr val="tx2"/>
                </a:solidFill>
                <a:latin typeface="+mj-ea"/>
                <a:ea typeface="+mj-ea"/>
              </a:rPr>
              <a:t>」</a:t>
            </a:r>
          </a:p>
        </p:txBody>
      </p:sp>
      <p:sp>
        <p:nvSpPr>
          <p:cNvPr id="5" name="投影片編號版面配置區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2971067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712968" cy="1143000"/>
          </a:xfrm>
        </p:spPr>
        <p:txBody>
          <a:bodyPr>
            <a:normAutofit/>
          </a:bodyPr>
          <a:lstStyle/>
          <a:p>
            <a:r>
              <a:rPr lang="zh-TW" altLang="en-US" dirty="0"/>
              <a:t>二、人權公約的適用與監督機制</a:t>
            </a:r>
          </a:p>
        </p:txBody>
      </p:sp>
      <p:sp>
        <p:nvSpPr>
          <p:cNvPr id="2" name="內容版面配置區 1"/>
          <p:cNvSpPr>
            <a:spLocks noGrp="1"/>
          </p:cNvSpPr>
          <p:nvPr>
            <p:ph idx="1"/>
          </p:nvPr>
        </p:nvSpPr>
        <p:spPr>
          <a:xfrm>
            <a:off x="463682" y="1115616"/>
            <a:ext cx="8229600" cy="5124317"/>
          </a:xfrm>
        </p:spPr>
        <p:txBody>
          <a:bodyPr>
            <a:normAutofit lnSpcReduction="10000"/>
          </a:bodyPr>
          <a:lstStyle/>
          <a:p>
            <a:r>
              <a:rPr lang="zh-TW" altLang="en-US" sz="3200" dirty="0">
                <a:latin typeface="+mj-ea"/>
                <a:ea typeface="+mj-ea"/>
              </a:rPr>
              <a:t>兩公約施行法第 </a:t>
            </a:r>
            <a:r>
              <a:rPr lang="en-US" altLang="zh-TW" sz="3200" dirty="0">
                <a:latin typeface="+mj-ea"/>
                <a:ea typeface="+mj-ea"/>
              </a:rPr>
              <a:t>3 </a:t>
            </a:r>
            <a:r>
              <a:rPr lang="zh-TW" altLang="en-US" sz="3200" dirty="0">
                <a:latin typeface="+mj-ea"/>
                <a:ea typeface="+mj-ea"/>
              </a:rPr>
              <a:t>條：「適用兩公約規定，應參照其</a:t>
            </a:r>
            <a:r>
              <a:rPr lang="zh-TW" altLang="en-US" sz="3200" b="1" dirty="0">
                <a:solidFill>
                  <a:srgbClr val="FF0000"/>
                </a:solidFill>
                <a:latin typeface="+mj-ea"/>
                <a:ea typeface="+mj-ea"/>
              </a:rPr>
              <a:t>立法意旨及兩公約人權事務委員會之解釋</a:t>
            </a:r>
            <a:r>
              <a:rPr lang="zh-TW" altLang="en-US" sz="3200" dirty="0">
                <a:latin typeface="+mj-ea"/>
                <a:ea typeface="+mj-ea"/>
              </a:rPr>
              <a:t>。」</a:t>
            </a:r>
            <a:endParaRPr lang="en-US" altLang="zh-TW" sz="3200" dirty="0">
              <a:latin typeface="+mj-ea"/>
              <a:ea typeface="+mj-ea"/>
            </a:endParaRPr>
          </a:p>
          <a:p>
            <a:r>
              <a:rPr lang="en-US" altLang="zh-TW" sz="3200" dirty="0">
                <a:latin typeface="+mj-ea"/>
                <a:ea typeface="+mj-ea"/>
              </a:rPr>
              <a:t>CEDAW</a:t>
            </a:r>
            <a:r>
              <a:rPr lang="zh-TW" altLang="en-US" sz="3200" dirty="0">
                <a:latin typeface="+mj-ea"/>
                <a:ea typeface="+mj-ea"/>
              </a:rPr>
              <a:t>施行法第 三 條：「適用公約規定之法規及行政措施，應參照公約意旨及聯合國消除對婦女歧視委員會對公約之解釋。」</a:t>
            </a:r>
          </a:p>
          <a:p>
            <a:r>
              <a:rPr lang="zh-TW" altLang="en-US" sz="3200" dirty="0">
                <a:latin typeface="+mj-ea"/>
                <a:ea typeface="+mj-ea"/>
              </a:rPr>
              <a:t>身心障礙者權利公約施行法第 </a:t>
            </a:r>
            <a:r>
              <a:rPr lang="en-US" altLang="zh-TW" sz="3200" dirty="0">
                <a:latin typeface="+mj-ea"/>
                <a:ea typeface="+mj-ea"/>
              </a:rPr>
              <a:t>3 </a:t>
            </a:r>
            <a:r>
              <a:rPr lang="zh-TW" altLang="en-US" sz="3200" dirty="0">
                <a:latin typeface="+mj-ea"/>
                <a:ea typeface="+mj-ea"/>
              </a:rPr>
              <a:t>條：「適用公約規定之法規及行政措施，應參照</a:t>
            </a:r>
            <a:r>
              <a:rPr lang="zh-TW" altLang="en-US" sz="3200" b="1" dirty="0">
                <a:solidFill>
                  <a:srgbClr val="FF0000"/>
                </a:solidFill>
                <a:latin typeface="+mj-ea"/>
                <a:ea typeface="+mj-ea"/>
              </a:rPr>
              <a:t>公約意旨及聯合國身心障礙者權利委員會對公約之解釋。</a:t>
            </a:r>
            <a:r>
              <a:rPr lang="zh-TW" altLang="en-US" sz="3200" dirty="0">
                <a:latin typeface="+mj-ea"/>
                <a:ea typeface="+mj-ea"/>
              </a:rPr>
              <a:t>」</a:t>
            </a:r>
          </a:p>
        </p:txBody>
      </p:sp>
      <p:sp>
        <p:nvSpPr>
          <p:cNvPr id="5" name="投影片編號版面配置區 4"/>
          <p:cNvSpPr>
            <a:spLocks noGrp="1"/>
          </p:cNvSpPr>
          <p:nvPr>
            <p:ph type="sldNum" sz="quarter" idx="12"/>
          </p:nvPr>
        </p:nvSpPr>
        <p:spPr/>
        <p:txBody>
          <a:bodyPr/>
          <a:lstStyle/>
          <a:p>
            <a:fld id="{B114DE9F-D6E8-410D-91E8-5FA3F2D1BE4C}" type="slidenum">
              <a:rPr lang="zh-TW" altLang="en-US" smtClean="0"/>
              <a:t>18</a:t>
            </a:fld>
            <a:endParaRPr lang="zh-TW" altLang="en-US"/>
          </a:p>
        </p:txBody>
      </p:sp>
    </p:spTree>
    <p:extLst>
      <p:ext uri="{BB962C8B-B14F-4D97-AF65-F5344CB8AC3E}">
        <p14:creationId xmlns:p14="http://schemas.microsoft.com/office/powerpoint/2010/main" val="1376479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endParaRPr lang="zh-TW" altLang="en-US"/>
          </a:p>
        </p:txBody>
      </p:sp>
      <p:sp>
        <p:nvSpPr>
          <p:cNvPr id="2" name="投影片編號版面配置區 1"/>
          <p:cNvSpPr>
            <a:spLocks noGrp="1"/>
          </p:cNvSpPr>
          <p:nvPr>
            <p:ph type="sldNum" sz="quarter" idx="12"/>
          </p:nvPr>
        </p:nvSpPr>
        <p:spPr/>
        <p:txBody>
          <a:bodyPr/>
          <a:lstStyle/>
          <a:p>
            <a:fld id="{B114DE9F-D6E8-410D-91E8-5FA3F2D1BE4C}" type="slidenum">
              <a:rPr lang="zh-TW" altLang="en-US" smtClean="0"/>
              <a:t>19</a:t>
            </a:fld>
            <a:endParaRPr lang="zh-TW" altLang="en-US"/>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507336"/>
          </a:xfrm>
          <a:prstGeom prst="rect">
            <a:avLst/>
          </a:prstGeom>
        </p:spPr>
      </p:pic>
    </p:spTree>
    <p:extLst>
      <p:ext uri="{BB962C8B-B14F-4D97-AF65-F5344CB8AC3E}">
        <p14:creationId xmlns:p14="http://schemas.microsoft.com/office/powerpoint/2010/main" val="3488572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114DE9F-D6E8-410D-91E8-5FA3F2D1BE4C}" type="slidenum">
              <a:rPr lang="zh-TW" altLang="en-US" smtClean="0"/>
              <a:t>20</a:t>
            </a:fld>
            <a:endParaRPr lang="zh-TW" altLang="en-US"/>
          </a:p>
        </p:txBody>
      </p:sp>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768752"/>
          </a:xfrm>
          <a:prstGeom prst="rect">
            <a:avLst/>
          </a:prstGeom>
        </p:spPr>
      </p:pic>
    </p:spTree>
    <p:extLst>
      <p:ext uri="{BB962C8B-B14F-4D97-AF65-F5344CB8AC3E}">
        <p14:creationId xmlns:p14="http://schemas.microsoft.com/office/powerpoint/2010/main" val="2747233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114DE9F-D6E8-410D-91E8-5FA3F2D1BE4C}" type="slidenum">
              <a:rPr lang="zh-TW" altLang="en-US" smtClean="0"/>
              <a:t>21</a:t>
            </a:fld>
            <a:endParaRPr lang="zh-TW" altLang="en-US"/>
          </a:p>
        </p:txBody>
      </p:sp>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093296"/>
          </a:xfrm>
          <a:prstGeom prst="rect">
            <a:avLst/>
          </a:prstGeom>
        </p:spPr>
      </p:pic>
    </p:spTree>
    <p:extLst>
      <p:ext uri="{BB962C8B-B14F-4D97-AF65-F5344CB8AC3E}">
        <p14:creationId xmlns:p14="http://schemas.microsoft.com/office/powerpoint/2010/main" val="936966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712968" cy="1143000"/>
          </a:xfrm>
        </p:spPr>
        <p:txBody>
          <a:bodyPr>
            <a:normAutofit/>
          </a:bodyPr>
          <a:lstStyle/>
          <a:p>
            <a:r>
              <a:rPr lang="zh-TW" altLang="en-US" dirty="0"/>
              <a:t>二、人權公約的監督機制</a:t>
            </a:r>
          </a:p>
        </p:txBody>
      </p:sp>
      <p:sp>
        <p:nvSpPr>
          <p:cNvPr id="2" name="內容版面配置區 1"/>
          <p:cNvSpPr>
            <a:spLocks noGrp="1"/>
          </p:cNvSpPr>
          <p:nvPr>
            <p:ph idx="1"/>
          </p:nvPr>
        </p:nvSpPr>
        <p:spPr>
          <a:xfrm>
            <a:off x="463682" y="1115616"/>
            <a:ext cx="8229600" cy="4525963"/>
          </a:xfrm>
        </p:spPr>
        <p:txBody>
          <a:bodyPr>
            <a:normAutofit/>
          </a:bodyPr>
          <a:lstStyle/>
          <a:p>
            <a:r>
              <a:rPr lang="zh-TW" altLang="en-US" sz="3600" dirty="0">
                <a:latin typeface="+mj-ea"/>
                <a:ea typeface="+mj-ea"/>
              </a:rPr>
              <a:t>透過人權</a:t>
            </a:r>
            <a:r>
              <a:rPr lang="en-US" altLang="zh-TW" sz="3600" dirty="0">
                <a:latin typeface="+mj-ea"/>
                <a:ea typeface="+mj-ea"/>
              </a:rPr>
              <a:t>『</a:t>
            </a:r>
            <a:r>
              <a:rPr lang="zh-TW" altLang="en-US" sz="3600" b="1" dirty="0">
                <a:solidFill>
                  <a:srgbClr val="FF0000"/>
                </a:solidFill>
                <a:latin typeface="+mj-ea"/>
                <a:ea typeface="+mj-ea"/>
              </a:rPr>
              <a:t>國家報告</a:t>
            </a:r>
            <a:r>
              <a:rPr lang="en-US" altLang="zh-TW" sz="3600" dirty="0">
                <a:latin typeface="+mj-ea"/>
                <a:ea typeface="+mj-ea"/>
              </a:rPr>
              <a:t>』</a:t>
            </a:r>
            <a:r>
              <a:rPr lang="zh-TW" altLang="en-US" sz="3600" dirty="0">
                <a:latin typeface="+mj-ea"/>
                <a:ea typeface="+mj-ea"/>
              </a:rPr>
              <a:t>的監督機制，督促政府機關修改法律行政命令、變革國家政策與更新施政方式。</a:t>
            </a:r>
            <a:endParaRPr lang="en-US" altLang="zh-TW" sz="3600" dirty="0">
              <a:latin typeface="+mj-ea"/>
              <a:ea typeface="+mj-ea"/>
            </a:endParaRPr>
          </a:p>
          <a:p>
            <a:r>
              <a:rPr lang="zh-TW" altLang="en-US" sz="3600" dirty="0">
                <a:latin typeface="+mj-ea"/>
                <a:ea typeface="+mj-ea"/>
              </a:rPr>
              <a:t>民間團體提出監督機制</a:t>
            </a:r>
            <a:r>
              <a:rPr lang="en-US" altLang="zh-TW" sz="3600" dirty="0">
                <a:latin typeface="+mj-ea"/>
                <a:ea typeface="+mj-ea"/>
              </a:rPr>
              <a:t>『</a:t>
            </a:r>
            <a:r>
              <a:rPr lang="zh-TW" altLang="en-US" sz="3600" dirty="0">
                <a:solidFill>
                  <a:srgbClr val="FF0000"/>
                </a:solidFill>
                <a:latin typeface="+mj-ea"/>
                <a:ea typeface="+mj-ea"/>
              </a:rPr>
              <a:t>影子報告</a:t>
            </a:r>
            <a:r>
              <a:rPr lang="en-US" altLang="zh-TW" sz="3600" dirty="0">
                <a:latin typeface="+mj-ea"/>
                <a:ea typeface="+mj-ea"/>
              </a:rPr>
              <a:t>』</a:t>
            </a:r>
          </a:p>
          <a:p>
            <a:r>
              <a:rPr lang="zh-TW" altLang="en-US" sz="3600" dirty="0">
                <a:latin typeface="+mj-ea"/>
                <a:ea typeface="+mj-ea"/>
              </a:rPr>
              <a:t>設立：總統府人權諮詢委員會、行政院人權保障推動小組、法務部人權工作小組</a:t>
            </a:r>
            <a:r>
              <a:rPr lang="en-US" altLang="zh-TW" sz="3600" dirty="0">
                <a:latin typeface="+mj-ea"/>
                <a:ea typeface="+mj-ea"/>
              </a:rPr>
              <a:t>…</a:t>
            </a:r>
            <a:endParaRPr lang="zh-TW" altLang="en-US" sz="3600" dirty="0">
              <a:latin typeface="+mj-ea"/>
              <a:ea typeface="+mj-ea"/>
            </a:endParaRPr>
          </a:p>
        </p:txBody>
      </p:sp>
      <p:sp>
        <p:nvSpPr>
          <p:cNvPr id="5" name="投影片編號版面配置區 4"/>
          <p:cNvSpPr>
            <a:spLocks noGrp="1"/>
          </p:cNvSpPr>
          <p:nvPr>
            <p:ph type="sldNum" sz="quarter" idx="12"/>
          </p:nvPr>
        </p:nvSpPr>
        <p:spPr/>
        <p:txBody>
          <a:bodyPr/>
          <a:lstStyle/>
          <a:p>
            <a:fld id="{B114DE9F-D6E8-410D-91E8-5FA3F2D1BE4C}" type="slidenum">
              <a:rPr lang="zh-TW" altLang="en-US" smtClean="0"/>
              <a:t>22</a:t>
            </a:fld>
            <a:endParaRPr lang="zh-TW" altLang="en-US"/>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5176349"/>
            <a:ext cx="9144000" cy="2083142"/>
          </a:xfrm>
          <a:prstGeom prst="rect">
            <a:avLst/>
          </a:prstGeom>
        </p:spPr>
      </p:pic>
    </p:spTree>
    <p:extLst>
      <p:ext uri="{BB962C8B-B14F-4D97-AF65-F5344CB8AC3E}">
        <p14:creationId xmlns:p14="http://schemas.microsoft.com/office/powerpoint/2010/main" val="3194706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114DE9F-D6E8-410D-91E8-5FA3F2D1BE4C}" type="slidenum">
              <a:rPr lang="zh-TW" altLang="en-US" smtClean="0"/>
              <a:t>23</a:t>
            </a:fld>
            <a:endParaRPr lang="zh-TW" altLang="en-US"/>
          </a:p>
        </p:txBody>
      </p:sp>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336704"/>
          </a:xfrm>
          <a:prstGeom prst="rect">
            <a:avLst/>
          </a:prstGeom>
        </p:spPr>
      </p:pic>
    </p:spTree>
    <p:extLst>
      <p:ext uri="{BB962C8B-B14F-4D97-AF65-F5344CB8AC3E}">
        <p14:creationId xmlns:p14="http://schemas.microsoft.com/office/powerpoint/2010/main" val="2276946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114DE9F-D6E8-410D-91E8-5FA3F2D1BE4C}" type="slidenum">
              <a:rPr lang="zh-TW" altLang="en-US" smtClean="0"/>
              <a:t>24</a:t>
            </a:fld>
            <a:endParaRPr lang="zh-TW" altLang="en-US"/>
          </a:p>
        </p:txBody>
      </p:sp>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392"/>
            <a:ext cx="9144000" cy="6507336"/>
          </a:xfrm>
          <a:prstGeom prst="rect">
            <a:avLst/>
          </a:prstGeom>
        </p:spPr>
      </p:pic>
    </p:spTree>
    <p:extLst>
      <p:ext uri="{BB962C8B-B14F-4D97-AF65-F5344CB8AC3E}">
        <p14:creationId xmlns:p14="http://schemas.microsoft.com/office/powerpoint/2010/main" val="1290959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395536" y="21162"/>
            <a:ext cx="8229600" cy="922114"/>
          </a:xfrm>
        </p:spPr>
        <p:txBody>
          <a:bodyPr/>
          <a:lstStyle/>
          <a:p>
            <a:pPr algn="ctr"/>
            <a:r>
              <a:rPr lang="zh-TW" altLang="en-US" dirty="0">
                <a:solidFill>
                  <a:srgbClr val="0070C0"/>
                </a:solidFill>
              </a:rPr>
              <a:t>當前的人權工作議題</a:t>
            </a:r>
          </a:p>
        </p:txBody>
      </p:sp>
      <p:sp>
        <p:nvSpPr>
          <p:cNvPr id="2" name="內容版面配置區 1"/>
          <p:cNvSpPr>
            <a:spLocks noGrp="1"/>
          </p:cNvSpPr>
          <p:nvPr>
            <p:ph idx="1"/>
          </p:nvPr>
        </p:nvSpPr>
        <p:spPr>
          <a:xfrm>
            <a:off x="539552" y="1111072"/>
            <a:ext cx="7941568" cy="5472608"/>
          </a:xfrm>
        </p:spPr>
        <p:txBody>
          <a:bodyPr>
            <a:normAutofit/>
          </a:bodyPr>
          <a:lstStyle/>
          <a:p>
            <a:pPr marL="109728" indent="0">
              <a:buNone/>
            </a:pPr>
            <a:r>
              <a:rPr lang="en-US" altLang="zh-TW" sz="2800" dirty="0">
                <a:solidFill>
                  <a:srgbClr val="FF0000"/>
                </a:solidFill>
                <a:latin typeface="+mj-ea"/>
                <a:ea typeface="+mj-ea"/>
              </a:rPr>
              <a:t> </a:t>
            </a:r>
            <a:r>
              <a:rPr lang="zh-TW" altLang="en-US" sz="2800" dirty="0">
                <a:latin typeface="+mj-ea"/>
                <a:ea typeface="+mj-ea"/>
              </a:rPr>
              <a:t>一、落實兩公約</a:t>
            </a:r>
            <a:endParaRPr lang="en-US" altLang="zh-TW" sz="2800" dirty="0">
              <a:latin typeface="+mj-ea"/>
              <a:ea typeface="+mj-ea"/>
            </a:endParaRPr>
          </a:p>
          <a:p>
            <a:pPr marL="109728" indent="0">
              <a:buNone/>
            </a:pPr>
            <a:r>
              <a:rPr lang="en-US" altLang="zh-TW" sz="2800" dirty="0">
                <a:latin typeface="+mj-ea"/>
                <a:ea typeface="+mj-ea"/>
              </a:rPr>
              <a:t>(</a:t>
            </a:r>
            <a:r>
              <a:rPr lang="zh-TW" altLang="en-US" sz="2800" dirty="0">
                <a:latin typeface="+mj-ea"/>
                <a:ea typeface="+mj-ea"/>
              </a:rPr>
              <a:t>一</a:t>
            </a:r>
            <a:r>
              <a:rPr lang="en-US" altLang="zh-TW" sz="2800" dirty="0">
                <a:latin typeface="+mj-ea"/>
                <a:ea typeface="+mj-ea"/>
              </a:rPr>
              <a:t>)</a:t>
            </a:r>
            <a:r>
              <a:rPr lang="zh-TW" altLang="en-US" sz="2800" dirty="0">
                <a:latin typeface="+mj-ea"/>
                <a:ea typeface="+mj-ea"/>
              </a:rPr>
              <a:t>國家人權報告：</a:t>
            </a:r>
          </a:p>
          <a:p>
            <a:pPr marL="109728" indent="0">
              <a:buNone/>
            </a:pPr>
            <a:r>
              <a:rPr lang="en-US" altLang="zh-TW" sz="2800" dirty="0">
                <a:latin typeface="+mj-ea"/>
                <a:ea typeface="+mj-ea"/>
              </a:rPr>
              <a:t>1.</a:t>
            </a:r>
            <a:r>
              <a:rPr lang="zh-TW" altLang="en-US" sz="2800" dirty="0">
                <a:latin typeface="+mj-ea"/>
                <a:ea typeface="+mj-ea"/>
              </a:rPr>
              <a:t>公政公約第</a:t>
            </a:r>
            <a:r>
              <a:rPr lang="en-US" altLang="zh-TW" sz="2800" dirty="0">
                <a:latin typeface="+mj-ea"/>
                <a:ea typeface="+mj-ea"/>
              </a:rPr>
              <a:t>40</a:t>
            </a:r>
            <a:r>
              <a:rPr lang="zh-TW" altLang="en-US" sz="2800" dirty="0">
                <a:latin typeface="+mj-ea"/>
                <a:ea typeface="+mj-ea"/>
              </a:rPr>
              <a:t>條規定：「本公約締約國承允依照下列規定，各就其實施本公約所確認權利而採取之措施，及在享受各種權利方面所獲之進展，提具報告書。」</a:t>
            </a:r>
          </a:p>
          <a:p>
            <a:pPr marL="109728" indent="0">
              <a:buNone/>
            </a:pPr>
            <a:r>
              <a:rPr lang="en-US" altLang="zh-TW" sz="2800" dirty="0">
                <a:latin typeface="+mj-ea"/>
                <a:ea typeface="+mj-ea"/>
              </a:rPr>
              <a:t>2.</a:t>
            </a:r>
            <a:r>
              <a:rPr lang="zh-TW" altLang="en-US" sz="2800" dirty="0">
                <a:latin typeface="+mj-ea"/>
                <a:ea typeface="+mj-ea"/>
              </a:rPr>
              <a:t>經社文公約第</a:t>
            </a:r>
            <a:r>
              <a:rPr lang="en-US" altLang="zh-TW" sz="2800" dirty="0">
                <a:latin typeface="+mj-ea"/>
                <a:ea typeface="+mj-ea"/>
              </a:rPr>
              <a:t>16</a:t>
            </a:r>
            <a:r>
              <a:rPr lang="zh-TW" altLang="en-US" sz="2800" dirty="0">
                <a:latin typeface="+mj-ea"/>
                <a:ea typeface="+mj-ea"/>
              </a:rPr>
              <a:t>條規定：「本公約締約國承允依照本公約本編規定，各就其促進遵守本公約所確認各種權利而採取之措施及所獲之進展，提具報告書。</a:t>
            </a:r>
          </a:p>
        </p:txBody>
      </p:sp>
      <p:sp>
        <p:nvSpPr>
          <p:cNvPr id="5" name="投影片編號版面配置區 4"/>
          <p:cNvSpPr>
            <a:spLocks noGrp="1"/>
          </p:cNvSpPr>
          <p:nvPr>
            <p:ph type="sldNum" sz="quarter" idx="12"/>
          </p:nvPr>
        </p:nvSpPr>
        <p:spPr/>
        <p:txBody>
          <a:bodyPr/>
          <a:lstStyle/>
          <a:p>
            <a:fld id="{B114DE9F-D6E8-410D-91E8-5FA3F2D1BE4C}" type="slidenum">
              <a:rPr lang="zh-TW" altLang="en-US" smtClean="0"/>
              <a:t>25</a:t>
            </a:fld>
            <a:endParaRPr lang="zh-TW" altLang="en-US"/>
          </a:p>
        </p:txBody>
      </p:sp>
    </p:spTree>
    <p:extLst>
      <p:ext uri="{BB962C8B-B14F-4D97-AF65-F5344CB8AC3E}">
        <p14:creationId xmlns:p14="http://schemas.microsoft.com/office/powerpoint/2010/main" val="1157782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395536" y="27856"/>
            <a:ext cx="8229600" cy="850106"/>
          </a:xfrm>
        </p:spPr>
        <p:txBody>
          <a:bodyPr/>
          <a:lstStyle/>
          <a:p>
            <a:pPr algn="ctr"/>
            <a:r>
              <a:rPr lang="zh-TW" altLang="en-US" dirty="0">
                <a:solidFill>
                  <a:srgbClr val="0070C0"/>
                </a:solidFill>
              </a:rPr>
              <a:t>當前的人權工作議題</a:t>
            </a:r>
          </a:p>
        </p:txBody>
      </p:sp>
      <p:sp>
        <p:nvSpPr>
          <p:cNvPr id="2" name="內容版面配置區 1"/>
          <p:cNvSpPr>
            <a:spLocks noGrp="1"/>
          </p:cNvSpPr>
          <p:nvPr>
            <p:ph idx="1"/>
          </p:nvPr>
        </p:nvSpPr>
        <p:spPr>
          <a:xfrm>
            <a:off x="467544" y="1556792"/>
            <a:ext cx="8229600" cy="4381947"/>
          </a:xfrm>
        </p:spPr>
        <p:txBody>
          <a:bodyPr>
            <a:normAutofit/>
          </a:bodyPr>
          <a:lstStyle/>
          <a:p>
            <a:pPr marL="109728" indent="0">
              <a:buNone/>
            </a:pPr>
            <a:r>
              <a:rPr lang="en-US" altLang="zh-TW" sz="3200" dirty="0">
                <a:latin typeface="+mj-ea"/>
                <a:ea typeface="+mj-ea"/>
              </a:rPr>
              <a:t>3.</a:t>
            </a:r>
            <a:r>
              <a:rPr lang="zh-TW" altLang="en-US" sz="3200" dirty="0">
                <a:latin typeface="+mj-ea"/>
                <a:ea typeface="+mj-ea"/>
              </a:rPr>
              <a:t>兩公約施行法第</a:t>
            </a:r>
            <a:r>
              <a:rPr lang="en-US" altLang="zh-TW" sz="3200" dirty="0">
                <a:latin typeface="+mj-ea"/>
                <a:ea typeface="+mj-ea"/>
              </a:rPr>
              <a:t>6</a:t>
            </a:r>
            <a:r>
              <a:rPr lang="zh-TW" altLang="en-US" sz="3200" dirty="0">
                <a:latin typeface="+mj-ea"/>
                <a:ea typeface="+mj-ea"/>
              </a:rPr>
              <a:t>條規定：「政府應依兩公約規定，建立人權報告制度。」</a:t>
            </a:r>
          </a:p>
          <a:p>
            <a:pPr marL="109728" indent="0">
              <a:buNone/>
            </a:pPr>
            <a:r>
              <a:rPr lang="en-US" altLang="zh-TW" sz="3200" dirty="0">
                <a:latin typeface="+mj-ea"/>
                <a:ea typeface="+mj-ea"/>
              </a:rPr>
              <a:t>4.</a:t>
            </a:r>
            <a:r>
              <a:rPr lang="zh-TW" altLang="en-US" sz="3200" dirty="0">
                <a:latin typeface="+mj-ea"/>
                <a:ea typeface="+mj-ea"/>
              </a:rPr>
              <a:t>國家人權報告應包含的內容：根據聯合國大會第</a:t>
            </a:r>
            <a:r>
              <a:rPr lang="en-US" altLang="zh-TW" sz="3200" dirty="0">
                <a:latin typeface="+mj-ea"/>
                <a:ea typeface="+mj-ea"/>
              </a:rPr>
              <a:t>52/l18</a:t>
            </a:r>
            <a:r>
              <a:rPr lang="zh-TW" altLang="en-US" sz="3200" dirty="0">
                <a:latin typeface="+mj-ea"/>
                <a:ea typeface="+mj-ea"/>
              </a:rPr>
              <a:t>及</a:t>
            </a:r>
            <a:r>
              <a:rPr lang="en-US" altLang="zh-TW" sz="3200" dirty="0">
                <a:latin typeface="+mj-ea"/>
                <a:ea typeface="+mj-ea"/>
              </a:rPr>
              <a:t>53/138</a:t>
            </a:r>
            <a:r>
              <a:rPr lang="zh-TW" altLang="en-US" sz="3200" dirty="0">
                <a:latin typeface="+mj-ea"/>
                <a:ea typeface="+mj-ea"/>
              </a:rPr>
              <a:t>號決議所提出的最近一次「根據國際人權條約提交報告的協調準則彙編」中，有關國家人權報告的撰寫機構、程序、形式及內容</a:t>
            </a:r>
          </a:p>
        </p:txBody>
      </p:sp>
      <p:sp>
        <p:nvSpPr>
          <p:cNvPr id="5" name="投影片編號版面配置區 4"/>
          <p:cNvSpPr>
            <a:spLocks noGrp="1"/>
          </p:cNvSpPr>
          <p:nvPr>
            <p:ph type="sldNum" sz="quarter" idx="12"/>
          </p:nvPr>
        </p:nvSpPr>
        <p:spPr/>
        <p:txBody>
          <a:bodyPr/>
          <a:lstStyle/>
          <a:p>
            <a:fld id="{B114DE9F-D6E8-410D-91E8-5FA3F2D1BE4C}" type="slidenum">
              <a:rPr lang="zh-TW" altLang="en-US" smtClean="0"/>
              <a:t>26</a:t>
            </a:fld>
            <a:endParaRPr lang="zh-TW" altLang="en-US"/>
          </a:p>
        </p:txBody>
      </p:sp>
    </p:spTree>
    <p:extLst>
      <p:ext uri="{BB962C8B-B14F-4D97-AF65-F5344CB8AC3E}">
        <p14:creationId xmlns:p14="http://schemas.microsoft.com/office/powerpoint/2010/main" val="3479496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539552" y="0"/>
            <a:ext cx="8229600" cy="922114"/>
          </a:xfrm>
        </p:spPr>
        <p:txBody>
          <a:bodyPr/>
          <a:lstStyle/>
          <a:p>
            <a:pPr algn="ctr"/>
            <a:r>
              <a:rPr lang="zh-TW" altLang="en-US" dirty="0">
                <a:solidFill>
                  <a:srgbClr val="0070C0"/>
                </a:solidFill>
              </a:rPr>
              <a:t>當前的人權工作議題</a:t>
            </a:r>
          </a:p>
        </p:txBody>
      </p:sp>
      <p:sp>
        <p:nvSpPr>
          <p:cNvPr id="2" name="內容版面配置區 1"/>
          <p:cNvSpPr>
            <a:spLocks noGrp="1"/>
          </p:cNvSpPr>
          <p:nvPr>
            <p:ph idx="1"/>
          </p:nvPr>
        </p:nvSpPr>
        <p:spPr>
          <a:xfrm>
            <a:off x="512622" y="1268760"/>
            <a:ext cx="7947810" cy="4971173"/>
          </a:xfrm>
        </p:spPr>
        <p:txBody>
          <a:bodyPr>
            <a:normAutofit/>
          </a:bodyPr>
          <a:lstStyle/>
          <a:p>
            <a:pPr marL="109728" indent="0">
              <a:buNone/>
            </a:pPr>
            <a:r>
              <a:rPr lang="en-US" altLang="zh-TW" sz="2400" dirty="0">
                <a:latin typeface="+mj-ea"/>
                <a:ea typeface="+mj-ea"/>
              </a:rPr>
              <a:t>5.</a:t>
            </a:r>
            <a:r>
              <a:rPr lang="zh-TW" altLang="en-US" sz="2400" dirty="0">
                <a:latin typeface="+mj-ea"/>
                <a:ea typeface="+mj-ea"/>
              </a:rPr>
              <a:t>依據聯合國模式，公政公約</a:t>
            </a:r>
            <a:r>
              <a:rPr lang="zh-TW" altLang="en-US" sz="2400" b="1" dirty="0">
                <a:solidFill>
                  <a:srgbClr val="FF0000"/>
                </a:solidFill>
                <a:latin typeface="+mj-ea"/>
                <a:ea typeface="+mj-ea"/>
              </a:rPr>
              <a:t>每</a:t>
            </a:r>
            <a:r>
              <a:rPr lang="en-US" altLang="zh-TW" sz="2400" b="1" dirty="0">
                <a:solidFill>
                  <a:srgbClr val="FF0000"/>
                </a:solidFill>
                <a:latin typeface="+mj-ea"/>
                <a:ea typeface="+mj-ea"/>
              </a:rPr>
              <a:t>4</a:t>
            </a:r>
            <a:r>
              <a:rPr lang="zh-TW" altLang="en-US" sz="2400" b="1" dirty="0">
                <a:solidFill>
                  <a:srgbClr val="FF0000"/>
                </a:solidFill>
                <a:latin typeface="+mj-ea"/>
                <a:ea typeface="+mj-ea"/>
              </a:rPr>
              <a:t>年</a:t>
            </a:r>
            <a:r>
              <a:rPr lang="zh-TW" altLang="en-US" sz="2400" dirty="0">
                <a:latin typeface="+mj-ea"/>
                <a:ea typeface="+mj-ea"/>
              </a:rPr>
              <a:t>、經社文公約每</a:t>
            </a:r>
            <a:r>
              <a:rPr lang="en-US" altLang="zh-TW" sz="2400" dirty="0">
                <a:latin typeface="+mj-ea"/>
                <a:ea typeface="+mj-ea"/>
              </a:rPr>
              <a:t>5</a:t>
            </a:r>
            <a:r>
              <a:rPr lang="zh-TW" altLang="en-US" sz="2400" dirty="0">
                <a:latin typeface="+mj-ea"/>
                <a:ea typeface="+mj-ea"/>
              </a:rPr>
              <a:t>年提交報告及進行審查。</a:t>
            </a:r>
          </a:p>
          <a:p>
            <a:pPr marL="109728" indent="0">
              <a:buNone/>
            </a:pPr>
            <a:r>
              <a:rPr lang="en-US" altLang="zh-TW" sz="2400" dirty="0">
                <a:latin typeface="+mj-ea"/>
                <a:ea typeface="+mj-ea"/>
              </a:rPr>
              <a:t>6. 2012</a:t>
            </a:r>
            <a:r>
              <a:rPr lang="zh-TW" altLang="en-US" sz="2400" dirty="0">
                <a:latin typeface="+mj-ea"/>
                <a:ea typeface="+mj-ea"/>
              </a:rPr>
              <a:t>年完成兩公約初次國家報告：</a:t>
            </a:r>
          </a:p>
          <a:p>
            <a:pPr marL="109728" indent="0">
              <a:buNone/>
            </a:pPr>
            <a:r>
              <a:rPr lang="zh-TW" altLang="en-US" sz="2400" dirty="0">
                <a:latin typeface="+mj-ea"/>
                <a:ea typeface="+mj-ea"/>
              </a:rPr>
              <a:t>我國初次符合上述提交報告的協調準則彙編要求的國家人權報告於</a:t>
            </a:r>
            <a:r>
              <a:rPr lang="en-US" altLang="zh-TW" sz="2400" dirty="0">
                <a:latin typeface="+mj-ea"/>
                <a:ea typeface="+mj-ea"/>
              </a:rPr>
              <a:t>2012</a:t>
            </a:r>
            <a:r>
              <a:rPr lang="zh-TW" altLang="en-US" sz="2400" dirty="0">
                <a:latin typeface="+mj-ea"/>
                <a:ea typeface="+mj-ea"/>
              </a:rPr>
              <a:t>年撰寫完成，</a:t>
            </a:r>
            <a:r>
              <a:rPr lang="en-US" altLang="zh-TW" sz="2400" dirty="0">
                <a:solidFill>
                  <a:srgbClr val="FF0000"/>
                </a:solidFill>
                <a:latin typeface="+mj-ea"/>
                <a:ea typeface="+mj-ea"/>
              </a:rPr>
              <a:t>2013</a:t>
            </a:r>
            <a:r>
              <a:rPr lang="zh-TW" altLang="en-US" sz="2400" dirty="0">
                <a:solidFill>
                  <a:srgbClr val="FF0000"/>
                </a:solidFill>
                <a:latin typeface="+mj-ea"/>
                <a:ea typeface="+mj-ea"/>
              </a:rPr>
              <a:t>年辦理國際審查完竣，國際人權專家並提出</a:t>
            </a:r>
            <a:r>
              <a:rPr lang="en-US" altLang="zh-TW" sz="2400" dirty="0">
                <a:solidFill>
                  <a:srgbClr val="FF0000"/>
                </a:solidFill>
                <a:latin typeface="+mj-ea"/>
                <a:ea typeface="+mj-ea"/>
              </a:rPr>
              <a:t>81</a:t>
            </a:r>
            <a:r>
              <a:rPr lang="zh-TW" altLang="en-US" sz="2400" dirty="0">
                <a:solidFill>
                  <a:srgbClr val="FF0000"/>
                </a:solidFill>
                <a:latin typeface="+mj-ea"/>
                <a:ea typeface="+mj-ea"/>
              </a:rPr>
              <a:t>點結論性意見與建議</a:t>
            </a:r>
            <a:r>
              <a:rPr lang="zh-TW" altLang="en-US" sz="2400" dirty="0">
                <a:latin typeface="+mj-ea"/>
                <a:ea typeface="+mj-ea"/>
              </a:rPr>
              <a:t>。</a:t>
            </a:r>
            <a:endParaRPr lang="en-US" altLang="zh-TW" sz="2400" dirty="0">
              <a:latin typeface="+mj-ea"/>
              <a:ea typeface="+mj-ea"/>
            </a:endParaRPr>
          </a:p>
          <a:p>
            <a:pPr marL="109728" indent="0">
              <a:buNone/>
            </a:pPr>
            <a:r>
              <a:rPr lang="en-US" altLang="zh-TW" sz="2400" dirty="0">
                <a:latin typeface="+mj-ea"/>
                <a:ea typeface="+mj-ea"/>
              </a:rPr>
              <a:t>7. </a:t>
            </a:r>
            <a:r>
              <a:rPr lang="en-US" altLang="zh-TW" sz="2400" dirty="0">
                <a:solidFill>
                  <a:srgbClr val="FF0000"/>
                </a:solidFill>
                <a:latin typeface="+mj-ea"/>
                <a:ea typeface="+mj-ea"/>
              </a:rPr>
              <a:t>2016</a:t>
            </a:r>
            <a:r>
              <a:rPr lang="zh-TW" altLang="zh-TW" sz="2400" dirty="0">
                <a:solidFill>
                  <a:srgbClr val="FF0000"/>
                </a:solidFill>
                <a:latin typeface="+mj-ea"/>
                <a:ea typeface="+mj-ea"/>
              </a:rPr>
              <a:t>年完成兩公約第二次國家報告</a:t>
            </a:r>
            <a:r>
              <a:rPr lang="zh-TW" altLang="zh-TW" sz="2400" dirty="0">
                <a:latin typeface="+mj-ea"/>
                <a:ea typeface="+mj-ea"/>
              </a:rPr>
              <a:t>：我國兩公約第二次國家報告於</a:t>
            </a:r>
            <a:r>
              <a:rPr lang="en-US" altLang="zh-TW" sz="2400" dirty="0">
                <a:latin typeface="+mj-ea"/>
                <a:ea typeface="+mj-ea"/>
              </a:rPr>
              <a:t>2016</a:t>
            </a:r>
            <a:r>
              <a:rPr lang="zh-TW" altLang="zh-TW" sz="2400" dirty="0">
                <a:latin typeface="+mj-ea"/>
                <a:ea typeface="+mj-ea"/>
              </a:rPr>
              <a:t>年</a:t>
            </a:r>
            <a:r>
              <a:rPr lang="en-US" altLang="zh-TW" sz="2400" dirty="0">
                <a:latin typeface="+mj-ea"/>
                <a:ea typeface="+mj-ea"/>
              </a:rPr>
              <a:t>4</a:t>
            </a:r>
            <a:r>
              <a:rPr lang="zh-TW" altLang="zh-TW" sz="2400" dirty="0">
                <a:latin typeface="+mj-ea"/>
                <a:ea typeface="+mj-ea"/>
              </a:rPr>
              <a:t>月</a:t>
            </a:r>
            <a:r>
              <a:rPr lang="en-US" altLang="zh-TW" sz="2400" dirty="0">
                <a:latin typeface="+mj-ea"/>
                <a:ea typeface="+mj-ea"/>
              </a:rPr>
              <a:t>25</a:t>
            </a:r>
            <a:r>
              <a:rPr lang="zh-TW" altLang="zh-TW" sz="2400" dirty="0">
                <a:latin typeface="+mj-ea"/>
                <a:ea typeface="+mj-ea"/>
              </a:rPr>
              <a:t>日發表，並於</a:t>
            </a:r>
            <a:r>
              <a:rPr lang="en-US" altLang="zh-TW" sz="2400" dirty="0">
                <a:latin typeface="+mj-ea"/>
                <a:ea typeface="+mj-ea"/>
              </a:rPr>
              <a:t>2017</a:t>
            </a:r>
            <a:r>
              <a:rPr lang="zh-TW" altLang="zh-TW" sz="2400" dirty="0">
                <a:latin typeface="+mj-ea"/>
                <a:ea typeface="+mj-ea"/>
              </a:rPr>
              <a:t>年</a:t>
            </a:r>
            <a:r>
              <a:rPr lang="en-US" altLang="zh-TW" sz="2400" dirty="0">
                <a:latin typeface="+mj-ea"/>
                <a:ea typeface="+mj-ea"/>
              </a:rPr>
              <a:t>1</a:t>
            </a:r>
            <a:r>
              <a:rPr lang="zh-TW" altLang="zh-TW" sz="2400" dirty="0">
                <a:latin typeface="+mj-ea"/>
                <a:ea typeface="+mj-ea"/>
              </a:rPr>
              <a:t>月</a:t>
            </a:r>
            <a:r>
              <a:rPr lang="en-US" altLang="zh-TW" sz="2400" dirty="0">
                <a:latin typeface="+mj-ea"/>
                <a:ea typeface="+mj-ea"/>
              </a:rPr>
              <a:t>16</a:t>
            </a:r>
            <a:r>
              <a:rPr lang="zh-TW" altLang="zh-TW" sz="2400" dirty="0">
                <a:latin typeface="+mj-ea"/>
                <a:ea typeface="+mj-ea"/>
              </a:rPr>
              <a:t>日至</a:t>
            </a:r>
            <a:r>
              <a:rPr lang="en-US" altLang="zh-TW" sz="2400" dirty="0">
                <a:latin typeface="+mj-ea"/>
                <a:ea typeface="+mj-ea"/>
              </a:rPr>
              <a:t>1</a:t>
            </a:r>
            <a:r>
              <a:rPr lang="zh-TW" altLang="zh-TW" sz="2400" dirty="0">
                <a:latin typeface="+mj-ea"/>
                <a:ea typeface="+mj-ea"/>
              </a:rPr>
              <a:t>月</a:t>
            </a:r>
            <a:r>
              <a:rPr lang="en-US" altLang="zh-TW" sz="2400" dirty="0">
                <a:latin typeface="+mj-ea"/>
                <a:ea typeface="+mj-ea"/>
              </a:rPr>
              <a:t>20</a:t>
            </a:r>
            <a:r>
              <a:rPr lang="zh-TW" altLang="zh-TW" sz="2400" dirty="0">
                <a:latin typeface="+mj-ea"/>
                <a:ea typeface="+mj-ea"/>
              </a:rPr>
              <a:t>日再次邀請國際人權專家進行「兩公約第二次國家報告」之國際審查，國際人權專家並提出</a:t>
            </a:r>
            <a:r>
              <a:rPr lang="en-US" altLang="zh-TW" sz="2400" dirty="0">
                <a:latin typeface="+mj-ea"/>
                <a:ea typeface="+mj-ea"/>
              </a:rPr>
              <a:t>78</a:t>
            </a:r>
            <a:r>
              <a:rPr lang="zh-TW" altLang="zh-TW" sz="2400" dirty="0">
                <a:latin typeface="+mj-ea"/>
                <a:ea typeface="+mj-ea"/>
              </a:rPr>
              <a:t>點結論性意見與建議。</a:t>
            </a:r>
            <a:endParaRPr lang="zh-TW" altLang="en-US" sz="2400" dirty="0">
              <a:latin typeface="+mj-ea"/>
              <a:ea typeface="+mj-ea"/>
            </a:endParaRPr>
          </a:p>
        </p:txBody>
      </p:sp>
      <p:sp>
        <p:nvSpPr>
          <p:cNvPr id="5" name="投影片編號版面配置區 4"/>
          <p:cNvSpPr>
            <a:spLocks noGrp="1"/>
          </p:cNvSpPr>
          <p:nvPr>
            <p:ph type="sldNum" sz="quarter" idx="12"/>
          </p:nvPr>
        </p:nvSpPr>
        <p:spPr/>
        <p:txBody>
          <a:bodyPr/>
          <a:lstStyle/>
          <a:p>
            <a:fld id="{B114DE9F-D6E8-410D-91E8-5FA3F2D1BE4C}" type="slidenum">
              <a:rPr lang="zh-TW" altLang="en-US" smtClean="0"/>
              <a:t>27</a:t>
            </a:fld>
            <a:endParaRPr lang="zh-TW" altLang="en-US"/>
          </a:p>
        </p:txBody>
      </p:sp>
    </p:spTree>
    <p:extLst>
      <p:ext uri="{BB962C8B-B14F-4D97-AF65-F5344CB8AC3E}">
        <p14:creationId xmlns:p14="http://schemas.microsoft.com/office/powerpoint/2010/main" val="4185758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539552" y="0"/>
            <a:ext cx="8229600" cy="922114"/>
          </a:xfrm>
        </p:spPr>
        <p:txBody>
          <a:bodyPr/>
          <a:lstStyle/>
          <a:p>
            <a:pPr algn="ctr"/>
            <a:r>
              <a:rPr lang="zh-TW" altLang="en-US" dirty="0">
                <a:solidFill>
                  <a:srgbClr val="0070C0"/>
                </a:solidFill>
              </a:rPr>
              <a:t>當前的人權工作議題</a:t>
            </a:r>
          </a:p>
        </p:txBody>
      </p:sp>
      <p:sp>
        <p:nvSpPr>
          <p:cNvPr id="2" name="內容版面配置區 1"/>
          <p:cNvSpPr>
            <a:spLocks noGrp="1"/>
          </p:cNvSpPr>
          <p:nvPr>
            <p:ph idx="1"/>
          </p:nvPr>
        </p:nvSpPr>
        <p:spPr>
          <a:xfrm>
            <a:off x="512622" y="1268760"/>
            <a:ext cx="7947810" cy="4971173"/>
          </a:xfrm>
        </p:spPr>
        <p:txBody>
          <a:bodyPr>
            <a:normAutofit/>
          </a:bodyPr>
          <a:lstStyle/>
          <a:p>
            <a:pPr marL="109728" lvl="0" indent="0" algn="just">
              <a:buClr>
                <a:srgbClr val="9BAFB5"/>
              </a:buClr>
              <a:buNone/>
            </a:pPr>
            <a:r>
              <a:rPr lang="en-US" altLang="zh-TW" sz="3600" dirty="0">
                <a:solidFill>
                  <a:srgbClr val="000000">
                    <a:lumMod val="85000"/>
                    <a:lumOff val="15000"/>
                  </a:srgbClr>
                </a:solidFill>
                <a:latin typeface="微軟正黑體" panose="020B0604030504040204" pitchFamily="34" charset="-120"/>
              </a:rPr>
              <a:t>(</a:t>
            </a:r>
            <a:r>
              <a:rPr lang="zh-TW" altLang="en-US" sz="3600" dirty="0">
                <a:solidFill>
                  <a:srgbClr val="000000">
                    <a:lumMod val="85000"/>
                    <a:lumOff val="15000"/>
                  </a:srgbClr>
                </a:solidFill>
                <a:latin typeface="微軟正黑體" panose="020B0604030504040204" pitchFamily="34" charset="-120"/>
              </a:rPr>
              <a:t>二</a:t>
            </a:r>
            <a:r>
              <a:rPr lang="en-US" altLang="zh-TW" sz="3600" dirty="0">
                <a:solidFill>
                  <a:srgbClr val="000000">
                    <a:lumMod val="85000"/>
                    <a:lumOff val="15000"/>
                  </a:srgbClr>
                </a:solidFill>
                <a:latin typeface="微軟正黑體" panose="020B0604030504040204" pitchFamily="34" charset="-120"/>
              </a:rPr>
              <a:t>)</a:t>
            </a:r>
            <a:r>
              <a:rPr lang="zh-TW" altLang="en-US" sz="3600" dirty="0">
                <a:solidFill>
                  <a:srgbClr val="000000">
                    <a:lumMod val="85000"/>
                    <a:lumOff val="15000"/>
                  </a:srgbClr>
                </a:solidFill>
                <a:latin typeface="微軟正黑體" panose="020B0604030504040204" pitchFamily="34" charset="-120"/>
              </a:rPr>
              <a:t>持續推動人權大步走計畫，加強兩公約宣導；</a:t>
            </a:r>
            <a:r>
              <a:rPr lang="en-US" altLang="zh-TW" sz="3600" dirty="0">
                <a:solidFill>
                  <a:srgbClr val="000000">
                    <a:lumMod val="85000"/>
                    <a:lumOff val="15000"/>
                  </a:srgbClr>
                </a:solidFill>
                <a:latin typeface="微軟正黑體" panose="020B0604030504040204" pitchFamily="34" charset="-120"/>
              </a:rPr>
              <a:t>2016</a:t>
            </a:r>
            <a:r>
              <a:rPr lang="zh-TW" altLang="en-US" sz="3600" dirty="0">
                <a:solidFill>
                  <a:srgbClr val="000000">
                    <a:lumMod val="85000"/>
                    <a:lumOff val="15000"/>
                  </a:srgbClr>
                </a:solidFill>
                <a:latin typeface="微軟正黑體" panose="020B0604030504040204" pitchFamily="34" charset="-120"/>
              </a:rPr>
              <a:t>年起陸續與地方政府機關合作，辦理兩公約宣導業務。</a:t>
            </a:r>
            <a:endParaRPr lang="en-US" altLang="zh-TW" sz="3600" dirty="0">
              <a:solidFill>
                <a:srgbClr val="000000">
                  <a:lumMod val="85000"/>
                  <a:lumOff val="15000"/>
                </a:srgbClr>
              </a:solidFill>
              <a:latin typeface="微軟正黑體" panose="020B0604030504040204" pitchFamily="34" charset="-120"/>
            </a:endParaRPr>
          </a:p>
          <a:p>
            <a:pPr marL="109728" lvl="0" indent="0" algn="just">
              <a:buClr>
                <a:srgbClr val="9BAFB5"/>
              </a:buClr>
              <a:buNone/>
            </a:pPr>
            <a:r>
              <a:rPr lang="en-US" altLang="zh-TW" sz="3600" dirty="0">
                <a:solidFill>
                  <a:srgbClr val="000000">
                    <a:lumMod val="85000"/>
                    <a:lumOff val="15000"/>
                  </a:srgbClr>
                </a:solidFill>
                <a:latin typeface="微軟正黑體" panose="020B0604030504040204" pitchFamily="34" charset="-120"/>
              </a:rPr>
              <a:t>(</a:t>
            </a:r>
            <a:r>
              <a:rPr lang="zh-TW" altLang="en-US" sz="3600" dirty="0">
                <a:solidFill>
                  <a:srgbClr val="000000">
                    <a:lumMod val="85000"/>
                    <a:lumOff val="15000"/>
                  </a:srgbClr>
                </a:solidFill>
                <a:latin typeface="微軟正黑體" panose="020B0604030504040204" pitchFamily="34" charset="-120"/>
              </a:rPr>
              <a:t>三</a:t>
            </a:r>
            <a:r>
              <a:rPr lang="en-US" altLang="zh-TW" sz="3600" dirty="0">
                <a:solidFill>
                  <a:srgbClr val="000000">
                    <a:lumMod val="85000"/>
                    <a:lumOff val="15000"/>
                  </a:srgbClr>
                </a:solidFill>
                <a:latin typeface="微軟正黑體" panose="020B0604030504040204" pitchFamily="34" charset="-120"/>
              </a:rPr>
              <a:t>)</a:t>
            </a:r>
            <a:r>
              <a:rPr lang="zh-TW" altLang="en-US" sz="3600" dirty="0">
                <a:solidFill>
                  <a:srgbClr val="000000">
                    <a:lumMod val="85000"/>
                    <a:lumOff val="15000"/>
                  </a:srgbClr>
                </a:solidFill>
                <a:latin typeface="微軟正黑體" panose="020B0604030504040204" pitchFamily="34" charset="-120"/>
              </a:rPr>
              <a:t>檢討與兩公約</a:t>
            </a:r>
            <a:r>
              <a:rPr lang="zh-TW" altLang="en-US" sz="3600" b="1" dirty="0">
                <a:solidFill>
                  <a:srgbClr val="000000">
                    <a:lumMod val="85000"/>
                    <a:lumOff val="15000"/>
                  </a:srgbClr>
                </a:solidFill>
                <a:latin typeface="微軟正黑體" panose="020B0604030504040204" pitchFamily="34" charset="-120"/>
              </a:rPr>
              <a:t>不符之法令及行政措施</a:t>
            </a:r>
            <a:endParaRPr lang="en-US" altLang="zh-TW" sz="3600" b="1" dirty="0">
              <a:solidFill>
                <a:srgbClr val="000000">
                  <a:lumMod val="85000"/>
                  <a:lumOff val="15000"/>
                </a:srgbClr>
              </a:solidFill>
              <a:latin typeface="微軟正黑體" panose="020B0604030504040204" pitchFamily="34" charset="-120"/>
            </a:endParaRPr>
          </a:p>
        </p:txBody>
      </p:sp>
      <p:sp>
        <p:nvSpPr>
          <p:cNvPr id="5" name="投影片編號版面配置區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100" b="0" i="0" u="none" strike="noStrike" kern="1200" cap="none" spc="0" normalizeH="0" baseline="0" noProof="0" smtClean="0">
                <a:ln>
                  <a:noFill/>
                </a:ln>
                <a:solidFill>
                  <a:srgbClr val="FFFFFF"/>
                </a:solidFill>
                <a:effectLst/>
                <a:uLnTx/>
                <a:uFillTx/>
                <a:latin typeface="Gill Sans MT" panose="020B0502020104020203"/>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zh-TW" altLang="en-US" sz="1100" b="0" i="0" u="none" strike="noStrike" kern="1200" cap="none" spc="0" normalizeH="0" baseline="0" noProof="0">
              <a:ln>
                <a:noFill/>
              </a:ln>
              <a:solidFill>
                <a:srgbClr val="FFFFFF"/>
              </a:solidFill>
              <a:effectLst/>
              <a:uLnTx/>
              <a:uFillTx/>
              <a:latin typeface="Gill Sans MT" panose="020B0502020104020203"/>
              <a:ea typeface="微軟正黑體" panose="020B0604030504040204" pitchFamily="34" charset="-120"/>
              <a:cs typeface="+mn-cs"/>
            </a:endParaRP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3253" y="3645024"/>
            <a:ext cx="5748549" cy="3816424"/>
          </a:xfrm>
          <a:prstGeom prst="rect">
            <a:avLst/>
          </a:prstGeom>
        </p:spPr>
      </p:pic>
    </p:spTree>
    <p:extLst>
      <p:ext uri="{BB962C8B-B14F-4D97-AF65-F5344CB8AC3E}">
        <p14:creationId xmlns:p14="http://schemas.microsoft.com/office/powerpoint/2010/main" val="38406478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712968" cy="1143000"/>
          </a:xfrm>
        </p:spPr>
        <p:txBody>
          <a:bodyPr>
            <a:normAutofit/>
          </a:bodyPr>
          <a:lstStyle/>
          <a:p>
            <a:r>
              <a:rPr lang="zh-TW" altLang="en-US" dirty="0"/>
              <a:t>三、國內法與人權公約牴觸時</a:t>
            </a:r>
          </a:p>
        </p:txBody>
      </p:sp>
      <p:sp>
        <p:nvSpPr>
          <p:cNvPr id="2" name="內容版面配置區 1"/>
          <p:cNvSpPr>
            <a:spLocks noGrp="1"/>
          </p:cNvSpPr>
          <p:nvPr>
            <p:ph idx="1"/>
          </p:nvPr>
        </p:nvSpPr>
        <p:spPr>
          <a:xfrm>
            <a:off x="466244" y="1462794"/>
            <a:ext cx="8229600" cy="4525963"/>
          </a:xfrm>
        </p:spPr>
        <p:txBody>
          <a:bodyPr>
            <a:normAutofit/>
          </a:bodyPr>
          <a:lstStyle/>
          <a:p>
            <a:r>
              <a:rPr lang="en-US" altLang="zh-TW" sz="3600" dirty="0">
                <a:latin typeface="+mj-ea"/>
                <a:ea typeface="+mj-ea"/>
              </a:rPr>
              <a:t>1.</a:t>
            </a:r>
            <a:r>
              <a:rPr lang="zh-TW" altLang="en-US" sz="3600" dirty="0">
                <a:latin typeface="+mj-ea"/>
                <a:ea typeface="+mj-ea"/>
              </a:rPr>
              <a:t>憲法與人權公約</a:t>
            </a:r>
            <a:r>
              <a:rPr lang="en-US" altLang="zh-TW" sz="3600" dirty="0">
                <a:latin typeface="+mj-ea"/>
                <a:ea typeface="+mj-ea"/>
              </a:rPr>
              <a:t>:</a:t>
            </a:r>
          </a:p>
          <a:p>
            <a:r>
              <a:rPr lang="zh-TW" altLang="en-US" sz="3600" b="1" dirty="0">
                <a:solidFill>
                  <a:srgbClr val="0070C0"/>
                </a:solidFill>
                <a:latin typeface="+mj-ea"/>
                <a:ea typeface="+mj-ea"/>
              </a:rPr>
              <a:t>憲法</a:t>
            </a:r>
            <a:r>
              <a:rPr lang="en-US" altLang="zh-TW" sz="3600" b="1" dirty="0">
                <a:solidFill>
                  <a:srgbClr val="0070C0"/>
                </a:solidFill>
                <a:latin typeface="+mj-ea"/>
                <a:ea typeface="+mj-ea"/>
              </a:rPr>
              <a:t>&gt;</a:t>
            </a:r>
            <a:r>
              <a:rPr lang="zh-TW" altLang="en-US" sz="3600" b="1" dirty="0">
                <a:solidFill>
                  <a:srgbClr val="0070C0"/>
                </a:solidFill>
                <a:latin typeface="+mj-ea"/>
                <a:ea typeface="+mj-ea"/>
              </a:rPr>
              <a:t>人權公約</a:t>
            </a:r>
            <a:endParaRPr lang="en-US" altLang="zh-TW" sz="3600" b="1" dirty="0">
              <a:solidFill>
                <a:srgbClr val="0070C0"/>
              </a:solidFill>
              <a:latin typeface="+mj-ea"/>
              <a:ea typeface="+mj-ea"/>
            </a:endParaRPr>
          </a:p>
        </p:txBody>
      </p:sp>
      <p:sp>
        <p:nvSpPr>
          <p:cNvPr id="5" name="投影片編號版面配置區 4"/>
          <p:cNvSpPr>
            <a:spLocks noGrp="1"/>
          </p:cNvSpPr>
          <p:nvPr>
            <p:ph type="sldNum" sz="quarter" idx="12"/>
          </p:nvPr>
        </p:nvSpPr>
        <p:spPr/>
        <p:txBody>
          <a:bodyPr/>
          <a:lstStyle/>
          <a:p>
            <a:fld id="{B114DE9F-D6E8-410D-91E8-5FA3F2D1BE4C}" type="slidenum">
              <a:rPr lang="zh-TW" altLang="en-US" smtClean="0"/>
              <a:t>29</a:t>
            </a:fld>
            <a:endParaRPr lang="zh-TW" altLang="en-US"/>
          </a:p>
        </p:txBody>
      </p:sp>
      <p:pic>
        <p:nvPicPr>
          <p:cNvPr id="4" name="圖片 3"/>
          <p:cNvPicPr>
            <a:picLocks noChangeAspect="1"/>
          </p:cNvPicPr>
          <p:nvPr/>
        </p:nvPicPr>
        <p:blipFill>
          <a:blip r:embed="rId2"/>
          <a:stretch>
            <a:fillRect/>
          </a:stretch>
        </p:blipFill>
        <p:spPr>
          <a:xfrm>
            <a:off x="3203848" y="3054987"/>
            <a:ext cx="5940152" cy="4247791"/>
          </a:xfrm>
          <a:prstGeom prst="rect">
            <a:avLst/>
          </a:prstGeom>
        </p:spPr>
      </p:pic>
    </p:spTree>
    <p:extLst>
      <p:ext uri="{BB962C8B-B14F-4D97-AF65-F5344CB8AC3E}">
        <p14:creationId xmlns:p14="http://schemas.microsoft.com/office/powerpoint/2010/main" val="176756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712968" cy="1143000"/>
          </a:xfrm>
        </p:spPr>
        <p:txBody>
          <a:bodyPr>
            <a:normAutofit/>
          </a:bodyPr>
          <a:lstStyle/>
          <a:p>
            <a:r>
              <a:rPr lang="zh-TW" altLang="en-US" dirty="0"/>
              <a:t>三、國內法與人權公約牴觸時</a:t>
            </a:r>
          </a:p>
        </p:txBody>
      </p:sp>
      <p:sp>
        <p:nvSpPr>
          <p:cNvPr id="2" name="內容版面配置區 1"/>
          <p:cNvSpPr>
            <a:spLocks noGrp="1"/>
          </p:cNvSpPr>
          <p:nvPr>
            <p:ph idx="1"/>
          </p:nvPr>
        </p:nvSpPr>
        <p:spPr>
          <a:xfrm>
            <a:off x="466244" y="1462794"/>
            <a:ext cx="8229600" cy="4525963"/>
          </a:xfrm>
        </p:spPr>
        <p:txBody>
          <a:bodyPr>
            <a:normAutofit/>
          </a:bodyPr>
          <a:lstStyle/>
          <a:p>
            <a:r>
              <a:rPr lang="en-US" altLang="zh-TW" sz="3600" dirty="0">
                <a:latin typeface="+mj-ea"/>
                <a:ea typeface="+mj-ea"/>
              </a:rPr>
              <a:t>2.</a:t>
            </a:r>
            <a:r>
              <a:rPr lang="zh-TW" altLang="en-US" sz="3600" dirty="0">
                <a:latin typeface="+mj-ea"/>
                <a:ea typeface="+mj-ea"/>
              </a:rPr>
              <a:t>法律與人權公約抵觸時：</a:t>
            </a:r>
            <a:endParaRPr lang="en-US" altLang="zh-TW" sz="3600" dirty="0">
              <a:latin typeface="+mj-ea"/>
              <a:ea typeface="+mj-ea"/>
            </a:endParaRPr>
          </a:p>
          <a:p>
            <a:r>
              <a:rPr lang="en-US" altLang="zh-TW" sz="3600" dirty="0">
                <a:solidFill>
                  <a:srgbClr val="0070C0"/>
                </a:solidFill>
                <a:latin typeface="+mj-ea"/>
                <a:ea typeface="+mj-ea"/>
              </a:rPr>
              <a:t>(1)</a:t>
            </a:r>
            <a:r>
              <a:rPr lang="zh-TW" altLang="en-US" sz="3600" dirty="0">
                <a:solidFill>
                  <a:srgbClr val="0070C0"/>
                </a:solidFill>
                <a:latin typeface="+mj-ea"/>
                <a:ea typeface="+mj-ea"/>
              </a:rPr>
              <a:t>特別法優於普通法說？</a:t>
            </a:r>
            <a:endParaRPr lang="en-US" altLang="zh-TW" sz="3600" dirty="0">
              <a:solidFill>
                <a:srgbClr val="0070C0"/>
              </a:solidFill>
              <a:latin typeface="+mj-ea"/>
              <a:ea typeface="+mj-ea"/>
            </a:endParaRPr>
          </a:p>
          <a:p>
            <a:r>
              <a:rPr lang="en-US" altLang="zh-TW" sz="3600" dirty="0">
                <a:solidFill>
                  <a:srgbClr val="0070C0"/>
                </a:solidFill>
                <a:latin typeface="+mj-ea"/>
                <a:ea typeface="+mj-ea"/>
              </a:rPr>
              <a:t>(2)</a:t>
            </a:r>
            <a:r>
              <a:rPr lang="zh-TW" altLang="en-US" sz="3600" dirty="0">
                <a:solidFill>
                  <a:srgbClr val="0070C0"/>
                </a:solidFill>
                <a:latin typeface="+mj-ea"/>
                <a:ea typeface="+mj-ea"/>
              </a:rPr>
              <a:t>基本法（人權公約）優先適用說？</a:t>
            </a:r>
            <a:endParaRPr lang="en-US" altLang="zh-TW" sz="3600" dirty="0">
              <a:solidFill>
                <a:srgbClr val="0070C0"/>
              </a:solidFill>
              <a:latin typeface="+mj-ea"/>
              <a:ea typeface="+mj-ea"/>
            </a:endParaRPr>
          </a:p>
          <a:p>
            <a:r>
              <a:rPr lang="en-US" altLang="zh-TW" sz="3600" dirty="0">
                <a:solidFill>
                  <a:srgbClr val="0070C0"/>
                </a:solidFill>
                <a:latin typeface="+mj-ea"/>
                <a:ea typeface="+mj-ea"/>
              </a:rPr>
              <a:t>(3)</a:t>
            </a:r>
            <a:r>
              <a:rPr lang="zh-TW" altLang="en-US" sz="3600" dirty="0">
                <a:solidFill>
                  <a:srgbClr val="0070C0"/>
                </a:solidFill>
                <a:latin typeface="+mj-ea"/>
                <a:ea typeface="+mj-ea"/>
              </a:rPr>
              <a:t>依據時間先後判斷：公約施行法前已存在之法律→新法優於舊法</a:t>
            </a:r>
          </a:p>
          <a:p>
            <a:r>
              <a:rPr lang="en-US" altLang="zh-TW" sz="3600" dirty="0">
                <a:solidFill>
                  <a:srgbClr val="0070C0"/>
                </a:solidFill>
                <a:latin typeface="+mj-ea"/>
                <a:ea typeface="+mj-ea"/>
              </a:rPr>
              <a:t>(4)</a:t>
            </a:r>
            <a:r>
              <a:rPr lang="zh-TW" altLang="en-US" sz="3600" dirty="0">
                <a:solidFill>
                  <a:srgbClr val="0070C0"/>
                </a:solidFill>
                <a:latin typeface="+mj-ea"/>
                <a:ea typeface="+mj-ea"/>
              </a:rPr>
              <a:t>新法優於舊法說？</a:t>
            </a:r>
            <a:endParaRPr lang="en-US" altLang="zh-TW" sz="3600" dirty="0">
              <a:solidFill>
                <a:srgbClr val="0070C0"/>
              </a:solidFill>
              <a:latin typeface="+mj-ea"/>
              <a:ea typeface="+mj-ea"/>
            </a:endParaRPr>
          </a:p>
        </p:txBody>
      </p:sp>
      <p:sp>
        <p:nvSpPr>
          <p:cNvPr id="5" name="投影片編號版面配置區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100" b="0" i="0" u="none" strike="noStrike" kern="1200" cap="none" spc="0" normalizeH="0" baseline="0" noProof="0" smtClean="0">
                <a:ln>
                  <a:noFill/>
                </a:ln>
                <a:solidFill>
                  <a:srgbClr val="FFFFFF"/>
                </a:solidFill>
                <a:effectLst/>
                <a:uLnTx/>
                <a:uFillTx/>
                <a:latin typeface="Gill Sans MT" panose="020B0502020104020203"/>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zh-TW" altLang="en-US" sz="1100" b="0" i="0" u="none" strike="noStrike" kern="1200" cap="none" spc="0" normalizeH="0" baseline="0" noProof="0">
              <a:ln>
                <a:noFill/>
              </a:ln>
              <a:solidFill>
                <a:srgbClr val="FFFFFF"/>
              </a:solidFill>
              <a:effectLst/>
              <a:uLnTx/>
              <a:uFillTx/>
              <a:latin typeface="Gill Sans MT" panose="020B0502020104020203"/>
              <a:ea typeface="微軟正黑體" panose="020B0604030504040204" pitchFamily="34" charset="-120"/>
              <a:cs typeface="+mn-cs"/>
            </a:endParaRPr>
          </a:p>
        </p:txBody>
      </p:sp>
      <p:pic>
        <p:nvPicPr>
          <p:cNvPr id="4" name="圖片 3"/>
          <p:cNvPicPr>
            <a:picLocks noChangeAspect="1"/>
          </p:cNvPicPr>
          <p:nvPr/>
        </p:nvPicPr>
        <p:blipFill>
          <a:blip r:embed="rId2"/>
          <a:stretch>
            <a:fillRect/>
          </a:stretch>
        </p:blipFill>
        <p:spPr>
          <a:xfrm>
            <a:off x="5508104" y="4778071"/>
            <a:ext cx="3456384" cy="2421372"/>
          </a:xfrm>
          <a:prstGeom prst="rect">
            <a:avLst/>
          </a:prstGeom>
        </p:spPr>
      </p:pic>
    </p:spTree>
    <p:extLst>
      <p:ext uri="{BB962C8B-B14F-4D97-AF65-F5344CB8AC3E}">
        <p14:creationId xmlns:p14="http://schemas.microsoft.com/office/powerpoint/2010/main" val="329560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712968" cy="1143000"/>
          </a:xfrm>
        </p:spPr>
        <p:txBody>
          <a:bodyPr>
            <a:normAutofit/>
          </a:bodyPr>
          <a:lstStyle/>
          <a:p>
            <a:r>
              <a:rPr lang="zh-TW" altLang="en-US" dirty="0"/>
              <a:t>三、國內法與人權公約牴觸時</a:t>
            </a:r>
          </a:p>
        </p:txBody>
      </p:sp>
      <p:sp>
        <p:nvSpPr>
          <p:cNvPr id="2" name="內容版面配置區 1"/>
          <p:cNvSpPr>
            <a:spLocks noGrp="1"/>
          </p:cNvSpPr>
          <p:nvPr>
            <p:ph idx="1"/>
          </p:nvPr>
        </p:nvSpPr>
        <p:spPr>
          <a:xfrm>
            <a:off x="431598" y="1040730"/>
            <a:ext cx="8388874" cy="5124574"/>
          </a:xfrm>
        </p:spPr>
        <p:txBody>
          <a:bodyPr>
            <a:normAutofit/>
          </a:bodyPr>
          <a:lstStyle/>
          <a:p>
            <a:r>
              <a:rPr lang="en-US" altLang="zh-TW" sz="3600" dirty="0">
                <a:latin typeface="+mj-ea"/>
                <a:ea typeface="+mj-ea"/>
              </a:rPr>
              <a:t>3.</a:t>
            </a:r>
            <a:r>
              <a:rPr lang="zh-TW" altLang="en-US" sz="3600" dirty="0">
                <a:latin typeface="+mj-ea"/>
                <a:ea typeface="+mj-ea"/>
              </a:rPr>
              <a:t>行政命令與國際人權公約</a:t>
            </a:r>
            <a:endParaRPr lang="en-US" altLang="zh-TW" sz="3600" dirty="0">
              <a:latin typeface="+mj-ea"/>
              <a:ea typeface="+mj-ea"/>
            </a:endParaRPr>
          </a:p>
          <a:p>
            <a:r>
              <a:rPr lang="zh-TW" altLang="en-US" sz="3600" dirty="0">
                <a:solidFill>
                  <a:srgbClr val="0070C0"/>
                </a:solidFill>
                <a:latin typeface="+mj-ea"/>
                <a:ea typeface="+mj-ea"/>
              </a:rPr>
              <a:t>人權公約優先</a:t>
            </a:r>
            <a:endParaRPr lang="en-US" altLang="zh-TW" sz="3600" dirty="0">
              <a:solidFill>
                <a:srgbClr val="0070C0"/>
              </a:solidFill>
              <a:latin typeface="+mj-ea"/>
              <a:ea typeface="+mj-ea"/>
            </a:endParaRPr>
          </a:p>
          <a:p>
            <a:pPr marL="109728" indent="0">
              <a:buNone/>
            </a:pPr>
            <a:r>
              <a:rPr lang="zh-TW" altLang="en-US" sz="3600" dirty="0">
                <a:solidFill>
                  <a:srgbClr val="0070C0"/>
                </a:solidFill>
                <a:latin typeface="+mj-ea"/>
                <a:ea typeface="+mj-ea"/>
              </a:rPr>
              <a:t>兩公約施行法</a:t>
            </a:r>
            <a:r>
              <a:rPr lang="zh-TW" altLang="en-US" sz="3600" dirty="0">
                <a:latin typeface="+mj-ea"/>
                <a:ea typeface="+mj-ea"/>
              </a:rPr>
              <a:t>第</a:t>
            </a:r>
            <a:r>
              <a:rPr lang="en-US" altLang="zh-TW" sz="3600" dirty="0">
                <a:latin typeface="+mj-ea"/>
                <a:ea typeface="+mj-ea"/>
              </a:rPr>
              <a:t>8</a:t>
            </a:r>
            <a:r>
              <a:rPr lang="zh-TW" altLang="en-US" sz="3600" dirty="0">
                <a:latin typeface="+mj-ea"/>
                <a:ea typeface="+mj-ea"/>
              </a:rPr>
              <a:t>條：「各級政府機關應依兩公約規定之內容，檢討所主管之法令及行政措施，</a:t>
            </a:r>
            <a:r>
              <a:rPr lang="zh-TW" altLang="en-US" sz="3600" b="1" dirty="0">
                <a:solidFill>
                  <a:srgbClr val="FF0000"/>
                </a:solidFill>
                <a:latin typeface="+mj-ea"/>
                <a:ea typeface="+mj-ea"/>
              </a:rPr>
              <a:t>有不符兩公約規定者</a:t>
            </a:r>
            <a:r>
              <a:rPr lang="zh-TW" altLang="en-US" sz="3600" dirty="0">
                <a:latin typeface="+mj-ea"/>
                <a:ea typeface="+mj-ea"/>
              </a:rPr>
              <a:t>，應於本法施行後二年內，完成</a:t>
            </a:r>
            <a:r>
              <a:rPr lang="zh-TW" altLang="en-US" sz="3600" b="1" dirty="0">
                <a:latin typeface="+mj-ea"/>
                <a:ea typeface="+mj-ea"/>
              </a:rPr>
              <a:t>法令之制（訂）定、修正或廢止及行政措施之改進</a:t>
            </a:r>
            <a:r>
              <a:rPr lang="zh-TW" altLang="en-US" sz="3600" dirty="0">
                <a:latin typeface="+mj-ea"/>
                <a:ea typeface="+mj-ea"/>
              </a:rPr>
              <a:t>。」</a:t>
            </a:r>
          </a:p>
          <a:p>
            <a:pPr marL="109728" indent="0">
              <a:buNone/>
            </a:pPr>
            <a:endParaRPr lang="zh-TW" altLang="en-US" sz="3600" dirty="0">
              <a:solidFill>
                <a:srgbClr val="0070C0"/>
              </a:solidFill>
              <a:latin typeface="+mj-ea"/>
              <a:ea typeface="+mj-ea"/>
            </a:endParaRPr>
          </a:p>
        </p:txBody>
      </p:sp>
      <p:sp>
        <p:nvSpPr>
          <p:cNvPr id="5" name="投影片編號版面配置區 4"/>
          <p:cNvSpPr>
            <a:spLocks noGrp="1"/>
          </p:cNvSpPr>
          <p:nvPr>
            <p:ph type="sldNum" sz="quarter" idx="12"/>
          </p:nvPr>
        </p:nvSpPr>
        <p:spPr/>
        <p:txBody>
          <a:bodyPr/>
          <a:lstStyle/>
          <a:p>
            <a:fld id="{B114DE9F-D6E8-410D-91E8-5FA3F2D1BE4C}" type="slidenum">
              <a:rPr lang="zh-TW" altLang="en-US" smtClean="0"/>
              <a:t>31</a:t>
            </a:fld>
            <a:endParaRPr lang="zh-TW" altLang="en-US"/>
          </a:p>
        </p:txBody>
      </p:sp>
    </p:spTree>
    <p:extLst>
      <p:ext uri="{BB962C8B-B14F-4D97-AF65-F5344CB8AC3E}">
        <p14:creationId xmlns:p14="http://schemas.microsoft.com/office/powerpoint/2010/main" val="1559383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28ED712-30A9-4A4E-A05F-4FEC322069F2}"/>
              </a:ext>
            </a:extLst>
          </p:cNvPr>
          <p:cNvSpPr>
            <a:spLocks noGrp="1"/>
          </p:cNvSpPr>
          <p:nvPr>
            <p:ph type="title"/>
          </p:nvPr>
        </p:nvSpPr>
        <p:spPr>
          <a:xfrm>
            <a:off x="1299816" y="4869160"/>
            <a:ext cx="6940296" cy="1645920"/>
          </a:xfrm>
        </p:spPr>
        <p:txBody>
          <a:bodyPr>
            <a:normAutofit/>
          </a:bodyPr>
          <a:lstStyle/>
          <a:p>
            <a:r>
              <a:rPr kumimoji="1" lang="zh-Hant" altLang="en-US" sz="4000" b="1" dirty="0">
                <a:solidFill>
                  <a:schemeClr val="accent3">
                    <a:lumMod val="50000"/>
                  </a:schemeClr>
                </a:solidFill>
                <a:latin typeface="Times New Roman" panose="02020603050405020304" pitchFamily="18" charset="0"/>
                <a:cs typeface="Times New Roman" panose="02020603050405020304" pitchFamily="18" charset="0"/>
              </a:rPr>
              <a:t>讓我們</a:t>
            </a:r>
            <a:r>
              <a:rPr kumimoji="1" lang="zh-Hant" altLang="en-US" sz="4000" b="1" dirty="0" smtClean="0">
                <a:solidFill>
                  <a:schemeClr val="accent3">
                    <a:lumMod val="50000"/>
                  </a:schemeClr>
                </a:solidFill>
                <a:latin typeface="Times New Roman" panose="02020603050405020304" pitchFamily="18" charset="0"/>
                <a:cs typeface="Times New Roman" panose="02020603050405020304" pitchFamily="18" charset="0"/>
              </a:rPr>
              <a:t>來</a:t>
            </a:r>
            <a:r>
              <a:rPr kumimoji="1" lang="en-US" altLang="zh-Hant" sz="4000" b="1" dirty="0" err="1" smtClean="0">
                <a:solidFill>
                  <a:schemeClr val="accent3">
                    <a:lumMod val="50000"/>
                  </a:schemeClr>
                </a:solidFill>
                <a:latin typeface="Times New Roman" panose="02020603050405020304" pitchFamily="18" charset="0"/>
                <a:cs typeface="Times New Roman" panose="02020603050405020304" pitchFamily="18" charset="0"/>
              </a:rPr>
              <a:t>Kahoot</a:t>
            </a:r>
            <a:r>
              <a:rPr kumimoji="1" lang="zh-Hant" altLang="en-US" sz="4000" b="1" dirty="0" smtClean="0">
                <a:solidFill>
                  <a:schemeClr val="accent3">
                    <a:lumMod val="50000"/>
                  </a:schemeClr>
                </a:solidFill>
                <a:latin typeface="Times New Roman" panose="02020603050405020304" pitchFamily="18" charset="0"/>
                <a:cs typeface="Times New Roman" panose="02020603050405020304" pitchFamily="18" charset="0"/>
              </a:rPr>
              <a:t>一下</a:t>
            </a:r>
            <a:r>
              <a:rPr kumimoji="1" lang="en-US" altLang="zh-Hant" sz="4000" b="1" dirty="0">
                <a:solidFill>
                  <a:schemeClr val="accent3">
                    <a:lumMod val="50000"/>
                  </a:schemeClr>
                </a:solidFill>
                <a:latin typeface="Times New Roman" panose="02020603050405020304" pitchFamily="18" charset="0"/>
                <a:cs typeface="Times New Roman" panose="02020603050405020304" pitchFamily="18" charset="0"/>
              </a:rPr>
              <a:t/>
            </a:r>
            <a:br>
              <a:rPr kumimoji="1" lang="en-US" altLang="zh-Hant" sz="4000" b="1" dirty="0">
                <a:solidFill>
                  <a:schemeClr val="accent3">
                    <a:lumMod val="50000"/>
                  </a:schemeClr>
                </a:solidFill>
                <a:latin typeface="Times New Roman" panose="02020603050405020304" pitchFamily="18" charset="0"/>
                <a:cs typeface="Times New Roman" panose="02020603050405020304" pitchFamily="18" charset="0"/>
              </a:rPr>
            </a:br>
            <a:r>
              <a:rPr kumimoji="1" lang="en-US" altLang="zh-Hant" sz="4000" b="1" dirty="0">
                <a:solidFill>
                  <a:srgbClr val="FF0000"/>
                </a:solidFill>
                <a:latin typeface="Times New Roman" panose="02020603050405020304" pitchFamily="18" charset="0"/>
                <a:cs typeface="Times New Roman" panose="02020603050405020304" pitchFamily="18" charset="0"/>
              </a:rPr>
              <a:t>https://kahoot.it/</a:t>
            </a:r>
            <a:endParaRPr kumimoji="1" lang="zh-TW" altLang="en-US" sz="4000" b="1" dirty="0">
              <a:solidFill>
                <a:srgbClr val="FF0000"/>
              </a:solidFill>
              <a:latin typeface="Times New Roman" panose="02020603050405020304" pitchFamily="18" charset="0"/>
              <a:cs typeface="Times New Roman" panose="02020603050405020304" pitchFamily="18" charset="0"/>
            </a:endParaRPr>
          </a:p>
        </p:txBody>
      </p:sp>
      <p:sp>
        <p:nvSpPr>
          <p:cNvPr id="4" name="投影片編號版面配置區 3">
            <a:extLst>
              <a:ext uri="{FF2B5EF4-FFF2-40B4-BE49-F238E27FC236}">
                <a16:creationId xmlns:a16="http://schemas.microsoft.com/office/drawing/2014/main" id="{AB1FAD80-6D01-4440-8030-ADEEE460320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100" b="0" i="0" u="none" strike="noStrike" kern="1200" cap="none" spc="0" normalizeH="0" baseline="0" noProof="0" smtClean="0">
                <a:ln>
                  <a:noFill/>
                </a:ln>
                <a:solidFill>
                  <a:srgbClr val="FFFFFF"/>
                </a:solidFill>
                <a:effectLst/>
                <a:uLnTx/>
                <a:uFillTx/>
                <a:latin typeface="Gill Sans MT" panose="020B0502020104020203"/>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zh-TW" altLang="en-US" sz="1100" b="0" i="0" u="none" strike="noStrike" kern="1200" cap="none" spc="0" normalizeH="0" baseline="0" noProof="0">
              <a:ln>
                <a:noFill/>
              </a:ln>
              <a:solidFill>
                <a:srgbClr val="FFFFFF"/>
              </a:solidFill>
              <a:effectLst/>
              <a:uLnTx/>
              <a:uFillTx/>
              <a:latin typeface="Gill Sans MT" panose="020B0502020104020203"/>
              <a:ea typeface="微軟正黑體" panose="020B0604030504040204" pitchFamily="34" charset="-120"/>
              <a:cs typeface="+mn-cs"/>
            </a:endParaRPr>
          </a:p>
        </p:txBody>
      </p:sp>
    </p:spTree>
    <p:extLst>
      <p:ext uri="{BB962C8B-B14F-4D97-AF65-F5344CB8AC3E}">
        <p14:creationId xmlns:p14="http://schemas.microsoft.com/office/powerpoint/2010/main" val="2624493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normAutofit/>
          </a:bodyPr>
          <a:lstStyle/>
          <a:p>
            <a:r>
              <a:rPr lang="zh-TW" altLang="en-US" dirty="0"/>
              <a:t>四、性別相關人權公約內容介紹</a:t>
            </a:r>
          </a:p>
        </p:txBody>
      </p:sp>
      <p:sp>
        <p:nvSpPr>
          <p:cNvPr id="2" name="內容版面配置區 1"/>
          <p:cNvSpPr>
            <a:spLocks noGrp="1"/>
          </p:cNvSpPr>
          <p:nvPr>
            <p:ph idx="1"/>
          </p:nvPr>
        </p:nvSpPr>
        <p:spPr>
          <a:xfrm>
            <a:off x="243935" y="1700808"/>
            <a:ext cx="8640960" cy="4392488"/>
          </a:xfrm>
        </p:spPr>
        <p:txBody>
          <a:bodyPr>
            <a:noAutofit/>
          </a:bodyPr>
          <a:lstStyle/>
          <a:p>
            <a:r>
              <a:rPr lang="zh-TW" altLang="en-US" sz="3200" dirty="0">
                <a:solidFill>
                  <a:srgbClr val="0070C0"/>
                </a:solidFill>
                <a:latin typeface="+mj-ea"/>
                <a:ea typeface="+mj-ea"/>
              </a:rPr>
              <a:t>公政公約第 二 條 第</a:t>
            </a:r>
            <a:r>
              <a:rPr lang="en-US" altLang="zh-TW" sz="3200" dirty="0">
                <a:solidFill>
                  <a:srgbClr val="0070C0"/>
                </a:solidFill>
                <a:latin typeface="+mj-ea"/>
                <a:ea typeface="+mj-ea"/>
              </a:rPr>
              <a:t>1</a:t>
            </a:r>
            <a:r>
              <a:rPr lang="zh-TW" altLang="en-US" sz="3200" dirty="0">
                <a:solidFill>
                  <a:srgbClr val="0070C0"/>
                </a:solidFill>
                <a:latin typeface="+mj-ea"/>
                <a:ea typeface="+mj-ea"/>
              </a:rPr>
              <a:t>項</a:t>
            </a:r>
            <a:r>
              <a:rPr lang="zh-TW" altLang="en-US" sz="3200" dirty="0">
                <a:latin typeface="+mj-ea"/>
                <a:ea typeface="+mj-ea"/>
              </a:rPr>
              <a:t>：「 本公約締約國承允尊重並確保所有境內受其管轄之人，無分種族、膚色、</a:t>
            </a:r>
            <a:r>
              <a:rPr lang="zh-TW" altLang="en-US" sz="3200" b="1" dirty="0">
                <a:solidFill>
                  <a:srgbClr val="FF0000"/>
                </a:solidFill>
                <a:latin typeface="+mj-ea"/>
                <a:ea typeface="+mj-ea"/>
              </a:rPr>
              <a:t>性別</a:t>
            </a:r>
            <a:r>
              <a:rPr lang="zh-TW" altLang="en-US" sz="3200" dirty="0">
                <a:latin typeface="+mj-ea"/>
                <a:ea typeface="+mj-ea"/>
              </a:rPr>
              <a:t>、語言、宗教、政見或其他主張民族本源或社會階級、財產、出生或其他身分等等，一律享受本公約所確認之權利。」</a:t>
            </a:r>
            <a:endParaRPr lang="en-US" altLang="zh-TW" sz="3200" dirty="0">
              <a:latin typeface="+mj-ea"/>
              <a:ea typeface="+mj-ea"/>
            </a:endParaRPr>
          </a:p>
          <a:p>
            <a:r>
              <a:rPr lang="zh-TW" altLang="en-US" sz="3200" dirty="0">
                <a:solidFill>
                  <a:srgbClr val="0070C0"/>
                </a:solidFill>
                <a:latin typeface="+mj-ea"/>
                <a:ea typeface="+mj-ea"/>
              </a:rPr>
              <a:t>第二十四條第</a:t>
            </a:r>
            <a:r>
              <a:rPr lang="en-US" altLang="zh-TW" sz="3200" dirty="0">
                <a:solidFill>
                  <a:srgbClr val="0070C0"/>
                </a:solidFill>
                <a:latin typeface="+mj-ea"/>
                <a:ea typeface="+mj-ea"/>
              </a:rPr>
              <a:t>1</a:t>
            </a:r>
            <a:r>
              <a:rPr lang="zh-TW" altLang="en-US" sz="3200" dirty="0">
                <a:solidFill>
                  <a:srgbClr val="0070C0"/>
                </a:solidFill>
                <a:latin typeface="+mj-ea"/>
                <a:ea typeface="+mj-ea"/>
              </a:rPr>
              <a:t>項：「</a:t>
            </a:r>
            <a:r>
              <a:rPr lang="zh-TW" altLang="en-US" sz="3200" b="1" dirty="0">
                <a:latin typeface="+mj-ea"/>
                <a:ea typeface="+mj-ea"/>
              </a:rPr>
              <a:t>所有兒童</a:t>
            </a:r>
            <a:r>
              <a:rPr lang="zh-TW" altLang="en-US" sz="3200" dirty="0">
                <a:latin typeface="+mj-ea"/>
                <a:ea typeface="+mj-ea"/>
              </a:rPr>
              <a:t>有權享受家庭、社會及國家為其未成年身分給予之必需保護措施，不因種族、膚色、</a:t>
            </a:r>
            <a:r>
              <a:rPr lang="zh-TW" altLang="en-US" sz="3200" b="1" dirty="0">
                <a:solidFill>
                  <a:srgbClr val="FF0000"/>
                </a:solidFill>
                <a:latin typeface="+mj-ea"/>
                <a:ea typeface="+mj-ea"/>
              </a:rPr>
              <a:t>性別</a:t>
            </a:r>
            <a:r>
              <a:rPr lang="zh-TW" altLang="en-US" sz="3200" dirty="0">
                <a:latin typeface="+mj-ea"/>
                <a:ea typeface="+mj-ea"/>
              </a:rPr>
              <a:t>、語言、宗教、民族本源或社會階級、財產、或出生而受歧視。」</a:t>
            </a:r>
            <a:endParaRPr lang="en-US" altLang="zh-TW" sz="3200" dirty="0">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1177330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normAutofit/>
          </a:bodyPr>
          <a:lstStyle/>
          <a:p>
            <a:r>
              <a:rPr lang="zh-TW" altLang="en-US" dirty="0"/>
              <a:t>四、性別相關人權公約內容介紹</a:t>
            </a:r>
          </a:p>
        </p:txBody>
      </p:sp>
      <p:sp>
        <p:nvSpPr>
          <p:cNvPr id="2" name="內容版面配置區 1"/>
          <p:cNvSpPr>
            <a:spLocks noGrp="1"/>
          </p:cNvSpPr>
          <p:nvPr>
            <p:ph idx="1"/>
          </p:nvPr>
        </p:nvSpPr>
        <p:spPr>
          <a:xfrm>
            <a:off x="711987" y="1700808"/>
            <a:ext cx="7704856" cy="4392488"/>
          </a:xfrm>
        </p:spPr>
        <p:txBody>
          <a:bodyPr>
            <a:normAutofit fontScale="92500" lnSpcReduction="10000"/>
          </a:bodyPr>
          <a:lstStyle/>
          <a:p>
            <a:r>
              <a:rPr lang="zh-TW" altLang="en-US" sz="4000" dirty="0">
                <a:latin typeface="+mj-ea"/>
                <a:ea typeface="+mj-ea"/>
              </a:rPr>
              <a:t>公政公約第二十六條：「人人在法律上一律平等，且應受法律平等保護，無所歧視。在此方面，法律應禁止任何歧視，並保證人人享受平等而有效之保護，以防因種族、膚色、</a:t>
            </a:r>
            <a:r>
              <a:rPr lang="zh-TW" altLang="en-US" sz="4000" b="1" dirty="0">
                <a:solidFill>
                  <a:srgbClr val="FF0000"/>
                </a:solidFill>
                <a:latin typeface="+mj-ea"/>
                <a:ea typeface="+mj-ea"/>
              </a:rPr>
              <a:t>性別</a:t>
            </a:r>
            <a:r>
              <a:rPr lang="zh-TW" altLang="en-US" sz="4000" dirty="0">
                <a:latin typeface="+mj-ea"/>
                <a:ea typeface="+mj-ea"/>
              </a:rPr>
              <a:t>、語言、宗教、政見或其他主張、民族本源或社會階級、財產、出生或其他身分而生之歧視。</a:t>
            </a:r>
            <a:endParaRPr lang="en-US" altLang="zh-TW" sz="4000" dirty="0">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2069821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normAutofit/>
          </a:bodyPr>
          <a:lstStyle/>
          <a:p>
            <a:r>
              <a:rPr lang="zh-TW" altLang="en-US" dirty="0"/>
              <a:t>四、性別相關人權公約內容介紹</a:t>
            </a:r>
          </a:p>
        </p:txBody>
      </p:sp>
      <p:sp>
        <p:nvSpPr>
          <p:cNvPr id="2" name="內容版面配置區 1"/>
          <p:cNvSpPr>
            <a:spLocks noGrp="1"/>
          </p:cNvSpPr>
          <p:nvPr>
            <p:ph idx="1"/>
          </p:nvPr>
        </p:nvSpPr>
        <p:spPr>
          <a:xfrm>
            <a:off x="611560" y="1772816"/>
            <a:ext cx="7704856" cy="4392488"/>
          </a:xfrm>
        </p:spPr>
        <p:txBody>
          <a:bodyPr>
            <a:normAutofit fontScale="85000" lnSpcReduction="20000"/>
          </a:bodyPr>
          <a:lstStyle/>
          <a:p>
            <a:r>
              <a:rPr lang="zh-TW" altLang="en-US" sz="4000" b="1" dirty="0">
                <a:latin typeface="+mj-ea"/>
                <a:ea typeface="+mj-ea"/>
              </a:rPr>
              <a:t>社經文公約</a:t>
            </a:r>
            <a:r>
              <a:rPr lang="zh-TW" altLang="en-US" sz="4000" dirty="0">
                <a:latin typeface="+mj-ea"/>
                <a:ea typeface="+mj-ea"/>
              </a:rPr>
              <a:t>第 二 條 第二項：「 本公約締約國承允保證人人行使本公約所載之各種權利，不因種族、膚色、</a:t>
            </a:r>
            <a:r>
              <a:rPr lang="zh-TW" altLang="en-US" sz="4000" b="1" dirty="0">
                <a:solidFill>
                  <a:srgbClr val="FF0000"/>
                </a:solidFill>
                <a:latin typeface="+mj-ea"/>
                <a:ea typeface="+mj-ea"/>
              </a:rPr>
              <a:t>性別</a:t>
            </a:r>
            <a:r>
              <a:rPr lang="zh-TW" altLang="en-US" sz="4000" dirty="0">
                <a:latin typeface="+mj-ea"/>
                <a:ea typeface="+mj-ea"/>
              </a:rPr>
              <a:t>、語言、宗教、政見或其他主張、民族本源或社會階級、財產、出生或其他身分等等而受歧視。」</a:t>
            </a:r>
            <a:endParaRPr lang="en-US" altLang="zh-TW" sz="4000" dirty="0">
              <a:latin typeface="+mj-ea"/>
              <a:ea typeface="+mj-ea"/>
            </a:endParaRPr>
          </a:p>
          <a:p>
            <a:r>
              <a:rPr lang="zh-TW" altLang="en-US" sz="4000" dirty="0">
                <a:latin typeface="+mj-ea"/>
                <a:ea typeface="+mj-ea"/>
              </a:rPr>
              <a:t>第 三 條：「本公約締約國承允確保本公約所載一切經濟社會文化權之享受，</a:t>
            </a:r>
            <a:r>
              <a:rPr lang="zh-TW" altLang="en-US" sz="4000" b="1" dirty="0">
                <a:latin typeface="+mj-ea"/>
                <a:ea typeface="+mj-ea"/>
              </a:rPr>
              <a:t>男女權利一律平等</a:t>
            </a:r>
            <a:r>
              <a:rPr lang="zh-TW" altLang="en-US" sz="4000" dirty="0">
                <a:latin typeface="+mj-ea"/>
                <a:ea typeface="+mj-ea"/>
              </a:rPr>
              <a:t>。」</a:t>
            </a:r>
            <a:endParaRPr lang="en-US" altLang="zh-TW" sz="4000" dirty="0">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906144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normAutofit/>
          </a:bodyPr>
          <a:lstStyle/>
          <a:p>
            <a:r>
              <a:rPr lang="zh-TW" altLang="en-US" dirty="0"/>
              <a:t>四、性別相關人權公約內容介紹</a:t>
            </a:r>
          </a:p>
        </p:txBody>
      </p:sp>
      <p:sp>
        <p:nvSpPr>
          <p:cNvPr id="2" name="內容版面配置區 1"/>
          <p:cNvSpPr>
            <a:spLocks noGrp="1"/>
          </p:cNvSpPr>
          <p:nvPr>
            <p:ph idx="1"/>
          </p:nvPr>
        </p:nvSpPr>
        <p:spPr>
          <a:xfrm>
            <a:off x="611560" y="1628800"/>
            <a:ext cx="8064896" cy="4680520"/>
          </a:xfrm>
        </p:spPr>
        <p:txBody>
          <a:bodyPr>
            <a:normAutofit fontScale="70000" lnSpcReduction="20000"/>
          </a:bodyPr>
          <a:lstStyle/>
          <a:p>
            <a:r>
              <a:rPr lang="zh-TW" altLang="en-US" sz="4000" dirty="0">
                <a:latin typeface="+mj-ea"/>
                <a:ea typeface="+mj-ea"/>
              </a:rPr>
              <a:t>社經文公約第 七 條：「本公約締約國確認人人有權享受公平與良好之工作條件，尤須確保：</a:t>
            </a:r>
          </a:p>
          <a:p>
            <a:r>
              <a:rPr lang="en-US" altLang="zh-TW" sz="4000" dirty="0">
                <a:latin typeface="+mj-ea"/>
                <a:ea typeface="+mj-ea"/>
              </a:rPr>
              <a:t>(</a:t>
            </a:r>
            <a:r>
              <a:rPr lang="zh-TW" altLang="en-US" sz="4000" dirty="0">
                <a:latin typeface="+mj-ea"/>
                <a:ea typeface="+mj-ea"/>
              </a:rPr>
              <a:t>一） 所有工作者之報酬使其最低限度均能：</a:t>
            </a:r>
          </a:p>
          <a:p>
            <a:r>
              <a:rPr lang="en-US" altLang="zh-TW" sz="4000" dirty="0">
                <a:latin typeface="+mj-ea"/>
                <a:ea typeface="+mj-ea"/>
              </a:rPr>
              <a:t>(1) </a:t>
            </a:r>
            <a:r>
              <a:rPr lang="zh-TW" altLang="en-US" sz="4000" dirty="0">
                <a:latin typeface="+mj-ea"/>
                <a:ea typeface="+mj-ea"/>
              </a:rPr>
              <a:t>獲得公允之工資，工作價值相等者享受同等報酬，不得有任何區別，尤須</a:t>
            </a:r>
            <a:r>
              <a:rPr lang="zh-TW" altLang="en-US" sz="4000" b="1" dirty="0">
                <a:solidFill>
                  <a:srgbClr val="FF0000"/>
                </a:solidFill>
                <a:latin typeface="+mj-ea"/>
                <a:ea typeface="+mj-ea"/>
              </a:rPr>
              <a:t>保證婦女之工作條件不得次於男子，且應同工同酬</a:t>
            </a:r>
            <a:r>
              <a:rPr lang="zh-TW" altLang="en-US" sz="4000" dirty="0">
                <a:latin typeface="+mj-ea"/>
                <a:ea typeface="+mj-ea"/>
              </a:rPr>
              <a:t>；</a:t>
            </a:r>
          </a:p>
          <a:p>
            <a:r>
              <a:rPr lang="en-US" altLang="zh-TW" sz="4000" dirty="0">
                <a:latin typeface="+mj-ea"/>
                <a:ea typeface="+mj-ea"/>
              </a:rPr>
              <a:t>(2) </a:t>
            </a:r>
            <a:r>
              <a:rPr lang="zh-TW" altLang="en-US" sz="4000" dirty="0">
                <a:latin typeface="+mj-ea"/>
                <a:ea typeface="+mj-ea"/>
              </a:rPr>
              <a:t>維持本人及家屬符合本公約規定之合理生活水平；</a:t>
            </a:r>
          </a:p>
          <a:p>
            <a:r>
              <a:rPr lang="zh-TW" altLang="en-US" sz="4000" dirty="0">
                <a:latin typeface="+mj-ea"/>
                <a:ea typeface="+mj-ea"/>
              </a:rPr>
              <a:t>（二） 安全衛生之工作環境；</a:t>
            </a:r>
          </a:p>
          <a:p>
            <a:r>
              <a:rPr lang="zh-TW" altLang="en-US" sz="4000" dirty="0">
                <a:latin typeface="+mj-ea"/>
                <a:ea typeface="+mj-ea"/>
              </a:rPr>
              <a:t>（三） 人人有平等機會於所就職業升至適當之較高等級，不受年資才能以外其他考慮之限制；</a:t>
            </a:r>
            <a:endParaRPr lang="en-US" altLang="zh-TW" sz="4000" dirty="0">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11764055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171400"/>
            <a:ext cx="8229600" cy="1143000"/>
          </a:xfrm>
        </p:spPr>
        <p:txBody>
          <a:bodyPr/>
          <a:lstStyle/>
          <a:p>
            <a:pPr algn="ctr"/>
            <a:r>
              <a:rPr lang="zh-TW" altLang="en-US" dirty="0"/>
              <a:t>公政公約主要內容</a:t>
            </a: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2958203785"/>
              </p:ext>
            </p:extLst>
          </p:nvPr>
        </p:nvGraphicFramePr>
        <p:xfrm>
          <a:off x="0" y="1124744"/>
          <a:ext cx="8964488" cy="5458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23439885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647056" y="130622"/>
            <a:ext cx="8229600" cy="922114"/>
          </a:xfrm>
        </p:spPr>
        <p:txBody>
          <a:bodyPr/>
          <a:lstStyle/>
          <a:p>
            <a:pPr algn="ctr"/>
            <a:r>
              <a:rPr lang="zh-TW" altLang="en-US" dirty="0">
                <a:solidFill>
                  <a:srgbClr val="FF0000"/>
                </a:solidFill>
              </a:rPr>
              <a:t>公政公約具體權利內容</a:t>
            </a: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6891" y="1052736"/>
            <a:ext cx="8967109" cy="5459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投影片編號版面配置區 1"/>
          <p:cNvSpPr>
            <a:spLocks noGrp="1"/>
          </p:cNvSpPr>
          <p:nvPr>
            <p:ph type="sldNum" sz="quarter" idx="12"/>
          </p:nvPr>
        </p:nvSpPr>
        <p:spPr>
          <a:xfrm>
            <a:off x="7687595" y="6091155"/>
            <a:ext cx="395510" cy="2794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10314010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六邊形 3"/>
          <p:cNvSpPr/>
          <p:nvPr/>
        </p:nvSpPr>
        <p:spPr>
          <a:xfrm>
            <a:off x="3563888" y="2348880"/>
            <a:ext cx="700195" cy="603310"/>
          </a:xfrm>
          <a:prstGeom prst="hexagon">
            <a:avLst>
              <a:gd name="adj" fmla="val 28900"/>
              <a:gd name="vf" fmla="val 115470"/>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2" name="標題 1"/>
          <p:cNvSpPr>
            <a:spLocks noGrp="1"/>
          </p:cNvSpPr>
          <p:nvPr>
            <p:ph type="title"/>
          </p:nvPr>
        </p:nvSpPr>
        <p:spPr>
          <a:xfrm>
            <a:off x="467544" y="-171400"/>
            <a:ext cx="8229600" cy="1143000"/>
          </a:xfrm>
        </p:spPr>
        <p:txBody>
          <a:bodyPr/>
          <a:lstStyle/>
          <a:p>
            <a:pPr algn="ctr"/>
            <a:r>
              <a:rPr lang="zh-TW" altLang="en-US" dirty="0"/>
              <a:t>經社文公約主要內容</a:t>
            </a:r>
          </a:p>
        </p:txBody>
      </p:sp>
      <p:graphicFrame>
        <p:nvGraphicFramePr>
          <p:cNvPr id="5" name="內容版面配置區 4"/>
          <p:cNvGraphicFramePr>
            <a:graphicFrameLocks noGrp="1"/>
          </p:cNvGraphicFramePr>
          <p:nvPr>
            <p:ph idx="1"/>
            <p:extLst/>
          </p:nvPr>
        </p:nvGraphicFramePr>
        <p:xfrm>
          <a:off x="-18424" y="971600"/>
          <a:ext cx="9198935" cy="4689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23109747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0"/>
            <a:ext cx="8229600" cy="922114"/>
          </a:xfrm>
        </p:spPr>
        <p:txBody>
          <a:bodyPr/>
          <a:lstStyle/>
          <a:p>
            <a:pPr algn="ctr"/>
            <a:r>
              <a:rPr lang="zh-TW" altLang="en-US" dirty="0">
                <a:solidFill>
                  <a:schemeClr val="tx1"/>
                </a:solidFill>
              </a:rPr>
              <a:t>經社文公約具體權利內容</a:t>
            </a: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51520" y="980728"/>
            <a:ext cx="8712968" cy="52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3231972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lstStyle/>
          <a:p>
            <a:r>
              <a:rPr lang="zh-TW" altLang="en-US" dirty="0"/>
              <a:t>四、</a:t>
            </a:r>
            <a:r>
              <a:rPr lang="en-US" altLang="zh-TW" dirty="0"/>
              <a:t>CEDAW</a:t>
            </a:r>
            <a:r>
              <a:rPr lang="zh-TW" altLang="en-US" dirty="0"/>
              <a:t>公約內容介紹</a:t>
            </a:r>
          </a:p>
        </p:txBody>
      </p:sp>
      <p:sp>
        <p:nvSpPr>
          <p:cNvPr id="2" name="內容版面配置區 1"/>
          <p:cNvSpPr>
            <a:spLocks noGrp="1"/>
          </p:cNvSpPr>
          <p:nvPr>
            <p:ph idx="1"/>
          </p:nvPr>
        </p:nvSpPr>
        <p:spPr>
          <a:xfrm>
            <a:off x="611560" y="1628800"/>
            <a:ext cx="7704856" cy="4392488"/>
          </a:xfrm>
        </p:spPr>
        <p:txBody>
          <a:bodyPr>
            <a:normAutofit/>
          </a:bodyPr>
          <a:lstStyle/>
          <a:p>
            <a:endParaRPr lang="en-US" altLang="zh-TW" sz="4000" dirty="0"/>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graphicFrame>
        <p:nvGraphicFramePr>
          <p:cNvPr id="5" name="資料庫圖表 4"/>
          <p:cNvGraphicFramePr/>
          <p:nvPr>
            <p:extLst>
              <p:ext uri="{D42A27DB-BD31-4B8C-83A1-F6EECF244321}">
                <p14:modId xmlns:p14="http://schemas.microsoft.com/office/powerpoint/2010/main" val="2382994104"/>
              </p:ext>
            </p:extLst>
          </p:nvPr>
        </p:nvGraphicFramePr>
        <p:xfrm>
          <a:off x="-180528" y="1628800"/>
          <a:ext cx="9324528"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7407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lstStyle/>
          <a:p>
            <a:r>
              <a:rPr lang="zh-TW" altLang="en-US" dirty="0"/>
              <a:t>四、</a:t>
            </a:r>
            <a:r>
              <a:rPr lang="en-US" altLang="zh-TW" dirty="0"/>
              <a:t>CEDAW</a:t>
            </a:r>
            <a:r>
              <a:rPr lang="zh-TW" altLang="en-US" dirty="0"/>
              <a:t>公約內容介紹</a:t>
            </a:r>
          </a:p>
        </p:txBody>
      </p:sp>
      <p:sp>
        <p:nvSpPr>
          <p:cNvPr id="2" name="內容版面配置區 1"/>
          <p:cNvSpPr>
            <a:spLocks noGrp="1"/>
          </p:cNvSpPr>
          <p:nvPr>
            <p:ph idx="1"/>
          </p:nvPr>
        </p:nvSpPr>
        <p:spPr>
          <a:xfrm>
            <a:off x="611560" y="1628800"/>
            <a:ext cx="7704856" cy="4392488"/>
          </a:xfrm>
        </p:spPr>
        <p:txBody>
          <a:bodyPr>
            <a:normAutofit/>
          </a:bodyPr>
          <a:lstStyle/>
          <a:p>
            <a:endParaRPr lang="en-US" altLang="zh-TW" sz="4000" dirty="0"/>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graphicFrame>
        <p:nvGraphicFramePr>
          <p:cNvPr id="5" name="資料庫圖表 4"/>
          <p:cNvGraphicFramePr/>
          <p:nvPr>
            <p:extLst>
              <p:ext uri="{D42A27DB-BD31-4B8C-83A1-F6EECF244321}">
                <p14:modId xmlns:p14="http://schemas.microsoft.com/office/powerpoint/2010/main" val="3887546390"/>
              </p:ext>
            </p:extLst>
          </p:nvPr>
        </p:nvGraphicFramePr>
        <p:xfrm>
          <a:off x="396960" y="1509779"/>
          <a:ext cx="8208912"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71822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lstStyle/>
          <a:p>
            <a:r>
              <a:rPr lang="zh-TW" altLang="en-US" dirty="0"/>
              <a:t>四、</a:t>
            </a:r>
            <a:r>
              <a:rPr lang="en-US" altLang="zh-TW" dirty="0"/>
              <a:t>CEDAW</a:t>
            </a:r>
            <a:r>
              <a:rPr lang="zh-TW" altLang="en-US" dirty="0"/>
              <a:t>公約內容介紹</a:t>
            </a:r>
          </a:p>
        </p:txBody>
      </p:sp>
      <p:sp>
        <p:nvSpPr>
          <p:cNvPr id="2" name="內容版面配置區 1"/>
          <p:cNvSpPr>
            <a:spLocks noGrp="1"/>
          </p:cNvSpPr>
          <p:nvPr>
            <p:ph idx="1"/>
          </p:nvPr>
        </p:nvSpPr>
        <p:spPr>
          <a:xfrm>
            <a:off x="611560" y="1628800"/>
            <a:ext cx="7704856" cy="4392488"/>
          </a:xfrm>
        </p:spPr>
        <p:txBody>
          <a:bodyPr>
            <a:normAutofit fontScale="92500" lnSpcReduction="10000"/>
          </a:bodyPr>
          <a:lstStyle/>
          <a:p>
            <a:pPr algn="just"/>
            <a:r>
              <a:rPr lang="zh-TW" altLang="en-US" sz="4000" dirty="0">
                <a:latin typeface="+mj-ea"/>
                <a:ea typeface="+mj-ea"/>
              </a:rPr>
              <a:t>第</a:t>
            </a:r>
            <a:r>
              <a:rPr lang="en-US" altLang="zh-TW" sz="4000" dirty="0">
                <a:latin typeface="+mj-ea"/>
                <a:ea typeface="+mj-ea"/>
              </a:rPr>
              <a:t>1</a:t>
            </a:r>
            <a:r>
              <a:rPr lang="zh-TW" altLang="en-US" sz="4000" dirty="0">
                <a:latin typeface="+mj-ea"/>
                <a:ea typeface="+mj-ea"/>
              </a:rPr>
              <a:t>條：「本公約中，</a:t>
            </a:r>
            <a:r>
              <a:rPr lang="en-US" altLang="zh-TW" sz="4000" dirty="0">
                <a:latin typeface="+mj-ea"/>
                <a:ea typeface="+mj-ea"/>
              </a:rPr>
              <a:t>“</a:t>
            </a:r>
            <a:r>
              <a:rPr lang="zh-TW" altLang="en-US" sz="4000" dirty="0">
                <a:latin typeface="+mj-ea"/>
                <a:ea typeface="+mj-ea"/>
              </a:rPr>
              <a:t>對婦女的</a:t>
            </a:r>
            <a:r>
              <a:rPr lang="zh-TW" altLang="en-US" sz="4000" dirty="0">
                <a:solidFill>
                  <a:srgbClr val="FF0000"/>
                </a:solidFill>
                <a:latin typeface="+mj-ea"/>
                <a:ea typeface="+mj-ea"/>
              </a:rPr>
              <a:t>歧視</a:t>
            </a:r>
            <a:r>
              <a:rPr lang="en-US" altLang="zh-TW" sz="4000" dirty="0">
                <a:latin typeface="+mj-ea"/>
                <a:ea typeface="+mj-ea"/>
              </a:rPr>
              <a:t>”</a:t>
            </a:r>
            <a:r>
              <a:rPr lang="zh-TW" altLang="en-US" sz="4000" dirty="0">
                <a:latin typeface="+mj-ea"/>
                <a:ea typeface="+mj-ea"/>
              </a:rPr>
              <a:t>一詞指基於性別而作的任何區別、排斥或限制，其影響或其目的均足以妨礙或否認婦女不論已婚未婚在男女平等的基礎上認識、享有或行使在政治、經濟、社會、文化、公民或任何其他方面的人權和基本自由。」</a:t>
            </a:r>
            <a:endParaRPr lang="en-US" altLang="zh-TW" sz="4000" dirty="0">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32725651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lstStyle/>
          <a:p>
            <a:r>
              <a:rPr lang="zh-TW" altLang="en-US" dirty="0"/>
              <a:t>四、</a:t>
            </a:r>
            <a:r>
              <a:rPr lang="en-US" altLang="zh-TW" dirty="0"/>
              <a:t>CEDAW</a:t>
            </a:r>
            <a:r>
              <a:rPr lang="zh-TW" altLang="en-US" dirty="0"/>
              <a:t>公約內容介紹</a:t>
            </a:r>
          </a:p>
        </p:txBody>
      </p:sp>
      <p:sp>
        <p:nvSpPr>
          <p:cNvPr id="2" name="內容版面配置區 1"/>
          <p:cNvSpPr>
            <a:spLocks noGrp="1"/>
          </p:cNvSpPr>
          <p:nvPr>
            <p:ph idx="1"/>
          </p:nvPr>
        </p:nvSpPr>
        <p:spPr>
          <a:xfrm>
            <a:off x="539552" y="1628800"/>
            <a:ext cx="8136904" cy="5112568"/>
          </a:xfrm>
        </p:spPr>
        <p:txBody>
          <a:bodyPr>
            <a:normAutofit fontScale="85000" lnSpcReduction="20000"/>
          </a:bodyPr>
          <a:lstStyle/>
          <a:p>
            <a:r>
              <a:rPr lang="zh-TW" altLang="en-US" sz="4000" dirty="0">
                <a:latin typeface="+mj-ea"/>
                <a:ea typeface="+mj-ea"/>
              </a:rPr>
              <a:t>歧視的定義</a:t>
            </a:r>
          </a:p>
          <a:p>
            <a:r>
              <a:rPr lang="en-US" altLang="zh-TW" sz="4000" dirty="0">
                <a:latin typeface="+mj-ea"/>
                <a:ea typeface="+mj-ea"/>
              </a:rPr>
              <a:t>1 </a:t>
            </a:r>
            <a:r>
              <a:rPr lang="zh-TW" altLang="en-US" sz="4000" dirty="0">
                <a:latin typeface="+mj-ea"/>
                <a:ea typeface="+mj-ea"/>
              </a:rPr>
              <a:t>「直接歧視」包括明顯以性或性別差異為由所實施的差別待遇。</a:t>
            </a:r>
          </a:p>
          <a:p>
            <a:r>
              <a:rPr lang="en-US" altLang="zh-TW" sz="4000" dirty="0">
                <a:latin typeface="+mj-ea"/>
                <a:ea typeface="+mj-ea"/>
              </a:rPr>
              <a:t>2 </a:t>
            </a:r>
            <a:r>
              <a:rPr lang="zh-TW" altLang="en-US" sz="4000" dirty="0">
                <a:latin typeface="+mj-ea"/>
                <a:ea typeface="+mj-ea"/>
              </a:rPr>
              <a:t>「間接歧視」係指法律、政策、方案或措施</a:t>
            </a:r>
            <a:r>
              <a:rPr lang="zh-TW" altLang="en-US" sz="4000" dirty="0">
                <a:solidFill>
                  <a:srgbClr val="FF0000"/>
                </a:solidFill>
                <a:latin typeface="+mj-ea"/>
                <a:ea typeface="+mj-ea"/>
              </a:rPr>
              <a:t>表面上對男性和女性無任何歧視</a:t>
            </a:r>
            <a:r>
              <a:rPr lang="zh-TW" altLang="en-US" sz="4000" dirty="0">
                <a:latin typeface="+mj-ea"/>
                <a:ea typeface="+mj-ea"/>
              </a:rPr>
              <a:t>，但在實際上產生歧視婦女的效果。因</a:t>
            </a:r>
            <a:r>
              <a:rPr lang="zh-TW" altLang="en-US" sz="4000" b="1" dirty="0">
                <a:solidFill>
                  <a:srgbClr val="FF0000"/>
                </a:solidFill>
                <a:latin typeface="+mj-ea"/>
                <a:ea typeface="+mj-ea"/>
              </a:rPr>
              <a:t>看似中性</a:t>
            </a:r>
            <a:r>
              <a:rPr lang="en-US" altLang="zh-TW" sz="4000" b="1" dirty="0">
                <a:solidFill>
                  <a:srgbClr val="FF0000"/>
                </a:solidFill>
                <a:latin typeface="+mj-ea"/>
                <a:ea typeface="+mj-ea"/>
              </a:rPr>
              <a:t>(neutral)</a:t>
            </a:r>
            <a:r>
              <a:rPr lang="zh-TW" altLang="en-US" sz="4000" b="1" dirty="0">
                <a:solidFill>
                  <a:srgbClr val="FF0000"/>
                </a:solidFill>
                <a:latin typeface="+mj-ea"/>
                <a:ea typeface="+mj-ea"/>
              </a:rPr>
              <a:t>的措施</a:t>
            </a:r>
            <a:r>
              <a:rPr lang="zh-TW" altLang="en-US" sz="4000" dirty="0">
                <a:latin typeface="+mj-ea"/>
                <a:ea typeface="+mj-ea"/>
              </a:rPr>
              <a:t>沒有考慮男女間既存的不平等狀況。此外，不正視歧視之</a:t>
            </a:r>
            <a:r>
              <a:rPr lang="zh-TW" altLang="en-US" sz="4000" dirty="0">
                <a:solidFill>
                  <a:srgbClr val="FF0000"/>
                </a:solidFill>
                <a:latin typeface="+mj-ea"/>
                <a:ea typeface="+mj-ea"/>
              </a:rPr>
              <a:t>結構和歷史模式</a:t>
            </a:r>
            <a:r>
              <a:rPr lang="zh-TW" altLang="en-US" sz="4000" dirty="0">
                <a:latin typeface="+mj-ea"/>
                <a:ea typeface="+mj-ea"/>
              </a:rPr>
              <a:t>以及忽略男女權力關係之不平等，有可能使間接歧視狀況更加惡化。</a:t>
            </a: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42720699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lstStyle/>
          <a:p>
            <a:r>
              <a:rPr lang="zh-TW" altLang="en-US" dirty="0"/>
              <a:t>四、</a:t>
            </a:r>
            <a:r>
              <a:rPr lang="en-US" altLang="zh-TW" dirty="0"/>
              <a:t>CEDAW</a:t>
            </a:r>
            <a:r>
              <a:rPr lang="zh-TW" altLang="en-US" dirty="0"/>
              <a:t>公約內容介紹</a:t>
            </a:r>
          </a:p>
        </p:txBody>
      </p:sp>
      <p:sp>
        <p:nvSpPr>
          <p:cNvPr id="2" name="內容版面配置區 1"/>
          <p:cNvSpPr>
            <a:spLocks noGrp="1"/>
          </p:cNvSpPr>
          <p:nvPr>
            <p:ph idx="1"/>
          </p:nvPr>
        </p:nvSpPr>
        <p:spPr>
          <a:xfrm>
            <a:off x="502911" y="1723463"/>
            <a:ext cx="8136904" cy="5112568"/>
          </a:xfrm>
        </p:spPr>
        <p:txBody>
          <a:bodyPr>
            <a:normAutofit fontScale="85000" lnSpcReduction="20000"/>
          </a:bodyPr>
          <a:lstStyle/>
          <a:p>
            <a:pPr>
              <a:lnSpc>
                <a:spcPct val="120000"/>
              </a:lnSpc>
            </a:pPr>
            <a:r>
              <a:rPr lang="zh-TW" altLang="en-US" sz="4000" dirty="0">
                <a:latin typeface="+mj-ea"/>
                <a:ea typeface="+mj-ea"/>
              </a:rPr>
              <a:t>「間接歧視」</a:t>
            </a:r>
            <a:r>
              <a:rPr lang="en-US" altLang="zh-TW" sz="4000" dirty="0">
                <a:latin typeface="+mj-ea"/>
                <a:ea typeface="+mj-ea"/>
              </a:rPr>
              <a:t/>
            </a:r>
            <a:br>
              <a:rPr lang="en-US" altLang="zh-TW" sz="4000" dirty="0">
                <a:latin typeface="+mj-ea"/>
                <a:ea typeface="+mj-ea"/>
              </a:rPr>
            </a:br>
            <a:r>
              <a:rPr lang="zh-TW" altLang="en-US" sz="4000" dirty="0">
                <a:latin typeface="+mj-ea"/>
                <a:ea typeface="+mj-ea"/>
              </a:rPr>
              <a:t>釋字第</a:t>
            </a:r>
            <a:r>
              <a:rPr lang="en-US" altLang="zh-TW" sz="4000" dirty="0">
                <a:latin typeface="+mj-ea"/>
                <a:ea typeface="+mj-ea"/>
              </a:rPr>
              <a:t>666</a:t>
            </a:r>
            <a:r>
              <a:rPr lang="zh-TW" altLang="en-US" sz="4000" dirty="0">
                <a:latin typeface="+mj-ea"/>
                <a:ea typeface="+mj-ea"/>
              </a:rPr>
              <a:t>號：「系爭規定既不認性交易中支付對價之一方有可非難，卻處罰性交易圖利之一方，</a:t>
            </a:r>
            <a:r>
              <a:rPr lang="zh-TW" altLang="en-US" sz="4000" dirty="0">
                <a:solidFill>
                  <a:srgbClr val="FF0000"/>
                </a:solidFill>
                <a:latin typeface="+mj-ea"/>
                <a:ea typeface="+mj-ea"/>
              </a:rPr>
              <a:t>鑑諸性交易圖利之一方多為女性之現況</a:t>
            </a:r>
            <a:r>
              <a:rPr lang="zh-TW" altLang="en-US" sz="4000" dirty="0">
                <a:latin typeface="+mj-ea"/>
                <a:ea typeface="+mj-ea"/>
              </a:rPr>
              <a:t>，此無異幾</a:t>
            </a:r>
            <a:r>
              <a:rPr lang="zh-TW" altLang="en-US" sz="4000" b="1" dirty="0">
                <a:solidFill>
                  <a:srgbClr val="FF0000"/>
                </a:solidFill>
                <a:latin typeface="+mj-ea"/>
                <a:ea typeface="+mj-ea"/>
              </a:rPr>
              <a:t>僅針對參與性交易之女性</a:t>
            </a:r>
            <a:r>
              <a:rPr lang="zh-TW" altLang="en-US" sz="4000" dirty="0">
                <a:latin typeface="+mj-ea"/>
                <a:ea typeface="+mj-ea"/>
              </a:rPr>
              <a:t>而為管制處罰，尤以部分迫於社會經濟弱勢而從事性交易之女性，往往因系爭規定受處罰，致其業已窘困之處境更為不利。」</a:t>
            </a: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39823858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lstStyle/>
          <a:p>
            <a:r>
              <a:rPr lang="zh-TW" altLang="en-US" dirty="0"/>
              <a:t>四、</a:t>
            </a:r>
            <a:r>
              <a:rPr lang="en-US" altLang="zh-TW" dirty="0"/>
              <a:t>CEDAW</a:t>
            </a:r>
            <a:r>
              <a:rPr lang="zh-TW" altLang="en-US" dirty="0"/>
              <a:t>公約內容介紹</a:t>
            </a:r>
          </a:p>
        </p:txBody>
      </p:sp>
      <p:sp>
        <p:nvSpPr>
          <p:cNvPr id="2" name="內容版面配置區 1"/>
          <p:cNvSpPr>
            <a:spLocks noGrp="1"/>
          </p:cNvSpPr>
          <p:nvPr>
            <p:ph idx="1"/>
          </p:nvPr>
        </p:nvSpPr>
        <p:spPr>
          <a:xfrm>
            <a:off x="611560" y="1628800"/>
            <a:ext cx="7704856" cy="4392488"/>
          </a:xfrm>
        </p:spPr>
        <p:txBody>
          <a:bodyPr>
            <a:normAutofit fontScale="92500" lnSpcReduction="10000"/>
          </a:bodyPr>
          <a:lstStyle/>
          <a:p>
            <a:r>
              <a:rPr lang="zh-TW" altLang="en-US" sz="4000" dirty="0">
                <a:latin typeface="+mj-ea"/>
                <a:ea typeface="+mj-ea"/>
              </a:rPr>
              <a:t>歧視的定義</a:t>
            </a:r>
          </a:p>
          <a:p>
            <a:r>
              <a:rPr lang="en-US" altLang="zh-TW" sz="4000" dirty="0">
                <a:latin typeface="+mj-ea"/>
                <a:ea typeface="+mj-ea"/>
              </a:rPr>
              <a:t>3 </a:t>
            </a:r>
            <a:r>
              <a:rPr lang="zh-TW" altLang="en-US" sz="4000" dirty="0">
                <a:latin typeface="+mj-ea"/>
                <a:ea typeface="+mj-ea"/>
              </a:rPr>
              <a:t>「</a:t>
            </a:r>
            <a:r>
              <a:rPr lang="zh-TW" altLang="en-US" sz="4000" b="1" dirty="0">
                <a:solidFill>
                  <a:srgbClr val="FF0000"/>
                </a:solidFill>
                <a:latin typeface="+mj-ea"/>
                <a:ea typeface="+mj-ea"/>
              </a:rPr>
              <a:t>交叉性歧視</a:t>
            </a:r>
            <a:r>
              <a:rPr lang="zh-TW" altLang="en-US" sz="4000" dirty="0">
                <a:latin typeface="+mj-ea"/>
                <a:ea typeface="+mj-ea"/>
              </a:rPr>
              <a:t>」係指以性和性別為由對婦女的歧視，與</a:t>
            </a:r>
            <a:r>
              <a:rPr lang="zh-TW" altLang="en-US" sz="4000" dirty="0">
                <a:solidFill>
                  <a:srgbClr val="FF0000"/>
                </a:solidFill>
                <a:latin typeface="+mj-ea"/>
                <a:ea typeface="+mj-ea"/>
              </a:rPr>
              <a:t>影響婦女的一些其他因素息息相關</a:t>
            </a:r>
            <a:r>
              <a:rPr lang="zh-TW" altLang="en-US" sz="4000" dirty="0">
                <a:latin typeface="+mj-ea"/>
                <a:ea typeface="+mj-ea"/>
              </a:rPr>
              <a:t>，包括種族、健康狀況、年齡、性取向和性別認同等，如針對新住民、原住民、單親、身心障礙婦女、高齡婦女及</a:t>
            </a:r>
            <a:r>
              <a:rPr lang="en-US" altLang="zh-TW" sz="4000" dirty="0">
                <a:latin typeface="+mj-ea"/>
                <a:ea typeface="+mj-ea"/>
              </a:rPr>
              <a:t>LGBTI</a:t>
            </a:r>
            <a:r>
              <a:rPr lang="zh-TW" altLang="en-US" sz="4000" dirty="0">
                <a:latin typeface="+mj-ea"/>
                <a:ea typeface="+mj-ea"/>
              </a:rPr>
              <a:t>等人之歧視。</a:t>
            </a:r>
            <a:endParaRPr lang="en-US" altLang="zh-TW" sz="4000" dirty="0">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32207051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lstStyle/>
          <a:p>
            <a:r>
              <a:rPr lang="zh-TW" altLang="en-US" dirty="0"/>
              <a:t>四、</a:t>
            </a:r>
            <a:r>
              <a:rPr lang="en-US" altLang="zh-TW" dirty="0"/>
              <a:t>CEDAW</a:t>
            </a:r>
            <a:r>
              <a:rPr lang="zh-TW" altLang="en-US" dirty="0"/>
              <a:t>公約內容介紹</a:t>
            </a:r>
          </a:p>
        </p:txBody>
      </p:sp>
      <p:sp>
        <p:nvSpPr>
          <p:cNvPr id="2" name="內容版面配置區 1"/>
          <p:cNvSpPr>
            <a:spLocks noGrp="1"/>
          </p:cNvSpPr>
          <p:nvPr>
            <p:ph idx="1"/>
          </p:nvPr>
        </p:nvSpPr>
        <p:spPr>
          <a:xfrm>
            <a:off x="611560" y="1628800"/>
            <a:ext cx="7704856" cy="4392488"/>
          </a:xfrm>
        </p:spPr>
        <p:txBody>
          <a:bodyPr>
            <a:normAutofit fontScale="92500" lnSpcReduction="10000"/>
          </a:bodyPr>
          <a:lstStyle/>
          <a:p>
            <a:r>
              <a:rPr lang="zh-TW" altLang="en-US" sz="4000" dirty="0">
                <a:latin typeface="+mj-ea"/>
                <a:ea typeface="+mj-ea"/>
              </a:rPr>
              <a:t>優惠性差別待遇</a:t>
            </a:r>
            <a:endParaRPr lang="en-US" altLang="zh-TW" sz="4000" dirty="0">
              <a:latin typeface="+mj-ea"/>
              <a:ea typeface="+mj-ea"/>
            </a:endParaRPr>
          </a:p>
          <a:p>
            <a:r>
              <a:rPr lang="zh-TW" altLang="en-US" sz="4000" dirty="0">
                <a:latin typeface="+mj-ea"/>
                <a:ea typeface="+mj-ea"/>
              </a:rPr>
              <a:t>第四條：「締約各國為加速實現男女</a:t>
            </a:r>
            <a:r>
              <a:rPr lang="zh-TW" altLang="en-US" sz="4000" b="1" dirty="0">
                <a:solidFill>
                  <a:srgbClr val="FF0000"/>
                </a:solidFill>
                <a:latin typeface="+mj-ea"/>
                <a:ea typeface="+mj-ea"/>
              </a:rPr>
              <a:t>事實上的平等</a:t>
            </a:r>
            <a:r>
              <a:rPr lang="zh-TW" altLang="en-US" sz="4000" dirty="0">
                <a:latin typeface="+mj-ea"/>
                <a:ea typeface="+mj-ea"/>
              </a:rPr>
              <a:t>而採取的暫行特別措施，不得視為本公約所指的歧視，亦不得因此導致維持不平等的標準或另立標準；這些措施應在男女機會和待遇平等的</a:t>
            </a:r>
            <a:r>
              <a:rPr lang="zh-TW" altLang="en-US" sz="4000" b="1" dirty="0">
                <a:solidFill>
                  <a:srgbClr val="FF0000"/>
                </a:solidFill>
                <a:latin typeface="+mj-ea"/>
                <a:ea typeface="+mj-ea"/>
              </a:rPr>
              <a:t>目的達到之後，停止採用</a:t>
            </a:r>
            <a:r>
              <a:rPr lang="zh-TW" altLang="en-US" sz="4000" dirty="0">
                <a:latin typeface="+mj-ea"/>
                <a:ea typeface="+mj-ea"/>
              </a:rPr>
              <a:t>。」</a:t>
            </a:r>
            <a:endParaRPr lang="en-US" altLang="zh-TW" sz="4000" dirty="0">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20154003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lstStyle/>
          <a:p>
            <a:r>
              <a:rPr lang="zh-TW" altLang="en-US" dirty="0"/>
              <a:t>四、</a:t>
            </a:r>
            <a:r>
              <a:rPr lang="en-US" altLang="zh-TW" dirty="0"/>
              <a:t>CEDAW</a:t>
            </a:r>
            <a:r>
              <a:rPr lang="zh-TW" altLang="en-US" dirty="0"/>
              <a:t>公約內容介紹</a:t>
            </a:r>
          </a:p>
        </p:txBody>
      </p:sp>
      <p:sp>
        <p:nvSpPr>
          <p:cNvPr id="2" name="內容版面配置區 1"/>
          <p:cNvSpPr>
            <a:spLocks noGrp="1"/>
          </p:cNvSpPr>
          <p:nvPr>
            <p:ph idx="1"/>
          </p:nvPr>
        </p:nvSpPr>
        <p:spPr>
          <a:xfrm>
            <a:off x="611560" y="1628800"/>
            <a:ext cx="7704856" cy="4392488"/>
          </a:xfrm>
        </p:spPr>
        <p:txBody>
          <a:bodyPr>
            <a:normAutofit lnSpcReduction="10000"/>
          </a:bodyPr>
          <a:lstStyle/>
          <a:p>
            <a:r>
              <a:rPr lang="zh-TW" altLang="en-US" sz="4000" dirty="0">
                <a:latin typeface="+mj-ea"/>
                <a:ea typeface="+mj-ea"/>
              </a:rPr>
              <a:t>優惠性差別待遇</a:t>
            </a:r>
            <a:endParaRPr lang="en-US" altLang="zh-TW" sz="4000" dirty="0">
              <a:latin typeface="+mj-ea"/>
              <a:ea typeface="+mj-ea"/>
            </a:endParaRPr>
          </a:p>
          <a:p>
            <a:r>
              <a:rPr lang="en-US" altLang="zh-TW" sz="4000" dirty="0">
                <a:latin typeface="+mj-ea"/>
                <a:ea typeface="+mj-ea"/>
              </a:rPr>
              <a:t>1.CEDAW</a:t>
            </a:r>
            <a:r>
              <a:rPr lang="zh-TW" altLang="en-US" sz="4000" dirty="0">
                <a:latin typeface="+mj-ea"/>
                <a:ea typeface="+mj-ea"/>
              </a:rPr>
              <a:t>公約的平等包括形式平等與</a:t>
            </a:r>
            <a:r>
              <a:rPr lang="zh-TW" altLang="en-US" sz="4000" b="1" dirty="0">
                <a:solidFill>
                  <a:srgbClr val="FF0000"/>
                </a:solidFill>
                <a:latin typeface="+mj-ea"/>
                <a:ea typeface="+mj-ea"/>
              </a:rPr>
              <a:t>實質平等</a:t>
            </a:r>
            <a:r>
              <a:rPr lang="zh-TW" altLang="en-US" sz="4000" dirty="0">
                <a:latin typeface="+mj-ea"/>
                <a:ea typeface="+mj-ea"/>
              </a:rPr>
              <a:t>。但「實質平等」不同於司法院大法官解釋之內涵，可追求</a:t>
            </a:r>
            <a:r>
              <a:rPr lang="zh-TW" altLang="en-US" sz="4000" dirty="0">
                <a:solidFill>
                  <a:srgbClr val="FF0000"/>
                </a:solidFill>
                <a:latin typeface="+mj-ea"/>
                <a:ea typeface="+mj-ea"/>
              </a:rPr>
              <a:t>事實上平等與結果平等</a:t>
            </a:r>
            <a:r>
              <a:rPr lang="zh-TW" altLang="en-US" sz="4000" dirty="0">
                <a:latin typeface="+mj-ea"/>
                <a:ea typeface="+mj-ea"/>
              </a:rPr>
              <a:t>。</a:t>
            </a:r>
            <a:endParaRPr lang="en-US" altLang="zh-TW" sz="4000" dirty="0">
              <a:latin typeface="+mj-ea"/>
              <a:ea typeface="+mj-ea"/>
            </a:endParaRPr>
          </a:p>
          <a:p>
            <a:r>
              <a:rPr lang="zh-TW" altLang="en-US" sz="4000" b="1" dirty="0">
                <a:solidFill>
                  <a:srgbClr val="002060"/>
                </a:solidFill>
                <a:latin typeface="+mj-ea"/>
                <a:ea typeface="+mj-ea"/>
              </a:rPr>
              <a:t>如：保障一定比例之性別比例、席次</a:t>
            </a:r>
            <a:endParaRPr lang="en-US" altLang="zh-TW" sz="4000" b="1" dirty="0">
              <a:solidFill>
                <a:srgbClr val="002060"/>
              </a:solidFill>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1917906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65048" y="188640"/>
            <a:ext cx="6798734" cy="1303867"/>
          </a:xfrm>
        </p:spPr>
        <p:txBody>
          <a:bodyPr/>
          <a:lstStyle/>
          <a:p>
            <a:r>
              <a:rPr lang="zh-TW" altLang="en-US" dirty="0"/>
              <a:t>四、</a:t>
            </a:r>
            <a:r>
              <a:rPr lang="en-US" altLang="zh-TW" dirty="0"/>
              <a:t>CEDAW</a:t>
            </a:r>
            <a:r>
              <a:rPr lang="zh-TW" altLang="en-US" dirty="0"/>
              <a:t>公約內容介紹</a:t>
            </a:r>
          </a:p>
        </p:txBody>
      </p:sp>
      <p:sp>
        <p:nvSpPr>
          <p:cNvPr id="2" name="內容版面配置區 1"/>
          <p:cNvSpPr>
            <a:spLocks noGrp="1"/>
          </p:cNvSpPr>
          <p:nvPr>
            <p:ph idx="1"/>
          </p:nvPr>
        </p:nvSpPr>
        <p:spPr>
          <a:xfrm>
            <a:off x="611560" y="1628800"/>
            <a:ext cx="7704856" cy="4392488"/>
          </a:xfrm>
        </p:spPr>
        <p:txBody>
          <a:bodyPr>
            <a:normAutofit/>
          </a:bodyPr>
          <a:lstStyle/>
          <a:p>
            <a:r>
              <a:rPr lang="zh-TW" altLang="en-US" sz="4000" dirty="0">
                <a:latin typeface="+mj-ea"/>
                <a:ea typeface="+mj-ea"/>
              </a:rPr>
              <a:t>優惠性差別待遇</a:t>
            </a:r>
            <a:endParaRPr lang="en-US" altLang="zh-TW" sz="4000" dirty="0">
              <a:latin typeface="+mj-ea"/>
              <a:ea typeface="+mj-ea"/>
            </a:endParaRPr>
          </a:p>
          <a:p>
            <a:r>
              <a:rPr lang="en-US" altLang="zh-TW" sz="4000" dirty="0">
                <a:latin typeface="+mj-ea"/>
                <a:ea typeface="+mj-ea"/>
              </a:rPr>
              <a:t>2.CEDAW</a:t>
            </a:r>
            <a:r>
              <a:rPr lang="zh-TW" altLang="en-US" sz="4000" dirty="0">
                <a:latin typeface="+mj-ea"/>
                <a:ea typeface="+mj-ea"/>
              </a:rPr>
              <a:t>公約「暫時性措施」仍</a:t>
            </a:r>
            <a:r>
              <a:rPr lang="zh-TW" altLang="en-US" sz="4000" b="1" dirty="0">
                <a:latin typeface="+mj-ea"/>
                <a:ea typeface="+mj-ea"/>
              </a:rPr>
              <a:t>應符合公約目的</a:t>
            </a:r>
            <a:r>
              <a:rPr lang="zh-TW" altLang="en-US" sz="4000" dirty="0">
                <a:latin typeface="+mj-ea"/>
                <a:ea typeface="+mj-ea"/>
              </a:rPr>
              <a:t>。</a:t>
            </a:r>
            <a:endParaRPr lang="en-US" altLang="zh-TW" sz="4000" dirty="0">
              <a:latin typeface="+mj-ea"/>
              <a:ea typeface="+mj-ea"/>
            </a:endParaRPr>
          </a:p>
          <a:p>
            <a:r>
              <a:rPr lang="en-US" altLang="zh-TW" sz="4000" b="1" dirty="0">
                <a:solidFill>
                  <a:srgbClr val="002060"/>
                </a:solidFill>
                <a:latin typeface="+mj-ea"/>
                <a:ea typeface="+mj-ea"/>
              </a:rPr>
              <a:t>3.</a:t>
            </a:r>
            <a:r>
              <a:rPr lang="zh-TW" altLang="en-US" sz="4000" b="1" dirty="0">
                <a:solidFill>
                  <a:srgbClr val="002060"/>
                </a:solidFill>
                <a:latin typeface="+mj-ea"/>
                <a:ea typeface="+mj-ea"/>
              </a:rPr>
              <a:t>達到目的時，即應停止使用暫時性措施</a:t>
            </a:r>
            <a:endParaRPr lang="en-US" altLang="zh-TW" sz="4000" b="1" dirty="0">
              <a:solidFill>
                <a:srgbClr val="002060"/>
              </a:solidFill>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0352" y="4365104"/>
            <a:ext cx="6225150" cy="2952328"/>
          </a:xfrm>
          <a:prstGeom prst="rect">
            <a:avLst/>
          </a:prstGeom>
        </p:spPr>
      </p:pic>
    </p:spTree>
    <p:extLst>
      <p:ext uri="{BB962C8B-B14F-4D97-AF65-F5344CB8AC3E}">
        <p14:creationId xmlns:p14="http://schemas.microsoft.com/office/powerpoint/2010/main" val="37950400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186912"/>
            <a:ext cx="8219256" cy="936104"/>
          </a:xfrm>
        </p:spPr>
        <p:txBody>
          <a:bodyPr>
            <a:noAutofit/>
          </a:bodyPr>
          <a:lstStyle/>
          <a:p>
            <a:pPr algn="ctr"/>
            <a:r>
              <a:rPr lang="zh-TW" altLang="en-US" sz="3200" dirty="0">
                <a:solidFill>
                  <a:schemeClr val="tx1"/>
                </a:solidFill>
              </a:rPr>
              <a:t>五、案例討論</a:t>
            </a:r>
            <a:r>
              <a:rPr lang="en-US" altLang="zh-TW" sz="3200">
                <a:solidFill>
                  <a:schemeClr val="tx1"/>
                </a:solidFill>
              </a:rPr>
              <a:t/>
            </a:r>
            <a:br>
              <a:rPr lang="en-US" altLang="zh-TW" sz="3200">
                <a:solidFill>
                  <a:schemeClr val="tx1"/>
                </a:solidFill>
              </a:rPr>
            </a:br>
            <a:endParaRPr lang="zh-TW" altLang="en-US" sz="3200" dirty="0">
              <a:solidFill>
                <a:schemeClr val="tx1"/>
              </a:solidFill>
            </a:endParaRPr>
          </a:p>
        </p:txBody>
      </p:sp>
      <p:sp>
        <p:nvSpPr>
          <p:cNvPr id="2" name="內容版面配置區 1"/>
          <p:cNvSpPr>
            <a:spLocks noGrp="1"/>
          </p:cNvSpPr>
          <p:nvPr>
            <p:ph idx="1"/>
          </p:nvPr>
        </p:nvSpPr>
        <p:spPr>
          <a:xfrm>
            <a:off x="584556" y="1196752"/>
            <a:ext cx="8019892" cy="5184576"/>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lang="zh-TW" altLang="en-US" sz="3200" dirty="0">
              <a:latin typeface="+mj-ea"/>
              <a:ea typeface="+mj-ea"/>
            </a:endParaRPr>
          </a:p>
        </p:txBody>
      </p:sp>
      <p:sp>
        <p:nvSpPr>
          <p:cNvPr id="5" name="投影片編號版面配置區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4347450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229600" cy="1143000"/>
          </a:xfrm>
        </p:spPr>
        <p:txBody>
          <a:bodyPr/>
          <a:lstStyle/>
          <a:p>
            <a:pPr algn="ctr"/>
            <a:r>
              <a:rPr lang="zh-TW" altLang="en-US" dirty="0"/>
              <a:t>案例解析</a:t>
            </a:r>
            <a:r>
              <a:rPr lang="en-US" altLang="zh-TW" dirty="0"/>
              <a:t>1-</a:t>
            </a:r>
            <a:r>
              <a:rPr lang="zh-TW" altLang="en-US" dirty="0"/>
              <a:t>性別平等原則</a:t>
            </a: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3936791767"/>
              </p:ext>
            </p:extLst>
          </p:nvPr>
        </p:nvGraphicFramePr>
        <p:xfrm>
          <a:off x="585323" y="1021848"/>
          <a:ext cx="8229600" cy="5719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投影片編號版面配置區 1"/>
          <p:cNvSpPr>
            <a:spLocks noGrp="1"/>
          </p:cNvSpPr>
          <p:nvPr>
            <p:ph type="sldNum" sz="quarter" idx="12"/>
          </p:nvPr>
        </p:nvSpPr>
        <p:spPr/>
        <p:txBody>
          <a:bodyPr/>
          <a:lstStyle/>
          <a:p>
            <a:fld id="{B114DE9F-D6E8-410D-91E8-5FA3F2D1BE4C}" type="slidenum">
              <a:rPr lang="zh-TW" altLang="en-US" smtClean="0"/>
              <a:t>51</a:t>
            </a:fld>
            <a:endParaRPr lang="zh-TW" altLang="en-US"/>
          </a:p>
        </p:txBody>
      </p:sp>
    </p:spTree>
    <p:extLst>
      <p:ext uri="{BB962C8B-B14F-4D97-AF65-F5344CB8AC3E}">
        <p14:creationId xmlns:p14="http://schemas.microsoft.com/office/powerpoint/2010/main" val="4552073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331640" y="260648"/>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574120" y="1745432"/>
            <a:ext cx="7848872" cy="5112568"/>
          </a:xfrm>
        </p:spPr>
        <p:txBody>
          <a:bodyPr>
            <a:normAutofit fontScale="77500" lnSpcReduction="20000"/>
          </a:bodyPr>
          <a:lstStyle/>
          <a:p>
            <a:r>
              <a:rPr kumimoji="1" lang="en-US" altLang="zh-TW" sz="3600" dirty="0">
                <a:latin typeface="+mj-ea"/>
                <a:ea typeface="+mj-ea"/>
              </a:rPr>
              <a:t>CEDAW</a:t>
            </a:r>
            <a:r>
              <a:rPr kumimoji="1" lang="zh-TW" altLang="en-US" sz="3600" dirty="0">
                <a:latin typeface="+mj-ea"/>
                <a:ea typeface="+mj-ea"/>
              </a:rPr>
              <a:t>第二條</a:t>
            </a:r>
          </a:p>
          <a:p>
            <a:r>
              <a:rPr kumimoji="1" lang="zh-TW" altLang="en-US" sz="3600" dirty="0">
                <a:latin typeface="+mj-ea"/>
                <a:ea typeface="+mj-ea"/>
              </a:rPr>
              <a:t>締約各國譴責對婦女一切形式的歧視，協議立即用一切適當辦法，推行消除對婦女歧視的政策。為此目的，承擔：</a:t>
            </a:r>
          </a:p>
          <a:p>
            <a:r>
              <a:rPr kumimoji="1" lang="zh-TW" altLang="en-US" sz="3600" dirty="0">
                <a:latin typeface="+mj-ea"/>
                <a:ea typeface="+mj-ea"/>
              </a:rPr>
              <a:t> （</a:t>
            </a:r>
            <a:r>
              <a:rPr kumimoji="1" lang="en-US" altLang="zh-TW" sz="3600" dirty="0">
                <a:latin typeface="+mj-ea"/>
                <a:ea typeface="+mj-ea"/>
              </a:rPr>
              <a:t>b</a:t>
            </a:r>
            <a:r>
              <a:rPr kumimoji="1" lang="zh-TW" altLang="en-US" sz="3600" dirty="0">
                <a:latin typeface="+mj-ea"/>
                <a:ea typeface="+mj-ea"/>
              </a:rPr>
              <a:t>）採取適當立法和其他措施，包括在適當情況下實行制裁，以禁止對婦女的一切歧視；</a:t>
            </a:r>
            <a:r>
              <a:rPr kumimoji="1" lang="en-US" altLang="zh-TW" sz="3600" dirty="0">
                <a:latin typeface="+mj-ea"/>
                <a:ea typeface="+mj-ea"/>
              </a:rPr>
              <a:t>...</a:t>
            </a:r>
          </a:p>
          <a:p>
            <a:r>
              <a:rPr kumimoji="1" lang="en-US" altLang="zh-TW" sz="3600" dirty="0">
                <a:latin typeface="+mj-ea"/>
                <a:ea typeface="+mj-ea"/>
              </a:rPr>
              <a:t> </a:t>
            </a:r>
            <a:r>
              <a:rPr kumimoji="1" lang="zh-TW" altLang="en-US" sz="3600" dirty="0">
                <a:latin typeface="+mj-ea"/>
                <a:ea typeface="+mj-ea"/>
              </a:rPr>
              <a:t>（</a:t>
            </a:r>
            <a:r>
              <a:rPr kumimoji="1" lang="en-US" altLang="zh-TW" sz="3600" dirty="0">
                <a:latin typeface="+mj-ea"/>
                <a:ea typeface="+mj-ea"/>
              </a:rPr>
              <a:t>e</a:t>
            </a:r>
            <a:r>
              <a:rPr kumimoji="1" lang="zh-TW" altLang="en-US" sz="3600" dirty="0">
                <a:latin typeface="+mj-ea"/>
                <a:ea typeface="+mj-ea"/>
              </a:rPr>
              <a:t>）採取一切適當措施，消除任何個人、組織或企業對婦女的歧視；</a:t>
            </a:r>
          </a:p>
          <a:p>
            <a:r>
              <a:rPr kumimoji="1" lang="zh-TW" altLang="en-US" sz="3600" dirty="0">
                <a:latin typeface="+mj-ea"/>
                <a:ea typeface="+mj-ea"/>
              </a:rPr>
              <a:t> （</a:t>
            </a:r>
            <a:r>
              <a:rPr kumimoji="1" lang="en-US" altLang="zh-TW" sz="3600" dirty="0">
                <a:latin typeface="+mj-ea"/>
                <a:ea typeface="+mj-ea"/>
              </a:rPr>
              <a:t>f</a:t>
            </a:r>
            <a:r>
              <a:rPr kumimoji="1" lang="zh-TW" altLang="en-US" sz="3600" dirty="0">
                <a:latin typeface="+mj-ea"/>
                <a:ea typeface="+mj-ea"/>
              </a:rPr>
              <a:t>）採取一切適當措施，包括制定法律，以</a:t>
            </a:r>
            <a:r>
              <a:rPr kumimoji="1" lang="zh-TW" altLang="en-US" sz="4600" b="1" dirty="0">
                <a:solidFill>
                  <a:srgbClr val="FF0000"/>
                </a:solidFill>
                <a:latin typeface="+mj-ea"/>
                <a:ea typeface="+mj-ea"/>
              </a:rPr>
              <a:t>修改或廢除構成對婦女歧視的現行法律、規章、習俗和慣例；</a:t>
            </a:r>
          </a:p>
        </p:txBody>
      </p:sp>
      <p:sp>
        <p:nvSpPr>
          <p:cNvPr id="3" name="投影片編號版面配置區 2"/>
          <p:cNvSpPr>
            <a:spLocks noGrp="1"/>
          </p:cNvSpPr>
          <p:nvPr>
            <p:ph type="sldNum" sz="quarter" idx="12"/>
          </p:nvPr>
        </p:nvSpPr>
        <p:spPr/>
        <p:txBody>
          <a:bodyPr/>
          <a:lstStyle/>
          <a:p>
            <a:fld id="{B114DE9F-D6E8-410D-91E8-5FA3F2D1BE4C}" type="slidenum">
              <a:rPr lang="zh-TW" altLang="en-US" smtClean="0"/>
              <a:t>52</a:t>
            </a:fld>
            <a:endParaRPr lang="zh-TW" altLang="en-US"/>
          </a:p>
        </p:txBody>
      </p:sp>
    </p:spTree>
    <p:extLst>
      <p:ext uri="{BB962C8B-B14F-4D97-AF65-F5344CB8AC3E}">
        <p14:creationId xmlns:p14="http://schemas.microsoft.com/office/powerpoint/2010/main" val="23238992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pPr algn="r"/>
            <a:r>
              <a:rPr kumimoji="1" lang="zh-TW" altLang="en-US" dirty="0"/>
              <a:t>問題與討論</a:t>
            </a:r>
          </a:p>
        </p:txBody>
      </p:sp>
      <p:sp>
        <p:nvSpPr>
          <p:cNvPr id="2" name="內容版面配置區 1"/>
          <p:cNvSpPr>
            <a:spLocks noGrp="1"/>
          </p:cNvSpPr>
          <p:nvPr>
            <p:ph idx="1"/>
          </p:nvPr>
        </p:nvSpPr>
        <p:spPr>
          <a:xfrm>
            <a:off x="809084" y="2208864"/>
            <a:ext cx="7723356" cy="3751669"/>
          </a:xfrm>
        </p:spPr>
        <p:txBody>
          <a:bodyPr>
            <a:normAutofit/>
          </a:bodyPr>
          <a:lstStyle/>
          <a:p>
            <a:r>
              <a:rPr kumimoji="1" lang="zh-TW" altLang="en-US" sz="3600" dirty="0">
                <a:latin typeface="+mj-ea"/>
                <a:ea typeface="+mj-ea"/>
              </a:rPr>
              <a:t>第五條</a:t>
            </a:r>
          </a:p>
          <a:p>
            <a:r>
              <a:rPr kumimoji="1" lang="zh-TW" altLang="en-US" sz="3600" dirty="0">
                <a:latin typeface="+mj-ea"/>
                <a:ea typeface="+mj-ea"/>
              </a:rPr>
              <a:t>締約各國應採取一切適當措施：</a:t>
            </a:r>
          </a:p>
          <a:p>
            <a:r>
              <a:rPr kumimoji="1" lang="zh-TW" altLang="en-US" sz="3600" dirty="0">
                <a:latin typeface="+mj-ea"/>
                <a:ea typeface="+mj-ea"/>
              </a:rPr>
              <a:t> （</a:t>
            </a:r>
            <a:r>
              <a:rPr kumimoji="1" lang="en-US" altLang="zh-TW" sz="3600" dirty="0">
                <a:latin typeface="+mj-ea"/>
                <a:ea typeface="+mj-ea"/>
              </a:rPr>
              <a:t>a</a:t>
            </a:r>
            <a:r>
              <a:rPr kumimoji="1" lang="zh-TW" altLang="en-US" sz="3600" dirty="0">
                <a:latin typeface="+mj-ea"/>
                <a:ea typeface="+mj-ea"/>
              </a:rPr>
              <a:t>）改變男女的社會和文化行為模式，以消除基於性別而分尊卑觀念或基於男女任務定型所產生的偏見、習俗和一切其他做法；</a:t>
            </a:r>
          </a:p>
        </p:txBody>
      </p:sp>
      <p:sp>
        <p:nvSpPr>
          <p:cNvPr id="3" name="投影片編號版面配置區 2"/>
          <p:cNvSpPr>
            <a:spLocks noGrp="1"/>
          </p:cNvSpPr>
          <p:nvPr>
            <p:ph type="sldNum" sz="quarter" idx="12"/>
          </p:nvPr>
        </p:nvSpPr>
        <p:spPr/>
        <p:txBody>
          <a:bodyPr/>
          <a:lstStyle/>
          <a:p>
            <a:fld id="{B114DE9F-D6E8-410D-91E8-5FA3F2D1BE4C}" type="slidenum">
              <a:rPr lang="zh-TW" altLang="en-US" smtClean="0"/>
              <a:t>53</a:t>
            </a:fld>
            <a:endParaRPr lang="zh-TW" altLang="en-US"/>
          </a:p>
        </p:txBody>
      </p:sp>
    </p:spTree>
    <p:extLst>
      <p:ext uri="{BB962C8B-B14F-4D97-AF65-F5344CB8AC3E}">
        <p14:creationId xmlns:p14="http://schemas.microsoft.com/office/powerpoint/2010/main" val="40940254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403648" y="332656"/>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467544" y="1844824"/>
            <a:ext cx="8280920" cy="4395109"/>
          </a:xfrm>
        </p:spPr>
        <p:txBody>
          <a:bodyPr>
            <a:normAutofit/>
          </a:bodyPr>
          <a:lstStyle/>
          <a:p>
            <a:r>
              <a:rPr kumimoji="1" lang="en-US" altLang="zh-TW" sz="3600" dirty="0">
                <a:latin typeface="+mj-ea"/>
                <a:ea typeface="+mj-ea"/>
              </a:rPr>
              <a:t>1.</a:t>
            </a:r>
            <a:r>
              <a:rPr kumimoji="1" lang="zh-TW" altLang="en-US" sz="3600" dirty="0">
                <a:latin typeface="+mj-ea"/>
                <a:ea typeface="+mj-ea"/>
              </a:rPr>
              <a:t>祭祀公業條例施行前，依據派下員</a:t>
            </a:r>
            <a:r>
              <a:rPr kumimoji="1" lang="zh-TW" altLang="en-US" sz="3600" dirty="0">
                <a:solidFill>
                  <a:srgbClr val="FF0000"/>
                </a:solidFill>
                <a:latin typeface="+mj-ea"/>
                <a:ea typeface="+mj-ea"/>
              </a:rPr>
              <a:t>內部規約大多</a:t>
            </a:r>
            <a:r>
              <a:rPr kumimoji="1" lang="zh-TW" altLang="en-US" sz="3600" dirty="0">
                <a:latin typeface="+mj-ea"/>
                <a:ea typeface="+mj-ea"/>
              </a:rPr>
              <a:t>限於男係子孫繼承，是否屬於條約的歧視？</a:t>
            </a:r>
            <a:endParaRPr kumimoji="1" lang="en-US" altLang="zh-TW" sz="3600" dirty="0">
              <a:latin typeface="+mj-ea"/>
              <a:ea typeface="+mj-ea"/>
            </a:endParaRPr>
          </a:p>
          <a:p>
            <a:r>
              <a:rPr kumimoji="1" lang="en-US" altLang="zh-TW" sz="3600" dirty="0">
                <a:latin typeface="+mj-ea"/>
                <a:ea typeface="+mj-ea"/>
              </a:rPr>
              <a:t>2.</a:t>
            </a:r>
            <a:r>
              <a:rPr kumimoji="1" lang="zh-TW" altLang="en-US" sz="3600" dirty="0">
                <a:latin typeface="+mj-ea"/>
                <a:ea typeface="+mj-ea"/>
              </a:rPr>
              <a:t>法安定性（不溯及既往）與性別平等的人權保障，應以如何協調？</a:t>
            </a:r>
          </a:p>
        </p:txBody>
      </p:sp>
      <p:sp>
        <p:nvSpPr>
          <p:cNvPr id="3" name="投影片編號版面配置區 2"/>
          <p:cNvSpPr>
            <a:spLocks noGrp="1"/>
          </p:cNvSpPr>
          <p:nvPr>
            <p:ph type="sldNum" sz="quarter" idx="12"/>
          </p:nvPr>
        </p:nvSpPr>
        <p:spPr/>
        <p:txBody>
          <a:bodyPr/>
          <a:lstStyle/>
          <a:p>
            <a:fld id="{B114DE9F-D6E8-410D-91E8-5FA3F2D1BE4C}" type="slidenum">
              <a:rPr lang="zh-TW" altLang="en-US" smtClean="0"/>
              <a:t>54</a:t>
            </a:fld>
            <a:endParaRPr lang="zh-TW" altLang="en-US"/>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995" y="4653136"/>
            <a:ext cx="5544616" cy="2520280"/>
          </a:xfrm>
          <a:prstGeom prst="rect">
            <a:avLst/>
          </a:prstGeom>
        </p:spPr>
      </p:pic>
    </p:spTree>
    <p:extLst>
      <p:ext uri="{BB962C8B-B14F-4D97-AF65-F5344CB8AC3E}">
        <p14:creationId xmlns:p14="http://schemas.microsoft.com/office/powerpoint/2010/main" val="85998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229600" cy="1143000"/>
          </a:xfrm>
        </p:spPr>
        <p:txBody>
          <a:bodyPr>
            <a:normAutofit/>
          </a:bodyPr>
          <a:lstStyle/>
          <a:p>
            <a:pPr algn="ctr"/>
            <a:r>
              <a:rPr lang="zh-TW" altLang="en-US" dirty="0">
                <a:solidFill>
                  <a:srgbClr val="FF0000"/>
                </a:solidFill>
              </a:rPr>
              <a:t>案例解析</a:t>
            </a:r>
            <a:r>
              <a:rPr lang="en-US" altLang="zh-TW" dirty="0">
                <a:solidFill>
                  <a:srgbClr val="FF0000"/>
                </a:solidFill>
              </a:rPr>
              <a:t>2-</a:t>
            </a:r>
            <a:r>
              <a:rPr lang="zh-TW" altLang="en-US" dirty="0">
                <a:solidFill>
                  <a:srgbClr val="FF0000"/>
                </a:solidFill>
              </a:rPr>
              <a:t>傳統習俗與性別</a:t>
            </a: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2345941927"/>
              </p:ext>
            </p:extLst>
          </p:nvPr>
        </p:nvGraphicFramePr>
        <p:xfrm>
          <a:off x="683568" y="1196751"/>
          <a:ext cx="7920880" cy="47637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投影片編號版面配置區 1"/>
          <p:cNvSpPr>
            <a:spLocks noGrp="1"/>
          </p:cNvSpPr>
          <p:nvPr>
            <p:ph type="sldNum" sz="quarter" idx="12"/>
          </p:nvPr>
        </p:nvSpPr>
        <p:spPr/>
        <p:txBody>
          <a:bodyPr/>
          <a:lstStyle/>
          <a:p>
            <a:fld id="{B114DE9F-D6E8-410D-91E8-5FA3F2D1BE4C}" type="slidenum">
              <a:rPr lang="zh-TW" altLang="en-US" smtClean="0"/>
              <a:t>55</a:t>
            </a:fld>
            <a:endParaRPr lang="zh-TW" altLang="en-US"/>
          </a:p>
        </p:txBody>
      </p:sp>
    </p:spTree>
    <p:extLst>
      <p:ext uri="{BB962C8B-B14F-4D97-AF65-F5344CB8AC3E}">
        <p14:creationId xmlns:p14="http://schemas.microsoft.com/office/powerpoint/2010/main" val="36847751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626007" y="260648"/>
            <a:ext cx="5937755" cy="1188720"/>
          </a:xfrm>
        </p:spPr>
        <p:txBody>
          <a:bodyPr/>
          <a:lstStyle/>
          <a:p>
            <a:pPr algn="r"/>
            <a:r>
              <a:rPr kumimoji="1" lang="zh-TW" altLang="en-US" dirty="0"/>
              <a:t>問題與討論</a:t>
            </a:r>
          </a:p>
        </p:txBody>
      </p:sp>
      <p:sp>
        <p:nvSpPr>
          <p:cNvPr id="2" name="內容版面配置區 1"/>
          <p:cNvSpPr>
            <a:spLocks noGrp="1"/>
          </p:cNvSpPr>
          <p:nvPr>
            <p:ph idx="1"/>
          </p:nvPr>
        </p:nvSpPr>
        <p:spPr>
          <a:xfrm>
            <a:off x="611560" y="1700809"/>
            <a:ext cx="8352928" cy="3096344"/>
          </a:xfrm>
        </p:spPr>
        <p:txBody>
          <a:bodyPr>
            <a:normAutofit fontScale="92500" lnSpcReduction="10000"/>
          </a:bodyPr>
          <a:lstStyle/>
          <a:p>
            <a:r>
              <a:rPr kumimoji="1" lang="en-US" altLang="zh-TW" sz="3600" dirty="0">
                <a:latin typeface="+mj-ea"/>
                <a:ea typeface="+mj-ea"/>
              </a:rPr>
              <a:t>CEDAW</a:t>
            </a:r>
            <a:r>
              <a:rPr kumimoji="1" lang="zh-TW" altLang="en-US" sz="3600" dirty="0">
                <a:latin typeface="+mj-ea"/>
                <a:ea typeface="+mj-ea"/>
              </a:rPr>
              <a:t>第五條</a:t>
            </a:r>
          </a:p>
          <a:p>
            <a:r>
              <a:rPr kumimoji="1" lang="zh-TW" altLang="en-US" sz="3600" dirty="0">
                <a:latin typeface="+mj-ea"/>
                <a:ea typeface="+mj-ea"/>
              </a:rPr>
              <a:t>締約各國應採取一切適當措施：</a:t>
            </a:r>
          </a:p>
          <a:p>
            <a:r>
              <a:rPr kumimoji="1" lang="zh-TW" altLang="en-US" sz="3600" dirty="0">
                <a:latin typeface="+mj-ea"/>
                <a:ea typeface="+mj-ea"/>
              </a:rPr>
              <a:t>（</a:t>
            </a:r>
            <a:r>
              <a:rPr kumimoji="1" lang="en-US" altLang="zh-TW" sz="3600" dirty="0">
                <a:latin typeface="+mj-ea"/>
                <a:ea typeface="+mj-ea"/>
              </a:rPr>
              <a:t>a</a:t>
            </a:r>
            <a:r>
              <a:rPr kumimoji="1" lang="zh-TW" altLang="en-US" sz="3600" dirty="0">
                <a:latin typeface="+mj-ea"/>
                <a:ea typeface="+mj-ea"/>
              </a:rPr>
              <a:t>）改變男女的社會和文化行為模式，以消除</a:t>
            </a:r>
            <a:r>
              <a:rPr kumimoji="1" lang="zh-TW" altLang="en-US" sz="3600" b="1" dirty="0">
                <a:solidFill>
                  <a:srgbClr val="FF0000"/>
                </a:solidFill>
                <a:latin typeface="+mj-ea"/>
                <a:ea typeface="+mj-ea"/>
              </a:rPr>
              <a:t>基於性別而分尊卑觀念或基於男女任務定型所產生的偏見、習俗</a:t>
            </a:r>
            <a:r>
              <a:rPr kumimoji="1" lang="zh-TW" altLang="en-US" sz="3600" dirty="0">
                <a:latin typeface="+mj-ea"/>
                <a:ea typeface="+mj-ea"/>
              </a:rPr>
              <a:t>和一切其他做法；</a:t>
            </a: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Lucida Sans Unicode"/>
                <a:ea typeface="微軟正黑體" panose="020B0604030504040204" pitchFamily="34"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zh-TW" altLang="en-US" sz="1000" b="0" i="0" u="none" strike="noStrike" kern="1200" cap="none" spc="0" normalizeH="0" baseline="0" noProof="0">
              <a:ln>
                <a:noFill/>
              </a:ln>
              <a:solidFill>
                <a:prstClr val="black"/>
              </a:solidFill>
              <a:effectLst/>
              <a:uLnTx/>
              <a:uFillTx/>
              <a:latin typeface="Lucida Sans Unicode"/>
              <a:ea typeface="微軟正黑體" panose="020B0604030504040204" pitchFamily="34" charset="-120"/>
              <a:cs typeface="+mn-cs"/>
            </a:endParaRPr>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5920" y="3802977"/>
            <a:ext cx="6444208" cy="3073660"/>
          </a:xfrm>
          <a:prstGeom prst="rect">
            <a:avLst/>
          </a:prstGeom>
        </p:spPr>
      </p:pic>
    </p:spTree>
    <p:extLst>
      <p:ext uri="{BB962C8B-B14F-4D97-AF65-F5344CB8AC3E}">
        <p14:creationId xmlns:p14="http://schemas.microsoft.com/office/powerpoint/2010/main" val="25537369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r"/>
            <a:r>
              <a:rPr lang="zh-TW" altLang="en-US" dirty="0"/>
              <a:t>問題與討論</a:t>
            </a:r>
          </a:p>
        </p:txBody>
      </p:sp>
      <p:sp>
        <p:nvSpPr>
          <p:cNvPr id="3" name="內容版面配置區 2"/>
          <p:cNvSpPr>
            <a:spLocks noGrp="1"/>
          </p:cNvSpPr>
          <p:nvPr>
            <p:ph idx="1"/>
          </p:nvPr>
        </p:nvSpPr>
        <p:spPr>
          <a:xfrm>
            <a:off x="1176865" y="3501008"/>
            <a:ext cx="7643607" cy="4107217"/>
          </a:xfrm>
        </p:spPr>
        <p:txBody>
          <a:bodyPr>
            <a:normAutofit/>
          </a:bodyPr>
          <a:lstStyle/>
          <a:p>
            <a:r>
              <a:rPr lang="zh-TW" altLang="en-US" sz="2400" dirty="0">
                <a:latin typeface="+mj-ea"/>
                <a:ea typeface="+mj-ea"/>
              </a:rPr>
              <a:t>日本京都府舞鶴市四月</a:t>
            </a:r>
            <a:r>
              <a:rPr lang="en-US" altLang="zh-TW" sz="2400" dirty="0">
                <a:latin typeface="+mj-ea"/>
                <a:ea typeface="+mj-ea"/>
              </a:rPr>
              <a:t>4</a:t>
            </a:r>
            <a:r>
              <a:rPr lang="zh-TW" altLang="en-US" sz="2400" dirty="0">
                <a:latin typeface="+mj-ea"/>
                <a:ea typeface="+mj-ea"/>
              </a:rPr>
              <a:t>日舉行大相撲春季巡迴賽，舞鶴市長在致詞時突然昏倒，引起現場一陣騷動。正當眾人不知所措之際，數名女性衝上土俵為市長進行心肺復甦術。不料現場卻傳來</a:t>
            </a:r>
            <a:r>
              <a:rPr lang="zh-TW" altLang="en-US" sz="3200" dirty="0">
                <a:solidFill>
                  <a:srgbClr val="FF0000"/>
                </a:solidFill>
                <a:latin typeface="+mj-ea"/>
                <a:ea typeface="+mj-ea"/>
              </a:rPr>
              <a:t>「</a:t>
            </a:r>
            <a:r>
              <a:rPr lang="zh-TW" altLang="en-US" sz="3200" b="1" dirty="0">
                <a:solidFill>
                  <a:srgbClr val="FF0000"/>
                </a:solidFill>
                <a:latin typeface="+mj-ea"/>
                <a:ea typeface="+mj-ea"/>
              </a:rPr>
              <a:t>請女性下來、換男性上去</a:t>
            </a:r>
            <a:r>
              <a:rPr lang="zh-TW" altLang="en-US" sz="3200" dirty="0">
                <a:solidFill>
                  <a:srgbClr val="FF0000"/>
                </a:solidFill>
                <a:latin typeface="+mj-ea"/>
                <a:ea typeface="+mj-ea"/>
              </a:rPr>
              <a:t>」</a:t>
            </a:r>
            <a:r>
              <a:rPr lang="zh-TW" altLang="en-US" sz="2400" dirty="0">
                <a:latin typeface="+mj-ea"/>
                <a:ea typeface="+mj-ea"/>
              </a:rPr>
              <a:t>的廣播，幸好急救者依然堅持施救，也讓暈厥得市長撿回一命。此事引發日本輿論譁然，日本相撲協會則承認廣播內容不當，向社會大眾致歉。</a:t>
            </a:r>
          </a:p>
        </p:txBody>
      </p:sp>
      <p:sp>
        <p:nvSpPr>
          <p:cNvPr id="4" name="投影片編號版面配置區 3"/>
          <p:cNvSpPr>
            <a:spLocks noGrp="1"/>
          </p:cNvSpPr>
          <p:nvPr>
            <p:ph type="sldNum" sz="quarter" idx="12"/>
          </p:nvPr>
        </p:nvSpPr>
        <p:spPr/>
        <p:txBody>
          <a:bodyPr/>
          <a:lstStyle/>
          <a:p>
            <a:fld id="{B114DE9F-D6E8-410D-91E8-5FA3F2D1BE4C}" type="slidenum">
              <a:rPr lang="zh-TW" altLang="en-US" smtClean="0"/>
              <a:t>57</a:t>
            </a:fld>
            <a:endParaRPr lang="zh-TW" altLang="en-US"/>
          </a:p>
        </p:txBody>
      </p:sp>
      <p:pic>
        <p:nvPicPr>
          <p:cNvPr id="5" name="圖片 4"/>
          <p:cNvPicPr>
            <a:picLocks noChangeAspect="1"/>
          </p:cNvPicPr>
          <p:nvPr/>
        </p:nvPicPr>
        <p:blipFill>
          <a:blip r:embed="rId2"/>
          <a:stretch>
            <a:fillRect/>
          </a:stretch>
        </p:blipFill>
        <p:spPr>
          <a:xfrm>
            <a:off x="540191" y="170507"/>
            <a:ext cx="4458478" cy="2970461"/>
          </a:xfrm>
          <a:prstGeom prst="rect">
            <a:avLst/>
          </a:prstGeom>
        </p:spPr>
      </p:pic>
    </p:spTree>
    <p:extLst>
      <p:ext uri="{BB962C8B-B14F-4D97-AF65-F5344CB8AC3E}">
        <p14:creationId xmlns:p14="http://schemas.microsoft.com/office/powerpoint/2010/main" val="4805611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475656" y="332656"/>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815923" y="1694144"/>
            <a:ext cx="7607069" cy="4536504"/>
          </a:xfrm>
        </p:spPr>
        <p:txBody>
          <a:bodyPr>
            <a:normAutofit fontScale="92500"/>
          </a:bodyPr>
          <a:lstStyle/>
          <a:p>
            <a:r>
              <a:rPr kumimoji="1" lang="en-US" altLang="zh-TW" sz="3600" dirty="0">
                <a:latin typeface="+mj-ea"/>
                <a:ea typeface="+mj-ea"/>
              </a:rPr>
              <a:t>1.</a:t>
            </a:r>
            <a:r>
              <a:rPr kumimoji="1" lang="zh-TW" altLang="en-US" sz="3600" dirty="0">
                <a:latin typeface="+mj-ea"/>
                <a:ea typeface="+mj-ea"/>
              </a:rPr>
              <a:t>若承辦工作時，遇到</a:t>
            </a:r>
            <a:r>
              <a:rPr kumimoji="1" lang="zh-TW" altLang="en-US" sz="3600" b="1" dirty="0">
                <a:solidFill>
                  <a:srgbClr val="FF0000"/>
                </a:solidFill>
                <a:latin typeface="+mj-ea"/>
                <a:ea typeface="+mj-ea"/>
              </a:rPr>
              <a:t>女性民眾普遍拋棄繼承</a:t>
            </a:r>
            <a:r>
              <a:rPr kumimoji="1" lang="zh-TW" altLang="en-US" sz="3600" dirty="0">
                <a:latin typeface="+mj-ea"/>
                <a:ea typeface="+mj-ea"/>
              </a:rPr>
              <a:t>，有何具體措施可以改變此現況？</a:t>
            </a:r>
            <a:endParaRPr kumimoji="1" lang="en-US" altLang="zh-TW" sz="3600" dirty="0">
              <a:latin typeface="+mj-ea"/>
              <a:ea typeface="+mj-ea"/>
            </a:endParaRPr>
          </a:p>
          <a:p>
            <a:r>
              <a:rPr kumimoji="1" lang="en-US" altLang="zh-TW" sz="3600" dirty="0">
                <a:latin typeface="+mj-ea"/>
                <a:ea typeface="+mj-ea"/>
              </a:rPr>
              <a:t>2.</a:t>
            </a:r>
            <a:r>
              <a:rPr kumimoji="1" lang="zh-TW" altLang="en-US" sz="3600" dirty="0">
                <a:latin typeface="+mj-ea"/>
                <a:ea typeface="+mj-ea"/>
              </a:rPr>
              <a:t>請舉出我國民間婚喪喜慶之習俗，涉及性別差別待遇或尊卑者，試舉出三例。</a:t>
            </a:r>
            <a:endParaRPr kumimoji="1" lang="en-US" altLang="zh-TW" sz="3600" dirty="0">
              <a:latin typeface="+mj-ea"/>
              <a:ea typeface="+mj-ea"/>
            </a:endParaRPr>
          </a:p>
          <a:p>
            <a:r>
              <a:rPr kumimoji="1" lang="en-US" altLang="zh-TW" sz="3600" dirty="0">
                <a:latin typeface="+mj-ea"/>
                <a:ea typeface="+mj-ea"/>
              </a:rPr>
              <a:t>3.</a:t>
            </a:r>
            <a:r>
              <a:rPr kumimoji="1" lang="zh-TW" altLang="en-US" sz="3600" dirty="0">
                <a:latin typeface="+mj-ea"/>
                <a:ea typeface="+mj-ea"/>
              </a:rPr>
              <a:t>若政府推動廢除傳統文化、習俗中性別歧視的部分，是否會侵害人民的宗教信仰自由、契約自由、破壞傳統？有何兼顧性別與文化傳統習俗的作法？</a:t>
            </a: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Lucida Sans Unicode"/>
                <a:ea typeface="微軟正黑體" panose="020B0604030504040204" pitchFamily="34"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zh-TW" altLang="en-US" sz="1000" b="0" i="0" u="none" strike="noStrike" kern="1200" cap="none" spc="0" normalizeH="0" baseline="0" noProof="0">
              <a:ln>
                <a:noFill/>
              </a:ln>
              <a:solidFill>
                <a:prstClr val="black"/>
              </a:solidFill>
              <a:effectLst/>
              <a:uLnTx/>
              <a:uFillTx/>
              <a:latin typeface="Lucida Sans Unicode"/>
              <a:ea typeface="微軟正黑體" panose="020B0604030504040204" pitchFamily="34" charset="-120"/>
              <a:cs typeface="+mn-cs"/>
            </a:endParaRPr>
          </a:p>
        </p:txBody>
      </p:sp>
    </p:spTree>
    <p:extLst>
      <p:ext uri="{BB962C8B-B14F-4D97-AF65-F5344CB8AC3E}">
        <p14:creationId xmlns:p14="http://schemas.microsoft.com/office/powerpoint/2010/main" val="22402728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B114DE9F-D6E8-410D-91E8-5FA3F2D1BE4C}" type="slidenum">
              <a:rPr lang="zh-TW" altLang="en-US" smtClean="0"/>
              <a:t>59</a:t>
            </a:fld>
            <a:endParaRPr lang="zh-TW" altLang="en-US"/>
          </a:p>
        </p:txBody>
      </p:sp>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2" y="-171400"/>
            <a:ext cx="9141387" cy="7029400"/>
          </a:xfrm>
          <a:prstGeom prst="rect">
            <a:avLst/>
          </a:prstGeom>
        </p:spPr>
      </p:pic>
    </p:spTree>
    <p:extLst>
      <p:ext uri="{BB962C8B-B14F-4D97-AF65-F5344CB8AC3E}">
        <p14:creationId xmlns:p14="http://schemas.microsoft.com/office/powerpoint/2010/main" val="7989430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229600" cy="1143000"/>
          </a:xfrm>
        </p:spPr>
        <p:txBody>
          <a:bodyPr>
            <a:normAutofit/>
          </a:bodyPr>
          <a:lstStyle/>
          <a:p>
            <a:pPr algn="ctr"/>
            <a:r>
              <a:rPr lang="zh-TW" altLang="en-US" dirty="0">
                <a:solidFill>
                  <a:srgbClr val="FF0000"/>
                </a:solidFill>
              </a:rPr>
              <a:t>案例解析</a:t>
            </a:r>
            <a:r>
              <a:rPr lang="en-US" altLang="zh-TW" dirty="0">
                <a:solidFill>
                  <a:srgbClr val="FF0000"/>
                </a:solidFill>
              </a:rPr>
              <a:t>3-</a:t>
            </a:r>
            <a:r>
              <a:rPr lang="zh-TW" altLang="en-US" dirty="0">
                <a:solidFill>
                  <a:srgbClr val="FF0000"/>
                </a:solidFill>
              </a:rPr>
              <a:t>暫時性措施</a:t>
            </a: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1211231538"/>
              </p:ext>
            </p:extLst>
          </p:nvPr>
        </p:nvGraphicFramePr>
        <p:xfrm>
          <a:off x="683568" y="1196751"/>
          <a:ext cx="7920880" cy="47637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11573693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691680" y="188640"/>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782779" y="1738721"/>
            <a:ext cx="7823093" cy="4827157"/>
          </a:xfrm>
        </p:spPr>
        <p:txBody>
          <a:bodyPr>
            <a:normAutofit fontScale="85000" lnSpcReduction="20000"/>
          </a:bodyPr>
          <a:lstStyle/>
          <a:p>
            <a:r>
              <a:rPr kumimoji="1" lang="en-US" altLang="zh-TW" sz="3600" dirty="0">
                <a:latin typeface="+mj-ea"/>
                <a:ea typeface="+mj-ea"/>
              </a:rPr>
              <a:t>CEDAW</a:t>
            </a:r>
            <a:r>
              <a:rPr kumimoji="1" lang="zh-TW" altLang="en-US" sz="3600" dirty="0">
                <a:latin typeface="+mj-ea"/>
                <a:ea typeface="+mj-ea"/>
              </a:rPr>
              <a:t>第七條</a:t>
            </a:r>
          </a:p>
          <a:p>
            <a:r>
              <a:rPr kumimoji="1" lang="zh-TW" altLang="en-US" sz="3600" dirty="0">
                <a:latin typeface="+mj-ea"/>
                <a:ea typeface="+mj-ea"/>
              </a:rPr>
              <a:t>締約各國應採取一切適當措施，消除在本國政治和公共生活中對婦女的歧視，特別應保證婦女在與男子平等的條件下：</a:t>
            </a:r>
          </a:p>
          <a:p>
            <a:r>
              <a:rPr kumimoji="1" lang="zh-TW" altLang="en-US" sz="3600" dirty="0">
                <a:latin typeface="+mj-ea"/>
                <a:ea typeface="+mj-ea"/>
              </a:rPr>
              <a:t>（</a:t>
            </a:r>
            <a:r>
              <a:rPr kumimoji="1" lang="en-US" altLang="zh-TW" sz="3600" dirty="0">
                <a:latin typeface="+mj-ea"/>
                <a:ea typeface="+mj-ea"/>
              </a:rPr>
              <a:t>a</a:t>
            </a:r>
            <a:r>
              <a:rPr kumimoji="1" lang="zh-TW" altLang="en-US" sz="3600" dirty="0">
                <a:latin typeface="+mj-ea"/>
                <a:ea typeface="+mj-ea"/>
              </a:rPr>
              <a:t>）在一切選舉和公民投票中有選舉權，並在一切民選機構有被選舉權；</a:t>
            </a:r>
          </a:p>
          <a:p>
            <a:r>
              <a:rPr kumimoji="1" lang="zh-TW" altLang="en-US" sz="3600" dirty="0">
                <a:latin typeface="+mj-ea"/>
                <a:ea typeface="+mj-ea"/>
              </a:rPr>
              <a:t>（</a:t>
            </a:r>
            <a:r>
              <a:rPr kumimoji="1" lang="en-US" altLang="zh-TW" sz="3600" dirty="0">
                <a:latin typeface="+mj-ea"/>
                <a:ea typeface="+mj-ea"/>
              </a:rPr>
              <a:t>b</a:t>
            </a:r>
            <a:r>
              <a:rPr kumimoji="1" lang="zh-TW" altLang="en-US" sz="3600" dirty="0">
                <a:latin typeface="+mj-ea"/>
                <a:ea typeface="+mj-ea"/>
              </a:rPr>
              <a:t>）參加政府政策的制訂及其執行，並擔任各級政府公職，執行一切公務；</a:t>
            </a:r>
          </a:p>
          <a:p>
            <a:r>
              <a:rPr kumimoji="1" lang="zh-TW" altLang="en-US" sz="3600" dirty="0">
                <a:latin typeface="+mj-ea"/>
                <a:ea typeface="+mj-ea"/>
              </a:rPr>
              <a:t>（</a:t>
            </a:r>
            <a:r>
              <a:rPr kumimoji="1" lang="en-US" altLang="zh-TW" sz="3600" dirty="0">
                <a:latin typeface="+mj-ea"/>
                <a:ea typeface="+mj-ea"/>
              </a:rPr>
              <a:t>c</a:t>
            </a:r>
            <a:r>
              <a:rPr kumimoji="1" lang="zh-TW" altLang="en-US" sz="3600" dirty="0">
                <a:latin typeface="+mj-ea"/>
                <a:ea typeface="+mj-ea"/>
              </a:rPr>
              <a:t>）參加有關本國公共和政治生活的非政府組織和協會。</a:t>
            </a: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Lucida Sans Unicode"/>
                <a:ea typeface="微軟正黑體" panose="020B0604030504040204" pitchFamily="34"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zh-TW" altLang="en-US" sz="1000" b="0" i="0" u="none" strike="noStrike" kern="1200" cap="none" spc="0" normalizeH="0" baseline="0" noProof="0">
              <a:ln>
                <a:noFill/>
              </a:ln>
              <a:solidFill>
                <a:prstClr val="black"/>
              </a:solidFill>
              <a:effectLst/>
              <a:uLnTx/>
              <a:uFillTx/>
              <a:latin typeface="Lucida Sans Unicode"/>
              <a:ea typeface="微軟正黑體" panose="020B0604030504040204" pitchFamily="34" charset="-120"/>
              <a:cs typeface="+mn-cs"/>
            </a:endParaRPr>
          </a:p>
        </p:txBody>
      </p:sp>
    </p:spTree>
    <p:extLst>
      <p:ext uri="{BB962C8B-B14F-4D97-AF65-F5344CB8AC3E}">
        <p14:creationId xmlns:p14="http://schemas.microsoft.com/office/powerpoint/2010/main" val="24900083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475656" y="332656"/>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815923" y="1886229"/>
            <a:ext cx="7607069" cy="4536504"/>
          </a:xfrm>
        </p:spPr>
        <p:txBody>
          <a:bodyPr>
            <a:normAutofit/>
          </a:bodyPr>
          <a:lstStyle/>
          <a:p>
            <a:r>
              <a:rPr kumimoji="1" lang="en-US" altLang="zh-TW" sz="3600" dirty="0">
                <a:latin typeface="+mj-ea"/>
                <a:ea typeface="+mj-ea"/>
              </a:rPr>
              <a:t>1.</a:t>
            </a:r>
            <a:r>
              <a:rPr kumimoji="1" lang="zh-TW" altLang="en-US" sz="3600" dirty="0" smtClean="0">
                <a:latin typeface="+mj-ea"/>
                <a:ea typeface="+mj-ea"/>
              </a:rPr>
              <a:t>目前澎湖縣政府</a:t>
            </a:r>
            <a:r>
              <a:rPr kumimoji="1" lang="zh-TW" altLang="en-US" sz="3600" dirty="0">
                <a:latin typeface="+mj-ea"/>
                <a:ea typeface="+mj-ea"/>
              </a:rPr>
              <a:t>中各委員會或組織法內，是否有</a:t>
            </a:r>
            <a:r>
              <a:rPr kumimoji="1" lang="zh-TW" altLang="en-US" sz="3600" b="1" dirty="0">
                <a:solidFill>
                  <a:srgbClr val="00B050"/>
                </a:solidFill>
                <a:latin typeface="+mj-ea"/>
                <a:ea typeface="+mj-ea"/>
              </a:rPr>
              <a:t>性別比例</a:t>
            </a:r>
            <a:r>
              <a:rPr kumimoji="1" lang="zh-TW" altLang="en-US" sz="3600" dirty="0">
                <a:latin typeface="+mj-ea"/>
                <a:ea typeface="+mj-ea"/>
              </a:rPr>
              <a:t>？</a:t>
            </a:r>
            <a:endParaRPr kumimoji="1" lang="en-US" altLang="zh-TW" sz="3600" dirty="0">
              <a:latin typeface="+mj-ea"/>
              <a:ea typeface="+mj-ea"/>
            </a:endParaRPr>
          </a:p>
          <a:p>
            <a:r>
              <a:rPr kumimoji="1" lang="en-US" altLang="zh-TW" sz="3600" dirty="0">
                <a:latin typeface="+mj-ea"/>
                <a:ea typeface="+mj-ea"/>
              </a:rPr>
              <a:t>2.</a:t>
            </a:r>
            <a:r>
              <a:rPr kumimoji="1" lang="zh-TW" altLang="en-US" sz="3600" dirty="0">
                <a:latin typeface="+mj-ea"/>
                <a:ea typeface="+mj-ea"/>
              </a:rPr>
              <a:t>請問，一定性別比例的委員，是否</a:t>
            </a:r>
            <a:r>
              <a:rPr kumimoji="1" lang="zh-TW" altLang="en-US" sz="3600" b="1" dirty="0">
                <a:solidFill>
                  <a:srgbClr val="FF0000"/>
                </a:solidFill>
                <a:latin typeface="+mj-ea"/>
                <a:ea typeface="+mj-ea"/>
              </a:rPr>
              <a:t>有助於合議制委員會的性別意識提升</a:t>
            </a:r>
            <a:r>
              <a:rPr kumimoji="1" lang="zh-TW" altLang="en-US" sz="3600" dirty="0">
                <a:latin typeface="+mj-ea"/>
                <a:ea typeface="+mj-ea"/>
              </a:rPr>
              <a:t>？</a:t>
            </a:r>
            <a:endParaRPr kumimoji="1" lang="en-US" altLang="zh-TW" sz="3600" dirty="0">
              <a:latin typeface="+mj-ea"/>
              <a:ea typeface="+mj-ea"/>
            </a:endParaRPr>
          </a:p>
          <a:p>
            <a:r>
              <a:rPr kumimoji="1" lang="en-US" altLang="zh-TW" sz="3600" dirty="0">
                <a:latin typeface="+mj-ea"/>
                <a:ea typeface="+mj-ea"/>
              </a:rPr>
              <a:t>3.</a:t>
            </a:r>
            <a:r>
              <a:rPr kumimoji="1" lang="zh-TW" altLang="en-US" sz="3600" dirty="0">
                <a:latin typeface="+mj-ea"/>
                <a:ea typeface="+mj-ea"/>
              </a:rPr>
              <a:t>特定性別比例、名額保障可能帶來附隨的缺點有何？</a:t>
            </a: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Lucida Sans Unicode"/>
                <a:ea typeface="微軟正黑體" panose="020B0604030504040204" pitchFamily="34"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zh-TW" altLang="en-US" sz="1000" b="0" i="0" u="none" strike="noStrike" kern="1200" cap="none" spc="0" normalizeH="0" baseline="0" noProof="0">
              <a:ln>
                <a:noFill/>
              </a:ln>
              <a:solidFill>
                <a:prstClr val="black"/>
              </a:solidFill>
              <a:effectLst/>
              <a:uLnTx/>
              <a:uFillTx/>
              <a:latin typeface="Lucida Sans Unicode"/>
              <a:ea typeface="微軟正黑體" panose="020B0604030504040204" pitchFamily="34" charset="-120"/>
              <a:cs typeface="+mn-cs"/>
            </a:endParaRPr>
          </a:p>
        </p:txBody>
      </p:sp>
    </p:spTree>
    <p:extLst>
      <p:ext uri="{BB962C8B-B14F-4D97-AF65-F5344CB8AC3E}">
        <p14:creationId xmlns:p14="http://schemas.microsoft.com/office/powerpoint/2010/main" val="36254808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229600" cy="1143000"/>
          </a:xfrm>
        </p:spPr>
        <p:txBody>
          <a:bodyPr>
            <a:normAutofit/>
          </a:bodyPr>
          <a:lstStyle/>
          <a:p>
            <a:pPr algn="ctr"/>
            <a:r>
              <a:rPr lang="zh-TW" altLang="en-US" dirty="0">
                <a:solidFill>
                  <a:srgbClr val="FF0000"/>
                </a:solidFill>
              </a:rPr>
              <a:t>案例解析</a:t>
            </a:r>
            <a:r>
              <a:rPr lang="en-US" altLang="zh-TW" dirty="0">
                <a:solidFill>
                  <a:srgbClr val="FF0000"/>
                </a:solidFill>
              </a:rPr>
              <a:t>4-</a:t>
            </a:r>
            <a:r>
              <a:rPr lang="zh-TW" altLang="en-US" dirty="0">
                <a:solidFill>
                  <a:srgbClr val="FF0000"/>
                </a:solidFill>
              </a:rPr>
              <a:t>性別教育</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1227460278"/>
              </p:ext>
            </p:extLst>
          </p:nvPr>
        </p:nvGraphicFramePr>
        <p:xfrm>
          <a:off x="499440" y="908720"/>
          <a:ext cx="8197704"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投影片編號版面配置區 1"/>
          <p:cNvSpPr>
            <a:spLocks noGrp="1"/>
          </p:cNvSpPr>
          <p:nvPr>
            <p:ph type="sldNum" sz="quarter" idx="12"/>
          </p:nvPr>
        </p:nvSpPr>
        <p:spPr/>
        <p:txBody>
          <a:bodyPr/>
          <a:lstStyle/>
          <a:p>
            <a:fld id="{B114DE9F-D6E8-410D-91E8-5FA3F2D1BE4C}" type="slidenum">
              <a:rPr lang="zh-TW" altLang="en-US" smtClean="0"/>
              <a:t>63</a:t>
            </a:fld>
            <a:endParaRPr lang="zh-TW" altLang="en-US"/>
          </a:p>
        </p:txBody>
      </p:sp>
    </p:spTree>
    <p:extLst>
      <p:ext uri="{BB962C8B-B14F-4D97-AF65-F5344CB8AC3E}">
        <p14:creationId xmlns:p14="http://schemas.microsoft.com/office/powerpoint/2010/main" val="3178874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475656" y="332656"/>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815923" y="1864296"/>
            <a:ext cx="7607069" cy="4536504"/>
          </a:xfrm>
        </p:spPr>
        <p:txBody>
          <a:bodyPr>
            <a:normAutofit fontScale="77500" lnSpcReduction="20000"/>
          </a:bodyPr>
          <a:lstStyle/>
          <a:p>
            <a:r>
              <a:rPr kumimoji="1" lang="zh-TW" altLang="en-US" sz="3600" dirty="0">
                <a:latin typeface="+mj-ea"/>
                <a:ea typeface="+mj-ea"/>
              </a:rPr>
              <a:t>釋字第</a:t>
            </a:r>
            <a:r>
              <a:rPr kumimoji="1" lang="en-US" altLang="zh-TW" sz="3600" dirty="0">
                <a:latin typeface="+mj-ea"/>
                <a:ea typeface="+mj-ea"/>
              </a:rPr>
              <a:t>617</a:t>
            </a:r>
            <a:r>
              <a:rPr kumimoji="1" lang="zh-TW" altLang="en-US" sz="3600" dirty="0">
                <a:latin typeface="+mj-ea"/>
                <a:ea typeface="+mj-ea"/>
              </a:rPr>
              <a:t>號：</a:t>
            </a:r>
            <a:endParaRPr kumimoji="1" lang="en-US" altLang="zh-TW" sz="3600" dirty="0">
              <a:latin typeface="+mj-ea"/>
              <a:ea typeface="+mj-ea"/>
            </a:endParaRPr>
          </a:p>
          <a:p>
            <a:r>
              <a:rPr kumimoji="1" lang="zh-TW" altLang="en-US" sz="3600" dirty="0">
                <a:latin typeface="+mj-ea"/>
                <a:ea typeface="+mj-ea"/>
              </a:rPr>
              <a:t>「</a:t>
            </a:r>
            <a:r>
              <a:rPr kumimoji="1" lang="en-US" altLang="zh-TW" sz="3600" dirty="0">
                <a:latin typeface="+mj-ea"/>
                <a:ea typeface="+mj-ea"/>
              </a:rPr>
              <a:t>…</a:t>
            </a:r>
            <a:r>
              <a:rPr kumimoji="1" lang="zh-TW" altLang="en-US" sz="3600" dirty="0">
                <a:latin typeface="+mj-ea"/>
                <a:ea typeface="+mj-ea"/>
              </a:rPr>
              <a:t>為維持男女生活中之性道德感情與社會風化，立法機關如制定法律加以規範，則釋憲者就立法者關於</a:t>
            </a:r>
            <a:r>
              <a:rPr kumimoji="1" lang="zh-TW" altLang="en-US" sz="3600" b="1" dirty="0">
                <a:latin typeface="+mj-ea"/>
                <a:ea typeface="+mj-ea"/>
              </a:rPr>
              <a:t>社會多數共通價值所為之判斷</a:t>
            </a:r>
            <a:r>
              <a:rPr kumimoji="1" lang="zh-TW" altLang="en-US" sz="3600" dirty="0">
                <a:latin typeface="+mj-ea"/>
                <a:ea typeface="+mj-ea"/>
              </a:rPr>
              <a:t>，原則上應予尊重。惟為貫徹憲法第十一條保障人民言論及出版自由之本旨，除為維護社會多數共通之性價值秩序所必要而得以法律加以限制者外，</a:t>
            </a:r>
            <a:r>
              <a:rPr kumimoji="1" lang="zh-TW" altLang="en-US" sz="5200" b="1" dirty="0">
                <a:solidFill>
                  <a:srgbClr val="FF0000"/>
                </a:solidFill>
                <a:latin typeface="+mj-ea"/>
                <a:ea typeface="+mj-ea"/>
              </a:rPr>
              <a:t>仍應對少數性文化族群</a:t>
            </a:r>
            <a:r>
              <a:rPr kumimoji="1" lang="zh-TW" altLang="en-US" sz="3600" dirty="0">
                <a:latin typeface="+mj-ea"/>
                <a:ea typeface="+mj-ea"/>
              </a:rPr>
              <a:t>依其性道德感情與對社會風化之認知而形諸為性言論表現或性資訊流通者，予以保障。</a:t>
            </a:r>
            <a:r>
              <a:rPr kumimoji="1" lang="en-US" altLang="zh-TW" sz="3600" dirty="0">
                <a:latin typeface="+mj-ea"/>
                <a:ea typeface="+mj-ea"/>
              </a:rPr>
              <a:t>…</a:t>
            </a:r>
            <a:r>
              <a:rPr kumimoji="1" lang="zh-TW" altLang="en-US" sz="3600" dirty="0">
                <a:latin typeface="+mj-ea"/>
                <a:ea typeface="+mj-ea"/>
              </a:rPr>
              <a:t>」</a:t>
            </a: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Lucida Sans Unicode"/>
                <a:ea typeface="微軟正黑體" panose="020B0604030504040204" pitchFamily="34"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zh-TW" altLang="en-US" sz="1000" b="0" i="0" u="none" strike="noStrike" kern="1200" cap="none" spc="0" normalizeH="0" baseline="0" noProof="0">
              <a:ln>
                <a:noFill/>
              </a:ln>
              <a:solidFill>
                <a:prstClr val="black"/>
              </a:solidFill>
              <a:effectLst/>
              <a:uLnTx/>
              <a:uFillTx/>
              <a:latin typeface="Lucida Sans Unicode"/>
              <a:ea typeface="微軟正黑體" panose="020B0604030504040204" pitchFamily="34" charset="-120"/>
              <a:cs typeface="+mn-cs"/>
            </a:endParaRPr>
          </a:p>
        </p:txBody>
      </p:sp>
    </p:spTree>
    <p:extLst>
      <p:ext uri="{BB962C8B-B14F-4D97-AF65-F5344CB8AC3E}">
        <p14:creationId xmlns:p14="http://schemas.microsoft.com/office/powerpoint/2010/main" val="9784351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475656" y="332656"/>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674124" y="1698500"/>
            <a:ext cx="7607069" cy="4536504"/>
          </a:xfrm>
        </p:spPr>
        <p:txBody>
          <a:bodyPr>
            <a:normAutofit fontScale="92500"/>
          </a:bodyPr>
          <a:lstStyle/>
          <a:p>
            <a:r>
              <a:rPr kumimoji="1" lang="zh-TW" altLang="en-US" sz="3600" dirty="0">
                <a:latin typeface="+mj-ea"/>
                <a:ea typeface="+mj-ea"/>
              </a:rPr>
              <a:t>釋字第</a:t>
            </a:r>
            <a:r>
              <a:rPr kumimoji="1" lang="en-US" altLang="zh-TW" sz="3600" dirty="0">
                <a:latin typeface="+mj-ea"/>
                <a:ea typeface="+mj-ea"/>
              </a:rPr>
              <a:t>748</a:t>
            </a:r>
            <a:r>
              <a:rPr kumimoji="1" lang="zh-TW" altLang="en-US" sz="3600" dirty="0">
                <a:latin typeface="+mj-ea"/>
                <a:ea typeface="+mj-ea"/>
              </a:rPr>
              <a:t>號：</a:t>
            </a:r>
            <a:endParaRPr kumimoji="1" lang="en-US" altLang="zh-TW" sz="3600" dirty="0">
              <a:latin typeface="+mj-ea"/>
              <a:ea typeface="+mj-ea"/>
            </a:endParaRPr>
          </a:p>
          <a:p>
            <a:r>
              <a:rPr kumimoji="1" lang="zh-TW" altLang="en-US" sz="3600" dirty="0">
                <a:latin typeface="+mj-ea"/>
                <a:ea typeface="+mj-ea"/>
              </a:rPr>
              <a:t>「</a:t>
            </a:r>
            <a:r>
              <a:rPr kumimoji="1" lang="en-US" altLang="zh-TW" sz="3600" dirty="0">
                <a:latin typeface="+mj-ea"/>
                <a:ea typeface="+mj-ea"/>
              </a:rPr>
              <a:t>…</a:t>
            </a:r>
            <a:r>
              <a:rPr kumimoji="1" lang="zh-TW" altLang="en-US" sz="3600" dirty="0">
                <a:latin typeface="+mj-ea"/>
                <a:ea typeface="+mj-ea"/>
              </a:rPr>
              <a:t>憲法第</a:t>
            </a:r>
            <a:r>
              <a:rPr kumimoji="1" lang="en-US" altLang="zh-TW" sz="3600" dirty="0">
                <a:latin typeface="+mj-ea"/>
                <a:ea typeface="+mj-ea"/>
              </a:rPr>
              <a:t>7</a:t>
            </a:r>
            <a:r>
              <a:rPr kumimoji="1" lang="zh-TW" altLang="en-US" sz="3600" dirty="0">
                <a:latin typeface="+mj-ea"/>
                <a:ea typeface="+mj-ea"/>
              </a:rPr>
              <a:t>條規定：「中華民國人民，無分男女、宗教、種族、階級、黨派，在法律上一律平等。」本條明文揭示之</a:t>
            </a:r>
            <a:r>
              <a:rPr kumimoji="1" lang="en-US" altLang="zh-TW" sz="3600" dirty="0">
                <a:latin typeface="+mj-ea"/>
                <a:ea typeface="+mj-ea"/>
              </a:rPr>
              <a:t>5</a:t>
            </a:r>
            <a:r>
              <a:rPr kumimoji="1" lang="zh-TW" altLang="en-US" sz="3600" dirty="0">
                <a:latin typeface="+mj-ea"/>
                <a:ea typeface="+mj-ea"/>
              </a:rPr>
              <a:t>種禁止歧視事由，僅係例示，而非窮盡列舉。是如以其他事由，</a:t>
            </a:r>
            <a:r>
              <a:rPr kumimoji="1" lang="zh-TW" altLang="en-US" sz="3600" b="1" dirty="0">
                <a:solidFill>
                  <a:srgbClr val="FF0000"/>
                </a:solidFill>
                <a:latin typeface="+mj-ea"/>
                <a:ea typeface="+mj-ea"/>
              </a:rPr>
              <a:t>如身心障礙、性傾向等為分類標準</a:t>
            </a:r>
            <a:r>
              <a:rPr kumimoji="1" lang="zh-TW" altLang="en-US" sz="3600" dirty="0">
                <a:latin typeface="+mj-ea"/>
                <a:ea typeface="+mj-ea"/>
              </a:rPr>
              <a:t>，所為之差別待遇，亦屬本條平等權規範之範圍。。</a:t>
            </a:r>
            <a:r>
              <a:rPr kumimoji="1" lang="en-US" altLang="zh-TW" sz="3600" dirty="0">
                <a:latin typeface="+mj-ea"/>
                <a:ea typeface="+mj-ea"/>
              </a:rPr>
              <a:t>…</a:t>
            </a:r>
            <a:r>
              <a:rPr kumimoji="1" lang="zh-TW" altLang="en-US" sz="3600" dirty="0">
                <a:latin typeface="+mj-ea"/>
                <a:ea typeface="+mj-ea"/>
              </a:rPr>
              <a:t>」</a:t>
            </a: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Lucida Sans Unicode"/>
                <a:ea typeface="微軟正黑體" panose="020B0604030504040204" pitchFamily="34"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zh-TW" altLang="en-US" sz="1000" b="0" i="0" u="none" strike="noStrike" kern="1200" cap="none" spc="0" normalizeH="0" baseline="0" noProof="0">
              <a:ln>
                <a:noFill/>
              </a:ln>
              <a:solidFill>
                <a:prstClr val="black"/>
              </a:solidFill>
              <a:effectLst/>
              <a:uLnTx/>
              <a:uFillTx/>
              <a:latin typeface="Lucida Sans Unicode"/>
              <a:ea typeface="微軟正黑體" panose="020B0604030504040204" pitchFamily="34" charset="-120"/>
              <a:cs typeface="+mn-cs"/>
            </a:endParaRPr>
          </a:p>
        </p:txBody>
      </p:sp>
    </p:spTree>
    <p:extLst>
      <p:ext uri="{BB962C8B-B14F-4D97-AF65-F5344CB8AC3E}">
        <p14:creationId xmlns:p14="http://schemas.microsoft.com/office/powerpoint/2010/main" val="24262206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691680" y="332656"/>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539552" y="1789751"/>
            <a:ext cx="8208912" cy="5040560"/>
          </a:xfrm>
        </p:spPr>
        <p:txBody>
          <a:bodyPr>
            <a:normAutofit fontScale="85000" lnSpcReduction="20000"/>
          </a:bodyPr>
          <a:lstStyle/>
          <a:p>
            <a:r>
              <a:rPr kumimoji="1" lang="en-US" altLang="zh-TW" sz="3600" dirty="0">
                <a:latin typeface="+mj-ea"/>
                <a:ea typeface="+mj-ea"/>
              </a:rPr>
              <a:t>CEDAW</a:t>
            </a:r>
            <a:r>
              <a:rPr kumimoji="1" lang="zh-TW" altLang="en-US" sz="3600" dirty="0">
                <a:latin typeface="+mj-ea"/>
                <a:ea typeface="+mj-ea"/>
              </a:rPr>
              <a:t>公約第十條</a:t>
            </a:r>
          </a:p>
          <a:p>
            <a:r>
              <a:rPr kumimoji="1" lang="zh-TW" altLang="en-US" sz="3600" dirty="0">
                <a:latin typeface="+mj-ea"/>
                <a:ea typeface="+mj-ea"/>
              </a:rPr>
              <a:t>締約各國應採取一切適當措施以消除對婦女的歧視，以保證婦女在</a:t>
            </a:r>
            <a:r>
              <a:rPr kumimoji="1" lang="zh-TW" altLang="en-US" sz="3600" b="1" dirty="0">
                <a:solidFill>
                  <a:srgbClr val="FF0000"/>
                </a:solidFill>
                <a:latin typeface="+mj-ea"/>
                <a:ea typeface="+mj-ea"/>
              </a:rPr>
              <a:t>教育方面</a:t>
            </a:r>
            <a:r>
              <a:rPr kumimoji="1" lang="zh-TW" altLang="en-US" sz="3600" dirty="0">
                <a:latin typeface="+mj-ea"/>
                <a:ea typeface="+mj-ea"/>
              </a:rPr>
              <a:t>享有與男子平等的權利，特別是在男女平等的基礎上保證：</a:t>
            </a:r>
          </a:p>
          <a:p>
            <a:r>
              <a:rPr kumimoji="1" lang="en-US" altLang="zh-TW" sz="3600" dirty="0">
                <a:latin typeface="+mj-ea"/>
                <a:ea typeface="+mj-ea"/>
              </a:rPr>
              <a:t>…</a:t>
            </a:r>
            <a:endParaRPr kumimoji="1" lang="zh-TW" altLang="en-US" sz="3600" dirty="0">
              <a:latin typeface="+mj-ea"/>
              <a:ea typeface="+mj-ea"/>
            </a:endParaRPr>
          </a:p>
          <a:p>
            <a:r>
              <a:rPr kumimoji="1" lang="zh-TW" altLang="en-US" sz="3600" dirty="0">
                <a:latin typeface="+mj-ea"/>
                <a:ea typeface="+mj-ea"/>
              </a:rPr>
              <a:t>（</a:t>
            </a:r>
            <a:r>
              <a:rPr kumimoji="1" lang="en-US" altLang="zh-TW" sz="3600" dirty="0">
                <a:latin typeface="+mj-ea"/>
                <a:ea typeface="+mj-ea"/>
              </a:rPr>
              <a:t>c</a:t>
            </a:r>
            <a:r>
              <a:rPr kumimoji="1" lang="zh-TW" altLang="en-US" sz="3600" dirty="0">
                <a:latin typeface="+mj-ea"/>
                <a:ea typeface="+mj-ea"/>
              </a:rPr>
              <a:t>）</a:t>
            </a:r>
            <a:r>
              <a:rPr kumimoji="1" lang="zh-TW" altLang="en-US" sz="4200" b="1" dirty="0">
                <a:solidFill>
                  <a:srgbClr val="FF0000"/>
                </a:solidFill>
                <a:latin typeface="+mj-ea"/>
                <a:ea typeface="+mj-ea"/>
              </a:rPr>
              <a:t>為消除在各級和各種方式的教育中對男女任務的任何定型觀念</a:t>
            </a:r>
            <a:r>
              <a:rPr kumimoji="1" lang="zh-TW" altLang="en-US" sz="3600" dirty="0">
                <a:latin typeface="+mj-ea"/>
                <a:ea typeface="+mj-ea"/>
              </a:rPr>
              <a:t>，應鼓勵實行男女同校和其他有助於實現這個目的的教育形式，並</a:t>
            </a:r>
            <a:r>
              <a:rPr kumimoji="1" lang="zh-TW" altLang="en-US" sz="4200" b="1" dirty="0">
                <a:solidFill>
                  <a:srgbClr val="0070C0"/>
                </a:solidFill>
                <a:latin typeface="+mj-ea"/>
                <a:ea typeface="+mj-ea"/>
              </a:rPr>
              <a:t>特別應修訂教科書和課程以及相應地修改教學方法</a:t>
            </a:r>
            <a:r>
              <a:rPr kumimoji="1" lang="zh-TW" altLang="en-US" sz="3600" dirty="0">
                <a:latin typeface="+mj-ea"/>
                <a:ea typeface="+mj-ea"/>
              </a:rPr>
              <a:t>；」</a:t>
            </a:r>
          </a:p>
        </p:txBody>
      </p:sp>
      <p:sp>
        <p:nvSpPr>
          <p:cNvPr id="3" name="投影片編號版面配置區 2"/>
          <p:cNvSpPr>
            <a:spLocks noGrp="1"/>
          </p:cNvSpPr>
          <p:nvPr>
            <p:ph type="sldNum" sz="quarter" idx="12"/>
          </p:nvPr>
        </p:nvSpPr>
        <p:spPr/>
        <p:txBody>
          <a:bodyPr/>
          <a:lstStyle/>
          <a:p>
            <a:fld id="{B114DE9F-D6E8-410D-91E8-5FA3F2D1BE4C}" type="slidenum">
              <a:rPr lang="zh-TW" altLang="en-US" smtClean="0"/>
              <a:t>66</a:t>
            </a:fld>
            <a:endParaRPr lang="zh-TW" altLang="en-US"/>
          </a:p>
        </p:txBody>
      </p:sp>
    </p:spTree>
    <p:extLst>
      <p:ext uri="{BB962C8B-B14F-4D97-AF65-F5344CB8AC3E}">
        <p14:creationId xmlns:p14="http://schemas.microsoft.com/office/powerpoint/2010/main" val="19419202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395536" y="188640"/>
            <a:ext cx="7992888" cy="1010733"/>
          </a:xfrm>
        </p:spPr>
        <p:txBody>
          <a:bodyPr>
            <a:normAutofit fontScale="90000"/>
          </a:bodyPr>
          <a:lstStyle/>
          <a:p>
            <a:pPr algn="l"/>
            <a:r>
              <a:rPr kumimoji="1" lang="zh-TW" altLang="en-US" dirty="0"/>
              <a:t>問題與討論：</a:t>
            </a:r>
            <a:r>
              <a:rPr kumimoji="1" lang="en-US" altLang="zh-TW" dirty="0"/>
              <a:t/>
            </a:r>
            <a:br>
              <a:rPr kumimoji="1" lang="en-US" altLang="zh-TW" dirty="0"/>
            </a:br>
            <a:r>
              <a:rPr kumimoji="1" lang="en-US" altLang="zh-TW" dirty="0"/>
              <a:t>CEDAW</a:t>
            </a:r>
            <a:r>
              <a:rPr kumimoji="1" lang="zh-TW" altLang="en-US" dirty="0"/>
              <a:t>性別平等是僅限於生理上性別？</a:t>
            </a:r>
          </a:p>
        </p:txBody>
      </p:sp>
      <p:sp>
        <p:nvSpPr>
          <p:cNvPr id="2" name="內容版面配置區 1"/>
          <p:cNvSpPr>
            <a:spLocks noGrp="1"/>
          </p:cNvSpPr>
          <p:nvPr>
            <p:ph idx="1"/>
          </p:nvPr>
        </p:nvSpPr>
        <p:spPr>
          <a:xfrm>
            <a:off x="539552" y="1988840"/>
            <a:ext cx="8208912" cy="5040560"/>
          </a:xfrm>
        </p:spPr>
        <p:txBody>
          <a:bodyPr>
            <a:normAutofit/>
          </a:bodyPr>
          <a:lstStyle/>
          <a:p>
            <a:r>
              <a:rPr kumimoji="1" lang="en-US" altLang="zh-TW" sz="3600" dirty="0">
                <a:latin typeface="+mj-ea"/>
                <a:ea typeface="+mj-ea"/>
              </a:rPr>
              <a:t>CEDAW</a:t>
            </a:r>
            <a:r>
              <a:rPr kumimoji="1" lang="zh-TW" altLang="en-US" sz="3600" dirty="0">
                <a:latin typeface="+mj-ea"/>
                <a:ea typeface="+mj-ea"/>
              </a:rPr>
              <a:t>公約第</a:t>
            </a:r>
            <a:r>
              <a:rPr kumimoji="1" lang="en-US" altLang="zh-TW" sz="3600" dirty="0">
                <a:latin typeface="+mj-ea"/>
                <a:ea typeface="+mj-ea"/>
              </a:rPr>
              <a:t>28</a:t>
            </a:r>
            <a:r>
              <a:rPr kumimoji="1" lang="zh-TW" altLang="en-US" sz="3600" dirty="0">
                <a:latin typeface="+mj-ea"/>
                <a:ea typeface="+mj-ea"/>
              </a:rPr>
              <a:t>號一般性建議：</a:t>
            </a:r>
            <a:endParaRPr kumimoji="1" lang="en-US" altLang="zh-TW" sz="3600" dirty="0">
              <a:latin typeface="+mj-ea"/>
              <a:ea typeface="+mj-ea"/>
            </a:endParaRPr>
          </a:p>
          <a:p>
            <a:r>
              <a:rPr kumimoji="1" lang="zh-TW" altLang="en-US" sz="3600" dirty="0">
                <a:latin typeface="+mj-ea"/>
                <a:ea typeface="+mj-ea"/>
              </a:rPr>
              <a:t>「交叉性為理解第</a:t>
            </a:r>
            <a:r>
              <a:rPr kumimoji="1" lang="en-US" altLang="zh-TW" sz="3600" dirty="0">
                <a:latin typeface="+mj-ea"/>
                <a:ea typeface="+mj-ea"/>
              </a:rPr>
              <a:t>2</a:t>
            </a:r>
            <a:r>
              <a:rPr kumimoji="1" lang="zh-TW" altLang="en-US" sz="3600" dirty="0">
                <a:latin typeface="+mj-ea"/>
                <a:ea typeface="+mj-ea"/>
              </a:rPr>
              <a:t>條所載列締約國一般義務範圍的根本概念。</a:t>
            </a:r>
            <a:r>
              <a:rPr kumimoji="1" lang="zh-TW" altLang="en-US" sz="3600" b="1" dirty="0">
                <a:latin typeface="+mj-ea"/>
                <a:ea typeface="+mj-ea"/>
              </a:rPr>
              <a:t>以性和性別為由而對婦女的歧視</a:t>
            </a:r>
            <a:r>
              <a:rPr kumimoji="1" lang="zh-TW" altLang="en-US" sz="3600" dirty="0">
                <a:latin typeface="+mj-ea"/>
                <a:ea typeface="+mj-ea"/>
              </a:rPr>
              <a:t>，與其他影響婦女的因素息息相關，如：種族、族裔、宗教或信仰、健康狀況、年齡、階級、種姓、</a:t>
            </a:r>
            <a:r>
              <a:rPr kumimoji="1" lang="zh-TW" altLang="en-US" sz="3600" b="1" dirty="0">
                <a:solidFill>
                  <a:srgbClr val="FF0000"/>
                </a:solidFill>
                <a:latin typeface="+mj-ea"/>
                <a:ea typeface="+mj-ea"/>
              </a:rPr>
              <a:t>性取向和性別認同</a:t>
            </a:r>
            <a:r>
              <a:rPr kumimoji="1" lang="zh-TW" altLang="en-US" sz="3600" dirty="0">
                <a:latin typeface="+mj-ea"/>
                <a:ea typeface="+mj-ea"/>
              </a:rPr>
              <a:t>等。」</a:t>
            </a: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199159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979712" y="260648"/>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684992" y="1871457"/>
            <a:ext cx="7920880" cy="4968552"/>
          </a:xfrm>
        </p:spPr>
        <p:txBody>
          <a:bodyPr>
            <a:normAutofit/>
          </a:bodyPr>
          <a:lstStyle/>
          <a:p>
            <a:r>
              <a:rPr kumimoji="1" lang="en-US" altLang="zh-TW" sz="3600" dirty="0">
                <a:latin typeface="+mj-ea"/>
                <a:ea typeface="+mj-ea"/>
              </a:rPr>
              <a:t>1</a:t>
            </a:r>
            <a:r>
              <a:rPr kumimoji="1" lang="en-US" altLang="zh-TW" sz="3600" dirty="0" smtClean="0">
                <a:latin typeface="+mj-ea"/>
                <a:ea typeface="+mj-ea"/>
              </a:rPr>
              <a:t>.</a:t>
            </a:r>
            <a:r>
              <a:rPr kumimoji="1" lang="zh-TW" altLang="en-US" sz="3600" dirty="0" smtClean="0">
                <a:latin typeface="+mj-ea"/>
                <a:ea typeface="+mj-ea"/>
              </a:rPr>
              <a:t>公立學校</a:t>
            </a:r>
            <a:r>
              <a:rPr kumimoji="1" lang="zh-TW" altLang="en-US" sz="3600" dirty="0">
                <a:latin typeface="+mj-ea"/>
                <a:ea typeface="+mj-ea"/>
              </a:rPr>
              <a:t>雖依據性別教育平等法進行性別多元介紹，可否</a:t>
            </a:r>
            <a:r>
              <a:rPr kumimoji="1" lang="zh-TW" altLang="en-US" sz="3600" b="1" dirty="0">
                <a:solidFill>
                  <a:srgbClr val="0070C0"/>
                </a:solidFill>
                <a:latin typeface="+mj-ea"/>
                <a:ea typeface="+mj-ea"/>
              </a:rPr>
              <a:t>因家長團體抗議而停止性別多元教育的相關內容</a:t>
            </a:r>
            <a:r>
              <a:rPr kumimoji="1" lang="zh-TW" altLang="en-US" sz="3600" dirty="0">
                <a:latin typeface="+mj-ea"/>
                <a:ea typeface="+mj-ea"/>
              </a:rPr>
              <a:t>？</a:t>
            </a:r>
            <a:endParaRPr kumimoji="1" lang="en-US" altLang="zh-TW" sz="3600" dirty="0">
              <a:latin typeface="+mj-ea"/>
              <a:ea typeface="+mj-ea"/>
            </a:endParaRPr>
          </a:p>
        </p:txBody>
      </p:sp>
      <p:sp>
        <p:nvSpPr>
          <p:cNvPr id="3" name="投影片編號版面配置區 2"/>
          <p:cNvSpPr>
            <a:spLocks noGrp="1"/>
          </p:cNvSpPr>
          <p:nvPr>
            <p:ph type="sldNum" sz="quarter" idx="12"/>
          </p:nvPr>
        </p:nvSpPr>
        <p:spPr/>
        <p:txBody>
          <a:bodyPr/>
          <a:lstStyle/>
          <a:p>
            <a:fld id="{B114DE9F-D6E8-410D-91E8-5FA3F2D1BE4C}" type="slidenum">
              <a:rPr lang="zh-TW" altLang="en-US" smtClean="0"/>
              <a:t>68</a:t>
            </a:fld>
            <a:endParaRPr lang="zh-TW" altLang="en-US"/>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6" y="4068234"/>
            <a:ext cx="5381625" cy="2771775"/>
          </a:xfrm>
          <a:prstGeom prst="rect">
            <a:avLst/>
          </a:prstGeom>
        </p:spPr>
      </p:pic>
    </p:spTree>
    <p:extLst>
      <p:ext uri="{BB962C8B-B14F-4D97-AF65-F5344CB8AC3E}">
        <p14:creationId xmlns:p14="http://schemas.microsoft.com/office/powerpoint/2010/main" val="3963679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979712" y="260648"/>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684992" y="1871457"/>
            <a:ext cx="7920880" cy="4968552"/>
          </a:xfrm>
        </p:spPr>
        <p:txBody>
          <a:bodyPr>
            <a:normAutofit/>
          </a:bodyPr>
          <a:lstStyle/>
          <a:p>
            <a:r>
              <a:rPr kumimoji="1" lang="en-US" altLang="zh-TW" sz="3600" dirty="0">
                <a:latin typeface="+mj-ea"/>
                <a:ea typeface="+mj-ea"/>
              </a:rPr>
              <a:t>2.</a:t>
            </a:r>
            <a:r>
              <a:rPr kumimoji="1" lang="zh-TW" altLang="en-US" sz="3600" dirty="0">
                <a:latin typeface="+mj-ea"/>
                <a:ea typeface="+mj-ea"/>
              </a:rPr>
              <a:t>從性別比例而言，我國社會仍普遍認為</a:t>
            </a:r>
            <a:r>
              <a:rPr kumimoji="1" lang="zh-TW" altLang="en-US" sz="3600" b="1" dirty="0">
                <a:solidFill>
                  <a:srgbClr val="FF0000"/>
                </a:solidFill>
                <a:latin typeface="+mj-ea"/>
                <a:ea typeface="+mj-ea"/>
              </a:rPr>
              <a:t>「男生應念理工、女生適合文史」</a:t>
            </a:r>
            <a:r>
              <a:rPr kumimoji="1" lang="zh-TW" altLang="en-US" sz="3600" dirty="0">
                <a:latin typeface="+mj-ea"/>
                <a:ea typeface="+mj-ea"/>
              </a:rPr>
              <a:t>，有何建議具體方法可改善此種現況？否可採用</a:t>
            </a:r>
            <a:r>
              <a:rPr kumimoji="1" lang="en-US" altLang="zh-TW" sz="3600" dirty="0">
                <a:latin typeface="+mj-ea"/>
                <a:ea typeface="+mj-ea"/>
              </a:rPr>
              <a:t>『</a:t>
            </a:r>
            <a:r>
              <a:rPr kumimoji="1" lang="zh-TW" altLang="en-US" sz="3600" dirty="0">
                <a:latin typeface="+mj-ea"/>
                <a:ea typeface="+mj-ea"/>
              </a:rPr>
              <a:t>科系入學性別名額保障</a:t>
            </a:r>
            <a:r>
              <a:rPr kumimoji="1" lang="en-US" altLang="zh-TW" sz="3600" dirty="0">
                <a:latin typeface="+mj-ea"/>
                <a:ea typeface="+mj-ea"/>
              </a:rPr>
              <a:t>』</a:t>
            </a:r>
            <a:r>
              <a:rPr kumimoji="1" lang="zh-TW" altLang="en-US" sz="3600" dirty="0">
                <a:latin typeface="+mj-ea"/>
                <a:ea typeface="+mj-ea"/>
              </a:rPr>
              <a:t>？</a:t>
            </a:r>
          </a:p>
        </p:txBody>
      </p:sp>
      <p:sp>
        <p:nvSpPr>
          <p:cNvPr id="3" name="投影片編號版面配置區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100" b="0" i="0" u="none" strike="noStrike" kern="1200" cap="none" spc="0" normalizeH="0" baseline="0" noProof="0" smtClean="0">
                <a:ln>
                  <a:noFill/>
                </a:ln>
                <a:solidFill>
                  <a:srgbClr val="FFFFFF"/>
                </a:solidFill>
                <a:effectLst/>
                <a:uLnTx/>
                <a:uFillTx/>
                <a:latin typeface="Gill Sans MT" panose="020B0502020104020203"/>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69</a:t>
            </a:fld>
            <a:endParaRPr kumimoji="0" lang="zh-TW" altLang="en-US" sz="1100" b="0" i="0" u="none" strike="noStrike" kern="1200" cap="none" spc="0" normalizeH="0" baseline="0" noProof="0">
              <a:ln>
                <a:noFill/>
              </a:ln>
              <a:solidFill>
                <a:srgbClr val="FFFFFF"/>
              </a:solidFill>
              <a:effectLst/>
              <a:uLnTx/>
              <a:uFillTx/>
              <a:latin typeface="Gill Sans MT" panose="020B0502020104020203"/>
              <a:ea typeface="微軟正黑體" panose="020B0604030504040204" pitchFamily="34" charset="-120"/>
              <a:cs typeface="+mn-cs"/>
            </a:endParaRPr>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0973" y="4077072"/>
            <a:ext cx="3413973" cy="4797152"/>
          </a:xfrm>
          <a:prstGeom prst="rect">
            <a:avLst/>
          </a:prstGeom>
        </p:spPr>
      </p:pic>
    </p:spTree>
    <p:extLst>
      <p:ext uri="{BB962C8B-B14F-4D97-AF65-F5344CB8AC3E}">
        <p14:creationId xmlns:p14="http://schemas.microsoft.com/office/powerpoint/2010/main" val="14630746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467544" y="-99392"/>
            <a:ext cx="8229600" cy="1143000"/>
          </a:xfrm>
        </p:spPr>
        <p:txBody>
          <a:bodyPr>
            <a:normAutofit/>
          </a:bodyPr>
          <a:lstStyle/>
          <a:p>
            <a:pPr algn="ctr"/>
            <a:r>
              <a:rPr lang="zh-TW" altLang="en-US" dirty="0">
                <a:solidFill>
                  <a:srgbClr val="FF0000"/>
                </a:solidFill>
              </a:rPr>
              <a:t>案例解析</a:t>
            </a:r>
            <a:r>
              <a:rPr lang="en-US" altLang="zh-TW" dirty="0">
                <a:solidFill>
                  <a:srgbClr val="FF0000"/>
                </a:solidFill>
              </a:rPr>
              <a:t>5</a:t>
            </a:r>
            <a:r>
              <a:rPr lang="zh-TW" altLang="en-US" dirty="0">
                <a:solidFill>
                  <a:srgbClr val="FF0000"/>
                </a:solidFill>
              </a:rPr>
              <a:t>性別與法律之前的平等</a:t>
            </a:r>
          </a:p>
        </p:txBody>
      </p:sp>
      <p:graphicFrame>
        <p:nvGraphicFramePr>
          <p:cNvPr id="7" name="內容版面配置區 4"/>
          <p:cNvGraphicFramePr>
            <a:graphicFrameLocks noGrp="1"/>
          </p:cNvGraphicFramePr>
          <p:nvPr>
            <p:ph idx="1"/>
            <p:extLst>
              <p:ext uri="{D42A27DB-BD31-4B8C-83A1-F6EECF244321}">
                <p14:modId xmlns:p14="http://schemas.microsoft.com/office/powerpoint/2010/main" val="213889271"/>
              </p:ext>
            </p:extLst>
          </p:nvPr>
        </p:nvGraphicFramePr>
        <p:xfrm>
          <a:off x="323528" y="1052736"/>
          <a:ext cx="8517632"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投影片編號版面配置區 1"/>
          <p:cNvSpPr>
            <a:spLocks noGrp="1"/>
          </p:cNvSpPr>
          <p:nvPr>
            <p:ph type="sldNum" sz="quarter" idx="12"/>
          </p:nvPr>
        </p:nvSpPr>
        <p:spPr/>
        <p:txBody>
          <a:bodyPr/>
          <a:lstStyle/>
          <a:p>
            <a:fld id="{B114DE9F-D6E8-410D-91E8-5FA3F2D1BE4C}" type="slidenum">
              <a:rPr lang="zh-TW" altLang="en-US" smtClean="0"/>
              <a:t>70</a:t>
            </a:fld>
            <a:endParaRPr lang="zh-TW" altLang="en-US"/>
          </a:p>
        </p:txBody>
      </p:sp>
      <p:sp>
        <p:nvSpPr>
          <p:cNvPr id="8" name="矩形 7"/>
          <p:cNvSpPr/>
          <p:nvPr/>
        </p:nvSpPr>
        <p:spPr>
          <a:xfrm>
            <a:off x="35496" y="-72008"/>
            <a:ext cx="1152128" cy="5486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3600" b="1" dirty="0">
              <a:solidFill>
                <a:schemeClr val="accent2"/>
              </a:solidFill>
            </a:endParaRPr>
          </a:p>
        </p:txBody>
      </p:sp>
    </p:spTree>
    <p:extLst>
      <p:ext uri="{BB962C8B-B14F-4D97-AF65-F5344CB8AC3E}">
        <p14:creationId xmlns:p14="http://schemas.microsoft.com/office/powerpoint/2010/main" val="2396564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979712" y="188640"/>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1013678" y="1628800"/>
            <a:ext cx="7409314" cy="4680520"/>
          </a:xfrm>
        </p:spPr>
        <p:txBody>
          <a:bodyPr>
            <a:normAutofit/>
          </a:bodyPr>
          <a:lstStyle/>
          <a:p>
            <a:pPr marL="109728" indent="0">
              <a:buNone/>
            </a:pPr>
            <a:r>
              <a:rPr kumimoji="1" lang="en-US" altLang="zh-TW" sz="3600" dirty="0">
                <a:latin typeface="+mj-ea"/>
                <a:ea typeface="+mj-ea"/>
              </a:rPr>
              <a:t>CEDAW</a:t>
            </a:r>
            <a:r>
              <a:rPr kumimoji="1" lang="zh-TW" altLang="en-US" sz="3600" dirty="0">
                <a:latin typeface="+mj-ea"/>
                <a:ea typeface="+mj-ea"/>
              </a:rPr>
              <a:t>第</a:t>
            </a:r>
            <a:r>
              <a:rPr kumimoji="1" lang="en-US" altLang="zh-TW" sz="3600" dirty="0">
                <a:latin typeface="+mj-ea"/>
                <a:ea typeface="+mj-ea"/>
              </a:rPr>
              <a:t>16</a:t>
            </a:r>
            <a:r>
              <a:rPr kumimoji="1" lang="zh-TW" altLang="en-US" sz="3600" dirty="0">
                <a:latin typeface="+mj-ea"/>
                <a:ea typeface="+mj-ea"/>
              </a:rPr>
              <a:t>條第</a:t>
            </a:r>
            <a:r>
              <a:rPr kumimoji="1" lang="en-US" altLang="zh-TW" sz="3600" dirty="0">
                <a:latin typeface="+mj-ea"/>
                <a:ea typeface="+mj-ea"/>
              </a:rPr>
              <a:t>2</a:t>
            </a:r>
            <a:r>
              <a:rPr kumimoji="1" lang="zh-TW" altLang="en-US" sz="3600" dirty="0">
                <a:latin typeface="+mj-ea"/>
                <a:ea typeface="+mj-ea"/>
              </a:rPr>
              <a:t>項：</a:t>
            </a:r>
            <a:endParaRPr kumimoji="1" lang="en-US" altLang="zh-TW" sz="3600" dirty="0">
              <a:latin typeface="+mj-ea"/>
              <a:ea typeface="+mj-ea"/>
            </a:endParaRPr>
          </a:p>
          <a:p>
            <a:pPr marL="109728" indent="0">
              <a:buNone/>
            </a:pPr>
            <a:r>
              <a:rPr kumimoji="1" lang="zh-TW" altLang="en-US" sz="3600" dirty="0">
                <a:latin typeface="+mj-ea"/>
                <a:ea typeface="+mj-ea"/>
              </a:rPr>
              <a:t>「</a:t>
            </a:r>
            <a:r>
              <a:rPr kumimoji="1" lang="en-US" altLang="zh-TW" sz="3600" dirty="0">
                <a:latin typeface="+mj-ea"/>
                <a:ea typeface="+mj-ea"/>
              </a:rPr>
              <a:t>2.</a:t>
            </a:r>
            <a:r>
              <a:rPr kumimoji="1" lang="zh-TW" altLang="en-US" sz="3600" dirty="0">
                <a:latin typeface="+mj-ea"/>
                <a:ea typeface="+mj-ea"/>
              </a:rPr>
              <a:t>童年訂婚和結婚應不具法律效力，並應採取一切必要行動，包括制訂法律，</a:t>
            </a:r>
            <a:r>
              <a:rPr kumimoji="1" lang="zh-TW" altLang="en-US" sz="3600" b="1" dirty="0">
                <a:solidFill>
                  <a:srgbClr val="FF0000"/>
                </a:solidFill>
                <a:latin typeface="+mj-ea"/>
                <a:ea typeface="+mj-ea"/>
              </a:rPr>
              <a:t>規定結婚最低年齡</a:t>
            </a:r>
            <a:r>
              <a:rPr kumimoji="1" lang="zh-TW" altLang="en-US" sz="3600" dirty="0">
                <a:latin typeface="+mj-ea"/>
                <a:ea typeface="+mj-ea"/>
              </a:rPr>
              <a:t>，並規定婚姻必須向正式機構登記。」</a:t>
            </a:r>
          </a:p>
          <a:p>
            <a:pPr marL="109728" indent="0">
              <a:buNone/>
            </a:pPr>
            <a:endParaRPr kumimoji="1" lang="zh-TW" altLang="en-US" sz="3600" dirty="0">
              <a:latin typeface="+mj-ea"/>
              <a:ea typeface="+mj-ea"/>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28788772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979712" y="188640"/>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1013678" y="1720280"/>
            <a:ext cx="7409314" cy="4680520"/>
          </a:xfrm>
        </p:spPr>
        <p:txBody>
          <a:bodyPr>
            <a:normAutofit/>
          </a:bodyPr>
          <a:lstStyle/>
          <a:p>
            <a:pPr marL="109728" indent="0">
              <a:buNone/>
            </a:pPr>
            <a:r>
              <a:rPr kumimoji="1" lang="zh-TW" altLang="en-US" sz="3600" dirty="0">
                <a:latin typeface="+mj-ea"/>
                <a:ea typeface="+mj-ea"/>
              </a:rPr>
              <a:t>民法第 </a:t>
            </a:r>
            <a:r>
              <a:rPr kumimoji="1" lang="en-US" altLang="zh-TW" sz="3600" dirty="0">
                <a:latin typeface="+mj-ea"/>
                <a:ea typeface="+mj-ea"/>
              </a:rPr>
              <a:t>973 </a:t>
            </a:r>
            <a:r>
              <a:rPr kumimoji="1" lang="zh-TW" altLang="en-US" sz="3600" dirty="0">
                <a:latin typeface="+mj-ea"/>
                <a:ea typeface="+mj-ea"/>
              </a:rPr>
              <a:t>條：</a:t>
            </a:r>
            <a:endParaRPr kumimoji="1" lang="en-US" altLang="zh-TW" sz="3600" dirty="0">
              <a:latin typeface="+mj-ea"/>
              <a:ea typeface="+mj-ea"/>
            </a:endParaRPr>
          </a:p>
          <a:p>
            <a:pPr marL="109728" indent="0">
              <a:buNone/>
            </a:pPr>
            <a:r>
              <a:rPr kumimoji="1" lang="zh-TW" altLang="en-US" sz="3600" dirty="0">
                <a:latin typeface="+mj-ea"/>
                <a:ea typeface="+mj-ea"/>
              </a:rPr>
              <a:t>「男未滿十七歲，女未滿十五歲者，不得訂定婚約。」</a:t>
            </a:r>
            <a:endParaRPr kumimoji="1" lang="en-US" altLang="zh-TW" sz="3600" dirty="0">
              <a:latin typeface="+mj-ea"/>
              <a:ea typeface="+mj-ea"/>
            </a:endParaRPr>
          </a:p>
          <a:p>
            <a:pPr marL="109728" indent="0">
              <a:buNone/>
            </a:pPr>
            <a:r>
              <a:rPr kumimoji="1" lang="zh-TW" altLang="en-US" sz="3600" dirty="0">
                <a:latin typeface="+mj-ea"/>
                <a:ea typeface="+mj-ea"/>
              </a:rPr>
              <a:t>第 </a:t>
            </a:r>
            <a:r>
              <a:rPr kumimoji="1" lang="en-US" altLang="zh-TW" sz="3600" dirty="0">
                <a:latin typeface="+mj-ea"/>
                <a:ea typeface="+mj-ea"/>
              </a:rPr>
              <a:t>980 </a:t>
            </a:r>
            <a:r>
              <a:rPr kumimoji="1" lang="zh-TW" altLang="en-US" sz="3600" dirty="0">
                <a:latin typeface="+mj-ea"/>
                <a:ea typeface="+mj-ea"/>
              </a:rPr>
              <a:t>條		</a:t>
            </a:r>
          </a:p>
          <a:p>
            <a:pPr marL="109728" indent="0">
              <a:buNone/>
            </a:pPr>
            <a:r>
              <a:rPr kumimoji="1" lang="zh-TW" altLang="en-US" sz="3600" dirty="0">
                <a:latin typeface="+mj-ea"/>
                <a:ea typeface="+mj-ea"/>
              </a:rPr>
              <a:t>「男未滿十八歲，女未滿十六歲者，不得結婚。」</a:t>
            </a:r>
          </a:p>
          <a:p>
            <a:pPr marL="109728" indent="0">
              <a:buNone/>
            </a:pPr>
            <a:endParaRPr kumimoji="1" lang="zh-TW" altLang="en-US" sz="3600" dirty="0">
              <a:latin typeface="+mj-ea"/>
              <a:ea typeface="+mj-ea"/>
            </a:endParaRPr>
          </a:p>
        </p:txBody>
      </p:sp>
      <p:sp>
        <p:nvSpPr>
          <p:cNvPr id="3" name="投影片編號版面配置區 2"/>
          <p:cNvSpPr>
            <a:spLocks noGrp="1"/>
          </p:cNvSpPr>
          <p:nvPr>
            <p:ph type="sldNum" sz="quarter" idx="12"/>
          </p:nvPr>
        </p:nvSpPr>
        <p:spPr/>
        <p:txBody>
          <a:bodyPr/>
          <a:lstStyle/>
          <a:p>
            <a:fld id="{B114DE9F-D6E8-410D-91E8-5FA3F2D1BE4C}" type="slidenum">
              <a:rPr lang="zh-TW" altLang="en-US" smtClean="0"/>
              <a:t>72</a:t>
            </a:fld>
            <a:endParaRPr lang="zh-TW" altLang="en-US"/>
          </a:p>
        </p:txBody>
      </p:sp>
    </p:spTree>
    <p:extLst>
      <p:ext uri="{BB962C8B-B14F-4D97-AF65-F5344CB8AC3E}">
        <p14:creationId xmlns:p14="http://schemas.microsoft.com/office/powerpoint/2010/main" val="13746212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979712" y="188640"/>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567711" y="1679787"/>
            <a:ext cx="8038161" cy="5211092"/>
          </a:xfrm>
        </p:spPr>
        <p:txBody>
          <a:bodyPr>
            <a:normAutofit fontScale="77500" lnSpcReduction="20000"/>
          </a:bodyPr>
          <a:lstStyle/>
          <a:p>
            <a:pPr marL="109728" indent="0">
              <a:lnSpc>
                <a:spcPts val="3400"/>
              </a:lnSpc>
              <a:buNone/>
            </a:pPr>
            <a:r>
              <a:rPr kumimoji="1" lang="zh-TW" altLang="en-US" sz="3600" dirty="0">
                <a:latin typeface="+mj-ea"/>
                <a:ea typeface="+mj-ea"/>
              </a:rPr>
              <a:t>第</a:t>
            </a:r>
            <a:r>
              <a:rPr kumimoji="1" lang="en-US" altLang="zh-TW" sz="3600" dirty="0">
                <a:latin typeface="+mj-ea"/>
                <a:ea typeface="+mj-ea"/>
              </a:rPr>
              <a:t>21</a:t>
            </a:r>
            <a:r>
              <a:rPr kumimoji="1" lang="zh-TW" altLang="en-US" sz="3600" dirty="0">
                <a:latin typeface="+mj-ea"/>
                <a:ea typeface="+mj-ea"/>
              </a:rPr>
              <a:t>號一般性意見書</a:t>
            </a:r>
            <a:endParaRPr kumimoji="1" lang="en-US" altLang="zh-TW" sz="3600" dirty="0">
              <a:latin typeface="+mj-ea"/>
              <a:ea typeface="+mj-ea"/>
            </a:endParaRPr>
          </a:p>
          <a:p>
            <a:pPr marL="109728" indent="0">
              <a:lnSpc>
                <a:spcPts val="3400"/>
              </a:lnSpc>
              <a:buNone/>
            </a:pPr>
            <a:r>
              <a:rPr kumimoji="1" lang="en-US" altLang="zh-TW" sz="3600" dirty="0">
                <a:latin typeface="+mj-ea"/>
                <a:ea typeface="+mj-ea"/>
              </a:rPr>
              <a:t>36. 1993</a:t>
            </a:r>
            <a:r>
              <a:rPr kumimoji="1" lang="zh-TW" altLang="en-US" sz="3600" dirty="0">
                <a:latin typeface="+mj-ea"/>
                <a:ea typeface="+mj-ea"/>
              </a:rPr>
              <a:t>年</a:t>
            </a:r>
            <a:r>
              <a:rPr kumimoji="1" lang="en-US" altLang="zh-TW" sz="3600" dirty="0">
                <a:latin typeface="+mj-ea"/>
                <a:ea typeface="+mj-ea"/>
              </a:rPr>
              <a:t>6</a:t>
            </a:r>
            <a:r>
              <a:rPr kumimoji="1" lang="zh-TW" altLang="en-US" sz="3600" dirty="0">
                <a:latin typeface="+mj-ea"/>
                <a:ea typeface="+mj-ea"/>
              </a:rPr>
              <a:t>月</a:t>
            </a:r>
            <a:r>
              <a:rPr kumimoji="1" lang="en-US" altLang="zh-TW" sz="3600" dirty="0">
                <a:latin typeface="+mj-ea"/>
                <a:ea typeface="+mj-ea"/>
              </a:rPr>
              <a:t>14</a:t>
            </a:r>
            <a:r>
              <a:rPr kumimoji="1" lang="zh-TW" altLang="en-US" sz="3600" dirty="0">
                <a:latin typeface="+mj-ea"/>
                <a:ea typeface="+mj-ea"/>
              </a:rPr>
              <a:t>日至</a:t>
            </a:r>
            <a:r>
              <a:rPr kumimoji="1" lang="en-US" altLang="zh-TW" sz="3600" dirty="0">
                <a:latin typeface="+mj-ea"/>
                <a:ea typeface="+mj-ea"/>
              </a:rPr>
              <a:t>25</a:t>
            </a:r>
            <a:r>
              <a:rPr kumimoji="1" lang="zh-TW" altLang="en-US" sz="3600" dirty="0">
                <a:latin typeface="+mj-ea"/>
                <a:ea typeface="+mj-ea"/>
              </a:rPr>
              <a:t>日於維也納舉行的世界人權會議，通過</a:t>
            </a:r>
            <a:r>
              <a:rPr kumimoji="1" lang="en-US" altLang="zh-TW" sz="3600" dirty="0">
                <a:latin typeface="+mj-ea"/>
                <a:ea typeface="+mj-ea"/>
              </a:rPr>
              <a:t>《</a:t>
            </a:r>
            <a:r>
              <a:rPr kumimoji="1" lang="zh-TW" altLang="en-US" sz="3600" dirty="0">
                <a:latin typeface="+mj-ea"/>
                <a:ea typeface="+mj-ea"/>
              </a:rPr>
              <a:t>人權宣言暨行動綱領</a:t>
            </a:r>
            <a:r>
              <a:rPr kumimoji="1" lang="en-US" altLang="zh-TW" sz="3600" dirty="0">
                <a:latin typeface="+mj-ea"/>
                <a:ea typeface="+mj-ea"/>
              </a:rPr>
              <a:t>》</a:t>
            </a:r>
            <a:r>
              <a:rPr kumimoji="1" lang="zh-TW" altLang="en-US" sz="3600" dirty="0">
                <a:latin typeface="+mj-ea"/>
                <a:ea typeface="+mj-ea"/>
              </a:rPr>
              <a:t>，敦促締約國廢止歧視女童和對女童造成傷害的現行法律、條例、習俗和慣例。第</a:t>
            </a:r>
            <a:r>
              <a:rPr kumimoji="1" lang="en-US" altLang="zh-TW" sz="3600" dirty="0">
                <a:latin typeface="+mj-ea"/>
                <a:ea typeface="+mj-ea"/>
              </a:rPr>
              <a:t>16</a:t>
            </a:r>
            <a:r>
              <a:rPr kumimoji="1" lang="zh-TW" altLang="en-US" sz="3600" dirty="0">
                <a:latin typeface="+mj-ea"/>
                <a:ea typeface="+mj-ea"/>
              </a:rPr>
              <a:t>條第</a:t>
            </a:r>
            <a:r>
              <a:rPr kumimoji="1" lang="en-US" altLang="zh-TW" sz="3600" dirty="0">
                <a:latin typeface="+mj-ea"/>
                <a:ea typeface="+mj-ea"/>
              </a:rPr>
              <a:t>2</a:t>
            </a:r>
            <a:r>
              <a:rPr kumimoji="1" lang="zh-TW" altLang="en-US" sz="3600" dirty="0">
                <a:latin typeface="+mj-ea"/>
                <a:ea typeface="+mj-ea"/>
              </a:rPr>
              <a:t>項和</a:t>
            </a:r>
            <a:r>
              <a:rPr kumimoji="1" lang="en-US" altLang="zh-TW" sz="3600" dirty="0">
                <a:latin typeface="+mj-ea"/>
                <a:ea typeface="+mj-ea"/>
              </a:rPr>
              <a:t>《</a:t>
            </a:r>
            <a:r>
              <a:rPr kumimoji="1" lang="zh-TW" altLang="en-US" sz="3600" dirty="0">
                <a:latin typeface="+mj-ea"/>
                <a:ea typeface="+mj-ea"/>
              </a:rPr>
              <a:t>兒童權利公約</a:t>
            </a:r>
            <a:r>
              <a:rPr kumimoji="1" lang="en-US" altLang="zh-TW" sz="3600" dirty="0">
                <a:latin typeface="+mj-ea"/>
                <a:ea typeface="+mj-ea"/>
              </a:rPr>
              <a:t>》</a:t>
            </a:r>
            <a:r>
              <a:rPr kumimoji="1" lang="zh-TW" altLang="en-US" sz="3600" dirty="0">
                <a:latin typeface="+mj-ea"/>
                <a:ea typeface="+mj-ea"/>
              </a:rPr>
              <a:t>均規定防止締約國允許未成年者結婚或使該等婚姻生效。根據</a:t>
            </a:r>
            <a:r>
              <a:rPr kumimoji="1" lang="en-US" altLang="zh-TW" sz="3600" dirty="0">
                <a:latin typeface="+mj-ea"/>
                <a:ea typeface="+mj-ea"/>
              </a:rPr>
              <a:t>《</a:t>
            </a:r>
            <a:r>
              <a:rPr kumimoji="1" lang="zh-TW" altLang="en-US" sz="3600" dirty="0">
                <a:latin typeface="+mj-ea"/>
                <a:ea typeface="+mj-ea"/>
              </a:rPr>
              <a:t>兒童權利公約</a:t>
            </a:r>
            <a:r>
              <a:rPr kumimoji="1" lang="en-US" altLang="zh-TW" sz="3600" dirty="0">
                <a:latin typeface="+mj-ea"/>
                <a:ea typeface="+mj-ea"/>
              </a:rPr>
              <a:t>》</a:t>
            </a:r>
            <a:r>
              <a:rPr kumimoji="1" lang="zh-TW" altLang="en-US" sz="3600" dirty="0">
                <a:latin typeface="+mj-ea"/>
                <a:ea typeface="+mj-ea"/>
              </a:rPr>
              <a:t>，「兒童係指</a:t>
            </a:r>
            <a:r>
              <a:rPr kumimoji="1" lang="en-US" altLang="zh-TW" sz="3600" dirty="0">
                <a:latin typeface="+mj-ea"/>
                <a:ea typeface="+mj-ea"/>
              </a:rPr>
              <a:t>18</a:t>
            </a:r>
            <a:r>
              <a:rPr kumimoji="1" lang="zh-TW" altLang="en-US" sz="3600" dirty="0">
                <a:latin typeface="+mj-ea"/>
                <a:ea typeface="+mj-ea"/>
              </a:rPr>
              <a:t>歲以下的任何人，除非對其適用之法律規定成年年齡低於</a:t>
            </a:r>
            <a:r>
              <a:rPr kumimoji="1" lang="en-US" altLang="zh-TW" sz="3600" dirty="0">
                <a:latin typeface="+mj-ea"/>
                <a:ea typeface="+mj-ea"/>
              </a:rPr>
              <a:t>18</a:t>
            </a:r>
            <a:r>
              <a:rPr kumimoji="1" lang="zh-TW" altLang="en-US" sz="3600" dirty="0">
                <a:latin typeface="+mj-ea"/>
                <a:ea typeface="+mj-ea"/>
              </a:rPr>
              <a:t>歲」。儘管已有定義與</a:t>
            </a:r>
            <a:r>
              <a:rPr kumimoji="1" lang="en-US" altLang="zh-TW" sz="3600" dirty="0">
                <a:latin typeface="+mj-ea"/>
                <a:ea typeface="+mj-ea"/>
              </a:rPr>
              <a:t>《</a:t>
            </a:r>
            <a:r>
              <a:rPr kumimoji="1" lang="zh-TW" altLang="en-US" sz="3600" dirty="0">
                <a:latin typeface="+mj-ea"/>
                <a:ea typeface="+mj-ea"/>
              </a:rPr>
              <a:t>維也納宣言</a:t>
            </a:r>
            <a:r>
              <a:rPr kumimoji="1" lang="en-US" altLang="zh-TW" sz="3600" dirty="0">
                <a:latin typeface="+mj-ea"/>
                <a:ea typeface="+mj-ea"/>
              </a:rPr>
              <a:t>》</a:t>
            </a:r>
            <a:r>
              <a:rPr kumimoji="1" lang="zh-TW" altLang="en-US" sz="3600" dirty="0">
                <a:latin typeface="+mj-ea"/>
                <a:ea typeface="+mj-ea"/>
              </a:rPr>
              <a:t>，</a:t>
            </a:r>
            <a:r>
              <a:rPr kumimoji="1" lang="zh-TW" altLang="en-US" sz="3600" b="1" dirty="0">
                <a:solidFill>
                  <a:srgbClr val="FF0000"/>
                </a:solidFill>
                <a:latin typeface="+mj-ea"/>
                <a:ea typeface="+mj-ea"/>
              </a:rPr>
              <a:t>委員會仍認為男女結婚的最低年齡皆應為</a:t>
            </a:r>
            <a:r>
              <a:rPr kumimoji="1" lang="en-US" altLang="zh-TW" sz="3600" b="1" dirty="0">
                <a:solidFill>
                  <a:srgbClr val="FF0000"/>
                </a:solidFill>
                <a:latin typeface="+mj-ea"/>
                <a:ea typeface="+mj-ea"/>
              </a:rPr>
              <a:t>18</a:t>
            </a:r>
            <a:r>
              <a:rPr kumimoji="1" lang="zh-TW" altLang="en-US" sz="3600" b="1" dirty="0">
                <a:solidFill>
                  <a:srgbClr val="FF0000"/>
                </a:solidFill>
                <a:latin typeface="+mj-ea"/>
                <a:ea typeface="+mj-ea"/>
              </a:rPr>
              <a:t>歲</a:t>
            </a:r>
            <a:r>
              <a:rPr kumimoji="1" lang="zh-TW" altLang="en-US" sz="3600" dirty="0">
                <a:latin typeface="+mj-ea"/>
                <a:ea typeface="+mj-ea"/>
              </a:rPr>
              <a:t>。</a:t>
            </a: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9273769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979712" y="188640"/>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567711" y="1772816"/>
            <a:ext cx="8038161" cy="5211092"/>
          </a:xfrm>
        </p:spPr>
        <p:txBody>
          <a:bodyPr>
            <a:normAutofit fontScale="77500" lnSpcReduction="20000"/>
          </a:bodyPr>
          <a:lstStyle/>
          <a:p>
            <a:pPr marL="109728" indent="0">
              <a:buNone/>
            </a:pPr>
            <a:r>
              <a:rPr kumimoji="1" lang="zh-TW" altLang="en-US" sz="3600" dirty="0">
                <a:latin typeface="+mj-ea"/>
                <a:ea typeface="+mj-ea"/>
              </a:rPr>
              <a:t>第</a:t>
            </a:r>
            <a:r>
              <a:rPr kumimoji="1" lang="en-US" altLang="zh-TW" sz="3600" dirty="0">
                <a:latin typeface="+mj-ea"/>
                <a:ea typeface="+mj-ea"/>
              </a:rPr>
              <a:t>21</a:t>
            </a:r>
            <a:r>
              <a:rPr kumimoji="1" lang="zh-TW" altLang="en-US" sz="3600" dirty="0">
                <a:latin typeface="+mj-ea"/>
                <a:ea typeface="+mj-ea"/>
              </a:rPr>
              <a:t>號一般性意見書</a:t>
            </a:r>
            <a:endParaRPr kumimoji="1" lang="en-US" altLang="zh-TW" sz="3600" dirty="0">
              <a:latin typeface="+mj-ea"/>
              <a:ea typeface="+mj-ea"/>
            </a:endParaRPr>
          </a:p>
          <a:p>
            <a:pPr marL="109728" indent="0">
              <a:buNone/>
            </a:pPr>
            <a:r>
              <a:rPr kumimoji="1" lang="en-US" altLang="zh-TW" sz="3600" dirty="0">
                <a:latin typeface="+mj-ea"/>
                <a:ea typeface="+mj-ea"/>
              </a:rPr>
              <a:t>36. …</a:t>
            </a:r>
            <a:r>
              <a:rPr kumimoji="1" lang="zh-TW" altLang="en-US" sz="3600" dirty="0">
                <a:latin typeface="+mj-ea"/>
                <a:ea typeface="+mj-ea"/>
              </a:rPr>
              <a:t>男女結婚時承擔重要的責任，因此不應准許其達到成年和取得充分行為能力之前結婚。根據世界衛生組織的觀點，未成年人，尤指少女結婚生育，對其健康會造成不利影響，同時妨礙其學業，導致其經濟自立也受到侷限。</a:t>
            </a:r>
          </a:p>
          <a:p>
            <a:pPr marL="109728" indent="0">
              <a:buNone/>
            </a:pPr>
            <a:r>
              <a:rPr kumimoji="1" lang="en-US" altLang="zh-TW" sz="3600" dirty="0">
                <a:latin typeface="+mj-ea"/>
                <a:ea typeface="+mj-ea"/>
              </a:rPr>
              <a:t>37. </a:t>
            </a:r>
            <a:r>
              <a:rPr kumimoji="1" lang="zh-TW" altLang="en-US" sz="3600" dirty="0">
                <a:latin typeface="+mj-ea"/>
                <a:ea typeface="+mj-ea"/>
              </a:rPr>
              <a:t>這不僅影響婦女本身，還限制其能力發展和獨立性，減少其就業機會，從而對家庭和社區皆造成不利影響。</a:t>
            </a:r>
          </a:p>
          <a:p>
            <a:pPr marL="109728" indent="0">
              <a:buNone/>
            </a:pPr>
            <a:r>
              <a:rPr kumimoji="1" lang="en-US" altLang="zh-TW" sz="3600" dirty="0">
                <a:latin typeface="+mj-ea"/>
                <a:ea typeface="+mj-ea"/>
              </a:rPr>
              <a:t>38. </a:t>
            </a:r>
            <a:r>
              <a:rPr kumimoji="1" lang="zh-TW" altLang="en-US" sz="3600" dirty="0">
                <a:latin typeface="+mj-ea"/>
                <a:ea typeface="+mj-ea"/>
              </a:rPr>
              <a:t>部分國家</a:t>
            </a:r>
            <a:r>
              <a:rPr kumimoji="1" lang="zh-TW" altLang="en-US" sz="3600" dirty="0">
                <a:solidFill>
                  <a:srgbClr val="FF0000"/>
                </a:solidFill>
                <a:latin typeface="+mj-ea"/>
                <a:ea typeface="+mj-ea"/>
              </a:rPr>
              <a:t>規定男女不同的最低結婚年齡</a:t>
            </a:r>
            <a:r>
              <a:rPr kumimoji="1" lang="zh-TW" altLang="en-US" sz="3600" dirty="0">
                <a:latin typeface="+mj-ea"/>
                <a:ea typeface="+mj-ea"/>
              </a:rPr>
              <a:t>。其不正確地假定婦女的心智發展速度與男性不同，或她們結婚時的身心發展無關緊要，該等規定應予廢除。</a:t>
            </a: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000" b="0" i="0" u="none" strike="noStrike" kern="1200" cap="none" spc="0" normalizeH="0" baseline="0" noProof="0" smtClean="0">
                <a:ln>
                  <a:noFill/>
                </a:ln>
                <a:solidFill>
                  <a:prstClr val="black"/>
                </a:solidFill>
                <a:effectLst/>
                <a:uLnTx/>
                <a:uFillTx/>
                <a:latin typeface="Garamond" panose="02020404030301010803"/>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zh-TW" altLang="en-US" sz="1000" b="0" i="0" u="none" strike="noStrike" kern="1200" cap="none" spc="0" normalizeH="0" baseline="0" noProof="0">
              <a:ln>
                <a:noFill/>
              </a:ln>
              <a:solidFill>
                <a:prstClr val="black"/>
              </a:solidFill>
              <a:effectLst/>
              <a:uLnTx/>
              <a:uFillTx/>
              <a:latin typeface="Garamond" panose="02020404030301010803"/>
              <a:ea typeface="新細明體" panose="02020500000000000000" pitchFamily="18" charset="-120"/>
              <a:cs typeface="+mn-cs"/>
            </a:endParaRPr>
          </a:p>
        </p:txBody>
      </p:sp>
    </p:spTree>
    <p:extLst>
      <p:ext uri="{BB962C8B-B14F-4D97-AF65-F5344CB8AC3E}">
        <p14:creationId xmlns:p14="http://schemas.microsoft.com/office/powerpoint/2010/main" val="42922463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標題 3"/>
          <p:cNvSpPr>
            <a:spLocks noGrp="1"/>
          </p:cNvSpPr>
          <p:nvPr>
            <p:ph type="title"/>
          </p:nvPr>
        </p:nvSpPr>
        <p:spPr>
          <a:xfrm>
            <a:off x="1176865" y="116632"/>
            <a:ext cx="6798734" cy="1303867"/>
          </a:xfrm>
        </p:spPr>
        <p:txBody>
          <a:bodyPr/>
          <a:lstStyle/>
          <a:p>
            <a:pPr algn="r"/>
            <a:r>
              <a:rPr kumimoji="1" lang="zh-TW" altLang="en-US" dirty="0"/>
              <a:t>問題與討論</a:t>
            </a:r>
          </a:p>
        </p:txBody>
      </p:sp>
      <p:sp>
        <p:nvSpPr>
          <p:cNvPr id="2" name="內容版面配置區 1"/>
          <p:cNvSpPr>
            <a:spLocks noGrp="1"/>
          </p:cNvSpPr>
          <p:nvPr>
            <p:ph idx="1"/>
          </p:nvPr>
        </p:nvSpPr>
        <p:spPr>
          <a:xfrm>
            <a:off x="611560" y="1700808"/>
            <a:ext cx="7704856" cy="5043181"/>
          </a:xfrm>
        </p:spPr>
        <p:txBody>
          <a:bodyPr>
            <a:normAutofit/>
          </a:bodyPr>
          <a:lstStyle/>
          <a:p>
            <a:r>
              <a:rPr kumimoji="1" lang="en-US" altLang="zh-TW" sz="3600" dirty="0">
                <a:latin typeface="+mj-ea"/>
                <a:ea typeface="+mj-ea"/>
              </a:rPr>
              <a:t>1.</a:t>
            </a:r>
            <a:r>
              <a:rPr kumimoji="1" lang="zh-TW" altLang="en-US" sz="3600" dirty="0">
                <a:latin typeface="+mj-ea"/>
                <a:ea typeface="+mj-ea"/>
              </a:rPr>
              <a:t>若你</a:t>
            </a:r>
            <a:r>
              <a:rPr kumimoji="1" lang="en-US" altLang="zh-TW" sz="3600" dirty="0">
                <a:latin typeface="+mj-ea"/>
                <a:ea typeface="+mj-ea"/>
              </a:rPr>
              <a:t>/</a:t>
            </a:r>
            <a:r>
              <a:rPr kumimoji="1" lang="zh-TW" altLang="en-US" sz="3600" dirty="0" smtClean="0">
                <a:latin typeface="+mj-ea"/>
                <a:ea typeface="+mj-ea"/>
              </a:rPr>
              <a:t>妳認為</a:t>
            </a:r>
            <a:r>
              <a:rPr kumimoji="1" lang="zh-TW" altLang="en-US" sz="3600" dirty="0">
                <a:latin typeface="+mj-ea"/>
                <a:ea typeface="+mj-ea"/>
              </a:rPr>
              <a:t>是否需要修改最低結婚年齡？</a:t>
            </a:r>
            <a:endParaRPr kumimoji="1" lang="en-US" altLang="zh-TW" sz="3600" dirty="0">
              <a:latin typeface="+mj-ea"/>
              <a:ea typeface="+mj-ea"/>
            </a:endParaRPr>
          </a:p>
          <a:p>
            <a:r>
              <a:rPr kumimoji="1" lang="en-US" altLang="zh-TW" sz="3600" dirty="0">
                <a:latin typeface="+mj-ea"/>
                <a:ea typeface="+mj-ea"/>
              </a:rPr>
              <a:t>2.</a:t>
            </a:r>
            <a:r>
              <a:rPr kumimoji="1" lang="zh-TW" altLang="en-US" sz="3600" dirty="0">
                <a:latin typeface="+mj-ea"/>
                <a:ea typeface="+mj-ea"/>
              </a:rPr>
              <a:t> 子女姓氏雖可自由選擇，我國目前僅約</a:t>
            </a:r>
            <a:r>
              <a:rPr kumimoji="1" lang="en-US" altLang="zh-TW" sz="3600" dirty="0">
                <a:latin typeface="+mj-ea"/>
                <a:ea typeface="+mj-ea"/>
              </a:rPr>
              <a:t>5﹪</a:t>
            </a:r>
            <a:r>
              <a:rPr kumimoji="1" lang="zh-TW" altLang="en-US" sz="3600" dirty="0">
                <a:latin typeface="+mj-ea"/>
                <a:ea typeface="+mj-ea"/>
              </a:rPr>
              <a:t>從母姓，有何種可能性措施可提高選擇從母姓</a:t>
            </a:r>
            <a:r>
              <a:rPr lang="zh-TW" altLang="en-US" sz="3600" dirty="0">
                <a:latin typeface="+mj-ea"/>
                <a:ea typeface="+mj-ea"/>
              </a:rPr>
              <a:t>？</a:t>
            </a:r>
            <a:endParaRPr kumimoji="1" lang="zh-TW" altLang="en-US" sz="3600" dirty="0">
              <a:latin typeface="+mj-ea"/>
              <a:ea typeface="+mj-ea"/>
            </a:endParaRPr>
          </a:p>
        </p:txBody>
      </p:sp>
      <p:sp>
        <p:nvSpPr>
          <p:cNvPr id="3" name="投影片編號版面配置區 2"/>
          <p:cNvSpPr>
            <a:spLocks noGrp="1"/>
          </p:cNvSpPr>
          <p:nvPr>
            <p:ph type="sldNum" sz="quarter" idx="12"/>
          </p:nvPr>
        </p:nvSpPr>
        <p:spPr/>
        <p:txBody>
          <a:bodyPr/>
          <a:lstStyle/>
          <a:p>
            <a:fld id="{B114DE9F-D6E8-410D-91E8-5FA3F2D1BE4C}" type="slidenum">
              <a:rPr lang="zh-TW" altLang="en-US" smtClean="0"/>
              <a:t>75</a:t>
            </a:fld>
            <a:endParaRPr lang="zh-TW" altLang="en-US"/>
          </a:p>
        </p:txBody>
      </p:sp>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0" y="3543923"/>
            <a:ext cx="6948264" cy="3314077"/>
          </a:xfrm>
          <a:prstGeom prst="rect">
            <a:avLst/>
          </a:prstGeom>
        </p:spPr>
      </p:pic>
    </p:spTree>
    <p:extLst>
      <p:ext uri="{BB962C8B-B14F-4D97-AF65-F5344CB8AC3E}">
        <p14:creationId xmlns:p14="http://schemas.microsoft.com/office/powerpoint/2010/main" val="6300222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標題 2"/>
          <p:cNvSpPr>
            <a:spLocks noGrp="1"/>
          </p:cNvSpPr>
          <p:nvPr>
            <p:ph type="title"/>
          </p:nvPr>
        </p:nvSpPr>
        <p:spPr>
          <a:xfrm>
            <a:off x="611560" y="116633"/>
            <a:ext cx="7632848" cy="1296144"/>
          </a:xfrm>
        </p:spPr>
        <p:txBody>
          <a:bodyPr/>
          <a:lstStyle/>
          <a:p>
            <a:r>
              <a:rPr lang="zh-TW" altLang="en-US" dirty="0"/>
              <a:t>參考資料</a:t>
            </a:r>
          </a:p>
        </p:txBody>
      </p:sp>
      <p:sp>
        <p:nvSpPr>
          <p:cNvPr id="2" name="內容版面配置區 1"/>
          <p:cNvSpPr>
            <a:spLocks noGrp="1"/>
          </p:cNvSpPr>
          <p:nvPr>
            <p:ph idx="1"/>
          </p:nvPr>
        </p:nvSpPr>
        <p:spPr>
          <a:xfrm>
            <a:off x="597682" y="1736986"/>
            <a:ext cx="7848872" cy="4824536"/>
          </a:xfrm>
        </p:spPr>
        <p:txBody>
          <a:bodyPr>
            <a:noAutofit/>
          </a:bodyPr>
          <a:lstStyle/>
          <a:p>
            <a:r>
              <a:rPr lang="zh-TW" altLang="en-US" sz="2400" dirty="0">
                <a:solidFill>
                  <a:srgbClr val="FF0000"/>
                </a:solidFill>
                <a:latin typeface="+mj-ea"/>
                <a:ea typeface="+mj-ea"/>
              </a:rPr>
              <a:t>衛生福利部為加強宣導</a:t>
            </a:r>
            <a:r>
              <a:rPr lang="en-US" altLang="zh-TW" sz="2400" dirty="0">
                <a:solidFill>
                  <a:srgbClr val="FF0000"/>
                </a:solidFill>
                <a:latin typeface="+mj-ea"/>
                <a:ea typeface="+mj-ea"/>
              </a:rPr>
              <a:t>CRC</a:t>
            </a:r>
            <a:r>
              <a:rPr lang="zh-TW" altLang="en-US" sz="2400" dirty="0">
                <a:solidFill>
                  <a:srgbClr val="FF0000"/>
                </a:solidFill>
                <a:latin typeface="+mj-ea"/>
                <a:ea typeface="+mj-ea"/>
              </a:rPr>
              <a:t>及</a:t>
            </a:r>
            <a:r>
              <a:rPr lang="en-US" altLang="zh-TW" sz="2400" dirty="0">
                <a:solidFill>
                  <a:srgbClr val="FF0000"/>
                </a:solidFill>
                <a:latin typeface="+mj-ea"/>
                <a:ea typeface="+mj-ea"/>
              </a:rPr>
              <a:t>CRPD</a:t>
            </a:r>
            <a:r>
              <a:rPr lang="zh-TW" altLang="en-US" sz="2400" dirty="0">
                <a:solidFill>
                  <a:srgbClr val="FF0000"/>
                </a:solidFill>
                <a:latin typeface="+mj-ea"/>
                <a:ea typeface="+mj-ea"/>
              </a:rPr>
              <a:t>，業架設</a:t>
            </a:r>
            <a:r>
              <a:rPr lang="en-US" altLang="zh-TW" sz="2400" dirty="0">
                <a:solidFill>
                  <a:srgbClr val="FF0000"/>
                </a:solidFill>
                <a:latin typeface="+mj-ea"/>
                <a:ea typeface="+mj-ea"/>
              </a:rPr>
              <a:t>CRC </a:t>
            </a:r>
            <a:r>
              <a:rPr lang="zh-TW" altLang="en-US" sz="2400" dirty="0">
                <a:solidFill>
                  <a:srgbClr val="FF0000"/>
                </a:solidFill>
                <a:latin typeface="+mj-ea"/>
                <a:ea typeface="+mj-ea"/>
              </a:rPr>
              <a:t>資訊網</a:t>
            </a:r>
            <a:r>
              <a:rPr lang="en-US" altLang="zh-TW" sz="2400" dirty="0">
                <a:solidFill>
                  <a:srgbClr val="FF0000"/>
                </a:solidFill>
                <a:latin typeface="+mj-ea"/>
                <a:ea typeface="+mj-ea"/>
              </a:rPr>
              <a:t>(</a:t>
            </a:r>
            <a:r>
              <a:rPr lang="en-US" altLang="zh-TW" sz="2400" dirty="0">
                <a:solidFill>
                  <a:srgbClr val="FF0000"/>
                </a:solidFill>
                <a:latin typeface="+mj-ea"/>
                <a:ea typeface="+mj-ea"/>
                <a:hlinkClick r:id="rId2"/>
              </a:rPr>
              <a:t>http://crc.sfaa.gov.tw/news.php</a:t>
            </a:r>
            <a:r>
              <a:rPr lang="en-US" altLang="zh-TW" sz="2400" dirty="0">
                <a:solidFill>
                  <a:srgbClr val="FF0000"/>
                </a:solidFill>
                <a:latin typeface="+mj-ea"/>
                <a:ea typeface="+mj-ea"/>
              </a:rPr>
              <a:t>)</a:t>
            </a:r>
            <a:r>
              <a:rPr lang="zh-TW" altLang="en-US" sz="2400" dirty="0">
                <a:solidFill>
                  <a:srgbClr val="FF0000"/>
                </a:solidFill>
                <a:latin typeface="+mj-ea"/>
                <a:ea typeface="+mj-ea"/>
              </a:rPr>
              <a:t>及</a:t>
            </a:r>
            <a:r>
              <a:rPr lang="en-US" altLang="zh-TW" sz="2400" dirty="0">
                <a:solidFill>
                  <a:srgbClr val="FF0000"/>
                </a:solidFill>
                <a:latin typeface="+mj-ea"/>
                <a:ea typeface="+mj-ea"/>
              </a:rPr>
              <a:t>CRPD </a:t>
            </a:r>
            <a:r>
              <a:rPr lang="zh-TW" altLang="en-US" sz="2400" dirty="0">
                <a:solidFill>
                  <a:srgbClr val="FF0000"/>
                </a:solidFill>
                <a:latin typeface="+mj-ea"/>
                <a:ea typeface="+mj-ea"/>
              </a:rPr>
              <a:t>資訊網</a:t>
            </a:r>
            <a:r>
              <a:rPr lang="en-US" altLang="zh-TW" sz="2400" dirty="0">
                <a:solidFill>
                  <a:srgbClr val="FF0000"/>
                </a:solidFill>
                <a:latin typeface="+mj-ea"/>
                <a:ea typeface="+mj-ea"/>
              </a:rPr>
              <a:t>(http://crpd.sfaa.gov.tw/)</a:t>
            </a:r>
            <a:r>
              <a:rPr lang="zh-TW" altLang="en-US" sz="2400" dirty="0">
                <a:solidFill>
                  <a:srgbClr val="FF0000"/>
                </a:solidFill>
                <a:latin typeface="+mj-ea"/>
                <a:ea typeface="+mj-ea"/>
              </a:rPr>
              <a:t>，將國家報告、法規檢視成果等置於該網站供下載閱覽</a:t>
            </a:r>
            <a:r>
              <a:rPr lang="zh-TW" altLang="en-US" sz="2400" dirty="0">
                <a:latin typeface="+mj-ea"/>
                <a:ea typeface="+mj-ea"/>
              </a:rPr>
              <a:t>。</a:t>
            </a:r>
            <a:endParaRPr lang="en-US" altLang="zh-TW" sz="2400" dirty="0">
              <a:latin typeface="+mj-ea"/>
              <a:ea typeface="+mj-ea"/>
            </a:endParaRPr>
          </a:p>
          <a:p>
            <a:r>
              <a:rPr lang="zh-TW" altLang="en-US" sz="2400" dirty="0">
                <a:latin typeface="+mj-ea"/>
                <a:ea typeface="+mj-ea"/>
              </a:rPr>
              <a:t>共同核心文件建置於法務部人權大步走專區網站</a:t>
            </a:r>
            <a:r>
              <a:rPr lang="en-US" altLang="zh-TW" sz="2400" dirty="0">
                <a:latin typeface="+mj-ea"/>
                <a:ea typeface="+mj-ea"/>
              </a:rPr>
              <a:t>(</a:t>
            </a:r>
            <a:r>
              <a:rPr lang="en-US" altLang="zh-TW" sz="2400" dirty="0">
                <a:latin typeface="+mj-ea"/>
                <a:ea typeface="+mj-ea"/>
                <a:hlinkClick r:id="rId3"/>
              </a:rPr>
              <a:t>http://www.humanrights.moj.gov.tw/ct.asp?xItem=431258&amp;ctNode=43060&amp;mp=200</a:t>
            </a:r>
            <a:r>
              <a:rPr lang="zh-TW" altLang="en-US" sz="2400" dirty="0">
                <a:latin typeface="+mj-ea"/>
                <a:ea typeface="+mj-ea"/>
              </a:rPr>
              <a:t> </a:t>
            </a:r>
            <a:r>
              <a:rPr lang="en-US" altLang="zh-TW" sz="2400" dirty="0">
                <a:latin typeface="+mj-ea"/>
                <a:ea typeface="+mj-ea"/>
              </a:rPr>
              <a:t>)</a:t>
            </a:r>
            <a:r>
              <a:rPr lang="zh-TW" altLang="en-US" sz="2400" dirty="0">
                <a:latin typeface="+mj-ea"/>
                <a:ea typeface="+mj-ea"/>
              </a:rPr>
              <a:t>供下載閱覽。</a:t>
            </a:r>
            <a:endParaRPr lang="en-US" altLang="zh-TW" sz="2400" dirty="0">
              <a:latin typeface="+mj-ea"/>
              <a:ea typeface="+mj-ea"/>
            </a:endParaRPr>
          </a:p>
          <a:p>
            <a:r>
              <a:rPr lang="zh-TW" altLang="en-US" sz="2400" dirty="0">
                <a:latin typeface="+mj-ea"/>
                <a:ea typeface="+mj-ea"/>
              </a:rPr>
              <a:t>行政院性平會：</a:t>
            </a:r>
            <a:r>
              <a:rPr lang="en-US" altLang="zh-TW" sz="2400" dirty="0">
                <a:latin typeface="+mj-ea"/>
                <a:ea typeface="+mj-ea"/>
              </a:rPr>
              <a:t>https://www.gec.ey.gov.tw/Content_List.aspx?n=F4D8BA36729E056D</a:t>
            </a:r>
          </a:p>
          <a:p>
            <a:r>
              <a:rPr lang="zh-TW" altLang="en-US" sz="2400" dirty="0">
                <a:latin typeface="+mj-ea"/>
                <a:ea typeface="+mj-ea"/>
              </a:rPr>
              <a:t>人權公約施行監督聯盟：</a:t>
            </a:r>
            <a:r>
              <a:rPr lang="en-US" altLang="zh-TW" sz="2400" dirty="0">
                <a:latin typeface="+mj-ea"/>
                <a:ea typeface="+mj-ea"/>
              </a:rPr>
              <a:t>http://covenantswatch.org.tw/</a:t>
            </a:r>
            <a:endParaRPr lang="zh-TW" altLang="en-US" sz="2400" dirty="0">
              <a:latin typeface="+mj-ea"/>
              <a:ea typeface="+mj-ea"/>
            </a:endParaRPr>
          </a:p>
        </p:txBody>
      </p:sp>
      <p:sp>
        <p:nvSpPr>
          <p:cNvPr id="4" name="投影片編號版面配置區 3"/>
          <p:cNvSpPr>
            <a:spLocks noGrp="1"/>
          </p:cNvSpPr>
          <p:nvPr>
            <p:ph type="sldNum" sz="quarter" idx="12"/>
          </p:nvPr>
        </p:nvSpPr>
        <p:spPr/>
        <p:txBody>
          <a:bodyPr/>
          <a:lstStyle/>
          <a:p>
            <a:fld id="{B114DE9F-D6E8-410D-91E8-5FA3F2D1BE4C}" type="slidenum">
              <a:rPr lang="zh-TW" altLang="en-US" smtClean="0"/>
              <a:t>76</a:t>
            </a:fld>
            <a:endParaRPr lang="zh-TW" altLang="en-US"/>
          </a:p>
        </p:txBody>
      </p:sp>
    </p:spTree>
    <p:extLst>
      <p:ext uri="{BB962C8B-B14F-4D97-AF65-F5344CB8AC3E}">
        <p14:creationId xmlns:p14="http://schemas.microsoft.com/office/powerpoint/2010/main" val="193930894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909536" y="1831642"/>
            <a:ext cx="7641519" cy="1515533"/>
          </a:xfrm>
        </p:spPr>
        <p:txBody>
          <a:bodyPr>
            <a:normAutofit/>
          </a:bodyPr>
          <a:lstStyle/>
          <a:p>
            <a:r>
              <a:rPr lang="zh-TW" altLang="en-US" dirty="0">
                <a:solidFill>
                  <a:srgbClr val="FF0000"/>
                </a:solidFill>
              </a:rPr>
              <a:t>感謝您的聆聽</a:t>
            </a:r>
            <a:r>
              <a:rPr lang="en-US" altLang="zh-TW" dirty="0">
                <a:solidFill>
                  <a:srgbClr val="FF0000"/>
                </a:solidFill>
              </a:rPr>
              <a:t/>
            </a:r>
            <a:br>
              <a:rPr lang="en-US" altLang="zh-TW" dirty="0">
                <a:solidFill>
                  <a:srgbClr val="FF0000"/>
                </a:solidFill>
              </a:rPr>
            </a:br>
            <a:r>
              <a:rPr lang="zh-TW" altLang="en-US" dirty="0">
                <a:solidFill>
                  <a:srgbClr val="FF0000"/>
                </a:solidFill>
              </a:rPr>
              <a:t>請多多指教</a:t>
            </a:r>
            <a:r>
              <a:rPr lang="zh-TW" altLang="en-US" dirty="0">
                <a:solidFill>
                  <a:srgbClr val="C00000"/>
                </a:solidFill>
              </a:rPr>
              <a:t>析</a:t>
            </a:r>
          </a:p>
        </p:txBody>
      </p:sp>
      <p:sp>
        <p:nvSpPr>
          <p:cNvPr id="4" name="投影片編號版面配置區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114DE9F-D6E8-410D-91E8-5FA3F2D1BE4C}" type="slidenum">
              <a:rPr kumimoji="0" lang="zh-TW" altLang="en-US" sz="1100" b="0" i="0" u="none" strike="noStrike" kern="1200" cap="none" spc="0" normalizeH="0" baseline="0" noProof="0" smtClean="0">
                <a:ln>
                  <a:noFill/>
                </a:ln>
                <a:solidFill>
                  <a:srgbClr val="FFFFFF"/>
                </a:solidFill>
                <a:effectLst/>
                <a:uLnTx/>
                <a:uFillTx/>
                <a:latin typeface="Gill Sans MT" panose="020B0502020104020203"/>
                <a:ea typeface="微軟正黑體" panose="020B0604030504040204" pitchFamily="34" charset="-120"/>
                <a:cs typeface="+mn-cs"/>
              </a:rPr>
              <a:pPr marL="0" marR="0" lvl="0" indent="0" algn="ctr" defTabSz="914400" rtl="0" eaLnBrk="1" fontAlgn="auto" latinLnBrk="0" hangingPunct="1">
                <a:lnSpc>
                  <a:spcPct val="100000"/>
                </a:lnSpc>
                <a:spcBef>
                  <a:spcPts val="0"/>
                </a:spcBef>
                <a:spcAft>
                  <a:spcPts val="0"/>
                </a:spcAft>
                <a:buClrTx/>
                <a:buSzTx/>
                <a:buFontTx/>
                <a:buNone/>
                <a:tabLst/>
                <a:defRPr/>
              </a:pPr>
              <a:t>77</a:t>
            </a:fld>
            <a:endParaRPr kumimoji="0" lang="zh-TW" altLang="en-US" sz="1100" b="0" i="0" u="none" strike="noStrike" kern="1200" cap="none" spc="0" normalizeH="0" baseline="0" noProof="0">
              <a:ln>
                <a:noFill/>
              </a:ln>
              <a:solidFill>
                <a:srgbClr val="FFFFFF"/>
              </a:solidFill>
              <a:effectLst/>
              <a:uLnTx/>
              <a:uFillTx/>
              <a:latin typeface="Gill Sans MT" panose="020B0502020104020203"/>
              <a:ea typeface="微軟正黑體" panose="020B0604030504040204" pitchFamily="34" charset="-120"/>
              <a:cs typeface="+mn-cs"/>
            </a:endParaRPr>
          </a:p>
        </p:txBody>
      </p:sp>
      <p:sp>
        <p:nvSpPr>
          <p:cNvPr id="5" name="標題 1"/>
          <p:cNvSpPr txBox="1">
            <a:spLocks/>
          </p:cNvSpPr>
          <p:nvPr/>
        </p:nvSpPr>
        <p:spPr>
          <a:xfrm>
            <a:off x="107504" y="33614"/>
            <a:ext cx="7772400" cy="1829761"/>
          </a:xfrm>
          <a:prstGeom prst="rect">
            <a:avLst/>
          </a:prstGeom>
        </p:spPr>
        <p:txBody>
          <a:bodyPr vert="horz" anchor="b">
            <a:normAutofit/>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en-US" altLang="zh-TW" sz="2600" b="1" i="0" u="none" strike="noStrike" kern="1200" cap="none" spc="0" normalizeH="0" baseline="0" noProof="0" dirty="0">
              <a:ln>
                <a:noFill/>
              </a:ln>
              <a:solidFill>
                <a:srgbClr val="DDDDDD"/>
              </a:solidFill>
              <a:effectLst>
                <a:outerShdw blurRad="31750" dist="25400" dir="5400000" algn="tl" rotWithShape="0">
                  <a:srgbClr val="000000">
                    <a:alpha val="25000"/>
                  </a:srgbClr>
                </a:outerShdw>
              </a:effectLst>
              <a:uLnTx/>
              <a:uFillTx/>
              <a:latin typeface="Gill Sans MT" panose="020B0502020104020203"/>
              <a:ea typeface="微軟正黑體" panose="020B0604030504040204" pitchFamily="34" charset="-120"/>
              <a:cs typeface="+mj-cs"/>
            </a:endParaRPr>
          </a:p>
        </p:txBody>
      </p:sp>
      <p:sp>
        <p:nvSpPr>
          <p:cNvPr id="7" name="文字方塊 6"/>
          <p:cNvSpPr txBox="1"/>
          <p:nvPr/>
        </p:nvSpPr>
        <p:spPr>
          <a:xfrm>
            <a:off x="2433392" y="283983"/>
            <a:ext cx="5935777"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3600" b="1" i="0" u="none" strike="noStrike" kern="1200" normalizeH="0" baseline="0" noProof="0" dirty="0">
                <a:ln w="9525">
                  <a:solidFill>
                    <a:schemeClr val="bg1"/>
                  </a:solidFill>
                  <a:prstDash val="solid"/>
                </a:ln>
                <a:effectLst>
                  <a:outerShdw blurRad="12700" dist="38100" dir="2700000" algn="tl" rotWithShape="0">
                    <a:schemeClr val="bg1">
                      <a:lumMod val="50000"/>
                    </a:schemeClr>
                  </a:outerShdw>
                </a:effectLst>
                <a:uLnTx/>
                <a:uFillTx/>
                <a:latin typeface="標楷體" panose="03000509000000000000" pitchFamily="65" charset="-120"/>
                <a:ea typeface="標楷體" panose="03000509000000000000" pitchFamily="65" charset="-120"/>
                <a:cs typeface="+mn-cs"/>
              </a:rPr>
              <a:t>107</a:t>
            </a:r>
            <a:r>
              <a:rPr kumimoji="0" lang="zh-TW" altLang="zh-TW" sz="3600" b="1" i="0" u="none" strike="noStrike" kern="1200" normalizeH="0" baseline="0" noProof="0" dirty="0">
                <a:ln w="9525">
                  <a:solidFill>
                    <a:schemeClr val="bg1"/>
                  </a:solidFill>
                  <a:prstDash val="solid"/>
                </a:ln>
                <a:effectLst>
                  <a:outerShdw blurRad="12700" dist="38100" dir="2700000" algn="tl" rotWithShape="0">
                    <a:schemeClr val="bg1">
                      <a:lumMod val="50000"/>
                    </a:schemeClr>
                  </a:outerShdw>
                </a:effectLst>
                <a:uLnTx/>
                <a:uFillTx/>
                <a:latin typeface="標楷體" panose="03000509000000000000" pitchFamily="65" charset="-120"/>
                <a:ea typeface="標楷體" panose="03000509000000000000" pitchFamily="65" charset="-120"/>
                <a:cs typeface="+mn-cs"/>
              </a:rPr>
              <a:t>年兩公約人權教育訓練</a:t>
            </a:r>
          </a:p>
        </p:txBody>
      </p:sp>
      <p:pic>
        <p:nvPicPr>
          <p:cNvPr id="9" name="圖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218266"/>
            <a:ext cx="4113750" cy="1393237"/>
          </a:xfrm>
          <a:prstGeom prst="rect">
            <a:avLst/>
          </a:prstGeom>
        </p:spPr>
      </p:pic>
      <p:sp>
        <p:nvSpPr>
          <p:cNvPr id="8" name="副標題 7"/>
          <p:cNvSpPr>
            <a:spLocks noGrp="1"/>
          </p:cNvSpPr>
          <p:nvPr>
            <p:ph type="subTitle" idx="1"/>
          </p:nvPr>
        </p:nvSpPr>
        <p:spPr/>
        <p:txBody>
          <a:bodyPr/>
          <a:lstStyle/>
          <a:p>
            <a:endParaRPr lang="zh-TW" altLang="en-US"/>
          </a:p>
        </p:txBody>
      </p:sp>
      <p:pic>
        <p:nvPicPr>
          <p:cNvPr id="3" name="圖片 2"/>
          <p:cNvPicPr>
            <a:picLocks noChangeAspect="1"/>
          </p:cNvPicPr>
          <p:nvPr/>
        </p:nvPicPr>
        <p:blipFill>
          <a:blip r:embed="rId4"/>
          <a:stretch>
            <a:fillRect/>
          </a:stretch>
        </p:blipFill>
        <p:spPr>
          <a:xfrm>
            <a:off x="4355976" y="5514039"/>
            <a:ext cx="4706693" cy="801690"/>
          </a:xfrm>
          <a:prstGeom prst="rect">
            <a:avLst/>
          </a:prstGeom>
        </p:spPr>
      </p:pic>
    </p:spTree>
    <p:extLst>
      <p:ext uri="{BB962C8B-B14F-4D97-AF65-F5344CB8AC3E}">
        <p14:creationId xmlns:p14="http://schemas.microsoft.com/office/powerpoint/2010/main" val="561899920"/>
      </p:ext>
    </p:extLst>
  </p:cSld>
  <p:clrMapOvr>
    <a:masterClrMapping/>
  </p:clrMapOvr>
  <p:timing>
    <p:tnLst>
      <p:par>
        <p:cTn id="1" dur="indefinite" restart="never" nodeType="tmRoot"/>
      </p:par>
    </p:tnLst>
  </p:timing>
</p:sld>
</file>

<file path=ppt/theme/theme1.xml><?xml version="1.0" encoding="utf-8"?>
<a:theme xmlns:a="http://schemas.openxmlformats.org/drawingml/2006/main" name="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TM10001115[[fn=包裹]]</Template>
  <TotalTime>1897</TotalTime>
  <Words>5346</Words>
  <Application>Microsoft Office PowerPoint</Application>
  <PresentationFormat>如螢幕大小 (4:3)</PresentationFormat>
  <Paragraphs>373</Paragraphs>
  <Slides>77</Slides>
  <Notes>1</Notes>
  <HiddenSlides>0</HiddenSlides>
  <MMClips>0</MMClips>
  <ScaleCrop>false</ScaleCrop>
  <HeadingPairs>
    <vt:vector size="6" baseType="variant">
      <vt:variant>
        <vt:lpstr>使用字型</vt:lpstr>
      </vt:variant>
      <vt:variant>
        <vt:i4>9</vt:i4>
      </vt:variant>
      <vt:variant>
        <vt:lpstr>佈景主題</vt:lpstr>
      </vt:variant>
      <vt:variant>
        <vt:i4>1</vt:i4>
      </vt:variant>
      <vt:variant>
        <vt:lpstr>投影片標題</vt:lpstr>
      </vt:variant>
      <vt:variant>
        <vt:i4>77</vt:i4>
      </vt:variant>
    </vt:vector>
  </HeadingPairs>
  <TitlesOfParts>
    <vt:vector size="87" baseType="lpstr">
      <vt:lpstr>微軟正黑體</vt:lpstr>
      <vt:lpstr>新細明體</vt:lpstr>
      <vt:lpstr>標楷體</vt:lpstr>
      <vt:lpstr>Arial</vt:lpstr>
      <vt:lpstr>Calibri</vt:lpstr>
      <vt:lpstr>Garamond</vt:lpstr>
      <vt:lpstr>Gill Sans MT</vt:lpstr>
      <vt:lpstr>Lucida Sans Unicode</vt:lpstr>
      <vt:lpstr>Times New Roman</vt:lpstr>
      <vt:lpstr>Parcel</vt:lpstr>
      <vt:lpstr>國際人權公約 性別平權與案例分析</vt:lpstr>
      <vt:lpstr>前言：為何需要人權公約</vt:lpstr>
      <vt:lpstr>前言：為何需要人權公約</vt:lpstr>
      <vt:lpstr>前言：為何需要人權公約</vt:lpstr>
      <vt:lpstr>前言：為何需要人權公約</vt:lpstr>
      <vt:lpstr>前言：為何需要人權公約</vt:lpstr>
      <vt:lpstr>一、人權公約目前在我國之法效力？     國際條約一般國內生效程序</vt:lpstr>
      <vt:lpstr>我國參與兩公約及兩公約施行法經過</vt:lpstr>
      <vt:lpstr>我國參與兩公約及兩公約施行法經過</vt:lpstr>
      <vt:lpstr>一、人權公約目前在我國之法效力？</vt:lpstr>
      <vt:lpstr>一、人權公約目前在我國之法效力？</vt:lpstr>
      <vt:lpstr>一、人權公約目前在我國之法效力？</vt:lpstr>
      <vt:lpstr>一、人權公約目前在我國之法效力？</vt:lpstr>
      <vt:lpstr>一、人權公約目前在我國之法效力？</vt:lpstr>
      <vt:lpstr>一、人權公約目前在我國之法效力？</vt:lpstr>
      <vt:lpstr>一、人權公約目前在我國之法效力？</vt:lpstr>
      <vt:lpstr>一、人權公約目前在我國之法效力？</vt:lpstr>
      <vt:lpstr>二、人權公約的適用與監督機制</vt:lpstr>
      <vt:lpstr>PowerPoint 簡報</vt:lpstr>
      <vt:lpstr>PowerPoint 簡報</vt:lpstr>
      <vt:lpstr>PowerPoint 簡報</vt:lpstr>
      <vt:lpstr>二、人權公約的監督機制</vt:lpstr>
      <vt:lpstr>PowerPoint 簡報</vt:lpstr>
      <vt:lpstr>PowerPoint 簡報</vt:lpstr>
      <vt:lpstr>當前的人權工作議題</vt:lpstr>
      <vt:lpstr>當前的人權工作議題</vt:lpstr>
      <vt:lpstr>當前的人權工作議題</vt:lpstr>
      <vt:lpstr>當前的人權工作議題</vt:lpstr>
      <vt:lpstr>三、國內法與人權公約牴觸時</vt:lpstr>
      <vt:lpstr>三、國內法與人權公約牴觸時</vt:lpstr>
      <vt:lpstr>三、國內法與人權公約牴觸時</vt:lpstr>
      <vt:lpstr>讓我們來Kahoot一下 https://kahoot.it/</vt:lpstr>
      <vt:lpstr>四、性別相關人權公約內容介紹</vt:lpstr>
      <vt:lpstr>四、性別相關人權公約內容介紹</vt:lpstr>
      <vt:lpstr>四、性別相關人權公約內容介紹</vt:lpstr>
      <vt:lpstr>四、性別相關人權公約內容介紹</vt:lpstr>
      <vt:lpstr>公政公約主要內容</vt:lpstr>
      <vt:lpstr>公政公約具體權利內容</vt:lpstr>
      <vt:lpstr>經社文公約主要內容</vt:lpstr>
      <vt:lpstr>經社文公約具體權利內容</vt:lpstr>
      <vt:lpstr>四、CEDAW公約內容介紹</vt:lpstr>
      <vt:lpstr>四、CEDAW公約內容介紹</vt:lpstr>
      <vt:lpstr>四、CEDAW公約內容介紹</vt:lpstr>
      <vt:lpstr>四、CEDAW公約內容介紹</vt:lpstr>
      <vt:lpstr>四、CEDAW公約內容介紹</vt:lpstr>
      <vt:lpstr>四、CEDAW公約內容介紹</vt:lpstr>
      <vt:lpstr>四、CEDAW公約內容介紹</vt:lpstr>
      <vt:lpstr>四、CEDAW公約內容介紹</vt:lpstr>
      <vt:lpstr>四、CEDAW公約內容介紹</vt:lpstr>
      <vt:lpstr>五、案例討論 </vt:lpstr>
      <vt:lpstr>案例解析1-性別平等原則</vt:lpstr>
      <vt:lpstr>問題與討論</vt:lpstr>
      <vt:lpstr>問題與討論</vt:lpstr>
      <vt:lpstr>問題與討論</vt:lpstr>
      <vt:lpstr>案例解析2-傳統習俗與性別</vt:lpstr>
      <vt:lpstr>問題與討論</vt:lpstr>
      <vt:lpstr>問題與討論</vt:lpstr>
      <vt:lpstr>問題與討論</vt:lpstr>
      <vt:lpstr>PowerPoint 簡報</vt:lpstr>
      <vt:lpstr>案例解析3-暫時性措施</vt:lpstr>
      <vt:lpstr>問題與討論</vt:lpstr>
      <vt:lpstr>問題與討論</vt:lpstr>
      <vt:lpstr>案例解析4-性別教育</vt:lpstr>
      <vt:lpstr>問題與討論</vt:lpstr>
      <vt:lpstr>問題與討論</vt:lpstr>
      <vt:lpstr>問題與討論</vt:lpstr>
      <vt:lpstr>問題與討論： CEDAW性別平等是僅限於生理上性別？</vt:lpstr>
      <vt:lpstr>問題與討論</vt:lpstr>
      <vt:lpstr>問題與討論</vt:lpstr>
      <vt:lpstr>案例解析5性別與法律之前的平等</vt:lpstr>
      <vt:lpstr>問題與討論</vt:lpstr>
      <vt:lpstr>問題與討論</vt:lpstr>
      <vt:lpstr>問題與討論</vt:lpstr>
      <vt:lpstr>問題與討論</vt:lpstr>
      <vt:lpstr>問題與討論</vt:lpstr>
      <vt:lpstr>參考資料</vt:lpstr>
      <vt:lpstr>感謝您的聆聽 請多多指教析</vt:lpstr>
    </vt:vector>
  </TitlesOfParts>
  <Company>MOJ</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人權政策與保障</dc:title>
  <dc:creator>MOJ</dc:creator>
  <cp:lastModifiedBy>Shiao-tee Lee</cp:lastModifiedBy>
  <cp:revision>318</cp:revision>
  <cp:lastPrinted>2017-09-06T01:38:36Z</cp:lastPrinted>
  <dcterms:created xsi:type="dcterms:W3CDTF">2016-04-20T07:20:29Z</dcterms:created>
  <dcterms:modified xsi:type="dcterms:W3CDTF">2018-07-31T04:49:38Z</dcterms:modified>
</cp:coreProperties>
</file>