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75" r:id="rId9"/>
    <p:sldId id="274" r:id="rId10"/>
    <p:sldId id="269" r:id="rId11"/>
    <p:sldId id="270" r:id="rId12"/>
    <p:sldId id="273" r:id="rId13"/>
    <p:sldId id="272" r:id="rId14"/>
    <p:sldId id="271" r:id="rId15"/>
    <p:sldId id="261" r:id="rId16"/>
    <p:sldId id="276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41" autoAdjust="0"/>
    <p:restoredTop sz="94660"/>
  </p:normalViewPr>
  <p:slideViewPr>
    <p:cSldViewPr>
      <p:cViewPr>
        <p:scale>
          <a:sx n="71" d="100"/>
          <a:sy n="71" d="100"/>
        </p:scale>
        <p:origin x="-2220" y="-9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1716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0212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zh-CN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ru-RU" altLang="zh-CN"/>
          </a:p>
        </p:txBody>
      </p:sp>
      <p:sp>
        <p:nvSpPr>
          <p:cNvPr id="696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9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zh-CN" smtClean="0"/>
              <a:t>Click to edit Master text styles</a:t>
            </a:r>
          </a:p>
          <a:p>
            <a:pPr lvl="1"/>
            <a:r>
              <a:rPr lang="ru-RU" altLang="zh-CN" smtClean="0"/>
              <a:t>Second level</a:t>
            </a:r>
          </a:p>
          <a:p>
            <a:pPr lvl="2"/>
            <a:r>
              <a:rPr lang="ru-RU" altLang="zh-CN" smtClean="0"/>
              <a:t>Third level</a:t>
            </a:r>
          </a:p>
          <a:p>
            <a:pPr lvl="3"/>
            <a:r>
              <a:rPr lang="ru-RU" altLang="zh-CN" smtClean="0"/>
              <a:t>Fourth level</a:t>
            </a:r>
          </a:p>
          <a:p>
            <a:pPr lvl="4"/>
            <a:r>
              <a:rPr lang="ru-RU" altLang="zh-CN" smtClean="0"/>
              <a:t>Fifth level</a:t>
            </a: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zh-CN"/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7146752C-2754-4CAC-A97B-6B4CEF60FC35}" type="slidenum">
              <a:rPr lang="ru-RU" altLang="zh-CN"/>
              <a:pPr/>
              <a:t>‹#›</a:t>
            </a:fld>
            <a:endParaRPr lang="ru-RU" altLang="zh-CN"/>
          </a:p>
        </p:txBody>
      </p:sp>
    </p:spTree>
    <p:extLst>
      <p:ext uri="{BB962C8B-B14F-4D97-AF65-F5344CB8AC3E}">
        <p14:creationId xmlns:p14="http://schemas.microsoft.com/office/powerpoint/2010/main" val="37585515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 bwMode="auto">
          <a:xfrm>
            <a:off x="571472" y="4231965"/>
            <a:ext cx="3429046" cy="219458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矩形 8"/>
          <p:cNvSpPr/>
          <p:nvPr userDrawn="1"/>
        </p:nvSpPr>
        <p:spPr bwMode="auto">
          <a:xfrm>
            <a:off x="571472" y="1785926"/>
            <a:ext cx="3429046" cy="219458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714401" y="1928813"/>
            <a:ext cx="3429024" cy="2125993"/>
          </a:xfrm>
          <a:prstGeom prst="snip2DiagRect">
            <a:avLst/>
          </a:prstGeom>
          <a:ln w="38100">
            <a:solidFill>
              <a:schemeClr val="bg1"/>
            </a:solidFill>
          </a:ln>
        </p:spPr>
        <p:txBody>
          <a:bodyPr/>
          <a:lstStyle/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714349" y="4374841"/>
            <a:ext cx="3429024" cy="2125993"/>
          </a:xfrm>
          <a:prstGeom prst="snip2Diag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六边形 6"/>
          <p:cNvSpPr/>
          <p:nvPr userDrawn="1"/>
        </p:nvSpPr>
        <p:spPr bwMode="auto">
          <a:xfrm>
            <a:off x="3571868" y="1714488"/>
            <a:ext cx="4286280" cy="3714776"/>
          </a:xfrm>
          <a:prstGeom prst="hexagon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六边形 5"/>
          <p:cNvSpPr/>
          <p:nvPr userDrawn="1"/>
        </p:nvSpPr>
        <p:spPr bwMode="auto">
          <a:xfrm>
            <a:off x="1000100" y="1714488"/>
            <a:ext cx="2714644" cy="2286016"/>
          </a:xfrm>
          <a:prstGeom prst="hexagon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图片占位符 4"/>
          <p:cNvSpPr>
            <a:spLocks noGrp="1"/>
          </p:cNvSpPr>
          <p:nvPr>
            <p:ph type="pic" sz="quarter" idx="12"/>
          </p:nvPr>
        </p:nvSpPr>
        <p:spPr>
          <a:xfrm>
            <a:off x="785786" y="1857364"/>
            <a:ext cx="2786082" cy="2214562"/>
          </a:xfrm>
          <a:prstGeom prst="hexagon">
            <a:avLst/>
          </a:prstGeom>
          <a:ln w="28575">
            <a:solidFill>
              <a:schemeClr val="bg1"/>
            </a:solidFill>
          </a:ln>
        </p:spPr>
        <p:txBody>
          <a:bodyPr/>
          <a:lstStyle/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3"/>
          </p:nvPr>
        </p:nvSpPr>
        <p:spPr>
          <a:xfrm>
            <a:off x="3357553" y="1857364"/>
            <a:ext cx="4286281" cy="3643338"/>
          </a:xfrm>
          <a:prstGeom prst="hexagon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 bwMode="auto">
          <a:xfrm>
            <a:off x="928662" y="1857364"/>
            <a:ext cx="7215238" cy="435771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071562" y="2000255"/>
            <a:ext cx="3429000" cy="2000264"/>
          </a:xfr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4572024" y="2000240"/>
            <a:ext cx="3429000" cy="2000264"/>
          </a:xfr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1071513" y="4071957"/>
            <a:ext cx="3429000" cy="2000264"/>
          </a:xfr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  <p:sp>
        <p:nvSpPr>
          <p:cNvPr id="10" name="图片占位符 6"/>
          <p:cNvSpPr>
            <a:spLocks noGrp="1"/>
          </p:cNvSpPr>
          <p:nvPr>
            <p:ph type="pic" sz="quarter" idx="13"/>
          </p:nvPr>
        </p:nvSpPr>
        <p:spPr>
          <a:xfrm>
            <a:off x="4571975" y="4071942"/>
            <a:ext cx="3429000" cy="2000264"/>
          </a:xfr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 bwMode="auto">
          <a:xfrm>
            <a:off x="3500430" y="1785926"/>
            <a:ext cx="2643206" cy="185738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矩形 6"/>
          <p:cNvSpPr/>
          <p:nvPr userDrawn="1"/>
        </p:nvSpPr>
        <p:spPr bwMode="auto">
          <a:xfrm>
            <a:off x="428596" y="1785926"/>
            <a:ext cx="2714644" cy="185738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571497" y="1857375"/>
            <a:ext cx="2643188" cy="1857377"/>
          </a:xfr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  <p:sp>
        <p:nvSpPr>
          <p:cNvPr id="10" name="图片占位符 8"/>
          <p:cNvSpPr>
            <a:spLocks noGrp="1"/>
          </p:cNvSpPr>
          <p:nvPr>
            <p:ph type="pic" sz="quarter" idx="11"/>
          </p:nvPr>
        </p:nvSpPr>
        <p:spPr>
          <a:xfrm>
            <a:off x="3357554" y="1857364"/>
            <a:ext cx="2643188" cy="1857388"/>
          </a:xfr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92950" y="400050"/>
            <a:ext cx="1871663" cy="62690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476375" y="400050"/>
            <a:ext cx="5464175" cy="62690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98472" y="400050"/>
            <a:ext cx="748823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ru-RU" altLang="zh-CN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8472" y="1484313"/>
            <a:ext cx="7488238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ru-RU" altLang="zh-CN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search.yahoo.com/images/view;_ylt=A2KJkP62U3tQMm0AeH2JzbkF;_ylu=X3oDMTBlMTQ4cGxyBHNlYwNzcgRzbGsDaW1n?back=http://images.search.yahoo.com/search/images?p=Pilgrims&amp;n=30&amp;ei=utf-8&amp;y=Search&amp;fr=yfp-t-701-1&amp;tab=organic&amp;ri=5&amp;w=409&amp;h=648&amp;imgurl=4.bp.blogspot.com/_oW9mFkVnCM4/TO2yYdo-VmI/AAAAAAAAATQ/dpGHmaTnrhI/s1600/pilgrims+2.gif&amp;rurl=http://cpaesol.blogspot.com/&amp;size=65.1+KB&amp;name=...+think+of+when+we+talk+about+the+Pilgrims+at+the+first+Thanksgiving&amp;p=Pilgrims&amp;oid=d9453f7ab31da55c585aa0ecbacad685&amp;fr2=&amp;fr=yfp-t-701-1&amp;tt=...+think+of+when+we+talk+about+the+Pilgrims+at+the+first+Thanksgiving&amp;b=0&amp;ni=72&amp;no=5&amp;ts=&amp;tab=organic&amp;sigr=10sa94gjs&amp;sigb=13ervijsr&amp;sigi=12naree9a&amp;.crumb=aikNB8Hhtf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search.yahoo.com/images/view;_ylt=A2KJke2X2nxQqQsACqaJzbkF;_ylu=X3oDMTBlMTQ4cGxyBHNlYwNzcgRzbGsDaW1n?back=http://images.search.yahoo.com/search/images?p=family+hugging&amp;n=30&amp;ei=utf-8&amp;y=Search&amp;fr=yfp-t-701-1&amp;tab=organic&amp;ri=63&amp;w=495&amp;h=345&amp;imgurl=www.southernregionalahec.org/fmcportal/soldier-hugging-family.jpg&amp;rurl=http://www.southernregionalahec.org/fmcportal/fmcportal.html&amp;size=123.1+KB&amp;name=Trust+Us+to+Take+Care+of+Your+Family&amp;p=family+hugging&amp;oid=1d092cad4e03cd37c702c064e2954d69&amp;fr2=&amp;fr=yfp-t-701-1&amp;tt=Trust+Us+to+Take+Care+of+Your+Family&amp;b=61&amp;ni=72&amp;no=63&amp;ts=&amp;tab=organic&amp;sigr=11s6ur2si&amp;sigb=13lko41dv&amp;sigi=121gio56e&amp;.crumb=aikNB8Hhtfr" TargetMode="Externa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jpeg"/><Relationship Id="rId5" Type="http://schemas.openxmlformats.org/officeDocument/2006/relationships/hyperlink" Target="http://images.search.yahoo.com/images/view;_ylt=A2KJkK2v2nxQsSUAnHiJzbkF;_ylu=X3oDMTBlMTQ4cGxyBHNlYwNzcgRzbGsDaW1n?back=http://images.search.yahoo.com/search/images?p=no+school&amp;n=30&amp;ei=utf-8&amp;y=Search&amp;fr=yfp-t-701-1&amp;tab=organic&amp;ri=1&amp;w=600&amp;h=600&amp;imgurl=columbia.gssd.ca/wp-content/uploads/2012/01/no-school.jpg&amp;rurl=http://columbia.gssd.ca/2012/01/20/january-30-no-school/&amp;size=48.5+KB&amp;name=January+30+%E2%80%93+No+School+%E2%80%93+Columbia+School&amp;p=no+school&amp;oid=016d48f9e80007c3b083abfb4ed487b1&amp;fr2=&amp;fr=yfp-t-701-1&amp;tt=January+30+%E2%80%93+No+School+%E2%80%93+Columbia+School&amp;b=0&amp;ni=72&amp;no=1&amp;ts=&amp;tab=organic&amp;sigr=11oqb3ao3&amp;sigb=13f00smsi&amp;sigi=11pnoa6ft&amp;.crumb=aikNB8Hhtfr" TargetMode="Externa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search.yahoo.com/images/view;_ylt=A2KJkIbmpnxQESAA75qJzbkF;_ylu=X3oDMTBlMTQ4cGxyBHNlYwNzcgRzbGsDaW1n?back=http://images.search.yahoo.com/search/images?p=pumpkin+pie&amp;ei=UTF-8&amp;fr=yfp-t-701-1&amp;tab=organic&amp;ri=2&amp;w=400&amp;h=400&amp;imgurl=2.bp.blogspot.com/_NkFDw4ZHNto/TMoJ0QSbMUI/AAAAAAAAFSs/siruLySQ9Ck/s400/pumpkinpie.jpg&amp;rurl=http://sew-gracious.blogspot.com/2010/10/pumpkin-pie-is-not-just-for.html&amp;size=51.5+KB&amp;name=Pumpkin+Pie+is+not+just+for+Thanksgiving+:+recipe&amp;p=pumpkin+pie&amp;oid=b73ae82c216462c9942d504eac36f70d&amp;fr2=&amp;fr=yfp-t-701-1&amp;tt=Pumpkin+Pie+is+not+just+for+Thanksgiving+:+recipe&amp;b=0&amp;ni=48&amp;no=2&amp;ts=&amp;tab=organic&amp;sigr=129k0idiu&amp;sigb=133au37rn&amp;sigi=12monljl2&amp;.crumb=aikNB8Hhtfr" TargetMode="External"/><Relationship Id="rId3" Type="http://schemas.openxmlformats.org/officeDocument/2006/relationships/image" Target="../media/image13.gif"/><Relationship Id="rId7" Type="http://schemas.openxmlformats.org/officeDocument/2006/relationships/image" Target="../media/image17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images.search.yahoo.com/images/view;_ylt=A2KJkPgAV3tQhDMAf9yJzbkF;_ylu=X3oDMTBlMTQ4cGxyBHNlYwNzcgRzbGsDaW1n?back=http://images.search.yahoo.com/search/images?p=Thanksgiving+Dinner&amp;n=30&amp;ei=utf-8&amp;y=Search&amp;fr=yfp-t-701-1&amp;tab=organic&amp;ri=4&amp;w=1701&amp;h=1696&amp;imgurl=blog.otel.com/wp-content/uploads/2010/10/thanksgiving-dinner.jpg&amp;rurl=http://blog.otel.com/canadian-thanksgiving-day/&amp;size=374.4+KB&amp;name=thanksgiving-dinner&amp;p=Thanksgiving+Dinner&amp;oid=6d5f1a8a9a8e4d26e2794b9274b01a45&amp;fr2=&amp;fr=yfp-t-701-1&amp;tt=thanksgiving-dinner&amp;b=0&amp;ni=72&amp;no=4&amp;ts=&amp;tab=organic&amp;sigr=11fmn66t0&amp;sigb=13pbkagh4&amp;sigi=1207v9lrr&amp;.crumb=aikNB8Hhtfr" TargetMode="Externa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search.yahoo.com/images/view;_ylt=A2KJke302nxQWHsAiHuJzbkF;_ylu=X3oDMTBlMTQ4cGxyBHNlYwNzcgRzbGsDaW1n?back=http://images.search.yahoo.com/search/images?p=cook+dinner&amp;n=30&amp;ei=utf-8&amp;y=Search&amp;fr=yfp-t-701-1&amp;tab=organic&amp;ri=7&amp;w=301&amp;h=350&amp;imgurl=www.school-clipart.com/_small/0511-0711-1612-0924.jpg&amp;rurl=http://www.school-clipart.com/_pages/0511-0711-1612-0924.html&amp;size=78.5+KB&amp;name=Clipart+Picture+of+a+Stove+with+Thanksgiving+Dinner+Cooking+on+it&amp;p=cook+dinner&amp;oid=375bf17e85fca08710787a090669c33c&amp;fr2=&amp;fr=yfp-t-701-1&amp;tt=Clipart+Picture+of+a+Stove+with+Thanksgiving+Dinner+Cooking+on+it&amp;b=0&amp;ni=66&amp;no=7&amp;ts=&amp;tab=organic&amp;sigr=11tp9gab9&amp;sigb=13hseqmo4&amp;sigi=11lb0ju56&amp;.crumb=aikNB8Hhtfr" TargetMode="External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jpeg"/><Relationship Id="rId4" Type="http://schemas.openxmlformats.org/officeDocument/2006/relationships/hyperlink" Target="http://images.search.yahoo.com/images/view;_ylt=A2KJke093HxQqQsAZMaJzbkF;_ylu=X3oDMTBlMTQ4cGxyBHNlYwNzcgRzbGsDaW1n?back=http://images.search.yahoo.com/search/images?p=macy's+thanksgiving+day+parade&amp;sado=1&amp;n=30&amp;ei=utf-8&amp;fr=yfp-t-701-1&amp;fr2=sg-gac&amp;tab=organic&amp;ri=6&amp;w=500&amp;h=333&amp;imgurl=coolrain44.files.wordpress.com/2009/11/macys-thanksgiving-day-parade.jpg&amp;rurl=http://coolrain44.wordpress.com/2009/11/25/thanksgiving-facts-legends-myths-traditions/&amp;size=229.2+KB&amp;name=Macys-Thanksgiving-Day-parade&amp;p=macy's+thanksgiving+day+parade&amp;oid=7aafbb08a4144baf587a3c5f629bd588&amp;fr2=sg-gac&amp;fr=yfp-t-701-1&amp;tt=Macys-Thanksgiving-Day-parade&amp;b=0&amp;ni=72&amp;no=6&amp;ts=&amp;tab=organic&amp;sigr=12nm9t1lv&amp;sigb=14f0uhrqs&amp;sigi=128tcs9fn&amp;.crumb=aikNB8Hhtfr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search.yahoo.com/images/view;_ylt=A2KJkPgU23xQYTcAxM.JzbkF;_ylu=X3oDMTBlMTQ4cGxyBHNlYwNzcgRzbGsDaW1n?back=http://images.search.yahoo.com/search/images?p=eat+turkey+dinner&amp;n=30&amp;ei=utf-8&amp;y=Search&amp;fr=yfp-t-701-1&amp;tab=organic&amp;ri=5&amp;w=490&amp;h=398&amp;imgurl=www.firstbaptistarcadia.com/clientimages/27065/holidays/boy-eating-turkey-clipart.gif&amp;rurl=http://www.firstbaptistarcadia.com/templates/default.asp?id=27065&amp;amp;PID=826266&amp;size=7.4+KB&amp;name=Thanksgiving+Dinner&amp;p=eat+turkey+dinner&amp;oid=41dce6551ba29cfccd1ae4bfac79bb23&amp;fr2=&amp;fr=yfp-t-701-1&amp;tt=Thanksgiving+Dinner&amp;b=0&amp;ni=72&amp;no=5&amp;ts=&amp;tab=organic&amp;sigr=12gaad0jn&amp;sigb=13n3qv53e&amp;sigi=12l2304ve&amp;.crumb=aikNB8Hhtfr" TargetMode="External"/><Relationship Id="rId7" Type="http://schemas.openxmlformats.org/officeDocument/2006/relationships/image" Target="../media/image29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images.search.yahoo.com/images/view;_ylt=A2KJkPdU3XxQ9wIATfuJzbkF;_ylu=X3oDMTBlMTQ4cGxyBHNlYwNzcgRzbGsDaW1n?back=http://images.search.yahoo.com/search/images?p=relaxing+watch+football+on+TV&amp;n=30&amp;ei=utf-8&amp;y=Search&amp;fr=yfp-t-701-1&amp;tab=organic&amp;ri=3&amp;w=616&amp;h=410&amp;imgurl=cdn.ientry.com/sites/webpronews/pictures/awesome-tv_616.jpg&amp;rurl=http://www.webpronews.com/football-fans-prefer-to-watch-the-super-bowl-on-tv-instead-of-live-2012-01&amp;size=109.9+KB&amp;name=It%E2%80%99s+been+said+that+experiencing+the+real+thing+is+much+better+than+something+fabricated,+but+in+the&amp;p=relaxing+watch+football+on+TV&amp;oid=9d934d3e956fbcbd5f0f34546c55d2cc&amp;fr2=&amp;fr=yfp-t-701-1&amp;tt=It%E2%80%99s+been+said+that+experiencing+the+real+thing+is+much+better+than+something+fabricated,+but+in+the&amp;b=0&amp;ni=72&amp;no=3&amp;ts=&amp;tab=organic&amp;sigr=13457sad9&amp;sigb=143rlvkd0&amp;sigi=11rs5p3b7&amp;.crumb=aikNB8Hhtfr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search.yahoo.com/images/view;_ylt=A2KJkPfS3XxQjRsAL2CJzbkF;_ylu=X3oDMTBlMTQ4cGxyBHNlYwNzcgRzbGsDaW1n?back=http://images.search.yahoo.com/search/images?p=say+thank+you&amp;n=30&amp;ei=utf-8&amp;y=Search&amp;fr=yfp-t-701-1&amp;tab=organic&amp;ri=15&amp;w=500&amp;h=250&amp;imgurl=parentables.howstuffworks.com/media/images/say_thank_you.jpg&amp;rurl=http://parentables.howstuffworks.com/self/use-5-love-languages-give-thanks.html&amp;size=59.7+KB&amp;name=Say+thank+you.+Literally.&amp;p=say+thank+you&amp;oid=9b8ed47419d32b76138f92913d1e1546&amp;fr2=&amp;fr=yfp-t-701-1&amp;tt=Say+thank+you.+Literally.&amp;b=0&amp;ni=72&amp;no=15&amp;ts=&amp;tab=organic&amp;sigr=12fvb9mbr&amp;sigb=13kq4mof7&amp;sigi=11susm9h7&amp;.crumb=aikNB8Hhtfr" TargetMode="External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search.yahoo.com/images/view;_ylt=A2KJke1fqXxQW1kA.weJzbkF;_ylu=X3oDMTBlMTQ4cGxyBHNlYwNzcgRzbGsDaW1n?back=http://images.search.yahoo.com/search/images?p=fold+paper&amp;n=30&amp;ei=utf-8&amp;y=Search&amp;fr=yfp-t-701-1&amp;tab=organic&amp;ri=1&amp;w=656&amp;h=779&amp;imgurl=www.vickiblackwell.com/makingbooks/images/slitbook5.jpg&amp;rurl=http://mathpaige.wordpress.com/2010/09/20/paper-folding-to-the-moon/&amp;size=15.8+KB&amp;name=Paper+Folding+to+the+Moon+|+The+Math+Paige&amp;p=fold+paper&amp;oid=d4f9ce4d77b7a355027338311aa4c202&amp;fr2=&amp;fr=yfp-t-701-1&amp;tt=Paper+Folding+to+the+Moon+|+The+Math+Paige&amp;b=0&amp;ni=72&amp;no=1&amp;ts=&amp;tab=organic&amp;sigr=124vupvl1&amp;sigb=13gji6020&amp;sigi=11n9t0aag&amp;.crumb=aikNB8Hhtfr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8" name="Rectangle 12"/>
          <p:cNvSpPr>
            <a:spLocks noGrp="1" noChangeArrowheads="1"/>
          </p:cNvSpPr>
          <p:nvPr>
            <p:ph type="ctrTitle" idx="4294967295"/>
          </p:nvPr>
        </p:nvSpPr>
        <p:spPr>
          <a:xfrm>
            <a:off x="357158" y="2857496"/>
            <a:ext cx="8429684" cy="928694"/>
          </a:xfrm>
        </p:spPr>
        <p:txBody>
          <a:bodyPr/>
          <a:lstStyle/>
          <a:p>
            <a:pPr algn="ctr"/>
            <a:r>
              <a:rPr lang="en-US" sz="6000" dirty="0" smtClean="0">
                <a:latin typeface="Tahoma" charset="0"/>
              </a:rPr>
              <a:t>Thanksgiving </a:t>
            </a:r>
            <a:endParaRPr lang="en-US" sz="6000" dirty="0">
              <a:latin typeface="Tahoma" charset="0"/>
            </a:endParaRPr>
          </a:p>
        </p:txBody>
      </p:sp>
      <p:sp>
        <p:nvSpPr>
          <p:cNvPr id="34829" name="Rectangle 13"/>
          <p:cNvSpPr>
            <a:spLocks noGrp="1" noChangeArrowheads="1"/>
          </p:cNvSpPr>
          <p:nvPr>
            <p:ph type="subTitle" idx="4294967295"/>
          </p:nvPr>
        </p:nvSpPr>
        <p:spPr>
          <a:xfrm>
            <a:off x="5220072" y="3861048"/>
            <a:ext cx="3571900" cy="477840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Traditions</a:t>
            </a:r>
          </a:p>
          <a:p>
            <a:pPr marL="0" indent="0">
              <a:buNone/>
            </a:pPr>
            <a:r>
              <a:rPr lang="en-US" altLang="zh-CN" sz="2800" dirty="0" smtClean="0"/>
              <a:t>2012</a:t>
            </a:r>
            <a:endParaRPr lang="uk-UA" sz="2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14" y="1772817"/>
            <a:ext cx="198382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7896"/>
            <a:ext cx="1218287" cy="152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28596" y="350820"/>
            <a:ext cx="6735692" cy="1133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4400" dirty="0" smtClean="0">
                <a:latin typeface="Tahoma" charset="0"/>
              </a:rPr>
              <a:t>First Thanksgiving</a:t>
            </a:r>
            <a:endParaRPr lang="uk-UA" sz="4400" dirty="0">
              <a:latin typeface="Tahoma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20" y="-3123"/>
            <a:ext cx="48245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 smtClean="0">
                <a:solidFill>
                  <a:srgbClr val="002060"/>
                </a:solidFill>
              </a:rPr>
              <a:t>American Holiday</a:t>
            </a:r>
          </a:p>
        </p:txBody>
      </p:sp>
      <p:sp>
        <p:nvSpPr>
          <p:cNvPr id="8" name="矩形 7"/>
          <p:cNvSpPr/>
          <p:nvPr/>
        </p:nvSpPr>
        <p:spPr>
          <a:xfrm>
            <a:off x="138953" y="4919008"/>
            <a:ext cx="48245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 smtClean="0">
                <a:solidFill>
                  <a:schemeClr val="accent6">
                    <a:lumMod val="50000"/>
                  </a:schemeClr>
                </a:solidFill>
              </a:rPr>
              <a:t>Native Americans</a:t>
            </a:r>
          </a:p>
          <a:p>
            <a:r>
              <a:rPr lang="en-US" altLang="zh-CN" sz="4000" dirty="0" smtClean="0">
                <a:solidFill>
                  <a:schemeClr val="accent6">
                    <a:lumMod val="50000"/>
                  </a:schemeClr>
                </a:solidFill>
              </a:rPr>
              <a:t>Pilgrims</a:t>
            </a:r>
          </a:p>
          <a:p>
            <a:r>
              <a:rPr lang="en-US" altLang="zh-CN" sz="4000" dirty="0" smtClean="0">
                <a:solidFill>
                  <a:schemeClr val="accent6">
                    <a:lumMod val="50000"/>
                  </a:schemeClr>
                </a:solidFill>
              </a:rPr>
              <a:t>Eat Fall Harvest</a:t>
            </a:r>
          </a:p>
        </p:txBody>
      </p:sp>
      <p:pic>
        <p:nvPicPr>
          <p:cNvPr id="1026" name="Picture 2" descr="http://ts1.mm.bing.net/th?id=I.4655144008418284&amp;pid=15.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318" y="4365104"/>
            <a:ext cx="1409700" cy="22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s2.mm.bing.net/th?id=I.4543109812125741&amp;pid=15.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922" y="1681894"/>
            <a:ext cx="1950343" cy="248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/>
          <a:srcRect l="13105" t="24528" r="29905" b="14529"/>
          <a:stretch/>
        </p:blipFill>
        <p:spPr bwMode="auto">
          <a:xfrm>
            <a:off x="31266" y="1681894"/>
            <a:ext cx="5620854" cy="5154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0985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8596" y="350820"/>
            <a:ext cx="6735692" cy="1133964"/>
          </a:xfrm>
        </p:spPr>
        <p:txBody>
          <a:bodyPr/>
          <a:lstStyle/>
          <a:p>
            <a:r>
              <a:rPr lang="en-US" sz="4400" dirty="0" smtClean="0">
                <a:latin typeface="Tahoma" charset="0"/>
              </a:rPr>
              <a:t>Thanksgiving</a:t>
            </a:r>
            <a:endParaRPr lang="uk-UA" sz="4400" dirty="0">
              <a:latin typeface="Tahoma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7200" b="1" baseline="0" dirty="0" smtClean="0">
                <a:solidFill>
                  <a:schemeClr val="accent6">
                    <a:lumMod val="50000"/>
                  </a:schemeClr>
                </a:solidFill>
              </a:rPr>
              <a:t>Focus</a:t>
            </a:r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76428" y="3356992"/>
            <a:ext cx="40005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</a:rPr>
              <a:t>Family</a:t>
            </a:r>
          </a:p>
          <a:p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</a:rPr>
              <a:t>Food</a:t>
            </a:r>
          </a:p>
          <a:p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</a:rPr>
              <a:t>Thanks</a:t>
            </a:r>
            <a:endParaRPr lang="zh-CN" altLang="en-US" sz="48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zh-CN" altLang="en-US" sz="4800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3" name="图片占位符 12" descr="dv1770006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/>
          <a:srcRect t="3608" b="3608"/>
          <a:stretch>
            <a:fillRect/>
          </a:stretch>
        </p:blipFill>
        <p:spPr/>
      </p:pic>
      <p:pic>
        <p:nvPicPr>
          <p:cNvPr id="14" name="图片占位符 13" descr="dv1770001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rcRect t="25360" b="253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337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</a:rPr>
              <a:t>Family</a:t>
            </a:r>
            <a:endParaRPr lang="zh-TW" alt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568" y="1832340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9552" y="1851883"/>
            <a:ext cx="57606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Blip>
                <a:blip r:embed="rId2"/>
              </a:buBlip>
            </a:pPr>
            <a:r>
              <a:rPr lang="en-US" altLang="zh-CN" sz="4400" b="1" baseline="0" dirty="0" smtClean="0">
                <a:solidFill>
                  <a:schemeClr val="accent6">
                    <a:lumMod val="75000"/>
                  </a:schemeClr>
                </a:solidFill>
              </a:rPr>
              <a:t>Families return home for this day.</a:t>
            </a:r>
          </a:p>
          <a:p>
            <a:pPr marL="571500" indent="-571500">
              <a:buBlip>
                <a:blip r:embed="rId2"/>
              </a:buBlip>
            </a:pPr>
            <a:r>
              <a:rPr lang="en-US" altLang="zh-CN" sz="4400" dirty="0" smtClean="0">
                <a:solidFill>
                  <a:schemeClr val="accent6">
                    <a:lumMod val="75000"/>
                  </a:schemeClr>
                </a:solidFill>
              </a:rPr>
              <a:t>No school/ work for Thursday, Friday, Saturday, and Sunday.</a:t>
            </a:r>
            <a:r>
              <a:rPr lang="en-US" altLang="zh-CN" sz="4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zh-CN" alt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http://ts2.mm.bing.net/th?id=I.4927861520860657&amp;pid=15.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450" y="1147033"/>
            <a:ext cx="20193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s4.mm.bing.net/th?id=I.4618860123850663&amp;pid=15.1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538" y="4005064"/>
            <a:ext cx="2489820" cy="248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630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</a:rPr>
              <a:t>Food</a:t>
            </a:r>
            <a:endParaRPr lang="zh-TW" alt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4432" y="1484784"/>
            <a:ext cx="810916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Blip>
                <a:blip r:embed="rId2"/>
              </a:buBlip>
            </a:pPr>
            <a:r>
              <a:rPr lang="en-US" altLang="zh-CN" sz="4400" b="1" baseline="0" dirty="0" smtClean="0">
                <a:solidFill>
                  <a:schemeClr val="accent6">
                    <a:lumMod val="75000"/>
                  </a:schemeClr>
                </a:solidFill>
              </a:rPr>
              <a:t>Traditional Foods </a:t>
            </a:r>
            <a:r>
              <a:rPr lang="en-US" altLang="zh-CN" sz="4400" b="1" dirty="0" smtClean="0">
                <a:solidFill>
                  <a:schemeClr val="accent6">
                    <a:lumMod val="75000"/>
                  </a:schemeClr>
                </a:solidFill>
              </a:rPr>
              <a:t>are:</a:t>
            </a:r>
          </a:p>
          <a:p>
            <a:pPr marL="1028700" lvl="1" indent="-571500">
              <a:buBlip>
                <a:blip r:embed="rId3"/>
              </a:buBlip>
            </a:pPr>
            <a:r>
              <a:rPr lang="en-US" altLang="zh-CN" sz="3200" dirty="0" smtClean="0">
                <a:solidFill>
                  <a:schemeClr val="accent6">
                    <a:lumMod val="75000"/>
                  </a:schemeClr>
                </a:solidFill>
              </a:rPr>
              <a:t>Turkey</a:t>
            </a:r>
          </a:p>
          <a:p>
            <a:pPr marL="1028700" lvl="1" indent="-571500">
              <a:buBlip>
                <a:blip r:embed="rId3"/>
              </a:buBlip>
            </a:pPr>
            <a:endParaRPr lang="en-US" altLang="zh-CN" sz="32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1028700" lvl="1" indent="-571500">
              <a:buBlip>
                <a:blip r:embed="rId3"/>
              </a:buBlip>
            </a:pPr>
            <a:r>
              <a:rPr lang="en-US" altLang="zh-CN" sz="3200" dirty="0" smtClean="0">
                <a:solidFill>
                  <a:schemeClr val="accent6">
                    <a:lumMod val="75000"/>
                  </a:schemeClr>
                </a:solidFill>
              </a:rPr>
              <a:t>Mashed Potatoes</a:t>
            </a:r>
          </a:p>
          <a:p>
            <a:pPr marL="1028700" lvl="1" indent="-571500">
              <a:buBlip>
                <a:blip r:embed="rId3"/>
              </a:buBlip>
            </a:pPr>
            <a:endParaRPr lang="en-US" altLang="zh-CN" sz="32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1028700" lvl="1" indent="-571500">
              <a:buBlip>
                <a:blip r:embed="rId3"/>
              </a:buBlip>
            </a:pPr>
            <a:r>
              <a:rPr lang="en-US" altLang="zh-CN" sz="3200" b="1" dirty="0" smtClean="0">
                <a:solidFill>
                  <a:schemeClr val="accent6">
                    <a:lumMod val="75000"/>
                  </a:schemeClr>
                </a:solidFill>
              </a:rPr>
              <a:t>Gravy</a:t>
            </a:r>
          </a:p>
          <a:p>
            <a:pPr marL="1028700" lvl="1" indent="-571500">
              <a:buBlip>
                <a:blip r:embed="rId3"/>
              </a:buBlip>
            </a:pPr>
            <a:endParaRPr lang="en-US" altLang="zh-CN" sz="32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1028700" lvl="1" indent="-571500">
              <a:buBlip>
                <a:blip r:embed="rId3"/>
              </a:buBlip>
            </a:pPr>
            <a:r>
              <a:rPr lang="en-US" altLang="zh-CN" sz="3200" dirty="0" smtClean="0">
                <a:solidFill>
                  <a:schemeClr val="accent6">
                    <a:lumMod val="75000"/>
                  </a:schemeClr>
                </a:solidFill>
              </a:rPr>
              <a:t>Cranberry Sauce</a:t>
            </a:r>
          </a:p>
          <a:p>
            <a:pPr marL="1028700" lvl="1" indent="-571500">
              <a:buBlip>
                <a:blip r:embed="rId3"/>
              </a:buBlip>
            </a:pPr>
            <a:endParaRPr lang="en-US" altLang="zh-CN" sz="32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1028700" lvl="1" indent="-571500">
              <a:buBlip>
                <a:blip r:embed="rId3"/>
              </a:buBlip>
            </a:pPr>
            <a:r>
              <a:rPr lang="en-US" altLang="zh-CN" sz="3200" b="1" dirty="0" smtClean="0">
                <a:solidFill>
                  <a:schemeClr val="accent6">
                    <a:lumMod val="75000"/>
                  </a:schemeClr>
                </a:solidFill>
              </a:rPr>
              <a:t>Pumpkin Pie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543" y="2876303"/>
            <a:ext cx="1932806" cy="1932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551" y="3842706"/>
            <a:ext cx="1614475" cy="1286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752" y="2106329"/>
            <a:ext cx="1861304" cy="116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" r="16404" b="16663"/>
          <a:stretch/>
        </p:blipFill>
        <p:spPr bwMode="auto">
          <a:xfrm>
            <a:off x="5097753" y="4941168"/>
            <a:ext cx="1640541" cy="1349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ts2.mm.bing.net/th?id=I.4991255218160101&amp;pid=15.1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900" y="5281662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632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</a:rPr>
              <a:t>Thanksgiving Dinner</a:t>
            </a:r>
            <a:endParaRPr lang="zh-TW" alt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74" name="Picture 2" descr="http://ts2.mm.bing.net/th?id=I.4846373117362441&amp;pid=15.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7992888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501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</a:rPr>
              <a:t>Daily Activities</a:t>
            </a:r>
            <a:endParaRPr lang="zh-TW" alt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4432" y="1484784"/>
            <a:ext cx="57606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Blip>
                <a:blip r:embed="rId2"/>
              </a:buBlip>
            </a:pPr>
            <a:r>
              <a:rPr lang="en-US" altLang="zh-CN" sz="3600" b="1" baseline="0" dirty="0" smtClean="0">
                <a:solidFill>
                  <a:schemeClr val="bg1"/>
                </a:solidFill>
              </a:rPr>
              <a:t>Get up early and put turkey in oven</a:t>
            </a:r>
          </a:p>
          <a:p>
            <a:pPr marL="571500" indent="-571500">
              <a:buBlip>
                <a:blip r:embed="rId2"/>
              </a:buBlip>
            </a:pPr>
            <a:endParaRPr lang="en-US" altLang="zh-CN" sz="3600" dirty="0">
              <a:solidFill>
                <a:schemeClr val="bg1"/>
              </a:solidFill>
            </a:endParaRPr>
          </a:p>
          <a:p>
            <a:pPr marL="571500" indent="-571500">
              <a:buBlip>
                <a:blip r:embed="rId2"/>
              </a:buBlip>
            </a:pPr>
            <a:endParaRPr lang="en-US" altLang="zh-CN" sz="3600" b="1" baseline="0" dirty="0" smtClean="0">
              <a:solidFill>
                <a:schemeClr val="bg1"/>
              </a:solidFill>
            </a:endParaRPr>
          </a:p>
          <a:p>
            <a:pPr marL="571500" indent="-571500">
              <a:buBlip>
                <a:blip r:embed="rId2"/>
              </a:buBlip>
            </a:pPr>
            <a:r>
              <a:rPr lang="en-US" altLang="zh-CN" sz="3600" dirty="0" smtClean="0">
                <a:solidFill>
                  <a:schemeClr val="bg1"/>
                </a:solidFill>
              </a:rPr>
              <a:t>Family arrives</a:t>
            </a:r>
          </a:p>
          <a:p>
            <a:pPr marL="571500" indent="-571500">
              <a:buBlip>
                <a:blip r:embed="rId2"/>
              </a:buBlip>
            </a:pPr>
            <a:endParaRPr lang="en-US" altLang="zh-CN" sz="3600" dirty="0">
              <a:solidFill>
                <a:schemeClr val="bg1"/>
              </a:solidFill>
            </a:endParaRPr>
          </a:p>
          <a:p>
            <a:pPr marL="571500" indent="-571500">
              <a:buBlip>
                <a:blip r:embed="rId2"/>
              </a:buBlip>
            </a:pPr>
            <a:endParaRPr lang="en-US" altLang="zh-CN" sz="36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://ts4.mm.bing.net/th?id=I.4559057024451735&amp;pid=15.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026921"/>
            <a:ext cx="2160240" cy="252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729" y="4552066"/>
            <a:ext cx="2485071" cy="180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841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</a:rPr>
              <a:t>Daily Activities</a:t>
            </a:r>
            <a:endParaRPr lang="zh-TW" alt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4432" y="1484784"/>
            <a:ext cx="5760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Blip>
                <a:blip r:embed="rId2"/>
              </a:buBlip>
            </a:pPr>
            <a:r>
              <a:rPr lang="en-US" altLang="zh-CN" sz="3600" b="1" baseline="0" dirty="0" smtClean="0">
                <a:solidFill>
                  <a:schemeClr val="bg1"/>
                </a:solidFill>
              </a:rPr>
              <a:t>Watch</a:t>
            </a:r>
            <a:r>
              <a:rPr lang="en-US" altLang="zh-CN" sz="3600" b="1" dirty="0" smtClean="0">
                <a:solidFill>
                  <a:schemeClr val="bg1"/>
                </a:solidFill>
              </a:rPr>
              <a:t> </a:t>
            </a:r>
            <a:r>
              <a:rPr lang="en-US" altLang="zh-CN" sz="3600" b="1" baseline="0" dirty="0" smtClean="0">
                <a:solidFill>
                  <a:schemeClr val="bg1"/>
                </a:solidFill>
              </a:rPr>
              <a:t>Macy Day</a:t>
            </a:r>
            <a:r>
              <a:rPr lang="en-US" altLang="zh-CN" sz="3600" b="1" dirty="0" smtClean="0">
                <a:solidFill>
                  <a:schemeClr val="bg1"/>
                </a:solidFill>
              </a:rPr>
              <a:t> Parade</a:t>
            </a:r>
            <a:endParaRPr lang="en-US" altLang="zh-CN" sz="3600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1"/>
            <a:ext cx="3923928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http://ts4.mm.bing.net/th?id=I.4923420543288487&amp;pid=15.1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36" y="3370685"/>
            <a:ext cx="4273414" cy="2836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772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</a:rPr>
              <a:t>Daily Activities</a:t>
            </a:r>
            <a:endParaRPr lang="zh-TW" alt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4432" y="1484784"/>
            <a:ext cx="57606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Blip>
                <a:blip r:embed="rId2"/>
              </a:buBlip>
            </a:pPr>
            <a:r>
              <a:rPr lang="en-US" altLang="zh-CN" sz="3600" dirty="0" smtClean="0">
                <a:solidFill>
                  <a:schemeClr val="bg1"/>
                </a:solidFill>
              </a:rPr>
              <a:t>Eat</a:t>
            </a:r>
          </a:p>
          <a:p>
            <a:pPr marL="571500" indent="-571500">
              <a:buBlip>
                <a:blip r:embed="rId2"/>
              </a:buBlip>
            </a:pPr>
            <a:endParaRPr lang="en-US" altLang="zh-CN" sz="3600" dirty="0">
              <a:solidFill>
                <a:schemeClr val="bg1"/>
              </a:solidFill>
            </a:endParaRPr>
          </a:p>
          <a:p>
            <a:pPr marL="571500" indent="-571500">
              <a:buBlip>
                <a:blip r:embed="rId2"/>
              </a:buBlip>
            </a:pPr>
            <a:endParaRPr lang="en-US" altLang="zh-CN" sz="3600" dirty="0" smtClean="0">
              <a:solidFill>
                <a:schemeClr val="bg1"/>
              </a:solidFill>
            </a:endParaRPr>
          </a:p>
          <a:p>
            <a:pPr marL="571500" indent="-571500">
              <a:buBlip>
                <a:blip r:embed="rId2"/>
              </a:buBlip>
            </a:pPr>
            <a:r>
              <a:rPr lang="en-US" altLang="zh-CN" sz="3600" dirty="0" smtClean="0">
                <a:solidFill>
                  <a:schemeClr val="bg1"/>
                </a:solidFill>
              </a:rPr>
              <a:t>Nap</a:t>
            </a:r>
          </a:p>
          <a:p>
            <a:pPr marL="571500" indent="-571500">
              <a:buBlip>
                <a:blip r:embed="rId2"/>
              </a:buBlip>
            </a:pPr>
            <a:endParaRPr lang="en-US" altLang="zh-CN" sz="3600" dirty="0">
              <a:solidFill>
                <a:schemeClr val="bg1"/>
              </a:solidFill>
            </a:endParaRPr>
          </a:p>
          <a:p>
            <a:pPr marL="571500" indent="-571500">
              <a:buBlip>
                <a:blip r:embed="rId2"/>
              </a:buBlip>
            </a:pPr>
            <a:endParaRPr lang="en-US" altLang="zh-CN" sz="3600" dirty="0" smtClean="0">
              <a:solidFill>
                <a:schemeClr val="bg1"/>
              </a:solidFill>
            </a:endParaRPr>
          </a:p>
          <a:p>
            <a:pPr marL="571500" indent="-571500">
              <a:buBlip>
                <a:blip r:embed="rId2"/>
              </a:buBlip>
            </a:pPr>
            <a:r>
              <a:rPr lang="en-US" altLang="zh-CN" sz="3600" dirty="0" smtClean="0">
                <a:solidFill>
                  <a:schemeClr val="bg1"/>
                </a:solidFill>
              </a:rPr>
              <a:t>Watch Football</a:t>
            </a:r>
          </a:p>
        </p:txBody>
      </p:sp>
      <p:pic>
        <p:nvPicPr>
          <p:cNvPr id="2052" name="Picture 4" descr="http://ts4.mm.bing.net/th?id=I.4702483141427211&amp;pid=15.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24744"/>
            <a:ext cx="2576681" cy="208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443162"/>
            <a:ext cx="2857500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http://ts2.mm.bing.net/th?id=I.4655676582461917&amp;pid=15.1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386" y="4515135"/>
            <a:ext cx="3199998" cy="212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619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</a:rPr>
              <a:t>Give Thanks</a:t>
            </a:r>
            <a:endParaRPr lang="zh-TW" alt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161" y="1484784"/>
            <a:ext cx="57606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Blip>
                <a:blip r:embed="rId2"/>
              </a:buBlip>
            </a:pPr>
            <a:r>
              <a:rPr lang="en-US" altLang="zh-CN" sz="3600" dirty="0" smtClean="0">
                <a:solidFill>
                  <a:schemeClr val="bg1"/>
                </a:solidFill>
              </a:rPr>
              <a:t>Go around table and say what we are thankful for.</a:t>
            </a:r>
          </a:p>
          <a:p>
            <a:pPr marL="571500" indent="-571500">
              <a:buBlip>
                <a:blip r:embed="rId2"/>
              </a:buBlip>
            </a:pPr>
            <a:endParaRPr lang="en-US" altLang="zh-CN" sz="3600" dirty="0">
              <a:solidFill>
                <a:schemeClr val="bg1"/>
              </a:solidFill>
            </a:endParaRPr>
          </a:p>
          <a:p>
            <a:pPr marL="571500" indent="-571500">
              <a:buBlip>
                <a:blip r:embed="rId2"/>
              </a:buBlip>
            </a:pPr>
            <a:endParaRPr lang="en-US" altLang="zh-CN" sz="3600" dirty="0" smtClean="0">
              <a:solidFill>
                <a:schemeClr val="bg1"/>
              </a:solidFill>
            </a:endParaRPr>
          </a:p>
          <a:p>
            <a:pPr marL="571500" indent="-571500">
              <a:buBlip>
                <a:blip r:embed="rId2"/>
              </a:buBlip>
            </a:pPr>
            <a:r>
              <a:rPr lang="en-US" altLang="zh-CN" sz="3600" dirty="0" smtClean="0">
                <a:solidFill>
                  <a:schemeClr val="bg1"/>
                </a:solidFill>
              </a:rPr>
              <a:t>What are you thankful for?</a:t>
            </a:r>
          </a:p>
        </p:txBody>
      </p:sp>
      <p:pic>
        <p:nvPicPr>
          <p:cNvPr id="5122" name="Picture 2" descr="http://ts1.mm.bing.net/th?id=I.4954593389773052&amp;pid=15.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229200"/>
            <a:ext cx="192596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ts2.mm.bing.net/th?id=I.4600632283562217&amp;pid=15.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848" y="0"/>
            <a:ext cx="3654152" cy="4122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305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a Thanksgiving Card</a:t>
            </a:r>
            <a:endParaRPr lang="zh-TW" altLang="en-US" sz="4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161" y="1484784"/>
            <a:ext cx="57606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altLang="zh-CN" sz="3600" dirty="0" smtClean="0">
                <a:solidFill>
                  <a:schemeClr val="bg1"/>
                </a:solidFill>
              </a:rPr>
              <a:t>Fold the paper</a:t>
            </a:r>
          </a:p>
          <a:p>
            <a:pPr marL="742950" indent="-742950">
              <a:buFont typeface="+mj-lt"/>
              <a:buAutoNum type="arabicPeriod"/>
            </a:pPr>
            <a:endParaRPr lang="en-US" altLang="zh-CN" sz="3600" dirty="0" smtClean="0">
              <a:solidFill>
                <a:schemeClr val="bg1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altLang="zh-CN" sz="3600" dirty="0" smtClean="0">
                <a:solidFill>
                  <a:schemeClr val="bg1"/>
                </a:solidFill>
              </a:rPr>
              <a:t>Trace hand</a:t>
            </a:r>
          </a:p>
          <a:p>
            <a:pPr marL="742950" indent="-742950">
              <a:buFont typeface="+mj-lt"/>
              <a:buAutoNum type="arabicPeriod"/>
            </a:pPr>
            <a:endParaRPr lang="en-US" altLang="zh-CN" sz="3600" dirty="0" smtClean="0">
              <a:solidFill>
                <a:schemeClr val="bg1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altLang="zh-CN" sz="3600" dirty="0" smtClean="0">
                <a:solidFill>
                  <a:schemeClr val="bg1"/>
                </a:solidFill>
              </a:rPr>
              <a:t>Make turkey</a:t>
            </a:r>
          </a:p>
          <a:p>
            <a:pPr marL="742950" indent="-742950">
              <a:buFont typeface="+mj-lt"/>
              <a:buAutoNum type="arabicPeriod"/>
            </a:pPr>
            <a:endParaRPr lang="en-US" altLang="zh-CN" sz="3600" dirty="0" smtClean="0">
              <a:solidFill>
                <a:schemeClr val="bg1"/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altLang="zh-CN" sz="3600" dirty="0" smtClean="0">
                <a:solidFill>
                  <a:schemeClr val="bg1"/>
                </a:solidFill>
              </a:rPr>
              <a:t>Write poem</a:t>
            </a:r>
          </a:p>
          <a:p>
            <a:pPr marL="742950" indent="-742950">
              <a:buFont typeface="+mj-lt"/>
              <a:buAutoNum type="arabicPeriod"/>
            </a:pPr>
            <a:r>
              <a:rPr lang="en-US" altLang="zh-CN" sz="3600" dirty="0" smtClean="0">
                <a:solidFill>
                  <a:schemeClr val="bg1"/>
                </a:solidFill>
              </a:rPr>
              <a:t>Complete sentence</a:t>
            </a:r>
          </a:p>
          <a:p>
            <a:pPr marL="742950" indent="-742950">
              <a:buFont typeface="+mj-lt"/>
              <a:buAutoNum type="arabicPeriod"/>
            </a:pPr>
            <a:r>
              <a:rPr lang="en-US" altLang="zh-CN" sz="3600" dirty="0" smtClean="0">
                <a:solidFill>
                  <a:schemeClr val="bg1"/>
                </a:solidFill>
              </a:rPr>
              <a:t>Color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11528"/>
          <a:stretch/>
        </p:blipFill>
        <p:spPr bwMode="auto">
          <a:xfrm>
            <a:off x="4399420" y="2700720"/>
            <a:ext cx="1517186" cy="147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ts4.mm.bing.net/th?id=I.4842456122329619&amp;pid=15.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40925"/>
            <a:ext cx="1046981" cy="124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416" y="4340505"/>
            <a:ext cx="1644774" cy="1107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801" y="5583351"/>
            <a:ext cx="18859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7451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Copy Poem</a:t>
            </a:r>
            <a:endParaRPr lang="zh-TW" altLang="en-US" sz="4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161" y="1484784"/>
            <a:ext cx="576064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</a:rPr>
              <a:t>This is not just a </a:t>
            </a:r>
            <a:r>
              <a:rPr lang="en-US" altLang="zh-CN" sz="3600" dirty="0">
                <a:solidFill>
                  <a:schemeClr val="bg1"/>
                </a:solidFill>
              </a:rPr>
              <a:t>turkey, </a:t>
            </a:r>
          </a:p>
          <a:p>
            <a:r>
              <a:rPr lang="en-US" altLang="zh-CN" sz="3600" dirty="0">
                <a:solidFill>
                  <a:schemeClr val="bg1"/>
                </a:solidFill>
              </a:rPr>
              <a:t>As </a:t>
            </a:r>
            <a:r>
              <a:rPr lang="en-US" altLang="zh-CN" sz="3600" dirty="0" smtClean="0">
                <a:solidFill>
                  <a:schemeClr val="bg1"/>
                </a:solidFill>
              </a:rPr>
              <a:t>you can </a:t>
            </a:r>
            <a:r>
              <a:rPr lang="en-US" altLang="zh-CN" sz="3600" dirty="0">
                <a:solidFill>
                  <a:schemeClr val="bg1"/>
                </a:solidFill>
              </a:rPr>
              <a:t>see. </a:t>
            </a:r>
          </a:p>
          <a:p>
            <a:r>
              <a:rPr lang="en-US" altLang="zh-CN" sz="3600" dirty="0">
                <a:solidFill>
                  <a:schemeClr val="bg1"/>
                </a:solidFill>
              </a:rPr>
              <a:t>I made it with my </a:t>
            </a:r>
            <a:r>
              <a:rPr lang="en-US" altLang="zh-CN" sz="3600" dirty="0" smtClean="0">
                <a:solidFill>
                  <a:schemeClr val="bg1"/>
                </a:solidFill>
              </a:rPr>
              <a:t>hand, this is a part of me!</a:t>
            </a:r>
          </a:p>
          <a:p>
            <a:endParaRPr lang="en-US" altLang="zh-CN" sz="3600" dirty="0" smtClean="0">
              <a:solidFill>
                <a:schemeClr val="bg1"/>
              </a:solidFill>
            </a:endParaRPr>
          </a:p>
          <a:p>
            <a:r>
              <a:rPr lang="en-US" altLang="zh-CN" sz="3600" dirty="0" smtClean="0">
                <a:solidFill>
                  <a:schemeClr val="bg1"/>
                </a:solidFill>
              </a:rPr>
              <a:t>I </a:t>
            </a:r>
            <a:r>
              <a:rPr lang="en-US" altLang="zh-CN" sz="3600" dirty="0">
                <a:solidFill>
                  <a:schemeClr val="bg1"/>
                </a:solidFill>
              </a:rPr>
              <a:t>hope you have </a:t>
            </a:r>
            <a:r>
              <a:rPr lang="en-US" altLang="zh-CN" sz="3600" dirty="0" smtClean="0">
                <a:solidFill>
                  <a:schemeClr val="bg1"/>
                </a:solidFill>
              </a:rPr>
              <a:t>a</a:t>
            </a:r>
            <a:endParaRPr lang="en-US" altLang="zh-CN" sz="3600" dirty="0">
              <a:solidFill>
                <a:schemeClr val="bg1"/>
              </a:solidFill>
            </a:endParaRPr>
          </a:p>
          <a:p>
            <a:r>
              <a:rPr lang="en-US" altLang="zh-CN" sz="3600" dirty="0" smtClean="0">
                <a:solidFill>
                  <a:schemeClr val="bg1"/>
                </a:solidFill>
              </a:rPr>
              <a:t>Happy </a:t>
            </a:r>
            <a:r>
              <a:rPr lang="en-US" altLang="zh-CN" sz="3600" dirty="0">
                <a:solidFill>
                  <a:schemeClr val="bg1"/>
                </a:solidFill>
              </a:rPr>
              <a:t>Thanksgiving Day! </a:t>
            </a:r>
          </a:p>
          <a:p>
            <a:r>
              <a:rPr lang="en-US" altLang="zh-CN" sz="3600" dirty="0">
                <a:solidFill>
                  <a:schemeClr val="bg1"/>
                </a:solidFill>
              </a:rPr>
              <a:t>Love _________</a:t>
            </a:r>
          </a:p>
          <a:p>
            <a:endParaRPr lang="en-US" altLang="zh-CN" sz="3600" dirty="0" smtClean="0">
              <a:solidFill>
                <a:schemeClr val="bg1"/>
              </a:solidFill>
            </a:endParaRPr>
          </a:p>
          <a:p>
            <a:endParaRPr lang="en-US" altLang="zh-CN" sz="3600" dirty="0">
              <a:solidFill>
                <a:schemeClr val="bg1"/>
              </a:solidFill>
            </a:endParaRPr>
          </a:p>
          <a:p>
            <a:endParaRPr lang="en-US" altLang="zh-CN" sz="3600" dirty="0" smtClean="0">
              <a:solidFill>
                <a:schemeClr val="bg1"/>
              </a:solidFill>
            </a:endParaRPr>
          </a:p>
          <a:p>
            <a:endParaRPr lang="en-US" altLang="zh-CN" sz="3600" dirty="0">
              <a:solidFill>
                <a:schemeClr val="bg1"/>
              </a:solidFill>
            </a:endParaRPr>
          </a:p>
          <a:p>
            <a:endParaRPr lang="en-US" altLang="zh-CN" sz="3600" dirty="0" smtClean="0">
              <a:solidFill>
                <a:schemeClr val="bg1"/>
              </a:solidFill>
            </a:endParaRPr>
          </a:p>
          <a:p>
            <a:endParaRPr lang="en-US" altLang="zh-CN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81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Complete Sentence</a:t>
            </a:r>
            <a:endParaRPr lang="zh-TW" altLang="en-US" sz="4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161" y="1484784"/>
            <a:ext cx="57606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</a:rPr>
              <a:t>I am thankful for……</a:t>
            </a:r>
          </a:p>
          <a:p>
            <a:endParaRPr lang="en-US" altLang="zh-CN" sz="3600" dirty="0">
              <a:solidFill>
                <a:schemeClr val="bg1"/>
              </a:solidFill>
            </a:endParaRPr>
          </a:p>
          <a:p>
            <a:endParaRPr lang="en-US" altLang="zh-CN" sz="3600" dirty="0" smtClean="0">
              <a:solidFill>
                <a:schemeClr val="bg1"/>
              </a:solidFill>
            </a:endParaRPr>
          </a:p>
          <a:p>
            <a:r>
              <a:rPr lang="en-US" altLang="zh-CN" sz="3600" dirty="0" smtClean="0">
                <a:solidFill>
                  <a:schemeClr val="bg1"/>
                </a:solidFill>
              </a:rPr>
              <a:t>my mom.</a:t>
            </a:r>
          </a:p>
          <a:p>
            <a:r>
              <a:rPr lang="en-US" altLang="zh-CN" sz="3600" dirty="0" smtClean="0">
                <a:solidFill>
                  <a:schemeClr val="bg1"/>
                </a:solidFill>
              </a:rPr>
              <a:t>my dad.</a:t>
            </a:r>
          </a:p>
          <a:p>
            <a:r>
              <a:rPr lang="en-US" altLang="zh-CN" sz="3600" dirty="0" smtClean="0">
                <a:solidFill>
                  <a:schemeClr val="bg1"/>
                </a:solidFill>
              </a:rPr>
              <a:t>my family.</a:t>
            </a:r>
          </a:p>
          <a:p>
            <a:r>
              <a:rPr lang="en-US" altLang="zh-CN" sz="3600" dirty="0" smtClean="0">
                <a:solidFill>
                  <a:schemeClr val="bg1"/>
                </a:solidFill>
              </a:rPr>
              <a:t>my dog.</a:t>
            </a:r>
          </a:p>
          <a:p>
            <a:r>
              <a:rPr lang="en-US" altLang="zh-CN" sz="3600" dirty="0" smtClean="0">
                <a:solidFill>
                  <a:schemeClr val="bg1"/>
                </a:solidFill>
              </a:rPr>
              <a:t>my teacher.</a:t>
            </a:r>
          </a:p>
          <a:p>
            <a:r>
              <a:rPr lang="en-US" altLang="zh-CN" sz="3600" dirty="0" smtClean="0">
                <a:solidFill>
                  <a:schemeClr val="bg1"/>
                </a:solidFill>
              </a:rPr>
              <a:t>my friends.</a:t>
            </a:r>
          </a:p>
        </p:txBody>
      </p:sp>
    </p:spTree>
    <p:extLst>
      <p:ext uri="{BB962C8B-B14F-4D97-AF65-F5344CB8AC3E}">
        <p14:creationId xmlns:p14="http://schemas.microsoft.com/office/powerpoint/2010/main" val="3560081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Decorate the Thanksgiving Card</a:t>
            </a:r>
            <a:endParaRPr lang="zh-TW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161" y="1484784"/>
            <a:ext cx="57606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</a:rPr>
              <a:t>Color/Decorate your card</a:t>
            </a:r>
          </a:p>
          <a:p>
            <a:endParaRPr lang="en-US" altLang="zh-CN" sz="3600" dirty="0">
              <a:solidFill>
                <a:schemeClr val="bg1"/>
              </a:solidFill>
            </a:endParaRPr>
          </a:p>
          <a:p>
            <a:endParaRPr lang="en-US" altLang="zh-CN" sz="3600" dirty="0" smtClean="0">
              <a:solidFill>
                <a:schemeClr val="bg1"/>
              </a:solidFill>
            </a:endParaRPr>
          </a:p>
          <a:p>
            <a:endParaRPr lang="en-US" altLang="zh-CN" sz="3600" dirty="0">
              <a:solidFill>
                <a:schemeClr val="bg1"/>
              </a:solidFill>
            </a:endParaRPr>
          </a:p>
          <a:p>
            <a:endParaRPr lang="en-US" altLang="zh-CN" sz="3600" dirty="0" smtClean="0">
              <a:solidFill>
                <a:schemeClr val="bg1"/>
              </a:solidFill>
            </a:endParaRPr>
          </a:p>
          <a:p>
            <a:endParaRPr lang="en-US" altLang="zh-CN" sz="3600" dirty="0">
              <a:solidFill>
                <a:schemeClr val="bg1"/>
              </a:solidFill>
            </a:endParaRPr>
          </a:p>
          <a:p>
            <a:r>
              <a:rPr lang="en-US" altLang="zh-CN" sz="3600" dirty="0" smtClean="0">
                <a:solidFill>
                  <a:schemeClr val="bg1"/>
                </a:solidFill>
              </a:rPr>
              <a:t>Read to teacher</a:t>
            </a:r>
          </a:p>
        </p:txBody>
      </p:sp>
      <p:pic>
        <p:nvPicPr>
          <p:cNvPr id="3074" name="Picture 2" descr="http://ts1.mm.bing.net/th?id=I.4944586119250176&amp;pid=15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44988"/>
            <a:ext cx="2256656" cy="283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284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 txBox="1">
            <a:spLocks noChangeArrowheads="1"/>
          </p:cNvSpPr>
          <p:nvPr/>
        </p:nvSpPr>
        <p:spPr bwMode="auto">
          <a:xfrm>
            <a:off x="611560" y="1700808"/>
            <a:ext cx="817528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6000" kern="0" dirty="0" smtClean="0">
                <a:solidFill>
                  <a:schemeClr val="bg1"/>
                </a:solidFill>
                <a:latin typeface="Tahoma" charset="0"/>
                <a:ea typeface="+mj-ea"/>
                <a:cs typeface="+mj-cs"/>
              </a:rPr>
              <a:t>I am thankful for  </a:t>
            </a:r>
            <a:r>
              <a:rPr lang="en-US" sz="9600" kern="0" dirty="0" smtClean="0">
                <a:solidFill>
                  <a:schemeClr val="bg1"/>
                </a:solidFill>
                <a:latin typeface="Tahoma" charset="0"/>
                <a:ea typeface="+mj-ea"/>
                <a:cs typeface="+mj-cs"/>
              </a:rPr>
              <a:t>you</a:t>
            </a:r>
            <a:r>
              <a:rPr lang="en-US" sz="6000" kern="0" dirty="0" smtClean="0">
                <a:solidFill>
                  <a:schemeClr val="bg1"/>
                </a:solidFill>
                <a:latin typeface="Tahoma" charset="0"/>
                <a:ea typeface="+mj-ea"/>
                <a:cs typeface="+mj-cs"/>
              </a:rPr>
              <a:t>!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 txBox="1">
            <a:spLocks noChangeArrowheads="1"/>
          </p:cNvSpPr>
          <p:nvPr/>
        </p:nvSpPr>
        <p:spPr bwMode="auto">
          <a:xfrm>
            <a:off x="611560" y="1700808"/>
            <a:ext cx="817528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6000" kern="0" dirty="0" smtClean="0">
                <a:solidFill>
                  <a:schemeClr val="bg1"/>
                </a:solidFill>
                <a:latin typeface="Tahoma" charset="0"/>
                <a:ea typeface="+mj-ea"/>
                <a:cs typeface="+mj-cs"/>
              </a:rPr>
              <a:t>Game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6000" kern="0" smtClean="0">
                <a:solidFill>
                  <a:schemeClr val="bg1"/>
                </a:solidFill>
                <a:latin typeface="Tahoma" charset="0"/>
                <a:ea typeface="+mj-ea"/>
                <a:cs typeface="+mj-cs"/>
              </a:rPr>
              <a:t>Crossword Puzzle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98828902"/>
      </p:ext>
    </p:extLst>
  </p:cSld>
  <p:clrMapOvr>
    <a:masterClrMapping/>
  </p:clrMapOvr>
</p:sld>
</file>

<file path=ppt/theme/theme1.xml><?xml version="1.0" encoding="utf-8"?>
<a:theme xmlns:a="http://schemas.openxmlformats.org/drawingml/2006/main" name="thanksgiving pp">
  <a:themeElements>
    <a:clrScheme name="template 11">
      <a:dk1>
        <a:srgbClr val="4D4D4D"/>
      </a:dk1>
      <a:lt1>
        <a:srgbClr val="FFFFFF"/>
      </a:lt1>
      <a:dk2>
        <a:srgbClr val="000000"/>
      </a:dk2>
      <a:lt2>
        <a:srgbClr val="582302"/>
      </a:lt2>
      <a:accent1>
        <a:srgbClr val="E77619"/>
      </a:accent1>
      <a:accent2>
        <a:srgbClr val="5D700A"/>
      </a:accent2>
      <a:accent3>
        <a:srgbClr val="FFFFFF"/>
      </a:accent3>
      <a:accent4>
        <a:srgbClr val="404040"/>
      </a:accent4>
      <a:accent5>
        <a:srgbClr val="F1BDAB"/>
      </a:accent5>
      <a:accent6>
        <a:srgbClr val="536508"/>
      </a:accent6>
      <a:hlink>
        <a:srgbClr val="C25318"/>
      </a:hlink>
      <a:folHlink>
        <a:srgbClr val="FFDD99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111111"/>
        </a:dk1>
        <a:lt1>
          <a:srgbClr val="FFFFFF"/>
        </a:lt1>
        <a:dk2>
          <a:srgbClr val="000000"/>
        </a:dk2>
        <a:lt2>
          <a:srgbClr val="FF6600"/>
        </a:lt2>
        <a:accent1>
          <a:srgbClr val="FF8001"/>
        </a:accent1>
        <a:accent2>
          <a:srgbClr val="D31908"/>
        </a:accent2>
        <a:accent3>
          <a:srgbClr val="FFFFFF"/>
        </a:accent3>
        <a:accent4>
          <a:srgbClr val="0D0D0D"/>
        </a:accent4>
        <a:accent5>
          <a:srgbClr val="FFC0AA"/>
        </a:accent5>
        <a:accent6>
          <a:srgbClr val="BF1606"/>
        </a:accent6>
        <a:hlink>
          <a:srgbClr val="FFCC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000000"/>
        </a:dk2>
        <a:lt2>
          <a:srgbClr val="D5E1F3"/>
        </a:lt2>
        <a:accent1>
          <a:srgbClr val="BC4417"/>
        </a:accent1>
        <a:accent2>
          <a:srgbClr val="CF9C1C"/>
        </a:accent2>
        <a:accent3>
          <a:srgbClr val="FFFFFF"/>
        </a:accent3>
        <a:accent4>
          <a:srgbClr val="404040"/>
        </a:accent4>
        <a:accent5>
          <a:srgbClr val="DAB0AB"/>
        </a:accent5>
        <a:accent6>
          <a:srgbClr val="BB8D18"/>
        </a:accent6>
        <a:hlink>
          <a:srgbClr val="E8C97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000000"/>
        </a:dk2>
        <a:lt2>
          <a:srgbClr val="986615"/>
        </a:lt2>
        <a:accent1>
          <a:srgbClr val="BF4413"/>
        </a:accent1>
        <a:accent2>
          <a:srgbClr val="FFAB21"/>
        </a:accent2>
        <a:accent3>
          <a:srgbClr val="FFFFFF"/>
        </a:accent3>
        <a:accent4>
          <a:srgbClr val="404040"/>
        </a:accent4>
        <a:accent5>
          <a:srgbClr val="DCB0AA"/>
        </a:accent5>
        <a:accent6>
          <a:srgbClr val="E79B1D"/>
        </a:accent6>
        <a:hlink>
          <a:srgbClr val="C5A37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000000"/>
        </a:dk2>
        <a:lt2>
          <a:srgbClr val="4A1B17"/>
        </a:lt2>
        <a:accent1>
          <a:srgbClr val="C66C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DFBAAA"/>
        </a:accent5>
        <a:accent6>
          <a:srgbClr val="E6C013"/>
        </a:accent6>
        <a:hlink>
          <a:srgbClr val="FFDE93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000000"/>
        </a:dk2>
        <a:lt2>
          <a:srgbClr val="9B6902"/>
        </a:lt2>
        <a:accent1>
          <a:srgbClr val="C75E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E0B6AA"/>
        </a:accent5>
        <a:accent6>
          <a:srgbClr val="E6C013"/>
        </a:accent6>
        <a:hlink>
          <a:srgbClr val="EE66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000000"/>
        </a:dk2>
        <a:lt2>
          <a:srgbClr val="C5780F"/>
        </a:lt2>
        <a:accent1>
          <a:srgbClr val="BE3600"/>
        </a:accent1>
        <a:accent2>
          <a:srgbClr val="FEA405"/>
        </a:accent2>
        <a:accent3>
          <a:srgbClr val="FFFFFF"/>
        </a:accent3>
        <a:accent4>
          <a:srgbClr val="404040"/>
        </a:accent4>
        <a:accent5>
          <a:srgbClr val="DBAEAA"/>
        </a:accent5>
        <a:accent6>
          <a:srgbClr val="E69404"/>
        </a:accent6>
        <a:hlink>
          <a:srgbClr val="F4BA5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000000"/>
        </a:dk2>
        <a:lt2>
          <a:srgbClr val="570301"/>
        </a:lt2>
        <a:accent1>
          <a:srgbClr val="D37E00"/>
        </a:accent1>
        <a:accent2>
          <a:srgbClr val="F5CB03"/>
        </a:accent2>
        <a:accent3>
          <a:srgbClr val="FFFFFF"/>
        </a:accent3>
        <a:accent4>
          <a:srgbClr val="404040"/>
        </a:accent4>
        <a:accent5>
          <a:srgbClr val="E6C0AA"/>
        </a:accent5>
        <a:accent6>
          <a:srgbClr val="DEB802"/>
        </a:accent6>
        <a:hlink>
          <a:srgbClr val="D860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000000"/>
        </a:dk2>
        <a:lt2>
          <a:srgbClr val="713C0C"/>
        </a:lt2>
        <a:accent1>
          <a:srgbClr val="E4B058"/>
        </a:accent1>
        <a:accent2>
          <a:srgbClr val="FDD912"/>
        </a:accent2>
        <a:accent3>
          <a:srgbClr val="FFFFFF"/>
        </a:accent3>
        <a:accent4>
          <a:srgbClr val="404040"/>
        </a:accent4>
        <a:accent5>
          <a:srgbClr val="EFD4B4"/>
        </a:accent5>
        <a:accent6>
          <a:srgbClr val="E5C40F"/>
        </a:accent6>
        <a:hlink>
          <a:srgbClr val="E063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000000"/>
        </a:dk2>
        <a:lt2>
          <a:srgbClr val="370200"/>
        </a:lt2>
        <a:accent1>
          <a:srgbClr val="7D0A01"/>
        </a:accent1>
        <a:accent2>
          <a:srgbClr val="CA6900"/>
        </a:accent2>
        <a:accent3>
          <a:srgbClr val="FFFFFF"/>
        </a:accent3>
        <a:accent4>
          <a:srgbClr val="404040"/>
        </a:accent4>
        <a:accent5>
          <a:srgbClr val="BFAAAA"/>
        </a:accent5>
        <a:accent6>
          <a:srgbClr val="B75E00"/>
        </a:accent6>
        <a:hlink>
          <a:srgbClr val="E8A64E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000000"/>
        </a:dk2>
        <a:lt2>
          <a:srgbClr val="9D4719"/>
        </a:lt2>
        <a:accent1>
          <a:srgbClr val="FC5C01"/>
        </a:accent1>
        <a:accent2>
          <a:srgbClr val="CD6724"/>
        </a:accent2>
        <a:accent3>
          <a:srgbClr val="FFFFFF"/>
        </a:accent3>
        <a:accent4>
          <a:srgbClr val="404040"/>
        </a:accent4>
        <a:accent5>
          <a:srgbClr val="FDB5AA"/>
        </a:accent5>
        <a:accent6>
          <a:srgbClr val="BA5D20"/>
        </a:accent6>
        <a:hlink>
          <a:srgbClr val="F79F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1">
        <a:dk1>
          <a:srgbClr val="4D4D4D"/>
        </a:dk1>
        <a:lt1>
          <a:srgbClr val="FFFFFF"/>
        </a:lt1>
        <a:dk2>
          <a:srgbClr val="000000"/>
        </a:dk2>
        <a:lt2>
          <a:srgbClr val="582302"/>
        </a:lt2>
        <a:accent1>
          <a:srgbClr val="E77619"/>
        </a:accent1>
        <a:accent2>
          <a:srgbClr val="5D700A"/>
        </a:accent2>
        <a:accent3>
          <a:srgbClr val="FFFFFF"/>
        </a:accent3>
        <a:accent4>
          <a:srgbClr val="404040"/>
        </a:accent4>
        <a:accent5>
          <a:srgbClr val="F1BDAB"/>
        </a:accent5>
        <a:accent6>
          <a:srgbClr val="536508"/>
        </a:accent6>
        <a:hlink>
          <a:srgbClr val="C25318"/>
        </a:hlink>
        <a:folHlink>
          <a:srgbClr val="FFDD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thanksgiving pp</Template>
  <TotalTime>492</TotalTime>
  <Words>197</Words>
  <Application>Microsoft Office PowerPoint</Application>
  <PresentationFormat>如螢幕大小 (4:3)</PresentationFormat>
  <Paragraphs>91</Paragraphs>
  <Slides>16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thanksgiving pp</vt:lpstr>
      <vt:lpstr>Thanksgiving </vt:lpstr>
      <vt:lpstr>PowerPoint 簡報</vt:lpstr>
      <vt:lpstr>Thanksgiving</vt:lpstr>
      <vt:lpstr>Family</vt:lpstr>
      <vt:lpstr>Food</vt:lpstr>
      <vt:lpstr>Thanksgiving Dinner</vt:lpstr>
      <vt:lpstr>Daily Activities</vt:lpstr>
      <vt:lpstr>Daily Activities</vt:lpstr>
      <vt:lpstr>Daily Activities</vt:lpstr>
      <vt:lpstr>Give Thanks</vt:lpstr>
      <vt:lpstr>Make a Thanksgiving Card</vt:lpstr>
      <vt:lpstr>Copy Poem</vt:lpstr>
      <vt:lpstr>Complete Sentence</vt:lpstr>
      <vt:lpstr>Decorate the Thanksgiving Card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Thanksgiving</dc:title>
  <dc:creator>teacher</dc:creator>
  <cp:lastModifiedBy>微軟用戶</cp:lastModifiedBy>
  <cp:revision>14</cp:revision>
  <dcterms:created xsi:type="dcterms:W3CDTF">2012-10-16T00:13:42Z</dcterms:created>
  <dcterms:modified xsi:type="dcterms:W3CDTF">2014-10-31T06:40:30Z</dcterms:modified>
</cp:coreProperties>
</file>