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6"/>
  </p:notesMasterIdLst>
  <p:handoutMasterIdLst>
    <p:handoutMasterId r:id="rId27"/>
  </p:handoutMasterIdLst>
  <p:sldIdLst>
    <p:sldId id="1141" r:id="rId2"/>
    <p:sldId id="1177" r:id="rId3"/>
    <p:sldId id="1156" r:id="rId4"/>
    <p:sldId id="1172" r:id="rId5"/>
    <p:sldId id="1157" r:id="rId6"/>
    <p:sldId id="1160" r:id="rId7"/>
    <p:sldId id="1161" r:id="rId8"/>
    <p:sldId id="1165" r:id="rId9"/>
    <p:sldId id="1162" r:id="rId10"/>
    <p:sldId id="1164" r:id="rId11"/>
    <p:sldId id="1178" r:id="rId12"/>
    <p:sldId id="1131" r:id="rId13"/>
    <p:sldId id="1143" r:id="rId14"/>
    <p:sldId id="1167" r:id="rId15"/>
    <p:sldId id="1146" r:id="rId16"/>
    <p:sldId id="1148" r:id="rId17"/>
    <p:sldId id="1166" r:id="rId18"/>
    <p:sldId id="1150" r:id="rId19"/>
    <p:sldId id="1174" r:id="rId20"/>
    <p:sldId id="1176" r:id="rId21"/>
    <p:sldId id="1173" r:id="rId22"/>
    <p:sldId id="1179" r:id="rId23"/>
    <p:sldId id="1175" r:id="rId24"/>
    <p:sldId id="1129" r:id="rId25"/>
  </p:sldIdLst>
  <p:sldSz cx="12192000" cy="6858000"/>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FFCC"/>
    <a:srgbClr val="FFFF99"/>
    <a:srgbClr val="0099FF"/>
    <a:srgbClr val="3333CC"/>
    <a:srgbClr val="9966FF"/>
    <a:srgbClr val="FF9900"/>
    <a:srgbClr val="3366FF"/>
    <a:srgbClr val="0000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76" autoAdjust="0"/>
  </p:normalViewPr>
  <p:slideViewPr>
    <p:cSldViewPr snapToGrid="0" showGuides="1">
      <p:cViewPr varScale="1">
        <p:scale>
          <a:sx n="89" d="100"/>
          <a:sy n="89" d="100"/>
        </p:scale>
        <p:origin x="466" y="82"/>
      </p:cViewPr>
      <p:guideLst>
        <p:guide orient="horz" pos="2160"/>
        <p:guide pos="3817"/>
      </p:guideLst>
    </p:cSldViewPr>
  </p:slideViewPr>
  <p:notesTextViewPr>
    <p:cViewPr>
      <p:scale>
        <a:sx n="1" d="1"/>
        <a:sy n="1" d="1"/>
      </p:scale>
      <p:origin x="0" y="0"/>
    </p:cViewPr>
  </p:notesTextViewPr>
  <p:sorterViewPr>
    <p:cViewPr>
      <p:scale>
        <a:sx n="100" d="100"/>
        <a:sy n="100" d="100"/>
      </p:scale>
      <p:origin x="0" y="-301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2"/>
            <a:ext cx="2945659" cy="498135"/>
          </a:xfrm>
          <a:prstGeom prst="rect">
            <a:avLst/>
          </a:prstGeom>
        </p:spPr>
        <p:txBody>
          <a:bodyPr vert="horz" lIns="91147" tIns="45573" rIns="91147" bIns="45573" rtlCol="0"/>
          <a:lstStyle>
            <a:lvl1pPr algn="l">
              <a:defRPr sz="1200"/>
            </a:lvl1pPr>
          </a:lstStyle>
          <a:p>
            <a:endParaRPr lang="zh-TW" altLang="en-US"/>
          </a:p>
        </p:txBody>
      </p:sp>
      <p:sp>
        <p:nvSpPr>
          <p:cNvPr id="3" name="日期版面配置區 2"/>
          <p:cNvSpPr>
            <a:spLocks noGrp="1"/>
          </p:cNvSpPr>
          <p:nvPr>
            <p:ph type="dt" sz="quarter" idx="1"/>
          </p:nvPr>
        </p:nvSpPr>
        <p:spPr>
          <a:xfrm>
            <a:off x="3850444" y="2"/>
            <a:ext cx="2945659" cy="498135"/>
          </a:xfrm>
          <a:prstGeom prst="rect">
            <a:avLst/>
          </a:prstGeom>
        </p:spPr>
        <p:txBody>
          <a:bodyPr vert="horz" lIns="91147" tIns="45573" rIns="91147" bIns="45573" rtlCol="0"/>
          <a:lstStyle>
            <a:lvl1pPr algn="r">
              <a:defRPr sz="1200"/>
            </a:lvl1pPr>
          </a:lstStyle>
          <a:p>
            <a:fld id="{98BFF90A-DDBF-426A-B025-F91091A26EBB}" type="datetimeFigureOut">
              <a:rPr lang="zh-TW" altLang="en-US" smtClean="0"/>
              <a:t>2021/5/12</a:t>
            </a:fld>
            <a:endParaRPr lang="zh-TW" altLang="en-US"/>
          </a:p>
        </p:txBody>
      </p:sp>
      <p:sp>
        <p:nvSpPr>
          <p:cNvPr id="4" name="頁尾版面配置區 3"/>
          <p:cNvSpPr>
            <a:spLocks noGrp="1"/>
          </p:cNvSpPr>
          <p:nvPr>
            <p:ph type="ftr" sz="quarter" idx="2"/>
          </p:nvPr>
        </p:nvSpPr>
        <p:spPr>
          <a:xfrm>
            <a:off x="2" y="9430092"/>
            <a:ext cx="2945659" cy="498134"/>
          </a:xfrm>
          <a:prstGeom prst="rect">
            <a:avLst/>
          </a:prstGeom>
        </p:spPr>
        <p:txBody>
          <a:bodyPr vert="horz" lIns="91147" tIns="45573" rIns="91147" bIns="45573"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444" y="9430092"/>
            <a:ext cx="2945659" cy="498134"/>
          </a:xfrm>
          <a:prstGeom prst="rect">
            <a:avLst/>
          </a:prstGeom>
        </p:spPr>
        <p:txBody>
          <a:bodyPr vert="horz" lIns="91147" tIns="45573" rIns="91147" bIns="45573" rtlCol="0" anchor="b"/>
          <a:lstStyle>
            <a:lvl1pPr algn="r">
              <a:defRPr sz="1200"/>
            </a:lvl1pPr>
          </a:lstStyle>
          <a:p>
            <a:fld id="{7C151A47-5AB1-4E4D-BCD9-D2B8D82DC420}" type="slidenum">
              <a:rPr lang="zh-TW" altLang="en-US" smtClean="0"/>
              <a:t>‹#›</a:t>
            </a:fld>
            <a:endParaRPr lang="zh-TW" altLang="en-US"/>
          </a:p>
        </p:txBody>
      </p:sp>
    </p:spTree>
    <p:extLst>
      <p:ext uri="{BB962C8B-B14F-4D97-AF65-F5344CB8AC3E}">
        <p14:creationId xmlns:p14="http://schemas.microsoft.com/office/powerpoint/2010/main" val="38663342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2"/>
            <a:ext cx="2945659" cy="498135"/>
          </a:xfrm>
          <a:prstGeom prst="rect">
            <a:avLst/>
          </a:prstGeom>
        </p:spPr>
        <p:txBody>
          <a:bodyPr vert="horz" lIns="91147" tIns="45573" rIns="91147" bIns="45573" rtlCol="0"/>
          <a:lstStyle>
            <a:lvl1pPr algn="l">
              <a:defRPr sz="1200"/>
            </a:lvl1pPr>
          </a:lstStyle>
          <a:p>
            <a:endParaRPr lang="zh-TW" altLang="en-US"/>
          </a:p>
        </p:txBody>
      </p:sp>
      <p:sp>
        <p:nvSpPr>
          <p:cNvPr id="3" name="日期版面配置區 2"/>
          <p:cNvSpPr>
            <a:spLocks noGrp="1"/>
          </p:cNvSpPr>
          <p:nvPr>
            <p:ph type="dt" idx="1"/>
          </p:nvPr>
        </p:nvSpPr>
        <p:spPr>
          <a:xfrm>
            <a:off x="3850444" y="2"/>
            <a:ext cx="2945659" cy="498135"/>
          </a:xfrm>
          <a:prstGeom prst="rect">
            <a:avLst/>
          </a:prstGeom>
        </p:spPr>
        <p:txBody>
          <a:bodyPr vert="horz" lIns="91147" tIns="45573" rIns="91147" bIns="45573" rtlCol="0"/>
          <a:lstStyle>
            <a:lvl1pPr algn="r">
              <a:defRPr sz="1200"/>
            </a:lvl1pPr>
          </a:lstStyle>
          <a:p>
            <a:fld id="{F2812EB0-5BC2-4708-8FFA-F6E721A80369}" type="datetimeFigureOut">
              <a:rPr lang="zh-TW" altLang="en-US" smtClean="0"/>
              <a:t>2021/5/12</a:t>
            </a:fld>
            <a:endParaRPr lang="zh-TW" altLang="en-US"/>
          </a:p>
        </p:txBody>
      </p:sp>
      <p:sp>
        <p:nvSpPr>
          <p:cNvPr id="4" name="投影片圖像版面配置區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147" tIns="45573" rIns="91147" bIns="45573" rtlCol="0" anchor="ctr"/>
          <a:lstStyle/>
          <a:p>
            <a:endParaRPr lang="zh-TW" altLang="en-US"/>
          </a:p>
        </p:txBody>
      </p:sp>
      <p:sp>
        <p:nvSpPr>
          <p:cNvPr id="5" name="備忘稿版面配置區 4"/>
          <p:cNvSpPr>
            <a:spLocks noGrp="1"/>
          </p:cNvSpPr>
          <p:nvPr>
            <p:ph type="body" sz="quarter" idx="3"/>
          </p:nvPr>
        </p:nvSpPr>
        <p:spPr>
          <a:xfrm>
            <a:off x="679768" y="4777959"/>
            <a:ext cx="5438140" cy="3909240"/>
          </a:xfrm>
          <a:prstGeom prst="rect">
            <a:avLst/>
          </a:prstGeom>
        </p:spPr>
        <p:txBody>
          <a:bodyPr vert="horz" lIns="91147" tIns="45573" rIns="91147" bIns="45573"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2" y="9430092"/>
            <a:ext cx="2945659" cy="498134"/>
          </a:xfrm>
          <a:prstGeom prst="rect">
            <a:avLst/>
          </a:prstGeom>
        </p:spPr>
        <p:txBody>
          <a:bodyPr vert="horz" lIns="91147" tIns="45573" rIns="91147" bIns="45573"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4" y="9430092"/>
            <a:ext cx="2945659" cy="498134"/>
          </a:xfrm>
          <a:prstGeom prst="rect">
            <a:avLst/>
          </a:prstGeom>
        </p:spPr>
        <p:txBody>
          <a:bodyPr vert="horz" lIns="91147" tIns="45573" rIns="91147" bIns="45573" rtlCol="0" anchor="b"/>
          <a:lstStyle>
            <a:lvl1pPr algn="r">
              <a:defRPr sz="1200"/>
            </a:lvl1pPr>
          </a:lstStyle>
          <a:p>
            <a:fld id="{83DCFE3F-8342-448B-865C-593874D7F9F9}" type="slidenum">
              <a:rPr lang="zh-TW" altLang="en-US" smtClean="0"/>
              <a:t>‹#›</a:t>
            </a:fld>
            <a:endParaRPr lang="zh-TW" altLang="en-US"/>
          </a:p>
        </p:txBody>
      </p:sp>
    </p:spTree>
    <p:extLst>
      <p:ext uri="{BB962C8B-B14F-4D97-AF65-F5344CB8AC3E}">
        <p14:creationId xmlns:p14="http://schemas.microsoft.com/office/powerpoint/2010/main" val="385745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使用方法：</a:t>
            </a:r>
            <a:br>
              <a:rPr lang="zh-CN" altLang="en-US" smtClean="0"/>
            </a:br>
            <a:r>
              <a:rPr lang="en-US" altLang="zh-CN" smtClean="0"/>
              <a:t>【</a:t>
            </a:r>
            <a:r>
              <a:rPr lang="zh-CN" altLang="en-US" smtClean="0"/>
              <a:t>更改文字</a:t>
            </a:r>
            <a:r>
              <a:rPr lang="en-US" altLang="zh-CN" smtClean="0"/>
              <a:t>】</a:t>
            </a:r>
            <a:r>
              <a:rPr lang="zh-CN" altLang="en-US" smtClean="0"/>
              <a:t>：将标题框及正文框中的文字可直接改为您所需文字</a:t>
            </a:r>
            <a:br>
              <a:rPr lang="zh-CN" altLang="en-US" smtClean="0"/>
            </a:br>
            <a:r>
              <a:rPr lang="en-US" altLang="zh-CN" smtClean="0"/>
              <a:t>【</a:t>
            </a:r>
            <a:r>
              <a:rPr lang="zh-CN" altLang="en-US" smtClean="0"/>
              <a:t>更改图片</a:t>
            </a:r>
            <a:r>
              <a:rPr lang="en-US" altLang="zh-CN" smtClean="0"/>
              <a:t>】</a:t>
            </a:r>
            <a:r>
              <a:rPr lang="zh-CN" altLang="en-US" smtClean="0"/>
              <a:t>：点中图片</a:t>
            </a:r>
            <a:r>
              <a:rPr lang="en-US" altLang="zh-CN" smtClean="0"/>
              <a:t>》</a:t>
            </a:r>
            <a:r>
              <a:rPr lang="zh-CN" altLang="en-US" smtClean="0"/>
              <a:t>绘图工具</a:t>
            </a:r>
            <a:r>
              <a:rPr lang="en-US" altLang="zh-CN" smtClean="0"/>
              <a:t>》</a:t>
            </a:r>
            <a:r>
              <a:rPr lang="zh-CN" altLang="en-US" smtClean="0"/>
              <a:t>格式</a:t>
            </a:r>
            <a:r>
              <a:rPr lang="en-US" altLang="zh-CN" smtClean="0"/>
              <a:t>》</a:t>
            </a:r>
            <a:r>
              <a:rPr lang="zh-CN" altLang="en-US" smtClean="0"/>
              <a:t>填充</a:t>
            </a:r>
            <a:r>
              <a:rPr lang="en-US" altLang="zh-CN" smtClean="0"/>
              <a:t>》</a:t>
            </a:r>
            <a:r>
              <a:rPr lang="zh-CN" altLang="en-US" smtClean="0"/>
              <a:t>图片</a:t>
            </a:r>
            <a:r>
              <a:rPr lang="en-US" altLang="zh-CN" smtClean="0"/>
              <a:t>》</a:t>
            </a:r>
            <a:r>
              <a:rPr lang="zh-CN" altLang="en-US" smtClean="0"/>
              <a:t>选择您需要展示的图片</a:t>
            </a:r>
            <a:br>
              <a:rPr lang="zh-CN" altLang="en-US" smtClean="0"/>
            </a:br>
            <a:r>
              <a:rPr lang="en-US" altLang="zh-CN" smtClean="0"/>
              <a:t>【</a:t>
            </a:r>
            <a:r>
              <a:rPr lang="zh-CN" altLang="en-US" smtClean="0"/>
              <a:t>增加减少图片</a:t>
            </a:r>
            <a:r>
              <a:rPr lang="en-US" altLang="zh-CN" smtClean="0"/>
              <a:t>】</a:t>
            </a:r>
            <a:r>
              <a:rPr lang="zh-CN" altLang="en-US" smtClean="0"/>
              <a:t>：直接复制粘贴图片来增加图片数，复制后更改方法见</a:t>
            </a:r>
            <a:r>
              <a:rPr lang="en-US" altLang="zh-CN" smtClean="0"/>
              <a:t>【</a:t>
            </a:r>
            <a:r>
              <a:rPr lang="zh-CN" altLang="en-US" smtClean="0"/>
              <a:t>更改图片</a:t>
            </a:r>
            <a:r>
              <a:rPr lang="en-US" altLang="zh-CN" smtClean="0"/>
              <a:t>】</a:t>
            </a:r>
            <a:br>
              <a:rPr lang="en-US" altLang="zh-CN" smtClean="0"/>
            </a:br>
            <a:r>
              <a:rPr lang="en-US" altLang="zh-CN" smtClean="0"/>
              <a:t>【</a:t>
            </a:r>
            <a:r>
              <a:rPr lang="zh-CN" altLang="en-US" smtClean="0"/>
              <a:t>更改图片色彩</a:t>
            </a:r>
            <a:r>
              <a:rPr lang="en-US" altLang="zh-CN" smtClean="0"/>
              <a:t>】</a:t>
            </a:r>
            <a:r>
              <a:rPr lang="zh-CN" altLang="en-US" smtClean="0"/>
              <a:t>：点中图片</a:t>
            </a:r>
            <a:r>
              <a:rPr lang="en-US" altLang="zh-CN" smtClean="0"/>
              <a:t>》</a:t>
            </a:r>
            <a:r>
              <a:rPr lang="zh-CN" altLang="en-US" smtClean="0"/>
              <a:t>图片工具</a:t>
            </a:r>
            <a:r>
              <a:rPr lang="en-US" altLang="zh-CN" smtClean="0"/>
              <a:t>》</a:t>
            </a:r>
            <a:r>
              <a:rPr lang="zh-CN" altLang="en-US" smtClean="0"/>
              <a:t>格式</a:t>
            </a:r>
            <a:r>
              <a:rPr lang="en-US" altLang="zh-CN" smtClean="0"/>
              <a:t>》</a:t>
            </a:r>
            <a:r>
              <a:rPr lang="zh-CN" altLang="en-US" smtClean="0"/>
              <a:t>色彩（重新着色）</a:t>
            </a:r>
            <a:r>
              <a:rPr lang="en-US" altLang="zh-CN" smtClean="0"/>
              <a:t>》</a:t>
            </a:r>
            <a:r>
              <a:rPr lang="zh-CN" altLang="en-US" smtClean="0"/>
              <a:t>选择您喜欢的色彩</a:t>
            </a:r>
            <a:br>
              <a:rPr lang="zh-CN" altLang="en-US" smtClean="0"/>
            </a:br>
            <a:r>
              <a:rPr lang="zh-CN" altLang="en-US" smtClean="0"/>
              <a:t>下载更多模板、视频教程：</a:t>
            </a:r>
            <a:r>
              <a:rPr lang="en-US" smtClean="0"/>
              <a:t>http://www.mysoeasy.com</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2</a:t>
            </a:fld>
            <a:endParaRPr lang="zh-CN" altLang="en-US"/>
          </a:p>
        </p:txBody>
      </p:sp>
    </p:spTree>
    <p:extLst>
      <p:ext uri="{BB962C8B-B14F-4D97-AF65-F5344CB8AC3E}">
        <p14:creationId xmlns:p14="http://schemas.microsoft.com/office/powerpoint/2010/main" val="266366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使用方法：</a:t>
            </a:r>
            <a:br>
              <a:rPr lang="zh-CN" altLang="en-US" smtClean="0"/>
            </a:br>
            <a:r>
              <a:rPr lang="en-US" altLang="zh-CN" smtClean="0"/>
              <a:t>【</a:t>
            </a:r>
            <a:r>
              <a:rPr lang="zh-CN" altLang="en-US" smtClean="0"/>
              <a:t>更改文字</a:t>
            </a:r>
            <a:r>
              <a:rPr lang="en-US" altLang="zh-CN" smtClean="0"/>
              <a:t>】</a:t>
            </a:r>
            <a:r>
              <a:rPr lang="zh-CN" altLang="en-US" smtClean="0"/>
              <a:t>：将标题框及正文框中的文字可直接改为您所需文字</a:t>
            </a:r>
            <a:br>
              <a:rPr lang="zh-CN" altLang="en-US" smtClean="0"/>
            </a:br>
            <a:r>
              <a:rPr lang="en-US" altLang="zh-CN" smtClean="0"/>
              <a:t>【</a:t>
            </a:r>
            <a:r>
              <a:rPr lang="zh-CN" altLang="en-US" smtClean="0"/>
              <a:t>更改图片</a:t>
            </a:r>
            <a:r>
              <a:rPr lang="en-US" altLang="zh-CN" smtClean="0"/>
              <a:t>】</a:t>
            </a:r>
            <a:r>
              <a:rPr lang="zh-CN" altLang="en-US" smtClean="0"/>
              <a:t>：点中图片</a:t>
            </a:r>
            <a:r>
              <a:rPr lang="en-US" altLang="zh-CN" smtClean="0"/>
              <a:t>》</a:t>
            </a:r>
            <a:r>
              <a:rPr lang="zh-CN" altLang="en-US" smtClean="0"/>
              <a:t>绘图工具</a:t>
            </a:r>
            <a:r>
              <a:rPr lang="en-US" altLang="zh-CN" smtClean="0"/>
              <a:t>》</a:t>
            </a:r>
            <a:r>
              <a:rPr lang="zh-CN" altLang="en-US" smtClean="0"/>
              <a:t>格式</a:t>
            </a:r>
            <a:r>
              <a:rPr lang="en-US" altLang="zh-CN" smtClean="0"/>
              <a:t>》</a:t>
            </a:r>
            <a:r>
              <a:rPr lang="zh-CN" altLang="en-US" smtClean="0"/>
              <a:t>填充</a:t>
            </a:r>
            <a:r>
              <a:rPr lang="en-US" altLang="zh-CN" smtClean="0"/>
              <a:t>》</a:t>
            </a:r>
            <a:r>
              <a:rPr lang="zh-CN" altLang="en-US" smtClean="0"/>
              <a:t>图片</a:t>
            </a:r>
            <a:r>
              <a:rPr lang="en-US" altLang="zh-CN" smtClean="0"/>
              <a:t>》</a:t>
            </a:r>
            <a:r>
              <a:rPr lang="zh-CN" altLang="en-US" smtClean="0"/>
              <a:t>选择您需要展示的图片</a:t>
            </a:r>
            <a:br>
              <a:rPr lang="zh-CN" altLang="en-US" smtClean="0"/>
            </a:br>
            <a:r>
              <a:rPr lang="en-US" altLang="zh-CN" smtClean="0"/>
              <a:t>【</a:t>
            </a:r>
            <a:r>
              <a:rPr lang="zh-CN" altLang="en-US" smtClean="0"/>
              <a:t>增加减少图片</a:t>
            </a:r>
            <a:r>
              <a:rPr lang="en-US" altLang="zh-CN" smtClean="0"/>
              <a:t>】</a:t>
            </a:r>
            <a:r>
              <a:rPr lang="zh-CN" altLang="en-US" smtClean="0"/>
              <a:t>：直接复制粘贴图片来增加图片数，复制后更改方法见</a:t>
            </a:r>
            <a:r>
              <a:rPr lang="en-US" altLang="zh-CN" smtClean="0"/>
              <a:t>【</a:t>
            </a:r>
            <a:r>
              <a:rPr lang="zh-CN" altLang="en-US" smtClean="0"/>
              <a:t>更改图片</a:t>
            </a:r>
            <a:r>
              <a:rPr lang="en-US" altLang="zh-CN" smtClean="0"/>
              <a:t>】</a:t>
            </a:r>
            <a:br>
              <a:rPr lang="en-US" altLang="zh-CN" smtClean="0"/>
            </a:br>
            <a:r>
              <a:rPr lang="en-US" altLang="zh-CN" smtClean="0"/>
              <a:t>【</a:t>
            </a:r>
            <a:r>
              <a:rPr lang="zh-CN" altLang="en-US" smtClean="0"/>
              <a:t>更改图片色彩</a:t>
            </a:r>
            <a:r>
              <a:rPr lang="en-US" altLang="zh-CN" smtClean="0"/>
              <a:t>】</a:t>
            </a:r>
            <a:r>
              <a:rPr lang="zh-CN" altLang="en-US" smtClean="0"/>
              <a:t>：点中图片</a:t>
            </a:r>
            <a:r>
              <a:rPr lang="en-US" altLang="zh-CN" smtClean="0"/>
              <a:t>》</a:t>
            </a:r>
            <a:r>
              <a:rPr lang="zh-CN" altLang="en-US" smtClean="0"/>
              <a:t>图片工具</a:t>
            </a:r>
            <a:r>
              <a:rPr lang="en-US" altLang="zh-CN" smtClean="0"/>
              <a:t>》</a:t>
            </a:r>
            <a:r>
              <a:rPr lang="zh-CN" altLang="en-US" smtClean="0"/>
              <a:t>格式</a:t>
            </a:r>
            <a:r>
              <a:rPr lang="en-US" altLang="zh-CN" smtClean="0"/>
              <a:t>》</a:t>
            </a:r>
            <a:r>
              <a:rPr lang="zh-CN" altLang="en-US" smtClean="0"/>
              <a:t>色彩（重新着色）</a:t>
            </a:r>
            <a:r>
              <a:rPr lang="en-US" altLang="zh-CN" smtClean="0"/>
              <a:t>》</a:t>
            </a:r>
            <a:r>
              <a:rPr lang="zh-CN" altLang="en-US" smtClean="0"/>
              <a:t>选择您喜欢的色彩</a:t>
            </a:r>
            <a:br>
              <a:rPr lang="zh-CN" altLang="en-US" smtClean="0"/>
            </a:br>
            <a:r>
              <a:rPr lang="zh-CN" altLang="en-US" smtClean="0"/>
              <a:t>下载更多模板、视频教程：</a:t>
            </a:r>
            <a:r>
              <a:rPr lang="en-US" smtClean="0"/>
              <a:t>http://www.mysoeasy.com</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4</a:t>
            </a:fld>
            <a:endParaRPr lang="zh-CN" altLang="en-US"/>
          </a:p>
        </p:txBody>
      </p:sp>
    </p:spTree>
    <p:extLst>
      <p:ext uri="{BB962C8B-B14F-4D97-AF65-F5344CB8AC3E}">
        <p14:creationId xmlns:p14="http://schemas.microsoft.com/office/powerpoint/2010/main" val="545051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5</a:t>
            </a:fld>
            <a:endParaRPr lang="zh-CN" altLang="en-US"/>
          </a:p>
        </p:txBody>
      </p:sp>
    </p:spTree>
    <p:extLst>
      <p:ext uri="{BB962C8B-B14F-4D97-AF65-F5344CB8AC3E}">
        <p14:creationId xmlns:p14="http://schemas.microsoft.com/office/powerpoint/2010/main" val="1702468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6</a:t>
            </a:fld>
            <a:endParaRPr lang="zh-CN" altLang="en-US"/>
          </a:p>
        </p:txBody>
      </p:sp>
    </p:spTree>
    <p:extLst>
      <p:ext uri="{BB962C8B-B14F-4D97-AF65-F5344CB8AC3E}">
        <p14:creationId xmlns:p14="http://schemas.microsoft.com/office/powerpoint/2010/main" val="3475311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7</a:t>
            </a:fld>
            <a:endParaRPr lang="zh-CN" altLang="en-US"/>
          </a:p>
        </p:txBody>
      </p:sp>
    </p:spTree>
    <p:extLst>
      <p:ext uri="{BB962C8B-B14F-4D97-AF65-F5344CB8AC3E}">
        <p14:creationId xmlns:p14="http://schemas.microsoft.com/office/powerpoint/2010/main" val="562642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9</a:t>
            </a:fld>
            <a:endParaRPr lang="zh-CN" altLang="en-US"/>
          </a:p>
        </p:txBody>
      </p:sp>
    </p:spTree>
    <p:extLst>
      <p:ext uri="{BB962C8B-B14F-4D97-AF65-F5344CB8AC3E}">
        <p14:creationId xmlns:p14="http://schemas.microsoft.com/office/powerpoint/2010/main" val="1465312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10</a:t>
            </a:fld>
            <a:endParaRPr lang="zh-CN" altLang="en-US"/>
          </a:p>
        </p:txBody>
      </p:sp>
    </p:spTree>
    <p:extLst>
      <p:ext uri="{BB962C8B-B14F-4D97-AF65-F5344CB8AC3E}">
        <p14:creationId xmlns:p14="http://schemas.microsoft.com/office/powerpoint/2010/main" val="1552469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2D7855-ABC0-4A73-8057-CDCE4D3566E1}" type="slidenum">
              <a:rPr lang="zh-CN" altLang="en-US" smtClean="0"/>
              <a:t>11</a:t>
            </a:fld>
            <a:endParaRPr lang="zh-CN" altLang="en-US"/>
          </a:p>
        </p:txBody>
      </p:sp>
    </p:spTree>
    <p:extLst>
      <p:ext uri="{BB962C8B-B14F-4D97-AF65-F5344CB8AC3E}">
        <p14:creationId xmlns:p14="http://schemas.microsoft.com/office/powerpoint/2010/main" val="2456915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7" name="矩形 6"/>
          <p:cNvSpPr/>
          <p:nvPr userDrawn="1"/>
        </p:nvSpPr>
        <p:spPr>
          <a:xfrm>
            <a:off x="0" y="-183695"/>
            <a:ext cx="12192000" cy="343779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sp>
        <p:nvSpPr>
          <p:cNvPr id="17" name="橢圓 16"/>
          <p:cNvSpPr/>
          <p:nvPr userDrawn="1"/>
        </p:nvSpPr>
        <p:spPr>
          <a:xfrm>
            <a:off x="1168976" y="2665507"/>
            <a:ext cx="1639966" cy="16226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ctrTitle"/>
          </p:nvPr>
        </p:nvSpPr>
        <p:spPr>
          <a:xfrm>
            <a:off x="4647156" y="1122363"/>
            <a:ext cx="6513534" cy="2387600"/>
          </a:xfrm>
        </p:spPr>
        <p:txBody>
          <a:bodyPr anchor="b"/>
          <a:lstStyle>
            <a:lvl1pPr algn="ctr">
              <a:defRPr sz="6000"/>
            </a:lvl1pPr>
          </a:lstStyle>
          <a:p>
            <a:r>
              <a:rPr lang="zh-TW" altLang="en-US" dirty="0"/>
              <a:t>按一下以編輯母片標題樣式</a:t>
            </a:r>
          </a:p>
        </p:txBody>
      </p:sp>
      <p:sp>
        <p:nvSpPr>
          <p:cNvPr id="3" name="副標題 2"/>
          <p:cNvSpPr>
            <a:spLocks noGrp="1"/>
          </p:cNvSpPr>
          <p:nvPr>
            <p:ph type="subTitle" idx="1"/>
          </p:nvPr>
        </p:nvSpPr>
        <p:spPr>
          <a:xfrm>
            <a:off x="5373666" y="3568978"/>
            <a:ext cx="5047989" cy="1655762"/>
          </a:xfrm>
        </p:spPr>
        <p:txBody>
          <a:bodyPr/>
          <a:lstStyle>
            <a:lvl1pPr marL="0" indent="0" algn="ctr">
              <a:buNone/>
              <a:defRPr sz="2400">
                <a:latin typeface="微軟正黑體" panose="020B0604030504040204" pitchFamily="34" charset="-120"/>
                <a:ea typeface="微軟正黑體"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dirty="0"/>
              <a:t>按一下以編輯母片副標題樣式</a:t>
            </a:r>
          </a:p>
        </p:txBody>
      </p:sp>
      <p:sp>
        <p:nvSpPr>
          <p:cNvPr id="4" name="日期版面配置區 3"/>
          <p:cNvSpPr>
            <a:spLocks noGrp="1"/>
          </p:cNvSpPr>
          <p:nvPr>
            <p:ph type="dt" sz="half" idx="10"/>
          </p:nvPr>
        </p:nvSpPr>
        <p:spPr/>
        <p:txBody>
          <a:bodyPr/>
          <a:lstStyle>
            <a:lvl1pPr>
              <a:defRPr>
                <a:latin typeface="微軟正黑體" panose="020B0604030504040204" pitchFamily="34" charset="-120"/>
                <a:ea typeface="微軟正黑體" panose="020B0604030504040204" pitchFamily="34" charset="-120"/>
              </a:defRPr>
            </a:lvl1pPr>
          </a:lstStyle>
          <a:p>
            <a:fld id="{483335EF-AE32-43A3-A54D-70998E73E2BF}" type="datetime1">
              <a:rPr lang="zh-TW" altLang="en-US" smtClean="0"/>
              <a:t>2021/5/12</a:t>
            </a:fld>
            <a:endParaRPr lang="zh-TW" altLang="en-US"/>
          </a:p>
        </p:txBody>
      </p:sp>
      <p:sp>
        <p:nvSpPr>
          <p:cNvPr id="5" name="頁尾版面配置區 4"/>
          <p:cNvSpPr>
            <a:spLocks noGrp="1"/>
          </p:cNvSpPr>
          <p:nvPr>
            <p:ph type="ftr" sz="quarter" idx="11"/>
          </p:nvPr>
        </p:nvSpPr>
        <p:spPr/>
        <p:txBody>
          <a:bodyPr/>
          <a:lstStyle>
            <a:lvl1pPr>
              <a:defRPr>
                <a:latin typeface="微軟正黑體" panose="020B0604030504040204" pitchFamily="34" charset="-120"/>
                <a:ea typeface="微軟正黑體" panose="020B0604030504040204" pitchFamily="34" charset="-120"/>
              </a:defRPr>
            </a:lvl1pPr>
          </a:lstStyle>
          <a:p>
            <a:endParaRPr lang="zh-TW" altLang="en-US"/>
          </a:p>
        </p:txBody>
      </p:sp>
      <p:sp>
        <p:nvSpPr>
          <p:cNvPr id="6" name="投影片編號版面配置區 5"/>
          <p:cNvSpPr>
            <a:spLocks noGrp="1"/>
          </p:cNvSpPr>
          <p:nvPr>
            <p:ph type="sldNum" sz="quarter" idx="12"/>
          </p:nvPr>
        </p:nvSpPr>
        <p:spPr/>
        <p:txBody>
          <a:bodyPr/>
          <a:lstStyle>
            <a:lvl1pPr>
              <a:defRPr>
                <a:latin typeface="微軟正黑體" panose="020B0604030504040204" pitchFamily="34" charset="-120"/>
                <a:ea typeface="微軟正黑體" panose="020B0604030504040204" pitchFamily="34" charset="-120"/>
              </a:defRPr>
            </a:lvl1pPr>
          </a:lstStyle>
          <a:p>
            <a:fld id="{2A01B56C-0F6F-4784-B86E-B0C308E4059C}" type="slidenum">
              <a:rPr lang="zh-TW" altLang="en-US" smtClean="0"/>
              <a:pPr/>
              <a:t>‹#›</a:t>
            </a:fld>
            <a:endParaRPr lang="zh-TW" altLang="en-US"/>
          </a:p>
        </p:txBody>
      </p:sp>
      <p:sp>
        <p:nvSpPr>
          <p:cNvPr id="9" name="橢圓 8"/>
          <p:cNvSpPr/>
          <p:nvPr userDrawn="1"/>
        </p:nvSpPr>
        <p:spPr>
          <a:xfrm>
            <a:off x="253446" y="3944037"/>
            <a:ext cx="694151" cy="72149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userDrawn="1"/>
        </p:nvSpPr>
        <p:spPr>
          <a:xfrm>
            <a:off x="2209800" y="4396859"/>
            <a:ext cx="1046967" cy="109249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userDrawn="1"/>
        </p:nvSpPr>
        <p:spPr>
          <a:xfrm>
            <a:off x="3251700" y="3632870"/>
            <a:ext cx="517102" cy="50279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userDrawn="1"/>
        </p:nvSpPr>
        <p:spPr>
          <a:xfrm>
            <a:off x="1991638" y="5561529"/>
            <a:ext cx="379540" cy="38116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 name="群組 14"/>
          <p:cNvGrpSpPr/>
          <p:nvPr userDrawn="1"/>
        </p:nvGrpSpPr>
        <p:grpSpPr>
          <a:xfrm>
            <a:off x="343228" y="2142741"/>
            <a:ext cx="694151" cy="721493"/>
            <a:chOff x="343228" y="2142741"/>
            <a:chExt cx="694151" cy="721493"/>
          </a:xfrm>
        </p:grpSpPr>
        <p:sp>
          <p:nvSpPr>
            <p:cNvPr id="13" name="橢圓 12"/>
            <p:cNvSpPr/>
            <p:nvPr userDrawn="1"/>
          </p:nvSpPr>
          <p:spPr>
            <a:xfrm>
              <a:off x="343228" y="2142741"/>
              <a:ext cx="694151" cy="7214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橢圓 13"/>
            <p:cNvSpPr/>
            <p:nvPr userDrawn="1"/>
          </p:nvSpPr>
          <p:spPr>
            <a:xfrm>
              <a:off x="425885" y="2229632"/>
              <a:ext cx="525080" cy="545201"/>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0036" y="2690407"/>
            <a:ext cx="1660615" cy="1597718"/>
          </a:xfrm>
          <a:prstGeom prst="ellipse">
            <a:avLst/>
          </a:prstGeom>
          <a:ln w="3175" cap="rnd">
            <a:noFill/>
            <a:prstDash val="soli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4073573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grpSp>
        <p:nvGrpSpPr>
          <p:cNvPr id="12" name="群組 11"/>
          <p:cNvGrpSpPr/>
          <p:nvPr userDrawn="1"/>
        </p:nvGrpSpPr>
        <p:grpSpPr>
          <a:xfrm>
            <a:off x="0" y="0"/>
            <a:ext cx="12192000" cy="989556"/>
            <a:chOff x="0" y="0"/>
            <a:chExt cx="12192000" cy="989556"/>
          </a:xfrm>
          <a:solidFill>
            <a:schemeClr val="accent3">
              <a:lumMod val="60000"/>
              <a:lumOff val="40000"/>
            </a:schemeClr>
          </a:solidFill>
        </p:grpSpPr>
        <p:sp>
          <p:nvSpPr>
            <p:cNvPr id="7" name="矩形 6"/>
            <p:cNvSpPr/>
            <p:nvPr userDrawn="1"/>
          </p:nvSpPr>
          <p:spPr>
            <a:xfrm>
              <a:off x="0" y="0"/>
              <a:ext cx="12192000" cy="989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grpSp>
          <p:nvGrpSpPr>
            <p:cNvPr id="9" name="群組 8"/>
            <p:cNvGrpSpPr/>
            <p:nvPr userDrawn="1"/>
          </p:nvGrpSpPr>
          <p:grpSpPr>
            <a:xfrm>
              <a:off x="11599101" y="224111"/>
              <a:ext cx="503495" cy="740390"/>
              <a:chOff x="343228" y="1853733"/>
              <a:chExt cx="695197" cy="1010501"/>
            </a:xfrm>
            <a:grpFill/>
          </p:grpSpPr>
          <p:sp>
            <p:nvSpPr>
              <p:cNvPr id="10" name="橢圓 9"/>
              <p:cNvSpPr/>
              <p:nvPr userDrawn="1"/>
            </p:nvSpPr>
            <p:spPr>
              <a:xfrm>
                <a:off x="343228" y="2142741"/>
                <a:ext cx="694151" cy="7214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userDrawn="1"/>
            </p:nvSpPr>
            <p:spPr>
              <a:xfrm>
                <a:off x="513345" y="1853733"/>
                <a:ext cx="525080" cy="54520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14" name="橢圓 13"/>
          <p:cNvSpPr/>
          <p:nvPr userDrawn="1"/>
        </p:nvSpPr>
        <p:spPr>
          <a:xfrm>
            <a:off x="10744406" y="316041"/>
            <a:ext cx="931634" cy="9381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838200" y="1"/>
            <a:ext cx="10515600" cy="964504"/>
          </a:xfrm>
        </p:spPr>
        <p:txBody>
          <a:bodyPr/>
          <a:lstStyle>
            <a:lvl1pPr>
              <a:defRPr>
                <a:latin typeface="微軟正黑體" panose="020B0604030504040204" pitchFamily="34" charset="-120"/>
                <a:ea typeface="微軟正黑體" panose="020B0604030504040204" pitchFamily="34" charset="-120"/>
              </a:defRPr>
            </a:lvl1pPr>
          </a:lstStyle>
          <a:p>
            <a:r>
              <a:rPr lang="zh-TW" altLang="en-US"/>
              <a:t>按一下以編輯母片標題樣式</a:t>
            </a:r>
          </a:p>
        </p:txBody>
      </p:sp>
      <p:sp>
        <p:nvSpPr>
          <p:cNvPr id="3" name="內容版面配置區 2"/>
          <p:cNvSpPr>
            <a:spLocks noGrp="1"/>
          </p:cNvSpPr>
          <p:nvPr>
            <p:ph idx="1"/>
          </p:nvPr>
        </p:nvSpPr>
        <p:spPr>
          <a:xfrm>
            <a:off x="676730" y="1429815"/>
            <a:ext cx="10515600" cy="4351338"/>
          </a:xfrm>
        </p:spPr>
        <p:txBody>
          <a:bodyPr/>
          <a:lstStyle>
            <a:lvl1pPr>
              <a:defRPr>
                <a:latin typeface="微軟正黑體" panose="020B0604030504040204" pitchFamily="34" charset="-120"/>
                <a:ea typeface="微軟正黑體" panose="020B0604030504040204" pitchFamily="34" charset="-120"/>
              </a:defRPr>
            </a:lvl1pPr>
            <a:lvl2pPr>
              <a:defRPr>
                <a:latin typeface="微軟正黑體" panose="020B0604030504040204" pitchFamily="34" charset="-120"/>
                <a:ea typeface="微軟正黑體" panose="020B0604030504040204" pitchFamily="34" charset="-120"/>
              </a:defRPr>
            </a:lvl2pPr>
            <a:lvl3pPr>
              <a:defRPr>
                <a:latin typeface="微軟正黑體" panose="020B0604030504040204" pitchFamily="34" charset="-120"/>
                <a:ea typeface="微軟正黑體" panose="020B0604030504040204" pitchFamily="34" charset="-120"/>
              </a:defRPr>
            </a:lvl3pPr>
            <a:lvl4pPr>
              <a:defRPr>
                <a:latin typeface="微軟正黑體" panose="020B0604030504040204" pitchFamily="34" charset="-120"/>
                <a:ea typeface="微軟正黑體" panose="020B0604030504040204" pitchFamily="34" charset="-120"/>
              </a:defRPr>
            </a:lvl4pPr>
            <a:lvl5pPr>
              <a:defRPr>
                <a:latin typeface="微軟正黑體" panose="020B0604030504040204" pitchFamily="34" charset="-120"/>
                <a:ea typeface="微軟正黑體" panose="020B0604030504040204" pitchFamily="34" charset="-120"/>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198031B-98B3-41E2-9566-88F6AA326E78}" type="datetime1">
              <a:rPr lang="zh-TW" altLang="en-US" smtClean="0"/>
              <a:t>2021/5/12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A01B56C-0F6F-4784-B86E-B0C308E4059C}" type="slidenum">
              <a:rPr lang="zh-TW" altLang="en-US" smtClean="0"/>
              <a:t>‹#›</a:t>
            </a:fld>
            <a:endParaRPr lang="zh-TW" altLang="en-US"/>
          </a:p>
        </p:txBody>
      </p:sp>
      <p:pic>
        <p:nvPicPr>
          <p:cNvPr id="13" name="圖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01501" y="375043"/>
            <a:ext cx="824897" cy="820772"/>
          </a:xfrm>
          <a:prstGeom prst="rect">
            <a:avLst/>
          </a:prstGeom>
        </p:spPr>
      </p:pic>
    </p:spTree>
    <p:extLst>
      <p:ext uri="{BB962C8B-B14F-4D97-AF65-F5344CB8AC3E}">
        <p14:creationId xmlns:p14="http://schemas.microsoft.com/office/powerpoint/2010/main" val="157965552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32153F9C-B838-45D5-BFF7-AE6065E2F475}" type="datetime1">
              <a:rPr lang="zh-TW" altLang="en-US" smtClean="0"/>
              <a:t>2021/5/12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A01B56C-0F6F-4784-B86E-B0C308E4059C}" type="slidenum">
              <a:rPr lang="zh-TW" altLang="en-US" smtClean="0"/>
              <a:t>‹#›</a:t>
            </a:fld>
            <a:endParaRPr lang="zh-TW" altLang="en-US"/>
          </a:p>
        </p:txBody>
      </p:sp>
      <p:grpSp>
        <p:nvGrpSpPr>
          <p:cNvPr id="7" name="群組 6"/>
          <p:cNvGrpSpPr/>
          <p:nvPr userDrawn="1"/>
        </p:nvGrpSpPr>
        <p:grpSpPr>
          <a:xfrm>
            <a:off x="0" y="0"/>
            <a:ext cx="12192000" cy="1214710"/>
            <a:chOff x="0" y="0"/>
            <a:chExt cx="12192000" cy="1214710"/>
          </a:xfrm>
        </p:grpSpPr>
        <p:sp>
          <p:nvSpPr>
            <p:cNvPr id="8" name="矩形 7"/>
            <p:cNvSpPr/>
            <p:nvPr userDrawn="1"/>
          </p:nvSpPr>
          <p:spPr>
            <a:xfrm>
              <a:off x="0" y="0"/>
              <a:ext cx="12192000" cy="98955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1054" y="410892"/>
              <a:ext cx="835462" cy="803818"/>
            </a:xfrm>
            <a:prstGeom prst="ellipse">
              <a:avLst/>
            </a:prstGeom>
            <a:ln w="3175" cap="rnd">
              <a:noFill/>
              <a:prstDash val="soli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grpSp>
          <p:nvGrpSpPr>
            <p:cNvPr id="10" name="群組 9"/>
            <p:cNvGrpSpPr/>
            <p:nvPr userDrawn="1"/>
          </p:nvGrpSpPr>
          <p:grpSpPr>
            <a:xfrm>
              <a:off x="11551022" y="181315"/>
              <a:ext cx="502737" cy="528636"/>
              <a:chOff x="276843" y="1795321"/>
              <a:chExt cx="694151" cy="721493"/>
            </a:xfrm>
          </p:grpSpPr>
          <p:sp>
            <p:nvSpPr>
              <p:cNvPr id="11" name="橢圓 10"/>
              <p:cNvSpPr/>
              <p:nvPr userDrawn="1"/>
            </p:nvSpPr>
            <p:spPr>
              <a:xfrm>
                <a:off x="276843" y="1795321"/>
                <a:ext cx="694151" cy="7214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userDrawn="1"/>
            </p:nvSpPr>
            <p:spPr>
              <a:xfrm>
                <a:off x="352095" y="1883467"/>
                <a:ext cx="525080" cy="5452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Tree>
    <p:extLst>
      <p:ext uri="{BB962C8B-B14F-4D97-AF65-F5344CB8AC3E}">
        <p14:creationId xmlns:p14="http://schemas.microsoft.com/office/powerpoint/2010/main" val="2705109234"/>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grpSp>
        <p:nvGrpSpPr>
          <p:cNvPr id="8" name="群組 7"/>
          <p:cNvGrpSpPr/>
          <p:nvPr userDrawn="1"/>
        </p:nvGrpSpPr>
        <p:grpSpPr>
          <a:xfrm>
            <a:off x="0" y="-25052"/>
            <a:ext cx="12192000" cy="1135349"/>
            <a:chOff x="0" y="-25052"/>
            <a:chExt cx="12192000" cy="1135349"/>
          </a:xfrm>
        </p:grpSpPr>
        <p:sp>
          <p:nvSpPr>
            <p:cNvPr id="9" name="矩形 8"/>
            <p:cNvSpPr/>
            <p:nvPr userDrawn="1"/>
          </p:nvSpPr>
          <p:spPr>
            <a:xfrm>
              <a:off x="0" y="-25052"/>
              <a:ext cx="12192000" cy="98955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49373" y="306479"/>
              <a:ext cx="835462" cy="803818"/>
            </a:xfrm>
            <a:prstGeom prst="ellipse">
              <a:avLst/>
            </a:prstGeom>
            <a:ln w="3175" cap="rnd">
              <a:noFill/>
              <a:prstDash val="soli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grpSp>
          <p:nvGrpSpPr>
            <p:cNvPr id="11" name="群組 10"/>
            <p:cNvGrpSpPr/>
            <p:nvPr userDrawn="1"/>
          </p:nvGrpSpPr>
          <p:grpSpPr>
            <a:xfrm>
              <a:off x="11584835" y="100806"/>
              <a:ext cx="502737" cy="528636"/>
              <a:chOff x="323530" y="1685442"/>
              <a:chExt cx="694151" cy="721493"/>
            </a:xfrm>
          </p:grpSpPr>
          <p:sp>
            <p:nvSpPr>
              <p:cNvPr id="12" name="橢圓 11"/>
              <p:cNvSpPr/>
              <p:nvPr userDrawn="1"/>
            </p:nvSpPr>
            <p:spPr>
              <a:xfrm>
                <a:off x="323530" y="1685442"/>
                <a:ext cx="694151" cy="7214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橢圓 12"/>
              <p:cNvSpPr/>
              <p:nvPr userDrawn="1"/>
            </p:nvSpPr>
            <p:spPr>
              <a:xfrm>
                <a:off x="410303" y="1773589"/>
                <a:ext cx="525080" cy="54520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2" name="標題 1"/>
          <p:cNvSpPr>
            <a:spLocks noGrp="1"/>
          </p:cNvSpPr>
          <p:nvPr>
            <p:ph type="title"/>
          </p:nvPr>
        </p:nvSpPr>
        <p:spPr>
          <a:xfrm>
            <a:off x="762000" y="69501"/>
            <a:ext cx="10515600" cy="895003"/>
          </a:xfrm>
        </p:spPr>
        <p:txBody>
          <a:bodyPr/>
          <a:lstStyle/>
          <a:p>
            <a:r>
              <a:rPr lang="zh-TW" altLang="en-US" dirty="0"/>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B8C672BB-3A39-40EE-BCCA-88E698288732}" type="datetime1">
              <a:rPr lang="zh-TW" altLang="en-US" smtClean="0"/>
              <a:t>2021/5/12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219142477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grpSp>
        <p:nvGrpSpPr>
          <p:cNvPr id="10" name="群組 9"/>
          <p:cNvGrpSpPr/>
          <p:nvPr userDrawn="1"/>
        </p:nvGrpSpPr>
        <p:grpSpPr>
          <a:xfrm>
            <a:off x="0" y="4755"/>
            <a:ext cx="12192000" cy="1191156"/>
            <a:chOff x="0" y="4755"/>
            <a:chExt cx="12192000" cy="1191156"/>
          </a:xfrm>
          <a:solidFill>
            <a:schemeClr val="accent6">
              <a:lumMod val="40000"/>
              <a:lumOff val="60000"/>
            </a:schemeClr>
          </a:solidFill>
        </p:grpSpPr>
        <p:sp>
          <p:nvSpPr>
            <p:cNvPr id="11" name="矩形 10"/>
            <p:cNvSpPr/>
            <p:nvPr userDrawn="1"/>
          </p:nvSpPr>
          <p:spPr>
            <a:xfrm>
              <a:off x="0" y="4755"/>
              <a:ext cx="12192000" cy="989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93571" y="392093"/>
              <a:ext cx="835462" cy="803818"/>
            </a:xfrm>
            <a:prstGeom prst="ellipse">
              <a:avLst/>
            </a:prstGeom>
            <a:grpFill/>
            <a:ln w="3175" cap="rnd">
              <a:noFill/>
              <a:prstDash val="solid"/>
            </a:ln>
            <a:effectLst>
              <a:outerShdw dist="35921" dir="2700000" algn="ctr" rotWithShape="0">
                <a:schemeClr val="bg2"/>
              </a:outerShdw>
            </a:effectLst>
            <a:extLst/>
          </p:spPr>
        </p:pic>
        <p:grpSp>
          <p:nvGrpSpPr>
            <p:cNvPr id="13" name="群組 12"/>
            <p:cNvGrpSpPr/>
            <p:nvPr userDrawn="1"/>
          </p:nvGrpSpPr>
          <p:grpSpPr>
            <a:xfrm>
              <a:off x="11599101" y="435868"/>
              <a:ext cx="502737" cy="528636"/>
              <a:chOff x="343228" y="2142741"/>
              <a:chExt cx="694151" cy="721493"/>
            </a:xfrm>
            <a:grpFill/>
          </p:grpSpPr>
          <p:sp>
            <p:nvSpPr>
              <p:cNvPr id="14" name="橢圓 13"/>
              <p:cNvSpPr/>
              <p:nvPr userDrawn="1"/>
            </p:nvSpPr>
            <p:spPr>
              <a:xfrm>
                <a:off x="343228" y="2142741"/>
                <a:ext cx="694151" cy="7214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userDrawn="1"/>
            </p:nvSpPr>
            <p:spPr>
              <a:xfrm>
                <a:off x="425885" y="2229632"/>
                <a:ext cx="525080" cy="5452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2" name="標題 1"/>
          <p:cNvSpPr>
            <a:spLocks noGrp="1"/>
          </p:cNvSpPr>
          <p:nvPr>
            <p:ph type="title"/>
          </p:nvPr>
        </p:nvSpPr>
        <p:spPr>
          <a:xfrm>
            <a:off x="838200" y="131220"/>
            <a:ext cx="10515600" cy="863091"/>
          </a:xfrm>
        </p:spPr>
        <p:txBody>
          <a:bodyPr/>
          <a:lstStyle>
            <a:lvl1pPr>
              <a:defRPr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41E908E5-91F8-447C-88C9-651C24F8DD7F}" type="datetime1">
              <a:rPr lang="zh-TW" altLang="en-US" smtClean="0"/>
              <a:t>2021/5/12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A01B56C-0F6F-4784-B86E-B0C308E4059C}" type="slidenum">
              <a:rPr lang="zh-TW" altLang="en-US" smtClean="0"/>
              <a:t>‹#›</a:t>
            </a:fld>
            <a:endParaRPr lang="zh-TW" altLang="en-US"/>
          </a:p>
        </p:txBody>
      </p:sp>
      <p:sp>
        <p:nvSpPr>
          <p:cNvPr id="17" name="橢圓 16"/>
          <p:cNvSpPr/>
          <p:nvPr userDrawn="1"/>
        </p:nvSpPr>
        <p:spPr>
          <a:xfrm>
            <a:off x="11597740" y="189448"/>
            <a:ext cx="502737" cy="535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userDrawn="1"/>
        </p:nvSpPr>
        <p:spPr>
          <a:xfrm>
            <a:off x="11658964" y="257441"/>
            <a:ext cx="380288" cy="39946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5000996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grpSp>
        <p:nvGrpSpPr>
          <p:cNvPr id="6" name="群組 5"/>
          <p:cNvGrpSpPr/>
          <p:nvPr userDrawn="1"/>
        </p:nvGrpSpPr>
        <p:grpSpPr>
          <a:xfrm>
            <a:off x="0" y="0"/>
            <a:ext cx="12192000" cy="1206456"/>
            <a:chOff x="0" y="0"/>
            <a:chExt cx="12192000" cy="1125547"/>
          </a:xfrm>
          <a:solidFill>
            <a:schemeClr val="accent6">
              <a:lumMod val="40000"/>
              <a:lumOff val="60000"/>
            </a:schemeClr>
          </a:solidFill>
        </p:grpSpPr>
        <p:sp>
          <p:nvSpPr>
            <p:cNvPr id="7" name="矩形 6"/>
            <p:cNvSpPr/>
            <p:nvPr userDrawn="1"/>
          </p:nvSpPr>
          <p:spPr>
            <a:xfrm>
              <a:off x="0" y="0"/>
              <a:ext cx="12192000" cy="989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46260" y="364057"/>
              <a:ext cx="791468" cy="761490"/>
            </a:xfrm>
            <a:prstGeom prst="ellipse">
              <a:avLst/>
            </a:prstGeom>
            <a:grpFill/>
            <a:ln w="3175" cap="rnd">
              <a:noFill/>
              <a:prstDash val="solid"/>
            </a:ln>
            <a:effectLst>
              <a:outerShdw dist="35921" dir="2700000" algn="ctr" rotWithShape="0">
                <a:schemeClr val="bg2"/>
              </a:outerShdw>
            </a:effectLst>
            <a:extLst/>
          </p:spPr>
        </p:pic>
        <p:grpSp>
          <p:nvGrpSpPr>
            <p:cNvPr id="9" name="群組 8"/>
            <p:cNvGrpSpPr/>
            <p:nvPr userDrawn="1"/>
          </p:nvGrpSpPr>
          <p:grpSpPr>
            <a:xfrm>
              <a:off x="11565377" y="189439"/>
              <a:ext cx="502737" cy="528636"/>
              <a:chOff x="296663" y="1806411"/>
              <a:chExt cx="694151" cy="721493"/>
            </a:xfrm>
            <a:grpFill/>
          </p:grpSpPr>
          <p:sp>
            <p:nvSpPr>
              <p:cNvPr id="10" name="橢圓 9"/>
              <p:cNvSpPr/>
              <p:nvPr userDrawn="1"/>
            </p:nvSpPr>
            <p:spPr>
              <a:xfrm>
                <a:off x="296663" y="1806411"/>
                <a:ext cx="694151" cy="72149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userDrawn="1"/>
            </p:nvSpPr>
            <p:spPr>
              <a:xfrm>
                <a:off x="381198" y="1894556"/>
                <a:ext cx="525080" cy="5452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2" name="標題 1"/>
          <p:cNvSpPr>
            <a:spLocks noGrp="1"/>
          </p:cNvSpPr>
          <p:nvPr>
            <p:ph type="title"/>
          </p:nvPr>
        </p:nvSpPr>
        <p:spPr>
          <a:xfrm>
            <a:off x="838200" y="0"/>
            <a:ext cx="10515600" cy="1026341"/>
          </a:xfrm>
        </p:spPr>
        <p:txBody>
          <a:bodyPr/>
          <a:lstStyle>
            <a:lvl1pPr>
              <a:defRPr b="1">
                <a:latin typeface="微軟正黑體" panose="020B0604030504040204" pitchFamily="34" charset="-120"/>
                <a:ea typeface="微軟正黑體" panose="020B0604030504040204" pitchFamily="34" charset="-120"/>
              </a:defRPr>
            </a:lvl1pPr>
          </a:lstStyle>
          <a:p>
            <a:r>
              <a:rPr lang="zh-TW" altLang="en-US" dirty="0"/>
              <a:t>按一下以編輯母片標題樣式</a:t>
            </a:r>
          </a:p>
        </p:txBody>
      </p:sp>
      <p:sp>
        <p:nvSpPr>
          <p:cNvPr id="3" name="日期版面配置區 2"/>
          <p:cNvSpPr>
            <a:spLocks noGrp="1"/>
          </p:cNvSpPr>
          <p:nvPr>
            <p:ph type="dt" sz="half" idx="10"/>
          </p:nvPr>
        </p:nvSpPr>
        <p:spPr/>
        <p:txBody>
          <a:bodyPr/>
          <a:lstStyle/>
          <a:p>
            <a:fld id="{ABED77F5-FE58-4DD1-B228-0049D078311B}" type="datetime1">
              <a:rPr lang="zh-TW" altLang="en-US" smtClean="0"/>
              <a:t>2021/5/12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A01B56C-0F6F-4784-B86E-B0C308E4059C}" type="slidenum">
              <a:rPr lang="zh-TW" altLang="en-US" smtClean="0"/>
              <a:t>‹#›</a:t>
            </a:fld>
            <a:endParaRPr lang="zh-TW" altLang="en-US"/>
          </a:p>
        </p:txBody>
      </p:sp>
      <p:sp>
        <p:nvSpPr>
          <p:cNvPr id="13" name="橢圓 12"/>
          <p:cNvSpPr/>
          <p:nvPr userDrawn="1"/>
        </p:nvSpPr>
        <p:spPr>
          <a:xfrm>
            <a:off x="11597740" y="189448"/>
            <a:ext cx="502737" cy="5354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p:cNvSpPr/>
          <p:nvPr userDrawn="1"/>
        </p:nvSpPr>
        <p:spPr>
          <a:xfrm>
            <a:off x="11658964" y="257441"/>
            <a:ext cx="380288" cy="39946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0046687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5FF6AE2-D3B5-4E40-82B3-9067296A06D8}" type="datetime1">
              <a:rPr lang="zh-TW" altLang="en-US" smtClean="0"/>
              <a:t>2021/5/12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A01B56C-0F6F-4784-B86E-B0C308E4059C}" type="slidenum">
              <a:rPr lang="zh-TW" altLang="en-US" smtClean="0"/>
              <a:t>‹#›</a:t>
            </a:fld>
            <a:endParaRPr lang="zh-TW" altLang="en-US"/>
          </a:p>
        </p:txBody>
      </p:sp>
      <p:grpSp>
        <p:nvGrpSpPr>
          <p:cNvPr id="5" name="群組 4"/>
          <p:cNvGrpSpPr/>
          <p:nvPr userDrawn="1"/>
        </p:nvGrpSpPr>
        <p:grpSpPr>
          <a:xfrm>
            <a:off x="0" y="-25052"/>
            <a:ext cx="12192000" cy="1227040"/>
            <a:chOff x="0" y="-25052"/>
            <a:chExt cx="12192000" cy="1227040"/>
          </a:xfrm>
        </p:grpSpPr>
        <p:sp>
          <p:nvSpPr>
            <p:cNvPr id="6" name="矩形 5"/>
            <p:cNvSpPr/>
            <p:nvPr userDrawn="1"/>
          </p:nvSpPr>
          <p:spPr>
            <a:xfrm>
              <a:off x="0" y="-25052"/>
              <a:ext cx="12192000" cy="98955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600" dirty="0">
                <a:latin typeface="微軟正黑體" panose="020B0604030504040204" pitchFamily="34" charset="-120"/>
                <a:ea typeface="微軟正黑體" panose="020B0604030504040204" pitchFamily="34" charset="-120"/>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31666" y="399702"/>
              <a:ext cx="835462" cy="802286"/>
            </a:xfrm>
            <a:prstGeom prst="ellipse">
              <a:avLst/>
            </a:prstGeom>
            <a:ln w="3175" cap="rnd">
              <a:noFill/>
              <a:prstDash val="soli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grpSp>
          <p:nvGrpSpPr>
            <p:cNvPr id="8" name="群組 7"/>
            <p:cNvGrpSpPr/>
            <p:nvPr userDrawn="1"/>
          </p:nvGrpSpPr>
          <p:grpSpPr>
            <a:xfrm>
              <a:off x="11597740" y="189448"/>
              <a:ext cx="502737" cy="535455"/>
              <a:chOff x="341349" y="1806422"/>
              <a:chExt cx="694151" cy="730800"/>
            </a:xfrm>
          </p:grpSpPr>
          <p:sp>
            <p:nvSpPr>
              <p:cNvPr id="9" name="橢圓 8"/>
              <p:cNvSpPr/>
              <p:nvPr userDrawn="1"/>
            </p:nvSpPr>
            <p:spPr>
              <a:xfrm>
                <a:off x="341349" y="1806422"/>
                <a:ext cx="694151" cy="7308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userDrawn="1"/>
            </p:nvSpPr>
            <p:spPr>
              <a:xfrm>
                <a:off x="425884" y="1899220"/>
                <a:ext cx="525080" cy="54520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Tree>
    <p:extLst>
      <p:ext uri="{BB962C8B-B14F-4D97-AF65-F5344CB8AC3E}">
        <p14:creationId xmlns:p14="http://schemas.microsoft.com/office/powerpoint/2010/main" val="1889519378"/>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D549ADC0-EC23-4D67-BE36-C15D8747E7DA}" type="datetime1">
              <a:rPr lang="zh-TW" altLang="en-US" smtClean="0"/>
              <a:t>2021/5/12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176127733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158DE62C-D29A-4EC6-B42F-C60B4B8785E6}" type="datetime1">
              <a:rPr lang="zh-TW" altLang="en-US" smtClean="0"/>
              <a:t>2021/5/12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3488833545"/>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EF339E8E-C0F9-4E10-8CA0-F10D5C64E2F0}" type="datetime1">
              <a:rPr lang="zh-TW" altLang="en-US" smtClean="0"/>
              <a:t>2021/5/12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3489493994"/>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B1631DD-2304-4C67-B656-5E6DEB56C58D}" type="datetime1">
              <a:rPr lang="zh-TW" altLang="en-US" smtClean="0"/>
              <a:t>2021/5/12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67594248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7E070-7F8E-45F0-BA27-1331A6FD877D}" type="datetime1">
              <a:rPr lang="zh-TW" altLang="en-US" smtClean="0"/>
              <a:t>2021/5/12</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01B56C-0F6F-4784-B86E-B0C308E4059C}" type="slidenum">
              <a:rPr lang="zh-TW" altLang="en-US" smtClean="0"/>
              <a:t>‹#›</a:t>
            </a:fld>
            <a:endParaRPr lang="zh-TW" altLang="en-US"/>
          </a:p>
        </p:txBody>
      </p:sp>
    </p:spTree>
    <p:extLst>
      <p:ext uri="{BB962C8B-B14F-4D97-AF65-F5344CB8AC3E}">
        <p14:creationId xmlns:p14="http://schemas.microsoft.com/office/powerpoint/2010/main" val="2412977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615466"/>
            <a:ext cx="10698480" cy="2926080"/>
          </a:xfrm>
        </p:spPr>
        <p:txBody>
          <a:bodyPr anchor="ctr"/>
          <a:lstStyle/>
          <a:p>
            <a:r>
              <a:rPr lang="zh-TW" altLang="en-US" sz="5400" b="1" dirty="0" smtClean="0">
                <a:latin typeface="微軟正黑體" panose="020B0604030504040204" pitchFamily="34" charset="-120"/>
                <a:ea typeface="微軟正黑體" panose="020B0604030504040204" pitchFamily="34" charset="-120"/>
              </a:rPr>
              <a:t>預售屋資訊及買賣定型化契約備查</a:t>
            </a:r>
            <a:endParaRPr lang="zh-TW" altLang="en-US" sz="5400" b="1" dirty="0">
              <a:latin typeface="微軟正黑體" panose="020B0604030504040204" pitchFamily="34" charset="-120"/>
              <a:ea typeface="微軟正黑體" panose="020B0604030504040204" pitchFamily="34" charset="-120"/>
            </a:endParaRPr>
          </a:p>
        </p:txBody>
      </p:sp>
      <p:sp>
        <p:nvSpPr>
          <p:cNvPr id="3" name="副標題 2"/>
          <p:cNvSpPr>
            <a:spLocks noGrp="1"/>
          </p:cNvSpPr>
          <p:nvPr>
            <p:ph type="subTitle" idx="1"/>
          </p:nvPr>
        </p:nvSpPr>
        <p:spPr>
          <a:xfrm>
            <a:off x="6022890" y="3669562"/>
            <a:ext cx="5047989" cy="1655762"/>
          </a:xfrm>
        </p:spPr>
        <p:txBody>
          <a:bodyPr anchor="ctr">
            <a:normAutofit/>
          </a:bodyPr>
          <a:lstStyle/>
          <a:p>
            <a:pPr algn="ctr"/>
            <a:r>
              <a:rPr lang="zh-TW" altLang="en-US" sz="3600" dirty="0" smtClean="0"/>
              <a:t>內政部地政司</a:t>
            </a:r>
            <a:endParaRPr lang="zh-TW" altLang="en-US" sz="3600" dirty="0"/>
          </a:p>
        </p:txBody>
      </p:sp>
    </p:spTree>
    <p:extLst>
      <p:ext uri="{BB962C8B-B14F-4D97-AF65-F5344CB8AC3E}">
        <p14:creationId xmlns:p14="http://schemas.microsoft.com/office/powerpoint/2010/main" val="93729114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706991" y="1493431"/>
            <a:ext cx="7095277" cy="4834908"/>
            <a:chOff x="683568" y="675840"/>
            <a:chExt cx="7730662" cy="5390963"/>
          </a:xfrm>
          <a:effectLst>
            <a:outerShdw blurRad="50800" dist="25400" dir="5400000" algn="t" rotWithShape="0">
              <a:prstClr val="black">
                <a:alpha val="27000"/>
              </a:prstClr>
            </a:outerShdw>
          </a:effectLst>
        </p:grpSpPr>
        <p:sp>
          <p:nvSpPr>
            <p:cNvPr id="22" name="矩形 7"/>
            <p:cNvSpPr/>
            <p:nvPr/>
          </p:nvSpPr>
          <p:spPr>
            <a:xfrm flipH="1">
              <a:off x="4384621" y="4701593"/>
              <a:ext cx="4029609" cy="1165920"/>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319028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2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10744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1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60449"/>
                <a:gd name="connsiteY0" fmla="*/ 0 h 1270547"/>
                <a:gd name="connsiteX1" fmla="*/ 4270901 w 4860449"/>
                <a:gd name="connsiteY1" fmla="*/ 24064 h 1270547"/>
                <a:gd name="connsiteX2" fmla="*/ 4860449 w 4860449"/>
                <a:gd name="connsiteY2" fmla="*/ 1270547 h 1270547"/>
                <a:gd name="connsiteX3" fmla="*/ 0 w 4860449"/>
                <a:gd name="connsiteY3" fmla="*/ 1270547 h 1270547"/>
                <a:gd name="connsiteX4" fmla="*/ 0 w 4860449"/>
                <a:gd name="connsiteY4" fmla="*/ 0 h 1270547"/>
                <a:gd name="connsiteX0" fmla="*/ 0 w 4391218"/>
                <a:gd name="connsiteY0" fmla="*/ 0 h 1270547"/>
                <a:gd name="connsiteX1" fmla="*/ 4270901 w 4391218"/>
                <a:gd name="connsiteY1" fmla="*/ 24064 h 1270547"/>
                <a:gd name="connsiteX2" fmla="*/ 4391218 w 4391218"/>
                <a:gd name="connsiteY2" fmla="*/ 1270547 h 1270547"/>
                <a:gd name="connsiteX3" fmla="*/ 0 w 4391218"/>
                <a:gd name="connsiteY3" fmla="*/ 1270547 h 1270547"/>
                <a:gd name="connsiteX4" fmla="*/ 0 w 4391218"/>
                <a:gd name="connsiteY4" fmla="*/ 0 h 1270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1218" h="1270547">
                  <a:moveTo>
                    <a:pt x="0" y="0"/>
                  </a:moveTo>
                  <a:lnTo>
                    <a:pt x="4270901" y="24064"/>
                  </a:lnTo>
                  <a:lnTo>
                    <a:pt x="4391218" y="1270547"/>
                  </a:lnTo>
                  <a:lnTo>
                    <a:pt x="0" y="1270547"/>
                  </a:lnTo>
                  <a:lnTo>
                    <a:pt x="0" y="0"/>
                  </a:lnTo>
                  <a:close/>
                </a:path>
              </a:pathLst>
            </a:custGeom>
            <a:gradFill flip="none" rotWithShape="1">
              <a:gsLst>
                <a:gs pos="100000">
                  <a:srgbClr val="EE7612"/>
                </a:gs>
                <a:gs pos="0">
                  <a:srgbClr val="F79646">
                    <a:lumMod val="75000"/>
                    <a:shade val="30000"/>
                    <a:satMod val="115000"/>
                  </a:srgbClr>
                </a:gs>
                <a:gs pos="19000">
                  <a:srgbClr val="F79646">
                    <a:lumMod val="75000"/>
                    <a:shade val="67500"/>
                    <a:satMod val="115000"/>
                  </a:srgbClr>
                </a:gs>
                <a:gs pos="42000">
                  <a:srgbClr val="F79646">
                    <a:lumMod val="75000"/>
                    <a:shade val="100000"/>
                    <a:satMod val="115000"/>
                  </a:srgbClr>
                </a:gs>
              </a:gsLst>
              <a:lin ang="108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23" name="矩形 7"/>
            <p:cNvSpPr/>
            <p:nvPr/>
          </p:nvSpPr>
          <p:spPr>
            <a:xfrm flipH="1">
              <a:off x="3041473" y="3343296"/>
              <a:ext cx="5372756" cy="1188002"/>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319028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2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10744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1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60449"/>
                <a:gd name="connsiteY0" fmla="*/ 0 h 1270547"/>
                <a:gd name="connsiteX1" fmla="*/ 4270901 w 4860449"/>
                <a:gd name="connsiteY1" fmla="*/ 24064 h 1270547"/>
                <a:gd name="connsiteX2" fmla="*/ 4860449 w 4860449"/>
                <a:gd name="connsiteY2" fmla="*/ 1270547 h 1270547"/>
                <a:gd name="connsiteX3" fmla="*/ 0 w 4860449"/>
                <a:gd name="connsiteY3" fmla="*/ 1270547 h 1270547"/>
                <a:gd name="connsiteX4" fmla="*/ 0 w 4860449"/>
                <a:gd name="connsiteY4" fmla="*/ 0 h 1270547"/>
                <a:gd name="connsiteX0" fmla="*/ 0 w 4647438"/>
                <a:gd name="connsiteY0" fmla="*/ 0 h 1270547"/>
                <a:gd name="connsiteX1" fmla="*/ 4270901 w 4647438"/>
                <a:gd name="connsiteY1" fmla="*/ 24064 h 1270547"/>
                <a:gd name="connsiteX2" fmla="*/ 4647438 w 4647438"/>
                <a:gd name="connsiteY2" fmla="*/ 1270547 h 1270547"/>
                <a:gd name="connsiteX3" fmla="*/ 0 w 4647438"/>
                <a:gd name="connsiteY3" fmla="*/ 1270547 h 1270547"/>
                <a:gd name="connsiteX4" fmla="*/ 0 w 4647438"/>
                <a:gd name="connsiteY4" fmla="*/ 0 h 1270547"/>
                <a:gd name="connsiteX0" fmla="*/ 0 w 4319045"/>
                <a:gd name="connsiteY0" fmla="*/ 0 h 1294611"/>
                <a:gd name="connsiteX1" fmla="*/ 4270901 w 4319045"/>
                <a:gd name="connsiteY1" fmla="*/ 24064 h 1294611"/>
                <a:gd name="connsiteX2" fmla="*/ 4319045 w 4319045"/>
                <a:gd name="connsiteY2" fmla="*/ 1294611 h 1294611"/>
                <a:gd name="connsiteX3" fmla="*/ 0 w 4319045"/>
                <a:gd name="connsiteY3" fmla="*/ 1270547 h 1294611"/>
                <a:gd name="connsiteX4" fmla="*/ 0 w 4319045"/>
                <a:gd name="connsiteY4" fmla="*/ 0 h 1294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9045" h="1294611">
                  <a:moveTo>
                    <a:pt x="0" y="0"/>
                  </a:moveTo>
                  <a:lnTo>
                    <a:pt x="4270901" y="24064"/>
                  </a:lnTo>
                  <a:lnTo>
                    <a:pt x="4319045" y="1294611"/>
                  </a:lnTo>
                  <a:lnTo>
                    <a:pt x="0" y="1270547"/>
                  </a:lnTo>
                  <a:lnTo>
                    <a:pt x="0" y="0"/>
                  </a:lnTo>
                  <a:close/>
                </a:path>
              </a:pathLst>
            </a:custGeom>
            <a:gradFill flip="none" rotWithShape="1">
              <a:gsLst>
                <a:gs pos="100000">
                  <a:srgbClr val="5A948E"/>
                </a:gs>
                <a:gs pos="0">
                  <a:srgbClr val="8ED6CF">
                    <a:shade val="30000"/>
                    <a:satMod val="115000"/>
                  </a:srgbClr>
                </a:gs>
                <a:gs pos="23000">
                  <a:srgbClr val="8ED6CF">
                    <a:shade val="67500"/>
                    <a:satMod val="115000"/>
                  </a:srgbClr>
                </a:gs>
                <a:gs pos="99000">
                  <a:srgbClr val="8ED6CF">
                    <a:shade val="100000"/>
                    <a:satMod val="115000"/>
                  </a:srgbClr>
                </a:gs>
              </a:gsLst>
              <a:lin ang="108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24" name="矩形 7"/>
            <p:cNvSpPr/>
            <p:nvPr/>
          </p:nvSpPr>
          <p:spPr>
            <a:xfrm>
              <a:off x="683568" y="723905"/>
              <a:ext cx="4460199" cy="1165920"/>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319028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2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10744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1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60449"/>
                <a:gd name="connsiteY0" fmla="*/ 0 h 1270547"/>
                <a:gd name="connsiteX1" fmla="*/ 4270901 w 4860449"/>
                <a:gd name="connsiteY1" fmla="*/ 24064 h 1270547"/>
                <a:gd name="connsiteX2" fmla="*/ 4860449 w 4860449"/>
                <a:gd name="connsiteY2" fmla="*/ 1270547 h 1270547"/>
                <a:gd name="connsiteX3" fmla="*/ 0 w 4860449"/>
                <a:gd name="connsiteY3" fmla="*/ 1270547 h 1270547"/>
                <a:gd name="connsiteX4" fmla="*/ 0 w 4860449"/>
                <a:gd name="connsiteY4" fmla="*/ 0 h 1270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0449" h="1270547">
                  <a:moveTo>
                    <a:pt x="0" y="0"/>
                  </a:moveTo>
                  <a:lnTo>
                    <a:pt x="4270901" y="24064"/>
                  </a:lnTo>
                  <a:lnTo>
                    <a:pt x="4860449" y="1270547"/>
                  </a:lnTo>
                  <a:lnTo>
                    <a:pt x="0" y="1270547"/>
                  </a:lnTo>
                  <a:lnTo>
                    <a:pt x="0" y="0"/>
                  </a:lnTo>
                  <a:close/>
                </a:path>
              </a:pathLst>
            </a:custGeom>
            <a:gradFill flip="none" rotWithShape="1">
              <a:gsLst>
                <a:gs pos="100000">
                  <a:srgbClr val="5A948E"/>
                </a:gs>
                <a:gs pos="0">
                  <a:srgbClr val="8ED6CF">
                    <a:shade val="30000"/>
                    <a:satMod val="115000"/>
                  </a:srgbClr>
                </a:gs>
                <a:gs pos="23000">
                  <a:srgbClr val="8ED6CF">
                    <a:shade val="67500"/>
                    <a:satMod val="115000"/>
                  </a:srgbClr>
                </a:gs>
                <a:gs pos="99000">
                  <a:srgbClr val="8ED6CF">
                    <a:shade val="100000"/>
                    <a:satMod val="115000"/>
                  </a:srgbClr>
                </a:gs>
              </a:gsLst>
              <a:lin ang="108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25" name="矩形 5"/>
            <p:cNvSpPr/>
            <p:nvPr/>
          </p:nvSpPr>
          <p:spPr>
            <a:xfrm rot="2286318">
              <a:off x="3228106" y="675840"/>
              <a:ext cx="1285186" cy="4062532"/>
            </a:xfrm>
            <a:custGeom>
              <a:avLst/>
              <a:gdLst>
                <a:gd name="connsiteX0" fmla="*/ 0 w 1368152"/>
                <a:gd name="connsiteY0" fmla="*/ 0 h 3576785"/>
                <a:gd name="connsiteX1" fmla="*/ 1368152 w 1368152"/>
                <a:gd name="connsiteY1" fmla="*/ 0 h 3576785"/>
                <a:gd name="connsiteX2" fmla="*/ 1368152 w 1368152"/>
                <a:gd name="connsiteY2" fmla="*/ 3576785 h 3576785"/>
                <a:gd name="connsiteX3" fmla="*/ 0 w 1368152"/>
                <a:gd name="connsiteY3" fmla="*/ 3576785 h 3576785"/>
                <a:gd name="connsiteX4" fmla="*/ 0 w 1368152"/>
                <a:gd name="connsiteY4" fmla="*/ 0 h 3576785"/>
                <a:gd name="connsiteX0" fmla="*/ 0 w 1368152"/>
                <a:gd name="connsiteY0" fmla="*/ 0 h 3576785"/>
                <a:gd name="connsiteX1" fmla="*/ 923542 w 1368152"/>
                <a:gd name="connsiteY1" fmla="*/ 700362 h 3576785"/>
                <a:gd name="connsiteX2" fmla="*/ 1368152 w 1368152"/>
                <a:gd name="connsiteY2" fmla="*/ 3576785 h 3576785"/>
                <a:gd name="connsiteX3" fmla="*/ 0 w 1368152"/>
                <a:gd name="connsiteY3" fmla="*/ 3576785 h 3576785"/>
                <a:gd name="connsiteX4" fmla="*/ 0 w 1368152"/>
                <a:gd name="connsiteY4" fmla="*/ 0 h 3576785"/>
                <a:gd name="connsiteX0" fmla="*/ 0 w 1368152"/>
                <a:gd name="connsiteY0" fmla="*/ 0 h 3576785"/>
                <a:gd name="connsiteX1" fmla="*/ 1276430 w 1368152"/>
                <a:gd name="connsiteY1" fmla="*/ 545933 h 3576785"/>
                <a:gd name="connsiteX2" fmla="*/ 1368152 w 1368152"/>
                <a:gd name="connsiteY2" fmla="*/ 3576785 h 3576785"/>
                <a:gd name="connsiteX3" fmla="*/ 0 w 1368152"/>
                <a:gd name="connsiteY3" fmla="*/ 3576785 h 3576785"/>
                <a:gd name="connsiteX4" fmla="*/ 0 w 1368152"/>
                <a:gd name="connsiteY4" fmla="*/ 0 h 3576785"/>
                <a:gd name="connsiteX0" fmla="*/ 0 w 1368152"/>
                <a:gd name="connsiteY0" fmla="*/ 0 h 3576785"/>
                <a:gd name="connsiteX1" fmla="*/ 1276430 w 1368152"/>
                <a:gd name="connsiteY1" fmla="*/ 545933 h 3576785"/>
                <a:gd name="connsiteX2" fmla="*/ 1368152 w 1368152"/>
                <a:gd name="connsiteY2" fmla="*/ 3576785 h 3576785"/>
                <a:gd name="connsiteX3" fmla="*/ 0 w 1368152"/>
                <a:gd name="connsiteY3" fmla="*/ 3576785 h 3576785"/>
                <a:gd name="connsiteX4" fmla="*/ 0 w 1368152"/>
                <a:gd name="connsiteY4" fmla="*/ 0 h 3576785"/>
                <a:gd name="connsiteX0" fmla="*/ 0 w 1368152"/>
                <a:gd name="connsiteY0" fmla="*/ 0 h 3576785"/>
                <a:gd name="connsiteX1" fmla="*/ 1276430 w 1368152"/>
                <a:gd name="connsiteY1" fmla="*/ 545933 h 3576785"/>
                <a:gd name="connsiteX2" fmla="*/ 1368152 w 1368152"/>
                <a:gd name="connsiteY2" fmla="*/ 3576785 h 3576785"/>
                <a:gd name="connsiteX3" fmla="*/ 0 w 1368152"/>
                <a:gd name="connsiteY3" fmla="*/ 3576785 h 3576785"/>
                <a:gd name="connsiteX4" fmla="*/ 0 w 1368152"/>
                <a:gd name="connsiteY4" fmla="*/ 0 h 3576785"/>
                <a:gd name="connsiteX0" fmla="*/ 0 w 1368152"/>
                <a:gd name="connsiteY0" fmla="*/ 44611 h 3621396"/>
                <a:gd name="connsiteX1" fmla="*/ 1276430 w 1368152"/>
                <a:gd name="connsiteY1" fmla="*/ 590544 h 3621396"/>
                <a:gd name="connsiteX2" fmla="*/ 1368152 w 1368152"/>
                <a:gd name="connsiteY2" fmla="*/ 3621396 h 3621396"/>
                <a:gd name="connsiteX3" fmla="*/ 0 w 1368152"/>
                <a:gd name="connsiteY3" fmla="*/ 3621396 h 3621396"/>
                <a:gd name="connsiteX4" fmla="*/ 0 w 1368152"/>
                <a:gd name="connsiteY4" fmla="*/ 44611 h 3621396"/>
                <a:gd name="connsiteX0" fmla="*/ 0 w 1368152"/>
                <a:gd name="connsiteY0" fmla="*/ 44611 h 3749025"/>
                <a:gd name="connsiteX1" fmla="*/ 1276430 w 1368152"/>
                <a:gd name="connsiteY1" fmla="*/ 590544 h 3749025"/>
                <a:gd name="connsiteX2" fmla="*/ 1368152 w 1368152"/>
                <a:gd name="connsiteY2" fmla="*/ 3621396 h 3749025"/>
                <a:gd name="connsiteX3" fmla="*/ 0 w 1368152"/>
                <a:gd name="connsiteY3" fmla="*/ 3621396 h 3749025"/>
                <a:gd name="connsiteX4" fmla="*/ 0 w 1368152"/>
                <a:gd name="connsiteY4" fmla="*/ 44611 h 3749025"/>
                <a:gd name="connsiteX0" fmla="*/ 0 w 1368152"/>
                <a:gd name="connsiteY0" fmla="*/ 44611 h 3872780"/>
                <a:gd name="connsiteX1" fmla="*/ 1276430 w 1368152"/>
                <a:gd name="connsiteY1" fmla="*/ 590544 h 3872780"/>
                <a:gd name="connsiteX2" fmla="*/ 1368152 w 1368152"/>
                <a:gd name="connsiteY2" fmla="*/ 3621396 h 3872780"/>
                <a:gd name="connsiteX3" fmla="*/ 0 w 1368152"/>
                <a:gd name="connsiteY3" fmla="*/ 3621396 h 3872780"/>
                <a:gd name="connsiteX4" fmla="*/ 0 w 1368152"/>
                <a:gd name="connsiteY4" fmla="*/ 44611 h 3872780"/>
                <a:gd name="connsiteX0" fmla="*/ 0 w 1368152"/>
                <a:gd name="connsiteY0" fmla="*/ 44611 h 3908756"/>
                <a:gd name="connsiteX1" fmla="*/ 1276430 w 1368152"/>
                <a:gd name="connsiteY1" fmla="*/ 590544 h 3908756"/>
                <a:gd name="connsiteX2" fmla="*/ 1368152 w 1368152"/>
                <a:gd name="connsiteY2" fmla="*/ 3621396 h 3908756"/>
                <a:gd name="connsiteX3" fmla="*/ 0 w 1368152"/>
                <a:gd name="connsiteY3" fmla="*/ 3621396 h 3908756"/>
                <a:gd name="connsiteX4" fmla="*/ 0 w 1368152"/>
                <a:gd name="connsiteY4" fmla="*/ 44611 h 3908756"/>
                <a:gd name="connsiteX0" fmla="*/ 0 w 1400516"/>
                <a:gd name="connsiteY0" fmla="*/ 44611 h 3930416"/>
                <a:gd name="connsiteX1" fmla="*/ 1276430 w 1400516"/>
                <a:gd name="connsiteY1" fmla="*/ 590544 h 3930416"/>
                <a:gd name="connsiteX2" fmla="*/ 1400516 w 1400516"/>
                <a:gd name="connsiteY2" fmla="*/ 3657390 h 3930416"/>
                <a:gd name="connsiteX3" fmla="*/ 0 w 1400516"/>
                <a:gd name="connsiteY3" fmla="*/ 3621396 h 3930416"/>
                <a:gd name="connsiteX4" fmla="*/ 0 w 1400516"/>
                <a:gd name="connsiteY4" fmla="*/ 44611 h 3930416"/>
                <a:gd name="connsiteX0" fmla="*/ 0 w 1400516"/>
                <a:gd name="connsiteY0" fmla="*/ 44611 h 3861304"/>
                <a:gd name="connsiteX1" fmla="*/ 1276430 w 1400516"/>
                <a:gd name="connsiteY1" fmla="*/ 590544 h 3861304"/>
                <a:gd name="connsiteX2" fmla="*/ 1400516 w 1400516"/>
                <a:gd name="connsiteY2" fmla="*/ 3657390 h 3861304"/>
                <a:gd name="connsiteX3" fmla="*/ 0 w 1400516"/>
                <a:gd name="connsiteY3" fmla="*/ 3621396 h 3861304"/>
                <a:gd name="connsiteX4" fmla="*/ 0 w 1400516"/>
                <a:gd name="connsiteY4" fmla="*/ 44611 h 3861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0516" h="3861304">
                  <a:moveTo>
                    <a:pt x="0" y="44611"/>
                  </a:moveTo>
                  <a:cubicBezTo>
                    <a:pt x="237263" y="-130384"/>
                    <a:pt x="965307" y="242432"/>
                    <a:pt x="1276430" y="590544"/>
                  </a:cubicBezTo>
                  <a:lnTo>
                    <a:pt x="1400516" y="3657390"/>
                  </a:lnTo>
                  <a:cubicBezTo>
                    <a:pt x="1087969" y="3958841"/>
                    <a:pt x="421327" y="3908563"/>
                    <a:pt x="0" y="3621396"/>
                  </a:cubicBezTo>
                  <a:lnTo>
                    <a:pt x="0" y="44611"/>
                  </a:lnTo>
                  <a:close/>
                </a:path>
              </a:pathLst>
            </a:custGeom>
            <a:gradFill flip="none" rotWithShape="1">
              <a:gsLst>
                <a:gs pos="85000">
                  <a:srgbClr val="E0E0E0"/>
                </a:gs>
                <a:gs pos="0">
                  <a:srgbClr val="F0F0F0"/>
                </a:gs>
                <a:gs pos="29000">
                  <a:sysClr val="window" lastClr="FFFFFF">
                    <a:shade val="67500"/>
                    <a:satMod val="115000"/>
                  </a:sysClr>
                </a:gs>
                <a:gs pos="100000">
                  <a:sysClr val="window" lastClr="FFFFFF">
                    <a:shade val="100000"/>
                    <a:satMod val="115000"/>
                  </a:sysClr>
                </a:gs>
              </a:gsLst>
              <a:lin ang="16200000" scaled="0"/>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26" name="矩形 7"/>
            <p:cNvSpPr/>
            <p:nvPr/>
          </p:nvSpPr>
          <p:spPr>
            <a:xfrm>
              <a:off x="683568" y="2054429"/>
              <a:ext cx="5781267" cy="1165920"/>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319028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2 w 4896544"/>
                <a:gd name="connsiteY1" fmla="*/ 48127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10744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96544"/>
                <a:gd name="connsiteY0" fmla="*/ 0 h 1270547"/>
                <a:gd name="connsiteX1" fmla="*/ 4270901 w 4896544"/>
                <a:gd name="connsiteY1" fmla="*/ 24064 h 1270547"/>
                <a:gd name="connsiteX2" fmla="*/ 4896544 w 4896544"/>
                <a:gd name="connsiteY2" fmla="*/ 1270547 h 1270547"/>
                <a:gd name="connsiteX3" fmla="*/ 0 w 4896544"/>
                <a:gd name="connsiteY3" fmla="*/ 1270547 h 1270547"/>
                <a:gd name="connsiteX4" fmla="*/ 0 w 4896544"/>
                <a:gd name="connsiteY4" fmla="*/ 0 h 1270547"/>
                <a:gd name="connsiteX0" fmla="*/ 0 w 4860449"/>
                <a:gd name="connsiteY0" fmla="*/ 0 h 1270547"/>
                <a:gd name="connsiteX1" fmla="*/ 4270901 w 4860449"/>
                <a:gd name="connsiteY1" fmla="*/ 24064 h 1270547"/>
                <a:gd name="connsiteX2" fmla="*/ 4860449 w 4860449"/>
                <a:gd name="connsiteY2" fmla="*/ 1270547 h 1270547"/>
                <a:gd name="connsiteX3" fmla="*/ 0 w 4860449"/>
                <a:gd name="connsiteY3" fmla="*/ 1270547 h 1270547"/>
                <a:gd name="connsiteX4" fmla="*/ 0 w 4860449"/>
                <a:gd name="connsiteY4" fmla="*/ 0 h 1270547"/>
                <a:gd name="connsiteX0" fmla="*/ 0 w 4647438"/>
                <a:gd name="connsiteY0" fmla="*/ 0 h 1270547"/>
                <a:gd name="connsiteX1" fmla="*/ 4270901 w 4647438"/>
                <a:gd name="connsiteY1" fmla="*/ 24064 h 1270547"/>
                <a:gd name="connsiteX2" fmla="*/ 4647438 w 4647438"/>
                <a:gd name="connsiteY2" fmla="*/ 1270547 h 1270547"/>
                <a:gd name="connsiteX3" fmla="*/ 0 w 4647438"/>
                <a:gd name="connsiteY3" fmla="*/ 1270547 h 1270547"/>
                <a:gd name="connsiteX4" fmla="*/ 0 w 4647438"/>
                <a:gd name="connsiteY4" fmla="*/ 0 h 1270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7438" h="1270547">
                  <a:moveTo>
                    <a:pt x="0" y="0"/>
                  </a:moveTo>
                  <a:lnTo>
                    <a:pt x="4270901" y="24064"/>
                  </a:lnTo>
                  <a:lnTo>
                    <a:pt x="4647438" y="1270547"/>
                  </a:lnTo>
                  <a:lnTo>
                    <a:pt x="0" y="1270547"/>
                  </a:lnTo>
                  <a:lnTo>
                    <a:pt x="0" y="0"/>
                  </a:lnTo>
                  <a:close/>
                </a:path>
              </a:pathLst>
            </a:custGeom>
            <a:gradFill flip="none" rotWithShape="1">
              <a:gsLst>
                <a:gs pos="100000">
                  <a:srgbClr val="EE7612"/>
                </a:gs>
                <a:gs pos="0">
                  <a:srgbClr val="F79646">
                    <a:lumMod val="75000"/>
                    <a:shade val="30000"/>
                    <a:satMod val="115000"/>
                  </a:srgbClr>
                </a:gs>
                <a:gs pos="19000">
                  <a:srgbClr val="F79646">
                    <a:lumMod val="75000"/>
                    <a:shade val="67500"/>
                    <a:satMod val="115000"/>
                  </a:srgbClr>
                </a:gs>
                <a:gs pos="43000">
                  <a:srgbClr val="F79646">
                    <a:lumMod val="75000"/>
                    <a:shade val="100000"/>
                    <a:satMod val="115000"/>
                  </a:srgbClr>
                </a:gs>
              </a:gsLst>
              <a:lin ang="108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27" name="矩形 5"/>
            <p:cNvSpPr/>
            <p:nvPr/>
          </p:nvSpPr>
          <p:spPr>
            <a:xfrm rot="2286318">
              <a:off x="4608504" y="1978673"/>
              <a:ext cx="1279059" cy="4088130"/>
            </a:xfrm>
            <a:custGeom>
              <a:avLst/>
              <a:gdLst/>
              <a:ahLst/>
              <a:cxnLst/>
              <a:rect l="l" t="t" r="r" b="b"/>
              <a:pathLst>
                <a:path w="1279059" h="4088130">
                  <a:moveTo>
                    <a:pt x="0" y="3191917"/>
                  </a:moveTo>
                  <a:lnTo>
                    <a:pt x="1214129" y="2239737"/>
                  </a:lnTo>
                  <a:cubicBezTo>
                    <a:pt x="1228456" y="2765437"/>
                    <a:pt x="1265241" y="3375193"/>
                    <a:pt x="1279059" y="3898669"/>
                  </a:cubicBezTo>
                  <a:cubicBezTo>
                    <a:pt x="984825" y="4206363"/>
                    <a:pt x="386631" y="4112254"/>
                    <a:pt x="0" y="3810122"/>
                  </a:cubicBezTo>
                  <a:close/>
                  <a:moveTo>
                    <a:pt x="0" y="46936"/>
                  </a:moveTo>
                  <a:cubicBezTo>
                    <a:pt x="217724" y="-137179"/>
                    <a:pt x="885815" y="255067"/>
                    <a:pt x="1171318" y="621320"/>
                  </a:cubicBezTo>
                  <a:lnTo>
                    <a:pt x="1175609" y="783891"/>
                  </a:lnTo>
                  <a:lnTo>
                    <a:pt x="0" y="1713072"/>
                  </a:lnTo>
                  <a:close/>
                </a:path>
              </a:pathLst>
            </a:custGeom>
            <a:gradFill flip="none" rotWithShape="1">
              <a:gsLst>
                <a:gs pos="85000">
                  <a:srgbClr val="E0E0E0"/>
                </a:gs>
                <a:gs pos="0">
                  <a:srgbClr val="F0F0F0"/>
                </a:gs>
                <a:gs pos="29000">
                  <a:sysClr val="window" lastClr="FFFFFF">
                    <a:shade val="67500"/>
                    <a:satMod val="115000"/>
                  </a:sysClr>
                </a:gs>
                <a:gs pos="100000">
                  <a:sysClr val="window" lastClr="FFFFFF">
                    <a:shade val="100000"/>
                    <a:satMod val="115000"/>
                  </a:sysClr>
                </a:gs>
              </a:gsLst>
              <a:lin ang="16200000" scaled="0"/>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grpSp>
      <p:pic>
        <p:nvPicPr>
          <p:cNvPr id="2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5400000">
            <a:off x="193249" y="3179071"/>
            <a:ext cx="4320480" cy="11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p:blipFill>
        <p:spPr bwMode="auto">
          <a:xfrm rot="16200000" flipH="1">
            <a:off x="7696132" y="4211931"/>
            <a:ext cx="4320480" cy="11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p:cNvSpPr txBox="1"/>
          <p:nvPr/>
        </p:nvSpPr>
        <p:spPr>
          <a:xfrm>
            <a:off x="2854899" y="1788043"/>
            <a:ext cx="1041063" cy="634020"/>
          </a:xfrm>
          <a:prstGeom prst="rect">
            <a:avLst/>
          </a:prstGeom>
          <a:noFill/>
        </p:spPr>
        <p:txBody>
          <a:bodyPr wrap="square" rtlCol="0">
            <a:spAutoFit/>
          </a:bodyPr>
          <a:lstStyle/>
          <a:p>
            <a:pPr>
              <a:lnSpc>
                <a:spcPct val="80000"/>
              </a:lnSpc>
              <a:defRPr/>
            </a:pPr>
            <a:r>
              <a:rPr lang="en-US" altLang="zh-CN" sz="4400" b="1" kern="0" dirty="0">
                <a:solidFill>
                  <a:sysClr val="window" lastClr="FFFFFF"/>
                </a:solidFill>
                <a:latin typeface="Adidas Unity" pitchFamily="2" charset="0"/>
                <a:ea typeface="Gungsuh" pitchFamily="18" charset="-127"/>
              </a:rPr>
              <a:t>01</a:t>
            </a:r>
            <a:endParaRPr lang="zh-CN" altLang="en-US" sz="4400" b="1" kern="0" dirty="0">
              <a:solidFill>
                <a:sysClr val="window" lastClr="FFFFFF"/>
              </a:solidFill>
              <a:latin typeface="Adidas Unity" pitchFamily="2" charset="0"/>
              <a:ea typeface="Gungsuh" pitchFamily="18" charset="-127"/>
            </a:endParaRPr>
          </a:p>
        </p:txBody>
      </p:sp>
      <p:sp>
        <p:nvSpPr>
          <p:cNvPr id="31" name="TextBox 30"/>
          <p:cNvSpPr txBox="1"/>
          <p:nvPr/>
        </p:nvSpPr>
        <p:spPr>
          <a:xfrm>
            <a:off x="3821914" y="1788043"/>
            <a:ext cx="2037507" cy="584775"/>
          </a:xfrm>
          <a:prstGeom prst="rect">
            <a:avLst/>
          </a:prstGeom>
          <a:noFill/>
        </p:spPr>
        <p:txBody>
          <a:bodyPr wrap="square" rtlCol="0">
            <a:spAutoFit/>
          </a:bodyPr>
          <a:lstStyle/>
          <a:p>
            <a:pPr algn="just">
              <a:defRPr/>
            </a:pPr>
            <a:r>
              <a:rPr lang="zh-TW" altLang="en-US" sz="3200" b="1" kern="0" dirty="0">
                <a:solidFill>
                  <a:sysClr val="window" lastClr="FFFFFF"/>
                </a:solidFill>
                <a:latin typeface="微軟正黑體" panose="020B0604030504040204" pitchFamily="34" charset="-120"/>
                <a:ea typeface="微軟正黑體" panose="020B0604030504040204" pitchFamily="34" charset="-120"/>
                <a:cs typeface="Arial" pitchFamily="34" charset="0"/>
              </a:rPr>
              <a:t>法規簡介</a:t>
            </a:r>
          </a:p>
        </p:txBody>
      </p:sp>
      <p:sp>
        <p:nvSpPr>
          <p:cNvPr id="32" name="TextBox 31"/>
          <p:cNvSpPr txBox="1"/>
          <p:nvPr/>
        </p:nvSpPr>
        <p:spPr>
          <a:xfrm>
            <a:off x="3429561" y="2967106"/>
            <a:ext cx="933679" cy="634020"/>
          </a:xfrm>
          <a:prstGeom prst="rect">
            <a:avLst/>
          </a:prstGeom>
          <a:noFill/>
        </p:spPr>
        <p:txBody>
          <a:bodyPr wrap="square" rtlCol="0">
            <a:spAutoFit/>
          </a:bodyPr>
          <a:lstStyle/>
          <a:p>
            <a:pPr>
              <a:lnSpc>
                <a:spcPct val="80000"/>
              </a:lnSpc>
              <a:defRPr/>
            </a:pPr>
            <a:r>
              <a:rPr lang="en-US" altLang="zh-CN" sz="4400" b="1" kern="0" dirty="0">
                <a:solidFill>
                  <a:sysClr val="window" lastClr="FFFFFF"/>
                </a:solidFill>
                <a:latin typeface="Adidas Unity" pitchFamily="2" charset="0"/>
                <a:ea typeface="Gungsuh" pitchFamily="18" charset="-127"/>
              </a:rPr>
              <a:t>02</a:t>
            </a:r>
            <a:endParaRPr lang="zh-CN" altLang="en-US" sz="4400" b="1" kern="0" dirty="0">
              <a:solidFill>
                <a:sysClr val="window" lastClr="FFFFFF"/>
              </a:solidFill>
              <a:latin typeface="Adidas Unity" pitchFamily="2" charset="0"/>
              <a:ea typeface="Gungsuh" pitchFamily="18" charset="-127"/>
            </a:endParaRPr>
          </a:p>
        </p:txBody>
      </p:sp>
      <p:sp>
        <p:nvSpPr>
          <p:cNvPr id="33" name="TextBox 32"/>
          <p:cNvSpPr txBox="1"/>
          <p:nvPr/>
        </p:nvSpPr>
        <p:spPr>
          <a:xfrm>
            <a:off x="4259546" y="2961218"/>
            <a:ext cx="2745250" cy="584775"/>
          </a:xfrm>
          <a:prstGeom prst="rect">
            <a:avLst/>
          </a:prstGeom>
          <a:noFill/>
        </p:spPr>
        <p:txBody>
          <a:bodyPr wrap="square" rtlCol="0">
            <a:spAutoFit/>
          </a:bodyPr>
          <a:lstStyle/>
          <a:p>
            <a:pPr algn="just">
              <a:defRPr/>
            </a:pPr>
            <a:r>
              <a:rPr lang="zh-TW" altLang="en-US" sz="3200" b="1" kern="0" dirty="0">
                <a:solidFill>
                  <a:sysClr val="window" lastClr="FFFFFF"/>
                </a:solidFill>
                <a:latin typeface="微軟正黑體" panose="020B0604030504040204" pitchFamily="34" charset="-120"/>
                <a:ea typeface="微軟正黑體" panose="020B0604030504040204" pitchFamily="34" charset="-120"/>
                <a:cs typeface="Arial" pitchFamily="34" charset="0"/>
              </a:rPr>
              <a:t>申報作業流程</a:t>
            </a:r>
          </a:p>
        </p:txBody>
      </p:sp>
      <p:sp>
        <p:nvSpPr>
          <p:cNvPr id="34" name="TextBox 33"/>
          <p:cNvSpPr txBox="1"/>
          <p:nvPr/>
        </p:nvSpPr>
        <p:spPr>
          <a:xfrm>
            <a:off x="5923685" y="4227331"/>
            <a:ext cx="838436" cy="634020"/>
          </a:xfrm>
          <a:prstGeom prst="rect">
            <a:avLst/>
          </a:prstGeom>
          <a:noFill/>
        </p:spPr>
        <p:txBody>
          <a:bodyPr wrap="square" rtlCol="0">
            <a:spAutoFit/>
          </a:bodyPr>
          <a:lstStyle/>
          <a:p>
            <a:pPr>
              <a:lnSpc>
                <a:spcPct val="80000"/>
              </a:lnSpc>
              <a:defRPr/>
            </a:pPr>
            <a:r>
              <a:rPr lang="en-US" altLang="zh-CN" sz="4400" b="1" kern="0" dirty="0">
                <a:solidFill>
                  <a:sysClr val="window" lastClr="FFFFFF"/>
                </a:solidFill>
                <a:latin typeface="Adidas Unity" pitchFamily="2" charset="0"/>
                <a:ea typeface="Gungsuh" pitchFamily="18" charset="-127"/>
              </a:rPr>
              <a:t>03</a:t>
            </a:r>
            <a:endParaRPr lang="zh-CN" altLang="en-US" sz="4400" b="1" kern="0" dirty="0">
              <a:solidFill>
                <a:sysClr val="window" lastClr="FFFFFF"/>
              </a:solidFill>
              <a:latin typeface="Adidas Unity" pitchFamily="2" charset="0"/>
              <a:ea typeface="Gungsuh" pitchFamily="18" charset="-127"/>
            </a:endParaRPr>
          </a:p>
        </p:txBody>
      </p:sp>
      <p:sp>
        <p:nvSpPr>
          <p:cNvPr id="35" name="TextBox 34"/>
          <p:cNvSpPr txBox="1"/>
          <p:nvPr/>
        </p:nvSpPr>
        <p:spPr>
          <a:xfrm>
            <a:off x="6838381" y="4174452"/>
            <a:ext cx="2691482" cy="584775"/>
          </a:xfrm>
          <a:prstGeom prst="rect">
            <a:avLst/>
          </a:prstGeom>
          <a:noFill/>
        </p:spPr>
        <p:txBody>
          <a:bodyPr wrap="square" rtlCol="0">
            <a:spAutoFit/>
          </a:bodyPr>
          <a:lstStyle/>
          <a:p>
            <a:pPr algn="just">
              <a:defRPr/>
            </a:pPr>
            <a:r>
              <a:rPr lang="zh-TW" altLang="en-US" sz="3200" b="1" kern="0" dirty="0">
                <a:solidFill>
                  <a:sysClr val="window" lastClr="FFFFFF"/>
                </a:solidFill>
                <a:latin typeface="微軟正黑體" panose="020B0604030504040204" pitchFamily="34" charset="-120"/>
                <a:ea typeface="微軟正黑體" panose="020B0604030504040204" pitchFamily="34" charset="-120"/>
                <a:cs typeface="Arial" pitchFamily="34" charset="0"/>
              </a:rPr>
              <a:t>申報書表說明</a:t>
            </a:r>
          </a:p>
        </p:txBody>
      </p:sp>
      <p:sp>
        <p:nvSpPr>
          <p:cNvPr id="36" name="TextBox 35"/>
          <p:cNvSpPr txBox="1"/>
          <p:nvPr/>
        </p:nvSpPr>
        <p:spPr>
          <a:xfrm>
            <a:off x="7009755" y="5392907"/>
            <a:ext cx="838436" cy="634020"/>
          </a:xfrm>
          <a:prstGeom prst="rect">
            <a:avLst/>
          </a:prstGeom>
          <a:noFill/>
        </p:spPr>
        <p:txBody>
          <a:bodyPr wrap="square" rtlCol="0">
            <a:spAutoFit/>
          </a:bodyPr>
          <a:lstStyle/>
          <a:p>
            <a:pPr>
              <a:lnSpc>
                <a:spcPct val="80000"/>
              </a:lnSpc>
              <a:defRPr/>
            </a:pPr>
            <a:r>
              <a:rPr lang="en-US" altLang="zh-CN" sz="4400" b="1" kern="0" dirty="0">
                <a:solidFill>
                  <a:sysClr val="window" lastClr="FFFFFF"/>
                </a:solidFill>
                <a:latin typeface="Adidas Unity" pitchFamily="2" charset="0"/>
                <a:ea typeface="Gungsuh" pitchFamily="18" charset="-127"/>
              </a:rPr>
              <a:t>04</a:t>
            </a:r>
            <a:endParaRPr lang="zh-CN" altLang="en-US" sz="4400" b="1" kern="0" dirty="0">
              <a:solidFill>
                <a:sysClr val="window" lastClr="FFFFFF"/>
              </a:solidFill>
              <a:latin typeface="Adidas Unity" pitchFamily="2" charset="0"/>
              <a:ea typeface="Gungsuh" pitchFamily="18" charset="-127"/>
            </a:endParaRPr>
          </a:p>
        </p:txBody>
      </p:sp>
      <p:sp>
        <p:nvSpPr>
          <p:cNvPr id="37" name="TextBox 36"/>
          <p:cNvSpPr txBox="1"/>
          <p:nvPr/>
        </p:nvSpPr>
        <p:spPr>
          <a:xfrm>
            <a:off x="7902752" y="5318801"/>
            <a:ext cx="2037507" cy="584775"/>
          </a:xfrm>
          <a:prstGeom prst="rect">
            <a:avLst/>
          </a:prstGeom>
          <a:noFill/>
        </p:spPr>
        <p:txBody>
          <a:bodyPr wrap="square" rtlCol="0">
            <a:spAutoFit/>
          </a:bodyPr>
          <a:lstStyle/>
          <a:p>
            <a:pPr algn="just">
              <a:defRPr/>
            </a:pPr>
            <a:r>
              <a:rPr lang="en-US" altLang="zh-TW" sz="3200" b="1" kern="0" dirty="0" smtClean="0">
                <a:solidFill>
                  <a:sysClr val="window" lastClr="FFFFFF"/>
                </a:solidFill>
                <a:latin typeface="微軟正黑體" panose="020B0604030504040204" pitchFamily="34" charset="-120"/>
                <a:ea typeface="微軟正黑體" panose="020B0604030504040204" pitchFamily="34" charset="-120"/>
                <a:cs typeface="Arial" pitchFamily="34" charset="0"/>
              </a:rPr>
              <a:t>Q&amp;A</a:t>
            </a:r>
            <a:endParaRPr lang="en-US" altLang="zh-CN" sz="3200" b="1" kern="0" dirty="0">
              <a:solidFill>
                <a:sysClr val="window" lastClr="FFFFFF"/>
              </a:solidFill>
              <a:latin typeface="微軟正黑體" panose="020B0604030504040204" pitchFamily="34" charset="-120"/>
              <a:ea typeface="微軟正黑體" panose="020B0604030504040204" pitchFamily="34" charset="-120"/>
              <a:cs typeface="Arial" pitchFamily="34" charset="0"/>
            </a:endParaRPr>
          </a:p>
        </p:txBody>
      </p:sp>
      <p:sp>
        <p:nvSpPr>
          <p:cNvPr id="40" name="標題 1"/>
          <p:cNvSpPr txBox="1">
            <a:spLocks/>
          </p:cNvSpPr>
          <p:nvPr/>
        </p:nvSpPr>
        <p:spPr>
          <a:xfrm>
            <a:off x="1187921" y="131533"/>
            <a:ext cx="8909304" cy="10263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b="1" dirty="0" smtClean="0">
                <a:latin typeface="微軟正黑體" panose="020B0604030504040204" pitchFamily="34" charset="-120"/>
                <a:ea typeface="微軟正黑體" panose="020B0604030504040204" pitchFamily="34" charset="-120"/>
              </a:rPr>
              <a:t>簡報大綱</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0993928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法規簡介</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3</a:t>
            </a:fld>
            <a:endParaRPr lang="zh-TW" altLang="en-US"/>
          </a:p>
        </p:txBody>
      </p:sp>
      <p:sp>
        <p:nvSpPr>
          <p:cNvPr id="14" name="文字方塊 13"/>
          <p:cNvSpPr txBox="1"/>
          <p:nvPr/>
        </p:nvSpPr>
        <p:spPr>
          <a:xfrm>
            <a:off x="534514" y="1026341"/>
            <a:ext cx="5227092" cy="584775"/>
          </a:xfrm>
          <a:prstGeom prst="rect">
            <a:avLst/>
          </a:prstGeom>
          <a:noFill/>
        </p:spPr>
        <p:txBody>
          <a:bodyPr wrap="square" rtlCol="0">
            <a:spAutoFit/>
          </a:bodyPr>
          <a:lstStyle/>
          <a:p>
            <a:pPr marL="457200" indent="-216000">
              <a:buFont typeface="Wingdings" pitchFamily="2" charset="2"/>
              <a:buChar char="n"/>
            </a:pPr>
            <a:r>
              <a:rPr lang="zh-TW" altLang="en-US" sz="3200" b="1" dirty="0" smtClean="0">
                <a:latin typeface="微軟正黑體" pitchFamily="34" charset="-120"/>
                <a:ea typeface="微軟正黑體" pitchFamily="34" charset="-120"/>
              </a:rPr>
              <a:t>平均地權條例</a:t>
            </a:r>
            <a:endParaRPr lang="zh-TW" altLang="en-US" sz="3200" b="1" dirty="0">
              <a:latin typeface="微軟正黑體" pitchFamily="34" charset="-120"/>
              <a:ea typeface="微軟正黑體" pitchFamily="34" charset="-120"/>
            </a:endParaRPr>
          </a:p>
        </p:txBody>
      </p:sp>
      <p:grpSp>
        <p:nvGrpSpPr>
          <p:cNvPr id="18" name="群組 17"/>
          <p:cNvGrpSpPr/>
          <p:nvPr/>
        </p:nvGrpSpPr>
        <p:grpSpPr>
          <a:xfrm>
            <a:off x="678339" y="1611117"/>
            <a:ext cx="11240392" cy="4927796"/>
            <a:chOff x="793261" y="1584483"/>
            <a:chExt cx="10302980" cy="5236284"/>
          </a:xfrm>
        </p:grpSpPr>
        <p:grpSp>
          <p:nvGrpSpPr>
            <p:cNvPr id="8" name="群組 7"/>
            <p:cNvGrpSpPr/>
            <p:nvPr/>
          </p:nvGrpSpPr>
          <p:grpSpPr>
            <a:xfrm>
              <a:off x="793261" y="1584483"/>
              <a:ext cx="10302980" cy="5236284"/>
              <a:chOff x="816634" y="1485191"/>
              <a:chExt cx="7501264" cy="4026526"/>
            </a:xfrm>
          </p:grpSpPr>
          <p:pic>
            <p:nvPicPr>
              <p:cNvPr id="4" name="Picture 8" descr="\\Fileserver-pt\server-file2\4.넷째마당\수연\박스\박스_016.png"/>
              <p:cNvPicPr>
                <a:picLocks noChangeAspect="1" noChangeArrowheads="1"/>
              </p:cNvPicPr>
              <p:nvPr/>
            </p:nvPicPr>
            <p:blipFill>
              <a:blip r:embed="rId2" cstate="print"/>
              <a:srcRect/>
              <a:stretch>
                <a:fillRect/>
              </a:stretch>
            </p:blipFill>
            <p:spPr bwMode="auto">
              <a:xfrm>
                <a:off x="4576003" y="3578009"/>
                <a:ext cx="3741895" cy="1933708"/>
              </a:xfrm>
              <a:prstGeom prst="rect">
                <a:avLst/>
              </a:prstGeom>
              <a:noFill/>
            </p:spPr>
          </p:pic>
          <p:pic>
            <p:nvPicPr>
              <p:cNvPr id="5" name="Picture 9" descr="\\Fileserver-pt\server-file2\4.넷째마당\수연\박스\박스_015.png"/>
              <p:cNvPicPr>
                <a:picLocks noChangeAspect="1" noChangeArrowheads="1"/>
              </p:cNvPicPr>
              <p:nvPr/>
            </p:nvPicPr>
            <p:blipFill>
              <a:blip r:embed="rId3" cstate="print"/>
              <a:srcRect/>
              <a:stretch>
                <a:fillRect/>
              </a:stretch>
            </p:blipFill>
            <p:spPr bwMode="auto">
              <a:xfrm>
                <a:off x="816634" y="3578009"/>
                <a:ext cx="3731552" cy="1926598"/>
              </a:xfrm>
              <a:prstGeom prst="rect">
                <a:avLst/>
              </a:prstGeom>
              <a:noFill/>
            </p:spPr>
          </p:pic>
          <p:pic>
            <p:nvPicPr>
              <p:cNvPr id="6" name="Picture 2" descr="\\Fileserver-pt\server-file2\4.넷째마당\수연\박스\박스_014.png"/>
              <p:cNvPicPr>
                <a:picLocks noChangeAspect="1" noChangeArrowheads="1"/>
              </p:cNvPicPr>
              <p:nvPr/>
            </p:nvPicPr>
            <p:blipFill>
              <a:blip r:embed="rId4" cstate="print"/>
              <a:srcRect t="15756"/>
              <a:stretch>
                <a:fillRect/>
              </a:stretch>
            </p:blipFill>
            <p:spPr bwMode="auto">
              <a:xfrm>
                <a:off x="4576003" y="1485191"/>
                <a:ext cx="3741895" cy="2085910"/>
              </a:xfrm>
              <a:prstGeom prst="rect">
                <a:avLst/>
              </a:prstGeom>
              <a:noFill/>
            </p:spPr>
          </p:pic>
          <p:pic>
            <p:nvPicPr>
              <p:cNvPr id="7" name="Picture 3" descr="\\Fileserver-pt\server-file2\4.넷째마당\수연\박스\박스_013.png"/>
              <p:cNvPicPr>
                <a:picLocks noChangeAspect="1" noChangeArrowheads="1"/>
              </p:cNvPicPr>
              <p:nvPr/>
            </p:nvPicPr>
            <p:blipFill>
              <a:blip r:embed="rId5" cstate="print"/>
              <a:srcRect t="15756"/>
              <a:stretch>
                <a:fillRect/>
              </a:stretch>
            </p:blipFill>
            <p:spPr bwMode="auto">
              <a:xfrm>
                <a:off x="825682" y="1485191"/>
                <a:ext cx="3722504" cy="2085910"/>
              </a:xfrm>
              <a:prstGeom prst="rect">
                <a:avLst/>
              </a:prstGeom>
              <a:noFill/>
            </p:spPr>
          </p:pic>
        </p:grpSp>
        <p:sp>
          <p:nvSpPr>
            <p:cNvPr id="10" name="文字方塊 9"/>
            <p:cNvSpPr txBox="1"/>
            <p:nvPr/>
          </p:nvSpPr>
          <p:spPr>
            <a:xfrm>
              <a:off x="991693" y="1725142"/>
              <a:ext cx="4827648" cy="2518238"/>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應於</a:t>
              </a:r>
              <a:r>
                <a:rPr lang="zh-TW" altLang="en-US" sz="2800" b="1" dirty="0">
                  <a:solidFill>
                    <a:srgbClr val="C00000"/>
                  </a:solidFill>
                  <a:latin typeface="微軟正黑體" panose="020B0604030504040204" pitchFamily="34" charset="-120"/>
                  <a:ea typeface="微軟正黑體" panose="020B0604030504040204" pitchFamily="34" charset="-120"/>
                </a:rPr>
                <a:t>銷售前</a:t>
              </a:r>
              <a:r>
                <a:rPr lang="zh-TW" altLang="en-US" sz="2400" dirty="0">
                  <a:latin typeface="微軟正黑體" panose="020B0604030504040204" pitchFamily="34" charset="-120"/>
                  <a:ea typeface="微軟正黑體" panose="020B0604030504040204" pitchFamily="34" charset="-120"/>
                </a:rPr>
                <a:t>將預售屋</a:t>
              </a:r>
              <a:r>
                <a:rPr lang="zh-TW" altLang="en-US" sz="2400" u="sng" dirty="0">
                  <a:latin typeface="微軟正黑體" panose="020B0604030504040204" pitchFamily="34" charset="-120"/>
                  <a:ea typeface="微軟正黑體" panose="020B0604030504040204" pitchFamily="34" charset="-120"/>
                </a:rPr>
                <a:t>坐落基地</a:t>
              </a:r>
              <a:r>
                <a:rPr lang="zh-TW" altLang="en-US" sz="2400" dirty="0">
                  <a:latin typeface="微軟正黑體" panose="020B0604030504040204" pitchFamily="34" charset="-120"/>
                  <a:ea typeface="微軟正黑體" panose="020B0604030504040204" pitchFamily="34" charset="-120"/>
                </a:rPr>
                <a:t>、</a:t>
              </a:r>
              <a:r>
                <a:rPr lang="zh-TW" altLang="en-US" sz="2400" u="sng" dirty="0">
                  <a:latin typeface="微軟正黑體" panose="020B0604030504040204" pitchFamily="34" charset="-120"/>
                  <a:ea typeface="微軟正黑體" panose="020B0604030504040204" pitchFamily="34" charset="-120"/>
                </a:rPr>
                <a:t>建案名稱</a:t>
              </a:r>
              <a:r>
                <a:rPr lang="zh-TW" altLang="en-US" sz="2400" dirty="0">
                  <a:latin typeface="微軟正黑體" panose="020B0604030504040204" pitchFamily="34" charset="-120"/>
                  <a:ea typeface="微軟正黑體" panose="020B0604030504040204" pitchFamily="34" charset="-120"/>
                </a:rPr>
                <a:t>、</a:t>
              </a:r>
              <a:r>
                <a:rPr lang="zh-TW" altLang="en-US" sz="2400" u="sng" dirty="0">
                  <a:latin typeface="微軟正黑體" panose="020B0604030504040204" pitchFamily="34" charset="-120"/>
                  <a:ea typeface="微軟正黑體" panose="020B0604030504040204" pitchFamily="34" charset="-120"/>
                </a:rPr>
                <a:t>銷售地點</a:t>
              </a:r>
              <a:r>
                <a:rPr lang="zh-TW" altLang="en-US" sz="2400" dirty="0">
                  <a:latin typeface="微軟正黑體" panose="020B0604030504040204" pitchFamily="34" charset="-120"/>
                  <a:ea typeface="微軟正黑體" panose="020B0604030504040204" pitchFamily="34" charset="-120"/>
                </a:rPr>
                <a:t>、</a:t>
              </a:r>
              <a:r>
                <a:rPr lang="zh-TW" altLang="en-US" sz="2400" u="sng" dirty="0">
                  <a:latin typeface="微軟正黑體" panose="020B0604030504040204" pitchFamily="34" charset="-120"/>
                  <a:ea typeface="微軟正黑體" panose="020B0604030504040204" pitchFamily="34" charset="-120"/>
                </a:rPr>
                <a:t>期間</a:t>
              </a:r>
              <a:r>
                <a:rPr lang="zh-TW" altLang="en-US" sz="2400" dirty="0">
                  <a:latin typeface="微軟正黑體" panose="020B0604030504040204" pitchFamily="34" charset="-120"/>
                  <a:ea typeface="微軟正黑體" panose="020B0604030504040204" pitchFamily="34" charset="-120"/>
                </a:rPr>
                <a:t>、</a:t>
              </a:r>
              <a:r>
                <a:rPr lang="zh-TW" altLang="en-US" sz="2400" u="sng" dirty="0">
                  <a:latin typeface="微軟正黑體" panose="020B0604030504040204" pitchFamily="34" charset="-120"/>
                  <a:ea typeface="微軟正黑體" panose="020B0604030504040204" pitchFamily="34" charset="-120"/>
                </a:rPr>
                <a:t>戶（棟）數</a:t>
              </a:r>
              <a:r>
                <a:rPr lang="zh-TW" altLang="en-US" sz="2400" dirty="0">
                  <a:latin typeface="微軟正黑體" panose="020B0604030504040204" pitchFamily="34" charset="-120"/>
                  <a:ea typeface="微軟正黑體" panose="020B0604030504040204" pitchFamily="34" charset="-120"/>
                </a:rPr>
                <a:t>及預售屋買賣</a:t>
              </a:r>
              <a:r>
                <a:rPr lang="zh-TW" altLang="en-US" sz="2400" u="sng" dirty="0">
                  <a:latin typeface="微軟正黑體" panose="020B0604030504040204" pitchFamily="34" charset="-120"/>
                  <a:ea typeface="微軟正黑體" panose="020B0604030504040204" pitchFamily="34" charset="-120"/>
                </a:rPr>
                <a:t>定型化契約</a:t>
              </a:r>
              <a:r>
                <a:rPr lang="zh-TW" altLang="en-US" sz="2400" dirty="0">
                  <a:latin typeface="微軟正黑體" panose="020B0604030504040204" pitchFamily="34" charset="-120"/>
                  <a:ea typeface="微軟正黑體" panose="020B0604030504040204" pitchFamily="34" charset="-120"/>
                </a:rPr>
                <a:t>，以書面報請預售屋坐落</a:t>
              </a:r>
              <a:r>
                <a:rPr lang="zh-TW" altLang="en-US" sz="2400" dirty="0" smtClean="0">
                  <a:latin typeface="微軟正黑體" panose="020B0604030504040204" pitchFamily="34" charset="-120"/>
                  <a:ea typeface="微軟正黑體" panose="020B0604030504040204" pitchFamily="34" charset="-120"/>
                </a:rPr>
                <a:t>基地所</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dirty="0" smtClean="0">
                  <a:latin typeface="微軟正黑體" panose="020B0604030504040204" pitchFamily="34" charset="-120"/>
                  <a:ea typeface="微軟正黑體" panose="020B0604030504040204" pitchFamily="34" charset="-120"/>
                </a:rPr>
                <a:t>在</a:t>
              </a:r>
              <a:r>
                <a:rPr lang="zh-TW" altLang="en-US" sz="2400" dirty="0">
                  <a:latin typeface="微軟正黑體" panose="020B0604030504040204" pitchFamily="34" charset="-120"/>
                  <a:ea typeface="微軟正黑體" panose="020B0604030504040204" pitchFamily="34" charset="-120"/>
                </a:rPr>
                <a:t>之直轄市、</a:t>
              </a:r>
              <a:r>
                <a:rPr lang="zh-TW" altLang="en-US" sz="2400" dirty="0" smtClean="0">
                  <a:latin typeface="微軟正黑體" panose="020B0604030504040204" pitchFamily="34" charset="-120"/>
                  <a:ea typeface="微軟正黑體" panose="020B0604030504040204" pitchFamily="34" charset="-120"/>
                </a:rPr>
                <a:t>縣（市）</a:t>
              </a:r>
              <a:endParaRPr lang="en-US" altLang="zh-TW" sz="2400" dirty="0" smtClean="0">
                <a:latin typeface="微軟正黑體" panose="020B0604030504040204" pitchFamily="34" charset="-120"/>
                <a:ea typeface="微軟正黑體" panose="020B0604030504040204" pitchFamily="34" charset="-120"/>
              </a:endParaRPr>
            </a:p>
            <a:p>
              <a:r>
                <a:rPr lang="zh-TW" altLang="en-US" sz="2400" dirty="0" smtClean="0">
                  <a:latin typeface="微軟正黑體" panose="020B0604030504040204" pitchFamily="34" charset="-120"/>
                  <a:ea typeface="微軟正黑體" panose="020B0604030504040204" pitchFamily="34" charset="-120"/>
                </a:rPr>
                <a:t>主管機關備查</a:t>
              </a:r>
              <a:r>
                <a:rPr lang="en-US" altLang="zh-TW" sz="2400" dirty="0" smtClean="0">
                  <a:latin typeface="微軟正黑體" panose="020B0604030504040204" pitchFamily="34" charset="-120"/>
                  <a:ea typeface="微軟正黑體" panose="020B0604030504040204" pitchFamily="34" charset="-120"/>
                </a:rPr>
                <a:t> </a:t>
              </a:r>
              <a:r>
                <a:rPr lang="en-US" altLang="zh-TW" sz="2200" dirty="0" smtClean="0">
                  <a:latin typeface="微軟正黑體" panose="020B0604030504040204" pitchFamily="34" charset="-120"/>
                  <a:ea typeface="微軟正黑體" panose="020B0604030504040204" pitchFamily="34" charset="-120"/>
                </a:rPr>
                <a:t>(§47-3 Ⅰ)</a:t>
              </a:r>
              <a:endParaRPr lang="zh-TW" altLang="en-US" sz="2200"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4114020" y="3163664"/>
              <a:ext cx="1836944" cy="948427"/>
            </a:xfrm>
            <a:prstGeom prst="rect">
              <a:avLst/>
            </a:prstGeom>
            <a:noFill/>
          </p:spPr>
          <p:txBody>
            <a:bodyPr wrap="square" rtlCol="0">
              <a:spAutoFit/>
            </a:bodyPr>
            <a:lstStyle/>
            <a:p>
              <a:r>
                <a:rPr lang="zh-TW" altLang="en-US" sz="26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預售</a:t>
              </a:r>
              <a:r>
                <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屋資訊及契約</a:t>
              </a:r>
              <a:r>
                <a:rPr lang="zh-TW" altLang="en-US" sz="26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備查</a:t>
              </a:r>
              <a:endPar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4218062" y="4395690"/>
              <a:ext cx="1732903" cy="948427"/>
            </a:xfrm>
            <a:prstGeom prst="rect">
              <a:avLst/>
            </a:prstGeom>
            <a:noFill/>
          </p:spPr>
          <p:txBody>
            <a:bodyPr wrap="square" rtlCol="0">
              <a:spAutoFit/>
            </a:bodyPr>
            <a:lstStyle/>
            <a:p>
              <a:r>
                <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準用查核權等規定</a:t>
              </a:r>
            </a:p>
          </p:txBody>
        </p:sp>
        <p:sp>
          <p:nvSpPr>
            <p:cNvPr id="12" name="文字方塊 11"/>
            <p:cNvSpPr txBox="1"/>
            <p:nvPr/>
          </p:nvSpPr>
          <p:spPr>
            <a:xfrm>
              <a:off x="6023463" y="3166297"/>
              <a:ext cx="1748556" cy="948427"/>
            </a:xfrm>
            <a:prstGeom prst="rect">
              <a:avLst/>
            </a:prstGeom>
            <a:noFill/>
          </p:spPr>
          <p:txBody>
            <a:bodyPr wrap="square" rtlCol="0">
              <a:spAutoFit/>
            </a:bodyPr>
            <a:lstStyle/>
            <a:p>
              <a:r>
                <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未於銷售前報請</a:t>
              </a:r>
              <a:r>
                <a:rPr lang="zh-TW" altLang="en-US" sz="26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備查</a:t>
              </a:r>
              <a:endPar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3" name="文字方塊 12"/>
            <p:cNvSpPr txBox="1"/>
            <p:nvPr/>
          </p:nvSpPr>
          <p:spPr>
            <a:xfrm>
              <a:off x="6011980" y="4395690"/>
              <a:ext cx="1760040" cy="948427"/>
            </a:xfrm>
            <a:prstGeom prst="rect">
              <a:avLst/>
            </a:prstGeom>
            <a:noFill/>
          </p:spPr>
          <p:txBody>
            <a:bodyPr wrap="square" rtlCol="0">
              <a:spAutoFit/>
            </a:bodyPr>
            <a:lstStyle/>
            <a:p>
              <a:r>
                <a:rPr lang="zh-TW" altLang="en-US" sz="26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契約違規按戶棟逕罰</a:t>
              </a:r>
              <a:endParaRPr lang="zh-TW" altLang="en-US" sz="26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5" name="文字方塊 14"/>
            <p:cNvSpPr txBox="1"/>
            <p:nvPr/>
          </p:nvSpPr>
          <p:spPr>
            <a:xfrm>
              <a:off x="6247902" y="1752409"/>
              <a:ext cx="4644216" cy="1324528"/>
            </a:xfrm>
            <a:prstGeom prst="rect">
              <a:avLst/>
            </a:prstGeom>
            <a:noFill/>
          </p:spPr>
          <p:txBody>
            <a:bodyPr wrap="square" rtlCol="0">
              <a:spAutoFit/>
            </a:bodyPr>
            <a:lstStyle/>
            <a:p>
              <a:r>
                <a:rPr lang="zh-TW" altLang="en-US" sz="2500" u="sng" dirty="0">
                  <a:latin typeface="微軟正黑體" panose="020B0604030504040204" pitchFamily="34" charset="-120"/>
                  <a:ea typeface="微軟正黑體" panose="020B0604030504040204" pitchFamily="34" charset="-120"/>
                </a:rPr>
                <a:t>未於銷售前報請備查</a:t>
              </a:r>
              <a:r>
                <a:rPr lang="zh-TW" altLang="en-US" sz="2500" dirty="0">
                  <a:latin typeface="微軟正黑體" panose="020B0604030504040204" pitchFamily="34" charset="-120"/>
                  <a:ea typeface="微軟正黑體" panose="020B0604030504040204" pitchFamily="34" charset="-120"/>
                </a:rPr>
                <a:t>或</a:t>
              </a:r>
              <a:r>
                <a:rPr lang="zh-TW" altLang="en-US" sz="2500" u="sng" dirty="0">
                  <a:latin typeface="微軟正黑體" panose="020B0604030504040204" pitchFamily="34" charset="-120"/>
                  <a:ea typeface="微軟正黑體" panose="020B0604030504040204" pitchFamily="34" charset="-120"/>
                </a:rPr>
                <a:t>規避、妨礙或拒絕查核</a:t>
              </a:r>
              <a:r>
                <a:rPr lang="zh-TW" altLang="en-US" sz="2500" dirty="0">
                  <a:latin typeface="微軟正黑體" panose="020B0604030504040204" pitchFamily="34" charset="-120"/>
                  <a:ea typeface="微軟正黑體" panose="020B0604030504040204" pitchFamily="34" charset="-120"/>
                </a:rPr>
                <a:t>，</a:t>
              </a:r>
              <a:r>
                <a:rPr lang="zh-TW" altLang="en-US" sz="2500" b="1" dirty="0">
                  <a:solidFill>
                    <a:srgbClr val="C00000"/>
                  </a:solidFill>
                  <a:latin typeface="微軟正黑體" panose="020B0604030504040204" pitchFamily="34" charset="-120"/>
                  <a:ea typeface="微軟正黑體" panose="020B0604030504040204" pitchFamily="34" charset="-120"/>
                </a:rPr>
                <a:t>處</a:t>
              </a:r>
              <a:r>
                <a:rPr lang="en-US" altLang="zh-TW" sz="2500" b="1" dirty="0">
                  <a:solidFill>
                    <a:srgbClr val="C00000"/>
                  </a:solidFill>
                  <a:latin typeface="微軟正黑體" panose="020B0604030504040204" pitchFamily="34" charset="-120"/>
                  <a:ea typeface="微軟正黑體" panose="020B0604030504040204" pitchFamily="34" charset="-120"/>
                </a:rPr>
                <a:t>3-15</a:t>
              </a:r>
              <a:r>
                <a:rPr lang="zh-TW" altLang="en-US" sz="2500" b="1" dirty="0">
                  <a:solidFill>
                    <a:srgbClr val="C00000"/>
                  </a:solidFill>
                  <a:latin typeface="微軟正黑體" panose="020B0604030504040204" pitchFamily="34" charset="-120"/>
                  <a:ea typeface="微軟正黑體" panose="020B0604030504040204" pitchFamily="34" charset="-120"/>
                </a:rPr>
                <a:t>萬元</a:t>
              </a:r>
              <a:r>
                <a:rPr lang="zh-TW" altLang="en-US" sz="2500" dirty="0">
                  <a:latin typeface="微軟正黑體" panose="020B0604030504040204" pitchFamily="34" charset="-120"/>
                  <a:ea typeface="微軟正黑體" panose="020B0604030504040204" pitchFamily="34" charset="-120"/>
                </a:rPr>
                <a:t>及限期改正，屆期未改正</a:t>
              </a:r>
              <a:r>
                <a:rPr lang="zh-TW" altLang="en-US" sz="2500" b="1" dirty="0">
                  <a:solidFill>
                    <a:srgbClr val="C00000"/>
                  </a:solidFill>
                  <a:latin typeface="微軟正黑體" panose="020B0604030504040204" pitchFamily="34" charset="-120"/>
                  <a:ea typeface="微軟正黑體" panose="020B0604030504040204" pitchFamily="34" charset="-120"/>
                </a:rPr>
                <a:t>按次罰</a:t>
              </a:r>
              <a:r>
                <a:rPr lang="en-US" altLang="zh-TW" sz="2500" dirty="0" smtClean="0">
                  <a:latin typeface="微軟正黑體" panose="020B0604030504040204" pitchFamily="34" charset="-120"/>
                  <a:ea typeface="微軟正黑體" panose="020B0604030504040204" pitchFamily="34" charset="-120"/>
                </a:rPr>
                <a:t>(§81-2 </a:t>
              </a:r>
              <a:r>
                <a:rPr lang="en-US" altLang="zh-TW" sz="2500" dirty="0">
                  <a:latin typeface="微軟正黑體" panose="020B0604030504040204" pitchFamily="34" charset="-120"/>
                  <a:ea typeface="微軟正黑體" panose="020B0604030504040204" pitchFamily="34" charset="-120"/>
                </a:rPr>
                <a:t>Ⅲ</a:t>
              </a:r>
              <a:r>
                <a:rPr lang="en-US" altLang="zh-TW" sz="2500" dirty="0" smtClean="0">
                  <a:latin typeface="微軟正黑體" panose="020B0604030504040204" pitchFamily="34" charset="-120"/>
                  <a:ea typeface="微軟正黑體" panose="020B0604030504040204" pitchFamily="34" charset="-120"/>
                </a:rPr>
                <a:t>)</a:t>
              </a:r>
              <a:endParaRPr lang="zh-TW" altLang="en-US" sz="2500" dirty="0">
                <a:latin typeface="微軟正黑體" panose="020B0604030504040204" pitchFamily="34" charset="-120"/>
                <a:ea typeface="微軟正黑體" panose="020B0604030504040204" pitchFamily="34" charset="-120"/>
              </a:endParaRPr>
            </a:p>
          </p:txBody>
        </p:sp>
        <p:sp>
          <p:nvSpPr>
            <p:cNvPr id="16" name="文字方塊 15"/>
            <p:cNvSpPr txBox="1"/>
            <p:nvPr/>
          </p:nvSpPr>
          <p:spPr>
            <a:xfrm>
              <a:off x="991693" y="4548958"/>
              <a:ext cx="3128683" cy="186415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備查準用提供查詢、查核權、委任所屬及授權辦法</a:t>
              </a:r>
              <a:r>
                <a:rPr lang="zh-TW" altLang="en-US" sz="2800" dirty="0" smtClean="0">
                  <a:latin typeface="微軟正黑體" panose="020B0604030504040204" pitchFamily="34" charset="-120"/>
                  <a:ea typeface="微軟正黑體" panose="020B0604030504040204" pitchFamily="34" charset="-120"/>
                </a:rPr>
                <a:t>規定</a:t>
              </a:r>
              <a:r>
                <a:rPr lang="en-US" altLang="zh-TW" sz="2400" dirty="0" smtClean="0">
                  <a:latin typeface="微軟正黑體" panose="020B0604030504040204" pitchFamily="34" charset="-120"/>
                  <a:ea typeface="微軟正黑體" panose="020B0604030504040204" pitchFamily="34" charset="-120"/>
                </a:rPr>
                <a:t>(§</a:t>
              </a:r>
              <a:r>
                <a:rPr lang="en-US" altLang="zh-TW" sz="2400" dirty="0">
                  <a:latin typeface="微軟正黑體" panose="020B0604030504040204" pitchFamily="34" charset="-120"/>
                  <a:ea typeface="微軟正黑體" panose="020B0604030504040204" pitchFamily="34" charset="-120"/>
                </a:rPr>
                <a:t>47-3 Ⅲ</a:t>
              </a:r>
              <a:r>
                <a:rPr lang="en-US" altLang="zh-TW" sz="2400" dirty="0" smtClean="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17" name="文字方塊 16"/>
            <p:cNvSpPr txBox="1"/>
            <p:nvPr/>
          </p:nvSpPr>
          <p:spPr>
            <a:xfrm>
              <a:off x="7872966" y="4446118"/>
              <a:ext cx="3122327" cy="1471698"/>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使用契約不符合規定</a:t>
              </a:r>
              <a:r>
                <a:rPr lang="zh-TW" altLang="en-US" sz="2800" b="1" dirty="0">
                  <a:solidFill>
                    <a:srgbClr val="C00000"/>
                  </a:solidFill>
                  <a:latin typeface="微軟正黑體" panose="020B0604030504040204" pitchFamily="34" charset="-120"/>
                  <a:ea typeface="微軟正黑體" panose="020B0604030504040204" pitchFamily="34" charset="-120"/>
                </a:rPr>
                <a:t>按戶（棟）處</a:t>
              </a:r>
              <a:r>
                <a:rPr lang="en-US" altLang="zh-TW" sz="2800" b="1" dirty="0">
                  <a:solidFill>
                    <a:srgbClr val="C00000"/>
                  </a:solidFill>
                  <a:latin typeface="微軟正黑體" panose="020B0604030504040204" pitchFamily="34" charset="-120"/>
                  <a:ea typeface="微軟正黑體" panose="020B0604030504040204" pitchFamily="34" charset="-120"/>
                </a:rPr>
                <a:t>6-30</a:t>
              </a:r>
              <a:r>
                <a:rPr lang="zh-TW" altLang="en-US" sz="2800" b="1" dirty="0">
                  <a:solidFill>
                    <a:srgbClr val="C00000"/>
                  </a:solidFill>
                  <a:latin typeface="微軟正黑體" panose="020B0604030504040204" pitchFamily="34" charset="-120"/>
                  <a:ea typeface="微軟正黑體" panose="020B0604030504040204" pitchFamily="34" charset="-120"/>
                </a:rPr>
                <a:t>萬</a:t>
              </a:r>
              <a:r>
                <a:rPr lang="zh-TW" altLang="en-US" sz="2800" dirty="0">
                  <a:latin typeface="微軟正黑體" panose="020B0604030504040204" pitchFamily="34" charset="-120"/>
                  <a:ea typeface="微軟正黑體" panose="020B0604030504040204" pitchFamily="34" charset="-120"/>
                </a:rPr>
                <a:t>元罰鍰</a:t>
              </a:r>
              <a:r>
                <a:rPr lang="en-US" altLang="zh-TW" sz="28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§81-2 </a:t>
              </a:r>
              <a:r>
                <a:rPr lang="en-US" altLang="zh-TW" sz="2400" dirty="0" smtClean="0">
                  <a:solidFill>
                    <a:srgbClr val="FF0000"/>
                  </a:solidFill>
                  <a:latin typeface="微軟正黑體" panose="020B0604030504040204" pitchFamily="34" charset="-120"/>
                  <a:ea typeface="微軟正黑體" panose="020B0604030504040204" pitchFamily="34" charset="-120"/>
                </a:rPr>
                <a:t>Ⅴ</a:t>
              </a:r>
              <a:r>
                <a:rPr lang="en-US" altLang="zh-TW" sz="2400" dirty="0" smtClean="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20717851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p:cNvGrpSpPr/>
          <p:nvPr/>
        </p:nvGrpSpPr>
        <p:grpSpPr>
          <a:xfrm>
            <a:off x="520534" y="1607551"/>
            <a:ext cx="4635806" cy="4792744"/>
            <a:chOff x="762924" y="1623418"/>
            <a:chExt cx="4635806" cy="4792744"/>
          </a:xfrm>
        </p:grpSpPr>
        <p:sp>
          <p:nvSpPr>
            <p:cNvPr id="108" name="圆角矩形 107"/>
            <p:cNvSpPr/>
            <p:nvPr/>
          </p:nvSpPr>
          <p:spPr>
            <a:xfrm>
              <a:off x="780957" y="1650521"/>
              <a:ext cx="4552524" cy="1405865"/>
            </a:xfrm>
            <a:prstGeom prst="roundRect">
              <a:avLst>
                <a:gd name="adj" fmla="val 11699"/>
              </a:avLst>
            </a:prstGeom>
            <a:solidFill>
              <a:sysClr val="window" lastClr="FFFFFF">
                <a:lumMod val="85000"/>
              </a:sysClr>
            </a:solidFill>
            <a:ln w="57150" cap="flat" cmpd="sng" algn="ctr">
              <a:solidFill>
                <a:sysClr val="window" lastClr="FFFFFF"/>
              </a:solidFill>
              <a:prstDash val="solid"/>
            </a:ln>
            <a:effectLst>
              <a:outerShdw blurRad="50800" dist="38100" algn="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109" name="圆角矩形 108"/>
            <p:cNvSpPr/>
            <p:nvPr/>
          </p:nvSpPr>
          <p:spPr>
            <a:xfrm>
              <a:off x="797588" y="1697787"/>
              <a:ext cx="4433449" cy="1321513"/>
            </a:xfrm>
            <a:prstGeom prst="roundRect">
              <a:avLst>
                <a:gd name="adj" fmla="val 11699"/>
              </a:avLst>
            </a:prstGeom>
            <a:solidFill>
              <a:srgbClr val="FFFFCC"/>
            </a:solidFill>
            <a:ln w="25400" cap="flat" cmpd="sng" algn="ctr">
              <a:noFill/>
              <a:prstDash val="solid"/>
            </a:ln>
            <a:effectLst>
              <a:outerShdw blurRad="50800" dist="38100" algn="l" rotWithShape="0">
                <a:prstClr val="black">
                  <a:alpha val="33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110" name="燕尾形 109"/>
            <p:cNvSpPr/>
            <p:nvPr/>
          </p:nvSpPr>
          <p:spPr>
            <a:xfrm>
              <a:off x="1739488" y="1740966"/>
              <a:ext cx="396998" cy="548089"/>
            </a:xfrm>
            <a:prstGeom prst="chevron">
              <a:avLst>
                <a:gd name="adj" fmla="val 73506"/>
              </a:avLst>
            </a:prstGeom>
            <a:gradFill flip="none" rotWithShape="1">
              <a:gsLst>
                <a:gs pos="13000">
                  <a:srgbClr val="0070C0">
                    <a:shade val="30000"/>
                    <a:satMod val="115000"/>
                  </a:srgbClr>
                </a:gs>
                <a:gs pos="43000">
                  <a:srgbClr val="0070C0">
                    <a:shade val="67500"/>
                    <a:satMod val="115000"/>
                  </a:srgbClr>
                </a:gs>
                <a:gs pos="77000">
                  <a:srgbClr val="0089FA"/>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latin typeface="Calibri"/>
              </a:endParaRPr>
            </a:p>
          </p:txBody>
        </p:sp>
        <p:sp>
          <p:nvSpPr>
            <p:cNvPr id="112" name="椭圆 111"/>
            <p:cNvSpPr/>
            <p:nvPr/>
          </p:nvSpPr>
          <p:spPr>
            <a:xfrm>
              <a:off x="879813" y="1623418"/>
              <a:ext cx="928612" cy="1486400"/>
            </a:xfrm>
            <a:prstGeom prst="ellipse">
              <a:avLst/>
            </a:prstGeom>
            <a:gradFill flip="none" rotWithShape="1">
              <a:gsLst>
                <a:gs pos="0">
                  <a:srgbClr val="00ADEA"/>
                </a:gs>
                <a:gs pos="53000">
                  <a:srgbClr val="0070C0">
                    <a:alpha val="0"/>
                  </a:srgbClr>
                </a:gs>
              </a:gsLst>
              <a:path path="circle">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grpSp>
          <p:nvGrpSpPr>
            <p:cNvPr id="10" name="群組 9"/>
            <p:cNvGrpSpPr/>
            <p:nvPr/>
          </p:nvGrpSpPr>
          <p:grpSpPr>
            <a:xfrm>
              <a:off x="797587" y="1679158"/>
              <a:ext cx="1345664" cy="1374920"/>
              <a:chOff x="797588" y="1679158"/>
              <a:chExt cx="1204488" cy="1374920"/>
            </a:xfrm>
          </p:grpSpPr>
          <p:sp>
            <p:nvSpPr>
              <p:cNvPr id="111" name="圆角矩形 110"/>
              <p:cNvSpPr/>
              <p:nvPr/>
            </p:nvSpPr>
            <p:spPr>
              <a:xfrm>
                <a:off x="797588" y="1679158"/>
                <a:ext cx="1090111" cy="1374920"/>
              </a:xfrm>
              <a:prstGeom prst="roundRect">
                <a:avLst/>
              </a:prstGeom>
              <a:gradFill flip="none" rotWithShape="1">
                <a:gsLst>
                  <a:gs pos="38000">
                    <a:srgbClr val="0070C0"/>
                  </a:gs>
                  <a:gs pos="89000">
                    <a:srgbClr val="0062AC"/>
                  </a:gs>
                  <a:gs pos="100000">
                    <a:srgbClr val="0070C0">
                      <a:shade val="100000"/>
                      <a:satMod val="115000"/>
                    </a:srgbClr>
                  </a:gs>
                </a:gsLst>
                <a:path path="shap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113" name="圆角矩形 112"/>
              <p:cNvSpPr/>
              <p:nvPr/>
            </p:nvSpPr>
            <p:spPr>
              <a:xfrm>
                <a:off x="846081" y="1703996"/>
                <a:ext cx="989065" cy="1319181"/>
              </a:xfrm>
              <a:prstGeom prst="roundRect">
                <a:avLst/>
              </a:prstGeom>
              <a:noFill/>
              <a:ln w="57150" cap="flat" cmpd="sng" algn="ctr">
                <a:solidFill>
                  <a:srgbClr val="009AD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114" name="等腰三角形 113"/>
              <p:cNvSpPr/>
              <p:nvPr/>
            </p:nvSpPr>
            <p:spPr>
              <a:xfrm rot="5400000">
                <a:off x="1782779" y="1942943"/>
                <a:ext cx="297281" cy="141312"/>
              </a:xfrm>
              <a:prstGeom prst="triangle">
                <a:avLst/>
              </a:prstGeom>
              <a:solidFill>
                <a:srgbClr val="009AD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cxnSp>
            <p:nvCxnSpPr>
              <p:cNvPr id="115" name="直接连接符 114"/>
              <p:cNvCxnSpPr/>
              <p:nvPr/>
            </p:nvCxnSpPr>
            <p:spPr>
              <a:xfrm>
                <a:off x="937139" y="2507407"/>
                <a:ext cx="813795" cy="0"/>
              </a:xfrm>
              <a:prstGeom prst="line">
                <a:avLst/>
              </a:prstGeom>
              <a:noFill/>
              <a:ln w="12700" cap="flat" cmpd="sng" algn="ctr">
                <a:solidFill>
                  <a:srgbClr val="0062AC"/>
                </a:solidFill>
                <a:prstDash val="solid"/>
              </a:ln>
              <a:effectLst>
                <a:outerShdw dist="12700" dir="5400000" algn="t" rotWithShape="0">
                  <a:srgbClr val="00B0F0"/>
                </a:outerShdw>
              </a:effectLst>
            </p:spPr>
          </p:cxnSp>
          <p:sp>
            <p:nvSpPr>
              <p:cNvPr id="116" name="TextBox 115"/>
              <p:cNvSpPr txBox="1"/>
              <p:nvPr/>
            </p:nvSpPr>
            <p:spPr>
              <a:xfrm>
                <a:off x="1041935" y="2151112"/>
                <a:ext cx="675328" cy="387798"/>
              </a:xfrm>
              <a:prstGeom prst="rect">
                <a:avLst/>
              </a:prstGeom>
              <a:noFill/>
            </p:spPr>
            <p:txBody>
              <a:bodyPr wrap="square" rtlCol="0">
                <a:spAutoFit/>
              </a:bodyPr>
              <a:lstStyle/>
              <a:p>
                <a:pPr>
                  <a:lnSpc>
                    <a:spcPct val="80000"/>
                  </a:lnSpc>
                  <a:defRPr/>
                </a:pPr>
                <a:r>
                  <a:rPr lang="en-US" altLang="zh-CN" sz="2400" b="1" kern="0" dirty="0" smtClean="0">
                    <a:solidFill>
                      <a:sysClr val="window" lastClr="FFFFFF"/>
                    </a:solidFill>
                    <a:latin typeface="微軟正黑體" panose="020B0604030504040204" pitchFamily="34" charset="-120"/>
                    <a:ea typeface="微軟正黑體" panose="020B0604030504040204" pitchFamily="34" charset="-120"/>
                  </a:rPr>
                  <a:t>§2</a:t>
                </a:r>
                <a:endParaRPr lang="zh-CN" altLang="en-US" sz="2400" b="1" kern="0" dirty="0">
                  <a:solidFill>
                    <a:sysClr val="window" lastClr="FFFFFF"/>
                  </a:solidFill>
                  <a:latin typeface="微軟正黑體" panose="020B0604030504040204" pitchFamily="34" charset="-120"/>
                  <a:ea typeface="微軟正黑體" panose="020B0604030504040204" pitchFamily="34" charset="-120"/>
                </a:endParaRPr>
              </a:p>
            </p:txBody>
          </p:sp>
        </p:grpSp>
        <p:sp>
          <p:nvSpPr>
            <p:cNvPr id="118" name="TextBox 117"/>
            <p:cNvSpPr txBox="1"/>
            <p:nvPr/>
          </p:nvSpPr>
          <p:spPr>
            <a:xfrm>
              <a:off x="2020621" y="2114179"/>
              <a:ext cx="3120671" cy="461665"/>
            </a:xfrm>
            <a:prstGeom prst="rect">
              <a:avLst/>
            </a:prstGeom>
            <a:noFill/>
          </p:spPr>
          <p:txBody>
            <a:bodyPr wrap="square" rtlCol="0">
              <a:spAutoFit/>
            </a:bodyPr>
            <a:lstStyle/>
            <a:p>
              <a:pPr>
                <a:defRPr/>
              </a:pPr>
              <a:r>
                <a:rPr lang="zh-TW" altLang="en-US" sz="2400" b="1" kern="0" dirty="0">
                  <a:solidFill>
                    <a:srgbClr val="FF0000"/>
                  </a:solidFill>
                  <a:latin typeface="微軟正黑體" panose="020B0604030504040204" pitchFamily="34" charset="-120"/>
                  <a:ea typeface="微軟正黑體" panose="020B0604030504040204" pitchFamily="34" charset="-120"/>
                  <a:cs typeface="Arial" pitchFamily="34" charset="0"/>
                </a:rPr>
                <a:t>銷售預售屋</a:t>
              </a: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者</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定義</a:t>
              </a:r>
              <a:r>
                <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(Ⅱ)</a:t>
              </a:r>
              <a:endPar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p:txBody>
        </p:sp>
        <p:sp>
          <p:nvSpPr>
            <p:cNvPr id="45" name="圆角矩形 107"/>
            <p:cNvSpPr/>
            <p:nvPr/>
          </p:nvSpPr>
          <p:spPr>
            <a:xfrm>
              <a:off x="762925" y="4956865"/>
              <a:ext cx="4635805" cy="1405865"/>
            </a:xfrm>
            <a:prstGeom prst="roundRect">
              <a:avLst>
                <a:gd name="adj" fmla="val 11699"/>
              </a:avLst>
            </a:prstGeom>
            <a:solidFill>
              <a:sysClr val="window" lastClr="FFFFFF">
                <a:lumMod val="85000"/>
              </a:sysClr>
            </a:solidFill>
            <a:ln w="57150" cap="flat" cmpd="sng" algn="ctr">
              <a:solidFill>
                <a:sysClr val="window" lastClr="FFFFFF"/>
              </a:solidFill>
              <a:prstDash val="solid"/>
            </a:ln>
            <a:effectLst>
              <a:outerShdw blurRad="50800" dist="38100" algn="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6" name="圆角矩形 108"/>
            <p:cNvSpPr/>
            <p:nvPr/>
          </p:nvSpPr>
          <p:spPr>
            <a:xfrm>
              <a:off x="779860" y="5004131"/>
              <a:ext cx="4514551" cy="1321513"/>
            </a:xfrm>
            <a:prstGeom prst="roundRect">
              <a:avLst>
                <a:gd name="adj" fmla="val 11699"/>
              </a:avLst>
            </a:prstGeom>
            <a:gradFill flip="none" rotWithShape="1">
              <a:gsLst>
                <a:gs pos="0">
                  <a:sysClr val="window" lastClr="FFFFFF"/>
                </a:gs>
                <a:gs pos="100000">
                  <a:sysClr val="window" lastClr="FFFFFF">
                    <a:lumMod val="95000"/>
                    <a:shade val="100000"/>
                    <a:satMod val="115000"/>
                  </a:sysClr>
                </a:gs>
              </a:gsLst>
              <a:path path="circle">
                <a:fillToRect l="50000" t="50000" r="50000" b="50000"/>
              </a:path>
              <a:tileRect/>
            </a:gradFill>
            <a:ln w="25400" cap="flat" cmpd="sng" algn="ctr">
              <a:noFill/>
              <a:prstDash val="solid"/>
            </a:ln>
            <a:effectLst>
              <a:outerShdw blurRad="50800" dist="38100" algn="l" rotWithShape="0">
                <a:prstClr val="black">
                  <a:alpha val="33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7" name="燕尾形 109"/>
            <p:cNvSpPr/>
            <p:nvPr/>
          </p:nvSpPr>
          <p:spPr>
            <a:xfrm>
              <a:off x="1738991" y="5047310"/>
              <a:ext cx="404260" cy="548089"/>
            </a:xfrm>
            <a:prstGeom prst="chevron">
              <a:avLst>
                <a:gd name="adj" fmla="val 73506"/>
              </a:avLst>
            </a:prstGeom>
            <a:gradFill flip="none" rotWithShape="1">
              <a:gsLst>
                <a:gs pos="13000">
                  <a:srgbClr val="0070C0">
                    <a:shade val="30000"/>
                    <a:satMod val="115000"/>
                  </a:srgbClr>
                </a:gs>
                <a:gs pos="43000">
                  <a:srgbClr val="0070C0">
                    <a:shade val="67500"/>
                    <a:satMod val="115000"/>
                  </a:srgbClr>
                </a:gs>
                <a:gs pos="77000">
                  <a:srgbClr val="0089FA"/>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latin typeface="Calibri"/>
              </a:endParaRPr>
            </a:p>
          </p:txBody>
        </p:sp>
        <p:sp>
          <p:nvSpPr>
            <p:cNvPr id="49" name="椭圆 111"/>
            <p:cNvSpPr/>
            <p:nvPr/>
          </p:nvSpPr>
          <p:spPr>
            <a:xfrm>
              <a:off x="863589" y="4929762"/>
              <a:ext cx="1075703" cy="1486400"/>
            </a:xfrm>
            <a:prstGeom prst="ellipse">
              <a:avLst/>
            </a:prstGeom>
            <a:gradFill flip="none" rotWithShape="1">
              <a:gsLst>
                <a:gs pos="0">
                  <a:srgbClr val="00ADEA"/>
                </a:gs>
                <a:gs pos="53000">
                  <a:srgbClr val="0070C0">
                    <a:alpha val="0"/>
                  </a:srgbClr>
                </a:gs>
              </a:gsLst>
              <a:path path="circle">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dirty="0">
                <a:solidFill>
                  <a:sysClr val="window" lastClr="FFFFFF"/>
                </a:solidFill>
                <a:latin typeface="微軟正黑體" panose="020B0604030504040204" pitchFamily="34" charset="-120"/>
                <a:ea typeface="微軟正黑體" panose="020B0604030504040204" pitchFamily="34" charset="-120"/>
              </a:endParaRPr>
            </a:p>
          </p:txBody>
        </p:sp>
        <p:grpSp>
          <p:nvGrpSpPr>
            <p:cNvPr id="8" name="群組 7"/>
            <p:cNvGrpSpPr/>
            <p:nvPr/>
          </p:nvGrpSpPr>
          <p:grpSpPr>
            <a:xfrm>
              <a:off x="771403" y="4985502"/>
              <a:ext cx="1371848" cy="1374920"/>
              <a:chOff x="771403" y="4985502"/>
              <a:chExt cx="1234979" cy="1374920"/>
            </a:xfrm>
          </p:grpSpPr>
          <p:sp>
            <p:nvSpPr>
              <p:cNvPr id="48" name="圆角矩形 110"/>
              <p:cNvSpPr/>
              <p:nvPr/>
            </p:nvSpPr>
            <p:spPr>
              <a:xfrm>
                <a:off x="779860" y="4985502"/>
                <a:ext cx="1110052" cy="1374920"/>
              </a:xfrm>
              <a:prstGeom prst="roundRect">
                <a:avLst/>
              </a:prstGeom>
              <a:gradFill flip="none" rotWithShape="1">
                <a:gsLst>
                  <a:gs pos="38000">
                    <a:srgbClr val="0070C0"/>
                  </a:gs>
                  <a:gs pos="89000">
                    <a:srgbClr val="0062AC"/>
                  </a:gs>
                  <a:gs pos="100000">
                    <a:srgbClr val="0070C0">
                      <a:shade val="100000"/>
                      <a:satMod val="115000"/>
                    </a:srgbClr>
                  </a:gs>
                </a:gsLst>
                <a:path path="shap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0" name="圆角矩形 112"/>
              <p:cNvSpPr/>
              <p:nvPr/>
            </p:nvSpPr>
            <p:spPr>
              <a:xfrm>
                <a:off x="829240" y="5010340"/>
                <a:ext cx="1007158" cy="1319181"/>
              </a:xfrm>
              <a:prstGeom prst="roundRect">
                <a:avLst/>
              </a:prstGeom>
              <a:noFill/>
              <a:ln w="57150" cap="flat" cmpd="sng" algn="ctr">
                <a:solidFill>
                  <a:srgbClr val="009AD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1" name="等腰三角形 50"/>
              <p:cNvSpPr/>
              <p:nvPr/>
            </p:nvSpPr>
            <p:spPr>
              <a:xfrm rot="5400000">
                <a:off x="1785793" y="5247994"/>
                <a:ext cx="297281" cy="143897"/>
              </a:xfrm>
              <a:prstGeom prst="triangle">
                <a:avLst/>
              </a:prstGeom>
              <a:solidFill>
                <a:srgbClr val="009AD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cxnSp>
            <p:nvCxnSpPr>
              <p:cNvPr id="52" name="直接连接符 114"/>
              <p:cNvCxnSpPr/>
              <p:nvPr/>
            </p:nvCxnSpPr>
            <p:spPr>
              <a:xfrm>
                <a:off x="921964" y="5813751"/>
                <a:ext cx="828682" cy="0"/>
              </a:xfrm>
              <a:prstGeom prst="line">
                <a:avLst/>
              </a:prstGeom>
              <a:noFill/>
              <a:ln w="12700" cap="flat" cmpd="sng" algn="ctr">
                <a:solidFill>
                  <a:srgbClr val="0062AC"/>
                </a:solidFill>
                <a:prstDash val="solid"/>
              </a:ln>
              <a:effectLst>
                <a:outerShdw dist="12700" dir="5400000" algn="t" rotWithShape="0">
                  <a:srgbClr val="00B0F0"/>
                </a:outerShdw>
              </a:effectLst>
            </p:spPr>
          </p:cxnSp>
          <p:sp>
            <p:nvSpPr>
              <p:cNvPr id="53" name="TextBox 115"/>
              <p:cNvSpPr txBox="1"/>
              <p:nvPr/>
            </p:nvSpPr>
            <p:spPr>
              <a:xfrm>
                <a:off x="771403" y="5355259"/>
                <a:ext cx="1169111" cy="375487"/>
              </a:xfrm>
              <a:prstGeom prst="rect">
                <a:avLst/>
              </a:prstGeom>
              <a:noFill/>
            </p:spPr>
            <p:txBody>
              <a:bodyPr wrap="square" rtlCol="0">
                <a:spAutoFit/>
              </a:bodyPr>
              <a:lstStyle/>
              <a:p>
                <a:pPr>
                  <a:lnSpc>
                    <a:spcPct val="80000"/>
                  </a:lnSpc>
                  <a:defRPr/>
                </a:pPr>
                <a:r>
                  <a:rPr lang="en-US" altLang="zh-CN" sz="2300" b="1" kern="0" dirty="0" smtClean="0">
                    <a:solidFill>
                      <a:sysClr val="window" lastClr="FFFFFF"/>
                    </a:solidFill>
                    <a:latin typeface="微軟正黑體" panose="020B0604030504040204" pitchFamily="34" charset="-120"/>
                    <a:ea typeface="微軟正黑體" panose="020B0604030504040204" pitchFamily="34" charset="-120"/>
                  </a:rPr>
                  <a:t>§21~23</a:t>
                </a:r>
                <a:endParaRPr lang="zh-CN" altLang="en-US" sz="2300" b="1" kern="0" dirty="0">
                  <a:solidFill>
                    <a:sysClr val="window" lastClr="FFFFFF"/>
                  </a:solidFill>
                  <a:latin typeface="微軟正黑體" panose="020B0604030504040204" pitchFamily="34" charset="-120"/>
                  <a:ea typeface="微軟正黑體" panose="020B0604030504040204" pitchFamily="34" charset="-120"/>
                </a:endParaRPr>
              </a:p>
            </p:txBody>
          </p:sp>
        </p:grpSp>
        <p:sp>
          <p:nvSpPr>
            <p:cNvPr id="55" name="TextBox 117"/>
            <p:cNvSpPr txBox="1"/>
            <p:nvPr/>
          </p:nvSpPr>
          <p:spPr>
            <a:xfrm>
              <a:off x="2057485" y="5254431"/>
              <a:ext cx="3017264" cy="830997"/>
            </a:xfrm>
            <a:prstGeom prst="rect">
              <a:avLst/>
            </a:prstGeom>
            <a:noFill/>
          </p:spPr>
          <p:txBody>
            <a:bodyPr wrap="square" rtlCol="0">
              <a:spAutoFit/>
            </a:bodyPr>
            <a:lstStyle/>
            <a:p>
              <a:pP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提供查詢之類別、內容、方式及收費標準</a:t>
              </a:r>
            </a:p>
          </p:txBody>
        </p:sp>
        <p:sp>
          <p:nvSpPr>
            <p:cNvPr id="57" name="圆角矩形 107"/>
            <p:cNvSpPr/>
            <p:nvPr/>
          </p:nvSpPr>
          <p:spPr>
            <a:xfrm>
              <a:off x="762924" y="3231576"/>
              <a:ext cx="4635806" cy="1405865"/>
            </a:xfrm>
            <a:prstGeom prst="roundRect">
              <a:avLst>
                <a:gd name="adj" fmla="val 11699"/>
              </a:avLst>
            </a:prstGeom>
            <a:solidFill>
              <a:sysClr val="window" lastClr="FFFFFF">
                <a:lumMod val="85000"/>
              </a:sysClr>
            </a:solidFill>
            <a:ln w="57150" cap="flat" cmpd="sng" algn="ctr">
              <a:solidFill>
                <a:sysClr val="window" lastClr="FFFFFF"/>
              </a:solidFill>
              <a:prstDash val="solid"/>
            </a:ln>
            <a:effectLst>
              <a:outerShdw blurRad="50800" dist="38100" algn="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8" name="圆角矩形 108"/>
            <p:cNvSpPr/>
            <p:nvPr/>
          </p:nvSpPr>
          <p:spPr>
            <a:xfrm>
              <a:off x="779859" y="3278842"/>
              <a:ext cx="4514552" cy="1321513"/>
            </a:xfrm>
            <a:prstGeom prst="roundRect">
              <a:avLst>
                <a:gd name="adj" fmla="val 11699"/>
              </a:avLst>
            </a:prstGeom>
            <a:gradFill flip="none" rotWithShape="1">
              <a:gsLst>
                <a:gs pos="0">
                  <a:sysClr val="window" lastClr="FFFFFF"/>
                </a:gs>
                <a:gs pos="100000">
                  <a:sysClr val="window" lastClr="FFFFFF">
                    <a:lumMod val="95000"/>
                    <a:shade val="100000"/>
                    <a:satMod val="115000"/>
                  </a:sysClr>
                </a:gs>
              </a:gsLst>
              <a:path path="circle">
                <a:fillToRect l="50000" t="50000" r="50000" b="50000"/>
              </a:path>
              <a:tileRect/>
            </a:gradFill>
            <a:ln w="25400" cap="flat" cmpd="sng" algn="ctr">
              <a:noFill/>
              <a:prstDash val="solid"/>
            </a:ln>
            <a:effectLst>
              <a:outerShdw blurRad="50800" dist="38100" algn="l" rotWithShape="0">
                <a:prstClr val="black">
                  <a:alpha val="33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9" name="燕尾形 109"/>
            <p:cNvSpPr/>
            <p:nvPr/>
          </p:nvSpPr>
          <p:spPr>
            <a:xfrm>
              <a:off x="1738990" y="3322021"/>
              <a:ext cx="404261" cy="548089"/>
            </a:xfrm>
            <a:prstGeom prst="chevron">
              <a:avLst>
                <a:gd name="adj" fmla="val 73506"/>
              </a:avLst>
            </a:prstGeom>
            <a:gradFill flip="none" rotWithShape="1">
              <a:gsLst>
                <a:gs pos="13000">
                  <a:srgbClr val="0070C0">
                    <a:shade val="30000"/>
                    <a:satMod val="115000"/>
                  </a:srgbClr>
                </a:gs>
                <a:gs pos="43000">
                  <a:srgbClr val="0070C0">
                    <a:shade val="67500"/>
                    <a:satMod val="115000"/>
                  </a:srgbClr>
                </a:gs>
                <a:gs pos="77000">
                  <a:srgbClr val="0089FA"/>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latin typeface="Calibri"/>
              </a:endParaRPr>
            </a:p>
          </p:txBody>
        </p:sp>
        <p:sp>
          <p:nvSpPr>
            <p:cNvPr id="61" name="椭圆 111"/>
            <p:cNvSpPr/>
            <p:nvPr/>
          </p:nvSpPr>
          <p:spPr>
            <a:xfrm>
              <a:off x="863588" y="3204473"/>
              <a:ext cx="945600" cy="1486400"/>
            </a:xfrm>
            <a:prstGeom prst="ellipse">
              <a:avLst/>
            </a:prstGeom>
            <a:gradFill flip="none" rotWithShape="1">
              <a:gsLst>
                <a:gs pos="0">
                  <a:srgbClr val="00ADEA"/>
                </a:gs>
                <a:gs pos="53000">
                  <a:srgbClr val="0070C0">
                    <a:alpha val="0"/>
                  </a:srgbClr>
                </a:gs>
              </a:gsLst>
              <a:path path="circle">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grpSp>
          <p:nvGrpSpPr>
            <p:cNvPr id="9" name="群組 8"/>
            <p:cNvGrpSpPr/>
            <p:nvPr/>
          </p:nvGrpSpPr>
          <p:grpSpPr>
            <a:xfrm>
              <a:off x="779859" y="3260213"/>
              <a:ext cx="1356627" cy="1374920"/>
              <a:chOff x="779859" y="3260213"/>
              <a:chExt cx="1226523" cy="1374920"/>
            </a:xfrm>
          </p:grpSpPr>
          <p:sp>
            <p:nvSpPr>
              <p:cNvPr id="60" name="圆角矩形 110"/>
              <p:cNvSpPr/>
              <p:nvPr/>
            </p:nvSpPr>
            <p:spPr>
              <a:xfrm>
                <a:off x="779859" y="3260213"/>
                <a:ext cx="1110053" cy="1374920"/>
              </a:xfrm>
              <a:prstGeom prst="roundRect">
                <a:avLst/>
              </a:prstGeom>
              <a:gradFill flip="none" rotWithShape="1">
                <a:gsLst>
                  <a:gs pos="38000">
                    <a:srgbClr val="0070C0"/>
                  </a:gs>
                  <a:gs pos="89000">
                    <a:srgbClr val="0062AC"/>
                  </a:gs>
                  <a:gs pos="100000">
                    <a:srgbClr val="0070C0">
                      <a:shade val="100000"/>
                      <a:satMod val="115000"/>
                    </a:srgbClr>
                  </a:gs>
                </a:gsLst>
                <a:path path="shap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62" name="圆角矩形 112"/>
              <p:cNvSpPr/>
              <p:nvPr/>
            </p:nvSpPr>
            <p:spPr>
              <a:xfrm>
                <a:off x="829239" y="3285051"/>
                <a:ext cx="1007158" cy="1319181"/>
              </a:xfrm>
              <a:prstGeom prst="roundRect">
                <a:avLst/>
              </a:prstGeom>
              <a:noFill/>
              <a:ln w="57150" cap="flat" cmpd="sng" algn="ctr">
                <a:solidFill>
                  <a:srgbClr val="009AD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63" name="等腰三角形 62"/>
              <p:cNvSpPr/>
              <p:nvPr/>
            </p:nvSpPr>
            <p:spPr>
              <a:xfrm rot="5400000">
                <a:off x="1785793" y="3522705"/>
                <a:ext cx="297281" cy="143897"/>
              </a:xfrm>
              <a:prstGeom prst="triangle">
                <a:avLst/>
              </a:prstGeom>
              <a:solidFill>
                <a:srgbClr val="009AD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cxnSp>
            <p:nvCxnSpPr>
              <p:cNvPr id="64" name="直接连接符 114"/>
              <p:cNvCxnSpPr/>
              <p:nvPr/>
            </p:nvCxnSpPr>
            <p:spPr>
              <a:xfrm>
                <a:off x="921963" y="4088462"/>
                <a:ext cx="828682" cy="0"/>
              </a:xfrm>
              <a:prstGeom prst="line">
                <a:avLst/>
              </a:prstGeom>
              <a:noFill/>
              <a:ln w="12700" cap="flat" cmpd="sng" algn="ctr">
                <a:solidFill>
                  <a:srgbClr val="0062AC"/>
                </a:solidFill>
                <a:prstDash val="solid"/>
              </a:ln>
              <a:effectLst>
                <a:outerShdw dist="12700" dir="5400000" algn="t" rotWithShape="0">
                  <a:srgbClr val="00B0F0"/>
                </a:outerShdw>
              </a:effectLst>
            </p:spPr>
          </p:cxnSp>
          <p:sp>
            <p:nvSpPr>
              <p:cNvPr id="65" name="TextBox 115"/>
              <p:cNvSpPr txBox="1"/>
              <p:nvPr/>
            </p:nvSpPr>
            <p:spPr>
              <a:xfrm>
                <a:off x="957448" y="3695366"/>
                <a:ext cx="687682" cy="387798"/>
              </a:xfrm>
              <a:prstGeom prst="rect">
                <a:avLst/>
              </a:prstGeom>
              <a:noFill/>
            </p:spPr>
            <p:txBody>
              <a:bodyPr wrap="square" rtlCol="0">
                <a:spAutoFit/>
              </a:bodyPr>
              <a:lstStyle/>
              <a:p>
                <a:pPr>
                  <a:lnSpc>
                    <a:spcPct val="80000"/>
                  </a:lnSpc>
                  <a:defRPr/>
                </a:pPr>
                <a:r>
                  <a:rPr lang="en-US" altLang="zh-CN" sz="2400" b="1" kern="0" dirty="0" smtClean="0">
                    <a:solidFill>
                      <a:sysClr val="window" lastClr="FFFFFF"/>
                    </a:solidFill>
                    <a:latin typeface="微軟正黑體" panose="020B0604030504040204" pitchFamily="34" charset="-120"/>
                    <a:ea typeface="微軟正黑體" panose="020B0604030504040204" pitchFamily="34" charset="-120"/>
                  </a:rPr>
                  <a:t>§13</a:t>
                </a:r>
                <a:endParaRPr lang="zh-CN" altLang="en-US" sz="2400" b="1" kern="0" dirty="0">
                  <a:solidFill>
                    <a:sysClr val="window" lastClr="FFFFFF"/>
                  </a:solidFill>
                  <a:latin typeface="微軟正黑體" panose="020B0604030504040204" pitchFamily="34" charset="-120"/>
                  <a:ea typeface="微軟正黑體" panose="020B0604030504040204" pitchFamily="34" charset="-120"/>
                </a:endParaRPr>
              </a:p>
            </p:txBody>
          </p:sp>
        </p:grpSp>
        <p:sp>
          <p:nvSpPr>
            <p:cNvPr id="67" name="TextBox 117"/>
            <p:cNvSpPr txBox="1"/>
            <p:nvPr/>
          </p:nvSpPr>
          <p:spPr>
            <a:xfrm>
              <a:off x="2059588" y="3522285"/>
              <a:ext cx="3053067" cy="830997"/>
            </a:xfrm>
            <a:prstGeom prst="rect">
              <a:avLst/>
            </a:prstGeom>
            <a:noFill/>
          </p:spPr>
          <p:txBody>
            <a:bodyPr wrap="square" rtlCol="0">
              <a:spAutoFit/>
            </a:bodyPr>
            <a:lstStyle/>
            <a:p>
              <a:pP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查核規定及規避、妨礙或拒絕查核之裁罰</a:t>
              </a:r>
            </a:p>
          </p:txBody>
        </p:sp>
      </p:grpSp>
      <p:sp>
        <p:nvSpPr>
          <p:cNvPr id="69" name="圆角矩形 107"/>
          <p:cNvSpPr/>
          <p:nvPr/>
        </p:nvSpPr>
        <p:spPr>
          <a:xfrm>
            <a:off x="5347100" y="1676083"/>
            <a:ext cx="6235301" cy="4829491"/>
          </a:xfrm>
          <a:prstGeom prst="roundRect">
            <a:avLst>
              <a:gd name="adj" fmla="val 11699"/>
            </a:avLst>
          </a:prstGeom>
          <a:solidFill>
            <a:sysClr val="window" lastClr="FFFFFF">
              <a:lumMod val="85000"/>
            </a:sysClr>
          </a:solidFill>
          <a:ln w="57150" cap="flat" cmpd="sng" algn="ctr">
            <a:solidFill>
              <a:sysClr val="window" lastClr="FFFFFF"/>
            </a:solidFill>
            <a:prstDash val="solid"/>
          </a:ln>
          <a:effectLst>
            <a:outerShdw blurRad="50800" dist="38100" algn="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70" name="圆角矩形 108"/>
          <p:cNvSpPr/>
          <p:nvPr/>
        </p:nvSpPr>
        <p:spPr>
          <a:xfrm>
            <a:off x="5421682" y="1736109"/>
            <a:ext cx="6101276" cy="4680053"/>
          </a:xfrm>
          <a:prstGeom prst="roundRect">
            <a:avLst>
              <a:gd name="adj" fmla="val 11699"/>
            </a:avLst>
          </a:prstGeom>
          <a:solidFill>
            <a:srgbClr val="FFFFCC"/>
          </a:solidFill>
          <a:ln w="25400" cap="flat" cmpd="sng" algn="ctr">
            <a:noFill/>
            <a:prstDash val="solid"/>
          </a:ln>
          <a:effectLst>
            <a:outerShdw blurRad="50800" dist="38100" algn="l" rotWithShape="0">
              <a:prstClr val="black">
                <a:alpha val="33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grpSp>
        <p:nvGrpSpPr>
          <p:cNvPr id="7" name="群組 6"/>
          <p:cNvGrpSpPr/>
          <p:nvPr/>
        </p:nvGrpSpPr>
        <p:grpSpPr>
          <a:xfrm>
            <a:off x="5369879" y="1547044"/>
            <a:ext cx="1483739" cy="1486400"/>
            <a:chOff x="6162580" y="1648981"/>
            <a:chExt cx="1483739" cy="1486400"/>
          </a:xfrm>
        </p:grpSpPr>
        <p:sp>
          <p:nvSpPr>
            <p:cNvPr id="71" name="燕尾形 109"/>
            <p:cNvSpPr/>
            <p:nvPr/>
          </p:nvSpPr>
          <p:spPr>
            <a:xfrm>
              <a:off x="7206374" y="1766529"/>
              <a:ext cx="439945" cy="548089"/>
            </a:xfrm>
            <a:prstGeom prst="chevron">
              <a:avLst>
                <a:gd name="adj" fmla="val 73506"/>
              </a:avLst>
            </a:prstGeom>
            <a:gradFill flip="none" rotWithShape="1">
              <a:gsLst>
                <a:gs pos="13000">
                  <a:srgbClr val="0070C0">
                    <a:shade val="30000"/>
                    <a:satMod val="115000"/>
                  </a:srgbClr>
                </a:gs>
                <a:gs pos="43000">
                  <a:srgbClr val="0070C0">
                    <a:shade val="67500"/>
                    <a:satMod val="115000"/>
                  </a:srgbClr>
                </a:gs>
                <a:gs pos="77000">
                  <a:srgbClr val="0089FA"/>
                </a:gs>
              </a:gsLst>
              <a:lin ang="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Text" lastClr="000000"/>
                </a:solidFill>
                <a:latin typeface="Calibri"/>
              </a:endParaRPr>
            </a:p>
          </p:txBody>
        </p:sp>
        <p:sp>
          <p:nvSpPr>
            <p:cNvPr id="72" name="圆角矩形 110"/>
            <p:cNvSpPr/>
            <p:nvPr/>
          </p:nvSpPr>
          <p:spPr>
            <a:xfrm>
              <a:off x="6162580" y="1704721"/>
              <a:ext cx="1208038" cy="1374920"/>
            </a:xfrm>
            <a:prstGeom prst="roundRect">
              <a:avLst/>
            </a:prstGeom>
            <a:gradFill flip="none" rotWithShape="1">
              <a:gsLst>
                <a:gs pos="38000">
                  <a:srgbClr val="0070C0"/>
                </a:gs>
                <a:gs pos="89000">
                  <a:srgbClr val="0062AC"/>
                </a:gs>
                <a:gs pos="100000">
                  <a:srgbClr val="0070C0">
                    <a:shade val="100000"/>
                    <a:satMod val="115000"/>
                  </a:srgbClr>
                </a:gs>
              </a:gsLst>
              <a:path path="shape">
                <a:fillToRect l="50000" t="50000" r="50000" b="50000"/>
              </a:path>
              <a:tileRect/>
            </a:gradFill>
            <a:ln w="25400" cap="flat" cmpd="sng" algn="ctr">
              <a:solidFill>
                <a:sysClr val="window" lastClr="FFFFFF"/>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73" name="椭圆 111"/>
            <p:cNvSpPr/>
            <p:nvPr/>
          </p:nvSpPr>
          <p:spPr>
            <a:xfrm>
              <a:off x="6253700" y="1648981"/>
              <a:ext cx="1029069" cy="1486400"/>
            </a:xfrm>
            <a:prstGeom prst="ellipse">
              <a:avLst/>
            </a:prstGeom>
            <a:gradFill flip="none" rotWithShape="1">
              <a:gsLst>
                <a:gs pos="0">
                  <a:srgbClr val="00ADEA"/>
                </a:gs>
                <a:gs pos="53000">
                  <a:srgbClr val="0070C0">
                    <a:alpha val="0"/>
                  </a:srgbClr>
                </a:gs>
              </a:gsLst>
              <a:path path="circle">
                <a:fillToRect l="50000" t="50000" r="50000" b="50000"/>
              </a:path>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74" name="圆角矩形 112"/>
            <p:cNvSpPr/>
            <p:nvPr/>
          </p:nvSpPr>
          <p:spPr>
            <a:xfrm>
              <a:off x="6216319" y="1729559"/>
              <a:ext cx="1096061" cy="1319181"/>
            </a:xfrm>
            <a:prstGeom prst="roundRect">
              <a:avLst/>
            </a:prstGeom>
            <a:noFill/>
            <a:ln w="57150" cap="flat" cmpd="sng" algn="ctr">
              <a:solidFill>
                <a:srgbClr val="009AD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75" name="等腰三角形 74"/>
            <p:cNvSpPr/>
            <p:nvPr/>
          </p:nvSpPr>
          <p:spPr>
            <a:xfrm rot="5400000">
              <a:off x="7270429" y="1960862"/>
              <a:ext cx="297281" cy="156599"/>
            </a:xfrm>
            <a:prstGeom prst="triangle">
              <a:avLst/>
            </a:prstGeom>
            <a:solidFill>
              <a:srgbClr val="009AD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cxnSp>
          <p:nvCxnSpPr>
            <p:cNvPr id="76" name="直接连接符 114"/>
            <p:cNvCxnSpPr/>
            <p:nvPr/>
          </p:nvCxnSpPr>
          <p:spPr>
            <a:xfrm>
              <a:off x="6317228" y="2532970"/>
              <a:ext cx="901831" cy="0"/>
            </a:xfrm>
            <a:prstGeom prst="line">
              <a:avLst/>
            </a:prstGeom>
            <a:noFill/>
            <a:ln w="12700" cap="flat" cmpd="sng" algn="ctr">
              <a:solidFill>
                <a:srgbClr val="0062AC"/>
              </a:solidFill>
              <a:prstDash val="solid"/>
            </a:ln>
            <a:effectLst>
              <a:outerShdw dist="12700" dir="5400000" algn="t" rotWithShape="0">
                <a:srgbClr val="00B0F0"/>
              </a:outerShdw>
            </a:effectLst>
          </p:spPr>
        </p:cxnSp>
        <p:sp>
          <p:nvSpPr>
            <p:cNvPr id="77" name="TextBox 115"/>
            <p:cNvSpPr txBox="1"/>
            <p:nvPr/>
          </p:nvSpPr>
          <p:spPr>
            <a:xfrm>
              <a:off x="6385893" y="2105732"/>
              <a:ext cx="748384" cy="387798"/>
            </a:xfrm>
            <a:prstGeom prst="rect">
              <a:avLst/>
            </a:prstGeom>
            <a:noFill/>
          </p:spPr>
          <p:txBody>
            <a:bodyPr wrap="square" rtlCol="0">
              <a:spAutoFit/>
            </a:bodyPr>
            <a:lstStyle/>
            <a:p>
              <a:pPr>
                <a:lnSpc>
                  <a:spcPct val="80000"/>
                </a:lnSpc>
                <a:defRPr/>
              </a:pPr>
              <a:r>
                <a:rPr lang="en-US" altLang="zh-CN" sz="2400" b="1" kern="0" dirty="0" smtClean="0">
                  <a:solidFill>
                    <a:sysClr val="window" lastClr="FFFFFF"/>
                  </a:solidFill>
                  <a:latin typeface="微軟正黑體" panose="020B0604030504040204" pitchFamily="34" charset="-120"/>
                  <a:ea typeface="微軟正黑體" panose="020B0604030504040204" pitchFamily="34" charset="-120"/>
                </a:rPr>
                <a:t>§7</a:t>
              </a:r>
              <a:endParaRPr lang="zh-CN" altLang="en-US" sz="2400" b="1" kern="0" dirty="0">
                <a:solidFill>
                  <a:sysClr val="window" lastClr="FFFFFF"/>
                </a:solidFill>
                <a:latin typeface="微軟正黑體" panose="020B0604030504040204" pitchFamily="34" charset="-120"/>
                <a:ea typeface="微軟正黑體" panose="020B0604030504040204" pitchFamily="34" charset="-120"/>
              </a:endParaRPr>
            </a:p>
          </p:txBody>
        </p:sp>
      </p:grpSp>
      <p:sp>
        <p:nvSpPr>
          <p:cNvPr id="79" name="TextBox 117"/>
          <p:cNvSpPr txBox="1"/>
          <p:nvPr/>
        </p:nvSpPr>
        <p:spPr>
          <a:xfrm>
            <a:off x="6775689" y="1740966"/>
            <a:ext cx="4740036" cy="4893647"/>
          </a:xfrm>
          <a:prstGeom prst="rect">
            <a:avLst/>
          </a:prstGeom>
          <a:noFill/>
        </p:spPr>
        <p:txBody>
          <a:bodyPr wrap="square" rtlCol="0">
            <a:spAutoFit/>
          </a:bodyPr>
          <a:lstStyle/>
          <a:p>
            <a:pPr marL="180975" indent="-180975">
              <a:buFont typeface="Arial" panose="020B0604020202020204" pitchFamily="34" charset="0"/>
              <a:buChar cha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銷售預售屋者應於銷售前報請</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備查 </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(Ⅰ)</a:t>
            </a: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 。</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marL="180975" indent="-180975">
              <a:buFont typeface="Arial" panose="020B0604020202020204" pitchFamily="34" charset="0"/>
              <a:buChar cha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得使用電子憑證以網際網路方式申報</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(Ⅱ)</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marL="180975" indent="-180975">
              <a:buFont typeface="Arial" panose="020B0604020202020204" pitchFamily="34" charset="0"/>
              <a:buChar cha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合作開發已由建築業報請備查者，其他出賣人除但書情形外得</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免</a:t>
            </a: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報</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 </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(Ⅲ)</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marL="180975" indent="-180975">
              <a:buFont typeface="Arial" panose="020B0604020202020204" pitchFamily="34" charset="0"/>
              <a:buChar char="•"/>
              <a:defRPr/>
            </a:pP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變更備查規定</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(Ⅳ)</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marL="180975" indent="-180975">
              <a:buFont typeface="Arial" panose="020B0604020202020204" pitchFamily="34" charset="0"/>
              <a:buChar char="•"/>
              <a:defRPr/>
            </a:pPr>
            <a:r>
              <a:rPr lang="zh-TW" altLang="en-US" sz="2400" b="1" kern="0" dirty="0">
                <a:solidFill>
                  <a:srgbClr val="0033CC"/>
                </a:solidFill>
                <a:latin typeface="微軟正黑體" panose="020B0604030504040204" pitchFamily="34" charset="-120"/>
                <a:ea typeface="微軟正黑體" panose="020B0604030504040204" pitchFamily="34" charset="-120"/>
                <a:cs typeface="Arial" pitchFamily="34" charset="0"/>
              </a:rPr>
              <a:t>申報資訊誤漏或契約不符規定之處理</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(Ⅴ</a:t>
            </a:r>
            <a:r>
              <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r>
              <a:rPr lang="zh-TW" altLang="en-US"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p>
          <a:p>
            <a:pPr marL="180975" indent="-180975">
              <a:buFont typeface="Arial" panose="020B0604020202020204" pitchFamily="34" charset="0"/>
              <a:buChar char="•"/>
              <a:defRPr/>
            </a:pPr>
            <a:r>
              <a:rPr lang="zh-TW" altLang="en-US" sz="2400" b="1" kern="0" dirty="0">
                <a:solidFill>
                  <a:srgbClr val="0033CC"/>
                </a:solidFill>
                <a:latin typeface="微軟正黑體" panose="020B0604030504040204" pitchFamily="34" charset="-120"/>
                <a:ea typeface="微軟正黑體" panose="020B0604030504040204" pitchFamily="34" charset="-120"/>
                <a:cs typeface="Arial" pitchFamily="34" charset="0"/>
              </a:rPr>
              <a:t>未依規定報請備查</a:t>
            </a:r>
            <a:r>
              <a:rPr lang="zh-TW" altLang="en-US" sz="2400" b="1" kern="0" dirty="0" smtClean="0">
                <a:solidFill>
                  <a:srgbClr val="0033CC"/>
                </a:solidFill>
                <a:latin typeface="微軟正黑體" panose="020B0604030504040204" pitchFamily="34" charset="-120"/>
                <a:ea typeface="微軟正黑體" panose="020B0604030504040204" pitchFamily="34" charset="-120"/>
                <a:cs typeface="Arial" pitchFamily="34" charset="0"/>
              </a:rPr>
              <a:t>之裁處</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(Ⅵ)</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marL="180975" indent="-180975">
              <a:buFont typeface="Arial" panose="020B0604020202020204" pitchFamily="34" charset="0"/>
              <a:buChar char="•"/>
              <a:defRPr/>
            </a:pPr>
            <a:r>
              <a:rPr lang="zh-TW" altLang="en-US" sz="2400" b="1" kern="0" dirty="0">
                <a:solidFill>
                  <a:srgbClr val="0033CC"/>
                </a:solidFill>
                <a:latin typeface="微軟正黑體" panose="020B0604030504040204" pitchFamily="34" charset="-120"/>
                <a:ea typeface="微軟正黑體" panose="020B0604030504040204" pitchFamily="34" charset="-120"/>
                <a:cs typeface="Arial" pitchFamily="34" charset="0"/>
              </a:rPr>
              <a:t>使用契約不符規定之裁處</a:t>
            </a:r>
            <a:r>
              <a:rPr lang="en-US" altLang="zh-TW"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(Ⅶ)</a:t>
            </a:r>
            <a:r>
              <a:rPr lang="zh-TW" altLang="en-US"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a:t>
            </a:r>
            <a:endParaRPr lang="en-US" altLang="zh-TW"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a:p>
            <a:pPr>
              <a:defRPr/>
            </a:pPr>
            <a:r>
              <a:rPr lang="en-US" altLang="zh-CN" sz="2400" kern="0" dirty="0" smtClean="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rPr>
              <a:t> </a:t>
            </a:r>
            <a:endParaRPr lang="en-US" altLang="zh-CN" sz="2400" kern="0" dirty="0">
              <a:solidFill>
                <a:sysClr val="windowText" lastClr="000000">
                  <a:lumMod val="65000"/>
                  <a:lumOff val="35000"/>
                </a:sysClr>
              </a:solidFill>
              <a:latin typeface="微軟正黑體" panose="020B0604030504040204" pitchFamily="34" charset="-120"/>
              <a:ea typeface="微軟正黑體" panose="020B0604030504040204" pitchFamily="34" charset="-120"/>
              <a:cs typeface="Arial" pitchFamily="34" charset="0"/>
            </a:endParaRPr>
          </a:p>
        </p:txBody>
      </p:sp>
      <p:sp>
        <p:nvSpPr>
          <p:cNvPr id="84" name="文字方塊 83"/>
          <p:cNvSpPr txBox="1"/>
          <p:nvPr/>
        </p:nvSpPr>
        <p:spPr>
          <a:xfrm>
            <a:off x="193863" y="993712"/>
            <a:ext cx="11770658" cy="523220"/>
          </a:xfrm>
          <a:prstGeom prst="rect">
            <a:avLst/>
          </a:prstGeom>
          <a:noFill/>
        </p:spPr>
        <p:txBody>
          <a:bodyPr wrap="square" rtlCol="0">
            <a:spAutoFit/>
          </a:bodyPr>
          <a:lstStyle/>
          <a:p>
            <a:pPr marL="457200" indent="-216000">
              <a:buFont typeface="Wingdings" pitchFamily="2" charset="2"/>
              <a:buChar char="n"/>
            </a:pPr>
            <a:r>
              <a:rPr lang="zh-TW" altLang="en-US" sz="2800" b="1" dirty="0">
                <a:latin typeface="微軟正黑體" pitchFamily="34" charset="-120"/>
                <a:ea typeface="微軟正黑體" pitchFamily="34" charset="-120"/>
              </a:rPr>
              <a:t>不動產成交案件實際資訊申報登錄及預售屋銷售資訊備查辦法</a:t>
            </a:r>
          </a:p>
        </p:txBody>
      </p:sp>
      <p:sp>
        <p:nvSpPr>
          <p:cNvPr id="85"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7915285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5</a:t>
            </a:fld>
            <a:endParaRPr lang="zh-CN" altLang="en-US" dirty="0"/>
          </a:p>
        </p:txBody>
      </p:sp>
      <p:grpSp>
        <p:nvGrpSpPr>
          <p:cNvPr id="40" name="ïṧļíḍê">
            <a:extLst>
              <a:ext uri="{FF2B5EF4-FFF2-40B4-BE49-F238E27FC236}">
                <a16:creationId xmlns="" xmlns:a16="http://schemas.microsoft.com/office/drawing/2014/main" id="{13B78747-F411-427A-94FE-0E0C600FBD9A}"/>
              </a:ext>
            </a:extLst>
          </p:cNvPr>
          <p:cNvGrpSpPr/>
          <p:nvPr/>
        </p:nvGrpSpPr>
        <p:grpSpPr>
          <a:xfrm>
            <a:off x="644988" y="1061009"/>
            <a:ext cx="10831232" cy="3377866"/>
            <a:chOff x="4766866" y="1134000"/>
            <a:chExt cx="6895934" cy="1303652"/>
          </a:xfrm>
        </p:grpSpPr>
        <p:sp>
          <p:nvSpPr>
            <p:cNvPr id="41" name="ïslîdè">
              <a:extLst>
                <a:ext uri="{FF2B5EF4-FFF2-40B4-BE49-F238E27FC236}">
                  <a16:creationId xmlns="" xmlns:a16="http://schemas.microsoft.com/office/drawing/2014/main" id="{329BDF44-CDA0-4557-A5A4-BFB24FEAA6B6}"/>
                </a:ext>
              </a:extLst>
            </p:cNvPr>
            <p:cNvSpPr/>
            <p:nvPr/>
          </p:nvSpPr>
          <p:spPr bwMode="auto">
            <a:xfrm>
              <a:off x="4766866" y="1588270"/>
              <a:ext cx="1631440" cy="360000"/>
            </a:xfrm>
            <a:prstGeom prst="roundRect">
              <a:avLst>
                <a:gd name="adj" fmla="val 18250"/>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銷售預售</a:t>
              </a: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屋</a:t>
              </a: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者</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2" name="íṧ1îdé">
              <a:extLst>
                <a:ext uri="{FF2B5EF4-FFF2-40B4-BE49-F238E27FC236}">
                  <a16:creationId xmlns="" xmlns:a16="http://schemas.microsoft.com/office/drawing/2014/main" id="{EB0AA79F-6851-438D-9DA1-AC5A298207B9}"/>
                </a:ext>
              </a:extLst>
            </p:cNvPr>
            <p:cNvSpPr/>
            <p:nvPr/>
          </p:nvSpPr>
          <p:spPr bwMode="auto">
            <a:xfrm>
              <a:off x="6600809" y="1134000"/>
              <a:ext cx="5061991" cy="1303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28600" indent="-228600">
                <a:lnSpc>
                  <a:spcPts val="3600"/>
                </a:lnSpc>
                <a:buFont typeface="+mj-lt"/>
                <a:buAutoNum type="arabicPeriod"/>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預售屋為</a:t>
              </a:r>
              <a:r>
                <a:rPr lang="zh-TW" altLang="en-US" sz="2400" b="1"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自</a:t>
              </a:r>
              <a:r>
                <a:rPr lang="zh-TW" altLang="en-US" sz="2400" b="1"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建自</a:t>
              </a:r>
              <a:r>
                <a:rPr lang="zh-TW" altLang="en-US" sz="2400" b="1"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售</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者，其預售屋買賣</a:t>
              </a:r>
              <a:r>
                <a:rPr lang="zh-TW" altLang="en-US" sz="2400" dirty="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rPr>
                <a:t>契約出賣</a:t>
              </a:r>
              <a:r>
                <a:rPr lang="zh-TW" altLang="en-US" sz="2400" dirty="0" smtClean="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rPr>
                <a:t>人。</a:t>
              </a:r>
              <a:endParaRPr lang="en-US" altLang="zh-TW" sz="2400" dirty="0" smtClean="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228600" indent="-228600">
                <a:lnSpc>
                  <a:spcPts val="3600"/>
                </a:lnSpc>
                <a:buFont typeface="+mj-lt"/>
                <a:buAutoNum type="arabicPeriod"/>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預售屋採</a:t>
              </a:r>
              <a:r>
                <a:rPr lang="zh-TW" altLang="en-US" sz="2400"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合建、都市更新</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或都市</a:t>
              </a:r>
              <a:r>
                <a:rPr lang="zh-TW" altLang="en-US" sz="2400"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危</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險</a:t>
              </a:r>
              <a:r>
                <a:rPr lang="zh-TW" altLang="en-US" sz="2400"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老</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舊建築物加速</a:t>
              </a:r>
              <a:r>
                <a:rPr lang="zh-TW" altLang="en-US" sz="2400"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重建</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等</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方式，由建築業與土地所有權人、原有</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建物</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所有權人等相關權利人共同</a:t>
              </a:r>
              <a:r>
                <a:rPr lang="zh-TW" altLang="en-US" sz="2400" b="1"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合作開發</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者</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，其預售</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屋</a:t>
              </a:r>
              <a:r>
                <a:rPr lang="zh-TW" altLang="en-US" sz="2400" dirty="0" smtClean="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rPr>
                <a:t>建物買賣</a:t>
              </a:r>
              <a:r>
                <a:rPr lang="zh-TW" altLang="en-US" sz="2400" dirty="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rPr>
                <a:t>契約出賣</a:t>
              </a:r>
              <a:r>
                <a:rPr lang="zh-TW" altLang="en-US" sz="2400" dirty="0" smtClean="0">
                  <a:solidFill>
                    <a:srgbClr val="FF0000"/>
                  </a:solidFill>
                  <a:latin typeface="微軟正黑體" pitchFamily="34" charset="-120"/>
                  <a:ea typeface="微軟正黑體" pitchFamily="34" charset="-120"/>
                  <a:cs typeface="Open Sans" panose="020B0606030504020204" pitchFamily="34" charset="0"/>
                  <a:sym typeface="Open Sans" panose="020B0606030504020204" pitchFamily="34" charset="0"/>
                </a:rPr>
                <a:t>人</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3" name="îṡļîďê">
              <a:extLst>
                <a:ext uri="{FF2B5EF4-FFF2-40B4-BE49-F238E27FC236}">
                  <a16:creationId xmlns="" xmlns:a16="http://schemas.microsoft.com/office/drawing/2014/main" id="{A72AF16E-1A06-423D-B856-824E85850C2C}"/>
                </a:ext>
              </a:extLst>
            </p:cNvPr>
            <p:cNvSpPr/>
            <p:nvPr/>
          </p:nvSpPr>
          <p:spPr>
            <a:xfrm>
              <a:off x="6427729" y="1255610"/>
              <a:ext cx="172954" cy="1004252"/>
            </a:xfrm>
            <a:prstGeom prst="leftBrace">
              <a:avLst/>
            </a:prstGeom>
            <a:ln w="31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7" name="文字方塊 6"/>
          <p:cNvSpPr txBox="1"/>
          <p:nvPr/>
        </p:nvSpPr>
        <p:spPr>
          <a:xfrm>
            <a:off x="1183338" y="3313488"/>
            <a:ext cx="1561380" cy="400110"/>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§2</a:t>
            </a:r>
            <a:r>
              <a:rPr lang="en-US" altLang="zh-TW" sz="2000" dirty="0" smtClean="0">
                <a:solidFill>
                  <a:srgbClr val="FF0000"/>
                </a:solidFill>
                <a:latin typeface="微軟正黑體" pitchFamily="34" charset="-120"/>
                <a:ea typeface="微軟正黑體" pitchFamily="34" charset="-120"/>
              </a:rPr>
              <a:t>Ⅱ</a:t>
            </a:r>
            <a:r>
              <a:rPr lang="en-US" altLang="zh-TW" sz="2000" dirty="0" smtClean="0">
                <a:latin typeface="微軟正黑體" pitchFamily="34" charset="-120"/>
                <a:ea typeface="微軟正黑體" pitchFamily="34" charset="-120"/>
              </a:rPr>
              <a:t>)</a:t>
            </a:r>
            <a:endParaRPr lang="zh-TW" altLang="en-US" sz="2000" dirty="0">
              <a:latin typeface="微軟正黑體" pitchFamily="34" charset="-120"/>
              <a:ea typeface="微軟正黑體" pitchFamily="34" charset="-120"/>
            </a:endParaRPr>
          </a:p>
        </p:txBody>
      </p:sp>
      <p:sp>
        <p:nvSpPr>
          <p:cNvPr id="4" name="矩形 3"/>
          <p:cNvSpPr/>
          <p:nvPr/>
        </p:nvSpPr>
        <p:spPr>
          <a:xfrm>
            <a:off x="767408" y="4639271"/>
            <a:ext cx="10586392" cy="1200329"/>
          </a:xfrm>
          <a:prstGeom prst="rect">
            <a:avLst/>
          </a:prstGeom>
          <a:ln>
            <a:solidFill>
              <a:schemeClr val="accent1">
                <a:lumMod val="75000"/>
              </a:schemeClr>
            </a:solidFill>
          </a:ln>
        </p:spPr>
        <p:txBody>
          <a:bodyPr wrap="square">
            <a:spAutoFit/>
          </a:bodyPr>
          <a:lstStyle/>
          <a:p>
            <a:pPr marL="342900" indent="-342900">
              <a:buFont typeface="Wingdings" panose="05000000000000000000" pitchFamily="2" charset="2"/>
              <a:buChar char="Ø"/>
              <a:defRPr/>
            </a:pPr>
            <a:r>
              <a:rPr lang="zh-TW" altLang="en-US" sz="2400" dirty="0">
                <a:latin typeface="微軟正黑體" panose="020B0604030504040204" pitchFamily="34" charset="-120"/>
                <a:ea typeface="微軟正黑體" panose="020B0604030504040204" pitchFamily="34" charset="-120"/>
              </a:rPr>
              <a:t>合作</a:t>
            </a:r>
            <a:r>
              <a:rPr lang="zh-TW" altLang="en-US" sz="2400" dirty="0" smtClean="0">
                <a:latin typeface="微軟正黑體" panose="020B0604030504040204" pitchFamily="34" charset="-120"/>
                <a:ea typeface="微軟正黑體" panose="020B0604030504040204" pitchFamily="34" charset="-120"/>
              </a:rPr>
              <a:t>開發案件，</a:t>
            </a:r>
            <a:r>
              <a:rPr lang="zh-TW" altLang="en-US" sz="2400" u="sng" dirty="0" smtClean="0">
                <a:latin typeface="微軟正黑體" panose="020B0604030504040204" pitchFamily="34" charset="-120"/>
                <a:ea typeface="微軟正黑體" panose="020B0604030504040204" pitchFamily="34" charset="-120"/>
              </a:rPr>
              <a:t>已</a:t>
            </a:r>
            <a:r>
              <a:rPr lang="zh-TW" altLang="en-US" sz="2400" u="sng" dirty="0">
                <a:latin typeface="微軟正黑體" panose="020B0604030504040204" pitchFamily="34" charset="-120"/>
                <a:ea typeface="微軟正黑體" panose="020B0604030504040204" pitchFamily="34" charset="-120"/>
              </a:rPr>
              <a:t>由建築業報請備查者</a:t>
            </a:r>
            <a:r>
              <a:rPr lang="zh-TW" altLang="en-US" sz="2400" dirty="0">
                <a:latin typeface="微軟正黑體" panose="020B0604030504040204" pitchFamily="34" charset="-120"/>
                <a:ea typeface="微軟正黑體" panose="020B0604030504040204" pitchFamily="34" charset="-120"/>
              </a:rPr>
              <a:t>，其他出賣人得免再辦理備查。但其他出賣人使用之買賣定型化契約與建築業不同者，應辦理買賣定型化契約備查。</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辦法</a:t>
            </a:r>
            <a:r>
              <a:rPr lang="en-US" altLang="zh-TW" sz="2000" dirty="0">
                <a:latin typeface="微軟正黑體" panose="020B0604030504040204" pitchFamily="34" charset="-120"/>
                <a:ea typeface="微軟正黑體" panose="020B0604030504040204" pitchFamily="34" charset="-120"/>
              </a:rPr>
              <a:t>§7Ⅲ)</a:t>
            </a:r>
          </a:p>
        </p:txBody>
      </p:sp>
      <p:sp>
        <p:nvSpPr>
          <p:cNvPr id="17"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7639816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6</a:t>
            </a:fld>
            <a:endParaRPr lang="zh-CN" altLang="en-US" dirty="0"/>
          </a:p>
        </p:txBody>
      </p:sp>
      <p:grpSp>
        <p:nvGrpSpPr>
          <p:cNvPr id="40" name="ïṧļíḍê">
            <a:extLst>
              <a:ext uri="{FF2B5EF4-FFF2-40B4-BE49-F238E27FC236}">
                <a16:creationId xmlns="" xmlns:a16="http://schemas.microsoft.com/office/drawing/2014/main" id="{13B78747-F411-427A-94FE-0E0C600FBD9A}"/>
              </a:ext>
            </a:extLst>
          </p:cNvPr>
          <p:cNvGrpSpPr/>
          <p:nvPr/>
        </p:nvGrpSpPr>
        <p:grpSpPr>
          <a:xfrm>
            <a:off x="748358" y="1064607"/>
            <a:ext cx="10831232" cy="3164493"/>
            <a:chOff x="4766866" y="1441071"/>
            <a:chExt cx="6895934" cy="906972"/>
          </a:xfrm>
        </p:grpSpPr>
        <p:sp>
          <p:nvSpPr>
            <p:cNvPr id="41" name="ïslîdè">
              <a:extLst>
                <a:ext uri="{FF2B5EF4-FFF2-40B4-BE49-F238E27FC236}">
                  <a16:creationId xmlns="" xmlns:a16="http://schemas.microsoft.com/office/drawing/2014/main" id="{329BDF44-CDA0-4557-A5A4-BFB24FEAA6B6}"/>
                </a:ext>
              </a:extLst>
            </p:cNvPr>
            <p:cNvSpPr/>
            <p:nvPr/>
          </p:nvSpPr>
          <p:spPr bwMode="auto">
            <a:xfrm>
              <a:off x="4766866" y="1708312"/>
              <a:ext cx="1631440" cy="360000"/>
            </a:xfrm>
            <a:prstGeom prst="roundRect">
              <a:avLst>
                <a:gd name="adj" fmla="val 18250"/>
              </a:avLst>
            </a:prstGeom>
            <a:gradFill flip="none" rotWithShape="1">
              <a:gsLst>
                <a:gs pos="0">
                  <a:srgbClr val="3333CC">
                    <a:shade val="30000"/>
                    <a:satMod val="115000"/>
                  </a:srgbClr>
                </a:gs>
                <a:gs pos="50000">
                  <a:srgbClr val="3333CC">
                    <a:shade val="67500"/>
                    <a:satMod val="115000"/>
                  </a:srgbClr>
                </a:gs>
                <a:gs pos="100000">
                  <a:srgbClr val="3333CC">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預售屋銷售前</a:t>
              </a:r>
              <a:endParaRPr lang="en-US" altLang="zh-TW"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備查資訊</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2" name="íṧ1îdé">
              <a:extLst>
                <a:ext uri="{FF2B5EF4-FFF2-40B4-BE49-F238E27FC236}">
                  <a16:creationId xmlns="" xmlns:a16="http://schemas.microsoft.com/office/drawing/2014/main" id="{EB0AA79F-6851-438D-9DA1-AC5A298207B9}"/>
                </a:ext>
              </a:extLst>
            </p:cNvPr>
            <p:cNvSpPr/>
            <p:nvPr/>
          </p:nvSpPr>
          <p:spPr bwMode="auto">
            <a:xfrm>
              <a:off x="6600809" y="1441071"/>
              <a:ext cx="5061991" cy="90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備查內容</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建</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案名稱</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、預售屋</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坐落基地</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、銷售地點、 銷售期間、銷售</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戶（</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棟）數</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等</a:t>
              </a:r>
              <a:r>
                <a:rPr lang="zh-TW" altLang="en-US" sz="2400" b="1" dirty="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預售屋</a:t>
              </a:r>
              <a:r>
                <a:rPr lang="zh-TW" altLang="en-US" sz="2400" b="1"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資訊</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及</a:t>
              </a:r>
              <a:r>
                <a:rPr lang="zh-TW" altLang="en-US" sz="2400" b="1"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預售屋買賣定型化契約</a:t>
              </a:r>
              <a:endParaRPr lang="en-US" altLang="zh-TW" sz="2400"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備查方式</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以書面或使用電子憑證以網路為之</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變更備查</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預售屋資訊及契約內容變更</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15</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日內申報</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3" name="îṡļîďê">
              <a:extLst>
                <a:ext uri="{FF2B5EF4-FFF2-40B4-BE49-F238E27FC236}">
                  <a16:creationId xmlns="" xmlns:a16="http://schemas.microsoft.com/office/drawing/2014/main" id="{A72AF16E-1A06-423D-B856-824E85850C2C}"/>
                </a:ext>
              </a:extLst>
            </p:cNvPr>
            <p:cNvSpPr/>
            <p:nvPr/>
          </p:nvSpPr>
          <p:spPr>
            <a:xfrm>
              <a:off x="6425873" y="1506274"/>
              <a:ext cx="128964" cy="790590"/>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24"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
        <p:nvSpPr>
          <p:cNvPr id="25" name="文字方塊 24"/>
          <p:cNvSpPr txBox="1"/>
          <p:nvPr/>
        </p:nvSpPr>
        <p:spPr>
          <a:xfrm>
            <a:off x="993198" y="3378597"/>
            <a:ext cx="2032991" cy="707886"/>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條例</a:t>
            </a:r>
            <a:r>
              <a:rPr lang="en-US" altLang="zh-TW" sz="2000" dirty="0" smtClean="0">
                <a:latin typeface="微軟正黑體" pitchFamily="34" charset="-120"/>
                <a:ea typeface="微軟正黑體" pitchFamily="34" charset="-120"/>
              </a:rPr>
              <a:t>§47-3</a:t>
            </a:r>
            <a:r>
              <a:rPr lang="en-US" altLang="zh-TW" sz="2000" dirty="0" smtClean="0">
                <a:latin typeface="新細明體" panose="02020500000000000000" pitchFamily="18" charset="-120"/>
              </a:rPr>
              <a:t>Ⅰ</a:t>
            </a:r>
            <a:r>
              <a:rPr lang="zh-TW" altLang="en-US" sz="2000" dirty="0" smtClean="0">
                <a:latin typeface="新細明體" panose="02020500000000000000" pitchFamily="18" charset="-120"/>
              </a:rPr>
              <a:t>、</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§7</a:t>
            </a:r>
            <a:r>
              <a:rPr lang="en-US" altLang="zh-TW" sz="2000" dirty="0" smtClean="0">
                <a:latin typeface="新細明體" panose="02020500000000000000" pitchFamily="18" charset="-120"/>
                <a:ea typeface="新細明體" panose="02020500000000000000" pitchFamily="18" charset="-120"/>
              </a:rPr>
              <a:t>ⅠⅡⅣ</a:t>
            </a:r>
            <a:r>
              <a:rPr lang="en-US" altLang="zh-TW" sz="2000" dirty="0" smtClean="0">
                <a:latin typeface="微軟正黑體" pitchFamily="34" charset="-120"/>
                <a:ea typeface="微軟正黑體" pitchFamily="34" charset="-120"/>
              </a:rPr>
              <a:t>)</a:t>
            </a:r>
            <a:endParaRPr lang="zh-TW" altLang="en-US" sz="2000" dirty="0">
              <a:latin typeface="微軟正黑體" pitchFamily="34" charset="-120"/>
              <a:ea typeface="微軟正黑體" pitchFamily="34" charset="-120"/>
            </a:endParaRPr>
          </a:p>
        </p:txBody>
      </p:sp>
      <p:sp>
        <p:nvSpPr>
          <p:cNvPr id="10" name="矩形 9"/>
          <p:cNvSpPr/>
          <p:nvPr/>
        </p:nvSpPr>
        <p:spPr>
          <a:xfrm>
            <a:off x="888423" y="4374843"/>
            <a:ext cx="10586392" cy="2015936"/>
          </a:xfrm>
          <a:prstGeom prst="rect">
            <a:avLst/>
          </a:prstGeom>
          <a:ln>
            <a:solidFill>
              <a:schemeClr val="accent1">
                <a:lumMod val="75000"/>
              </a:schemeClr>
            </a:solidFill>
          </a:ln>
        </p:spPr>
        <p:txBody>
          <a:bodyPr wrap="square">
            <a:spAutoFit/>
          </a:bodyPr>
          <a:lstStyle/>
          <a:p>
            <a:pPr marL="342900" indent="-342900">
              <a:buFont typeface="Wingdings" panose="05000000000000000000" pitchFamily="2" charset="2"/>
              <a:buChar char="Ø"/>
              <a:defRPr/>
            </a:pPr>
            <a:r>
              <a:rPr lang="zh-TW" altLang="en-US" sz="2400" u="sng" dirty="0">
                <a:latin typeface="微軟正黑體" panose="020B0604030504040204" pitchFamily="34" charset="-120"/>
                <a:ea typeface="微軟正黑體" panose="020B0604030504040204" pitchFamily="34" charset="-120"/>
              </a:rPr>
              <a:t>預售屋</a:t>
            </a:r>
            <a:r>
              <a:rPr lang="zh-TW" altLang="en-US" sz="2400" dirty="0">
                <a:latin typeface="微軟正黑體" panose="020B0604030504040204" pitchFamily="34" charset="-120"/>
                <a:ea typeface="微軟正黑體" panose="020B0604030504040204" pitchFamily="34" charset="-120"/>
              </a:rPr>
              <a:t>不論其係供住家、辦公室、店面（店鋪）或其他用途使用，</a:t>
            </a:r>
            <a:r>
              <a:rPr lang="zh-TW" altLang="en-US" sz="2400" u="sng" dirty="0">
                <a:latin typeface="微軟正黑體" panose="020B0604030504040204" pitchFamily="34" charset="-120"/>
                <a:ea typeface="微軟正黑體" panose="020B0604030504040204" pitchFamily="34" charset="-120"/>
              </a:rPr>
              <a:t>均應申報預售屋資訊備查</a:t>
            </a:r>
            <a:r>
              <a:rPr lang="zh-TW" altLang="en-US" sz="2400" dirty="0">
                <a:latin typeface="微軟正黑體" panose="020B0604030504040204" pitchFamily="34" charset="-120"/>
                <a:ea typeface="微軟正黑體" panose="020B0604030504040204" pitchFamily="34" charset="-120"/>
              </a:rPr>
              <a:t>。至預售屋買賣定型化</a:t>
            </a:r>
            <a:r>
              <a:rPr lang="zh-TW" altLang="en-US" sz="2400" u="sng" dirty="0">
                <a:latin typeface="微軟正黑體" panose="020B0604030504040204" pitchFamily="34" charset="-120"/>
                <a:ea typeface="微軟正黑體" panose="020B0604030504040204" pitchFamily="34" charset="-120"/>
              </a:rPr>
              <a:t>契約</a:t>
            </a:r>
            <a:r>
              <a:rPr lang="zh-TW" altLang="en-US" sz="2400" dirty="0">
                <a:latin typeface="微軟正黑體" panose="020B0604030504040204" pitchFamily="34" charset="-120"/>
                <a:ea typeface="微軟正黑體" panose="020B0604030504040204" pitchFamily="34" charset="-120"/>
              </a:rPr>
              <a:t>則</a:t>
            </a:r>
            <a:r>
              <a:rPr lang="zh-TW" altLang="en-US" sz="2400" u="sng" dirty="0">
                <a:latin typeface="微軟正黑體" panose="020B0604030504040204" pitchFamily="34" charset="-120"/>
                <a:ea typeface="微軟正黑體" panose="020B0604030504040204" pitchFamily="34" charset="-120"/>
              </a:rPr>
              <a:t>限</a:t>
            </a:r>
            <a:r>
              <a:rPr lang="zh-TW" altLang="en-US" sz="2400" u="sng" dirty="0">
                <a:solidFill>
                  <a:srgbClr val="0033CC"/>
                </a:solidFill>
                <a:latin typeface="微軟正黑體" panose="020B0604030504040204" pitchFamily="34" charset="-120"/>
                <a:ea typeface="微軟正黑體" panose="020B0604030504040204" pitchFamily="34" charset="-120"/>
              </a:rPr>
              <a:t>法定用途供住宅用</a:t>
            </a:r>
            <a:r>
              <a:rPr lang="zh-TW" altLang="en-US" sz="2400" dirty="0">
                <a:latin typeface="微軟正黑體" panose="020B0604030504040204" pitchFamily="34" charset="-120"/>
                <a:ea typeface="微軟正黑體" panose="020B0604030504040204" pitchFamily="34" charset="-120"/>
              </a:rPr>
              <a:t>之預售屋始須申報備查。</a:t>
            </a:r>
            <a:endParaRPr lang="en-US" altLang="zh-TW" sz="2000" dirty="0">
              <a:latin typeface="微軟正黑體" panose="020B0604030504040204" pitchFamily="34" charset="-120"/>
              <a:ea typeface="微軟正黑體" panose="020B0604030504040204" pitchFamily="34" charset="-120"/>
            </a:endParaRPr>
          </a:p>
          <a:p>
            <a:pPr marL="342900" indent="-342900">
              <a:spcBef>
                <a:spcPts val="600"/>
              </a:spcBef>
              <a:buFont typeface="Wingdings" panose="05000000000000000000" pitchFamily="2" charset="2"/>
              <a:buChar char="Ø"/>
              <a:defRPr/>
            </a:pP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契約申報</a:t>
            </a:r>
            <a:r>
              <a:rPr lang="zh-TW" altLang="en-US" sz="2400" b="1" dirty="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備查前業者應先自主檢查</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，並得先送不動產或法律團體（如不動產相關公會、地政士、律師等職業公會或消保團體）協助檢核</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endParaRPr lang="en-US" altLang="zh-TW" sz="2400"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70785249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7</a:t>
            </a:fld>
            <a:endParaRPr lang="zh-CN" altLang="en-US" dirty="0"/>
          </a:p>
        </p:txBody>
      </p:sp>
      <p:sp>
        <p:nvSpPr>
          <p:cNvPr id="28"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grpSp>
        <p:nvGrpSpPr>
          <p:cNvPr id="29" name="ïṧļíḍê">
            <a:extLst>
              <a:ext uri="{FF2B5EF4-FFF2-40B4-BE49-F238E27FC236}">
                <a16:creationId xmlns="" xmlns:a16="http://schemas.microsoft.com/office/drawing/2014/main" id="{13B78747-F411-427A-94FE-0E0C600FBD9A}"/>
              </a:ext>
            </a:extLst>
          </p:cNvPr>
          <p:cNvGrpSpPr/>
          <p:nvPr/>
        </p:nvGrpSpPr>
        <p:grpSpPr>
          <a:xfrm>
            <a:off x="778053" y="1592406"/>
            <a:ext cx="10862892" cy="3132718"/>
            <a:chOff x="4746709" y="1473651"/>
            <a:chExt cx="6916091" cy="685438"/>
          </a:xfrm>
        </p:grpSpPr>
        <p:sp>
          <p:nvSpPr>
            <p:cNvPr id="30" name="ïslîdè">
              <a:extLst>
                <a:ext uri="{FF2B5EF4-FFF2-40B4-BE49-F238E27FC236}">
                  <a16:creationId xmlns="" xmlns:a16="http://schemas.microsoft.com/office/drawing/2014/main" id="{329BDF44-CDA0-4557-A5A4-BFB24FEAA6B6}"/>
                </a:ext>
              </a:extLst>
            </p:cNvPr>
            <p:cNvSpPr/>
            <p:nvPr/>
          </p:nvSpPr>
          <p:spPr bwMode="auto">
            <a:xfrm>
              <a:off x="4746709" y="1639449"/>
              <a:ext cx="1651598" cy="307071"/>
            </a:xfrm>
            <a:prstGeom prst="roundRect">
              <a:avLst>
                <a:gd name="adj" fmla="val 1825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未報請備查即銷售之裁處</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31" name="íṧ1îdé">
              <a:extLst>
                <a:ext uri="{FF2B5EF4-FFF2-40B4-BE49-F238E27FC236}">
                  <a16:creationId xmlns="" xmlns:a16="http://schemas.microsoft.com/office/drawing/2014/main" id="{EB0AA79F-6851-438D-9DA1-AC5A298207B9}"/>
                </a:ext>
              </a:extLst>
            </p:cNvPr>
            <p:cNvSpPr/>
            <p:nvPr/>
          </p:nvSpPr>
          <p:spPr bwMode="auto">
            <a:xfrm>
              <a:off x="6600809" y="1511503"/>
              <a:ext cx="5061991" cy="64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b="1" dirty="0" smtClean="0">
                  <a:solidFill>
                    <a:srgbClr val="0033CC"/>
                  </a:solidFill>
                  <a:latin typeface="微軟正黑體" pitchFamily="34" charset="-120"/>
                  <a:ea typeface="微軟正黑體" pitchFamily="34" charset="-120"/>
                  <a:cs typeface="Open Sans" panose="020B0606030504020204" pitchFamily="34" charset="0"/>
                  <a:sym typeface="Open Sans" panose="020B0606030504020204" pitchFamily="34" charset="0"/>
                </a:rPr>
                <a:t>銷售行為</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刊登</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載有預售屋</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坐落基地</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建案名稱</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或</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銷售地點</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之廣告、收受</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定金</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或</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類似名目之金額、</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簽訂</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書面</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契據</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、簽訂</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買賣</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契約</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未報請</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備查即銷售</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處</a:t>
              </a:r>
              <a:r>
                <a:rPr lang="en-US" altLang="zh-TW"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3-15</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萬元</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罰鍰及</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限期</a:t>
              </a:r>
              <a:r>
                <a:rPr lang="en-US" altLang="zh-TW" sz="2400" dirty="0">
                  <a:latin typeface="微軟正黑體" pitchFamily="34" charset="-120"/>
                  <a:ea typeface="微軟正黑體" pitchFamily="34" charset="-120"/>
                  <a:cs typeface="Open Sans" panose="020B0606030504020204" pitchFamily="34" charset="0"/>
                  <a:sym typeface="Open Sans" panose="020B0606030504020204" pitchFamily="34" charset="0"/>
                </a:rPr>
                <a:t>15</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日內</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改正；屆期</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未改正，</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按次處罰</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至完成改正為止。</a:t>
              </a:r>
            </a:p>
            <a:p>
              <a:pPr>
                <a:lnSpc>
                  <a:spcPts val="3600"/>
                </a:lnSpc>
                <a:tabLst>
                  <a:tab pos="228594" algn="l"/>
                </a:tabLst>
                <a:defRPr/>
              </a:pP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32" name="îṡļîďê">
              <a:extLst>
                <a:ext uri="{FF2B5EF4-FFF2-40B4-BE49-F238E27FC236}">
                  <a16:creationId xmlns="" xmlns:a16="http://schemas.microsoft.com/office/drawing/2014/main" id="{A72AF16E-1A06-423D-B856-824E85850C2C}"/>
                </a:ext>
              </a:extLst>
            </p:cNvPr>
            <p:cNvSpPr/>
            <p:nvPr/>
          </p:nvSpPr>
          <p:spPr>
            <a:xfrm>
              <a:off x="6427729" y="1473651"/>
              <a:ext cx="153590" cy="685438"/>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33" name="文字方塊 32"/>
          <p:cNvSpPr txBox="1"/>
          <p:nvPr/>
        </p:nvSpPr>
        <p:spPr>
          <a:xfrm>
            <a:off x="904875" y="3812102"/>
            <a:ext cx="2068717" cy="707886"/>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a:latin typeface="微軟正黑體" pitchFamily="34" charset="-120"/>
                <a:ea typeface="微軟正黑體" pitchFamily="34" charset="-120"/>
              </a:rPr>
              <a:t>條例</a:t>
            </a:r>
            <a:r>
              <a:rPr lang="en-US" altLang="zh-TW" sz="2000" dirty="0" smtClean="0">
                <a:latin typeface="微軟正黑體" pitchFamily="34" charset="-120"/>
                <a:ea typeface="微軟正黑體" pitchFamily="34" charset="-120"/>
              </a:rPr>
              <a:t>§81-2</a:t>
            </a:r>
            <a:r>
              <a:rPr lang="en-US" altLang="zh-TW" sz="2000" dirty="0" smtClean="0">
                <a:latin typeface="新細明體" panose="02020500000000000000" pitchFamily="18" charset="-120"/>
              </a:rPr>
              <a:t>Ⅲ(2)</a:t>
            </a:r>
            <a:r>
              <a:rPr lang="zh-TW" altLang="en-US" sz="2000" dirty="0" smtClean="0">
                <a:latin typeface="新細明體" panose="02020500000000000000" pitchFamily="18" charset="-120"/>
              </a:rPr>
              <a:t>、</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§7Ⅵ)</a:t>
            </a:r>
            <a:endParaRPr lang="zh-TW" altLang="en-US" sz="2000" dirty="0">
              <a:latin typeface="微軟正黑體" pitchFamily="34" charset="-120"/>
              <a:ea typeface="微軟正黑體" pitchFamily="34" charset="-120"/>
            </a:endParaRPr>
          </a:p>
        </p:txBody>
      </p:sp>
      <p:sp>
        <p:nvSpPr>
          <p:cNvPr id="10" name="矩形 9"/>
          <p:cNvSpPr/>
          <p:nvPr/>
        </p:nvSpPr>
        <p:spPr>
          <a:xfrm>
            <a:off x="904875" y="5122083"/>
            <a:ext cx="10586392" cy="1015663"/>
          </a:xfrm>
          <a:prstGeom prst="rect">
            <a:avLst/>
          </a:prstGeom>
          <a:ln>
            <a:solidFill>
              <a:schemeClr val="accent1">
                <a:lumMod val="75000"/>
              </a:schemeClr>
            </a:solidFill>
          </a:ln>
        </p:spPr>
        <p:txBody>
          <a:bodyPr wrap="square">
            <a:spAutoFit/>
          </a:bodyPr>
          <a:lstStyle/>
          <a:p>
            <a:pPr marL="342900" indent="-342900">
              <a:lnSpc>
                <a:spcPts val="3600"/>
              </a:lnSpc>
              <a:buFont typeface="Wingdings" panose="05000000000000000000" pitchFamily="2" charset="2"/>
              <a:buChar char="Ø"/>
              <a:tabLst>
                <a:tab pos="228594" algn="l"/>
              </a:tabLst>
              <a:defRPr/>
            </a:pP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預售屋資訊及定型化契約報請備查後即可</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銷售，但如使用之契約</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不符合規定</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，則依平均地權條例</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§81-2Ⅴ</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逕罰。</a:t>
            </a:r>
            <a:endParaRPr lang="en-US" altLang="zh-TW" sz="2400" dirty="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Tree>
    <p:extLst>
      <p:ext uri="{BB962C8B-B14F-4D97-AF65-F5344CB8AC3E}">
        <p14:creationId xmlns:p14="http://schemas.microsoft.com/office/powerpoint/2010/main" val="180438570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2A01B56C-0F6F-4784-B86E-B0C308E4059C}" type="slidenum">
              <a:rPr lang="zh-TW" altLang="en-US" smtClean="0"/>
              <a:t>8</a:t>
            </a:fld>
            <a:endParaRPr lang="zh-TW" altLang="en-US"/>
          </a:p>
        </p:txBody>
      </p:sp>
      <p:grpSp>
        <p:nvGrpSpPr>
          <p:cNvPr id="3" name="ïṧļíḍê">
            <a:extLst>
              <a:ext uri="{FF2B5EF4-FFF2-40B4-BE49-F238E27FC236}">
                <a16:creationId xmlns="" xmlns:a16="http://schemas.microsoft.com/office/drawing/2014/main" id="{13B78747-F411-427A-94FE-0E0C600FBD9A}"/>
              </a:ext>
            </a:extLst>
          </p:cNvPr>
          <p:cNvGrpSpPr/>
          <p:nvPr/>
        </p:nvGrpSpPr>
        <p:grpSpPr>
          <a:xfrm>
            <a:off x="783802" y="1613647"/>
            <a:ext cx="10792710" cy="2553283"/>
            <a:chOff x="4791392" y="1462371"/>
            <a:chExt cx="6871408" cy="607156"/>
          </a:xfrm>
        </p:grpSpPr>
        <p:sp>
          <p:nvSpPr>
            <p:cNvPr id="4" name="ïslîdè">
              <a:extLst>
                <a:ext uri="{FF2B5EF4-FFF2-40B4-BE49-F238E27FC236}">
                  <a16:creationId xmlns="" xmlns:a16="http://schemas.microsoft.com/office/drawing/2014/main" id="{329BDF44-CDA0-4557-A5A4-BFB24FEAA6B6}"/>
                </a:ext>
              </a:extLst>
            </p:cNvPr>
            <p:cNvSpPr/>
            <p:nvPr/>
          </p:nvSpPr>
          <p:spPr bwMode="auto">
            <a:xfrm>
              <a:off x="4791392" y="1578521"/>
              <a:ext cx="1651598" cy="332711"/>
            </a:xfrm>
            <a:prstGeom prst="roundRect">
              <a:avLst>
                <a:gd name="adj" fmla="val 18250"/>
              </a:avLst>
            </a:prstGeom>
            <a:gradFill flip="none" rotWithShape="1">
              <a:gsLst>
                <a:gs pos="0">
                  <a:srgbClr val="FF9900">
                    <a:shade val="30000"/>
                    <a:satMod val="115000"/>
                  </a:srgbClr>
                </a:gs>
                <a:gs pos="50000">
                  <a:srgbClr val="FF9900">
                    <a:shade val="67500"/>
                    <a:satMod val="115000"/>
                  </a:srgbClr>
                </a:gs>
                <a:gs pos="100000">
                  <a:srgbClr val="FF9900">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申報資訊誤漏或契約不符規定之處理</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5" name="íṧ1îdé">
              <a:extLst>
                <a:ext uri="{FF2B5EF4-FFF2-40B4-BE49-F238E27FC236}">
                  <a16:creationId xmlns="" xmlns:a16="http://schemas.microsoft.com/office/drawing/2014/main" id="{EB0AA79F-6851-438D-9DA1-AC5A298207B9}"/>
                </a:ext>
              </a:extLst>
            </p:cNvPr>
            <p:cNvSpPr/>
            <p:nvPr/>
          </p:nvSpPr>
          <p:spPr bwMode="auto">
            <a:xfrm>
              <a:off x="6600809" y="1462371"/>
              <a:ext cx="5061991" cy="607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報</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送預售屋資訊誤漏，或預售屋買賣定型化契約不</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符合規定，</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應通知申報人</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限期</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於</a:t>
              </a:r>
              <a:r>
                <a:rPr lang="en-US" altLang="zh-TW" sz="2400" u="sng" dirty="0" smtClean="0">
                  <a:latin typeface="微軟正黑體" pitchFamily="34" charset="-120"/>
                  <a:ea typeface="微軟正黑體" pitchFamily="34" charset="-120"/>
                  <a:cs typeface="Open Sans" panose="020B0606030504020204" pitchFamily="34" charset="0"/>
                  <a:sym typeface="Open Sans" panose="020B0606030504020204" pitchFamily="34" charset="0"/>
                </a:rPr>
                <a:t>15</a:t>
              </a:r>
              <a:r>
                <a:rPr lang="zh-TW" altLang="en-US" sz="2400" u="sng"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日</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內改正</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；屆期未改正者，應</a:t>
              </a:r>
              <a:r>
                <a:rPr lang="zh-TW" altLang="en-US" sz="2400" b="1" dirty="0">
                  <a:solidFill>
                    <a:srgbClr val="0000CC"/>
                  </a:solidFill>
                  <a:latin typeface="微軟正黑體" pitchFamily="34" charset="-120"/>
                  <a:ea typeface="微軟正黑體" pitchFamily="34" charset="-120"/>
                  <a:cs typeface="Open Sans" panose="020B0606030504020204" pitchFamily="34" charset="0"/>
                  <a:sym typeface="Open Sans" panose="020B0606030504020204" pitchFamily="34" charset="0"/>
                </a:rPr>
                <a:t>停止新增</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刊登載有預售屋</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坐落基地</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建案名稱</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或</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銷售地點</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之</a:t>
              </a:r>
              <a:r>
                <a:rPr lang="zh-TW" altLang="en-US" sz="2400" b="1" dirty="0">
                  <a:solidFill>
                    <a:srgbClr val="0000CC"/>
                  </a:solidFill>
                  <a:latin typeface="微軟正黑體" pitchFamily="34" charset="-120"/>
                  <a:ea typeface="微軟正黑體" pitchFamily="34" charset="-120"/>
                  <a:cs typeface="Open Sans" panose="020B0606030504020204" pitchFamily="34" charset="0"/>
                  <a:sym typeface="Open Sans" panose="020B0606030504020204" pitchFamily="34" charset="0"/>
                </a:rPr>
                <a:t>廣告、收受定金</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或類似名目之金額</a:t>
              </a:r>
              <a:r>
                <a:rPr lang="zh-TW" altLang="en-US" sz="2400" b="1" dirty="0">
                  <a:solidFill>
                    <a:srgbClr val="0000CC"/>
                  </a:solidFill>
                  <a:latin typeface="微軟正黑體" pitchFamily="34" charset="-120"/>
                  <a:ea typeface="微軟正黑體" pitchFamily="34" charset="-120"/>
                  <a:cs typeface="Open Sans" panose="020B0606030504020204" pitchFamily="34" charset="0"/>
                  <a:sym typeface="Open Sans" panose="020B0606030504020204" pitchFamily="34" charset="0"/>
                </a:rPr>
                <a:t>、簽訂書面契據、簽訂買賣契約</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之銷售行為</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6" name="îṡļîďê">
              <a:extLst>
                <a:ext uri="{FF2B5EF4-FFF2-40B4-BE49-F238E27FC236}">
                  <a16:creationId xmlns="" xmlns:a16="http://schemas.microsoft.com/office/drawing/2014/main" id="{A72AF16E-1A06-423D-B856-824E85850C2C}"/>
                </a:ext>
              </a:extLst>
            </p:cNvPr>
            <p:cNvSpPr/>
            <p:nvPr/>
          </p:nvSpPr>
          <p:spPr>
            <a:xfrm>
              <a:off x="6442990" y="1462371"/>
              <a:ext cx="152797" cy="565010"/>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9" name="文字方塊 8"/>
          <p:cNvSpPr txBox="1"/>
          <p:nvPr/>
        </p:nvSpPr>
        <p:spPr>
          <a:xfrm>
            <a:off x="1245590" y="3545416"/>
            <a:ext cx="1584176" cy="400110"/>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§7</a:t>
            </a:r>
            <a:r>
              <a:rPr lang="en-US" altLang="zh-TW" sz="2000" dirty="0" smtClean="0">
                <a:latin typeface="新細明體" panose="02020500000000000000" pitchFamily="18" charset="-120"/>
                <a:ea typeface="新細明體" panose="02020500000000000000" pitchFamily="18" charset="-120"/>
              </a:rPr>
              <a:t>Ⅴ</a:t>
            </a:r>
            <a:r>
              <a:rPr lang="en-US" altLang="zh-TW" sz="2000" dirty="0" smtClean="0">
                <a:latin typeface="微軟正黑體" pitchFamily="34" charset="-120"/>
                <a:ea typeface="微軟正黑體" pitchFamily="34" charset="-120"/>
              </a:rPr>
              <a:t>)</a:t>
            </a:r>
            <a:endParaRPr lang="zh-TW" altLang="en-US" sz="2000" dirty="0">
              <a:latin typeface="微軟正黑體" pitchFamily="34" charset="-120"/>
              <a:ea typeface="微軟正黑體" pitchFamily="34" charset="-120"/>
            </a:endParaRPr>
          </a:p>
        </p:txBody>
      </p:sp>
      <p:sp>
        <p:nvSpPr>
          <p:cNvPr id="10"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
        <p:nvSpPr>
          <p:cNvPr id="12" name="文字方塊 11"/>
          <p:cNvSpPr txBox="1"/>
          <p:nvPr/>
        </p:nvSpPr>
        <p:spPr>
          <a:xfrm>
            <a:off x="923636" y="4579209"/>
            <a:ext cx="10430164" cy="1200329"/>
          </a:xfrm>
          <a:prstGeom prst="rect">
            <a:avLst/>
          </a:prstGeom>
          <a:noFill/>
        </p:spPr>
        <p:txBody>
          <a:bodyPr wrap="square" rtlCol="0">
            <a:spAutoFit/>
          </a:bodyPr>
          <a:lstStyle/>
          <a:p>
            <a:pPr marL="285750" indent="-285750">
              <a:buFont typeface="Wingdings" panose="05000000000000000000" pitchFamily="2" charset="2"/>
              <a:buChar char="Ø"/>
            </a:pPr>
            <a:r>
              <a:rPr lang="zh-TW" altLang="en-US" sz="2400" dirty="0">
                <a:latin typeface="微軟正黑體" panose="020B0604030504040204" pitchFamily="34" charset="-120"/>
                <a:ea typeface="微軟正黑體" panose="020B0604030504040204" pitchFamily="34" charset="-120"/>
              </a:rPr>
              <a:t>經</a:t>
            </a:r>
            <a:r>
              <a:rPr lang="zh-TW" altLang="en-US" sz="2400" dirty="0" smtClean="0">
                <a:latin typeface="微軟正黑體" panose="020B0604030504040204" pitchFamily="34" charset="-120"/>
                <a:ea typeface="微軟正黑體" panose="020B0604030504040204" pitchFamily="34" charset="-120"/>
              </a:rPr>
              <a:t>限期改正而屆期未改正，亦未停止</a:t>
            </a:r>
            <a:r>
              <a:rPr lang="zh-TW" altLang="en-US" sz="2400" dirty="0">
                <a:latin typeface="微軟正黑體" panose="020B0604030504040204" pitchFamily="34" charset="-120"/>
                <a:ea typeface="微軟正黑體" panose="020B0604030504040204" pitchFamily="34" charset="-120"/>
              </a:rPr>
              <a:t>前開銷售</a:t>
            </a:r>
            <a:r>
              <a:rPr lang="zh-TW" altLang="en-US" sz="2400" dirty="0" smtClean="0">
                <a:latin typeface="微軟正黑體" panose="020B0604030504040204" pitchFamily="34" charset="-120"/>
                <a:ea typeface="微軟正黑體" panose="020B0604030504040204" pitchFamily="34" charset="-120"/>
              </a:rPr>
              <a:t>行為：因申報</a:t>
            </a:r>
            <a:r>
              <a:rPr lang="zh-TW" altLang="en-US" sz="2400" dirty="0">
                <a:latin typeface="微軟正黑體" panose="020B0604030504040204" pitchFamily="34" charset="-120"/>
                <a:ea typeface="微軟正黑體" panose="020B0604030504040204" pitchFamily="34" charset="-120"/>
              </a:rPr>
              <a:t>人未依法履行將正確資訊及符合法令規定之預售屋買賣定型化契約報請備查之</a:t>
            </a:r>
            <a:r>
              <a:rPr lang="zh-TW" altLang="en-US" sz="2400" dirty="0" smtClean="0">
                <a:latin typeface="微軟正黑體" panose="020B0604030504040204" pitchFamily="34" charset="-120"/>
                <a:ea typeface="微軟正黑體" panose="020B0604030504040204" pitchFamily="34" charset="-120"/>
              </a:rPr>
              <a:t>義務，依</a:t>
            </a:r>
            <a:r>
              <a:rPr lang="zh-TW" altLang="en-US" sz="2400" dirty="0">
                <a:latin typeface="微軟正黑體" panose="020B0604030504040204" pitchFamily="34" charset="-120"/>
                <a:ea typeface="微軟正黑體" panose="020B0604030504040204" pitchFamily="34" charset="-120"/>
              </a:rPr>
              <a:t>平均地權</a:t>
            </a:r>
            <a:r>
              <a:rPr lang="zh-TW" altLang="en-US" sz="2400" dirty="0" smtClean="0">
                <a:latin typeface="微軟正黑體" panose="020B0604030504040204" pitchFamily="34" charset="-120"/>
                <a:ea typeface="微軟正黑體" panose="020B0604030504040204" pitchFamily="34" charset="-120"/>
              </a:rPr>
              <a:t>條例</a:t>
            </a:r>
            <a:r>
              <a:rPr lang="en-US" altLang="zh-TW" sz="2400" dirty="0" smtClean="0">
                <a:latin typeface="微軟正黑體" panose="020B0604030504040204" pitchFamily="34" charset="-120"/>
                <a:ea typeface="微軟正黑體" panose="020B0604030504040204" pitchFamily="34" charset="-120"/>
              </a:rPr>
              <a:t>§</a:t>
            </a:r>
            <a:r>
              <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81-2Ⅲ(2)</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規定</a:t>
            </a:r>
            <a:r>
              <a:rPr lang="zh-TW" altLang="en-US" sz="2400" dirty="0" smtClean="0">
                <a:latin typeface="微軟正黑體" panose="020B0604030504040204" pitchFamily="34" charset="-120"/>
                <a:ea typeface="微軟正黑體" panose="020B0604030504040204" pitchFamily="34" charset="-120"/>
              </a:rPr>
              <a:t>處理。</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79357431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9</a:t>
            </a:fld>
            <a:endParaRPr lang="zh-CN" altLang="en-US" dirty="0"/>
          </a:p>
        </p:txBody>
      </p:sp>
      <p:grpSp>
        <p:nvGrpSpPr>
          <p:cNvPr id="40" name="ïṧļíḍê">
            <a:extLst>
              <a:ext uri="{FF2B5EF4-FFF2-40B4-BE49-F238E27FC236}">
                <a16:creationId xmlns="" xmlns:a16="http://schemas.microsoft.com/office/drawing/2014/main" id="{13B78747-F411-427A-94FE-0E0C600FBD9A}"/>
              </a:ext>
            </a:extLst>
          </p:cNvPr>
          <p:cNvGrpSpPr/>
          <p:nvPr/>
        </p:nvGrpSpPr>
        <p:grpSpPr>
          <a:xfrm>
            <a:off x="697788" y="1586430"/>
            <a:ext cx="10701670" cy="1954760"/>
            <a:chOff x="4757538" y="1657135"/>
            <a:chExt cx="6813445" cy="409429"/>
          </a:xfrm>
        </p:grpSpPr>
        <p:sp>
          <p:nvSpPr>
            <p:cNvPr id="41" name="ïslîdè">
              <a:extLst>
                <a:ext uri="{FF2B5EF4-FFF2-40B4-BE49-F238E27FC236}">
                  <a16:creationId xmlns="" xmlns:a16="http://schemas.microsoft.com/office/drawing/2014/main" id="{329BDF44-CDA0-4557-A5A4-BFB24FEAA6B6}"/>
                </a:ext>
              </a:extLst>
            </p:cNvPr>
            <p:cNvSpPr/>
            <p:nvPr/>
          </p:nvSpPr>
          <p:spPr bwMode="auto">
            <a:xfrm>
              <a:off x="4757538" y="1716663"/>
              <a:ext cx="1631440" cy="276019"/>
            </a:xfrm>
            <a:prstGeom prst="roundRect">
              <a:avLst>
                <a:gd name="adj" fmla="val 18250"/>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使用不符規</a:t>
              </a:r>
            </a:p>
            <a:p>
              <a:pPr algn="ctr"/>
              <a:r>
                <a:rPr lang="zh-TW"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定契約</a:t>
              </a: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裁處</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2" name="íṧ1îdé">
              <a:extLst>
                <a:ext uri="{FF2B5EF4-FFF2-40B4-BE49-F238E27FC236}">
                  <a16:creationId xmlns="" xmlns:a16="http://schemas.microsoft.com/office/drawing/2014/main" id="{EB0AA79F-6851-438D-9DA1-AC5A298207B9}"/>
                </a:ext>
              </a:extLst>
            </p:cNvPr>
            <p:cNvSpPr/>
            <p:nvPr/>
          </p:nvSpPr>
          <p:spPr bwMode="auto">
            <a:xfrm>
              <a:off x="6508992" y="1657135"/>
              <a:ext cx="5061991" cy="40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銷售預售屋</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者使用之契約不符合</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規定，由直轄市</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、縣（市）</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主管機關</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處</a:t>
              </a:r>
              <a:r>
                <a:rPr lang="en-US" altLang="zh-TW"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6-30</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萬元</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罰鍰；其已簽約者，</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按</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每份契約所載</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戶（棟）數</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處罰。</a:t>
              </a:r>
              <a:endParaRPr lang="zh-TW" altLang="en-US" sz="2000" dirty="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43" name="îṡļîďê">
              <a:extLst>
                <a:ext uri="{FF2B5EF4-FFF2-40B4-BE49-F238E27FC236}">
                  <a16:creationId xmlns="" xmlns:a16="http://schemas.microsoft.com/office/drawing/2014/main" id="{A72AF16E-1A06-423D-B856-824E85850C2C}"/>
                </a:ext>
              </a:extLst>
            </p:cNvPr>
            <p:cNvSpPr/>
            <p:nvPr/>
          </p:nvSpPr>
          <p:spPr>
            <a:xfrm>
              <a:off x="6417301" y="1657135"/>
              <a:ext cx="128964" cy="409429"/>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22" name="文字方塊 21"/>
          <p:cNvSpPr txBox="1"/>
          <p:nvPr/>
        </p:nvSpPr>
        <p:spPr>
          <a:xfrm>
            <a:off x="942356" y="3310691"/>
            <a:ext cx="2073315" cy="707886"/>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條例</a:t>
            </a:r>
            <a:r>
              <a:rPr lang="en-US" altLang="zh-TW" sz="2000" dirty="0" smtClean="0">
                <a:latin typeface="微軟正黑體" pitchFamily="34" charset="-120"/>
                <a:ea typeface="微軟正黑體" pitchFamily="34" charset="-120"/>
              </a:rPr>
              <a:t>§81-2Ⅴ</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§7Ⅶ)</a:t>
            </a:r>
            <a:endParaRPr lang="zh-TW" altLang="en-US" sz="2000" dirty="0">
              <a:latin typeface="微軟正黑體" pitchFamily="34" charset="-120"/>
              <a:ea typeface="微軟正黑體" pitchFamily="34" charset="-120"/>
            </a:endParaRPr>
          </a:p>
        </p:txBody>
      </p:sp>
      <p:sp>
        <p:nvSpPr>
          <p:cNvPr id="23"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
        <p:nvSpPr>
          <p:cNvPr id="4" name="文字方塊 3"/>
          <p:cNvSpPr txBox="1"/>
          <p:nvPr/>
        </p:nvSpPr>
        <p:spPr>
          <a:xfrm>
            <a:off x="942356" y="4419540"/>
            <a:ext cx="10040471" cy="1200329"/>
          </a:xfrm>
          <a:prstGeom prst="rect">
            <a:avLst/>
          </a:prstGeom>
          <a:noFill/>
        </p:spPr>
        <p:txBody>
          <a:bodyPr wrap="square" rtlCol="0">
            <a:spAutoFit/>
          </a:bodyPr>
          <a:lstStyle/>
          <a:p>
            <a:pPr marL="342900" indent="-342900">
              <a:buFont typeface="Wingdings" panose="05000000000000000000" pitchFamily="2" charset="2"/>
              <a:buChar char="Ø"/>
            </a:pPr>
            <a:r>
              <a:rPr lang="zh-TW" altLang="en-US" sz="2400" dirty="0" smtClean="0">
                <a:latin typeface="微軟正黑體" panose="020B0604030504040204" pitchFamily="34" charset="-120"/>
                <a:ea typeface="微軟正黑體" panose="020B0604030504040204" pitchFamily="34" charset="-120"/>
              </a:rPr>
              <a:t>裁處時，並</a:t>
            </a:r>
            <a:r>
              <a:rPr lang="zh-TW" altLang="en-US" sz="2400" dirty="0">
                <a:latin typeface="微軟正黑體" panose="020B0604030504040204" pitchFamily="34" charset="-120"/>
                <a:ea typeface="微軟正黑體" panose="020B0604030504040204" pitchFamily="34" charset="-120"/>
              </a:rPr>
              <a:t>得就個案事實依消費者保護</a:t>
            </a:r>
            <a:r>
              <a:rPr lang="zh-TW" altLang="en-US" sz="2400" dirty="0" smtClean="0">
                <a:latin typeface="微軟正黑體" panose="020B0604030504040204" pitchFamily="34" charset="-120"/>
                <a:ea typeface="微軟正黑體" panose="020B0604030504040204" pitchFamily="34" charset="-120"/>
              </a:rPr>
              <a:t>法</a:t>
            </a:r>
            <a:r>
              <a:rPr lang="en-US" altLang="zh-TW" sz="2400" dirty="0" smtClean="0">
                <a:latin typeface="微軟正黑體" panose="020B0604030504040204" pitchFamily="34" charset="-120"/>
                <a:ea typeface="微軟正黑體" panose="020B0604030504040204" pitchFamily="34" charset="-120"/>
              </a:rPr>
              <a:t>§56-1</a:t>
            </a:r>
            <a:r>
              <a:rPr lang="zh-TW" altLang="en-US" sz="2400" dirty="0" smtClean="0">
                <a:latin typeface="微軟正黑體" panose="020B0604030504040204" pitchFamily="34" charset="-120"/>
                <a:ea typeface="微軟正黑體" panose="020B0604030504040204" pitchFamily="34" charset="-120"/>
              </a:rPr>
              <a:t>規定令其限期改正，屆期未改正，處</a:t>
            </a:r>
            <a:r>
              <a:rPr lang="en-US" altLang="zh-TW" sz="2400" dirty="0" smtClean="0">
                <a:latin typeface="微軟正黑體" panose="020B0604030504040204" pitchFamily="34" charset="-120"/>
                <a:ea typeface="微軟正黑體" panose="020B0604030504040204" pitchFamily="34" charset="-120"/>
              </a:rPr>
              <a:t>3-30</a:t>
            </a:r>
            <a:r>
              <a:rPr lang="zh-TW" altLang="en-US" sz="2400" dirty="0" smtClean="0">
                <a:latin typeface="微軟正黑體" panose="020B0604030504040204" pitchFamily="34" charset="-120"/>
                <a:ea typeface="微軟正黑體" panose="020B0604030504040204" pitchFamily="34" charset="-120"/>
              </a:rPr>
              <a:t>萬元罰鍰；再次令其限期改正而屆期不改正，處</a:t>
            </a:r>
            <a:r>
              <a:rPr lang="en-US" altLang="zh-TW" sz="2400" dirty="0" smtClean="0">
                <a:latin typeface="微軟正黑體" panose="020B0604030504040204" pitchFamily="34" charset="-120"/>
                <a:ea typeface="微軟正黑體" panose="020B0604030504040204" pitchFamily="34" charset="-120"/>
              </a:rPr>
              <a:t>5-50</a:t>
            </a:r>
            <a:r>
              <a:rPr lang="zh-TW" altLang="en-US" sz="2400" dirty="0" smtClean="0">
                <a:latin typeface="微軟正黑體" panose="020B0604030504040204" pitchFamily="34" charset="-120"/>
                <a:ea typeface="微軟正黑體" panose="020B0604030504040204" pitchFamily="34" charset="-120"/>
              </a:rPr>
              <a:t>萬元罰鍰，並得按次處罰。</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4989487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10</a:t>
            </a:fld>
            <a:endParaRPr lang="zh-CN" altLang="en-US" dirty="0"/>
          </a:p>
        </p:txBody>
      </p:sp>
      <p:grpSp>
        <p:nvGrpSpPr>
          <p:cNvPr id="23" name="ïṧļíḍê">
            <a:extLst>
              <a:ext uri="{FF2B5EF4-FFF2-40B4-BE49-F238E27FC236}">
                <a16:creationId xmlns="" xmlns:a16="http://schemas.microsoft.com/office/drawing/2014/main" id="{13B78747-F411-427A-94FE-0E0C600FBD9A}"/>
              </a:ext>
            </a:extLst>
          </p:cNvPr>
          <p:cNvGrpSpPr/>
          <p:nvPr/>
        </p:nvGrpSpPr>
        <p:grpSpPr>
          <a:xfrm>
            <a:off x="738834" y="1373057"/>
            <a:ext cx="10868780" cy="4176464"/>
            <a:chOff x="4836312" y="1344661"/>
            <a:chExt cx="6971759" cy="894598"/>
          </a:xfrm>
        </p:grpSpPr>
        <p:sp>
          <p:nvSpPr>
            <p:cNvPr id="24" name="ïslîdè">
              <a:extLst>
                <a:ext uri="{FF2B5EF4-FFF2-40B4-BE49-F238E27FC236}">
                  <a16:creationId xmlns="" xmlns:a16="http://schemas.microsoft.com/office/drawing/2014/main" id="{329BDF44-CDA0-4557-A5A4-BFB24FEAA6B6}"/>
                </a:ext>
              </a:extLst>
            </p:cNvPr>
            <p:cNvSpPr/>
            <p:nvPr/>
          </p:nvSpPr>
          <p:spPr bwMode="auto">
            <a:xfrm>
              <a:off x="4836312" y="1588270"/>
              <a:ext cx="1561995" cy="307071"/>
            </a:xfrm>
            <a:prstGeom prst="roundRect">
              <a:avLst>
                <a:gd name="adj" fmla="val 18250"/>
              </a:avLst>
            </a:prstGeom>
            <a:gradFill flip="none" rotWithShape="1">
              <a:gsLst>
                <a:gs pos="0">
                  <a:srgbClr val="9966FF">
                    <a:shade val="30000"/>
                    <a:satMod val="115000"/>
                  </a:srgbClr>
                </a:gs>
                <a:gs pos="50000">
                  <a:srgbClr val="9966FF">
                    <a:shade val="67500"/>
                    <a:satMod val="115000"/>
                  </a:srgbClr>
                </a:gs>
                <a:gs pos="100000">
                  <a:srgbClr val="9966FF">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查核權</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25" name="íṧ1îdé">
              <a:extLst>
                <a:ext uri="{FF2B5EF4-FFF2-40B4-BE49-F238E27FC236}">
                  <a16:creationId xmlns="" xmlns:a16="http://schemas.microsoft.com/office/drawing/2014/main" id="{EB0AA79F-6851-438D-9DA1-AC5A298207B9}"/>
                </a:ext>
              </a:extLst>
            </p:cNvPr>
            <p:cNvSpPr/>
            <p:nvPr/>
          </p:nvSpPr>
          <p:spPr bwMode="auto">
            <a:xfrm>
              <a:off x="6628365" y="1344661"/>
              <a:ext cx="5179706" cy="89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地方政府</a:t>
              </a:r>
              <a:r>
                <a:rPr lang="en-US" altLang="zh-TW"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為</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查核</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屋資訊及買賣定型化契約</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，得向</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銷售預售屋者</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及受託代銷之</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經紀業</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要求查詢、取閱、影印有關文件或提出說明。受查核者不得規避、妨礙或</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拒絕。</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查核不得</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逾確保預售屋資訊及買賣定型化契約</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正確性目的之必要</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範圍。</a:t>
              </a:r>
              <a:endParaRPr lang="en-US" altLang="zh-TW"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銷售</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預售屋者或受託代銷之經紀</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業規避</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、妨礙或拒絕</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查核，</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處</a:t>
              </a:r>
              <a:r>
                <a:rPr lang="en-US" altLang="zh-TW"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3-15</a:t>
              </a:r>
              <a:r>
                <a:rPr lang="zh-TW" altLang="en-US" sz="2400" b="1" dirty="0" smtClean="0">
                  <a:solidFill>
                    <a:srgbClr val="C00000"/>
                  </a:solidFill>
                  <a:latin typeface="微軟正黑體" pitchFamily="34" charset="-120"/>
                  <a:ea typeface="微軟正黑體" pitchFamily="34" charset="-120"/>
                  <a:cs typeface="Open Sans" panose="020B0606030504020204" pitchFamily="34" charset="0"/>
                  <a:sym typeface="Open Sans" panose="020B0606030504020204" pitchFamily="34" charset="0"/>
                </a:rPr>
                <a:t>萬元</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罰鍰，</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並</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限期</a:t>
              </a:r>
              <a:r>
                <a:rPr lang="en-US" altLang="zh-TW" sz="2400" b="1" dirty="0">
                  <a:latin typeface="微軟正黑體" pitchFamily="34" charset="-120"/>
                  <a:ea typeface="微軟正黑體" pitchFamily="34" charset="-120"/>
                  <a:cs typeface="Open Sans" panose="020B0606030504020204" pitchFamily="34" charset="0"/>
                  <a:sym typeface="Open Sans" panose="020B0606030504020204" pitchFamily="34" charset="0"/>
                </a:rPr>
                <a:t>15</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日內</a:t>
              </a: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改正</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；屆期未改正，</a:t>
              </a:r>
              <a:r>
                <a:rPr lang="zh-TW" altLang="en-US" sz="2400" u="sng"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按</a:t>
              </a:r>
              <a:r>
                <a:rPr lang="zh-TW" altLang="en-US" sz="2400" u="sng" dirty="0">
                  <a:latin typeface="微軟正黑體" pitchFamily="34" charset="-120"/>
                  <a:ea typeface="微軟正黑體" pitchFamily="34" charset="-120"/>
                  <a:cs typeface="Open Sans" panose="020B0606030504020204" pitchFamily="34" charset="0"/>
                  <a:sym typeface="Open Sans" panose="020B0606030504020204" pitchFamily="34" charset="0"/>
                </a:rPr>
                <a:t>次處罰</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至完成改正為止。</a:t>
              </a:r>
              <a:endPar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342900" indent="-342900">
                <a:lnSpc>
                  <a:spcPts val="3600"/>
                </a:lnSpc>
                <a:buFont typeface="Wingdings" pitchFamily="2" charset="2"/>
                <a:buChar char="p"/>
                <a:tabLst>
                  <a:tab pos="228594" algn="l"/>
                </a:tabLst>
                <a:defRPr/>
              </a:pPr>
              <a:endPar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26" name="îṡļîďê">
              <a:extLst>
                <a:ext uri="{FF2B5EF4-FFF2-40B4-BE49-F238E27FC236}">
                  <a16:creationId xmlns="" xmlns:a16="http://schemas.microsoft.com/office/drawing/2014/main" id="{A72AF16E-1A06-423D-B856-824E85850C2C}"/>
                </a:ext>
              </a:extLst>
            </p:cNvPr>
            <p:cNvSpPr/>
            <p:nvPr/>
          </p:nvSpPr>
          <p:spPr>
            <a:xfrm>
              <a:off x="6442990" y="1462371"/>
              <a:ext cx="140573" cy="635636"/>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33" name="文字方塊 32"/>
          <p:cNvSpPr txBox="1"/>
          <p:nvPr/>
        </p:nvSpPr>
        <p:spPr>
          <a:xfrm>
            <a:off x="808679" y="4123011"/>
            <a:ext cx="2434922" cy="1015663"/>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條例</a:t>
            </a:r>
            <a:r>
              <a:rPr lang="en-US" altLang="zh-TW" sz="2000" dirty="0" smtClean="0">
                <a:latin typeface="微軟正黑體" pitchFamily="34" charset="-120"/>
                <a:ea typeface="微軟正黑體" pitchFamily="34" charset="-120"/>
              </a:rPr>
              <a:t>§47-3Ⅲ</a:t>
            </a:r>
            <a:r>
              <a:rPr lang="zh-TW" altLang="en-US" sz="2000" dirty="0" smtClean="0">
                <a:latin typeface="微軟正黑體" pitchFamily="34" charset="-120"/>
                <a:ea typeface="微軟正黑體" pitchFamily="34" charset="-120"/>
              </a:rPr>
              <a:t>準用</a:t>
            </a:r>
            <a:r>
              <a:rPr lang="en-US" altLang="zh-TW" sz="2000" dirty="0" smtClean="0">
                <a:latin typeface="微軟正黑體" pitchFamily="34" charset="-120"/>
                <a:ea typeface="微軟正黑體" pitchFamily="34" charset="-120"/>
              </a:rPr>
              <a:t>§47Ⅵ</a:t>
            </a:r>
            <a:r>
              <a:rPr lang="zh-TW" altLang="en-US" sz="2000" dirty="0" smtClean="0">
                <a:latin typeface="微軟正黑體" pitchFamily="34" charset="-120"/>
                <a:ea typeface="微軟正黑體" pitchFamily="34" charset="-120"/>
              </a:rPr>
              <a:t>及</a:t>
            </a:r>
            <a:r>
              <a:rPr lang="en-US" altLang="zh-TW" sz="2000" dirty="0" smtClean="0">
                <a:latin typeface="微軟正黑體" pitchFamily="34" charset="-120"/>
                <a:ea typeface="微軟正黑體" pitchFamily="34" charset="-120"/>
              </a:rPr>
              <a:t>Ⅶ</a:t>
            </a:r>
            <a:r>
              <a:rPr lang="zh-TW" altLang="en-US" sz="2000" dirty="0" smtClean="0">
                <a:latin typeface="微軟正黑體" pitchFamily="34" charset="-120"/>
                <a:ea typeface="微軟正黑體" pitchFamily="34" charset="-120"/>
              </a:rPr>
              <a:t>、</a:t>
            </a:r>
            <a:r>
              <a:rPr lang="en-US" altLang="zh-TW" sz="2000" dirty="0" smtClean="0">
                <a:latin typeface="微軟正黑體" pitchFamily="34" charset="-120"/>
                <a:ea typeface="微軟正黑體" pitchFamily="34" charset="-120"/>
              </a:rPr>
              <a:t>§81-2Ⅲ(1)</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§13)</a:t>
            </a:r>
            <a:endParaRPr lang="zh-TW" altLang="en-US" sz="2000" dirty="0">
              <a:latin typeface="微軟正黑體" pitchFamily="34" charset="-120"/>
              <a:ea typeface="微軟正黑體" pitchFamily="34" charset="-120"/>
            </a:endParaRPr>
          </a:p>
        </p:txBody>
      </p:sp>
      <p:sp>
        <p:nvSpPr>
          <p:cNvPr id="18"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90899339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lgn="r"/>
            <a:fld id="{0C7C042E-7D6C-4595-8FDB-878B3A4BDA44}" type="slidenum">
              <a:rPr lang="zh-CN" altLang="en-US" smtClean="0"/>
              <a:pPr algn="r"/>
              <a:t>11</a:t>
            </a:fld>
            <a:endParaRPr lang="zh-CN" altLang="en-US" dirty="0"/>
          </a:p>
        </p:txBody>
      </p:sp>
      <p:grpSp>
        <p:nvGrpSpPr>
          <p:cNvPr id="23" name="ïṧļíḍê">
            <a:extLst>
              <a:ext uri="{FF2B5EF4-FFF2-40B4-BE49-F238E27FC236}">
                <a16:creationId xmlns="" xmlns:a16="http://schemas.microsoft.com/office/drawing/2014/main" id="{13B78747-F411-427A-94FE-0E0C600FBD9A}"/>
              </a:ext>
            </a:extLst>
          </p:cNvPr>
          <p:cNvGrpSpPr/>
          <p:nvPr/>
        </p:nvGrpSpPr>
        <p:grpSpPr>
          <a:xfrm>
            <a:off x="738834" y="1202727"/>
            <a:ext cx="10614966" cy="5063976"/>
            <a:chOff x="4836312" y="1344661"/>
            <a:chExt cx="6971759" cy="894598"/>
          </a:xfrm>
        </p:grpSpPr>
        <p:sp>
          <p:nvSpPr>
            <p:cNvPr id="24" name="ïslîdè">
              <a:extLst>
                <a:ext uri="{FF2B5EF4-FFF2-40B4-BE49-F238E27FC236}">
                  <a16:creationId xmlns="" xmlns:a16="http://schemas.microsoft.com/office/drawing/2014/main" id="{329BDF44-CDA0-4557-A5A4-BFB24FEAA6B6}"/>
                </a:ext>
              </a:extLst>
            </p:cNvPr>
            <p:cNvSpPr/>
            <p:nvPr/>
          </p:nvSpPr>
          <p:spPr bwMode="auto">
            <a:xfrm>
              <a:off x="4836312" y="1664311"/>
              <a:ext cx="1561995" cy="231031"/>
            </a:xfrm>
            <a:prstGeom prst="roundRect">
              <a:avLst>
                <a:gd name="adj" fmla="val 18250"/>
              </a:avLst>
            </a:prstGeom>
            <a:gradFill flip="none" rotWithShape="1">
              <a:gsLst>
                <a:gs pos="0">
                  <a:srgbClr val="0099FF">
                    <a:shade val="30000"/>
                    <a:satMod val="115000"/>
                  </a:srgbClr>
                </a:gs>
                <a:gs pos="50000">
                  <a:srgbClr val="0099FF">
                    <a:shade val="67500"/>
                    <a:satMod val="115000"/>
                  </a:srgbClr>
                </a:gs>
                <a:gs pos="100000">
                  <a:srgbClr val="0099FF">
                    <a:shade val="100000"/>
                    <a:satMod val="115000"/>
                  </a:srgbClr>
                </a:gs>
              </a:gsLst>
              <a:lin ang="2700000" scaled="1"/>
              <a:tileRect/>
            </a:gradFill>
            <a:ln w="38100">
              <a:noFill/>
            </a:ln>
            <a:extLst/>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800" b="1" dirty="0" smtClean="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rPr>
                <a:t>提供查詢</a:t>
              </a:r>
              <a:endParaRPr lang="zh-CN" altLang="en-US" sz="2800" b="1" dirty="0">
                <a:solidFill>
                  <a:schemeClr val="bg1"/>
                </a:solidFill>
                <a:effectLst>
                  <a:outerShdw blurRad="38100" dist="38100" dir="2700000" algn="tl">
                    <a:srgbClr val="000000">
                      <a:alpha val="43137"/>
                    </a:srgbClr>
                  </a:outerShdw>
                </a:effectLst>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25" name="íṧ1îdé">
              <a:extLst>
                <a:ext uri="{FF2B5EF4-FFF2-40B4-BE49-F238E27FC236}">
                  <a16:creationId xmlns="" xmlns:a16="http://schemas.microsoft.com/office/drawing/2014/main" id="{EB0AA79F-6851-438D-9DA1-AC5A298207B9}"/>
                </a:ext>
              </a:extLst>
            </p:cNvPr>
            <p:cNvSpPr/>
            <p:nvPr/>
          </p:nvSpPr>
          <p:spPr bwMode="auto">
            <a:xfrm>
              <a:off x="6628365" y="1344661"/>
              <a:ext cx="5179706" cy="89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342900" indent="-342900">
                <a:lnSpc>
                  <a:spcPts val="3600"/>
                </a:lnSpc>
                <a:buFont typeface="Wingdings" pitchFamily="2" charset="2"/>
                <a:buChar char="p"/>
                <a:tabLst>
                  <a:tab pos="228594" algn="l"/>
                </a:tabLst>
                <a:defRPr/>
              </a:pP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受理</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備查資訊經</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整理後提供</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查詢類別</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及</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內容：</a:t>
              </a:r>
              <a:endPar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800089" lvl="1" indent="-342900">
                <a:lnSpc>
                  <a:spcPts val="3600"/>
                </a:lnSpc>
                <a:buFont typeface="Arial" panose="020B0604020202020204" pitchFamily="34" charset="0"/>
                <a:buChar char="•"/>
                <a:tabLst>
                  <a:tab pos="228594" algn="l"/>
                </a:tabLst>
                <a:defRPr/>
              </a:pP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屋資訊：</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銷售者名稱、建案名稱、預售屋坐落基地、戶（棟）數等資訊。</a:t>
              </a:r>
            </a:p>
            <a:p>
              <a:pPr marL="800089" lvl="1" indent="-342900">
                <a:lnSpc>
                  <a:spcPts val="3600"/>
                </a:lnSpc>
                <a:buFont typeface="Arial" panose="020B0604020202020204" pitchFamily="34" charset="0"/>
                <a:buChar char="•"/>
                <a:tabLst>
                  <a:tab pos="228594" algn="l"/>
                </a:tabLst>
                <a:defRPr/>
              </a:pPr>
              <a:r>
                <a:rPr lang="zh-TW" altLang="en-US" sz="2400" b="1"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預售</a:t>
              </a:r>
              <a:r>
                <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rPr>
                <a:t>屋買賣定型化契約。</a:t>
              </a:r>
            </a:p>
            <a:p>
              <a:pPr marL="342900" indent="-342900">
                <a:lnSpc>
                  <a:spcPts val="3600"/>
                </a:lnSpc>
                <a:buFont typeface="Wingdings" pitchFamily="2" charset="2"/>
                <a:buChar char="p"/>
                <a:tabLst>
                  <a:tab pos="228594" algn="l"/>
                </a:tabLst>
                <a:defRPr/>
              </a:pP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提供查詢或利用之</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方式：</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800089" lvl="1" indent="-342900">
                <a:lnSpc>
                  <a:spcPts val="3600"/>
                </a:lnSpc>
                <a:buFont typeface="Arial" panose="020B0604020202020204" pitchFamily="34" charset="0"/>
                <a:buChar char="•"/>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網路查詢（免費）。</a:t>
              </a:r>
              <a:endParaRPr lang="en-US" altLang="zh-TW"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endParaRPr>
            </a:p>
            <a:p>
              <a:pPr marL="800089" lvl="1" indent="-342900">
                <a:lnSpc>
                  <a:spcPts val="3600"/>
                </a:lnSpc>
                <a:buFont typeface="Arial" panose="020B0604020202020204" pitchFamily="34" charset="0"/>
                <a:buChar char="•"/>
                <a:tabLst>
                  <a:tab pos="228594" algn="l"/>
                </a:tabLst>
                <a:defRPr/>
              </a:pP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重</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製或複製方式提供（依內政部及所屬機關提供政府資訊收費標準收取</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費用，但</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經授權於網路</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下載</a:t>
              </a:r>
              <a:r>
                <a:rPr lang="zh-TW" altLang="en-US" sz="2400" dirty="0">
                  <a:latin typeface="微軟正黑體" pitchFamily="34" charset="-120"/>
                  <a:ea typeface="微軟正黑體" pitchFamily="34" charset="-120"/>
                  <a:cs typeface="Open Sans" panose="020B0606030504020204" pitchFamily="34" charset="0"/>
                  <a:sym typeface="Open Sans" panose="020B0606030504020204" pitchFamily="34" charset="0"/>
                </a:rPr>
                <a:t>者</a:t>
              </a:r>
              <a:r>
                <a:rPr lang="zh-TW" altLang="en-US" sz="2400" smtClean="0">
                  <a:latin typeface="微軟正黑體" pitchFamily="34" charset="-120"/>
                  <a:ea typeface="微軟正黑體" pitchFamily="34" charset="-120"/>
                  <a:cs typeface="Open Sans" panose="020B0606030504020204" pitchFamily="34" charset="0"/>
                  <a:sym typeface="Open Sans" panose="020B0606030504020204" pitchFamily="34" charset="0"/>
                </a:rPr>
                <a:t>，免費）</a:t>
              </a:r>
              <a:r>
                <a:rPr lang="zh-TW" altLang="en-US" sz="2400" dirty="0" smtClean="0">
                  <a:latin typeface="微軟正黑體" pitchFamily="34" charset="-120"/>
                  <a:ea typeface="微軟正黑體" pitchFamily="34" charset="-120"/>
                  <a:cs typeface="Open Sans" panose="020B0606030504020204" pitchFamily="34" charset="0"/>
                  <a:sym typeface="Open Sans" panose="020B0606030504020204" pitchFamily="34" charset="0"/>
                </a:rPr>
                <a:t>。</a:t>
              </a:r>
              <a:endParaRPr lang="zh-TW" altLang="en-US" sz="2400" b="1" dirty="0">
                <a:latin typeface="微軟正黑體" pitchFamily="34" charset="-120"/>
                <a:ea typeface="微軟正黑體" pitchFamily="34" charset="-120"/>
                <a:cs typeface="Open Sans" panose="020B0606030504020204" pitchFamily="34" charset="0"/>
                <a:sym typeface="Open Sans" panose="020B0606030504020204" pitchFamily="34" charset="0"/>
              </a:endParaRPr>
            </a:p>
          </p:txBody>
        </p:sp>
        <p:sp>
          <p:nvSpPr>
            <p:cNvPr id="26" name="îṡļîďê">
              <a:extLst>
                <a:ext uri="{FF2B5EF4-FFF2-40B4-BE49-F238E27FC236}">
                  <a16:creationId xmlns="" xmlns:a16="http://schemas.microsoft.com/office/drawing/2014/main" id="{A72AF16E-1A06-423D-B856-824E85850C2C}"/>
                </a:ext>
              </a:extLst>
            </p:cNvPr>
            <p:cNvSpPr/>
            <p:nvPr/>
          </p:nvSpPr>
          <p:spPr>
            <a:xfrm>
              <a:off x="6442990" y="1462371"/>
              <a:ext cx="140573" cy="635636"/>
            </a:xfrm>
            <a:prstGeom prst="leftBrace">
              <a:avLst/>
            </a:prstGeom>
            <a:ln w="28575" cap="rnd">
              <a:solidFill>
                <a:schemeClr val="tx1"/>
              </a:solidFill>
              <a:round/>
              <a:headEnd type="none"/>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Open Sans" panose="020B0606030504020204" pitchFamily="34" charset="0"/>
                <a:ea typeface="Microsoft YaHei" panose="020B0503020204020204" pitchFamily="34" charset="-122"/>
                <a:cs typeface="Open Sans" panose="020B0606030504020204" pitchFamily="34" charset="0"/>
                <a:sym typeface="Open Sans" panose="020B0606030504020204" pitchFamily="34" charset="0"/>
              </a:endParaRPr>
            </a:p>
          </p:txBody>
        </p:sp>
      </p:grpSp>
      <p:sp>
        <p:nvSpPr>
          <p:cNvPr id="33" name="文字方塊 32"/>
          <p:cNvSpPr txBox="1"/>
          <p:nvPr/>
        </p:nvSpPr>
        <p:spPr>
          <a:xfrm>
            <a:off x="627529" y="4491971"/>
            <a:ext cx="2616072" cy="707886"/>
          </a:xfrm>
          <a:prstGeom prst="rect">
            <a:avLst/>
          </a:prstGeom>
          <a:noFill/>
        </p:spPr>
        <p:txBody>
          <a:bodyPr wrap="square" rtlCol="0">
            <a:spAutoFit/>
          </a:bodyPr>
          <a:lstStyle/>
          <a:p>
            <a:r>
              <a:rPr lang="en-US" altLang="zh-TW" sz="2000" dirty="0" smtClean="0">
                <a:latin typeface="微軟正黑體" pitchFamily="34" charset="-120"/>
                <a:ea typeface="微軟正黑體" pitchFamily="34" charset="-120"/>
              </a:rPr>
              <a:t>(</a:t>
            </a:r>
            <a:r>
              <a:rPr lang="zh-TW" altLang="en-US" sz="2000" dirty="0" smtClean="0">
                <a:latin typeface="微軟正黑體" pitchFamily="34" charset="-120"/>
                <a:ea typeface="微軟正黑體" pitchFamily="34" charset="-120"/>
              </a:rPr>
              <a:t>條例</a:t>
            </a:r>
            <a:r>
              <a:rPr lang="en-US" altLang="zh-TW" sz="2000" dirty="0" smtClean="0">
                <a:latin typeface="微軟正黑體" pitchFamily="34" charset="-120"/>
                <a:ea typeface="微軟正黑體" pitchFamily="34" charset="-120"/>
              </a:rPr>
              <a:t>§47-3Ⅲ</a:t>
            </a:r>
            <a:r>
              <a:rPr lang="zh-TW" altLang="en-US" sz="2000" dirty="0" smtClean="0">
                <a:latin typeface="微軟正黑體" pitchFamily="34" charset="-120"/>
                <a:ea typeface="微軟正黑體" pitchFamily="34" charset="-120"/>
              </a:rPr>
              <a:t>準用</a:t>
            </a:r>
            <a:r>
              <a:rPr lang="en-US" altLang="zh-TW" sz="2000" dirty="0" smtClean="0">
                <a:latin typeface="微軟正黑體" pitchFamily="34" charset="-120"/>
                <a:ea typeface="微軟正黑體" pitchFamily="34" charset="-120"/>
              </a:rPr>
              <a:t>§47Ⅲ</a:t>
            </a:r>
            <a:r>
              <a:rPr lang="zh-TW" altLang="en-US" sz="2000" dirty="0" smtClean="0">
                <a:latin typeface="微軟正黑體" pitchFamily="34" charset="-120"/>
                <a:ea typeface="微軟正黑體" pitchFamily="34" charset="-120"/>
              </a:rPr>
              <a:t>、辦法</a:t>
            </a:r>
            <a:r>
              <a:rPr lang="en-US" altLang="zh-TW" sz="2000" dirty="0" smtClean="0">
                <a:latin typeface="微軟正黑體" pitchFamily="34" charset="-120"/>
                <a:ea typeface="微軟正黑體" pitchFamily="34" charset="-120"/>
              </a:rPr>
              <a:t>§21~23)</a:t>
            </a:r>
            <a:endParaRPr lang="zh-TW" altLang="en-US" sz="2000" dirty="0">
              <a:latin typeface="微軟正黑體" pitchFamily="34" charset="-120"/>
              <a:ea typeface="微軟正黑體" pitchFamily="34" charset="-120"/>
            </a:endParaRPr>
          </a:p>
        </p:txBody>
      </p:sp>
      <p:sp>
        <p:nvSpPr>
          <p:cNvPr id="18" name="標題 1"/>
          <p:cNvSpPr txBox="1">
            <a:spLocks/>
          </p:cNvSpPr>
          <p:nvPr/>
        </p:nvSpPr>
        <p:spPr>
          <a:xfrm>
            <a:off x="553259" y="134811"/>
            <a:ext cx="10515600" cy="7258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b="1" dirty="0" smtClean="0">
                <a:latin typeface="微軟正黑體" panose="020B0604030504040204" pitchFamily="34" charset="-120"/>
                <a:ea typeface="微軟正黑體" panose="020B0604030504040204" pitchFamily="34" charset="-120"/>
              </a:rPr>
              <a:t>法規簡介</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6079694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矩形 123"/>
          <p:cNvSpPr/>
          <p:nvPr/>
        </p:nvSpPr>
        <p:spPr>
          <a:xfrm>
            <a:off x="9951748" y="1906554"/>
            <a:ext cx="1807634" cy="2728199"/>
          </a:xfrm>
          <a:prstGeom prst="rect">
            <a:avLst/>
          </a:prstGeom>
          <a:ln w="28575">
            <a:solidFill>
              <a:schemeClr val="accent4">
                <a:lumMod val="7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01" name="矩形 100"/>
          <p:cNvSpPr/>
          <p:nvPr/>
        </p:nvSpPr>
        <p:spPr>
          <a:xfrm>
            <a:off x="5877857" y="1906554"/>
            <a:ext cx="2405581" cy="3770654"/>
          </a:xfrm>
          <a:prstGeom prst="rect">
            <a:avLst/>
          </a:prstGeom>
          <a:ln w="31750">
            <a:solidFill>
              <a:schemeClr val="accent4">
                <a:lumMod val="75000"/>
              </a:schemeClr>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TW" altLang="en-US"/>
          </a:p>
        </p:txBody>
      </p:sp>
      <p:sp>
        <p:nvSpPr>
          <p:cNvPr id="62" name="文字方塊 58"/>
          <p:cNvSpPr txBox="1"/>
          <p:nvPr/>
        </p:nvSpPr>
        <p:spPr>
          <a:xfrm>
            <a:off x="7774600" y="2167685"/>
            <a:ext cx="501056" cy="32229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a:lnSpc>
                <a:spcPts val="1600"/>
              </a:lnSpc>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不符</a:t>
            </a:r>
          </a:p>
        </p:txBody>
      </p:sp>
      <p:sp>
        <p:nvSpPr>
          <p:cNvPr id="2" name="標題 1"/>
          <p:cNvSpPr>
            <a:spLocks noGrp="1"/>
          </p:cNvSpPr>
          <p:nvPr>
            <p:ph type="title"/>
          </p:nvPr>
        </p:nvSpPr>
        <p:spPr/>
        <p:txBody>
          <a:bodyPr/>
          <a:lstStyle/>
          <a:p>
            <a:r>
              <a:rPr lang="zh-TW" altLang="en-US" dirty="0" smtClean="0"/>
              <a:t>申報作業流程</a:t>
            </a:r>
            <a:endParaRPr lang="zh-TW" altLang="en-US" dirty="0"/>
          </a:p>
        </p:txBody>
      </p:sp>
      <p:sp>
        <p:nvSpPr>
          <p:cNvPr id="4" name="流程圖: 決策 3">
            <a:extLst>
              <a:ext uri="{FF2B5EF4-FFF2-40B4-BE49-F238E27FC236}">
                <a16:creationId xmlns:a16="http://schemas.microsoft.com/office/drawing/2014/main" xmlns="" id="{2470473A-1409-4E27-A551-73A51D8F6E82}"/>
              </a:ext>
            </a:extLst>
          </p:cNvPr>
          <p:cNvSpPr/>
          <p:nvPr/>
        </p:nvSpPr>
        <p:spPr>
          <a:xfrm>
            <a:off x="8248251" y="2167685"/>
            <a:ext cx="1718014" cy="759818"/>
          </a:xfrm>
          <a:prstGeom prst="flowChartDecision">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zh-TW" alt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受理機關檢視</a:t>
            </a:r>
            <a:endParaRPr lang="zh-TW" alt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5" name="矩形 4">
            <a:extLst>
              <a:ext uri="{FF2B5EF4-FFF2-40B4-BE49-F238E27FC236}">
                <a16:creationId xmlns:a16="http://schemas.microsoft.com/office/drawing/2014/main" xmlns="" id="{0B2A8DD0-A46F-4EAD-AA68-69C1B9694990}"/>
              </a:ext>
            </a:extLst>
          </p:cNvPr>
          <p:cNvSpPr/>
          <p:nvPr/>
        </p:nvSpPr>
        <p:spPr>
          <a:xfrm>
            <a:off x="2504862" y="5272450"/>
            <a:ext cx="965200" cy="29631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收件</a:t>
            </a:r>
            <a:endParaRPr lang="zh-TW" sz="12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 name="文字方塊 15">
            <a:extLst>
              <a:ext uri="{FF2B5EF4-FFF2-40B4-BE49-F238E27FC236}">
                <a16:creationId xmlns:a16="http://schemas.microsoft.com/office/drawing/2014/main" xmlns="" id="{C61F57D2-A2A0-4BB6-85ED-5F8064F1A139}"/>
              </a:ext>
            </a:extLst>
          </p:cNvPr>
          <p:cNvSpPr txBox="1"/>
          <p:nvPr/>
        </p:nvSpPr>
        <p:spPr>
          <a:xfrm>
            <a:off x="3224034" y="2731325"/>
            <a:ext cx="289560" cy="26670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ts val="1400"/>
              </a:lnSpc>
              <a:spcAft>
                <a:spcPts val="0"/>
              </a:spcAft>
            </a:pPr>
            <a:r>
              <a:rPr lang="zh-TW" sz="1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是</a:t>
            </a:r>
          </a:p>
        </p:txBody>
      </p:sp>
      <p:sp>
        <p:nvSpPr>
          <p:cNvPr id="7" name="矩形 6">
            <a:extLst>
              <a:ext uri="{FF2B5EF4-FFF2-40B4-BE49-F238E27FC236}">
                <a16:creationId xmlns:a16="http://schemas.microsoft.com/office/drawing/2014/main" xmlns="" id="{068BEB0E-D2A1-48B6-9CBD-7757D45CEF19}"/>
              </a:ext>
            </a:extLst>
          </p:cNvPr>
          <p:cNvSpPr/>
          <p:nvPr/>
        </p:nvSpPr>
        <p:spPr>
          <a:xfrm>
            <a:off x="906143" y="3187509"/>
            <a:ext cx="1727191" cy="324000"/>
          </a:xfrm>
          <a:prstGeom prst="rect">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b="1" kern="100" dirty="0">
                <a:solidFill>
                  <a:srgbClr val="3333CC"/>
                </a:solidFill>
                <a:latin typeface="微軟正黑體" panose="020B0604030504040204" pitchFamily="34" charset="-120"/>
                <a:ea typeface="微軟正黑體" panose="020B0604030504040204" pitchFamily="34" charset="-120"/>
                <a:cs typeface="Times New Roman" panose="02020603050405020304" pitchFamily="18" charset="0"/>
              </a:rPr>
              <a:t>預售屋資訊</a:t>
            </a:r>
            <a:r>
              <a:rPr lang="en-US"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變更</a:t>
            </a:r>
            <a:r>
              <a:rPr lang="en-US"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8" name="矩形 7">
            <a:extLst>
              <a:ext uri="{FF2B5EF4-FFF2-40B4-BE49-F238E27FC236}">
                <a16:creationId xmlns:a16="http://schemas.microsoft.com/office/drawing/2014/main" xmlns="" id="{B4F1B82E-606C-467D-8741-967D29EA7935}"/>
              </a:ext>
            </a:extLst>
          </p:cNvPr>
          <p:cNvSpPr/>
          <p:nvPr/>
        </p:nvSpPr>
        <p:spPr>
          <a:xfrm>
            <a:off x="3071590" y="3172122"/>
            <a:ext cx="2516610" cy="337477"/>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b="1" kern="100" dirty="0">
                <a:solidFill>
                  <a:srgbClr val="3333CC"/>
                </a:solidFill>
                <a:latin typeface="微軟正黑體" panose="020B0604030504040204" pitchFamily="34" charset="-120"/>
                <a:ea typeface="微軟正黑體" panose="020B0604030504040204" pitchFamily="34" charset="-120"/>
                <a:cs typeface="Times New Roman" panose="02020603050405020304" pitchFamily="18" charset="0"/>
              </a:rPr>
              <a:t>預售屋買賣定型化契約</a:t>
            </a:r>
            <a:r>
              <a:rPr lang="en-US"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變更</a:t>
            </a:r>
            <a:r>
              <a:rPr lang="en-US"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a:t>
            </a:r>
            <a:endParaRPr lang="zh-TW" sz="13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9" name="直線接點 8">
            <a:extLst>
              <a:ext uri="{FF2B5EF4-FFF2-40B4-BE49-F238E27FC236}">
                <a16:creationId xmlns:a16="http://schemas.microsoft.com/office/drawing/2014/main" xmlns="" id="{227EF78C-F894-4740-9CF9-ED4661174C99}"/>
              </a:ext>
            </a:extLst>
          </p:cNvPr>
          <p:cNvCxnSpPr/>
          <p:nvPr/>
        </p:nvCxnSpPr>
        <p:spPr>
          <a:xfrm>
            <a:off x="1690369" y="2998067"/>
            <a:ext cx="267894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0" name="直線單箭頭接點 9">
            <a:extLst>
              <a:ext uri="{FF2B5EF4-FFF2-40B4-BE49-F238E27FC236}">
                <a16:creationId xmlns:a16="http://schemas.microsoft.com/office/drawing/2014/main" xmlns="" id="{E37D42A3-F18B-46DB-94DB-FBC71C2A386A}"/>
              </a:ext>
            </a:extLst>
          </p:cNvPr>
          <p:cNvCxnSpPr/>
          <p:nvPr/>
        </p:nvCxnSpPr>
        <p:spPr>
          <a:xfrm>
            <a:off x="1687194" y="2997007"/>
            <a:ext cx="0" cy="18000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1" name="直線單箭頭接點 10">
            <a:extLst>
              <a:ext uri="{FF2B5EF4-FFF2-40B4-BE49-F238E27FC236}">
                <a16:creationId xmlns:a16="http://schemas.microsoft.com/office/drawing/2014/main" xmlns="" id="{EBC75489-7893-429C-850D-36EB6D5FC989}"/>
              </a:ext>
            </a:extLst>
          </p:cNvPr>
          <p:cNvCxnSpPr/>
          <p:nvPr/>
        </p:nvCxnSpPr>
        <p:spPr>
          <a:xfrm>
            <a:off x="4382433" y="2997007"/>
            <a:ext cx="0" cy="190502"/>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12" name="直線接點 11">
            <a:extLst>
              <a:ext uri="{FF2B5EF4-FFF2-40B4-BE49-F238E27FC236}">
                <a16:creationId xmlns:a16="http://schemas.microsoft.com/office/drawing/2014/main" xmlns="" id="{6448A74F-5D56-4F7B-A9F6-D72044317FA9}"/>
              </a:ext>
            </a:extLst>
          </p:cNvPr>
          <p:cNvCxnSpPr/>
          <p:nvPr/>
        </p:nvCxnSpPr>
        <p:spPr>
          <a:xfrm>
            <a:off x="1685924" y="3677305"/>
            <a:ext cx="3233420"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3" name="直線接點 12">
            <a:extLst>
              <a:ext uri="{FF2B5EF4-FFF2-40B4-BE49-F238E27FC236}">
                <a16:creationId xmlns:a16="http://schemas.microsoft.com/office/drawing/2014/main" xmlns="" id="{CD2D78B4-1AAD-46CC-8A67-CCF0C1DEA049}"/>
              </a:ext>
            </a:extLst>
          </p:cNvPr>
          <p:cNvCxnSpPr/>
          <p:nvPr/>
        </p:nvCxnSpPr>
        <p:spPr>
          <a:xfrm>
            <a:off x="1685924" y="3510089"/>
            <a:ext cx="0" cy="169333"/>
          </a:xfrm>
          <a:prstGeom prst="line">
            <a:avLst/>
          </a:prstGeom>
          <a:ln w="12700"/>
        </p:spPr>
        <p:style>
          <a:lnRef idx="1">
            <a:schemeClr val="dk1"/>
          </a:lnRef>
          <a:fillRef idx="0">
            <a:schemeClr val="dk1"/>
          </a:fillRef>
          <a:effectRef idx="0">
            <a:schemeClr val="dk1"/>
          </a:effectRef>
          <a:fontRef idx="minor">
            <a:schemeClr val="tx1"/>
          </a:fontRef>
        </p:style>
      </p:cxnSp>
      <p:cxnSp>
        <p:nvCxnSpPr>
          <p:cNvPr id="14" name="直線接點 13">
            <a:extLst>
              <a:ext uri="{FF2B5EF4-FFF2-40B4-BE49-F238E27FC236}">
                <a16:creationId xmlns:a16="http://schemas.microsoft.com/office/drawing/2014/main" xmlns="" id="{0785CA5E-D4CD-41B2-B81A-DDC78C20D5D7}"/>
              </a:ext>
            </a:extLst>
          </p:cNvPr>
          <p:cNvCxnSpPr/>
          <p:nvPr/>
        </p:nvCxnSpPr>
        <p:spPr>
          <a:xfrm>
            <a:off x="4917651" y="3498659"/>
            <a:ext cx="0" cy="186266"/>
          </a:xfrm>
          <a:prstGeom prst="line">
            <a:avLst/>
          </a:prstGeom>
          <a:ln w="12700"/>
        </p:spPr>
        <p:style>
          <a:lnRef idx="1">
            <a:schemeClr val="dk1"/>
          </a:lnRef>
          <a:fillRef idx="0">
            <a:schemeClr val="dk1"/>
          </a:fillRef>
          <a:effectRef idx="0">
            <a:schemeClr val="dk1"/>
          </a:effectRef>
          <a:fontRef idx="minor">
            <a:schemeClr val="tx1"/>
          </a:fontRef>
        </p:style>
      </p:cxnSp>
      <p:sp>
        <p:nvSpPr>
          <p:cNvPr id="15" name="圓角矩形 34">
            <a:extLst>
              <a:ext uri="{FF2B5EF4-FFF2-40B4-BE49-F238E27FC236}">
                <a16:creationId xmlns:a16="http://schemas.microsoft.com/office/drawing/2014/main" xmlns="" id="{C13B6698-3E6D-4B29-AFA2-E78F7B58D186}"/>
              </a:ext>
            </a:extLst>
          </p:cNvPr>
          <p:cNvSpPr/>
          <p:nvPr/>
        </p:nvSpPr>
        <p:spPr>
          <a:xfrm>
            <a:off x="8658630" y="5906735"/>
            <a:ext cx="897255" cy="323573"/>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4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完成</a:t>
            </a:r>
          </a:p>
        </p:txBody>
      </p:sp>
      <p:sp>
        <p:nvSpPr>
          <p:cNvPr id="16" name="矩形 15">
            <a:extLst>
              <a:ext uri="{FF2B5EF4-FFF2-40B4-BE49-F238E27FC236}">
                <a16:creationId xmlns:a16="http://schemas.microsoft.com/office/drawing/2014/main" xmlns="" id="{0314DECE-BBBC-482B-8824-90E88CB04AC4}"/>
              </a:ext>
            </a:extLst>
          </p:cNvPr>
          <p:cNvSpPr/>
          <p:nvPr/>
        </p:nvSpPr>
        <p:spPr>
          <a:xfrm>
            <a:off x="8345868" y="5039522"/>
            <a:ext cx="1605879" cy="323679"/>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alt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受理機關</a:t>
            </a:r>
            <a:r>
              <a:rPr lang="zh-TW" alt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函復備查</a:t>
            </a:r>
          </a:p>
        </p:txBody>
      </p:sp>
      <p:sp>
        <p:nvSpPr>
          <p:cNvPr id="17" name="文字方塊 91">
            <a:extLst>
              <a:ext uri="{FF2B5EF4-FFF2-40B4-BE49-F238E27FC236}">
                <a16:creationId xmlns:a16="http://schemas.microsoft.com/office/drawing/2014/main" xmlns="" id="{AB8EFDDB-3990-4E16-A59D-5F20DDA9AEBC}"/>
              </a:ext>
            </a:extLst>
          </p:cNvPr>
          <p:cNvSpPr txBox="1"/>
          <p:nvPr/>
        </p:nvSpPr>
        <p:spPr>
          <a:xfrm>
            <a:off x="8430217" y="3538974"/>
            <a:ext cx="626580" cy="3154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ts val="1600"/>
              </a:lnSpc>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符合</a:t>
            </a:r>
          </a:p>
        </p:txBody>
      </p:sp>
      <p:sp>
        <p:nvSpPr>
          <p:cNvPr id="18" name="矩形 17">
            <a:extLst>
              <a:ext uri="{FF2B5EF4-FFF2-40B4-BE49-F238E27FC236}">
                <a16:creationId xmlns:a16="http://schemas.microsoft.com/office/drawing/2014/main" xmlns="" id="{C0B0CECF-02F7-4CAC-AF23-16E688C6E855}"/>
              </a:ext>
            </a:extLst>
          </p:cNvPr>
          <p:cNvSpPr/>
          <p:nvPr/>
        </p:nvSpPr>
        <p:spPr>
          <a:xfrm>
            <a:off x="3477636" y="4144337"/>
            <a:ext cx="1456055" cy="720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線上</a:t>
            </a:r>
            <a:r>
              <a:rPr lang="zh-TW"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登</a:t>
            </a:r>
            <a:r>
              <a:rPr lang="zh-TW" alt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錄</a:t>
            </a:r>
            <a:endPar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紙本送件</a:t>
            </a:r>
            <a:endParaRPr lang="en-US" alt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1600"/>
              </a:lnSpc>
              <a:spcAft>
                <a:spcPts val="0"/>
              </a:spcAft>
            </a:pPr>
            <a:r>
              <a:rPr 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G</a:t>
            </a:r>
            <a:r>
              <a:rPr 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19" name="流程圖: 決策 18">
            <a:extLst>
              <a:ext uri="{FF2B5EF4-FFF2-40B4-BE49-F238E27FC236}">
                <a16:creationId xmlns:a16="http://schemas.microsoft.com/office/drawing/2014/main" xmlns="" id="{715B0B13-2B9F-48DA-A3AC-C9F079306621}"/>
              </a:ext>
            </a:extLst>
          </p:cNvPr>
          <p:cNvSpPr/>
          <p:nvPr/>
        </p:nvSpPr>
        <p:spPr>
          <a:xfrm>
            <a:off x="1934491" y="1945391"/>
            <a:ext cx="2133600" cy="756000"/>
          </a:xfrm>
          <a:prstGeom prst="flowChartDecision">
            <a:avLst/>
          </a:prstGeom>
        </p:spPr>
        <p:style>
          <a:lnRef idx="2">
            <a:schemeClr val="dk1"/>
          </a:lnRef>
          <a:fillRef idx="1">
            <a:schemeClr val="lt1"/>
          </a:fillRef>
          <a:effectRef idx="0">
            <a:schemeClr val="dk1"/>
          </a:effectRef>
          <a:fontRef idx="minor">
            <a:schemeClr val="dk1"/>
          </a:fontRef>
        </p:style>
        <p:txBody>
          <a:bodyPr rot="0" spcFirstLastPara="0" vert="horz" wrap="square" lIns="36000" tIns="0" rIns="36000" bIns="0" numCol="1" spcCol="0" rtlCol="0" fromWordArt="0" anchor="ctr" anchorCtr="0" forceAA="0" compatLnSpc="1">
            <a:prstTxWarp prst="textNoShape">
              <a:avLst/>
            </a:prstTxWarp>
            <a:noAutofit/>
          </a:bodyPr>
          <a:lstStyle/>
          <a:p>
            <a:pPr algn="ctr">
              <a:lnSpc>
                <a:spcPts val="14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是否以</a:t>
            </a:r>
            <a:endParaRPr lang="en-US" alt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14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預售屋銷售</a:t>
            </a:r>
          </a:p>
        </p:txBody>
      </p:sp>
      <p:sp>
        <p:nvSpPr>
          <p:cNvPr id="21" name="矩形 20">
            <a:extLst>
              <a:ext uri="{FF2B5EF4-FFF2-40B4-BE49-F238E27FC236}">
                <a16:creationId xmlns:a16="http://schemas.microsoft.com/office/drawing/2014/main" xmlns="" id="{E2DB2202-DA05-4362-8A80-5AF0BDF4A887}"/>
              </a:ext>
            </a:extLst>
          </p:cNvPr>
          <p:cNvSpPr/>
          <p:nvPr/>
        </p:nvSpPr>
        <p:spPr>
          <a:xfrm>
            <a:off x="4364201" y="2118125"/>
            <a:ext cx="1149139" cy="423333"/>
          </a:xfrm>
          <a:prstGeom prst="rect">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免申報備查</a:t>
            </a:r>
          </a:p>
        </p:txBody>
      </p:sp>
      <p:sp>
        <p:nvSpPr>
          <p:cNvPr id="22" name="文字方塊 8">
            <a:extLst>
              <a:ext uri="{FF2B5EF4-FFF2-40B4-BE49-F238E27FC236}">
                <a16:creationId xmlns:a16="http://schemas.microsoft.com/office/drawing/2014/main" xmlns="" id="{3ED000C1-C111-47C0-ABC1-2ECC4ADC859E}"/>
              </a:ext>
            </a:extLst>
          </p:cNvPr>
          <p:cNvSpPr txBox="1"/>
          <p:nvPr/>
        </p:nvSpPr>
        <p:spPr>
          <a:xfrm>
            <a:off x="3977653" y="1973664"/>
            <a:ext cx="338455" cy="262043"/>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ts val="1400"/>
              </a:lnSpc>
              <a:spcAft>
                <a:spcPts val="0"/>
              </a:spcAft>
            </a:pPr>
            <a:r>
              <a:rPr lang="zh-TW" sz="14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否</a:t>
            </a:r>
          </a:p>
        </p:txBody>
      </p:sp>
      <p:sp>
        <p:nvSpPr>
          <p:cNvPr id="23" name="圓角矩形 1">
            <a:extLst>
              <a:ext uri="{FF2B5EF4-FFF2-40B4-BE49-F238E27FC236}">
                <a16:creationId xmlns:a16="http://schemas.microsoft.com/office/drawing/2014/main" xmlns="" id="{839A5E30-B086-4D3A-9562-810046BAF320}"/>
              </a:ext>
            </a:extLst>
          </p:cNvPr>
          <p:cNvSpPr/>
          <p:nvPr/>
        </p:nvSpPr>
        <p:spPr>
          <a:xfrm>
            <a:off x="2199004" y="1237871"/>
            <a:ext cx="1576917" cy="440267"/>
          </a:xfrm>
          <a:prstGeom prst="roundRect">
            <a:avLst/>
          </a:prstGeom>
          <a:ln w="1270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取得建造執照</a:t>
            </a:r>
          </a:p>
        </p:txBody>
      </p:sp>
      <p:cxnSp>
        <p:nvCxnSpPr>
          <p:cNvPr id="24" name="直線單箭頭接點 23">
            <a:extLst>
              <a:ext uri="{FF2B5EF4-FFF2-40B4-BE49-F238E27FC236}">
                <a16:creationId xmlns:a16="http://schemas.microsoft.com/office/drawing/2014/main" xmlns="" id="{FBE93CB8-39FF-4DB5-BB3B-0198F9BC4053}"/>
              </a:ext>
            </a:extLst>
          </p:cNvPr>
          <p:cNvCxnSpPr>
            <a:cxnSpLocks/>
          </p:cNvCxnSpPr>
          <p:nvPr/>
        </p:nvCxnSpPr>
        <p:spPr>
          <a:xfrm>
            <a:off x="2987462" y="1678138"/>
            <a:ext cx="0" cy="25200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5" name="直線接點 24">
            <a:extLst>
              <a:ext uri="{FF2B5EF4-FFF2-40B4-BE49-F238E27FC236}">
                <a16:creationId xmlns:a16="http://schemas.microsoft.com/office/drawing/2014/main" xmlns="" id="{EFF01EC6-5E55-463E-9980-0988A359D234}"/>
              </a:ext>
            </a:extLst>
          </p:cNvPr>
          <p:cNvCxnSpPr/>
          <p:nvPr/>
        </p:nvCxnSpPr>
        <p:spPr>
          <a:xfrm>
            <a:off x="3001291" y="2716085"/>
            <a:ext cx="0" cy="297180"/>
          </a:xfrm>
          <a:prstGeom prst="line">
            <a:avLst/>
          </a:prstGeom>
          <a:ln w="25400"/>
        </p:spPr>
        <p:style>
          <a:lnRef idx="1">
            <a:schemeClr val="dk1"/>
          </a:lnRef>
          <a:fillRef idx="0">
            <a:schemeClr val="dk1"/>
          </a:fillRef>
          <a:effectRef idx="0">
            <a:schemeClr val="dk1"/>
          </a:effectRef>
          <a:fontRef idx="minor">
            <a:schemeClr val="tx1"/>
          </a:fontRef>
        </p:style>
      </p:cxnSp>
      <p:sp>
        <p:nvSpPr>
          <p:cNvPr id="26" name="矩形 25">
            <a:extLst>
              <a:ext uri="{FF2B5EF4-FFF2-40B4-BE49-F238E27FC236}">
                <a16:creationId xmlns:a16="http://schemas.microsoft.com/office/drawing/2014/main" xmlns="" id="{0AE9F7D3-420E-4A80-959F-489225D3668E}"/>
              </a:ext>
            </a:extLst>
          </p:cNvPr>
          <p:cNvSpPr/>
          <p:nvPr/>
        </p:nvSpPr>
        <p:spPr>
          <a:xfrm>
            <a:off x="959484" y="4151439"/>
            <a:ext cx="1456055" cy="720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憑證</a:t>
            </a:r>
            <a:r>
              <a:rPr lang="zh-TW"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登</a:t>
            </a:r>
            <a:r>
              <a:rPr lang="zh-TW" alt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錄</a:t>
            </a:r>
            <a:endPar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1600"/>
              </a:lnSpc>
              <a:spcAft>
                <a:spcPts val="0"/>
              </a:spcAft>
            </a:pPr>
            <a:r>
              <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線上申報</a:t>
            </a:r>
            <a:endParaRPr lang="en-US" alt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1600"/>
              </a:lnSpc>
              <a:spcAft>
                <a:spcPts val="0"/>
              </a:spcAft>
            </a:pPr>
            <a:r>
              <a:rPr 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altLang="zh-TW"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G</a:t>
            </a:r>
            <a:r>
              <a:rPr lang="en-US" sz="1400" kern="100" dirty="0" smtClean="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1</a:t>
            </a:r>
            <a:r>
              <a:rPr lang="en-US"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rgbClr val="00206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27" name="直線接點 26">
            <a:extLst>
              <a:ext uri="{FF2B5EF4-FFF2-40B4-BE49-F238E27FC236}">
                <a16:creationId xmlns:a16="http://schemas.microsoft.com/office/drawing/2014/main" xmlns="" id="{A7B2039B-FD5E-4995-9409-194A56680446}"/>
              </a:ext>
            </a:extLst>
          </p:cNvPr>
          <p:cNvCxnSpPr/>
          <p:nvPr/>
        </p:nvCxnSpPr>
        <p:spPr>
          <a:xfrm>
            <a:off x="1682114" y="3924410"/>
            <a:ext cx="2678889"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8" name="直線單箭頭接點 27">
            <a:extLst>
              <a:ext uri="{FF2B5EF4-FFF2-40B4-BE49-F238E27FC236}">
                <a16:creationId xmlns:a16="http://schemas.microsoft.com/office/drawing/2014/main" xmlns="" id="{66F33143-A63B-4DBA-9513-2C91B14195D2}"/>
              </a:ext>
            </a:extLst>
          </p:cNvPr>
          <p:cNvCxnSpPr/>
          <p:nvPr/>
        </p:nvCxnSpPr>
        <p:spPr>
          <a:xfrm>
            <a:off x="4361003" y="3924410"/>
            <a:ext cx="0" cy="204255"/>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9" name="直線單箭頭接點 28">
            <a:extLst>
              <a:ext uri="{FF2B5EF4-FFF2-40B4-BE49-F238E27FC236}">
                <a16:creationId xmlns:a16="http://schemas.microsoft.com/office/drawing/2014/main" xmlns="" id="{B2BA22C4-038B-4517-B250-79E1A66A6D2F}"/>
              </a:ext>
            </a:extLst>
          </p:cNvPr>
          <p:cNvCxnSpPr/>
          <p:nvPr/>
        </p:nvCxnSpPr>
        <p:spPr>
          <a:xfrm>
            <a:off x="1684654" y="3924744"/>
            <a:ext cx="0" cy="216576"/>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30" name="直線接點 29">
            <a:extLst>
              <a:ext uri="{FF2B5EF4-FFF2-40B4-BE49-F238E27FC236}">
                <a16:creationId xmlns:a16="http://schemas.microsoft.com/office/drawing/2014/main" xmlns="" id="{6F5204F0-0A5A-454B-95C7-1CDFA1603FF4}"/>
              </a:ext>
            </a:extLst>
          </p:cNvPr>
          <p:cNvCxnSpPr/>
          <p:nvPr/>
        </p:nvCxnSpPr>
        <p:spPr>
          <a:xfrm>
            <a:off x="3001291" y="3672410"/>
            <a:ext cx="0" cy="252000"/>
          </a:xfrm>
          <a:prstGeom prst="line">
            <a:avLst/>
          </a:prstGeom>
          <a:ln w="25400"/>
        </p:spPr>
        <p:style>
          <a:lnRef idx="1">
            <a:schemeClr val="dk1"/>
          </a:lnRef>
          <a:fillRef idx="0">
            <a:schemeClr val="dk1"/>
          </a:fillRef>
          <a:effectRef idx="0">
            <a:schemeClr val="dk1"/>
          </a:effectRef>
          <a:fontRef idx="minor">
            <a:schemeClr val="tx1"/>
          </a:fontRef>
        </p:style>
      </p:cxnSp>
      <p:cxnSp>
        <p:nvCxnSpPr>
          <p:cNvPr id="31" name="直線接點 30">
            <a:extLst>
              <a:ext uri="{FF2B5EF4-FFF2-40B4-BE49-F238E27FC236}">
                <a16:creationId xmlns:a16="http://schemas.microsoft.com/office/drawing/2014/main" xmlns="" id="{F61BB27E-548F-4F8A-B4D9-C4B4E4795146}"/>
              </a:ext>
            </a:extLst>
          </p:cNvPr>
          <p:cNvCxnSpPr/>
          <p:nvPr/>
        </p:nvCxnSpPr>
        <p:spPr>
          <a:xfrm>
            <a:off x="1691004" y="5052024"/>
            <a:ext cx="2514659"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32" name="直線接點 31">
            <a:extLst>
              <a:ext uri="{FF2B5EF4-FFF2-40B4-BE49-F238E27FC236}">
                <a16:creationId xmlns:a16="http://schemas.microsoft.com/office/drawing/2014/main" xmlns="" id="{4401F65E-68C8-4863-A2AA-52732C6D0BA9}"/>
              </a:ext>
            </a:extLst>
          </p:cNvPr>
          <p:cNvCxnSpPr/>
          <p:nvPr/>
        </p:nvCxnSpPr>
        <p:spPr>
          <a:xfrm>
            <a:off x="1691004" y="4878457"/>
            <a:ext cx="0" cy="180000"/>
          </a:xfrm>
          <a:prstGeom prst="line">
            <a:avLst/>
          </a:prstGeom>
          <a:ln w="12700"/>
        </p:spPr>
        <p:style>
          <a:lnRef idx="1">
            <a:schemeClr val="dk1"/>
          </a:lnRef>
          <a:fillRef idx="0">
            <a:schemeClr val="dk1"/>
          </a:fillRef>
          <a:effectRef idx="0">
            <a:schemeClr val="dk1"/>
          </a:effectRef>
          <a:fontRef idx="minor">
            <a:schemeClr val="tx1"/>
          </a:fontRef>
        </p:style>
      </p:cxnSp>
      <p:cxnSp>
        <p:nvCxnSpPr>
          <p:cNvPr id="33" name="直線接點 32">
            <a:extLst>
              <a:ext uri="{FF2B5EF4-FFF2-40B4-BE49-F238E27FC236}">
                <a16:creationId xmlns:a16="http://schemas.microsoft.com/office/drawing/2014/main" xmlns="" id="{74B65438-7B6D-4457-B8D2-931302005CA8}"/>
              </a:ext>
            </a:extLst>
          </p:cNvPr>
          <p:cNvCxnSpPr/>
          <p:nvPr/>
        </p:nvCxnSpPr>
        <p:spPr>
          <a:xfrm>
            <a:off x="4205663" y="4889904"/>
            <a:ext cx="0" cy="180000"/>
          </a:xfrm>
          <a:prstGeom prst="line">
            <a:avLst/>
          </a:prstGeom>
          <a:ln w="12700"/>
        </p:spPr>
        <p:style>
          <a:lnRef idx="1">
            <a:schemeClr val="dk1"/>
          </a:lnRef>
          <a:fillRef idx="0">
            <a:schemeClr val="dk1"/>
          </a:fillRef>
          <a:effectRef idx="0">
            <a:schemeClr val="dk1"/>
          </a:effectRef>
          <a:fontRef idx="minor">
            <a:schemeClr val="tx1"/>
          </a:fontRef>
        </p:style>
      </p:cxnSp>
      <p:cxnSp>
        <p:nvCxnSpPr>
          <p:cNvPr id="34" name="直線單箭頭接點 33">
            <a:extLst>
              <a:ext uri="{FF2B5EF4-FFF2-40B4-BE49-F238E27FC236}">
                <a16:creationId xmlns:a16="http://schemas.microsoft.com/office/drawing/2014/main" xmlns="" id="{A452661E-330C-4911-BE1F-5870136EC06E}"/>
              </a:ext>
            </a:extLst>
          </p:cNvPr>
          <p:cNvCxnSpPr/>
          <p:nvPr/>
        </p:nvCxnSpPr>
        <p:spPr>
          <a:xfrm>
            <a:off x="3001291" y="5052024"/>
            <a:ext cx="0" cy="211653"/>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36" name="直線接點 35">
            <a:extLst>
              <a:ext uri="{FF2B5EF4-FFF2-40B4-BE49-F238E27FC236}">
                <a16:creationId xmlns:a16="http://schemas.microsoft.com/office/drawing/2014/main" xmlns="" id="{5183202B-8ED9-422C-90E8-309EEA8928CB}"/>
              </a:ext>
            </a:extLst>
          </p:cNvPr>
          <p:cNvCxnSpPr/>
          <p:nvPr/>
        </p:nvCxnSpPr>
        <p:spPr>
          <a:xfrm>
            <a:off x="3021558" y="5551208"/>
            <a:ext cx="0" cy="252000"/>
          </a:xfrm>
          <a:prstGeom prst="line">
            <a:avLst/>
          </a:prstGeom>
          <a:ln w="25400"/>
        </p:spPr>
        <p:style>
          <a:lnRef idx="1">
            <a:schemeClr val="dk1"/>
          </a:lnRef>
          <a:fillRef idx="0">
            <a:schemeClr val="dk1"/>
          </a:fillRef>
          <a:effectRef idx="0">
            <a:schemeClr val="dk1"/>
          </a:effectRef>
          <a:fontRef idx="minor">
            <a:schemeClr val="tx1"/>
          </a:fontRef>
        </p:style>
      </p:cxnSp>
      <p:cxnSp>
        <p:nvCxnSpPr>
          <p:cNvPr id="40" name="直線單箭頭接點 39">
            <a:extLst>
              <a:ext uri="{FF2B5EF4-FFF2-40B4-BE49-F238E27FC236}">
                <a16:creationId xmlns:a16="http://schemas.microsoft.com/office/drawing/2014/main" xmlns="" id="{32CD2010-09E9-4F0F-93A4-74CB9AAAB82B}"/>
              </a:ext>
            </a:extLst>
          </p:cNvPr>
          <p:cNvCxnSpPr/>
          <p:nvPr/>
        </p:nvCxnSpPr>
        <p:spPr>
          <a:xfrm>
            <a:off x="9107258" y="5374087"/>
            <a:ext cx="0" cy="532648"/>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41" name="直線接點 40">
            <a:extLst>
              <a:ext uri="{FF2B5EF4-FFF2-40B4-BE49-F238E27FC236}">
                <a16:creationId xmlns:a16="http://schemas.microsoft.com/office/drawing/2014/main" xmlns="" id="{2BFF6A7F-2F73-481C-B78D-B762AED319EB}"/>
              </a:ext>
            </a:extLst>
          </p:cNvPr>
          <p:cNvCxnSpPr/>
          <p:nvPr/>
        </p:nvCxnSpPr>
        <p:spPr>
          <a:xfrm>
            <a:off x="679784" y="6068522"/>
            <a:ext cx="7913610" cy="0"/>
          </a:xfrm>
          <a:prstGeom prst="line">
            <a:avLst/>
          </a:prstGeom>
          <a:ln w="28575">
            <a:prstDash val="sysDash"/>
          </a:ln>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a16="http://schemas.microsoft.com/office/drawing/2014/main" xmlns="" id="{AA9AF735-7C02-4636-96FA-691F160502A3}"/>
              </a:ext>
            </a:extLst>
          </p:cNvPr>
          <p:cNvCxnSpPr/>
          <p:nvPr/>
        </p:nvCxnSpPr>
        <p:spPr>
          <a:xfrm>
            <a:off x="679784" y="2832244"/>
            <a:ext cx="0" cy="3240000"/>
          </a:xfrm>
          <a:prstGeom prst="line">
            <a:avLst/>
          </a:prstGeom>
          <a:ln w="285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線單箭頭接點 42">
            <a:extLst>
              <a:ext uri="{FF2B5EF4-FFF2-40B4-BE49-F238E27FC236}">
                <a16:creationId xmlns:a16="http://schemas.microsoft.com/office/drawing/2014/main" xmlns="" id="{BEC8153B-A9ED-4C1A-83B1-D99937D1B54A}"/>
              </a:ext>
            </a:extLst>
          </p:cNvPr>
          <p:cNvCxnSpPr>
            <a:cxnSpLocks/>
          </p:cNvCxnSpPr>
          <p:nvPr/>
        </p:nvCxnSpPr>
        <p:spPr>
          <a:xfrm>
            <a:off x="675638" y="2834274"/>
            <a:ext cx="2325653" cy="0"/>
          </a:xfrm>
          <a:prstGeom prst="straightConnector1">
            <a:avLst/>
          </a:prstGeom>
          <a:ln w="25400">
            <a:prstDash val="sysDash"/>
            <a:tailEnd type="triangle"/>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xmlns="" id="{D157607C-7662-49EF-99BB-35D05AC9BFDA}"/>
              </a:ext>
            </a:extLst>
          </p:cNvPr>
          <p:cNvSpPr/>
          <p:nvPr/>
        </p:nvSpPr>
        <p:spPr>
          <a:xfrm>
            <a:off x="2321248" y="6077296"/>
            <a:ext cx="4288353" cy="338554"/>
          </a:xfrm>
          <a:prstGeom prst="rect">
            <a:avLst/>
          </a:prstGeom>
        </p:spPr>
        <p:txBody>
          <a:bodyPr wrap="none">
            <a:spAutoFit/>
          </a:bodyPr>
          <a:lstStyle/>
          <a:p>
            <a:pPr>
              <a:spcAft>
                <a:spcPts val="0"/>
              </a:spcAft>
            </a:pPr>
            <a:r>
              <a:rPr lang="zh-TW" altLang="zh-TW" sz="1600" kern="100" dirty="0">
                <a:solidFill>
                  <a:schemeClr val="accent1"/>
                </a:solidFill>
                <a:latin typeface="微軟正黑體" panose="020B0604030504040204" pitchFamily="34" charset="-120"/>
                <a:ea typeface="微軟正黑體" panose="020B0604030504040204" pitchFamily="34" charset="-120"/>
                <a:cs typeface="Times New Roman" panose="02020603050405020304" pitchFamily="18" charset="0"/>
              </a:rPr>
              <a:t>備查後預售屋資訊或買賣定型化契約內容變更</a:t>
            </a:r>
          </a:p>
        </p:txBody>
      </p:sp>
      <p:sp>
        <p:nvSpPr>
          <p:cNvPr id="61" name="文字方塊 65"/>
          <p:cNvSpPr txBox="1"/>
          <p:nvPr/>
        </p:nvSpPr>
        <p:spPr>
          <a:xfrm>
            <a:off x="6979854" y="4484416"/>
            <a:ext cx="1065288" cy="568569"/>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36000" rIns="0" bIns="36000" numCol="1" spcCol="0" rtlCol="0" fromWordArt="0" anchor="t" anchorCtr="0" forceAA="0" compatLnSpc="1">
            <a:prstTxWarp prst="textNoShape">
              <a:avLst/>
            </a:prstTxWarp>
            <a:noAutofit/>
          </a:bodyPr>
          <a:lstStyle/>
          <a:p>
            <a:pPr>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未停止前開銷售行為</a:t>
            </a:r>
          </a:p>
        </p:txBody>
      </p:sp>
      <p:sp>
        <p:nvSpPr>
          <p:cNvPr id="63" name="矩形 62"/>
          <p:cNvSpPr/>
          <p:nvPr/>
        </p:nvSpPr>
        <p:spPr>
          <a:xfrm>
            <a:off x="6022961" y="2159013"/>
            <a:ext cx="1698304" cy="906651"/>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36000" tIns="0" rIns="36000" bIns="0" numCol="1" spcCol="0" rtlCol="0" fromWordArt="0" anchor="ctr" anchorCtr="0" forceAA="0" compatLnSpc="1">
            <a:prstTxWarp prst="textNoShape">
              <a:avLst/>
            </a:prstTxWarp>
            <a:noAutofit/>
          </a:bodyPr>
          <a:lstStyle/>
          <a:p>
            <a:pPr marL="176213" indent="-152400">
              <a:lnSpc>
                <a:spcPts val="1600"/>
              </a:lnSpc>
            </a:pPr>
            <a:r>
              <a:rPr 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受理機關通知於</a:t>
            </a:r>
            <a:r>
              <a:rPr 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日內改正。</a:t>
            </a:r>
          </a:p>
          <a:p>
            <a:pPr marL="176213" indent="-152400" algn="ctr">
              <a:lnSpc>
                <a:spcPts val="1600"/>
              </a:lnSpc>
            </a:pPr>
            <a:r>
              <a:rPr 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已使用不符合規定契約，</a:t>
            </a: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依法裁處</a:t>
            </a: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p>
        </p:txBody>
      </p:sp>
      <p:sp>
        <p:nvSpPr>
          <p:cNvPr id="64" name="文字方塊 281"/>
          <p:cNvSpPr txBox="1"/>
          <p:nvPr/>
        </p:nvSpPr>
        <p:spPr>
          <a:xfrm>
            <a:off x="6893500" y="3141127"/>
            <a:ext cx="1179844" cy="257563"/>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屆期未改正</a:t>
            </a:r>
          </a:p>
        </p:txBody>
      </p:sp>
      <p:cxnSp>
        <p:nvCxnSpPr>
          <p:cNvPr id="65" name="直線單箭頭接點 64"/>
          <p:cNvCxnSpPr/>
          <p:nvPr/>
        </p:nvCxnSpPr>
        <p:spPr>
          <a:xfrm flipH="1">
            <a:off x="6883937" y="3076075"/>
            <a:ext cx="1" cy="438257"/>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6" name="流程圖: 程序 65"/>
          <p:cNvSpPr/>
          <p:nvPr/>
        </p:nvSpPr>
        <p:spPr>
          <a:xfrm>
            <a:off x="6030138" y="3536711"/>
            <a:ext cx="1685111" cy="914688"/>
          </a:xfrm>
          <a:prstGeom prst="flowChartProcess">
            <a:avLst/>
          </a:prstGeom>
        </p:spPr>
        <p:style>
          <a:lnRef idx="2">
            <a:schemeClr val="dk1"/>
          </a:lnRef>
          <a:fillRef idx="1">
            <a:schemeClr val="lt1"/>
          </a:fillRef>
          <a:effectRef idx="0">
            <a:schemeClr val="dk1"/>
          </a:effectRef>
          <a:fontRef idx="minor">
            <a:schemeClr val="dk1"/>
          </a:fontRef>
        </p:style>
        <p:txBody>
          <a:bodyPr rot="0" spcFirstLastPara="0" vert="horz" wrap="square" lIns="36000" tIns="0" rIns="36000" bIns="0" numCol="1" spcCol="0" rtlCol="0" fromWordArt="0" anchor="ctr" anchorCtr="0" forceAA="0" compatLnSpc="1">
            <a:prstTxWarp prst="textNoShape">
              <a:avLst/>
            </a:prstTxWarp>
            <a:noAutofit/>
          </a:bodyPr>
          <a:lstStyle/>
          <a:p>
            <a:pPr marL="85725">
              <a:spcAft>
                <a:spcPts val="0"/>
              </a:spcAft>
            </a:pP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應</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停止</a:t>
            </a:r>
            <a:r>
              <a:rPr lang="zh-TW" sz="1400" kern="100" dirty="0">
                <a:solidFill>
                  <a:srgbClr val="C00000"/>
                </a:solidFill>
                <a:latin typeface="微軟正黑體" panose="020B0604030504040204" pitchFamily="34" charset="-120"/>
                <a:ea typeface="微軟正黑體" panose="020B0604030504040204" pitchFamily="34" charset="-120"/>
                <a:cs typeface="Times New Roman" panose="02020603050405020304" pitchFamily="18" charset="0"/>
              </a:rPr>
              <a:t>新增</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銷售</a:t>
            </a: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行為</a:t>
            </a:r>
            <a:endPar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cxnSp>
        <p:nvCxnSpPr>
          <p:cNvPr id="67" name="直線單箭頭接點 66"/>
          <p:cNvCxnSpPr/>
          <p:nvPr/>
        </p:nvCxnSpPr>
        <p:spPr>
          <a:xfrm>
            <a:off x="6883937" y="4451399"/>
            <a:ext cx="0" cy="640545"/>
          </a:xfrm>
          <a:prstGeom prst="straightConnector1">
            <a:avLst/>
          </a:prstGeom>
          <a:ln w="317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6118583" y="5098826"/>
            <a:ext cx="1566315" cy="337365"/>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algn="ctr">
              <a:spcAft>
                <a:spcPts val="0"/>
              </a:spcAft>
            </a:pP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依</a:t>
            </a:r>
            <a:r>
              <a:rPr lang="zh-TW" alt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法</a:t>
            </a: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裁處</a:t>
            </a:r>
            <a:endPar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endParaRPr>
          </a:p>
        </p:txBody>
      </p:sp>
      <p:sp>
        <p:nvSpPr>
          <p:cNvPr id="69" name="文字方塊 69"/>
          <p:cNvSpPr txBox="1"/>
          <p:nvPr/>
        </p:nvSpPr>
        <p:spPr>
          <a:xfrm>
            <a:off x="7736553" y="2746062"/>
            <a:ext cx="546885" cy="319602"/>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36000" rIns="0" bIns="36000" numCol="1" spcCol="0" rtlCol="0" fromWordArt="0" anchor="t" anchorCtr="0" forceAA="0" compatLnSpc="1">
            <a:prstTxWarp prst="textNoShape">
              <a:avLst/>
            </a:prstTxWarp>
            <a:noAutofit/>
          </a:bodyPr>
          <a:lstStyle/>
          <a:p>
            <a:pPr>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改正後</a:t>
            </a:r>
          </a:p>
        </p:txBody>
      </p:sp>
      <p:sp>
        <p:nvSpPr>
          <p:cNvPr id="73" name="矩形 72"/>
          <p:cNvSpPr/>
          <p:nvPr/>
        </p:nvSpPr>
        <p:spPr>
          <a:xfrm>
            <a:off x="10380358" y="2125038"/>
            <a:ext cx="1252473" cy="147066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36000" tIns="0" rIns="36000" bIns="0" numCol="1" spcCol="0" rtlCol="0" fromWordArt="0" anchor="ctr" anchorCtr="0" forceAA="0" compatLnSpc="1">
            <a:prstTxWarp prst="textNoShape">
              <a:avLst/>
            </a:prstTxWarp>
            <a:noAutofit/>
          </a:bodyPr>
          <a:lstStyle/>
          <a:p>
            <a:pPr marL="152400" indent="-152400">
              <a:spcAft>
                <a:spcPts val="0"/>
              </a:spcAft>
            </a:pPr>
            <a:r>
              <a:rPr lang="en-US" sz="12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受理機關通知於</a:t>
            </a:r>
            <a:r>
              <a:rPr 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日內改正。</a:t>
            </a:r>
          </a:p>
          <a:p>
            <a:pPr marL="152400" indent="-152400">
              <a:spcAft>
                <a:spcPts val="0"/>
              </a:spcAft>
            </a:pPr>
            <a:r>
              <a:rPr lang="en-US"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已使用不符合規定契約，</a:t>
            </a:r>
            <a:r>
              <a:rPr lang="zh-TW" sz="1400" kern="100" dirty="0" smtClean="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依法裁處</a:t>
            </a:r>
            <a:r>
              <a:rPr lang="zh-TW" sz="1400" kern="100" dirty="0">
                <a:solidFill>
                  <a:srgbClr val="002060"/>
                </a:solidFill>
                <a:latin typeface="微軟正黑體" panose="020B0604030504040204" pitchFamily="34" charset="-120"/>
                <a:ea typeface="微軟正黑體" panose="020B0604030504040204" pitchFamily="34" charset="-120"/>
                <a:cs typeface="Times New Roman" panose="02020603050405020304" pitchFamily="18" charset="0"/>
              </a:rPr>
              <a:t>。</a:t>
            </a:r>
          </a:p>
        </p:txBody>
      </p:sp>
      <p:cxnSp>
        <p:nvCxnSpPr>
          <p:cNvPr id="90" name="直線接點 89"/>
          <p:cNvCxnSpPr/>
          <p:nvPr/>
        </p:nvCxnSpPr>
        <p:spPr>
          <a:xfrm>
            <a:off x="3021558" y="5811992"/>
            <a:ext cx="2700816"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92" name="直線接點 91"/>
          <p:cNvCxnSpPr/>
          <p:nvPr/>
        </p:nvCxnSpPr>
        <p:spPr>
          <a:xfrm flipV="1">
            <a:off x="5722374" y="1132709"/>
            <a:ext cx="0" cy="4669373"/>
          </a:xfrm>
          <a:prstGeom prst="line">
            <a:avLst/>
          </a:prstGeom>
          <a:ln w="25400"/>
        </p:spPr>
        <p:style>
          <a:lnRef idx="1">
            <a:schemeClr val="dk1"/>
          </a:lnRef>
          <a:fillRef idx="0">
            <a:schemeClr val="dk1"/>
          </a:fillRef>
          <a:effectRef idx="0">
            <a:schemeClr val="dk1"/>
          </a:effectRef>
          <a:fontRef idx="minor">
            <a:schemeClr val="tx1"/>
          </a:fontRef>
        </p:style>
      </p:cxnSp>
      <p:cxnSp>
        <p:nvCxnSpPr>
          <p:cNvPr id="94" name="直線接點 93"/>
          <p:cNvCxnSpPr/>
          <p:nvPr/>
        </p:nvCxnSpPr>
        <p:spPr>
          <a:xfrm>
            <a:off x="5722374" y="1132709"/>
            <a:ext cx="3359626" cy="0"/>
          </a:xfrm>
          <a:prstGeom prst="line">
            <a:avLst/>
          </a:prstGeom>
          <a:ln w="25400"/>
        </p:spPr>
        <p:style>
          <a:lnRef idx="1">
            <a:schemeClr val="dk1"/>
          </a:lnRef>
          <a:fillRef idx="0">
            <a:schemeClr val="dk1"/>
          </a:fillRef>
          <a:effectRef idx="0">
            <a:schemeClr val="dk1"/>
          </a:effectRef>
          <a:fontRef idx="minor">
            <a:schemeClr val="tx1"/>
          </a:fontRef>
        </p:style>
      </p:cxnSp>
      <p:cxnSp>
        <p:nvCxnSpPr>
          <p:cNvPr id="96" name="直線單箭頭接點 95"/>
          <p:cNvCxnSpPr/>
          <p:nvPr/>
        </p:nvCxnSpPr>
        <p:spPr>
          <a:xfrm>
            <a:off x="9082000" y="1123079"/>
            <a:ext cx="0" cy="1035934"/>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105" name="直線單箭頭接點 104"/>
          <p:cNvCxnSpPr/>
          <p:nvPr/>
        </p:nvCxnSpPr>
        <p:spPr>
          <a:xfrm flipH="1">
            <a:off x="7699052" y="2498652"/>
            <a:ext cx="5766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7" name="直線單箭頭接點 106"/>
          <p:cNvCxnSpPr>
            <a:stCxn id="63" idx="3"/>
          </p:cNvCxnSpPr>
          <p:nvPr/>
        </p:nvCxnSpPr>
        <p:spPr>
          <a:xfrm>
            <a:off x="7721265" y="2612339"/>
            <a:ext cx="554391" cy="0"/>
          </a:xfrm>
          <a:prstGeom prst="straightConnector1">
            <a:avLst/>
          </a:prstGeom>
          <a:ln w="25400">
            <a:prstDash val="sysDash"/>
            <a:tailEnd type="triangle"/>
          </a:ln>
        </p:spPr>
        <p:style>
          <a:lnRef idx="1">
            <a:schemeClr val="dk1"/>
          </a:lnRef>
          <a:fillRef idx="0">
            <a:schemeClr val="dk1"/>
          </a:fillRef>
          <a:effectRef idx="0">
            <a:schemeClr val="dk1"/>
          </a:effectRef>
          <a:fontRef idx="minor">
            <a:schemeClr val="tx1"/>
          </a:fontRef>
        </p:style>
      </p:cxnSp>
      <p:cxnSp>
        <p:nvCxnSpPr>
          <p:cNvPr id="110" name="直線單箭頭接點 109"/>
          <p:cNvCxnSpPr>
            <a:stCxn id="19" idx="3"/>
            <a:endCxn id="21" idx="1"/>
          </p:cNvCxnSpPr>
          <p:nvPr/>
        </p:nvCxnSpPr>
        <p:spPr>
          <a:xfrm>
            <a:off x="4068091" y="2323391"/>
            <a:ext cx="296110" cy="64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5" name="文字方塊 124"/>
          <p:cNvSpPr txBox="1"/>
          <p:nvPr/>
        </p:nvSpPr>
        <p:spPr>
          <a:xfrm>
            <a:off x="6066097" y="1514843"/>
            <a:ext cx="1827513" cy="307777"/>
          </a:xfrm>
          <a:prstGeom prst="rect">
            <a:avLst/>
          </a:prstGeom>
          <a:noFill/>
        </p:spPr>
        <p:txBody>
          <a:bodyPr wrap="square" rtlCol="0">
            <a:spAutoFit/>
          </a:bodyPr>
          <a:lstStyle/>
          <a:p>
            <a:r>
              <a:rPr lang="zh-TW" altLang="en-US" sz="1400" dirty="0" smtClean="0">
                <a:latin typeface="微軟正黑體" panose="020B0604030504040204" pitchFamily="34" charset="-120"/>
                <a:ea typeface="微軟正黑體" panose="020B0604030504040204" pitchFamily="34" charset="-120"/>
              </a:rPr>
              <a:t>申報備查案件</a:t>
            </a:r>
            <a:endParaRPr lang="zh-TW" altLang="en-US" sz="1400" dirty="0">
              <a:latin typeface="微軟正黑體" panose="020B0604030504040204" pitchFamily="34" charset="-120"/>
              <a:ea typeface="微軟正黑體" panose="020B0604030504040204" pitchFamily="34" charset="-120"/>
            </a:endParaRPr>
          </a:p>
        </p:txBody>
      </p:sp>
      <p:sp>
        <p:nvSpPr>
          <p:cNvPr id="126" name="文字方塊 125"/>
          <p:cNvSpPr txBox="1"/>
          <p:nvPr/>
        </p:nvSpPr>
        <p:spPr>
          <a:xfrm>
            <a:off x="10044788" y="1523691"/>
            <a:ext cx="1827513" cy="307777"/>
          </a:xfrm>
          <a:prstGeom prst="rect">
            <a:avLst/>
          </a:prstGeom>
          <a:noFill/>
        </p:spPr>
        <p:txBody>
          <a:bodyPr wrap="square" rtlCol="0">
            <a:spAutoFit/>
          </a:bodyPr>
          <a:lstStyle/>
          <a:p>
            <a:r>
              <a:rPr lang="zh-TW" altLang="en-US" sz="1400" dirty="0" smtClean="0">
                <a:latin typeface="微軟正黑體" panose="020B0604030504040204" pitchFamily="34" charset="-120"/>
                <a:ea typeface="微軟正黑體" panose="020B0604030504040204" pitchFamily="34" charset="-120"/>
              </a:rPr>
              <a:t>申報變更備查案件</a:t>
            </a:r>
            <a:endParaRPr lang="zh-TW" altLang="en-US" sz="1400" dirty="0">
              <a:latin typeface="微軟正黑體" panose="020B0604030504040204" pitchFamily="34" charset="-120"/>
              <a:ea typeface="微軟正黑體" panose="020B0604030504040204" pitchFamily="34" charset="-120"/>
            </a:endParaRPr>
          </a:p>
        </p:txBody>
      </p:sp>
      <p:cxnSp>
        <p:nvCxnSpPr>
          <p:cNvPr id="130" name="直線單箭頭接點 129"/>
          <p:cNvCxnSpPr/>
          <p:nvPr/>
        </p:nvCxnSpPr>
        <p:spPr>
          <a:xfrm>
            <a:off x="9922897" y="2498652"/>
            <a:ext cx="45746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2" name="直線單箭頭接點 131"/>
          <p:cNvCxnSpPr/>
          <p:nvPr/>
        </p:nvCxnSpPr>
        <p:spPr>
          <a:xfrm flipH="1">
            <a:off x="9922897" y="2612339"/>
            <a:ext cx="457462" cy="0"/>
          </a:xfrm>
          <a:prstGeom prst="straightConnector1">
            <a:avLst/>
          </a:prstGeom>
          <a:ln w="25400">
            <a:prstDash val="sysDash"/>
            <a:tailEnd type="triangle"/>
          </a:ln>
        </p:spPr>
        <p:style>
          <a:lnRef idx="1">
            <a:schemeClr val="dk1"/>
          </a:lnRef>
          <a:fillRef idx="0">
            <a:schemeClr val="dk1"/>
          </a:fillRef>
          <a:effectRef idx="0">
            <a:schemeClr val="dk1"/>
          </a:effectRef>
          <a:fontRef idx="minor">
            <a:schemeClr val="tx1"/>
          </a:fontRef>
        </p:style>
      </p:cxnSp>
      <p:sp>
        <p:nvSpPr>
          <p:cNvPr id="134" name="文字方塊 69"/>
          <p:cNvSpPr txBox="1"/>
          <p:nvPr/>
        </p:nvSpPr>
        <p:spPr>
          <a:xfrm>
            <a:off x="9830157" y="2701391"/>
            <a:ext cx="546885" cy="319602"/>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36000" rIns="0" bIns="36000" numCol="1" spcCol="0" rtlCol="0" fromWordArt="0" anchor="t" anchorCtr="0" forceAA="0" compatLnSpc="1">
            <a:prstTxWarp prst="textNoShape">
              <a:avLst/>
            </a:prstTxWarp>
            <a:noAutofit/>
          </a:bodyPr>
          <a:lstStyle/>
          <a:p>
            <a:pPr>
              <a:spcAft>
                <a:spcPts val="0"/>
              </a:spcAft>
            </a:pPr>
            <a:r>
              <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改正後</a:t>
            </a:r>
          </a:p>
        </p:txBody>
      </p:sp>
      <p:sp>
        <p:nvSpPr>
          <p:cNvPr id="135" name="文字方塊 58"/>
          <p:cNvSpPr txBox="1"/>
          <p:nvPr/>
        </p:nvSpPr>
        <p:spPr>
          <a:xfrm>
            <a:off x="9966265" y="2167684"/>
            <a:ext cx="410776" cy="258296"/>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36000" tIns="36000" rIns="36000" bIns="36000" numCol="1" spcCol="0" rtlCol="0" fromWordArt="0" anchor="t" anchorCtr="0" forceAA="0" compatLnSpc="1">
            <a:prstTxWarp prst="textNoShape">
              <a:avLst/>
            </a:prstTxWarp>
            <a:noAutofit/>
          </a:bodyPr>
          <a:lstStyle/>
          <a:p>
            <a:pPr>
              <a:lnSpc>
                <a:spcPts val="1600"/>
              </a:lnSpc>
              <a:spcAft>
                <a:spcPts val="0"/>
              </a:spcAft>
            </a:pPr>
            <a:r>
              <a:rPr lang="zh-TW" sz="13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不符</a:t>
            </a:r>
          </a:p>
        </p:txBody>
      </p:sp>
      <p:cxnSp>
        <p:nvCxnSpPr>
          <p:cNvPr id="139" name="直線單箭頭接點 138"/>
          <p:cNvCxnSpPr>
            <a:stCxn id="4" idx="2"/>
          </p:cNvCxnSpPr>
          <p:nvPr/>
        </p:nvCxnSpPr>
        <p:spPr>
          <a:xfrm>
            <a:off x="9107258" y="2927503"/>
            <a:ext cx="0" cy="2112019"/>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16066404"/>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a:srcRect l="14609" t="11111" r="16406" b="6111"/>
          <a:stretch/>
        </p:blipFill>
        <p:spPr>
          <a:xfrm>
            <a:off x="161923" y="752154"/>
            <a:ext cx="10677527" cy="5969321"/>
          </a:xfrm>
          <a:prstGeom prst="rect">
            <a:avLst/>
          </a:prstGeom>
        </p:spPr>
      </p:pic>
      <p:sp>
        <p:nvSpPr>
          <p:cNvPr id="2" name="標題 1"/>
          <p:cNvSpPr>
            <a:spLocks noGrp="1"/>
          </p:cNvSpPr>
          <p:nvPr>
            <p:ph type="title"/>
          </p:nvPr>
        </p:nvSpPr>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13</a:t>
            </a:fld>
            <a:endParaRPr lang="zh-TW" altLang="en-US"/>
          </a:p>
        </p:txBody>
      </p:sp>
      <p:sp>
        <p:nvSpPr>
          <p:cNvPr id="5" name="矩形 4"/>
          <p:cNvSpPr/>
          <p:nvPr/>
        </p:nvSpPr>
        <p:spPr>
          <a:xfrm>
            <a:off x="161924" y="1638300"/>
            <a:ext cx="5086352" cy="1388679"/>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7" name="矩形 6"/>
          <p:cNvSpPr/>
          <p:nvPr/>
        </p:nvSpPr>
        <p:spPr>
          <a:xfrm>
            <a:off x="5686097" y="4552072"/>
            <a:ext cx="5086352" cy="818713"/>
          </a:xfrm>
          <a:prstGeom prst="rect">
            <a:avLst/>
          </a:prstGeom>
          <a:noFill/>
          <a:ln w="38100">
            <a:solidFill>
              <a:srgbClr val="FF3B3B"/>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8" name="矩形 7"/>
          <p:cNvSpPr/>
          <p:nvPr/>
        </p:nvSpPr>
        <p:spPr>
          <a:xfrm>
            <a:off x="10341610" y="4533498"/>
            <a:ext cx="1399505" cy="399435"/>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smtClean="0">
                <a:latin typeface="微軟正黑體" panose="020B0604030504040204" pitchFamily="34" charset="-120"/>
                <a:ea typeface="微軟正黑體" panose="020B0604030504040204" pitchFamily="34" charset="-120"/>
              </a:rPr>
              <a:t>簽章欄</a:t>
            </a:r>
            <a:endParaRPr lang="zh-TW" altLang="en-US" sz="2400" dirty="0">
              <a:latin typeface="微軟正黑體" panose="020B0604030504040204" pitchFamily="34" charset="-120"/>
              <a:ea typeface="微軟正黑體" panose="020B0604030504040204" pitchFamily="34" charset="-120"/>
            </a:endParaRPr>
          </a:p>
        </p:txBody>
      </p:sp>
      <p:sp>
        <p:nvSpPr>
          <p:cNvPr id="9" name="矩形 8"/>
          <p:cNvSpPr/>
          <p:nvPr/>
        </p:nvSpPr>
        <p:spPr>
          <a:xfrm>
            <a:off x="161923" y="3195145"/>
            <a:ext cx="5086353" cy="3526330"/>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2" name="矩形 11"/>
          <p:cNvSpPr/>
          <p:nvPr/>
        </p:nvSpPr>
        <p:spPr>
          <a:xfrm>
            <a:off x="5686097" y="1625726"/>
            <a:ext cx="5086352" cy="1423417"/>
          </a:xfrm>
          <a:prstGeom prst="rect">
            <a:avLst/>
          </a:prstGeom>
          <a:noFill/>
          <a:ln w="38100">
            <a:solidFill>
              <a:srgbClr val="0000FF"/>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0" name="矩形 9"/>
          <p:cNvSpPr/>
          <p:nvPr/>
        </p:nvSpPr>
        <p:spPr>
          <a:xfrm>
            <a:off x="3789394" y="3195146"/>
            <a:ext cx="1433677" cy="372808"/>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smtClean="0">
                <a:latin typeface="微軟正黑體" panose="020B0604030504040204" pitchFamily="34" charset="-120"/>
                <a:ea typeface="微軟正黑體" panose="020B0604030504040204" pitchFamily="34" charset="-120"/>
              </a:rPr>
              <a:t>資訊備查</a:t>
            </a:r>
            <a:endParaRPr lang="zh-TW" altLang="en-US" sz="2400" dirty="0">
              <a:latin typeface="微軟正黑體" panose="020B0604030504040204" pitchFamily="34" charset="-120"/>
              <a:ea typeface="微軟正黑體" panose="020B0604030504040204" pitchFamily="34" charset="-120"/>
            </a:endParaRPr>
          </a:p>
        </p:txBody>
      </p:sp>
      <p:sp>
        <p:nvSpPr>
          <p:cNvPr id="11" name="矩形 10"/>
          <p:cNvSpPr/>
          <p:nvPr/>
        </p:nvSpPr>
        <p:spPr>
          <a:xfrm>
            <a:off x="5686097" y="1136011"/>
            <a:ext cx="5086352" cy="489715"/>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3" name="矩形 12"/>
          <p:cNvSpPr/>
          <p:nvPr/>
        </p:nvSpPr>
        <p:spPr>
          <a:xfrm>
            <a:off x="10260550" y="1685972"/>
            <a:ext cx="1480565" cy="367168"/>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smtClean="0">
                <a:latin typeface="微軟正黑體" panose="020B0604030504040204" pitchFamily="34" charset="-120"/>
                <a:ea typeface="微軟正黑體" panose="020B0604030504040204" pitchFamily="34" charset="-120"/>
              </a:rPr>
              <a:t>變更備查</a:t>
            </a:r>
            <a:endParaRPr lang="zh-TW" altLang="en-US" sz="2400" dirty="0">
              <a:latin typeface="微軟正黑體" panose="020B0604030504040204" pitchFamily="34" charset="-120"/>
              <a:ea typeface="微軟正黑體" panose="020B0604030504040204" pitchFamily="34" charset="-120"/>
            </a:endParaRPr>
          </a:p>
        </p:txBody>
      </p:sp>
      <p:sp>
        <p:nvSpPr>
          <p:cNvPr id="14" name="矩形 13"/>
          <p:cNvSpPr/>
          <p:nvPr/>
        </p:nvSpPr>
        <p:spPr>
          <a:xfrm>
            <a:off x="10273003" y="1187415"/>
            <a:ext cx="1455658" cy="337483"/>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smtClean="0">
                <a:latin typeface="微軟正黑體" panose="020B0604030504040204" pitchFamily="34" charset="-120"/>
                <a:ea typeface="微軟正黑體" panose="020B0604030504040204" pitchFamily="34" charset="-120"/>
              </a:rPr>
              <a:t>契約備查</a:t>
            </a:r>
            <a:endParaRPr lang="zh-TW" altLang="en-US" sz="2400" dirty="0">
              <a:latin typeface="微軟正黑體" panose="020B0604030504040204" pitchFamily="34" charset="-120"/>
              <a:ea typeface="微軟正黑體" panose="020B0604030504040204" pitchFamily="34" charset="-120"/>
            </a:endParaRPr>
          </a:p>
        </p:txBody>
      </p:sp>
      <p:sp>
        <p:nvSpPr>
          <p:cNvPr id="6" name="矩形 5"/>
          <p:cNvSpPr/>
          <p:nvPr/>
        </p:nvSpPr>
        <p:spPr>
          <a:xfrm>
            <a:off x="3789395" y="1683101"/>
            <a:ext cx="1433677" cy="342923"/>
          </a:xfrm>
          <a:prstGeom prst="rect">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dirty="0" smtClean="0">
                <a:latin typeface="微軟正黑體" panose="020B0604030504040204" pitchFamily="34" charset="-120"/>
                <a:ea typeface="微軟正黑體" panose="020B0604030504040204" pitchFamily="34" charset="-120"/>
              </a:rPr>
              <a:t>申報人欄</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05060274"/>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14</a:t>
            </a:fld>
            <a:endParaRPr lang="zh-TW" altLang="en-US"/>
          </a:p>
        </p:txBody>
      </p:sp>
      <p:pic>
        <p:nvPicPr>
          <p:cNvPr id="15" name="圖片 14"/>
          <p:cNvPicPr>
            <a:picLocks noChangeAspect="1"/>
          </p:cNvPicPr>
          <p:nvPr/>
        </p:nvPicPr>
        <p:blipFill rotWithShape="1">
          <a:blip r:embed="rId2"/>
          <a:srcRect l="31015" t="15695" r="36406" b="8333"/>
          <a:stretch/>
        </p:blipFill>
        <p:spPr>
          <a:xfrm>
            <a:off x="247649" y="767650"/>
            <a:ext cx="5410201" cy="5847390"/>
          </a:xfrm>
          <a:prstGeom prst="rect">
            <a:avLst/>
          </a:prstGeom>
        </p:spPr>
      </p:pic>
      <p:pic>
        <p:nvPicPr>
          <p:cNvPr id="16" name="圖片 15"/>
          <p:cNvPicPr>
            <a:picLocks noChangeAspect="1"/>
          </p:cNvPicPr>
          <p:nvPr/>
        </p:nvPicPr>
        <p:blipFill rotWithShape="1">
          <a:blip r:embed="rId3"/>
          <a:srcRect l="24140" t="17500" r="29532" b="8611"/>
          <a:stretch/>
        </p:blipFill>
        <p:spPr>
          <a:xfrm>
            <a:off x="5734050" y="767650"/>
            <a:ext cx="6115049" cy="5766499"/>
          </a:xfrm>
          <a:prstGeom prst="rect">
            <a:avLst/>
          </a:prstGeom>
        </p:spPr>
      </p:pic>
    </p:spTree>
    <p:extLst>
      <p:ext uri="{BB962C8B-B14F-4D97-AF65-F5344CB8AC3E}">
        <p14:creationId xmlns:p14="http://schemas.microsoft.com/office/powerpoint/2010/main" val="1918418062"/>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8801"/>
            <a:ext cx="10515600" cy="1026341"/>
          </a:xfrm>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a:xfrm>
            <a:off x="8610600" y="6400323"/>
            <a:ext cx="2743200" cy="365125"/>
          </a:xfrm>
        </p:spPr>
        <p:txBody>
          <a:bodyPr/>
          <a:lstStyle/>
          <a:p>
            <a:fld id="{2A01B56C-0F6F-4784-B86E-B0C308E4059C}" type="slidenum">
              <a:rPr lang="zh-TW" altLang="en-US" smtClean="0"/>
              <a:t>15</a:t>
            </a:fld>
            <a:endParaRPr lang="zh-TW" altLang="en-US"/>
          </a:p>
        </p:txBody>
      </p:sp>
      <p:grpSp>
        <p:nvGrpSpPr>
          <p:cNvPr id="66" name="群組 65"/>
          <p:cNvGrpSpPr/>
          <p:nvPr/>
        </p:nvGrpSpPr>
        <p:grpSpPr>
          <a:xfrm>
            <a:off x="204293" y="159593"/>
            <a:ext cx="11779469" cy="6416623"/>
            <a:chOff x="204293" y="159593"/>
            <a:chExt cx="11779469" cy="6416623"/>
          </a:xfrm>
        </p:grpSpPr>
        <p:grpSp>
          <p:nvGrpSpPr>
            <p:cNvPr id="53" name="群組 52"/>
            <p:cNvGrpSpPr/>
            <p:nvPr/>
          </p:nvGrpSpPr>
          <p:grpSpPr>
            <a:xfrm>
              <a:off x="204293" y="159593"/>
              <a:ext cx="11779469" cy="6416623"/>
              <a:chOff x="236482" y="141831"/>
              <a:chExt cx="11779469" cy="6416623"/>
            </a:xfrm>
          </p:grpSpPr>
          <p:pic>
            <p:nvPicPr>
              <p:cNvPr id="4" name="圖片 3"/>
              <p:cNvPicPr>
                <a:picLocks noChangeAspect="1"/>
              </p:cNvPicPr>
              <p:nvPr/>
            </p:nvPicPr>
            <p:blipFill rotWithShape="1">
              <a:blip r:embed="rId2"/>
              <a:srcRect l="3534" t="12108" r="4741" b="8200"/>
              <a:stretch/>
            </p:blipFill>
            <p:spPr>
              <a:xfrm>
                <a:off x="236482" y="1092187"/>
                <a:ext cx="6800192" cy="4897822"/>
              </a:xfrm>
              <a:prstGeom prst="rect">
                <a:avLst/>
              </a:prstGeom>
            </p:spPr>
          </p:pic>
          <p:grpSp>
            <p:nvGrpSpPr>
              <p:cNvPr id="23" name="群組 22"/>
              <p:cNvGrpSpPr/>
              <p:nvPr/>
            </p:nvGrpSpPr>
            <p:grpSpPr>
              <a:xfrm>
                <a:off x="5972526" y="141831"/>
                <a:ext cx="6043425" cy="6416623"/>
                <a:chOff x="5972526" y="141832"/>
                <a:chExt cx="6043425" cy="6184986"/>
              </a:xfrm>
            </p:grpSpPr>
            <p:grpSp>
              <p:nvGrpSpPr>
                <p:cNvPr id="22" name="群組 21"/>
                <p:cNvGrpSpPr/>
                <p:nvPr/>
              </p:nvGrpSpPr>
              <p:grpSpPr>
                <a:xfrm>
                  <a:off x="5972526" y="141832"/>
                  <a:ext cx="6043425" cy="6184986"/>
                  <a:chOff x="6004057" y="257855"/>
                  <a:chExt cx="6043425" cy="5916957"/>
                </a:xfrm>
              </p:grpSpPr>
              <p:pic>
                <p:nvPicPr>
                  <p:cNvPr id="8" name="圖片 7"/>
                  <p:cNvPicPr>
                    <a:picLocks noChangeAspect="1"/>
                  </p:cNvPicPr>
                  <p:nvPr/>
                </p:nvPicPr>
                <p:blipFill rotWithShape="1">
                  <a:blip r:embed="rId3"/>
                  <a:srcRect l="8449" t="11801" r="12759" b="15249"/>
                  <a:stretch/>
                </p:blipFill>
                <p:spPr>
                  <a:xfrm>
                    <a:off x="6022428" y="257855"/>
                    <a:ext cx="5969876" cy="3235020"/>
                  </a:xfrm>
                  <a:prstGeom prst="rect">
                    <a:avLst/>
                  </a:prstGeom>
                </p:spPr>
              </p:pic>
              <p:pic>
                <p:nvPicPr>
                  <p:cNvPr id="9" name="圖片 8"/>
                  <p:cNvPicPr>
                    <a:picLocks noChangeAspect="1"/>
                  </p:cNvPicPr>
                  <p:nvPr/>
                </p:nvPicPr>
                <p:blipFill rotWithShape="1">
                  <a:blip r:embed="rId4"/>
                  <a:srcRect l="8017" t="54299" r="12586" b="9118"/>
                  <a:stretch/>
                </p:blipFill>
                <p:spPr>
                  <a:xfrm>
                    <a:off x="6004057" y="3519102"/>
                    <a:ext cx="6006618" cy="1629009"/>
                  </a:xfrm>
                  <a:prstGeom prst="rect">
                    <a:avLst/>
                  </a:prstGeom>
                </p:spPr>
              </p:pic>
              <p:pic>
                <p:nvPicPr>
                  <p:cNvPr id="10" name="圖片 9"/>
                  <p:cNvPicPr>
                    <a:picLocks noChangeAspect="1"/>
                  </p:cNvPicPr>
                  <p:nvPr/>
                </p:nvPicPr>
                <p:blipFill rotWithShape="1">
                  <a:blip r:embed="rId5"/>
                  <a:srcRect l="8534" t="20689" r="12069" b="53654"/>
                  <a:stretch/>
                </p:blipFill>
                <p:spPr>
                  <a:xfrm>
                    <a:off x="6046075" y="4997815"/>
                    <a:ext cx="6001407" cy="1176997"/>
                  </a:xfrm>
                  <a:prstGeom prst="rect">
                    <a:avLst/>
                  </a:prstGeom>
                </p:spPr>
              </p:pic>
              <p:pic>
                <p:nvPicPr>
                  <p:cNvPr id="12" name="그림 21" descr="특수_014.png"/>
                  <p:cNvPicPr>
                    <a:picLocks noChangeAspect="1"/>
                  </p:cNvPicPr>
                  <p:nvPr/>
                </p:nvPicPr>
                <p:blipFill>
                  <a:blip r:embed="rId6" cstate="print">
                    <a:duotone>
                      <a:schemeClr val="accent4">
                        <a:shade val="45000"/>
                        <a:satMod val="135000"/>
                      </a:schemeClr>
                      <a:prstClr val="white"/>
                    </a:duotone>
                  </a:blip>
                  <a:stretch>
                    <a:fillRect/>
                  </a:stretch>
                </p:blipFill>
                <p:spPr>
                  <a:xfrm>
                    <a:off x="6046075" y="3392419"/>
                    <a:ext cx="5812221" cy="253365"/>
                  </a:xfrm>
                  <a:prstGeom prst="rect">
                    <a:avLst/>
                  </a:prstGeom>
                </p:spPr>
              </p:pic>
            </p:grpSp>
            <p:sp>
              <p:nvSpPr>
                <p:cNvPr id="14" name="矩形 13"/>
                <p:cNvSpPr/>
                <p:nvPr/>
              </p:nvSpPr>
              <p:spPr>
                <a:xfrm>
                  <a:off x="6936828" y="1380825"/>
                  <a:ext cx="2806262" cy="243481"/>
                </a:xfrm>
                <a:prstGeom prst="rect">
                  <a:avLst/>
                </a:prstGeom>
                <a:noFill/>
                <a:ln w="38100">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5" name="矩形 14"/>
                <p:cNvSpPr/>
                <p:nvPr/>
              </p:nvSpPr>
              <p:spPr>
                <a:xfrm>
                  <a:off x="6096000" y="5562238"/>
                  <a:ext cx="5334000" cy="357910"/>
                </a:xfrm>
                <a:prstGeom prst="rect">
                  <a:avLst/>
                </a:prstGeom>
                <a:noFill/>
                <a:ln w="38100">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7" name="矩形 16"/>
                <p:cNvSpPr/>
                <p:nvPr/>
              </p:nvSpPr>
              <p:spPr>
                <a:xfrm>
                  <a:off x="6932885" y="2697515"/>
                  <a:ext cx="1597573" cy="290544"/>
                </a:xfrm>
                <a:prstGeom prst="rect">
                  <a:avLst/>
                </a:prstGeom>
                <a:noFill/>
                <a:ln w="38100">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grpSp>
        </p:grpSp>
        <p:sp>
          <p:nvSpPr>
            <p:cNvPr id="65" name="矩形 64"/>
            <p:cNvSpPr/>
            <p:nvPr/>
          </p:nvSpPr>
          <p:spPr>
            <a:xfrm>
              <a:off x="6909234" y="1714851"/>
              <a:ext cx="1597573" cy="301425"/>
            </a:xfrm>
            <a:prstGeom prst="rect">
              <a:avLst/>
            </a:prstGeom>
            <a:noFill/>
            <a:ln w="38100">
              <a:solidFill>
                <a:srgbClr val="0000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grpSp>
      <p:grpSp>
        <p:nvGrpSpPr>
          <p:cNvPr id="74" name="群組 73"/>
          <p:cNvGrpSpPr/>
          <p:nvPr/>
        </p:nvGrpSpPr>
        <p:grpSpPr>
          <a:xfrm>
            <a:off x="2080391" y="1543515"/>
            <a:ext cx="4852494" cy="4520642"/>
            <a:chOff x="2080391" y="1543515"/>
            <a:chExt cx="4852494" cy="4520642"/>
          </a:xfrm>
        </p:grpSpPr>
        <p:cxnSp>
          <p:nvCxnSpPr>
            <p:cNvPr id="49" name="直線接點 48"/>
            <p:cNvCxnSpPr>
              <a:stCxn id="14" idx="1"/>
            </p:cNvCxnSpPr>
            <p:nvPr/>
          </p:nvCxnSpPr>
          <p:spPr>
            <a:xfrm flipH="1">
              <a:off x="2080391" y="1571288"/>
              <a:ext cx="4824248" cy="2363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1" name="直線單箭頭接點 50"/>
            <p:cNvCxnSpPr/>
            <p:nvPr/>
          </p:nvCxnSpPr>
          <p:spPr>
            <a:xfrm>
              <a:off x="2112579" y="1543515"/>
              <a:ext cx="0" cy="1790742"/>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接點 54"/>
            <p:cNvCxnSpPr/>
            <p:nvPr/>
          </p:nvCxnSpPr>
          <p:spPr>
            <a:xfrm flipH="1">
              <a:off x="2112579" y="6064157"/>
              <a:ext cx="3901965"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7" name="直線單箭頭接點 56"/>
            <p:cNvCxnSpPr/>
            <p:nvPr/>
          </p:nvCxnSpPr>
          <p:spPr>
            <a:xfrm flipV="1">
              <a:off x="2102069" y="3367905"/>
              <a:ext cx="0" cy="2696252"/>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線接點 60"/>
            <p:cNvCxnSpPr/>
            <p:nvPr/>
          </p:nvCxnSpPr>
          <p:spPr>
            <a:xfrm flipH="1">
              <a:off x="5255172" y="2953407"/>
              <a:ext cx="1677713"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3" name="直線單箭頭接點 62"/>
            <p:cNvCxnSpPr/>
            <p:nvPr/>
          </p:nvCxnSpPr>
          <p:spPr>
            <a:xfrm>
              <a:off x="5276193" y="2953407"/>
              <a:ext cx="0" cy="880214"/>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線接點 67"/>
            <p:cNvCxnSpPr/>
            <p:nvPr/>
          </p:nvCxnSpPr>
          <p:spPr>
            <a:xfrm flipH="1" flipV="1">
              <a:off x="3016470" y="1818290"/>
              <a:ext cx="3884226" cy="2765"/>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1" name="直線單箭頭接點 70"/>
            <p:cNvCxnSpPr/>
            <p:nvPr/>
          </p:nvCxnSpPr>
          <p:spPr>
            <a:xfrm>
              <a:off x="3038802" y="1823888"/>
              <a:ext cx="0" cy="306478"/>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線單箭頭接點 72"/>
            <p:cNvCxnSpPr/>
            <p:nvPr/>
          </p:nvCxnSpPr>
          <p:spPr>
            <a:xfrm>
              <a:off x="4958583" y="1818290"/>
              <a:ext cx="0" cy="294289"/>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76" name="圓角矩形圖說文字 75"/>
          <p:cNvSpPr/>
          <p:nvPr/>
        </p:nvSpPr>
        <p:spPr>
          <a:xfrm>
            <a:off x="2182868" y="3112415"/>
            <a:ext cx="2775715" cy="382972"/>
          </a:xfrm>
          <a:prstGeom prst="wedgeRoundRectCallout">
            <a:avLst>
              <a:gd name="adj1" fmla="val -12047"/>
              <a:gd name="adj2" fmla="val -40061"/>
              <a:gd name="adj3" fmla="val 16667"/>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b="1" dirty="0" smtClean="0"/>
              <a:t>多筆時另加填附表</a:t>
            </a:r>
            <a:endParaRPr lang="en-US" altLang="zh-TW" sz="2400" b="1" dirty="0" smtClean="0"/>
          </a:p>
        </p:txBody>
      </p:sp>
    </p:spTree>
    <p:extLst>
      <p:ext uri="{BB962C8B-B14F-4D97-AF65-F5344CB8AC3E}">
        <p14:creationId xmlns:p14="http://schemas.microsoft.com/office/powerpoint/2010/main" val="3992056463"/>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a:xfrm>
            <a:off x="8610600" y="6400323"/>
            <a:ext cx="2743200" cy="365125"/>
          </a:xfrm>
        </p:spPr>
        <p:txBody>
          <a:bodyPr/>
          <a:lstStyle/>
          <a:p>
            <a:fld id="{2A01B56C-0F6F-4784-B86E-B0C308E4059C}" type="slidenum">
              <a:rPr lang="zh-TW" altLang="en-US" smtClean="0"/>
              <a:t>16</a:t>
            </a:fld>
            <a:endParaRPr lang="zh-TW" altLang="en-US"/>
          </a:p>
        </p:txBody>
      </p:sp>
      <p:grpSp>
        <p:nvGrpSpPr>
          <p:cNvPr id="35" name="群組 34"/>
          <p:cNvGrpSpPr/>
          <p:nvPr/>
        </p:nvGrpSpPr>
        <p:grpSpPr>
          <a:xfrm>
            <a:off x="215461" y="267956"/>
            <a:ext cx="11779469" cy="6416623"/>
            <a:chOff x="236482" y="141831"/>
            <a:chExt cx="11779469" cy="6416623"/>
          </a:xfrm>
        </p:grpSpPr>
        <p:grpSp>
          <p:nvGrpSpPr>
            <p:cNvPr id="53" name="群組 52"/>
            <p:cNvGrpSpPr/>
            <p:nvPr/>
          </p:nvGrpSpPr>
          <p:grpSpPr>
            <a:xfrm>
              <a:off x="236482" y="141831"/>
              <a:ext cx="11779469" cy="6416623"/>
              <a:chOff x="236482" y="141831"/>
              <a:chExt cx="11779469" cy="6416623"/>
            </a:xfrm>
          </p:grpSpPr>
          <p:pic>
            <p:nvPicPr>
              <p:cNvPr id="4" name="圖片 3"/>
              <p:cNvPicPr>
                <a:picLocks noChangeAspect="1"/>
              </p:cNvPicPr>
              <p:nvPr/>
            </p:nvPicPr>
            <p:blipFill rotWithShape="1">
              <a:blip r:embed="rId2"/>
              <a:srcRect l="3534" t="12108" r="4741" b="8200"/>
              <a:stretch/>
            </p:blipFill>
            <p:spPr>
              <a:xfrm>
                <a:off x="236482" y="1092187"/>
                <a:ext cx="6800192" cy="4897822"/>
              </a:xfrm>
              <a:prstGeom prst="rect">
                <a:avLst/>
              </a:prstGeom>
            </p:spPr>
          </p:pic>
          <p:grpSp>
            <p:nvGrpSpPr>
              <p:cNvPr id="23" name="群組 22"/>
              <p:cNvGrpSpPr/>
              <p:nvPr/>
            </p:nvGrpSpPr>
            <p:grpSpPr>
              <a:xfrm>
                <a:off x="5972526" y="141831"/>
                <a:ext cx="6043425" cy="6416623"/>
                <a:chOff x="5972526" y="141832"/>
                <a:chExt cx="6043425" cy="6184986"/>
              </a:xfrm>
            </p:grpSpPr>
            <p:grpSp>
              <p:nvGrpSpPr>
                <p:cNvPr id="22" name="群組 21"/>
                <p:cNvGrpSpPr/>
                <p:nvPr/>
              </p:nvGrpSpPr>
              <p:grpSpPr>
                <a:xfrm>
                  <a:off x="5972526" y="141832"/>
                  <a:ext cx="6043425" cy="6184986"/>
                  <a:chOff x="6004057" y="257855"/>
                  <a:chExt cx="6043425" cy="5916957"/>
                </a:xfrm>
              </p:grpSpPr>
              <p:pic>
                <p:nvPicPr>
                  <p:cNvPr id="8" name="圖片 7"/>
                  <p:cNvPicPr>
                    <a:picLocks noChangeAspect="1"/>
                  </p:cNvPicPr>
                  <p:nvPr/>
                </p:nvPicPr>
                <p:blipFill rotWithShape="1">
                  <a:blip r:embed="rId3"/>
                  <a:srcRect l="8449" t="11801" r="12759" b="15249"/>
                  <a:stretch/>
                </p:blipFill>
                <p:spPr>
                  <a:xfrm>
                    <a:off x="6022428" y="257855"/>
                    <a:ext cx="5969876" cy="3235020"/>
                  </a:xfrm>
                  <a:prstGeom prst="rect">
                    <a:avLst/>
                  </a:prstGeom>
                </p:spPr>
              </p:pic>
              <p:pic>
                <p:nvPicPr>
                  <p:cNvPr id="9" name="圖片 8"/>
                  <p:cNvPicPr>
                    <a:picLocks noChangeAspect="1"/>
                  </p:cNvPicPr>
                  <p:nvPr/>
                </p:nvPicPr>
                <p:blipFill rotWithShape="1">
                  <a:blip r:embed="rId4"/>
                  <a:srcRect l="8017" t="54299" r="12586" b="9118"/>
                  <a:stretch/>
                </p:blipFill>
                <p:spPr>
                  <a:xfrm>
                    <a:off x="6004057" y="3519102"/>
                    <a:ext cx="6006618" cy="1629009"/>
                  </a:xfrm>
                  <a:prstGeom prst="rect">
                    <a:avLst/>
                  </a:prstGeom>
                </p:spPr>
              </p:pic>
              <p:pic>
                <p:nvPicPr>
                  <p:cNvPr id="10" name="圖片 9"/>
                  <p:cNvPicPr>
                    <a:picLocks noChangeAspect="1"/>
                  </p:cNvPicPr>
                  <p:nvPr/>
                </p:nvPicPr>
                <p:blipFill rotWithShape="1">
                  <a:blip r:embed="rId5"/>
                  <a:srcRect l="8534" t="20689" r="12069" b="53654"/>
                  <a:stretch/>
                </p:blipFill>
                <p:spPr>
                  <a:xfrm>
                    <a:off x="6046075" y="4997815"/>
                    <a:ext cx="6001407" cy="1176997"/>
                  </a:xfrm>
                  <a:prstGeom prst="rect">
                    <a:avLst/>
                  </a:prstGeom>
                </p:spPr>
              </p:pic>
              <p:pic>
                <p:nvPicPr>
                  <p:cNvPr id="12" name="그림 21" descr="특수_014.png"/>
                  <p:cNvPicPr>
                    <a:picLocks noChangeAspect="1"/>
                  </p:cNvPicPr>
                  <p:nvPr/>
                </p:nvPicPr>
                <p:blipFill>
                  <a:blip r:embed="rId6" cstate="print">
                    <a:duotone>
                      <a:schemeClr val="accent4">
                        <a:shade val="45000"/>
                        <a:satMod val="135000"/>
                      </a:schemeClr>
                      <a:prstClr val="white"/>
                    </a:duotone>
                  </a:blip>
                  <a:stretch>
                    <a:fillRect/>
                  </a:stretch>
                </p:blipFill>
                <p:spPr>
                  <a:xfrm>
                    <a:off x="6046075" y="3392419"/>
                    <a:ext cx="5812221" cy="253365"/>
                  </a:xfrm>
                  <a:prstGeom prst="rect">
                    <a:avLst/>
                  </a:prstGeom>
                </p:spPr>
              </p:pic>
            </p:grpSp>
            <p:sp>
              <p:nvSpPr>
                <p:cNvPr id="13" name="矩形 12"/>
                <p:cNvSpPr/>
                <p:nvPr/>
              </p:nvSpPr>
              <p:spPr>
                <a:xfrm>
                  <a:off x="6906611" y="554279"/>
                  <a:ext cx="2806262" cy="289047"/>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6" name="矩形 15"/>
                <p:cNvSpPr/>
                <p:nvPr/>
              </p:nvSpPr>
              <p:spPr>
                <a:xfrm>
                  <a:off x="6936828" y="1909591"/>
                  <a:ext cx="1219200" cy="287071"/>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8" name="矩形 17"/>
                <p:cNvSpPr/>
                <p:nvPr/>
              </p:nvSpPr>
              <p:spPr>
                <a:xfrm>
                  <a:off x="6932885" y="3219013"/>
                  <a:ext cx="1597573" cy="290544"/>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9" name="矩形 18"/>
                <p:cNvSpPr/>
                <p:nvPr/>
              </p:nvSpPr>
              <p:spPr>
                <a:xfrm>
                  <a:off x="9712873" y="2951913"/>
                  <a:ext cx="2111268" cy="282412"/>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20" name="矩形 19"/>
                <p:cNvSpPr/>
                <p:nvPr/>
              </p:nvSpPr>
              <p:spPr>
                <a:xfrm>
                  <a:off x="10628587" y="293348"/>
                  <a:ext cx="1219200" cy="287071"/>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21" name="矩形 20"/>
                <p:cNvSpPr/>
                <p:nvPr/>
              </p:nvSpPr>
              <p:spPr>
                <a:xfrm>
                  <a:off x="6531521" y="4900779"/>
                  <a:ext cx="3997874" cy="281994"/>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grpSp>
        </p:grpSp>
        <p:cxnSp>
          <p:nvCxnSpPr>
            <p:cNvPr id="45" name="直線接點 44"/>
            <p:cNvCxnSpPr/>
            <p:nvPr/>
          </p:nvCxnSpPr>
          <p:spPr>
            <a:xfrm flipH="1">
              <a:off x="1660634" y="864044"/>
              <a:ext cx="524597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單箭頭接點 46"/>
            <p:cNvCxnSpPr/>
            <p:nvPr/>
          </p:nvCxnSpPr>
          <p:spPr>
            <a:xfrm>
              <a:off x="1660634" y="864044"/>
              <a:ext cx="0" cy="369772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11353800" y="3350143"/>
              <a:ext cx="0" cy="280891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H="1">
              <a:off x="1576552" y="6148552"/>
              <a:ext cx="9777248" cy="0"/>
            </a:xfrm>
            <a:prstGeom prst="straightConnector1">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5" name="直線單箭頭接點 24"/>
            <p:cNvCxnSpPr/>
            <p:nvPr/>
          </p:nvCxnSpPr>
          <p:spPr>
            <a:xfrm flipV="1">
              <a:off x="1576552" y="5686097"/>
              <a:ext cx="0" cy="4309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接點 27"/>
            <p:cNvCxnSpPr/>
            <p:nvPr/>
          </p:nvCxnSpPr>
          <p:spPr>
            <a:xfrm flipH="1">
              <a:off x="1887919" y="2190940"/>
              <a:ext cx="5044966" cy="299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單箭頭接點 29"/>
            <p:cNvCxnSpPr/>
            <p:nvPr/>
          </p:nvCxnSpPr>
          <p:spPr>
            <a:xfrm flipH="1">
              <a:off x="1912883" y="2198265"/>
              <a:ext cx="10510" cy="31635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flipH="1">
              <a:off x="5402317" y="3635682"/>
              <a:ext cx="150429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單箭頭接點 33"/>
            <p:cNvCxnSpPr/>
            <p:nvPr/>
          </p:nvCxnSpPr>
          <p:spPr>
            <a:xfrm>
              <a:off x="5433848" y="3635682"/>
              <a:ext cx="0" cy="16463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圓角矩形圖說文字 37"/>
          <p:cNvSpPr/>
          <p:nvPr/>
        </p:nvSpPr>
        <p:spPr>
          <a:xfrm>
            <a:off x="1866897" y="5684305"/>
            <a:ext cx="3775840" cy="401210"/>
          </a:xfrm>
          <a:prstGeom prst="wedgeRoundRectCallout">
            <a:avLst>
              <a:gd name="adj1" fmla="val -12047"/>
              <a:gd name="adj2" fmla="val -40061"/>
              <a:gd name="adj3" fmla="val 16667"/>
            </a:avLst>
          </a:prstGeom>
          <a:solidFill>
            <a:srgbClr val="FFFF99"/>
          </a:solidFill>
        </p:spPr>
        <p:style>
          <a:lnRef idx="2">
            <a:schemeClr val="dk1"/>
          </a:lnRef>
          <a:fillRef idx="1">
            <a:schemeClr val="lt1"/>
          </a:fillRef>
          <a:effectRef idx="0">
            <a:schemeClr val="dk1"/>
          </a:effectRef>
          <a:fontRef idx="minor">
            <a:schemeClr val="dk1"/>
          </a:fontRef>
        </p:style>
        <p:txBody>
          <a:bodyPr rtlCol="0" anchor="ctr"/>
          <a:lstStyle/>
          <a:p>
            <a:pPr algn="ctr"/>
            <a:r>
              <a:rPr lang="zh-TW" altLang="en-US" sz="2400" b="1" dirty="0" smtClean="0"/>
              <a:t>並應加</a:t>
            </a:r>
            <a:r>
              <a:rPr lang="zh-TW" altLang="en-US" sz="2400" b="1" dirty="0"/>
              <a:t>填總戶數</a:t>
            </a:r>
          </a:p>
        </p:txBody>
      </p:sp>
    </p:spTree>
    <p:extLst>
      <p:ext uri="{BB962C8B-B14F-4D97-AF65-F5344CB8AC3E}">
        <p14:creationId xmlns:p14="http://schemas.microsoft.com/office/powerpoint/2010/main" val="374713045"/>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17</a:t>
            </a:fld>
            <a:endParaRPr lang="zh-TW" altLang="en-US"/>
          </a:p>
        </p:txBody>
      </p:sp>
      <p:sp>
        <p:nvSpPr>
          <p:cNvPr id="6" name="文字方塊 5"/>
          <p:cNvSpPr txBox="1"/>
          <p:nvPr/>
        </p:nvSpPr>
        <p:spPr>
          <a:xfrm>
            <a:off x="571500" y="1026341"/>
            <a:ext cx="10953750" cy="907941"/>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zh-TW" altLang="en-US" sz="2400" dirty="0">
                <a:latin typeface="微軟正黑體" panose="020B0604030504040204" pitchFamily="34" charset="-120"/>
                <a:ea typeface="微軟正黑體" panose="020B0604030504040204" pitchFamily="34" charset="-120"/>
              </a:rPr>
              <a:t>依實際</a:t>
            </a:r>
            <a:r>
              <a:rPr lang="zh-TW" altLang="en-US" sz="2400" dirty="0" smtClean="0">
                <a:latin typeface="微軟正黑體" panose="020B0604030504040204" pitchFamily="34" charset="-120"/>
                <a:ea typeface="微軟正黑體" panose="020B0604030504040204" pitchFamily="34" charset="-120"/>
              </a:rPr>
              <a:t>情形填載銷售方式、戶</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棟</a:t>
            </a:r>
            <a:r>
              <a:rPr lang="en-US" altLang="zh-TW" sz="2400" dirty="0" smtClean="0">
                <a:latin typeface="微軟正黑體" panose="020B0604030504040204" pitchFamily="34" charset="-120"/>
                <a:ea typeface="微軟正黑體" panose="020B0604030504040204" pitchFamily="34" charset="-120"/>
              </a:rPr>
              <a:t>)</a:t>
            </a:r>
            <a:r>
              <a:rPr lang="zh-TW" altLang="en-US" sz="2400" dirty="0" smtClean="0">
                <a:latin typeface="微軟正黑體" panose="020B0604030504040204" pitchFamily="34" charset="-120"/>
                <a:ea typeface="微軟正黑體" panose="020B0604030504040204" pitchFamily="34" charset="-120"/>
              </a:rPr>
              <a:t>數、期間及銷售地點等</a:t>
            </a:r>
            <a:r>
              <a:rPr lang="zh-TW" altLang="en-US" sz="2400" dirty="0">
                <a:latin typeface="微軟正黑體" panose="020B0604030504040204" pitchFamily="34" charset="-120"/>
                <a:ea typeface="微軟正黑體" panose="020B0604030504040204" pitchFamily="34" charset="-120"/>
              </a:rPr>
              <a:t>欄位。</a:t>
            </a:r>
            <a:endParaRPr lang="en-US" altLang="zh-TW" sz="2400" dirty="0" smtClean="0">
              <a:latin typeface="微軟正黑體" panose="020B0604030504040204" pitchFamily="34" charset="-120"/>
              <a:ea typeface="微軟正黑體" panose="020B0604030504040204" pitchFamily="34" charset="-120"/>
            </a:endParaRPr>
          </a:p>
          <a:p>
            <a:pPr marL="285750" indent="-285750">
              <a:spcAft>
                <a:spcPts val="600"/>
              </a:spcAft>
              <a:buFont typeface="Wingdings" panose="05000000000000000000" pitchFamily="2" charset="2"/>
              <a:buChar char="Ø"/>
            </a:pPr>
            <a:r>
              <a:rPr lang="zh-TW" altLang="en-US" sz="2400" dirty="0" smtClean="0">
                <a:latin typeface="微軟正黑體" panose="020B0604030504040204" pitchFamily="34" charset="-120"/>
                <a:ea typeface="微軟正黑體" panose="020B0604030504040204" pitchFamily="34" charset="-120"/>
              </a:rPr>
              <a:t>同一</a:t>
            </a:r>
            <a:r>
              <a:rPr lang="zh-TW" altLang="en-US" sz="2400" dirty="0">
                <a:latin typeface="微軟正黑體" panose="020B0604030504040204" pitchFamily="34" charset="-120"/>
                <a:ea typeface="微軟正黑體" panose="020B0604030504040204" pitchFamily="34" charset="-120"/>
              </a:rPr>
              <a:t>建案如為分期或分階段銷售，自售戶</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棟</a:t>
            </a: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數仍應一次查填</a:t>
            </a:r>
            <a:r>
              <a:rPr lang="zh-TW" altLang="en-US"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rotWithShape="1">
          <a:blip r:embed="rId2"/>
          <a:srcRect l="10392" t="30694" r="12499" b="16668"/>
          <a:stretch/>
        </p:blipFill>
        <p:spPr>
          <a:xfrm>
            <a:off x="838200" y="3111500"/>
            <a:ext cx="9715500" cy="3609975"/>
          </a:xfrm>
          <a:prstGeom prst="rect">
            <a:avLst/>
          </a:prstGeom>
        </p:spPr>
      </p:pic>
      <p:sp>
        <p:nvSpPr>
          <p:cNvPr id="5" name="文字方塊 4"/>
          <p:cNvSpPr txBox="1"/>
          <p:nvPr/>
        </p:nvSpPr>
        <p:spPr>
          <a:xfrm>
            <a:off x="647699" y="1934282"/>
            <a:ext cx="10601326" cy="1107996"/>
          </a:xfrm>
          <a:prstGeom prst="rect">
            <a:avLst/>
          </a:prstGeom>
          <a:solidFill>
            <a:srgbClr val="FFFFCC"/>
          </a:solidFill>
        </p:spPr>
        <p:txBody>
          <a:bodyPr wrap="square" rtlCol="0">
            <a:spAutoFit/>
          </a:bodyPr>
          <a:lstStyle/>
          <a:p>
            <a:pPr marL="863600" indent="-917575"/>
            <a:r>
              <a:rPr lang="zh-TW" altLang="en-US" sz="2200" dirty="0">
                <a:latin typeface="微軟正黑體" panose="020B0604030504040204" pitchFamily="34" charset="-120"/>
                <a:ea typeface="微軟正黑體" panose="020B0604030504040204" pitchFamily="34" charset="-120"/>
              </a:rPr>
              <a:t>例如：建築業與地主合建預售屋</a:t>
            </a:r>
            <a:r>
              <a:rPr lang="en-US" altLang="zh-TW" sz="2200" dirty="0">
                <a:latin typeface="微軟正黑體" panose="020B0604030504040204" pitchFamily="34" charset="-120"/>
                <a:ea typeface="微軟正黑體" panose="020B0604030504040204" pitchFamily="34" charset="-120"/>
              </a:rPr>
              <a:t>100</a:t>
            </a:r>
            <a:r>
              <a:rPr lang="zh-TW" altLang="en-US" sz="2200" dirty="0">
                <a:latin typeface="微軟正黑體" panose="020B0604030504040204" pitchFamily="34" charset="-120"/>
                <a:ea typeface="微軟正黑體" panose="020B0604030504040204" pitchFamily="34" charset="-120"/>
              </a:rPr>
              <a:t>戶，倘</a:t>
            </a:r>
            <a:r>
              <a:rPr lang="zh-TW" altLang="en-US" sz="2200" b="1" dirty="0">
                <a:solidFill>
                  <a:srgbClr val="3333CC"/>
                </a:solidFill>
                <a:latin typeface="微軟正黑體" panose="020B0604030504040204" pitchFamily="34" charset="-120"/>
                <a:ea typeface="微軟正黑體" panose="020B0604030504040204" pitchFamily="34" charset="-120"/>
              </a:rPr>
              <a:t>建築業分配</a:t>
            </a:r>
            <a:r>
              <a:rPr lang="en-US" altLang="zh-TW" sz="2200" b="1" dirty="0">
                <a:solidFill>
                  <a:srgbClr val="3333CC"/>
                </a:solidFill>
                <a:latin typeface="微軟正黑體" panose="020B0604030504040204" pitchFamily="34" charset="-120"/>
                <a:ea typeface="微軟正黑體" panose="020B0604030504040204" pitchFamily="34" charset="-120"/>
              </a:rPr>
              <a:t>40</a:t>
            </a:r>
            <a:r>
              <a:rPr lang="zh-TW" altLang="en-US" sz="2200" b="1" dirty="0">
                <a:solidFill>
                  <a:srgbClr val="3333CC"/>
                </a:solidFill>
                <a:latin typeface="微軟正黑體" panose="020B0604030504040204" pitchFamily="34" charset="-120"/>
                <a:ea typeface="微軟正黑體" panose="020B0604030504040204" pitchFamily="34" charset="-120"/>
              </a:rPr>
              <a:t>戶自行銷售</a:t>
            </a:r>
            <a:r>
              <a:rPr lang="zh-TW" altLang="en-US" sz="2200" dirty="0">
                <a:latin typeface="微軟正黑體" panose="020B0604030504040204" pitchFamily="34" charset="-120"/>
                <a:ea typeface="微軟正黑體" panose="020B0604030504040204" pitchFamily="34" charset="-120"/>
              </a:rPr>
              <a:t>，地主分配</a:t>
            </a:r>
            <a:r>
              <a:rPr lang="en-US" altLang="zh-TW" sz="2200" dirty="0">
                <a:latin typeface="微軟正黑體" panose="020B0604030504040204" pitchFamily="34" charset="-120"/>
                <a:ea typeface="微軟正黑體" panose="020B0604030504040204" pitchFamily="34" charset="-120"/>
              </a:rPr>
              <a:t>60</a:t>
            </a:r>
            <a:r>
              <a:rPr lang="zh-TW" altLang="en-US" sz="2200" dirty="0">
                <a:latin typeface="微軟正黑體" panose="020B0604030504040204" pitchFamily="34" charset="-120"/>
                <a:ea typeface="微軟正黑體" panose="020B0604030504040204" pitchFamily="34" charset="-120"/>
              </a:rPr>
              <a:t>戶，其中</a:t>
            </a:r>
            <a:r>
              <a:rPr lang="zh-TW" altLang="en-US" sz="2200" b="1" dirty="0">
                <a:solidFill>
                  <a:srgbClr val="3333CC"/>
                </a:solidFill>
                <a:latin typeface="微軟正黑體" panose="020B0604030504040204" pitchFamily="34" charset="-120"/>
                <a:ea typeface="微軟正黑體" panose="020B0604030504040204" pitchFamily="34" charset="-120"/>
              </a:rPr>
              <a:t>地主</a:t>
            </a:r>
            <a:r>
              <a:rPr lang="en-US" altLang="zh-TW" sz="2200" b="1" dirty="0">
                <a:solidFill>
                  <a:srgbClr val="3333CC"/>
                </a:solidFill>
                <a:latin typeface="微軟正黑體" panose="020B0604030504040204" pitchFamily="34" charset="-120"/>
                <a:ea typeface="微軟正黑體" panose="020B0604030504040204" pitchFamily="34" charset="-120"/>
              </a:rPr>
              <a:t>25</a:t>
            </a:r>
            <a:r>
              <a:rPr lang="zh-TW" altLang="en-US" sz="2200" b="1" dirty="0">
                <a:solidFill>
                  <a:srgbClr val="3333CC"/>
                </a:solidFill>
                <a:latin typeface="微軟正黑體" panose="020B0604030504040204" pitchFamily="34" charset="-120"/>
                <a:ea typeface="微軟正黑體" panose="020B0604030504040204" pitchFamily="34" charset="-120"/>
              </a:rPr>
              <a:t>戶約定</a:t>
            </a:r>
            <a:r>
              <a:rPr lang="zh-TW" altLang="en-US" sz="2200" dirty="0">
                <a:latin typeface="微軟正黑體" panose="020B0604030504040204" pitchFamily="34" charset="-120"/>
                <a:ea typeface="微軟正黑體" panose="020B0604030504040204" pitchFamily="34" charset="-120"/>
              </a:rPr>
              <a:t>由建築業</a:t>
            </a:r>
            <a:r>
              <a:rPr lang="zh-TW" altLang="en-US" sz="2200" b="1" dirty="0">
                <a:solidFill>
                  <a:srgbClr val="3333CC"/>
                </a:solidFill>
                <a:latin typeface="微軟正黑體" panose="020B0604030504040204" pitchFamily="34" charset="-120"/>
                <a:ea typeface="微軟正黑體" panose="020B0604030504040204" pitchFamily="34" charset="-120"/>
              </a:rPr>
              <a:t>併同銷售</a:t>
            </a:r>
            <a:r>
              <a:rPr lang="zh-TW" altLang="en-US" sz="2200" dirty="0">
                <a:latin typeface="微軟正黑體" panose="020B0604030504040204" pitchFamily="34" charset="-120"/>
                <a:ea typeface="微軟正黑體" panose="020B0604030504040204" pitchFamily="34" charset="-120"/>
              </a:rPr>
              <a:t>、</a:t>
            </a:r>
            <a:r>
              <a:rPr lang="en-US" altLang="zh-TW" sz="2200" b="1" dirty="0">
                <a:solidFill>
                  <a:srgbClr val="3333CC"/>
                </a:solidFill>
                <a:latin typeface="微軟正黑體" panose="020B0604030504040204" pitchFamily="34" charset="-120"/>
                <a:ea typeface="微軟正黑體" panose="020B0604030504040204" pitchFamily="34" charset="-120"/>
              </a:rPr>
              <a:t>35</a:t>
            </a:r>
            <a:r>
              <a:rPr lang="zh-TW" altLang="en-US" sz="2200" b="1" dirty="0">
                <a:solidFill>
                  <a:srgbClr val="3333CC"/>
                </a:solidFill>
                <a:latin typeface="微軟正黑體" panose="020B0604030504040204" pitchFamily="34" charset="-120"/>
                <a:ea typeface="微軟正黑體" panose="020B0604030504040204" pitchFamily="34" charset="-120"/>
              </a:rPr>
              <a:t>戶自行銷售或保留</a:t>
            </a:r>
            <a:r>
              <a:rPr lang="zh-TW" altLang="en-US" sz="2200" dirty="0">
                <a:latin typeface="微軟正黑體" panose="020B0604030504040204" pitchFamily="34" charset="-120"/>
                <a:ea typeface="微軟正黑體" panose="020B0604030504040204" pitchFamily="34" charset="-120"/>
              </a:rPr>
              <a:t>不予銷售，則</a:t>
            </a:r>
            <a:r>
              <a:rPr lang="zh-TW" altLang="en-US" sz="2200" u="sng" dirty="0">
                <a:latin typeface="微軟正黑體" panose="020B0604030504040204" pitchFamily="34" charset="-120"/>
                <a:ea typeface="微軟正黑體" panose="020B0604030504040204" pitchFamily="34" charset="-120"/>
              </a:rPr>
              <a:t>建築業</a:t>
            </a:r>
            <a:r>
              <a:rPr lang="zh-TW" altLang="en-US" sz="2200" dirty="0">
                <a:latin typeface="微軟正黑體" panose="020B0604030504040204" pitchFamily="34" charset="-120"/>
                <a:ea typeface="微軟正黑體" panose="020B0604030504040204" pitchFamily="34" charset="-120"/>
              </a:rPr>
              <a:t>申報方式如下</a:t>
            </a:r>
            <a:r>
              <a:rPr lang="zh-TW" altLang="en-US" sz="2200" dirty="0" smtClean="0">
                <a:latin typeface="微軟正黑體" panose="020B0604030504040204" pitchFamily="34" charset="-120"/>
                <a:ea typeface="微軟正黑體" panose="020B0604030504040204" pitchFamily="34" charset="-120"/>
              </a:rPr>
              <a:t>：</a:t>
            </a:r>
            <a:endParaRPr lang="zh-TW" altLang="en-US" sz="22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0731536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41283" y="90334"/>
            <a:ext cx="10515600" cy="1026341"/>
          </a:xfrm>
        </p:spPr>
        <p:txBody>
          <a:bodyPr/>
          <a:lstStyle/>
          <a:p>
            <a:r>
              <a:rPr lang="zh-TW" altLang="en-US" dirty="0" smtClean="0"/>
              <a:t>申報書表說明</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18</a:t>
            </a:fld>
            <a:endParaRPr lang="zh-TW" altLang="en-US"/>
          </a:p>
        </p:txBody>
      </p:sp>
      <p:pic>
        <p:nvPicPr>
          <p:cNvPr id="4" name="圖片 3"/>
          <p:cNvPicPr>
            <a:picLocks noChangeAspect="1"/>
          </p:cNvPicPr>
          <p:nvPr/>
        </p:nvPicPr>
        <p:blipFill rotWithShape="1">
          <a:blip r:embed="rId2"/>
          <a:srcRect l="10358" t="27949" r="20880" b="55402"/>
          <a:stretch/>
        </p:blipFill>
        <p:spPr>
          <a:xfrm>
            <a:off x="290360" y="1104003"/>
            <a:ext cx="6862916" cy="1153619"/>
          </a:xfrm>
          <a:prstGeom prst="rect">
            <a:avLst/>
          </a:prstGeom>
        </p:spPr>
      </p:pic>
      <p:pic>
        <p:nvPicPr>
          <p:cNvPr id="5" name="圖片 4"/>
          <p:cNvPicPr>
            <a:picLocks noChangeAspect="1"/>
          </p:cNvPicPr>
          <p:nvPr/>
        </p:nvPicPr>
        <p:blipFill rotWithShape="1">
          <a:blip r:embed="rId3"/>
          <a:srcRect l="1898" t="21294" r="6982" b="44852"/>
          <a:stretch/>
        </p:blipFill>
        <p:spPr>
          <a:xfrm>
            <a:off x="392824" y="2251757"/>
            <a:ext cx="10812517" cy="2259724"/>
          </a:xfrm>
          <a:prstGeom prst="rect">
            <a:avLst/>
          </a:prstGeom>
          <a:pattFill prst="zigZag">
            <a:fgClr>
              <a:schemeClr val="accent1"/>
            </a:fgClr>
            <a:bgClr>
              <a:schemeClr val="bg1"/>
            </a:bgClr>
          </a:pattFill>
          <a:ln w="15875">
            <a:solidFill>
              <a:schemeClr val="tx1"/>
            </a:solidFill>
            <a:prstDash val="sysDash"/>
          </a:ln>
          <a:effectLst>
            <a:softEdge rad="12700"/>
          </a:effectLst>
        </p:spPr>
      </p:pic>
      <p:pic>
        <p:nvPicPr>
          <p:cNvPr id="8" name="圖片 7"/>
          <p:cNvPicPr>
            <a:picLocks noChangeAspect="1"/>
          </p:cNvPicPr>
          <p:nvPr/>
        </p:nvPicPr>
        <p:blipFill rotWithShape="1">
          <a:blip r:embed="rId4"/>
          <a:srcRect l="3242" t="45000" r="6563" b="28194"/>
          <a:stretch/>
        </p:blipFill>
        <p:spPr>
          <a:xfrm>
            <a:off x="409575" y="4567617"/>
            <a:ext cx="10795766" cy="1815561"/>
          </a:xfrm>
          <a:prstGeom prst="rect">
            <a:avLst/>
          </a:prstGeom>
          <a:ln w="9525">
            <a:solidFill>
              <a:schemeClr val="tx1"/>
            </a:solidFill>
            <a:prstDash val="dash"/>
          </a:ln>
        </p:spPr>
      </p:pic>
      <p:sp>
        <p:nvSpPr>
          <p:cNvPr id="6" name="文字方塊 5"/>
          <p:cNvSpPr txBox="1"/>
          <p:nvPr/>
        </p:nvSpPr>
        <p:spPr>
          <a:xfrm>
            <a:off x="6530103" y="5360156"/>
            <a:ext cx="5248275" cy="1015663"/>
          </a:xfrm>
          <a:prstGeom prst="rect">
            <a:avLst/>
          </a:prstGeom>
          <a:solidFill>
            <a:srgbClr val="FFFF99"/>
          </a:solidFill>
        </p:spPr>
        <p:txBody>
          <a:bodyPr wrap="square" rtlCol="0">
            <a:spAutoFit/>
          </a:bodyPr>
          <a:lstStyle/>
          <a:p>
            <a:r>
              <a:rPr lang="zh-TW" altLang="en-US" sz="2000" dirty="0" smtClean="0">
                <a:latin typeface="微軟正黑體" panose="020B0604030504040204" pitchFamily="34" charset="-120"/>
                <a:ea typeface="微軟正黑體" panose="020B0604030504040204" pitchFamily="34" charset="-120"/>
              </a:rPr>
              <a:t>逐條</a:t>
            </a:r>
            <a:r>
              <a:rPr lang="zh-TW" altLang="en-US" sz="2000" dirty="0">
                <a:latin typeface="微軟正黑體" panose="020B0604030504040204" pitchFamily="34" charset="-120"/>
                <a:ea typeface="微軟正黑體" panose="020B0604030504040204" pitchFamily="34" charset="-120"/>
              </a:rPr>
              <a:t>審視查填契約與應記載事項之對應內文、條文位置及不得記載事項，簽註「自行檢核情形」內容</a:t>
            </a:r>
            <a:r>
              <a:rPr lang="zh-TW" altLang="en-US" sz="2000" dirty="0" smtClean="0">
                <a:latin typeface="微軟正黑體" panose="020B0604030504040204" pitchFamily="34" charset="-120"/>
                <a:ea typeface="微軟正黑體" panose="020B0604030504040204" pitchFamily="34" charset="-120"/>
              </a:rPr>
              <a:t>後簽章。</a:t>
            </a:r>
            <a:endParaRPr lang="zh-TW" altLang="en-US" sz="2000"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6902824" y="913648"/>
            <a:ext cx="4755217" cy="1528465"/>
          </a:xfrm>
          <a:prstGeom prst="leftArrow">
            <a:avLst/>
          </a:prstGeom>
          <a:solidFill>
            <a:srgbClr val="FFFF99"/>
          </a:solidFill>
        </p:spPr>
        <p:txBody>
          <a:bodyPr wrap="square" rtlCol="0">
            <a:spAutoFit/>
          </a:bodyPr>
          <a:lstStyle/>
          <a:p>
            <a:r>
              <a:rPr lang="zh-TW" altLang="en-US" sz="2200" dirty="0">
                <a:latin typeface="微軟正黑體" panose="020B0604030504040204" pitchFamily="34" charset="-120"/>
                <a:ea typeface="微軟正黑體" panose="020B0604030504040204" pitchFamily="34" charset="-120"/>
              </a:rPr>
              <a:t>確認預售屋履約擔保方式，並檢附履約擔保</a:t>
            </a:r>
            <a:r>
              <a:rPr lang="zh-TW" altLang="en-US" sz="2200" dirty="0" smtClean="0">
                <a:latin typeface="微軟正黑體" panose="020B0604030504040204" pitchFamily="34" charset="-120"/>
                <a:ea typeface="微軟正黑體" panose="020B0604030504040204" pitchFamily="34" charset="-120"/>
              </a:rPr>
              <a:t>證明</a:t>
            </a:r>
            <a:r>
              <a:rPr lang="zh-TW" altLang="en-US" sz="2200" dirty="0">
                <a:latin typeface="微軟正黑體" panose="020B0604030504040204" pitchFamily="34" charset="-120"/>
                <a:ea typeface="微軟正黑體" panose="020B0604030504040204" pitchFamily="34" charset="-120"/>
              </a:rPr>
              <a:t>影本。</a:t>
            </a:r>
          </a:p>
        </p:txBody>
      </p:sp>
      <p:sp>
        <p:nvSpPr>
          <p:cNvPr id="9" name="手繪多邊形 8"/>
          <p:cNvSpPr/>
          <p:nvPr/>
        </p:nvSpPr>
        <p:spPr>
          <a:xfrm>
            <a:off x="474608" y="4367824"/>
            <a:ext cx="10506075" cy="219262"/>
          </a:xfrm>
          <a:custGeom>
            <a:avLst/>
            <a:gdLst>
              <a:gd name="connsiteX0" fmla="*/ 0 w 10820400"/>
              <a:gd name="connsiteY0" fmla="*/ 133360 h 219262"/>
              <a:gd name="connsiteX1" fmla="*/ 438150 w 10820400"/>
              <a:gd name="connsiteY1" fmla="*/ 28585 h 219262"/>
              <a:gd name="connsiteX2" fmla="*/ 581025 w 10820400"/>
              <a:gd name="connsiteY2" fmla="*/ 142885 h 219262"/>
              <a:gd name="connsiteX3" fmla="*/ 1047750 w 10820400"/>
              <a:gd name="connsiteY3" fmla="*/ 47635 h 219262"/>
              <a:gd name="connsiteX4" fmla="*/ 1266825 w 10820400"/>
              <a:gd name="connsiteY4" fmla="*/ 133360 h 219262"/>
              <a:gd name="connsiteX5" fmla="*/ 1752600 w 10820400"/>
              <a:gd name="connsiteY5" fmla="*/ 47635 h 219262"/>
              <a:gd name="connsiteX6" fmla="*/ 2085975 w 10820400"/>
              <a:gd name="connsiteY6" fmla="*/ 161935 h 219262"/>
              <a:gd name="connsiteX7" fmla="*/ 2457450 w 10820400"/>
              <a:gd name="connsiteY7" fmla="*/ 38110 h 219262"/>
              <a:gd name="connsiteX8" fmla="*/ 2867025 w 10820400"/>
              <a:gd name="connsiteY8" fmla="*/ 180985 h 219262"/>
              <a:gd name="connsiteX9" fmla="*/ 3238500 w 10820400"/>
              <a:gd name="connsiteY9" fmla="*/ 28585 h 219262"/>
              <a:gd name="connsiteX10" fmla="*/ 3581400 w 10820400"/>
              <a:gd name="connsiteY10" fmla="*/ 180985 h 219262"/>
              <a:gd name="connsiteX11" fmla="*/ 3990975 w 10820400"/>
              <a:gd name="connsiteY11" fmla="*/ 9535 h 219262"/>
              <a:gd name="connsiteX12" fmla="*/ 4295775 w 10820400"/>
              <a:gd name="connsiteY12" fmla="*/ 171460 h 219262"/>
              <a:gd name="connsiteX13" fmla="*/ 4762500 w 10820400"/>
              <a:gd name="connsiteY13" fmla="*/ 10 h 219262"/>
              <a:gd name="connsiteX14" fmla="*/ 5019675 w 10820400"/>
              <a:gd name="connsiteY14" fmla="*/ 180985 h 219262"/>
              <a:gd name="connsiteX15" fmla="*/ 5572125 w 10820400"/>
              <a:gd name="connsiteY15" fmla="*/ 57160 h 219262"/>
              <a:gd name="connsiteX16" fmla="*/ 5781675 w 10820400"/>
              <a:gd name="connsiteY16" fmla="*/ 190510 h 219262"/>
              <a:gd name="connsiteX17" fmla="*/ 6191250 w 10820400"/>
              <a:gd name="connsiteY17" fmla="*/ 38110 h 219262"/>
              <a:gd name="connsiteX18" fmla="*/ 6467475 w 10820400"/>
              <a:gd name="connsiteY18" fmla="*/ 152410 h 219262"/>
              <a:gd name="connsiteX19" fmla="*/ 6829425 w 10820400"/>
              <a:gd name="connsiteY19" fmla="*/ 19060 h 219262"/>
              <a:gd name="connsiteX20" fmla="*/ 7153275 w 10820400"/>
              <a:gd name="connsiteY20" fmla="*/ 209560 h 219262"/>
              <a:gd name="connsiteX21" fmla="*/ 7505700 w 10820400"/>
              <a:gd name="connsiteY21" fmla="*/ 28585 h 219262"/>
              <a:gd name="connsiteX22" fmla="*/ 7753350 w 10820400"/>
              <a:gd name="connsiteY22" fmla="*/ 161935 h 219262"/>
              <a:gd name="connsiteX23" fmla="*/ 8153400 w 10820400"/>
              <a:gd name="connsiteY23" fmla="*/ 9535 h 219262"/>
              <a:gd name="connsiteX24" fmla="*/ 8362950 w 10820400"/>
              <a:gd name="connsiteY24" fmla="*/ 152410 h 219262"/>
              <a:gd name="connsiteX25" fmla="*/ 8677275 w 10820400"/>
              <a:gd name="connsiteY25" fmla="*/ 28585 h 219262"/>
              <a:gd name="connsiteX26" fmla="*/ 8972550 w 10820400"/>
              <a:gd name="connsiteY26" fmla="*/ 219085 h 219262"/>
              <a:gd name="connsiteX27" fmla="*/ 9286875 w 10820400"/>
              <a:gd name="connsiteY27" fmla="*/ 38110 h 219262"/>
              <a:gd name="connsiteX28" fmla="*/ 9563100 w 10820400"/>
              <a:gd name="connsiteY28" fmla="*/ 142885 h 219262"/>
              <a:gd name="connsiteX29" fmla="*/ 9610725 w 10820400"/>
              <a:gd name="connsiteY29" fmla="*/ 171460 h 219262"/>
              <a:gd name="connsiteX30" fmla="*/ 9944100 w 10820400"/>
              <a:gd name="connsiteY30" fmla="*/ 9535 h 219262"/>
              <a:gd name="connsiteX31" fmla="*/ 10248900 w 10820400"/>
              <a:gd name="connsiteY31" fmla="*/ 200035 h 219262"/>
              <a:gd name="connsiteX32" fmla="*/ 10572750 w 10820400"/>
              <a:gd name="connsiteY32" fmla="*/ 47635 h 219262"/>
              <a:gd name="connsiteX33" fmla="*/ 10791825 w 10820400"/>
              <a:gd name="connsiteY33" fmla="*/ 209560 h 219262"/>
              <a:gd name="connsiteX34" fmla="*/ 10791825 w 10820400"/>
              <a:gd name="connsiteY34" fmla="*/ 209560 h 219262"/>
              <a:gd name="connsiteX35" fmla="*/ 10820400 w 10820400"/>
              <a:gd name="connsiteY35" fmla="*/ 219085 h 21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20400" h="219262">
                <a:moveTo>
                  <a:pt x="0" y="133360"/>
                </a:moveTo>
                <a:cubicBezTo>
                  <a:pt x="170656" y="80179"/>
                  <a:pt x="341313" y="26998"/>
                  <a:pt x="438150" y="28585"/>
                </a:cubicBezTo>
                <a:cubicBezTo>
                  <a:pt x="534987" y="30172"/>
                  <a:pt x="479425" y="139710"/>
                  <a:pt x="581025" y="142885"/>
                </a:cubicBezTo>
                <a:cubicBezTo>
                  <a:pt x="682625" y="146060"/>
                  <a:pt x="933450" y="49222"/>
                  <a:pt x="1047750" y="47635"/>
                </a:cubicBezTo>
                <a:cubicBezTo>
                  <a:pt x="1162050" y="46047"/>
                  <a:pt x="1149350" y="133360"/>
                  <a:pt x="1266825" y="133360"/>
                </a:cubicBezTo>
                <a:cubicBezTo>
                  <a:pt x="1384300" y="133360"/>
                  <a:pt x="1616075" y="42872"/>
                  <a:pt x="1752600" y="47635"/>
                </a:cubicBezTo>
                <a:cubicBezTo>
                  <a:pt x="1889125" y="52397"/>
                  <a:pt x="1968500" y="163523"/>
                  <a:pt x="2085975" y="161935"/>
                </a:cubicBezTo>
                <a:cubicBezTo>
                  <a:pt x="2203450" y="160348"/>
                  <a:pt x="2327275" y="34935"/>
                  <a:pt x="2457450" y="38110"/>
                </a:cubicBezTo>
                <a:cubicBezTo>
                  <a:pt x="2587625" y="41285"/>
                  <a:pt x="2736850" y="182573"/>
                  <a:pt x="2867025" y="180985"/>
                </a:cubicBezTo>
                <a:cubicBezTo>
                  <a:pt x="2997200" y="179398"/>
                  <a:pt x="3119438" y="28585"/>
                  <a:pt x="3238500" y="28585"/>
                </a:cubicBezTo>
                <a:cubicBezTo>
                  <a:pt x="3357562" y="28585"/>
                  <a:pt x="3455988" y="184160"/>
                  <a:pt x="3581400" y="180985"/>
                </a:cubicBezTo>
                <a:cubicBezTo>
                  <a:pt x="3706812" y="177810"/>
                  <a:pt x="3871913" y="11122"/>
                  <a:pt x="3990975" y="9535"/>
                </a:cubicBezTo>
                <a:cubicBezTo>
                  <a:pt x="4110037" y="7948"/>
                  <a:pt x="4167188" y="173048"/>
                  <a:pt x="4295775" y="171460"/>
                </a:cubicBezTo>
                <a:cubicBezTo>
                  <a:pt x="4424363" y="169873"/>
                  <a:pt x="4641850" y="-1578"/>
                  <a:pt x="4762500" y="10"/>
                </a:cubicBezTo>
                <a:cubicBezTo>
                  <a:pt x="4883150" y="1597"/>
                  <a:pt x="4884738" y="171460"/>
                  <a:pt x="5019675" y="180985"/>
                </a:cubicBezTo>
                <a:cubicBezTo>
                  <a:pt x="5154612" y="190510"/>
                  <a:pt x="5445125" y="55573"/>
                  <a:pt x="5572125" y="57160"/>
                </a:cubicBezTo>
                <a:cubicBezTo>
                  <a:pt x="5699125" y="58747"/>
                  <a:pt x="5678488" y="193685"/>
                  <a:pt x="5781675" y="190510"/>
                </a:cubicBezTo>
                <a:cubicBezTo>
                  <a:pt x="5884862" y="187335"/>
                  <a:pt x="6076950" y="44460"/>
                  <a:pt x="6191250" y="38110"/>
                </a:cubicBezTo>
                <a:cubicBezTo>
                  <a:pt x="6305550" y="31760"/>
                  <a:pt x="6361113" y="155585"/>
                  <a:pt x="6467475" y="152410"/>
                </a:cubicBezTo>
                <a:cubicBezTo>
                  <a:pt x="6573837" y="149235"/>
                  <a:pt x="6715125" y="9535"/>
                  <a:pt x="6829425" y="19060"/>
                </a:cubicBezTo>
                <a:cubicBezTo>
                  <a:pt x="6943725" y="28585"/>
                  <a:pt x="7040563" y="207973"/>
                  <a:pt x="7153275" y="209560"/>
                </a:cubicBezTo>
                <a:cubicBezTo>
                  <a:pt x="7265987" y="211147"/>
                  <a:pt x="7405688" y="36522"/>
                  <a:pt x="7505700" y="28585"/>
                </a:cubicBezTo>
                <a:cubicBezTo>
                  <a:pt x="7605713" y="20647"/>
                  <a:pt x="7645400" y="165110"/>
                  <a:pt x="7753350" y="161935"/>
                </a:cubicBezTo>
                <a:cubicBezTo>
                  <a:pt x="7861300" y="158760"/>
                  <a:pt x="8051800" y="11122"/>
                  <a:pt x="8153400" y="9535"/>
                </a:cubicBezTo>
                <a:cubicBezTo>
                  <a:pt x="8255000" y="7947"/>
                  <a:pt x="8275638" y="149235"/>
                  <a:pt x="8362950" y="152410"/>
                </a:cubicBezTo>
                <a:cubicBezTo>
                  <a:pt x="8450262" y="155585"/>
                  <a:pt x="8575675" y="17472"/>
                  <a:pt x="8677275" y="28585"/>
                </a:cubicBezTo>
                <a:cubicBezTo>
                  <a:pt x="8778875" y="39697"/>
                  <a:pt x="8870950" y="217498"/>
                  <a:pt x="8972550" y="219085"/>
                </a:cubicBezTo>
                <a:cubicBezTo>
                  <a:pt x="9074150" y="220673"/>
                  <a:pt x="9188450" y="50810"/>
                  <a:pt x="9286875" y="38110"/>
                </a:cubicBezTo>
                <a:cubicBezTo>
                  <a:pt x="9385300" y="25410"/>
                  <a:pt x="9509125" y="120660"/>
                  <a:pt x="9563100" y="142885"/>
                </a:cubicBezTo>
                <a:cubicBezTo>
                  <a:pt x="9617075" y="165110"/>
                  <a:pt x="9547225" y="193685"/>
                  <a:pt x="9610725" y="171460"/>
                </a:cubicBezTo>
                <a:cubicBezTo>
                  <a:pt x="9674225" y="149235"/>
                  <a:pt x="9837738" y="4772"/>
                  <a:pt x="9944100" y="9535"/>
                </a:cubicBezTo>
                <a:cubicBezTo>
                  <a:pt x="10050463" y="14297"/>
                  <a:pt x="10144125" y="193685"/>
                  <a:pt x="10248900" y="200035"/>
                </a:cubicBezTo>
                <a:cubicBezTo>
                  <a:pt x="10353675" y="206385"/>
                  <a:pt x="10482263" y="46048"/>
                  <a:pt x="10572750" y="47635"/>
                </a:cubicBezTo>
                <a:cubicBezTo>
                  <a:pt x="10663237" y="49222"/>
                  <a:pt x="10791825" y="209560"/>
                  <a:pt x="10791825" y="209560"/>
                </a:cubicBezTo>
                <a:lnTo>
                  <a:pt x="10791825" y="209560"/>
                </a:lnTo>
                <a:cubicBezTo>
                  <a:pt x="10796587" y="211147"/>
                  <a:pt x="10812462" y="220673"/>
                  <a:pt x="10820400" y="219085"/>
                </a:cubicBezTo>
              </a:path>
            </a:pathLst>
          </a:custGeom>
          <a:noFill/>
          <a:ln w="28575" cmpd="db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流程圖: 程序 9"/>
          <p:cNvSpPr/>
          <p:nvPr/>
        </p:nvSpPr>
        <p:spPr>
          <a:xfrm>
            <a:off x="1532965" y="2537012"/>
            <a:ext cx="1837764" cy="242047"/>
          </a:xfrm>
          <a:prstGeom prst="flowChartProcess">
            <a:avLst/>
          </a:prstGeom>
          <a:ln w="2540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1" name="流程圖: 程序 10"/>
          <p:cNvSpPr/>
          <p:nvPr/>
        </p:nvSpPr>
        <p:spPr>
          <a:xfrm>
            <a:off x="4975123" y="3283974"/>
            <a:ext cx="6081760" cy="1083850"/>
          </a:xfrm>
          <a:prstGeom prst="flowChartProcess">
            <a:avLst/>
          </a:prstGeom>
          <a:noFill/>
          <a:ln w="31750">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TW" altLang="en-US"/>
          </a:p>
        </p:txBody>
      </p:sp>
      <p:sp>
        <p:nvSpPr>
          <p:cNvPr id="13" name="流程圖: 程序 12"/>
          <p:cNvSpPr/>
          <p:nvPr/>
        </p:nvSpPr>
        <p:spPr>
          <a:xfrm>
            <a:off x="541283" y="5722374"/>
            <a:ext cx="5988820" cy="491613"/>
          </a:xfrm>
          <a:prstGeom prst="flowChartProcess">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676427854"/>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19</a:t>
            </a:fld>
            <a:endParaRPr lang="zh-TW" altLang="en-US"/>
          </a:p>
        </p:txBody>
      </p:sp>
      <p:grpSp>
        <p:nvGrpSpPr>
          <p:cNvPr id="4" name="群組 3"/>
          <p:cNvGrpSpPr/>
          <p:nvPr/>
        </p:nvGrpSpPr>
        <p:grpSpPr>
          <a:xfrm>
            <a:off x="340658" y="1147483"/>
            <a:ext cx="10865223" cy="5391431"/>
            <a:chOff x="274405" y="1065680"/>
            <a:chExt cx="8690083" cy="4969989"/>
          </a:xfrm>
        </p:grpSpPr>
        <p:grpSp>
          <p:nvGrpSpPr>
            <p:cNvPr id="5" name="그룹 23"/>
            <p:cNvGrpSpPr>
              <a:grpSpLocks/>
            </p:cNvGrpSpPr>
            <p:nvPr/>
          </p:nvGrpSpPr>
          <p:grpSpPr bwMode="auto">
            <a:xfrm>
              <a:off x="1403648" y="1065680"/>
              <a:ext cx="7560840" cy="4719918"/>
              <a:chOff x="2708275" y="1530350"/>
              <a:chExt cx="6172200" cy="5005087"/>
            </a:xfrm>
          </p:grpSpPr>
          <p:pic>
            <p:nvPicPr>
              <p:cNvPr id="11" name="Picture 3" descr="33"/>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2708275" y="1660225"/>
                <a:ext cx="6067425"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530350"/>
                <a:ext cx="617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7" descr="칠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05" y="3895095"/>
              <a:ext cx="2669018" cy="214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rot="20860657">
              <a:off x="997207" y="4489800"/>
              <a:ext cx="12234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標楷體" panose="03000509000000000000" pitchFamily="65" charset="-120"/>
                  <a:ea typeface="標楷體" panose="03000509000000000000" pitchFamily="65" charset="-120"/>
                </a:defRPr>
              </a:lvl1pPr>
              <a:lvl2pPr marL="742950" indent="-285750">
                <a:spcBef>
                  <a:spcPct val="20000"/>
                </a:spcBef>
                <a:buChar char="–"/>
                <a:defRPr kumimoji="1" sz="2800">
                  <a:solidFill>
                    <a:schemeClr val="tx1"/>
                  </a:solidFill>
                  <a:latin typeface="標楷體" panose="03000509000000000000" pitchFamily="65" charset="-120"/>
                  <a:ea typeface="標楷體" panose="03000509000000000000" pitchFamily="65" charset="-120"/>
                </a:defRPr>
              </a:lvl2pPr>
              <a:lvl3pPr marL="1143000" indent="-228600">
                <a:spcBef>
                  <a:spcPct val="20000"/>
                </a:spcBef>
                <a:buChar char="•"/>
                <a:defRPr kumimoji="1" sz="2400">
                  <a:solidFill>
                    <a:schemeClr val="tx1"/>
                  </a:solidFill>
                  <a:latin typeface="標楷體" panose="03000509000000000000" pitchFamily="65" charset="-120"/>
                  <a:ea typeface="標楷體" panose="03000509000000000000" pitchFamily="65" charset="-120"/>
                </a:defRPr>
              </a:lvl3pPr>
              <a:lvl4pPr marL="16002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4pPr>
              <a:lvl5pPr marL="20574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9pPr>
            </a:lstStyle>
            <a:p>
              <a:pPr eaLnBrk="1" hangingPunct="1">
                <a:spcBef>
                  <a:spcPct val="0"/>
                </a:spcBef>
                <a:buFontTx/>
                <a:buNone/>
              </a:pPr>
              <a:r>
                <a:rPr lang="zh-TW" altLang="en-US" sz="2700" dirty="0">
                  <a:solidFill>
                    <a:srgbClr val="FFFF00"/>
                  </a:solidFill>
                  <a:ea typeface="HY견고딕" pitchFamily="18" charset="-127"/>
                </a:rPr>
                <a:t>問與答</a:t>
              </a:r>
              <a:endParaRPr lang="ko-KR" altLang="en-US" sz="2700" dirty="0">
                <a:solidFill>
                  <a:srgbClr val="FFFF00"/>
                </a:solidFill>
                <a:ea typeface="HY견고딕" pitchFamily="18" charset="-127"/>
              </a:endParaRPr>
            </a:p>
          </p:txBody>
        </p:sp>
        <p:sp>
          <p:nvSpPr>
            <p:cNvPr id="8" name="文字方塊 7"/>
            <p:cNvSpPr txBox="1"/>
            <p:nvPr/>
          </p:nvSpPr>
          <p:spPr>
            <a:xfrm>
              <a:off x="2026023" y="1515838"/>
              <a:ext cx="6187741" cy="822782"/>
            </a:xfrm>
            <a:prstGeom prst="rect">
              <a:avLst/>
            </a:prstGeom>
            <a:noFill/>
          </p:spPr>
          <p:txBody>
            <a:bodyPr wrap="square" rtlCol="0">
              <a:spAutoFit/>
            </a:bodyPr>
            <a:lstStyle/>
            <a:p>
              <a:pPr marL="896938" indent="-896938"/>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Ｑ</a:t>
              </a:r>
              <a:r>
                <a:rPr lang="en-US" altLang="zh-TW" sz="2600" b="1" dirty="0" smtClean="0">
                  <a:solidFill>
                    <a:schemeClr val="accent5">
                      <a:lumMod val="50000"/>
                    </a:schemeClr>
                  </a:solidFill>
                  <a:latin typeface="微軟正黑體" panose="020B0604030504040204" pitchFamily="34" charset="-120"/>
                  <a:ea typeface="微軟正黑體" panose="020B0604030504040204" pitchFamily="34" charset="-120"/>
                </a:rPr>
                <a:t>1</a:t>
              </a:r>
              <a:r>
                <a:rPr lang="zh-TW" altLang="en-US" sz="2600" b="1" dirty="0">
                  <a:solidFill>
                    <a:schemeClr val="accent5">
                      <a:lumMod val="50000"/>
                    </a:schemeClr>
                  </a:solidFill>
                  <a:latin typeface="微軟正黑體" panose="020B0604030504040204" pitchFamily="34" charset="-120"/>
                  <a:ea typeface="微軟正黑體" panose="020B0604030504040204" pitchFamily="34" charset="-120"/>
                </a:rPr>
                <a:t>、預售屋資訊及買賣定型化契約要申報備查嗎？由誰申報？申報時機為何</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7596" y="3998333"/>
              <a:ext cx="1261265" cy="168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2082492" y="2420398"/>
              <a:ext cx="5806491" cy="2127885"/>
            </a:xfrm>
            <a:prstGeom prst="rect">
              <a:avLst/>
            </a:prstGeom>
            <a:noFill/>
          </p:spPr>
          <p:txBody>
            <a:bodyPr wrap="square" rtlCol="0">
              <a:spAutoFit/>
            </a:bodyPr>
            <a:lstStyle/>
            <a:p>
              <a:pPr marL="627063" indent="-627063"/>
              <a:r>
                <a:rPr lang="zh-TW" altLang="en-US" sz="2400" dirty="0" smtClean="0">
                  <a:latin typeface="微軟正黑體" panose="020B0604030504040204" pitchFamily="34" charset="-120"/>
                  <a:ea typeface="微軟正黑體" panose="020B0604030504040204" pitchFamily="34" charset="-120"/>
                </a:rPr>
                <a:t>Ａ：新制施行後</a:t>
              </a:r>
              <a:r>
                <a:rPr lang="zh-TW" altLang="en-US" sz="2400" dirty="0">
                  <a:latin typeface="微軟正黑體" panose="020B0604030504040204" pitchFamily="34" charset="-120"/>
                  <a:ea typeface="微軟正黑體" panose="020B0604030504040204" pitchFamily="34" charset="-120"/>
                </a:rPr>
                <a:t>，銷售預售屋者</a:t>
              </a:r>
              <a:r>
                <a:rPr lang="zh-TW" altLang="en-US" sz="2400" dirty="0">
                  <a:solidFill>
                    <a:srgbClr val="0033CC"/>
                  </a:solidFill>
                  <a:latin typeface="微軟正黑體" panose="020B0604030504040204" pitchFamily="34" charset="-120"/>
                  <a:ea typeface="微軟正黑體" panose="020B0604030504040204" pitchFamily="34" charset="-120"/>
                </a:rPr>
                <a:t>領得建造</a:t>
              </a:r>
              <a:r>
                <a:rPr lang="zh-TW" altLang="en-US" sz="2400" dirty="0" smtClean="0">
                  <a:solidFill>
                    <a:srgbClr val="0033CC"/>
                  </a:solidFill>
                  <a:latin typeface="微軟正黑體" panose="020B0604030504040204" pitchFamily="34" charset="-120"/>
                  <a:ea typeface="微軟正黑體" panose="020B0604030504040204" pitchFamily="34" charset="-120"/>
                </a:rPr>
                <a:t>執照</a:t>
              </a:r>
              <a:r>
                <a:rPr lang="zh-TW" altLang="en-US" sz="2400" dirty="0" smtClean="0">
                  <a:latin typeface="微軟正黑體" panose="020B0604030504040204" pitchFamily="34" charset="-120"/>
                  <a:ea typeface="微軟正黑體" panose="020B0604030504040204" pitchFamily="34" charset="-120"/>
                </a:rPr>
                <a:t>後</a:t>
              </a:r>
              <a:r>
                <a:rPr lang="zh-TW" altLang="en-US" sz="2400" dirty="0">
                  <a:latin typeface="微軟正黑體" panose="020B0604030504040204" pitchFamily="34" charset="-120"/>
                  <a:ea typeface="微軟正黑體" panose="020B0604030504040204" pitchFamily="34" charset="-120"/>
                </a:rPr>
                <a:t>，如欲以預售屋方式進行銷售，不論是否委託代銷，均以</a:t>
              </a:r>
              <a:r>
                <a:rPr lang="zh-TW" altLang="en-US" sz="2400" b="1" dirty="0">
                  <a:solidFill>
                    <a:srgbClr val="C00000"/>
                  </a:solidFill>
                  <a:latin typeface="微軟正黑體" panose="020B0604030504040204" pitchFamily="34" charset="-120"/>
                  <a:ea typeface="微軟正黑體" panose="020B0604030504040204" pitchFamily="34" charset="-120"/>
                </a:rPr>
                <a:t>銷售預售屋者</a:t>
              </a:r>
              <a:r>
                <a:rPr lang="zh-TW" altLang="en-US" sz="2400" dirty="0">
                  <a:latin typeface="微軟正黑體" panose="020B0604030504040204" pitchFamily="34" charset="-120"/>
                  <a:ea typeface="微軟正黑體" panose="020B0604030504040204" pitchFamily="34" charset="-120"/>
                </a:rPr>
                <a:t>為申報備查義務人，應於</a:t>
              </a:r>
              <a:r>
                <a:rPr lang="zh-TW" altLang="en-US" sz="2400" b="1" dirty="0">
                  <a:solidFill>
                    <a:srgbClr val="C00000"/>
                  </a:solidFill>
                  <a:latin typeface="微軟正黑體" panose="020B0604030504040204" pitchFamily="34" charset="-120"/>
                  <a:ea typeface="微軟正黑體" panose="020B0604030504040204" pitchFamily="34" charset="-120"/>
                </a:rPr>
                <a:t>銷售前</a:t>
              </a:r>
              <a:r>
                <a:rPr lang="zh-TW" altLang="en-US" sz="2400" dirty="0">
                  <a:latin typeface="微軟正黑體" panose="020B0604030504040204" pitchFamily="34" charset="-120"/>
                  <a:ea typeface="微軟正黑體" panose="020B0604030504040204" pitchFamily="34" charset="-120"/>
                </a:rPr>
                <a:t>將預售屋資訊及買賣定型化契約申報備查。如領得建造執照後，不以預售屋方式進行銷售者，則不需申報備查。</a:t>
              </a:r>
            </a:p>
          </p:txBody>
        </p:sp>
      </p:grpSp>
    </p:spTree>
    <p:extLst>
      <p:ext uri="{BB962C8B-B14F-4D97-AF65-F5344CB8AC3E}">
        <p14:creationId xmlns:p14="http://schemas.microsoft.com/office/powerpoint/2010/main" val="2220141502"/>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20</a:t>
            </a:fld>
            <a:endParaRPr lang="zh-TW" altLang="en-US"/>
          </a:p>
        </p:txBody>
      </p:sp>
      <p:grpSp>
        <p:nvGrpSpPr>
          <p:cNvPr id="4" name="群組 3"/>
          <p:cNvGrpSpPr/>
          <p:nvPr/>
        </p:nvGrpSpPr>
        <p:grpSpPr>
          <a:xfrm>
            <a:off x="340658" y="1147483"/>
            <a:ext cx="10865223" cy="5391431"/>
            <a:chOff x="274405" y="1065680"/>
            <a:chExt cx="8690083" cy="4969989"/>
          </a:xfrm>
        </p:grpSpPr>
        <p:grpSp>
          <p:nvGrpSpPr>
            <p:cNvPr id="5" name="그룹 23"/>
            <p:cNvGrpSpPr>
              <a:grpSpLocks/>
            </p:cNvGrpSpPr>
            <p:nvPr/>
          </p:nvGrpSpPr>
          <p:grpSpPr bwMode="auto">
            <a:xfrm>
              <a:off x="1403648" y="1065680"/>
              <a:ext cx="7560840" cy="4719918"/>
              <a:chOff x="2708275" y="1530350"/>
              <a:chExt cx="6172200" cy="5005087"/>
            </a:xfrm>
          </p:grpSpPr>
          <p:pic>
            <p:nvPicPr>
              <p:cNvPr id="11" name="Picture 3" descr="33"/>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2708275" y="1660225"/>
                <a:ext cx="6067425"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530350"/>
                <a:ext cx="617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7" descr="칠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05" y="3895095"/>
              <a:ext cx="2669018" cy="214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rot="20860657">
              <a:off x="997207" y="4489800"/>
              <a:ext cx="12234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標楷體" panose="03000509000000000000" pitchFamily="65" charset="-120"/>
                  <a:ea typeface="標楷體" panose="03000509000000000000" pitchFamily="65" charset="-120"/>
                </a:defRPr>
              </a:lvl1pPr>
              <a:lvl2pPr marL="742950" indent="-285750">
                <a:spcBef>
                  <a:spcPct val="20000"/>
                </a:spcBef>
                <a:buChar char="–"/>
                <a:defRPr kumimoji="1" sz="2800">
                  <a:solidFill>
                    <a:schemeClr val="tx1"/>
                  </a:solidFill>
                  <a:latin typeface="標楷體" panose="03000509000000000000" pitchFamily="65" charset="-120"/>
                  <a:ea typeface="標楷體" panose="03000509000000000000" pitchFamily="65" charset="-120"/>
                </a:defRPr>
              </a:lvl2pPr>
              <a:lvl3pPr marL="1143000" indent="-228600">
                <a:spcBef>
                  <a:spcPct val="20000"/>
                </a:spcBef>
                <a:buChar char="•"/>
                <a:defRPr kumimoji="1" sz="2400">
                  <a:solidFill>
                    <a:schemeClr val="tx1"/>
                  </a:solidFill>
                  <a:latin typeface="標楷體" panose="03000509000000000000" pitchFamily="65" charset="-120"/>
                  <a:ea typeface="標楷體" panose="03000509000000000000" pitchFamily="65" charset="-120"/>
                </a:defRPr>
              </a:lvl3pPr>
              <a:lvl4pPr marL="16002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4pPr>
              <a:lvl5pPr marL="20574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9pPr>
            </a:lstStyle>
            <a:p>
              <a:pPr eaLnBrk="1" hangingPunct="1">
                <a:spcBef>
                  <a:spcPct val="0"/>
                </a:spcBef>
                <a:buFontTx/>
                <a:buNone/>
              </a:pPr>
              <a:r>
                <a:rPr lang="zh-TW" altLang="en-US" sz="2700" dirty="0">
                  <a:solidFill>
                    <a:srgbClr val="FFFF00"/>
                  </a:solidFill>
                  <a:ea typeface="HY견고딕" pitchFamily="18" charset="-127"/>
                </a:rPr>
                <a:t>問與答</a:t>
              </a:r>
              <a:endParaRPr lang="ko-KR" altLang="en-US" sz="2700" dirty="0">
                <a:solidFill>
                  <a:srgbClr val="FFFF00"/>
                </a:solidFill>
                <a:ea typeface="HY견고딕" pitchFamily="18" charset="-127"/>
              </a:endParaRPr>
            </a:p>
          </p:txBody>
        </p:sp>
        <p:sp>
          <p:nvSpPr>
            <p:cNvPr id="8" name="文字方塊 7"/>
            <p:cNvSpPr txBox="1"/>
            <p:nvPr/>
          </p:nvSpPr>
          <p:spPr>
            <a:xfrm>
              <a:off x="2026023" y="1515838"/>
              <a:ext cx="6187741" cy="822782"/>
            </a:xfrm>
            <a:prstGeom prst="rect">
              <a:avLst/>
            </a:prstGeom>
            <a:noFill/>
          </p:spPr>
          <p:txBody>
            <a:bodyPr wrap="square" rtlCol="0">
              <a:spAutoFit/>
            </a:bodyPr>
            <a:lstStyle/>
            <a:p>
              <a:pPr marL="896938" indent="-896938"/>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Ｑ</a:t>
              </a:r>
              <a:r>
                <a:rPr lang="en-US" altLang="zh-TW" sz="2600" b="1" dirty="0" smtClean="0">
                  <a:solidFill>
                    <a:schemeClr val="accent5">
                      <a:lumMod val="50000"/>
                    </a:schemeClr>
                  </a:solidFill>
                  <a:latin typeface="微軟正黑體" panose="020B0604030504040204" pitchFamily="34" charset="-120"/>
                  <a:ea typeface="微軟正黑體" panose="020B0604030504040204" pitchFamily="34" charset="-120"/>
                </a:rPr>
                <a:t>2</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a:t>
              </a:r>
              <a:r>
                <a:rPr lang="zh-TW" altLang="en-US" sz="2600" b="1" dirty="0">
                  <a:solidFill>
                    <a:schemeClr val="accent5">
                      <a:lumMod val="50000"/>
                    </a:schemeClr>
                  </a:solidFill>
                  <a:latin typeface="微軟正黑體" panose="020B0604030504040204" pitchFamily="34" charset="-120"/>
                  <a:ea typeface="微軟正黑體" panose="020B0604030504040204" pitchFamily="34" charset="-120"/>
                </a:rPr>
                <a:t>銷售預售屋者應於銷售前將預售屋資訊及買賣定型化契約申報備查，所指銷售行為如何界定？</a:t>
              </a:r>
            </a:p>
          </p:txBody>
        </p:sp>
        <p:pic>
          <p:nvPicPr>
            <p:cNvPr id="9" name="圖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7596" y="3998333"/>
              <a:ext cx="1261265" cy="168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2118343" y="2519673"/>
              <a:ext cx="5806491" cy="1106501"/>
            </a:xfrm>
            <a:prstGeom prst="rect">
              <a:avLst/>
            </a:prstGeom>
            <a:noFill/>
          </p:spPr>
          <p:txBody>
            <a:bodyPr wrap="square" rtlCol="0">
              <a:spAutoFit/>
            </a:bodyPr>
            <a:lstStyle/>
            <a:p>
              <a:pPr marL="627063" indent="-627063"/>
              <a:r>
                <a:rPr lang="zh-TW" altLang="en-US" sz="2400" dirty="0" smtClean="0">
                  <a:latin typeface="微軟正黑體" panose="020B0604030504040204" pitchFamily="34" charset="-120"/>
                  <a:ea typeface="微軟正黑體" panose="020B0604030504040204" pitchFamily="34" charset="-120"/>
                </a:rPr>
                <a:t>Ａ：</a:t>
              </a:r>
              <a:r>
                <a:rPr lang="zh-TW" altLang="en-US" sz="2400" dirty="0">
                  <a:latin typeface="微軟正黑體" panose="020B0604030504040204" pitchFamily="34" charset="-120"/>
                  <a:ea typeface="微軟正黑體" panose="020B0604030504040204" pitchFamily="34" charset="-120"/>
                </a:rPr>
                <a:t>指</a:t>
              </a:r>
              <a:r>
                <a:rPr lang="zh-TW" altLang="en-US" sz="2400" b="1" dirty="0">
                  <a:solidFill>
                    <a:srgbClr val="C00000"/>
                  </a:solidFill>
                  <a:latin typeface="微軟正黑體" panose="020B0604030504040204" pitchFamily="34" charset="-120"/>
                  <a:ea typeface="微軟正黑體" panose="020B0604030504040204" pitchFamily="34" charset="-120"/>
                </a:rPr>
                <a:t>刊登</a:t>
              </a:r>
              <a:r>
                <a:rPr lang="zh-TW" altLang="en-US" sz="2400" dirty="0">
                  <a:latin typeface="微軟正黑體" panose="020B0604030504040204" pitchFamily="34" charset="-120"/>
                  <a:ea typeface="微軟正黑體" panose="020B0604030504040204" pitchFamily="34" charset="-120"/>
                </a:rPr>
                <a:t>載有預售</a:t>
              </a:r>
              <a:r>
                <a:rPr lang="zh-TW" altLang="en-US" sz="2400" dirty="0" smtClean="0">
                  <a:latin typeface="微軟正黑體" panose="020B0604030504040204" pitchFamily="34" charset="-120"/>
                  <a:ea typeface="微軟正黑體" panose="020B0604030504040204" pitchFamily="34" charset="-120"/>
                </a:rPr>
                <a:t>屋</a:t>
              </a:r>
              <a:r>
                <a:rPr lang="zh-TW" altLang="en-US" sz="2400" u="sng" dirty="0" smtClean="0">
                  <a:latin typeface="微軟正黑體" panose="020B0604030504040204" pitchFamily="34" charset="-120"/>
                  <a:ea typeface="微軟正黑體" panose="020B0604030504040204" pitchFamily="34" charset="-120"/>
                </a:rPr>
                <a:t>坐落基地</a:t>
              </a:r>
              <a:r>
                <a:rPr lang="zh-TW" altLang="en-US" sz="2400" dirty="0" smtClean="0">
                  <a:latin typeface="微軟正黑體" panose="020B0604030504040204" pitchFamily="34" charset="-120"/>
                  <a:ea typeface="微軟正黑體" panose="020B0604030504040204" pitchFamily="34" charset="-120"/>
                </a:rPr>
                <a:t>、</a:t>
              </a:r>
              <a:r>
                <a:rPr lang="zh-TW" altLang="en-US" sz="2400" u="sng" dirty="0">
                  <a:latin typeface="微軟正黑體" panose="020B0604030504040204" pitchFamily="34" charset="-120"/>
                  <a:ea typeface="微軟正黑體" panose="020B0604030504040204" pitchFamily="34" charset="-120"/>
                </a:rPr>
                <a:t>建案名稱</a:t>
              </a:r>
              <a:r>
                <a:rPr lang="zh-TW" altLang="en-US" sz="2400" dirty="0">
                  <a:latin typeface="微軟正黑體" panose="020B0604030504040204" pitchFamily="34" charset="-120"/>
                  <a:ea typeface="微軟正黑體" panose="020B0604030504040204" pitchFamily="34" charset="-120"/>
                </a:rPr>
                <a:t>或</a:t>
              </a:r>
              <a:r>
                <a:rPr lang="zh-TW" altLang="en-US" sz="2400" u="sng" dirty="0">
                  <a:latin typeface="微軟正黑體" panose="020B0604030504040204" pitchFamily="34" charset="-120"/>
                  <a:ea typeface="微軟正黑體" panose="020B0604030504040204" pitchFamily="34" charset="-120"/>
                </a:rPr>
                <a:t>銷售地點</a:t>
              </a:r>
              <a:r>
                <a:rPr lang="zh-TW" altLang="en-US" sz="2400" dirty="0">
                  <a:latin typeface="微軟正黑體" panose="020B0604030504040204" pitchFamily="34" charset="-120"/>
                  <a:ea typeface="微軟正黑體" panose="020B0604030504040204" pitchFamily="34" charset="-120"/>
                </a:rPr>
                <a:t>之</a:t>
              </a:r>
              <a:r>
                <a:rPr lang="zh-TW" altLang="en-US" sz="2400" b="1" dirty="0">
                  <a:solidFill>
                    <a:srgbClr val="C00000"/>
                  </a:solidFill>
                  <a:latin typeface="微軟正黑體" panose="020B0604030504040204" pitchFamily="34" charset="-120"/>
                  <a:ea typeface="微軟正黑體" panose="020B0604030504040204" pitchFamily="34" charset="-120"/>
                </a:rPr>
                <a:t>廣告</a:t>
              </a:r>
              <a:r>
                <a:rPr lang="zh-TW" altLang="en-US" sz="2400" dirty="0">
                  <a:latin typeface="微軟正黑體" panose="020B0604030504040204" pitchFamily="34" charset="-120"/>
                  <a:ea typeface="微軟正黑體" panose="020B0604030504040204" pitchFamily="34" charset="-120"/>
                </a:rPr>
                <a:t>、</a:t>
              </a:r>
              <a:r>
                <a:rPr lang="zh-TW" altLang="en-US" sz="2400" b="1" dirty="0">
                  <a:solidFill>
                    <a:srgbClr val="C00000"/>
                  </a:solidFill>
                  <a:latin typeface="微軟正黑體" panose="020B0604030504040204" pitchFamily="34" charset="-120"/>
                  <a:ea typeface="微軟正黑體" panose="020B0604030504040204" pitchFamily="34" charset="-120"/>
                </a:rPr>
                <a:t>收受定金</a:t>
              </a:r>
              <a:r>
                <a:rPr lang="zh-TW" altLang="en-US" sz="2400" dirty="0">
                  <a:latin typeface="微軟正黑體" panose="020B0604030504040204" pitchFamily="34" charset="-120"/>
                  <a:ea typeface="微軟正黑體" panose="020B0604030504040204" pitchFamily="34" charset="-120"/>
                </a:rPr>
                <a:t>或</a:t>
              </a:r>
              <a:r>
                <a:rPr lang="zh-TW" altLang="en-US" sz="2400" dirty="0" smtClean="0">
                  <a:latin typeface="微軟正黑體" panose="020B0604030504040204" pitchFamily="34" charset="-120"/>
                  <a:ea typeface="微軟正黑體" panose="020B0604030504040204" pitchFamily="34" charset="-120"/>
                </a:rPr>
                <a:t>類似</a:t>
              </a:r>
              <a:r>
                <a:rPr lang="zh-TW" altLang="en-US" sz="2400" dirty="0">
                  <a:latin typeface="微軟正黑體" panose="020B0604030504040204" pitchFamily="34" charset="-120"/>
                  <a:ea typeface="微軟正黑體" panose="020B0604030504040204" pitchFamily="34" charset="-120"/>
                </a:rPr>
                <a:t>名目之金額、</a:t>
              </a:r>
              <a:r>
                <a:rPr lang="zh-TW" altLang="en-US" sz="2400" b="1" dirty="0">
                  <a:solidFill>
                    <a:srgbClr val="C00000"/>
                  </a:solidFill>
                  <a:latin typeface="微軟正黑體" panose="020B0604030504040204" pitchFamily="34" charset="-120"/>
                  <a:ea typeface="微軟正黑體" panose="020B0604030504040204" pitchFamily="34" charset="-120"/>
                </a:rPr>
                <a:t>簽訂書面契據</a:t>
              </a:r>
              <a:r>
                <a:rPr lang="zh-TW" altLang="en-US" sz="2400" dirty="0">
                  <a:latin typeface="微軟正黑體" panose="020B0604030504040204" pitchFamily="34" charset="-120"/>
                  <a:ea typeface="微軟正黑體" panose="020B0604030504040204" pitchFamily="34" charset="-120"/>
                </a:rPr>
                <a:t>、簽訂買賣</a:t>
              </a:r>
              <a:r>
                <a:rPr lang="zh-TW" altLang="en-US" sz="2400" b="1" dirty="0">
                  <a:solidFill>
                    <a:srgbClr val="C00000"/>
                  </a:solidFill>
                  <a:latin typeface="微軟正黑體" panose="020B0604030504040204" pitchFamily="34" charset="-120"/>
                  <a:ea typeface="微軟正黑體" panose="020B0604030504040204" pitchFamily="34" charset="-120"/>
                </a:rPr>
                <a:t>契約</a:t>
              </a:r>
              <a:r>
                <a:rPr lang="zh-TW" altLang="en-US" sz="2400" dirty="0">
                  <a:latin typeface="微軟正黑體" panose="020B0604030504040204" pitchFamily="34" charset="-120"/>
                  <a:ea typeface="微軟正黑體" panose="020B0604030504040204" pitchFamily="34" charset="-120"/>
                </a:rPr>
                <a:t>之銷售行為。</a:t>
              </a:r>
            </a:p>
          </p:txBody>
        </p:sp>
      </p:grpSp>
    </p:spTree>
    <p:extLst>
      <p:ext uri="{BB962C8B-B14F-4D97-AF65-F5344CB8AC3E}">
        <p14:creationId xmlns:p14="http://schemas.microsoft.com/office/powerpoint/2010/main" val="338550923"/>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21</a:t>
            </a:fld>
            <a:endParaRPr lang="zh-TW" altLang="en-US"/>
          </a:p>
        </p:txBody>
      </p:sp>
      <p:grpSp>
        <p:nvGrpSpPr>
          <p:cNvPr id="4" name="群組 3"/>
          <p:cNvGrpSpPr/>
          <p:nvPr/>
        </p:nvGrpSpPr>
        <p:grpSpPr>
          <a:xfrm>
            <a:off x="340658" y="1147483"/>
            <a:ext cx="10865223" cy="5391431"/>
            <a:chOff x="274405" y="1065680"/>
            <a:chExt cx="8690083" cy="4969989"/>
          </a:xfrm>
        </p:grpSpPr>
        <p:grpSp>
          <p:nvGrpSpPr>
            <p:cNvPr id="5" name="그룹 23"/>
            <p:cNvGrpSpPr>
              <a:grpSpLocks/>
            </p:cNvGrpSpPr>
            <p:nvPr/>
          </p:nvGrpSpPr>
          <p:grpSpPr bwMode="auto">
            <a:xfrm>
              <a:off x="1403648" y="1065680"/>
              <a:ext cx="7560840" cy="4719918"/>
              <a:chOff x="2708275" y="1530350"/>
              <a:chExt cx="6172200" cy="5005087"/>
            </a:xfrm>
          </p:grpSpPr>
          <p:pic>
            <p:nvPicPr>
              <p:cNvPr id="11" name="Picture 3" descr="33"/>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2708275" y="1660225"/>
                <a:ext cx="6067425"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530350"/>
                <a:ext cx="617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7" descr="칠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05" y="3895095"/>
              <a:ext cx="2669018" cy="214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rot="20860657">
              <a:off x="997207" y="4489800"/>
              <a:ext cx="12234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標楷體" panose="03000509000000000000" pitchFamily="65" charset="-120"/>
                  <a:ea typeface="標楷體" panose="03000509000000000000" pitchFamily="65" charset="-120"/>
                </a:defRPr>
              </a:lvl1pPr>
              <a:lvl2pPr marL="742950" indent="-285750">
                <a:spcBef>
                  <a:spcPct val="20000"/>
                </a:spcBef>
                <a:buChar char="–"/>
                <a:defRPr kumimoji="1" sz="2800">
                  <a:solidFill>
                    <a:schemeClr val="tx1"/>
                  </a:solidFill>
                  <a:latin typeface="標楷體" panose="03000509000000000000" pitchFamily="65" charset="-120"/>
                  <a:ea typeface="標楷體" panose="03000509000000000000" pitchFamily="65" charset="-120"/>
                </a:defRPr>
              </a:lvl2pPr>
              <a:lvl3pPr marL="1143000" indent="-228600">
                <a:spcBef>
                  <a:spcPct val="20000"/>
                </a:spcBef>
                <a:buChar char="•"/>
                <a:defRPr kumimoji="1" sz="2400">
                  <a:solidFill>
                    <a:schemeClr val="tx1"/>
                  </a:solidFill>
                  <a:latin typeface="標楷體" panose="03000509000000000000" pitchFamily="65" charset="-120"/>
                  <a:ea typeface="標楷體" panose="03000509000000000000" pitchFamily="65" charset="-120"/>
                </a:defRPr>
              </a:lvl3pPr>
              <a:lvl4pPr marL="16002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4pPr>
              <a:lvl5pPr marL="20574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9pPr>
            </a:lstStyle>
            <a:p>
              <a:pPr eaLnBrk="1" hangingPunct="1">
                <a:spcBef>
                  <a:spcPct val="0"/>
                </a:spcBef>
                <a:buFontTx/>
                <a:buNone/>
              </a:pPr>
              <a:r>
                <a:rPr lang="zh-TW" altLang="en-US" sz="2700" dirty="0">
                  <a:solidFill>
                    <a:srgbClr val="FFFF00"/>
                  </a:solidFill>
                  <a:ea typeface="HY견고딕" pitchFamily="18" charset="-127"/>
                </a:rPr>
                <a:t>問與答</a:t>
              </a:r>
              <a:endParaRPr lang="ko-KR" altLang="en-US" sz="2700" dirty="0">
                <a:solidFill>
                  <a:srgbClr val="FFFF00"/>
                </a:solidFill>
                <a:ea typeface="HY견고딕" pitchFamily="18" charset="-127"/>
              </a:endParaRPr>
            </a:p>
          </p:txBody>
        </p:sp>
        <p:sp>
          <p:nvSpPr>
            <p:cNvPr id="8" name="文字方塊 7"/>
            <p:cNvSpPr txBox="1"/>
            <p:nvPr/>
          </p:nvSpPr>
          <p:spPr>
            <a:xfrm>
              <a:off x="2026023" y="1515838"/>
              <a:ext cx="6187741" cy="1191616"/>
            </a:xfrm>
            <a:prstGeom prst="rect">
              <a:avLst/>
            </a:prstGeom>
            <a:noFill/>
          </p:spPr>
          <p:txBody>
            <a:bodyPr wrap="square" rtlCol="0">
              <a:spAutoFit/>
            </a:bodyPr>
            <a:lstStyle/>
            <a:p>
              <a:pPr marL="806450" indent="-806450"/>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Ｑ</a:t>
              </a:r>
              <a:r>
                <a:rPr lang="en-US" altLang="zh-TW" sz="2600" b="1" dirty="0" smtClean="0">
                  <a:solidFill>
                    <a:schemeClr val="accent5">
                      <a:lumMod val="50000"/>
                    </a:schemeClr>
                  </a:solidFill>
                  <a:latin typeface="微軟正黑體" panose="020B0604030504040204" pitchFamily="34" charset="-120"/>
                  <a:ea typeface="微軟正黑體" panose="020B0604030504040204" pitchFamily="34" charset="-120"/>
                </a:rPr>
                <a:t>3</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、新制施行</a:t>
              </a:r>
              <a:r>
                <a:rPr lang="zh-TW" altLang="en-US" sz="2600" b="1" dirty="0" smtClean="0">
                  <a:solidFill>
                    <a:srgbClr val="C00000"/>
                  </a:solidFill>
                  <a:latin typeface="微軟正黑體" panose="020B0604030504040204" pitchFamily="34" charset="-120"/>
                  <a:ea typeface="微軟正黑體" panose="020B0604030504040204" pitchFamily="34" charset="-120"/>
                </a:rPr>
                <a:t>前</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即已</a:t>
              </a:r>
              <a:r>
                <a:rPr lang="zh-TW" altLang="en-US" sz="2600" b="1" dirty="0" smtClean="0">
                  <a:solidFill>
                    <a:srgbClr val="C00000"/>
                  </a:solidFill>
                  <a:latin typeface="微軟正黑體" panose="020B0604030504040204" pitchFamily="34" charset="-120"/>
                  <a:ea typeface="微軟正黑體" panose="020B0604030504040204" pitchFamily="34" charset="-120"/>
                </a:rPr>
                <a:t>銷售中</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的建</a:t>
              </a:r>
              <a:r>
                <a:rPr lang="zh-TW" altLang="en-US" sz="2600" b="1" dirty="0">
                  <a:solidFill>
                    <a:schemeClr val="accent5">
                      <a:lumMod val="50000"/>
                    </a:schemeClr>
                  </a:solidFill>
                  <a:latin typeface="微軟正黑體" panose="020B0604030504040204" pitchFamily="34" charset="-120"/>
                  <a:ea typeface="微軟正黑體" panose="020B0604030504040204" pitchFamily="34" charset="-120"/>
                </a:rPr>
                <a:t>案</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，銷售</a:t>
              </a:r>
              <a:r>
                <a:rPr lang="zh-TW" altLang="en-US" sz="2600" b="1" dirty="0">
                  <a:solidFill>
                    <a:schemeClr val="accent5">
                      <a:lumMod val="50000"/>
                    </a:schemeClr>
                  </a:solidFill>
                  <a:latin typeface="微軟正黑體" panose="020B0604030504040204" pitchFamily="34" charset="-120"/>
                  <a:ea typeface="微軟正黑體" panose="020B0604030504040204" pitchFamily="34" charset="-120"/>
                </a:rPr>
                <a:t>預售屋</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者於新制上路後應否</a:t>
              </a:r>
              <a:r>
                <a:rPr lang="zh-TW" altLang="en-US" sz="2600" b="1" dirty="0">
                  <a:solidFill>
                    <a:schemeClr val="accent5">
                      <a:lumMod val="50000"/>
                    </a:schemeClr>
                  </a:solidFill>
                  <a:latin typeface="微軟正黑體" panose="020B0604030504040204" pitchFamily="34" charset="-120"/>
                  <a:ea typeface="微軟正黑體" panose="020B0604030504040204" pitchFamily="34" charset="-120"/>
                </a:rPr>
                <a:t>再申報預售屋資訊及買賣定型化契約備查</a:t>
              </a:r>
              <a:r>
                <a:rPr lang="zh-TW" altLang="en-US" sz="2600" b="1" dirty="0" smtClean="0">
                  <a:solidFill>
                    <a:schemeClr val="accent5">
                      <a:lumMod val="50000"/>
                    </a:schemeClr>
                  </a:solidFill>
                  <a:latin typeface="微軟正黑體" panose="020B0604030504040204" pitchFamily="34" charset="-120"/>
                  <a:ea typeface="微軟正黑體" panose="020B0604030504040204" pitchFamily="34" charset="-120"/>
                </a:rPr>
                <a:t>？</a:t>
              </a:r>
              <a:endParaRPr lang="zh-TW" altLang="en-US" sz="2600" b="1" dirty="0">
                <a:solidFill>
                  <a:schemeClr val="accent5">
                    <a:lumMod val="50000"/>
                  </a:schemeClr>
                </a:solidFill>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7596" y="3998333"/>
              <a:ext cx="1261265" cy="168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2179288" y="2846145"/>
              <a:ext cx="5806491" cy="1106501"/>
            </a:xfrm>
            <a:prstGeom prst="rect">
              <a:avLst/>
            </a:prstGeom>
            <a:noFill/>
          </p:spPr>
          <p:txBody>
            <a:bodyPr wrap="square" rtlCol="0">
              <a:spAutoFit/>
            </a:bodyPr>
            <a:lstStyle/>
            <a:p>
              <a:pPr marL="627063" indent="-627063"/>
              <a:r>
                <a:rPr lang="zh-TW" altLang="en-US" sz="2400" dirty="0" smtClean="0">
                  <a:latin typeface="微軟正黑體" panose="020B0604030504040204" pitchFamily="34" charset="-120"/>
                  <a:ea typeface="微軟正黑體" panose="020B0604030504040204" pitchFamily="34" charset="-120"/>
                </a:rPr>
                <a:t>Ａ：基於</a:t>
              </a:r>
              <a:r>
                <a:rPr lang="zh-TW" altLang="en-US" sz="2400" dirty="0">
                  <a:latin typeface="微軟正黑體" panose="020B0604030504040204" pitchFamily="34" charset="-120"/>
                  <a:ea typeface="微軟正黑體" panose="020B0604030504040204" pitchFamily="34" charset="-120"/>
                </a:rPr>
                <a:t>法律不溯及既往原則，對於新制施行</a:t>
              </a:r>
              <a:r>
                <a:rPr lang="zh-TW" altLang="en-US" sz="2400" dirty="0" smtClean="0">
                  <a:latin typeface="微軟正黑體" panose="020B0604030504040204" pitchFamily="34" charset="-120"/>
                  <a:ea typeface="微軟正黑體" panose="020B0604030504040204" pitchFamily="34" charset="-120"/>
                </a:rPr>
                <a:t>前即已銷售中之建</a:t>
              </a:r>
              <a:r>
                <a:rPr lang="zh-TW" altLang="en-US" sz="2400" dirty="0">
                  <a:latin typeface="微軟正黑體" panose="020B0604030504040204" pitchFamily="34" charset="-120"/>
                  <a:ea typeface="微軟正黑體" panose="020B0604030504040204" pitchFamily="34" charset="-120"/>
                </a:rPr>
                <a:t>案，尚無強制銷售預售屋者補辦備查之規定，惟業者如擬主動申報備查，法亦無禁止</a:t>
              </a:r>
              <a:r>
                <a:rPr lang="zh-TW" altLang="en-US" sz="2400" dirty="0" smtClean="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498716115"/>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22</a:t>
            </a:fld>
            <a:endParaRPr lang="zh-TW" altLang="en-US"/>
          </a:p>
        </p:txBody>
      </p:sp>
      <p:grpSp>
        <p:nvGrpSpPr>
          <p:cNvPr id="4" name="群組 3"/>
          <p:cNvGrpSpPr/>
          <p:nvPr/>
        </p:nvGrpSpPr>
        <p:grpSpPr>
          <a:xfrm>
            <a:off x="340658" y="1147483"/>
            <a:ext cx="10865223" cy="5391431"/>
            <a:chOff x="274405" y="1065680"/>
            <a:chExt cx="8690083" cy="4969989"/>
          </a:xfrm>
        </p:grpSpPr>
        <p:grpSp>
          <p:nvGrpSpPr>
            <p:cNvPr id="5" name="그룹 23"/>
            <p:cNvGrpSpPr>
              <a:grpSpLocks/>
            </p:cNvGrpSpPr>
            <p:nvPr/>
          </p:nvGrpSpPr>
          <p:grpSpPr bwMode="auto">
            <a:xfrm>
              <a:off x="1403648" y="1065680"/>
              <a:ext cx="7560840" cy="4719918"/>
              <a:chOff x="2708275" y="1530350"/>
              <a:chExt cx="6172200" cy="5005087"/>
            </a:xfrm>
          </p:grpSpPr>
          <p:pic>
            <p:nvPicPr>
              <p:cNvPr id="11" name="Picture 3" descr="33"/>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2708275" y="1660225"/>
                <a:ext cx="6067425"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530350"/>
                <a:ext cx="617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7" descr="칠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05" y="3895095"/>
              <a:ext cx="2669018" cy="214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rot="20860657">
              <a:off x="997207" y="4489800"/>
              <a:ext cx="12234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標楷體" panose="03000509000000000000" pitchFamily="65" charset="-120"/>
                  <a:ea typeface="標楷體" panose="03000509000000000000" pitchFamily="65" charset="-120"/>
                </a:defRPr>
              </a:lvl1pPr>
              <a:lvl2pPr marL="742950" indent="-285750">
                <a:spcBef>
                  <a:spcPct val="20000"/>
                </a:spcBef>
                <a:buChar char="–"/>
                <a:defRPr kumimoji="1" sz="2800">
                  <a:solidFill>
                    <a:schemeClr val="tx1"/>
                  </a:solidFill>
                  <a:latin typeface="標楷體" panose="03000509000000000000" pitchFamily="65" charset="-120"/>
                  <a:ea typeface="標楷體" panose="03000509000000000000" pitchFamily="65" charset="-120"/>
                </a:defRPr>
              </a:lvl2pPr>
              <a:lvl3pPr marL="1143000" indent="-228600">
                <a:spcBef>
                  <a:spcPct val="20000"/>
                </a:spcBef>
                <a:buChar char="•"/>
                <a:defRPr kumimoji="1" sz="2400">
                  <a:solidFill>
                    <a:schemeClr val="tx1"/>
                  </a:solidFill>
                  <a:latin typeface="標楷體" panose="03000509000000000000" pitchFamily="65" charset="-120"/>
                  <a:ea typeface="標楷體" panose="03000509000000000000" pitchFamily="65" charset="-120"/>
                </a:defRPr>
              </a:lvl3pPr>
              <a:lvl4pPr marL="16002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4pPr>
              <a:lvl5pPr marL="20574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9pPr>
            </a:lstStyle>
            <a:p>
              <a:pPr eaLnBrk="1" hangingPunct="1">
                <a:spcBef>
                  <a:spcPct val="0"/>
                </a:spcBef>
                <a:buFontTx/>
                <a:buNone/>
              </a:pPr>
              <a:r>
                <a:rPr lang="zh-TW" altLang="en-US" sz="2700" dirty="0">
                  <a:solidFill>
                    <a:srgbClr val="FFFF00"/>
                  </a:solidFill>
                  <a:ea typeface="HY견고딕" pitchFamily="18" charset="-127"/>
                </a:rPr>
                <a:t>問與答</a:t>
              </a:r>
              <a:endParaRPr lang="ko-KR" altLang="en-US" sz="2700" dirty="0">
                <a:solidFill>
                  <a:srgbClr val="FFFF00"/>
                </a:solidFill>
                <a:ea typeface="HY견고딕" pitchFamily="18" charset="-127"/>
              </a:endParaRPr>
            </a:p>
          </p:txBody>
        </p:sp>
        <p:sp>
          <p:nvSpPr>
            <p:cNvPr id="8" name="文字方塊 7"/>
            <p:cNvSpPr txBox="1"/>
            <p:nvPr/>
          </p:nvSpPr>
          <p:spPr>
            <a:xfrm>
              <a:off x="1961494" y="1509866"/>
              <a:ext cx="6316800" cy="1560449"/>
            </a:xfrm>
            <a:prstGeom prst="rect">
              <a:avLst/>
            </a:prstGeom>
            <a:noFill/>
          </p:spPr>
          <p:txBody>
            <a:bodyPr wrap="square" rtlCol="0">
              <a:spAutoFit/>
            </a:bodyPr>
            <a:lstStyle/>
            <a:p>
              <a:pPr marL="806450" indent="-806450"/>
              <a:r>
                <a:rPr lang="zh-TW" altLang="en-US" sz="2500" b="1" dirty="0" smtClean="0">
                  <a:solidFill>
                    <a:schemeClr val="accent5">
                      <a:lumMod val="50000"/>
                    </a:schemeClr>
                  </a:solidFill>
                  <a:latin typeface="微軟正黑體" panose="020B0604030504040204" pitchFamily="34" charset="-120"/>
                  <a:ea typeface="微軟正黑體" panose="020B0604030504040204" pitchFamily="34" charset="-120"/>
                </a:rPr>
                <a:t>Ｑ</a:t>
              </a:r>
              <a:r>
                <a:rPr lang="en-US" altLang="zh-TW" sz="2500" b="1" dirty="0" smtClean="0">
                  <a:solidFill>
                    <a:schemeClr val="accent5">
                      <a:lumMod val="50000"/>
                    </a:schemeClr>
                  </a:solidFill>
                  <a:latin typeface="微軟正黑體" panose="020B0604030504040204" pitchFamily="34" charset="-120"/>
                  <a:ea typeface="微軟正黑體" panose="020B0604030504040204" pitchFamily="34" charset="-120"/>
                </a:rPr>
                <a:t>4</a:t>
              </a:r>
              <a:r>
                <a:rPr lang="zh-TW" altLang="en-US" sz="2500" b="1" dirty="0" smtClean="0">
                  <a:solidFill>
                    <a:schemeClr val="accent5">
                      <a:lumMod val="50000"/>
                    </a:schemeClr>
                  </a:solidFill>
                  <a:latin typeface="微軟正黑體" panose="020B0604030504040204" pitchFamily="34" charset="-120"/>
                  <a:ea typeface="微軟正黑體" panose="020B0604030504040204" pitchFamily="34" charset="-120"/>
                </a:rPr>
                <a:t>、</a:t>
              </a:r>
              <a:r>
                <a:rPr lang="zh-TW" altLang="en-US" sz="2500" b="1" dirty="0">
                  <a:solidFill>
                    <a:schemeClr val="accent5">
                      <a:lumMod val="50000"/>
                    </a:schemeClr>
                  </a:solidFill>
                  <a:latin typeface="微軟正黑體" panose="020B0604030504040204" pitchFamily="34" charset="-120"/>
                  <a:ea typeface="微軟正黑體" panose="020B0604030504040204" pitchFamily="34" charset="-120"/>
                </a:rPr>
                <a:t>預售屋土地為</a:t>
              </a:r>
              <a:r>
                <a:rPr lang="zh-TW" altLang="en-US" sz="2500" b="1" u="sng" dirty="0">
                  <a:solidFill>
                    <a:schemeClr val="accent5">
                      <a:lumMod val="50000"/>
                    </a:schemeClr>
                  </a:solidFill>
                  <a:latin typeface="微軟正黑體" panose="020B0604030504040204" pitchFamily="34" charset="-120"/>
                  <a:ea typeface="微軟正黑體" panose="020B0604030504040204" pitchFamily="34" charset="-120"/>
                </a:rPr>
                <a:t>建築業之股東或關係人</a:t>
              </a:r>
              <a:r>
                <a:rPr lang="zh-TW" altLang="en-US" sz="2500" b="1" dirty="0">
                  <a:solidFill>
                    <a:schemeClr val="accent5">
                      <a:lumMod val="50000"/>
                    </a:schemeClr>
                  </a:solidFill>
                  <a:latin typeface="微軟正黑體" panose="020B0604030504040204" pitchFamily="34" charset="-120"/>
                  <a:ea typeface="微軟正黑體" panose="020B0604030504040204" pitchFamily="34" charset="-120"/>
                </a:rPr>
                <a:t>持有，建物為建築業出資興建，其預售屋資訊及買賣定型化契約之申報義務人為誰？此類型屬自建自售或合作開發銷售</a:t>
              </a:r>
              <a:r>
                <a:rPr lang="zh-TW" altLang="en-US" sz="2500" b="1" dirty="0" smtClean="0">
                  <a:solidFill>
                    <a:schemeClr val="accent5">
                      <a:lumMod val="50000"/>
                    </a:schemeClr>
                  </a:solidFill>
                  <a:latin typeface="微軟正黑體" panose="020B0604030504040204" pitchFamily="34" charset="-120"/>
                  <a:ea typeface="微軟正黑體" panose="020B0604030504040204" pitchFamily="34" charset="-120"/>
                </a:rPr>
                <a:t>？</a:t>
              </a:r>
              <a:endParaRPr lang="zh-TW" altLang="en-US" sz="2500" b="1" dirty="0">
                <a:solidFill>
                  <a:schemeClr val="accent5">
                    <a:lumMod val="50000"/>
                  </a:schemeClr>
                </a:solidFill>
                <a:latin typeface="微軟正黑體" panose="020B0604030504040204" pitchFamily="34" charset="-120"/>
                <a:ea typeface="微軟正黑體" panose="020B0604030504040204" pitchFamily="34" charset="-120"/>
              </a:endParaRPr>
            </a:p>
          </p:txBody>
        </p:sp>
        <p:pic>
          <p:nvPicPr>
            <p:cNvPr id="9" name="圖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7596" y="3998333"/>
              <a:ext cx="1261265" cy="168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2107589" y="3076287"/>
              <a:ext cx="6075365" cy="1446961"/>
            </a:xfrm>
            <a:prstGeom prst="rect">
              <a:avLst/>
            </a:prstGeom>
            <a:noFill/>
          </p:spPr>
          <p:txBody>
            <a:bodyPr wrap="square" rtlCol="0">
              <a:spAutoFit/>
            </a:bodyPr>
            <a:lstStyle/>
            <a:p>
              <a:pPr marL="627063" indent="-627063"/>
              <a:r>
                <a:rPr lang="zh-TW" altLang="en-US" sz="2400" dirty="0">
                  <a:latin typeface="微軟正黑體" panose="020B0604030504040204" pitchFamily="34" charset="-120"/>
                  <a:ea typeface="微軟正黑體" panose="020B0604030504040204" pitchFamily="34" charset="-120"/>
                </a:rPr>
                <a:t>Ａ：因土地所有權人非屬建築業，除建築業提出屬自建自售之證明文件外，原則以合作開發方式界定其銷售預售屋者，即由預售屋</a:t>
              </a:r>
              <a:r>
                <a:rPr lang="zh-TW" altLang="en-US" sz="2400" dirty="0">
                  <a:solidFill>
                    <a:srgbClr val="0033CC"/>
                  </a:solidFill>
                  <a:latin typeface="微軟正黑體" panose="020B0604030504040204" pitchFamily="34" charset="-120"/>
                  <a:ea typeface="微軟正黑體" panose="020B0604030504040204" pitchFamily="34" charset="-120"/>
                </a:rPr>
                <a:t>建物買賣契約出賣人</a:t>
              </a:r>
              <a:r>
                <a:rPr lang="zh-TW" altLang="en-US" sz="2400" dirty="0">
                  <a:latin typeface="微軟正黑體" panose="020B0604030504040204" pitchFamily="34" charset="-120"/>
                  <a:ea typeface="微軟正黑體" panose="020B0604030504040204" pitchFamily="34" charset="-120"/>
                </a:rPr>
                <a:t>為申報義務人</a:t>
              </a:r>
              <a:r>
                <a:rPr lang="zh-TW" altLang="en-US" sz="2400" dirty="0" smtClean="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1016826048"/>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投影片編號版面配置區 2"/>
          <p:cNvSpPr>
            <a:spLocks noGrp="1"/>
          </p:cNvSpPr>
          <p:nvPr>
            <p:ph type="sldNum" sz="quarter" idx="12"/>
          </p:nvPr>
        </p:nvSpPr>
        <p:spPr/>
        <p:txBody>
          <a:bodyPr/>
          <a:lstStyle/>
          <a:p>
            <a:fld id="{2A01B56C-0F6F-4784-B86E-B0C308E4059C}" type="slidenum">
              <a:rPr lang="zh-TW" altLang="en-US" smtClean="0"/>
              <a:t>23</a:t>
            </a:fld>
            <a:endParaRPr lang="zh-TW" altLang="en-US"/>
          </a:p>
        </p:txBody>
      </p:sp>
      <p:grpSp>
        <p:nvGrpSpPr>
          <p:cNvPr id="4" name="群組 3"/>
          <p:cNvGrpSpPr/>
          <p:nvPr/>
        </p:nvGrpSpPr>
        <p:grpSpPr>
          <a:xfrm>
            <a:off x="340658" y="1147483"/>
            <a:ext cx="10865223" cy="5391431"/>
            <a:chOff x="274405" y="1065680"/>
            <a:chExt cx="8690083" cy="4969989"/>
          </a:xfrm>
        </p:grpSpPr>
        <p:grpSp>
          <p:nvGrpSpPr>
            <p:cNvPr id="5" name="그룹 23"/>
            <p:cNvGrpSpPr>
              <a:grpSpLocks/>
            </p:cNvGrpSpPr>
            <p:nvPr/>
          </p:nvGrpSpPr>
          <p:grpSpPr bwMode="auto">
            <a:xfrm>
              <a:off x="1403648" y="1065680"/>
              <a:ext cx="7560840" cy="4719918"/>
              <a:chOff x="2708275" y="1530350"/>
              <a:chExt cx="6172200" cy="5005087"/>
            </a:xfrm>
          </p:grpSpPr>
          <p:pic>
            <p:nvPicPr>
              <p:cNvPr id="11" name="Picture 3" descr="33"/>
              <p:cNvPicPr>
                <a:picLocks noChangeAspect="1" noChangeArrowheads="1"/>
              </p:cNvPicPr>
              <p:nvPr/>
            </p:nvPicPr>
            <p:blipFill>
              <a:blip r:embed="rId2">
                <a:extLst>
                  <a:ext uri="{28A0092B-C50C-407E-A947-70E740481C1C}">
                    <a14:useLocalDpi xmlns:a14="http://schemas.microsoft.com/office/drawing/2010/main" val="0"/>
                  </a:ext>
                </a:extLst>
              </a:blip>
              <a:srcRect t="7777"/>
              <a:stretch>
                <a:fillRect/>
              </a:stretch>
            </p:blipFill>
            <p:spPr bwMode="auto">
              <a:xfrm>
                <a:off x="2708275" y="1660225"/>
                <a:ext cx="6067425" cy="487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8275" y="1530350"/>
                <a:ext cx="6172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Picture 17" descr="칠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405" y="3895095"/>
              <a:ext cx="2669018" cy="214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txBox="1">
              <a:spLocks noChangeArrowheads="1"/>
            </p:cNvSpPr>
            <p:nvPr/>
          </p:nvSpPr>
          <p:spPr bwMode="auto">
            <a:xfrm rot="20860657">
              <a:off x="997207" y="4489800"/>
              <a:ext cx="122341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標楷體" panose="03000509000000000000" pitchFamily="65" charset="-120"/>
                  <a:ea typeface="標楷體" panose="03000509000000000000" pitchFamily="65" charset="-120"/>
                </a:defRPr>
              </a:lvl1pPr>
              <a:lvl2pPr marL="742950" indent="-285750">
                <a:spcBef>
                  <a:spcPct val="20000"/>
                </a:spcBef>
                <a:buChar char="–"/>
                <a:defRPr kumimoji="1" sz="2800">
                  <a:solidFill>
                    <a:schemeClr val="tx1"/>
                  </a:solidFill>
                  <a:latin typeface="標楷體" panose="03000509000000000000" pitchFamily="65" charset="-120"/>
                  <a:ea typeface="標楷體" panose="03000509000000000000" pitchFamily="65" charset="-120"/>
                </a:defRPr>
              </a:lvl2pPr>
              <a:lvl3pPr marL="1143000" indent="-228600">
                <a:spcBef>
                  <a:spcPct val="20000"/>
                </a:spcBef>
                <a:buChar char="•"/>
                <a:defRPr kumimoji="1" sz="2400">
                  <a:solidFill>
                    <a:schemeClr val="tx1"/>
                  </a:solidFill>
                  <a:latin typeface="標楷體" panose="03000509000000000000" pitchFamily="65" charset="-120"/>
                  <a:ea typeface="標楷體" panose="03000509000000000000" pitchFamily="65" charset="-120"/>
                </a:defRPr>
              </a:lvl3pPr>
              <a:lvl4pPr marL="16002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4pPr>
              <a:lvl5pPr marL="2057400" indent="-228600">
                <a:spcBef>
                  <a:spcPct val="20000"/>
                </a:spcBef>
                <a:buChar char="»"/>
                <a:defRPr kumimoji="1" sz="2000">
                  <a:solidFill>
                    <a:schemeClr val="tx1"/>
                  </a:solidFill>
                  <a:latin typeface="標楷體" panose="03000509000000000000" pitchFamily="65" charset="-120"/>
                  <a:ea typeface="標楷體" panose="03000509000000000000" pitchFamily="65" charset="-120"/>
                </a:defRPr>
              </a:lvl5pPr>
              <a:lvl6pPr marL="25146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6pPr>
              <a:lvl7pPr marL="29718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7pPr>
              <a:lvl8pPr marL="34290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8pPr>
              <a:lvl9pPr marL="3886200" indent="-228600" eaLnBrk="0" fontAlgn="base" hangingPunct="0">
                <a:spcBef>
                  <a:spcPct val="20000"/>
                </a:spcBef>
                <a:spcAft>
                  <a:spcPct val="0"/>
                </a:spcAft>
                <a:buChar char="»"/>
                <a:defRPr kumimoji="1" sz="2000">
                  <a:solidFill>
                    <a:schemeClr val="tx1"/>
                  </a:solidFill>
                  <a:latin typeface="標楷體" panose="03000509000000000000" pitchFamily="65" charset="-120"/>
                  <a:ea typeface="標楷體" panose="03000509000000000000" pitchFamily="65" charset="-120"/>
                </a:defRPr>
              </a:lvl9pPr>
            </a:lstStyle>
            <a:p>
              <a:pPr eaLnBrk="1" hangingPunct="1">
                <a:spcBef>
                  <a:spcPct val="0"/>
                </a:spcBef>
                <a:buFontTx/>
                <a:buNone/>
              </a:pPr>
              <a:r>
                <a:rPr lang="zh-TW" altLang="en-US" sz="2700" dirty="0">
                  <a:solidFill>
                    <a:srgbClr val="FFFF00"/>
                  </a:solidFill>
                  <a:ea typeface="HY견고딕" pitchFamily="18" charset="-127"/>
                </a:rPr>
                <a:t>問與答</a:t>
              </a:r>
              <a:endParaRPr lang="ko-KR" altLang="en-US" sz="2700" dirty="0">
                <a:solidFill>
                  <a:srgbClr val="FFFF00"/>
                </a:solidFill>
                <a:ea typeface="HY견고딕" pitchFamily="18" charset="-127"/>
              </a:endParaRPr>
            </a:p>
          </p:txBody>
        </p:sp>
        <p:sp>
          <p:nvSpPr>
            <p:cNvPr id="8" name="文字方塊 7"/>
            <p:cNvSpPr txBox="1"/>
            <p:nvPr/>
          </p:nvSpPr>
          <p:spPr>
            <a:xfrm>
              <a:off x="1939626" y="1452511"/>
              <a:ext cx="6488883" cy="1106501"/>
            </a:xfrm>
            <a:prstGeom prst="rect">
              <a:avLst/>
            </a:prstGeom>
            <a:noFill/>
          </p:spPr>
          <p:txBody>
            <a:bodyPr wrap="square" rtlCol="0">
              <a:spAutoFit/>
            </a:bodyPr>
            <a:lstStyle/>
            <a:p>
              <a:pPr marL="717550" indent="-717550"/>
              <a:r>
                <a:rPr lang="zh-TW" altLang="en-US" sz="2400" b="1" dirty="0" smtClean="0">
                  <a:solidFill>
                    <a:schemeClr val="accent5">
                      <a:lumMod val="50000"/>
                    </a:schemeClr>
                  </a:solidFill>
                  <a:latin typeface="微軟正黑體" panose="020B0604030504040204" pitchFamily="34" charset="-120"/>
                  <a:ea typeface="微軟正黑體" panose="020B0604030504040204" pitchFamily="34" charset="-120"/>
                </a:rPr>
                <a:t>Ｑ</a:t>
              </a:r>
              <a:r>
                <a:rPr lang="en-US" altLang="zh-TW" sz="2400" b="1" dirty="0" smtClean="0">
                  <a:solidFill>
                    <a:schemeClr val="accent5">
                      <a:lumMod val="50000"/>
                    </a:schemeClr>
                  </a:solidFill>
                  <a:latin typeface="微軟正黑體" panose="020B0604030504040204" pitchFamily="34" charset="-120"/>
                  <a:ea typeface="微軟正黑體" panose="020B0604030504040204" pitchFamily="34" charset="-120"/>
                </a:rPr>
                <a:t>5</a:t>
              </a:r>
              <a:r>
                <a:rPr lang="zh-TW" altLang="en-US" sz="2400" b="1" dirty="0" smtClean="0">
                  <a:solidFill>
                    <a:schemeClr val="accent5">
                      <a:lumMod val="50000"/>
                    </a:schemeClr>
                  </a:solidFill>
                  <a:latin typeface="微軟正黑體" panose="020B0604030504040204" pitchFamily="34" charset="-120"/>
                  <a:ea typeface="微軟正黑體" panose="020B0604030504040204" pitchFamily="34" charset="-120"/>
                </a:rPr>
                <a:t>、</a:t>
              </a:r>
              <a:r>
                <a:rPr lang="zh-TW" altLang="en-US" sz="2400" b="1" dirty="0">
                  <a:solidFill>
                    <a:schemeClr val="accent5">
                      <a:lumMod val="50000"/>
                    </a:schemeClr>
                  </a:solidFill>
                  <a:latin typeface="微軟正黑體" panose="020B0604030504040204" pitchFamily="34" charset="-120"/>
                  <a:ea typeface="微軟正黑體" panose="020B0604030504040204" pitchFamily="34" charset="-120"/>
                </a:rPr>
                <a:t>新制</a:t>
              </a:r>
              <a:r>
                <a:rPr lang="zh-TW" altLang="en-US" sz="2400" b="1" dirty="0" smtClean="0">
                  <a:solidFill>
                    <a:schemeClr val="accent5">
                      <a:lumMod val="50000"/>
                    </a:schemeClr>
                  </a:solidFill>
                  <a:latin typeface="微軟正黑體" panose="020B0604030504040204" pitchFamily="34" charset="-120"/>
                  <a:ea typeface="微軟正黑體" panose="020B0604030504040204" pitchFamily="34" charset="-120"/>
                </a:rPr>
                <a:t>施行前</a:t>
              </a:r>
              <a:r>
                <a:rPr lang="zh-TW" altLang="en-US" sz="2400" b="1" dirty="0">
                  <a:solidFill>
                    <a:schemeClr val="accent5">
                      <a:lumMod val="50000"/>
                    </a:schemeClr>
                  </a:solidFill>
                  <a:latin typeface="微軟正黑體" panose="020B0604030504040204" pitchFamily="34" charset="-120"/>
                  <a:ea typeface="微軟正黑體" panose="020B0604030504040204" pitchFamily="34" charset="-120"/>
                </a:rPr>
                <a:t>、後簽訂之預售屋買賣契約，違反內政部公告之「預售屋買賣定型化契約應記載及不得記載事項」規定，其罰責如何適用？</a:t>
              </a:r>
            </a:p>
          </p:txBody>
        </p:sp>
        <p:pic>
          <p:nvPicPr>
            <p:cNvPr id="9" name="圖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7596" y="3998333"/>
              <a:ext cx="1261265" cy="168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字方塊 9"/>
            <p:cNvSpPr txBox="1"/>
            <p:nvPr/>
          </p:nvSpPr>
          <p:spPr>
            <a:xfrm>
              <a:off x="2043057" y="2725953"/>
              <a:ext cx="5942722" cy="1177430"/>
            </a:xfrm>
            <a:prstGeom prst="rect">
              <a:avLst/>
            </a:prstGeom>
            <a:noFill/>
          </p:spPr>
          <p:txBody>
            <a:bodyPr wrap="square" rtlCol="0">
              <a:spAutoFit/>
            </a:bodyPr>
            <a:lstStyle/>
            <a:p>
              <a:pPr marL="627063" indent="-627063"/>
              <a:r>
                <a:rPr lang="zh-TW" altLang="en-US" sz="2400" dirty="0" smtClean="0">
                  <a:latin typeface="微軟正黑體" panose="020B0604030504040204" pitchFamily="34" charset="-120"/>
                  <a:ea typeface="微軟正黑體" panose="020B0604030504040204" pitchFamily="34" charset="-120"/>
                </a:rPr>
                <a:t>Ａ：</a:t>
              </a:r>
              <a:r>
                <a:rPr lang="zh-TW" altLang="en-US" sz="2400" dirty="0">
                  <a:latin typeface="微軟正黑體" panose="020B0604030504040204" pitchFamily="34" charset="-120"/>
                  <a:ea typeface="微軟正黑體" panose="020B0604030504040204" pitchFamily="34" charset="-120"/>
                </a:rPr>
                <a:t>新制施行「</a:t>
              </a:r>
              <a:r>
                <a:rPr lang="zh-TW" altLang="en-US" sz="2400" b="1" dirty="0">
                  <a:solidFill>
                    <a:srgbClr val="0033CC"/>
                  </a:solidFill>
                  <a:latin typeface="微軟正黑體" panose="020B0604030504040204" pitchFamily="34" charset="-120"/>
                  <a:ea typeface="微軟正黑體" panose="020B0604030504040204" pitchFamily="34" charset="-120"/>
                </a:rPr>
                <a:t>前</a:t>
              </a:r>
              <a:r>
                <a:rPr lang="zh-TW" altLang="en-US" sz="2400" dirty="0">
                  <a:latin typeface="微軟正黑體" panose="020B0604030504040204" pitchFamily="34" charset="-120"/>
                  <a:ea typeface="微軟正黑體" panose="020B0604030504040204" pitchFamily="34" charset="-120"/>
                </a:rPr>
                <a:t>」簽訂→消費者保護</a:t>
              </a:r>
              <a:r>
                <a:rPr lang="zh-TW" altLang="en-US" sz="2400" dirty="0" smtClean="0">
                  <a:latin typeface="微軟正黑體" panose="020B0604030504040204" pitchFamily="34" charset="-120"/>
                  <a:ea typeface="微軟正黑體" panose="020B0604030504040204" pitchFamily="34" charset="-120"/>
                </a:rPr>
                <a:t>法</a:t>
              </a:r>
              <a:r>
                <a:rPr lang="en-US" altLang="zh-TW" sz="2400" dirty="0" smtClean="0">
                  <a:latin typeface="微軟正黑體" panose="020B0604030504040204" pitchFamily="34" charset="-120"/>
                  <a:ea typeface="微軟正黑體" panose="020B0604030504040204" pitchFamily="34" charset="-120"/>
                </a:rPr>
                <a:t>§56-1</a:t>
              </a:r>
              <a:r>
                <a:rPr lang="zh-TW" altLang="en-US" sz="2400" dirty="0" smtClean="0">
                  <a:latin typeface="微軟正黑體" panose="020B0604030504040204" pitchFamily="34" charset="-120"/>
                  <a:ea typeface="微軟正黑體" panose="020B0604030504040204" pitchFamily="34" charset="-120"/>
                </a:rPr>
                <a:t>。</a:t>
              </a:r>
              <a:endParaRPr lang="en-US" altLang="zh-TW" sz="2400" dirty="0" smtClean="0">
                <a:latin typeface="微軟正黑體" panose="020B0604030504040204" pitchFamily="34" charset="-120"/>
                <a:ea typeface="微軟正黑體" panose="020B0604030504040204" pitchFamily="34" charset="-120"/>
              </a:endParaRPr>
            </a:p>
            <a:p>
              <a:pPr marL="627063">
                <a:spcBef>
                  <a:spcPts val="600"/>
                </a:spcBef>
              </a:pPr>
              <a:r>
                <a:rPr lang="zh-TW" altLang="en-US" sz="2400" dirty="0">
                  <a:latin typeface="微軟正黑體" panose="020B0604030504040204" pitchFamily="34" charset="-120"/>
                  <a:ea typeface="微軟正黑體" panose="020B0604030504040204" pitchFamily="34" charset="-120"/>
                </a:rPr>
                <a:t>新制施行「</a:t>
              </a:r>
              <a:r>
                <a:rPr lang="zh-TW" altLang="en-US" sz="2400" b="1" dirty="0">
                  <a:solidFill>
                    <a:srgbClr val="0033CC"/>
                  </a:solidFill>
                  <a:latin typeface="微軟正黑體" panose="020B0604030504040204" pitchFamily="34" charset="-120"/>
                  <a:ea typeface="微軟正黑體" panose="020B0604030504040204" pitchFamily="34" charset="-120"/>
                </a:rPr>
                <a:t>後</a:t>
              </a:r>
              <a:r>
                <a:rPr lang="zh-TW" altLang="en-US" sz="2400" dirty="0">
                  <a:latin typeface="微軟正黑體" panose="020B0604030504040204" pitchFamily="34" charset="-120"/>
                  <a:ea typeface="微軟正黑體" panose="020B0604030504040204" pitchFamily="34" charset="-120"/>
                </a:rPr>
                <a:t>」簽訂→平均地權</a:t>
              </a:r>
              <a:r>
                <a:rPr lang="zh-TW" altLang="en-US" sz="2400" dirty="0" smtClean="0">
                  <a:latin typeface="微軟正黑體" panose="020B0604030504040204" pitchFamily="34" charset="-120"/>
                  <a:ea typeface="微軟正黑體" panose="020B0604030504040204" pitchFamily="34" charset="-120"/>
                </a:rPr>
                <a:t>條例</a:t>
              </a:r>
              <a:r>
                <a:rPr lang="en-US" altLang="zh-TW" sz="2400" dirty="0" smtClean="0">
                  <a:latin typeface="微軟正黑體" panose="020B0604030504040204" pitchFamily="34" charset="-120"/>
                  <a:ea typeface="微軟正黑體" panose="020B0604030504040204" pitchFamily="34" charset="-120"/>
                </a:rPr>
                <a:t>§81-2</a:t>
              </a:r>
              <a:r>
                <a:rPr lang="en-US" altLang="zh-TW" sz="2400" dirty="0" smtClean="0">
                  <a:latin typeface="新細明體" panose="02020500000000000000" pitchFamily="18" charset="-120"/>
                  <a:ea typeface="新細明體" panose="02020500000000000000" pitchFamily="18" charset="-120"/>
                </a:rPr>
                <a:t>Ⅴ</a:t>
              </a:r>
              <a:r>
                <a:rPr lang="zh-TW" altLang="en-US" sz="2400" dirty="0" smtClean="0">
                  <a:latin typeface="微軟正黑體" panose="020B0604030504040204" pitchFamily="34" charset="-120"/>
                  <a:ea typeface="微軟正黑體" panose="020B0604030504040204" pitchFamily="34" charset="-120"/>
                </a:rPr>
                <a:t>裁處，</a:t>
              </a:r>
              <a:r>
                <a:rPr lang="zh-TW" altLang="en-US" sz="2400" dirty="0">
                  <a:latin typeface="微軟正黑體" panose="020B0604030504040204" pitchFamily="34" charset="-120"/>
                  <a:ea typeface="微軟正黑體" panose="020B0604030504040204" pitchFamily="34" charset="-120"/>
                </a:rPr>
                <a:t>並得就個案事實，依消費者保護</a:t>
              </a:r>
              <a:r>
                <a:rPr lang="zh-TW" altLang="en-US" sz="2400" dirty="0" smtClean="0">
                  <a:latin typeface="微軟正黑體" panose="020B0604030504040204" pitchFamily="34" charset="-120"/>
                  <a:ea typeface="微軟正黑體" panose="020B0604030504040204" pitchFamily="34" charset="-120"/>
                </a:rPr>
                <a:t>法</a:t>
              </a:r>
              <a:r>
                <a:rPr lang="en-US" altLang="zh-TW" sz="2400" dirty="0">
                  <a:latin typeface="微軟正黑體" panose="020B0604030504040204" pitchFamily="34" charset="-120"/>
                  <a:ea typeface="微軟正黑體" panose="020B0604030504040204" pitchFamily="34" charset="-120"/>
                </a:rPr>
                <a:t>§</a:t>
              </a:r>
              <a:r>
                <a:rPr lang="en-US" altLang="zh-TW" sz="2400" dirty="0" smtClean="0">
                  <a:latin typeface="微軟正黑體" panose="020B0604030504040204" pitchFamily="34" charset="-120"/>
                  <a:ea typeface="微軟正黑體" panose="020B0604030504040204" pitchFamily="34" charset="-120"/>
                </a:rPr>
                <a:t>56-1</a:t>
              </a:r>
              <a:r>
                <a:rPr lang="zh-TW" altLang="en-US" sz="2400" dirty="0" smtClean="0">
                  <a:latin typeface="微軟正黑體" panose="020B0604030504040204" pitchFamily="34" charset="-120"/>
                  <a:ea typeface="微軟正黑體" panose="020B0604030504040204" pitchFamily="34" charset="-120"/>
                </a:rPr>
                <a:t>續處。</a:t>
              </a:r>
              <a:endParaRPr lang="zh-TW" altLang="en-US" sz="24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625889126"/>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normAutofit fontScale="90000"/>
          </a:bodyPr>
          <a:lstStyle/>
          <a:p>
            <a:pPr marL="3765550" indent="-449263"/>
            <a:r>
              <a:rPr lang="zh-TW" altLang="en-US" dirty="0" smtClean="0"/>
              <a:t>                                </a:t>
            </a:r>
            <a:r>
              <a:rPr lang="en-US" altLang="zh-TW" dirty="0" smtClean="0"/>
              <a:t/>
            </a:r>
            <a:br>
              <a:rPr lang="en-US" altLang="zh-TW" dirty="0" smtClean="0"/>
            </a:br>
            <a:r>
              <a:rPr lang="zh-TW" altLang="en-US" dirty="0" smtClean="0"/>
              <a:t>                    </a:t>
            </a:r>
            <a:r>
              <a:rPr lang="en-US" altLang="zh-TW" dirty="0" smtClean="0"/>
              <a:t/>
            </a:r>
            <a:br>
              <a:rPr lang="en-US" altLang="zh-TW" dirty="0" smtClean="0"/>
            </a:br>
            <a:r>
              <a:rPr lang="en-US" altLang="zh-TW" dirty="0"/>
              <a:t/>
            </a:r>
            <a:br>
              <a:rPr lang="en-US" altLang="zh-TW" dirty="0"/>
            </a:br>
            <a:r>
              <a:rPr lang="en-US" altLang="zh-TW" dirty="0" smtClean="0"/>
              <a:t/>
            </a:r>
            <a:br>
              <a:rPr lang="en-US" altLang="zh-TW" dirty="0" smtClean="0"/>
            </a:br>
            <a:r>
              <a:rPr lang="en-US" altLang="zh-TW" dirty="0"/>
              <a:t/>
            </a:r>
            <a:br>
              <a:rPr lang="en-US" altLang="zh-TW" dirty="0"/>
            </a:br>
            <a:r>
              <a:rPr lang="en-US" altLang="zh-TW" dirty="0" smtClean="0"/>
              <a:t/>
            </a:r>
            <a:br>
              <a:rPr lang="en-US" altLang="zh-TW" dirty="0" smtClean="0"/>
            </a:br>
            <a:r>
              <a:rPr lang="en-US" altLang="zh-TW" dirty="0"/>
              <a:t/>
            </a:r>
            <a:br>
              <a:rPr lang="en-US" altLang="zh-TW" dirty="0"/>
            </a:br>
            <a:r>
              <a:rPr lang="en-US" altLang="zh-TW" dirty="0" smtClean="0"/>
              <a:t/>
            </a:r>
            <a:br>
              <a:rPr lang="en-US" altLang="zh-TW" dirty="0" smtClean="0"/>
            </a:br>
            <a:r>
              <a:rPr lang="en-US" altLang="zh-TW" dirty="0"/>
              <a:t/>
            </a:r>
            <a:br>
              <a:rPr lang="en-US" altLang="zh-TW" dirty="0"/>
            </a:br>
            <a:r>
              <a:rPr lang="en-US" altLang="zh-TW" dirty="0" smtClean="0"/>
              <a:t/>
            </a:r>
            <a:br>
              <a:rPr lang="en-US" altLang="zh-TW" dirty="0" smtClean="0"/>
            </a:br>
            <a:r>
              <a:rPr lang="zh-TW" altLang="en-US" sz="5300" b="1" dirty="0" smtClean="0"/>
              <a:t>報</a:t>
            </a:r>
            <a:r>
              <a:rPr lang="zh-TW" altLang="en-US" sz="5300" dirty="0"/>
              <a:t>告</a:t>
            </a:r>
            <a:r>
              <a:rPr lang="zh-TW" altLang="en-US" sz="5300" b="1" dirty="0" smtClean="0"/>
              <a:t>完畢</a:t>
            </a:r>
            <a:r>
              <a:rPr lang="en-US" altLang="zh-TW" sz="5300" b="1" dirty="0" smtClean="0"/>
              <a:t/>
            </a:r>
            <a:br>
              <a:rPr lang="en-US" altLang="zh-TW" sz="5300" b="1" dirty="0" smtClean="0"/>
            </a:br>
            <a:r>
              <a:rPr lang="zh-TW" altLang="en-US" sz="5300" b="1" dirty="0" smtClean="0"/>
              <a:t>敬請指教</a:t>
            </a:r>
            <a:r>
              <a:rPr lang="zh-TW" altLang="en-US" sz="5300" dirty="0" smtClean="0"/>
              <a:t> </a:t>
            </a:r>
            <a:endParaRPr lang="zh-TW" altLang="en-US" sz="5300" dirty="0"/>
          </a:p>
        </p:txBody>
      </p:sp>
      <p:sp>
        <p:nvSpPr>
          <p:cNvPr id="4" name="投影片編號版面配置區 3"/>
          <p:cNvSpPr>
            <a:spLocks noGrp="1"/>
          </p:cNvSpPr>
          <p:nvPr>
            <p:ph type="sldNum" sz="quarter" idx="12"/>
          </p:nvPr>
        </p:nvSpPr>
        <p:spPr/>
        <p:txBody>
          <a:bodyPr/>
          <a:lstStyle/>
          <a:p>
            <a:fld id="{2A01B56C-0F6F-4784-B86E-B0C308E4059C}" type="slidenum">
              <a:rPr lang="zh-TW" altLang="en-US" smtClean="0"/>
              <a:t>24</a:t>
            </a:fld>
            <a:endParaRPr lang="zh-TW" altLang="en-US"/>
          </a:p>
        </p:txBody>
      </p:sp>
    </p:spTree>
    <p:extLst>
      <p:ext uri="{BB962C8B-B14F-4D97-AF65-F5344CB8AC3E}">
        <p14:creationId xmlns:p14="http://schemas.microsoft.com/office/powerpoint/2010/main" val="567426494"/>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綠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6944</TotalTime>
  <Words>2046</Words>
  <Application>Microsoft Office PowerPoint</Application>
  <PresentationFormat>寬螢幕</PresentationFormat>
  <Paragraphs>192</Paragraphs>
  <Slides>24</Slides>
  <Notes>8</Notes>
  <HiddenSlides>0</HiddenSlides>
  <MMClips>0</MMClips>
  <ScaleCrop>false</ScaleCrop>
  <HeadingPairs>
    <vt:vector size="6" baseType="variant">
      <vt:variant>
        <vt:lpstr>使用字型</vt:lpstr>
      </vt:variant>
      <vt:variant>
        <vt:i4>14</vt:i4>
      </vt:variant>
      <vt:variant>
        <vt:lpstr>佈景主題</vt:lpstr>
      </vt:variant>
      <vt:variant>
        <vt:i4>1</vt:i4>
      </vt:variant>
      <vt:variant>
        <vt:lpstr>投影片標題</vt:lpstr>
      </vt:variant>
      <vt:variant>
        <vt:i4>24</vt:i4>
      </vt:variant>
    </vt:vector>
  </HeadingPairs>
  <TitlesOfParts>
    <vt:vector size="39" baseType="lpstr">
      <vt:lpstr>Adidas Unity</vt:lpstr>
      <vt:lpstr>Gungsuh</vt:lpstr>
      <vt:lpstr>HY견고딕</vt:lpstr>
      <vt:lpstr>Microsoft YaHei</vt:lpstr>
      <vt:lpstr>Open Sans</vt:lpstr>
      <vt:lpstr>宋体</vt:lpstr>
      <vt:lpstr>微軟正黑體</vt:lpstr>
      <vt:lpstr>新細明體</vt:lpstr>
      <vt:lpstr>標楷體</vt:lpstr>
      <vt:lpstr>Arial</vt:lpstr>
      <vt:lpstr>Calibri</vt:lpstr>
      <vt:lpstr>Calibri Light</vt:lpstr>
      <vt:lpstr>Times New Roman</vt:lpstr>
      <vt:lpstr>Wingdings</vt:lpstr>
      <vt:lpstr>Office 佈景主題</vt:lpstr>
      <vt:lpstr>預售屋資訊及買賣定型化契約備查</vt:lpstr>
      <vt:lpstr>PowerPoint 簡報</vt:lpstr>
      <vt:lpstr>法規簡介</vt:lpstr>
      <vt:lpstr>PowerPoint 簡報</vt:lpstr>
      <vt:lpstr>PowerPoint 簡報</vt:lpstr>
      <vt:lpstr>PowerPoint 簡報</vt:lpstr>
      <vt:lpstr>PowerPoint 簡報</vt:lpstr>
      <vt:lpstr>PowerPoint 簡報</vt:lpstr>
      <vt:lpstr>PowerPoint 簡報</vt:lpstr>
      <vt:lpstr>PowerPoint 簡報</vt:lpstr>
      <vt:lpstr>PowerPoint 簡報</vt:lpstr>
      <vt:lpstr>申報作業流程</vt:lpstr>
      <vt:lpstr>申報書表說明</vt:lpstr>
      <vt:lpstr>申報書表說明</vt:lpstr>
      <vt:lpstr>申報書表說明</vt:lpstr>
      <vt:lpstr>申報書表說明</vt:lpstr>
      <vt:lpstr>申報書表說明</vt:lpstr>
      <vt:lpstr>申報書表說明</vt:lpstr>
      <vt:lpstr>Q&amp;A</vt:lpstr>
      <vt:lpstr>Q&amp;A</vt:lpstr>
      <vt:lpstr>Q&amp;A</vt:lpstr>
      <vt:lpstr>Q&amp;A</vt:lpstr>
      <vt:lpstr>Q&amp;A</vt:lpstr>
      <vt:lpstr>                                                              報告完畢 敬請指教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YI</dc:creator>
  <cp:lastModifiedBy>陳偉明</cp:lastModifiedBy>
  <cp:revision>748</cp:revision>
  <cp:lastPrinted>2021-05-12T01:02:06Z</cp:lastPrinted>
  <dcterms:created xsi:type="dcterms:W3CDTF">2017-03-02T14:36:48Z</dcterms:created>
  <dcterms:modified xsi:type="dcterms:W3CDTF">2021-05-12T01:04:36Z</dcterms:modified>
</cp:coreProperties>
</file>