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1" r:id="rId1"/>
  </p:sldMasterIdLst>
  <p:notesMasterIdLst>
    <p:notesMasterId r:id="rId14"/>
  </p:notesMasterIdLst>
  <p:handoutMasterIdLst>
    <p:handoutMasterId r:id="rId15"/>
  </p:handoutMasterIdLst>
  <p:sldIdLst>
    <p:sldId id="256" r:id="rId2"/>
    <p:sldId id="599" r:id="rId3"/>
    <p:sldId id="606" r:id="rId4"/>
    <p:sldId id="597" r:id="rId5"/>
    <p:sldId id="604" r:id="rId6"/>
    <p:sldId id="605" r:id="rId7"/>
    <p:sldId id="582" r:id="rId8"/>
    <p:sldId id="587" r:id="rId9"/>
    <p:sldId id="588" r:id="rId10"/>
    <p:sldId id="637" r:id="rId11"/>
    <p:sldId id="638" r:id="rId12"/>
    <p:sldId id="639" r:id="rId13"/>
  </p:sldIdLst>
  <p:sldSz cx="9144000" cy="6858000" type="screen4x3"/>
  <p:notesSz cx="6735763" cy="9869488"/>
  <p:custDataLst>
    <p:tags r:id="rId16"/>
  </p:custDataLst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/>
        <a:ea typeface="新細明體"/>
        <a:cs typeface="微軟正黑體"/>
      </a:defRPr>
    </a:lvl1pPr>
    <a:lvl2pPr marL="457078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/>
        <a:ea typeface="新細明體"/>
        <a:cs typeface="微軟正黑體"/>
      </a:defRPr>
    </a:lvl2pPr>
    <a:lvl3pPr marL="914157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/>
        <a:ea typeface="新細明體"/>
        <a:cs typeface="微軟正黑體"/>
      </a:defRPr>
    </a:lvl3pPr>
    <a:lvl4pPr marL="1371234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/>
        <a:ea typeface="新細明體"/>
        <a:cs typeface="微軟正黑體"/>
      </a:defRPr>
    </a:lvl4pPr>
    <a:lvl5pPr marL="1828312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/>
        <a:ea typeface="新細明體"/>
        <a:cs typeface="微軟正黑體"/>
      </a:defRPr>
    </a:lvl5pPr>
    <a:lvl6pPr marL="2285391" algn="l" defTabSz="914157" rtl="0" eaLnBrk="1" latinLnBrk="0" hangingPunct="1">
      <a:defRPr kumimoji="1" kern="1200">
        <a:solidFill>
          <a:schemeClr val="tx1"/>
        </a:solidFill>
        <a:latin typeface="Arial"/>
        <a:ea typeface="新細明體"/>
        <a:cs typeface="微軟正黑體"/>
      </a:defRPr>
    </a:lvl6pPr>
    <a:lvl7pPr marL="2742469" algn="l" defTabSz="914157" rtl="0" eaLnBrk="1" latinLnBrk="0" hangingPunct="1">
      <a:defRPr kumimoji="1" kern="1200">
        <a:solidFill>
          <a:schemeClr val="tx1"/>
        </a:solidFill>
        <a:latin typeface="Arial"/>
        <a:ea typeface="新細明體"/>
        <a:cs typeface="微軟正黑體"/>
      </a:defRPr>
    </a:lvl7pPr>
    <a:lvl8pPr marL="3199548" algn="l" defTabSz="914157" rtl="0" eaLnBrk="1" latinLnBrk="0" hangingPunct="1">
      <a:defRPr kumimoji="1" kern="1200">
        <a:solidFill>
          <a:schemeClr val="tx1"/>
        </a:solidFill>
        <a:latin typeface="Arial"/>
        <a:ea typeface="新細明體"/>
        <a:cs typeface="微軟正黑體"/>
      </a:defRPr>
    </a:lvl8pPr>
    <a:lvl9pPr marL="3656626" algn="l" defTabSz="914157" rtl="0" eaLnBrk="1" latinLnBrk="0" hangingPunct="1">
      <a:defRPr kumimoji="1" kern="1200">
        <a:solidFill>
          <a:schemeClr val="tx1"/>
        </a:solidFill>
        <a:latin typeface="Arial"/>
        <a:ea typeface="新細明體"/>
        <a:cs typeface="微軟正黑體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0CCE6"/>
    <a:srgbClr val="CCECFF"/>
    <a:srgbClr val="356371"/>
    <a:srgbClr val="FEFEE6"/>
    <a:srgbClr val="FF3300"/>
    <a:srgbClr val="C3917F"/>
    <a:srgbClr val="F89606"/>
    <a:srgbClr val="F4BEE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27F97BB-C833-4FB7-BDE5-3F7075034690}" styleName="佈景主題樣式 2 - 輔色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淺色樣式 1 - 輔色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中等深淺樣式 3 - 輔色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5758FB7-9AC5-4552-8A53-C91805E547FA}" styleName="佈景主題樣式 1 - 輔色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97" autoAdjust="0"/>
    <p:restoredTop sz="93132" autoAdjust="0"/>
  </p:normalViewPr>
  <p:slideViewPr>
    <p:cSldViewPr>
      <p:cViewPr>
        <p:scale>
          <a:sx n="100" d="100"/>
          <a:sy n="100" d="100"/>
        </p:scale>
        <p:origin x="-1944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4044" y="-84"/>
      </p:cViewPr>
      <p:guideLst>
        <p:guide orient="horz" pos="3109"/>
        <p:guide pos="212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14627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r">
              <a:defRPr sz="1200"/>
            </a:lvl1pPr>
          </a:lstStyle>
          <a:p>
            <a:fld id="{D4D4B123-BD9E-44A7-B454-FEB8966ED8EE}" type="datetimeFigureOut">
              <a:rPr lang="zh-TW" altLang="en-US" smtClean="0"/>
              <a:pPr/>
              <a:t>2025/8/20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14627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r">
              <a:defRPr sz="1200"/>
            </a:lvl1pPr>
          </a:lstStyle>
          <a:p>
            <a:fld id="{4899FBBF-EAEC-495E-9A78-F4F4CBA5B45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xmlns:a14="http://schemas.microsoft.com/office/drawing/2010/main" val="3888116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l" fontAlgn="auto">
              <a:spcBef>
                <a:spcPct val="0"/>
              </a:spcBef>
              <a:spcAft>
                <a:spcPct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14627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r" fontAlgn="auto">
              <a:spcBef>
                <a:spcPct val="0"/>
              </a:spcBef>
              <a:spcAft>
                <a:spcPct val="0"/>
              </a:spcAft>
              <a:defRPr kumimoji="0"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ACEDD18-CF0C-471F-8E21-D05CA1CEA60E}" type="datetimeFigureOut">
              <a:rPr lang="zh-TW" altLang="en-US"/>
              <a:pPr>
                <a:defRPr/>
              </a:pPr>
              <a:t>2025/8/20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3264" y="4688562"/>
            <a:ext cx="5389240" cy="4440796"/>
          </a:xfrm>
          <a:prstGeom prst="rect">
            <a:avLst/>
          </a:prstGeom>
        </p:spPr>
        <p:txBody>
          <a:bodyPr vert="horz" lIns="90757" tIns="45377" rIns="90757" bIns="45377" rtlCol="0"/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l" fontAlgn="auto">
              <a:spcBef>
                <a:spcPct val="0"/>
              </a:spcBef>
              <a:spcAft>
                <a:spcPct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14627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r" fontAlgn="auto">
              <a:spcBef>
                <a:spcPct val="0"/>
              </a:spcBef>
              <a:spcAft>
                <a:spcPct val="0"/>
              </a:spcAft>
              <a:defRPr kumimoji="0"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4EC28C1-2457-4D8E-9C3C-6F25FB0A42A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xmlns:a14="http://schemas.microsoft.com/office/drawing/2010/main" val="37639862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78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57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34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12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91" algn="l" defTabSz="91415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469" algn="l" defTabSz="91415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48" algn="l" defTabSz="91415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26" algn="l" defTabSz="91415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0113" y="739775"/>
            <a:ext cx="4935537" cy="3700463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1536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15363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0D9D040-1F2E-4053-A9BF-D0DF68AE2A0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0113" y="739775"/>
            <a:ext cx="4935537" cy="3700463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0113" y="739775"/>
            <a:ext cx="4935537" cy="3700463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0113" y="739775"/>
            <a:ext cx="4935537" cy="3700463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0113" y="739775"/>
            <a:ext cx="4935537" cy="3700463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0113" y="739775"/>
            <a:ext cx="4935537" cy="3700463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0113" y="739775"/>
            <a:ext cx="4935537" cy="3700463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5800" y="3196686"/>
            <a:ext cx="77724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676401"/>
            <a:ext cx="7772400" cy="1538286"/>
          </a:xfrm>
        </p:spPr>
        <p:txBody>
          <a:bodyPr anchor="b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14686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2730AA-599F-4A3C-8311-1D25E5B1449C}" type="datetimeFigureOut">
              <a:rPr lang="zh-TW" altLang="en-US" smtClean="0"/>
              <a:pPr>
                <a:defRPr/>
              </a:pPr>
              <a:t>2025/8/20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7B2141-E3CD-456B-8E0F-8D4A24F60E3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73152" y="6400800"/>
            <a:ext cx="3200400" cy="283800"/>
          </a:xfrm>
        </p:spPr>
        <p:txBody>
          <a:bodyPr/>
          <a:lstStyle/>
          <a:p>
            <a:pPr>
              <a:defRPr/>
            </a:pPr>
            <a:fld id="{703269BB-04DA-4CEE-A239-E600EB262C95}" type="datetimeFigureOut">
              <a:rPr lang="zh-TW" altLang="en-US" smtClean="0"/>
              <a:pPr>
                <a:defRPr/>
              </a:pPr>
              <a:t>2025/8/20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5330952" y="6400800"/>
            <a:ext cx="3733800" cy="283800"/>
          </a:xfrm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85800" y="3143248"/>
            <a:ext cx="77724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143251"/>
            <a:ext cx="7772400" cy="1362075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1643064"/>
            <a:ext cx="77724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78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57" indent="0" algn="ctr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34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312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5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6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8/20/2025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C839BF-D2EC-48AC-B006-4DB837CD2DC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67AC0D-8D49-4E4B-9B4C-E5F0528970EB}" type="datetimeFigureOut">
              <a:rPr lang="zh-TW" altLang="en-US" smtClean="0"/>
              <a:pPr>
                <a:defRPr/>
              </a:pPr>
              <a:t>2025/8/20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87D4A5-803E-4510-A85A-8FD4E594D3C9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078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157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234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312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5391" indent="0">
              <a:buNone/>
              <a:defRPr sz="1600" b="1"/>
            </a:lvl6pPr>
            <a:lvl7pPr marL="2742469" indent="0">
              <a:buNone/>
              <a:defRPr sz="1600" b="1"/>
            </a:lvl7pPr>
            <a:lvl8pPr marL="3199548" indent="0">
              <a:buNone/>
              <a:defRPr sz="1600" b="1"/>
            </a:lvl8pPr>
            <a:lvl9pPr marL="3656626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8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8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078" indent="0">
              <a:buNone/>
              <a:defRPr sz="20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2pPr>
            <a:lvl3pPr marL="914157" indent="0">
              <a:buNone/>
              <a:defRPr sz="18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3pPr>
            <a:lvl4pPr marL="1371234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4pPr>
            <a:lvl5pPr marL="1828312" indent="0">
              <a:buNone/>
              <a:defRPr sz="1600" b="1">
                <a:effectLst>
                  <a:outerShdw blurRad="50800" dist="25400" dir="5400000" algn="tl" rotWithShape="0">
                    <a:srgbClr val="000000">
                      <a:alpha val="43137"/>
                    </a:srgbClr>
                  </a:outerShdw>
                </a:effectLst>
              </a:defRPr>
            </a:lvl5pPr>
            <a:lvl6pPr marL="2285391" indent="0">
              <a:buNone/>
              <a:defRPr sz="1600" b="1"/>
            </a:lvl6pPr>
            <a:lvl7pPr marL="2742469" indent="0">
              <a:buNone/>
              <a:defRPr sz="1600" b="1"/>
            </a:lvl7pPr>
            <a:lvl8pPr marL="3199548" indent="0">
              <a:buNone/>
              <a:defRPr sz="1600" b="1"/>
            </a:lvl8pPr>
            <a:lvl9pPr marL="3656626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8" y="2174878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33B157-6189-4BD1-9FC4-20EBE5D4DBBA}" type="datetimeFigureOut">
              <a:rPr lang="zh-TW" altLang="en-US" smtClean="0"/>
              <a:pPr>
                <a:defRPr/>
              </a:pPr>
              <a:t>2025/8/20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58CEA2-54EB-4215-BBEC-BF9986A29B52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6FCA77-4A94-4AD6-AE6A-B596350FA88B}" type="datetimeFigureOut">
              <a:rPr lang="zh-TW" altLang="en-US" smtClean="0"/>
              <a:pPr>
                <a:defRPr/>
              </a:pPr>
              <a:t>2025/8/20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ABB6AA-A976-488E-825F-08CFB8EE595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F7A9AA-B410-439D-B24B-8FCA8FB63953}" type="datetimeFigureOut">
              <a:rPr lang="zh-TW" altLang="en-US" smtClean="0"/>
              <a:pPr>
                <a:defRPr/>
              </a:pPr>
              <a:t>2025/8/20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4F6021-4505-446A-8AB7-AEE9156CCCA6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786050" y="1053546"/>
            <a:ext cx="59040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86050" y="228600"/>
            <a:ext cx="5900752" cy="842946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786051" y="1142984"/>
            <a:ext cx="5900750" cy="51435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5" y="1142984"/>
            <a:ext cx="2257408" cy="5143536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078" indent="0">
              <a:buNone/>
              <a:defRPr sz="1200"/>
            </a:lvl2pPr>
            <a:lvl3pPr marL="914157" indent="0">
              <a:buNone/>
              <a:defRPr sz="1000"/>
            </a:lvl3pPr>
            <a:lvl4pPr marL="1371234" indent="0">
              <a:buNone/>
              <a:defRPr sz="900"/>
            </a:lvl4pPr>
            <a:lvl5pPr marL="1828312" indent="0">
              <a:buNone/>
              <a:defRPr sz="900"/>
            </a:lvl5pPr>
            <a:lvl6pPr marL="2285391" indent="0">
              <a:buNone/>
              <a:defRPr sz="900"/>
            </a:lvl6pPr>
            <a:lvl7pPr marL="2742469" indent="0">
              <a:buNone/>
              <a:defRPr sz="900"/>
            </a:lvl7pPr>
            <a:lvl8pPr marL="3199548" indent="0">
              <a:buNone/>
              <a:defRPr sz="900"/>
            </a:lvl8pPr>
            <a:lvl9pPr marL="3656626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3902EB-FA7F-4B4F-BA7C-41BE9DC826C1}" type="datetimeFigureOut">
              <a:rPr lang="zh-TW" altLang="en-US" smtClean="0"/>
              <a:pPr>
                <a:defRPr/>
              </a:pPr>
              <a:t>2025/8/20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4B4703-A956-4CDB-BA8F-7A1ADFCD39A1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3400" y="304803"/>
            <a:ext cx="6400800" cy="685800"/>
          </a:xfrm>
        </p:spPr>
        <p:txBody>
          <a:bodyPr anchor="ctr"/>
          <a:lstStyle>
            <a:lvl1pPr algn="l">
              <a:defRPr sz="24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701552" y="1143000"/>
            <a:ext cx="7223248" cy="3980172"/>
          </a:xfrm>
          <a:prstGeom prst="roundRect">
            <a:avLst>
              <a:gd name="adj" fmla="val 18278"/>
            </a:avLst>
          </a:prstGeom>
          <a:solidFill>
            <a:schemeClr val="accent1">
              <a:tint val="40000"/>
            </a:schemeClr>
          </a:solidFill>
          <a:ln w="50800" cap="rnd">
            <a:gradFill flip="none" rotWithShape="1">
              <a:gsLst>
                <a:gs pos="0">
                  <a:schemeClr val="accent1">
                    <a:shade val="50000"/>
                  </a:schemeClr>
                </a:gs>
                <a:gs pos="20000">
                  <a:schemeClr val="accent2">
                    <a:shade val="50000"/>
                  </a:schemeClr>
                </a:gs>
                <a:gs pos="40000">
                  <a:schemeClr val="accent3">
                    <a:shade val="50000"/>
                  </a:schemeClr>
                </a:gs>
                <a:gs pos="60000">
                  <a:schemeClr val="accent4">
                    <a:shade val="50000"/>
                  </a:schemeClr>
                </a:gs>
                <a:gs pos="80000">
                  <a:schemeClr val="accent5">
                    <a:shade val="50000"/>
                  </a:schemeClr>
                </a:gs>
                <a:gs pos="100000">
                  <a:schemeClr val="accent6">
                    <a:shade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</a:ln>
          <a:effectLst>
            <a:outerShdw blurRad="50800" dist="38100" dir="5400000" algn="tl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078" indent="0">
              <a:buNone/>
              <a:defRPr sz="2800"/>
            </a:lvl2pPr>
            <a:lvl3pPr marL="914157" indent="0">
              <a:buNone/>
              <a:defRPr sz="2400"/>
            </a:lvl3pPr>
            <a:lvl4pPr marL="1371234" indent="0">
              <a:buNone/>
              <a:defRPr sz="2000"/>
            </a:lvl4pPr>
            <a:lvl5pPr marL="1828312" indent="0">
              <a:buNone/>
              <a:defRPr sz="2000"/>
            </a:lvl5pPr>
            <a:lvl6pPr marL="2285391" indent="0">
              <a:buNone/>
              <a:defRPr sz="2000"/>
            </a:lvl6pPr>
            <a:lvl7pPr marL="2742469" indent="0">
              <a:buNone/>
              <a:defRPr sz="2000"/>
            </a:lvl7pPr>
            <a:lvl8pPr marL="3199548" indent="0">
              <a:buNone/>
              <a:defRPr sz="2000"/>
            </a:lvl8pPr>
            <a:lvl9pPr marL="3656626" indent="0">
              <a:buNone/>
              <a:defRPr sz="2000"/>
            </a:lvl9pPr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62200" y="5410200"/>
            <a:ext cx="5657888" cy="804862"/>
          </a:xfrm>
        </p:spPr>
        <p:txBody>
          <a:bodyPr anchor="ctr"/>
          <a:lstStyle>
            <a:lvl1pPr marL="0" indent="0" algn="r">
              <a:buNone/>
              <a:defRPr sz="1200" b="0"/>
            </a:lvl1pPr>
            <a:lvl2pPr marL="457078" indent="0" algn="r">
              <a:buNone/>
              <a:defRPr sz="1200" b="0"/>
            </a:lvl2pPr>
            <a:lvl3pPr marL="914157" indent="0" algn="r">
              <a:buNone/>
              <a:defRPr sz="1200" b="0"/>
            </a:lvl3pPr>
            <a:lvl4pPr marL="1371234" indent="0" algn="r">
              <a:buNone/>
              <a:defRPr sz="1200" b="0"/>
            </a:lvl4pPr>
            <a:lvl5pPr marL="1828312" indent="0" algn="r">
              <a:buNone/>
              <a:defRPr sz="1200" b="0"/>
            </a:lvl5pPr>
            <a:lvl6pPr marL="2285391" indent="0">
              <a:buNone/>
              <a:defRPr sz="900"/>
            </a:lvl6pPr>
            <a:lvl7pPr marL="2742469" indent="0">
              <a:buNone/>
              <a:defRPr sz="900"/>
            </a:lvl7pPr>
            <a:lvl8pPr marL="3199548" indent="0">
              <a:buNone/>
              <a:defRPr sz="900"/>
            </a:lvl8pPr>
            <a:lvl9pPr marL="3656626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6F9520-E648-449D-BBC6-78A471986D74}" type="datetimeFigureOut">
              <a:rPr lang="zh-TW" altLang="en-US" smtClean="0"/>
              <a:pPr>
                <a:defRPr/>
              </a:pPr>
              <a:t>2025/8/20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4F55BE-70CA-42B2-BA06-A015C5089963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ADCA26-327F-4F59-AE77-958392C057AA}" type="datetimeFigureOut">
              <a:rPr lang="zh-TW" altLang="en-US" smtClean="0"/>
              <a:pPr>
                <a:defRPr/>
              </a:pPr>
              <a:t>2025/8/20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1B47E5-6047-49C7-AB17-514C621375DD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457200" y="1410736"/>
            <a:ext cx="8229600" cy="18000"/>
          </a:xfrm>
          <a:prstGeom prst="rect">
            <a:avLst/>
          </a:prstGeom>
          <a:gradFill>
            <a:gsLst>
              <a:gs pos="0">
                <a:schemeClr val="accent1">
                  <a:tint val="40000"/>
                  <a:alpha val="20000"/>
                </a:schemeClr>
              </a:gs>
              <a:gs pos="50000">
                <a:schemeClr val="accent1">
                  <a:alpha val="40000"/>
                </a:schemeClr>
              </a:gs>
              <a:gs pos="100000">
                <a:schemeClr val="accent1">
                  <a:tint val="40000"/>
                  <a:alpha val="5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ctr"/>
          <a:lstStyle/>
          <a:p>
            <a:pPr algn="ctr" eaLnBrk="1" latinLnBrk="0" hangingPunct="1"/>
            <a:endParaRPr kumimoji="0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215207" y="274638"/>
            <a:ext cx="1471594" cy="6011882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686568" cy="6011882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7BD8B7-D945-4B13-A00B-A6421657DE6C}" type="datetimeFigureOut">
              <a:rPr lang="zh-TW" altLang="en-US" smtClean="0"/>
              <a:pPr>
                <a:defRPr/>
              </a:pPr>
              <a:t>2025/8/20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84578-2527-4B43-8B2B-A49805160166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6678000"/>
            <a:ext cx="9144000" cy="180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41"/>
            <a:ext cx="8229600" cy="1143000"/>
          </a:xfrm>
          <a:prstGeom prst="rect">
            <a:avLst/>
          </a:prstGeom>
        </p:spPr>
        <p:txBody>
          <a:bodyPr vert="horz" lIns="91415" tIns="45708" rIns="91415" bIns="45708" rtlCol="0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686320"/>
          </a:xfrm>
          <a:prstGeom prst="rect">
            <a:avLst/>
          </a:prstGeom>
        </p:spPr>
        <p:txBody>
          <a:bodyPr vert="horz" lIns="91415" tIns="45708" rIns="91415" bIns="45708" rtlCol="0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76200" y="6400800"/>
            <a:ext cx="3200400" cy="283800"/>
          </a:xfrm>
          <a:prstGeom prst="rect">
            <a:avLst/>
          </a:prstGeom>
        </p:spPr>
        <p:txBody>
          <a:bodyPr vert="horz" lIns="91415" tIns="45708" rIns="91415" bIns="45708" rtlCol="0" anchor="b"/>
          <a:lstStyle>
            <a:lvl1pPr algn="l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pPr algn="r" eaLnBrk="1" latinLnBrk="0" hangingPunct="1"/>
              <a:t>8/20/2025</a:t>
            </a:fld>
            <a:endParaRPr lang="en-US" sz="1200" dirty="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5334000" y="6400800"/>
            <a:ext cx="3733800" cy="283800"/>
          </a:xfrm>
          <a:prstGeom prst="rect">
            <a:avLst/>
          </a:prstGeom>
        </p:spPr>
        <p:txBody>
          <a:bodyPr vert="horz" lIns="91415" tIns="45708" rIns="91415" bIns="45708" rtlCol="0" anchor="ctr"/>
          <a:lstStyle>
            <a:lvl1pPr algn="r" eaLnBrk="1" latinLnBrk="0" hangingPunct="1">
              <a:defRPr kumimoji="0" sz="11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4114800" y="6400800"/>
            <a:ext cx="914400" cy="283464"/>
          </a:xfrm>
          <a:prstGeom prst="rect">
            <a:avLst/>
          </a:prstGeom>
          <a:noFill/>
        </p:spPr>
        <p:txBody>
          <a:bodyPr vert="horz" lIns="45708" tIns="45708" rIns="45708" bIns="45708" rtlCol="0" anchor="ctr"/>
          <a:lstStyle>
            <a:lvl1pPr algn="ctr" eaLnBrk="1" latinLnBrk="0" hangingPunct="1">
              <a:defRPr kumimoji="0" sz="1100" b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FEC839BF-D2EC-48AC-B006-4DB837CD2DC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108000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50000">
                <a:schemeClr val="accent1">
                  <a:tint val="2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0" scaled="1"/>
          </a:gra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9" name="橢圓 8"/>
          <p:cNvSpPr/>
          <p:nvPr userDrawn="1"/>
        </p:nvSpPr>
        <p:spPr>
          <a:xfrm>
            <a:off x="4362450" y="1050926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15" tIns="45708" rIns="91415" bIns="45708" anchor="ctr"/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endParaRPr kumimoji="0" lang="en-US"/>
          </a:p>
        </p:txBody>
      </p:sp>
      <p:pic>
        <p:nvPicPr>
          <p:cNvPr id="10" name="圖片 9" descr="mark"/>
          <p:cNvPicPr/>
          <p:nvPr userDrawn="1"/>
        </p:nvPicPr>
        <p:blipFill>
          <a:blip r:embed="rId13" cstate="print"/>
          <a:stretch>
            <a:fillRect/>
          </a:stretch>
        </p:blipFill>
        <p:spPr bwMode="auto">
          <a:xfrm>
            <a:off x="6786579" y="6429396"/>
            <a:ext cx="224266" cy="230588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809" indent="-342809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ß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52" indent="-285675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Þ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95" indent="-228539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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74" indent="-228539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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51" indent="-228539" algn="l" rtl="0" eaLnBrk="1" latinLnBrk="0" hangingPunct="1">
        <a:spcBef>
          <a:spcPct val="20000"/>
        </a:spcBef>
        <a:buClr>
          <a:schemeClr val="tx2"/>
        </a:buClr>
        <a:buSzPct val="50000"/>
        <a:buFont typeface="Wingdings 2"/>
        <a:buChar char="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30" indent="-228539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08" indent="-228539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85" indent="-228539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165" indent="-228539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07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15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3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9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6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4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2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5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wmf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package" Target="../embeddings/Microsoft_Office_Excel____1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package" Target="../embeddings/Microsoft_Office_Excel____2.xls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標題 1"/>
          <p:cNvSpPr>
            <a:spLocks noGrp="1"/>
          </p:cNvSpPr>
          <p:nvPr>
            <p:ph type="ctrTitle"/>
          </p:nvPr>
        </p:nvSpPr>
        <p:spPr>
          <a:xfrm>
            <a:off x="467547" y="1124744"/>
            <a:ext cx="8424936" cy="144016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114</a:t>
            </a:r>
            <a:r>
              <a:rPr lang="zh-TW" altLang="en-US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年湖西鄉公所</a:t>
            </a:r>
            <a:r>
              <a:rPr lang="en-US" altLang="zh-TW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/>
            </a:r>
            <a:br>
              <a:rPr lang="en-US" altLang="zh-TW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</a:br>
            <a:r>
              <a:rPr lang="zh-TW" altLang="en-US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公務統計業務研討會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59632" y="3068962"/>
            <a:ext cx="6400800" cy="129614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Aft>
                <a:spcPct val="0"/>
              </a:spcAft>
              <a:buFont typeface="Wingdings 2"/>
              <a:buNone/>
              <a:defRPr/>
            </a:pPr>
            <a:endParaRPr lang="en-US" altLang="zh-TW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cs typeface="+mn-cs"/>
            </a:endParaRPr>
          </a:p>
          <a:p>
            <a:pPr lvl="0">
              <a:defRPr/>
            </a:pPr>
            <a:r>
              <a:rPr lang="zh-TW" alt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簡報人</a:t>
            </a:r>
            <a:r>
              <a:rPr lang="en-US" altLang="zh-TW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/</a:t>
            </a:r>
            <a:r>
              <a:rPr lang="zh-TW" alt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湖西鄉公所主計室</a:t>
            </a:r>
            <a:r>
              <a:rPr lang="en-US" altLang="zh-TW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/>
            </a:r>
            <a:br>
              <a:rPr lang="en-US" altLang="zh-TW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標楷體" pitchFamily="65" charset="-120"/>
                <a:cs typeface="Times New Roman" pitchFamily="18" charset="0"/>
              </a:rPr>
            </a:br>
            <a:r>
              <a:rPr lang="zh-TW" alt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方書晴主任</a:t>
            </a:r>
            <a:endParaRPr lang="en-US" altLang="zh-TW" dirty="0" smtClean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en-US" altLang="zh-TW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31840" y="4365104"/>
            <a:ext cx="25202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ctr"/>
          <a:lstStyle/>
          <a:p>
            <a:pPr algn="ctr"/>
            <a:endParaRPr lang="en-US" altLang="zh-TW" dirty="0" smtClean="0">
              <a:solidFill>
                <a:schemeClr val="tx1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114.08.18</a:t>
            </a:r>
          </a:p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pic>
        <p:nvPicPr>
          <p:cNvPr id="6145" name="Picture 1" descr="C:\Program Files (x86)\Microsoft Office\MEDIA\CAGCAT10\j0300840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4149083"/>
            <a:ext cx="1815084" cy="1528877"/>
          </a:xfrm>
          <a:prstGeom prst="rect">
            <a:avLst/>
          </a:prstGeom>
          <a:noFill/>
        </p:spPr>
      </p:pic>
      <p:pic>
        <p:nvPicPr>
          <p:cNvPr id="4" name="Picture 2" descr="C:\Program Files (x86)\Microsoft Office\MEDIA\CAGCAT10\j0297749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836712"/>
            <a:ext cx="1851660" cy="1762049"/>
          </a:xfrm>
          <a:prstGeom prst="rect">
            <a:avLst/>
          </a:prstGeom>
          <a:noFill/>
        </p:spPr>
      </p:pic>
      <p:pic>
        <p:nvPicPr>
          <p:cNvPr id="6148" name="Picture 4" descr="C:\Program Files (x86)\Microsoft Office\MEDIA\CAGCAT10\j0300520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981272">
            <a:off x="331279" y="3067341"/>
            <a:ext cx="1590874" cy="136815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35499" y="980728"/>
            <a:ext cx="9073008" cy="5269182"/>
          </a:xfrm>
          <a:prstGeom prst="roundRect">
            <a:avLst>
              <a:gd name="adj" fmla="val 0"/>
            </a:avLst>
          </a:prstGeom>
          <a:blipFill>
            <a:blip r:embed="rId3" cstate="print">
              <a:lum bright="1000"/>
            </a:blip>
            <a:stretch>
              <a:fillRect/>
            </a:stretch>
          </a:blip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301628" y="160612"/>
            <a:ext cx="8534400" cy="758825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公務統計報表增刪修訂注意事項</a:t>
            </a:r>
            <a:endParaRPr lang="zh-TW" altLang="en-US" dirty="0" smtClean="0">
              <a:solidFill>
                <a:srgbClr val="88A44D"/>
              </a:solidFill>
            </a:endParaRPr>
          </a:p>
        </p:txBody>
      </p:sp>
      <p:sp>
        <p:nvSpPr>
          <p:cNvPr id="32" name="內容版面配置區 3"/>
          <p:cNvSpPr>
            <a:spLocks noGrp="1"/>
          </p:cNvSpPr>
          <p:nvPr>
            <p:ph idx="1"/>
          </p:nvPr>
        </p:nvSpPr>
        <p:spPr>
          <a:xfrm>
            <a:off x="179514" y="1412776"/>
            <a:ext cx="8715391" cy="17281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鄉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市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公所：由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編製單位簽請主計室辦理核定事宜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，再由主計室陳送鄉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      （市）長核定實施；若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編製單位無法配合辦理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報表程式增刪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       修訂相關作業時，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得由主計室簽會編製單位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後，陳送鄉（市）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       長核定實施。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1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</a:t>
            </a:r>
            <a:endParaRPr lang="en-US" altLang="zh-TW" sz="180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4" name="內容版面配置區 2"/>
          <p:cNvSpPr>
            <a:spLocks noGrp="1"/>
          </p:cNvSpPr>
          <p:nvPr>
            <p:ph sz="quarter" idx="4294967295"/>
          </p:nvPr>
        </p:nvSpPr>
        <p:spPr bwMode="auto">
          <a:xfrm>
            <a:off x="1763688" y="3284987"/>
            <a:ext cx="6121400" cy="12874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15" tIns="45708" rIns="91415" bIns="45708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Font typeface="Wingdings" pitchFamily="2" charset="2"/>
              <a:buChar char="Ø"/>
            </a:pPr>
            <a:r>
              <a:rPr altLang="en-US" sz="2000" dirty="0" err="1" smtClean="0">
                <a:latin typeface="標楷體" pitchFamily="65" charset="-120"/>
                <a:ea typeface="標楷體" pitchFamily="65" charset="-120"/>
              </a:rPr>
              <a:t>增刪修訂明細表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修訂之表名及修訂原因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altLang="en-US" sz="2000" dirty="0" err="1" smtClean="0">
                <a:latin typeface="標楷體" pitchFamily="65" charset="-120"/>
                <a:ea typeface="標楷體" pitchFamily="65" charset="-120"/>
              </a:rPr>
              <a:t>報表程式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altLang="en-US" sz="2000" dirty="0" err="1" smtClean="0">
                <a:latin typeface="標楷體" pitchFamily="65" charset="-120"/>
                <a:ea typeface="標楷體" pitchFamily="65" charset="-120"/>
              </a:rPr>
              <a:t>表式及編製說明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altLang="en-US" sz="2000" dirty="0" err="1" smtClean="0">
                <a:latin typeface="標楷體" pitchFamily="65" charset="-120"/>
                <a:ea typeface="標楷體" pitchFamily="65" charset="-120"/>
              </a:rPr>
              <a:t>表冊細部權責區分表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報表填報權責單位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altLang="en-US" sz="2000" dirty="0" smtClean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33" name="表格 32"/>
          <p:cNvGraphicFramePr>
            <a:graphicFrameLocks noGrp="1"/>
          </p:cNvGraphicFramePr>
          <p:nvPr/>
        </p:nvGraphicFramePr>
        <p:xfrm>
          <a:off x="1547664" y="4653136"/>
          <a:ext cx="5976664" cy="1235536"/>
        </p:xfrm>
        <a:graphic>
          <a:graphicData uri="http://schemas.openxmlformats.org/drawingml/2006/table">
            <a:tbl>
              <a:tblPr/>
              <a:tblGrid>
                <a:gridCol w="1960550"/>
                <a:gridCol w="1336871"/>
                <a:gridCol w="1336871"/>
                <a:gridCol w="1342372"/>
              </a:tblGrid>
              <a:tr h="615161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zh-TW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報表程式表數</a:t>
                      </a:r>
                      <a:endParaRPr lang="zh-TW" sz="1400" kern="10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zh-TW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（表）</a:t>
                      </a:r>
                      <a:endParaRPr lang="zh-TW" sz="1400" kern="10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</a:t>
                      </a:r>
                      <a:r>
                        <a:rPr lang="zh-TW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至</a:t>
                      </a:r>
                      <a:r>
                        <a:rPr lang="en-US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20</a:t>
                      </a:r>
                      <a:r>
                        <a:rPr lang="zh-TW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表</a:t>
                      </a:r>
                      <a:endParaRPr lang="zh-TW" sz="1400" kern="10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  <a:r>
                        <a:rPr lang="en-US" altLang="zh-TW" sz="1600" kern="10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</a:t>
                      </a:r>
                      <a:r>
                        <a:rPr lang="zh-TW" sz="1600" kern="10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至</a:t>
                      </a:r>
                      <a:r>
                        <a:rPr lang="en-US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40</a:t>
                      </a:r>
                      <a:r>
                        <a:rPr lang="zh-TW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表</a:t>
                      </a:r>
                      <a:endParaRPr lang="zh-TW" sz="1400" kern="10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41</a:t>
                      </a:r>
                      <a:r>
                        <a:rPr lang="zh-TW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表以上</a:t>
                      </a:r>
                      <a:endParaRPr lang="zh-TW" sz="1400" kern="10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375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zh-TW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完成核定程序</a:t>
                      </a:r>
                      <a:endParaRPr lang="zh-TW" sz="1400" kern="10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zh-TW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辦理時間</a:t>
                      </a:r>
                      <a:endParaRPr lang="zh-TW" sz="1400" kern="10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1.5</a:t>
                      </a:r>
                      <a:r>
                        <a:rPr lang="zh-TW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個月內</a:t>
                      </a:r>
                      <a:endParaRPr lang="zh-TW" sz="1400" kern="10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  <a:r>
                        <a:rPr lang="zh-TW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個月內</a:t>
                      </a:r>
                      <a:endParaRPr lang="zh-TW" sz="1400" kern="10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en-US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3</a:t>
                      </a:r>
                      <a:r>
                        <a:rPr lang="zh-TW" sz="1600" kern="10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個月內</a:t>
                      </a:r>
                      <a:endParaRPr lang="zh-TW" sz="1400" kern="100"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" name="文字方塊 35"/>
          <p:cNvSpPr txBox="1"/>
          <p:nvPr/>
        </p:nvSpPr>
        <p:spPr>
          <a:xfrm>
            <a:off x="1115616" y="2924944"/>
            <a:ext cx="432048" cy="16311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15" tIns="45708" rIns="91415" bIns="45708" rtlCol="0">
            <a:spAutoFit/>
          </a:bodyPr>
          <a:lstStyle/>
          <a:p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檢附之表件</a:t>
            </a:r>
          </a:p>
        </p:txBody>
      </p:sp>
      <p:sp>
        <p:nvSpPr>
          <p:cNvPr id="9" name="等腰三角形 8"/>
          <p:cNvSpPr/>
          <p:nvPr/>
        </p:nvSpPr>
        <p:spPr>
          <a:xfrm>
            <a:off x="323529" y="1556792"/>
            <a:ext cx="144016" cy="144016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15" tIns="45708" rIns="91415" bIns="45708" rtlCol="0" anchor="ctr"/>
          <a:lstStyle/>
          <a:p>
            <a:pPr algn="ctr"/>
            <a:endParaRPr lang="zh-TW" altLang="en-US"/>
          </a:p>
        </p:txBody>
      </p:sp>
      <p:pic>
        <p:nvPicPr>
          <p:cNvPr id="4097" name="Picture 1" descr="C:\Users\Kx89870\Downloads\S__6783009.jpg"/>
          <p:cNvPicPr>
            <a:picLocks noChangeAspect="1" noChangeArrowheads="1"/>
          </p:cNvPicPr>
          <p:nvPr/>
        </p:nvPicPr>
        <p:blipFill>
          <a:blip r:embed="rId4" cstate="print"/>
          <a:srcRect l="32206" t="34175" r="42115" b="25766"/>
          <a:stretch>
            <a:fillRect/>
          </a:stretch>
        </p:blipFill>
        <p:spPr bwMode="auto">
          <a:xfrm rot="21172982">
            <a:off x="8219514" y="28406"/>
            <a:ext cx="507748" cy="792087"/>
          </a:xfrm>
          <a:prstGeom prst="rect">
            <a:avLst/>
          </a:prstGeom>
          <a:noFill/>
        </p:spPr>
      </p:pic>
      <p:pic>
        <p:nvPicPr>
          <p:cNvPr id="12" name="Picture 4" descr="C:\Users\Kx89870\Downloads\S__6783020_0.jpg"/>
          <p:cNvPicPr>
            <a:picLocks noChangeAspect="1" noChangeArrowheads="1"/>
          </p:cNvPicPr>
          <p:nvPr/>
        </p:nvPicPr>
        <p:blipFill>
          <a:blip r:embed="rId5" cstate="print"/>
          <a:srcRect l="10345" t="43103" r="8621" b="17242"/>
          <a:stretch>
            <a:fillRect/>
          </a:stretch>
        </p:blipFill>
        <p:spPr bwMode="auto">
          <a:xfrm>
            <a:off x="251521" y="1916832"/>
            <a:ext cx="1656184" cy="8104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8" name="Picture 2" descr="C:\Program Files (x86)\Microsoft Office\MEDIA\CAGCAT10\j0195812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6512" y="3"/>
            <a:ext cx="1080120" cy="11113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xmlns:p159="http://schemas.microsoft.com/office/powerpoint/2015/09/main" xmlns:p15="http://schemas.microsoft.com/office/powerpoint/2012/main" xmlns:a14="http://schemas.microsoft.com/office/drawing/2010/main" val="2034712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8160"/>
            <a:ext cx="8229600" cy="990600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pPr algn="ctr"/>
            <a:r>
              <a:rPr lang="zh-TW" altLang="en-US" sz="36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修訂報表範例</a:t>
            </a:r>
            <a:r>
              <a:rPr lang="en-US" altLang="zh-TW" sz="36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36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社會處 </a:t>
            </a:r>
            <a:r>
              <a:rPr lang="zh-TW" altLang="en-US" b="1" dirty="0" smtClean="0">
                <a:ln w="12700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zh-TW" altLang="en-US" b="1" dirty="0" smtClean="0">
                <a:ln w="12700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zh-TW" altLang="en-US" b="1" dirty="0">
              <a:ln w="12700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980728"/>
            <a:ext cx="2771800" cy="410445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 b="42105"/>
          <a:stretch>
            <a:fillRect/>
          </a:stretch>
        </p:blipFill>
        <p:spPr bwMode="auto">
          <a:xfrm>
            <a:off x="2843808" y="980728"/>
            <a:ext cx="3024336" cy="4104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958710" y="980728"/>
            <a:ext cx="3185293" cy="4104456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</a:ln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331640" y="5301208"/>
            <a:ext cx="6264696" cy="140106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pic>
        <p:nvPicPr>
          <p:cNvPr id="7" name="Picture 4" descr="C:\Users\Kx89870\Downloads\S__6783020_0.jpg"/>
          <p:cNvPicPr>
            <a:picLocks noChangeAspect="1" noChangeArrowheads="1"/>
          </p:cNvPicPr>
          <p:nvPr/>
        </p:nvPicPr>
        <p:blipFill>
          <a:blip r:embed="rId6" cstate="print"/>
          <a:srcRect l="10345" t="43103" r="8621" b="17242"/>
          <a:stretch>
            <a:fillRect/>
          </a:stretch>
        </p:blipFill>
        <p:spPr bwMode="auto">
          <a:xfrm rot="161140">
            <a:off x="701646" y="226999"/>
            <a:ext cx="1656184" cy="8104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11138" y="1196752"/>
          <a:ext cx="8718580" cy="5454368"/>
        </p:xfrm>
        <a:graphic>
          <a:graphicData uri="http://schemas.openxmlformats.org/presentationml/2006/ole">
            <p:oleObj spid="_x0000_s1038" name="工作表" r:id="rId4" imgW="8029702" imgH="7553250" progId="Excel.Sheet.12">
              <p:embed/>
            </p:oleObj>
          </a:graphicData>
        </a:graphic>
      </p:graphicFrame>
      <p:sp>
        <p:nvSpPr>
          <p:cNvPr id="12" name="向右箭號 11"/>
          <p:cNvSpPr/>
          <p:nvPr/>
        </p:nvSpPr>
        <p:spPr>
          <a:xfrm>
            <a:off x="4655408" y="1057296"/>
            <a:ext cx="1356752" cy="571504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15" tIns="45708" rIns="91415" bIns="45708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2.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編制機關</a:t>
            </a:r>
          </a:p>
        </p:txBody>
      </p:sp>
      <p:sp>
        <p:nvSpPr>
          <p:cNvPr id="14" name="向左箭號 13"/>
          <p:cNvSpPr/>
          <p:nvPr/>
        </p:nvSpPr>
        <p:spPr>
          <a:xfrm>
            <a:off x="2928926" y="1057299"/>
            <a:ext cx="1283034" cy="499496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15" tIns="45708" rIns="91415" bIns="45708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1.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編製期限</a:t>
            </a:r>
          </a:p>
        </p:txBody>
      </p:sp>
      <p:sp>
        <p:nvSpPr>
          <p:cNvPr id="15" name="向右箭號 14"/>
          <p:cNvSpPr/>
          <p:nvPr/>
        </p:nvSpPr>
        <p:spPr>
          <a:xfrm>
            <a:off x="1000100" y="1488774"/>
            <a:ext cx="1143008" cy="500066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15" tIns="45708" rIns="91415" bIns="45708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3.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表名</a:t>
            </a:r>
          </a:p>
        </p:txBody>
      </p:sp>
      <p:sp>
        <p:nvSpPr>
          <p:cNvPr id="17" name="向左箭號 16"/>
          <p:cNvSpPr/>
          <p:nvPr/>
        </p:nvSpPr>
        <p:spPr>
          <a:xfrm>
            <a:off x="6000760" y="1705368"/>
            <a:ext cx="1235536" cy="499496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15" tIns="45708" rIns="91415" bIns="45708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4.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資料期間</a:t>
            </a:r>
          </a:p>
        </p:txBody>
      </p:sp>
      <p:sp>
        <p:nvSpPr>
          <p:cNvPr id="26" name="向下箭號 25"/>
          <p:cNvSpPr/>
          <p:nvPr/>
        </p:nvSpPr>
        <p:spPr>
          <a:xfrm>
            <a:off x="7858150" y="3786190"/>
            <a:ext cx="857256" cy="1357322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15" tIns="45708" rIns="91415" bIns="45708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en-US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編製日期</a:t>
            </a:r>
          </a:p>
        </p:txBody>
      </p:sp>
      <p:sp>
        <p:nvSpPr>
          <p:cNvPr id="27" name="標題 1"/>
          <p:cNvSpPr>
            <a:spLocks noGrp="1"/>
          </p:cNvSpPr>
          <p:nvPr>
            <p:ph type="title"/>
          </p:nvPr>
        </p:nvSpPr>
        <p:spPr>
          <a:xfrm>
            <a:off x="301628" y="142855"/>
            <a:ext cx="8534400" cy="758825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公務統計報表編審作業注意事項</a:t>
            </a:r>
            <a:endParaRPr lang="zh-TW" altLang="en-US" dirty="0" smtClean="0">
              <a:solidFill>
                <a:srgbClr val="88A44D"/>
              </a:solidFill>
            </a:endParaRPr>
          </a:p>
        </p:txBody>
      </p:sp>
      <p:graphicFrame>
        <p:nvGraphicFramePr>
          <p:cNvPr id="28" name="內容版面配置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xmlns:p159="http://schemas.microsoft.com/office/powerpoint/2015/09/main" xmlns:p15="http://schemas.microsoft.com/office/powerpoint/2012/main" xmlns:a14="http://schemas.microsoft.com/office/drawing/2010/main" val="1170286435"/>
              </p:ext>
            </p:extLst>
          </p:nvPr>
        </p:nvGraphicFramePr>
        <p:xfrm>
          <a:off x="1115616" y="4509120"/>
          <a:ext cx="6480720" cy="7200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96144"/>
                <a:gridCol w="1296144"/>
                <a:gridCol w="1296144"/>
                <a:gridCol w="1296144"/>
                <a:gridCol w="1296144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/>
                        <a:t>機關</a:t>
                      </a:r>
                      <a:r>
                        <a:rPr lang="en-US" altLang="zh-TW" sz="1400" dirty="0" smtClean="0"/>
                        <a:t>/</a:t>
                      </a:r>
                      <a:r>
                        <a:rPr lang="zh-TW" altLang="en-US" sz="1400" dirty="0" smtClean="0"/>
                        <a:t>欄位</a:t>
                      </a:r>
                      <a:endParaRPr lang="zh-TW" altLang="en-US" sz="1400" b="1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smtClean="0"/>
                        <a:t>審核</a:t>
                      </a:r>
                      <a:endParaRPr lang="zh-TW" altLang="en-US" sz="1400" b="1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smtClean="0"/>
                        <a:t>業務主管人員</a:t>
                      </a:r>
                      <a:endParaRPr lang="zh-TW" altLang="en-US" sz="1400" b="1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smtClean="0"/>
                        <a:t>主辦統計人員</a:t>
                      </a:r>
                      <a:endParaRPr lang="zh-TW" altLang="en-US" sz="1400" b="1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smtClean="0"/>
                        <a:t>機關首長</a:t>
                      </a:r>
                      <a:endParaRPr lang="zh-TW" altLang="en-US" sz="1400" b="1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zh-TW" altLang="en-US" sz="1600" kern="1200" smtClean="0"/>
                        <a:t>鄉</a:t>
                      </a:r>
                      <a:r>
                        <a:rPr kumimoji="0" lang="en-US" altLang="zh-TW" sz="1600" kern="1200" smtClean="0"/>
                        <a:t>(</a:t>
                      </a:r>
                      <a:r>
                        <a:rPr kumimoji="0" lang="zh-TW" altLang="en-US" sz="1600" kern="1200" smtClean="0"/>
                        <a:t>市</a:t>
                      </a:r>
                      <a:r>
                        <a:rPr kumimoji="0" lang="en-US" altLang="zh-TW" sz="1600" kern="1200" smtClean="0"/>
                        <a:t>)</a:t>
                      </a:r>
                      <a:r>
                        <a:rPr kumimoji="0" lang="zh-TW" altLang="en-US" sz="1600" kern="1200" smtClean="0"/>
                        <a:t>公所</a:t>
                      </a:r>
                      <a:endParaRPr kumimoji="0" lang="zh-TW" altLang="en-US" sz="1600" kern="120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smtClean="0"/>
                        <a:t>課長</a:t>
                      </a:r>
                      <a:endParaRPr lang="zh-TW" altLang="en-US" sz="16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zh-TW" altLang="en-US" sz="1600" kern="1200" smtClean="0"/>
                        <a:t>課長</a:t>
                      </a:r>
                      <a:endParaRPr kumimoji="0" lang="zh-TW" altLang="en-US" sz="1600" kern="120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zh-TW" altLang="en-US" sz="1600" kern="1200" smtClean="0"/>
                        <a:t>主計室主任</a:t>
                      </a:r>
                      <a:endParaRPr kumimoji="0" lang="zh-TW" altLang="en-US" sz="1600" kern="120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zh-TW" altLang="en-US" sz="1600" kern="1200" dirty="0" smtClean="0"/>
                        <a:t>鄉</a:t>
                      </a:r>
                      <a:r>
                        <a:rPr kumimoji="0" lang="en-US" altLang="zh-TW" sz="1600" kern="1200" dirty="0" smtClean="0"/>
                        <a:t>(</a:t>
                      </a:r>
                      <a:r>
                        <a:rPr kumimoji="0" lang="zh-TW" altLang="en-US" sz="1600" kern="1200" dirty="0" smtClean="0"/>
                        <a:t>市</a:t>
                      </a:r>
                      <a:r>
                        <a:rPr kumimoji="0" lang="en-US" altLang="zh-TW" sz="1600" kern="1200" dirty="0" smtClean="0"/>
                        <a:t>)</a:t>
                      </a:r>
                      <a:r>
                        <a:rPr kumimoji="0" lang="zh-TW" altLang="en-US" sz="1600" kern="1200" dirty="0" smtClean="0"/>
                        <a:t>長</a:t>
                      </a:r>
                      <a:endParaRPr kumimoji="0" lang="zh-TW" altLang="en-US" sz="160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圓角矩形 12"/>
          <p:cNvSpPr/>
          <p:nvPr/>
        </p:nvSpPr>
        <p:spPr>
          <a:xfrm>
            <a:off x="2214546" y="2786058"/>
            <a:ext cx="4286280" cy="12910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15" tIns="45708" rIns="91415" bIns="45708" rtlCol="0" anchor="t"/>
          <a:lstStyle/>
          <a:p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5.</a:t>
            </a:r>
          </a:p>
          <a:p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a.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無數值或數值無統計，以「</a:t>
            </a:r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」表示。</a:t>
            </a:r>
            <a:endParaRPr lang="en-US" altLang="zh-TW" sz="1400" b="1" dirty="0" smtClean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r>
              <a:rPr lang="en-US" altLang="zh-TW" sz="1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b.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該資料期間皆無數值，以「無事實填報」表示；</a:t>
            </a:r>
            <a:endParaRPr lang="en-US" altLang="zh-TW" sz="1400" b="1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尚需報送。</a:t>
            </a:r>
            <a:endParaRPr lang="en-US" altLang="zh-TW" sz="1400" b="1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c.0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表示有數值，但數值不及半單位。</a:t>
            </a:r>
            <a:endParaRPr lang="en-US" altLang="zh-TW" sz="1400" b="1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endParaRPr lang="en-US" altLang="zh-TW" sz="14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endParaRPr lang="zh-TW" altLang="en-US" sz="2400" dirty="0" smtClean="0"/>
          </a:p>
        </p:txBody>
      </p:sp>
      <p:pic>
        <p:nvPicPr>
          <p:cNvPr id="16" name="Picture 1" descr="C:\Users\Kx89870\Downloads\S__6783009.jpg"/>
          <p:cNvPicPr>
            <a:picLocks noChangeAspect="1" noChangeArrowheads="1"/>
          </p:cNvPicPr>
          <p:nvPr/>
        </p:nvPicPr>
        <p:blipFill>
          <a:blip r:embed="rId5" cstate="print"/>
          <a:srcRect l="32206" t="34175" r="42115" b="25766"/>
          <a:stretch>
            <a:fillRect/>
          </a:stretch>
        </p:blipFill>
        <p:spPr bwMode="auto">
          <a:xfrm rot="21172982">
            <a:off x="8291520" y="217045"/>
            <a:ext cx="507748" cy="792087"/>
          </a:xfrm>
          <a:prstGeom prst="rect">
            <a:avLst/>
          </a:prstGeom>
          <a:noFill/>
        </p:spPr>
      </p:pic>
      <p:pic>
        <p:nvPicPr>
          <p:cNvPr id="18" name="Picture 4" descr="C:\Users\Kx89870\Downloads\S__6783020_0.jpg"/>
          <p:cNvPicPr>
            <a:picLocks noChangeAspect="1" noChangeArrowheads="1"/>
          </p:cNvPicPr>
          <p:nvPr/>
        </p:nvPicPr>
        <p:blipFill>
          <a:blip r:embed="rId6" cstate="print"/>
          <a:srcRect l="10345" t="43103" r="8621" b="17242"/>
          <a:stretch>
            <a:fillRect/>
          </a:stretch>
        </p:blipFill>
        <p:spPr bwMode="auto">
          <a:xfrm>
            <a:off x="7487817" y="6165307"/>
            <a:ext cx="1656184" cy="8104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2" descr="C:\Program Files (x86)\Microsoft Office\MEDIA\CAGCAT10\j0195812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08520" y="44627"/>
            <a:ext cx="1080120" cy="11113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xmlns:p159="http://schemas.microsoft.com/office/powerpoint/2015/09/main" xmlns:p15="http://schemas.microsoft.com/office/powerpoint/2012/main" xmlns:a14="http://schemas.microsoft.com/office/drawing/2010/main" val="2034712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51520" y="980728"/>
          <a:ext cx="8715405" cy="5544616"/>
        </p:xfrm>
        <a:graphic>
          <a:graphicData uri="http://schemas.openxmlformats.org/presentationml/2006/ole">
            <p:oleObj spid="_x0000_s27649" name="工作表" r:id="rId4" imgW="8182057" imgH="7553250" progId="Excel.Sheet.12">
              <p:embed/>
            </p:oleObj>
          </a:graphicData>
        </a:graphic>
      </p:graphicFrame>
      <p:sp>
        <p:nvSpPr>
          <p:cNvPr id="27" name="文字方塊 26"/>
          <p:cNvSpPr txBox="1"/>
          <p:nvPr/>
        </p:nvSpPr>
        <p:spPr>
          <a:xfrm>
            <a:off x="6804248" y="1484785"/>
            <a:ext cx="1224136" cy="369308"/>
          </a:xfrm>
          <a:prstGeom prst="rect">
            <a:avLst/>
          </a:prstGeom>
          <a:noFill/>
        </p:spPr>
        <p:txBody>
          <a:bodyPr wrap="square" lIns="91415" tIns="45708" rIns="91415" bIns="45708" rtlCol="0">
            <a:spAutoFit/>
          </a:bodyPr>
          <a:lstStyle/>
          <a:p>
            <a:r>
              <a:rPr lang="en-US" altLang="zh-TW" smtClean="0">
                <a:solidFill>
                  <a:srgbClr val="FF0000"/>
                </a:solidFill>
              </a:rPr>
              <a:t>(</a:t>
            </a:r>
            <a:r>
              <a:rPr lang="zh-TW" altLang="en-US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修正表</a:t>
            </a:r>
            <a:r>
              <a:rPr lang="en-US" altLang="zh-TW" smtClean="0">
                <a:solidFill>
                  <a:srgbClr val="FF0000"/>
                </a:solidFill>
              </a:rPr>
              <a:t>)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6660232" y="1772816"/>
            <a:ext cx="428628" cy="369308"/>
          </a:xfrm>
          <a:prstGeom prst="rect">
            <a:avLst/>
          </a:prstGeom>
          <a:noFill/>
        </p:spPr>
        <p:txBody>
          <a:bodyPr wrap="square" lIns="91415" tIns="45708" rIns="91415" bIns="45708" rtlCol="0">
            <a:spAutoFit/>
          </a:bodyPr>
          <a:lstStyle/>
          <a:p>
            <a:r>
              <a:rPr lang="en-US" altLang="zh-TW" smtClean="0">
                <a:solidFill>
                  <a:srgbClr val="FF0000"/>
                </a:solidFill>
              </a:rPr>
              <a:t>a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683570" y="5013176"/>
            <a:ext cx="428628" cy="369308"/>
          </a:xfrm>
          <a:prstGeom prst="rect">
            <a:avLst/>
          </a:prstGeom>
          <a:noFill/>
        </p:spPr>
        <p:txBody>
          <a:bodyPr wrap="square" lIns="91415" tIns="45708" rIns="91415" bIns="45708" rtlCol="0">
            <a:spAutoFit/>
          </a:bodyPr>
          <a:lstStyle/>
          <a:p>
            <a:r>
              <a:rPr lang="en-US" altLang="zh-TW" smtClean="0">
                <a:solidFill>
                  <a:srgbClr val="FF0000"/>
                </a:solidFill>
              </a:rPr>
              <a:t>b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6588225" y="5157193"/>
            <a:ext cx="428628" cy="369308"/>
          </a:xfrm>
          <a:prstGeom prst="rect">
            <a:avLst/>
          </a:prstGeom>
          <a:noFill/>
        </p:spPr>
        <p:txBody>
          <a:bodyPr wrap="square" lIns="91415" tIns="45708" rIns="91415" bIns="45708" rtlCol="0">
            <a:spAutoFit/>
          </a:bodyPr>
          <a:lstStyle/>
          <a:p>
            <a:r>
              <a:rPr lang="en-US" altLang="zh-TW" smtClean="0">
                <a:solidFill>
                  <a:srgbClr val="FF0000"/>
                </a:solidFill>
              </a:rPr>
              <a:t>c</a:t>
            </a:r>
            <a:endParaRPr lang="zh-TW" altLang="en-US">
              <a:solidFill>
                <a:srgbClr val="FF0000"/>
              </a:solidFill>
            </a:endParaRPr>
          </a:p>
        </p:txBody>
      </p:sp>
      <p:cxnSp>
        <p:nvCxnSpPr>
          <p:cNvPr id="31" name="直線單箭頭接點 30"/>
          <p:cNvCxnSpPr>
            <a:stCxn id="19" idx="0"/>
            <a:endCxn id="28" idx="1"/>
          </p:cNvCxnSpPr>
          <p:nvPr/>
        </p:nvCxnSpPr>
        <p:spPr>
          <a:xfrm flipV="1">
            <a:off x="4286248" y="1957470"/>
            <a:ext cx="2373984" cy="12572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單箭頭接點 33"/>
          <p:cNvCxnSpPr>
            <a:stCxn id="19" idx="2"/>
            <a:endCxn id="29" idx="3"/>
          </p:cNvCxnSpPr>
          <p:nvPr/>
        </p:nvCxnSpPr>
        <p:spPr>
          <a:xfrm flipH="1">
            <a:off x="1112198" y="4500570"/>
            <a:ext cx="3174050" cy="6972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單箭頭接點 36"/>
          <p:cNvCxnSpPr>
            <a:stCxn id="19" idx="2"/>
            <a:endCxn id="30" idx="1"/>
          </p:cNvCxnSpPr>
          <p:nvPr/>
        </p:nvCxnSpPr>
        <p:spPr>
          <a:xfrm>
            <a:off x="4286248" y="4500570"/>
            <a:ext cx="2301977" cy="8412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標題 1"/>
          <p:cNvSpPr>
            <a:spLocks noGrp="1"/>
          </p:cNvSpPr>
          <p:nvPr>
            <p:ph type="title"/>
          </p:nvPr>
        </p:nvSpPr>
        <p:spPr>
          <a:xfrm>
            <a:off x="430089" y="142855"/>
            <a:ext cx="8534400" cy="758825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公務統計報表修正表編製注意事項</a:t>
            </a:r>
            <a:endParaRPr lang="zh-TW" altLang="en-US" dirty="0" smtClean="0">
              <a:solidFill>
                <a:srgbClr val="88A44D"/>
              </a:solidFill>
            </a:endParaRPr>
          </a:p>
        </p:txBody>
      </p:sp>
      <p:sp>
        <p:nvSpPr>
          <p:cNvPr id="19" name="圓角矩形 18"/>
          <p:cNvSpPr/>
          <p:nvPr/>
        </p:nvSpPr>
        <p:spPr>
          <a:xfrm>
            <a:off x="2285984" y="3214686"/>
            <a:ext cx="4000528" cy="128588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15" tIns="45708" rIns="91415" bIns="45708" rtlCol="0" anchor="t"/>
          <a:lstStyle/>
          <a:p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若報送後資料需修正，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依原報送流程重新報送</a:t>
            </a:r>
            <a:endParaRPr lang="en-US" altLang="zh-TW" sz="1400" dirty="0" smtClean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a.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於表名後加註「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修正表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」。</a:t>
            </a:r>
            <a:endParaRPr lang="en-US" altLang="zh-TW" sz="1400" dirty="0" smtClean="0">
              <a:solidFill>
                <a:schemeClr val="tx1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b.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備註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修正原因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1400" dirty="0" smtClean="0">
              <a:solidFill>
                <a:schemeClr val="tx1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c.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填寫修正表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編製日期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1400" dirty="0" smtClean="0">
              <a:solidFill>
                <a:schemeClr val="tx1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pic>
        <p:nvPicPr>
          <p:cNvPr id="13" name="Picture 1" descr="C:\Users\Kx89870\Downloads\S__6783009.jpg"/>
          <p:cNvPicPr>
            <a:picLocks noChangeAspect="1" noChangeArrowheads="1"/>
          </p:cNvPicPr>
          <p:nvPr/>
        </p:nvPicPr>
        <p:blipFill>
          <a:blip r:embed="rId5" cstate="print"/>
          <a:srcRect l="32206" t="34175" r="42115" b="25766"/>
          <a:stretch>
            <a:fillRect/>
          </a:stretch>
        </p:blipFill>
        <p:spPr bwMode="auto">
          <a:xfrm rot="21172982">
            <a:off x="8589139" y="28405"/>
            <a:ext cx="507748" cy="792087"/>
          </a:xfrm>
          <a:prstGeom prst="rect">
            <a:avLst/>
          </a:prstGeom>
          <a:noFill/>
        </p:spPr>
      </p:pic>
      <p:pic>
        <p:nvPicPr>
          <p:cNvPr id="15" name="Picture 4" descr="C:\Users\Kx89870\Downloads\S__6783020_0.jpg"/>
          <p:cNvPicPr>
            <a:picLocks noChangeAspect="1" noChangeArrowheads="1"/>
          </p:cNvPicPr>
          <p:nvPr/>
        </p:nvPicPr>
        <p:blipFill>
          <a:blip r:embed="rId6" cstate="print"/>
          <a:srcRect l="10345" t="43103" r="8621" b="17242"/>
          <a:stretch>
            <a:fillRect/>
          </a:stretch>
        </p:blipFill>
        <p:spPr bwMode="auto">
          <a:xfrm>
            <a:off x="7236296" y="6165307"/>
            <a:ext cx="1656184" cy="8104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2" descr="C:\Program Files (x86)\Microsoft Office\MEDIA\CAGCAT10\j0195812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80528" y="3"/>
            <a:ext cx="1080120" cy="11113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xmlns:p159="http://schemas.microsoft.com/office/powerpoint/2015/09/main" xmlns:p15="http://schemas.microsoft.com/office/powerpoint/2012/main" xmlns:a14="http://schemas.microsoft.com/office/drawing/2010/main" val="2034712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59296" y="620688"/>
            <a:ext cx="7829128" cy="5616624"/>
          </a:xfrm>
          <a:prstGeom prst="rect">
            <a:avLst/>
          </a:prstGeom>
          <a:solidFill>
            <a:schemeClr val="accent1">
              <a:lumMod val="20000"/>
              <a:lumOff val="80000"/>
              <a:alpha val="35000"/>
            </a:schemeClr>
          </a:solidFill>
          <a:ln w="9525">
            <a:solidFill>
              <a:schemeClr val="accent1">
                <a:lumMod val="20000"/>
                <a:lumOff val="80000"/>
                <a:alpha val="37000"/>
              </a:schemeClr>
            </a:solidFill>
            <a:miter lim="800000"/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編報範例</a:t>
            </a:r>
            <a:r>
              <a:rPr lang="en-US" altLang="zh-TW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無事實填報 </a:t>
            </a: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pic>
        <p:nvPicPr>
          <p:cNvPr id="4" name="Picture 4" descr="C:\Users\Kx89870\Downloads\S__6783020_0.jpg"/>
          <p:cNvPicPr>
            <a:picLocks noChangeAspect="1" noChangeArrowheads="1"/>
          </p:cNvPicPr>
          <p:nvPr/>
        </p:nvPicPr>
        <p:blipFill>
          <a:blip r:embed="rId3" cstate="print"/>
          <a:srcRect l="10345" t="43103" r="8621" b="17242"/>
          <a:stretch>
            <a:fillRect/>
          </a:stretch>
        </p:blipFill>
        <p:spPr bwMode="auto">
          <a:xfrm>
            <a:off x="251521" y="0"/>
            <a:ext cx="1656184" cy="8104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703" name="Picture 7" descr="C:\Program Files (x86)\Microsoft Office\MEDIA\CAGCAT10\j0195812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5157192"/>
            <a:ext cx="1512168" cy="155584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9512" y="980728"/>
            <a:ext cx="8794800" cy="5269182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457200" y="70520"/>
            <a:ext cx="8363272" cy="83820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114</a:t>
            </a:r>
            <a:r>
              <a:rPr lang="zh-TW" altLang="en-US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年公所應辦統計業務</a:t>
            </a:r>
            <a:r>
              <a:rPr lang="en-US" altLang="zh-TW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(1/3)</a:t>
            </a:r>
            <a:endParaRPr lang="zh-TW" altLang="en-US" sz="4000" b="1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latin typeface="Microsoft JhengHei UI" pitchFamily="34" charset="-120"/>
              <a:ea typeface="Microsoft JhengHei UI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251524" y="1052739"/>
          <a:ext cx="8568953" cy="4968551"/>
        </p:xfrm>
        <a:graphic>
          <a:graphicData uri="http://schemas.openxmlformats.org/drawingml/2006/table">
            <a:tbl>
              <a:tblPr/>
              <a:tblGrid>
                <a:gridCol w="606497"/>
                <a:gridCol w="3049874"/>
                <a:gridCol w="4912582"/>
              </a:tblGrid>
              <a:tr h="664491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zh-TW" sz="1600" b="1" kern="0" dirty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600" kern="100" dirty="0">
                        <a:solidFill>
                          <a:schemeClr val="tx1"/>
                        </a:solidFill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tile tx="-635000" ty="-76200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kumimoji="0" lang="zh-TW" altLang="en-US" sz="1600" b="1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注意事項</a:t>
                      </a:r>
                      <a:endParaRPr kumimoji="0" lang="zh-TW" sz="1600" b="1" ker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tile tx="-635000" ty="-762000" sx="100000" sy="100000" flip="none" algn="tl"/>
                    </a:blipFill>
                  </a:tcPr>
                </a:tc>
              </a:tr>
              <a:tr h="1120693">
                <a:tc rowSpan="2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lang="zh-TW" sz="1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公務統計方案管理</a:t>
                      </a:r>
                      <a:endParaRPr lang="zh-TW" sz="14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tile tx="-635000" ty="-762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lang="en-US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lang="en-US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r>
                        <a:rPr 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lang="zh-TW" sz="1600" kern="0" dirty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辦理機關或公所公務統計方案增刪修之核定</a:t>
                      </a:r>
                      <a:r>
                        <a:rPr 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作業</a:t>
                      </a:r>
                      <a:endParaRPr lang="zh-TW" sz="1600" kern="100" dirty="0">
                        <a:solidFill>
                          <a:schemeClr val="tx1"/>
                        </a:solidFill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tile tx="-635000" ty="-762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13398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依核定情形修正公務統計報表程式清單。</a:t>
                      </a: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tile tx="-635000" ty="-762000" sx="100000" sy="100000" flip="none" algn="tl"/>
                    </a:blipFill>
                  </a:tcPr>
                </a:tc>
              </a:tr>
              <a:tr h="1524601">
                <a:tc vMerge="1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r>
                        <a:rPr kumimoji="0" 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依公所公務統計方案最新核定內容辦理更新作業</a:t>
                      </a:r>
                      <a:endParaRPr kumimoji="0" lang="zh-TW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tile tx="-635000" ty="-762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方案核定後，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請於</a:t>
                      </a:r>
                      <a:r>
                        <a:rPr kumimoji="0" lang="en-US" altLang="zh-TW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週內至網站更新公務統計方案，並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將方案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Mail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至主計處信箱。</a:t>
                      </a: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tile tx="-635000" ty="-762000" sx="100000" sy="100000" flip="none" algn="tl"/>
                    </a:blipFill>
                  </a:tcPr>
                </a:tc>
              </a:tr>
              <a:tr h="1658766">
                <a:tc gridSpan="2"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公務統計報表之編審管理</a:t>
                      </a:r>
                      <a:endParaRPr kumimoji="0" lang="zh-TW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tile tx="-635000" ty="-76200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en-US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平時依報表審核登記冊，詳實記錄內部單位報表之 報送日期及相關審核結果。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TW" altLang="en-US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若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資料修正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應請編製單位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重新報送修正表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，以及註明修正原因。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tile tx="-635000" ty="-762000" sx="100000" sy="100000" flip="none" algn="tl"/>
                    </a:blipFill>
                  </a:tcPr>
                </a:tc>
              </a:tr>
            </a:tbl>
          </a:graphicData>
        </a:graphic>
      </p:graphicFrame>
      <p:pic>
        <p:nvPicPr>
          <p:cNvPr id="32770" name="Picture 2" descr="C:\Users\Kx89870\Downloads\S__6783019_0.jpg"/>
          <p:cNvPicPr>
            <a:picLocks noChangeAspect="1" noChangeArrowheads="1"/>
          </p:cNvPicPr>
          <p:nvPr/>
        </p:nvPicPr>
        <p:blipFill>
          <a:blip r:embed="rId4" cstate="print"/>
          <a:srcRect l="24676" t="20114" r="22066" b="16643"/>
          <a:stretch>
            <a:fillRect/>
          </a:stretch>
        </p:blipFill>
        <p:spPr bwMode="auto">
          <a:xfrm>
            <a:off x="7740352" y="5831886"/>
            <a:ext cx="864096" cy="10261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xmlns:p159="http://schemas.microsoft.com/office/powerpoint/2015/09/main" xmlns:p15="http://schemas.microsoft.com/office/powerpoint/2012/main" xmlns:a14="http://schemas.microsoft.com/office/drawing/2010/main" val="2034712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000111"/>
            <a:ext cx="8794800" cy="539381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114</a:t>
            </a:r>
            <a:r>
              <a:rPr lang="zh-TW" altLang="en-US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年公所應辦統計業務</a:t>
            </a:r>
            <a:r>
              <a:rPr lang="en-US" altLang="zh-TW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(2/3)</a:t>
            </a:r>
            <a:endParaRPr lang="zh-TW" altLang="en-US" sz="4000" b="1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latin typeface="Microsoft JhengHei UI" pitchFamily="34" charset="-120"/>
              <a:ea typeface="Microsoft JhengHei UI" pitchFamily="34" charset="-120"/>
              <a:cs typeface="Times New Roman" pitchFamily="18" charset="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251520" y="1124743"/>
          <a:ext cx="8572561" cy="5230910"/>
        </p:xfrm>
        <a:graphic>
          <a:graphicData uri="http://schemas.openxmlformats.org/drawingml/2006/table">
            <a:tbl>
              <a:tblPr/>
              <a:tblGrid>
                <a:gridCol w="621082"/>
                <a:gridCol w="3111350"/>
                <a:gridCol w="4840129"/>
              </a:tblGrid>
              <a:tr h="315584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zh-TW" sz="1600" b="1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6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kumimoji="0" lang="zh-TW" altLang="en-US" sz="1600" b="1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注意事項</a:t>
                      </a:r>
                      <a:endParaRPr kumimoji="0" lang="zh-TW" altLang="en-US" sz="1600" b="1" ker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71600">
                <a:tc rowSpan="2"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應用統計分析</a:t>
                      </a:r>
                      <a:endParaRPr kumimoji="0" lang="zh-TW" sz="1600" ker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en-US" altLang="en-US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en-US" altLang="en-US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規劃及簽陳公所辦理應用統計分析實施計畫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u="none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與業務單位合作</a:t>
                      </a:r>
                      <a:r>
                        <a:rPr kumimoji="0" lang="zh-TW" altLang="en-US" sz="1600" u="none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規劃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統計通報或專題統計分析之研撰主題、探討面向及辦理時程，並納入應用統計分析實施計畫中。</a:t>
                      </a: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每年</a:t>
                      </a:r>
                      <a:r>
                        <a:rPr kumimoji="0" lang="en-US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</a:t>
                      </a:r>
                      <a:r>
                        <a:rPr kumimoji="0" lang="zh-TW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月底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前完成當年之統計通報或應用統計分析實施計畫，並簽陳機關首長核閱。</a:t>
                      </a:r>
                      <a:endParaRPr kumimoji="0" lang="en-US" altLang="zh-TW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業務單位、主計室</a:t>
                      </a:r>
                      <a:r>
                        <a:rPr kumimoji="0" lang="en-US" altLang="zh-TW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28306">
                <a:tc vMerge="1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endParaRPr lang="zh-TW" sz="1200" kern="10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en-US" altLang="en-US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en-US" altLang="en-US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en-US" altLang="en-US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辦理公所統計通報或專題統計分析推動作業</a:t>
                      </a:r>
                      <a:endParaRPr kumimoji="0" lang="zh-TW" altLang="en-US" sz="1600" ker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依公所推動統計通報或應用統計分析實施計畫之規劃期程，研撰統計通報，並簽陳機關首長核閱。</a:t>
                      </a:r>
                    </a:p>
                    <a:p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依實施計畫研撰統計通報，並</a:t>
                      </a:r>
                      <a:r>
                        <a:rPr kumimoji="0" lang="zh-TW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視需要與業務單位研 </a:t>
                      </a:r>
                      <a:endParaRPr kumimoji="0" lang="en-US" altLang="zh-TW" sz="1600" kern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討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。</a:t>
                      </a:r>
                      <a:endParaRPr kumimoji="0" lang="en-US" altLang="zh-TW" sz="1600" kern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3.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將統計通報簽陳機關首長核閱後，依期發布並</a:t>
                      </a:r>
                      <a:r>
                        <a:rPr kumimoji="0" lang="zh-TW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提供</a:t>
                      </a:r>
                      <a:endParaRPr kumimoji="0" lang="en-US" altLang="zh-TW" sz="1600" kern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業務單位或相關機關應用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，且需追蹤應用情形，以</a:t>
                      </a:r>
                      <a:endParaRPr kumimoji="0" lang="en-US" altLang="zh-TW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確實掌握應用成效。</a:t>
                      </a:r>
                      <a:endParaRPr kumimoji="0" lang="en-US" altLang="zh-TW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en-US" altLang="zh-TW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業務單位、主計室</a:t>
                      </a:r>
                      <a:r>
                        <a:rPr kumimoji="0" lang="en-US" altLang="zh-TW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15420">
                <a:tc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內部統計稽核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TW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TW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TW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辦理公所內部統計報表稽核作業</a:t>
                      </a: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TW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zh-TW" altLang="en-US" sz="1600" ker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研擬及簽陳內部統計報表稽核實施計畫。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辦理內部統計報表實地稽核作業。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依稽核結果研擬建議意見，並簽陳機關首長核可後，請各單位檢討改進。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1746" name="Picture 2" descr="C:\Users\Kx89870\Downloads\S__6783017_0.jpg"/>
          <p:cNvPicPr>
            <a:picLocks noChangeAspect="1" noChangeArrowheads="1"/>
          </p:cNvPicPr>
          <p:nvPr/>
        </p:nvPicPr>
        <p:blipFill>
          <a:blip r:embed="rId3" cstate="print"/>
          <a:srcRect l="6838" t="17585" r="7763" b="11450"/>
          <a:stretch>
            <a:fillRect/>
          </a:stretch>
        </p:blipFill>
        <p:spPr bwMode="auto">
          <a:xfrm>
            <a:off x="251520" y="188640"/>
            <a:ext cx="953191" cy="7920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xmlns:p159="http://schemas.microsoft.com/office/powerpoint/2015/09/main" xmlns:p15="http://schemas.microsoft.com/office/powerpoint/2012/main" xmlns:a14="http://schemas.microsoft.com/office/drawing/2010/main" val="2034712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179515" y="908720"/>
            <a:ext cx="8784976" cy="583264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72008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114</a:t>
            </a:r>
            <a:r>
              <a:rPr lang="zh-TW" altLang="en-US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年公所應辦統計業務</a:t>
            </a:r>
            <a:r>
              <a:rPr lang="en-US" altLang="zh-TW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(3/3)</a:t>
            </a:r>
            <a:endParaRPr lang="zh-TW" altLang="en-US" sz="4000" b="1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latin typeface="Microsoft JhengHei UI" pitchFamily="34" charset="-120"/>
              <a:ea typeface="Microsoft JhengHei UI" pitchFamily="34" charset="-120"/>
              <a:cs typeface="Times New Roman" pitchFamily="18" charset="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251520" y="924624"/>
          <a:ext cx="8572560" cy="5697299"/>
        </p:xfrm>
        <a:graphic>
          <a:graphicData uri="http://schemas.openxmlformats.org/drawingml/2006/table">
            <a:tbl>
              <a:tblPr/>
              <a:tblGrid>
                <a:gridCol w="714380"/>
                <a:gridCol w="2990709"/>
                <a:gridCol w="4867471"/>
              </a:tblGrid>
              <a:tr h="391212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lang="zh-TW" sz="16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6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ct val="0"/>
                        </a:spcAft>
                      </a:pPr>
                      <a:r>
                        <a:rPr kumimoji="0" lang="zh-TW" altLang="en-US" sz="1600" b="1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注意事項</a:t>
                      </a:r>
                      <a:endParaRPr kumimoji="0" lang="zh-TW" altLang="en-US" sz="1600" b="1" ker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</a:tr>
              <a:tr h="1905000">
                <a:tc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業務檢討或</a:t>
                      </a:r>
                      <a:endParaRPr kumimoji="0" lang="en-US" altLang="zh-TW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教育訓練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辦理公所內部單位之公務統計工作檢討或教育訓練</a:t>
                      </a:r>
                    </a:p>
                    <a:p>
                      <a:pPr marL="0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48260" indent="-10160" algn="just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indent="-10160" algn="just">
                        <a:lnSpc>
                          <a:spcPts val="1800"/>
                        </a:lnSpc>
                        <a:spcAft>
                          <a:spcPct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請於每年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8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月底前依統計工作辦理成效，規劃公所內部單位之公務統計工作檢討或教育訓練，內容包含</a:t>
                      </a: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(1)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議程擬訂。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(2)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講義研編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內容包括編報注意事項、增刪修訂作業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  等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。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</a:tr>
              <a:tr h="785719">
                <a:tc rowSpan="2"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業務資訊化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en-US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建置或精進公所公務統計業務</a:t>
                      </a:r>
                      <a:endParaRPr kumimoji="0" lang="en-US" altLang="zh-TW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相關資訊系統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建置公務統計業務相關資訊系統。</a:t>
                      </a:r>
                    </a:p>
                    <a:p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維護及精進已建置之公務統計業務相關資訊系統。</a:t>
                      </a:r>
                      <a:endParaRPr kumimoji="0" lang="en-US" altLang="zh-TW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研考、主計室</a:t>
                      </a:r>
                      <a:r>
                        <a:rPr kumimoji="0" lang="en-US" altLang="zh-TW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</a:tr>
              <a:tr h="13716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en-US" sz="1600" kern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en-US" sz="1600" kern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建置及維護更新公所「統計資</a:t>
                      </a:r>
                      <a:endParaRPr kumimoji="0" lang="en-US" altLang="zh-TW" sz="1600" kern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訊專區」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altLang="zh-TW" sz="1600" kern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公所統計資訊專區建立路徑：首頁</a:t>
                      </a:r>
                      <a:r>
                        <a:rPr kumimoji="0" lang="en-US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-</a:t>
                      </a:r>
                      <a:r>
                        <a:rPr kumimoji="0" lang="zh-TW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政府資訊公開</a:t>
                      </a:r>
                      <a:r>
                        <a:rPr kumimoji="0" lang="en-US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-</a:t>
                      </a: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統計資訊專區。</a:t>
                      </a:r>
                      <a:endParaRPr kumimoji="0" lang="en-US" altLang="zh-TW" sz="1600" kern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統計資訊專區應包含以下項目：公務統計方案、性</a:t>
                      </a:r>
                      <a:endParaRPr kumimoji="0" lang="en-US" altLang="zh-TW" sz="1600" kern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別統計、統計刊物、統計分析、統計通報及公務統</a:t>
                      </a:r>
                      <a:endParaRPr kumimoji="0" lang="en-US" altLang="zh-TW" sz="1600" kern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TW" altLang="en-US" sz="1600" kern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計教育訓練等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</a:tr>
              <a:tr h="1243768">
                <a:tc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ct val="0"/>
                        </a:spcAft>
                      </a:pP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創新及精進</a:t>
                      </a:r>
                      <a:endParaRPr kumimoji="0" lang="zh-TW" altLang="en-US" sz="1600" ker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kumimoji="0" lang="en-US" altLang="zh-TW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辦理公所創新及精進之公務統計工作項目</a:t>
                      </a:r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含公務統計、統計業務資訊化及其他</a:t>
                      </a:r>
                      <a:r>
                        <a:rPr kumimoji="0" lang="en-US" altLang="en-US" sz="1600" kern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endParaRPr kumimoji="0" lang="en-US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algn="l" rtl="0" eaLnBrk="1" latinLnBrk="0" hangingPunct="1"/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檢討公務統計工作之推動現況並研擬精進作業。</a:t>
                      </a:r>
                    </a:p>
                    <a:p>
                      <a:pPr marL="0" algn="l" rtl="0" eaLnBrk="1" latinLnBrk="0" hangingPunct="1"/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依施政需求，規劃創新相關公務統計業務。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algn="l" rtl="0" eaLnBrk="1" latinLnBrk="0" hangingPunct="1"/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>
                        <a:alphaModFix amt="84000"/>
                      </a:blip>
                      <a:tile tx="-723900" ty="-254000" sx="100000" sy="100000" flip="none" algn="tl"/>
                    </a:blipFill>
                  </a:tcPr>
                </a:tc>
              </a:tr>
            </a:tbl>
          </a:graphicData>
        </a:graphic>
      </p:graphicFrame>
      <p:pic>
        <p:nvPicPr>
          <p:cNvPr id="6" name="Picture 2" descr="C:\Users\Kx89870\Downloads\S__6783019_0.jpg"/>
          <p:cNvPicPr>
            <a:picLocks noChangeAspect="1" noChangeArrowheads="1"/>
          </p:cNvPicPr>
          <p:nvPr/>
        </p:nvPicPr>
        <p:blipFill>
          <a:blip r:embed="rId4" cstate="print"/>
          <a:srcRect l="24676" t="20114" r="22066" b="16643"/>
          <a:stretch>
            <a:fillRect/>
          </a:stretch>
        </p:blipFill>
        <p:spPr bwMode="auto">
          <a:xfrm>
            <a:off x="251520" y="188640"/>
            <a:ext cx="864096" cy="10261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xmlns:p159="http://schemas.microsoft.com/office/powerpoint/2015/09/main" xmlns:p15="http://schemas.microsoft.com/office/powerpoint/2012/main" xmlns:a14="http://schemas.microsoft.com/office/drawing/2010/main" val="2034712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179512" y="-99392"/>
            <a:ext cx="8568952" cy="1143000"/>
          </a:xfrm>
        </p:spPr>
        <p:txBody>
          <a:bodyPr>
            <a:normAutofit/>
          </a:bodyPr>
          <a:lstStyle/>
          <a:p>
            <a:r>
              <a:rPr lang="zh-TW" altLang="en-US" sz="28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澎湖縣湖西鄉公所公務統計表冊細部權責區分表</a:t>
            </a:r>
            <a:r>
              <a:rPr lang="en-US" altLang="zh-TW" sz="28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(3/1)</a:t>
            </a:r>
            <a:endParaRPr lang="zh-TW" altLang="en-US" sz="2800" b="1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latin typeface="Microsoft JhengHei UI" pitchFamily="34" charset="-120"/>
              <a:ea typeface="Microsoft JhengHei UI" pitchFamily="34" charset="-120"/>
              <a:cs typeface="Times New Roman" pitchFamily="18" charset="0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67388" y="904456"/>
          <a:ext cx="8500546" cy="560909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180276"/>
                <a:gridCol w="1800200"/>
                <a:gridCol w="548433"/>
                <a:gridCol w="588603"/>
                <a:gridCol w="588603"/>
                <a:gridCol w="588603"/>
                <a:gridCol w="504983"/>
                <a:gridCol w="565151"/>
                <a:gridCol w="1440160"/>
                <a:gridCol w="695534"/>
              </a:tblGrid>
              <a:tr h="364304">
                <a:tc gridSpan="6"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5"/>
                        </a:spcBef>
                        <a:tabLst>
                          <a:tab pos="1383030" algn="l"/>
                          <a:tab pos="2678430" algn="l"/>
                        </a:tabLst>
                      </a:pPr>
                      <a:r>
                        <a:rPr sz="1100" spc="-50" dirty="0"/>
                        <a:t>報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告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表</a:t>
                      </a:r>
                      <a:endParaRPr sz="1100" dirty="0">
                        <a:latin typeface="PMingLiU"/>
                        <a:cs typeface="PMingLiU"/>
                      </a:endParaRPr>
                    </a:p>
                  </a:txBody>
                  <a:tcPr marL="0" marR="0" marT="12149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0495" algn="ctr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569595" algn="l"/>
                          <a:tab pos="989330" algn="l"/>
                        </a:tabLst>
                      </a:pPr>
                      <a:r>
                        <a:rPr sz="1100" spc="-50" dirty="0" smtClean="0"/>
                        <a:t>整</a:t>
                      </a:r>
                      <a:r>
                        <a:rPr lang="en-US" sz="1100" spc="0" baseline="0" dirty="0" smtClean="0"/>
                        <a:t> </a:t>
                      </a:r>
                      <a:r>
                        <a:rPr sz="1100" spc="-50" dirty="0" smtClean="0"/>
                        <a:t>理</a:t>
                      </a:r>
                      <a:r>
                        <a:rPr lang="en-US" sz="1100" spc="0" baseline="0" dirty="0" smtClean="0"/>
                        <a:t> </a:t>
                      </a:r>
                      <a:r>
                        <a:rPr sz="1100" spc="-50" dirty="0" smtClean="0"/>
                        <a:t>表</a:t>
                      </a:r>
                      <a:endParaRPr sz="1100" dirty="0"/>
                    </a:p>
                    <a:p>
                      <a:pPr marL="214629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spc="-10" dirty="0"/>
                        <a:t>(</a:t>
                      </a:r>
                      <a:r>
                        <a:rPr sz="1100" dirty="0"/>
                        <a:t>視需要訂定</a:t>
                      </a:r>
                      <a:r>
                        <a:rPr sz="1100" spc="-50" dirty="0"/>
                        <a:t>)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7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49910" algn="l">
                        <a:lnSpc>
                          <a:spcPct val="100000"/>
                        </a:lnSpc>
                        <a:spcBef>
                          <a:spcPts val="1055"/>
                        </a:spcBef>
                        <a:tabLst>
                          <a:tab pos="1159510" algn="l"/>
                          <a:tab pos="1769110" algn="l"/>
                        </a:tabLst>
                      </a:pPr>
                      <a:r>
                        <a:rPr sz="1100" spc="-50" dirty="0"/>
                        <a:t>登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記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冊</a:t>
                      </a:r>
                      <a:endParaRPr sz="1100" dirty="0">
                        <a:latin typeface="PMingLiU"/>
                        <a:cs typeface="PMingLiU"/>
                      </a:endParaRPr>
                    </a:p>
                  </a:txBody>
                  <a:tcPr marL="0" marR="0" marT="12149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56162"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05"/>
                        </a:spcBef>
                        <a:tabLst>
                          <a:tab pos="545465" algn="l"/>
                        </a:tabLst>
                      </a:pPr>
                      <a:r>
                        <a:rPr sz="1000" spc="-50" dirty="0"/>
                        <a:t>表</a:t>
                      </a:r>
                      <a:r>
                        <a:rPr sz="1000" dirty="0"/>
                        <a:t>	</a:t>
                      </a:r>
                      <a:r>
                        <a:rPr sz="1000" spc="-50" dirty="0"/>
                        <a:t>號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2580" algn="l">
                        <a:lnSpc>
                          <a:spcPct val="100000"/>
                        </a:lnSpc>
                        <a:spcBef>
                          <a:spcPts val="705"/>
                        </a:spcBef>
                        <a:tabLst>
                          <a:tab pos="1998980" algn="l"/>
                        </a:tabLst>
                      </a:pPr>
                      <a:r>
                        <a:rPr kumimoji="0" sz="1000" kern="1200" spc="-5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表</a:t>
                      </a:r>
                      <a:r>
                        <a:rPr kumimoji="0" lang="en-US" sz="1000" kern="1200" spc="-5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</a:t>
                      </a:r>
                      <a:r>
                        <a:rPr kumimoji="0" sz="1000" kern="1200" spc="-5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名</a:t>
                      </a:r>
                      <a:endParaRPr kumimoji="0" sz="1000" kern="1200" spc="-5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81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編報週期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發布單位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1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審查單位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1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編製單位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1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695"/>
                        </a:spcBef>
                        <a:tabLst>
                          <a:tab pos="377825" algn="l"/>
                        </a:tabLst>
                      </a:pPr>
                      <a:r>
                        <a:rPr sz="1000" spc="-50" dirty="0"/>
                        <a:t>表</a:t>
                      </a:r>
                      <a:r>
                        <a:rPr sz="1000" dirty="0"/>
                        <a:t>	</a:t>
                      </a:r>
                      <a:r>
                        <a:rPr sz="1000" spc="-50" dirty="0"/>
                        <a:t>名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00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編製單位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1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705"/>
                        </a:spcBef>
                        <a:tabLst>
                          <a:tab pos="1597025" algn="l"/>
                        </a:tabLst>
                      </a:pPr>
                      <a:r>
                        <a:rPr sz="1000" spc="-50" dirty="0" smtClean="0"/>
                        <a:t>名</a:t>
                      </a:r>
                      <a:r>
                        <a:rPr lang="en-US" sz="1000" spc="-50" dirty="0" smtClean="0"/>
                        <a:t>   </a:t>
                      </a:r>
                      <a:r>
                        <a:rPr sz="1000" spc="-50" dirty="0" smtClean="0"/>
                        <a:t>稱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40" dirty="0"/>
                        <a:t>編製單位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156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944"/>
                        </a:spcBef>
                      </a:pPr>
                      <a:r>
                        <a:rPr sz="1000" spc="-10" dirty="0"/>
                        <a:t>11242-02-04-</a:t>
                      </a:r>
                      <a:r>
                        <a:rPr sz="1000" spc="-50" dirty="0"/>
                        <a:t>3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0882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300"/>
                        </a:lnSpc>
                        <a:spcBef>
                          <a:spcPts val="95"/>
                        </a:spcBef>
                      </a:pPr>
                      <a:r>
                        <a:rPr sz="1000" spc="-5" dirty="0"/>
                        <a:t>澎湖縣湖西鄉實施耕地三七五減租</a:t>
                      </a:r>
                      <a:r>
                        <a:rPr sz="1000" spc="-10" dirty="0"/>
                        <a:t>成果增減原因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094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45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45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45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45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5" dirty="0"/>
                        <a:t>耕地三七五租約登記簿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145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458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4956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11242-02-02-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3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澎湖縣湖西鄉實施耕地三七五減租後承租人承買耕地面積及人數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耕地三七五租約登記簿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058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11242-02-01-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3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澎湖縣湖西鄉實施耕地三七五減租</a:t>
                      </a:r>
                      <a:r>
                        <a:rPr sz="1000" spc="-25" dirty="0"/>
                        <a:t>成果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耕地三七五租約登記簿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058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11242-05-01-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3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澎湖縣湖西鄉各級租佃委員會調解</a:t>
                      </a:r>
                      <a:r>
                        <a:rPr sz="1000" spc="-15" dirty="0"/>
                        <a:t>調處案件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62230" algn="ctr">
                        <a:lnSpc>
                          <a:spcPct val="1083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租佃委員會調解調處登記</a:t>
                      </a:r>
                      <a:r>
                        <a:rPr sz="1000" spc="-50" dirty="0"/>
                        <a:t>簿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058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30293-01-01-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5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澎湖縣湖西鄉公所公共造產成果概</a:t>
                      </a:r>
                      <a:r>
                        <a:rPr sz="1000" spc="-50" dirty="0"/>
                        <a:t>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058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30293-01-02-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3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澎湖縣湖西鄉公所公共造產經營事</a:t>
                      </a:r>
                      <a:r>
                        <a:rPr sz="1000" spc="-20" dirty="0"/>
                        <a:t>業概況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058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30293-03-01-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澎湖縣湖西鄉辦理調解業務概況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10" dirty="0"/>
                        <a:t>調解案件登記簿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854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985"/>
                        </a:spcBef>
                      </a:pPr>
                      <a:r>
                        <a:rPr sz="1000" spc="-10" dirty="0"/>
                        <a:t>30293-03-02-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343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000" spc="-5" dirty="0" err="1" smtClean="0"/>
                        <a:t>澎湖縣湖西鄉調解委員會組織</a:t>
                      </a:r>
                      <a:r>
                        <a:rPr lang="en-US" sz="1000" spc="-5" dirty="0" smtClean="0"/>
                        <a:t/>
                      </a:r>
                      <a:br>
                        <a:rPr lang="en-US" sz="1000" spc="-5" dirty="0" smtClean="0"/>
                      </a:br>
                      <a:r>
                        <a:rPr sz="1000" spc="-5" dirty="0" err="1" smtClean="0"/>
                        <a:t>概況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19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9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9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9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9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19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191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058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30293-03-03-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澎湖縣湖西鄉辦理調解方式概況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10" dirty="0"/>
                        <a:t>調解案件登記簿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924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30294-04-01-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澎湖縣湖西鄉公墓設施概況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000" spc="25" dirty="0"/>
                        <a:t>骨灰(骸)存放設施月報表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72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924"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30294-04-02-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5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澎湖縣湖西鄉骨灰(骸)存放設施概</a:t>
                      </a:r>
                      <a:r>
                        <a:rPr sz="1000" spc="-50" dirty="0"/>
                        <a:t>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5" dirty="0"/>
                        <a:t>本所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000" spc="25" dirty="0"/>
                        <a:t>骨灰(骸)存放設施月報表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725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349696" y="188640"/>
            <a:ext cx="8686800" cy="72008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澎湖縣湖西鄉公所公務統計表冊細部權責區分表</a:t>
            </a:r>
            <a:r>
              <a:rPr lang="en-US" altLang="zh-TW" sz="28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(3/2)</a:t>
            </a:r>
            <a:endParaRPr lang="zh-TW" altLang="en-US" sz="2800" b="1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latin typeface="Microsoft JhengHei UI" pitchFamily="34" charset="-120"/>
              <a:ea typeface="Microsoft JhengHei UI" pitchFamily="34" charset="-120"/>
              <a:cs typeface="Times New Roman" pitchFamily="18" charset="0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67388" y="880196"/>
          <a:ext cx="8500546" cy="553615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964252"/>
                <a:gridCol w="1976054"/>
                <a:gridCol w="588603"/>
                <a:gridCol w="588603"/>
                <a:gridCol w="588603"/>
                <a:gridCol w="588603"/>
                <a:gridCol w="504983"/>
                <a:gridCol w="596749"/>
                <a:gridCol w="1515492"/>
                <a:gridCol w="588604"/>
              </a:tblGrid>
              <a:tr h="388564">
                <a:tc gridSpan="6"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5"/>
                        </a:spcBef>
                        <a:tabLst>
                          <a:tab pos="1383030" algn="l"/>
                          <a:tab pos="2678430" algn="l"/>
                        </a:tabLst>
                      </a:pPr>
                      <a:r>
                        <a:rPr sz="1100" spc="-50" dirty="0"/>
                        <a:t>報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告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表</a:t>
                      </a:r>
                      <a:endParaRPr sz="1100" dirty="0">
                        <a:latin typeface="PMingLiU"/>
                        <a:cs typeface="PMingLiU"/>
                      </a:endParaRPr>
                    </a:p>
                  </a:txBody>
                  <a:tcPr marL="0" marR="0" marT="12149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0495" algn="ctr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569595" algn="l"/>
                          <a:tab pos="989330" algn="l"/>
                        </a:tabLst>
                      </a:pPr>
                      <a:r>
                        <a:rPr sz="1100" spc="-50" dirty="0" smtClean="0"/>
                        <a:t>整</a:t>
                      </a:r>
                      <a:r>
                        <a:rPr lang="en-US" sz="1100" spc="0" baseline="0" dirty="0" smtClean="0"/>
                        <a:t> </a:t>
                      </a:r>
                      <a:r>
                        <a:rPr sz="1100" spc="-50" dirty="0" smtClean="0"/>
                        <a:t>理</a:t>
                      </a:r>
                      <a:r>
                        <a:rPr lang="en-US" sz="1100" spc="0" baseline="0" dirty="0" smtClean="0"/>
                        <a:t> </a:t>
                      </a:r>
                      <a:r>
                        <a:rPr sz="1100" spc="-50" dirty="0" smtClean="0"/>
                        <a:t>表</a:t>
                      </a:r>
                      <a:endParaRPr sz="1100" dirty="0"/>
                    </a:p>
                    <a:p>
                      <a:pPr marL="214629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spc="-10" dirty="0"/>
                        <a:t>(</a:t>
                      </a:r>
                      <a:r>
                        <a:rPr sz="1100" dirty="0"/>
                        <a:t>視需要訂定</a:t>
                      </a:r>
                      <a:r>
                        <a:rPr sz="1100" spc="-50" dirty="0"/>
                        <a:t>)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791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49910" algn="ctr">
                        <a:lnSpc>
                          <a:spcPct val="100000"/>
                        </a:lnSpc>
                        <a:spcBef>
                          <a:spcPts val="1055"/>
                        </a:spcBef>
                        <a:tabLst>
                          <a:tab pos="1159510" algn="l"/>
                          <a:tab pos="1769110" algn="l"/>
                        </a:tabLst>
                      </a:pPr>
                      <a:r>
                        <a:rPr sz="1100" spc="-50" dirty="0"/>
                        <a:t>登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記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冊</a:t>
                      </a:r>
                      <a:endParaRPr sz="1100" dirty="0">
                        <a:latin typeface="PMingLiU"/>
                        <a:cs typeface="PMingLiU"/>
                      </a:endParaRPr>
                    </a:p>
                  </a:txBody>
                  <a:tcPr marL="0" marR="0" marT="12149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60040">
                <a:tc>
                  <a:txBody>
                    <a:bodyPr/>
                    <a:lstStyle/>
                    <a:p>
                      <a:pPr marL="150495" algn="ctr">
                        <a:lnSpc>
                          <a:spcPct val="100000"/>
                        </a:lnSpc>
                        <a:spcBef>
                          <a:spcPts val="705"/>
                        </a:spcBef>
                        <a:tabLst>
                          <a:tab pos="683895" algn="l"/>
                        </a:tabLst>
                      </a:pPr>
                      <a:r>
                        <a:rPr sz="1000" spc="-50" dirty="0"/>
                        <a:t>表</a:t>
                      </a:r>
                      <a:r>
                        <a:rPr sz="1000" dirty="0"/>
                        <a:t>	</a:t>
                      </a:r>
                      <a:r>
                        <a:rPr sz="1000" spc="-50" dirty="0"/>
                        <a:t>號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2580" algn="l">
                        <a:lnSpc>
                          <a:spcPct val="100000"/>
                        </a:lnSpc>
                        <a:spcBef>
                          <a:spcPts val="705"/>
                        </a:spcBef>
                        <a:tabLst>
                          <a:tab pos="1998980" algn="l"/>
                        </a:tabLst>
                      </a:pPr>
                      <a:r>
                        <a:rPr sz="1000" spc="-50" dirty="0" smtClean="0"/>
                        <a:t>表</a:t>
                      </a:r>
                      <a:r>
                        <a:rPr lang="en-US" sz="1000" spc="-50" dirty="0" smtClean="0"/>
                        <a:t>                                     </a:t>
                      </a:r>
                      <a:r>
                        <a:rPr sz="1000" spc="-50" dirty="0" smtClean="0"/>
                        <a:t>名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編報週期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發布單位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審查單位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編製單位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00000"/>
                        </a:lnSpc>
                        <a:spcBef>
                          <a:spcPts val="695"/>
                        </a:spcBef>
                        <a:tabLst>
                          <a:tab pos="377825" algn="l"/>
                        </a:tabLst>
                      </a:pPr>
                      <a:r>
                        <a:rPr sz="1000" spc="-50" dirty="0"/>
                        <a:t>表</a:t>
                      </a:r>
                      <a:r>
                        <a:rPr sz="1000" dirty="0"/>
                        <a:t>	</a:t>
                      </a:r>
                      <a:r>
                        <a:rPr sz="1000" spc="-50" dirty="0"/>
                        <a:t>名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003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16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編製單位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705"/>
                        </a:spcBef>
                        <a:tabLst>
                          <a:tab pos="1597025" algn="l"/>
                        </a:tabLst>
                      </a:pPr>
                      <a:r>
                        <a:rPr sz="1000" spc="-50" dirty="0" smtClean="0"/>
                        <a:t>名</a:t>
                      </a:r>
                      <a:r>
                        <a:rPr lang="en-US" sz="1000" spc="-50" dirty="0" smtClean="0"/>
                        <a:t>   </a:t>
                      </a:r>
                      <a:r>
                        <a:rPr sz="1000" spc="-50" dirty="0" smtClean="0"/>
                        <a:t>稱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40" dirty="0"/>
                        <a:t>編製單位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74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30294-04-03-</a:t>
                      </a:r>
                      <a:r>
                        <a:rPr sz="1000" spc="-50" dirty="0"/>
                        <a:t>3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澎湖縣湖西鄉殯葬管理業務概況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民政課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74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10730-04-07-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澎湖縣湖西鄉獨居老人服務概況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季報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社會課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社會課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74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11140-01-01-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3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澎湖縣湖西鄉推行社區發展工作概</a:t>
                      </a:r>
                      <a:r>
                        <a:rPr sz="1000" spc="-50" dirty="0"/>
                        <a:t>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社會課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社會課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954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10730-04-03-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95910" algn="ctr">
                        <a:lnSpc>
                          <a:spcPct val="1083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澎湖縣湖西鄉老人福利服務成果</a:t>
                      </a:r>
                      <a:r>
                        <a:rPr sz="1000" spc="-50" dirty="0"/>
                        <a:t> </a:t>
                      </a:r>
                      <a:r>
                        <a:rPr sz="1000" spc="25" dirty="0"/>
                        <a:t>(一)-活動中心及長青學苑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半年報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社會課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社會課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74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11243-01-01-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澎湖縣湖西鄉農耕土地面積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014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2522-09-20-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3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澎湖縣湖西鄉鄉道公路養護工程成</a:t>
                      </a:r>
                      <a:r>
                        <a:rPr sz="1000" spc="-50" dirty="0"/>
                        <a:t>果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589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2522-09-23-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3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澎湖縣湖西鄉鄉道公路新建及改善</a:t>
                      </a:r>
                      <a:r>
                        <a:rPr sz="1000" spc="-10" dirty="0"/>
                        <a:t>工程完成數量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74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20535-09-01-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5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澎湖縣湖西鄉治山防災整體治理工</a:t>
                      </a:r>
                      <a:r>
                        <a:rPr sz="1000" spc="-50" dirty="0"/>
                        <a:t>程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74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11260-02-04-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3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澎湖縣湖西鄉天然災害水土保持設</a:t>
                      </a:r>
                      <a:r>
                        <a:rPr sz="1000" spc="-20" dirty="0"/>
                        <a:t>施損失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929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20329-02-01-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澎湖縣湖西鄉農路改善及維護工程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589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2234-01-01-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5" dirty="0"/>
                        <a:t>澎湖縣湖西鄉森林災害報告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即刻報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建設課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Kx89870\Downloads\S__6783020_0.jpg"/>
          <p:cNvPicPr>
            <a:picLocks noChangeAspect="1" noChangeArrowheads="1"/>
          </p:cNvPicPr>
          <p:nvPr/>
        </p:nvPicPr>
        <p:blipFill>
          <a:blip r:embed="rId2" cstate="print"/>
          <a:srcRect l="10345" t="43103" r="8621" b="17242"/>
          <a:stretch>
            <a:fillRect/>
          </a:stretch>
        </p:blipFill>
        <p:spPr bwMode="auto">
          <a:xfrm>
            <a:off x="0" y="6047527"/>
            <a:ext cx="1656184" cy="8104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277688" y="188640"/>
            <a:ext cx="8686800" cy="720080"/>
          </a:xfrm>
        </p:spPr>
        <p:txBody>
          <a:bodyPr>
            <a:normAutofit/>
          </a:bodyPr>
          <a:lstStyle/>
          <a:p>
            <a:pPr algn="ctr"/>
            <a:r>
              <a:rPr lang="zh-TW" altLang="en-US" sz="28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澎湖縣湖西鄉公所公務統計表冊細部權責區分表</a:t>
            </a:r>
            <a:r>
              <a:rPr lang="en-US" altLang="zh-TW" sz="28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(3/3)</a:t>
            </a:r>
            <a:endParaRPr lang="zh-TW" altLang="en-US" sz="2800" b="1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latin typeface="Microsoft JhengHei UI" pitchFamily="34" charset="-120"/>
              <a:ea typeface="Microsoft JhengHei UI" pitchFamily="34" charset="-120"/>
              <a:cs typeface="Times New Roman" pitchFamily="18" charset="0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67388" y="880201"/>
          <a:ext cx="8500546" cy="5151837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108268"/>
                <a:gridCol w="1832038"/>
                <a:gridCol w="588603"/>
                <a:gridCol w="588603"/>
                <a:gridCol w="588603"/>
                <a:gridCol w="588603"/>
                <a:gridCol w="504983"/>
                <a:gridCol w="596749"/>
                <a:gridCol w="1515492"/>
                <a:gridCol w="588604"/>
              </a:tblGrid>
              <a:tr h="316551">
                <a:tc gridSpan="6"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5"/>
                        </a:spcBef>
                        <a:tabLst>
                          <a:tab pos="1383030" algn="l"/>
                          <a:tab pos="2678430" algn="l"/>
                        </a:tabLst>
                      </a:pPr>
                      <a:r>
                        <a:rPr sz="1100" spc="-50" dirty="0"/>
                        <a:t>報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告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表</a:t>
                      </a:r>
                      <a:endParaRPr sz="1100" dirty="0">
                        <a:latin typeface="PMingLiU"/>
                        <a:cs typeface="PMingLiU"/>
                      </a:endParaRPr>
                    </a:p>
                  </a:txBody>
                  <a:tcPr marL="0" marR="0" marT="12149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50495" algn="ctr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569595" algn="l"/>
                          <a:tab pos="989330" algn="l"/>
                        </a:tabLst>
                      </a:pPr>
                      <a:r>
                        <a:rPr sz="1100" spc="-50" dirty="0" smtClean="0"/>
                        <a:t>整</a:t>
                      </a:r>
                      <a:r>
                        <a:rPr lang="en-US" sz="1100" spc="-50" dirty="0" smtClean="0"/>
                        <a:t> </a:t>
                      </a:r>
                      <a:r>
                        <a:rPr lang="en-US" sz="1100" spc="0" baseline="0" dirty="0" smtClean="0"/>
                        <a:t> </a:t>
                      </a:r>
                      <a:r>
                        <a:rPr sz="1100" spc="-50" dirty="0" smtClean="0"/>
                        <a:t>理</a:t>
                      </a:r>
                      <a:r>
                        <a:rPr lang="en-US" sz="1100" spc="0" baseline="0" dirty="0" smtClean="0"/>
                        <a:t> </a:t>
                      </a:r>
                      <a:r>
                        <a:rPr sz="1100" spc="-50" dirty="0" smtClean="0"/>
                        <a:t>表</a:t>
                      </a:r>
                      <a:endParaRPr sz="1100" dirty="0"/>
                    </a:p>
                    <a:p>
                      <a:pPr marL="214629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1100" spc="-10" dirty="0"/>
                        <a:t>(</a:t>
                      </a:r>
                      <a:r>
                        <a:rPr sz="1100" dirty="0"/>
                        <a:t>視需要訂定</a:t>
                      </a:r>
                      <a:r>
                        <a:rPr sz="1100" spc="-50" dirty="0"/>
                        <a:t>)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879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49910" algn="l">
                        <a:lnSpc>
                          <a:spcPct val="100000"/>
                        </a:lnSpc>
                        <a:spcBef>
                          <a:spcPts val="1055"/>
                        </a:spcBef>
                        <a:tabLst>
                          <a:tab pos="1159510" algn="l"/>
                          <a:tab pos="1769110" algn="l"/>
                        </a:tabLst>
                      </a:pPr>
                      <a:r>
                        <a:rPr sz="1100" spc="-50" dirty="0"/>
                        <a:t>登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記</a:t>
                      </a:r>
                      <a:r>
                        <a:rPr sz="1100" dirty="0"/>
                        <a:t>	</a:t>
                      </a:r>
                      <a:r>
                        <a:rPr sz="1100" spc="-50" dirty="0"/>
                        <a:t>冊</a:t>
                      </a:r>
                      <a:endParaRPr sz="1100" dirty="0">
                        <a:latin typeface="PMingLiU"/>
                        <a:cs typeface="PMingLiU"/>
                      </a:endParaRPr>
                    </a:p>
                  </a:txBody>
                  <a:tcPr marL="0" marR="0" marT="12149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60040"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705"/>
                        </a:spcBef>
                        <a:tabLst>
                          <a:tab pos="683895" algn="l"/>
                        </a:tabLst>
                      </a:pPr>
                      <a:r>
                        <a:rPr sz="1000" spc="-50" dirty="0"/>
                        <a:t>表</a:t>
                      </a:r>
                      <a:r>
                        <a:rPr sz="1000" dirty="0"/>
                        <a:t>	</a:t>
                      </a:r>
                      <a:r>
                        <a:rPr sz="1000" spc="-50" dirty="0"/>
                        <a:t>號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2580">
                        <a:lnSpc>
                          <a:spcPct val="100000"/>
                        </a:lnSpc>
                        <a:spcBef>
                          <a:spcPts val="705"/>
                        </a:spcBef>
                        <a:tabLst>
                          <a:tab pos="1998980" algn="l"/>
                        </a:tabLst>
                      </a:pPr>
                      <a:r>
                        <a:rPr sz="1000" spc="-50" dirty="0" smtClean="0"/>
                        <a:t>表</a:t>
                      </a:r>
                      <a:r>
                        <a:rPr lang="en-US" sz="1000" spc="-50" dirty="0" smtClean="0"/>
                        <a:t>                                    </a:t>
                      </a:r>
                      <a:r>
                        <a:rPr lang="en-US" sz="1000" spc="0" baseline="0" dirty="0" smtClean="0"/>
                        <a:t> </a:t>
                      </a:r>
                      <a:r>
                        <a:rPr sz="1000" spc="-50" dirty="0" smtClean="0"/>
                        <a:t>名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編報週期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1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發布單位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1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審查單位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1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編製單位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1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>
                        <a:lnSpc>
                          <a:spcPct val="100000"/>
                        </a:lnSpc>
                        <a:spcBef>
                          <a:spcPts val="695"/>
                        </a:spcBef>
                        <a:tabLst>
                          <a:tab pos="377825" algn="l"/>
                        </a:tabLst>
                      </a:pPr>
                      <a:r>
                        <a:rPr sz="1000" spc="-50" dirty="0"/>
                        <a:t>表</a:t>
                      </a:r>
                      <a:r>
                        <a:rPr sz="1000" dirty="0"/>
                        <a:t>	</a:t>
                      </a:r>
                      <a:r>
                        <a:rPr sz="1000" spc="-50" dirty="0"/>
                        <a:t>名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003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15" dirty="0"/>
                        <a:t>編製單位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1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705"/>
                        </a:spcBef>
                        <a:tabLst>
                          <a:tab pos="1597025" algn="l"/>
                        </a:tabLst>
                      </a:pPr>
                      <a:r>
                        <a:rPr sz="1000" spc="-50" dirty="0" smtClean="0"/>
                        <a:t>名</a:t>
                      </a:r>
                      <a:r>
                        <a:rPr lang="en-US" sz="1000" spc="-50" dirty="0" smtClean="0"/>
                        <a:t> </a:t>
                      </a:r>
                      <a:r>
                        <a:rPr lang="en-US" sz="1000" spc="0" baseline="0" dirty="0" smtClean="0"/>
                        <a:t> </a:t>
                      </a:r>
                      <a:r>
                        <a:rPr sz="1000" spc="-50" dirty="0" smtClean="0"/>
                        <a:t>稱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81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40" dirty="0"/>
                        <a:t>編製單位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811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077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000" spc="-10" dirty="0"/>
                        <a:t>11251-01-01-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8579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ts val="1560"/>
                        </a:lnSpc>
                      </a:pPr>
                      <a:r>
                        <a:rPr sz="1000" spc="-5" dirty="0"/>
                        <a:t>澎湖縣湖西鄉一般垃圾及廚餘清理</a:t>
                      </a:r>
                      <a:r>
                        <a:rPr sz="1000" spc="-25" dirty="0"/>
                        <a:t>狀況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25" dirty="0"/>
                        <a:t>月報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909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909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909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909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10" dirty="0"/>
                        <a:t>地磅記錄單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909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909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867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944"/>
                        </a:spcBef>
                      </a:pPr>
                      <a:r>
                        <a:rPr sz="1000" spc="-10" dirty="0"/>
                        <a:t>11251-01-03-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882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5" dirty="0" err="1" smtClean="0"/>
                        <a:t>澎湖縣湖西鄉垃圾回收清除車</a:t>
                      </a:r>
                      <a:r>
                        <a:rPr lang="en-US" sz="1000" spc="-5" dirty="0" smtClean="0"/>
                        <a:t/>
                      </a:r>
                      <a:br>
                        <a:rPr lang="en-US" sz="1000" spc="-5" dirty="0" smtClean="0"/>
                      </a:br>
                      <a:r>
                        <a:rPr sz="1000" spc="-5" dirty="0" err="1" smtClean="0"/>
                        <a:t>輛數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1458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20" dirty="0"/>
                        <a:t>半年報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458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458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458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458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1458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458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68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950"/>
                        </a:spcBef>
                      </a:pPr>
                      <a:r>
                        <a:rPr sz="1000" spc="-10" dirty="0"/>
                        <a:t>11251-04-02-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0940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000" spc="-5" dirty="0"/>
                        <a:t>澎湖縣湖西鄉垃圾處理場(廠)數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1516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000" spc="-20" dirty="0"/>
                        <a:t>半年報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1516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000" spc="-25" dirty="0"/>
                        <a:t>本所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1516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516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516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1516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1516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077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000" spc="-10" dirty="0"/>
                        <a:t>11252-01-02-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8579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5" dirty="0"/>
                        <a:t>澎湖縣湖西鄉資源回收量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909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25" dirty="0"/>
                        <a:t>月報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909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25" dirty="0"/>
                        <a:t>本所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909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909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909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indent="-152400" algn="l">
                        <a:lnSpc>
                          <a:spcPct val="100000"/>
                        </a:lnSpc>
                        <a:spcBef>
                          <a:spcPts val="45"/>
                        </a:spcBef>
                        <a:buSzPct val="91666"/>
                        <a:buAutoNum type="arabicPeriod"/>
                        <a:tabLst>
                          <a:tab pos="177800" algn="l"/>
                        </a:tabLst>
                      </a:pPr>
                      <a:r>
                        <a:rPr sz="1000" spc="-10" dirty="0"/>
                        <a:t>資源回收成果統計表</a:t>
                      </a:r>
                      <a:endParaRPr sz="1000" dirty="0"/>
                    </a:p>
                    <a:p>
                      <a:pPr marL="177800" indent="-152400" algn="l">
                        <a:lnSpc>
                          <a:spcPts val="1350"/>
                        </a:lnSpc>
                        <a:spcBef>
                          <a:spcPts val="120"/>
                        </a:spcBef>
                        <a:buSzPct val="91666"/>
                        <a:buAutoNum type="arabicPeriod"/>
                        <a:tabLst>
                          <a:tab pos="177800" algn="l"/>
                        </a:tabLst>
                      </a:pPr>
                      <a:r>
                        <a:rPr sz="1000" spc="-10" dirty="0"/>
                        <a:t>資源回收登記簿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518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909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74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11299-90-01-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43510" algn="ctr">
                        <a:lnSpc>
                          <a:spcPct val="108300"/>
                        </a:lnSpc>
                        <a:spcBef>
                          <a:spcPts val="165"/>
                        </a:spcBef>
                      </a:pPr>
                      <a:r>
                        <a:rPr sz="1000" spc="-5" dirty="0"/>
                        <a:t>澎湖縣湖西鄉公共場所一般環境衛</a:t>
                      </a:r>
                      <a:r>
                        <a:rPr sz="1000" spc="-10" dirty="0"/>
                        <a:t>生管理工作成果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900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半年報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589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1135-01-08-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5" dirty="0"/>
                        <a:t>澎湖縣湖西鄉水肥清運處理狀況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半年報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32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32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74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30910-01-01-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澎湖縣湖西鄉環保人員概況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半年報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74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30910-02-01-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澎湖縣湖西鄉環境保護預算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15" dirty="0"/>
                        <a:t>總預算書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74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30910-02-02-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澎湖縣湖西鄉環境保護決算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年度報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15" dirty="0"/>
                        <a:t>總決算書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清潔隊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746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000" spc="-10" dirty="0"/>
                        <a:t>20902-00-02-</a:t>
                      </a:r>
                      <a:r>
                        <a:rPr sz="1000" spc="-50" dirty="0"/>
                        <a:t>3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11746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" dirty="0"/>
                        <a:t>澎湖縣湖西鄉公庫收支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月報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5" dirty="0"/>
                        <a:t>本所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主計室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財政課</a:t>
                      </a:r>
                      <a:endParaRPr sz="100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50" dirty="0"/>
                        <a:t>無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sz="1000" spc="-20" dirty="0"/>
                        <a:t>財政課</a:t>
                      </a:r>
                      <a:endParaRPr sz="1000" dirty="0">
                        <a:latin typeface="PMingLiU"/>
                        <a:cs typeface="PMingLiU"/>
                      </a:endParaRPr>
                    </a:p>
                  </a:txBody>
                  <a:tcPr marL="0" marR="0" marT="12264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書卷 (水平) 6"/>
          <p:cNvSpPr/>
          <p:nvPr/>
        </p:nvSpPr>
        <p:spPr>
          <a:xfrm>
            <a:off x="3347864" y="6021288"/>
            <a:ext cx="5616624" cy="864096"/>
          </a:xfrm>
          <a:prstGeom prst="horizontalScroll">
            <a:avLst/>
          </a:prstGeom>
          <a:solidFill>
            <a:srgbClr val="E0CCE6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8" rIns="91415" bIns="45708"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4067947" y="6165306"/>
            <a:ext cx="4608512" cy="584751"/>
          </a:xfrm>
          <a:prstGeom prst="rect">
            <a:avLst/>
          </a:prstGeom>
          <a:noFill/>
        </p:spPr>
        <p:txBody>
          <a:bodyPr wrap="square" lIns="91415" tIns="45708" rIns="91415" bIns="45708" rtlCol="0">
            <a:spAutoFit/>
          </a:bodyPr>
          <a:lstStyle/>
          <a:p>
            <a:r>
              <a:rPr lang="zh-TW" alt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～ ～ 簡 報 結 束 ～ ～</a:t>
            </a:r>
            <a:endParaRPr lang="zh-TW" alt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暗香撲面">
  <a:themeElements>
    <a:clrScheme name="暗香撲面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918415"/>
      </a:accent1>
      <a:accent2>
        <a:srgbClr val="C47546"/>
      </a:accent2>
      <a:accent3>
        <a:srgbClr val="AFB591"/>
      </a:accent3>
      <a:accent4>
        <a:srgbClr val="B9945B"/>
      </a:accent4>
      <a:accent5>
        <a:srgbClr val="85ADBC"/>
      </a:accent5>
      <a:accent6>
        <a:srgbClr val="E5B440"/>
      </a:accent6>
      <a:hlink>
        <a:srgbClr val="00D5D5"/>
      </a:hlink>
      <a:folHlink>
        <a:srgbClr val="DD00DD"/>
      </a:folHlink>
    </a:clrScheme>
    <a:fontScheme name="暗香撲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暗香撲面">
      <a:fillStyleLst>
        <a:solidFill>
          <a:schemeClr val="phClr"/>
        </a:solidFill>
        <a:gradFill rotWithShape="1">
          <a:gsLst>
            <a:gs pos="0">
              <a:schemeClr val="phClr">
                <a:tint val="98000"/>
                <a:satMod val="220000"/>
              </a:schemeClr>
            </a:gs>
            <a:gs pos="31000">
              <a:schemeClr val="phClr">
                <a:tint val="30000"/>
                <a:satMod val="150000"/>
              </a:schemeClr>
            </a:gs>
            <a:gs pos="91000">
              <a:schemeClr val="phClr">
                <a:tint val="96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28000"/>
                <a:satMod val="100000"/>
              </a:schemeClr>
              <a:schemeClr val="phClr">
                <a:tint val="100000"/>
                <a:satMod val="200000"/>
              </a:schemeClr>
            </a:duotone>
          </a:blip>
          <a:tile tx="0" ty="0" sx="80000" sy="8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10000"/>
              </a:schemeClr>
            </a:glow>
          </a:effectLst>
        </a:effectStyle>
        <a:effectStyle>
          <a:effectLst>
            <a:outerShdw blurRad="34925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9525" prstMaterial="dkEdge">
            <a:bevelT w="12000" h="24150"/>
            <a:contourClr>
              <a:schemeClr val="phClr">
                <a:satMod val="110000"/>
              </a:schemeClr>
            </a:contourClr>
          </a:sp3d>
        </a:effectStyle>
        <a:effectStyle>
          <a:effectLst>
            <a:outerShdw blurRad="50800" dist="31750" dir="5400000" algn="tl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flood" dir="t">
              <a:rot lat="0" lon="0" rev="5400000"/>
            </a:lightRig>
          </a:scene3d>
          <a:sp3d contourW="18700" prstMaterial="dkEdge">
            <a:bevelT w="44450" h="80600"/>
            <a:contourClr>
              <a:schemeClr val="phClr"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0000"/>
                <a:satMod val="1000000"/>
              </a:schemeClr>
            </a:gs>
            <a:gs pos="31000">
              <a:schemeClr val="phClr">
                <a:shade val="85000"/>
                <a:satMod val="450000"/>
              </a:schemeClr>
            </a:gs>
            <a:gs pos="100000">
              <a:schemeClr val="phClr">
                <a:tint val="70000"/>
                <a:satMod val="300000"/>
              </a:schemeClr>
            </a:gs>
          </a:gsLst>
          <a:path path="circle">
            <a:fillToRect l="50000" t="150000" r="50000"/>
          </a:path>
        </a:gradFill>
        <a:blipFill>
          <a:blip xmlns:r="http://schemas.openxmlformats.org/officeDocument/2006/relationships" r:embed="rId2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26496</TotalTime>
  <Words>1408</Words>
  <Application>Microsoft Office PowerPoint</Application>
  <PresentationFormat>如螢幕大小 (4:3)</PresentationFormat>
  <Paragraphs>457</Paragraphs>
  <Slides>12</Slides>
  <Notes>7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4" baseType="lpstr">
      <vt:lpstr>暗香撲面</vt:lpstr>
      <vt:lpstr>工作表</vt:lpstr>
      <vt:lpstr>114年湖西鄉公所 公務統計業務研討會</vt:lpstr>
      <vt:lpstr>公務統計報表增刪修訂注意事項</vt:lpstr>
      <vt:lpstr>修訂報表範例-社會處  </vt:lpstr>
      <vt:lpstr>公務統計報表編審作業注意事項</vt:lpstr>
      <vt:lpstr>公務統計報表修正表編製注意事項</vt:lpstr>
      <vt:lpstr>編報範例-無事實填報  </vt:lpstr>
      <vt:lpstr>114年公所應辦統計業務(1/3)</vt:lpstr>
      <vt:lpstr>114年公所應辦統計業務(2/3)</vt:lpstr>
      <vt:lpstr>114年公所應辦統計業務(3/3)</vt:lpstr>
      <vt:lpstr>澎湖縣湖西鄉公所公務統計表冊細部權責區分表(3/1)</vt:lpstr>
      <vt:lpstr>澎湖縣湖西鄉公所公務統計表冊細部權責區分表(3/2)</vt:lpstr>
      <vt:lpstr>澎湖縣湖西鄉公所公務統計表冊細部權責區分表(3/3)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羅珮玲</dc:creator>
  <cp:lastModifiedBy>kx99580</cp:lastModifiedBy>
  <cp:revision>1739</cp:revision>
  <cp:lastPrinted>2017-08-15T01:34:23Z</cp:lastPrinted>
  <dcterms:modified xsi:type="dcterms:W3CDTF">2025-08-20T07:06:59Z</dcterms:modified>
</cp:coreProperties>
</file>