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7104063" cy="10234613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5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CE012E1-E4E0-42D8-BF95-B8261B93DE28}" type="datetimeFigureOut">
              <a:rPr lang="zh-TW" altLang="en-US" smtClean="0"/>
              <a:pPr/>
              <a:t>2025/6/20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2A59CEA-AADC-49FC-96C9-FAE79191608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4581128"/>
            <a:ext cx="6400800" cy="1296144"/>
          </a:xfrm>
        </p:spPr>
        <p:txBody>
          <a:bodyPr/>
          <a:lstStyle/>
          <a:p>
            <a:r>
              <a:rPr lang="zh-TW" altLang="en-US" dirty="0">
                <a:solidFill>
                  <a:schemeClr val="tx1"/>
                </a:solidFill>
              </a:rPr>
              <a:t>報告人</a:t>
            </a:r>
            <a:r>
              <a:rPr lang="en-US" altLang="zh-TW" dirty="0">
                <a:solidFill>
                  <a:schemeClr val="tx1"/>
                </a:solidFill>
              </a:rPr>
              <a:t>:</a:t>
            </a:r>
            <a:r>
              <a:rPr lang="zh-TW" altLang="en-US" dirty="0">
                <a:solidFill>
                  <a:schemeClr val="tx1"/>
                </a:solidFill>
              </a:rPr>
              <a:t>林辦事員家慶</a:t>
            </a:r>
            <a:endParaRPr lang="en-US" altLang="zh-TW" dirty="0">
              <a:solidFill>
                <a:schemeClr val="tx1"/>
              </a:solidFill>
            </a:endParaRPr>
          </a:p>
          <a:p>
            <a:r>
              <a:rPr lang="zh-TW" altLang="en-US" dirty="0">
                <a:solidFill>
                  <a:schemeClr val="tx1"/>
                </a:solidFill>
              </a:rPr>
              <a:t>馬公市公所主計室</a:t>
            </a: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55576" y="1556792"/>
            <a:ext cx="7772400" cy="1656184"/>
          </a:xfrm>
        </p:spPr>
        <p:txBody>
          <a:bodyPr/>
          <a:lstStyle/>
          <a:p>
            <a:r>
              <a:rPr lang="zh-TW" altLang="en-US" dirty="0"/>
              <a:t>馬公市公所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114</a:t>
            </a:r>
            <a:r>
              <a:rPr lang="zh-TW" altLang="en-US" dirty="0"/>
              <a:t>年公務統計研討會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F8E30F4E-4EA7-596D-A02E-D41433B3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66700"/>
            <a:ext cx="7772400" cy="1002060"/>
          </a:xfrm>
        </p:spPr>
        <p:txBody>
          <a:bodyPr/>
          <a:lstStyle/>
          <a:p>
            <a:pPr algn="ctr"/>
            <a:r>
              <a:rPr lang="zh-TW" altLang="en-US" dirty="0"/>
              <a:t>公務統計報表增刪修訂注意事項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9E6F82F5-C6CA-B3AA-EEF7-5E6857F0B04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33528"/>
          </a:xfrm>
        </p:spPr>
        <p:txBody>
          <a:bodyPr/>
          <a:lstStyle/>
          <a:p>
            <a:r>
              <a:rPr lang="zh-TW" altLang="en-US" sz="2000" dirty="0">
                <a:latin typeface="+mj-ea"/>
                <a:ea typeface="+mj-ea"/>
              </a:rPr>
              <a:t>鄉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市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  <a:r>
              <a:rPr lang="zh-TW" altLang="en-US" sz="2000" dirty="0">
                <a:latin typeface="+mj-ea"/>
                <a:ea typeface="+mj-ea"/>
              </a:rPr>
              <a:t>公所：</a:t>
            </a:r>
            <a:endParaRPr lang="en-US" altLang="zh-TW" sz="2000" dirty="0">
              <a:latin typeface="+mj-ea"/>
              <a:ea typeface="+mj-ea"/>
            </a:endParaRPr>
          </a:p>
          <a:p>
            <a:pPr marL="360000" indent="457200">
              <a:buNone/>
            </a:pPr>
            <a:r>
              <a:rPr lang="zh-TW" altLang="en-US" sz="2000" dirty="0">
                <a:latin typeface="+mj-ea"/>
                <a:ea typeface="+mj-ea"/>
              </a:rPr>
              <a:t>由編製單位簽請主計室辦理核定事宜，再由主計室陳送鄉 （市）長核定實施；若編製單位無法配合辦理報表程式增刪 修訂相關作業時，得由主計室簽會編製單位後，陳送鄉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市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  <a:r>
              <a:rPr lang="zh-TW" altLang="en-US" sz="2000" dirty="0">
                <a:latin typeface="+mj-ea"/>
                <a:ea typeface="+mj-ea"/>
              </a:rPr>
              <a:t>長核定實施。</a:t>
            </a:r>
            <a:endParaRPr lang="en-US" altLang="zh-TW" sz="2000" dirty="0">
              <a:latin typeface="+mj-ea"/>
              <a:ea typeface="+mj-ea"/>
            </a:endParaRPr>
          </a:p>
          <a:p>
            <a:pPr marL="360000" indent="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檢附要件</a:t>
            </a:r>
            <a:r>
              <a:rPr lang="en-US" altLang="zh-TW" sz="2000" dirty="0">
                <a:latin typeface="+mj-ea"/>
                <a:ea typeface="+mj-ea"/>
              </a:rPr>
              <a:t>:</a:t>
            </a:r>
            <a:r>
              <a:rPr lang="zh-TW" altLang="en-US" sz="2000" dirty="0">
                <a:latin typeface="+mj-ea"/>
                <a:ea typeface="+mj-ea"/>
              </a:rPr>
              <a:t> </a:t>
            </a:r>
            <a:endParaRPr lang="en-US" altLang="zh-TW" sz="2000" dirty="0">
              <a:latin typeface="+mj-ea"/>
              <a:ea typeface="+mj-ea"/>
            </a:endParaRPr>
          </a:p>
          <a:p>
            <a:pPr marL="684000" indent="-45720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    增刪修訂明細表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修訂之表名及修訂原因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  <a:p>
            <a:pPr marL="684000" indent="-45720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    報表程式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表式及編製說明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  <a:p>
            <a:pPr marL="684000" indent="-457200">
              <a:spcBef>
                <a:spcPts val="1200"/>
              </a:spcBef>
              <a:buNone/>
            </a:pPr>
            <a:r>
              <a:rPr lang="zh-TW" altLang="en-US" sz="2000" dirty="0">
                <a:latin typeface="+mj-ea"/>
                <a:ea typeface="+mj-ea"/>
              </a:rPr>
              <a:t>    表冊細部權責區分表</a:t>
            </a:r>
            <a:r>
              <a:rPr lang="en-US" altLang="zh-TW" sz="2000" dirty="0">
                <a:latin typeface="+mj-ea"/>
                <a:ea typeface="+mj-ea"/>
              </a:rPr>
              <a:t>(</a:t>
            </a:r>
            <a:r>
              <a:rPr lang="zh-TW" altLang="en-US" sz="2000" dirty="0">
                <a:latin typeface="+mj-ea"/>
                <a:ea typeface="+mj-ea"/>
              </a:rPr>
              <a:t>報表填報權責單位</a:t>
            </a:r>
            <a:r>
              <a:rPr lang="en-US" altLang="zh-TW" sz="2000" dirty="0">
                <a:latin typeface="+mj-ea"/>
                <a:ea typeface="+mj-ea"/>
              </a:rPr>
              <a:t>)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9A69BB72-1026-A6C1-1B10-CADA55915D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8157092"/>
              </p:ext>
            </p:extLst>
          </p:nvPr>
        </p:nvGraphicFramePr>
        <p:xfrm>
          <a:off x="1524000" y="5157192"/>
          <a:ext cx="6096000" cy="889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42638041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65551805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107733614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137081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</a:rPr>
                        <a:t>報表程式表數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至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表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至</a:t>
                      </a:r>
                      <a:r>
                        <a:rPr lang="en-US" altLang="zh-TW" sz="1600" dirty="0">
                          <a:solidFill>
                            <a:schemeClr val="tx1"/>
                          </a:solidFill>
                        </a:rPr>
                        <a:t>40</a:t>
                      </a:r>
                      <a:r>
                        <a:rPr lang="zh-TW" altLang="en-US" sz="1600" dirty="0">
                          <a:solidFill>
                            <a:schemeClr val="tx1"/>
                          </a:solidFill>
                        </a:rPr>
                        <a:t>表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41</a:t>
                      </a:r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表以上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9216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 dirty="0">
                          <a:solidFill>
                            <a:schemeClr val="tx1"/>
                          </a:solidFill>
                        </a:rPr>
                        <a:t>完成核定程序辦理時間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600" b="1" dirty="0"/>
                        <a:t>1.5</a:t>
                      </a:r>
                      <a:r>
                        <a:rPr lang="zh-TW" altLang="en-US" sz="1600" b="1" dirty="0"/>
                        <a:t>個月以內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/>
                        <a:t>2</a:t>
                      </a:r>
                      <a:r>
                        <a:rPr lang="zh-TW" altLang="en-US" sz="1600" b="1" dirty="0"/>
                        <a:t>個月內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6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zh-TW" altLang="en-US" sz="1600" b="1" dirty="0">
                          <a:solidFill>
                            <a:schemeClr val="tx1"/>
                          </a:solidFill>
                        </a:rPr>
                        <a:t>個月內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5347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0278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08D4BBC-6123-CBF6-503B-9410123A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填表注意事項</a:t>
            </a:r>
            <a:r>
              <a:rPr lang="en-US" altLang="zh-TW" dirty="0"/>
              <a:t>(</a:t>
            </a:r>
            <a:r>
              <a:rPr lang="zh-TW" altLang="en-US" dirty="0"/>
              <a:t>一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 descr="一張含有 文字, 行, 螢幕擷取畫面, 繪圖 的圖片&#10;&#10;AI 產生的內容可能不正確。">
            <a:extLst>
              <a:ext uri="{FF2B5EF4-FFF2-40B4-BE49-F238E27FC236}">
                <a16:creationId xmlns:a16="http://schemas.microsoft.com/office/drawing/2014/main" xmlns="" id="{CD94B7B7-683C-3E9D-139E-665652E5445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124744"/>
            <a:ext cx="8784976" cy="5544616"/>
          </a:xfrm>
        </p:spPr>
      </p:pic>
    </p:spTree>
    <p:extLst>
      <p:ext uri="{BB962C8B-B14F-4D97-AF65-F5344CB8AC3E}">
        <p14:creationId xmlns:p14="http://schemas.microsoft.com/office/powerpoint/2010/main" xmlns="" val="82787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F89221C-E921-6F23-1588-2999253B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zh-TW" altLang="en-US" dirty="0"/>
              <a:t>注意填表事項</a:t>
            </a:r>
            <a:r>
              <a:rPr lang="en-US" altLang="zh-TW" dirty="0"/>
              <a:t>(</a:t>
            </a:r>
            <a:r>
              <a:rPr lang="zh-TW" altLang="en-US" dirty="0"/>
              <a:t>二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 descr="一張含有 文字, 圖表, 螢幕擷取畫面, 字型 的圖片&#10;&#10;AI 產生的內容可能不正確。">
            <a:extLst>
              <a:ext uri="{FF2B5EF4-FFF2-40B4-BE49-F238E27FC236}">
                <a16:creationId xmlns:a16="http://schemas.microsoft.com/office/drawing/2014/main" xmlns="" id="{E228088E-A924-8A2E-6962-4EBE12ACAB8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1345676"/>
            <a:ext cx="7772400" cy="4747620"/>
          </a:xfrm>
        </p:spPr>
      </p:pic>
    </p:spTree>
    <p:extLst>
      <p:ext uri="{BB962C8B-B14F-4D97-AF65-F5344CB8AC3E}">
        <p14:creationId xmlns:p14="http://schemas.microsoft.com/office/powerpoint/2010/main" xmlns="" val="3303828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7A401BC-EC15-8856-6192-489D4D696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/>
          <a:lstStyle/>
          <a:p>
            <a:pPr algn="ctr"/>
            <a:r>
              <a:rPr lang="zh-TW" altLang="en-US" dirty="0"/>
              <a:t>注意填表事項</a:t>
            </a:r>
            <a:r>
              <a:rPr lang="en-US" altLang="zh-TW" dirty="0"/>
              <a:t>(</a:t>
            </a:r>
            <a:r>
              <a:rPr lang="zh-TW" altLang="en-US" dirty="0"/>
              <a:t>三</a:t>
            </a:r>
            <a:r>
              <a:rPr lang="en-US" altLang="zh-TW" dirty="0"/>
              <a:t>)</a:t>
            </a:r>
            <a:endParaRPr lang="zh-TW" altLang="en-US" dirty="0"/>
          </a:p>
        </p:txBody>
      </p:sp>
      <p:pic>
        <p:nvPicPr>
          <p:cNvPr id="5" name="內容版面配置區 4" descr="一張含有 文字, 數字, 收據, 字型 的圖片&#10;&#10;AI 產生的內容可能不正確。">
            <a:extLst>
              <a:ext uri="{FF2B5EF4-FFF2-40B4-BE49-F238E27FC236}">
                <a16:creationId xmlns:a16="http://schemas.microsoft.com/office/drawing/2014/main" xmlns="" id="{A77B82EB-9A04-36FD-B346-2426B2444A5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556792"/>
            <a:ext cx="8640960" cy="5005536"/>
          </a:xfrm>
        </p:spPr>
      </p:pic>
      <p:sp>
        <p:nvSpPr>
          <p:cNvPr id="4" name="文字方塊 3"/>
          <p:cNvSpPr txBox="1"/>
          <p:nvPr/>
        </p:nvSpPr>
        <p:spPr>
          <a:xfrm>
            <a:off x="7596336" y="1628800"/>
            <a:ext cx="1296144" cy="10156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1400" b="1" dirty="0" smtClean="0"/>
              <a:t>輸入</a:t>
            </a:r>
            <a:r>
              <a:rPr lang="en-US" altLang="zh-TW" sz="1400" b="1" dirty="0" smtClean="0"/>
              <a:t>0</a:t>
            </a:r>
            <a:r>
              <a:rPr lang="zh-TW" altLang="en-US" sz="1400" b="1" dirty="0" smtClean="0"/>
              <a:t>時，系統會自動轉換成 </a:t>
            </a:r>
            <a:r>
              <a:rPr lang="en-US" altLang="zh-TW" sz="1400" b="1" dirty="0" smtClean="0"/>
              <a:t>”</a:t>
            </a:r>
            <a:r>
              <a:rPr lang="zh-TW" altLang="en-US" sz="1400" b="1" dirty="0" smtClean="0"/>
              <a:t>－</a:t>
            </a:r>
            <a:r>
              <a:rPr lang="en-US" altLang="zh-TW" sz="1400" b="1" dirty="0" smtClean="0"/>
              <a:t>”</a:t>
            </a:r>
            <a:endParaRPr lang="zh-TW" altLang="en-US" sz="1400" b="1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xmlns="" val="33192949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82</TotalTime>
  <Words>184</Words>
  <Application>Microsoft Office PowerPoint</Application>
  <PresentationFormat>如螢幕大小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公正</vt:lpstr>
      <vt:lpstr>馬公市公所 114年公務統計研討會</vt:lpstr>
      <vt:lpstr>公務統計報表增刪修訂注意事項</vt:lpstr>
      <vt:lpstr>填表注意事項(一)</vt:lpstr>
      <vt:lpstr>注意填表事項(二)</vt:lpstr>
      <vt:lpstr>注意填表事項(三)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馬公市公所 114年公務統計研討會</dc:title>
  <dc:creator>kw13660</dc:creator>
  <cp:lastModifiedBy>kw13660</cp:lastModifiedBy>
  <cp:revision>7</cp:revision>
  <dcterms:created xsi:type="dcterms:W3CDTF">2025-06-19T08:47:42Z</dcterms:created>
  <dcterms:modified xsi:type="dcterms:W3CDTF">2025-06-20T02:33:13Z</dcterms:modified>
</cp:coreProperties>
</file>