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97" r:id="rId1"/>
  </p:sldMasterIdLst>
  <p:notesMasterIdLst>
    <p:notesMasterId r:id="rId15"/>
  </p:notesMasterIdLst>
  <p:handoutMasterIdLst>
    <p:handoutMasterId r:id="rId16"/>
  </p:handoutMasterIdLst>
  <p:sldIdLst>
    <p:sldId id="256" r:id="rId2"/>
    <p:sldId id="599" r:id="rId3"/>
    <p:sldId id="606" r:id="rId4"/>
    <p:sldId id="597" r:id="rId5"/>
    <p:sldId id="604" r:id="rId6"/>
    <p:sldId id="605" r:id="rId7"/>
    <p:sldId id="582" r:id="rId8"/>
    <p:sldId id="587" r:id="rId9"/>
    <p:sldId id="588" r:id="rId10"/>
    <p:sldId id="637" r:id="rId11"/>
    <p:sldId id="638" r:id="rId12"/>
    <p:sldId id="639" r:id="rId13"/>
    <p:sldId id="640" r:id="rId14"/>
  </p:sldIdLst>
  <p:sldSz cx="9144000" cy="6858000" type="screen4x3"/>
  <p:notesSz cx="6735763" cy="9869488"/>
  <p:custDataLst>
    <p:tags r:id="rId17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新細明體"/>
        <a:cs typeface="微軟正黑體"/>
      </a:defRPr>
    </a:lvl1pPr>
    <a:lvl2pPr marL="457078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新細明體"/>
        <a:cs typeface="微軟正黑體"/>
      </a:defRPr>
    </a:lvl2pPr>
    <a:lvl3pPr marL="914157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新細明體"/>
        <a:cs typeface="微軟正黑體"/>
      </a:defRPr>
    </a:lvl3pPr>
    <a:lvl4pPr marL="1371234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新細明體"/>
        <a:cs typeface="微軟正黑體"/>
      </a:defRPr>
    </a:lvl4pPr>
    <a:lvl5pPr marL="1828312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新細明體"/>
        <a:cs typeface="微軟正黑體"/>
      </a:defRPr>
    </a:lvl5pPr>
    <a:lvl6pPr marL="2285391" algn="l" defTabSz="914157" rtl="0" eaLnBrk="1" latinLnBrk="0" hangingPunct="1">
      <a:defRPr kumimoji="1" kern="1200">
        <a:solidFill>
          <a:schemeClr val="tx1"/>
        </a:solidFill>
        <a:latin typeface="Arial"/>
        <a:ea typeface="新細明體"/>
        <a:cs typeface="微軟正黑體"/>
      </a:defRPr>
    </a:lvl6pPr>
    <a:lvl7pPr marL="2742469" algn="l" defTabSz="914157" rtl="0" eaLnBrk="1" latinLnBrk="0" hangingPunct="1">
      <a:defRPr kumimoji="1" kern="1200">
        <a:solidFill>
          <a:schemeClr val="tx1"/>
        </a:solidFill>
        <a:latin typeface="Arial"/>
        <a:ea typeface="新細明體"/>
        <a:cs typeface="微軟正黑體"/>
      </a:defRPr>
    </a:lvl7pPr>
    <a:lvl8pPr marL="3199548" algn="l" defTabSz="914157" rtl="0" eaLnBrk="1" latinLnBrk="0" hangingPunct="1">
      <a:defRPr kumimoji="1" kern="1200">
        <a:solidFill>
          <a:schemeClr val="tx1"/>
        </a:solidFill>
        <a:latin typeface="Arial"/>
        <a:ea typeface="新細明體"/>
        <a:cs typeface="微軟正黑體"/>
      </a:defRPr>
    </a:lvl8pPr>
    <a:lvl9pPr marL="3656626" algn="l" defTabSz="914157" rtl="0" eaLnBrk="1" latinLnBrk="0" hangingPunct="1">
      <a:defRPr kumimoji="1" kern="1200">
        <a:solidFill>
          <a:schemeClr val="tx1"/>
        </a:solidFill>
        <a:latin typeface="Arial"/>
        <a:ea typeface="新細明體"/>
        <a:cs typeface="微軟正黑體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ECFF"/>
    <a:srgbClr val="E0CCE6"/>
    <a:srgbClr val="356371"/>
    <a:srgbClr val="FEFEE6"/>
    <a:srgbClr val="FF3300"/>
    <a:srgbClr val="C3917F"/>
    <a:srgbClr val="F89606"/>
    <a:srgbClr val="F4BEE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27F97BB-C833-4FB7-BDE5-3F7075034690}" styleName="佈景主題樣式 2 - 輔色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7" autoAdjust="0"/>
    <p:restoredTop sz="93132" autoAdjust="0"/>
  </p:normalViewPr>
  <p:slideViewPr>
    <p:cSldViewPr>
      <p:cViewPr>
        <p:scale>
          <a:sx n="160" d="100"/>
          <a:sy n="160" d="100"/>
        </p:scale>
        <p:origin x="-204" y="21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4044" y="-84"/>
      </p:cViewPr>
      <p:guideLst>
        <p:guide orient="horz" pos="3109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>
              <a:defRPr sz="1200"/>
            </a:lvl1pPr>
          </a:lstStyle>
          <a:p>
            <a:fld id="{D4D4B123-BD9E-44A7-B454-FEB8966ED8EE}" type="datetimeFigureOut">
              <a:rPr lang="zh-TW" altLang="en-US" smtClean="0"/>
              <a:pPr/>
              <a:t>2026/8/19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>
              <a:defRPr sz="1200"/>
            </a:lvl1pPr>
          </a:lstStyle>
          <a:p>
            <a:fld id="{4899FBBF-EAEC-495E-9A78-F4F4CBA5B45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xmlns:a14="http://schemas.microsoft.com/office/drawing/2010/main" val="3888116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 fontAlgn="auto">
              <a:spcBef>
                <a:spcPct val="0"/>
              </a:spcBef>
              <a:spcAft>
                <a:spcPct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 fontAlgn="auto">
              <a:spcBef>
                <a:spcPct val="0"/>
              </a:spcBef>
              <a:spcAft>
                <a:spcPct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ACEDD18-CF0C-471F-8E21-D05CA1CEA60E}" type="datetimeFigureOut">
              <a:rPr lang="zh-TW" altLang="en-US"/>
              <a:pPr>
                <a:defRPr/>
              </a:pPr>
              <a:t>2026/8/19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264" y="4688562"/>
            <a:ext cx="5389240" cy="4440796"/>
          </a:xfrm>
          <a:prstGeom prst="rect">
            <a:avLst/>
          </a:prstGeom>
        </p:spPr>
        <p:txBody>
          <a:bodyPr vert="horz" lIns="90757" tIns="45377" rIns="90757" bIns="45377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 fontAlgn="auto">
              <a:spcBef>
                <a:spcPct val="0"/>
              </a:spcBef>
              <a:spcAft>
                <a:spcPct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 fontAlgn="auto">
              <a:spcBef>
                <a:spcPct val="0"/>
              </a:spcBef>
              <a:spcAft>
                <a:spcPct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4EC28C1-2457-4D8E-9C3C-6F25FB0A42A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xmlns:a14="http://schemas.microsoft.com/office/drawing/2010/main" val="3763986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57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34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1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91" algn="l" defTabSz="9141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69" algn="l" defTabSz="9141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48" algn="l" defTabSz="9141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26" algn="l" defTabSz="9141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536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536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D9D040-1F2E-4053-A9BF-D0DF68AE2A0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FCC21E-9CCA-48E5-81F5-8C321B699EA3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7B2141-E3CD-456B-8E0F-8D4A24F60E3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C6C03-EAAD-4A75-811B-0374E01BD065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E0356-8EAC-494B-890D-F592F770A383}" type="datetime1">
              <a:rPr lang="zh-TW" altLang="en-US" smtClean="0"/>
              <a:t>2026/8/19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190302-AD62-4A32-B6E5-B2B9B0FF0E54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7D4A5-803E-4510-A85A-8FD4E594D3C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516BC4-5D82-40A6-B4B8-A08594841DCE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CEA2-54EB-4215-BBEC-BF9986A29B5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AC0FA3-97FB-41E7-A9E9-83C5921790CF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ABB6AA-A976-488E-825F-08CFB8EE595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2BC069-BC58-45AD-A91F-B3D1FC6034F9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F6021-4505-446A-8AB7-AEE9156CCCA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902843-C246-4053-AE0C-7823C80047A8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4B4703-A956-4CDB-BA8F-7A1ADFCD39A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E68458-EEF5-46CE-AD09-695002943B87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4F55BE-70CA-42B2-BA06-A015C508996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EA9B13-7498-47AF-A310-6B7A36CC2680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B47E5-6047-49C7-AB17-514C621375DD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1471D6-6032-42E6-9867-57DAEC3A9860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4578-2527-4B43-8B2B-A4980516016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100000">
              <a:srgbClr val="F2F7F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1" name="裝飾圓形-角落1"/>
          <p:cNvSpPr/>
          <p:nvPr/>
        </p:nvSpPr>
        <p:spPr>
          <a:xfrm>
            <a:off x="7400000" y="5700000"/>
            <a:ext cx="2600000" cy="2600000"/>
          </a:xfrm>
          <a:prstGeom prst="ellipse">
            <a:avLst/>
          </a:prstGeom>
          <a:solidFill>
            <a:schemeClr val="accent1">
              <a:alpha val="8000"/>
            </a:schemeClr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9102" name="裝飾圓形-角落2"/>
          <p:cNvSpPr/>
          <p:nvPr/>
        </p:nvSpPr>
        <p:spPr>
          <a:xfrm>
            <a:off x="-700000" y="-700000"/>
            <a:ext cx="1600000" cy="1600000"/>
          </a:xfrm>
          <a:prstGeom prst="ellipse">
            <a:avLst/>
          </a:prstGeom>
          <a:solidFill>
            <a:schemeClr val="accent5">
              <a:alpha val="7000"/>
            </a:schemeClr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A810CF82-6B7D-4F8F-8AA6-A7E0364AD248}" type="datetime1">
              <a:rPr lang="zh-TW" altLang="en-US" smtClean="0"/>
              <a:t>2026/8/19</a:t>
            </a:fld>
            <a:endParaRPr lang="en-US" sz="12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7" name="橢圓 6"/>
          <p:cNvSpPr/>
          <p:nvPr userDrawn="1"/>
        </p:nvSpPr>
        <p:spPr>
          <a:xfrm>
            <a:off x="4362450" y="1050926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5" tIns="45708" rIns="91415" bIns="45708"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0" lang="en-US"/>
          </a:p>
        </p:txBody>
      </p:sp>
      <p:pic>
        <p:nvPicPr>
          <p:cNvPr id="8" name="圖片 7" descr="mark"/>
          <p:cNvPicPr/>
          <p:nvPr userDrawn="1"/>
        </p:nvPicPr>
        <p:blipFill>
          <a:blip r:embed="rId13" cstate="print"/>
          <a:stretch>
            <a:fillRect/>
          </a:stretch>
        </p:blipFill>
        <p:spPr bwMode="auto">
          <a:xfrm>
            <a:off x="6786579" y="6429396"/>
            <a:ext cx="224266" cy="230588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99" r:id="rId2"/>
    <p:sldLayoutId id="2147484100" r:id="rId3"/>
    <p:sldLayoutId id="2147484101" r:id="rId4"/>
    <p:sldLayoutId id="2147484102" r:id="rId5"/>
    <p:sldLayoutId id="2147484103" r:id="rId6"/>
    <p:sldLayoutId id="2147484104" r:id="rId7"/>
    <p:sldLayoutId id="2147484105" r:id="rId8"/>
    <p:sldLayoutId id="2147484106" r:id="rId9"/>
    <p:sldLayoutId id="2147484107" r:id="rId10"/>
    <p:sldLayoutId id="2147484108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package" Target="../embeddings/Microsoft_Office_Excel____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jpeg"/><Relationship Id="rId4" Type="http://schemas.openxmlformats.org/officeDocument/2006/relationships/package" Target="../embeddings/Microsoft_Office_Excel____2.xls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FFFFFF"/>
            </a:gs>
            <a:gs pos="55000">
              <a:srgbClr val="EAF2FB"/>
            </a:gs>
            <a:gs pos="100000">
              <a:srgbClr val="D3E6F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1" name="裝飾圓形 1"/>
          <p:cNvSpPr/>
          <p:nvPr/>
        </p:nvSpPr>
        <p:spPr>
          <a:xfrm>
            <a:off x="-950000" y="-650000"/>
            <a:ext cx="3100000" cy="3100000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9002" name="裝飾圓形 2"/>
          <p:cNvSpPr/>
          <p:nvPr/>
        </p:nvSpPr>
        <p:spPr>
          <a:xfrm>
            <a:off x="-650000" y="4850000"/>
            <a:ext cx="2700000" cy="2700000"/>
          </a:xfrm>
          <a:prstGeom prst="ellipse">
            <a:avLst/>
          </a:prstGeom>
          <a:solidFill>
            <a:schemeClr val="accent5">
              <a:alpha val="16000"/>
            </a:schemeClr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9003" name="裝飾圓形 3"/>
          <p:cNvSpPr/>
          <p:nvPr/>
        </p:nvSpPr>
        <p:spPr>
          <a:xfrm>
            <a:off x="6850000" y="4150000"/>
            <a:ext cx="3500000" cy="3500000"/>
          </a:xfrm>
          <a:prstGeom prst="ellipse">
            <a:avLst/>
          </a:prstGeom>
          <a:solidFill>
            <a:schemeClr val="accent1">
              <a:alpha val="14000"/>
            </a:schemeClr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9004" name="迷你長條圖1"/>
          <p:cNvSpPr/>
          <p:nvPr/>
        </p:nvSpPr>
        <p:spPr>
          <a:xfrm>
            <a:off x="7900000" y="5950000"/>
            <a:ext cx="260000" cy="35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9005" name="迷你長條圖2"/>
          <p:cNvSpPr/>
          <p:nvPr/>
        </p:nvSpPr>
        <p:spPr>
          <a:xfrm>
            <a:off x="8220000" y="5750000"/>
            <a:ext cx="260000" cy="55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9006" name="迷你長條圖3"/>
          <p:cNvSpPr/>
          <p:nvPr/>
        </p:nvSpPr>
        <p:spPr>
          <a:xfrm>
            <a:off x="8540000" y="5550000"/>
            <a:ext cx="260000" cy="75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9007" name="迷你長條圖4"/>
          <p:cNvSpPr/>
          <p:nvPr/>
        </p:nvSpPr>
        <p:spPr>
          <a:xfrm>
            <a:off x="8860000" y="5350000"/>
            <a:ext cx="260000" cy="95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4338" name="標題 1"/>
          <p:cNvSpPr>
            <a:spLocks noGrp="1"/>
          </p:cNvSpPr>
          <p:nvPr>
            <p:ph type="ctrTitle"/>
          </p:nvPr>
        </p:nvSpPr>
        <p:spPr>
          <a:xfrm>
            <a:off x="467547" y="1124744"/>
            <a:ext cx="8424936" cy="144016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115</a:t>
            </a:r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年湖西鄉公所</a:t>
            </a:r>
            <a: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公務統計業務研討會</a:t>
            </a:r>
          </a:p>
        </p:txBody>
      </p:sp>
      <p:sp>
        <p:nvSpPr>
          <p:cNvPr id="6" name="矩形 5"/>
          <p:cNvSpPr/>
          <p:nvPr/>
        </p:nvSpPr>
        <p:spPr>
          <a:xfrm>
            <a:off x="3419872" y="5589240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/>
            <a:endParaRPr lang="en-US" altLang="zh-TW" dirty="0" smtClean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115.08.19</a:t>
            </a:r>
            <a:endParaRPr lang="en-US" altLang="zh-TW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2" name="副標題 11"/>
          <p:cNvSpPr>
            <a:spLocks noGrp="1"/>
          </p:cNvSpPr>
          <p:nvPr>
            <p:ph type="subTitle" idx="1"/>
          </p:nvPr>
        </p:nvSpPr>
        <p:spPr>
          <a:xfrm>
            <a:off x="1403648" y="3573016"/>
            <a:ext cx="6400800" cy="1752600"/>
          </a:xfrm>
        </p:spPr>
        <p:txBody>
          <a:bodyPr/>
          <a:lstStyle/>
          <a:p>
            <a:pPr lvl="0"/>
            <a:r>
              <a:rPr lang="zh-TW" alt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報告人</a:t>
            </a:r>
            <a:r>
              <a:rPr lang="en-US" altLang="zh-TW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/</a:t>
            </a:r>
            <a:r>
              <a:rPr lang="zh-TW" alt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湖西鄉公所主計室</a:t>
            </a:r>
            <a:r>
              <a:rPr lang="en-US" altLang="zh-TW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/>
            </a:r>
            <a:br>
              <a:rPr lang="en-US" altLang="zh-TW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</a:br>
            <a:r>
              <a:rPr lang="zh-TW" alt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方書晴主任</a:t>
            </a:r>
            <a:endParaRPr lang="en-US" altLang="zh-TW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35499" y="980728"/>
            <a:ext cx="9073008" cy="5269182"/>
          </a:xfrm>
          <a:prstGeom prst="roundRect">
            <a:avLst>
              <a:gd name="adj" fmla="val 0"/>
            </a:avLst>
          </a:prstGeom>
          <a:blipFill>
            <a:blip r:embed="rId3" cstate="print">
              <a:lum bright="1000"/>
            </a:blip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301628" y="160612"/>
            <a:ext cx="8534400" cy="75882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公務統計報表增刪修訂注意事項</a:t>
            </a:r>
            <a:endParaRPr lang="zh-TW" altLang="en-US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內容版面配置區 3"/>
          <p:cNvSpPr>
            <a:spLocks noGrp="1"/>
          </p:cNvSpPr>
          <p:nvPr>
            <p:ph idx="1"/>
          </p:nvPr>
        </p:nvSpPr>
        <p:spPr>
          <a:xfrm>
            <a:off x="179514" y="1412776"/>
            <a:ext cx="8715391" cy="17281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鄉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市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公所：由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編製單位簽請主計室辦理核定事宜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，再由主計室陳送鄉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（市）長核定實施；若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編製單位無法配合辦理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報表程式增刪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修訂相關作業時，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得由主計室簽會編製單位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後，陳送鄉（市）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長核定實施。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1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" name="內容版面配置區 2"/>
          <p:cNvSpPr>
            <a:spLocks noGrp="1"/>
          </p:cNvSpPr>
          <p:nvPr>
            <p:ph sz="quarter" idx="4294967295"/>
          </p:nvPr>
        </p:nvSpPr>
        <p:spPr bwMode="auto">
          <a:xfrm>
            <a:off x="3022600" y="3284538"/>
            <a:ext cx="6121400" cy="12874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15" tIns="45708" rIns="91415" bIns="45708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altLang="en-US" sz="2000" dirty="0" err="1" smtClean="0">
                <a:latin typeface="標楷體" pitchFamily="65" charset="-120"/>
                <a:ea typeface="標楷體" pitchFamily="65" charset="-120"/>
              </a:rPr>
              <a:t>增刪修訂明細表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修訂之表名及修訂原因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err="1" smtClean="0">
                <a:latin typeface="標楷體" pitchFamily="65" charset="-120"/>
                <a:ea typeface="標楷體" pitchFamily="65" charset="-120"/>
              </a:rPr>
              <a:t>報表程式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altLang="en-US" sz="2000" dirty="0" err="1" smtClean="0">
                <a:latin typeface="標楷體" pitchFamily="65" charset="-120"/>
                <a:ea typeface="標楷體" pitchFamily="65" charset="-120"/>
              </a:rPr>
              <a:t>表式及編製說明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err="1" smtClean="0">
                <a:latin typeface="標楷體" pitchFamily="65" charset="-120"/>
                <a:ea typeface="標楷體" pitchFamily="65" charset="-120"/>
              </a:rPr>
              <a:t>表冊細部權責區分表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報表填報權責單位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altLang="en-US" sz="20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/>
        </p:nvGraphicFramePr>
        <p:xfrm>
          <a:off x="1547664" y="4653136"/>
          <a:ext cx="5976664" cy="1235536"/>
        </p:xfrm>
        <a:graphic>
          <a:graphicData uri="http://schemas.openxmlformats.org/drawingml/2006/table">
            <a:tbl>
              <a:tblPr/>
              <a:tblGrid>
                <a:gridCol w="1960550"/>
                <a:gridCol w="1336871"/>
                <a:gridCol w="1336871"/>
                <a:gridCol w="1342372"/>
              </a:tblGrid>
              <a:tr h="61516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報表程式表數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（表）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20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lang="en-US" altLang="zh-TW" sz="1600" kern="10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sz="1600" kern="10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40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表以上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7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完成核定程序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辦理時間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1.5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文字方塊 35"/>
          <p:cNvSpPr txBox="1"/>
          <p:nvPr/>
        </p:nvSpPr>
        <p:spPr>
          <a:xfrm>
            <a:off x="1115616" y="2852936"/>
            <a:ext cx="432048" cy="16311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15" tIns="45708" rIns="91415" bIns="45708" rtlCol="0">
            <a:spAutoFit/>
          </a:bodyPr>
          <a:lstStyle/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檢附之表件</a:t>
            </a:r>
          </a:p>
        </p:txBody>
      </p:sp>
      <p:sp>
        <p:nvSpPr>
          <p:cNvPr id="9" name="等腰三角形 8"/>
          <p:cNvSpPr/>
          <p:nvPr/>
        </p:nvSpPr>
        <p:spPr>
          <a:xfrm>
            <a:off x="323529" y="1556792"/>
            <a:ext cx="144016" cy="144016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/>
            <a:endParaRPr lang="zh-TW" altLang="en-US"/>
          </a:p>
        </p:txBody>
      </p:sp>
      <p:pic>
        <p:nvPicPr>
          <p:cNvPr id="4097" name="Picture 1" descr="C:\Users\Kx89870\Downloads\S__6783009.jpg"/>
          <p:cNvPicPr>
            <a:picLocks noChangeAspect="1" noChangeArrowheads="1"/>
          </p:cNvPicPr>
          <p:nvPr/>
        </p:nvPicPr>
        <p:blipFill>
          <a:blip r:embed="rId4" cstate="print"/>
          <a:srcRect l="32206" t="34175" r="42115" b="25766"/>
          <a:stretch>
            <a:fillRect/>
          </a:stretch>
        </p:blipFill>
        <p:spPr bwMode="auto">
          <a:xfrm rot="21172982">
            <a:off x="8219514" y="28406"/>
            <a:ext cx="507748" cy="792087"/>
          </a:xfrm>
          <a:prstGeom prst="rect">
            <a:avLst/>
          </a:prstGeom>
          <a:noFill/>
        </p:spPr>
      </p:pic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1</a:t>
            </a:r>
          </a:p>
        </p:txBody>
      </p:sp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8160"/>
            <a:ext cx="8229600" cy="990600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algn="ctr"/>
            <a:r>
              <a:rPr lang="zh-TW" altLang="en-US" sz="36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修訂報表範例</a:t>
            </a:r>
            <a:r>
              <a:rPr lang="en-US" altLang="zh-TW" sz="36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社會處 </a:t>
            </a:r>
            <a:r>
              <a:rPr lang="zh-TW" altLang="en-US" b="1" dirty="0" smtClean="0">
                <a:ln w="1270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zh-TW" altLang="en-US" b="1" dirty="0" smtClean="0">
                <a:ln w="1270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zh-TW" altLang="en-US" b="1" dirty="0">
              <a:ln w="12700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980728"/>
            <a:ext cx="2771800" cy="410445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 b="42105"/>
          <a:stretch>
            <a:fillRect/>
          </a:stretch>
        </p:blipFill>
        <p:spPr bwMode="auto">
          <a:xfrm>
            <a:off x="2843808" y="980728"/>
            <a:ext cx="3024336" cy="4104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958710" y="980728"/>
            <a:ext cx="3185293" cy="410445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331640" y="5301208"/>
            <a:ext cx="6264696" cy="14010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7" name="頁尾版面配置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11138" y="1196752"/>
          <a:ext cx="8718580" cy="5454368"/>
        </p:xfrm>
        <a:graphic>
          <a:graphicData uri="http://schemas.openxmlformats.org/presentationml/2006/ole">
            <p:oleObj spid="_x0000_s1038" name="工作表" r:id="rId4" imgW="8029702" imgH="7553250" progId="Excel.Sheet.12">
              <p:embed/>
            </p:oleObj>
          </a:graphicData>
        </a:graphic>
      </p:graphicFrame>
      <p:sp>
        <p:nvSpPr>
          <p:cNvPr id="12" name="向右箭號 11"/>
          <p:cNvSpPr/>
          <p:nvPr/>
        </p:nvSpPr>
        <p:spPr>
          <a:xfrm>
            <a:off x="4655408" y="1057296"/>
            <a:ext cx="1356752" cy="57150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15" tIns="45708" rIns="91415" bIns="45708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編制機關</a:t>
            </a:r>
          </a:p>
        </p:txBody>
      </p:sp>
      <p:sp>
        <p:nvSpPr>
          <p:cNvPr id="14" name="向左箭號 13"/>
          <p:cNvSpPr/>
          <p:nvPr/>
        </p:nvSpPr>
        <p:spPr>
          <a:xfrm>
            <a:off x="2928926" y="1057299"/>
            <a:ext cx="1283034" cy="499496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15" tIns="45708" rIns="91415" bIns="45708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編製期限</a:t>
            </a:r>
          </a:p>
        </p:txBody>
      </p:sp>
      <p:sp>
        <p:nvSpPr>
          <p:cNvPr id="15" name="向右箭號 14"/>
          <p:cNvSpPr/>
          <p:nvPr/>
        </p:nvSpPr>
        <p:spPr>
          <a:xfrm>
            <a:off x="1000100" y="1488774"/>
            <a:ext cx="1143008" cy="50006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15" tIns="45708" rIns="91415" bIns="45708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表名</a:t>
            </a:r>
          </a:p>
        </p:txBody>
      </p:sp>
      <p:sp>
        <p:nvSpPr>
          <p:cNvPr id="17" name="向左箭號 16"/>
          <p:cNvSpPr/>
          <p:nvPr/>
        </p:nvSpPr>
        <p:spPr>
          <a:xfrm>
            <a:off x="6000760" y="1705368"/>
            <a:ext cx="1235536" cy="499496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15" tIns="45708" rIns="91415" bIns="45708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資料期間</a:t>
            </a:r>
          </a:p>
        </p:txBody>
      </p:sp>
      <p:sp>
        <p:nvSpPr>
          <p:cNvPr id="26" name="向下箭號 25"/>
          <p:cNvSpPr/>
          <p:nvPr/>
        </p:nvSpPr>
        <p:spPr>
          <a:xfrm>
            <a:off x="7858150" y="3786190"/>
            <a:ext cx="857256" cy="1357322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15" tIns="45708" rIns="91415" bIns="45708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編製日期</a:t>
            </a:r>
          </a:p>
        </p:txBody>
      </p:sp>
      <p:sp>
        <p:nvSpPr>
          <p:cNvPr id="27" name="標題 1"/>
          <p:cNvSpPr>
            <a:spLocks noGrp="1"/>
          </p:cNvSpPr>
          <p:nvPr>
            <p:ph type="title"/>
          </p:nvPr>
        </p:nvSpPr>
        <p:spPr>
          <a:xfrm>
            <a:off x="301628" y="142855"/>
            <a:ext cx="8534400" cy="75882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公務統計報表編審作業注意事項</a:t>
            </a:r>
            <a:endParaRPr lang="zh-TW" altLang="en-US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28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xmlns:p159="http://schemas.microsoft.com/office/powerpoint/2015/09/main" xmlns:p15="http://schemas.microsoft.com/office/powerpoint/2012/main" xmlns:a14="http://schemas.microsoft.com/office/drawing/2010/main" val="1170286435"/>
              </p:ext>
            </p:extLst>
          </p:nvPr>
        </p:nvGraphicFramePr>
        <p:xfrm>
          <a:off x="1115616" y="4509120"/>
          <a:ext cx="6480720" cy="7200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96144"/>
                <a:gridCol w="1296144"/>
                <a:gridCol w="1296144"/>
                <a:gridCol w="1296144"/>
                <a:gridCol w="129614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機關</a:t>
                      </a:r>
                      <a:r>
                        <a:rPr lang="en-US" altLang="zh-TW" sz="1400" dirty="0" smtClean="0"/>
                        <a:t>/</a:t>
                      </a:r>
                      <a:r>
                        <a:rPr lang="zh-TW" altLang="en-US" sz="1400" dirty="0" smtClean="0"/>
                        <a:t>欄位</a:t>
                      </a:r>
                      <a:endParaRPr lang="zh-TW" altLang="en-US" sz="14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smtClean="0"/>
                        <a:t>審核</a:t>
                      </a:r>
                      <a:endParaRPr lang="zh-TW" altLang="en-US" sz="1400" b="1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smtClean="0"/>
                        <a:t>業務主管人員</a:t>
                      </a:r>
                      <a:endParaRPr lang="zh-TW" altLang="en-US" sz="1400" b="1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smtClean="0"/>
                        <a:t>主辦統計人員</a:t>
                      </a:r>
                      <a:endParaRPr lang="zh-TW" altLang="en-US" sz="1400" b="1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smtClean="0"/>
                        <a:t>機關首長</a:t>
                      </a:r>
                      <a:endParaRPr lang="zh-TW" altLang="en-US" sz="14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smtClean="0"/>
                        <a:t>鄉</a:t>
                      </a:r>
                      <a:r>
                        <a:rPr kumimoji="0" lang="en-US" altLang="zh-TW" sz="1600" kern="1200" smtClean="0"/>
                        <a:t>(</a:t>
                      </a:r>
                      <a:r>
                        <a:rPr kumimoji="0" lang="zh-TW" altLang="en-US" sz="1600" kern="1200" smtClean="0"/>
                        <a:t>市</a:t>
                      </a:r>
                      <a:r>
                        <a:rPr kumimoji="0" lang="en-US" altLang="zh-TW" sz="1600" kern="1200" smtClean="0"/>
                        <a:t>)</a:t>
                      </a:r>
                      <a:r>
                        <a:rPr kumimoji="0" lang="zh-TW" altLang="en-US" sz="1600" kern="1200" smtClean="0"/>
                        <a:t>公所</a:t>
                      </a:r>
                      <a:endParaRPr kumimoji="0" lang="zh-TW" altLang="en-US" sz="1600" kern="120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smtClean="0"/>
                        <a:t>課長</a:t>
                      </a:r>
                      <a:endParaRPr lang="zh-TW" altLang="en-US" sz="16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smtClean="0"/>
                        <a:t>課長</a:t>
                      </a:r>
                      <a:endParaRPr kumimoji="0" lang="zh-TW" altLang="en-US" sz="1600" kern="120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smtClean="0"/>
                        <a:t>主計室主任</a:t>
                      </a:r>
                      <a:endParaRPr kumimoji="0" lang="zh-TW" altLang="en-US" sz="1600" kern="120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dirty="0" smtClean="0"/>
                        <a:t>鄉</a:t>
                      </a:r>
                      <a:r>
                        <a:rPr kumimoji="0" lang="en-US" altLang="zh-TW" sz="1600" kern="1200" dirty="0" smtClean="0"/>
                        <a:t>(</a:t>
                      </a:r>
                      <a:r>
                        <a:rPr kumimoji="0" lang="zh-TW" altLang="en-US" sz="1600" kern="1200" dirty="0" smtClean="0"/>
                        <a:t>市</a:t>
                      </a:r>
                      <a:r>
                        <a:rPr kumimoji="0" lang="en-US" altLang="zh-TW" sz="1600" kern="1200" dirty="0" smtClean="0"/>
                        <a:t>)</a:t>
                      </a:r>
                      <a:r>
                        <a:rPr kumimoji="0" lang="zh-TW" altLang="en-US" sz="1600" kern="1200" dirty="0" smtClean="0"/>
                        <a:t>長</a:t>
                      </a:r>
                      <a:endParaRPr kumimoji="0" lang="zh-TW" altLang="en-US" sz="16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圓角矩形 12"/>
          <p:cNvSpPr/>
          <p:nvPr/>
        </p:nvSpPr>
        <p:spPr>
          <a:xfrm>
            <a:off x="2214546" y="2786058"/>
            <a:ext cx="4286280" cy="12910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15" tIns="45708" rIns="91415" bIns="45708" rtlCol="0" anchor="t"/>
          <a:lstStyle/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5.</a:t>
            </a: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a.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無數值或數值無統計，以「</a:t>
            </a:r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」表示。</a:t>
            </a:r>
            <a:endParaRPr lang="en-US" altLang="zh-TW" sz="1400" b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b.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該資料期間皆無數值，以「無事實填報」表示；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尚需報送。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c.0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表示有數值，但數值不及半單位。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zh-TW" altLang="en-US" sz="2400" dirty="0" smtClean="0"/>
          </a:p>
        </p:txBody>
      </p:sp>
      <p:pic>
        <p:nvPicPr>
          <p:cNvPr id="16" name="Picture 1" descr="C:\Users\Kx89870\Downloads\S__6783009.jpg"/>
          <p:cNvPicPr>
            <a:picLocks noChangeAspect="1" noChangeArrowheads="1"/>
          </p:cNvPicPr>
          <p:nvPr/>
        </p:nvPicPr>
        <p:blipFill>
          <a:blip r:embed="rId5" cstate="print"/>
          <a:srcRect l="32206" t="34175" r="42115" b="25766"/>
          <a:stretch>
            <a:fillRect/>
          </a:stretch>
        </p:blipFill>
        <p:spPr bwMode="auto">
          <a:xfrm rot="21172982">
            <a:off x="8291520" y="217045"/>
            <a:ext cx="507748" cy="792087"/>
          </a:xfrm>
          <a:prstGeom prst="rect">
            <a:avLst/>
          </a:prstGeom>
          <a:noFill/>
        </p:spPr>
      </p:pic>
      <p:sp>
        <p:nvSpPr>
          <p:cNvPr id="18" name="頁尾版面配置區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3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51520" y="980728"/>
          <a:ext cx="8715405" cy="5544616"/>
        </p:xfrm>
        <a:graphic>
          <a:graphicData uri="http://schemas.openxmlformats.org/presentationml/2006/ole">
            <p:oleObj spid="_x0000_s27649" name="工作表" r:id="rId4" imgW="8182057" imgH="7553250" progId="Excel.Sheet.12">
              <p:embed/>
            </p:oleObj>
          </a:graphicData>
        </a:graphic>
      </p:graphicFrame>
      <p:sp>
        <p:nvSpPr>
          <p:cNvPr id="27" name="文字方塊 26"/>
          <p:cNvSpPr txBox="1"/>
          <p:nvPr/>
        </p:nvSpPr>
        <p:spPr>
          <a:xfrm>
            <a:off x="6804248" y="1484785"/>
            <a:ext cx="1224136" cy="369308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(</a:t>
            </a:r>
            <a:r>
              <a:rPr lang="zh-TW" altLang="en-US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修正表</a:t>
            </a:r>
            <a:r>
              <a:rPr lang="en-US" altLang="zh-TW" smtClean="0">
                <a:solidFill>
                  <a:srgbClr val="FF0000"/>
                </a:solidFill>
              </a:rPr>
              <a:t>)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660232" y="1772816"/>
            <a:ext cx="428628" cy="369308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a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83570" y="5013176"/>
            <a:ext cx="428628" cy="369308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b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588225" y="5157193"/>
            <a:ext cx="428628" cy="369308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c</a:t>
            </a:r>
            <a:endParaRPr lang="zh-TW" altLang="en-US">
              <a:solidFill>
                <a:srgbClr val="FF0000"/>
              </a:solidFill>
            </a:endParaRPr>
          </a:p>
        </p:txBody>
      </p:sp>
      <p:cxnSp>
        <p:nvCxnSpPr>
          <p:cNvPr id="31" name="直線單箭頭接點 30"/>
          <p:cNvCxnSpPr>
            <a:stCxn id="19" idx="0"/>
            <a:endCxn id="28" idx="1"/>
          </p:cNvCxnSpPr>
          <p:nvPr/>
        </p:nvCxnSpPr>
        <p:spPr>
          <a:xfrm flipV="1">
            <a:off x="4286248" y="1957470"/>
            <a:ext cx="2373984" cy="1257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>
            <a:stCxn id="19" idx="2"/>
            <a:endCxn id="29" idx="3"/>
          </p:cNvCxnSpPr>
          <p:nvPr/>
        </p:nvCxnSpPr>
        <p:spPr>
          <a:xfrm flipH="1">
            <a:off x="1112198" y="4500570"/>
            <a:ext cx="3174050" cy="6972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stCxn id="19" idx="2"/>
            <a:endCxn id="30" idx="1"/>
          </p:cNvCxnSpPr>
          <p:nvPr/>
        </p:nvCxnSpPr>
        <p:spPr>
          <a:xfrm>
            <a:off x="4286248" y="4500570"/>
            <a:ext cx="2301977" cy="8412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標題 1"/>
          <p:cNvSpPr>
            <a:spLocks noGrp="1"/>
          </p:cNvSpPr>
          <p:nvPr>
            <p:ph type="title"/>
          </p:nvPr>
        </p:nvSpPr>
        <p:spPr>
          <a:xfrm>
            <a:off x="430089" y="142855"/>
            <a:ext cx="8534400" cy="75882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公務統計報表修正表編製注意事項</a:t>
            </a:r>
            <a:endParaRPr lang="zh-TW" altLang="en-US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2285984" y="3214686"/>
            <a:ext cx="4000528" cy="12858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15" tIns="45708" rIns="91415" bIns="45708" rtlCol="0" anchor="t"/>
          <a:lstStyle/>
          <a:p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若報送後資料需修正，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依原報送流程重新報送</a:t>
            </a:r>
            <a:endParaRPr lang="en-US" altLang="zh-TW" sz="1400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於表名後加註「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修正表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」。</a:t>
            </a:r>
            <a:endParaRPr lang="en-US" altLang="zh-TW" sz="1400" dirty="0" smtClean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b.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備註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修正原因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填寫修正表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編製日期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3" name="Picture 1" descr="C:\Users\Kx89870\Downloads\S__6783009.jpg"/>
          <p:cNvPicPr>
            <a:picLocks noChangeAspect="1" noChangeArrowheads="1"/>
          </p:cNvPicPr>
          <p:nvPr/>
        </p:nvPicPr>
        <p:blipFill>
          <a:blip r:embed="rId5" cstate="print"/>
          <a:srcRect l="32206" t="34175" r="42115" b="25766"/>
          <a:stretch>
            <a:fillRect/>
          </a:stretch>
        </p:blipFill>
        <p:spPr bwMode="auto">
          <a:xfrm rot="21172982">
            <a:off x="8589139" y="28405"/>
            <a:ext cx="507748" cy="792087"/>
          </a:xfrm>
          <a:prstGeom prst="rect">
            <a:avLst/>
          </a:prstGeom>
          <a:noFill/>
        </p:spPr>
      </p:pic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4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sz="40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編報範例</a:t>
            </a:r>
            <a:r>
              <a:rPr lang="en-US" altLang="zh-TW" sz="40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dirty="0" smtClean="0">
                <a:solidFill>
                  <a:schemeClr val="accent5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無事實填報 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83568" y="980728"/>
            <a:ext cx="7685112" cy="5184575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  <a:ln w="9525">
            <a:solidFill>
              <a:schemeClr val="accent1">
                <a:lumMod val="20000"/>
                <a:lumOff val="80000"/>
                <a:alpha val="37000"/>
              </a:schemeClr>
            </a:solidFill>
            <a:miter lim="800000"/>
          </a:ln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5</a:t>
            </a:r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9512" y="980728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70520"/>
            <a:ext cx="8363272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115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年公所應辦統計業務</a:t>
            </a:r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(1/3</a:t>
            </a:r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)</a:t>
            </a:r>
            <a:endParaRPr lang="zh-TW" altLang="en-US" sz="40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980728"/>
          <a:ext cx="8568953" cy="4968551"/>
        </p:xfrm>
        <a:graphic>
          <a:graphicData uri="http://schemas.openxmlformats.org/drawingml/2006/table">
            <a:tbl>
              <a:tblPr/>
              <a:tblGrid>
                <a:gridCol w="606497"/>
                <a:gridCol w="3049874"/>
                <a:gridCol w="4912582"/>
              </a:tblGrid>
              <a:tr h="664491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b="1" kern="0" dirty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solidFill>
                          <a:schemeClr val="tx1"/>
                        </a:solidFill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sz="1600" b="1" kern="0" dirty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</a:tr>
              <a:tr h="1120693">
                <a:tc rowSpan="2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zh-TW" sz="1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公務統計方案管理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0" dirty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辦理機關或公所公務統計方案增刪修之核定</a:t>
                      </a:r>
                      <a:r>
                        <a:rPr 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作業</a:t>
                      </a:r>
                      <a:endParaRPr lang="zh-TW" sz="1600" kern="100" dirty="0">
                        <a:solidFill>
                          <a:schemeClr val="tx1"/>
                        </a:solidFill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依核定情形修正公務統計報表程式清單。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</a:tr>
              <a:tr h="1524601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依公所公務統計方案最新核定內容辦理更新作業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方案核定後，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</a:t>
                      </a: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週內至網站更新公務統計方案，並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將方案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Mail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至主計處信箱。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</a:tr>
              <a:tr h="1658766">
                <a:tc grid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公務統計報表之編審管理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平時依報表審核登記冊，詳實記錄內部單位報表之 報送日期及相關審核結果。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TW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若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資料修正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應請編製單位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重新報送修正表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，以及註明修正原因。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6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11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115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年公所應辦統計業務</a:t>
            </a:r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(2/3)</a:t>
            </a:r>
            <a:endParaRPr lang="zh-TW" altLang="en-US" sz="40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1124743"/>
          <a:ext cx="8572561" cy="5230910"/>
        </p:xfrm>
        <a:graphic>
          <a:graphicData uri="http://schemas.openxmlformats.org/drawingml/2006/table">
            <a:tbl>
              <a:tblPr/>
              <a:tblGrid>
                <a:gridCol w="621082"/>
                <a:gridCol w="3111350"/>
                <a:gridCol w="4840129"/>
              </a:tblGrid>
              <a:tr h="315584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b="1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b="1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1600">
                <a:tc row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應用統計分析</a:t>
                      </a:r>
                      <a:endParaRPr kumimoji="0" lang="zh-TW" sz="1600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規劃及簽陳公所辦理應用統計分析實施計畫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u="none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與業務單位合作</a:t>
                      </a:r>
                      <a:r>
                        <a:rPr kumimoji="0" lang="zh-TW" altLang="en-US" sz="1600" u="none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統計通報或專題統計分析之研撰主題、探討面向及辦理時程，並納入應用統計分析實施計畫中。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每年</a:t>
                      </a:r>
                      <a:r>
                        <a:rPr kumimoji="0" lang="en-US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前完成當年之統計通報或應用統計分析實施計畫，並簽陳機關首長核閱。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28306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辦理公所統計通報或專題統計分析推動作業</a:t>
                      </a:r>
                      <a:endParaRPr kumimoji="0" lang="zh-TW" altLang="en-US" sz="1600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依公所推動統計通報或應用統計分析實施計畫之規劃期程，研撰統計通報，並簽陳機關首長核閱。</a:t>
                      </a:r>
                    </a:p>
                    <a:p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依實施計畫研撰統計通報，並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視需要與業務單位研 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討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將統計通報簽陳機關首長核閱後，依期發布並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提供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業務單位或相關機關應用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，且需追蹤應用情形，以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確實掌握應用成效。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5420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內部統計稽核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辦理公所內部統計報表稽核作業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zh-TW" altLang="en-US" sz="1600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研擬及簽陳內部統計報表稽核實施計畫。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辦理內部統計報表實地稽核作業。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依稽核結果研擬建議意見，並簽陳機關首長核可後，請各單位檢討改進。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7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179515" y="908720"/>
            <a:ext cx="8784976" cy="583264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115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年公所應辦統計業務</a:t>
            </a:r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(3/3)</a:t>
            </a:r>
            <a:endParaRPr lang="zh-TW" altLang="en-US" sz="40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924624"/>
          <a:ext cx="8572560" cy="5697299"/>
        </p:xfrm>
        <a:graphic>
          <a:graphicData uri="http://schemas.openxmlformats.org/drawingml/2006/table">
            <a:tbl>
              <a:tblPr/>
              <a:tblGrid>
                <a:gridCol w="714380"/>
                <a:gridCol w="2990709"/>
                <a:gridCol w="4867471"/>
              </a:tblGrid>
              <a:tr h="391212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</a:tr>
              <a:tr h="1905000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業務檢討或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教育訓練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辦理公所內部單位之公務統計工作檢討或教育訓練</a:t>
                      </a:r>
                    </a:p>
                    <a:p>
                      <a:pPr marL="0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8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月底前依統計工作辦理成效，規劃公所內部單位之公務統計工作檢討或教育訓練，內容包含</a:t>
                      </a: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(1)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議程擬訂。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(2)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講義研編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內容包括編報注意事項、增刪修訂作業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  等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</a:tr>
              <a:tr h="785719">
                <a:tc rowSpan="2"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業務資訊化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建置或精進公所公務統計業務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相關資訊系統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建置公務統計業務相關資訊系統。</a:t>
                      </a:r>
                    </a:p>
                    <a:p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維護及精進已建置之公務統計業務相關資訊系統。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研考、主計室</a:t>
                      </a: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</a:tr>
              <a:tr h="13716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600" kern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600" kern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建置及維護更新公所「統計資</a:t>
                      </a:r>
                      <a:endParaRPr kumimoji="0" lang="en-US" altLang="zh-TW" sz="1600" kern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訊專區」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公所統計資訊專區建立路徑：首頁</a:t>
                      </a:r>
                      <a:r>
                        <a:rPr kumimoji="0" lang="en-US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政府資訊公開</a:t>
                      </a:r>
                      <a:r>
                        <a:rPr kumimoji="0" lang="en-US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統計資訊專區。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統計資訊專區應包含以下項目：公務統計方案、性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別統計、統計刊物、統計分析、統計通報及公務統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計教育訓練等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</a:tr>
              <a:tr h="1243768">
                <a:tc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創新及精進</a:t>
                      </a:r>
                      <a:endParaRPr kumimoji="0" lang="zh-TW" altLang="en-US" sz="1600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辦理公所創新及精進之公務統計工作項目</a:t>
                      </a: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含公務統計、統計業務資訊化及其他</a:t>
                      </a: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endParaRPr kumimoji="0" lang="en-US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檢討公務統計工作之推動現況並研擬精進作業。</a:t>
                      </a:r>
                    </a:p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依施政需求，規劃創新相關公務統計業務。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algn="l" rtl="0" eaLnBrk="1" latinLnBrk="0" hangingPunct="1"/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8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179512" y="-99392"/>
            <a:ext cx="8568952" cy="1143000"/>
          </a:xfrm>
        </p:spPr>
        <p:txBody>
          <a:bodyPr>
            <a:normAutofit/>
          </a:bodyPr>
          <a:lstStyle/>
          <a:p>
            <a:r>
              <a:rPr lang="zh-TW" altLang="en-US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澎湖縣湖西鄉公所公務統計表冊細部權責區分表</a:t>
            </a:r>
            <a:r>
              <a:rPr lang="en-US" altLang="zh-TW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(3/1)</a:t>
            </a:r>
            <a:endParaRPr lang="zh-TW" altLang="en-US" sz="28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7388" y="904456"/>
          <a:ext cx="8500546" cy="5609095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80276"/>
                <a:gridCol w="1800200"/>
                <a:gridCol w="548433"/>
                <a:gridCol w="588603"/>
                <a:gridCol w="588603"/>
                <a:gridCol w="588603"/>
                <a:gridCol w="504983"/>
                <a:gridCol w="565151"/>
                <a:gridCol w="1440160"/>
                <a:gridCol w="695534"/>
              </a:tblGrid>
              <a:tr h="364304">
                <a:tc gridSpan="6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383030" algn="l"/>
                          <a:tab pos="2678430" algn="l"/>
                        </a:tabLst>
                      </a:pPr>
                      <a:r>
                        <a:rPr sz="1100" spc="-50" dirty="0"/>
                        <a:t>報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告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表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0495" algn="ctr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569595" algn="l"/>
                          <a:tab pos="989330" algn="l"/>
                        </a:tabLst>
                      </a:pPr>
                      <a:r>
                        <a:rPr sz="1100" spc="-50" dirty="0" smtClean="0"/>
                        <a:t>整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理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表</a:t>
                      </a:r>
                      <a:endParaRPr sz="1100" dirty="0"/>
                    </a:p>
                    <a:p>
                      <a:pPr marL="214629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spc="-10" dirty="0"/>
                        <a:t>(</a:t>
                      </a:r>
                      <a:r>
                        <a:rPr sz="1100" dirty="0"/>
                        <a:t>視需要訂定</a:t>
                      </a:r>
                      <a:r>
                        <a:rPr sz="1100" spc="-50" dirty="0"/>
                        <a:t>)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791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49910" algn="l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159510" algn="l"/>
                          <a:tab pos="1769110" algn="l"/>
                        </a:tabLst>
                      </a:pPr>
                      <a:r>
                        <a:rPr sz="1100" spc="-50" dirty="0"/>
                        <a:t>登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記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冊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56162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54546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號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322580" algn="l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998980" algn="l"/>
                        </a:tabLst>
                      </a:pPr>
                      <a:r>
                        <a:rPr kumimoji="0" sz="1000" kern="1200" spc="-50" dirty="0" smtClean="0"/>
                        <a:t>表</a:t>
                      </a:r>
                      <a:r>
                        <a:rPr kumimoji="0" lang="en-US" sz="1000" kern="1200" spc="-50" dirty="0" smtClean="0"/>
                        <a:t>                                           </a:t>
                      </a:r>
                      <a:r>
                        <a:rPr kumimoji="0" sz="1000" kern="1200" spc="-50" dirty="0" smtClean="0"/>
                        <a:t>名</a:t>
                      </a:r>
                      <a:endParaRPr kumimoji="0" sz="1000" kern="1200" spc="-5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編報週期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發布單位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審查單位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695"/>
                        </a:spcBef>
                        <a:tabLst>
                          <a:tab pos="37782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0039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597025" algn="l"/>
                        </a:tabLst>
                      </a:pPr>
                      <a:r>
                        <a:rPr sz="1000" spc="-50" dirty="0" smtClean="0"/>
                        <a:t>名</a:t>
                      </a:r>
                      <a:r>
                        <a:rPr lang="en-US" sz="1000" spc="-50" dirty="0" smtClean="0"/>
                        <a:t>   </a:t>
                      </a:r>
                      <a:r>
                        <a:rPr sz="1000" spc="-50" dirty="0" smtClean="0"/>
                        <a:t>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40" dirty="0"/>
                        <a:t>編製單位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</a:tr>
              <a:tr h="408156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000" spc="-10" dirty="0"/>
                        <a:t>11242-02-04-</a:t>
                      </a:r>
                      <a:r>
                        <a:rPr sz="1000" spc="-50" dirty="0"/>
                        <a:t>3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8829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95"/>
                        </a:spcBef>
                      </a:pPr>
                      <a:r>
                        <a:rPr sz="1000" spc="-5" dirty="0"/>
                        <a:t>澎湖縣湖西鄉實施耕地三七五減租</a:t>
                      </a:r>
                      <a:r>
                        <a:rPr sz="1000" spc="-10" dirty="0"/>
                        <a:t>成果增減原因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0941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5" dirty="0"/>
                        <a:t>耕地三七五租約登記簿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/>
                </a:tc>
              </a:tr>
              <a:tr h="574956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11242-02-02-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澎湖縣湖西鄉實施耕地三七五減租後承租人承買耕地面積及人數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耕地三七五租約登記簿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11242-02-01-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澎湖縣湖西鄉實施耕地三七五減租</a:t>
                      </a:r>
                      <a:r>
                        <a:rPr sz="1000" spc="-25" dirty="0"/>
                        <a:t>成果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耕地三七五租約登記簿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11242-05-01-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澎湖縣湖西鄉各級租佃委員會調解</a:t>
                      </a:r>
                      <a:r>
                        <a:rPr sz="1000" spc="-15" dirty="0"/>
                        <a:t>調處案件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5400" marR="6223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租佃委員會調解調處登記</a:t>
                      </a:r>
                      <a:r>
                        <a:rPr sz="1000" spc="-50" dirty="0"/>
                        <a:t>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30293-01-01-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5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澎湖縣湖西鄉公所公共造產成果概</a:t>
                      </a:r>
                      <a:r>
                        <a:rPr sz="1000" spc="-50" dirty="0"/>
                        <a:t>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30293-01-02-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澎湖縣湖西鄉公所公共造產經營事</a:t>
                      </a:r>
                      <a:r>
                        <a:rPr sz="1000" spc="-20" dirty="0"/>
                        <a:t>業概況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30293-03-01-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澎湖縣湖西鄉辦理調解業務概況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10" dirty="0"/>
                        <a:t>調解案件登記簿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</a:tr>
              <a:tr h="464854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000" spc="-10" dirty="0"/>
                        <a:t>30293-03-02-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343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5" dirty="0" err="1" smtClean="0"/>
                        <a:t>澎湖縣湖西鄉調解委員會組織</a:t>
                      </a:r>
                      <a:r>
                        <a:rPr lang="en-US" sz="1000" spc="-5" dirty="0" smtClean="0"/>
                        <a:t/>
                      </a:r>
                      <a:br>
                        <a:rPr lang="en-US" sz="1000" spc="-5" dirty="0" smtClean="0"/>
                      </a:br>
                      <a:r>
                        <a:rPr sz="1000" spc="-5" dirty="0" err="1" smtClean="0"/>
                        <a:t>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/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30293-03-03-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澎湖縣湖西鄉辦理調解方式概況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10" dirty="0"/>
                        <a:t>調解案件登記簿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</a:tr>
              <a:tr h="441924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30294-04-01-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澎湖縣湖西鄉公墓設施概況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000" spc="25" dirty="0"/>
                        <a:t>骨灰(骸)存放設施月報表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7256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</a:tr>
              <a:tr h="441924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30294-04-02-</a:t>
                      </a:r>
                      <a:r>
                        <a:rPr sz="1000" spc="-50" dirty="0"/>
                        <a:t>3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5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澎湖縣湖西鄉骨灰(骸)存放設施概</a:t>
                      </a:r>
                      <a:r>
                        <a:rPr sz="1000" spc="-50" dirty="0"/>
                        <a:t>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000" spc="25" dirty="0"/>
                        <a:t>骨灰(骸)存放設施月報表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7256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/>
                </a:tc>
              </a:tr>
            </a:tbl>
          </a:graphicData>
        </a:graphic>
      </p:graphicFrame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9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349696" y="188640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澎湖縣湖西鄉公所公務統計表冊細部權責區分表</a:t>
            </a:r>
            <a:r>
              <a:rPr lang="en-US" altLang="zh-TW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(3/2)</a:t>
            </a:r>
            <a:endParaRPr lang="zh-TW" altLang="en-US" sz="28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7388" y="880196"/>
          <a:ext cx="8500546" cy="5536155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964252"/>
                <a:gridCol w="1976054"/>
                <a:gridCol w="588603"/>
                <a:gridCol w="588603"/>
                <a:gridCol w="588603"/>
                <a:gridCol w="588603"/>
                <a:gridCol w="504983"/>
                <a:gridCol w="596749"/>
                <a:gridCol w="1515492"/>
                <a:gridCol w="588604"/>
              </a:tblGrid>
              <a:tr h="388564">
                <a:tc gridSpan="6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383030" algn="l"/>
                          <a:tab pos="2678430" algn="l"/>
                        </a:tabLst>
                      </a:pPr>
                      <a:r>
                        <a:rPr sz="1100" spc="-50" dirty="0"/>
                        <a:t>報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告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表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0495" algn="ctr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569595" algn="l"/>
                          <a:tab pos="989330" algn="l"/>
                        </a:tabLst>
                      </a:pPr>
                      <a:r>
                        <a:rPr sz="1100" spc="-50" dirty="0" smtClean="0"/>
                        <a:t>整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理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表</a:t>
                      </a:r>
                      <a:endParaRPr sz="1100" dirty="0"/>
                    </a:p>
                    <a:p>
                      <a:pPr marL="214629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spc="-10" dirty="0"/>
                        <a:t>(</a:t>
                      </a:r>
                      <a:r>
                        <a:rPr sz="1100" dirty="0"/>
                        <a:t>視需要訂定</a:t>
                      </a:r>
                      <a:r>
                        <a:rPr sz="1100" spc="-50" dirty="0"/>
                        <a:t>)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791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49910" algn="ctr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159510" algn="l"/>
                          <a:tab pos="1769110" algn="l"/>
                        </a:tabLst>
                      </a:pPr>
                      <a:r>
                        <a:rPr sz="1100" spc="-50" dirty="0"/>
                        <a:t>登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記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冊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marL="150495" algn="ctr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68389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號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/>
                </a:tc>
                <a:tc>
                  <a:txBody>
                    <a:bodyPr/>
                    <a:lstStyle/>
                    <a:p>
                      <a:pPr marL="322580" algn="l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998980" algn="l"/>
                        </a:tabLst>
                      </a:pPr>
                      <a:r>
                        <a:rPr sz="1000" spc="-50" dirty="0" smtClean="0"/>
                        <a:t>表</a:t>
                      </a:r>
                      <a:r>
                        <a:rPr lang="en-US" sz="1000" spc="-50" dirty="0" smtClean="0"/>
                        <a:t>                                     </a:t>
                      </a:r>
                      <a:r>
                        <a:rPr sz="1000" spc="-50" dirty="0" smtClean="0"/>
                        <a:t>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編報週期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發布單位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審查單位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/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00000"/>
                        </a:lnSpc>
                        <a:spcBef>
                          <a:spcPts val="695"/>
                        </a:spcBef>
                        <a:tabLst>
                          <a:tab pos="37782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0039" marB="0" anchor="ctr"/>
                </a:tc>
                <a:tc>
                  <a:txBody>
                    <a:bodyPr/>
                    <a:lstStyle/>
                    <a:p>
                      <a:pPr marL="501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597025" algn="l"/>
                        </a:tabLst>
                      </a:pPr>
                      <a:r>
                        <a:rPr sz="1000" spc="-50" dirty="0" smtClean="0"/>
                        <a:t>名</a:t>
                      </a:r>
                      <a:r>
                        <a:rPr lang="en-US" sz="1000" spc="-50" dirty="0" smtClean="0"/>
                        <a:t>   </a:t>
                      </a:r>
                      <a:r>
                        <a:rPr sz="1000" spc="-50" dirty="0" smtClean="0"/>
                        <a:t>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40" dirty="0"/>
                        <a:t>編製單位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30294-04-03-</a:t>
                      </a:r>
                      <a:r>
                        <a:rPr sz="1000" spc="-50" dirty="0"/>
                        <a:t>3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澎湖縣湖西鄉殯葬管理業務概況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10730-04-07-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澎湖縣湖西鄉獨居老人服務概況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季報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11140-01-01-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澎湖縣湖西鄉推行社區發展工作概</a:t>
                      </a:r>
                      <a:r>
                        <a:rPr sz="1000" spc="-50" dirty="0"/>
                        <a:t>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369954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10730-04-03-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2959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澎湖縣湖西鄉老人福利服務成果</a:t>
                      </a:r>
                      <a:r>
                        <a:rPr sz="1000" spc="-50" dirty="0"/>
                        <a:t> </a:t>
                      </a:r>
                      <a:r>
                        <a:rPr sz="1000" spc="25" dirty="0"/>
                        <a:t>(一)-活動中心及長青學苑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11243-01-01-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澎湖縣湖西鄉農耕土地面積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14014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2522-09-20-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澎湖縣湖西鄉鄉道公路養護工程成</a:t>
                      </a:r>
                      <a:r>
                        <a:rPr sz="1000" spc="-50" dirty="0"/>
                        <a:t>果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1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2522-09-23-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澎湖縣湖西鄉鄉道公路新建及改善</a:t>
                      </a:r>
                      <a:r>
                        <a:rPr sz="1000" spc="-10" dirty="0"/>
                        <a:t>工程完成數量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20535-09-01-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5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澎湖縣湖西鄉治山防災整體治理工</a:t>
                      </a:r>
                      <a:r>
                        <a:rPr sz="1000" spc="-50" dirty="0"/>
                        <a:t>程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11260-02-04-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 err="1" smtClean="0"/>
                        <a:t>澎湖縣湖西鄉天然災害水土保持設</a:t>
                      </a:r>
                      <a:r>
                        <a:rPr sz="1000" spc="-20" dirty="0" err="1" smtClean="0"/>
                        <a:t>施損失</a:t>
                      </a:r>
                      <a:r>
                        <a:rPr lang="zh-TW" altLang="en-US" sz="1000" spc="-20" dirty="0" smtClean="0"/>
                        <a:t>情形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5792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20329-02-01-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澎湖縣湖西鄉農路改善及維護工程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1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2234-01-01-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5" dirty="0"/>
                        <a:t>澎湖縣湖西鄉森林災害報告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即刻報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</a:tr>
            </a:tbl>
          </a:graphicData>
        </a:graphic>
      </p:graphicFrame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10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277688" y="188640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澎湖縣湖西鄉公所公務統計表冊細部權責區分表</a:t>
            </a:r>
            <a:r>
              <a:rPr lang="en-US" altLang="zh-TW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(3/3)</a:t>
            </a:r>
            <a:endParaRPr lang="zh-TW" altLang="en-US" sz="28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7388" y="880201"/>
          <a:ext cx="8500546" cy="5151837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08268"/>
                <a:gridCol w="1832038"/>
                <a:gridCol w="588603"/>
                <a:gridCol w="588603"/>
                <a:gridCol w="588603"/>
                <a:gridCol w="588603"/>
                <a:gridCol w="504983"/>
                <a:gridCol w="596749"/>
                <a:gridCol w="1515492"/>
                <a:gridCol w="588604"/>
              </a:tblGrid>
              <a:tr h="316551">
                <a:tc gridSpan="6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383030" algn="l"/>
                          <a:tab pos="2678430" algn="l"/>
                        </a:tabLst>
                      </a:pPr>
                      <a:r>
                        <a:rPr sz="1100" spc="-50" dirty="0"/>
                        <a:t>報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告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表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0495" algn="ctr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569595" algn="l"/>
                          <a:tab pos="989330" algn="l"/>
                        </a:tabLst>
                      </a:pPr>
                      <a:r>
                        <a:rPr sz="1100" spc="-50" dirty="0" smtClean="0"/>
                        <a:t>整</a:t>
                      </a:r>
                      <a:r>
                        <a:rPr lang="en-US" sz="1100" spc="-50" dirty="0" smtClean="0"/>
                        <a:t> 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理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表</a:t>
                      </a:r>
                      <a:endParaRPr sz="1100" dirty="0"/>
                    </a:p>
                    <a:p>
                      <a:pPr marL="214629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spc="-10" dirty="0"/>
                        <a:t>(</a:t>
                      </a:r>
                      <a:r>
                        <a:rPr sz="1100" dirty="0"/>
                        <a:t>視需要訂定</a:t>
                      </a:r>
                      <a:r>
                        <a:rPr sz="1100" spc="-50" dirty="0"/>
                        <a:t>)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791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49910" algn="l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159510" algn="l"/>
                          <a:tab pos="1769110" algn="l"/>
                        </a:tabLst>
                      </a:pPr>
                      <a:r>
                        <a:rPr sz="1100" spc="-50" dirty="0"/>
                        <a:t>登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記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冊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68389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號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322580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998980" algn="l"/>
                        </a:tabLst>
                      </a:pPr>
                      <a:r>
                        <a:rPr sz="1000" spc="-50" dirty="0" smtClean="0"/>
                        <a:t>表</a:t>
                      </a:r>
                      <a:r>
                        <a:rPr lang="en-US" sz="1000" spc="-50" dirty="0" smtClean="0"/>
                        <a:t>                                    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0" dirty="0" smtClean="0"/>
                        <a:t>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編報週期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發布單位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審查單位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695"/>
                        </a:spcBef>
                        <a:tabLst>
                          <a:tab pos="37782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0039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597025" algn="l"/>
                        </a:tabLst>
                      </a:pPr>
                      <a:r>
                        <a:rPr sz="1000" spc="-50" dirty="0" smtClean="0"/>
                        <a:t>名</a:t>
                      </a:r>
                      <a:r>
                        <a:rPr lang="en-US" sz="1000" spc="-50" dirty="0" smtClean="0"/>
                        <a:t> 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0" dirty="0" smtClean="0"/>
                        <a:t>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40" dirty="0"/>
                        <a:t>編製單位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/>
                </a:tc>
              </a:tr>
              <a:tr h="421077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000" spc="-10" dirty="0"/>
                        <a:t>11251-01-01-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85797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ts val="1560"/>
                        </a:lnSpc>
                      </a:pPr>
                      <a:r>
                        <a:rPr sz="1000" spc="-5" dirty="0"/>
                        <a:t>澎湖縣湖西鄉一般垃圾及廚餘清理</a:t>
                      </a:r>
                      <a:r>
                        <a:rPr sz="1000" spc="-25" dirty="0"/>
                        <a:t>狀況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5" dirty="0"/>
                        <a:t>月報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10" dirty="0"/>
                        <a:t>地磅記錄單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</a:tr>
              <a:tr h="449867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000" spc="-10" dirty="0"/>
                        <a:t>11251-01-03-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8829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5" dirty="0" err="1" smtClean="0"/>
                        <a:t>澎湖縣湖西鄉垃圾回收清除車</a:t>
                      </a:r>
                      <a:r>
                        <a:rPr lang="en-US" sz="1000" spc="-5" dirty="0" smtClean="0"/>
                        <a:t/>
                      </a:r>
                      <a:br>
                        <a:rPr lang="en-US" sz="1000" spc="-5" dirty="0" smtClean="0"/>
                      </a:br>
                      <a:r>
                        <a:rPr sz="1000" spc="-5" dirty="0" err="1" smtClean="0"/>
                        <a:t>輛數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4587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4587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/>
                </a:tc>
              </a:tr>
              <a:tr h="44468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000" spc="-10" dirty="0"/>
                        <a:t>11251-04-02-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940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5" dirty="0"/>
                        <a:t>澎湖縣湖西鄉垃圾處理場(廠)數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5164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5164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5164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5164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516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5164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5164" marB="0"/>
                </a:tc>
              </a:tr>
              <a:tr h="421077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000" spc="-10" dirty="0"/>
                        <a:t>11252-01-02-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85797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5" dirty="0"/>
                        <a:t>澎湖縣湖西鄉資源回收量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5" dirty="0"/>
                        <a:t>月報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0" indent="-152400" algn="l">
                        <a:lnSpc>
                          <a:spcPct val="100000"/>
                        </a:lnSpc>
                        <a:spcBef>
                          <a:spcPts val="45"/>
                        </a:spcBef>
                        <a:buSzPct val="91666"/>
                        <a:buAutoNum type="arabicPeriod"/>
                        <a:tabLst>
                          <a:tab pos="177800" algn="l"/>
                        </a:tabLst>
                      </a:pPr>
                      <a:r>
                        <a:rPr sz="1000" spc="-10" dirty="0"/>
                        <a:t>資源回收成果統計表</a:t>
                      </a:r>
                      <a:endParaRPr sz="1000" dirty="0"/>
                    </a:p>
                    <a:p>
                      <a:pPr marL="177800" indent="-152400" algn="l">
                        <a:lnSpc>
                          <a:spcPts val="1350"/>
                        </a:lnSpc>
                        <a:spcBef>
                          <a:spcPts val="120"/>
                        </a:spcBef>
                        <a:buSzPct val="91666"/>
                        <a:buAutoNum type="arabicPeriod"/>
                        <a:tabLst>
                          <a:tab pos="177800" algn="l"/>
                        </a:tabLst>
                      </a:pPr>
                      <a:r>
                        <a:rPr sz="1000" spc="-10" dirty="0"/>
                        <a:t>資源回收登記簿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5182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11299-90-01-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澎湖縣湖西鄉公共場所一般環境衛</a:t>
                      </a:r>
                      <a:r>
                        <a:rPr sz="1000" spc="-10" dirty="0"/>
                        <a:t>生管理工作成果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1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1135-01-08-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5" dirty="0"/>
                        <a:t>澎湖縣湖西鄉水肥清運處理狀況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30910-01-01-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澎湖縣湖西鄉環保人員概況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30910-02-01-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澎湖縣湖西鄉環境保護預算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15" dirty="0"/>
                        <a:t>總預算書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30910-02-02-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澎湖縣湖西鄉環境保護決算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15" dirty="0"/>
                        <a:t>總決算書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20902-00-02-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澎湖縣湖西鄉公庫收支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月報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財政課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財政課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/>
                </a:tc>
              </a:tr>
            </a:tbl>
          </a:graphicData>
        </a:graphic>
      </p:graphicFrame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11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zh-TW" altLang="en-US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成效檢討</a:t>
            </a: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7565387" cy="536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書卷 (水平) 4"/>
          <p:cNvSpPr/>
          <p:nvPr/>
        </p:nvSpPr>
        <p:spPr>
          <a:xfrm>
            <a:off x="3419872" y="5993904"/>
            <a:ext cx="5616624" cy="864096"/>
          </a:xfrm>
          <a:prstGeom prst="horizontalScroll">
            <a:avLst/>
          </a:prstGeom>
          <a:solidFill>
            <a:srgbClr val="CCECFF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4067947" y="6165306"/>
            <a:ext cx="4608512" cy="584751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zh-TW" alt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～ ～ 簡 報 結 束 ～ ～</a:t>
            </a:r>
            <a:endParaRPr lang="zh-TW" alt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12</a:t>
            </a:r>
            <a:endParaRPr lang="zh-TW" alt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26580</TotalTime>
  <Words>1422</Words>
  <Application>Microsoft Office PowerPoint</Application>
  <PresentationFormat>如螢幕大小 (4:3)</PresentationFormat>
  <Paragraphs>469</Paragraphs>
  <Slides>13</Slides>
  <Notes>7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5" baseType="lpstr">
      <vt:lpstr>Office 佈景主題</vt:lpstr>
      <vt:lpstr>工作表</vt:lpstr>
      <vt:lpstr>115年湖西鄉公所 公務統計業務研討會</vt:lpstr>
      <vt:lpstr>公務統計報表增刪修訂注意事項</vt:lpstr>
      <vt:lpstr>修訂報表範例-社會處  </vt:lpstr>
      <vt:lpstr>公務統計報表編審作業注意事項</vt:lpstr>
      <vt:lpstr>公務統計報表修正表編製注意事項</vt:lpstr>
      <vt:lpstr>編報範例-無事實填報  </vt:lpstr>
      <vt:lpstr>115年公所應辦統計業務(1/3)</vt:lpstr>
      <vt:lpstr>115年公所應辦統計業務(2/3)</vt:lpstr>
      <vt:lpstr>115年公所應辦統計業務(3/3)</vt:lpstr>
      <vt:lpstr>澎湖縣湖西鄉公所公務統計表冊細部權責區分表(3/1)</vt:lpstr>
      <vt:lpstr>澎湖縣湖西鄉公所公務統計表冊細部權責區分表(3/2)</vt:lpstr>
      <vt:lpstr>澎湖縣湖西鄉公所公務統計表冊細部權責區分表(3/3)</vt:lpstr>
      <vt:lpstr>成效檢討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羅珮玲</dc:creator>
  <cp:lastModifiedBy>kx15700</cp:lastModifiedBy>
  <cp:revision>1752</cp:revision>
  <cp:lastPrinted>2017-08-15T01:34:23Z</cp:lastPrinted>
  <dcterms:modified xsi:type="dcterms:W3CDTF">2026-08-19T00:16:16Z</dcterms:modified>
</cp:coreProperties>
</file>