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18B57-3D48-414E-AEE8-0C5B828890FF}" type="datetimeFigureOut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2AF16-25FD-4289-9831-50834A5D7F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7542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772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026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147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6563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6809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710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6820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7851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4028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4981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5532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263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370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149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201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95932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6446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471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5444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1179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3618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0743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A-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8730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9837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A-</a:t>
            </a:r>
            <a:fld id="{07B971CC-AB79-4C71-A7B5-38BBCBE0FEA6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44266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A- </a:t>
            </a:r>
            <a:fld id="{07B971CC-AB79-4C71-A7B5-38BBCBE0FEA6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403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6" t="36082" r="6188" b="35053"/>
          <a:stretch/>
        </p:blipFill>
        <p:spPr>
          <a:xfrm>
            <a:off x="9744405" y="164638"/>
            <a:ext cx="2304256" cy="768085"/>
          </a:xfrm>
          <a:prstGeom prst="rect">
            <a:avLst/>
          </a:prstGeom>
        </p:spPr>
      </p:pic>
      <p:sp>
        <p:nvSpPr>
          <p:cNvPr id="9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A- </a:t>
            </a:r>
            <a:fld id="{07B971CC-AB79-4C71-A7B5-38BBCBE0FEA6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8396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A-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A-</a:t>
            </a:r>
            <a:fld id="{78A756A4-2DF5-4781-BF56-2686E3832C8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337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457322"/>
            <a:ext cx="12192000" cy="768085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1">
                    <a:lumMod val="75000"/>
                  </a:schemeClr>
                </a:solidFill>
              </a:rPr>
              <a:t>工程</a:t>
            </a:r>
            <a:endParaRPr lang="ko-KR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7160" y="5445224"/>
            <a:ext cx="544788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zh-TW" altLang="en-US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主辦機關 </a:t>
            </a:r>
            <a:r>
              <a:rPr lang="en-US" altLang="zh-TW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 </a:t>
            </a:r>
          </a:p>
          <a:p>
            <a:pPr lvl="1" algn="just"/>
            <a:r>
              <a:rPr lang="zh-TW" altLang="en-US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簡報人員 </a:t>
            </a:r>
            <a:r>
              <a:rPr lang="en-US" altLang="zh-TW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</a:t>
            </a:r>
          </a:p>
          <a:p>
            <a:pPr lvl="1" algn="just"/>
            <a:r>
              <a:rPr lang="zh-TW" altLang="en-US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查核日期 </a:t>
            </a:r>
            <a:r>
              <a:rPr lang="en-US" altLang="zh-TW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</a:t>
            </a:r>
            <a:endParaRPr lang="zh-TW" altLang="en-US" sz="2667" dirty="0">
              <a:solidFill>
                <a:schemeClr val="bg1"/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0" y="269204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【</a:t>
            </a:r>
            <a:r>
              <a:rPr lang="zh-TW" altLang="en-US" sz="3200" b="1" dirty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主辦機關</a:t>
            </a:r>
            <a:r>
              <a:rPr lang="en-US" altLang="zh-TW" sz="3200" b="1" dirty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】</a:t>
            </a:r>
            <a:r>
              <a:rPr lang="zh-TW" altLang="en-US" sz="3200" b="1" dirty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工程施工查核簡報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 smtClean="0"/>
              <a:t>A-1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2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"/>
          <p:cNvGrpSpPr>
            <a:grpSpLocks/>
          </p:cNvGrpSpPr>
          <p:nvPr/>
        </p:nvGrpSpPr>
        <p:grpSpPr bwMode="auto">
          <a:xfrm>
            <a:off x="431371" y="1062920"/>
            <a:ext cx="11521280" cy="5795081"/>
            <a:chOff x="231202" y="1125538"/>
            <a:chExt cx="8641311" cy="4346311"/>
          </a:xfrm>
        </p:grpSpPr>
        <p:sp>
          <p:nvSpPr>
            <p:cNvPr id="20" name="Rectangle 3"/>
            <p:cNvSpPr>
              <a:spLocks noChangeArrowheads="1"/>
            </p:cNvSpPr>
            <p:nvPr/>
          </p:nvSpPr>
          <p:spPr bwMode="auto">
            <a:xfrm>
              <a:off x="3000485" y="2430463"/>
              <a:ext cx="2579792" cy="304138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latin typeface="+mn-ea"/>
                </a:rPr>
                <a:t>公司負責人：</a:t>
              </a:r>
              <a:endParaRPr lang="en-US" altLang="zh-TW" sz="2667" dirty="0">
                <a:latin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latin typeface="+mn-ea"/>
                </a:rPr>
                <a:t>簽證技師：</a:t>
              </a:r>
              <a:endParaRPr kumimoji="1" lang="zh-TW" altLang="en-US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latin typeface="+mn-ea"/>
                </a:rPr>
                <a:t>監造主任：</a:t>
              </a:r>
              <a:endParaRPr lang="en-US" altLang="zh-TW" sz="2667" dirty="0">
                <a:latin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latin typeface="+mn-ea"/>
                </a:rPr>
                <a:t>監造人員：</a:t>
              </a:r>
              <a:endParaRPr kumimoji="1" lang="en-US" altLang="zh-TW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kumimoji="1" lang="en-US" altLang="zh-TW" sz="2667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3000485" y="1809750"/>
              <a:ext cx="2579792" cy="5445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vl="0"/>
              <a:r>
                <a:rPr lang="zh-TW" altLang="en-US" sz="2133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〇〇〇〇</a:t>
              </a:r>
            </a:p>
          </p:txBody>
        </p:sp>
        <p:sp>
          <p:nvSpPr>
            <p:cNvPr id="22" name="AutoShape 6"/>
            <p:cNvSpPr>
              <a:spLocks noChangeArrowheads="1"/>
            </p:cNvSpPr>
            <p:nvPr/>
          </p:nvSpPr>
          <p:spPr bwMode="auto">
            <a:xfrm>
              <a:off x="5645367" y="1125538"/>
              <a:ext cx="3227146" cy="609600"/>
            </a:xfrm>
            <a:prstGeom prst="homePlate">
              <a:avLst>
                <a:gd name="adj" fmla="val 39103"/>
              </a:avLst>
            </a:prstGeom>
            <a:solidFill>
              <a:schemeClr val="accent2">
                <a:lumMod val="75000"/>
              </a:schemeClr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667" dirty="0">
                  <a:solidFill>
                    <a:schemeClr val="bg1"/>
                  </a:solidFill>
                  <a:latin typeface="+mn-ea"/>
                </a:rPr>
                <a:t>工程施工廠商</a:t>
              </a:r>
              <a:endParaRPr lang="ja-JP" altLang="en-US" sz="2667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Rectangle 7"/>
            <p:cNvSpPr>
              <a:spLocks noChangeArrowheads="1"/>
            </p:cNvSpPr>
            <p:nvPr/>
          </p:nvSpPr>
          <p:spPr bwMode="auto">
            <a:xfrm>
              <a:off x="5670769" y="2416175"/>
              <a:ext cx="3201744" cy="305567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公司負責人：</a:t>
              </a:r>
              <a:endParaRPr kumimoji="1" lang="en-US" altLang="zh-TW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專任工程人員：</a:t>
              </a:r>
              <a:endParaRPr lang="en-US" altLang="zh-TW" sz="2667" dirty="0">
                <a:solidFill>
                  <a:srgbClr val="000000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工地主任 ：</a:t>
              </a:r>
              <a:endParaRPr kumimoji="1" lang="zh-TW" altLang="en-US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品管人員 ：</a:t>
              </a:r>
              <a:endParaRPr lang="en-US" altLang="zh-TW" sz="2667" dirty="0">
                <a:solidFill>
                  <a:srgbClr val="000000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職安人員 ：</a:t>
              </a:r>
              <a:endParaRPr kumimoji="1" lang="en-US" altLang="zh-TW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altLang="zh-TW" sz="1867" dirty="0">
                <a:solidFill>
                  <a:srgbClr val="000000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 </a:t>
              </a:r>
              <a:endParaRPr lang="zh-TW" altLang="en-US" sz="2400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5670769" y="1809750"/>
              <a:ext cx="3201744" cy="54451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vl="0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〇〇〇〇</a:t>
              </a:r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231202" y="2430463"/>
              <a:ext cx="2664398" cy="3041386"/>
            </a:xfrm>
            <a:prstGeom prst="rect">
              <a:avLst/>
            </a:prstGeom>
            <a:gradFill rotWithShape="1">
              <a:gsLst>
                <a:gs pos="0">
                  <a:srgbClr val="93B7E1"/>
                </a:gs>
                <a:gs pos="50000">
                  <a:srgbClr val="BED2EB"/>
                </a:gs>
                <a:gs pos="100000">
                  <a:srgbClr val="E0E8F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lr>
                  <a:srgbClr val="FF0066"/>
                </a:buClr>
                <a:buSzPct val="60000"/>
                <a:buFont typeface="Wingdings" panose="05000000000000000000" pitchFamily="2" charset="2"/>
                <a:buChar char="n"/>
                <a:defRPr kumimoji="1" sz="32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667" b="0" dirty="0">
                <a:latin typeface="+mn-ea"/>
                <a:ea typeface="+mn-ea"/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231202" y="1801813"/>
              <a:ext cx="2678792" cy="54451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667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〇〇〇〇</a:t>
              </a:r>
            </a:p>
          </p:txBody>
        </p:sp>
        <p:sp>
          <p:nvSpPr>
            <p:cNvPr id="27" name="AutoShape 13"/>
            <p:cNvSpPr>
              <a:spLocks noChangeArrowheads="1"/>
            </p:cNvSpPr>
            <p:nvPr/>
          </p:nvSpPr>
          <p:spPr bwMode="auto">
            <a:xfrm>
              <a:off x="2987784" y="1125538"/>
              <a:ext cx="2743311" cy="609600"/>
            </a:xfrm>
            <a:prstGeom prst="homePlate">
              <a:avLst>
                <a:gd name="adj" fmla="val 37208"/>
              </a:avLst>
            </a:prstGeom>
            <a:solidFill>
              <a:schemeClr val="accent3">
                <a:lumMod val="50000"/>
              </a:schemeClr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667" dirty="0">
                  <a:solidFill>
                    <a:schemeClr val="bg1"/>
                  </a:solidFill>
                  <a:latin typeface="+mn-ea"/>
                </a:rPr>
                <a:t>設計監造廠商</a:t>
              </a:r>
              <a:endParaRPr lang="ja-JP" altLang="en-US" sz="2667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AutoShape 14"/>
            <p:cNvSpPr>
              <a:spLocks noChangeArrowheads="1"/>
            </p:cNvSpPr>
            <p:nvPr/>
          </p:nvSpPr>
          <p:spPr bwMode="auto">
            <a:xfrm>
              <a:off x="231202" y="1125538"/>
              <a:ext cx="2907401" cy="609600"/>
            </a:xfrm>
            <a:prstGeom prst="homePlate">
              <a:avLst>
                <a:gd name="adj" fmla="val 37208"/>
              </a:avLst>
            </a:prstGeom>
            <a:solidFill>
              <a:schemeClr val="tx2">
                <a:lumMod val="60000"/>
                <a:lumOff val="40000"/>
              </a:schemeClr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667" dirty="0">
                  <a:solidFill>
                    <a:schemeClr val="bg1"/>
                  </a:solidFill>
                  <a:latin typeface="+mn-ea"/>
                </a:rPr>
                <a:t>工程主辦機關</a:t>
              </a:r>
              <a:endParaRPr lang="ja-JP" altLang="en-US" sz="4267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文字方塊 17"/>
            <p:cNvSpPr txBox="1">
              <a:spLocks noChangeArrowheads="1"/>
            </p:cNvSpPr>
            <p:nvPr/>
          </p:nvSpPr>
          <p:spPr bwMode="auto">
            <a:xfrm>
              <a:off x="231202" y="2438401"/>
              <a:ext cx="2664397" cy="2147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t">
              <a:spAutoFit/>
            </a:bodyPr>
            <a:lstStyle>
              <a:lvl1pPr>
                <a:spcBef>
                  <a:spcPct val="20000"/>
                </a:spcBef>
                <a:buClr>
                  <a:srgbClr val="FF0066"/>
                </a:buClr>
                <a:buSzPct val="60000"/>
                <a:buFont typeface="Wingdings" panose="05000000000000000000" pitchFamily="2" charset="2"/>
                <a:buChar char="n"/>
                <a:defRPr kumimoji="1" sz="32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800"/>
                </a:spcBef>
                <a:buClrTx/>
                <a:buSzTx/>
                <a:buNone/>
              </a:pPr>
              <a:r>
                <a:rPr lang="zh-TW" altLang="en-US" sz="2667" b="0" dirty="0">
                  <a:solidFill>
                    <a:schemeClr val="tx1"/>
                  </a:solidFill>
                  <a:latin typeface="+mn-ea"/>
                  <a:ea typeface="+mn-ea"/>
                </a:rPr>
                <a:t>處長 ：</a:t>
              </a:r>
              <a:endParaRPr lang="en-US" altLang="zh-TW" sz="2667" b="0" dirty="0">
                <a:solidFill>
                  <a:schemeClr val="tx1"/>
                </a:solidFill>
                <a:latin typeface="+mn-ea"/>
                <a:ea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buClrTx/>
                <a:buSzTx/>
                <a:buNone/>
              </a:pPr>
              <a:r>
                <a:rPr lang="zh-TW" altLang="en-US" sz="2667" b="0" dirty="0">
                  <a:solidFill>
                    <a:schemeClr val="tx1"/>
                  </a:solidFill>
                  <a:latin typeface="+mn-ea"/>
                  <a:ea typeface="+mn-ea"/>
                </a:rPr>
                <a:t>副處長：</a:t>
              </a:r>
              <a:endParaRPr lang="en-US" altLang="zh-TW" sz="2667" b="0" dirty="0">
                <a:solidFill>
                  <a:schemeClr val="tx1"/>
                </a:solidFill>
                <a:latin typeface="+mn-ea"/>
                <a:ea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buClrTx/>
                <a:buSzTx/>
                <a:buNone/>
              </a:pPr>
              <a:r>
                <a:rPr lang="zh-TW" altLang="en-US" sz="2667" b="0" dirty="0">
                  <a:solidFill>
                    <a:schemeClr val="tx1"/>
                  </a:solidFill>
                  <a:latin typeface="+mn-ea"/>
                  <a:ea typeface="+mn-ea"/>
                </a:rPr>
                <a:t>科長：</a:t>
              </a:r>
              <a:endParaRPr lang="en-US" altLang="zh-TW" sz="2667" b="0" dirty="0">
                <a:solidFill>
                  <a:schemeClr val="tx1"/>
                </a:solidFill>
                <a:latin typeface="+mn-ea"/>
                <a:ea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buClrTx/>
                <a:buSzTx/>
                <a:buNone/>
              </a:pPr>
              <a:r>
                <a:rPr lang="zh-TW" altLang="en-US" sz="2667" b="0" dirty="0">
                  <a:solidFill>
                    <a:schemeClr val="tx1"/>
                  </a:solidFill>
                  <a:latin typeface="+mn-ea"/>
                  <a:ea typeface="+mn-ea"/>
                </a:rPr>
                <a:t>承辦人員：</a:t>
              </a:r>
              <a:endParaRPr lang="zh-TW" altLang="en-US" sz="2667" b="0" dirty="0">
                <a:latin typeface="+mn-ea"/>
                <a:ea typeface="+mn-ea"/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>
                <a:solidFill>
                  <a:schemeClr val="accent1"/>
                </a:solidFill>
                <a:latin typeface="+mj-ea"/>
                <a:ea typeface="+mj-ea"/>
              </a:rPr>
              <a:t>工作人員介紹</a:t>
            </a:r>
            <a:endParaRPr lang="en-US" altLang="ko-KR" sz="4267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8112225" y="1394304"/>
            <a:ext cx="4176464" cy="3840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2133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57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53260"/>
            <a:ext cx="12192000" cy="768085"/>
          </a:xfrm>
        </p:spPr>
        <p:txBody>
          <a:bodyPr/>
          <a:lstStyle/>
          <a:p>
            <a:r>
              <a:rPr lang="zh-TW" altLang="en-US" b="1" dirty="0" smtClean="0"/>
              <a:t>簡報大綱</a:t>
            </a:r>
            <a:endParaRPr lang="ko-KR" altLang="en-US" b="1" dirty="0"/>
          </a:p>
        </p:txBody>
      </p:sp>
      <p:grpSp>
        <p:nvGrpSpPr>
          <p:cNvPr id="6" name="群組 5"/>
          <p:cNvGrpSpPr/>
          <p:nvPr/>
        </p:nvGrpSpPr>
        <p:grpSpPr>
          <a:xfrm>
            <a:off x="-4356" y="1643457"/>
            <a:ext cx="2860392" cy="3329561"/>
            <a:chOff x="-15861" y="1353546"/>
            <a:chExt cx="3151118" cy="3558872"/>
          </a:xfrm>
        </p:grpSpPr>
        <p:grpSp>
          <p:nvGrpSpPr>
            <p:cNvPr id="13319" name="Group 13318"/>
            <p:cNvGrpSpPr/>
            <p:nvPr/>
          </p:nvGrpSpPr>
          <p:grpSpPr>
            <a:xfrm rot="19917947">
              <a:off x="1469388" y="1353546"/>
              <a:ext cx="1665869" cy="3558872"/>
              <a:chOff x="1359132" y="345882"/>
              <a:chExt cx="1966239" cy="4200564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73901" y="2186669"/>
                <a:ext cx="501313" cy="2359777"/>
                <a:chOff x="2810055" y="1677194"/>
                <a:chExt cx="535258" cy="2519562"/>
              </a:xfrm>
            </p:grpSpPr>
            <p:sp>
              <p:nvSpPr>
                <p:cNvPr id="7" name="Rectangle 8"/>
                <p:cNvSpPr/>
                <p:nvPr/>
              </p:nvSpPr>
              <p:spPr>
                <a:xfrm>
                  <a:off x="2810675" y="3399597"/>
                  <a:ext cx="534638" cy="7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100000">
                      <a:schemeClr val="accent2">
                        <a:lumMod val="70000"/>
                        <a:lumOff val="3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8" name="Rectangle 8"/>
                <p:cNvSpPr/>
                <p:nvPr/>
              </p:nvSpPr>
              <p:spPr>
                <a:xfrm>
                  <a:off x="2984722" y="3392706"/>
                  <a:ext cx="180870" cy="787996"/>
                </a:xfrm>
                <a:custGeom>
                  <a:avLst/>
                  <a:gdLst>
                    <a:gd name="connsiteX0" fmla="*/ 0 w 1359043"/>
                    <a:gd name="connsiteY0" fmla="*/ 0 h 1813992"/>
                    <a:gd name="connsiteX1" fmla="*/ 1359043 w 1359043"/>
                    <a:gd name="connsiteY1" fmla="*/ 0 h 1813992"/>
                    <a:gd name="connsiteX2" fmla="*/ 1359043 w 1359043"/>
                    <a:gd name="connsiteY2" fmla="*/ 212596 h 1813992"/>
                    <a:gd name="connsiteX3" fmla="*/ 806822 w 1359043"/>
                    <a:gd name="connsiteY3" fmla="*/ 1813992 h 1813992"/>
                    <a:gd name="connsiteX4" fmla="*/ 1012 w 1359043"/>
                    <a:gd name="connsiteY4" fmla="*/ 289727 h 1813992"/>
                    <a:gd name="connsiteX5" fmla="*/ 0 w 1359043"/>
                    <a:gd name="connsiteY5" fmla="*/ 289727 h 1813992"/>
                    <a:gd name="connsiteX6" fmla="*/ 0 w 1359043"/>
                    <a:gd name="connsiteY6" fmla="*/ 288030 h 1813992"/>
                    <a:gd name="connsiteX7" fmla="*/ 0 w 1359043"/>
                    <a:gd name="connsiteY7" fmla="*/ 0 h 1813992"/>
                    <a:gd name="connsiteX0" fmla="*/ 0 w 1359043"/>
                    <a:gd name="connsiteY0" fmla="*/ 0 h 1820658"/>
                    <a:gd name="connsiteX1" fmla="*/ 1359043 w 1359043"/>
                    <a:gd name="connsiteY1" fmla="*/ 0 h 1820658"/>
                    <a:gd name="connsiteX2" fmla="*/ 1359043 w 1359043"/>
                    <a:gd name="connsiteY2" fmla="*/ 212596 h 1820658"/>
                    <a:gd name="connsiteX3" fmla="*/ 720119 w 1359043"/>
                    <a:gd name="connsiteY3" fmla="*/ 1820658 h 1820658"/>
                    <a:gd name="connsiteX4" fmla="*/ 1012 w 1359043"/>
                    <a:gd name="connsiteY4" fmla="*/ 289727 h 1820658"/>
                    <a:gd name="connsiteX5" fmla="*/ 0 w 1359043"/>
                    <a:gd name="connsiteY5" fmla="*/ 289727 h 1820658"/>
                    <a:gd name="connsiteX6" fmla="*/ 0 w 1359043"/>
                    <a:gd name="connsiteY6" fmla="*/ 288030 h 1820658"/>
                    <a:gd name="connsiteX7" fmla="*/ 0 w 1359043"/>
                    <a:gd name="connsiteY7" fmla="*/ 0 h 182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9043" h="1820658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720119" y="1820658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50000"/>
                        <a:lumOff val="50000"/>
                      </a:schemeClr>
                    </a:gs>
                    <a:gs pos="100000">
                      <a:schemeClr val="accent2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2810055" y="3399597"/>
                  <a:ext cx="264192" cy="763141"/>
                </a:xfrm>
                <a:custGeom>
                  <a:avLst/>
                  <a:gdLst>
                    <a:gd name="connsiteX0" fmla="*/ 0 w 1345558"/>
                    <a:gd name="connsiteY0" fmla="*/ 0 h 1783227"/>
                    <a:gd name="connsiteX1" fmla="*/ 897414 w 1345558"/>
                    <a:gd name="connsiteY1" fmla="*/ 0 h 1783227"/>
                    <a:gd name="connsiteX2" fmla="*/ 901843 w 1345558"/>
                    <a:gd name="connsiteY2" fmla="*/ 212596 h 1783227"/>
                    <a:gd name="connsiteX3" fmla="*/ 1345558 w 1345558"/>
                    <a:gd name="connsiteY3" fmla="*/ 1783227 h 1783227"/>
                    <a:gd name="connsiteX4" fmla="*/ 1012 w 1345558"/>
                    <a:gd name="connsiteY4" fmla="*/ 289727 h 1783227"/>
                    <a:gd name="connsiteX5" fmla="*/ 0 w 1345558"/>
                    <a:gd name="connsiteY5" fmla="*/ 289727 h 1783227"/>
                    <a:gd name="connsiteX6" fmla="*/ 0 w 1345558"/>
                    <a:gd name="connsiteY6" fmla="*/ 288030 h 1783227"/>
                    <a:gd name="connsiteX7" fmla="*/ 0 w 1345558"/>
                    <a:gd name="connsiteY7" fmla="*/ 0 h 1783227"/>
                    <a:gd name="connsiteX0" fmla="*/ 0 w 1331023"/>
                    <a:gd name="connsiteY0" fmla="*/ 0 h 1763232"/>
                    <a:gd name="connsiteX1" fmla="*/ 897414 w 1331023"/>
                    <a:gd name="connsiteY1" fmla="*/ 0 h 1763232"/>
                    <a:gd name="connsiteX2" fmla="*/ 901843 w 1331023"/>
                    <a:gd name="connsiteY2" fmla="*/ 212596 h 1763232"/>
                    <a:gd name="connsiteX3" fmla="*/ 1331023 w 1331023"/>
                    <a:gd name="connsiteY3" fmla="*/ 1763232 h 1763232"/>
                    <a:gd name="connsiteX4" fmla="*/ 1012 w 1331023"/>
                    <a:gd name="connsiteY4" fmla="*/ 289727 h 1763232"/>
                    <a:gd name="connsiteX5" fmla="*/ 0 w 1331023"/>
                    <a:gd name="connsiteY5" fmla="*/ 289727 h 1763232"/>
                    <a:gd name="connsiteX6" fmla="*/ 0 w 1331023"/>
                    <a:gd name="connsiteY6" fmla="*/ 288030 h 1763232"/>
                    <a:gd name="connsiteX7" fmla="*/ 0 w 1331023"/>
                    <a:gd name="connsiteY7" fmla="*/ 0 h 1763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1023" h="1763232">
                      <a:moveTo>
                        <a:pt x="0" y="0"/>
                      </a:moveTo>
                      <a:lnTo>
                        <a:pt x="897414" y="0"/>
                      </a:lnTo>
                      <a:cubicBezTo>
                        <a:pt x="898890" y="70865"/>
                        <a:pt x="900367" y="141731"/>
                        <a:pt x="901843" y="212596"/>
                      </a:cubicBezTo>
                      <a:lnTo>
                        <a:pt x="1331023" y="1763232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30000"/>
                        <a:lumOff val="70000"/>
                      </a:schemeClr>
                    </a:gs>
                    <a:gs pos="100000">
                      <a:schemeClr val="accent2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1" name="Rectangle 2"/>
                <p:cNvSpPr/>
                <p:nvPr/>
              </p:nvSpPr>
              <p:spPr>
                <a:xfrm>
                  <a:off x="2811292" y="1677194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30000"/>
                        <a:lumOff val="7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2" name="Rectangle 2"/>
                <p:cNvSpPr/>
                <p:nvPr/>
              </p:nvSpPr>
              <p:spPr>
                <a:xfrm>
                  <a:off x="2987824" y="1677195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100000">
                      <a:schemeClr val="accent1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3" name="Rectangle 2"/>
                <p:cNvSpPr/>
                <p:nvPr/>
              </p:nvSpPr>
              <p:spPr>
                <a:xfrm>
                  <a:off x="3165590" y="1677196"/>
                  <a:ext cx="177768" cy="1815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5" name="Isosceles Triangle 4"/>
                <p:cNvSpPr/>
                <p:nvPr/>
              </p:nvSpPr>
              <p:spPr>
                <a:xfrm rot="10800000">
                  <a:off x="2987823" y="3961239"/>
                  <a:ext cx="177768" cy="235517"/>
                </a:xfrm>
                <a:prstGeom prst="triangl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1359132" y="345882"/>
                <a:ext cx="1966239" cy="1811155"/>
                <a:chOff x="1888981" y="1110787"/>
                <a:chExt cx="2254374" cy="2076562"/>
              </a:xfrm>
            </p:grpSpPr>
            <p:sp>
              <p:nvSpPr>
                <p:cNvPr id="18" name="Teardrop 30"/>
                <p:cNvSpPr/>
                <p:nvPr/>
              </p:nvSpPr>
              <p:spPr>
                <a:xfrm rot="8100000">
                  <a:off x="2322441" y="1563466"/>
                  <a:ext cx="1333455" cy="1333457"/>
                </a:xfrm>
                <a:custGeom>
                  <a:avLst/>
                  <a:gdLst>
                    <a:gd name="connsiteX0" fmla="*/ 293361 w 2192670"/>
                    <a:gd name="connsiteY0" fmla="*/ 1899310 h 2192671"/>
                    <a:gd name="connsiteX1" fmla="*/ 0 w 2192670"/>
                    <a:gd name="connsiteY1" fmla="*/ 1191074 h 2192671"/>
                    <a:gd name="connsiteX2" fmla="*/ 1001597 w 2192670"/>
                    <a:gd name="connsiteY2" fmla="*/ 189477 h 2192671"/>
                    <a:gd name="connsiteX3" fmla="*/ 1341342 w 2192670"/>
                    <a:gd name="connsiteY3" fmla="*/ 189477 h 2192671"/>
                    <a:gd name="connsiteX4" fmla="*/ 1530818 w 2192670"/>
                    <a:gd name="connsiteY4" fmla="*/ 0 h 2192671"/>
                    <a:gd name="connsiteX5" fmla="*/ 1806586 w 2192670"/>
                    <a:gd name="connsiteY5" fmla="*/ 0 h 2192671"/>
                    <a:gd name="connsiteX6" fmla="*/ 1996062 w 2192670"/>
                    <a:gd name="connsiteY6" fmla="*/ 189477 h 2192671"/>
                    <a:gd name="connsiteX7" fmla="*/ 2003194 w 2192670"/>
                    <a:gd name="connsiteY7" fmla="*/ 189477 h 2192671"/>
                    <a:gd name="connsiteX8" fmla="*/ 2003194 w 2192670"/>
                    <a:gd name="connsiteY8" fmla="*/ 196609 h 2192671"/>
                    <a:gd name="connsiteX9" fmla="*/ 2192670 w 2192670"/>
                    <a:gd name="connsiteY9" fmla="*/ 386085 h 2192671"/>
                    <a:gd name="connsiteX10" fmla="*/ 2192670 w 2192670"/>
                    <a:gd name="connsiteY10" fmla="*/ 661852 h 2192671"/>
                    <a:gd name="connsiteX11" fmla="*/ 2003193 w 2192670"/>
                    <a:gd name="connsiteY11" fmla="*/ 851329 h 2192671"/>
                    <a:gd name="connsiteX12" fmla="*/ 2003194 w 2192670"/>
                    <a:gd name="connsiteY12" fmla="*/ 1191074 h 2192671"/>
                    <a:gd name="connsiteX13" fmla="*/ 1001597 w 2192670"/>
                    <a:gd name="connsiteY13" fmla="*/ 2192671 h 2192671"/>
                    <a:gd name="connsiteX14" fmla="*/ 293361 w 2192670"/>
                    <a:gd name="connsiteY14" fmla="*/ 1899310 h 2192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92670" h="2192671">
                      <a:moveTo>
                        <a:pt x="293361" y="1899310"/>
                      </a:moveTo>
                      <a:cubicBezTo>
                        <a:pt x="112107" y="1718057"/>
                        <a:pt x="0" y="1467657"/>
                        <a:pt x="0" y="1191074"/>
                      </a:cubicBezTo>
                      <a:cubicBezTo>
                        <a:pt x="0" y="637907"/>
                        <a:pt x="448430" y="189477"/>
                        <a:pt x="1001597" y="189477"/>
                      </a:cubicBezTo>
                      <a:lnTo>
                        <a:pt x="1341342" y="189477"/>
                      </a:lnTo>
                      <a:lnTo>
                        <a:pt x="1530818" y="0"/>
                      </a:lnTo>
                      <a:cubicBezTo>
                        <a:pt x="1606970" y="-76151"/>
                        <a:pt x="1730435" y="-76151"/>
                        <a:pt x="1806586" y="0"/>
                      </a:cubicBezTo>
                      <a:lnTo>
                        <a:pt x="1996062" y="189477"/>
                      </a:lnTo>
                      <a:lnTo>
                        <a:pt x="2003194" y="189477"/>
                      </a:lnTo>
                      <a:lnTo>
                        <a:pt x="2003194" y="196609"/>
                      </a:lnTo>
                      <a:lnTo>
                        <a:pt x="2192670" y="386085"/>
                      </a:lnTo>
                      <a:cubicBezTo>
                        <a:pt x="2268822" y="462236"/>
                        <a:pt x="2268822" y="585701"/>
                        <a:pt x="2192670" y="661852"/>
                      </a:cubicBezTo>
                      <a:lnTo>
                        <a:pt x="2003193" y="851329"/>
                      </a:lnTo>
                      <a:cubicBezTo>
                        <a:pt x="2003193" y="964577"/>
                        <a:pt x="2003194" y="1077826"/>
                        <a:pt x="2003194" y="1191074"/>
                      </a:cubicBezTo>
                      <a:cubicBezTo>
                        <a:pt x="2003194" y="1744241"/>
                        <a:pt x="1554764" y="2192671"/>
                        <a:pt x="1001597" y="2192671"/>
                      </a:cubicBezTo>
                      <a:cubicBezTo>
                        <a:pt x="725014" y="2192671"/>
                        <a:pt x="474614" y="2080563"/>
                        <a:pt x="293361" y="18993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08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25" name="Trapezoid 24"/>
                <p:cNvSpPr/>
                <p:nvPr/>
              </p:nvSpPr>
              <p:spPr>
                <a:xfrm rot="10800000">
                  <a:off x="2751763" y="2230194"/>
                  <a:ext cx="457200" cy="783671"/>
                </a:xfrm>
                <a:prstGeom prst="trapezoid">
                  <a:avLst/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9" name="Rounded Rectangle 18"/>
                <p:cNvSpPr/>
                <p:nvPr/>
              </p:nvSpPr>
              <p:spPr>
                <a:xfrm rot="2700000">
                  <a:off x="3710962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 rot="18900000" flipH="1">
                  <a:off x="2156327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2935970" y="1110787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Rounded Rectangle 21"/>
                <p:cNvSpPr/>
                <p:nvPr/>
              </p:nvSpPr>
              <p:spPr>
                <a:xfrm rot="5400000">
                  <a:off x="3933668" y="1996109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>
                <a:xfrm rot="16200000" flipH="1">
                  <a:off x="1978847" y="1919902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>
                <a:xfrm>
                  <a:off x="2692290" y="3074683"/>
                  <a:ext cx="612000" cy="1126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28" name="Rounded Rectangle 27"/>
                <p:cNvSpPr/>
                <p:nvPr/>
              </p:nvSpPr>
              <p:spPr>
                <a:xfrm>
                  <a:off x="283328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>
                <a:xfrm>
                  <a:off x="295750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ounded Rectangle 29"/>
                <p:cNvSpPr/>
                <p:nvPr/>
              </p:nvSpPr>
              <p:spPr>
                <a:xfrm>
                  <a:off x="308172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3313" name="Freeform 13312"/>
            <p:cNvSpPr/>
            <p:nvPr/>
          </p:nvSpPr>
          <p:spPr>
            <a:xfrm>
              <a:off x="-15861" y="2530131"/>
              <a:ext cx="3091680" cy="1938501"/>
            </a:xfrm>
            <a:custGeom>
              <a:avLst/>
              <a:gdLst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70591 w 2896332"/>
                <a:gd name="connsiteY13" fmla="*/ 23329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62971 w 2896332"/>
                <a:gd name="connsiteY13" fmla="*/ 26758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06617 w 2896332"/>
                <a:gd name="connsiteY10" fmla="*/ 176960 h 1871397"/>
                <a:gd name="connsiteX11" fmla="*/ 1962971 w 2896332"/>
                <a:gd name="connsiteY11" fmla="*/ 267583 h 1871397"/>
                <a:gd name="connsiteX12" fmla="*/ 1973469 w 2896332"/>
                <a:gd name="connsiteY12" fmla="*/ 784519 h 1871397"/>
                <a:gd name="connsiteX13" fmla="*/ 1866010 w 2896332"/>
                <a:gd name="connsiteY13" fmla="*/ 878218 h 1871397"/>
                <a:gd name="connsiteX14" fmla="*/ 2733769 w 2896332"/>
                <a:gd name="connsiteY14" fmla="*/ 1387129 h 1871397"/>
                <a:gd name="connsiteX15" fmla="*/ 2694623 w 2896332"/>
                <a:gd name="connsiteY15" fmla="*/ 1674208 h 1871397"/>
                <a:gd name="connsiteX16" fmla="*/ 2394496 w 2896332"/>
                <a:gd name="connsiteY16" fmla="*/ 1654634 h 1871397"/>
                <a:gd name="connsiteX17" fmla="*/ 2023060 w 2896332"/>
                <a:gd name="connsiteY17" fmla="*/ 1634793 h 1871397"/>
                <a:gd name="connsiteX18" fmla="*/ 1739085 w 2896332"/>
                <a:gd name="connsiteY18" fmla="*/ 1871397 h 1871397"/>
                <a:gd name="connsiteX19" fmla="*/ 1648664 w 2896332"/>
                <a:gd name="connsiteY19" fmla="*/ 1582137 h 1871397"/>
                <a:gd name="connsiteX20" fmla="*/ 1376671 w 2896332"/>
                <a:gd name="connsiteY20" fmla="*/ 1700306 h 1871397"/>
                <a:gd name="connsiteX21" fmla="*/ 1415819 w 2896332"/>
                <a:gd name="connsiteY21" fmla="*/ 1334933 h 1871397"/>
                <a:gd name="connsiteX22" fmla="*/ 665501 w 2896332"/>
                <a:gd name="connsiteY22" fmla="*/ 1276212 h 1871397"/>
                <a:gd name="connsiteX23" fmla="*/ 0 w 2896332"/>
                <a:gd name="connsiteY23" fmla="*/ 1126148 h 1871397"/>
                <a:gd name="connsiteX24" fmla="*/ 13050 w 2896332"/>
                <a:gd name="connsiteY24" fmla="*/ 284488 h 1871397"/>
                <a:gd name="connsiteX25" fmla="*/ 1898646 w 2896332"/>
                <a:gd name="connsiteY25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74819 w 2896332"/>
                <a:gd name="connsiteY16" fmla="*/ 1565782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8202 h 1872827"/>
                <a:gd name="connsiteX1" fmla="*/ 2655476 w 2896332"/>
                <a:gd name="connsiteY1" fmla="*/ 586045 h 1872827"/>
                <a:gd name="connsiteX2" fmla="*/ 2828170 w 2896332"/>
                <a:gd name="connsiteY2" fmla="*/ 1011931 h 1872827"/>
                <a:gd name="connsiteX3" fmla="*/ 2883834 w 2896332"/>
                <a:gd name="connsiteY3" fmla="*/ 1310265 h 1872827"/>
                <a:gd name="connsiteX4" fmla="*/ 2799743 w 2896332"/>
                <a:gd name="connsiteY4" fmla="*/ 1673528 h 1872827"/>
                <a:gd name="connsiteX5" fmla="*/ 2521033 w 2896332"/>
                <a:gd name="connsiteY5" fmla="*/ 1161851 h 1872827"/>
                <a:gd name="connsiteX6" fmla="*/ 2514265 w 2896332"/>
                <a:gd name="connsiteY6" fmla="*/ 468202 h 1872827"/>
                <a:gd name="connsiteX7" fmla="*/ 1898646 w 2896332"/>
                <a:gd name="connsiteY7" fmla="*/ 1476 h 1872827"/>
                <a:gd name="connsiteX8" fmla="*/ 1906617 w 2896332"/>
                <a:gd name="connsiteY8" fmla="*/ 178390 h 1872827"/>
                <a:gd name="connsiteX9" fmla="*/ 1962971 w 2896332"/>
                <a:gd name="connsiteY9" fmla="*/ 269013 h 1872827"/>
                <a:gd name="connsiteX10" fmla="*/ 1973469 w 2896332"/>
                <a:gd name="connsiteY10" fmla="*/ 785949 h 1872827"/>
                <a:gd name="connsiteX11" fmla="*/ 1866010 w 2896332"/>
                <a:gd name="connsiteY11" fmla="*/ 879648 h 1872827"/>
                <a:gd name="connsiteX12" fmla="*/ 2733769 w 2896332"/>
                <a:gd name="connsiteY12" fmla="*/ 1388559 h 1872827"/>
                <a:gd name="connsiteX13" fmla="*/ 2694623 w 2896332"/>
                <a:gd name="connsiteY13" fmla="*/ 1641133 h 1872827"/>
                <a:gd name="connsiteX14" fmla="*/ 2385869 w 2896332"/>
                <a:gd name="connsiteY14" fmla="*/ 1587053 h 1872827"/>
                <a:gd name="connsiteX15" fmla="*/ 2074819 w 2896332"/>
                <a:gd name="connsiteY15" fmla="*/ 1567212 h 1872827"/>
                <a:gd name="connsiteX16" fmla="*/ 1739085 w 2896332"/>
                <a:gd name="connsiteY16" fmla="*/ 1872827 h 1872827"/>
                <a:gd name="connsiteX17" fmla="*/ 1648664 w 2896332"/>
                <a:gd name="connsiteY17" fmla="*/ 1583567 h 1872827"/>
                <a:gd name="connsiteX18" fmla="*/ 1376671 w 2896332"/>
                <a:gd name="connsiteY18" fmla="*/ 1701736 h 1872827"/>
                <a:gd name="connsiteX19" fmla="*/ 1415819 w 2896332"/>
                <a:gd name="connsiteY19" fmla="*/ 1336363 h 1872827"/>
                <a:gd name="connsiteX20" fmla="*/ 665501 w 2896332"/>
                <a:gd name="connsiteY20" fmla="*/ 1277642 h 1872827"/>
                <a:gd name="connsiteX21" fmla="*/ 0 w 2896332"/>
                <a:gd name="connsiteY21" fmla="*/ 1127578 h 1872827"/>
                <a:gd name="connsiteX22" fmla="*/ 13050 w 2896332"/>
                <a:gd name="connsiteY22" fmla="*/ 285918 h 1872827"/>
                <a:gd name="connsiteX23" fmla="*/ 1898646 w 2896332"/>
                <a:gd name="connsiteY23" fmla="*/ 1476 h 187282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87909 w 2896332"/>
                <a:gd name="connsiteY5" fmla="*/ 1152990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6332"/>
                <a:gd name="connsiteY0" fmla="*/ 251285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09609 w 2896332"/>
                <a:gd name="connsiteY6" fmla="*/ 251285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4163"/>
                <a:gd name="connsiteY0" fmla="*/ 251285 h 1871397"/>
                <a:gd name="connsiteX1" fmla="*/ 2655476 w 2894163"/>
                <a:gd name="connsiteY1" fmla="*/ 584615 h 1871397"/>
                <a:gd name="connsiteX2" fmla="*/ 2828170 w 2894163"/>
                <a:gd name="connsiteY2" fmla="*/ 1010501 h 1871397"/>
                <a:gd name="connsiteX3" fmla="*/ 2883834 w 2894163"/>
                <a:gd name="connsiteY3" fmla="*/ 1308835 h 1871397"/>
                <a:gd name="connsiteX4" fmla="*/ 2792313 w 2894163"/>
                <a:gd name="connsiteY4" fmla="*/ 1690675 h 1871397"/>
                <a:gd name="connsiteX5" fmla="*/ 2651069 w 2894163"/>
                <a:gd name="connsiteY5" fmla="*/ 1156706 h 1871397"/>
                <a:gd name="connsiteX6" fmla="*/ 2209609 w 2894163"/>
                <a:gd name="connsiteY6" fmla="*/ 251285 h 1871397"/>
                <a:gd name="connsiteX7" fmla="*/ 1898646 w 2894163"/>
                <a:gd name="connsiteY7" fmla="*/ 46 h 1871397"/>
                <a:gd name="connsiteX8" fmla="*/ 1941303 w 2894163"/>
                <a:gd name="connsiteY8" fmla="*/ 293585 h 1871397"/>
                <a:gd name="connsiteX9" fmla="*/ 1974640 w 2894163"/>
                <a:gd name="connsiteY9" fmla="*/ 533402 h 1871397"/>
                <a:gd name="connsiteX10" fmla="*/ 1973469 w 2894163"/>
                <a:gd name="connsiteY10" fmla="*/ 784519 h 1871397"/>
                <a:gd name="connsiteX11" fmla="*/ 1866010 w 2894163"/>
                <a:gd name="connsiteY11" fmla="*/ 878218 h 1871397"/>
                <a:gd name="connsiteX12" fmla="*/ 2733769 w 2894163"/>
                <a:gd name="connsiteY12" fmla="*/ 1387129 h 1871397"/>
                <a:gd name="connsiteX13" fmla="*/ 2694623 w 2894163"/>
                <a:gd name="connsiteY13" fmla="*/ 1639703 h 1871397"/>
                <a:gd name="connsiteX14" fmla="*/ 2385869 w 2894163"/>
                <a:gd name="connsiteY14" fmla="*/ 1585623 h 1871397"/>
                <a:gd name="connsiteX15" fmla="*/ 2074819 w 2894163"/>
                <a:gd name="connsiteY15" fmla="*/ 1565782 h 1871397"/>
                <a:gd name="connsiteX16" fmla="*/ 1739085 w 2894163"/>
                <a:gd name="connsiteY16" fmla="*/ 1871397 h 1871397"/>
                <a:gd name="connsiteX17" fmla="*/ 1648664 w 2894163"/>
                <a:gd name="connsiteY17" fmla="*/ 1582137 h 1871397"/>
                <a:gd name="connsiteX18" fmla="*/ 1376671 w 2894163"/>
                <a:gd name="connsiteY18" fmla="*/ 1700306 h 1871397"/>
                <a:gd name="connsiteX19" fmla="*/ 1415819 w 2894163"/>
                <a:gd name="connsiteY19" fmla="*/ 1334933 h 1871397"/>
                <a:gd name="connsiteX20" fmla="*/ 665501 w 2894163"/>
                <a:gd name="connsiteY20" fmla="*/ 1276212 h 1871397"/>
                <a:gd name="connsiteX21" fmla="*/ 0 w 2894163"/>
                <a:gd name="connsiteY21" fmla="*/ 1126148 h 1871397"/>
                <a:gd name="connsiteX22" fmla="*/ 13050 w 2894163"/>
                <a:gd name="connsiteY22" fmla="*/ 284488 h 1871397"/>
                <a:gd name="connsiteX23" fmla="*/ 1898646 w 2894163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51069 w 2889213"/>
                <a:gd name="connsiteY5" fmla="*/ 1156706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228993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150164 w 2889213"/>
                <a:gd name="connsiteY6" fmla="*/ 228993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941303 w 2889213"/>
                <a:gd name="connsiteY8" fmla="*/ 178433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92904 w 2889213"/>
                <a:gd name="connsiteY9" fmla="*/ 459050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48320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56"/>
                <a:gd name="connsiteX1" fmla="*/ 2655476 w 2889213"/>
                <a:gd name="connsiteY1" fmla="*/ 469395 h 1800456"/>
                <a:gd name="connsiteX2" fmla="*/ 2828170 w 2889213"/>
                <a:gd name="connsiteY2" fmla="*/ 895281 h 1800456"/>
                <a:gd name="connsiteX3" fmla="*/ 2883834 w 2889213"/>
                <a:gd name="connsiteY3" fmla="*/ 1193615 h 1800456"/>
                <a:gd name="connsiteX4" fmla="*/ 2840612 w 2889213"/>
                <a:gd name="connsiteY4" fmla="*/ 1449135 h 1800456"/>
                <a:gd name="connsiteX5" fmla="*/ 2632493 w 2889213"/>
                <a:gd name="connsiteY5" fmla="*/ 1060062 h 1800456"/>
                <a:gd name="connsiteX6" fmla="*/ 2150164 w 2889213"/>
                <a:gd name="connsiteY6" fmla="*/ 113773 h 1800456"/>
                <a:gd name="connsiteX7" fmla="*/ 1348782 w 2889213"/>
                <a:gd name="connsiteY7" fmla="*/ 0 h 1800456"/>
                <a:gd name="connsiteX8" fmla="*/ 1714668 w 2889213"/>
                <a:gd name="connsiteY8" fmla="*/ 204372 h 1800456"/>
                <a:gd name="connsiteX9" fmla="*/ 1866896 w 2889213"/>
                <a:gd name="connsiteY9" fmla="*/ 462766 h 1800456"/>
                <a:gd name="connsiteX10" fmla="*/ 1973469 w 2889213"/>
                <a:gd name="connsiteY10" fmla="*/ 669299 h 1800456"/>
                <a:gd name="connsiteX11" fmla="*/ 1866010 w 2889213"/>
                <a:gd name="connsiteY11" fmla="*/ 762998 h 1800456"/>
                <a:gd name="connsiteX12" fmla="*/ 2733769 w 2889213"/>
                <a:gd name="connsiteY12" fmla="*/ 1271909 h 1800456"/>
                <a:gd name="connsiteX13" fmla="*/ 2694623 w 2889213"/>
                <a:gd name="connsiteY13" fmla="*/ 1524483 h 1800456"/>
                <a:gd name="connsiteX14" fmla="*/ 2385869 w 2889213"/>
                <a:gd name="connsiteY14" fmla="*/ 1470403 h 1800456"/>
                <a:gd name="connsiteX15" fmla="*/ 2191986 w 2889213"/>
                <a:gd name="connsiteY15" fmla="*/ 1800407 h 1800456"/>
                <a:gd name="connsiteX16" fmla="*/ 2074819 w 2889213"/>
                <a:gd name="connsiteY16" fmla="*/ 1450562 h 1800456"/>
                <a:gd name="connsiteX17" fmla="*/ 1739085 w 2889213"/>
                <a:gd name="connsiteY17" fmla="*/ 1756177 h 1800456"/>
                <a:gd name="connsiteX18" fmla="*/ 1648664 w 2889213"/>
                <a:gd name="connsiteY18" fmla="*/ 1466917 h 1800456"/>
                <a:gd name="connsiteX19" fmla="*/ 1376671 w 2889213"/>
                <a:gd name="connsiteY19" fmla="*/ 1585086 h 1800456"/>
                <a:gd name="connsiteX20" fmla="*/ 1415819 w 2889213"/>
                <a:gd name="connsiteY20" fmla="*/ 1219713 h 1800456"/>
                <a:gd name="connsiteX21" fmla="*/ 665501 w 2889213"/>
                <a:gd name="connsiteY21" fmla="*/ 1160992 h 1800456"/>
                <a:gd name="connsiteX22" fmla="*/ 0 w 2889213"/>
                <a:gd name="connsiteY22" fmla="*/ 1010928 h 1800456"/>
                <a:gd name="connsiteX23" fmla="*/ 13050 w 2889213"/>
                <a:gd name="connsiteY23" fmla="*/ 169268 h 1800456"/>
                <a:gd name="connsiteX24" fmla="*/ 1348782 w 2889213"/>
                <a:gd name="connsiteY24" fmla="*/ 0 h 1800456"/>
                <a:gd name="connsiteX0" fmla="*/ 2150164 w 2889213"/>
                <a:gd name="connsiteY0" fmla="*/ 113773 h 1811599"/>
                <a:gd name="connsiteX1" fmla="*/ 2655476 w 2889213"/>
                <a:gd name="connsiteY1" fmla="*/ 469395 h 1811599"/>
                <a:gd name="connsiteX2" fmla="*/ 2828170 w 2889213"/>
                <a:gd name="connsiteY2" fmla="*/ 895281 h 1811599"/>
                <a:gd name="connsiteX3" fmla="*/ 2883834 w 2889213"/>
                <a:gd name="connsiteY3" fmla="*/ 1193615 h 1811599"/>
                <a:gd name="connsiteX4" fmla="*/ 2840612 w 2889213"/>
                <a:gd name="connsiteY4" fmla="*/ 1449135 h 1811599"/>
                <a:gd name="connsiteX5" fmla="*/ 2632493 w 2889213"/>
                <a:gd name="connsiteY5" fmla="*/ 1060062 h 1811599"/>
                <a:gd name="connsiteX6" fmla="*/ 2150164 w 2889213"/>
                <a:gd name="connsiteY6" fmla="*/ 113773 h 1811599"/>
                <a:gd name="connsiteX7" fmla="*/ 1348782 w 2889213"/>
                <a:gd name="connsiteY7" fmla="*/ 0 h 1811599"/>
                <a:gd name="connsiteX8" fmla="*/ 1714668 w 2889213"/>
                <a:gd name="connsiteY8" fmla="*/ 204372 h 1811599"/>
                <a:gd name="connsiteX9" fmla="*/ 1866896 w 2889213"/>
                <a:gd name="connsiteY9" fmla="*/ 462766 h 1811599"/>
                <a:gd name="connsiteX10" fmla="*/ 1973469 w 2889213"/>
                <a:gd name="connsiteY10" fmla="*/ 669299 h 1811599"/>
                <a:gd name="connsiteX11" fmla="*/ 1866010 w 2889213"/>
                <a:gd name="connsiteY11" fmla="*/ 762998 h 1811599"/>
                <a:gd name="connsiteX12" fmla="*/ 2733769 w 2889213"/>
                <a:gd name="connsiteY12" fmla="*/ 1271909 h 1811599"/>
                <a:gd name="connsiteX13" fmla="*/ 2694623 w 2889213"/>
                <a:gd name="connsiteY13" fmla="*/ 1524483 h 1811599"/>
                <a:gd name="connsiteX14" fmla="*/ 2385869 w 2889213"/>
                <a:gd name="connsiteY14" fmla="*/ 1470403 h 1811599"/>
                <a:gd name="connsiteX15" fmla="*/ 2214278 w 2889213"/>
                <a:gd name="connsiteY15" fmla="*/ 1811553 h 1811599"/>
                <a:gd name="connsiteX16" fmla="*/ 2074819 w 2889213"/>
                <a:gd name="connsiteY16" fmla="*/ 1450562 h 1811599"/>
                <a:gd name="connsiteX17" fmla="*/ 1739085 w 2889213"/>
                <a:gd name="connsiteY17" fmla="*/ 1756177 h 1811599"/>
                <a:gd name="connsiteX18" fmla="*/ 1648664 w 2889213"/>
                <a:gd name="connsiteY18" fmla="*/ 1466917 h 1811599"/>
                <a:gd name="connsiteX19" fmla="*/ 1376671 w 2889213"/>
                <a:gd name="connsiteY19" fmla="*/ 1585086 h 1811599"/>
                <a:gd name="connsiteX20" fmla="*/ 1415819 w 2889213"/>
                <a:gd name="connsiteY20" fmla="*/ 1219713 h 1811599"/>
                <a:gd name="connsiteX21" fmla="*/ 665501 w 2889213"/>
                <a:gd name="connsiteY21" fmla="*/ 1160992 h 1811599"/>
                <a:gd name="connsiteX22" fmla="*/ 0 w 2889213"/>
                <a:gd name="connsiteY22" fmla="*/ 1010928 h 1811599"/>
                <a:gd name="connsiteX23" fmla="*/ 13050 w 2889213"/>
                <a:gd name="connsiteY23" fmla="*/ 169268 h 1811599"/>
                <a:gd name="connsiteX24" fmla="*/ 1348782 w 2889213"/>
                <a:gd name="connsiteY24" fmla="*/ 0 h 1811599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89213" h="1811553">
                  <a:moveTo>
                    <a:pt x="2150164" y="113773"/>
                  </a:moveTo>
                  <a:lnTo>
                    <a:pt x="2655476" y="469395"/>
                  </a:lnTo>
                  <a:cubicBezTo>
                    <a:pt x="2724937" y="612627"/>
                    <a:pt x="2790110" y="774578"/>
                    <a:pt x="2828170" y="895281"/>
                  </a:cubicBezTo>
                  <a:cubicBezTo>
                    <a:pt x="2845006" y="1009922"/>
                    <a:pt x="2872906" y="1094971"/>
                    <a:pt x="2883834" y="1193615"/>
                  </a:cubicBezTo>
                  <a:cubicBezTo>
                    <a:pt x="2898597" y="1276508"/>
                    <a:pt x="2882583" y="1383685"/>
                    <a:pt x="2840612" y="1449135"/>
                  </a:cubicBezTo>
                  <a:cubicBezTo>
                    <a:pt x="2801112" y="1388173"/>
                    <a:pt x="2764708" y="1276910"/>
                    <a:pt x="2632493" y="1060062"/>
                  </a:cubicBezTo>
                  <a:cubicBezTo>
                    <a:pt x="2521003" y="837054"/>
                    <a:pt x="2268591" y="370791"/>
                    <a:pt x="2150164" y="113773"/>
                  </a:cubicBezTo>
                  <a:close/>
                  <a:moveTo>
                    <a:pt x="1348782" y="0"/>
                  </a:moveTo>
                  <a:cubicBezTo>
                    <a:pt x="1445338" y="154432"/>
                    <a:pt x="1639668" y="165874"/>
                    <a:pt x="1714668" y="204372"/>
                  </a:cubicBezTo>
                  <a:cubicBezTo>
                    <a:pt x="1723722" y="285320"/>
                    <a:pt x="1831199" y="402612"/>
                    <a:pt x="1866896" y="462766"/>
                  </a:cubicBezTo>
                  <a:cubicBezTo>
                    <a:pt x="1913125" y="544588"/>
                    <a:pt x="1935949" y="596454"/>
                    <a:pt x="1973469" y="669299"/>
                  </a:cubicBezTo>
                  <a:cubicBezTo>
                    <a:pt x="1909251" y="682689"/>
                    <a:pt x="1863715" y="712895"/>
                    <a:pt x="1866010" y="762998"/>
                  </a:cubicBezTo>
                  <a:cubicBezTo>
                    <a:pt x="1884495" y="971782"/>
                    <a:pt x="2517373" y="1008755"/>
                    <a:pt x="2733769" y="1271909"/>
                  </a:cubicBezTo>
                  <a:cubicBezTo>
                    <a:pt x="2839248" y="1365427"/>
                    <a:pt x="2779441" y="1512521"/>
                    <a:pt x="2694623" y="1524483"/>
                  </a:cubicBezTo>
                  <a:cubicBezTo>
                    <a:pt x="2575007" y="1522308"/>
                    <a:pt x="2538107" y="1485627"/>
                    <a:pt x="2385869" y="1470403"/>
                  </a:cubicBezTo>
                  <a:cubicBezTo>
                    <a:pt x="2333676" y="1639614"/>
                    <a:pt x="2280982" y="1755416"/>
                    <a:pt x="2214278" y="1811553"/>
                  </a:cubicBezTo>
                  <a:cubicBezTo>
                    <a:pt x="2147576" y="1804531"/>
                    <a:pt x="2033271" y="1685187"/>
                    <a:pt x="2074819" y="1450562"/>
                  </a:cubicBezTo>
                  <a:cubicBezTo>
                    <a:pt x="1992109" y="1541380"/>
                    <a:pt x="1856720" y="1716561"/>
                    <a:pt x="1739085" y="1756177"/>
                  </a:cubicBezTo>
                  <a:cubicBezTo>
                    <a:pt x="1647742" y="1688758"/>
                    <a:pt x="1625791" y="1561162"/>
                    <a:pt x="1648664" y="1466917"/>
                  </a:cubicBezTo>
                  <a:cubicBezTo>
                    <a:pt x="1575908" y="1517602"/>
                    <a:pt x="1475987" y="1575732"/>
                    <a:pt x="1376671" y="1585086"/>
                  </a:cubicBezTo>
                  <a:cubicBezTo>
                    <a:pt x="1265755" y="1421973"/>
                    <a:pt x="1344050" y="1304532"/>
                    <a:pt x="1415819" y="1219713"/>
                  </a:cubicBezTo>
                  <a:cubicBezTo>
                    <a:pt x="1106992" y="1284958"/>
                    <a:pt x="922130" y="1226237"/>
                    <a:pt x="665501" y="1160992"/>
                  </a:cubicBezTo>
                  <a:cubicBezTo>
                    <a:pt x="467591" y="1128369"/>
                    <a:pt x="282729" y="1004403"/>
                    <a:pt x="0" y="1010928"/>
                  </a:cubicBezTo>
                  <a:lnTo>
                    <a:pt x="13050" y="169268"/>
                  </a:lnTo>
                  <a:cubicBezTo>
                    <a:pt x="722590" y="234513"/>
                    <a:pt x="1132701" y="28762"/>
                    <a:pt x="1348782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210148" y="3098519"/>
            <a:ext cx="4077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/>
              <a:t>工程管理</a:t>
            </a:r>
            <a:endParaRPr lang="en-US" altLang="zh-TW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26463" y="4236546"/>
            <a:ext cx="5903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/>
              <a:t>預算支用情形</a:t>
            </a:r>
            <a:endParaRPr lang="en-US" altLang="zh-TW" sz="3200" b="1" dirty="0"/>
          </a:p>
        </p:txBody>
      </p:sp>
      <p:grpSp>
        <p:nvGrpSpPr>
          <p:cNvPr id="14" name="群組 13"/>
          <p:cNvGrpSpPr/>
          <p:nvPr/>
        </p:nvGrpSpPr>
        <p:grpSpPr>
          <a:xfrm>
            <a:off x="3247712" y="1880735"/>
            <a:ext cx="857163" cy="3035259"/>
            <a:chOff x="2617145" y="1126851"/>
            <a:chExt cx="642872" cy="2276444"/>
          </a:xfrm>
        </p:grpSpPr>
        <p:sp>
          <p:nvSpPr>
            <p:cNvPr id="50" name="Oval 49"/>
            <p:cNvSpPr/>
            <p:nvPr/>
          </p:nvSpPr>
          <p:spPr>
            <a:xfrm>
              <a:off x="2650549" y="112685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2650549" y="1985612"/>
              <a:ext cx="576064" cy="5760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2650549" y="282723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617145" y="118405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壹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617145" y="2042812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貳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617145" y="288443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參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3</a:t>
            </a:fld>
            <a:endParaRPr lang="zh-TW" altLang="en-US" dirty="0"/>
          </a:p>
        </p:txBody>
      </p:sp>
      <p:sp>
        <p:nvSpPr>
          <p:cNvPr id="70" name="TextBox 54"/>
          <p:cNvSpPr txBox="1"/>
          <p:nvPr/>
        </p:nvSpPr>
        <p:spPr>
          <a:xfrm>
            <a:off x="8370251" y="1973717"/>
            <a:ext cx="3565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各級督導缺失追蹤及改善情形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" name="TextBox 57"/>
          <p:cNvSpPr txBox="1"/>
          <p:nvPr/>
        </p:nvSpPr>
        <p:spPr>
          <a:xfrm>
            <a:off x="8370251" y="3103577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困難問題及解決對策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74" name="群組 73"/>
          <p:cNvGrpSpPr/>
          <p:nvPr/>
        </p:nvGrpSpPr>
        <p:grpSpPr>
          <a:xfrm>
            <a:off x="7439912" y="1905477"/>
            <a:ext cx="857163" cy="4061802"/>
            <a:chOff x="2617145" y="1126851"/>
            <a:chExt cx="642872" cy="3046351"/>
          </a:xfrm>
        </p:grpSpPr>
        <p:sp>
          <p:nvSpPr>
            <p:cNvPr id="75" name="Oval 49"/>
            <p:cNvSpPr/>
            <p:nvPr/>
          </p:nvSpPr>
          <p:spPr>
            <a:xfrm>
              <a:off x="2650549" y="112685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6" name="Oval 50"/>
            <p:cNvSpPr/>
            <p:nvPr/>
          </p:nvSpPr>
          <p:spPr>
            <a:xfrm>
              <a:off x="2650549" y="1985612"/>
              <a:ext cx="576064" cy="5760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7" name="Oval 51"/>
            <p:cNvSpPr/>
            <p:nvPr/>
          </p:nvSpPr>
          <p:spPr>
            <a:xfrm>
              <a:off x="2650549" y="282723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8" name="TextBox 61"/>
            <p:cNvSpPr txBox="1"/>
            <p:nvPr/>
          </p:nvSpPr>
          <p:spPr>
            <a:xfrm>
              <a:off x="2617145" y="118405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肆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9" name="TextBox 62"/>
            <p:cNvSpPr txBox="1"/>
            <p:nvPr/>
          </p:nvSpPr>
          <p:spPr>
            <a:xfrm>
              <a:off x="2617145" y="2042812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伍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0" name="TextBox 63"/>
            <p:cNvSpPr txBox="1"/>
            <p:nvPr/>
          </p:nvSpPr>
          <p:spPr>
            <a:xfrm>
              <a:off x="2617145" y="288443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陸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2" name="TextBox 68"/>
            <p:cNvSpPr txBox="1"/>
            <p:nvPr/>
          </p:nvSpPr>
          <p:spPr>
            <a:xfrm>
              <a:off x="2617145" y="373462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捌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3" name="TextBox 57"/>
          <p:cNvSpPr txBox="1"/>
          <p:nvPr/>
        </p:nvSpPr>
        <p:spPr>
          <a:xfrm>
            <a:off x="4210148" y="1979292"/>
            <a:ext cx="31962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工程概要及施工進度</a:t>
            </a:r>
            <a:endParaRPr lang="en-US" altLang="zh-TW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4" name="TextBox 57"/>
          <p:cNvSpPr txBox="1"/>
          <p:nvPr/>
        </p:nvSpPr>
        <p:spPr>
          <a:xfrm>
            <a:off x="8370251" y="4236838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本案優點事項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39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4</a:t>
            </a:fld>
            <a:endParaRPr lang="zh-TW" alt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/>
          <a:lstStyle/>
          <a:p>
            <a:r>
              <a:rPr lang="zh-TW" altLang="en-US" sz="4267" b="1" dirty="0">
                <a:latin typeface="+mj-ea"/>
                <a:ea typeface="+mj-ea"/>
              </a:rPr>
              <a:t>壹</a:t>
            </a:r>
            <a:r>
              <a:rPr lang="en-US" altLang="zh-TW" sz="4267" b="1" dirty="0">
                <a:latin typeface="+mj-ea"/>
                <a:ea typeface="+mj-ea"/>
              </a:rPr>
              <a:t>.</a:t>
            </a:r>
            <a:r>
              <a:rPr lang="zh-TW" altLang="en-US" sz="4267" b="1" dirty="0">
                <a:latin typeface="+mj-ea"/>
                <a:ea typeface="+mj-ea"/>
              </a:rPr>
              <a:t>工程概要</a:t>
            </a:r>
            <a:r>
              <a:rPr lang="en-US" altLang="zh-TW" sz="4267" b="1" dirty="0">
                <a:solidFill>
                  <a:schemeClr val="accent1"/>
                </a:solidFill>
              </a:rPr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緣起</a:t>
            </a:r>
          </a:p>
        </p:txBody>
      </p:sp>
    </p:spTree>
    <p:extLst>
      <p:ext uri="{BB962C8B-B14F-4D97-AF65-F5344CB8AC3E}">
        <p14:creationId xmlns:p14="http://schemas.microsoft.com/office/powerpoint/2010/main" val="331167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/>
          <a:lstStyle/>
          <a:p>
            <a:r>
              <a:rPr lang="zh-TW" altLang="en-US" sz="4267" b="1" dirty="0">
                <a:latin typeface="+mj-ea"/>
                <a:ea typeface="+mj-ea"/>
              </a:rPr>
              <a:t>壹</a:t>
            </a:r>
            <a:r>
              <a:rPr lang="en-US" altLang="zh-TW" sz="4267" b="1" dirty="0">
                <a:latin typeface="+mj-ea"/>
                <a:ea typeface="+mj-ea"/>
              </a:rPr>
              <a:t>.</a:t>
            </a:r>
            <a:r>
              <a:rPr lang="zh-TW" altLang="en-US" sz="4267" b="1" dirty="0">
                <a:latin typeface="+mj-ea"/>
                <a:ea typeface="+mj-ea"/>
              </a:rPr>
              <a:t>工程概要</a:t>
            </a:r>
            <a:r>
              <a:rPr lang="en-US" altLang="zh-TW" sz="4267" b="1" dirty="0">
                <a:solidFill>
                  <a:schemeClr val="accent1"/>
                </a:solidFill>
              </a:rPr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工程範圍及施工項目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601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>
                <a:latin typeface="+mn-ea"/>
              </a:rPr>
              <a:t>壹</a:t>
            </a:r>
            <a:r>
              <a:rPr lang="en-US" altLang="zh-TW" sz="4267" b="1" dirty="0">
                <a:latin typeface="+mn-ea"/>
              </a:rPr>
              <a:t>.</a:t>
            </a:r>
            <a:r>
              <a:rPr lang="zh-TW" altLang="en-US" sz="4267" b="1" dirty="0">
                <a:latin typeface="+mn-ea"/>
              </a:rPr>
              <a:t>工程概要</a:t>
            </a:r>
            <a:r>
              <a:rPr lang="en-US" altLang="zh-TW" sz="4267" b="1" dirty="0">
                <a:solidFill>
                  <a:schemeClr val="accent1"/>
                </a:solidFill>
                <a:latin typeface="+mn-ea"/>
              </a:rPr>
              <a:t>-</a:t>
            </a:r>
            <a:r>
              <a:rPr lang="zh-TW" altLang="en-US" sz="4267" b="1" dirty="0">
                <a:solidFill>
                  <a:schemeClr val="accent1"/>
                </a:solidFill>
                <a:latin typeface="+mn-ea"/>
              </a:rPr>
              <a:t>基本資料說明</a:t>
            </a: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8151644" y="1409745"/>
            <a:ext cx="4176464" cy="3840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2133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>
          <a:xfrm>
            <a:off x="8652164" y="6442463"/>
            <a:ext cx="2743200" cy="366183"/>
          </a:xfrm>
        </p:spPr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/>
              <a:t>6</a:t>
            </a:fld>
            <a:endParaRPr lang="zh-TW" altLang="en-US" dirty="0"/>
          </a:p>
        </p:txBody>
      </p:sp>
      <p:graphicFrame>
        <p:nvGraphicFramePr>
          <p:cNvPr id="11" name="Group 73"/>
          <p:cNvGraphicFramePr>
            <a:graphicFrameLocks noGrp="1"/>
          </p:cNvGraphicFramePr>
          <p:nvPr>
            <p:extLst/>
          </p:nvPr>
        </p:nvGraphicFramePr>
        <p:xfrm>
          <a:off x="500778" y="1045715"/>
          <a:ext cx="11259852" cy="5398901"/>
        </p:xfrm>
        <a:graphic>
          <a:graphicData uri="http://schemas.openxmlformats.org/drawingml/2006/table">
            <a:tbl>
              <a:tblPr firstRow="1">
                <a:tableStyleId>{08FB837D-C827-4EFA-A057-4D05807E0F7C}</a:tableStyleId>
              </a:tblPr>
              <a:tblGrid>
                <a:gridCol w="1836311">
                  <a:extLst>
                    <a:ext uri="{9D8B030D-6E8A-4147-A177-3AD203B41FA5}"/>
                  </a:extLst>
                </a:gridCol>
                <a:gridCol w="2768113">
                  <a:extLst>
                    <a:ext uri="{9D8B030D-6E8A-4147-A177-3AD203B41FA5}"/>
                  </a:extLst>
                </a:gridCol>
                <a:gridCol w="6655428">
                  <a:extLst>
                    <a:ext uri="{9D8B030D-6E8A-4147-A177-3AD203B41FA5}"/>
                  </a:extLst>
                </a:gridCol>
              </a:tblGrid>
              <a:tr h="666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項次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重要里程碑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完成日期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4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決標日</a:t>
                      </a:r>
                      <a:r>
                        <a:rPr kumimoji="1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70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訂約日期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extLst>
                  <a:ext uri="{0D108BD9-81ED-4DB2-BD59-A6C34878D82A}"/>
                </a:extLst>
              </a:tr>
              <a:tr h="829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開工日期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829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完工日期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9094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5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契約工期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原契約工期日曆天：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/>
                      </a:r>
                      <a:b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展延工期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原因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90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6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契約金額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原契約金額：</a:t>
                      </a:r>
                      <a:endParaRPr kumimoji="1" lang="en-US" altLang="zh-TW" sz="27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變更設計金額：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35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7</a:t>
            </a:fld>
            <a:endParaRPr lang="zh-TW" altLang="en-US" dirty="0"/>
          </a:p>
        </p:txBody>
      </p:sp>
      <p:sp>
        <p:nvSpPr>
          <p:cNvPr id="50" name="TextBox 7"/>
          <p:cNvSpPr txBox="1"/>
          <p:nvPr/>
        </p:nvSpPr>
        <p:spPr>
          <a:xfrm>
            <a:off x="335359" y="942199"/>
            <a:ext cx="5952663" cy="1323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667" dirty="0">
                <a:latin typeface="+mn-ea"/>
                <a:cs typeface="Arial" pitchFamily="34" charset="0"/>
              </a:rPr>
              <a:t>工程預定進度：％</a:t>
            </a:r>
            <a:r>
              <a:rPr lang="en-US" altLang="zh-TW" sz="2667" dirty="0">
                <a:latin typeface="+mn-ea"/>
                <a:cs typeface="Arial" pitchFamily="34" charset="0"/>
              </a:rPr>
              <a:t>(</a:t>
            </a:r>
            <a:r>
              <a:rPr lang="zh-TW" altLang="en-US" sz="2667" dirty="0">
                <a:latin typeface="+mn-ea"/>
                <a:cs typeface="Arial" pitchFamily="34" charset="0"/>
              </a:rPr>
              <a:t>截至  </a:t>
            </a:r>
            <a:r>
              <a:rPr lang="en-US" altLang="zh-TW" sz="2667" dirty="0">
                <a:latin typeface="+mn-ea"/>
                <a:cs typeface="Arial" pitchFamily="34" charset="0"/>
              </a:rPr>
              <a:t>)</a:t>
            </a:r>
          </a:p>
          <a:p>
            <a:pPr marL="228594" indent="-22859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667" dirty="0">
                <a:latin typeface="+mn-ea"/>
                <a:cs typeface="Arial" pitchFamily="34" charset="0"/>
              </a:rPr>
              <a:t>工程實際進度：％</a:t>
            </a:r>
            <a:r>
              <a:rPr lang="en-US" altLang="zh-TW" sz="2667" dirty="0">
                <a:latin typeface="+mn-ea"/>
                <a:cs typeface="Arial" pitchFamily="34" charset="0"/>
              </a:rPr>
              <a:t>(</a:t>
            </a:r>
            <a:r>
              <a:rPr lang="zh-TW" altLang="en-US" sz="2667" dirty="0">
                <a:latin typeface="+mn-ea"/>
                <a:cs typeface="Arial" pitchFamily="34" charset="0"/>
              </a:rPr>
              <a:t>超前</a:t>
            </a:r>
            <a:r>
              <a:rPr lang="en-US" altLang="zh-TW" sz="2667" dirty="0">
                <a:latin typeface="+mn-ea"/>
                <a:cs typeface="Arial" pitchFamily="34" charset="0"/>
              </a:rPr>
              <a:t>/</a:t>
            </a:r>
            <a:r>
              <a:rPr lang="zh-TW" altLang="en-US" sz="2667" dirty="0">
                <a:latin typeface="+mn-ea"/>
                <a:cs typeface="Arial" pitchFamily="34" charset="0"/>
              </a:rPr>
              <a:t>落後 </a:t>
            </a:r>
            <a:r>
              <a:rPr lang="en-US" altLang="zh-TW" sz="2667" dirty="0">
                <a:latin typeface="+mn-ea"/>
                <a:cs typeface="Arial" pitchFamily="34" charset="0"/>
              </a:rPr>
              <a:t>%)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/>
          <a:lstStyle/>
          <a:p>
            <a:r>
              <a:rPr lang="zh-TW" altLang="en-US" sz="4267" b="1" dirty="0">
                <a:latin typeface="+mj-ea"/>
                <a:ea typeface="+mj-ea"/>
              </a:rPr>
              <a:t>壹</a:t>
            </a:r>
            <a:r>
              <a:rPr lang="en-US" altLang="zh-TW" sz="4267" b="1" dirty="0">
                <a:latin typeface="+mj-ea"/>
                <a:ea typeface="+mj-ea"/>
              </a:rPr>
              <a:t>.</a:t>
            </a:r>
            <a:r>
              <a:rPr lang="zh-TW" altLang="en-US" sz="4267" b="1" dirty="0">
                <a:latin typeface="+mj-ea"/>
                <a:ea typeface="+mj-ea"/>
              </a:rPr>
              <a:t>工程概要</a:t>
            </a:r>
            <a:r>
              <a:rPr lang="en-US" altLang="zh-TW" sz="4267" b="1" dirty="0">
                <a:solidFill>
                  <a:schemeClr val="accent1"/>
                </a:solidFill>
              </a:rPr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目前施工進度</a:t>
            </a:r>
          </a:p>
        </p:txBody>
      </p:sp>
    </p:spTree>
    <p:extLst>
      <p:ext uri="{BB962C8B-B14F-4D97-AF65-F5344CB8AC3E}">
        <p14:creationId xmlns:p14="http://schemas.microsoft.com/office/powerpoint/2010/main" val="315019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/>
              <a:t>貳</a:t>
            </a:r>
            <a:r>
              <a:rPr lang="en-US" altLang="zh-TW" sz="4267" b="1" dirty="0"/>
              <a:t>.</a:t>
            </a:r>
            <a:r>
              <a:rPr lang="zh-TW" altLang="en-US" sz="4267" b="1" dirty="0"/>
              <a:t>工程管理</a:t>
            </a:r>
            <a:r>
              <a:rPr lang="en-US" altLang="zh-TW" sz="4267" b="1" dirty="0">
                <a:solidFill>
                  <a:schemeClr val="accent1"/>
                </a:solidFill>
              </a:rPr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重要計畫審查情形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8</a:t>
            </a:fld>
            <a:endParaRPr lang="zh-TW" altLang="en-US" dirty="0"/>
          </a:p>
        </p:txBody>
      </p:sp>
      <p:graphicFrame>
        <p:nvGraphicFramePr>
          <p:cNvPr id="13" name="Group 4"/>
          <p:cNvGraphicFramePr>
            <a:graphicFrameLocks noGrp="1"/>
          </p:cNvGraphicFramePr>
          <p:nvPr>
            <p:extLst/>
          </p:nvPr>
        </p:nvGraphicFramePr>
        <p:xfrm>
          <a:off x="527382" y="1045714"/>
          <a:ext cx="11329258" cy="2850987"/>
        </p:xfrm>
        <a:graphic>
          <a:graphicData uri="http://schemas.openxmlformats.org/drawingml/2006/table">
            <a:tbl>
              <a:tblPr first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762891">
                  <a:extLst>
                    <a:ext uri="{9D8B030D-6E8A-4147-A177-3AD203B41FA5}"/>
                  </a:extLst>
                </a:gridCol>
                <a:gridCol w="2999404">
                  <a:extLst>
                    <a:ext uri="{9D8B030D-6E8A-4147-A177-3AD203B41FA5}"/>
                  </a:extLst>
                </a:gridCol>
                <a:gridCol w="5566963">
                  <a:extLst>
                    <a:ext uri="{9D8B030D-6E8A-4147-A177-3AD203B41FA5}"/>
                  </a:extLst>
                </a:gridCol>
              </a:tblGrid>
              <a:tr h="632951"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計畫名稱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送審日期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核定日期文號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5450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監造計畫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5450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品質計畫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施工計畫</a:t>
                      </a:r>
                      <a:endParaRPr kumimoji="0" lang="zh-TW" altLang="zh-TW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zh-TW" altLang="en-US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09"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zh-TW" altLang="en-US" sz="2100" b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文字方塊 4">
            <a:extLst>
              <a:ext uri="{FF2B5EF4-FFF2-40B4-BE49-F238E27FC236}">
                <a16:creationId xmlns="" xmlns:a16="http://schemas.microsoft.com/office/drawing/2014/main" id="{EEE906C8-526B-4C89-B616-6CD9CB133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575" y="4082327"/>
            <a:ext cx="11300869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ts val="3467"/>
              </a:lnSpc>
            </a:pP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本案於 開工，契約規定於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提送品質及施工計畫。</a:t>
            </a:r>
            <a:endParaRPr lang="en-GB" altLang="zh-TW" sz="2667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42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/>
              <a:t>參</a:t>
            </a:r>
            <a:r>
              <a:rPr lang="en-US" altLang="zh-TW" sz="4267" b="1" dirty="0"/>
              <a:t>.</a:t>
            </a:r>
            <a:r>
              <a:rPr lang="zh-TW" altLang="en-US" sz="4267" b="1" dirty="0"/>
              <a:t>預算支用情形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9</a:t>
            </a:fld>
            <a:endParaRPr lang="zh-TW" altLang="en-US" dirty="0"/>
          </a:p>
        </p:txBody>
      </p:sp>
      <p:sp>
        <p:nvSpPr>
          <p:cNvPr id="8" name="Rectangle 4"/>
          <p:cNvSpPr/>
          <p:nvPr/>
        </p:nvSpPr>
        <p:spPr>
          <a:xfrm>
            <a:off x="335360" y="1165137"/>
            <a:ext cx="11165416" cy="13313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120000" tIns="62400" rIns="120000" bIns="62400"/>
          <a:lstStyle/>
          <a:p>
            <a:pPr marL="1920" eaLnBrk="0">
              <a:spcBef>
                <a:spcPts val="1331"/>
              </a:spcBef>
              <a:buClr>
                <a:schemeClr val="accent2"/>
              </a:buClr>
              <a:tabLst>
                <a:tab pos="456949" algn="l"/>
                <a:tab pos="1055492" algn="l"/>
                <a:tab pos="1654517" algn="l"/>
                <a:tab pos="2253544" algn="l"/>
                <a:tab pos="2852569" algn="l"/>
                <a:tab pos="3451594" algn="l"/>
                <a:tab pos="4050619" algn="l"/>
                <a:tab pos="4649644" algn="l"/>
                <a:tab pos="5248669" algn="l"/>
                <a:tab pos="5847692" algn="l"/>
                <a:tab pos="6446719" algn="l"/>
                <a:tab pos="7045743" algn="l"/>
                <a:tab pos="7644769" algn="l"/>
                <a:tab pos="8243794" algn="l"/>
                <a:tab pos="8842819" algn="l"/>
                <a:tab pos="9441844" algn="l"/>
                <a:tab pos="10040869" algn="l"/>
                <a:tab pos="10639894" algn="l"/>
                <a:tab pos="11238918" algn="l"/>
                <a:tab pos="11837944" algn="l"/>
                <a:tab pos="12436969" algn="l"/>
              </a:tabLst>
              <a:defRPr/>
            </a:pPr>
            <a:r>
              <a:rPr lang="zh-TW" altLang="en-US" sz="2667" dirty="0">
                <a:latin typeface="+mn-ea"/>
                <a:cs typeface="標楷體" pitchFamily="65"/>
              </a:rPr>
              <a:t>經費來源：</a:t>
            </a:r>
            <a:endParaRPr lang="en-US" altLang="zh-TW" sz="2667" dirty="0">
              <a:latin typeface="+mn-ea"/>
              <a:cs typeface="標楷體" pitchFamily="65"/>
            </a:endParaRPr>
          </a:p>
          <a:p>
            <a:pPr>
              <a:lnSpc>
                <a:spcPct val="150000"/>
              </a:lnSpc>
            </a:pPr>
            <a:r>
              <a:rPr lang="zh-TW" altLang="en-US" sz="2667" dirty="0">
                <a:latin typeface="+mn-ea"/>
                <a:cs typeface="Arial" pitchFamily="34" charset="0"/>
              </a:rPr>
              <a:t>累計估驗進度：</a:t>
            </a:r>
            <a:r>
              <a:rPr lang="en-US" altLang="zh-TW" sz="2667" b="1" dirty="0">
                <a:solidFill>
                  <a:srgbClr val="2121FE"/>
                </a:solidFill>
                <a:latin typeface="+mn-ea"/>
                <a:cs typeface="Arial" pitchFamily="34" charset="0"/>
              </a:rPr>
              <a:t> </a:t>
            </a:r>
            <a:r>
              <a:rPr lang="en-US" altLang="zh-TW" sz="2667" dirty="0">
                <a:latin typeface="+mn-ea"/>
                <a:cs typeface="Arial" pitchFamily="34" charset="0"/>
              </a:rPr>
              <a:t>%(</a:t>
            </a:r>
            <a:r>
              <a:rPr lang="zh-TW" altLang="en-US" sz="2667" dirty="0">
                <a:latin typeface="+mn-ea"/>
                <a:cs typeface="Arial" pitchFamily="34" charset="0"/>
              </a:rPr>
              <a:t>累計至</a:t>
            </a:r>
            <a:r>
              <a:rPr lang="en-US" altLang="zh-TW" sz="2667" dirty="0">
                <a:latin typeface="+mn-ea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TW" altLang="en-US" sz="2667" dirty="0">
                <a:latin typeface="+mn-ea"/>
                <a:cs typeface="Arial" pitchFamily="34" charset="0"/>
              </a:rPr>
              <a:t>累計估驗金額：</a:t>
            </a:r>
            <a:r>
              <a:rPr lang="en-US" altLang="zh-TW" sz="2667" b="1" dirty="0">
                <a:solidFill>
                  <a:srgbClr val="2121FE"/>
                </a:solidFill>
                <a:latin typeface="+mn-ea"/>
                <a:cs typeface="Arial" pitchFamily="34" charset="0"/>
              </a:rPr>
              <a:t> </a:t>
            </a:r>
            <a:endParaRPr lang="zh-TW" altLang="en-US" sz="2667" dirty="0">
              <a:latin typeface="+mn-ea"/>
            </a:endParaRPr>
          </a:p>
          <a:p>
            <a:pPr marL="456949" indent="-455029" eaLnBrk="0">
              <a:spcBef>
                <a:spcPts val="1331"/>
              </a:spcBef>
              <a:tabLst>
                <a:tab pos="456949" algn="l"/>
                <a:tab pos="1055492" algn="l"/>
                <a:tab pos="1654517" algn="l"/>
                <a:tab pos="2253544" algn="l"/>
                <a:tab pos="2852569" algn="l"/>
                <a:tab pos="3451594" algn="l"/>
                <a:tab pos="4050619" algn="l"/>
                <a:tab pos="4649644" algn="l"/>
                <a:tab pos="5248669" algn="l"/>
                <a:tab pos="5847692" algn="l"/>
                <a:tab pos="6446719" algn="l"/>
                <a:tab pos="7045743" algn="l"/>
                <a:tab pos="7644769" algn="l"/>
                <a:tab pos="8243794" algn="l"/>
                <a:tab pos="8842819" algn="l"/>
                <a:tab pos="9441844" algn="l"/>
                <a:tab pos="10040869" algn="l"/>
                <a:tab pos="10639894" algn="l"/>
                <a:tab pos="11238918" algn="l"/>
                <a:tab pos="11837944" algn="l"/>
                <a:tab pos="12436969" algn="l"/>
              </a:tabLst>
              <a:defRPr/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標楷體" pitchFamily="65"/>
            </a:endParaRPr>
          </a:p>
          <a:p>
            <a:pPr marL="456949" indent="-455029" eaLnBrk="0">
              <a:spcBef>
                <a:spcPts val="1331"/>
              </a:spcBef>
              <a:tabLst>
                <a:tab pos="456949" algn="l"/>
                <a:tab pos="1055492" algn="l"/>
                <a:tab pos="1654517" algn="l"/>
                <a:tab pos="2253544" algn="l"/>
                <a:tab pos="2852569" algn="l"/>
                <a:tab pos="3451594" algn="l"/>
                <a:tab pos="4050619" algn="l"/>
                <a:tab pos="4649644" algn="l"/>
                <a:tab pos="5248669" algn="l"/>
                <a:tab pos="5847692" algn="l"/>
                <a:tab pos="6446719" algn="l"/>
                <a:tab pos="7045743" algn="l"/>
                <a:tab pos="7644769" algn="l"/>
                <a:tab pos="8243794" algn="l"/>
                <a:tab pos="8842819" algn="l"/>
                <a:tab pos="9441844" algn="l"/>
                <a:tab pos="10040869" algn="l"/>
                <a:tab pos="10639894" algn="l"/>
                <a:tab pos="11238918" algn="l"/>
                <a:tab pos="11837944" algn="l"/>
                <a:tab pos="12436969" algn="l"/>
              </a:tabLst>
              <a:defRPr/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標楷體" pitchFamily="65"/>
            </a:endParaRPr>
          </a:p>
          <a:p>
            <a:pPr marL="456949" indent="-455029" eaLnBrk="0">
              <a:spcBef>
                <a:spcPts val="1331"/>
              </a:spcBef>
              <a:tabLst>
                <a:tab pos="456949" algn="l"/>
                <a:tab pos="1055492" algn="l"/>
                <a:tab pos="1654517" algn="l"/>
                <a:tab pos="2253544" algn="l"/>
                <a:tab pos="2852569" algn="l"/>
                <a:tab pos="3451594" algn="l"/>
                <a:tab pos="4050619" algn="l"/>
                <a:tab pos="4649644" algn="l"/>
                <a:tab pos="5248669" algn="l"/>
                <a:tab pos="5847692" algn="l"/>
                <a:tab pos="6446719" algn="l"/>
                <a:tab pos="7045743" algn="l"/>
                <a:tab pos="7644769" algn="l"/>
                <a:tab pos="8243794" algn="l"/>
                <a:tab pos="8842819" algn="l"/>
                <a:tab pos="9441844" algn="l"/>
                <a:tab pos="10040869" algn="l"/>
                <a:tab pos="10639894" algn="l"/>
                <a:tab pos="11238918" algn="l"/>
                <a:tab pos="11837944" algn="l"/>
                <a:tab pos="12436969" algn="l"/>
              </a:tabLst>
              <a:defRPr/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標楷體" pitchFamily="65"/>
            </a:endParaRPr>
          </a:p>
          <a:p>
            <a:pPr marL="456949" indent="-455029" eaLnBrk="0">
              <a:spcBef>
                <a:spcPts val="1331"/>
              </a:spcBef>
              <a:tabLst>
                <a:tab pos="456949" algn="l"/>
                <a:tab pos="1055492" algn="l"/>
                <a:tab pos="1654517" algn="l"/>
                <a:tab pos="2253544" algn="l"/>
                <a:tab pos="2852569" algn="l"/>
                <a:tab pos="3451594" algn="l"/>
                <a:tab pos="4050619" algn="l"/>
                <a:tab pos="4649644" algn="l"/>
                <a:tab pos="5248669" algn="l"/>
                <a:tab pos="5847692" algn="l"/>
                <a:tab pos="6446719" algn="l"/>
                <a:tab pos="7045743" algn="l"/>
                <a:tab pos="7644769" algn="l"/>
                <a:tab pos="8243794" algn="l"/>
                <a:tab pos="8842819" algn="l"/>
                <a:tab pos="9441844" algn="l"/>
                <a:tab pos="10040869" algn="l"/>
                <a:tab pos="10639894" algn="l"/>
                <a:tab pos="11238918" algn="l"/>
                <a:tab pos="11837944" algn="l"/>
                <a:tab pos="12436969" algn="l"/>
              </a:tabLst>
              <a:defRPr/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標楷體" pitchFamily="65"/>
            </a:endParaRPr>
          </a:p>
          <a:p>
            <a:pPr marL="456949" indent="-455029" eaLnBrk="0">
              <a:spcBef>
                <a:spcPts val="1331"/>
              </a:spcBef>
              <a:tabLst>
                <a:tab pos="456949" algn="l"/>
                <a:tab pos="1055492" algn="l"/>
                <a:tab pos="1654517" algn="l"/>
                <a:tab pos="2253544" algn="l"/>
                <a:tab pos="2852569" algn="l"/>
                <a:tab pos="3451594" algn="l"/>
                <a:tab pos="4050619" algn="l"/>
                <a:tab pos="4649644" algn="l"/>
                <a:tab pos="5248669" algn="l"/>
                <a:tab pos="5847692" algn="l"/>
                <a:tab pos="6446719" algn="l"/>
                <a:tab pos="7045743" algn="l"/>
                <a:tab pos="7644769" algn="l"/>
                <a:tab pos="8243794" algn="l"/>
                <a:tab pos="8842819" algn="l"/>
                <a:tab pos="9441844" algn="l"/>
                <a:tab pos="10040869" algn="l"/>
                <a:tab pos="10639894" algn="l"/>
                <a:tab pos="11238918" algn="l"/>
                <a:tab pos="11837944" algn="l"/>
                <a:tab pos="12436969" algn="l"/>
              </a:tabLst>
              <a:defRPr/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標楷體" pitchFamily="65"/>
            </a:endParaRPr>
          </a:p>
          <a:p>
            <a:pPr marL="456949" indent="-455029" eaLnBrk="0">
              <a:spcBef>
                <a:spcPts val="1331"/>
              </a:spcBef>
              <a:tabLst>
                <a:tab pos="456949" algn="l"/>
                <a:tab pos="1055492" algn="l"/>
                <a:tab pos="1654517" algn="l"/>
                <a:tab pos="2253544" algn="l"/>
                <a:tab pos="2852569" algn="l"/>
                <a:tab pos="3451594" algn="l"/>
                <a:tab pos="4050619" algn="l"/>
                <a:tab pos="4649644" algn="l"/>
                <a:tab pos="5248669" algn="l"/>
                <a:tab pos="5847692" algn="l"/>
                <a:tab pos="6446719" algn="l"/>
                <a:tab pos="7045743" algn="l"/>
                <a:tab pos="7644769" algn="l"/>
                <a:tab pos="8243794" algn="l"/>
                <a:tab pos="8842819" algn="l"/>
                <a:tab pos="9441844" algn="l"/>
                <a:tab pos="10040869" algn="l"/>
                <a:tab pos="10639894" algn="l"/>
                <a:tab pos="11238918" algn="l"/>
                <a:tab pos="11837944" algn="l"/>
                <a:tab pos="12436969" algn="l"/>
              </a:tabLst>
              <a:defRPr/>
            </a:pP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  <a:cs typeface="標楷體" pitchFamily="65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/>
          </p:nvPr>
        </p:nvGraphicFramePr>
        <p:xfrm>
          <a:off x="431371" y="2916280"/>
          <a:ext cx="11521280" cy="1915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實領金額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保留款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實領金額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</a:t>
                      </a:r>
                      <a:r>
                        <a:rPr lang="en-US" altLang="zh-TW" sz="27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27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期工程</a:t>
                      </a:r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款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總計支應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71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/>
              <a:t>肆</a:t>
            </a:r>
            <a:r>
              <a:rPr lang="en-US" altLang="zh-TW" sz="4267" b="1" dirty="0"/>
              <a:t>.</a:t>
            </a:r>
            <a:r>
              <a:rPr lang="zh-TW" altLang="en-US" sz="4267" b="1" dirty="0"/>
              <a:t>施工品質</a:t>
            </a:r>
            <a:r>
              <a:rPr lang="en-US" altLang="zh-TW" sz="4267" b="1" dirty="0">
                <a:solidFill>
                  <a:schemeClr val="accent1"/>
                </a:solidFill>
              </a:rPr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主辦機關督導情形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10</a:t>
            </a:fld>
            <a:endParaRPr lang="zh-TW" altLang="en-US" dirty="0"/>
          </a:p>
        </p:txBody>
      </p:sp>
      <p:sp>
        <p:nvSpPr>
          <p:cNvPr id="10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35360" y="836712"/>
            <a:ext cx="11425269" cy="1496397"/>
          </a:xfrm>
        </p:spPr>
        <p:txBody>
          <a:bodyPr/>
          <a:lstStyle/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133" dirty="0">
                <a:solidFill>
                  <a:schemeClr val="tx1"/>
                </a:solidFill>
                <a:latin typeface="+mj-ea"/>
                <a:ea typeface="+mj-ea"/>
              </a:rPr>
              <a:t>成立工程督導小組，不定期辦理現地督導，建立工程督導紀錄</a:t>
            </a:r>
            <a:endParaRPr lang="en-US" altLang="zh-TW" sz="2133" dirty="0">
              <a:solidFill>
                <a:schemeClr val="tx1"/>
              </a:solidFill>
              <a:latin typeface="+mj-ea"/>
              <a:ea typeface="+mj-ea"/>
            </a:endParaRP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133" dirty="0">
                <a:solidFill>
                  <a:schemeClr val="tx1"/>
                </a:solidFill>
                <a:latin typeface="+mj-ea"/>
                <a:ea typeface="+mj-ea"/>
              </a:rPr>
              <a:t>截止  日止，共完成〇次工程督導，共計</a:t>
            </a:r>
            <a:r>
              <a:rPr lang="zh-TW" altLang="en-US" sz="2133" dirty="0">
                <a:solidFill>
                  <a:schemeClr val="tx1"/>
                </a:solidFill>
                <a:latin typeface="+mj-ea"/>
              </a:rPr>
              <a:t>〇</a:t>
            </a:r>
            <a:r>
              <a:rPr lang="zh-TW" altLang="en-US" sz="2133" dirty="0">
                <a:solidFill>
                  <a:schemeClr val="tx1"/>
                </a:solidFill>
                <a:latin typeface="+mj-ea"/>
                <a:ea typeface="+mj-ea"/>
              </a:rPr>
              <a:t>次缺失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/>
          </p:nvPr>
        </p:nvGraphicFramePr>
        <p:xfrm>
          <a:off x="719403" y="2180861"/>
          <a:ext cx="11041227" cy="278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407"/>
                <a:gridCol w="3518991"/>
                <a:gridCol w="3114192"/>
                <a:gridCol w="2972637"/>
              </a:tblGrid>
              <a:tr h="5569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  <a:endParaRPr lang="zh-TW" altLang="en-US" sz="2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督導</a:t>
                      </a:r>
                      <a:r>
                        <a:rPr lang="en-US" altLang="zh-TW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查驗</a:t>
                      </a:r>
                      <a:r>
                        <a:rPr lang="en-US" altLang="zh-TW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日期</a:t>
                      </a:r>
                      <a:endParaRPr lang="zh-TW" altLang="en-US" sz="2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缺失改善期限</a:t>
                      </a:r>
                      <a:endParaRPr lang="zh-TW" altLang="en-US" sz="2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改善完成時間</a:t>
                      </a:r>
                      <a:endParaRPr lang="zh-TW" altLang="en-US" sz="2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</a:tr>
              <a:tr h="55694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01</a:t>
                      </a:r>
                      <a:endParaRPr lang="zh-TW" altLang="en-US" sz="2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1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1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</a:tr>
              <a:tr h="55694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02</a:t>
                      </a:r>
                      <a:endParaRPr lang="zh-TW" altLang="en-US" sz="2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1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1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</a:tr>
              <a:tr h="55694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03</a:t>
                      </a:r>
                      <a:endParaRPr lang="zh-TW" altLang="en-US" sz="2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1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1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</a:tr>
              <a:tr h="55694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1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04</a:t>
                      </a:r>
                      <a:endParaRPr lang="zh-TW" altLang="en-US" sz="21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1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100" kern="1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1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18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>
          <a:xfrm>
            <a:off x="8629387" y="6342425"/>
            <a:ext cx="2743200" cy="366183"/>
          </a:xfrm>
        </p:spPr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>
                <a:latin typeface="+mn-ea"/>
              </a:rPr>
              <a:t>11</a:t>
            </a:fld>
            <a:endParaRPr lang="zh-TW" altLang="en-US" dirty="0"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4147" y="1085187"/>
            <a:ext cx="9278007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85" indent="-609585">
              <a:buFont typeface="Arial" panose="020B0604020202020204" pitchFamily="34" charset="0"/>
              <a:buChar char="•"/>
            </a:pPr>
            <a:r>
              <a:rPr lang="zh-TW" altLang="en-US" sz="2133" dirty="0">
                <a:latin typeface="+mj-ea"/>
              </a:rPr>
              <a:t>填列工程督導紀錄表，並函請施工廠商於期限內完成改善並提送改善對策及追蹤表</a:t>
            </a:r>
            <a:endParaRPr lang="en-US" altLang="zh-TW" sz="2133" dirty="0">
              <a:latin typeface="+mj-ea"/>
            </a:endParaRPr>
          </a:p>
          <a:p>
            <a:pPr marL="609585" indent="-609585">
              <a:buFont typeface="Arial" panose="020B0604020202020204" pitchFamily="34" charset="0"/>
              <a:buChar char="•"/>
            </a:pPr>
            <a:r>
              <a:rPr lang="zh-TW" altLang="en-US" sz="2133" b="1" dirty="0">
                <a:solidFill>
                  <a:srgbClr val="FF0000"/>
                </a:solidFill>
                <a:latin typeface="+mn-ea"/>
              </a:rPr>
              <a:t>工程督導缺失均在時限內改善完畢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/>
              <a:t>肆</a:t>
            </a:r>
            <a:r>
              <a:rPr lang="en-US" altLang="zh-TW" sz="4267" b="1" dirty="0"/>
              <a:t>.</a:t>
            </a:r>
            <a:r>
              <a:rPr lang="zh-TW" altLang="en-US" sz="4267" b="1" dirty="0"/>
              <a:t>施工品質</a:t>
            </a:r>
            <a:r>
              <a:rPr lang="en-US" altLang="zh-TW" sz="4267" b="1" dirty="0">
                <a:solidFill>
                  <a:schemeClr val="accent1"/>
                </a:solidFill>
              </a:rPr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主辦機關督導情形</a:t>
            </a:r>
          </a:p>
        </p:txBody>
      </p:sp>
    </p:spTree>
    <p:extLst>
      <p:ext uri="{BB962C8B-B14F-4D97-AF65-F5344CB8AC3E}">
        <p14:creationId xmlns:p14="http://schemas.microsoft.com/office/powerpoint/2010/main" val="230644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>
          <a:xfrm>
            <a:off x="8629387" y="6342425"/>
            <a:ext cx="2743200" cy="366183"/>
          </a:xfrm>
        </p:spPr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>
                <a:latin typeface="+mn-ea"/>
              </a:rPr>
              <a:t>12</a:t>
            </a:fld>
            <a:endParaRPr lang="zh-TW" altLang="en-US" dirty="0">
              <a:latin typeface="+mn-ea"/>
            </a:endParaRP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/>
              <a:t>伍</a:t>
            </a:r>
            <a:r>
              <a:rPr lang="en-US" altLang="zh-TW" sz="4267" b="1" dirty="0"/>
              <a:t>.</a:t>
            </a:r>
            <a:r>
              <a:rPr lang="zh-TW" altLang="zh-TW" sz="4267" b="1" dirty="0"/>
              <a:t>困難問題及解決對策</a:t>
            </a:r>
            <a:endParaRPr lang="zh-TW" altLang="en-US" sz="4267" b="1" dirty="0"/>
          </a:p>
        </p:txBody>
      </p:sp>
    </p:spTree>
    <p:extLst>
      <p:ext uri="{BB962C8B-B14F-4D97-AF65-F5344CB8AC3E}">
        <p14:creationId xmlns:p14="http://schemas.microsoft.com/office/powerpoint/2010/main" val="389489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13</a:t>
            </a:fld>
            <a:endParaRPr lang="zh-TW" alt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/>
              <a:t>陸</a:t>
            </a:r>
            <a:r>
              <a:rPr lang="en-US" altLang="zh-TW" sz="4267" b="1" dirty="0"/>
              <a:t>.</a:t>
            </a:r>
            <a:r>
              <a:rPr lang="zh-TW" altLang="zh-TW" sz="4267" b="1" dirty="0"/>
              <a:t>本案優點事項</a:t>
            </a:r>
            <a:endParaRPr lang="zh-TW" altLang="en-US" sz="4267" b="1" dirty="0"/>
          </a:p>
        </p:txBody>
      </p:sp>
    </p:spTree>
    <p:extLst>
      <p:ext uri="{BB962C8B-B14F-4D97-AF65-F5344CB8AC3E}">
        <p14:creationId xmlns:p14="http://schemas.microsoft.com/office/powerpoint/2010/main" val="22444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35360" y="4677139"/>
            <a:ext cx="1171330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lnSpc>
                <a:spcPct val="90000"/>
              </a:lnSpc>
              <a:spcBef>
                <a:spcPct val="50000"/>
              </a:spcBef>
              <a:defRPr/>
            </a:pPr>
            <a:r>
              <a:rPr lang="zh-TW" altLang="en-US" sz="7200" b="1" kern="0" dirty="0">
                <a:solidFill>
                  <a:srgbClr val="FFFF00"/>
                </a:solidFill>
                <a:latin typeface="+mn-ea"/>
              </a:rPr>
              <a:t>  </a:t>
            </a:r>
            <a:r>
              <a:rPr lang="zh-TW" altLang="en-US" sz="72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簡報完畢            敬請指教</a:t>
            </a:r>
          </a:p>
        </p:txBody>
      </p:sp>
      <p:sp>
        <p:nvSpPr>
          <p:cNvPr id="2" name="圖片版面配置區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A- </a:t>
            </a:r>
            <a:fld id="{07B971CC-AB79-4C71-A7B5-38BBCBE0FEA6}" type="slidenum">
              <a:rPr lang="zh-TW" altLang="en-US" smtClean="0"/>
              <a:t>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40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434</Words>
  <Application>Microsoft Office PowerPoint</Application>
  <PresentationFormat>寬螢幕</PresentationFormat>
  <Paragraphs>138</Paragraphs>
  <Slides>14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6" baseType="lpstr">
      <vt:lpstr>Arial Unicode MS</vt:lpstr>
      <vt:lpstr>맑은 고딕</vt:lpstr>
      <vt:lpstr>ＭＳ Ｐゴシック</vt:lpstr>
      <vt:lpstr>微軟正黑體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莊穎儒</dc:creator>
  <cp:lastModifiedBy>陳姿蓉</cp:lastModifiedBy>
  <cp:revision>4</cp:revision>
  <dcterms:created xsi:type="dcterms:W3CDTF">2023-11-27T09:04:12Z</dcterms:created>
  <dcterms:modified xsi:type="dcterms:W3CDTF">2025-02-19T03:39:38Z</dcterms:modified>
</cp:coreProperties>
</file>