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68" r:id="rId3"/>
    <p:sldId id="269" r:id="rId4"/>
    <p:sldId id="257" r:id="rId5"/>
    <p:sldId id="258" r:id="rId6"/>
    <p:sldId id="259" r:id="rId7"/>
    <p:sldId id="260" r:id="rId8"/>
    <p:sldId id="270" r:id="rId9"/>
    <p:sldId id="263" r:id="rId10"/>
    <p:sldId id="262" r:id="rId11"/>
    <p:sldId id="264" r:id="rId12"/>
    <p:sldId id="265" r:id="rId13"/>
    <p:sldId id="266" r:id="rId14"/>
    <p:sldId id="271" r:id="rId15"/>
    <p:sldId id="278" r:id="rId16"/>
    <p:sldId id="272" r:id="rId17"/>
    <p:sldId id="273" r:id="rId18"/>
    <p:sldId id="274" r:id="rId19"/>
    <p:sldId id="275" r:id="rId20"/>
    <p:sldId id="276" r:id="rId21"/>
    <p:sldId id="277" r:id="rId22"/>
    <p:sldId id="280" r:id="rId23"/>
    <p:sldId id="282" r:id="rId24"/>
    <p:sldId id="284" r:id="rId25"/>
    <p:sldId id="285" r:id="rId2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1"/>
      </p:bgRef>
    </p:bg>
    <p:spTree>
      <p:nvGrpSpPr>
        <p:cNvPr id="1" name=""/>
        <p:cNvGrpSpPr/>
        <p:nvPr/>
      </p:nvGrpSpPr>
      <p:grpSpPr>
        <a:xfrm>
          <a:off x="0" y="0"/>
          <a:ext cx="0" cy="0"/>
          <a:chOff x="0" y="0"/>
          <a:chExt cx="0" cy="0"/>
        </a:xfrm>
      </p:grpSpPr>
      <p:sp>
        <p:nvSpPr>
          <p:cNvPr id="8" name="標題 7"/>
          <p:cNvSpPr>
            <a:spLocks noGrp="1"/>
          </p:cNvSpPr>
          <p:nvPr>
            <p:ph type="ctrTitle"/>
          </p:nvPr>
        </p:nvSpPr>
        <p:spPr>
          <a:xfrm>
            <a:off x="2286000" y="3124200"/>
            <a:ext cx="6172200" cy="1894362"/>
          </a:xfrm>
        </p:spPr>
        <p:txBody>
          <a:bodyPr/>
          <a:lstStyle>
            <a:lvl1pPr>
              <a:defRPr b="1"/>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bwMode="auto">
          <a:xfrm rot="5400000">
            <a:off x="7764621" y="1174097"/>
            <a:ext cx="2286000" cy="381000"/>
          </a:xfrm>
        </p:spPr>
        <p:txBody>
          <a:bodyPr/>
          <a:lstStyle/>
          <a:p>
            <a:fld id="{CA2A4605-1EA2-4954-BF62-02CB7C719397}" type="datetimeFigureOut">
              <a:rPr lang="zh-TW" altLang="en-US" smtClean="0"/>
              <a:t>2016/7/28</a:t>
            </a:fld>
            <a:endParaRPr lang="zh-TW" altLang="en-US"/>
          </a:p>
        </p:txBody>
      </p:sp>
      <p:sp>
        <p:nvSpPr>
          <p:cNvPr id="17" name="頁尾版面配置區 16"/>
          <p:cNvSpPr>
            <a:spLocks noGrp="1"/>
          </p:cNvSpPr>
          <p:nvPr>
            <p:ph type="ftr" sz="quarter" idx="11"/>
          </p:nvPr>
        </p:nvSpPr>
        <p:spPr bwMode="auto">
          <a:xfrm rot="5400000">
            <a:off x="7077269" y="4181669"/>
            <a:ext cx="3657600" cy="384048"/>
          </a:xfrm>
        </p:spPr>
        <p:txBody>
          <a:bodyPr/>
          <a:lstStyle/>
          <a:p>
            <a:endParaRPr lang="zh-TW"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線接點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線接點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線接點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線接點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線接點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線接點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橢圓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橢圓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橢圓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橢圓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橢圓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投影片編號版面配置區 28"/>
          <p:cNvSpPr>
            <a:spLocks noGrp="1"/>
          </p:cNvSpPr>
          <p:nvPr>
            <p:ph type="sldNum" sz="quarter" idx="12"/>
          </p:nvPr>
        </p:nvSpPr>
        <p:spPr bwMode="auto">
          <a:xfrm>
            <a:off x="1325544" y="4928702"/>
            <a:ext cx="609600" cy="517524"/>
          </a:xfrm>
        </p:spPr>
        <p:txBody>
          <a:bodyPr/>
          <a:lstStyle/>
          <a:p>
            <a:fld id="{768A6526-B634-4D4B-9D57-46437521A662}"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8" name="內容版面配置區 7"/>
          <p:cNvSpPr>
            <a:spLocks noGrp="1"/>
          </p:cNvSpPr>
          <p:nvPr>
            <p:ph sz="quarter" idx="1"/>
          </p:nvPr>
        </p:nvSpPr>
        <p:spPr>
          <a:xfrm>
            <a:off x="457200" y="1600200"/>
            <a:ext cx="7467600" cy="4873752"/>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4"/>
          </p:nvPr>
        </p:nvSpPr>
        <p:spPr/>
        <p:txBody>
          <a:bodyPr rtlCol="0"/>
          <a:lstStyle/>
          <a:p>
            <a:fld id="{CA2A4605-1EA2-4954-BF62-02CB7C719397}" type="datetimeFigureOut">
              <a:rPr lang="zh-TW" altLang="en-US" smtClean="0"/>
              <a:t>2016/7/28</a:t>
            </a:fld>
            <a:endParaRPr lang="zh-TW" altLang="en-US"/>
          </a:p>
        </p:txBody>
      </p:sp>
      <p:sp>
        <p:nvSpPr>
          <p:cNvPr id="9" name="投影片編號版面配置區 8"/>
          <p:cNvSpPr>
            <a:spLocks noGrp="1"/>
          </p:cNvSpPr>
          <p:nvPr>
            <p:ph type="sldNum" sz="quarter" idx="15"/>
          </p:nvPr>
        </p:nvSpPr>
        <p:spPr/>
        <p:txBody>
          <a:bodyPr rtlCol="0"/>
          <a:lstStyle/>
          <a:p>
            <a:fld id="{768A6526-B634-4D4B-9D57-46437521A662}" type="slidenum">
              <a:rPr lang="zh-TW" altLang="en-US" smtClean="0"/>
              <a:t>‹#›</a:t>
            </a:fld>
            <a:endParaRPr lang="zh-TW" altLang="en-US"/>
          </a:p>
        </p:txBody>
      </p:sp>
      <p:sp>
        <p:nvSpPr>
          <p:cNvPr id="10" name="頁尾版面配置區 9"/>
          <p:cNvSpPr>
            <a:spLocks noGrp="1"/>
          </p:cNvSpPr>
          <p:nvPr>
            <p:ph type="ftr" sz="quarter" idx="16"/>
          </p:nvPr>
        </p:nvSpPr>
        <p:spPr/>
        <p:txBody>
          <a:bodyPr rtlCol="0"/>
          <a:lstStyle/>
          <a:p>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1">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2286000" y="2895600"/>
            <a:ext cx="6172200" cy="2053590"/>
          </a:xfrm>
        </p:spPr>
        <p:txBody>
          <a:bodyPr/>
          <a:lstStyle>
            <a:lvl1pPr algn="l">
              <a:buNone/>
              <a:defRPr sz="3000" b="1" cap="small" baseline="0"/>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bwMode="auto">
          <a:xfrm rot="5400000">
            <a:off x="7763256" y="1170432"/>
            <a:ext cx="2286000" cy="381000"/>
          </a:xfrm>
        </p:spPr>
        <p:txBody>
          <a:bodyPr/>
          <a:lstStyle/>
          <a:p>
            <a:fld id="{CA2A4605-1EA2-4954-BF62-02CB7C719397}" type="datetimeFigureOut">
              <a:rPr lang="zh-TW" altLang="en-US" smtClean="0"/>
              <a:t>2016/7/28</a:t>
            </a:fld>
            <a:endParaRPr lang="zh-TW" altLang="en-US"/>
          </a:p>
        </p:txBody>
      </p:sp>
      <p:sp>
        <p:nvSpPr>
          <p:cNvPr id="5" name="頁尾版面配置區 4"/>
          <p:cNvSpPr>
            <a:spLocks noGrp="1"/>
          </p:cNvSpPr>
          <p:nvPr>
            <p:ph type="ftr" sz="quarter" idx="11"/>
          </p:nvPr>
        </p:nvSpPr>
        <p:spPr bwMode="auto">
          <a:xfrm rot="5400000">
            <a:off x="7077456" y="4178808"/>
            <a:ext cx="3657600" cy="384048"/>
          </a:xfrm>
        </p:spPr>
        <p:txBody>
          <a:bodyPr/>
          <a:lstStyle/>
          <a:p>
            <a:endParaRPr lang="zh-TW"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線接點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線接點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線接點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線接點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線接點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橢圓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橢圓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橢圓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橢圓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橢圓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線接點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投影片編號版面配置區 5"/>
          <p:cNvSpPr>
            <a:spLocks noGrp="1"/>
          </p:cNvSpPr>
          <p:nvPr>
            <p:ph type="sldNum" sz="quarter" idx="12"/>
          </p:nvPr>
        </p:nvSpPr>
        <p:spPr bwMode="auto">
          <a:xfrm>
            <a:off x="1340616" y="4928702"/>
            <a:ext cx="609600" cy="517524"/>
          </a:xfrm>
        </p:spPr>
        <p:txBody>
          <a:bodyPr/>
          <a:lstStyle/>
          <a:p>
            <a:fld id="{768A6526-B634-4D4B-9D57-46437521A662}" type="slidenum">
              <a:rPr lang="zh-TW" altLang="en-US" smtClean="0"/>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CA2A4605-1EA2-4954-BF62-02CB7C719397}" type="datetimeFigureOut">
              <a:rPr lang="zh-TW" altLang="en-US" smtClean="0"/>
              <a:t>2016/7/28</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68A6526-B634-4D4B-9D57-46437521A662}" type="slidenum">
              <a:rPr lang="zh-TW" altLang="en-US" smtClean="0"/>
              <a:t>‹#›</a:t>
            </a:fld>
            <a:endParaRPr lang="zh-TW" altLang="en-US"/>
          </a:p>
        </p:txBody>
      </p:sp>
      <p:sp>
        <p:nvSpPr>
          <p:cNvPr id="9" name="內容版面配置區 8"/>
          <p:cNvSpPr>
            <a:spLocks noGrp="1"/>
          </p:cNvSpPr>
          <p:nvPr>
            <p:ph sz="quarter" idx="1"/>
          </p:nvPr>
        </p:nvSpPr>
        <p:spPr>
          <a:xfrm>
            <a:off x="457200" y="1600200"/>
            <a:ext cx="36576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270248" y="1600200"/>
            <a:ext cx="36576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7543800" cy="1143000"/>
          </a:xfrm>
        </p:spPr>
        <p:txBody>
          <a:bodyPr anchor="b"/>
          <a:lstStyle>
            <a:lvl1pPr>
              <a:defRPr/>
            </a:lvl1pPr>
          </a:lstStyle>
          <a:p>
            <a:r>
              <a:rPr kumimoji="0" lang="zh-TW" altLang="en-US" smtClean="0"/>
              <a:t>按一下以編輯母片標題樣式</a:t>
            </a:r>
            <a:endParaRPr kumimoji="0" lang="en-US"/>
          </a:p>
        </p:txBody>
      </p:sp>
      <p:sp>
        <p:nvSpPr>
          <p:cNvPr id="7" name="日期版面配置區 6"/>
          <p:cNvSpPr>
            <a:spLocks noGrp="1"/>
          </p:cNvSpPr>
          <p:nvPr>
            <p:ph type="dt" sz="half" idx="10"/>
          </p:nvPr>
        </p:nvSpPr>
        <p:spPr/>
        <p:txBody>
          <a:bodyPr/>
          <a:lstStyle/>
          <a:p>
            <a:fld id="{CA2A4605-1EA2-4954-BF62-02CB7C719397}" type="datetimeFigureOut">
              <a:rPr lang="zh-TW" altLang="en-US" smtClean="0"/>
              <a:t>2016/7/28</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68A6526-B634-4D4B-9D57-46437521A662}" type="slidenum">
              <a:rPr lang="zh-TW" altLang="en-US" smtClean="0"/>
              <a:t>‹#›</a:t>
            </a:fld>
            <a:endParaRPr lang="zh-TW" altLang="en-US"/>
          </a:p>
        </p:txBody>
      </p:sp>
      <p:sp>
        <p:nvSpPr>
          <p:cNvPr id="11" name="內容版面配置區 10"/>
          <p:cNvSpPr>
            <a:spLocks noGrp="1"/>
          </p:cNvSpPr>
          <p:nvPr>
            <p:ph sz="quarter" idx="2"/>
          </p:nvPr>
        </p:nvSpPr>
        <p:spPr>
          <a:xfrm>
            <a:off x="457200" y="2362200"/>
            <a:ext cx="3657600" cy="38862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371975" y="2362200"/>
            <a:ext cx="3657600" cy="38862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2" name="文字版面配置區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4" name="文字版面配置區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6" name="日期版面配置區 5"/>
          <p:cNvSpPr>
            <a:spLocks noGrp="1"/>
          </p:cNvSpPr>
          <p:nvPr>
            <p:ph type="dt" sz="half" idx="10"/>
          </p:nvPr>
        </p:nvSpPr>
        <p:spPr/>
        <p:txBody>
          <a:bodyPr rtlCol="0"/>
          <a:lstStyle/>
          <a:p>
            <a:fld id="{CA2A4605-1EA2-4954-BF62-02CB7C719397}" type="datetimeFigureOut">
              <a:rPr lang="zh-TW" altLang="en-US" smtClean="0"/>
              <a:t>2016/7/28</a:t>
            </a:fld>
            <a:endParaRPr lang="zh-TW" altLang="en-US"/>
          </a:p>
        </p:txBody>
      </p:sp>
      <p:sp>
        <p:nvSpPr>
          <p:cNvPr id="7" name="投影片編號版面配置區 6"/>
          <p:cNvSpPr>
            <a:spLocks noGrp="1"/>
          </p:cNvSpPr>
          <p:nvPr>
            <p:ph type="sldNum" sz="quarter" idx="11"/>
          </p:nvPr>
        </p:nvSpPr>
        <p:spPr/>
        <p:txBody>
          <a:bodyPr rtlCol="0"/>
          <a:lstStyle/>
          <a:p>
            <a:fld id="{768A6526-B634-4D4B-9D57-46437521A662}" type="slidenum">
              <a:rPr lang="zh-TW" altLang="en-US" smtClean="0"/>
              <a:t>‹#›</a:t>
            </a:fld>
            <a:endParaRPr lang="zh-TW" altLang="en-US"/>
          </a:p>
        </p:txBody>
      </p:sp>
      <p:sp>
        <p:nvSpPr>
          <p:cNvPr id="8" name="頁尾版面配置區 7"/>
          <p:cNvSpPr>
            <a:spLocks noGrp="1"/>
          </p:cNvSpPr>
          <p:nvPr>
            <p:ph type="ftr" sz="quarter" idx="12"/>
          </p:nvPr>
        </p:nvSpPr>
        <p:spPr/>
        <p:txBody>
          <a:bodyPr rtlCol="0"/>
          <a:lstStyle/>
          <a:p>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CA2A4605-1EA2-4954-BF62-02CB7C719397}" type="datetimeFigureOut">
              <a:rPr lang="zh-TW" altLang="en-US" smtClean="0"/>
              <a:t>2016/7/28</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68A6526-B634-4D4B-9D57-46437521A662}"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1">
        <a:schemeClr val="bg1"/>
      </p:bgRef>
    </p:bg>
    <p:spTree>
      <p:nvGrpSpPr>
        <p:cNvPr id="1" name=""/>
        <p:cNvGrpSpPr/>
        <p:nvPr/>
      </p:nvGrpSpPr>
      <p:grpSpPr>
        <a:xfrm>
          <a:off x="0" y="0"/>
          <a:ext cx="0" cy="0"/>
          <a:chOff x="0" y="0"/>
          <a:chExt cx="0" cy="0"/>
        </a:xfrm>
      </p:grpSpPr>
      <p:sp>
        <p:nvSpPr>
          <p:cNvPr id="10" name="直線接點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標題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8" name="直線接點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線接點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線接點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線接點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橢圓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內容版面配置區 17"/>
          <p:cNvSpPr>
            <a:spLocks noGrp="1"/>
          </p:cNvSpPr>
          <p:nvPr>
            <p:ph sz="quarter" idx="1"/>
          </p:nvPr>
        </p:nvSpPr>
        <p:spPr>
          <a:xfrm>
            <a:off x="304800" y="274320"/>
            <a:ext cx="5638800" cy="6327648"/>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21" name="日期版面配置區 20"/>
          <p:cNvSpPr>
            <a:spLocks noGrp="1"/>
          </p:cNvSpPr>
          <p:nvPr>
            <p:ph type="dt" sz="half" idx="14"/>
          </p:nvPr>
        </p:nvSpPr>
        <p:spPr/>
        <p:txBody>
          <a:bodyPr rtlCol="0"/>
          <a:lstStyle/>
          <a:p>
            <a:fld id="{CA2A4605-1EA2-4954-BF62-02CB7C719397}" type="datetimeFigureOut">
              <a:rPr lang="zh-TW" altLang="en-US" smtClean="0"/>
              <a:t>2016/7/28</a:t>
            </a:fld>
            <a:endParaRPr lang="zh-TW" altLang="en-US"/>
          </a:p>
        </p:txBody>
      </p:sp>
      <p:sp>
        <p:nvSpPr>
          <p:cNvPr id="22" name="投影片編號版面配置區 21"/>
          <p:cNvSpPr>
            <a:spLocks noGrp="1"/>
          </p:cNvSpPr>
          <p:nvPr>
            <p:ph type="sldNum" sz="quarter" idx="15"/>
          </p:nvPr>
        </p:nvSpPr>
        <p:spPr/>
        <p:txBody>
          <a:bodyPr rtlCol="0"/>
          <a:lstStyle/>
          <a:p>
            <a:fld id="{768A6526-B634-4D4B-9D57-46437521A662}" type="slidenum">
              <a:rPr lang="zh-TW" altLang="en-US" smtClean="0"/>
              <a:t>‹#›</a:t>
            </a:fld>
            <a:endParaRPr lang="zh-TW" altLang="en-US"/>
          </a:p>
        </p:txBody>
      </p:sp>
      <p:sp>
        <p:nvSpPr>
          <p:cNvPr id="23" name="頁尾版面配置區 22"/>
          <p:cNvSpPr>
            <a:spLocks noGrp="1"/>
          </p:cNvSpPr>
          <p:nvPr>
            <p:ph type="ftr" sz="quarter" idx="16"/>
          </p:nvPr>
        </p:nvSpPr>
        <p:spPr/>
        <p:txBody>
          <a:bodyPr rtlCol="0"/>
          <a:lstStyle/>
          <a:p>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9" name="直線接點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橢圓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標題 1"/>
          <p:cNvSpPr>
            <a:spLocks noGrp="1"/>
          </p:cNvSpPr>
          <p:nvPr>
            <p:ph type="title"/>
          </p:nvPr>
        </p:nvSpPr>
        <p:spPr>
          <a:xfrm rot="5400000">
            <a:off x="3350133" y="3200400"/>
            <a:ext cx="6309360" cy="457200"/>
          </a:xfrm>
        </p:spPr>
        <p:txBody>
          <a:bodyPr anchor="b"/>
          <a:lstStyle>
            <a:lvl1pPr algn="l">
              <a:buNone/>
              <a:defRPr sz="2000" b="1"/>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TW" altLang="en-US" smtClean="0"/>
              <a:t>按一下圖示以新增圖片</a:t>
            </a:r>
            <a:endParaRPr kumimoji="0" lang="en-US" dirty="0"/>
          </a:p>
        </p:txBody>
      </p:sp>
      <p:sp>
        <p:nvSpPr>
          <p:cNvPr id="4" name="文字版面配置區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TW" altLang="en-US" smtClean="0"/>
              <a:t>按一下以編輯母片文字樣式</a:t>
            </a:r>
          </a:p>
        </p:txBody>
      </p:sp>
      <p:sp>
        <p:nvSpPr>
          <p:cNvPr id="10" name="直線接點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線接點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線接點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線接點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版面配置區 16"/>
          <p:cNvSpPr>
            <a:spLocks noGrp="1"/>
          </p:cNvSpPr>
          <p:nvPr>
            <p:ph type="dt" sz="half" idx="10"/>
          </p:nvPr>
        </p:nvSpPr>
        <p:spPr/>
        <p:txBody>
          <a:bodyPr rtlCol="0"/>
          <a:lstStyle/>
          <a:p>
            <a:fld id="{CA2A4605-1EA2-4954-BF62-02CB7C719397}" type="datetimeFigureOut">
              <a:rPr lang="zh-TW" altLang="en-US" smtClean="0"/>
              <a:t>2016/7/28</a:t>
            </a:fld>
            <a:endParaRPr lang="zh-TW" altLang="en-US"/>
          </a:p>
        </p:txBody>
      </p:sp>
      <p:sp>
        <p:nvSpPr>
          <p:cNvPr id="18" name="投影片編號版面配置區 17"/>
          <p:cNvSpPr>
            <a:spLocks noGrp="1"/>
          </p:cNvSpPr>
          <p:nvPr>
            <p:ph type="sldNum" sz="quarter" idx="11"/>
          </p:nvPr>
        </p:nvSpPr>
        <p:spPr/>
        <p:txBody>
          <a:bodyPr rtlCol="0"/>
          <a:lstStyle/>
          <a:p>
            <a:fld id="{768A6526-B634-4D4B-9D57-46437521A662}" type="slidenum">
              <a:rPr lang="zh-TW" altLang="en-US" smtClean="0"/>
              <a:t>‹#›</a:t>
            </a:fld>
            <a:endParaRPr lang="zh-TW" altLang="en-US"/>
          </a:p>
        </p:txBody>
      </p:sp>
      <p:sp>
        <p:nvSpPr>
          <p:cNvPr id="21" name="頁尾版面配置區 20"/>
          <p:cNvSpPr>
            <a:spLocks noGrp="1"/>
          </p:cNvSpPr>
          <p:nvPr>
            <p:ph type="ftr" sz="quarter" idx="12"/>
          </p:nvPr>
        </p:nvSpPr>
        <p:spPr/>
        <p:txBody>
          <a:bodyPr rtlCol="0"/>
          <a:lstStyle/>
          <a:p>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CA2A4605-1EA2-4954-BF62-02CB7C719397}" type="datetimeFigureOut">
              <a:rPr lang="zh-TW" altLang="en-US" smtClean="0"/>
              <a:t>2016/7/28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68A6526-B634-4D4B-9D57-46437521A662}"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1676400" cy="5851525"/>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CA2A4605-1EA2-4954-BF62-02CB7C719397}" type="datetimeFigureOut">
              <a:rPr lang="zh-TW" altLang="en-US" smtClean="0"/>
              <a:t>2016/7/28</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68A6526-B634-4D4B-9D57-46437521A662}"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線接點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標題版面配置區 21"/>
          <p:cNvSpPr>
            <a:spLocks noGrp="1"/>
          </p:cNvSpPr>
          <p:nvPr>
            <p:ph type="title"/>
          </p:nvPr>
        </p:nvSpPr>
        <p:spPr>
          <a:xfrm>
            <a:off x="457200" y="274638"/>
            <a:ext cx="7467600" cy="1143000"/>
          </a:xfrm>
          <a:prstGeom prst="rect">
            <a:avLst/>
          </a:prstGeom>
        </p:spPr>
        <p:txBody>
          <a:bodyPr vert="horz" anchor="b">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A2A4605-1EA2-4954-BF62-02CB7C719397}" type="datetimeFigureOut">
              <a:rPr lang="zh-TW" altLang="en-US" smtClean="0"/>
              <a:t>2016/7/28</a:t>
            </a:fld>
            <a:endParaRPr lang="zh-TW" altLang="en-US"/>
          </a:p>
        </p:txBody>
      </p:sp>
      <p:sp>
        <p:nvSpPr>
          <p:cNvPr id="3" name="頁尾版面配置區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TW" altLang="en-US"/>
          </a:p>
        </p:txBody>
      </p:sp>
      <p:sp>
        <p:nvSpPr>
          <p:cNvPr id="7" name="直線接點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線接點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線接點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橢圓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投影片編號版面配置區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68A6526-B634-4D4B-9D57-46437521A662}"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99592" y="2132856"/>
            <a:ext cx="8136904" cy="1102274"/>
          </a:xfrm>
        </p:spPr>
        <p:txBody>
          <a:bodyPr>
            <a:noAutofit/>
          </a:bodyPr>
          <a:lstStyle/>
          <a:p>
            <a:r>
              <a:rPr lang="zh-TW" altLang="zh-TW" sz="6000" dirty="0">
                <a:solidFill>
                  <a:srgbClr val="002060"/>
                </a:solidFill>
                <a:latin typeface="標楷體" pitchFamily="65" charset="-120"/>
                <a:ea typeface="標楷體" pitchFamily="65" charset="-120"/>
              </a:rPr>
              <a:t>內部控制之設計及推動</a:t>
            </a:r>
            <a:endParaRPr lang="zh-TW" altLang="en-US" sz="6000" dirty="0">
              <a:solidFill>
                <a:srgbClr val="002060"/>
              </a:solidFill>
              <a:latin typeface="標楷體" pitchFamily="65" charset="-120"/>
              <a:ea typeface="標楷體" pitchFamily="65" charset="-120"/>
            </a:endParaRPr>
          </a:p>
        </p:txBody>
      </p:sp>
      <p:sp>
        <p:nvSpPr>
          <p:cNvPr id="4" name="副標題 3"/>
          <p:cNvSpPr>
            <a:spLocks noGrp="1"/>
          </p:cNvSpPr>
          <p:nvPr>
            <p:ph type="subTitle" idx="1"/>
          </p:nvPr>
        </p:nvSpPr>
        <p:spPr>
          <a:xfrm>
            <a:off x="3059832" y="4581128"/>
            <a:ext cx="3168352" cy="1600200"/>
          </a:xfrm>
        </p:spPr>
        <p:txBody>
          <a:bodyPr>
            <a:normAutofit/>
          </a:bodyPr>
          <a:lstStyle/>
          <a:p>
            <a:r>
              <a:rPr lang="zh-TW" altLang="en-US" sz="3600" dirty="0" smtClean="0">
                <a:solidFill>
                  <a:srgbClr val="002060"/>
                </a:solidFill>
                <a:latin typeface="標楷體" pitchFamily="65" charset="-120"/>
                <a:ea typeface="標楷體" pitchFamily="65" charset="-120"/>
              </a:rPr>
              <a:t>講師</a:t>
            </a:r>
            <a:r>
              <a:rPr lang="en-US" altLang="zh-TW" sz="3600" dirty="0" smtClean="0">
                <a:solidFill>
                  <a:srgbClr val="002060"/>
                </a:solidFill>
                <a:latin typeface="標楷體" pitchFamily="65" charset="-120"/>
                <a:ea typeface="標楷體" pitchFamily="65" charset="-120"/>
              </a:rPr>
              <a:t>:</a:t>
            </a:r>
            <a:r>
              <a:rPr lang="zh-TW" altLang="en-US" sz="3600" dirty="0" smtClean="0">
                <a:solidFill>
                  <a:srgbClr val="002060"/>
                </a:solidFill>
                <a:latin typeface="標楷體" pitchFamily="65" charset="-120"/>
                <a:ea typeface="標楷體" pitchFamily="65" charset="-120"/>
              </a:rPr>
              <a:t>廖訓</a:t>
            </a:r>
            <a:r>
              <a:rPr lang="zh-TW" altLang="en-US" sz="3600" dirty="0">
                <a:solidFill>
                  <a:srgbClr val="002060"/>
                </a:solidFill>
                <a:latin typeface="標楷體" pitchFamily="65" charset="-120"/>
                <a:ea typeface="標楷體" pitchFamily="65" charset="-120"/>
              </a:rPr>
              <a:t>詮</a:t>
            </a:r>
            <a:endParaRPr lang="en-US" altLang="zh-TW" sz="3600" dirty="0" smtClean="0">
              <a:solidFill>
                <a:srgbClr val="002060"/>
              </a:solidFill>
              <a:latin typeface="標楷體" pitchFamily="65" charset="-120"/>
              <a:ea typeface="標楷體" pitchFamily="65" charset="-120"/>
            </a:endParaRPr>
          </a:p>
          <a:p>
            <a:r>
              <a:rPr lang="en-US" altLang="zh-TW" sz="3600" dirty="0" smtClean="0">
                <a:solidFill>
                  <a:srgbClr val="002060"/>
                </a:solidFill>
                <a:latin typeface="標楷體" pitchFamily="65" charset="-120"/>
                <a:ea typeface="標楷體" pitchFamily="65" charset="-120"/>
              </a:rPr>
              <a:t>105</a:t>
            </a:r>
            <a:r>
              <a:rPr lang="zh-TW" altLang="en-US" sz="3600" dirty="0" smtClean="0">
                <a:solidFill>
                  <a:srgbClr val="002060"/>
                </a:solidFill>
                <a:latin typeface="標楷體" pitchFamily="65" charset="-120"/>
                <a:ea typeface="標楷體" pitchFamily="65" charset="-120"/>
              </a:rPr>
              <a:t>年</a:t>
            </a:r>
            <a:r>
              <a:rPr lang="en-US" altLang="zh-TW" sz="3600" dirty="0" smtClean="0">
                <a:solidFill>
                  <a:srgbClr val="002060"/>
                </a:solidFill>
                <a:latin typeface="標楷體" pitchFamily="65" charset="-120"/>
                <a:ea typeface="標楷體" pitchFamily="65" charset="-120"/>
              </a:rPr>
              <a:t>7</a:t>
            </a:r>
            <a:r>
              <a:rPr lang="zh-TW" altLang="en-US" sz="3600" dirty="0" smtClean="0">
                <a:solidFill>
                  <a:srgbClr val="002060"/>
                </a:solidFill>
                <a:latin typeface="標楷體" pitchFamily="65" charset="-120"/>
                <a:ea typeface="標楷體" pitchFamily="65" charset="-120"/>
              </a:rPr>
              <a:t>月</a:t>
            </a:r>
            <a:r>
              <a:rPr lang="en-US" altLang="zh-TW" sz="3600" dirty="0" smtClean="0">
                <a:solidFill>
                  <a:srgbClr val="002060"/>
                </a:solidFill>
                <a:latin typeface="標楷體" pitchFamily="65" charset="-120"/>
                <a:ea typeface="標楷體" pitchFamily="65" charset="-120"/>
              </a:rPr>
              <a:t>28</a:t>
            </a:r>
            <a:r>
              <a:rPr lang="zh-TW" altLang="en-US" sz="3600" dirty="0" smtClean="0">
                <a:solidFill>
                  <a:srgbClr val="002060"/>
                </a:solidFill>
                <a:latin typeface="標楷體" pitchFamily="65" charset="-120"/>
                <a:ea typeface="標楷體" pitchFamily="65" charset="-120"/>
              </a:rPr>
              <a:t>日</a:t>
            </a:r>
            <a:endParaRPr lang="en-US" altLang="zh-TW" sz="3600" dirty="0" smtClean="0">
              <a:solidFill>
                <a:srgbClr val="002060"/>
              </a:solidFill>
              <a:latin typeface="標楷體" pitchFamily="65" charset="-120"/>
              <a:ea typeface="標楷體" pitchFamily="65" charset="-120"/>
            </a:endParaRPr>
          </a:p>
          <a:p>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75656" y="2492896"/>
            <a:ext cx="6048672" cy="1143000"/>
          </a:xfrm>
        </p:spPr>
        <p:txBody>
          <a:bodyPr>
            <a:noAutofit/>
          </a:bodyPr>
          <a:lstStyle/>
          <a:p>
            <a:r>
              <a:rPr lang="zh-TW" altLang="en-US" sz="7200" dirty="0" smtClean="0">
                <a:solidFill>
                  <a:srgbClr val="002060"/>
                </a:solidFill>
                <a:latin typeface="標楷體" pitchFamily="65" charset="-120"/>
                <a:ea typeface="標楷體" pitchFamily="65" charset="-120"/>
              </a:rPr>
              <a:t>一、</a:t>
            </a:r>
            <a:r>
              <a:rPr lang="zh-TW" altLang="zh-TW" sz="7200" dirty="0" smtClean="0">
                <a:solidFill>
                  <a:srgbClr val="002060"/>
                </a:solidFill>
                <a:latin typeface="標楷體" pitchFamily="65" charset="-120"/>
                <a:ea typeface="標楷體" pitchFamily="65" charset="-120"/>
              </a:rPr>
              <a:t>緣起</a:t>
            </a:r>
            <a:endParaRPr lang="zh-TW" altLang="en-US" sz="7200"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512" y="1556792"/>
            <a:ext cx="8435280" cy="2880320"/>
          </a:xfrm>
        </p:spPr>
        <p:txBody>
          <a:bodyPr>
            <a:noAutofit/>
          </a:bodyPr>
          <a:lstStyle/>
          <a:p>
            <a:r>
              <a:rPr lang="zh-TW" altLang="en-US" sz="6600" dirty="0" smtClean="0">
                <a:solidFill>
                  <a:srgbClr val="002060"/>
                </a:solidFill>
                <a:latin typeface="標楷體" pitchFamily="65" charset="-120"/>
                <a:ea typeface="標楷體" pitchFamily="65" charset="-120"/>
              </a:rPr>
              <a:t>二、</a:t>
            </a:r>
            <a:r>
              <a:rPr lang="zh-TW" altLang="zh-TW" sz="6600" dirty="0" smtClean="0">
                <a:solidFill>
                  <a:srgbClr val="002060"/>
                </a:solidFill>
                <a:latin typeface="標楷體" pitchFamily="65" charset="-120"/>
                <a:ea typeface="標楷體" pitchFamily="65" charset="-120"/>
              </a:rPr>
              <a:t>內部控制之演進</a:t>
            </a:r>
            <a:r>
              <a:rPr lang="en-US" altLang="zh-TW" sz="6600" dirty="0" smtClean="0">
                <a:solidFill>
                  <a:srgbClr val="002060"/>
                </a:solidFill>
                <a:latin typeface="標楷體" pitchFamily="65" charset="-120"/>
                <a:ea typeface="標楷體" pitchFamily="65" charset="-120"/>
              </a:rPr>
              <a:t/>
            </a:r>
            <a:br>
              <a:rPr lang="en-US" altLang="zh-TW" sz="6600" dirty="0" smtClean="0">
                <a:solidFill>
                  <a:srgbClr val="002060"/>
                </a:solidFill>
                <a:latin typeface="標楷體" pitchFamily="65" charset="-120"/>
                <a:ea typeface="標楷體" pitchFamily="65" charset="-120"/>
              </a:rPr>
            </a:br>
            <a:r>
              <a:rPr lang="en-US" altLang="zh-TW" sz="6600" dirty="0" smtClean="0">
                <a:solidFill>
                  <a:srgbClr val="002060"/>
                </a:solidFill>
                <a:latin typeface="標楷體" pitchFamily="65" charset="-120"/>
                <a:ea typeface="標楷體" pitchFamily="65" charset="-120"/>
              </a:rPr>
              <a:t>   </a:t>
            </a:r>
            <a:r>
              <a:rPr lang="zh-TW" altLang="zh-TW" sz="6600" dirty="0" smtClean="0">
                <a:solidFill>
                  <a:srgbClr val="002060"/>
                </a:solidFill>
                <a:latin typeface="標楷體" pitchFamily="65" charset="-120"/>
                <a:ea typeface="標楷體" pitchFamily="65" charset="-120"/>
              </a:rPr>
              <a:t>與各項管理之關係</a:t>
            </a:r>
            <a:endParaRPr lang="zh-TW" altLang="en-US" sz="6600"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1988840"/>
            <a:ext cx="7467600" cy="4176464"/>
          </a:xfrm>
        </p:spPr>
        <p:txBody>
          <a:bodyPr>
            <a:noAutofit/>
          </a:bodyPr>
          <a:lstStyle/>
          <a:p>
            <a:pPr lvl="0"/>
            <a:r>
              <a:rPr lang="en-US" altLang="zh-TW" sz="3600" dirty="0" smtClean="0">
                <a:latin typeface="標楷體" pitchFamily="65" charset="-120"/>
                <a:ea typeface="標楷體" pitchFamily="65" charset="-120"/>
              </a:rPr>
              <a:t/>
            </a:r>
            <a:br>
              <a:rPr lang="en-US" altLang="zh-TW" sz="3600" dirty="0" smtClean="0">
                <a:latin typeface="標楷體" pitchFamily="65" charset="-120"/>
                <a:ea typeface="標楷體" pitchFamily="65" charset="-120"/>
              </a:rPr>
            </a:br>
            <a:r>
              <a:rPr lang="zh-TW" altLang="zh-TW" sz="3600" dirty="0" smtClean="0">
                <a:solidFill>
                  <a:schemeClr val="tx1"/>
                </a:solidFill>
                <a:latin typeface="標楷體" pitchFamily="65" charset="-120"/>
                <a:ea typeface="標楷體" pitchFamily="65" charset="-120"/>
              </a:rPr>
              <a:t>個人、單位或部門、機關內部整合、外部資源整合</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產業鏈</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相關聯產業</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所有資源</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、需求變化</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功能</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成本</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品質</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彈性</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時效《協同即時化生產》；</a:t>
            </a:r>
            <a:r>
              <a:rPr lang="en-US" altLang="zh-TW" sz="3600" dirty="0" smtClean="0">
                <a:solidFill>
                  <a:schemeClr val="tx1"/>
                </a:solidFill>
                <a:latin typeface="標楷體" pitchFamily="65" charset="-120"/>
                <a:ea typeface="標楷體" pitchFamily="65" charset="-120"/>
              </a:rPr>
              <a:t>MRP1-MRP2-ERP-RP1-ERP2</a:t>
            </a:r>
            <a:r>
              <a:rPr lang="en-US" altLang="zh-TW" sz="3600" dirty="0" smtClean="0">
                <a:solidFill>
                  <a:schemeClr val="tx1"/>
                </a:solidFill>
                <a:latin typeface="標楷體" pitchFamily="65" charset="-120"/>
                <a:ea typeface="標楷體" pitchFamily="65" charset="-120"/>
              </a:rPr>
              <a:t>)</a:t>
            </a:r>
            <a:r>
              <a:rPr lang="zh-TW" altLang="zh-TW" sz="3600" dirty="0" smtClean="0">
                <a:solidFill>
                  <a:schemeClr val="tx1"/>
                </a:solidFill>
                <a:latin typeface="標楷體" pitchFamily="65" charset="-120"/>
                <a:ea typeface="標楷體" pitchFamily="65" charset="-120"/>
              </a:rPr>
              <a:t>等多元化思潮，茲將其管理思潮依序摘提如次：</a:t>
            </a:r>
            <a:endParaRPr lang="zh-TW" altLang="en-US" sz="3600" dirty="0">
              <a:solidFill>
                <a:schemeClr val="tx1"/>
              </a:solidFill>
              <a:latin typeface="標楷體" pitchFamily="65" charset="-120"/>
              <a:ea typeface="標楷體" pitchFamily="65" charset="-120"/>
            </a:endParaRPr>
          </a:p>
        </p:txBody>
      </p:sp>
      <p:sp>
        <p:nvSpPr>
          <p:cNvPr id="3" name="副標題 2"/>
          <p:cNvSpPr>
            <a:spLocks noGrp="1"/>
          </p:cNvSpPr>
          <p:nvPr>
            <p:ph sz="quarter" idx="1"/>
          </p:nvPr>
        </p:nvSpPr>
        <p:spPr>
          <a:xfrm>
            <a:off x="467544" y="332656"/>
            <a:ext cx="8208912" cy="1872208"/>
          </a:xfrm>
        </p:spPr>
        <p:txBody>
          <a:bodyPr>
            <a:noAutofit/>
          </a:bodyPr>
          <a:lstStyle/>
          <a:p>
            <a:r>
              <a:rPr lang="en-US" altLang="zh-TW" sz="3600" b="1" dirty="0" smtClean="0">
                <a:solidFill>
                  <a:srgbClr val="002060"/>
                </a:solidFill>
                <a:latin typeface="標楷體" pitchFamily="65" charset="-120"/>
                <a:ea typeface="標楷體" pitchFamily="65" charset="-120"/>
              </a:rPr>
              <a:t>(</a:t>
            </a:r>
            <a:r>
              <a:rPr lang="zh-TW" altLang="en-US" sz="3600" b="1" dirty="0" smtClean="0">
                <a:solidFill>
                  <a:srgbClr val="002060"/>
                </a:solidFill>
                <a:latin typeface="標楷體" pitchFamily="65" charset="-120"/>
                <a:ea typeface="標楷體" pitchFamily="65" charset="-120"/>
              </a:rPr>
              <a:t>一</a:t>
            </a:r>
            <a:r>
              <a:rPr lang="en-US" altLang="zh-TW" sz="3600" b="1" dirty="0" smtClean="0">
                <a:solidFill>
                  <a:srgbClr val="002060"/>
                </a:solidFill>
                <a:latin typeface="標楷體" pitchFamily="65" charset="-120"/>
                <a:ea typeface="標楷體" pitchFamily="65" charset="-120"/>
              </a:rPr>
              <a:t>)</a:t>
            </a:r>
            <a:r>
              <a:rPr lang="zh-TW" altLang="zh-TW" sz="3600" b="1" dirty="0" smtClean="0">
                <a:solidFill>
                  <a:srgbClr val="002060"/>
                </a:solidFill>
                <a:latin typeface="標楷體" pitchFamily="65" charset="-120"/>
                <a:ea typeface="標楷體" pitchFamily="65" charset="-120"/>
              </a:rPr>
              <a:t>管理之演進</a:t>
            </a:r>
            <a:r>
              <a:rPr lang="en-US" altLang="zh-TW" sz="3600" b="1" dirty="0" smtClean="0">
                <a:solidFill>
                  <a:srgbClr val="002060"/>
                </a:solidFill>
                <a:latin typeface="標楷體" pitchFamily="65" charset="-120"/>
                <a:ea typeface="標楷體" pitchFamily="65" charset="-120"/>
              </a:rPr>
              <a:t>-</a:t>
            </a:r>
            <a:r>
              <a:rPr lang="zh-TW" altLang="zh-TW" sz="3600" b="1" dirty="0" smtClean="0">
                <a:solidFill>
                  <a:srgbClr val="002060"/>
                </a:solidFill>
                <a:latin typeface="標楷體" pitchFamily="65" charset="-120"/>
                <a:ea typeface="標楷體" pitchFamily="65" charset="-120"/>
              </a:rPr>
              <a:t>依管理需要、</a:t>
            </a:r>
            <a:r>
              <a:rPr lang="zh-TW" altLang="zh-TW" sz="3600" b="1" dirty="0">
                <a:solidFill>
                  <a:srgbClr val="002060"/>
                </a:solidFill>
                <a:latin typeface="標楷體" pitchFamily="65" charset="-120"/>
                <a:ea typeface="標楷體" pitchFamily="65" charset="-120"/>
              </a:rPr>
              <a:t>科技、</a:t>
            </a:r>
            <a:r>
              <a:rPr lang="zh-TW" altLang="en-US" sz="3600" b="1" dirty="0" smtClean="0">
                <a:solidFill>
                  <a:srgbClr val="002060"/>
                </a:solidFill>
                <a:latin typeface="標楷體" pitchFamily="65" charset="-120"/>
                <a:ea typeface="標楷體" pitchFamily="65" charset="-120"/>
              </a:rPr>
              <a:t>       </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環境</a:t>
            </a:r>
            <a:r>
              <a:rPr lang="zh-TW" altLang="zh-TW" sz="3600" b="1" dirty="0" smtClean="0">
                <a:solidFill>
                  <a:srgbClr val="002060"/>
                </a:solidFill>
                <a:latin typeface="標楷體" pitchFamily="65" charset="-120"/>
                <a:ea typeface="標楷體" pitchFamily="65" charset="-120"/>
              </a:rPr>
              <a:t>之變化而</a:t>
            </a:r>
            <a:r>
              <a:rPr lang="zh-TW" altLang="zh-TW" sz="3600" b="1" dirty="0" smtClean="0">
                <a:solidFill>
                  <a:srgbClr val="002060"/>
                </a:solidFill>
                <a:latin typeface="標楷體" pitchFamily="65" charset="-120"/>
                <a:ea typeface="標楷體" pitchFamily="65" charset="-120"/>
              </a:rPr>
              <a:t>變化</a:t>
            </a:r>
            <a:endParaRPr lang="en-US" altLang="zh-TW" sz="3600" b="1" dirty="0" smtClean="0">
              <a:solidFill>
                <a:srgbClr val="002060"/>
              </a:solidFill>
              <a:latin typeface="標楷體" pitchFamily="65" charset="-120"/>
              <a:ea typeface="標楷體" pitchFamily="65" charset="-120"/>
            </a:endParaRPr>
          </a:p>
          <a:p>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管理</a:t>
            </a:r>
            <a:r>
              <a:rPr lang="zh-TW" altLang="zh-TW" sz="3600" b="1" dirty="0" smtClean="0">
                <a:solidFill>
                  <a:srgbClr val="002060"/>
                </a:solidFill>
                <a:latin typeface="標楷體" pitchFamily="65" charset="-120"/>
                <a:ea typeface="標楷體" pitchFamily="65" charset="-120"/>
              </a:rPr>
              <a:t>之演變</a:t>
            </a:r>
            <a:endParaRPr lang="zh-TW" altLang="en-US" sz="3600" b="1" dirty="0">
              <a:solidFill>
                <a:srgbClr val="00206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1124744"/>
            <a:ext cx="7632848" cy="4248472"/>
          </a:xfrm>
        </p:spPr>
        <p:txBody>
          <a:bodyPr>
            <a:noAutofit/>
          </a:bodyPr>
          <a:lstStyle/>
          <a:p>
            <a:r>
              <a:rPr lang="zh-TW" altLang="zh-TW" sz="3600" dirty="0" smtClean="0">
                <a:solidFill>
                  <a:schemeClr val="tx1"/>
                </a:solidFill>
                <a:latin typeface="標楷體" pitchFamily="65" charset="-120"/>
                <a:ea typeface="標楷體" pitchFamily="65" charset="-120"/>
              </a:rPr>
              <a:t>人類為求生存，自始有組織就有管理之出現，如中國萬里長城之興建，古埃及金字塔之建築。羅馬帝國之統治…等，再由工業革命、產業革命之興起引起一連串人及技術之進步及人的需求而產生逐漸產生合之系統化管理</a:t>
            </a:r>
            <a:r>
              <a:rPr lang="zh-TW" altLang="zh-TW" sz="3600" dirty="0" smtClean="0">
                <a:solidFill>
                  <a:schemeClr val="tx1"/>
                </a:solidFill>
                <a:latin typeface="標楷體" pitchFamily="65" charset="-120"/>
                <a:ea typeface="標楷體" pitchFamily="65" charset="-120"/>
              </a:rPr>
              <a:t>思潮</a:t>
            </a:r>
            <a:endParaRPr lang="zh-TW" altLang="en-US" sz="3600" dirty="0">
              <a:solidFill>
                <a:schemeClr val="tx1"/>
              </a:solidFill>
              <a:latin typeface="標楷體" pitchFamily="65" charset="-120"/>
              <a:ea typeface="標楷體" pitchFamily="65" charset="-120"/>
            </a:endParaRPr>
          </a:p>
        </p:txBody>
      </p:sp>
      <p:sp>
        <p:nvSpPr>
          <p:cNvPr id="3" name="副標題 2"/>
          <p:cNvSpPr>
            <a:spLocks noGrp="1"/>
          </p:cNvSpPr>
          <p:nvPr>
            <p:ph sz="quarter" idx="1"/>
          </p:nvPr>
        </p:nvSpPr>
        <p:spPr>
          <a:xfrm>
            <a:off x="251520" y="620688"/>
            <a:ext cx="7467600" cy="964704"/>
          </a:xfrm>
        </p:spPr>
        <p:txBody>
          <a:bodyPr>
            <a:normAutofit/>
          </a:bodyPr>
          <a:lstStyle/>
          <a:p>
            <a:r>
              <a:rPr lang="en-US" altLang="zh-TW" sz="4000" b="1" dirty="0" smtClean="0">
                <a:solidFill>
                  <a:srgbClr val="002060"/>
                </a:solidFill>
                <a:latin typeface="標楷體" pitchFamily="65" charset="-120"/>
                <a:ea typeface="標楷體" pitchFamily="65" charset="-120"/>
              </a:rPr>
              <a:t>1</a:t>
            </a:r>
            <a:r>
              <a:rPr lang="zh-TW" altLang="en-US"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產生系統管理理論前</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624" y="1340768"/>
            <a:ext cx="7283152" cy="4464496"/>
          </a:xfrm>
        </p:spPr>
        <p:txBody>
          <a:bodyPr>
            <a:noAutofit/>
          </a:bodyPr>
          <a:lstStyle/>
          <a:p>
            <a:r>
              <a:rPr lang="en-US" altLang="zh-TW" sz="3600" dirty="0" smtClean="0">
                <a:solidFill>
                  <a:schemeClr val="tx1"/>
                </a:solidFill>
                <a:latin typeface="標楷體" pitchFamily="65" charset="-120"/>
                <a:ea typeface="標楷體" pitchFamily="65" charset="-120"/>
              </a:rPr>
              <a:t>(1900-1920)</a:t>
            </a:r>
            <a:r>
              <a:rPr lang="zh-TW" altLang="zh-TW" sz="3600" dirty="0" smtClean="0">
                <a:solidFill>
                  <a:schemeClr val="tx1"/>
                </a:solidFill>
                <a:latin typeface="標楷體" pitchFamily="65" charset="-120"/>
                <a:ea typeface="標楷體" pitchFamily="65" charset="-120"/>
              </a:rPr>
              <a:t>其理論重點</a:t>
            </a:r>
            <a:r>
              <a:rPr lang="zh-TW" altLang="zh-TW" sz="3600" b="1" dirty="0" smtClean="0">
                <a:solidFill>
                  <a:schemeClr val="tx1"/>
                </a:solidFill>
                <a:latin typeface="標楷體" pitchFamily="65" charset="-120"/>
                <a:ea typeface="標楷體" pitchFamily="65" charset="-120"/>
              </a:rPr>
              <a:t>係從如何改善作業人員生產力觀點出發，來看管理的領域，</a:t>
            </a:r>
            <a:r>
              <a:rPr lang="zh-TW" altLang="zh-TW" sz="3600" dirty="0" smtClean="0">
                <a:solidFill>
                  <a:schemeClr val="tx1"/>
                </a:solidFill>
                <a:latin typeface="標楷體" pitchFamily="65" charset="-120"/>
                <a:ea typeface="標楷體" pitchFamily="65" charset="-120"/>
              </a:rPr>
              <a:t>亦即「</a:t>
            </a:r>
            <a:r>
              <a:rPr lang="zh-TW" altLang="zh-TW" sz="3600" u="sng" dirty="0" smtClean="0">
                <a:solidFill>
                  <a:schemeClr val="tx1"/>
                </a:solidFill>
                <a:latin typeface="標楷體" pitchFamily="65" charset="-120"/>
                <a:ea typeface="標楷體" pitchFamily="65" charset="-120"/>
              </a:rPr>
              <a:t>有系統地研究人與工作的關係，以便重新設計工作流程 ，增加生產效率</a:t>
            </a:r>
            <a:r>
              <a:rPr lang="zh-TW" altLang="zh-TW" sz="3600" dirty="0" smtClean="0">
                <a:solidFill>
                  <a:schemeClr val="tx1"/>
                </a:solidFill>
                <a:latin typeface="標楷體" pitchFamily="65" charset="-120"/>
                <a:ea typeface="標楷體" pitchFamily="65" charset="-120"/>
              </a:rPr>
              <a:t>」，以解決二十世紀初企業快速擴張、資本快速累積，但勞力不足之問題。</a:t>
            </a:r>
            <a:r>
              <a:rPr lang="zh-TW" altLang="zh-TW" sz="3600" u="sng" dirty="0" smtClean="0">
                <a:solidFill>
                  <a:schemeClr val="tx1"/>
                </a:solidFill>
                <a:latin typeface="標楷體" pitchFamily="65" charset="-120"/>
                <a:ea typeface="標楷體" pitchFamily="65" charset="-120"/>
              </a:rPr>
              <a:t>強調專業化</a:t>
            </a:r>
            <a:r>
              <a:rPr lang="zh-TW" altLang="zh-TW" sz="3600" u="sng" dirty="0" smtClean="0">
                <a:solidFill>
                  <a:schemeClr val="tx1"/>
                </a:solidFill>
                <a:latin typeface="標楷體" pitchFamily="65" charset="-120"/>
                <a:ea typeface="標楷體" pitchFamily="65" charset="-120"/>
              </a:rPr>
              <a:t>分工</a:t>
            </a:r>
            <a:endParaRPr lang="zh-TW" altLang="en-US" sz="3600" dirty="0">
              <a:solidFill>
                <a:schemeClr val="tx1"/>
              </a:solidFill>
              <a:latin typeface="標楷體" pitchFamily="65" charset="-120"/>
              <a:ea typeface="標楷體" pitchFamily="65" charset="-120"/>
            </a:endParaRPr>
          </a:p>
        </p:txBody>
      </p:sp>
      <p:sp>
        <p:nvSpPr>
          <p:cNvPr id="3" name="副標題 2"/>
          <p:cNvSpPr>
            <a:spLocks noGrp="1"/>
          </p:cNvSpPr>
          <p:nvPr>
            <p:ph sz="quarter" idx="1"/>
          </p:nvPr>
        </p:nvSpPr>
        <p:spPr>
          <a:xfrm>
            <a:off x="323528" y="476672"/>
            <a:ext cx="7467600" cy="676672"/>
          </a:xfrm>
        </p:spPr>
        <p:txBody>
          <a:bodyPr>
            <a:normAutofit lnSpcReduction="10000"/>
          </a:bodyPr>
          <a:lstStyle/>
          <a:p>
            <a:r>
              <a:rPr lang="en-US" altLang="zh-TW" sz="4000" b="1" dirty="0" smtClean="0">
                <a:solidFill>
                  <a:srgbClr val="002060"/>
                </a:solidFill>
                <a:latin typeface="標楷體" pitchFamily="65" charset="-120"/>
                <a:ea typeface="標楷體" pitchFamily="65" charset="-120"/>
              </a:rPr>
              <a:t>2</a:t>
            </a:r>
            <a:r>
              <a:rPr lang="zh-TW" altLang="en-US"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科學管理理論</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1268760"/>
            <a:ext cx="7272808" cy="2952328"/>
          </a:xfrm>
        </p:spPr>
        <p:txBody>
          <a:bodyPr>
            <a:noAutofit/>
          </a:bodyPr>
          <a:lstStyle/>
          <a:p>
            <a:r>
              <a:rPr lang="en-US" altLang="zh-TW" sz="3600" dirty="0" smtClean="0">
                <a:solidFill>
                  <a:schemeClr val="tx1"/>
                </a:solidFill>
                <a:latin typeface="標楷體" pitchFamily="65" charset="-120"/>
                <a:ea typeface="標楷體" pitchFamily="65" charset="-120"/>
              </a:rPr>
              <a:t>(1900-1920)</a:t>
            </a:r>
            <a:r>
              <a:rPr lang="zh-TW" altLang="zh-TW" sz="3600" dirty="0" smtClean="0">
                <a:solidFill>
                  <a:schemeClr val="tx1"/>
                </a:solidFill>
                <a:latin typeface="標楷體" pitchFamily="65" charset="-120"/>
                <a:ea typeface="標楷體" pitchFamily="65" charset="-120"/>
              </a:rPr>
              <a:t>係</a:t>
            </a:r>
            <a:r>
              <a:rPr lang="zh-TW" altLang="zh-TW" sz="3600" b="1" dirty="0" smtClean="0">
                <a:solidFill>
                  <a:schemeClr val="tx1"/>
                </a:solidFill>
                <a:latin typeface="標楷體" pitchFamily="65" charset="-120"/>
                <a:ea typeface="標楷體" pitchFamily="65" charset="-120"/>
              </a:rPr>
              <a:t>研究如何建立企業組織的結構，以增進效率與效能。</a:t>
            </a:r>
            <a:r>
              <a:rPr lang="zh-TW" altLang="zh-TW" sz="3600" dirty="0" smtClean="0">
                <a:solidFill>
                  <a:schemeClr val="tx1"/>
                </a:solidFill>
                <a:latin typeface="標楷體" pitchFamily="65" charset="-120"/>
                <a:ea typeface="標楷體" pitchFamily="65" charset="-120"/>
              </a:rPr>
              <a:t>而</a:t>
            </a:r>
            <a:r>
              <a:rPr lang="zh-TW" altLang="zh-TW" sz="3600" u="sng" dirty="0" smtClean="0">
                <a:solidFill>
                  <a:schemeClr val="tx1"/>
                </a:solidFill>
                <a:latin typeface="標楷體" pitchFamily="65" charset="-120"/>
                <a:ea typeface="標楷體" pitchFamily="65" charset="-120"/>
              </a:rPr>
              <a:t>組織結構係指工作與權利的關係，以控制員工的資源使用，達成企業的</a:t>
            </a:r>
            <a:r>
              <a:rPr lang="zh-TW" altLang="zh-TW" sz="3600" u="sng" dirty="0" smtClean="0">
                <a:solidFill>
                  <a:schemeClr val="tx1"/>
                </a:solidFill>
                <a:latin typeface="標楷體" pitchFamily="65" charset="-120"/>
                <a:ea typeface="標楷體" pitchFamily="65" charset="-120"/>
              </a:rPr>
              <a:t>目標</a:t>
            </a:r>
            <a:endParaRPr lang="zh-TW" altLang="en-US" sz="3600" dirty="0">
              <a:solidFill>
                <a:schemeClr val="tx1"/>
              </a:solidFill>
              <a:latin typeface="標楷體" pitchFamily="65" charset="-120"/>
              <a:ea typeface="標楷體" pitchFamily="65" charset="-120"/>
            </a:endParaRPr>
          </a:p>
        </p:txBody>
      </p:sp>
      <p:sp>
        <p:nvSpPr>
          <p:cNvPr id="3" name="副標題 2"/>
          <p:cNvSpPr>
            <a:spLocks noGrp="1"/>
          </p:cNvSpPr>
          <p:nvPr>
            <p:ph sz="quarter" idx="1"/>
          </p:nvPr>
        </p:nvSpPr>
        <p:spPr>
          <a:xfrm>
            <a:off x="395536" y="476672"/>
            <a:ext cx="7467600" cy="1108720"/>
          </a:xfrm>
        </p:spPr>
        <p:txBody>
          <a:bodyPr>
            <a:normAutofit/>
          </a:bodyPr>
          <a:lstStyle/>
          <a:p>
            <a:r>
              <a:rPr lang="en-US" altLang="zh-TW" sz="4000" b="1" dirty="0" smtClean="0">
                <a:solidFill>
                  <a:srgbClr val="002060"/>
                </a:solidFill>
                <a:latin typeface="標楷體" pitchFamily="65" charset="-120"/>
                <a:ea typeface="標楷體" pitchFamily="65" charset="-120"/>
              </a:rPr>
              <a:t>3</a:t>
            </a:r>
            <a:r>
              <a:rPr lang="zh-TW" altLang="en-US"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行政管理理論</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7584" y="980728"/>
            <a:ext cx="7467600" cy="5184576"/>
          </a:xfrm>
        </p:spPr>
        <p:txBody>
          <a:bodyPr>
            <a:normAutofit fontScale="90000"/>
          </a:bodyPr>
          <a:lstStyle/>
          <a:p>
            <a:r>
              <a:rPr lang="en-US" altLang="zh-TW" sz="4000" dirty="0">
                <a:solidFill>
                  <a:schemeClr val="tx1"/>
                </a:solidFill>
                <a:latin typeface="標楷體" pitchFamily="65" charset="-120"/>
                <a:ea typeface="標楷體" pitchFamily="65" charset="-120"/>
              </a:rPr>
              <a:t>(1920-1940)</a:t>
            </a:r>
            <a:r>
              <a:rPr lang="zh-TW" altLang="zh-TW" sz="4000" b="1" dirty="0">
                <a:solidFill>
                  <a:schemeClr val="tx1"/>
                </a:solidFill>
                <a:latin typeface="標楷體" pitchFamily="65" charset="-120"/>
                <a:ea typeface="標楷體" pitchFamily="65" charset="-120"/>
              </a:rPr>
              <a:t>係研究管理者個人行為如何激勵員工提高生產，並對達成企業目標產生一致的默契</a:t>
            </a:r>
            <a:r>
              <a:rPr lang="zh-TW" altLang="zh-TW" sz="4000" dirty="0">
                <a:solidFill>
                  <a:schemeClr val="tx1"/>
                </a:solidFill>
                <a:latin typeface="標楷體" pitchFamily="65" charset="-120"/>
                <a:ea typeface="標楷體" pitchFamily="65" charset="-120"/>
              </a:rPr>
              <a:t>。</a:t>
            </a:r>
            <a:r>
              <a:rPr lang="zh-TW" altLang="zh-TW" sz="4000" b="1" dirty="0">
                <a:solidFill>
                  <a:schemeClr val="tx1"/>
                </a:solidFill>
                <a:latin typeface="標楷體" pitchFamily="65" charset="-120"/>
                <a:ea typeface="標楷體" pitchFamily="65" charset="-120"/>
              </a:rPr>
              <a:t>管理是一種動態持續的過程</a:t>
            </a:r>
            <a:r>
              <a:rPr lang="zh-TW" altLang="zh-TW" sz="4000" dirty="0">
                <a:solidFill>
                  <a:schemeClr val="tx1"/>
                </a:solidFill>
                <a:latin typeface="標楷體" pitchFamily="65" charset="-120"/>
                <a:ea typeface="標楷體" pitchFamily="65" charset="-120"/>
              </a:rPr>
              <a:t>。同時</a:t>
            </a:r>
            <a:r>
              <a:rPr lang="en-US" altLang="zh-TW" sz="4000" dirty="0" smtClean="0">
                <a:solidFill>
                  <a:schemeClr val="tx1"/>
                </a:solidFill>
                <a:latin typeface="標楷體" pitchFamily="65" charset="-120"/>
                <a:ea typeface="標楷體" pitchFamily="65" charset="-120"/>
              </a:rPr>
              <a:t>Maslow</a:t>
            </a:r>
            <a:r>
              <a:rPr lang="zh-TW" altLang="zh-TW" sz="4000" dirty="0">
                <a:solidFill>
                  <a:schemeClr val="tx1"/>
                </a:solidFill>
                <a:latin typeface="標楷體" pitchFamily="65" charset="-120"/>
                <a:ea typeface="標楷體" pitchFamily="65" charset="-120"/>
              </a:rPr>
              <a:t>提出</a:t>
            </a:r>
            <a:r>
              <a:rPr lang="zh-TW" altLang="zh-TW" sz="4000" b="1" dirty="0">
                <a:solidFill>
                  <a:schemeClr val="tx1"/>
                </a:solidFill>
                <a:latin typeface="標楷體" pitchFamily="65" charset="-120"/>
                <a:ea typeface="標楷體" pitchFamily="65" charset="-120"/>
              </a:rPr>
              <a:t>需求層級理論</a:t>
            </a:r>
            <a:r>
              <a:rPr lang="zh-TW" altLang="zh-TW" sz="4000" dirty="0">
                <a:solidFill>
                  <a:schemeClr val="tx1"/>
                </a:solidFill>
                <a:latin typeface="標楷體" pitchFamily="65" charset="-120"/>
                <a:ea typeface="標楷體" pitchFamily="65" charset="-120"/>
              </a:rPr>
              <a:t>，假設人們的需求都有五個層級，分別是生理、安全、社會、尊嚴及自我實現等五個層面，而且在下一層次未滿足前不會追逐上一層級的</a:t>
            </a:r>
            <a:r>
              <a:rPr lang="zh-TW" altLang="zh-TW" sz="4000" dirty="0" smtClean="0">
                <a:solidFill>
                  <a:schemeClr val="tx1"/>
                </a:solidFill>
                <a:latin typeface="標楷體" pitchFamily="65" charset="-120"/>
                <a:ea typeface="標楷體" pitchFamily="65" charset="-120"/>
              </a:rPr>
              <a:t>需求</a:t>
            </a:r>
            <a:endParaRPr lang="zh-TW" altLang="en-US" sz="4000" dirty="0">
              <a:solidFill>
                <a:schemeClr val="tx1"/>
              </a:solidFill>
              <a:latin typeface="標楷體" pitchFamily="65" charset="-120"/>
              <a:ea typeface="標楷體" pitchFamily="65" charset="-120"/>
            </a:endParaRPr>
          </a:p>
        </p:txBody>
      </p:sp>
      <p:sp>
        <p:nvSpPr>
          <p:cNvPr id="4" name="內容版面配置區 3"/>
          <p:cNvSpPr>
            <a:spLocks noGrp="1"/>
          </p:cNvSpPr>
          <p:nvPr>
            <p:ph sz="quarter" idx="1"/>
          </p:nvPr>
        </p:nvSpPr>
        <p:spPr>
          <a:xfrm>
            <a:off x="467544" y="332656"/>
            <a:ext cx="7467600" cy="764704"/>
          </a:xfrm>
        </p:spPr>
        <p:txBody>
          <a:bodyPr>
            <a:noAutofit/>
          </a:bodyPr>
          <a:lstStyle/>
          <a:p>
            <a:r>
              <a:rPr lang="en-US" altLang="zh-TW" sz="4000" b="1" dirty="0">
                <a:solidFill>
                  <a:srgbClr val="002060"/>
                </a:solidFill>
                <a:latin typeface="標楷體" pitchFamily="65" charset="-120"/>
                <a:ea typeface="標楷體" pitchFamily="65" charset="-120"/>
              </a:rPr>
              <a:t>4</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行為管理</a:t>
            </a:r>
            <a:r>
              <a:rPr lang="zh-TW" altLang="zh-TW" sz="4000" b="1" dirty="0" smtClean="0">
                <a:solidFill>
                  <a:srgbClr val="002060"/>
                </a:solidFill>
                <a:latin typeface="標楷體" pitchFamily="65" charset="-120"/>
                <a:ea typeface="標楷體" pitchFamily="65" charset="-120"/>
              </a:rPr>
              <a:t>理論</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980728"/>
            <a:ext cx="7467600" cy="4248472"/>
          </a:xfrm>
        </p:spPr>
        <p:txBody>
          <a:bodyPr>
            <a:normAutofit fontScale="90000"/>
          </a:bodyPr>
          <a:lstStyle/>
          <a:p>
            <a:r>
              <a:rPr lang="en-US" altLang="zh-TW" sz="4000" dirty="0">
                <a:solidFill>
                  <a:schemeClr val="tx1"/>
                </a:solidFill>
                <a:latin typeface="標楷體" pitchFamily="65" charset="-120"/>
                <a:ea typeface="標楷體" pitchFamily="65" charset="-120"/>
              </a:rPr>
              <a:t>(1940</a:t>
            </a:r>
            <a:r>
              <a:rPr lang="zh-TW" altLang="zh-TW" sz="4000" dirty="0">
                <a:solidFill>
                  <a:schemeClr val="tx1"/>
                </a:solidFill>
                <a:latin typeface="標楷體" pitchFamily="65" charset="-120"/>
                <a:ea typeface="標楷體" pitchFamily="65" charset="-120"/>
              </a:rPr>
              <a:t>後</a:t>
            </a:r>
            <a:r>
              <a:rPr lang="en-US" altLang="zh-TW" sz="4000" dirty="0">
                <a:solidFill>
                  <a:schemeClr val="tx1"/>
                </a:solidFill>
                <a:latin typeface="標楷體" pitchFamily="65" charset="-120"/>
                <a:ea typeface="標楷體" pitchFamily="65" charset="-120"/>
              </a:rPr>
              <a:t>)</a:t>
            </a:r>
            <a:r>
              <a:rPr lang="zh-TW" altLang="zh-TW" sz="4000" dirty="0">
                <a:solidFill>
                  <a:schemeClr val="tx1"/>
                </a:solidFill>
                <a:latin typeface="標楷體" pitchFamily="65" charset="-120"/>
                <a:ea typeface="標楷體" pitchFamily="65" charset="-120"/>
              </a:rPr>
              <a:t>又可稱為決策管理理論，將資訊科技及數量統計理論導入管理理論，發展出與前不同風貌之管理理論。</a:t>
            </a:r>
            <a:r>
              <a:rPr lang="zh-TW" altLang="zh-TW" sz="4000" b="1" dirty="0">
                <a:solidFill>
                  <a:schemeClr val="tx1"/>
                </a:solidFill>
                <a:latin typeface="標楷體" pitchFamily="65" charset="-120"/>
                <a:ea typeface="標楷體" pitchFamily="65" charset="-120"/>
              </a:rPr>
              <a:t>係強調以活化的數量技巧協助管理者對企業資源達到最大</a:t>
            </a:r>
            <a:r>
              <a:rPr lang="zh-TW" altLang="zh-TW" sz="4000" b="1" dirty="0" smtClean="0">
                <a:solidFill>
                  <a:schemeClr val="tx1"/>
                </a:solidFill>
                <a:latin typeface="標楷體" pitchFamily="65" charset="-120"/>
                <a:ea typeface="標楷體" pitchFamily="65" charset="-120"/>
              </a:rPr>
              <a:t>效能</a:t>
            </a:r>
            <a:r>
              <a:rPr lang="zh-TW" altLang="en-US" sz="4000" dirty="0">
                <a:latin typeface="標楷體" pitchFamily="65" charset="-120"/>
                <a:ea typeface="標楷體" pitchFamily="65" charset="-120"/>
              </a:rPr>
              <a:t/>
            </a:r>
            <a:br>
              <a:rPr lang="zh-TW" altLang="en-US" sz="4000" dirty="0">
                <a:latin typeface="標楷體" pitchFamily="65" charset="-120"/>
                <a:ea typeface="標楷體" pitchFamily="65" charset="-120"/>
              </a:rPr>
            </a:br>
            <a:endParaRPr lang="zh-TW" altLang="en-US" sz="4000" dirty="0">
              <a:solidFill>
                <a:schemeClr val="tx1"/>
              </a:solidFill>
              <a:latin typeface="標楷體" pitchFamily="65" charset="-120"/>
              <a:ea typeface="標楷體" pitchFamily="65" charset="-120"/>
            </a:endParaRPr>
          </a:p>
        </p:txBody>
      </p:sp>
      <p:sp>
        <p:nvSpPr>
          <p:cNvPr id="3" name="內容版面配置區 2"/>
          <p:cNvSpPr>
            <a:spLocks noGrp="1"/>
          </p:cNvSpPr>
          <p:nvPr>
            <p:ph sz="quarter" idx="1"/>
          </p:nvPr>
        </p:nvSpPr>
        <p:spPr>
          <a:xfrm>
            <a:off x="467544" y="332656"/>
            <a:ext cx="7128792" cy="792088"/>
          </a:xfrm>
        </p:spPr>
        <p:txBody>
          <a:bodyPr>
            <a:normAutofit/>
          </a:bodyPr>
          <a:lstStyle/>
          <a:p>
            <a:r>
              <a:rPr lang="en-US" altLang="zh-TW" sz="4000" b="1" dirty="0">
                <a:solidFill>
                  <a:srgbClr val="002060"/>
                </a:solidFill>
                <a:latin typeface="標楷體" pitchFamily="65" charset="-120"/>
                <a:ea typeface="標楷體" pitchFamily="65" charset="-120"/>
              </a:rPr>
              <a:t>5</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管理科學</a:t>
            </a:r>
            <a:r>
              <a:rPr lang="zh-TW" altLang="zh-TW" sz="4000" b="1" dirty="0" smtClean="0">
                <a:solidFill>
                  <a:srgbClr val="002060"/>
                </a:solidFill>
                <a:latin typeface="標楷體" pitchFamily="65" charset="-120"/>
                <a:ea typeface="標楷體" pitchFamily="65" charset="-120"/>
              </a:rPr>
              <a:t>理論</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75731" y="819913"/>
            <a:ext cx="7658236" cy="5661248"/>
          </a:xfrm>
        </p:spPr>
        <p:txBody>
          <a:bodyPr>
            <a:noAutofit/>
          </a:bodyPr>
          <a:lstStyle/>
          <a:p>
            <a:r>
              <a:rPr lang="en-US" altLang="zh-TW" sz="3600" dirty="0">
                <a:solidFill>
                  <a:schemeClr val="tx1"/>
                </a:solidFill>
                <a:latin typeface="標楷體" pitchFamily="65" charset="-120"/>
                <a:ea typeface="標楷體" pitchFamily="65" charset="-120"/>
              </a:rPr>
              <a:t>(1960)</a:t>
            </a:r>
            <a:r>
              <a:rPr lang="zh-TW" altLang="zh-TW" sz="3600" dirty="0">
                <a:solidFill>
                  <a:schemeClr val="tx1"/>
                </a:solidFill>
                <a:latin typeface="標楷體" pitchFamily="65" charset="-120"/>
                <a:ea typeface="標楷體" pitchFamily="65" charset="-120"/>
              </a:rPr>
              <a:t>亦有稱為整合管理理論，亦即組織在管理層面上，除應考量內部各部門整體資源之運用，並須考量外在環境變化，如何將外在環境轉化為企業整體</a:t>
            </a:r>
            <a:r>
              <a:rPr lang="zh-TW" altLang="zh-TW" sz="3600" dirty="0" smtClean="0">
                <a:solidFill>
                  <a:schemeClr val="tx1"/>
                </a:solidFill>
                <a:latin typeface="標楷體" pitchFamily="65" charset="-120"/>
                <a:ea typeface="標楷體" pitchFamily="65" charset="-120"/>
              </a:rPr>
              <a:t>資源。</a:t>
            </a:r>
            <a:r>
              <a:rPr lang="zh-TW" altLang="zh-TW" sz="3600" dirty="0">
                <a:solidFill>
                  <a:schemeClr val="tx1"/>
                </a:solidFill>
                <a:latin typeface="標楷體" pitchFamily="65" charset="-120"/>
                <a:ea typeface="標楷體" pitchFamily="65" charset="-120"/>
              </a:rPr>
              <a:t>理論重點為「</a:t>
            </a:r>
            <a:r>
              <a:rPr lang="zh-TW" altLang="zh-TW" sz="3600" b="1" dirty="0">
                <a:solidFill>
                  <a:schemeClr val="tx1"/>
                </a:solidFill>
                <a:latin typeface="標楷體" pitchFamily="65" charset="-120"/>
                <a:ea typeface="標楷體" pitchFamily="65" charset="-120"/>
              </a:rPr>
              <a:t>越過企業界限，卻對企業資源利用及獲得產生影響的條件與力量」。</a:t>
            </a:r>
            <a:r>
              <a:rPr lang="zh-TW" altLang="zh-TW" sz="3600" dirty="0">
                <a:solidFill>
                  <a:schemeClr val="tx1"/>
                </a:solidFill>
                <a:latin typeface="標楷體" pitchFamily="65" charset="-120"/>
                <a:ea typeface="標楷體" pitchFamily="65" charset="-120"/>
              </a:rPr>
              <a:t>在一九六０年間，提出相關見解者主要為過程理論、開放系統理論及權變理論程觀點可以包含並整合以往之分</a:t>
            </a:r>
            <a:r>
              <a:rPr lang="zh-TW" altLang="zh-TW" sz="3600" dirty="0" smtClean="0">
                <a:solidFill>
                  <a:schemeClr val="tx1"/>
                </a:solidFill>
                <a:latin typeface="標楷體" pitchFamily="65" charset="-120"/>
                <a:ea typeface="標楷體" pitchFamily="65" charset="-120"/>
              </a:rPr>
              <a:t>岐</a:t>
            </a:r>
            <a:endParaRPr lang="zh-TW" altLang="en-US" sz="3600" dirty="0">
              <a:solidFill>
                <a:schemeClr val="tx1"/>
              </a:solidFill>
              <a:latin typeface="標楷體" pitchFamily="65" charset="-120"/>
              <a:ea typeface="標楷體" pitchFamily="65" charset="-120"/>
            </a:endParaRPr>
          </a:p>
        </p:txBody>
      </p:sp>
      <p:sp>
        <p:nvSpPr>
          <p:cNvPr id="3" name="內容版面配置區 2"/>
          <p:cNvSpPr>
            <a:spLocks noGrp="1"/>
          </p:cNvSpPr>
          <p:nvPr>
            <p:ph sz="quarter" idx="1"/>
          </p:nvPr>
        </p:nvSpPr>
        <p:spPr>
          <a:xfrm>
            <a:off x="683568" y="188640"/>
            <a:ext cx="7848872" cy="648072"/>
          </a:xfrm>
        </p:spPr>
        <p:txBody>
          <a:bodyPr>
            <a:noAutofit/>
          </a:bodyPr>
          <a:lstStyle/>
          <a:p>
            <a:r>
              <a:rPr lang="en-US" altLang="zh-TW" sz="4000" b="1" dirty="0">
                <a:solidFill>
                  <a:srgbClr val="002060"/>
                </a:solidFill>
                <a:latin typeface="標楷體" pitchFamily="65" charset="-120"/>
                <a:ea typeface="標楷體" pitchFamily="65" charset="-120"/>
              </a:rPr>
              <a:t>6</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企業環境</a:t>
            </a:r>
            <a:r>
              <a:rPr lang="zh-TW" altLang="zh-TW" sz="4000" b="1" dirty="0" smtClean="0">
                <a:solidFill>
                  <a:srgbClr val="002060"/>
                </a:solidFill>
                <a:latin typeface="標楷體" pitchFamily="65" charset="-120"/>
                <a:ea typeface="標楷體" pitchFamily="65" charset="-120"/>
              </a:rPr>
              <a:t>理論</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836712"/>
            <a:ext cx="7848872" cy="5688632"/>
          </a:xfrm>
        </p:spPr>
        <p:txBody>
          <a:bodyPr>
            <a:noAutofit/>
          </a:bodyPr>
          <a:lstStyle/>
          <a:p>
            <a:r>
              <a:rPr lang="zh-TW" altLang="zh-TW" sz="3200" dirty="0">
                <a:solidFill>
                  <a:schemeClr val="tx1"/>
                </a:solidFill>
                <a:latin typeface="標楷體" pitchFamily="65" charset="-120"/>
                <a:ea typeface="標楷體" pitchFamily="65" charset="-120"/>
              </a:rPr>
              <a:t>國際化及多元化為未來之主要趨勢，又因資訊科技之發展，使風險管理意識加強、內外資源整合、創新觀念之轉變等，使管理理論之發展已進入四度空間併同考量等為管理理論及實務發展中所不可缺之事務。如彈性之生產管理、全面品質管理</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顧客導向</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、人力資源管理</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含多元化管理</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、知識管理、風險管理、內部控制、平衡計分卡、即時管理、企業資源管理</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含供應鏈管理、顧客觀係管理</a:t>
            </a:r>
            <a:r>
              <a:rPr lang="en-US" altLang="zh-TW" sz="3200" dirty="0">
                <a:solidFill>
                  <a:schemeClr val="tx1"/>
                </a:solidFill>
                <a:latin typeface="標楷體" pitchFamily="65" charset="-120"/>
                <a:ea typeface="標楷體" pitchFamily="65" charset="-120"/>
              </a:rPr>
              <a:t>)</a:t>
            </a:r>
            <a:r>
              <a:rPr lang="zh-TW" altLang="zh-TW" sz="3200" dirty="0">
                <a:solidFill>
                  <a:schemeClr val="tx1"/>
                </a:solidFill>
                <a:latin typeface="標楷體" pitchFamily="65" charset="-120"/>
                <a:ea typeface="標楷體" pitchFamily="65" charset="-120"/>
              </a:rPr>
              <a:t>等新的管理思潮之肇造及整合已為當下之</a:t>
            </a:r>
            <a:r>
              <a:rPr lang="zh-TW" altLang="zh-TW" sz="3200" dirty="0" smtClean="0">
                <a:solidFill>
                  <a:schemeClr val="tx1"/>
                </a:solidFill>
                <a:latin typeface="標楷體" pitchFamily="65" charset="-120"/>
                <a:ea typeface="標楷體" pitchFamily="65" charset="-120"/>
              </a:rPr>
              <a:t>常識</a:t>
            </a:r>
            <a:endParaRPr lang="zh-TW" altLang="en-US" sz="3200" dirty="0">
              <a:solidFill>
                <a:schemeClr val="tx1"/>
              </a:solidFill>
              <a:latin typeface="標楷體" pitchFamily="65" charset="-120"/>
              <a:ea typeface="標楷體" pitchFamily="65" charset="-120"/>
            </a:endParaRPr>
          </a:p>
        </p:txBody>
      </p:sp>
      <p:sp>
        <p:nvSpPr>
          <p:cNvPr id="3" name="內容版面配置區 2"/>
          <p:cNvSpPr>
            <a:spLocks noGrp="1"/>
          </p:cNvSpPr>
          <p:nvPr>
            <p:ph sz="quarter" idx="1"/>
          </p:nvPr>
        </p:nvSpPr>
        <p:spPr>
          <a:xfrm>
            <a:off x="467544" y="188640"/>
            <a:ext cx="7704856" cy="648072"/>
          </a:xfrm>
        </p:spPr>
        <p:txBody>
          <a:bodyPr>
            <a:noAutofit/>
          </a:bodyPr>
          <a:lstStyle/>
          <a:p>
            <a:r>
              <a:rPr lang="en-US" altLang="zh-TW" sz="4000" b="1" dirty="0">
                <a:solidFill>
                  <a:srgbClr val="002060"/>
                </a:solidFill>
                <a:latin typeface="標楷體" pitchFamily="65" charset="-120"/>
                <a:ea typeface="標楷體" pitchFamily="65" charset="-120"/>
              </a:rPr>
              <a:t>7</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未來管理環境及</a:t>
            </a:r>
            <a:r>
              <a:rPr lang="zh-TW" altLang="zh-TW" sz="4000" b="1" dirty="0" smtClean="0">
                <a:solidFill>
                  <a:srgbClr val="002060"/>
                </a:solidFill>
                <a:latin typeface="標楷體" pitchFamily="65" charset="-120"/>
                <a:ea typeface="標楷體" pitchFamily="65" charset="-120"/>
              </a:rPr>
              <a:t>趨勢</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547789" y="1268760"/>
            <a:ext cx="7848871" cy="4435896"/>
          </a:xfrm>
        </p:spPr>
        <p:txBody>
          <a:bodyPr>
            <a:normAutofit fontScale="90000"/>
          </a:bodyPr>
          <a:lstStyle/>
          <a:p>
            <a:r>
              <a:rPr lang="en-US" altLang="zh-TW" sz="4000" dirty="0">
                <a:solidFill>
                  <a:schemeClr val="tx1"/>
                </a:solidFill>
                <a:latin typeface="標楷體" pitchFamily="65" charset="-120"/>
                <a:ea typeface="標楷體" pitchFamily="65" charset="-120"/>
              </a:rPr>
              <a:t>1</a:t>
            </a:r>
            <a:r>
              <a:rPr lang="zh-TW" altLang="en-US" sz="4000" dirty="0">
                <a:solidFill>
                  <a:schemeClr val="tx1"/>
                </a:solidFill>
                <a:latin typeface="標楷體" pitchFamily="65" charset="-120"/>
                <a:ea typeface="標楷體" pitchFamily="65" charset="-120"/>
              </a:rPr>
              <a:t>、</a:t>
            </a:r>
            <a:r>
              <a:rPr lang="zh-TW" altLang="zh-TW" sz="4000" dirty="0">
                <a:solidFill>
                  <a:schemeClr val="tx1"/>
                </a:solidFill>
                <a:latin typeface="標楷體" pitchFamily="65" charset="-120"/>
                <a:ea typeface="標楷體" pitchFamily="65" charset="-120"/>
              </a:rPr>
              <a:t>內部牽制：</a:t>
            </a:r>
            <a:r>
              <a:rPr lang="en-US" altLang="zh-TW" sz="4000" dirty="0">
                <a:solidFill>
                  <a:schemeClr val="tx1"/>
                </a:solidFill>
                <a:latin typeface="標楷體" pitchFamily="65" charset="-120"/>
                <a:ea typeface="標楷體" pitchFamily="65" charset="-120"/>
              </a:rPr>
              <a:t>1940</a:t>
            </a:r>
            <a:r>
              <a:rPr lang="zh-TW" altLang="zh-TW" sz="4000" dirty="0">
                <a:solidFill>
                  <a:schemeClr val="tx1"/>
                </a:solidFill>
                <a:latin typeface="標楷體" pitchFamily="65" charset="-120"/>
                <a:ea typeface="標楷體" pitchFamily="65" charset="-120"/>
              </a:rPr>
              <a:t>年代前</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2</a:t>
            </a:r>
            <a:r>
              <a:rPr lang="zh-TW" altLang="en-US" sz="4000" dirty="0">
                <a:solidFill>
                  <a:schemeClr val="tx1"/>
                </a:solidFill>
                <a:latin typeface="標楷體" pitchFamily="65" charset="-120"/>
                <a:ea typeface="標楷體" pitchFamily="65" charset="-120"/>
              </a:rPr>
              <a:t>、</a:t>
            </a:r>
            <a:r>
              <a:rPr lang="zh-TW" altLang="zh-TW" sz="4000" dirty="0">
                <a:solidFill>
                  <a:schemeClr val="tx1"/>
                </a:solidFill>
                <a:latin typeface="標楷體" pitchFamily="65" charset="-120"/>
                <a:ea typeface="標楷體" pitchFamily="65" charset="-120"/>
              </a:rPr>
              <a:t>內部控制：</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   (2)</a:t>
            </a:r>
            <a:r>
              <a:rPr lang="zh-TW" altLang="zh-TW" sz="4000" dirty="0">
                <a:solidFill>
                  <a:schemeClr val="tx1"/>
                </a:solidFill>
                <a:latin typeface="標楷體" pitchFamily="65" charset="-120"/>
                <a:ea typeface="標楷體" pitchFamily="65" charset="-120"/>
              </a:rPr>
              <a:t>會計及管理控制</a:t>
            </a:r>
            <a:r>
              <a:rPr lang="en-US" altLang="zh-TW" sz="4000" dirty="0">
                <a:solidFill>
                  <a:schemeClr val="tx1"/>
                </a:solidFill>
                <a:latin typeface="標楷體" pitchFamily="65" charset="-120"/>
                <a:ea typeface="標楷體" pitchFamily="65" charset="-120"/>
              </a:rPr>
              <a:t>1982</a:t>
            </a:r>
            <a:r>
              <a:rPr lang="zh-TW" altLang="zh-TW" sz="4000" dirty="0" smtClean="0">
                <a:solidFill>
                  <a:schemeClr val="tx1"/>
                </a:solidFill>
                <a:latin typeface="標楷體" pitchFamily="65" charset="-120"/>
                <a:ea typeface="標楷體" pitchFamily="65" charset="-120"/>
              </a:rPr>
              <a:t>前</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   (3)</a:t>
            </a:r>
            <a:r>
              <a:rPr lang="zh-TW" altLang="zh-TW" sz="4000" dirty="0">
                <a:solidFill>
                  <a:schemeClr val="tx1"/>
                </a:solidFill>
                <a:latin typeface="標楷體" pitchFamily="65" charset="-120"/>
                <a:ea typeface="標楷體" pitchFamily="65" charset="-120"/>
              </a:rPr>
              <a:t>管理要素：</a:t>
            </a:r>
            <a:r>
              <a:rPr lang="en-US" altLang="zh-TW" sz="4000" dirty="0">
                <a:solidFill>
                  <a:schemeClr val="tx1"/>
                </a:solidFill>
                <a:latin typeface="標楷體" pitchFamily="65" charset="-120"/>
                <a:ea typeface="標楷體" pitchFamily="65" charset="-120"/>
              </a:rPr>
              <a:t>1983</a:t>
            </a:r>
            <a:r>
              <a:rPr lang="zh-TW" altLang="zh-TW" sz="4000" dirty="0">
                <a:solidFill>
                  <a:schemeClr val="tx1"/>
                </a:solidFill>
                <a:latin typeface="標楷體" pitchFamily="65" charset="-120"/>
                <a:ea typeface="標楷體" pitchFamily="65" charset="-120"/>
              </a:rPr>
              <a:t>開始管理</a:t>
            </a:r>
            <a:r>
              <a:rPr lang="en-US" altLang="zh-TW" sz="4000" dirty="0">
                <a:solidFill>
                  <a:schemeClr val="tx1"/>
                </a:solidFill>
                <a:latin typeface="標楷體" pitchFamily="65" charset="-120"/>
                <a:ea typeface="標楷體" pitchFamily="65" charset="-120"/>
              </a:rPr>
              <a:t>3</a:t>
            </a:r>
            <a:r>
              <a:rPr lang="zh-TW" altLang="zh-TW" sz="4000" dirty="0">
                <a:solidFill>
                  <a:schemeClr val="tx1"/>
                </a:solidFill>
                <a:latin typeface="標楷體" pitchFamily="65" charset="-120"/>
                <a:ea typeface="標楷體" pitchFamily="65" charset="-120"/>
              </a:rPr>
              <a:t>大要</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      </a:t>
            </a:r>
            <a:r>
              <a:rPr lang="zh-TW" altLang="zh-TW" sz="4000" dirty="0" smtClean="0">
                <a:solidFill>
                  <a:schemeClr val="tx1"/>
                </a:solidFill>
                <a:latin typeface="標楷體" pitchFamily="65" charset="-120"/>
                <a:ea typeface="標楷體" pitchFamily="65" charset="-120"/>
              </a:rPr>
              <a:t>素</a:t>
            </a:r>
            <a:r>
              <a:rPr lang="en-US" altLang="zh-TW" sz="4000" dirty="0">
                <a:solidFill>
                  <a:schemeClr val="tx1"/>
                </a:solidFill>
                <a:latin typeface="標楷體" pitchFamily="65" charset="-120"/>
                <a:ea typeface="標楷體" pitchFamily="65" charset="-120"/>
              </a:rPr>
              <a:t>-1992-94</a:t>
            </a:r>
            <a:r>
              <a:rPr lang="zh-TW" altLang="zh-TW" sz="4000" dirty="0">
                <a:solidFill>
                  <a:schemeClr val="tx1"/>
                </a:solidFill>
                <a:latin typeface="標楷體" pitchFamily="65" charset="-120"/>
                <a:ea typeface="標楷體" pitchFamily="65" charset="-120"/>
              </a:rPr>
              <a:t>五大要素</a:t>
            </a:r>
            <a:r>
              <a:rPr lang="en-US" altLang="zh-TW" sz="4000" dirty="0" smtClean="0">
                <a:solidFill>
                  <a:schemeClr val="tx1"/>
                </a:solidFill>
                <a:latin typeface="標楷體" pitchFamily="65" charset="-120"/>
                <a:ea typeface="標楷體" pitchFamily="65" charset="-120"/>
              </a:rPr>
              <a:t>-2004</a:t>
            </a:r>
            <a:r>
              <a:rPr lang="zh-TW" altLang="zh-TW" sz="4000" dirty="0" smtClean="0">
                <a:solidFill>
                  <a:schemeClr val="tx1"/>
                </a:solidFill>
                <a:latin typeface="標楷體" pitchFamily="65" charset="-120"/>
                <a:ea typeface="標楷體" pitchFamily="65" charset="-120"/>
              </a:rPr>
              <a:t>八</a:t>
            </a:r>
            <a:r>
              <a:rPr lang="zh-TW" altLang="zh-TW" sz="4000" dirty="0">
                <a:solidFill>
                  <a:schemeClr val="tx1"/>
                </a:solidFill>
                <a:latin typeface="標楷體" pitchFamily="65" charset="-120"/>
                <a:ea typeface="標楷體" pitchFamily="65" charset="-120"/>
              </a:rPr>
              <a:t>大</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smtClean="0">
                <a:solidFill>
                  <a:schemeClr val="tx1"/>
                </a:solidFill>
                <a:latin typeface="標楷體" pitchFamily="65" charset="-120"/>
                <a:ea typeface="標楷體" pitchFamily="65" charset="-120"/>
              </a:rPr>
              <a:t>      </a:t>
            </a:r>
            <a:r>
              <a:rPr lang="zh-TW" altLang="zh-TW" sz="4000" dirty="0" smtClean="0">
                <a:solidFill>
                  <a:schemeClr val="tx1"/>
                </a:solidFill>
                <a:latin typeface="標楷體" pitchFamily="65" charset="-120"/>
                <a:ea typeface="標楷體" pitchFamily="65" charset="-120"/>
              </a:rPr>
              <a:t>要素</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   (4)</a:t>
            </a:r>
            <a:r>
              <a:rPr lang="zh-TW" altLang="zh-TW" sz="4000" dirty="0">
                <a:solidFill>
                  <a:schemeClr val="tx1"/>
                </a:solidFill>
                <a:latin typeface="標楷體" pitchFamily="65" charset="-120"/>
                <a:ea typeface="標楷體" pitchFamily="65" charset="-120"/>
              </a:rPr>
              <a:t>強化公司治理及外部監督：</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      2000</a:t>
            </a:r>
            <a:r>
              <a:rPr lang="zh-TW" altLang="zh-TW" sz="4000" dirty="0" smtClean="0">
                <a:solidFill>
                  <a:schemeClr val="tx1"/>
                </a:solidFill>
                <a:latin typeface="標楷體" pitchFamily="65" charset="-120"/>
                <a:ea typeface="標楷體" pitchFamily="65" charset="-120"/>
              </a:rPr>
              <a:t>年</a:t>
            </a:r>
            <a:endParaRPr lang="zh-TW" altLang="en-US" sz="4000" dirty="0">
              <a:solidFill>
                <a:schemeClr val="tx1"/>
              </a:solidFill>
              <a:latin typeface="標楷體" pitchFamily="65" charset="-120"/>
              <a:ea typeface="標楷體" pitchFamily="65" charset="-120"/>
            </a:endParaRPr>
          </a:p>
        </p:txBody>
      </p:sp>
      <p:sp>
        <p:nvSpPr>
          <p:cNvPr id="4" name="內容版面配置區 3"/>
          <p:cNvSpPr>
            <a:spLocks noGrp="1"/>
          </p:cNvSpPr>
          <p:nvPr>
            <p:ph sz="quarter" idx="1"/>
          </p:nvPr>
        </p:nvSpPr>
        <p:spPr>
          <a:xfrm>
            <a:off x="434605" y="332656"/>
            <a:ext cx="8075240" cy="748680"/>
          </a:xfrm>
        </p:spPr>
        <p:txBody>
          <a:bodyPr>
            <a:normAutofit/>
          </a:bodyPr>
          <a:lstStyle/>
          <a:p>
            <a:r>
              <a:rPr lang="en-US" altLang="zh-TW" sz="4000" b="1" dirty="0">
                <a:solidFill>
                  <a:srgbClr val="002060"/>
                </a:solidFill>
                <a:latin typeface="標楷體" pitchFamily="65" charset="-120"/>
                <a:ea typeface="標楷體" pitchFamily="65" charset="-120"/>
              </a:rPr>
              <a:t>(</a:t>
            </a:r>
            <a:r>
              <a:rPr lang="zh-TW" altLang="en-US" sz="4000" b="1" dirty="0">
                <a:solidFill>
                  <a:srgbClr val="002060"/>
                </a:solidFill>
                <a:latin typeface="標楷體" pitchFamily="65" charset="-120"/>
                <a:ea typeface="標楷體" pitchFamily="65" charset="-120"/>
              </a:rPr>
              <a:t>二</a:t>
            </a:r>
            <a:r>
              <a:rPr lang="en-US" altLang="zh-TW"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內控之</a:t>
            </a:r>
            <a:r>
              <a:rPr lang="zh-TW" altLang="zh-TW" sz="4000" b="1" dirty="0" smtClean="0">
                <a:solidFill>
                  <a:srgbClr val="002060"/>
                </a:solidFill>
                <a:latin typeface="標楷體" pitchFamily="65" charset="-120"/>
                <a:ea typeface="標楷體" pitchFamily="65" charset="-120"/>
              </a:rPr>
              <a:t>演進</a:t>
            </a:r>
            <a:endParaRPr lang="zh-TW" altLang="zh-TW" sz="4000" b="1" dirty="0" smtClean="0">
              <a:solidFill>
                <a:srgbClr val="002060"/>
              </a:solidFill>
              <a:latin typeface="標楷體" pitchFamily="65" charset="-120"/>
              <a:ea typeface="標楷體" pitchFamily="65" charset="-120"/>
            </a:endParaRPr>
          </a:p>
          <a:p>
            <a:endParaRPr lang="zh-TW" altLang="en-US" sz="3600" dirty="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a:xfrm>
            <a:off x="1247342" y="1268760"/>
            <a:ext cx="7136897" cy="2880320"/>
          </a:xfrm>
        </p:spPr>
        <p:txBody>
          <a:bodyPr>
            <a:normAutofit fontScale="90000"/>
          </a:bodyPr>
          <a:lstStyle/>
          <a:p>
            <a:r>
              <a:rPr lang="en-US" altLang="zh-TW" sz="4000" dirty="0">
                <a:solidFill>
                  <a:schemeClr val="tx1"/>
                </a:solidFill>
                <a:latin typeface="標楷體" pitchFamily="65" charset="-120"/>
                <a:ea typeface="標楷體" pitchFamily="65" charset="-120"/>
              </a:rPr>
              <a:t>(5)2010</a:t>
            </a:r>
            <a:r>
              <a:rPr lang="zh-TW" altLang="zh-TW" sz="4000" dirty="0">
                <a:solidFill>
                  <a:schemeClr val="tx1"/>
                </a:solidFill>
                <a:latin typeface="標楷體" pitchFamily="65" charset="-120"/>
                <a:ea typeface="標楷體" pitchFamily="65" charset="-120"/>
              </a:rPr>
              <a:t>公司治理及風險管理</a:t>
            </a:r>
            <a:r>
              <a:rPr lang="zh-TW" altLang="zh-TW" sz="4000" dirty="0" smtClean="0">
                <a:solidFill>
                  <a:schemeClr val="tx1"/>
                </a:solidFill>
                <a:latin typeface="標楷體" pitchFamily="65" charset="-120"/>
                <a:ea typeface="標楷體" pitchFamily="65" charset="-120"/>
              </a:rPr>
              <a:t>全面</a:t>
            </a:r>
            <a:r>
              <a:rPr lang="zh-TW" altLang="en-US" sz="4000" dirty="0" smtClean="0">
                <a:solidFill>
                  <a:schemeClr val="tx1"/>
                </a:solidFill>
                <a:latin typeface="標楷體" pitchFamily="65" charset="-120"/>
                <a:ea typeface="標楷體" pitchFamily="65" charset="-120"/>
              </a:rPr>
              <a:t> </a:t>
            </a:r>
            <a:r>
              <a:rPr lang="en-US" altLang="zh-TW" sz="4000" dirty="0" smtClean="0">
                <a:solidFill>
                  <a:schemeClr val="tx1"/>
                </a:solidFill>
                <a:latin typeface="標楷體" pitchFamily="65" charset="-120"/>
                <a:ea typeface="標楷體" pitchFamily="65" charset="-120"/>
              </a:rPr>
              <a:t/>
            </a:r>
            <a:br>
              <a:rPr lang="en-US" altLang="zh-TW" sz="4000" dirty="0" smtClean="0">
                <a:solidFill>
                  <a:schemeClr val="tx1"/>
                </a:solidFill>
                <a:latin typeface="標楷體" pitchFamily="65" charset="-120"/>
                <a:ea typeface="標楷體" pitchFamily="65" charset="-120"/>
              </a:rPr>
            </a:br>
            <a:r>
              <a:rPr lang="zh-TW" altLang="en-US" sz="4000" dirty="0">
                <a:solidFill>
                  <a:schemeClr val="tx1"/>
                </a:solidFill>
                <a:latin typeface="標楷體" pitchFamily="65" charset="-120"/>
                <a:ea typeface="標楷體" pitchFamily="65" charset="-120"/>
              </a:rPr>
              <a:t> </a:t>
            </a:r>
            <a:r>
              <a:rPr lang="zh-TW" altLang="en-US" sz="4000" dirty="0" smtClean="0">
                <a:solidFill>
                  <a:schemeClr val="tx1"/>
                </a:solidFill>
                <a:latin typeface="標楷體" pitchFamily="65" charset="-120"/>
                <a:ea typeface="標楷體" pitchFamily="65" charset="-120"/>
              </a:rPr>
              <a:t>  </a:t>
            </a:r>
            <a:r>
              <a:rPr lang="zh-TW" altLang="zh-TW" sz="4000" dirty="0" smtClean="0">
                <a:solidFill>
                  <a:schemeClr val="tx1"/>
                </a:solidFill>
                <a:latin typeface="標楷體" pitchFamily="65" charset="-120"/>
                <a:ea typeface="標楷體" pitchFamily="65" charset="-120"/>
              </a:rPr>
              <a:t>納入</a:t>
            </a:r>
            <a:r>
              <a:rPr lang="zh-TW" altLang="zh-TW" sz="4000" dirty="0">
                <a:solidFill>
                  <a:schemeClr val="tx1"/>
                </a:solidFill>
                <a:latin typeface="標楷體" pitchFamily="65" charset="-120"/>
                <a:ea typeface="標楷體" pitchFamily="65" charset="-120"/>
              </a:rPr>
              <a:t>內部</a:t>
            </a:r>
            <a:r>
              <a:rPr lang="zh-TW" altLang="zh-TW" sz="4000" dirty="0" smtClean="0">
                <a:solidFill>
                  <a:schemeClr val="tx1"/>
                </a:solidFill>
                <a:latin typeface="標楷體" pitchFamily="65" charset="-120"/>
                <a:ea typeface="標楷體" pitchFamily="65" charset="-120"/>
              </a:rPr>
              <a:t>控制</a:t>
            </a:r>
            <a:r>
              <a:rPr lang="en-US" altLang="zh-TW" sz="4000" dirty="0">
                <a:solidFill>
                  <a:schemeClr val="tx1"/>
                </a:solidFill>
                <a:latin typeface="標楷體" pitchFamily="65" charset="-120"/>
                <a:ea typeface="標楷體" pitchFamily="65" charset="-120"/>
              </a:rPr>
              <a:t/>
            </a:r>
            <a:br>
              <a:rPr lang="en-US" altLang="zh-TW" sz="4000" dirty="0">
                <a:solidFill>
                  <a:schemeClr val="tx1"/>
                </a:solidFill>
                <a:latin typeface="標楷體" pitchFamily="65" charset="-120"/>
                <a:ea typeface="標楷體" pitchFamily="65" charset="-120"/>
              </a:rPr>
            </a:br>
            <a:r>
              <a:rPr lang="en-US" altLang="zh-TW" sz="4000" dirty="0">
                <a:solidFill>
                  <a:schemeClr val="tx1"/>
                </a:solidFill>
                <a:latin typeface="標楷體" pitchFamily="65" charset="-120"/>
                <a:ea typeface="標楷體" pitchFamily="65" charset="-120"/>
              </a:rPr>
              <a:t>(6)</a:t>
            </a:r>
            <a:r>
              <a:rPr lang="zh-TW" altLang="zh-TW" sz="4000" dirty="0">
                <a:solidFill>
                  <a:schemeClr val="tx1"/>
                </a:solidFill>
                <a:latin typeface="標楷體" pitchFamily="65" charset="-120"/>
                <a:ea typeface="標楷體" pitchFamily="65" charset="-120"/>
              </a:rPr>
              <a:t>政府內部控制之演進</a:t>
            </a:r>
            <a:r>
              <a:rPr lang="en-US" altLang="zh-TW" sz="4000" dirty="0">
                <a:solidFill>
                  <a:schemeClr val="tx1"/>
                </a:solidFill>
                <a:latin typeface="標楷體" pitchFamily="65" charset="-120"/>
                <a:ea typeface="標楷體" pitchFamily="65" charset="-120"/>
              </a:rPr>
              <a:t>-</a:t>
            </a:r>
            <a:r>
              <a:rPr lang="zh-TW" altLang="zh-TW" sz="4000" dirty="0">
                <a:solidFill>
                  <a:schemeClr val="tx1"/>
                </a:solidFill>
                <a:latin typeface="標楷體" pitchFamily="65" charset="-120"/>
                <a:ea typeface="標楷體" pitchFamily="65" charset="-120"/>
              </a:rPr>
              <a:t>逐漸</a:t>
            </a:r>
            <a:r>
              <a:rPr lang="zh-TW" altLang="zh-TW" sz="4000" dirty="0" smtClean="0">
                <a:solidFill>
                  <a:schemeClr val="tx1"/>
                </a:solidFill>
                <a:latin typeface="標楷體" pitchFamily="65" charset="-120"/>
                <a:ea typeface="標楷體" pitchFamily="65" charset="-120"/>
              </a:rPr>
              <a:t>將</a:t>
            </a:r>
            <a:r>
              <a:rPr lang="en-US" altLang="zh-TW" sz="4000" dirty="0" smtClean="0">
                <a:solidFill>
                  <a:schemeClr val="tx1"/>
                </a:solidFill>
                <a:latin typeface="標楷體" pitchFamily="65" charset="-120"/>
                <a:ea typeface="標楷體" pitchFamily="65" charset="-120"/>
              </a:rPr>
              <a:t/>
            </a:r>
            <a:br>
              <a:rPr lang="en-US" altLang="zh-TW" sz="4000" dirty="0" smtClean="0">
                <a:solidFill>
                  <a:schemeClr val="tx1"/>
                </a:solidFill>
                <a:latin typeface="標楷體" pitchFamily="65" charset="-120"/>
                <a:ea typeface="標楷體" pitchFamily="65" charset="-120"/>
              </a:rPr>
            </a:br>
            <a:r>
              <a:rPr lang="zh-TW" altLang="en-US" sz="4000" dirty="0">
                <a:solidFill>
                  <a:schemeClr val="tx1"/>
                </a:solidFill>
                <a:latin typeface="標楷體" pitchFamily="65" charset="-120"/>
                <a:ea typeface="標楷體" pitchFamily="65" charset="-120"/>
              </a:rPr>
              <a:t> </a:t>
            </a:r>
            <a:r>
              <a:rPr lang="zh-TW" altLang="en-US" sz="4000" dirty="0" smtClean="0">
                <a:solidFill>
                  <a:schemeClr val="tx1"/>
                </a:solidFill>
                <a:latin typeface="標楷體" pitchFamily="65" charset="-120"/>
                <a:ea typeface="標楷體" pitchFamily="65" charset="-120"/>
              </a:rPr>
              <a:t>  </a:t>
            </a:r>
            <a:r>
              <a:rPr lang="en-US" altLang="zh-TW" sz="4000" dirty="0" smtClean="0">
                <a:solidFill>
                  <a:schemeClr val="tx1"/>
                </a:solidFill>
                <a:latin typeface="標楷體" pitchFamily="65" charset="-120"/>
                <a:ea typeface="標楷體" pitchFamily="65" charset="-120"/>
              </a:rPr>
              <a:t>COSO</a:t>
            </a:r>
            <a:r>
              <a:rPr lang="zh-TW" altLang="zh-TW" sz="4000" dirty="0" smtClean="0">
                <a:solidFill>
                  <a:schemeClr val="tx1"/>
                </a:solidFill>
                <a:latin typeface="標楷體" pitchFamily="65" charset="-120"/>
                <a:ea typeface="標楷體" pitchFamily="65" charset="-120"/>
              </a:rPr>
              <a:t>報告</a:t>
            </a:r>
            <a:r>
              <a:rPr lang="zh-TW" altLang="zh-TW" sz="4000" dirty="0">
                <a:solidFill>
                  <a:schemeClr val="tx1"/>
                </a:solidFill>
                <a:latin typeface="標楷體" pitchFamily="65" charset="-120"/>
                <a:ea typeface="標楷體" pitchFamily="65" charset="-120"/>
              </a:rPr>
              <a:t>精神加入政府特質</a:t>
            </a:r>
            <a:r>
              <a:rPr lang="zh-TW" altLang="zh-TW" sz="4000" dirty="0" smtClean="0">
                <a:solidFill>
                  <a:schemeClr val="tx1"/>
                </a:solidFill>
                <a:latin typeface="標楷體" pitchFamily="65" charset="-120"/>
                <a:ea typeface="標楷體" pitchFamily="65" charset="-120"/>
              </a:rPr>
              <a:t>及</a:t>
            </a:r>
            <a:r>
              <a:rPr lang="en-US" altLang="zh-TW" sz="4000" dirty="0" smtClean="0">
                <a:solidFill>
                  <a:schemeClr val="tx1"/>
                </a:solidFill>
                <a:latin typeface="標楷體" pitchFamily="65" charset="-120"/>
                <a:ea typeface="標楷體" pitchFamily="65" charset="-120"/>
              </a:rPr>
              <a:t/>
            </a:r>
            <a:br>
              <a:rPr lang="en-US" altLang="zh-TW" sz="4000" dirty="0" smtClean="0">
                <a:solidFill>
                  <a:schemeClr val="tx1"/>
                </a:solidFill>
                <a:latin typeface="標楷體" pitchFamily="65" charset="-120"/>
                <a:ea typeface="標楷體" pitchFamily="65" charset="-120"/>
              </a:rPr>
            </a:br>
            <a:r>
              <a:rPr lang="zh-TW" altLang="en-US" sz="4000" dirty="0">
                <a:solidFill>
                  <a:schemeClr val="tx1"/>
                </a:solidFill>
                <a:latin typeface="標楷體" pitchFamily="65" charset="-120"/>
                <a:ea typeface="標楷體" pitchFamily="65" charset="-120"/>
              </a:rPr>
              <a:t> </a:t>
            </a:r>
            <a:r>
              <a:rPr lang="zh-TW" altLang="en-US" sz="4000" dirty="0" smtClean="0">
                <a:solidFill>
                  <a:schemeClr val="tx1"/>
                </a:solidFill>
                <a:latin typeface="標楷體" pitchFamily="65" charset="-120"/>
                <a:ea typeface="標楷體" pitchFamily="65" charset="-120"/>
              </a:rPr>
              <a:t>  </a:t>
            </a:r>
            <a:r>
              <a:rPr lang="zh-TW" altLang="zh-TW" sz="4000" dirty="0" smtClean="0">
                <a:solidFill>
                  <a:schemeClr val="tx1"/>
                </a:solidFill>
                <a:latin typeface="標楷體" pitchFamily="65" charset="-120"/>
                <a:ea typeface="標楷體" pitchFamily="65" charset="-120"/>
              </a:rPr>
              <a:t>政府有</a:t>
            </a:r>
            <a:r>
              <a:rPr lang="zh-TW" altLang="zh-TW" sz="4000" dirty="0">
                <a:solidFill>
                  <a:schemeClr val="tx1"/>
                </a:solidFill>
                <a:latin typeface="標楷體" pitchFamily="65" charset="-120"/>
                <a:ea typeface="標楷體" pitchFamily="65" charset="-120"/>
              </a:rPr>
              <a:t>慣例而成</a:t>
            </a:r>
            <a:r>
              <a:rPr lang="en-US" altLang="zh-TW" sz="4000" dirty="0">
                <a:solidFill>
                  <a:schemeClr val="tx1"/>
                </a:solidFill>
                <a:latin typeface="標楷體" pitchFamily="65" charset="-120"/>
                <a:ea typeface="標楷體" pitchFamily="65" charset="-120"/>
              </a:rPr>
              <a:t>(INTOSAI</a:t>
            </a:r>
            <a:r>
              <a:rPr lang="en-US" altLang="zh-TW" sz="4000" dirty="0" smtClean="0">
                <a:solidFill>
                  <a:schemeClr val="tx1"/>
                </a:solidFill>
                <a:latin typeface="標楷體" pitchFamily="65" charset="-120"/>
                <a:ea typeface="標楷體" pitchFamily="65" charset="-120"/>
              </a:rPr>
              <a:t>)</a:t>
            </a:r>
            <a:endParaRPr lang="zh-TW" altLang="en-US" sz="4000" dirty="0">
              <a:solidFill>
                <a:schemeClr val="tx1"/>
              </a:solidFill>
            </a:endParaRPr>
          </a:p>
        </p:txBody>
      </p:sp>
      <p:sp>
        <p:nvSpPr>
          <p:cNvPr id="4" name="內容版面配置區 3"/>
          <p:cNvSpPr>
            <a:spLocks noGrp="1"/>
          </p:cNvSpPr>
          <p:nvPr>
            <p:ph sz="quarter" idx="1"/>
          </p:nvPr>
        </p:nvSpPr>
        <p:spPr>
          <a:xfrm>
            <a:off x="395536" y="260648"/>
            <a:ext cx="8003232" cy="676672"/>
          </a:xfrm>
        </p:spPr>
        <p:txBody>
          <a:bodyPr>
            <a:noAutofit/>
          </a:bodyPr>
          <a:lstStyle/>
          <a:p>
            <a:r>
              <a:rPr lang="en-US" altLang="zh-TW" sz="4000" b="1" dirty="0">
                <a:solidFill>
                  <a:srgbClr val="002060"/>
                </a:solidFill>
                <a:latin typeface="標楷體" pitchFamily="65" charset="-120"/>
                <a:ea typeface="標楷體" pitchFamily="65" charset="-120"/>
              </a:rPr>
              <a:t>(</a:t>
            </a:r>
            <a:r>
              <a:rPr lang="zh-TW" altLang="en-US" sz="4000" b="1" dirty="0">
                <a:solidFill>
                  <a:srgbClr val="002060"/>
                </a:solidFill>
                <a:latin typeface="標楷體" pitchFamily="65" charset="-120"/>
                <a:ea typeface="標楷體" pitchFamily="65" charset="-120"/>
              </a:rPr>
              <a:t>二</a:t>
            </a:r>
            <a:r>
              <a:rPr lang="en-US" altLang="zh-TW"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內控之</a:t>
            </a:r>
            <a:r>
              <a:rPr lang="zh-TW" altLang="zh-TW" sz="4000" b="1" dirty="0" smtClean="0">
                <a:solidFill>
                  <a:srgbClr val="002060"/>
                </a:solidFill>
                <a:latin typeface="標楷體" pitchFamily="65" charset="-120"/>
                <a:ea typeface="標楷體" pitchFamily="65" charset="-120"/>
              </a:rPr>
              <a:t>演進</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55576" y="1844824"/>
            <a:ext cx="7467600" cy="1656184"/>
          </a:xfrm>
        </p:spPr>
        <p:txBody>
          <a:bodyPr>
            <a:normAutofit/>
          </a:bodyPr>
          <a:lstStyle/>
          <a:p>
            <a:r>
              <a:rPr lang="en-US" altLang="zh-TW" sz="5400" b="1" dirty="0" smtClean="0">
                <a:solidFill>
                  <a:srgbClr val="002060"/>
                </a:solidFill>
                <a:latin typeface="標楷體" pitchFamily="65" charset="-120"/>
                <a:ea typeface="標楷體" pitchFamily="65" charset="-120"/>
              </a:rPr>
              <a:t>(</a:t>
            </a:r>
            <a:r>
              <a:rPr lang="zh-TW" altLang="zh-TW" sz="5400" b="1" dirty="0" smtClean="0">
                <a:solidFill>
                  <a:srgbClr val="002060"/>
                </a:solidFill>
                <a:latin typeface="標楷體" pitchFamily="65" charset="-120"/>
                <a:ea typeface="標楷體" pitchFamily="65" charset="-120"/>
              </a:rPr>
              <a:t>三</a:t>
            </a:r>
            <a:r>
              <a:rPr lang="en-US" altLang="zh-TW" sz="5400" b="1" dirty="0" smtClean="0">
                <a:solidFill>
                  <a:srgbClr val="002060"/>
                </a:solidFill>
                <a:latin typeface="標楷體" pitchFamily="65" charset="-120"/>
                <a:ea typeface="標楷體" pitchFamily="65" charset="-120"/>
              </a:rPr>
              <a:t>)</a:t>
            </a:r>
            <a:r>
              <a:rPr lang="zh-TW" altLang="zh-TW" sz="5400" b="1" dirty="0" smtClean="0">
                <a:solidFill>
                  <a:srgbClr val="002060"/>
                </a:solidFill>
                <a:latin typeface="標楷體" pitchFamily="65" charset="-120"/>
                <a:ea typeface="標楷體" pitchFamily="65" charset="-120"/>
              </a:rPr>
              <a:t>內部控制之定義</a:t>
            </a:r>
            <a:endParaRPr lang="zh-TW" altLang="en-US" sz="54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73224" y="1628800"/>
            <a:ext cx="7859216" cy="4608512"/>
          </a:xfrm>
        </p:spPr>
        <p:txBody>
          <a:bodyPr>
            <a:noAutofit/>
          </a:bodyPr>
          <a:lstStyle/>
          <a:p>
            <a:r>
              <a:rPr lang="zh-TW" altLang="zh-TW" sz="3600" dirty="0">
                <a:solidFill>
                  <a:schemeClr val="tx1"/>
                </a:solidFill>
                <a:latin typeface="標楷體" pitchFamily="65" charset="-120"/>
                <a:ea typeface="標楷體" pitchFamily="65" charset="-120"/>
              </a:rPr>
              <a:t>內部控制係一種</a:t>
            </a:r>
            <a:r>
              <a:rPr lang="zh-TW" altLang="zh-TW" sz="3600" b="1" dirty="0">
                <a:solidFill>
                  <a:schemeClr val="tx1"/>
                </a:solidFill>
                <a:latin typeface="標楷體" pitchFamily="65" charset="-120"/>
                <a:ea typeface="標楷體" pitchFamily="65" charset="-120"/>
              </a:rPr>
              <a:t>管理過程</a:t>
            </a:r>
            <a:r>
              <a:rPr lang="zh-TW" altLang="zh-TW" sz="3600" dirty="0">
                <a:solidFill>
                  <a:schemeClr val="tx1"/>
                </a:solidFill>
                <a:latin typeface="標楷體" pitchFamily="65" charset="-120"/>
                <a:ea typeface="標楷體" pitchFamily="65" charset="-120"/>
              </a:rPr>
              <a:t>，由</a:t>
            </a:r>
            <a:r>
              <a:rPr lang="zh-TW" altLang="zh-TW" sz="3600" b="1" dirty="0">
                <a:solidFill>
                  <a:schemeClr val="tx1"/>
                </a:solidFill>
                <a:latin typeface="標楷體" pitchFamily="65" charset="-120"/>
                <a:ea typeface="標楷體" pitchFamily="65" charset="-120"/>
              </a:rPr>
              <a:t>管理階層設計</a:t>
            </a:r>
            <a:r>
              <a:rPr lang="zh-TW" altLang="zh-TW" sz="3600" dirty="0">
                <a:solidFill>
                  <a:schemeClr val="tx1"/>
                </a:solidFill>
                <a:latin typeface="標楷體" pitchFamily="65" charset="-120"/>
                <a:ea typeface="標楷體" pitchFamily="65" charset="-120"/>
              </a:rPr>
              <a:t>並由董事會（或相當之決策單位）核准，藉以合理確保下列目標之達成：</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b="1" dirty="0">
                <a:solidFill>
                  <a:schemeClr val="tx1"/>
                </a:solidFill>
                <a:latin typeface="標楷體" pitchFamily="65" charset="-120"/>
                <a:ea typeface="標楷體" pitchFamily="65" charset="-120"/>
              </a:rPr>
              <a:t>1</a:t>
            </a:r>
            <a:r>
              <a:rPr lang="zh-TW" altLang="zh-TW" sz="3600" b="1" dirty="0">
                <a:solidFill>
                  <a:schemeClr val="tx1"/>
                </a:solidFill>
                <a:latin typeface="標楷體" pitchFamily="65" charset="-120"/>
                <a:ea typeface="標楷體" pitchFamily="65" charset="-120"/>
              </a:rPr>
              <a:t>、可靠之財務報導</a:t>
            </a:r>
            <a:r>
              <a:rPr lang="en-US" altLang="zh-TW" sz="3600" b="1" dirty="0">
                <a:solidFill>
                  <a:schemeClr val="tx1"/>
                </a:solidFill>
                <a:latin typeface="標楷體" pitchFamily="65" charset="-120"/>
                <a:ea typeface="標楷體" pitchFamily="65" charset="-120"/>
              </a:rPr>
              <a:t/>
            </a:r>
            <a:br>
              <a:rPr lang="en-US" altLang="zh-TW" sz="3600" b="1" dirty="0">
                <a:solidFill>
                  <a:schemeClr val="tx1"/>
                </a:solidFill>
                <a:latin typeface="標楷體" pitchFamily="65" charset="-120"/>
                <a:ea typeface="標楷體" pitchFamily="65" charset="-120"/>
              </a:rPr>
            </a:br>
            <a:r>
              <a:rPr lang="en-US" altLang="zh-TW" sz="3600" b="1" dirty="0">
                <a:solidFill>
                  <a:schemeClr val="tx1"/>
                </a:solidFill>
                <a:latin typeface="標楷體" pitchFamily="65" charset="-120"/>
                <a:ea typeface="標楷體" pitchFamily="65" charset="-120"/>
              </a:rPr>
              <a:t>2</a:t>
            </a:r>
            <a:r>
              <a:rPr lang="zh-TW" altLang="zh-TW" sz="3600" b="1" dirty="0">
                <a:solidFill>
                  <a:schemeClr val="tx1"/>
                </a:solidFill>
                <a:latin typeface="標楷體" pitchFamily="65" charset="-120"/>
                <a:ea typeface="標楷體" pitchFamily="65" charset="-120"/>
              </a:rPr>
              <a:t>、有效率及有效果之營運</a:t>
            </a:r>
            <a:r>
              <a:rPr lang="en-US" altLang="zh-TW" sz="3600" b="1" dirty="0">
                <a:solidFill>
                  <a:schemeClr val="tx1"/>
                </a:solidFill>
                <a:latin typeface="標楷體" pitchFamily="65" charset="-120"/>
                <a:ea typeface="標楷體" pitchFamily="65" charset="-120"/>
              </a:rPr>
              <a:t/>
            </a:r>
            <a:br>
              <a:rPr lang="en-US" altLang="zh-TW" sz="3600" b="1" dirty="0">
                <a:solidFill>
                  <a:schemeClr val="tx1"/>
                </a:solidFill>
                <a:latin typeface="標楷體" pitchFamily="65" charset="-120"/>
                <a:ea typeface="標楷體" pitchFamily="65" charset="-120"/>
              </a:rPr>
            </a:br>
            <a:r>
              <a:rPr lang="en-US" altLang="zh-TW" sz="3600" b="1" dirty="0">
                <a:solidFill>
                  <a:schemeClr val="tx1"/>
                </a:solidFill>
                <a:latin typeface="標楷體" pitchFamily="65" charset="-120"/>
                <a:ea typeface="標楷體" pitchFamily="65" charset="-120"/>
              </a:rPr>
              <a:t>3</a:t>
            </a:r>
            <a:r>
              <a:rPr lang="zh-TW" altLang="zh-TW" sz="3600" b="1" dirty="0">
                <a:solidFill>
                  <a:schemeClr val="tx1"/>
                </a:solidFill>
                <a:latin typeface="標楷體" pitchFamily="65" charset="-120"/>
                <a:ea typeface="標楷體" pitchFamily="65" charset="-120"/>
              </a:rPr>
              <a:t>、相關法令之遵循</a:t>
            </a:r>
            <a:r>
              <a:rPr lang="en-US" altLang="zh-TW" sz="3600" b="1" dirty="0">
                <a:solidFill>
                  <a:schemeClr val="tx1"/>
                </a:solidFill>
                <a:latin typeface="標楷體" pitchFamily="65" charset="-120"/>
                <a:ea typeface="標楷體" pitchFamily="65" charset="-120"/>
              </a:rPr>
              <a:t/>
            </a:r>
            <a:br>
              <a:rPr lang="en-US" altLang="zh-TW" sz="3600" b="1" dirty="0">
                <a:solidFill>
                  <a:schemeClr val="tx1"/>
                </a:solidFill>
                <a:latin typeface="標楷體" pitchFamily="65" charset="-120"/>
                <a:ea typeface="標楷體" pitchFamily="65" charset="-120"/>
              </a:rPr>
            </a:br>
            <a:r>
              <a:rPr lang="en-US" altLang="zh-TW" sz="3600" b="1" dirty="0">
                <a:solidFill>
                  <a:schemeClr val="tx1"/>
                </a:solidFill>
                <a:latin typeface="標楷體" pitchFamily="65" charset="-120"/>
                <a:ea typeface="標楷體" pitchFamily="65" charset="-120"/>
              </a:rPr>
              <a:t>4</a:t>
            </a:r>
            <a:r>
              <a:rPr lang="zh-TW" altLang="zh-TW" sz="3600" b="1" dirty="0">
                <a:solidFill>
                  <a:schemeClr val="tx1"/>
                </a:solidFill>
                <a:latin typeface="標楷體" pitchFamily="65" charset="-120"/>
                <a:ea typeface="標楷體" pitchFamily="65" charset="-120"/>
              </a:rPr>
              <a:t>、政策之</a:t>
            </a:r>
            <a:r>
              <a:rPr lang="zh-TW" altLang="zh-TW" sz="3600" b="1" dirty="0" smtClean="0">
                <a:solidFill>
                  <a:schemeClr val="tx1"/>
                </a:solidFill>
                <a:latin typeface="標楷體" pitchFamily="65" charset="-120"/>
                <a:ea typeface="標楷體" pitchFamily="65" charset="-120"/>
              </a:rPr>
              <a:t>有效性</a:t>
            </a:r>
            <a:endParaRPr lang="zh-TW" altLang="en-US" sz="3600" dirty="0">
              <a:solidFill>
                <a:schemeClr val="tx1"/>
              </a:solidFill>
            </a:endParaRPr>
          </a:p>
        </p:txBody>
      </p:sp>
      <p:sp>
        <p:nvSpPr>
          <p:cNvPr id="3" name="內容版面配置區 2"/>
          <p:cNvSpPr>
            <a:spLocks noGrp="1"/>
          </p:cNvSpPr>
          <p:nvPr>
            <p:ph sz="quarter" idx="1"/>
          </p:nvPr>
        </p:nvSpPr>
        <p:spPr>
          <a:xfrm>
            <a:off x="395536" y="260648"/>
            <a:ext cx="8136904" cy="1224136"/>
          </a:xfrm>
        </p:spPr>
        <p:txBody>
          <a:bodyPr>
            <a:noAutofit/>
          </a:bodyPr>
          <a:lstStyle/>
          <a:p>
            <a:r>
              <a:rPr lang="en-US" altLang="zh-TW" sz="4000" b="1" dirty="0">
                <a:solidFill>
                  <a:srgbClr val="002060"/>
                </a:solidFill>
                <a:latin typeface="標楷體" pitchFamily="65" charset="-120"/>
                <a:ea typeface="標楷體" pitchFamily="65" charset="-120"/>
              </a:rPr>
              <a:t>1</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依據審計準則</a:t>
            </a:r>
            <a:r>
              <a:rPr lang="en-US" altLang="zh-TW" sz="4000" b="1" dirty="0">
                <a:solidFill>
                  <a:srgbClr val="002060"/>
                </a:solidFill>
                <a:latin typeface="標楷體" pitchFamily="65" charset="-120"/>
                <a:ea typeface="標楷體" pitchFamily="65" charset="-120"/>
              </a:rPr>
              <a:t>32</a:t>
            </a:r>
            <a:r>
              <a:rPr lang="zh-TW" altLang="zh-TW" sz="4000" b="1" dirty="0">
                <a:solidFill>
                  <a:srgbClr val="002060"/>
                </a:solidFill>
                <a:latin typeface="標楷體" pitchFamily="65" charset="-120"/>
                <a:ea typeface="標楷體" pitchFamily="65" charset="-120"/>
              </a:rPr>
              <a:t>號公報及</a:t>
            </a:r>
            <a:r>
              <a:rPr lang="en-US" altLang="zh-TW" sz="4000" b="1" dirty="0">
                <a:solidFill>
                  <a:srgbClr val="002060"/>
                </a:solidFill>
                <a:latin typeface="標楷體" pitchFamily="65" charset="-120"/>
                <a:ea typeface="標楷體" pitchFamily="65" charset="-120"/>
              </a:rPr>
              <a:t>2004</a:t>
            </a:r>
            <a:br>
              <a:rPr lang="en-US" altLang="zh-TW" sz="4000" b="1" dirty="0">
                <a:solidFill>
                  <a:srgbClr val="002060"/>
                </a:solidFill>
                <a:latin typeface="標楷體" pitchFamily="65" charset="-120"/>
                <a:ea typeface="標楷體" pitchFamily="65" charset="-120"/>
              </a:rPr>
            </a:br>
            <a:r>
              <a:rPr lang="en-US" altLang="zh-TW" sz="4000" b="1" dirty="0">
                <a:solidFill>
                  <a:srgbClr val="002060"/>
                </a:solidFill>
                <a:latin typeface="標楷體" pitchFamily="65" charset="-120"/>
                <a:ea typeface="標楷體" pitchFamily="65" charset="-120"/>
              </a:rPr>
              <a:t>   </a:t>
            </a:r>
            <a:r>
              <a:rPr lang="zh-TW" altLang="zh-TW" sz="4000" b="1" dirty="0">
                <a:solidFill>
                  <a:srgbClr val="002060"/>
                </a:solidFill>
                <a:latin typeface="標楷體" pitchFamily="65" charset="-120"/>
                <a:ea typeface="標楷體" pitchFamily="65" charset="-120"/>
              </a:rPr>
              <a:t>年企業風險管理</a:t>
            </a:r>
            <a:r>
              <a:rPr lang="en-US" altLang="zh-TW"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整合架構所</a:t>
            </a:r>
            <a:r>
              <a:rPr lang="zh-TW" altLang="zh-TW" sz="4000" b="1" dirty="0" smtClean="0">
                <a:solidFill>
                  <a:srgbClr val="002060"/>
                </a:solidFill>
                <a:latin typeface="標楷體" pitchFamily="65" charset="-120"/>
                <a:ea typeface="標楷體" pitchFamily="65" charset="-120"/>
              </a:rPr>
              <a:t>述</a:t>
            </a:r>
            <a:endParaRPr lang="zh-TW" altLang="en-US" sz="4000" b="1" dirty="0">
              <a:solidFill>
                <a:srgbClr val="00206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83568" y="1412776"/>
            <a:ext cx="7560840" cy="3600400"/>
          </a:xfrm>
        </p:spPr>
        <p:txBody>
          <a:bodyPr>
            <a:noAutofit/>
          </a:bodyPr>
          <a:lstStyle/>
          <a:p>
            <a:r>
              <a:rPr lang="zh-TW" altLang="zh-TW" sz="3600" dirty="0">
                <a:solidFill>
                  <a:schemeClr val="tx1"/>
                </a:solidFill>
                <a:latin typeface="標楷體" pitchFamily="65" charset="-120"/>
                <a:ea typeface="標楷體" pitchFamily="65" charset="-120"/>
              </a:rPr>
              <a:t>前項目標能否達成繫於內部控制設計之良窳及董事會、管理階層與員工之有效監督與執行。並由控制環境、</a:t>
            </a:r>
            <a:r>
              <a:rPr lang="zh-TW" altLang="zh-TW" sz="3600" b="1" dirty="0">
                <a:solidFill>
                  <a:schemeClr val="tx1"/>
                </a:solidFill>
                <a:latin typeface="標楷體" pitchFamily="65" charset="-120"/>
                <a:ea typeface="標楷體" pitchFamily="65" charset="-120"/>
              </a:rPr>
              <a:t>目標設定、事件辨認、</a:t>
            </a:r>
            <a:r>
              <a:rPr lang="zh-TW" altLang="zh-TW" sz="3600" dirty="0">
                <a:solidFill>
                  <a:schemeClr val="tx1"/>
                </a:solidFill>
                <a:latin typeface="標楷體" pitchFamily="65" charset="-120"/>
                <a:ea typeface="標楷體" pitchFamily="65" charset="-120"/>
              </a:rPr>
              <a:t>風險評估、</a:t>
            </a:r>
            <a:r>
              <a:rPr lang="zh-TW" altLang="zh-TW" sz="3600" b="1" dirty="0">
                <a:solidFill>
                  <a:schemeClr val="tx1"/>
                </a:solidFill>
                <a:latin typeface="標楷體" pitchFamily="65" charset="-120"/>
                <a:ea typeface="標楷體" pitchFamily="65" charset="-120"/>
              </a:rPr>
              <a:t>風險回應、</a:t>
            </a:r>
            <a:r>
              <a:rPr lang="zh-TW" altLang="zh-TW" sz="3600" dirty="0">
                <a:solidFill>
                  <a:schemeClr val="tx1"/>
                </a:solidFill>
                <a:latin typeface="標楷體" pitchFamily="65" charset="-120"/>
                <a:ea typeface="標楷體" pitchFamily="65" charset="-120"/>
              </a:rPr>
              <a:t>控制活動、資訊與溝通及監督等</a:t>
            </a:r>
            <a:r>
              <a:rPr lang="en-US" altLang="zh-TW" sz="3600" dirty="0">
                <a:solidFill>
                  <a:schemeClr val="tx1"/>
                </a:solidFill>
                <a:latin typeface="標楷體" pitchFamily="65" charset="-120"/>
                <a:ea typeface="標楷體" pitchFamily="65" charset="-120"/>
              </a:rPr>
              <a:t>8</a:t>
            </a:r>
            <a:r>
              <a:rPr lang="zh-TW" altLang="zh-TW" sz="3600" dirty="0">
                <a:solidFill>
                  <a:schemeClr val="tx1"/>
                </a:solidFill>
                <a:latin typeface="標楷體" pitchFamily="65" charset="-120"/>
                <a:ea typeface="標楷體" pitchFamily="65" charset="-120"/>
              </a:rPr>
              <a:t>項關聯因素</a:t>
            </a:r>
            <a:r>
              <a:rPr lang="zh-TW" altLang="zh-TW" sz="3600" dirty="0" smtClean="0">
                <a:solidFill>
                  <a:schemeClr val="tx1"/>
                </a:solidFill>
                <a:latin typeface="標楷體" pitchFamily="65" charset="-120"/>
                <a:ea typeface="標楷體" pitchFamily="65" charset="-120"/>
              </a:rPr>
              <a:t>組成</a:t>
            </a:r>
            <a:endParaRPr lang="zh-TW" altLang="en-US" sz="3600" dirty="0">
              <a:solidFill>
                <a:schemeClr val="tx1"/>
              </a:solidFill>
            </a:endParaRPr>
          </a:p>
        </p:txBody>
      </p:sp>
      <p:sp>
        <p:nvSpPr>
          <p:cNvPr id="3" name="內容版面配置區 2"/>
          <p:cNvSpPr>
            <a:spLocks noGrp="1"/>
          </p:cNvSpPr>
          <p:nvPr>
            <p:ph sz="quarter" idx="1"/>
          </p:nvPr>
        </p:nvSpPr>
        <p:spPr>
          <a:xfrm>
            <a:off x="467544" y="116632"/>
            <a:ext cx="8136904" cy="1296144"/>
          </a:xfrm>
        </p:spPr>
        <p:txBody>
          <a:bodyPr>
            <a:noAutofit/>
          </a:bodyPr>
          <a:lstStyle/>
          <a:p>
            <a:r>
              <a:rPr lang="en-US" altLang="zh-TW" sz="4000" b="1" dirty="0">
                <a:solidFill>
                  <a:srgbClr val="002060"/>
                </a:solidFill>
                <a:latin typeface="標楷體" pitchFamily="65" charset="-120"/>
                <a:ea typeface="標楷體" pitchFamily="65" charset="-120"/>
              </a:rPr>
              <a:t>1</a:t>
            </a:r>
            <a:r>
              <a:rPr lang="zh-TW" altLang="en-US"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依據審計準則</a:t>
            </a:r>
            <a:r>
              <a:rPr lang="en-US" altLang="zh-TW" sz="4000" b="1" dirty="0">
                <a:solidFill>
                  <a:srgbClr val="002060"/>
                </a:solidFill>
                <a:latin typeface="標楷體" pitchFamily="65" charset="-120"/>
                <a:ea typeface="標楷體" pitchFamily="65" charset="-120"/>
              </a:rPr>
              <a:t>32</a:t>
            </a:r>
            <a:r>
              <a:rPr lang="zh-TW" altLang="zh-TW" sz="4000" b="1" dirty="0">
                <a:solidFill>
                  <a:srgbClr val="002060"/>
                </a:solidFill>
                <a:latin typeface="標楷體" pitchFamily="65" charset="-120"/>
                <a:ea typeface="標楷體" pitchFamily="65" charset="-120"/>
              </a:rPr>
              <a:t>號公報及</a:t>
            </a:r>
            <a:r>
              <a:rPr lang="en-US" altLang="zh-TW" sz="4000" b="1" dirty="0">
                <a:solidFill>
                  <a:srgbClr val="002060"/>
                </a:solidFill>
                <a:latin typeface="標楷體" pitchFamily="65" charset="-120"/>
                <a:ea typeface="標楷體" pitchFamily="65" charset="-120"/>
              </a:rPr>
              <a:t>2004</a:t>
            </a:r>
            <a:br>
              <a:rPr lang="en-US" altLang="zh-TW" sz="4000" b="1" dirty="0">
                <a:solidFill>
                  <a:srgbClr val="002060"/>
                </a:solidFill>
                <a:latin typeface="標楷體" pitchFamily="65" charset="-120"/>
                <a:ea typeface="標楷體" pitchFamily="65" charset="-120"/>
              </a:rPr>
            </a:br>
            <a:r>
              <a:rPr lang="en-US" altLang="zh-TW" sz="4000" b="1" dirty="0">
                <a:solidFill>
                  <a:srgbClr val="002060"/>
                </a:solidFill>
                <a:latin typeface="標楷體" pitchFamily="65" charset="-120"/>
                <a:ea typeface="標楷體" pitchFamily="65" charset="-120"/>
              </a:rPr>
              <a:t>   </a:t>
            </a:r>
            <a:r>
              <a:rPr lang="zh-TW" altLang="zh-TW" sz="4000" b="1" dirty="0">
                <a:solidFill>
                  <a:srgbClr val="002060"/>
                </a:solidFill>
                <a:latin typeface="標楷體" pitchFamily="65" charset="-120"/>
                <a:ea typeface="標楷體" pitchFamily="65" charset="-120"/>
              </a:rPr>
              <a:t>年企業風險管理</a:t>
            </a:r>
            <a:r>
              <a:rPr lang="en-US" altLang="zh-TW" sz="4000" b="1" dirty="0">
                <a:solidFill>
                  <a:srgbClr val="002060"/>
                </a:solidFill>
                <a:latin typeface="標楷體" pitchFamily="65" charset="-120"/>
                <a:ea typeface="標楷體" pitchFamily="65" charset="-120"/>
              </a:rPr>
              <a:t>-</a:t>
            </a:r>
            <a:r>
              <a:rPr lang="zh-TW" altLang="zh-TW" sz="4000" b="1" dirty="0">
                <a:solidFill>
                  <a:srgbClr val="002060"/>
                </a:solidFill>
                <a:latin typeface="標楷體" pitchFamily="65" charset="-120"/>
                <a:ea typeface="標楷體" pitchFamily="65" charset="-120"/>
              </a:rPr>
              <a:t>整合架構所</a:t>
            </a:r>
            <a:r>
              <a:rPr lang="zh-TW" altLang="zh-TW" sz="4000" b="1" dirty="0" smtClean="0">
                <a:solidFill>
                  <a:srgbClr val="002060"/>
                </a:solidFill>
                <a:latin typeface="標楷體" pitchFamily="65" charset="-120"/>
                <a:ea typeface="標楷體" pitchFamily="65" charset="-120"/>
              </a:rPr>
              <a:t>述</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899592" y="1556792"/>
            <a:ext cx="7416824" cy="4536504"/>
          </a:xfrm>
        </p:spPr>
        <p:txBody>
          <a:bodyPr>
            <a:noAutofit/>
          </a:bodyPr>
          <a:lstStyle/>
          <a:p>
            <a:r>
              <a:rPr lang="zh-TW" altLang="zh-TW" sz="3600" dirty="0">
                <a:solidFill>
                  <a:schemeClr val="tx1"/>
                </a:solidFill>
                <a:latin typeface="標楷體" pitchFamily="65" charset="-120"/>
                <a:ea typeface="標楷體" pitchFamily="65" charset="-120"/>
              </a:rPr>
              <a:t>內部控制係由受查者治理單位、管理階層及其他人員所設計、執行及維持之管理過程，藉以合理確信下列目標之達成：</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1</a:t>
            </a:r>
            <a:r>
              <a:rPr lang="zh-TW" altLang="zh-TW" sz="3600" dirty="0">
                <a:solidFill>
                  <a:schemeClr val="tx1"/>
                </a:solidFill>
                <a:latin typeface="標楷體" pitchFamily="65" charset="-120"/>
                <a:ea typeface="標楷體" pitchFamily="65" charset="-120"/>
              </a:rPr>
              <a:t>、可靠之財務報導</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2</a:t>
            </a:r>
            <a:r>
              <a:rPr lang="zh-TW" altLang="zh-TW" sz="3600" dirty="0">
                <a:solidFill>
                  <a:schemeClr val="tx1"/>
                </a:solidFill>
                <a:latin typeface="標楷體" pitchFamily="65" charset="-120"/>
                <a:ea typeface="標楷體" pitchFamily="65" charset="-120"/>
              </a:rPr>
              <a:t>、有效率及有效果之營運</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3</a:t>
            </a:r>
            <a:r>
              <a:rPr lang="zh-TW" altLang="zh-TW" sz="3600" dirty="0">
                <a:solidFill>
                  <a:schemeClr val="tx1"/>
                </a:solidFill>
                <a:latin typeface="標楷體" pitchFamily="65" charset="-120"/>
                <a:ea typeface="標楷體" pitchFamily="65" charset="-120"/>
              </a:rPr>
              <a:t>、相關法令之</a:t>
            </a:r>
            <a:r>
              <a:rPr lang="zh-TW" altLang="zh-TW" sz="3600" dirty="0" smtClean="0">
                <a:solidFill>
                  <a:schemeClr val="tx1"/>
                </a:solidFill>
                <a:latin typeface="標楷體" pitchFamily="65" charset="-120"/>
                <a:ea typeface="標楷體" pitchFamily="65" charset="-120"/>
              </a:rPr>
              <a:t>遵循</a:t>
            </a:r>
            <a:r>
              <a:rPr lang="zh-TW" altLang="en-US" sz="3600" dirty="0">
                <a:latin typeface="標楷體" pitchFamily="65" charset="-120"/>
                <a:ea typeface="標楷體" pitchFamily="65" charset="-120"/>
              </a:rPr>
              <a:t/>
            </a:r>
            <a:br>
              <a:rPr lang="zh-TW" altLang="en-US" sz="3600" dirty="0">
                <a:latin typeface="標楷體" pitchFamily="65" charset="-120"/>
                <a:ea typeface="標楷體" pitchFamily="65" charset="-120"/>
              </a:rPr>
            </a:br>
            <a:endParaRPr lang="zh-TW" altLang="en-US" sz="3600" dirty="0">
              <a:solidFill>
                <a:schemeClr val="tx1"/>
              </a:solidFill>
            </a:endParaRPr>
          </a:p>
        </p:txBody>
      </p:sp>
      <p:sp>
        <p:nvSpPr>
          <p:cNvPr id="3" name="內容版面配置區 2"/>
          <p:cNvSpPr>
            <a:spLocks noGrp="1"/>
          </p:cNvSpPr>
          <p:nvPr>
            <p:ph sz="quarter" idx="1"/>
          </p:nvPr>
        </p:nvSpPr>
        <p:spPr>
          <a:xfrm>
            <a:off x="606388" y="188640"/>
            <a:ext cx="7998060" cy="1224136"/>
          </a:xfrm>
        </p:spPr>
        <p:txBody>
          <a:bodyPr>
            <a:noAutofit/>
          </a:bodyPr>
          <a:lstStyle/>
          <a:p>
            <a:r>
              <a:rPr lang="en-US" altLang="zh-TW" sz="4000" b="1" dirty="0">
                <a:solidFill>
                  <a:srgbClr val="002060"/>
                </a:solidFill>
                <a:latin typeface="標楷體" pitchFamily="65" charset="-120"/>
                <a:ea typeface="標楷體" pitchFamily="65" charset="-120"/>
              </a:rPr>
              <a:t>2</a:t>
            </a:r>
            <a:r>
              <a:rPr lang="zh-TW" altLang="en-US" sz="4000" b="1" dirty="0">
                <a:solidFill>
                  <a:srgbClr val="002060"/>
                </a:solidFill>
                <a:latin typeface="標楷體" pitchFamily="65" charset="-120"/>
                <a:ea typeface="標楷體" pitchFamily="65" charset="-120"/>
              </a:rPr>
              <a:t>、</a:t>
            </a:r>
            <a:r>
              <a:rPr lang="en-US" altLang="zh-TW" sz="4000" b="1" dirty="0">
                <a:solidFill>
                  <a:srgbClr val="002060"/>
                </a:solidFill>
                <a:latin typeface="標楷體" pitchFamily="65" charset="-120"/>
                <a:ea typeface="標楷體" pitchFamily="65" charset="-120"/>
              </a:rPr>
              <a:t>99</a:t>
            </a:r>
            <a:r>
              <a:rPr lang="zh-TW" altLang="zh-TW" sz="4000" b="1" dirty="0">
                <a:solidFill>
                  <a:srgbClr val="002060"/>
                </a:solidFill>
                <a:latin typeface="標楷體" pitchFamily="65" charset="-120"/>
                <a:ea typeface="標楷體" pitchFamily="65" charset="-120"/>
              </a:rPr>
              <a:t>年</a:t>
            </a:r>
            <a:r>
              <a:rPr lang="en-US" altLang="zh-TW" sz="4000" b="1" dirty="0">
                <a:solidFill>
                  <a:srgbClr val="002060"/>
                </a:solidFill>
                <a:latin typeface="標楷體" pitchFamily="65" charset="-120"/>
                <a:ea typeface="標楷體" pitchFamily="65" charset="-120"/>
              </a:rPr>
              <a:t>11</a:t>
            </a:r>
            <a:r>
              <a:rPr lang="zh-TW" altLang="zh-TW" sz="4000" b="1" dirty="0">
                <a:solidFill>
                  <a:srgbClr val="002060"/>
                </a:solidFill>
                <a:latin typeface="標楷體" pitchFamily="65" charset="-120"/>
                <a:ea typeface="標楷體" pitchFamily="65" charset="-120"/>
              </a:rPr>
              <a:t>月</a:t>
            </a:r>
            <a:r>
              <a:rPr lang="en-US" altLang="zh-TW" sz="4000" b="1" dirty="0">
                <a:solidFill>
                  <a:srgbClr val="002060"/>
                </a:solidFill>
                <a:latin typeface="標楷體" pitchFamily="65" charset="-120"/>
                <a:ea typeface="標楷體" pitchFamily="65" charset="-120"/>
              </a:rPr>
              <a:t>15</a:t>
            </a:r>
            <a:r>
              <a:rPr lang="zh-TW" altLang="zh-TW" sz="4000" b="1" dirty="0">
                <a:solidFill>
                  <a:srgbClr val="002060"/>
                </a:solidFill>
                <a:latin typeface="標楷體" pitchFamily="65" charset="-120"/>
                <a:ea typeface="標楷體" pitchFamily="65" charset="-120"/>
              </a:rPr>
              <a:t>日審計準則第</a:t>
            </a:r>
            <a:r>
              <a:rPr lang="en-US" altLang="zh-TW" sz="4000" b="1" dirty="0" smtClean="0">
                <a:solidFill>
                  <a:srgbClr val="002060"/>
                </a:solidFill>
                <a:latin typeface="標楷體" pitchFamily="65" charset="-120"/>
                <a:ea typeface="標楷體" pitchFamily="65" charset="-120"/>
              </a:rPr>
              <a:t>48</a:t>
            </a:r>
            <a:r>
              <a:rPr lang="zh-TW" altLang="zh-TW" sz="4000" b="1" dirty="0" smtClean="0">
                <a:solidFill>
                  <a:srgbClr val="002060"/>
                </a:solidFill>
                <a:latin typeface="標楷體" pitchFamily="65" charset="-120"/>
                <a:ea typeface="標楷體" pitchFamily="65" charset="-120"/>
              </a:rPr>
              <a:t>號</a:t>
            </a:r>
            <a:r>
              <a:rPr lang="zh-TW" altLang="en-US" sz="4000" b="1" dirty="0" smtClean="0">
                <a:solidFill>
                  <a:srgbClr val="002060"/>
                </a:solidFill>
                <a:latin typeface="標楷體" pitchFamily="65" charset="-120"/>
                <a:ea typeface="標楷體" pitchFamily="65" charset="-120"/>
              </a:rPr>
              <a:t>   </a:t>
            </a:r>
            <a:endParaRPr lang="en-US" altLang="zh-TW" sz="4000" b="1" dirty="0" smtClean="0">
              <a:solidFill>
                <a:srgbClr val="002060"/>
              </a:solidFill>
              <a:latin typeface="標楷體" pitchFamily="65" charset="-120"/>
              <a:ea typeface="標楷體" pitchFamily="65" charset="-120"/>
            </a:endParaRPr>
          </a:p>
          <a:p>
            <a:pPr marL="0" indent="0">
              <a:buNone/>
            </a:pPr>
            <a:r>
              <a:rPr lang="zh-TW" altLang="en-US" sz="4000" b="1" dirty="0" smtClean="0">
                <a:solidFill>
                  <a:srgbClr val="002060"/>
                </a:solidFill>
                <a:latin typeface="標楷體" pitchFamily="65" charset="-120"/>
                <a:ea typeface="標楷體" pitchFamily="65" charset="-120"/>
              </a:rPr>
              <a:t>    </a:t>
            </a:r>
            <a:r>
              <a:rPr lang="zh-TW" altLang="zh-TW" sz="4000" b="1" dirty="0" smtClean="0">
                <a:solidFill>
                  <a:srgbClr val="002060"/>
                </a:solidFill>
                <a:latin typeface="標楷體" pitchFamily="65" charset="-120"/>
                <a:ea typeface="標楷體" pitchFamily="65" charset="-120"/>
              </a:rPr>
              <a:t>公報</a:t>
            </a:r>
            <a:r>
              <a:rPr lang="zh-TW" altLang="zh-TW" sz="4000" b="1" dirty="0">
                <a:solidFill>
                  <a:srgbClr val="002060"/>
                </a:solidFill>
                <a:latin typeface="標楷體" pitchFamily="65" charset="-120"/>
                <a:ea typeface="標楷體" pitchFamily="65" charset="-120"/>
              </a:rPr>
              <a:t>再</a:t>
            </a:r>
            <a:r>
              <a:rPr lang="zh-TW" altLang="zh-TW" sz="4000" b="1" dirty="0" smtClean="0">
                <a:solidFill>
                  <a:srgbClr val="002060"/>
                </a:solidFill>
                <a:latin typeface="標楷體" pitchFamily="65" charset="-120"/>
                <a:ea typeface="標楷體" pitchFamily="65" charset="-120"/>
              </a:rPr>
              <a:t>修正</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43608" y="1700808"/>
            <a:ext cx="7272808" cy="3024336"/>
          </a:xfrm>
        </p:spPr>
        <p:txBody>
          <a:bodyPr>
            <a:noAutofit/>
          </a:bodyPr>
          <a:lstStyle/>
          <a:p>
            <a:r>
              <a:rPr lang="zh-TW" altLang="zh-TW" sz="3600" b="1" dirty="0">
                <a:solidFill>
                  <a:schemeClr val="tx1"/>
                </a:solidFill>
                <a:latin typeface="標楷體" pitchFamily="65" charset="-120"/>
                <a:ea typeface="標楷體" pitchFamily="65" charset="-120"/>
              </a:rPr>
              <a:t>並由</a:t>
            </a:r>
            <a:r>
              <a:rPr lang="zh-TW" altLang="zh-TW" sz="3600" dirty="0">
                <a:solidFill>
                  <a:schemeClr val="tx1"/>
                </a:solidFill>
                <a:latin typeface="標楷體" pitchFamily="65" charset="-120"/>
                <a:ea typeface="標楷體" pitchFamily="65" charset="-120"/>
              </a:rPr>
              <a:t>【控制環境、受查者之風險評估流程、與財務報導攸關之資訊系統</a:t>
            </a:r>
            <a:r>
              <a:rPr lang="en-US" altLang="zh-TW" sz="3600" dirty="0">
                <a:solidFill>
                  <a:schemeClr val="tx1"/>
                </a:solidFill>
                <a:latin typeface="標楷體" pitchFamily="65" charset="-120"/>
                <a:ea typeface="標楷體" pitchFamily="65" charset="-120"/>
              </a:rPr>
              <a:t>(</a:t>
            </a:r>
            <a:r>
              <a:rPr lang="zh-TW" altLang="zh-TW" sz="3600" dirty="0">
                <a:solidFill>
                  <a:schemeClr val="tx1"/>
                </a:solidFill>
                <a:latin typeface="標楷體" pitchFamily="65" charset="-120"/>
                <a:ea typeface="標楷體" pitchFamily="65" charset="-120"/>
              </a:rPr>
              <a:t>含相關營運流程</a:t>
            </a:r>
            <a:r>
              <a:rPr lang="en-US" altLang="zh-TW" sz="3600" dirty="0">
                <a:solidFill>
                  <a:schemeClr val="tx1"/>
                </a:solidFill>
                <a:latin typeface="標楷體" pitchFamily="65" charset="-120"/>
                <a:ea typeface="標楷體" pitchFamily="65" charset="-120"/>
              </a:rPr>
              <a:t>)</a:t>
            </a:r>
            <a:r>
              <a:rPr lang="zh-TW" altLang="zh-TW" sz="3600" dirty="0">
                <a:solidFill>
                  <a:schemeClr val="tx1"/>
                </a:solidFill>
                <a:latin typeface="標楷體" pitchFamily="65" charset="-120"/>
                <a:ea typeface="標楷體" pitchFamily="65" charset="-120"/>
              </a:rPr>
              <a:t>及溝通、與查核攸關之控制作業及控制監督】等五大關聯要素</a:t>
            </a:r>
            <a:r>
              <a:rPr lang="zh-TW" altLang="zh-TW" sz="3600" dirty="0" smtClean="0">
                <a:solidFill>
                  <a:schemeClr val="tx1"/>
                </a:solidFill>
                <a:latin typeface="標楷體" pitchFamily="65" charset="-120"/>
                <a:ea typeface="標楷體" pitchFamily="65" charset="-120"/>
              </a:rPr>
              <a:t>組成</a:t>
            </a:r>
            <a:endParaRPr lang="zh-TW" altLang="en-US" sz="3600" dirty="0">
              <a:solidFill>
                <a:schemeClr val="tx1"/>
              </a:solidFill>
            </a:endParaRPr>
          </a:p>
        </p:txBody>
      </p:sp>
      <p:sp>
        <p:nvSpPr>
          <p:cNvPr id="3" name="內容版面配置區 2"/>
          <p:cNvSpPr>
            <a:spLocks noGrp="1"/>
          </p:cNvSpPr>
          <p:nvPr>
            <p:ph sz="quarter" idx="1"/>
          </p:nvPr>
        </p:nvSpPr>
        <p:spPr>
          <a:xfrm>
            <a:off x="564940" y="260648"/>
            <a:ext cx="8111516" cy="1324744"/>
          </a:xfrm>
        </p:spPr>
        <p:txBody>
          <a:bodyPr>
            <a:normAutofit/>
          </a:bodyPr>
          <a:lstStyle/>
          <a:p>
            <a:r>
              <a:rPr lang="en-US" altLang="zh-TW" sz="4000" b="1" dirty="0">
                <a:solidFill>
                  <a:srgbClr val="002060"/>
                </a:solidFill>
                <a:latin typeface="標楷體" pitchFamily="65" charset="-120"/>
                <a:ea typeface="標楷體" pitchFamily="65" charset="-120"/>
              </a:rPr>
              <a:t>2</a:t>
            </a:r>
            <a:r>
              <a:rPr lang="zh-TW" altLang="en-US" sz="4000" b="1" dirty="0">
                <a:solidFill>
                  <a:srgbClr val="002060"/>
                </a:solidFill>
                <a:latin typeface="標楷體" pitchFamily="65" charset="-120"/>
                <a:ea typeface="標楷體" pitchFamily="65" charset="-120"/>
              </a:rPr>
              <a:t>、</a:t>
            </a:r>
            <a:r>
              <a:rPr lang="en-US" altLang="zh-TW" sz="4000" b="1" dirty="0">
                <a:solidFill>
                  <a:srgbClr val="002060"/>
                </a:solidFill>
                <a:latin typeface="標楷體" pitchFamily="65" charset="-120"/>
                <a:ea typeface="標楷體" pitchFamily="65" charset="-120"/>
              </a:rPr>
              <a:t>99</a:t>
            </a:r>
            <a:r>
              <a:rPr lang="zh-TW" altLang="zh-TW" sz="4000" b="1" dirty="0">
                <a:solidFill>
                  <a:srgbClr val="002060"/>
                </a:solidFill>
                <a:latin typeface="標楷體" pitchFamily="65" charset="-120"/>
                <a:ea typeface="標楷體" pitchFamily="65" charset="-120"/>
              </a:rPr>
              <a:t>年</a:t>
            </a:r>
            <a:r>
              <a:rPr lang="en-US" altLang="zh-TW" sz="4000" b="1" dirty="0">
                <a:solidFill>
                  <a:srgbClr val="002060"/>
                </a:solidFill>
                <a:latin typeface="標楷體" pitchFamily="65" charset="-120"/>
                <a:ea typeface="標楷體" pitchFamily="65" charset="-120"/>
              </a:rPr>
              <a:t>11</a:t>
            </a:r>
            <a:r>
              <a:rPr lang="zh-TW" altLang="zh-TW" sz="4000" b="1" dirty="0">
                <a:solidFill>
                  <a:srgbClr val="002060"/>
                </a:solidFill>
                <a:latin typeface="標楷體" pitchFamily="65" charset="-120"/>
                <a:ea typeface="標楷體" pitchFamily="65" charset="-120"/>
              </a:rPr>
              <a:t>月</a:t>
            </a:r>
            <a:r>
              <a:rPr lang="en-US" altLang="zh-TW" sz="4000" b="1" dirty="0">
                <a:solidFill>
                  <a:srgbClr val="002060"/>
                </a:solidFill>
                <a:latin typeface="標楷體" pitchFamily="65" charset="-120"/>
                <a:ea typeface="標楷體" pitchFamily="65" charset="-120"/>
              </a:rPr>
              <a:t>15</a:t>
            </a:r>
            <a:r>
              <a:rPr lang="zh-TW" altLang="zh-TW" sz="4000" b="1" dirty="0">
                <a:solidFill>
                  <a:srgbClr val="002060"/>
                </a:solidFill>
                <a:latin typeface="標楷體" pitchFamily="65" charset="-120"/>
                <a:ea typeface="標楷體" pitchFamily="65" charset="-120"/>
              </a:rPr>
              <a:t>日審計準則第</a:t>
            </a:r>
            <a:r>
              <a:rPr lang="en-US" altLang="zh-TW" sz="4000" b="1" dirty="0" smtClean="0">
                <a:solidFill>
                  <a:srgbClr val="002060"/>
                </a:solidFill>
                <a:latin typeface="標楷體" pitchFamily="65" charset="-120"/>
                <a:ea typeface="標楷體" pitchFamily="65" charset="-120"/>
              </a:rPr>
              <a:t>48</a:t>
            </a:r>
            <a:r>
              <a:rPr lang="zh-TW" altLang="zh-TW" sz="4000" b="1" dirty="0">
                <a:solidFill>
                  <a:srgbClr val="002060"/>
                </a:solidFill>
                <a:latin typeface="標楷體" pitchFamily="65" charset="-120"/>
                <a:ea typeface="標楷體" pitchFamily="65" charset="-120"/>
              </a:rPr>
              <a:t>號</a:t>
            </a:r>
            <a:r>
              <a:rPr lang="en-US" altLang="zh-TW" sz="4000" b="1" dirty="0">
                <a:solidFill>
                  <a:srgbClr val="002060"/>
                </a:solidFill>
                <a:latin typeface="標楷體" pitchFamily="65" charset="-120"/>
                <a:ea typeface="標楷體" pitchFamily="65" charset="-120"/>
              </a:rPr>
              <a:t/>
            </a:r>
            <a:br>
              <a:rPr lang="en-US" altLang="zh-TW" sz="4000" b="1" dirty="0">
                <a:solidFill>
                  <a:srgbClr val="002060"/>
                </a:solidFill>
                <a:latin typeface="標楷體" pitchFamily="65" charset="-120"/>
                <a:ea typeface="標楷體" pitchFamily="65" charset="-120"/>
              </a:rPr>
            </a:br>
            <a:r>
              <a:rPr lang="zh-TW" altLang="en-US" sz="4000" b="1" dirty="0" smtClean="0">
                <a:solidFill>
                  <a:srgbClr val="002060"/>
                </a:solidFill>
                <a:latin typeface="標楷體" pitchFamily="65" charset="-120"/>
                <a:ea typeface="標楷體" pitchFamily="65" charset="-120"/>
              </a:rPr>
              <a:t>   </a:t>
            </a:r>
            <a:r>
              <a:rPr lang="zh-TW" altLang="zh-TW" sz="4000" b="1" dirty="0" smtClean="0">
                <a:solidFill>
                  <a:srgbClr val="002060"/>
                </a:solidFill>
                <a:latin typeface="標楷體" pitchFamily="65" charset="-120"/>
                <a:ea typeface="標楷體" pitchFamily="65" charset="-120"/>
              </a:rPr>
              <a:t>公報</a:t>
            </a:r>
            <a:r>
              <a:rPr lang="zh-TW" altLang="zh-TW" sz="4000" b="1" dirty="0">
                <a:solidFill>
                  <a:srgbClr val="002060"/>
                </a:solidFill>
                <a:latin typeface="標楷體" pitchFamily="65" charset="-120"/>
                <a:ea typeface="標楷體" pitchFamily="65" charset="-120"/>
              </a:rPr>
              <a:t>再</a:t>
            </a:r>
            <a:r>
              <a:rPr lang="zh-TW" altLang="zh-TW" sz="4000" b="1" dirty="0" smtClean="0">
                <a:solidFill>
                  <a:srgbClr val="002060"/>
                </a:solidFill>
                <a:latin typeface="標楷體" pitchFamily="65" charset="-120"/>
                <a:ea typeface="標楷體" pitchFamily="65" charset="-120"/>
              </a:rPr>
              <a:t>修正</a:t>
            </a:r>
            <a:endParaRPr lang="zh-TW" altLang="en-US" sz="40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5616" y="1124744"/>
            <a:ext cx="7004992" cy="4968552"/>
          </a:xfrm>
        </p:spPr>
        <p:txBody>
          <a:bodyPr>
            <a:normAutofit fontScale="90000"/>
          </a:bodyPr>
          <a:lstStyle/>
          <a:p>
            <a:r>
              <a:rPr lang="zh-TW" altLang="zh-TW" sz="4000" dirty="0">
                <a:solidFill>
                  <a:schemeClr val="tx1"/>
                </a:solidFill>
                <a:latin typeface="標楷體" pitchFamily="65" charset="-120"/>
                <a:ea typeface="標楷體" pitchFamily="65" charset="-120"/>
              </a:rPr>
              <a:t>內部控制為一種管理過程，用以合理達成資訊之可靠性與完整性，政策、計畫、程序、法令及規章之遵循，資產之保全，資源之經濟及有效使用，營運或專案計畫目標之達成。以上各項相關目的之有效性，視董事會及管理階層能否合理保證各該項目之達成而</a:t>
            </a:r>
            <a:r>
              <a:rPr lang="zh-TW" altLang="zh-TW" sz="4000" dirty="0" smtClean="0">
                <a:solidFill>
                  <a:schemeClr val="tx1"/>
                </a:solidFill>
                <a:latin typeface="標楷體" pitchFamily="65" charset="-120"/>
                <a:ea typeface="標楷體" pitchFamily="65" charset="-120"/>
              </a:rPr>
              <a:t>定</a:t>
            </a:r>
            <a:endParaRPr lang="zh-TW" altLang="en-US" sz="4000" dirty="0">
              <a:solidFill>
                <a:schemeClr val="tx1"/>
              </a:solidFill>
              <a:latin typeface="標楷體" pitchFamily="65" charset="-120"/>
              <a:ea typeface="標楷體" pitchFamily="65" charset="-120"/>
            </a:endParaRPr>
          </a:p>
        </p:txBody>
      </p:sp>
      <p:sp>
        <p:nvSpPr>
          <p:cNvPr id="3" name="內容版面配置區 2"/>
          <p:cNvSpPr>
            <a:spLocks noGrp="1"/>
          </p:cNvSpPr>
          <p:nvPr>
            <p:ph sz="quarter" idx="1"/>
          </p:nvPr>
        </p:nvSpPr>
        <p:spPr>
          <a:xfrm>
            <a:off x="457200" y="260648"/>
            <a:ext cx="7859216" cy="720080"/>
          </a:xfrm>
        </p:spPr>
        <p:txBody>
          <a:bodyPr>
            <a:normAutofit/>
          </a:bodyPr>
          <a:lstStyle/>
          <a:p>
            <a:r>
              <a:rPr lang="en-US" altLang="zh-TW" sz="4000" b="1" dirty="0">
                <a:solidFill>
                  <a:srgbClr val="002060"/>
                </a:solidFill>
                <a:latin typeface="標楷體" pitchFamily="65" charset="-120"/>
                <a:ea typeface="標楷體" pitchFamily="65" charset="-120"/>
              </a:rPr>
              <a:t>3</a:t>
            </a:r>
            <a:r>
              <a:rPr lang="zh-TW" altLang="zh-TW" sz="4000" b="1" dirty="0">
                <a:solidFill>
                  <a:srgbClr val="002060"/>
                </a:solidFill>
                <a:latin typeface="標楷體" pitchFamily="65" charset="-120"/>
                <a:ea typeface="標楷體" pitchFamily="65" charset="-120"/>
              </a:rPr>
              <a:t>、內部稽核職業準則第</a:t>
            </a:r>
            <a:r>
              <a:rPr lang="en-US" altLang="zh-TW" sz="4000" b="1" dirty="0">
                <a:solidFill>
                  <a:srgbClr val="002060"/>
                </a:solidFill>
                <a:latin typeface="標楷體" pitchFamily="65" charset="-120"/>
                <a:ea typeface="標楷體" pitchFamily="65" charset="-120"/>
              </a:rPr>
              <a:t>1</a:t>
            </a:r>
            <a:r>
              <a:rPr lang="zh-TW" altLang="zh-TW" sz="4000" b="1" dirty="0">
                <a:solidFill>
                  <a:srgbClr val="002060"/>
                </a:solidFill>
                <a:latin typeface="標楷體" pitchFamily="65" charset="-120"/>
                <a:ea typeface="標楷體" pitchFamily="65" charset="-120"/>
              </a:rPr>
              <a:t>號</a:t>
            </a:r>
            <a:r>
              <a:rPr lang="zh-TW" altLang="zh-TW" sz="4000" b="1" dirty="0" smtClean="0">
                <a:solidFill>
                  <a:srgbClr val="002060"/>
                </a:solidFill>
                <a:latin typeface="標楷體" pitchFamily="65" charset="-120"/>
                <a:ea typeface="標楷體" pitchFamily="65" charset="-120"/>
              </a:rPr>
              <a:t>公報</a:t>
            </a:r>
            <a:endParaRPr lang="en-US" altLang="zh-TW" sz="4000" b="1" dirty="0" smtClean="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87624" y="4556007"/>
            <a:ext cx="8291264" cy="2232248"/>
          </a:xfrm>
        </p:spPr>
        <p:txBody>
          <a:bodyPr>
            <a:noAutofit/>
          </a:bodyPr>
          <a:lstStyle/>
          <a:p>
            <a:r>
              <a:rPr lang="en-US" altLang="zh-TW" sz="3600" dirty="0">
                <a:solidFill>
                  <a:schemeClr val="tx1"/>
                </a:solidFill>
                <a:latin typeface="標楷體" pitchFamily="65" charset="-120"/>
                <a:ea typeface="標楷體" pitchFamily="65" charset="-120"/>
              </a:rPr>
              <a:t>(1)</a:t>
            </a:r>
            <a:r>
              <a:rPr lang="zh-TW" altLang="zh-TW" sz="3600" dirty="0">
                <a:solidFill>
                  <a:schemeClr val="tx1"/>
                </a:solidFill>
                <a:latin typeface="標楷體" pitchFamily="65" charset="-120"/>
                <a:ea typeface="標楷體" pitchFamily="65" charset="-120"/>
              </a:rPr>
              <a:t>提升施政效能</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(2)</a:t>
            </a:r>
            <a:r>
              <a:rPr lang="zh-TW" altLang="zh-TW" sz="3600" dirty="0">
                <a:solidFill>
                  <a:schemeClr val="tx1"/>
                </a:solidFill>
                <a:latin typeface="標楷體" pitchFamily="65" charset="-120"/>
                <a:ea typeface="標楷體" pitchFamily="65" charset="-120"/>
              </a:rPr>
              <a:t>遵循法令規定</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(3)</a:t>
            </a:r>
            <a:r>
              <a:rPr lang="zh-TW" altLang="zh-TW" sz="3600" dirty="0">
                <a:solidFill>
                  <a:schemeClr val="tx1"/>
                </a:solidFill>
                <a:latin typeface="標楷體" pitchFamily="65" charset="-120"/>
                <a:ea typeface="標楷體" pitchFamily="65" charset="-120"/>
              </a:rPr>
              <a:t>保障資產安全</a:t>
            </a:r>
            <a:r>
              <a:rPr lang="en-US" altLang="zh-TW" sz="3600" dirty="0">
                <a:solidFill>
                  <a:schemeClr val="tx1"/>
                </a:solidFill>
                <a:latin typeface="標楷體" pitchFamily="65" charset="-120"/>
                <a:ea typeface="標楷體" pitchFamily="65" charset="-120"/>
              </a:rPr>
              <a:t/>
            </a:r>
            <a:br>
              <a:rPr lang="en-US" altLang="zh-TW" sz="3600" dirty="0">
                <a:solidFill>
                  <a:schemeClr val="tx1"/>
                </a:solidFill>
                <a:latin typeface="標楷體" pitchFamily="65" charset="-120"/>
                <a:ea typeface="標楷體" pitchFamily="65" charset="-120"/>
              </a:rPr>
            </a:br>
            <a:r>
              <a:rPr lang="en-US" altLang="zh-TW" sz="3600" dirty="0">
                <a:solidFill>
                  <a:schemeClr val="tx1"/>
                </a:solidFill>
                <a:latin typeface="標楷體" pitchFamily="65" charset="-120"/>
                <a:ea typeface="標楷體" pitchFamily="65" charset="-120"/>
              </a:rPr>
              <a:t>(4)</a:t>
            </a:r>
            <a:r>
              <a:rPr lang="zh-TW" altLang="zh-TW" sz="3600" dirty="0">
                <a:solidFill>
                  <a:schemeClr val="tx1"/>
                </a:solidFill>
                <a:latin typeface="標楷體" pitchFamily="65" charset="-120"/>
                <a:ea typeface="標楷體" pitchFamily="65" charset="-120"/>
              </a:rPr>
              <a:t>提供可靠</a:t>
            </a:r>
            <a:r>
              <a:rPr lang="zh-TW" altLang="zh-TW" sz="3600" dirty="0" smtClean="0">
                <a:solidFill>
                  <a:schemeClr val="tx1"/>
                </a:solidFill>
                <a:latin typeface="標楷體" pitchFamily="65" charset="-120"/>
                <a:ea typeface="標楷體" pitchFamily="65" charset="-120"/>
              </a:rPr>
              <a:t>資訊</a:t>
            </a:r>
            <a:endParaRPr lang="zh-TW" altLang="en-US" sz="3600" dirty="0">
              <a:solidFill>
                <a:schemeClr val="tx1"/>
              </a:solidFill>
              <a:latin typeface="標楷體" pitchFamily="65" charset="-120"/>
              <a:ea typeface="標楷體" pitchFamily="65" charset="-120"/>
            </a:endParaRPr>
          </a:p>
        </p:txBody>
      </p:sp>
      <p:sp>
        <p:nvSpPr>
          <p:cNvPr id="3" name="內容版面配置區 2"/>
          <p:cNvSpPr>
            <a:spLocks noGrp="1"/>
          </p:cNvSpPr>
          <p:nvPr>
            <p:ph sz="quarter" idx="1"/>
          </p:nvPr>
        </p:nvSpPr>
        <p:spPr>
          <a:xfrm>
            <a:off x="251520" y="163519"/>
            <a:ext cx="8352928" cy="4392488"/>
          </a:xfrm>
        </p:spPr>
        <p:txBody>
          <a:bodyPr>
            <a:noAutofit/>
          </a:bodyPr>
          <a:lstStyle/>
          <a:p>
            <a:r>
              <a:rPr lang="en-US" altLang="zh-TW" sz="3600" b="1" dirty="0">
                <a:solidFill>
                  <a:srgbClr val="002060"/>
                </a:solidFill>
                <a:latin typeface="標楷體" pitchFamily="65" charset="-120"/>
                <a:ea typeface="標楷體" pitchFamily="65" charset="-120"/>
              </a:rPr>
              <a:t>4</a:t>
            </a:r>
            <a:r>
              <a:rPr lang="zh-TW" altLang="zh-TW" sz="3600" b="1" dirty="0">
                <a:solidFill>
                  <a:srgbClr val="002060"/>
                </a:solidFill>
                <a:latin typeface="標楷體" pitchFamily="65" charset="-120"/>
                <a:ea typeface="標楷體" pitchFamily="65" charset="-120"/>
              </a:rPr>
              <a:t>、我國政府內部控制係指為整合</a:t>
            </a:r>
            <a:r>
              <a:rPr lang="zh-TW" altLang="zh-TW" sz="3600" b="1" dirty="0" smtClean="0">
                <a:solidFill>
                  <a:srgbClr val="002060"/>
                </a:solidFill>
                <a:latin typeface="標楷體" pitchFamily="65" charset="-120"/>
                <a:ea typeface="標楷體" pitchFamily="65" charset="-120"/>
              </a:rPr>
              <a:t>機關</a:t>
            </a:r>
            <a:r>
              <a:rPr lang="zh-TW" altLang="en-US" sz="3600" b="1" dirty="0" smtClean="0">
                <a:solidFill>
                  <a:srgbClr val="002060"/>
                </a:solidFill>
                <a:latin typeface="標楷體" pitchFamily="65" charset="-120"/>
                <a:ea typeface="標楷體" pitchFamily="65" charset="-120"/>
              </a:rPr>
              <a:t>   </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內部</a:t>
            </a:r>
            <a:r>
              <a:rPr lang="zh-TW" altLang="zh-TW" sz="3600" b="1" dirty="0">
                <a:solidFill>
                  <a:srgbClr val="002060"/>
                </a:solidFill>
                <a:latin typeface="標楷體" pitchFamily="65" charset="-120"/>
                <a:ea typeface="標楷體" pitchFamily="65" charset="-120"/>
              </a:rPr>
              <a:t>各種控管及評核措施之管理</a:t>
            </a:r>
            <a:r>
              <a:rPr lang="zh-TW" altLang="zh-TW" sz="3600" b="1" dirty="0" smtClean="0">
                <a:solidFill>
                  <a:srgbClr val="002060"/>
                </a:solidFill>
                <a:latin typeface="標楷體" pitchFamily="65" charset="-120"/>
                <a:ea typeface="標楷體" pitchFamily="65" charset="-120"/>
              </a:rPr>
              <a:t>過</a:t>
            </a:r>
            <a:r>
              <a:rPr lang="zh-TW" altLang="en-US" sz="3600" b="1" dirty="0" smtClean="0">
                <a:solidFill>
                  <a:srgbClr val="002060"/>
                </a:solidFill>
                <a:latin typeface="標楷體" pitchFamily="65" charset="-120"/>
                <a:ea typeface="標楷體" pitchFamily="65" charset="-120"/>
              </a:rPr>
              <a:t>  </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程</a:t>
            </a:r>
            <a:r>
              <a:rPr lang="zh-TW" altLang="zh-TW" sz="3600" b="1" dirty="0">
                <a:solidFill>
                  <a:srgbClr val="002060"/>
                </a:solidFill>
                <a:latin typeface="標楷體" pitchFamily="65" charset="-120"/>
                <a:ea typeface="標楷體" pitchFamily="65" charset="-120"/>
              </a:rPr>
              <a:t>，包括控制環境、風險評估、</a:t>
            </a:r>
            <a:r>
              <a:rPr lang="zh-TW" altLang="zh-TW" sz="3600" b="1" dirty="0" smtClean="0">
                <a:solidFill>
                  <a:srgbClr val="002060"/>
                </a:solidFill>
                <a:latin typeface="標楷體" pitchFamily="65" charset="-120"/>
                <a:ea typeface="標楷體" pitchFamily="65" charset="-120"/>
              </a:rPr>
              <a:t>控</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制</a:t>
            </a:r>
            <a:r>
              <a:rPr lang="zh-TW" altLang="zh-TW" sz="3600" b="1" dirty="0">
                <a:solidFill>
                  <a:srgbClr val="002060"/>
                </a:solidFill>
                <a:latin typeface="標楷體" pitchFamily="65" charset="-120"/>
                <a:ea typeface="標楷體" pitchFamily="65" charset="-120"/>
              </a:rPr>
              <a:t>作業、資訊與溝通及監督等五</a:t>
            </a:r>
            <a:r>
              <a:rPr lang="zh-TW" altLang="zh-TW" sz="3600" b="1" dirty="0" smtClean="0">
                <a:solidFill>
                  <a:srgbClr val="002060"/>
                </a:solidFill>
                <a:latin typeface="標楷體" pitchFamily="65" charset="-120"/>
                <a:ea typeface="標楷體" pitchFamily="65" charset="-120"/>
              </a:rPr>
              <a:t>項</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互</a:t>
            </a:r>
            <a:r>
              <a:rPr lang="zh-TW" altLang="zh-TW" sz="3600" b="1" dirty="0">
                <a:solidFill>
                  <a:srgbClr val="002060"/>
                </a:solidFill>
                <a:latin typeface="標楷體" pitchFamily="65" charset="-120"/>
                <a:ea typeface="標楷體" pitchFamily="65" charset="-120"/>
              </a:rPr>
              <a:t>有關聯之組成要素，並由機關</a:t>
            </a:r>
            <a:r>
              <a:rPr lang="zh-TW" altLang="zh-TW" sz="3600" b="1" dirty="0" smtClean="0">
                <a:solidFill>
                  <a:srgbClr val="002060"/>
                </a:solidFill>
                <a:latin typeface="標楷體" pitchFamily="65" charset="-120"/>
                <a:ea typeface="標楷體" pitchFamily="65" charset="-120"/>
              </a:rPr>
              <a:t>全</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體</a:t>
            </a:r>
            <a:r>
              <a:rPr lang="zh-TW" altLang="zh-TW" sz="3600" b="1" dirty="0">
                <a:solidFill>
                  <a:srgbClr val="002060"/>
                </a:solidFill>
                <a:latin typeface="標楷體" pitchFamily="65" charset="-120"/>
                <a:ea typeface="標楷體" pitchFamily="65" charset="-120"/>
              </a:rPr>
              <a:t>人員共同參與，藉以合理促使</a:t>
            </a:r>
            <a:r>
              <a:rPr lang="zh-TW" altLang="zh-TW" sz="3600" b="1" dirty="0" smtClean="0">
                <a:solidFill>
                  <a:srgbClr val="002060"/>
                </a:solidFill>
                <a:latin typeface="標楷體" pitchFamily="65" charset="-120"/>
                <a:ea typeface="標楷體" pitchFamily="65" charset="-120"/>
              </a:rPr>
              <a:t>達</a:t>
            </a:r>
            <a:endParaRPr lang="en-US" altLang="zh-TW" sz="3600" b="1" dirty="0" smtClean="0">
              <a:solidFill>
                <a:srgbClr val="002060"/>
              </a:solidFill>
              <a:latin typeface="標楷體" pitchFamily="65" charset="-120"/>
              <a:ea typeface="標楷體" pitchFamily="65" charset="-120"/>
            </a:endParaRPr>
          </a:p>
          <a:p>
            <a:pPr marL="0" indent="0">
              <a:buNone/>
            </a:pPr>
            <a:r>
              <a:rPr lang="zh-TW" altLang="en-US" sz="3600" b="1" dirty="0">
                <a:solidFill>
                  <a:srgbClr val="002060"/>
                </a:solidFill>
                <a:latin typeface="標楷體" pitchFamily="65" charset="-120"/>
                <a:ea typeface="標楷體" pitchFamily="65" charset="-120"/>
              </a:rPr>
              <a:t> </a:t>
            </a:r>
            <a:r>
              <a:rPr lang="zh-TW" altLang="en-US" sz="3600" b="1" dirty="0" smtClean="0">
                <a:solidFill>
                  <a:srgbClr val="002060"/>
                </a:solidFill>
                <a:latin typeface="標楷體" pitchFamily="65" charset="-120"/>
                <a:ea typeface="標楷體" pitchFamily="65" charset="-120"/>
              </a:rPr>
              <a:t>   </a:t>
            </a:r>
            <a:r>
              <a:rPr lang="zh-TW" altLang="zh-TW" sz="3600" b="1" dirty="0" smtClean="0">
                <a:solidFill>
                  <a:srgbClr val="002060"/>
                </a:solidFill>
                <a:latin typeface="標楷體" pitchFamily="65" charset="-120"/>
                <a:ea typeface="標楷體" pitchFamily="65" charset="-120"/>
              </a:rPr>
              <a:t>成</a:t>
            </a:r>
            <a:r>
              <a:rPr lang="zh-TW" altLang="zh-TW" sz="3600" b="1" dirty="0">
                <a:solidFill>
                  <a:srgbClr val="002060"/>
                </a:solidFill>
                <a:latin typeface="標楷體" pitchFamily="65" charset="-120"/>
                <a:ea typeface="標楷體" pitchFamily="65" charset="-120"/>
              </a:rPr>
              <a:t>下列</a:t>
            </a:r>
            <a:r>
              <a:rPr lang="en-US" altLang="zh-TW" sz="3600" b="1" dirty="0">
                <a:solidFill>
                  <a:srgbClr val="002060"/>
                </a:solidFill>
                <a:latin typeface="標楷體" pitchFamily="65" charset="-120"/>
                <a:ea typeface="標楷體" pitchFamily="65" charset="-120"/>
              </a:rPr>
              <a:t>4</a:t>
            </a:r>
            <a:r>
              <a:rPr lang="zh-TW" altLang="zh-TW" sz="3600" b="1" dirty="0">
                <a:solidFill>
                  <a:srgbClr val="002060"/>
                </a:solidFill>
                <a:latin typeface="標楷體" pitchFamily="65" charset="-120"/>
                <a:ea typeface="標楷體" pitchFamily="65" charset="-120"/>
              </a:rPr>
              <a:t>項</a:t>
            </a:r>
            <a:r>
              <a:rPr lang="zh-TW" altLang="zh-TW" sz="3600" b="1" dirty="0" smtClean="0">
                <a:solidFill>
                  <a:srgbClr val="002060"/>
                </a:solidFill>
                <a:latin typeface="標楷體" pitchFamily="65" charset="-120"/>
                <a:ea typeface="標楷體" pitchFamily="65" charset="-120"/>
              </a:rPr>
              <a:t>目標</a:t>
            </a:r>
            <a:endParaRPr lang="zh-TW" altLang="en-US" b="1" dirty="0">
              <a:solidFill>
                <a:srgbClr val="00206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1556792"/>
            <a:ext cx="8136904" cy="2664296"/>
          </a:xfrm>
        </p:spPr>
        <p:txBody>
          <a:bodyPr>
            <a:noAutofit/>
          </a:bodyPr>
          <a:lstStyle/>
          <a:p>
            <a:r>
              <a:rPr lang="zh-TW" altLang="zh-TW" sz="7200" b="1" dirty="0" smtClean="0">
                <a:solidFill>
                  <a:srgbClr val="002060"/>
                </a:solidFill>
                <a:latin typeface="標楷體" pitchFamily="65" charset="-120"/>
                <a:ea typeface="標楷體" pitchFamily="65" charset="-120"/>
              </a:rPr>
              <a:t>三、如何建立及推</a:t>
            </a:r>
            <a:r>
              <a:rPr lang="en-US" altLang="zh-TW" sz="7200" b="1" dirty="0" smtClean="0">
                <a:solidFill>
                  <a:srgbClr val="002060"/>
                </a:solidFill>
                <a:latin typeface="標楷體" pitchFamily="65" charset="-120"/>
                <a:ea typeface="標楷體" pitchFamily="65" charset="-120"/>
              </a:rPr>
              <a:t/>
            </a:r>
            <a:br>
              <a:rPr lang="en-US" altLang="zh-TW" sz="7200" b="1" dirty="0" smtClean="0">
                <a:solidFill>
                  <a:srgbClr val="002060"/>
                </a:solidFill>
                <a:latin typeface="標楷體" pitchFamily="65" charset="-120"/>
                <a:ea typeface="標楷體" pitchFamily="65" charset="-120"/>
              </a:rPr>
            </a:br>
            <a:r>
              <a:rPr lang="en-US" altLang="zh-TW" sz="7200" b="1" dirty="0" smtClean="0">
                <a:solidFill>
                  <a:srgbClr val="002060"/>
                </a:solidFill>
                <a:latin typeface="標楷體" pitchFamily="65" charset="-120"/>
                <a:ea typeface="標楷體" pitchFamily="65" charset="-120"/>
              </a:rPr>
              <a:t>    </a:t>
            </a:r>
            <a:r>
              <a:rPr lang="zh-TW" altLang="zh-TW" sz="7200" b="1" dirty="0" smtClean="0">
                <a:solidFill>
                  <a:srgbClr val="002060"/>
                </a:solidFill>
                <a:latin typeface="標楷體" pitchFamily="65" charset="-120"/>
                <a:ea typeface="標楷體" pitchFamily="65" charset="-120"/>
              </a:rPr>
              <a:t>動內部控制</a:t>
            </a:r>
            <a:endParaRPr lang="zh-TW" altLang="en-US" sz="7200" b="1" dirty="0">
              <a:solidFill>
                <a:srgbClr val="002060"/>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67544" y="404664"/>
            <a:ext cx="7992888" cy="2304256"/>
          </a:xfrm>
        </p:spPr>
        <p:txBody>
          <a:bodyPr>
            <a:noAutofit/>
          </a:bodyPr>
          <a:lstStyle/>
          <a:p>
            <a:r>
              <a:rPr lang="en-US" altLang="zh-TW"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一</a:t>
            </a:r>
            <a:r>
              <a:rPr lang="en-US" altLang="zh-TW"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我國政府內部控制現況之認知</a:t>
            </a:r>
            <a:r>
              <a:rPr lang="en-US" altLang="zh-TW" sz="4000" b="1" dirty="0" smtClean="0">
                <a:solidFill>
                  <a:srgbClr val="002060"/>
                </a:solidFill>
                <a:latin typeface="標楷體" pitchFamily="65" charset="-120"/>
                <a:ea typeface="標楷體" pitchFamily="65" charset="-120"/>
              </a:rPr>
              <a:t/>
            </a:r>
            <a:br>
              <a:rPr lang="en-US" altLang="zh-TW" sz="4000" b="1" dirty="0" smtClean="0">
                <a:solidFill>
                  <a:srgbClr val="002060"/>
                </a:solidFill>
                <a:latin typeface="標楷體" pitchFamily="65" charset="-120"/>
                <a:ea typeface="標楷體" pitchFamily="65" charset="-120"/>
              </a:rPr>
            </a:br>
            <a:r>
              <a:rPr lang="en-US" altLang="zh-TW" sz="4000" b="1" dirty="0" smtClean="0">
                <a:solidFill>
                  <a:srgbClr val="002060"/>
                </a:solidFill>
                <a:latin typeface="標楷體" pitchFamily="65" charset="-120"/>
                <a:ea typeface="標楷體" pitchFamily="65" charset="-120"/>
              </a:rPr>
              <a:t>    </a:t>
            </a:r>
            <a:r>
              <a:rPr lang="zh-TW" altLang="zh-TW" sz="4000" b="1" dirty="0" smtClean="0">
                <a:solidFill>
                  <a:srgbClr val="002060"/>
                </a:solidFill>
                <a:latin typeface="標楷體" pitchFamily="65" charset="-120"/>
                <a:ea typeface="標楷體" pitchFamily="65" charset="-120"/>
              </a:rPr>
              <a:t>及了解</a:t>
            </a:r>
            <a:r>
              <a:rPr lang="en-US" altLang="zh-TW" sz="4000" b="1" dirty="0" smtClean="0">
                <a:solidFill>
                  <a:srgbClr val="002060"/>
                </a:solidFill>
                <a:latin typeface="標楷體" pitchFamily="65" charset="-120"/>
                <a:ea typeface="標楷體" pitchFamily="65" charset="-120"/>
              </a:rPr>
              <a:t/>
            </a:r>
            <a:br>
              <a:rPr lang="en-US" altLang="zh-TW" sz="4000" b="1" dirty="0" smtClean="0">
                <a:solidFill>
                  <a:srgbClr val="002060"/>
                </a:solidFill>
                <a:latin typeface="標楷體" pitchFamily="65" charset="-120"/>
                <a:ea typeface="標楷體" pitchFamily="65" charset="-120"/>
              </a:rPr>
            </a:br>
            <a:r>
              <a:rPr lang="en-US" altLang="zh-TW" sz="4000" b="1" dirty="0" smtClean="0">
                <a:solidFill>
                  <a:srgbClr val="002060"/>
                </a:solidFill>
                <a:latin typeface="標楷體" pitchFamily="65" charset="-120"/>
                <a:ea typeface="標楷體" pitchFamily="65" charset="-120"/>
              </a:rPr>
              <a:t/>
            </a:r>
            <a:br>
              <a:rPr lang="en-US" altLang="zh-TW" sz="4000" b="1" dirty="0" smtClean="0">
                <a:solidFill>
                  <a:srgbClr val="002060"/>
                </a:solidFill>
                <a:latin typeface="標楷體" pitchFamily="65" charset="-120"/>
                <a:ea typeface="標楷體" pitchFamily="65" charset="-120"/>
              </a:rPr>
            </a:br>
            <a:r>
              <a:rPr lang="en-US" altLang="zh-TW"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二</a:t>
            </a:r>
            <a:r>
              <a:rPr lang="en-US" altLang="zh-TW" sz="4000" b="1" dirty="0" smtClean="0">
                <a:solidFill>
                  <a:srgbClr val="002060"/>
                </a:solidFill>
                <a:latin typeface="標楷體" pitchFamily="65" charset="-120"/>
                <a:ea typeface="標楷體" pitchFamily="65" charset="-120"/>
              </a:rPr>
              <a:t>)</a:t>
            </a:r>
            <a:r>
              <a:rPr lang="zh-TW" altLang="zh-TW" sz="4000" b="1" dirty="0" smtClean="0">
                <a:solidFill>
                  <a:srgbClr val="002060"/>
                </a:solidFill>
                <a:latin typeface="標楷體" pitchFamily="65" charset="-120"/>
                <a:ea typeface="標楷體" pitchFamily="65" charset="-120"/>
              </a:rPr>
              <a:t>如何建立</a:t>
            </a:r>
            <a:endParaRPr lang="zh-TW" altLang="en-US" sz="4000" b="1" dirty="0">
              <a:solidFill>
                <a:srgbClr val="002060"/>
              </a:solidFill>
              <a:latin typeface="標楷體" pitchFamily="65" charset="-120"/>
              <a:ea typeface="標楷體" pitchFamily="65" charset="-120"/>
            </a:endParaRPr>
          </a:p>
        </p:txBody>
      </p:sp>
      <p:sp>
        <p:nvSpPr>
          <p:cNvPr id="5" name="內容版面配置區 4"/>
          <p:cNvSpPr>
            <a:spLocks noGrp="1"/>
          </p:cNvSpPr>
          <p:nvPr>
            <p:ph sz="quarter" idx="1"/>
          </p:nvPr>
        </p:nvSpPr>
        <p:spPr>
          <a:xfrm>
            <a:off x="683568" y="2924944"/>
            <a:ext cx="7920880" cy="3456384"/>
          </a:xfrm>
        </p:spPr>
        <p:txBody>
          <a:bodyPr>
            <a:normAutofit/>
          </a:bodyPr>
          <a:lstStyle/>
          <a:p>
            <a:r>
              <a:rPr lang="zh-TW" altLang="zh-TW" sz="3600" dirty="0" smtClean="0">
                <a:latin typeface="標楷體" pitchFamily="65" charset="-120"/>
                <a:ea typeface="標楷體" pitchFamily="65" charset="-120"/>
              </a:rPr>
              <a:t>整體共識、重要性之認知</a:t>
            </a:r>
            <a:r>
              <a:rPr lang="en-US" altLang="zh-TW" sz="3600" dirty="0" smtClean="0">
                <a:latin typeface="標楷體" pitchFamily="65" charset="-120"/>
                <a:ea typeface="標楷體" pitchFamily="65" charset="-120"/>
              </a:rPr>
              <a:t>-</a:t>
            </a:r>
            <a:r>
              <a:rPr lang="zh-TW" altLang="zh-TW" sz="3600" dirty="0" smtClean="0">
                <a:latin typeface="標楷體" pitchFamily="65" charset="-120"/>
                <a:ea typeface="標楷體" pitchFamily="65" charset="-120"/>
              </a:rPr>
              <a:t>內部控制非無中生有，係就現有之管理體係預以整合具現化。例：如業務單位採購物品</a:t>
            </a:r>
            <a:r>
              <a:rPr lang="en-US" altLang="zh-TW" sz="3600" dirty="0" smtClean="0">
                <a:latin typeface="標楷體" pitchFamily="65" charset="-120"/>
                <a:ea typeface="標楷體" pitchFamily="65" charset="-120"/>
              </a:rPr>
              <a:t>-</a:t>
            </a:r>
            <a:r>
              <a:rPr lang="zh-TW" altLang="zh-TW" sz="3600" dirty="0" smtClean="0">
                <a:latin typeface="標楷體" pitchFamily="65" charset="-120"/>
                <a:ea typeface="標楷體" pitchFamily="65" charset="-120"/>
              </a:rPr>
              <a:t>由預算籌編、計畫成立、採購之發包、執行驗收</a:t>
            </a:r>
            <a:r>
              <a:rPr lang="en-US" altLang="zh-TW" sz="3600" dirty="0" smtClean="0">
                <a:latin typeface="標楷體" pitchFamily="65" charset="-120"/>
                <a:ea typeface="標楷體" pitchFamily="65" charset="-120"/>
              </a:rPr>
              <a:t>(</a:t>
            </a:r>
            <a:r>
              <a:rPr lang="zh-TW" altLang="zh-TW" sz="3600" dirty="0" smtClean="0">
                <a:latin typeface="標楷體" pitchFamily="65" charset="-120"/>
                <a:ea typeface="標楷體" pitchFamily="65" charset="-120"/>
              </a:rPr>
              <a:t>含監辦</a:t>
            </a:r>
            <a:r>
              <a:rPr lang="en-US" altLang="zh-TW" sz="3600" dirty="0" smtClean="0">
                <a:latin typeface="標楷體" pitchFamily="65" charset="-120"/>
                <a:ea typeface="標楷體" pitchFamily="65" charset="-120"/>
              </a:rPr>
              <a:t>)</a:t>
            </a:r>
            <a:r>
              <a:rPr lang="zh-TW" altLang="zh-TW" sz="3600" dirty="0" smtClean="0">
                <a:latin typeface="標楷體" pitchFamily="65" charset="-120"/>
                <a:ea typeface="標楷體" pitchFamily="65" charset="-120"/>
              </a:rPr>
              <a:t>、付款等</a:t>
            </a:r>
            <a:endParaRPr lang="zh-TW" alt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268760"/>
            <a:ext cx="8219256" cy="4104456"/>
          </a:xfrm>
        </p:spPr>
        <p:txBody>
          <a:bodyPr>
            <a:normAutofit fontScale="90000"/>
          </a:bodyPr>
          <a:lstStyle/>
          <a:p>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三</a:t>
            </a:r>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各項標準作業流程及文書之設</a:t>
            </a:r>
            <a:r>
              <a:rPr lang="en-US" altLang="zh-TW" sz="4400" b="1" dirty="0" smtClean="0">
                <a:solidFill>
                  <a:srgbClr val="002060"/>
                </a:solidFill>
                <a:latin typeface="標楷體" pitchFamily="65" charset="-120"/>
                <a:ea typeface="標楷體" pitchFamily="65" charset="-120"/>
              </a:rPr>
              <a:t/>
            </a:r>
            <a:br>
              <a:rPr lang="en-US" altLang="zh-TW" sz="4400" b="1" dirty="0" smtClean="0">
                <a:solidFill>
                  <a:srgbClr val="002060"/>
                </a:solidFill>
                <a:latin typeface="標楷體" pitchFamily="65" charset="-120"/>
                <a:ea typeface="標楷體" pitchFamily="65" charset="-120"/>
              </a:rPr>
            </a:br>
            <a:r>
              <a:rPr lang="en-US" altLang="zh-TW" sz="4400" b="1" dirty="0" smtClean="0">
                <a:solidFill>
                  <a:srgbClr val="002060"/>
                </a:solidFill>
                <a:latin typeface="標楷體" pitchFamily="65" charset="-120"/>
                <a:ea typeface="標楷體" pitchFamily="65" charset="-120"/>
              </a:rPr>
              <a:t>    </a:t>
            </a:r>
            <a:r>
              <a:rPr lang="zh-TW" altLang="en-US" sz="4400" b="1" dirty="0" smtClean="0">
                <a:solidFill>
                  <a:srgbClr val="002060"/>
                </a:solidFill>
                <a:latin typeface="標楷體" pitchFamily="65" charset="-120"/>
                <a:ea typeface="標楷體" pitchFamily="65" charset="-120"/>
              </a:rPr>
              <a:t>立：</a:t>
            </a:r>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可集眾人之力</a:t>
            </a:r>
            <a:r>
              <a:rPr lang="en-US" altLang="zh-TW" sz="4400" b="1" dirty="0" smtClean="0">
                <a:solidFill>
                  <a:srgbClr val="002060"/>
                </a:solidFill>
                <a:latin typeface="標楷體" pitchFamily="65" charset="-120"/>
                <a:ea typeface="標楷體" pitchFamily="65" charset="-120"/>
              </a:rPr>
              <a:t>)</a:t>
            </a:r>
            <a:br>
              <a:rPr lang="en-US" altLang="zh-TW" sz="4400" b="1" dirty="0" smtClean="0">
                <a:solidFill>
                  <a:srgbClr val="002060"/>
                </a:solidFill>
                <a:latin typeface="標楷體" pitchFamily="65" charset="-120"/>
                <a:ea typeface="標楷體" pitchFamily="65" charset="-120"/>
              </a:rPr>
            </a:br>
            <a:r>
              <a:rPr lang="en-US" altLang="zh-TW" sz="4400" b="1" dirty="0" smtClean="0">
                <a:solidFill>
                  <a:srgbClr val="002060"/>
                </a:solidFill>
                <a:latin typeface="標楷體" pitchFamily="65" charset="-120"/>
                <a:ea typeface="標楷體" pitchFamily="65" charset="-120"/>
              </a:rPr>
              <a:t/>
            </a:r>
            <a:br>
              <a:rPr lang="en-US" altLang="zh-TW" sz="4400" b="1" dirty="0" smtClean="0">
                <a:solidFill>
                  <a:srgbClr val="002060"/>
                </a:solidFill>
                <a:latin typeface="標楷體" pitchFamily="65" charset="-120"/>
                <a:ea typeface="標楷體" pitchFamily="65" charset="-120"/>
              </a:rPr>
            </a:br>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四</a:t>
            </a:r>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資訊透明、公開</a:t>
            </a:r>
            <a:r>
              <a:rPr lang="en-US" altLang="zh-TW" sz="4400" b="1" dirty="0" smtClean="0">
                <a:solidFill>
                  <a:srgbClr val="002060"/>
                </a:solidFill>
                <a:latin typeface="標楷體" pitchFamily="65" charset="-120"/>
                <a:ea typeface="標楷體" pitchFamily="65" charset="-120"/>
              </a:rPr>
              <a:t>(</a:t>
            </a:r>
            <a:r>
              <a:rPr lang="zh-TW" altLang="en-US" sz="4400" b="1" dirty="0" smtClean="0">
                <a:solidFill>
                  <a:srgbClr val="002060"/>
                </a:solidFill>
                <a:latin typeface="標楷體" pitchFamily="65" charset="-120"/>
                <a:ea typeface="標楷體" pitchFamily="65" charset="-120"/>
              </a:rPr>
              <a:t>加強教育及</a:t>
            </a:r>
            <a:r>
              <a:rPr lang="en-US" altLang="zh-TW" sz="4400" b="1" dirty="0" smtClean="0">
                <a:solidFill>
                  <a:srgbClr val="002060"/>
                </a:solidFill>
                <a:latin typeface="標楷體" pitchFamily="65" charset="-120"/>
                <a:ea typeface="標楷體" pitchFamily="65" charset="-120"/>
              </a:rPr>
              <a:t/>
            </a:r>
            <a:br>
              <a:rPr lang="en-US" altLang="zh-TW" sz="4400" b="1" dirty="0" smtClean="0">
                <a:solidFill>
                  <a:srgbClr val="002060"/>
                </a:solidFill>
                <a:latin typeface="標楷體" pitchFamily="65" charset="-120"/>
                <a:ea typeface="標楷體" pitchFamily="65" charset="-120"/>
              </a:rPr>
            </a:br>
            <a:r>
              <a:rPr lang="en-US" altLang="zh-TW" sz="4400" b="1" dirty="0" smtClean="0">
                <a:solidFill>
                  <a:srgbClr val="002060"/>
                </a:solidFill>
                <a:latin typeface="標楷體" pitchFamily="65" charset="-120"/>
                <a:ea typeface="標楷體" pitchFamily="65" charset="-120"/>
              </a:rPr>
              <a:t>    </a:t>
            </a:r>
            <a:r>
              <a:rPr lang="zh-TW" altLang="en-US" sz="4400" b="1" dirty="0" smtClean="0">
                <a:solidFill>
                  <a:srgbClr val="002060"/>
                </a:solidFill>
                <a:latin typeface="標楷體" pitchFamily="65" charset="-120"/>
                <a:ea typeface="標楷體" pitchFamily="65" charset="-120"/>
              </a:rPr>
              <a:t>宣導</a:t>
            </a:r>
            <a:r>
              <a:rPr lang="en-US" altLang="zh-TW" sz="4400" b="1" dirty="0" smtClean="0">
                <a:solidFill>
                  <a:srgbClr val="002060"/>
                </a:solidFill>
                <a:latin typeface="標楷體" pitchFamily="65" charset="-120"/>
                <a:ea typeface="標楷體" pitchFamily="65" charset="-120"/>
              </a:rPr>
              <a:t>) </a:t>
            </a:r>
            <a:r>
              <a:rPr lang="en-US" altLang="zh-TW" sz="4000" dirty="0" smtClean="0">
                <a:latin typeface="標楷體" pitchFamily="65" charset="-120"/>
                <a:ea typeface="標楷體" pitchFamily="65" charset="-120"/>
              </a:rPr>
              <a:t/>
            </a:r>
            <a:br>
              <a:rPr lang="en-US" altLang="zh-TW" sz="4000" dirty="0" smtClean="0">
                <a:latin typeface="標楷體" pitchFamily="65" charset="-120"/>
                <a:ea typeface="標楷體" pitchFamily="65" charset="-120"/>
              </a:rPr>
            </a:br>
            <a:r>
              <a:rPr lang="zh-TW" altLang="en-US" sz="3200" dirty="0" smtClean="0">
                <a:latin typeface="標楷體" pitchFamily="65" charset="-120"/>
                <a:ea typeface="標楷體" pitchFamily="65" charset="-120"/>
              </a:rPr>
              <a:t/>
            </a:r>
            <a:br>
              <a:rPr lang="zh-TW" altLang="en-US" sz="3200" dirty="0" smtClean="0">
                <a:latin typeface="標楷體" pitchFamily="65" charset="-120"/>
                <a:ea typeface="標楷體" pitchFamily="65" charset="-120"/>
              </a:rPr>
            </a:br>
            <a:endParaRPr lang="zh-TW"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980728"/>
            <a:ext cx="7467600" cy="1143000"/>
          </a:xfrm>
        </p:spPr>
        <p:txBody>
          <a:bodyPr>
            <a:noAutofit/>
          </a:bodyPr>
          <a:lstStyle/>
          <a:p>
            <a:r>
              <a:rPr lang="zh-TW" altLang="en-US" sz="7200" b="1" dirty="0" smtClean="0">
                <a:solidFill>
                  <a:srgbClr val="002060"/>
                </a:solidFill>
                <a:latin typeface="標楷體" pitchFamily="65" charset="-120"/>
                <a:ea typeface="標楷體" pitchFamily="65" charset="-120"/>
              </a:rPr>
              <a:t>四、結語</a:t>
            </a:r>
            <a:endParaRPr lang="zh-TW" altLang="en-US" sz="7200" b="1" dirty="0">
              <a:solidFill>
                <a:srgbClr val="002060"/>
              </a:solidFill>
              <a:latin typeface="標楷體" pitchFamily="65" charset="-120"/>
              <a:ea typeface="標楷體" pitchFamily="65" charset="-120"/>
            </a:endParaRPr>
          </a:p>
        </p:txBody>
      </p:sp>
      <p:sp>
        <p:nvSpPr>
          <p:cNvPr id="3" name="內容版面配置區 2"/>
          <p:cNvSpPr>
            <a:spLocks noGrp="1"/>
          </p:cNvSpPr>
          <p:nvPr>
            <p:ph sz="quarter" idx="1"/>
          </p:nvPr>
        </p:nvSpPr>
        <p:spPr>
          <a:xfrm>
            <a:off x="611560" y="2348880"/>
            <a:ext cx="7467600" cy="2980928"/>
          </a:xfrm>
        </p:spPr>
        <p:txBody>
          <a:bodyPr>
            <a:normAutofit/>
          </a:bodyPr>
          <a:lstStyle/>
          <a:p>
            <a:r>
              <a:rPr lang="zh-TW" altLang="en-US" sz="4000" dirty="0" smtClean="0">
                <a:latin typeface="標楷體" pitchFamily="65" charset="-120"/>
                <a:ea typeface="標楷體" pitchFamily="65" charset="-120"/>
              </a:rPr>
              <a:t>內部控制為管理制度之管理，為一有機體，其成敗在於全體相關人員之心態</a:t>
            </a:r>
            <a:endParaRPr lang="zh-TW" altLang="en-US" sz="4000" dirty="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539552" y="2132856"/>
            <a:ext cx="7312269" cy="2105025"/>
          </a:xfrm>
          <a:prstGeom prst="rect">
            <a:avLst/>
          </a:prstGeom>
          <a:solidFill>
            <a:srgbClr val="FFFF99"/>
          </a:solidFill>
          <a:ln w="9525">
            <a:noFill/>
            <a:miter lim="800000"/>
            <a:headEnd/>
            <a:tailEnd/>
          </a:ln>
          <a:effectLst>
            <a:outerShdw dist="107763" dir="18900000" algn="ctr" rotWithShape="0">
              <a:srgbClr val="99CCFF">
                <a:alpha val="50000"/>
              </a:srgbClr>
            </a:outerShdw>
          </a:effectLst>
        </p:spPr>
        <p:txBody>
          <a:bodyPr>
            <a:spAutoFit/>
          </a:bodyPr>
          <a:lstStyle/>
          <a:p>
            <a:pPr eaLnBrk="1" hangingPunct="1">
              <a:defRPr/>
            </a:pPr>
            <a:r>
              <a:rPr kumimoji="1" lang="zh-TW" altLang="en-US" sz="6600" b="1" dirty="0">
                <a:solidFill>
                  <a:srgbClr val="333399"/>
                </a:solidFill>
                <a:latin typeface="標楷體" pitchFamily="65" charset="-120"/>
                <a:ea typeface="標楷體" pitchFamily="65" charset="-120"/>
              </a:rPr>
              <a:t> </a:t>
            </a:r>
            <a:r>
              <a:rPr kumimoji="1" lang="zh-TW" altLang="en-US" sz="6600" b="1" dirty="0" smtClean="0">
                <a:solidFill>
                  <a:srgbClr val="333399"/>
                </a:solidFill>
                <a:latin typeface="標楷體" pitchFamily="65" charset="-120"/>
                <a:ea typeface="標楷體" pitchFamily="65" charset="-120"/>
              </a:rPr>
              <a:t>  報告結束</a:t>
            </a:r>
            <a:endParaRPr kumimoji="1" lang="zh-TW" altLang="en-US" sz="6600" b="1" dirty="0">
              <a:solidFill>
                <a:srgbClr val="333399"/>
              </a:solidFill>
              <a:latin typeface="標楷體" pitchFamily="65" charset="-120"/>
              <a:ea typeface="標楷體" pitchFamily="65" charset="-120"/>
            </a:endParaRPr>
          </a:p>
          <a:p>
            <a:pPr eaLnBrk="1" hangingPunct="1">
              <a:defRPr/>
            </a:pPr>
            <a:r>
              <a:rPr kumimoji="1" lang="zh-TW" altLang="en-US" sz="6600" b="1" dirty="0">
                <a:solidFill>
                  <a:srgbClr val="333399"/>
                </a:solidFill>
                <a:latin typeface="標楷體" pitchFamily="65" charset="-120"/>
                <a:ea typeface="標楷體" pitchFamily="65" charset="-120"/>
              </a:rPr>
              <a:t>    </a:t>
            </a:r>
            <a:r>
              <a:rPr kumimoji="1" lang="zh-TW" altLang="en-US" sz="6600" b="1" dirty="0" smtClean="0">
                <a:solidFill>
                  <a:srgbClr val="333399"/>
                </a:solidFill>
                <a:latin typeface="標楷體" pitchFamily="65" charset="-120"/>
                <a:ea typeface="標楷體" pitchFamily="65" charset="-120"/>
              </a:rPr>
              <a:t>  敬請</a:t>
            </a:r>
            <a:r>
              <a:rPr kumimoji="1" lang="zh-TW" altLang="en-US" sz="6600" b="1" dirty="0">
                <a:solidFill>
                  <a:srgbClr val="333399"/>
                </a:solidFill>
                <a:latin typeface="標楷體" pitchFamily="65" charset="-120"/>
                <a:ea typeface="標楷體" pitchFamily="65" charset="-120"/>
              </a:rPr>
              <a:t>賜教</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壁窗">
  <a:themeElements>
    <a:clrScheme name="壁窗">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壁窗">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壁窗">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138</TotalTime>
  <Words>1126</Words>
  <Application>Microsoft Office PowerPoint</Application>
  <PresentationFormat>如螢幕大小 (4:3)</PresentationFormat>
  <Paragraphs>55</Paragraphs>
  <Slides>25</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25</vt:i4>
      </vt:variant>
    </vt:vector>
  </HeadingPairs>
  <TitlesOfParts>
    <vt:vector size="31" baseType="lpstr">
      <vt:lpstr>新細明體</vt:lpstr>
      <vt:lpstr>標楷體</vt:lpstr>
      <vt:lpstr>Century Schoolbook</vt:lpstr>
      <vt:lpstr>Wingdings</vt:lpstr>
      <vt:lpstr>Wingdings 2</vt:lpstr>
      <vt:lpstr>壁窗</vt:lpstr>
      <vt:lpstr>內部控制之設計及推動</vt:lpstr>
      <vt:lpstr>一、緣起</vt:lpstr>
      <vt:lpstr>二、內部控制之演進    與各項管理之關係</vt:lpstr>
      <vt:lpstr> 個人、單位或部門、機關內部整合、外部資源整合(產業鏈-相關聯產業-所有資源)、需求變化(功能-成本-品質-彈性-時效《協同即時化生產》；MRP1-MRP2-ERP-RP1-ERP2)等多元化思潮，茲將其管理思潮依序摘提如次：</vt:lpstr>
      <vt:lpstr>人類為求生存，自始有組織就有管理之出現，如中國萬里長城之興建，古埃及金字塔之建築。羅馬帝國之統治…等，再由工業革命、產業革命之興起引起一連串人及技術之進步及人的需求而產生逐漸產生合之系統化管理思潮</vt:lpstr>
      <vt:lpstr>(1900-1920)其理論重點係從如何改善作業人員生產力觀點出發，來看管理的領域，亦即「有系統地研究人與工作的關係，以便重新設計工作流程 ，增加生產效率」，以解決二十世紀初企業快速擴張、資本快速累積，但勞力不足之問題。強調專業化分工</vt:lpstr>
      <vt:lpstr>(1900-1920)係研究如何建立企業組織的結構，以增進效率與效能。而組織結構係指工作與權利的關係，以控制員工的資源使用，達成企業的目標</vt:lpstr>
      <vt:lpstr>(1920-1940)係研究管理者個人行為如何激勵員工提高生產，並對達成企業目標產生一致的默契。管理是一種動態持續的過程。同時Maslow提出需求層級理論，假設人們的需求都有五個層級，分別是生理、安全、社會、尊嚴及自我實現等五個層面，而且在下一層次未滿足前不會追逐上一層級的需求</vt:lpstr>
      <vt:lpstr>(1940後)又可稱為決策管理理論，將資訊科技及數量統計理論導入管理理論，發展出與前不同風貌之管理理論。係強調以活化的數量技巧協助管理者對企業資源達到最大效能 </vt:lpstr>
      <vt:lpstr>(1960)亦有稱為整合管理理論，亦即組織在管理層面上，除應考量內部各部門整體資源之運用，並須考量外在環境變化，如何將外在環境轉化為企業整體資源。理論重點為「越過企業界限，卻對企業資源利用及獲得產生影響的條件與力量」。在一九六０年間，提出相關見解者主要為過程理論、開放系統理論及權變理論程觀點可以包含並整合以往之分岐</vt:lpstr>
      <vt:lpstr>國際化及多元化為未來之主要趨勢，又因資訊科技之發展，使風險管理意識加強、內外資源整合、創新觀念之轉變等，使管理理論之發展已進入四度空間併同考量等為管理理論及實務發展中所不可缺之事務。如彈性之生產管理、全面品質管理(顧客導向)、人力資源管理(含多元化管理)、知識管理、風險管理、內部控制、平衡計分卡、即時管理、企業資源管理(含供應鏈管理、顧客觀係管理)等新的管理思潮之肇造及整合已為當下之常識</vt:lpstr>
      <vt:lpstr>1、內部牽制：1940年代前 2、內部控制：    (2)會計及管理控制1982前    (3)管理要素：1983開始管理3大要       素-1992-94五大要素-2004八大       要素    (4)強化公司治理及外部監督：       2000年</vt:lpstr>
      <vt:lpstr>(5)2010公司治理及風險管理全面     納入內部控制 (6)政府內部控制之演進-逐漸將    COSO報告精神加入政府特質及    政府有慣例而成(INTOSAI)</vt:lpstr>
      <vt:lpstr>(三)內部控制之定義</vt:lpstr>
      <vt:lpstr>內部控制係一種管理過程，由管理階層設計並由董事會（或相當之決策單位）核准，藉以合理確保下列目標之達成： 1、可靠之財務報導 2、有效率及有效果之營運 3、相關法令之遵循 4、政策之有效性</vt:lpstr>
      <vt:lpstr>前項目標能否達成繫於內部控制設計之良窳及董事會、管理階層與員工之有效監督與執行。並由控制環境、目標設定、事件辨認、風險評估、風險回應、控制活動、資訊與溝通及監督等8項關聯因素組成</vt:lpstr>
      <vt:lpstr>內部控制係由受查者治理單位、管理階層及其他人員所設計、執行及維持之管理過程，藉以合理確信下列目標之達成： 1、可靠之財務報導 2、有效率及有效果之營運 3、相關法令之遵循 </vt:lpstr>
      <vt:lpstr>並由【控制環境、受查者之風險評估流程、與財務報導攸關之資訊系統(含相關營運流程)及溝通、與查核攸關之控制作業及控制監督】等五大關聯要素組成</vt:lpstr>
      <vt:lpstr>內部控制為一種管理過程，用以合理達成資訊之可靠性與完整性，政策、計畫、程序、法令及規章之遵循，資產之保全，資源之經濟及有效使用，營運或專案計畫目標之達成。以上各項相關目的之有效性，視董事會及管理階層能否合理保證各該項目之達成而定</vt:lpstr>
      <vt:lpstr>(1)提升施政效能 (2)遵循法令規定 (3)保障資產安全 (4)提供可靠資訊</vt:lpstr>
      <vt:lpstr>三、如何建立及推     動內部控制</vt:lpstr>
      <vt:lpstr>(一)我國政府內部控制現況之認知     及了解  (二)如何建立</vt:lpstr>
      <vt:lpstr>(三)各項標準作業流程及文書之設     立：(可集眾人之力)  (四)資訊透明、公開(加強教育及     宣導)   </vt:lpstr>
      <vt:lpstr>四、結語</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內部控制之設計及推動</dc:title>
  <dc:creator>capi</dc:creator>
  <cp:lastModifiedBy>Peiyi</cp:lastModifiedBy>
  <cp:revision>17</cp:revision>
  <dcterms:created xsi:type="dcterms:W3CDTF">2016-07-27T09:25:23Z</dcterms:created>
  <dcterms:modified xsi:type="dcterms:W3CDTF">2016-07-27T16:45:21Z</dcterms:modified>
</cp:coreProperties>
</file>