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12801600" cy="9601200" type="A3"/>
  <p:notesSz cx="9928225" cy="143033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 varScale="1">
        <p:scale>
          <a:sx n="80" d="100"/>
          <a:sy n="80" d="100"/>
        </p:scale>
        <p:origin x="-1518" y="-84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EF0318FC-50BE-4869-BC6D-6B254B741A6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D2606F11-000B-4FCE-93D0-92165D64C1F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9149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5EE5EFF6-5F50-48A9-94B7-CFD47C569764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746250" y="1789113"/>
            <a:ext cx="6435725" cy="4826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302" tIns="66150" rIns="132302" bIns="6615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992823" y="6883499"/>
            <a:ext cx="7942580" cy="5631954"/>
          </a:xfrm>
          <a:prstGeom prst="rect">
            <a:avLst/>
          </a:prstGeom>
        </p:spPr>
        <p:txBody>
          <a:bodyPr vert="horz" lIns="132302" tIns="66150" rIns="132302" bIns="6615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32EB0745-1F74-4CC1-B0F8-E042CC71F0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8236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0745-1F74-4CC1-B0F8-E042CC71F041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03930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611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4120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156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8891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8436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2308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4440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184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2445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7571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322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974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jpe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5" Type="http://schemas.openxmlformats.org/officeDocument/2006/relationships/image" Target="../media/image13.jpe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jpeg"/><Relationship Id="rId1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3280" y="660547"/>
            <a:ext cx="10458320" cy="7307796"/>
          </a:xfrm>
          <a:prstGeom prst="rect">
            <a:avLst/>
          </a:prstGeom>
        </p:spPr>
      </p:pic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2311369"/>
              </p:ext>
            </p:extLst>
          </p:nvPr>
        </p:nvGraphicFramePr>
        <p:xfrm>
          <a:off x="0" y="640762"/>
          <a:ext cx="2316480" cy="8975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3787">
                  <a:extLst>
                    <a:ext uri="{9D8B030D-6E8A-4147-A177-3AD203B41FA5}">
                      <a16:colId xmlns:a16="http://schemas.microsoft.com/office/drawing/2014/main" xmlns="" val="2771925903"/>
                    </a:ext>
                  </a:extLst>
                </a:gridCol>
                <a:gridCol w="962693">
                  <a:extLst>
                    <a:ext uri="{9D8B030D-6E8A-4147-A177-3AD203B41FA5}">
                      <a16:colId xmlns:a16="http://schemas.microsoft.com/office/drawing/2014/main" xmlns="" val="2531947968"/>
                    </a:ext>
                  </a:extLst>
                </a:gridCol>
              </a:tblGrid>
              <a:tr h="261763">
                <a:tc gridSpan="2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防 災 資 訊 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987479861"/>
                  </a:ext>
                </a:extLst>
              </a:tr>
              <a:tr h="310870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井垵里基本資料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959288590"/>
                  </a:ext>
                </a:extLst>
              </a:tr>
              <a:tr h="310870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總人口數：</a:t>
                      </a:r>
                      <a:r>
                        <a:rPr lang="en-US" altLang="zh-TW" sz="14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429</a:t>
                      </a: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56286254"/>
                  </a:ext>
                </a:extLst>
              </a:tr>
              <a:tr h="310870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災害通報單位</a:t>
                      </a:r>
                      <a:r>
                        <a:rPr kumimoji="0" lang="en-US" altLang="zh-TW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kumimoji="0" lang="zh-TW" altLang="en-US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人員</a:t>
                      </a:r>
                      <a:r>
                        <a:rPr kumimoji="0" lang="en-US" altLang="zh-TW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844348864"/>
                  </a:ext>
                </a:extLst>
              </a:tr>
              <a:tr h="1803046">
                <a:tc gridSpan="2">
                  <a:txBody>
                    <a:bodyPr/>
                    <a:lstStyle/>
                    <a:p>
                      <a:pPr eaLnBrk="0" hangingPunct="0">
                        <a:lnSpc>
                          <a:spcPct val="85000"/>
                        </a:lnSpc>
                      </a:pPr>
                      <a:r>
                        <a:rPr kumimoji="0"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1.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澎湖縣災害應變中心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eaLnBrk="0" hangingPunct="0">
                        <a:lnSpc>
                          <a:spcPct val="85000"/>
                        </a:lnSpc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:06-9277619</a:t>
                      </a:r>
                    </a:p>
                    <a:p>
                      <a:pPr>
                        <a:lnSpc>
                          <a:spcPct val="85000"/>
                        </a:lnSpc>
                      </a:pPr>
                      <a:r>
                        <a:rPr kumimoji="0"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2.</a:t>
                      </a:r>
                      <a:r>
                        <a:rPr kumimoji="0"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馬公市災害應變中心</a:t>
                      </a:r>
                    </a:p>
                    <a:p>
                      <a:pPr>
                        <a:lnSpc>
                          <a:spcPct val="85000"/>
                        </a:lnSpc>
                      </a:pPr>
                      <a:r>
                        <a:rPr kumimoji="0"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   電話</a:t>
                      </a:r>
                      <a:r>
                        <a:rPr kumimoji="0"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:06-9272173</a:t>
                      </a:r>
                    </a:p>
                    <a:p>
                      <a:pPr>
                        <a:lnSpc>
                          <a:spcPct val="85000"/>
                        </a:lnSpc>
                      </a:pPr>
                      <a:r>
                        <a:rPr kumimoji="0"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3.</a:t>
                      </a:r>
                      <a:r>
                        <a:rPr kumimoji="0"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井垵里里長</a:t>
                      </a:r>
                      <a:r>
                        <a:rPr kumimoji="0"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kumimoji="0"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陳冠霖</a:t>
                      </a:r>
                    </a:p>
                    <a:p>
                      <a:pPr>
                        <a:lnSpc>
                          <a:spcPct val="85000"/>
                        </a:lnSpc>
                      </a:pPr>
                      <a:r>
                        <a:rPr kumimoji="0"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   電話</a:t>
                      </a:r>
                      <a:r>
                        <a:rPr kumimoji="0"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:0912-151-828</a:t>
                      </a:r>
                    </a:p>
                    <a:p>
                      <a:pPr>
                        <a:lnSpc>
                          <a:spcPct val="85000"/>
                        </a:lnSpc>
                      </a:pPr>
                      <a:r>
                        <a:rPr kumimoji="0"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   電話</a:t>
                      </a:r>
                      <a:r>
                        <a:rPr kumimoji="0"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:06-9951008</a:t>
                      </a:r>
                    </a:p>
                    <a:p>
                      <a:pPr>
                        <a:lnSpc>
                          <a:spcPct val="85000"/>
                        </a:lnSpc>
                      </a:pPr>
                      <a:r>
                        <a:rPr kumimoji="0"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4.</a:t>
                      </a:r>
                      <a:r>
                        <a:rPr kumimoji="0"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鎖港派出所</a:t>
                      </a:r>
                    </a:p>
                    <a:p>
                      <a:pPr>
                        <a:lnSpc>
                          <a:spcPct val="85000"/>
                        </a:lnSpc>
                      </a:pPr>
                      <a:r>
                        <a:rPr kumimoji="0"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   電話</a:t>
                      </a:r>
                      <a:r>
                        <a:rPr kumimoji="0"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:06-9951024</a:t>
                      </a:r>
                    </a:p>
                    <a:p>
                      <a:pPr>
                        <a:lnSpc>
                          <a:spcPct val="85000"/>
                        </a:lnSpc>
                      </a:pPr>
                      <a:r>
                        <a:rPr kumimoji="0"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5.</a:t>
                      </a:r>
                      <a:r>
                        <a:rPr kumimoji="0"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澎南消防分隊</a:t>
                      </a:r>
                    </a:p>
                    <a:p>
                      <a:pPr>
                        <a:lnSpc>
                          <a:spcPct val="85000"/>
                        </a:lnSpc>
                      </a:pPr>
                      <a:r>
                        <a:rPr kumimoji="0"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   電話</a:t>
                      </a:r>
                      <a:r>
                        <a:rPr kumimoji="0"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:06-9950119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427692927"/>
                  </a:ext>
                </a:extLst>
              </a:tr>
              <a:tr h="271682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避難原則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783388407"/>
                  </a:ext>
                </a:extLst>
              </a:tr>
              <a:tr h="870436">
                <a:tc gridSpan="2">
                  <a:txBody>
                    <a:bodyPr/>
                    <a:lstStyle/>
                    <a:p>
                      <a:pPr marL="101600" indent="-101600" algn="just" eaLnBrk="1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遠離低窪地區或前往避難收容場所。</a:t>
                      </a:r>
                    </a:p>
                    <a:p>
                      <a:pPr marL="101600" indent="-101600" algn="just" eaLnBrk="1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地震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前往開放空間或避難收容場所。</a:t>
                      </a:r>
                    </a:p>
                    <a:p>
                      <a:pPr marL="101600" indent="-101600" algn="just" eaLnBrk="1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海嘯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遠離沿海低窪地區，前往就近高地避難。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31838798"/>
                  </a:ext>
                </a:extLst>
              </a:tr>
              <a:tr h="266720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669325541"/>
                  </a:ext>
                </a:extLst>
              </a:tr>
              <a:tr h="808810">
                <a:tc>
                  <a:txBody>
                    <a:bodyPr/>
                    <a:lstStyle/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五德營區附近高地</a:t>
                      </a:r>
                      <a:endParaRPr lang="en-US" altLang="zh-TW" sz="11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適合災害類別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海嘯</a:t>
                      </a: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:3000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:750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241406391"/>
                  </a:ext>
                </a:extLst>
              </a:tr>
              <a:tr h="1567543">
                <a:tc>
                  <a:txBody>
                    <a:bodyPr/>
                    <a:lstStyle/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井垵社區暨農漁民活動館</a:t>
                      </a:r>
                      <a:endParaRPr lang="en-US" altLang="zh-TW" sz="11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適合災害類別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水災、地震</a:t>
                      </a:r>
                      <a:endParaRPr lang="en-US" altLang="zh-TW" sz="11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樓層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:2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層樓</a:t>
                      </a: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:600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:150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中長期收容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:100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地址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馬公市井垵里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17-2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號</a:t>
                      </a: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電話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:06-9953067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622171000"/>
                  </a:ext>
                </a:extLst>
              </a:tr>
              <a:tr h="1442649">
                <a:tc>
                  <a:txBody>
                    <a:bodyPr/>
                    <a:lstStyle/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澎南國中</a:t>
                      </a:r>
                      <a:endParaRPr lang="en-US" altLang="zh-TW" sz="11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適合災害類別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水災、地震、海嘯</a:t>
                      </a:r>
                      <a:endParaRPr lang="en-US" altLang="zh-TW" sz="11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樓層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:3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層樓</a:t>
                      </a: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:710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:175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中長期收容</a:t>
                      </a:r>
                      <a:r>
                        <a:rPr lang="en-US" altLang="zh-TW" sz="1100">
                          <a:latin typeface="Times New Roman" pitchFamily="18" charset="0"/>
                          <a:ea typeface="微軟正黑體" pitchFamily="34" charset="-120"/>
                        </a:rPr>
                        <a:t>:115</a:t>
                      </a:r>
                      <a:r>
                        <a:rPr lang="zh-TW" altLang="en-US" sz="110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  <a:endParaRPr lang="zh-TW" altLang="en-US" sz="11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地址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馬公市五德里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41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號</a:t>
                      </a: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電話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:06-9951212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349816705"/>
                  </a:ext>
                </a:extLst>
              </a:tr>
              <a:tr h="197339">
                <a:tc gridSpan="2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馬公市公所</a:t>
                      </a:r>
                      <a:r>
                        <a:rPr lang="en-US" altLang="zh-TW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111</a:t>
                      </a:r>
                      <a:r>
                        <a:rPr lang="zh-TW" alt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年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03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月製作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984369675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5898625"/>
              </p:ext>
            </p:extLst>
          </p:nvPr>
        </p:nvGraphicFramePr>
        <p:xfrm>
          <a:off x="2316481" y="7983988"/>
          <a:ext cx="10485123" cy="16154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7519">
                  <a:extLst>
                    <a:ext uri="{9D8B030D-6E8A-4147-A177-3AD203B41FA5}">
                      <a16:colId xmlns:a16="http://schemas.microsoft.com/office/drawing/2014/main" xmlns="" val="1186392003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xmlns="" val="349125033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xmlns="" val="2551702372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xmlns="" val="3991666799"/>
                    </a:ext>
                  </a:extLst>
                </a:gridCol>
              </a:tblGrid>
              <a:tr h="374446">
                <a:tc rowSpan="4">
                  <a:txBody>
                    <a:bodyPr/>
                    <a:lstStyle/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zh-TW" altLang="en-US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圖</a:t>
                      </a:r>
                    </a:p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zh-TW" altLang="en-US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例</a:t>
                      </a:r>
                      <a:endParaRPr lang="zh-TW" altLang="en-US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標示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設施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70614378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疏散避難方向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     室內避難收容處所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公園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醫療單位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108223644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易淹水地區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室外避難處所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警察單位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240163275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持續觀察地區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直升機起降點</a:t>
                      </a: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消防單位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05998066"/>
                  </a:ext>
                </a:extLst>
              </a:tr>
            </a:tbl>
          </a:graphicData>
        </a:graphic>
      </p:graphicFrame>
      <p:sp>
        <p:nvSpPr>
          <p:cNvPr id="36" name="矩形 2"/>
          <p:cNvSpPr>
            <a:spLocks noChangeArrowheads="1"/>
          </p:cNvSpPr>
          <p:nvPr/>
        </p:nvSpPr>
        <p:spPr bwMode="auto">
          <a:xfrm>
            <a:off x="4932799" y="7104261"/>
            <a:ext cx="1217373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zh-TW" altLang="en-US" sz="2500" b="1" dirty="0">
                <a:solidFill>
                  <a:srgbClr val="0000FF"/>
                </a:solidFill>
                <a:latin typeface="Times New Roman" pitchFamily="18" charset="0"/>
                <a:ea typeface="微軟正黑體" pitchFamily="34" charset="-120"/>
              </a:rPr>
              <a:t>井垵里</a:t>
            </a:r>
            <a:endParaRPr lang="zh-TW" altLang="en-US" sz="2500" b="1" dirty="0">
              <a:solidFill>
                <a:srgbClr val="0000FF"/>
              </a:solidFill>
            </a:endParaRPr>
          </a:p>
        </p:txBody>
      </p:sp>
      <p:sp>
        <p:nvSpPr>
          <p:cNvPr id="40" name="圓形圖 151"/>
          <p:cNvSpPr/>
          <p:nvPr/>
        </p:nvSpPr>
        <p:spPr bwMode="auto">
          <a:xfrm>
            <a:off x="5724582" y="9368052"/>
            <a:ext cx="133568" cy="162599"/>
          </a:xfrm>
          <a:prstGeom prst="pie">
            <a:avLst>
              <a:gd name="adj1" fmla="val 10672745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black"/>
              </a:solidFill>
            </a:endParaRPr>
          </a:p>
        </p:txBody>
      </p:sp>
      <p:sp>
        <p:nvSpPr>
          <p:cNvPr id="42" name="向右箭號 140"/>
          <p:cNvSpPr>
            <a:spLocks noChangeAspect="1"/>
          </p:cNvSpPr>
          <p:nvPr/>
        </p:nvSpPr>
        <p:spPr bwMode="auto">
          <a:xfrm>
            <a:off x="3136259" y="8445480"/>
            <a:ext cx="356400" cy="240706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46" name="Line 20"/>
          <p:cNvSpPr>
            <a:spLocks noChangeShapeType="1"/>
          </p:cNvSpPr>
          <p:nvPr/>
        </p:nvSpPr>
        <p:spPr bwMode="auto">
          <a:xfrm>
            <a:off x="3144947" y="9386401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47" name="Line 20"/>
          <p:cNvSpPr>
            <a:spLocks noChangeShapeType="1"/>
          </p:cNvSpPr>
          <p:nvPr/>
        </p:nvSpPr>
        <p:spPr bwMode="auto">
          <a:xfrm>
            <a:off x="3149120" y="8990232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pic>
        <p:nvPicPr>
          <p:cNvPr id="44" name="圖片 65" descr="澎湖456.jp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11484207" y="785656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301767"/>
              </p:ext>
            </p:extLst>
          </p:nvPr>
        </p:nvGraphicFramePr>
        <p:xfrm>
          <a:off x="0" y="0"/>
          <a:ext cx="1280160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:a16="http://schemas.microsoft.com/office/drawing/2014/main" xmlns="" val="11467589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0" lang="zh-TW" altLang="en-US" sz="3600" dirty="0">
                          <a:solidFill>
                            <a:srgbClr val="FFFFFF"/>
                          </a:solidFill>
                          <a:latin typeface="Times New Roman" pitchFamily="18" charset="0"/>
                          <a:ea typeface="微軟正黑體" pitchFamily="34" charset="-120"/>
                        </a:rPr>
                        <a:t>澎湖縣馬公市井垵里簡易疏散避難圖</a:t>
                      </a:r>
                      <a:r>
                        <a:rPr kumimoji="0" lang="zh-TW" altLang="en-US" sz="3600" dirty="0"/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11938284"/>
                  </a:ext>
                </a:extLst>
              </a:tr>
            </a:tbl>
          </a:graphicData>
        </a:graphic>
      </p:graphicFrame>
      <p:sp>
        <p:nvSpPr>
          <p:cNvPr id="2" name="矩形 1"/>
          <p:cNvSpPr/>
          <p:nvPr/>
        </p:nvSpPr>
        <p:spPr>
          <a:xfrm>
            <a:off x="0" y="0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55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686" y="8407660"/>
            <a:ext cx="316833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3" descr="描述: C:\Users\user\Desktop\防災圖示-室外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3776" y="8815478"/>
            <a:ext cx="321158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250px-Star_of_life2_sv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4285" y="8396519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圖形1"/>
          <p:cNvPicPr preferRelativeResize="0">
            <a:picLocks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3970" y="9252782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 descr="警察"/>
          <p:cNvPicPr preferRelativeResize="0">
            <a:picLocks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706" y="8828232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 descr="圖示-直升機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1486" y="9314651"/>
            <a:ext cx="420000" cy="2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 descr="公園2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3970" y="8420896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2132" y="6292024"/>
            <a:ext cx="4541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6745" y="2471425"/>
            <a:ext cx="4541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字方塊 6"/>
          <p:cNvSpPr txBox="1"/>
          <p:nvPr/>
        </p:nvSpPr>
        <p:spPr>
          <a:xfrm>
            <a:off x="8907058" y="2971450"/>
            <a:ext cx="2374710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澎南國中</a:t>
            </a:r>
            <a:endParaRPr lang="en-US" altLang="zh-TW" sz="20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水災、地震、海嘯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3160995" y="6170281"/>
            <a:ext cx="3059993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井垵社區暨農漁民活動館</a:t>
            </a:r>
            <a:endParaRPr lang="en-US" altLang="zh-TW" sz="20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水災、地震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pic>
        <p:nvPicPr>
          <p:cNvPr id="27" name="Picture 2" descr="D:\邱老師的資料\澎湖防災(100~102)\澎湖訪視調查\馬公市1000822\澎南國中\DSC04156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3411" y="8241811"/>
            <a:ext cx="900000" cy="6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D:\邱老師的資料\澎湖防災(100~102)\澎湖訪視調查\馬公市1000822\井垵里活動中心\DSC04070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3905" y="6676761"/>
            <a:ext cx="900000" cy="6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 descr="D:\邱老師的資料\澎湖防災(100~102)\澎湖訪視調查\馬公市1000822\五德營區高地\DSC04105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5286" y="5435906"/>
            <a:ext cx="900000" cy="6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3" descr="1021室外"/>
          <p:cNvPicPr preferRelativeResize="0">
            <a:picLocks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7170" y="3850045"/>
            <a:ext cx="4536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文字方塊 28"/>
          <p:cNvSpPr txBox="1"/>
          <p:nvPr/>
        </p:nvSpPr>
        <p:spPr>
          <a:xfrm>
            <a:off x="7150633" y="4339863"/>
            <a:ext cx="2236510" cy="67710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五德營區附近高地</a:t>
            </a:r>
            <a:endParaRPr lang="en-US" altLang="zh-TW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54546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305</TotalTime>
  <Words>301</Words>
  <Application>Microsoft Office PowerPoint</Application>
  <PresentationFormat>A3 紙張 (297x420 公釐)</PresentationFormat>
  <Paragraphs>64</Paragraphs>
  <Slides>1</Slides>
  <Notes>1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nit01</cp:lastModifiedBy>
  <cp:revision>43</cp:revision>
  <dcterms:created xsi:type="dcterms:W3CDTF">2017-01-19T19:49:07Z</dcterms:created>
  <dcterms:modified xsi:type="dcterms:W3CDTF">2022-02-23T02:43:58Z</dcterms:modified>
</cp:coreProperties>
</file>