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601200" cy="12801600" type="A3"/>
  <p:notesSz cx="6797675" cy="987425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009" userDrawn="1">
          <p15:clr>
            <a:srgbClr val="A4A3A4"/>
          </p15:clr>
        </p15:guide>
        <p15:guide id="2" pos="304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1737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8438" autoAdjust="0"/>
  </p:normalViewPr>
  <p:slideViewPr>
    <p:cSldViewPr snapToGrid="0" showGuides="1">
      <p:cViewPr>
        <p:scale>
          <a:sx n="130" d="100"/>
          <a:sy n="130" d="100"/>
        </p:scale>
        <p:origin x="924" y="-630"/>
      </p:cViewPr>
      <p:guideLst>
        <p:guide orient="horz" pos="4009"/>
        <p:guide pos="304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0090" y="2095078"/>
            <a:ext cx="8161020" cy="4456853"/>
          </a:xfrm>
        </p:spPr>
        <p:txBody>
          <a:bodyPr anchor="b"/>
          <a:lstStyle>
            <a:lvl1pPr algn="ctr">
              <a:defRPr sz="63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00150" y="6723804"/>
            <a:ext cx="7200900" cy="3090756"/>
          </a:xfrm>
        </p:spPr>
        <p:txBody>
          <a:bodyPr/>
          <a:lstStyle>
            <a:lvl1pPr marL="0" indent="0" algn="ctr">
              <a:buNone/>
              <a:defRPr sz="2520"/>
            </a:lvl1pPr>
            <a:lvl2pPr marL="480060" indent="0" algn="ctr">
              <a:buNone/>
              <a:defRPr sz="2100"/>
            </a:lvl2pPr>
            <a:lvl3pPr marL="960120" indent="0" algn="ctr">
              <a:buNone/>
              <a:defRPr sz="1890"/>
            </a:lvl3pPr>
            <a:lvl4pPr marL="1440180" indent="0" algn="ctr">
              <a:buNone/>
              <a:defRPr sz="1680"/>
            </a:lvl4pPr>
            <a:lvl5pPr marL="1920240" indent="0" algn="ctr">
              <a:buNone/>
              <a:defRPr sz="1680"/>
            </a:lvl5pPr>
            <a:lvl6pPr marL="2400300" indent="0" algn="ctr">
              <a:buNone/>
              <a:defRPr sz="1680"/>
            </a:lvl6pPr>
            <a:lvl7pPr marL="2880360" indent="0" algn="ctr">
              <a:buNone/>
              <a:defRPr sz="1680"/>
            </a:lvl7pPr>
            <a:lvl8pPr marL="3360420" indent="0" algn="ctr">
              <a:buNone/>
              <a:defRPr sz="1680"/>
            </a:lvl8pPr>
            <a:lvl9pPr marL="3840480" indent="0" algn="ctr">
              <a:buNone/>
              <a:defRPr sz="168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2025/9/17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923548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2025/9/17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036943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5082" y="3191514"/>
            <a:ext cx="8281035" cy="5325109"/>
          </a:xfrm>
        </p:spPr>
        <p:txBody>
          <a:bodyPr anchor="b"/>
          <a:lstStyle>
            <a:lvl1pPr>
              <a:defRPr sz="63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5082" y="8567000"/>
            <a:ext cx="8281035" cy="2800349"/>
          </a:xfrm>
        </p:spPr>
        <p:txBody>
          <a:bodyPr/>
          <a:lstStyle>
            <a:lvl1pPr marL="0" indent="0">
              <a:buNone/>
              <a:defRPr sz="2520">
                <a:solidFill>
                  <a:schemeClr val="tx1"/>
                </a:solidFill>
              </a:defRPr>
            </a:lvl1pPr>
            <a:lvl2pPr marL="48006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960120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3pPr>
            <a:lvl4pPr marL="14401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4pPr>
            <a:lvl5pPr marL="192024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5pPr>
            <a:lvl6pPr marL="240030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6pPr>
            <a:lvl7pPr marL="288036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7pPr>
            <a:lvl8pPr marL="33604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8pPr>
            <a:lvl9pPr marL="38404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2025/9/17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545746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60083" y="3407833"/>
            <a:ext cx="4080510" cy="81224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60608" y="3407833"/>
            <a:ext cx="4080510" cy="81224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2025/9/17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392162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681570"/>
            <a:ext cx="8281035" cy="2474384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1334" y="3138171"/>
            <a:ext cx="4061757" cy="1537969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1334" y="4676140"/>
            <a:ext cx="4061757" cy="68778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60608" y="3138171"/>
            <a:ext cx="4081761" cy="1537969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60608" y="4676140"/>
            <a:ext cx="4081761" cy="68778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2025/9/17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672809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2025/9/17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193725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2025/9/17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251818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853440"/>
            <a:ext cx="3096637" cy="298704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81760" y="1843196"/>
            <a:ext cx="4860608" cy="9097433"/>
          </a:xfrm>
        </p:spPr>
        <p:txBody>
          <a:bodyPr/>
          <a:lstStyle>
            <a:lvl1pPr>
              <a:defRPr sz="3360"/>
            </a:lvl1pPr>
            <a:lvl2pPr>
              <a:defRPr sz="2940"/>
            </a:lvl2pPr>
            <a:lvl3pPr>
              <a:defRPr sz="252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3840480"/>
            <a:ext cx="3096637" cy="7114964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2025/9/17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7082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853440"/>
            <a:ext cx="3096637" cy="298704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81760" y="1843196"/>
            <a:ext cx="4860608" cy="9097433"/>
          </a:xfrm>
        </p:spPr>
        <p:txBody>
          <a:bodyPr anchor="t"/>
          <a:lstStyle>
            <a:lvl1pPr marL="0" indent="0">
              <a:buNone/>
              <a:defRPr sz="3360"/>
            </a:lvl1pPr>
            <a:lvl2pPr marL="480060" indent="0">
              <a:buNone/>
              <a:defRPr sz="2940"/>
            </a:lvl2pPr>
            <a:lvl3pPr marL="960120" indent="0">
              <a:buNone/>
              <a:defRPr sz="2520"/>
            </a:lvl3pPr>
            <a:lvl4pPr marL="1440180" indent="0">
              <a:buNone/>
              <a:defRPr sz="2100"/>
            </a:lvl4pPr>
            <a:lvl5pPr marL="1920240" indent="0">
              <a:buNone/>
              <a:defRPr sz="2100"/>
            </a:lvl5pPr>
            <a:lvl6pPr marL="2400300" indent="0">
              <a:buNone/>
              <a:defRPr sz="2100"/>
            </a:lvl6pPr>
            <a:lvl7pPr marL="2880360" indent="0">
              <a:buNone/>
              <a:defRPr sz="2100"/>
            </a:lvl7pPr>
            <a:lvl8pPr marL="3360420" indent="0">
              <a:buNone/>
              <a:defRPr sz="2100"/>
            </a:lvl8pPr>
            <a:lvl9pPr marL="3840480" indent="0">
              <a:buNone/>
              <a:defRPr sz="21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3840480"/>
            <a:ext cx="3096637" cy="7114964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2025/9/17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175143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2025/9/17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185971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0859" y="681567"/>
            <a:ext cx="2070259" cy="10848764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60083" y="681567"/>
            <a:ext cx="6090761" cy="10848764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2025/9/17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153597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60083" y="681570"/>
            <a:ext cx="8281035" cy="24743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0083" y="3407833"/>
            <a:ext cx="8281035" cy="81224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60083" y="11865189"/>
            <a:ext cx="216027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2E853B-09C1-433F-AB43-D7845C304872}" type="datetimeFigureOut">
              <a:rPr lang="zh-TW" altLang="en-US" smtClean="0"/>
              <a:t>2025/9/17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80398" y="11865189"/>
            <a:ext cx="3240405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80848" y="11865189"/>
            <a:ext cx="216027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442035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60120" rtl="0" eaLnBrk="1" latinLnBrk="0" hangingPunct="1">
        <a:lnSpc>
          <a:spcPct val="90000"/>
        </a:lnSpc>
        <a:spcBef>
          <a:spcPct val="0"/>
        </a:spcBef>
        <a:buNone/>
        <a:defRPr sz="462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0030" indent="-240030" algn="l" defTabSz="960120" rtl="0" eaLnBrk="1" latinLnBrk="0" hangingPunct="1">
        <a:lnSpc>
          <a:spcPct val="90000"/>
        </a:lnSpc>
        <a:spcBef>
          <a:spcPts val="1050"/>
        </a:spcBef>
        <a:buFont typeface="Arial" panose="020B0604020202020204" pitchFamily="34" charset="0"/>
        <a:buChar char="•"/>
        <a:defRPr sz="2940" kern="1200">
          <a:solidFill>
            <a:schemeClr val="tx1"/>
          </a:solidFill>
          <a:latin typeface="+mn-lt"/>
          <a:ea typeface="+mn-ea"/>
          <a:cs typeface="+mn-cs"/>
        </a:defRPr>
      </a:lvl1pPr>
      <a:lvl2pPr marL="7200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001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802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216027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64033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31203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6004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40805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1pPr>
      <a:lvl2pPr marL="48006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2pPr>
      <a:lvl3pPr marL="96012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3pPr>
      <a:lvl4pPr marL="144018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192024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40030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288036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36042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384048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12" Type="http://schemas.openxmlformats.org/officeDocument/2006/relationships/image" Target="../media/image1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image" Target="../media/image10.png"/><Relationship Id="rId5" Type="http://schemas.openxmlformats.org/officeDocument/2006/relationships/image" Target="../media/image4.jpeg"/><Relationship Id="rId15" Type="http://schemas.openxmlformats.org/officeDocument/2006/relationships/image" Target="../media/image14.jpe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jpeg"/><Relationship Id="rId14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C:\Users\Administrator\Desktop\未命名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4936" y="1212054"/>
            <a:ext cx="7106263" cy="10388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圖片 65" descr="澎湖456.jpg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80" t="29166" r="34528" b="43750"/>
          <a:stretch>
            <a:fillRect/>
          </a:stretch>
        </p:blipFill>
        <p:spPr bwMode="auto">
          <a:xfrm>
            <a:off x="8320357" y="1323463"/>
            <a:ext cx="1164598" cy="1197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向右箭號 58"/>
          <p:cNvSpPr>
            <a:spLocks noChangeAspect="1"/>
          </p:cNvSpPr>
          <p:nvPr/>
        </p:nvSpPr>
        <p:spPr bwMode="auto">
          <a:xfrm rot="7075097">
            <a:off x="5738406" y="2638776"/>
            <a:ext cx="1095776" cy="309569"/>
          </a:xfrm>
          <a:prstGeom prst="rightArrow">
            <a:avLst>
              <a:gd name="adj1" fmla="val 32704"/>
              <a:gd name="adj2" fmla="val 154648"/>
            </a:avLst>
          </a:prstGeom>
          <a:blipFill dpi="0" rotWithShape="1">
            <a:blip r:embed="rId4"/>
            <a:srcRect/>
            <a:stretch>
              <a:fillRect/>
            </a:stretch>
          </a:blip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vert="eaVert"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zh-TW" altLang="zh-TW" sz="1800">
              <a:solidFill>
                <a:srgbClr val="FFFFFF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4984721"/>
              </p:ext>
            </p:extLst>
          </p:nvPr>
        </p:nvGraphicFramePr>
        <p:xfrm>
          <a:off x="4" y="153"/>
          <a:ext cx="9601200" cy="120132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01200">
                  <a:extLst>
                    <a:ext uri="{9D8B030D-6E8A-4147-A177-3AD203B41FA5}">
                      <a16:colId xmlns:a16="http://schemas.microsoft.com/office/drawing/2014/main" val="1744004936"/>
                    </a:ext>
                  </a:extLst>
                </a:gridCol>
              </a:tblGrid>
              <a:tr h="1201326">
                <a:tc>
                  <a:txBody>
                    <a:bodyPr/>
                    <a:lstStyle/>
                    <a:p>
                      <a:pPr algn="ctr" eaLnBrk="1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kumimoji="0" lang="zh-TW" altLang="en-US" sz="4000" dirty="0">
                          <a:solidFill>
                            <a:srgbClr val="FFFFFF"/>
                          </a:solidFill>
                          <a:latin typeface="Times New Roman" pitchFamily="18" charset="0"/>
                          <a:ea typeface="微軟正黑體" pitchFamily="34" charset="-120"/>
                        </a:rPr>
                        <a:t>澎湖縣湖西鄉</a:t>
                      </a:r>
                      <a:r>
                        <a:rPr lang="zh-TW" altLang="en-US" sz="4000" dirty="0">
                          <a:solidFill>
                            <a:srgbClr val="FFFFFF"/>
                          </a:solidFill>
                          <a:latin typeface="Times New Roman" pitchFamily="18" charset="0"/>
                          <a:ea typeface="微軟正黑體" pitchFamily="34" charset="-120"/>
                        </a:rPr>
                        <a:t>菓葉村</a:t>
                      </a:r>
                      <a:r>
                        <a:rPr kumimoji="0" lang="zh-TW" altLang="en-US" sz="4000" dirty="0">
                          <a:solidFill>
                            <a:srgbClr val="FFFFFF"/>
                          </a:solidFill>
                          <a:latin typeface="Times New Roman" pitchFamily="18" charset="0"/>
                          <a:ea typeface="微軟正黑體" pitchFamily="34" charset="-120"/>
                        </a:rPr>
                        <a:t>簡易疏散避難圖</a:t>
                      </a:r>
                      <a:endParaRPr lang="zh-TW" altLang="en-US" sz="40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5130935"/>
                  </a:ext>
                </a:extLst>
              </a:tr>
            </a:tbl>
          </a:graphicData>
        </a:graphic>
      </p:graphicFrame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00962070"/>
              </p:ext>
            </p:extLst>
          </p:nvPr>
        </p:nvGraphicFramePr>
        <p:xfrm>
          <a:off x="1" y="1188871"/>
          <a:ext cx="2481944" cy="104229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0388">
                  <a:extLst>
                    <a:ext uri="{9D8B030D-6E8A-4147-A177-3AD203B41FA5}">
                      <a16:colId xmlns:a16="http://schemas.microsoft.com/office/drawing/2014/main" val="389277448"/>
                    </a:ext>
                  </a:extLst>
                </a:gridCol>
                <a:gridCol w="1091556">
                  <a:extLst>
                    <a:ext uri="{9D8B030D-6E8A-4147-A177-3AD203B41FA5}">
                      <a16:colId xmlns:a16="http://schemas.microsoft.com/office/drawing/2014/main" val="2024051348"/>
                    </a:ext>
                  </a:extLst>
                </a:gridCol>
              </a:tblGrid>
              <a:tr h="443182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zh-TW" altLang="en-US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防 災 資 訊 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2670689"/>
                  </a:ext>
                </a:extLst>
              </a:tr>
              <a:tr h="320972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菓葉</a:t>
                      </a:r>
                      <a:r>
                        <a:rPr lang="zh-TW" altLang="en-US" sz="1400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村基本資料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548126"/>
                  </a:ext>
                </a:extLst>
              </a:tr>
              <a:tr h="320972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總人口數</a:t>
                      </a:r>
                      <a:r>
                        <a:rPr lang="zh-TW" altLang="en-US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：</a:t>
                      </a:r>
                      <a:r>
                        <a:rPr lang="en-US" altLang="zh-TW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822</a:t>
                      </a:r>
                      <a:r>
                        <a:rPr lang="zh-TW" altLang="en-US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9741734"/>
                  </a:ext>
                </a:extLst>
              </a:tr>
              <a:tr h="320972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災害通報單位</a:t>
                      </a:r>
                      <a:r>
                        <a:rPr lang="en-US" altLang="zh-TW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zh-TW" altLang="en-US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人員</a:t>
                      </a:r>
                      <a:r>
                        <a:rPr lang="en-US" altLang="zh-TW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9708363"/>
                  </a:ext>
                </a:extLst>
              </a:tr>
              <a:tr h="2214709">
                <a:tc gridSpan="2"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  <a:buFontTx/>
                        <a:buNone/>
                      </a:pP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1.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澎湖縣災害應變中心</a:t>
                      </a:r>
                      <a:endParaRPr lang="en-US" altLang="zh-TW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  <a:buFontTx/>
                        <a:buNone/>
                      </a:pP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  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電話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:06-9277619</a:t>
                      </a:r>
                    </a:p>
                    <a:p>
                      <a:pPr algn="just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buFontTx/>
                        <a:buNone/>
                      </a:pP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2.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湖西鄉災害應變中心</a:t>
                      </a:r>
                    </a:p>
                    <a:p>
                      <a:pPr algn="just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buFontTx/>
                        <a:buNone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  電話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:06-9921731</a:t>
                      </a:r>
                    </a:p>
                    <a:p>
                      <a:pPr algn="just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buFontTx/>
                        <a:buNone/>
                      </a:pP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3.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菓葉村村長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許見興</a:t>
                      </a:r>
                    </a:p>
                    <a:p>
                      <a:pPr algn="just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buFontTx/>
                        <a:buNone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  電話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:0926-251-186</a:t>
                      </a:r>
                    </a:p>
                    <a:p>
                      <a:pPr algn="just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buFontTx/>
                        <a:buNone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  電話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:06-9923150</a:t>
                      </a:r>
                    </a:p>
                    <a:p>
                      <a:pPr algn="just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buFontTx/>
                        <a:buNone/>
                      </a:pP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4.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龍門派出所</a:t>
                      </a:r>
                    </a:p>
                    <a:p>
                      <a:pPr algn="just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buFontTx/>
                        <a:buNone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  電話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:06-9921434</a:t>
                      </a:r>
                    </a:p>
                    <a:p>
                      <a:pPr algn="just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buFontTx/>
                        <a:buNone/>
                      </a:pP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5.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湖西消防分隊</a:t>
                      </a:r>
                    </a:p>
                    <a:p>
                      <a:pPr algn="just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buFontTx/>
                        <a:buNone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  電話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:06-9921119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7769723"/>
                  </a:ext>
                </a:extLst>
              </a:tr>
              <a:tr h="320972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避難原則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5997284"/>
                  </a:ext>
                </a:extLst>
              </a:tr>
              <a:tr h="1251792">
                <a:tc gridSpan="2">
                  <a:txBody>
                    <a:bodyPr/>
                    <a:lstStyle/>
                    <a:p>
                      <a:pPr marL="128588" indent="-128588" algn="just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風災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水災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遠離低窪地區或前往避難收容處所。</a:t>
                      </a:r>
                    </a:p>
                    <a:p>
                      <a:pPr marL="128588" indent="-128588" algn="just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震災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前往開放空間或避難收容處所。</a:t>
                      </a:r>
                    </a:p>
                    <a:p>
                      <a:pPr marL="128588" indent="-128588" algn="just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海嘯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遠離沿海低窪地區，前往就近高地避難。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1450117"/>
                  </a:ext>
                </a:extLst>
              </a:tr>
              <a:tr h="320972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避難收容處所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6508079"/>
                  </a:ext>
                </a:extLst>
              </a:tr>
              <a:tr h="802431">
                <a:tc>
                  <a:txBody>
                    <a:bodyPr/>
                    <a:lstStyle/>
                    <a:p>
                      <a:pPr algn="just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buFontTx/>
                        <a:buNone/>
                      </a:pPr>
                      <a:r>
                        <a:rPr lang="zh-TW" altLang="en-US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地點</a:t>
                      </a:r>
                      <a:r>
                        <a:rPr lang="en-US" altLang="zh-TW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尖山高地</a:t>
                      </a:r>
                      <a:endParaRPr lang="en-US" altLang="zh-TW" sz="11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  <a:p>
                      <a:pPr algn="just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buFontTx/>
                        <a:buNone/>
                      </a:pPr>
                      <a:r>
                        <a:rPr lang="zh-TW" altLang="en-US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適用災害</a:t>
                      </a:r>
                      <a:r>
                        <a:rPr lang="en-US" altLang="zh-TW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海嘯</a:t>
                      </a:r>
                      <a:endParaRPr lang="en-US" altLang="zh-TW" sz="11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  <a:p>
                      <a:pPr algn="just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buFontTx/>
                        <a:buNone/>
                      </a:pPr>
                      <a:r>
                        <a:rPr lang="zh-TW" altLang="en-US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面積</a:t>
                      </a:r>
                      <a:r>
                        <a:rPr lang="en-US" altLang="zh-TW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:4000</a:t>
                      </a:r>
                      <a:r>
                        <a:rPr lang="zh-TW" altLang="en-US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平方公尺</a:t>
                      </a:r>
                    </a:p>
                    <a:p>
                      <a:pPr algn="just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buFontTx/>
                        <a:buNone/>
                      </a:pPr>
                      <a:r>
                        <a:rPr lang="zh-TW" altLang="en-US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臨時收容</a:t>
                      </a:r>
                      <a:r>
                        <a:rPr lang="en-US" altLang="zh-TW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:1000</a:t>
                      </a:r>
                      <a:r>
                        <a:rPr lang="zh-TW" altLang="en-US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</a:t>
                      </a:r>
                      <a:endParaRPr lang="en-US" altLang="zh-TW" sz="11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buFontTx/>
                        <a:buNone/>
                      </a:pPr>
                      <a:endParaRPr lang="en-US" altLang="zh-TW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45300454"/>
                  </a:ext>
                </a:extLst>
              </a:tr>
              <a:tr h="1861639">
                <a:tc>
                  <a:txBody>
                    <a:bodyPr/>
                    <a:lstStyle/>
                    <a:p>
                      <a:pPr algn="just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buFontTx/>
                        <a:buNone/>
                      </a:pPr>
                      <a:r>
                        <a:rPr lang="zh-TW" altLang="en-US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地點</a:t>
                      </a:r>
                      <a:r>
                        <a:rPr lang="en-US" altLang="zh-TW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南寮活動中心</a:t>
                      </a:r>
                      <a:endParaRPr lang="en-US" altLang="zh-TW" sz="11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  <a:p>
                      <a:pPr algn="just" eaLnBrk="1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buFontTx/>
                        <a:buNone/>
                      </a:pPr>
                      <a:r>
                        <a:rPr lang="zh-TW" altLang="en-US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適用災害</a:t>
                      </a:r>
                      <a:r>
                        <a:rPr lang="en-US" altLang="zh-TW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風災、水災、震災</a:t>
                      </a:r>
                      <a:endParaRPr lang="en-US" altLang="zh-TW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  <a:p>
                      <a:pPr algn="just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buFontTx/>
                        <a:buNone/>
                      </a:pPr>
                      <a:r>
                        <a:rPr lang="zh-TW" altLang="en-US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樓層</a:t>
                      </a:r>
                      <a:r>
                        <a:rPr lang="en-US" altLang="zh-TW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:1</a:t>
                      </a:r>
                      <a:r>
                        <a:rPr lang="zh-TW" altLang="en-US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層樓</a:t>
                      </a:r>
                      <a:endParaRPr lang="en-US" altLang="zh-TW" sz="11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  <a:p>
                      <a:pPr algn="just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buFontTx/>
                        <a:buNone/>
                      </a:pPr>
                      <a:r>
                        <a:rPr lang="zh-TW" altLang="en-US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面積</a:t>
                      </a:r>
                      <a:r>
                        <a:rPr lang="en-US" altLang="zh-TW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:160</a:t>
                      </a:r>
                      <a:r>
                        <a:rPr lang="zh-TW" altLang="en-US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平方公尺</a:t>
                      </a:r>
                    </a:p>
                    <a:p>
                      <a:pPr algn="just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buFontTx/>
                        <a:buNone/>
                      </a:pPr>
                      <a:r>
                        <a:rPr lang="zh-TW" altLang="en-US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臨時收容</a:t>
                      </a:r>
                      <a:r>
                        <a:rPr lang="en-US" altLang="zh-TW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:40</a:t>
                      </a:r>
                      <a:r>
                        <a:rPr lang="zh-TW" altLang="en-US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</a:t>
                      </a:r>
                      <a:endParaRPr lang="en-US" altLang="zh-TW" sz="11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  <a:p>
                      <a:pPr algn="just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buFontTx/>
                        <a:buNone/>
                      </a:pPr>
                      <a:r>
                        <a:rPr lang="zh-TW" altLang="en-US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中長期收容</a:t>
                      </a:r>
                      <a:r>
                        <a:rPr lang="en-US" altLang="zh-TW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:25</a:t>
                      </a:r>
                      <a:r>
                        <a:rPr lang="zh-TW" altLang="en-US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</a:t>
                      </a:r>
                    </a:p>
                    <a:p>
                      <a:pPr algn="just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buFontTx/>
                        <a:buNone/>
                      </a:pPr>
                      <a:r>
                        <a:rPr lang="zh-TW" altLang="en-US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地址</a:t>
                      </a:r>
                      <a:r>
                        <a:rPr lang="en-US" altLang="zh-TW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湖西鄉南寮村</a:t>
                      </a:r>
                      <a:r>
                        <a:rPr lang="en-US" altLang="zh-TW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121-5</a:t>
                      </a:r>
                      <a:r>
                        <a:rPr lang="zh-TW" altLang="en-US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號</a:t>
                      </a:r>
                    </a:p>
                    <a:p>
                      <a:pPr algn="just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buFontTx/>
                        <a:buNone/>
                      </a:pPr>
                      <a:r>
                        <a:rPr lang="zh-TW" altLang="en-US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電話</a:t>
                      </a:r>
                      <a:r>
                        <a:rPr lang="en-US" altLang="zh-TW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:06-9921030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endParaRPr lang="en-US" altLang="zh-TW" sz="10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81624504"/>
                  </a:ext>
                </a:extLst>
              </a:tr>
              <a:tr h="1861639">
                <a:tc>
                  <a:txBody>
                    <a:bodyPr/>
                    <a:lstStyle/>
                    <a:p>
                      <a:pPr algn="just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buFontTx/>
                        <a:buNone/>
                      </a:pPr>
                      <a:r>
                        <a:rPr lang="zh-TW" altLang="en-US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地點</a:t>
                      </a:r>
                      <a:r>
                        <a:rPr lang="en-US" altLang="zh-TW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10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菓葉健康園區</a:t>
                      </a:r>
                      <a:endParaRPr lang="en-US" altLang="zh-TW" sz="110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  <a:p>
                      <a:pPr algn="just" eaLnBrk="1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buFontTx/>
                        <a:buNone/>
                      </a:pPr>
                      <a:r>
                        <a:rPr lang="zh-TW" altLang="en-US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適用災害</a:t>
                      </a:r>
                      <a:r>
                        <a:rPr lang="en-US" altLang="zh-TW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風災、水災、震災</a:t>
                      </a:r>
                      <a:endParaRPr lang="en-US" altLang="zh-TW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  <a:p>
                      <a:pPr algn="just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buFontTx/>
                        <a:buNone/>
                      </a:pPr>
                      <a:r>
                        <a:rPr lang="zh-TW" altLang="en-US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樓層</a:t>
                      </a:r>
                      <a:r>
                        <a:rPr lang="en-US" altLang="zh-TW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:2</a:t>
                      </a:r>
                      <a:r>
                        <a:rPr lang="zh-TW" altLang="en-US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層樓</a:t>
                      </a:r>
                      <a:endParaRPr lang="en-US" altLang="zh-TW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  <a:p>
                      <a:pPr algn="just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buFontTx/>
                        <a:buNone/>
                      </a:pPr>
                      <a:r>
                        <a:rPr lang="zh-TW" altLang="en-US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面積</a:t>
                      </a:r>
                      <a:r>
                        <a:rPr lang="en-US" altLang="zh-TW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:357</a:t>
                      </a:r>
                      <a:r>
                        <a:rPr lang="zh-TW" altLang="en-US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平方公尺</a:t>
                      </a:r>
                    </a:p>
                    <a:p>
                      <a:pPr algn="just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buFontTx/>
                        <a:buNone/>
                      </a:pPr>
                      <a:r>
                        <a:rPr lang="zh-TW" altLang="en-US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臨時收容</a:t>
                      </a:r>
                      <a:r>
                        <a:rPr lang="en-US" altLang="zh-TW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:89</a:t>
                      </a:r>
                      <a:r>
                        <a:rPr lang="zh-TW" altLang="en-US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</a:t>
                      </a:r>
                      <a:endParaRPr lang="en-US" altLang="zh-TW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  <a:p>
                      <a:pPr algn="just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buFontTx/>
                        <a:buNone/>
                      </a:pPr>
                      <a:r>
                        <a:rPr lang="zh-TW" altLang="en-US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中長期收容</a:t>
                      </a:r>
                      <a:r>
                        <a:rPr lang="en-US" altLang="zh-TW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:59</a:t>
                      </a:r>
                      <a:r>
                        <a:rPr lang="zh-TW" altLang="en-US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</a:t>
                      </a:r>
                    </a:p>
                    <a:p>
                      <a:pPr algn="just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buFontTx/>
                        <a:buNone/>
                      </a:pPr>
                      <a:r>
                        <a:rPr lang="zh-TW" altLang="en-US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地址</a:t>
                      </a:r>
                      <a:r>
                        <a:rPr lang="en-US" altLang="zh-TW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湖西鄉</a:t>
                      </a:r>
                      <a:r>
                        <a:rPr lang="zh-TW" altLang="en-US" sz="110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菓葉</a:t>
                      </a:r>
                      <a:r>
                        <a:rPr lang="zh-TW" altLang="en-US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村</a:t>
                      </a:r>
                      <a:r>
                        <a:rPr lang="en-US" altLang="zh-TW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171</a:t>
                      </a:r>
                      <a:r>
                        <a:rPr lang="zh-TW" altLang="en-US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號</a:t>
                      </a:r>
                    </a:p>
                    <a:p>
                      <a:pPr algn="just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buFontTx/>
                        <a:buNone/>
                      </a:pPr>
                      <a:r>
                        <a:rPr lang="zh-TW" altLang="en-US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電話</a:t>
                      </a:r>
                      <a:r>
                        <a:rPr lang="en-US" altLang="zh-TW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:06-9920280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buFontTx/>
                        <a:buNone/>
                      </a:pPr>
                      <a:endParaRPr lang="en-US" altLang="zh-TW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22495462"/>
                  </a:ext>
                </a:extLst>
              </a:tr>
              <a:tr h="382707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湖西鄉公所</a:t>
                      </a:r>
                      <a:r>
                        <a:rPr kumimoji="0"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114</a:t>
                      </a:r>
                      <a:r>
                        <a:rPr kumimoji="0"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年</a:t>
                      </a:r>
                      <a:r>
                        <a:rPr kumimoji="0" lang="en-US" altLang="zh-TW" sz="120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09</a:t>
                      </a:r>
                      <a:r>
                        <a:rPr kumimoji="0" lang="zh-TW" altLang="en-US" sz="120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月</a:t>
                      </a:r>
                      <a:r>
                        <a:rPr kumimoji="0"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製作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9765497"/>
                  </a:ext>
                </a:extLst>
              </a:tr>
            </a:tbl>
          </a:graphicData>
        </a:graphic>
      </p:graphicFrame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8030114"/>
              </p:ext>
            </p:extLst>
          </p:nvPr>
        </p:nvGraphicFramePr>
        <p:xfrm>
          <a:off x="2" y="11611833"/>
          <a:ext cx="9601202" cy="1188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5762">
                  <a:extLst>
                    <a:ext uri="{9D8B030D-6E8A-4147-A177-3AD203B41FA5}">
                      <a16:colId xmlns:a16="http://schemas.microsoft.com/office/drawing/2014/main" val="1254512163"/>
                    </a:ext>
                  </a:extLst>
                </a:gridCol>
                <a:gridCol w="2215167">
                  <a:extLst>
                    <a:ext uri="{9D8B030D-6E8A-4147-A177-3AD203B41FA5}">
                      <a16:colId xmlns:a16="http://schemas.microsoft.com/office/drawing/2014/main" val="2187642939"/>
                    </a:ext>
                  </a:extLst>
                </a:gridCol>
                <a:gridCol w="2340091">
                  <a:extLst>
                    <a:ext uri="{9D8B030D-6E8A-4147-A177-3AD203B41FA5}">
                      <a16:colId xmlns:a16="http://schemas.microsoft.com/office/drawing/2014/main" val="2237506941"/>
                    </a:ext>
                  </a:extLst>
                </a:gridCol>
                <a:gridCol w="234009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340091">
                  <a:extLst>
                    <a:ext uri="{9D8B030D-6E8A-4147-A177-3AD203B41FA5}">
                      <a16:colId xmlns:a16="http://schemas.microsoft.com/office/drawing/2014/main" val="1923843585"/>
                    </a:ext>
                  </a:extLst>
                </a:gridCol>
              </a:tblGrid>
              <a:tr h="303180">
                <a:tc rowSpan="4">
                  <a:txBody>
                    <a:bodyPr/>
                    <a:lstStyle/>
                    <a:p>
                      <a:pPr algn="ctr"/>
                      <a:r>
                        <a:rPr lang="zh-TW" altLang="en-US" sz="1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圖例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標示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zh-TW" altLang="en-US" sz="1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設施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50696190"/>
                  </a:ext>
                </a:extLst>
              </a:tr>
              <a:tr h="227385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         疏散避難方向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       室內避難收容處所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公園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醫療單位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01896364"/>
                  </a:ext>
                </a:extLst>
              </a:tr>
              <a:tr h="227385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易淹水地區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室外避難處所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警察單位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93218227"/>
                  </a:ext>
                </a:extLst>
              </a:tr>
              <a:tr h="227385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持續觀察地區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直升機起降點</a:t>
                      </a:r>
                      <a:endParaRPr kumimoji="0" lang="zh-TW" altLang="en-US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消防單位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64228484"/>
                  </a:ext>
                </a:extLst>
              </a:tr>
            </a:tbl>
          </a:graphicData>
        </a:graphic>
      </p:graphicFrame>
      <p:sp>
        <p:nvSpPr>
          <p:cNvPr id="12" name="向右箭號 129"/>
          <p:cNvSpPr>
            <a:spLocks noChangeAspect="1"/>
          </p:cNvSpPr>
          <p:nvPr/>
        </p:nvSpPr>
        <p:spPr bwMode="auto">
          <a:xfrm>
            <a:off x="718452" y="12010378"/>
            <a:ext cx="394946" cy="208323"/>
          </a:xfrm>
          <a:prstGeom prst="rightArrow">
            <a:avLst>
              <a:gd name="adj1" fmla="val 32705"/>
              <a:gd name="adj2" fmla="val 54139"/>
            </a:avLst>
          </a:prstGeom>
          <a:blipFill dpi="0" rotWithShape="1">
            <a:blip r:embed="rId4" cstate="print"/>
            <a:srcRect/>
            <a:stretch>
              <a:fillRect/>
            </a:stretch>
          </a:blip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white"/>
              </a:solidFill>
            </a:endParaRPr>
          </a:p>
        </p:txBody>
      </p:sp>
      <p:sp>
        <p:nvSpPr>
          <p:cNvPr id="33" name="Line 20"/>
          <p:cNvSpPr>
            <a:spLocks noChangeShapeType="1"/>
          </p:cNvSpPr>
          <p:nvPr/>
        </p:nvSpPr>
        <p:spPr bwMode="auto">
          <a:xfrm>
            <a:off x="732543" y="12652032"/>
            <a:ext cx="323850" cy="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34" name="Line 20"/>
          <p:cNvSpPr>
            <a:spLocks noChangeShapeType="1"/>
          </p:cNvSpPr>
          <p:nvPr/>
        </p:nvSpPr>
        <p:spPr bwMode="auto">
          <a:xfrm>
            <a:off x="732543" y="12384518"/>
            <a:ext cx="32385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" name="矩形 1"/>
          <p:cNvSpPr/>
          <p:nvPr/>
        </p:nvSpPr>
        <p:spPr>
          <a:xfrm>
            <a:off x="4" y="-1047"/>
            <a:ext cx="9601200" cy="1280160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39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8034" y="12004063"/>
            <a:ext cx="221783" cy="22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" name="Picture 2" descr="C:\Users\tiit\Desktop\公園2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5958" y="11994580"/>
            <a:ext cx="237600" cy="23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1021室外"/>
          <p:cNvPicPr preferRelativeResize="0">
            <a:picLocks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8034" y="12279987"/>
            <a:ext cx="221982" cy="2294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7" name="Picture 13" descr="圖示-直升機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2356" y="12580277"/>
            <a:ext cx="333337" cy="1717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8" name="Picture 14" descr="圖形1"/>
          <p:cNvPicPr preferRelativeResize="0">
            <a:picLocks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7324" y="12542268"/>
            <a:ext cx="234868" cy="2347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0" name="Picture 16" descr="警察"/>
          <p:cNvPicPr preferRelativeResize="0">
            <a:picLocks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2706" y="12285487"/>
            <a:ext cx="237600" cy="20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1" name="Picture 17" descr="250px-Star_of_life2_sv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6375" y="11998948"/>
            <a:ext cx="237600" cy="23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8520" y="3715515"/>
            <a:ext cx="454127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方塊 9"/>
          <p:cNvSpPr txBox="1"/>
          <p:nvPr/>
        </p:nvSpPr>
        <p:spPr>
          <a:xfrm>
            <a:off x="5319762" y="9677872"/>
            <a:ext cx="1146468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TW" altLang="en-US" sz="2500" b="1" dirty="0">
                <a:solidFill>
                  <a:srgbClr val="0000FF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菓葉村</a:t>
            </a:r>
          </a:p>
        </p:txBody>
      </p:sp>
      <p:sp>
        <p:nvSpPr>
          <p:cNvPr id="11" name="文字方塊 10"/>
          <p:cNvSpPr txBox="1"/>
          <p:nvPr/>
        </p:nvSpPr>
        <p:spPr>
          <a:xfrm>
            <a:off x="2559349" y="4210153"/>
            <a:ext cx="2406428" cy="7078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南寮活動中心</a:t>
            </a:r>
            <a:endParaRPr lang="en-US" altLang="zh-TW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  <a:p>
            <a:pPr algn="ctr"/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(</a:t>
            </a:r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風災、水災、震災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)</a:t>
            </a:r>
            <a:endParaRPr lang="zh-TW" altLang="en-US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pic>
        <p:nvPicPr>
          <p:cNvPr id="1027" name="Picture 3" descr="C:\Users\Administrator\Desktop\DSC01461.JP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0197" y="8137625"/>
            <a:ext cx="900000" cy="67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" descr="D:\邱老師的資料\澎湖防災(100~102)\澎湖訪視調查\湖西鄉1000725\尖山高地\DSC01364.JP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0197" y="6781326"/>
            <a:ext cx="900000" cy="67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3" descr="1021室外"/>
          <p:cNvPicPr preferRelativeResize="0">
            <a:picLocks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8010" y="8010725"/>
            <a:ext cx="453600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" name="文字方塊 25"/>
          <p:cNvSpPr txBox="1"/>
          <p:nvPr/>
        </p:nvSpPr>
        <p:spPr>
          <a:xfrm>
            <a:off x="3994434" y="8500543"/>
            <a:ext cx="1210588" cy="67710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zh-TW" altLang="en-US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尖山高地</a:t>
            </a:r>
            <a:endParaRPr lang="en-US" altLang="zh-TW" sz="2000" b="1" dirty="0">
              <a:solidFill>
                <a:srgbClr val="FF0000"/>
              </a:solidFill>
              <a:latin typeface="Times New Roman" pitchFamily="18" charset="0"/>
              <a:ea typeface="微軟正黑體" pitchFamily="34" charset="-120"/>
              <a:cs typeface="Times New Roman" pitchFamily="18" charset="0"/>
            </a:endParaRPr>
          </a:p>
          <a:p>
            <a:pPr algn="ctr"/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(</a:t>
            </a:r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海嘯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)</a:t>
            </a:r>
            <a:endParaRPr lang="zh-TW" altLang="en-US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sp>
        <p:nvSpPr>
          <p:cNvPr id="29" name="向右箭號 58"/>
          <p:cNvSpPr>
            <a:spLocks noChangeAspect="1"/>
          </p:cNvSpPr>
          <p:nvPr/>
        </p:nvSpPr>
        <p:spPr bwMode="auto">
          <a:xfrm rot="9603592">
            <a:off x="6051238" y="7523584"/>
            <a:ext cx="1095776" cy="309569"/>
          </a:xfrm>
          <a:prstGeom prst="rightArrow">
            <a:avLst>
              <a:gd name="adj1" fmla="val 32704"/>
              <a:gd name="adj2" fmla="val 154648"/>
            </a:avLst>
          </a:prstGeom>
          <a:blipFill dpi="0" rotWithShape="1">
            <a:blip r:embed="rId4"/>
            <a:srcRect/>
            <a:stretch>
              <a:fillRect/>
            </a:stretch>
          </a:blip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vert="eaVert"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zh-TW" altLang="zh-TW" sz="1800">
              <a:solidFill>
                <a:srgbClr val="FFFFFF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pic>
        <p:nvPicPr>
          <p:cNvPr id="3" name="Picture 4" descr="C:\Users\user\Desktop\防災圖示-室內.jpg">
            <a:extLst>
              <a:ext uri="{FF2B5EF4-FFF2-40B4-BE49-F238E27FC236}">
                <a16:creationId xmlns:a16="http://schemas.microsoft.com/office/drawing/2014/main" id="{4C1127C1-6449-025E-17B9-1B23449850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1444" y="6560003"/>
            <a:ext cx="454127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文字方塊 6">
            <a:extLst>
              <a:ext uri="{FF2B5EF4-FFF2-40B4-BE49-F238E27FC236}">
                <a16:creationId xmlns:a16="http://schemas.microsoft.com/office/drawing/2014/main" id="{876C3081-F7B1-6190-1C90-5113C0C33D0E}"/>
              </a:ext>
            </a:extLst>
          </p:cNvPr>
          <p:cNvSpPr txBox="1"/>
          <p:nvPr/>
        </p:nvSpPr>
        <p:spPr>
          <a:xfrm>
            <a:off x="6155293" y="5816256"/>
            <a:ext cx="2406428" cy="7078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菓葉健康園區</a:t>
            </a:r>
            <a:endParaRPr lang="en-US" altLang="zh-TW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  <a:p>
            <a:pPr algn="ctr"/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(</a:t>
            </a:r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風災、水災、震災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)</a:t>
            </a:r>
            <a:endParaRPr lang="zh-TW" altLang="en-US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pic>
        <p:nvPicPr>
          <p:cNvPr id="8" name="圖片 7">
            <a:extLst>
              <a:ext uri="{FF2B5EF4-FFF2-40B4-BE49-F238E27FC236}">
                <a16:creationId xmlns:a16="http://schemas.microsoft.com/office/drawing/2014/main" id="{005BE366-D589-591F-7B23-3AC2330B6A9C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911" y="9967477"/>
            <a:ext cx="900000" cy="6749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333884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332</TotalTime>
  <Words>300</Words>
  <Application>Microsoft Office PowerPoint</Application>
  <PresentationFormat>A3 紙張 (297x420 公釐)</PresentationFormat>
  <Paragraphs>62</Paragraphs>
  <Slides>1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7" baseType="lpstr">
      <vt:lpstr>微軟正黑體</vt:lpstr>
      <vt:lpstr>Arial</vt:lpstr>
      <vt:lpstr>Calibri</vt:lpstr>
      <vt:lpstr>Calibri Light</vt:lpstr>
      <vt:lpstr>Times New Roman</vt:lpstr>
      <vt:lpstr>Office 佈景主題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mao-mao Lin</dc:creator>
  <cp:lastModifiedBy>USER</cp:lastModifiedBy>
  <cp:revision>51</cp:revision>
  <dcterms:created xsi:type="dcterms:W3CDTF">2017-01-19T20:47:16Z</dcterms:created>
  <dcterms:modified xsi:type="dcterms:W3CDTF">2025-09-17T07:00:16Z</dcterms:modified>
</cp:coreProperties>
</file>