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95" r:id="rId5"/>
    <p:sldId id="294" r:id="rId6"/>
    <p:sldId id="260" r:id="rId7"/>
    <p:sldId id="261" r:id="rId8"/>
    <p:sldId id="263" r:id="rId9"/>
    <p:sldId id="264" r:id="rId10"/>
    <p:sldId id="293" r:id="rId11"/>
    <p:sldId id="266" r:id="rId12"/>
    <p:sldId id="278" r:id="rId13"/>
    <p:sldId id="281" r:id="rId14"/>
    <p:sldId id="271" r:id="rId15"/>
    <p:sldId id="272" r:id="rId16"/>
    <p:sldId id="273" r:id="rId17"/>
    <p:sldId id="274" r:id="rId18"/>
    <p:sldId id="275" r:id="rId19"/>
    <p:sldId id="276" r:id="rId20"/>
    <p:sldId id="277" r:id="rId21"/>
    <p:sldId id="289" r:id="rId22"/>
    <p:sldId id="284" r:id="rId23"/>
    <p:sldId id="283" r:id="rId24"/>
    <p:sldId id="280" r:id="rId25"/>
    <p:sldId id="282" r:id="rId26"/>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AB3737"/>
    <a:srgbClr val="F9E7E5"/>
    <a:srgbClr val="EFD7C9"/>
    <a:srgbClr val="BE245B"/>
    <a:srgbClr val="A20017"/>
    <a:srgbClr val="D6C758"/>
    <a:srgbClr val="DAB754"/>
    <a:srgbClr val="C5D8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9571" autoAdjust="0"/>
  </p:normalViewPr>
  <p:slideViewPr>
    <p:cSldViewPr>
      <p:cViewPr varScale="1">
        <p:scale>
          <a:sx n="74" d="100"/>
          <a:sy n="74" d="100"/>
        </p:scale>
        <p:origin x="360"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EBAC44-851D-430C-B7F6-32E79758913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zh-TW" altLang="en-US"/>
        </a:p>
      </dgm:t>
    </dgm:pt>
    <dgm:pt modelId="{28DD58F7-950D-4598-A0B3-7E4C79D5653B}">
      <dgm:prSet phldrT="[文字]"/>
      <dgm:spPr>
        <a:solidFill>
          <a:srgbClr val="0070C0"/>
        </a:solidFill>
      </dgm:spPr>
      <dgm:t>
        <a:bodyPr/>
        <a:lstStyle/>
        <a:p>
          <a:r>
            <a:rPr lang="zh-TW" altLang="en-US" b="1" dirty="0" smtClean="0">
              <a:latin typeface="微軟正黑體" panose="020B0604030504040204" pitchFamily="34" charset="-120"/>
              <a:ea typeface="微軟正黑體" panose="020B0604030504040204" pitchFamily="34" charset="-120"/>
            </a:rPr>
            <a:t>領得使用執照者</a:t>
          </a:r>
          <a:endParaRPr lang="zh-TW" altLang="en-US" b="1" dirty="0">
            <a:latin typeface="微軟正黑體" panose="020B0604030504040204" pitchFamily="34" charset="-120"/>
            <a:ea typeface="微軟正黑體" panose="020B0604030504040204" pitchFamily="34" charset="-120"/>
          </a:endParaRPr>
        </a:p>
      </dgm:t>
    </dgm:pt>
    <dgm:pt modelId="{68C8851D-5133-4A2D-BC85-A80683BBC7BB}" type="parTrans" cxnId="{8B849CF2-FF9B-4100-8B67-270BFC05A4EE}">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65857298-C7DD-4D0C-980D-39A48FC97A0E}" type="sibTrans" cxnId="{8B849CF2-FF9B-4100-8B67-270BFC05A4EE}">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E5092534-D7C6-445C-8E6C-05272FB6F83E}">
      <dgm:prSet phldrT="[文字]"/>
      <dgm:spPr>
        <a:solidFill>
          <a:srgbClr val="0070C0"/>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zh-TW" altLang="en-US" b="1" dirty="0" smtClean="0">
              <a:latin typeface="微軟正黑體" panose="020B0604030504040204" pitchFamily="34" charset="-120"/>
              <a:ea typeface="微軟正黑體" panose="020B0604030504040204" pitchFamily="34" charset="-120"/>
            </a:rPr>
            <a:t>未領得使用執照者，由主管機關依下列文件之一認定</a:t>
          </a:r>
          <a:endParaRPr lang="en-US" altLang="zh-TW" b="1" dirty="0" smtClean="0">
            <a:latin typeface="微軟正黑體" panose="020B0604030504040204" pitchFamily="34" charset="-120"/>
            <a:ea typeface="微軟正黑體" panose="020B0604030504040204" pitchFamily="34" charset="-120"/>
          </a:endParaRPr>
        </a:p>
      </dgm:t>
    </dgm:pt>
    <dgm:pt modelId="{7FAEC823-1C86-4326-8FE5-42EBF4212DA1}" type="parTrans" cxnId="{14BFD134-D570-4DB9-A6C7-CA78907585F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5FE317F3-5773-45EF-B7D9-5A0159DDAE23}" type="sibTrans" cxnId="{14BFD134-D570-4DB9-A6C7-CA78907585F8}">
      <dgm:prSet/>
      <dgm:spPr/>
      <dgm:t>
        <a:bodyPr/>
        <a:lstStyle/>
        <a:p>
          <a:endParaRPr lang="zh-TW" altLang="en-US" b="1">
            <a:latin typeface="微軟正黑體" panose="020B0604030504040204" pitchFamily="34" charset="-120"/>
            <a:ea typeface="微軟正黑體" panose="020B0604030504040204" pitchFamily="34" charset="-120"/>
          </a:endParaRPr>
        </a:p>
      </dgm:t>
    </dgm:pt>
    <dgm:pt modelId="{9C36F13B-40B5-49F8-8032-2BC9D9559AD1}">
      <dgm:prSet phldrT="[文字]"/>
      <dgm:spPr/>
      <dgm:t>
        <a:bodyPr/>
        <a:lstStyle/>
        <a:p>
          <a:r>
            <a:rPr lang="zh-TW" altLang="en-US" b="1" dirty="0" smtClean="0">
              <a:latin typeface="微軟正黑體" panose="020B0604030504040204" pitchFamily="34" charset="-120"/>
              <a:ea typeface="微軟正黑體" panose="020B0604030504040204" pitchFamily="34" charset="-120"/>
            </a:rPr>
            <a:t>自領得使用執照之日起算，至申請重建之日止。</a:t>
          </a:r>
          <a:endParaRPr lang="zh-TW" altLang="en-US" b="1" dirty="0">
            <a:latin typeface="微軟正黑體" panose="020B0604030504040204" pitchFamily="34" charset="-120"/>
            <a:ea typeface="微軟正黑體" panose="020B0604030504040204" pitchFamily="34" charset="-120"/>
          </a:endParaRPr>
        </a:p>
      </dgm:t>
    </dgm:pt>
    <dgm:pt modelId="{41D616B6-F632-4381-81D6-385696BDBC5E}" type="parTrans" cxnId="{FBD5A012-7DA2-4FB0-836D-173C4614DBFC}">
      <dgm:prSet/>
      <dgm:spPr/>
      <dgm:t>
        <a:bodyPr/>
        <a:lstStyle/>
        <a:p>
          <a:endParaRPr lang="zh-TW" altLang="en-US"/>
        </a:p>
      </dgm:t>
    </dgm:pt>
    <dgm:pt modelId="{D9373661-E220-4560-8BFF-B689E29224F4}" type="sibTrans" cxnId="{FBD5A012-7DA2-4FB0-836D-173C4614DBFC}">
      <dgm:prSet/>
      <dgm:spPr/>
      <dgm:t>
        <a:bodyPr/>
        <a:lstStyle/>
        <a:p>
          <a:endParaRPr lang="zh-TW" altLang="en-US"/>
        </a:p>
      </dgm:t>
    </dgm:pt>
    <dgm:pt modelId="{42FB95D1-E05A-4A83-BFB4-2DA292F7D015}">
      <dgm:prSet phldrT="[文字]"/>
      <dgm:spPr>
        <a:solidFill>
          <a:schemeClr val="bg1"/>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zh-TW" altLang="en-US" b="1" dirty="0" smtClean="0">
              <a:latin typeface="微軟正黑體" panose="020B0604030504040204" pitchFamily="34" charset="-120"/>
              <a:ea typeface="微軟正黑體" panose="020B0604030504040204" pitchFamily="34" charset="-120"/>
            </a:rPr>
            <a:t>建築物興建完工之日起算，至申請重建之日止。</a:t>
          </a:r>
          <a:endParaRPr lang="zh-TW" altLang="en-US" b="1" dirty="0">
            <a:latin typeface="微軟正黑體" panose="020B0604030504040204" pitchFamily="34" charset="-120"/>
            <a:ea typeface="微軟正黑體" panose="020B0604030504040204" pitchFamily="34" charset="-120"/>
          </a:endParaRPr>
        </a:p>
      </dgm:t>
    </dgm:pt>
    <dgm:pt modelId="{0C7D00D3-1725-48CE-A1CA-12F9C9E83D2A}" type="parTrans" cxnId="{CEBBB835-74D0-4220-A504-354B970843A6}">
      <dgm:prSet/>
      <dgm:spPr/>
      <dgm:t>
        <a:bodyPr/>
        <a:lstStyle/>
        <a:p>
          <a:endParaRPr lang="zh-TW" altLang="en-US"/>
        </a:p>
      </dgm:t>
    </dgm:pt>
    <dgm:pt modelId="{FF3EE1AB-9F12-4CD0-8322-02A484E29170}" type="sibTrans" cxnId="{CEBBB835-74D0-4220-A504-354B970843A6}">
      <dgm:prSet/>
      <dgm:spPr/>
      <dgm:t>
        <a:bodyPr/>
        <a:lstStyle/>
        <a:p>
          <a:endParaRPr lang="zh-TW" altLang="en-US"/>
        </a:p>
      </dgm:t>
    </dgm:pt>
    <dgm:pt modelId="{86B66603-28B9-4440-B2F0-93CBBD6AFE34}">
      <dgm:prSet phldrT="[文字]"/>
      <dgm:spPr>
        <a:solidFill>
          <a:schemeClr val="bg1"/>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zh-TW" altLang="en-US" b="1" dirty="0" smtClean="0">
              <a:solidFill>
                <a:srgbClr val="FF0000"/>
              </a:solidFill>
              <a:latin typeface="微軟正黑體" panose="020B0604030504040204" pitchFamily="34" charset="-120"/>
              <a:ea typeface="微軟正黑體" panose="020B0604030504040204" pitchFamily="34" charset="-120"/>
            </a:rPr>
            <a:t>建物所有權第一次登記謄本。</a:t>
          </a:r>
          <a:endParaRPr lang="zh-TW" altLang="en-US" b="1" dirty="0">
            <a:solidFill>
              <a:srgbClr val="FF0000"/>
            </a:solidFill>
            <a:latin typeface="微軟正黑體" panose="020B0604030504040204" pitchFamily="34" charset="-120"/>
            <a:ea typeface="微軟正黑體" panose="020B0604030504040204" pitchFamily="34" charset="-120"/>
          </a:endParaRPr>
        </a:p>
      </dgm:t>
    </dgm:pt>
    <dgm:pt modelId="{3DE2AF6B-6DE5-48C4-8764-8727B2D59B77}" type="parTrans" cxnId="{3E041355-D385-481F-81BB-942E4A193C8F}">
      <dgm:prSet/>
      <dgm:spPr/>
      <dgm:t>
        <a:bodyPr/>
        <a:lstStyle/>
        <a:p>
          <a:endParaRPr lang="zh-TW" altLang="en-US"/>
        </a:p>
      </dgm:t>
    </dgm:pt>
    <dgm:pt modelId="{56FDECDD-3549-4C71-BE1B-90421C60738B}" type="sibTrans" cxnId="{3E041355-D385-481F-81BB-942E4A193C8F}">
      <dgm:prSet/>
      <dgm:spPr/>
      <dgm:t>
        <a:bodyPr/>
        <a:lstStyle/>
        <a:p>
          <a:endParaRPr lang="zh-TW" altLang="en-US"/>
        </a:p>
      </dgm:t>
    </dgm:pt>
    <dgm:pt modelId="{731D6234-C759-4040-930B-293262DE3611}">
      <dgm:prSet phldrT="[文字]"/>
      <dgm:spPr>
        <a:solidFill>
          <a:schemeClr val="bg1"/>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zh-TW" altLang="en-US" b="1" dirty="0" smtClean="0">
              <a:solidFill>
                <a:srgbClr val="FF0000"/>
              </a:solidFill>
              <a:latin typeface="微軟正黑體" panose="020B0604030504040204" pitchFamily="34" charset="-120"/>
              <a:ea typeface="微軟正黑體" panose="020B0604030504040204" pitchFamily="34" charset="-120"/>
            </a:rPr>
            <a:t>合法建築物證明文件。</a:t>
          </a:r>
          <a:endParaRPr lang="zh-TW" altLang="en-US" b="1" dirty="0">
            <a:solidFill>
              <a:srgbClr val="FF0000"/>
            </a:solidFill>
            <a:latin typeface="微軟正黑體" panose="020B0604030504040204" pitchFamily="34" charset="-120"/>
            <a:ea typeface="微軟正黑體" panose="020B0604030504040204" pitchFamily="34" charset="-120"/>
          </a:endParaRPr>
        </a:p>
      </dgm:t>
    </dgm:pt>
    <dgm:pt modelId="{AA4C9903-2F87-4499-A7F3-9B981B0A85CA}" type="parTrans" cxnId="{993C8F13-EC4E-4319-82B7-F58B132BBCCB}">
      <dgm:prSet/>
      <dgm:spPr/>
      <dgm:t>
        <a:bodyPr/>
        <a:lstStyle/>
        <a:p>
          <a:endParaRPr lang="zh-TW" altLang="en-US"/>
        </a:p>
      </dgm:t>
    </dgm:pt>
    <dgm:pt modelId="{B6801436-064F-48DF-B390-FAB5136F9C38}" type="sibTrans" cxnId="{993C8F13-EC4E-4319-82B7-F58B132BBCCB}">
      <dgm:prSet/>
      <dgm:spPr/>
      <dgm:t>
        <a:bodyPr/>
        <a:lstStyle/>
        <a:p>
          <a:endParaRPr lang="zh-TW" altLang="en-US"/>
        </a:p>
      </dgm:t>
    </dgm:pt>
    <dgm:pt modelId="{84187D75-ADDD-4470-8412-C551D8336EC9}">
      <dgm:prSet phldrT="[文字]"/>
      <dgm:spPr>
        <a:solidFill>
          <a:schemeClr val="bg1"/>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zh-TW" altLang="en-US" b="1" dirty="0" smtClean="0">
              <a:latin typeface="微軟正黑體" panose="020B0604030504040204" pitchFamily="34" charset="-120"/>
              <a:ea typeface="微軟正黑體" panose="020B0604030504040204" pitchFamily="34" charset="-120"/>
            </a:rPr>
            <a:t>房屋稅籍資料、門牌編釘證明、自來水費收據或電費收據。</a:t>
          </a:r>
          <a:endParaRPr lang="zh-TW" altLang="en-US" b="1" dirty="0">
            <a:latin typeface="微軟正黑體" panose="020B0604030504040204" pitchFamily="34" charset="-120"/>
            <a:ea typeface="微軟正黑體" panose="020B0604030504040204" pitchFamily="34" charset="-120"/>
          </a:endParaRPr>
        </a:p>
      </dgm:t>
    </dgm:pt>
    <dgm:pt modelId="{7A7C1A4B-ACC9-4819-8753-7C8917931E59}" type="parTrans" cxnId="{67AFD547-F866-4899-A86D-C2802CE2D8D4}">
      <dgm:prSet/>
      <dgm:spPr/>
      <dgm:t>
        <a:bodyPr/>
        <a:lstStyle/>
        <a:p>
          <a:endParaRPr lang="zh-TW" altLang="en-US"/>
        </a:p>
      </dgm:t>
    </dgm:pt>
    <dgm:pt modelId="{931B9B66-A1BD-484C-9E01-B71CD1288D80}" type="sibTrans" cxnId="{67AFD547-F866-4899-A86D-C2802CE2D8D4}">
      <dgm:prSet/>
      <dgm:spPr/>
      <dgm:t>
        <a:bodyPr/>
        <a:lstStyle/>
        <a:p>
          <a:endParaRPr lang="zh-TW" altLang="en-US"/>
        </a:p>
      </dgm:t>
    </dgm:pt>
    <dgm:pt modelId="{70821DC4-E4DA-4F60-AF06-ADF6425D23EB}">
      <dgm:prSet phldrT="[文字]"/>
      <dgm:spPr>
        <a:solidFill>
          <a:schemeClr val="bg1"/>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zh-TW" altLang="en-US" b="1" dirty="0" smtClean="0">
              <a:latin typeface="微軟正黑體" panose="020B0604030504040204" pitchFamily="34" charset="-120"/>
              <a:ea typeface="微軟正黑體" panose="020B0604030504040204" pitchFamily="34" charset="-120"/>
            </a:rPr>
            <a:t>其他證明文件。</a:t>
          </a:r>
          <a:endParaRPr lang="zh-TW" altLang="en-US" b="1" dirty="0">
            <a:latin typeface="微軟正黑體" panose="020B0604030504040204" pitchFamily="34" charset="-120"/>
            <a:ea typeface="微軟正黑體" panose="020B0604030504040204" pitchFamily="34" charset="-120"/>
          </a:endParaRPr>
        </a:p>
      </dgm:t>
    </dgm:pt>
    <dgm:pt modelId="{836A8A71-1B72-4B4C-94F7-4B081742ED76}" type="parTrans" cxnId="{3B427341-AABD-46B4-A3A5-E2F53E3F1F22}">
      <dgm:prSet/>
      <dgm:spPr/>
      <dgm:t>
        <a:bodyPr/>
        <a:lstStyle/>
        <a:p>
          <a:endParaRPr lang="zh-TW" altLang="en-US"/>
        </a:p>
      </dgm:t>
    </dgm:pt>
    <dgm:pt modelId="{7F318644-1619-40C4-A48E-2E26B5312382}" type="sibTrans" cxnId="{3B427341-AABD-46B4-A3A5-E2F53E3F1F22}">
      <dgm:prSet/>
      <dgm:spPr/>
      <dgm:t>
        <a:bodyPr/>
        <a:lstStyle/>
        <a:p>
          <a:endParaRPr lang="zh-TW" altLang="en-US"/>
        </a:p>
      </dgm:t>
    </dgm:pt>
    <dgm:pt modelId="{427EC4C6-691E-4960-9951-EA46DB4835AE}" type="pres">
      <dgm:prSet presAssocID="{5AEBAC44-851D-430C-B7F6-32E797589134}" presName="linear" presStyleCnt="0">
        <dgm:presLayoutVars>
          <dgm:animLvl val="lvl"/>
          <dgm:resizeHandles val="exact"/>
        </dgm:presLayoutVars>
      </dgm:prSet>
      <dgm:spPr/>
      <dgm:t>
        <a:bodyPr/>
        <a:lstStyle/>
        <a:p>
          <a:endParaRPr lang="zh-TW" altLang="en-US"/>
        </a:p>
      </dgm:t>
    </dgm:pt>
    <dgm:pt modelId="{75F7987F-E3A5-4658-8C6B-5C81F78047EF}" type="pres">
      <dgm:prSet presAssocID="{28DD58F7-950D-4598-A0B3-7E4C79D5653B}" presName="parentText" presStyleLbl="node1" presStyleIdx="0" presStyleCnt="2">
        <dgm:presLayoutVars>
          <dgm:chMax val="0"/>
          <dgm:bulletEnabled val="1"/>
        </dgm:presLayoutVars>
      </dgm:prSet>
      <dgm:spPr/>
      <dgm:t>
        <a:bodyPr/>
        <a:lstStyle/>
        <a:p>
          <a:endParaRPr lang="zh-TW" altLang="en-US"/>
        </a:p>
      </dgm:t>
    </dgm:pt>
    <dgm:pt modelId="{93B77DEB-521D-49BE-8FDC-6F30AD2BD92D}" type="pres">
      <dgm:prSet presAssocID="{28DD58F7-950D-4598-A0B3-7E4C79D5653B}" presName="childText" presStyleLbl="revTx" presStyleIdx="0" presStyleCnt="2">
        <dgm:presLayoutVars>
          <dgm:bulletEnabled val="1"/>
        </dgm:presLayoutVars>
      </dgm:prSet>
      <dgm:spPr/>
      <dgm:t>
        <a:bodyPr/>
        <a:lstStyle/>
        <a:p>
          <a:endParaRPr lang="zh-TW" altLang="en-US"/>
        </a:p>
      </dgm:t>
    </dgm:pt>
    <dgm:pt modelId="{6E87EFAF-2CBB-421A-A926-69D64D61B825}" type="pres">
      <dgm:prSet presAssocID="{E5092534-D7C6-445C-8E6C-05272FB6F83E}" presName="parentText" presStyleLbl="node1" presStyleIdx="1" presStyleCnt="2">
        <dgm:presLayoutVars>
          <dgm:chMax val="0"/>
          <dgm:bulletEnabled val="1"/>
        </dgm:presLayoutVars>
      </dgm:prSet>
      <dgm:spPr/>
      <dgm:t>
        <a:bodyPr/>
        <a:lstStyle/>
        <a:p>
          <a:endParaRPr lang="zh-TW" altLang="en-US"/>
        </a:p>
      </dgm:t>
    </dgm:pt>
    <dgm:pt modelId="{877AE259-432D-4211-BCC6-0DC99358ABB8}" type="pres">
      <dgm:prSet presAssocID="{E5092534-D7C6-445C-8E6C-05272FB6F83E}" presName="childText" presStyleLbl="revTx" presStyleIdx="1" presStyleCnt="2">
        <dgm:presLayoutVars>
          <dgm:bulletEnabled val="1"/>
        </dgm:presLayoutVars>
      </dgm:prSet>
      <dgm:spPr/>
      <dgm:t>
        <a:bodyPr/>
        <a:lstStyle/>
        <a:p>
          <a:endParaRPr lang="zh-TW" altLang="en-US"/>
        </a:p>
      </dgm:t>
    </dgm:pt>
  </dgm:ptLst>
  <dgm:cxnLst>
    <dgm:cxn modelId="{D66AF9E7-7754-4EBA-93F9-DFDBDEAC568B}" type="presOf" srcId="{42FB95D1-E05A-4A83-BFB4-2DA292F7D015}" destId="{877AE259-432D-4211-BCC6-0DC99358ABB8}" srcOrd="0" destOrd="0" presId="urn:microsoft.com/office/officeart/2005/8/layout/vList2"/>
    <dgm:cxn modelId="{45D8A5C1-2DFA-40BD-B27B-166DE232423F}" type="presOf" srcId="{731D6234-C759-4040-930B-293262DE3611}" destId="{877AE259-432D-4211-BCC6-0DC99358ABB8}" srcOrd="0" destOrd="2" presId="urn:microsoft.com/office/officeart/2005/8/layout/vList2"/>
    <dgm:cxn modelId="{3B427341-AABD-46B4-A3A5-E2F53E3F1F22}" srcId="{E5092534-D7C6-445C-8E6C-05272FB6F83E}" destId="{70821DC4-E4DA-4F60-AF06-ADF6425D23EB}" srcOrd="4" destOrd="0" parTransId="{836A8A71-1B72-4B4C-94F7-4B081742ED76}" sibTransId="{7F318644-1619-40C4-A48E-2E26B5312382}"/>
    <dgm:cxn modelId="{8B849CF2-FF9B-4100-8B67-270BFC05A4EE}" srcId="{5AEBAC44-851D-430C-B7F6-32E797589134}" destId="{28DD58F7-950D-4598-A0B3-7E4C79D5653B}" srcOrd="0" destOrd="0" parTransId="{68C8851D-5133-4A2D-BC85-A80683BBC7BB}" sibTransId="{65857298-C7DD-4D0C-980D-39A48FC97A0E}"/>
    <dgm:cxn modelId="{14BFD134-D570-4DB9-A6C7-CA78907585F8}" srcId="{5AEBAC44-851D-430C-B7F6-32E797589134}" destId="{E5092534-D7C6-445C-8E6C-05272FB6F83E}" srcOrd="1" destOrd="0" parTransId="{7FAEC823-1C86-4326-8FE5-42EBF4212DA1}" sibTransId="{5FE317F3-5773-45EF-B7D9-5A0159DDAE23}"/>
    <dgm:cxn modelId="{993C8F13-EC4E-4319-82B7-F58B132BBCCB}" srcId="{E5092534-D7C6-445C-8E6C-05272FB6F83E}" destId="{731D6234-C759-4040-930B-293262DE3611}" srcOrd="2" destOrd="0" parTransId="{AA4C9903-2F87-4499-A7F3-9B981B0A85CA}" sibTransId="{B6801436-064F-48DF-B390-FAB5136F9C38}"/>
    <dgm:cxn modelId="{5BDD4761-505E-4CD0-8047-D8E724230E2F}" type="presOf" srcId="{86B66603-28B9-4440-B2F0-93CBBD6AFE34}" destId="{877AE259-432D-4211-BCC6-0DC99358ABB8}" srcOrd="0" destOrd="1" presId="urn:microsoft.com/office/officeart/2005/8/layout/vList2"/>
    <dgm:cxn modelId="{CEBBB835-74D0-4220-A504-354B970843A6}" srcId="{E5092534-D7C6-445C-8E6C-05272FB6F83E}" destId="{42FB95D1-E05A-4A83-BFB4-2DA292F7D015}" srcOrd="0" destOrd="0" parTransId="{0C7D00D3-1725-48CE-A1CA-12F9C9E83D2A}" sibTransId="{FF3EE1AB-9F12-4CD0-8322-02A484E29170}"/>
    <dgm:cxn modelId="{3E0E6593-2972-499A-997E-2005CFD23D34}" type="presOf" srcId="{70821DC4-E4DA-4F60-AF06-ADF6425D23EB}" destId="{877AE259-432D-4211-BCC6-0DC99358ABB8}" srcOrd="0" destOrd="4" presId="urn:microsoft.com/office/officeart/2005/8/layout/vList2"/>
    <dgm:cxn modelId="{67AFD547-F866-4899-A86D-C2802CE2D8D4}" srcId="{E5092534-D7C6-445C-8E6C-05272FB6F83E}" destId="{84187D75-ADDD-4470-8412-C551D8336EC9}" srcOrd="3" destOrd="0" parTransId="{7A7C1A4B-ACC9-4819-8753-7C8917931E59}" sibTransId="{931B9B66-A1BD-484C-9E01-B71CD1288D80}"/>
    <dgm:cxn modelId="{1819555D-00EB-4749-BD0F-394C274758C3}" type="presOf" srcId="{9C36F13B-40B5-49F8-8032-2BC9D9559AD1}" destId="{93B77DEB-521D-49BE-8FDC-6F30AD2BD92D}" srcOrd="0" destOrd="0" presId="urn:microsoft.com/office/officeart/2005/8/layout/vList2"/>
    <dgm:cxn modelId="{4ACD9B87-AC2E-4D2D-8F00-97D707D7BF60}" type="presOf" srcId="{28DD58F7-950D-4598-A0B3-7E4C79D5653B}" destId="{75F7987F-E3A5-4658-8C6B-5C81F78047EF}" srcOrd="0" destOrd="0" presId="urn:microsoft.com/office/officeart/2005/8/layout/vList2"/>
    <dgm:cxn modelId="{53260258-236E-4777-9059-D3183796E617}" type="presOf" srcId="{84187D75-ADDD-4470-8412-C551D8336EC9}" destId="{877AE259-432D-4211-BCC6-0DC99358ABB8}" srcOrd="0" destOrd="3" presId="urn:microsoft.com/office/officeart/2005/8/layout/vList2"/>
    <dgm:cxn modelId="{2330BDC4-9569-4AD8-81CF-C76EDFC6D249}" type="presOf" srcId="{E5092534-D7C6-445C-8E6C-05272FB6F83E}" destId="{6E87EFAF-2CBB-421A-A926-69D64D61B825}" srcOrd="0" destOrd="0" presId="urn:microsoft.com/office/officeart/2005/8/layout/vList2"/>
    <dgm:cxn modelId="{FBD5A012-7DA2-4FB0-836D-173C4614DBFC}" srcId="{28DD58F7-950D-4598-A0B3-7E4C79D5653B}" destId="{9C36F13B-40B5-49F8-8032-2BC9D9559AD1}" srcOrd="0" destOrd="0" parTransId="{41D616B6-F632-4381-81D6-385696BDBC5E}" sibTransId="{D9373661-E220-4560-8BFF-B689E29224F4}"/>
    <dgm:cxn modelId="{3E041355-D385-481F-81BB-942E4A193C8F}" srcId="{E5092534-D7C6-445C-8E6C-05272FB6F83E}" destId="{86B66603-28B9-4440-B2F0-93CBBD6AFE34}" srcOrd="1" destOrd="0" parTransId="{3DE2AF6B-6DE5-48C4-8764-8727B2D59B77}" sibTransId="{56FDECDD-3549-4C71-BE1B-90421C60738B}"/>
    <dgm:cxn modelId="{F8299816-6812-4B5A-9F85-4B83D88C1150}" type="presOf" srcId="{5AEBAC44-851D-430C-B7F6-32E797589134}" destId="{427EC4C6-691E-4960-9951-EA46DB4835AE}" srcOrd="0" destOrd="0" presId="urn:microsoft.com/office/officeart/2005/8/layout/vList2"/>
    <dgm:cxn modelId="{E9684AAC-DB34-4E23-A6D2-EDD1E0871884}" type="presParOf" srcId="{427EC4C6-691E-4960-9951-EA46DB4835AE}" destId="{75F7987F-E3A5-4658-8C6B-5C81F78047EF}" srcOrd="0" destOrd="0" presId="urn:microsoft.com/office/officeart/2005/8/layout/vList2"/>
    <dgm:cxn modelId="{B463A577-727C-4740-8BEE-25780299D45D}" type="presParOf" srcId="{427EC4C6-691E-4960-9951-EA46DB4835AE}" destId="{93B77DEB-521D-49BE-8FDC-6F30AD2BD92D}" srcOrd="1" destOrd="0" presId="urn:microsoft.com/office/officeart/2005/8/layout/vList2"/>
    <dgm:cxn modelId="{169D672D-83FB-4FBD-8253-1D1EED5A731B}" type="presParOf" srcId="{427EC4C6-691E-4960-9951-EA46DB4835AE}" destId="{6E87EFAF-2CBB-421A-A926-69D64D61B825}" srcOrd="2" destOrd="0" presId="urn:microsoft.com/office/officeart/2005/8/layout/vList2"/>
    <dgm:cxn modelId="{B3C15C6F-0EAD-4FEF-9D1F-B02614D1D93B}" type="presParOf" srcId="{427EC4C6-691E-4960-9951-EA46DB4835AE}" destId="{877AE259-432D-4211-BCC6-0DC99358ABB8}"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D3032C-981F-4811-8E6A-516C6E40858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zh-TW" altLang="en-US"/>
        </a:p>
      </dgm:t>
    </dgm:pt>
    <dgm:pt modelId="{4F5BB258-4CC3-4EAC-9A43-C316A94D2046}">
      <dgm:prSet custT="1"/>
      <dgm:spPr>
        <a:solidFill>
          <a:srgbClr val="0070C0"/>
        </a:solidFill>
      </dgm:spPr>
      <dgm:t>
        <a:bodyPr/>
        <a:lstStyle/>
        <a:p>
          <a:pPr rtl="0"/>
          <a:r>
            <a:rPr lang="zh-TW" altLang="en-US" sz="2400" b="1" dirty="0" smtClean="0">
              <a:latin typeface="微軟正黑體" panose="020B0604030504040204" pitchFamily="34" charset="-120"/>
              <a:ea typeface="微軟正黑體" panose="020B0604030504040204" pitchFamily="34" charset="-120"/>
            </a:rPr>
            <a:t>建築物耐震能力未達最低標準、未達一定標準</a:t>
          </a:r>
          <a:endParaRPr lang="zh-TW" altLang="en-US" sz="2400" b="1" dirty="0">
            <a:latin typeface="微軟正黑體" panose="020B0604030504040204" pitchFamily="34" charset="-120"/>
            <a:ea typeface="微軟正黑體" panose="020B0604030504040204" pitchFamily="34" charset="-120"/>
          </a:endParaRPr>
        </a:p>
      </dgm:t>
    </dgm:pt>
    <dgm:pt modelId="{BEE43457-547D-491C-A3E2-F9F6EDAC741D}" type="parTrans" cxnId="{556292CF-4600-492D-A14C-2D7BD9F16FF5}">
      <dgm:prSet/>
      <dgm:spPr/>
      <dgm:t>
        <a:bodyPr/>
        <a:lstStyle/>
        <a:p>
          <a:endParaRPr lang="zh-TW" altLang="en-US" sz="2400" b="1">
            <a:latin typeface="微軟正黑體" panose="020B0604030504040204" pitchFamily="34" charset="-120"/>
            <a:ea typeface="微軟正黑體" panose="020B0604030504040204" pitchFamily="34" charset="-120"/>
          </a:endParaRPr>
        </a:p>
      </dgm:t>
    </dgm:pt>
    <dgm:pt modelId="{F0BD8485-9F01-4FFA-A82D-2D4D99459843}" type="sibTrans" cxnId="{556292CF-4600-492D-A14C-2D7BD9F16FF5}">
      <dgm:prSet/>
      <dgm:spPr/>
      <dgm:t>
        <a:bodyPr/>
        <a:lstStyle/>
        <a:p>
          <a:endParaRPr lang="zh-TW" altLang="en-US" sz="2400" b="1">
            <a:latin typeface="微軟正黑體" panose="020B0604030504040204" pitchFamily="34" charset="-120"/>
            <a:ea typeface="微軟正黑體" panose="020B0604030504040204" pitchFamily="34" charset="-120"/>
          </a:endParaRPr>
        </a:p>
      </dgm:t>
    </dgm:pt>
    <dgm:pt modelId="{867A319A-D0D9-4193-AA6E-AC17B2CA46E3}">
      <dgm:prSet custT="1"/>
      <dgm:spPr/>
      <dgm:t>
        <a:bodyPr/>
        <a:lstStyle/>
        <a:p>
          <a:pPr rtl="0"/>
          <a:r>
            <a:rPr lang="zh-TW" altLang="en-US" sz="2000" b="1" dirty="0" smtClean="0">
              <a:latin typeface="微軟正黑體" panose="020B0604030504040204" pitchFamily="34" charset="-120"/>
              <a:ea typeface="微軟正黑體" panose="020B0604030504040204" pitchFamily="34" charset="-120"/>
            </a:rPr>
            <a:t>指依都市危險及老舊建築物結構安全性能評估辦法</a:t>
          </a:r>
          <a:r>
            <a:rPr lang="zh-TW" altLang="en-US" sz="2000" b="1" dirty="0" smtClean="0">
              <a:solidFill>
                <a:srgbClr val="CC3300"/>
              </a:solidFill>
              <a:latin typeface="微軟正黑體" panose="020B0604030504040204" pitchFamily="34" charset="-120"/>
              <a:ea typeface="微軟正黑體" panose="020B0604030504040204" pitchFamily="34" charset="-120"/>
            </a:rPr>
            <a:t>進行初步評估，其評估結果為高於</a:t>
          </a:r>
          <a:r>
            <a:rPr lang="en-US" altLang="zh-TW" sz="2000" b="1" dirty="0" smtClean="0">
              <a:solidFill>
                <a:srgbClr val="CC3300"/>
              </a:solidFill>
              <a:latin typeface="微軟正黑體" panose="020B0604030504040204" pitchFamily="34" charset="-120"/>
              <a:ea typeface="微軟正黑體" panose="020B0604030504040204" pitchFamily="34" charset="-120"/>
            </a:rPr>
            <a:t>45</a:t>
          </a:r>
          <a:r>
            <a:rPr lang="zh-TW" altLang="en-US" sz="2000" b="1" dirty="0" smtClean="0">
              <a:solidFill>
                <a:srgbClr val="CC3300"/>
              </a:solidFill>
              <a:latin typeface="微軟正黑體" panose="020B0604030504040204" pitchFamily="34" charset="-120"/>
              <a:ea typeface="微軟正黑體" panose="020B0604030504040204" pitchFamily="34" charset="-120"/>
            </a:rPr>
            <a:t>分、</a:t>
          </a:r>
          <a:r>
            <a:rPr lang="en-US" altLang="zh-TW" sz="2000" b="1" u="sng" dirty="0" smtClean="0">
              <a:solidFill>
                <a:srgbClr val="CC3300"/>
              </a:solidFill>
              <a:effectLst/>
              <a:latin typeface="微軟正黑體" panose="020B0604030504040204" pitchFamily="34" charset="-120"/>
              <a:ea typeface="微軟正黑體" panose="020B0604030504040204" pitchFamily="34" charset="-120"/>
            </a:rPr>
            <a:t>30-45</a:t>
          </a:r>
          <a:r>
            <a:rPr lang="zh-TW" altLang="en-US" sz="2000" b="1" dirty="0" smtClean="0">
              <a:solidFill>
                <a:srgbClr val="CC3300"/>
              </a:solidFill>
              <a:latin typeface="微軟正黑體" panose="020B0604030504040204" pitchFamily="34" charset="-120"/>
              <a:ea typeface="微軟正黑體" panose="020B0604030504040204" pitchFamily="34" charset="-120"/>
            </a:rPr>
            <a:t>分間（乙級）</a:t>
          </a:r>
          <a:r>
            <a:rPr lang="zh-TW" altLang="en-US" sz="2000" b="1" dirty="0" smtClean="0">
              <a:latin typeface="微軟正黑體" panose="020B0604030504040204" pitchFamily="34" charset="-120"/>
              <a:ea typeface="微軟正黑體" panose="020B0604030504040204" pitchFamily="34" charset="-120"/>
            </a:rPr>
            <a:t>。</a:t>
          </a:r>
          <a:endParaRPr lang="zh-TW" altLang="en-US" sz="2000" b="1" dirty="0">
            <a:latin typeface="微軟正黑體" panose="020B0604030504040204" pitchFamily="34" charset="-120"/>
            <a:ea typeface="微軟正黑體" panose="020B0604030504040204" pitchFamily="34" charset="-120"/>
          </a:endParaRPr>
        </a:p>
      </dgm:t>
    </dgm:pt>
    <dgm:pt modelId="{FFC510F2-55DD-4116-95FE-E0AD82181A69}" type="parTrans" cxnId="{3AEEED49-5670-41DF-AA8A-6F08E30A8F62}">
      <dgm:prSet/>
      <dgm:spPr/>
      <dgm:t>
        <a:bodyPr/>
        <a:lstStyle/>
        <a:p>
          <a:endParaRPr lang="zh-TW" altLang="en-US" sz="2400" b="1">
            <a:latin typeface="微軟正黑體" panose="020B0604030504040204" pitchFamily="34" charset="-120"/>
            <a:ea typeface="微軟正黑體" panose="020B0604030504040204" pitchFamily="34" charset="-120"/>
          </a:endParaRPr>
        </a:p>
      </dgm:t>
    </dgm:pt>
    <dgm:pt modelId="{C6ABEB2E-C211-40FB-A981-F2E8FB9C1721}" type="sibTrans" cxnId="{3AEEED49-5670-41DF-AA8A-6F08E30A8F62}">
      <dgm:prSet/>
      <dgm:spPr/>
      <dgm:t>
        <a:bodyPr/>
        <a:lstStyle/>
        <a:p>
          <a:endParaRPr lang="zh-TW" altLang="en-US" sz="2400" b="1">
            <a:latin typeface="微軟正黑體" panose="020B0604030504040204" pitchFamily="34" charset="-120"/>
            <a:ea typeface="微軟正黑體" panose="020B0604030504040204" pitchFamily="34" charset="-120"/>
          </a:endParaRPr>
        </a:p>
      </dgm:t>
    </dgm:pt>
    <dgm:pt modelId="{87803D61-C650-4548-80C2-EDEA42781CB7}">
      <dgm:prSet custT="1"/>
      <dgm:spPr>
        <a:solidFill>
          <a:srgbClr val="0070C0"/>
        </a:solidFill>
      </dgm:spPr>
      <dgm:t>
        <a:bodyPr/>
        <a:lstStyle/>
        <a:p>
          <a:pPr rtl="0"/>
          <a:r>
            <a:rPr lang="zh-TW" altLang="en-US" sz="2400" b="1" dirty="0" smtClean="0">
              <a:latin typeface="微軟正黑體" panose="020B0604030504040204" pitchFamily="34" charset="-120"/>
              <a:ea typeface="微軟正黑體" panose="020B0604030504040204" pitchFamily="34" charset="-120"/>
            </a:rPr>
            <a:t>有電梯者需再詳評確認改善不具效益</a:t>
          </a:r>
          <a:endParaRPr lang="zh-TW" altLang="en-US" sz="2400" b="1" dirty="0">
            <a:latin typeface="微軟正黑體" panose="020B0604030504040204" pitchFamily="34" charset="-120"/>
            <a:ea typeface="微軟正黑體" panose="020B0604030504040204" pitchFamily="34" charset="-120"/>
          </a:endParaRPr>
        </a:p>
      </dgm:t>
    </dgm:pt>
    <dgm:pt modelId="{A9EF89B6-9DA0-4277-9931-CA2423097457}" type="parTrans" cxnId="{431C1DB1-15DC-41EF-9CD7-4C8980BFDDE8}">
      <dgm:prSet/>
      <dgm:spPr/>
      <dgm:t>
        <a:bodyPr/>
        <a:lstStyle/>
        <a:p>
          <a:endParaRPr lang="zh-TW" altLang="en-US" sz="2400" b="1">
            <a:latin typeface="微軟正黑體" panose="020B0604030504040204" pitchFamily="34" charset="-120"/>
            <a:ea typeface="微軟正黑體" panose="020B0604030504040204" pitchFamily="34" charset="-120"/>
          </a:endParaRPr>
        </a:p>
      </dgm:t>
    </dgm:pt>
    <dgm:pt modelId="{10B20E3B-F682-4BC4-8B29-A9CBE8949658}" type="sibTrans" cxnId="{431C1DB1-15DC-41EF-9CD7-4C8980BFDDE8}">
      <dgm:prSet/>
      <dgm:spPr/>
      <dgm:t>
        <a:bodyPr/>
        <a:lstStyle/>
        <a:p>
          <a:endParaRPr lang="zh-TW" altLang="en-US" sz="2400" b="1">
            <a:latin typeface="微軟正黑體" panose="020B0604030504040204" pitchFamily="34" charset="-120"/>
            <a:ea typeface="微軟正黑體" panose="020B0604030504040204" pitchFamily="34" charset="-120"/>
          </a:endParaRPr>
        </a:p>
      </dgm:t>
    </dgm:pt>
    <dgm:pt modelId="{939D2DC0-1CD3-4702-97C2-0AA0C0E8129A}">
      <dgm:prSet custT="1"/>
      <dgm:spPr/>
      <dgm:t>
        <a:bodyPr/>
        <a:lstStyle/>
        <a:p>
          <a:pPr rtl="0"/>
          <a:r>
            <a:rPr lang="zh-TW" altLang="en-US" sz="2000" b="1" dirty="0" smtClean="0">
              <a:latin typeface="微軟正黑體" panose="020B0604030504040204" pitchFamily="34" charset="-120"/>
              <a:ea typeface="微軟正黑體" panose="020B0604030504040204" pitchFamily="34" charset="-120"/>
            </a:rPr>
            <a:t>都市危險及老舊建築物結構安全性能評估辦法進行初步評估，</a:t>
          </a:r>
          <a:r>
            <a:rPr lang="zh-TW" sz="2000" b="1" dirty="0" smtClean="0">
              <a:latin typeface="微軟正黑體" panose="020B0604030504040204" pitchFamily="34" charset="-120"/>
              <a:ea typeface="微軟正黑體" panose="020B0604030504040204" pitchFamily="34" charset="-120"/>
            </a:rPr>
            <a:t>評估結果為</a:t>
          </a:r>
          <a:r>
            <a:rPr lang="zh-TW" altLang="en-US" sz="2000" b="1" dirty="0" smtClean="0">
              <a:latin typeface="微軟正黑體" panose="020B0604030504040204" pitchFamily="34" charset="-120"/>
              <a:ea typeface="微軟正黑體" panose="020B0604030504040204" pitchFamily="34" charset="-120"/>
            </a:rPr>
            <a:t>乙級，</a:t>
          </a:r>
          <a:r>
            <a:rPr lang="zh-TW" altLang="en-US" sz="2000" b="1" dirty="0" smtClean="0">
              <a:solidFill>
                <a:srgbClr val="CC3300"/>
              </a:solidFill>
              <a:latin typeface="微軟正黑體" panose="020B0604030504040204" pitchFamily="34" charset="-120"/>
              <a:ea typeface="微軟正黑體" panose="020B0604030504040204" pitchFamily="34" charset="-120"/>
            </a:rPr>
            <a:t>並經詳細評估結果</a:t>
          </a:r>
          <a:r>
            <a:rPr lang="zh-TW" sz="2000" b="1" dirty="0" smtClean="0">
              <a:solidFill>
                <a:srgbClr val="CC3300"/>
              </a:solidFill>
              <a:latin typeface="微軟正黑體" panose="020B0604030504040204" pitchFamily="34" charset="-120"/>
              <a:ea typeface="微軟正黑體" panose="020B0604030504040204" pitchFamily="34" charset="-120"/>
            </a:rPr>
            <a:t>建議拆除重建，或補強且其所需經費超過建築物重建成本</a:t>
          </a:r>
          <a:r>
            <a:rPr lang="en-US" sz="2000" b="1" dirty="0" smtClean="0">
              <a:solidFill>
                <a:srgbClr val="CC3300"/>
              </a:solidFill>
              <a:latin typeface="微軟正黑體" panose="020B0604030504040204" pitchFamily="34" charset="-120"/>
              <a:ea typeface="微軟正黑體" panose="020B0604030504040204" pitchFamily="34" charset="-120"/>
            </a:rPr>
            <a:t>1/2</a:t>
          </a:r>
          <a:r>
            <a:rPr lang="zh-TW" sz="2000" b="1" dirty="0" smtClean="0">
              <a:latin typeface="微軟正黑體" panose="020B0604030504040204" pitchFamily="34" charset="-120"/>
              <a:ea typeface="微軟正黑體" panose="020B0604030504040204" pitchFamily="34" charset="-120"/>
            </a:rPr>
            <a:t>。</a:t>
          </a:r>
          <a:endParaRPr lang="zh-TW" sz="2000" b="1" dirty="0">
            <a:latin typeface="微軟正黑體" panose="020B0604030504040204" pitchFamily="34" charset="-120"/>
            <a:ea typeface="微軟正黑體" panose="020B0604030504040204" pitchFamily="34" charset="-120"/>
          </a:endParaRPr>
        </a:p>
      </dgm:t>
    </dgm:pt>
    <dgm:pt modelId="{534CC8FE-0D70-4144-A776-213DE461E308}" type="parTrans" cxnId="{427F7321-067A-498C-8B87-B0D4DF79E5A3}">
      <dgm:prSet/>
      <dgm:spPr/>
      <dgm:t>
        <a:bodyPr/>
        <a:lstStyle/>
        <a:p>
          <a:endParaRPr lang="zh-TW" altLang="en-US" sz="2400" b="1">
            <a:latin typeface="微軟正黑體" panose="020B0604030504040204" pitchFamily="34" charset="-120"/>
            <a:ea typeface="微軟正黑體" panose="020B0604030504040204" pitchFamily="34" charset="-120"/>
          </a:endParaRPr>
        </a:p>
      </dgm:t>
    </dgm:pt>
    <dgm:pt modelId="{1E3B202E-9FC5-4B56-A7E7-35044919CF4F}" type="sibTrans" cxnId="{427F7321-067A-498C-8B87-B0D4DF79E5A3}">
      <dgm:prSet/>
      <dgm:spPr/>
      <dgm:t>
        <a:bodyPr/>
        <a:lstStyle/>
        <a:p>
          <a:endParaRPr lang="zh-TW" altLang="en-US" sz="2400" b="1">
            <a:latin typeface="微軟正黑體" panose="020B0604030504040204" pitchFamily="34" charset="-120"/>
            <a:ea typeface="微軟正黑體" panose="020B0604030504040204" pitchFamily="34" charset="-120"/>
          </a:endParaRPr>
        </a:p>
      </dgm:t>
    </dgm:pt>
    <dgm:pt modelId="{26EFBCD1-9F62-4207-82F5-C996C13B8995}" type="pres">
      <dgm:prSet presAssocID="{81D3032C-981F-4811-8E6A-516C6E408588}" presName="linear" presStyleCnt="0">
        <dgm:presLayoutVars>
          <dgm:animLvl val="lvl"/>
          <dgm:resizeHandles val="exact"/>
        </dgm:presLayoutVars>
      </dgm:prSet>
      <dgm:spPr/>
      <dgm:t>
        <a:bodyPr/>
        <a:lstStyle/>
        <a:p>
          <a:endParaRPr lang="zh-TW" altLang="en-US"/>
        </a:p>
      </dgm:t>
    </dgm:pt>
    <dgm:pt modelId="{071B74CC-CDEA-4C08-91C7-39235FF844E4}" type="pres">
      <dgm:prSet presAssocID="{4F5BB258-4CC3-4EAC-9A43-C316A94D2046}" presName="parentText" presStyleLbl="node1" presStyleIdx="0" presStyleCnt="2" custScaleY="63730">
        <dgm:presLayoutVars>
          <dgm:chMax val="0"/>
          <dgm:bulletEnabled val="1"/>
        </dgm:presLayoutVars>
      </dgm:prSet>
      <dgm:spPr/>
      <dgm:t>
        <a:bodyPr/>
        <a:lstStyle/>
        <a:p>
          <a:endParaRPr lang="zh-TW" altLang="en-US"/>
        </a:p>
      </dgm:t>
    </dgm:pt>
    <dgm:pt modelId="{696CD7CD-4058-4E08-8DF4-C924775AB99E}" type="pres">
      <dgm:prSet presAssocID="{4F5BB258-4CC3-4EAC-9A43-C316A94D2046}" presName="childText" presStyleLbl="revTx" presStyleIdx="0" presStyleCnt="2">
        <dgm:presLayoutVars>
          <dgm:bulletEnabled val="1"/>
        </dgm:presLayoutVars>
      </dgm:prSet>
      <dgm:spPr/>
      <dgm:t>
        <a:bodyPr/>
        <a:lstStyle/>
        <a:p>
          <a:endParaRPr lang="zh-TW" altLang="en-US"/>
        </a:p>
      </dgm:t>
    </dgm:pt>
    <dgm:pt modelId="{63174730-DF4F-4DCD-92C1-02D60DCDF5BE}" type="pres">
      <dgm:prSet presAssocID="{87803D61-C650-4548-80C2-EDEA42781CB7}" presName="parentText" presStyleLbl="node1" presStyleIdx="1" presStyleCnt="2" custScaleY="66311">
        <dgm:presLayoutVars>
          <dgm:chMax val="0"/>
          <dgm:bulletEnabled val="1"/>
        </dgm:presLayoutVars>
      </dgm:prSet>
      <dgm:spPr/>
      <dgm:t>
        <a:bodyPr/>
        <a:lstStyle/>
        <a:p>
          <a:endParaRPr lang="zh-TW" altLang="en-US"/>
        </a:p>
      </dgm:t>
    </dgm:pt>
    <dgm:pt modelId="{F2BB185D-8126-4646-8D77-BEB577FFA366}" type="pres">
      <dgm:prSet presAssocID="{87803D61-C650-4548-80C2-EDEA42781CB7}" presName="childText" presStyleLbl="revTx" presStyleIdx="1" presStyleCnt="2">
        <dgm:presLayoutVars>
          <dgm:bulletEnabled val="1"/>
        </dgm:presLayoutVars>
      </dgm:prSet>
      <dgm:spPr/>
      <dgm:t>
        <a:bodyPr/>
        <a:lstStyle/>
        <a:p>
          <a:endParaRPr lang="zh-TW" altLang="en-US"/>
        </a:p>
      </dgm:t>
    </dgm:pt>
  </dgm:ptLst>
  <dgm:cxnLst>
    <dgm:cxn modelId="{556292CF-4600-492D-A14C-2D7BD9F16FF5}" srcId="{81D3032C-981F-4811-8E6A-516C6E408588}" destId="{4F5BB258-4CC3-4EAC-9A43-C316A94D2046}" srcOrd="0" destOrd="0" parTransId="{BEE43457-547D-491C-A3E2-F9F6EDAC741D}" sibTransId="{F0BD8485-9F01-4FFA-A82D-2D4D99459843}"/>
    <dgm:cxn modelId="{9719D596-2DA4-45C4-B694-310D1AD05996}" type="presOf" srcId="{87803D61-C650-4548-80C2-EDEA42781CB7}" destId="{63174730-DF4F-4DCD-92C1-02D60DCDF5BE}" srcOrd="0" destOrd="0" presId="urn:microsoft.com/office/officeart/2005/8/layout/vList2"/>
    <dgm:cxn modelId="{427F7321-067A-498C-8B87-B0D4DF79E5A3}" srcId="{87803D61-C650-4548-80C2-EDEA42781CB7}" destId="{939D2DC0-1CD3-4702-97C2-0AA0C0E8129A}" srcOrd="0" destOrd="0" parTransId="{534CC8FE-0D70-4144-A776-213DE461E308}" sibTransId="{1E3B202E-9FC5-4B56-A7E7-35044919CF4F}"/>
    <dgm:cxn modelId="{6FCA22A2-32C1-4B6E-AB4C-DAC3E8EED493}" type="presOf" srcId="{867A319A-D0D9-4193-AA6E-AC17B2CA46E3}" destId="{696CD7CD-4058-4E08-8DF4-C924775AB99E}" srcOrd="0" destOrd="0" presId="urn:microsoft.com/office/officeart/2005/8/layout/vList2"/>
    <dgm:cxn modelId="{431C1DB1-15DC-41EF-9CD7-4C8980BFDDE8}" srcId="{81D3032C-981F-4811-8E6A-516C6E408588}" destId="{87803D61-C650-4548-80C2-EDEA42781CB7}" srcOrd="1" destOrd="0" parTransId="{A9EF89B6-9DA0-4277-9931-CA2423097457}" sibTransId="{10B20E3B-F682-4BC4-8B29-A9CBE8949658}"/>
    <dgm:cxn modelId="{12D640DF-3FC0-470C-9509-C9AB4925D7E8}" type="presOf" srcId="{81D3032C-981F-4811-8E6A-516C6E408588}" destId="{26EFBCD1-9F62-4207-82F5-C996C13B8995}" srcOrd="0" destOrd="0" presId="urn:microsoft.com/office/officeart/2005/8/layout/vList2"/>
    <dgm:cxn modelId="{3AEEED49-5670-41DF-AA8A-6F08E30A8F62}" srcId="{4F5BB258-4CC3-4EAC-9A43-C316A94D2046}" destId="{867A319A-D0D9-4193-AA6E-AC17B2CA46E3}" srcOrd="0" destOrd="0" parTransId="{FFC510F2-55DD-4116-95FE-E0AD82181A69}" sibTransId="{C6ABEB2E-C211-40FB-A981-F2E8FB9C1721}"/>
    <dgm:cxn modelId="{BE5140AE-5A29-4956-9785-17828F161A6E}" type="presOf" srcId="{939D2DC0-1CD3-4702-97C2-0AA0C0E8129A}" destId="{F2BB185D-8126-4646-8D77-BEB577FFA366}" srcOrd="0" destOrd="0" presId="urn:microsoft.com/office/officeart/2005/8/layout/vList2"/>
    <dgm:cxn modelId="{98A6A856-3F2B-4ECF-8566-E30A0F8DEF4E}" type="presOf" srcId="{4F5BB258-4CC3-4EAC-9A43-C316A94D2046}" destId="{071B74CC-CDEA-4C08-91C7-39235FF844E4}" srcOrd="0" destOrd="0" presId="urn:microsoft.com/office/officeart/2005/8/layout/vList2"/>
    <dgm:cxn modelId="{F7A3511D-2795-4709-9FD4-3CDA101A1FD0}" type="presParOf" srcId="{26EFBCD1-9F62-4207-82F5-C996C13B8995}" destId="{071B74CC-CDEA-4C08-91C7-39235FF844E4}" srcOrd="0" destOrd="0" presId="urn:microsoft.com/office/officeart/2005/8/layout/vList2"/>
    <dgm:cxn modelId="{15F37D80-FFFC-4523-9D01-E129A6FB1D54}" type="presParOf" srcId="{26EFBCD1-9F62-4207-82F5-C996C13B8995}" destId="{696CD7CD-4058-4E08-8DF4-C924775AB99E}" srcOrd="1" destOrd="0" presId="urn:microsoft.com/office/officeart/2005/8/layout/vList2"/>
    <dgm:cxn modelId="{673FDB35-752F-4704-9E7F-B43FB1AD8B01}" type="presParOf" srcId="{26EFBCD1-9F62-4207-82F5-C996C13B8995}" destId="{63174730-DF4F-4DCD-92C1-02D60DCDF5BE}" srcOrd="2" destOrd="0" presId="urn:microsoft.com/office/officeart/2005/8/layout/vList2"/>
    <dgm:cxn modelId="{A15C62EE-A04E-4AE7-B1E7-2184436AECBD}" type="presParOf" srcId="{26EFBCD1-9F62-4207-82F5-C996C13B8995}" destId="{F2BB185D-8126-4646-8D77-BEB577FFA366}"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0D8546-9278-4BF2-BA6C-F1E345361C08}"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zh-TW" altLang="en-US"/>
        </a:p>
      </dgm:t>
    </dgm:pt>
    <dgm:pt modelId="{D4BE6A52-FDB7-49F7-8BA2-CAEC87BDD7A0}">
      <dgm:prSet phldrT="[文字]" custT="1"/>
      <dgm:spPr/>
      <dgm:t>
        <a:bodyPr/>
        <a:lstStyle/>
        <a:p>
          <a:r>
            <a:rPr lang="zh-TW" altLang="en-US" sz="2800" b="1" dirty="0" smtClean="0">
              <a:solidFill>
                <a:schemeClr val="tx1"/>
              </a:solidFill>
              <a:latin typeface="微軟正黑體" pitchFamily="34" charset="-120"/>
              <a:ea typeface="微軟正黑體" pitchFamily="34" charset="-120"/>
              <a:cs typeface="Vrinda" pitchFamily="34" charset="0"/>
            </a:rPr>
            <a:t>申請書。</a:t>
          </a:r>
          <a:endParaRPr lang="zh-TW" altLang="en-US" sz="2800" b="1" dirty="0">
            <a:solidFill>
              <a:schemeClr val="tx1"/>
            </a:solidFill>
            <a:latin typeface="微軟正黑體" pitchFamily="34" charset="-120"/>
            <a:ea typeface="微軟正黑體" pitchFamily="34" charset="-120"/>
            <a:cs typeface="Vrinda" pitchFamily="34" charset="0"/>
          </a:endParaRPr>
        </a:p>
      </dgm:t>
    </dgm:pt>
    <dgm:pt modelId="{EEB40395-0167-4A5C-B1AA-0675FFA5909B}" type="parTrans" cxnId="{AB556C97-12F9-4DB1-8147-6F820476EA7B}">
      <dgm:prSet/>
      <dgm:spPr/>
      <dgm:t>
        <a:bodyPr/>
        <a:lstStyle/>
        <a:p>
          <a:endParaRPr lang="zh-TW" altLang="en-US"/>
        </a:p>
      </dgm:t>
    </dgm:pt>
    <dgm:pt modelId="{046E3542-F749-4EAB-A4C5-6008F31BFE31}" type="sibTrans" cxnId="{AB556C97-12F9-4DB1-8147-6F820476EA7B}">
      <dgm:prSet/>
      <dgm:spPr/>
      <dgm:t>
        <a:bodyPr/>
        <a:lstStyle/>
        <a:p>
          <a:endParaRPr lang="zh-TW" altLang="en-US"/>
        </a:p>
      </dgm:t>
    </dgm:pt>
    <dgm:pt modelId="{77A3CDAB-6FF2-4979-913C-B925F4110284}">
      <dgm:prSet phldrT="[文字]"/>
      <dgm:spPr/>
      <dgm:t>
        <a:bodyPr/>
        <a:lstStyle/>
        <a:p>
          <a:r>
            <a:rPr lang="zh-TW" altLang="en-US" b="1" dirty="0" smtClean="0">
              <a:solidFill>
                <a:schemeClr val="tx1"/>
              </a:solidFill>
              <a:latin typeface="微軟正黑體" pitchFamily="34" charset="-120"/>
              <a:ea typeface="微軟正黑體" pitchFamily="34" charset="-120"/>
            </a:rPr>
            <a:t>合法建築物或未完成重建之危險建築物等證明文件。</a:t>
          </a:r>
          <a:endParaRPr lang="zh-TW" altLang="en-US" b="1" dirty="0">
            <a:solidFill>
              <a:schemeClr val="tx1"/>
            </a:solidFill>
            <a:latin typeface="微軟正黑體" pitchFamily="34" charset="-120"/>
            <a:ea typeface="微軟正黑體" pitchFamily="34" charset="-120"/>
          </a:endParaRPr>
        </a:p>
      </dgm:t>
    </dgm:pt>
    <dgm:pt modelId="{F8DFCAAE-7B6F-4A3B-8F63-FC60E361BD8D}" type="parTrans" cxnId="{4AFC750A-422F-4DFF-999C-16B7B8BF0B1B}">
      <dgm:prSet/>
      <dgm:spPr/>
      <dgm:t>
        <a:bodyPr/>
        <a:lstStyle/>
        <a:p>
          <a:endParaRPr lang="zh-TW" altLang="en-US"/>
        </a:p>
      </dgm:t>
    </dgm:pt>
    <dgm:pt modelId="{68F07D9D-4E29-47AB-A119-39F0544F18AD}" type="sibTrans" cxnId="{4AFC750A-422F-4DFF-999C-16B7B8BF0B1B}">
      <dgm:prSet/>
      <dgm:spPr/>
      <dgm:t>
        <a:bodyPr/>
        <a:lstStyle/>
        <a:p>
          <a:endParaRPr lang="zh-TW" altLang="en-US"/>
        </a:p>
      </dgm:t>
    </dgm:pt>
    <dgm:pt modelId="{76DFF4CA-6756-4744-8378-ADEC024CE268}">
      <dgm:prSet phldrT="[文字]" custT="1"/>
      <dgm:spPr/>
      <dgm:t>
        <a:bodyPr/>
        <a:lstStyle/>
        <a:p>
          <a:r>
            <a:rPr lang="zh-TW" altLang="en-US" sz="2400" b="1" dirty="0" smtClean="0">
              <a:solidFill>
                <a:schemeClr val="tx1"/>
              </a:solidFill>
              <a:latin typeface="微軟正黑體" pitchFamily="34" charset="-120"/>
              <a:ea typeface="微軟正黑體" pitchFamily="34" charset="-120"/>
            </a:rPr>
            <a:t>所有權人名冊及同意書。</a:t>
          </a:r>
          <a:endParaRPr lang="zh-TW" altLang="en-US" sz="2400" b="1" dirty="0">
            <a:solidFill>
              <a:schemeClr val="tx1"/>
            </a:solidFill>
            <a:latin typeface="微軟正黑體" pitchFamily="34" charset="-120"/>
            <a:ea typeface="微軟正黑體" pitchFamily="34" charset="-120"/>
          </a:endParaRPr>
        </a:p>
      </dgm:t>
    </dgm:pt>
    <dgm:pt modelId="{C857DCDC-D111-4855-AA73-0B32AB08D4E6}" type="parTrans" cxnId="{ADC2B0B3-0245-48FF-938F-EEE605C3C766}">
      <dgm:prSet/>
      <dgm:spPr/>
      <dgm:t>
        <a:bodyPr/>
        <a:lstStyle/>
        <a:p>
          <a:endParaRPr lang="zh-TW" altLang="en-US"/>
        </a:p>
      </dgm:t>
    </dgm:pt>
    <dgm:pt modelId="{4F9C9E58-8405-4498-BDB8-E7D3B00D5C0E}" type="sibTrans" cxnId="{ADC2B0B3-0245-48FF-938F-EEE605C3C766}">
      <dgm:prSet/>
      <dgm:spPr/>
      <dgm:t>
        <a:bodyPr/>
        <a:lstStyle/>
        <a:p>
          <a:endParaRPr lang="zh-TW" altLang="en-US"/>
        </a:p>
      </dgm:t>
    </dgm:pt>
    <dgm:pt modelId="{A2FCD1E2-FDCD-4FA6-B50B-408C90A22282}">
      <dgm:prSet phldrT="[文字]"/>
      <dgm:spPr/>
      <dgm:t>
        <a:bodyPr/>
        <a:lstStyle/>
        <a:p>
          <a:r>
            <a:rPr lang="zh-TW" altLang="en-US" b="1" dirty="0" smtClean="0">
              <a:solidFill>
                <a:schemeClr val="tx1"/>
              </a:solidFill>
              <a:latin typeface="微軟正黑體" pitchFamily="34" charset="-120"/>
              <a:ea typeface="微軟正黑體" pitchFamily="34" charset="-120"/>
            </a:rPr>
            <a:t>其他經直轄市、縣</a:t>
          </a:r>
          <a:r>
            <a:rPr lang="en-US" altLang="zh-TW" b="1" dirty="0" smtClean="0">
              <a:solidFill>
                <a:schemeClr val="tx1"/>
              </a:solidFill>
              <a:latin typeface="微軟正黑體" pitchFamily="34" charset="-120"/>
              <a:ea typeface="微軟正黑體" pitchFamily="34" charset="-120"/>
            </a:rPr>
            <a:t>(</a:t>
          </a:r>
          <a:r>
            <a:rPr lang="zh-TW" altLang="en-US" b="1" dirty="0" smtClean="0">
              <a:solidFill>
                <a:schemeClr val="tx1"/>
              </a:solidFill>
              <a:latin typeface="微軟正黑體" pitchFamily="34" charset="-120"/>
              <a:ea typeface="微軟正黑體" pitchFamily="34" charset="-120"/>
            </a:rPr>
            <a:t>市</a:t>
          </a:r>
          <a:r>
            <a:rPr lang="en-US" altLang="zh-TW" b="1" dirty="0" smtClean="0">
              <a:solidFill>
                <a:schemeClr val="tx1"/>
              </a:solidFill>
              <a:latin typeface="微軟正黑體" pitchFamily="34" charset="-120"/>
              <a:ea typeface="微軟正黑體" pitchFamily="34" charset="-120"/>
            </a:rPr>
            <a:t>)</a:t>
          </a:r>
          <a:r>
            <a:rPr lang="zh-TW" altLang="en-US" b="1" dirty="0" smtClean="0">
              <a:solidFill>
                <a:schemeClr val="tx1"/>
              </a:solidFill>
              <a:latin typeface="微軟正黑體" pitchFamily="34" charset="-120"/>
              <a:ea typeface="微軟正黑體" pitchFamily="34" charset="-120"/>
            </a:rPr>
            <a:t>主管機關規定之文件。</a:t>
          </a:r>
          <a:endParaRPr lang="zh-TW" altLang="en-US" b="1" dirty="0">
            <a:solidFill>
              <a:schemeClr val="tx1"/>
            </a:solidFill>
            <a:latin typeface="微軟正黑體" pitchFamily="34" charset="-120"/>
            <a:ea typeface="微軟正黑體" pitchFamily="34" charset="-120"/>
          </a:endParaRPr>
        </a:p>
      </dgm:t>
    </dgm:pt>
    <dgm:pt modelId="{C0983AA3-F10B-4650-A439-11360374D7AF}" type="parTrans" cxnId="{586DDC02-AD69-4F68-B68E-25CA1A18C197}">
      <dgm:prSet/>
      <dgm:spPr/>
      <dgm:t>
        <a:bodyPr/>
        <a:lstStyle/>
        <a:p>
          <a:endParaRPr lang="zh-TW" altLang="en-US"/>
        </a:p>
      </dgm:t>
    </dgm:pt>
    <dgm:pt modelId="{30EC76C5-2E9E-458D-B686-F8DB0FEC7588}" type="sibTrans" cxnId="{586DDC02-AD69-4F68-B68E-25CA1A18C197}">
      <dgm:prSet/>
      <dgm:spPr/>
      <dgm:t>
        <a:bodyPr/>
        <a:lstStyle/>
        <a:p>
          <a:endParaRPr lang="zh-TW" altLang="en-US"/>
        </a:p>
      </dgm:t>
    </dgm:pt>
    <dgm:pt modelId="{E9EC99BE-314E-45A5-BDC5-DDC5D35323EF}">
      <dgm:prSet phldrT="[文字]" custT="1"/>
      <dgm:spPr/>
      <dgm:t>
        <a:bodyPr/>
        <a:lstStyle/>
        <a:p>
          <a:r>
            <a:rPr lang="zh-TW" altLang="en-US" sz="2800" dirty="0" smtClean="0">
              <a:latin typeface="微軟正黑體" pitchFamily="34" charset="-120"/>
              <a:ea typeface="微軟正黑體" pitchFamily="34" charset="-120"/>
            </a:rPr>
            <a:t>重建計畫。</a:t>
          </a:r>
          <a:endParaRPr lang="zh-TW" altLang="en-US" sz="2800" dirty="0">
            <a:latin typeface="微軟正黑體" pitchFamily="34" charset="-120"/>
            <a:ea typeface="微軟正黑體" pitchFamily="34" charset="-120"/>
          </a:endParaRPr>
        </a:p>
      </dgm:t>
    </dgm:pt>
    <dgm:pt modelId="{A50C45DA-1085-4C5E-962D-5D5A3296C025}" type="sibTrans" cxnId="{705E3067-E767-4265-B11A-1D57F48FE001}">
      <dgm:prSet/>
      <dgm:spPr/>
      <dgm:t>
        <a:bodyPr/>
        <a:lstStyle/>
        <a:p>
          <a:endParaRPr lang="zh-TW" altLang="en-US"/>
        </a:p>
      </dgm:t>
    </dgm:pt>
    <dgm:pt modelId="{C554F53C-3C65-4053-8BC2-7B00B47526A2}" type="parTrans" cxnId="{705E3067-E767-4265-B11A-1D57F48FE001}">
      <dgm:prSet/>
      <dgm:spPr/>
      <dgm:t>
        <a:bodyPr/>
        <a:lstStyle/>
        <a:p>
          <a:endParaRPr lang="zh-TW" altLang="en-US"/>
        </a:p>
      </dgm:t>
    </dgm:pt>
    <dgm:pt modelId="{A1AE7157-B7E6-46A6-9A35-C6B2B7C3D162}" type="pres">
      <dgm:prSet presAssocID="{530D8546-9278-4BF2-BA6C-F1E345361C08}" presName="linear" presStyleCnt="0">
        <dgm:presLayoutVars>
          <dgm:animLvl val="lvl"/>
          <dgm:resizeHandles val="exact"/>
        </dgm:presLayoutVars>
      </dgm:prSet>
      <dgm:spPr/>
      <dgm:t>
        <a:bodyPr/>
        <a:lstStyle/>
        <a:p>
          <a:endParaRPr lang="zh-TW" altLang="en-US"/>
        </a:p>
      </dgm:t>
    </dgm:pt>
    <dgm:pt modelId="{B98F6E39-9CA0-489B-AF0D-D5BD91800516}" type="pres">
      <dgm:prSet presAssocID="{D4BE6A52-FDB7-49F7-8BA2-CAEC87BDD7A0}" presName="parentText" presStyleLbl="node1" presStyleIdx="0" presStyleCnt="5" custLinFactNeighborX="-3317" custLinFactNeighborY="-12579">
        <dgm:presLayoutVars>
          <dgm:chMax val="0"/>
          <dgm:bulletEnabled val="1"/>
        </dgm:presLayoutVars>
      </dgm:prSet>
      <dgm:spPr/>
      <dgm:t>
        <a:bodyPr/>
        <a:lstStyle/>
        <a:p>
          <a:endParaRPr lang="zh-TW" altLang="en-US"/>
        </a:p>
      </dgm:t>
    </dgm:pt>
    <dgm:pt modelId="{0E7ED7A5-A184-470C-989E-D4FEE3551BAC}" type="pres">
      <dgm:prSet presAssocID="{046E3542-F749-4EAB-A4C5-6008F31BFE31}" presName="spacer" presStyleCnt="0"/>
      <dgm:spPr/>
      <dgm:t>
        <a:bodyPr/>
        <a:lstStyle/>
        <a:p>
          <a:endParaRPr lang="zh-TW" altLang="en-US"/>
        </a:p>
      </dgm:t>
    </dgm:pt>
    <dgm:pt modelId="{ECF139F0-D2C3-4B23-AB84-483660A05CEB}" type="pres">
      <dgm:prSet presAssocID="{77A3CDAB-6FF2-4979-913C-B925F4110284}" presName="parentText" presStyleLbl="node1" presStyleIdx="1" presStyleCnt="5">
        <dgm:presLayoutVars>
          <dgm:chMax val="0"/>
          <dgm:bulletEnabled val="1"/>
        </dgm:presLayoutVars>
      </dgm:prSet>
      <dgm:spPr/>
      <dgm:t>
        <a:bodyPr/>
        <a:lstStyle/>
        <a:p>
          <a:endParaRPr lang="zh-TW" altLang="en-US"/>
        </a:p>
      </dgm:t>
    </dgm:pt>
    <dgm:pt modelId="{9D57EED6-7680-40B4-89F2-954C57D76B8A}" type="pres">
      <dgm:prSet presAssocID="{68F07D9D-4E29-47AB-A119-39F0544F18AD}" presName="spacer" presStyleCnt="0"/>
      <dgm:spPr/>
      <dgm:t>
        <a:bodyPr/>
        <a:lstStyle/>
        <a:p>
          <a:endParaRPr lang="zh-TW" altLang="en-US"/>
        </a:p>
      </dgm:t>
    </dgm:pt>
    <dgm:pt modelId="{BCF44056-1186-4A2A-AE24-EBFA52E781EA}" type="pres">
      <dgm:prSet presAssocID="{76DFF4CA-6756-4744-8378-ADEC024CE268}" presName="parentText" presStyleLbl="node1" presStyleIdx="2" presStyleCnt="5">
        <dgm:presLayoutVars>
          <dgm:chMax val="0"/>
          <dgm:bulletEnabled val="1"/>
        </dgm:presLayoutVars>
      </dgm:prSet>
      <dgm:spPr/>
      <dgm:t>
        <a:bodyPr/>
        <a:lstStyle/>
        <a:p>
          <a:endParaRPr lang="zh-TW" altLang="en-US"/>
        </a:p>
      </dgm:t>
    </dgm:pt>
    <dgm:pt modelId="{D5B5FF88-D903-49CF-A07C-9D695C4C4E33}" type="pres">
      <dgm:prSet presAssocID="{4F9C9E58-8405-4498-BDB8-E7D3B00D5C0E}" presName="spacer" presStyleCnt="0"/>
      <dgm:spPr/>
      <dgm:t>
        <a:bodyPr/>
        <a:lstStyle/>
        <a:p>
          <a:endParaRPr lang="zh-TW" altLang="en-US"/>
        </a:p>
      </dgm:t>
    </dgm:pt>
    <dgm:pt modelId="{0725AC40-0199-4971-8C14-78022EED1DD3}" type="pres">
      <dgm:prSet presAssocID="{E9EC99BE-314E-45A5-BDC5-DDC5D35323EF}" presName="parentText" presStyleLbl="node1" presStyleIdx="3" presStyleCnt="5" custLinFactNeighborY="42367">
        <dgm:presLayoutVars>
          <dgm:chMax val="0"/>
          <dgm:bulletEnabled val="1"/>
        </dgm:presLayoutVars>
      </dgm:prSet>
      <dgm:spPr/>
      <dgm:t>
        <a:bodyPr/>
        <a:lstStyle/>
        <a:p>
          <a:endParaRPr lang="zh-TW" altLang="en-US"/>
        </a:p>
      </dgm:t>
    </dgm:pt>
    <dgm:pt modelId="{0FC150A5-545E-44F0-A4D2-54B062FBD350}" type="pres">
      <dgm:prSet presAssocID="{A50C45DA-1085-4C5E-962D-5D5A3296C025}" presName="spacer" presStyleCnt="0"/>
      <dgm:spPr/>
      <dgm:t>
        <a:bodyPr/>
        <a:lstStyle/>
        <a:p>
          <a:endParaRPr lang="zh-TW" altLang="en-US"/>
        </a:p>
      </dgm:t>
    </dgm:pt>
    <dgm:pt modelId="{778FB184-C495-496D-9EED-13F282CC4882}" type="pres">
      <dgm:prSet presAssocID="{A2FCD1E2-FDCD-4FA6-B50B-408C90A22282}" presName="parentText" presStyleLbl="node1" presStyleIdx="4" presStyleCnt="5">
        <dgm:presLayoutVars>
          <dgm:chMax val="0"/>
          <dgm:bulletEnabled val="1"/>
        </dgm:presLayoutVars>
      </dgm:prSet>
      <dgm:spPr/>
      <dgm:t>
        <a:bodyPr/>
        <a:lstStyle/>
        <a:p>
          <a:endParaRPr lang="zh-TW" altLang="en-US"/>
        </a:p>
      </dgm:t>
    </dgm:pt>
  </dgm:ptLst>
  <dgm:cxnLst>
    <dgm:cxn modelId="{705E3067-E767-4265-B11A-1D57F48FE001}" srcId="{530D8546-9278-4BF2-BA6C-F1E345361C08}" destId="{E9EC99BE-314E-45A5-BDC5-DDC5D35323EF}" srcOrd="3" destOrd="0" parTransId="{C554F53C-3C65-4053-8BC2-7B00B47526A2}" sibTransId="{A50C45DA-1085-4C5E-962D-5D5A3296C025}"/>
    <dgm:cxn modelId="{4348E395-D958-4CCA-A950-30B05290F7AA}" type="presOf" srcId="{E9EC99BE-314E-45A5-BDC5-DDC5D35323EF}" destId="{0725AC40-0199-4971-8C14-78022EED1DD3}" srcOrd="0" destOrd="0" presId="urn:microsoft.com/office/officeart/2005/8/layout/vList2"/>
    <dgm:cxn modelId="{B96FE1F7-45F3-4355-9549-55C4A9252A35}" type="presOf" srcId="{D4BE6A52-FDB7-49F7-8BA2-CAEC87BDD7A0}" destId="{B98F6E39-9CA0-489B-AF0D-D5BD91800516}" srcOrd="0" destOrd="0" presId="urn:microsoft.com/office/officeart/2005/8/layout/vList2"/>
    <dgm:cxn modelId="{2C704F49-5A93-4BC6-96FA-0B6B78CF0914}" type="presOf" srcId="{A2FCD1E2-FDCD-4FA6-B50B-408C90A22282}" destId="{778FB184-C495-496D-9EED-13F282CC4882}" srcOrd="0" destOrd="0" presId="urn:microsoft.com/office/officeart/2005/8/layout/vList2"/>
    <dgm:cxn modelId="{4AFC750A-422F-4DFF-999C-16B7B8BF0B1B}" srcId="{530D8546-9278-4BF2-BA6C-F1E345361C08}" destId="{77A3CDAB-6FF2-4979-913C-B925F4110284}" srcOrd="1" destOrd="0" parTransId="{F8DFCAAE-7B6F-4A3B-8F63-FC60E361BD8D}" sibTransId="{68F07D9D-4E29-47AB-A119-39F0544F18AD}"/>
    <dgm:cxn modelId="{9DFA7FBD-B484-42AE-8167-35441C687BE5}" type="presOf" srcId="{530D8546-9278-4BF2-BA6C-F1E345361C08}" destId="{A1AE7157-B7E6-46A6-9A35-C6B2B7C3D162}" srcOrd="0" destOrd="0" presId="urn:microsoft.com/office/officeart/2005/8/layout/vList2"/>
    <dgm:cxn modelId="{AB556C97-12F9-4DB1-8147-6F820476EA7B}" srcId="{530D8546-9278-4BF2-BA6C-F1E345361C08}" destId="{D4BE6A52-FDB7-49F7-8BA2-CAEC87BDD7A0}" srcOrd="0" destOrd="0" parTransId="{EEB40395-0167-4A5C-B1AA-0675FFA5909B}" sibTransId="{046E3542-F749-4EAB-A4C5-6008F31BFE31}"/>
    <dgm:cxn modelId="{586DDC02-AD69-4F68-B68E-25CA1A18C197}" srcId="{530D8546-9278-4BF2-BA6C-F1E345361C08}" destId="{A2FCD1E2-FDCD-4FA6-B50B-408C90A22282}" srcOrd="4" destOrd="0" parTransId="{C0983AA3-F10B-4650-A439-11360374D7AF}" sibTransId="{30EC76C5-2E9E-458D-B686-F8DB0FEC7588}"/>
    <dgm:cxn modelId="{CFB37DBE-5766-48F1-B654-233E047EA570}" type="presOf" srcId="{76DFF4CA-6756-4744-8378-ADEC024CE268}" destId="{BCF44056-1186-4A2A-AE24-EBFA52E781EA}" srcOrd="0" destOrd="0" presId="urn:microsoft.com/office/officeart/2005/8/layout/vList2"/>
    <dgm:cxn modelId="{ADC2B0B3-0245-48FF-938F-EEE605C3C766}" srcId="{530D8546-9278-4BF2-BA6C-F1E345361C08}" destId="{76DFF4CA-6756-4744-8378-ADEC024CE268}" srcOrd="2" destOrd="0" parTransId="{C857DCDC-D111-4855-AA73-0B32AB08D4E6}" sibTransId="{4F9C9E58-8405-4498-BDB8-E7D3B00D5C0E}"/>
    <dgm:cxn modelId="{1912CB3C-8672-45B3-9BA9-994F6660B27C}" type="presOf" srcId="{77A3CDAB-6FF2-4979-913C-B925F4110284}" destId="{ECF139F0-D2C3-4B23-AB84-483660A05CEB}" srcOrd="0" destOrd="0" presId="urn:microsoft.com/office/officeart/2005/8/layout/vList2"/>
    <dgm:cxn modelId="{75C7BEC4-E822-4390-8278-CC6961ADF574}" type="presParOf" srcId="{A1AE7157-B7E6-46A6-9A35-C6B2B7C3D162}" destId="{B98F6E39-9CA0-489B-AF0D-D5BD91800516}" srcOrd="0" destOrd="0" presId="urn:microsoft.com/office/officeart/2005/8/layout/vList2"/>
    <dgm:cxn modelId="{2C659989-BDE1-4CE2-A19A-9338764A22BC}" type="presParOf" srcId="{A1AE7157-B7E6-46A6-9A35-C6B2B7C3D162}" destId="{0E7ED7A5-A184-470C-989E-D4FEE3551BAC}" srcOrd="1" destOrd="0" presId="urn:microsoft.com/office/officeart/2005/8/layout/vList2"/>
    <dgm:cxn modelId="{5EAD278C-4BBB-465D-91D3-2472FCD0E264}" type="presParOf" srcId="{A1AE7157-B7E6-46A6-9A35-C6B2B7C3D162}" destId="{ECF139F0-D2C3-4B23-AB84-483660A05CEB}" srcOrd="2" destOrd="0" presId="urn:microsoft.com/office/officeart/2005/8/layout/vList2"/>
    <dgm:cxn modelId="{3C3A8DD9-426C-48E3-865E-BB9D15D53683}" type="presParOf" srcId="{A1AE7157-B7E6-46A6-9A35-C6B2B7C3D162}" destId="{9D57EED6-7680-40B4-89F2-954C57D76B8A}" srcOrd="3" destOrd="0" presId="urn:microsoft.com/office/officeart/2005/8/layout/vList2"/>
    <dgm:cxn modelId="{D6E07650-F3D9-4BB9-9295-D910D58F1583}" type="presParOf" srcId="{A1AE7157-B7E6-46A6-9A35-C6B2B7C3D162}" destId="{BCF44056-1186-4A2A-AE24-EBFA52E781EA}" srcOrd="4" destOrd="0" presId="urn:microsoft.com/office/officeart/2005/8/layout/vList2"/>
    <dgm:cxn modelId="{EA045D4D-EAF6-4164-ACE9-3D713CE1B4E3}" type="presParOf" srcId="{A1AE7157-B7E6-46A6-9A35-C6B2B7C3D162}" destId="{D5B5FF88-D903-49CF-A07C-9D695C4C4E33}" srcOrd="5" destOrd="0" presId="urn:microsoft.com/office/officeart/2005/8/layout/vList2"/>
    <dgm:cxn modelId="{0A4D0F29-2AA7-406F-95A5-8974E50466AB}" type="presParOf" srcId="{A1AE7157-B7E6-46A6-9A35-C6B2B7C3D162}" destId="{0725AC40-0199-4971-8C14-78022EED1DD3}" srcOrd="6" destOrd="0" presId="urn:microsoft.com/office/officeart/2005/8/layout/vList2"/>
    <dgm:cxn modelId="{D02FA713-2929-44BD-91A5-BBE7C6C7CF7A}" type="presParOf" srcId="{A1AE7157-B7E6-46A6-9A35-C6B2B7C3D162}" destId="{0FC150A5-545E-44F0-A4D2-54B062FBD350}" srcOrd="7" destOrd="0" presId="urn:microsoft.com/office/officeart/2005/8/layout/vList2"/>
    <dgm:cxn modelId="{6522C06D-78DF-4F2E-8A34-09E029AFC014}" type="presParOf" srcId="{A1AE7157-B7E6-46A6-9A35-C6B2B7C3D162}" destId="{778FB184-C495-496D-9EED-13F282CC4882}"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0CBB78-983D-4C58-BE53-5ADB2C7BD5B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zh-TW" altLang="en-US"/>
        </a:p>
      </dgm:t>
    </dgm:pt>
    <dgm:pt modelId="{C5D7D0D2-56BC-4AD4-A7E0-89C8D07270C1}">
      <dgm:prSet custT="1"/>
      <dgm:spPr>
        <a:solidFill>
          <a:srgbClr val="066E9F"/>
        </a:solidFill>
      </dgm:spPr>
      <dgm:t>
        <a:bodyPr/>
        <a:lstStyle/>
        <a:p>
          <a:pPr rtl="0">
            <a:lnSpc>
              <a:spcPct val="100000"/>
            </a:lnSpc>
          </a:pPr>
          <a:r>
            <a:rPr lang="zh-TW" altLang="en-US" sz="2000" b="1" dirty="0" smtClean="0">
              <a:latin typeface="微軟正黑體" panose="020B0604030504040204" pitchFamily="34" charset="-120"/>
              <a:ea typeface="微軟正黑體" panose="020B0604030504040204" pitchFamily="34" charset="-120"/>
            </a:rPr>
            <a:t>重建期間（</a:t>
          </a:r>
          <a:r>
            <a:rPr lang="zh-TW" altLang="en-US" sz="2000" b="1" dirty="0" smtClean="0">
              <a:solidFill>
                <a:srgbClr val="FFD812"/>
              </a:solidFill>
              <a:latin typeface="微軟正黑體" panose="020B0604030504040204" pitchFamily="34" charset="-120"/>
              <a:ea typeface="微軟正黑體" panose="020B0604030504040204" pitchFamily="34" charset="-120"/>
            </a:rPr>
            <a:t>依建築法開工日起至核發使用執照日止</a:t>
          </a:r>
          <a:r>
            <a:rPr lang="zh-TW" altLang="en-US" sz="2000" b="1" dirty="0" smtClean="0">
              <a:latin typeface="微軟正黑體" panose="020B0604030504040204" pitchFamily="34" charset="-120"/>
              <a:ea typeface="微軟正黑體" panose="020B0604030504040204" pitchFamily="34" charset="-120"/>
            </a:rPr>
            <a:t>）土地無法使用，</a:t>
          </a:r>
          <a:r>
            <a:rPr lang="zh-TW" altLang="en-US" sz="2000" b="1" u="sng" dirty="0" smtClean="0">
              <a:solidFill>
                <a:schemeClr val="bg1"/>
              </a:solidFill>
              <a:latin typeface="微軟正黑體" panose="020B0604030504040204" pitchFamily="34" charset="-120"/>
              <a:ea typeface="微軟正黑體" panose="020B0604030504040204" pitchFamily="34" charset="-120"/>
            </a:rPr>
            <a:t>免徵地價稅</a:t>
          </a:r>
          <a:r>
            <a:rPr lang="zh-TW" altLang="en-US" sz="2000" b="1" dirty="0" smtClean="0">
              <a:latin typeface="微軟正黑體" panose="020B0604030504040204" pitchFamily="34" charset="-120"/>
              <a:ea typeface="微軟正黑體" panose="020B0604030504040204" pitchFamily="34" charset="-120"/>
            </a:rPr>
            <a:t>。但未依建築期限完成重建且可歸責於土地所有權人之情形者，依法課徵之。</a:t>
          </a:r>
          <a:endParaRPr lang="zh-TW" altLang="en-US" sz="2000" dirty="0">
            <a:latin typeface="微軟正黑體" panose="020B0604030504040204" pitchFamily="34" charset="-120"/>
            <a:ea typeface="微軟正黑體" panose="020B0604030504040204" pitchFamily="34" charset="-120"/>
          </a:endParaRPr>
        </a:p>
      </dgm:t>
    </dgm:pt>
    <dgm:pt modelId="{FD70C4A0-4474-4896-8855-C9DBFE6E48CF}" type="parTrans" cxnId="{7AA5EB7E-2601-4C21-9E1E-7D3C335A0D08}">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3FA119E6-953E-46A1-8A25-237503CDD32A}" type="sibTrans" cxnId="{7AA5EB7E-2601-4C21-9E1E-7D3C335A0D08}">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08B2DAC1-CB98-447C-8679-7B8B52412DA7}">
      <dgm:prSet custT="1"/>
      <dgm:spPr>
        <a:solidFill>
          <a:srgbClr val="066E9F"/>
        </a:solidFill>
      </dgm:spPr>
      <dgm:t>
        <a:bodyPr/>
        <a:lstStyle/>
        <a:p>
          <a:pPr rtl="0"/>
          <a:r>
            <a:rPr lang="zh-TW" sz="2000" b="1" dirty="0" smtClean="0">
              <a:latin typeface="微軟正黑體" panose="020B0604030504040204" pitchFamily="34" charset="-120"/>
              <a:ea typeface="微軟正黑體" panose="020B0604030504040204" pitchFamily="34" charset="-120"/>
            </a:rPr>
            <a:t>重建後</a:t>
          </a:r>
          <a:r>
            <a:rPr lang="zh-TW" sz="2000" b="1" u="sng" dirty="0" smtClean="0">
              <a:solidFill>
                <a:schemeClr val="bg1"/>
              </a:solidFill>
              <a:latin typeface="微軟正黑體" panose="020B0604030504040204" pitchFamily="34" charset="-120"/>
              <a:ea typeface="微軟正黑體" panose="020B0604030504040204" pitchFamily="34" charset="-120"/>
            </a:rPr>
            <a:t>地價稅</a:t>
          </a:r>
          <a:r>
            <a:rPr lang="zh-TW" sz="2000" b="1" dirty="0" smtClean="0">
              <a:latin typeface="微軟正黑體" panose="020B0604030504040204" pitchFamily="34" charset="-120"/>
              <a:ea typeface="微軟正黑體" panose="020B0604030504040204" pitchFamily="34" charset="-120"/>
            </a:rPr>
            <a:t>（</a:t>
          </a:r>
          <a:r>
            <a:rPr lang="zh-TW" sz="2000" b="1" dirty="0" smtClean="0">
              <a:solidFill>
                <a:srgbClr val="FFD812"/>
              </a:solidFill>
              <a:latin typeface="微軟正黑體" panose="020B0604030504040204" pitchFamily="34" charset="-120"/>
              <a:ea typeface="微軟正黑體" panose="020B0604030504040204" pitchFamily="34" charset="-120"/>
            </a:rPr>
            <a:t>核發使用執照日</a:t>
          </a:r>
          <a:r>
            <a:rPr lang="zh-TW" altLang="en-US" sz="2000" b="1" dirty="0" smtClean="0">
              <a:solidFill>
                <a:srgbClr val="FFD812"/>
              </a:solidFill>
              <a:latin typeface="微軟正黑體" panose="020B0604030504040204" pitchFamily="34" charset="-120"/>
              <a:ea typeface="微軟正黑體" panose="020B0604030504040204" pitchFamily="34" charset="-120"/>
            </a:rPr>
            <a:t>之次年起算</a:t>
          </a:r>
          <a:r>
            <a:rPr lang="zh-TW" sz="2000" b="1" dirty="0" smtClean="0">
              <a:latin typeface="微軟正黑體" panose="020B0604030504040204" pitchFamily="34" charset="-120"/>
              <a:ea typeface="微軟正黑體" panose="020B0604030504040204" pitchFamily="34" charset="-120"/>
            </a:rPr>
            <a:t>）及</a:t>
          </a:r>
          <a:r>
            <a:rPr lang="zh-TW" sz="2000" b="1" dirty="0" smtClean="0">
              <a:solidFill>
                <a:schemeClr val="bg1"/>
              </a:solidFill>
              <a:latin typeface="微軟正黑體" panose="020B0604030504040204" pitchFamily="34" charset="-120"/>
              <a:ea typeface="微軟正黑體" panose="020B0604030504040204" pitchFamily="34" charset="-120"/>
            </a:rPr>
            <a:t>房屋稅</a:t>
          </a:r>
          <a:r>
            <a:rPr lang="zh-TW" sz="2000" b="1" dirty="0" smtClean="0">
              <a:latin typeface="微軟正黑體" panose="020B0604030504040204" pitchFamily="34" charset="-120"/>
              <a:ea typeface="微軟正黑體" panose="020B0604030504040204" pitchFamily="34" charset="-120"/>
            </a:rPr>
            <a:t>（</a:t>
          </a:r>
          <a:r>
            <a:rPr lang="zh-TW" sz="2000" b="1" dirty="0" smtClean="0">
              <a:solidFill>
                <a:srgbClr val="FFD812"/>
              </a:solidFill>
              <a:latin typeface="微軟正黑體" panose="020B0604030504040204" pitchFamily="34" charset="-120"/>
              <a:ea typeface="微軟正黑體" panose="020B0604030504040204" pitchFamily="34" charset="-120"/>
            </a:rPr>
            <a:t>核發使用執照日</a:t>
          </a:r>
          <a:r>
            <a:rPr lang="zh-TW" altLang="en-US" sz="2000" b="1" dirty="0" smtClean="0">
              <a:solidFill>
                <a:srgbClr val="FFD812"/>
              </a:solidFill>
              <a:latin typeface="微軟正黑體" panose="020B0604030504040204" pitchFamily="34" charset="-120"/>
              <a:ea typeface="微軟正黑體" panose="020B0604030504040204" pitchFamily="34" charset="-120"/>
            </a:rPr>
            <a:t>之次月起算</a:t>
          </a:r>
          <a:r>
            <a:rPr lang="zh-TW" sz="2000" b="1" dirty="0" smtClean="0">
              <a:latin typeface="微軟正黑體" panose="020B0604030504040204" pitchFamily="34" charset="-120"/>
              <a:ea typeface="微軟正黑體" panose="020B0604030504040204" pitchFamily="34" charset="-120"/>
            </a:rPr>
            <a:t>）</a:t>
          </a:r>
          <a:r>
            <a:rPr lang="zh-TW" sz="2000" b="1" u="sng" dirty="0" smtClean="0">
              <a:solidFill>
                <a:schemeClr val="bg1"/>
              </a:solidFill>
              <a:latin typeface="微軟正黑體" panose="020B0604030504040204" pitchFamily="34" charset="-120"/>
              <a:ea typeface="微軟正黑體" panose="020B0604030504040204" pitchFamily="34" charset="-120"/>
            </a:rPr>
            <a:t>減半徵收</a:t>
          </a:r>
          <a:r>
            <a:rPr lang="en-US" sz="2000" b="1" u="sng" dirty="0" smtClean="0">
              <a:solidFill>
                <a:schemeClr val="bg1"/>
              </a:solidFill>
              <a:latin typeface="微軟正黑體" panose="020B0604030504040204" pitchFamily="34" charset="-120"/>
              <a:ea typeface="微軟正黑體" panose="020B0604030504040204" pitchFamily="34" charset="-120"/>
            </a:rPr>
            <a:t>2</a:t>
          </a:r>
          <a:r>
            <a:rPr lang="zh-TW" sz="2000" b="1" u="sng" dirty="0" smtClean="0">
              <a:solidFill>
                <a:schemeClr val="bg1"/>
              </a:solidFill>
              <a:latin typeface="微軟正黑體" panose="020B0604030504040204" pitchFamily="34" charset="-120"/>
              <a:ea typeface="微軟正黑體" panose="020B0604030504040204" pitchFamily="34" charset="-120"/>
            </a:rPr>
            <a:t>年。</a:t>
          </a:r>
          <a:endParaRPr lang="zh-TW" sz="2000" u="sng" dirty="0">
            <a:solidFill>
              <a:schemeClr val="bg1"/>
            </a:solidFill>
            <a:latin typeface="微軟正黑體" panose="020B0604030504040204" pitchFamily="34" charset="-120"/>
            <a:ea typeface="微軟正黑體" panose="020B0604030504040204" pitchFamily="34" charset="-120"/>
          </a:endParaRPr>
        </a:p>
      </dgm:t>
    </dgm:pt>
    <dgm:pt modelId="{AE49011D-6A45-42E4-B2ED-1A917417BAEF}" type="parTrans" cxnId="{9EFB8CFB-FEEF-4DE1-AC5C-5B54F88875EA}">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3EC24B43-470B-470E-A317-523EC5DA9106}" type="sibTrans" cxnId="{9EFB8CFB-FEEF-4DE1-AC5C-5B54F88875EA}">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48554E95-1787-4639-ABF6-D956376799C3}">
      <dgm:prSet custT="1"/>
      <dgm:spPr>
        <a:solidFill>
          <a:srgbClr val="066E9F"/>
        </a:solidFill>
      </dgm:spPr>
      <dgm:t>
        <a:bodyPr/>
        <a:lstStyle/>
        <a:p>
          <a:pPr rtl="0"/>
          <a:r>
            <a:rPr lang="zh-TW" sz="2000" b="1" dirty="0" smtClean="0">
              <a:solidFill>
                <a:srgbClr val="FFD812"/>
              </a:solidFill>
              <a:latin typeface="微軟正黑體" panose="020B0604030504040204" pitchFamily="34" charset="-120"/>
              <a:ea typeface="微軟正黑體" panose="020B0604030504040204" pitchFamily="34" charset="-120"/>
            </a:rPr>
            <a:t>重建前合法建築物所有權人為自然人</a:t>
          </a:r>
          <a:r>
            <a:rPr lang="zh-TW" sz="2000" b="1" dirty="0" smtClean="0">
              <a:latin typeface="微軟正黑體" panose="020B0604030504040204" pitchFamily="34" charset="-120"/>
              <a:ea typeface="微軟正黑體" panose="020B0604030504040204" pitchFamily="34" charset="-120"/>
            </a:rPr>
            <a:t>，並</a:t>
          </a:r>
          <a:r>
            <a:rPr lang="zh-TW" sz="2000" b="1" dirty="0" smtClean="0">
              <a:solidFill>
                <a:srgbClr val="FFD812"/>
              </a:solidFill>
              <a:latin typeface="微軟正黑體" panose="020B0604030504040204" pitchFamily="34" charset="-120"/>
              <a:ea typeface="微軟正黑體" panose="020B0604030504040204" pitchFamily="34" charset="-120"/>
            </a:rPr>
            <a:t>持有重建後建築物</a:t>
          </a:r>
          <a:r>
            <a:rPr lang="zh-TW" sz="2000" b="1" dirty="0" smtClean="0">
              <a:latin typeface="微軟正黑體" panose="020B0604030504040204" pitchFamily="34" charset="-120"/>
              <a:ea typeface="微軟正黑體" panose="020B0604030504040204" pitchFamily="34" charset="-120"/>
            </a:rPr>
            <a:t>，於房屋稅減半徵收</a:t>
          </a:r>
          <a:r>
            <a:rPr lang="en-US" sz="2000" b="1" dirty="0" smtClean="0">
              <a:latin typeface="微軟正黑體" panose="020B0604030504040204" pitchFamily="34" charset="-120"/>
              <a:ea typeface="微軟正黑體" panose="020B0604030504040204" pitchFamily="34" charset="-120"/>
            </a:rPr>
            <a:t>2</a:t>
          </a:r>
          <a:r>
            <a:rPr lang="zh-TW" sz="2000" b="1" dirty="0" smtClean="0">
              <a:latin typeface="微軟正黑體" panose="020B0604030504040204" pitchFamily="34" charset="-120"/>
              <a:ea typeface="微軟正黑體" panose="020B0604030504040204" pitchFamily="34" charset="-120"/>
            </a:rPr>
            <a:t>年期間內未移轉者，得延長其房屋稅減半至喪失</a:t>
          </a:r>
          <a:r>
            <a:rPr lang="zh-TW" altLang="en-US" sz="2000" b="1" dirty="0" smtClean="0">
              <a:latin typeface="微軟正黑體" panose="020B0604030504040204" pitchFamily="34" charset="-120"/>
              <a:ea typeface="微軟正黑體" panose="020B0604030504040204" pitchFamily="34" charset="-120"/>
            </a:rPr>
            <a:t>所</a:t>
          </a:r>
          <a:r>
            <a:rPr lang="zh-TW" sz="2000" b="1" dirty="0" smtClean="0">
              <a:latin typeface="微軟正黑體" panose="020B0604030504040204" pitchFamily="34" charset="-120"/>
              <a:ea typeface="微軟正黑體" panose="020B0604030504040204" pitchFamily="34" charset="-120"/>
            </a:rPr>
            <a:t>有權止，並以</a:t>
          </a:r>
          <a:r>
            <a:rPr lang="en-US" sz="2000" b="1" dirty="0" smtClean="0">
              <a:latin typeface="微軟正黑體" panose="020B0604030504040204" pitchFamily="34" charset="-120"/>
              <a:ea typeface="微軟正黑體" panose="020B0604030504040204" pitchFamily="34" charset="-120"/>
            </a:rPr>
            <a:t>10</a:t>
          </a:r>
          <a:r>
            <a:rPr lang="zh-TW" sz="2000" b="1" dirty="0" smtClean="0">
              <a:latin typeface="微軟正黑體" panose="020B0604030504040204" pitchFamily="34" charset="-120"/>
              <a:ea typeface="微軟正黑體" panose="020B0604030504040204" pitchFamily="34" charset="-120"/>
            </a:rPr>
            <a:t>年為限。</a:t>
          </a:r>
          <a:endParaRPr lang="zh-TW" sz="2000" dirty="0">
            <a:latin typeface="微軟正黑體" panose="020B0604030504040204" pitchFamily="34" charset="-120"/>
            <a:ea typeface="微軟正黑體" panose="020B0604030504040204" pitchFamily="34" charset="-120"/>
          </a:endParaRPr>
        </a:p>
      </dgm:t>
    </dgm:pt>
    <dgm:pt modelId="{F05E7D3D-2A94-41A7-A330-866C647A4353}" type="parTrans" cxnId="{DD1DCD33-7967-48C0-82FD-5D54E1C2D27C}">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5E06D4E1-AF9F-4BDF-9242-605FC1EC6723}" type="sibTrans" cxnId="{DD1DCD33-7967-48C0-82FD-5D54E1C2D27C}">
      <dgm:prSet/>
      <dgm:spPr/>
      <dgm:t>
        <a:bodyPr/>
        <a:lstStyle/>
        <a:p>
          <a:endParaRPr lang="zh-TW" altLang="en-US" sz="2000">
            <a:latin typeface="微軟正黑體" panose="020B0604030504040204" pitchFamily="34" charset="-120"/>
            <a:ea typeface="微軟正黑體" panose="020B0604030504040204" pitchFamily="34" charset="-120"/>
          </a:endParaRPr>
        </a:p>
      </dgm:t>
    </dgm:pt>
    <dgm:pt modelId="{8530B834-BC75-4790-B658-EA457174A7A1}" type="pres">
      <dgm:prSet presAssocID="{550CBB78-983D-4C58-BE53-5ADB2C7BD5B8}" presName="linear" presStyleCnt="0">
        <dgm:presLayoutVars>
          <dgm:animLvl val="lvl"/>
          <dgm:resizeHandles val="exact"/>
        </dgm:presLayoutVars>
      </dgm:prSet>
      <dgm:spPr/>
      <dgm:t>
        <a:bodyPr/>
        <a:lstStyle/>
        <a:p>
          <a:endParaRPr lang="zh-TW" altLang="en-US"/>
        </a:p>
      </dgm:t>
    </dgm:pt>
    <dgm:pt modelId="{26ED6F6A-4762-4689-BB4A-AFCF3652FB1E}" type="pres">
      <dgm:prSet presAssocID="{C5D7D0D2-56BC-4AD4-A7E0-89C8D07270C1}" presName="parentText" presStyleLbl="node1" presStyleIdx="0" presStyleCnt="3" custScaleY="95819" custLinFactNeighborX="-13" custLinFactNeighborY="-89247">
        <dgm:presLayoutVars>
          <dgm:chMax val="0"/>
          <dgm:bulletEnabled val="1"/>
        </dgm:presLayoutVars>
      </dgm:prSet>
      <dgm:spPr/>
      <dgm:t>
        <a:bodyPr/>
        <a:lstStyle/>
        <a:p>
          <a:endParaRPr lang="zh-TW" altLang="en-US"/>
        </a:p>
      </dgm:t>
    </dgm:pt>
    <dgm:pt modelId="{3D2BE60C-BB0B-4D48-88E6-81DEE0B7095D}" type="pres">
      <dgm:prSet presAssocID="{3FA119E6-953E-46A1-8A25-237503CDD32A}" presName="spacer" presStyleCnt="0"/>
      <dgm:spPr/>
    </dgm:pt>
    <dgm:pt modelId="{C9E95F4F-60C1-4299-9C65-1EDE3DC9CB4E}" type="pres">
      <dgm:prSet presAssocID="{08B2DAC1-CB98-447C-8679-7B8B52412DA7}" presName="parentText" presStyleLbl="node1" presStyleIdx="1" presStyleCnt="3" custScaleY="77667">
        <dgm:presLayoutVars>
          <dgm:chMax val="0"/>
          <dgm:bulletEnabled val="1"/>
        </dgm:presLayoutVars>
      </dgm:prSet>
      <dgm:spPr/>
      <dgm:t>
        <a:bodyPr/>
        <a:lstStyle/>
        <a:p>
          <a:endParaRPr lang="zh-TW" altLang="en-US"/>
        </a:p>
      </dgm:t>
    </dgm:pt>
    <dgm:pt modelId="{1A6B9DEB-1242-4D94-8B0D-9E4EE5F16F91}" type="pres">
      <dgm:prSet presAssocID="{3EC24B43-470B-470E-A317-523EC5DA9106}" presName="spacer" presStyleCnt="0"/>
      <dgm:spPr/>
    </dgm:pt>
    <dgm:pt modelId="{4F74342D-ADD9-4B49-8B63-389505C5A031}" type="pres">
      <dgm:prSet presAssocID="{48554E95-1787-4639-ABF6-D956376799C3}" presName="parentText" presStyleLbl="node1" presStyleIdx="2" presStyleCnt="3" custScaleY="124443" custLinFactNeighborY="-12143">
        <dgm:presLayoutVars>
          <dgm:chMax val="0"/>
          <dgm:bulletEnabled val="1"/>
        </dgm:presLayoutVars>
      </dgm:prSet>
      <dgm:spPr/>
      <dgm:t>
        <a:bodyPr/>
        <a:lstStyle/>
        <a:p>
          <a:endParaRPr lang="zh-TW" altLang="en-US"/>
        </a:p>
      </dgm:t>
    </dgm:pt>
  </dgm:ptLst>
  <dgm:cxnLst>
    <dgm:cxn modelId="{9EFB8CFB-FEEF-4DE1-AC5C-5B54F88875EA}" srcId="{550CBB78-983D-4C58-BE53-5ADB2C7BD5B8}" destId="{08B2DAC1-CB98-447C-8679-7B8B52412DA7}" srcOrd="1" destOrd="0" parTransId="{AE49011D-6A45-42E4-B2ED-1A917417BAEF}" sibTransId="{3EC24B43-470B-470E-A317-523EC5DA9106}"/>
    <dgm:cxn modelId="{DD1DCD33-7967-48C0-82FD-5D54E1C2D27C}" srcId="{550CBB78-983D-4C58-BE53-5ADB2C7BD5B8}" destId="{48554E95-1787-4639-ABF6-D956376799C3}" srcOrd="2" destOrd="0" parTransId="{F05E7D3D-2A94-41A7-A330-866C647A4353}" sibTransId="{5E06D4E1-AF9F-4BDF-9242-605FC1EC6723}"/>
    <dgm:cxn modelId="{381D8BE5-B6C0-41ED-99C4-CC352E300F01}" type="presOf" srcId="{550CBB78-983D-4C58-BE53-5ADB2C7BD5B8}" destId="{8530B834-BC75-4790-B658-EA457174A7A1}" srcOrd="0" destOrd="0" presId="urn:microsoft.com/office/officeart/2005/8/layout/vList2"/>
    <dgm:cxn modelId="{48507009-D7C3-4A62-9B28-94FC0A1831C9}" type="presOf" srcId="{08B2DAC1-CB98-447C-8679-7B8B52412DA7}" destId="{C9E95F4F-60C1-4299-9C65-1EDE3DC9CB4E}" srcOrd="0" destOrd="0" presId="urn:microsoft.com/office/officeart/2005/8/layout/vList2"/>
    <dgm:cxn modelId="{64E77EE9-72ED-47B8-9244-5FFD46774C46}" type="presOf" srcId="{C5D7D0D2-56BC-4AD4-A7E0-89C8D07270C1}" destId="{26ED6F6A-4762-4689-BB4A-AFCF3652FB1E}" srcOrd="0" destOrd="0" presId="urn:microsoft.com/office/officeart/2005/8/layout/vList2"/>
    <dgm:cxn modelId="{48DFA499-5A91-4A40-947F-8AE58B3AB0EB}" type="presOf" srcId="{48554E95-1787-4639-ABF6-D956376799C3}" destId="{4F74342D-ADD9-4B49-8B63-389505C5A031}" srcOrd="0" destOrd="0" presId="urn:microsoft.com/office/officeart/2005/8/layout/vList2"/>
    <dgm:cxn modelId="{7AA5EB7E-2601-4C21-9E1E-7D3C335A0D08}" srcId="{550CBB78-983D-4C58-BE53-5ADB2C7BD5B8}" destId="{C5D7D0D2-56BC-4AD4-A7E0-89C8D07270C1}" srcOrd="0" destOrd="0" parTransId="{FD70C4A0-4474-4896-8855-C9DBFE6E48CF}" sibTransId="{3FA119E6-953E-46A1-8A25-237503CDD32A}"/>
    <dgm:cxn modelId="{3F681E89-7C62-4AF4-8C49-2953E8F0463B}" type="presParOf" srcId="{8530B834-BC75-4790-B658-EA457174A7A1}" destId="{26ED6F6A-4762-4689-BB4A-AFCF3652FB1E}" srcOrd="0" destOrd="0" presId="urn:microsoft.com/office/officeart/2005/8/layout/vList2"/>
    <dgm:cxn modelId="{1AA329AA-5F4B-45A4-9276-8A735563439B}" type="presParOf" srcId="{8530B834-BC75-4790-B658-EA457174A7A1}" destId="{3D2BE60C-BB0B-4D48-88E6-81DEE0B7095D}" srcOrd="1" destOrd="0" presId="urn:microsoft.com/office/officeart/2005/8/layout/vList2"/>
    <dgm:cxn modelId="{3DA53367-B15A-4F0D-B38D-8847AD9980B6}" type="presParOf" srcId="{8530B834-BC75-4790-B658-EA457174A7A1}" destId="{C9E95F4F-60C1-4299-9C65-1EDE3DC9CB4E}" srcOrd="2" destOrd="0" presId="urn:microsoft.com/office/officeart/2005/8/layout/vList2"/>
    <dgm:cxn modelId="{D8DFB48E-C6EF-4354-9732-AD5514726E50}" type="presParOf" srcId="{8530B834-BC75-4790-B658-EA457174A7A1}" destId="{1A6B9DEB-1242-4D94-8B0D-9E4EE5F16F91}" srcOrd="3" destOrd="0" presId="urn:microsoft.com/office/officeart/2005/8/layout/vList2"/>
    <dgm:cxn modelId="{7CE19D1C-2F90-4C8F-9FFD-AACD9ED7C8CD}" type="presParOf" srcId="{8530B834-BC75-4790-B658-EA457174A7A1}" destId="{4F74342D-ADD9-4B49-8B63-389505C5A03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33EE6B7-FF61-D746-92A7-4106B9F2B93C}" type="doc">
      <dgm:prSet loTypeId="urn:microsoft.com/office/officeart/2005/8/layout/list1" loCatId="" qsTypeId="urn:microsoft.com/office/officeart/2005/8/quickstyle/simple2" qsCatId="simple" csTypeId="urn:microsoft.com/office/officeart/2005/8/colors/colorful4" csCatId="colorful" phldr="1"/>
      <dgm:spPr/>
      <dgm:t>
        <a:bodyPr/>
        <a:lstStyle/>
        <a:p>
          <a:endParaRPr lang="zh-TW" altLang="en-US"/>
        </a:p>
      </dgm:t>
    </dgm:pt>
    <dgm:pt modelId="{8AD7C2E7-CA39-714F-A708-E0B8CFB666C6}">
      <dgm:prSet phldrT="[文字]" custT="1"/>
      <dgm:spPr/>
      <dgm:t>
        <a:bodyPr/>
        <a:lstStyle/>
        <a:p>
          <a:pPr>
            <a:lnSpc>
              <a:spcPct val="100000"/>
            </a:lnSpc>
            <a:spcBef>
              <a:spcPts val="0"/>
            </a:spcBef>
            <a:spcAft>
              <a:spcPts val="0"/>
            </a:spcAft>
          </a:pPr>
          <a:r>
            <a:rPr lang="zh-TW" altLang="en-US" sz="2000" dirty="0" smtClean="0">
              <a:latin typeface="微軟正黑體" panose="020B0604030504040204" pitchFamily="34" charset="-120"/>
              <a:ea typeface="微軟正黑體" panose="020B0604030504040204" pitchFamily="34" charset="-120"/>
              <a:cs typeface="微軟正黑體"/>
            </a:rPr>
            <a:t>申請者</a:t>
          </a:r>
          <a:endParaRPr lang="zh-TW" altLang="en-US" sz="2000" dirty="0">
            <a:latin typeface="微軟正黑體" panose="020B0604030504040204" pitchFamily="34" charset="-120"/>
            <a:ea typeface="微軟正黑體" panose="020B0604030504040204" pitchFamily="34" charset="-120"/>
            <a:cs typeface="微軟正黑體"/>
          </a:endParaRPr>
        </a:p>
      </dgm:t>
    </dgm:pt>
    <dgm:pt modelId="{0FD6E51D-9ED9-954C-B960-EFE679724F46}" type="parTrans" cxnId="{15683081-952A-3642-95DD-8AA98D901439}">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2D34CD40-0420-3E4F-985A-4EDEA44079EB}" type="sibTrans" cxnId="{15683081-952A-3642-95DD-8AA98D901439}">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917157E6-A5A6-0C48-B5F7-F61D337CA2AA}">
      <dgm:prSet phldrT="[文字]" custT="1"/>
      <dgm:spPr/>
      <dgm:t>
        <a:bodyPr/>
        <a:lstStyle/>
        <a:p>
          <a:pPr>
            <a:lnSpc>
              <a:spcPct val="100000"/>
            </a:lnSpc>
            <a:spcBef>
              <a:spcPts val="0"/>
            </a:spcBef>
            <a:spcAft>
              <a:spcPts val="0"/>
            </a:spcAft>
          </a:pPr>
          <a:r>
            <a:rPr lang="zh-TW" altLang="en-US" sz="2000" dirty="0" smtClean="0">
              <a:latin typeface="微軟正黑體" panose="020B0604030504040204" pitchFamily="34" charset="-120"/>
              <a:ea typeface="微軟正黑體" panose="020B0604030504040204" pitchFamily="34" charset="-120"/>
              <a:cs typeface="微軟正黑體"/>
            </a:rPr>
            <a:t>評估分類</a:t>
          </a:r>
          <a:endParaRPr lang="zh-TW" altLang="en-US" sz="2000" dirty="0">
            <a:latin typeface="微軟正黑體" panose="020B0604030504040204" pitchFamily="34" charset="-120"/>
            <a:ea typeface="微軟正黑體" panose="020B0604030504040204" pitchFamily="34" charset="-120"/>
            <a:cs typeface="微軟正黑體"/>
          </a:endParaRPr>
        </a:p>
      </dgm:t>
    </dgm:pt>
    <dgm:pt modelId="{D3309B4E-8250-5549-BAC0-ED208275F6A3}" type="parTrans" cxnId="{CE9492D4-CD29-E642-8B6F-B01B815B87F2}">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05947CF4-24F1-4C42-A52E-21D447B0697C}" type="sibTrans" cxnId="{CE9492D4-CD29-E642-8B6F-B01B815B87F2}">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04249F8A-A570-1541-A522-B56F4A8E1076}">
      <dgm:prSet phldrT="[文字]"/>
      <dgm:spPr/>
      <dgm:t>
        <a:bodyPr/>
        <a:lstStyle/>
        <a:p>
          <a:pPr>
            <a:lnSpc>
              <a:spcPct val="100000"/>
            </a:lnSpc>
            <a:spcBef>
              <a:spcPts val="0"/>
            </a:spcBef>
            <a:spcAft>
              <a:spcPts val="0"/>
            </a:spcAft>
          </a:pPr>
          <a:r>
            <a:rPr lang="zh-TW" altLang="en-US" b="1" dirty="0" smtClean="0">
              <a:latin typeface="微軟正黑體" panose="020B0604030504040204" pitchFamily="34" charset="-120"/>
              <a:ea typeface="微軟正黑體" panose="020B0604030504040204" pitchFamily="34" charset="-120"/>
              <a:cs typeface="微軟正黑體"/>
            </a:rPr>
            <a:t>過半數以上建築物所有權人同意，並推派</a:t>
          </a:r>
          <a:r>
            <a:rPr lang="en-US" altLang="zh-TW" b="1" dirty="0" smtClean="0">
              <a:latin typeface="微軟正黑體" panose="020B0604030504040204" pitchFamily="34" charset="-120"/>
              <a:ea typeface="微軟正黑體" panose="020B0604030504040204" pitchFamily="34" charset="-120"/>
              <a:cs typeface="微軟正黑體"/>
            </a:rPr>
            <a:t>1</a:t>
          </a:r>
          <a:r>
            <a:rPr lang="zh-TW" altLang="en-US" b="1" dirty="0" smtClean="0">
              <a:latin typeface="微軟正黑體" panose="020B0604030504040204" pitchFamily="34" charset="-120"/>
              <a:ea typeface="微軟正黑體" panose="020B0604030504040204" pitchFamily="34" charset="-120"/>
              <a:cs typeface="微軟正黑體"/>
            </a:rPr>
            <a:t>人為代表，檢附過半建物權利證明文件，委託公同供應契約機構辦理。</a:t>
          </a:r>
          <a:endParaRPr lang="zh-TW" altLang="en-US" b="1" dirty="0">
            <a:latin typeface="微軟正黑體" panose="020B0604030504040204" pitchFamily="34" charset="-120"/>
            <a:ea typeface="微軟正黑體" panose="020B0604030504040204" pitchFamily="34" charset="-120"/>
            <a:cs typeface="微軟正黑體"/>
          </a:endParaRPr>
        </a:p>
      </dgm:t>
    </dgm:pt>
    <dgm:pt modelId="{C4E578BF-7622-994F-A4D4-B00DB2521E9F}" type="parTrans" cxnId="{5C5E2F2A-6074-C446-AF57-7B7520ED1924}">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D87E2C6D-81C4-B248-8A31-5D6DD3DD1415}" type="sibTrans" cxnId="{5C5E2F2A-6074-C446-AF57-7B7520ED1924}">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62AC6158-3B13-E74B-A91D-20A63D59403A}">
      <dgm:prSet phldrT="[文字]"/>
      <dgm:spPr/>
      <dgm:t>
        <a:bodyPr/>
        <a:lstStyle/>
        <a:p>
          <a:pPr>
            <a:lnSpc>
              <a:spcPct val="100000"/>
            </a:lnSpc>
            <a:spcBef>
              <a:spcPts val="0"/>
            </a:spcBef>
            <a:spcAft>
              <a:spcPts val="0"/>
            </a:spcAft>
          </a:pPr>
          <a:r>
            <a:rPr lang="zh-TW" altLang="en-US" b="1" dirty="0" smtClean="0">
              <a:latin typeface="微軟正黑體" panose="020B0604030504040204" pitchFamily="34" charset="-120"/>
              <a:ea typeface="微軟正黑體" panose="020B0604030504040204" pitchFamily="34" charset="-120"/>
              <a:cs typeface="微軟正黑體"/>
            </a:rPr>
            <a:t>初步評估：現場勘查，依附表進行檢測。評估結果，由評估人員所屬評估機構查核。</a:t>
          </a:r>
          <a:endParaRPr lang="zh-TW" altLang="en-US" b="1" dirty="0">
            <a:latin typeface="微軟正黑體" panose="020B0604030504040204" pitchFamily="34" charset="-120"/>
            <a:ea typeface="微軟正黑體" panose="020B0604030504040204" pitchFamily="34" charset="-120"/>
            <a:cs typeface="微軟正黑體"/>
          </a:endParaRPr>
        </a:p>
      </dgm:t>
    </dgm:pt>
    <dgm:pt modelId="{41AE9060-C528-A34E-ACBD-7E4F16915428}" type="parTrans" cxnId="{5DF9A344-8970-7C4B-BCF1-7E2DD7E64271}">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F4D1C014-EFC9-4A44-93AD-DC3E455DEC03}" type="sibTrans" cxnId="{5DF9A344-8970-7C4B-BCF1-7E2DD7E64271}">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0A41D588-77D8-497C-995D-F96A0DB0C442}">
      <dgm:prSet phldrT="[文字]" custT="1"/>
      <dgm:spPr/>
      <dgm:t>
        <a:bodyPr/>
        <a:lstStyle/>
        <a:p>
          <a:pPr>
            <a:lnSpc>
              <a:spcPct val="100000"/>
            </a:lnSpc>
            <a:spcBef>
              <a:spcPts val="0"/>
            </a:spcBef>
            <a:spcAft>
              <a:spcPts val="0"/>
            </a:spcAft>
          </a:pPr>
          <a:r>
            <a:rPr lang="zh-TW" altLang="en-US" sz="2000" dirty="0" smtClean="0">
              <a:latin typeface="微軟正黑體" panose="020B0604030504040204" pitchFamily="34" charset="-120"/>
              <a:ea typeface="微軟正黑體" panose="020B0604030504040204" pitchFamily="34" charset="-120"/>
              <a:cs typeface="微軟正黑體"/>
            </a:rPr>
            <a:t>例外規定</a:t>
          </a:r>
          <a:endParaRPr lang="zh-TW" altLang="en-US" sz="2000" dirty="0">
            <a:latin typeface="微軟正黑體" panose="020B0604030504040204" pitchFamily="34" charset="-120"/>
            <a:ea typeface="微軟正黑體" panose="020B0604030504040204" pitchFamily="34" charset="-120"/>
            <a:cs typeface="微軟正黑體"/>
          </a:endParaRPr>
        </a:p>
      </dgm:t>
    </dgm:pt>
    <dgm:pt modelId="{041C056B-C6FA-454A-BED8-DC0E11E30016}" type="parTrans" cxnId="{3B1A9C6B-C6AB-48A8-BEC5-774ABBB389EE}">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A185F3F6-6014-4B0B-B125-BC708448038F}" type="sibTrans" cxnId="{3B1A9C6B-C6AB-48A8-BEC5-774ABBB389EE}">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A373C949-E9ED-4A6D-B21D-0F24CE8B0A0E}">
      <dgm:prSet phldrT="[文字]"/>
      <dgm:spPr/>
      <dgm:t>
        <a:bodyPr/>
        <a:lstStyle/>
        <a:p>
          <a:pPr>
            <a:lnSpc>
              <a:spcPct val="100000"/>
            </a:lnSpc>
            <a:spcBef>
              <a:spcPts val="0"/>
            </a:spcBef>
            <a:spcAft>
              <a:spcPts val="0"/>
            </a:spcAft>
          </a:pPr>
          <a:r>
            <a:rPr lang="en-US" altLang="zh-TW" b="1" dirty="0" smtClean="0">
              <a:latin typeface="微軟正黑體" panose="020B0604030504040204" pitchFamily="34" charset="-120"/>
              <a:ea typeface="微軟正黑體" panose="020B0604030504040204" pitchFamily="34" charset="-120"/>
              <a:cs typeface="微軟正黑體"/>
            </a:rPr>
            <a:t>106.12.31</a:t>
          </a:r>
          <a:r>
            <a:rPr lang="zh-TW" altLang="en-US" b="1" dirty="0" smtClean="0">
              <a:latin typeface="微軟正黑體" panose="020B0604030504040204" pitchFamily="34" charset="-120"/>
              <a:ea typeface="微軟正黑體" panose="020B0604030504040204" pitchFamily="34" charset="-120"/>
              <a:cs typeface="微軟正黑體"/>
            </a:rPr>
            <a:t>前，依住宅性能評估實施辦法申請結構安全評估，其評估報告書，得視為本條例所定評估報告書。</a:t>
          </a:r>
          <a:endParaRPr lang="zh-TW" altLang="en-US" b="1" dirty="0">
            <a:latin typeface="微軟正黑體" panose="020B0604030504040204" pitchFamily="34" charset="-120"/>
            <a:ea typeface="微軟正黑體" panose="020B0604030504040204" pitchFamily="34" charset="-120"/>
            <a:cs typeface="微軟正黑體"/>
          </a:endParaRPr>
        </a:p>
      </dgm:t>
    </dgm:pt>
    <dgm:pt modelId="{748AC867-17E4-4A62-A9EA-9FD38F9169C6}" type="parTrans" cxnId="{AFFCE1FF-BEBB-4470-AE1B-621EC7DBE8E4}">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09C2D1E4-4B28-4D84-8D86-074A5F945E3F}" type="sibTrans" cxnId="{AFFCE1FF-BEBB-4470-AE1B-621EC7DBE8E4}">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2500A69C-8EA9-4213-9E6E-1A06B39CD5BC}">
      <dgm:prSet phldrT="[文字]"/>
      <dgm:spPr/>
      <dgm:t>
        <a:bodyPr/>
        <a:lstStyle/>
        <a:p>
          <a:pPr>
            <a:lnSpc>
              <a:spcPct val="100000"/>
            </a:lnSpc>
            <a:spcBef>
              <a:spcPts val="0"/>
            </a:spcBef>
            <a:spcAft>
              <a:spcPts val="0"/>
            </a:spcAft>
          </a:pPr>
          <a:r>
            <a:rPr lang="zh-TW" altLang="en-US" b="1" dirty="0" smtClean="0">
              <a:latin typeface="微軟正黑體" panose="020B0604030504040204" pitchFamily="34" charset="-120"/>
              <a:ea typeface="微軟正黑體" panose="020B0604030504040204" pitchFamily="34" charset="-120"/>
              <a:cs typeface="微軟正黑體"/>
            </a:rPr>
            <a:t>詳細評估：現場勘查，依公同供應契約所定評估方式辦理檢測。</a:t>
          </a:r>
          <a:endParaRPr lang="zh-TW" altLang="en-US" b="1" dirty="0">
            <a:latin typeface="微軟正黑體" panose="020B0604030504040204" pitchFamily="34" charset="-120"/>
            <a:ea typeface="微軟正黑體" panose="020B0604030504040204" pitchFamily="34" charset="-120"/>
            <a:cs typeface="微軟正黑體"/>
          </a:endParaRPr>
        </a:p>
      </dgm:t>
    </dgm:pt>
    <dgm:pt modelId="{A8E0DCB9-CEAF-4D13-8662-8BA8A960C675}" type="parTrans" cxnId="{8A3C05F1-B3EB-40B3-976C-8B62E6B74801}">
      <dgm:prSet/>
      <dgm:spPr/>
      <dgm:t>
        <a:bodyPr/>
        <a:lstStyle/>
        <a:p>
          <a:endParaRPr lang="zh-TW" altLang="en-US"/>
        </a:p>
      </dgm:t>
    </dgm:pt>
    <dgm:pt modelId="{700C1DAF-3A19-422A-8790-C1F87FC0226F}" type="sibTrans" cxnId="{8A3C05F1-B3EB-40B3-976C-8B62E6B74801}">
      <dgm:prSet/>
      <dgm:spPr/>
      <dgm:t>
        <a:bodyPr/>
        <a:lstStyle/>
        <a:p>
          <a:endParaRPr lang="zh-TW" altLang="en-US"/>
        </a:p>
      </dgm:t>
    </dgm:pt>
    <dgm:pt modelId="{170B9D91-73A5-C94A-86B8-9542E0C08F6E}" type="pres">
      <dgm:prSet presAssocID="{733EE6B7-FF61-D746-92A7-4106B9F2B93C}" presName="linear" presStyleCnt="0">
        <dgm:presLayoutVars>
          <dgm:dir/>
          <dgm:animLvl val="lvl"/>
          <dgm:resizeHandles val="exact"/>
        </dgm:presLayoutVars>
      </dgm:prSet>
      <dgm:spPr/>
      <dgm:t>
        <a:bodyPr/>
        <a:lstStyle/>
        <a:p>
          <a:endParaRPr lang="zh-TW" altLang="en-US"/>
        </a:p>
      </dgm:t>
    </dgm:pt>
    <dgm:pt modelId="{2E6ACF1E-8154-9E48-8730-357C49BED92D}" type="pres">
      <dgm:prSet presAssocID="{8AD7C2E7-CA39-714F-A708-E0B8CFB666C6}" presName="parentLin" presStyleCnt="0"/>
      <dgm:spPr/>
      <dgm:t>
        <a:bodyPr/>
        <a:lstStyle/>
        <a:p>
          <a:endParaRPr lang="zh-TW" altLang="en-US"/>
        </a:p>
      </dgm:t>
    </dgm:pt>
    <dgm:pt modelId="{C5F84F23-4F40-B347-8397-21C03A91940F}" type="pres">
      <dgm:prSet presAssocID="{8AD7C2E7-CA39-714F-A708-E0B8CFB666C6}" presName="parentLeftMargin" presStyleLbl="node1" presStyleIdx="0" presStyleCnt="3"/>
      <dgm:spPr/>
      <dgm:t>
        <a:bodyPr/>
        <a:lstStyle/>
        <a:p>
          <a:endParaRPr lang="zh-TW" altLang="en-US"/>
        </a:p>
      </dgm:t>
    </dgm:pt>
    <dgm:pt modelId="{9A63222D-73FD-9E4D-AD23-84D9B428D159}" type="pres">
      <dgm:prSet presAssocID="{8AD7C2E7-CA39-714F-A708-E0B8CFB666C6}" presName="parentText" presStyleLbl="node1" presStyleIdx="0" presStyleCnt="3">
        <dgm:presLayoutVars>
          <dgm:chMax val="0"/>
          <dgm:bulletEnabled val="1"/>
        </dgm:presLayoutVars>
      </dgm:prSet>
      <dgm:spPr/>
      <dgm:t>
        <a:bodyPr/>
        <a:lstStyle/>
        <a:p>
          <a:endParaRPr lang="zh-TW" altLang="en-US"/>
        </a:p>
      </dgm:t>
    </dgm:pt>
    <dgm:pt modelId="{A191CB54-DFA1-C84B-AA66-1795AAA906C7}" type="pres">
      <dgm:prSet presAssocID="{8AD7C2E7-CA39-714F-A708-E0B8CFB666C6}" presName="negativeSpace" presStyleCnt="0"/>
      <dgm:spPr/>
      <dgm:t>
        <a:bodyPr/>
        <a:lstStyle/>
        <a:p>
          <a:endParaRPr lang="zh-TW" altLang="en-US"/>
        </a:p>
      </dgm:t>
    </dgm:pt>
    <dgm:pt modelId="{389AF671-C11F-024F-A2D7-C5967962A0E8}" type="pres">
      <dgm:prSet presAssocID="{8AD7C2E7-CA39-714F-A708-E0B8CFB666C6}" presName="childText" presStyleLbl="conFgAcc1" presStyleIdx="0" presStyleCnt="3">
        <dgm:presLayoutVars>
          <dgm:bulletEnabled val="1"/>
        </dgm:presLayoutVars>
      </dgm:prSet>
      <dgm:spPr/>
      <dgm:t>
        <a:bodyPr/>
        <a:lstStyle/>
        <a:p>
          <a:endParaRPr lang="zh-TW" altLang="en-US"/>
        </a:p>
      </dgm:t>
    </dgm:pt>
    <dgm:pt modelId="{F32C7008-DBF9-F24B-B158-3BFF50B89EA7}" type="pres">
      <dgm:prSet presAssocID="{2D34CD40-0420-3E4F-985A-4EDEA44079EB}" presName="spaceBetweenRectangles" presStyleCnt="0"/>
      <dgm:spPr/>
      <dgm:t>
        <a:bodyPr/>
        <a:lstStyle/>
        <a:p>
          <a:endParaRPr lang="zh-TW" altLang="en-US"/>
        </a:p>
      </dgm:t>
    </dgm:pt>
    <dgm:pt modelId="{2C9EBE65-A3F0-8449-AF79-A6C370ECE578}" type="pres">
      <dgm:prSet presAssocID="{917157E6-A5A6-0C48-B5F7-F61D337CA2AA}" presName="parentLin" presStyleCnt="0"/>
      <dgm:spPr/>
      <dgm:t>
        <a:bodyPr/>
        <a:lstStyle/>
        <a:p>
          <a:endParaRPr lang="zh-TW" altLang="en-US"/>
        </a:p>
      </dgm:t>
    </dgm:pt>
    <dgm:pt modelId="{0E84BBFB-7769-9F4F-BA45-CAFA38D2F37E}" type="pres">
      <dgm:prSet presAssocID="{917157E6-A5A6-0C48-B5F7-F61D337CA2AA}" presName="parentLeftMargin" presStyleLbl="node1" presStyleIdx="0" presStyleCnt="3"/>
      <dgm:spPr/>
      <dgm:t>
        <a:bodyPr/>
        <a:lstStyle/>
        <a:p>
          <a:endParaRPr lang="zh-TW" altLang="en-US"/>
        </a:p>
      </dgm:t>
    </dgm:pt>
    <dgm:pt modelId="{021263DB-BB2E-CE40-AB3E-D360B885FC59}" type="pres">
      <dgm:prSet presAssocID="{917157E6-A5A6-0C48-B5F7-F61D337CA2AA}" presName="parentText" presStyleLbl="node1" presStyleIdx="1" presStyleCnt="3">
        <dgm:presLayoutVars>
          <dgm:chMax val="0"/>
          <dgm:bulletEnabled val="1"/>
        </dgm:presLayoutVars>
      </dgm:prSet>
      <dgm:spPr/>
      <dgm:t>
        <a:bodyPr/>
        <a:lstStyle/>
        <a:p>
          <a:endParaRPr lang="zh-TW" altLang="en-US"/>
        </a:p>
      </dgm:t>
    </dgm:pt>
    <dgm:pt modelId="{6177B127-7361-D448-86B9-7FB42F5A470B}" type="pres">
      <dgm:prSet presAssocID="{917157E6-A5A6-0C48-B5F7-F61D337CA2AA}" presName="negativeSpace" presStyleCnt="0"/>
      <dgm:spPr/>
      <dgm:t>
        <a:bodyPr/>
        <a:lstStyle/>
        <a:p>
          <a:endParaRPr lang="zh-TW" altLang="en-US"/>
        </a:p>
      </dgm:t>
    </dgm:pt>
    <dgm:pt modelId="{3644A6E5-6D20-BA4A-89B9-E9D47478E14B}" type="pres">
      <dgm:prSet presAssocID="{917157E6-A5A6-0C48-B5F7-F61D337CA2AA}" presName="childText" presStyleLbl="conFgAcc1" presStyleIdx="1" presStyleCnt="3">
        <dgm:presLayoutVars>
          <dgm:bulletEnabled val="1"/>
        </dgm:presLayoutVars>
      </dgm:prSet>
      <dgm:spPr/>
      <dgm:t>
        <a:bodyPr/>
        <a:lstStyle/>
        <a:p>
          <a:endParaRPr lang="zh-TW" altLang="en-US"/>
        </a:p>
      </dgm:t>
    </dgm:pt>
    <dgm:pt modelId="{4951A199-0D1E-45FA-9622-DF3FA020AAA0}" type="pres">
      <dgm:prSet presAssocID="{05947CF4-24F1-4C42-A52E-21D447B0697C}" presName="spaceBetweenRectangles" presStyleCnt="0"/>
      <dgm:spPr/>
      <dgm:t>
        <a:bodyPr/>
        <a:lstStyle/>
        <a:p>
          <a:endParaRPr lang="zh-TW" altLang="en-US"/>
        </a:p>
      </dgm:t>
    </dgm:pt>
    <dgm:pt modelId="{4B21A788-819E-4F9B-9CAF-51605C645BBB}" type="pres">
      <dgm:prSet presAssocID="{0A41D588-77D8-497C-995D-F96A0DB0C442}" presName="parentLin" presStyleCnt="0"/>
      <dgm:spPr/>
      <dgm:t>
        <a:bodyPr/>
        <a:lstStyle/>
        <a:p>
          <a:endParaRPr lang="zh-TW" altLang="en-US"/>
        </a:p>
      </dgm:t>
    </dgm:pt>
    <dgm:pt modelId="{045B550D-6D72-4254-B68D-B8E3DD86184A}" type="pres">
      <dgm:prSet presAssocID="{0A41D588-77D8-497C-995D-F96A0DB0C442}" presName="parentLeftMargin" presStyleLbl="node1" presStyleIdx="1" presStyleCnt="3"/>
      <dgm:spPr/>
      <dgm:t>
        <a:bodyPr/>
        <a:lstStyle/>
        <a:p>
          <a:endParaRPr lang="zh-TW" altLang="en-US"/>
        </a:p>
      </dgm:t>
    </dgm:pt>
    <dgm:pt modelId="{C0CA9A8A-D29A-4F01-AD39-3A6E9959017D}" type="pres">
      <dgm:prSet presAssocID="{0A41D588-77D8-497C-995D-F96A0DB0C442}" presName="parentText" presStyleLbl="node1" presStyleIdx="2" presStyleCnt="3">
        <dgm:presLayoutVars>
          <dgm:chMax val="0"/>
          <dgm:bulletEnabled val="1"/>
        </dgm:presLayoutVars>
      </dgm:prSet>
      <dgm:spPr/>
      <dgm:t>
        <a:bodyPr/>
        <a:lstStyle/>
        <a:p>
          <a:endParaRPr lang="zh-TW" altLang="en-US"/>
        </a:p>
      </dgm:t>
    </dgm:pt>
    <dgm:pt modelId="{0EF1E0F5-4538-435A-8BDA-C95E4522A204}" type="pres">
      <dgm:prSet presAssocID="{0A41D588-77D8-497C-995D-F96A0DB0C442}" presName="negativeSpace" presStyleCnt="0"/>
      <dgm:spPr/>
      <dgm:t>
        <a:bodyPr/>
        <a:lstStyle/>
        <a:p>
          <a:endParaRPr lang="zh-TW" altLang="en-US"/>
        </a:p>
      </dgm:t>
    </dgm:pt>
    <dgm:pt modelId="{E8558B39-3FC3-4A55-A9A6-D949945AB7D2}" type="pres">
      <dgm:prSet presAssocID="{0A41D588-77D8-497C-995D-F96A0DB0C442}" presName="childText" presStyleLbl="conFgAcc1" presStyleIdx="2" presStyleCnt="3">
        <dgm:presLayoutVars>
          <dgm:bulletEnabled val="1"/>
        </dgm:presLayoutVars>
      </dgm:prSet>
      <dgm:spPr/>
      <dgm:t>
        <a:bodyPr/>
        <a:lstStyle/>
        <a:p>
          <a:endParaRPr lang="zh-TW" altLang="en-US"/>
        </a:p>
      </dgm:t>
    </dgm:pt>
  </dgm:ptLst>
  <dgm:cxnLst>
    <dgm:cxn modelId="{DDFFEF43-F100-412E-AA5D-9B358075BC70}" type="presOf" srcId="{04249F8A-A570-1541-A522-B56F4A8E1076}" destId="{389AF671-C11F-024F-A2D7-C5967962A0E8}" srcOrd="0" destOrd="0" presId="urn:microsoft.com/office/officeart/2005/8/layout/list1"/>
    <dgm:cxn modelId="{F688AE3A-A7CF-4CFE-8B65-7101FCBA6B3E}" type="presOf" srcId="{A373C949-E9ED-4A6D-B21D-0F24CE8B0A0E}" destId="{E8558B39-3FC3-4A55-A9A6-D949945AB7D2}" srcOrd="0" destOrd="0" presId="urn:microsoft.com/office/officeart/2005/8/layout/list1"/>
    <dgm:cxn modelId="{1A467454-83A6-4B1E-B5EA-E0863BFACB38}" type="presOf" srcId="{917157E6-A5A6-0C48-B5F7-F61D337CA2AA}" destId="{0E84BBFB-7769-9F4F-BA45-CAFA38D2F37E}" srcOrd="0" destOrd="0" presId="urn:microsoft.com/office/officeart/2005/8/layout/list1"/>
    <dgm:cxn modelId="{8A3C05F1-B3EB-40B3-976C-8B62E6B74801}" srcId="{917157E6-A5A6-0C48-B5F7-F61D337CA2AA}" destId="{2500A69C-8EA9-4213-9E6E-1A06B39CD5BC}" srcOrd="1" destOrd="0" parTransId="{A8E0DCB9-CEAF-4D13-8662-8BA8A960C675}" sibTransId="{700C1DAF-3A19-422A-8790-C1F87FC0226F}"/>
    <dgm:cxn modelId="{AFFCE1FF-BEBB-4470-AE1B-621EC7DBE8E4}" srcId="{0A41D588-77D8-497C-995D-F96A0DB0C442}" destId="{A373C949-E9ED-4A6D-B21D-0F24CE8B0A0E}" srcOrd="0" destOrd="0" parTransId="{748AC867-17E4-4A62-A9EA-9FD38F9169C6}" sibTransId="{09C2D1E4-4B28-4D84-8D86-074A5F945E3F}"/>
    <dgm:cxn modelId="{5C5E2F2A-6074-C446-AF57-7B7520ED1924}" srcId="{8AD7C2E7-CA39-714F-A708-E0B8CFB666C6}" destId="{04249F8A-A570-1541-A522-B56F4A8E1076}" srcOrd="0" destOrd="0" parTransId="{C4E578BF-7622-994F-A4D4-B00DB2521E9F}" sibTransId="{D87E2C6D-81C4-B248-8A31-5D6DD3DD1415}"/>
    <dgm:cxn modelId="{6EF6A3F2-A26C-48CE-A6D0-3A1CA25ACF80}" type="presOf" srcId="{8AD7C2E7-CA39-714F-A708-E0B8CFB666C6}" destId="{9A63222D-73FD-9E4D-AD23-84D9B428D159}" srcOrd="1" destOrd="0" presId="urn:microsoft.com/office/officeart/2005/8/layout/list1"/>
    <dgm:cxn modelId="{15683081-952A-3642-95DD-8AA98D901439}" srcId="{733EE6B7-FF61-D746-92A7-4106B9F2B93C}" destId="{8AD7C2E7-CA39-714F-A708-E0B8CFB666C6}" srcOrd="0" destOrd="0" parTransId="{0FD6E51D-9ED9-954C-B960-EFE679724F46}" sibTransId="{2D34CD40-0420-3E4F-985A-4EDEA44079EB}"/>
    <dgm:cxn modelId="{BFC6EC72-3818-4950-8515-C33BD1183A46}" type="presOf" srcId="{733EE6B7-FF61-D746-92A7-4106B9F2B93C}" destId="{170B9D91-73A5-C94A-86B8-9542E0C08F6E}" srcOrd="0" destOrd="0" presId="urn:microsoft.com/office/officeart/2005/8/layout/list1"/>
    <dgm:cxn modelId="{AC18731E-B785-4FED-8157-4F9DCE30AAF2}" type="presOf" srcId="{62AC6158-3B13-E74B-A91D-20A63D59403A}" destId="{3644A6E5-6D20-BA4A-89B9-E9D47478E14B}" srcOrd="0" destOrd="0" presId="urn:microsoft.com/office/officeart/2005/8/layout/list1"/>
    <dgm:cxn modelId="{CE9492D4-CD29-E642-8B6F-B01B815B87F2}" srcId="{733EE6B7-FF61-D746-92A7-4106B9F2B93C}" destId="{917157E6-A5A6-0C48-B5F7-F61D337CA2AA}" srcOrd="1" destOrd="0" parTransId="{D3309B4E-8250-5549-BAC0-ED208275F6A3}" sibTransId="{05947CF4-24F1-4C42-A52E-21D447B0697C}"/>
    <dgm:cxn modelId="{88633531-F83A-41FA-B239-C6121BFA3D68}" type="presOf" srcId="{0A41D588-77D8-497C-995D-F96A0DB0C442}" destId="{C0CA9A8A-D29A-4F01-AD39-3A6E9959017D}" srcOrd="1" destOrd="0" presId="urn:microsoft.com/office/officeart/2005/8/layout/list1"/>
    <dgm:cxn modelId="{3B1A9C6B-C6AB-48A8-BEC5-774ABBB389EE}" srcId="{733EE6B7-FF61-D746-92A7-4106B9F2B93C}" destId="{0A41D588-77D8-497C-995D-F96A0DB0C442}" srcOrd="2" destOrd="0" parTransId="{041C056B-C6FA-454A-BED8-DC0E11E30016}" sibTransId="{A185F3F6-6014-4B0B-B125-BC708448038F}"/>
    <dgm:cxn modelId="{81FAB3A1-39A7-4819-B70A-406071E41811}" type="presOf" srcId="{0A41D588-77D8-497C-995D-F96A0DB0C442}" destId="{045B550D-6D72-4254-B68D-B8E3DD86184A}" srcOrd="0" destOrd="0" presId="urn:microsoft.com/office/officeart/2005/8/layout/list1"/>
    <dgm:cxn modelId="{A1000279-9EAD-457C-91F4-677B8A3E0F9B}" type="presOf" srcId="{917157E6-A5A6-0C48-B5F7-F61D337CA2AA}" destId="{021263DB-BB2E-CE40-AB3E-D360B885FC59}" srcOrd="1" destOrd="0" presId="urn:microsoft.com/office/officeart/2005/8/layout/list1"/>
    <dgm:cxn modelId="{526261BF-F511-4C9D-91A6-D132C9881F9F}" type="presOf" srcId="{2500A69C-8EA9-4213-9E6E-1A06B39CD5BC}" destId="{3644A6E5-6D20-BA4A-89B9-E9D47478E14B}" srcOrd="0" destOrd="1" presId="urn:microsoft.com/office/officeart/2005/8/layout/list1"/>
    <dgm:cxn modelId="{5DF9A344-8970-7C4B-BCF1-7E2DD7E64271}" srcId="{917157E6-A5A6-0C48-B5F7-F61D337CA2AA}" destId="{62AC6158-3B13-E74B-A91D-20A63D59403A}" srcOrd="0" destOrd="0" parTransId="{41AE9060-C528-A34E-ACBD-7E4F16915428}" sibTransId="{F4D1C014-EFC9-4A44-93AD-DC3E455DEC03}"/>
    <dgm:cxn modelId="{9A32705E-E898-4C01-8093-7BD40871F078}" type="presOf" srcId="{8AD7C2E7-CA39-714F-A708-E0B8CFB666C6}" destId="{C5F84F23-4F40-B347-8397-21C03A91940F}" srcOrd="0" destOrd="0" presId="urn:microsoft.com/office/officeart/2005/8/layout/list1"/>
    <dgm:cxn modelId="{6F457703-5CBE-4AA3-AB40-6853AAC2CC72}" type="presParOf" srcId="{170B9D91-73A5-C94A-86B8-9542E0C08F6E}" destId="{2E6ACF1E-8154-9E48-8730-357C49BED92D}" srcOrd="0" destOrd="0" presId="urn:microsoft.com/office/officeart/2005/8/layout/list1"/>
    <dgm:cxn modelId="{6BED1D95-C560-4FFC-9C74-18BA98E78CC6}" type="presParOf" srcId="{2E6ACF1E-8154-9E48-8730-357C49BED92D}" destId="{C5F84F23-4F40-B347-8397-21C03A91940F}" srcOrd="0" destOrd="0" presId="urn:microsoft.com/office/officeart/2005/8/layout/list1"/>
    <dgm:cxn modelId="{058B68B6-E838-4211-BE5E-14A24B60474E}" type="presParOf" srcId="{2E6ACF1E-8154-9E48-8730-357C49BED92D}" destId="{9A63222D-73FD-9E4D-AD23-84D9B428D159}" srcOrd="1" destOrd="0" presId="urn:microsoft.com/office/officeart/2005/8/layout/list1"/>
    <dgm:cxn modelId="{73782310-C507-4297-A149-E82555B00A1A}" type="presParOf" srcId="{170B9D91-73A5-C94A-86B8-9542E0C08F6E}" destId="{A191CB54-DFA1-C84B-AA66-1795AAA906C7}" srcOrd="1" destOrd="0" presId="urn:microsoft.com/office/officeart/2005/8/layout/list1"/>
    <dgm:cxn modelId="{03CDA2CD-E8FA-4D20-8722-DF0DBB6C0B3A}" type="presParOf" srcId="{170B9D91-73A5-C94A-86B8-9542E0C08F6E}" destId="{389AF671-C11F-024F-A2D7-C5967962A0E8}" srcOrd="2" destOrd="0" presId="urn:microsoft.com/office/officeart/2005/8/layout/list1"/>
    <dgm:cxn modelId="{75D14586-602B-4B06-8A15-72ED9C6A35C2}" type="presParOf" srcId="{170B9D91-73A5-C94A-86B8-9542E0C08F6E}" destId="{F32C7008-DBF9-F24B-B158-3BFF50B89EA7}" srcOrd="3" destOrd="0" presId="urn:microsoft.com/office/officeart/2005/8/layout/list1"/>
    <dgm:cxn modelId="{AAC27017-BF87-4A5B-89C3-82CB3B51EABB}" type="presParOf" srcId="{170B9D91-73A5-C94A-86B8-9542E0C08F6E}" destId="{2C9EBE65-A3F0-8449-AF79-A6C370ECE578}" srcOrd="4" destOrd="0" presId="urn:microsoft.com/office/officeart/2005/8/layout/list1"/>
    <dgm:cxn modelId="{BB10F4E3-7025-47E0-9668-1B6098B8952B}" type="presParOf" srcId="{2C9EBE65-A3F0-8449-AF79-A6C370ECE578}" destId="{0E84BBFB-7769-9F4F-BA45-CAFA38D2F37E}" srcOrd="0" destOrd="0" presId="urn:microsoft.com/office/officeart/2005/8/layout/list1"/>
    <dgm:cxn modelId="{AE37DE8A-9808-40EB-94E5-7BF3AA02A1C2}" type="presParOf" srcId="{2C9EBE65-A3F0-8449-AF79-A6C370ECE578}" destId="{021263DB-BB2E-CE40-AB3E-D360B885FC59}" srcOrd="1" destOrd="0" presId="urn:microsoft.com/office/officeart/2005/8/layout/list1"/>
    <dgm:cxn modelId="{DED3EF35-9F03-4BEF-B2A0-2DBEA109B029}" type="presParOf" srcId="{170B9D91-73A5-C94A-86B8-9542E0C08F6E}" destId="{6177B127-7361-D448-86B9-7FB42F5A470B}" srcOrd="5" destOrd="0" presId="urn:microsoft.com/office/officeart/2005/8/layout/list1"/>
    <dgm:cxn modelId="{13254676-BBE7-42DD-A158-2E0BCDB9BA42}" type="presParOf" srcId="{170B9D91-73A5-C94A-86B8-9542E0C08F6E}" destId="{3644A6E5-6D20-BA4A-89B9-E9D47478E14B}" srcOrd="6" destOrd="0" presId="urn:microsoft.com/office/officeart/2005/8/layout/list1"/>
    <dgm:cxn modelId="{DEE5D869-9D6E-44C1-AB39-7E19BECBC64C}" type="presParOf" srcId="{170B9D91-73A5-C94A-86B8-9542E0C08F6E}" destId="{4951A199-0D1E-45FA-9622-DF3FA020AAA0}" srcOrd="7" destOrd="0" presId="urn:microsoft.com/office/officeart/2005/8/layout/list1"/>
    <dgm:cxn modelId="{D6E2BAB7-DCA7-4821-9926-13011F11729A}" type="presParOf" srcId="{170B9D91-73A5-C94A-86B8-9542E0C08F6E}" destId="{4B21A788-819E-4F9B-9CAF-51605C645BBB}" srcOrd="8" destOrd="0" presId="urn:microsoft.com/office/officeart/2005/8/layout/list1"/>
    <dgm:cxn modelId="{78F90DB3-EE44-4500-BD87-59F0722E71FA}" type="presParOf" srcId="{4B21A788-819E-4F9B-9CAF-51605C645BBB}" destId="{045B550D-6D72-4254-B68D-B8E3DD86184A}" srcOrd="0" destOrd="0" presId="urn:microsoft.com/office/officeart/2005/8/layout/list1"/>
    <dgm:cxn modelId="{5442E0BA-9B16-4914-A337-1C729A447D4B}" type="presParOf" srcId="{4B21A788-819E-4F9B-9CAF-51605C645BBB}" destId="{C0CA9A8A-D29A-4F01-AD39-3A6E9959017D}" srcOrd="1" destOrd="0" presId="urn:microsoft.com/office/officeart/2005/8/layout/list1"/>
    <dgm:cxn modelId="{6AC74958-C944-43FD-906C-45C9F0F423B7}" type="presParOf" srcId="{170B9D91-73A5-C94A-86B8-9542E0C08F6E}" destId="{0EF1E0F5-4538-435A-8BDA-C95E4522A204}" srcOrd="9" destOrd="0" presId="urn:microsoft.com/office/officeart/2005/8/layout/list1"/>
    <dgm:cxn modelId="{B3D587C8-EC95-4400-96E2-139A9572D0FD}" type="presParOf" srcId="{170B9D91-73A5-C94A-86B8-9542E0C08F6E}" destId="{E8558B39-3FC3-4A55-A9A6-D949945AB7D2}"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3EE6B7-FF61-D746-92A7-4106B9F2B93C}" type="doc">
      <dgm:prSet loTypeId="urn:microsoft.com/office/officeart/2005/8/layout/list1" loCatId="" qsTypeId="urn:microsoft.com/office/officeart/2005/8/quickstyle/simple1" qsCatId="simple" csTypeId="urn:microsoft.com/office/officeart/2005/8/colors/colorful4" csCatId="colorful" phldr="1"/>
      <dgm:spPr/>
      <dgm:t>
        <a:bodyPr/>
        <a:lstStyle/>
        <a:p>
          <a:endParaRPr lang="zh-TW" altLang="en-US"/>
        </a:p>
      </dgm:t>
    </dgm:pt>
    <dgm:pt modelId="{8AD7C2E7-CA39-714F-A708-E0B8CFB666C6}">
      <dgm:prSet phldrT="[文字]" custT="1"/>
      <dgm:spPr/>
      <dgm:t>
        <a:bodyPr/>
        <a:lstStyle/>
        <a:p>
          <a:pPr>
            <a:lnSpc>
              <a:spcPct val="100000"/>
            </a:lnSpc>
            <a:spcBef>
              <a:spcPts val="0"/>
            </a:spcBef>
            <a:spcAft>
              <a:spcPts val="0"/>
            </a:spcAft>
          </a:pPr>
          <a:r>
            <a:rPr lang="zh-TW" altLang="en-US" sz="2000" dirty="0" smtClean="0">
              <a:latin typeface="微軟正黑體" panose="020B0604030504040204" pitchFamily="34" charset="-120"/>
              <a:ea typeface="微軟正黑體" panose="020B0604030504040204" pitchFamily="34" charset="-120"/>
              <a:cs typeface="微軟正黑體"/>
            </a:rPr>
            <a:t>初步評估補助</a:t>
          </a:r>
          <a:endParaRPr lang="zh-TW" altLang="en-US" sz="2000" dirty="0">
            <a:latin typeface="微軟正黑體" panose="020B0604030504040204" pitchFamily="34" charset="-120"/>
            <a:ea typeface="微軟正黑體" panose="020B0604030504040204" pitchFamily="34" charset="-120"/>
            <a:cs typeface="微軟正黑體"/>
          </a:endParaRPr>
        </a:p>
      </dgm:t>
    </dgm:pt>
    <dgm:pt modelId="{0FD6E51D-9ED9-954C-B960-EFE679724F46}" type="parTrans" cxnId="{15683081-952A-3642-95DD-8AA98D901439}">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2D34CD40-0420-3E4F-985A-4EDEA44079EB}" type="sibTrans" cxnId="{15683081-952A-3642-95DD-8AA98D901439}">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917157E6-A5A6-0C48-B5F7-F61D337CA2AA}">
      <dgm:prSet phldrT="[文字]" custT="1"/>
      <dgm:spPr/>
      <dgm:t>
        <a:bodyPr/>
        <a:lstStyle/>
        <a:p>
          <a:pPr>
            <a:lnSpc>
              <a:spcPct val="100000"/>
            </a:lnSpc>
            <a:spcBef>
              <a:spcPts val="0"/>
            </a:spcBef>
            <a:spcAft>
              <a:spcPts val="0"/>
            </a:spcAft>
          </a:pPr>
          <a:r>
            <a:rPr lang="zh-TW" altLang="en-US" sz="2000" dirty="0" smtClean="0">
              <a:latin typeface="微軟正黑體" panose="020B0604030504040204" pitchFamily="34" charset="-120"/>
              <a:ea typeface="微軟正黑體" panose="020B0604030504040204" pitchFamily="34" charset="-120"/>
              <a:cs typeface="微軟正黑體"/>
            </a:rPr>
            <a:t>詳細評估補助</a:t>
          </a:r>
          <a:endParaRPr lang="zh-TW" altLang="en-US" sz="2000" dirty="0">
            <a:latin typeface="微軟正黑體" panose="020B0604030504040204" pitchFamily="34" charset="-120"/>
            <a:ea typeface="微軟正黑體" panose="020B0604030504040204" pitchFamily="34" charset="-120"/>
            <a:cs typeface="微軟正黑體"/>
          </a:endParaRPr>
        </a:p>
      </dgm:t>
    </dgm:pt>
    <dgm:pt modelId="{D3309B4E-8250-5549-BAC0-ED208275F6A3}" type="parTrans" cxnId="{CE9492D4-CD29-E642-8B6F-B01B815B87F2}">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05947CF4-24F1-4C42-A52E-21D447B0697C}" type="sibTrans" cxnId="{CE9492D4-CD29-E642-8B6F-B01B815B87F2}">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04249F8A-A570-1541-A522-B56F4A8E1076}">
      <dgm:prSet phldrT="[文字]" custT="1"/>
      <dgm:spPr/>
      <dgm:t>
        <a:bodyPr/>
        <a:lstStyle/>
        <a:p>
          <a:pPr>
            <a:lnSpc>
              <a:spcPct val="100000"/>
            </a:lnSpc>
            <a:spcBef>
              <a:spcPts val="0"/>
            </a:spcBef>
            <a:spcAft>
              <a:spcPts val="0"/>
            </a:spcAft>
          </a:pPr>
          <a:r>
            <a:rPr lang="zh-TW" altLang="en-US" sz="1800" b="1" dirty="0" smtClean="0">
              <a:latin typeface="微軟正黑體" panose="020B0604030504040204" pitchFamily="34" charset="-120"/>
              <a:ea typeface="微軟正黑體" panose="020B0604030504040204" pitchFamily="34" charset="-120"/>
              <a:cs typeface="微軟正黑體"/>
            </a:rPr>
            <a:t>樓地板面積未達</a:t>
          </a:r>
          <a:r>
            <a:rPr lang="en-US" altLang="zh-TW" sz="1800" b="1" dirty="0" smtClean="0">
              <a:latin typeface="微軟正黑體" panose="020B0604030504040204" pitchFamily="34" charset="-120"/>
              <a:ea typeface="微軟正黑體" panose="020B0604030504040204" pitchFamily="34" charset="-120"/>
              <a:cs typeface="微軟正黑體"/>
            </a:rPr>
            <a:t>3000</a:t>
          </a:r>
          <a:r>
            <a:rPr lang="zh-TW" altLang="en-US" sz="1800" b="1" dirty="0" smtClean="0">
              <a:latin typeface="微軟正黑體" panose="020B0604030504040204" pitchFamily="34" charset="-120"/>
              <a:ea typeface="微軟正黑體" panose="020B0604030504040204" pitchFamily="34" charset="-120"/>
              <a:cs typeface="微軟正黑體"/>
            </a:rPr>
            <a:t>平方公尺：每棟</a:t>
          </a:r>
          <a:r>
            <a:rPr lang="en-US" altLang="zh-TW" sz="1800" b="1" dirty="0" smtClean="0">
              <a:latin typeface="微軟正黑體" panose="020B0604030504040204" pitchFamily="34" charset="-120"/>
              <a:ea typeface="微軟正黑體" panose="020B0604030504040204" pitchFamily="34" charset="-120"/>
              <a:cs typeface="微軟正黑體"/>
            </a:rPr>
            <a:t>12,000</a:t>
          </a:r>
          <a:r>
            <a:rPr lang="zh-TW" altLang="en-US" sz="1800" b="1" dirty="0" smtClean="0">
              <a:latin typeface="微軟正黑體" panose="020B0604030504040204" pitchFamily="34" charset="-120"/>
              <a:ea typeface="微軟正黑體" panose="020B0604030504040204" pitchFamily="34" charset="-120"/>
              <a:cs typeface="微軟正黑體"/>
            </a:rPr>
            <a:t>元。</a:t>
          </a:r>
          <a:endParaRPr lang="zh-TW" altLang="en-US" sz="1800" b="1" dirty="0">
            <a:latin typeface="微軟正黑體" panose="020B0604030504040204" pitchFamily="34" charset="-120"/>
            <a:ea typeface="微軟正黑體" panose="020B0604030504040204" pitchFamily="34" charset="-120"/>
            <a:cs typeface="微軟正黑體"/>
          </a:endParaRPr>
        </a:p>
      </dgm:t>
    </dgm:pt>
    <dgm:pt modelId="{C4E578BF-7622-994F-A4D4-B00DB2521E9F}" type="parTrans" cxnId="{5C5E2F2A-6074-C446-AF57-7B7520ED1924}">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D87E2C6D-81C4-B248-8A31-5D6DD3DD1415}" type="sibTrans" cxnId="{5C5E2F2A-6074-C446-AF57-7B7520ED1924}">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62AC6158-3B13-E74B-A91D-20A63D59403A}">
      <dgm:prSet phldrT="[文字]" custT="1"/>
      <dgm:spPr/>
      <dgm:t>
        <a:bodyPr/>
        <a:lstStyle/>
        <a:p>
          <a:pPr>
            <a:lnSpc>
              <a:spcPct val="100000"/>
            </a:lnSpc>
            <a:spcBef>
              <a:spcPts val="0"/>
            </a:spcBef>
            <a:spcAft>
              <a:spcPts val="0"/>
            </a:spcAft>
          </a:pPr>
          <a:r>
            <a:rPr lang="zh-TW" altLang="en-US" sz="1600" b="1" dirty="0" smtClean="0">
              <a:latin typeface="微軟正黑體" panose="020B0604030504040204" pitchFamily="34" charset="-120"/>
              <a:ea typeface="微軟正黑體" panose="020B0604030504040204" pitchFamily="34" charset="-120"/>
              <a:cs typeface="微軟正黑體"/>
            </a:rPr>
            <a:t>依內政部營建署代辦建築物耐震能力詳細評估工作公同供應契約標價清單之評估費用。但每棟補助額度不超過評估費用</a:t>
          </a:r>
          <a:r>
            <a:rPr lang="en-US" altLang="zh-TW" sz="1600" b="1" dirty="0" smtClean="0">
              <a:latin typeface="微軟正黑體" panose="020B0604030504040204" pitchFamily="34" charset="-120"/>
              <a:ea typeface="微軟正黑體" panose="020B0604030504040204" pitchFamily="34" charset="-120"/>
              <a:cs typeface="微軟正黑體"/>
            </a:rPr>
            <a:t>30</a:t>
          </a:r>
          <a:r>
            <a:rPr lang="zh-TW" altLang="en-US" sz="1600" b="1" dirty="0" smtClean="0">
              <a:latin typeface="微軟正黑體" panose="020B0604030504040204" pitchFamily="34" charset="-120"/>
              <a:ea typeface="微軟正黑體" panose="020B0604030504040204" pitchFamily="34" charset="-120"/>
              <a:cs typeface="微軟正黑體"/>
            </a:rPr>
            <a:t>％或</a:t>
          </a:r>
          <a:r>
            <a:rPr lang="en-US" altLang="zh-TW" sz="1600" b="1" dirty="0" smtClean="0">
              <a:latin typeface="微軟正黑體" panose="020B0604030504040204" pitchFamily="34" charset="-120"/>
              <a:ea typeface="微軟正黑體" panose="020B0604030504040204" pitchFamily="34" charset="-120"/>
              <a:cs typeface="微軟正黑體"/>
            </a:rPr>
            <a:t>40</a:t>
          </a:r>
          <a:r>
            <a:rPr lang="zh-TW" altLang="en-US" sz="1600" b="1" dirty="0" smtClean="0">
              <a:latin typeface="微軟正黑體" panose="020B0604030504040204" pitchFamily="34" charset="-120"/>
              <a:ea typeface="微軟正黑體" panose="020B0604030504040204" pitchFamily="34" charset="-120"/>
              <a:cs typeface="微軟正黑體"/>
            </a:rPr>
            <a:t>萬元。</a:t>
          </a:r>
          <a:endParaRPr lang="zh-TW" altLang="en-US" sz="1600" b="1" dirty="0">
            <a:latin typeface="微軟正黑體" panose="020B0604030504040204" pitchFamily="34" charset="-120"/>
            <a:ea typeface="微軟正黑體" panose="020B0604030504040204" pitchFamily="34" charset="-120"/>
            <a:cs typeface="微軟正黑體"/>
          </a:endParaRPr>
        </a:p>
      </dgm:t>
    </dgm:pt>
    <dgm:pt modelId="{41AE9060-C528-A34E-ACBD-7E4F16915428}" type="parTrans" cxnId="{5DF9A344-8970-7C4B-BCF1-7E2DD7E64271}">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F4D1C014-EFC9-4A44-93AD-DC3E455DEC03}" type="sibTrans" cxnId="{5DF9A344-8970-7C4B-BCF1-7E2DD7E64271}">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102775CF-49E5-469A-8340-A27746311EB4}">
      <dgm:prSet phldrT="[文字]" custT="1"/>
      <dgm:spPr/>
      <dgm:t>
        <a:bodyPr/>
        <a:lstStyle/>
        <a:p>
          <a:pPr>
            <a:lnSpc>
              <a:spcPct val="100000"/>
            </a:lnSpc>
            <a:spcBef>
              <a:spcPts val="0"/>
            </a:spcBef>
            <a:spcAft>
              <a:spcPts val="0"/>
            </a:spcAft>
          </a:pPr>
          <a:r>
            <a:rPr lang="zh-TW" altLang="en-US" sz="1800" b="1" dirty="0" smtClean="0">
              <a:latin typeface="微軟正黑體" panose="020B0604030504040204" pitchFamily="34" charset="-120"/>
              <a:ea typeface="微軟正黑體" panose="020B0604030504040204" pitchFamily="34" charset="-120"/>
              <a:cs typeface="微軟正黑體"/>
            </a:rPr>
            <a:t>樓地板面積</a:t>
          </a:r>
          <a:r>
            <a:rPr lang="en-US" altLang="zh-TW" sz="1800" b="1" dirty="0" smtClean="0">
              <a:latin typeface="微軟正黑體" panose="020B0604030504040204" pitchFamily="34" charset="-120"/>
              <a:ea typeface="微軟正黑體" panose="020B0604030504040204" pitchFamily="34" charset="-120"/>
              <a:cs typeface="微軟正黑體"/>
            </a:rPr>
            <a:t>3000</a:t>
          </a:r>
          <a:r>
            <a:rPr lang="zh-TW" altLang="en-US" sz="1800" b="1" dirty="0" smtClean="0">
              <a:latin typeface="微軟正黑體" panose="020B0604030504040204" pitchFamily="34" charset="-120"/>
              <a:ea typeface="微軟正黑體" panose="020B0604030504040204" pitchFamily="34" charset="-120"/>
              <a:cs typeface="微軟正黑體"/>
            </a:rPr>
            <a:t>平方公尺以上，每棟</a:t>
          </a:r>
          <a:r>
            <a:rPr lang="en-US" altLang="zh-TW" sz="1800" b="1" dirty="0" smtClean="0">
              <a:latin typeface="微軟正黑體" panose="020B0604030504040204" pitchFamily="34" charset="-120"/>
              <a:ea typeface="微軟正黑體" panose="020B0604030504040204" pitchFamily="34" charset="-120"/>
              <a:cs typeface="微軟正黑體"/>
            </a:rPr>
            <a:t>15,000</a:t>
          </a:r>
          <a:r>
            <a:rPr lang="zh-TW" altLang="en-US" sz="1800" b="1" dirty="0" smtClean="0">
              <a:latin typeface="微軟正黑體" panose="020B0604030504040204" pitchFamily="34" charset="-120"/>
              <a:ea typeface="微軟正黑體" panose="020B0604030504040204" pitchFamily="34" charset="-120"/>
              <a:cs typeface="微軟正黑體"/>
            </a:rPr>
            <a:t>元。</a:t>
          </a:r>
          <a:endParaRPr lang="zh-TW" altLang="en-US" sz="1800" b="1" dirty="0">
            <a:latin typeface="微軟正黑體" panose="020B0604030504040204" pitchFamily="34" charset="-120"/>
            <a:ea typeface="微軟正黑體" panose="020B0604030504040204" pitchFamily="34" charset="-120"/>
            <a:cs typeface="微軟正黑體"/>
          </a:endParaRPr>
        </a:p>
      </dgm:t>
    </dgm:pt>
    <dgm:pt modelId="{925B5DDE-F6F9-4B44-8DE2-4A9BB3390668}" type="parTrans" cxnId="{01896787-769A-452B-A22B-2F9EF62B63F5}">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13D348F1-C881-4F8A-BD8A-12AF8904044A}" type="sibTrans" cxnId="{01896787-769A-452B-A22B-2F9EF62B63F5}">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3B955DC8-E18F-44CA-917E-2E7917C16A9B}">
      <dgm:prSet phldrT="[文字]" custT="1"/>
      <dgm:spPr/>
      <dgm:t>
        <a:bodyPr/>
        <a:lstStyle/>
        <a:p>
          <a:pPr>
            <a:lnSpc>
              <a:spcPct val="100000"/>
            </a:lnSpc>
            <a:spcBef>
              <a:spcPts val="0"/>
            </a:spcBef>
            <a:spcAft>
              <a:spcPts val="0"/>
            </a:spcAft>
          </a:pPr>
          <a:r>
            <a:rPr lang="zh-TW" altLang="en-US" sz="1600" b="1" dirty="0" smtClean="0">
              <a:latin typeface="微軟正黑體" panose="020B0604030504040204" pitchFamily="34" charset="-120"/>
              <a:ea typeface="微軟正黑體" panose="020B0604030504040204" pitchFamily="34" charset="-120"/>
              <a:cs typeface="微軟正黑體"/>
            </a:rPr>
            <a:t>審查費：依評估費用</a:t>
          </a:r>
          <a:r>
            <a:rPr lang="en-US" altLang="zh-TW" sz="1600" b="1" dirty="0" smtClean="0">
              <a:latin typeface="微軟正黑體" panose="020B0604030504040204" pitchFamily="34" charset="-120"/>
              <a:ea typeface="微軟正黑體" panose="020B0604030504040204" pitchFamily="34" charset="-120"/>
              <a:cs typeface="微軟正黑體"/>
            </a:rPr>
            <a:t>15</a:t>
          </a:r>
          <a:r>
            <a:rPr lang="zh-TW" altLang="en-US" sz="1600" b="1" dirty="0" smtClean="0">
              <a:latin typeface="微軟正黑體" panose="020B0604030504040204" pitchFamily="34" charset="-120"/>
              <a:ea typeface="微軟正黑體" panose="020B0604030504040204" pitchFamily="34" charset="-120"/>
              <a:cs typeface="微軟正黑體"/>
            </a:rPr>
            <a:t>％估算，但不得超過</a:t>
          </a:r>
          <a:r>
            <a:rPr lang="en-US" altLang="zh-TW" sz="1600" b="1" dirty="0" smtClean="0">
              <a:latin typeface="微軟正黑體" panose="020B0604030504040204" pitchFamily="34" charset="-120"/>
              <a:ea typeface="微軟正黑體" panose="020B0604030504040204" pitchFamily="34" charset="-120"/>
              <a:cs typeface="微軟正黑體"/>
            </a:rPr>
            <a:t>20</a:t>
          </a:r>
          <a:r>
            <a:rPr lang="zh-TW" altLang="en-US" sz="1600" b="1" dirty="0" smtClean="0">
              <a:latin typeface="微軟正黑體" panose="020B0604030504040204" pitchFamily="34" charset="-120"/>
              <a:ea typeface="微軟正黑體" panose="020B0604030504040204" pitchFamily="34" charset="-120"/>
              <a:cs typeface="微軟正黑體"/>
            </a:rPr>
            <a:t>萬元。</a:t>
          </a:r>
          <a:endParaRPr lang="zh-TW" altLang="en-US" sz="1600" b="1" dirty="0">
            <a:latin typeface="微軟正黑體" panose="020B0604030504040204" pitchFamily="34" charset="-120"/>
            <a:ea typeface="微軟正黑體" panose="020B0604030504040204" pitchFamily="34" charset="-120"/>
            <a:cs typeface="微軟正黑體"/>
          </a:endParaRPr>
        </a:p>
      </dgm:t>
    </dgm:pt>
    <dgm:pt modelId="{8D385698-271A-4E3E-9B80-0E05B00F1E3E}" type="parTrans" cxnId="{3916DC6B-808F-45F1-872F-A7B4F9B04E2C}">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F419C253-5136-4EC6-BEC5-CDBDB6391162}" type="sibTrans" cxnId="{3916DC6B-808F-45F1-872F-A7B4F9B04E2C}">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F9C6A65C-7138-4660-BC43-05E09E987BA8}">
      <dgm:prSet phldrT="[文字]" custT="1"/>
      <dgm:spPr/>
      <dgm:t>
        <a:bodyPr/>
        <a:lstStyle/>
        <a:p>
          <a:pPr>
            <a:lnSpc>
              <a:spcPct val="100000"/>
            </a:lnSpc>
            <a:spcBef>
              <a:spcPts val="0"/>
            </a:spcBef>
            <a:spcAft>
              <a:spcPts val="0"/>
            </a:spcAft>
          </a:pPr>
          <a:r>
            <a:rPr lang="zh-TW" altLang="en-US" sz="1800" b="1" dirty="0" smtClean="0">
              <a:latin typeface="微軟正黑體" panose="020B0604030504040204" pitchFamily="34" charset="-120"/>
              <a:ea typeface="微軟正黑體" panose="020B0604030504040204" pitchFamily="34" charset="-120"/>
              <a:cs typeface="微軟正黑體"/>
            </a:rPr>
            <a:t>審查費：每棟</a:t>
          </a:r>
          <a:r>
            <a:rPr lang="en-US" altLang="zh-TW" sz="1800" b="1" dirty="0" smtClean="0">
              <a:latin typeface="微軟正黑體" panose="020B0604030504040204" pitchFamily="34" charset="-120"/>
              <a:ea typeface="微軟正黑體" panose="020B0604030504040204" pitchFamily="34" charset="-120"/>
              <a:cs typeface="微軟正黑體"/>
            </a:rPr>
            <a:t>1000</a:t>
          </a:r>
          <a:r>
            <a:rPr lang="zh-TW" altLang="en-US" sz="1800" b="1" dirty="0" smtClean="0">
              <a:latin typeface="微軟正黑體" panose="020B0604030504040204" pitchFamily="34" charset="-120"/>
              <a:ea typeface="微軟正黑體" panose="020B0604030504040204" pitchFamily="34" charset="-120"/>
              <a:cs typeface="微軟正黑體"/>
            </a:rPr>
            <a:t>元。</a:t>
          </a:r>
          <a:endParaRPr lang="zh-TW" altLang="en-US" sz="1800" b="1" dirty="0">
            <a:latin typeface="微軟正黑體" panose="020B0604030504040204" pitchFamily="34" charset="-120"/>
            <a:ea typeface="微軟正黑體" panose="020B0604030504040204" pitchFamily="34" charset="-120"/>
            <a:cs typeface="微軟正黑體"/>
          </a:endParaRPr>
        </a:p>
      </dgm:t>
    </dgm:pt>
    <dgm:pt modelId="{154470F5-B3D2-4264-AF76-162C0AFC7269}" type="parTrans" cxnId="{A11179A2-9529-4D23-8E9E-7D6FAB521B5E}">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8AE7AEF6-5750-4FAD-8BF5-B817AB232297}" type="sibTrans" cxnId="{A11179A2-9529-4D23-8E9E-7D6FAB521B5E}">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A7EDF237-F0BA-478C-AC3B-A427D6798022}">
      <dgm:prSet phldrT="[文字]" custT="1"/>
      <dgm:spPr/>
      <dgm:t>
        <a:bodyPr/>
        <a:lstStyle/>
        <a:p>
          <a:pPr>
            <a:lnSpc>
              <a:spcPct val="100000"/>
            </a:lnSpc>
            <a:spcBef>
              <a:spcPts val="0"/>
            </a:spcBef>
            <a:spcAft>
              <a:spcPts val="0"/>
            </a:spcAft>
          </a:pPr>
          <a:r>
            <a:rPr lang="zh-TW" altLang="en-US" sz="1800" b="1" dirty="0" smtClean="0">
              <a:latin typeface="微軟正黑體" panose="020B0604030504040204" pitchFamily="34" charset="-120"/>
              <a:ea typeface="微軟正黑體" panose="020B0604030504040204" pitchFamily="34" charset="-120"/>
              <a:cs typeface="微軟正黑體"/>
            </a:rPr>
            <a:t>行政作業費：每棟</a:t>
          </a:r>
          <a:r>
            <a:rPr lang="en-US" altLang="zh-TW" sz="1800" b="1" dirty="0" smtClean="0">
              <a:latin typeface="微軟正黑體" panose="020B0604030504040204" pitchFamily="34" charset="-120"/>
              <a:ea typeface="微軟正黑體" panose="020B0604030504040204" pitchFamily="34" charset="-120"/>
              <a:cs typeface="微軟正黑體"/>
            </a:rPr>
            <a:t>500</a:t>
          </a:r>
          <a:r>
            <a:rPr lang="zh-TW" altLang="en-US" sz="1800" b="1" dirty="0" smtClean="0">
              <a:latin typeface="微軟正黑體" panose="020B0604030504040204" pitchFamily="34" charset="-120"/>
              <a:ea typeface="微軟正黑體" panose="020B0604030504040204" pitchFamily="34" charset="-120"/>
              <a:cs typeface="微軟正黑體"/>
            </a:rPr>
            <a:t>元。</a:t>
          </a:r>
          <a:endParaRPr lang="zh-TW" altLang="en-US" sz="1800" b="1" dirty="0">
            <a:latin typeface="微軟正黑體" panose="020B0604030504040204" pitchFamily="34" charset="-120"/>
            <a:ea typeface="微軟正黑體" panose="020B0604030504040204" pitchFamily="34" charset="-120"/>
            <a:cs typeface="微軟正黑體"/>
          </a:endParaRPr>
        </a:p>
      </dgm:t>
    </dgm:pt>
    <dgm:pt modelId="{4548DF87-5C91-4798-B4E5-73A46AF9B6CE}" type="parTrans" cxnId="{C9788834-1F51-4F35-BF6C-1D04B4EC46CB}">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BE2B09AF-4215-4F2B-8A38-37C598DEE48C}" type="sibTrans" cxnId="{C9788834-1F51-4F35-BF6C-1D04B4EC46CB}">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1598E6F0-FCD0-4F8B-BFD9-B624CCFB921A}">
      <dgm:prSet phldrT="[文字]" custT="1"/>
      <dgm:spPr/>
      <dgm:t>
        <a:bodyPr/>
        <a:lstStyle/>
        <a:p>
          <a:pPr>
            <a:lnSpc>
              <a:spcPct val="100000"/>
            </a:lnSpc>
            <a:spcBef>
              <a:spcPts val="0"/>
            </a:spcBef>
            <a:spcAft>
              <a:spcPts val="0"/>
            </a:spcAft>
          </a:pPr>
          <a:r>
            <a:rPr lang="zh-TW" altLang="en-US" sz="1600" b="1" dirty="0" smtClean="0">
              <a:latin typeface="微軟正黑體" panose="020B0604030504040204" pitchFamily="34" charset="-120"/>
              <a:ea typeface="微軟正黑體" panose="020B0604030504040204" pitchFamily="34" charset="-120"/>
              <a:cs typeface="微軟正黑體"/>
            </a:rPr>
            <a:t>行政作業費：每棟</a:t>
          </a:r>
          <a:r>
            <a:rPr lang="en-US" altLang="zh-TW" sz="1600" b="1" dirty="0" smtClean="0">
              <a:latin typeface="微軟正黑體" panose="020B0604030504040204" pitchFamily="34" charset="-120"/>
              <a:ea typeface="微軟正黑體" panose="020B0604030504040204" pitchFamily="34" charset="-120"/>
              <a:cs typeface="微軟正黑體"/>
            </a:rPr>
            <a:t>5000</a:t>
          </a:r>
          <a:r>
            <a:rPr lang="zh-TW" altLang="en-US" sz="1600" b="1" dirty="0" smtClean="0">
              <a:latin typeface="微軟正黑體" panose="020B0604030504040204" pitchFamily="34" charset="-120"/>
              <a:ea typeface="微軟正黑體" panose="020B0604030504040204" pitchFamily="34" charset="-120"/>
              <a:cs typeface="微軟正黑體"/>
            </a:rPr>
            <a:t>元。</a:t>
          </a:r>
          <a:endParaRPr lang="zh-TW" altLang="en-US" sz="1600" b="1" dirty="0">
            <a:latin typeface="微軟正黑體" panose="020B0604030504040204" pitchFamily="34" charset="-120"/>
            <a:ea typeface="微軟正黑體" panose="020B0604030504040204" pitchFamily="34" charset="-120"/>
            <a:cs typeface="微軟正黑體"/>
          </a:endParaRPr>
        </a:p>
      </dgm:t>
    </dgm:pt>
    <dgm:pt modelId="{B2259401-902F-4C07-A31B-90EC22BEDD19}" type="parTrans" cxnId="{4A1E2CBD-0E8D-499C-9861-D880A0DC8A19}">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BA0336E7-5ABA-48EC-9BD0-8400CB70983D}" type="sibTrans" cxnId="{4A1E2CBD-0E8D-499C-9861-D880A0DC8A19}">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0A41D588-77D8-497C-995D-F96A0DB0C442}">
      <dgm:prSet phldrT="[文字]" custT="1"/>
      <dgm:spPr/>
      <dgm:t>
        <a:bodyPr/>
        <a:lstStyle/>
        <a:p>
          <a:pPr>
            <a:lnSpc>
              <a:spcPct val="100000"/>
            </a:lnSpc>
            <a:spcBef>
              <a:spcPts val="0"/>
            </a:spcBef>
            <a:spcAft>
              <a:spcPts val="0"/>
            </a:spcAft>
          </a:pPr>
          <a:r>
            <a:rPr lang="zh-TW" altLang="en-US" sz="2000" dirty="0" smtClean="0">
              <a:latin typeface="微軟正黑體" panose="020B0604030504040204" pitchFamily="34" charset="-120"/>
              <a:ea typeface="微軟正黑體" panose="020B0604030504040204" pitchFamily="34" charset="-120"/>
              <a:cs typeface="微軟正黑體"/>
            </a:rPr>
            <a:t>總樓地板面積認定</a:t>
          </a:r>
          <a:endParaRPr lang="zh-TW" altLang="en-US" sz="2000" dirty="0">
            <a:latin typeface="微軟正黑體" panose="020B0604030504040204" pitchFamily="34" charset="-120"/>
            <a:ea typeface="微軟正黑體" panose="020B0604030504040204" pitchFamily="34" charset="-120"/>
            <a:cs typeface="微軟正黑體"/>
          </a:endParaRPr>
        </a:p>
      </dgm:t>
    </dgm:pt>
    <dgm:pt modelId="{041C056B-C6FA-454A-BED8-DC0E11E30016}" type="parTrans" cxnId="{3B1A9C6B-C6AB-48A8-BEC5-774ABBB389EE}">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A185F3F6-6014-4B0B-B125-BC708448038F}" type="sibTrans" cxnId="{3B1A9C6B-C6AB-48A8-BEC5-774ABBB389EE}">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A373C949-E9ED-4A6D-B21D-0F24CE8B0A0E}">
      <dgm:prSet phldrT="[文字]" custT="1"/>
      <dgm:spPr/>
      <dgm:t>
        <a:bodyPr/>
        <a:lstStyle/>
        <a:p>
          <a:pPr>
            <a:lnSpc>
              <a:spcPct val="100000"/>
            </a:lnSpc>
            <a:spcBef>
              <a:spcPts val="0"/>
            </a:spcBef>
            <a:spcAft>
              <a:spcPts val="0"/>
            </a:spcAft>
          </a:pPr>
          <a:r>
            <a:rPr lang="zh-TW" altLang="en-US" sz="1600" b="1" dirty="0" smtClean="0">
              <a:latin typeface="微軟正黑體" panose="020B0604030504040204" pitchFamily="34" charset="-120"/>
              <a:ea typeface="微軟正黑體" panose="020B0604030504040204" pitchFamily="34" charset="-120"/>
              <a:cs typeface="微軟正黑體"/>
            </a:rPr>
            <a:t>使用執照登載為準。</a:t>
          </a:r>
          <a:endParaRPr lang="zh-TW" altLang="en-US" sz="1600" b="1" dirty="0">
            <a:latin typeface="微軟正黑體" panose="020B0604030504040204" pitchFamily="34" charset="-120"/>
            <a:ea typeface="微軟正黑體" panose="020B0604030504040204" pitchFamily="34" charset="-120"/>
            <a:cs typeface="微軟正黑體"/>
          </a:endParaRPr>
        </a:p>
      </dgm:t>
    </dgm:pt>
    <dgm:pt modelId="{748AC867-17E4-4A62-A9EA-9FD38F9169C6}" type="parTrans" cxnId="{AFFCE1FF-BEBB-4470-AE1B-621EC7DBE8E4}">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09C2D1E4-4B28-4D84-8D86-074A5F945E3F}" type="sibTrans" cxnId="{AFFCE1FF-BEBB-4470-AE1B-621EC7DBE8E4}">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89264EEA-6618-47ED-B13E-986F0F47E4E5}">
      <dgm:prSet phldrT="[文字]" custT="1"/>
      <dgm:spPr/>
      <dgm:t>
        <a:bodyPr/>
        <a:lstStyle/>
        <a:p>
          <a:pPr>
            <a:lnSpc>
              <a:spcPct val="100000"/>
            </a:lnSpc>
            <a:spcBef>
              <a:spcPts val="0"/>
            </a:spcBef>
            <a:spcAft>
              <a:spcPts val="0"/>
            </a:spcAft>
          </a:pPr>
          <a:r>
            <a:rPr lang="zh-TW" altLang="en-US" sz="1600" b="1" dirty="0" smtClean="0">
              <a:latin typeface="微軟正黑體" panose="020B0604030504040204" pitchFamily="34" charset="-120"/>
              <a:ea typeface="微軟正黑體" panose="020B0604030504040204" pitchFamily="34" charset="-120"/>
              <a:cs typeface="微軟正黑體"/>
            </a:rPr>
            <a:t>未領得使照，以建物登記謄本所載之主建物面積；或主管機關認定之合法建築物證明文件所載。</a:t>
          </a:r>
          <a:endParaRPr lang="zh-TW" altLang="en-US" sz="1600" b="1" dirty="0">
            <a:latin typeface="微軟正黑體" panose="020B0604030504040204" pitchFamily="34" charset="-120"/>
            <a:ea typeface="微軟正黑體" panose="020B0604030504040204" pitchFamily="34" charset="-120"/>
            <a:cs typeface="微軟正黑體"/>
          </a:endParaRPr>
        </a:p>
      </dgm:t>
    </dgm:pt>
    <dgm:pt modelId="{1AE3D9C4-F58B-4194-9C85-437CF7BF69BB}" type="parTrans" cxnId="{4C27B991-D917-4ABF-AC2E-45C7FDAD4EAC}">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656E68DF-BB31-41DE-B6E4-A69FAD3AF5F0}" type="sibTrans" cxnId="{4C27B991-D917-4ABF-AC2E-45C7FDAD4EAC}">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endParaRPr>
        </a:p>
      </dgm:t>
    </dgm:pt>
    <dgm:pt modelId="{170B9D91-73A5-C94A-86B8-9542E0C08F6E}" type="pres">
      <dgm:prSet presAssocID="{733EE6B7-FF61-D746-92A7-4106B9F2B93C}" presName="linear" presStyleCnt="0">
        <dgm:presLayoutVars>
          <dgm:dir/>
          <dgm:animLvl val="lvl"/>
          <dgm:resizeHandles val="exact"/>
        </dgm:presLayoutVars>
      </dgm:prSet>
      <dgm:spPr/>
      <dgm:t>
        <a:bodyPr/>
        <a:lstStyle/>
        <a:p>
          <a:endParaRPr lang="zh-TW" altLang="en-US"/>
        </a:p>
      </dgm:t>
    </dgm:pt>
    <dgm:pt modelId="{2E6ACF1E-8154-9E48-8730-357C49BED92D}" type="pres">
      <dgm:prSet presAssocID="{8AD7C2E7-CA39-714F-A708-E0B8CFB666C6}" presName="parentLin" presStyleCnt="0"/>
      <dgm:spPr/>
      <dgm:t>
        <a:bodyPr/>
        <a:lstStyle/>
        <a:p>
          <a:endParaRPr lang="zh-TW" altLang="en-US"/>
        </a:p>
      </dgm:t>
    </dgm:pt>
    <dgm:pt modelId="{C5F84F23-4F40-B347-8397-21C03A91940F}" type="pres">
      <dgm:prSet presAssocID="{8AD7C2E7-CA39-714F-A708-E0B8CFB666C6}" presName="parentLeftMargin" presStyleLbl="node1" presStyleIdx="0" presStyleCnt="3"/>
      <dgm:spPr/>
      <dgm:t>
        <a:bodyPr/>
        <a:lstStyle/>
        <a:p>
          <a:endParaRPr lang="zh-TW" altLang="en-US"/>
        </a:p>
      </dgm:t>
    </dgm:pt>
    <dgm:pt modelId="{9A63222D-73FD-9E4D-AD23-84D9B428D159}" type="pres">
      <dgm:prSet presAssocID="{8AD7C2E7-CA39-714F-A708-E0B8CFB666C6}" presName="parentText" presStyleLbl="node1" presStyleIdx="0" presStyleCnt="3">
        <dgm:presLayoutVars>
          <dgm:chMax val="0"/>
          <dgm:bulletEnabled val="1"/>
        </dgm:presLayoutVars>
      </dgm:prSet>
      <dgm:spPr/>
      <dgm:t>
        <a:bodyPr/>
        <a:lstStyle/>
        <a:p>
          <a:endParaRPr lang="zh-TW" altLang="en-US"/>
        </a:p>
      </dgm:t>
    </dgm:pt>
    <dgm:pt modelId="{A191CB54-DFA1-C84B-AA66-1795AAA906C7}" type="pres">
      <dgm:prSet presAssocID="{8AD7C2E7-CA39-714F-A708-E0B8CFB666C6}" presName="negativeSpace" presStyleCnt="0"/>
      <dgm:spPr/>
      <dgm:t>
        <a:bodyPr/>
        <a:lstStyle/>
        <a:p>
          <a:endParaRPr lang="zh-TW" altLang="en-US"/>
        </a:p>
      </dgm:t>
    </dgm:pt>
    <dgm:pt modelId="{389AF671-C11F-024F-A2D7-C5967962A0E8}" type="pres">
      <dgm:prSet presAssocID="{8AD7C2E7-CA39-714F-A708-E0B8CFB666C6}" presName="childText" presStyleLbl="conFgAcc1" presStyleIdx="0" presStyleCnt="3">
        <dgm:presLayoutVars>
          <dgm:bulletEnabled val="1"/>
        </dgm:presLayoutVars>
      </dgm:prSet>
      <dgm:spPr/>
      <dgm:t>
        <a:bodyPr/>
        <a:lstStyle/>
        <a:p>
          <a:endParaRPr lang="zh-TW" altLang="en-US"/>
        </a:p>
      </dgm:t>
    </dgm:pt>
    <dgm:pt modelId="{F32C7008-DBF9-F24B-B158-3BFF50B89EA7}" type="pres">
      <dgm:prSet presAssocID="{2D34CD40-0420-3E4F-985A-4EDEA44079EB}" presName="spaceBetweenRectangles" presStyleCnt="0"/>
      <dgm:spPr/>
      <dgm:t>
        <a:bodyPr/>
        <a:lstStyle/>
        <a:p>
          <a:endParaRPr lang="zh-TW" altLang="en-US"/>
        </a:p>
      </dgm:t>
    </dgm:pt>
    <dgm:pt modelId="{2C9EBE65-A3F0-8449-AF79-A6C370ECE578}" type="pres">
      <dgm:prSet presAssocID="{917157E6-A5A6-0C48-B5F7-F61D337CA2AA}" presName="parentLin" presStyleCnt="0"/>
      <dgm:spPr/>
      <dgm:t>
        <a:bodyPr/>
        <a:lstStyle/>
        <a:p>
          <a:endParaRPr lang="zh-TW" altLang="en-US"/>
        </a:p>
      </dgm:t>
    </dgm:pt>
    <dgm:pt modelId="{0E84BBFB-7769-9F4F-BA45-CAFA38D2F37E}" type="pres">
      <dgm:prSet presAssocID="{917157E6-A5A6-0C48-B5F7-F61D337CA2AA}" presName="parentLeftMargin" presStyleLbl="node1" presStyleIdx="0" presStyleCnt="3"/>
      <dgm:spPr/>
      <dgm:t>
        <a:bodyPr/>
        <a:lstStyle/>
        <a:p>
          <a:endParaRPr lang="zh-TW" altLang="en-US"/>
        </a:p>
      </dgm:t>
    </dgm:pt>
    <dgm:pt modelId="{021263DB-BB2E-CE40-AB3E-D360B885FC59}" type="pres">
      <dgm:prSet presAssocID="{917157E6-A5A6-0C48-B5F7-F61D337CA2AA}" presName="parentText" presStyleLbl="node1" presStyleIdx="1" presStyleCnt="3">
        <dgm:presLayoutVars>
          <dgm:chMax val="0"/>
          <dgm:bulletEnabled val="1"/>
        </dgm:presLayoutVars>
      </dgm:prSet>
      <dgm:spPr/>
      <dgm:t>
        <a:bodyPr/>
        <a:lstStyle/>
        <a:p>
          <a:endParaRPr lang="zh-TW" altLang="en-US"/>
        </a:p>
      </dgm:t>
    </dgm:pt>
    <dgm:pt modelId="{6177B127-7361-D448-86B9-7FB42F5A470B}" type="pres">
      <dgm:prSet presAssocID="{917157E6-A5A6-0C48-B5F7-F61D337CA2AA}" presName="negativeSpace" presStyleCnt="0"/>
      <dgm:spPr/>
      <dgm:t>
        <a:bodyPr/>
        <a:lstStyle/>
        <a:p>
          <a:endParaRPr lang="zh-TW" altLang="en-US"/>
        </a:p>
      </dgm:t>
    </dgm:pt>
    <dgm:pt modelId="{3644A6E5-6D20-BA4A-89B9-E9D47478E14B}" type="pres">
      <dgm:prSet presAssocID="{917157E6-A5A6-0C48-B5F7-F61D337CA2AA}" presName="childText" presStyleLbl="conFgAcc1" presStyleIdx="1" presStyleCnt="3">
        <dgm:presLayoutVars>
          <dgm:bulletEnabled val="1"/>
        </dgm:presLayoutVars>
      </dgm:prSet>
      <dgm:spPr/>
      <dgm:t>
        <a:bodyPr/>
        <a:lstStyle/>
        <a:p>
          <a:endParaRPr lang="zh-TW" altLang="en-US"/>
        </a:p>
      </dgm:t>
    </dgm:pt>
    <dgm:pt modelId="{4951A199-0D1E-45FA-9622-DF3FA020AAA0}" type="pres">
      <dgm:prSet presAssocID="{05947CF4-24F1-4C42-A52E-21D447B0697C}" presName="spaceBetweenRectangles" presStyleCnt="0"/>
      <dgm:spPr/>
      <dgm:t>
        <a:bodyPr/>
        <a:lstStyle/>
        <a:p>
          <a:endParaRPr lang="zh-TW" altLang="en-US"/>
        </a:p>
      </dgm:t>
    </dgm:pt>
    <dgm:pt modelId="{4B21A788-819E-4F9B-9CAF-51605C645BBB}" type="pres">
      <dgm:prSet presAssocID="{0A41D588-77D8-497C-995D-F96A0DB0C442}" presName="parentLin" presStyleCnt="0"/>
      <dgm:spPr/>
      <dgm:t>
        <a:bodyPr/>
        <a:lstStyle/>
        <a:p>
          <a:endParaRPr lang="zh-TW" altLang="en-US"/>
        </a:p>
      </dgm:t>
    </dgm:pt>
    <dgm:pt modelId="{045B550D-6D72-4254-B68D-B8E3DD86184A}" type="pres">
      <dgm:prSet presAssocID="{0A41D588-77D8-497C-995D-F96A0DB0C442}" presName="parentLeftMargin" presStyleLbl="node1" presStyleIdx="1" presStyleCnt="3"/>
      <dgm:spPr/>
      <dgm:t>
        <a:bodyPr/>
        <a:lstStyle/>
        <a:p>
          <a:endParaRPr lang="zh-TW" altLang="en-US"/>
        </a:p>
      </dgm:t>
    </dgm:pt>
    <dgm:pt modelId="{C0CA9A8A-D29A-4F01-AD39-3A6E9959017D}" type="pres">
      <dgm:prSet presAssocID="{0A41D588-77D8-497C-995D-F96A0DB0C442}" presName="parentText" presStyleLbl="node1" presStyleIdx="2" presStyleCnt="3">
        <dgm:presLayoutVars>
          <dgm:chMax val="0"/>
          <dgm:bulletEnabled val="1"/>
        </dgm:presLayoutVars>
      </dgm:prSet>
      <dgm:spPr/>
      <dgm:t>
        <a:bodyPr/>
        <a:lstStyle/>
        <a:p>
          <a:endParaRPr lang="zh-TW" altLang="en-US"/>
        </a:p>
      </dgm:t>
    </dgm:pt>
    <dgm:pt modelId="{0EF1E0F5-4538-435A-8BDA-C95E4522A204}" type="pres">
      <dgm:prSet presAssocID="{0A41D588-77D8-497C-995D-F96A0DB0C442}" presName="negativeSpace" presStyleCnt="0"/>
      <dgm:spPr/>
      <dgm:t>
        <a:bodyPr/>
        <a:lstStyle/>
        <a:p>
          <a:endParaRPr lang="zh-TW" altLang="en-US"/>
        </a:p>
      </dgm:t>
    </dgm:pt>
    <dgm:pt modelId="{E8558B39-3FC3-4A55-A9A6-D949945AB7D2}" type="pres">
      <dgm:prSet presAssocID="{0A41D588-77D8-497C-995D-F96A0DB0C442}" presName="childText" presStyleLbl="conFgAcc1" presStyleIdx="2" presStyleCnt="3" custLinFactNeighborX="-1728" custLinFactNeighborY="8418">
        <dgm:presLayoutVars>
          <dgm:bulletEnabled val="1"/>
        </dgm:presLayoutVars>
      </dgm:prSet>
      <dgm:spPr/>
      <dgm:t>
        <a:bodyPr/>
        <a:lstStyle/>
        <a:p>
          <a:endParaRPr lang="zh-TW" altLang="en-US"/>
        </a:p>
      </dgm:t>
    </dgm:pt>
  </dgm:ptLst>
  <dgm:cxnLst>
    <dgm:cxn modelId="{CCB0676D-62D7-46C2-983A-178123345BEE}" type="presOf" srcId="{917157E6-A5A6-0C48-B5F7-F61D337CA2AA}" destId="{021263DB-BB2E-CE40-AB3E-D360B885FC59}" srcOrd="1" destOrd="0" presId="urn:microsoft.com/office/officeart/2005/8/layout/list1"/>
    <dgm:cxn modelId="{F8DECA31-2E24-46E8-926E-D3C93D3AED5B}" type="presOf" srcId="{89264EEA-6618-47ED-B13E-986F0F47E4E5}" destId="{E8558B39-3FC3-4A55-A9A6-D949945AB7D2}" srcOrd="0" destOrd="1" presId="urn:microsoft.com/office/officeart/2005/8/layout/list1"/>
    <dgm:cxn modelId="{4A1E2CBD-0E8D-499C-9861-D880A0DC8A19}" srcId="{917157E6-A5A6-0C48-B5F7-F61D337CA2AA}" destId="{1598E6F0-FCD0-4F8B-BFD9-B624CCFB921A}" srcOrd="2" destOrd="0" parTransId="{B2259401-902F-4C07-A31B-90EC22BEDD19}" sibTransId="{BA0336E7-5ABA-48EC-9BD0-8400CB70983D}"/>
    <dgm:cxn modelId="{619F1FEE-E13D-4418-AF3A-16857A68CA9F}" type="presOf" srcId="{3B955DC8-E18F-44CA-917E-2E7917C16A9B}" destId="{3644A6E5-6D20-BA4A-89B9-E9D47478E14B}" srcOrd="0" destOrd="1" presId="urn:microsoft.com/office/officeart/2005/8/layout/list1"/>
    <dgm:cxn modelId="{5CBD67B7-4136-417C-AB21-EB5DD41A5B2E}" type="presOf" srcId="{8AD7C2E7-CA39-714F-A708-E0B8CFB666C6}" destId="{C5F84F23-4F40-B347-8397-21C03A91940F}" srcOrd="0" destOrd="0" presId="urn:microsoft.com/office/officeart/2005/8/layout/list1"/>
    <dgm:cxn modelId="{5DF9A344-8970-7C4B-BCF1-7E2DD7E64271}" srcId="{917157E6-A5A6-0C48-B5F7-F61D337CA2AA}" destId="{62AC6158-3B13-E74B-A91D-20A63D59403A}" srcOrd="0" destOrd="0" parTransId="{41AE9060-C528-A34E-ACBD-7E4F16915428}" sibTransId="{F4D1C014-EFC9-4A44-93AD-DC3E455DEC03}"/>
    <dgm:cxn modelId="{5C5E2F2A-6074-C446-AF57-7B7520ED1924}" srcId="{8AD7C2E7-CA39-714F-A708-E0B8CFB666C6}" destId="{04249F8A-A570-1541-A522-B56F4A8E1076}" srcOrd="0" destOrd="0" parTransId="{C4E578BF-7622-994F-A4D4-B00DB2521E9F}" sibTransId="{D87E2C6D-81C4-B248-8A31-5D6DD3DD1415}"/>
    <dgm:cxn modelId="{1EC43297-4AE3-48BD-82FF-C9B34DC2F276}" type="presOf" srcId="{1598E6F0-FCD0-4F8B-BFD9-B624CCFB921A}" destId="{3644A6E5-6D20-BA4A-89B9-E9D47478E14B}" srcOrd="0" destOrd="2" presId="urn:microsoft.com/office/officeart/2005/8/layout/list1"/>
    <dgm:cxn modelId="{3916DC6B-808F-45F1-872F-A7B4F9B04E2C}" srcId="{917157E6-A5A6-0C48-B5F7-F61D337CA2AA}" destId="{3B955DC8-E18F-44CA-917E-2E7917C16A9B}" srcOrd="1" destOrd="0" parTransId="{8D385698-271A-4E3E-9B80-0E05B00F1E3E}" sibTransId="{F419C253-5136-4EC6-BEC5-CDBDB6391162}"/>
    <dgm:cxn modelId="{3B1A9C6B-C6AB-48A8-BEC5-774ABBB389EE}" srcId="{733EE6B7-FF61-D746-92A7-4106B9F2B93C}" destId="{0A41D588-77D8-497C-995D-F96A0DB0C442}" srcOrd="2" destOrd="0" parTransId="{041C056B-C6FA-454A-BED8-DC0E11E30016}" sibTransId="{A185F3F6-6014-4B0B-B125-BC708448038F}"/>
    <dgm:cxn modelId="{C9788834-1F51-4F35-BF6C-1D04B4EC46CB}" srcId="{8AD7C2E7-CA39-714F-A708-E0B8CFB666C6}" destId="{A7EDF237-F0BA-478C-AC3B-A427D6798022}" srcOrd="3" destOrd="0" parTransId="{4548DF87-5C91-4798-B4E5-73A46AF9B6CE}" sibTransId="{BE2B09AF-4215-4F2B-8A38-37C598DEE48C}"/>
    <dgm:cxn modelId="{37E2F143-E1A8-4A78-8FE2-A986FA41DDA9}" type="presOf" srcId="{8AD7C2E7-CA39-714F-A708-E0B8CFB666C6}" destId="{9A63222D-73FD-9E4D-AD23-84D9B428D159}" srcOrd="1" destOrd="0" presId="urn:microsoft.com/office/officeart/2005/8/layout/list1"/>
    <dgm:cxn modelId="{CD6B22C7-AAFB-46DE-B7AD-B1B73E5D532E}" type="presOf" srcId="{A373C949-E9ED-4A6D-B21D-0F24CE8B0A0E}" destId="{E8558B39-3FC3-4A55-A9A6-D949945AB7D2}" srcOrd="0" destOrd="0" presId="urn:microsoft.com/office/officeart/2005/8/layout/list1"/>
    <dgm:cxn modelId="{724BF036-DF60-45EF-B19A-518EBFBB5A5E}" type="presOf" srcId="{F9C6A65C-7138-4660-BC43-05E09E987BA8}" destId="{389AF671-C11F-024F-A2D7-C5967962A0E8}" srcOrd="0" destOrd="2" presId="urn:microsoft.com/office/officeart/2005/8/layout/list1"/>
    <dgm:cxn modelId="{40901941-0C58-4006-885B-677C66AF5F03}" type="presOf" srcId="{0A41D588-77D8-497C-995D-F96A0DB0C442}" destId="{C0CA9A8A-D29A-4F01-AD39-3A6E9959017D}" srcOrd="1" destOrd="0" presId="urn:microsoft.com/office/officeart/2005/8/layout/list1"/>
    <dgm:cxn modelId="{15683081-952A-3642-95DD-8AA98D901439}" srcId="{733EE6B7-FF61-D746-92A7-4106B9F2B93C}" destId="{8AD7C2E7-CA39-714F-A708-E0B8CFB666C6}" srcOrd="0" destOrd="0" parTransId="{0FD6E51D-9ED9-954C-B960-EFE679724F46}" sibTransId="{2D34CD40-0420-3E4F-985A-4EDEA44079EB}"/>
    <dgm:cxn modelId="{AFFCE1FF-BEBB-4470-AE1B-621EC7DBE8E4}" srcId="{0A41D588-77D8-497C-995D-F96A0DB0C442}" destId="{A373C949-E9ED-4A6D-B21D-0F24CE8B0A0E}" srcOrd="0" destOrd="0" parTransId="{748AC867-17E4-4A62-A9EA-9FD38F9169C6}" sibTransId="{09C2D1E4-4B28-4D84-8D86-074A5F945E3F}"/>
    <dgm:cxn modelId="{B1FACE7A-AB2A-4F8D-8462-423370108D1A}" type="presOf" srcId="{102775CF-49E5-469A-8340-A27746311EB4}" destId="{389AF671-C11F-024F-A2D7-C5967962A0E8}" srcOrd="0" destOrd="1" presId="urn:microsoft.com/office/officeart/2005/8/layout/list1"/>
    <dgm:cxn modelId="{404BA9CA-92AF-4361-A321-889F3F9991B1}" type="presOf" srcId="{0A41D588-77D8-497C-995D-F96A0DB0C442}" destId="{045B550D-6D72-4254-B68D-B8E3DD86184A}" srcOrd="0" destOrd="0" presId="urn:microsoft.com/office/officeart/2005/8/layout/list1"/>
    <dgm:cxn modelId="{4123D1B9-3FE3-4216-B0D6-344B3ED7B328}" type="presOf" srcId="{A7EDF237-F0BA-478C-AC3B-A427D6798022}" destId="{389AF671-C11F-024F-A2D7-C5967962A0E8}" srcOrd="0" destOrd="3" presId="urn:microsoft.com/office/officeart/2005/8/layout/list1"/>
    <dgm:cxn modelId="{3FA58DD3-4F2B-41CF-89E2-18CEF0A59A93}" type="presOf" srcId="{733EE6B7-FF61-D746-92A7-4106B9F2B93C}" destId="{170B9D91-73A5-C94A-86B8-9542E0C08F6E}" srcOrd="0" destOrd="0" presId="urn:microsoft.com/office/officeart/2005/8/layout/list1"/>
    <dgm:cxn modelId="{A11179A2-9529-4D23-8E9E-7D6FAB521B5E}" srcId="{8AD7C2E7-CA39-714F-A708-E0B8CFB666C6}" destId="{F9C6A65C-7138-4660-BC43-05E09E987BA8}" srcOrd="2" destOrd="0" parTransId="{154470F5-B3D2-4264-AF76-162C0AFC7269}" sibTransId="{8AE7AEF6-5750-4FAD-8BF5-B817AB232297}"/>
    <dgm:cxn modelId="{4C27B991-D917-4ABF-AC2E-45C7FDAD4EAC}" srcId="{0A41D588-77D8-497C-995D-F96A0DB0C442}" destId="{89264EEA-6618-47ED-B13E-986F0F47E4E5}" srcOrd="1" destOrd="0" parTransId="{1AE3D9C4-F58B-4194-9C85-437CF7BF69BB}" sibTransId="{656E68DF-BB31-41DE-B6E4-A69FAD3AF5F0}"/>
    <dgm:cxn modelId="{07099B3E-7861-4752-B21B-244AC4A5F67B}" type="presOf" srcId="{917157E6-A5A6-0C48-B5F7-F61D337CA2AA}" destId="{0E84BBFB-7769-9F4F-BA45-CAFA38D2F37E}" srcOrd="0" destOrd="0" presId="urn:microsoft.com/office/officeart/2005/8/layout/list1"/>
    <dgm:cxn modelId="{70269A6B-754E-40A9-9C2F-ACF30B403BFE}" type="presOf" srcId="{62AC6158-3B13-E74B-A91D-20A63D59403A}" destId="{3644A6E5-6D20-BA4A-89B9-E9D47478E14B}" srcOrd="0" destOrd="0" presId="urn:microsoft.com/office/officeart/2005/8/layout/list1"/>
    <dgm:cxn modelId="{01896787-769A-452B-A22B-2F9EF62B63F5}" srcId="{8AD7C2E7-CA39-714F-A708-E0B8CFB666C6}" destId="{102775CF-49E5-469A-8340-A27746311EB4}" srcOrd="1" destOrd="0" parTransId="{925B5DDE-F6F9-4B44-8DE2-4A9BB3390668}" sibTransId="{13D348F1-C881-4F8A-BD8A-12AF8904044A}"/>
    <dgm:cxn modelId="{C0879E79-20CF-451E-A624-2BEE92AAC478}" type="presOf" srcId="{04249F8A-A570-1541-A522-B56F4A8E1076}" destId="{389AF671-C11F-024F-A2D7-C5967962A0E8}" srcOrd="0" destOrd="0" presId="urn:microsoft.com/office/officeart/2005/8/layout/list1"/>
    <dgm:cxn modelId="{CE9492D4-CD29-E642-8B6F-B01B815B87F2}" srcId="{733EE6B7-FF61-D746-92A7-4106B9F2B93C}" destId="{917157E6-A5A6-0C48-B5F7-F61D337CA2AA}" srcOrd="1" destOrd="0" parTransId="{D3309B4E-8250-5549-BAC0-ED208275F6A3}" sibTransId="{05947CF4-24F1-4C42-A52E-21D447B0697C}"/>
    <dgm:cxn modelId="{E742BF0D-04B7-4EEA-9C1B-69BFE1295E61}" type="presParOf" srcId="{170B9D91-73A5-C94A-86B8-9542E0C08F6E}" destId="{2E6ACF1E-8154-9E48-8730-357C49BED92D}" srcOrd="0" destOrd="0" presId="urn:microsoft.com/office/officeart/2005/8/layout/list1"/>
    <dgm:cxn modelId="{89C53536-3CB8-40F0-98F8-893291E24114}" type="presParOf" srcId="{2E6ACF1E-8154-9E48-8730-357C49BED92D}" destId="{C5F84F23-4F40-B347-8397-21C03A91940F}" srcOrd="0" destOrd="0" presId="urn:microsoft.com/office/officeart/2005/8/layout/list1"/>
    <dgm:cxn modelId="{18EA00D6-CBE0-4458-94FC-9BFB34962DF2}" type="presParOf" srcId="{2E6ACF1E-8154-9E48-8730-357C49BED92D}" destId="{9A63222D-73FD-9E4D-AD23-84D9B428D159}" srcOrd="1" destOrd="0" presId="urn:microsoft.com/office/officeart/2005/8/layout/list1"/>
    <dgm:cxn modelId="{856A5961-6439-4FB4-BDE1-A4DA98628E31}" type="presParOf" srcId="{170B9D91-73A5-C94A-86B8-9542E0C08F6E}" destId="{A191CB54-DFA1-C84B-AA66-1795AAA906C7}" srcOrd="1" destOrd="0" presId="urn:microsoft.com/office/officeart/2005/8/layout/list1"/>
    <dgm:cxn modelId="{E3A41820-C42D-42C8-ACBB-454A29B698AF}" type="presParOf" srcId="{170B9D91-73A5-C94A-86B8-9542E0C08F6E}" destId="{389AF671-C11F-024F-A2D7-C5967962A0E8}" srcOrd="2" destOrd="0" presId="urn:microsoft.com/office/officeart/2005/8/layout/list1"/>
    <dgm:cxn modelId="{8574BF48-B420-4D40-A574-C585817EE501}" type="presParOf" srcId="{170B9D91-73A5-C94A-86B8-9542E0C08F6E}" destId="{F32C7008-DBF9-F24B-B158-3BFF50B89EA7}" srcOrd="3" destOrd="0" presId="urn:microsoft.com/office/officeart/2005/8/layout/list1"/>
    <dgm:cxn modelId="{97D4B7BD-23AC-47A9-A9DA-8DE089FA9A4F}" type="presParOf" srcId="{170B9D91-73A5-C94A-86B8-9542E0C08F6E}" destId="{2C9EBE65-A3F0-8449-AF79-A6C370ECE578}" srcOrd="4" destOrd="0" presId="urn:microsoft.com/office/officeart/2005/8/layout/list1"/>
    <dgm:cxn modelId="{4E6299F0-06C7-4301-939C-4D6F2375D8F4}" type="presParOf" srcId="{2C9EBE65-A3F0-8449-AF79-A6C370ECE578}" destId="{0E84BBFB-7769-9F4F-BA45-CAFA38D2F37E}" srcOrd="0" destOrd="0" presId="urn:microsoft.com/office/officeart/2005/8/layout/list1"/>
    <dgm:cxn modelId="{DFA6E3DC-D7EF-47A2-B545-322E2FE02D6E}" type="presParOf" srcId="{2C9EBE65-A3F0-8449-AF79-A6C370ECE578}" destId="{021263DB-BB2E-CE40-AB3E-D360B885FC59}" srcOrd="1" destOrd="0" presId="urn:microsoft.com/office/officeart/2005/8/layout/list1"/>
    <dgm:cxn modelId="{F1E775E9-E5FD-42B5-9877-F4D22A2B30E2}" type="presParOf" srcId="{170B9D91-73A5-C94A-86B8-9542E0C08F6E}" destId="{6177B127-7361-D448-86B9-7FB42F5A470B}" srcOrd="5" destOrd="0" presId="urn:microsoft.com/office/officeart/2005/8/layout/list1"/>
    <dgm:cxn modelId="{9BDD1015-D768-4534-A978-EA00F19933A4}" type="presParOf" srcId="{170B9D91-73A5-C94A-86B8-9542E0C08F6E}" destId="{3644A6E5-6D20-BA4A-89B9-E9D47478E14B}" srcOrd="6" destOrd="0" presId="urn:microsoft.com/office/officeart/2005/8/layout/list1"/>
    <dgm:cxn modelId="{08937815-C80D-430E-B726-987F1CA27012}" type="presParOf" srcId="{170B9D91-73A5-C94A-86B8-9542E0C08F6E}" destId="{4951A199-0D1E-45FA-9622-DF3FA020AAA0}" srcOrd="7" destOrd="0" presId="urn:microsoft.com/office/officeart/2005/8/layout/list1"/>
    <dgm:cxn modelId="{BD151F4E-5FBC-4A2C-B656-90EF518A2B4B}" type="presParOf" srcId="{170B9D91-73A5-C94A-86B8-9542E0C08F6E}" destId="{4B21A788-819E-4F9B-9CAF-51605C645BBB}" srcOrd="8" destOrd="0" presId="urn:microsoft.com/office/officeart/2005/8/layout/list1"/>
    <dgm:cxn modelId="{06D4D80C-8B6E-4931-AB1D-0C6592DE5A18}" type="presParOf" srcId="{4B21A788-819E-4F9B-9CAF-51605C645BBB}" destId="{045B550D-6D72-4254-B68D-B8E3DD86184A}" srcOrd="0" destOrd="0" presId="urn:microsoft.com/office/officeart/2005/8/layout/list1"/>
    <dgm:cxn modelId="{0ACD8F95-6CD1-4D67-AC65-5049A4303047}" type="presParOf" srcId="{4B21A788-819E-4F9B-9CAF-51605C645BBB}" destId="{C0CA9A8A-D29A-4F01-AD39-3A6E9959017D}" srcOrd="1" destOrd="0" presId="urn:microsoft.com/office/officeart/2005/8/layout/list1"/>
    <dgm:cxn modelId="{E64306D7-E59A-4E38-BC16-CDCF05A569C7}" type="presParOf" srcId="{170B9D91-73A5-C94A-86B8-9542E0C08F6E}" destId="{0EF1E0F5-4538-435A-8BDA-C95E4522A204}" srcOrd="9" destOrd="0" presId="urn:microsoft.com/office/officeart/2005/8/layout/list1"/>
    <dgm:cxn modelId="{82382BD2-5626-44AD-B73E-F3D8D8656E46}" type="presParOf" srcId="{170B9D91-73A5-C94A-86B8-9542E0C08F6E}" destId="{E8558B39-3FC3-4A55-A9A6-D949945AB7D2}"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33EE6B7-FF61-D746-92A7-4106B9F2B93C}" type="doc">
      <dgm:prSet loTypeId="urn:microsoft.com/office/officeart/2005/8/layout/list1" loCatId="" qsTypeId="urn:microsoft.com/office/officeart/2005/8/quickstyle/simple1" qsCatId="simple" csTypeId="urn:microsoft.com/office/officeart/2005/8/colors/colorful4" csCatId="colorful" phldr="1"/>
      <dgm:spPr/>
      <dgm:t>
        <a:bodyPr/>
        <a:lstStyle/>
        <a:p>
          <a:endParaRPr lang="zh-TW" altLang="en-US"/>
        </a:p>
      </dgm:t>
    </dgm:pt>
    <dgm:pt modelId="{8AD7C2E7-CA39-714F-A708-E0B8CFB666C6}">
      <dgm:prSet phldrT="[文字]" custT="1"/>
      <dgm:spPr/>
      <dgm:t>
        <a:bodyPr/>
        <a:lstStyle/>
        <a:p>
          <a:pPr>
            <a:lnSpc>
              <a:spcPct val="100000"/>
            </a:lnSpc>
            <a:spcBef>
              <a:spcPts val="0"/>
            </a:spcBef>
            <a:spcAft>
              <a:spcPts val="0"/>
            </a:spcAft>
          </a:pPr>
          <a:r>
            <a:rPr lang="zh-TW" altLang="en-US" sz="2400" b="1" dirty="0" smtClean="0">
              <a:latin typeface="微軟正黑體" panose="020B0604030504040204" pitchFamily="34" charset="-120"/>
              <a:ea typeface="微軟正黑體" panose="020B0604030504040204" pitchFamily="34" charset="-120"/>
              <a:cs typeface="微軟正黑體"/>
            </a:rPr>
            <a:t>不得申請補助情形</a:t>
          </a:r>
          <a:endParaRPr lang="zh-TW" altLang="en-US" sz="2400" b="1" dirty="0">
            <a:latin typeface="微軟正黑體" panose="020B0604030504040204" pitchFamily="34" charset="-120"/>
            <a:ea typeface="微軟正黑體" panose="020B0604030504040204" pitchFamily="34" charset="-120"/>
            <a:cs typeface="微軟正黑體"/>
          </a:endParaRPr>
        </a:p>
      </dgm:t>
    </dgm:pt>
    <dgm:pt modelId="{0FD6E51D-9ED9-954C-B960-EFE679724F46}" type="parTrans" cxnId="{15683081-952A-3642-95DD-8AA98D901439}">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2D34CD40-0420-3E4F-985A-4EDEA44079EB}" type="sibTrans" cxnId="{15683081-952A-3642-95DD-8AA98D901439}">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04249F8A-A570-1541-A522-B56F4A8E1076}">
      <dgm:prSet phldrT="[文字]" custT="1"/>
      <dgm:spPr/>
      <dgm:t>
        <a:bodyPr/>
        <a:lstStyle/>
        <a:p>
          <a:pPr>
            <a:lnSpc>
              <a:spcPct val="100000"/>
            </a:lnSpc>
            <a:spcBef>
              <a:spcPts val="0"/>
            </a:spcBef>
            <a:spcAft>
              <a:spcPts val="0"/>
            </a:spcAft>
          </a:pPr>
          <a:r>
            <a:rPr lang="zh-TW" altLang="en-US" sz="2000" b="1" dirty="0" smtClean="0">
              <a:latin typeface="微軟正黑體" panose="020B0604030504040204" pitchFamily="34" charset="-120"/>
              <a:ea typeface="微軟正黑體" panose="020B0604030504040204" pitchFamily="34" charset="-120"/>
              <a:cs typeface="微軟正黑體"/>
            </a:rPr>
            <a:t>經依法判定之危險建築物。</a:t>
          </a:r>
          <a:endParaRPr lang="zh-TW" altLang="en-US" sz="2000" b="1" dirty="0">
            <a:latin typeface="微軟正黑體" panose="020B0604030504040204" pitchFamily="34" charset="-120"/>
            <a:ea typeface="微軟正黑體" panose="020B0604030504040204" pitchFamily="34" charset="-120"/>
            <a:cs typeface="微軟正黑體"/>
          </a:endParaRPr>
        </a:p>
      </dgm:t>
    </dgm:pt>
    <dgm:pt modelId="{C4E578BF-7622-994F-A4D4-B00DB2521E9F}" type="parTrans" cxnId="{5C5E2F2A-6074-C446-AF57-7B7520ED1924}">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D87E2C6D-81C4-B248-8A31-5D6DD3DD1415}" type="sibTrans" cxnId="{5C5E2F2A-6074-C446-AF57-7B7520ED1924}">
      <dgm:prSet/>
      <dgm:spPr/>
      <dgm:t>
        <a:bodyPr/>
        <a:lstStyle/>
        <a:p>
          <a:pPr>
            <a:lnSpc>
              <a:spcPct val="100000"/>
            </a:lnSpc>
            <a:spcBef>
              <a:spcPts val="0"/>
            </a:spcBef>
            <a:spcAft>
              <a:spcPts val="0"/>
            </a:spcAft>
          </a:pPr>
          <a:endParaRPr lang="zh-TW" altLang="en-US">
            <a:latin typeface="微軟正黑體" panose="020B0604030504040204" pitchFamily="34" charset="-120"/>
            <a:ea typeface="微軟正黑體" panose="020B0604030504040204" pitchFamily="34" charset="-120"/>
            <a:cs typeface="微軟正黑體"/>
          </a:endParaRPr>
        </a:p>
      </dgm:t>
    </dgm:pt>
    <dgm:pt modelId="{19123ECC-1085-4D0D-BA06-B09AF6D8A2AF}">
      <dgm:prSet phldrT="[文字]" custT="1"/>
      <dgm:spPr/>
      <dgm:t>
        <a:bodyPr/>
        <a:lstStyle/>
        <a:p>
          <a:pPr>
            <a:lnSpc>
              <a:spcPct val="100000"/>
            </a:lnSpc>
            <a:spcBef>
              <a:spcPts val="0"/>
            </a:spcBef>
            <a:spcAft>
              <a:spcPts val="0"/>
            </a:spcAft>
          </a:pPr>
          <a:r>
            <a:rPr lang="zh-TW" altLang="en-US" sz="2000" b="1" dirty="0" smtClean="0">
              <a:latin typeface="微軟正黑體" panose="020B0604030504040204" pitchFamily="34" charset="-120"/>
              <a:ea typeface="微軟正黑體" panose="020B0604030504040204" pitchFamily="34" charset="-120"/>
              <a:cs typeface="微軟正黑體"/>
            </a:rPr>
            <a:t>已獲中央補助耐震能力評估項目。</a:t>
          </a:r>
          <a:endParaRPr lang="zh-TW" altLang="en-US" sz="2000" b="1" dirty="0">
            <a:latin typeface="微軟正黑體" panose="020B0604030504040204" pitchFamily="34" charset="-120"/>
            <a:ea typeface="微軟正黑體" panose="020B0604030504040204" pitchFamily="34" charset="-120"/>
            <a:cs typeface="微軟正黑體"/>
          </a:endParaRPr>
        </a:p>
      </dgm:t>
    </dgm:pt>
    <dgm:pt modelId="{2954312D-4238-47FF-A8C5-90A1EB97C459}" type="parTrans" cxnId="{83210636-2DA0-4715-B56E-0911C1AA2953}">
      <dgm:prSet/>
      <dgm:spPr/>
      <dgm:t>
        <a:bodyPr/>
        <a:lstStyle/>
        <a:p>
          <a:endParaRPr lang="zh-TW" altLang="en-US"/>
        </a:p>
      </dgm:t>
    </dgm:pt>
    <dgm:pt modelId="{5B104845-5EE1-4398-A244-8C9669BC8546}" type="sibTrans" cxnId="{83210636-2DA0-4715-B56E-0911C1AA2953}">
      <dgm:prSet/>
      <dgm:spPr/>
      <dgm:t>
        <a:bodyPr/>
        <a:lstStyle/>
        <a:p>
          <a:endParaRPr lang="zh-TW" altLang="en-US"/>
        </a:p>
      </dgm:t>
    </dgm:pt>
    <dgm:pt modelId="{A6402D3D-4FFF-42FB-AE57-41E4C902EDE6}">
      <dgm:prSet phldrT="[文字]" custT="1"/>
      <dgm:spPr/>
      <dgm:t>
        <a:bodyPr/>
        <a:lstStyle/>
        <a:p>
          <a:pPr>
            <a:lnSpc>
              <a:spcPct val="100000"/>
            </a:lnSpc>
            <a:spcBef>
              <a:spcPts val="0"/>
            </a:spcBef>
            <a:spcAft>
              <a:spcPts val="0"/>
            </a:spcAft>
          </a:pPr>
          <a:r>
            <a:rPr lang="zh-TW" altLang="en-US" sz="2000" b="1" dirty="0" smtClean="0">
              <a:latin typeface="微軟正黑體" panose="020B0604030504040204" pitchFamily="34" charset="-120"/>
              <a:ea typeface="微軟正黑體" panose="020B0604030504040204" pitchFamily="34" charset="-120"/>
              <a:cs typeface="微軟正黑體"/>
            </a:rPr>
            <a:t>建物所有權人僅一人且非自然人。</a:t>
          </a:r>
          <a:endParaRPr lang="zh-TW" altLang="en-US" sz="2000" b="1" dirty="0">
            <a:latin typeface="微軟正黑體" panose="020B0604030504040204" pitchFamily="34" charset="-120"/>
            <a:ea typeface="微軟正黑體" panose="020B0604030504040204" pitchFamily="34" charset="-120"/>
            <a:cs typeface="微軟正黑體"/>
          </a:endParaRPr>
        </a:p>
      </dgm:t>
    </dgm:pt>
    <dgm:pt modelId="{8DAB6081-D870-4759-B751-0F08F842AB25}" type="parTrans" cxnId="{A8DC3BCF-0E1A-474D-816D-6330ABB25CCB}">
      <dgm:prSet/>
      <dgm:spPr/>
      <dgm:t>
        <a:bodyPr/>
        <a:lstStyle/>
        <a:p>
          <a:endParaRPr lang="zh-TW" altLang="en-US"/>
        </a:p>
      </dgm:t>
    </dgm:pt>
    <dgm:pt modelId="{43898756-DEB6-4C37-8340-A3FCE3C9474E}" type="sibTrans" cxnId="{A8DC3BCF-0E1A-474D-816D-6330ABB25CCB}">
      <dgm:prSet/>
      <dgm:spPr/>
      <dgm:t>
        <a:bodyPr/>
        <a:lstStyle/>
        <a:p>
          <a:endParaRPr lang="zh-TW" altLang="en-US"/>
        </a:p>
      </dgm:t>
    </dgm:pt>
    <dgm:pt modelId="{CE14ECAD-42A6-43F3-8005-1B4B48BDD13E}">
      <dgm:prSet phldrT="[文字]" custT="1"/>
      <dgm:spPr/>
      <dgm:t>
        <a:bodyPr/>
        <a:lstStyle/>
        <a:p>
          <a:pPr>
            <a:lnSpc>
              <a:spcPct val="100000"/>
            </a:lnSpc>
            <a:spcBef>
              <a:spcPts val="0"/>
            </a:spcBef>
            <a:spcAft>
              <a:spcPts val="0"/>
            </a:spcAft>
          </a:pPr>
          <a:r>
            <a:rPr lang="zh-TW" altLang="en-US" sz="2000" b="1" dirty="0" smtClean="0">
              <a:latin typeface="微軟正黑體" panose="020B0604030504040204" pitchFamily="34" charset="-120"/>
              <a:ea typeface="微軟正黑體" panose="020B0604030504040204" pitchFamily="34" charset="-120"/>
              <a:cs typeface="微軟正黑體"/>
            </a:rPr>
            <a:t>建築物住宅使用樓地板面積未達</a:t>
          </a:r>
          <a:r>
            <a:rPr lang="en-US" altLang="zh-TW" sz="2000" b="1" dirty="0" smtClean="0">
              <a:latin typeface="微軟正黑體" panose="020B0604030504040204" pitchFamily="34" charset="-120"/>
              <a:ea typeface="微軟正黑體" panose="020B0604030504040204" pitchFamily="34" charset="-120"/>
              <a:cs typeface="微軟正黑體"/>
            </a:rPr>
            <a:t>2/3</a:t>
          </a:r>
          <a:r>
            <a:rPr lang="zh-TW" altLang="en-US" sz="2000" b="1" dirty="0" smtClean="0">
              <a:latin typeface="微軟正黑體" panose="020B0604030504040204" pitchFamily="34" charset="-120"/>
              <a:ea typeface="微軟正黑體" panose="020B0604030504040204" pitchFamily="34" charset="-120"/>
              <a:cs typeface="微軟正黑體"/>
            </a:rPr>
            <a:t>。</a:t>
          </a:r>
          <a:endParaRPr lang="zh-TW" altLang="en-US" sz="2000" b="1" dirty="0">
            <a:latin typeface="微軟正黑體" panose="020B0604030504040204" pitchFamily="34" charset="-120"/>
            <a:ea typeface="微軟正黑體" panose="020B0604030504040204" pitchFamily="34" charset="-120"/>
            <a:cs typeface="微軟正黑體"/>
          </a:endParaRPr>
        </a:p>
      </dgm:t>
    </dgm:pt>
    <dgm:pt modelId="{C25DC3D8-5D92-4AB6-AAB2-9B3896F7F93E}" type="parTrans" cxnId="{849F11C0-C3A5-46C7-AEBB-38A075A2DCE1}">
      <dgm:prSet/>
      <dgm:spPr/>
      <dgm:t>
        <a:bodyPr/>
        <a:lstStyle/>
        <a:p>
          <a:endParaRPr lang="zh-TW" altLang="en-US"/>
        </a:p>
      </dgm:t>
    </dgm:pt>
    <dgm:pt modelId="{A095EC47-5B3B-446D-A591-48AAE09CC489}" type="sibTrans" cxnId="{849F11C0-C3A5-46C7-AEBB-38A075A2DCE1}">
      <dgm:prSet/>
      <dgm:spPr/>
      <dgm:t>
        <a:bodyPr/>
        <a:lstStyle/>
        <a:p>
          <a:endParaRPr lang="zh-TW" altLang="en-US"/>
        </a:p>
      </dgm:t>
    </dgm:pt>
    <dgm:pt modelId="{CCCE98CE-B2EA-45FF-A33E-A6A0CB3A80BD}">
      <dgm:prSet phldrT="[文字]" custT="1"/>
      <dgm:spPr/>
      <dgm:t>
        <a:bodyPr/>
        <a:lstStyle/>
        <a:p>
          <a:pPr>
            <a:lnSpc>
              <a:spcPct val="100000"/>
            </a:lnSpc>
            <a:spcBef>
              <a:spcPts val="0"/>
            </a:spcBef>
            <a:spcAft>
              <a:spcPts val="0"/>
            </a:spcAft>
          </a:pPr>
          <a:r>
            <a:rPr lang="zh-TW" altLang="en-US" sz="2000" b="1" dirty="0" smtClean="0">
              <a:latin typeface="微軟正黑體" panose="020B0604030504040204" pitchFamily="34" charset="-120"/>
              <a:ea typeface="微軟正黑體" panose="020B0604030504040204" pitchFamily="34" charset="-120"/>
              <a:cs typeface="微軟正黑體"/>
            </a:rPr>
            <a:t>已申請建造執照。</a:t>
          </a:r>
          <a:endParaRPr lang="zh-TW" altLang="en-US" sz="2000" b="1" dirty="0">
            <a:latin typeface="微軟正黑體" panose="020B0604030504040204" pitchFamily="34" charset="-120"/>
            <a:ea typeface="微軟正黑體" panose="020B0604030504040204" pitchFamily="34" charset="-120"/>
            <a:cs typeface="微軟正黑體"/>
          </a:endParaRPr>
        </a:p>
      </dgm:t>
    </dgm:pt>
    <dgm:pt modelId="{93C354E9-7CFE-4D1A-8966-C990E0442171}" type="parTrans" cxnId="{0151819D-0340-4415-B8F0-52689F98801F}">
      <dgm:prSet/>
      <dgm:spPr/>
      <dgm:t>
        <a:bodyPr/>
        <a:lstStyle/>
        <a:p>
          <a:endParaRPr lang="zh-TW" altLang="en-US"/>
        </a:p>
      </dgm:t>
    </dgm:pt>
    <dgm:pt modelId="{E274FD74-471A-4D07-B6F5-4D6CFF51E42F}" type="sibTrans" cxnId="{0151819D-0340-4415-B8F0-52689F98801F}">
      <dgm:prSet/>
      <dgm:spPr/>
      <dgm:t>
        <a:bodyPr/>
        <a:lstStyle/>
        <a:p>
          <a:endParaRPr lang="zh-TW" altLang="en-US"/>
        </a:p>
      </dgm:t>
    </dgm:pt>
    <dgm:pt modelId="{0B94F515-1A3E-4600-B5C4-EBCA341B4D33}">
      <dgm:prSet phldrT="[文字]" custT="1"/>
      <dgm:spPr/>
      <dgm:t>
        <a:bodyPr/>
        <a:lstStyle/>
        <a:p>
          <a:pPr>
            <a:lnSpc>
              <a:spcPct val="100000"/>
            </a:lnSpc>
            <a:spcBef>
              <a:spcPts val="0"/>
            </a:spcBef>
            <a:spcAft>
              <a:spcPts val="0"/>
            </a:spcAft>
          </a:pPr>
          <a:r>
            <a:rPr lang="zh-TW" altLang="en-US" sz="2000" b="1" dirty="0" smtClean="0">
              <a:latin typeface="微軟正黑體" panose="020B0604030504040204" pitchFamily="34" charset="-120"/>
              <a:ea typeface="微軟正黑體" panose="020B0604030504040204" pitchFamily="34" charset="-120"/>
              <a:cs typeface="微軟正黑體"/>
            </a:rPr>
            <a:t>已申請報核都市更新事業計畫。</a:t>
          </a:r>
          <a:endParaRPr lang="zh-TW" altLang="en-US" sz="2000" b="1" dirty="0">
            <a:latin typeface="微軟正黑體" panose="020B0604030504040204" pitchFamily="34" charset="-120"/>
            <a:ea typeface="微軟正黑體" panose="020B0604030504040204" pitchFamily="34" charset="-120"/>
            <a:cs typeface="微軟正黑體"/>
          </a:endParaRPr>
        </a:p>
      </dgm:t>
    </dgm:pt>
    <dgm:pt modelId="{AD8C776A-FD31-411F-9151-F0A21E86F163}" type="parTrans" cxnId="{55DBE87A-FAC5-4805-9C1F-9697ADA0298E}">
      <dgm:prSet/>
      <dgm:spPr/>
      <dgm:t>
        <a:bodyPr/>
        <a:lstStyle/>
        <a:p>
          <a:endParaRPr lang="zh-TW" altLang="en-US"/>
        </a:p>
      </dgm:t>
    </dgm:pt>
    <dgm:pt modelId="{0F57ABC6-74BE-47E7-98D9-E9E7AA0DF78F}" type="sibTrans" cxnId="{55DBE87A-FAC5-4805-9C1F-9697ADA0298E}">
      <dgm:prSet/>
      <dgm:spPr/>
      <dgm:t>
        <a:bodyPr/>
        <a:lstStyle/>
        <a:p>
          <a:endParaRPr lang="zh-TW" altLang="en-US"/>
        </a:p>
      </dgm:t>
    </dgm:pt>
    <dgm:pt modelId="{C937BAF2-EE7D-47AB-8FF9-27E43357533F}">
      <dgm:prSet phldrT="[文字]" custT="1"/>
      <dgm:spPr/>
      <dgm:t>
        <a:bodyPr/>
        <a:lstStyle/>
        <a:p>
          <a:pPr>
            <a:lnSpc>
              <a:spcPct val="100000"/>
            </a:lnSpc>
            <a:spcBef>
              <a:spcPts val="0"/>
            </a:spcBef>
            <a:spcAft>
              <a:spcPts val="0"/>
            </a:spcAft>
          </a:pPr>
          <a:r>
            <a:rPr lang="zh-TW" altLang="en-US" sz="2000" b="1" dirty="0" smtClean="0">
              <a:latin typeface="微軟正黑體" panose="020B0604030504040204" pitchFamily="34" charset="-120"/>
              <a:ea typeface="微軟正黑體" panose="020B0604030504040204" pitchFamily="34" charset="-120"/>
              <a:cs typeface="微軟正黑體"/>
            </a:rPr>
            <a:t>其他經中央主管機關規定不予補助情形。</a:t>
          </a:r>
          <a:endParaRPr lang="zh-TW" altLang="en-US" sz="2000" b="1" dirty="0">
            <a:latin typeface="微軟正黑體" panose="020B0604030504040204" pitchFamily="34" charset="-120"/>
            <a:ea typeface="微軟正黑體" panose="020B0604030504040204" pitchFamily="34" charset="-120"/>
            <a:cs typeface="微軟正黑體"/>
          </a:endParaRPr>
        </a:p>
      </dgm:t>
    </dgm:pt>
    <dgm:pt modelId="{215C71F6-D20D-43E3-A525-5A507CD18BDF}" type="parTrans" cxnId="{05AD29FD-EDFD-4F21-B784-C2A02107FAF2}">
      <dgm:prSet/>
      <dgm:spPr/>
      <dgm:t>
        <a:bodyPr/>
        <a:lstStyle/>
        <a:p>
          <a:endParaRPr lang="zh-TW" altLang="en-US"/>
        </a:p>
      </dgm:t>
    </dgm:pt>
    <dgm:pt modelId="{A4B519DF-4ABF-4320-85EF-E0F8E6ACBDC8}" type="sibTrans" cxnId="{05AD29FD-EDFD-4F21-B784-C2A02107FAF2}">
      <dgm:prSet/>
      <dgm:spPr/>
      <dgm:t>
        <a:bodyPr/>
        <a:lstStyle/>
        <a:p>
          <a:endParaRPr lang="zh-TW" altLang="en-US"/>
        </a:p>
      </dgm:t>
    </dgm:pt>
    <dgm:pt modelId="{170B9D91-73A5-C94A-86B8-9542E0C08F6E}" type="pres">
      <dgm:prSet presAssocID="{733EE6B7-FF61-D746-92A7-4106B9F2B93C}" presName="linear" presStyleCnt="0">
        <dgm:presLayoutVars>
          <dgm:dir/>
          <dgm:animLvl val="lvl"/>
          <dgm:resizeHandles val="exact"/>
        </dgm:presLayoutVars>
      </dgm:prSet>
      <dgm:spPr/>
      <dgm:t>
        <a:bodyPr/>
        <a:lstStyle/>
        <a:p>
          <a:endParaRPr lang="zh-TW" altLang="en-US"/>
        </a:p>
      </dgm:t>
    </dgm:pt>
    <dgm:pt modelId="{2E6ACF1E-8154-9E48-8730-357C49BED92D}" type="pres">
      <dgm:prSet presAssocID="{8AD7C2E7-CA39-714F-A708-E0B8CFB666C6}" presName="parentLin" presStyleCnt="0"/>
      <dgm:spPr/>
      <dgm:t>
        <a:bodyPr/>
        <a:lstStyle/>
        <a:p>
          <a:endParaRPr lang="zh-TW" altLang="en-US"/>
        </a:p>
      </dgm:t>
    </dgm:pt>
    <dgm:pt modelId="{C5F84F23-4F40-B347-8397-21C03A91940F}" type="pres">
      <dgm:prSet presAssocID="{8AD7C2E7-CA39-714F-A708-E0B8CFB666C6}" presName="parentLeftMargin" presStyleLbl="node1" presStyleIdx="0" presStyleCnt="1"/>
      <dgm:spPr/>
      <dgm:t>
        <a:bodyPr/>
        <a:lstStyle/>
        <a:p>
          <a:endParaRPr lang="zh-TW" altLang="en-US"/>
        </a:p>
      </dgm:t>
    </dgm:pt>
    <dgm:pt modelId="{9A63222D-73FD-9E4D-AD23-84D9B428D159}" type="pres">
      <dgm:prSet presAssocID="{8AD7C2E7-CA39-714F-A708-E0B8CFB666C6}" presName="parentText" presStyleLbl="node1" presStyleIdx="0" presStyleCnt="1" custScaleY="47339" custLinFactNeighborX="-34856" custLinFactNeighborY="-47823">
        <dgm:presLayoutVars>
          <dgm:chMax val="0"/>
          <dgm:bulletEnabled val="1"/>
        </dgm:presLayoutVars>
      </dgm:prSet>
      <dgm:spPr/>
      <dgm:t>
        <a:bodyPr/>
        <a:lstStyle/>
        <a:p>
          <a:endParaRPr lang="zh-TW" altLang="en-US"/>
        </a:p>
      </dgm:t>
    </dgm:pt>
    <dgm:pt modelId="{A191CB54-DFA1-C84B-AA66-1795AAA906C7}" type="pres">
      <dgm:prSet presAssocID="{8AD7C2E7-CA39-714F-A708-E0B8CFB666C6}" presName="negativeSpace" presStyleCnt="0"/>
      <dgm:spPr/>
      <dgm:t>
        <a:bodyPr/>
        <a:lstStyle/>
        <a:p>
          <a:endParaRPr lang="zh-TW" altLang="en-US"/>
        </a:p>
      </dgm:t>
    </dgm:pt>
    <dgm:pt modelId="{389AF671-C11F-024F-A2D7-C5967962A0E8}" type="pres">
      <dgm:prSet presAssocID="{8AD7C2E7-CA39-714F-A708-E0B8CFB666C6}" presName="childText" presStyleLbl="conFgAcc1" presStyleIdx="0" presStyleCnt="1" custScaleY="78117" custLinFactNeighborX="-349" custLinFactNeighborY="-38433">
        <dgm:presLayoutVars>
          <dgm:bulletEnabled val="1"/>
        </dgm:presLayoutVars>
      </dgm:prSet>
      <dgm:spPr/>
      <dgm:t>
        <a:bodyPr/>
        <a:lstStyle/>
        <a:p>
          <a:endParaRPr lang="zh-TW" altLang="en-US"/>
        </a:p>
      </dgm:t>
    </dgm:pt>
  </dgm:ptLst>
  <dgm:cxnLst>
    <dgm:cxn modelId="{0151819D-0340-4415-B8F0-52689F98801F}" srcId="{8AD7C2E7-CA39-714F-A708-E0B8CFB666C6}" destId="{CCCE98CE-B2EA-45FF-A33E-A6A0CB3A80BD}" srcOrd="4" destOrd="0" parTransId="{93C354E9-7CFE-4D1A-8966-C990E0442171}" sibTransId="{E274FD74-471A-4D07-B6F5-4D6CFF51E42F}"/>
    <dgm:cxn modelId="{828587B2-B778-4A52-A65A-64D54660F81F}" type="presOf" srcId="{19123ECC-1085-4D0D-BA06-B09AF6D8A2AF}" destId="{389AF671-C11F-024F-A2D7-C5967962A0E8}" srcOrd="0" destOrd="1" presId="urn:microsoft.com/office/officeart/2005/8/layout/list1"/>
    <dgm:cxn modelId="{68E0C1C4-BE4C-414D-8C05-F0F3697635B8}" type="presOf" srcId="{CE14ECAD-42A6-43F3-8005-1B4B48BDD13E}" destId="{389AF671-C11F-024F-A2D7-C5967962A0E8}" srcOrd="0" destOrd="3" presId="urn:microsoft.com/office/officeart/2005/8/layout/list1"/>
    <dgm:cxn modelId="{05AD29FD-EDFD-4F21-B784-C2A02107FAF2}" srcId="{8AD7C2E7-CA39-714F-A708-E0B8CFB666C6}" destId="{C937BAF2-EE7D-47AB-8FF9-27E43357533F}" srcOrd="6" destOrd="0" parTransId="{215C71F6-D20D-43E3-A525-5A507CD18BDF}" sibTransId="{A4B519DF-4ABF-4320-85EF-E0F8E6ACBDC8}"/>
    <dgm:cxn modelId="{2989DA34-D874-43EB-A777-0D2EA09937B0}" type="presOf" srcId="{04249F8A-A570-1541-A522-B56F4A8E1076}" destId="{389AF671-C11F-024F-A2D7-C5967962A0E8}" srcOrd="0" destOrd="0" presId="urn:microsoft.com/office/officeart/2005/8/layout/list1"/>
    <dgm:cxn modelId="{610975D2-23F2-4AC3-BEA9-B4026C08B1BE}" type="presOf" srcId="{8AD7C2E7-CA39-714F-A708-E0B8CFB666C6}" destId="{C5F84F23-4F40-B347-8397-21C03A91940F}" srcOrd="0" destOrd="0" presId="urn:microsoft.com/office/officeart/2005/8/layout/list1"/>
    <dgm:cxn modelId="{A8DC3BCF-0E1A-474D-816D-6330ABB25CCB}" srcId="{8AD7C2E7-CA39-714F-A708-E0B8CFB666C6}" destId="{A6402D3D-4FFF-42FB-AE57-41E4C902EDE6}" srcOrd="2" destOrd="0" parTransId="{8DAB6081-D870-4759-B751-0F08F842AB25}" sibTransId="{43898756-DEB6-4C37-8340-A3FCE3C9474E}"/>
    <dgm:cxn modelId="{854E25C6-8A5B-4B79-9A49-EA6804775D27}" type="presOf" srcId="{8AD7C2E7-CA39-714F-A708-E0B8CFB666C6}" destId="{9A63222D-73FD-9E4D-AD23-84D9B428D159}" srcOrd="1" destOrd="0" presId="urn:microsoft.com/office/officeart/2005/8/layout/list1"/>
    <dgm:cxn modelId="{B75D3E49-03C5-457B-AC62-3A4F820B38F6}" type="presOf" srcId="{A6402D3D-4FFF-42FB-AE57-41E4C902EDE6}" destId="{389AF671-C11F-024F-A2D7-C5967962A0E8}" srcOrd="0" destOrd="2" presId="urn:microsoft.com/office/officeart/2005/8/layout/list1"/>
    <dgm:cxn modelId="{5C5E2F2A-6074-C446-AF57-7B7520ED1924}" srcId="{8AD7C2E7-CA39-714F-A708-E0B8CFB666C6}" destId="{04249F8A-A570-1541-A522-B56F4A8E1076}" srcOrd="0" destOrd="0" parTransId="{C4E578BF-7622-994F-A4D4-B00DB2521E9F}" sibTransId="{D87E2C6D-81C4-B248-8A31-5D6DD3DD1415}"/>
    <dgm:cxn modelId="{70F6B728-073D-4E84-8706-92BD3592D13B}" type="presOf" srcId="{733EE6B7-FF61-D746-92A7-4106B9F2B93C}" destId="{170B9D91-73A5-C94A-86B8-9542E0C08F6E}" srcOrd="0" destOrd="0" presId="urn:microsoft.com/office/officeart/2005/8/layout/list1"/>
    <dgm:cxn modelId="{15683081-952A-3642-95DD-8AA98D901439}" srcId="{733EE6B7-FF61-D746-92A7-4106B9F2B93C}" destId="{8AD7C2E7-CA39-714F-A708-E0B8CFB666C6}" srcOrd="0" destOrd="0" parTransId="{0FD6E51D-9ED9-954C-B960-EFE679724F46}" sibTransId="{2D34CD40-0420-3E4F-985A-4EDEA44079EB}"/>
    <dgm:cxn modelId="{6BC6542A-C7E3-4EE1-99FD-B9A4E32BAC6F}" type="presOf" srcId="{CCCE98CE-B2EA-45FF-A33E-A6A0CB3A80BD}" destId="{389AF671-C11F-024F-A2D7-C5967962A0E8}" srcOrd="0" destOrd="4" presId="urn:microsoft.com/office/officeart/2005/8/layout/list1"/>
    <dgm:cxn modelId="{92BFF943-B37A-4DD2-8AAF-E0FD050F8266}" type="presOf" srcId="{C937BAF2-EE7D-47AB-8FF9-27E43357533F}" destId="{389AF671-C11F-024F-A2D7-C5967962A0E8}" srcOrd="0" destOrd="6" presId="urn:microsoft.com/office/officeart/2005/8/layout/list1"/>
    <dgm:cxn modelId="{55DBE87A-FAC5-4805-9C1F-9697ADA0298E}" srcId="{8AD7C2E7-CA39-714F-A708-E0B8CFB666C6}" destId="{0B94F515-1A3E-4600-B5C4-EBCA341B4D33}" srcOrd="5" destOrd="0" parTransId="{AD8C776A-FD31-411F-9151-F0A21E86F163}" sibTransId="{0F57ABC6-74BE-47E7-98D9-E9E7AA0DF78F}"/>
    <dgm:cxn modelId="{83210636-2DA0-4715-B56E-0911C1AA2953}" srcId="{8AD7C2E7-CA39-714F-A708-E0B8CFB666C6}" destId="{19123ECC-1085-4D0D-BA06-B09AF6D8A2AF}" srcOrd="1" destOrd="0" parTransId="{2954312D-4238-47FF-A8C5-90A1EB97C459}" sibTransId="{5B104845-5EE1-4398-A244-8C9669BC8546}"/>
    <dgm:cxn modelId="{AC798A7B-785B-4955-BDDA-7A3A08C0215E}" type="presOf" srcId="{0B94F515-1A3E-4600-B5C4-EBCA341B4D33}" destId="{389AF671-C11F-024F-A2D7-C5967962A0E8}" srcOrd="0" destOrd="5" presId="urn:microsoft.com/office/officeart/2005/8/layout/list1"/>
    <dgm:cxn modelId="{849F11C0-C3A5-46C7-AEBB-38A075A2DCE1}" srcId="{8AD7C2E7-CA39-714F-A708-E0B8CFB666C6}" destId="{CE14ECAD-42A6-43F3-8005-1B4B48BDD13E}" srcOrd="3" destOrd="0" parTransId="{C25DC3D8-5D92-4AB6-AAB2-9B3896F7F93E}" sibTransId="{A095EC47-5B3B-446D-A591-48AAE09CC489}"/>
    <dgm:cxn modelId="{3E0155E0-F5DE-46DC-A61E-901C5AE6C920}" type="presParOf" srcId="{170B9D91-73A5-C94A-86B8-9542E0C08F6E}" destId="{2E6ACF1E-8154-9E48-8730-357C49BED92D}" srcOrd="0" destOrd="0" presId="urn:microsoft.com/office/officeart/2005/8/layout/list1"/>
    <dgm:cxn modelId="{C0979083-893B-47F0-9792-F3A14B908D1A}" type="presParOf" srcId="{2E6ACF1E-8154-9E48-8730-357C49BED92D}" destId="{C5F84F23-4F40-B347-8397-21C03A91940F}" srcOrd="0" destOrd="0" presId="urn:microsoft.com/office/officeart/2005/8/layout/list1"/>
    <dgm:cxn modelId="{8FCA1207-1760-4962-BDB1-8484CB9BA9EE}" type="presParOf" srcId="{2E6ACF1E-8154-9E48-8730-357C49BED92D}" destId="{9A63222D-73FD-9E4D-AD23-84D9B428D159}" srcOrd="1" destOrd="0" presId="urn:microsoft.com/office/officeart/2005/8/layout/list1"/>
    <dgm:cxn modelId="{47FED81E-38F5-4583-B916-737197686A8B}" type="presParOf" srcId="{170B9D91-73A5-C94A-86B8-9542E0C08F6E}" destId="{A191CB54-DFA1-C84B-AA66-1795AAA906C7}" srcOrd="1" destOrd="0" presId="urn:microsoft.com/office/officeart/2005/8/layout/list1"/>
    <dgm:cxn modelId="{023A4CA7-1269-4750-906E-5AB2A014E6E1}" type="presParOf" srcId="{170B9D91-73A5-C94A-86B8-9542E0C08F6E}" destId="{389AF671-C11F-024F-A2D7-C5967962A0E8}"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F7987F-E3A5-4658-8C6B-5C81F78047EF}">
      <dsp:nvSpPr>
        <dsp:cNvPr id="0" name=""/>
        <dsp:cNvSpPr/>
      </dsp:nvSpPr>
      <dsp:spPr>
        <a:xfrm>
          <a:off x="0" y="67773"/>
          <a:ext cx="8697171" cy="89834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zh-TW" altLang="en-US" sz="2700" b="1" kern="1200" dirty="0" smtClean="0">
              <a:latin typeface="微軟正黑體" panose="020B0604030504040204" pitchFamily="34" charset="-120"/>
              <a:ea typeface="微軟正黑體" panose="020B0604030504040204" pitchFamily="34" charset="-120"/>
            </a:rPr>
            <a:t>領得使用執照者</a:t>
          </a:r>
          <a:endParaRPr lang="zh-TW" altLang="en-US" sz="2700" b="1" kern="1200" dirty="0">
            <a:latin typeface="微軟正黑體" panose="020B0604030504040204" pitchFamily="34" charset="-120"/>
            <a:ea typeface="微軟正黑體" panose="020B0604030504040204" pitchFamily="34" charset="-120"/>
          </a:endParaRPr>
        </a:p>
      </dsp:txBody>
      <dsp:txXfrm>
        <a:off x="43853" y="111626"/>
        <a:ext cx="8609465" cy="810634"/>
      </dsp:txXfrm>
    </dsp:sp>
    <dsp:sp modelId="{93B77DEB-521D-49BE-8FDC-6F30AD2BD92D}">
      <dsp:nvSpPr>
        <dsp:cNvPr id="0" name=""/>
        <dsp:cNvSpPr/>
      </dsp:nvSpPr>
      <dsp:spPr>
        <a:xfrm>
          <a:off x="0" y="966114"/>
          <a:ext cx="8697171" cy="489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135"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zh-TW" altLang="en-US" sz="2100" b="1" kern="1200" dirty="0" smtClean="0">
              <a:latin typeface="微軟正黑體" panose="020B0604030504040204" pitchFamily="34" charset="-120"/>
              <a:ea typeface="微軟正黑體" panose="020B0604030504040204" pitchFamily="34" charset="-120"/>
            </a:rPr>
            <a:t>自領得使用執照之日起算，至申請重建之日止。</a:t>
          </a:r>
          <a:endParaRPr lang="zh-TW" altLang="en-US" sz="2100" b="1" kern="1200" dirty="0">
            <a:latin typeface="微軟正黑體" panose="020B0604030504040204" pitchFamily="34" charset="-120"/>
            <a:ea typeface="微軟正黑體" panose="020B0604030504040204" pitchFamily="34" charset="-120"/>
          </a:endParaRPr>
        </a:p>
      </dsp:txBody>
      <dsp:txXfrm>
        <a:off x="0" y="966114"/>
        <a:ext cx="8697171" cy="489037"/>
      </dsp:txXfrm>
    </dsp:sp>
    <dsp:sp modelId="{6E87EFAF-2CBB-421A-A926-69D64D61B825}">
      <dsp:nvSpPr>
        <dsp:cNvPr id="0" name=""/>
        <dsp:cNvSpPr/>
      </dsp:nvSpPr>
      <dsp:spPr>
        <a:xfrm>
          <a:off x="0" y="1455151"/>
          <a:ext cx="8697171" cy="898340"/>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zh-TW" altLang="en-US" sz="2700" b="1" kern="1200" dirty="0" smtClean="0">
              <a:latin typeface="微軟正黑體" panose="020B0604030504040204" pitchFamily="34" charset="-120"/>
              <a:ea typeface="微軟正黑體" panose="020B0604030504040204" pitchFamily="34" charset="-120"/>
            </a:rPr>
            <a:t>未領得使用執照者，由主管機關依下列文件之一認定</a:t>
          </a:r>
          <a:endParaRPr lang="en-US" altLang="zh-TW" sz="2700" b="1" kern="1200" dirty="0" smtClean="0">
            <a:latin typeface="微軟正黑體" panose="020B0604030504040204" pitchFamily="34" charset="-120"/>
            <a:ea typeface="微軟正黑體" panose="020B0604030504040204" pitchFamily="34" charset="-120"/>
          </a:endParaRPr>
        </a:p>
      </dsp:txBody>
      <dsp:txXfrm>
        <a:off x="43853" y="1499004"/>
        <a:ext cx="8609465" cy="810634"/>
      </dsp:txXfrm>
    </dsp:sp>
    <dsp:sp modelId="{877AE259-432D-4211-BCC6-0DC99358ABB8}">
      <dsp:nvSpPr>
        <dsp:cNvPr id="0" name=""/>
        <dsp:cNvSpPr/>
      </dsp:nvSpPr>
      <dsp:spPr>
        <a:xfrm>
          <a:off x="0" y="2353492"/>
          <a:ext cx="8697171" cy="2403269"/>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276135" tIns="34290" rIns="192024" bIns="3429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Char char="••"/>
            <a:tabLst/>
            <a:defRPr/>
          </a:pPr>
          <a:r>
            <a:rPr lang="zh-TW" altLang="en-US" sz="2100" b="1" kern="1200" dirty="0" smtClean="0">
              <a:latin typeface="微軟正黑體" panose="020B0604030504040204" pitchFamily="34" charset="-120"/>
              <a:ea typeface="微軟正黑體" panose="020B0604030504040204" pitchFamily="34" charset="-120"/>
            </a:rPr>
            <a:t>建築物興建完工之日起算，至申請重建之日止。</a:t>
          </a:r>
          <a:endParaRPr lang="zh-TW" altLang="en-US" sz="2100" b="1" kern="1200" dirty="0">
            <a:latin typeface="微軟正黑體" panose="020B0604030504040204" pitchFamily="34" charset="-120"/>
            <a:ea typeface="微軟正黑體" panose="020B0604030504040204" pitchFamily="34" charset="-120"/>
          </a:endParaRPr>
        </a:p>
        <a:p>
          <a:pPr marL="0" marR="0" lvl="0" indent="0" algn="l" defTabSz="914400" eaLnBrk="1" fontAlgn="auto" latinLnBrk="0" hangingPunct="1">
            <a:lnSpc>
              <a:spcPct val="100000"/>
            </a:lnSpc>
            <a:spcBef>
              <a:spcPct val="0"/>
            </a:spcBef>
            <a:spcAft>
              <a:spcPts val="0"/>
            </a:spcAft>
            <a:buClrTx/>
            <a:buSzTx/>
            <a:buFontTx/>
            <a:buChar char="••"/>
            <a:tabLst/>
            <a:defRPr/>
          </a:pPr>
          <a:r>
            <a:rPr lang="zh-TW" altLang="en-US" sz="2100" b="1" kern="1200" dirty="0" smtClean="0">
              <a:solidFill>
                <a:srgbClr val="FF0000"/>
              </a:solidFill>
              <a:latin typeface="微軟正黑體" panose="020B0604030504040204" pitchFamily="34" charset="-120"/>
              <a:ea typeface="微軟正黑體" panose="020B0604030504040204" pitchFamily="34" charset="-120"/>
            </a:rPr>
            <a:t>建物所有權第一次登記謄本。</a:t>
          </a:r>
          <a:endParaRPr lang="zh-TW" altLang="en-US" sz="2100" b="1" kern="1200" dirty="0">
            <a:solidFill>
              <a:srgbClr val="FF0000"/>
            </a:solidFill>
            <a:latin typeface="微軟正黑體" panose="020B0604030504040204" pitchFamily="34" charset="-120"/>
            <a:ea typeface="微軟正黑體" panose="020B0604030504040204" pitchFamily="34" charset="-120"/>
          </a:endParaRPr>
        </a:p>
        <a:p>
          <a:pPr marL="0" marR="0" lvl="0" indent="0" algn="l" defTabSz="914400" eaLnBrk="1" fontAlgn="auto" latinLnBrk="0" hangingPunct="1">
            <a:lnSpc>
              <a:spcPct val="100000"/>
            </a:lnSpc>
            <a:spcBef>
              <a:spcPct val="0"/>
            </a:spcBef>
            <a:spcAft>
              <a:spcPts val="0"/>
            </a:spcAft>
            <a:buClrTx/>
            <a:buSzTx/>
            <a:buFontTx/>
            <a:buChar char="••"/>
            <a:tabLst/>
            <a:defRPr/>
          </a:pPr>
          <a:r>
            <a:rPr lang="zh-TW" altLang="en-US" sz="2100" b="1" kern="1200" dirty="0" smtClean="0">
              <a:solidFill>
                <a:srgbClr val="FF0000"/>
              </a:solidFill>
              <a:latin typeface="微軟正黑體" panose="020B0604030504040204" pitchFamily="34" charset="-120"/>
              <a:ea typeface="微軟正黑體" panose="020B0604030504040204" pitchFamily="34" charset="-120"/>
            </a:rPr>
            <a:t>合法建築物證明文件。</a:t>
          </a:r>
          <a:endParaRPr lang="zh-TW" altLang="en-US" sz="2100" b="1" kern="1200" dirty="0">
            <a:solidFill>
              <a:srgbClr val="FF0000"/>
            </a:solidFill>
            <a:latin typeface="微軟正黑體" panose="020B0604030504040204" pitchFamily="34" charset="-120"/>
            <a:ea typeface="微軟正黑體" panose="020B0604030504040204" pitchFamily="34" charset="-120"/>
          </a:endParaRPr>
        </a:p>
        <a:p>
          <a:pPr marL="0" marR="0" lvl="0" indent="0" algn="l" defTabSz="914400" eaLnBrk="1" fontAlgn="auto" latinLnBrk="0" hangingPunct="1">
            <a:lnSpc>
              <a:spcPct val="100000"/>
            </a:lnSpc>
            <a:spcBef>
              <a:spcPct val="0"/>
            </a:spcBef>
            <a:spcAft>
              <a:spcPts val="0"/>
            </a:spcAft>
            <a:buClrTx/>
            <a:buSzTx/>
            <a:buFontTx/>
            <a:buChar char="••"/>
            <a:tabLst/>
            <a:defRPr/>
          </a:pPr>
          <a:r>
            <a:rPr lang="zh-TW" altLang="en-US" sz="2100" b="1" kern="1200" dirty="0" smtClean="0">
              <a:latin typeface="微軟正黑體" panose="020B0604030504040204" pitchFamily="34" charset="-120"/>
              <a:ea typeface="微軟正黑體" panose="020B0604030504040204" pitchFamily="34" charset="-120"/>
            </a:rPr>
            <a:t>房屋稅籍資料、門牌編釘證明、自來水費收據或電費收據。</a:t>
          </a:r>
          <a:endParaRPr lang="zh-TW" altLang="en-US" sz="2100" b="1" kern="1200" dirty="0">
            <a:latin typeface="微軟正黑體" panose="020B0604030504040204" pitchFamily="34" charset="-120"/>
            <a:ea typeface="微軟正黑體" panose="020B0604030504040204" pitchFamily="34" charset="-120"/>
          </a:endParaRPr>
        </a:p>
        <a:p>
          <a:pPr marL="0" marR="0" lvl="0" indent="0" algn="l" defTabSz="914400" eaLnBrk="1" fontAlgn="auto" latinLnBrk="0" hangingPunct="1">
            <a:lnSpc>
              <a:spcPct val="100000"/>
            </a:lnSpc>
            <a:spcBef>
              <a:spcPct val="0"/>
            </a:spcBef>
            <a:spcAft>
              <a:spcPts val="0"/>
            </a:spcAft>
            <a:buClrTx/>
            <a:buSzTx/>
            <a:buFontTx/>
            <a:buChar char="••"/>
            <a:tabLst/>
            <a:defRPr/>
          </a:pPr>
          <a:r>
            <a:rPr lang="zh-TW" altLang="en-US" sz="2100" b="1" kern="1200" dirty="0" smtClean="0">
              <a:latin typeface="微軟正黑體" panose="020B0604030504040204" pitchFamily="34" charset="-120"/>
              <a:ea typeface="微軟正黑體" panose="020B0604030504040204" pitchFamily="34" charset="-120"/>
            </a:rPr>
            <a:t>其他證明文件。</a:t>
          </a:r>
          <a:endParaRPr lang="zh-TW" altLang="en-US" sz="2100" b="1" kern="1200" dirty="0">
            <a:latin typeface="微軟正黑體" panose="020B0604030504040204" pitchFamily="34" charset="-120"/>
            <a:ea typeface="微軟正黑體" panose="020B0604030504040204" pitchFamily="34" charset="-120"/>
          </a:endParaRPr>
        </a:p>
      </dsp:txBody>
      <dsp:txXfrm>
        <a:off x="0" y="2353492"/>
        <a:ext cx="8697171" cy="24032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1B74CC-CDEA-4C08-91C7-39235FF844E4}">
      <dsp:nvSpPr>
        <dsp:cNvPr id="0" name=""/>
        <dsp:cNvSpPr/>
      </dsp:nvSpPr>
      <dsp:spPr>
        <a:xfrm>
          <a:off x="0" y="302418"/>
          <a:ext cx="8342727" cy="775466"/>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zh-TW" altLang="en-US" sz="2400" b="1" kern="1200" dirty="0" smtClean="0">
              <a:latin typeface="微軟正黑體" panose="020B0604030504040204" pitchFamily="34" charset="-120"/>
              <a:ea typeface="微軟正黑體" panose="020B0604030504040204" pitchFamily="34" charset="-120"/>
            </a:rPr>
            <a:t>建築物耐震能力未達最低標準、未達一定標準</a:t>
          </a:r>
          <a:endParaRPr lang="zh-TW" altLang="en-US" sz="2400" b="1" kern="1200" dirty="0">
            <a:latin typeface="微軟正黑體" panose="020B0604030504040204" pitchFamily="34" charset="-120"/>
            <a:ea typeface="微軟正黑體" panose="020B0604030504040204" pitchFamily="34" charset="-120"/>
          </a:endParaRPr>
        </a:p>
      </dsp:txBody>
      <dsp:txXfrm>
        <a:off x="37855" y="340273"/>
        <a:ext cx="8267017" cy="699756"/>
      </dsp:txXfrm>
    </dsp:sp>
    <dsp:sp modelId="{696CD7CD-4058-4E08-8DF4-C924775AB99E}">
      <dsp:nvSpPr>
        <dsp:cNvPr id="0" name=""/>
        <dsp:cNvSpPr/>
      </dsp:nvSpPr>
      <dsp:spPr>
        <a:xfrm>
          <a:off x="0" y="1077884"/>
          <a:ext cx="8342727"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4882" tIns="25400" rIns="142240" bIns="25400" numCol="1" spcCol="1270" anchor="t" anchorCtr="0">
          <a:noAutofit/>
        </a:bodyPr>
        <a:lstStyle/>
        <a:p>
          <a:pPr marL="228600" lvl="1" indent="-228600" algn="l" defTabSz="889000" rtl="0">
            <a:lnSpc>
              <a:spcPct val="90000"/>
            </a:lnSpc>
            <a:spcBef>
              <a:spcPct val="0"/>
            </a:spcBef>
            <a:spcAft>
              <a:spcPct val="20000"/>
            </a:spcAft>
            <a:buChar char="••"/>
          </a:pPr>
          <a:r>
            <a:rPr lang="zh-TW" altLang="en-US" sz="2000" b="1" kern="1200" dirty="0" smtClean="0">
              <a:latin typeface="微軟正黑體" panose="020B0604030504040204" pitchFamily="34" charset="-120"/>
              <a:ea typeface="微軟正黑體" panose="020B0604030504040204" pitchFamily="34" charset="-120"/>
            </a:rPr>
            <a:t>指依都市危險及老舊建築物結構安全性能評估辦法</a:t>
          </a:r>
          <a:r>
            <a:rPr lang="zh-TW" altLang="en-US" sz="2000" b="1" kern="1200" dirty="0" smtClean="0">
              <a:solidFill>
                <a:srgbClr val="CC3300"/>
              </a:solidFill>
              <a:latin typeface="微軟正黑體" panose="020B0604030504040204" pitchFamily="34" charset="-120"/>
              <a:ea typeface="微軟正黑體" panose="020B0604030504040204" pitchFamily="34" charset="-120"/>
            </a:rPr>
            <a:t>進行初步評估，其評估結果為高於</a:t>
          </a:r>
          <a:r>
            <a:rPr lang="en-US" altLang="zh-TW" sz="2000" b="1" kern="1200" dirty="0" smtClean="0">
              <a:solidFill>
                <a:srgbClr val="CC3300"/>
              </a:solidFill>
              <a:latin typeface="微軟正黑體" panose="020B0604030504040204" pitchFamily="34" charset="-120"/>
              <a:ea typeface="微軟正黑體" panose="020B0604030504040204" pitchFamily="34" charset="-120"/>
            </a:rPr>
            <a:t>45</a:t>
          </a:r>
          <a:r>
            <a:rPr lang="zh-TW" altLang="en-US" sz="2000" b="1" kern="1200" dirty="0" smtClean="0">
              <a:solidFill>
                <a:srgbClr val="CC3300"/>
              </a:solidFill>
              <a:latin typeface="微軟正黑體" panose="020B0604030504040204" pitchFamily="34" charset="-120"/>
              <a:ea typeface="微軟正黑體" panose="020B0604030504040204" pitchFamily="34" charset="-120"/>
            </a:rPr>
            <a:t>分、</a:t>
          </a:r>
          <a:r>
            <a:rPr lang="en-US" altLang="zh-TW" sz="2000" b="1" u="sng" kern="1200" dirty="0" smtClean="0">
              <a:solidFill>
                <a:srgbClr val="CC3300"/>
              </a:solidFill>
              <a:effectLst/>
              <a:latin typeface="微軟正黑體" panose="020B0604030504040204" pitchFamily="34" charset="-120"/>
              <a:ea typeface="微軟正黑體" panose="020B0604030504040204" pitchFamily="34" charset="-120"/>
            </a:rPr>
            <a:t>30-45</a:t>
          </a:r>
          <a:r>
            <a:rPr lang="zh-TW" altLang="en-US" sz="2000" b="1" kern="1200" dirty="0" smtClean="0">
              <a:solidFill>
                <a:srgbClr val="CC3300"/>
              </a:solidFill>
              <a:latin typeface="微軟正黑體" panose="020B0604030504040204" pitchFamily="34" charset="-120"/>
              <a:ea typeface="微軟正黑體" panose="020B0604030504040204" pitchFamily="34" charset="-120"/>
            </a:rPr>
            <a:t>分間（乙級）</a:t>
          </a:r>
          <a:r>
            <a:rPr lang="zh-TW" altLang="en-US" sz="2000" b="1" kern="1200" dirty="0" smtClean="0">
              <a:latin typeface="微軟正黑體" panose="020B0604030504040204" pitchFamily="34" charset="-120"/>
              <a:ea typeface="微軟正黑體" panose="020B0604030504040204" pitchFamily="34" charset="-120"/>
            </a:rPr>
            <a:t>。</a:t>
          </a:r>
          <a:endParaRPr lang="zh-TW" altLang="en-US" sz="2000" b="1" kern="1200" dirty="0">
            <a:latin typeface="微軟正黑體" panose="020B0604030504040204" pitchFamily="34" charset="-120"/>
            <a:ea typeface="微軟正黑體" panose="020B0604030504040204" pitchFamily="34" charset="-120"/>
          </a:endParaRPr>
        </a:p>
      </dsp:txBody>
      <dsp:txXfrm>
        <a:off x="0" y="1077884"/>
        <a:ext cx="8342727" cy="1076400"/>
      </dsp:txXfrm>
    </dsp:sp>
    <dsp:sp modelId="{63174730-DF4F-4DCD-92C1-02D60DCDF5BE}">
      <dsp:nvSpPr>
        <dsp:cNvPr id="0" name=""/>
        <dsp:cNvSpPr/>
      </dsp:nvSpPr>
      <dsp:spPr>
        <a:xfrm>
          <a:off x="0" y="2154284"/>
          <a:ext cx="8342727" cy="806872"/>
        </a:xfrm>
        <a:prstGeom prst="round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zh-TW" altLang="en-US" sz="2400" b="1" kern="1200" dirty="0" smtClean="0">
              <a:latin typeface="微軟正黑體" panose="020B0604030504040204" pitchFamily="34" charset="-120"/>
              <a:ea typeface="微軟正黑體" panose="020B0604030504040204" pitchFamily="34" charset="-120"/>
            </a:rPr>
            <a:t>有電梯者需再詳評確認改善不具效益</a:t>
          </a:r>
          <a:endParaRPr lang="zh-TW" altLang="en-US" sz="2400" b="1" kern="1200" dirty="0">
            <a:latin typeface="微軟正黑體" panose="020B0604030504040204" pitchFamily="34" charset="-120"/>
            <a:ea typeface="微軟正黑體" panose="020B0604030504040204" pitchFamily="34" charset="-120"/>
          </a:endParaRPr>
        </a:p>
      </dsp:txBody>
      <dsp:txXfrm>
        <a:off x="39388" y="2193672"/>
        <a:ext cx="8263951" cy="728096"/>
      </dsp:txXfrm>
    </dsp:sp>
    <dsp:sp modelId="{F2BB185D-8126-4646-8D77-BEB577FFA366}">
      <dsp:nvSpPr>
        <dsp:cNvPr id="0" name=""/>
        <dsp:cNvSpPr/>
      </dsp:nvSpPr>
      <dsp:spPr>
        <a:xfrm>
          <a:off x="0" y="2961157"/>
          <a:ext cx="8342727" cy="124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4882" tIns="25400" rIns="142240" bIns="25400" numCol="1" spcCol="1270" anchor="t" anchorCtr="0">
          <a:noAutofit/>
        </a:bodyPr>
        <a:lstStyle/>
        <a:p>
          <a:pPr marL="228600" lvl="1" indent="-228600" algn="l" defTabSz="889000" rtl="0">
            <a:lnSpc>
              <a:spcPct val="90000"/>
            </a:lnSpc>
            <a:spcBef>
              <a:spcPct val="0"/>
            </a:spcBef>
            <a:spcAft>
              <a:spcPct val="20000"/>
            </a:spcAft>
            <a:buChar char="••"/>
          </a:pPr>
          <a:r>
            <a:rPr lang="zh-TW" altLang="en-US" sz="2000" b="1" kern="1200" dirty="0" smtClean="0">
              <a:latin typeface="微軟正黑體" panose="020B0604030504040204" pitchFamily="34" charset="-120"/>
              <a:ea typeface="微軟正黑體" panose="020B0604030504040204" pitchFamily="34" charset="-120"/>
            </a:rPr>
            <a:t>都市危險及老舊建築物結構安全性能評估辦法進行初步評估，</a:t>
          </a:r>
          <a:r>
            <a:rPr lang="zh-TW" sz="2000" b="1" kern="1200" dirty="0" smtClean="0">
              <a:latin typeface="微軟正黑體" panose="020B0604030504040204" pitchFamily="34" charset="-120"/>
              <a:ea typeface="微軟正黑體" panose="020B0604030504040204" pitchFamily="34" charset="-120"/>
            </a:rPr>
            <a:t>評估結果為</a:t>
          </a:r>
          <a:r>
            <a:rPr lang="zh-TW" altLang="en-US" sz="2000" b="1" kern="1200" dirty="0" smtClean="0">
              <a:latin typeface="微軟正黑體" panose="020B0604030504040204" pitchFamily="34" charset="-120"/>
              <a:ea typeface="微軟正黑體" panose="020B0604030504040204" pitchFamily="34" charset="-120"/>
            </a:rPr>
            <a:t>乙級，</a:t>
          </a:r>
          <a:r>
            <a:rPr lang="zh-TW" altLang="en-US" sz="2000" b="1" kern="1200" dirty="0" smtClean="0">
              <a:solidFill>
                <a:srgbClr val="CC3300"/>
              </a:solidFill>
              <a:latin typeface="微軟正黑體" panose="020B0604030504040204" pitchFamily="34" charset="-120"/>
              <a:ea typeface="微軟正黑體" panose="020B0604030504040204" pitchFamily="34" charset="-120"/>
            </a:rPr>
            <a:t>並經詳細評估結果</a:t>
          </a:r>
          <a:r>
            <a:rPr lang="zh-TW" sz="2000" b="1" kern="1200" dirty="0" smtClean="0">
              <a:solidFill>
                <a:srgbClr val="CC3300"/>
              </a:solidFill>
              <a:latin typeface="微軟正黑體" panose="020B0604030504040204" pitchFamily="34" charset="-120"/>
              <a:ea typeface="微軟正黑體" panose="020B0604030504040204" pitchFamily="34" charset="-120"/>
            </a:rPr>
            <a:t>建議拆除重建，或補強且其所需經費超過建築物重建成本</a:t>
          </a:r>
          <a:r>
            <a:rPr lang="en-US" sz="2000" b="1" kern="1200" dirty="0" smtClean="0">
              <a:solidFill>
                <a:srgbClr val="CC3300"/>
              </a:solidFill>
              <a:latin typeface="微軟正黑體" panose="020B0604030504040204" pitchFamily="34" charset="-120"/>
              <a:ea typeface="微軟正黑體" panose="020B0604030504040204" pitchFamily="34" charset="-120"/>
            </a:rPr>
            <a:t>1/2</a:t>
          </a:r>
          <a:r>
            <a:rPr lang="zh-TW" sz="2000" b="1" kern="1200" dirty="0" smtClean="0">
              <a:latin typeface="微軟正黑體" panose="020B0604030504040204" pitchFamily="34" charset="-120"/>
              <a:ea typeface="微軟正黑體" panose="020B0604030504040204" pitchFamily="34" charset="-120"/>
            </a:rPr>
            <a:t>。</a:t>
          </a:r>
          <a:endParaRPr lang="zh-TW" sz="2000" b="1" kern="1200" dirty="0">
            <a:latin typeface="微軟正黑體" panose="020B0604030504040204" pitchFamily="34" charset="-120"/>
            <a:ea typeface="微軟正黑體" panose="020B0604030504040204" pitchFamily="34" charset="-120"/>
          </a:endParaRPr>
        </a:p>
      </dsp:txBody>
      <dsp:txXfrm>
        <a:off x="0" y="2961157"/>
        <a:ext cx="8342727" cy="12445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F6E39-9CA0-489B-AF0D-D5BD91800516}">
      <dsp:nvSpPr>
        <dsp:cNvPr id="0" name=""/>
        <dsp:cNvSpPr/>
      </dsp:nvSpPr>
      <dsp:spPr>
        <a:xfrm>
          <a:off x="0" y="135313"/>
          <a:ext cx="3499296" cy="97392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zh-TW" altLang="en-US" sz="2800" b="1" kern="1200" dirty="0" smtClean="0">
              <a:solidFill>
                <a:schemeClr val="tx1"/>
              </a:solidFill>
              <a:latin typeface="微軟正黑體" pitchFamily="34" charset="-120"/>
              <a:ea typeface="微軟正黑體" pitchFamily="34" charset="-120"/>
              <a:cs typeface="Vrinda" pitchFamily="34" charset="0"/>
            </a:rPr>
            <a:t>申請書。</a:t>
          </a:r>
          <a:endParaRPr lang="zh-TW" altLang="en-US" sz="2800" b="1" kern="1200" dirty="0">
            <a:solidFill>
              <a:schemeClr val="tx1"/>
            </a:solidFill>
            <a:latin typeface="微軟正黑體" pitchFamily="34" charset="-120"/>
            <a:ea typeface="微軟正黑體" pitchFamily="34" charset="-120"/>
            <a:cs typeface="Vrinda" pitchFamily="34" charset="0"/>
          </a:endParaRPr>
        </a:p>
      </dsp:txBody>
      <dsp:txXfrm>
        <a:off x="47543" y="182856"/>
        <a:ext cx="3404210" cy="878836"/>
      </dsp:txXfrm>
    </dsp:sp>
    <dsp:sp modelId="{ECF139F0-D2C3-4B23-AB84-483660A05CEB}">
      <dsp:nvSpPr>
        <dsp:cNvPr id="0" name=""/>
        <dsp:cNvSpPr/>
      </dsp:nvSpPr>
      <dsp:spPr>
        <a:xfrm>
          <a:off x="0" y="1167596"/>
          <a:ext cx="3499296" cy="973922"/>
        </a:xfrm>
        <a:prstGeom prst="roundRect">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zh-TW" altLang="en-US" sz="1800" b="1" kern="1200" dirty="0" smtClean="0">
              <a:solidFill>
                <a:schemeClr val="tx1"/>
              </a:solidFill>
              <a:latin typeface="微軟正黑體" pitchFamily="34" charset="-120"/>
              <a:ea typeface="微軟正黑體" pitchFamily="34" charset="-120"/>
            </a:rPr>
            <a:t>合法建築物或未完成重建之危險建築物等證明文件。</a:t>
          </a:r>
          <a:endParaRPr lang="zh-TW" altLang="en-US" sz="1800" b="1" kern="1200" dirty="0">
            <a:solidFill>
              <a:schemeClr val="tx1"/>
            </a:solidFill>
            <a:latin typeface="微軟正黑體" pitchFamily="34" charset="-120"/>
            <a:ea typeface="微軟正黑體" pitchFamily="34" charset="-120"/>
          </a:endParaRPr>
        </a:p>
      </dsp:txBody>
      <dsp:txXfrm>
        <a:off x="47543" y="1215139"/>
        <a:ext cx="3404210" cy="878836"/>
      </dsp:txXfrm>
    </dsp:sp>
    <dsp:sp modelId="{BCF44056-1186-4A2A-AE24-EBFA52E781EA}">
      <dsp:nvSpPr>
        <dsp:cNvPr id="0" name=""/>
        <dsp:cNvSpPr/>
      </dsp:nvSpPr>
      <dsp:spPr>
        <a:xfrm>
          <a:off x="0" y="2193358"/>
          <a:ext cx="3499296" cy="973922"/>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zh-TW" altLang="en-US" sz="2400" b="1" kern="1200" dirty="0" smtClean="0">
              <a:solidFill>
                <a:schemeClr val="tx1"/>
              </a:solidFill>
              <a:latin typeface="微軟正黑體" pitchFamily="34" charset="-120"/>
              <a:ea typeface="微軟正黑體" pitchFamily="34" charset="-120"/>
            </a:rPr>
            <a:t>所有權人名冊及同意書。</a:t>
          </a:r>
          <a:endParaRPr lang="zh-TW" altLang="en-US" sz="2400" b="1" kern="1200" dirty="0">
            <a:solidFill>
              <a:schemeClr val="tx1"/>
            </a:solidFill>
            <a:latin typeface="微軟正黑體" pitchFamily="34" charset="-120"/>
            <a:ea typeface="微軟正黑體" pitchFamily="34" charset="-120"/>
          </a:endParaRPr>
        </a:p>
      </dsp:txBody>
      <dsp:txXfrm>
        <a:off x="47543" y="2240901"/>
        <a:ext cx="3404210" cy="878836"/>
      </dsp:txXfrm>
    </dsp:sp>
    <dsp:sp modelId="{0725AC40-0199-4971-8C14-78022EED1DD3}">
      <dsp:nvSpPr>
        <dsp:cNvPr id="0" name=""/>
        <dsp:cNvSpPr/>
      </dsp:nvSpPr>
      <dsp:spPr>
        <a:xfrm>
          <a:off x="0" y="3241084"/>
          <a:ext cx="3499296" cy="973922"/>
        </a:xfrm>
        <a:prstGeom prst="roundRect">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zh-TW" altLang="en-US" sz="2800" kern="1200" dirty="0" smtClean="0">
              <a:latin typeface="微軟正黑體" pitchFamily="34" charset="-120"/>
              <a:ea typeface="微軟正黑體" pitchFamily="34" charset="-120"/>
            </a:rPr>
            <a:t>重建計畫。</a:t>
          </a:r>
          <a:endParaRPr lang="zh-TW" altLang="en-US" sz="2800" kern="1200" dirty="0">
            <a:latin typeface="微軟正黑體" pitchFamily="34" charset="-120"/>
            <a:ea typeface="微軟正黑體" pitchFamily="34" charset="-120"/>
          </a:endParaRPr>
        </a:p>
      </dsp:txBody>
      <dsp:txXfrm>
        <a:off x="47543" y="3288627"/>
        <a:ext cx="3404210" cy="878836"/>
      </dsp:txXfrm>
    </dsp:sp>
    <dsp:sp modelId="{778FB184-C495-496D-9EED-13F282CC4882}">
      <dsp:nvSpPr>
        <dsp:cNvPr id="0" name=""/>
        <dsp:cNvSpPr/>
      </dsp:nvSpPr>
      <dsp:spPr>
        <a:xfrm>
          <a:off x="0" y="4244883"/>
          <a:ext cx="3499296" cy="973922"/>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zh-TW" altLang="en-US" sz="1800" b="1" kern="1200" dirty="0" smtClean="0">
              <a:solidFill>
                <a:schemeClr val="tx1"/>
              </a:solidFill>
              <a:latin typeface="微軟正黑體" pitchFamily="34" charset="-120"/>
              <a:ea typeface="微軟正黑體" pitchFamily="34" charset="-120"/>
            </a:rPr>
            <a:t>其他經直轄市、縣</a:t>
          </a:r>
          <a:r>
            <a:rPr lang="en-US" altLang="zh-TW" sz="1800" b="1" kern="1200" dirty="0" smtClean="0">
              <a:solidFill>
                <a:schemeClr val="tx1"/>
              </a:solidFill>
              <a:latin typeface="微軟正黑體" pitchFamily="34" charset="-120"/>
              <a:ea typeface="微軟正黑體" pitchFamily="34" charset="-120"/>
            </a:rPr>
            <a:t>(</a:t>
          </a:r>
          <a:r>
            <a:rPr lang="zh-TW" altLang="en-US" sz="1800" b="1" kern="1200" dirty="0" smtClean="0">
              <a:solidFill>
                <a:schemeClr val="tx1"/>
              </a:solidFill>
              <a:latin typeface="微軟正黑體" pitchFamily="34" charset="-120"/>
              <a:ea typeface="微軟正黑體" pitchFamily="34" charset="-120"/>
            </a:rPr>
            <a:t>市</a:t>
          </a:r>
          <a:r>
            <a:rPr lang="en-US" altLang="zh-TW" sz="1800" b="1" kern="1200" dirty="0" smtClean="0">
              <a:solidFill>
                <a:schemeClr val="tx1"/>
              </a:solidFill>
              <a:latin typeface="微軟正黑體" pitchFamily="34" charset="-120"/>
              <a:ea typeface="微軟正黑體" pitchFamily="34" charset="-120"/>
            </a:rPr>
            <a:t>)</a:t>
          </a:r>
          <a:r>
            <a:rPr lang="zh-TW" altLang="en-US" sz="1800" b="1" kern="1200" dirty="0" smtClean="0">
              <a:solidFill>
                <a:schemeClr val="tx1"/>
              </a:solidFill>
              <a:latin typeface="微軟正黑體" pitchFamily="34" charset="-120"/>
              <a:ea typeface="微軟正黑體" pitchFamily="34" charset="-120"/>
            </a:rPr>
            <a:t>主管機關規定之文件。</a:t>
          </a:r>
          <a:endParaRPr lang="zh-TW" altLang="en-US" sz="1800" b="1" kern="1200" dirty="0">
            <a:solidFill>
              <a:schemeClr val="tx1"/>
            </a:solidFill>
            <a:latin typeface="微軟正黑體" pitchFamily="34" charset="-120"/>
            <a:ea typeface="微軟正黑體" pitchFamily="34" charset="-120"/>
          </a:endParaRPr>
        </a:p>
      </dsp:txBody>
      <dsp:txXfrm>
        <a:off x="47543" y="4292426"/>
        <a:ext cx="3404210" cy="8788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D4EABD-AF13-4669-8BD5-CF80C4ED3DB3}" type="datetimeFigureOut">
              <a:rPr lang="zh-TW" altLang="en-US" smtClean="0"/>
              <a:t>2020/5/19</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679C3F-9D9A-437D-B85C-45B9E28A241C}" type="slidenum">
              <a:rPr lang="zh-TW" altLang="en-US" smtClean="0"/>
              <a:t>‹#›</a:t>
            </a:fld>
            <a:endParaRPr lang="zh-TW" altLang="en-US"/>
          </a:p>
        </p:txBody>
      </p:sp>
    </p:spTree>
    <p:extLst>
      <p:ext uri="{BB962C8B-B14F-4D97-AF65-F5344CB8AC3E}">
        <p14:creationId xmlns:p14="http://schemas.microsoft.com/office/powerpoint/2010/main" val="3461418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F7679C3F-9D9A-437D-B85C-45B9E28A241C}" type="slidenum">
              <a:rPr lang="zh-TW" altLang="en-US" smtClean="0"/>
              <a:t>11</a:t>
            </a:fld>
            <a:endParaRPr lang="zh-TW" altLang="en-US"/>
          </a:p>
        </p:txBody>
      </p:sp>
    </p:spTree>
    <p:extLst>
      <p:ext uri="{BB962C8B-B14F-4D97-AF65-F5344CB8AC3E}">
        <p14:creationId xmlns:p14="http://schemas.microsoft.com/office/powerpoint/2010/main" val="1342270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3193AF86-0D0B-42DB-88F6-517FCAD18DF9}" type="datetimeFigureOut">
              <a:rPr lang="zh-TW" altLang="en-US" smtClean="0"/>
              <a:t>2020/5/19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2962971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3193AF86-0D0B-42DB-88F6-517FCAD18DF9}" type="datetimeFigureOut">
              <a:rPr lang="zh-TW" altLang="en-US" smtClean="0"/>
              <a:t>2020/5/19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1589113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3193AF86-0D0B-42DB-88F6-517FCAD18DF9}" type="datetimeFigureOut">
              <a:rPr lang="zh-TW" altLang="en-US" smtClean="0"/>
              <a:t>2020/5/19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1821868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3193AF86-0D0B-42DB-88F6-517FCAD18DF9}" type="datetimeFigureOut">
              <a:rPr lang="zh-TW" altLang="en-US" smtClean="0"/>
              <a:t>2020/5/19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3684339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3193AF86-0D0B-42DB-88F6-517FCAD18DF9}" type="datetimeFigureOut">
              <a:rPr lang="zh-TW" altLang="en-US" smtClean="0"/>
              <a:t>2020/5/19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1726361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3193AF86-0D0B-42DB-88F6-517FCAD18DF9}" type="datetimeFigureOut">
              <a:rPr lang="zh-TW" altLang="en-US" smtClean="0"/>
              <a:t>2020/5/19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3231816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3193AF86-0D0B-42DB-88F6-517FCAD18DF9}" type="datetimeFigureOut">
              <a:rPr lang="zh-TW" altLang="en-US" smtClean="0"/>
              <a:t>2020/5/19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2588142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3193AF86-0D0B-42DB-88F6-517FCAD18DF9}" type="datetimeFigureOut">
              <a:rPr lang="zh-TW" altLang="en-US" smtClean="0"/>
              <a:t>2020/5/19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1315210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3193AF86-0D0B-42DB-88F6-517FCAD18DF9}" type="datetimeFigureOut">
              <a:rPr lang="zh-TW" altLang="en-US" smtClean="0"/>
              <a:t>2020/5/19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257167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3193AF86-0D0B-42DB-88F6-517FCAD18DF9}" type="datetimeFigureOut">
              <a:rPr lang="zh-TW" altLang="en-US" smtClean="0"/>
              <a:t>2020/5/19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1773755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3193AF86-0D0B-42DB-88F6-517FCAD18DF9}" type="datetimeFigureOut">
              <a:rPr lang="zh-TW" altLang="en-US" smtClean="0"/>
              <a:t>2020/5/19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1110821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93AF86-0D0B-42DB-88F6-517FCAD18DF9}" type="datetimeFigureOut">
              <a:rPr lang="zh-TW" altLang="en-US" smtClean="0"/>
              <a:t>2020/5/19</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1667D5-59A0-4028-9934-6C6F8E9604CD}" type="slidenum">
              <a:rPr lang="zh-TW" altLang="en-US" smtClean="0"/>
              <a:t>‹#›</a:t>
            </a:fld>
            <a:endParaRPr lang="zh-TW" altLang="en-US"/>
          </a:p>
        </p:txBody>
      </p:sp>
    </p:spTree>
    <p:extLst>
      <p:ext uri="{BB962C8B-B14F-4D97-AF65-F5344CB8AC3E}">
        <p14:creationId xmlns:p14="http://schemas.microsoft.com/office/powerpoint/2010/main" val="1325736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em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emf"/><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em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em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4.emf"/><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4.emf"/><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diagramLayout" Target="../diagrams/layout7.xml"/><Relationship Id="rId7" Type="http://schemas.openxmlformats.org/officeDocument/2006/relationships/image" Target="../media/image4.emf"/><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endParaRPr lang="zh-TW" altLang="en-US"/>
          </a:p>
        </p:txBody>
      </p:sp>
      <p:sp>
        <p:nvSpPr>
          <p:cNvPr id="3" name="副標題 2"/>
          <p:cNvSpPr>
            <a:spLocks noGrp="1"/>
          </p:cNvSpPr>
          <p:nvPr>
            <p:ph type="subTitle" idx="1"/>
          </p:nvPr>
        </p:nvSpPr>
        <p:spPr/>
        <p:txBody>
          <a:bodyPr/>
          <a:lstStyle/>
          <a:p>
            <a:endParaRPr lang="zh-TW" altLang="en-US"/>
          </a:p>
        </p:txBody>
      </p:sp>
      <p:pic>
        <p:nvPicPr>
          <p:cNvPr id="4" name="圖片 3">
            <a:extLst>
              <a:ext uri="{FF2B5EF4-FFF2-40B4-BE49-F238E27FC236}">
                <a16:creationId xmlns="" xmlns:a16="http://schemas.microsoft.com/office/drawing/2014/main" id="{98BC3AB5-E44B-4026-A290-E46C5DDE25F6}"/>
              </a:ext>
            </a:extLst>
          </p:cNvPr>
          <p:cNvPicPr>
            <a:picLocks noChangeAspect="1"/>
          </p:cNvPicPr>
          <p:nvPr/>
        </p:nvPicPr>
        <p:blipFill rotWithShape="1">
          <a:blip r:embed="rId2"/>
          <a:srcRect l="20075" t="12833" r="2926" b="932"/>
          <a:stretch/>
        </p:blipFill>
        <p:spPr>
          <a:xfrm>
            <a:off x="0" y="-1056"/>
            <a:ext cx="9181070" cy="6858000"/>
          </a:xfrm>
          <a:prstGeom prst="rect">
            <a:avLst/>
          </a:prstGeom>
        </p:spPr>
      </p:pic>
      <p:pic>
        <p:nvPicPr>
          <p:cNvPr id="5" name="圖片 4">
            <a:extLst>
              <a:ext uri="{FF2B5EF4-FFF2-40B4-BE49-F238E27FC236}">
                <a16:creationId xmlns="" xmlns:a16="http://schemas.microsoft.com/office/drawing/2014/main" id="{B053676E-1BFE-466E-A559-EA570F0CA8BC}"/>
              </a:ext>
            </a:extLst>
          </p:cNvPr>
          <p:cNvPicPr>
            <a:picLocks noChangeAspect="1"/>
          </p:cNvPicPr>
          <p:nvPr/>
        </p:nvPicPr>
        <p:blipFill>
          <a:blip r:embed="rId3"/>
          <a:stretch>
            <a:fillRect/>
          </a:stretch>
        </p:blipFill>
        <p:spPr>
          <a:xfrm>
            <a:off x="3745853" y="659151"/>
            <a:ext cx="1652299" cy="1221260"/>
          </a:xfrm>
          <a:prstGeom prst="rect">
            <a:avLst/>
          </a:prstGeom>
        </p:spPr>
      </p:pic>
      <p:sp>
        <p:nvSpPr>
          <p:cNvPr id="6" name="文字方塊 5">
            <a:extLst>
              <a:ext uri="{FF2B5EF4-FFF2-40B4-BE49-F238E27FC236}">
                <a16:creationId xmlns="" xmlns:a16="http://schemas.microsoft.com/office/drawing/2014/main" id="{FB8B0764-061F-4D7B-8B86-EC8A82DF8CAE}"/>
              </a:ext>
            </a:extLst>
          </p:cNvPr>
          <p:cNvSpPr txBox="1"/>
          <p:nvPr/>
        </p:nvSpPr>
        <p:spPr>
          <a:xfrm>
            <a:off x="3357565" y="2445133"/>
            <a:ext cx="2428870" cy="3139321"/>
          </a:xfrm>
          <a:prstGeom prst="rect">
            <a:avLst/>
          </a:prstGeom>
          <a:noFill/>
        </p:spPr>
        <p:txBody>
          <a:bodyPr wrap="none" rtlCol="0">
            <a:spAutoFit/>
          </a:bodyPr>
          <a:lstStyle/>
          <a:p>
            <a:pPr algn="ctr">
              <a:lnSpc>
                <a:spcPct val="150000"/>
              </a:lnSpc>
            </a:pPr>
            <a:r>
              <a:rPr lang="zh-TW" altLang="en-US" sz="2200" spc="300" dirty="0">
                <a:latin typeface="微軟正黑體" panose="020B0604030504040204" pitchFamily="34" charset="-120"/>
                <a:ea typeface="微軟正黑體" panose="020B0604030504040204" pitchFamily="34" charset="-120"/>
              </a:rPr>
              <a:t>澎湖縣政府</a:t>
            </a:r>
          </a:p>
          <a:p>
            <a:pPr algn="ctr">
              <a:lnSpc>
                <a:spcPct val="150000"/>
              </a:lnSpc>
            </a:pPr>
            <a:r>
              <a:rPr lang="en-US" altLang="zh-TW" sz="2200" spc="300" dirty="0">
                <a:latin typeface="微軟正黑體" panose="020B0604030504040204" pitchFamily="34" charset="-120"/>
                <a:ea typeface="微軟正黑體" panose="020B0604030504040204" pitchFamily="34" charset="-120"/>
              </a:rPr>
              <a:t>107-109</a:t>
            </a:r>
            <a:r>
              <a:rPr lang="zh-TW" altLang="en-US" sz="2200" spc="300" dirty="0">
                <a:latin typeface="微軟正黑體" panose="020B0604030504040204" pitchFamily="34" charset="-120"/>
                <a:ea typeface="微軟正黑體" panose="020B0604030504040204" pitchFamily="34" charset="-120"/>
              </a:rPr>
              <a:t>年度</a:t>
            </a:r>
          </a:p>
          <a:p>
            <a:pPr algn="ctr">
              <a:lnSpc>
                <a:spcPct val="150000"/>
              </a:lnSpc>
            </a:pPr>
            <a:r>
              <a:rPr lang="zh-TW" altLang="en-US" sz="2200" spc="300" dirty="0">
                <a:latin typeface="微軟正黑體" panose="020B0604030504040204" pitchFamily="34" charset="-120"/>
                <a:ea typeface="微軟正黑體" panose="020B0604030504040204" pitchFamily="34" charset="-120"/>
              </a:rPr>
              <a:t>都市危險</a:t>
            </a:r>
          </a:p>
          <a:p>
            <a:pPr algn="ctr">
              <a:lnSpc>
                <a:spcPct val="150000"/>
              </a:lnSpc>
            </a:pPr>
            <a:r>
              <a:rPr lang="zh-TW" altLang="en-US" sz="2200" spc="300" dirty="0" smtClean="0">
                <a:latin typeface="微軟正黑體" panose="020B0604030504040204" pitchFamily="34" charset="-120"/>
                <a:ea typeface="微軟正黑體" panose="020B0604030504040204" pitchFamily="34" charset="-120"/>
              </a:rPr>
              <a:t>及</a:t>
            </a:r>
            <a:endParaRPr lang="en-US" altLang="zh-TW" sz="2200" spc="300" dirty="0" smtClean="0">
              <a:latin typeface="微軟正黑體" panose="020B0604030504040204" pitchFamily="34" charset="-120"/>
              <a:ea typeface="微軟正黑體" panose="020B0604030504040204" pitchFamily="34" charset="-120"/>
            </a:endParaRPr>
          </a:p>
          <a:p>
            <a:pPr algn="ctr">
              <a:lnSpc>
                <a:spcPct val="150000"/>
              </a:lnSpc>
            </a:pPr>
            <a:r>
              <a:rPr lang="zh-TW" altLang="en-US" sz="2200" spc="300" dirty="0" smtClean="0">
                <a:latin typeface="微軟正黑體" panose="020B0604030504040204" pitchFamily="34" charset="-120"/>
                <a:ea typeface="微軟正黑體" panose="020B0604030504040204" pitchFamily="34" charset="-120"/>
              </a:rPr>
              <a:t>老</a:t>
            </a:r>
            <a:r>
              <a:rPr lang="zh-TW" altLang="en-US" sz="2200" spc="300" dirty="0">
                <a:latin typeface="微軟正黑體" panose="020B0604030504040204" pitchFamily="34" charset="-120"/>
                <a:ea typeface="微軟正黑體" panose="020B0604030504040204" pitchFamily="34" charset="-120"/>
              </a:rPr>
              <a:t>舊建築物</a:t>
            </a:r>
          </a:p>
          <a:p>
            <a:pPr algn="ctr">
              <a:lnSpc>
                <a:spcPct val="150000"/>
              </a:lnSpc>
            </a:pPr>
            <a:r>
              <a:rPr lang="zh-TW" altLang="en-US" sz="2200" spc="300" dirty="0">
                <a:latin typeface="微軟正黑體" panose="020B0604030504040204" pitchFamily="34" charset="-120"/>
                <a:ea typeface="微軟正黑體" panose="020B0604030504040204" pitchFamily="34" charset="-120"/>
              </a:rPr>
              <a:t>加速重建輔導團</a:t>
            </a:r>
          </a:p>
        </p:txBody>
      </p:sp>
      <p:sp>
        <p:nvSpPr>
          <p:cNvPr id="7" name="文字方塊 6">
            <a:extLst>
              <a:ext uri="{FF2B5EF4-FFF2-40B4-BE49-F238E27FC236}">
                <a16:creationId xmlns="" xmlns:a16="http://schemas.microsoft.com/office/drawing/2014/main" id="{492432B4-F939-4687-A12F-F8FD6548D33D}"/>
              </a:ext>
            </a:extLst>
          </p:cNvPr>
          <p:cNvSpPr txBox="1"/>
          <p:nvPr/>
        </p:nvSpPr>
        <p:spPr>
          <a:xfrm>
            <a:off x="3466571" y="5982334"/>
            <a:ext cx="2432076" cy="584775"/>
          </a:xfrm>
          <a:prstGeom prst="rect">
            <a:avLst/>
          </a:prstGeom>
          <a:noFill/>
        </p:spPr>
        <p:txBody>
          <a:bodyPr wrap="none" rtlCol="0">
            <a:spAutoFit/>
          </a:bodyPr>
          <a:lstStyle/>
          <a:p>
            <a:pPr>
              <a:lnSpc>
                <a:spcPct val="200000"/>
              </a:lnSpc>
            </a:pPr>
            <a:r>
              <a:rPr lang="zh-TW" altLang="en-US" sz="1600" spc="300" dirty="0">
                <a:latin typeface="微軟正黑體" panose="020B0604030504040204" pitchFamily="34" charset="-120"/>
                <a:ea typeface="微軟正黑體" panose="020B0604030504040204" pitchFamily="34" charset="-120"/>
              </a:rPr>
              <a:t>中華民國</a:t>
            </a:r>
            <a:r>
              <a:rPr lang="en-US" altLang="zh-TW" sz="1600" spc="300" dirty="0" smtClean="0">
                <a:latin typeface="微軟正黑體" panose="020B0604030504040204" pitchFamily="34" charset="-120"/>
                <a:ea typeface="微軟正黑體" panose="020B0604030504040204" pitchFamily="34" charset="-120"/>
              </a:rPr>
              <a:t>109</a:t>
            </a:r>
            <a:r>
              <a:rPr lang="zh-TW" altLang="en-US" sz="1600" spc="300" dirty="0" smtClean="0">
                <a:latin typeface="微軟正黑體" panose="020B0604030504040204" pitchFamily="34" charset="-120"/>
                <a:ea typeface="微軟正黑體" panose="020B0604030504040204" pitchFamily="34" charset="-120"/>
              </a:rPr>
              <a:t>年</a:t>
            </a:r>
            <a:r>
              <a:rPr lang="en-US" altLang="zh-TW" sz="1600" spc="300" dirty="0" smtClean="0">
                <a:latin typeface="微軟正黑體" panose="020B0604030504040204" pitchFamily="34" charset="-120"/>
                <a:ea typeface="微軟正黑體" panose="020B0604030504040204" pitchFamily="34" charset="-120"/>
              </a:rPr>
              <a:t>05</a:t>
            </a:r>
            <a:r>
              <a:rPr lang="zh-TW" altLang="en-US" sz="1600" spc="300" dirty="0" smtClean="0">
                <a:latin typeface="微軟正黑體" panose="020B0604030504040204" pitchFamily="34" charset="-120"/>
                <a:ea typeface="微軟正黑體" panose="020B0604030504040204" pitchFamily="34" charset="-120"/>
              </a:rPr>
              <a:t>月</a:t>
            </a:r>
            <a:endParaRPr lang="zh-TW" altLang="en-US" sz="1600" spc="300" dirty="0">
              <a:latin typeface="微軟正黑體" panose="020B0604030504040204" pitchFamily="34" charset="-120"/>
              <a:ea typeface="微軟正黑體" panose="020B0604030504040204" pitchFamily="34" charset="-120"/>
            </a:endParaRPr>
          </a:p>
        </p:txBody>
      </p:sp>
      <p:sp>
        <p:nvSpPr>
          <p:cNvPr id="8" name="日期版面配置區 8">
            <a:extLst>
              <a:ext uri="{FF2B5EF4-FFF2-40B4-BE49-F238E27FC236}">
                <a16:creationId xmlns="" xmlns:a16="http://schemas.microsoft.com/office/drawing/2014/main" id="{61D28425-565E-4873-9BC9-64510A7067D9}"/>
              </a:ext>
            </a:extLst>
          </p:cNvPr>
          <p:cNvSpPr>
            <a:spLocks noGrp="1"/>
          </p:cNvSpPr>
          <p:nvPr>
            <p:ph type="dt" sz="half" idx="10"/>
          </p:nvPr>
        </p:nvSpPr>
        <p:spPr>
          <a:xfrm>
            <a:off x="628650" y="6356353"/>
            <a:ext cx="2057400" cy="365125"/>
          </a:xfrm>
        </p:spPr>
        <p:txBody>
          <a:bodyPr/>
          <a:lstStyle/>
          <a:p>
            <a:r>
              <a:rPr lang="en-US" altLang="zh-TW" dirty="0" smtClean="0"/>
              <a:t>2018/08/15</a:t>
            </a:r>
            <a:endParaRPr lang="zh-TW" altLang="en-US" dirty="0"/>
          </a:p>
        </p:txBody>
      </p:sp>
      <p:sp>
        <p:nvSpPr>
          <p:cNvPr id="9" name="投影片編號版面配置區 9">
            <a:extLst>
              <a:ext uri="{FF2B5EF4-FFF2-40B4-BE49-F238E27FC236}">
                <a16:creationId xmlns="" xmlns:a16="http://schemas.microsoft.com/office/drawing/2014/main" id="{464B5053-6AF0-4D03-9AB5-2824830CB7F8}"/>
              </a:ext>
            </a:extLst>
          </p:cNvPr>
          <p:cNvSpPr>
            <a:spLocks noGrp="1"/>
          </p:cNvSpPr>
          <p:nvPr>
            <p:ph type="sldNum" sz="quarter" idx="12"/>
          </p:nvPr>
        </p:nvSpPr>
        <p:spPr>
          <a:xfrm>
            <a:off x="6457950" y="6356353"/>
            <a:ext cx="2057400" cy="365125"/>
          </a:xfrm>
        </p:spPr>
        <p:txBody>
          <a:bodyPr/>
          <a:lstStyle/>
          <a:p>
            <a:fld id="{F757A022-7302-40FE-973F-51EE1D042C3C}" type="slidenum">
              <a:rPr lang="zh-TW" altLang="en-US" smtClean="0"/>
              <a:t>1</a:t>
            </a:fld>
            <a:endParaRPr lang="zh-TW" altLang="en-US"/>
          </a:p>
        </p:txBody>
      </p:sp>
    </p:spTree>
    <p:extLst>
      <p:ext uri="{BB962C8B-B14F-4D97-AF65-F5344CB8AC3E}">
        <p14:creationId xmlns:p14="http://schemas.microsoft.com/office/powerpoint/2010/main" val="16987684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J-new\Desktop\Rita\01簡報\7EE56D12-A5E3-4BAF-86A5-8DE90D50DD0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64102" y="1353496"/>
            <a:ext cx="4179897" cy="3137100"/>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a:extLst>
              <a:ext uri="{FF2B5EF4-FFF2-40B4-BE49-F238E27FC236}">
                <a16:creationId xmlns="" xmlns:a16="http://schemas.microsoft.com/office/drawing/2014/main" id="{7034702D-4B9E-4613-984B-A6BE0F8C1724}"/>
              </a:ext>
            </a:extLst>
          </p:cNvPr>
          <p:cNvPicPr>
            <a:picLocks noChangeAspect="1"/>
          </p:cNvPicPr>
          <p:nvPr/>
        </p:nvPicPr>
        <p:blipFill>
          <a:blip r:embed="rId3"/>
          <a:stretch>
            <a:fillRect/>
          </a:stretch>
        </p:blipFill>
        <p:spPr>
          <a:xfrm>
            <a:off x="8095787" y="179035"/>
            <a:ext cx="852904" cy="637711"/>
          </a:xfrm>
          <a:prstGeom prst="rect">
            <a:avLst/>
          </a:prstGeom>
        </p:spPr>
      </p:pic>
      <p:sp>
        <p:nvSpPr>
          <p:cNvPr id="6" name="文字方塊 5">
            <a:extLst>
              <a:ext uri="{FF2B5EF4-FFF2-40B4-BE49-F238E27FC236}">
                <a16:creationId xmlns="" xmlns:a16="http://schemas.microsoft.com/office/drawing/2014/main" id="{48375238-BBFC-4D38-A267-00FBBAF790A3}"/>
              </a:ext>
            </a:extLst>
          </p:cNvPr>
          <p:cNvSpPr txBox="1"/>
          <p:nvPr/>
        </p:nvSpPr>
        <p:spPr>
          <a:xfrm>
            <a:off x="6101342" y="6383884"/>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7" name="內容版面配置區 2">
            <a:extLst>
              <a:ext uri="{FF2B5EF4-FFF2-40B4-BE49-F238E27FC236}">
                <a16:creationId xmlns="" xmlns:a16="http://schemas.microsoft.com/office/drawing/2014/main" id="{3609589E-2621-419A-BAE4-411DF31CA41F}"/>
              </a:ext>
            </a:extLst>
          </p:cNvPr>
          <p:cNvSpPr txBox="1">
            <a:spLocks/>
          </p:cNvSpPr>
          <p:nvPr/>
        </p:nvSpPr>
        <p:spPr>
          <a:xfrm>
            <a:off x="186645" y="4710140"/>
            <a:ext cx="8341639" cy="1678090"/>
          </a:xfrm>
          <a:prstGeom prst="rect">
            <a:avLst/>
          </a:prstGeom>
          <a:noFill/>
          <a:ln w="25400" cap="flat" cmpd="sng" algn="ctr">
            <a:noFill/>
            <a:prstDash val="solid"/>
          </a:ln>
        </p:spPr>
        <p:style>
          <a:lnRef idx="2">
            <a:schemeClr val="accent6"/>
          </a:lnRef>
          <a:fillRef idx="1">
            <a:schemeClr val="lt1"/>
          </a:fillRef>
          <a:effectRef idx="0">
            <a:schemeClr val="accent6"/>
          </a:effectRef>
          <a:fontRef idx="minor">
            <a:schemeClr val="dk1"/>
          </a:fontRef>
        </p:style>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eaLnBrk="0" hangingPunct="0">
              <a:buFont typeface="Arial" pitchFamily="34" charset="0"/>
              <a:buNone/>
            </a:pPr>
            <a:r>
              <a:rPr lang="zh-TW" altLang="zh-TW" sz="1400" dirty="0" smtClean="0">
                <a:solidFill>
                  <a:schemeClr val="bg1">
                    <a:lumMod val="50000"/>
                  </a:schemeClr>
                </a:solidFill>
                <a:latin typeface="微軟正黑體" panose="020B0604030504040204" pitchFamily="34" charset="-120"/>
                <a:ea typeface="微軟正黑體" panose="020B0604030504040204" pitchFamily="34" charset="-120"/>
              </a:rPr>
              <a:t>內政部為全力協助各縣市推動危老屋重建，</a:t>
            </a:r>
            <a:endParaRPr lang="en-US" altLang="zh-TW" sz="1400" dirty="0" smtClean="0">
              <a:solidFill>
                <a:schemeClr val="bg1">
                  <a:lumMod val="50000"/>
                </a:schemeClr>
              </a:solidFill>
              <a:latin typeface="微軟正黑體" panose="020B0604030504040204" pitchFamily="34" charset="-120"/>
              <a:ea typeface="微軟正黑體" panose="020B0604030504040204" pitchFamily="34" charset="-120"/>
            </a:endParaRPr>
          </a:p>
          <a:p>
            <a:pPr marL="0" indent="0" eaLnBrk="0" hangingPunct="0">
              <a:buFont typeface="Arial" pitchFamily="34" charset="0"/>
              <a:buNone/>
            </a:pPr>
            <a:endParaRPr lang="en-US" altLang="zh-TW" sz="1400" dirty="0" smtClean="0">
              <a:solidFill>
                <a:schemeClr val="bg1">
                  <a:lumMod val="50000"/>
                </a:schemeClr>
              </a:solidFill>
              <a:latin typeface="微軟正黑體" panose="020B0604030504040204" pitchFamily="34" charset="-120"/>
              <a:ea typeface="微軟正黑體" panose="020B0604030504040204" pitchFamily="34" charset="-120"/>
            </a:endParaRPr>
          </a:p>
          <a:p>
            <a:pPr marL="0" indent="0" eaLnBrk="0" hangingPunct="0">
              <a:buFont typeface="Arial" pitchFamily="34" charset="0"/>
              <a:buNone/>
            </a:pPr>
            <a:r>
              <a:rPr lang="zh-TW" altLang="zh-TW" sz="1800" b="1" dirty="0" smtClean="0">
                <a:solidFill>
                  <a:srgbClr val="FF0000"/>
                </a:solidFill>
                <a:latin typeface="微軟正黑體" panose="020B0604030504040204" pitchFamily="34" charset="-120"/>
                <a:ea typeface="微軟正黑體" panose="020B0604030504040204" pitchFamily="34" charset="-120"/>
              </a:rPr>
              <a:t>委外成立重建輔導團，深入社區提供住戶關於危險及老舊建築物重建相關法令、</a:t>
            </a:r>
            <a:endParaRPr lang="en-US" altLang="zh-TW" sz="1800" b="1" dirty="0" smtClean="0">
              <a:solidFill>
                <a:srgbClr val="FF0000"/>
              </a:solidFill>
              <a:latin typeface="微軟正黑體" panose="020B0604030504040204" pitchFamily="34" charset="-120"/>
              <a:ea typeface="微軟正黑體" panose="020B0604030504040204" pitchFamily="34" charset="-120"/>
            </a:endParaRPr>
          </a:p>
          <a:p>
            <a:pPr marL="0" indent="0" eaLnBrk="0" hangingPunct="0">
              <a:buFont typeface="Arial" pitchFamily="34" charset="0"/>
              <a:buNone/>
            </a:pPr>
            <a:r>
              <a:rPr lang="zh-TW" altLang="zh-TW" sz="1800" b="1" dirty="0" smtClean="0">
                <a:solidFill>
                  <a:srgbClr val="FF0000"/>
                </a:solidFill>
                <a:latin typeface="微軟正黑體" panose="020B0604030504040204" pitchFamily="34" charset="-120"/>
                <a:ea typeface="微軟正黑體" panose="020B0604030504040204" pitchFamily="34" charset="-120"/>
              </a:rPr>
              <a:t>工程技術諮詢及融資管道等服務，以協助整合及提送重建計畫，加速重建作業。</a:t>
            </a:r>
          </a:p>
          <a:p>
            <a:pPr eaLnBrk="0" hangingPunct="0"/>
            <a:endParaRPr lang="en-US" altLang="zh-TW" sz="1400" dirty="0" smtClean="0">
              <a:ea typeface="華康儷中宋" panose="02020509000000000000"/>
            </a:endParaRPr>
          </a:p>
          <a:p>
            <a:pPr marL="0" indent="0">
              <a:buFont typeface="Arial" pitchFamily="34" charset="0"/>
              <a:buNone/>
            </a:pPr>
            <a:endParaRPr lang="en-US" altLang="zh-TW" sz="1400" dirty="0" smtClean="0">
              <a:latin typeface="Optima" pitchFamily="2" charset="0"/>
              <a:ea typeface="華康儷中宋" panose="02020509000000000000" pitchFamily="49" charset="-120"/>
            </a:endParaRPr>
          </a:p>
          <a:p>
            <a:pPr marL="457200" indent="-457200">
              <a:buFont typeface="+mj-lt"/>
              <a:buAutoNum type="arabicPeriod"/>
            </a:pPr>
            <a:endParaRPr lang="en-US" altLang="zh-TW" sz="1400" b="1" dirty="0" smtClean="0">
              <a:latin typeface="Optima" pitchFamily="2" charset="0"/>
              <a:ea typeface="華康儷中宋" panose="02020509000000000000" pitchFamily="49" charset="-120"/>
            </a:endParaRPr>
          </a:p>
          <a:p>
            <a:pPr marL="457200" indent="-457200">
              <a:buFont typeface="+mj-lt"/>
              <a:buAutoNum type="arabicPeriod"/>
            </a:pPr>
            <a:endParaRPr lang="en-US" altLang="zh-TW" sz="1400" dirty="0">
              <a:latin typeface="Optima" pitchFamily="2" charset="0"/>
              <a:ea typeface="華康儷中宋" panose="02020509000000000000" pitchFamily="49" charset="-120"/>
            </a:endParaRPr>
          </a:p>
        </p:txBody>
      </p:sp>
      <p:sp>
        <p:nvSpPr>
          <p:cNvPr id="9" name="日期版面配置區 5">
            <a:extLst>
              <a:ext uri="{FF2B5EF4-FFF2-40B4-BE49-F238E27FC236}">
                <a16:creationId xmlns="" xmlns:a16="http://schemas.microsoft.com/office/drawing/2014/main" id="{0E26AEB6-0915-46B1-A6E8-7C744A398786}"/>
              </a:ext>
            </a:extLst>
          </p:cNvPr>
          <p:cNvSpPr>
            <a:spLocks noGrp="1"/>
          </p:cNvSpPr>
          <p:nvPr>
            <p:ph type="dt" sz="half" idx="10"/>
          </p:nvPr>
        </p:nvSpPr>
        <p:spPr>
          <a:xfrm>
            <a:off x="628650" y="6356353"/>
            <a:ext cx="933450" cy="365125"/>
          </a:xfrm>
        </p:spPr>
        <p:txBody>
          <a:bodyPr/>
          <a:lstStyle/>
          <a:p>
            <a:r>
              <a:rPr lang="en-US" altLang="zh-TW" dirty="0" smtClean="0"/>
              <a:t>2019/11/30</a:t>
            </a:r>
            <a:endParaRPr lang="zh-TW" altLang="en-US" dirty="0"/>
          </a:p>
        </p:txBody>
      </p:sp>
      <p:sp>
        <p:nvSpPr>
          <p:cNvPr id="11" name="矩形 10">
            <a:extLst>
              <a:ext uri="{FF2B5EF4-FFF2-40B4-BE49-F238E27FC236}">
                <a16:creationId xmlns="" xmlns:a16="http://schemas.microsoft.com/office/drawing/2014/main" id="{4C0A15E1-574D-4C95-8F0D-4336384A5FD1}"/>
              </a:ext>
            </a:extLst>
          </p:cNvPr>
          <p:cNvSpPr/>
          <p:nvPr/>
        </p:nvSpPr>
        <p:spPr>
          <a:xfrm>
            <a:off x="186645" y="339694"/>
            <a:ext cx="7769731" cy="954107"/>
          </a:xfrm>
          <a:prstGeom prst="rect">
            <a:avLst/>
          </a:prstGeom>
        </p:spPr>
        <p:txBody>
          <a:bodyPr wrap="square">
            <a:spAutoFit/>
          </a:bodyPr>
          <a:lstStyle/>
          <a:p>
            <a:r>
              <a:rPr lang="zh-TW" altLang="en-US" sz="2800" b="1" dirty="0">
                <a:latin typeface="微軟正黑體" panose="020B0604030504040204" pitchFamily="34" charset="-120"/>
                <a:ea typeface="微軟正黑體" panose="020B0604030504040204" pitchFamily="34" charset="-120"/>
              </a:rPr>
              <a:t>壹、為何要</a:t>
            </a:r>
            <a:r>
              <a:rPr lang="zh-TW" altLang="en-US" sz="2800" b="1" dirty="0" smtClean="0">
                <a:latin typeface="微軟正黑體" panose="020B0604030504040204" pitchFamily="34" charset="-120"/>
                <a:ea typeface="微軟正黑體" panose="020B0604030504040204" pitchFamily="34" charset="-120"/>
              </a:rPr>
              <a:t>推動</a:t>
            </a:r>
            <a:endParaRPr lang="en-US" altLang="zh-TW" sz="2800" b="1" dirty="0" smtClean="0">
              <a:latin typeface="微軟正黑體" panose="020B0604030504040204" pitchFamily="34" charset="-120"/>
              <a:ea typeface="微軟正黑體" panose="020B0604030504040204" pitchFamily="34" charset="-120"/>
            </a:endParaRPr>
          </a:p>
          <a:p>
            <a:r>
              <a:rPr lang="zh-TW" altLang="en-US" sz="2800" b="1" dirty="0" smtClean="0">
                <a:latin typeface="微軟正黑體" panose="020B0604030504040204" pitchFamily="34" charset="-120"/>
                <a:ea typeface="微軟正黑體" panose="020B0604030504040204" pitchFamily="34" charset="-120"/>
              </a:rPr>
              <a:t>       「</a:t>
            </a:r>
            <a:r>
              <a:rPr lang="zh-TW" altLang="en-US" sz="2800" b="1" dirty="0">
                <a:latin typeface="微軟正黑體" panose="020B0604030504040204" pitchFamily="34" charset="-120"/>
                <a:ea typeface="微軟正黑體" panose="020B0604030504040204" pitchFamily="34" charset="-120"/>
              </a:rPr>
              <a:t>都市危險及老舊建築物加速重建條例」？</a:t>
            </a:r>
            <a:endParaRPr lang="en-US" altLang="zh-TW" sz="2800" b="1" dirty="0">
              <a:latin typeface="微軟正黑體" panose="020B0604030504040204" pitchFamily="34" charset="-120"/>
              <a:ea typeface="微軟正黑體" panose="020B0604030504040204" pitchFamily="34" charset="-120"/>
            </a:endParaRPr>
          </a:p>
        </p:txBody>
      </p:sp>
      <p:sp>
        <p:nvSpPr>
          <p:cNvPr id="12" name="內容版面配置區 2">
            <a:extLst>
              <a:ext uri="{FF2B5EF4-FFF2-40B4-BE49-F238E27FC236}">
                <a16:creationId xmlns="" xmlns:a16="http://schemas.microsoft.com/office/drawing/2014/main" id="{7581A343-A0DF-4945-B73D-5DBB5882FA59}"/>
              </a:ext>
            </a:extLst>
          </p:cNvPr>
          <p:cNvSpPr txBox="1">
            <a:spLocks/>
          </p:cNvSpPr>
          <p:nvPr/>
        </p:nvSpPr>
        <p:spPr>
          <a:xfrm>
            <a:off x="1" y="1353496"/>
            <a:ext cx="9144000" cy="3137100"/>
          </a:xfrm>
          <a:prstGeom prst="rect">
            <a:avLst/>
          </a:prstGeom>
          <a:solidFill>
            <a:schemeClr val="accent5">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buFont typeface="Arial" panose="020B0604020202020204" pitchFamily="34" charset="0"/>
              <a:buNone/>
            </a:pPr>
            <a:endParaRPr lang="en-US" altLang="zh-TW" sz="1800" dirty="0">
              <a:latin typeface="Optima" pitchFamily="2" charset="0"/>
              <a:ea typeface="華康儷中宋" panose="02020509000000000000" pitchFamily="49" charset="-120"/>
            </a:endParaRPr>
          </a:p>
          <a:p>
            <a:pPr marL="457200" indent="-457200">
              <a:buFont typeface="+mj-lt"/>
              <a:buAutoNum type="arabicPeriod"/>
            </a:pPr>
            <a:endParaRPr lang="en-US" altLang="zh-TW" sz="1800" dirty="0">
              <a:latin typeface="Optima" pitchFamily="2" charset="0"/>
              <a:ea typeface="華康儷中宋" panose="02020509000000000000" pitchFamily="49" charset="-120"/>
            </a:endParaRPr>
          </a:p>
          <a:p>
            <a:pPr marL="457200" indent="-457200">
              <a:buFont typeface="+mj-lt"/>
              <a:buAutoNum type="arabicPeriod"/>
            </a:pPr>
            <a:endParaRPr lang="en-US" altLang="zh-TW" sz="2500" dirty="0">
              <a:latin typeface="Optima" pitchFamily="2" charset="0"/>
              <a:ea typeface="華康儷中宋" panose="02020509000000000000" pitchFamily="49" charset="-120"/>
            </a:endParaRPr>
          </a:p>
        </p:txBody>
      </p:sp>
      <p:sp>
        <p:nvSpPr>
          <p:cNvPr id="13" name="矩形 12"/>
          <p:cNvSpPr/>
          <p:nvPr/>
        </p:nvSpPr>
        <p:spPr>
          <a:xfrm>
            <a:off x="0" y="2065903"/>
            <a:ext cx="4964100" cy="1754326"/>
          </a:xfrm>
          <a:prstGeom prst="rect">
            <a:avLst/>
          </a:prstGeom>
          <a:solidFill>
            <a:srgbClr val="002060"/>
          </a:solidFill>
        </p:spPr>
        <p:txBody>
          <a:bodyPr wrap="square">
            <a:spAutoFit/>
          </a:bodyPr>
          <a:lstStyle/>
          <a:p>
            <a:r>
              <a:rPr lang="zh-TW" altLang="zh-TW" dirty="0" smtClean="0">
                <a:solidFill>
                  <a:schemeClr val="bg1"/>
                </a:solidFill>
                <a:latin typeface="微軟正黑體" panose="020B0604030504040204" pitchFamily="34" charset="-120"/>
                <a:ea typeface="微軟正黑體" panose="020B0604030504040204" pitchFamily="34" charset="-120"/>
              </a:rPr>
              <a:t>於</a:t>
            </a:r>
            <a:r>
              <a:rPr lang="zh-TW" altLang="zh-TW" dirty="0">
                <a:solidFill>
                  <a:schemeClr val="bg1"/>
                </a:solidFill>
                <a:latin typeface="微軟正黑體" panose="020B0604030504040204" pitchFamily="34" charset="-120"/>
                <a:ea typeface="微軟正黑體" panose="020B0604030504040204" pitchFamily="34" charset="-120"/>
              </a:rPr>
              <a:t>九二一地震及三三一地震之發生</a:t>
            </a:r>
            <a:r>
              <a:rPr lang="zh-TW" altLang="zh-TW" dirty="0" smtClean="0">
                <a:solidFill>
                  <a:schemeClr val="bg1"/>
                </a:solidFill>
                <a:latin typeface="微軟正黑體" panose="020B0604030504040204" pitchFamily="34" charset="-120"/>
                <a:ea typeface="微軟正黑體" panose="020B0604030504040204" pitchFamily="34" charset="-120"/>
              </a:rPr>
              <a:t>，</a:t>
            </a:r>
            <a:endParaRPr lang="en-US" altLang="zh-TW" dirty="0" smtClean="0">
              <a:solidFill>
                <a:schemeClr val="bg1"/>
              </a:solidFill>
              <a:latin typeface="微軟正黑體" panose="020B0604030504040204" pitchFamily="34" charset="-120"/>
              <a:ea typeface="微軟正黑體" panose="020B0604030504040204" pitchFamily="34" charset="-120"/>
            </a:endParaRPr>
          </a:p>
          <a:p>
            <a:r>
              <a:rPr lang="zh-TW" altLang="zh-TW" dirty="0" smtClean="0">
                <a:solidFill>
                  <a:schemeClr val="bg1"/>
                </a:solidFill>
                <a:latin typeface="微軟正黑體" panose="020B0604030504040204" pitchFamily="34" charset="-120"/>
                <a:ea typeface="微軟正黑體" panose="020B0604030504040204" pitchFamily="34" charset="-120"/>
              </a:rPr>
              <a:t>造成</a:t>
            </a:r>
            <a:r>
              <a:rPr lang="zh-TW" altLang="zh-TW" dirty="0">
                <a:solidFill>
                  <a:schemeClr val="bg1"/>
                </a:solidFill>
                <a:latin typeface="微軟正黑體" panose="020B0604030504040204" pitchFamily="34" charset="-120"/>
                <a:ea typeface="微軟正黑體" panose="020B0604030504040204" pitchFamily="34" charset="-120"/>
              </a:rPr>
              <a:t>建築物倒塌受損</a:t>
            </a:r>
            <a:r>
              <a:rPr lang="zh-TW" altLang="zh-TW" dirty="0" smtClean="0">
                <a:solidFill>
                  <a:schemeClr val="bg1"/>
                </a:solidFill>
                <a:latin typeface="微軟正黑體" panose="020B0604030504040204" pitchFamily="34" charset="-120"/>
                <a:ea typeface="微軟正黑體" panose="020B0604030504040204" pitchFamily="34" charset="-120"/>
              </a:rPr>
              <a:t>，</a:t>
            </a:r>
            <a:endParaRPr lang="en-US" altLang="zh-TW" dirty="0" smtClean="0">
              <a:solidFill>
                <a:schemeClr val="bg1"/>
              </a:solidFill>
              <a:latin typeface="微軟正黑體" panose="020B0604030504040204" pitchFamily="34" charset="-120"/>
              <a:ea typeface="微軟正黑體" panose="020B0604030504040204" pitchFamily="34" charset="-120"/>
            </a:endParaRPr>
          </a:p>
          <a:p>
            <a:r>
              <a:rPr lang="zh-TW" altLang="zh-TW" dirty="0" smtClean="0">
                <a:solidFill>
                  <a:schemeClr val="bg1"/>
                </a:solidFill>
                <a:latin typeface="微軟正黑體" panose="020B0604030504040204" pitchFamily="34" charset="-120"/>
                <a:ea typeface="微軟正黑體" panose="020B0604030504040204" pitchFamily="34" charset="-120"/>
              </a:rPr>
              <a:t>進而</a:t>
            </a:r>
            <a:r>
              <a:rPr lang="zh-TW" altLang="zh-TW" dirty="0">
                <a:solidFill>
                  <a:schemeClr val="bg1"/>
                </a:solidFill>
                <a:latin typeface="微軟正黑體" panose="020B0604030504040204" pitchFamily="34" charset="-120"/>
                <a:ea typeface="微軟正黑體" panose="020B0604030504040204" pitchFamily="34" charset="-120"/>
              </a:rPr>
              <a:t>導致人民生命、財產遭受損害</a:t>
            </a:r>
            <a:r>
              <a:rPr lang="zh-TW" altLang="zh-TW" dirty="0" smtClean="0">
                <a:solidFill>
                  <a:schemeClr val="bg1"/>
                </a:solidFill>
                <a:latin typeface="微軟正黑體" panose="020B0604030504040204" pitchFamily="34" charset="-120"/>
                <a:ea typeface="微軟正黑體" panose="020B0604030504040204" pitchFamily="34" charset="-120"/>
              </a:rPr>
              <a:t>，</a:t>
            </a:r>
            <a:endParaRPr lang="en-US" altLang="zh-TW" dirty="0" smtClean="0">
              <a:solidFill>
                <a:schemeClr val="bg1"/>
              </a:solidFill>
              <a:latin typeface="微軟正黑體" panose="020B0604030504040204" pitchFamily="34" charset="-120"/>
              <a:ea typeface="微軟正黑體" panose="020B0604030504040204" pitchFamily="34" charset="-120"/>
            </a:endParaRPr>
          </a:p>
          <a:p>
            <a:r>
              <a:rPr lang="zh-TW" altLang="zh-TW" dirty="0" smtClean="0">
                <a:solidFill>
                  <a:schemeClr val="bg1"/>
                </a:solidFill>
                <a:latin typeface="微軟正黑體" panose="020B0604030504040204" pitchFamily="34" charset="-120"/>
                <a:ea typeface="微軟正黑體" panose="020B0604030504040204" pitchFamily="34" charset="-120"/>
              </a:rPr>
              <a:t>及</a:t>
            </a:r>
            <a:r>
              <a:rPr lang="zh-TW" altLang="zh-TW" dirty="0">
                <a:solidFill>
                  <a:schemeClr val="bg1"/>
                </a:solidFill>
                <a:latin typeface="微軟正黑體" panose="020B0604030504040204" pitchFamily="34" charset="-120"/>
                <a:ea typeface="微軟正黑體" panose="020B0604030504040204" pitchFamily="34" charset="-120"/>
              </a:rPr>
              <a:t>考量我國已邁入高齡化社會</a:t>
            </a:r>
            <a:r>
              <a:rPr lang="zh-TW" altLang="zh-TW" dirty="0" smtClean="0">
                <a:solidFill>
                  <a:schemeClr val="bg1"/>
                </a:solidFill>
                <a:latin typeface="微軟正黑體" panose="020B0604030504040204" pitchFamily="34" charset="-120"/>
                <a:ea typeface="微軟正黑體" panose="020B0604030504040204" pitchFamily="34" charset="-120"/>
              </a:rPr>
              <a:t>，</a:t>
            </a:r>
            <a:endParaRPr lang="en-US" altLang="zh-TW" dirty="0" smtClean="0">
              <a:solidFill>
                <a:schemeClr val="bg1"/>
              </a:solidFill>
              <a:latin typeface="微軟正黑體" panose="020B0604030504040204" pitchFamily="34" charset="-120"/>
              <a:ea typeface="微軟正黑體" panose="020B0604030504040204" pitchFamily="34" charset="-120"/>
            </a:endParaRPr>
          </a:p>
          <a:p>
            <a:r>
              <a:rPr lang="zh-TW" altLang="zh-TW" u="sng" dirty="0" smtClean="0">
                <a:solidFill>
                  <a:schemeClr val="bg1"/>
                </a:solidFill>
                <a:latin typeface="微軟正黑體" panose="020B0604030504040204" pitchFamily="34" charset="-120"/>
                <a:ea typeface="微軟正黑體" panose="020B0604030504040204" pitchFamily="34" charset="-120"/>
              </a:rPr>
              <a:t>亟需</a:t>
            </a:r>
            <a:r>
              <a:rPr lang="zh-TW" altLang="zh-TW" u="sng" dirty="0">
                <a:solidFill>
                  <a:schemeClr val="bg1"/>
                </a:solidFill>
                <a:latin typeface="微軟正黑體" panose="020B0604030504040204" pitchFamily="34" charset="-120"/>
                <a:ea typeface="微軟正黑體" panose="020B0604030504040204" pitchFamily="34" charset="-120"/>
              </a:rPr>
              <a:t>提昇無障礙之居住環境品質</a:t>
            </a:r>
            <a:r>
              <a:rPr lang="zh-TW" altLang="zh-TW" u="sng" dirty="0" smtClean="0">
                <a:solidFill>
                  <a:schemeClr val="bg1"/>
                </a:solidFill>
                <a:latin typeface="微軟正黑體" panose="020B0604030504040204" pitchFamily="34" charset="-120"/>
                <a:ea typeface="微軟正黑體" panose="020B0604030504040204" pitchFamily="34" charset="-120"/>
              </a:rPr>
              <a:t>，</a:t>
            </a:r>
            <a:endParaRPr lang="en-US" altLang="zh-TW" u="sng" dirty="0" smtClean="0">
              <a:solidFill>
                <a:schemeClr val="bg1"/>
              </a:solidFill>
              <a:latin typeface="微軟正黑體" panose="020B0604030504040204" pitchFamily="34" charset="-120"/>
              <a:ea typeface="微軟正黑體" panose="020B0604030504040204" pitchFamily="34" charset="-120"/>
            </a:endParaRPr>
          </a:p>
          <a:p>
            <a:r>
              <a:rPr lang="zh-TW" altLang="zh-TW" u="sng" dirty="0" smtClean="0">
                <a:solidFill>
                  <a:schemeClr val="bg1"/>
                </a:solidFill>
                <a:latin typeface="微軟正黑體" panose="020B0604030504040204" pitchFamily="34" charset="-120"/>
                <a:ea typeface="微軟正黑體" panose="020B0604030504040204" pitchFamily="34" charset="-120"/>
              </a:rPr>
              <a:t>爰</a:t>
            </a:r>
            <a:r>
              <a:rPr lang="zh-TW" altLang="zh-TW" u="sng" dirty="0">
                <a:solidFill>
                  <a:schemeClr val="bg1"/>
                </a:solidFill>
                <a:latin typeface="微軟正黑體" panose="020B0604030504040204" pitchFamily="34" charset="-120"/>
                <a:ea typeface="微軟正黑體" panose="020B0604030504040204" pitchFamily="34" charset="-120"/>
              </a:rPr>
              <a:t>有加速辦理危險及老舊建築物重建之</a:t>
            </a:r>
            <a:r>
              <a:rPr lang="zh-TW" altLang="zh-TW" u="sng" dirty="0" smtClean="0">
                <a:solidFill>
                  <a:schemeClr val="bg1"/>
                </a:solidFill>
                <a:latin typeface="微軟正黑體" panose="020B0604030504040204" pitchFamily="34" charset="-120"/>
                <a:ea typeface="微軟正黑體" panose="020B0604030504040204" pitchFamily="34" charset="-120"/>
              </a:rPr>
              <a:t>必要</a:t>
            </a:r>
            <a:r>
              <a:rPr lang="zh-TW" altLang="en-US" u="sng" dirty="0">
                <a:solidFill>
                  <a:schemeClr val="bg1"/>
                </a:solidFill>
                <a:latin typeface="微軟正黑體" panose="020B0604030504040204" pitchFamily="34" charset="-120"/>
                <a:ea typeface="微軟正黑體" panose="020B0604030504040204" pitchFamily="34" charset="-120"/>
              </a:rPr>
              <a:t>。</a:t>
            </a:r>
          </a:p>
        </p:txBody>
      </p:sp>
      <p:pic>
        <p:nvPicPr>
          <p:cNvPr id="14" name="Picture 3" descr="C:\Users\J-new\Desktop\Rita\01簡報\20170921_194751_186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4100" y="1353496"/>
            <a:ext cx="4692244" cy="313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28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 calcmode="lin" valueType="num">
                                      <p:cBhvr additive="base">
                                        <p:cTn id="1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anim calcmode="lin" valueType="num">
                                      <p:cBhvr additive="base">
                                        <p:cTn id="1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Z:\99990專案\(1070706)DB-1070705_澎湖縣政府107-109年度都市危險及老舊建築物加速重建輔導團\03工作\108年度說明會\1130專業場\簡報\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880" y="1158910"/>
            <a:ext cx="7325376" cy="5570094"/>
          </a:xfrm>
          <a:prstGeom prst="rect">
            <a:avLst/>
          </a:prstGeom>
          <a:noFill/>
          <a:extLst>
            <a:ext uri="{909E8E84-426E-40DD-AFC4-6F175D3DCCD1}">
              <a14:hiddenFill xmlns:a14="http://schemas.microsoft.com/office/drawing/2010/main">
                <a:solidFill>
                  <a:srgbClr val="FFFFFF"/>
                </a:solidFill>
              </a14:hiddenFill>
            </a:ext>
          </a:extLst>
        </p:spPr>
      </p:pic>
      <p:pic>
        <p:nvPicPr>
          <p:cNvPr id="28" name="圖片 27">
            <a:extLst>
              <a:ext uri="{FF2B5EF4-FFF2-40B4-BE49-F238E27FC236}">
                <a16:creationId xmlns="" xmlns:a16="http://schemas.microsoft.com/office/drawing/2014/main" id="{7034702D-4B9E-4613-984B-A6BE0F8C1724}"/>
              </a:ext>
            </a:extLst>
          </p:cNvPr>
          <p:cNvPicPr>
            <a:picLocks noChangeAspect="1"/>
          </p:cNvPicPr>
          <p:nvPr/>
        </p:nvPicPr>
        <p:blipFill>
          <a:blip r:embed="rId3"/>
          <a:stretch>
            <a:fillRect/>
          </a:stretch>
        </p:blipFill>
        <p:spPr>
          <a:xfrm>
            <a:off x="8095787" y="179035"/>
            <a:ext cx="852904" cy="637711"/>
          </a:xfrm>
          <a:prstGeom prst="rect">
            <a:avLst/>
          </a:prstGeom>
        </p:spPr>
      </p:pic>
      <p:sp>
        <p:nvSpPr>
          <p:cNvPr id="29" name="文字方塊 28">
            <a:extLst>
              <a:ext uri="{FF2B5EF4-FFF2-40B4-BE49-F238E27FC236}">
                <a16:creationId xmlns="" xmlns:a16="http://schemas.microsoft.com/office/drawing/2014/main" id="{48375238-BBFC-4D38-A267-00FBBAF790A3}"/>
              </a:ext>
            </a:extLst>
          </p:cNvPr>
          <p:cNvSpPr txBox="1"/>
          <p:nvPr/>
        </p:nvSpPr>
        <p:spPr>
          <a:xfrm>
            <a:off x="6131869" y="6309320"/>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14" name="矩形 13">
            <a:extLst>
              <a:ext uri="{FF2B5EF4-FFF2-40B4-BE49-F238E27FC236}">
                <a16:creationId xmlns="" xmlns:a16="http://schemas.microsoft.com/office/drawing/2014/main" id="{4C0A15E1-574D-4C95-8F0D-4336384A5FD1}"/>
              </a:ext>
            </a:extLst>
          </p:cNvPr>
          <p:cNvSpPr/>
          <p:nvPr/>
        </p:nvSpPr>
        <p:spPr>
          <a:xfrm>
            <a:off x="186645" y="339694"/>
            <a:ext cx="7769731" cy="954107"/>
          </a:xfrm>
          <a:prstGeom prst="rect">
            <a:avLst/>
          </a:prstGeom>
        </p:spPr>
        <p:txBody>
          <a:bodyPr wrap="square">
            <a:spAutoFit/>
          </a:bodyPr>
          <a:lstStyle/>
          <a:p>
            <a:r>
              <a:rPr lang="zh-TW" altLang="en-US" sz="2800" b="1" dirty="0">
                <a:latin typeface="微軟正黑體" panose="020B0604030504040204" pitchFamily="34" charset="-120"/>
                <a:ea typeface="微軟正黑體" panose="020B0604030504040204" pitchFamily="34" charset="-120"/>
              </a:rPr>
              <a:t>壹、為何要</a:t>
            </a:r>
            <a:r>
              <a:rPr lang="zh-TW" altLang="en-US" sz="2800" b="1" dirty="0" smtClean="0">
                <a:latin typeface="微軟正黑體" panose="020B0604030504040204" pitchFamily="34" charset="-120"/>
                <a:ea typeface="微軟正黑體" panose="020B0604030504040204" pitchFamily="34" charset="-120"/>
              </a:rPr>
              <a:t>推動</a:t>
            </a:r>
            <a:endParaRPr lang="en-US" altLang="zh-TW" sz="2800" b="1" dirty="0" smtClean="0">
              <a:latin typeface="微軟正黑體" panose="020B0604030504040204" pitchFamily="34" charset="-120"/>
              <a:ea typeface="微軟正黑體" panose="020B0604030504040204" pitchFamily="34" charset="-120"/>
            </a:endParaRPr>
          </a:p>
          <a:p>
            <a:r>
              <a:rPr lang="zh-TW" altLang="en-US" sz="2800" b="1" dirty="0" smtClean="0">
                <a:latin typeface="微軟正黑體" panose="020B0604030504040204" pitchFamily="34" charset="-120"/>
                <a:ea typeface="微軟正黑體" panose="020B0604030504040204" pitchFamily="34" charset="-120"/>
              </a:rPr>
              <a:t>      「</a:t>
            </a:r>
            <a:r>
              <a:rPr lang="zh-TW" altLang="en-US" sz="2800" b="1" dirty="0">
                <a:latin typeface="微軟正黑體" panose="020B0604030504040204" pitchFamily="34" charset="-120"/>
                <a:ea typeface="微軟正黑體" panose="020B0604030504040204" pitchFamily="34" charset="-120"/>
              </a:rPr>
              <a:t>都市危險及老舊建築物加速重建條例」</a:t>
            </a:r>
            <a:r>
              <a:rPr lang="zh-TW" altLang="en-US" sz="2800" b="1" dirty="0" smtClean="0">
                <a:latin typeface="微軟正黑體" panose="020B0604030504040204" pitchFamily="34" charset="-120"/>
                <a:ea typeface="微軟正黑體" panose="020B0604030504040204" pitchFamily="34" charset="-120"/>
              </a:rPr>
              <a:t>？ </a:t>
            </a:r>
            <a:endParaRPr lang="en-US" altLang="zh-TW" sz="2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222412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new\Desktop\杰新\03澎湖危老\02美編系列\參考\16a231ae1ab56a5cb81af89e6fb0c8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flipH="1" flipV="1">
            <a:off x="954420" y="-1740870"/>
            <a:ext cx="6858001" cy="10339738"/>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 xmlns:a16="http://schemas.microsoft.com/office/drawing/2014/main" id="{4C0A15E1-574D-4C95-8F0D-4336384A5FD1}"/>
              </a:ext>
            </a:extLst>
          </p:cNvPr>
          <p:cNvSpPr/>
          <p:nvPr/>
        </p:nvSpPr>
        <p:spPr>
          <a:xfrm>
            <a:off x="186645" y="339694"/>
            <a:ext cx="7769731"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貳、修正目的</a:t>
            </a:r>
            <a:endParaRPr lang="en-US" altLang="zh-TW" sz="2800" b="1" dirty="0">
              <a:latin typeface="微軟正黑體" panose="020B0604030504040204" pitchFamily="34" charset="-120"/>
              <a:ea typeface="微軟正黑體" panose="020B0604030504040204" pitchFamily="34" charset="-120"/>
            </a:endParaRPr>
          </a:p>
        </p:txBody>
      </p:sp>
      <p:sp>
        <p:nvSpPr>
          <p:cNvPr id="6" name="文字方塊 3"/>
          <p:cNvSpPr txBox="1">
            <a:spLocks noChangeArrowheads="1"/>
          </p:cNvSpPr>
          <p:nvPr/>
        </p:nvSpPr>
        <p:spPr bwMode="auto">
          <a:xfrm>
            <a:off x="258438" y="1628800"/>
            <a:ext cx="8584401" cy="461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pPr>
            <a:r>
              <a:rPr lang="en-US" altLang="zh-TW" sz="2400" b="1" dirty="0">
                <a:solidFill>
                  <a:srgbClr val="000090"/>
                </a:solidFill>
                <a:latin typeface="微軟正黑體" panose="020B0604030504040204" pitchFamily="34" charset="-120"/>
                <a:ea typeface="微軟正黑體" panose="020B0604030504040204" pitchFamily="34" charset="-120"/>
              </a:rPr>
              <a:t>『</a:t>
            </a:r>
            <a:r>
              <a:rPr lang="zh-TW" altLang="en-US" sz="2400" b="1" dirty="0" smtClean="0">
                <a:solidFill>
                  <a:srgbClr val="000090"/>
                </a:solidFill>
                <a:latin typeface="微軟正黑體" panose="020B0604030504040204" pitchFamily="34" charset="-120"/>
                <a:ea typeface="微軟正黑體" panose="020B0604030504040204" pitchFamily="34" charset="-120"/>
              </a:rPr>
              <a:t>因應重建實務需求</a:t>
            </a:r>
            <a:r>
              <a:rPr lang="en-US" altLang="zh-TW" sz="2400" b="1" dirty="0" smtClean="0">
                <a:solidFill>
                  <a:srgbClr val="000090"/>
                </a:solidFill>
                <a:latin typeface="微軟正黑體" panose="020B0604030504040204" pitchFamily="34" charset="-120"/>
                <a:ea typeface="微軟正黑體" panose="020B0604030504040204" pitchFamily="34" charset="-120"/>
              </a:rPr>
              <a:t>』</a:t>
            </a:r>
            <a:endParaRPr lang="en-US" altLang="zh-TW" sz="2400" b="1" i="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endParaRPr lang="en-US" altLang="zh-TW" sz="12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r>
              <a:rPr lang="zh-TW" altLang="en-US" sz="1800" b="1" dirty="0">
                <a:solidFill>
                  <a:srgbClr val="000090"/>
                </a:solidFill>
                <a:latin typeface="微軟正黑體" panose="020B0604030504040204" pitchFamily="34" charset="-120"/>
                <a:ea typeface="微軟正黑體" panose="020B0604030504040204" pitchFamily="34" charset="-120"/>
              </a:rPr>
              <a:t>因應</a:t>
            </a:r>
            <a:r>
              <a:rPr lang="zh-TW" altLang="en-US" sz="1800" b="1" dirty="0" smtClean="0">
                <a:solidFill>
                  <a:srgbClr val="000090"/>
                </a:solidFill>
                <a:latin typeface="微軟正黑體" panose="020B0604030504040204" pitchFamily="34" charset="-120"/>
                <a:ea typeface="微軟正黑體" panose="020B0604030504040204" pitchFamily="34" charset="-120"/>
              </a:rPr>
              <a:t>現行規定可能造成畸零地、地籍零碎、小面積設計不易或都市景觀等問題，</a:t>
            </a:r>
            <a:endParaRPr lang="en-US" altLang="zh-TW" sz="18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r>
              <a:rPr lang="zh-TW" altLang="en-US" sz="1800" b="1" dirty="0">
                <a:solidFill>
                  <a:srgbClr val="000090"/>
                </a:solidFill>
                <a:latin typeface="微軟正黑體" panose="020B0604030504040204" pitchFamily="34" charset="-120"/>
                <a:ea typeface="微軟正黑體" panose="020B0604030504040204" pitchFamily="34" charset="-120"/>
              </a:rPr>
              <a:t>故鬆綁合併鄰</a:t>
            </a:r>
            <a:r>
              <a:rPr lang="zh-TW" altLang="en-US" sz="1800" b="1" dirty="0" smtClean="0">
                <a:solidFill>
                  <a:srgbClr val="000090"/>
                </a:solidFill>
                <a:latin typeface="微軟正黑體" panose="020B0604030504040204" pitchFamily="34" charset="-120"/>
                <a:ea typeface="微軟正黑體" panose="020B0604030504040204" pitchFamily="34" charset="-120"/>
              </a:rPr>
              <a:t>地規定。</a:t>
            </a:r>
            <a:endParaRPr lang="en-US" altLang="zh-TW" sz="18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endParaRPr lang="en-US" altLang="zh-TW" sz="24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endParaRPr lang="en-US" altLang="zh-TW" sz="24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r>
              <a:rPr lang="en-US" altLang="zh-TW" sz="2400" b="1" dirty="0" smtClean="0">
                <a:solidFill>
                  <a:srgbClr val="000090"/>
                </a:solidFill>
                <a:latin typeface="微軟正黑體" panose="020B0604030504040204" pitchFamily="34" charset="-120"/>
                <a:ea typeface="微軟正黑體" panose="020B0604030504040204" pitchFamily="34" charset="-120"/>
              </a:rPr>
              <a:t>『</a:t>
            </a:r>
            <a:r>
              <a:rPr lang="zh-TW" altLang="en-US" sz="2400" b="1" dirty="0" smtClean="0">
                <a:solidFill>
                  <a:srgbClr val="000090"/>
                </a:solidFill>
                <a:latin typeface="微軟正黑體" panose="020B0604030504040204" pitchFamily="34" charset="-120"/>
                <a:ea typeface="微軟正黑體" panose="020B0604030504040204" pitchFamily="34" charset="-120"/>
              </a:rPr>
              <a:t>政策</a:t>
            </a:r>
            <a:r>
              <a:rPr lang="zh-TW" altLang="en-US" sz="2400" b="1" dirty="0">
                <a:solidFill>
                  <a:srgbClr val="000090"/>
                </a:solidFill>
                <a:latin typeface="微軟正黑體" panose="020B0604030504040204" pitchFamily="34" charset="-120"/>
                <a:ea typeface="微軟正黑體" panose="020B0604030504040204" pitchFamily="34" charset="-120"/>
              </a:rPr>
              <a:t>引導時程獎勵逐年歸</a:t>
            </a:r>
            <a:r>
              <a:rPr lang="zh-TW" altLang="en-US" sz="2400" b="1" dirty="0" smtClean="0">
                <a:solidFill>
                  <a:srgbClr val="000090"/>
                </a:solidFill>
                <a:latin typeface="微軟正黑體" panose="020B0604030504040204" pitchFamily="34" charset="-120"/>
                <a:ea typeface="微軟正黑體" panose="020B0604030504040204" pitchFamily="34" charset="-120"/>
              </a:rPr>
              <a:t>零</a:t>
            </a:r>
            <a:r>
              <a:rPr lang="en-US" altLang="zh-TW" sz="2400" b="1" dirty="0" smtClean="0">
                <a:solidFill>
                  <a:srgbClr val="000090"/>
                </a:solidFill>
                <a:latin typeface="微軟正黑體" panose="020B0604030504040204" pitchFamily="34" charset="-120"/>
                <a:ea typeface="微軟正黑體" panose="020B0604030504040204" pitchFamily="34" charset="-120"/>
              </a:rPr>
              <a:t>』</a:t>
            </a:r>
          </a:p>
          <a:p>
            <a:pPr fontAlgn="base">
              <a:spcBef>
                <a:spcPct val="0"/>
              </a:spcBef>
              <a:spcAft>
                <a:spcPct val="0"/>
              </a:spcAft>
            </a:pPr>
            <a:endParaRPr lang="en-US" altLang="zh-TW" sz="12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r>
              <a:rPr lang="en-US" altLang="zh-TW" sz="1800" b="1" dirty="0" smtClean="0">
                <a:solidFill>
                  <a:srgbClr val="000090"/>
                </a:solidFill>
                <a:latin typeface="微軟正黑體" panose="020B0604030504040204" pitchFamily="34" charset="-120"/>
                <a:ea typeface="微軟正黑體" panose="020B0604030504040204" pitchFamily="34" charset="-120"/>
              </a:rPr>
              <a:t>109</a:t>
            </a:r>
            <a:r>
              <a:rPr lang="zh-TW" altLang="en-US" sz="1800" b="1" dirty="0" smtClean="0">
                <a:solidFill>
                  <a:srgbClr val="000090"/>
                </a:solidFill>
                <a:latin typeface="微軟正黑體" panose="020B0604030504040204" pitchFamily="34" charset="-120"/>
                <a:ea typeface="微軟正黑體" panose="020B0604030504040204" pitchFamily="34" charset="-120"/>
              </a:rPr>
              <a:t>年</a:t>
            </a:r>
            <a:r>
              <a:rPr lang="en-US" altLang="zh-TW" sz="1800" b="1" dirty="0" smtClean="0">
                <a:solidFill>
                  <a:srgbClr val="000090"/>
                </a:solidFill>
                <a:latin typeface="微軟正黑體" panose="020B0604030504040204" pitchFamily="34" charset="-120"/>
                <a:ea typeface="微軟正黑體" panose="020B0604030504040204" pitchFamily="34" charset="-120"/>
              </a:rPr>
              <a:t>5</a:t>
            </a:r>
            <a:r>
              <a:rPr lang="zh-TW" altLang="en-US" sz="1800" b="1" dirty="0" smtClean="0">
                <a:solidFill>
                  <a:srgbClr val="000090"/>
                </a:solidFill>
                <a:latin typeface="微軟正黑體" panose="020B0604030504040204" pitchFamily="34" charset="-120"/>
                <a:ea typeface="微軟正黑體" panose="020B0604030504040204" pitchFamily="34" charset="-120"/>
              </a:rPr>
              <a:t>月時程獎勵屆期後申請重建意願可能降低，並兼顧公平性，故展延時</a:t>
            </a:r>
            <a:r>
              <a:rPr lang="zh-TW" altLang="en-US" sz="1800" b="1" dirty="0">
                <a:solidFill>
                  <a:srgbClr val="000090"/>
                </a:solidFill>
                <a:latin typeface="微軟正黑體" panose="020B0604030504040204" pitchFamily="34" charset="-120"/>
                <a:ea typeface="微軟正黑體" panose="020B0604030504040204" pitchFamily="34" charset="-120"/>
              </a:rPr>
              <a:t>程</a:t>
            </a:r>
            <a:r>
              <a:rPr lang="zh-TW" altLang="en-US" sz="1800" b="1" dirty="0" smtClean="0">
                <a:solidFill>
                  <a:srgbClr val="000090"/>
                </a:solidFill>
                <a:latin typeface="微軟正黑體" panose="020B0604030504040204" pitchFamily="34" charset="-120"/>
                <a:ea typeface="微軟正黑體" panose="020B0604030504040204" pitchFamily="34" charset="-120"/>
              </a:rPr>
              <a:t>獎勵</a:t>
            </a:r>
            <a:endParaRPr lang="en-US" altLang="zh-TW" sz="18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r>
              <a:rPr lang="zh-TW" altLang="en-US" sz="1800" b="1" dirty="0" smtClean="0">
                <a:solidFill>
                  <a:srgbClr val="000090"/>
                </a:solidFill>
                <a:latin typeface="微軟正黑體" panose="020B0604030504040204" pitchFamily="34" charset="-120"/>
                <a:ea typeface="微軟正黑體" panose="020B0604030504040204" pitchFamily="34" charset="-120"/>
              </a:rPr>
              <a:t>期程及逐年調降獎勵制度。</a:t>
            </a:r>
            <a:endParaRPr lang="en-US" altLang="zh-TW" sz="18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endParaRPr lang="en-US" altLang="zh-TW" sz="24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endParaRPr lang="en-US" altLang="zh-TW" sz="24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r>
              <a:rPr lang="en-US" altLang="zh-TW" sz="2400" b="1" dirty="0">
                <a:solidFill>
                  <a:srgbClr val="000090"/>
                </a:solidFill>
                <a:latin typeface="微軟正黑體" panose="020B0604030504040204" pitchFamily="34" charset="-120"/>
                <a:ea typeface="微軟正黑體" panose="020B0604030504040204" pitchFamily="34" charset="-120"/>
              </a:rPr>
              <a:t>『</a:t>
            </a:r>
            <a:r>
              <a:rPr lang="zh-TW" altLang="en-US" sz="2400" b="1" dirty="0" smtClean="0">
                <a:solidFill>
                  <a:srgbClr val="000090"/>
                </a:solidFill>
                <a:latin typeface="微軟正黑體" panose="020B0604030504040204" pitchFamily="34" charset="-120"/>
                <a:ea typeface="微軟正黑體" panose="020B0604030504040204" pitchFamily="34" charset="-120"/>
              </a:rPr>
              <a:t>引導</a:t>
            </a:r>
            <a:r>
              <a:rPr lang="zh-TW" altLang="en-US" sz="2400" b="1" dirty="0">
                <a:solidFill>
                  <a:srgbClr val="000090"/>
                </a:solidFill>
                <a:latin typeface="微軟正黑體" panose="020B0604030504040204" pitchFamily="34" charset="-120"/>
                <a:ea typeface="微軟正黑體" panose="020B0604030504040204" pitchFamily="34" charset="-120"/>
              </a:rPr>
              <a:t>鼓勵大規模</a:t>
            </a:r>
            <a:r>
              <a:rPr lang="zh-TW" altLang="en-US" sz="2400" b="1" dirty="0" smtClean="0">
                <a:solidFill>
                  <a:srgbClr val="000090"/>
                </a:solidFill>
                <a:latin typeface="微軟正黑體" panose="020B0604030504040204" pitchFamily="34" charset="-120"/>
                <a:ea typeface="微軟正黑體" panose="020B0604030504040204" pitchFamily="34" charset="-120"/>
              </a:rPr>
              <a:t>重建</a:t>
            </a:r>
            <a:r>
              <a:rPr lang="en-US" altLang="zh-TW" sz="2400" b="1" dirty="0" smtClean="0">
                <a:solidFill>
                  <a:srgbClr val="000090"/>
                </a:solidFill>
                <a:latin typeface="微軟正黑體" panose="020B0604030504040204" pitchFamily="34" charset="-120"/>
                <a:ea typeface="微軟正黑體" panose="020B0604030504040204" pitchFamily="34" charset="-120"/>
              </a:rPr>
              <a:t>』</a:t>
            </a:r>
          </a:p>
          <a:p>
            <a:pPr fontAlgn="base">
              <a:spcBef>
                <a:spcPct val="0"/>
              </a:spcBef>
              <a:spcAft>
                <a:spcPct val="0"/>
              </a:spcAft>
            </a:pPr>
            <a:endParaRPr lang="en-US" altLang="zh-TW" sz="12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r>
              <a:rPr lang="zh-TW" altLang="en-US" sz="1800" b="1" dirty="0" smtClean="0">
                <a:solidFill>
                  <a:srgbClr val="000090"/>
                </a:solidFill>
                <a:latin typeface="微軟正黑體" panose="020B0604030504040204" pitchFamily="34" charset="-120"/>
                <a:ea typeface="微軟正黑體" panose="020B0604030504040204" pitchFamily="34" charset="-120"/>
              </a:rPr>
              <a:t>為擴大申請重建面積</a:t>
            </a:r>
            <a:r>
              <a:rPr lang="zh-TW" altLang="en-US" sz="1800" b="1" dirty="0">
                <a:solidFill>
                  <a:srgbClr val="000090"/>
                </a:solidFill>
                <a:latin typeface="微軟正黑體" panose="020B0604030504040204" pitchFamily="34" charset="-120"/>
                <a:ea typeface="微軟正黑體" panose="020B0604030504040204" pitchFamily="34" charset="-120"/>
              </a:rPr>
              <a:t>，提高重建效益</a:t>
            </a:r>
            <a:r>
              <a:rPr lang="zh-TW" altLang="en-US" sz="1800" b="1" dirty="0" smtClean="0">
                <a:solidFill>
                  <a:srgbClr val="000090"/>
                </a:solidFill>
                <a:latin typeface="微軟正黑體" panose="020B0604030504040204" pitchFamily="34" charset="-120"/>
                <a:ea typeface="微軟正黑體" panose="020B0604030504040204" pitchFamily="34" charset="-120"/>
              </a:rPr>
              <a:t>，故增訂規模獎勵，並替代時程獎勵</a:t>
            </a:r>
            <a:endParaRPr lang="en-US" altLang="zh-TW" sz="1800" b="1" dirty="0">
              <a:solidFill>
                <a:srgbClr val="000090"/>
              </a:solidFill>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 xmlns:a16="http://schemas.microsoft.com/office/drawing/2014/main" id="{7034702D-4B9E-4613-984B-A6BE0F8C1724}"/>
              </a:ext>
            </a:extLst>
          </p:cNvPr>
          <p:cNvPicPr>
            <a:picLocks noChangeAspect="1"/>
          </p:cNvPicPr>
          <p:nvPr/>
        </p:nvPicPr>
        <p:blipFill>
          <a:blip r:embed="rId3"/>
          <a:stretch>
            <a:fillRect/>
          </a:stretch>
        </p:blipFill>
        <p:spPr>
          <a:xfrm>
            <a:off x="8095787" y="179035"/>
            <a:ext cx="852904" cy="637711"/>
          </a:xfrm>
          <a:prstGeom prst="rect">
            <a:avLst/>
          </a:prstGeom>
        </p:spPr>
      </p:pic>
      <p:sp>
        <p:nvSpPr>
          <p:cNvPr id="8" name="文字方塊 7">
            <a:extLst>
              <a:ext uri="{FF2B5EF4-FFF2-40B4-BE49-F238E27FC236}">
                <a16:creationId xmlns="" xmlns:a16="http://schemas.microsoft.com/office/drawing/2014/main" id="{48375238-BBFC-4D38-A267-00FBBAF790A3}"/>
              </a:ext>
            </a:extLst>
          </p:cNvPr>
          <p:cNvSpPr txBox="1"/>
          <p:nvPr/>
        </p:nvSpPr>
        <p:spPr>
          <a:xfrm>
            <a:off x="6131869" y="6309320"/>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Tree>
    <p:extLst>
      <p:ext uri="{BB962C8B-B14F-4D97-AF65-F5344CB8AC3E}">
        <p14:creationId xmlns:p14="http://schemas.microsoft.com/office/powerpoint/2010/main" val="42539390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J-new\Desktop\杰新\03澎湖危老\02美編系列\參考\ced972b9080de40379ea1fbad872bd5c.jpg"/>
          <p:cNvPicPr>
            <a:picLocks noChangeAspect="1" noChangeArrowheads="1"/>
          </p:cNvPicPr>
          <p:nvPr/>
        </p:nvPicPr>
        <p:blipFill rotWithShape="1">
          <a:blip r:embed="rId2">
            <a:extLst>
              <a:ext uri="{28A0092B-C50C-407E-A947-70E740481C1C}">
                <a14:useLocalDpi xmlns:a14="http://schemas.microsoft.com/office/drawing/2010/main" val="0"/>
              </a:ext>
            </a:extLst>
          </a:blip>
          <a:srcRect b="6999"/>
          <a:stretch/>
        </p:blipFill>
        <p:spPr bwMode="auto">
          <a:xfrm>
            <a:off x="971600" y="847582"/>
            <a:ext cx="3571200" cy="3573656"/>
          </a:xfrm>
          <a:prstGeom prst="rect">
            <a:avLst/>
          </a:prstGeom>
          <a:noFill/>
          <a:extLst>
            <a:ext uri="{909E8E84-426E-40DD-AFC4-6F175D3DCCD1}">
              <a14:hiddenFill xmlns:a14="http://schemas.microsoft.com/office/drawing/2010/main">
                <a:solidFill>
                  <a:srgbClr val="FFFFFF"/>
                </a:solidFill>
              </a14:hiddenFill>
            </a:ext>
          </a:extLst>
        </p:spPr>
      </p:pic>
      <p:pic>
        <p:nvPicPr>
          <p:cNvPr id="4" name="圖片 3">
            <a:extLst>
              <a:ext uri="{FF2B5EF4-FFF2-40B4-BE49-F238E27FC236}">
                <a16:creationId xmlns="" xmlns:a16="http://schemas.microsoft.com/office/drawing/2014/main" id="{7034702D-4B9E-4613-984B-A6BE0F8C1724}"/>
              </a:ext>
            </a:extLst>
          </p:cNvPr>
          <p:cNvPicPr>
            <a:picLocks noChangeAspect="1"/>
          </p:cNvPicPr>
          <p:nvPr/>
        </p:nvPicPr>
        <p:blipFill>
          <a:blip r:embed="rId3"/>
          <a:stretch>
            <a:fillRect/>
          </a:stretch>
        </p:blipFill>
        <p:spPr>
          <a:xfrm>
            <a:off x="8095787" y="179035"/>
            <a:ext cx="852904" cy="637711"/>
          </a:xfrm>
          <a:prstGeom prst="rect">
            <a:avLst/>
          </a:prstGeom>
        </p:spPr>
      </p:pic>
      <p:sp>
        <p:nvSpPr>
          <p:cNvPr id="5" name="文字方塊 4">
            <a:extLst>
              <a:ext uri="{FF2B5EF4-FFF2-40B4-BE49-F238E27FC236}">
                <a16:creationId xmlns="" xmlns:a16="http://schemas.microsoft.com/office/drawing/2014/main" id="{48375238-BBFC-4D38-A267-00FBBAF790A3}"/>
              </a:ext>
            </a:extLst>
          </p:cNvPr>
          <p:cNvSpPr txBox="1"/>
          <p:nvPr/>
        </p:nvSpPr>
        <p:spPr>
          <a:xfrm>
            <a:off x="6131869" y="6309320"/>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6" name="矩形 5">
            <a:extLst>
              <a:ext uri="{FF2B5EF4-FFF2-40B4-BE49-F238E27FC236}">
                <a16:creationId xmlns="" xmlns:a16="http://schemas.microsoft.com/office/drawing/2014/main" id="{4C0A15E1-574D-4C95-8F0D-4336384A5FD1}"/>
              </a:ext>
            </a:extLst>
          </p:cNvPr>
          <p:cNvSpPr/>
          <p:nvPr/>
        </p:nvSpPr>
        <p:spPr>
          <a:xfrm>
            <a:off x="186645" y="339694"/>
            <a:ext cx="7909142"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貳、修正目的</a:t>
            </a:r>
            <a:endParaRPr lang="en-US" altLang="zh-TW" sz="2800" b="1" dirty="0">
              <a:latin typeface="微軟正黑體" panose="020B0604030504040204" pitchFamily="34" charset="-120"/>
              <a:ea typeface="微軟正黑體" panose="020B0604030504040204" pitchFamily="34" charset="-120"/>
            </a:endParaRPr>
          </a:p>
        </p:txBody>
      </p:sp>
      <p:graphicFrame>
        <p:nvGraphicFramePr>
          <p:cNvPr id="7" name="表格 6"/>
          <p:cNvGraphicFramePr>
            <a:graphicFrameLocks noGrp="1"/>
          </p:cNvGraphicFramePr>
          <p:nvPr>
            <p:extLst>
              <p:ext uri="{D42A27DB-BD31-4B8C-83A1-F6EECF244321}">
                <p14:modId xmlns:p14="http://schemas.microsoft.com/office/powerpoint/2010/main" val="2547021128"/>
              </p:ext>
            </p:extLst>
          </p:nvPr>
        </p:nvGraphicFramePr>
        <p:xfrm>
          <a:off x="5197296" y="1219056"/>
          <a:ext cx="3312368" cy="2595880"/>
        </p:xfrm>
        <a:graphic>
          <a:graphicData uri="http://schemas.openxmlformats.org/drawingml/2006/table">
            <a:tbl>
              <a:tblPr firstRow="1" bandRow="1">
                <a:tableStyleId>{5C22544A-7EE6-4342-B048-85BDC9FD1C3A}</a:tableStyleId>
              </a:tblPr>
              <a:tblGrid>
                <a:gridCol w="2013427"/>
                <a:gridCol w="1298941"/>
              </a:tblGrid>
              <a:tr h="370840">
                <a:tc>
                  <a:txBody>
                    <a:bodyPr/>
                    <a:lstStyle/>
                    <a:p>
                      <a:r>
                        <a:rPr lang="zh-TW" altLang="en-US" dirty="0" smtClean="0">
                          <a:latin typeface="微軟正黑體" pitchFamily="34" charset="-120"/>
                          <a:ea typeface="微軟正黑體" pitchFamily="34" charset="-120"/>
                        </a:rPr>
                        <a:t>基地面積</a:t>
                      </a:r>
                      <a:endParaRPr lang="zh-TW" altLang="en-US" dirty="0">
                        <a:latin typeface="微軟正黑體" pitchFamily="34" charset="-120"/>
                        <a:ea typeface="微軟正黑體" pitchFamily="34" charset="-120"/>
                      </a:endParaRPr>
                    </a:p>
                  </a:txBody>
                  <a:tcPr>
                    <a:solidFill>
                      <a:srgbClr val="AB3737"/>
                    </a:solidFill>
                  </a:tcPr>
                </a:tc>
                <a:tc>
                  <a:txBody>
                    <a:bodyPr/>
                    <a:lstStyle/>
                    <a:p>
                      <a:pPr algn="ctr"/>
                      <a:r>
                        <a:rPr lang="zh-TW" altLang="en-US" dirty="0" smtClean="0">
                          <a:latin typeface="微軟正黑體" pitchFamily="34" charset="-120"/>
                          <a:ea typeface="微軟正黑體" pitchFamily="34" charset="-120"/>
                        </a:rPr>
                        <a:t>申請件數</a:t>
                      </a:r>
                      <a:endParaRPr lang="zh-TW" altLang="en-US" dirty="0">
                        <a:latin typeface="微軟正黑體" pitchFamily="34" charset="-120"/>
                        <a:ea typeface="微軟正黑體" pitchFamily="34" charset="-120"/>
                      </a:endParaRPr>
                    </a:p>
                  </a:txBody>
                  <a:tcPr>
                    <a:solidFill>
                      <a:srgbClr val="AB3737"/>
                    </a:solidFill>
                  </a:tcPr>
                </a:tc>
              </a:tr>
              <a:tr h="370840">
                <a:tc>
                  <a:txBody>
                    <a:bodyPr/>
                    <a:lstStyle/>
                    <a:p>
                      <a:r>
                        <a:rPr lang="en-US" altLang="zh-TW" dirty="0" smtClean="0">
                          <a:latin typeface="微軟正黑體" pitchFamily="34" charset="-120"/>
                          <a:ea typeface="微軟正黑體" pitchFamily="34" charset="-120"/>
                        </a:rPr>
                        <a:t>000-100</a:t>
                      </a:r>
                      <a:r>
                        <a:rPr lang="zh-TW" altLang="en-US" dirty="0" smtClean="0">
                          <a:latin typeface="微軟正黑體" pitchFamily="34" charset="-120"/>
                          <a:ea typeface="微軟正黑體" pitchFamily="34" charset="-120"/>
                        </a:rPr>
                        <a:t>平方公尺</a:t>
                      </a:r>
                      <a:endParaRPr lang="zh-TW" altLang="en-US" dirty="0">
                        <a:latin typeface="微軟正黑體" pitchFamily="34" charset="-120"/>
                        <a:ea typeface="微軟正黑體" pitchFamily="34" charset="-120"/>
                      </a:endParaRPr>
                    </a:p>
                  </a:txBody>
                  <a:tcPr>
                    <a:solidFill>
                      <a:srgbClr val="EFD7C9"/>
                    </a:solidFill>
                  </a:tcPr>
                </a:tc>
                <a:tc>
                  <a:txBody>
                    <a:bodyPr/>
                    <a:lstStyle/>
                    <a:p>
                      <a:pPr algn="ctr"/>
                      <a:r>
                        <a:rPr lang="en-US" altLang="zh-TW" dirty="0" smtClean="0">
                          <a:latin typeface="微軟正黑體" pitchFamily="34" charset="-120"/>
                          <a:ea typeface="微軟正黑體" pitchFamily="34" charset="-120"/>
                        </a:rPr>
                        <a:t>13</a:t>
                      </a:r>
                      <a:endParaRPr lang="zh-TW" altLang="en-US" dirty="0">
                        <a:latin typeface="微軟正黑體" pitchFamily="34" charset="-120"/>
                        <a:ea typeface="微軟正黑體" pitchFamily="34" charset="-120"/>
                      </a:endParaRPr>
                    </a:p>
                  </a:txBody>
                  <a:tcPr>
                    <a:solidFill>
                      <a:srgbClr val="EFD7C9"/>
                    </a:solidFill>
                  </a:tcPr>
                </a:tc>
              </a:tr>
              <a:tr h="370840">
                <a:tc>
                  <a:txBody>
                    <a:bodyPr/>
                    <a:lstStyle/>
                    <a:p>
                      <a:r>
                        <a:rPr lang="en-US" altLang="zh-TW" dirty="0" smtClean="0">
                          <a:latin typeface="微軟正黑體" pitchFamily="34" charset="-120"/>
                          <a:ea typeface="微軟正黑體" pitchFamily="34" charset="-120"/>
                        </a:rPr>
                        <a:t>101-200</a:t>
                      </a:r>
                      <a:r>
                        <a:rPr lang="zh-TW" altLang="en-US" dirty="0" smtClean="0">
                          <a:latin typeface="微軟正黑體" pitchFamily="34" charset="-120"/>
                          <a:ea typeface="微軟正黑體" pitchFamily="34" charset="-120"/>
                        </a:rPr>
                        <a:t>平方公尺</a:t>
                      </a:r>
                      <a:endParaRPr lang="zh-TW" altLang="en-US" dirty="0">
                        <a:latin typeface="微軟正黑體" pitchFamily="34" charset="-120"/>
                        <a:ea typeface="微軟正黑體" pitchFamily="34" charset="-120"/>
                      </a:endParaRPr>
                    </a:p>
                  </a:txBody>
                  <a:tcPr>
                    <a:solidFill>
                      <a:srgbClr val="F9E7E5"/>
                    </a:solidFill>
                  </a:tcPr>
                </a:tc>
                <a:tc>
                  <a:txBody>
                    <a:bodyPr/>
                    <a:lstStyle/>
                    <a:p>
                      <a:pPr algn="ctr"/>
                      <a:r>
                        <a:rPr lang="en-US" altLang="zh-TW" dirty="0" smtClean="0">
                          <a:latin typeface="微軟正黑體" pitchFamily="34" charset="-120"/>
                          <a:ea typeface="微軟正黑體" pitchFamily="34" charset="-120"/>
                        </a:rPr>
                        <a:t>10</a:t>
                      </a:r>
                      <a:endParaRPr lang="zh-TW" altLang="en-US" dirty="0">
                        <a:latin typeface="微軟正黑體" pitchFamily="34" charset="-120"/>
                        <a:ea typeface="微軟正黑體" pitchFamily="34" charset="-120"/>
                      </a:endParaRPr>
                    </a:p>
                  </a:txBody>
                  <a:tcPr>
                    <a:solidFill>
                      <a:srgbClr val="F9E7E5"/>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latin typeface="微軟正黑體" pitchFamily="34" charset="-120"/>
                          <a:ea typeface="微軟正黑體" pitchFamily="34" charset="-120"/>
                        </a:rPr>
                        <a:t>201-300</a:t>
                      </a:r>
                      <a:r>
                        <a:rPr lang="zh-TW" altLang="en-US" dirty="0" smtClean="0">
                          <a:latin typeface="微軟正黑體" pitchFamily="34" charset="-120"/>
                          <a:ea typeface="微軟正黑體" pitchFamily="34" charset="-120"/>
                        </a:rPr>
                        <a:t>平方公尺</a:t>
                      </a:r>
                    </a:p>
                  </a:txBody>
                  <a:tcPr>
                    <a:solidFill>
                      <a:srgbClr val="EFD7C9"/>
                    </a:solidFill>
                  </a:tcPr>
                </a:tc>
                <a:tc>
                  <a:txBody>
                    <a:bodyPr/>
                    <a:lstStyle/>
                    <a:p>
                      <a:pPr algn="ctr"/>
                      <a:r>
                        <a:rPr lang="en-US" altLang="zh-TW" dirty="0" smtClean="0">
                          <a:latin typeface="微軟正黑體" pitchFamily="34" charset="-120"/>
                          <a:ea typeface="微軟正黑體" pitchFamily="34" charset="-120"/>
                        </a:rPr>
                        <a:t>2</a:t>
                      </a:r>
                      <a:endParaRPr lang="zh-TW" altLang="en-US" dirty="0">
                        <a:latin typeface="微軟正黑體" pitchFamily="34" charset="-120"/>
                        <a:ea typeface="微軟正黑體" pitchFamily="34" charset="-120"/>
                      </a:endParaRPr>
                    </a:p>
                  </a:txBody>
                  <a:tcPr>
                    <a:solidFill>
                      <a:srgbClr val="EFD7C9"/>
                    </a:solidFill>
                  </a:tcPr>
                </a:tc>
              </a:tr>
              <a:tr h="370840">
                <a:tc>
                  <a:txBody>
                    <a:bodyPr/>
                    <a:lstStyle/>
                    <a:p>
                      <a:r>
                        <a:rPr lang="en-US" altLang="zh-TW" dirty="0" smtClean="0">
                          <a:latin typeface="微軟正黑體" pitchFamily="34" charset="-120"/>
                          <a:ea typeface="微軟正黑體" pitchFamily="34" charset="-120"/>
                        </a:rPr>
                        <a:t>501-600</a:t>
                      </a:r>
                      <a:r>
                        <a:rPr lang="zh-TW" altLang="en-US" dirty="0" smtClean="0">
                          <a:latin typeface="微軟正黑體" pitchFamily="34" charset="-120"/>
                          <a:ea typeface="微軟正黑體" pitchFamily="34" charset="-120"/>
                        </a:rPr>
                        <a:t>平方公尺</a:t>
                      </a:r>
                      <a:endParaRPr lang="zh-TW" altLang="en-US" dirty="0">
                        <a:latin typeface="微軟正黑體" pitchFamily="34" charset="-120"/>
                        <a:ea typeface="微軟正黑體" pitchFamily="34" charset="-120"/>
                      </a:endParaRPr>
                    </a:p>
                  </a:txBody>
                  <a:tcPr>
                    <a:solidFill>
                      <a:srgbClr val="F9E7E5"/>
                    </a:solidFill>
                  </a:tcPr>
                </a:tc>
                <a:tc>
                  <a:txBody>
                    <a:bodyPr/>
                    <a:lstStyle/>
                    <a:p>
                      <a:pPr algn="ctr"/>
                      <a:r>
                        <a:rPr lang="en-US" altLang="zh-TW" dirty="0" smtClean="0">
                          <a:latin typeface="微軟正黑體" pitchFamily="34" charset="-120"/>
                          <a:ea typeface="微軟正黑體" pitchFamily="34" charset="-120"/>
                        </a:rPr>
                        <a:t>1</a:t>
                      </a:r>
                      <a:endParaRPr lang="zh-TW" altLang="en-US" dirty="0">
                        <a:latin typeface="微軟正黑體" pitchFamily="34" charset="-120"/>
                        <a:ea typeface="微軟正黑體" pitchFamily="34" charset="-120"/>
                      </a:endParaRPr>
                    </a:p>
                  </a:txBody>
                  <a:tcPr>
                    <a:solidFill>
                      <a:srgbClr val="F9E7E5"/>
                    </a:solidFill>
                  </a:tcPr>
                </a:tc>
              </a:tr>
              <a:tr h="370840">
                <a:tc>
                  <a:txBody>
                    <a:bodyPr/>
                    <a:lstStyle/>
                    <a:p>
                      <a:r>
                        <a:rPr lang="en-US" altLang="zh-TW" dirty="0" smtClean="0">
                          <a:latin typeface="微軟正黑體" pitchFamily="34" charset="-120"/>
                          <a:ea typeface="微軟正黑體" pitchFamily="34" charset="-120"/>
                        </a:rPr>
                        <a:t>1000</a:t>
                      </a:r>
                      <a:r>
                        <a:rPr lang="zh-TW" altLang="en-US" dirty="0" smtClean="0">
                          <a:latin typeface="微軟正黑體" pitchFamily="34" charset="-120"/>
                          <a:ea typeface="微軟正黑體" pitchFamily="34" charset="-120"/>
                        </a:rPr>
                        <a:t>平方公尺</a:t>
                      </a:r>
                      <a:endParaRPr lang="zh-TW" altLang="en-US" dirty="0">
                        <a:latin typeface="微軟正黑體" pitchFamily="34" charset="-120"/>
                        <a:ea typeface="微軟正黑體" pitchFamily="34" charset="-120"/>
                      </a:endParaRPr>
                    </a:p>
                  </a:txBody>
                  <a:tcPr>
                    <a:solidFill>
                      <a:srgbClr val="EFD7C9"/>
                    </a:solidFill>
                  </a:tcPr>
                </a:tc>
                <a:tc>
                  <a:txBody>
                    <a:bodyPr/>
                    <a:lstStyle/>
                    <a:p>
                      <a:pPr algn="ctr"/>
                      <a:r>
                        <a:rPr lang="en-US" altLang="zh-TW" dirty="0" smtClean="0">
                          <a:latin typeface="微軟正黑體" pitchFamily="34" charset="-120"/>
                          <a:ea typeface="微軟正黑體" pitchFamily="34" charset="-120"/>
                        </a:rPr>
                        <a:t>1</a:t>
                      </a:r>
                      <a:endParaRPr lang="zh-TW" altLang="en-US" dirty="0">
                        <a:latin typeface="微軟正黑體" pitchFamily="34" charset="-120"/>
                        <a:ea typeface="微軟正黑體" pitchFamily="34" charset="-120"/>
                      </a:endParaRPr>
                    </a:p>
                  </a:txBody>
                  <a:tcPr>
                    <a:solidFill>
                      <a:srgbClr val="EFD7C9"/>
                    </a:solidFill>
                  </a:tcPr>
                </a:tc>
              </a:tr>
              <a:tr h="370840">
                <a:tc>
                  <a:txBody>
                    <a:bodyPr/>
                    <a:lstStyle/>
                    <a:p>
                      <a:r>
                        <a:rPr lang="zh-TW" altLang="en-US" dirty="0" smtClean="0">
                          <a:latin typeface="微軟正黑體" pitchFamily="34" charset="-120"/>
                          <a:ea typeface="微軟正黑體" pitchFamily="34" charset="-120"/>
                        </a:rPr>
                        <a:t>總計</a:t>
                      </a:r>
                      <a:endParaRPr lang="zh-TW" altLang="en-US" dirty="0">
                        <a:latin typeface="微軟正黑體" pitchFamily="34" charset="-120"/>
                        <a:ea typeface="微軟正黑體" pitchFamily="34" charset="-120"/>
                      </a:endParaRPr>
                    </a:p>
                  </a:txBody>
                  <a:tcPr>
                    <a:solidFill>
                      <a:srgbClr val="F9E7E5"/>
                    </a:solidFill>
                  </a:tcPr>
                </a:tc>
                <a:tc>
                  <a:txBody>
                    <a:bodyPr/>
                    <a:lstStyle/>
                    <a:p>
                      <a:pPr algn="ctr"/>
                      <a:r>
                        <a:rPr lang="en-US" altLang="zh-TW" dirty="0" smtClean="0">
                          <a:latin typeface="微軟正黑體" pitchFamily="34" charset="-120"/>
                          <a:ea typeface="微軟正黑體" pitchFamily="34" charset="-120"/>
                        </a:rPr>
                        <a:t>27</a:t>
                      </a:r>
                      <a:endParaRPr lang="zh-TW" altLang="en-US" dirty="0">
                        <a:latin typeface="微軟正黑體" pitchFamily="34" charset="-120"/>
                        <a:ea typeface="微軟正黑體" pitchFamily="34" charset="-120"/>
                      </a:endParaRPr>
                    </a:p>
                  </a:txBody>
                  <a:tcPr>
                    <a:solidFill>
                      <a:srgbClr val="F9E7E5"/>
                    </a:solidFill>
                  </a:tcPr>
                </a:tc>
              </a:tr>
            </a:tbl>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1702499180"/>
              </p:ext>
            </p:extLst>
          </p:nvPr>
        </p:nvGraphicFramePr>
        <p:xfrm>
          <a:off x="683569" y="4149080"/>
          <a:ext cx="7838672" cy="2026920"/>
        </p:xfrm>
        <a:graphic>
          <a:graphicData uri="http://schemas.openxmlformats.org/drawingml/2006/table">
            <a:tbl>
              <a:tblPr firstRow="1" bandRow="1">
                <a:tableStyleId>{5C22544A-7EE6-4342-B048-85BDC9FD1C3A}</a:tableStyleId>
              </a:tblPr>
              <a:tblGrid>
                <a:gridCol w="3266672"/>
                <a:gridCol w="1524000"/>
                <a:gridCol w="1524000"/>
                <a:gridCol w="1524000"/>
              </a:tblGrid>
              <a:tr h="698376">
                <a:tc>
                  <a:txBody>
                    <a:bodyPr/>
                    <a:lstStyle/>
                    <a:p>
                      <a:endParaRPr lang="en-US" altLang="zh-TW" dirty="0" smtClean="0">
                        <a:latin typeface="微軟正黑體" pitchFamily="34" charset="-120"/>
                        <a:ea typeface="微軟正黑體" pitchFamily="34" charset="-120"/>
                      </a:endParaRPr>
                    </a:p>
                    <a:p>
                      <a:pPr algn="ctr"/>
                      <a:r>
                        <a:rPr lang="zh-TW" altLang="en-US" dirty="0" smtClean="0">
                          <a:latin typeface="微軟正黑體" pitchFamily="34" charset="-120"/>
                          <a:ea typeface="微軟正黑體" pitchFamily="34" charset="-120"/>
                        </a:rPr>
                        <a:t>規模獎勵</a:t>
                      </a:r>
                      <a:endParaRPr lang="en-US" altLang="zh-TW" dirty="0" smtClean="0">
                        <a:latin typeface="微軟正黑體" pitchFamily="34" charset="-120"/>
                        <a:ea typeface="微軟正黑體" pitchFamily="34" charset="-120"/>
                      </a:endParaRPr>
                    </a:p>
                    <a:p>
                      <a:pPr algn="ctr"/>
                      <a:r>
                        <a:rPr lang="zh-TW" altLang="en-US" baseline="0" dirty="0" smtClean="0">
                          <a:latin typeface="微軟正黑體" pitchFamily="34" charset="-120"/>
                          <a:ea typeface="微軟正黑體" pitchFamily="34" charset="-120"/>
                        </a:rPr>
                        <a:t>　面積</a:t>
                      </a:r>
                      <a:endParaRPr lang="zh-TW" altLang="en-US" dirty="0">
                        <a:latin typeface="微軟正黑體" pitchFamily="34" charset="-120"/>
                        <a:ea typeface="微軟正黑體" pitchFamily="34" charset="-120"/>
                      </a:endParaRPr>
                    </a:p>
                  </a:txBody>
                  <a:tcPr>
                    <a:solidFill>
                      <a:srgbClr val="AB3737"/>
                    </a:solidFill>
                  </a:tcPr>
                </a:tc>
                <a:tc>
                  <a:txBody>
                    <a:bodyPr/>
                    <a:lstStyle/>
                    <a:p>
                      <a:pPr algn="ctr"/>
                      <a:r>
                        <a:rPr lang="zh-TW" altLang="en-US" dirty="0" smtClean="0">
                          <a:latin typeface="微軟正黑體" pitchFamily="34" charset="-120"/>
                          <a:ea typeface="微軟正黑體" pitchFamily="34" charset="-120"/>
                        </a:rPr>
                        <a:t>第四年</a:t>
                      </a:r>
                      <a:endParaRPr lang="en-US" altLang="zh-TW" dirty="0" smtClean="0">
                        <a:latin typeface="微軟正黑體" pitchFamily="34" charset="-120"/>
                        <a:ea typeface="微軟正黑體" pitchFamily="34" charset="-120"/>
                      </a:endParaRPr>
                    </a:p>
                    <a:p>
                      <a:pPr algn="ctr"/>
                      <a:r>
                        <a:rPr lang="en-US" altLang="zh-TW" dirty="0" smtClean="0">
                          <a:latin typeface="微軟正黑體" pitchFamily="34" charset="-120"/>
                          <a:ea typeface="微軟正黑體" pitchFamily="34" charset="-120"/>
                        </a:rPr>
                        <a:t>8%</a:t>
                      </a:r>
                    </a:p>
                    <a:p>
                      <a:pPr algn="ctr"/>
                      <a:r>
                        <a:rPr lang="en-US" altLang="zh-TW" sz="1400" b="0" dirty="0" smtClean="0"/>
                        <a:t>109.5.10~110.5.9</a:t>
                      </a:r>
                      <a:endParaRPr lang="zh-TW" altLang="en-US" sz="1400" b="0" dirty="0"/>
                    </a:p>
                  </a:txBody>
                  <a:tcPr>
                    <a:solidFill>
                      <a:srgbClr val="AB3737"/>
                    </a:solidFill>
                  </a:tcPr>
                </a:tc>
                <a:tc>
                  <a:txBody>
                    <a:bodyPr/>
                    <a:lstStyle/>
                    <a:p>
                      <a:pPr algn="ctr"/>
                      <a:r>
                        <a:rPr lang="zh-TW" altLang="en-US" dirty="0" smtClean="0">
                          <a:latin typeface="微軟正黑體" pitchFamily="34" charset="-120"/>
                          <a:ea typeface="微軟正黑體" pitchFamily="34" charset="-120"/>
                        </a:rPr>
                        <a:t>第五年</a:t>
                      </a:r>
                      <a:endParaRPr lang="en-US" altLang="zh-TW" dirty="0" smtClean="0">
                        <a:latin typeface="微軟正黑體" pitchFamily="34" charset="-120"/>
                        <a:ea typeface="微軟正黑體" pitchFamily="34" charset="-120"/>
                      </a:endParaRPr>
                    </a:p>
                    <a:p>
                      <a:pPr algn="ctr"/>
                      <a:r>
                        <a:rPr lang="en-US" altLang="zh-TW" dirty="0" smtClean="0">
                          <a:latin typeface="微軟正黑體" pitchFamily="34" charset="-120"/>
                          <a:ea typeface="微軟正黑體" pitchFamily="34" charset="-120"/>
                        </a:rPr>
                        <a:t>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0" i="0" u="none" strike="noStrike" kern="1200" cap="none" spc="0" normalizeH="0" baseline="0" noProof="0" dirty="0" smtClean="0">
                          <a:ln>
                            <a:noFill/>
                          </a:ln>
                          <a:solidFill>
                            <a:prstClr val="white"/>
                          </a:solidFill>
                          <a:effectLst/>
                          <a:uLnTx/>
                          <a:uFillTx/>
                          <a:latin typeface="+mn-lt"/>
                          <a:ea typeface="+mn-ea"/>
                          <a:cs typeface="+mn-cs"/>
                        </a:rPr>
                        <a:t>110.5.10~111.5.9</a:t>
                      </a:r>
                      <a:endParaRPr lang="en-US" altLang="zh-TW" dirty="0" smtClean="0">
                        <a:latin typeface="微軟正黑體" pitchFamily="34" charset="-120"/>
                        <a:ea typeface="微軟正黑體" pitchFamily="34" charset="-120"/>
                      </a:endParaRPr>
                    </a:p>
                  </a:txBody>
                  <a:tcPr>
                    <a:solidFill>
                      <a:srgbClr val="AB3737"/>
                    </a:solidFill>
                  </a:tcPr>
                </a:tc>
                <a:tc>
                  <a:txBody>
                    <a:bodyPr/>
                    <a:lstStyle/>
                    <a:p>
                      <a:pPr algn="ctr"/>
                      <a:r>
                        <a:rPr lang="zh-TW" altLang="en-US" dirty="0" smtClean="0">
                          <a:latin typeface="微軟正黑體" pitchFamily="34" charset="-120"/>
                          <a:ea typeface="微軟正黑體" pitchFamily="34" charset="-120"/>
                        </a:rPr>
                        <a:t>第六年</a:t>
                      </a:r>
                      <a:endParaRPr lang="en-US" altLang="zh-TW" dirty="0" smtClean="0">
                        <a:latin typeface="微軟正黑體" pitchFamily="34" charset="-120"/>
                        <a:ea typeface="微軟正黑體" pitchFamily="34" charset="-120"/>
                      </a:endParaRPr>
                    </a:p>
                    <a:p>
                      <a:pPr algn="ctr"/>
                      <a:r>
                        <a:rPr lang="en-US" altLang="zh-TW" dirty="0" smtClean="0">
                          <a:latin typeface="微軟正黑體" pitchFamily="34" charset="-120"/>
                          <a:ea typeface="微軟正黑體" pitchFamily="34" charset="-120"/>
                        </a:rPr>
                        <a:t>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0" i="0" u="none" strike="noStrike" kern="1200" cap="none" spc="0" normalizeH="0" baseline="0" noProof="0" dirty="0" smtClean="0">
                          <a:ln>
                            <a:noFill/>
                          </a:ln>
                          <a:solidFill>
                            <a:prstClr val="white"/>
                          </a:solidFill>
                          <a:effectLst/>
                          <a:uLnTx/>
                          <a:uFillTx/>
                          <a:latin typeface="+mn-lt"/>
                          <a:ea typeface="+mn-ea"/>
                          <a:cs typeface="+mn-cs"/>
                        </a:rPr>
                        <a:t>111.5.10~112.5.9</a:t>
                      </a:r>
                      <a:endParaRPr kumimoji="0" lang="en-US" altLang="zh-TW" sz="1800" b="1" i="0" u="none" strike="noStrike" kern="1200" cap="none" spc="0" normalizeH="0" baseline="0" noProof="0" dirty="0" smtClean="0">
                        <a:ln>
                          <a:noFill/>
                        </a:ln>
                        <a:solidFill>
                          <a:prstClr val="white"/>
                        </a:solidFill>
                        <a:effectLst/>
                        <a:uLnTx/>
                        <a:uFillTx/>
                        <a:latin typeface="微軟正黑體" pitchFamily="34" charset="-120"/>
                        <a:ea typeface="微軟正黑體" pitchFamily="34" charset="-120"/>
                        <a:cs typeface="+mn-cs"/>
                      </a:endParaRPr>
                    </a:p>
                  </a:txBody>
                  <a:tcPr>
                    <a:solidFill>
                      <a:srgbClr val="AB3737"/>
                    </a:solidFill>
                  </a:tcPr>
                </a:tc>
              </a:tr>
              <a:tr h="370840">
                <a:tc>
                  <a:txBody>
                    <a:bodyPr/>
                    <a:lstStyle/>
                    <a:p>
                      <a:r>
                        <a:rPr lang="en-US" altLang="zh-TW" dirty="0" smtClean="0">
                          <a:latin typeface="微軟正黑體" pitchFamily="34" charset="-120"/>
                          <a:ea typeface="微軟正黑體" pitchFamily="34" charset="-120"/>
                        </a:rPr>
                        <a:t>200</a:t>
                      </a:r>
                      <a:r>
                        <a:rPr lang="en-US" altLang="zh-TW" sz="1800" b="0" i="0" kern="1200" dirty="0" smtClean="0">
                          <a:solidFill>
                            <a:schemeClr val="dk1"/>
                          </a:solidFill>
                          <a:effectLst/>
                          <a:latin typeface="+mn-lt"/>
                          <a:ea typeface="+mn-ea"/>
                          <a:cs typeface="+mn-cs"/>
                        </a:rPr>
                        <a:t>m</a:t>
                      </a:r>
                      <a:r>
                        <a:rPr lang="en-US" altLang="zh-TW" sz="1800" b="0" i="0" kern="1200" baseline="30000" dirty="0" smtClean="0">
                          <a:solidFill>
                            <a:schemeClr val="dk1"/>
                          </a:solidFill>
                          <a:effectLst/>
                          <a:latin typeface="+mn-lt"/>
                          <a:ea typeface="+mn-ea"/>
                          <a:cs typeface="+mn-cs"/>
                        </a:rPr>
                        <a:t>2</a:t>
                      </a:r>
                      <a:r>
                        <a:rPr lang="zh-TW" altLang="en-US" sz="1800" b="0" i="0" kern="1200" baseline="0" dirty="0" smtClean="0">
                          <a:solidFill>
                            <a:schemeClr val="dk1"/>
                          </a:solidFill>
                          <a:effectLst/>
                          <a:latin typeface="微軟正黑體" pitchFamily="34" charset="-120"/>
                          <a:ea typeface="微軟正黑體" pitchFamily="34" charset="-120"/>
                          <a:cs typeface="+mn-cs"/>
                        </a:rPr>
                        <a:t>以上，未超過</a:t>
                      </a:r>
                      <a:r>
                        <a:rPr lang="en-US" altLang="zh-TW" sz="1800" b="0" i="0" kern="1200" baseline="0" dirty="0" smtClean="0">
                          <a:solidFill>
                            <a:schemeClr val="dk1"/>
                          </a:solidFill>
                          <a:effectLst/>
                          <a:latin typeface="微軟正黑體" pitchFamily="34" charset="-120"/>
                          <a:ea typeface="微軟正黑體" pitchFamily="34" charset="-120"/>
                          <a:cs typeface="+mn-cs"/>
                        </a:rPr>
                        <a:t>3</a:t>
                      </a:r>
                      <a:r>
                        <a:rPr lang="en-US" altLang="zh-TW" dirty="0" smtClean="0">
                          <a:latin typeface="微軟正黑體" pitchFamily="34" charset="-120"/>
                          <a:ea typeface="微軟正黑體" pitchFamily="34" charset="-120"/>
                        </a:rPr>
                        <a:t>00</a:t>
                      </a:r>
                      <a:r>
                        <a:rPr lang="en-US" altLang="zh-TW" sz="1800" b="0" i="0" kern="1200" dirty="0" smtClean="0">
                          <a:solidFill>
                            <a:schemeClr val="dk1"/>
                          </a:solidFill>
                          <a:effectLst/>
                          <a:latin typeface="+mn-lt"/>
                          <a:ea typeface="+mn-ea"/>
                          <a:cs typeface="+mn-cs"/>
                        </a:rPr>
                        <a:t>m</a:t>
                      </a:r>
                      <a:r>
                        <a:rPr lang="en-US" altLang="zh-TW" sz="1800" b="0" i="0" kern="1200" baseline="30000" dirty="0" smtClean="0">
                          <a:solidFill>
                            <a:schemeClr val="dk1"/>
                          </a:solidFill>
                          <a:effectLst/>
                          <a:latin typeface="+mn-lt"/>
                          <a:ea typeface="+mn-ea"/>
                          <a:cs typeface="+mn-cs"/>
                        </a:rPr>
                        <a:t>2</a:t>
                      </a:r>
                      <a:endParaRPr lang="zh-TW" altLang="en-US" dirty="0">
                        <a:latin typeface="微軟正黑體" pitchFamily="34" charset="-120"/>
                        <a:ea typeface="微軟正黑體" pitchFamily="34" charset="-120"/>
                      </a:endParaRPr>
                    </a:p>
                  </a:txBody>
                  <a:tcPr>
                    <a:solidFill>
                      <a:srgbClr val="EFD7C9"/>
                    </a:solidFill>
                  </a:tcPr>
                </a:tc>
                <a:tc>
                  <a:txBody>
                    <a:bodyPr/>
                    <a:lstStyle/>
                    <a:p>
                      <a:pPr algn="ctr"/>
                      <a:r>
                        <a:rPr lang="en-US" altLang="zh-TW" dirty="0" smtClean="0">
                          <a:latin typeface="微軟正黑體" pitchFamily="34" charset="-120"/>
                          <a:ea typeface="微軟正黑體" pitchFamily="34" charset="-120"/>
                        </a:rPr>
                        <a:t>10%</a:t>
                      </a:r>
                      <a:endParaRPr lang="zh-TW" altLang="en-US" dirty="0">
                        <a:latin typeface="微軟正黑體" pitchFamily="34" charset="-120"/>
                        <a:ea typeface="微軟正黑體" pitchFamily="34" charset="-120"/>
                      </a:endParaRPr>
                    </a:p>
                  </a:txBody>
                  <a:tcPr>
                    <a:solidFill>
                      <a:srgbClr val="EFD7C9"/>
                    </a:solidFill>
                  </a:tcPr>
                </a:tc>
                <a:tc>
                  <a:txBody>
                    <a:bodyPr/>
                    <a:lstStyle/>
                    <a:p>
                      <a:pPr algn="ctr"/>
                      <a:r>
                        <a:rPr lang="en-US" altLang="zh-TW" dirty="0" smtClean="0">
                          <a:latin typeface="微軟正黑體" pitchFamily="34" charset="-120"/>
                          <a:ea typeface="微軟正黑體" pitchFamily="34" charset="-120"/>
                        </a:rPr>
                        <a:t>8%</a:t>
                      </a:r>
                      <a:endParaRPr lang="zh-TW" altLang="en-US" dirty="0">
                        <a:latin typeface="微軟正黑體" pitchFamily="34" charset="-120"/>
                        <a:ea typeface="微軟正黑體" pitchFamily="34" charset="-120"/>
                      </a:endParaRPr>
                    </a:p>
                  </a:txBody>
                  <a:tcPr>
                    <a:solidFill>
                      <a:srgbClr val="EFD7C9"/>
                    </a:solidFill>
                  </a:tcPr>
                </a:tc>
                <a:tc>
                  <a:txBody>
                    <a:bodyPr/>
                    <a:lstStyle/>
                    <a:p>
                      <a:pPr algn="ctr"/>
                      <a:r>
                        <a:rPr lang="en-US" altLang="zh-TW" dirty="0" smtClean="0">
                          <a:latin typeface="微軟正黑體" pitchFamily="34" charset="-120"/>
                          <a:ea typeface="微軟正黑體" pitchFamily="34" charset="-120"/>
                        </a:rPr>
                        <a:t>6%</a:t>
                      </a:r>
                      <a:endParaRPr lang="zh-TW" altLang="en-US" dirty="0">
                        <a:latin typeface="微軟正黑體" pitchFamily="34" charset="-120"/>
                        <a:ea typeface="微軟正黑體" pitchFamily="34" charset="-120"/>
                      </a:endParaRPr>
                    </a:p>
                  </a:txBody>
                  <a:tcPr>
                    <a:solidFill>
                      <a:srgbClr val="EFD7C9"/>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latin typeface="微軟正黑體" pitchFamily="34" charset="-120"/>
                          <a:ea typeface="微軟正黑體" pitchFamily="34" charset="-120"/>
                        </a:rPr>
                        <a:t>500</a:t>
                      </a:r>
                      <a:r>
                        <a:rPr lang="en-US" altLang="zh-TW" sz="1800" b="0" i="0" kern="1200" dirty="0" smtClean="0">
                          <a:solidFill>
                            <a:schemeClr val="dk1"/>
                          </a:solidFill>
                          <a:effectLst/>
                          <a:latin typeface="+mn-lt"/>
                          <a:ea typeface="+mn-ea"/>
                          <a:cs typeface="+mn-cs"/>
                        </a:rPr>
                        <a:t>m</a:t>
                      </a:r>
                      <a:r>
                        <a:rPr lang="en-US" altLang="zh-TW" sz="1800" b="0" i="0" kern="1200" baseline="30000" dirty="0" smtClean="0">
                          <a:solidFill>
                            <a:schemeClr val="dk1"/>
                          </a:solidFill>
                          <a:effectLst/>
                          <a:latin typeface="+mn-lt"/>
                          <a:ea typeface="+mn-ea"/>
                          <a:cs typeface="+mn-cs"/>
                        </a:rPr>
                        <a:t>2</a:t>
                      </a:r>
                      <a:r>
                        <a:rPr lang="zh-TW" altLang="en-US" sz="1800" b="0" i="0" kern="1200" baseline="0" dirty="0" smtClean="0">
                          <a:solidFill>
                            <a:schemeClr val="dk1"/>
                          </a:solidFill>
                          <a:effectLst/>
                          <a:latin typeface="微軟正黑體" pitchFamily="34" charset="-120"/>
                          <a:ea typeface="微軟正黑體" pitchFamily="34" charset="-120"/>
                          <a:cs typeface="+mn-cs"/>
                        </a:rPr>
                        <a:t>以上，未超過</a:t>
                      </a:r>
                      <a:r>
                        <a:rPr lang="en-US" altLang="zh-TW" sz="1800" b="0" i="0" kern="1200" baseline="0" dirty="0" smtClean="0">
                          <a:solidFill>
                            <a:schemeClr val="dk1"/>
                          </a:solidFill>
                          <a:effectLst/>
                          <a:latin typeface="微軟正黑體" pitchFamily="34" charset="-120"/>
                          <a:ea typeface="微軟正黑體" pitchFamily="34" charset="-120"/>
                          <a:cs typeface="+mn-cs"/>
                        </a:rPr>
                        <a:t>6</a:t>
                      </a:r>
                      <a:r>
                        <a:rPr lang="en-US" altLang="zh-TW" dirty="0" smtClean="0">
                          <a:latin typeface="微軟正黑體" pitchFamily="34" charset="-120"/>
                          <a:ea typeface="微軟正黑體" pitchFamily="34" charset="-120"/>
                        </a:rPr>
                        <a:t>00</a:t>
                      </a:r>
                      <a:r>
                        <a:rPr lang="en-US" altLang="zh-TW" sz="1800" b="0" i="0" kern="1200" dirty="0" smtClean="0">
                          <a:solidFill>
                            <a:schemeClr val="dk1"/>
                          </a:solidFill>
                          <a:effectLst/>
                          <a:latin typeface="+mn-lt"/>
                          <a:ea typeface="+mn-ea"/>
                          <a:cs typeface="+mn-cs"/>
                        </a:rPr>
                        <a:t>m</a:t>
                      </a:r>
                      <a:r>
                        <a:rPr lang="en-US" altLang="zh-TW" sz="1800" b="0" i="0" kern="1200" baseline="30000" dirty="0" smtClean="0">
                          <a:solidFill>
                            <a:schemeClr val="dk1"/>
                          </a:solidFill>
                          <a:effectLst/>
                          <a:latin typeface="+mn-lt"/>
                          <a:ea typeface="+mn-ea"/>
                          <a:cs typeface="+mn-cs"/>
                        </a:rPr>
                        <a:t>2</a:t>
                      </a:r>
                      <a:endParaRPr lang="zh-TW" altLang="en-US" dirty="0" smtClean="0">
                        <a:latin typeface="微軟正黑體" pitchFamily="34" charset="-120"/>
                        <a:ea typeface="微軟正黑體" pitchFamily="34" charset="-120"/>
                      </a:endParaRPr>
                    </a:p>
                  </a:txBody>
                  <a:tcPr>
                    <a:solidFill>
                      <a:srgbClr val="F9E7E5"/>
                    </a:solidFill>
                  </a:tcPr>
                </a:tc>
                <a:tc>
                  <a:txBody>
                    <a:bodyPr/>
                    <a:lstStyle/>
                    <a:p>
                      <a:pPr algn="ctr"/>
                      <a:r>
                        <a:rPr lang="en-US" altLang="zh-TW" dirty="0" smtClean="0">
                          <a:latin typeface="微軟正黑體" pitchFamily="34" charset="-120"/>
                          <a:ea typeface="微軟正黑體" pitchFamily="34" charset="-120"/>
                        </a:rPr>
                        <a:t>10%</a:t>
                      </a:r>
                      <a:endParaRPr lang="zh-TW" altLang="en-US" dirty="0">
                        <a:latin typeface="微軟正黑體" pitchFamily="34" charset="-120"/>
                        <a:ea typeface="微軟正黑體" pitchFamily="34" charset="-120"/>
                      </a:endParaRPr>
                    </a:p>
                  </a:txBody>
                  <a:tcPr>
                    <a:solidFill>
                      <a:srgbClr val="F9E7E5"/>
                    </a:solidFill>
                  </a:tcPr>
                </a:tc>
                <a:tc>
                  <a:txBody>
                    <a:bodyPr/>
                    <a:lstStyle/>
                    <a:p>
                      <a:pPr algn="ctr"/>
                      <a:r>
                        <a:rPr lang="en-US" altLang="zh-TW" dirty="0" smtClean="0">
                          <a:latin typeface="微軟正黑體" pitchFamily="34" charset="-120"/>
                          <a:ea typeface="微軟正黑體" pitchFamily="34" charset="-120"/>
                        </a:rPr>
                        <a:t>9.5%</a:t>
                      </a:r>
                      <a:endParaRPr lang="zh-TW" altLang="en-US" dirty="0">
                        <a:latin typeface="微軟正黑體" pitchFamily="34" charset="-120"/>
                        <a:ea typeface="微軟正黑體" pitchFamily="34" charset="-120"/>
                      </a:endParaRPr>
                    </a:p>
                  </a:txBody>
                  <a:tcPr>
                    <a:solidFill>
                      <a:srgbClr val="F9E7E5"/>
                    </a:solidFill>
                  </a:tcPr>
                </a:tc>
                <a:tc>
                  <a:txBody>
                    <a:bodyPr/>
                    <a:lstStyle/>
                    <a:p>
                      <a:pPr algn="ctr"/>
                      <a:r>
                        <a:rPr lang="en-US" altLang="zh-TW" dirty="0" smtClean="0">
                          <a:latin typeface="微軟正黑體" pitchFamily="34" charset="-120"/>
                          <a:ea typeface="微軟正黑體" pitchFamily="34" charset="-120"/>
                        </a:rPr>
                        <a:t>7.5%</a:t>
                      </a:r>
                      <a:endParaRPr lang="zh-TW" altLang="en-US" dirty="0">
                        <a:latin typeface="微軟正黑體" pitchFamily="34" charset="-120"/>
                        <a:ea typeface="微軟正黑體" pitchFamily="34" charset="-120"/>
                      </a:endParaRPr>
                    </a:p>
                  </a:txBody>
                  <a:tcPr>
                    <a:solidFill>
                      <a:srgbClr val="F9E7E5"/>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latin typeface="微軟正黑體" pitchFamily="34" charset="-120"/>
                          <a:ea typeface="微軟正黑體" pitchFamily="34" charset="-120"/>
                        </a:rPr>
                        <a:t>1000</a:t>
                      </a:r>
                      <a:r>
                        <a:rPr lang="en-US" altLang="zh-TW" sz="1800" b="0" i="0" kern="1200" dirty="0" smtClean="0">
                          <a:solidFill>
                            <a:schemeClr val="dk1"/>
                          </a:solidFill>
                          <a:effectLst/>
                          <a:latin typeface="+mn-lt"/>
                          <a:ea typeface="+mn-ea"/>
                          <a:cs typeface="+mn-cs"/>
                        </a:rPr>
                        <a:t>m</a:t>
                      </a:r>
                      <a:r>
                        <a:rPr lang="en-US" altLang="zh-TW" sz="1800" b="0" i="0" kern="1200" baseline="30000" dirty="0" smtClean="0">
                          <a:solidFill>
                            <a:schemeClr val="dk1"/>
                          </a:solidFill>
                          <a:effectLst/>
                          <a:latin typeface="+mn-lt"/>
                          <a:ea typeface="+mn-ea"/>
                          <a:cs typeface="+mn-cs"/>
                        </a:rPr>
                        <a:t>2</a:t>
                      </a:r>
                      <a:r>
                        <a:rPr lang="zh-TW" altLang="en-US" sz="1800" b="0" i="0" kern="1200" baseline="0" dirty="0" smtClean="0">
                          <a:solidFill>
                            <a:schemeClr val="dk1"/>
                          </a:solidFill>
                          <a:effectLst/>
                          <a:latin typeface="微軟正黑體" pitchFamily="34" charset="-120"/>
                          <a:ea typeface="微軟正黑體" pitchFamily="34" charset="-120"/>
                          <a:cs typeface="+mn-cs"/>
                        </a:rPr>
                        <a:t>以上，未超過</a:t>
                      </a:r>
                      <a:r>
                        <a:rPr lang="en-US" altLang="zh-TW" sz="1800" b="0" i="0" kern="1200" baseline="0" dirty="0" smtClean="0">
                          <a:solidFill>
                            <a:schemeClr val="dk1"/>
                          </a:solidFill>
                          <a:effectLst/>
                          <a:latin typeface="微軟正黑體" pitchFamily="34" charset="-120"/>
                          <a:ea typeface="微軟正黑體" pitchFamily="34" charset="-120"/>
                          <a:cs typeface="+mn-cs"/>
                        </a:rPr>
                        <a:t>11</a:t>
                      </a:r>
                      <a:r>
                        <a:rPr lang="en-US" altLang="zh-TW" dirty="0" smtClean="0">
                          <a:latin typeface="微軟正黑體" pitchFamily="34" charset="-120"/>
                          <a:ea typeface="微軟正黑體" pitchFamily="34" charset="-120"/>
                        </a:rPr>
                        <a:t>00</a:t>
                      </a:r>
                      <a:r>
                        <a:rPr lang="en-US" altLang="zh-TW" sz="1800" b="0" i="0" kern="1200" dirty="0" smtClean="0">
                          <a:solidFill>
                            <a:schemeClr val="dk1"/>
                          </a:solidFill>
                          <a:effectLst/>
                          <a:latin typeface="+mn-lt"/>
                          <a:ea typeface="+mn-ea"/>
                          <a:cs typeface="+mn-cs"/>
                        </a:rPr>
                        <a:t>m</a:t>
                      </a:r>
                      <a:r>
                        <a:rPr lang="en-US" altLang="zh-TW" sz="1800" b="0" i="0" kern="1200" baseline="30000" dirty="0" smtClean="0">
                          <a:solidFill>
                            <a:schemeClr val="dk1"/>
                          </a:solidFill>
                          <a:effectLst/>
                          <a:latin typeface="+mn-lt"/>
                          <a:ea typeface="+mn-ea"/>
                          <a:cs typeface="+mn-cs"/>
                        </a:rPr>
                        <a:t>2</a:t>
                      </a:r>
                      <a:endParaRPr lang="zh-TW" altLang="en-US" dirty="0" smtClean="0">
                        <a:latin typeface="微軟正黑體" pitchFamily="34" charset="-120"/>
                        <a:ea typeface="微軟正黑體" pitchFamily="34" charset="-120"/>
                      </a:endParaRPr>
                    </a:p>
                  </a:txBody>
                  <a:tcPr>
                    <a:solidFill>
                      <a:srgbClr val="EFD7C9"/>
                    </a:solidFill>
                  </a:tcPr>
                </a:tc>
                <a:tc>
                  <a:txBody>
                    <a:bodyPr/>
                    <a:lstStyle/>
                    <a:p>
                      <a:pPr algn="ctr"/>
                      <a:r>
                        <a:rPr lang="en-US" altLang="zh-TW" dirty="0" smtClean="0">
                          <a:latin typeface="微軟正黑體" pitchFamily="34" charset="-120"/>
                          <a:ea typeface="微軟正黑體" pitchFamily="34" charset="-120"/>
                        </a:rPr>
                        <a:t>10%</a:t>
                      </a:r>
                      <a:endParaRPr lang="zh-TW" altLang="en-US" dirty="0">
                        <a:latin typeface="微軟正黑體" pitchFamily="34" charset="-120"/>
                        <a:ea typeface="微軟正黑體" pitchFamily="34" charset="-120"/>
                      </a:endParaRPr>
                    </a:p>
                  </a:txBody>
                  <a:tcPr>
                    <a:solidFill>
                      <a:srgbClr val="EFD7C9"/>
                    </a:solidFill>
                  </a:tcPr>
                </a:tc>
                <a:tc>
                  <a:txBody>
                    <a:bodyPr/>
                    <a:lstStyle/>
                    <a:p>
                      <a:pPr algn="ctr"/>
                      <a:r>
                        <a:rPr lang="en-US" altLang="zh-TW" dirty="0" smtClean="0">
                          <a:latin typeface="微軟正黑體" pitchFamily="34" charset="-120"/>
                          <a:ea typeface="微軟正黑體" pitchFamily="34" charset="-120"/>
                        </a:rPr>
                        <a:t>10%</a:t>
                      </a:r>
                      <a:endParaRPr lang="zh-TW" altLang="en-US" dirty="0">
                        <a:latin typeface="微軟正黑體" pitchFamily="34" charset="-120"/>
                        <a:ea typeface="微軟正黑體" pitchFamily="34" charset="-120"/>
                      </a:endParaRPr>
                    </a:p>
                  </a:txBody>
                  <a:tcPr>
                    <a:solidFill>
                      <a:srgbClr val="EFD7C9"/>
                    </a:solidFill>
                  </a:tcPr>
                </a:tc>
                <a:tc>
                  <a:txBody>
                    <a:bodyPr/>
                    <a:lstStyle/>
                    <a:p>
                      <a:pPr algn="ctr"/>
                      <a:r>
                        <a:rPr lang="en-US" altLang="zh-TW" dirty="0" smtClean="0">
                          <a:latin typeface="微軟正黑體" pitchFamily="34" charset="-120"/>
                          <a:ea typeface="微軟正黑體" pitchFamily="34" charset="-120"/>
                        </a:rPr>
                        <a:t>10%</a:t>
                      </a:r>
                      <a:endParaRPr lang="zh-TW" altLang="en-US" dirty="0">
                        <a:latin typeface="微軟正黑體" pitchFamily="34" charset="-120"/>
                        <a:ea typeface="微軟正黑體" pitchFamily="34" charset="-120"/>
                      </a:endParaRPr>
                    </a:p>
                  </a:txBody>
                  <a:tcPr>
                    <a:solidFill>
                      <a:srgbClr val="EFD7C9"/>
                    </a:solidFill>
                  </a:tcPr>
                </a:tc>
              </a:tr>
            </a:tbl>
          </a:graphicData>
        </a:graphic>
      </p:graphicFrame>
      <p:sp>
        <p:nvSpPr>
          <p:cNvPr id="8" name="文字方塊 3"/>
          <p:cNvSpPr txBox="1">
            <a:spLocks noChangeArrowheads="1"/>
          </p:cNvSpPr>
          <p:nvPr/>
        </p:nvSpPr>
        <p:spPr bwMode="auto">
          <a:xfrm>
            <a:off x="464298" y="1916832"/>
            <a:ext cx="41665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pPr>
            <a:r>
              <a:rPr lang="zh-TW" altLang="en-US" sz="1800" b="1" dirty="0" smtClean="0">
                <a:solidFill>
                  <a:srgbClr val="000090"/>
                </a:solidFill>
                <a:latin typeface="微軟正黑體" panose="020B0604030504040204" pitchFamily="34" charset="-120"/>
                <a:ea typeface="微軟正黑體" panose="020B0604030504040204" pitchFamily="34" charset="-120"/>
              </a:rPr>
              <a:t>                            澎湖目前申請案例</a:t>
            </a:r>
            <a:endParaRPr lang="en-US" altLang="zh-TW" sz="18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endParaRPr lang="en-US" altLang="zh-TW" sz="1800" b="1" dirty="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endParaRPr lang="en-US" altLang="zh-TW" sz="1800" b="1" dirty="0" smtClean="0">
              <a:solidFill>
                <a:srgbClr val="000090"/>
              </a:solidFill>
              <a:latin typeface="微軟正黑體" panose="020B0604030504040204" pitchFamily="34" charset="-120"/>
              <a:ea typeface="微軟正黑體" panose="020B0604030504040204" pitchFamily="34" charset="-120"/>
            </a:endParaRPr>
          </a:p>
          <a:p>
            <a:pPr fontAlgn="base">
              <a:spcBef>
                <a:spcPct val="0"/>
              </a:spcBef>
              <a:spcAft>
                <a:spcPct val="0"/>
              </a:spcAft>
            </a:pPr>
            <a:r>
              <a:rPr lang="zh-TW" altLang="en-US" sz="1800" b="1" dirty="0" smtClean="0">
                <a:solidFill>
                  <a:srgbClr val="000090"/>
                </a:solidFill>
                <a:latin typeface="微軟正黑體" panose="020B0604030504040204" pitchFamily="34" charset="-120"/>
                <a:ea typeface="微軟正黑體" panose="020B0604030504040204" pitchFamily="34" charset="-120"/>
              </a:rPr>
              <a:t>危老重建之時程獎勵及規模獎勵容積表</a:t>
            </a:r>
            <a:endParaRPr lang="en-US" altLang="zh-TW" sz="1800" b="1" dirty="0">
              <a:solidFill>
                <a:srgbClr val="000090"/>
              </a:solidFill>
              <a:latin typeface="微軟正黑體" panose="020B0604030504040204" pitchFamily="34" charset="-120"/>
              <a:ea typeface="微軟正黑體" panose="020B0604030504040204" pitchFamily="34" charset="-120"/>
            </a:endParaRPr>
          </a:p>
        </p:txBody>
      </p:sp>
      <p:sp>
        <p:nvSpPr>
          <p:cNvPr id="9" name="向下箭號 8"/>
          <p:cNvSpPr/>
          <p:nvPr/>
        </p:nvSpPr>
        <p:spPr>
          <a:xfrm>
            <a:off x="2411760" y="3284984"/>
            <a:ext cx="504056" cy="648072"/>
          </a:xfrm>
          <a:prstGeom prst="downArrow">
            <a:avLst/>
          </a:prstGeom>
          <a:ln>
            <a:solidFill>
              <a:srgbClr val="DAB754"/>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0" name="向下箭號 9"/>
          <p:cNvSpPr/>
          <p:nvPr/>
        </p:nvSpPr>
        <p:spPr>
          <a:xfrm rot="16200000">
            <a:off x="4290772" y="1752024"/>
            <a:ext cx="504056" cy="648072"/>
          </a:xfrm>
          <a:prstGeom prst="downArrow">
            <a:avLst/>
          </a:prstGeom>
          <a:ln>
            <a:solidFill>
              <a:srgbClr val="D6C758"/>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Tree>
    <p:extLst>
      <p:ext uri="{BB962C8B-B14F-4D97-AF65-F5344CB8AC3E}">
        <p14:creationId xmlns:p14="http://schemas.microsoft.com/office/powerpoint/2010/main" val="401414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圓角矩形 10"/>
          <p:cNvSpPr/>
          <p:nvPr/>
        </p:nvSpPr>
        <p:spPr>
          <a:xfrm>
            <a:off x="429664" y="850084"/>
            <a:ext cx="1152128" cy="758233"/>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3347864" y="816745"/>
            <a:ext cx="1152128" cy="758233"/>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5" name="資料庫圖表 4"/>
          <p:cNvGraphicFramePr/>
          <p:nvPr>
            <p:extLst>
              <p:ext uri="{D42A27DB-BD31-4B8C-83A1-F6EECF244321}">
                <p14:modId xmlns:p14="http://schemas.microsoft.com/office/powerpoint/2010/main" val="119049415"/>
              </p:ext>
            </p:extLst>
          </p:nvPr>
        </p:nvGraphicFramePr>
        <p:xfrm>
          <a:off x="251520" y="1772816"/>
          <a:ext cx="8697171"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文字方塊 5"/>
          <p:cNvSpPr txBox="1">
            <a:spLocks noChangeArrowheads="1"/>
          </p:cNvSpPr>
          <p:nvPr/>
        </p:nvSpPr>
        <p:spPr bwMode="auto">
          <a:xfrm>
            <a:off x="323528" y="867093"/>
            <a:ext cx="53142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pPr>
            <a:r>
              <a:rPr lang="zh-TW" altLang="en-US" sz="4000" b="1" dirty="0" smtClean="0">
                <a:solidFill>
                  <a:srgbClr val="000090"/>
                </a:solidFill>
                <a:latin typeface="微軟正黑體" panose="020B0604030504040204" pitchFamily="34" charset="-120"/>
                <a:ea typeface="微軟正黑體" panose="020B0604030504040204" pitchFamily="34" charset="-120"/>
              </a:rPr>
              <a:t>合法 建築物  屋齡 認定</a:t>
            </a:r>
          </a:p>
        </p:txBody>
      </p:sp>
      <p:pic>
        <p:nvPicPr>
          <p:cNvPr id="8" name="圖片 7">
            <a:extLst>
              <a:ext uri="{FF2B5EF4-FFF2-40B4-BE49-F238E27FC236}">
                <a16:creationId xmlns="" xmlns:a16="http://schemas.microsoft.com/office/drawing/2014/main" id="{7034702D-4B9E-4613-984B-A6BE0F8C1724}"/>
              </a:ext>
            </a:extLst>
          </p:cNvPr>
          <p:cNvPicPr>
            <a:picLocks noChangeAspect="1"/>
          </p:cNvPicPr>
          <p:nvPr/>
        </p:nvPicPr>
        <p:blipFill>
          <a:blip r:embed="rId7"/>
          <a:stretch>
            <a:fillRect/>
          </a:stretch>
        </p:blipFill>
        <p:spPr>
          <a:xfrm>
            <a:off x="8095787" y="179035"/>
            <a:ext cx="852904" cy="637711"/>
          </a:xfrm>
          <a:prstGeom prst="rect">
            <a:avLst/>
          </a:prstGeom>
        </p:spPr>
      </p:pic>
      <p:sp>
        <p:nvSpPr>
          <p:cNvPr id="9" name="文字方塊 8">
            <a:extLst>
              <a:ext uri="{FF2B5EF4-FFF2-40B4-BE49-F238E27FC236}">
                <a16:creationId xmlns="" xmlns:a16="http://schemas.microsoft.com/office/drawing/2014/main" id="{48375238-BBFC-4D38-A267-00FBBAF790A3}"/>
              </a:ext>
            </a:extLst>
          </p:cNvPr>
          <p:cNvSpPr txBox="1"/>
          <p:nvPr/>
        </p:nvSpPr>
        <p:spPr>
          <a:xfrm>
            <a:off x="6127294" y="6237312"/>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14" name="矩形 13">
            <a:extLst>
              <a:ext uri="{FF2B5EF4-FFF2-40B4-BE49-F238E27FC236}">
                <a16:creationId xmlns="" xmlns:a16="http://schemas.microsoft.com/office/drawing/2014/main" id="{4C0A15E1-574D-4C95-8F0D-4336384A5FD1}"/>
              </a:ext>
            </a:extLst>
          </p:cNvPr>
          <p:cNvSpPr/>
          <p:nvPr/>
        </p:nvSpPr>
        <p:spPr>
          <a:xfrm>
            <a:off x="367591" y="120248"/>
            <a:ext cx="2949937" cy="523220"/>
          </a:xfrm>
          <a:prstGeom prst="rect">
            <a:avLst/>
          </a:prstGeom>
        </p:spPr>
        <p:txBody>
          <a:bodyPr wrap="square">
            <a:spAutoFit/>
          </a:bodyPr>
          <a:lstStyle/>
          <a:p>
            <a:r>
              <a:rPr lang="zh-TW" altLang="en-US" sz="2800" b="1" dirty="0">
                <a:latin typeface="微軟正黑體" panose="020B0604030504040204" pitchFamily="34" charset="-120"/>
                <a:ea typeface="微軟正黑體" panose="020B0604030504040204" pitchFamily="34" charset="-120"/>
              </a:rPr>
              <a:t>參</a:t>
            </a:r>
            <a:r>
              <a:rPr lang="zh-TW" altLang="en-US" sz="2800" b="1" dirty="0" smtClean="0">
                <a:latin typeface="微軟正黑體" panose="020B0604030504040204" pitchFamily="34" charset="-120"/>
                <a:ea typeface="微軟正黑體" panose="020B0604030504040204" pitchFamily="34" charset="-120"/>
              </a:rPr>
              <a:t>、適用</a:t>
            </a:r>
            <a:endParaRPr lang="en-US" altLang="zh-TW" sz="2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222009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a:extLst>
              <a:ext uri="{FF2B5EF4-FFF2-40B4-BE49-F238E27FC236}">
                <a16:creationId xmlns:a16="http://schemas.microsoft.com/office/drawing/2014/main" xmlns="" id="{42124BA9-8F54-466F-BDBA-CE1EB2B4C1EC}"/>
              </a:ext>
            </a:extLst>
          </p:cNvPr>
          <p:cNvPicPr>
            <a:picLocks noChangeAspect="1"/>
          </p:cNvPicPr>
          <p:nvPr/>
        </p:nvPicPr>
        <p:blipFill rotWithShape="1">
          <a:blip r:embed="rId2"/>
          <a:srcRect t="42762" b="1727"/>
          <a:stretch/>
        </p:blipFill>
        <p:spPr>
          <a:xfrm>
            <a:off x="5788082" y="5250975"/>
            <a:ext cx="3355918" cy="1607025"/>
          </a:xfrm>
          <a:prstGeom prst="rect">
            <a:avLst/>
          </a:prstGeom>
        </p:spPr>
      </p:pic>
      <p:sp>
        <p:nvSpPr>
          <p:cNvPr id="9" name="圓角矩形 8"/>
          <p:cNvSpPr/>
          <p:nvPr/>
        </p:nvSpPr>
        <p:spPr>
          <a:xfrm>
            <a:off x="2555776" y="779028"/>
            <a:ext cx="1152128" cy="758233"/>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圓角矩形 7"/>
          <p:cNvSpPr/>
          <p:nvPr/>
        </p:nvSpPr>
        <p:spPr>
          <a:xfrm>
            <a:off x="467544" y="779030"/>
            <a:ext cx="1152128" cy="758233"/>
          </a:xfrm>
          <a:prstGeom prst="round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aphicFrame>
        <p:nvGraphicFramePr>
          <p:cNvPr id="4" name="資料庫圖表 3"/>
          <p:cNvGraphicFramePr/>
          <p:nvPr>
            <p:extLst>
              <p:ext uri="{D42A27DB-BD31-4B8C-83A1-F6EECF244321}">
                <p14:modId xmlns:p14="http://schemas.microsoft.com/office/powerpoint/2010/main" val="3809009684"/>
              </p:ext>
            </p:extLst>
          </p:nvPr>
        </p:nvGraphicFramePr>
        <p:xfrm>
          <a:off x="399948" y="1513125"/>
          <a:ext cx="8342727" cy="4508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文字方塊 3"/>
          <p:cNvSpPr txBox="1">
            <a:spLocks noChangeArrowheads="1"/>
          </p:cNvSpPr>
          <p:nvPr/>
        </p:nvSpPr>
        <p:spPr bwMode="auto">
          <a:xfrm>
            <a:off x="399948" y="830825"/>
            <a:ext cx="60837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pPr>
            <a:r>
              <a:rPr lang="zh-TW" altLang="en-US" sz="4000" b="1" dirty="0" smtClean="0">
                <a:solidFill>
                  <a:srgbClr val="000090"/>
                </a:solidFill>
                <a:latin typeface="微軟正黑體" panose="020B0604030504040204" pitchFamily="34" charset="-120"/>
                <a:ea typeface="微軟正黑體" panose="020B0604030504040204" pitchFamily="34" charset="-120"/>
              </a:rPr>
              <a:t>耐震初步評估 及詳細評估</a:t>
            </a:r>
          </a:p>
        </p:txBody>
      </p:sp>
      <p:pic>
        <p:nvPicPr>
          <p:cNvPr id="6" name="圖片 5">
            <a:extLst>
              <a:ext uri="{FF2B5EF4-FFF2-40B4-BE49-F238E27FC236}">
                <a16:creationId xmlns="" xmlns:a16="http://schemas.microsoft.com/office/drawing/2014/main" id="{7034702D-4B9E-4613-984B-A6BE0F8C1724}"/>
              </a:ext>
            </a:extLst>
          </p:cNvPr>
          <p:cNvPicPr>
            <a:picLocks noChangeAspect="1"/>
          </p:cNvPicPr>
          <p:nvPr/>
        </p:nvPicPr>
        <p:blipFill>
          <a:blip r:embed="rId8"/>
          <a:stretch>
            <a:fillRect/>
          </a:stretch>
        </p:blipFill>
        <p:spPr>
          <a:xfrm>
            <a:off x="8095787" y="179035"/>
            <a:ext cx="852904" cy="637711"/>
          </a:xfrm>
          <a:prstGeom prst="rect">
            <a:avLst/>
          </a:prstGeom>
        </p:spPr>
      </p:pic>
      <p:sp>
        <p:nvSpPr>
          <p:cNvPr id="7" name="文字方塊 6">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12" name="矩形 11">
            <a:extLst>
              <a:ext uri="{FF2B5EF4-FFF2-40B4-BE49-F238E27FC236}">
                <a16:creationId xmlns="" xmlns:a16="http://schemas.microsoft.com/office/drawing/2014/main" id="{4C0A15E1-574D-4C95-8F0D-4336384A5FD1}"/>
              </a:ext>
            </a:extLst>
          </p:cNvPr>
          <p:cNvSpPr/>
          <p:nvPr/>
        </p:nvSpPr>
        <p:spPr>
          <a:xfrm>
            <a:off x="367591" y="120248"/>
            <a:ext cx="2949937"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參、適用</a:t>
            </a:r>
            <a:endParaRPr lang="en-US" altLang="zh-TW" sz="2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698297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 xmlns:a16="http://schemas.microsoft.com/office/drawing/2014/main" id="{7034702D-4B9E-4613-984B-A6BE0F8C1724}"/>
              </a:ext>
            </a:extLst>
          </p:cNvPr>
          <p:cNvPicPr>
            <a:picLocks noChangeAspect="1"/>
          </p:cNvPicPr>
          <p:nvPr/>
        </p:nvPicPr>
        <p:blipFill>
          <a:blip r:embed="rId2"/>
          <a:stretch>
            <a:fillRect/>
          </a:stretch>
        </p:blipFill>
        <p:spPr>
          <a:xfrm>
            <a:off x="8095787" y="179035"/>
            <a:ext cx="852904" cy="637711"/>
          </a:xfrm>
          <a:prstGeom prst="rect">
            <a:avLst/>
          </a:prstGeom>
        </p:spPr>
      </p:pic>
      <p:sp>
        <p:nvSpPr>
          <p:cNvPr id="9" name="文字方塊 8">
            <a:extLst>
              <a:ext uri="{FF2B5EF4-FFF2-40B4-BE49-F238E27FC236}">
                <a16:creationId xmlns="" xmlns:a16="http://schemas.microsoft.com/office/drawing/2014/main" id="{48375238-BBFC-4D38-A267-00FBBAF790A3}"/>
              </a:ext>
            </a:extLst>
          </p:cNvPr>
          <p:cNvSpPr txBox="1"/>
          <p:nvPr/>
        </p:nvSpPr>
        <p:spPr>
          <a:xfrm>
            <a:off x="6125225" y="639450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6" name="矩形 5">
            <a:extLst>
              <a:ext uri="{FF2B5EF4-FFF2-40B4-BE49-F238E27FC236}">
                <a16:creationId xmlns="" xmlns:a16="http://schemas.microsoft.com/office/drawing/2014/main" id="{4C0A15E1-574D-4C95-8F0D-4336384A5FD1}"/>
              </a:ext>
            </a:extLst>
          </p:cNvPr>
          <p:cNvSpPr/>
          <p:nvPr/>
        </p:nvSpPr>
        <p:spPr>
          <a:xfrm>
            <a:off x="367591" y="120248"/>
            <a:ext cx="2949937"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肆、申請</a:t>
            </a:r>
            <a:endParaRPr lang="en-US" altLang="zh-TW" sz="2800" b="1" dirty="0">
              <a:latin typeface="微軟正黑體" panose="020B0604030504040204" pitchFamily="34" charset="-120"/>
              <a:ea typeface="微軟正黑體" panose="020B0604030504040204" pitchFamily="34" charset="-120"/>
            </a:endParaRPr>
          </a:p>
        </p:txBody>
      </p:sp>
      <p:graphicFrame>
        <p:nvGraphicFramePr>
          <p:cNvPr id="10" name="表格 9"/>
          <p:cNvGraphicFramePr>
            <a:graphicFrameLocks noGrp="1"/>
          </p:cNvGraphicFramePr>
          <p:nvPr>
            <p:extLst>
              <p:ext uri="{D42A27DB-BD31-4B8C-83A1-F6EECF244321}">
                <p14:modId xmlns:p14="http://schemas.microsoft.com/office/powerpoint/2010/main" val="3097136890"/>
              </p:ext>
            </p:extLst>
          </p:nvPr>
        </p:nvGraphicFramePr>
        <p:xfrm>
          <a:off x="1769355" y="831792"/>
          <a:ext cx="5812573" cy="1112520"/>
        </p:xfrm>
        <a:graphic>
          <a:graphicData uri="http://schemas.openxmlformats.org/drawingml/2006/table">
            <a:tbl>
              <a:tblPr firstRow="1" bandRow="1">
                <a:tableStyleId>{5C22544A-7EE6-4342-B048-85BDC9FD1C3A}</a:tableStyleId>
              </a:tblPr>
              <a:tblGrid>
                <a:gridCol w="1121125"/>
                <a:gridCol w="2695299"/>
                <a:gridCol w="1996149"/>
              </a:tblGrid>
              <a:tr h="370840">
                <a:tc>
                  <a:txBody>
                    <a:bodyPr/>
                    <a:lstStyle/>
                    <a:p>
                      <a:r>
                        <a:rPr lang="zh-TW" altLang="en-US" dirty="0" smtClean="0">
                          <a:latin typeface="微軟正黑體" pitchFamily="34" charset="-120"/>
                          <a:ea typeface="微軟正黑體" pitchFamily="34" charset="-120"/>
                        </a:rPr>
                        <a:t>項目</a:t>
                      </a:r>
                      <a:endParaRPr lang="zh-TW" altLang="en-US" dirty="0">
                        <a:latin typeface="微軟正黑體" pitchFamily="34" charset="-120"/>
                        <a:ea typeface="微軟正黑體"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TW" altLang="en-US" dirty="0" smtClean="0">
                          <a:latin typeface="微軟正黑體" pitchFamily="34" charset="-120"/>
                          <a:ea typeface="微軟正黑體" pitchFamily="34" charset="-120"/>
                        </a:rPr>
                        <a:t>內容</a:t>
                      </a:r>
                      <a:endParaRPr lang="zh-TW" altLang="en-US" dirty="0">
                        <a:latin typeface="微軟正黑體" pitchFamily="34" charset="-120"/>
                        <a:ea typeface="微軟正黑體"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TW" altLang="en-US" dirty="0" smtClean="0">
                          <a:latin typeface="微軟正黑體" pitchFamily="34" charset="-120"/>
                          <a:ea typeface="微軟正黑體" pitchFamily="34" charset="-120"/>
                        </a:rPr>
                        <a:t>申請期限</a:t>
                      </a:r>
                      <a:endParaRPr lang="zh-TW" altLang="en-US" dirty="0">
                        <a:latin typeface="微軟正黑體" pitchFamily="34" charset="-120"/>
                        <a:ea typeface="微軟正黑體"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zh-TW" altLang="en-US" dirty="0" smtClean="0">
                          <a:latin typeface="微軟正黑體" pitchFamily="34" charset="-120"/>
                          <a:ea typeface="微軟正黑體" pitchFamily="34" charset="-120"/>
                        </a:rPr>
                        <a:t>稅賦優惠</a:t>
                      </a:r>
                      <a:endParaRPr lang="zh-TW" altLang="en-US" dirty="0">
                        <a:latin typeface="微軟正黑體" pitchFamily="34" charset="-120"/>
                        <a:ea typeface="微軟正黑體"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TW" altLang="en-US" dirty="0" smtClean="0">
                          <a:latin typeface="微軟正黑體" pitchFamily="34" charset="-120"/>
                          <a:ea typeface="微軟正黑體" pitchFamily="34" charset="-120"/>
                        </a:rPr>
                        <a:t>地價稅及房屋稅之減免 </a:t>
                      </a:r>
                      <a:endParaRPr lang="zh-TW" altLang="en-US" dirty="0">
                        <a:latin typeface="微軟正黑體" pitchFamily="34" charset="-120"/>
                        <a:ea typeface="微軟正黑體"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dirty="0" smtClean="0">
                          <a:latin typeface="微軟正黑體" pitchFamily="34" charset="-120"/>
                          <a:ea typeface="微軟正黑體" pitchFamily="34" charset="-120"/>
                        </a:rPr>
                        <a:t>111 </a:t>
                      </a:r>
                      <a:r>
                        <a:rPr lang="zh-TW" altLang="en-US" dirty="0" smtClean="0">
                          <a:latin typeface="微軟正黑體" pitchFamily="34" charset="-120"/>
                          <a:ea typeface="微軟正黑體" pitchFamily="34" charset="-120"/>
                        </a:rPr>
                        <a:t>年 </a:t>
                      </a:r>
                      <a:r>
                        <a:rPr lang="en-US" altLang="zh-TW" dirty="0" smtClean="0">
                          <a:latin typeface="微軟正黑體" pitchFamily="34" charset="-120"/>
                          <a:ea typeface="微軟正黑體" pitchFamily="34" charset="-120"/>
                        </a:rPr>
                        <a:t>5 </a:t>
                      </a:r>
                      <a:r>
                        <a:rPr lang="zh-TW" altLang="en-US" dirty="0" smtClean="0">
                          <a:latin typeface="微軟正黑體" pitchFamily="34" charset="-120"/>
                          <a:ea typeface="微軟正黑體" pitchFamily="34" charset="-120"/>
                        </a:rPr>
                        <a:t>月 </a:t>
                      </a:r>
                      <a:r>
                        <a:rPr lang="en-US" altLang="zh-TW" dirty="0" smtClean="0">
                          <a:latin typeface="微軟正黑體" pitchFamily="34" charset="-120"/>
                          <a:ea typeface="微軟正黑體" pitchFamily="34" charset="-120"/>
                        </a:rPr>
                        <a:t>9 </a:t>
                      </a:r>
                      <a:r>
                        <a:rPr lang="zh-TW" altLang="en-US" dirty="0" smtClean="0">
                          <a:latin typeface="微軟正黑體" pitchFamily="34" charset="-120"/>
                          <a:ea typeface="微軟正黑體" pitchFamily="34" charset="-120"/>
                        </a:rPr>
                        <a:t>日</a:t>
                      </a:r>
                      <a:endParaRPr lang="zh-TW" altLang="en-US" dirty="0">
                        <a:latin typeface="微軟正黑體" pitchFamily="34" charset="-120"/>
                        <a:ea typeface="微軟正黑體"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zh-TW" altLang="en-US" dirty="0" smtClean="0">
                          <a:latin typeface="微軟正黑體" pitchFamily="34" charset="-120"/>
                          <a:ea typeface="微軟正黑體" pitchFamily="34" charset="-120"/>
                        </a:rPr>
                        <a:t>危老期限 </a:t>
                      </a:r>
                      <a:endParaRPr lang="zh-TW" altLang="en-US" dirty="0">
                        <a:latin typeface="微軟正黑體" pitchFamily="34" charset="-120"/>
                        <a:ea typeface="微軟正黑體"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TW" altLang="en-US" dirty="0" smtClean="0">
                          <a:latin typeface="微軟正黑體" pitchFamily="34" charset="-120"/>
                          <a:ea typeface="微軟正黑體" pitchFamily="34" charset="-120"/>
                        </a:rPr>
                        <a:t>申請重建計畫最終期限 </a:t>
                      </a:r>
                      <a:endParaRPr lang="zh-TW" altLang="en-US" dirty="0">
                        <a:latin typeface="微軟正黑體" pitchFamily="34" charset="-120"/>
                        <a:ea typeface="微軟正黑體" pitchFamily="34"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latin typeface="微軟正黑體" pitchFamily="34" charset="-120"/>
                          <a:ea typeface="微軟正黑體" pitchFamily="34" charset="-120"/>
                        </a:rPr>
                        <a:t>116 </a:t>
                      </a:r>
                      <a:r>
                        <a:rPr lang="zh-TW" altLang="en-US" dirty="0" smtClean="0">
                          <a:latin typeface="微軟正黑體" pitchFamily="34" charset="-120"/>
                          <a:ea typeface="微軟正黑體" pitchFamily="34" charset="-120"/>
                        </a:rPr>
                        <a:t>年 </a:t>
                      </a:r>
                      <a:r>
                        <a:rPr lang="en-US" altLang="zh-TW" dirty="0" smtClean="0">
                          <a:latin typeface="微軟正黑體" pitchFamily="34" charset="-120"/>
                          <a:ea typeface="微軟正黑體" pitchFamily="34" charset="-120"/>
                        </a:rPr>
                        <a:t>5 </a:t>
                      </a:r>
                      <a:r>
                        <a:rPr lang="zh-TW" altLang="en-US" dirty="0" smtClean="0">
                          <a:latin typeface="微軟正黑體" pitchFamily="34" charset="-120"/>
                          <a:ea typeface="微軟正黑體" pitchFamily="34" charset="-120"/>
                        </a:rPr>
                        <a:t>月 </a:t>
                      </a:r>
                      <a:r>
                        <a:rPr lang="en-US" altLang="zh-TW" dirty="0" smtClean="0">
                          <a:latin typeface="微軟正黑體" pitchFamily="34" charset="-120"/>
                          <a:ea typeface="微軟正黑體" pitchFamily="34" charset="-120"/>
                        </a:rPr>
                        <a:t>31 </a:t>
                      </a:r>
                      <a:r>
                        <a:rPr lang="zh-TW" altLang="en-US" dirty="0" smtClean="0">
                          <a:latin typeface="微軟正黑體" pitchFamily="34" charset="-120"/>
                          <a:ea typeface="微軟正黑體" pitchFamily="34" charset="-120"/>
                        </a:rPr>
                        <a:t>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1" name="上-下雙向箭號 10"/>
          <p:cNvSpPr/>
          <p:nvPr/>
        </p:nvSpPr>
        <p:spPr>
          <a:xfrm>
            <a:off x="971600" y="2132856"/>
            <a:ext cx="648072" cy="2232248"/>
          </a:xfrm>
          <a:prstGeom prst="up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dirty="0" smtClean="0">
                <a:solidFill>
                  <a:schemeClr val="tx1"/>
                </a:solidFill>
                <a:latin typeface="微軟正黑體" pitchFamily="34" charset="-120"/>
                <a:ea typeface="微軟正黑體" pitchFamily="34" charset="-120"/>
              </a:rPr>
              <a:t>適用條件確認</a:t>
            </a:r>
            <a:endParaRPr lang="zh-TW" altLang="en-US" dirty="0">
              <a:solidFill>
                <a:schemeClr val="tx1"/>
              </a:solidFill>
              <a:latin typeface="微軟正黑體" pitchFamily="34" charset="-120"/>
              <a:ea typeface="微軟正黑體" pitchFamily="34" charset="-120"/>
            </a:endParaRPr>
          </a:p>
        </p:txBody>
      </p:sp>
      <p:sp>
        <p:nvSpPr>
          <p:cNvPr id="12" name="向下箭號圖說文字 11"/>
          <p:cNvSpPr/>
          <p:nvPr/>
        </p:nvSpPr>
        <p:spPr>
          <a:xfrm>
            <a:off x="1769355" y="2323576"/>
            <a:ext cx="5826981" cy="925404"/>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sz="2400" b="1" dirty="0">
                <a:solidFill>
                  <a:schemeClr val="tx1"/>
                </a:solidFill>
                <a:latin typeface="微軟正黑體" pitchFamily="34" charset="-120"/>
                <a:ea typeface="微軟正黑體" pitchFamily="34" charset="-120"/>
              </a:rPr>
              <a:t>１</a:t>
            </a:r>
            <a:r>
              <a:rPr lang="en-US" altLang="zh-TW" sz="2400" b="1" dirty="0">
                <a:solidFill>
                  <a:schemeClr val="tx1"/>
                </a:solidFill>
                <a:latin typeface="微軟正黑體" pitchFamily="34" charset="-120"/>
                <a:ea typeface="微軟正黑體" pitchFamily="34" charset="-120"/>
              </a:rPr>
              <a:t>﹅</a:t>
            </a:r>
            <a:r>
              <a:rPr lang="zh-TW" altLang="en-US" sz="2400" b="1" dirty="0">
                <a:solidFill>
                  <a:schemeClr val="tx1"/>
                </a:solidFill>
                <a:latin typeface="微軟正黑體" pitchFamily="34" charset="-120"/>
                <a:ea typeface="微軟正黑體" pitchFamily="34" charset="-120"/>
              </a:rPr>
              <a:t>確認危老條例適用</a:t>
            </a:r>
            <a:r>
              <a:rPr lang="zh-TW" altLang="en-US" sz="2400" b="1" dirty="0" smtClean="0">
                <a:solidFill>
                  <a:schemeClr val="tx1"/>
                </a:solidFill>
                <a:latin typeface="微軟正黑體" pitchFamily="34" charset="-120"/>
                <a:ea typeface="微軟正黑體" pitchFamily="34" charset="-120"/>
              </a:rPr>
              <a:t>對象</a:t>
            </a:r>
            <a:endParaRPr lang="en-US" altLang="zh-TW" sz="2400" b="1" dirty="0" smtClean="0">
              <a:solidFill>
                <a:schemeClr val="tx1"/>
              </a:solidFill>
              <a:latin typeface="微軟正黑體" pitchFamily="34" charset="-120"/>
              <a:ea typeface="微軟正黑體" pitchFamily="34" charset="-120"/>
            </a:endParaRPr>
          </a:p>
          <a:p>
            <a:pPr algn="ctr"/>
            <a:r>
              <a:rPr lang="zh-TW" altLang="en-US" sz="1200" dirty="0">
                <a:solidFill>
                  <a:schemeClr val="tx1"/>
                </a:solidFill>
                <a:latin typeface="微軟正黑體" pitchFamily="34" charset="-120"/>
                <a:ea typeface="微軟正黑體" pitchFamily="34" charset="-120"/>
              </a:rPr>
              <a:t>（確認屋齡</a:t>
            </a:r>
            <a:r>
              <a:rPr lang="en-US" altLang="zh-TW" sz="1200" dirty="0">
                <a:solidFill>
                  <a:schemeClr val="tx1"/>
                </a:solidFill>
                <a:latin typeface="微軟正黑體" pitchFamily="34" charset="-120"/>
                <a:ea typeface="微軟正黑體" pitchFamily="34" charset="-120"/>
              </a:rPr>
              <a:t>﹅</a:t>
            </a:r>
            <a:r>
              <a:rPr lang="zh-TW" altLang="en-US" sz="1200" dirty="0">
                <a:solidFill>
                  <a:schemeClr val="tx1"/>
                </a:solidFill>
                <a:latin typeface="微軟正黑體" pitchFamily="34" charset="-120"/>
                <a:ea typeface="微軟正黑體" pitchFamily="34" charset="-120"/>
              </a:rPr>
              <a:t>合法建築物</a:t>
            </a:r>
            <a:r>
              <a:rPr lang="en-US" altLang="zh-TW" sz="1200" dirty="0">
                <a:solidFill>
                  <a:schemeClr val="tx1"/>
                </a:solidFill>
                <a:latin typeface="微軟正黑體" pitchFamily="34" charset="-120"/>
                <a:ea typeface="微軟正黑體" pitchFamily="34" charset="-120"/>
              </a:rPr>
              <a:t>﹅</a:t>
            </a:r>
            <a:r>
              <a:rPr lang="zh-TW" altLang="en-US" sz="1200" dirty="0">
                <a:solidFill>
                  <a:schemeClr val="tx1"/>
                </a:solidFill>
                <a:latin typeface="微軟正黑體" pitchFamily="34" charset="-120"/>
                <a:ea typeface="微軟正黑體" pitchFamily="34" charset="-120"/>
              </a:rPr>
              <a:t>釐清歷史文化保存價值） </a:t>
            </a:r>
          </a:p>
        </p:txBody>
      </p:sp>
      <p:sp>
        <p:nvSpPr>
          <p:cNvPr id="13" name="向下箭號圖說文字 12"/>
          <p:cNvSpPr/>
          <p:nvPr/>
        </p:nvSpPr>
        <p:spPr>
          <a:xfrm>
            <a:off x="1770550" y="3248980"/>
            <a:ext cx="5825786" cy="1113335"/>
          </a:xfrm>
          <a:prstGeom prst="downArrow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sz="2400" b="1" dirty="0">
                <a:solidFill>
                  <a:schemeClr val="tx1"/>
                </a:solidFill>
                <a:latin typeface="微軟正黑體" pitchFamily="34" charset="-120"/>
                <a:ea typeface="微軟正黑體" pitchFamily="34" charset="-120"/>
              </a:rPr>
              <a:t>２</a:t>
            </a:r>
            <a:r>
              <a:rPr lang="en-US" altLang="zh-TW" sz="2400" b="1" dirty="0">
                <a:solidFill>
                  <a:schemeClr val="tx1"/>
                </a:solidFill>
                <a:latin typeface="微軟正黑體" pitchFamily="34" charset="-120"/>
                <a:ea typeface="微軟正黑體" pitchFamily="34" charset="-120"/>
              </a:rPr>
              <a:t>﹅</a:t>
            </a:r>
            <a:r>
              <a:rPr lang="zh-TW" altLang="en-US" sz="2400" b="1" dirty="0">
                <a:solidFill>
                  <a:schemeClr val="tx1"/>
                </a:solidFill>
                <a:latin typeface="微軟正黑體" pitchFamily="34" charset="-120"/>
                <a:ea typeface="微軟正黑體" pitchFamily="34" charset="-120"/>
              </a:rPr>
              <a:t>申辦建築物結構安全性能</a:t>
            </a:r>
            <a:r>
              <a:rPr lang="zh-TW" altLang="en-US" sz="2400" b="1" dirty="0" smtClean="0">
                <a:solidFill>
                  <a:schemeClr val="tx1"/>
                </a:solidFill>
                <a:latin typeface="微軟正黑體" pitchFamily="34" charset="-120"/>
                <a:ea typeface="微軟正黑體" pitchFamily="34" charset="-120"/>
              </a:rPr>
              <a:t>評估</a:t>
            </a:r>
            <a:endParaRPr lang="en-US" altLang="zh-TW" sz="2400" b="1" dirty="0" smtClean="0">
              <a:solidFill>
                <a:schemeClr val="tx1"/>
              </a:solidFill>
              <a:latin typeface="微軟正黑體" pitchFamily="34" charset="-120"/>
              <a:ea typeface="微軟正黑體" pitchFamily="34" charset="-120"/>
            </a:endParaRPr>
          </a:p>
          <a:p>
            <a:pPr algn="ctr"/>
            <a:r>
              <a:rPr lang="zh-TW" altLang="en-US" sz="1200" dirty="0">
                <a:solidFill>
                  <a:schemeClr val="tx1"/>
                </a:solidFill>
                <a:latin typeface="微軟正黑體" pitchFamily="34" charset="-120"/>
                <a:ea typeface="微軟正黑體" pitchFamily="34" charset="-120"/>
              </a:rPr>
              <a:t>（須經 </a:t>
            </a:r>
            <a:r>
              <a:rPr lang="en-US" altLang="zh-TW" sz="1200" dirty="0">
                <a:solidFill>
                  <a:schemeClr val="tx1"/>
                </a:solidFill>
                <a:latin typeface="微軟正黑體" pitchFamily="34" charset="-120"/>
                <a:ea typeface="微軟正黑體" pitchFamily="34" charset="-120"/>
              </a:rPr>
              <a:t>50</a:t>
            </a:r>
            <a:r>
              <a:rPr lang="zh-TW" altLang="en-US" sz="1200" dirty="0">
                <a:solidFill>
                  <a:schemeClr val="tx1"/>
                </a:solidFill>
                <a:latin typeface="微軟正黑體" pitchFamily="34" charset="-120"/>
                <a:ea typeface="微軟正黑體" pitchFamily="34" charset="-120"/>
              </a:rPr>
              <a:t>％以上建築物所有權人</a:t>
            </a:r>
            <a:r>
              <a:rPr lang="zh-TW" altLang="en-US" sz="1200" dirty="0" smtClean="0">
                <a:solidFill>
                  <a:schemeClr val="tx1"/>
                </a:solidFill>
                <a:latin typeface="微軟正黑體" pitchFamily="34" charset="-120"/>
                <a:ea typeface="微軟正黑體" pitchFamily="34" charset="-120"/>
              </a:rPr>
              <a:t>同意或</a:t>
            </a:r>
            <a:r>
              <a:rPr lang="zh-TW" altLang="en-US" sz="1200" dirty="0">
                <a:solidFill>
                  <a:schemeClr val="tx1"/>
                </a:solidFill>
                <a:latin typeface="微軟正黑體" pitchFamily="34" charset="-120"/>
                <a:ea typeface="微軟正黑體" pitchFamily="34" charset="-120"/>
              </a:rPr>
              <a:t>經公寓大廈區分所有權人會議決議通過）</a:t>
            </a:r>
          </a:p>
        </p:txBody>
      </p:sp>
      <p:sp>
        <p:nvSpPr>
          <p:cNvPr id="14" name="上-下雙向箭號 13"/>
          <p:cNvSpPr/>
          <p:nvPr/>
        </p:nvSpPr>
        <p:spPr>
          <a:xfrm>
            <a:off x="973122" y="4362315"/>
            <a:ext cx="648072" cy="2232248"/>
          </a:xfrm>
          <a:prstGeom prst="up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TW" altLang="en-US" dirty="0" smtClean="0">
                <a:solidFill>
                  <a:schemeClr val="tx1"/>
                </a:solidFill>
                <a:latin typeface="微軟正黑體" pitchFamily="34" charset="-120"/>
                <a:ea typeface="微軟正黑體" pitchFamily="34" charset="-120"/>
              </a:rPr>
              <a:t>重建計畫報核</a:t>
            </a:r>
            <a:endParaRPr lang="zh-TW" altLang="en-US" dirty="0">
              <a:solidFill>
                <a:schemeClr val="tx1"/>
              </a:solidFill>
              <a:latin typeface="微軟正黑體" pitchFamily="34" charset="-120"/>
              <a:ea typeface="微軟正黑體" pitchFamily="34" charset="-120"/>
            </a:endParaRPr>
          </a:p>
        </p:txBody>
      </p:sp>
      <p:sp>
        <p:nvSpPr>
          <p:cNvPr id="15" name="向下箭號圖說文字 14"/>
          <p:cNvSpPr/>
          <p:nvPr/>
        </p:nvSpPr>
        <p:spPr>
          <a:xfrm>
            <a:off x="1797991" y="4447812"/>
            <a:ext cx="5825459" cy="925404"/>
          </a:xfrm>
          <a:prstGeom prst="downArrow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400" b="1" dirty="0" smtClean="0">
                <a:solidFill>
                  <a:schemeClr val="tx1"/>
                </a:solidFill>
                <a:latin typeface="微軟正黑體" pitchFamily="34" charset="-120"/>
                <a:ea typeface="微軟正黑體" pitchFamily="34" charset="-120"/>
              </a:rPr>
              <a:t>3﹅</a:t>
            </a:r>
            <a:r>
              <a:rPr lang="zh-TW" altLang="en-US" sz="2400" b="1" dirty="0">
                <a:solidFill>
                  <a:schemeClr val="tx1"/>
                </a:solidFill>
                <a:latin typeface="微軟正黑體" pitchFamily="34" charset="-120"/>
                <a:ea typeface="微軟正黑體" pitchFamily="34" charset="-120"/>
              </a:rPr>
              <a:t>確認危老條例適用</a:t>
            </a:r>
            <a:r>
              <a:rPr lang="zh-TW" altLang="en-US" sz="2400" b="1" dirty="0" smtClean="0">
                <a:solidFill>
                  <a:schemeClr val="tx1"/>
                </a:solidFill>
                <a:latin typeface="微軟正黑體" pitchFamily="34" charset="-120"/>
                <a:ea typeface="微軟正黑體" pitchFamily="34" charset="-120"/>
              </a:rPr>
              <a:t>對象</a:t>
            </a:r>
            <a:endParaRPr lang="en-US" altLang="zh-TW" sz="2400" b="1" dirty="0" smtClean="0">
              <a:solidFill>
                <a:schemeClr val="tx1"/>
              </a:solidFill>
              <a:latin typeface="微軟正黑體" pitchFamily="34" charset="-120"/>
              <a:ea typeface="微軟正黑體" pitchFamily="34" charset="-120"/>
            </a:endParaRPr>
          </a:p>
          <a:p>
            <a:pPr algn="ctr"/>
            <a:r>
              <a:rPr lang="zh-TW" altLang="en-US" sz="1200" dirty="0">
                <a:solidFill>
                  <a:schemeClr val="tx1"/>
                </a:solidFill>
                <a:latin typeface="微軟正黑體" pitchFamily="34" charset="-120"/>
                <a:ea typeface="微軟正黑體" pitchFamily="34" charset="-120"/>
              </a:rPr>
              <a:t>（確認屋齡</a:t>
            </a:r>
            <a:r>
              <a:rPr lang="en-US" altLang="zh-TW" sz="1200" dirty="0">
                <a:solidFill>
                  <a:schemeClr val="tx1"/>
                </a:solidFill>
                <a:latin typeface="微軟正黑體" pitchFamily="34" charset="-120"/>
                <a:ea typeface="微軟正黑體" pitchFamily="34" charset="-120"/>
              </a:rPr>
              <a:t>﹅</a:t>
            </a:r>
            <a:r>
              <a:rPr lang="zh-TW" altLang="en-US" sz="1200" dirty="0">
                <a:solidFill>
                  <a:schemeClr val="tx1"/>
                </a:solidFill>
                <a:latin typeface="微軟正黑體" pitchFamily="34" charset="-120"/>
                <a:ea typeface="微軟正黑體" pitchFamily="34" charset="-120"/>
              </a:rPr>
              <a:t>合法建築物</a:t>
            </a:r>
            <a:r>
              <a:rPr lang="en-US" altLang="zh-TW" sz="1200" dirty="0">
                <a:solidFill>
                  <a:schemeClr val="tx1"/>
                </a:solidFill>
                <a:latin typeface="微軟正黑體" pitchFamily="34" charset="-120"/>
                <a:ea typeface="微軟正黑體" pitchFamily="34" charset="-120"/>
              </a:rPr>
              <a:t>﹅</a:t>
            </a:r>
            <a:r>
              <a:rPr lang="zh-TW" altLang="en-US" sz="1200" dirty="0">
                <a:solidFill>
                  <a:schemeClr val="tx1"/>
                </a:solidFill>
                <a:latin typeface="微軟正黑體" pitchFamily="34" charset="-120"/>
                <a:ea typeface="微軟正黑體" pitchFamily="34" charset="-120"/>
              </a:rPr>
              <a:t>釐清歷史文化保存價值） </a:t>
            </a:r>
          </a:p>
        </p:txBody>
      </p:sp>
      <p:sp>
        <p:nvSpPr>
          <p:cNvPr id="16" name="向下箭號圖說文字 15"/>
          <p:cNvSpPr/>
          <p:nvPr/>
        </p:nvSpPr>
        <p:spPr>
          <a:xfrm>
            <a:off x="1799186" y="5360731"/>
            <a:ext cx="5824264" cy="1233832"/>
          </a:xfrm>
          <a:prstGeom prst="downArrow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400" b="1" dirty="0" smtClean="0">
                <a:solidFill>
                  <a:schemeClr val="tx1"/>
                </a:solidFill>
                <a:latin typeface="微軟正黑體" pitchFamily="34" charset="-120"/>
                <a:ea typeface="微軟正黑體" pitchFamily="34" charset="-120"/>
              </a:rPr>
              <a:t>4﹅</a:t>
            </a:r>
            <a:r>
              <a:rPr lang="zh-TW" altLang="en-US" sz="2400" b="1" dirty="0">
                <a:solidFill>
                  <a:schemeClr val="tx1"/>
                </a:solidFill>
                <a:latin typeface="微軟正黑體" pitchFamily="34" charset="-120"/>
                <a:ea typeface="微軟正黑體" pitchFamily="34" charset="-120"/>
              </a:rPr>
              <a:t>申辦建築物結構安全性能</a:t>
            </a:r>
            <a:r>
              <a:rPr lang="zh-TW" altLang="en-US" sz="2400" b="1" dirty="0" smtClean="0">
                <a:solidFill>
                  <a:schemeClr val="tx1"/>
                </a:solidFill>
                <a:latin typeface="微軟正黑體" pitchFamily="34" charset="-120"/>
                <a:ea typeface="微軟正黑體" pitchFamily="34" charset="-120"/>
              </a:rPr>
              <a:t>評估</a:t>
            </a:r>
            <a:endParaRPr lang="en-US" altLang="zh-TW" sz="2400" b="1" dirty="0" smtClean="0">
              <a:solidFill>
                <a:schemeClr val="tx1"/>
              </a:solidFill>
              <a:latin typeface="微軟正黑體" pitchFamily="34" charset="-120"/>
              <a:ea typeface="微軟正黑體" pitchFamily="34" charset="-120"/>
            </a:endParaRPr>
          </a:p>
          <a:p>
            <a:pPr algn="ctr"/>
            <a:r>
              <a:rPr lang="zh-TW" altLang="en-US" sz="1200" dirty="0">
                <a:solidFill>
                  <a:schemeClr val="tx1"/>
                </a:solidFill>
                <a:latin typeface="微軟正黑體" pitchFamily="34" charset="-120"/>
                <a:ea typeface="微軟正黑體" pitchFamily="34" charset="-120"/>
              </a:rPr>
              <a:t>（須經 </a:t>
            </a:r>
            <a:r>
              <a:rPr lang="en-US" altLang="zh-TW" sz="1200" dirty="0">
                <a:solidFill>
                  <a:schemeClr val="tx1"/>
                </a:solidFill>
                <a:latin typeface="微軟正黑體" pitchFamily="34" charset="-120"/>
                <a:ea typeface="微軟正黑體" pitchFamily="34" charset="-120"/>
              </a:rPr>
              <a:t>50</a:t>
            </a:r>
            <a:r>
              <a:rPr lang="zh-TW" altLang="en-US" sz="1200" dirty="0">
                <a:solidFill>
                  <a:schemeClr val="tx1"/>
                </a:solidFill>
                <a:latin typeface="微軟正黑體" pitchFamily="34" charset="-120"/>
                <a:ea typeface="微軟正黑體" pitchFamily="34" charset="-120"/>
              </a:rPr>
              <a:t>％以上建築物所有權人</a:t>
            </a:r>
            <a:r>
              <a:rPr lang="zh-TW" altLang="en-US" sz="1200" dirty="0" smtClean="0">
                <a:solidFill>
                  <a:schemeClr val="tx1"/>
                </a:solidFill>
                <a:latin typeface="微軟正黑體" pitchFamily="34" charset="-120"/>
                <a:ea typeface="微軟正黑體" pitchFamily="34" charset="-120"/>
              </a:rPr>
              <a:t>同意或</a:t>
            </a:r>
            <a:r>
              <a:rPr lang="zh-TW" altLang="en-US" sz="1200" dirty="0">
                <a:solidFill>
                  <a:schemeClr val="tx1"/>
                </a:solidFill>
                <a:latin typeface="微軟正黑體" pitchFamily="34" charset="-120"/>
                <a:ea typeface="微軟正黑體" pitchFamily="34" charset="-120"/>
              </a:rPr>
              <a:t>經公寓大廈區分所有權人會議決議通過）</a:t>
            </a:r>
          </a:p>
        </p:txBody>
      </p:sp>
      <p:sp>
        <p:nvSpPr>
          <p:cNvPr id="17" name="上-下雙向箭號 16"/>
          <p:cNvSpPr/>
          <p:nvPr/>
        </p:nvSpPr>
        <p:spPr>
          <a:xfrm>
            <a:off x="973122" y="554030"/>
            <a:ext cx="648072" cy="157882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latin typeface="微軟正黑體" pitchFamily="34" charset="-120"/>
                <a:ea typeface="微軟正黑體" pitchFamily="34" charset="-120"/>
              </a:rPr>
              <a:t>期限</a:t>
            </a:r>
            <a:endParaRPr lang="zh-TW" altLang="en-US" dirty="0">
              <a:solidFill>
                <a:schemeClr val="tx1"/>
              </a:solidFill>
              <a:latin typeface="微軟正黑體" pitchFamily="34" charset="-120"/>
              <a:ea typeface="微軟正黑體" pitchFamily="34" charset="-120"/>
            </a:endParaRPr>
          </a:p>
        </p:txBody>
      </p:sp>
    </p:spTree>
    <p:extLst>
      <p:ext uri="{BB962C8B-B14F-4D97-AF65-F5344CB8AC3E}">
        <p14:creationId xmlns:p14="http://schemas.microsoft.com/office/powerpoint/2010/main" val="29180820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3351484752"/>
              </p:ext>
            </p:extLst>
          </p:nvPr>
        </p:nvGraphicFramePr>
        <p:xfrm>
          <a:off x="367591" y="1374234"/>
          <a:ext cx="3499296" cy="53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4"/>
          <p:cNvSpPr>
            <a:spLocks noChangeArrowheads="1"/>
          </p:cNvSpPr>
          <p:nvPr/>
        </p:nvSpPr>
        <p:spPr bwMode="auto">
          <a:xfrm>
            <a:off x="4213987" y="1988840"/>
            <a:ext cx="4754735" cy="4081117"/>
          </a:xfrm>
          <a:prstGeom prst="rect">
            <a:avLst/>
          </a:prstGeom>
          <a:ln>
            <a:solidFill>
              <a:srgbClr val="D6C758"/>
            </a:solidFill>
            <a:headEnd/>
            <a:tailEnd/>
          </a:ln>
          <a:extLst/>
        </p:spPr>
        <p:style>
          <a:lnRef idx="2">
            <a:schemeClr val="accent6"/>
          </a:lnRef>
          <a:fillRef idx="1">
            <a:schemeClr val="lt1"/>
          </a:fillRef>
          <a:effectRef idx="0">
            <a:schemeClr val="accent6"/>
          </a:effectRef>
          <a:fontRef idx="minor">
            <a:schemeClr val="dk1"/>
          </a:fontRef>
        </p:style>
        <p:txBody>
          <a:bodyPr wrap="square">
            <a:spAutoFit/>
          </a:bodyPr>
          <a:lstStyle>
            <a:lvl1pPr marL="342900" indent="-342900" defTabSz="457200">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lnSpc>
                <a:spcPct val="120000"/>
              </a:lnSpc>
              <a:spcBef>
                <a:spcPct val="0"/>
              </a:spcBef>
              <a:spcAft>
                <a:spcPct val="0"/>
              </a:spcAft>
              <a:buFontTx/>
              <a:buAutoNum type="arabicPeriod"/>
            </a:pPr>
            <a:r>
              <a:rPr kumimoji="0" lang="zh-TW" altLang="en-US" sz="2400" dirty="0" smtClean="0">
                <a:solidFill>
                  <a:srgbClr val="0070C0"/>
                </a:solidFill>
                <a:latin typeface="微軟正黑體" panose="020B0604030504040204" pitchFamily="34" charset="-120"/>
                <a:ea typeface="微軟正黑體" panose="020B0604030504040204" pitchFamily="34" charset="-120"/>
              </a:rPr>
              <a:t>重建計畫範圍。</a:t>
            </a:r>
          </a:p>
          <a:p>
            <a:pPr fontAlgn="base">
              <a:lnSpc>
                <a:spcPct val="120000"/>
              </a:lnSpc>
              <a:spcBef>
                <a:spcPct val="0"/>
              </a:spcBef>
              <a:spcAft>
                <a:spcPct val="0"/>
              </a:spcAft>
              <a:buFontTx/>
              <a:buAutoNum type="arabicPeriod"/>
            </a:pPr>
            <a:r>
              <a:rPr kumimoji="0" lang="zh-TW" altLang="en-US" sz="2400" dirty="0" smtClean="0">
                <a:solidFill>
                  <a:srgbClr val="0070C0"/>
                </a:solidFill>
                <a:latin typeface="微軟正黑體" panose="020B0604030504040204" pitchFamily="34" charset="-120"/>
                <a:ea typeface="微軟正黑體" panose="020B0604030504040204" pitchFamily="34" charset="-120"/>
              </a:rPr>
              <a:t>土地使用分區。</a:t>
            </a:r>
          </a:p>
          <a:p>
            <a:pPr fontAlgn="base">
              <a:lnSpc>
                <a:spcPct val="120000"/>
              </a:lnSpc>
              <a:spcBef>
                <a:spcPct val="0"/>
              </a:spcBef>
              <a:spcAft>
                <a:spcPct val="0"/>
              </a:spcAft>
              <a:buFontTx/>
              <a:buAutoNum type="arabicPeriod"/>
            </a:pPr>
            <a:r>
              <a:rPr kumimoji="0" lang="zh-TW" altLang="en-US" sz="2400" dirty="0" smtClean="0">
                <a:solidFill>
                  <a:srgbClr val="CC3300"/>
                </a:solidFill>
                <a:latin typeface="微軟正黑體" panose="020B0604030504040204" pitchFamily="34" charset="-120"/>
                <a:ea typeface="微軟正黑體" panose="020B0604030504040204" pitchFamily="34" charset="-120"/>
              </a:rPr>
              <a:t>經依法開業建築師簽證之建築物配置及設計圖說。</a:t>
            </a:r>
          </a:p>
          <a:p>
            <a:pPr fontAlgn="base">
              <a:lnSpc>
                <a:spcPct val="120000"/>
              </a:lnSpc>
              <a:spcBef>
                <a:spcPct val="0"/>
              </a:spcBef>
              <a:spcAft>
                <a:spcPct val="0"/>
              </a:spcAft>
              <a:buFontTx/>
              <a:buAutoNum type="arabicPeriod"/>
            </a:pPr>
            <a:r>
              <a:rPr kumimoji="0" lang="zh-TW" altLang="en-US" sz="2400" dirty="0" smtClean="0">
                <a:solidFill>
                  <a:srgbClr val="CC3300"/>
                </a:solidFill>
                <a:latin typeface="微軟正黑體" panose="020B0604030504040204" pitchFamily="34" charset="-120"/>
                <a:ea typeface="微軟正黑體" panose="020B0604030504040204" pitchFamily="34" charset="-120"/>
              </a:rPr>
              <a:t>申請容積獎勵項目及額度。</a:t>
            </a:r>
          </a:p>
          <a:p>
            <a:pPr fontAlgn="base">
              <a:lnSpc>
                <a:spcPct val="120000"/>
              </a:lnSpc>
              <a:spcBef>
                <a:spcPct val="0"/>
              </a:spcBef>
              <a:spcAft>
                <a:spcPct val="0"/>
              </a:spcAft>
              <a:buFontTx/>
              <a:buAutoNum type="arabicPeriod"/>
            </a:pPr>
            <a:r>
              <a:rPr kumimoji="0" lang="zh-TW" altLang="en-US" sz="2400" dirty="0" smtClean="0">
                <a:solidFill>
                  <a:srgbClr val="CC3300"/>
                </a:solidFill>
                <a:latin typeface="微軟正黑體" panose="020B0604030504040204" pitchFamily="34" charset="-120"/>
                <a:ea typeface="微軟正黑體" panose="020B0604030504040204" pitchFamily="34" charset="-120"/>
              </a:rPr>
              <a:t>應依危老容獎辦法取得之證明文件及協議書。</a:t>
            </a:r>
          </a:p>
          <a:p>
            <a:pPr fontAlgn="base">
              <a:lnSpc>
                <a:spcPct val="120000"/>
              </a:lnSpc>
              <a:spcBef>
                <a:spcPct val="0"/>
              </a:spcBef>
              <a:spcAft>
                <a:spcPct val="0"/>
              </a:spcAft>
              <a:buFontTx/>
              <a:buAutoNum type="arabicPeriod"/>
            </a:pPr>
            <a:r>
              <a:rPr kumimoji="0" lang="zh-TW" altLang="en-US" sz="2400" dirty="0" smtClean="0">
                <a:solidFill>
                  <a:srgbClr val="0070C0"/>
                </a:solidFill>
                <a:latin typeface="微軟正黑體" panose="020B0604030504040204" pitchFamily="34" charset="-120"/>
                <a:ea typeface="微軟正黑體" panose="020B0604030504040204" pitchFamily="34" charset="-120"/>
              </a:rPr>
              <a:t>其他經直轄市、縣</a:t>
            </a:r>
            <a:r>
              <a:rPr kumimoji="0" lang="en-US" altLang="zh-TW" sz="2400" dirty="0" smtClean="0">
                <a:solidFill>
                  <a:srgbClr val="0070C0"/>
                </a:solidFill>
                <a:latin typeface="微軟正黑體" panose="020B0604030504040204" pitchFamily="34" charset="-120"/>
                <a:ea typeface="微軟正黑體" panose="020B0604030504040204" pitchFamily="34" charset="-120"/>
              </a:rPr>
              <a:t>(</a:t>
            </a:r>
            <a:r>
              <a:rPr kumimoji="0" lang="zh-TW" altLang="en-US" sz="2400" dirty="0" smtClean="0">
                <a:solidFill>
                  <a:srgbClr val="0070C0"/>
                </a:solidFill>
                <a:latin typeface="微軟正黑體" panose="020B0604030504040204" pitchFamily="34" charset="-120"/>
                <a:ea typeface="微軟正黑體" panose="020B0604030504040204" pitchFamily="34" charset="-120"/>
              </a:rPr>
              <a:t>市</a:t>
            </a:r>
            <a:r>
              <a:rPr kumimoji="0" lang="en-US" altLang="zh-TW" sz="2400" dirty="0" smtClean="0">
                <a:solidFill>
                  <a:srgbClr val="0070C0"/>
                </a:solidFill>
                <a:latin typeface="微軟正黑體" panose="020B0604030504040204" pitchFamily="34" charset="-120"/>
                <a:ea typeface="微軟正黑體" panose="020B0604030504040204" pitchFamily="34" charset="-120"/>
              </a:rPr>
              <a:t>)</a:t>
            </a:r>
            <a:r>
              <a:rPr kumimoji="0" lang="zh-TW" altLang="en-US" sz="2400" dirty="0" smtClean="0">
                <a:solidFill>
                  <a:srgbClr val="0070C0"/>
                </a:solidFill>
                <a:latin typeface="微軟正黑體" panose="020B0604030504040204" pitchFamily="34" charset="-120"/>
                <a:ea typeface="微軟正黑體" panose="020B0604030504040204" pitchFamily="34" charset="-120"/>
              </a:rPr>
              <a:t>主管機關規定應載明之事項。</a:t>
            </a:r>
          </a:p>
        </p:txBody>
      </p:sp>
      <p:sp>
        <p:nvSpPr>
          <p:cNvPr id="8" name="文字方塊 3"/>
          <p:cNvSpPr txBox="1">
            <a:spLocks noChangeArrowheads="1"/>
          </p:cNvSpPr>
          <p:nvPr/>
        </p:nvSpPr>
        <p:spPr bwMode="auto">
          <a:xfrm>
            <a:off x="412879" y="764704"/>
            <a:ext cx="42883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pPr>
            <a:r>
              <a:rPr lang="zh-TW" altLang="en-US" sz="4000" b="1" dirty="0" smtClean="0">
                <a:solidFill>
                  <a:srgbClr val="000090"/>
                </a:solidFill>
                <a:latin typeface="微軟正黑體" panose="020B0604030504040204" pitchFamily="34" charset="-120"/>
                <a:ea typeface="微軟正黑體" panose="020B0604030504040204" pitchFamily="34" charset="-120"/>
              </a:rPr>
              <a:t>重建申請應</a:t>
            </a:r>
            <a:r>
              <a:rPr lang="zh-TW" altLang="en-US" sz="4000" b="1" dirty="0">
                <a:solidFill>
                  <a:srgbClr val="000090"/>
                </a:solidFill>
                <a:latin typeface="微軟正黑體" panose="020B0604030504040204" pitchFamily="34" charset="-120"/>
                <a:ea typeface="微軟正黑體" panose="020B0604030504040204" pitchFamily="34" charset="-120"/>
              </a:rPr>
              <a:t>備文件</a:t>
            </a:r>
            <a:endParaRPr lang="zh-TW" altLang="en-US" sz="4000" b="1" dirty="0" smtClean="0">
              <a:solidFill>
                <a:srgbClr val="000090"/>
              </a:solidFill>
              <a:latin typeface="微軟正黑體" panose="020B0604030504040204" pitchFamily="34" charset="-120"/>
              <a:ea typeface="微軟正黑體" panose="020B0604030504040204" pitchFamily="34" charset="-120"/>
            </a:endParaRPr>
          </a:p>
        </p:txBody>
      </p:sp>
      <p:pic>
        <p:nvPicPr>
          <p:cNvPr id="9" name="圖片 8">
            <a:extLst>
              <a:ext uri="{FF2B5EF4-FFF2-40B4-BE49-F238E27FC236}">
                <a16:creationId xmlns="" xmlns:a16="http://schemas.microsoft.com/office/drawing/2014/main" id="{7034702D-4B9E-4613-984B-A6BE0F8C1724}"/>
              </a:ext>
            </a:extLst>
          </p:cNvPr>
          <p:cNvPicPr>
            <a:picLocks noChangeAspect="1"/>
          </p:cNvPicPr>
          <p:nvPr/>
        </p:nvPicPr>
        <p:blipFill>
          <a:blip r:embed="rId7"/>
          <a:stretch>
            <a:fillRect/>
          </a:stretch>
        </p:blipFill>
        <p:spPr>
          <a:xfrm>
            <a:off x="8115818" y="179035"/>
            <a:ext cx="852904" cy="637711"/>
          </a:xfrm>
          <a:prstGeom prst="rect">
            <a:avLst/>
          </a:prstGeom>
        </p:spPr>
      </p:pic>
      <p:sp>
        <p:nvSpPr>
          <p:cNvPr id="10" name="文字方塊 9">
            <a:extLst>
              <a:ext uri="{FF2B5EF4-FFF2-40B4-BE49-F238E27FC236}">
                <a16:creationId xmlns="" xmlns:a16="http://schemas.microsoft.com/office/drawing/2014/main" id="{48375238-BBFC-4D38-A267-00FBBAF790A3}"/>
              </a:ext>
            </a:extLst>
          </p:cNvPr>
          <p:cNvSpPr txBox="1"/>
          <p:nvPr/>
        </p:nvSpPr>
        <p:spPr>
          <a:xfrm>
            <a:off x="5097045"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12" name="矩形 11">
            <a:extLst>
              <a:ext uri="{FF2B5EF4-FFF2-40B4-BE49-F238E27FC236}">
                <a16:creationId xmlns="" xmlns:a16="http://schemas.microsoft.com/office/drawing/2014/main" id="{4C0A15E1-574D-4C95-8F0D-4336384A5FD1}"/>
              </a:ext>
            </a:extLst>
          </p:cNvPr>
          <p:cNvSpPr/>
          <p:nvPr/>
        </p:nvSpPr>
        <p:spPr>
          <a:xfrm>
            <a:off x="367591" y="120248"/>
            <a:ext cx="2949937"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肆、申請</a:t>
            </a:r>
            <a:endParaRPr lang="en-US" altLang="zh-TW" sz="2800" b="1" dirty="0">
              <a:latin typeface="微軟正黑體" panose="020B0604030504040204" pitchFamily="34" charset="-120"/>
              <a:ea typeface="微軟正黑體" panose="020B0604030504040204" pitchFamily="34" charset="-120"/>
            </a:endParaRPr>
          </a:p>
        </p:txBody>
      </p:sp>
      <p:sp>
        <p:nvSpPr>
          <p:cNvPr id="2" name="向右箭號圖說文字 1"/>
          <p:cNvSpPr/>
          <p:nvPr/>
        </p:nvSpPr>
        <p:spPr>
          <a:xfrm>
            <a:off x="2845835" y="4692718"/>
            <a:ext cx="1368152" cy="819262"/>
          </a:xfrm>
          <a:prstGeom prst="rightArrowCallout">
            <a:avLst/>
          </a:prstGeom>
          <a:solidFill>
            <a:srgbClr val="D6C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圓角矩形 2"/>
          <p:cNvSpPr/>
          <p:nvPr/>
        </p:nvSpPr>
        <p:spPr>
          <a:xfrm>
            <a:off x="367589" y="4615458"/>
            <a:ext cx="3556337" cy="973782"/>
          </a:xfrm>
          <a:prstGeom prst="roundRect">
            <a:avLst/>
          </a:prstGeom>
          <a:solidFill>
            <a:srgbClr val="D6C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4400" b="1" dirty="0" smtClean="0">
                <a:solidFill>
                  <a:srgbClr val="FF0000"/>
                </a:solidFill>
                <a:latin typeface="微軟正黑體" pitchFamily="34" charset="-120"/>
                <a:ea typeface="微軟正黑體" pitchFamily="34" charset="-120"/>
              </a:rPr>
              <a:t>重建計畫</a:t>
            </a:r>
            <a:endParaRPr lang="zh-TW" altLang="en-US" sz="4400" b="1" dirty="0">
              <a:solidFill>
                <a:srgbClr val="FF0000"/>
              </a:solidFill>
              <a:latin typeface="微軟正黑體" pitchFamily="34" charset="-120"/>
              <a:ea typeface="微軟正黑體" pitchFamily="34" charset="-120"/>
            </a:endParaRPr>
          </a:p>
        </p:txBody>
      </p:sp>
    </p:spTree>
    <p:extLst>
      <p:ext uri="{BB962C8B-B14F-4D97-AF65-F5344CB8AC3E}">
        <p14:creationId xmlns:p14="http://schemas.microsoft.com/office/powerpoint/2010/main" val="416540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 xmlns:a16="http://schemas.microsoft.com/office/drawing/2014/main" id="{7034702D-4B9E-4613-984B-A6BE0F8C1724}"/>
              </a:ext>
            </a:extLst>
          </p:cNvPr>
          <p:cNvPicPr>
            <a:picLocks noChangeAspect="1"/>
          </p:cNvPicPr>
          <p:nvPr/>
        </p:nvPicPr>
        <p:blipFill>
          <a:blip r:embed="rId2"/>
          <a:stretch>
            <a:fillRect/>
          </a:stretch>
        </p:blipFill>
        <p:spPr>
          <a:xfrm>
            <a:off x="8095787" y="179035"/>
            <a:ext cx="852904" cy="637711"/>
          </a:xfrm>
          <a:prstGeom prst="rect">
            <a:avLst/>
          </a:prstGeom>
        </p:spPr>
      </p:pic>
      <p:sp>
        <p:nvSpPr>
          <p:cNvPr id="9" name="文字方塊 8">
            <a:extLst>
              <a:ext uri="{FF2B5EF4-FFF2-40B4-BE49-F238E27FC236}">
                <a16:creationId xmlns="" xmlns:a16="http://schemas.microsoft.com/office/drawing/2014/main" id="{48375238-BBFC-4D38-A267-00FBBAF790A3}"/>
              </a:ext>
            </a:extLst>
          </p:cNvPr>
          <p:cNvSpPr txBox="1"/>
          <p:nvPr/>
        </p:nvSpPr>
        <p:spPr>
          <a:xfrm>
            <a:off x="6140744" y="6237312"/>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6" name="矩形 5">
            <a:extLst>
              <a:ext uri="{FF2B5EF4-FFF2-40B4-BE49-F238E27FC236}">
                <a16:creationId xmlns="" xmlns:a16="http://schemas.microsoft.com/office/drawing/2014/main" id="{4C0A15E1-574D-4C95-8F0D-4336384A5FD1}"/>
              </a:ext>
            </a:extLst>
          </p:cNvPr>
          <p:cNvSpPr/>
          <p:nvPr/>
        </p:nvSpPr>
        <p:spPr>
          <a:xfrm>
            <a:off x="367591" y="120248"/>
            <a:ext cx="2949937"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肆、申請</a:t>
            </a:r>
            <a:endParaRPr lang="en-US" altLang="zh-TW" sz="2800" b="1" dirty="0">
              <a:latin typeface="微軟正黑體" panose="020B0604030504040204" pitchFamily="34" charset="-120"/>
              <a:ea typeface="微軟正黑體" panose="020B0604030504040204" pitchFamily="34" charset="-120"/>
            </a:endParaRPr>
          </a:p>
        </p:txBody>
      </p:sp>
      <p:sp>
        <p:nvSpPr>
          <p:cNvPr id="11" name="上-下雙向箭號 10"/>
          <p:cNvSpPr/>
          <p:nvPr/>
        </p:nvSpPr>
        <p:spPr>
          <a:xfrm>
            <a:off x="35496" y="1371206"/>
            <a:ext cx="648072" cy="4074017"/>
          </a:xfrm>
          <a:prstGeom prst="up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TW" altLang="en-US" dirty="0" smtClean="0">
                <a:solidFill>
                  <a:schemeClr val="tx1"/>
                </a:solidFill>
                <a:latin typeface="微軟正黑體" pitchFamily="34" charset="-120"/>
                <a:ea typeface="微軟正黑體" pitchFamily="34" charset="-120"/>
              </a:rPr>
              <a:t>建築執照申請其核發</a:t>
            </a:r>
            <a:endParaRPr lang="zh-TW" altLang="en-US" dirty="0">
              <a:solidFill>
                <a:schemeClr val="tx1"/>
              </a:solidFill>
              <a:latin typeface="微軟正黑體" pitchFamily="34" charset="-120"/>
              <a:ea typeface="微軟正黑體" pitchFamily="34" charset="-120"/>
            </a:endParaRPr>
          </a:p>
        </p:txBody>
      </p:sp>
      <p:sp>
        <p:nvSpPr>
          <p:cNvPr id="12" name="向下箭號圖說文字 11"/>
          <p:cNvSpPr/>
          <p:nvPr/>
        </p:nvSpPr>
        <p:spPr>
          <a:xfrm>
            <a:off x="834773" y="1451730"/>
            <a:ext cx="4796234" cy="925404"/>
          </a:xfrm>
          <a:prstGeom prst="downArrow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TW" sz="2000" b="1" dirty="0" smtClean="0">
                <a:solidFill>
                  <a:schemeClr val="tx1"/>
                </a:solidFill>
                <a:latin typeface="微軟正黑體" pitchFamily="34" charset="-120"/>
                <a:ea typeface="微軟正黑體" pitchFamily="34" charset="-120"/>
              </a:rPr>
              <a:t>5</a:t>
            </a:r>
            <a:r>
              <a:rPr lang="en-US" altLang="zh-TW" sz="2000" b="1" dirty="0">
                <a:solidFill>
                  <a:schemeClr val="tx1"/>
                </a:solidFill>
                <a:latin typeface="微軟正黑體" pitchFamily="34" charset="-120"/>
                <a:ea typeface="微軟正黑體" pitchFamily="34" charset="-120"/>
              </a:rPr>
              <a:t>﹅</a:t>
            </a:r>
            <a:r>
              <a:rPr lang="zh-TW" altLang="en-US" sz="2000" b="1" dirty="0">
                <a:solidFill>
                  <a:schemeClr val="tx1"/>
                </a:solidFill>
                <a:latin typeface="微軟正黑體" pitchFamily="34" charset="-120"/>
                <a:ea typeface="微軟正黑體" pitchFamily="34" charset="-120"/>
              </a:rPr>
              <a:t>申請核發建造執照</a:t>
            </a:r>
            <a:r>
              <a:rPr lang="zh-TW" altLang="en-US" sz="1200" dirty="0">
                <a:solidFill>
                  <a:schemeClr val="tx1"/>
                </a:solidFill>
                <a:latin typeface="微軟正黑體" pitchFamily="34" charset="-120"/>
                <a:ea typeface="微軟正黑體" pitchFamily="34" charset="-120"/>
              </a:rPr>
              <a:t>（併辦拆除執照）</a:t>
            </a:r>
          </a:p>
        </p:txBody>
      </p:sp>
      <p:sp>
        <p:nvSpPr>
          <p:cNvPr id="13" name="向下箭號圖說文字 12"/>
          <p:cNvSpPr/>
          <p:nvPr/>
        </p:nvSpPr>
        <p:spPr>
          <a:xfrm>
            <a:off x="834446" y="2460593"/>
            <a:ext cx="4796561" cy="1234836"/>
          </a:xfrm>
          <a:prstGeom prst="downArrow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TW" sz="2000" b="1" dirty="0">
                <a:solidFill>
                  <a:schemeClr val="tx1"/>
                </a:solidFill>
                <a:latin typeface="微軟正黑體" pitchFamily="34" charset="-120"/>
                <a:ea typeface="微軟正黑體" pitchFamily="34" charset="-120"/>
              </a:rPr>
              <a:t>6﹅</a:t>
            </a:r>
            <a:r>
              <a:rPr lang="zh-TW" altLang="en-US" sz="2000" b="1" dirty="0">
                <a:solidFill>
                  <a:schemeClr val="tx1"/>
                </a:solidFill>
                <a:latin typeface="微軟正黑體" pitchFamily="34" charset="-120"/>
                <a:ea typeface="微軟正黑體" pitchFamily="34" charset="-120"/>
              </a:rPr>
              <a:t>拆除重建施工期間申請免徵地價稅</a:t>
            </a:r>
            <a:endParaRPr lang="zh-TW" altLang="en-US" sz="1400" b="1" dirty="0">
              <a:solidFill>
                <a:schemeClr val="tx1"/>
              </a:solidFill>
              <a:latin typeface="微軟正黑體" pitchFamily="34" charset="-120"/>
              <a:ea typeface="微軟正黑體" pitchFamily="34" charset="-120"/>
            </a:endParaRPr>
          </a:p>
        </p:txBody>
      </p:sp>
      <p:sp>
        <p:nvSpPr>
          <p:cNvPr id="15" name="向下箭號圖說文字 14"/>
          <p:cNvSpPr/>
          <p:nvPr/>
        </p:nvSpPr>
        <p:spPr>
          <a:xfrm>
            <a:off x="834773" y="3695429"/>
            <a:ext cx="4796234" cy="925404"/>
          </a:xfrm>
          <a:prstGeom prst="downArrow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TW" sz="2000" b="1" dirty="0">
                <a:solidFill>
                  <a:schemeClr val="tx1"/>
                </a:solidFill>
                <a:latin typeface="微軟正黑體" pitchFamily="34" charset="-120"/>
                <a:ea typeface="微軟正黑體" pitchFamily="34" charset="-120"/>
              </a:rPr>
              <a:t>7﹅</a:t>
            </a:r>
            <a:r>
              <a:rPr lang="zh-TW" altLang="en-US" sz="2000" b="1" dirty="0">
                <a:solidFill>
                  <a:schemeClr val="tx1"/>
                </a:solidFill>
                <a:latin typeface="微軟正黑體" pitchFamily="34" charset="-120"/>
                <a:ea typeface="微軟正黑體" pitchFamily="34" charset="-120"/>
              </a:rPr>
              <a:t>工程完竣申請核發使用執照</a:t>
            </a:r>
            <a:r>
              <a:rPr lang="zh-TW" altLang="en-US" sz="1200" dirty="0">
                <a:solidFill>
                  <a:schemeClr val="tx1"/>
                </a:solidFill>
                <a:latin typeface="微軟正黑體" pitchFamily="34" charset="-120"/>
                <a:ea typeface="微軟正黑體" pitchFamily="34" charset="-120"/>
              </a:rPr>
              <a:t>（繳納保證金）</a:t>
            </a:r>
          </a:p>
        </p:txBody>
      </p:sp>
      <p:sp>
        <p:nvSpPr>
          <p:cNvPr id="2" name="矩形 1"/>
          <p:cNvSpPr/>
          <p:nvPr/>
        </p:nvSpPr>
        <p:spPr>
          <a:xfrm>
            <a:off x="834773" y="4642436"/>
            <a:ext cx="4796234" cy="8027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TW" sz="2000" b="1" dirty="0">
                <a:solidFill>
                  <a:schemeClr val="tx1"/>
                </a:solidFill>
                <a:latin typeface="微軟正黑體" pitchFamily="34" charset="-120"/>
                <a:ea typeface="微軟正黑體" pitchFamily="34" charset="-120"/>
              </a:rPr>
              <a:t>8﹅</a:t>
            </a:r>
            <a:r>
              <a:rPr lang="zh-TW" altLang="en-US" sz="2000" b="1" dirty="0">
                <a:solidFill>
                  <a:schemeClr val="tx1"/>
                </a:solidFill>
                <a:latin typeface="微軟正黑體" pitchFamily="34" charset="-120"/>
                <a:ea typeface="微軟正黑體" pitchFamily="34" charset="-120"/>
              </a:rPr>
              <a:t>領得使用執照後申請減收房屋稅</a:t>
            </a:r>
            <a:r>
              <a:rPr lang="zh-TW" altLang="en-US" sz="2000" b="1" dirty="0" smtClean="0">
                <a:solidFill>
                  <a:schemeClr val="tx1"/>
                </a:solidFill>
                <a:latin typeface="微軟正黑體" pitchFamily="34" charset="-120"/>
                <a:ea typeface="微軟正黑體" pitchFamily="34" charset="-120"/>
              </a:rPr>
              <a:t>及</a:t>
            </a:r>
            <a:endParaRPr lang="en-US" altLang="zh-TW" sz="2000" b="1" dirty="0" smtClean="0">
              <a:solidFill>
                <a:schemeClr val="tx1"/>
              </a:solidFill>
              <a:latin typeface="微軟正黑體" pitchFamily="34" charset="-120"/>
              <a:ea typeface="微軟正黑體" pitchFamily="34" charset="-120"/>
            </a:endParaRPr>
          </a:p>
          <a:p>
            <a:pPr algn="ctr"/>
            <a:r>
              <a:rPr lang="zh-TW" altLang="en-US" sz="2000" b="1" dirty="0" smtClean="0">
                <a:solidFill>
                  <a:schemeClr val="tx1"/>
                </a:solidFill>
                <a:latin typeface="微軟正黑體" pitchFamily="34" charset="-120"/>
                <a:ea typeface="微軟正黑體" pitchFamily="34" charset="-120"/>
              </a:rPr>
              <a:t>地價稅</a:t>
            </a:r>
            <a:endParaRPr lang="zh-TW" altLang="en-US" sz="1400" b="1" dirty="0">
              <a:solidFill>
                <a:schemeClr val="tx1"/>
              </a:solidFill>
              <a:latin typeface="微軟正黑體" pitchFamily="34" charset="-120"/>
              <a:ea typeface="微軟正黑體" pitchFamily="34" charset="-120"/>
            </a:endParaRPr>
          </a:p>
        </p:txBody>
      </p:sp>
      <p:pic>
        <p:nvPicPr>
          <p:cNvPr id="10" name="圖片 9">
            <a:extLst>
              <a:ext uri="{FF2B5EF4-FFF2-40B4-BE49-F238E27FC236}">
                <a16:creationId xmlns:a16="http://schemas.microsoft.com/office/drawing/2014/main" xmlns="" id="{E67A4D1A-3573-40BC-8312-4F10C52F4997}"/>
              </a:ext>
            </a:extLst>
          </p:cNvPr>
          <p:cNvPicPr>
            <a:picLocks noChangeAspect="1"/>
          </p:cNvPicPr>
          <p:nvPr/>
        </p:nvPicPr>
        <p:blipFill rotWithShape="1">
          <a:blip r:embed="rId3"/>
          <a:srcRect r="8766" b="8732"/>
          <a:stretch/>
        </p:blipFill>
        <p:spPr>
          <a:xfrm>
            <a:off x="5631007" y="1531091"/>
            <a:ext cx="3539667" cy="3938868"/>
          </a:xfrm>
          <a:prstGeom prst="rect">
            <a:avLst/>
          </a:prstGeom>
        </p:spPr>
      </p:pic>
    </p:spTree>
    <p:extLst>
      <p:ext uri="{BB962C8B-B14F-4D97-AF65-F5344CB8AC3E}">
        <p14:creationId xmlns:p14="http://schemas.microsoft.com/office/powerpoint/2010/main" val="37442234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Z:\99990專案\(1070706)DB-1070705_澎湖縣政府107-109年度都市危險及老舊建築物加速重建輔導團\03工作\109年度說明會\89850892_524695368237775_7127759920069345280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7" name="圖片 46">
            <a:extLst>
              <a:ext uri="{FF2B5EF4-FFF2-40B4-BE49-F238E27FC236}">
                <a16:creationId xmlns="" xmlns:a16="http://schemas.microsoft.com/office/drawing/2014/main" id="{7034702D-4B9E-4613-984B-A6BE0F8C1724}"/>
              </a:ext>
            </a:extLst>
          </p:cNvPr>
          <p:cNvPicPr>
            <a:picLocks noChangeAspect="1"/>
          </p:cNvPicPr>
          <p:nvPr/>
        </p:nvPicPr>
        <p:blipFill>
          <a:blip r:embed="rId4"/>
          <a:stretch>
            <a:fillRect/>
          </a:stretch>
        </p:blipFill>
        <p:spPr>
          <a:xfrm>
            <a:off x="8095787" y="179035"/>
            <a:ext cx="852904" cy="637711"/>
          </a:xfrm>
          <a:prstGeom prst="rect">
            <a:avLst/>
          </a:prstGeom>
        </p:spPr>
      </p:pic>
      <p:sp>
        <p:nvSpPr>
          <p:cNvPr id="48" name="文字方塊 47">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46" name="矩形 45">
            <a:extLst>
              <a:ext uri="{FF2B5EF4-FFF2-40B4-BE49-F238E27FC236}">
                <a16:creationId xmlns="" xmlns:a16="http://schemas.microsoft.com/office/drawing/2014/main" id="{4C0A15E1-574D-4C95-8F0D-4336384A5FD1}"/>
              </a:ext>
            </a:extLst>
          </p:cNvPr>
          <p:cNvSpPr/>
          <p:nvPr/>
        </p:nvSpPr>
        <p:spPr>
          <a:xfrm>
            <a:off x="222523" y="339692"/>
            <a:ext cx="3802102" cy="954107"/>
          </a:xfrm>
          <a:prstGeom prst="rect">
            <a:avLst/>
          </a:prstGeom>
          <a:solidFill>
            <a:schemeClr val="bg1"/>
          </a:solidFill>
          <a:ln>
            <a:solidFill>
              <a:schemeClr val="bg1"/>
            </a:solidFill>
          </a:ln>
        </p:spPr>
        <p:txBody>
          <a:bodyPr wrap="square">
            <a:spAutoFit/>
          </a:bodyPr>
          <a:lstStyle/>
          <a:p>
            <a:r>
              <a:rPr lang="zh-TW" altLang="en-US" sz="2800" b="1" dirty="0">
                <a:latin typeface="微軟正黑體" panose="020B0604030504040204" pitchFamily="34" charset="-120"/>
                <a:ea typeface="微軟正黑體" panose="020B0604030504040204" pitchFamily="34" charset="-120"/>
              </a:rPr>
              <a:t>伍</a:t>
            </a:r>
            <a:r>
              <a:rPr lang="zh-TW" altLang="en-US" sz="2800" b="1" dirty="0" smtClean="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修正重點</a:t>
            </a:r>
            <a:endParaRPr lang="en-US" altLang="zh-TW" sz="2800" b="1" dirty="0" smtClean="0">
              <a:latin typeface="微軟正黑體" panose="020B0604030504040204" pitchFamily="34" charset="-120"/>
              <a:ea typeface="微軟正黑體" panose="020B0604030504040204" pitchFamily="34" charset="-120"/>
            </a:endParaRPr>
          </a:p>
          <a:p>
            <a:endParaRPr lang="en-US" altLang="zh-TW" sz="2800" b="1" dirty="0">
              <a:latin typeface="微軟正黑體" panose="020B0604030504040204" pitchFamily="34" charset="-120"/>
              <a:ea typeface="微軟正黑體" panose="020B0604030504040204" pitchFamily="34" charset="-120"/>
            </a:endParaRPr>
          </a:p>
        </p:txBody>
      </p:sp>
      <p:sp>
        <p:nvSpPr>
          <p:cNvPr id="49" name="文字方塊 48">
            <a:extLst>
              <a:ext uri="{FF2B5EF4-FFF2-40B4-BE49-F238E27FC236}">
                <a16:creationId xmlns="" xmlns:a16="http://schemas.microsoft.com/office/drawing/2014/main" id="{48375238-BBFC-4D38-A267-00FBBAF790A3}"/>
              </a:ext>
            </a:extLst>
          </p:cNvPr>
          <p:cNvSpPr txBox="1"/>
          <p:nvPr/>
        </p:nvSpPr>
        <p:spPr>
          <a:xfrm>
            <a:off x="7308304" y="6463078"/>
            <a:ext cx="1120820" cy="246221"/>
          </a:xfrm>
          <a:prstGeom prst="rect">
            <a:avLst/>
          </a:prstGeom>
          <a:solidFill>
            <a:schemeClr val="bg1"/>
          </a:solid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出處</a:t>
            </a:r>
            <a:r>
              <a:rPr lang="en-US" altLang="zh-TW" sz="1000" spc="300" dirty="0">
                <a:latin typeface="華康儷中宋" panose="02020509000000000000" pitchFamily="49" charset="-120"/>
                <a:ea typeface="華康儷中宋" panose="02020509000000000000" pitchFamily="49" charset="-120"/>
              </a:rPr>
              <a:t>:</a:t>
            </a:r>
            <a:r>
              <a:rPr lang="zh-TW" altLang="en-US" sz="1000" spc="300" dirty="0">
                <a:latin typeface="華康儷中宋" panose="02020509000000000000" pitchFamily="49" charset="-120"/>
                <a:ea typeface="華康儷中宋" panose="02020509000000000000" pitchFamily="49" charset="-120"/>
              </a:rPr>
              <a:t>內政部</a:t>
            </a:r>
          </a:p>
        </p:txBody>
      </p:sp>
      <p:sp>
        <p:nvSpPr>
          <p:cNvPr id="11" name="副標題 2"/>
          <p:cNvSpPr txBox="1">
            <a:spLocks/>
          </p:cNvSpPr>
          <p:nvPr/>
        </p:nvSpPr>
        <p:spPr>
          <a:xfrm>
            <a:off x="222523" y="3532983"/>
            <a:ext cx="4419602" cy="1120153"/>
          </a:xfrm>
          <a:prstGeom prst="rect">
            <a:avLst/>
          </a:prstGeom>
          <a:solidFill>
            <a:schemeClr val="bg1"/>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TW" altLang="en-US" sz="2300" dirty="0" smtClean="0">
                <a:latin typeface="標楷體" panose="03000509000000000000" pitchFamily="65" charset="-120"/>
                <a:ea typeface="標楷體" panose="03000509000000000000" pitchFamily="65" charset="-120"/>
              </a:rPr>
              <a:t>施行後第</a:t>
            </a:r>
            <a:r>
              <a:rPr lang="en-US" altLang="zh-TW" sz="2300" dirty="0" smtClean="0">
                <a:latin typeface="標楷體" panose="03000509000000000000" pitchFamily="65" charset="-120"/>
                <a:ea typeface="標楷體" panose="03000509000000000000" pitchFamily="65" charset="-120"/>
              </a:rPr>
              <a:t>4</a:t>
            </a:r>
            <a:r>
              <a:rPr lang="zh-TW" altLang="en-US" sz="2300" dirty="0" smtClean="0">
                <a:latin typeface="標楷體" panose="03000509000000000000" pitchFamily="65" charset="-120"/>
                <a:ea typeface="標楷體" panose="03000509000000000000" pitchFamily="65" charset="-120"/>
              </a:rPr>
              <a:t>年內申請重建者，給予基準容積</a:t>
            </a:r>
            <a:r>
              <a:rPr lang="en-US" altLang="zh-TW" sz="2300" dirty="0" smtClean="0">
                <a:latin typeface="標楷體" panose="03000509000000000000" pitchFamily="65" charset="-120"/>
                <a:ea typeface="標楷體" panose="03000509000000000000" pitchFamily="65" charset="-120"/>
              </a:rPr>
              <a:t>8%</a:t>
            </a:r>
            <a:r>
              <a:rPr lang="zh-TW" altLang="en-US" sz="2300" dirty="0" smtClean="0">
                <a:latin typeface="標楷體" panose="03000509000000000000" pitchFamily="65" charset="-120"/>
                <a:ea typeface="標楷體" panose="03000509000000000000" pitchFamily="65" charset="-120"/>
              </a:rPr>
              <a:t>之獎勵，之後逐年遞減獎勵值。</a:t>
            </a:r>
            <a:endParaRPr lang="zh-TW" altLang="en-US" sz="2300" dirty="0">
              <a:latin typeface="標楷體" panose="03000509000000000000" pitchFamily="65" charset="-120"/>
              <a:ea typeface="標楷體" panose="03000509000000000000" pitchFamily="65" charset="-120"/>
            </a:endParaRPr>
          </a:p>
        </p:txBody>
      </p:sp>
      <p:sp>
        <p:nvSpPr>
          <p:cNvPr id="12" name="副標題 2"/>
          <p:cNvSpPr txBox="1">
            <a:spLocks/>
          </p:cNvSpPr>
          <p:nvPr/>
        </p:nvSpPr>
        <p:spPr>
          <a:xfrm>
            <a:off x="130320" y="3017488"/>
            <a:ext cx="4657703" cy="515495"/>
          </a:xfrm>
          <a:prstGeom prst="rect">
            <a:avLst/>
          </a:prstGeom>
          <a:solidFill>
            <a:srgbClr val="66CCFF"/>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TW" altLang="en-US" sz="2600" b="1" dirty="0" smtClean="0"/>
              <a:t>  </a:t>
            </a:r>
            <a:r>
              <a:rPr lang="zh-TW" altLang="en-US" sz="2600" b="1" dirty="0" smtClean="0">
                <a:latin typeface="標楷體" panose="03000509000000000000" pitchFamily="65" charset="-120"/>
                <a:ea typeface="標楷體" panose="03000509000000000000" pitchFamily="65" charset="-120"/>
              </a:rPr>
              <a:t>二、時程獎勵逐年遞減</a:t>
            </a:r>
            <a:endParaRPr lang="zh-TW" altLang="en-US" sz="2600" b="1" dirty="0">
              <a:latin typeface="標楷體" panose="03000509000000000000" pitchFamily="65" charset="-120"/>
              <a:ea typeface="標楷體" panose="03000509000000000000" pitchFamily="65" charset="-120"/>
            </a:endParaRPr>
          </a:p>
        </p:txBody>
      </p:sp>
      <p:sp>
        <p:nvSpPr>
          <p:cNvPr id="13" name="副標題 2"/>
          <p:cNvSpPr txBox="1">
            <a:spLocks/>
          </p:cNvSpPr>
          <p:nvPr/>
        </p:nvSpPr>
        <p:spPr>
          <a:xfrm>
            <a:off x="130320" y="1355533"/>
            <a:ext cx="4657703" cy="515495"/>
          </a:xfrm>
          <a:prstGeom prst="rect">
            <a:avLst/>
          </a:prstGeom>
          <a:solidFill>
            <a:srgbClr val="66CCFF"/>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TW" altLang="en-US" sz="2600" b="1" dirty="0" smtClean="0"/>
              <a:t>  </a:t>
            </a:r>
            <a:r>
              <a:rPr lang="zh-TW" altLang="en-US" sz="2600" b="1" dirty="0">
                <a:latin typeface="標楷體" panose="03000509000000000000" pitchFamily="65" charset="-120"/>
                <a:ea typeface="標楷體" panose="03000509000000000000" pitchFamily="65" charset="-120"/>
              </a:rPr>
              <a:t>一</a:t>
            </a:r>
            <a:r>
              <a:rPr lang="zh-TW" altLang="en-US" sz="2600" b="1" dirty="0" smtClean="0">
                <a:latin typeface="標楷體" panose="03000509000000000000" pitchFamily="65" charset="-120"/>
                <a:ea typeface="標楷體" panose="03000509000000000000" pitchFamily="65" charset="-120"/>
              </a:rPr>
              <a:t>、取消基地合併鄰地限制</a:t>
            </a:r>
            <a:endParaRPr lang="zh-TW" altLang="en-US" sz="2600" b="1" dirty="0">
              <a:latin typeface="標楷體" panose="03000509000000000000" pitchFamily="65" charset="-120"/>
              <a:ea typeface="標楷體" panose="03000509000000000000" pitchFamily="65" charset="-120"/>
            </a:endParaRPr>
          </a:p>
        </p:txBody>
      </p:sp>
      <p:sp>
        <p:nvSpPr>
          <p:cNvPr id="14" name="副標題 2"/>
          <p:cNvSpPr txBox="1">
            <a:spLocks/>
          </p:cNvSpPr>
          <p:nvPr/>
        </p:nvSpPr>
        <p:spPr>
          <a:xfrm>
            <a:off x="130319" y="4910883"/>
            <a:ext cx="4657703" cy="515495"/>
          </a:xfrm>
          <a:prstGeom prst="rect">
            <a:avLst/>
          </a:prstGeom>
          <a:solidFill>
            <a:srgbClr val="66CCFF"/>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TW" altLang="en-US" sz="2600" b="1" dirty="0" smtClean="0"/>
              <a:t>  </a:t>
            </a:r>
            <a:r>
              <a:rPr lang="zh-TW" altLang="en-US" sz="2600" b="1" dirty="0">
                <a:latin typeface="標楷體" panose="03000509000000000000" pitchFamily="65" charset="-120"/>
                <a:ea typeface="標楷體" panose="03000509000000000000" pitchFamily="65" charset="-120"/>
              </a:rPr>
              <a:t>三</a:t>
            </a:r>
            <a:r>
              <a:rPr lang="zh-TW" altLang="en-US" sz="2600" b="1" dirty="0" smtClean="0">
                <a:latin typeface="標楷體" panose="03000509000000000000" pitchFamily="65" charset="-120"/>
                <a:ea typeface="標楷體" panose="03000509000000000000" pitchFamily="65" charset="-120"/>
              </a:rPr>
              <a:t>、新增規模獎勵</a:t>
            </a:r>
            <a:endParaRPr lang="zh-TW" altLang="en-US" sz="2600" b="1" dirty="0">
              <a:latin typeface="標楷體" panose="03000509000000000000" pitchFamily="65" charset="-120"/>
              <a:ea typeface="標楷體" panose="03000509000000000000" pitchFamily="65" charset="-120"/>
            </a:endParaRPr>
          </a:p>
        </p:txBody>
      </p:sp>
      <p:pic>
        <p:nvPicPr>
          <p:cNvPr id="6" name="圖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0545" y="3933056"/>
            <a:ext cx="3894196" cy="2067028"/>
          </a:xfrm>
          <a:prstGeom prst="rect">
            <a:avLst/>
          </a:prstGeom>
        </p:spPr>
      </p:pic>
      <p:sp>
        <p:nvSpPr>
          <p:cNvPr id="15" name="副標題 2"/>
          <p:cNvSpPr txBox="1">
            <a:spLocks/>
          </p:cNvSpPr>
          <p:nvPr/>
        </p:nvSpPr>
        <p:spPr>
          <a:xfrm>
            <a:off x="152397" y="5440007"/>
            <a:ext cx="4858147" cy="1120153"/>
          </a:xfrm>
          <a:prstGeom prst="rect">
            <a:avLst/>
          </a:prstGeom>
          <a:solidFill>
            <a:schemeClr val="bg1"/>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TW" sz="2300" dirty="0" smtClean="0">
                <a:latin typeface="標楷體" panose="03000509000000000000" pitchFamily="65" charset="-120"/>
                <a:ea typeface="標楷體" panose="03000509000000000000" pitchFamily="65" charset="-120"/>
              </a:rPr>
              <a:t>200</a:t>
            </a:r>
            <a:r>
              <a:rPr lang="zh-TW" altLang="zh-TW" sz="2400" dirty="0"/>
              <a:t>㎡</a:t>
            </a:r>
            <a:r>
              <a:rPr lang="zh-TW" altLang="en-US" sz="2300" dirty="0" smtClean="0">
                <a:latin typeface="標楷體" panose="03000509000000000000" pitchFamily="65" charset="-120"/>
                <a:ea typeface="標楷體" panose="03000509000000000000" pitchFamily="65" charset="-120"/>
              </a:rPr>
              <a:t>以上即可申請規模獎勵</a:t>
            </a:r>
            <a:r>
              <a:rPr lang="en-US" altLang="zh-TW" sz="2300" dirty="0" smtClean="0">
                <a:latin typeface="標楷體" panose="03000509000000000000" pitchFamily="65" charset="-120"/>
                <a:ea typeface="標楷體" panose="03000509000000000000" pitchFamily="65" charset="-120"/>
              </a:rPr>
              <a:t>2%</a:t>
            </a:r>
            <a:r>
              <a:rPr lang="zh-TW" altLang="en-US" sz="2300" dirty="0" smtClean="0">
                <a:latin typeface="標楷體" panose="03000509000000000000" pitchFamily="65" charset="-120"/>
                <a:ea typeface="標楷體" panose="03000509000000000000" pitchFamily="65" charset="-120"/>
              </a:rPr>
              <a:t>，之後每增加</a:t>
            </a:r>
            <a:r>
              <a:rPr lang="en-US" altLang="zh-TW" sz="2300" dirty="0" smtClean="0">
                <a:latin typeface="標楷體" panose="03000509000000000000" pitchFamily="65" charset="-120"/>
                <a:ea typeface="標楷體" panose="03000509000000000000" pitchFamily="65" charset="-120"/>
              </a:rPr>
              <a:t>100</a:t>
            </a:r>
            <a:r>
              <a:rPr lang="zh-TW" altLang="zh-TW" sz="2400"/>
              <a:t>㎡</a:t>
            </a:r>
            <a:r>
              <a:rPr lang="zh-TW" altLang="en-US" sz="2300" smtClean="0">
                <a:latin typeface="標楷體" panose="03000509000000000000" pitchFamily="65" charset="-120"/>
                <a:ea typeface="標楷體" panose="03000509000000000000" pitchFamily="65" charset="-120"/>
              </a:rPr>
              <a:t>可增加申請規模</a:t>
            </a:r>
            <a:r>
              <a:rPr lang="zh-TW" altLang="en-US" sz="2300" dirty="0" smtClean="0">
                <a:latin typeface="標楷體" panose="03000509000000000000" pitchFamily="65" charset="-120"/>
                <a:ea typeface="標楷體" panose="03000509000000000000" pitchFamily="65" charset="-120"/>
              </a:rPr>
              <a:t>獎勵</a:t>
            </a:r>
            <a:r>
              <a:rPr lang="en-US" altLang="zh-TW" sz="2300" dirty="0" smtClean="0">
                <a:latin typeface="標楷體" panose="03000509000000000000" pitchFamily="65" charset="-120"/>
                <a:ea typeface="標楷體" panose="03000509000000000000" pitchFamily="65" charset="-120"/>
              </a:rPr>
              <a:t>0.5%(</a:t>
            </a:r>
            <a:r>
              <a:rPr lang="zh-TW" altLang="en-US" sz="2300" dirty="0" smtClean="0">
                <a:latin typeface="標楷體" panose="03000509000000000000" pitchFamily="65" charset="-120"/>
                <a:ea typeface="標楷體" panose="03000509000000000000" pitchFamily="65" charset="-120"/>
              </a:rPr>
              <a:t>合併時程獎勵上限</a:t>
            </a:r>
            <a:r>
              <a:rPr lang="en-US" altLang="zh-TW" sz="2300" dirty="0" smtClean="0">
                <a:latin typeface="標楷體" panose="03000509000000000000" pitchFamily="65" charset="-120"/>
                <a:ea typeface="標楷體" panose="03000509000000000000" pitchFamily="65" charset="-120"/>
              </a:rPr>
              <a:t>10%)</a:t>
            </a:r>
            <a:r>
              <a:rPr lang="zh-TW" altLang="en-US" sz="2300" dirty="0" smtClean="0">
                <a:latin typeface="標楷體" panose="03000509000000000000" pitchFamily="65" charset="-120"/>
                <a:ea typeface="標楷體" panose="03000509000000000000" pitchFamily="65" charset="-120"/>
              </a:rPr>
              <a:t>。</a:t>
            </a:r>
            <a:endParaRPr lang="zh-TW" altLang="en-US" sz="2300" dirty="0">
              <a:latin typeface="標楷體" panose="03000509000000000000" pitchFamily="65" charset="-120"/>
              <a:ea typeface="標楷體" panose="03000509000000000000" pitchFamily="65" charset="-120"/>
            </a:endParaRPr>
          </a:p>
        </p:txBody>
      </p:sp>
      <p:pic>
        <p:nvPicPr>
          <p:cNvPr id="2" name="圖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0544" y="3902072"/>
            <a:ext cx="3984010" cy="2098012"/>
          </a:xfrm>
          <a:prstGeom prst="rect">
            <a:avLst/>
          </a:prstGeom>
        </p:spPr>
      </p:pic>
    </p:spTree>
    <p:extLst>
      <p:ext uri="{BB962C8B-B14F-4D97-AF65-F5344CB8AC3E}">
        <p14:creationId xmlns:p14="http://schemas.microsoft.com/office/powerpoint/2010/main" val="16203458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606955" y="833533"/>
            <a:ext cx="7488832" cy="5172947"/>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向上箭號圖說文字 5"/>
          <p:cNvSpPr/>
          <p:nvPr/>
        </p:nvSpPr>
        <p:spPr>
          <a:xfrm>
            <a:off x="2875207" y="6057495"/>
            <a:ext cx="2952327" cy="764704"/>
          </a:xfrm>
          <a:prstGeom prst="upArrowCallout">
            <a:avLst>
              <a:gd name="adj1" fmla="val 102273"/>
              <a:gd name="adj2" fmla="val 76136"/>
              <a:gd name="adj3" fmla="val 25000"/>
              <a:gd name="adj4" fmla="val 64977"/>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dirty="0" smtClean="0">
                <a:solidFill>
                  <a:schemeClr val="tx1"/>
                </a:solidFill>
                <a:latin typeface="微軟正黑體" pitchFamily="34" charset="-120"/>
                <a:ea typeface="微軟正黑體" pitchFamily="34" charset="-120"/>
              </a:rPr>
              <a:t>必要項目</a:t>
            </a:r>
            <a:endParaRPr lang="en-US" altLang="zh-TW" sz="3200" dirty="0" smtClean="0">
              <a:solidFill>
                <a:schemeClr val="tx1"/>
              </a:solidFill>
              <a:latin typeface="微軟正黑體" pitchFamily="34" charset="-120"/>
              <a:ea typeface="微軟正黑體" pitchFamily="34" charset="-120"/>
            </a:endParaRPr>
          </a:p>
        </p:txBody>
      </p:sp>
      <p:pic>
        <p:nvPicPr>
          <p:cNvPr id="8" name="圖片 7">
            <a:extLst>
              <a:ext uri="{FF2B5EF4-FFF2-40B4-BE49-F238E27FC236}">
                <a16:creationId xmlns="" xmlns:a16="http://schemas.microsoft.com/office/drawing/2014/main" id="{7034702D-4B9E-4613-984B-A6BE0F8C1724}"/>
              </a:ext>
            </a:extLst>
          </p:cNvPr>
          <p:cNvPicPr>
            <a:picLocks noChangeAspect="1"/>
          </p:cNvPicPr>
          <p:nvPr/>
        </p:nvPicPr>
        <p:blipFill>
          <a:blip r:embed="rId3"/>
          <a:stretch>
            <a:fillRect/>
          </a:stretch>
        </p:blipFill>
        <p:spPr>
          <a:xfrm>
            <a:off x="8095787" y="179035"/>
            <a:ext cx="852904" cy="637711"/>
          </a:xfrm>
          <a:prstGeom prst="rect">
            <a:avLst/>
          </a:prstGeom>
        </p:spPr>
      </p:pic>
      <p:sp>
        <p:nvSpPr>
          <p:cNvPr id="9" name="文字方塊 8">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10" name="矩形 9">
            <a:extLst>
              <a:ext uri="{FF2B5EF4-FFF2-40B4-BE49-F238E27FC236}">
                <a16:creationId xmlns="" xmlns:a16="http://schemas.microsoft.com/office/drawing/2014/main" id="{4C0A15E1-574D-4C95-8F0D-4336384A5FD1}"/>
              </a:ext>
            </a:extLst>
          </p:cNvPr>
          <p:cNvSpPr/>
          <p:nvPr/>
        </p:nvSpPr>
        <p:spPr>
          <a:xfrm>
            <a:off x="367591" y="120248"/>
            <a:ext cx="2949937"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陸、獎勵</a:t>
            </a:r>
            <a:endParaRPr lang="en-US" altLang="zh-TW" sz="2800" b="1" dirty="0">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 xmlns:a16="http://schemas.microsoft.com/office/drawing/2014/main" id="{48375238-BBFC-4D38-A267-00FBBAF790A3}"/>
              </a:ext>
            </a:extLst>
          </p:cNvPr>
          <p:cNvSpPr txBox="1"/>
          <p:nvPr/>
        </p:nvSpPr>
        <p:spPr>
          <a:xfrm>
            <a:off x="193834" y="6596236"/>
            <a:ext cx="1120820" cy="246221"/>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出處</a:t>
            </a:r>
            <a:r>
              <a:rPr lang="en-US" altLang="zh-TW" sz="1000" spc="300" dirty="0">
                <a:latin typeface="華康儷中宋" panose="02020509000000000000" pitchFamily="49" charset="-120"/>
                <a:ea typeface="華康儷中宋" panose="02020509000000000000" pitchFamily="49" charset="-120"/>
              </a:rPr>
              <a:t>:</a:t>
            </a:r>
            <a:r>
              <a:rPr lang="zh-TW" altLang="en-US" sz="1000" spc="300" dirty="0">
                <a:latin typeface="華康儷中宋" panose="02020509000000000000" pitchFamily="49" charset="-120"/>
                <a:ea typeface="華康儷中宋" panose="02020509000000000000" pitchFamily="49" charset="-120"/>
              </a:rPr>
              <a:t>內政部</a:t>
            </a:r>
          </a:p>
        </p:txBody>
      </p:sp>
    </p:spTree>
    <p:extLst>
      <p:ext uri="{BB962C8B-B14F-4D97-AF65-F5344CB8AC3E}">
        <p14:creationId xmlns:p14="http://schemas.microsoft.com/office/powerpoint/2010/main" val="5047328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899591" y="816748"/>
            <a:ext cx="7196195" cy="5144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向上箭號圖說文字 4"/>
          <p:cNvSpPr/>
          <p:nvPr/>
        </p:nvSpPr>
        <p:spPr>
          <a:xfrm>
            <a:off x="2913993" y="5992582"/>
            <a:ext cx="3672408" cy="829005"/>
          </a:xfrm>
          <a:prstGeom prst="upArrowCallout">
            <a:avLst>
              <a:gd name="adj1" fmla="val 102273"/>
              <a:gd name="adj2" fmla="val 76136"/>
              <a:gd name="adj3" fmla="val 25000"/>
              <a:gd name="adj4" fmla="val 64977"/>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latin typeface="微軟正黑體" pitchFamily="34" charset="-120"/>
                <a:ea typeface="微軟正黑體" pitchFamily="34" charset="-120"/>
              </a:rPr>
              <a:t>選擇項目</a:t>
            </a:r>
            <a:endParaRPr lang="en-US" altLang="zh-TW" dirty="0" smtClean="0">
              <a:solidFill>
                <a:schemeClr val="tx1"/>
              </a:solidFill>
              <a:latin typeface="微軟正黑體" pitchFamily="34" charset="-120"/>
              <a:ea typeface="微軟正黑體" pitchFamily="34" charset="-120"/>
            </a:endParaRPr>
          </a:p>
          <a:p>
            <a:pPr algn="ctr"/>
            <a:r>
              <a:rPr lang="en-US" altLang="zh-TW" dirty="0" smtClean="0">
                <a:solidFill>
                  <a:schemeClr val="tx1"/>
                </a:solidFill>
                <a:latin typeface="微軟正黑體" pitchFamily="34" charset="-120"/>
                <a:ea typeface="微軟正黑體" pitchFamily="34" charset="-120"/>
              </a:rPr>
              <a:t>(</a:t>
            </a:r>
            <a:r>
              <a:rPr lang="zh-TW" altLang="en-US" dirty="0" smtClean="0">
                <a:solidFill>
                  <a:schemeClr val="tx1"/>
                </a:solidFill>
                <a:latin typeface="微軟正黑體" pitchFamily="34" charset="-120"/>
                <a:ea typeface="微軟正黑體" pitchFamily="34" charset="-120"/>
              </a:rPr>
              <a:t>前項都</a:t>
            </a:r>
            <a:r>
              <a:rPr lang="zh-TW" altLang="en-US" dirty="0">
                <a:solidFill>
                  <a:schemeClr val="tx1"/>
                </a:solidFill>
                <a:latin typeface="微軟正黑體" pitchFamily="34" charset="-120"/>
                <a:ea typeface="微軟正黑體" pitchFamily="34" charset="-120"/>
              </a:rPr>
              <a:t>有</a:t>
            </a:r>
            <a:r>
              <a:rPr lang="zh-TW" altLang="en-US" dirty="0" smtClean="0">
                <a:solidFill>
                  <a:schemeClr val="tx1"/>
                </a:solidFill>
                <a:latin typeface="微軟正黑體" pitchFamily="34" charset="-120"/>
                <a:ea typeface="微軟正黑體" pitchFamily="34" charset="-120"/>
              </a:rPr>
              <a:t>拿</a:t>
            </a:r>
            <a:r>
              <a:rPr lang="zh-TW" altLang="en-US" dirty="0">
                <a:solidFill>
                  <a:schemeClr val="tx1"/>
                </a:solidFill>
                <a:latin typeface="微軟正黑體" pitchFamily="34" charset="-120"/>
                <a:ea typeface="微軟正黑體" pitchFamily="34" charset="-120"/>
              </a:rPr>
              <a:t>到</a:t>
            </a:r>
            <a:r>
              <a:rPr lang="zh-TW" altLang="en-US" dirty="0" smtClean="0">
                <a:solidFill>
                  <a:schemeClr val="tx1"/>
                </a:solidFill>
                <a:latin typeface="微軟正黑體" pitchFamily="34" charset="-120"/>
                <a:ea typeface="微軟正黑體" pitchFamily="34" charset="-120"/>
              </a:rPr>
              <a:t>才能申請</a:t>
            </a:r>
            <a:r>
              <a:rPr lang="en-US" altLang="zh-TW" dirty="0" smtClean="0">
                <a:solidFill>
                  <a:schemeClr val="tx1"/>
                </a:solidFill>
                <a:latin typeface="微軟正黑體" pitchFamily="34" charset="-120"/>
                <a:ea typeface="微軟正黑體" pitchFamily="34" charset="-120"/>
              </a:rPr>
              <a:t>)</a:t>
            </a:r>
            <a:endParaRPr lang="zh-TW" altLang="en-US" dirty="0">
              <a:solidFill>
                <a:schemeClr val="tx1"/>
              </a:solidFill>
              <a:latin typeface="微軟正黑體" pitchFamily="34" charset="-120"/>
              <a:ea typeface="微軟正黑體" pitchFamily="34" charset="-120"/>
            </a:endParaRPr>
          </a:p>
        </p:txBody>
      </p:sp>
      <p:pic>
        <p:nvPicPr>
          <p:cNvPr id="6" name="圖片 5">
            <a:extLst>
              <a:ext uri="{FF2B5EF4-FFF2-40B4-BE49-F238E27FC236}">
                <a16:creationId xmlns="" xmlns:a16="http://schemas.microsoft.com/office/drawing/2014/main" id="{7034702D-4B9E-4613-984B-A6BE0F8C1724}"/>
              </a:ext>
            </a:extLst>
          </p:cNvPr>
          <p:cNvPicPr>
            <a:picLocks noChangeAspect="1"/>
          </p:cNvPicPr>
          <p:nvPr/>
        </p:nvPicPr>
        <p:blipFill>
          <a:blip r:embed="rId3"/>
          <a:stretch>
            <a:fillRect/>
          </a:stretch>
        </p:blipFill>
        <p:spPr>
          <a:xfrm>
            <a:off x="8095787" y="179035"/>
            <a:ext cx="852904" cy="637711"/>
          </a:xfrm>
          <a:prstGeom prst="rect">
            <a:avLst/>
          </a:prstGeom>
        </p:spPr>
      </p:pic>
      <p:sp>
        <p:nvSpPr>
          <p:cNvPr id="7" name="文字方塊 6">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8" name="矩形 7">
            <a:extLst>
              <a:ext uri="{FF2B5EF4-FFF2-40B4-BE49-F238E27FC236}">
                <a16:creationId xmlns="" xmlns:a16="http://schemas.microsoft.com/office/drawing/2014/main" id="{4C0A15E1-574D-4C95-8F0D-4336384A5FD1}"/>
              </a:ext>
            </a:extLst>
          </p:cNvPr>
          <p:cNvSpPr/>
          <p:nvPr/>
        </p:nvSpPr>
        <p:spPr>
          <a:xfrm>
            <a:off x="367591" y="120248"/>
            <a:ext cx="2949937" cy="523220"/>
          </a:xfrm>
          <a:prstGeom prst="rect">
            <a:avLst/>
          </a:prstGeom>
        </p:spPr>
        <p:txBody>
          <a:bodyPr wrap="square">
            <a:spAutoFit/>
          </a:bodyPr>
          <a:lstStyle/>
          <a:p>
            <a:r>
              <a:rPr lang="zh-TW" altLang="en-US" sz="2800" b="1" dirty="0">
                <a:latin typeface="微軟正黑體" panose="020B0604030504040204" pitchFamily="34" charset="-120"/>
                <a:ea typeface="微軟正黑體" panose="020B0604030504040204" pitchFamily="34" charset="-120"/>
              </a:rPr>
              <a:t>陸</a:t>
            </a:r>
            <a:r>
              <a:rPr lang="zh-TW" altLang="en-US" sz="2800" b="1" dirty="0" smtClean="0">
                <a:latin typeface="微軟正黑體" panose="020B0604030504040204" pitchFamily="34" charset="-120"/>
                <a:ea typeface="微軟正黑體" panose="020B0604030504040204" pitchFamily="34" charset="-120"/>
              </a:rPr>
              <a:t>、獎勵</a:t>
            </a:r>
            <a:endParaRPr lang="en-US" altLang="zh-TW" sz="2800" b="1" dirty="0">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 xmlns:a16="http://schemas.microsoft.com/office/drawing/2014/main" id="{48375238-BBFC-4D38-A267-00FBBAF790A3}"/>
              </a:ext>
            </a:extLst>
          </p:cNvPr>
          <p:cNvSpPr txBox="1"/>
          <p:nvPr/>
        </p:nvSpPr>
        <p:spPr>
          <a:xfrm>
            <a:off x="193834" y="6596236"/>
            <a:ext cx="1120820" cy="246221"/>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出處</a:t>
            </a:r>
            <a:r>
              <a:rPr lang="en-US" altLang="zh-TW" sz="1000" spc="300" dirty="0">
                <a:latin typeface="華康儷中宋" panose="02020509000000000000" pitchFamily="49" charset="-120"/>
                <a:ea typeface="華康儷中宋" panose="02020509000000000000" pitchFamily="49" charset="-120"/>
              </a:rPr>
              <a:t>:</a:t>
            </a:r>
            <a:r>
              <a:rPr lang="zh-TW" altLang="en-US" sz="1000" spc="300" dirty="0">
                <a:latin typeface="華康儷中宋" panose="02020509000000000000" pitchFamily="49" charset="-120"/>
                <a:ea typeface="華康儷中宋" panose="02020509000000000000" pitchFamily="49" charset="-120"/>
              </a:rPr>
              <a:t>內政部</a:t>
            </a:r>
          </a:p>
        </p:txBody>
      </p:sp>
    </p:spTree>
    <p:extLst>
      <p:ext uri="{BB962C8B-B14F-4D97-AF65-F5344CB8AC3E}">
        <p14:creationId xmlns:p14="http://schemas.microsoft.com/office/powerpoint/2010/main" val="187222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2210683157"/>
              </p:ext>
            </p:extLst>
          </p:nvPr>
        </p:nvGraphicFramePr>
        <p:xfrm>
          <a:off x="2158865" y="1292001"/>
          <a:ext cx="6761211" cy="46288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燕尾形向右箭號 4"/>
          <p:cNvSpPr/>
          <p:nvPr/>
        </p:nvSpPr>
        <p:spPr>
          <a:xfrm rot="5400000">
            <a:off x="437357" y="1284411"/>
            <a:ext cx="1543050" cy="1846263"/>
          </a:xfrm>
          <a:prstGeom prst="notchedRightArrow">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TW" altLang="en-US">
              <a:solidFill>
                <a:srgbClr val="FFFFFF"/>
              </a:solidFill>
            </a:endParaRPr>
          </a:p>
        </p:txBody>
      </p:sp>
      <p:sp>
        <p:nvSpPr>
          <p:cNvPr id="6" name="燕尾形向右箭號 5"/>
          <p:cNvSpPr/>
          <p:nvPr/>
        </p:nvSpPr>
        <p:spPr>
          <a:xfrm rot="5400000">
            <a:off x="437357" y="2559173"/>
            <a:ext cx="1543050" cy="1846263"/>
          </a:xfrm>
          <a:prstGeom prst="notchedRightArrow">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TW" altLang="en-US">
              <a:solidFill>
                <a:srgbClr val="FFFFFF"/>
              </a:solidFill>
            </a:endParaRPr>
          </a:p>
        </p:txBody>
      </p:sp>
      <p:sp>
        <p:nvSpPr>
          <p:cNvPr id="7" name="燕尾形向右箭號 6"/>
          <p:cNvSpPr/>
          <p:nvPr/>
        </p:nvSpPr>
        <p:spPr>
          <a:xfrm rot="5400000">
            <a:off x="227807" y="4045073"/>
            <a:ext cx="1962150" cy="1846263"/>
          </a:xfrm>
          <a:prstGeom prst="notchedRightArrow">
            <a:avLst/>
          </a:prstGeom>
          <a:solidFill>
            <a:schemeClr val="accent6">
              <a:lumMod val="60000"/>
              <a:lumOff val="4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zh-TW" altLang="en-US">
              <a:solidFill>
                <a:srgbClr val="FFFFFF"/>
              </a:solidFill>
            </a:endParaRPr>
          </a:p>
        </p:txBody>
      </p:sp>
      <p:sp>
        <p:nvSpPr>
          <p:cNvPr id="8" name="文字方塊 5"/>
          <p:cNvSpPr txBox="1">
            <a:spLocks noChangeArrowheads="1"/>
          </p:cNvSpPr>
          <p:nvPr/>
        </p:nvSpPr>
        <p:spPr bwMode="auto">
          <a:xfrm>
            <a:off x="654050" y="1953543"/>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fontAlgn="base">
              <a:spcBef>
                <a:spcPct val="0"/>
              </a:spcBef>
              <a:spcAft>
                <a:spcPct val="0"/>
              </a:spcAft>
            </a:pPr>
            <a:r>
              <a:rPr kumimoji="0" lang="zh-TW" altLang="en-US" sz="1800" dirty="0" smtClean="0">
                <a:latin typeface="微軟正黑體" pitchFamily="34" charset="-120"/>
                <a:ea typeface="微軟正黑體" pitchFamily="34" charset="-120"/>
                <a:cs typeface="Vrinda" pitchFamily="34" charset="0"/>
              </a:rPr>
              <a:t>重建期間</a:t>
            </a:r>
          </a:p>
        </p:txBody>
      </p:sp>
      <p:sp>
        <p:nvSpPr>
          <p:cNvPr id="9" name="文字方塊 9"/>
          <p:cNvSpPr txBox="1">
            <a:spLocks noChangeArrowheads="1"/>
          </p:cNvSpPr>
          <p:nvPr/>
        </p:nvSpPr>
        <p:spPr bwMode="auto">
          <a:xfrm>
            <a:off x="688686" y="3137818"/>
            <a:ext cx="10118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a:spcBef>
                <a:spcPct val="0"/>
              </a:spcBef>
              <a:spcAft>
                <a:spcPct val="0"/>
              </a:spcAft>
            </a:pPr>
            <a:r>
              <a:rPr kumimoji="0" lang="zh-TW" altLang="en-US" sz="1800" dirty="0" smtClean="0">
                <a:latin typeface="微軟正黑體" pitchFamily="34" charset="-120"/>
                <a:ea typeface="微軟正黑體" pitchFamily="34" charset="-120"/>
              </a:rPr>
              <a:t>重建後</a:t>
            </a:r>
            <a:endParaRPr kumimoji="0" lang="en-US" altLang="zh-TW" sz="1800" dirty="0" smtClean="0">
              <a:latin typeface="微軟正黑體" pitchFamily="34" charset="-120"/>
              <a:ea typeface="微軟正黑體" pitchFamily="34" charset="-120"/>
            </a:endParaRPr>
          </a:p>
          <a:p>
            <a:pPr algn="ctr" fontAlgn="base">
              <a:spcBef>
                <a:spcPct val="0"/>
              </a:spcBef>
              <a:spcAft>
                <a:spcPct val="0"/>
              </a:spcAft>
            </a:pPr>
            <a:r>
              <a:rPr kumimoji="0" lang="zh-TW" altLang="en-US" sz="1800" dirty="0" smtClean="0">
                <a:latin typeface="微軟正黑體" pitchFamily="34" charset="-120"/>
                <a:ea typeface="微軟正黑體" pitchFamily="34" charset="-120"/>
              </a:rPr>
              <a:t>第</a:t>
            </a:r>
            <a:r>
              <a:rPr kumimoji="0" lang="en-US" altLang="zh-TW" sz="1800" dirty="0" smtClean="0">
                <a:latin typeface="微軟正黑體" pitchFamily="34" charset="-120"/>
                <a:ea typeface="微軟正黑體" pitchFamily="34" charset="-120"/>
              </a:rPr>
              <a:t>1-2</a:t>
            </a:r>
            <a:r>
              <a:rPr kumimoji="0" lang="zh-TW" altLang="en-US" sz="1800" dirty="0" smtClean="0">
                <a:latin typeface="微軟正黑體" pitchFamily="34" charset="-120"/>
                <a:ea typeface="微軟正黑體" pitchFamily="34" charset="-120"/>
              </a:rPr>
              <a:t>年</a:t>
            </a:r>
          </a:p>
        </p:txBody>
      </p:sp>
      <p:sp>
        <p:nvSpPr>
          <p:cNvPr id="10" name="文字方塊 11"/>
          <p:cNvSpPr txBox="1">
            <a:spLocks noChangeArrowheads="1"/>
          </p:cNvSpPr>
          <p:nvPr/>
        </p:nvSpPr>
        <p:spPr bwMode="auto">
          <a:xfrm>
            <a:off x="659468" y="4706268"/>
            <a:ext cx="11448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defTabSz="4572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defTabSz="4572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fontAlgn="base">
              <a:spcBef>
                <a:spcPct val="0"/>
              </a:spcBef>
              <a:spcAft>
                <a:spcPct val="0"/>
              </a:spcAft>
            </a:pPr>
            <a:r>
              <a:rPr kumimoji="0" lang="zh-TW" altLang="en-US" sz="1800" dirty="0" smtClean="0">
                <a:latin typeface="微軟正黑體" pitchFamily="34" charset="-120"/>
                <a:ea typeface="微軟正黑體" pitchFamily="34" charset="-120"/>
              </a:rPr>
              <a:t>重建後</a:t>
            </a:r>
            <a:endParaRPr kumimoji="0" lang="en-US" altLang="zh-TW" sz="1800" dirty="0" smtClean="0">
              <a:latin typeface="微軟正黑體" pitchFamily="34" charset="-120"/>
              <a:ea typeface="微軟正黑體" pitchFamily="34" charset="-120"/>
            </a:endParaRPr>
          </a:p>
          <a:p>
            <a:pPr algn="ctr" fontAlgn="base">
              <a:spcBef>
                <a:spcPct val="0"/>
              </a:spcBef>
              <a:spcAft>
                <a:spcPct val="0"/>
              </a:spcAft>
            </a:pPr>
            <a:r>
              <a:rPr kumimoji="0" lang="zh-TW" altLang="en-US" sz="1800" dirty="0" smtClean="0">
                <a:latin typeface="微軟正黑體" pitchFamily="34" charset="-120"/>
                <a:ea typeface="微軟正黑體" pitchFamily="34" charset="-120"/>
              </a:rPr>
              <a:t>第</a:t>
            </a:r>
            <a:r>
              <a:rPr kumimoji="0" lang="en-US" altLang="zh-TW" sz="1800" dirty="0" smtClean="0">
                <a:latin typeface="微軟正黑體" pitchFamily="34" charset="-120"/>
                <a:ea typeface="微軟正黑體" pitchFamily="34" charset="-120"/>
              </a:rPr>
              <a:t>3-12</a:t>
            </a:r>
            <a:r>
              <a:rPr kumimoji="0" lang="zh-TW" altLang="en-US" sz="1800" dirty="0" smtClean="0">
                <a:latin typeface="微軟正黑體" pitchFamily="34" charset="-120"/>
                <a:ea typeface="微軟正黑體" pitchFamily="34" charset="-120"/>
              </a:rPr>
              <a:t>年</a:t>
            </a:r>
          </a:p>
        </p:txBody>
      </p:sp>
      <p:sp>
        <p:nvSpPr>
          <p:cNvPr id="11" name="矩形 2"/>
          <p:cNvSpPr>
            <a:spLocks noChangeArrowheads="1"/>
          </p:cNvSpPr>
          <p:nvPr/>
        </p:nvSpPr>
        <p:spPr bwMode="auto">
          <a:xfrm>
            <a:off x="2160647" y="6093296"/>
            <a:ext cx="777716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0" fontAlgn="base" hangingPunct="0">
              <a:spcBef>
                <a:spcPct val="0"/>
              </a:spcBef>
              <a:spcAft>
                <a:spcPct val="0"/>
              </a:spcAft>
              <a:buFontTx/>
              <a:buChar char="•"/>
            </a:pPr>
            <a:r>
              <a:rPr lang="zh-TW" altLang="en-US" sz="2000" dirty="0" smtClean="0">
                <a:solidFill>
                  <a:srgbClr val="FF0000"/>
                </a:solidFill>
                <a:latin typeface="微軟正黑體" panose="020B0604030504040204" pitchFamily="34" charset="-120"/>
                <a:ea typeface="微軟正黑體" panose="020B0604030504040204" pitchFamily="34" charset="-120"/>
              </a:rPr>
              <a:t>地方政府視地區發展趨勢及財政狀況同意。</a:t>
            </a:r>
            <a:endParaRPr lang="en-US" altLang="zh-TW" sz="2000" dirty="0" smtClean="0">
              <a:solidFill>
                <a:srgbClr val="FF0000"/>
              </a:solidFill>
              <a:latin typeface="微軟正黑體" panose="020B0604030504040204" pitchFamily="34" charset="-120"/>
              <a:ea typeface="微軟正黑體" panose="020B0604030504040204" pitchFamily="34" charset="-120"/>
            </a:endParaRPr>
          </a:p>
          <a:p>
            <a:pPr eaLnBrk="0" fontAlgn="base" hangingPunct="0">
              <a:spcBef>
                <a:spcPct val="0"/>
              </a:spcBef>
              <a:spcAft>
                <a:spcPct val="0"/>
              </a:spcAft>
              <a:buFontTx/>
              <a:buChar char="•"/>
            </a:pPr>
            <a:r>
              <a:rPr lang="zh-TW" altLang="en-US" sz="2000" dirty="0" smtClean="0">
                <a:solidFill>
                  <a:srgbClr val="FF0000"/>
                </a:solidFill>
                <a:latin typeface="微軟正黑體" panose="020B0604030504040204" pitchFamily="34" charset="-120"/>
                <a:ea typeface="微軟正黑體" panose="020B0604030504040204" pitchFamily="34" charset="-120"/>
              </a:rPr>
              <a:t>公布施行後</a:t>
            </a:r>
            <a:r>
              <a:rPr lang="en-US" altLang="zh-TW" sz="2000" dirty="0" smtClean="0">
                <a:solidFill>
                  <a:srgbClr val="FF0000"/>
                </a:solidFill>
                <a:latin typeface="微軟正黑體" panose="020B0604030504040204" pitchFamily="34" charset="-120"/>
                <a:ea typeface="微軟正黑體" panose="020B0604030504040204" pitchFamily="34" charset="-120"/>
              </a:rPr>
              <a:t>5</a:t>
            </a:r>
            <a:r>
              <a:rPr lang="zh-TW" altLang="en-US" sz="2000" dirty="0" smtClean="0">
                <a:solidFill>
                  <a:srgbClr val="FF0000"/>
                </a:solidFill>
                <a:latin typeface="微軟正黑體" panose="020B0604030504040204" pitchFamily="34" charset="-120"/>
                <a:ea typeface="微軟正黑體" panose="020B0604030504040204" pitchFamily="34" charset="-120"/>
              </a:rPr>
              <a:t>年內提出申請，經行政院同意得再延長</a:t>
            </a:r>
            <a:r>
              <a:rPr lang="en-US" altLang="zh-TW" sz="2000" dirty="0" smtClean="0">
                <a:solidFill>
                  <a:srgbClr val="FF0000"/>
                </a:solidFill>
                <a:latin typeface="微軟正黑體" panose="020B0604030504040204" pitchFamily="34" charset="-120"/>
                <a:ea typeface="微軟正黑體" panose="020B0604030504040204" pitchFamily="34" charset="-120"/>
              </a:rPr>
              <a:t>5</a:t>
            </a:r>
            <a:r>
              <a:rPr lang="zh-TW" altLang="en-US" sz="2000" dirty="0" smtClean="0">
                <a:solidFill>
                  <a:srgbClr val="FF0000"/>
                </a:solidFill>
                <a:latin typeface="微軟正黑體" panose="020B0604030504040204" pitchFamily="34" charset="-120"/>
                <a:ea typeface="微軟正黑體" panose="020B0604030504040204" pitchFamily="34" charset="-120"/>
              </a:rPr>
              <a:t>年。</a:t>
            </a:r>
          </a:p>
        </p:txBody>
      </p:sp>
      <p:pic>
        <p:nvPicPr>
          <p:cNvPr id="12" name="圖片 11">
            <a:extLst>
              <a:ext uri="{FF2B5EF4-FFF2-40B4-BE49-F238E27FC236}">
                <a16:creationId xmlns="" xmlns:a16="http://schemas.microsoft.com/office/drawing/2014/main" id="{7034702D-4B9E-4613-984B-A6BE0F8C1724}"/>
              </a:ext>
            </a:extLst>
          </p:cNvPr>
          <p:cNvPicPr>
            <a:picLocks noChangeAspect="1"/>
          </p:cNvPicPr>
          <p:nvPr/>
        </p:nvPicPr>
        <p:blipFill>
          <a:blip r:embed="rId7"/>
          <a:stretch>
            <a:fillRect/>
          </a:stretch>
        </p:blipFill>
        <p:spPr>
          <a:xfrm>
            <a:off x="8095787" y="179035"/>
            <a:ext cx="852904" cy="637711"/>
          </a:xfrm>
          <a:prstGeom prst="rect">
            <a:avLst/>
          </a:prstGeom>
        </p:spPr>
      </p:pic>
      <p:sp>
        <p:nvSpPr>
          <p:cNvPr id="13" name="文字方塊 12">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14" name="矩形 13">
            <a:extLst>
              <a:ext uri="{FF2B5EF4-FFF2-40B4-BE49-F238E27FC236}">
                <a16:creationId xmlns="" xmlns:a16="http://schemas.microsoft.com/office/drawing/2014/main" id="{4C0A15E1-574D-4C95-8F0D-4336384A5FD1}"/>
              </a:ext>
            </a:extLst>
          </p:cNvPr>
          <p:cNvSpPr/>
          <p:nvPr/>
        </p:nvSpPr>
        <p:spPr>
          <a:xfrm>
            <a:off x="367591" y="120248"/>
            <a:ext cx="2949937"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柒、減免</a:t>
            </a:r>
            <a:endParaRPr lang="en-US" altLang="zh-TW" sz="2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644168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1"/>
          <p:cNvPicPr>
            <a:picLocks noChangeAspect="1"/>
          </p:cNvPicPr>
          <p:nvPr/>
        </p:nvPicPr>
        <p:blipFill>
          <a:blip r:embed="rId2">
            <a:extLst>
              <a:ext uri="{28A0092B-C50C-407E-A947-70E740481C1C}">
                <a14:useLocalDpi xmlns:a14="http://schemas.microsoft.com/office/drawing/2010/main" val="0"/>
              </a:ext>
            </a:extLst>
          </a:blip>
          <a:srcRect t="22423"/>
          <a:stretch>
            <a:fillRect/>
          </a:stretch>
        </p:blipFill>
        <p:spPr bwMode="auto">
          <a:xfrm>
            <a:off x="6350" y="1340768"/>
            <a:ext cx="9144000" cy="5048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1"/>
          <p:cNvSpPr txBox="1">
            <a:spLocks noChangeArrowheads="1"/>
          </p:cNvSpPr>
          <p:nvPr/>
        </p:nvSpPr>
        <p:spPr bwMode="auto">
          <a:xfrm>
            <a:off x="6410573" y="3018377"/>
            <a:ext cx="882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0" fontAlgn="base" hangingPunct="0">
              <a:spcBef>
                <a:spcPct val="0"/>
              </a:spcBef>
              <a:spcAft>
                <a:spcPct val="0"/>
              </a:spcAft>
            </a:pPr>
            <a:r>
              <a:rPr lang="zh-TW" altLang="en-US" dirty="0" smtClean="0"/>
              <a:t>（條例</a:t>
            </a:r>
            <a:r>
              <a:rPr lang="en-US" altLang="zh-TW" dirty="0" smtClean="0"/>
              <a:t>3)</a:t>
            </a:r>
            <a:endParaRPr lang="zh-TW" altLang="en-US" dirty="0" smtClean="0"/>
          </a:p>
        </p:txBody>
      </p:sp>
      <p:sp>
        <p:nvSpPr>
          <p:cNvPr id="6" name="文字方塊 1"/>
          <p:cNvSpPr txBox="1">
            <a:spLocks noChangeArrowheads="1"/>
          </p:cNvSpPr>
          <p:nvPr/>
        </p:nvSpPr>
        <p:spPr bwMode="auto">
          <a:xfrm>
            <a:off x="4289946" y="3018377"/>
            <a:ext cx="981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0" fontAlgn="base" hangingPunct="0">
              <a:spcBef>
                <a:spcPct val="0"/>
              </a:spcBef>
              <a:spcAft>
                <a:spcPct val="0"/>
              </a:spcAft>
            </a:pPr>
            <a:r>
              <a:rPr lang="zh-TW" altLang="en-US" dirty="0" smtClean="0"/>
              <a:t>（條例</a:t>
            </a:r>
            <a:r>
              <a:rPr lang="en-US" altLang="zh-TW" dirty="0" smtClean="0"/>
              <a:t>10)</a:t>
            </a:r>
            <a:endParaRPr lang="zh-TW" altLang="en-US" dirty="0" smtClean="0"/>
          </a:p>
        </p:txBody>
      </p:sp>
      <p:sp>
        <p:nvSpPr>
          <p:cNvPr id="7" name="文字方塊 1"/>
          <p:cNvSpPr txBox="1">
            <a:spLocks noChangeArrowheads="1"/>
          </p:cNvSpPr>
          <p:nvPr/>
        </p:nvSpPr>
        <p:spPr bwMode="auto">
          <a:xfrm>
            <a:off x="2267744" y="2984723"/>
            <a:ext cx="882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0" fontAlgn="base" hangingPunct="0">
              <a:spcBef>
                <a:spcPct val="0"/>
              </a:spcBef>
              <a:spcAft>
                <a:spcPct val="0"/>
              </a:spcAft>
            </a:pPr>
            <a:r>
              <a:rPr lang="zh-TW" altLang="en-US" dirty="0" smtClean="0"/>
              <a:t>（條例</a:t>
            </a:r>
            <a:r>
              <a:rPr lang="en-US" altLang="zh-TW" dirty="0" smtClean="0"/>
              <a:t>9)</a:t>
            </a:r>
            <a:endParaRPr lang="zh-TW" altLang="en-US" dirty="0" smtClean="0"/>
          </a:p>
        </p:txBody>
      </p:sp>
      <p:sp>
        <p:nvSpPr>
          <p:cNvPr id="8" name="文字方塊 1"/>
          <p:cNvSpPr txBox="1">
            <a:spLocks noChangeArrowheads="1"/>
          </p:cNvSpPr>
          <p:nvPr/>
        </p:nvSpPr>
        <p:spPr bwMode="auto">
          <a:xfrm>
            <a:off x="-72940" y="2984723"/>
            <a:ext cx="8810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400">
                <a:solidFill>
                  <a:srgbClr val="000000"/>
                </a:solidFill>
                <a:latin typeface="Arial" panose="020B0604020202020204" pitchFamily="34" charset="0"/>
                <a:ea typeface="新細明體" panose="02020500000000000000" pitchFamily="18" charset="-120"/>
                <a:cs typeface="Arial" panose="020B0604020202020204" pitchFamily="34" charset="0"/>
                <a:sym typeface="Arial" panose="020B0604020202020204" pitchFamily="34" charset="0"/>
              </a:defRPr>
            </a:lvl1pPr>
            <a:lvl2pPr marL="742950" indent="-28575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kumimoji="1"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0" fontAlgn="base" hangingPunct="0">
              <a:spcBef>
                <a:spcPct val="0"/>
              </a:spcBef>
              <a:spcAft>
                <a:spcPct val="0"/>
              </a:spcAft>
            </a:pPr>
            <a:r>
              <a:rPr lang="zh-TW" altLang="en-US" dirty="0" smtClean="0"/>
              <a:t>（條例</a:t>
            </a:r>
            <a:r>
              <a:rPr lang="en-US" altLang="zh-TW" dirty="0" smtClean="0"/>
              <a:t>9)</a:t>
            </a:r>
            <a:endParaRPr lang="zh-TW" altLang="en-US" dirty="0" smtClean="0"/>
          </a:p>
        </p:txBody>
      </p:sp>
      <p:pic>
        <p:nvPicPr>
          <p:cNvPr id="9" name="圖片 8">
            <a:extLst>
              <a:ext uri="{FF2B5EF4-FFF2-40B4-BE49-F238E27FC236}">
                <a16:creationId xmlns="" xmlns:a16="http://schemas.microsoft.com/office/drawing/2014/main" id="{7034702D-4B9E-4613-984B-A6BE0F8C1724}"/>
              </a:ext>
            </a:extLst>
          </p:cNvPr>
          <p:cNvPicPr>
            <a:picLocks noChangeAspect="1"/>
          </p:cNvPicPr>
          <p:nvPr/>
        </p:nvPicPr>
        <p:blipFill>
          <a:blip r:embed="rId3"/>
          <a:stretch>
            <a:fillRect/>
          </a:stretch>
        </p:blipFill>
        <p:spPr>
          <a:xfrm>
            <a:off x="8095787" y="179035"/>
            <a:ext cx="852904" cy="637711"/>
          </a:xfrm>
          <a:prstGeom prst="rect">
            <a:avLst/>
          </a:prstGeom>
        </p:spPr>
      </p:pic>
      <p:sp>
        <p:nvSpPr>
          <p:cNvPr id="10" name="文字方塊 9">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11" name="矩形 10">
            <a:extLst>
              <a:ext uri="{FF2B5EF4-FFF2-40B4-BE49-F238E27FC236}">
                <a16:creationId xmlns="" xmlns:a16="http://schemas.microsoft.com/office/drawing/2014/main" id="{4C0A15E1-574D-4C95-8F0D-4336384A5FD1}"/>
              </a:ext>
            </a:extLst>
          </p:cNvPr>
          <p:cNvSpPr/>
          <p:nvPr/>
        </p:nvSpPr>
        <p:spPr>
          <a:xfrm>
            <a:off x="367591" y="120248"/>
            <a:ext cx="2949937"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捌、協助</a:t>
            </a:r>
            <a:endParaRPr lang="en-US" altLang="zh-TW" sz="2800" b="1" dirty="0">
              <a:latin typeface="微軟正黑體" panose="020B0604030504040204" pitchFamily="34" charset="-120"/>
              <a:ea typeface="微軟正黑體" panose="020B0604030504040204" pitchFamily="34" charset="-120"/>
            </a:endParaRPr>
          </a:p>
        </p:txBody>
      </p:sp>
      <p:sp>
        <p:nvSpPr>
          <p:cNvPr id="12" name="文字方塊 11">
            <a:extLst>
              <a:ext uri="{FF2B5EF4-FFF2-40B4-BE49-F238E27FC236}">
                <a16:creationId xmlns="" xmlns:a16="http://schemas.microsoft.com/office/drawing/2014/main" id="{48375238-BBFC-4D38-A267-00FBBAF790A3}"/>
              </a:ext>
            </a:extLst>
          </p:cNvPr>
          <p:cNvSpPr txBox="1"/>
          <p:nvPr/>
        </p:nvSpPr>
        <p:spPr>
          <a:xfrm>
            <a:off x="193834" y="6596236"/>
            <a:ext cx="1120820" cy="246221"/>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出處</a:t>
            </a:r>
            <a:r>
              <a:rPr lang="en-US" altLang="zh-TW" sz="1000" spc="300" dirty="0">
                <a:latin typeface="華康儷中宋" panose="02020509000000000000" pitchFamily="49" charset="-120"/>
                <a:ea typeface="華康儷中宋" panose="02020509000000000000" pitchFamily="49" charset="-120"/>
              </a:rPr>
              <a:t>:</a:t>
            </a:r>
            <a:r>
              <a:rPr lang="zh-TW" altLang="en-US" sz="1000" spc="300" dirty="0">
                <a:latin typeface="華康儷中宋" panose="02020509000000000000" pitchFamily="49" charset="-120"/>
                <a:ea typeface="華康儷中宋" panose="02020509000000000000" pitchFamily="49" charset="-120"/>
              </a:rPr>
              <a:t>內政部</a:t>
            </a:r>
          </a:p>
        </p:txBody>
      </p:sp>
    </p:spTree>
    <p:extLst>
      <p:ext uri="{BB962C8B-B14F-4D97-AF65-F5344CB8AC3E}">
        <p14:creationId xmlns:p14="http://schemas.microsoft.com/office/powerpoint/2010/main" val="14011706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圖表 1"/>
          <p:cNvGraphicFramePr/>
          <p:nvPr>
            <p:extLst>
              <p:ext uri="{D42A27DB-BD31-4B8C-83A1-F6EECF244321}">
                <p14:modId xmlns:p14="http://schemas.microsoft.com/office/powerpoint/2010/main" val="2817604295"/>
              </p:ext>
            </p:extLst>
          </p:nvPr>
        </p:nvGraphicFramePr>
        <p:xfrm>
          <a:off x="395536" y="980728"/>
          <a:ext cx="8496944"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圖片 2">
            <a:extLst>
              <a:ext uri="{FF2B5EF4-FFF2-40B4-BE49-F238E27FC236}">
                <a16:creationId xmlns="" xmlns:a16="http://schemas.microsoft.com/office/drawing/2014/main" id="{7034702D-4B9E-4613-984B-A6BE0F8C1724}"/>
              </a:ext>
            </a:extLst>
          </p:cNvPr>
          <p:cNvPicPr>
            <a:picLocks noChangeAspect="1"/>
          </p:cNvPicPr>
          <p:nvPr/>
        </p:nvPicPr>
        <p:blipFill>
          <a:blip r:embed="rId7"/>
          <a:stretch>
            <a:fillRect/>
          </a:stretch>
        </p:blipFill>
        <p:spPr>
          <a:xfrm>
            <a:off x="8095787" y="179035"/>
            <a:ext cx="852904" cy="637711"/>
          </a:xfrm>
          <a:prstGeom prst="rect">
            <a:avLst/>
          </a:prstGeom>
        </p:spPr>
      </p:pic>
      <p:sp>
        <p:nvSpPr>
          <p:cNvPr id="5" name="文字方塊 4">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6" name="矩形 5">
            <a:extLst>
              <a:ext uri="{FF2B5EF4-FFF2-40B4-BE49-F238E27FC236}">
                <a16:creationId xmlns="" xmlns:a16="http://schemas.microsoft.com/office/drawing/2014/main" id="{4C0A15E1-574D-4C95-8F0D-4336384A5FD1}"/>
              </a:ext>
            </a:extLst>
          </p:cNvPr>
          <p:cNvSpPr/>
          <p:nvPr/>
        </p:nvSpPr>
        <p:spPr>
          <a:xfrm>
            <a:off x="367591" y="120248"/>
            <a:ext cx="4060393"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玖、結構安全性能評估</a:t>
            </a:r>
            <a:endParaRPr lang="en-US" altLang="zh-TW" sz="2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0053367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圖表 1"/>
          <p:cNvGraphicFramePr/>
          <p:nvPr>
            <p:extLst>
              <p:ext uri="{D42A27DB-BD31-4B8C-83A1-F6EECF244321}">
                <p14:modId xmlns:p14="http://schemas.microsoft.com/office/powerpoint/2010/main" val="799225397"/>
              </p:ext>
            </p:extLst>
          </p:nvPr>
        </p:nvGraphicFramePr>
        <p:xfrm>
          <a:off x="194514" y="836712"/>
          <a:ext cx="8769974"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圖片 2">
            <a:extLst>
              <a:ext uri="{FF2B5EF4-FFF2-40B4-BE49-F238E27FC236}">
                <a16:creationId xmlns="" xmlns:a16="http://schemas.microsoft.com/office/drawing/2014/main" id="{7034702D-4B9E-4613-984B-A6BE0F8C1724}"/>
              </a:ext>
            </a:extLst>
          </p:cNvPr>
          <p:cNvPicPr>
            <a:picLocks noChangeAspect="1"/>
          </p:cNvPicPr>
          <p:nvPr/>
        </p:nvPicPr>
        <p:blipFill>
          <a:blip r:embed="rId7"/>
          <a:stretch>
            <a:fillRect/>
          </a:stretch>
        </p:blipFill>
        <p:spPr>
          <a:xfrm>
            <a:off x="8095787" y="179035"/>
            <a:ext cx="852904" cy="637711"/>
          </a:xfrm>
          <a:prstGeom prst="rect">
            <a:avLst/>
          </a:prstGeom>
        </p:spPr>
      </p:pic>
      <p:sp>
        <p:nvSpPr>
          <p:cNvPr id="5" name="文字方塊 4">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6" name="矩形 5">
            <a:extLst>
              <a:ext uri="{FF2B5EF4-FFF2-40B4-BE49-F238E27FC236}">
                <a16:creationId xmlns="" xmlns:a16="http://schemas.microsoft.com/office/drawing/2014/main" id="{4C0A15E1-574D-4C95-8F0D-4336384A5FD1}"/>
              </a:ext>
            </a:extLst>
          </p:cNvPr>
          <p:cNvSpPr/>
          <p:nvPr/>
        </p:nvSpPr>
        <p:spPr>
          <a:xfrm>
            <a:off x="367591" y="120248"/>
            <a:ext cx="4060393"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捌、結構安全性能評估</a:t>
            </a:r>
            <a:endParaRPr lang="en-US" altLang="zh-TW" sz="2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30611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圖表 1"/>
          <p:cNvGraphicFramePr/>
          <p:nvPr>
            <p:extLst>
              <p:ext uri="{D42A27DB-BD31-4B8C-83A1-F6EECF244321}">
                <p14:modId xmlns:p14="http://schemas.microsoft.com/office/powerpoint/2010/main" val="2623979220"/>
              </p:ext>
            </p:extLst>
          </p:nvPr>
        </p:nvGraphicFramePr>
        <p:xfrm>
          <a:off x="523755" y="980728"/>
          <a:ext cx="8424936"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圖片 2">
            <a:extLst>
              <a:ext uri="{FF2B5EF4-FFF2-40B4-BE49-F238E27FC236}">
                <a16:creationId xmlns="" xmlns:a16="http://schemas.microsoft.com/office/drawing/2014/main" id="{7034702D-4B9E-4613-984B-A6BE0F8C1724}"/>
              </a:ext>
            </a:extLst>
          </p:cNvPr>
          <p:cNvPicPr>
            <a:picLocks noChangeAspect="1"/>
          </p:cNvPicPr>
          <p:nvPr/>
        </p:nvPicPr>
        <p:blipFill>
          <a:blip r:embed="rId7"/>
          <a:stretch>
            <a:fillRect/>
          </a:stretch>
        </p:blipFill>
        <p:spPr>
          <a:xfrm>
            <a:off x="8095787" y="179035"/>
            <a:ext cx="852904" cy="637711"/>
          </a:xfrm>
          <a:prstGeom prst="rect">
            <a:avLst/>
          </a:prstGeom>
        </p:spPr>
      </p:pic>
      <p:sp>
        <p:nvSpPr>
          <p:cNvPr id="5" name="文字方塊 4">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6" name="矩形 5">
            <a:extLst>
              <a:ext uri="{FF2B5EF4-FFF2-40B4-BE49-F238E27FC236}">
                <a16:creationId xmlns="" xmlns:a16="http://schemas.microsoft.com/office/drawing/2014/main" id="{4C0A15E1-574D-4C95-8F0D-4336384A5FD1}"/>
              </a:ext>
            </a:extLst>
          </p:cNvPr>
          <p:cNvSpPr/>
          <p:nvPr/>
        </p:nvSpPr>
        <p:spPr>
          <a:xfrm>
            <a:off x="367591" y="120248"/>
            <a:ext cx="4060393"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玖、結構安全性能評估</a:t>
            </a:r>
            <a:endParaRPr lang="en-US" altLang="zh-TW" sz="2800" b="1" dirty="0">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xmlns="" id="{36267F67-E6A0-486A-A01D-8B73AF5D10D9}"/>
              </a:ext>
            </a:extLst>
          </p:cNvPr>
          <p:cNvPicPr>
            <a:picLocks noChangeAspect="1"/>
          </p:cNvPicPr>
          <p:nvPr/>
        </p:nvPicPr>
        <p:blipFill>
          <a:blip r:embed="rId8"/>
          <a:stretch>
            <a:fillRect/>
          </a:stretch>
        </p:blipFill>
        <p:spPr>
          <a:xfrm>
            <a:off x="5793804" y="5085184"/>
            <a:ext cx="2801522" cy="1483805"/>
          </a:xfrm>
          <a:prstGeom prst="rect">
            <a:avLst/>
          </a:prstGeom>
        </p:spPr>
      </p:pic>
    </p:spTree>
    <p:extLst>
      <p:ext uri="{BB962C8B-B14F-4D97-AF65-F5344CB8AC3E}">
        <p14:creationId xmlns:p14="http://schemas.microsoft.com/office/powerpoint/2010/main" val="31714367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4"/>
          <p:cNvSpPr txBox="1">
            <a:spLocks noGrp="1"/>
          </p:cNvSpPr>
          <p:nvPr/>
        </p:nvSpPr>
        <p:spPr bwMode="auto">
          <a:xfrm>
            <a:off x="6934137" y="6031326"/>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bg2"/>
              </a:buClr>
              <a:buFont typeface="Wingdings" panose="05000000000000000000" pitchFamily="2" charset="2"/>
              <a:buChar char="v"/>
              <a:defRPr kumimoji="1" sz="2400">
                <a:solidFill>
                  <a:srgbClr val="0000FF"/>
                </a:solidFill>
                <a:latin typeface="Arial" panose="020B0604020202020204" pitchFamily="34" charset="0"/>
                <a:ea typeface="標楷體" panose="03000509000000000000" pitchFamily="65" charset="-120"/>
              </a:defRPr>
            </a:lvl1pPr>
            <a:lvl2pPr marL="742950" indent="-285750">
              <a:spcBef>
                <a:spcPct val="20000"/>
              </a:spcBef>
              <a:buClr>
                <a:schemeClr val="accent2"/>
              </a:buClr>
              <a:buSzPct val="80000"/>
              <a:buFont typeface="Wingdings" panose="05000000000000000000" pitchFamily="2" charset="2"/>
              <a:buChar char="¨"/>
              <a:defRPr kumimoji="1" sz="2000">
                <a:solidFill>
                  <a:srgbClr val="CC3300"/>
                </a:solidFill>
                <a:latin typeface="Arial" panose="020B0604020202020204" pitchFamily="34" charset="0"/>
                <a:ea typeface="華康細圓體" pitchFamily="49" charset="-120"/>
                <a:cs typeface="華康細圓體" pitchFamily="49" charset="-120"/>
              </a:defRPr>
            </a:lvl2pPr>
            <a:lvl3pPr marL="1143000" indent="-228600">
              <a:spcBef>
                <a:spcPct val="20000"/>
              </a:spcBef>
              <a:buClr>
                <a:schemeClr val="bg2"/>
              </a:buClr>
              <a:buSzPct val="65000"/>
              <a:buFont typeface="Wingdings" panose="05000000000000000000" pitchFamily="2" charset="2"/>
              <a:buChar char="n"/>
              <a:defRPr kumimoji="1">
                <a:solidFill>
                  <a:schemeClr val="tx1"/>
                </a:solidFill>
                <a:latin typeface="Arial" panose="020B0604020202020204" pitchFamily="34" charset="0"/>
                <a:ea typeface="華康細圓體" pitchFamily="49" charset="-120"/>
                <a:cs typeface="華康細圓體" pitchFamily="49" charset="-120"/>
              </a:defRPr>
            </a:lvl3pPr>
            <a:lvl4pPr marL="1600200" indent="-228600">
              <a:spcBef>
                <a:spcPct val="20000"/>
              </a:spcBef>
              <a:buClr>
                <a:schemeClr val="accent2"/>
              </a:buClr>
              <a:buSzPct val="70000"/>
              <a:buFont typeface="Wingdings" panose="05000000000000000000" pitchFamily="2" charset="2"/>
              <a:buChar char="¨"/>
              <a:defRPr kumimoji="1" sz="1600">
                <a:solidFill>
                  <a:schemeClr val="tx1"/>
                </a:solidFill>
                <a:latin typeface="Arial" panose="020B0604020202020204" pitchFamily="34" charset="0"/>
                <a:ea typeface="新細明體" panose="02020500000000000000" pitchFamily="18" charset="-120"/>
                <a:cs typeface="華康細圓體" pitchFamily="49" charset="-120"/>
              </a:defRPr>
            </a:lvl4pPr>
            <a:lvl5pPr marL="2057400" indent="-228600">
              <a:spcBef>
                <a:spcPct val="20000"/>
              </a:spcBef>
              <a:buClr>
                <a:schemeClr val="bg2"/>
              </a:buClr>
              <a:buFont typeface="Wingdings" panose="05000000000000000000" pitchFamily="2" charset="2"/>
              <a:buChar char="§"/>
              <a:defRPr kumimoji="1" sz="1400">
                <a:solidFill>
                  <a:schemeClr val="tx1"/>
                </a:solidFill>
                <a:latin typeface="Arial" panose="020B0604020202020204" pitchFamily="34" charset="0"/>
                <a:ea typeface="新細明體" panose="02020500000000000000" pitchFamily="18" charset="-120"/>
                <a:cs typeface="華康細圓體" pitchFamily="49" charset="-120"/>
              </a:defRPr>
            </a:lvl5pPr>
            <a:lvl6pPr marL="2514600" indent="-228600" eaLnBrk="0" fontAlgn="base" hangingPunct="0">
              <a:spcBef>
                <a:spcPct val="20000"/>
              </a:spcBef>
              <a:spcAft>
                <a:spcPct val="0"/>
              </a:spcAft>
              <a:buClr>
                <a:schemeClr val="bg2"/>
              </a:buClr>
              <a:buFont typeface="Wingdings" panose="05000000000000000000" pitchFamily="2" charset="2"/>
              <a:buChar char="§"/>
              <a:defRPr kumimoji="1" sz="1400">
                <a:solidFill>
                  <a:schemeClr val="tx1"/>
                </a:solidFill>
                <a:latin typeface="Arial" panose="020B0604020202020204" pitchFamily="34" charset="0"/>
                <a:ea typeface="新細明體" panose="02020500000000000000" pitchFamily="18" charset="-120"/>
                <a:cs typeface="華康細圓體" pitchFamily="49" charset="-120"/>
              </a:defRPr>
            </a:lvl6pPr>
            <a:lvl7pPr marL="2971800" indent="-228600" eaLnBrk="0" fontAlgn="base" hangingPunct="0">
              <a:spcBef>
                <a:spcPct val="20000"/>
              </a:spcBef>
              <a:spcAft>
                <a:spcPct val="0"/>
              </a:spcAft>
              <a:buClr>
                <a:schemeClr val="bg2"/>
              </a:buClr>
              <a:buFont typeface="Wingdings" panose="05000000000000000000" pitchFamily="2" charset="2"/>
              <a:buChar char="§"/>
              <a:defRPr kumimoji="1" sz="1400">
                <a:solidFill>
                  <a:schemeClr val="tx1"/>
                </a:solidFill>
                <a:latin typeface="Arial" panose="020B0604020202020204" pitchFamily="34" charset="0"/>
                <a:ea typeface="新細明體" panose="02020500000000000000" pitchFamily="18" charset="-120"/>
                <a:cs typeface="華康細圓體" pitchFamily="49" charset="-120"/>
              </a:defRPr>
            </a:lvl7pPr>
            <a:lvl8pPr marL="3429000" indent="-228600" eaLnBrk="0" fontAlgn="base" hangingPunct="0">
              <a:spcBef>
                <a:spcPct val="20000"/>
              </a:spcBef>
              <a:spcAft>
                <a:spcPct val="0"/>
              </a:spcAft>
              <a:buClr>
                <a:schemeClr val="bg2"/>
              </a:buClr>
              <a:buFont typeface="Wingdings" panose="05000000000000000000" pitchFamily="2" charset="2"/>
              <a:buChar char="§"/>
              <a:defRPr kumimoji="1" sz="1400">
                <a:solidFill>
                  <a:schemeClr val="tx1"/>
                </a:solidFill>
                <a:latin typeface="Arial" panose="020B0604020202020204" pitchFamily="34" charset="0"/>
                <a:ea typeface="新細明體" panose="02020500000000000000" pitchFamily="18" charset="-120"/>
                <a:cs typeface="華康細圓體" pitchFamily="49" charset="-120"/>
              </a:defRPr>
            </a:lvl8pPr>
            <a:lvl9pPr marL="3886200" indent="-228600" eaLnBrk="0" fontAlgn="base" hangingPunct="0">
              <a:spcBef>
                <a:spcPct val="20000"/>
              </a:spcBef>
              <a:spcAft>
                <a:spcPct val="0"/>
              </a:spcAft>
              <a:buClr>
                <a:schemeClr val="bg2"/>
              </a:buClr>
              <a:buFont typeface="Wingdings" panose="05000000000000000000" pitchFamily="2" charset="2"/>
              <a:buChar char="§"/>
              <a:defRPr kumimoji="1" sz="1400">
                <a:solidFill>
                  <a:schemeClr val="tx1"/>
                </a:solidFill>
                <a:latin typeface="Arial" panose="020B0604020202020204" pitchFamily="34" charset="0"/>
                <a:ea typeface="新細明體" panose="02020500000000000000" pitchFamily="18" charset="-120"/>
                <a:cs typeface="華康細圓體" pitchFamily="49" charset="-120"/>
              </a:defRPr>
            </a:lvl9pPr>
          </a:lstStyle>
          <a:p>
            <a:pPr algn="r" eaLnBrk="1" hangingPunct="1">
              <a:spcBef>
                <a:spcPct val="0"/>
              </a:spcBef>
              <a:buClrTx/>
              <a:buFontTx/>
              <a:buNone/>
            </a:pPr>
            <a:fld id="{9906BB2E-0DD2-4666-BADA-36446D5A43AD}" type="slidenum">
              <a:rPr kumimoji="0" lang="en-US" altLang="zh-TW" sz="1600">
                <a:solidFill>
                  <a:schemeClr val="tx1"/>
                </a:solidFill>
                <a:ea typeface="新細明體" panose="02020500000000000000" pitchFamily="18" charset="-120"/>
              </a:rPr>
              <a:pPr algn="r" eaLnBrk="1" hangingPunct="1">
                <a:spcBef>
                  <a:spcPct val="0"/>
                </a:spcBef>
                <a:buClrTx/>
                <a:buFontTx/>
                <a:buNone/>
              </a:pPr>
              <a:t>19</a:t>
            </a:fld>
            <a:endParaRPr kumimoji="0" lang="en-US" altLang="zh-TW" sz="1600">
              <a:solidFill>
                <a:schemeClr val="tx1"/>
              </a:solidFill>
              <a:ea typeface="新細明體" panose="02020500000000000000" pitchFamily="18" charset="-120"/>
            </a:endParaRPr>
          </a:p>
        </p:txBody>
      </p:sp>
      <p:sp>
        <p:nvSpPr>
          <p:cNvPr id="5" name="圓角矩形 4"/>
          <p:cNvSpPr/>
          <p:nvPr/>
        </p:nvSpPr>
        <p:spPr>
          <a:xfrm>
            <a:off x="243364" y="1124744"/>
            <a:ext cx="1368152" cy="262916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sz="2800" b="1" dirty="0">
                <a:ln w="0"/>
                <a:solidFill>
                  <a:schemeClr val="bg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貸款</a:t>
            </a:r>
            <a:endParaRPr lang="en-US" altLang="zh-TW" sz="2800" b="1" dirty="0">
              <a:ln w="0"/>
              <a:solidFill>
                <a:schemeClr val="bg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endParaRPr>
          </a:p>
          <a:p>
            <a:pPr algn="ctr"/>
            <a:r>
              <a:rPr lang="zh-TW" altLang="en-US" sz="2800" b="1" dirty="0">
                <a:ln w="0"/>
                <a:solidFill>
                  <a:schemeClr val="bg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對象</a:t>
            </a:r>
          </a:p>
        </p:txBody>
      </p:sp>
      <p:sp>
        <p:nvSpPr>
          <p:cNvPr id="6" name="圓角矩形 5"/>
          <p:cNvSpPr/>
          <p:nvPr/>
        </p:nvSpPr>
        <p:spPr>
          <a:xfrm>
            <a:off x="1814007" y="1124744"/>
            <a:ext cx="7130556" cy="2629162"/>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zh-TW" altLang="en-US" sz="2000" dirty="0">
                <a:ln w="0"/>
                <a:solidFill>
                  <a:schemeClr val="tx1"/>
                </a:solidFill>
                <a:latin typeface="微軟正黑體" panose="020B0604030504040204" pitchFamily="34" charset="-120"/>
                <a:ea typeface="微軟正黑體" panose="020B0604030504040204" pitchFamily="34" charset="-120"/>
              </a:rPr>
              <a:t>經直轄市、縣（市）主管機關認定符合本條例</a:t>
            </a:r>
            <a:r>
              <a:rPr lang="zh-TW" altLang="en-US" sz="2000" dirty="0" smtClean="0">
                <a:ln w="0"/>
                <a:solidFill>
                  <a:schemeClr val="tx1"/>
                </a:solidFill>
                <a:latin typeface="微軟正黑體" panose="020B0604030504040204" pitchFamily="34" charset="-120"/>
                <a:ea typeface="微軟正黑體" panose="020B0604030504040204" pitchFamily="34" charset="-120"/>
              </a:rPr>
              <a:t>第</a:t>
            </a:r>
            <a:r>
              <a:rPr lang="en-US" altLang="zh-TW" sz="2000" dirty="0" smtClean="0">
                <a:ln w="0"/>
                <a:solidFill>
                  <a:schemeClr val="tx1"/>
                </a:solidFill>
                <a:latin typeface="微軟正黑體" panose="020B0604030504040204" pitchFamily="34" charset="-120"/>
                <a:ea typeface="微軟正黑體" panose="020B0604030504040204" pitchFamily="34" charset="-120"/>
              </a:rPr>
              <a:t>10</a:t>
            </a:r>
            <a:r>
              <a:rPr lang="zh-TW" altLang="en-US" sz="2000" dirty="0" smtClean="0">
                <a:ln w="0"/>
                <a:solidFill>
                  <a:schemeClr val="tx1"/>
                </a:solidFill>
                <a:latin typeface="微軟正黑體" panose="020B0604030504040204" pitchFamily="34" charset="-120"/>
                <a:ea typeface="微軟正黑體" panose="020B0604030504040204" pitchFamily="34" charset="-120"/>
              </a:rPr>
              <a:t>條第</a:t>
            </a:r>
            <a:r>
              <a:rPr lang="en-US" altLang="zh-TW" sz="2000" dirty="0" smtClean="0">
                <a:ln w="0"/>
                <a:solidFill>
                  <a:schemeClr val="tx1"/>
                </a:solidFill>
                <a:latin typeface="微軟正黑體" panose="020B0604030504040204" pitchFamily="34" charset="-120"/>
                <a:ea typeface="微軟正黑體" panose="020B0604030504040204" pitchFamily="34" charset="-120"/>
              </a:rPr>
              <a:t>1</a:t>
            </a:r>
            <a:r>
              <a:rPr lang="zh-TW" altLang="en-US" sz="2000" dirty="0" smtClean="0">
                <a:ln w="0"/>
                <a:solidFill>
                  <a:schemeClr val="tx1"/>
                </a:solidFill>
                <a:latin typeface="微軟正黑體" panose="020B0604030504040204" pitchFamily="34" charset="-120"/>
                <a:ea typeface="微軟正黑體" panose="020B0604030504040204" pitchFamily="34" charset="-120"/>
              </a:rPr>
              <a:t>項</a:t>
            </a:r>
            <a:r>
              <a:rPr lang="zh-TW" altLang="en-US" sz="2000" dirty="0">
                <a:ln w="0"/>
                <a:solidFill>
                  <a:schemeClr val="tx1"/>
                </a:solidFill>
                <a:latin typeface="微軟正黑體" panose="020B0604030504040204" pitchFamily="34" charset="-120"/>
                <a:ea typeface="微軟正黑體" panose="020B0604030504040204" pitchFamily="34" charset="-120"/>
              </a:rPr>
              <a:t>各款所定得提供重建工程必要融資貸款信用保證者，且</a:t>
            </a:r>
            <a:r>
              <a:rPr lang="zh-TW" altLang="en-US" sz="2000" dirty="0">
                <a:ln w="0"/>
                <a:solidFill>
                  <a:srgbClr val="FF0000"/>
                </a:solidFill>
                <a:latin typeface="微軟正黑體" panose="020B0604030504040204" pitchFamily="34" charset="-120"/>
                <a:ea typeface="微軟正黑體" panose="020B0604030504040204" pitchFamily="34" charset="-120"/>
              </a:rPr>
              <a:t>重建前建築物用途供住宅使用</a:t>
            </a:r>
            <a:r>
              <a:rPr lang="zh-TW" altLang="en-US" sz="2000" dirty="0">
                <a:ln w="0"/>
                <a:solidFill>
                  <a:schemeClr val="tx1"/>
                </a:solidFill>
                <a:latin typeface="微軟正黑體" panose="020B0604030504040204" pitchFamily="34" charset="-120"/>
                <a:ea typeface="微軟正黑體" panose="020B0604030504040204" pitchFamily="34" charset="-120"/>
              </a:rPr>
              <a:t>。</a:t>
            </a:r>
            <a:r>
              <a:rPr lang="en-US" altLang="zh-TW" sz="2000" dirty="0">
                <a:ln w="0"/>
                <a:solidFill>
                  <a:schemeClr val="tx1"/>
                </a:solidFill>
                <a:latin typeface="微軟正黑體" panose="020B0604030504040204" pitchFamily="34" charset="-120"/>
                <a:ea typeface="微軟正黑體" panose="020B0604030504040204" pitchFamily="34" charset="-120"/>
              </a:rPr>
              <a:t>(</a:t>
            </a:r>
            <a:r>
              <a:rPr lang="zh-TW" altLang="en-US" sz="2000" dirty="0">
                <a:ln w="0"/>
                <a:solidFill>
                  <a:schemeClr val="tx1"/>
                </a:solidFill>
                <a:latin typeface="微軟正黑體" panose="020B0604030504040204" pitchFamily="34" charset="-120"/>
                <a:ea typeface="微軟正黑體" panose="020B0604030504040204" pitchFamily="34" charset="-120"/>
              </a:rPr>
              <a:t>第</a:t>
            </a:r>
            <a:r>
              <a:rPr lang="en-US" altLang="zh-TW" sz="2000" dirty="0">
                <a:ln w="0"/>
                <a:solidFill>
                  <a:schemeClr val="tx1"/>
                </a:solidFill>
                <a:latin typeface="微軟正黑體" panose="020B0604030504040204" pitchFamily="34" charset="-120"/>
                <a:ea typeface="微軟正黑體" panose="020B0604030504040204" pitchFamily="34" charset="-120"/>
              </a:rPr>
              <a:t>5</a:t>
            </a:r>
            <a:r>
              <a:rPr lang="zh-TW" altLang="en-US" sz="2000" dirty="0">
                <a:ln w="0"/>
                <a:solidFill>
                  <a:schemeClr val="tx1"/>
                </a:solidFill>
                <a:latin typeface="微軟正黑體" panose="020B0604030504040204" pitchFamily="34" charset="-120"/>
                <a:ea typeface="微軟正黑體" panose="020B0604030504040204" pitchFamily="34" charset="-120"/>
              </a:rPr>
              <a:t>點</a:t>
            </a:r>
            <a:r>
              <a:rPr lang="en-US" altLang="zh-TW" sz="2000" dirty="0" smtClean="0">
                <a:ln w="0"/>
                <a:solidFill>
                  <a:schemeClr val="tx1"/>
                </a:solidFill>
                <a:latin typeface="微軟正黑體" panose="020B0604030504040204" pitchFamily="34" charset="-120"/>
                <a:ea typeface="微軟正黑體" panose="020B0604030504040204" pitchFamily="34" charset="-120"/>
              </a:rPr>
              <a:t>)</a:t>
            </a:r>
          </a:p>
          <a:p>
            <a:pPr marL="198438" indent="-198438"/>
            <a:endParaRPr lang="en-US" altLang="zh-TW" dirty="0" smtClean="0">
              <a:ln w="0"/>
              <a:solidFill>
                <a:schemeClr val="tx1"/>
              </a:solidFill>
              <a:latin typeface="微軟正黑體" panose="020B0604030504040204" pitchFamily="34" charset="-120"/>
              <a:ea typeface="微軟正黑體" panose="020B0604030504040204" pitchFamily="34" charset="-120"/>
            </a:endParaRPr>
          </a:p>
          <a:p>
            <a:pPr marL="198438" indent="-198438"/>
            <a:r>
              <a:rPr lang="en-US" altLang="zh-TW" dirty="0" smtClean="0">
                <a:ln w="0"/>
                <a:solidFill>
                  <a:schemeClr val="tx1"/>
                </a:solidFill>
                <a:latin typeface="微軟正黑體" panose="020B0604030504040204" pitchFamily="34" charset="-120"/>
                <a:ea typeface="微軟正黑體" panose="020B0604030504040204" pitchFamily="34" charset="-120"/>
              </a:rPr>
              <a:t>1.</a:t>
            </a:r>
            <a:r>
              <a:rPr lang="zh-TW" altLang="en-US" dirty="0" smtClean="0">
                <a:ln w="0"/>
                <a:solidFill>
                  <a:schemeClr val="tx1"/>
                </a:solidFill>
                <a:latin typeface="微軟正黑體" panose="020B0604030504040204" pitchFamily="34" charset="-120"/>
                <a:ea typeface="微軟正黑體" panose="020B0604030504040204" pitchFamily="34" charset="-120"/>
              </a:rPr>
              <a:t>經縣市政府依第</a:t>
            </a:r>
            <a:r>
              <a:rPr lang="en-US" altLang="zh-TW" dirty="0" smtClean="0">
                <a:ln w="0"/>
                <a:solidFill>
                  <a:schemeClr val="tx1"/>
                </a:solidFill>
                <a:latin typeface="微軟正黑體" panose="020B0604030504040204" pitchFamily="34" charset="-120"/>
                <a:ea typeface="微軟正黑體" panose="020B0604030504040204" pitchFamily="34" charset="-120"/>
              </a:rPr>
              <a:t>9</a:t>
            </a:r>
            <a:r>
              <a:rPr lang="zh-TW" altLang="en-US" dirty="0" smtClean="0">
                <a:ln w="0"/>
                <a:solidFill>
                  <a:schemeClr val="tx1"/>
                </a:solidFill>
                <a:latin typeface="微軟正黑體" panose="020B0604030504040204" pitchFamily="34" charset="-120"/>
                <a:ea typeface="微軟正黑體" panose="020B0604030504040204" pitchFamily="34" charset="-120"/>
              </a:rPr>
              <a:t>條第</a:t>
            </a:r>
            <a:r>
              <a:rPr lang="en-US" altLang="zh-TW" dirty="0" smtClean="0">
                <a:ln w="0"/>
                <a:solidFill>
                  <a:schemeClr val="tx1"/>
                </a:solidFill>
                <a:latin typeface="微軟正黑體" panose="020B0604030504040204" pitchFamily="34" charset="-120"/>
                <a:ea typeface="微軟正黑體" panose="020B0604030504040204" pitchFamily="34" charset="-120"/>
              </a:rPr>
              <a:t>1</a:t>
            </a:r>
            <a:r>
              <a:rPr lang="zh-TW" altLang="en-US" dirty="0" smtClean="0">
                <a:ln w="0"/>
                <a:solidFill>
                  <a:schemeClr val="tx1"/>
                </a:solidFill>
                <a:latin typeface="微軟正黑體" panose="020B0604030504040204" pitchFamily="34" charset="-120"/>
                <a:ea typeface="微軟正黑體" panose="020B0604030504040204" pitchFamily="34" charset="-120"/>
              </a:rPr>
              <a:t>項規定</a:t>
            </a:r>
            <a:r>
              <a:rPr lang="zh-TW" altLang="en-US" dirty="0" smtClean="0">
                <a:ln w="0"/>
                <a:solidFill>
                  <a:srgbClr val="FF0000"/>
                </a:solidFill>
                <a:latin typeface="微軟正黑體" panose="020B0604030504040204" pitchFamily="34" charset="-120"/>
                <a:ea typeface="微軟正黑體" panose="020B0604030504040204" pitchFamily="34" charset="-120"/>
              </a:rPr>
              <a:t>輔導協助，評估其必要資金之取得有困難者</a:t>
            </a:r>
            <a:r>
              <a:rPr lang="zh-TW" altLang="en-US" dirty="0" smtClean="0">
                <a:ln w="0"/>
                <a:solidFill>
                  <a:schemeClr val="tx1"/>
                </a:solidFill>
                <a:latin typeface="微軟正黑體" panose="020B0604030504040204" pitchFamily="34" charset="-120"/>
                <a:ea typeface="微軟正黑體" panose="020B0604030504040204" pitchFamily="34" charset="-120"/>
              </a:rPr>
              <a:t>。</a:t>
            </a:r>
            <a:endParaRPr lang="en-US" altLang="zh-TW" dirty="0" smtClean="0">
              <a:ln w="0"/>
              <a:solidFill>
                <a:schemeClr val="tx1"/>
              </a:solidFill>
              <a:latin typeface="微軟正黑體" panose="020B0604030504040204" pitchFamily="34" charset="-120"/>
              <a:ea typeface="微軟正黑體" panose="020B0604030504040204" pitchFamily="34" charset="-120"/>
            </a:endParaRPr>
          </a:p>
          <a:p>
            <a:pPr marL="190500" indent="-190500"/>
            <a:r>
              <a:rPr lang="en-US" altLang="zh-TW" dirty="0" smtClean="0">
                <a:ln w="0"/>
                <a:solidFill>
                  <a:schemeClr val="tx1"/>
                </a:solidFill>
                <a:latin typeface="微軟正黑體" panose="020B0604030504040204" pitchFamily="34" charset="-120"/>
                <a:ea typeface="微軟正黑體" panose="020B0604030504040204" pitchFamily="34" charset="-120"/>
              </a:rPr>
              <a:t>2.</a:t>
            </a:r>
            <a:r>
              <a:rPr lang="zh-TW" altLang="en-US" dirty="0" smtClean="0">
                <a:ln w="0"/>
                <a:solidFill>
                  <a:schemeClr val="tx1"/>
                </a:solidFill>
                <a:latin typeface="微軟正黑體" panose="020B0604030504040204" pitchFamily="34" charset="-120"/>
                <a:ea typeface="微軟正黑體" panose="020B0604030504040204" pitchFamily="34" charset="-120"/>
              </a:rPr>
              <a:t>以</a:t>
            </a:r>
            <a:r>
              <a:rPr lang="zh-TW" altLang="en-US" dirty="0" smtClean="0">
                <a:ln w="0"/>
                <a:solidFill>
                  <a:srgbClr val="FF0000"/>
                </a:solidFill>
                <a:latin typeface="微軟正黑體" panose="020B0604030504040204" pitchFamily="34" charset="-120"/>
                <a:ea typeface="微軟正黑體" panose="020B0604030504040204" pitchFamily="34" charset="-120"/>
              </a:rPr>
              <a:t>自然人為起造人</a:t>
            </a:r>
            <a:r>
              <a:rPr lang="zh-TW" altLang="en-US" dirty="0" smtClean="0">
                <a:ln w="0"/>
                <a:solidFill>
                  <a:schemeClr val="tx1"/>
                </a:solidFill>
                <a:latin typeface="微軟正黑體" panose="020B0604030504040204" pitchFamily="34" charset="-120"/>
                <a:ea typeface="微軟正黑體" panose="020B0604030504040204" pitchFamily="34" charset="-120"/>
              </a:rPr>
              <a:t>，無營利事業機構協助取得必要資金，經各縣市主管機關認定者。</a:t>
            </a:r>
            <a:endParaRPr lang="en-US" altLang="zh-TW" dirty="0" smtClean="0">
              <a:ln w="0"/>
              <a:solidFill>
                <a:schemeClr val="tx1"/>
              </a:solidFill>
              <a:latin typeface="微軟正黑體" panose="020B0604030504040204" pitchFamily="34" charset="-120"/>
              <a:ea typeface="微軟正黑體" panose="020B0604030504040204" pitchFamily="34" charset="-120"/>
            </a:endParaRPr>
          </a:p>
          <a:p>
            <a:pPr marL="190500" indent="-190500"/>
            <a:r>
              <a:rPr lang="en-US" altLang="zh-TW" dirty="0" smtClean="0">
                <a:ln w="0"/>
                <a:solidFill>
                  <a:schemeClr val="tx1"/>
                </a:solidFill>
                <a:latin typeface="微軟正黑體" panose="020B0604030504040204" pitchFamily="34" charset="-120"/>
                <a:ea typeface="微軟正黑體" panose="020B0604030504040204" pitchFamily="34" charset="-120"/>
              </a:rPr>
              <a:t>3.</a:t>
            </a:r>
            <a:r>
              <a:rPr lang="zh-TW" altLang="en-US" dirty="0" smtClean="0">
                <a:ln w="0"/>
                <a:solidFill>
                  <a:schemeClr val="tx1"/>
                </a:solidFill>
                <a:latin typeface="微軟正黑體" panose="020B0604030504040204" pitchFamily="34" charset="-120"/>
                <a:ea typeface="微軟正黑體" panose="020B0604030504040204" pitchFamily="34" charset="-120"/>
              </a:rPr>
              <a:t>各縣市主管機關評估後</a:t>
            </a:r>
            <a:r>
              <a:rPr lang="zh-TW" altLang="en-US" dirty="0" smtClean="0">
                <a:ln w="0"/>
                <a:solidFill>
                  <a:srgbClr val="FF0000"/>
                </a:solidFill>
                <a:latin typeface="微軟正黑體" panose="020B0604030504040204" pitchFamily="34" charset="-120"/>
                <a:ea typeface="微軟正黑體" panose="020B0604030504040204" pitchFamily="34" charset="-120"/>
              </a:rPr>
              <a:t>應優先推動地區</a:t>
            </a:r>
            <a:r>
              <a:rPr lang="zh-TW" altLang="en-US" dirty="0" smtClean="0">
                <a:solidFill>
                  <a:srgbClr val="03416F"/>
                </a:solidFill>
                <a:latin typeface="微軟正黑體" panose="020B0604030504040204" pitchFamily="34" charset="-120"/>
                <a:ea typeface="微軟正黑體" panose="020B0604030504040204" pitchFamily="34" charset="-120"/>
              </a:rPr>
              <a:t>。</a:t>
            </a:r>
            <a:endParaRPr lang="en-US" altLang="zh-TW" dirty="0">
              <a:solidFill>
                <a:srgbClr val="03416F"/>
              </a:solidFill>
              <a:latin typeface="微軟正黑體" panose="020B0604030504040204" pitchFamily="34" charset="-120"/>
              <a:ea typeface="微軟正黑體" panose="020B0604030504040204" pitchFamily="34" charset="-120"/>
            </a:endParaRPr>
          </a:p>
        </p:txBody>
      </p:sp>
      <p:sp>
        <p:nvSpPr>
          <p:cNvPr id="7" name="圓角矩形 6"/>
          <p:cNvSpPr/>
          <p:nvPr/>
        </p:nvSpPr>
        <p:spPr>
          <a:xfrm>
            <a:off x="243364" y="3922210"/>
            <a:ext cx="1368152" cy="74156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sz="2800" b="1" dirty="0">
                <a:ln w="0"/>
                <a:solidFill>
                  <a:schemeClr val="bg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貸款</a:t>
            </a:r>
            <a:endParaRPr lang="en-US" altLang="zh-TW" sz="2800" b="1" dirty="0">
              <a:ln w="0"/>
              <a:solidFill>
                <a:schemeClr val="bg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endParaRPr>
          </a:p>
          <a:p>
            <a:pPr algn="ctr"/>
            <a:r>
              <a:rPr lang="zh-TW" altLang="en-US" sz="2800" b="1" dirty="0">
                <a:ln w="0"/>
                <a:solidFill>
                  <a:schemeClr val="bg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利率</a:t>
            </a:r>
          </a:p>
        </p:txBody>
      </p:sp>
      <p:sp>
        <p:nvSpPr>
          <p:cNvPr id="8" name="圓角矩形 7"/>
          <p:cNvSpPr/>
          <p:nvPr/>
        </p:nvSpPr>
        <p:spPr>
          <a:xfrm>
            <a:off x="1846683" y="3926828"/>
            <a:ext cx="7130556" cy="736942"/>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r>
              <a:rPr kumimoji="1" lang="zh-TW" altLang="en-US" sz="2000" dirty="0">
                <a:ln w="0"/>
                <a:solidFill>
                  <a:schemeClr val="tx1"/>
                </a:solidFill>
                <a:latin typeface="微軟正黑體" panose="020B0604030504040204" pitchFamily="34" charset="-120"/>
                <a:ea typeface="微軟正黑體" panose="020B0604030504040204" pitchFamily="34" charset="-120"/>
              </a:rPr>
              <a:t>依</a:t>
            </a:r>
            <a:r>
              <a:rPr kumimoji="1" lang="zh-TW" altLang="en-US" sz="2000" dirty="0">
                <a:ln w="0"/>
                <a:solidFill>
                  <a:srgbClr val="FF0000"/>
                </a:solidFill>
                <a:latin typeface="微軟正黑體" panose="020B0604030504040204" pitchFamily="34" charset="-120"/>
                <a:ea typeface="微軟正黑體" panose="020B0604030504040204" pitchFamily="34" charset="-120"/>
              </a:rPr>
              <a:t>各承貸金融機構</a:t>
            </a:r>
            <a:r>
              <a:rPr kumimoji="1" lang="zh-TW" altLang="en-US" sz="2000" dirty="0">
                <a:ln w="0"/>
                <a:solidFill>
                  <a:schemeClr val="tx1"/>
                </a:solidFill>
                <a:latin typeface="微軟正黑體" panose="020B0604030504040204" pitchFamily="34" charset="-120"/>
                <a:ea typeface="微軟正黑體" panose="020B0604030504040204" pitchFamily="34" charset="-120"/>
              </a:rPr>
              <a:t>規定辦理。</a:t>
            </a:r>
            <a:endParaRPr lang="zh-TW" altLang="en-US" sz="2000" dirty="0">
              <a:ln w="0"/>
              <a:solidFill>
                <a:schemeClr val="tx1"/>
              </a:solidFill>
              <a:latin typeface="微軟正黑體" panose="020B0604030504040204" pitchFamily="34" charset="-120"/>
              <a:ea typeface="微軟正黑體" panose="020B0604030504040204" pitchFamily="34" charset="-120"/>
            </a:endParaRPr>
          </a:p>
        </p:txBody>
      </p:sp>
      <p:sp>
        <p:nvSpPr>
          <p:cNvPr id="9" name="圓角矩形 8"/>
          <p:cNvSpPr/>
          <p:nvPr/>
        </p:nvSpPr>
        <p:spPr>
          <a:xfrm>
            <a:off x="243364" y="5728942"/>
            <a:ext cx="1368152" cy="75958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sz="2800" b="1" dirty="0">
                <a:ln w="0"/>
                <a:solidFill>
                  <a:schemeClr val="bg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信保</a:t>
            </a:r>
            <a:endParaRPr lang="en-US" altLang="zh-TW" sz="2800" b="1" dirty="0">
              <a:ln w="0"/>
              <a:solidFill>
                <a:schemeClr val="bg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endParaRPr>
          </a:p>
          <a:p>
            <a:pPr algn="ctr"/>
            <a:r>
              <a:rPr lang="zh-TW" altLang="en-US" sz="2800" b="1" dirty="0">
                <a:ln w="0"/>
                <a:solidFill>
                  <a:schemeClr val="bg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條件</a:t>
            </a:r>
          </a:p>
        </p:txBody>
      </p:sp>
      <p:sp>
        <p:nvSpPr>
          <p:cNvPr id="10" name="圓角矩形 9"/>
          <p:cNvSpPr/>
          <p:nvPr/>
        </p:nvSpPr>
        <p:spPr>
          <a:xfrm>
            <a:off x="1821382" y="5728942"/>
            <a:ext cx="7130556" cy="754083"/>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zh-TW" altLang="en-US" sz="2000" dirty="0">
                <a:latin typeface="微軟正黑體" panose="020B0604030504040204" pitchFamily="34" charset="-120"/>
                <a:ea typeface="微軟正黑體" panose="020B0604030504040204" pitchFamily="34" charset="-120"/>
              </a:rPr>
              <a:t>信用保證成數</a:t>
            </a:r>
            <a:r>
              <a:rPr lang="en-US" altLang="zh-TW" sz="2000" dirty="0">
                <a:latin typeface="微軟正黑體" panose="020B0604030504040204" pitchFamily="34" charset="-120"/>
                <a:ea typeface="微軟正黑體" panose="020B0604030504040204" pitchFamily="34" charset="-120"/>
              </a:rPr>
              <a:t>9</a:t>
            </a:r>
            <a:r>
              <a:rPr lang="zh-TW" altLang="en-US" sz="2000" dirty="0">
                <a:latin typeface="微軟正黑體" panose="020B0604030504040204" pitchFamily="34" charset="-120"/>
                <a:ea typeface="微軟正黑體" panose="020B0604030504040204" pitchFamily="34" charset="-120"/>
              </a:rPr>
              <a:t>成，保證手續年費率固定</a:t>
            </a:r>
            <a:r>
              <a:rPr lang="en-US" altLang="zh-TW" sz="2000" dirty="0">
                <a:latin typeface="微軟正黑體" panose="020B0604030504040204" pitchFamily="34" charset="-120"/>
                <a:ea typeface="微軟正黑體" panose="020B0604030504040204" pitchFamily="34" charset="-120"/>
              </a:rPr>
              <a:t>0.3%</a:t>
            </a:r>
            <a:r>
              <a:rPr lang="zh-TW" altLang="en-US" sz="2000" dirty="0">
                <a:latin typeface="微軟正黑體" panose="020B0604030504040204" pitchFamily="34" charset="-120"/>
                <a:ea typeface="微軟正黑體" panose="020B0604030504040204" pitchFamily="34" charset="-120"/>
              </a:rPr>
              <a:t>，借款人負擔</a:t>
            </a:r>
            <a:r>
              <a:rPr lang="zh-TW" altLang="en-US" sz="2000" dirty="0" smtClean="0">
                <a:latin typeface="微軟正黑體" panose="020B0604030504040204" pitchFamily="34" charset="-120"/>
                <a:ea typeface="微軟正黑體" panose="020B0604030504040204" pitchFamily="34" charset="-120"/>
              </a:rPr>
              <a:t>。</a:t>
            </a:r>
            <a:endParaRPr lang="en-US" altLang="zh-TW" sz="2000" dirty="0">
              <a:latin typeface="微軟正黑體" panose="020B0604030504040204" pitchFamily="34" charset="-120"/>
              <a:ea typeface="微軟正黑體" panose="020B0604030504040204" pitchFamily="34" charset="-120"/>
            </a:endParaRPr>
          </a:p>
        </p:txBody>
      </p:sp>
      <p:sp>
        <p:nvSpPr>
          <p:cNvPr id="11" name="圓角矩形 10"/>
          <p:cNvSpPr/>
          <p:nvPr/>
        </p:nvSpPr>
        <p:spPr>
          <a:xfrm>
            <a:off x="251520" y="4807220"/>
            <a:ext cx="1368152" cy="82991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TW" altLang="en-US" sz="2800" b="1" dirty="0">
                <a:ln w="0"/>
                <a:solidFill>
                  <a:schemeClr val="bg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期限</a:t>
            </a:r>
          </a:p>
        </p:txBody>
      </p:sp>
      <p:sp>
        <p:nvSpPr>
          <p:cNvPr id="12" name="圓角矩形 11"/>
          <p:cNvSpPr/>
          <p:nvPr/>
        </p:nvSpPr>
        <p:spPr>
          <a:xfrm>
            <a:off x="1846683" y="4807220"/>
            <a:ext cx="7130556" cy="829911"/>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r>
              <a:rPr lang="zh-TW" altLang="en-US" sz="2000" dirty="0" smtClean="0">
                <a:latin typeface="微軟正黑體" panose="020B0604030504040204" pitchFamily="34" charset="-120"/>
                <a:ea typeface="微軟正黑體" panose="020B0604030504040204" pitchFamily="34" charset="-120"/>
              </a:rPr>
              <a:t>承</a:t>
            </a:r>
            <a:r>
              <a:rPr lang="zh-TW" altLang="en-US" sz="2000" dirty="0">
                <a:latin typeface="微軟正黑體" panose="020B0604030504040204" pitchFamily="34" charset="-120"/>
                <a:ea typeface="微軟正黑體" panose="020B0604030504040204" pitchFamily="34" charset="-120"/>
              </a:rPr>
              <a:t>貸金融機構</a:t>
            </a:r>
            <a:r>
              <a:rPr lang="zh-TW" altLang="en-US" sz="2000" dirty="0" smtClean="0">
                <a:latin typeface="微軟正黑體" panose="020B0604030504040204" pitchFamily="34" charset="-120"/>
                <a:ea typeface="微軟正黑體" panose="020B0604030504040204" pitchFamily="34" charset="-120"/>
              </a:rPr>
              <a:t>核定貸款</a:t>
            </a:r>
            <a:r>
              <a:rPr lang="zh-TW" altLang="en-US" sz="2000" dirty="0">
                <a:latin typeface="微軟正黑體" panose="020B0604030504040204" pitchFamily="34" charset="-120"/>
                <a:ea typeface="微軟正黑體" panose="020B0604030504040204" pitchFamily="34" charset="-120"/>
              </a:rPr>
              <a:t>攤還期限為準，</a:t>
            </a:r>
            <a:r>
              <a:rPr lang="zh-TW" altLang="en-US" sz="2000" dirty="0">
                <a:solidFill>
                  <a:srgbClr val="FF0000"/>
                </a:solidFill>
                <a:latin typeface="微軟正黑體" panose="020B0604030504040204" pitchFamily="34" charset="-120"/>
                <a:ea typeface="微軟正黑體" panose="020B0604030504040204" pitchFamily="34" charset="-120"/>
              </a:rPr>
              <a:t>最長不得</a:t>
            </a:r>
            <a:r>
              <a:rPr lang="zh-TW" altLang="en-US" sz="2000" dirty="0" smtClean="0">
                <a:solidFill>
                  <a:srgbClr val="FF0000"/>
                </a:solidFill>
                <a:latin typeface="微軟正黑體" panose="020B0604030504040204" pitchFamily="34" charset="-120"/>
                <a:ea typeface="微軟正黑體" panose="020B0604030504040204" pitchFamily="34" charset="-120"/>
              </a:rPr>
              <a:t>超過</a:t>
            </a:r>
            <a:r>
              <a:rPr lang="en-US" altLang="zh-TW" sz="2400" b="1" dirty="0" smtClean="0">
                <a:solidFill>
                  <a:srgbClr val="FF0000"/>
                </a:solidFill>
                <a:latin typeface="微軟正黑體" panose="020B0604030504040204" pitchFamily="34" charset="-120"/>
                <a:ea typeface="微軟正黑體" panose="020B0604030504040204" pitchFamily="34" charset="-120"/>
              </a:rPr>
              <a:t>5</a:t>
            </a:r>
            <a:r>
              <a:rPr lang="zh-TW" altLang="en-US" sz="2000" dirty="0" smtClean="0">
                <a:solidFill>
                  <a:srgbClr val="FF0000"/>
                </a:solidFill>
                <a:latin typeface="微軟正黑體" panose="020B0604030504040204" pitchFamily="34" charset="-120"/>
                <a:ea typeface="微軟正黑體" panose="020B0604030504040204" pitchFamily="34" charset="-120"/>
              </a:rPr>
              <a:t>年</a:t>
            </a:r>
            <a:r>
              <a:rPr lang="zh-TW" altLang="en-US" sz="2000" dirty="0">
                <a:latin typeface="微軟正黑體" panose="020B0604030504040204" pitchFamily="34" charset="-120"/>
                <a:ea typeface="微軟正黑體" panose="020B0604030504040204" pitchFamily="34" charset="-120"/>
              </a:rPr>
              <a:t>。</a:t>
            </a:r>
          </a:p>
        </p:txBody>
      </p:sp>
      <p:pic>
        <p:nvPicPr>
          <p:cNvPr id="13" name="圖片 12">
            <a:extLst>
              <a:ext uri="{FF2B5EF4-FFF2-40B4-BE49-F238E27FC236}">
                <a16:creationId xmlns="" xmlns:a16="http://schemas.microsoft.com/office/drawing/2014/main" id="{7034702D-4B9E-4613-984B-A6BE0F8C1724}"/>
              </a:ext>
            </a:extLst>
          </p:cNvPr>
          <p:cNvPicPr>
            <a:picLocks noChangeAspect="1"/>
          </p:cNvPicPr>
          <p:nvPr/>
        </p:nvPicPr>
        <p:blipFill>
          <a:blip r:embed="rId2"/>
          <a:stretch>
            <a:fillRect/>
          </a:stretch>
        </p:blipFill>
        <p:spPr>
          <a:xfrm>
            <a:off x="8095787" y="179035"/>
            <a:ext cx="852904" cy="637711"/>
          </a:xfrm>
          <a:prstGeom prst="rect">
            <a:avLst/>
          </a:prstGeom>
        </p:spPr>
      </p:pic>
      <p:sp>
        <p:nvSpPr>
          <p:cNvPr id="14" name="文字方塊 13">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15" name="矩形 14">
            <a:extLst>
              <a:ext uri="{FF2B5EF4-FFF2-40B4-BE49-F238E27FC236}">
                <a16:creationId xmlns="" xmlns:a16="http://schemas.microsoft.com/office/drawing/2014/main" id="{4C0A15E1-574D-4C95-8F0D-4336384A5FD1}"/>
              </a:ext>
            </a:extLst>
          </p:cNvPr>
          <p:cNvSpPr/>
          <p:nvPr/>
        </p:nvSpPr>
        <p:spPr>
          <a:xfrm>
            <a:off x="367591" y="120248"/>
            <a:ext cx="4060393"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拾、貸款</a:t>
            </a:r>
            <a:endParaRPr lang="en-US" altLang="zh-TW" sz="2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740107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87"/>
          <p:cNvGraphicFramePr>
            <a:graphicFrameLocks noGrp="1"/>
          </p:cNvGraphicFramePr>
          <p:nvPr>
            <p:ph idx="4294967295"/>
            <p:extLst>
              <p:ext uri="{D42A27DB-BD31-4B8C-83A1-F6EECF244321}">
                <p14:modId xmlns:p14="http://schemas.microsoft.com/office/powerpoint/2010/main" val="3131097095"/>
              </p:ext>
            </p:extLst>
          </p:nvPr>
        </p:nvGraphicFramePr>
        <p:xfrm>
          <a:off x="404938" y="1370013"/>
          <a:ext cx="8064500" cy="5029200"/>
        </p:xfrm>
        <a:graphic>
          <a:graphicData uri="http://schemas.openxmlformats.org/drawingml/2006/table">
            <a:tbl>
              <a:tblPr/>
              <a:tblGrid>
                <a:gridCol w="2016125">
                  <a:extLst>
                    <a:ext uri="{9D8B030D-6E8A-4147-A177-3AD203B41FA5}">
                      <a16:colId xmlns="" xmlns:a16="http://schemas.microsoft.com/office/drawing/2014/main" val="20000"/>
                    </a:ext>
                  </a:extLst>
                </a:gridCol>
                <a:gridCol w="2016125">
                  <a:extLst>
                    <a:ext uri="{9D8B030D-6E8A-4147-A177-3AD203B41FA5}">
                      <a16:colId xmlns="" xmlns:a16="http://schemas.microsoft.com/office/drawing/2014/main" val="20001"/>
                    </a:ext>
                  </a:extLst>
                </a:gridCol>
                <a:gridCol w="2014537">
                  <a:extLst>
                    <a:ext uri="{9D8B030D-6E8A-4147-A177-3AD203B41FA5}">
                      <a16:colId xmlns="" xmlns:a16="http://schemas.microsoft.com/office/drawing/2014/main" val="20002"/>
                    </a:ext>
                  </a:extLst>
                </a:gridCol>
                <a:gridCol w="2017713">
                  <a:extLst>
                    <a:ext uri="{9D8B030D-6E8A-4147-A177-3AD203B41FA5}">
                      <a16:colId xmlns="" xmlns:a16="http://schemas.microsoft.com/office/drawing/2014/main" val="20003"/>
                    </a:ext>
                  </a:extLst>
                </a:gridCol>
              </a:tblGrid>
              <a:tr h="2159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FF0000"/>
                          </a:solidFill>
                          <a:effectLst/>
                          <a:latin typeface="新細明體" charset="-120"/>
                          <a:ea typeface="新細明體" charset="-120"/>
                          <a:cs typeface="Times New Roman" pitchFamily="18" charset="0"/>
                        </a:rPr>
                        <a:t>台灣銀行</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2857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FF0000"/>
                          </a:solidFill>
                          <a:effectLst/>
                          <a:latin typeface="新細明體" charset="-120"/>
                          <a:ea typeface="新細明體" charset="-120"/>
                          <a:cs typeface="Times New Roman" pitchFamily="18" charset="0"/>
                        </a:rPr>
                        <a:t>台灣土地銀行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2857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FF0000"/>
                          </a:solidFill>
                          <a:effectLst/>
                          <a:latin typeface="新細明體" charset="-120"/>
                          <a:ea typeface="新細明體" charset="-120"/>
                          <a:cs typeface="Times New Roman" pitchFamily="18" charset="0"/>
                        </a:rPr>
                        <a:t>合作金庫商業銀行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2857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FF0000"/>
                          </a:solidFill>
                          <a:effectLst/>
                          <a:latin typeface="新細明體" charset="-120"/>
                          <a:ea typeface="新細明體" charset="-120"/>
                          <a:cs typeface="Times New Roman" pitchFamily="18" charset="0"/>
                        </a:rPr>
                        <a:t>第一商業銀行</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2857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00"/>
                  </a:ext>
                </a:extLst>
              </a:tr>
              <a:tr h="3127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華南商業銀行</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chemeClr val="tx1"/>
                          </a:solidFill>
                          <a:effectLst/>
                          <a:latin typeface="新細明體" charset="-120"/>
                          <a:ea typeface="新細明體" charset="-120"/>
                          <a:cs typeface="Times New Roman" pitchFamily="18" charset="0"/>
                        </a:rPr>
                        <a:t>彰化商業銀行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上海商業儲蓄銀行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台北富邦銀行</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01"/>
                  </a:ext>
                </a:extLst>
              </a:tr>
              <a:tr h="1936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國泰世華商業銀行</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中國輸出入銀行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高雄銀行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兆豐國際商業銀行</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02"/>
                  </a:ext>
                </a:extLst>
              </a:tr>
              <a:tr h="2190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chemeClr val="tx1"/>
                          </a:solidFill>
                          <a:effectLst/>
                          <a:latin typeface="新細明體" charset="-120"/>
                          <a:ea typeface="新細明體" charset="-120"/>
                          <a:cs typeface="Times New Roman" pitchFamily="18" charset="0"/>
                        </a:rPr>
                        <a:t>花旗</a:t>
                      </a:r>
                      <a:r>
                        <a:rPr kumimoji="1" lang="en-US" altLang="zh-TW" sz="1600" b="1" i="0" u="none" strike="noStrike" cap="none" normalizeH="0" baseline="0" dirty="0" smtClean="0">
                          <a:ln>
                            <a:noFill/>
                          </a:ln>
                          <a:solidFill>
                            <a:schemeClr val="tx1"/>
                          </a:solidFill>
                          <a:effectLst/>
                          <a:latin typeface="新細明體" charset="-120"/>
                          <a:ea typeface="新細明體" charset="-120"/>
                          <a:cs typeface="Times New Roman" pitchFamily="18" charset="0"/>
                        </a:rPr>
                        <a:t>(</a:t>
                      </a:r>
                      <a:r>
                        <a:rPr kumimoji="1" lang="zh-TW" altLang="en-US" sz="1600" b="1" i="0" u="none" strike="noStrike" cap="none" normalizeH="0" baseline="0" dirty="0" smtClean="0">
                          <a:ln>
                            <a:noFill/>
                          </a:ln>
                          <a:solidFill>
                            <a:schemeClr val="tx1"/>
                          </a:solidFill>
                          <a:effectLst/>
                          <a:latin typeface="新細明體" charset="-120"/>
                          <a:ea typeface="新細明體" charset="-120"/>
                          <a:cs typeface="Times New Roman" pitchFamily="18" charset="0"/>
                        </a:rPr>
                        <a:t>台灣</a:t>
                      </a:r>
                      <a:r>
                        <a:rPr kumimoji="1" lang="en-US" altLang="zh-TW" sz="1600" b="1" i="0" u="none" strike="noStrike" cap="none" normalizeH="0" baseline="0" dirty="0" smtClean="0">
                          <a:ln>
                            <a:noFill/>
                          </a:ln>
                          <a:solidFill>
                            <a:schemeClr val="tx1"/>
                          </a:solidFill>
                          <a:effectLst/>
                          <a:latin typeface="新細明體" charset="-120"/>
                          <a:ea typeface="新細明體" charset="-120"/>
                          <a:cs typeface="Times New Roman" pitchFamily="18" charset="0"/>
                        </a:rPr>
                        <a:t>)</a:t>
                      </a:r>
                      <a:r>
                        <a:rPr kumimoji="1" lang="zh-TW" altLang="en-US" sz="1600" b="1" i="0" u="none" strike="noStrike" cap="none" normalizeH="0" baseline="0" dirty="0" smtClean="0">
                          <a:ln>
                            <a:noFill/>
                          </a:ln>
                          <a:solidFill>
                            <a:schemeClr val="tx1"/>
                          </a:solidFill>
                          <a:effectLst/>
                          <a:latin typeface="新細明體" charset="-120"/>
                          <a:ea typeface="新細明體" charset="-120"/>
                          <a:cs typeface="Times New Roman" pitchFamily="18" charset="0"/>
                        </a:rPr>
                        <a:t>商業銀行</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澳盛</a:t>
                      </a:r>
                      <a:r>
                        <a:rPr kumimoji="1" lang="en-US" altLang="zh-TW" sz="1600" b="1" i="0" u="none" strike="noStrike" cap="none" normalizeH="0" baseline="0" smtClean="0">
                          <a:ln>
                            <a:noFill/>
                          </a:ln>
                          <a:solidFill>
                            <a:schemeClr val="tx1"/>
                          </a:solidFill>
                          <a:effectLst/>
                          <a:latin typeface="新細明體" charset="-120"/>
                          <a:ea typeface="新細明體" charset="-120"/>
                          <a:cs typeface="Times New Roman" pitchFamily="18" charset="0"/>
                        </a:rPr>
                        <a:t>(</a:t>
                      </a: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台灣</a:t>
                      </a:r>
                      <a:r>
                        <a:rPr kumimoji="1" lang="en-US" altLang="zh-TW" sz="1600" b="1" i="0" u="none" strike="noStrike" cap="none" normalizeH="0" baseline="0" smtClean="0">
                          <a:ln>
                            <a:noFill/>
                          </a:ln>
                          <a:solidFill>
                            <a:schemeClr val="tx1"/>
                          </a:solidFill>
                          <a:effectLst/>
                          <a:latin typeface="新細明體" charset="-120"/>
                          <a:ea typeface="新細明體" charset="-120"/>
                          <a:cs typeface="Times New Roman" pitchFamily="18" charset="0"/>
                        </a:rPr>
                        <a:t>)</a:t>
                      </a: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臺灣中小企業銀行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渣打國際商業銀行</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03"/>
                  </a:ext>
                </a:extLst>
              </a:tr>
              <a:tr h="2444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台中商業銀行</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chemeClr val="tx1"/>
                          </a:solidFill>
                          <a:effectLst/>
                          <a:latin typeface="新細明體" charset="-120"/>
                          <a:ea typeface="新細明體" charset="-120"/>
                          <a:cs typeface="Times New Roman" pitchFamily="18" charset="0"/>
                        </a:rPr>
                        <a:t>京城商業銀行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匯豐</a:t>
                      </a:r>
                      <a:r>
                        <a:rPr kumimoji="1" lang="en-US" altLang="zh-TW" sz="1600" b="1" i="0" u="none" strike="noStrike" cap="none" normalizeH="0" baseline="0" smtClean="0">
                          <a:ln>
                            <a:noFill/>
                          </a:ln>
                          <a:solidFill>
                            <a:schemeClr val="tx1"/>
                          </a:solidFill>
                          <a:effectLst/>
                          <a:latin typeface="新細明體" charset="-120"/>
                          <a:ea typeface="新細明體" charset="-120"/>
                          <a:cs typeface="Times New Roman" pitchFamily="18" charset="0"/>
                        </a:rPr>
                        <a:t>(</a:t>
                      </a: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台灣</a:t>
                      </a:r>
                      <a:r>
                        <a:rPr kumimoji="1" lang="en-US" altLang="zh-TW" sz="1600" b="1" i="0" u="none" strike="noStrike" cap="none" normalizeH="0" baseline="0" smtClean="0">
                          <a:ln>
                            <a:noFill/>
                          </a:ln>
                          <a:solidFill>
                            <a:schemeClr val="tx1"/>
                          </a:solidFill>
                          <a:effectLst/>
                          <a:latin typeface="新細明體" charset="-120"/>
                          <a:ea typeface="新細明體" charset="-120"/>
                          <a:cs typeface="Times New Roman" pitchFamily="18" charset="0"/>
                        </a:rPr>
                        <a:t>)</a:t>
                      </a: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瑞興商業銀行</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04"/>
                  </a:ext>
                </a:extLst>
              </a:tr>
              <a:tr h="1809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華泰商業銀行</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chemeClr val="tx1"/>
                          </a:solidFill>
                          <a:effectLst/>
                          <a:latin typeface="新細明體" charset="-120"/>
                          <a:ea typeface="新細明體" charset="-120"/>
                          <a:cs typeface="Times New Roman" pitchFamily="18" charset="0"/>
                        </a:rPr>
                        <a:t>臺灣新光商業銀行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陽信商業銀行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板信商業銀行</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05"/>
                  </a:ext>
                </a:extLst>
              </a:tr>
              <a:tr h="2222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三信商業銀行</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聯邦商業銀行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遠東國際商業銀行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元大商業銀行</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06"/>
                  </a:ext>
                </a:extLst>
              </a:tr>
              <a:tr h="24765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永豐商業銀行</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FF0000"/>
                          </a:solidFill>
                          <a:effectLst/>
                          <a:latin typeface="新細明體" charset="-120"/>
                          <a:ea typeface="新細明體" charset="-120"/>
                          <a:cs typeface="Times New Roman" pitchFamily="18" charset="0"/>
                        </a:rPr>
                        <a:t>玉山商業銀行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凱基商業銀行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星展</a:t>
                      </a:r>
                      <a:r>
                        <a:rPr kumimoji="1" lang="en-US" altLang="zh-TW" sz="1600" b="1" i="0" u="none" strike="noStrike" cap="none" normalizeH="0" baseline="0" smtClean="0">
                          <a:ln>
                            <a:noFill/>
                          </a:ln>
                          <a:solidFill>
                            <a:schemeClr val="tx1"/>
                          </a:solidFill>
                          <a:effectLst/>
                          <a:latin typeface="新細明體" charset="-120"/>
                          <a:ea typeface="新細明體" charset="-120"/>
                          <a:cs typeface="Times New Roman" pitchFamily="18" charset="0"/>
                        </a:rPr>
                        <a:t>(</a:t>
                      </a: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台灣</a:t>
                      </a:r>
                      <a:r>
                        <a:rPr kumimoji="1" lang="en-US" altLang="zh-TW" sz="1600" b="1" i="0" u="none" strike="noStrike" cap="none" normalizeH="0" baseline="0" smtClean="0">
                          <a:ln>
                            <a:noFill/>
                          </a:ln>
                          <a:solidFill>
                            <a:schemeClr val="tx1"/>
                          </a:solidFill>
                          <a:effectLst/>
                          <a:latin typeface="新細明體" charset="-120"/>
                          <a:ea typeface="新細明體" charset="-120"/>
                          <a:cs typeface="Times New Roman" pitchFamily="18" charset="0"/>
                        </a:rPr>
                        <a:t>)</a:t>
                      </a: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銀行</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07"/>
                  </a:ext>
                </a:extLst>
              </a:tr>
              <a:tr h="2000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台新國際商業銀行</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日盛國際商業銀行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安泰商業銀行</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新細明體" charset="-120"/>
                          <a:ea typeface="新細明體" charset="-120"/>
                          <a:cs typeface="Times New Roman" pitchFamily="18" charset="0"/>
                        </a:rPr>
                        <a:t>中國信託商業銀行</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08"/>
                  </a:ext>
                </a:extLst>
              </a:tr>
              <a:tr h="2254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400" b="1" i="0" u="none" strike="noStrike" cap="none" normalizeH="0" baseline="0" smtClean="0">
                          <a:ln>
                            <a:noFill/>
                          </a:ln>
                          <a:solidFill>
                            <a:srgbClr val="5F5F5F"/>
                          </a:solidFill>
                          <a:effectLst/>
                          <a:latin typeface="新細明體" charset="-120"/>
                          <a:ea typeface="新細明體" charset="-120"/>
                          <a:cs typeface="Times New Roman" pitchFamily="18" charset="0"/>
                        </a:rPr>
                        <a:t>台北市第五信用合作社</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基隆第一信用合作社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400" b="1" i="0" u="none" strike="noStrike" cap="none" normalizeH="0" baseline="0" smtClean="0">
                          <a:ln>
                            <a:noFill/>
                          </a:ln>
                          <a:solidFill>
                            <a:srgbClr val="5F5F5F"/>
                          </a:solidFill>
                          <a:effectLst/>
                          <a:latin typeface="新細明體" charset="-120"/>
                          <a:ea typeface="新細明體" charset="-120"/>
                          <a:cs typeface="Times New Roman" pitchFamily="18" charset="0"/>
                        </a:rPr>
                        <a:t>基隆市第二信用合作社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淡水第一信用合作社</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sm" len="sm"/>
                      <a:tailEnd type="none" w="sm" len="sm"/>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09"/>
                  </a:ext>
                </a:extLst>
              </a:tr>
              <a:tr h="2508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zh-TW" altLang="en-US" sz="1400" b="1" i="0" u="none" strike="noStrike" cap="none" normalizeH="0" baseline="0" dirty="0" smtClean="0">
                          <a:ln>
                            <a:noFill/>
                          </a:ln>
                          <a:solidFill>
                            <a:srgbClr val="5F5F5F"/>
                          </a:solidFill>
                          <a:effectLst/>
                          <a:latin typeface="新細明體" charset="-120"/>
                          <a:ea typeface="新細明體" charset="-120"/>
                          <a:cs typeface="Times New Roman" pitchFamily="18" charset="0"/>
                        </a:rPr>
                        <a:t>新北市淡水信用合作社</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宜蘭信用合作社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桃園信用合作社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新竹第一信用合作社</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10"/>
                  </a:ext>
                </a:extLst>
              </a:tr>
              <a:tr h="1809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新竹第三信用合作社</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400" b="1" i="0" u="none" strike="noStrike" cap="none" normalizeH="0" baseline="0" smtClean="0">
                          <a:ln>
                            <a:noFill/>
                          </a:ln>
                          <a:solidFill>
                            <a:srgbClr val="5F5F5F"/>
                          </a:solidFill>
                          <a:effectLst/>
                          <a:latin typeface="新細明體" charset="-120"/>
                          <a:ea typeface="新細明體" charset="-120"/>
                          <a:cs typeface="Times New Roman" pitchFamily="18" charset="0"/>
                        </a:rPr>
                        <a:t>台中市第二信用合作社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彰化第一信用合作社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彰化第五信用合作社</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11"/>
                  </a:ext>
                </a:extLst>
              </a:tr>
              <a:tr h="228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彰化第六信用合作社</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彰化第十信用合作社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彰化鹿港信用合作社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400" b="1" i="0" u="none" strike="noStrike" cap="none" normalizeH="0" baseline="0" smtClean="0">
                          <a:ln>
                            <a:noFill/>
                          </a:ln>
                          <a:solidFill>
                            <a:srgbClr val="5F5F5F"/>
                          </a:solidFill>
                          <a:effectLst/>
                          <a:latin typeface="新細明體" charset="-120"/>
                          <a:ea typeface="新細明體" charset="-120"/>
                          <a:cs typeface="Times New Roman" pitchFamily="18" charset="0"/>
                        </a:rPr>
                        <a:t>嘉義市第三信用合作社</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12"/>
                  </a:ext>
                </a:extLst>
              </a:tr>
              <a:tr h="2540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台南第三信用合作社</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400" b="1" i="0" u="none" strike="noStrike" cap="none" normalizeH="0" baseline="0" smtClean="0">
                          <a:ln>
                            <a:noFill/>
                          </a:ln>
                          <a:solidFill>
                            <a:srgbClr val="5F5F5F"/>
                          </a:solidFill>
                          <a:effectLst/>
                          <a:latin typeface="新細明體" charset="-120"/>
                          <a:ea typeface="新細明體" charset="-120"/>
                          <a:cs typeface="Times New Roman" pitchFamily="18" charset="0"/>
                        </a:rPr>
                        <a:t>高雄市第三信用合作社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花蓮第一信用合作社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花蓮第二信用合作社</a:t>
                      </a: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13"/>
                  </a:ext>
                </a:extLst>
              </a:tr>
              <a:tr h="1809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FF0000"/>
                          </a:solidFill>
                          <a:effectLst/>
                          <a:latin typeface="新細明體" charset="-120"/>
                          <a:ea typeface="新細明體" charset="-120"/>
                          <a:cs typeface="Times New Roman" pitchFamily="18" charset="0"/>
                        </a:rPr>
                        <a:t>澎湖第一信用合作社</a:t>
                      </a:r>
                    </a:p>
                  </a:txBody>
                  <a:tcPr anchor="ctr" horzOverflow="overflow">
                    <a:lnL w="2857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dirty="0" smtClean="0">
                          <a:ln>
                            <a:noFill/>
                          </a:ln>
                          <a:solidFill>
                            <a:srgbClr val="FF0000"/>
                          </a:solidFill>
                          <a:effectLst/>
                          <a:latin typeface="新細明體" charset="-120"/>
                          <a:ea typeface="新細明體" charset="-120"/>
                          <a:cs typeface="Times New Roman" pitchFamily="18" charset="0"/>
                        </a:rPr>
                        <a:t>澎湖第二信用合作社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rgbClr val="5F5F5F"/>
                          </a:solidFill>
                          <a:effectLst/>
                          <a:latin typeface="新細明體" charset="-120"/>
                          <a:ea typeface="新細明體" charset="-120"/>
                          <a:cs typeface="Times New Roman" pitchFamily="18" charset="0"/>
                        </a:rPr>
                        <a:t>金門縣信用合作社</a:t>
                      </a:r>
                    </a:p>
                  </a:txBody>
                  <a:tcPr anchor="ctr" horzOverflow="overflow">
                    <a:lnL w="9525" cap="flat" cmpd="sng" algn="ctr">
                      <a:solidFill>
                        <a:srgbClr val="FF0000"/>
                      </a:solidFill>
                      <a:prstDash val="solid"/>
                      <a:round/>
                      <a:headEnd type="none" w="sm" len="sm"/>
                      <a:tailEnd type="none" w="sm" len="sm"/>
                    </a:lnL>
                    <a:lnR w="952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zh-TW" altLang="en-US" sz="1600" b="1" i="0" u="none" strike="noStrike" cap="none" normalizeH="0" baseline="0" dirty="0" smtClean="0">
                        <a:ln>
                          <a:noFill/>
                        </a:ln>
                        <a:solidFill>
                          <a:srgbClr val="5F5F5F"/>
                        </a:solidFill>
                        <a:effectLst/>
                        <a:latin typeface="新細明體" charset="-120"/>
                        <a:ea typeface="新細明體" charset="-120"/>
                        <a:cs typeface="Times New Roman" pitchFamily="18" charset="0"/>
                      </a:endParaRPr>
                    </a:p>
                  </a:txBody>
                  <a:tcPr anchor="ctr" horzOverflow="overflow">
                    <a:lnL w="9525" cap="flat" cmpd="sng" algn="ctr">
                      <a:solidFill>
                        <a:srgbClr val="FF0000"/>
                      </a:solidFill>
                      <a:prstDash val="solid"/>
                      <a:round/>
                      <a:headEnd type="none" w="sm" len="sm"/>
                      <a:tailEnd type="none" w="sm" len="sm"/>
                    </a:lnL>
                    <a:lnR w="28575" cap="flat" cmpd="sng" algn="ctr">
                      <a:solidFill>
                        <a:srgbClr val="FF0000"/>
                      </a:solidFill>
                      <a:prstDash val="solid"/>
                      <a:round/>
                      <a:headEnd type="none" w="sm" len="sm"/>
                      <a:tailEnd type="none" w="sm" len="sm"/>
                    </a:lnR>
                    <a:lnT w="952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sm" len="sm"/>
                      <a:tailEnd type="none" w="sm" len="sm"/>
                    </a:lnB>
                    <a:lnTlToBr>
                      <a:noFill/>
                    </a:lnTlToBr>
                    <a:lnBlToTr>
                      <a:noFill/>
                    </a:lnBlToTr>
                    <a:solidFill>
                      <a:schemeClr val="accent5">
                        <a:lumMod val="20000"/>
                        <a:lumOff val="80000"/>
                      </a:schemeClr>
                    </a:solidFill>
                  </a:tcPr>
                </a:tc>
                <a:extLst>
                  <a:ext uri="{0D108BD9-81ED-4DB2-BD59-A6C34878D82A}">
                    <a16:rowId xmlns="" xmlns:a16="http://schemas.microsoft.com/office/drawing/2014/main" val="10014"/>
                  </a:ext>
                </a:extLst>
              </a:tr>
            </a:tbl>
          </a:graphicData>
        </a:graphic>
      </p:graphicFrame>
      <p:sp>
        <p:nvSpPr>
          <p:cNvPr id="5" name="Text Box 76"/>
          <p:cNvSpPr txBox="1">
            <a:spLocks noChangeArrowheads="1"/>
          </p:cNvSpPr>
          <p:nvPr/>
        </p:nvSpPr>
        <p:spPr bwMode="auto">
          <a:xfrm>
            <a:off x="433388" y="6399213"/>
            <a:ext cx="6191250" cy="287337"/>
          </a:xfrm>
          <a:prstGeom prst="rect">
            <a:avLst/>
          </a:prstGeom>
          <a:noFill/>
          <a:ln w="9525">
            <a:noFill/>
            <a:miter lim="800000"/>
            <a:headEnd/>
            <a:tailEnd/>
          </a:ln>
        </p:spPr>
        <p:txBody>
          <a:bodyPr/>
          <a:lstStyle/>
          <a:p>
            <a:pPr>
              <a:lnSpc>
                <a:spcPct val="90000"/>
              </a:lnSpc>
            </a:pPr>
            <a:r>
              <a:rPr lang="zh-TW" altLang="en-US" sz="1600" dirty="0">
                <a:latin typeface="微軟正黑體" panose="020B0604030504040204" pitchFamily="34" charset="-120"/>
                <a:ea typeface="微軟正黑體" panose="020B0604030504040204" pitchFamily="34" charset="-120"/>
              </a:rPr>
              <a:t>註：</a:t>
            </a:r>
            <a:r>
              <a:rPr lang="en-US" altLang="zh-TW" sz="1600" dirty="0">
                <a:solidFill>
                  <a:srgbClr val="FF0000"/>
                </a:solidFill>
                <a:latin typeface="微軟正黑體" panose="020B0604030504040204" pitchFamily="34" charset="-120"/>
                <a:ea typeface="微軟正黑體" panose="020B0604030504040204" pitchFamily="34" charset="-120"/>
              </a:rPr>
              <a:t>59</a:t>
            </a:r>
            <a:r>
              <a:rPr lang="zh-TW" altLang="en-US" sz="1600" dirty="0">
                <a:solidFill>
                  <a:srgbClr val="FF3300"/>
                </a:solidFill>
                <a:latin typeface="微軟正黑體" panose="020B0604030504040204" pitchFamily="34" charset="-120"/>
                <a:ea typeface="微軟正黑體" panose="020B0604030504040204" pitchFamily="34" charset="-120"/>
              </a:rPr>
              <a:t>個</a:t>
            </a:r>
            <a:r>
              <a:rPr lang="zh-TW" altLang="en-US" sz="1600" dirty="0">
                <a:latin typeface="微軟正黑體" panose="020B0604030504040204" pitchFamily="34" charset="-120"/>
                <a:ea typeface="微軟正黑體" panose="020B0604030504040204" pitchFamily="34" charset="-120"/>
              </a:rPr>
              <a:t>簽約金融機構，分支營業單位</a:t>
            </a:r>
            <a:r>
              <a:rPr lang="zh-TW" altLang="en-US" sz="1600" dirty="0">
                <a:solidFill>
                  <a:srgbClr val="FF3300"/>
                </a:solidFill>
                <a:latin typeface="微軟正黑體" panose="020B0604030504040204" pitchFamily="34" charset="-120"/>
                <a:ea typeface="微軟正黑體" panose="020B0604030504040204" pitchFamily="34" charset="-120"/>
              </a:rPr>
              <a:t>總計有</a:t>
            </a:r>
            <a:r>
              <a:rPr lang="en-US" altLang="zh-TW" sz="1600" dirty="0">
                <a:solidFill>
                  <a:srgbClr val="FF3300"/>
                </a:solidFill>
                <a:latin typeface="微軟正黑體" panose="020B0604030504040204" pitchFamily="34" charset="-120"/>
                <a:ea typeface="微軟正黑體" panose="020B0604030504040204" pitchFamily="34" charset="-120"/>
              </a:rPr>
              <a:t>3,600</a:t>
            </a:r>
            <a:r>
              <a:rPr lang="zh-TW" altLang="en-US" sz="1600" dirty="0">
                <a:solidFill>
                  <a:srgbClr val="FF3300"/>
                </a:solidFill>
                <a:latin typeface="微軟正黑體" panose="020B0604030504040204" pitchFamily="34" charset="-120"/>
                <a:ea typeface="微軟正黑體" panose="020B0604030504040204" pitchFamily="34" charset="-120"/>
              </a:rPr>
              <a:t>餘個</a:t>
            </a:r>
            <a:r>
              <a:rPr lang="zh-TW" altLang="en-US" sz="1600" dirty="0">
                <a:latin typeface="微軟正黑體" panose="020B0604030504040204" pitchFamily="34" charset="-120"/>
                <a:ea typeface="微軟正黑體" panose="020B0604030504040204" pitchFamily="34" charset="-120"/>
              </a:rPr>
              <a:t>遍佈全國</a:t>
            </a:r>
          </a:p>
        </p:txBody>
      </p:sp>
      <p:pic>
        <p:nvPicPr>
          <p:cNvPr id="7" name="圖片 6">
            <a:extLst>
              <a:ext uri="{FF2B5EF4-FFF2-40B4-BE49-F238E27FC236}">
                <a16:creationId xmlns="" xmlns:a16="http://schemas.microsoft.com/office/drawing/2014/main" id="{7034702D-4B9E-4613-984B-A6BE0F8C1724}"/>
              </a:ext>
            </a:extLst>
          </p:cNvPr>
          <p:cNvPicPr>
            <a:picLocks noChangeAspect="1"/>
          </p:cNvPicPr>
          <p:nvPr/>
        </p:nvPicPr>
        <p:blipFill>
          <a:blip r:embed="rId2"/>
          <a:stretch>
            <a:fillRect/>
          </a:stretch>
        </p:blipFill>
        <p:spPr>
          <a:xfrm>
            <a:off x="8095787" y="179035"/>
            <a:ext cx="852904" cy="637711"/>
          </a:xfrm>
          <a:prstGeom prst="rect">
            <a:avLst/>
          </a:prstGeom>
        </p:spPr>
      </p:pic>
      <p:sp>
        <p:nvSpPr>
          <p:cNvPr id="8" name="文字方塊 7">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10" name="矩形 9">
            <a:extLst>
              <a:ext uri="{FF2B5EF4-FFF2-40B4-BE49-F238E27FC236}">
                <a16:creationId xmlns="" xmlns:a16="http://schemas.microsoft.com/office/drawing/2014/main" id="{4C0A15E1-574D-4C95-8F0D-4336384A5FD1}"/>
              </a:ext>
            </a:extLst>
          </p:cNvPr>
          <p:cNvSpPr/>
          <p:nvPr/>
        </p:nvSpPr>
        <p:spPr>
          <a:xfrm>
            <a:off x="367591" y="120248"/>
            <a:ext cx="4060393"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拾、貸款</a:t>
            </a:r>
            <a:endParaRPr lang="en-US" altLang="zh-TW" sz="2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482056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 xmlns:a16="http://schemas.microsoft.com/office/drawing/2014/main" id="{7034702D-4B9E-4613-984B-A6BE0F8C1724}"/>
              </a:ext>
            </a:extLst>
          </p:cNvPr>
          <p:cNvPicPr>
            <a:picLocks noChangeAspect="1"/>
          </p:cNvPicPr>
          <p:nvPr/>
        </p:nvPicPr>
        <p:blipFill>
          <a:blip r:embed="rId2"/>
          <a:stretch>
            <a:fillRect/>
          </a:stretch>
        </p:blipFill>
        <p:spPr>
          <a:xfrm>
            <a:off x="8095787" y="179035"/>
            <a:ext cx="852904" cy="637711"/>
          </a:xfrm>
          <a:prstGeom prst="rect">
            <a:avLst/>
          </a:prstGeom>
        </p:spPr>
      </p:pic>
      <p:sp>
        <p:nvSpPr>
          <p:cNvPr id="6" name="文字方塊 5">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7" name="矩形 6">
            <a:extLst>
              <a:ext uri="{FF2B5EF4-FFF2-40B4-BE49-F238E27FC236}">
                <a16:creationId xmlns="" xmlns:a16="http://schemas.microsoft.com/office/drawing/2014/main" id="{4C0A15E1-574D-4C95-8F0D-4336384A5FD1}"/>
              </a:ext>
            </a:extLst>
          </p:cNvPr>
          <p:cNvSpPr/>
          <p:nvPr/>
        </p:nvSpPr>
        <p:spPr>
          <a:xfrm>
            <a:off x="367591" y="120248"/>
            <a:ext cx="4709423"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拾壹、為什麼要選擇危老</a:t>
            </a:r>
            <a:endParaRPr lang="en-US" altLang="zh-TW" sz="2800" b="1" dirty="0">
              <a:latin typeface="微軟正黑體" panose="020B0604030504040204" pitchFamily="34" charset="-120"/>
              <a:ea typeface="微軟正黑體" panose="020B0604030504040204" pitchFamily="34" charset="-120"/>
            </a:endParaRPr>
          </a:p>
        </p:txBody>
      </p:sp>
      <p:pic>
        <p:nvPicPr>
          <p:cNvPr id="2" name="Picture 3" descr="C:\Users\J-new\Desktop\杰新\03澎湖危老\02美編系列\簡報宣傳.jpg"/>
          <p:cNvPicPr>
            <a:picLocks noChangeAspect="1" noChangeArrowheads="1"/>
          </p:cNvPicPr>
          <p:nvPr/>
        </p:nvPicPr>
        <p:blipFill rotWithShape="1">
          <a:blip r:embed="rId3">
            <a:extLst>
              <a:ext uri="{28A0092B-C50C-407E-A947-70E740481C1C}">
                <a14:useLocalDpi xmlns:a14="http://schemas.microsoft.com/office/drawing/2010/main" val="0"/>
              </a:ext>
            </a:extLst>
          </a:blip>
          <a:srcRect t="5046"/>
          <a:stretch/>
        </p:blipFill>
        <p:spPr bwMode="auto">
          <a:xfrm>
            <a:off x="0" y="929237"/>
            <a:ext cx="9144000" cy="5928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0867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4646" y="1124744"/>
            <a:ext cx="9168645" cy="5400600"/>
          </a:xfrm>
          <a:prstGeom prst="rect">
            <a:avLst/>
          </a:prstGeom>
          <a:solidFill>
            <a:srgbClr val="C5D8A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pic>
        <p:nvPicPr>
          <p:cNvPr id="4" name="圖片 3">
            <a:extLst>
              <a:ext uri="{FF2B5EF4-FFF2-40B4-BE49-F238E27FC236}">
                <a16:creationId xmlns="" xmlns:a16="http://schemas.microsoft.com/office/drawing/2014/main" id="{7034702D-4B9E-4613-984B-A6BE0F8C1724}"/>
              </a:ext>
            </a:extLst>
          </p:cNvPr>
          <p:cNvPicPr>
            <a:picLocks noChangeAspect="1"/>
          </p:cNvPicPr>
          <p:nvPr/>
        </p:nvPicPr>
        <p:blipFill>
          <a:blip r:embed="rId2"/>
          <a:stretch>
            <a:fillRect/>
          </a:stretch>
        </p:blipFill>
        <p:spPr>
          <a:xfrm>
            <a:off x="8095787" y="179035"/>
            <a:ext cx="852904" cy="637711"/>
          </a:xfrm>
          <a:prstGeom prst="rect">
            <a:avLst/>
          </a:prstGeom>
        </p:spPr>
      </p:pic>
      <p:sp>
        <p:nvSpPr>
          <p:cNvPr id="5" name="文字方塊 4">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6" name="矩形 5">
            <a:extLst>
              <a:ext uri="{FF2B5EF4-FFF2-40B4-BE49-F238E27FC236}">
                <a16:creationId xmlns="" xmlns:a16="http://schemas.microsoft.com/office/drawing/2014/main" id="{4C0A15E1-574D-4C95-8F0D-4336384A5FD1}"/>
              </a:ext>
            </a:extLst>
          </p:cNvPr>
          <p:cNvSpPr/>
          <p:nvPr/>
        </p:nvSpPr>
        <p:spPr>
          <a:xfrm>
            <a:off x="367591" y="120248"/>
            <a:ext cx="4564449" cy="523220"/>
          </a:xfrm>
          <a:prstGeom prst="rect">
            <a:avLst/>
          </a:prstGeom>
        </p:spPr>
        <p:txBody>
          <a:bodyPr wrap="square">
            <a:spAutoFit/>
          </a:bodyPr>
          <a:lstStyle/>
          <a:p>
            <a:r>
              <a:rPr lang="en-US" altLang="zh-TW" sz="2800" b="1" smtClean="0">
                <a:latin typeface="微軟正黑體" panose="020B0604030504040204" pitchFamily="34" charset="-120"/>
                <a:ea typeface="微軟正黑體" panose="020B0604030504040204" pitchFamily="34" charset="-120"/>
              </a:rPr>
              <a:t>QA</a:t>
            </a:r>
            <a:endParaRPr lang="en-US" altLang="zh-TW" sz="2800" b="1" dirty="0">
              <a:latin typeface="微軟正黑體" panose="020B0604030504040204" pitchFamily="34" charset="-120"/>
              <a:ea typeface="微軟正黑體" panose="020B0604030504040204" pitchFamily="34" charset="-120"/>
            </a:endParaRPr>
          </a:p>
        </p:txBody>
      </p:sp>
      <p:sp>
        <p:nvSpPr>
          <p:cNvPr id="7" name="內容版面配置區 2"/>
          <p:cNvSpPr>
            <a:spLocks noGrp="1"/>
          </p:cNvSpPr>
          <p:nvPr>
            <p:ph idx="1"/>
          </p:nvPr>
        </p:nvSpPr>
        <p:spPr>
          <a:xfrm>
            <a:off x="215516" y="1124744"/>
            <a:ext cx="8928483" cy="5645705"/>
          </a:xfrm>
        </p:spPr>
        <p:txBody>
          <a:bodyPr>
            <a:noAutofit/>
          </a:bodyPr>
          <a:lstStyle/>
          <a:p>
            <a:pPr marL="808038" indent="-725488" hangingPunct="0">
              <a:lnSpc>
                <a:spcPts val="3800"/>
              </a:lnSpc>
              <a:spcBef>
                <a:spcPts val="600"/>
              </a:spcBef>
              <a:spcAft>
                <a:spcPts val="600"/>
              </a:spcAft>
              <a:buNone/>
            </a:pPr>
            <a:r>
              <a:rPr lang="zh-TW" altLang="en-US" dirty="0" smtClean="0">
                <a:latin typeface="微軟正黑體" panose="020B0604030504040204" pitchFamily="34" charset="-120"/>
                <a:ea typeface="微軟正黑體" panose="020B0604030504040204" pitchFamily="34" charset="-120"/>
              </a:rPr>
              <a:t>問：</a:t>
            </a:r>
            <a:r>
              <a:rPr lang="zh-TW" altLang="en-US" dirty="0">
                <a:latin typeface="微軟正黑體" panose="020B0604030504040204" pitchFamily="34" charset="-120"/>
                <a:ea typeface="微軟正黑體" panose="020B0604030504040204" pitchFamily="34" charset="-120"/>
              </a:rPr>
              <a:t>是不是一定要滿</a:t>
            </a:r>
            <a:r>
              <a:rPr lang="en-US" altLang="zh-TW" dirty="0">
                <a:latin typeface="微軟正黑體" panose="020B0604030504040204" pitchFamily="34" charset="-120"/>
                <a:ea typeface="微軟正黑體" panose="020B0604030504040204" pitchFamily="34" charset="-120"/>
              </a:rPr>
              <a:t>30</a:t>
            </a:r>
            <a:r>
              <a:rPr lang="zh-TW" altLang="en-US" dirty="0">
                <a:latin typeface="微軟正黑體" panose="020B0604030504040204" pitchFamily="34" charset="-120"/>
                <a:ea typeface="微軟正黑體" panose="020B0604030504040204" pitchFamily="34" charset="-120"/>
              </a:rPr>
              <a:t>年才能申請？</a:t>
            </a:r>
          </a:p>
          <a:p>
            <a:pPr marL="808038" indent="-725488" hangingPunct="0">
              <a:lnSpc>
                <a:spcPts val="38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答</a:t>
            </a:r>
            <a:r>
              <a:rPr lang="zh-TW" altLang="en-US" dirty="0" smtClean="0">
                <a:latin typeface="微軟正黑體" panose="020B0604030504040204" pitchFamily="34" charset="-120"/>
                <a:ea typeface="微軟正黑體" panose="020B0604030504040204" pitchFamily="34" charset="-120"/>
              </a:rPr>
              <a:t>：如果未</a:t>
            </a:r>
            <a:r>
              <a:rPr lang="zh-TW" altLang="en-US" dirty="0">
                <a:latin typeface="微軟正黑體" panose="020B0604030504040204" pitchFamily="34" charset="-120"/>
                <a:ea typeface="微軟正黑體" panose="020B0604030504040204" pitchFamily="34" charset="-120"/>
              </a:rPr>
              <a:t>達</a:t>
            </a:r>
            <a:r>
              <a:rPr lang="en-US" altLang="zh-TW" dirty="0">
                <a:latin typeface="微軟正黑體" panose="020B0604030504040204" pitchFamily="34" charset="-120"/>
                <a:ea typeface="微軟正黑體" panose="020B0604030504040204" pitchFamily="34" charset="-120"/>
              </a:rPr>
              <a:t>30</a:t>
            </a:r>
            <a:r>
              <a:rPr lang="zh-TW" altLang="en-US" dirty="0" smtClean="0">
                <a:latin typeface="微軟正黑體" panose="020B0604030504040204" pitchFamily="34" charset="-120"/>
                <a:ea typeface="微軟正黑體" panose="020B0604030504040204" pitchFamily="34" charset="-120"/>
              </a:rPr>
              <a:t>年則</a:t>
            </a:r>
            <a:r>
              <a:rPr lang="zh-TW" altLang="en-US" dirty="0">
                <a:latin typeface="微軟正黑體" panose="020B0604030504040204" pitchFamily="34" charset="-120"/>
                <a:ea typeface="微軟正黑體" panose="020B0604030504040204" pitchFamily="34" charset="-120"/>
              </a:rPr>
              <a:t>看結構初評的</a:t>
            </a:r>
            <a:r>
              <a:rPr lang="zh-TW" altLang="en-US" dirty="0" smtClean="0">
                <a:latin typeface="微軟正黑體" panose="020B0604030504040204" pitchFamily="34" charset="-120"/>
                <a:ea typeface="微軟正黑體" panose="020B0604030504040204" pitchFamily="34" charset="-120"/>
              </a:rPr>
              <a:t>分數，而分數未達申請標準一樣可以</a:t>
            </a:r>
            <a:r>
              <a:rPr lang="zh-TW" altLang="en-US" dirty="0">
                <a:latin typeface="微軟正黑體" panose="020B0604030504040204" pitchFamily="34" charset="-120"/>
                <a:ea typeface="微軟正黑體" panose="020B0604030504040204" pitchFamily="34" charset="-120"/>
              </a:rPr>
              <a:t>申請補助款，</a:t>
            </a:r>
            <a:r>
              <a:rPr lang="zh-TW" altLang="en-US" dirty="0" smtClean="0">
                <a:latin typeface="微軟正黑體" panose="020B0604030504040204" pitchFamily="34" charset="-120"/>
                <a:ea typeface="微軟正黑體" panose="020B0604030504040204" pitchFamily="34" charset="-120"/>
              </a:rPr>
              <a:t>但要符合補助條件。</a:t>
            </a:r>
            <a:endParaRPr lang="en-US" altLang="zh-TW" dirty="0" smtClean="0">
              <a:latin typeface="微軟正黑體" panose="020B0604030504040204" pitchFamily="34" charset="-120"/>
              <a:ea typeface="微軟正黑體" panose="020B0604030504040204" pitchFamily="34" charset="-120"/>
            </a:endParaRPr>
          </a:p>
          <a:p>
            <a:pPr marL="808038" indent="-725488" hangingPunct="0">
              <a:lnSpc>
                <a:spcPts val="3800"/>
              </a:lnSpc>
              <a:spcBef>
                <a:spcPts val="600"/>
              </a:spcBef>
              <a:spcAft>
                <a:spcPts val="600"/>
              </a:spcAft>
              <a:buNone/>
            </a:pPr>
            <a:endParaRPr lang="en-US" altLang="zh-TW" dirty="0">
              <a:latin typeface="微軟正黑體" panose="020B0604030504040204" pitchFamily="34" charset="-120"/>
              <a:ea typeface="微軟正黑體" panose="020B0604030504040204" pitchFamily="34" charset="-120"/>
            </a:endParaRPr>
          </a:p>
          <a:p>
            <a:pPr marL="808038" indent="-725488" hangingPunct="0">
              <a:lnSpc>
                <a:spcPts val="38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問</a:t>
            </a:r>
            <a:r>
              <a:rPr lang="zh-TW" altLang="en-US" dirty="0" smtClean="0">
                <a:latin typeface="微軟正黑體" panose="020B0604030504040204" pitchFamily="34" charset="-120"/>
                <a:ea typeface="微軟正黑體" panose="020B0604030504040204" pitchFamily="34" charset="-120"/>
              </a:rPr>
              <a:t>：我家申請危老，可以蓋多少？</a:t>
            </a:r>
            <a:endParaRPr lang="en-US" altLang="zh-TW" dirty="0" smtClean="0">
              <a:latin typeface="微軟正黑體" panose="020B0604030504040204" pitchFamily="34" charset="-120"/>
              <a:ea typeface="微軟正黑體" panose="020B0604030504040204" pitchFamily="34" charset="-120"/>
            </a:endParaRPr>
          </a:p>
          <a:p>
            <a:pPr marL="808038" indent="-725488" hangingPunct="0">
              <a:lnSpc>
                <a:spcPts val="38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答</a:t>
            </a:r>
            <a:r>
              <a:rPr lang="zh-TW" altLang="en-US" dirty="0" smtClean="0">
                <a:latin typeface="微軟正黑體" panose="020B0604030504040204" pitchFamily="34" charset="-120"/>
                <a:ea typeface="微軟正黑體" panose="020B0604030504040204" pitchFamily="34" charset="-120"/>
              </a:rPr>
              <a:t>：澎湖住宅區建蔽率</a:t>
            </a:r>
            <a:r>
              <a:rPr lang="en-US" altLang="zh-TW" dirty="0" smtClean="0">
                <a:latin typeface="微軟正黑體" panose="020B0604030504040204" pitchFamily="34" charset="-120"/>
                <a:ea typeface="微軟正黑體" panose="020B0604030504040204" pitchFamily="34" charset="-120"/>
              </a:rPr>
              <a:t>60%</a:t>
            </a:r>
            <a:r>
              <a:rPr lang="zh-TW" altLang="en-US" dirty="0" smtClean="0">
                <a:latin typeface="微軟正黑體" panose="020B0604030504040204" pitchFamily="34" charset="-120"/>
                <a:ea typeface="微軟正黑體" panose="020B0604030504040204" pitchFamily="34" charset="-120"/>
              </a:rPr>
              <a:t> </a:t>
            </a:r>
            <a:r>
              <a:rPr lang="en-US" altLang="zh-TW" dirty="0" smtClean="0">
                <a:latin typeface="微軟正黑體" panose="020B0604030504040204" pitchFamily="34" charset="-120"/>
                <a:ea typeface="微軟正黑體" panose="020B0604030504040204" pitchFamily="34" charset="-120"/>
              </a:rPr>
              <a:t> </a:t>
            </a:r>
            <a:r>
              <a:rPr lang="zh-TW" altLang="en-US" dirty="0" smtClean="0">
                <a:latin typeface="微軟正黑體" panose="020B0604030504040204" pitchFamily="34" charset="-120"/>
                <a:ea typeface="微軟正黑體" panose="020B0604030504040204" pitchFamily="34" charset="-120"/>
              </a:rPr>
              <a:t>容積率</a:t>
            </a:r>
            <a:r>
              <a:rPr lang="en-US" altLang="zh-TW" dirty="0" smtClean="0">
                <a:latin typeface="微軟正黑體" panose="020B0604030504040204" pitchFamily="34" charset="-120"/>
                <a:ea typeface="微軟正黑體" panose="020B0604030504040204" pitchFamily="34" charset="-120"/>
              </a:rPr>
              <a:t>240%</a:t>
            </a:r>
            <a:r>
              <a:rPr lang="zh-TW" altLang="en-US" dirty="0" smtClean="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 </a:t>
            </a:r>
            <a:r>
              <a:rPr lang="zh-TW" altLang="en-US" dirty="0" smtClean="0">
                <a:latin typeface="微軟正黑體" panose="020B0604030504040204" pitchFamily="34" charset="-120"/>
                <a:ea typeface="微軟正黑體" panose="020B0604030504040204" pitchFamily="34" charset="-120"/>
              </a:rPr>
              <a:t>         </a:t>
            </a:r>
            <a:endParaRPr lang="en-US" altLang="zh-TW" dirty="0" smtClean="0">
              <a:latin typeface="微軟正黑體" panose="020B0604030504040204" pitchFamily="34" charset="-120"/>
              <a:ea typeface="微軟正黑體" panose="020B0604030504040204" pitchFamily="34" charset="-120"/>
            </a:endParaRPr>
          </a:p>
          <a:p>
            <a:pPr marL="808038" indent="-725488" hangingPunct="0">
              <a:lnSpc>
                <a:spcPts val="3800"/>
              </a:lnSpc>
              <a:spcBef>
                <a:spcPts val="600"/>
              </a:spcBef>
              <a:spcAft>
                <a:spcPts val="600"/>
              </a:spcAft>
              <a:buNone/>
            </a:pPr>
            <a:r>
              <a:rPr lang="zh-TW" altLang="en-US" dirty="0" smtClean="0">
                <a:latin typeface="微軟正黑體" panose="020B0604030504040204" pitchFamily="34" charset="-120"/>
                <a:ea typeface="微軟正黑體" panose="020B0604030504040204" pitchFamily="34" charset="-120"/>
              </a:rPr>
              <a:t>        澎湖商業區建蔽率</a:t>
            </a:r>
            <a:r>
              <a:rPr lang="en-US" altLang="zh-TW" dirty="0" smtClean="0">
                <a:latin typeface="微軟正黑體" panose="020B0604030504040204" pitchFamily="34" charset="-120"/>
                <a:ea typeface="微軟正黑體" panose="020B0604030504040204" pitchFamily="34" charset="-120"/>
              </a:rPr>
              <a:t>80%  </a:t>
            </a:r>
            <a:r>
              <a:rPr lang="zh-TW" altLang="en-US" dirty="0" smtClean="0">
                <a:latin typeface="微軟正黑體" panose="020B0604030504040204" pitchFamily="34" charset="-120"/>
                <a:ea typeface="微軟正黑體" panose="020B0604030504040204" pitchFamily="34" charset="-120"/>
              </a:rPr>
              <a:t>容積率</a:t>
            </a:r>
            <a:r>
              <a:rPr lang="en-US" altLang="zh-TW" dirty="0" smtClean="0">
                <a:latin typeface="微軟正黑體" panose="020B0604030504040204" pitchFamily="34" charset="-120"/>
                <a:ea typeface="微軟正黑體" panose="020B0604030504040204" pitchFamily="34" charset="-120"/>
              </a:rPr>
              <a:t>400%</a:t>
            </a:r>
            <a:r>
              <a:rPr lang="zh-TW" altLang="en-US" dirty="0" smtClean="0">
                <a:latin typeface="微軟正黑體" panose="020B0604030504040204" pitchFamily="34" charset="-120"/>
                <a:ea typeface="微軟正黑體" panose="020B0604030504040204" pitchFamily="34" charset="-120"/>
              </a:rPr>
              <a:t>，     </a:t>
            </a:r>
            <a:endParaRPr lang="en-US" altLang="zh-TW" dirty="0">
              <a:latin typeface="微軟正黑體" panose="020B0604030504040204" pitchFamily="34" charset="-120"/>
              <a:ea typeface="微軟正黑體" panose="020B0604030504040204" pitchFamily="34" charset="-120"/>
            </a:endParaRPr>
          </a:p>
          <a:p>
            <a:pPr marL="808038" indent="-725488" hangingPunct="0">
              <a:lnSpc>
                <a:spcPts val="3800"/>
              </a:lnSpc>
              <a:spcBef>
                <a:spcPts val="600"/>
              </a:spcBef>
              <a:spcAft>
                <a:spcPts val="600"/>
              </a:spcAft>
              <a:buNone/>
            </a:pPr>
            <a:r>
              <a:rPr lang="zh-TW" altLang="en-US" dirty="0" smtClean="0">
                <a:latin typeface="微軟正黑體" panose="020B0604030504040204" pitchFamily="34" charset="-120"/>
                <a:ea typeface="微軟正黑體" panose="020B0604030504040204" pitchFamily="34" charset="-120"/>
              </a:rPr>
              <a:t>        實際申請危老，依委任建築師所設計為主</a:t>
            </a:r>
            <a:endParaRPr lang="en-US" altLang="zh-TW" dirty="0" smtClean="0">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 xmlns:a16="http://schemas.microsoft.com/office/drawing/2014/main" id="{48375238-BBFC-4D38-A267-00FBBAF790A3}"/>
              </a:ext>
            </a:extLst>
          </p:cNvPr>
          <p:cNvSpPr txBox="1"/>
          <p:nvPr/>
        </p:nvSpPr>
        <p:spPr>
          <a:xfrm>
            <a:off x="28955" y="6596236"/>
            <a:ext cx="1351652" cy="246221"/>
          </a:xfrm>
          <a:prstGeom prst="rect">
            <a:avLst/>
          </a:prstGeom>
          <a:noFill/>
        </p:spPr>
        <p:txBody>
          <a:bodyPr wrap="none" rtlCol="0">
            <a:spAutoFit/>
          </a:bodyPr>
          <a:lstStyle/>
          <a:p>
            <a:pPr algn="r"/>
            <a:r>
              <a:rPr lang="zh-TW" altLang="en-US" sz="1000" spc="300" dirty="0" smtClean="0">
                <a:latin typeface="華康儷中宋" panose="02020509000000000000" pitchFamily="49" charset="-120"/>
                <a:ea typeface="華康儷中宋" panose="02020509000000000000" pitchFamily="49" charset="-120"/>
              </a:rPr>
              <a:t>以土地銀行為例</a:t>
            </a:r>
            <a:endParaRPr lang="zh-TW" altLang="en-US" sz="1000" spc="300" dirty="0">
              <a:latin typeface="華康儷中宋" panose="02020509000000000000" pitchFamily="49" charset="-120"/>
              <a:ea typeface="華康儷中宋" panose="02020509000000000000" pitchFamily="49" charset="-120"/>
            </a:endParaRPr>
          </a:p>
        </p:txBody>
      </p:sp>
    </p:spTree>
    <p:extLst>
      <p:ext uri="{BB962C8B-B14F-4D97-AF65-F5344CB8AC3E}">
        <p14:creationId xmlns:p14="http://schemas.microsoft.com/office/powerpoint/2010/main" val="14357477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542688" y="4941168"/>
            <a:ext cx="2537980" cy="4572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3" name="矩形 12"/>
          <p:cNvSpPr/>
          <p:nvPr/>
        </p:nvSpPr>
        <p:spPr>
          <a:xfrm>
            <a:off x="4549229" y="4077072"/>
            <a:ext cx="2537980" cy="4572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2" name="矩形 11"/>
          <p:cNvSpPr/>
          <p:nvPr/>
        </p:nvSpPr>
        <p:spPr>
          <a:xfrm>
            <a:off x="4562617" y="3140968"/>
            <a:ext cx="2537980" cy="4572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1" name="矩形 10"/>
          <p:cNvSpPr/>
          <p:nvPr/>
        </p:nvSpPr>
        <p:spPr>
          <a:xfrm>
            <a:off x="4554300" y="2276872"/>
            <a:ext cx="2537980" cy="4572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8" name="內容版面配置區 4"/>
          <p:cNvSpPr>
            <a:spLocks noGrp="1"/>
          </p:cNvSpPr>
          <p:nvPr>
            <p:ph idx="1"/>
          </p:nvPr>
        </p:nvSpPr>
        <p:spPr>
          <a:xfrm>
            <a:off x="4554300" y="1916832"/>
            <a:ext cx="4441066" cy="4023360"/>
          </a:xfrm>
          <a:noFill/>
          <a:ln/>
        </p:spPr>
        <p:style>
          <a:lnRef idx="2">
            <a:schemeClr val="accent6"/>
          </a:lnRef>
          <a:fillRef idx="1">
            <a:schemeClr val="lt1"/>
          </a:fillRef>
          <a:effectRef idx="0">
            <a:schemeClr val="accent6"/>
          </a:effectRef>
          <a:fontRef idx="minor">
            <a:schemeClr val="dk1"/>
          </a:fontRef>
        </p:style>
        <p:txBody>
          <a:bodyPr>
            <a:normAutofit lnSpcReduction="10000"/>
          </a:bodyPr>
          <a:lstStyle/>
          <a:p>
            <a:pPr marL="91440" indent="-91440">
              <a:lnSpc>
                <a:spcPct val="90000"/>
              </a:lnSpc>
              <a:spcBef>
                <a:spcPts val="1200"/>
              </a:spcBef>
              <a:spcAft>
                <a:spcPts val="200"/>
              </a:spcAft>
              <a:buClr>
                <a:schemeClr val="accent1"/>
              </a:buClr>
              <a:buSzPct val="100000"/>
              <a:buFont typeface="Calibri" panose="020F0502020204030204" pitchFamily="34" charset="0"/>
              <a:buChar char=" "/>
            </a:pPr>
            <a:r>
              <a:rPr lang="zh-TW" altLang="en-US" sz="2000" b="1" dirty="0">
                <a:solidFill>
                  <a:schemeClr val="tx1">
                    <a:lumMod val="75000"/>
                    <a:lumOff val="25000"/>
                  </a:schemeClr>
                </a:solidFill>
                <a:latin typeface="微軟正黑體" pitchFamily="34" charset="-120"/>
                <a:ea typeface="微軟正黑體" pitchFamily="34" charset="-120"/>
              </a:rPr>
              <a:t>身份</a:t>
            </a:r>
            <a:r>
              <a:rPr lang="zh-TW" altLang="en-US" sz="2000" b="1" dirty="0" smtClean="0">
                <a:solidFill>
                  <a:schemeClr val="tx1">
                    <a:lumMod val="75000"/>
                    <a:lumOff val="25000"/>
                  </a:schemeClr>
                </a:solidFill>
                <a:latin typeface="微軟正黑體" pitchFamily="34" charset="-120"/>
                <a:ea typeface="微軟正黑體" pitchFamily="34" charset="-120"/>
              </a:rPr>
              <a:t>別</a:t>
            </a:r>
            <a:endParaRPr lang="en-US" altLang="zh-TW" sz="2000" b="1" dirty="0">
              <a:solidFill>
                <a:schemeClr val="tx1">
                  <a:lumMod val="75000"/>
                  <a:lumOff val="25000"/>
                </a:schemeClr>
              </a:solidFill>
              <a:latin typeface="微軟正黑體" pitchFamily="34" charset="-120"/>
              <a:ea typeface="微軟正黑體" pitchFamily="34" charset="-120"/>
            </a:endParaRPr>
          </a:p>
          <a:p>
            <a:pPr marL="91440" indent="-91440">
              <a:lnSpc>
                <a:spcPct val="90000"/>
              </a:lnSpc>
              <a:spcBef>
                <a:spcPts val="1200"/>
              </a:spcBef>
              <a:spcAft>
                <a:spcPts val="200"/>
              </a:spcAft>
              <a:buClr>
                <a:schemeClr val="accent1"/>
              </a:buClr>
              <a:buSzPct val="100000"/>
              <a:buFont typeface="Calibri" panose="020F0502020204030204" pitchFamily="34" charset="0"/>
              <a:buChar char=" "/>
            </a:pPr>
            <a:r>
              <a:rPr lang="en-US" altLang="zh-TW" sz="2400" b="1" dirty="0">
                <a:solidFill>
                  <a:schemeClr val="tx1">
                    <a:lumMod val="75000"/>
                    <a:lumOff val="25000"/>
                  </a:schemeClr>
                </a:solidFill>
                <a:latin typeface="微軟正黑體" pitchFamily="34" charset="-120"/>
                <a:ea typeface="微軟正黑體" pitchFamily="34" charset="-120"/>
              </a:rPr>
              <a:t>1.</a:t>
            </a:r>
            <a:r>
              <a:rPr lang="zh-TW" altLang="en-US" sz="2400" b="1" dirty="0">
                <a:solidFill>
                  <a:schemeClr val="tx1">
                    <a:lumMod val="75000"/>
                    <a:lumOff val="25000"/>
                  </a:schemeClr>
                </a:solidFill>
                <a:latin typeface="微軟正黑體" pitchFamily="34" charset="-120"/>
                <a:ea typeface="微軟正黑體" pitchFamily="34" charset="-120"/>
              </a:rPr>
              <a:t>地主</a:t>
            </a:r>
            <a:r>
              <a:rPr lang="en-US" altLang="zh-TW" sz="2400" b="1" dirty="0">
                <a:solidFill>
                  <a:schemeClr val="tx1">
                    <a:lumMod val="75000"/>
                    <a:lumOff val="25000"/>
                  </a:schemeClr>
                </a:solidFill>
                <a:latin typeface="微軟正黑體" pitchFamily="34" charset="-120"/>
                <a:ea typeface="微軟正黑體" pitchFamily="34" charset="-120"/>
              </a:rPr>
              <a:t>/</a:t>
            </a:r>
            <a:r>
              <a:rPr lang="zh-TW" altLang="en-US" sz="2400" b="1" dirty="0">
                <a:solidFill>
                  <a:schemeClr val="tx1">
                    <a:lumMod val="75000"/>
                    <a:lumOff val="25000"/>
                  </a:schemeClr>
                </a:solidFill>
                <a:latin typeface="微軟正黑體" pitchFamily="34" charset="-120"/>
                <a:ea typeface="微軟正黑體" pitchFamily="34" charset="-120"/>
              </a:rPr>
              <a:t>居民</a:t>
            </a:r>
            <a:endParaRPr lang="en-US" altLang="zh-TW" sz="2400" b="1" dirty="0">
              <a:solidFill>
                <a:schemeClr val="tx1">
                  <a:lumMod val="75000"/>
                  <a:lumOff val="25000"/>
                </a:schemeClr>
              </a:solidFill>
              <a:latin typeface="微軟正黑體" pitchFamily="34" charset="-120"/>
              <a:ea typeface="微軟正黑體" pitchFamily="34" charset="-120"/>
            </a:endParaRPr>
          </a:p>
          <a:p>
            <a:pPr marL="91440" indent="-91440">
              <a:lnSpc>
                <a:spcPct val="90000"/>
              </a:lnSpc>
              <a:spcBef>
                <a:spcPts val="1200"/>
              </a:spcBef>
              <a:spcAft>
                <a:spcPts val="200"/>
              </a:spcAft>
              <a:buClr>
                <a:schemeClr val="accent1"/>
              </a:buClr>
              <a:buSzPct val="100000"/>
              <a:buFont typeface="Calibri" panose="020F0502020204030204" pitchFamily="34" charset="0"/>
              <a:buChar char=" "/>
            </a:pPr>
            <a:r>
              <a:rPr lang="zh-TW" altLang="en-US" sz="2000" b="1" dirty="0">
                <a:solidFill>
                  <a:schemeClr val="tx1">
                    <a:lumMod val="75000"/>
                    <a:lumOff val="25000"/>
                  </a:schemeClr>
                </a:solidFill>
                <a:latin typeface="微軟正黑體" pitchFamily="34" charset="-120"/>
                <a:ea typeface="微軟正黑體" pitchFamily="34" charset="-120"/>
              </a:rPr>
              <a:t>　自地整合</a:t>
            </a:r>
            <a:endParaRPr lang="en-US" altLang="zh-TW" sz="2000" b="1" dirty="0">
              <a:solidFill>
                <a:schemeClr val="tx1">
                  <a:lumMod val="75000"/>
                  <a:lumOff val="25000"/>
                </a:schemeClr>
              </a:solidFill>
              <a:latin typeface="微軟正黑體" pitchFamily="34" charset="-120"/>
              <a:ea typeface="微軟正黑體" pitchFamily="34" charset="-120"/>
            </a:endParaRPr>
          </a:p>
          <a:p>
            <a:pPr marL="91440" indent="-91440">
              <a:lnSpc>
                <a:spcPct val="90000"/>
              </a:lnSpc>
              <a:spcBef>
                <a:spcPts val="1200"/>
              </a:spcBef>
              <a:spcAft>
                <a:spcPts val="200"/>
              </a:spcAft>
              <a:buClr>
                <a:schemeClr val="accent1"/>
              </a:buClr>
              <a:buSzPct val="100000"/>
              <a:buFont typeface="Calibri" panose="020F0502020204030204" pitchFamily="34" charset="0"/>
              <a:buChar char=" "/>
            </a:pPr>
            <a:r>
              <a:rPr lang="en-US" altLang="zh-TW" sz="2400" b="1" dirty="0">
                <a:solidFill>
                  <a:schemeClr val="tx1">
                    <a:lumMod val="75000"/>
                    <a:lumOff val="25000"/>
                  </a:schemeClr>
                </a:solidFill>
                <a:latin typeface="微軟正黑體" pitchFamily="34" charset="-120"/>
                <a:ea typeface="微軟正黑體" pitchFamily="34" charset="-120"/>
              </a:rPr>
              <a:t>2.</a:t>
            </a:r>
            <a:r>
              <a:rPr lang="zh-TW" altLang="en-US" sz="2400" b="1" dirty="0">
                <a:solidFill>
                  <a:schemeClr val="tx1">
                    <a:lumMod val="75000"/>
                    <a:lumOff val="25000"/>
                  </a:schemeClr>
                </a:solidFill>
                <a:latin typeface="微軟正黑體" pitchFamily="34" charset="-120"/>
                <a:ea typeface="微軟正黑體" pitchFamily="34" charset="-120"/>
              </a:rPr>
              <a:t>代書</a:t>
            </a:r>
            <a:r>
              <a:rPr lang="en-US" altLang="zh-TW" sz="2400" b="1" dirty="0">
                <a:solidFill>
                  <a:schemeClr val="tx1">
                    <a:lumMod val="75000"/>
                    <a:lumOff val="25000"/>
                  </a:schemeClr>
                </a:solidFill>
                <a:latin typeface="微軟正黑體" pitchFamily="34" charset="-120"/>
                <a:ea typeface="微軟正黑體" pitchFamily="34" charset="-120"/>
              </a:rPr>
              <a:t>/</a:t>
            </a:r>
            <a:r>
              <a:rPr lang="zh-TW" altLang="en-US" sz="2400" b="1" dirty="0">
                <a:solidFill>
                  <a:schemeClr val="tx1">
                    <a:lumMod val="75000"/>
                    <a:lumOff val="25000"/>
                  </a:schemeClr>
                </a:solidFill>
                <a:latin typeface="微軟正黑體" pitchFamily="34" charset="-120"/>
                <a:ea typeface="微軟正黑體" pitchFamily="34" charset="-120"/>
              </a:rPr>
              <a:t>地政士</a:t>
            </a:r>
            <a:endParaRPr lang="en-US" altLang="zh-TW" sz="2400" b="1" dirty="0">
              <a:solidFill>
                <a:schemeClr val="tx1">
                  <a:lumMod val="75000"/>
                  <a:lumOff val="25000"/>
                </a:schemeClr>
              </a:solidFill>
              <a:latin typeface="微軟正黑體" pitchFamily="34" charset="-120"/>
              <a:ea typeface="微軟正黑體" pitchFamily="34" charset="-120"/>
            </a:endParaRPr>
          </a:p>
          <a:p>
            <a:pPr marL="91440" indent="-91440">
              <a:lnSpc>
                <a:spcPct val="90000"/>
              </a:lnSpc>
              <a:spcBef>
                <a:spcPts val="1200"/>
              </a:spcBef>
              <a:spcAft>
                <a:spcPts val="200"/>
              </a:spcAft>
              <a:buClr>
                <a:schemeClr val="accent1"/>
              </a:buClr>
              <a:buSzPct val="100000"/>
              <a:buFont typeface="Calibri" panose="020F0502020204030204" pitchFamily="34" charset="0"/>
              <a:buChar char=" "/>
            </a:pPr>
            <a:r>
              <a:rPr lang="zh-TW" altLang="en-US" sz="2000" b="1" dirty="0">
                <a:solidFill>
                  <a:schemeClr val="tx1">
                    <a:lumMod val="75000"/>
                    <a:lumOff val="25000"/>
                  </a:schemeClr>
                </a:solidFill>
                <a:latin typeface="微軟正黑體" pitchFamily="34" charset="-120"/>
                <a:ea typeface="微軟正黑體" pitchFamily="34" charset="-120"/>
              </a:rPr>
              <a:t>　地籍清查、建物登記</a:t>
            </a:r>
            <a:endParaRPr lang="en-US" altLang="zh-TW" sz="2000" b="1" dirty="0">
              <a:solidFill>
                <a:schemeClr val="tx1">
                  <a:lumMod val="75000"/>
                  <a:lumOff val="25000"/>
                </a:schemeClr>
              </a:solidFill>
              <a:latin typeface="微軟正黑體" pitchFamily="34" charset="-120"/>
              <a:ea typeface="微軟正黑體" pitchFamily="34" charset="-120"/>
            </a:endParaRPr>
          </a:p>
          <a:p>
            <a:pPr marL="91440" indent="-91440">
              <a:lnSpc>
                <a:spcPct val="90000"/>
              </a:lnSpc>
              <a:spcBef>
                <a:spcPts val="1200"/>
              </a:spcBef>
              <a:spcAft>
                <a:spcPts val="200"/>
              </a:spcAft>
              <a:buClr>
                <a:schemeClr val="accent1"/>
              </a:buClr>
              <a:buSzPct val="100000"/>
              <a:buFont typeface="Calibri" panose="020F0502020204030204" pitchFamily="34" charset="0"/>
              <a:buChar char=" "/>
            </a:pPr>
            <a:r>
              <a:rPr lang="en-US" altLang="zh-TW" sz="2400" b="1" dirty="0">
                <a:solidFill>
                  <a:schemeClr val="tx1">
                    <a:lumMod val="75000"/>
                    <a:lumOff val="25000"/>
                  </a:schemeClr>
                </a:solidFill>
                <a:latin typeface="微軟正黑體" pitchFamily="34" charset="-120"/>
                <a:ea typeface="微軟正黑體" pitchFamily="34" charset="-120"/>
              </a:rPr>
              <a:t>3.</a:t>
            </a:r>
            <a:r>
              <a:rPr lang="zh-TW" altLang="en-US" sz="2400" b="1" dirty="0">
                <a:solidFill>
                  <a:schemeClr val="tx1">
                    <a:lumMod val="75000"/>
                    <a:lumOff val="25000"/>
                  </a:schemeClr>
                </a:solidFill>
                <a:latin typeface="微軟正黑體" pitchFamily="34" charset="-120"/>
                <a:ea typeface="微軟正黑體" pitchFamily="34" charset="-120"/>
              </a:rPr>
              <a:t>經紀業</a:t>
            </a:r>
            <a:endParaRPr lang="en-US" altLang="zh-TW" sz="2400" b="1" dirty="0">
              <a:solidFill>
                <a:schemeClr val="tx1">
                  <a:lumMod val="75000"/>
                  <a:lumOff val="25000"/>
                </a:schemeClr>
              </a:solidFill>
              <a:latin typeface="微軟正黑體" pitchFamily="34" charset="-120"/>
              <a:ea typeface="微軟正黑體" pitchFamily="34" charset="-120"/>
            </a:endParaRPr>
          </a:p>
          <a:p>
            <a:pPr marL="91440" indent="-91440">
              <a:lnSpc>
                <a:spcPct val="90000"/>
              </a:lnSpc>
              <a:spcBef>
                <a:spcPts val="1200"/>
              </a:spcBef>
              <a:spcAft>
                <a:spcPts val="200"/>
              </a:spcAft>
              <a:buClr>
                <a:schemeClr val="accent1"/>
              </a:buClr>
              <a:buSzPct val="100000"/>
              <a:buFont typeface="Calibri" panose="020F0502020204030204" pitchFamily="34" charset="0"/>
              <a:buChar char=" "/>
            </a:pPr>
            <a:r>
              <a:rPr lang="zh-TW" altLang="en-US" sz="2000" b="1" dirty="0">
                <a:solidFill>
                  <a:schemeClr val="tx1">
                    <a:lumMod val="75000"/>
                    <a:lumOff val="25000"/>
                  </a:schemeClr>
                </a:solidFill>
                <a:latin typeface="微軟正黑體" pitchFamily="34" charset="-120"/>
                <a:ea typeface="微軟正黑體" pitchFamily="34" charset="-120"/>
              </a:rPr>
              <a:t>　買賣</a:t>
            </a:r>
            <a:r>
              <a:rPr lang="en-US" altLang="zh-TW" sz="2000" b="1" dirty="0">
                <a:solidFill>
                  <a:schemeClr val="tx1">
                    <a:lumMod val="75000"/>
                    <a:lumOff val="25000"/>
                  </a:schemeClr>
                </a:solidFill>
                <a:latin typeface="微軟正黑體" pitchFamily="34" charset="-120"/>
                <a:ea typeface="微軟正黑體" pitchFamily="34" charset="-120"/>
              </a:rPr>
              <a:t>+</a:t>
            </a:r>
            <a:r>
              <a:rPr lang="zh-TW" altLang="en-US" sz="2000" b="1" dirty="0">
                <a:solidFill>
                  <a:schemeClr val="tx1">
                    <a:lumMod val="75000"/>
                    <a:lumOff val="25000"/>
                  </a:schemeClr>
                </a:solidFill>
                <a:latin typeface="微軟正黑體" pitchFamily="34" charset="-120"/>
                <a:ea typeface="微軟正黑體" pitchFamily="34" charset="-120"/>
              </a:rPr>
              <a:t>自地自建</a:t>
            </a:r>
            <a:endParaRPr lang="en-US" altLang="zh-TW" sz="2000" b="1" dirty="0">
              <a:solidFill>
                <a:schemeClr val="tx1">
                  <a:lumMod val="75000"/>
                  <a:lumOff val="25000"/>
                </a:schemeClr>
              </a:solidFill>
              <a:latin typeface="微軟正黑體" pitchFamily="34" charset="-120"/>
              <a:ea typeface="微軟正黑體" pitchFamily="34" charset="-120"/>
            </a:endParaRPr>
          </a:p>
          <a:p>
            <a:pPr marL="91440" indent="-91440">
              <a:lnSpc>
                <a:spcPct val="90000"/>
              </a:lnSpc>
              <a:spcBef>
                <a:spcPts val="1200"/>
              </a:spcBef>
              <a:spcAft>
                <a:spcPts val="200"/>
              </a:spcAft>
              <a:buClr>
                <a:schemeClr val="accent1"/>
              </a:buClr>
              <a:buSzPct val="100000"/>
              <a:buFont typeface="Calibri" panose="020F0502020204030204" pitchFamily="34" charset="0"/>
              <a:buChar char=" "/>
            </a:pPr>
            <a:r>
              <a:rPr lang="en-US" altLang="zh-TW" sz="2400" b="1" dirty="0">
                <a:solidFill>
                  <a:schemeClr val="tx1">
                    <a:lumMod val="75000"/>
                    <a:lumOff val="25000"/>
                  </a:schemeClr>
                </a:solidFill>
                <a:latin typeface="微軟正黑體" pitchFamily="34" charset="-120"/>
                <a:ea typeface="微軟正黑體" pitchFamily="34" charset="-120"/>
              </a:rPr>
              <a:t>4.</a:t>
            </a:r>
            <a:r>
              <a:rPr lang="zh-TW" altLang="en-US" sz="2400" b="1" dirty="0">
                <a:solidFill>
                  <a:schemeClr val="tx1">
                    <a:lumMod val="75000"/>
                    <a:lumOff val="25000"/>
                  </a:schemeClr>
                </a:solidFill>
                <a:latin typeface="微軟正黑體" pitchFamily="34" charset="-120"/>
                <a:ea typeface="微軟正黑體" pitchFamily="34" charset="-120"/>
              </a:rPr>
              <a:t>營造廠</a:t>
            </a:r>
            <a:r>
              <a:rPr lang="en-US" altLang="zh-TW" sz="2400" b="1" dirty="0">
                <a:solidFill>
                  <a:schemeClr val="tx1">
                    <a:lumMod val="75000"/>
                    <a:lumOff val="25000"/>
                  </a:schemeClr>
                </a:solidFill>
                <a:latin typeface="微軟正黑體" pitchFamily="34" charset="-120"/>
                <a:ea typeface="微軟正黑體" pitchFamily="34" charset="-120"/>
              </a:rPr>
              <a:t>/</a:t>
            </a:r>
            <a:r>
              <a:rPr lang="zh-TW" altLang="en-US" sz="2400" b="1" dirty="0">
                <a:solidFill>
                  <a:schemeClr val="tx1">
                    <a:lumMod val="75000"/>
                    <a:lumOff val="25000"/>
                  </a:schemeClr>
                </a:solidFill>
                <a:latin typeface="微軟正黑體" pitchFamily="34" charset="-120"/>
                <a:ea typeface="微軟正黑體" pitchFamily="34" charset="-120"/>
              </a:rPr>
              <a:t>建商</a:t>
            </a:r>
            <a:endParaRPr lang="en-US" altLang="zh-TW" sz="2400" b="1" dirty="0">
              <a:solidFill>
                <a:schemeClr val="tx1">
                  <a:lumMod val="75000"/>
                  <a:lumOff val="25000"/>
                </a:schemeClr>
              </a:solidFill>
              <a:latin typeface="微軟正黑體" pitchFamily="34" charset="-120"/>
              <a:ea typeface="微軟正黑體" pitchFamily="34" charset="-120"/>
            </a:endParaRPr>
          </a:p>
          <a:p>
            <a:pPr marL="91440" indent="-91440">
              <a:lnSpc>
                <a:spcPct val="90000"/>
              </a:lnSpc>
              <a:spcBef>
                <a:spcPts val="1200"/>
              </a:spcBef>
              <a:spcAft>
                <a:spcPts val="200"/>
              </a:spcAft>
              <a:buClr>
                <a:schemeClr val="accent1"/>
              </a:buClr>
              <a:buSzPct val="100000"/>
              <a:buFont typeface="Calibri" panose="020F0502020204030204" pitchFamily="34" charset="0"/>
              <a:buChar char=" "/>
            </a:pPr>
            <a:r>
              <a:rPr lang="zh-TW" altLang="en-US" sz="2000" b="1" dirty="0">
                <a:solidFill>
                  <a:schemeClr val="tx1">
                    <a:lumMod val="75000"/>
                    <a:lumOff val="25000"/>
                  </a:schemeClr>
                </a:solidFill>
                <a:latin typeface="微軟正黑體" pitchFamily="34" charset="-120"/>
                <a:ea typeface="微軟正黑體" pitchFamily="34" charset="-120"/>
              </a:rPr>
              <a:t>　危老專案報價</a:t>
            </a:r>
            <a:r>
              <a:rPr lang="en-US" altLang="zh-TW" sz="2000" b="1" dirty="0">
                <a:solidFill>
                  <a:schemeClr val="tx1">
                    <a:lumMod val="75000"/>
                    <a:lumOff val="25000"/>
                  </a:schemeClr>
                </a:solidFill>
                <a:latin typeface="微軟正黑體" pitchFamily="34" charset="-120"/>
                <a:ea typeface="微軟正黑體" pitchFamily="34" charset="-120"/>
              </a:rPr>
              <a:t>(</a:t>
            </a:r>
            <a:r>
              <a:rPr lang="zh-TW" altLang="en-US" sz="2000" b="1" dirty="0">
                <a:solidFill>
                  <a:schemeClr val="tx1">
                    <a:lumMod val="75000"/>
                    <a:lumOff val="25000"/>
                  </a:schemeClr>
                </a:solidFill>
                <a:latin typeface="微軟正黑體" pitchFamily="34" charset="-120"/>
                <a:ea typeface="微軟正黑體" pitchFamily="34" charset="-120"/>
              </a:rPr>
              <a:t>委建價格</a:t>
            </a:r>
            <a:r>
              <a:rPr lang="en-US" altLang="zh-TW" sz="2000" b="1" dirty="0">
                <a:solidFill>
                  <a:schemeClr val="tx1">
                    <a:lumMod val="75000"/>
                    <a:lumOff val="25000"/>
                  </a:schemeClr>
                </a:solidFill>
                <a:latin typeface="微軟正黑體" pitchFamily="34" charset="-120"/>
                <a:ea typeface="微軟正黑體" pitchFamily="34" charset="-120"/>
              </a:rPr>
              <a:t>)</a:t>
            </a:r>
            <a:endParaRPr lang="zh-TW" altLang="en-US" sz="2000" b="1" dirty="0">
              <a:solidFill>
                <a:schemeClr val="tx1">
                  <a:lumMod val="75000"/>
                  <a:lumOff val="25000"/>
                </a:schemeClr>
              </a:solidFill>
              <a:latin typeface="微軟正黑體" pitchFamily="34" charset="-120"/>
              <a:ea typeface="微軟正黑體" pitchFamily="34" charset="-120"/>
            </a:endParaRPr>
          </a:p>
        </p:txBody>
      </p:sp>
      <p:sp>
        <p:nvSpPr>
          <p:cNvPr id="9" name="內容版面配置區 4"/>
          <p:cNvSpPr txBox="1">
            <a:spLocks/>
          </p:cNvSpPr>
          <p:nvPr/>
        </p:nvSpPr>
        <p:spPr>
          <a:xfrm>
            <a:off x="113234" y="1916832"/>
            <a:ext cx="4441066" cy="4023360"/>
          </a:xfrm>
          <a:prstGeom prst="rect">
            <a:avLst/>
          </a:prstGeom>
          <a:ln/>
        </p:spPr>
        <p:style>
          <a:lnRef idx="2">
            <a:schemeClr val="accent6"/>
          </a:lnRef>
          <a:fillRef idx="1">
            <a:schemeClr val="lt1"/>
          </a:fillRef>
          <a:effectRef idx="0">
            <a:schemeClr val="accent6"/>
          </a:effectRef>
          <a:fontRef idx="minor">
            <a:schemeClr val="dk1"/>
          </a:fontRef>
        </p:style>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標楷體" panose="03000509000000000000" pitchFamily="65" charset="-120"/>
                <a:ea typeface="標楷體" panose="03000509000000000000" pitchFamily="65" charset="-120"/>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標楷體" panose="03000509000000000000" pitchFamily="65" charset="-120"/>
                <a:ea typeface="標楷體" panose="03000509000000000000" pitchFamily="65" charset="-120"/>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標楷體" panose="03000509000000000000" pitchFamily="65" charset="-120"/>
                <a:ea typeface="標楷體" panose="03000509000000000000" pitchFamily="65" charset="-120"/>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標楷體" panose="03000509000000000000" pitchFamily="65" charset="-120"/>
                <a:ea typeface="標楷體" panose="03000509000000000000" pitchFamily="65" charset="-120"/>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標楷體" panose="03000509000000000000" pitchFamily="65" charset="-120"/>
                <a:ea typeface="標楷體" panose="03000509000000000000" pitchFamily="65" charset="-120"/>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zh-TW" altLang="en-US" sz="2800" b="1" dirty="0" smtClean="0">
                <a:latin typeface="微軟正黑體" pitchFamily="34" charset="-120"/>
                <a:ea typeface="微軟正黑體" pitchFamily="34" charset="-120"/>
              </a:rPr>
              <a:t>申請</a:t>
            </a:r>
            <a:r>
              <a:rPr lang="en-US" altLang="zh-TW" sz="2800" b="1" dirty="0" smtClean="0">
                <a:latin typeface="微軟正黑體" pitchFamily="34" charset="-120"/>
                <a:ea typeface="微軟正黑體" pitchFamily="34" charset="-120"/>
              </a:rPr>
              <a:t>&amp;</a:t>
            </a:r>
            <a:r>
              <a:rPr lang="zh-TW" altLang="en-US" sz="2800" b="1" dirty="0" smtClean="0">
                <a:latin typeface="微軟正黑體" pitchFamily="34" charset="-120"/>
                <a:ea typeface="微軟正黑體" pitchFamily="34" charset="-120"/>
              </a:rPr>
              <a:t>辦理危老需廠商</a:t>
            </a:r>
            <a:endParaRPr lang="en-US" altLang="zh-TW" sz="2800" b="1" dirty="0" smtClean="0">
              <a:latin typeface="微軟正黑體" pitchFamily="34" charset="-120"/>
              <a:ea typeface="微軟正黑體" pitchFamily="34" charset="-120"/>
            </a:endParaRPr>
          </a:p>
          <a:p>
            <a:endParaRPr lang="en-US" altLang="zh-TW" sz="2800" b="1" dirty="0" smtClean="0">
              <a:latin typeface="微軟正黑體" pitchFamily="34" charset="-120"/>
              <a:ea typeface="微軟正黑體" pitchFamily="34" charset="-120"/>
            </a:endParaRPr>
          </a:p>
          <a:p>
            <a:pPr marL="174625" indent="0">
              <a:buFont typeface="Wingdings" panose="05000000000000000000" pitchFamily="2" charset="2"/>
              <a:buChar char="l"/>
            </a:pPr>
            <a:r>
              <a:rPr lang="zh-TW" altLang="en-US" sz="2200" b="1" dirty="0" smtClean="0">
                <a:latin typeface="微軟正黑體" pitchFamily="34" charset="-120"/>
                <a:ea typeface="微軟正黑體" pitchFamily="34" charset="-120"/>
              </a:rPr>
              <a:t>耐震結構評估單位</a:t>
            </a:r>
            <a:endParaRPr lang="zh-TW" altLang="en-US" sz="2200" b="1" dirty="0">
              <a:latin typeface="微軟正黑體" pitchFamily="34" charset="-120"/>
              <a:ea typeface="微軟正黑體" pitchFamily="34" charset="-120"/>
            </a:endParaRPr>
          </a:p>
          <a:p>
            <a:pPr marL="174625" indent="0">
              <a:buFont typeface="Wingdings" panose="05000000000000000000" pitchFamily="2" charset="2"/>
              <a:buChar char="l"/>
            </a:pPr>
            <a:r>
              <a:rPr lang="zh-TW" altLang="en-US" sz="2200" b="1" dirty="0" smtClean="0">
                <a:latin typeface="微軟正黑體" pitchFamily="34" charset="-120"/>
                <a:ea typeface="微軟正黑體" pitchFamily="34" charset="-120"/>
              </a:rPr>
              <a:t>建築師</a:t>
            </a:r>
            <a:r>
              <a:rPr lang="en-US" altLang="zh-TW" sz="2200" b="1" dirty="0" smtClean="0">
                <a:latin typeface="微軟正黑體" pitchFamily="34" charset="-120"/>
                <a:ea typeface="微軟正黑體" pitchFamily="34" charset="-120"/>
              </a:rPr>
              <a:t>(</a:t>
            </a:r>
            <a:r>
              <a:rPr lang="zh-TW" altLang="en-US" sz="2200" b="1" dirty="0" smtClean="0">
                <a:latin typeface="微軟正黑體" pitchFamily="34" charset="-120"/>
                <a:ea typeface="微軟正黑體" pitchFamily="34" charset="-120"/>
              </a:rPr>
              <a:t>重建計畫、建照、使照</a:t>
            </a:r>
            <a:r>
              <a:rPr lang="en-US" altLang="zh-TW" sz="2200" b="1" dirty="0" smtClean="0">
                <a:latin typeface="微軟正黑體" pitchFamily="34" charset="-120"/>
                <a:ea typeface="微軟正黑體" pitchFamily="34" charset="-120"/>
              </a:rPr>
              <a:t>)</a:t>
            </a:r>
            <a:endParaRPr lang="zh-TW" altLang="en-US" sz="2200" b="1" dirty="0">
              <a:latin typeface="微軟正黑體" pitchFamily="34" charset="-120"/>
              <a:ea typeface="微軟正黑體" pitchFamily="34" charset="-120"/>
            </a:endParaRPr>
          </a:p>
          <a:p>
            <a:pPr marL="174625" indent="0">
              <a:buFont typeface="Wingdings" panose="05000000000000000000" pitchFamily="2" charset="2"/>
              <a:buChar char="l"/>
            </a:pPr>
            <a:r>
              <a:rPr lang="zh-TW" altLang="en-US" sz="2200" b="1" dirty="0">
                <a:latin typeface="微軟正黑體" pitchFamily="34" charset="-120"/>
                <a:ea typeface="微軟正黑體" pitchFamily="34" charset="-120"/>
              </a:rPr>
              <a:t>營造廠商</a:t>
            </a:r>
          </a:p>
          <a:p>
            <a:pPr marL="174625" indent="0">
              <a:buFont typeface="Wingdings" panose="05000000000000000000" pitchFamily="2" charset="2"/>
              <a:buChar char="l"/>
            </a:pPr>
            <a:r>
              <a:rPr lang="zh-TW" altLang="en-US" sz="2200" b="1" dirty="0">
                <a:latin typeface="微軟正黑體" pitchFamily="34" charset="-120"/>
                <a:ea typeface="微軟正黑體" pitchFamily="34" charset="-120"/>
              </a:rPr>
              <a:t>地政代書</a:t>
            </a:r>
          </a:p>
          <a:p>
            <a:pPr marL="174625" indent="0">
              <a:buFont typeface="Wingdings" panose="05000000000000000000" pitchFamily="2" charset="2"/>
              <a:buChar char="l"/>
            </a:pPr>
            <a:r>
              <a:rPr lang="zh-TW" altLang="en-US" sz="2200" b="1" dirty="0" smtClean="0">
                <a:latin typeface="微軟正黑體" pitchFamily="34" charset="-120"/>
                <a:ea typeface="微軟正黑體" pitchFamily="34" charset="-120"/>
              </a:rPr>
              <a:t>銀行</a:t>
            </a:r>
            <a:r>
              <a:rPr lang="en-US" altLang="zh-TW" sz="2200" b="1" dirty="0">
                <a:latin typeface="微軟正黑體" pitchFamily="34" charset="-120"/>
                <a:ea typeface="微軟正黑體" pitchFamily="34" charset="-120"/>
              </a:rPr>
              <a:t>(</a:t>
            </a:r>
            <a:r>
              <a:rPr lang="zh-TW" altLang="en-US" sz="2200" b="1" dirty="0">
                <a:latin typeface="微軟正黑體" pitchFamily="34" charset="-120"/>
                <a:ea typeface="微軟正黑體" pitchFamily="34" charset="-120"/>
              </a:rPr>
              <a:t>信託、融資</a:t>
            </a:r>
            <a:r>
              <a:rPr lang="en-US" altLang="zh-TW" sz="2200" b="1" dirty="0">
                <a:latin typeface="微軟正黑體" pitchFamily="34" charset="-120"/>
                <a:ea typeface="微軟正黑體" pitchFamily="34" charset="-120"/>
              </a:rPr>
              <a:t>)(</a:t>
            </a:r>
            <a:r>
              <a:rPr lang="zh-TW" altLang="en-US" sz="2200" b="1" dirty="0">
                <a:latin typeface="微軟正黑體" pitchFamily="34" charset="-120"/>
                <a:ea typeface="微軟正黑體" pitchFamily="34" charset="-120"/>
              </a:rPr>
              <a:t>非必要</a:t>
            </a:r>
            <a:r>
              <a:rPr lang="en-US" altLang="zh-TW" sz="2200" b="1" dirty="0">
                <a:latin typeface="微軟正黑體" pitchFamily="34" charset="-120"/>
                <a:ea typeface="微軟正黑體" pitchFamily="34" charset="-120"/>
              </a:rPr>
              <a:t>)</a:t>
            </a:r>
          </a:p>
          <a:p>
            <a:pPr marL="174625" indent="0">
              <a:buFont typeface="Wingdings" panose="05000000000000000000" pitchFamily="2" charset="2"/>
              <a:buChar char="l"/>
            </a:pPr>
            <a:r>
              <a:rPr lang="zh-TW" altLang="en-US" sz="2200" b="1" dirty="0" smtClean="0">
                <a:latin typeface="微軟正黑體" pitchFamily="34" charset="-120"/>
                <a:ea typeface="微軟正黑體" pitchFamily="34" charset="-120"/>
              </a:rPr>
              <a:t>經紀業</a:t>
            </a:r>
            <a:r>
              <a:rPr lang="en-US" altLang="zh-TW" sz="2200" b="1" dirty="0" smtClean="0">
                <a:latin typeface="微軟正黑體" pitchFamily="34" charset="-120"/>
                <a:ea typeface="微軟正黑體" pitchFamily="34" charset="-120"/>
              </a:rPr>
              <a:t>(</a:t>
            </a:r>
            <a:r>
              <a:rPr lang="zh-TW" altLang="en-US" sz="2200" b="1" dirty="0">
                <a:latin typeface="微軟正黑體" pitchFamily="34" charset="-120"/>
                <a:ea typeface="微軟正黑體" pitchFamily="34" charset="-120"/>
              </a:rPr>
              <a:t>非必要</a:t>
            </a:r>
            <a:r>
              <a:rPr lang="en-US" altLang="zh-TW" sz="2200" b="1" dirty="0" smtClean="0">
                <a:latin typeface="微軟正黑體" pitchFamily="34" charset="-120"/>
                <a:ea typeface="微軟正黑體" pitchFamily="34" charset="-120"/>
              </a:rPr>
              <a:t>)</a:t>
            </a:r>
            <a:endParaRPr lang="en-US" altLang="zh-TW" sz="2200" b="1" dirty="0">
              <a:latin typeface="微軟正黑體" pitchFamily="34" charset="-120"/>
              <a:ea typeface="微軟正黑體" pitchFamily="34" charset="-120"/>
            </a:endParaRPr>
          </a:p>
        </p:txBody>
      </p:sp>
      <p:sp>
        <p:nvSpPr>
          <p:cNvPr id="15" name="矩形 14">
            <a:extLst>
              <a:ext uri="{FF2B5EF4-FFF2-40B4-BE49-F238E27FC236}">
                <a16:creationId xmlns="" xmlns:a16="http://schemas.microsoft.com/office/drawing/2014/main" id="{4C0A15E1-574D-4C95-8F0D-4336384A5FD1}"/>
              </a:ext>
            </a:extLst>
          </p:cNvPr>
          <p:cNvSpPr/>
          <p:nvPr/>
        </p:nvSpPr>
        <p:spPr>
          <a:xfrm>
            <a:off x="5148064" y="1223871"/>
            <a:ext cx="4060393"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契機與商機</a:t>
            </a:r>
            <a:endParaRPr lang="en-US" altLang="zh-TW" sz="2800" b="1" dirty="0">
              <a:latin typeface="微軟正黑體" panose="020B0604030504040204" pitchFamily="34" charset="-120"/>
              <a:ea typeface="微軟正黑體" panose="020B0604030504040204" pitchFamily="34" charset="-120"/>
            </a:endParaRPr>
          </a:p>
        </p:txBody>
      </p:sp>
      <p:pic>
        <p:nvPicPr>
          <p:cNvPr id="16" name="圖片 15">
            <a:extLst>
              <a:ext uri="{FF2B5EF4-FFF2-40B4-BE49-F238E27FC236}">
                <a16:creationId xmlns="" xmlns:a16="http://schemas.microsoft.com/office/drawing/2014/main" id="{7034702D-4B9E-4613-984B-A6BE0F8C1724}"/>
              </a:ext>
            </a:extLst>
          </p:cNvPr>
          <p:cNvPicPr>
            <a:picLocks noChangeAspect="1"/>
          </p:cNvPicPr>
          <p:nvPr/>
        </p:nvPicPr>
        <p:blipFill>
          <a:blip r:embed="rId2"/>
          <a:stretch>
            <a:fillRect/>
          </a:stretch>
        </p:blipFill>
        <p:spPr>
          <a:xfrm>
            <a:off x="8095787" y="179035"/>
            <a:ext cx="852904" cy="637711"/>
          </a:xfrm>
          <a:prstGeom prst="rect">
            <a:avLst/>
          </a:prstGeom>
        </p:spPr>
      </p:pic>
      <p:sp>
        <p:nvSpPr>
          <p:cNvPr id="17" name="文字方塊 16">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pic>
        <p:nvPicPr>
          <p:cNvPr id="18" name="圖片 17">
            <a:extLst>
              <a:ext uri="{FF2B5EF4-FFF2-40B4-BE49-F238E27FC236}">
                <a16:creationId xmlns:lc="http://schemas.openxmlformats.org/drawingml/2006/lockedCanvas" xmlns="" xmlns:a16="http://schemas.microsoft.com/office/drawing/2014/main" id="{EABAC3FE-C82F-4929-937C-4C8D9352999F}"/>
              </a:ext>
            </a:extLst>
          </p:cNvPr>
          <p:cNvPicPr>
            <a:picLocks noChangeAspect="1"/>
          </p:cNvPicPr>
          <p:nvPr/>
        </p:nvPicPr>
        <p:blipFill rotWithShape="1">
          <a:blip r:embed="rId3"/>
          <a:srcRect t="1" b="58132"/>
          <a:stretch/>
        </p:blipFill>
        <p:spPr>
          <a:xfrm>
            <a:off x="-118024" y="-68747"/>
            <a:ext cx="4903581" cy="1770985"/>
          </a:xfrm>
          <a:prstGeom prst="rect">
            <a:avLst/>
          </a:prstGeom>
        </p:spPr>
      </p:pic>
    </p:spTree>
    <p:extLst>
      <p:ext uri="{BB962C8B-B14F-4D97-AF65-F5344CB8AC3E}">
        <p14:creationId xmlns:p14="http://schemas.microsoft.com/office/powerpoint/2010/main" val="15462492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xmlns="" id="{288F791F-2268-4C2D-9C71-7CCF70B5B526}"/>
              </a:ext>
            </a:extLst>
          </p:cNvPr>
          <p:cNvSpPr/>
          <p:nvPr/>
        </p:nvSpPr>
        <p:spPr>
          <a:xfrm>
            <a:off x="0" y="1196752"/>
            <a:ext cx="9144000" cy="487518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內容版面配置區 2"/>
          <p:cNvSpPr>
            <a:spLocks noGrp="1"/>
          </p:cNvSpPr>
          <p:nvPr>
            <p:ph idx="1"/>
          </p:nvPr>
        </p:nvSpPr>
        <p:spPr>
          <a:xfrm>
            <a:off x="167036" y="1556792"/>
            <a:ext cx="9001000" cy="4023360"/>
          </a:xfrm>
        </p:spPr>
        <p:txBody>
          <a:bodyPr>
            <a:normAutofit/>
          </a:bodyPr>
          <a:lstStyle/>
          <a:p>
            <a:pPr marL="0" indent="0">
              <a:buNone/>
            </a:pPr>
            <a:r>
              <a:rPr lang="zh-TW" altLang="en-US" dirty="0" smtClean="0">
                <a:latin typeface="微軟正黑體" pitchFamily="34" charset="-120"/>
                <a:ea typeface="微軟正黑體" pitchFamily="34" charset="-120"/>
              </a:rPr>
              <a:t>一、主管機關</a:t>
            </a:r>
            <a:endParaRPr lang="en-US" altLang="zh-TW" dirty="0" smtClean="0">
              <a:latin typeface="微軟正黑體" pitchFamily="34" charset="-120"/>
              <a:ea typeface="微軟正黑體" pitchFamily="34" charset="-120"/>
            </a:endParaRPr>
          </a:p>
          <a:p>
            <a:pPr marL="622300" indent="-90488"/>
            <a:r>
              <a:rPr lang="zh-TW" altLang="en-US" sz="2800" dirty="0" smtClean="0">
                <a:latin typeface="微軟正黑體" pitchFamily="34" charset="-120"/>
                <a:ea typeface="微軟正黑體" pitchFamily="34" charset="-120"/>
              </a:rPr>
              <a:t>結構</a:t>
            </a:r>
            <a:r>
              <a:rPr lang="zh-TW" altLang="en-US" sz="2800" dirty="0">
                <a:latin typeface="微軟正黑體" pitchFamily="34" charset="-120"/>
                <a:ea typeface="微軟正黑體" pitchFamily="34" charset="-120"/>
              </a:rPr>
              <a:t>安全性能評估受理</a:t>
            </a:r>
            <a:r>
              <a:rPr lang="zh-TW" altLang="en-US" sz="2800" dirty="0" smtClean="0">
                <a:latin typeface="微軟正黑體" pitchFamily="34" charset="-120"/>
                <a:ea typeface="微軟正黑體" pitchFamily="34" charset="-120"/>
              </a:rPr>
              <a:t>單位 </a:t>
            </a:r>
            <a:r>
              <a:rPr lang="en-US" altLang="zh-TW" sz="2800" dirty="0" smtClean="0">
                <a:latin typeface="微軟正黑體" pitchFamily="34" charset="-120"/>
                <a:ea typeface="微軟正黑體" pitchFamily="34" charset="-120"/>
              </a:rPr>
              <a:t>&amp;</a:t>
            </a:r>
            <a:r>
              <a:rPr lang="zh-TW" altLang="en-US" sz="2800" dirty="0" smtClean="0">
                <a:latin typeface="微軟正黑體" pitchFamily="34" charset="-120"/>
                <a:ea typeface="微軟正黑體" pitchFamily="34" charset="-120"/>
              </a:rPr>
              <a:t> 重建</a:t>
            </a:r>
            <a:r>
              <a:rPr lang="zh-TW" altLang="en-US" sz="2800" dirty="0">
                <a:latin typeface="微軟正黑體" pitchFamily="34" charset="-120"/>
                <a:ea typeface="微軟正黑體" pitchFamily="34" charset="-120"/>
              </a:rPr>
              <a:t>計畫受理單位</a:t>
            </a:r>
            <a:endParaRPr lang="en-US" altLang="zh-TW" sz="2800" dirty="0">
              <a:latin typeface="微軟正黑體" pitchFamily="34" charset="-120"/>
              <a:ea typeface="微軟正黑體" pitchFamily="34" charset="-120"/>
            </a:endParaRPr>
          </a:p>
          <a:p>
            <a:pPr marL="531812" indent="0">
              <a:buNone/>
            </a:pPr>
            <a:r>
              <a:rPr lang="zh-TW" altLang="en-US" sz="2800" dirty="0" smtClean="0">
                <a:latin typeface="微軟正黑體" pitchFamily="34" charset="-120"/>
                <a:ea typeface="微軟正黑體" pitchFamily="34" charset="-120"/>
              </a:rPr>
              <a:t> 澎湖縣</a:t>
            </a:r>
            <a:r>
              <a:rPr lang="zh-TW" altLang="en-US" sz="2800" dirty="0">
                <a:latin typeface="微軟正黑體" pitchFamily="34" charset="-120"/>
                <a:ea typeface="微軟正黑體" pitchFamily="34" charset="-120"/>
              </a:rPr>
              <a:t>政府</a:t>
            </a:r>
            <a:r>
              <a:rPr lang="zh-TW" altLang="en-US" sz="2800" dirty="0" smtClean="0">
                <a:latin typeface="微軟正黑體" pitchFamily="34" charset="-120"/>
                <a:ea typeface="微軟正黑體" pitchFamily="34" charset="-120"/>
              </a:rPr>
              <a:t>建設處</a:t>
            </a:r>
            <a:r>
              <a:rPr lang="zh-TW" altLang="en-US" sz="2800" dirty="0">
                <a:latin typeface="微軟正黑體" pitchFamily="34" charset="-120"/>
                <a:ea typeface="微軟正黑體" pitchFamily="34" charset="-120"/>
              </a:rPr>
              <a:t>建築</a:t>
            </a:r>
            <a:r>
              <a:rPr lang="zh-TW" altLang="en-US" sz="2800" dirty="0" smtClean="0">
                <a:latin typeface="微軟正黑體" pitchFamily="34" charset="-120"/>
                <a:ea typeface="微軟正黑體" pitchFamily="34" charset="-120"/>
              </a:rPr>
              <a:t>管理科 </a:t>
            </a:r>
            <a:r>
              <a:rPr lang="en-US" altLang="zh-TW" sz="2800" dirty="0" smtClean="0">
                <a:latin typeface="微軟正黑體" pitchFamily="34" charset="-120"/>
                <a:ea typeface="微軟正黑體" pitchFamily="34" charset="-120"/>
              </a:rPr>
              <a:t>(06)9274400#506</a:t>
            </a:r>
          </a:p>
          <a:p>
            <a:pPr marL="531812" indent="0">
              <a:buNone/>
            </a:pPr>
            <a:endParaRPr lang="en-US" altLang="zh-TW" sz="2800" dirty="0" smtClean="0">
              <a:latin typeface="微軟正黑體" pitchFamily="34" charset="-120"/>
              <a:ea typeface="微軟正黑體" pitchFamily="34" charset="-120"/>
            </a:endParaRPr>
          </a:p>
          <a:p>
            <a:pPr marL="0" indent="0">
              <a:buNone/>
            </a:pPr>
            <a:r>
              <a:rPr lang="zh-TW" altLang="en-US" dirty="0">
                <a:latin typeface="微軟正黑體" pitchFamily="34" charset="-120"/>
                <a:ea typeface="微軟正黑體" pitchFamily="34" charset="-120"/>
              </a:rPr>
              <a:t>二、澎湖縣政府</a:t>
            </a:r>
            <a:r>
              <a:rPr lang="en-US" altLang="zh-TW" dirty="0">
                <a:latin typeface="微軟正黑體" pitchFamily="34" charset="-120"/>
                <a:ea typeface="微軟正黑體" pitchFamily="34" charset="-120"/>
              </a:rPr>
              <a:t>107-109</a:t>
            </a:r>
            <a:r>
              <a:rPr lang="zh-TW" altLang="en-US" dirty="0" smtClean="0">
                <a:latin typeface="微軟正黑體" pitchFamily="34" charset="-120"/>
                <a:ea typeface="微軟正黑體" pitchFamily="34" charset="-120"/>
              </a:rPr>
              <a:t>年度危老重建</a:t>
            </a:r>
            <a:r>
              <a:rPr lang="zh-TW" altLang="en-US" dirty="0">
                <a:latin typeface="微軟正黑體" pitchFamily="34" charset="-120"/>
                <a:ea typeface="微軟正黑體" pitchFamily="34" charset="-120"/>
              </a:rPr>
              <a:t>輔導團</a:t>
            </a:r>
          </a:p>
          <a:p>
            <a:pPr marL="622300" indent="0"/>
            <a:r>
              <a:rPr lang="zh-TW" altLang="en-US" sz="2800" dirty="0" smtClean="0">
                <a:latin typeface="微軟正黑體" pitchFamily="34" charset="-120"/>
                <a:ea typeface="微軟正黑體" pitchFamily="34" charset="-120"/>
              </a:rPr>
              <a:t>杰新實業股份有限公司   </a:t>
            </a:r>
            <a:r>
              <a:rPr lang="en-US" altLang="zh-TW" sz="2800" dirty="0" smtClean="0">
                <a:latin typeface="微軟正黑體" pitchFamily="34" charset="-120"/>
                <a:ea typeface="微軟正黑體" pitchFamily="34" charset="-120"/>
              </a:rPr>
              <a:t>(02)8768-2768</a:t>
            </a:r>
          </a:p>
        </p:txBody>
      </p:sp>
      <p:pic>
        <p:nvPicPr>
          <p:cNvPr id="3" name="圖片 2">
            <a:extLst>
              <a:ext uri="{FF2B5EF4-FFF2-40B4-BE49-F238E27FC236}">
                <a16:creationId xmlns="" xmlns:a16="http://schemas.microsoft.com/office/drawing/2014/main" id="{7034702D-4B9E-4613-984B-A6BE0F8C1724}"/>
              </a:ext>
            </a:extLst>
          </p:cNvPr>
          <p:cNvPicPr>
            <a:picLocks noChangeAspect="1"/>
          </p:cNvPicPr>
          <p:nvPr/>
        </p:nvPicPr>
        <p:blipFill>
          <a:blip r:embed="rId2"/>
          <a:stretch>
            <a:fillRect/>
          </a:stretch>
        </p:blipFill>
        <p:spPr>
          <a:xfrm>
            <a:off x="8095787" y="179035"/>
            <a:ext cx="852904" cy="637711"/>
          </a:xfrm>
          <a:prstGeom prst="rect">
            <a:avLst/>
          </a:prstGeom>
        </p:spPr>
      </p:pic>
      <p:sp>
        <p:nvSpPr>
          <p:cNvPr id="5" name="文字方塊 4">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6" name="矩形 5">
            <a:extLst>
              <a:ext uri="{FF2B5EF4-FFF2-40B4-BE49-F238E27FC236}">
                <a16:creationId xmlns="" xmlns:a16="http://schemas.microsoft.com/office/drawing/2014/main" id="{4C0A15E1-574D-4C95-8F0D-4336384A5FD1}"/>
              </a:ext>
            </a:extLst>
          </p:cNvPr>
          <p:cNvSpPr/>
          <p:nvPr/>
        </p:nvSpPr>
        <p:spPr>
          <a:xfrm>
            <a:off x="367591" y="120248"/>
            <a:ext cx="4060393" cy="523220"/>
          </a:xfrm>
          <a:prstGeom prst="rect">
            <a:avLst/>
          </a:prstGeom>
        </p:spPr>
        <p:txBody>
          <a:bodyPr wrap="square">
            <a:spAutoFit/>
          </a:bodyPr>
          <a:lstStyle/>
          <a:p>
            <a:r>
              <a:rPr lang="zh-TW" altLang="en-US" sz="2800" b="1" dirty="0" smtClean="0">
                <a:latin typeface="微軟正黑體" panose="020B0604030504040204" pitchFamily="34" charset="-120"/>
                <a:ea typeface="微軟正黑體" panose="020B0604030504040204" pitchFamily="34" charset="-120"/>
              </a:rPr>
              <a:t>拾貳、聯絡</a:t>
            </a:r>
            <a:endParaRPr lang="en-US" altLang="zh-TW" sz="28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2274083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288F791F-2268-4C2D-9C71-7CCF70B5B526}"/>
              </a:ext>
            </a:extLst>
          </p:cNvPr>
          <p:cNvSpPr/>
          <p:nvPr/>
        </p:nvSpPr>
        <p:spPr>
          <a:xfrm>
            <a:off x="0" y="951682"/>
            <a:ext cx="9144000" cy="487518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pic>
        <p:nvPicPr>
          <p:cNvPr id="5" name="圖片 4">
            <a:extLst>
              <a:ext uri="{FF2B5EF4-FFF2-40B4-BE49-F238E27FC236}">
                <a16:creationId xmlns:a16="http://schemas.microsoft.com/office/drawing/2014/main" xmlns="" id="{50BDA0B3-12D0-4146-92AD-0EC5DD296113}"/>
              </a:ext>
            </a:extLst>
          </p:cNvPr>
          <p:cNvPicPr>
            <a:picLocks noChangeAspect="1"/>
          </p:cNvPicPr>
          <p:nvPr/>
        </p:nvPicPr>
        <p:blipFill>
          <a:blip r:embed="rId2">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538295" y="1199538"/>
            <a:ext cx="6096212" cy="4315133"/>
          </a:xfrm>
          <a:prstGeom prst="rect">
            <a:avLst/>
          </a:prstGeom>
        </p:spPr>
      </p:pic>
      <p:sp>
        <p:nvSpPr>
          <p:cNvPr id="6" name="矩形 5">
            <a:extLst>
              <a:ext uri="{FF2B5EF4-FFF2-40B4-BE49-F238E27FC236}">
                <a16:creationId xmlns:a16="http://schemas.microsoft.com/office/drawing/2014/main" xmlns="" id="{7D2C2B75-D044-4935-B61E-FC60181C75C7}"/>
              </a:ext>
            </a:extLst>
          </p:cNvPr>
          <p:cNvSpPr/>
          <p:nvPr/>
        </p:nvSpPr>
        <p:spPr>
          <a:xfrm>
            <a:off x="532955" y="1290597"/>
            <a:ext cx="4572000" cy="2123658"/>
          </a:xfrm>
          <a:prstGeom prst="rect">
            <a:avLst/>
          </a:prstGeom>
        </p:spPr>
        <p:txBody>
          <a:bodyPr>
            <a:spAutoFit/>
          </a:bodyPr>
          <a:lstStyle/>
          <a:p>
            <a:r>
              <a:rPr lang="en-US" altLang="zh-TW" sz="6600" dirty="0" smtClean="0">
                <a:latin typeface="微軟正黑體" panose="020B0604030504040204" pitchFamily="34" charset="-120"/>
                <a:ea typeface="微軟正黑體" panose="020B0604030504040204" pitchFamily="34" charset="-120"/>
              </a:rPr>
              <a:t>END</a:t>
            </a:r>
          </a:p>
          <a:p>
            <a:r>
              <a:rPr lang="zh-TW" altLang="en-US" sz="6600" dirty="0" smtClean="0">
                <a:latin typeface="微軟正黑體" panose="020B0604030504040204" pitchFamily="34" charset="-120"/>
                <a:ea typeface="微軟正黑體" panose="020B0604030504040204" pitchFamily="34" charset="-120"/>
              </a:rPr>
              <a:t>歡迎提問</a:t>
            </a:r>
            <a:endParaRPr lang="en-US" altLang="zh-TW" sz="6600" dirty="0" smtClean="0">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 xmlns:a16="http://schemas.microsoft.com/office/drawing/2014/main" id="{7034702D-4B9E-4613-984B-A6BE0F8C1724}"/>
              </a:ext>
            </a:extLst>
          </p:cNvPr>
          <p:cNvPicPr>
            <a:picLocks noChangeAspect="1"/>
          </p:cNvPicPr>
          <p:nvPr/>
        </p:nvPicPr>
        <p:blipFill>
          <a:blip r:embed="rId3"/>
          <a:stretch>
            <a:fillRect/>
          </a:stretch>
        </p:blipFill>
        <p:spPr>
          <a:xfrm>
            <a:off x="8095787" y="179035"/>
            <a:ext cx="852904" cy="637711"/>
          </a:xfrm>
          <a:prstGeom prst="rect">
            <a:avLst/>
          </a:prstGeom>
        </p:spPr>
      </p:pic>
      <p:sp>
        <p:nvSpPr>
          <p:cNvPr id="8" name="文字方塊 7">
            <a:extLst>
              <a:ext uri="{FF2B5EF4-FFF2-40B4-BE49-F238E27FC236}">
                <a16:creationId xmlns="" xmlns:a16="http://schemas.microsoft.com/office/drawing/2014/main" id="{48375238-BBFC-4D38-A267-00FBBAF790A3}"/>
              </a:ext>
            </a:extLst>
          </p:cNvPr>
          <p:cNvSpPr txBox="1"/>
          <p:nvPr/>
        </p:nvSpPr>
        <p:spPr>
          <a:xfrm>
            <a:off x="5077014" y="416638"/>
            <a:ext cx="3018775" cy="400110"/>
          </a:xfrm>
          <a:prstGeom prst="rect">
            <a:avLst/>
          </a:prstGeom>
          <a:noFill/>
        </p:spPr>
        <p:txBody>
          <a:bodyPr wrap="none" rtlCol="0">
            <a:spAutoFit/>
          </a:bodyPr>
          <a:lstStyle/>
          <a:p>
            <a:pPr algn="r"/>
            <a:r>
              <a:rPr lang="zh-TW" altLang="en-US" sz="1000" spc="300" dirty="0">
                <a:latin typeface="華康儷中宋" panose="02020509000000000000" pitchFamily="49" charset="-120"/>
                <a:ea typeface="華康儷中宋" panose="02020509000000000000" pitchFamily="49" charset="-120"/>
              </a:rPr>
              <a:t>澎湖縣政府</a:t>
            </a:r>
            <a:r>
              <a:rPr lang="en-US" altLang="zh-TW" sz="1000" spc="300" dirty="0">
                <a:latin typeface="Optima" pitchFamily="2" charset="0"/>
                <a:ea typeface="華康儷中宋" panose="02020509000000000000" pitchFamily="49" charset="-120"/>
              </a:rPr>
              <a:t>107-109</a:t>
            </a:r>
            <a:r>
              <a:rPr lang="zh-TW" altLang="en-US" sz="1000" spc="300" dirty="0">
                <a:latin typeface="華康儷中宋" panose="02020509000000000000" pitchFamily="49" charset="-120"/>
                <a:ea typeface="華康儷中宋" panose="02020509000000000000" pitchFamily="49" charset="-120"/>
              </a:rPr>
              <a:t>年度</a:t>
            </a:r>
            <a:endParaRPr lang="en-US" altLang="zh-TW" sz="1000" spc="300" dirty="0">
              <a:latin typeface="華康儷中宋" panose="02020509000000000000" pitchFamily="49" charset="-120"/>
              <a:ea typeface="華康儷中宋" panose="02020509000000000000" pitchFamily="49" charset="-120"/>
            </a:endParaRPr>
          </a:p>
          <a:p>
            <a:pPr algn="r"/>
            <a:r>
              <a:rPr lang="zh-TW" altLang="en-US" sz="1000" spc="300" dirty="0">
                <a:latin typeface="華康儷中宋" panose="02020509000000000000" pitchFamily="49" charset="-120"/>
                <a:ea typeface="華康儷中宋" panose="02020509000000000000" pitchFamily="49" charset="-120"/>
              </a:rPr>
              <a:t>都市危險及老舊建築物加速重建輔導團</a:t>
            </a:r>
          </a:p>
        </p:txBody>
      </p:sp>
      <p:sp>
        <p:nvSpPr>
          <p:cNvPr id="2" name="文字方塊 1"/>
          <p:cNvSpPr txBox="1"/>
          <p:nvPr/>
        </p:nvSpPr>
        <p:spPr>
          <a:xfrm>
            <a:off x="277990" y="5949280"/>
            <a:ext cx="8136904" cy="461665"/>
          </a:xfrm>
          <a:prstGeom prst="rect">
            <a:avLst/>
          </a:prstGeom>
          <a:noFill/>
        </p:spPr>
        <p:txBody>
          <a:bodyPr wrap="square" rtlCol="0">
            <a:spAutoFit/>
          </a:bodyPr>
          <a:lstStyle/>
          <a:p>
            <a:r>
              <a:rPr lang="zh-TW" altLang="en-US" sz="2400" dirty="0" smtClean="0">
                <a:latin typeface="微軟正黑體" pitchFamily="34" charset="-120"/>
                <a:ea typeface="微軟正黑體" pitchFamily="34" charset="-120"/>
              </a:rPr>
              <a:t>活動最新資訊，歡迎查詢臉書粉絲專頁：澎湖危老輔導團</a:t>
            </a:r>
            <a:endParaRPr lang="zh-TW" altLang="en-US" sz="2400" dirty="0">
              <a:latin typeface="微軟正黑體" pitchFamily="34" charset="-120"/>
              <a:ea typeface="微軟正黑體" pitchFamily="34" charset="-120"/>
            </a:endParaRPr>
          </a:p>
        </p:txBody>
      </p:sp>
      <p:pic>
        <p:nvPicPr>
          <p:cNvPr id="1026" name="Picture 2" descr="Z:\99990專案\(1070706)DB-1070705_澎湖縣政府107-109年度都市危險及老舊建築物加速重建輔導團\03工作\1071110首場說明會\154216393226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172367"/>
            <a:ext cx="4619625"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8459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3661</TotalTime>
  <Words>2426</Words>
  <Application>Microsoft Office PowerPoint</Application>
  <PresentationFormat>如螢幕大小 (4:3)</PresentationFormat>
  <Paragraphs>370</Paragraphs>
  <Slides>25</Slides>
  <Notes>1</Notes>
  <HiddenSlides>0</HiddenSlides>
  <MMClips>0</MMClips>
  <ScaleCrop>false</ScaleCrop>
  <HeadingPairs>
    <vt:vector size="6" baseType="variant">
      <vt:variant>
        <vt:lpstr>使用字型</vt:lpstr>
      </vt:variant>
      <vt:variant>
        <vt:i4>10</vt:i4>
      </vt:variant>
      <vt:variant>
        <vt:lpstr>佈景主題</vt:lpstr>
      </vt:variant>
      <vt:variant>
        <vt:i4>1</vt:i4>
      </vt:variant>
      <vt:variant>
        <vt:lpstr>投影片標題</vt:lpstr>
      </vt:variant>
      <vt:variant>
        <vt:i4>25</vt:i4>
      </vt:variant>
    </vt:vector>
  </HeadingPairs>
  <TitlesOfParts>
    <vt:vector size="36" baseType="lpstr">
      <vt:lpstr>Optima</vt:lpstr>
      <vt:lpstr>Vrinda</vt:lpstr>
      <vt:lpstr>華康儷中宋</vt:lpstr>
      <vt:lpstr>微軟正黑體</vt:lpstr>
      <vt:lpstr>新細明體</vt:lpstr>
      <vt:lpstr>標楷體</vt:lpstr>
      <vt:lpstr>Arial</vt:lpstr>
      <vt:lpstr>Calibri</vt:lpstr>
      <vt:lpstr>Times New Roman</vt:lpstr>
      <vt:lpstr>Wingdings</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J-new</dc:creator>
  <cp:lastModifiedBy>鄭宇珊</cp:lastModifiedBy>
  <cp:revision>106</cp:revision>
  <dcterms:created xsi:type="dcterms:W3CDTF">2018-11-05T07:32:56Z</dcterms:created>
  <dcterms:modified xsi:type="dcterms:W3CDTF">2020-05-19T03:36:42Z</dcterms:modified>
</cp:coreProperties>
</file>