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58" r:id="rId10"/>
    <p:sldId id="263" r:id="rId11"/>
    <p:sldId id="266" r:id="rId12"/>
    <p:sldId id="264" r:id="rId13"/>
    <p:sldId id="275" r:id="rId14"/>
    <p:sldId id="276" r:id="rId15"/>
    <p:sldId id="277" r:id="rId16"/>
    <p:sldId id="284" r:id="rId17"/>
    <p:sldId id="285" r:id="rId18"/>
    <p:sldId id="286" r:id="rId19"/>
    <p:sldId id="265" r:id="rId20"/>
    <p:sldId id="262" r:id="rId21"/>
    <p:sldId id="261" r:id="rId22"/>
    <p:sldId id="270" r:id="rId23"/>
    <p:sldId id="271" r:id="rId24"/>
    <p:sldId id="272" r:id="rId25"/>
    <p:sldId id="273" r:id="rId26"/>
    <p:sldId id="268" r:id="rId27"/>
    <p:sldId id="274" r:id="rId2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C31620C-CCC4-4328-B5DA-DE715E0CB00E}" type="datetimeFigureOut">
              <a:rPr lang="zh-TW" altLang="en-US" smtClean="0"/>
              <a:t>2025/6/11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C887A5B-D37A-4846-B2AB-6D0968F923B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64" y="4077072"/>
            <a:ext cx="3986373" cy="237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146537" y="5157192"/>
            <a:ext cx="5104656" cy="1368152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dirty="0" smtClean="0">
                <a:solidFill>
                  <a:srgbClr val="0000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授課人員：警察局股長 朱劍明</a:t>
            </a:r>
            <a:endParaRPr lang="en-US" altLang="zh-TW" sz="2800" dirty="0" smtClean="0">
              <a:solidFill>
                <a:srgbClr val="0000FF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l"/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授課日期：</a:t>
            </a:r>
            <a:r>
              <a:rPr lang="en-US" altLang="zh-TW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114</a:t>
            </a:r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年</a:t>
            </a:r>
            <a:r>
              <a:rPr lang="en-US" altLang="zh-TW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6</a:t>
            </a:r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月</a:t>
            </a:r>
            <a:r>
              <a:rPr lang="en-US" altLang="zh-TW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11</a:t>
            </a:r>
            <a:r>
              <a:rPr lang="zh-TW" altLang="en-US" sz="2800" dirty="0" smtClean="0">
                <a:ln>
                  <a:solidFill>
                    <a:schemeClr val="tx1"/>
                  </a:solidFill>
                </a:ln>
                <a:solidFill>
                  <a:srgbClr val="66FF6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日</a:t>
            </a:r>
            <a:endParaRPr lang="zh-TW" altLang="en-US" sz="2800" dirty="0">
              <a:ln>
                <a:solidFill>
                  <a:schemeClr val="tx1"/>
                </a:solidFill>
              </a:ln>
              <a:solidFill>
                <a:srgbClr val="66FF66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475656" y="7937"/>
            <a:ext cx="6264696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4572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zh-TW" sz="4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湖西鄉</a:t>
            </a:r>
            <a:r>
              <a:rPr lang="zh-TW" altLang="en-US" sz="4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公所</a:t>
            </a:r>
            <a:endParaRPr lang="en-US" altLang="zh-TW" sz="40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en-US" altLang="zh-TW" sz="40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114</a:t>
            </a:r>
            <a:r>
              <a:rPr lang="zh-TW" altLang="zh-TW" sz="4000" b="1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年度</a:t>
            </a:r>
            <a:r>
              <a:rPr lang="zh-TW" altLang="zh-TW" sz="4000" dirty="0"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民防團常年訓練</a:t>
            </a:r>
            <a:endParaRPr lang="en-US" altLang="zh-TW" sz="4000" dirty="0" smtClean="0">
              <a:ln>
                <a:solidFill>
                  <a:schemeClr val="bg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99593" y="1701668"/>
            <a:ext cx="6768752" cy="1015663"/>
          </a:xfrm>
          <a:prstGeom prst="rect">
            <a:avLst/>
          </a:prstGeom>
          <a:solidFill>
            <a:schemeClr val="bg1"/>
          </a:solidFill>
          <a:effectLst>
            <a:softEdge rad="457200"/>
          </a:effectLst>
        </p:spPr>
        <p:txBody>
          <a:bodyPr wrap="square" rtlCol="0">
            <a:spAutoFit/>
          </a:bodyPr>
          <a:lstStyle/>
          <a:p>
            <a:pPr algn="ctr"/>
            <a:endParaRPr lang="zh-TW" altLang="en-US" sz="6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55575" y="1563169"/>
            <a:ext cx="8568951" cy="2308324"/>
          </a:xfrm>
          <a:prstGeom prst="rect">
            <a:avLst/>
          </a:prstGeom>
          <a:noFill/>
          <a:effectLst>
            <a:softEdge rad="4572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全民</a:t>
            </a:r>
            <a:r>
              <a:rPr lang="zh-TW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國防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含俄烏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以哈戰爭民防人員運用情形、民防人員權利義務介紹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AutoShape 2" descr="相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" name="AutoShape 4" descr="相片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1" name="Picture 7" descr="陳振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48" y="3878181"/>
            <a:ext cx="1403696" cy="14036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206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-民力股總業務\111民防業務項\25-績優民防業務工作人員甄選\113\受獎簽核卷\DSC_42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361" y="409625"/>
            <a:ext cx="5871189" cy="3914127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副標題 2"/>
          <p:cNvSpPr txBox="1">
            <a:spLocks/>
          </p:cNvSpPr>
          <p:nvPr/>
        </p:nvSpPr>
        <p:spPr>
          <a:xfrm>
            <a:off x="611560" y="4653136"/>
            <a:ext cx="8064896" cy="13681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獲頒</a:t>
            </a:r>
            <a:r>
              <a:rPr lang="en-US" altLang="zh-TW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113</a:t>
            </a:r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年內政部警政署「</a:t>
            </a:r>
            <a:r>
              <a:rPr lang="zh-TW" altLang="zh-TW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辦理</a:t>
            </a:r>
            <a:r>
              <a:rPr lang="zh-TW" altLang="zh-TW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民防工作績</a:t>
            </a:r>
            <a:r>
              <a:rPr lang="zh-TW" altLang="zh-TW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優</a:t>
            </a:r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警官」獎狀</a:t>
            </a:r>
            <a:endParaRPr lang="zh-TW" alt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4391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92480" cy="6516745"/>
          </a:xfrm>
          <a:prstGeom prst="rect">
            <a:avLst/>
          </a:prstGeom>
          <a:noFill/>
          <a:ln w="38100">
            <a:solidFill>
              <a:srgbClr val="66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副標題 2"/>
          <p:cNvSpPr txBox="1">
            <a:spLocks/>
          </p:cNvSpPr>
          <p:nvPr/>
        </p:nvSpPr>
        <p:spPr>
          <a:xfrm>
            <a:off x="4493618" y="5085184"/>
            <a:ext cx="4493393" cy="13681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zh-TW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俄烏</a:t>
            </a:r>
            <a:r>
              <a:rPr lang="en-US" altLang="zh-TW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以哈戰爭民防人員運用情形</a:t>
            </a:r>
            <a:endParaRPr lang="zh-TW" altLang="en-US" sz="4400" dirty="0">
              <a:ln>
                <a:solidFill>
                  <a:schemeClr val="tx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824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539552" y="332656"/>
            <a:ext cx="8153400" cy="8926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5400" dirty="0" smtClean="0">
                <a:solidFill>
                  <a:srgbClr val="0000FF"/>
                </a:solidFill>
                <a:latin typeface="華康隸書體W5(P)" panose="03000500000000000000" pitchFamily="66" charset="-120"/>
                <a:ea typeface="華康隸書體W5(P)" panose="03000500000000000000" pitchFamily="66" charset="-120"/>
              </a:rPr>
              <a:t>烏俄戰爭烏克蘭後勤作業照</a:t>
            </a:r>
            <a:endParaRPr lang="zh-TW" altLang="en-US" sz="5400" dirty="0">
              <a:solidFill>
                <a:srgbClr val="0000FF"/>
              </a:solidFill>
              <a:latin typeface="華康隸書體W5(P)" panose="03000500000000000000" pitchFamily="66" charset="-120"/>
              <a:ea typeface="華康隸書體W5(P)" panose="03000500000000000000" pitchFamily="66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591574" cy="5192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6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539552" y="332656"/>
            <a:ext cx="8153400" cy="8926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5400" dirty="0" smtClean="0">
                <a:solidFill>
                  <a:srgbClr val="0000FF"/>
                </a:solidFill>
                <a:latin typeface="華康隸書體W5(P)" panose="03000500000000000000" pitchFamily="66" charset="-120"/>
                <a:ea typeface="華康隸書體W5(P)" panose="03000500000000000000" pitchFamily="66" charset="-120"/>
              </a:rPr>
              <a:t>烏俄戰爭烏克蘭女兵照</a:t>
            </a:r>
            <a:endParaRPr lang="zh-TW" altLang="en-US" sz="5400" dirty="0">
              <a:solidFill>
                <a:srgbClr val="0000FF"/>
              </a:solidFill>
              <a:latin typeface="華康隸書體W5(P)" panose="03000500000000000000" pitchFamily="66" charset="-120"/>
              <a:ea typeface="華康隸書體W5(P)" panose="03000500000000000000" pitchFamily="66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085609" cy="26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1556792"/>
            <a:ext cx="4680521" cy="273630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73016"/>
            <a:ext cx="3559101" cy="302615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99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2" y="86791"/>
            <a:ext cx="8374732" cy="6765901"/>
          </a:xfrm>
          <a:prstGeom prst="rect">
            <a:avLst/>
          </a:prstGeom>
          <a:noFill/>
          <a:ln w="38100">
            <a:solidFill>
              <a:srgbClr val="66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381472" y="3140968"/>
            <a:ext cx="4262536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048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61" y="116632"/>
            <a:ext cx="7133233" cy="6624736"/>
          </a:xfrm>
          <a:prstGeom prst="rect">
            <a:avLst/>
          </a:prstGeom>
          <a:noFill/>
          <a:ln w="38100">
            <a:solidFill>
              <a:srgbClr val="66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42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0" y="332656"/>
            <a:ext cx="9118540" cy="6192687"/>
          </a:xfrm>
          <a:prstGeom prst="rect">
            <a:avLst/>
          </a:prstGeom>
          <a:noFill/>
          <a:ln w="38100">
            <a:solidFill>
              <a:srgbClr val="66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94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 txBox="1">
            <a:spLocks/>
          </p:cNvSpPr>
          <p:nvPr/>
        </p:nvSpPr>
        <p:spPr>
          <a:xfrm>
            <a:off x="2488783" y="332656"/>
            <a:ext cx="4176464" cy="8640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大  綱</a:t>
            </a:r>
            <a:endParaRPr lang="zh-TW" altLang="en-US" sz="5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975952" y="1412776"/>
            <a:ext cx="7256251" cy="10801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一、民防編組及工作任務</a:t>
            </a:r>
            <a:endParaRPr lang="zh-TW" altLang="en-US" sz="48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964170" y="5589240"/>
            <a:ext cx="7256251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1162050" indent="-1162050">
              <a:buNone/>
            </a:pPr>
            <a:r>
              <a:rPr lang="zh-TW" altLang="en-US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五、結語</a:t>
            </a:r>
            <a:endParaRPr lang="zh-TW" altLang="en-US" sz="48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961888" y="2276872"/>
            <a:ext cx="7256251" cy="10081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二、自救及互救</a:t>
            </a:r>
            <a:endParaRPr lang="en-US" altLang="zh-TW" sz="4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7" name="副標題 2"/>
          <p:cNvSpPr txBox="1">
            <a:spLocks/>
          </p:cNvSpPr>
          <p:nvPr/>
        </p:nvSpPr>
        <p:spPr>
          <a:xfrm>
            <a:off x="975951" y="3216027"/>
            <a:ext cx="7256251" cy="86104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三、集結</a:t>
            </a:r>
            <a:endParaRPr lang="en-US" altLang="zh-TW" sz="4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8" name="副標題 2"/>
          <p:cNvSpPr txBox="1">
            <a:spLocks/>
          </p:cNvSpPr>
          <p:nvPr/>
        </p:nvSpPr>
        <p:spPr>
          <a:xfrm>
            <a:off x="961888" y="4077072"/>
            <a:ext cx="7256251" cy="44644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1162050" indent="-1162050">
              <a:buNone/>
            </a:pPr>
            <a:r>
              <a:rPr lang="zh-TW" altLang="en-US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四</a:t>
            </a:r>
            <a:r>
              <a:rPr lang="zh-TW" altLang="en-US" sz="4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、物資盤整及工作人員任務</a:t>
            </a:r>
            <a:r>
              <a:rPr lang="zh-TW" altLang="en-US" sz="4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華康超明體" panose="02020C09000000000000" pitchFamily="49" charset="-120"/>
                <a:ea typeface="華康超明體" panose="02020C09000000000000" pitchFamily="49" charset="-120"/>
              </a:rPr>
              <a:t>分配</a:t>
            </a:r>
            <a:endParaRPr lang="en-US" altLang="zh-TW" sz="48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4162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672" y="188640"/>
            <a:ext cx="63914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民防編組各階段應變總圖</a:t>
            </a:r>
            <a:endParaRPr lang="zh-TW" alt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95536" y="2276872"/>
            <a:ext cx="1534475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編組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979712" y="2409564"/>
            <a:ext cx="576064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583979" y="1992978"/>
            <a:ext cx="1411957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狀況應變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4052316" y="2424978"/>
            <a:ext cx="633983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804248" y="1954128"/>
            <a:ext cx="1539562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任務工作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03811" y="2292683"/>
            <a:ext cx="1325861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集結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6084168" y="2464225"/>
            <a:ext cx="633983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229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4791" y="194221"/>
            <a:ext cx="63914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民防編組各階段應變總圖</a:t>
            </a:r>
            <a:endParaRPr lang="zh-TW" alt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95536" y="2276872"/>
            <a:ext cx="1534475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編組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979712" y="2409564"/>
            <a:ext cx="576064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583979" y="1771725"/>
            <a:ext cx="1411957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狀況應變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4052316" y="2424978"/>
            <a:ext cx="633983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6804248" y="1954128"/>
            <a:ext cx="1539562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任務工作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03811" y="2292683"/>
            <a:ext cx="1325861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集結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6084168" y="2464225"/>
            <a:ext cx="633983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右箭號 10"/>
          <p:cNvSpPr/>
          <p:nvPr/>
        </p:nvSpPr>
        <p:spPr>
          <a:xfrm rot="5400000">
            <a:off x="968592" y="3238660"/>
            <a:ext cx="388362" cy="32403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>
            <a:hlinkClick r:id="rId2" action="ppaction://hlinksldjump"/>
          </p:cNvPr>
          <p:cNvSpPr txBox="1"/>
          <p:nvPr/>
        </p:nvSpPr>
        <p:spPr>
          <a:xfrm>
            <a:off x="399009" y="3621524"/>
            <a:ext cx="1534475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平時</a:t>
            </a:r>
            <a:endParaRPr lang="en-US" altLang="zh-TW" sz="24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成立特種防護團</a:t>
            </a:r>
            <a:endParaRPr lang="en-US" altLang="zh-TW" sz="24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zh-TW" altLang="en-US" sz="24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民編法第</a:t>
            </a:r>
            <a:r>
              <a:rPr lang="en-US" altLang="zh-TW" sz="24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21</a:t>
            </a:r>
            <a:r>
              <a:rPr lang="zh-TW" altLang="en-US" sz="24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條</a:t>
            </a:r>
            <a:endParaRPr lang="zh-TW" altLang="en-US" sz="2400" dirty="0">
              <a:solidFill>
                <a:srgbClr val="FF0000"/>
              </a:solidFill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13" name="向右箭號 12"/>
          <p:cNvSpPr/>
          <p:nvPr/>
        </p:nvSpPr>
        <p:spPr>
          <a:xfrm rot="5400000">
            <a:off x="3118751" y="3338990"/>
            <a:ext cx="388362" cy="32403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hlinkClick r:id="rId3" action="ppaction://hlinksldjump"/>
          </p:cNvPr>
          <p:cNvSpPr txBox="1"/>
          <p:nvPr/>
        </p:nvSpPr>
        <p:spPr>
          <a:xfrm>
            <a:off x="2278446" y="3741273"/>
            <a:ext cx="2090861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平時因應救災</a:t>
            </a:r>
            <a:endParaRPr lang="en-US" altLang="zh-TW" sz="24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「戰時」支援軍事勤務</a:t>
            </a:r>
            <a:endParaRPr lang="zh-TW" altLang="en-US" sz="2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15" name="向右箭號 14"/>
          <p:cNvSpPr/>
          <p:nvPr/>
        </p:nvSpPr>
        <p:spPr>
          <a:xfrm rot="5400000">
            <a:off x="5172560" y="3338990"/>
            <a:ext cx="388362" cy="32403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hlinkClick r:id="rId4" action="ppaction://hlinksldjump"/>
          </p:cNvPr>
          <p:cNvSpPr txBox="1"/>
          <p:nvPr/>
        </p:nvSpPr>
        <p:spPr>
          <a:xfrm>
            <a:off x="4749129" y="3722734"/>
            <a:ext cx="1325861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到指定地點</a:t>
            </a:r>
            <a:endParaRPr lang="zh-TW" altLang="en-US" sz="28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17" name="向右箭號 16"/>
          <p:cNvSpPr/>
          <p:nvPr/>
        </p:nvSpPr>
        <p:spPr>
          <a:xfrm rot="5400000">
            <a:off x="3095776" y="5045339"/>
            <a:ext cx="388362" cy="32403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>
            <a:hlinkClick r:id="rId3" action="ppaction://hlinksldjump"/>
          </p:cNvPr>
          <p:cNvSpPr txBox="1"/>
          <p:nvPr/>
        </p:nvSpPr>
        <p:spPr>
          <a:xfrm>
            <a:off x="2278446" y="5553170"/>
            <a:ext cx="2090861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天災及戰災</a:t>
            </a:r>
            <a:endParaRPr lang="en-US" altLang="zh-TW" sz="24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前提是</a:t>
            </a:r>
            <a:endParaRPr lang="en-US" altLang="zh-TW" sz="2400" dirty="0" smtClean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pPr algn="ctr"/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「</a:t>
            </a:r>
            <a:r>
              <a:rPr lang="zh-TW" altLang="en-US" sz="2400" dirty="0" smtClean="0">
                <a:solidFill>
                  <a:srgbClr val="FF00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活下來</a:t>
            </a:r>
            <a:r>
              <a:rPr lang="zh-TW" altLang="en-US" sz="2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」</a:t>
            </a:r>
            <a:endParaRPr lang="zh-TW" altLang="en-US" sz="2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558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5834" y="25177"/>
            <a:ext cx="8254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民防團隊編組訓練及支援軍事勤務辦法</a:t>
            </a:r>
            <a:endParaRPr lang="en-US" altLang="zh-TW" sz="3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endParaRPr lang="zh-TW" altLang="en-US" sz="36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2" name="等腰三角形 1">
            <a:hlinkClick r:id="rId2" action="ppaction://hlinksldjump"/>
          </p:cNvPr>
          <p:cNvSpPr/>
          <p:nvPr/>
        </p:nvSpPr>
        <p:spPr>
          <a:xfrm>
            <a:off x="8676455" y="186313"/>
            <a:ext cx="288032" cy="292685"/>
          </a:xfrm>
          <a:prstGeom prst="triangl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68" y="692696"/>
            <a:ext cx="8287654" cy="605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63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907704" y="476672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Q</a:t>
            </a:r>
            <a:r>
              <a:rPr lang="zh-TW" altLang="en-US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：狀況模擬</a:t>
            </a:r>
            <a:endPara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95536" y="2348880"/>
            <a:ext cx="84081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目前已四處戰火，開如何自救</a:t>
            </a:r>
            <a:r>
              <a:rPr lang="en-US" altLang="zh-TW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6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2145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21431" y="1052736"/>
            <a:ext cx="84081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如何中共導彈打到關鍵基礎設施，防空警報大作，你在海邊，要如何避難</a:t>
            </a:r>
            <a:r>
              <a:rPr lang="en-US" altLang="zh-TW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???</a:t>
            </a:r>
            <a:endParaRPr lang="zh-TW" altLang="en-US" sz="6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6513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600" y="142875"/>
            <a:ext cx="6562725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834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14123"/>
            <a:ext cx="8208912" cy="508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359532" y="188640"/>
            <a:ext cx="8424936" cy="89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zh-TW" altLang="en-US" sz="5400" dirty="0" smtClean="0">
                <a:solidFill>
                  <a:srgbClr val="0000FF"/>
                </a:solidFill>
                <a:latin typeface="華康隸書體W5(P)" panose="03000500000000000000" pitchFamily="66" charset="-120"/>
                <a:ea typeface="華康隸書體W5(P)" panose="03000500000000000000" pitchFamily="66" charset="-120"/>
              </a:rPr>
              <a:t>烏俄戰爭烏克蘭現況對比照</a:t>
            </a:r>
            <a:endParaRPr lang="zh-TW" altLang="en-US" sz="5400" dirty="0">
              <a:solidFill>
                <a:srgbClr val="0000FF"/>
              </a:solidFill>
              <a:latin typeface="華康隸書體W5(P)" panose="03000500000000000000" pitchFamily="66" charset="-120"/>
              <a:ea typeface="華康隸書體W5(P)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114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11742"/>
            <a:ext cx="4608512" cy="3091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10" y="3828737"/>
            <a:ext cx="8891332" cy="292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內容版面配置區 2"/>
          <p:cNvSpPr txBox="1">
            <a:spLocks/>
          </p:cNvSpPr>
          <p:nvPr/>
        </p:nvSpPr>
        <p:spPr>
          <a:xfrm>
            <a:off x="359532" y="188640"/>
            <a:ext cx="8424936" cy="89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zh-TW" altLang="en-US" sz="5400" dirty="0" smtClean="0">
                <a:solidFill>
                  <a:srgbClr val="0000FF"/>
                </a:solidFill>
                <a:latin typeface="華康隸書體W5(P)" panose="03000500000000000000" pitchFamily="66" charset="-120"/>
                <a:ea typeface="華康隸書體W5(P)" panose="03000500000000000000" pitchFamily="66" charset="-120"/>
              </a:rPr>
              <a:t>烏俄戰爭烏克蘭現況對比照</a:t>
            </a:r>
            <a:endParaRPr lang="zh-TW" altLang="en-US" sz="5400" dirty="0">
              <a:solidFill>
                <a:srgbClr val="0000FF"/>
              </a:solidFill>
              <a:latin typeface="華康隸書體W5(P)" panose="03000500000000000000" pitchFamily="66" charset="-120"/>
              <a:ea typeface="華康隸書體W5(P)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42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24791" y="194221"/>
            <a:ext cx="63914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民防編組各階段應變總圖</a:t>
            </a:r>
            <a:endParaRPr lang="zh-TW" alt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95536" y="2276872"/>
            <a:ext cx="1534475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自救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6" name="向右箭號 5"/>
          <p:cNvSpPr/>
          <p:nvPr/>
        </p:nvSpPr>
        <p:spPr>
          <a:xfrm>
            <a:off x="1979712" y="2409564"/>
            <a:ext cx="576064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555776" y="2276871"/>
            <a:ext cx="1534475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互救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8" name="向右箭號 7"/>
          <p:cNvSpPr/>
          <p:nvPr/>
        </p:nvSpPr>
        <p:spPr>
          <a:xfrm>
            <a:off x="4120761" y="2409563"/>
            <a:ext cx="576064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4696825" y="2276872"/>
            <a:ext cx="1534475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沒水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10" name="向右箭號 9"/>
          <p:cNvSpPr/>
          <p:nvPr/>
        </p:nvSpPr>
        <p:spPr>
          <a:xfrm rot="5400000">
            <a:off x="5176030" y="3140968"/>
            <a:ext cx="576064" cy="504056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4520538" y="3707915"/>
            <a:ext cx="1995678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 smtClean="0">
                <a:latin typeface="華康超明體" panose="02020C09000000000000" pitchFamily="49" charset="-120"/>
                <a:ea typeface="華康超明體" panose="02020C09000000000000" pitchFamily="49" charset="-120"/>
              </a:rPr>
              <a:t>沒食物</a:t>
            </a:r>
            <a:endParaRPr lang="zh-TW" altLang="en-US" sz="4400" dirty="0"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232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620688"/>
            <a:ext cx="8208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平時：</a:t>
            </a:r>
            <a:endParaRPr lang="en-US" altLang="zh-TW" sz="54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latin typeface="華康超明體" panose="02020C09000000000000" pitchFamily="49" charset="-120"/>
                <a:ea typeface="華康超明體" panose="02020C09000000000000" pitchFamily="49" charset="-120"/>
              </a:rPr>
              <a:t>災害防救法</a:t>
            </a:r>
            <a:endParaRPr lang="en-US" altLang="zh-TW" sz="5400" dirty="0" smtClean="0">
              <a:ln>
                <a:solidFill>
                  <a:schemeClr val="tx1"/>
                </a:solidFill>
              </a:ln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endParaRPr lang="en-US" altLang="zh-TW" sz="5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latin typeface="華康超明體" panose="02020C09000000000000" pitchFamily="49" charset="-120"/>
                <a:ea typeface="華康超明體" panose="02020C09000000000000" pitchFamily="49" charset="-120"/>
              </a:rPr>
              <a:t>戰時：</a:t>
            </a:r>
            <a:endParaRPr lang="en-US" altLang="zh-TW" sz="5400" dirty="0" smtClean="0">
              <a:ln>
                <a:solidFill>
                  <a:schemeClr val="tx1"/>
                </a:solidFill>
              </a:ln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r>
              <a:rPr lang="en-US" altLang="zh-TW" sz="5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1</a:t>
            </a:r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、民防團隊編組訓練演習服勤及支援軍事勤務</a:t>
            </a:r>
            <a:endParaRPr lang="en-US" altLang="zh-TW" sz="54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  <a:p>
            <a:r>
              <a:rPr lang="en-US" altLang="zh-TW" sz="5400" dirty="0" smtClean="0">
                <a:ln>
                  <a:solidFill>
                    <a:schemeClr val="tx1"/>
                  </a:solidFill>
                </a:ln>
                <a:latin typeface="華康超明體" panose="02020C09000000000000" pitchFamily="49" charset="-120"/>
                <a:ea typeface="華康超明體" panose="02020C09000000000000" pitchFamily="49" charset="-120"/>
              </a:rPr>
              <a:t>2</a:t>
            </a:r>
            <a:r>
              <a:rPr lang="zh-TW" altLang="en-US" sz="5400" dirty="0" smtClean="0">
                <a:ln>
                  <a:solidFill>
                    <a:schemeClr val="tx1"/>
                  </a:solidFill>
                </a:ln>
                <a:latin typeface="華康超明體" panose="02020C09000000000000" pitchFamily="49" charset="-120"/>
                <a:ea typeface="華康超明體" panose="02020C09000000000000" pitchFamily="49" charset="-120"/>
              </a:rPr>
              <a:t>、全民防衛動員法</a:t>
            </a:r>
            <a:endParaRPr lang="zh-TW" altLang="en-US" sz="5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sp>
        <p:nvSpPr>
          <p:cNvPr id="3" name="等腰三角形 2">
            <a:hlinkClick r:id="rId2" action="ppaction://hlinksldjump"/>
          </p:cNvPr>
          <p:cNvSpPr/>
          <p:nvPr/>
        </p:nvSpPr>
        <p:spPr>
          <a:xfrm>
            <a:off x="4139952" y="1772816"/>
            <a:ext cx="288032" cy="292685"/>
          </a:xfrm>
          <a:prstGeom prst="triangle">
            <a:avLst/>
          </a:prstGeom>
          <a:solidFill>
            <a:srgbClr val="FFFF0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等腰三角形 3">
            <a:hlinkClick r:id="rId3" action="ppaction://hlinksldjump"/>
          </p:cNvPr>
          <p:cNvSpPr/>
          <p:nvPr/>
        </p:nvSpPr>
        <p:spPr>
          <a:xfrm>
            <a:off x="8674174" y="188640"/>
            <a:ext cx="288032" cy="292685"/>
          </a:xfrm>
          <a:prstGeom prst="triangl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等腰三角形 4">
            <a:hlinkClick r:id="rId4" action="ppaction://hlinksldjump"/>
          </p:cNvPr>
          <p:cNvSpPr/>
          <p:nvPr/>
        </p:nvSpPr>
        <p:spPr>
          <a:xfrm>
            <a:off x="6876256" y="5085184"/>
            <a:ext cx="288032" cy="292685"/>
          </a:xfrm>
          <a:prstGeom prst="triangle">
            <a:avLst/>
          </a:prstGeom>
          <a:solidFill>
            <a:srgbClr val="FFFF0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等腰三角形 5">
            <a:hlinkClick r:id="rId5" action="ppaction://hlinksldjump"/>
          </p:cNvPr>
          <p:cNvSpPr/>
          <p:nvPr/>
        </p:nvSpPr>
        <p:spPr>
          <a:xfrm>
            <a:off x="6521896" y="5877272"/>
            <a:ext cx="288032" cy="292685"/>
          </a:xfrm>
          <a:prstGeom prst="triangle">
            <a:avLst/>
          </a:prstGeom>
          <a:solidFill>
            <a:srgbClr val="FFFF0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136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446"/>
            <a:ext cx="6470675" cy="674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等腰三角形 2">
            <a:hlinkClick r:id="rId3" action="ppaction://hlinksldjump"/>
          </p:cNvPr>
          <p:cNvSpPr/>
          <p:nvPr/>
        </p:nvSpPr>
        <p:spPr>
          <a:xfrm>
            <a:off x="8388424" y="131490"/>
            <a:ext cx="288032" cy="292685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18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9816" y="116632"/>
            <a:ext cx="8032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民防團隊編組訓練及支援軍事勤務辦法</a:t>
            </a:r>
            <a:endParaRPr lang="en-US" altLang="zh-TW" sz="3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4971"/>
            <a:ext cx="7416824" cy="60230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660232" y="1556792"/>
            <a:ext cx="1313180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訓練</a:t>
            </a:r>
            <a:endParaRPr lang="en-US" altLang="zh-TW" sz="4400" dirty="0" smtClean="0">
              <a:ln>
                <a:solidFill>
                  <a:schemeClr val="tx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25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9816" y="116632"/>
            <a:ext cx="8032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民防團隊編組訓練及支援軍事勤務辦法</a:t>
            </a:r>
            <a:endParaRPr lang="en-US" altLang="zh-TW" sz="3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55" y="1153691"/>
            <a:ext cx="8603690" cy="44644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660232" y="1556792"/>
            <a:ext cx="1313180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演習</a:t>
            </a:r>
            <a:endParaRPr lang="en-US" altLang="zh-TW" sz="4400" dirty="0" smtClean="0">
              <a:ln>
                <a:solidFill>
                  <a:schemeClr val="tx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161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9816" y="116632"/>
            <a:ext cx="8032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民防團隊編組訓練及支援軍事勤務辦法</a:t>
            </a:r>
            <a:endParaRPr lang="en-US" altLang="zh-TW" sz="3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44" y="1215405"/>
            <a:ext cx="8589912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660232" y="999431"/>
            <a:ext cx="1313180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服勤</a:t>
            </a:r>
            <a:endParaRPr lang="en-US" altLang="zh-TW" sz="4400" dirty="0" smtClean="0">
              <a:ln>
                <a:solidFill>
                  <a:schemeClr val="tx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00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9816" y="116632"/>
            <a:ext cx="8032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民防團隊編組訓練及支援軍事勤務辦法</a:t>
            </a:r>
            <a:endParaRPr lang="en-US" altLang="zh-TW" sz="3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18" y="1225302"/>
            <a:ext cx="8234566" cy="46519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355976" y="840581"/>
            <a:ext cx="3570208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支援軍事勤務</a:t>
            </a:r>
            <a:endParaRPr lang="en-US" altLang="zh-TW" sz="4400" dirty="0" smtClean="0">
              <a:ln>
                <a:solidFill>
                  <a:schemeClr val="tx1"/>
                </a:solidFill>
              </a:ln>
              <a:solidFill>
                <a:srgbClr val="0000FF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001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196752"/>
            <a:ext cx="8208912" cy="5362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2243352" y="260648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華康超明體" panose="02020C09000000000000" pitchFamily="49" charset="-120"/>
                <a:ea typeface="華康超明體" panose="02020C09000000000000" pitchFamily="49" charset="-120"/>
              </a:rPr>
              <a:t>全民防衛動員準備法</a:t>
            </a:r>
            <a:endParaRPr lang="en-US" altLang="zh-TW" sz="40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華康超明體" panose="02020C09000000000000" pitchFamily="49" charset="-120"/>
              <a:ea typeface="華康超明體" panose="0202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8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等腰三角形 2">
            <a:hlinkClick r:id="rId3" action="ppaction://hlinksldjump"/>
          </p:cNvPr>
          <p:cNvSpPr/>
          <p:nvPr/>
        </p:nvSpPr>
        <p:spPr>
          <a:xfrm>
            <a:off x="8676456" y="131490"/>
            <a:ext cx="288032" cy="292685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508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92" y="122684"/>
            <a:ext cx="7658100" cy="6756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1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高階主管">
  <a:themeElements>
    <a:clrScheme name="高階主管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高階主管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高階主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100</TotalTime>
  <Words>331</Words>
  <Application>Microsoft Office PowerPoint</Application>
  <PresentationFormat>如螢幕大小 (4:3)</PresentationFormat>
  <Paragraphs>60</Paragraphs>
  <Slides>27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高階主管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朱劍明</dc:creator>
  <cp:lastModifiedBy>朱劍明</cp:lastModifiedBy>
  <cp:revision>16</cp:revision>
  <dcterms:created xsi:type="dcterms:W3CDTF">2025-04-24T22:52:03Z</dcterms:created>
  <dcterms:modified xsi:type="dcterms:W3CDTF">2025-06-10T22:50:44Z</dcterms:modified>
</cp:coreProperties>
</file>