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  <p:sldMasterId id="2147494097" r:id="rId2"/>
  </p:sldMasterIdLst>
  <p:notesMasterIdLst>
    <p:notesMasterId r:id="rId82"/>
  </p:notesMasterIdLst>
  <p:handoutMasterIdLst>
    <p:handoutMasterId r:id="rId83"/>
  </p:handoutMasterIdLst>
  <p:sldIdLst>
    <p:sldId id="2451" r:id="rId3"/>
    <p:sldId id="2574" r:id="rId4"/>
    <p:sldId id="3008" r:id="rId5"/>
    <p:sldId id="1001" r:id="rId6"/>
    <p:sldId id="1002" r:id="rId7"/>
    <p:sldId id="1090" r:id="rId8"/>
    <p:sldId id="3013" r:id="rId9"/>
    <p:sldId id="3014" r:id="rId10"/>
    <p:sldId id="2675" r:id="rId11"/>
    <p:sldId id="2903" r:id="rId12"/>
    <p:sldId id="804" r:id="rId13"/>
    <p:sldId id="3012" r:id="rId14"/>
    <p:sldId id="3015" r:id="rId15"/>
    <p:sldId id="784" r:id="rId16"/>
    <p:sldId id="785" r:id="rId17"/>
    <p:sldId id="786" r:id="rId18"/>
    <p:sldId id="952" r:id="rId19"/>
    <p:sldId id="1091" r:id="rId20"/>
    <p:sldId id="3016" r:id="rId21"/>
    <p:sldId id="802" r:id="rId22"/>
    <p:sldId id="3017" r:id="rId23"/>
    <p:sldId id="961" r:id="rId24"/>
    <p:sldId id="962" r:id="rId25"/>
    <p:sldId id="3018" r:id="rId26"/>
    <p:sldId id="3019" r:id="rId27"/>
    <p:sldId id="853" r:id="rId28"/>
    <p:sldId id="854" r:id="rId29"/>
    <p:sldId id="855" r:id="rId30"/>
    <p:sldId id="857" r:id="rId31"/>
    <p:sldId id="866" r:id="rId32"/>
    <p:sldId id="867" r:id="rId33"/>
    <p:sldId id="879" r:id="rId34"/>
    <p:sldId id="881" r:id="rId35"/>
    <p:sldId id="883" r:id="rId36"/>
    <p:sldId id="3011" r:id="rId37"/>
    <p:sldId id="3020" r:id="rId38"/>
    <p:sldId id="1364" r:id="rId39"/>
    <p:sldId id="2645" r:id="rId40"/>
    <p:sldId id="2640" r:id="rId41"/>
    <p:sldId id="2963" r:id="rId42"/>
    <p:sldId id="2964" r:id="rId43"/>
    <p:sldId id="1791" r:id="rId44"/>
    <p:sldId id="1792" r:id="rId45"/>
    <p:sldId id="1793" r:id="rId46"/>
    <p:sldId id="1795" r:id="rId47"/>
    <p:sldId id="1796" r:id="rId48"/>
    <p:sldId id="3010" r:id="rId49"/>
    <p:sldId id="2503" r:id="rId50"/>
    <p:sldId id="3006" r:id="rId51"/>
    <p:sldId id="2959" r:id="rId52"/>
    <p:sldId id="2666" r:id="rId53"/>
    <p:sldId id="2667" r:id="rId54"/>
    <p:sldId id="2960" r:id="rId55"/>
    <p:sldId id="1336" r:id="rId56"/>
    <p:sldId id="2664" r:id="rId57"/>
    <p:sldId id="2920" r:id="rId58"/>
    <p:sldId id="1343" r:id="rId59"/>
    <p:sldId id="2947" r:id="rId60"/>
    <p:sldId id="2921" r:id="rId61"/>
    <p:sldId id="2922" r:id="rId62"/>
    <p:sldId id="2923" r:id="rId63"/>
    <p:sldId id="2585" r:id="rId64"/>
    <p:sldId id="2968" r:id="rId65"/>
    <p:sldId id="2969" r:id="rId66"/>
    <p:sldId id="2970" r:id="rId67"/>
    <p:sldId id="2945" r:id="rId68"/>
    <p:sldId id="2971" r:id="rId69"/>
    <p:sldId id="2972" r:id="rId70"/>
    <p:sldId id="3005" r:id="rId71"/>
    <p:sldId id="2438" r:id="rId72"/>
    <p:sldId id="2447" r:id="rId73"/>
    <p:sldId id="2444" r:id="rId74"/>
    <p:sldId id="2445" r:id="rId75"/>
    <p:sldId id="2446" r:id="rId76"/>
    <p:sldId id="2580" r:id="rId77"/>
    <p:sldId id="2581" r:id="rId78"/>
    <p:sldId id="2464" r:id="rId79"/>
    <p:sldId id="2582" r:id="rId80"/>
    <p:sldId id="2258" r:id="rId81"/>
  </p:sldIdLst>
  <p:sldSz cx="9144000" cy="6858000" type="screen4x3"/>
  <p:notesSz cx="9979025" cy="683418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000000"/>
    <a:srgbClr val="BBE0E3"/>
    <a:srgbClr val="FFFF00"/>
    <a:srgbClr val="CCFFCC"/>
    <a:srgbClr val="FFCCCC"/>
    <a:srgbClr val="99FFCC"/>
    <a:srgbClr val="FF00FF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96" autoAdjust="0"/>
    <p:restoredTop sz="94411" autoAdjust="0"/>
  </p:normalViewPr>
  <p:slideViewPr>
    <p:cSldViewPr>
      <p:cViewPr varScale="1">
        <p:scale>
          <a:sx n="112" d="100"/>
          <a:sy n="112" d="100"/>
        </p:scale>
        <p:origin x="636" y="102"/>
      </p:cViewPr>
      <p:guideLst>
        <p:guide orient="horz" pos="220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69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handoutMaster" Target="handoutMasters/handout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24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6" tIns="46053" rIns="92106" bIns="46053" numCol="1" anchor="t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7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53088" y="0"/>
            <a:ext cx="4324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6" tIns="46053" rIns="92106" bIns="46053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7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91288"/>
            <a:ext cx="432435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6" tIns="46053" rIns="92106" bIns="46053" numCol="1" anchor="b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7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53088" y="6491288"/>
            <a:ext cx="432435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6" tIns="46053" rIns="92106" bIns="46053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F5E917B5-9406-496A-9B79-3EFDD13BCAE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95885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24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6" tIns="46053" rIns="92106" bIns="46053" numCol="1" anchor="t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53088" y="0"/>
            <a:ext cx="4324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6" tIns="46053" rIns="92106" bIns="46053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4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9775" y="512763"/>
            <a:ext cx="3417888" cy="256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6950" y="3244850"/>
            <a:ext cx="798512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6" tIns="46053" rIns="92106" bIns="460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91288"/>
            <a:ext cx="432435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6" tIns="46053" rIns="92106" bIns="46053" numCol="1" anchor="b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53088" y="6491288"/>
            <a:ext cx="432435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6" tIns="46053" rIns="92106" bIns="46053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2F666080-634E-45FE-B51C-FB65F6FA893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2254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 txBox="1">
            <a:spLocks noGrp="1" noChangeArrowheads="1"/>
          </p:cNvSpPr>
          <p:nvPr/>
        </p:nvSpPr>
        <p:spPr bwMode="auto">
          <a:xfrm>
            <a:off x="5653088" y="6491288"/>
            <a:ext cx="432435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106" tIns="46053" rIns="92106" bIns="46053" anchor="b"/>
          <a:lstStyle>
            <a:lvl1pPr defTabSz="9223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9223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9223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9223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9223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9BC822F-F1AE-44FB-88FB-756328B3C421}" type="slidenum">
              <a:rPr lang="en-US" altLang="zh-TW"/>
              <a:pPr algn="r" eaLnBrk="1" hangingPunct="1">
                <a:spcBef>
                  <a:spcPct val="0"/>
                </a:spcBef>
              </a:pPr>
              <a:t>0</a:t>
            </a:fld>
            <a:endParaRPr lang="en-US" altLang="zh-TW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0F606A-70EB-432D-B0B9-264C56A73ABD}" type="slidenum">
              <a:rPr lang="en-US" altLang="zh-TW" smtClean="0">
                <a:latin typeface="Arial" charset="0"/>
                <a:ea typeface="新細明體" charset="-120"/>
              </a:rPr>
              <a:pPr/>
              <a:t>3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346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0F606A-70EB-432D-B0B9-264C56A73ABD}" type="slidenum">
              <a:rPr lang="en-US" altLang="zh-TW" smtClean="0">
                <a:latin typeface="Arial" charset="0"/>
                <a:ea typeface="新細明體" charset="-120"/>
              </a:rPr>
              <a:pPr/>
              <a:t>4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346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 txBox="1">
            <a:spLocks noGrp="1" noChangeArrowheads="1"/>
          </p:cNvSpPr>
          <p:nvPr/>
        </p:nvSpPr>
        <p:spPr bwMode="auto">
          <a:xfrm>
            <a:off x="3885036" y="8685207"/>
            <a:ext cx="2971873" cy="456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106" tIns="46053" rIns="92106" bIns="46053" anchor="b"/>
          <a:lstStyle>
            <a:lvl1pPr defTabSz="922338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defTabSz="922338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defTabSz="922338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defTabSz="922338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defTabSz="922338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r" eaLnBrk="1" hangingPunct="1"/>
            <a:fld id="{08C6A4D3-1B08-439A-BEEF-AF3029B88CB6}" type="slidenum">
              <a:rPr lang="en-US" altLang="zh-TW" sz="1200"/>
              <a:pPr algn="r" eaLnBrk="1" hangingPunct="1"/>
              <a:t>5</a:t>
            </a:fld>
            <a:endParaRPr lang="en-US" altLang="zh-TW" sz="120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30588"/>
          </a:xfrm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146" y="4343667"/>
            <a:ext cx="5487709" cy="411426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73E44CF4-B41D-4DB4-9087-96E93AF1BF1F}" type="datetime1">
              <a:rPr lang="zh-TW" altLang="en-US" smtClean="0">
                <a:ea typeface="新細明體" charset="-120"/>
              </a:rPr>
              <a:pPr/>
              <a:t>2020/9/27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72AAD8-0135-422A-AB2A-FEBAD1B98128}" type="slidenum">
              <a:rPr lang="en-US" altLang="zh-TW" smtClean="0">
                <a:latin typeface="Arial" charset="0"/>
                <a:ea typeface="新細明體" charset="-120"/>
              </a:rPr>
              <a:pPr/>
              <a:t>13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947C7D-8A76-4B5D-9948-FE07F2B607D1}" type="slidenum">
              <a:rPr lang="en-US" altLang="zh-TW" smtClean="0">
                <a:latin typeface="Arial" charset="0"/>
                <a:ea typeface="新細明體" charset="-120"/>
              </a:rPr>
              <a:pPr/>
              <a:t>14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30588"/>
          </a:xfrm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360" y="4344543"/>
            <a:ext cx="5487280" cy="4113820"/>
          </a:xfrm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7456E9-E980-4DBB-822A-8FC88DE307DD}" type="slidenum">
              <a:rPr lang="en-US" altLang="zh-TW" smtClean="0">
                <a:latin typeface="Arial" charset="0"/>
                <a:ea typeface="新細明體" charset="-120"/>
              </a:rPr>
              <a:pPr/>
              <a:t>15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30588"/>
          </a:xfrm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360" y="4344543"/>
            <a:ext cx="5487280" cy="4113820"/>
          </a:xfrm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B6E9E4-B158-4AEF-869A-DF114F9BAE06}" type="slidenum">
              <a:rPr lang="en-US" altLang="zh-TW" smtClean="0">
                <a:ea typeface="新細明體" charset="-120"/>
              </a:rPr>
              <a:pPr/>
              <a:t>20</a:t>
            </a:fld>
            <a:endParaRPr lang="en-US" altLang="zh-TW">
              <a:ea typeface="新細明體" charset="-120"/>
            </a:endParaRPr>
          </a:p>
        </p:txBody>
      </p:sp>
      <p:sp>
        <p:nvSpPr>
          <p:cNvPr id="342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30588"/>
          </a:xfrm>
          <a:ln/>
        </p:spPr>
      </p:sp>
      <p:sp>
        <p:nvSpPr>
          <p:cNvPr id="342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360" y="4344543"/>
            <a:ext cx="5487280" cy="4113820"/>
          </a:xfrm>
          <a:noFill/>
          <a:ln/>
        </p:spPr>
        <p:txBody>
          <a:bodyPr/>
          <a:lstStyle/>
          <a:p>
            <a:pPr eaLnBrk="1" hangingPunct="1"/>
            <a:endParaRPr lang="zh-TW" altLang="zh-TW"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1FC105-47E1-452F-AA65-E72C828BF20F}" type="slidenum">
              <a:rPr lang="en-US" altLang="zh-TW" smtClean="0">
                <a:latin typeface="Arial" charset="0"/>
                <a:ea typeface="新細明體" charset="-120"/>
              </a:rPr>
              <a:pPr/>
              <a:t>21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4C8CE7-3EEF-4200-9C4B-4843A02D83AE}" type="slidenum">
              <a:rPr lang="en-US" altLang="zh-TW" smtClean="0">
                <a:latin typeface="Arial" charset="0"/>
                <a:ea typeface="新細明體" charset="-120"/>
              </a:rPr>
              <a:pPr/>
              <a:t>22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D0F993-DB07-4A48-993C-89D49F073903}" type="slidenum">
              <a:rPr lang="en-US" altLang="zh-TW" smtClean="0">
                <a:latin typeface="Arial" charset="0"/>
                <a:ea typeface="新細明體" charset="-120"/>
              </a:rPr>
              <a:pPr/>
              <a:t>23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D92D42-C3C2-4F09-87D8-C9DD751C09CF}" type="slidenum">
              <a:rPr lang="en-US" altLang="zh-TW" smtClean="0">
                <a:latin typeface="Arial" charset="0"/>
                <a:ea typeface="新細明體" charset="-120"/>
              </a:rPr>
              <a:pPr/>
              <a:t>24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E12AFA-0EF0-4ED3-B24F-078356F907FD}" type="slidenum">
              <a:rPr lang="en-US" altLang="zh-TW" smtClean="0">
                <a:latin typeface="Arial" charset="0"/>
                <a:ea typeface="新細明體" charset="-120"/>
              </a:rPr>
              <a:pPr/>
              <a:t>25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71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B76CCD-3D39-4361-A075-18AE3E4B835D}" type="slidenum">
              <a:rPr lang="en-US" altLang="zh-TW" smtClean="0">
                <a:latin typeface="Arial" charset="0"/>
                <a:ea typeface="新細明體" charset="-120"/>
              </a:rPr>
              <a:pPr/>
              <a:t>26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72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6C0B74-0BCB-47FF-98F7-3A8B6F82E8AE}" type="slidenum">
              <a:rPr lang="en-US" altLang="zh-TW" smtClean="0">
                <a:latin typeface="Arial" charset="0"/>
                <a:ea typeface="新細明體" charset="-120"/>
              </a:rPr>
              <a:pPr/>
              <a:t>27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D9EACC-F6F9-4DFA-A17D-203A199697BD}" type="slidenum">
              <a:rPr lang="en-US" altLang="zh-TW" smtClean="0">
                <a:latin typeface="Arial" charset="0"/>
                <a:ea typeface="新細明體" charset="-120"/>
              </a:rPr>
              <a:pPr/>
              <a:t>28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34A4A7-60FC-4DC3-9118-1078DDB334F7}" type="slidenum">
              <a:rPr lang="en-US" altLang="zh-TW" smtClean="0">
                <a:latin typeface="Arial" charset="0"/>
                <a:ea typeface="新細明體" charset="-120"/>
              </a:rPr>
              <a:pPr/>
              <a:t>29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E2EF8F-50AD-4C4F-ABA0-EA4755D1196C}" type="slidenum">
              <a:rPr lang="en-US" altLang="zh-TW" smtClean="0">
                <a:latin typeface="Arial" charset="0"/>
                <a:ea typeface="新細明體" charset="-120"/>
              </a:rPr>
              <a:pPr/>
              <a:t>30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B5880A-DD81-4FFC-83B5-42E56A699272}" type="slidenum">
              <a:rPr lang="en-US" altLang="zh-TW" smtClean="0">
                <a:latin typeface="Arial" charset="0"/>
                <a:ea typeface="新細明體" charset="-120"/>
              </a:rPr>
              <a:pPr/>
              <a:t>31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1DA40F-91B3-4C50-B83F-CEF569CC6BF7}" type="slidenum">
              <a:rPr lang="en-US" altLang="zh-TW" smtClean="0">
                <a:latin typeface="Arial" charset="0"/>
                <a:ea typeface="新細明體" charset="-120"/>
              </a:rPr>
              <a:pPr/>
              <a:t>32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B3994C-0B55-4F17-AA6F-10ADC11C6A31}" type="slidenum">
              <a:rPr lang="en-US" altLang="zh-TW" smtClean="0">
                <a:latin typeface="Arial" charset="0"/>
                <a:ea typeface="新細明體" charset="-120"/>
              </a:rPr>
              <a:pPr/>
              <a:t>33</a:t>
            </a:fld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9223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9223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9223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92233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3B5EA855-4A5C-47A4-8EDE-D97CA378A955}" type="slidenum">
              <a:rPr lang="en-US" altLang="zh-TW" smtClean="0"/>
              <a:pPr eaLnBrk="1" hangingPunct="1">
                <a:spcBef>
                  <a:spcPct val="0"/>
                </a:spcBef>
              </a:pPr>
              <a:t>78</a:t>
            </a:fld>
            <a:endParaRPr lang="en-US" altLang="zh-TW"/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2A527-32C5-40C4-B795-A395CE6F9FEB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29061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42F9B-5847-47C1-B72C-F5DE4B292661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32800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637C4-92B2-4248-B1B9-DF031351D80E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0826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E2E1B-FA86-48E6-937C-D656FB199922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91072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C916A-541D-421D-81B5-B32A00C3414D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42840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2B585-75C6-464B-8056-2666A67EB91F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5544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31E27-34E1-4A42-A3FB-3963CC51E774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71384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1C3A1-E4F8-44FA-B952-DBACD9CFDEBA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3912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87017-E26E-4F35-B4A2-A7F1EDE12DF5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6865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08B1A-1D03-4F4F-9AE1-51903CF0C549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5915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E29B0-9909-4119-9246-26E0986C2448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26193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6D04F-4BC0-4E6D-9F07-8E2956C8E9D9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63111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fld id="{0BD1B88F-A2D7-46E1-A321-3BE26FFC9E47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>
              <a:defRPr/>
            </a:pPr>
            <a:fld id="{921FC3F6-62BF-4D66-ADCD-0B9896C3F9B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7">
            <a:extLst>
              <a:ext uri="{FF2B5EF4-FFF2-40B4-BE49-F238E27FC236}">
                <a16:creationId xmlns:a16="http://schemas.microsoft.com/office/drawing/2014/main" id="{130B7D0C-B9AF-4153-BFFB-B4E0753925A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11638" y="5516563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 sz="14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3ACE34AF-6D0D-416F-9829-8226C451B2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95738" y="6381750"/>
            <a:ext cx="2133600" cy="287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defRPr/>
            </a:pPr>
            <a:r>
              <a:rPr lang="zh-TW" altLang="en-US" sz="1400" dirty="0">
                <a:latin typeface="標楷體" pitchFamily="65" charset="-120"/>
                <a:ea typeface="標楷體" pitchFamily="65" charset="-120"/>
              </a:rPr>
              <a:t>第</a:t>
            </a:r>
            <a:fld id="{C184BC3D-B993-4A59-A16B-F1660160ED8B}" type="slidenum">
              <a:rPr lang="zh-TW" altLang="en-US" sz="1400" smtClean="0">
                <a:latin typeface="標楷體" pitchFamily="65" charset="-120"/>
                <a:ea typeface="標楷體" pitchFamily="65" charset="-120"/>
              </a:rPr>
              <a:pPr algn="ctr" eaLnBrk="1" hangingPunct="1">
                <a:defRPr/>
              </a:pPr>
              <a:t>‹#›</a:t>
            </a:fld>
            <a:r>
              <a:rPr lang="zh-TW" altLang="en-US" sz="1400" dirty="0">
                <a:latin typeface="標楷體" pitchFamily="65" charset="-120"/>
                <a:ea typeface="標楷體" pitchFamily="65" charset="-120"/>
              </a:rPr>
              <a:t>頁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,</a:t>
            </a:r>
            <a:r>
              <a:rPr lang="zh-TW" altLang="en-US" sz="1400" dirty="0">
                <a:latin typeface="標楷體" pitchFamily="65" charset="-120"/>
                <a:ea typeface="標楷體" pitchFamily="65" charset="-120"/>
              </a:rPr>
              <a:t>共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139</a:t>
            </a:r>
            <a:r>
              <a:rPr lang="zh-TW" altLang="en-US" sz="1400" dirty="0">
                <a:latin typeface="標楷體" pitchFamily="65" charset="-120"/>
                <a:ea typeface="標楷體" pitchFamily="65" charset="-120"/>
              </a:rPr>
              <a:t>頁</a:t>
            </a:r>
          </a:p>
        </p:txBody>
      </p:sp>
    </p:spTree>
    <p:extLst>
      <p:ext uri="{BB962C8B-B14F-4D97-AF65-F5344CB8AC3E}">
        <p14:creationId xmlns:p14="http://schemas.microsoft.com/office/powerpoint/2010/main" val="2485580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660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608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2616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5112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E508F9-FFAD-4D3A-BE87-DABCE66282F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4B31D4-50A3-4F32-96ED-2D883AE27B9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898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234F42-9959-433D-BB06-BFCFDAD9E788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F938A5-064E-45BA-A5F1-2F5BCFAD6E7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1973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695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1173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941846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226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186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18807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7479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62EA3-3AA3-4480-82E4-552266C15200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CD755-B672-4E13-BD2E-1D1729D6588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2911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A9B586-769F-4C61-88E5-F8B89EFABF65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F28836-2B3D-461F-868A-749E713BE5E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0879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5DF643-C92A-4A37-88D2-A9E74CAFF18D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B9873-629A-44E7-89A1-95566B8143C1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634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E984B-65CC-4514-91A9-713BA8634B1E}" type="datetime1">
              <a:rPr lang="zh-TW" altLang="en-US" smtClean="0"/>
              <a:t>2020/9/27</a:t>
            </a:fld>
            <a:endParaRPr lang="en-US" altLang="zh-TW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759E8-9421-4F8D-8D93-0A79BCF3427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1806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62AE1CD7-225C-49D9-A51E-349E6E2ABF0A}" type="datetime1">
              <a:rPr lang="zh-TW" altLang="en-US"/>
              <a:pPr>
                <a:defRPr/>
              </a:pPr>
              <a:t>2020/9/27</a:t>
            </a:fld>
            <a:endParaRPr lang="en-US" altLang="zh-TW" dirty="0"/>
          </a:p>
        </p:txBody>
      </p:sp>
      <p:sp>
        <p:nvSpPr>
          <p:cNvPr id="1029" name="Rectangle 7"/>
          <p:cNvSpPr>
            <a:spLocks noChangeArrowheads="1"/>
          </p:cNvSpPr>
          <p:nvPr userDrawn="1"/>
        </p:nvSpPr>
        <p:spPr bwMode="auto">
          <a:xfrm>
            <a:off x="3995738" y="6381750"/>
            <a:ext cx="2133600" cy="287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defRPr/>
            </a:pPr>
            <a:r>
              <a:rPr lang="zh-TW" altLang="en-US" sz="1400" dirty="0">
                <a:latin typeface="標楷體" pitchFamily="65" charset="-120"/>
                <a:ea typeface="標楷體" pitchFamily="65" charset="-120"/>
              </a:rPr>
              <a:t>第</a:t>
            </a:r>
            <a:fld id="{EA683941-C79E-4947-963C-F0496451CC47}" type="slidenum">
              <a:rPr lang="zh-TW" altLang="en-US" sz="1400" smtClean="0">
                <a:latin typeface="標楷體" pitchFamily="65" charset="-120"/>
                <a:ea typeface="標楷體" pitchFamily="65" charset="-120"/>
              </a:rPr>
              <a:pPr algn="ctr" eaLnBrk="1" hangingPunct="1">
                <a:defRPr/>
              </a:pPr>
              <a:t>‹#›</a:t>
            </a:fld>
            <a:r>
              <a:rPr lang="zh-TW" altLang="en-US" sz="1400" dirty="0">
                <a:latin typeface="標楷體" pitchFamily="65" charset="-120"/>
                <a:ea typeface="標楷體" pitchFamily="65" charset="-120"/>
              </a:rPr>
              <a:t>頁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,</a:t>
            </a:r>
            <a:r>
              <a:rPr lang="zh-TW" altLang="en-US" sz="1400" dirty="0">
                <a:latin typeface="標楷體" pitchFamily="65" charset="-120"/>
                <a:ea typeface="標楷體" pitchFamily="65" charset="-120"/>
              </a:rPr>
              <a:t>共</a:t>
            </a:r>
            <a:r>
              <a:rPr lang="en-US" altLang="zh-TW" sz="1400" dirty="0">
                <a:latin typeface="標楷體" pitchFamily="65" charset="-120"/>
                <a:ea typeface="標楷體" pitchFamily="65" charset="-120"/>
              </a:rPr>
              <a:t>139</a:t>
            </a:r>
            <a:r>
              <a:rPr lang="zh-TW" altLang="en-US" sz="1400" dirty="0">
                <a:latin typeface="標楷體" pitchFamily="65" charset="-120"/>
                <a:ea typeface="標楷體" pitchFamily="65" charset="-120"/>
              </a:rPr>
              <a:t>頁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979" r:id="rId1"/>
    <p:sldLayoutId id="2147493980" r:id="rId2"/>
    <p:sldLayoutId id="2147493981" r:id="rId3"/>
    <p:sldLayoutId id="2147493982" r:id="rId4"/>
    <p:sldLayoutId id="2147493983" r:id="rId5"/>
    <p:sldLayoutId id="2147493984" r:id="rId6"/>
    <p:sldLayoutId id="2147493985" r:id="rId7"/>
    <p:sldLayoutId id="2147493986" r:id="rId8"/>
    <p:sldLayoutId id="2147493987" r:id="rId9"/>
    <p:sldLayoutId id="2147493988" r:id="rId10"/>
    <p:sldLayoutId id="2147493989" r:id="rId11"/>
    <p:sldLayoutId id="2147493990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62AE1CD7-225C-49D9-A51E-349E6E2ABF0A}" type="datetime1">
              <a:rPr lang="zh-TW" altLang="en-US" smtClean="0"/>
              <a:pPr>
                <a:defRPr/>
              </a:pPr>
              <a:t>2020/9/27</a:t>
            </a:fld>
            <a:endParaRPr lang="en-US" altLang="zh-T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14C9D054-7348-4394-AF95-86C59B654E5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95738" y="63817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 sz="140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190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4098" r:id="rId1"/>
    <p:sldLayoutId id="2147494099" r:id="rId2"/>
    <p:sldLayoutId id="2147494100" r:id="rId3"/>
    <p:sldLayoutId id="2147494101" r:id="rId4"/>
    <p:sldLayoutId id="2147494102" r:id="rId5"/>
    <p:sldLayoutId id="2147494103" r:id="rId6"/>
    <p:sldLayoutId id="2147494104" r:id="rId7"/>
    <p:sldLayoutId id="2147494105" r:id="rId8"/>
    <p:sldLayoutId id="2147494106" r:id="rId9"/>
    <p:sldLayoutId id="2147494107" r:id="rId10"/>
    <p:sldLayoutId id="2147494108" r:id="rId11"/>
    <p:sldLayoutId id="2147494109" r:id="rId12"/>
    <p:sldLayoutId id="2147494110" r:id="rId13"/>
    <p:sldLayoutId id="2147494111" r:id="rId14"/>
    <p:sldLayoutId id="2147494112" r:id="rId15"/>
    <p:sldLayoutId id="2147494113" r:id="rId16"/>
    <p:sldLayoutId id="2147494114" r:id="rId17"/>
    <p:sldLayoutId id="2147494115" r:id="rId18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plan3.pcc.gov.tw/gpletf/09900157681.doc" TargetMode="Externa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lawweb.pcc.gov.tw/LawContent.aspx?id=FL000677" TargetMode="External"/><Relationship Id="rId1" Type="http://schemas.openxmlformats.org/officeDocument/2006/relationships/slideLayout" Target="../slideLayouts/slideLayout3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 txBox="1">
            <a:spLocks noGrp="1" noChangeArrowheads="1"/>
          </p:cNvSpPr>
          <p:nvPr/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l"/>
              <a:defRPr kumimoji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6D9C85A-E13A-4E9C-956E-5F51B37D6246}" type="datetime1">
              <a:rPr kumimoji="0" lang="zh-TW" altLang="en-US" sz="1400">
                <a:latin typeface="Arial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2020/9/27</a:t>
            </a:fld>
            <a:endParaRPr kumimoji="0" lang="en-US" altLang="zh-TW" sz="1400">
              <a:latin typeface="Arial" pitchFamily="34" charset="0"/>
            </a:endParaRP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8028384" y="6268351"/>
            <a:ext cx="1115616" cy="589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l"/>
              <a:defRPr kumimoji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ctr" eaLnBrk="1" hangingPunct="1">
              <a:lnSpc>
                <a:spcPts val="16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zh-TW" altLang="en-US" sz="18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陳照烱</a:t>
            </a:r>
            <a:endParaRPr lang="en-US" altLang="zh-TW" sz="18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lnSpc>
                <a:spcPts val="16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zh-TW" sz="18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109.10.7</a:t>
            </a:r>
            <a:endParaRPr lang="zh-TW" altLang="en-US" sz="18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557" name="矩形 1"/>
          <p:cNvSpPr>
            <a:spLocks noChangeArrowheads="1"/>
          </p:cNvSpPr>
          <p:nvPr/>
        </p:nvSpPr>
        <p:spPr bwMode="auto">
          <a:xfrm>
            <a:off x="1402141" y="541592"/>
            <a:ext cx="7202307" cy="88825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100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60000"/>
                  <a:lumOff val="40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l"/>
              <a:defRPr kumimoji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n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l"/>
              <a:defRPr kumimoji="1" sz="1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ctr" eaLnBrk="1" hangingPunct="1">
              <a:lnSpc>
                <a:spcPts val="7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Tx/>
              <a:buNone/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澎湖縣政府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年度採購研習</a:t>
            </a:r>
            <a:endParaRPr lang="zh-TW" altLang="en-US" sz="40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A331E02-C70A-47DE-853D-3669D276B001}"/>
              </a:ext>
            </a:extLst>
          </p:cNvPr>
          <p:cNvSpPr txBox="1"/>
          <p:nvPr/>
        </p:nvSpPr>
        <p:spPr>
          <a:xfrm>
            <a:off x="683568" y="2822981"/>
            <a:ext cx="7776864" cy="115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300"/>
              </a:lnSpc>
            </a:pPr>
            <a:r>
              <a:rPr lang="zh-TW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開標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審標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決標程序常見問題之處理方式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</a:p>
          <a:p>
            <a:pPr algn="ctr">
              <a:lnSpc>
                <a:spcPts val="4300"/>
              </a:lnSpc>
            </a:pPr>
            <a:r>
              <a:rPr lang="zh-TW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採購評選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審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作業常見問題之處理方式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BCFCE280-20EE-4CC1-96FD-8C5354B2BE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75" t="24801" r="41338" b="65399"/>
          <a:stretch/>
        </p:blipFill>
        <p:spPr>
          <a:xfrm>
            <a:off x="539552" y="548680"/>
            <a:ext cx="1224136" cy="881168"/>
          </a:xfrm>
          <a:prstGeom prst="rect">
            <a:avLst/>
          </a:prstGeom>
        </p:spPr>
      </p:pic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678839B1-BD84-425D-BB4E-847CBB266CF0}"/>
              </a:ext>
            </a:extLst>
          </p:cNvPr>
          <p:cNvCxnSpPr/>
          <p:nvPr/>
        </p:nvCxnSpPr>
        <p:spPr>
          <a:xfrm>
            <a:off x="574959" y="1429848"/>
            <a:ext cx="8029489" cy="7088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8BB5845D-5349-4314-AE3B-B1766BD15762}"/>
              </a:ext>
            </a:extLst>
          </p:cNvPr>
          <p:cNvCxnSpPr/>
          <p:nvPr/>
        </p:nvCxnSpPr>
        <p:spPr>
          <a:xfrm>
            <a:off x="574959" y="548680"/>
            <a:ext cx="8029489" cy="7088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9EF5DC8D-8715-4413-8966-4395639A0914}"/>
              </a:ext>
            </a:extLst>
          </p:cNvPr>
          <p:cNvCxnSpPr/>
          <p:nvPr/>
        </p:nvCxnSpPr>
        <p:spPr>
          <a:xfrm>
            <a:off x="574959" y="548680"/>
            <a:ext cx="0" cy="8882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706E59D0-4BF1-4AEA-AC58-43AAF6EA5C90}"/>
              </a:ext>
            </a:extLst>
          </p:cNvPr>
          <p:cNvCxnSpPr/>
          <p:nvPr/>
        </p:nvCxnSpPr>
        <p:spPr>
          <a:xfrm>
            <a:off x="8585932" y="555768"/>
            <a:ext cx="0" cy="888256"/>
          </a:xfrm>
          <a:prstGeom prst="line">
            <a:avLst/>
          </a:pr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9954" y="1628800"/>
            <a:ext cx="9144000" cy="755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6000"/>
              </a:lnSpc>
            </a:pPr>
            <a:r>
              <a:rPr lang="zh-TW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開標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審標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決標程序常見問題之處理方式</a:t>
            </a:r>
            <a:endParaRPr lang="en-US" altLang="zh-TW" sz="28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5B981C5-9C2E-42E5-954B-C218D8D1D078}"/>
              </a:ext>
            </a:extLst>
          </p:cNvPr>
          <p:cNvSpPr/>
          <p:nvPr/>
        </p:nvSpPr>
        <p:spPr>
          <a:xfrm>
            <a:off x="1187624" y="2636912"/>
            <a:ext cx="6984776" cy="1815882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底價核定及修訂時機程序</a:t>
            </a:r>
            <a:endParaRPr lang="zh-TW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總標價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部分標價偏低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超底價決標之處理</a:t>
            </a:r>
            <a:endParaRPr lang="zh-TW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開標、審標、決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廢標應注意事項 </a:t>
            </a:r>
            <a:endParaRPr lang="zh-TW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保留決標記載</a:t>
            </a:r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事項</a:t>
            </a:r>
            <a:endParaRPr lang="zh-TW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6685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B1C2586-7CE5-4A9E-829B-94F9C8F63496}"/>
              </a:ext>
            </a:extLst>
          </p:cNvPr>
          <p:cNvSpPr/>
          <p:nvPr/>
        </p:nvSpPr>
        <p:spPr>
          <a:xfrm>
            <a:off x="2555776" y="3238828"/>
            <a:ext cx="4176464" cy="523220"/>
          </a:xfrm>
          <a:prstGeom prst="rect">
            <a:avLst/>
          </a:prstGeom>
          <a:gradFill>
            <a:gsLst>
              <a:gs pos="0">
                <a:srgbClr val="FFC000"/>
              </a:gs>
              <a:gs pos="74000">
                <a:srgbClr val="FFFF00"/>
              </a:gs>
              <a:gs pos="83000">
                <a:schemeClr val="accent5">
                  <a:lumMod val="60000"/>
                  <a:lumOff val="40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58775" indent="-358775"/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底價核定及修訂時機程序</a:t>
            </a:r>
            <a:endParaRPr lang="zh-TW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3185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2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1520" y="0"/>
            <a:ext cx="8856984" cy="648072"/>
          </a:xfrm>
          <a:ln>
            <a:noFill/>
          </a:ln>
        </p:spPr>
        <p:txBody>
          <a:bodyPr/>
          <a:lstStyle/>
          <a:p>
            <a:pPr algn="ctr" eaLnBrk="1" hangingPunct="1">
              <a:defRPr/>
            </a:pPr>
            <a:r>
              <a:rPr lang="zh-TW" altLang="en-US" sz="3600" dirty="0">
                <a:solidFill>
                  <a:srgbClr val="00003A"/>
                </a:solidFill>
                <a:effectLst/>
                <a:latin typeface="標楷體" pitchFamily="65" charset="-120"/>
                <a:ea typeface="標楷體" pitchFamily="65" charset="-120"/>
              </a:rPr>
              <a:t>底價訂定</a:t>
            </a:r>
            <a:r>
              <a:rPr lang="en-US" altLang="zh-TW" sz="3600" dirty="0">
                <a:solidFill>
                  <a:srgbClr val="00003A"/>
                </a:solidFill>
                <a:effectLst/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200" u="sng" dirty="0">
                <a:solidFill>
                  <a:srgbClr val="FF0000"/>
                </a:solidFill>
                <a:effectLst/>
                <a:latin typeface="標楷體" pitchFamily="65" charset="-120"/>
                <a:ea typeface="標楷體" pitchFamily="65" charset="-120"/>
              </a:rPr>
              <a:t>時機</a:t>
            </a:r>
            <a:r>
              <a:rPr lang="zh-TW" altLang="en-US" sz="3600" dirty="0">
                <a:solidFill>
                  <a:srgbClr val="00003A"/>
                </a:solidFill>
                <a:effectLst/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611560" y="620688"/>
            <a:ext cx="576064" cy="21954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zh-TW" altLang="en-US" sz="3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公</a:t>
            </a:r>
            <a:endParaRPr lang="en-US" altLang="zh-TW" sz="32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ts val="4100"/>
              </a:lnSpc>
            </a:pPr>
            <a:r>
              <a:rPr lang="zh-TW" altLang="en-US" sz="3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</a:t>
            </a:r>
            <a:endParaRPr lang="en-US" altLang="zh-TW" sz="32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ts val="4100"/>
              </a:lnSpc>
            </a:pPr>
            <a:r>
              <a:rPr lang="zh-TW" altLang="en-US" sz="3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招</a:t>
            </a:r>
            <a:endParaRPr lang="en-US" altLang="zh-TW" sz="32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ts val="4100"/>
              </a:lnSpc>
            </a:pPr>
            <a:r>
              <a:rPr lang="zh-TW" altLang="en-US" sz="3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標</a:t>
            </a: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auto">
          <a:xfrm rot="19764104">
            <a:off x="1197156" y="789076"/>
            <a:ext cx="504056" cy="458271"/>
          </a:xfrm>
          <a:prstGeom prst="rightArrow">
            <a:avLst>
              <a:gd name="adj1" fmla="val 50000"/>
              <a:gd name="adj2" fmla="val 41728"/>
            </a:avLst>
          </a:prstGeom>
          <a:solidFill>
            <a:srgbClr val="00000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4" name="AutoShape 7"/>
          <p:cNvSpPr>
            <a:spLocks noChangeArrowheads="1"/>
          </p:cNvSpPr>
          <p:nvPr/>
        </p:nvSpPr>
        <p:spPr bwMode="auto">
          <a:xfrm rot="1173124">
            <a:off x="1187624" y="1917192"/>
            <a:ext cx="504055" cy="431800"/>
          </a:xfrm>
          <a:prstGeom prst="rightArrow">
            <a:avLst>
              <a:gd name="adj1" fmla="val 50000"/>
              <a:gd name="adj2" fmla="val 41728"/>
            </a:avLst>
          </a:prstGeom>
          <a:solidFill>
            <a:srgbClr val="0000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cxnSp>
        <p:nvCxnSpPr>
          <p:cNvPr id="28" name="直線接點 27"/>
          <p:cNvCxnSpPr/>
          <p:nvPr/>
        </p:nvCxnSpPr>
        <p:spPr>
          <a:xfrm>
            <a:off x="4103440" y="980728"/>
            <a:ext cx="3564904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4788024" y="212356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35" name="文字方塊 34"/>
          <p:cNvSpPr txBox="1"/>
          <p:nvPr/>
        </p:nvSpPr>
        <p:spPr>
          <a:xfrm>
            <a:off x="1691680" y="620688"/>
            <a:ext cx="1512168" cy="707886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一次投標</a:t>
            </a:r>
            <a:endParaRPr lang="en-US" altLang="zh-TW" sz="2000" b="1" dirty="0">
              <a:solidFill>
                <a:srgbClr val="FFFF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不分段開標</a:t>
            </a:r>
          </a:p>
        </p:txBody>
      </p:sp>
      <p:sp>
        <p:nvSpPr>
          <p:cNvPr id="36" name="文字方塊 35"/>
          <p:cNvSpPr txBox="1"/>
          <p:nvPr/>
        </p:nvSpPr>
        <p:spPr>
          <a:xfrm>
            <a:off x="3707904" y="105273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37" name="文字方塊 36"/>
          <p:cNvSpPr txBox="1"/>
          <p:nvPr/>
        </p:nvSpPr>
        <p:spPr>
          <a:xfrm>
            <a:off x="3347864" y="620688"/>
            <a:ext cx="50405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底價</a:t>
            </a:r>
          </a:p>
        </p:txBody>
      </p:sp>
      <p:sp>
        <p:nvSpPr>
          <p:cNvPr id="39" name="橢圓 38"/>
          <p:cNvSpPr/>
          <p:nvPr/>
        </p:nvSpPr>
        <p:spPr>
          <a:xfrm>
            <a:off x="4139952" y="692696"/>
            <a:ext cx="3528392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審標</a:t>
            </a:r>
          </a:p>
        </p:txBody>
      </p:sp>
      <p:sp>
        <p:nvSpPr>
          <p:cNvPr id="40" name="矩形 39"/>
          <p:cNvSpPr/>
          <p:nvPr/>
        </p:nvSpPr>
        <p:spPr>
          <a:xfrm>
            <a:off x="7524328" y="76470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7884368" y="692696"/>
            <a:ext cx="972108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決、廢</a:t>
            </a:r>
          </a:p>
        </p:txBody>
      </p:sp>
      <p:sp>
        <p:nvSpPr>
          <p:cNvPr id="43" name="文字方塊 42"/>
          <p:cNvSpPr txBox="1"/>
          <p:nvPr/>
        </p:nvSpPr>
        <p:spPr>
          <a:xfrm>
            <a:off x="1691680" y="1857018"/>
            <a:ext cx="792088" cy="707886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分段</a:t>
            </a:r>
            <a:endParaRPr lang="en-US" altLang="zh-TW" sz="20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2987824" y="1857018"/>
            <a:ext cx="1296144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一次投標</a:t>
            </a:r>
            <a:endParaRPr lang="en-US" altLang="zh-TW" sz="20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分段開標</a:t>
            </a:r>
          </a:p>
        </p:txBody>
      </p:sp>
      <p:cxnSp>
        <p:nvCxnSpPr>
          <p:cNvPr id="46" name="直線單箭頭接點 45"/>
          <p:cNvCxnSpPr>
            <a:stCxn id="43" idx="3"/>
            <a:endCxn id="44" idx="1"/>
          </p:cNvCxnSpPr>
          <p:nvPr/>
        </p:nvCxnSpPr>
        <p:spPr>
          <a:xfrm>
            <a:off x="2483768" y="2210961"/>
            <a:ext cx="504056" cy="0"/>
          </a:xfrm>
          <a:prstGeom prst="straightConnector1">
            <a:avLst/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字方塊 46"/>
          <p:cNvSpPr txBox="1"/>
          <p:nvPr/>
        </p:nvSpPr>
        <p:spPr>
          <a:xfrm>
            <a:off x="4355976" y="1844824"/>
            <a:ext cx="50405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底價</a:t>
            </a:r>
          </a:p>
        </p:txBody>
      </p:sp>
      <p:cxnSp>
        <p:nvCxnSpPr>
          <p:cNvPr id="48" name="直線接點 47"/>
          <p:cNvCxnSpPr/>
          <p:nvPr/>
        </p:nvCxnSpPr>
        <p:spPr>
          <a:xfrm flipV="1">
            <a:off x="5076056" y="2312876"/>
            <a:ext cx="2808312" cy="36004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字方塊 48"/>
          <p:cNvSpPr txBox="1"/>
          <p:nvPr/>
        </p:nvSpPr>
        <p:spPr>
          <a:xfrm>
            <a:off x="4716016" y="249289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50" name="橢圓 49"/>
          <p:cNvSpPr/>
          <p:nvPr/>
        </p:nvSpPr>
        <p:spPr>
          <a:xfrm>
            <a:off x="5076056" y="2060848"/>
            <a:ext cx="1296144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審標</a:t>
            </a:r>
          </a:p>
        </p:txBody>
      </p:sp>
      <p:sp>
        <p:nvSpPr>
          <p:cNvPr id="30" name="矩形 29"/>
          <p:cNvSpPr/>
          <p:nvPr/>
        </p:nvSpPr>
        <p:spPr>
          <a:xfrm>
            <a:off x="3851920" y="76470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31" name="矩形 30"/>
          <p:cNvSpPr/>
          <p:nvPr/>
        </p:nvSpPr>
        <p:spPr>
          <a:xfrm>
            <a:off x="6300192" y="212356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000000"/>
                </a:solidFill>
              </a:rPr>
              <a:t>●</a:t>
            </a:r>
          </a:p>
        </p:txBody>
      </p:sp>
      <p:sp>
        <p:nvSpPr>
          <p:cNvPr id="32" name="文字方塊 31"/>
          <p:cNvSpPr txBox="1"/>
          <p:nvPr/>
        </p:nvSpPr>
        <p:spPr>
          <a:xfrm>
            <a:off x="6156176" y="249289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33" name="橢圓 32"/>
          <p:cNvSpPr/>
          <p:nvPr/>
        </p:nvSpPr>
        <p:spPr>
          <a:xfrm>
            <a:off x="6588224" y="2060848"/>
            <a:ext cx="1296144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審標</a:t>
            </a:r>
          </a:p>
        </p:txBody>
      </p:sp>
      <p:sp>
        <p:nvSpPr>
          <p:cNvPr id="38" name="矩形 37"/>
          <p:cNvSpPr/>
          <p:nvPr/>
        </p:nvSpPr>
        <p:spPr>
          <a:xfrm>
            <a:off x="7740352" y="212356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8100392" y="2092786"/>
            <a:ext cx="936104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決、廢</a:t>
            </a:r>
          </a:p>
        </p:txBody>
      </p:sp>
      <p:sp>
        <p:nvSpPr>
          <p:cNvPr id="52" name="矩形 51"/>
          <p:cNvSpPr/>
          <p:nvPr/>
        </p:nvSpPr>
        <p:spPr>
          <a:xfrm>
            <a:off x="4932040" y="1628800"/>
            <a:ext cx="1512168" cy="432048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資格</a:t>
            </a:r>
            <a:r>
              <a:rPr lang="en-US" altLang="zh-TW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規格標</a:t>
            </a:r>
            <a:r>
              <a:rPr lang="en-US" altLang="zh-TW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53" name="矩形 52"/>
          <p:cNvSpPr/>
          <p:nvPr/>
        </p:nvSpPr>
        <p:spPr>
          <a:xfrm>
            <a:off x="6732240" y="1628800"/>
            <a:ext cx="936104" cy="4320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價格標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55" name="直線接點 54"/>
          <p:cNvCxnSpPr/>
          <p:nvPr/>
        </p:nvCxnSpPr>
        <p:spPr>
          <a:xfrm flipV="1">
            <a:off x="1187624" y="1490863"/>
            <a:ext cx="7560840" cy="65929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/>
          <p:cNvSpPr txBox="1"/>
          <p:nvPr/>
        </p:nvSpPr>
        <p:spPr>
          <a:xfrm>
            <a:off x="1475656" y="3369186"/>
            <a:ext cx="1296144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分段投標</a:t>
            </a:r>
            <a:endParaRPr lang="en-US" altLang="zh-TW" sz="20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分段開標</a:t>
            </a:r>
          </a:p>
        </p:txBody>
      </p:sp>
      <p:sp>
        <p:nvSpPr>
          <p:cNvPr id="60" name="文字方塊 59"/>
          <p:cNvSpPr txBox="1"/>
          <p:nvPr/>
        </p:nvSpPr>
        <p:spPr>
          <a:xfrm>
            <a:off x="2987824" y="3284984"/>
            <a:ext cx="50405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底價</a:t>
            </a:r>
          </a:p>
        </p:txBody>
      </p:sp>
      <p:sp>
        <p:nvSpPr>
          <p:cNvPr id="61" name="矩形 60"/>
          <p:cNvSpPr/>
          <p:nvPr/>
        </p:nvSpPr>
        <p:spPr>
          <a:xfrm>
            <a:off x="3779912" y="3068960"/>
            <a:ext cx="1656184" cy="432048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資格及規格標</a:t>
            </a:r>
            <a:endParaRPr lang="en-US" altLang="zh-TW" b="1" dirty="0">
              <a:solidFill>
                <a:srgbClr val="FFFF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491880" y="357301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cxnSp>
        <p:nvCxnSpPr>
          <p:cNvPr id="63" name="直線接點 62"/>
          <p:cNvCxnSpPr>
            <a:endCxn id="72" idx="6"/>
          </p:cNvCxnSpPr>
          <p:nvPr/>
        </p:nvCxnSpPr>
        <p:spPr>
          <a:xfrm>
            <a:off x="3779912" y="3753036"/>
            <a:ext cx="3816424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橢圓 63"/>
          <p:cNvSpPr/>
          <p:nvPr/>
        </p:nvSpPr>
        <p:spPr>
          <a:xfrm>
            <a:off x="3779912" y="3501008"/>
            <a:ext cx="1656184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審標</a:t>
            </a:r>
          </a:p>
        </p:txBody>
      </p:sp>
      <p:sp>
        <p:nvSpPr>
          <p:cNvPr id="65" name="文字方塊 64"/>
          <p:cNvSpPr txBox="1"/>
          <p:nvPr/>
        </p:nvSpPr>
        <p:spPr>
          <a:xfrm>
            <a:off x="3347864" y="393305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66" name="矩形 65"/>
          <p:cNvSpPr/>
          <p:nvPr/>
        </p:nvSpPr>
        <p:spPr>
          <a:xfrm>
            <a:off x="5292080" y="3563724"/>
            <a:ext cx="415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0000FF"/>
                </a:solidFill>
              </a:rPr>
              <a:t>●</a:t>
            </a:r>
          </a:p>
        </p:txBody>
      </p:sp>
      <p:sp>
        <p:nvSpPr>
          <p:cNvPr id="67" name="文字方塊 66"/>
          <p:cNvSpPr txBox="1"/>
          <p:nvPr/>
        </p:nvSpPr>
        <p:spPr>
          <a:xfrm>
            <a:off x="5076056" y="386104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投標</a:t>
            </a:r>
          </a:p>
        </p:txBody>
      </p:sp>
      <p:sp>
        <p:nvSpPr>
          <p:cNvPr id="68" name="矩形 67"/>
          <p:cNvSpPr/>
          <p:nvPr/>
        </p:nvSpPr>
        <p:spPr>
          <a:xfrm>
            <a:off x="6012160" y="356372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000000"/>
                </a:solidFill>
              </a:rPr>
              <a:t>●</a:t>
            </a:r>
          </a:p>
        </p:txBody>
      </p:sp>
      <p:sp>
        <p:nvSpPr>
          <p:cNvPr id="69" name="文字方塊 68"/>
          <p:cNvSpPr txBox="1"/>
          <p:nvPr/>
        </p:nvSpPr>
        <p:spPr>
          <a:xfrm>
            <a:off x="5868144" y="393305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72" name="橢圓 71"/>
          <p:cNvSpPr/>
          <p:nvPr/>
        </p:nvSpPr>
        <p:spPr>
          <a:xfrm>
            <a:off x="6300192" y="3501008"/>
            <a:ext cx="1296144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審標</a:t>
            </a:r>
          </a:p>
        </p:txBody>
      </p:sp>
      <p:sp>
        <p:nvSpPr>
          <p:cNvPr id="73" name="矩形 72"/>
          <p:cNvSpPr/>
          <p:nvPr/>
        </p:nvSpPr>
        <p:spPr>
          <a:xfrm>
            <a:off x="7452320" y="357301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75" name="文字方塊 74"/>
          <p:cNvSpPr txBox="1"/>
          <p:nvPr/>
        </p:nvSpPr>
        <p:spPr>
          <a:xfrm>
            <a:off x="7812360" y="3573016"/>
            <a:ext cx="1008112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決、廢</a:t>
            </a:r>
          </a:p>
        </p:txBody>
      </p:sp>
      <p:cxnSp>
        <p:nvCxnSpPr>
          <p:cNvPr id="76" name="直線單箭頭接點 75"/>
          <p:cNvCxnSpPr>
            <a:endCxn id="59" idx="0"/>
          </p:cNvCxnSpPr>
          <p:nvPr/>
        </p:nvCxnSpPr>
        <p:spPr>
          <a:xfrm>
            <a:off x="2123728" y="2636912"/>
            <a:ext cx="0" cy="732274"/>
          </a:xfrm>
          <a:prstGeom prst="straightConnector1">
            <a:avLst/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接點 82"/>
          <p:cNvCxnSpPr/>
          <p:nvPr/>
        </p:nvCxnSpPr>
        <p:spPr>
          <a:xfrm flipV="1">
            <a:off x="179512" y="4401108"/>
            <a:ext cx="8964488" cy="36004"/>
          </a:xfrm>
          <a:prstGeom prst="line">
            <a:avLst/>
          </a:prstGeom>
          <a:ln w="28575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6444208" y="3068960"/>
            <a:ext cx="936104" cy="4320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價格標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395536" y="4658360"/>
            <a:ext cx="36004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選</a:t>
            </a:r>
            <a:endParaRPr lang="en-US" altLang="zh-TW" sz="24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擇</a:t>
            </a:r>
            <a:endParaRPr lang="en-US" altLang="zh-TW" sz="24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性</a:t>
            </a:r>
            <a:endParaRPr lang="en-US" altLang="zh-TW" sz="24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招</a:t>
            </a:r>
            <a:endParaRPr lang="en-US" altLang="zh-TW" sz="24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標</a:t>
            </a:r>
          </a:p>
        </p:txBody>
      </p:sp>
      <p:sp>
        <p:nvSpPr>
          <p:cNvPr id="89" name="矩形 88"/>
          <p:cNvSpPr/>
          <p:nvPr/>
        </p:nvSpPr>
        <p:spPr>
          <a:xfrm>
            <a:off x="2699792" y="537321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90" name="文字方塊 89"/>
          <p:cNvSpPr txBox="1"/>
          <p:nvPr/>
        </p:nvSpPr>
        <p:spPr>
          <a:xfrm>
            <a:off x="2555776" y="566124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91" name="文字方塊 90"/>
          <p:cNvSpPr txBox="1"/>
          <p:nvPr/>
        </p:nvSpPr>
        <p:spPr>
          <a:xfrm>
            <a:off x="1763688" y="4725144"/>
            <a:ext cx="86409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個案</a:t>
            </a:r>
          </a:p>
        </p:txBody>
      </p:sp>
      <p:sp>
        <p:nvSpPr>
          <p:cNvPr id="92" name="文字方塊 91"/>
          <p:cNvSpPr txBox="1"/>
          <p:nvPr/>
        </p:nvSpPr>
        <p:spPr>
          <a:xfrm>
            <a:off x="1763688" y="5373216"/>
            <a:ext cx="864096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建立合格名單</a:t>
            </a:r>
          </a:p>
        </p:txBody>
      </p:sp>
      <p:cxnSp>
        <p:nvCxnSpPr>
          <p:cNvPr id="93" name="直線接點 92"/>
          <p:cNvCxnSpPr/>
          <p:nvPr/>
        </p:nvCxnSpPr>
        <p:spPr>
          <a:xfrm>
            <a:off x="2987824" y="5589240"/>
            <a:ext cx="3564904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單箭頭接點 94"/>
          <p:cNvCxnSpPr/>
          <p:nvPr/>
        </p:nvCxnSpPr>
        <p:spPr>
          <a:xfrm flipV="1">
            <a:off x="2627784" y="6453337"/>
            <a:ext cx="576064" cy="1596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字方塊 95"/>
          <p:cNvSpPr txBox="1"/>
          <p:nvPr/>
        </p:nvSpPr>
        <p:spPr>
          <a:xfrm>
            <a:off x="3131840" y="6269250"/>
            <a:ext cx="172819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不一定開標</a:t>
            </a:r>
            <a:r>
              <a:rPr lang="en-US" altLang="zh-TW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0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3131840" y="4509120"/>
            <a:ext cx="936104" cy="432048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資格標</a:t>
            </a:r>
            <a:endParaRPr lang="en-US" altLang="zh-TW" b="1" dirty="0">
              <a:solidFill>
                <a:srgbClr val="FFFF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4355976" y="4509120"/>
            <a:ext cx="936104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規格標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5508104" y="4509120"/>
            <a:ext cx="1008112" cy="4320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價格標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3131840" y="5013176"/>
            <a:ext cx="936104" cy="432048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資格標</a:t>
            </a:r>
            <a:endParaRPr lang="en-US" altLang="zh-TW" b="1" dirty="0">
              <a:solidFill>
                <a:srgbClr val="FFFF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4139952" y="5013176"/>
            <a:ext cx="2232248" cy="4320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規格、價格標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6444208" y="537321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103" name="文字方塊 102"/>
          <p:cNvSpPr txBox="1"/>
          <p:nvPr/>
        </p:nvSpPr>
        <p:spPr>
          <a:xfrm>
            <a:off x="6732240" y="5373216"/>
            <a:ext cx="936104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決、廢</a:t>
            </a:r>
          </a:p>
        </p:txBody>
      </p:sp>
      <p:sp>
        <p:nvSpPr>
          <p:cNvPr id="104" name="矩形 103"/>
          <p:cNvSpPr/>
          <p:nvPr/>
        </p:nvSpPr>
        <p:spPr>
          <a:xfrm>
            <a:off x="4156502" y="543593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000000"/>
                </a:solidFill>
              </a:rPr>
              <a:t>●</a:t>
            </a:r>
          </a:p>
        </p:txBody>
      </p:sp>
      <p:sp>
        <p:nvSpPr>
          <p:cNvPr id="105" name="矩形 104"/>
          <p:cNvSpPr/>
          <p:nvPr/>
        </p:nvSpPr>
        <p:spPr>
          <a:xfrm>
            <a:off x="5292080" y="544522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000000"/>
                </a:solidFill>
              </a:rPr>
              <a:t>●</a:t>
            </a:r>
          </a:p>
        </p:txBody>
      </p:sp>
      <p:sp>
        <p:nvSpPr>
          <p:cNvPr id="106" name="文字方塊 105"/>
          <p:cNvSpPr txBox="1"/>
          <p:nvPr/>
        </p:nvSpPr>
        <p:spPr>
          <a:xfrm>
            <a:off x="3923928" y="573325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投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107" name="文字方塊 106"/>
          <p:cNvSpPr txBox="1"/>
          <p:nvPr/>
        </p:nvSpPr>
        <p:spPr>
          <a:xfrm>
            <a:off x="5076056" y="5733256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投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116" name="矩形 115"/>
          <p:cNvSpPr/>
          <p:nvPr/>
        </p:nvSpPr>
        <p:spPr>
          <a:xfrm>
            <a:off x="7812360" y="5229200"/>
            <a:ext cx="1008112" cy="4320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價格標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2" name="文字方塊 121"/>
          <p:cNvSpPr txBox="1"/>
          <p:nvPr/>
        </p:nvSpPr>
        <p:spPr>
          <a:xfrm>
            <a:off x="7740352" y="4581128"/>
            <a:ext cx="1152128" cy="1200329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123" name="矩形 122"/>
          <p:cNvSpPr/>
          <p:nvPr/>
        </p:nvSpPr>
        <p:spPr>
          <a:xfrm>
            <a:off x="7812360" y="4725144"/>
            <a:ext cx="1008112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規格標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25" name="直線單箭頭接點 124"/>
          <p:cNvCxnSpPr>
            <a:stCxn id="101" idx="3"/>
          </p:cNvCxnSpPr>
          <p:nvPr/>
        </p:nvCxnSpPr>
        <p:spPr>
          <a:xfrm>
            <a:off x="6372200" y="5229200"/>
            <a:ext cx="1296144" cy="0"/>
          </a:xfrm>
          <a:prstGeom prst="straightConnector1">
            <a:avLst/>
          </a:prstGeom>
          <a:ln w="381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橢圓 125"/>
          <p:cNvSpPr/>
          <p:nvPr/>
        </p:nvSpPr>
        <p:spPr>
          <a:xfrm>
            <a:off x="5076056" y="3501008"/>
            <a:ext cx="792088" cy="8640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7" name="文字方塊 126"/>
          <p:cNvSpPr txBox="1"/>
          <p:nvPr/>
        </p:nvSpPr>
        <p:spPr>
          <a:xfrm>
            <a:off x="5796136" y="6237312"/>
            <a:ext cx="1872208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規格及價格標</a:t>
            </a:r>
          </a:p>
        </p:txBody>
      </p:sp>
      <p:cxnSp>
        <p:nvCxnSpPr>
          <p:cNvPr id="129" name="直線單箭頭接點 128"/>
          <p:cNvCxnSpPr>
            <a:endCxn id="127" idx="0"/>
          </p:cNvCxnSpPr>
          <p:nvPr/>
        </p:nvCxnSpPr>
        <p:spPr>
          <a:xfrm>
            <a:off x="5940152" y="5445224"/>
            <a:ext cx="792088" cy="792088"/>
          </a:xfrm>
          <a:prstGeom prst="straightConnector1">
            <a:avLst/>
          </a:prstGeom>
          <a:ln w="381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文字方塊 129"/>
          <p:cNvSpPr txBox="1"/>
          <p:nvPr/>
        </p:nvSpPr>
        <p:spPr>
          <a:xfrm>
            <a:off x="827584" y="4509120"/>
            <a:ext cx="648072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段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投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標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段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標</a:t>
            </a:r>
          </a:p>
        </p:txBody>
      </p:sp>
      <p:cxnSp>
        <p:nvCxnSpPr>
          <p:cNvPr id="131" name="直線接點 130"/>
          <p:cNvCxnSpPr/>
          <p:nvPr/>
        </p:nvCxnSpPr>
        <p:spPr>
          <a:xfrm flipV="1">
            <a:off x="2555776" y="2924944"/>
            <a:ext cx="6264696" cy="65930"/>
          </a:xfrm>
          <a:prstGeom prst="line">
            <a:avLst/>
          </a:prstGeom>
          <a:ln w="38100">
            <a:solidFill>
              <a:srgbClr val="0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文字方塊 138"/>
          <p:cNvSpPr txBox="1"/>
          <p:nvPr/>
        </p:nvSpPr>
        <p:spPr>
          <a:xfrm>
            <a:off x="3491880" y="5517232"/>
            <a:ext cx="504056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2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底價</a:t>
            </a:r>
          </a:p>
        </p:txBody>
      </p:sp>
      <p:cxnSp>
        <p:nvCxnSpPr>
          <p:cNvPr id="79" name="直線單箭頭接點 78"/>
          <p:cNvCxnSpPr/>
          <p:nvPr/>
        </p:nvCxnSpPr>
        <p:spPr>
          <a:xfrm flipV="1">
            <a:off x="1512250" y="4925779"/>
            <a:ext cx="288032" cy="15389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單箭頭接點 79"/>
          <p:cNvCxnSpPr/>
          <p:nvPr/>
        </p:nvCxnSpPr>
        <p:spPr>
          <a:xfrm flipV="1">
            <a:off x="1501617" y="5973380"/>
            <a:ext cx="288032" cy="15389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橢圓 80"/>
          <p:cNvSpPr/>
          <p:nvPr/>
        </p:nvSpPr>
        <p:spPr>
          <a:xfrm>
            <a:off x="6927286" y="4602864"/>
            <a:ext cx="712503" cy="3816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1-1</a:t>
            </a:r>
            <a:endParaRPr lang="zh-TW" altLang="en-US" dirty="0"/>
          </a:p>
        </p:txBody>
      </p:sp>
      <p:sp>
        <p:nvSpPr>
          <p:cNvPr id="82" name="橢圓 81"/>
          <p:cNvSpPr/>
          <p:nvPr/>
        </p:nvSpPr>
        <p:spPr>
          <a:xfrm>
            <a:off x="2011229" y="5186809"/>
            <a:ext cx="369013" cy="3312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000000"/>
                </a:solidFill>
              </a:rPr>
              <a:t>2</a:t>
            </a:r>
            <a:endParaRPr lang="zh-TW" altLang="en-US" dirty="0">
              <a:solidFill>
                <a:srgbClr val="000000"/>
              </a:solidFill>
            </a:endParaRPr>
          </a:p>
        </p:txBody>
      </p:sp>
      <p:sp>
        <p:nvSpPr>
          <p:cNvPr id="84" name="橢圓 83"/>
          <p:cNvSpPr/>
          <p:nvPr/>
        </p:nvSpPr>
        <p:spPr>
          <a:xfrm>
            <a:off x="2078751" y="260648"/>
            <a:ext cx="369013" cy="3312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88" name="橢圓 87"/>
          <p:cNvSpPr/>
          <p:nvPr/>
        </p:nvSpPr>
        <p:spPr>
          <a:xfrm>
            <a:off x="1888484" y="1529874"/>
            <a:ext cx="369013" cy="3312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000000"/>
                </a:solidFill>
              </a:rPr>
              <a:t>2</a:t>
            </a:r>
            <a:endParaRPr lang="zh-TW" altLang="en-US" dirty="0">
              <a:solidFill>
                <a:srgbClr val="000000"/>
              </a:solidFill>
            </a:endParaRPr>
          </a:p>
        </p:txBody>
      </p:sp>
      <p:sp>
        <p:nvSpPr>
          <p:cNvPr id="94" name="橢圓 93"/>
          <p:cNvSpPr/>
          <p:nvPr/>
        </p:nvSpPr>
        <p:spPr>
          <a:xfrm>
            <a:off x="2771800" y="1523827"/>
            <a:ext cx="720670" cy="43244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000000"/>
                </a:solidFill>
              </a:rPr>
              <a:t>2-1</a:t>
            </a:r>
            <a:endParaRPr lang="zh-TW" altLang="en-US" dirty="0">
              <a:solidFill>
                <a:srgbClr val="000000"/>
              </a:solidFill>
            </a:endParaRPr>
          </a:p>
        </p:txBody>
      </p:sp>
      <p:sp>
        <p:nvSpPr>
          <p:cNvPr id="108" name="橢圓 107"/>
          <p:cNvSpPr/>
          <p:nvPr/>
        </p:nvSpPr>
        <p:spPr>
          <a:xfrm>
            <a:off x="728514" y="3563724"/>
            <a:ext cx="720670" cy="43244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000000"/>
                </a:solidFill>
              </a:rPr>
              <a:t>2-2</a:t>
            </a:r>
            <a:endParaRPr lang="zh-TW" altLang="en-US" dirty="0">
              <a:solidFill>
                <a:srgbClr val="000000"/>
              </a:solidFill>
            </a:endParaRPr>
          </a:p>
        </p:txBody>
      </p:sp>
      <p:sp>
        <p:nvSpPr>
          <p:cNvPr id="110" name="橢圓 109"/>
          <p:cNvSpPr/>
          <p:nvPr/>
        </p:nvSpPr>
        <p:spPr>
          <a:xfrm>
            <a:off x="2011229" y="4438680"/>
            <a:ext cx="369013" cy="3312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111" name="橢圓 110"/>
          <p:cNvSpPr/>
          <p:nvPr/>
        </p:nvSpPr>
        <p:spPr>
          <a:xfrm>
            <a:off x="7677933" y="6208780"/>
            <a:ext cx="712503" cy="3816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1-2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2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1520" y="0"/>
            <a:ext cx="8856984" cy="648072"/>
          </a:xfrm>
          <a:ln>
            <a:noFill/>
          </a:ln>
        </p:spPr>
        <p:txBody>
          <a:bodyPr/>
          <a:lstStyle/>
          <a:p>
            <a:pPr algn="ctr" eaLnBrk="1" hangingPunct="1">
              <a:defRPr/>
            </a:pPr>
            <a:r>
              <a:rPr lang="zh-TW" altLang="en-US" sz="3600" dirty="0">
                <a:solidFill>
                  <a:srgbClr val="00003A"/>
                </a:solidFill>
                <a:effectLst/>
                <a:latin typeface="標楷體" pitchFamily="65" charset="-120"/>
                <a:ea typeface="標楷體" pitchFamily="65" charset="-120"/>
              </a:rPr>
              <a:t>底價訂定</a:t>
            </a:r>
            <a:r>
              <a:rPr lang="en-US" altLang="zh-TW" sz="3600" dirty="0">
                <a:solidFill>
                  <a:srgbClr val="00003A"/>
                </a:solidFill>
                <a:effectLst/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200" u="sng" dirty="0">
                <a:solidFill>
                  <a:srgbClr val="FF0000"/>
                </a:solidFill>
                <a:effectLst/>
                <a:latin typeface="標楷體" pitchFamily="65" charset="-120"/>
                <a:ea typeface="標楷體" pitchFamily="65" charset="-120"/>
              </a:rPr>
              <a:t>時機</a:t>
            </a:r>
            <a:r>
              <a:rPr lang="zh-TW" altLang="en-US" sz="3600" dirty="0">
                <a:solidFill>
                  <a:srgbClr val="00003A"/>
                </a:solidFill>
                <a:effectLst/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395536" y="1614279"/>
            <a:ext cx="576064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限</a:t>
            </a:r>
            <a:endParaRPr lang="en-US" altLang="zh-TW" sz="28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制</a:t>
            </a:r>
            <a:endParaRPr lang="en-US" altLang="zh-TW" sz="28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性</a:t>
            </a:r>
            <a:endParaRPr lang="en-US" altLang="zh-TW" sz="28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招</a:t>
            </a:r>
            <a:endParaRPr lang="en-US" altLang="zh-TW" sz="28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標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259632" y="836712"/>
            <a:ext cx="432048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</a:t>
            </a:r>
            <a:endParaRPr lang="en-US" altLang="zh-TW" sz="20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</a:t>
            </a:r>
            <a:endParaRPr lang="en-US" altLang="zh-TW" sz="20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</a:t>
            </a:r>
            <a:endParaRPr lang="en-US" altLang="zh-TW" sz="20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告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2843808" y="730499"/>
            <a:ext cx="50405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底價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979712" y="892407"/>
            <a:ext cx="720080" cy="400110"/>
          </a:xfrm>
          <a:prstGeom prst="rect">
            <a:avLst/>
          </a:prstGeom>
          <a:solidFill>
            <a:srgbClr val="0000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比價</a:t>
            </a:r>
          </a:p>
        </p:txBody>
      </p:sp>
      <p:sp>
        <p:nvSpPr>
          <p:cNvPr id="28" name="矩形 27"/>
          <p:cNvSpPr/>
          <p:nvPr/>
        </p:nvSpPr>
        <p:spPr>
          <a:xfrm>
            <a:off x="3419872" y="92318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cxnSp>
        <p:nvCxnSpPr>
          <p:cNvPr id="30" name="直線接點 29"/>
          <p:cNvCxnSpPr/>
          <p:nvPr/>
        </p:nvCxnSpPr>
        <p:spPr>
          <a:xfrm>
            <a:off x="3707904" y="1116260"/>
            <a:ext cx="3564904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橢圓 30"/>
          <p:cNvSpPr/>
          <p:nvPr/>
        </p:nvSpPr>
        <p:spPr>
          <a:xfrm>
            <a:off x="3707904" y="828839"/>
            <a:ext cx="3528392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審標</a:t>
            </a:r>
          </a:p>
        </p:txBody>
      </p:sp>
      <p:sp>
        <p:nvSpPr>
          <p:cNvPr id="32" name="矩形 31"/>
          <p:cNvSpPr/>
          <p:nvPr/>
        </p:nvSpPr>
        <p:spPr>
          <a:xfrm>
            <a:off x="7164288" y="90872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7579786" y="877942"/>
            <a:ext cx="1024662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決、廢</a:t>
            </a:r>
          </a:p>
        </p:txBody>
      </p:sp>
      <p:sp>
        <p:nvSpPr>
          <p:cNvPr id="35" name="文字方塊 34"/>
          <p:cNvSpPr txBox="1"/>
          <p:nvPr/>
        </p:nvSpPr>
        <p:spPr>
          <a:xfrm>
            <a:off x="3275856" y="1205463"/>
            <a:ext cx="848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37" name="矩形 36"/>
          <p:cNvSpPr/>
          <p:nvPr/>
        </p:nvSpPr>
        <p:spPr>
          <a:xfrm>
            <a:off x="2969493" y="166425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cxnSp>
        <p:nvCxnSpPr>
          <p:cNvPr id="38" name="直線接點 37"/>
          <p:cNvCxnSpPr/>
          <p:nvPr/>
        </p:nvCxnSpPr>
        <p:spPr>
          <a:xfrm>
            <a:off x="3275856" y="1866072"/>
            <a:ext cx="3564904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6732240" y="166712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40" name="橢圓 39"/>
          <p:cNvSpPr/>
          <p:nvPr/>
        </p:nvSpPr>
        <p:spPr>
          <a:xfrm>
            <a:off x="3294112" y="1596888"/>
            <a:ext cx="3528392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審標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2843808" y="1916832"/>
            <a:ext cx="848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議價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7128283" y="1628800"/>
            <a:ext cx="963833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決、廢</a:t>
            </a:r>
          </a:p>
        </p:txBody>
      </p:sp>
      <p:cxnSp>
        <p:nvCxnSpPr>
          <p:cNvPr id="43" name="直線接點 42"/>
          <p:cNvCxnSpPr/>
          <p:nvPr/>
        </p:nvCxnSpPr>
        <p:spPr>
          <a:xfrm flipV="1">
            <a:off x="1259632" y="2426967"/>
            <a:ext cx="7560840" cy="65929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/>
          <p:cNvSpPr txBox="1"/>
          <p:nvPr/>
        </p:nvSpPr>
        <p:spPr>
          <a:xfrm>
            <a:off x="3491880" y="1988840"/>
            <a:ext cx="3500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應先參考廠商報價訂定</a:t>
            </a:r>
            <a:r>
              <a:rPr lang="zh-TW" altLang="en-US" sz="20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底價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4" name="文字方塊 43"/>
          <p:cNvSpPr txBox="1"/>
          <p:nvPr/>
        </p:nvSpPr>
        <p:spPr>
          <a:xfrm>
            <a:off x="1980301" y="1732746"/>
            <a:ext cx="720080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議價</a:t>
            </a:r>
          </a:p>
        </p:txBody>
      </p:sp>
      <p:cxnSp>
        <p:nvCxnSpPr>
          <p:cNvPr id="7" name="直線單箭頭接點 6"/>
          <p:cNvCxnSpPr>
            <a:endCxn id="4" idx="1"/>
          </p:cNvCxnSpPr>
          <p:nvPr/>
        </p:nvCxnSpPr>
        <p:spPr>
          <a:xfrm flipV="1">
            <a:off x="1691680" y="1092462"/>
            <a:ext cx="288032" cy="15389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單箭頭接點 44"/>
          <p:cNvCxnSpPr/>
          <p:nvPr/>
        </p:nvCxnSpPr>
        <p:spPr>
          <a:xfrm flipV="1">
            <a:off x="1700064" y="1901443"/>
            <a:ext cx="288032" cy="1538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字方塊 46"/>
          <p:cNvSpPr txBox="1"/>
          <p:nvPr/>
        </p:nvSpPr>
        <p:spPr>
          <a:xfrm>
            <a:off x="1367643" y="3140968"/>
            <a:ext cx="540061" cy="22467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告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程序</a:t>
            </a:r>
          </a:p>
        </p:txBody>
      </p:sp>
      <p:sp>
        <p:nvSpPr>
          <p:cNvPr id="48" name="文字方塊 47"/>
          <p:cNvSpPr txBox="1"/>
          <p:nvPr/>
        </p:nvSpPr>
        <p:spPr>
          <a:xfrm>
            <a:off x="2968026" y="2537609"/>
            <a:ext cx="3551551" cy="400110"/>
          </a:xfrm>
          <a:prstGeom prst="rect">
            <a:avLst/>
          </a:prstGeom>
          <a:solidFill>
            <a:srgbClr val="0000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公告徵求廠商作為比價或議價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1979712" y="3100898"/>
            <a:ext cx="720080" cy="400110"/>
          </a:xfrm>
          <a:prstGeom prst="rect">
            <a:avLst/>
          </a:prstGeom>
          <a:solidFill>
            <a:srgbClr val="0000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比價</a:t>
            </a:r>
          </a:p>
        </p:txBody>
      </p:sp>
      <p:sp>
        <p:nvSpPr>
          <p:cNvPr id="50" name="文字方塊 49"/>
          <p:cNvSpPr txBox="1"/>
          <p:nvPr/>
        </p:nvSpPr>
        <p:spPr>
          <a:xfrm>
            <a:off x="2915816" y="2924944"/>
            <a:ext cx="50405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底價</a:t>
            </a:r>
          </a:p>
        </p:txBody>
      </p:sp>
      <p:sp>
        <p:nvSpPr>
          <p:cNvPr id="51" name="矩形 50"/>
          <p:cNvSpPr/>
          <p:nvPr/>
        </p:nvSpPr>
        <p:spPr>
          <a:xfrm>
            <a:off x="3572272" y="31162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cxnSp>
        <p:nvCxnSpPr>
          <p:cNvPr id="52" name="直線接點 51"/>
          <p:cNvCxnSpPr/>
          <p:nvPr/>
        </p:nvCxnSpPr>
        <p:spPr>
          <a:xfrm>
            <a:off x="3860304" y="3300953"/>
            <a:ext cx="3564904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7308304" y="306896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54" name="文字方塊 53"/>
          <p:cNvSpPr txBox="1"/>
          <p:nvPr/>
        </p:nvSpPr>
        <p:spPr>
          <a:xfrm>
            <a:off x="7732186" y="3038182"/>
            <a:ext cx="1088286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決、廢</a:t>
            </a:r>
          </a:p>
        </p:txBody>
      </p:sp>
      <p:sp>
        <p:nvSpPr>
          <p:cNvPr id="55" name="橢圓 54"/>
          <p:cNvSpPr/>
          <p:nvPr/>
        </p:nvSpPr>
        <p:spPr>
          <a:xfrm>
            <a:off x="3860304" y="3037422"/>
            <a:ext cx="3528392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審標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3452065" y="3356992"/>
            <a:ext cx="848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1988685" y="3899957"/>
            <a:ext cx="720080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議價</a:t>
            </a:r>
          </a:p>
        </p:txBody>
      </p:sp>
      <p:sp>
        <p:nvSpPr>
          <p:cNvPr id="58" name="文字方塊 57"/>
          <p:cNvSpPr txBox="1"/>
          <p:nvPr/>
        </p:nvSpPr>
        <p:spPr>
          <a:xfrm>
            <a:off x="2915816" y="3822139"/>
            <a:ext cx="50405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底價</a:t>
            </a:r>
          </a:p>
        </p:txBody>
      </p:sp>
      <p:sp>
        <p:nvSpPr>
          <p:cNvPr id="59" name="矩形 58"/>
          <p:cNvSpPr/>
          <p:nvPr/>
        </p:nvSpPr>
        <p:spPr>
          <a:xfrm>
            <a:off x="3522947" y="398415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cxnSp>
        <p:nvCxnSpPr>
          <p:cNvPr id="60" name="直線接點 59"/>
          <p:cNvCxnSpPr/>
          <p:nvPr/>
        </p:nvCxnSpPr>
        <p:spPr>
          <a:xfrm>
            <a:off x="3823792" y="4168825"/>
            <a:ext cx="4060576" cy="11613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7684894" y="399577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62" name="文字方塊 61"/>
          <p:cNvSpPr txBox="1"/>
          <p:nvPr/>
        </p:nvSpPr>
        <p:spPr>
          <a:xfrm>
            <a:off x="8002108" y="3995772"/>
            <a:ext cx="962380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決、廢</a:t>
            </a:r>
          </a:p>
        </p:txBody>
      </p:sp>
      <p:sp>
        <p:nvSpPr>
          <p:cNvPr id="63" name="橢圓 62"/>
          <p:cNvSpPr/>
          <p:nvPr/>
        </p:nvSpPr>
        <p:spPr>
          <a:xfrm>
            <a:off x="3790490" y="3916797"/>
            <a:ext cx="394169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審標</a:t>
            </a:r>
          </a:p>
        </p:txBody>
      </p:sp>
      <p:sp>
        <p:nvSpPr>
          <p:cNvPr id="64" name="文字方塊 63"/>
          <p:cNvSpPr txBox="1"/>
          <p:nvPr/>
        </p:nvSpPr>
        <p:spPr>
          <a:xfrm>
            <a:off x="3366373" y="4293096"/>
            <a:ext cx="848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議價</a:t>
            </a:r>
          </a:p>
        </p:txBody>
      </p:sp>
      <p:sp>
        <p:nvSpPr>
          <p:cNvPr id="65" name="文字方塊 64"/>
          <p:cNvSpPr txBox="1"/>
          <p:nvPr/>
        </p:nvSpPr>
        <p:spPr>
          <a:xfrm>
            <a:off x="4716743" y="4397042"/>
            <a:ext cx="3500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應先參考廠商報價訂定</a:t>
            </a:r>
            <a:r>
              <a:rPr lang="zh-TW" altLang="en-US" sz="20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底價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4211960" y="3717032"/>
            <a:ext cx="504056" cy="83099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底價</a:t>
            </a:r>
          </a:p>
        </p:txBody>
      </p:sp>
      <p:sp>
        <p:nvSpPr>
          <p:cNvPr id="67" name="文字方塊 66"/>
          <p:cNvSpPr txBox="1"/>
          <p:nvPr/>
        </p:nvSpPr>
        <p:spPr>
          <a:xfrm>
            <a:off x="2699792" y="4973106"/>
            <a:ext cx="4277010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公開評選優勝廠商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議價或依序議價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68" name="直線接點 67"/>
          <p:cNvCxnSpPr/>
          <p:nvPr/>
        </p:nvCxnSpPr>
        <p:spPr>
          <a:xfrm flipV="1">
            <a:off x="1988685" y="4771682"/>
            <a:ext cx="6867790" cy="65928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橢圓 68"/>
          <p:cNvSpPr/>
          <p:nvPr/>
        </p:nvSpPr>
        <p:spPr>
          <a:xfrm>
            <a:off x="2142685" y="4321840"/>
            <a:ext cx="369013" cy="3312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000000"/>
                </a:solidFill>
              </a:rPr>
              <a:t>2</a:t>
            </a:r>
            <a:endParaRPr lang="zh-TW" altLang="en-US" dirty="0">
              <a:solidFill>
                <a:srgbClr val="000000"/>
              </a:solidFill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4592420" y="1124744"/>
            <a:ext cx="271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僅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家投標。細則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§19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00705" name="直線單箭頭接點 200704"/>
          <p:cNvCxnSpPr/>
          <p:nvPr/>
        </p:nvCxnSpPr>
        <p:spPr>
          <a:xfrm flipH="1">
            <a:off x="3987770" y="1498431"/>
            <a:ext cx="1017321" cy="490409"/>
          </a:xfrm>
          <a:prstGeom prst="straightConnector1">
            <a:avLst/>
          </a:prstGeom>
          <a:ln w="38100">
            <a:solidFill>
              <a:srgbClr val="9933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/>
          <p:cNvSpPr/>
          <p:nvPr/>
        </p:nvSpPr>
        <p:spPr>
          <a:xfrm>
            <a:off x="1989370" y="551723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cxnSp>
        <p:nvCxnSpPr>
          <p:cNvPr id="76" name="直線接點 75"/>
          <p:cNvCxnSpPr/>
          <p:nvPr/>
        </p:nvCxnSpPr>
        <p:spPr>
          <a:xfrm>
            <a:off x="2289176" y="5733256"/>
            <a:ext cx="4983632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橢圓 76"/>
          <p:cNvSpPr/>
          <p:nvPr/>
        </p:nvSpPr>
        <p:spPr>
          <a:xfrm>
            <a:off x="2263949" y="5517232"/>
            <a:ext cx="3941696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審標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含評選、協商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4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9" name="文字方塊 78"/>
          <p:cNvSpPr txBox="1"/>
          <p:nvPr/>
        </p:nvSpPr>
        <p:spPr>
          <a:xfrm>
            <a:off x="6180732" y="5847655"/>
            <a:ext cx="83954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底價</a:t>
            </a:r>
          </a:p>
        </p:txBody>
      </p:sp>
      <p:sp>
        <p:nvSpPr>
          <p:cNvPr id="80" name="矩形 79"/>
          <p:cNvSpPr/>
          <p:nvPr/>
        </p:nvSpPr>
        <p:spPr>
          <a:xfrm>
            <a:off x="7164288" y="550794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●</a:t>
            </a:r>
          </a:p>
        </p:txBody>
      </p:sp>
      <p:sp>
        <p:nvSpPr>
          <p:cNvPr id="81" name="文字方塊 80"/>
          <p:cNvSpPr txBox="1"/>
          <p:nvPr/>
        </p:nvSpPr>
        <p:spPr>
          <a:xfrm>
            <a:off x="2263949" y="6133672"/>
            <a:ext cx="6197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應先參考廠商報價訂定</a:t>
            </a:r>
            <a:r>
              <a:rPr lang="zh-TW" altLang="en-US" sz="20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底價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ts val="2400"/>
              </a:lnSpc>
              <a:buFont typeface="Wingdings" panose="05000000000000000000" pitchFamily="2" charset="2"/>
              <a:buChar char="Ø"/>
            </a:pP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與後序位議價者，底價較前序位底價高者，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不合理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82" name="矩形 81"/>
          <p:cNvSpPr/>
          <p:nvPr/>
        </p:nvSpPr>
        <p:spPr>
          <a:xfrm>
            <a:off x="6107217" y="550794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000000"/>
                </a:solidFill>
              </a:rPr>
              <a:t>●</a:t>
            </a:r>
          </a:p>
        </p:txBody>
      </p:sp>
      <p:sp>
        <p:nvSpPr>
          <p:cNvPr id="83" name="文字方塊 82"/>
          <p:cNvSpPr txBox="1"/>
          <p:nvPr/>
        </p:nvSpPr>
        <p:spPr>
          <a:xfrm>
            <a:off x="7516052" y="5501843"/>
            <a:ext cx="967245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決、廢</a:t>
            </a:r>
          </a:p>
        </p:txBody>
      </p:sp>
      <p:sp>
        <p:nvSpPr>
          <p:cNvPr id="84" name="AutoShape 7"/>
          <p:cNvSpPr>
            <a:spLocks noChangeArrowheads="1"/>
          </p:cNvSpPr>
          <p:nvPr/>
        </p:nvSpPr>
        <p:spPr bwMode="auto">
          <a:xfrm rot="19764104">
            <a:off x="971599" y="2127656"/>
            <a:ext cx="504056" cy="458271"/>
          </a:xfrm>
          <a:prstGeom prst="rightArrow">
            <a:avLst>
              <a:gd name="adj1" fmla="val 50000"/>
              <a:gd name="adj2" fmla="val 41728"/>
            </a:avLst>
          </a:prstGeom>
          <a:solidFill>
            <a:srgbClr val="00000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5" name="AutoShape 7"/>
          <p:cNvSpPr>
            <a:spLocks noChangeArrowheads="1"/>
          </p:cNvSpPr>
          <p:nvPr/>
        </p:nvSpPr>
        <p:spPr bwMode="auto">
          <a:xfrm rot="1173124">
            <a:off x="947779" y="2959365"/>
            <a:ext cx="504055" cy="431800"/>
          </a:xfrm>
          <a:prstGeom prst="rightArrow">
            <a:avLst>
              <a:gd name="adj1" fmla="val 50000"/>
              <a:gd name="adj2" fmla="val 41728"/>
            </a:avLst>
          </a:prstGeom>
          <a:solidFill>
            <a:srgbClr val="0000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6" name="橢圓 85"/>
          <p:cNvSpPr/>
          <p:nvPr/>
        </p:nvSpPr>
        <p:spPr>
          <a:xfrm>
            <a:off x="2164218" y="535573"/>
            <a:ext cx="369013" cy="3312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87" name="橢圓 86"/>
          <p:cNvSpPr/>
          <p:nvPr/>
        </p:nvSpPr>
        <p:spPr>
          <a:xfrm>
            <a:off x="2145737" y="1324799"/>
            <a:ext cx="369013" cy="3312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000000"/>
                </a:solidFill>
              </a:rPr>
              <a:t>2</a:t>
            </a:r>
            <a:endParaRPr lang="zh-TW" altLang="en-US" dirty="0">
              <a:solidFill>
                <a:srgbClr val="000000"/>
              </a:solidFill>
            </a:endParaRPr>
          </a:p>
        </p:txBody>
      </p:sp>
      <p:sp>
        <p:nvSpPr>
          <p:cNvPr id="88" name="橢圓 87"/>
          <p:cNvSpPr/>
          <p:nvPr/>
        </p:nvSpPr>
        <p:spPr>
          <a:xfrm>
            <a:off x="4263071" y="1359206"/>
            <a:ext cx="369013" cy="33129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000000"/>
                </a:solidFill>
              </a:rPr>
              <a:t>3</a:t>
            </a:r>
            <a:endParaRPr lang="zh-TW" altLang="en-US" dirty="0">
              <a:solidFill>
                <a:srgbClr val="000000"/>
              </a:solidFill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flipH="1">
            <a:off x="3572272" y="3717032"/>
            <a:ext cx="172144" cy="382980"/>
          </a:xfrm>
          <a:prstGeom prst="straightConnector1">
            <a:avLst/>
          </a:prstGeom>
          <a:ln w="28575">
            <a:solidFill>
              <a:srgbClr val="0000FF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字方塊 71"/>
          <p:cNvSpPr txBox="1"/>
          <p:nvPr/>
        </p:nvSpPr>
        <p:spPr>
          <a:xfrm>
            <a:off x="1691680" y="5790455"/>
            <a:ext cx="848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</a:p>
        </p:txBody>
      </p:sp>
      <p:sp>
        <p:nvSpPr>
          <p:cNvPr id="71" name="文字方塊 70"/>
          <p:cNvSpPr txBox="1"/>
          <p:nvPr/>
        </p:nvSpPr>
        <p:spPr>
          <a:xfrm>
            <a:off x="1851558" y="2100944"/>
            <a:ext cx="848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612258" y="427068"/>
            <a:ext cx="1589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細則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§23-1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4" name="橢圓 73"/>
          <p:cNvSpPr/>
          <p:nvPr/>
        </p:nvSpPr>
        <p:spPr>
          <a:xfrm>
            <a:off x="2149128" y="2709059"/>
            <a:ext cx="369013" cy="3312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5273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00564" y="0"/>
            <a:ext cx="4643437" cy="46355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zh-TW" altLang="en-US" sz="2400" b="1" dirty="0">
                <a:solidFill>
                  <a:srgbClr val="000000"/>
                </a:solidFill>
                <a:effectLst/>
                <a:ea typeface="標楷體" pitchFamily="65" charset="-120"/>
              </a:rPr>
              <a:t>中央機關未達公告金額採購程序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1095376" y="257969"/>
            <a:ext cx="1152525" cy="288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未達公告金額</a:t>
            </a:r>
          </a:p>
        </p:txBody>
      </p:sp>
      <p:sp>
        <p:nvSpPr>
          <p:cNvPr id="30725" name="Line 4"/>
          <p:cNvSpPr>
            <a:spLocks noChangeShapeType="1"/>
          </p:cNvSpPr>
          <p:nvPr/>
        </p:nvSpPr>
        <p:spPr bwMode="auto">
          <a:xfrm>
            <a:off x="1692275" y="5492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8006" name="AutoShape 5"/>
          <p:cNvSpPr>
            <a:spLocks noChangeArrowheads="1"/>
          </p:cNvSpPr>
          <p:nvPr/>
        </p:nvSpPr>
        <p:spPr bwMode="auto">
          <a:xfrm>
            <a:off x="827088" y="836613"/>
            <a:ext cx="1728787" cy="720725"/>
          </a:xfrm>
          <a:prstGeom prst="flowChartDecision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defRPr/>
            </a:pPr>
            <a:r>
              <a:rPr lang="zh-TW" altLang="en-US" sz="12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是否逾公告金額</a:t>
            </a:r>
            <a:r>
              <a:rPr lang="en-US" altLang="zh-TW" sz="12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1/10</a:t>
            </a:r>
          </a:p>
        </p:txBody>
      </p:sp>
      <p:sp>
        <p:nvSpPr>
          <p:cNvPr id="30727" name="Line 6"/>
          <p:cNvSpPr>
            <a:spLocks noChangeShapeType="1"/>
          </p:cNvSpPr>
          <p:nvPr/>
        </p:nvSpPr>
        <p:spPr bwMode="auto">
          <a:xfrm>
            <a:off x="1692275" y="15573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728" name="Rectangle 7"/>
          <p:cNvSpPr>
            <a:spLocks noChangeArrowheads="1"/>
          </p:cNvSpPr>
          <p:nvPr/>
        </p:nvSpPr>
        <p:spPr bwMode="auto">
          <a:xfrm>
            <a:off x="971550" y="1844675"/>
            <a:ext cx="1439863" cy="2873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得逕洽廠商採購</a:t>
            </a:r>
          </a:p>
        </p:txBody>
      </p:sp>
      <p:sp>
        <p:nvSpPr>
          <p:cNvPr id="30729" name="Rectangle 8"/>
          <p:cNvSpPr>
            <a:spLocks noChangeArrowheads="1"/>
          </p:cNvSpPr>
          <p:nvPr/>
        </p:nvSpPr>
        <p:spPr bwMode="auto">
          <a:xfrm>
            <a:off x="3635375" y="404813"/>
            <a:ext cx="792163" cy="2873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公開招標</a:t>
            </a:r>
          </a:p>
        </p:txBody>
      </p:sp>
      <p:sp>
        <p:nvSpPr>
          <p:cNvPr id="30730" name="Rectangle 9"/>
          <p:cNvSpPr>
            <a:spLocks noChangeArrowheads="1"/>
          </p:cNvSpPr>
          <p:nvPr/>
        </p:nvSpPr>
        <p:spPr bwMode="auto">
          <a:xfrm>
            <a:off x="3492500" y="1052513"/>
            <a:ext cx="1079500" cy="288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選擇性招標</a:t>
            </a:r>
          </a:p>
        </p:txBody>
      </p:sp>
      <p:sp>
        <p:nvSpPr>
          <p:cNvPr id="30731" name="Rectangle 10"/>
          <p:cNvSpPr>
            <a:spLocks noChangeArrowheads="1"/>
          </p:cNvSpPr>
          <p:nvPr/>
        </p:nvSpPr>
        <p:spPr bwMode="auto">
          <a:xfrm>
            <a:off x="3492500" y="1844675"/>
            <a:ext cx="1077913" cy="288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限制性招標</a:t>
            </a:r>
          </a:p>
        </p:txBody>
      </p:sp>
      <p:sp>
        <p:nvSpPr>
          <p:cNvPr id="30732" name="Line 11"/>
          <p:cNvSpPr>
            <a:spLocks noChangeShapeType="1"/>
          </p:cNvSpPr>
          <p:nvPr/>
        </p:nvSpPr>
        <p:spPr bwMode="auto">
          <a:xfrm>
            <a:off x="3203575" y="549275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33" name="Line 12"/>
          <p:cNvSpPr>
            <a:spLocks noChangeShapeType="1"/>
          </p:cNvSpPr>
          <p:nvPr/>
        </p:nvSpPr>
        <p:spPr bwMode="auto">
          <a:xfrm>
            <a:off x="3203575" y="549275"/>
            <a:ext cx="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143374" name="Rectangle 13"/>
          <p:cNvSpPr>
            <a:spLocks noChangeArrowheads="1"/>
          </p:cNvSpPr>
          <p:nvPr/>
        </p:nvSpPr>
        <p:spPr bwMode="auto">
          <a:xfrm>
            <a:off x="3492500" y="2492375"/>
            <a:ext cx="1296988" cy="504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公開取得三家以上</a:t>
            </a:r>
          </a:p>
          <a:p>
            <a:pPr algn="ctr">
              <a:defRPr/>
            </a:pPr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廠商報價或企劃書</a:t>
            </a:r>
          </a:p>
        </p:txBody>
      </p:sp>
      <p:sp>
        <p:nvSpPr>
          <p:cNvPr id="30735" name="Line 14"/>
          <p:cNvSpPr>
            <a:spLocks noChangeShapeType="1"/>
          </p:cNvSpPr>
          <p:nvPr/>
        </p:nvSpPr>
        <p:spPr bwMode="auto">
          <a:xfrm>
            <a:off x="3203575" y="1989138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36" name="Line 15"/>
          <p:cNvSpPr>
            <a:spLocks noChangeShapeType="1"/>
          </p:cNvSpPr>
          <p:nvPr/>
        </p:nvSpPr>
        <p:spPr bwMode="auto">
          <a:xfrm>
            <a:off x="3203575" y="2708275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37" name="Line 16"/>
          <p:cNvSpPr>
            <a:spLocks noChangeShapeType="1"/>
          </p:cNvSpPr>
          <p:nvPr/>
        </p:nvSpPr>
        <p:spPr bwMode="auto">
          <a:xfrm>
            <a:off x="2555875" y="1196975"/>
            <a:ext cx="9366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38" name="Line 17"/>
          <p:cNvSpPr>
            <a:spLocks noChangeShapeType="1"/>
          </p:cNvSpPr>
          <p:nvPr/>
        </p:nvSpPr>
        <p:spPr bwMode="auto">
          <a:xfrm>
            <a:off x="4140200" y="299720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39" name="Rectangle 18"/>
          <p:cNvSpPr>
            <a:spLocks noChangeArrowheads="1"/>
          </p:cNvSpPr>
          <p:nvPr/>
        </p:nvSpPr>
        <p:spPr bwMode="auto">
          <a:xfrm>
            <a:off x="3563938" y="3284538"/>
            <a:ext cx="1223962" cy="2159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第一次公告</a:t>
            </a:r>
          </a:p>
        </p:txBody>
      </p:sp>
      <p:sp>
        <p:nvSpPr>
          <p:cNvPr id="30740" name="Line 19"/>
          <p:cNvSpPr>
            <a:spLocks noChangeShapeType="1"/>
          </p:cNvSpPr>
          <p:nvPr/>
        </p:nvSpPr>
        <p:spPr bwMode="auto">
          <a:xfrm>
            <a:off x="4140200" y="35004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41" name="Rectangle 20"/>
          <p:cNvSpPr>
            <a:spLocks noChangeArrowheads="1"/>
          </p:cNvSpPr>
          <p:nvPr/>
        </p:nvSpPr>
        <p:spPr bwMode="auto">
          <a:xfrm>
            <a:off x="3563938" y="3789363"/>
            <a:ext cx="1296987" cy="504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取得三家以上廠</a:t>
            </a:r>
          </a:p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商報價或企劃書</a:t>
            </a:r>
          </a:p>
        </p:txBody>
      </p:sp>
      <p:sp>
        <p:nvSpPr>
          <p:cNvPr id="30742" name="Rectangle 21"/>
          <p:cNvSpPr>
            <a:spLocks noChangeArrowheads="1"/>
          </p:cNvSpPr>
          <p:nvPr/>
        </p:nvSpPr>
        <p:spPr bwMode="auto">
          <a:xfrm>
            <a:off x="971550" y="2349500"/>
            <a:ext cx="1441450" cy="360363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未能取得三家以上</a:t>
            </a:r>
          </a:p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廠商報價或企劃書</a:t>
            </a:r>
          </a:p>
        </p:txBody>
      </p:sp>
      <p:sp>
        <p:nvSpPr>
          <p:cNvPr id="30743" name="Line 22"/>
          <p:cNvSpPr>
            <a:spLocks noChangeShapeType="1"/>
          </p:cNvSpPr>
          <p:nvPr/>
        </p:nvSpPr>
        <p:spPr bwMode="auto">
          <a:xfrm flipH="1">
            <a:off x="2411413" y="249237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44" name="Line 23"/>
          <p:cNvSpPr>
            <a:spLocks noChangeShapeType="1"/>
          </p:cNvSpPr>
          <p:nvPr/>
        </p:nvSpPr>
        <p:spPr bwMode="auto">
          <a:xfrm>
            <a:off x="2771775" y="2492375"/>
            <a:ext cx="0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45" name="Line 24"/>
          <p:cNvSpPr>
            <a:spLocks noChangeShapeType="1"/>
          </p:cNvSpPr>
          <p:nvPr/>
        </p:nvSpPr>
        <p:spPr bwMode="auto">
          <a:xfrm flipV="1">
            <a:off x="2771775" y="3357563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46" name="Line 25"/>
          <p:cNvSpPr>
            <a:spLocks noChangeShapeType="1"/>
          </p:cNvSpPr>
          <p:nvPr/>
        </p:nvSpPr>
        <p:spPr bwMode="auto">
          <a:xfrm>
            <a:off x="1763713" y="2708275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47" name="Line 26"/>
          <p:cNvSpPr>
            <a:spLocks noChangeShapeType="1"/>
          </p:cNvSpPr>
          <p:nvPr/>
        </p:nvSpPr>
        <p:spPr bwMode="auto">
          <a:xfrm>
            <a:off x="1116013" y="2924175"/>
            <a:ext cx="11525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48" name="Line 27"/>
          <p:cNvSpPr>
            <a:spLocks noChangeShapeType="1"/>
          </p:cNvSpPr>
          <p:nvPr/>
        </p:nvSpPr>
        <p:spPr bwMode="auto">
          <a:xfrm>
            <a:off x="2268538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49" name="Line 28"/>
          <p:cNvSpPr>
            <a:spLocks noChangeShapeType="1"/>
          </p:cNvSpPr>
          <p:nvPr/>
        </p:nvSpPr>
        <p:spPr bwMode="auto">
          <a:xfrm>
            <a:off x="1116013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50" name="Rectangle 29"/>
          <p:cNvSpPr>
            <a:spLocks noChangeArrowheads="1"/>
          </p:cNvSpPr>
          <p:nvPr/>
        </p:nvSpPr>
        <p:spPr bwMode="auto">
          <a:xfrm>
            <a:off x="2124075" y="3213100"/>
            <a:ext cx="360363" cy="93662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第</a:t>
            </a:r>
          </a:p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二</a:t>
            </a:r>
          </a:p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次</a:t>
            </a:r>
          </a:p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公</a:t>
            </a:r>
          </a:p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告</a:t>
            </a:r>
          </a:p>
        </p:txBody>
      </p:sp>
      <p:sp>
        <p:nvSpPr>
          <p:cNvPr id="30751" name="Line 30"/>
          <p:cNvSpPr>
            <a:spLocks noChangeShapeType="1"/>
          </p:cNvSpPr>
          <p:nvPr/>
        </p:nvSpPr>
        <p:spPr bwMode="auto">
          <a:xfrm>
            <a:off x="2484438" y="4005263"/>
            <a:ext cx="1079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52" name="Rectangle 31"/>
          <p:cNvSpPr>
            <a:spLocks noChangeArrowheads="1"/>
          </p:cNvSpPr>
          <p:nvPr/>
        </p:nvSpPr>
        <p:spPr bwMode="auto">
          <a:xfrm>
            <a:off x="539750" y="3213100"/>
            <a:ext cx="1223963" cy="64928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經機關首長或</a:t>
            </a:r>
          </a:p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其授權人核准</a:t>
            </a:r>
          </a:p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改採限制性招標</a:t>
            </a:r>
          </a:p>
        </p:txBody>
      </p:sp>
      <p:sp>
        <p:nvSpPr>
          <p:cNvPr id="30753" name="Line 32"/>
          <p:cNvSpPr>
            <a:spLocks noChangeShapeType="1"/>
          </p:cNvSpPr>
          <p:nvPr/>
        </p:nvSpPr>
        <p:spPr bwMode="auto">
          <a:xfrm>
            <a:off x="2339975" y="4149725"/>
            <a:ext cx="0" cy="287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54" name="Line 33"/>
          <p:cNvSpPr>
            <a:spLocks noChangeShapeType="1"/>
          </p:cNvSpPr>
          <p:nvPr/>
        </p:nvSpPr>
        <p:spPr bwMode="auto">
          <a:xfrm>
            <a:off x="2339975" y="4437063"/>
            <a:ext cx="7191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55" name="Line 34"/>
          <p:cNvSpPr>
            <a:spLocks noChangeShapeType="1"/>
          </p:cNvSpPr>
          <p:nvPr/>
        </p:nvSpPr>
        <p:spPr bwMode="auto">
          <a:xfrm>
            <a:off x="3059113" y="44370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56" name="Rectangle 35"/>
          <p:cNvSpPr>
            <a:spLocks noChangeArrowheads="1"/>
          </p:cNvSpPr>
          <p:nvPr/>
        </p:nvSpPr>
        <p:spPr bwMode="auto">
          <a:xfrm>
            <a:off x="2555875" y="4724400"/>
            <a:ext cx="1008063" cy="3587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得不受三家</a:t>
            </a:r>
          </a:p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廠商之限制</a:t>
            </a:r>
          </a:p>
        </p:txBody>
      </p:sp>
      <p:sp>
        <p:nvSpPr>
          <p:cNvPr id="30758" name="Rectangle 37"/>
          <p:cNvSpPr>
            <a:spLocks noChangeArrowheads="1"/>
          </p:cNvSpPr>
          <p:nvPr/>
        </p:nvSpPr>
        <p:spPr bwMode="auto">
          <a:xfrm>
            <a:off x="483708" y="4265835"/>
            <a:ext cx="1584325" cy="504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傳真或電子資料遞送其</a:t>
            </a:r>
          </a:p>
          <a:p>
            <a:pPr algn="ctr" eaLnBrk="1" hangingPunct="1"/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正式文件遞送未達三家</a:t>
            </a:r>
          </a:p>
        </p:txBody>
      </p:sp>
      <p:sp>
        <p:nvSpPr>
          <p:cNvPr id="30759" name="Line 38"/>
          <p:cNvSpPr>
            <a:spLocks noChangeShapeType="1"/>
          </p:cNvSpPr>
          <p:nvPr/>
        </p:nvSpPr>
        <p:spPr bwMode="auto">
          <a:xfrm>
            <a:off x="1275870" y="4822936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60" name="Rectangle 39"/>
          <p:cNvSpPr>
            <a:spLocks noChangeArrowheads="1"/>
          </p:cNvSpPr>
          <p:nvPr/>
        </p:nvSpPr>
        <p:spPr bwMode="auto">
          <a:xfrm>
            <a:off x="663889" y="5083969"/>
            <a:ext cx="1223962" cy="649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經機關首長或</a:t>
            </a:r>
          </a:p>
          <a:p>
            <a:pPr algn="ctr" eaLnBrk="1" hangingPunct="1"/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其授權人核准</a:t>
            </a:r>
          </a:p>
          <a:p>
            <a:pPr algn="ctr" eaLnBrk="1" hangingPunct="1"/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改採限制性招標</a:t>
            </a:r>
          </a:p>
        </p:txBody>
      </p:sp>
      <p:sp>
        <p:nvSpPr>
          <p:cNvPr id="30761" name="Line 40"/>
          <p:cNvSpPr>
            <a:spLocks noChangeShapeType="1"/>
          </p:cNvSpPr>
          <p:nvPr/>
        </p:nvSpPr>
        <p:spPr bwMode="auto">
          <a:xfrm>
            <a:off x="4572000" y="1196975"/>
            <a:ext cx="12239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62" name="Line 41"/>
          <p:cNvSpPr>
            <a:spLocks noChangeShapeType="1"/>
          </p:cNvSpPr>
          <p:nvPr/>
        </p:nvSpPr>
        <p:spPr bwMode="auto">
          <a:xfrm>
            <a:off x="5795963" y="981075"/>
            <a:ext cx="0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63" name="Line 42"/>
          <p:cNvSpPr>
            <a:spLocks noChangeShapeType="1"/>
          </p:cNvSpPr>
          <p:nvPr/>
        </p:nvSpPr>
        <p:spPr bwMode="auto">
          <a:xfrm>
            <a:off x="5795963" y="981075"/>
            <a:ext cx="3603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64" name="Line 43"/>
          <p:cNvSpPr>
            <a:spLocks noChangeShapeType="1"/>
          </p:cNvSpPr>
          <p:nvPr/>
        </p:nvSpPr>
        <p:spPr bwMode="auto">
          <a:xfrm>
            <a:off x="5795963" y="1484313"/>
            <a:ext cx="3603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65" name="Rectangle 44"/>
          <p:cNvSpPr>
            <a:spLocks noChangeArrowheads="1"/>
          </p:cNvSpPr>
          <p:nvPr/>
        </p:nvSpPr>
        <p:spPr bwMode="auto">
          <a:xfrm>
            <a:off x="6156325" y="836613"/>
            <a:ext cx="865188" cy="215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個案</a:t>
            </a:r>
          </a:p>
        </p:txBody>
      </p:sp>
      <p:sp>
        <p:nvSpPr>
          <p:cNvPr id="30766" name="Rectangle 45"/>
          <p:cNvSpPr>
            <a:spLocks noChangeArrowheads="1"/>
          </p:cNvSpPr>
          <p:nvPr/>
        </p:nvSpPr>
        <p:spPr bwMode="auto">
          <a:xfrm>
            <a:off x="6156325" y="1268413"/>
            <a:ext cx="1295400" cy="288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建立合格廠商名單</a:t>
            </a:r>
          </a:p>
        </p:txBody>
      </p:sp>
      <p:sp>
        <p:nvSpPr>
          <p:cNvPr id="30767" name="Line 46"/>
          <p:cNvSpPr>
            <a:spLocks noChangeShapeType="1"/>
          </p:cNvSpPr>
          <p:nvPr/>
        </p:nvSpPr>
        <p:spPr bwMode="auto">
          <a:xfrm>
            <a:off x="4571999" y="1989138"/>
            <a:ext cx="12239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68" name="Line 47"/>
          <p:cNvSpPr>
            <a:spLocks noChangeShapeType="1"/>
          </p:cNvSpPr>
          <p:nvPr/>
        </p:nvSpPr>
        <p:spPr bwMode="auto">
          <a:xfrm>
            <a:off x="5795963" y="1773238"/>
            <a:ext cx="0" cy="719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69" name="Line 48"/>
          <p:cNvSpPr>
            <a:spLocks noChangeShapeType="1"/>
          </p:cNvSpPr>
          <p:nvPr/>
        </p:nvSpPr>
        <p:spPr bwMode="auto">
          <a:xfrm>
            <a:off x="5795963" y="1773238"/>
            <a:ext cx="3603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70" name="Rectangle 49"/>
          <p:cNvSpPr>
            <a:spLocks noChangeArrowheads="1"/>
          </p:cNvSpPr>
          <p:nvPr/>
        </p:nvSpPr>
        <p:spPr bwMode="auto">
          <a:xfrm>
            <a:off x="6156325" y="1628775"/>
            <a:ext cx="1439863" cy="288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法</a:t>
            </a:r>
            <a:r>
              <a:rPr lang="en-US" altLang="zh-TW" sz="1200" b="1">
                <a:solidFill>
                  <a:srgbClr val="000000"/>
                </a:solidFill>
                <a:ea typeface="標楷體" pitchFamily="65" charset="-120"/>
              </a:rPr>
              <a:t>22</a:t>
            </a:r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條第</a:t>
            </a:r>
            <a:r>
              <a:rPr lang="en-US" altLang="zh-TW" sz="1200" b="1">
                <a:solidFill>
                  <a:srgbClr val="000000"/>
                </a:solidFill>
                <a:ea typeface="標楷體" pitchFamily="65" charset="-120"/>
              </a:rPr>
              <a:t>1</a:t>
            </a:r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項第</a:t>
            </a:r>
            <a:r>
              <a:rPr lang="en-US" altLang="zh-TW" sz="1200" b="1">
                <a:solidFill>
                  <a:srgbClr val="000000"/>
                </a:solidFill>
                <a:ea typeface="標楷體" pitchFamily="65" charset="-120"/>
              </a:rPr>
              <a:t>1-15</a:t>
            </a:r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款</a:t>
            </a:r>
          </a:p>
        </p:txBody>
      </p:sp>
      <p:sp>
        <p:nvSpPr>
          <p:cNvPr id="30771" name="Rectangle 50"/>
          <p:cNvSpPr>
            <a:spLocks noChangeArrowheads="1"/>
          </p:cNvSpPr>
          <p:nvPr/>
        </p:nvSpPr>
        <p:spPr bwMode="auto">
          <a:xfrm>
            <a:off x="6156325" y="2060575"/>
            <a:ext cx="1512888" cy="7921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12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法</a:t>
            </a:r>
            <a:r>
              <a:rPr lang="en-US" altLang="zh-TW" sz="12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22</a:t>
            </a:r>
            <a:r>
              <a:rPr lang="zh-TW" altLang="en-US" sz="12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條第</a:t>
            </a:r>
            <a:r>
              <a:rPr lang="en-US" altLang="zh-TW" sz="12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12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項第</a:t>
            </a:r>
            <a:r>
              <a:rPr lang="en-US" altLang="zh-TW" sz="12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16</a:t>
            </a:r>
            <a:r>
              <a:rPr lang="zh-TW" altLang="en-US" sz="12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款</a:t>
            </a:r>
          </a:p>
          <a:p>
            <a:pPr eaLnBrk="1" hangingPunct="1"/>
            <a:r>
              <a:rPr lang="zh-TW" altLang="en-US" sz="12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經機關首長或其授權</a:t>
            </a:r>
          </a:p>
          <a:p>
            <a:pPr eaLnBrk="1" hangingPunct="1"/>
            <a:r>
              <a:rPr lang="zh-TW" altLang="en-US" sz="12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人核准，免報經主管</a:t>
            </a:r>
          </a:p>
          <a:p>
            <a:pPr eaLnBrk="1" hangingPunct="1"/>
            <a:r>
              <a:rPr lang="zh-TW" altLang="en-US" sz="12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機關認定</a:t>
            </a:r>
          </a:p>
        </p:txBody>
      </p:sp>
      <p:sp>
        <p:nvSpPr>
          <p:cNvPr id="30772" name="Line 51"/>
          <p:cNvSpPr>
            <a:spLocks noChangeShapeType="1"/>
          </p:cNvSpPr>
          <p:nvPr/>
        </p:nvSpPr>
        <p:spPr bwMode="auto">
          <a:xfrm>
            <a:off x="5795963" y="2492375"/>
            <a:ext cx="3603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73" name="Line 52"/>
          <p:cNvSpPr>
            <a:spLocks noChangeShapeType="1"/>
          </p:cNvSpPr>
          <p:nvPr/>
        </p:nvSpPr>
        <p:spPr bwMode="auto">
          <a:xfrm>
            <a:off x="4859338" y="4005263"/>
            <a:ext cx="1728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74" name="Line 53"/>
          <p:cNvSpPr>
            <a:spLocks noChangeShapeType="1"/>
          </p:cNvSpPr>
          <p:nvPr/>
        </p:nvSpPr>
        <p:spPr bwMode="auto">
          <a:xfrm>
            <a:off x="6588125" y="40052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143415" name="Rectangle 54"/>
          <p:cNvSpPr>
            <a:spLocks noChangeArrowheads="1"/>
          </p:cNvSpPr>
          <p:nvPr/>
        </p:nvSpPr>
        <p:spPr bwMode="auto">
          <a:xfrm>
            <a:off x="5867400" y="4221163"/>
            <a:ext cx="1439863" cy="2159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審查報價或企劃書</a:t>
            </a:r>
          </a:p>
        </p:txBody>
      </p:sp>
      <p:sp>
        <p:nvSpPr>
          <p:cNvPr id="30776" name="Line 55"/>
          <p:cNvSpPr>
            <a:spLocks noChangeShapeType="1"/>
          </p:cNvSpPr>
          <p:nvPr/>
        </p:nvSpPr>
        <p:spPr bwMode="auto">
          <a:xfrm>
            <a:off x="6588125" y="443706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143417" name="Rectangle 56"/>
          <p:cNvSpPr>
            <a:spLocks noChangeArrowheads="1"/>
          </p:cNvSpPr>
          <p:nvPr/>
        </p:nvSpPr>
        <p:spPr bwMode="auto">
          <a:xfrm>
            <a:off x="5867400" y="4724400"/>
            <a:ext cx="1439863" cy="2159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擇符合需要者</a:t>
            </a:r>
          </a:p>
        </p:txBody>
      </p:sp>
      <p:sp>
        <p:nvSpPr>
          <p:cNvPr id="30778" name="Line 57"/>
          <p:cNvSpPr>
            <a:spLocks noChangeShapeType="1"/>
          </p:cNvSpPr>
          <p:nvPr/>
        </p:nvSpPr>
        <p:spPr bwMode="auto">
          <a:xfrm>
            <a:off x="6588125" y="494188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143419" name="Rectangle 58"/>
          <p:cNvSpPr>
            <a:spLocks noChangeArrowheads="1"/>
          </p:cNvSpPr>
          <p:nvPr/>
        </p:nvSpPr>
        <p:spPr bwMode="auto">
          <a:xfrm>
            <a:off x="5867400" y="5373688"/>
            <a:ext cx="1439863" cy="2159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zh-TW" altLang="en-US" sz="1200" b="1">
                <a:solidFill>
                  <a:srgbClr val="000000"/>
                </a:solidFill>
                <a:ea typeface="標楷體" pitchFamily="65" charset="-120"/>
              </a:rPr>
              <a:t>比價或議價</a:t>
            </a:r>
          </a:p>
        </p:txBody>
      </p:sp>
      <p:sp>
        <p:nvSpPr>
          <p:cNvPr id="30780" name="Line 59"/>
          <p:cNvSpPr>
            <a:spLocks noChangeShapeType="1"/>
          </p:cNvSpPr>
          <p:nvPr/>
        </p:nvSpPr>
        <p:spPr bwMode="auto">
          <a:xfrm>
            <a:off x="7308850" y="4797425"/>
            <a:ext cx="7191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81" name="Line 60"/>
          <p:cNvSpPr>
            <a:spLocks noChangeShapeType="1"/>
          </p:cNvSpPr>
          <p:nvPr/>
        </p:nvSpPr>
        <p:spPr bwMode="auto">
          <a:xfrm>
            <a:off x="3563938" y="4941888"/>
            <a:ext cx="1728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82" name="Line 61"/>
          <p:cNvSpPr>
            <a:spLocks noChangeShapeType="1"/>
          </p:cNvSpPr>
          <p:nvPr/>
        </p:nvSpPr>
        <p:spPr bwMode="auto">
          <a:xfrm>
            <a:off x="5292725" y="4365625"/>
            <a:ext cx="0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83" name="Line 62"/>
          <p:cNvSpPr>
            <a:spLocks noChangeShapeType="1"/>
          </p:cNvSpPr>
          <p:nvPr/>
        </p:nvSpPr>
        <p:spPr bwMode="auto">
          <a:xfrm>
            <a:off x="5292725" y="4365625"/>
            <a:ext cx="5746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84" name="Line 63"/>
          <p:cNvSpPr>
            <a:spLocks noChangeShapeType="1"/>
          </p:cNvSpPr>
          <p:nvPr/>
        </p:nvSpPr>
        <p:spPr bwMode="auto">
          <a:xfrm>
            <a:off x="8027988" y="4797425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85" name="Rectangle 64"/>
          <p:cNvSpPr>
            <a:spLocks noChangeArrowheads="1"/>
          </p:cNvSpPr>
          <p:nvPr/>
        </p:nvSpPr>
        <p:spPr bwMode="auto">
          <a:xfrm>
            <a:off x="7596188" y="5013325"/>
            <a:ext cx="936625" cy="2873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lang="zh-TW" altLang="en-US" sz="1200" b="1" dirty="0">
                <a:solidFill>
                  <a:srgbClr val="000000"/>
                </a:solidFill>
                <a:ea typeface="標楷體" pitchFamily="65" charset="-120"/>
              </a:rPr>
              <a:t>遞送正式文件</a:t>
            </a:r>
          </a:p>
        </p:txBody>
      </p:sp>
      <p:sp>
        <p:nvSpPr>
          <p:cNvPr id="30786" name="Line 65"/>
          <p:cNvSpPr>
            <a:spLocks noChangeShapeType="1"/>
          </p:cNvSpPr>
          <p:nvPr/>
        </p:nvSpPr>
        <p:spPr bwMode="auto">
          <a:xfrm>
            <a:off x="8027988" y="5300663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87" name="Line 66"/>
          <p:cNvSpPr>
            <a:spLocks noChangeShapeType="1"/>
          </p:cNvSpPr>
          <p:nvPr/>
        </p:nvSpPr>
        <p:spPr bwMode="auto">
          <a:xfrm flipH="1">
            <a:off x="7308850" y="5516563"/>
            <a:ext cx="7191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30788" name="Text Box 67"/>
          <p:cNvSpPr txBox="1">
            <a:spLocks noChangeArrowheads="1"/>
          </p:cNvSpPr>
          <p:nvPr/>
        </p:nvSpPr>
        <p:spPr bwMode="auto">
          <a:xfrm>
            <a:off x="2051050" y="6308725"/>
            <a:ext cx="47513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1200">
                <a:latin typeface="標楷體" pitchFamily="65" charset="-120"/>
                <a:ea typeface="標楷體" pitchFamily="65" charset="-120"/>
              </a:rPr>
              <a:t>資料來源：蘇明通 游麗慧 </a:t>
            </a:r>
            <a:r>
              <a:rPr lang="en-US" altLang="zh-TW" sz="120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1200">
                <a:latin typeface="標楷體" pitchFamily="65" charset="-120"/>
                <a:ea typeface="標楷體" pitchFamily="65" charset="-120"/>
              </a:rPr>
              <a:t>民</a:t>
            </a:r>
            <a:r>
              <a:rPr lang="en-US" altLang="zh-TW" sz="1200">
                <a:latin typeface="標楷體" pitchFamily="65" charset="-120"/>
                <a:ea typeface="標楷體" pitchFamily="65" charset="-120"/>
              </a:rPr>
              <a:t>90)</a:t>
            </a:r>
            <a:r>
              <a:rPr lang="zh-TW" altLang="en-US" sz="1200">
                <a:latin typeface="標楷體" pitchFamily="65" charset="-120"/>
                <a:ea typeface="標楷體" pitchFamily="65" charset="-120"/>
              </a:rPr>
              <a:t>政府採購法實務</a:t>
            </a:r>
            <a:r>
              <a:rPr lang="en-US" altLang="zh-TW" sz="1200">
                <a:latin typeface="標楷體" pitchFamily="65" charset="-120"/>
                <a:ea typeface="標楷體" pitchFamily="65" charset="-120"/>
              </a:rPr>
              <a:t>Q</a:t>
            </a:r>
            <a:r>
              <a:rPr lang="zh-TW" altLang="en-US" sz="1200">
                <a:latin typeface="標楷體" pitchFamily="65" charset="-120"/>
                <a:ea typeface="標楷體" pitchFamily="65" charset="-120"/>
              </a:rPr>
              <a:t>＆</a:t>
            </a:r>
            <a:r>
              <a:rPr lang="en-US" altLang="zh-TW" sz="1200">
                <a:latin typeface="標楷體" pitchFamily="65" charset="-120"/>
                <a:ea typeface="標楷體" pitchFamily="65" charset="-120"/>
              </a:rPr>
              <a:t>A  </a:t>
            </a:r>
            <a:r>
              <a:rPr lang="zh-TW" altLang="en-US" sz="1200">
                <a:latin typeface="標楷體" pitchFamily="65" charset="-120"/>
                <a:ea typeface="標楷體" pitchFamily="65" charset="-120"/>
              </a:rPr>
              <a:t>元照出版</a:t>
            </a:r>
          </a:p>
        </p:txBody>
      </p:sp>
      <p:sp>
        <p:nvSpPr>
          <p:cNvPr id="30789" name="Text Box 68"/>
          <p:cNvSpPr txBox="1">
            <a:spLocks noChangeArrowheads="1"/>
          </p:cNvSpPr>
          <p:nvPr/>
        </p:nvSpPr>
        <p:spPr bwMode="auto">
          <a:xfrm>
            <a:off x="2627313" y="908050"/>
            <a:ext cx="5762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1200" b="1">
                <a:solidFill>
                  <a:srgbClr val="000000"/>
                </a:solidFill>
              </a:rPr>
              <a:t>是</a:t>
            </a:r>
          </a:p>
        </p:txBody>
      </p:sp>
      <p:sp>
        <p:nvSpPr>
          <p:cNvPr id="30790" name="Text Box 69"/>
          <p:cNvSpPr txBox="1">
            <a:spLocks noChangeArrowheads="1"/>
          </p:cNvSpPr>
          <p:nvPr/>
        </p:nvSpPr>
        <p:spPr bwMode="auto">
          <a:xfrm>
            <a:off x="1258888" y="1484313"/>
            <a:ext cx="5762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1200" b="1"/>
              <a:t>否</a:t>
            </a:r>
          </a:p>
        </p:txBody>
      </p:sp>
      <p:sp>
        <p:nvSpPr>
          <p:cNvPr id="30791" name="文字方塊 70"/>
          <p:cNvSpPr txBox="1">
            <a:spLocks noChangeArrowheads="1"/>
          </p:cNvSpPr>
          <p:nvPr/>
        </p:nvSpPr>
        <p:spPr bwMode="auto">
          <a:xfrm>
            <a:off x="5436096" y="2924175"/>
            <a:ext cx="3168352" cy="92333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評審</a:t>
            </a:r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委員</a:t>
            </a:r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小組過半數決定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機關首長或其授權人核定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主標人主持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議價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或比價</a:t>
            </a:r>
          </a:p>
        </p:txBody>
      </p:sp>
      <p:sp>
        <p:nvSpPr>
          <p:cNvPr id="30792" name="文字方塊 71"/>
          <p:cNvSpPr txBox="1">
            <a:spLocks noChangeArrowheads="1"/>
          </p:cNvSpPr>
          <p:nvPr/>
        </p:nvSpPr>
        <p:spPr bwMode="auto">
          <a:xfrm>
            <a:off x="2411413" y="5661025"/>
            <a:ext cx="6481762" cy="646113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173038" indent="-173038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符合需要者廠商</a:t>
            </a:r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家議價。</a:t>
            </a:r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家以上依序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議價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或比價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固定價格，議價程序不得免除，議定其他採購條件後決標</a:t>
            </a:r>
          </a:p>
        </p:txBody>
      </p:sp>
      <p:sp>
        <p:nvSpPr>
          <p:cNvPr id="72" name="橢圓 71"/>
          <p:cNvSpPr/>
          <p:nvPr/>
        </p:nvSpPr>
        <p:spPr>
          <a:xfrm>
            <a:off x="5436096" y="3140968"/>
            <a:ext cx="3275856" cy="432048"/>
          </a:xfrm>
          <a:prstGeom prst="ellipse">
            <a:avLst/>
          </a:prstGeom>
          <a:noFill/>
          <a:ln w="38100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3" name="文字方塊 72"/>
          <p:cNvSpPr txBox="1"/>
          <p:nvPr/>
        </p:nvSpPr>
        <p:spPr>
          <a:xfrm>
            <a:off x="7613405" y="460137"/>
            <a:ext cx="1493086" cy="1815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80975" indent="-180975">
              <a:buFont typeface="Wingdings" panose="05000000000000000000" pitchFamily="2" charset="2"/>
              <a:buChar char="l"/>
            </a:pPr>
            <a:r>
              <a:rPr lang="zh-TW" altLang="en-US" sz="1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公開取得</a:t>
            </a:r>
            <a:endParaRPr lang="en-US" altLang="zh-TW" sz="1400" b="1" u="sng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80975" indent="-180975">
              <a:buFont typeface="Wingdings" panose="05000000000000000000" pitchFamily="2" charset="2"/>
              <a:buChar char="l"/>
            </a:pPr>
            <a:r>
              <a:rPr lang="zh-TW" altLang="en-US" sz="1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不分段</a:t>
            </a:r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開標</a:t>
            </a:r>
            <a:endParaRPr lang="en-US" altLang="zh-TW" sz="1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80975" indent="-180975">
              <a:buFont typeface="Wingdings" panose="05000000000000000000" pitchFamily="2" charset="2"/>
              <a:buChar char="l"/>
            </a:pPr>
            <a:r>
              <a:rPr lang="zh-TW" altLang="en-US" sz="1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分段</a:t>
            </a:r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開標</a:t>
            </a:r>
            <a:endParaRPr lang="en-US" altLang="zh-TW" sz="1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80975" indent="-180975">
              <a:buFont typeface="Wingdings" panose="05000000000000000000" pitchFamily="2" charset="2"/>
              <a:buChar char="l"/>
            </a:pPr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最低標</a:t>
            </a:r>
            <a:endParaRPr lang="en-US" altLang="zh-TW" sz="1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80975" indent="-180975">
              <a:buFont typeface="Wingdings" panose="05000000000000000000" pitchFamily="2" charset="2"/>
              <a:buChar char="l"/>
            </a:pPr>
            <a:r>
              <a:rPr lang="zh-TW" altLang="en-US" sz="1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參考</a:t>
            </a:r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最有利標</a:t>
            </a:r>
            <a:endParaRPr lang="en-US" altLang="zh-TW" sz="1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80975" indent="-180975">
              <a:buFont typeface="Wingdings" panose="05000000000000000000" pitchFamily="2" charset="2"/>
              <a:buChar char="l"/>
            </a:pPr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複數決標</a:t>
            </a:r>
            <a:endParaRPr lang="en-US" altLang="zh-TW" sz="1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80975" indent="-180975">
              <a:buFont typeface="Wingdings" panose="05000000000000000000" pitchFamily="2" charset="2"/>
              <a:buChar char="l"/>
            </a:pPr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總價決標</a:t>
            </a:r>
            <a:endParaRPr lang="en-US" altLang="zh-TW" sz="1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80975" indent="-180975">
              <a:buFont typeface="Wingdings" panose="05000000000000000000" pitchFamily="2" charset="2"/>
              <a:buChar char="l"/>
            </a:pPr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單價決標</a:t>
            </a:r>
          </a:p>
        </p:txBody>
      </p:sp>
      <p:sp>
        <p:nvSpPr>
          <p:cNvPr id="74" name="橢圓 73"/>
          <p:cNvSpPr/>
          <p:nvPr/>
        </p:nvSpPr>
        <p:spPr>
          <a:xfrm>
            <a:off x="3059906" y="2349500"/>
            <a:ext cx="2088357" cy="792162"/>
          </a:xfrm>
          <a:prstGeom prst="ellipse">
            <a:avLst/>
          </a:prstGeom>
          <a:noFill/>
          <a:ln w="38100">
            <a:solidFill>
              <a:srgbClr val="FF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" name="直線單箭頭接點 4"/>
          <p:cNvCxnSpPr/>
          <p:nvPr/>
        </p:nvCxnSpPr>
        <p:spPr>
          <a:xfrm flipH="1">
            <a:off x="4787900" y="404813"/>
            <a:ext cx="1368425" cy="187120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/>
        </p:nvCxnSpPr>
        <p:spPr>
          <a:xfrm>
            <a:off x="5867400" y="402431"/>
            <a:ext cx="1801813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單箭頭接點 79"/>
          <p:cNvCxnSpPr/>
          <p:nvPr/>
        </p:nvCxnSpPr>
        <p:spPr>
          <a:xfrm flipH="1">
            <a:off x="4428331" y="460137"/>
            <a:ext cx="1439070" cy="1313101"/>
          </a:xfrm>
          <a:prstGeom prst="straightConnector1">
            <a:avLst/>
          </a:prstGeom>
          <a:ln w="381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06150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標題 4"/>
          <p:cNvSpPr>
            <a:spLocks noGrp="1"/>
          </p:cNvSpPr>
          <p:nvPr>
            <p:ph type="title" idx="4294967295"/>
          </p:nvPr>
        </p:nvSpPr>
        <p:spPr>
          <a:xfrm>
            <a:off x="230832" y="260350"/>
            <a:ext cx="8229600" cy="419100"/>
          </a:xfrm>
        </p:spPr>
        <p:txBody>
          <a:bodyPr>
            <a:normAutofit fontScale="90000"/>
          </a:bodyPr>
          <a:lstStyle/>
          <a:p>
            <a:r>
              <a:rPr lang="zh-TW" altLang="en-US" sz="4000" b="1" u="sng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問題討論</a:t>
            </a:r>
          </a:p>
        </p:txBody>
      </p:sp>
      <p:sp>
        <p:nvSpPr>
          <p:cNvPr id="121860" name="文字方塊 5"/>
          <p:cNvSpPr txBox="1">
            <a:spLocks noChangeArrowheads="1"/>
          </p:cNvSpPr>
          <p:nvPr/>
        </p:nvSpPr>
        <p:spPr bwMode="auto">
          <a:xfrm>
            <a:off x="107504" y="679450"/>
            <a:ext cx="8642350" cy="6196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 algn="just">
              <a:lnSpc>
                <a:spcPts val="2800"/>
              </a:lnSpc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依據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§49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條、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§23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條子法第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條第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項第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款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，書面報價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及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企劃書，搭配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§52-1-3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取最有標精神</a:t>
            </a:r>
            <a:r>
              <a:rPr lang="zh-TW" altLang="en-US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，是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議價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或比價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﹖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議價有無細則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54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條第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項適用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﹖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09500254920</a:t>
            </a:r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355600" indent="-355600" algn="just">
              <a:lnSpc>
                <a:spcPts val="2800"/>
              </a:lnSpc>
            </a:pP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依據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§49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條、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§23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條子法第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項第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款，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取得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家以上廠商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書面報價或企劃書，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擇符合需要者議價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有無細則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54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條第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項適用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﹖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09500254920</a:t>
            </a:r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355600" indent="-355600" algn="just">
              <a:lnSpc>
                <a:spcPts val="2800"/>
              </a:lnSpc>
            </a:pP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依據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§49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條、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§23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條子法第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項第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款，第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次招標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未取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家以上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，援引第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條事先奉准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改成限制性招標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家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議價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家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議價，有無細則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54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條第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項適用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﹖</a:t>
            </a: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09500365030</a:t>
            </a:r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355600" indent="-355600" algn="just">
              <a:lnSpc>
                <a:spcPts val="2800"/>
              </a:lnSpc>
            </a:pP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依據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§49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條、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§23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條子法第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項第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款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擇符合需要辦理議價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次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招標援引第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得不受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家限制，僅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家投標，有無細則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54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條第</a:t>
            </a:r>
            <a:r>
              <a:rPr lang="en-US" altLang="zh-TW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b="1" u="sng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項適用</a:t>
            </a:r>
            <a:r>
              <a:rPr lang="en-US" altLang="zh-TW" sz="2400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﹖</a:t>
            </a: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09700113090</a:t>
            </a:r>
          </a:p>
          <a:p>
            <a:pPr marL="355600" indent="-355600" algn="just">
              <a:lnSpc>
                <a:spcPts val="2800"/>
              </a:lnSpc>
            </a:pP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5.</a:t>
            </a:r>
            <a:r>
              <a:rPr kumimoji="1" lang="zh-TW" altLang="en-US" sz="2400" b="1" dirty="0">
                <a:latin typeface="標楷體" pitchFamily="65" charset="-120"/>
                <a:ea typeface="標楷體" pitchFamily="65" charset="-120"/>
              </a:rPr>
              <a:t>機關依旨揭辦法第</a:t>
            </a:r>
            <a:r>
              <a:rPr kumimoji="1" lang="en-US" altLang="zh-TW" sz="2400" b="1" dirty="0">
                <a:latin typeface="標楷體" pitchFamily="65" charset="-120"/>
                <a:ea typeface="標楷體" pitchFamily="65" charset="-120"/>
              </a:rPr>
              <a:t>2</a:t>
            </a:r>
            <a:r>
              <a:rPr kumimoji="1" lang="zh-TW" altLang="en-US" sz="2400" b="1" dirty="0">
                <a:latin typeface="標楷體" pitchFamily="65" charset="-120"/>
                <a:ea typeface="標楷體" pitchFamily="65" charset="-120"/>
              </a:rPr>
              <a:t>條第</a:t>
            </a:r>
            <a:r>
              <a:rPr kumimoji="1" lang="en-US" altLang="zh-TW" sz="2400" b="1" dirty="0">
                <a:latin typeface="標楷體" pitchFamily="65" charset="-120"/>
                <a:ea typeface="標楷體" pitchFamily="65" charset="-120"/>
              </a:rPr>
              <a:t>3</a:t>
            </a:r>
            <a:r>
              <a:rPr kumimoji="1" lang="zh-TW" altLang="en-US" sz="2400" b="1" dirty="0">
                <a:latin typeface="標楷體" pitchFamily="65" charset="-120"/>
                <a:ea typeface="標楷體" pitchFamily="65" charset="-120"/>
              </a:rPr>
              <a:t>項規定，於公告或招標文件中</a:t>
            </a:r>
            <a:r>
              <a:rPr kumimoji="1"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訂明開標時間地點</a:t>
            </a:r>
            <a:r>
              <a:rPr kumimoji="1" lang="zh-TW" altLang="en-US" sz="2400" b="1" dirty="0">
                <a:latin typeface="標楷體" pitchFamily="65" charset="-120"/>
                <a:ea typeface="標楷體" pitchFamily="65" charset="-120"/>
              </a:rPr>
              <a:t>，並於開標後當場審查，逕行辦理決標，既</a:t>
            </a:r>
            <a:r>
              <a:rPr kumimoji="1"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已公開取得</a:t>
            </a:r>
            <a:r>
              <a:rPr kumimoji="1" lang="en-US" altLang="zh-TW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kumimoji="1"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家以上廠商</a:t>
            </a:r>
            <a:r>
              <a:rPr kumimoji="1" lang="zh-TW" altLang="en-US" sz="2400" b="1" dirty="0">
                <a:latin typeface="標楷體" pitchFamily="65" charset="-120"/>
                <a:ea typeface="標楷體" pitchFamily="65" charset="-120"/>
              </a:rPr>
              <a:t>之書面報價或企劃書，且係採最低標決標方式辦理者，訂定底價時</a:t>
            </a:r>
            <a:r>
              <a:rPr kumimoji="1"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無需先參考廠商之報價或估價單</a:t>
            </a:r>
            <a:r>
              <a:rPr kumimoji="1" lang="zh-TW" altLang="en-US" sz="2400" b="1" dirty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09500365030</a:t>
            </a:r>
            <a:r>
              <a:rPr kumimoji="1" lang="zh-TW" altLang="en-US" sz="2400" b="1" dirty="0">
                <a:latin typeface="標楷體" pitchFamily="65" charset="-120"/>
                <a:ea typeface="標楷體" pitchFamily="65" charset="-120"/>
              </a:rPr>
              <a:t> </a:t>
            </a:r>
            <a:endParaRPr lang="zh-TW" altLang="en-US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8334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標題 1"/>
          <p:cNvSpPr>
            <a:spLocks noGrp="1"/>
          </p:cNvSpPr>
          <p:nvPr>
            <p:ph type="title"/>
          </p:nvPr>
        </p:nvSpPr>
        <p:spPr>
          <a:xfrm>
            <a:off x="250825" y="0"/>
            <a:ext cx="8713788" cy="112553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行政院公共工程委員會</a:t>
            </a:r>
            <a:r>
              <a:rPr lang="en-US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99</a:t>
            </a:r>
            <a:r>
              <a:rPr lang="zh-TW" altLang="en-US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28</a:t>
            </a:r>
            <a:r>
              <a:rPr lang="zh-TW" altLang="en-US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日工程企字第</a:t>
            </a:r>
            <a:r>
              <a:rPr lang="en-US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09900157681</a:t>
            </a:r>
            <a:r>
              <a:rPr lang="zh-TW" altLang="en-US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號 </a:t>
            </a:r>
            <a:r>
              <a:rPr lang="zh-TW" altLang="en-US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  <a:hlinkClick r:id="rId2" action="ppaction://hlinkfile"/>
              </a:rPr>
              <a:t>附件：檔名為</a:t>
            </a:r>
            <a:r>
              <a:rPr lang="en-US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  <a:hlinkClick r:id="rId2" action="ppaction://hlinkfile"/>
              </a:rPr>
              <a:t>0990015768</a:t>
            </a:r>
            <a:r>
              <a:rPr lang="en-US" altLang="zh-TW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  <a:hlinkClick r:id="rId2" action="ppaction://hlinkfile"/>
              </a:rPr>
              <a:t>1.doc </a:t>
            </a:r>
            <a:br>
              <a:rPr lang="en-US" altLang="zh-TW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</a:br>
            <a:r>
              <a:rPr lang="en-US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95</a:t>
            </a:r>
            <a:r>
              <a:rPr lang="zh-TW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日工程企字第</a:t>
            </a:r>
            <a:r>
              <a:rPr lang="en-US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09500365030</a:t>
            </a:r>
            <a:r>
              <a:rPr lang="zh-TW" altLang="zh-TW" sz="24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號函</a:t>
            </a:r>
            <a:endParaRPr lang="zh-TW" altLang="en-US" sz="2400" b="1" dirty="0">
              <a:solidFill>
                <a:srgbClr val="000000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0115" name="內容版面配置區 2"/>
          <p:cNvSpPr>
            <a:spLocks noGrp="1"/>
          </p:cNvSpPr>
          <p:nvPr>
            <p:ph idx="1"/>
          </p:nvPr>
        </p:nvSpPr>
        <p:spPr>
          <a:xfrm>
            <a:off x="251521" y="1124744"/>
            <a:ext cx="8424936" cy="5400947"/>
          </a:xfrm>
        </p:spPr>
        <p:txBody>
          <a:bodyPr>
            <a:noAutofit/>
          </a:bodyPr>
          <a:lstStyle/>
          <a:p>
            <a:pPr marL="893763" indent="-893763" algn="just">
              <a:lnSpc>
                <a:spcPts val="3000"/>
              </a:lnSpc>
              <a:buFontTx/>
              <a:buNone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主旨：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檢送機關依「中央機關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未達公告金額採購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招標辦法」第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條規定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改採限制性招標議價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之簽陳範例（如附件）。</a:t>
            </a:r>
            <a:endParaRPr lang="en-US" altLang="zh-TW" sz="24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893763" indent="-893763" algn="just">
              <a:lnSpc>
                <a:spcPts val="3000"/>
              </a:lnSpc>
              <a:buFontTx/>
              <a:buNone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說明：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0" indent="0" algn="just">
              <a:lnSpc>
                <a:spcPts val="3000"/>
              </a:lnSpc>
              <a:buFontTx/>
              <a:buNone/>
            </a:pP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未達公告金額之採購，其依政府採購法第</a:t>
            </a:r>
            <a:r>
              <a:rPr lang="en-US" altLang="zh-TW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49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條及中央機關未達公告金額採購招標辦法第</a:t>
            </a:r>
            <a:r>
              <a:rPr lang="en-US" altLang="zh-TW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條第</a:t>
            </a:r>
            <a:r>
              <a:rPr lang="en-US" altLang="zh-TW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項第</a:t>
            </a:r>
            <a:r>
              <a:rPr lang="en-US" altLang="zh-TW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款，採</a:t>
            </a:r>
            <a:r>
              <a:rPr lang="zh-TW" altLang="en-US" sz="2400" b="1" u="sng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公開取得</a:t>
            </a:r>
            <a:r>
              <a:rPr lang="en-US" altLang="zh-TW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家以上廠商之書面報價或企劃書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擇符合需要者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辦理比價或議價，並採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最低標決標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者，如於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次公告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結果，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僅取得</a:t>
            </a:r>
            <a:r>
              <a:rPr lang="en-US" altLang="zh-TW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家廠商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之書面報價，而已依本辦法第</a:t>
            </a:r>
            <a:r>
              <a:rPr lang="en-US" altLang="zh-TW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條簽經機關首長或其授權人員</a:t>
            </a: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核准改採限制性招標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（議價）者，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即可於開標當場改採議價方式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辦理。又如已併簽准由</a:t>
            </a: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原底價核定人擔任主持決標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人員，或由機關首長</a:t>
            </a: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授權主持決標人員於改採議價時擔任底價核定人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檢討原核定底價是否需調整及其調整金額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即可避免因核定底價作業不及，致需另擇期辦理議價之情形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  <p:cxnSp>
        <p:nvCxnSpPr>
          <p:cNvPr id="5" name="直線單箭頭接點 4">
            <a:extLst>
              <a:ext uri="{FF2B5EF4-FFF2-40B4-BE49-F238E27FC236}">
                <a16:creationId xmlns:a16="http://schemas.microsoft.com/office/drawing/2014/main" id="{10C24386-8E85-42D2-A538-9C8512CBCEE2}"/>
              </a:ext>
            </a:extLst>
          </p:cNvPr>
          <p:cNvCxnSpPr>
            <a:cxnSpLocks/>
          </p:cNvCxnSpPr>
          <p:nvPr/>
        </p:nvCxnSpPr>
        <p:spPr>
          <a:xfrm flipH="1">
            <a:off x="8566817" y="3825217"/>
            <a:ext cx="265115" cy="28803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A059B08-76DE-4ECB-902A-BBEE138E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589A65-F6F5-4916-A050-5CEA0761EA69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5759D3E-498B-4451-9861-03DD6794F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4759E8-9421-4F8D-8D93-0A79BCF34276}" type="slidenum">
              <a:rPr lang="en-US" altLang="zh-TW" smtClean="0"/>
              <a:pPr>
                <a:defRPr/>
              </a:pPr>
              <a:t>8</a:t>
            </a:fld>
            <a:endParaRPr lang="en-US" altLang="zh-TW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5DA98F0-053A-4814-8BDF-439B8AB22E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63" t="47581" r="27663" b="16939"/>
          <a:stretch/>
        </p:blipFill>
        <p:spPr>
          <a:xfrm>
            <a:off x="152403" y="116632"/>
            <a:ext cx="8596061" cy="475252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05736E7-A512-41F8-A841-78A54D14E8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63" t="27600" r="27950" b="58400"/>
          <a:stretch/>
        </p:blipFill>
        <p:spPr>
          <a:xfrm>
            <a:off x="228603" y="4793946"/>
            <a:ext cx="8458197" cy="1947422"/>
          </a:xfrm>
          <a:prstGeom prst="rect">
            <a:avLst/>
          </a:prstGeom>
        </p:spPr>
      </p:pic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F025CFA5-AB75-43FB-ABA4-E754ED25540A}"/>
              </a:ext>
            </a:extLst>
          </p:cNvPr>
          <p:cNvCxnSpPr/>
          <p:nvPr/>
        </p:nvCxnSpPr>
        <p:spPr>
          <a:xfrm>
            <a:off x="1835696" y="4005064"/>
            <a:ext cx="1728192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024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62B842D-9523-4AC4-8860-8EDEA377C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4759E8-9421-4F8D-8D93-0A79BCF34276}" type="slidenum">
              <a:rPr lang="en-US" altLang="zh-TW" smtClean="0"/>
              <a:pPr>
                <a:defRPr/>
              </a:pPr>
              <a:t>9</a:t>
            </a:fld>
            <a:endParaRPr lang="en-US" altLang="zh-TW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E53222C-95F8-4290-8398-545D9BD73E11}"/>
              </a:ext>
            </a:extLst>
          </p:cNvPr>
          <p:cNvSpPr txBox="1"/>
          <p:nvPr/>
        </p:nvSpPr>
        <p:spPr>
          <a:xfrm>
            <a:off x="256556" y="100968"/>
            <a:ext cx="835292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重點整理</a:t>
            </a:r>
            <a:endParaRPr lang="en-US" altLang="zh-TW" sz="3200" b="1" u="sng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勞務採購，免收押標金、保證金為原則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無須異質性分析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不訂底價為原則</a:t>
            </a:r>
            <a:endParaRPr lang="en-US" altLang="zh-TW" sz="2400" b="1" u="sng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訂底價，敘明理由</a:t>
            </a:r>
            <a:r>
              <a:rPr lang="zh-TW" altLang="en-US" sz="2400" b="1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？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專家學者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(1/3)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不得現職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政府機關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人員。</a:t>
            </a:r>
            <a:r>
              <a:rPr lang="en-US" altLang="zh-TW" sz="2400" b="1" dirty="0">
                <a:solidFill>
                  <a:srgbClr val="99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2/3</a:t>
            </a:r>
            <a:r>
              <a:rPr lang="zh-TW" altLang="en-US" sz="2400" b="1" dirty="0">
                <a:solidFill>
                  <a:srgbClr val="99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呢？</a:t>
            </a:r>
            <a:r>
              <a:rPr lang="zh-TW" altLang="en-US" sz="2400" b="1" u="dbl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其他人員</a:t>
            </a:r>
          </a:p>
        </p:txBody>
      </p:sp>
      <p:sp>
        <p:nvSpPr>
          <p:cNvPr id="7" name="左大括弧 6">
            <a:extLst>
              <a:ext uri="{FF2B5EF4-FFF2-40B4-BE49-F238E27FC236}">
                <a16:creationId xmlns:a16="http://schemas.microsoft.com/office/drawing/2014/main" id="{49551A8D-CD62-4802-BEC0-A4E32AA197CF}"/>
              </a:ext>
            </a:extLst>
          </p:cNvPr>
          <p:cNvSpPr/>
          <p:nvPr/>
        </p:nvSpPr>
        <p:spPr>
          <a:xfrm>
            <a:off x="1001181" y="2568972"/>
            <a:ext cx="504056" cy="4028380"/>
          </a:xfrm>
          <a:prstGeom prst="leftBrace">
            <a:avLst/>
          </a:prstGeom>
          <a:ln w="28575">
            <a:solidFill>
              <a:srgbClr val="CC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C9E12FA-86CD-4417-A144-2242FD0EF773}"/>
              </a:ext>
            </a:extLst>
          </p:cNvPr>
          <p:cNvSpPr txBox="1"/>
          <p:nvPr/>
        </p:nvSpPr>
        <p:spPr>
          <a:xfrm>
            <a:off x="353411" y="2606903"/>
            <a:ext cx="677108" cy="182651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 w="57150">
            <a:solidFill>
              <a:srgbClr val="0000FF"/>
            </a:solidFill>
          </a:ln>
        </p:spPr>
        <p:txBody>
          <a:bodyPr vert="eaVert" wrap="square" rtlCol="0">
            <a:sp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不訂底價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43F746BF-93AB-4A1A-9542-B3A28B459464}"/>
              </a:ext>
            </a:extLst>
          </p:cNvPr>
          <p:cNvSpPr txBox="1"/>
          <p:nvPr/>
        </p:nvSpPr>
        <p:spPr>
          <a:xfrm>
            <a:off x="1485515" y="2637284"/>
            <a:ext cx="504056" cy="156966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固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定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費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1B276AA-55AF-4C6A-AC78-86F5F80960B7}"/>
              </a:ext>
            </a:extLst>
          </p:cNvPr>
          <p:cNvSpPr txBox="1"/>
          <p:nvPr/>
        </p:nvSpPr>
        <p:spPr>
          <a:xfrm>
            <a:off x="2277815" y="2683123"/>
            <a:ext cx="4884385" cy="40011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9933FF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價格</a:t>
            </a:r>
            <a:r>
              <a:rPr lang="zh-TW" altLang="en-US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納入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評選項目，得占總滿分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％以下</a:t>
            </a: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1E744D6F-BA88-4208-8FBC-A9A061221D22}"/>
              </a:ext>
            </a:extLst>
          </p:cNvPr>
          <p:cNvSpPr/>
          <p:nvPr/>
        </p:nvSpPr>
        <p:spPr>
          <a:xfrm>
            <a:off x="1990913" y="3122785"/>
            <a:ext cx="1190315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成本</a:t>
            </a:r>
            <a:endParaRPr lang="en-US" altLang="zh-TW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分析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166D84F0-8055-4292-A532-03CFB8A3025D}"/>
              </a:ext>
            </a:extLst>
          </p:cNvPr>
          <p:cNvSpPr txBox="1"/>
          <p:nvPr/>
        </p:nvSpPr>
        <p:spPr>
          <a:xfrm>
            <a:off x="2277815" y="3762375"/>
            <a:ext cx="4310410" cy="40011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rgbClr val="9933FF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價格</a:t>
            </a:r>
            <a:r>
              <a:rPr lang="zh-TW" altLang="en-US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不納入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評選項目，廠商無須報價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948726ED-E2A3-4A0A-BD78-D96933264F2C}"/>
              </a:ext>
            </a:extLst>
          </p:cNvPr>
          <p:cNvSpPr txBox="1"/>
          <p:nvPr/>
        </p:nvSpPr>
        <p:spPr>
          <a:xfrm>
            <a:off x="1536840" y="4350583"/>
            <a:ext cx="504056" cy="22467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未載明固</a:t>
            </a:r>
            <a:endParaRPr lang="en-US" altLang="zh-TW" sz="20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定</a:t>
            </a:r>
            <a:endParaRPr lang="en-US" altLang="zh-TW" sz="20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費</a:t>
            </a:r>
            <a:endParaRPr lang="en-US" altLang="zh-TW" sz="20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2EE51FAC-88A2-43BA-B62D-0A606E7B9E26}"/>
              </a:ext>
            </a:extLst>
          </p:cNvPr>
          <p:cNvSpPr/>
          <p:nvPr/>
        </p:nvSpPr>
        <p:spPr>
          <a:xfrm>
            <a:off x="1908440" y="5185935"/>
            <a:ext cx="1190315" cy="57606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價格組成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0F77FA20-5604-4097-B617-47F752DEBFB3}"/>
              </a:ext>
            </a:extLst>
          </p:cNvPr>
          <p:cNvSpPr txBox="1"/>
          <p:nvPr/>
        </p:nvSpPr>
        <p:spPr>
          <a:xfrm>
            <a:off x="2277815" y="4334146"/>
            <a:ext cx="4670449" cy="40011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9933FF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價格納入評選項目，占總滿分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-50</a:t>
            </a:r>
            <a:r>
              <a:rPr lang="zh-TW" altLang="en-US" sz="2000" b="1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％</a:t>
            </a:r>
            <a:endParaRPr lang="zh-TW" altLang="en-US" sz="20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30390BBE-2749-4748-BC94-C35C7F9BFA2D}"/>
              </a:ext>
            </a:extLst>
          </p:cNvPr>
          <p:cNvSpPr txBox="1"/>
          <p:nvPr/>
        </p:nvSpPr>
        <p:spPr>
          <a:xfrm>
            <a:off x="2277814" y="4797782"/>
            <a:ext cx="6038602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rgbClr val="9933FF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議價前成立</a:t>
            </a:r>
            <a:r>
              <a:rPr lang="zh-TW" altLang="en-US" sz="20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評審委員會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，參考廠商報價提出建議金額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827E8B97-D32A-4972-8009-FCE6F793DEB2}"/>
              </a:ext>
            </a:extLst>
          </p:cNvPr>
          <p:cNvSpPr txBox="1"/>
          <p:nvPr/>
        </p:nvSpPr>
        <p:spPr>
          <a:xfrm>
            <a:off x="2040896" y="5750042"/>
            <a:ext cx="5121304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rgbClr val="9933FF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得徵求</a:t>
            </a:r>
            <a:r>
              <a:rPr lang="zh-TW" altLang="en-US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評選委員會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同意後，代替評審委員會</a:t>
            </a:r>
          </a:p>
        </p:txBody>
      </p:sp>
      <p:sp>
        <p:nvSpPr>
          <p:cNvPr id="18" name="流程圖: 卡片 17">
            <a:extLst>
              <a:ext uri="{FF2B5EF4-FFF2-40B4-BE49-F238E27FC236}">
                <a16:creationId xmlns:a16="http://schemas.microsoft.com/office/drawing/2014/main" id="{412A9657-F615-4F89-9B02-55064F9567E1}"/>
              </a:ext>
            </a:extLst>
          </p:cNvPr>
          <p:cNvSpPr/>
          <p:nvPr/>
        </p:nvSpPr>
        <p:spPr>
          <a:xfrm>
            <a:off x="6681415" y="3159718"/>
            <a:ext cx="1723570" cy="660167"/>
          </a:xfrm>
          <a:prstGeom prst="flowChartPunchedCar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得議定其他採購條件後決標</a:t>
            </a:r>
          </a:p>
        </p:txBody>
      </p:sp>
      <p:sp>
        <p:nvSpPr>
          <p:cNvPr id="19" name="左大括弧 18">
            <a:extLst>
              <a:ext uri="{FF2B5EF4-FFF2-40B4-BE49-F238E27FC236}">
                <a16:creationId xmlns:a16="http://schemas.microsoft.com/office/drawing/2014/main" id="{382E9DF7-5E4F-4FE7-8156-AD16FAEA492A}"/>
              </a:ext>
            </a:extLst>
          </p:cNvPr>
          <p:cNvSpPr/>
          <p:nvPr/>
        </p:nvSpPr>
        <p:spPr>
          <a:xfrm>
            <a:off x="7032823" y="5520505"/>
            <a:ext cx="381000" cy="907361"/>
          </a:xfrm>
          <a:prstGeom prst="leftBrac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07AA61CC-1C2D-4B0F-B463-94AB02B4F9F6}"/>
              </a:ext>
            </a:extLst>
          </p:cNvPr>
          <p:cNvSpPr txBox="1"/>
          <p:nvPr/>
        </p:nvSpPr>
        <p:spPr>
          <a:xfrm>
            <a:off x="7294656" y="5561567"/>
            <a:ext cx="1392144" cy="369332"/>
          </a:xfrm>
          <a:prstGeom prst="rect">
            <a:avLst/>
          </a:prstGeom>
          <a:solidFill>
            <a:srgbClr val="66FFFF"/>
          </a:solidFill>
          <a:ln>
            <a:solidFill>
              <a:srgbClr val="9933FF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評選後提出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A088761F-6E96-47BA-90C8-AE96D756F387}"/>
              </a:ext>
            </a:extLst>
          </p:cNvPr>
          <p:cNvSpPr txBox="1"/>
          <p:nvPr/>
        </p:nvSpPr>
        <p:spPr>
          <a:xfrm>
            <a:off x="7294655" y="6028508"/>
            <a:ext cx="139214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9933FF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議價前提出</a:t>
            </a:r>
          </a:p>
        </p:txBody>
      </p:sp>
      <p:sp>
        <p:nvSpPr>
          <p:cNvPr id="3" name="箭號: 上彎 2">
            <a:extLst>
              <a:ext uri="{FF2B5EF4-FFF2-40B4-BE49-F238E27FC236}">
                <a16:creationId xmlns:a16="http://schemas.microsoft.com/office/drawing/2014/main" id="{E22C0E26-6872-4768-90A8-C9A1B6469B55}"/>
              </a:ext>
            </a:extLst>
          </p:cNvPr>
          <p:cNvSpPr/>
          <p:nvPr/>
        </p:nvSpPr>
        <p:spPr>
          <a:xfrm>
            <a:off x="8384819" y="2136351"/>
            <a:ext cx="301981" cy="263093"/>
          </a:xfrm>
          <a:prstGeom prst="bentUpArrow">
            <a:avLst/>
          </a:prstGeom>
          <a:solidFill>
            <a:srgbClr val="0000FF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84F60727-2F56-46B9-9699-EF34327494B5}"/>
              </a:ext>
            </a:extLst>
          </p:cNvPr>
          <p:cNvSpPr txBox="1"/>
          <p:nvPr/>
        </p:nvSpPr>
        <p:spPr>
          <a:xfrm>
            <a:off x="6048189" y="850097"/>
            <a:ext cx="2731268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16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民意代表：中央、地方。</a:t>
            </a:r>
            <a:endParaRPr lang="en-US" altLang="zh-TW" sz="1600" b="1" dirty="0">
              <a:solidFill>
                <a:srgbClr val="1C1C1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6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均不可以</a:t>
            </a:r>
            <a:r>
              <a:rPr lang="en-US" altLang="zh-TW" sz="16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行政、立法</a:t>
            </a:r>
            <a:r>
              <a:rPr lang="en-US" altLang="zh-TW" sz="16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600" b="1" dirty="0">
              <a:solidFill>
                <a:srgbClr val="1C1C1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6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任職機關內派可以</a:t>
            </a:r>
            <a:endParaRPr lang="en-US" altLang="zh-TW" sz="1600" b="1" u="sng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1080013011</a:t>
            </a:r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號 </a:t>
            </a:r>
            <a:endParaRPr lang="zh-TW" altLang="en-US" sz="1600" b="1" u="sng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3D6781B4-D3F1-4D2C-8D7C-B652477BA362}"/>
              </a:ext>
            </a:extLst>
          </p:cNvPr>
          <p:cNvSpPr txBox="1"/>
          <p:nvPr/>
        </p:nvSpPr>
        <p:spPr>
          <a:xfrm>
            <a:off x="4427984" y="5229200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OR</a:t>
            </a:r>
            <a:endParaRPr lang="zh-TW" altLang="en-US" sz="2400" b="1" dirty="0"/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B1CA4574-12EB-43FF-95DA-48F50784A48A}"/>
              </a:ext>
            </a:extLst>
          </p:cNvPr>
          <p:cNvSpPr txBox="1"/>
          <p:nvPr/>
        </p:nvSpPr>
        <p:spPr>
          <a:xfrm>
            <a:off x="120678" y="4734256"/>
            <a:ext cx="461665" cy="20227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eaVert"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參考</a:t>
            </a: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最有利標精神</a:t>
            </a:r>
          </a:p>
        </p:txBody>
      </p:sp>
      <p:sp>
        <p:nvSpPr>
          <p:cNvPr id="25" name="流程圖: 卡片 24">
            <a:extLst>
              <a:ext uri="{FF2B5EF4-FFF2-40B4-BE49-F238E27FC236}">
                <a16:creationId xmlns:a16="http://schemas.microsoft.com/office/drawing/2014/main" id="{3D8C8FAD-5B26-40D4-96C8-94BC5ABEAE92}"/>
              </a:ext>
            </a:extLst>
          </p:cNvPr>
          <p:cNvSpPr/>
          <p:nvPr/>
        </p:nvSpPr>
        <p:spPr>
          <a:xfrm>
            <a:off x="2302728" y="6241694"/>
            <a:ext cx="4774134" cy="372344"/>
          </a:xfrm>
          <a:prstGeom prst="flowChartPunchedCard">
            <a:avLst/>
          </a:prstGeom>
          <a:solidFill>
            <a:srgbClr val="99FF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得議約其他採購條件。議約後再提出建議金額</a:t>
            </a:r>
          </a:p>
        </p:txBody>
      </p:sp>
      <p:sp>
        <p:nvSpPr>
          <p:cNvPr id="26" name="橢圓 25">
            <a:extLst>
              <a:ext uri="{FF2B5EF4-FFF2-40B4-BE49-F238E27FC236}">
                <a16:creationId xmlns:a16="http://schemas.microsoft.com/office/drawing/2014/main" id="{EB984AF9-2677-4380-9A34-E3447F0A3F21}"/>
              </a:ext>
            </a:extLst>
          </p:cNvPr>
          <p:cNvSpPr/>
          <p:nvPr/>
        </p:nvSpPr>
        <p:spPr>
          <a:xfrm>
            <a:off x="107504" y="3083233"/>
            <a:ext cx="1129211" cy="1250913"/>
          </a:xfrm>
          <a:prstGeom prst="ellipse">
            <a:avLst/>
          </a:prstGeom>
          <a:noFill/>
          <a:ln w="38100">
            <a:solidFill>
              <a:srgbClr val="0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>
            <a:extLst>
              <a:ext uri="{FF2B5EF4-FFF2-40B4-BE49-F238E27FC236}">
                <a16:creationId xmlns:a16="http://schemas.microsoft.com/office/drawing/2014/main" id="{D53CD8A4-F8FD-4E2F-846B-E5B1FD41E935}"/>
              </a:ext>
            </a:extLst>
          </p:cNvPr>
          <p:cNvSpPr/>
          <p:nvPr/>
        </p:nvSpPr>
        <p:spPr>
          <a:xfrm>
            <a:off x="1143264" y="2883841"/>
            <a:ext cx="371600" cy="452506"/>
          </a:xfrm>
          <a:prstGeom prst="ellipse">
            <a:avLst/>
          </a:prstGeom>
          <a:solidFill>
            <a:srgbClr val="0000FF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/>
              <a:t>1</a:t>
            </a:r>
            <a:endParaRPr lang="zh-TW" altLang="en-US" sz="2400" dirty="0"/>
          </a:p>
        </p:txBody>
      </p:sp>
      <p:sp>
        <p:nvSpPr>
          <p:cNvPr id="28" name="橢圓 27">
            <a:extLst>
              <a:ext uri="{FF2B5EF4-FFF2-40B4-BE49-F238E27FC236}">
                <a16:creationId xmlns:a16="http://schemas.microsoft.com/office/drawing/2014/main" id="{E6F61435-2C5D-47BB-BDDB-FEA088C7615A}"/>
              </a:ext>
            </a:extLst>
          </p:cNvPr>
          <p:cNvSpPr/>
          <p:nvPr/>
        </p:nvSpPr>
        <p:spPr>
          <a:xfrm>
            <a:off x="150305" y="3429000"/>
            <a:ext cx="371600" cy="452506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2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cxnSp>
        <p:nvCxnSpPr>
          <p:cNvPr id="30" name="直線單箭頭接點 29">
            <a:extLst>
              <a:ext uri="{FF2B5EF4-FFF2-40B4-BE49-F238E27FC236}">
                <a16:creationId xmlns:a16="http://schemas.microsoft.com/office/drawing/2014/main" id="{5461FAA6-AFDC-4A9B-9A4A-B58C45ADED5C}"/>
              </a:ext>
            </a:extLst>
          </p:cNvPr>
          <p:cNvCxnSpPr/>
          <p:nvPr/>
        </p:nvCxnSpPr>
        <p:spPr>
          <a:xfrm>
            <a:off x="1143264" y="4005064"/>
            <a:ext cx="1134550" cy="329082"/>
          </a:xfrm>
          <a:prstGeom prst="straightConnector1">
            <a:avLst/>
          </a:prstGeom>
          <a:ln w="57150">
            <a:solidFill>
              <a:srgbClr val="0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>
            <a:extLst>
              <a:ext uri="{FF2B5EF4-FFF2-40B4-BE49-F238E27FC236}">
                <a16:creationId xmlns:a16="http://schemas.microsoft.com/office/drawing/2014/main" id="{434578D0-2982-4C7A-AE82-98BD5C6B4511}"/>
              </a:ext>
            </a:extLst>
          </p:cNvPr>
          <p:cNvCxnSpPr>
            <a:cxnSpLocks/>
          </p:cNvCxnSpPr>
          <p:nvPr/>
        </p:nvCxnSpPr>
        <p:spPr>
          <a:xfrm>
            <a:off x="937962" y="2764718"/>
            <a:ext cx="628456" cy="72182"/>
          </a:xfrm>
          <a:prstGeom prst="straightConnector1">
            <a:avLst/>
          </a:prstGeom>
          <a:ln w="57150">
            <a:solidFill>
              <a:srgbClr val="0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>
            <a:extLst>
              <a:ext uri="{FF2B5EF4-FFF2-40B4-BE49-F238E27FC236}">
                <a16:creationId xmlns:a16="http://schemas.microsoft.com/office/drawing/2014/main" id="{B9D72A53-2132-4194-8ABC-2B4CEF1E1EFB}"/>
              </a:ext>
            </a:extLst>
          </p:cNvPr>
          <p:cNvCxnSpPr>
            <a:cxnSpLocks/>
          </p:cNvCxnSpPr>
          <p:nvPr/>
        </p:nvCxnSpPr>
        <p:spPr>
          <a:xfrm>
            <a:off x="1312662" y="4073832"/>
            <a:ext cx="304703" cy="439327"/>
          </a:xfrm>
          <a:prstGeom prst="straightConnector1">
            <a:avLst/>
          </a:prstGeom>
          <a:ln w="57150">
            <a:solidFill>
              <a:srgbClr val="0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19AA3E48-6FC3-454D-8252-8CDB5E11A9B1}"/>
              </a:ext>
            </a:extLst>
          </p:cNvPr>
          <p:cNvSpPr txBox="1"/>
          <p:nvPr/>
        </p:nvSpPr>
        <p:spPr>
          <a:xfrm>
            <a:off x="630152" y="4725783"/>
            <a:ext cx="492443" cy="158944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eaVert" wrap="square" rtlCol="0">
            <a:spAutoFit/>
          </a:bodyPr>
          <a:lstStyle/>
          <a:p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準用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最有利標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FEB2E56-6301-4AAE-92E5-E9E6465E31F4}"/>
              </a:ext>
            </a:extLst>
          </p:cNvPr>
          <p:cNvSpPr/>
          <p:nvPr/>
        </p:nvSpPr>
        <p:spPr>
          <a:xfrm>
            <a:off x="7217339" y="2521311"/>
            <a:ext cx="1680390" cy="400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本機關、其他機關、非機關等人員</a:t>
            </a:r>
            <a:endParaRPr lang="zh-TW" altLang="en-US" sz="1400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D48D774-16F3-4F50-96A8-C4B261C6BB3B}"/>
              </a:ext>
            </a:extLst>
          </p:cNvPr>
          <p:cNvSpPr/>
          <p:nvPr/>
        </p:nvSpPr>
        <p:spPr>
          <a:xfrm>
            <a:off x="3727872" y="1730863"/>
            <a:ext cx="2028139" cy="40011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政府機關以外人員均可</a:t>
            </a:r>
          </a:p>
        </p:txBody>
      </p:sp>
      <p:sp>
        <p:nvSpPr>
          <p:cNvPr id="37" name="橢圓 36">
            <a:extLst>
              <a:ext uri="{FF2B5EF4-FFF2-40B4-BE49-F238E27FC236}">
                <a16:creationId xmlns:a16="http://schemas.microsoft.com/office/drawing/2014/main" id="{F2D08B6A-DF1E-4747-9B0E-F216B2C7573F}"/>
              </a:ext>
            </a:extLst>
          </p:cNvPr>
          <p:cNvSpPr/>
          <p:nvPr/>
        </p:nvSpPr>
        <p:spPr>
          <a:xfrm>
            <a:off x="2862604" y="2516169"/>
            <a:ext cx="637248" cy="288968"/>
          </a:xfrm>
          <a:prstGeom prst="ellipse">
            <a:avLst/>
          </a:pr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1.1</a:t>
            </a:r>
            <a:endParaRPr lang="zh-TW" altLang="en-US" sz="1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8" name="橢圓 37">
            <a:extLst>
              <a:ext uri="{FF2B5EF4-FFF2-40B4-BE49-F238E27FC236}">
                <a16:creationId xmlns:a16="http://schemas.microsoft.com/office/drawing/2014/main" id="{BB651514-4E50-49E5-A16F-BDD18A9FA451}"/>
              </a:ext>
            </a:extLst>
          </p:cNvPr>
          <p:cNvSpPr/>
          <p:nvPr/>
        </p:nvSpPr>
        <p:spPr>
          <a:xfrm>
            <a:off x="3018698" y="3564205"/>
            <a:ext cx="637248" cy="288968"/>
          </a:xfrm>
          <a:prstGeom prst="ellipse">
            <a:avLst/>
          </a:pr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1.2</a:t>
            </a:r>
            <a:endParaRPr lang="zh-TW" altLang="en-US" sz="1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9" name="橢圓 38">
            <a:extLst>
              <a:ext uri="{FF2B5EF4-FFF2-40B4-BE49-F238E27FC236}">
                <a16:creationId xmlns:a16="http://schemas.microsoft.com/office/drawing/2014/main" id="{411A535F-99AA-43BF-AE15-E0F46E8E3D80}"/>
              </a:ext>
            </a:extLst>
          </p:cNvPr>
          <p:cNvSpPr/>
          <p:nvPr/>
        </p:nvSpPr>
        <p:spPr>
          <a:xfrm>
            <a:off x="6588230" y="4199667"/>
            <a:ext cx="637248" cy="288968"/>
          </a:xfrm>
          <a:prstGeom prst="ellipse">
            <a:avLst/>
          </a:pr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1.A</a:t>
            </a:r>
            <a:endParaRPr lang="zh-TW" altLang="en-US" sz="1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" name="橢圓 39">
            <a:extLst>
              <a:ext uri="{FF2B5EF4-FFF2-40B4-BE49-F238E27FC236}">
                <a16:creationId xmlns:a16="http://schemas.microsoft.com/office/drawing/2014/main" id="{0A9E0CBA-EB6A-4D62-8D80-5E15CD095D35}"/>
              </a:ext>
            </a:extLst>
          </p:cNvPr>
          <p:cNvSpPr/>
          <p:nvPr/>
        </p:nvSpPr>
        <p:spPr>
          <a:xfrm>
            <a:off x="3801252" y="5162563"/>
            <a:ext cx="637248" cy="288968"/>
          </a:xfrm>
          <a:prstGeom prst="ellipse">
            <a:avLst/>
          </a:pr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1.B</a:t>
            </a:r>
            <a:endParaRPr lang="zh-TW" altLang="en-US" sz="1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41" name="直線單箭頭接點 40">
            <a:extLst>
              <a:ext uri="{FF2B5EF4-FFF2-40B4-BE49-F238E27FC236}">
                <a16:creationId xmlns:a16="http://schemas.microsoft.com/office/drawing/2014/main" id="{7DEF265C-CC4C-4BDF-AA52-C36F150728A5}"/>
              </a:ext>
            </a:extLst>
          </p:cNvPr>
          <p:cNvCxnSpPr>
            <a:cxnSpLocks/>
          </p:cNvCxnSpPr>
          <p:nvPr/>
        </p:nvCxnSpPr>
        <p:spPr>
          <a:xfrm flipV="1">
            <a:off x="3245579" y="5413398"/>
            <a:ext cx="553788" cy="279977"/>
          </a:xfrm>
          <a:prstGeom prst="straightConnector1">
            <a:avLst/>
          </a:prstGeom>
          <a:ln w="57150">
            <a:solidFill>
              <a:srgbClr val="0000FF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039C39BA-5386-46DD-B6D8-6588CAC607E9}"/>
              </a:ext>
            </a:extLst>
          </p:cNvPr>
          <p:cNvSpPr/>
          <p:nvPr/>
        </p:nvSpPr>
        <p:spPr>
          <a:xfrm>
            <a:off x="7950912" y="4007798"/>
            <a:ext cx="946817" cy="7514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</a:t>
            </a:r>
            <a:r>
              <a:rPr lang="en-US" altLang="zh-TW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§46</a:t>
            </a:r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、細則</a:t>
            </a:r>
            <a:r>
              <a:rPr lang="en-US" altLang="zh-TW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§53</a:t>
            </a:r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§54</a:t>
            </a:r>
            <a:r>
              <a:rPr lang="zh-TW" altLang="en-US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Ⅲ</a:t>
            </a:r>
            <a:endParaRPr lang="zh-TW" altLang="en-US" sz="1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7" name="橢圓 46">
            <a:extLst>
              <a:ext uri="{FF2B5EF4-FFF2-40B4-BE49-F238E27FC236}">
                <a16:creationId xmlns:a16="http://schemas.microsoft.com/office/drawing/2014/main" id="{9FFF8B11-DFCD-4F88-904C-F51EFD51566C}"/>
              </a:ext>
            </a:extLst>
          </p:cNvPr>
          <p:cNvSpPr/>
          <p:nvPr/>
        </p:nvSpPr>
        <p:spPr>
          <a:xfrm>
            <a:off x="7086308" y="3941296"/>
            <a:ext cx="637248" cy="288968"/>
          </a:xfrm>
          <a:prstGeom prst="ellipse">
            <a:avLst/>
          </a:prstGeom>
          <a:solidFill>
            <a:srgbClr val="0000FF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1.B</a:t>
            </a:r>
            <a:r>
              <a:rPr lang="zh-TW" altLang="en-US" sz="1400" b="1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？</a:t>
            </a:r>
            <a:endParaRPr lang="zh-TW" altLang="en-US" sz="14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4" name="橢圓 43">
            <a:extLst>
              <a:ext uri="{FF2B5EF4-FFF2-40B4-BE49-F238E27FC236}">
                <a16:creationId xmlns:a16="http://schemas.microsoft.com/office/drawing/2014/main" id="{32D85F13-2F82-4210-89DA-3CC9E68E8164}"/>
              </a:ext>
            </a:extLst>
          </p:cNvPr>
          <p:cNvSpPr/>
          <p:nvPr/>
        </p:nvSpPr>
        <p:spPr>
          <a:xfrm>
            <a:off x="7399268" y="4424184"/>
            <a:ext cx="637248" cy="288968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endParaRPr lang="zh-TW" altLang="en-US" sz="1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9129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標題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692150"/>
          </a:xfrm>
        </p:spPr>
        <p:txBody>
          <a:bodyPr>
            <a:normAutofit fontScale="90000"/>
          </a:bodyPr>
          <a:lstStyle/>
          <a:p>
            <a:r>
              <a:rPr lang="zh-TW" altLang="en-US" sz="4000" b="1" dirty="0"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</a:rPr>
              <a:t>問題討論</a:t>
            </a:r>
          </a:p>
        </p:txBody>
      </p:sp>
      <p:sp>
        <p:nvSpPr>
          <p:cNvPr id="69636" name="文字方塊 3"/>
          <p:cNvSpPr txBox="1">
            <a:spLocks noChangeArrowheads="1"/>
          </p:cNvSpPr>
          <p:nvPr/>
        </p:nvSpPr>
        <p:spPr bwMode="auto">
          <a:xfrm>
            <a:off x="199790" y="692150"/>
            <a:ext cx="8477075" cy="5840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4500" indent="-44450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marL="361950" indent="-361950"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採購金額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120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萬、預估金額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萬、</a:t>
            </a: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底價</a:t>
            </a:r>
            <a:r>
              <a:rPr lang="en-US" altLang="zh-TW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100</a:t>
            </a: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萬，流標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再次招標底價是否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重訂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﹖</a:t>
            </a:r>
            <a:r>
              <a:rPr lang="zh-TW" altLang="en-US" sz="24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已知流標，是否仍需核定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底價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﹖</a:t>
            </a:r>
          </a:p>
          <a:p>
            <a:pPr marL="355600" indent="-355600"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採購金額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120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萬、預估金額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萬、底價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100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萬，比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減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價後最低報價</a:t>
            </a:r>
            <a:r>
              <a:rPr lang="en-US" altLang="zh-TW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102</a:t>
            </a: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萬，廢標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，再次招標，底價</a:t>
            </a: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是否重訂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﹖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可否核定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103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萬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﹖</a:t>
            </a:r>
            <a:r>
              <a:rPr lang="zh-TW" altLang="en-US" sz="2400" b="1" dirty="0">
                <a:solidFill>
                  <a:srgbClr val="008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原因？</a:t>
            </a:r>
            <a:r>
              <a:rPr lang="zh-TW" altLang="en-US" sz="2400" b="1" u="sng" dirty="0">
                <a:solidFill>
                  <a:srgbClr val="008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例如匯率、招標文件改變</a:t>
            </a:r>
            <a:endParaRPr lang="en-US" altLang="zh-TW" sz="2400" b="1" u="sng" dirty="0">
              <a:solidFill>
                <a:srgbClr val="008000"/>
              </a:solidFill>
              <a:latin typeface="標楷體" pitchFamily="65" charset="-120"/>
              <a:ea typeface="標楷體" pitchFamily="65" charset="-120"/>
            </a:endParaRPr>
          </a:p>
          <a:p>
            <a:pPr marL="355600" indent="-355600"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底價核定</a:t>
            </a:r>
            <a:r>
              <a:rPr lang="en-US" altLang="zh-TW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101</a:t>
            </a: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萬</a:t>
            </a:r>
            <a:r>
              <a:rPr lang="zh-TW" altLang="en-US" sz="2400" b="1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比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減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價後</a:t>
            </a: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最低報價</a:t>
            </a:r>
            <a:r>
              <a:rPr lang="en-US" altLang="zh-TW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105</a:t>
            </a: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萬，廢標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，再次招標，</a:t>
            </a:r>
            <a:r>
              <a:rPr lang="zh-TW" altLang="en-US" sz="24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底價</a:t>
            </a:r>
            <a:r>
              <a:rPr lang="en-US" altLang="zh-TW" sz="24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101</a:t>
            </a:r>
            <a:r>
              <a:rPr lang="zh-TW" altLang="en-US" sz="24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萬或</a:t>
            </a:r>
            <a:r>
              <a:rPr lang="en-US" altLang="zh-TW" sz="24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105</a:t>
            </a:r>
            <a:r>
              <a:rPr lang="zh-TW" altLang="en-US" sz="24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萬或</a:t>
            </a:r>
            <a:r>
              <a:rPr lang="en-US" altLang="zh-TW" sz="24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106</a:t>
            </a:r>
            <a:r>
              <a:rPr lang="zh-TW" altLang="en-US" sz="24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萬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﹖</a:t>
            </a:r>
          </a:p>
          <a:p>
            <a:pPr marL="355600" indent="-355600"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2400" b="1" dirty="0">
                <a:solidFill>
                  <a:srgbClr val="00003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保留決標紀錄，如已載明後續「決標生效」或「廢標」之條件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，例如「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俟廠商繳妥差額保證金後生效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」，並符合政府採購法施行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細則第</a:t>
            </a:r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68</a:t>
            </a:r>
            <a:r>
              <a:rPr lang="zh-TW" altLang="en-US" sz="24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規定應記載事項，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尚無需重複製作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決標或廢標紀錄。</a:t>
            </a:r>
            <a:r>
              <a:rPr lang="en-US" altLang="zh-TW" sz="1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1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1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88022788</a:t>
            </a:r>
            <a:r>
              <a:rPr lang="zh-TW" altLang="en-US" sz="1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號、第</a:t>
            </a:r>
            <a:r>
              <a:rPr lang="en-US" altLang="zh-TW" sz="1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09500300870</a:t>
            </a:r>
            <a:r>
              <a:rPr lang="zh-TW" altLang="en-US" sz="1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號、</a:t>
            </a:r>
            <a:r>
              <a:rPr lang="en-US" altLang="zh-TW" sz="1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09800196000</a:t>
            </a:r>
            <a:r>
              <a:rPr lang="zh-TW" altLang="en-US" sz="1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  <a:r>
              <a:rPr lang="en-US" altLang="zh-TW" sz="1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55600" indent="-355600" algn="just" eaLnBrk="1" hangingPunct="1">
              <a:lnSpc>
                <a:spcPts val="3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TW" sz="2400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機關於宣布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保留決標時，仍應製作紀錄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。其後於作成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決標或廢標之決定時，得免另訂時間及地點公開為之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。另依本法第</a:t>
            </a:r>
            <a:r>
              <a:rPr lang="en-US" alt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52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項規定，決標時得不通知投標廠商到場，其結果應通知各投標廠商。</a:t>
            </a:r>
            <a:r>
              <a:rPr lang="en-US" altLang="zh-TW" sz="2000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(89</a:t>
            </a:r>
            <a:r>
              <a:rPr lang="zh-TW" altLang="en-US" sz="2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日工程企字第</a:t>
            </a:r>
            <a:r>
              <a:rPr lang="en-US" altLang="zh-TW" sz="2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88022788</a:t>
            </a:r>
            <a:r>
              <a:rPr lang="zh-TW" altLang="en-US" sz="2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  <a:r>
              <a:rPr lang="en-US" altLang="zh-TW" sz="2000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0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B1C2586-7CE5-4A9E-829B-94F9C8F63496}"/>
              </a:ext>
            </a:extLst>
          </p:cNvPr>
          <p:cNvSpPr/>
          <p:nvPr/>
        </p:nvSpPr>
        <p:spPr>
          <a:xfrm>
            <a:off x="2699792" y="3023384"/>
            <a:ext cx="4176464" cy="954107"/>
          </a:xfrm>
          <a:prstGeom prst="rect">
            <a:avLst/>
          </a:prstGeom>
          <a:gradFill>
            <a:gsLst>
              <a:gs pos="0">
                <a:srgbClr val="FFC000"/>
              </a:gs>
              <a:gs pos="74000">
                <a:srgbClr val="FFFF00"/>
              </a:gs>
              <a:gs pos="83000">
                <a:schemeClr val="accent5">
                  <a:lumMod val="60000"/>
                  <a:lumOff val="40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58775" indent="-358775" algn="ctr"/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總標價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部分標價偏低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</a:p>
          <a:p>
            <a:pPr marL="358775" indent="-358775" algn="ctr"/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超底價決標之處理</a:t>
            </a:r>
            <a:endParaRPr lang="zh-TW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5110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2"/>
          <p:cNvSpPr>
            <a:spLocks noGrp="1" noChangeArrowheads="1"/>
          </p:cNvSpPr>
          <p:nvPr>
            <p:ph type="title"/>
          </p:nvPr>
        </p:nvSpPr>
        <p:spPr>
          <a:xfrm>
            <a:off x="387460" y="188640"/>
            <a:ext cx="7772400" cy="72037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TW" sz="48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60</a:t>
            </a:r>
            <a:r>
              <a:rPr lang="zh-TW" altLang="en-US" sz="48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、本採購：</a:t>
            </a:r>
            <a:r>
              <a:rPr lang="zh-TW" altLang="en-US" sz="48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311" y="822709"/>
            <a:ext cx="8280920" cy="4708525"/>
          </a:xfrm>
        </p:spPr>
        <p:txBody>
          <a:bodyPr/>
          <a:lstStyle/>
          <a:p>
            <a:pPr marL="896938" indent="-89693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  <a:sym typeface="Wingdings" pitchFamily="2" charset="2"/>
              </a:rPr>
              <a:t>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b="1" u="sng" dirty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預算未完成立法程序前，得先辦理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保留決標</a:t>
            </a:r>
            <a:r>
              <a:rPr lang="zh-TW" altLang="en-US" b="1" u="sng" dirty="0">
                <a:solidFill>
                  <a:srgbClr val="0033CC"/>
                </a:solidFill>
                <a:latin typeface="標楷體" pitchFamily="65" charset="-120"/>
                <a:ea typeface="標楷體" pitchFamily="65" charset="-120"/>
              </a:rPr>
              <a:t>，俟預算通過後始決標生效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896938" indent="-89693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(2)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決標方式為：</a:t>
            </a:r>
            <a:endParaRPr lang="zh-TW" altLang="en-US" b="1" dirty="0">
              <a:latin typeface="標楷體" pitchFamily="65" charset="-120"/>
              <a:ea typeface="標楷體" pitchFamily="65" charset="-120"/>
              <a:sym typeface="Wingdings" pitchFamily="2" charset="2"/>
            </a:endParaRPr>
          </a:p>
          <a:p>
            <a:pPr marL="896938" indent="-89693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zh-TW" altLang="en-US" b="1" dirty="0">
                <a:latin typeface="標楷體" pitchFamily="65" charset="-120"/>
                <a:ea typeface="標楷體" pitchFamily="65" charset="-120"/>
                <a:sym typeface="Wingdings" pitchFamily="2" charset="2"/>
              </a:rPr>
              <a:t>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(2-1)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總價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決標。</a:t>
            </a:r>
            <a:endParaRPr lang="zh-TW" altLang="en-US" b="1" dirty="0">
              <a:latin typeface="標楷體" pitchFamily="65" charset="-120"/>
              <a:ea typeface="標楷體" pitchFamily="65" charset="-120"/>
              <a:sym typeface="Wingdings" pitchFamily="2" charset="2"/>
            </a:endParaRPr>
          </a:p>
          <a:p>
            <a:pPr marL="896938" indent="-89693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zh-TW" altLang="en-US" b="1" dirty="0">
                <a:latin typeface="標楷體" pitchFamily="65" charset="-120"/>
                <a:ea typeface="標楷體" pitchFamily="65" charset="-120"/>
                <a:sym typeface="Wingdings" pitchFamily="2" charset="2"/>
              </a:rPr>
              <a:t>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(2-2)</a:t>
            </a:r>
            <a:r>
              <a:rPr lang="zh-TW" altLang="en-US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分項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決標。</a:t>
            </a:r>
            <a:endParaRPr lang="zh-TW" altLang="en-US" b="1" dirty="0">
              <a:latin typeface="標楷體" pitchFamily="65" charset="-120"/>
              <a:ea typeface="標楷體" pitchFamily="65" charset="-120"/>
              <a:sym typeface="Wingdings" pitchFamily="2" charset="2"/>
            </a:endParaRPr>
          </a:p>
          <a:p>
            <a:pPr marL="896938" indent="-89693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zh-TW" altLang="en-US" b="1" dirty="0">
                <a:latin typeface="標楷體" pitchFamily="65" charset="-120"/>
                <a:ea typeface="標楷體" pitchFamily="65" charset="-120"/>
                <a:sym typeface="Wingdings" pitchFamily="2" charset="2"/>
              </a:rPr>
              <a:t>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(2-3)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分組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決標。</a:t>
            </a:r>
            <a:endParaRPr lang="zh-TW" altLang="en-US" b="1" dirty="0">
              <a:latin typeface="標楷體" pitchFamily="65" charset="-120"/>
              <a:ea typeface="標楷體" pitchFamily="65" charset="-120"/>
              <a:sym typeface="Wingdings" pitchFamily="2" charset="2"/>
            </a:endParaRPr>
          </a:p>
          <a:p>
            <a:pPr marL="896938" indent="-89693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zh-TW" altLang="en-US" b="1" dirty="0">
                <a:latin typeface="標楷體" pitchFamily="65" charset="-120"/>
                <a:ea typeface="標楷體" pitchFamily="65" charset="-120"/>
                <a:sym typeface="Wingdings" pitchFamily="2" charset="2"/>
              </a:rPr>
              <a:t>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(2-4)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依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數量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決標。</a:t>
            </a:r>
            <a:endParaRPr lang="zh-TW" altLang="en-US" b="1" dirty="0">
              <a:latin typeface="標楷體" pitchFamily="65" charset="-120"/>
              <a:ea typeface="標楷體" pitchFamily="65" charset="-120"/>
              <a:sym typeface="Wingdings" pitchFamily="2" charset="2"/>
            </a:endParaRPr>
          </a:p>
          <a:p>
            <a:pPr marL="1260475" indent="-1260475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zh-TW" altLang="en-US" b="1" dirty="0">
                <a:latin typeface="標楷體" pitchFamily="65" charset="-120"/>
                <a:ea typeface="標楷體" pitchFamily="65" charset="-120"/>
                <a:sym typeface="Wingdings" pitchFamily="2" charset="2"/>
              </a:rPr>
              <a:t>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(2-5)</a:t>
            </a:r>
            <a:r>
              <a:rPr lang="zh-TW" altLang="en-US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單價決標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（以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單價乘以預估數量之和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決定得標廠商）。</a:t>
            </a: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u="sng" dirty="0">
                <a:solidFill>
                  <a:srgbClr val="9933FF"/>
                </a:solidFill>
                <a:latin typeface="標楷體" pitchFamily="65" charset="-120"/>
                <a:ea typeface="標楷體" pitchFamily="65" charset="-120"/>
              </a:rPr>
              <a:t>細則第</a:t>
            </a:r>
            <a:r>
              <a:rPr lang="en-US" altLang="zh-TW" b="1" u="sng" dirty="0">
                <a:solidFill>
                  <a:srgbClr val="9933FF"/>
                </a:solidFill>
                <a:latin typeface="標楷體" pitchFamily="65" charset="-120"/>
                <a:ea typeface="標楷體" pitchFamily="65" charset="-120"/>
              </a:rPr>
              <a:t>64</a:t>
            </a:r>
            <a:r>
              <a:rPr lang="zh-TW" altLang="en-US" b="1" u="sng" dirty="0">
                <a:solidFill>
                  <a:srgbClr val="9933FF"/>
                </a:solidFill>
                <a:latin typeface="標楷體" pitchFamily="65" charset="-120"/>
                <a:ea typeface="標楷體" pitchFamily="65" charset="-120"/>
              </a:rPr>
              <a:t>條之</a:t>
            </a:r>
            <a:r>
              <a:rPr lang="en-US" altLang="zh-TW" b="1" u="sng" dirty="0">
                <a:solidFill>
                  <a:srgbClr val="9933FF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sym typeface="Wingdings" pitchFamily="2" charset="2"/>
            </a:endParaRPr>
          </a:p>
          <a:p>
            <a:pPr marL="896938" indent="-896938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zh-TW" altLang="en-US" b="1" dirty="0">
                <a:latin typeface="標楷體" pitchFamily="65" charset="-120"/>
                <a:ea typeface="標楷體" pitchFamily="65" charset="-120"/>
                <a:sym typeface="Wingdings" pitchFamily="2" charset="2"/>
              </a:rPr>
              <a:t>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(2-6)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其他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由招標機關敘明</a:t>
            </a: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4899038" y="2564904"/>
            <a:ext cx="3241675" cy="1224136"/>
          </a:xfrm>
          <a:prstGeom prst="rect">
            <a:avLst/>
          </a:prstGeom>
          <a:solidFill>
            <a:schemeClr val="bg1"/>
          </a:solidFill>
          <a:ln w="76200">
            <a:solidFill>
              <a:srgbClr val="FF3300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spcAft>
                <a:spcPct val="10000"/>
              </a:spcAft>
              <a:defRPr/>
            </a:pPr>
            <a:r>
              <a:rPr lang="zh-TW" altLang="en-US" sz="5400" b="1" dirty="0">
                <a:solidFill>
                  <a:srgbClr val="0000FF"/>
                </a:solidFill>
              </a:rPr>
              <a:t>複數決標</a:t>
            </a:r>
          </a:p>
        </p:txBody>
      </p:sp>
      <p:sp>
        <p:nvSpPr>
          <p:cNvPr id="6" name="流程圖: 打孔紙帶 5"/>
          <p:cNvSpPr/>
          <p:nvPr/>
        </p:nvSpPr>
        <p:spPr>
          <a:xfrm>
            <a:off x="5724128" y="1484784"/>
            <a:ext cx="2808039" cy="936625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800" b="1" dirty="0">
                <a:solidFill>
                  <a:srgbClr val="0000FF"/>
                </a:solidFill>
              </a:rPr>
              <a:t>最有利標可否</a:t>
            </a:r>
            <a:r>
              <a:rPr lang="zh-TW" altLang="en-US" sz="2800" b="1" dirty="0">
                <a:solidFill>
                  <a:srgbClr val="0000FF"/>
                </a:solidFill>
                <a:latin typeface="標楷體"/>
                <a:ea typeface="標楷體"/>
              </a:rPr>
              <a:t>？</a:t>
            </a:r>
            <a:endParaRPr lang="zh-TW" altLang="en-US" sz="2800" b="1" dirty="0">
              <a:solidFill>
                <a:srgbClr val="0000FF"/>
              </a:solidFill>
            </a:endParaRPr>
          </a:p>
        </p:txBody>
      </p:sp>
      <p:cxnSp>
        <p:nvCxnSpPr>
          <p:cNvPr id="3" name="直線單箭頭接點 2"/>
          <p:cNvCxnSpPr/>
          <p:nvPr/>
        </p:nvCxnSpPr>
        <p:spPr>
          <a:xfrm>
            <a:off x="3599892" y="2780928"/>
            <a:ext cx="1188132" cy="0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單箭頭接點 6"/>
          <p:cNvCxnSpPr/>
          <p:nvPr/>
        </p:nvCxnSpPr>
        <p:spPr>
          <a:xfrm>
            <a:off x="3549552" y="3230978"/>
            <a:ext cx="1238472" cy="0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>
            <a:off x="3923928" y="3592338"/>
            <a:ext cx="864096" cy="0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15373" y="5045107"/>
            <a:ext cx="79928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所稱「總標價」，如為</a:t>
            </a:r>
            <a:r>
              <a:rPr lang="zh-TW" altLang="en-US" sz="20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總價決標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方式，指投標廠商之總標價；如為</a:t>
            </a:r>
            <a:r>
              <a:rPr lang="zh-TW" altLang="en-US" sz="2000" b="1" u="heavy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單價決標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方式，指招標文件載明之</a:t>
            </a:r>
            <a:r>
              <a:rPr lang="zh-TW" altLang="en-US" sz="2000" b="1" u="heavy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預估採購總額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，或</a:t>
            </a:r>
            <a:r>
              <a:rPr lang="zh-TW" altLang="en-US" sz="2000" b="1" u="heavy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廠商所報單價與招標文件載明之預估採購量之乘積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條子法</a:t>
            </a:r>
            <a:r>
              <a:rPr lang="en-US" altLang="zh-TW" sz="2000" b="1" dirty="0">
                <a:solidFill>
                  <a:srgbClr val="000000"/>
                </a:solidFill>
                <a:latin typeface="標楷體"/>
                <a:ea typeface="標楷體"/>
              </a:rPr>
              <a:t>§29</a:t>
            </a:r>
            <a:r>
              <a:rPr lang="zh-TW" altLang="en-US" sz="2000" b="1" dirty="0">
                <a:solidFill>
                  <a:srgbClr val="000000"/>
                </a:solidFill>
                <a:latin typeface="標楷體"/>
                <a:ea typeface="標楷體"/>
              </a:rPr>
              <a:t>第</a:t>
            </a:r>
            <a:r>
              <a:rPr lang="en-US" altLang="zh-TW" sz="2000" b="1" dirty="0">
                <a:solidFill>
                  <a:srgbClr val="000000"/>
                </a:solidFill>
                <a:latin typeface="標楷體"/>
                <a:ea typeface="標楷體"/>
              </a:rPr>
              <a:t>2</a:t>
            </a:r>
            <a:r>
              <a:rPr lang="zh-TW" altLang="en-US" sz="2000" b="1" dirty="0">
                <a:solidFill>
                  <a:srgbClr val="000000"/>
                </a:solidFill>
                <a:latin typeface="標楷體"/>
                <a:ea typeface="標楷體"/>
              </a:rPr>
              <a:t>項</a:t>
            </a:r>
            <a:r>
              <a:rPr lang="en-US" altLang="zh-TW" sz="2000" b="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endParaRPr lang="zh-TW" altLang="en-US" sz="20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6519875" y="4365104"/>
            <a:ext cx="2012292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預估數量採購</a:t>
            </a:r>
          </a:p>
        </p:txBody>
      </p:sp>
    </p:spTree>
    <p:extLst>
      <p:ext uri="{BB962C8B-B14F-4D97-AF65-F5344CB8AC3E}">
        <p14:creationId xmlns:p14="http://schemas.microsoft.com/office/powerpoint/2010/main" val="2577629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60648"/>
            <a:ext cx="7239000" cy="710952"/>
          </a:xfrm>
        </p:spPr>
        <p:txBody>
          <a:bodyPr/>
          <a:lstStyle/>
          <a:p>
            <a:pPr eaLnBrk="1" hangingPunct="1"/>
            <a:r>
              <a:rPr lang="zh-TW" altLang="en-US" sz="40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決標與價格</a:t>
            </a:r>
            <a:r>
              <a:rPr lang="en-US" altLang="zh-TW" sz="40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sz="40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價格</a:t>
            </a:r>
            <a:endParaRPr lang="en-US" altLang="zh-TW" sz="4000" dirty="0">
              <a:solidFill>
                <a:srgbClr val="000000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80728"/>
            <a:ext cx="8424936" cy="3024336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just" eaLnBrk="1" hangingPunct="1">
              <a:lnSpc>
                <a:spcPts val="4500"/>
              </a:lnSpc>
              <a:buFont typeface="Wingdings" pitchFamily="2" charset="2"/>
              <a:buChar char="l"/>
            </a:pPr>
            <a:r>
              <a:rPr lang="zh-TW" altLang="en-US" sz="3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採購法第</a:t>
            </a:r>
            <a:r>
              <a:rPr lang="en-US" altLang="zh-TW" sz="3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58</a:t>
            </a:r>
            <a:r>
              <a:rPr lang="zh-TW" altLang="en-US" sz="3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zh-TW" altLang="en-US" sz="36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，爲防止低價搶標，影響工作進度及品質，明定</a:t>
            </a:r>
            <a:r>
              <a:rPr lang="zh-TW" altLang="en-US" sz="3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機關對廠商之</a:t>
            </a:r>
            <a:r>
              <a:rPr lang="zh-TW" altLang="en-US" sz="36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總標價或部分標價偏低</a:t>
            </a:r>
            <a:r>
              <a:rPr lang="zh-TW" altLang="en-US" sz="36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，顯不合理，</a:t>
            </a:r>
            <a:r>
              <a:rPr lang="zh-TW" altLang="en-US" sz="3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有降低品質</a:t>
            </a:r>
            <a:r>
              <a:rPr lang="zh-TW" altLang="en-US" sz="36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不能誠信履約之虞等情形之處理方式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7948" y="3934609"/>
            <a:ext cx="8410515" cy="252550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65113" indent="-265113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決標</a:t>
            </a:r>
            <a:r>
              <a:rPr lang="zh-TW" altLang="en-US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在底價以內</a:t>
            </a:r>
            <a:r>
              <a:rPr lang="en-US" altLang="zh-TW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(§52-1-1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、細則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69)</a:t>
            </a:r>
            <a:r>
              <a:rPr lang="zh-TW" altLang="en-US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；不訂底價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在預算數額內</a:t>
            </a:r>
            <a:r>
              <a:rPr lang="en-US" altLang="zh-TW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(§52-1-2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在建議之金額以內</a:t>
            </a:r>
            <a:r>
              <a:rPr lang="en-US" altLang="zh-TW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細則</a:t>
            </a:r>
            <a:r>
              <a:rPr lang="en-US" altLang="zh-TW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75-2)</a:t>
            </a:r>
            <a:r>
              <a:rPr lang="zh-TW" altLang="en-US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265113" indent="-265113" algn="just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標價「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低於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底價以內」之最低價者為得標，與本法第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52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條規定之決標原則不符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(89)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89016670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號 </a:t>
            </a:r>
            <a:endParaRPr lang="zh-TW" altLang="en-US" sz="24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329FFCA1-BF27-495A-9E79-8BB6F301DBCC}"/>
              </a:ext>
            </a:extLst>
          </p:cNvPr>
          <p:cNvSpPr/>
          <p:nvPr/>
        </p:nvSpPr>
        <p:spPr>
          <a:xfrm>
            <a:off x="4283968" y="2013989"/>
            <a:ext cx="371600" cy="300174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1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74BBD154-BFA0-4C22-A623-00461988E9DC}"/>
              </a:ext>
            </a:extLst>
          </p:cNvPr>
          <p:cNvSpPr/>
          <p:nvPr/>
        </p:nvSpPr>
        <p:spPr>
          <a:xfrm>
            <a:off x="5076056" y="2441959"/>
            <a:ext cx="371600" cy="300174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rgbClr val="0000FF"/>
                </a:solidFill>
              </a:rPr>
              <a:t>2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8424936" cy="720080"/>
          </a:xfrm>
        </p:spPr>
        <p:txBody>
          <a:bodyPr/>
          <a:lstStyle/>
          <a:p>
            <a:pPr eaLnBrk="1" hangingPunct="1"/>
            <a:r>
              <a:rPr kumimoji="0"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最低標與</a:t>
            </a:r>
            <a:r>
              <a:rPr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標價之關係－</a:t>
            </a:r>
            <a:r>
              <a:rPr lang="zh-TW" altLang="en-US" sz="4000" b="1" dirty="0">
                <a:solidFill>
                  <a:srgbClr val="FF3300"/>
                </a:solidFill>
                <a:effectLst/>
                <a:ea typeface="標楷體" pitchFamily="65" charset="-120"/>
              </a:rPr>
              <a:t>總標價偏低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980728"/>
            <a:ext cx="8280920" cy="4680520"/>
          </a:xfrm>
          <a:solidFill>
            <a:schemeClr val="bg1"/>
          </a:solidFill>
          <a:ln w="127000" cmpd="tri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just" eaLnBrk="1" hangingPunct="1">
              <a:lnSpc>
                <a:spcPts val="3500"/>
              </a:lnSpc>
              <a:spcBef>
                <a:spcPts val="600"/>
              </a:spcBef>
              <a:buSzPct val="140000"/>
              <a:buFont typeface="Wingdings" pitchFamily="2" charset="2"/>
              <a:buChar char="ü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下列情形之一（</a:t>
            </a:r>
            <a:r>
              <a:rPr lang="zh-TW" altLang="en-US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細</a:t>
            </a:r>
            <a:r>
              <a:rPr lang="en-US" altLang="zh-TW" sz="28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79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）：</a:t>
            </a:r>
          </a:p>
          <a:p>
            <a:pPr marL="441325" lvl="1" indent="-268288" algn="just" eaLnBrk="1" hangingPunct="1">
              <a:lnSpc>
                <a:spcPts val="3500"/>
              </a:lnSpc>
              <a:spcBef>
                <a:spcPts val="600"/>
              </a:spcBef>
              <a:buFont typeface="Wingdings" pitchFamily="2" charset="2"/>
              <a:buChar char="l"/>
            </a:pPr>
            <a:r>
              <a:rPr lang="zh-TW" altLang="en-US" sz="32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訂有底價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，廠商之總標價</a:t>
            </a:r>
          </a:p>
          <a:p>
            <a:pPr marL="441325" lvl="1" indent="-268288" algn="just" eaLnBrk="1" hangingPunct="1">
              <a:lnSpc>
                <a:spcPts val="3500"/>
              </a:lnSpc>
              <a:spcBef>
                <a:spcPts val="600"/>
              </a:spcBef>
              <a:buFont typeface="Wingdings" pitchFamily="2" charset="2"/>
              <a:buChar char="l"/>
            </a:pPr>
            <a:r>
              <a:rPr lang="zh-TW" altLang="en-US" sz="32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未訂底價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，廠商之總標價：</a:t>
            </a:r>
          </a:p>
          <a:p>
            <a:pPr lvl="1" algn="just" eaLnBrk="1" hangingPunct="1">
              <a:lnSpc>
                <a:spcPts val="3500"/>
              </a:lnSpc>
              <a:spcBef>
                <a:spcPts val="600"/>
              </a:spcBef>
              <a:buFont typeface="Wingdings" pitchFamily="2" charset="2"/>
              <a:buNone/>
            </a:pPr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  <a:p>
            <a:pPr marL="441325" lvl="1" indent="-268288" algn="just" eaLnBrk="1" hangingPunct="1">
              <a:lnSpc>
                <a:spcPts val="3500"/>
              </a:lnSpc>
              <a:spcBef>
                <a:spcPts val="600"/>
              </a:spcBef>
              <a:buFont typeface="Wingdings" pitchFamily="2" charset="2"/>
              <a:buChar char="l"/>
            </a:pPr>
            <a:r>
              <a:rPr lang="zh-TW" altLang="en-US" sz="32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未訂底價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且</a:t>
            </a:r>
            <a:r>
              <a:rPr lang="zh-TW" altLang="en-US" sz="32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未設置評審委員會或評選委員會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，廠商之總標價：</a:t>
            </a:r>
          </a:p>
          <a:p>
            <a:pPr lvl="1" algn="just" eaLnBrk="1" hangingPunct="1">
              <a:lnSpc>
                <a:spcPts val="3500"/>
              </a:lnSpc>
              <a:spcBef>
                <a:spcPts val="600"/>
              </a:spcBef>
              <a:buNone/>
            </a:pPr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  <a:p>
            <a:pPr marL="0" lvl="1" indent="0" algn="just" eaLnBrk="1" hangingPunct="1">
              <a:lnSpc>
                <a:spcPts val="3500"/>
              </a:lnSpc>
              <a:spcBef>
                <a:spcPts val="600"/>
              </a:spcBef>
              <a:buFont typeface="Wingdings" pitchFamily="2" charset="2"/>
              <a:buNone/>
              <a:tabLst>
                <a:tab pos="173038" algn="l"/>
                <a:tab pos="361950" algn="l"/>
              </a:tabLst>
            </a:pP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預算案尚未經立法程序者，以預估需用金額計算之。 </a:t>
            </a:r>
          </a:p>
        </p:txBody>
      </p:sp>
      <p:sp>
        <p:nvSpPr>
          <p:cNvPr id="1574916" name="Text Box 4"/>
          <p:cNvSpPr txBox="1">
            <a:spLocks noChangeArrowheads="1"/>
          </p:cNvSpPr>
          <p:nvPr/>
        </p:nvSpPr>
        <p:spPr bwMode="auto">
          <a:xfrm>
            <a:off x="5652120" y="1340768"/>
            <a:ext cx="2736304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3333FF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TW" altLang="en-US" sz="28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低於底價</a:t>
            </a:r>
            <a:r>
              <a:rPr lang="en-US" altLang="zh-TW" sz="2800" b="1" u="sng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80</a:t>
            </a:r>
            <a:r>
              <a:rPr lang="zh-TW" altLang="en-US" sz="2800" b="1" u="sng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％</a:t>
            </a:r>
            <a:r>
              <a:rPr lang="zh-TW" altLang="en-US" sz="28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者</a:t>
            </a:r>
          </a:p>
        </p:txBody>
      </p:sp>
      <p:sp>
        <p:nvSpPr>
          <p:cNvPr id="1574917" name="Text Box 5"/>
          <p:cNvSpPr txBox="1">
            <a:spLocks noChangeArrowheads="1"/>
          </p:cNvSpPr>
          <p:nvPr/>
        </p:nvSpPr>
        <p:spPr bwMode="auto">
          <a:xfrm>
            <a:off x="1440383" y="2602529"/>
            <a:ext cx="6119813" cy="579437"/>
          </a:xfrm>
          <a:prstGeom prst="rect">
            <a:avLst/>
          </a:prstGeom>
          <a:solidFill>
            <a:schemeClr val="bg1"/>
          </a:solidFill>
          <a:ln w="9525">
            <a:solidFill>
              <a:srgbClr val="FF33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3200" b="1" dirty="0">
                <a:solidFill>
                  <a:srgbClr val="0000FF"/>
                </a:solidFill>
                <a:ea typeface="標楷體" pitchFamily="65" charset="-120"/>
              </a:rPr>
              <a:t>經評審或評選委員會認為偏低者</a:t>
            </a:r>
          </a:p>
        </p:txBody>
      </p:sp>
      <p:sp>
        <p:nvSpPr>
          <p:cNvPr id="1574918" name="Text Box 6"/>
          <p:cNvSpPr txBox="1">
            <a:spLocks noChangeArrowheads="1"/>
          </p:cNvSpPr>
          <p:nvPr/>
        </p:nvSpPr>
        <p:spPr bwMode="auto">
          <a:xfrm>
            <a:off x="1331640" y="4437112"/>
            <a:ext cx="6337300" cy="5286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低於預算金額或預估需用金額之</a:t>
            </a:r>
            <a:r>
              <a:rPr lang="en-US" altLang="zh-TW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70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％</a:t>
            </a: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者</a:t>
            </a:r>
          </a:p>
        </p:txBody>
      </p:sp>
      <p:sp>
        <p:nvSpPr>
          <p:cNvPr id="2" name="橢圓 1"/>
          <p:cNvSpPr/>
          <p:nvPr/>
        </p:nvSpPr>
        <p:spPr>
          <a:xfrm>
            <a:off x="5508104" y="1196752"/>
            <a:ext cx="3168352" cy="890062"/>
          </a:xfrm>
          <a:prstGeom prst="ellipse">
            <a:avLst/>
          </a:prstGeom>
          <a:noFill/>
          <a:ln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749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749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74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74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15749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15749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15749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49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8424936" cy="764704"/>
          </a:xfrm>
        </p:spPr>
        <p:txBody>
          <a:bodyPr/>
          <a:lstStyle/>
          <a:p>
            <a:pPr eaLnBrk="1" hangingPunct="1"/>
            <a:r>
              <a:rPr kumimoji="0"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最低標與</a:t>
            </a:r>
            <a:r>
              <a:rPr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標價之關係－</a:t>
            </a:r>
            <a:r>
              <a:rPr lang="zh-TW" altLang="en-US" sz="4000" b="1" dirty="0">
                <a:solidFill>
                  <a:srgbClr val="FF3300"/>
                </a:solidFill>
                <a:effectLst/>
                <a:ea typeface="標楷體" pitchFamily="65" charset="-120"/>
              </a:rPr>
              <a:t>部分標價偏低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836712"/>
            <a:ext cx="8496944" cy="5256584"/>
          </a:xfrm>
          <a:solidFill>
            <a:schemeClr val="bg1"/>
          </a:solidFill>
          <a:ln w="127000" cmpd="tri">
            <a:solidFill>
              <a:srgbClr val="0000FF"/>
            </a:solidFill>
          </a:ln>
        </p:spPr>
        <p:txBody>
          <a:bodyPr>
            <a:noAutofit/>
          </a:bodyPr>
          <a:lstStyle/>
          <a:p>
            <a:pPr algn="just" eaLnBrk="1" hangingPunct="1">
              <a:lnSpc>
                <a:spcPts val="3700"/>
              </a:lnSpc>
              <a:spcBef>
                <a:spcPts val="600"/>
              </a:spcBef>
              <a:buSzPct val="140000"/>
              <a:buFont typeface="Wingdings" pitchFamily="2" charset="2"/>
              <a:buChar char="ü"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下列情形之一（</a:t>
            </a:r>
            <a:r>
              <a:rPr lang="zh-TW" altLang="en-US" sz="3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細</a:t>
            </a:r>
            <a:r>
              <a:rPr lang="en-US" altLang="zh-TW" sz="3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80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）：</a:t>
            </a:r>
          </a:p>
          <a:p>
            <a:pPr marL="538163" lvl="1" indent="-365125" algn="just" eaLnBrk="1" hangingPunct="1">
              <a:lnSpc>
                <a:spcPts val="37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l"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該</a:t>
            </a:r>
            <a:r>
              <a:rPr lang="zh-TW" altLang="en-US" sz="3200" b="1" u="sng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部分標價有對應之底價項目</a:t>
            </a:r>
            <a:r>
              <a:rPr lang="zh-TW" altLang="en-US" sz="32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可供比較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，該</a:t>
            </a:r>
            <a:r>
              <a:rPr lang="zh-TW" altLang="en-US" sz="32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部分標價低於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相同部分項目</a:t>
            </a:r>
            <a:r>
              <a:rPr lang="zh-TW" altLang="en-US" sz="32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底價之</a:t>
            </a:r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  <a:p>
            <a:pPr marL="441325" lvl="1" indent="-268288" algn="just" eaLnBrk="1" hangingPunct="1">
              <a:lnSpc>
                <a:spcPts val="37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l"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廠商之部分標價</a:t>
            </a:r>
            <a:r>
              <a:rPr lang="zh-TW" altLang="en-US" sz="32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經評審或評選委員會</a:t>
            </a:r>
            <a:r>
              <a:rPr lang="zh-TW" altLang="en-US" sz="3200" b="1" dirty="0">
                <a:ea typeface="標楷體" pitchFamily="65" charset="-120"/>
              </a:rPr>
              <a:t>：</a:t>
            </a:r>
            <a:endParaRPr lang="en-US" altLang="zh-TW" sz="3200" b="1" dirty="0">
              <a:ea typeface="標楷體" pitchFamily="65" charset="-120"/>
            </a:endParaRPr>
          </a:p>
          <a:p>
            <a:pPr marL="441325" lvl="1" indent="-268288" algn="just" eaLnBrk="1" hangingPunct="1">
              <a:lnSpc>
                <a:spcPts val="3700"/>
              </a:lnSpc>
              <a:spcBef>
                <a:spcPts val="600"/>
              </a:spcBef>
              <a:buFont typeface="Wingdings" pitchFamily="2" charset="2"/>
              <a:buChar char="l"/>
            </a:pPr>
            <a:endParaRPr lang="zh-TW" altLang="en-US" sz="3200" b="1" dirty="0">
              <a:ea typeface="標楷體" pitchFamily="65" charset="-120"/>
            </a:endParaRPr>
          </a:p>
          <a:p>
            <a:pPr marL="441325" lvl="1" indent="-346075" algn="just" eaLnBrk="1" hangingPunct="1">
              <a:lnSpc>
                <a:spcPts val="37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l"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廠商之部分標價</a:t>
            </a:r>
            <a:r>
              <a:rPr lang="zh-TW" altLang="en-US" sz="32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低於其他機關最近辦理相同採購決標價之</a:t>
            </a:r>
            <a:endParaRPr lang="en-US" altLang="zh-TW" sz="3200" b="1" u="sng" dirty="0">
              <a:solidFill>
                <a:srgbClr val="FF3300"/>
              </a:solidFill>
              <a:latin typeface="標楷體" pitchFamily="65" charset="-120"/>
              <a:ea typeface="標楷體" pitchFamily="65" charset="-120"/>
            </a:endParaRPr>
          </a:p>
          <a:p>
            <a:pPr marL="441325" lvl="1" indent="-346075" algn="just" eaLnBrk="1" hangingPunct="1">
              <a:lnSpc>
                <a:spcPts val="37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l"/>
              <a:tabLst>
                <a:tab pos="441325" algn="l"/>
              </a:tabLst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廠商之分標價</a:t>
            </a:r>
            <a:r>
              <a:rPr lang="zh-TW" altLang="en-US" sz="32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低於可供參考之一般價格之</a:t>
            </a: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76964" name="Text Box 4"/>
          <p:cNvSpPr txBox="1">
            <a:spLocks noChangeArrowheads="1"/>
          </p:cNvSpPr>
          <p:nvPr/>
        </p:nvSpPr>
        <p:spPr bwMode="auto">
          <a:xfrm>
            <a:off x="7164288" y="1988840"/>
            <a:ext cx="1296144" cy="519113"/>
          </a:xfrm>
          <a:prstGeom prst="rect">
            <a:avLst/>
          </a:prstGeom>
          <a:solidFill>
            <a:srgbClr val="FFC000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70</a:t>
            </a: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％者</a:t>
            </a:r>
          </a:p>
        </p:txBody>
      </p:sp>
      <p:sp>
        <p:nvSpPr>
          <p:cNvPr id="1576965" name="Text Box 5"/>
          <p:cNvSpPr txBox="1">
            <a:spLocks noChangeArrowheads="1"/>
          </p:cNvSpPr>
          <p:nvPr/>
        </p:nvSpPr>
        <p:spPr bwMode="auto">
          <a:xfrm>
            <a:off x="6588023" y="3102944"/>
            <a:ext cx="2016323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3333FF"/>
            </a:solidFill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2800" b="1" dirty="0">
                <a:solidFill>
                  <a:srgbClr val="000000"/>
                </a:solidFill>
                <a:ea typeface="標楷體" pitchFamily="65" charset="-120"/>
              </a:rPr>
              <a:t>認為偏低者</a:t>
            </a:r>
          </a:p>
        </p:txBody>
      </p:sp>
      <p:sp>
        <p:nvSpPr>
          <p:cNvPr id="1576966" name="Text Box 6"/>
          <p:cNvSpPr txBox="1">
            <a:spLocks noChangeArrowheads="1"/>
          </p:cNvSpPr>
          <p:nvPr/>
        </p:nvSpPr>
        <p:spPr bwMode="auto">
          <a:xfrm>
            <a:off x="3491880" y="4365104"/>
            <a:ext cx="1439863" cy="519112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</p:spPr>
        <p:txBody>
          <a:bodyPr>
            <a:spAutoFit/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70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％者</a:t>
            </a:r>
          </a:p>
        </p:txBody>
      </p:sp>
      <p:sp>
        <p:nvSpPr>
          <p:cNvPr id="1576967" name="Text Box 7"/>
          <p:cNvSpPr txBox="1">
            <a:spLocks noChangeArrowheads="1"/>
          </p:cNvSpPr>
          <p:nvPr/>
        </p:nvSpPr>
        <p:spPr bwMode="auto">
          <a:xfrm>
            <a:off x="6876254" y="5369413"/>
            <a:ext cx="1439863" cy="519112"/>
          </a:xfrm>
          <a:prstGeom prst="rect">
            <a:avLst/>
          </a:prstGeom>
          <a:solidFill>
            <a:srgbClr val="FFC000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70</a:t>
            </a: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％者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6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6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76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6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76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76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76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6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6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6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57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BD5C9-3DB7-48CB-AC99-EAAEB538F827}" type="datetime1">
              <a:rPr lang="zh-TW" altLang="en-US" smtClean="0"/>
              <a:pPr/>
              <a:t>2020/9/27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8E204F-CD3C-4ADB-BA98-84B59EC3AEBA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539552" y="260648"/>
            <a:ext cx="6936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訂有底價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zh-TW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廠商總標價或部分標價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與底價之分析</a:t>
            </a:r>
            <a:endParaRPr lang="zh-TW" altLang="zh-TW" sz="2400" b="1" u="sng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545796"/>
              </p:ext>
            </p:extLst>
          </p:nvPr>
        </p:nvGraphicFramePr>
        <p:xfrm>
          <a:off x="467544" y="908720"/>
          <a:ext cx="8280918" cy="31170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4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4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4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4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58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58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標的項次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預算金額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預估金額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建議底價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核定底價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(1)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核定底價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(2)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廠商標價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(1)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廠商標價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(2)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path path="rect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path path="rect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58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103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  <a:r>
                        <a:rPr lang="en-US" alt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文字方塊 9"/>
          <p:cNvSpPr txBox="1"/>
          <p:nvPr/>
        </p:nvSpPr>
        <p:spPr>
          <a:xfrm>
            <a:off x="467544" y="4509120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40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萬元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×70</a:t>
            </a:r>
            <a:r>
              <a:rPr lang="zh-TW" altLang="en-US" sz="2800" b="1" dirty="0">
                <a:solidFill>
                  <a:srgbClr val="000000"/>
                </a:solidFill>
                <a:latin typeface="微軟正黑體"/>
                <a:ea typeface="微軟正黑體"/>
              </a:rPr>
              <a:t>％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＝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28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萬元</a:t>
            </a:r>
          </a:p>
        </p:txBody>
      </p:sp>
      <p:cxnSp>
        <p:nvCxnSpPr>
          <p:cNvPr id="12" name="直線單箭頭接點 11"/>
          <p:cNvCxnSpPr>
            <a:cxnSpLocks/>
          </p:cNvCxnSpPr>
          <p:nvPr/>
        </p:nvCxnSpPr>
        <p:spPr>
          <a:xfrm flipH="1">
            <a:off x="1241100" y="2836626"/>
            <a:ext cx="4546300" cy="1749662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V="1">
            <a:off x="4283968" y="2827824"/>
            <a:ext cx="2592288" cy="1723138"/>
          </a:xfrm>
          <a:prstGeom prst="straightConnector1">
            <a:avLst/>
          </a:prstGeom>
          <a:ln w="38100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>
            <a:cxnSpLocks/>
          </p:cNvCxnSpPr>
          <p:nvPr/>
        </p:nvCxnSpPr>
        <p:spPr>
          <a:xfrm flipH="1">
            <a:off x="7290832" y="2768352"/>
            <a:ext cx="809560" cy="1705442"/>
          </a:xfrm>
          <a:prstGeom prst="straightConnector1">
            <a:avLst/>
          </a:prstGeom>
          <a:ln w="38100">
            <a:solidFill>
              <a:srgbClr val="7030A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6876256" y="4373863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solidFill>
                  <a:srgbClr val="FF0000"/>
                </a:solidFill>
                <a:latin typeface="標楷體"/>
                <a:ea typeface="標楷體"/>
              </a:rPr>
              <a:t>?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8603" y="4957104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未訂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底價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廠商總標價或部分標價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建議金額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之分析，其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處理</a:t>
            </a:r>
            <a:r>
              <a:rPr lang="en-US" altLang="zh-TW" sz="2400" b="1" u="sng" dirty="0">
                <a:solidFill>
                  <a:srgbClr val="0000FF"/>
                </a:solidFill>
                <a:latin typeface="標楷體"/>
                <a:ea typeface="標楷體"/>
              </a:rPr>
              <a:t>?</a:t>
            </a:r>
            <a:endParaRPr lang="zh-TW" altLang="zh-TW" sz="2400" b="1" u="sng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C24BEDB-2557-407D-A4E5-5B750718742E}"/>
              </a:ext>
            </a:extLst>
          </p:cNvPr>
          <p:cNvSpPr/>
          <p:nvPr/>
        </p:nvSpPr>
        <p:spPr>
          <a:xfrm>
            <a:off x="361628" y="5461297"/>
            <a:ext cx="8060704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為避免得標廠商部分項目標價偏高或偏低之情形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，衍生日後履約爭議，機關於</a:t>
            </a:r>
            <a:r>
              <a:rPr lang="zh-TW" altLang="en-US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決標前，應注意廠商標價所含各項單價之組成是否合理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。本法第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58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條所定部分標價偏低之規定，併請注意</a:t>
            </a:r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09500328320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號函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8CD8A977-D1FC-4A28-ACF8-0783D239BD79}"/>
              </a:ext>
            </a:extLst>
          </p:cNvPr>
          <p:cNvSpPr txBox="1"/>
          <p:nvPr/>
        </p:nvSpPr>
        <p:spPr>
          <a:xfrm>
            <a:off x="5652120" y="908720"/>
            <a:ext cx="2088232" cy="3117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49F86712-4B19-459A-BDFF-D4BA2471991D}"/>
              </a:ext>
            </a:extLst>
          </p:cNvPr>
          <p:cNvSpPr txBox="1"/>
          <p:nvPr/>
        </p:nvSpPr>
        <p:spPr>
          <a:xfrm>
            <a:off x="4572000" y="2394807"/>
            <a:ext cx="1008112" cy="1631003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3420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1690B1AE-81CA-4825-BD59-A603D29DC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643179"/>
              </p:ext>
            </p:extLst>
          </p:nvPr>
        </p:nvGraphicFramePr>
        <p:xfrm>
          <a:off x="378768" y="604911"/>
          <a:ext cx="8513712" cy="3566160"/>
        </p:xfrm>
        <a:graphic>
          <a:graphicData uri="http://schemas.openxmlformats.org/drawingml/2006/table">
            <a:tbl>
              <a:tblPr/>
              <a:tblGrid>
                <a:gridCol w="8513712">
                  <a:extLst>
                    <a:ext uri="{9D8B030D-6E8A-4147-A177-3AD203B41FA5}">
                      <a16:colId xmlns:a16="http://schemas.microsoft.com/office/drawing/2014/main" val="1406853119"/>
                    </a:ext>
                  </a:extLst>
                </a:gridCol>
              </a:tblGrid>
              <a:tr h="962025"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主旨：有關 貴局函詢工程採購決標疑義乙案。</a:t>
                      </a:r>
                      <a:b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說明：</a:t>
                      </a:r>
                      <a:endParaRPr lang="en-US" altLang="zh-TW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447675" indent="-447675" algn="just"/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二、來函所述機關依政府採購法第</a:t>
                      </a:r>
                      <a:r>
                        <a:rPr lang="en-US" altLang="zh-TW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52</a:t>
                      </a:r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條第</a:t>
                      </a:r>
                      <a:r>
                        <a:rPr lang="en-US" altLang="zh-TW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項第</a:t>
                      </a:r>
                      <a:r>
                        <a:rPr lang="en-US" altLang="zh-TW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款之決標原則辦理公告金額以上之工程採購，廠商投標所報</a:t>
                      </a:r>
                      <a:r>
                        <a:rPr lang="zh-TW" altLang="en-US" sz="2400" b="1" u="sng" dirty="0">
                          <a:solidFill>
                            <a:srgbClr val="0000FF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總標價未逾底價，且無本法第</a:t>
                      </a:r>
                      <a:r>
                        <a:rPr lang="en-US" altLang="zh-TW" sz="2400" b="1" u="sng" dirty="0">
                          <a:solidFill>
                            <a:srgbClr val="0000FF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58</a:t>
                      </a:r>
                      <a:r>
                        <a:rPr lang="zh-TW" altLang="en-US" sz="2400" b="1" u="sng" dirty="0">
                          <a:solidFill>
                            <a:srgbClr val="0000FF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條所稱部分標價偏低之情形者，不應以機關預算單價調整廠商單價</a:t>
                      </a:r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en-US" altLang="zh-TW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447675" indent="-447675" algn="just"/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三、機關辦理採購採最低標決標者，如認為最低標廠商</a:t>
                      </a:r>
                      <a:r>
                        <a:rPr lang="zh-TW" altLang="en-US" sz="2400" b="1" u="sng" dirty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部分標價偏低</a:t>
                      </a:r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，而有洽該廠商</a:t>
                      </a:r>
                      <a:r>
                        <a:rPr lang="zh-TW" altLang="en-US" sz="2400" b="1" u="sng" dirty="0">
                          <a:solidFill>
                            <a:srgbClr val="0000FF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調整單價之必要者，應以有本法第</a:t>
                      </a:r>
                      <a:r>
                        <a:rPr lang="en-US" altLang="zh-TW" sz="2400" b="1" u="sng" dirty="0">
                          <a:solidFill>
                            <a:srgbClr val="0000FF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58</a:t>
                      </a:r>
                      <a:r>
                        <a:rPr lang="zh-TW" altLang="en-US" sz="2400" b="1" u="sng" dirty="0">
                          <a:solidFill>
                            <a:srgbClr val="0000FF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條</a:t>
                      </a:r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所稱標價顯不合理，有降低品質、不能誠信履約之虞或其他特殊情形</a:t>
                      </a:r>
                      <a:r>
                        <a:rPr lang="zh-TW" altLang="en-US" sz="2400" b="1" u="sng" dirty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為前提</a:t>
                      </a:r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。如機關認為其須</a:t>
                      </a:r>
                      <a:r>
                        <a:rPr lang="zh-TW" altLang="en-US" sz="2400" b="1" u="sng" dirty="0">
                          <a:solidFill>
                            <a:srgbClr val="008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繳交差額保證金者</a:t>
                      </a:r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，應以符合該第</a:t>
                      </a:r>
                      <a:r>
                        <a:rPr lang="en-US" altLang="zh-TW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58</a:t>
                      </a:r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條情形之</a:t>
                      </a:r>
                      <a:r>
                        <a:rPr lang="zh-TW" altLang="en-US" sz="2400" b="1" u="sng" dirty="0">
                          <a:solidFill>
                            <a:srgbClr val="008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部分者為核算依據</a:t>
                      </a:r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endParaRPr lang="en-US" altLang="zh-TW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447675" indent="-447675"/>
                      <a:r>
                        <a:rPr lang="zh-TW" altLang="en-US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四、廠商投標價超過底價，若經減價後未逾底價而決標，其契約單價調整之方式及原則與上開原則相同。</a:t>
                      </a:r>
                      <a:r>
                        <a:rPr lang="zh-TW" altLang="en-US" sz="1800" b="1" i="0" kern="12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工程企字第</a:t>
                      </a:r>
                      <a:r>
                        <a:rPr lang="en-US" altLang="zh-TW" sz="1800" b="1" i="0" kern="12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10000348752</a:t>
                      </a:r>
                      <a:r>
                        <a:rPr lang="zh-TW" altLang="en-US" sz="1800" b="1" i="0" kern="12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號 </a:t>
                      </a:r>
                      <a:endParaRPr lang="zh-TW" altLang="en-US" b="1" dirty="0">
                        <a:solidFill>
                          <a:srgbClr val="FF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446409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FDDADA1E-CA56-4786-835B-7017DEAE4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376" y="188640"/>
            <a:ext cx="814724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行政院公共工程委員會函</a:t>
            </a:r>
            <a:r>
              <a:rPr kumimoji="0" lang="en-US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89</a:t>
            </a: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kumimoji="0" lang="en-US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kumimoji="0" lang="en-US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29</a:t>
            </a: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日(</a:t>
            </a:r>
            <a:r>
              <a:rPr kumimoji="0" lang="en-US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89</a:t>
            </a: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)工程企字第</a:t>
            </a:r>
            <a:r>
              <a:rPr kumimoji="0" lang="en-US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89020421</a:t>
            </a: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號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D5749DB-1BB6-473D-ABC5-43872D37893D}"/>
              </a:ext>
            </a:extLst>
          </p:cNvPr>
          <p:cNvSpPr/>
          <p:nvPr/>
        </p:nvSpPr>
        <p:spPr>
          <a:xfrm>
            <a:off x="324352" y="4164857"/>
            <a:ext cx="8568128" cy="203132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機關如認為最低標廠商之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總標價或部分標價偏低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詳本法施行細則第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79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條及第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80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條規定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顯不合理，有降低品質、不能誠信履約之虞或其他特殊情形，方得依本法第</a:t>
            </a:r>
            <a:r>
              <a:rPr lang="en-US" altLang="zh-TW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58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條之規定限期通知該廠商提出說明或擔保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。如機關認為廠商之標價並無「不合理、降低品質、不能誠信履約之虞或其他特殊情形」時，毋需通知廠商提出說明或擔保，逕行決標予該廠商。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(88)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8811571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號 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4AAA7943-22F3-4DBB-A48D-72D8CBB105D9}"/>
              </a:ext>
            </a:extLst>
          </p:cNvPr>
          <p:cNvSpPr/>
          <p:nvPr/>
        </p:nvSpPr>
        <p:spPr>
          <a:xfrm>
            <a:off x="251520" y="2132856"/>
            <a:ext cx="57606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7970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8E204F-CD3C-4ADB-BA98-84B59EC3AEBA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395536" y="188640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契約總價</a:t>
            </a:r>
            <a:r>
              <a:rPr lang="zh-TW" altLang="en-US" sz="2400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曾經減價</a:t>
            </a:r>
            <a:r>
              <a:rPr lang="zh-TW" altLang="en-US" sz="2400" b="1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而確定，其所組成之各單項價格</a:t>
            </a:r>
            <a:r>
              <a:rPr lang="zh-TW" altLang="en-US" sz="24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未約定</a:t>
            </a:r>
            <a:r>
              <a:rPr lang="zh-TW" altLang="en-US" sz="2400" b="1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調整方式者，視同就各單項價格</a:t>
            </a:r>
            <a:r>
              <a:rPr lang="zh-TW" altLang="en-US" sz="24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依同一減價比率調整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。</a:t>
            </a:r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投標文件中報價之分項價格合計數額與總價不同者，亦同</a:t>
            </a:r>
            <a:endParaRPr lang="zh-TW" altLang="zh-TW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14895" y="1484785"/>
          <a:ext cx="8280918" cy="35643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4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4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4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4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56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1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90340"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60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標的項次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60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預算金額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60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預估金額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60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建議底價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60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核定底價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(1)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60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核定底價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(2)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60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</a:t>
                      </a:r>
                      <a:endParaRPr lang="en-US" alt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lnSpc>
                          <a:spcPts val="4000"/>
                        </a:lnSpc>
                        <a:spcAft>
                          <a:spcPts val="600"/>
                        </a:spcAft>
                      </a:pPr>
                      <a:r>
                        <a:rPr lang="zh-TW" alt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投標價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Aft>
                          <a:spcPts val="60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</a:t>
                      </a:r>
                      <a:r>
                        <a:rPr lang="zh-TW" alt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減價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975"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alt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975"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58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106"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103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  <a:r>
                        <a:rPr lang="en-US" alt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5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90</a:t>
                      </a:r>
                      <a:r>
                        <a:rPr lang="zh-TW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橢圓 17"/>
          <p:cNvSpPr/>
          <p:nvPr/>
        </p:nvSpPr>
        <p:spPr>
          <a:xfrm>
            <a:off x="7812360" y="4327735"/>
            <a:ext cx="864096" cy="529208"/>
          </a:xfrm>
          <a:prstGeom prst="ellipse">
            <a:avLst/>
          </a:prstGeom>
          <a:noFill/>
          <a:ln w="38100">
            <a:solidFill>
              <a:srgbClr val="CC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450195" y="5144997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90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萬元</a:t>
            </a:r>
            <a:r>
              <a:rPr lang="en-US" altLang="zh-TW" sz="2400" b="1" dirty="0">
                <a:solidFill>
                  <a:srgbClr val="000000"/>
                </a:solidFill>
                <a:latin typeface="標楷體"/>
                <a:ea typeface="標楷體"/>
              </a:rPr>
              <a:t>÷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120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萬元＝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0.75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標的項次</a:t>
            </a:r>
            <a:r>
              <a:rPr lang="en-US" altLang="zh-TW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萬元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×0.75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＝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375,000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標的項次</a:t>
            </a:r>
            <a:r>
              <a:rPr lang="en-US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70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萬元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×0.75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＝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525,000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endParaRPr lang="en-US" altLang="zh-TW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TW" altLang="en-US" dirty="0"/>
          </a:p>
        </p:txBody>
      </p:sp>
      <p:sp>
        <p:nvSpPr>
          <p:cNvPr id="19" name="橢圓 18"/>
          <p:cNvSpPr/>
          <p:nvPr/>
        </p:nvSpPr>
        <p:spPr>
          <a:xfrm>
            <a:off x="5661724" y="4316524"/>
            <a:ext cx="936104" cy="529208"/>
          </a:xfrm>
          <a:prstGeom prst="ellipse">
            <a:avLst/>
          </a:pr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/>
          <p:nvPr/>
        </p:nvCxnSpPr>
        <p:spPr>
          <a:xfrm flipV="1">
            <a:off x="5868144" y="3356992"/>
            <a:ext cx="2088232" cy="2304256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V="1">
            <a:off x="5868144" y="4005064"/>
            <a:ext cx="2232248" cy="2088232"/>
          </a:xfrm>
          <a:prstGeom prst="straightConnector1">
            <a:avLst/>
          </a:prstGeom>
          <a:ln w="28575">
            <a:solidFill>
              <a:srgbClr val="0033CC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橢圓 22"/>
          <p:cNvSpPr/>
          <p:nvPr/>
        </p:nvSpPr>
        <p:spPr>
          <a:xfrm>
            <a:off x="6859166" y="4325904"/>
            <a:ext cx="864096" cy="529208"/>
          </a:xfrm>
          <a:prstGeom prst="ellipse">
            <a:avLst/>
          </a:prstGeom>
          <a:noFill/>
          <a:ln w="38100">
            <a:solidFill>
              <a:srgbClr val="99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橢圓 23"/>
          <p:cNvSpPr/>
          <p:nvPr/>
        </p:nvSpPr>
        <p:spPr>
          <a:xfrm>
            <a:off x="5637525" y="2060848"/>
            <a:ext cx="936104" cy="529208"/>
          </a:xfrm>
          <a:prstGeom prst="ellipse">
            <a:avLst/>
          </a:pr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>
            <a:off x="6715000" y="2060848"/>
            <a:ext cx="1008262" cy="529208"/>
          </a:xfrm>
          <a:prstGeom prst="ellipse">
            <a:avLst/>
          </a:prstGeom>
          <a:noFill/>
          <a:ln w="38100">
            <a:solidFill>
              <a:srgbClr val="9933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>
            <a:off x="7812360" y="2060848"/>
            <a:ext cx="864096" cy="529208"/>
          </a:xfrm>
          <a:prstGeom prst="ellipse">
            <a:avLst/>
          </a:prstGeom>
          <a:noFill/>
          <a:ln w="38100">
            <a:solidFill>
              <a:srgbClr val="CC33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8813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接點 4"/>
          <p:cNvCxnSpPr/>
          <p:nvPr/>
        </p:nvCxnSpPr>
        <p:spPr>
          <a:xfrm>
            <a:off x="1116013" y="3500438"/>
            <a:ext cx="3527425" cy="0"/>
          </a:xfrm>
          <a:prstGeom prst="line">
            <a:avLst/>
          </a:prstGeom>
          <a:ln w="38100">
            <a:solidFill>
              <a:srgbClr val="000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文字方塊 5"/>
          <p:cNvSpPr txBox="1">
            <a:spLocks noChangeArrowheads="1"/>
          </p:cNvSpPr>
          <p:nvPr/>
        </p:nvSpPr>
        <p:spPr bwMode="auto">
          <a:xfrm>
            <a:off x="179388" y="2997200"/>
            <a:ext cx="79216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3333FF"/>
                </a:solidFill>
              </a:rPr>
              <a:t>底價</a:t>
            </a:r>
            <a:endParaRPr lang="en-US" altLang="zh-TW" sz="2800" b="1" dirty="0">
              <a:solidFill>
                <a:srgbClr val="3333FF"/>
              </a:solidFill>
            </a:endParaRPr>
          </a:p>
          <a:p>
            <a:pPr algn="ctr"/>
            <a:r>
              <a:rPr lang="en-US" altLang="zh-TW" sz="2800" b="1" dirty="0">
                <a:solidFill>
                  <a:srgbClr val="3333FF"/>
                </a:solidFill>
              </a:rPr>
              <a:t>110</a:t>
            </a:r>
            <a:endParaRPr lang="zh-TW" altLang="en-US" sz="2800" b="1" dirty="0">
              <a:solidFill>
                <a:srgbClr val="3333FF"/>
              </a:solidFill>
            </a:endParaRPr>
          </a:p>
        </p:txBody>
      </p:sp>
      <p:sp>
        <p:nvSpPr>
          <p:cNvPr id="69637" name="文字方塊 7"/>
          <p:cNvSpPr txBox="1">
            <a:spLocks noChangeArrowheads="1"/>
          </p:cNvSpPr>
          <p:nvPr/>
        </p:nvSpPr>
        <p:spPr bwMode="auto">
          <a:xfrm>
            <a:off x="1104900" y="115888"/>
            <a:ext cx="792163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2800" b="1" dirty="0"/>
              <a:t>廠商報價</a:t>
            </a:r>
            <a:endParaRPr lang="en-US" altLang="zh-TW" sz="2800" b="1" dirty="0"/>
          </a:p>
          <a:p>
            <a:pPr algn="ctr"/>
            <a:r>
              <a:rPr lang="en-US" altLang="zh-TW" sz="2800" b="1" dirty="0"/>
              <a:t>115</a:t>
            </a:r>
          </a:p>
          <a:p>
            <a:pPr algn="ctr"/>
            <a:r>
              <a:rPr lang="en-US" altLang="zh-TW" sz="2800" b="1" dirty="0"/>
              <a:t>116</a:t>
            </a:r>
          </a:p>
          <a:p>
            <a:pPr algn="ctr"/>
            <a:r>
              <a:rPr lang="en-US" altLang="zh-TW" sz="2800" b="1" dirty="0"/>
              <a:t>117</a:t>
            </a:r>
            <a:endParaRPr lang="zh-TW" altLang="en-US" sz="2800" b="1" dirty="0"/>
          </a:p>
        </p:txBody>
      </p:sp>
      <p:sp>
        <p:nvSpPr>
          <p:cNvPr id="69638" name="文字方塊 8"/>
          <p:cNvSpPr txBox="1">
            <a:spLocks noChangeArrowheads="1"/>
          </p:cNvSpPr>
          <p:nvPr/>
        </p:nvSpPr>
        <p:spPr bwMode="auto">
          <a:xfrm>
            <a:off x="3203575" y="149225"/>
            <a:ext cx="792163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3333FF"/>
                </a:solidFill>
              </a:rPr>
              <a:t>最後減價</a:t>
            </a:r>
            <a:r>
              <a:rPr lang="en-US" altLang="zh-TW" sz="2800" b="1" dirty="0">
                <a:solidFill>
                  <a:srgbClr val="FF0000"/>
                </a:solidFill>
              </a:rPr>
              <a:t>111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  <p:sp>
        <p:nvSpPr>
          <p:cNvPr id="69639" name="文字方塊 9"/>
          <p:cNvSpPr txBox="1">
            <a:spLocks noChangeArrowheads="1"/>
          </p:cNvSpPr>
          <p:nvPr/>
        </p:nvSpPr>
        <p:spPr bwMode="auto">
          <a:xfrm>
            <a:off x="2124075" y="157163"/>
            <a:ext cx="792163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3333FF"/>
                </a:solidFill>
              </a:rPr>
              <a:t>減價最低</a:t>
            </a:r>
            <a:r>
              <a:rPr lang="en-US" altLang="zh-TW" sz="2800" b="1" dirty="0">
                <a:solidFill>
                  <a:srgbClr val="FF0000"/>
                </a:solidFill>
              </a:rPr>
              <a:t>110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303463" y="2997200"/>
            <a:ext cx="431800" cy="954088"/>
          </a:xfrm>
          <a:prstGeom prst="rect">
            <a:avLst/>
          </a:prstGeom>
          <a:solidFill>
            <a:schemeClr val="bg1"/>
          </a:solidFill>
          <a:ln w="12700">
            <a:solidFill>
              <a:srgbClr val="FF33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8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決標</a:t>
            </a:r>
          </a:p>
        </p:txBody>
      </p:sp>
      <p:cxnSp>
        <p:nvCxnSpPr>
          <p:cNvPr id="13" name="直線單箭頭接點 12"/>
          <p:cNvCxnSpPr/>
          <p:nvPr/>
        </p:nvCxnSpPr>
        <p:spPr>
          <a:xfrm flipH="1">
            <a:off x="3209925" y="2339975"/>
            <a:ext cx="360363" cy="457200"/>
          </a:xfrm>
          <a:prstGeom prst="straightConnector1">
            <a:avLst/>
          </a:prstGeom>
          <a:ln w="3810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42" name="文字方塊 15"/>
          <p:cNvSpPr txBox="1">
            <a:spLocks noChangeArrowheads="1"/>
          </p:cNvSpPr>
          <p:nvPr/>
        </p:nvSpPr>
        <p:spPr bwMode="auto">
          <a:xfrm>
            <a:off x="2849563" y="2797175"/>
            <a:ext cx="1001712" cy="5238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zh-TW" altLang="en-US" sz="2800" b="1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廢標</a:t>
            </a:r>
          </a:p>
        </p:txBody>
      </p:sp>
      <p:cxnSp>
        <p:nvCxnSpPr>
          <p:cNvPr id="18" name="直線單箭頭接點 17"/>
          <p:cNvCxnSpPr/>
          <p:nvPr/>
        </p:nvCxnSpPr>
        <p:spPr>
          <a:xfrm>
            <a:off x="3995738" y="2171700"/>
            <a:ext cx="1530350" cy="273050"/>
          </a:xfrm>
          <a:prstGeom prst="straightConnector1">
            <a:avLst/>
          </a:prstGeom>
          <a:ln w="3810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44" name="文字方塊 19"/>
          <p:cNvSpPr txBox="1">
            <a:spLocks noChangeArrowheads="1"/>
          </p:cNvSpPr>
          <p:nvPr/>
        </p:nvSpPr>
        <p:spPr bwMode="auto">
          <a:xfrm>
            <a:off x="3995738" y="2444750"/>
            <a:ext cx="3313112" cy="954088"/>
          </a:xfrm>
          <a:prstGeom prst="rect">
            <a:avLst/>
          </a:prstGeom>
          <a:noFill/>
          <a:ln w="9525">
            <a:solidFill>
              <a:srgbClr val="3333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28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緊急情事超底價</a:t>
            </a:r>
            <a:r>
              <a:rPr lang="en-US" altLang="zh-TW" sz="28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 sz="28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％以內決標，</a:t>
            </a:r>
            <a:r>
              <a:rPr lang="el-GR" altLang="zh-TW" sz="2800" b="1">
                <a:latin typeface="標楷體" pitchFamily="65" charset="-120"/>
                <a:ea typeface="標楷體" pitchFamily="65" charset="-120"/>
              </a:rPr>
              <a:t>§</a:t>
            </a:r>
            <a:r>
              <a:rPr lang="en-US" altLang="zh-TW" sz="2800" b="1">
                <a:latin typeface="標楷體" pitchFamily="65" charset="-120"/>
                <a:ea typeface="標楷體" pitchFamily="65" charset="-120"/>
              </a:rPr>
              <a:t>53</a:t>
            </a:r>
            <a:endParaRPr lang="zh-TW" altLang="en-US" sz="2800" b="1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9645" name="文字方塊 23"/>
          <p:cNvSpPr txBox="1">
            <a:spLocks noChangeArrowheads="1"/>
          </p:cNvSpPr>
          <p:nvPr/>
        </p:nvSpPr>
        <p:spPr bwMode="auto">
          <a:xfrm>
            <a:off x="1116013" y="3694113"/>
            <a:ext cx="792162" cy="2246769"/>
          </a:xfrm>
          <a:prstGeom prst="rect">
            <a:avLst/>
          </a:prstGeom>
          <a:noFill/>
          <a:ln w="28575">
            <a:solidFill>
              <a:srgbClr val="00003A"/>
            </a:solidFill>
            <a:prstDash val="sysDash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3333FF"/>
                </a:solidFill>
              </a:rPr>
              <a:t>減價最低</a:t>
            </a:r>
            <a:r>
              <a:rPr lang="en-US" altLang="zh-TW" sz="2800" b="1" dirty="0">
                <a:solidFill>
                  <a:srgbClr val="FF0000"/>
                </a:solidFill>
              </a:rPr>
              <a:t>82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  <p:cxnSp>
        <p:nvCxnSpPr>
          <p:cNvPr id="26" name="直線單箭頭接點 25"/>
          <p:cNvCxnSpPr>
            <a:cxnSpLocks/>
            <a:endCxn id="69647" idx="1"/>
          </p:cNvCxnSpPr>
          <p:nvPr/>
        </p:nvCxnSpPr>
        <p:spPr>
          <a:xfrm flipV="1">
            <a:off x="1908175" y="4281536"/>
            <a:ext cx="341313" cy="11064"/>
          </a:xfrm>
          <a:prstGeom prst="straightConnector1">
            <a:avLst/>
          </a:prstGeom>
          <a:ln w="28575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47" name="文字方塊 27"/>
          <p:cNvSpPr txBox="1">
            <a:spLocks noChangeArrowheads="1"/>
          </p:cNvSpPr>
          <p:nvPr/>
        </p:nvSpPr>
        <p:spPr bwMode="auto">
          <a:xfrm>
            <a:off x="2249488" y="4050703"/>
            <a:ext cx="1674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合理</a:t>
            </a:r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決標</a:t>
            </a:r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9" name="直線單箭頭接點 28"/>
          <p:cNvCxnSpPr>
            <a:cxnSpLocks/>
          </p:cNvCxnSpPr>
          <p:nvPr/>
        </p:nvCxnSpPr>
        <p:spPr>
          <a:xfrm>
            <a:off x="1878013" y="4818063"/>
            <a:ext cx="371475" cy="0"/>
          </a:xfrm>
          <a:prstGeom prst="straightConnector1">
            <a:avLst/>
          </a:prstGeom>
          <a:ln w="28575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49" name="文字方塊 29"/>
          <p:cNvSpPr txBox="1">
            <a:spLocks noChangeArrowheads="1"/>
          </p:cNvSpPr>
          <p:nvPr/>
        </p:nvSpPr>
        <p:spPr bwMode="auto">
          <a:xfrm>
            <a:off x="2124075" y="4615314"/>
            <a:ext cx="20878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不合理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不決標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31" name="直線單箭頭接點 30"/>
          <p:cNvCxnSpPr/>
          <p:nvPr/>
        </p:nvCxnSpPr>
        <p:spPr>
          <a:xfrm>
            <a:off x="1897063" y="5516563"/>
            <a:ext cx="973137" cy="0"/>
          </a:xfrm>
          <a:prstGeom prst="straightConnector1">
            <a:avLst/>
          </a:prstGeom>
          <a:ln w="28575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51" name="文字方塊 31"/>
          <p:cNvSpPr txBox="1">
            <a:spLocks noChangeArrowheads="1"/>
          </p:cNvSpPr>
          <p:nvPr/>
        </p:nvSpPr>
        <p:spPr bwMode="auto">
          <a:xfrm>
            <a:off x="2813050" y="5157191"/>
            <a:ext cx="13684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不完全合理</a:t>
            </a:r>
          </a:p>
        </p:txBody>
      </p:sp>
      <p:sp>
        <p:nvSpPr>
          <p:cNvPr id="69652" name="文字方塊 32"/>
          <p:cNvSpPr txBox="1">
            <a:spLocks noChangeArrowheads="1"/>
          </p:cNvSpPr>
          <p:nvPr/>
        </p:nvSpPr>
        <p:spPr bwMode="auto">
          <a:xfrm>
            <a:off x="4319588" y="3738334"/>
            <a:ext cx="792162" cy="2246769"/>
          </a:xfrm>
          <a:prstGeom prst="rect">
            <a:avLst/>
          </a:prstGeom>
          <a:noFill/>
          <a:ln w="28575">
            <a:solidFill>
              <a:srgbClr val="00003A"/>
            </a:solidFill>
            <a:prstDash val="sysDash"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00003A"/>
                </a:solidFill>
              </a:rPr>
              <a:t>減價最低</a:t>
            </a:r>
            <a:r>
              <a:rPr lang="en-US" altLang="zh-TW" sz="2800" b="1" dirty="0">
                <a:solidFill>
                  <a:srgbClr val="FF0000"/>
                </a:solidFill>
              </a:rPr>
              <a:t>72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  <p:cxnSp>
        <p:nvCxnSpPr>
          <p:cNvPr id="34" name="直線單箭頭接點 33"/>
          <p:cNvCxnSpPr>
            <a:cxnSpLocks/>
          </p:cNvCxnSpPr>
          <p:nvPr/>
        </p:nvCxnSpPr>
        <p:spPr>
          <a:xfrm>
            <a:off x="5111750" y="4281535"/>
            <a:ext cx="486395" cy="0"/>
          </a:xfrm>
          <a:prstGeom prst="straightConnector1">
            <a:avLst/>
          </a:prstGeom>
          <a:ln w="28575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單箭頭接點 35"/>
          <p:cNvCxnSpPr>
            <a:cxnSpLocks/>
          </p:cNvCxnSpPr>
          <p:nvPr/>
        </p:nvCxnSpPr>
        <p:spPr>
          <a:xfrm>
            <a:off x="5111750" y="4841875"/>
            <a:ext cx="414338" cy="0"/>
          </a:xfrm>
          <a:prstGeom prst="straightConnector1">
            <a:avLst/>
          </a:prstGeom>
          <a:ln w="28575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56" name="文字方塊 36"/>
          <p:cNvSpPr txBox="1">
            <a:spLocks noChangeArrowheads="1"/>
          </p:cNvSpPr>
          <p:nvPr/>
        </p:nvSpPr>
        <p:spPr bwMode="auto">
          <a:xfrm>
            <a:off x="5507038" y="4624682"/>
            <a:ext cx="33861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不合理或不完全合理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不決標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20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無差額保證金之規定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3995738" y="260350"/>
            <a:ext cx="4897437" cy="157003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問題：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查核金額以上超底價決標權責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﹖</a:t>
            </a:r>
          </a:p>
          <a:p>
            <a:pPr marL="266700" indent="-266700" algn="just">
              <a:defRPr/>
            </a:pP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不訂底價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建議金額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細則</a:t>
            </a:r>
            <a:r>
              <a:rPr lang="en-US" altLang="zh-TW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74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可否超建議金額決標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en-US" altLang="zh-TW" sz="2400" b="1" dirty="0">
                <a:solidFill>
                  <a:srgbClr val="3333FF"/>
                </a:solidFill>
                <a:latin typeface="標楷體"/>
                <a:ea typeface="標楷體"/>
              </a:rPr>
              <a:t>§54</a:t>
            </a:r>
            <a:endParaRPr lang="zh-TW" altLang="en-US" sz="2400" b="1" dirty="0">
              <a:solidFill>
                <a:srgbClr val="3333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9658" name="文字方塊 38"/>
          <p:cNvSpPr txBox="1">
            <a:spLocks noChangeArrowheads="1"/>
          </p:cNvSpPr>
          <p:nvPr/>
        </p:nvSpPr>
        <p:spPr bwMode="auto">
          <a:xfrm>
            <a:off x="5431893" y="5425543"/>
            <a:ext cx="3367087" cy="707886"/>
          </a:xfrm>
          <a:prstGeom prst="rect">
            <a:avLst/>
          </a:prstGeom>
          <a:noFill/>
          <a:ln w="38100">
            <a:solidFill>
              <a:srgbClr val="3333FF"/>
            </a:solidFill>
            <a:prstDash val="sysDash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問題：不訂底價</a:t>
            </a:r>
            <a:r>
              <a:rPr lang="en-US" altLang="zh-TW" sz="20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建議金額</a:t>
            </a:r>
            <a:r>
              <a:rPr lang="en-US" altLang="zh-TW" sz="20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廠商報價偏低是否適用</a:t>
            </a:r>
            <a:r>
              <a:rPr lang="el-GR" altLang="zh-TW" sz="2000" b="1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§</a:t>
            </a:r>
            <a:r>
              <a:rPr lang="en-US" altLang="zh-TW" sz="2000" b="1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58</a:t>
            </a:r>
            <a:r>
              <a:rPr lang="en-US" altLang="zh-TW" sz="2000" b="1" dirty="0">
                <a:latin typeface="標楷體" pitchFamily="65" charset="-120"/>
                <a:ea typeface="標楷體" pitchFamily="65" charset="-120"/>
              </a:rPr>
              <a:t>?</a:t>
            </a:r>
            <a:endParaRPr lang="zh-TW" altLang="en-US" sz="2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0" name="等腰三角形 39"/>
          <p:cNvSpPr/>
          <p:nvPr/>
        </p:nvSpPr>
        <p:spPr>
          <a:xfrm>
            <a:off x="7308850" y="1839913"/>
            <a:ext cx="1727200" cy="665162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ts val="1600"/>
              </a:lnSpc>
              <a:defRPr/>
            </a:pPr>
            <a:r>
              <a:rPr lang="en-US" altLang="zh-TW" sz="2400" b="1" dirty="0">
                <a:solidFill>
                  <a:srgbClr val="00003A"/>
                </a:solidFill>
                <a:latin typeface="標楷體"/>
                <a:ea typeface="標楷體"/>
              </a:rPr>
              <a:t>§105</a:t>
            </a:r>
            <a:endParaRPr lang="zh-TW" altLang="en-US" sz="2400" b="1" dirty="0">
              <a:solidFill>
                <a:srgbClr val="00003A"/>
              </a:solidFill>
            </a:endParaRPr>
          </a:p>
        </p:txBody>
      </p:sp>
      <p:cxnSp>
        <p:nvCxnSpPr>
          <p:cNvPr id="42" name="直線單箭頭接點 41"/>
          <p:cNvCxnSpPr/>
          <p:nvPr/>
        </p:nvCxnSpPr>
        <p:spPr>
          <a:xfrm>
            <a:off x="2519363" y="2308225"/>
            <a:ext cx="0" cy="592138"/>
          </a:xfrm>
          <a:prstGeom prst="straightConnector1">
            <a:avLst/>
          </a:prstGeom>
          <a:ln w="3810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單箭頭接點 45"/>
          <p:cNvCxnSpPr/>
          <p:nvPr/>
        </p:nvCxnSpPr>
        <p:spPr>
          <a:xfrm>
            <a:off x="755650" y="3500438"/>
            <a:ext cx="215900" cy="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字方塊 1"/>
          <p:cNvSpPr txBox="1"/>
          <p:nvPr/>
        </p:nvSpPr>
        <p:spPr>
          <a:xfrm>
            <a:off x="395536" y="6135687"/>
            <a:ext cx="4968552" cy="461665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底價</a:t>
            </a:r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×80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廠商標價＝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差額保證金</a:t>
            </a:r>
          </a:p>
        </p:txBody>
      </p:sp>
      <p:cxnSp>
        <p:nvCxnSpPr>
          <p:cNvPr id="4" name="直線單箭頭接點 3"/>
          <p:cNvCxnSpPr/>
          <p:nvPr/>
        </p:nvCxnSpPr>
        <p:spPr>
          <a:xfrm flipV="1">
            <a:off x="2393950" y="5516563"/>
            <a:ext cx="0" cy="619124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橢圓 31"/>
          <p:cNvSpPr/>
          <p:nvPr/>
        </p:nvSpPr>
        <p:spPr>
          <a:xfrm>
            <a:off x="2843808" y="5157192"/>
            <a:ext cx="1368152" cy="936104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文字方塊 27">
            <a:extLst>
              <a:ext uri="{FF2B5EF4-FFF2-40B4-BE49-F238E27FC236}">
                <a16:creationId xmlns:a16="http://schemas.microsoft.com/office/drawing/2014/main" id="{9B5498C0-BFFD-4303-98E0-C72C16043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4061767"/>
            <a:ext cx="1674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合理</a:t>
            </a:r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決標</a:t>
            </a:r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40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16632"/>
            <a:ext cx="8424936" cy="1152128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zh-TW" altLang="en-US" sz="36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依政府採購法第</a:t>
            </a:r>
            <a:r>
              <a:rPr lang="en-US" altLang="zh-TW" sz="36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58</a:t>
            </a:r>
            <a:r>
              <a:rPr lang="zh-TW" altLang="en-US" sz="36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zh-TW" altLang="en-US" sz="3600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處理總標價低於底價</a:t>
            </a:r>
            <a:r>
              <a:rPr lang="en-US" altLang="zh-TW" sz="3600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80</a:t>
            </a:r>
            <a:r>
              <a:rPr lang="zh-TW" altLang="en-US" sz="3600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％案件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之執行程序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683568" y="1340768"/>
            <a:ext cx="1656184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總標價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755576" y="1988840"/>
            <a:ext cx="576064" cy="19389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部分標價</a:t>
            </a:r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endParaRPr lang="zh-TW" altLang="en-US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619672" y="1988840"/>
            <a:ext cx="576064" cy="19389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部分標價</a:t>
            </a:r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endParaRPr lang="zh-TW" altLang="en-US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9" name="直線單箭頭接點 8"/>
          <p:cNvCxnSpPr/>
          <p:nvPr/>
        </p:nvCxnSpPr>
        <p:spPr>
          <a:xfrm flipV="1">
            <a:off x="2339752" y="1462006"/>
            <a:ext cx="1120155" cy="48510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>
            <a:off x="2339752" y="1689426"/>
            <a:ext cx="2330286" cy="124852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橢圓 13"/>
          <p:cNvSpPr/>
          <p:nvPr/>
        </p:nvSpPr>
        <p:spPr>
          <a:xfrm>
            <a:off x="3491880" y="1234585"/>
            <a:ext cx="1224136" cy="454841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rgbClr val="FFFF00"/>
                </a:solidFill>
              </a:rPr>
              <a:t>80</a:t>
            </a:r>
            <a:r>
              <a:rPr lang="zh-TW" altLang="en-US" sz="2400" dirty="0">
                <a:solidFill>
                  <a:srgbClr val="FFFF00"/>
                </a:solidFill>
                <a:latin typeface="微軟正黑體"/>
                <a:ea typeface="微軟正黑體"/>
              </a:rPr>
              <a:t>％</a:t>
            </a:r>
            <a:endParaRPr lang="zh-TW" altLang="en-US" sz="2400" dirty="0">
              <a:solidFill>
                <a:srgbClr val="FFFF00"/>
              </a:solidFill>
            </a:endParaRPr>
          </a:p>
        </p:txBody>
      </p:sp>
      <p:sp>
        <p:nvSpPr>
          <p:cNvPr id="16" name="橢圓 15"/>
          <p:cNvSpPr/>
          <p:nvPr/>
        </p:nvSpPr>
        <p:spPr>
          <a:xfrm>
            <a:off x="4702011" y="1568188"/>
            <a:ext cx="1224136" cy="45484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0000FF"/>
                </a:solidFill>
              </a:rPr>
              <a:t>70</a:t>
            </a:r>
            <a:r>
              <a:rPr lang="zh-TW" altLang="en-US" sz="2400" b="1" dirty="0">
                <a:solidFill>
                  <a:srgbClr val="0000FF"/>
                </a:solidFill>
                <a:latin typeface="微軟正黑體"/>
                <a:ea typeface="微軟正黑體"/>
              </a:rPr>
              <a:t>％</a:t>
            </a:r>
            <a:endParaRPr lang="zh-TW" altLang="en-US" sz="2400" b="1" dirty="0">
              <a:solidFill>
                <a:srgbClr val="0000FF"/>
              </a:solidFill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899592" y="4077072"/>
            <a:ext cx="1224136" cy="45484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rgbClr val="0000FF"/>
                </a:solidFill>
              </a:rPr>
              <a:t>70</a:t>
            </a:r>
            <a:r>
              <a:rPr lang="zh-TW" altLang="en-US" sz="2400" b="1" dirty="0">
                <a:solidFill>
                  <a:srgbClr val="0000FF"/>
                </a:solidFill>
                <a:latin typeface="微軟正黑體"/>
                <a:ea typeface="微軟正黑體"/>
              </a:rPr>
              <a:t>％</a:t>
            </a:r>
            <a:endParaRPr lang="zh-TW" altLang="en-US" sz="2400" b="1" dirty="0">
              <a:solidFill>
                <a:srgbClr val="0000FF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2167136" y="2034317"/>
            <a:ext cx="64807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先檢討是否因底價偏高所造成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顯不合理，恐造履約問題，始進入說明程序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顯不合理，說明時間點及時限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廠商不說明，如何處理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說明不合理，可否補充續說明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如說明不完全合理，繳納差額保證金時限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廠商不繳納差額保證金，如何處理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報價不合理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是否須製作決</a:t>
            </a:r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廢</a:t>
            </a:r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標紀錄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紀錄內容是否記錄處理過程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如不決標，如有押標金退還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可否直接保留決標，再處理後續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endParaRPr lang="zh-TW" altLang="en-US" sz="2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橢圓 19"/>
          <p:cNvSpPr/>
          <p:nvPr/>
        </p:nvSpPr>
        <p:spPr>
          <a:xfrm>
            <a:off x="6660232" y="908720"/>
            <a:ext cx="2016224" cy="108012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合理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決標</a:t>
            </a:r>
          </a:p>
        </p:txBody>
      </p:sp>
    </p:spTree>
    <p:extLst>
      <p:ext uri="{BB962C8B-B14F-4D97-AF65-F5344CB8AC3E}">
        <p14:creationId xmlns:p14="http://schemas.microsoft.com/office/powerpoint/2010/main" val="891618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64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64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64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64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406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5953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36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執行原則</a:t>
            </a:r>
            <a:r>
              <a:rPr lang="en-US" altLang="zh-TW" sz="36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.1</a:t>
            </a:r>
            <a:endParaRPr lang="zh-TW" altLang="en-US" sz="3600" dirty="0">
              <a:solidFill>
                <a:srgbClr val="0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08720"/>
            <a:ext cx="8229600" cy="4176463"/>
          </a:xfrm>
        </p:spPr>
        <p:txBody>
          <a:bodyPr>
            <a:normAutofit/>
          </a:bodyPr>
          <a:lstStyle/>
          <a:p>
            <a:pPr marL="446088" indent="-358775" algn="just" eaLnBrk="1" hangingPunct="1">
              <a:lnSpc>
                <a:spcPct val="95000"/>
              </a:lnSpc>
              <a:buNone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發現底價偏高造成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最低標標價偏低者，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不適用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採購法第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58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條之規定。</a:t>
            </a:r>
          </a:p>
          <a:p>
            <a:pPr marL="446088" indent="-358775" algn="just" eaLnBrk="1" hangingPunct="1">
              <a:lnSpc>
                <a:spcPct val="95000"/>
              </a:lnSpc>
              <a:buNone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機關</a:t>
            </a:r>
            <a:r>
              <a:rPr lang="zh-TW" altLang="en-US" b="1" u="sng" dirty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通知廠商提出差額保證金前，應予提出說明之機會</a:t>
            </a:r>
            <a:r>
              <a:rPr lang="zh-TW" altLang="en-US" b="1" dirty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r>
              <a:rPr lang="zh-TW" altLang="en-US" b="1" u="sng" dirty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廠商無自行擇定提出說明或差額保證金之權利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機關未通知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廠商提出差額保證金者，縱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廠商主動提出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差額保證金，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機關亦應拒絕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446088" indent="-358775" algn="just" eaLnBrk="1" hangingPunct="1">
              <a:lnSpc>
                <a:spcPct val="95000"/>
              </a:lnSpc>
              <a:buNone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機關依本程序不決標予最低標廠商，而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以次低標廠商為最低標廠商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，其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仍有標價偏低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情形者，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亦適用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採購法第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58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條之規定。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2252A90-0BD0-4258-B5FD-406D0CA23D6B}"/>
              </a:ext>
            </a:extLst>
          </p:cNvPr>
          <p:cNvSpPr/>
          <p:nvPr/>
        </p:nvSpPr>
        <p:spPr>
          <a:xfrm>
            <a:off x="323997" y="4509120"/>
            <a:ext cx="8424467" cy="184409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 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(88)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8812196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號函 </a:t>
            </a:r>
            <a:endParaRPr lang="en-US" altLang="zh-TW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ts val="23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押標金保證金暨其他擔保作業辦法」第</a:t>
            </a:r>
            <a:r>
              <a:rPr lang="en-US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項規定「應訂定</a:t>
            </a:r>
            <a:r>
              <a:rPr lang="zh-TW" altLang="en-US" sz="2000" b="1" u="sng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五日以上之合理期限</a:t>
            </a:r>
            <a:r>
              <a:rPr lang="zh-TW" altLang="en-US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」。</a:t>
            </a:r>
            <a:r>
              <a:rPr lang="zh-TW" altLang="en-US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通知</a:t>
            </a:r>
            <a:r>
              <a:rPr lang="zh-TW" altLang="en-US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，依本法施行細則第</a:t>
            </a:r>
            <a:r>
              <a:rPr lang="en-US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</a:t>
            </a:r>
            <a:r>
              <a:rPr lang="zh-TW" altLang="en-US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之規定。採書面通知者，得為收受通知之日。惟截止日為星期日、紀念日或其他休息日者，以其休息日之次日代之；其為非休息之星期六，以次一辦公日上午代之。始日及末日以外之其他例、休假日，免予扣除。</a:t>
            </a:r>
          </a:p>
        </p:txBody>
      </p:sp>
    </p:spTree>
    <p:extLst>
      <p:ext uri="{BB962C8B-B14F-4D97-AF65-F5344CB8AC3E}">
        <p14:creationId xmlns:p14="http://schemas.microsoft.com/office/powerpoint/2010/main" val="2961433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291" y="836712"/>
            <a:ext cx="8519861" cy="4608512"/>
          </a:xfrm>
        </p:spPr>
        <p:txBody>
          <a:bodyPr>
            <a:normAutofit/>
          </a:bodyPr>
          <a:lstStyle/>
          <a:p>
            <a:pPr marL="447675" indent="-447675" algn="just" eaLnBrk="1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機關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依本程序不決標予廠商，其有押標金者，發還之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。但本程序載明不予發還者，不在此限。</a:t>
            </a:r>
          </a:p>
          <a:p>
            <a:pPr marL="446088" indent="-446088" algn="just" eaLnBrk="1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機關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限期通知廠商提出說明之事項，可包括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628650" indent="-628650" algn="just" eaLnBrk="1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800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標價</a:t>
            </a:r>
            <a:r>
              <a:rPr lang="zh-TW" altLang="en-US" sz="2800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為何偏低；</a:t>
            </a:r>
            <a:endParaRPr lang="en-US" altLang="zh-TW" sz="2800" b="1" dirty="0">
              <a:solidFill>
                <a:srgbClr val="FF3300"/>
              </a:solidFill>
              <a:latin typeface="標楷體" pitchFamily="65" charset="-120"/>
              <a:ea typeface="標楷體" pitchFamily="65" charset="-120"/>
            </a:endParaRPr>
          </a:p>
          <a:p>
            <a:pPr marL="538163" indent="-538163" algn="just" eaLnBrk="1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800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(2)</a:t>
            </a:r>
            <a:r>
              <a:rPr lang="zh-TW" altLang="en-US" sz="2800" b="1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以該標價承作，為何不會有降低品質、不能誠信履約之虞或其他特殊情形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，並據以作為認定廠商說明是否合理之依據。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444500" indent="-444500" algn="just" eaLnBrk="1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廠商提出之說明，與完成招標標的之事項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無關者，不予接受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67544" y="116632"/>
            <a:ext cx="8229600" cy="5953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 baseline="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執行原則</a:t>
            </a:r>
            <a:r>
              <a:rPr lang="en-US" altLang="zh-TW" sz="36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.2</a:t>
            </a:r>
            <a:endParaRPr lang="zh-TW" altLang="en-US" sz="3600" dirty="0">
              <a:solidFill>
                <a:srgbClr val="0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8421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471" y="686944"/>
            <a:ext cx="8229600" cy="3822176"/>
          </a:xfrm>
        </p:spPr>
        <p:txBody>
          <a:bodyPr>
            <a:normAutofit/>
          </a:bodyPr>
          <a:lstStyle/>
          <a:p>
            <a:pPr marL="361950" indent="-361950" algn="just" eaLnBrk="1" hangingPunct="1">
              <a:lnSpc>
                <a:spcPts val="3500"/>
              </a:lnSpc>
              <a:buNone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最低標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未於機關通知期限內提出說明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差額保證金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，或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提出之說明不足採信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經機關重行評估結果，改變先前之認定，重行認為最低標之總標價無顯不合理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，無降低品質、不能誠信履約之虞或其他特殊情形，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照價決標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予最低標。如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最低標不接受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決標或拒不簽約，依採購法第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101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條、第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102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條，並得依其施行細則第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58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項規定處理。如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有押標金，依招標文件之規定不予發還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67544" y="116632"/>
            <a:ext cx="8229600" cy="5953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 baseline="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執行原則</a:t>
            </a:r>
            <a:r>
              <a:rPr lang="en-US" altLang="zh-TW" sz="36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.3</a:t>
            </a:r>
            <a:endParaRPr lang="zh-TW" altLang="en-US" sz="3600" dirty="0">
              <a:solidFill>
                <a:srgbClr val="0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CFF792A-C15C-45B9-94E4-A3A4C97A42ED}"/>
              </a:ext>
            </a:extLst>
          </p:cNvPr>
          <p:cNvSpPr/>
          <p:nvPr/>
        </p:nvSpPr>
        <p:spPr>
          <a:xfrm>
            <a:off x="423471" y="4005064"/>
            <a:ext cx="8424467" cy="1754326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 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(88)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8812196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號函 </a:t>
            </a:r>
            <a:endParaRPr lang="en-US" altLang="zh-TW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依「政府採購法」第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58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條規定如不決標予最低標甲廠商，應以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未超底價次低標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乙廠商之標價決標。</a:t>
            </a:r>
            <a:endParaRPr lang="en-US" altLang="zh-TW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甲廠商如未於通知期限內提出合理之說明或擔保，而其他合於招標文件規定之廠商標價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皆超底價時，得依本法第</a:t>
            </a:r>
            <a:r>
              <a:rPr lang="en-US" altLang="zh-TW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53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條之規定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辦理減價、比減價格。</a:t>
            </a:r>
            <a:endParaRPr lang="en-US" altLang="zh-TW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本法第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58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條之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執行程序係由機關選擇，毋須於招標文件規定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75971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836463"/>
            <a:ext cx="8229600" cy="4176713"/>
          </a:xfrm>
        </p:spPr>
        <p:txBody>
          <a:bodyPr>
            <a:noAutofit/>
          </a:bodyPr>
          <a:lstStyle/>
          <a:p>
            <a:pPr marL="361950" indent="-361950" algn="just" eaLnBrk="1" hangingPunct="1">
              <a:buNone/>
            </a:pPr>
            <a:r>
              <a:rPr lang="en-US" altLang="zh-TW" sz="2600" b="1" dirty="0"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機關限期通知廠商提出說明，其所訂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期限及認定廠商說明是否合理之程序，應迅速合理，避免最低標與其他廠商串通瓜分利益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，藉不提出說明或提出不合理之說明等情形，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使機關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不決標予該廠商，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改決標予其他標價較高廠商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361950" indent="-361950" algn="just" eaLnBrk="1" hangingPunct="1">
              <a:buNone/>
            </a:pPr>
            <a:r>
              <a:rPr lang="en-US" altLang="zh-TW" sz="2600" b="1" dirty="0"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投標廠商之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標價幣別，依招標文件規定在二種以上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，其依採購法施行細則第</a:t>
            </a:r>
            <a:r>
              <a:rPr lang="en-US" altLang="zh-TW" sz="2600" b="1" dirty="0">
                <a:latin typeface="標楷體" pitchFamily="65" charset="-120"/>
                <a:ea typeface="標楷體" pitchFamily="65" charset="-120"/>
              </a:rPr>
              <a:t>64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條規定折算總價以定標序供決標之用，如最低標廠商之總標價有採購法第</a:t>
            </a:r>
            <a:r>
              <a:rPr lang="en-US" altLang="zh-TW" sz="2600" b="1" dirty="0">
                <a:latin typeface="標楷體" pitchFamily="65" charset="-120"/>
                <a:ea typeface="標楷體" pitchFamily="65" charset="-120"/>
              </a:rPr>
              <a:t>58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條前段情形，致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未能於辦理決標作業當日完成決標程序者，製作保留決標紀錄，載明</a:t>
            </a:r>
            <a:r>
              <a:rPr lang="zh-TW" altLang="en-US" sz="26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如有決標時，以保留決標日為決標日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(100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22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日工程企字第</a:t>
            </a: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10000261094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號</a:t>
            </a: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) </a:t>
            </a:r>
            <a:endParaRPr lang="zh-TW" altLang="en-US" sz="24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7461" name="AutoShape 6"/>
          <p:cNvSpPr>
            <a:spLocks noChangeArrowheads="1"/>
          </p:cNvSpPr>
          <p:nvPr/>
        </p:nvSpPr>
        <p:spPr bwMode="auto">
          <a:xfrm>
            <a:off x="1331640" y="5445224"/>
            <a:ext cx="7200230" cy="1224136"/>
          </a:xfrm>
          <a:prstGeom prst="cloudCallout">
            <a:avLst>
              <a:gd name="adj1" fmla="val -72116"/>
              <a:gd name="adj2" fmla="val 6084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zh-TW" altLang="en-US" sz="2000" b="1" dirty="0">
                <a:solidFill>
                  <a:srgbClr val="000000"/>
                </a:solidFill>
                <a:ea typeface="標楷體" pitchFamily="65" charset="-120"/>
              </a:rPr>
              <a:t>機關通知最低廠商說明或擔保，廠商未於期限內提出者，機關是否須再稽催？是否可決標次低標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5953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36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執行原則</a:t>
            </a:r>
            <a:r>
              <a:rPr lang="en-US" altLang="zh-TW" sz="36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.4</a:t>
            </a:r>
            <a:endParaRPr lang="zh-TW" altLang="en-US" sz="3600" dirty="0">
              <a:solidFill>
                <a:srgbClr val="0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5272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528" y="188640"/>
            <a:ext cx="8540750" cy="731838"/>
          </a:xfrm>
        </p:spPr>
        <p:txBody>
          <a:bodyPr/>
          <a:lstStyle/>
          <a:p>
            <a:pPr eaLnBrk="1" hangingPunct="1"/>
            <a:r>
              <a:rPr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成本分析</a:t>
            </a:r>
            <a:r>
              <a:rPr lang="en-US" altLang="zh-TW" sz="40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sz="3600" b="1" dirty="0">
                <a:solidFill>
                  <a:srgbClr val="000000"/>
                </a:solidFill>
                <a:effectLst/>
                <a:ea typeface="標楷體" pitchFamily="65" charset="-120"/>
              </a:rPr>
              <a:t>成本</a:t>
            </a:r>
          </a:p>
        </p:txBody>
      </p:sp>
      <p:sp>
        <p:nvSpPr>
          <p:cNvPr id="121860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528" y="980728"/>
            <a:ext cx="8540750" cy="4751387"/>
          </a:xfrm>
        </p:spPr>
        <p:txBody>
          <a:bodyPr>
            <a:normAutofit lnSpcReduction="10000"/>
          </a:bodyPr>
          <a:lstStyle/>
          <a:p>
            <a:pPr algn="just" eaLnBrk="1" hangingPunct="1">
              <a:buSzTx/>
              <a:buFont typeface="Wingdings" pitchFamily="2" charset="2"/>
              <a:buChar char="l"/>
            </a:pPr>
            <a:r>
              <a:rPr lang="zh-TW" altLang="en-US" sz="3200" b="1" dirty="0">
                <a:solidFill>
                  <a:srgbClr val="00003A"/>
                </a:solidFill>
                <a:ea typeface="標楷體" pitchFamily="65" charset="-120"/>
              </a:rPr>
              <a:t>成本係為使商品達可用狀況，</a:t>
            </a:r>
            <a:r>
              <a:rPr lang="zh-TW" altLang="en-US" sz="3200" b="1" u="sng" dirty="0">
                <a:solidFill>
                  <a:srgbClr val="3333FF"/>
                </a:solidFill>
                <a:ea typeface="標楷體" pitchFamily="65" charset="-120"/>
              </a:rPr>
              <a:t>所耗用之有型與無形資產，而以貨幣單位表示</a:t>
            </a:r>
            <a:r>
              <a:rPr lang="zh-TW" altLang="en-US" sz="3200" b="1" dirty="0">
                <a:solidFill>
                  <a:srgbClr val="00003A"/>
                </a:solidFill>
                <a:ea typeface="標楷體" pitchFamily="65" charset="-120"/>
              </a:rPr>
              <a:t>。</a:t>
            </a:r>
          </a:p>
          <a:p>
            <a:pPr algn="just" eaLnBrk="1" hangingPunct="1">
              <a:buSzTx/>
              <a:buFont typeface="Wingdings" pitchFamily="2" charset="2"/>
              <a:buChar char="l"/>
            </a:pPr>
            <a:r>
              <a:rPr lang="zh-TW" altLang="en-US" sz="3200" b="1" u="sng" dirty="0">
                <a:solidFill>
                  <a:srgbClr val="3333FF"/>
                </a:solidFill>
                <a:ea typeface="標楷體" pitchFamily="65" charset="-120"/>
              </a:rPr>
              <a:t>狹義定義</a:t>
            </a:r>
            <a:r>
              <a:rPr lang="zh-TW" altLang="en-US" sz="3200" b="1" dirty="0">
                <a:solidFill>
                  <a:srgbClr val="00003A"/>
                </a:solidFill>
                <a:ea typeface="標楷體" pitchFamily="65" charset="-120"/>
              </a:rPr>
              <a:t>：</a:t>
            </a:r>
            <a:r>
              <a:rPr lang="zh-TW" altLang="en-US" sz="3200" b="1" u="sng" dirty="0">
                <a:solidFill>
                  <a:srgbClr val="008000"/>
                </a:solidFill>
                <a:ea typeface="標楷體" pitchFamily="65" charset="-120"/>
              </a:rPr>
              <a:t>專指商品之製造成本</a:t>
            </a:r>
            <a:r>
              <a:rPr lang="zh-TW" altLang="en-US" sz="3200" b="1" dirty="0">
                <a:solidFill>
                  <a:srgbClr val="00003A"/>
                </a:solidFill>
                <a:ea typeface="標楷體" pitchFamily="65" charset="-120"/>
              </a:rPr>
              <a:t>，從最初原料到最後成品所耗用之直接原料、直接人工、間接原料、間接人工及管銷費用。</a:t>
            </a:r>
          </a:p>
          <a:p>
            <a:pPr algn="just" eaLnBrk="1" hangingPunct="1">
              <a:buSzTx/>
              <a:buFont typeface="Wingdings" pitchFamily="2" charset="2"/>
              <a:buChar char="l"/>
            </a:pPr>
            <a:r>
              <a:rPr lang="zh-TW" altLang="en-US" sz="3200" b="1" u="sng" dirty="0">
                <a:solidFill>
                  <a:srgbClr val="3333FF"/>
                </a:solidFill>
                <a:ea typeface="標楷體" pitchFamily="65" charset="-120"/>
              </a:rPr>
              <a:t>廣義定義</a:t>
            </a:r>
            <a:r>
              <a:rPr lang="zh-TW" altLang="en-US" sz="3200" b="1" dirty="0">
                <a:solidFill>
                  <a:srgbClr val="00003A"/>
                </a:solidFill>
                <a:ea typeface="標楷體" pitchFamily="65" charset="-120"/>
              </a:rPr>
              <a:t>：</a:t>
            </a:r>
            <a:r>
              <a:rPr lang="zh-TW" altLang="en-US" sz="3200" b="1" u="sng" dirty="0">
                <a:solidFill>
                  <a:srgbClr val="008000"/>
                </a:solidFill>
                <a:ea typeface="標楷體" pitchFamily="65" charset="-120"/>
              </a:rPr>
              <a:t>除製造成本外，尚包括</a:t>
            </a:r>
            <a:r>
              <a:rPr lang="zh-TW" altLang="en-US" sz="3200" b="1" dirty="0">
                <a:solidFill>
                  <a:srgbClr val="00003A"/>
                </a:solidFill>
                <a:ea typeface="標楷體" pitchFamily="65" charset="-120"/>
              </a:rPr>
              <a:t>服務成本、運輸成本、儲存成本、標準化作業與製造經驗累積而降低之成本。購入成本並應</a:t>
            </a:r>
            <a:r>
              <a:rPr lang="zh-TW" altLang="en-US" sz="3200" b="1" u="sng" dirty="0">
                <a:solidFill>
                  <a:srgbClr val="008000"/>
                </a:solidFill>
                <a:ea typeface="標楷體" pitchFamily="65" charset="-120"/>
              </a:rPr>
              <a:t>包含正常耗損、利潤及稅捐在內</a:t>
            </a:r>
            <a:r>
              <a:rPr lang="zh-TW" altLang="en-US" sz="3200" b="1" dirty="0">
                <a:solidFill>
                  <a:srgbClr val="00003A"/>
                </a:solidFill>
                <a:ea typeface="標楷體" pitchFamily="65" charset="-120"/>
              </a:rPr>
              <a:t>。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188640"/>
            <a:ext cx="8540750" cy="803275"/>
          </a:xfrm>
        </p:spPr>
        <p:txBody>
          <a:bodyPr/>
          <a:lstStyle/>
          <a:p>
            <a:pPr eaLnBrk="1" hangingPunct="1"/>
            <a:r>
              <a:rPr lang="zh-TW" altLang="en-US" sz="4000" b="1" dirty="0">
                <a:solidFill>
                  <a:srgbClr val="000000"/>
                </a:solidFill>
                <a:ea typeface="標楷體" pitchFamily="65" charset="-120"/>
              </a:rPr>
              <a:t>成本分析</a:t>
            </a:r>
            <a:r>
              <a:rPr lang="en-US" altLang="zh-TW" sz="40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sz="36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成本分析及其分類</a:t>
            </a:r>
            <a:r>
              <a:rPr lang="en-US" altLang="zh-TW" sz="36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.1</a:t>
            </a:r>
          </a:p>
        </p:txBody>
      </p:sp>
      <p:sp>
        <p:nvSpPr>
          <p:cNvPr id="122884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9512" y="836712"/>
            <a:ext cx="8540750" cy="5677445"/>
          </a:xfrm>
        </p:spPr>
        <p:txBody>
          <a:bodyPr>
            <a:noAutofit/>
          </a:bodyPr>
          <a:lstStyle/>
          <a:p>
            <a:pPr marL="0" indent="0" algn="just" eaLnBrk="1" hangingPunct="1">
              <a:lnSpc>
                <a:spcPts val="4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zh-TW" altLang="en-US" sz="32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以採購實務而言，</a:t>
            </a:r>
            <a:r>
              <a:rPr lang="zh-TW" altLang="en-US" sz="32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成本分析</a:t>
            </a:r>
            <a:r>
              <a:rPr lang="zh-TW" altLang="en-US" sz="32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係指</a:t>
            </a:r>
            <a:r>
              <a:rPr lang="zh-TW" altLang="en-US" sz="32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對賣方貨品之價格分析，可作為訂定合理底價之依據</a:t>
            </a:r>
            <a:r>
              <a:rPr lang="zh-TW" altLang="en-US" sz="32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。除對製造成本、服務成本、運輸成本、儲存成本、合理利潤之外，有關</a:t>
            </a:r>
            <a:r>
              <a:rPr lang="zh-TW" altLang="en-US" sz="32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規格標準化與否、數量多寡等因素，均應列入考慮</a:t>
            </a:r>
            <a:r>
              <a:rPr lang="zh-TW" altLang="en-US" sz="32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 algn="just" eaLnBrk="1" hangingPunct="1">
              <a:lnSpc>
                <a:spcPts val="4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kumimoji="0" lang="en-US" altLang="zh-TW" sz="32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kumimoji="0" lang="zh-TW" altLang="en-US" sz="32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直</a:t>
            </a:r>
            <a:r>
              <a:rPr lang="zh-TW" altLang="en-US" sz="32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接成本與間接成本</a:t>
            </a:r>
            <a:r>
              <a:rPr lang="zh-TW" altLang="en-US" sz="32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：</a:t>
            </a:r>
          </a:p>
          <a:p>
            <a:pPr marL="361950" indent="-361950" eaLnBrk="1" hangingPunct="1">
              <a:lnSpc>
                <a:spcPts val="4000"/>
              </a:lnSpc>
              <a:spcBef>
                <a:spcPct val="10000"/>
              </a:spcBef>
              <a:buFont typeface="Wingdings" pitchFamily="2" charset="2"/>
              <a:buChar char="l"/>
            </a:pPr>
            <a:r>
              <a:rPr lang="zh-TW" altLang="en-US" sz="32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直接成本</a:t>
            </a:r>
            <a:r>
              <a:rPr lang="zh-TW" altLang="en-US" sz="32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：為執行特定工作所發生之費用。例如</a:t>
            </a:r>
            <a:r>
              <a:rPr lang="zh-TW" altLang="en-US" sz="32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原料</a:t>
            </a:r>
            <a:r>
              <a:rPr lang="zh-TW" altLang="en-US" sz="32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361950" indent="-361950" eaLnBrk="1" hangingPunct="1">
              <a:lnSpc>
                <a:spcPts val="4000"/>
              </a:lnSpc>
              <a:spcBef>
                <a:spcPct val="10000"/>
              </a:spcBef>
              <a:buFont typeface="Wingdings" pitchFamily="2" charset="2"/>
              <a:buChar char="l"/>
            </a:pPr>
            <a:r>
              <a:rPr lang="zh-TW" altLang="en-US" sz="32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間接成本</a:t>
            </a:r>
            <a:r>
              <a:rPr lang="zh-TW" altLang="en-US" sz="32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：不易分辨其歸屬於特定工作，而須與他案分攤者。例如</a:t>
            </a:r>
            <a:r>
              <a:rPr lang="zh-TW" altLang="en-US" sz="32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設備折舊</a:t>
            </a:r>
            <a:r>
              <a:rPr lang="zh-TW" altLang="en-US" sz="32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116632"/>
            <a:ext cx="8540750" cy="803275"/>
          </a:xfrm>
        </p:spPr>
        <p:txBody>
          <a:bodyPr/>
          <a:lstStyle/>
          <a:p>
            <a:pPr eaLnBrk="1" hangingPunct="1"/>
            <a:r>
              <a:rPr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成本分析</a:t>
            </a:r>
            <a:r>
              <a:rPr lang="en-US" altLang="zh-TW" sz="40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成本分析及其分類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.2</a:t>
            </a:r>
          </a:p>
        </p:txBody>
      </p:sp>
      <p:sp>
        <p:nvSpPr>
          <p:cNvPr id="123908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836712"/>
            <a:ext cx="8540750" cy="5651006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ts val="35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TW" sz="3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固定成本</a:t>
            </a:r>
            <a:r>
              <a:rPr lang="zh-TW" altLang="en-US" sz="3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變動成本</a:t>
            </a:r>
            <a:r>
              <a:rPr lang="zh-TW" altLang="en-US" sz="3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及</a:t>
            </a:r>
            <a:r>
              <a:rPr lang="zh-TW" altLang="en-US" sz="3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半變動成本</a:t>
            </a:r>
            <a:r>
              <a:rPr lang="zh-TW" altLang="en-US" sz="3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：</a:t>
            </a:r>
          </a:p>
          <a:p>
            <a:pPr algn="just" eaLnBrk="1" hangingPunct="1">
              <a:lnSpc>
                <a:spcPts val="3500"/>
              </a:lnSpc>
              <a:spcBef>
                <a:spcPts val="0"/>
              </a:spcBef>
              <a:buFont typeface="Wingdings" pitchFamily="2" charset="2"/>
              <a:buChar char="l"/>
            </a:pP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固定成本</a:t>
            </a:r>
            <a:r>
              <a:rPr lang="zh-TW" altLang="en-US" sz="2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：不隨履約標的之數量而變動之成本。例如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設備</a:t>
            </a:r>
            <a:r>
              <a:rPr lang="zh-TW" altLang="en-US" sz="2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algn="just" eaLnBrk="1" hangingPunct="1">
              <a:lnSpc>
                <a:spcPts val="3500"/>
              </a:lnSpc>
              <a:spcBef>
                <a:spcPts val="0"/>
              </a:spcBef>
              <a:buFont typeface="Wingdings" pitchFamily="2" charset="2"/>
              <a:buChar char="l"/>
            </a:pP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變動成本</a:t>
            </a:r>
            <a:r>
              <a:rPr lang="zh-TW" altLang="en-US" sz="2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：隨履約標的之數量而變動之成本。例如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直接原料</a:t>
            </a:r>
            <a:r>
              <a:rPr lang="zh-TW" altLang="en-US" sz="2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b="1" dirty="0">
              <a:solidFill>
                <a:srgbClr val="00003A"/>
              </a:solidFill>
              <a:latin typeface="標楷體" pitchFamily="65" charset="-120"/>
              <a:ea typeface="標楷體" pitchFamily="65" charset="-120"/>
            </a:endParaRPr>
          </a:p>
          <a:p>
            <a:pPr marL="361950" indent="-361950" algn="just" eaLnBrk="1" hangingPunct="1">
              <a:lnSpc>
                <a:spcPts val="3500"/>
              </a:lnSpc>
              <a:spcBef>
                <a:spcPts val="0"/>
              </a:spcBef>
              <a:buFont typeface="Wingdings" pitchFamily="2" charset="2"/>
              <a:buChar char="l"/>
            </a:pP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半變動成本</a:t>
            </a:r>
            <a:r>
              <a:rPr lang="zh-TW" altLang="en-US" sz="2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：隨履約標的之數量而部分固定部分變動之成本。例如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倉儲</a:t>
            </a:r>
            <a:endParaRPr lang="en-US" altLang="zh-TW" sz="2400" b="1" u="sng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algn="just" eaLnBrk="1" hangingPunct="1">
              <a:lnSpc>
                <a:spcPts val="3500"/>
              </a:lnSpc>
              <a:spcBef>
                <a:spcPts val="600"/>
              </a:spcBef>
              <a:buNone/>
            </a:pPr>
            <a:r>
              <a:rPr lang="en-US" altLang="zh-TW" sz="3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合理成本</a:t>
            </a:r>
            <a:r>
              <a:rPr lang="zh-TW" altLang="en-US" sz="3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3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合法成本</a:t>
            </a:r>
            <a:r>
              <a:rPr lang="zh-TW" altLang="en-US" sz="3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及</a:t>
            </a:r>
            <a:r>
              <a:rPr lang="zh-TW" altLang="en-US" sz="3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可分攤成本</a:t>
            </a:r>
            <a:r>
              <a:rPr lang="zh-TW" altLang="en-US" sz="3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：</a:t>
            </a:r>
          </a:p>
          <a:p>
            <a:pPr>
              <a:lnSpc>
                <a:spcPts val="3500"/>
              </a:lnSpc>
              <a:spcBef>
                <a:spcPts val="0"/>
              </a:spcBef>
              <a:buFont typeface="Wingdings" pitchFamily="2" charset="2"/>
              <a:buChar char="l"/>
            </a:pP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合理成本</a:t>
            </a:r>
            <a:r>
              <a:rPr lang="zh-TW" altLang="en-US" sz="2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：與採購案有關且必須之項目。</a:t>
            </a:r>
          </a:p>
          <a:p>
            <a:pPr>
              <a:lnSpc>
                <a:spcPts val="3500"/>
              </a:lnSpc>
              <a:spcBef>
                <a:spcPts val="0"/>
              </a:spcBef>
              <a:buFont typeface="Wingdings" pitchFamily="2" charset="2"/>
              <a:buChar char="l"/>
            </a:pP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合法成本</a:t>
            </a:r>
            <a:r>
              <a:rPr lang="zh-TW" altLang="en-US" sz="2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：法所允許支付之費用。</a:t>
            </a:r>
          </a:p>
          <a:p>
            <a:pPr>
              <a:lnSpc>
                <a:spcPts val="3500"/>
              </a:lnSpc>
              <a:spcBef>
                <a:spcPts val="0"/>
              </a:spcBef>
              <a:buFont typeface="Wingdings" pitchFamily="2" charset="2"/>
              <a:buChar char="l"/>
            </a:pPr>
            <a:r>
              <a:rPr lang="zh-TW" altLang="en-US" sz="24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可分攤成本</a:t>
            </a:r>
            <a:r>
              <a:rPr lang="zh-TW" altLang="en-US" sz="24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：與採購案有關、必須且可合理分辨其歸屬之費用。</a:t>
            </a:r>
          </a:p>
          <a:p>
            <a:pPr algn="just" eaLnBrk="1" hangingPunct="1">
              <a:buFont typeface="Wingdings" pitchFamily="2" charset="2"/>
              <a:buChar char="l"/>
            </a:pPr>
            <a:endParaRPr lang="zh-TW" altLang="en-US" b="1" dirty="0">
              <a:solidFill>
                <a:srgbClr val="00003A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105445"/>
            <a:ext cx="8540750" cy="587251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成本分析</a:t>
            </a:r>
            <a:r>
              <a:rPr lang="en-US" altLang="zh-TW" sz="40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成本分析作法</a:t>
            </a:r>
            <a:endParaRPr lang="en-US" altLang="zh-TW" sz="3600" b="1" dirty="0">
              <a:solidFill>
                <a:srgbClr val="000000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5956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73819" y="692696"/>
            <a:ext cx="8540750" cy="4968552"/>
          </a:xfrm>
        </p:spPr>
        <p:txBody>
          <a:bodyPr>
            <a:noAutofit/>
          </a:bodyPr>
          <a:lstStyle/>
          <a:p>
            <a:pPr marL="361950" indent="-361950" algn="just" eaLnBrk="1" hangingPunct="1">
              <a:lnSpc>
                <a:spcPts val="3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TW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得要求</a:t>
            </a:r>
            <a:r>
              <a:rPr lang="zh-TW" altLang="en-US" sz="26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廠商於投標文件詳列</a:t>
            </a:r>
            <a:r>
              <a:rPr lang="zh-TW" altLang="en-US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各主要項目及其子項、孫項之</a:t>
            </a:r>
            <a:r>
              <a:rPr lang="zh-TW" altLang="en-US" sz="26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成本結構</a:t>
            </a:r>
            <a:r>
              <a:rPr lang="zh-TW" altLang="en-US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361950" indent="-361950" algn="just" eaLnBrk="1" hangingPunct="1">
              <a:lnSpc>
                <a:spcPts val="3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TW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6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進行細部分析審查</a:t>
            </a:r>
            <a:r>
              <a:rPr lang="zh-TW" altLang="en-US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時，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可比較過去</a:t>
            </a:r>
            <a:r>
              <a:rPr lang="zh-TW" altLang="en-US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履約項目，包括規格、程序步驟、所需機工具、設備規劃、檢驗程序、人工、受僱人員技術、交運時間、生產效率及數量、加班工時等。</a:t>
            </a:r>
          </a:p>
          <a:p>
            <a:pPr marL="361950" indent="-36195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en-US" altLang="zh-TW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6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數量應與完成履約之目的相當</a:t>
            </a:r>
            <a:r>
              <a:rPr lang="zh-TW" altLang="en-US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（例如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可比較不同廠商間</a:t>
            </a:r>
            <a:r>
              <a:rPr lang="zh-TW" altLang="en-US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相同項目之單價及數量差異）。</a:t>
            </a:r>
            <a:endParaRPr lang="en-US" altLang="zh-TW" sz="2600" b="1" dirty="0">
              <a:solidFill>
                <a:srgbClr val="00003A"/>
              </a:solidFill>
              <a:latin typeface="標楷體" pitchFamily="65" charset="-120"/>
              <a:ea typeface="標楷體" pitchFamily="65" charset="-120"/>
            </a:endParaRPr>
          </a:p>
          <a:p>
            <a:pPr marL="444500" indent="-44450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en-US" altLang="zh-TW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26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雜項費用及管理費用之合理比例</a:t>
            </a:r>
            <a:r>
              <a:rPr lang="zh-TW" altLang="en-US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361950" indent="-36195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en-US" altLang="zh-TW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評審單價及數量時</a:t>
            </a:r>
            <a:r>
              <a:rPr lang="zh-TW" altLang="en-US" sz="26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可尋求專家協助或採集體方式審查</a:t>
            </a:r>
            <a:r>
              <a:rPr lang="zh-TW" altLang="en-US" sz="26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（</a:t>
            </a:r>
            <a:r>
              <a:rPr lang="zh-TW" altLang="en-US" sz="20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適用於藍圖、物料、規格等缺乏的案件，例如研究發展案件）</a:t>
            </a:r>
          </a:p>
        </p:txBody>
      </p:sp>
      <p:sp>
        <p:nvSpPr>
          <p:cNvPr id="5" name="矩形 1">
            <a:extLst>
              <a:ext uri="{FF2B5EF4-FFF2-40B4-BE49-F238E27FC236}">
                <a16:creationId xmlns:a16="http://schemas.microsoft.com/office/drawing/2014/main" id="{632CF06D-B728-4BE7-91A8-548595077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30" y="5315340"/>
            <a:ext cx="7648540" cy="400110"/>
          </a:xfrm>
          <a:prstGeom prst="rect">
            <a:avLst/>
          </a:prstGeom>
          <a:noFill/>
          <a:ln w="9525">
            <a:solidFill>
              <a:srgbClr val="3333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行政院公共工程委員會函</a:t>
            </a:r>
            <a:r>
              <a:rPr lang="en-US" altLang="zh-TW" sz="20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104</a:t>
            </a:r>
            <a:r>
              <a:rPr lang="zh-TW" altLang="en-US" sz="20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20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0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0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29</a:t>
            </a:r>
            <a:r>
              <a:rPr lang="zh-TW" altLang="en-US" sz="20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日工程技字第</a:t>
            </a:r>
            <a:r>
              <a:rPr lang="en-US" altLang="zh-TW" sz="20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10400194790</a:t>
            </a:r>
            <a:r>
              <a:rPr lang="zh-TW" altLang="en-US" sz="2000" b="1" dirty="0">
                <a:solidFill>
                  <a:srgbClr val="00003A"/>
                </a:solidFill>
                <a:latin typeface="標楷體" pitchFamily="65" charset="-120"/>
                <a:ea typeface="標楷體" pitchFamily="65" charset="-120"/>
              </a:rPr>
              <a:t>號</a:t>
            </a: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 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B47AC52-2E39-4170-81AA-A2687C8E5CD1}"/>
              </a:ext>
            </a:extLst>
          </p:cNvPr>
          <p:cNvSpPr/>
          <p:nvPr/>
        </p:nvSpPr>
        <p:spPr>
          <a:xfrm>
            <a:off x="428279" y="5842138"/>
            <a:ext cx="82318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375" indent="-714375" algn="just"/>
            <a:r>
              <a:rPr lang="zh-TW" altLang="en-US" b="1" dirty="0">
                <a:solidFill>
                  <a:srgbClr val="00003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主旨：有關審計部調查中央政府各機關民國</a:t>
            </a:r>
            <a:r>
              <a:rPr lang="en-US" altLang="zh-TW" b="1" dirty="0">
                <a:solidFill>
                  <a:srgbClr val="00003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103</a:t>
            </a:r>
            <a:r>
              <a:rPr lang="zh-TW" altLang="en-US" b="1" dirty="0">
                <a:solidFill>
                  <a:srgbClr val="00003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年度工程管理費預算編列暨支用情形，核有建請辦理事項乙案。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廠商報價及標價分析</a:t>
            </a:r>
            <a:r>
              <a:rPr lang="en-US" altLang="zh-TW" sz="32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--</a:t>
            </a:r>
            <a:r>
              <a:rPr lang="zh-TW" altLang="en-US" sz="32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契約價金之記載</a:t>
            </a:r>
          </a:p>
        </p:txBody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3833"/>
            <a:ext cx="8229600" cy="5040312"/>
          </a:xfrm>
        </p:spPr>
        <p:txBody>
          <a:bodyPr>
            <a:noAutofit/>
          </a:bodyPr>
          <a:lstStyle/>
          <a:p>
            <a:pPr marL="0" indent="0" algn="just" eaLnBrk="1" hangingPunct="1">
              <a:spcBef>
                <a:spcPct val="10000"/>
              </a:spcBef>
              <a:buFont typeface="Wingdings" pitchFamily="2" charset="2"/>
              <a:buNone/>
              <a:defRPr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機關辦理採購如</a:t>
            </a:r>
            <a:r>
              <a:rPr lang="zh-TW" altLang="en-US" sz="32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完成決標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程序，其於契約之</a:t>
            </a:r>
            <a:r>
              <a:rPr lang="zh-TW" altLang="en-US" sz="32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價金記載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方式，採購契約要項第</a:t>
            </a:r>
            <a:r>
              <a:rPr lang="en-US" altLang="zh-TW" sz="3200" b="1" dirty="0"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點：</a:t>
            </a:r>
          </a:p>
          <a:p>
            <a:pPr marL="444500" indent="-444500" algn="just" eaLnBrk="1" hangingPunct="1">
              <a:spcBef>
                <a:spcPct val="10000"/>
              </a:spcBef>
              <a:buFont typeface="Wingdings" pitchFamily="2" charset="2"/>
              <a:buNone/>
              <a:defRPr/>
            </a:pPr>
            <a:r>
              <a:rPr lang="en-US" altLang="zh-TW" sz="3200" b="1" dirty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契約</a:t>
            </a:r>
            <a:r>
              <a:rPr lang="zh-TW" altLang="en-US" sz="32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應記載總價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444500" indent="-444500" algn="just" eaLnBrk="1" hangingPunct="1">
              <a:spcBef>
                <a:spcPct val="10000"/>
              </a:spcBef>
              <a:buFont typeface="Wingdings" pitchFamily="2" charset="2"/>
              <a:buNone/>
              <a:defRPr/>
            </a:pPr>
            <a:r>
              <a:rPr lang="en-US" altLang="zh-TW" sz="3200" b="1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2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無總價者應記載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項目、單價及金額或數量上限。</a:t>
            </a:r>
          </a:p>
          <a:p>
            <a:pPr marL="355600" indent="-355600" algn="just" eaLnBrk="1" hangingPunct="1">
              <a:spcBef>
                <a:spcPct val="10000"/>
              </a:spcBef>
              <a:buFont typeface="Wingdings" pitchFamily="2" charset="2"/>
              <a:buNone/>
              <a:defRPr/>
            </a:pPr>
            <a:r>
              <a:rPr lang="en-US" altLang="zh-TW" sz="3200" b="1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2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契約總價曾經減價而確定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，其所組成之各單項價格</a:t>
            </a:r>
            <a:r>
              <a:rPr lang="zh-TW" altLang="en-US" sz="32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未約定調整方式者，視同就各單項價格依同一減價比率調整</a:t>
            </a: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。投標文件中報價之分項價格合計數額與總價不同者，亦同。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21357" y="240717"/>
            <a:ext cx="8229600" cy="6683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廠商報價及標價分析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標價審查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.1</a:t>
            </a:r>
          </a:p>
        </p:txBody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980728"/>
            <a:ext cx="8424614" cy="5184775"/>
          </a:xfrm>
        </p:spPr>
        <p:txBody>
          <a:bodyPr>
            <a:normAutofit/>
          </a:bodyPr>
          <a:lstStyle/>
          <a:p>
            <a:pPr marL="444500" indent="-444500" algn="just" eaLnBrk="1" hangingPunct="1">
              <a:lnSpc>
                <a:spcPct val="80000"/>
              </a:lnSpc>
              <a:buFont typeface="Wingdings" pitchFamily="2" charset="2"/>
              <a:buChar char="l"/>
            </a:pPr>
            <a:r>
              <a:rPr lang="zh-TW" altLang="en-US" sz="36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採購法第</a:t>
            </a:r>
            <a:r>
              <a:rPr lang="en-US" altLang="zh-TW" sz="36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58</a:t>
            </a:r>
            <a:r>
              <a:rPr lang="zh-TW" altLang="en-US" sz="36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條之規定</a:t>
            </a:r>
          </a:p>
          <a:p>
            <a:pPr marL="444500" indent="-444500" algn="just" eaLnBrk="1" hangingPunct="1">
              <a:lnSpc>
                <a:spcPts val="4200"/>
              </a:lnSpc>
              <a:buFont typeface="Wingdings" pitchFamily="2" charset="2"/>
              <a:buNone/>
            </a:pP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對於廠商之報價，機關</a:t>
            </a:r>
            <a:r>
              <a:rPr lang="zh-TW" altLang="en-US" sz="36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應審查廠商單價或總價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，並考量該廠商所提供之標的與其報價</a:t>
            </a:r>
            <a:r>
              <a:rPr lang="zh-TW" altLang="en-US" sz="36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是否合理、完整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，致影響其工作進度、品質、誠信履約等情形進行分析。</a:t>
            </a:r>
          </a:p>
          <a:p>
            <a:pPr marL="444500" indent="-444500" algn="just" eaLnBrk="1" hangingPunct="1">
              <a:lnSpc>
                <a:spcPts val="4200"/>
              </a:lnSpc>
              <a:buFont typeface="Wingdings" pitchFamily="2" charset="2"/>
              <a:buNone/>
            </a:pP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廠商報價</a:t>
            </a:r>
            <a:r>
              <a:rPr lang="zh-TW" altLang="en-US" sz="36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如有偏低之情形，且經機關審查結果為顯不合理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，有降低品質、不能誠信履約之虞或其他特殊情形者，機關</a:t>
            </a:r>
            <a:r>
              <a:rPr lang="zh-TW" altLang="en-US" sz="36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應依採購法</a:t>
            </a:r>
            <a:r>
              <a:rPr lang="zh-TW" altLang="en-US" sz="36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 sz="36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58</a:t>
            </a:r>
            <a:r>
              <a:rPr lang="zh-TW" altLang="en-US" sz="3600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條規定</a:t>
            </a:r>
            <a:r>
              <a:rPr lang="zh-TW" altLang="en-US" sz="3600" b="1" u="sng" dirty="0">
                <a:solidFill>
                  <a:srgbClr val="3333FF"/>
                </a:solidFill>
                <a:latin typeface="標楷體" pitchFamily="65" charset="-120"/>
                <a:ea typeface="標楷體" pitchFamily="65" charset="-120"/>
              </a:rPr>
              <a:t>辦理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36004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廠商報價及標價分析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標價審查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.2</a:t>
            </a:r>
          </a:p>
        </p:txBody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836712"/>
            <a:ext cx="8496300" cy="5796459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3500"/>
              </a:lnSpc>
              <a:spcBef>
                <a:spcPts val="0"/>
              </a:spcBef>
              <a:buSzTx/>
              <a:buFont typeface="Wingdings" pitchFamily="2" charset="2"/>
              <a:buChar char="l"/>
              <a:defRPr/>
            </a:pPr>
            <a:r>
              <a:rPr lang="zh-TW" altLang="en-US" sz="3600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總標價分析</a:t>
            </a:r>
          </a:p>
          <a:p>
            <a:pPr marL="361950" indent="0" algn="just" eaLnBrk="1" hangingPunct="1">
              <a:lnSpc>
                <a:spcPts val="29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機關對於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決標前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之總標價高低認定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是否得為接受，其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分析考量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的因素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如下：</a:t>
            </a:r>
          </a:p>
          <a:p>
            <a:pPr marL="1257300" indent="-1257300" algn="just" eaLnBrk="1" hangingPunct="1">
              <a:lnSpc>
                <a:spcPts val="29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比較各投標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廠商競爭情形及標價之差異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628650" indent="-628650" algn="just">
              <a:lnSpc>
                <a:spcPts val="2900"/>
              </a:lnSpc>
              <a:spcBef>
                <a:spcPts val="0"/>
              </a:spcBef>
              <a:buNone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比較本機關或其他機關過去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相同採購標的之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價格與廠商標價之差異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，並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得以下列各項可能影響價格之項目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輔助採購人員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進行比較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4500" indent="-263525" algn="just">
              <a:lnSpc>
                <a:spcPts val="2900"/>
              </a:lnSpc>
              <a:spcBef>
                <a:spcPts val="0"/>
              </a:spcBef>
              <a:buNone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歷史價格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趨勢。</a:t>
            </a:r>
          </a:p>
          <a:p>
            <a:pPr marL="444500" indent="-263525" algn="just">
              <a:lnSpc>
                <a:spcPts val="2900"/>
              </a:lnSpc>
              <a:spcBef>
                <a:spcPts val="0"/>
              </a:spcBef>
              <a:buNone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各次採購之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數量與時間差</a:t>
            </a:r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季節性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變動。</a:t>
            </a:r>
          </a:p>
          <a:p>
            <a:pPr marL="444500" indent="-263525" algn="just">
              <a:lnSpc>
                <a:spcPts val="2900"/>
              </a:lnSpc>
              <a:spcBef>
                <a:spcPts val="0"/>
              </a:spcBef>
              <a:buNone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產品生命週期</a:t>
            </a:r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技術改進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444500" indent="-263525" algn="just">
              <a:lnSpc>
                <a:spcPts val="2900"/>
              </a:lnSpc>
              <a:spcBef>
                <a:spcPts val="0"/>
              </a:spcBef>
              <a:buNone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採購方式或履約條件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是否不同。</a:t>
            </a:r>
          </a:p>
          <a:p>
            <a:pPr marL="444500" indent="-263525">
              <a:lnSpc>
                <a:spcPts val="2900"/>
              </a:lnSpc>
              <a:spcBef>
                <a:spcPts val="0"/>
              </a:spcBef>
              <a:buNone/>
            </a:pP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特殊情形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，例如緊急採購、閒置產能等。</a:t>
            </a:r>
            <a:endParaRPr lang="zh-TW" altLang="en-US" b="1" dirty="0"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6951"/>
            <a:ext cx="8229600" cy="6683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廠商報價及標價分析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標價審查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.3</a:t>
            </a:r>
          </a:p>
        </p:txBody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795289"/>
            <a:ext cx="8229600" cy="5544394"/>
          </a:xfrm>
        </p:spPr>
        <p:txBody>
          <a:bodyPr>
            <a:normAutofit/>
          </a:bodyPr>
          <a:lstStyle/>
          <a:p>
            <a:pPr marL="444500" indent="-444500" algn="just" eaLnBrk="1" hangingPunct="1">
              <a:lnSpc>
                <a:spcPts val="31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TW" sz="26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6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比較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過去本機關或其他機關類似採購標的之價格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542925" indent="-361950" algn="just" eaLnBrk="1" hangingPunct="1">
              <a:lnSpc>
                <a:spcPts val="3100"/>
              </a:lnSpc>
              <a:spcBef>
                <a:spcPts val="0"/>
              </a:spcBef>
              <a:buFont typeface="Wingdings" pitchFamily="2" charset="2"/>
              <a:buNone/>
            </a:pPr>
            <a:r>
              <a:rPr kumimoji="0" lang="en-US" altLang="zh-TW" sz="2600" b="1" dirty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就採購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標的間之差異處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，分析其可能之成本或市場競爭情形差異。</a:t>
            </a:r>
          </a:p>
          <a:p>
            <a:pPr marL="542925" indent="-361950" algn="just">
              <a:lnSpc>
                <a:spcPts val="3100"/>
              </a:lnSpc>
              <a:spcBef>
                <a:spcPts val="0"/>
              </a:spcBef>
              <a:buNone/>
            </a:pPr>
            <a:r>
              <a:rPr lang="en-US" altLang="zh-TW" sz="2600" b="1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再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就過去類似採購標的之價格予以加減，作為分析本次採購標的之價格是否正常合理之用</a:t>
            </a:r>
            <a:r>
              <a:rPr lang="zh-TW" altLang="en-US" sz="2600" b="1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600" b="1" dirty="0">
              <a:latin typeface="標楷體" pitchFamily="65" charset="-120"/>
              <a:ea typeface="標楷體" pitchFamily="65" charset="-120"/>
            </a:endParaRPr>
          </a:p>
          <a:p>
            <a:pPr marL="714375" indent="-714375" algn="just">
              <a:lnSpc>
                <a:spcPts val="3100"/>
              </a:lnSpc>
              <a:spcBef>
                <a:spcPts val="0"/>
              </a:spcBef>
              <a:buNone/>
            </a:pPr>
            <a:r>
              <a:rPr lang="en-US" altLang="zh-TW" sz="26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比較廠商之商品型錄或網路之參考價格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－比較分析數量、交易條件等差異，再就成本進行合理加減。</a:t>
            </a:r>
          </a:p>
          <a:p>
            <a:pPr marL="1257300" indent="-1257300" algn="just">
              <a:lnSpc>
                <a:spcPts val="3100"/>
              </a:lnSpc>
              <a:spcBef>
                <a:spcPts val="0"/>
              </a:spcBef>
              <a:buNone/>
            </a:pP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直接向廠商查詢報價、過去可信報價折扣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628650" indent="-628650" algn="just">
              <a:lnSpc>
                <a:spcPts val="3100"/>
              </a:lnSpc>
              <a:spcBef>
                <a:spcPts val="0"/>
              </a:spcBef>
              <a:buNone/>
            </a:pP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</a:t>
            </a:r>
            <a:r>
              <a:rPr lang="zh-TW" altLang="en-US" sz="2600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標準化之單價計算總價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例如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以建築物過去每坪或每平方公尺單位造價平均值，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推估本次採購標的之造價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。但要將建造地點、建造材料、人力成本等之變動或差異納入考量。</a:t>
            </a:r>
          </a:p>
          <a:p>
            <a:pPr marL="542925" indent="-361950" eaLnBrk="1" hangingPunct="1">
              <a:lnSpc>
                <a:spcPts val="3500"/>
              </a:lnSpc>
              <a:spcBef>
                <a:spcPts val="0"/>
              </a:spcBef>
              <a:buFont typeface="Wingdings" pitchFamily="2" charset="2"/>
              <a:buNone/>
            </a:pPr>
            <a:endParaRPr lang="zh-TW" altLang="en-US" sz="2400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081"/>
            <a:ext cx="8229600" cy="6683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1" dirty="0">
                <a:solidFill>
                  <a:srgbClr val="000000"/>
                </a:solidFill>
                <a:effectLst/>
                <a:ea typeface="標楷體" pitchFamily="65" charset="-120"/>
              </a:rPr>
              <a:t>廠商報價及標價分析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—</a:t>
            </a:r>
            <a:r>
              <a:rPr lang="zh-TW" altLang="en-US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標價審查</a:t>
            </a:r>
            <a:r>
              <a:rPr lang="en-US" altLang="zh-TW" sz="3600" b="1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.4</a:t>
            </a:r>
          </a:p>
        </p:txBody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2186" y="809344"/>
            <a:ext cx="8424614" cy="5905500"/>
          </a:xfrm>
        </p:spPr>
        <p:txBody>
          <a:bodyPr>
            <a:normAutofit/>
          </a:bodyPr>
          <a:lstStyle/>
          <a:p>
            <a:pPr marL="1257300" indent="-1257300" eaLnBrk="1" hangingPunct="1">
              <a:lnSpc>
                <a:spcPts val="33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七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與機關預算或預估金額相比較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714375" indent="-714375" algn="just" eaLnBrk="1" hangingPunct="1">
              <a:lnSpc>
                <a:spcPts val="33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八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目測觀察採購標的或其圖片、檢視樣品，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以經驗法則判斷實體與價格是否相當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，惟此須熟諳採購標的併具相當經驗者。</a:t>
            </a:r>
          </a:p>
          <a:p>
            <a:pPr marL="714375" indent="-714375" algn="just">
              <a:lnSpc>
                <a:spcPts val="3300"/>
              </a:lnSpc>
              <a:spcBef>
                <a:spcPts val="0"/>
              </a:spcBef>
              <a:buNone/>
              <a:defRPr/>
            </a:pP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九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物價指數調整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600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以過去之採購價格為基礎，利用相關物價指數調整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，例如行政院主計總處定期公布之各項物價變動資訊。但</a:t>
            </a:r>
            <a:r>
              <a:rPr lang="zh-TW" altLang="en-US" sz="2600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應注意關連性及究係部分調整或全部調整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8650" indent="-628650" algn="just">
              <a:lnSpc>
                <a:spcPts val="3300"/>
              </a:lnSpc>
              <a:spcBef>
                <a:spcPts val="0"/>
              </a:spcBef>
              <a:buNone/>
              <a:defRPr/>
            </a:pP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十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標價之</a:t>
            </a:r>
            <a:r>
              <a:rPr lang="zh-TW" altLang="zh-TW" sz="2600" b="1" u="sng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單價分析</a:t>
            </a:r>
            <a:r>
              <a:rPr lang="zh-TW" altLang="en-US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投標廠商</a:t>
            </a:r>
            <a:r>
              <a:rPr lang="zh-TW" altLang="zh-TW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標價單價偏低之情形</a:t>
            </a:r>
            <a:r>
              <a:rPr lang="zh-TW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，有可能係</a:t>
            </a:r>
            <a:r>
              <a:rPr lang="zh-TW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誤報</a:t>
            </a:r>
            <a:r>
              <a:rPr lang="zh-TW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（例如少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位數）或</a:t>
            </a:r>
            <a:r>
              <a:rPr lang="zh-TW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故意低報</a:t>
            </a:r>
            <a:r>
              <a:rPr lang="zh-TW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，例如</a:t>
            </a:r>
            <a:r>
              <a:rPr lang="zh-TW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先領款</a:t>
            </a:r>
            <a:r>
              <a:rPr lang="zh-TW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之部分高報，</a:t>
            </a:r>
            <a:r>
              <a:rPr lang="zh-TW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後領款</a:t>
            </a:r>
            <a:r>
              <a:rPr lang="zh-TW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之部分低報；</a:t>
            </a:r>
            <a:r>
              <a:rPr lang="zh-TW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履約階段</a:t>
            </a:r>
            <a:r>
              <a:rPr lang="zh-TW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可能增加數量之項次單價高報，可能減少數量之項次單價低報。</a:t>
            </a:r>
          </a:p>
          <a:p>
            <a:pPr marL="1168400" indent="-1168400" eaLnBrk="1" hangingPunct="1">
              <a:buFont typeface="Wingdings" pitchFamily="2" charset="2"/>
              <a:buNone/>
              <a:defRPr/>
            </a:pPr>
            <a:endParaRPr lang="zh-TW" altLang="en-US" sz="3200" b="1" dirty="0"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B1C2586-7CE5-4A9E-829B-94F9C8F63496}"/>
              </a:ext>
            </a:extLst>
          </p:cNvPr>
          <p:cNvSpPr/>
          <p:nvPr/>
        </p:nvSpPr>
        <p:spPr>
          <a:xfrm>
            <a:off x="1763688" y="3167390"/>
            <a:ext cx="5400600" cy="523220"/>
          </a:xfrm>
          <a:prstGeom prst="rect">
            <a:avLst/>
          </a:prstGeom>
          <a:gradFill>
            <a:gsLst>
              <a:gs pos="0">
                <a:srgbClr val="FFC000"/>
              </a:gs>
              <a:gs pos="74000">
                <a:srgbClr val="FFFF00"/>
              </a:gs>
              <a:gs pos="83000">
                <a:schemeClr val="accent5">
                  <a:lumMod val="60000"/>
                  <a:lumOff val="40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58775" indent="-358775"/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開標、審標、決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廢標應注意事項</a:t>
            </a:r>
            <a:endParaRPr lang="zh-TW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6124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287524" y="260648"/>
            <a:ext cx="8568952" cy="6099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3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審標作業及分工</a:t>
            </a:r>
            <a:endParaRPr lang="en-US" altLang="zh-TW" sz="3200" b="1" u="sng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lnSpc>
                <a:spcPts val="4300"/>
              </a:lnSpc>
              <a:buFont typeface="Wingdings" panose="05000000000000000000" pitchFamily="2" charset="2"/>
              <a:buChar char="Ø"/>
            </a:pPr>
            <a:r>
              <a:rPr lang="zh-TW" altLang="en-US" sz="3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主標人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：宣布開標、減價次數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優減、比減價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決標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廢標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保留決標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暫停開標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不予開標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不予決標</a:t>
            </a:r>
            <a:endParaRPr lang="en-US" altLang="zh-TW" sz="3200" b="1" dirty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457200" indent="-457200">
              <a:lnSpc>
                <a:spcPts val="4300"/>
              </a:lnSpc>
              <a:buFont typeface="Wingdings" panose="05000000000000000000" pitchFamily="2" charset="2"/>
              <a:buChar char="Ø"/>
            </a:pPr>
            <a:r>
              <a:rPr lang="zh-TW" altLang="en-US" sz="3200" b="1" u="sng" dirty="0">
                <a:solidFill>
                  <a:srgbClr val="FF0000"/>
                </a:solidFill>
                <a:latin typeface="標楷體"/>
                <a:ea typeface="標楷體"/>
              </a:rPr>
              <a:t>監辦人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：監辦程序</a:t>
            </a:r>
            <a:endParaRPr lang="en-US" altLang="zh-TW" sz="3200" b="1" dirty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457200" indent="-457200">
              <a:lnSpc>
                <a:spcPts val="4300"/>
              </a:lnSpc>
              <a:buFont typeface="Wingdings" panose="05000000000000000000" pitchFamily="2" charset="2"/>
              <a:buChar char="Ø"/>
            </a:pPr>
            <a:r>
              <a:rPr lang="zh-TW" altLang="en-US" sz="3200" b="1" u="sng" dirty="0">
                <a:solidFill>
                  <a:srgbClr val="FF0000"/>
                </a:solidFill>
                <a:latin typeface="標楷體"/>
                <a:ea typeface="標楷體"/>
              </a:rPr>
              <a:t>採購承辦人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：標場規則，家數、審查投標文件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是否合格、標價、遞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收減價單、紀錄減價金額、填寫各項紀錄、簽退押標金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投標文件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紀錄、疑義說明</a:t>
            </a:r>
            <a:endParaRPr lang="en-US" altLang="zh-TW" sz="3200" b="1" dirty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457200" indent="-457200">
              <a:lnSpc>
                <a:spcPts val="4300"/>
              </a:lnSpc>
              <a:buFont typeface="Wingdings" panose="05000000000000000000" pitchFamily="2" charset="2"/>
              <a:buChar char="Ø"/>
            </a:pPr>
            <a:r>
              <a:rPr lang="zh-TW" altLang="en-US" sz="3200" b="1" u="sng" dirty="0">
                <a:solidFill>
                  <a:srgbClr val="FF0000"/>
                </a:solidFill>
                <a:latin typeface="標楷體"/>
                <a:ea typeface="標楷體"/>
              </a:rPr>
              <a:t>需求單位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：審查規格、</a:t>
            </a:r>
            <a:r>
              <a:rPr lang="zh-TW" altLang="en-US" sz="3200" b="1" u="sng" dirty="0">
                <a:solidFill>
                  <a:srgbClr val="0000FF"/>
                </a:solidFill>
                <a:latin typeface="標楷體"/>
                <a:ea typeface="標楷體"/>
              </a:rPr>
              <a:t>同等品</a:t>
            </a:r>
            <a:r>
              <a:rPr lang="en-US" altLang="zh-TW" sz="3200" b="1" dirty="0">
                <a:solidFill>
                  <a:srgbClr val="000000"/>
                </a:solidFill>
                <a:latin typeface="標楷體"/>
                <a:ea typeface="標楷體"/>
              </a:rPr>
              <a:t>/</a:t>
            </a:r>
            <a:r>
              <a:rPr lang="zh-TW" altLang="en-US" sz="3200" b="1" dirty="0">
                <a:solidFill>
                  <a:srgbClr val="000000"/>
                </a:solidFill>
                <a:latin typeface="標楷體"/>
                <a:ea typeface="標楷體"/>
              </a:rPr>
              <a:t>簽核、特定資格、疑義說明。評選相關事宜。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046837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15516" y="116632"/>
            <a:ext cx="8712968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主持開標人員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：機關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首長或其授權人員指派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適當人員。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細則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§50Ⅱ)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邀請監辦</a:t>
            </a:r>
            <a:r>
              <a:rPr lang="zh-TW" altLang="en-US" sz="2800" dirty="0">
                <a:latin typeface="標楷體"/>
                <a:ea typeface="標楷體"/>
              </a:rPr>
              <a:t>：法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§12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800" dirty="0">
                <a:latin typeface="標楷體"/>
                <a:ea typeface="標楷體"/>
              </a:rPr>
              <a:t>法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§13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開標、比</a:t>
            </a:r>
            <a:r>
              <a:rPr lang="en-US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議價、決標、驗收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8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底價</a:t>
            </a:r>
            <a:r>
              <a:rPr lang="zh-TW" altLang="en-US" sz="2800" dirty="0">
                <a:latin typeface="標楷體"/>
                <a:ea typeface="標楷體"/>
              </a:rPr>
              <a:t>：法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§46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、細則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§53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、細則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§54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未訂底價</a:t>
            </a:r>
            <a:r>
              <a:rPr lang="zh-TW" altLang="en-US" sz="2800" dirty="0">
                <a:latin typeface="標楷體"/>
                <a:ea typeface="標楷體"/>
              </a:rPr>
              <a:t>：評審委員會、得以評選委員會代之。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細則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§74)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開標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：依招標文件標示之時間及地點開啟投標文件之標封，宣布廠商名稱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2800" b="1" u="sng" dirty="0">
                <a:solidFill>
                  <a:srgbClr val="33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有標價者，並宣布之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細則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§48</a:t>
            </a:r>
            <a:r>
              <a:rPr lang="en-US" altLang="zh-TW" sz="2800" dirty="0">
                <a:latin typeface="標楷體"/>
                <a:ea typeface="標楷體"/>
              </a:rPr>
              <a:t>Ⅰ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不分段開標</a:t>
            </a:r>
            <a:r>
              <a:rPr lang="zh-TW" altLang="en-US" sz="2800" dirty="0">
                <a:latin typeface="標楷體"/>
                <a:ea typeface="標楷體"/>
              </a:rPr>
              <a:t>：</a:t>
            </a:r>
            <a:endParaRPr lang="en-US" altLang="zh-TW" sz="2800" dirty="0">
              <a:latin typeface="標楷體"/>
              <a:ea typeface="標楷體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800" b="1" u="sng" dirty="0">
                <a:solidFill>
                  <a:srgbClr val="FF00FF"/>
                </a:solidFill>
                <a:latin typeface="標楷體"/>
                <a:ea typeface="標楷體"/>
              </a:rPr>
              <a:t>分段開標</a:t>
            </a:r>
            <a:r>
              <a:rPr lang="zh-TW" altLang="en-US" sz="2800" dirty="0">
                <a:latin typeface="標楷體"/>
                <a:ea typeface="標楷體"/>
              </a:rPr>
              <a:t>：</a:t>
            </a:r>
            <a:r>
              <a:rPr lang="zh-TW" altLang="en-US" sz="2800" b="1" dirty="0">
                <a:solidFill>
                  <a:srgbClr val="000000"/>
                </a:solidFill>
                <a:latin typeface="標楷體"/>
                <a:ea typeface="標楷體"/>
              </a:rPr>
              <a:t>建議不採用</a:t>
            </a:r>
            <a:endParaRPr lang="en-US" altLang="zh-TW" sz="2800" b="1" dirty="0">
              <a:solidFill>
                <a:srgbClr val="000000"/>
              </a:solidFill>
              <a:latin typeface="標楷體"/>
              <a:ea typeface="標楷體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zh-TW" altLang="en-US" sz="2600" dirty="0">
                <a:latin typeface="標楷體"/>
                <a:ea typeface="標楷體"/>
              </a:rPr>
              <a:t>一次投標分段開標：</a:t>
            </a:r>
            <a:endParaRPr lang="en-US" altLang="zh-TW" sz="2600" dirty="0">
              <a:latin typeface="標楷體"/>
              <a:ea typeface="標楷體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zh-TW" altLang="en-US" sz="2600" dirty="0">
                <a:latin typeface="標楷體"/>
                <a:ea typeface="標楷體"/>
              </a:rPr>
              <a:t>分段投標分段開標：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細則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§44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審標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：包括評選及洽個別廠商協商。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細則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§76</a:t>
            </a:r>
            <a:r>
              <a:rPr lang="en-US" altLang="zh-TW" sz="2800" dirty="0">
                <a:latin typeface="標楷體"/>
                <a:ea typeface="標楷體"/>
              </a:rPr>
              <a:t>Ⅰ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37762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69" name="Rectangle 1"/>
          <p:cNvSpPr>
            <a:spLocks noChangeArrowheads="1"/>
          </p:cNvSpPr>
          <p:nvPr/>
        </p:nvSpPr>
        <p:spPr bwMode="auto">
          <a:xfrm>
            <a:off x="323528" y="-51484"/>
            <a:ext cx="8820472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（</a:t>
            </a:r>
            <a:r>
              <a:rPr kumimoji="1" lang="zh-TW" sz="16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機關全銜）</a:t>
            </a:r>
            <a:r>
              <a:rPr kumimoji="1" lang="zh-TW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      </a:t>
            </a:r>
            <a:r>
              <a:rPr kumimoji="1" lang="zh-TW" altLang="en-US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開標</a:t>
            </a:r>
            <a:r>
              <a:rPr kumimoji="1" lang="en-US" altLang="zh-TW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/</a:t>
            </a:r>
            <a:r>
              <a:rPr kumimoji="1" lang="zh-TW" altLang="en-US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比價</a:t>
            </a:r>
            <a:r>
              <a:rPr kumimoji="1" lang="en-US" altLang="zh-TW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/</a:t>
            </a:r>
            <a:r>
              <a:rPr kumimoji="1" lang="zh-TW" altLang="en-US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議價</a:t>
            </a:r>
            <a:r>
              <a:rPr kumimoji="1" lang="en-US" altLang="zh-TW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/</a:t>
            </a:r>
            <a:r>
              <a:rPr kumimoji="1" lang="zh-TW" altLang="en-US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決標</a:t>
            </a:r>
            <a:r>
              <a:rPr kumimoji="1" lang="en-US" altLang="zh-TW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/</a:t>
            </a:r>
            <a:r>
              <a:rPr kumimoji="1" lang="zh-TW" altLang="en-US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流標</a:t>
            </a:r>
            <a:r>
              <a:rPr kumimoji="1" lang="en-US" altLang="zh-TW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/</a:t>
            </a:r>
            <a:r>
              <a:rPr kumimoji="1" lang="zh-TW" altLang="en-US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廢標紀錄</a:t>
            </a:r>
            <a:endParaRPr kumimoji="1" lang="zh-TW" altLang="en-US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時間：   年   月   日   午   時   分             地點：  </a:t>
            </a:r>
            <a:endParaRPr kumimoji="1" lang="zh-TW" altLang="en-US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957485"/>
              </p:ext>
            </p:extLst>
          </p:nvPr>
        </p:nvGraphicFramePr>
        <p:xfrm>
          <a:off x="179514" y="508684"/>
          <a:ext cx="8640958" cy="6157141"/>
        </p:xfrm>
        <a:graphic>
          <a:graphicData uri="http://schemas.openxmlformats.org/drawingml/2006/table">
            <a:tbl>
              <a:tblPr/>
              <a:tblGrid>
                <a:gridCol w="1872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11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89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案號</a:t>
                      </a: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800" b="1" kern="1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開標次別</a:t>
                      </a:r>
                    </a:p>
                  </a:txBody>
                  <a:tcPr marL="6593" marR="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0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標的名稱及數量摘要</a:t>
                      </a: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b="1" kern="1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招標方式</a:t>
                      </a:r>
                    </a:p>
                  </a:txBody>
                  <a:tcPr marL="6593" marR="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zh-TW" altLang="en-US"/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刊登政府採購公報日期</a:t>
                      </a: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b="1" kern="100" dirty="0">
                        <a:solidFill>
                          <a:srgbClr val="FF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上網日期</a:t>
                      </a:r>
                    </a:p>
                  </a:txBody>
                  <a:tcPr marL="6593" marR="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zh-TW" altLang="en-US"/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投標廠商</a:t>
                      </a: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標價</a:t>
                      </a:r>
                    </a:p>
                  </a:txBody>
                  <a:tcPr marL="6593" marR="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600" b="1" u="sng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優先減價</a:t>
                      </a:r>
                      <a:r>
                        <a:rPr lang="zh-TW" sz="16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後之標價</a:t>
                      </a: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6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第</a:t>
                      </a:r>
                      <a:r>
                        <a:rPr lang="en-US" sz="16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r>
                        <a:rPr lang="zh-TW" sz="16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次比減價格</a:t>
                      </a:r>
                      <a:r>
                        <a:rPr lang="zh-TW" sz="16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後之標價</a:t>
                      </a: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TW" sz="1800" kern="1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6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第</a:t>
                      </a:r>
                      <a:r>
                        <a:rPr lang="en-US" sz="16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r>
                        <a:rPr lang="zh-TW" sz="16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次比減價格</a:t>
                      </a:r>
                      <a:r>
                        <a:rPr lang="zh-TW" sz="16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後之標價</a:t>
                      </a: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6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第</a:t>
                      </a:r>
                      <a:r>
                        <a:rPr lang="en-US" sz="16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r>
                        <a:rPr lang="zh-TW" sz="16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次比減價格</a:t>
                      </a:r>
                      <a:r>
                        <a:rPr lang="zh-TW" sz="16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後之標價</a:t>
                      </a: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1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AOOO</a:t>
                      </a:r>
                      <a:r>
                        <a:rPr lang="zh-TW" altLang="en-US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公司</a:t>
                      </a:r>
                      <a:endParaRPr lang="en-US" sz="1400" b="1" kern="1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b="1" kern="10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b="1" kern="1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zh-TW" altLang="en-US" sz="1400" b="1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endParaRPr lang="zh-TW" altLang="en-US" sz="1400" b="1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b="1" kern="1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1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BOOO</a:t>
                      </a:r>
                      <a:r>
                        <a:rPr lang="zh-TW" altLang="en-US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企業行</a:t>
                      </a:r>
                      <a:endParaRPr lang="en-US" sz="1400" b="1" kern="1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b="1" kern="10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b="1" kern="1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zh-TW" altLang="en-US" sz="1400" b="1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endParaRPr lang="zh-TW" altLang="en-US" sz="1400" b="1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b="1" kern="1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2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審標結果</a:t>
                      </a:r>
                      <a:r>
                        <a:rPr lang="en-US" sz="18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sz="18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流標原因</a:t>
                      </a:r>
                      <a:r>
                        <a:rPr lang="en-US" sz="18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sz="18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廢標原因</a:t>
                      </a: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marL="361950" indent="-36195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一、本案投標廠商計</a:t>
                      </a:r>
                      <a:r>
                        <a:rPr lang="en-US" sz="1400" b="1" u="sng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 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家，開標前合格投標廠商計</a:t>
                      </a:r>
                      <a:r>
                        <a:rPr lang="en-US" sz="1400" b="1" u="sng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 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家，審標結果</a:t>
                      </a:r>
                      <a:r>
                        <a:rPr lang="en-US" sz="1400" b="1" u="sng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 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家符合招標文件規定，其餘</a:t>
                      </a:r>
                      <a:r>
                        <a:rPr lang="en-US" sz="1400" b="1" u="sng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 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不合格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。</a:t>
                      </a:r>
                    </a:p>
                    <a:p>
                      <a:pPr marL="361950" indent="-36195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二、</a:t>
                      </a:r>
                      <a:r>
                        <a:rPr lang="en-US" sz="1400" b="1" u="sng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           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公司報價（減價後）新臺幣（下同）</a:t>
                      </a:r>
                      <a:r>
                        <a:rPr lang="en-US" sz="1400" b="1" u="sng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            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元整最低，且在底價</a:t>
                      </a:r>
                      <a:r>
                        <a:rPr lang="en-US" sz="1400" b="1" u="sng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           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元整以內，經主持人當場依政府採購法第</a:t>
                      </a:r>
                      <a:r>
                        <a:rPr lang="en-US" sz="14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52</a:t>
                      </a:r>
                      <a:r>
                        <a:rPr lang="zh-TW" sz="14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條第</a:t>
                      </a:r>
                      <a:r>
                        <a:rPr lang="en-US" sz="14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r>
                        <a:rPr lang="zh-TW" sz="14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項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第</a:t>
                      </a: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款宣布決標。</a:t>
                      </a: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三、□投標廠商未達</a:t>
                      </a: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家，經主持人</a:t>
                      </a:r>
                      <a:r>
                        <a:rPr lang="zh-TW" sz="1600" b="1" u="sng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當場宣布流標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。</a:t>
                      </a:r>
                    </a:p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四、□開標後經審標結果，無得為決標對象之廠商，經主持人</a:t>
                      </a:r>
                      <a:r>
                        <a:rPr lang="zh-TW" sz="1600" b="1" u="sng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當場宣布廢標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。</a:t>
                      </a:r>
                    </a:p>
                    <a:p>
                      <a:pPr marL="142875" indent="-144145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五、其他：</a:t>
                      </a: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37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決標原則、得標廠商及決標金額</a:t>
                      </a: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7"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決標原則：依政府採購法第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52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條第</a:t>
                      </a:r>
                      <a:r>
                        <a:rPr lang="en-US" sz="1600" b="1" u="sng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 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項第</a:t>
                      </a:r>
                      <a:r>
                        <a:rPr lang="en-US" sz="1600" b="1" u="sng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 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款。</a:t>
                      </a:r>
                    </a:p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得標廠商：</a:t>
                      </a:r>
                      <a:r>
                        <a:rPr lang="zh-TW" altLang="en-US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決標金額：（</a:t>
                      </a:r>
                      <a:r>
                        <a:rPr lang="zh-TW" sz="14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中文大寫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）</a:t>
                      </a:r>
                      <a:r>
                        <a:rPr lang="zh-TW" altLang="en-US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   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其他：</a:t>
                      </a:r>
                    </a:p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（</a:t>
                      </a:r>
                      <a:r>
                        <a:rPr lang="zh-TW" sz="16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超底價決標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時須另註明超底價之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金額、比率及必須決標之緊急情事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）</a:t>
                      </a: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just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得標廠商代表簽名</a:t>
                      </a: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或蓋章</a:t>
                      </a: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lang="zh-TW" sz="1400" b="1" kern="1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979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（不通知投標廠商到場者，免簽名或蓋章）</a:t>
                      </a:r>
                    </a:p>
                  </a:txBody>
                  <a:tcPr marL="6593" marR="65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決標過程</a:t>
                      </a: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（註明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減價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比減價格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超底價決標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協商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綜合評選之過程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）</a:t>
                      </a:r>
                    </a:p>
                  </a:txBody>
                  <a:tcPr marL="6593" marR="65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1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異議或申訴事件</a:t>
                      </a: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（註明尚未解決之</a:t>
                      </a:r>
                      <a:r>
                        <a:rPr lang="zh-TW" sz="16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異議或申訴事件之處理情形</a:t>
                      </a: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）</a:t>
                      </a:r>
                    </a:p>
                  </a:txBody>
                  <a:tcPr marL="6593" marR="65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1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備註</a:t>
                      </a: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400" b="1" kern="100" dirty="0">
                        <a:solidFill>
                          <a:srgbClr val="000000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6593" marR="65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38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記錄</a:t>
                      </a: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1400" b="1" kern="10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（簽章）</a:t>
                      </a:r>
                    </a:p>
                  </a:txBody>
                  <a:tcPr marL="6593" marR="65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監辦人員</a:t>
                      </a:r>
                    </a:p>
                  </a:txBody>
                  <a:tcPr marL="6593" marR="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（簽章）</a:t>
                      </a:r>
                    </a:p>
                  </a:txBody>
                  <a:tcPr marL="6593" marR="65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會辦人員</a:t>
                      </a:r>
                    </a:p>
                  </a:txBody>
                  <a:tcPr marL="6593" marR="659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（簽章）</a:t>
                      </a:r>
                    </a:p>
                  </a:txBody>
                  <a:tcPr marL="6593" marR="65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FF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主持人</a:t>
                      </a:r>
                    </a:p>
                  </a:txBody>
                  <a:tcPr marL="6593" marR="65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（簽章）</a:t>
                      </a:r>
                    </a:p>
                  </a:txBody>
                  <a:tcPr marL="6593" marR="65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91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29072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標題 4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54224"/>
          </a:xfrm>
        </p:spPr>
        <p:txBody>
          <a:bodyPr/>
          <a:lstStyle/>
          <a:p>
            <a:pPr algn="just"/>
            <a:r>
              <a:rPr lang="zh-TW" altLang="en-US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採購金額</a:t>
            </a:r>
            <a:r>
              <a:rPr lang="en-US" altLang="zh-TW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240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萬元、</a:t>
            </a:r>
            <a:r>
              <a:rPr lang="zh-TW" altLang="en-US" sz="2400" b="1" u="sng" dirty="0"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</a:rPr>
              <a:t>預算金額</a:t>
            </a:r>
            <a:r>
              <a:rPr lang="en-US" altLang="zh-TW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120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萬元、</a:t>
            </a:r>
            <a:r>
              <a:rPr lang="zh-TW" altLang="en-US" sz="2400" b="1" u="sng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預估金額</a:t>
            </a:r>
            <a:r>
              <a:rPr lang="en-US" altLang="zh-TW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萬元、</a:t>
            </a:r>
            <a:r>
              <a:rPr lang="zh-TW" altLang="en-US" sz="2400" b="1" u="sng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建議底價</a:t>
            </a:r>
            <a:r>
              <a:rPr lang="en-US" altLang="zh-TW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105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萬元、</a:t>
            </a:r>
            <a:r>
              <a:rPr lang="zh-TW" altLang="en-US" sz="2400" b="1" u="sng" dirty="0"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</a:rPr>
              <a:t>底價</a:t>
            </a:r>
            <a:r>
              <a:rPr lang="en-US" altLang="zh-TW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100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萬元</a:t>
            </a:r>
            <a:r>
              <a:rPr lang="en-US" altLang="zh-TW" sz="22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(119</a:t>
            </a:r>
            <a:r>
              <a:rPr lang="zh-TW" altLang="en-US" sz="22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萬元、可、准、如擬、</a:t>
            </a:r>
            <a:r>
              <a:rPr lang="zh-TW" altLang="en-US" sz="2200" b="1" dirty="0">
                <a:solidFill>
                  <a:srgbClr val="FF0000"/>
                </a:solidFill>
                <a:effectLst/>
                <a:latin typeface="標楷體" pitchFamily="65" charset="-120"/>
                <a:ea typeface="標楷體" pitchFamily="65" charset="-120"/>
              </a:rPr>
              <a:t>依規定、悉、閱</a:t>
            </a:r>
            <a:r>
              <a:rPr lang="en-US" altLang="zh-TW" sz="2200" dirty="0">
                <a:solidFill>
                  <a:srgbClr val="000000"/>
                </a:solidFill>
                <a:effectLst/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200" dirty="0">
              <a:solidFill>
                <a:srgbClr val="000000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395536" y="1052736"/>
          <a:ext cx="8497887" cy="4754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3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33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3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3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33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33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33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337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543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543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5438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543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9608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投標廠商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審查結果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審標後報價</a:t>
                      </a:r>
                      <a:r>
                        <a:rPr lang="en-US" altLang="zh-TW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zh-TW" alt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唱標</a:t>
                      </a:r>
                      <a:r>
                        <a:rPr lang="en-US" altLang="zh-TW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zh-TW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類型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減價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備考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217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solidFill>
                            <a:srgbClr val="FF3300"/>
                          </a:solidFill>
                          <a:effectLst/>
                          <a:latin typeface="+mn-ea"/>
                          <a:ea typeface="+mn-ea"/>
                        </a:rPr>
                        <a:t>優減</a:t>
                      </a:r>
                      <a:endParaRPr lang="zh-TW" sz="2800" b="1" kern="100" dirty="0">
                        <a:solidFill>
                          <a:srgbClr val="FF3300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TW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次比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第</a:t>
                      </a: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zh-TW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次比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第</a:t>
                      </a: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zh-TW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次比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zh-TW" sz="2400" b="1" kern="100" dirty="0"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次比</a:t>
                      </a:r>
                      <a:r>
                        <a:rPr lang="en-US" sz="2400" b="1" kern="100" dirty="0"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…</a:t>
                      </a:r>
                      <a:endParaRPr lang="zh-TW" sz="2400" b="1" kern="100" dirty="0">
                        <a:solidFill>
                          <a:srgbClr val="3333FF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A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 dirty="0">
                        <a:solidFill>
                          <a:srgbClr val="3333FF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  <a:endParaRPr lang="zh-TW" sz="2400" b="1" kern="100" dirty="0">
                        <a:solidFill>
                          <a:srgbClr val="3333FF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 dirty="0">
                        <a:solidFill>
                          <a:srgbClr val="3333FF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98</a:t>
                      </a:r>
                      <a:endParaRPr lang="zh-TW" sz="2400" b="1" kern="100" dirty="0">
                        <a:solidFill>
                          <a:srgbClr val="3333FF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103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100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80</a:t>
                      </a:r>
                      <a:endParaRPr lang="zh-TW" sz="2400" b="1" kern="100" dirty="0">
                        <a:solidFill>
                          <a:srgbClr val="3333FF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D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104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101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3300"/>
                          </a:solidFill>
                          <a:effectLst/>
                          <a:latin typeface="+mn-ea"/>
                          <a:ea typeface="+mn-ea"/>
                        </a:rPr>
                        <a:t>75</a:t>
                      </a:r>
                      <a:endParaRPr lang="zh-TW" sz="2400" b="1" kern="100" dirty="0">
                        <a:solidFill>
                          <a:srgbClr val="FF3300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E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3333FF"/>
                          </a:solidFill>
                          <a:effectLst/>
                          <a:latin typeface="+mn-ea"/>
                          <a:ea typeface="+mn-ea"/>
                        </a:rPr>
                        <a:t>103</a:t>
                      </a:r>
                      <a:endParaRPr lang="zh-TW" sz="2400" b="1" kern="100" dirty="0">
                        <a:solidFill>
                          <a:srgbClr val="3333FF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105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102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65</a:t>
                      </a:r>
                      <a:endParaRPr lang="zh-TW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F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64</a:t>
                      </a:r>
                      <a:endParaRPr lang="zh-TW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G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63</a:t>
                      </a:r>
                      <a:endParaRPr lang="zh-TW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3A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TW" sz="2400" b="1" kern="100" dirty="0">
                        <a:solidFill>
                          <a:srgbClr val="00003A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書卷 (垂直) 6"/>
          <p:cNvSpPr/>
          <p:nvPr/>
        </p:nvSpPr>
        <p:spPr>
          <a:xfrm>
            <a:off x="2029784" y="5841230"/>
            <a:ext cx="2520950" cy="792162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3200" b="1" dirty="0">
                <a:solidFill>
                  <a:srgbClr val="3333FF"/>
                </a:solidFill>
                <a:latin typeface="標楷體"/>
                <a:ea typeface="標楷體"/>
              </a:rPr>
              <a:t>§60</a:t>
            </a:r>
            <a:r>
              <a:rPr lang="zh-TW" altLang="en-US" sz="3200" b="1" dirty="0">
                <a:solidFill>
                  <a:srgbClr val="3333FF"/>
                </a:solidFill>
                <a:latin typeface="標楷體"/>
                <a:ea typeface="標楷體"/>
              </a:rPr>
              <a:t>角色</a:t>
            </a:r>
            <a:r>
              <a:rPr lang="en-US" altLang="zh-TW" sz="3200" b="1" dirty="0">
                <a:solidFill>
                  <a:srgbClr val="3333FF"/>
                </a:solidFill>
                <a:latin typeface="標楷體"/>
                <a:ea typeface="標楷體"/>
              </a:rPr>
              <a:t>﹖</a:t>
            </a:r>
            <a:endParaRPr lang="zh-TW" altLang="en-US" sz="3200" b="1" dirty="0">
              <a:solidFill>
                <a:srgbClr val="3333FF"/>
              </a:solidFill>
            </a:endParaRPr>
          </a:p>
        </p:txBody>
      </p:sp>
      <p:sp>
        <p:nvSpPr>
          <p:cNvPr id="2" name="橢圓 1"/>
          <p:cNvSpPr/>
          <p:nvPr/>
        </p:nvSpPr>
        <p:spPr>
          <a:xfrm>
            <a:off x="5003800" y="3551238"/>
            <a:ext cx="1944688" cy="720725"/>
          </a:xfrm>
          <a:prstGeom prst="ellipse">
            <a:avLst/>
          </a:prstGeom>
          <a:solidFill>
            <a:schemeClr val="bg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細則</a:t>
            </a:r>
            <a:r>
              <a:rPr lang="en-US" altLang="zh-TW" sz="24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§62</a:t>
            </a:r>
            <a:endParaRPr lang="zh-TW" altLang="en-US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7524750" y="1628800"/>
            <a:ext cx="863600" cy="172819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3605579" y="2262798"/>
            <a:ext cx="750397" cy="806162"/>
          </a:xfrm>
          <a:prstGeom prst="ellipse">
            <a:avLst/>
          </a:prstGeom>
          <a:solidFill>
            <a:schemeClr val="bg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細則</a:t>
            </a:r>
            <a:r>
              <a:rPr lang="en-US" altLang="zh-TW" sz="1600" b="1" dirty="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§62</a:t>
            </a:r>
            <a:endParaRPr lang="zh-TW" altLang="en-US" sz="1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6948488" y="5834230"/>
            <a:ext cx="750397" cy="806162"/>
          </a:xfrm>
          <a:prstGeom prst="ellipse">
            <a:avLst/>
          </a:prstGeom>
          <a:solidFill>
            <a:schemeClr val="bg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抽籤</a:t>
            </a:r>
          </a:p>
        </p:txBody>
      </p:sp>
      <p:sp>
        <p:nvSpPr>
          <p:cNvPr id="11" name="橢圓 10"/>
          <p:cNvSpPr/>
          <p:nvPr/>
        </p:nvSpPr>
        <p:spPr>
          <a:xfrm>
            <a:off x="7524328" y="4437112"/>
            <a:ext cx="1440160" cy="72008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法</a:t>
            </a:r>
            <a:r>
              <a:rPr lang="en-US" altLang="zh-TW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105</a:t>
            </a:r>
            <a:endParaRPr lang="zh-TW" altLang="en-US" sz="24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022722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C27A173-C80A-4E77-99CB-D58088BA3B8C}"/>
              </a:ext>
            </a:extLst>
          </p:cNvPr>
          <p:cNvSpPr txBox="1"/>
          <p:nvPr/>
        </p:nvSpPr>
        <p:spPr>
          <a:xfrm>
            <a:off x="107504" y="116632"/>
            <a:ext cx="8568952" cy="6291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Font typeface="Wingdings" panose="05000000000000000000" pitchFamily="2" charset="2"/>
              <a:buChar char="l"/>
            </a:pP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審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決標階段</a:t>
            </a:r>
            <a:endParaRPr lang="en-US" altLang="zh-TW" sz="36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3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修訂招標文件屬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重大變更重新公告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，仍以第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次得不受三家以上合格廠商限制而開標。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3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開標前未發現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投標廠商家數，多於領標家數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3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底價訂定，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未逐項編列、價格資訊蒐集欠缺、未具體量化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，例如僅以預算打折。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3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開標前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後，未依採購法第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48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項第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款、第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31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條及第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條，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廠商是否有異常情形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3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廢標後，招標文件未經重大修訂，重新核定之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底價，高於前次合格最低標價為高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3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廠商總標價未低於底價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80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％，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未注意部分標價低於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部分底價或可供參考價格之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70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％。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3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廠商總標價或部分標價偏低，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未檢討是否顯不合理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，卻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逕行請廠商說明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36256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C27A173-C80A-4E77-99CB-D58088BA3B8C}"/>
              </a:ext>
            </a:extLst>
          </p:cNvPr>
          <p:cNvSpPr txBox="1"/>
          <p:nvPr/>
        </p:nvSpPr>
        <p:spPr>
          <a:xfrm>
            <a:off x="107504" y="260648"/>
            <a:ext cx="8568952" cy="585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Font typeface="Wingdings" panose="05000000000000000000" pitchFamily="2" charset="2"/>
              <a:buChar char="l"/>
            </a:pP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審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決標階段</a:t>
            </a:r>
            <a:endParaRPr lang="en-US" altLang="zh-TW" sz="36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保留決標紀錄未載明後續「決標生效」或「廢標」之條件，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未依據施行細則第</a:t>
            </a:r>
            <a:r>
              <a:rPr lang="en-US" altLang="zh-TW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68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條製作決</a:t>
            </a:r>
            <a:r>
              <a:rPr lang="en-US" altLang="zh-TW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廢標紀錄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評選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審查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委員會議，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任憑委員建議修訂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廠商服務建議書，或廠商簡報階段之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承諾，納入評選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400"/>
              </a:lnSpc>
              <a:buFont typeface="Wingdings" panose="05000000000000000000" pitchFamily="2" charset="2"/>
              <a:buChar char="Ø"/>
            </a:pP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決標後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，請廠商依委員意見或其承諾事項修訂服務建議書。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採固定費用或費率決標，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仍訂底價與廠商議價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評選優勝廠商後，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議定其他採購條件前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，卻先完成底價核定。</a:t>
            </a:r>
            <a:endParaRPr lang="en-US" altLang="zh-TW" sz="2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1" indent="-265113" algn="just">
              <a:lnSpc>
                <a:spcPts val="3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評選優勝廠商</a:t>
            </a:r>
            <a:r>
              <a:rPr lang="zh-TW" altLang="en-US" sz="2800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依序議價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，未依據施行細則第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54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項，分別核定底價，或與次序位議價之底價高於前序位之底價。</a:t>
            </a:r>
          </a:p>
        </p:txBody>
      </p:sp>
    </p:spTree>
    <p:extLst>
      <p:ext uri="{BB962C8B-B14F-4D97-AF65-F5344CB8AC3E}">
        <p14:creationId xmlns:p14="http://schemas.microsoft.com/office/powerpoint/2010/main" val="3103275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7524" y="224644"/>
            <a:ext cx="8568952" cy="6408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開標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725488" indent="-363538">
              <a:buFont typeface="Wingdings" pitchFamily="2" charset="2"/>
              <a:buChar char="Ø"/>
            </a:pP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例如－採購案卷、當日查詢廠商是否屬拒絕往來廠商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列印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、底價、監辦、審查或協辦單位、標場秩序須知、攝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錄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影、</a:t>
            </a:r>
            <a:r>
              <a:rPr lang="zh-TW" altLang="en-US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開標前審查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。開標家數、</a:t>
            </a:r>
            <a:r>
              <a:rPr lang="zh-TW" altLang="en-US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擇符合需要者或限制性議價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是否調整底價、</a:t>
            </a:r>
            <a:r>
              <a:rPr lang="zh-TW" altLang="en-US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合於招標文件規定僅</a:t>
            </a:r>
            <a:r>
              <a:rPr lang="en-US" altLang="zh-TW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家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或限制性議價之</a:t>
            </a:r>
            <a:r>
              <a:rPr lang="zh-TW" altLang="en-US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減價次數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不予開標情形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§48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§50</a:t>
            </a:r>
          </a:p>
          <a:p>
            <a:pPr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審標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：含評選、審查、協商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indent="19050">
              <a:buFont typeface="Wingdings" pitchFamily="2" charset="2"/>
              <a:buChar char="Ø"/>
            </a:pP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不分段開標、分段開標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不予決標情形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§48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§50</a:t>
            </a:r>
          </a:p>
          <a:p>
            <a:pPr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開標紀錄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保留決標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暫停開標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流標紀錄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議價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比價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決標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廢標紀錄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評選委員會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審查委員會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評審小組會議紀錄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indent="19050">
              <a:buFont typeface="Wingdings" pitchFamily="2" charset="2"/>
              <a:buChar char="Ø"/>
            </a:pPr>
            <a:endParaRPr lang="zh-TW" altLang="en-US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8E204F-CD3C-4ADB-BA98-84B59EC3AEBA}" type="slidenum">
              <a:rPr lang="zh-TW" altLang="en-US" smtClean="0"/>
              <a:pPr/>
              <a:t>41</a:t>
            </a:fld>
            <a:endParaRPr lang="zh-TW" altLang="en-US"/>
          </a:p>
        </p:txBody>
      </p:sp>
      <p:sp>
        <p:nvSpPr>
          <p:cNvPr id="6" name="笑臉 5"/>
          <p:cNvSpPr/>
          <p:nvPr/>
        </p:nvSpPr>
        <p:spPr>
          <a:xfrm>
            <a:off x="5364088" y="2924944"/>
            <a:ext cx="1872208" cy="1944216"/>
          </a:xfrm>
          <a:prstGeom prst="smileyFac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5364088" y="386104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勿急於決定</a:t>
            </a:r>
          </a:p>
        </p:txBody>
      </p:sp>
      <p:sp>
        <p:nvSpPr>
          <p:cNvPr id="8" name="十字形 7"/>
          <p:cNvSpPr/>
          <p:nvPr/>
        </p:nvSpPr>
        <p:spPr>
          <a:xfrm>
            <a:off x="7524328" y="3212976"/>
            <a:ext cx="1008112" cy="1080120"/>
          </a:xfrm>
          <a:prstGeom prst="plus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7812360" y="3284984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怎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1800"/>
              </a:lnSpc>
            </a:pP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麼辦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1800"/>
              </a:lnSpc>
            </a:pP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27508595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88640"/>
            <a:ext cx="8424936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30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案例</a:t>
            </a:r>
            <a:r>
              <a:rPr lang="en-US" altLang="zh-TW" sz="30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</a:t>
            </a:r>
          </a:p>
          <a:p>
            <a:pPr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開標前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：地址、或電話、傳真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等相同、同一人投標或所為；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家以上廠商投標僅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家合格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……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b="1" u="sng" dirty="0">
                <a:solidFill>
                  <a:srgbClr val="FF3300"/>
                </a:solidFill>
                <a:latin typeface="標楷體" pitchFamily="65" charset="-120"/>
                <a:ea typeface="標楷體" pitchFamily="65" charset="-120"/>
              </a:rPr>
              <a:t>開標後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：地址、或電話、傳真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……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等相同、同一人投標；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家以上廠商投標僅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家合格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……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審標時廠商未依招標文件規定投標，爭議性多。例如印模單、騎縫章、公司大小章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……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審標時，廠商報價大小寫、少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位數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例如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90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萬元寫成玖萬元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分段開標，內標封套書明廠商名稱、地址及密封。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不分段開標，廠商附有內標封。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押標金抬頭將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xx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國民小學，寫成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xx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國小。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同等品審查時機？其結果是否須核定？</a:t>
            </a:r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6670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332656"/>
            <a:ext cx="8496944" cy="6264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30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案例</a:t>
            </a:r>
            <a:r>
              <a:rPr lang="en-US" altLang="zh-TW" sz="30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1-1</a:t>
            </a:r>
          </a:p>
          <a:p>
            <a:pPr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9.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投標文件未附授權書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……)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444500" indent="-444500" algn="just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10.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標的有多項，標價清單逐項填寫、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乙式、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…(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標的名稱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xxx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案號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……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536575" indent="-536575" algn="just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11.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臺幣或外幣報價，外幣換算臺幣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是否加計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％營業稅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536575" indent="-536575" algn="just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12.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評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審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、審查或分段開標，不同日期，是否須查察廠商拒絕往來情形？授權書是否須查看？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536575" indent="-536575" algn="just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13.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評選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審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、審查案，廠商簡報人員規定為計畫主持人，若非，如何處理？流程嚴謹度？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536575" indent="-536575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14.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開標紀錄有關評選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等摘要。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536575" indent="-536575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15.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總標價或部分標價偏低處理</a:t>
            </a: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 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？</a:t>
            </a:r>
            <a:endParaRPr lang="en-US" altLang="zh-TW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536575" indent="-536575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16.</a:t>
            </a:r>
            <a:r>
              <a:rPr lang="zh-TW" altLang="en-US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開標後底價可否重新核定，注意事項？</a:t>
            </a:r>
            <a:endParaRPr lang="zh-TW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0689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88640"/>
            <a:ext cx="8496944" cy="6336704"/>
          </a:xfrm>
        </p:spPr>
        <p:txBody>
          <a:bodyPr>
            <a:noAutofit/>
          </a:bodyPr>
          <a:lstStyle/>
          <a:p>
            <a:pPr marL="0" indent="0" algn="just">
              <a:lnSpc>
                <a:spcPts val="4000"/>
              </a:lnSpc>
              <a:buNone/>
            </a:pP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案例</a:t>
            </a:r>
            <a:r>
              <a:rPr lang="en-US" altLang="zh-TW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</a:p>
          <a:p>
            <a:pPr marL="0" indent="0" algn="just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假設一個勞務採購案，準用最有利標評選優勝廠商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固定費用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進行採購，經過委員評選及機關長官核定</a:t>
            </a:r>
            <a:r>
              <a:rPr lang="en-US" altLang="zh-TW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家優勝廠商</a:t>
            </a:r>
            <a:r>
              <a:rPr lang="zh-TW" altLang="en-US" dirty="0">
                <a:solidFill>
                  <a:srgbClr val="000000"/>
                </a:solidFill>
                <a:latin typeface="標楷體"/>
                <a:ea typeface="標楷體"/>
              </a:rPr>
              <a:t>：</a:t>
            </a:r>
            <a:endParaRPr lang="en-US" altLang="zh-TW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55600" indent="-355600" algn="just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在採購實務中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什麼狀況下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在按優勝序位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依序議價格以外的條件中，會產生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條件談不攏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，而選擇與第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優勝廠商議價的情況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marL="355600" indent="-355600" algn="just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優勝廠商談價格以外的條件時，可否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以第二順位所提供的服務，要求第</a:t>
            </a:r>
            <a:r>
              <a:rPr lang="en-US" altLang="zh-TW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順位廠商提供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，且若第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優勝廠商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無法提供第</a:t>
            </a:r>
            <a:r>
              <a:rPr lang="en-US" altLang="zh-TW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優勝廠商所提供的服務時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，即認為條件談不攏，而邀請第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優勝廠商議價且決標與第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優勝廠商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27097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332655"/>
            <a:ext cx="8219256" cy="5772869"/>
          </a:xfrm>
        </p:spPr>
        <p:txBody>
          <a:bodyPr>
            <a:normAutofit/>
          </a:bodyPr>
          <a:lstStyle/>
          <a:p>
            <a:pPr marL="444500" indent="-444500" algn="just">
              <a:buNone/>
            </a:pPr>
            <a:r>
              <a:rPr lang="zh-TW" altLang="en-US" sz="3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案例研析</a:t>
            </a:r>
            <a:endParaRPr lang="en-US" altLang="zh-TW" sz="3200" b="1" u="sng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58775" indent="-358775" algn="just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因屬固定費用，議價程序不得免除，但不議價格，僅</a:t>
            </a:r>
            <a:r>
              <a:rPr lang="zh-TW" altLang="en-US" b="1" u="sng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議定其他條件後決標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。機關如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無其他條件，直接決標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。如有其他條件，但廠商如未同意、不同意或完全同意，其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程序完成後即決標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。除非該議價廠商在決標日被刊登停權，否則應予決標。</a:t>
            </a:r>
            <a:endParaRPr lang="en-US" altLang="zh-TW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4500" indent="-444500" algn="just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其他條件由機關提出，較為妥適。</a:t>
            </a:r>
            <a:endParaRPr lang="en-US" altLang="zh-TW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58775" indent="-358775" algn="just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綜上，除非第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優勝廠商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議價時</a:t>
            </a:r>
            <a:r>
              <a:rPr lang="en-US" altLang="zh-TW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en-US" altLang="zh-TW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被停權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採購法第</a:t>
            </a:r>
            <a:r>
              <a:rPr lang="en-US" altLang="zh-TW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條情形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，否則無廢標的可能性。</a:t>
            </a:r>
          </a:p>
        </p:txBody>
      </p:sp>
    </p:spTree>
    <p:extLst>
      <p:ext uri="{BB962C8B-B14F-4D97-AF65-F5344CB8AC3E}">
        <p14:creationId xmlns:p14="http://schemas.microsoft.com/office/powerpoint/2010/main" val="22838591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B1C2586-7CE5-4A9E-829B-94F9C8F63496}"/>
              </a:ext>
            </a:extLst>
          </p:cNvPr>
          <p:cNvSpPr/>
          <p:nvPr/>
        </p:nvSpPr>
        <p:spPr>
          <a:xfrm>
            <a:off x="3131840" y="3167390"/>
            <a:ext cx="3096344" cy="523220"/>
          </a:xfrm>
          <a:prstGeom prst="rect">
            <a:avLst/>
          </a:prstGeom>
          <a:gradFill>
            <a:gsLst>
              <a:gs pos="0">
                <a:srgbClr val="FFC000"/>
              </a:gs>
              <a:gs pos="74000">
                <a:srgbClr val="FFFF00"/>
              </a:gs>
              <a:gs pos="83000">
                <a:schemeClr val="accent5">
                  <a:lumMod val="60000"/>
                  <a:lumOff val="40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58775" indent="-358775"/>
            <a:r>
              <a:rPr lang="zh-TW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保留決標記載</a:t>
            </a:r>
            <a:r>
              <a:rPr lang="zh-HK" altLang="zh-TW" sz="2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事項</a:t>
            </a:r>
            <a:endParaRPr lang="zh-TW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20345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36512" y="1861510"/>
            <a:ext cx="8964488" cy="767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zh-TW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採購評選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審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作業常見問題之處理方式</a:t>
            </a:r>
            <a:endParaRPr lang="en-US" altLang="zh-TW" sz="40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D389965-8A72-476D-BE99-8E30C78446BF}"/>
              </a:ext>
            </a:extLst>
          </p:cNvPr>
          <p:cNvSpPr/>
          <p:nvPr/>
        </p:nvSpPr>
        <p:spPr>
          <a:xfrm>
            <a:off x="1799692" y="3068960"/>
            <a:ext cx="5544615" cy="954107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HK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會議程序及評選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審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HK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應注意事項</a:t>
            </a:r>
            <a:endParaRPr lang="zh-TW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常見問題及處理</a:t>
            </a:r>
          </a:p>
        </p:txBody>
      </p:sp>
    </p:spTree>
    <p:extLst>
      <p:ext uri="{BB962C8B-B14F-4D97-AF65-F5344CB8AC3E}">
        <p14:creationId xmlns:p14="http://schemas.microsoft.com/office/powerpoint/2010/main" val="39134141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B1C2586-7CE5-4A9E-829B-94F9C8F63496}"/>
              </a:ext>
            </a:extLst>
          </p:cNvPr>
          <p:cNvSpPr/>
          <p:nvPr/>
        </p:nvSpPr>
        <p:spPr>
          <a:xfrm>
            <a:off x="2411760" y="3198167"/>
            <a:ext cx="4464496" cy="461665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74000">
                <a:srgbClr val="FFFF00"/>
              </a:gs>
              <a:gs pos="83000">
                <a:schemeClr val="accent5">
                  <a:lumMod val="60000"/>
                  <a:lumOff val="40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HK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會議程序及評選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HK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審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HK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應注意事項</a:t>
            </a:r>
            <a:endParaRPr lang="zh-TW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366638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A3823288-757F-413F-9CAF-ED0F26B473CB}"/>
              </a:ext>
            </a:extLst>
          </p:cNvPr>
          <p:cNvSpPr/>
          <p:nvPr/>
        </p:nvSpPr>
        <p:spPr>
          <a:xfrm>
            <a:off x="228603" y="213532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TW" b="1" u="sng" kern="100" dirty="0">
                <a:solidFill>
                  <a:srgbClr val="FF0000"/>
                </a:solidFill>
                <a:latin typeface="全真楷書"/>
                <a:ea typeface="標楷體" panose="03000509000000000000" pitchFamily="65" charset="-120"/>
              </a:rPr>
              <a:t>採購評選委員會審議規則</a:t>
            </a:r>
            <a:endParaRPr lang="zh-TW" altLang="zh-TW" sz="1050" u="sng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全真楷書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CE8DD8A-5B6B-46B9-A031-3F49491A1D9D}"/>
              </a:ext>
            </a:extLst>
          </p:cNvPr>
          <p:cNvSpPr/>
          <p:nvPr/>
        </p:nvSpPr>
        <p:spPr>
          <a:xfrm>
            <a:off x="284884" y="583926"/>
            <a:ext cx="8463580" cy="2537298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798830" indent="-798830">
              <a:lnSpc>
                <a:spcPts val="2400"/>
              </a:lnSpc>
              <a:spcAft>
                <a:spcPts val="0"/>
              </a:spcAft>
            </a:pPr>
            <a:r>
              <a:rPr lang="zh-TW" altLang="zh-TW" sz="2000" b="1" kern="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000" b="1" kern="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zh-TW" sz="2000" b="1" kern="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en-US" altLang="zh-TW" sz="2000" b="1" kern="0" spc="11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</a:p>
          <a:p>
            <a:pPr marL="798830" indent="-798830" algn="just">
              <a:lnSpc>
                <a:spcPts val="2400"/>
              </a:lnSpc>
              <a:spcAft>
                <a:spcPts val="0"/>
              </a:spcAft>
            </a:pPr>
            <a:r>
              <a:rPr lang="zh-TW" altLang="zh-TW" sz="2000" b="1" kern="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本委員會委員有下列情形之一者，</a:t>
            </a:r>
            <a:r>
              <a:rPr lang="zh-TW" altLang="zh-TW" sz="2000" b="1" u="sng" kern="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應即辭職或予以解聘</a:t>
            </a:r>
            <a:r>
              <a:rPr lang="zh-TW" altLang="zh-TW" sz="2000" b="1" kern="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zh-TW" altLang="zh-TW" sz="2000" b="1" kern="100" dirty="0">
              <a:solidFill>
                <a:srgbClr val="1C1C1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598613" marR="36195" indent="-1598613" algn="just">
              <a:lnSpc>
                <a:spcPts val="2400"/>
              </a:lnSpc>
            </a:pPr>
            <a:r>
              <a:rPr lang="zh-TW" altLang="zh-TW" sz="20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一、就案件涉及本人、配偶、二親等以內親屬，或共同生活家屬之利益。</a:t>
            </a:r>
            <a:endParaRPr lang="en-US" altLang="zh-TW" sz="2000" b="1" dirty="0">
              <a:solidFill>
                <a:srgbClr val="1C1C1C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39750" marR="36195" indent="-539750" algn="just">
              <a:lnSpc>
                <a:spcPts val="2400"/>
              </a:lnSpc>
            </a:pPr>
            <a:r>
              <a:rPr lang="zh-TW" altLang="zh-TW" sz="20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二、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本人或其配偶</a:t>
            </a:r>
            <a:r>
              <a:rPr lang="zh-TW" altLang="zh-TW" sz="20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受評選之廠商或其負責人間現有或三年內</a:t>
            </a:r>
            <a:r>
              <a:rPr lang="zh-TW" altLang="zh-TW" sz="20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曾有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僱傭、委任或代理</a:t>
            </a:r>
            <a:r>
              <a:rPr lang="zh-TW" altLang="zh-TW" sz="20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關係。</a:t>
            </a:r>
            <a:endParaRPr lang="en-US" altLang="zh-TW" sz="2000" b="1" dirty="0">
              <a:solidFill>
                <a:srgbClr val="1C1C1C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44500" marR="36195" indent="-444500" algn="just">
              <a:lnSpc>
                <a:spcPts val="2400"/>
              </a:lnSpc>
            </a:pPr>
            <a:r>
              <a:rPr lang="zh-TW" altLang="zh-TW" sz="20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三、委員認為本人或機關認其有不能公正執行職務之虞。</a:t>
            </a:r>
            <a:endParaRPr lang="en-US" altLang="zh-TW" sz="2000" b="1" dirty="0">
              <a:solidFill>
                <a:srgbClr val="1C1C1C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39750" marR="36195" indent="-539750" algn="just">
              <a:lnSpc>
                <a:spcPts val="2400"/>
              </a:lnSpc>
            </a:pPr>
            <a:r>
              <a:rPr lang="zh-TW" altLang="zh-TW" sz="2000" b="1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四、有其他情形足使受評選之廠商認其有不能公正執行職務之虞，經受評選之廠商以書面敘明理由，向機關提出，經本委員會作成決定。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20BAC99-4A16-43F6-9FF2-D127DBD4E506}"/>
              </a:ext>
            </a:extLst>
          </p:cNvPr>
          <p:cNvSpPr/>
          <p:nvPr/>
        </p:nvSpPr>
        <p:spPr>
          <a:xfrm>
            <a:off x="284884" y="3560551"/>
            <a:ext cx="8463580" cy="2532745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36195" indent="444500" algn="just">
              <a:lnSpc>
                <a:spcPts val="2400"/>
              </a:lnSpc>
              <a:spcAft>
                <a:spcPts val="0"/>
              </a:spcAft>
            </a:pPr>
            <a:r>
              <a:rPr lang="zh-TW" altLang="zh-TW" b="1" kern="10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機關應於本委員會成立時，一併成立三人以上之</a:t>
            </a:r>
            <a:r>
              <a:rPr lang="zh-TW" altLang="zh-TW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工作小組</a:t>
            </a:r>
            <a:r>
              <a:rPr lang="zh-TW" altLang="zh-TW" b="1" kern="10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，協助本委員會辦理與評選有關之作業，其成員由機關首長或其授權人員指定機關人員或專業人士擔任，且至少應有一人具有採購專業人員資格。</a:t>
            </a:r>
            <a:endParaRPr lang="en-US" altLang="zh-TW" b="1" kern="100" dirty="0">
              <a:solidFill>
                <a:srgbClr val="1C1C1C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36195" indent="444500" algn="just">
              <a:lnSpc>
                <a:spcPts val="2400"/>
              </a:lnSpc>
              <a:spcAft>
                <a:spcPts val="0"/>
              </a:spcAft>
            </a:pPr>
            <a:r>
              <a:rPr lang="zh-TW" altLang="zh-TW" b="1" kern="10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本委員會開會時，機關辦理評選作業之承辦人員應全程出席，並</a:t>
            </a:r>
            <a:r>
              <a:rPr lang="zh-TW" altLang="zh-TW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得邀請有關機關人員、學者或專家列席</a:t>
            </a:r>
            <a:r>
              <a:rPr lang="zh-TW" altLang="zh-TW" b="1" kern="10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，協助評選。</a:t>
            </a:r>
            <a:endParaRPr lang="en-US" altLang="zh-TW" b="1" kern="100" dirty="0">
              <a:solidFill>
                <a:srgbClr val="1C1C1C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36195" indent="444500" algn="just">
              <a:lnSpc>
                <a:spcPts val="2400"/>
              </a:lnSpc>
              <a:spcAft>
                <a:spcPts val="0"/>
              </a:spcAft>
            </a:pPr>
            <a:r>
              <a:rPr lang="zh-TW" altLang="zh-TW" b="1" kern="10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前二項協助評選人員，均為無給職。</a:t>
            </a:r>
            <a:endParaRPr lang="en-US" altLang="zh-TW" b="1" kern="100" dirty="0">
              <a:solidFill>
                <a:srgbClr val="1C1C1C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R="36195" indent="444500" algn="just">
              <a:lnSpc>
                <a:spcPts val="2400"/>
              </a:lnSpc>
              <a:spcAft>
                <a:spcPts val="0"/>
              </a:spcAft>
            </a:pPr>
            <a:r>
              <a:rPr lang="zh-TW" altLang="zh-TW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第一項及第二項協助評選人員之迴避，準用採購評選委員會審議規則第十四條規定</a:t>
            </a:r>
            <a:r>
              <a:rPr lang="zh-TW" altLang="zh-TW" b="1" kern="10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zh-TW" sz="1600" b="1" kern="100" dirty="0">
              <a:solidFill>
                <a:srgbClr val="1C1C1C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9F3B24E-9A93-4957-9568-70ED7974E3C0}"/>
              </a:ext>
            </a:extLst>
          </p:cNvPr>
          <p:cNvSpPr/>
          <p:nvPr/>
        </p:nvSpPr>
        <p:spPr>
          <a:xfrm>
            <a:off x="228603" y="3104066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TW" b="1" u="sng" kern="100" dirty="0">
                <a:solidFill>
                  <a:srgbClr val="FF0000"/>
                </a:solidFill>
                <a:latin typeface="全真楷書"/>
                <a:ea typeface="標楷體" panose="03000509000000000000" pitchFamily="65" charset="-120"/>
              </a:rPr>
              <a:t>採購評選委員會</a:t>
            </a:r>
            <a:r>
              <a:rPr lang="zh-TW" altLang="en-US" b="1" u="sng" kern="100" dirty="0">
                <a:solidFill>
                  <a:srgbClr val="FF0000"/>
                </a:solidFill>
                <a:latin typeface="全真楷書"/>
                <a:ea typeface="標楷體" panose="03000509000000000000" pitchFamily="65" charset="-120"/>
              </a:rPr>
              <a:t>組織準則</a:t>
            </a:r>
            <a:endParaRPr lang="zh-TW" altLang="zh-TW" sz="1050" u="sng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全真楷書"/>
            </a:endParaRPr>
          </a:p>
        </p:txBody>
      </p:sp>
    </p:spTree>
    <p:extLst>
      <p:ext uri="{BB962C8B-B14F-4D97-AF65-F5344CB8AC3E}">
        <p14:creationId xmlns:p14="http://schemas.microsoft.com/office/powerpoint/2010/main" val="4172368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23527" y="489774"/>
          <a:ext cx="8640961" cy="412178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20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8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3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5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6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4386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項次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議程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是否必要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主協辦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預定時間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159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確定委員出席人數是否</a:t>
                      </a:r>
                      <a:r>
                        <a:rPr lang="zh-TW" sz="1600" b="1" u="sng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達法定開會人數</a:t>
                      </a: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（二分之一以上出席，</a:t>
                      </a:r>
                      <a:r>
                        <a:rPr lang="zh-TW" altLang="en-US" sz="1600" b="1" u="sng" kern="100" dirty="0">
                          <a:solidFill>
                            <a:srgbClr val="FF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專家學者</a:t>
                      </a: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委員至少二人且達出席人數三分之一）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主辦單位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159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確認委員</a:t>
                      </a:r>
                      <a:r>
                        <a:rPr lang="zh-TW" sz="1800" b="1" u="sng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已知悉「採購評選委員會委員須知」內容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，且無應辭職或予以解聘之情形。</a:t>
                      </a:r>
                    </a:p>
                  </a:txBody>
                  <a:tcPr marL="30531" marR="30531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主辦單位</a:t>
                      </a:r>
                    </a:p>
                  </a:txBody>
                  <a:tcPr marL="30531" marR="30531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090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確認委員</a:t>
                      </a:r>
                      <a:r>
                        <a:rPr lang="zh-TW" sz="1800" b="1" u="sng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已簽署採購評選委員切結書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主辦單位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090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800" b="1" u="sng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召集人宣布開會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事宜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召集人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70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800" b="1" u="sng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主辦單位報告本案評選事宜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主辦單位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124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工作小組</a:t>
                      </a:r>
                      <a:r>
                        <a:rPr lang="zh-TW" sz="1800" b="1" u="sng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初審意見報告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工作小組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454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廠商不必簡報，符合招標文件規定之廠商出席評選委員會備詢（或依招標文件規定由廠商</a:t>
                      </a:r>
                      <a:r>
                        <a:rPr lang="zh-TW" sz="1600" b="1" u="sng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簡報</a:t>
                      </a: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</a:t>
                      </a:r>
                      <a:r>
                        <a:rPr lang="zh-TW" altLang="en-US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評選委員提問，○○公司回答</a:t>
                      </a:r>
                      <a:r>
                        <a:rPr lang="en-US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每位委員提問所有問題後，再由廠商統一回答</a:t>
                      </a:r>
                      <a:r>
                        <a:rPr lang="en-US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否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評選委員會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zh-TW" sz="1600" b="1" u="sng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依個案處理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57120"/>
            <a:ext cx="90364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採購評選</a:t>
            </a:r>
            <a:r>
              <a:rPr kumimoji="1" lang="en-US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(</a:t>
            </a:r>
            <a:r>
              <a:rPr kumimoji="1" lang="zh-TW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審查</a:t>
            </a:r>
            <a:r>
              <a:rPr kumimoji="1" lang="en-US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)</a:t>
            </a:r>
            <a:r>
              <a:rPr kumimoji="1" lang="zh-TW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委員會會議議程表</a:t>
            </a:r>
            <a:endParaRPr kumimoji="1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19203795-B677-4CA9-9C71-2BC3B12CED45}"/>
              </a:ext>
            </a:extLst>
          </p:cNvPr>
          <p:cNvGraphicFramePr>
            <a:graphicFrameLocks noGrp="1"/>
          </p:cNvGraphicFramePr>
          <p:nvPr/>
        </p:nvGraphicFramePr>
        <p:xfrm>
          <a:off x="323526" y="4611560"/>
          <a:ext cx="8650088" cy="60420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29208">
                  <a:extLst>
                    <a:ext uri="{9D8B030D-6E8A-4147-A177-3AD203B41FA5}">
                      <a16:colId xmlns:a16="http://schemas.microsoft.com/office/drawing/2014/main" val="1446902079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53030895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54675915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72285673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425618206"/>
                    </a:ext>
                  </a:extLst>
                </a:gridCol>
              </a:tblGrid>
              <a:tr h="411040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  <a:endParaRPr lang="zh-TW" sz="16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評選委員就各評選項目、受評廠商資料及工作小組初審意見，</a:t>
                      </a:r>
                      <a:r>
                        <a:rPr lang="zh-TW" sz="16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逐項討論並進行評分作業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評選委員會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r>
                        <a:rPr lang="zh-TW" sz="16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339766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F8192793-F0CA-4CF0-9FB7-53D78393499C}"/>
              </a:ext>
            </a:extLst>
          </p:cNvPr>
          <p:cNvSpPr/>
          <p:nvPr/>
        </p:nvSpPr>
        <p:spPr>
          <a:xfrm>
            <a:off x="316923" y="5301208"/>
            <a:ext cx="8640961" cy="1310615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採購評選委員會委員須知</a:t>
            </a:r>
            <a:endParaRPr lang="en-US" altLang="zh-TW" sz="16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lnSpc>
                <a:spcPts val="1900"/>
              </a:lnSpc>
            </a:pP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第六點  委員於</a:t>
            </a:r>
            <a:r>
              <a:rPr lang="zh-TW" altLang="en-US" sz="1600" b="1" u="heavy" dirty="0">
                <a:solidFill>
                  <a:srgbClr val="C0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被遴選前或同意擔任委員後，如有下列不得被遴選為委員或有應辭職之情形，應主動通知機關或由機關予以解聘</a:t>
            </a: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16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lnSpc>
                <a:spcPts val="1900"/>
              </a:lnSpc>
            </a:pPr>
            <a:r>
              <a:rPr lang="zh-TW" altLang="en-US" sz="1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1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1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款「本人或其配偶與受評選之廠商或其負責人間現有或三年內曾有僱傭、委任或代理關係者。</a:t>
            </a:r>
            <a:r>
              <a:rPr lang="zh-TW" altLang="en-US" sz="1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Posterama" panose="020B0504020200020000" pitchFamily="34" charset="0"/>
              </a:rPr>
              <a:t>」</a:t>
            </a:r>
            <a:endParaRPr lang="zh-TW" altLang="en-US" sz="16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615742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371932"/>
              </p:ext>
            </p:extLst>
          </p:nvPr>
        </p:nvGraphicFramePr>
        <p:xfrm>
          <a:off x="314400" y="656272"/>
          <a:ext cx="8515200" cy="554545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10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7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57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44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4386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項次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議程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是否必要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主協辦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預定時間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939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1.</a:t>
                      </a:r>
                      <a:r>
                        <a:rPr lang="zh-TW" alt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製作評選委員個評選項目評分表</a:t>
                      </a:r>
                      <a:endParaRPr lang="en-US" alt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計算評分</a:t>
                      </a: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序位及結果統計，</a:t>
                      </a:r>
                      <a:r>
                        <a:rPr lang="zh-TW" sz="1800" b="1" u="sng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製作總表</a:t>
                      </a:r>
                      <a:endParaRPr lang="en-US" altLang="zh-TW" sz="1800" b="1" u="sng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u="sng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3.</a:t>
                      </a:r>
                      <a:r>
                        <a:rPr lang="zh-TW" altLang="en-US" sz="1800" b="1" u="sng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分析各委員各評選項目差異、總分差異</a:t>
                      </a:r>
                      <a:endParaRPr lang="zh-TW" sz="1800" b="1" u="sng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主辦單位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036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對於不同委員之評選結果，</a:t>
                      </a:r>
                      <a:r>
                        <a:rPr lang="zh-TW" sz="1800" b="1" u="sng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有無明顯差異情形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，其經發現者，應提交評選委員會召集人處理。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評選委員會、</a:t>
                      </a:r>
                    </a:p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主辦單位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545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評選委員會或個別委員評選結果是否與工作小組初審意見有異，如有，由評選委員會或該個別委員敘明理由，並</a:t>
                      </a:r>
                      <a:r>
                        <a:rPr lang="zh-TW" sz="1800" b="1" u="sng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列入會議紀錄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評選委員會、</a:t>
                      </a:r>
                    </a:p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主辦單位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159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u="sng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評選結果提請評選委員會確定是否過半數評選</a:t>
                      </a:r>
                      <a:r>
                        <a:rPr lang="zh-TW" altLang="en-US" sz="1800" b="1" u="sng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最有利標</a:t>
                      </a:r>
                      <a:r>
                        <a:rPr lang="zh-TW" sz="1800" b="1" u="sng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。如需進行協商程序，則需辦理再一次綜合評選。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評選委員會、</a:t>
                      </a:r>
                    </a:p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主辦單位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960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確定本次會議結果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評選委員會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77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14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作成會議紀錄並予確認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評選委員會、</a:t>
                      </a:r>
                    </a:p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主辦單位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分鐘</a:t>
                      </a: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133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散會</a:t>
                      </a:r>
                    </a:p>
                  </a:txBody>
                  <a:tcPr marL="30531" marR="305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30531" marR="3053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57120"/>
            <a:ext cx="90364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採購評選</a:t>
            </a:r>
            <a:r>
              <a:rPr kumimoji="1" lang="en-US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(</a:t>
            </a:r>
            <a:r>
              <a:rPr kumimoji="1" lang="zh-TW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審查</a:t>
            </a:r>
            <a:r>
              <a:rPr kumimoji="1" lang="en-US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)</a:t>
            </a:r>
            <a:r>
              <a:rPr kumimoji="1" lang="zh-TW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委員會會議議程表</a:t>
            </a:r>
            <a:endParaRPr kumimoji="1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90138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77115F8-46F5-4516-9547-88567E31E422}"/>
              </a:ext>
            </a:extLst>
          </p:cNvPr>
          <p:cNvSpPr/>
          <p:nvPr/>
        </p:nvSpPr>
        <p:spPr>
          <a:xfrm>
            <a:off x="4682750" y="332656"/>
            <a:ext cx="4299023" cy="5972532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ts val="3300"/>
              </a:lnSpc>
            </a:pPr>
            <a:r>
              <a:rPr lang="zh-TW" altLang="zh-TW" b="1" kern="100" dirty="0">
                <a:solidFill>
                  <a:srgbClr val="1C1C1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採購評選委員與受評廠商間關係確認表</a:t>
            </a:r>
          </a:p>
          <a:p>
            <a:pPr algn="just">
              <a:lnSpc>
                <a:spcPts val="3300"/>
              </a:lnSpc>
            </a:pPr>
            <a:r>
              <a:rPr lang="zh-TW" altLang="zh-TW" sz="2000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○委員○○，您好</a:t>
            </a:r>
          </a:p>
          <a:p>
            <a:pPr algn="just">
              <a:lnSpc>
                <a:spcPts val="3300"/>
              </a:lnSpc>
            </a:pPr>
            <a:r>
              <a:rPr lang="zh-TW" altLang="zh-TW" sz="2000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　　前蒙惠允擔任「○○」案採購評選委員會委員，無任感荷。</a:t>
            </a:r>
          </a:p>
          <a:p>
            <a:pPr algn="just">
              <a:lnSpc>
                <a:spcPts val="3300"/>
              </a:lnSpc>
            </a:pPr>
            <a:r>
              <a:rPr lang="zh-TW" altLang="zh-TW" sz="2000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　　</a:t>
            </a:r>
            <a:r>
              <a:rPr lang="zh-TW" altLang="zh-TW" sz="20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為利召開「○○」採購評選委員會第</a:t>
            </a:r>
            <a:r>
              <a:rPr lang="en-US" altLang="zh-TW" sz="2000" u="sng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sz="20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次會議</a:t>
            </a:r>
            <a:r>
              <a:rPr lang="en-US" altLang="zh-TW" sz="20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0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評選會議</a:t>
            </a:r>
            <a:r>
              <a:rPr lang="en-US" altLang="zh-TW" sz="20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0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0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請貴委員確認本人或其配偶與受評廠商</a:t>
            </a:r>
            <a:r>
              <a:rPr lang="en-US" altLang="zh-TW" sz="20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0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</a:t>
            </a:r>
            <a:r>
              <a:rPr lang="en-US" altLang="zh-TW" sz="20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0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、廠商</a:t>
            </a:r>
            <a:r>
              <a:rPr lang="en-US" altLang="zh-TW" sz="20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sz="20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、廠商</a:t>
            </a:r>
            <a:r>
              <a:rPr lang="en-US" altLang="zh-TW" sz="20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3)</a:t>
            </a:r>
            <a:r>
              <a:rPr lang="zh-TW" altLang="zh-TW" sz="20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或其負責人間現有或三年內是否曾有僱傭、委任</a:t>
            </a:r>
            <a:r>
              <a:rPr lang="en-US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含公立學校與其聘任教師間</a:t>
            </a:r>
            <a:r>
              <a:rPr lang="en-US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0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或代理關係</a:t>
            </a:r>
            <a:r>
              <a:rPr lang="zh-TW" altLang="zh-TW" sz="20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2000" kern="1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9875" indent="-269875" algn="just">
              <a:lnSpc>
                <a:spcPts val="3300"/>
              </a:lnSpc>
            </a:pPr>
            <a:r>
              <a:rPr lang="zh-TW" altLang="zh-TW" sz="2000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□是，與</a:t>
            </a:r>
            <a:r>
              <a:rPr lang="zh-TW" altLang="zh-TW" sz="2000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（廠商名稱）</a:t>
            </a:r>
            <a:r>
              <a:rPr lang="zh-TW" altLang="zh-TW" sz="2000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現有或三年內曾有僱傭、委任或代理關係。</a:t>
            </a:r>
          </a:p>
          <a:p>
            <a:pPr algn="just">
              <a:lnSpc>
                <a:spcPts val="3300"/>
              </a:lnSpc>
            </a:pPr>
            <a:r>
              <a:rPr lang="zh-TW" altLang="zh-TW" sz="2000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□否。</a:t>
            </a:r>
            <a:r>
              <a:rPr lang="en-US" altLang="zh-TW" sz="2000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endParaRPr lang="zh-TW" altLang="zh-TW" sz="20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lnSpc>
                <a:spcPts val="3300"/>
              </a:lnSpc>
            </a:pPr>
            <a:r>
              <a:rPr lang="en-US" altLang="zh-TW" sz="2000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評選委員簽名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  <a:cs typeface="Posterama" panose="020B0504020200020000" pitchFamily="34" charset="0"/>
              </a:rPr>
              <a:t>﹕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0B1D612-8037-42ED-BCBB-B1DC0CDEDF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73" t="19201" r="32665" b="38489"/>
          <a:stretch/>
        </p:blipFill>
        <p:spPr>
          <a:xfrm>
            <a:off x="162230" y="332656"/>
            <a:ext cx="4299022" cy="5972532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B0C509CB-CB82-40BC-9552-CD8587E366BB}"/>
              </a:ext>
            </a:extLst>
          </p:cNvPr>
          <p:cNvCxnSpPr>
            <a:cxnSpLocks/>
          </p:cNvCxnSpPr>
          <p:nvPr/>
        </p:nvCxnSpPr>
        <p:spPr>
          <a:xfrm>
            <a:off x="1475656" y="4149080"/>
            <a:ext cx="28083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9D221EE9-EC06-495D-8A6C-D217F23CF356}"/>
              </a:ext>
            </a:extLst>
          </p:cNvPr>
          <p:cNvCxnSpPr>
            <a:cxnSpLocks/>
          </p:cNvCxnSpPr>
          <p:nvPr/>
        </p:nvCxnSpPr>
        <p:spPr>
          <a:xfrm>
            <a:off x="611560" y="4797152"/>
            <a:ext cx="36724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38ABE1FF-F56F-459D-A295-599D4B860932}"/>
              </a:ext>
            </a:extLst>
          </p:cNvPr>
          <p:cNvCxnSpPr>
            <a:cxnSpLocks/>
          </p:cNvCxnSpPr>
          <p:nvPr/>
        </p:nvCxnSpPr>
        <p:spPr>
          <a:xfrm>
            <a:off x="611560" y="4509120"/>
            <a:ext cx="36724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91083C7E-6933-4191-BB7A-F55B4533415C}"/>
              </a:ext>
            </a:extLst>
          </p:cNvPr>
          <p:cNvCxnSpPr>
            <a:cxnSpLocks/>
          </p:cNvCxnSpPr>
          <p:nvPr/>
        </p:nvCxnSpPr>
        <p:spPr>
          <a:xfrm>
            <a:off x="683568" y="5229200"/>
            <a:ext cx="28803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3827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931E27-34E1-4A42-A3FB-3963CC51E774}" type="datetime1">
              <a:rPr lang="zh-TW" altLang="en-US" smtClean="0"/>
              <a:pPr>
                <a:defRPr/>
              </a:pPr>
              <a:t>2020/9/27</a:t>
            </a:fld>
            <a:endParaRPr lang="en-US" altLang="zh-TW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23526" y="1196752"/>
          <a:ext cx="8640962" cy="11328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15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1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1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08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32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姓名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1" u="sng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簽名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備註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本機關○○○科長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○○○○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具有採購專業人員資格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本機關○○○技士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○○○○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本機關○○○科員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○○○○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07504" y="4035708"/>
          <a:ext cx="8856984" cy="22275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評選項目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評選項目</a:t>
                      </a:r>
                      <a:r>
                        <a:rPr lang="en-US" sz="1800" b="1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</a:t>
                      </a:r>
                      <a:endParaRPr lang="zh-TW" sz="1800" b="1" kern="100" dirty="0">
                        <a:solidFill>
                          <a:srgbClr val="0000FF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800" b="0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1800" b="0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20040" indent="-320040" algn="ctr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評選子項</a:t>
                      </a:r>
                      <a:endParaRPr lang="en-US" altLang="zh-TW" sz="18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20040" indent="-320040" algn="ctr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A-1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投標文件內容摘要及</a:t>
                      </a: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差異分析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：</a:t>
                      </a:r>
                    </a:p>
                    <a:p>
                      <a:pPr marL="149225" indent="-149225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優點：</a:t>
                      </a:r>
                    </a:p>
                    <a:p>
                      <a:pPr marL="149225" indent="-149225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缺點：</a:t>
                      </a:r>
                    </a:p>
                    <a:p>
                      <a:pPr marL="149225" indent="-149225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4.</a:t>
                      </a:r>
                      <a:r>
                        <a:rPr lang="zh-TW" sz="18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建議洽廠商說明事項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：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投標文件內容摘要及差異分析：</a:t>
                      </a:r>
                    </a:p>
                    <a:p>
                      <a:pPr marL="149225" indent="-149225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優點：</a:t>
                      </a:r>
                    </a:p>
                    <a:p>
                      <a:pPr marL="149225" indent="-149225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缺點：</a:t>
                      </a:r>
                    </a:p>
                    <a:p>
                      <a:pPr marL="149225" indent="-149225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建議洽廠商說明事項：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177800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投標文件內容摘要及差異分析：</a:t>
                      </a:r>
                    </a:p>
                    <a:p>
                      <a:pPr marL="149225" indent="-149225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優點：</a:t>
                      </a:r>
                    </a:p>
                    <a:p>
                      <a:pPr marL="149225" indent="-149225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缺點：</a:t>
                      </a:r>
                    </a:p>
                    <a:p>
                      <a:pPr marL="149225" indent="-149225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4.</a:t>
                      </a:r>
                      <a:r>
                        <a:rPr lang="zh-TW" sz="1800" b="0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建議洽廠商說明事項：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512" y="79176"/>
            <a:ext cx="878497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新細明體" pitchFamily="18" charset="-120"/>
              </a:defRPr>
            </a:lvl1pPr>
            <a:lvl2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新細明體" pitchFamily="18" charset="-120"/>
              </a:defRPr>
            </a:lvl2pPr>
            <a:lvl3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新細明體" pitchFamily="18" charset="-120"/>
              </a:defRPr>
            </a:lvl3pPr>
            <a:lvl4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新細明體" pitchFamily="18" charset="-120"/>
              </a:defRPr>
            </a:lvl4pPr>
            <a:lvl5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新細明體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新細明體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新細明體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新細明體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新細明體" pitchFamily="18" charset="-120"/>
              </a:defRPr>
            </a:lvl9pPr>
          </a:lstStyle>
          <a:p>
            <a:pPr lvl="0" algn="ctr" eaLnBrk="0" hangingPunct="0"/>
            <a:r>
              <a:rPr lang="zh-TW" altLang="zh-TW" sz="2000" b="1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○○○</a:t>
            </a:r>
            <a:r>
              <a:rPr lang="en-US" altLang="zh-TW" sz="2000" b="1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機關</a:t>
            </a:r>
            <a:r>
              <a:rPr lang="en-US" altLang="zh-TW" sz="2000" b="1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「○○」採購案工作小組初審意見</a:t>
            </a:r>
            <a:endParaRPr kumimoji="1" lang="zh-TW" altLang="zh-TW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0" hangingPunct="0"/>
            <a:r>
              <a:rPr kumimoji="1" lang="zh-TW" altLang="zh-TW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一、</a:t>
            </a:r>
            <a:r>
              <a:rPr kumimoji="1" lang="zh-TW" altLang="zh-TW" sz="2000" b="1" i="0" u="sng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工作小組成員</a:t>
            </a:r>
            <a:r>
              <a:rPr kumimoji="1" lang="zh-TW" altLang="zh-TW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：</a:t>
            </a:r>
            <a:r>
              <a:rPr kumimoji="1" lang="zh-TW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                              </a:t>
            </a:r>
            <a:r>
              <a:rPr lang="zh-TW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日期：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107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9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月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27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日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9512" y="2348880"/>
            <a:ext cx="85689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二、受評廠商於各評選項目所報內容</a:t>
            </a:r>
            <a:r>
              <a:rPr lang="zh-TW" altLang="en-US" sz="20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是否符合招標文件規定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： </a:t>
            </a:r>
            <a:endParaRPr lang="zh-TW" altLang="en-US" sz="20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indent="177800" eaLnBrk="0" hangingPunct="0"/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1.○○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公司：</a:t>
            </a:r>
            <a:r>
              <a:rPr lang="zh-TW" altLang="en-US" sz="2000" b="1" u="sng" dirty="0">
                <a:solidFill>
                  <a:srgbClr val="FF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符合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招標文件規定</a:t>
            </a:r>
            <a:endParaRPr lang="zh-TW" altLang="en-US" sz="20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indent="177800" eaLnBrk="0" hangingPunct="0"/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2.○○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公司：</a:t>
            </a:r>
            <a:r>
              <a:rPr lang="zh-TW" altLang="en-US" sz="20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優於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招標文件規定</a:t>
            </a:r>
            <a:endParaRPr lang="zh-TW" altLang="en-US" sz="20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indent="177800" eaLnBrk="0" hangingPunct="0"/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3.○○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公司：</a:t>
            </a:r>
            <a:r>
              <a:rPr lang="zh-TW" altLang="en-US" sz="20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不符合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招標文件規規定</a:t>
            </a:r>
            <a:endParaRPr lang="zh-TW" altLang="en-US" sz="20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eaLnBrk="0" hangingPunct="0"/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三、受評廠商於各評選項目之</a:t>
            </a:r>
            <a:r>
              <a:rPr lang="zh-TW" altLang="en-US" sz="20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差異性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：</a:t>
            </a:r>
            <a:r>
              <a:rPr lang="zh-TW" altLang="en-US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量化、數據、可供比較</a:t>
            </a:r>
            <a:endParaRPr lang="zh-TW" altLang="en-US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439580" y="2852936"/>
            <a:ext cx="3732820" cy="46166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依據各評選項目逐一填寫。</a:t>
            </a:r>
          </a:p>
        </p:txBody>
      </p:sp>
    </p:spTree>
    <p:extLst>
      <p:ext uri="{BB962C8B-B14F-4D97-AF65-F5344CB8AC3E}">
        <p14:creationId xmlns:p14="http://schemas.microsoft.com/office/powerpoint/2010/main" val="23741697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96D81A2-DC58-465C-81C7-B48D618A2CC3}"/>
              </a:ext>
            </a:extLst>
          </p:cNvPr>
          <p:cNvSpPr/>
          <p:nvPr/>
        </p:nvSpPr>
        <p:spPr>
          <a:xfrm>
            <a:off x="323528" y="584684"/>
            <a:ext cx="8370676" cy="3147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 algn="just"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機關辦理採購評選作業，如有不同委員之評選結果有明顯差異，應依審議規則第</a:t>
            </a:r>
            <a:r>
              <a:rPr lang="en-US" alt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條規定辦理，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不得僅憑召集人詢問各出席委員主觀意見即認定無明顯差異情形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1950" indent="-361950" algn="just"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zh-TW" altLang="en-US" sz="2400" b="1" u="sng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工作小組可協助向召集人說明明顯差異情形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，並</a:t>
            </a:r>
            <a:r>
              <a:rPr lang="zh-TW" altLang="en-US" sz="2400" b="1" u="sng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請召集人依規定辦理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1950" indent="-361950" algn="just"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機關如發現採購評選委員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評分有明顯不合理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，涉未公正辦理評選之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專家學者或專家學者以外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之委員，均適用採購人員倫理準則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條、第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條及第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條規定辦理。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682BA82-3070-4422-886B-B8025B32CA5C}"/>
              </a:ext>
            </a:extLst>
          </p:cNvPr>
          <p:cNvSpPr/>
          <p:nvPr/>
        </p:nvSpPr>
        <p:spPr>
          <a:xfrm>
            <a:off x="53752" y="120191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行政院公共工程委員會</a:t>
            </a:r>
            <a:r>
              <a:rPr lang="en-US" alt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日工程企字第</a:t>
            </a:r>
            <a:r>
              <a:rPr lang="en-US" alt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1070050038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號函</a:t>
            </a: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88531C8-5065-4984-88F7-4838162B2B84}"/>
              </a:ext>
            </a:extLst>
          </p:cNvPr>
          <p:cNvSpPr/>
          <p:nvPr/>
        </p:nvSpPr>
        <p:spPr>
          <a:xfrm>
            <a:off x="323528" y="3788358"/>
            <a:ext cx="8496944" cy="212128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ts val="3200"/>
              </a:lnSpc>
              <a:spcAft>
                <a:spcPts val="0"/>
              </a:spcAft>
              <a:buFont typeface="Wingdings" panose="05000000000000000000" pitchFamily="2" charset="2"/>
              <a:buChar char="l"/>
              <a:tabLst>
                <a:tab pos="714375" algn="l"/>
              </a:tabLst>
            </a:pPr>
            <a:r>
              <a:rPr lang="zh-TW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工作小組擬具初審意見，以記名方式秘密為之，其內容載明：</a:t>
            </a:r>
            <a:r>
              <a:rPr lang="en-US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(1)</a:t>
            </a:r>
            <a:r>
              <a:rPr lang="zh-TW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採購案名稱；</a:t>
            </a:r>
            <a:r>
              <a:rPr lang="en-US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(2)</a:t>
            </a:r>
            <a:r>
              <a:rPr lang="zh-TW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工作小組人員姓名、</a:t>
            </a:r>
            <a:r>
              <a:rPr lang="zh-TW" altLang="zh-TW" sz="2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職業及專長</a:t>
            </a:r>
            <a:r>
              <a:rPr lang="zh-TW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en-US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(3)</a:t>
            </a:r>
            <a:r>
              <a:rPr lang="zh-TW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受評廠商於各評選項目所報內容</a:t>
            </a:r>
            <a:r>
              <a:rPr lang="zh-TW" altLang="zh-TW" sz="2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是否符合招標文件規定</a:t>
            </a:r>
            <a:r>
              <a:rPr lang="zh-TW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；及</a:t>
            </a:r>
            <a:r>
              <a:rPr lang="en-US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(4)</a:t>
            </a:r>
            <a:r>
              <a:rPr lang="zh-TW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受評廠商於</a:t>
            </a:r>
            <a:r>
              <a:rPr lang="zh-TW" altLang="zh-TW" sz="2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各評選項目之差異性</a:t>
            </a:r>
            <a:r>
              <a:rPr lang="zh-TW" altLang="zh-TW" sz="2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，連同廠商資料送評選委員會供評選時參考。</a:t>
            </a:r>
            <a:endParaRPr lang="zh-TW" altLang="zh-TW" sz="2600" b="1" dirty="0"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297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79513" y="260648"/>
          <a:ext cx="8640958" cy="43599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2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3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8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7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75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85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廠商編號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甲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乙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丙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30">
                <a:tc rowSpan="2">
                  <a:txBody>
                    <a:bodyPr/>
                    <a:lstStyle/>
                    <a:p>
                      <a:pPr algn="r">
                        <a:lnSpc>
                          <a:spcPts val="3000"/>
                        </a:lnSpc>
                        <a:spcAft>
                          <a:spcPts val="1200"/>
                        </a:spcAft>
                      </a:pPr>
                      <a:r>
                        <a:rPr lang="zh-TW" sz="1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廠商名稱</a:t>
                      </a:r>
                    </a:p>
                    <a:p>
                      <a:pPr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4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78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84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77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C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79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D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77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E</a:t>
                      </a:r>
                      <a:endParaRPr lang="zh-TW" sz="2400" b="1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chemeClr val="bg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69</a:t>
                      </a:r>
                      <a:r>
                        <a:rPr lang="en-US" sz="2400" b="1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(80)</a:t>
                      </a:r>
                      <a:endParaRPr lang="zh-TW" sz="2400" b="1" kern="100" dirty="0">
                        <a:solidFill>
                          <a:srgbClr val="0000FF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chemeClr val="bg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400" b="1" kern="100" dirty="0">
                        <a:solidFill>
                          <a:schemeClr val="bg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75</a:t>
                      </a:r>
                      <a:r>
                        <a:rPr lang="en-US" sz="2000" b="1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(81)</a:t>
                      </a:r>
                      <a:endParaRPr lang="zh-TW" sz="2000" b="1" kern="100" dirty="0">
                        <a:solidFill>
                          <a:srgbClr val="0000FF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r>
                        <a:rPr lang="en-US" sz="2000" b="1" kern="1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(82)</a:t>
                      </a:r>
                      <a:endParaRPr lang="zh-TW" sz="2000" b="1" kern="100" dirty="0">
                        <a:solidFill>
                          <a:srgbClr val="0000FF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廠商標價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800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790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750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評分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平均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80.8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79.4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79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序位和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序位名次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cxnSp>
        <p:nvCxnSpPr>
          <p:cNvPr id="5" name="直線接點 4"/>
          <p:cNvCxnSpPr/>
          <p:nvPr/>
        </p:nvCxnSpPr>
        <p:spPr>
          <a:xfrm>
            <a:off x="179512" y="620688"/>
            <a:ext cx="1440160" cy="8640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43508" y="4771172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/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20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個別評選委員對廠商之評選結果，明顯異於其他委員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。例如某廠商之評選結果，</a:t>
            </a:r>
            <a:r>
              <a:rPr lang="zh-TW" altLang="zh-TW" sz="20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多數委員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評定其序位為前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名，卻有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個別委員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評定其為最後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名；某廠商之評選結果，</a:t>
            </a:r>
            <a:r>
              <a:rPr lang="zh-TW" altLang="zh-TW" sz="20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多數委員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評定其分數為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80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分以上，卻有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個別委員評定其分數低於</a:t>
            </a:r>
            <a:r>
              <a:rPr lang="en-US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70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F517990-8BFC-4FAD-AE9F-831F3B42A34B}"/>
              </a:ext>
            </a:extLst>
          </p:cNvPr>
          <p:cNvSpPr/>
          <p:nvPr/>
        </p:nvSpPr>
        <p:spPr>
          <a:xfrm>
            <a:off x="1475656" y="6094476"/>
            <a:ext cx="7056783" cy="338554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6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明顯之差異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，例如序位差距過大或評分懸殊等。新總庶字第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0941120056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  <a:r>
              <a:rPr lang="zh-TW" altLang="en-US" sz="1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930240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79512" y="188640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/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個別評選委員</a:t>
            </a:r>
            <a:r>
              <a:rPr lang="zh-TW" altLang="zh-TW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對廠商於</a:t>
            </a:r>
            <a:r>
              <a:rPr lang="zh-TW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個別評選項目</a:t>
            </a:r>
            <a:r>
              <a:rPr lang="zh-TW" altLang="zh-TW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之評選結果，明顯異於其他委員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。例如某廠商於某評選項目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配分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之評選結果，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多數委員評定其分數為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分以上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，卻有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個別委員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評定其分數為</a:t>
            </a:r>
            <a:r>
              <a:rPr lang="en-US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6700" indent="-266700" algn="just"/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評選委員會或個別委員評選結果與工作小組初審意見有異。例如</a:t>
            </a:r>
            <a:r>
              <a:rPr lang="zh-TW" altLang="zh-TW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工作小組所擬具初審意見，顯示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某廠商於某評選項目表現明顯較其他廠商差，評選委員卻評為高分。</a:t>
            </a:r>
          </a:p>
        </p:txBody>
      </p:sp>
      <p:sp>
        <p:nvSpPr>
          <p:cNvPr id="4" name="矩形 3"/>
          <p:cNvSpPr/>
          <p:nvPr/>
        </p:nvSpPr>
        <p:spPr>
          <a:xfrm>
            <a:off x="179512" y="2866296"/>
            <a:ext cx="8784976" cy="347787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依「採購評選委員會審議規則」第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條之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項規定，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本委員會或個別委員評選結果與工作小組初審意見有異時，應由本委員會或該個別委員敘明理由，並列入會議紀錄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；第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項規定，不同評選委員之評選結果有明顯差異時，召集人應提交評選委員會議決或依評選委員會決議辦理複評；複評結果仍有明顯差異時，由評選委員會決議之。依「採購評選委員會審議規則」第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項規定，應就明顯差異情形討論後，作成議決或決議，並載明於會議紀錄</a:t>
            </a:r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lvl="0" indent="-285750" algn="just">
              <a:buFont typeface="Wingdings" panose="05000000000000000000" pitchFamily="2" charset="2"/>
              <a:buChar char="l"/>
            </a:pP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採購評選委員會依前點規定，得作成下列議決或決議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維持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原評選結果；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除去個別委員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評選結果，重計評選結果；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(3</a:t>
            </a:r>
            <a:r>
              <a:rPr lang="en-US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廢棄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原評選結果，重行提出評選結果；</a:t>
            </a:r>
            <a:r>
              <a:rPr lang="en-US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(4)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無法評定</a:t>
            </a:r>
            <a:r>
              <a:rPr lang="zh-TW" altLang="zh-TW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最有利標。</a:t>
            </a:r>
          </a:p>
        </p:txBody>
      </p:sp>
    </p:spTree>
    <p:extLst>
      <p:ext uri="{BB962C8B-B14F-4D97-AF65-F5344CB8AC3E}">
        <p14:creationId xmlns:p14="http://schemas.microsoft.com/office/powerpoint/2010/main" val="740228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1520" y="260648"/>
            <a:ext cx="864096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just"/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本表</a:t>
            </a:r>
            <a:r>
              <a:rPr lang="zh-TW" altLang="zh-TW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評選項目、評選子項及其配分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，機關得視個案採購特性及實際需要，參考「</a:t>
            </a:r>
            <a:r>
              <a:rPr lang="en-US" altLang="zh-TW" sz="2400" b="1" dirty="0" err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機關委託OO服務廠商評選及計費辦法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」第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條及「最有利標評選辦法」第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</a:t>
            </a:r>
            <a:r>
              <a:rPr lang="zh-TW" altLang="zh-TW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自行調整或增刪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algn="just"/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廠商投標文件內容於各子項之表現及評分：</a:t>
            </a:r>
          </a:p>
          <a:p>
            <a:pPr marL="808038" indent="-808038" algn="just"/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屬優者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（高水準，明顯超越需求；給予各子項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85%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～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100%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之評分）</a:t>
            </a:r>
          </a:p>
          <a:p>
            <a:pPr marL="808038" indent="-808038" algn="just"/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屬普通者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（一般水準，符合需求；給予各子項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70%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～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84%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之評分）</a:t>
            </a:r>
          </a:p>
          <a:p>
            <a:pPr marL="808038" indent="-808038" algn="just"/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屬劣者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（無資料、有錯誤、不符合需求；給予各子項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0%~69%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之評分）</a:t>
            </a:r>
          </a:p>
          <a:p>
            <a:pPr algn="just"/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各子項內有扣分或計分方式者，從其條件</a:t>
            </a:r>
            <a:r>
              <a:rPr lang="zh-TW" altLang="zh-TW" sz="2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361950" indent="-361950" algn="just"/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個別廠商之平均總評分（計算至小數點以下二位數，小數點以下第三位四捨五入），未達</a:t>
            </a:r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70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分者不得列為協商及決標對象。</a:t>
            </a:r>
          </a:p>
          <a:p>
            <a:pPr marL="358775" indent="-358775" algn="just"/>
            <a:r>
              <a:rPr lang="en-US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投標廠商之服務建議書，其</a:t>
            </a:r>
            <a:r>
              <a:rPr lang="zh-TW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章節順序應依評選項目及子項之順序製作，以利評選</a:t>
            </a:r>
            <a:r>
              <a:rPr lang="zh-TW" altLang="zh-TW" sz="2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C4F2616-A96E-4262-8873-A9CD89067821}"/>
              </a:ext>
            </a:extLst>
          </p:cNvPr>
          <p:cNvSpPr txBox="1"/>
          <p:nvPr/>
        </p:nvSpPr>
        <p:spPr>
          <a:xfrm>
            <a:off x="323528" y="4991873"/>
            <a:ext cx="8496944" cy="11079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案例：某評選項目配分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分，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位委員分數有下列情形</a:t>
            </a:r>
            <a:endParaRPr lang="en-US" altLang="zh-TW" sz="22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AutoNum type="arabicPeriod"/>
            </a:pPr>
            <a:r>
              <a:rPr lang="zh-TW" altLang="en-US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未訂級距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28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分、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27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分、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27.5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分、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26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分、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分。有無明顯差異？</a:t>
            </a:r>
            <a:endParaRPr lang="en-US" altLang="zh-TW" sz="22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FontTx/>
              <a:buAutoNum type="arabicPeriod"/>
            </a:pPr>
            <a:r>
              <a:rPr lang="zh-TW" altLang="en-US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訂有級距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 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28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分、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27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分、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27.5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分、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26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分、</a:t>
            </a:r>
            <a:r>
              <a:rPr lang="en-US" altLang="zh-TW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en-US" sz="22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分。有無明顯差異？</a:t>
            </a:r>
          </a:p>
        </p:txBody>
      </p:sp>
    </p:spTree>
    <p:extLst>
      <p:ext uri="{BB962C8B-B14F-4D97-AF65-F5344CB8AC3E}">
        <p14:creationId xmlns:p14="http://schemas.microsoft.com/office/powerpoint/2010/main" val="22710161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日期版面配置區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D94C5B7-61EB-49C2-9B87-9B204949BA38}" type="datetime1">
              <a:rPr lang="zh-TW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2020/9/27</a:t>
            </a:fld>
            <a:endParaRPr lang="en-US" altLang="zh-TW" sz="1400"/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60350"/>
            <a:ext cx="5616575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直角三角形 2"/>
          <p:cNvSpPr/>
          <p:nvPr/>
        </p:nvSpPr>
        <p:spPr>
          <a:xfrm rot="16200000">
            <a:off x="6238260" y="5157271"/>
            <a:ext cx="1020897" cy="1020741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5" name="直線接點 4"/>
          <p:cNvCxnSpPr>
            <a:stCxn id="3" idx="4"/>
            <a:endCxn id="3" idx="0"/>
          </p:cNvCxnSpPr>
          <p:nvPr/>
        </p:nvCxnSpPr>
        <p:spPr>
          <a:xfrm flipH="1">
            <a:off x="6238338" y="5157193"/>
            <a:ext cx="1020741" cy="1020897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6748708" y="5517232"/>
            <a:ext cx="415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簽名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7282023" y="5176243"/>
            <a:ext cx="936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dirty="0">
                <a:solidFill>
                  <a:srgbClr val="FF0000"/>
                </a:solidFill>
                <a:latin typeface="標楷體"/>
                <a:ea typeface="標楷體"/>
              </a:rPr>
              <a:t>?</a:t>
            </a:r>
            <a:endParaRPr lang="zh-TW" altLang="en-US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5329237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文字方塊 2"/>
          <p:cNvSpPr txBox="1">
            <a:spLocks noChangeArrowheads="1"/>
          </p:cNvSpPr>
          <p:nvPr/>
        </p:nvSpPr>
        <p:spPr bwMode="auto">
          <a:xfrm>
            <a:off x="5508625" y="620713"/>
            <a:ext cx="3384550" cy="486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just" eaLnBrk="1" hangingPunct="1">
              <a:lnSpc>
                <a:spcPts val="3100"/>
              </a:lnSpc>
              <a:spcBef>
                <a:spcPct val="0"/>
              </a:spcBef>
              <a:buFont typeface="Wingdings" pitchFamily="2" charset="2"/>
              <a:buChar char="l"/>
            </a:pPr>
            <a:r>
              <a:rPr lang="zh-TW" altLang="en-US" sz="2800" b="1" u="sng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對於甲廠商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，第</a:t>
            </a:r>
            <a:r>
              <a:rPr lang="en-US" altLang="zh-TW" sz="2800" b="1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個委員總分數明顯高於其他委員，如議決後有明顯差異，請該委員重評，有意義嗎</a:t>
            </a:r>
            <a:r>
              <a:rPr lang="en-US" altLang="zh-TW" sz="2800" b="1">
                <a:latin typeface="標楷體" pitchFamily="65" charset="-120"/>
                <a:ea typeface="標楷體" pitchFamily="65" charset="-120"/>
              </a:rPr>
              <a:t>﹖</a:t>
            </a:r>
          </a:p>
          <a:p>
            <a:pPr algn="just" eaLnBrk="1" hangingPunct="1">
              <a:lnSpc>
                <a:spcPts val="3100"/>
              </a:lnSpc>
              <a:spcBef>
                <a:spcPct val="0"/>
              </a:spcBef>
              <a:buFont typeface="Wingdings" pitchFamily="2" charset="2"/>
              <a:buChar char="l"/>
            </a:pPr>
            <a:r>
              <a:rPr lang="zh-TW" altLang="en-US" sz="2800" b="1" u="sng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對於乙廠商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，第</a:t>
            </a:r>
            <a:r>
              <a:rPr lang="en-US" altLang="zh-TW" sz="2800" b="1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個委員分數是否低於其他委員</a:t>
            </a:r>
            <a:r>
              <a:rPr lang="en-US" altLang="zh-TW" sz="2800" b="1">
                <a:latin typeface="標楷體" pitchFamily="65" charset="-120"/>
                <a:ea typeface="標楷體" pitchFamily="65" charset="-120"/>
              </a:rPr>
              <a:t>﹖</a:t>
            </a:r>
          </a:p>
          <a:p>
            <a:pPr algn="just" eaLnBrk="1" hangingPunct="1">
              <a:lnSpc>
                <a:spcPts val="3100"/>
              </a:lnSpc>
              <a:spcBef>
                <a:spcPct val="0"/>
              </a:spcBef>
              <a:buFont typeface="Wingdings" pitchFamily="2" charset="2"/>
              <a:buChar char="l"/>
            </a:pPr>
            <a:r>
              <a:rPr lang="zh-TW" altLang="en-US" sz="2800" b="1" u="sng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對於丙廠商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，第</a:t>
            </a:r>
            <a:r>
              <a:rPr lang="en-US" altLang="zh-TW" sz="2800" b="1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個委員分數是否高於其他委員</a:t>
            </a:r>
            <a:r>
              <a:rPr lang="en-US" altLang="zh-TW" sz="2800" b="1">
                <a:latin typeface="標楷體" pitchFamily="65" charset="-120"/>
                <a:ea typeface="標楷體" pitchFamily="65" charset="-120"/>
              </a:rPr>
              <a:t>﹖</a:t>
            </a:r>
            <a:endParaRPr lang="zh-TW" altLang="en-US" sz="2800" b="1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橢圓 1"/>
          <p:cNvSpPr/>
          <p:nvPr/>
        </p:nvSpPr>
        <p:spPr>
          <a:xfrm>
            <a:off x="1583865" y="5805264"/>
            <a:ext cx="3924759" cy="36004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接點 6"/>
          <p:cNvCxnSpPr/>
          <p:nvPr/>
        </p:nvCxnSpPr>
        <p:spPr>
          <a:xfrm>
            <a:off x="1475656" y="5793928"/>
            <a:ext cx="331236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日期版面配置區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7E52D5-3DD4-4C4C-B877-5241A8AACFF5}" type="datetime1">
              <a:rPr lang="zh-TW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2020/9/27</a:t>
            </a:fld>
            <a:endParaRPr lang="en-US" altLang="zh-TW" sz="1400"/>
          </a:p>
        </p:txBody>
      </p:sp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60350"/>
            <a:ext cx="741680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E94A59C-067D-477F-A168-8EE14C7B3495}"/>
              </a:ext>
            </a:extLst>
          </p:cNvPr>
          <p:cNvSpPr/>
          <p:nvPr/>
        </p:nvSpPr>
        <p:spPr>
          <a:xfrm>
            <a:off x="162088" y="144909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TW" b="1" kern="100" dirty="0">
                <a:latin typeface="全真楷書"/>
                <a:ea typeface="標楷體" panose="03000509000000000000" pitchFamily="65" charset="-120"/>
              </a:rPr>
              <a:t>採購評選委員會審議規則</a:t>
            </a:r>
            <a:endParaRPr lang="zh-TW" altLang="zh-TW" sz="1050" kern="100" dirty="0">
              <a:effectLst/>
              <a:latin typeface="Times New Roman" panose="02020603050405020304" pitchFamily="18" charset="0"/>
              <a:ea typeface="全真楷書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51E6070-DD06-4B6C-B852-186C5ED11C59}"/>
              </a:ext>
            </a:extLst>
          </p:cNvPr>
          <p:cNvSpPr/>
          <p:nvPr/>
        </p:nvSpPr>
        <p:spPr>
          <a:xfrm>
            <a:off x="323528" y="490652"/>
            <a:ext cx="8496943" cy="2400657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marL="609600" indent="-609600">
              <a:lnSpc>
                <a:spcPts val="2000"/>
              </a:lnSpc>
              <a:spcAft>
                <a:spcPts val="0"/>
              </a:spcAft>
              <a:tabLst>
                <a:tab pos="1600200" algn="l"/>
              </a:tabLst>
            </a:pP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第六條</a:t>
            </a:r>
            <a:r>
              <a:rPr lang="en-US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委員應公正辦理評選。評選及出席會議，應親自為之，不得代理，且應參與評分（比）。</a:t>
            </a:r>
          </a:p>
          <a:p>
            <a:pPr marL="609600" indent="285750">
              <a:lnSpc>
                <a:spcPts val="2000"/>
              </a:lnSpc>
              <a:spcAft>
                <a:spcPts val="0"/>
              </a:spcAft>
              <a:tabLst>
                <a:tab pos="1600200" algn="l"/>
              </a:tabLst>
            </a:pP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不同委員之</a:t>
            </a:r>
            <a:r>
              <a:rPr lang="zh-TW" altLang="zh-TW" b="1" u="sng" dirty="0">
                <a:solidFill>
                  <a:srgbClr val="0000FF"/>
                </a:solidFill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評選結果有明顯差異時，召集人應提交</a:t>
            </a: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本委員會議決或依本委員會決議辦理複評。</a:t>
            </a:r>
            <a:r>
              <a:rPr lang="zh-TW" altLang="zh-TW" b="1" u="sng" dirty="0">
                <a:solidFill>
                  <a:srgbClr val="FF0000"/>
                </a:solidFill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複評結果仍有明顯差異時，由本委員會決議之</a:t>
            </a: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609600" indent="285750">
              <a:lnSpc>
                <a:spcPts val="2000"/>
              </a:lnSpc>
              <a:spcAft>
                <a:spcPts val="0"/>
              </a:spcAft>
              <a:tabLst>
                <a:tab pos="1600200" algn="l"/>
              </a:tabLst>
            </a:pP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本委員會</a:t>
            </a:r>
            <a:r>
              <a:rPr lang="zh-TW" altLang="zh-TW" b="1" u="sng" dirty="0">
                <a:solidFill>
                  <a:srgbClr val="00B050"/>
                </a:solidFill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依前項規定，得作成下列</a:t>
            </a: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議決或決議：</a:t>
            </a:r>
          </a:p>
          <a:p>
            <a:pPr marL="609600" indent="285750">
              <a:lnSpc>
                <a:spcPts val="2000"/>
              </a:lnSpc>
              <a:spcAft>
                <a:spcPts val="0"/>
              </a:spcAft>
              <a:tabLst>
                <a:tab pos="1600200" algn="l"/>
              </a:tabLst>
            </a:pP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一、</a:t>
            </a:r>
            <a:r>
              <a:rPr lang="zh-TW" altLang="zh-TW" b="1" u="sng" dirty="0">
                <a:solidFill>
                  <a:srgbClr val="0000FF"/>
                </a:solidFill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維持</a:t>
            </a: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原評選結果。</a:t>
            </a:r>
          </a:p>
          <a:p>
            <a:pPr marL="609600" indent="285750">
              <a:lnSpc>
                <a:spcPts val="2000"/>
              </a:lnSpc>
              <a:spcAft>
                <a:spcPts val="0"/>
              </a:spcAft>
              <a:tabLst>
                <a:tab pos="1600200" algn="l"/>
              </a:tabLst>
            </a:pP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二、</a:t>
            </a:r>
            <a:r>
              <a:rPr lang="zh-TW" altLang="zh-TW" b="1" u="sng" dirty="0">
                <a:solidFill>
                  <a:srgbClr val="FF0000"/>
                </a:solidFill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除去</a:t>
            </a: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個別委員評選結果，</a:t>
            </a:r>
            <a:r>
              <a:rPr lang="zh-TW" altLang="zh-TW" b="1" u="sng" dirty="0">
                <a:solidFill>
                  <a:srgbClr val="FF0000"/>
                </a:solidFill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重計</a:t>
            </a: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評選結果。</a:t>
            </a:r>
          </a:p>
          <a:p>
            <a:pPr marL="609600" indent="285750">
              <a:lnSpc>
                <a:spcPts val="2000"/>
              </a:lnSpc>
              <a:spcAft>
                <a:spcPts val="0"/>
              </a:spcAft>
              <a:tabLst>
                <a:tab pos="1600200" algn="l"/>
              </a:tabLst>
            </a:pP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三、</a:t>
            </a:r>
            <a:r>
              <a:rPr lang="zh-TW" altLang="zh-TW" b="1" u="sng" dirty="0">
                <a:solidFill>
                  <a:srgbClr val="0000FF"/>
                </a:solidFill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廢棄</a:t>
            </a: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原評選結果，重行提出評選結果。</a:t>
            </a:r>
          </a:p>
          <a:p>
            <a:pPr marL="609600" indent="285750">
              <a:lnSpc>
                <a:spcPts val="2000"/>
              </a:lnSpc>
              <a:spcAft>
                <a:spcPts val="0"/>
              </a:spcAft>
              <a:tabLst>
                <a:tab pos="1600200" algn="l"/>
              </a:tabLst>
            </a:pP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四、</a:t>
            </a:r>
            <a:r>
              <a:rPr lang="zh-TW" altLang="zh-TW" b="1" u="sng" dirty="0">
                <a:solidFill>
                  <a:srgbClr val="FF0000"/>
                </a:solidFill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無法評定</a:t>
            </a:r>
            <a:r>
              <a:rPr lang="zh-TW" altLang="zh-TW" dirty="0">
                <a:latin typeface="全真楷書"/>
                <a:ea typeface="標楷體" panose="03000509000000000000" pitchFamily="65" charset="-120"/>
                <a:cs typeface="Times New Roman" panose="02020603050405020304" pitchFamily="18" charset="0"/>
              </a:rPr>
              <a:t>最有利標。</a:t>
            </a:r>
            <a:endParaRPr lang="zh-TW" altLang="zh-TW" dirty="0">
              <a:effectLst/>
              <a:latin typeface="全真楷書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D571352F-47D0-43C8-BC12-350B94A5C639}"/>
              </a:ext>
            </a:extLst>
          </p:cNvPr>
          <p:cNvGraphicFramePr>
            <a:graphicFrameLocks noGrp="1"/>
          </p:cNvGraphicFramePr>
          <p:nvPr/>
        </p:nvGraphicFramePr>
        <p:xfrm>
          <a:off x="254254" y="3081226"/>
          <a:ext cx="8635489" cy="28227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35489">
                  <a:extLst>
                    <a:ext uri="{9D8B030D-6E8A-4147-A177-3AD203B41FA5}">
                      <a16:colId xmlns:a16="http://schemas.microsoft.com/office/drawing/2014/main" val="5453623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59410" indent="-359410" algn="just">
                        <a:lnSpc>
                          <a:spcPts val="2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l"/>
                      </a:pPr>
                      <a:r>
                        <a:rPr lang="zh-TW" altLang="en-US" sz="2200" b="1" u="sng" kern="0" dirty="0">
                          <a:solidFill>
                            <a:srgbClr val="3366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</a:t>
                      </a:r>
                      <a:r>
                        <a:rPr lang="en-US" altLang="zh-TW" sz="2200" b="1" u="sng" kern="0" dirty="0">
                          <a:solidFill>
                            <a:srgbClr val="3366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zh-TW" altLang="en-US" sz="2200" b="1" u="sng" kern="0" dirty="0">
                          <a:solidFill>
                            <a:srgbClr val="3366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項明訂</a:t>
                      </a:r>
                      <a:r>
                        <a:rPr lang="zh-TW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評選委員會對於第二項明顯差異得為之議決或決議。有關本項之</a:t>
                      </a:r>
                      <a:r>
                        <a:rPr lang="zh-TW" sz="2200" b="1" u="sng" kern="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執行方式</a:t>
                      </a:r>
                      <a:r>
                        <a:rPr lang="zh-TW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，評選委員會依第二項辦理時，</a:t>
                      </a:r>
                      <a:r>
                        <a:rPr lang="zh-TW" sz="2200" b="1" u="sng" kern="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應通知全體委員出席</a:t>
                      </a:r>
                      <a:r>
                        <a:rPr lang="zh-TW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，經</a:t>
                      </a:r>
                      <a:r>
                        <a:rPr lang="zh-TW" sz="2200" b="1" u="sng" kern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出席委員就明顯差異情形討論後</a:t>
                      </a:r>
                      <a:r>
                        <a:rPr lang="zh-TW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，得作成議決或決議，並載明於會議紀錄：</a:t>
                      </a:r>
                      <a:endParaRPr lang="zh-TW" sz="2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indent="0" algn="just">
                        <a:lnSpc>
                          <a:spcPts val="2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zh-TW" altLang="en-US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一、</a:t>
                      </a:r>
                      <a:r>
                        <a:rPr lang="zh-TW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如經討論</a:t>
                      </a:r>
                      <a:r>
                        <a:rPr lang="zh-TW" sz="2200" b="1" u="sng" kern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無明顯差異情形者，得依第一款規定</a:t>
                      </a:r>
                      <a:r>
                        <a:rPr lang="zh-TW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，維持原評選結果。</a:t>
                      </a:r>
                      <a:endParaRPr lang="en-US" altLang="zh-TW" sz="2200" kern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542925" indent="-542925" algn="just">
                        <a:lnSpc>
                          <a:spcPts val="28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zh-TW" altLang="en-US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二、</a:t>
                      </a:r>
                      <a:r>
                        <a:rPr lang="zh-TW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如經討論</a:t>
                      </a:r>
                      <a:r>
                        <a:rPr lang="zh-TW" sz="2200" b="1" u="sng" kern="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有明顯差異情形</a:t>
                      </a:r>
                      <a:r>
                        <a:rPr lang="zh-TW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者，得由該等委員就相關評選項目辦理複評。如</a:t>
                      </a:r>
                      <a:r>
                        <a:rPr lang="zh-TW" sz="2200" b="1" u="sng" kern="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該等委員拒不辦理複評或拒不出席會議者</a:t>
                      </a:r>
                      <a:r>
                        <a:rPr lang="zh-TW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，得依</a:t>
                      </a:r>
                      <a:r>
                        <a:rPr lang="zh-TW" sz="2200" b="1" kern="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第二款至第四款</a:t>
                      </a:r>
                      <a:r>
                        <a:rPr lang="zh-TW" sz="2200" kern="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辦理。</a:t>
                      </a:r>
                      <a:endParaRPr lang="zh-TW" sz="2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321305726"/>
                  </a:ext>
                </a:extLst>
              </a:tr>
            </a:tbl>
          </a:graphicData>
        </a:graphic>
      </p:graphicFrame>
      <p:sp>
        <p:nvSpPr>
          <p:cNvPr id="6" name="橢圓 5">
            <a:extLst>
              <a:ext uri="{FF2B5EF4-FFF2-40B4-BE49-F238E27FC236}">
                <a16:creationId xmlns:a16="http://schemas.microsoft.com/office/drawing/2014/main" id="{FDF6531C-53C2-4136-8BDC-0FE63710EAD1}"/>
              </a:ext>
            </a:extLst>
          </p:cNvPr>
          <p:cNvSpPr/>
          <p:nvPr/>
        </p:nvSpPr>
        <p:spPr>
          <a:xfrm>
            <a:off x="1691680" y="3429000"/>
            <a:ext cx="1368152" cy="432048"/>
          </a:xfrm>
          <a:prstGeom prst="ellipse">
            <a:avLst/>
          </a:prstGeom>
          <a:noFill/>
          <a:ln>
            <a:solidFill>
              <a:srgbClr val="FF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5CBE299-5D94-4C04-A070-62E358D0B783}"/>
              </a:ext>
            </a:extLst>
          </p:cNvPr>
          <p:cNvSpPr/>
          <p:nvPr/>
        </p:nvSpPr>
        <p:spPr>
          <a:xfrm>
            <a:off x="5940153" y="2296265"/>
            <a:ext cx="2736304" cy="584775"/>
          </a:xfrm>
          <a:prstGeom prst="rect">
            <a:avLst/>
          </a:prstGeom>
          <a:ln>
            <a:solidFill>
              <a:srgbClr val="FF00FF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議決</a:t>
            </a:r>
            <a:r>
              <a:rPr lang="zh-TW" altLang="en-US" sz="1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：討論後作出決定</a:t>
            </a:r>
            <a:endParaRPr lang="en-US" altLang="zh-TW" sz="16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決議</a:t>
            </a:r>
            <a:r>
              <a:rPr lang="zh-TW" altLang="en-US" sz="1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：經表決程序之結果</a:t>
            </a:r>
          </a:p>
        </p:txBody>
      </p:sp>
    </p:spTree>
    <p:extLst>
      <p:ext uri="{BB962C8B-B14F-4D97-AF65-F5344CB8AC3E}">
        <p14:creationId xmlns:p14="http://schemas.microsoft.com/office/powerpoint/2010/main" val="5947198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B4441D3-C9EA-4F71-802A-D8936135460E}"/>
              </a:ext>
            </a:extLst>
          </p:cNvPr>
          <p:cNvSpPr/>
          <p:nvPr/>
        </p:nvSpPr>
        <p:spPr>
          <a:xfrm>
            <a:off x="179511" y="136525"/>
            <a:ext cx="8640959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ts val="2100"/>
              </a:lnSpc>
              <a:spcAft>
                <a:spcPts val="0"/>
              </a:spcAft>
              <a:buFont typeface="Wingdings" panose="05000000000000000000" pitchFamily="2" charset="2"/>
              <a:buChar char="l"/>
              <a:tabLst>
                <a:tab pos="542290" algn="l"/>
              </a:tabLst>
            </a:pP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為提醒機關注意評選委員會評選結果是否有明顯差異，茲列舉可能</a:t>
            </a:r>
            <a:r>
              <a:rPr lang="zh-TW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類型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如下：</a:t>
            </a:r>
            <a:endParaRPr lang="zh-TW" altLang="zh-TW" sz="16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89013" indent="-989013" algn="just">
              <a:lnSpc>
                <a:spcPts val="2100"/>
              </a:lnSpc>
              <a:spcAft>
                <a:spcPts val="0"/>
              </a:spcAft>
            </a:pPr>
            <a:r>
              <a:rPr lang="zh-TW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類型：</a:t>
            </a:r>
            <a:r>
              <a:rPr lang="en-US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家廠商參與評選，同一廠商，有委員評定其序位為第</a:t>
            </a:r>
            <a:r>
              <a:rPr lang="en-US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，同時亦有委員評定其序位為第</a:t>
            </a:r>
            <a:r>
              <a:rPr lang="en-US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16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0D6B561-2047-4DD8-9712-039C965D6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988608"/>
              </p:ext>
            </p:extLst>
          </p:nvPr>
        </p:nvGraphicFramePr>
        <p:xfrm>
          <a:off x="251518" y="1484784"/>
          <a:ext cx="8496943" cy="4677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0035">
                  <a:extLst>
                    <a:ext uri="{9D8B030D-6E8A-4147-A177-3AD203B41FA5}">
                      <a16:colId xmlns:a16="http://schemas.microsoft.com/office/drawing/2014/main" val="1087899942"/>
                    </a:ext>
                  </a:extLst>
                </a:gridCol>
                <a:gridCol w="1619227">
                  <a:extLst>
                    <a:ext uri="{9D8B030D-6E8A-4147-A177-3AD203B41FA5}">
                      <a16:colId xmlns:a16="http://schemas.microsoft.com/office/drawing/2014/main" val="1841356739"/>
                    </a:ext>
                  </a:extLst>
                </a:gridCol>
                <a:gridCol w="1619227">
                  <a:extLst>
                    <a:ext uri="{9D8B030D-6E8A-4147-A177-3AD203B41FA5}">
                      <a16:colId xmlns:a16="http://schemas.microsoft.com/office/drawing/2014/main" val="3389159153"/>
                    </a:ext>
                  </a:extLst>
                </a:gridCol>
                <a:gridCol w="1619227">
                  <a:extLst>
                    <a:ext uri="{9D8B030D-6E8A-4147-A177-3AD203B41FA5}">
                      <a16:colId xmlns:a16="http://schemas.microsoft.com/office/drawing/2014/main" val="2368848733"/>
                    </a:ext>
                  </a:extLst>
                </a:gridCol>
                <a:gridCol w="1619227">
                  <a:extLst>
                    <a:ext uri="{9D8B030D-6E8A-4147-A177-3AD203B41FA5}">
                      <a16:colId xmlns:a16="http://schemas.microsoft.com/office/drawing/2014/main" val="819720358"/>
                    </a:ext>
                  </a:extLst>
                </a:gridCol>
              </a:tblGrid>
              <a:tr h="340119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廠商編號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甲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乙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119228"/>
                  </a:ext>
                </a:extLst>
              </a:tr>
              <a:tr h="395297">
                <a:tc rowSpan="2">
                  <a:txBody>
                    <a:bodyPr/>
                    <a:lstStyle/>
                    <a:p>
                      <a:pPr algn="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廠商名稱</a:t>
                      </a:r>
                    </a:p>
                    <a:p>
                      <a:pPr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3245"/>
                  </a:ext>
                </a:extLst>
              </a:tr>
              <a:tr h="3898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784922"/>
                  </a:ext>
                </a:extLst>
              </a:tr>
              <a:tr h="318409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71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70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76247"/>
                  </a:ext>
                </a:extLst>
              </a:tr>
              <a:tr h="305745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181890"/>
                  </a:ext>
                </a:extLst>
              </a:tr>
              <a:tr h="344641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C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87</a:t>
                      </a:r>
                      <a:endParaRPr lang="zh-TW" sz="24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204840"/>
                  </a:ext>
                </a:extLst>
              </a:tr>
              <a:tr h="331073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D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87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186029"/>
                  </a:ext>
                </a:extLst>
              </a:tr>
              <a:tr h="331073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E</a:t>
                      </a:r>
                      <a:endParaRPr lang="zh-TW" sz="24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1725252"/>
                  </a:ext>
                </a:extLst>
              </a:tr>
              <a:tr h="358844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廠商標價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59.8</a:t>
                      </a:r>
                      <a:r>
                        <a:rPr 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59.66</a:t>
                      </a:r>
                      <a:r>
                        <a:rPr 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661480"/>
                  </a:ext>
                </a:extLst>
              </a:tr>
              <a:tr h="358844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評分</a:t>
                      </a:r>
                      <a:r>
                        <a:rPr lang="en-US" alt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平均</a:t>
                      </a:r>
                      <a:r>
                        <a:rPr lang="en-US" altLang="zh-TW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81.2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82.8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874012"/>
                  </a:ext>
                </a:extLst>
              </a:tr>
              <a:tr h="358844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序位和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112663"/>
                  </a:ext>
                </a:extLst>
              </a:tr>
              <a:tr h="358844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zh-TW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序位名次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en-US" sz="24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02491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F764184-394A-4D14-8FA9-D142C8A4D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1906"/>
            <a:ext cx="914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1" i="0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評選委員之評選結果有明顯差異之例（第</a:t>
            </a:r>
            <a:r>
              <a:rPr kumimoji="0" lang="en-US" altLang="zh-TW" sz="2000" b="1" i="0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2000" b="1" i="0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類型）</a:t>
            </a:r>
            <a:endParaRPr kumimoji="0" lang="zh-TW" altLang="en-US" sz="2000" b="0" i="0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17190718-B427-4C82-9569-55BF06ABCC5C}"/>
              </a:ext>
            </a:extLst>
          </p:cNvPr>
          <p:cNvCxnSpPr/>
          <p:nvPr/>
        </p:nvCxnSpPr>
        <p:spPr>
          <a:xfrm>
            <a:off x="323528" y="1916832"/>
            <a:ext cx="1944216" cy="720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253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24FB54E-55B7-4843-B324-E2CC122C0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784762"/>
              </p:ext>
            </p:extLst>
          </p:nvPr>
        </p:nvGraphicFramePr>
        <p:xfrm>
          <a:off x="385144" y="1340768"/>
          <a:ext cx="8280920" cy="4801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3237">
                  <a:extLst>
                    <a:ext uri="{9D8B030D-6E8A-4147-A177-3AD203B41FA5}">
                      <a16:colId xmlns:a16="http://schemas.microsoft.com/office/drawing/2014/main" val="3196277573"/>
                    </a:ext>
                  </a:extLst>
                </a:gridCol>
                <a:gridCol w="1114739">
                  <a:extLst>
                    <a:ext uri="{9D8B030D-6E8A-4147-A177-3AD203B41FA5}">
                      <a16:colId xmlns:a16="http://schemas.microsoft.com/office/drawing/2014/main" val="2666891444"/>
                    </a:ext>
                  </a:extLst>
                </a:gridCol>
                <a:gridCol w="1273987">
                  <a:extLst>
                    <a:ext uri="{9D8B030D-6E8A-4147-A177-3AD203B41FA5}">
                      <a16:colId xmlns:a16="http://schemas.microsoft.com/office/drawing/2014/main" val="2393100769"/>
                    </a:ext>
                  </a:extLst>
                </a:gridCol>
                <a:gridCol w="1273987">
                  <a:extLst>
                    <a:ext uri="{9D8B030D-6E8A-4147-A177-3AD203B41FA5}">
                      <a16:colId xmlns:a16="http://schemas.microsoft.com/office/drawing/2014/main" val="3214591157"/>
                    </a:ext>
                  </a:extLst>
                </a:gridCol>
                <a:gridCol w="1114739">
                  <a:extLst>
                    <a:ext uri="{9D8B030D-6E8A-4147-A177-3AD203B41FA5}">
                      <a16:colId xmlns:a16="http://schemas.microsoft.com/office/drawing/2014/main" val="3892175322"/>
                    </a:ext>
                  </a:extLst>
                </a:gridCol>
                <a:gridCol w="1114739">
                  <a:extLst>
                    <a:ext uri="{9D8B030D-6E8A-4147-A177-3AD203B41FA5}">
                      <a16:colId xmlns:a16="http://schemas.microsoft.com/office/drawing/2014/main" val="1926058131"/>
                    </a:ext>
                  </a:extLst>
                </a:gridCol>
                <a:gridCol w="955492">
                  <a:extLst>
                    <a:ext uri="{9D8B030D-6E8A-4147-A177-3AD203B41FA5}">
                      <a16:colId xmlns:a16="http://schemas.microsoft.com/office/drawing/2014/main" val="1967486801"/>
                    </a:ext>
                  </a:extLst>
                </a:gridCol>
              </a:tblGrid>
              <a:tr h="303319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廠商編號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甲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乙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丙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305815"/>
                  </a:ext>
                </a:extLst>
              </a:tr>
              <a:tr h="265752">
                <a:tc rowSpan="2">
                  <a:txBody>
                    <a:bodyPr/>
                    <a:lstStyle/>
                    <a:p>
                      <a:pPr algn="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廠商名稱</a:t>
                      </a:r>
                    </a:p>
                    <a:p>
                      <a:pPr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62267"/>
                  </a:ext>
                </a:extLst>
              </a:tr>
              <a:tr h="32071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043270"/>
                  </a:ext>
                </a:extLst>
              </a:tr>
              <a:tr h="262273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859808"/>
                  </a:ext>
                </a:extLst>
              </a:tr>
              <a:tr h="526629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86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84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04775"/>
                  </a:ext>
                </a:extLst>
              </a:tr>
              <a:tr h="256012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C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84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696556"/>
                  </a:ext>
                </a:extLst>
              </a:tr>
              <a:tr h="244186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D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09900"/>
                  </a:ext>
                </a:extLst>
              </a:tr>
              <a:tr h="251142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E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79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297390"/>
                  </a:ext>
                </a:extLst>
              </a:tr>
              <a:tr h="237924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F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77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097311"/>
                  </a:ext>
                </a:extLst>
              </a:tr>
              <a:tr h="255317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G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675913"/>
                  </a:ext>
                </a:extLst>
              </a:tr>
              <a:tr h="313058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廠商標價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161,100</a:t>
                      </a: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163,300</a:t>
                      </a: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165,980</a:t>
                      </a: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044104"/>
                  </a:ext>
                </a:extLst>
              </a:tr>
              <a:tr h="342277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評分</a:t>
                      </a:r>
                      <a:r>
                        <a:rPr lang="en-US" alt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平均</a:t>
                      </a:r>
                      <a:r>
                        <a:rPr lang="en-US" alt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82.57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83.43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80.86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886831"/>
                  </a:ext>
                </a:extLst>
              </a:tr>
              <a:tr h="322798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序位和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18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718500"/>
                  </a:ext>
                </a:extLst>
              </a:tr>
              <a:tr h="333233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序位名次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71198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073C489E-76D9-45E2-B570-3C45D1C34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151914"/>
            <a:ext cx="871296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074738" marR="0" lvl="0" indent="-10747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kumimoji="0" lang="en-US" altLang="zh-TW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類型：</a:t>
            </a:r>
            <a:r>
              <a:rPr kumimoji="0" lang="en-US" altLang="zh-TW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zh-TW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家（含）以上廠商參與評選，同一廠商，有委員評定其序位為最優，同時亦有委員評定其序位為最差。</a:t>
            </a:r>
            <a:endParaRPr kumimoji="0" lang="zh-TW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6D6D26F-40AB-4171-ADDC-A34F525CF386}"/>
              </a:ext>
            </a:extLst>
          </p:cNvPr>
          <p:cNvSpPr/>
          <p:nvPr/>
        </p:nvSpPr>
        <p:spPr>
          <a:xfrm>
            <a:off x="0" y="84952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評選委員之評選結果有明顯差異之例（第</a:t>
            </a:r>
            <a:r>
              <a:rPr kumimoji="0" lang="en-US" altLang="zh-TW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類型）</a:t>
            </a:r>
            <a:endParaRPr lang="zh-TW" altLang="en-US" sz="2000" dirty="0">
              <a:solidFill>
                <a:srgbClr val="0000FF"/>
              </a:solidFill>
            </a:endParaRP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4498C8B0-B51D-449A-BCB5-CE5927A53E02}"/>
              </a:ext>
            </a:extLst>
          </p:cNvPr>
          <p:cNvCxnSpPr>
            <a:cxnSpLocks/>
          </p:cNvCxnSpPr>
          <p:nvPr/>
        </p:nvCxnSpPr>
        <p:spPr>
          <a:xfrm>
            <a:off x="395536" y="1587208"/>
            <a:ext cx="1368152" cy="6176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6236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F95AE82-9243-4997-A12D-6C8C45292738}"/>
              </a:ext>
            </a:extLst>
          </p:cNvPr>
          <p:cNvSpPr/>
          <p:nvPr/>
        </p:nvSpPr>
        <p:spPr>
          <a:xfrm>
            <a:off x="143508" y="124769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2050" indent="-1162050"/>
            <a:r>
              <a:rPr lang="zh-TW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lang="en-US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類型：同一廠商之評選分數，</a:t>
            </a:r>
            <a:r>
              <a:rPr lang="zh-TW" altLang="zh-TW" sz="2000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有委員評定為高分，亦有委員評定為不及格分數</a:t>
            </a:r>
            <a:r>
              <a:rPr lang="zh-TW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，及格分數為</a:t>
            </a:r>
            <a:r>
              <a:rPr lang="en-US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70</a:t>
            </a:r>
            <a:r>
              <a:rPr lang="zh-TW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分。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0B85C7F-00A5-4C18-AC56-10798D98DAD9}"/>
              </a:ext>
            </a:extLst>
          </p:cNvPr>
          <p:cNvSpPr/>
          <p:nvPr/>
        </p:nvSpPr>
        <p:spPr>
          <a:xfrm>
            <a:off x="0" y="84441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zh-TW" sz="2000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評選委員之評選結果有明顯差異之例（第</a:t>
            </a:r>
            <a:r>
              <a:rPr lang="en-US" altLang="zh-TW" sz="2000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sz="2000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類型）</a:t>
            </a:r>
            <a:endParaRPr lang="zh-TW" altLang="en-US" sz="2000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31ED5D5C-96B4-428E-BD21-84371B337957}"/>
              </a:ext>
            </a:extLst>
          </p:cNvPr>
          <p:cNvGraphicFramePr>
            <a:graphicFrameLocks noGrp="1"/>
          </p:cNvGraphicFramePr>
          <p:nvPr/>
        </p:nvGraphicFramePr>
        <p:xfrm>
          <a:off x="379352" y="1319724"/>
          <a:ext cx="8568953" cy="44208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3088">
                  <a:extLst>
                    <a:ext uri="{9D8B030D-6E8A-4147-A177-3AD203B41FA5}">
                      <a16:colId xmlns:a16="http://schemas.microsoft.com/office/drawing/2014/main" val="1925392491"/>
                    </a:ext>
                  </a:extLst>
                </a:gridCol>
                <a:gridCol w="1153513">
                  <a:extLst>
                    <a:ext uri="{9D8B030D-6E8A-4147-A177-3AD203B41FA5}">
                      <a16:colId xmlns:a16="http://schemas.microsoft.com/office/drawing/2014/main" val="1154371972"/>
                    </a:ext>
                  </a:extLst>
                </a:gridCol>
                <a:gridCol w="1318300">
                  <a:extLst>
                    <a:ext uri="{9D8B030D-6E8A-4147-A177-3AD203B41FA5}">
                      <a16:colId xmlns:a16="http://schemas.microsoft.com/office/drawing/2014/main" val="553376061"/>
                    </a:ext>
                  </a:extLst>
                </a:gridCol>
                <a:gridCol w="1318300">
                  <a:extLst>
                    <a:ext uri="{9D8B030D-6E8A-4147-A177-3AD203B41FA5}">
                      <a16:colId xmlns:a16="http://schemas.microsoft.com/office/drawing/2014/main" val="3490385733"/>
                    </a:ext>
                  </a:extLst>
                </a:gridCol>
                <a:gridCol w="1153513">
                  <a:extLst>
                    <a:ext uri="{9D8B030D-6E8A-4147-A177-3AD203B41FA5}">
                      <a16:colId xmlns:a16="http://schemas.microsoft.com/office/drawing/2014/main" val="4210118207"/>
                    </a:ext>
                  </a:extLst>
                </a:gridCol>
                <a:gridCol w="1153513">
                  <a:extLst>
                    <a:ext uri="{9D8B030D-6E8A-4147-A177-3AD203B41FA5}">
                      <a16:colId xmlns:a16="http://schemas.microsoft.com/office/drawing/2014/main" val="2493040980"/>
                    </a:ext>
                  </a:extLst>
                </a:gridCol>
                <a:gridCol w="988726">
                  <a:extLst>
                    <a:ext uri="{9D8B030D-6E8A-4147-A177-3AD203B41FA5}">
                      <a16:colId xmlns:a16="http://schemas.microsoft.com/office/drawing/2014/main" val="1943338891"/>
                    </a:ext>
                  </a:extLst>
                </a:gridCol>
              </a:tblGrid>
              <a:tr h="276860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廠商編號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甲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乙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丙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19872"/>
                  </a:ext>
                </a:extLst>
              </a:tr>
              <a:tr h="242570">
                <a:tc rowSpan="2">
                  <a:txBody>
                    <a:bodyPr/>
                    <a:lstStyle/>
                    <a:p>
                      <a:pPr algn="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廠商名稱</a:t>
                      </a:r>
                    </a:p>
                    <a:p>
                      <a:pPr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638560"/>
                  </a:ext>
                </a:extLst>
              </a:tr>
              <a:tr h="2927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637701"/>
                  </a:ext>
                </a:extLst>
              </a:tr>
              <a:tr h="239395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70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41610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77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293244"/>
                  </a:ext>
                </a:extLst>
              </a:tr>
              <a:tr h="233680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C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68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74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74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790969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D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3571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E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72684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廠商標價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800</a:t>
                      </a: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788</a:t>
                      </a: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800</a:t>
                      </a: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734382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評分</a:t>
                      </a:r>
                      <a:r>
                        <a:rPr lang="en-US" alt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平均</a:t>
                      </a:r>
                      <a:r>
                        <a:rPr lang="en-US" altLang="zh-TW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74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78.6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80.6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284401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序位和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14</a:t>
                      </a:r>
                      <a:endParaRPr lang="zh-TW" sz="2000" u="none" kern="10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44327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zh-TW" sz="2000" u="none" kern="10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序位名次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sz="2000" u="none" kern="1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000" u="none" kern="1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407768"/>
                  </a:ext>
                </a:extLst>
              </a:tr>
            </a:tbl>
          </a:graphicData>
        </a:graphic>
      </p:graphicFrame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383362AC-123E-48FD-84B9-3A51EFBBBEAD}"/>
              </a:ext>
            </a:extLst>
          </p:cNvPr>
          <p:cNvCxnSpPr>
            <a:cxnSpLocks/>
          </p:cNvCxnSpPr>
          <p:nvPr/>
        </p:nvCxnSpPr>
        <p:spPr>
          <a:xfrm>
            <a:off x="379352" y="1657312"/>
            <a:ext cx="1456344" cy="7635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3509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2C28256-8D89-4C4C-A102-F120DA57BD88}"/>
              </a:ext>
            </a:extLst>
          </p:cNvPr>
          <p:cNvSpPr/>
          <p:nvPr/>
        </p:nvSpPr>
        <p:spPr>
          <a:xfrm>
            <a:off x="251520" y="116632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2050" indent="-1162050"/>
            <a:r>
              <a:rPr lang="zh-TW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lang="en-US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類型：同一廠商之同一評選項目，不同委員之評選結果，</a:t>
            </a:r>
            <a:r>
              <a:rPr lang="zh-TW" altLang="zh-TW" sz="2000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有委員評定為高分，亦有委員評定為很低分</a:t>
            </a:r>
            <a:r>
              <a:rPr lang="zh-TW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44BC112-42DF-4482-B92D-729316E76D9B}"/>
              </a:ext>
            </a:extLst>
          </p:cNvPr>
          <p:cNvSpPr/>
          <p:nvPr/>
        </p:nvSpPr>
        <p:spPr>
          <a:xfrm>
            <a:off x="-36004" y="73989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zh-TW" sz="2000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評選委員之評選結果有明顯差異之例（第</a:t>
            </a:r>
            <a:r>
              <a:rPr lang="en-US" altLang="zh-TW" sz="2000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zh-TW" sz="2000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類型）</a:t>
            </a:r>
            <a:endParaRPr lang="zh-TW" altLang="en-US" sz="2000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60EC581-7767-4C1B-BB86-4CD804FC3379}"/>
              </a:ext>
            </a:extLst>
          </p:cNvPr>
          <p:cNvGraphicFramePr>
            <a:graphicFrameLocks noGrp="1"/>
          </p:cNvGraphicFramePr>
          <p:nvPr/>
        </p:nvGraphicFramePr>
        <p:xfrm>
          <a:off x="1315054" y="1140001"/>
          <a:ext cx="6518276" cy="22078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050">
                  <a:extLst>
                    <a:ext uri="{9D8B030D-6E8A-4147-A177-3AD203B41FA5}">
                      <a16:colId xmlns:a16="http://schemas.microsoft.com/office/drawing/2014/main" val="698389398"/>
                    </a:ext>
                  </a:extLst>
                </a:gridCol>
                <a:gridCol w="4051226">
                  <a:extLst>
                    <a:ext uri="{9D8B030D-6E8A-4147-A177-3AD203B41FA5}">
                      <a16:colId xmlns:a16="http://schemas.microsoft.com/office/drawing/2014/main" val="2396294058"/>
                    </a:ext>
                  </a:extLst>
                </a:gridCol>
              </a:tblGrid>
              <a:tr h="238760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廠商編號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甲（○○公司）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205594"/>
                  </a:ext>
                </a:extLst>
              </a:tr>
              <a:tr h="277495">
                <a:tc rowSpan="2">
                  <a:txBody>
                    <a:bodyPr/>
                    <a:lstStyle/>
                    <a:p>
                      <a:pPr algn="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評選項目</a:t>
                      </a:r>
                    </a:p>
                    <a:p>
                      <a:pPr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團隊專業能力及經驗（</a:t>
                      </a: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20%</a:t>
                      </a: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）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519661"/>
                  </a:ext>
                </a:extLst>
              </a:tr>
              <a:tr h="2736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550724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5114837"/>
                  </a:ext>
                </a:extLst>
              </a:tr>
              <a:tr h="214630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18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184512"/>
                  </a:ext>
                </a:extLst>
              </a:tr>
              <a:tr h="241935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C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17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471542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D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4835856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E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333217"/>
                  </a:ext>
                </a:extLst>
              </a:tr>
            </a:tbl>
          </a:graphicData>
        </a:graphic>
      </p:graphicFrame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B1668FE9-1ED8-47ED-98BD-585D54CA4077}"/>
              </a:ext>
            </a:extLst>
          </p:cNvPr>
          <p:cNvCxnSpPr>
            <a:cxnSpLocks/>
          </p:cNvCxnSpPr>
          <p:nvPr/>
        </p:nvCxnSpPr>
        <p:spPr>
          <a:xfrm>
            <a:off x="1310670" y="1422081"/>
            <a:ext cx="2469242" cy="5321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2C302C36-193A-424C-BCD2-32C1DA7D1DFA}"/>
              </a:ext>
            </a:extLst>
          </p:cNvPr>
          <p:cNvSpPr/>
          <p:nvPr/>
        </p:nvSpPr>
        <p:spPr>
          <a:xfrm>
            <a:off x="123866" y="3284984"/>
            <a:ext cx="8712968" cy="305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ts val="2100"/>
              </a:lnSpc>
              <a:spcAft>
                <a:spcPts val="0"/>
              </a:spcAft>
              <a:buFont typeface="Wingdings" panose="05000000000000000000" pitchFamily="2" charset="2"/>
              <a:buChar char="l"/>
              <a:tabLst>
                <a:tab pos="542290" algn="l"/>
              </a:tabLst>
            </a:pP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採購評選委員會依前點規定，得作成下列議決或決議：</a:t>
            </a:r>
            <a:r>
              <a:rPr lang="en-US" altLang="zh-TW" kern="100" spc="-2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維持原評選結果；</a:t>
            </a:r>
            <a:r>
              <a:rPr lang="en-US" altLang="zh-TW" kern="100" spc="-2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除去個別委員評選結果，重計評選結果；</a:t>
            </a:r>
            <a:r>
              <a:rPr lang="en-US" altLang="zh-TW" kern="100" spc="-20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廢棄原評選結果，重行提出評選結果；</a:t>
            </a:r>
            <a:r>
              <a:rPr lang="en-US" altLang="zh-TW" kern="100" spc="-20" dirty="0">
                <a:latin typeface="標楷體" panose="03000509000000000000" pitchFamily="65" charset="-120"/>
                <a:ea typeface="標楷體" panose="03000509000000000000" pitchFamily="65" charset="-120"/>
              </a:rPr>
              <a:t>(4)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無法評定最有利標。</a:t>
            </a:r>
            <a:endParaRPr lang="en-US" altLang="zh-TW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lvl="0" indent="-285750" algn="just">
              <a:lnSpc>
                <a:spcPts val="2100"/>
              </a:lnSpc>
              <a:spcAft>
                <a:spcPts val="0"/>
              </a:spcAft>
              <a:buFont typeface="Wingdings" panose="05000000000000000000" pitchFamily="2" charset="2"/>
              <a:buChar char="l"/>
              <a:tabLst>
                <a:tab pos="542290" algn="l"/>
              </a:tabLst>
            </a:pP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評選結果如有明顯差異，評選委員會依「採購評選委員會審議規則」第</a:t>
            </a:r>
            <a:r>
              <a:rPr lang="en-US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項規定，應就明顯差異情形討論後，作成議決或決議，並載明於會議紀錄</a:t>
            </a:r>
            <a:r>
              <a:rPr lang="en-US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[</a:t>
            </a:r>
            <a:r>
              <a:rPr lang="zh-TW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不得僅憑召集人詢問各出席委員主觀意見即認定無明顯差異情形（工程會</a:t>
            </a:r>
            <a:r>
              <a:rPr lang="en-US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日工程企字第</a:t>
            </a:r>
            <a:r>
              <a:rPr lang="en-US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1070050038</a:t>
            </a:r>
            <a:r>
              <a:rPr lang="zh-TW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號函）</a:t>
            </a:r>
            <a:r>
              <a:rPr lang="en-US" altLang="zh-TW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]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，例如：</a:t>
            </a:r>
          </a:p>
          <a:p>
            <a:pPr marL="271463" indent="-271463" algn="just">
              <a:lnSpc>
                <a:spcPts val="2100"/>
              </a:lnSpc>
              <a:spcAft>
                <a:spcPts val="0"/>
              </a:spcAft>
            </a:pPr>
            <a:r>
              <a:rPr lang="en-US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經</a:t>
            </a:r>
            <a:r>
              <a:rPr lang="zh-TW" altLang="zh-TW" b="1" u="sng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討論結果無明顯差異情形者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，例如某個別委員於各廠商之給分雖均較低，但</a:t>
            </a:r>
            <a:r>
              <a:rPr lang="zh-TW" altLang="zh-TW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無偏頗情形，對廠商名次亦無影響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，得依該條項第</a:t>
            </a:r>
            <a:r>
              <a:rPr lang="en-US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款規定，維持原評選結果。</a:t>
            </a:r>
          </a:p>
          <a:p>
            <a:pPr marL="185738" indent="-185738" algn="just">
              <a:lnSpc>
                <a:spcPts val="2100"/>
              </a:lnSpc>
              <a:spcAft>
                <a:spcPts val="0"/>
              </a:spcAft>
            </a:pPr>
            <a:r>
              <a:rPr lang="en-US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經討論</a:t>
            </a:r>
            <a:r>
              <a:rPr lang="zh-TW" altLang="zh-TW" b="1" u="sng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有明顯差異情形者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，得由有該情形之委員就相關評選項目辦理複評。如該委員</a:t>
            </a:r>
            <a:r>
              <a:rPr lang="zh-TW" altLang="zh-TW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拒不辦理複評或拒不出席會議，得視個案實際狀況依該條項第</a:t>
            </a:r>
            <a:r>
              <a:rPr lang="en-US" altLang="zh-TW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zh-TW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款至第</a:t>
            </a:r>
            <a:r>
              <a:rPr lang="en-US" altLang="zh-TW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zh-TW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款辦理</a:t>
            </a:r>
            <a:r>
              <a:rPr lang="zh-TW" altLang="zh-TW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3911173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69F13DFE-EF55-43DA-BD2D-7AF7EBB57897}"/>
              </a:ext>
            </a:extLst>
          </p:cNvPr>
          <p:cNvSpPr/>
          <p:nvPr/>
        </p:nvSpPr>
        <p:spPr>
          <a:xfrm>
            <a:off x="251520" y="188640"/>
            <a:ext cx="8640960" cy="68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19238" indent="-1165225" algn="just">
              <a:lnSpc>
                <a:spcPts val="2300"/>
              </a:lnSpc>
              <a:spcAft>
                <a:spcPts val="0"/>
              </a:spcAft>
            </a:pPr>
            <a:r>
              <a:rPr lang="zh-TW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類型：</a:t>
            </a:r>
            <a:r>
              <a:rPr lang="zh-TW" altLang="zh-TW" sz="2000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序位和最低之第</a:t>
            </a:r>
            <a:r>
              <a:rPr lang="en-US" altLang="zh-TW" sz="2000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000" b="1" u="sng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名廠商，但評選委員評定其序位第一非為最多者</a:t>
            </a:r>
            <a:r>
              <a:rPr lang="zh-TW" altLang="zh-TW" sz="2000" b="1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之情形。</a:t>
            </a:r>
            <a:endParaRPr lang="zh-TW" altLang="zh-TW" sz="20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BDF5897-BD77-467A-9264-09EDF9B2271A}"/>
              </a:ext>
            </a:extLst>
          </p:cNvPr>
          <p:cNvSpPr/>
          <p:nvPr/>
        </p:nvSpPr>
        <p:spPr>
          <a:xfrm>
            <a:off x="0" y="836712"/>
            <a:ext cx="8964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zh-TW" sz="2000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評選委員之評選結果有明顯差異之例（第</a:t>
            </a:r>
            <a:r>
              <a:rPr lang="en-US" altLang="zh-TW" sz="2000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zh-TW" sz="2000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類型）</a:t>
            </a:r>
            <a:endParaRPr lang="zh-TW" altLang="en-US" sz="2000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3436D6A-4D54-41CB-A0E9-7A37DDBC4DC5}"/>
              </a:ext>
            </a:extLst>
          </p:cNvPr>
          <p:cNvGraphicFramePr>
            <a:graphicFrameLocks noGrp="1"/>
          </p:cNvGraphicFramePr>
          <p:nvPr/>
        </p:nvGraphicFramePr>
        <p:xfrm>
          <a:off x="307782" y="1268760"/>
          <a:ext cx="8640961" cy="4733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5084">
                  <a:extLst>
                    <a:ext uri="{9D8B030D-6E8A-4147-A177-3AD203B41FA5}">
                      <a16:colId xmlns:a16="http://schemas.microsoft.com/office/drawing/2014/main" val="2378788321"/>
                    </a:ext>
                  </a:extLst>
                </a:gridCol>
                <a:gridCol w="1064918">
                  <a:extLst>
                    <a:ext uri="{9D8B030D-6E8A-4147-A177-3AD203B41FA5}">
                      <a16:colId xmlns:a16="http://schemas.microsoft.com/office/drawing/2014/main" val="3440900579"/>
                    </a:ext>
                  </a:extLst>
                </a:gridCol>
                <a:gridCol w="776150">
                  <a:extLst>
                    <a:ext uri="{9D8B030D-6E8A-4147-A177-3AD203B41FA5}">
                      <a16:colId xmlns:a16="http://schemas.microsoft.com/office/drawing/2014/main" val="309264759"/>
                    </a:ext>
                  </a:extLst>
                </a:gridCol>
                <a:gridCol w="1024050">
                  <a:extLst>
                    <a:ext uri="{9D8B030D-6E8A-4147-A177-3AD203B41FA5}">
                      <a16:colId xmlns:a16="http://schemas.microsoft.com/office/drawing/2014/main" val="3376870068"/>
                    </a:ext>
                  </a:extLst>
                </a:gridCol>
                <a:gridCol w="945018">
                  <a:extLst>
                    <a:ext uri="{9D8B030D-6E8A-4147-A177-3AD203B41FA5}">
                      <a16:colId xmlns:a16="http://schemas.microsoft.com/office/drawing/2014/main" val="3989715983"/>
                    </a:ext>
                  </a:extLst>
                </a:gridCol>
                <a:gridCol w="1075548">
                  <a:extLst>
                    <a:ext uri="{9D8B030D-6E8A-4147-A177-3AD203B41FA5}">
                      <a16:colId xmlns:a16="http://schemas.microsoft.com/office/drawing/2014/main" val="715282874"/>
                    </a:ext>
                  </a:extLst>
                </a:gridCol>
                <a:gridCol w="859754">
                  <a:extLst>
                    <a:ext uri="{9D8B030D-6E8A-4147-A177-3AD203B41FA5}">
                      <a16:colId xmlns:a16="http://schemas.microsoft.com/office/drawing/2014/main" val="259218970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142292386"/>
                    </a:ext>
                  </a:extLst>
                </a:gridCol>
                <a:gridCol w="632327">
                  <a:extLst>
                    <a:ext uri="{9D8B030D-6E8A-4147-A177-3AD203B41FA5}">
                      <a16:colId xmlns:a16="http://schemas.microsoft.com/office/drawing/2014/main" val="235050336"/>
                    </a:ext>
                  </a:extLst>
                </a:gridCol>
              </a:tblGrid>
              <a:tr h="276860">
                <a:tc>
                  <a:txBody>
                    <a:bodyPr/>
                    <a:lstStyle/>
                    <a:p>
                      <a:pPr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廠商編號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甲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乙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丙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丁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20765"/>
                  </a:ext>
                </a:extLst>
              </a:tr>
              <a:tr h="242570">
                <a:tc rowSpan="2">
                  <a:txBody>
                    <a:bodyPr/>
                    <a:lstStyle/>
                    <a:p>
                      <a:pPr algn="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6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廠商名稱</a:t>
                      </a:r>
                    </a:p>
                    <a:p>
                      <a:pPr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6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○○公司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578075"/>
                  </a:ext>
                </a:extLst>
              </a:tr>
              <a:tr h="2927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得分加總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58331"/>
                  </a:ext>
                </a:extLst>
              </a:tr>
              <a:tr h="239395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86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060469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84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298293"/>
                  </a:ext>
                </a:extLst>
              </a:tr>
              <a:tr h="233680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C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79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84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157624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D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86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1851998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E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78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84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720144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F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88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82332"/>
                  </a:ext>
                </a:extLst>
              </a:tr>
              <a:tr h="233045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G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87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95101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廠商標價</a:t>
                      </a:r>
                    </a:p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（固定金額）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800</a:t>
                      </a: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800</a:t>
                      </a: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800</a:t>
                      </a: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800</a:t>
                      </a: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萬元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138133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評分</a:t>
                      </a:r>
                      <a:r>
                        <a:rPr lang="en-US" alt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平均</a:t>
                      </a:r>
                      <a:r>
                        <a:rPr lang="en-US" altLang="zh-TW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79.86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82.43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85.14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84.86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542432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序位和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28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19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769660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序位名次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800" u="none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en-US" sz="1800" u="none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1800" u="none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730721"/>
                  </a:ext>
                </a:extLst>
              </a:tr>
            </a:tbl>
          </a:graphicData>
        </a:graphic>
      </p:graphicFrame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0C99E4C2-B59A-45CE-90DA-2858EA00CD8D}"/>
              </a:ext>
            </a:extLst>
          </p:cNvPr>
          <p:cNvCxnSpPr>
            <a:cxnSpLocks/>
          </p:cNvCxnSpPr>
          <p:nvPr/>
        </p:nvCxnSpPr>
        <p:spPr>
          <a:xfrm>
            <a:off x="307782" y="1628800"/>
            <a:ext cx="1216218" cy="5760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1657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ADDEDC91-D712-4532-A931-330341D5A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931E27-34E1-4A42-A3FB-3963CC51E774}" type="datetime1">
              <a:rPr lang="zh-TW" altLang="en-US" smtClean="0"/>
              <a:pPr>
                <a:defRPr/>
              </a:pPr>
              <a:t>2020/9/27</a:t>
            </a:fld>
            <a:endParaRPr lang="en-US" altLang="zh-TW" dirty="0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323E02E-DFE9-489C-B2B3-68719B496F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044881"/>
              </p:ext>
            </p:extLst>
          </p:nvPr>
        </p:nvGraphicFramePr>
        <p:xfrm>
          <a:off x="179512" y="620688"/>
          <a:ext cx="4248472" cy="43480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565">
                  <a:extLst>
                    <a:ext uri="{9D8B030D-6E8A-4147-A177-3AD203B41FA5}">
                      <a16:colId xmlns:a16="http://schemas.microsoft.com/office/drawing/2014/main" val="2897130875"/>
                    </a:ext>
                  </a:extLst>
                </a:gridCol>
                <a:gridCol w="1467565">
                  <a:extLst>
                    <a:ext uri="{9D8B030D-6E8A-4147-A177-3AD203B41FA5}">
                      <a16:colId xmlns:a16="http://schemas.microsoft.com/office/drawing/2014/main" val="4191708860"/>
                    </a:ext>
                  </a:extLst>
                </a:gridCol>
                <a:gridCol w="1313342">
                  <a:extLst>
                    <a:ext uri="{9D8B030D-6E8A-4147-A177-3AD203B41FA5}">
                      <a16:colId xmlns:a16="http://schemas.microsoft.com/office/drawing/2014/main" val="1634920618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廠商編號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04565"/>
                  </a:ext>
                </a:extLst>
              </a:tr>
              <a:tr h="360040">
                <a:tc rowSpan="2">
                  <a:txBody>
                    <a:bodyPr/>
                    <a:lstStyle/>
                    <a:p>
                      <a:pPr algn="l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廠商名稱</a:t>
                      </a:r>
                      <a:endParaRPr lang="en-US" alt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</a:t>
                      </a: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公司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</a:t>
                      </a:r>
                      <a:r>
                        <a:rPr lang="zh-TW" alt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公司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33837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043904"/>
                  </a:ext>
                </a:extLst>
              </a:tr>
              <a:tr h="440163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77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76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261468"/>
                  </a:ext>
                </a:extLst>
              </a:tr>
              <a:tr h="419066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78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77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228178"/>
                  </a:ext>
                </a:extLst>
              </a:tr>
              <a:tr h="411394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79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67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1530"/>
                  </a:ext>
                </a:extLst>
              </a:tr>
              <a:tr h="402763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75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759365"/>
                  </a:ext>
                </a:extLst>
              </a:tr>
              <a:tr h="395092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76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75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40735"/>
                  </a:ext>
                </a:extLst>
              </a:tr>
              <a:tr h="415230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總得分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390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370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364261"/>
                  </a:ext>
                </a:extLst>
              </a:tr>
              <a:tr h="407558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平均得分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78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74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24019"/>
                  </a:ext>
                </a:extLst>
              </a:tr>
              <a:tr h="357117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是否合格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合格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不合格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341738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9B4A4C1D-946D-4B44-8794-FD248A73F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317" y="229870"/>
            <a:ext cx="395566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審查委員審查總表</a:t>
            </a:r>
            <a:r>
              <a:rPr kumimoji="0" lang="en-US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kumimoji="0" lang="en-US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次評分</a:t>
            </a:r>
            <a:r>
              <a:rPr kumimoji="0" lang="en-US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kumimoji="0" lang="zh-TW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　　</a:t>
            </a:r>
            <a:endParaRPr kumimoji="0" lang="zh-TW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74E99BE-074E-4DF2-9725-A4D34DA6D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2862" y="229870"/>
            <a:ext cx="395566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審查委員審查總表</a:t>
            </a:r>
            <a:r>
              <a:rPr kumimoji="0" lang="en-US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第</a:t>
            </a:r>
            <a:r>
              <a:rPr kumimoji="0" lang="en-US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次評分</a:t>
            </a:r>
            <a:r>
              <a:rPr kumimoji="0" lang="en-US" altLang="zh-TW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kumimoji="0" lang="zh-TW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　　</a:t>
            </a:r>
            <a:endParaRPr kumimoji="0" lang="zh-TW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90C8A05-3500-45DC-B499-1BA9B91A68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408958"/>
              </p:ext>
            </p:extLst>
          </p:nvPr>
        </p:nvGraphicFramePr>
        <p:xfrm>
          <a:off x="4720192" y="620688"/>
          <a:ext cx="4248472" cy="43480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565">
                  <a:extLst>
                    <a:ext uri="{9D8B030D-6E8A-4147-A177-3AD203B41FA5}">
                      <a16:colId xmlns:a16="http://schemas.microsoft.com/office/drawing/2014/main" val="2897130875"/>
                    </a:ext>
                  </a:extLst>
                </a:gridCol>
                <a:gridCol w="1467565">
                  <a:extLst>
                    <a:ext uri="{9D8B030D-6E8A-4147-A177-3AD203B41FA5}">
                      <a16:colId xmlns:a16="http://schemas.microsoft.com/office/drawing/2014/main" val="4191708860"/>
                    </a:ext>
                  </a:extLst>
                </a:gridCol>
                <a:gridCol w="1313342">
                  <a:extLst>
                    <a:ext uri="{9D8B030D-6E8A-4147-A177-3AD203B41FA5}">
                      <a16:colId xmlns:a16="http://schemas.microsoft.com/office/drawing/2014/main" val="1634920618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廠商編號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04565"/>
                  </a:ext>
                </a:extLst>
              </a:tr>
              <a:tr h="360040">
                <a:tc rowSpan="2">
                  <a:txBody>
                    <a:bodyPr/>
                    <a:lstStyle/>
                    <a:p>
                      <a:pPr algn="l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廠商名稱</a:t>
                      </a:r>
                      <a:endParaRPr lang="en-US" alt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評選委員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</a:t>
                      </a: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公司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B</a:t>
                      </a:r>
                      <a:r>
                        <a:rPr lang="zh-TW" alt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公司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33837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得分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043904"/>
                  </a:ext>
                </a:extLst>
              </a:tr>
              <a:tr h="440163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261468"/>
                  </a:ext>
                </a:extLst>
              </a:tr>
              <a:tr h="419066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228178"/>
                  </a:ext>
                </a:extLst>
              </a:tr>
              <a:tr h="411394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75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01530"/>
                  </a:ext>
                </a:extLst>
              </a:tr>
              <a:tr h="402763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77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72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759365"/>
                  </a:ext>
                </a:extLst>
              </a:tr>
              <a:tr h="395092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76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75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40735"/>
                  </a:ext>
                </a:extLst>
              </a:tr>
              <a:tr h="415230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總得分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88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370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364261"/>
                  </a:ext>
                </a:extLst>
              </a:tr>
              <a:tr h="407558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平均得分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7.60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r>
                        <a:rPr lang="en-US" alt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24019"/>
                  </a:ext>
                </a:extLst>
              </a:tr>
              <a:tr h="357117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是否合格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合格</a:t>
                      </a:r>
                      <a:endParaRPr lang="zh-TW" sz="24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合格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341738"/>
                  </a:ext>
                </a:extLst>
              </a:tr>
            </a:tbl>
          </a:graphicData>
        </a:graphic>
      </p:graphicFrame>
      <p:sp>
        <p:nvSpPr>
          <p:cNvPr id="7" name="文字方塊 6">
            <a:extLst>
              <a:ext uri="{FF2B5EF4-FFF2-40B4-BE49-F238E27FC236}">
                <a16:creationId xmlns:a16="http://schemas.microsoft.com/office/drawing/2014/main" id="{B46127B8-A57E-4F01-B42C-8E3BE8C4D1A5}"/>
              </a:ext>
            </a:extLst>
          </p:cNvPr>
          <p:cNvSpPr txBox="1"/>
          <p:nvPr/>
        </p:nvSpPr>
        <p:spPr>
          <a:xfrm>
            <a:off x="179512" y="5013176"/>
            <a:ext cx="8789152" cy="131061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900"/>
              </a:lnSpc>
              <a:buFont typeface="Wingdings" panose="05000000000000000000" pitchFamily="2" charset="2"/>
              <a:buChar char="l"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編號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委員給予編號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B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廠商，其中審查項目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(30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為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18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分、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分屬劣分數。委員決議複評。另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位委員均給予優或甲之級距分數。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ts val="1900"/>
              </a:lnSpc>
              <a:buFont typeface="Wingdings" panose="05000000000000000000" pitchFamily="2" charset="2"/>
              <a:buChar char="l"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次審查，編號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委員給予編號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B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廠商高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(19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分屬劣、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分屬甲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。其餘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位委員分數均不變。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ts val="1900"/>
              </a:lnSpc>
              <a:buFont typeface="Wingdings" panose="05000000000000000000" pitchFamily="2" charset="2"/>
              <a:buChar char="l"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工作小組初審意見對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分之意見為：</a:t>
            </a:r>
          </a:p>
        </p:txBody>
      </p:sp>
    </p:spTree>
    <p:extLst>
      <p:ext uri="{BB962C8B-B14F-4D97-AF65-F5344CB8AC3E}">
        <p14:creationId xmlns:p14="http://schemas.microsoft.com/office/powerpoint/2010/main" val="11352590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B1C2586-7CE5-4A9E-829B-94F9C8F63496}"/>
              </a:ext>
            </a:extLst>
          </p:cNvPr>
          <p:cNvSpPr/>
          <p:nvPr/>
        </p:nvSpPr>
        <p:spPr>
          <a:xfrm>
            <a:off x="3275856" y="3167390"/>
            <a:ext cx="2736304" cy="523220"/>
          </a:xfrm>
          <a:prstGeom prst="rect">
            <a:avLst/>
          </a:prstGeom>
          <a:gradFill>
            <a:gsLst>
              <a:gs pos="0">
                <a:srgbClr val="FFC000"/>
              </a:gs>
              <a:gs pos="74000">
                <a:srgbClr val="FFFF00"/>
              </a:gs>
              <a:gs pos="83000">
                <a:schemeClr val="accent5">
                  <a:lumMod val="60000"/>
                  <a:lumOff val="40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58775" indent="-358775"/>
            <a:r>
              <a:rPr lang="zh-TW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常見問題及處理</a:t>
            </a:r>
            <a:endParaRPr lang="zh-TW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65909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文字方塊 2"/>
          <p:cNvSpPr txBox="1">
            <a:spLocks noChangeArrowheads="1"/>
          </p:cNvSpPr>
          <p:nvPr/>
        </p:nvSpPr>
        <p:spPr bwMode="auto">
          <a:xfrm>
            <a:off x="539750" y="116632"/>
            <a:ext cx="54721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常遇到的問題</a:t>
            </a:r>
          </a:p>
        </p:txBody>
      </p:sp>
      <p:sp>
        <p:nvSpPr>
          <p:cNvPr id="32772" name="文字方塊 3"/>
          <p:cNvSpPr txBox="1">
            <a:spLocks noChangeArrowheads="1"/>
          </p:cNvSpPr>
          <p:nvPr/>
        </p:nvSpPr>
        <p:spPr bwMode="auto">
          <a:xfrm>
            <a:off x="143508" y="716160"/>
            <a:ext cx="8856984" cy="56321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marL="0" indent="0" eaLnBrk="1" hangingPunct="1">
              <a:lnSpc>
                <a:spcPts val="3100"/>
              </a:lnSpc>
              <a:defRPr/>
            </a:pP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採購評選委員會</a:t>
            </a:r>
            <a:endParaRPr lang="en-US" altLang="zh-TW" sz="2800" b="1" u="sng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lnSpc>
                <a:spcPts val="3100"/>
              </a:lnSpc>
              <a:defRPr/>
            </a:pP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檢討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成立時機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：招標前、開標前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§3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444500" lvl="1" indent="-179388" eaLnBrk="1" hangingPunct="1">
              <a:lnSpc>
                <a:spcPts val="3100"/>
              </a:lnSpc>
              <a:buFont typeface="Wingdings" panose="05000000000000000000" pitchFamily="2" charset="2"/>
              <a:buChar char="Ø"/>
              <a:defRPr/>
            </a:pPr>
            <a:r>
              <a:rPr lang="zh-TW" altLang="en-US" sz="2000" b="1" dirty="0">
                <a:solidFill>
                  <a:srgbClr val="FF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應經該委員會訂定或審定，與採購案之性質是否單純或為經常性採購無關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(88)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8821112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號函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1" indent="-277813" eaLnBrk="1" hangingPunct="1">
              <a:lnSpc>
                <a:spcPts val="3100"/>
              </a:lnSpc>
              <a:defRPr/>
            </a:pP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遴選</a:t>
            </a:r>
            <a:r>
              <a:rPr lang="zh-TW" altLang="en-US" sz="24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專家學者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評選委員：途徑、比例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lnSpc>
                <a:spcPts val="3100"/>
              </a:lnSpc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核定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評選委員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正取、備取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lnSpc>
                <a:spcPts val="3100"/>
              </a:lnSpc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工作小組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可否擔任評選委員：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lnSpc>
                <a:spcPts val="3100"/>
              </a:lnSpc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監辦人員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可否擔任評選委員：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lnSpc>
                <a:spcPts val="3100"/>
              </a:lnSpc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評選委員之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迴避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1" indent="-277813" eaLnBrk="1" hangingPunct="1">
              <a:lnSpc>
                <a:spcPts val="3100"/>
              </a:lnSpc>
              <a:defRPr/>
            </a:pP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7.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核定與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通知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lnSpc>
                <a:spcPts val="3100"/>
              </a:lnSpc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主標人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員可否擔任評選委員：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lnSpc>
                <a:spcPts val="3100"/>
              </a:lnSpc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9.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內派委員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離職時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是否可續擔任委員：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895350" lvl="1" indent="-809625" eaLnBrk="1" hangingPunct="1">
              <a:lnSpc>
                <a:spcPts val="3100"/>
              </a:lnSpc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10.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召集人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除擔任評選會議主席外，是否須評選廠商及參與表決：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371475" eaLnBrk="1" hangingPunct="1">
              <a:lnSpc>
                <a:spcPts val="3100"/>
              </a:lnSpc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11.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召集人是否應由機關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一級主管以上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人員擔任：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6AE5AAF-962D-4EF1-BBD0-8C701AFB47D5}"/>
              </a:ext>
            </a:extLst>
          </p:cNvPr>
          <p:cNvSpPr/>
          <p:nvPr/>
        </p:nvSpPr>
        <p:spPr>
          <a:xfrm>
            <a:off x="4788024" y="3429000"/>
            <a:ext cx="4104456" cy="1569660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機關辦理採購，如有依「採購評選委員會組織準則」第</a:t>
            </a:r>
            <a:r>
              <a:rPr lang="en-US" altLang="zh-TW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條規定指派本機關公務員兼任評選委員者，該</a:t>
            </a:r>
            <a:r>
              <a:rPr lang="zh-TW" altLang="en-US" sz="1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公務員於離去本職時</a:t>
            </a: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，其評選委員之兼職，依公務員服務法第</a:t>
            </a:r>
            <a:r>
              <a:rPr lang="en-US" altLang="zh-TW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項規定，</a:t>
            </a:r>
            <a:r>
              <a:rPr lang="zh-TW" altLang="en-US" sz="1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應同時免兼</a:t>
            </a: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09400102150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號 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文字方塊 2"/>
          <p:cNvSpPr txBox="1">
            <a:spLocks noChangeArrowheads="1"/>
          </p:cNvSpPr>
          <p:nvPr/>
        </p:nvSpPr>
        <p:spPr bwMode="auto">
          <a:xfrm>
            <a:off x="539750" y="260350"/>
            <a:ext cx="54721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常遇到的問題</a:t>
            </a:r>
          </a:p>
        </p:txBody>
      </p:sp>
      <p:sp>
        <p:nvSpPr>
          <p:cNvPr id="32772" name="文字方塊 3"/>
          <p:cNvSpPr txBox="1">
            <a:spLocks noChangeArrowheads="1"/>
          </p:cNvSpPr>
          <p:nvPr/>
        </p:nvSpPr>
        <p:spPr bwMode="auto">
          <a:xfrm>
            <a:off x="251520" y="775321"/>
            <a:ext cx="8064500" cy="566308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marL="0" indent="0" eaLnBrk="1" hangingPunct="1">
              <a:defRPr/>
            </a:pP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工作小組</a:t>
            </a:r>
            <a:endParaRPr lang="en-US" altLang="zh-TW" sz="2800" b="1" u="sng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defRPr/>
            </a:pPr>
            <a:r>
              <a:rPr lang="en-US" altLang="zh-TW" sz="24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人數</a:t>
            </a:r>
            <a:r>
              <a:rPr lang="zh-TW" altLang="en-US" sz="2400" b="1" dirty="0">
                <a:latin typeface="標楷體"/>
                <a:ea typeface="標楷體"/>
              </a:rPr>
              <a:t>：</a:t>
            </a:r>
            <a:endParaRPr lang="en-US" altLang="zh-TW" sz="2400" b="1" dirty="0">
              <a:latin typeface="標楷體"/>
              <a:ea typeface="標楷體"/>
            </a:endParaRPr>
          </a:p>
          <a:p>
            <a:pPr marL="457200" lvl="1" indent="-277813" eaLnBrk="1" hangingPunct="1"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工作小組是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外聘或內派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監辦人員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可否擔任工作小組成員：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工作小組及協助評選之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迴避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主標人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員可否擔任工作小組成員：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7813" eaLnBrk="1" hangingPunct="1">
              <a:defRPr/>
            </a:pPr>
            <a:r>
              <a:rPr lang="en-US" altLang="zh-TW" sz="2400" b="1" dirty="0"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取最有利標精神是否成立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工作小組</a:t>
            </a:r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 hangingPunct="1">
              <a:spcBef>
                <a:spcPts val="600"/>
              </a:spcBef>
              <a:defRPr/>
            </a:pP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招標前評選委員會議</a:t>
            </a:r>
            <a:endParaRPr lang="en-US" altLang="zh-TW" sz="2800" b="1" u="sng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marL="538163" lvl="1" indent="-358775" algn="just" eaLnBrk="1" hangingPunct="1"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可否先將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審定之會議資料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提供予委員</a:t>
            </a:r>
            <a:r>
              <a:rPr lang="zh-TW" altLang="en-US" sz="2800" b="1" dirty="0">
                <a:latin typeface="標楷體"/>
                <a:ea typeface="標楷體"/>
              </a:rPr>
              <a:t>：</a:t>
            </a:r>
            <a:r>
              <a:rPr lang="zh-TW" altLang="en-US" sz="2000" b="1" dirty="0">
                <a:latin typeface="+mn-ea"/>
                <a:ea typeface="+mn-ea"/>
              </a:rPr>
              <a:t>訂定或審定招標文件之會議以秘密方式召開且紀錄以密件處理</a:t>
            </a:r>
            <a:r>
              <a:rPr lang="en-US" altLang="zh-TW" sz="2000" b="1" dirty="0">
                <a:latin typeface="+mn-ea"/>
                <a:ea typeface="+mn-ea"/>
              </a:rPr>
              <a:t>(89025971)</a:t>
            </a:r>
          </a:p>
          <a:p>
            <a:pPr marL="538163" lvl="1" indent="-358775" algn="just" eaLnBrk="1" hangingPunct="1"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可否以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書面審定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b="1" dirty="0"/>
              <a:t>以書面洽各委員審查評審標準結果均無意見者，得免另行召開會議</a:t>
            </a:r>
            <a:r>
              <a:rPr lang="en-US" altLang="zh-TW" sz="2000" b="1" dirty="0">
                <a:latin typeface="+mn-ea"/>
                <a:ea typeface="+mn-ea"/>
              </a:rPr>
              <a:t>(89025971)</a:t>
            </a:r>
          </a:p>
          <a:p>
            <a:pPr marL="457200" lvl="1" indent="-277813" algn="just" eaLnBrk="1" hangingPunct="1"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評選委員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出席人數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0" lvl="1" indent="0" algn="just" eaLnBrk="1" hangingPunct="1">
              <a:spcBef>
                <a:spcPts val="600"/>
              </a:spcBef>
              <a:defRPr/>
            </a:pP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開標審標</a:t>
            </a:r>
            <a:r>
              <a:rPr lang="zh-TW" altLang="en-US" sz="2800" b="1" dirty="0">
                <a:solidFill>
                  <a:srgbClr val="0000FF"/>
                </a:solidFill>
                <a:latin typeface="標楷體"/>
                <a:ea typeface="標楷體"/>
              </a:rPr>
              <a:t>：</a:t>
            </a:r>
            <a:r>
              <a:rPr lang="zh-TW" altLang="en-US" sz="2800" b="1" u="sng" dirty="0">
                <a:solidFill>
                  <a:srgbClr val="FF0000"/>
                </a:solidFill>
                <a:latin typeface="標楷體"/>
                <a:ea typeface="標楷體"/>
              </a:rPr>
              <a:t>應予淘汰或不予評比情形</a:t>
            </a:r>
            <a:r>
              <a:rPr lang="en-US" altLang="zh-TW" sz="2000" b="1" dirty="0">
                <a:latin typeface="標楷體"/>
                <a:ea typeface="標楷體"/>
              </a:rPr>
              <a:t>(</a:t>
            </a:r>
            <a:r>
              <a:rPr lang="zh-TW" altLang="en-US" sz="2000" b="1" dirty="0">
                <a:latin typeface="標楷體"/>
                <a:ea typeface="標楷體"/>
              </a:rPr>
              <a:t>例如</a:t>
            </a:r>
            <a:r>
              <a:rPr lang="zh-TW" altLang="en-US" sz="2000" b="1" u="sng" dirty="0">
                <a:solidFill>
                  <a:srgbClr val="0000FF"/>
                </a:solidFill>
                <a:latin typeface="標楷體"/>
                <a:ea typeface="標楷體"/>
              </a:rPr>
              <a:t>企劃書</a:t>
            </a:r>
            <a:r>
              <a:rPr lang="en-US" altLang="zh-TW" sz="2000" b="1" dirty="0">
                <a:latin typeface="標楷體"/>
                <a:ea typeface="標楷體"/>
              </a:rPr>
              <a:t>)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5981448" y="753035"/>
            <a:ext cx="2808610" cy="31700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lvl="1" algn="just">
              <a:defRPr/>
            </a:pP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採購評選委員會有召開會議且作成決議之情形，自應</a:t>
            </a:r>
            <a:r>
              <a:rPr lang="zh-TW" altLang="en-US" sz="2000" b="1" u="sng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適用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本規則第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條第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項有關</a:t>
            </a:r>
            <a:r>
              <a:rPr lang="zh-TW" altLang="en-US" sz="2000" b="1" u="sng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出席委員人數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之規定。招標文件之訂定及審查，</a:t>
            </a:r>
            <a:r>
              <a:rPr lang="zh-TW" altLang="en-US" sz="20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先函請各委員以書面審查並回復審查意見方式辦理者，仍應彙整意見後召開會議決議之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8820716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文字方塊 2"/>
          <p:cNvSpPr txBox="1">
            <a:spLocks noChangeArrowheads="1"/>
          </p:cNvSpPr>
          <p:nvPr/>
        </p:nvSpPr>
        <p:spPr bwMode="auto">
          <a:xfrm>
            <a:off x="107504" y="116632"/>
            <a:ext cx="28083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常遇到的問題</a:t>
            </a:r>
          </a:p>
        </p:txBody>
      </p:sp>
      <p:sp>
        <p:nvSpPr>
          <p:cNvPr id="65540" name="文字方塊 3"/>
          <p:cNvSpPr txBox="1">
            <a:spLocks noChangeArrowheads="1"/>
          </p:cNvSpPr>
          <p:nvPr/>
        </p:nvSpPr>
        <p:spPr bwMode="auto">
          <a:xfrm>
            <a:off x="169121" y="729860"/>
            <a:ext cx="8569325" cy="57425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評選會議</a:t>
            </a:r>
            <a:endParaRPr lang="en-US" altLang="zh-TW" sz="2800" b="1" u="sng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lvl="1" indent="-279400" algn="just"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廠商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投標文件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可否於評選前提供予委員：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marL="177800" lvl="1" algn="just"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評選廠商時可否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攝</a:t>
            </a:r>
            <a:r>
              <a:rPr lang="en-US" altLang="zh-TW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錄</a:t>
            </a:r>
            <a:r>
              <a:rPr lang="en-US" altLang="zh-TW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影或照相或錄音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lvl="1" indent="-279400" algn="just"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評選時承辦人員是否須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全程在場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marL="533400" lvl="1" indent="-355600" algn="just"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是否須請委員於評選會議前提供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審查意見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：如提供審查意見，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未出席會議，是否支給稿費</a:t>
            </a:r>
            <a:r>
              <a:rPr lang="en-US" altLang="zh-TW" b="1" dirty="0">
                <a:latin typeface="標楷體"/>
                <a:ea typeface="標楷體"/>
              </a:rPr>
              <a:t>?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lvl="1" indent="-279400" algn="just"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工作小組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初審意見是否先簽核定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lvl="1" indent="-279400" algn="just"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工作小組對於廠商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價格是否須提出初審意見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lvl="1" indent="-279400" algn="just"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是否於評選時討論廠商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價格之合理性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lvl="1" indent="-279400" algn="just"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簡報階段，委員可否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改變評選項目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等：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lvl="1" indent="-279400" algn="just"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9.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簡報階段，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廠商提出補充資料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，可否列入評選：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lvl="1" indent="-279400" algn="just" eaLnBrk="1" hangingPunct="1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10.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簡報階段，委員可否</a:t>
            </a:r>
            <a:r>
              <a:rPr lang="zh-TW" altLang="en-US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要求廠商提出承諾事項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915814" y="116632"/>
            <a:ext cx="6048673" cy="67710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召集人、副召集人均請假：改期、得解除、原產生方式</a:t>
            </a:r>
            <a:r>
              <a:rPr lang="en-US" altLang="zh-TW" sz="1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指定或互推</a:t>
            </a:r>
            <a:r>
              <a:rPr lang="en-US" altLang="zh-TW" sz="1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19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94.12.14</a:t>
            </a:r>
            <a:r>
              <a:rPr lang="zh-TW" altLang="en-US" sz="19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sz="19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09400463330</a:t>
            </a:r>
            <a:r>
              <a:rPr lang="zh-TW" altLang="en-US" sz="19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號函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308303" y="806515"/>
            <a:ext cx="1656183" cy="12772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sz="16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標楷體" pitchFamily="65" charset="-120"/>
                <a:ea typeface="標楷體" pitchFamily="65" charset="-120"/>
                <a:cs typeface="細明體" pitchFamily="49" charset="-120"/>
              </a:rPr>
              <a:t>採購評選委員會委員須知</a:t>
            </a:r>
            <a:r>
              <a:rPr kumimoji="1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細明體" pitchFamily="49" charset="-120"/>
              </a:rPr>
              <a:t>第</a:t>
            </a:r>
            <a:r>
              <a:rPr kumimoji="1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細明體" pitchFamily="49" charset="-120"/>
              </a:rPr>
              <a:t>8</a:t>
            </a:r>
            <a:r>
              <a:rPr kumimoji="1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細明體" pitchFamily="49" charset="-120"/>
              </a:rPr>
              <a:t>點第</a:t>
            </a:r>
            <a:r>
              <a:rPr kumimoji="1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細明體" pitchFamily="49" charset="-120"/>
              </a:rPr>
              <a:t>2</a:t>
            </a:r>
            <a:r>
              <a:rPr kumimoji="1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細明體" pitchFamily="49" charset="-120"/>
              </a:rPr>
              <a:t>項、</a:t>
            </a:r>
            <a:r>
              <a:rPr kumimoji="1" lang="zh-TW" altLang="en-US" sz="16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標楷體" pitchFamily="65" charset="-120"/>
                <a:ea typeface="標楷體" pitchFamily="65" charset="-120"/>
                <a:cs typeface="細明體" pitchFamily="49" charset="-120"/>
              </a:rPr>
              <a:t>最有利標作業手冊</a:t>
            </a:r>
            <a:r>
              <a:rPr kumimoji="1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細明體" pitchFamily="49" charset="-120"/>
              </a:rPr>
              <a:t>肆、五、</a:t>
            </a:r>
            <a:r>
              <a:rPr kumimoji="1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細明體" pitchFamily="49" charset="-120"/>
              </a:rPr>
              <a:t>(19)</a:t>
            </a:r>
            <a:r>
              <a:rPr kumimoji="1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新細明體" pitchFamily="18" charset="-120"/>
              </a:rPr>
              <a:t> 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2940842" y="116632"/>
            <a:ext cx="6023645" cy="601325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文字方塊 2"/>
          <p:cNvSpPr txBox="1">
            <a:spLocks noChangeArrowheads="1"/>
          </p:cNvSpPr>
          <p:nvPr/>
        </p:nvSpPr>
        <p:spPr bwMode="auto">
          <a:xfrm>
            <a:off x="539750" y="116632"/>
            <a:ext cx="54721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常遇到的問題</a:t>
            </a:r>
          </a:p>
        </p:txBody>
      </p:sp>
      <p:sp>
        <p:nvSpPr>
          <p:cNvPr id="34820" name="文字方塊 3"/>
          <p:cNvSpPr txBox="1">
            <a:spLocks noChangeArrowheads="1"/>
          </p:cNvSpPr>
          <p:nvPr/>
        </p:nvSpPr>
        <p:spPr bwMode="auto">
          <a:xfrm>
            <a:off x="179387" y="548724"/>
            <a:ext cx="8785225" cy="576055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marL="542925" indent="-542925" algn="just" eaLnBrk="1" hangingPunct="1">
              <a:lnSpc>
                <a:spcPts val="34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11.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簡報階段，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委員提出修改服務建議書意見或廠商承諾事項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，可否列入修訂服務建議書再簽約，或列入會議紀錄執行：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 hangingPunct="1">
              <a:lnSpc>
                <a:spcPts val="34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12.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僅一家投標廠商，簡報或答詢時間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可否放寬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 hangingPunct="1">
              <a:lnSpc>
                <a:spcPts val="34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13.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評選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審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委員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如何表決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 hangingPunct="1">
              <a:lnSpc>
                <a:spcPts val="34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14.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評選會議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紀錄何時完成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542925" lvl="1" indent="-542925" algn="just" eaLnBrk="1" hangingPunct="1">
              <a:lnSpc>
                <a:spcPts val="34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15.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評選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審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結果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無法決定廠商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最有利標、優勝、符合需要者廠商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，廠商若仍在現場，可否告知其結果：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09700385670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  <a:endParaRPr lang="en-US" altLang="zh-TW" sz="2400" b="1" dirty="0">
              <a:latin typeface="標楷體" pitchFamily="65" charset="-120"/>
              <a:ea typeface="標楷體" pitchFamily="65" charset="-120"/>
            </a:endParaRPr>
          </a:p>
          <a:p>
            <a:pPr marL="542925" indent="-542925" algn="just" eaLnBrk="1" hangingPunct="1">
              <a:lnSpc>
                <a:spcPts val="34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16.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評選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審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結果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可以決定廠商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最有利標、優勝、符合需要者廠商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，廠商若仍在現場，可否告知其結果：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 hangingPunct="1">
              <a:lnSpc>
                <a:spcPts val="34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17.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明顯差異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如何處理：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 hangingPunct="1">
              <a:lnSpc>
                <a:spcPts val="34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18.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怎會有綜合評選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次呢</a:t>
            </a:r>
            <a:r>
              <a:rPr lang="en-US" altLang="zh-TW" b="1" dirty="0">
                <a:latin typeface="標楷體"/>
                <a:ea typeface="標楷體"/>
              </a:rPr>
              <a:t>?(</a:t>
            </a:r>
            <a:r>
              <a:rPr lang="zh-TW" altLang="en-US" b="1" dirty="0">
                <a:solidFill>
                  <a:srgbClr val="0000FF"/>
                </a:solidFill>
                <a:latin typeface="標楷體"/>
                <a:ea typeface="標楷體"/>
              </a:rPr>
              <a:t>明顯差異、同分或同序位或同商數、協商後</a:t>
            </a:r>
            <a:r>
              <a:rPr lang="en-US" altLang="zh-TW" b="1" dirty="0">
                <a:latin typeface="標楷體"/>
                <a:ea typeface="標楷體"/>
              </a:rPr>
              <a:t>)</a:t>
            </a: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文字方塊 2"/>
          <p:cNvSpPr txBox="1">
            <a:spLocks noChangeArrowheads="1"/>
          </p:cNvSpPr>
          <p:nvPr/>
        </p:nvSpPr>
        <p:spPr bwMode="auto">
          <a:xfrm>
            <a:off x="539750" y="260350"/>
            <a:ext cx="54721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常遇到的問題</a:t>
            </a:r>
          </a:p>
        </p:txBody>
      </p:sp>
      <p:sp>
        <p:nvSpPr>
          <p:cNvPr id="35844" name="文字方塊 3"/>
          <p:cNvSpPr txBox="1">
            <a:spLocks noChangeArrowheads="1"/>
          </p:cNvSpPr>
          <p:nvPr/>
        </p:nvSpPr>
        <p:spPr bwMode="auto">
          <a:xfrm>
            <a:off x="47929" y="850070"/>
            <a:ext cx="8578850" cy="54610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marL="0" indent="0" algn="just" eaLnBrk="1" hangingPunct="1">
              <a:defRPr/>
            </a:pP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六</a:t>
            </a: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決標</a:t>
            </a: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廢標</a:t>
            </a: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流標</a:t>
            </a:r>
            <a:r>
              <a:rPr lang="en-US" altLang="zh-TW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sz="2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議價</a:t>
            </a:r>
            <a:endParaRPr lang="en-US" altLang="zh-TW" sz="2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lvl="1" indent="-276225" algn="just" eaLnBrk="1" hangingPunct="1">
              <a:lnSpc>
                <a:spcPts val="35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簽奉機關首長或其授權人核定</a:t>
            </a:r>
            <a:r>
              <a:rPr lang="zh-TW" altLang="en-US" sz="2800" b="1" dirty="0">
                <a:latin typeface="標楷體"/>
                <a:ea typeface="標楷體"/>
              </a:rPr>
              <a:t>：</a:t>
            </a:r>
            <a:r>
              <a:rPr lang="zh-TW" altLang="en-US" sz="2800" b="1" u="sng" dirty="0">
                <a:solidFill>
                  <a:srgbClr val="0000FF"/>
                </a:solidFill>
                <a:latin typeface="標楷體"/>
                <a:ea typeface="標楷體"/>
              </a:rPr>
              <a:t>各項紀錄</a:t>
            </a:r>
            <a:endParaRPr lang="en-US" altLang="zh-TW" sz="2800" b="1" u="sng" dirty="0">
              <a:solidFill>
                <a:srgbClr val="0000FF"/>
              </a:solidFill>
              <a:latin typeface="標楷體"/>
              <a:ea typeface="標楷體"/>
            </a:endParaRPr>
          </a:p>
          <a:p>
            <a:pPr marL="541338" lvl="1" indent="-360363" algn="just" eaLnBrk="1" hangingPunct="1">
              <a:lnSpc>
                <a:spcPts val="3500"/>
              </a:lnSpc>
              <a:defRPr/>
            </a:pPr>
            <a:r>
              <a:rPr lang="en-US" altLang="zh-TW" sz="2800" b="1" dirty="0">
                <a:latin typeface="標楷體"/>
                <a:ea typeface="標楷體"/>
              </a:rPr>
              <a:t>2.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二家以上序位相同，若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採委員評定序位第</a:t>
            </a:r>
            <a:r>
              <a:rPr lang="en-US" altLang="zh-TW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較多者決定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，仍相同時，如何抽籤決定：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541338" lvl="1" indent="-360363" algn="just" eaLnBrk="1" hangingPunct="1">
              <a:lnSpc>
                <a:spcPts val="35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訂有底價或不訂底價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非固定費用或費率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可否先完成議約後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，再訂底價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建議金額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、議價：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893763" lvl="1" indent="-712788" algn="just" eaLnBrk="1" hangingPunct="1">
              <a:lnSpc>
                <a:spcPts val="35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固定費用或費率，如何執行議約項目，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可否議價格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6225" algn="just" eaLnBrk="1" hangingPunct="1">
              <a:lnSpc>
                <a:spcPts val="35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可否以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票選方式評選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審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廠商：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541338" lvl="1" indent="-360363" algn="just" eaLnBrk="1" hangingPunct="1">
              <a:lnSpc>
                <a:spcPts val="35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固定費用或費率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，評選規定同分數、序位、商數，有相同二家以上優勝廠商，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可否標價低者優先議價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6225" algn="just" eaLnBrk="1" hangingPunct="1">
              <a:lnSpc>
                <a:spcPts val="35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流標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後，重行招標，評選委員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會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是否重新成立：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-276225" algn="just" eaLnBrk="1" hangingPunct="1">
              <a:lnSpc>
                <a:spcPts val="3500"/>
              </a:lnSpc>
              <a:defRPr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en-US" sz="2800" b="1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廢標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後，重行招標，評選委員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會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是否重新成立：</a:t>
            </a:r>
          </a:p>
        </p:txBody>
      </p:sp>
      <p:sp>
        <p:nvSpPr>
          <p:cNvPr id="2" name="書卷 (水平) 1"/>
          <p:cNvSpPr/>
          <p:nvPr/>
        </p:nvSpPr>
        <p:spPr>
          <a:xfrm>
            <a:off x="4139952" y="186780"/>
            <a:ext cx="4752528" cy="108012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最有利標</a:t>
            </a: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無議價程序</a:t>
            </a:r>
            <a:endParaRPr lang="en-US" altLang="zh-TW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準用最有利標</a:t>
            </a: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參考最有利標精神</a:t>
            </a:r>
            <a:r>
              <a:rPr lang="zh-TW" altLang="en-US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須議價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FBC742-5437-45A5-8137-1B088867D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493" y="159053"/>
            <a:ext cx="8001000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TW" sz="3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主席、委員及工作小組角色</a:t>
            </a:r>
            <a:endParaRPr lang="zh-TW" altLang="en-US" sz="3600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15D4821-9200-4B28-95DE-7054E2089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589A65-F6F5-4916-A050-5CEA0761EA69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B6B634F3-E71A-43A6-AEAC-C332C13CF871}"/>
              </a:ext>
            </a:extLst>
          </p:cNvPr>
          <p:cNvSpPr txBox="1"/>
          <p:nvPr/>
        </p:nvSpPr>
        <p:spPr>
          <a:xfrm>
            <a:off x="168055" y="634641"/>
            <a:ext cx="8663876" cy="458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en-US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一、評選委員會</a:t>
            </a:r>
            <a:endParaRPr lang="en-US" altLang="zh-TW" sz="28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42925" indent="-276225" algn="just">
              <a:lnSpc>
                <a:spcPts val="26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評選優勝廠商</a:t>
            </a:r>
            <a:r>
              <a:rPr lang="en-US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(22-1-9</a:t>
            </a:r>
            <a:r>
              <a:rPr lang="zh-TW" altLang="en-US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10)</a:t>
            </a:r>
            <a:r>
              <a:rPr lang="zh-TW" altLang="en-US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、評定最有利標或向機關首長建議最有利標。</a:t>
            </a:r>
            <a:endParaRPr lang="en-US" altLang="zh-TW" sz="20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42925" indent="-276225" algn="just">
              <a:lnSpc>
                <a:spcPts val="26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任務：訂定或審定評選項目、評審標準及評定方式</a:t>
            </a:r>
            <a:r>
              <a:rPr lang="en-US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招標前成立者，適用</a:t>
            </a:r>
            <a:r>
              <a:rPr lang="en-US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；辦理廠商評選；協助機關解釋與評審標準、評選過程獲評選結果有關事項。</a:t>
            </a:r>
            <a:endParaRPr lang="en-US" altLang="zh-TW" sz="20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lnSpc>
                <a:spcPts val="3000"/>
              </a:lnSpc>
            </a:pPr>
            <a:r>
              <a:rPr lang="zh-TW" altLang="en-US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二、評選委員</a:t>
            </a:r>
            <a:endParaRPr lang="en-US" altLang="zh-TW" sz="28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19050" algn="just"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主席：</a:t>
            </a:r>
            <a:endParaRPr lang="en-US" altLang="zh-TW"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75" indent="-266700" algn="just">
              <a:lnSpc>
                <a:spcPts val="26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召集人，召集會議。召集人未能出席或因故缺席，由副召集人代理之。</a:t>
            </a:r>
            <a:endParaRPr lang="en-US" altLang="zh-TW"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75" indent="-266700" algn="just">
              <a:lnSpc>
                <a:spcPts val="26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不同委員評選結果有明顯差異時，召集人提交委員會議議決或決議。</a:t>
            </a:r>
            <a:endParaRPr lang="en-US" altLang="zh-TW"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75" indent="-266700" algn="just">
              <a:lnSpc>
                <a:spcPts val="26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會議表決時，主席得命委員會以外之人員退席</a:t>
            </a:r>
            <a:r>
              <a:rPr lang="en-US" alt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不包括承辦人員</a:t>
            </a:r>
            <a:r>
              <a:rPr lang="en-US" alt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71252B8-4B23-484B-97DD-232785BE76DC}"/>
              </a:ext>
            </a:extLst>
          </p:cNvPr>
          <p:cNvSpPr/>
          <p:nvPr/>
        </p:nvSpPr>
        <p:spPr>
          <a:xfrm>
            <a:off x="2411760" y="2204864"/>
            <a:ext cx="6336704" cy="830997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機關辦理採購，</a:t>
            </a:r>
            <a:r>
              <a:rPr lang="zh-TW" altLang="en-US" sz="1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得由業務需求單位</a:t>
            </a: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依採購評選委員會組織準則第四條第三項之規定，提出評選委員建議名單，</a:t>
            </a:r>
            <a:r>
              <a:rPr lang="zh-TW" altLang="en-US" sz="16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經承辦採購單位簽報</a:t>
            </a: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機關首長或其授權人員核定。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八八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8810883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2710A7A-F227-45A5-BC32-0234C89E30EC}"/>
              </a:ext>
            </a:extLst>
          </p:cNvPr>
          <p:cNvSpPr/>
          <p:nvPr/>
        </p:nvSpPr>
        <p:spPr>
          <a:xfrm>
            <a:off x="1618975" y="5195085"/>
            <a:ext cx="6984776" cy="147732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採購評選委員會組織準則第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條之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款規定：「機關遴選本委員會委員，不得有下列情形：二、接受舉薦自己為委員者。」上開「舉薦自己」，係指向機關推薦自己擔任委員，機關首長負機關行政成敗責任，非本款規範之對象，</a:t>
            </a:r>
            <a:r>
              <a:rPr lang="zh-TW" altLang="en-US" b="1" u="heavy" dirty="0">
                <a:solidFill>
                  <a:srgbClr val="FF0000"/>
                </a:solidFill>
                <a:uFill>
                  <a:solidFill>
                    <a:srgbClr val="0000FF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自有權核定委員，包括逕行指派自己為評選委員</a:t>
            </a:r>
            <a:r>
              <a:rPr lang="zh-TW" altLang="en-US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10400129270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號 </a:t>
            </a:r>
          </a:p>
        </p:txBody>
      </p:sp>
    </p:spTree>
    <p:extLst>
      <p:ext uri="{BB962C8B-B14F-4D97-AF65-F5344CB8AC3E}">
        <p14:creationId xmlns:p14="http://schemas.microsoft.com/office/powerpoint/2010/main" val="11517081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FBC742-5437-45A5-8137-1B088867D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5"/>
            <a:ext cx="8229600" cy="107776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3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主席、委員及工作小組角色</a:t>
            </a:r>
            <a:endParaRPr lang="zh-TW" altLang="en-US" sz="3600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15D4821-9200-4B28-95DE-7054E2089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589A65-F6F5-4916-A050-5CEA0761EA69}" type="datetime1">
              <a:rPr lang="zh-TW" altLang="en-US" smtClean="0"/>
              <a:pPr>
                <a:defRPr/>
              </a:pPr>
              <a:t>2020/9/27</a:t>
            </a:fld>
            <a:endParaRPr lang="en-US" altLang="zh-TW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B6B634F3-E71A-43A6-AEAC-C332C13CF871}"/>
              </a:ext>
            </a:extLst>
          </p:cNvPr>
          <p:cNvSpPr txBox="1"/>
          <p:nvPr/>
        </p:nvSpPr>
        <p:spPr>
          <a:xfrm>
            <a:off x="228603" y="670693"/>
            <a:ext cx="8591869" cy="4914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54238" indent="-2154238">
              <a:lnSpc>
                <a:spcPts val="2700"/>
              </a:lnSpc>
            </a:pP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三、工作小組：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機關首長或其授權人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指定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機關人員或專業人士擔任</a:t>
            </a:r>
            <a:endParaRPr lang="en-US" altLang="zh-TW"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42925" indent="-276225" algn="just">
              <a:lnSpc>
                <a:spcPts val="2700"/>
              </a:lnSpc>
              <a:buFont typeface="Wingdings" panose="05000000000000000000" pitchFamily="2" charset="2"/>
              <a:buChar char="l"/>
            </a:pP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評選委員會成立時，一併成立。</a:t>
            </a:r>
            <a:endParaRPr lang="en-US" altLang="zh-TW"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42925" indent="-276225" algn="just">
              <a:lnSpc>
                <a:spcPts val="2700"/>
              </a:lnSpc>
              <a:buFont typeface="Wingdings" panose="05000000000000000000" pitchFamily="2" charset="2"/>
              <a:buChar char="l"/>
            </a:pP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任務：協助委員會辦理評選有關事項、</a:t>
            </a:r>
            <a:r>
              <a:rPr lang="zh-TW" altLang="en-US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初審意見</a:t>
            </a:r>
            <a:r>
              <a:rPr lang="zh-TW" altLang="en-US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14375" indent="-714375" algn="just">
              <a:lnSpc>
                <a:spcPts val="2700"/>
              </a:lnSpc>
            </a:pP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四、得邀請有關機關人員、學者或專家列席，協助評選。</a:t>
            </a:r>
            <a:endParaRPr lang="en-US" altLang="zh-TW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indent="-623888" algn="just">
              <a:lnSpc>
                <a:spcPts val="2700"/>
              </a:lnSpc>
            </a:pP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五、工作小組及協助評選人員之迴避，準用採購評選委員會審議規則第</a:t>
            </a:r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條規定</a:t>
            </a:r>
            <a:r>
              <a: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例如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涉及本人、配偶、</a:t>
            </a:r>
            <a:r>
              <a:rPr lang="zh-TW" altLang="zh-TW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親等以內</a:t>
            </a:r>
            <a:r>
              <a:rPr lang="zh-TW" altLang="zh-TW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親屬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，或</a:t>
            </a:r>
            <a:r>
              <a:rPr lang="zh-TW" altLang="zh-TW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共同生活家屬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之利益者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年內僱傭、認為不能公正執行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………)</a:t>
            </a:r>
          </a:p>
          <a:p>
            <a:pPr marL="714375" indent="-714375" algn="just">
              <a:lnSpc>
                <a:spcPts val="2700"/>
              </a:lnSpc>
            </a:pPr>
            <a:r>
              <a:rPr lang="zh-TW" altLang="en-US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六、採購評選委員會委員須知，略以</a:t>
            </a:r>
            <a:r>
              <a:rPr lang="en-US" altLang="zh-TW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108.12.27</a:t>
            </a:r>
          </a:p>
          <a:p>
            <a:pPr marL="266700" indent="-266700" algn="just">
              <a:lnSpc>
                <a:spcPts val="2700"/>
              </a:lnSpc>
            </a:pPr>
            <a:r>
              <a:rPr lang="en-US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自接獲評選有關資料之時起，不得</a:t>
            </a:r>
            <a:r>
              <a:rPr lang="zh-TW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就該採購案參加投標、作為投標廠商之分包廠商或擔任工作成員。</a:t>
            </a:r>
            <a:endParaRPr lang="en-US" altLang="zh-TW" sz="20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1950" indent="-361950" algn="just">
              <a:lnSpc>
                <a:spcPts val="2700"/>
              </a:lnSpc>
            </a:pPr>
            <a:r>
              <a:rPr lang="en-US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本於專業及良知，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公正執行職務</a:t>
            </a:r>
            <a:r>
              <a:rPr lang="zh-TW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，不為及不受任何請託或關說。</a:t>
            </a:r>
            <a:endParaRPr lang="en-US" altLang="zh-TW" sz="20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6700" indent="-266700" algn="just">
              <a:lnSpc>
                <a:spcPts val="2700"/>
              </a:lnSpc>
            </a:pPr>
            <a:r>
              <a:rPr lang="en-US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訂定、審定評選項目及其配分或權重，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不應以有利或不利於特定廠商</a:t>
            </a:r>
            <a:r>
              <a:rPr lang="zh-TW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lnSpc>
                <a:spcPts val="2700"/>
              </a:lnSpc>
            </a:pPr>
            <a:r>
              <a:rPr lang="en-US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zh-TW" sz="2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應全程參與並親自為之</a:t>
            </a:r>
            <a:r>
              <a:rPr lang="zh-TW" altLang="zh-TW" sz="20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，不得代理，避免遲到早退。</a:t>
            </a:r>
            <a:endParaRPr lang="zh-TW" altLang="en-US"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CF7CBE9-5B20-4497-AE0E-E9BE41277BF3}"/>
              </a:ext>
            </a:extLst>
          </p:cNvPr>
          <p:cNvSpPr/>
          <p:nvPr/>
        </p:nvSpPr>
        <p:spPr>
          <a:xfrm>
            <a:off x="360236" y="5528223"/>
            <a:ext cx="8424936" cy="8309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為利各界</a:t>
            </a:r>
            <a:r>
              <a:rPr lang="zh-TW" altLang="en-US" sz="16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檢視採購評選委員之專業性與採購標的之關聯性</a:t>
            </a: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，各機關公開於政府電子採購網刊載之採購評選委員名單，除原有採購評選委員姓名及職業資訊外，自</a:t>
            </a:r>
            <a:r>
              <a:rPr lang="en-US" altLang="zh-TW" sz="1600" b="1" u="heavy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108</a:t>
            </a:r>
            <a:r>
              <a:rPr lang="zh-TW" altLang="en-US" sz="1600" b="1" u="heavy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1600" b="1" u="heavy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1600" b="1" u="heavy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1600" b="1" u="heavy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1600" b="1" u="heavy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日起增列公開資訊，一併揭露評選委員學歷及經歷</a:t>
            </a:r>
            <a:r>
              <a:rPr lang="zh-TW" altLang="en-US" sz="1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工程企字第</a:t>
            </a:r>
            <a:r>
              <a:rPr lang="en-US" altLang="zh-TW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1080100510</a:t>
            </a:r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</a:p>
        </p:txBody>
      </p:sp>
    </p:spTree>
    <p:extLst>
      <p:ext uri="{BB962C8B-B14F-4D97-AF65-F5344CB8AC3E}">
        <p14:creationId xmlns:p14="http://schemas.microsoft.com/office/powerpoint/2010/main" val="26936313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FBC742-5437-45A5-8137-1B088867D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288032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3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主席、委員及工作小組角色</a:t>
            </a:r>
            <a:endParaRPr lang="zh-TW" altLang="en-US" sz="3600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B6B634F3-E71A-43A6-AEAC-C332C13CF871}"/>
              </a:ext>
            </a:extLst>
          </p:cNvPr>
          <p:cNvSpPr txBox="1"/>
          <p:nvPr/>
        </p:nvSpPr>
        <p:spPr>
          <a:xfrm>
            <a:off x="201364" y="745838"/>
            <a:ext cx="851986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/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召集人及副召集人</a:t>
            </a: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如均無法出席會議，應檢討會議時間之妥適性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及召集人、副召集人未出席會議之</a:t>
            </a: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原因，並另訂時間開會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，必要時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得於例假日或夜間辦理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6700" indent="-266700" algn="just"/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出席之外聘評選委員，支給出席費及審查費</a:t>
            </a:r>
            <a:r>
              <a:rPr lang="zh-TW" altLang="en-US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支給交通費。其</a:t>
            </a: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有審查費者，應於開會前依機關指定之期日前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提出書面審查意見。</a:t>
            </a:r>
            <a:endParaRPr lang="en-US" altLang="zh-TW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6700" indent="-266700" algn="just"/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7.</a:t>
            </a: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不得變更或補充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。其有輔以廠商簡報及現場詢答者，廠商簡報及委員詢問事項，應與評選項目有關；</a:t>
            </a: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廠商另外提出變更或補充資料者，該資料應不納入評選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考量。簡報及現場詢答，非屬採行協商措施性質，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不應要求廠商更改投標文件內容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6700" indent="-266700" algn="just"/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8.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勿在廠商面前對個別廠商公開誇讚或批評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。委員評選後，應於機關備具之</a:t>
            </a: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評分（比）表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逐項載明各受評廠商之評分或序位，並</a:t>
            </a: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簽名或蓋章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indent="-265113" algn="just"/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9.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應就各評選項目、受評廠商資料及工作小組初審意見，</a:t>
            </a: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逐項討論後為之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4500" indent="-444500" algn="just"/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10.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委員對於會議之決議有不同意見者，得要求將不同意見載入會議紀錄或將意見書附於會議紀錄。</a:t>
            </a:r>
            <a:endParaRPr lang="zh-TW" altLang="en-US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61440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FBC742-5437-45A5-8137-1B088867D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288032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3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主席、委員及工作小組角色</a:t>
            </a:r>
            <a:endParaRPr lang="zh-TW" altLang="en-US" sz="3600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B6B634F3-E71A-43A6-AEAC-C332C13CF871}"/>
              </a:ext>
            </a:extLst>
          </p:cNvPr>
          <p:cNvSpPr txBox="1"/>
          <p:nvPr/>
        </p:nvSpPr>
        <p:spPr>
          <a:xfrm>
            <a:off x="179512" y="677806"/>
            <a:ext cx="8591869" cy="5645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500" indent="-444500" algn="just">
              <a:lnSpc>
                <a:spcPts val="29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11.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不同委員之評選結果有</a:t>
            </a: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明顯差異時，召集委員應提交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採購評選委員會議決或依採購評選委員會決議辦理複評。</a:t>
            </a:r>
            <a:endParaRPr lang="en-US" altLang="zh-TW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4500" indent="-444500" algn="just">
              <a:lnSpc>
                <a:spcPts val="29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12.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採購評選委員會或個別委員評選結果</a:t>
            </a: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與工作小組初審意見有異時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，應由採購評選委員會或該個別委員敘明理由，並列入會議紀錄。</a:t>
            </a:r>
            <a:endParaRPr lang="zh-TW" altLang="en-US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4500" indent="-444500" algn="just">
              <a:lnSpc>
                <a:spcPts val="29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13.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受評廠商之投標文件內容及資料，除供公務上使用或法令另有規定外，</a:t>
            </a:r>
            <a:r>
              <a:rPr lang="zh-TW" altLang="zh-TW" sz="22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應保守秘密，並不得挪作他用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。評選後亦同。廠商之投標文件應於評選後由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機關收回保存。未收回者，由委員自行銷毀並負保密之責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4500" indent="-444500" algn="just">
              <a:lnSpc>
                <a:spcPts val="29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14.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採購評選委員會之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會議紀錄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及機關於委員評選後彙總製作之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總表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，除涉及個別廠商之商業機密者外，機關將允許投標廠商申請閱覽、抄寫、複印或攝影。</a:t>
            </a:r>
            <a:endParaRPr lang="en-US" altLang="zh-TW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4500" indent="-444500" algn="just">
              <a:lnSpc>
                <a:spcPts val="29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15.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機關對於各出席委員之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評分或序位評比表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，除法令另有規定外應保守秘密，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不得允許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申請閱覽、抄寫、複印或攝影。</a:t>
            </a:r>
            <a:endParaRPr lang="en-US" altLang="zh-TW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4500" indent="-444500" algn="just">
              <a:lnSpc>
                <a:spcPts val="2900"/>
              </a:lnSpc>
            </a:pPr>
            <a:r>
              <a:rPr lang="en-US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16.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本須知由成立採購評選委員會之機關於</a:t>
            </a:r>
            <a:r>
              <a:rPr lang="zh-TW" altLang="zh-TW" sz="22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通知委員派兼或聘兼事宜時一併附於通知書中</a:t>
            </a:r>
            <a:r>
              <a:rPr lang="zh-TW" altLang="zh-TW" sz="2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82703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5"/>
          <p:cNvSpPr>
            <a:spLocks noChangeArrowheads="1"/>
          </p:cNvSpPr>
          <p:nvPr/>
        </p:nvSpPr>
        <p:spPr bwMode="auto">
          <a:xfrm>
            <a:off x="683568" y="1700808"/>
            <a:ext cx="74168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簡報完畢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TW" altLang="en-US" sz="4000" b="1" dirty="0">
                <a:latin typeface="微軟正黑體" pitchFamily="34" charset="-120"/>
                <a:ea typeface="微軟正黑體" pitchFamily="34" charset="-120"/>
              </a:rPr>
              <a:t>敬請指導</a:t>
            </a:r>
            <a:endParaRPr lang="en-US" altLang="zh-TW" sz="4000" b="1" u="sng" dirty="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0" lang="en-US" altLang="zh-TW" sz="2400" b="1" dirty="0">
                <a:latin typeface="微軟正黑體" pitchFamily="34" charset="-120"/>
                <a:ea typeface="微軟正黑體" pitchFamily="34" charset="-120"/>
              </a:rPr>
              <a:t>jawjeong@yahoo.com.tw</a:t>
            </a: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有機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29596</TotalTime>
  <Words>12975</Words>
  <Application>Microsoft Office PowerPoint</Application>
  <PresentationFormat>如螢幕大小 (4:3)</PresentationFormat>
  <Paragraphs>1569</Paragraphs>
  <Slides>79</Slides>
  <Notes>23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79</vt:i4>
      </vt:variant>
    </vt:vector>
  </HeadingPairs>
  <TitlesOfParts>
    <vt:vector size="90" baseType="lpstr">
      <vt:lpstr>全真楷書</vt:lpstr>
      <vt:lpstr>微軟正黑體</vt:lpstr>
      <vt:lpstr>新細明體</vt:lpstr>
      <vt:lpstr>新細明體</vt:lpstr>
      <vt:lpstr>標楷體</vt:lpstr>
      <vt:lpstr>Arial</vt:lpstr>
      <vt:lpstr>Garamond</vt:lpstr>
      <vt:lpstr>Times New Roman</vt:lpstr>
      <vt:lpstr>Wingdings</vt:lpstr>
      <vt:lpstr>預設簡報設計</vt:lpstr>
      <vt:lpstr>有機</vt:lpstr>
      <vt:lpstr>PowerPoint 簡報</vt:lpstr>
      <vt:lpstr>PowerPoint 簡報</vt:lpstr>
      <vt:lpstr>PowerPoint 簡報</vt:lpstr>
      <vt:lpstr>底價訂定-時機 </vt:lpstr>
      <vt:lpstr>底價訂定-時機 </vt:lpstr>
      <vt:lpstr>中央機關未達公告金額採購程序</vt:lpstr>
      <vt:lpstr>問題討論</vt:lpstr>
      <vt:lpstr>行政院公共工程委員會99年5月28日工程企字第09900157681號 附件：檔名為09900157681.doc  95年9月20日工程企字第09500365030號函</vt:lpstr>
      <vt:lpstr>PowerPoint 簡報</vt:lpstr>
      <vt:lpstr>PowerPoint 簡報</vt:lpstr>
      <vt:lpstr>問題討論</vt:lpstr>
      <vt:lpstr>PowerPoint 簡報</vt:lpstr>
      <vt:lpstr>60、本採購： </vt:lpstr>
      <vt:lpstr>決標與價格--價格</vt:lpstr>
      <vt:lpstr>最低標與標價之關係－總標價偏低</vt:lpstr>
      <vt:lpstr>最低標與標價之關係－部分標價偏低</vt:lpstr>
      <vt:lpstr>PowerPoint 簡報</vt:lpstr>
      <vt:lpstr>PowerPoint 簡報</vt:lpstr>
      <vt:lpstr>PowerPoint 簡報</vt:lpstr>
      <vt:lpstr>PowerPoint 簡報</vt:lpstr>
      <vt:lpstr>PowerPoint 簡報</vt:lpstr>
      <vt:lpstr>執行原則.1</vt:lpstr>
      <vt:lpstr>PowerPoint 簡報</vt:lpstr>
      <vt:lpstr>PowerPoint 簡報</vt:lpstr>
      <vt:lpstr>執行原則.4</vt:lpstr>
      <vt:lpstr>成本分析—成本</vt:lpstr>
      <vt:lpstr>成本分析—成本分析及其分類.1</vt:lpstr>
      <vt:lpstr>成本分析—成本分析及其分類.2</vt:lpstr>
      <vt:lpstr>成本分析—成本分析作法</vt:lpstr>
      <vt:lpstr>廠商報價及標價分析--契約價金之記載</vt:lpstr>
      <vt:lpstr>廠商報價及標價分析—標價審查.1</vt:lpstr>
      <vt:lpstr>廠商報價及標價分析—標價審查.2</vt:lpstr>
      <vt:lpstr>廠商報價及標價分析—標價審查.3</vt:lpstr>
      <vt:lpstr>廠商報價及標價分析—標價審查.4</vt:lpstr>
      <vt:lpstr>PowerPoint 簡報</vt:lpstr>
      <vt:lpstr>PowerPoint 簡報</vt:lpstr>
      <vt:lpstr>PowerPoint 簡報</vt:lpstr>
      <vt:lpstr>PowerPoint 簡報</vt:lpstr>
      <vt:lpstr>採購金額240萬元、預算金額120萬元、預估金額110萬元、建議底價105萬元、底價100萬元(119萬元、可、准、如擬、依規定、悉、閱)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主席、委員及工作小組角色</vt:lpstr>
      <vt:lpstr> 主席、委員及工作小組角色</vt:lpstr>
      <vt:lpstr> 主席、委員及工作小組角色</vt:lpstr>
      <vt:lpstr> 主席、委員及工作小組角色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採購基礎教材</dc:title>
  <dc:creator>jawjeong</dc:creator>
  <cp:lastModifiedBy>user</cp:lastModifiedBy>
  <cp:revision>1187</cp:revision>
  <dcterms:created xsi:type="dcterms:W3CDTF">2006-11-21T01:01:47Z</dcterms:created>
  <dcterms:modified xsi:type="dcterms:W3CDTF">2020-09-27T08:57:43Z</dcterms:modified>
</cp:coreProperties>
</file>