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9" r:id="rId3"/>
    <p:sldId id="260" r:id="rId4"/>
    <p:sldId id="271" r:id="rId5"/>
    <p:sldId id="285" r:id="rId6"/>
    <p:sldId id="262" r:id="rId7"/>
    <p:sldId id="284" r:id="rId8"/>
    <p:sldId id="261" r:id="rId9"/>
    <p:sldId id="272" r:id="rId10"/>
    <p:sldId id="286" r:id="rId11"/>
    <p:sldId id="287" r:id="rId12"/>
    <p:sldId id="276" r:id="rId13"/>
    <p:sldId id="288" r:id="rId14"/>
    <p:sldId id="289" r:id="rId15"/>
    <p:sldId id="280" r:id="rId16"/>
    <p:sldId id="283" r:id="rId17"/>
    <p:sldId id="290" r:id="rId18"/>
    <p:sldId id="275" r:id="rId19"/>
    <p:sldId id="291" r:id="rId20"/>
    <p:sldId id="270" r:id="rId2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83" autoAdjust="0"/>
  </p:normalViewPr>
  <p:slideViewPr>
    <p:cSldViewPr snapToGrid="0">
      <p:cViewPr varScale="1">
        <p:scale>
          <a:sx n="73" d="100"/>
          <a:sy n="73" d="100"/>
        </p:scale>
        <p:origin x="804" y="54"/>
      </p:cViewPr>
      <p:guideLst/>
    </p:cSldViewPr>
  </p:slideViewPr>
  <p:outlineViewPr>
    <p:cViewPr>
      <p:scale>
        <a:sx n="33" d="100"/>
        <a:sy n="33" d="100"/>
      </p:scale>
      <p:origin x="0" y="-35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1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18B57-3D48-414E-AEE8-0C5B828890FF}" type="datetimeFigureOut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2AF16-25FD-4289-9831-50834A5D7F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7542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7720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B2AF16-25FD-4289-9831-50834A5D7FA1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611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147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6729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5040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6809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6563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228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4880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2231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93284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20639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3723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57619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5970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01487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31215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81422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2630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E69A-BF9D-4D14-942D-D386568AE3C9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83703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931F-55C6-4726-9EE9-4A652C6117F6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71491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7AEA-0018-410A-AFE7-0D302CB66E00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12014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81124-3DC6-400E-A989-F3EA9D38962C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95932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588C-65E6-4ED3-B5BB-10F85C137BB0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64469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B093-CBD6-415F-BBEB-A57A9BEAA9FF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4717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97-D3D3-4D4A-A83C-D93B56A25BC0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05444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AE9B-A0C3-4C70-80C6-CE188D83C81C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1179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4A27-B53C-4879-9669-AE981A0A73BE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36185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7F4-AF92-415B-B56E-1C00ED5D1E49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07436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E1025-4D14-437E-86B7-F719FE570551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08730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533123"/>
            <a:ext cx="12192000" cy="2324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B-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9837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75787" y="242176"/>
            <a:ext cx="8016213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5787" y="1010261"/>
            <a:ext cx="8016213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195293" y="1508787"/>
            <a:ext cx="4079776" cy="5349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B- </a:t>
            </a:r>
            <a:fld id="{07B971CC-AB79-4C71-A7B5-38BBCBE0FEA6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44266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B- </a:t>
            </a:r>
            <a:fld id="{07B971CC-AB79-4C71-A7B5-38BBCBE0FEA6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1403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12192000" cy="4102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6" t="36082" r="6188" b="35053"/>
          <a:stretch/>
        </p:blipFill>
        <p:spPr>
          <a:xfrm>
            <a:off x="9744405" y="164638"/>
            <a:ext cx="2304256" cy="768085"/>
          </a:xfrm>
          <a:prstGeom prst="rect">
            <a:avLst/>
          </a:prstGeom>
        </p:spPr>
      </p:pic>
      <p:sp>
        <p:nvSpPr>
          <p:cNvPr id="9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B- </a:t>
            </a:r>
            <a:fld id="{07B971CC-AB79-4C71-A7B5-38BBCBE0FEA6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58396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EA64C-AED5-414C-9434-86E1CDFC2E5F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B-</a:t>
            </a:r>
            <a:fld id="{78A756A4-2DF5-4781-BF56-2686E3832C8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33376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457322"/>
            <a:ext cx="12192000" cy="768085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accent1">
                    <a:lumMod val="75000"/>
                  </a:schemeClr>
                </a:solidFill>
              </a:rPr>
              <a:t>工程</a:t>
            </a:r>
            <a:endParaRPr lang="ko-KR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67160" y="5445224"/>
            <a:ext cx="5447885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zh-TW" altLang="en-US" sz="2667" dirty="0" smtClean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施工單位</a:t>
            </a:r>
            <a:r>
              <a:rPr lang="en-US" altLang="zh-TW" sz="2667" dirty="0" smtClean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: </a:t>
            </a:r>
            <a:endParaRPr lang="en-US" altLang="zh-TW" sz="2667" dirty="0">
              <a:solidFill>
                <a:schemeClr val="bg1"/>
              </a:solidFill>
              <a:latin typeface="+mj-ea"/>
              <a:ea typeface="+mj-ea"/>
              <a:cs typeface="Arial" pitchFamily="34" charset="0"/>
            </a:endParaRPr>
          </a:p>
          <a:p>
            <a:pPr lvl="1" algn="just"/>
            <a:r>
              <a:rPr lang="zh-TW" altLang="en-US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簡報人員 </a:t>
            </a:r>
            <a:r>
              <a:rPr lang="en-US" altLang="zh-TW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:</a:t>
            </a:r>
          </a:p>
          <a:p>
            <a:pPr lvl="1" algn="just"/>
            <a:r>
              <a:rPr lang="zh-TW" altLang="en-US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查核日期 </a:t>
            </a:r>
            <a:r>
              <a:rPr lang="en-US" altLang="zh-TW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:</a:t>
            </a:r>
            <a:endParaRPr lang="zh-TW" altLang="en-US" sz="2667" dirty="0">
              <a:solidFill>
                <a:schemeClr val="bg1"/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27" name="TextBox 20"/>
          <p:cNvSpPr txBox="1"/>
          <p:nvPr/>
        </p:nvSpPr>
        <p:spPr>
          <a:xfrm>
            <a:off x="0" y="269204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 smtClean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【</a:t>
            </a:r>
            <a:r>
              <a:rPr lang="zh-TW" altLang="en-US" sz="3200" b="1" dirty="0" smtClean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施工單位</a:t>
            </a:r>
            <a:r>
              <a:rPr lang="en-US" altLang="zh-TW" sz="3200" b="1" dirty="0" smtClean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】</a:t>
            </a:r>
            <a:r>
              <a:rPr lang="zh-TW" altLang="en-US" sz="3200" b="1" dirty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工程施工查核簡報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smtClean="0"/>
              <a:t>B-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42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val 50"/>
          <p:cNvSpPr/>
          <p:nvPr/>
        </p:nvSpPr>
        <p:spPr>
          <a:xfrm>
            <a:off x="7484451" y="5305549"/>
            <a:ext cx="768086" cy="7680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rgbClr val="32AEB8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553260"/>
            <a:ext cx="12192000" cy="768085"/>
          </a:xfrm>
        </p:spPr>
        <p:txBody>
          <a:bodyPr/>
          <a:lstStyle/>
          <a:p>
            <a:r>
              <a:rPr lang="zh-TW" altLang="en-US" b="1" dirty="0" smtClean="0"/>
              <a:t>簡報大綱</a:t>
            </a:r>
            <a:endParaRPr lang="ko-KR" altLang="en-US" b="1" dirty="0"/>
          </a:p>
        </p:txBody>
      </p:sp>
      <p:grpSp>
        <p:nvGrpSpPr>
          <p:cNvPr id="6" name="群組 5"/>
          <p:cNvGrpSpPr/>
          <p:nvPr/>
        </p:nvGrpSpPr>
        <p:grpSpPr>
          <a:xfrm>
            <a:off x="-4356" y="1643457"/>
            <a:ext cx="2860392" cy="3329561"/>
            <a:chOff x="-15861" y="1353546"/>
            <a:chExt cx="3151118" cy="3558872"/>
          </a:xfrm>
        </p:grpSpPr>
        <p:grpSp>
          <p:nvGrpSpPr>
            <p:cNvPr id="13319" name="Group 13318"/>
            <p:cNvGrpSpPr/>
            <p:nvPr/>
          </p:nvGrpSpPr>
          <p:grpSpPr>
            <a:xfrm rot="19917947">
              <a:off x="1469388" y="1353546"/>
              <a:ext cx="1665869" cy="3558872"/>
              <a:chOff x="1359132" y="345882"/>
              <a:chExt cx="1966239" cy="4200564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73901" y="2186669"/>
                <a:ext cx="501313" cy="2359777"/>
                <a:chOff x="2810055" y="1677194"/>
                <a:chExt cx="535258" cy="2519562"/>
              </a:xfrm>
            </p:grpSpPr>
            <p:sp>
              <p:nvSpPr>
                <p:cNvPr id="7" name="Rectangle 8"/>
                <p:cNvSpPr/>
                <p:nvPr/>
              </p:nvSpPr>
              <p:spPr>
                <a:xfrm>
                  <a:off x="2810675" y="3399597"/>
                  <a:ext cx="534638" cy="7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2378" h="1800199">
                      <a:moveTo>
                        <a:pt x="0" y="0"/>
                      </a:moveTo>
                      <a:lnTo>
                        <a:pt x="1802378" y="0"/>
                      </a:lnTo>
                      <a:lnTo>
                        <a:pt x="1802378" y="289727"/>
                      </a:lnTo>
                      <a:lnTo>
                        <a:pt x="1801366" y="289727"/>
                      </a:lnTo>
                      <a:lnTo>
                        <a:pt x="901188" y="1800199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100000">
                      <a:schemeClr val="accent2">
                        <a:lumMod val="70000"/>
                        <a:lumOff val="3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8" name="Rectangle 8"/>
                <p:cNvSpPr/>
                <p:nvPr/>
              </p:nvSpPr>
              <p:spPr>
                <a:xfrm>
                  <a:off x="2984722" y="3392706"/>
                  <a:ext cx="180870" cy="787996"/>
                </a:xfrm>
                <a:custGeom>
                  <a:avLst/>
                  <a:gdLst>
                    <a:gd name="connsiteX0" fmla="*/ 0 w 1359043"/>
                    <a:gd name="connsiteY0" fmla="*/ 0 h 1813992"/>
                    <a:gd name="connsiteX1" fmla="*/ 1359043 w 1359043"/>
                    <a:gd name="connsiteY1" fmla="*/ 0 h 1813992"/>
                    <a:gd name="connsiteX2" fmla="*/ 1359043 w 1359043"/>
                    <a:gd name="connsiteY2" fmla="*/ 212596 h 1813992"/>
                    <a:gd name="connsiteX3" fmla="*/ 806822 w 1359043"/>
                    <a:gd name="connsiteY3" fmla="*/ 1813992 h 1813992"/>
                    <a:gd name="connsiteX4" fmla="*/ 1012 w 1359043"/>
                    <a:gd name="connsiteY4" fmla="*/ 289727 h 1813992"/>
                    <a:gd name="connsiteX5" fmla="*/ 0 w 1359043"/>
                    <a:gd name="connsiteY5" fmla="*/ 289727 h 1813992"/>
                    <a:gd name="connsiteX6" fmla="*/ 0 w 1359043"/>
                    <a:gd name="connsiteY6" fmla="*/ 288030 h 1813992"/>
                    <a:gd name="connsiteX7" fmla="*/ 0 w 1359043"/>
                    <a:gd name="connsiteY7" fmla="*/ 0 h 1813992"/>
                    <a:gd name="connsiteX0" fmla="*/ 0 w 1359043"/>
                    <a:gd name="connsiteY0" fmla="*/ 0 h 1820658"/>
                    <a:gd name="connsiteX1" fmla="*/ 1359043 w 1359043"/>
                    <a:gd name="connsiteY1" fmla="*/ 0 h 1820658"/>
                    <a:gd name="connsiteX2" fmla="*/ 1359043 w 1359043"/>
                    <a:gd name="connsiteY2" fmla="*/ 212596 h 1820658"/>
                    <a:gd name="connsiteX3" fmla="*/ 720119 w 1359043"/>
                    <a:gd name="connsiteY3" fmla="*/ 1820658 h 1820658"/>
                    <a:gd name="connsiteX4" fmla="*/ 1012 w 1359043"/>
                    <a:gd name="connsiteY4" fmla="*/ 289727 h 1820658"/>
                    <a:gd name="connsiteX5" fmla="*/ 0 w 1359043"/>
                    <a:gd name="connsiteY5" fmla="*/ 289727 h 1820658"/>
                    <a:gd name="connsiteX6" fmla="*/ 0 w 1359043"/>
                    <a:gd name="connsiteY6" fmla="*/ 288030 h 1820658"/>
                    <a:gd name="connsiteX7" fmla="*/ 0 w 1359043"/>
                    <a:gd name="connsiteY7" fmla="*/ 0 h 1820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9043" h="1820658">
                      <a:moveTo>
                        <a:pt x="0" y="0"/>
                      </a:moveTo>
                      <a:lnTo>
                        <a:pt x="1359043" y="0"/>
                      </a:lnTo>
                      <a:lnTo>
                        <a:pt x="1359043" y="212596"/>
                      </a:lnTo>
                      <a:lnTo>
                        <a:pt x="720119" y="1820658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50000"/>
                        <a:lumOff val="50000"/>
                      </a:schemeClr>
                    </a:gs>
                    <a:gs pos="100000">
                      <a:schemeClr val="accent2">
                        <a:lumMod val="50000"/>
                        <a:lumOff val="5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2810055" y="3399597"/>
                  <a:ext cx="264192" cy="763141"/>
                </a:xfrm>
                <a:custGeom>
                  <a:avLst/>
                  <a:gdLst>
                    <a:gd name="connsiteX0" fmla="*/ 0 w 1345558"/>
                    <a:gd name="connsiteY0" fmla="*/ 0 h 1783227"/>
                    <a:gd name="connsiteX1" fmla="*/ 897414 w 1345558"/>
                    <a:gd name="connsiteY1" fmla="*/ 0 h 1783227"/>
                    <a:gd name="connsiteX2" fmla="*/ 901843 w 1345558"/>
                    <a:gd name="connsiteY2" fmla="*/ 212596 h 1783227"/>
                    <a:gd name="connsiteX3" fmla="*/ 1345558 w 1345558"/>
                    <a:gd name="connsiteY3" fmla="*/ 1783227 h 1783227"/>
                    <a:gd name="connsiteX4" fmla="*/ 1012 w 1345558"/>
                    <a:gd name="connsiteY4" fmla="*/ 289727 h 1783227"/>
                    <a:gd name="connsiteX5" fmla="*/ 0 w 1345558"/>
                    <a:gd name="connsiteY5" fmla="*/ 289727 h 1783227"/>
                    <a:gd name="connsiteX6" fmla="*/ 0 w 1345558"/>
                    <a:gd name="connsiteY6" fmla="*/ 288030 h 1783227"/>
                    <a:gd name="connsiteX7" fmla="*/ 0 w 1345558"/>
                    <a:gd name="connsiteY7" fmla="*/ 0 h 1783227"/>
                    <a:gd name="connsiteX0" fmla="*/ 0 w 1331023"/>
                    <a:gd name="connsiteY0" fmla="*/ 0 h 1763232"/>
                    <a:gd name="connsiteX1" fmla="*/ 897414 w 1331023"/>
                    <a:gd name="connsiteY1" fmla="*/ 0 h 1763232"/>
                    <a:gd name="connsiteX2" fmla="*/ 901843 w 1331023"/>
                    <a:gd name="connsiteY2" fmla="*/ 212596 h 1763232"/>
                    <a:gd name="connsiteX3" fmla="*/ 1331023 w 1331023"/>
                    <a:gd name="connsiteY3" fmla="*/ 1763232 h 1763232"/>
                    <a:gd name="connsiteX4" fmla="*/ 1012 w 1331023"/>
                    <a:gd name="connsiteY4" fmla="*/ 289727 h 1763232"/>
                    <a:gd name="connsiteX5" fmla="*/ 0 w 1331023"/>
                    <a:gd name="connsiteY5" fmla="*/ 289727 h 1763232"/>
                    <a:gd name="connsiteX6" fmla="*/ 0 w 1331023"/>
                    <a:gd name="connsiteY6" fmla="*/ 288030 h 1763232"/>
                    <a:gd name="connsiteX7" fmla="*/ 0 w 1331023"/>
                    <a:gd name="connsiteY7" fmla="*/ 0 h 1763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31023" h="1763232">
                      <a:moveTo>
                        <a:pt x="0" y="0"/>
                      </a:moveTo>
                      <a:lnTo>
                        <a:pt x="897414" y="0"/>
                      </a:lnTo>
                      <a:cubicBezTo>
                        <a:pt x="898890" y="70865"/>
                        <a:pt x="900367" y="141731"/>
                        <a:pt x="901843" y="212596"/>
                      </a:cubicBezTo>
                      <a:lnTo>
                        <a:pt x="1331023" y="1763232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30000"/>
                        <a:lumOff val="70000"/>
                      </a:schemeClr>
                    </a:gs>
                    <a:gs pos="100000">
                      <a:schemeClr val="accent2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1" name="Rectangle 2"/>
                <p:cNvSpPr/>
                <p:nvPr/>
              </p:nvSpPr>
              <p:spPr>
                <a:xfrm>
                  <a:off x="2811292" y="1677194"/>
                  <a:ext cx="177768" cy="181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30000"/>
                        <a:lumOff val="7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2" name="Rectangle 2"/>
                <p:cNvSpPr/>
                <p:nvPr/>
              </p:nvSpPr>
              <p:spPr>
                <a:xfrm>
                  <a:off x="2987824" y="1677195"/>
                  <a:ext cx="177768" cy="181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0"/>
                        <a:lumOff val="50000"/>
                      </a:schemeClr>
                    </a:gs>
                    <a:gs pos="100000">
                      <a:schemeClr val="accent1">
                        <a:lumMod val="50000"/>
                        <a:lumOff val="5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3" name="Rectangle 2"/>
                <p:cNvSpPr/>
                <p:nvPr/>
              </p:nvSpPr>
              <p:spPr>
                <a:xfrm>
                  <a:off x="3165590" y="1677196"/>
                  <a:ext cx="177768" cy="1815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5" name="Isosceles Triangle 4"/>
                <p:cNvSpPr/>
                <p:nvPr/>
              </p:nvSpPr>
              <p:spPr>
                <a:xfrm rot="10800000">
                  <a:off x="2987823" y="3961239"/>
                  <a:ext cx="177768" cy="235517"/>
                </a:xfrm>
                <a:prstGeom prst="triangl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1359132" y="345882"/>
                <a:ext cx="1966239" cy="1811155"/>
                <a:chOff x="1888981" y="1110787"/>
                <a:chExt cx="2254374" cy="2076562"/>
              </a:xfrm>
            </p:grpSpPr>
            <p:sp>
              <p:nvSpPr>
                <p:cNvPr id="18" name="Teardrop 30"/>
                <p:cNvSpPr/>
                <p:nvPr/>
              </p:nvSpPr>
              <p:spPr>
                <a:xfrm rot="8100000">
                  <a:off x="2322441" y="1563466"/>
                  <a:ext cx="1333455" cy="1333457"/>
                </a:xfrm>
                <a:custGeom>
                  <a:avLst/>
                  <a:gdLst>
                    <a:gd name="connsiteX0" fmla="*/ 293361 w 2192670"/>
                    <a:gd name="connsiteY0" fmla="*/ 1899310 h 2192671"/>
                    <a:gd name="connsiteX1" fmla="*/ 0 w 2192670"/>
                    <a:gd name="connsiteY1" fmla="*/ 1191074 h 2192671"/>
                    <a:gd name="connsiteX2" fmla="*/ 1001597 w 2192670"/>
                    <a:gd name="connsiteY2" fmla="*/ 189477 h 2192671"/>
                    <a:gd name="connsiteX3" fmla="*/ 1341342 w 2192670"/>
                    <a:gd name="connsiteY3" fmla="*/ 189477 h 2192671"/>
                    <a:gd name="connsiteX4" fmla="*/ 1530818 w 2192670"/>
                    <a:gd name="connsiteY4" fmla="*/ 0 h 2192671"/>
                    <a:gd name="connsiteX5" fmla="*/ 1806586 w 2192670"/>
                    <a:gd name="connsiteY5" fmla="*/ 0 h 2192671"/>
                    <a:gd name="connsiteX6" fmla="*/ 1996062 w 2192670"/>
                    <a:gd name="connsiteY6" fmla="*/ 189477 h 2192671"/>
                    <a:gd name="connsiteX7" fmla="*/ 2003194 w 2192670"/>
                    <a:gd name="connsiteY7" fmla="*/ 189477 h 2192671"/>
                    <a:gd name="connsiteX8" fmla="*/ 2003194 w 2192670"/>
                    <a:gd name="connsiteY8" fmla="*/ 196609 h 2192671"/>
                    <a:gd name="connsiteX9" fmla="*/ 2192670 w 2192670"/>
                    <a:gd name="connsiteY9" fmla="*/ 386085 h 2192671"/>
                    <a:gd name="connsiteX10" fmla="*/ 2192670 w 2192670"/>
                    <a:gd name="connsiteY10" fmla="*/ 661852 h 2192671"/>
                    <a:gd name="connsiteX11" fmla="*/ 2003193 w 2192670"/>
                    <a:gd name="connsiteY11" fmla="*/ 851329 h 2192671"/>
                    <a:gd name="connsiteX12" fmla="*/ 2003194 w 2192670"/>
                    <a:gd name="connsiteY12" fmla="*/ 1191074 h 2192671"/>
                    <a:gd name="connsiteX13" fmla="*/ 1001597 w 2192670"/>
                    <a:gd name="connsiteY13" fmla="*/ 2192671 h 2192671"/>
                    <a:gd name="connsiteX14" fmla="*/ 293361 w 2192670"/>
                    <a:gd name="connsiteY14" fmla="*/ 1899310 h 2192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92670" h="2192671">
                      <a:moveTo>
                        <a:pt x="293361" y="1899310"/>
                      </a:moveTo>
                      <a:cubicBezTo>
                        <a:pt x="112107" y="1718057"/>
                        <a:pt x="0" y="1467657"/>
                        <a:pt x="0" y="1191074"/>
                      </a:cubicBezTo>
                      <a:cubicBezTo>
                        <a:pt x="0" y="637907"/>
                        <a:pt x="448430" y="189477"/>
                        <a:pt x="1001597" y="189477"/>
                      </a:cubicBezTo>
                      <a:lnTo>
                        <a:pt x="1341342" y="189477"/>
                      </a:lnTo>
                      <a:lnTo>
                        <a:pt x="1530818" y="0"/>
                      </a:lnTo>
                      <a:cubicBezTo>
                        <a:pt x="1606970" y="-76151"/>
                        <a:pt x="1730435" y="-76151"/>
                        <a:pt x="1806586" y="0"/>
                      </a:cubicBezTo>
                      <a:lnTo>
                        <a:pt x="1996062" y="189477"/>
                      </a:lnTo>
                      <a:lnTo>
                        <a:pt x="2003194" y="189477"/>
                      </a:lnTo>
                      <a:lnTo>
                        <a:pt x="2003194" y="196609"/>
                      </a:lnTo>
                      <a:lnTo>
                        <a:pt x="2192670" y="386085"/>
                      </a:lnTo>
                      <a:cubicBezTo>
                        <a:pt x="2268822" y="462236"/>
                        <a:pt x="2268822" y="585701"/>
                        <a:pt x="2192670" y="661852"/>
                      </a:cubicBezTo>
                      <a:lnTo>
                        <a:pt x="2003193" y="851329"/>
                      </a:lnTo>
                      <a:cubicBezTo>
                        <a:pt x="2003193" y="964577"/>
                        <a:pt x="2003194" y="1077826"/>
                        <a:pt x="2003194" y="1191074"/>
                      </a:cubicBezTo>
                      <a:cubicBezTo>
                        <a:pt x="2003194" y="1744241"/>
                        <a:pt x="1554764" y="2192671"/>
                        <a:pt x="1001597" y="2192671"/>
                      </a:cubicBezTo>
                      <a:cubicBezTo>
                        <a:pt x="725014" y="2192671"/>
                        <a:pt x="474614" y="2080563"/>
                        <a:pt x="293361" y="18993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08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25" name="Trapezoid 24"/>
                <p:cNvSpPr/>
                <p:nvPr/>
              </p:nvSpPr>
              <p:spPr>
                <a:xfrm rot="10800000">
                  <a:off x="2751763" y="2230194"/>
                  <a:ext cx="457200" cy="783671"/>
                </a:xfrm>
                <a:prstGeom prst="trapezoid">
                  <a:avLst/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9" name="Rounded Rectangle 18"/>
                <p:cNvSpPr/>
                <p:nvPr/>
              </p:nvSpPr>
              <p:spPr>
                <a:xfrm rot="2700000">
                  <a:off x="3710962" y="1407964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Rounded Rectangle 19"/>
                <p:cNvSpPr/>
                <p:nvPr/>
              </p:nvSpPr>
              <p:spPr>
                <a:xfrm rot="18900000" flipH="1">
                  <a:off x="2156327" y="1407964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ounded Rectangle 20"/>
                <p:cNvSpPr/>
                <p:nvPr/>
              </p:nvSpPr>
              <p:spPr>
                <a:xfrm>
                  <a:off x="2935970" y="1110787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Rounded Rectangle 21"/>
                <p:cNvSpPr/>
                <p:nvPr/>
              </p:nvSpPr>
              <p:spPr>
                <a:xfrm rot="5400000">
                  <a:off x="3933668" y="1996109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Rounded Rectangle 22"/>
                <p:cNvSpPr/>
                <p:nvPr/>
              </p:nvSpPr>
              <p:spPr>
                <a:xfrm rot="16200000" flipH="1">
                  <a:off x="1978847" y="1919902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ounded Rectangle 25"/>
                <p:cNvSpPr/>
                <p:nvPr/>
              </p:nvSpPr>
              <p:spPr>
                <a:xfrm>
                  <a:off x="2692290" y="3074683"/>
                  <a:ext cx="612000" cy="1126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28" name="Rounded Rectangle 27"/>
                <p:cNvSpPr/>
                <p:nvPr/>
              </p:nvSpPr>
              <p:spPr>
                <a:xfrm>
                  <a:off x="283328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Rounded Rectangle 28"/>
                <p:cNvSpPr/>
                <p:nvPr/>
              </p:nvSpPr>
              <p:spPr>
                <a:xfrm>
                  <a:off x="295750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Rounded Rectangle 29"/>
                <p:cNvSpPr/>
                <p:nvPr/>
              </p:nvSpPr>
              <p:spPr>
                <a:xfrm>
                  <a:off x="308172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3313" name="Freeform 13312"/>
            <p:cNvSpPr/>
            <p:nvPr/>
          </p:nvSpPr>
          <p:spPr>
            <a:xfrm>
              <a:off x="-15861" y="2530131"/>
              <a:ext cx="3091680" cy="1938501"/>
            </a:xfrm>
            <a:custGeom>
              <a:avLst/>
              <a:gdLst>
                <a:gd name="connsiteX0" fmla="*/ 2514265 w 2896332"/>
                <a:gd name="connsiteY0" fmla="*/ 466772 h 1875813"/>
                <a:gd name="connsiteX1" fmla="*/ 2655476 w 2896332"/>
                <a:gd name="connsiteY1" fmla="*/ 584615 h 1875813"/>
                <a:gd name="connsiteX2" fmla="*/ 2828170 w 2896332"/>
                <a:gd name="connsiteY2" fmla="*/ 1010501 h 1875813"/>
                <a:gd name="connsiteX3" fmla="*/ 2883834 w 2896332"/>
                <a:gd name="connsiteY3" fmla="*/ 1308835 h 1875813"/>
                <a:gd name="connsiteX4" fmla="*/ 2799743 w 2896332"/>
                <a:gd name="connsiteY4" fmla="*/ 1672098 h 1875813"/>
                <a:gd name="connsiteX5" fmla="*/ 2521033 w 2896332"/>
                <a:gd name="connsiteY5" fmla="*/ 1160421 h 1875813"/>
                <a:gd name="connsiteX6" fmla="*/ 2514265 w 2896332"/>
                <a:gd name="connsiteY6" fmla="*/ 466772 h 1875813"/>
                <a:gd name="connsiteX7" fmla="*/ 1898646 w 2896332"/>
                <a:gd name="connsiteY7" fmla="*/ 46 h 1875813"/>
                <a:gd name="connsiteX8" fmla="*/ 1969811 w 2896332"/>
                <a:gd name="connsiteY8" fmla="*/ 83938 h 1875813"/>
                <a:gd name="connsiteX9" fmla="*/ 1970003 w 2896332"/>
                <a:gd name="connsiteY9" fmla="*/ 120627 h 1875813"/>
                <a:gd name="connsiteX10" fmla="*/ 1962950 w 2896332"/>
                <a:gd name="connsiteY10" fmla="*/ 120627 h 1875813"/>
                <a:gd name="connsiteX11" fmla="*/ 1906617 w 2896332"/>
                <a:gd name="connsiteY11" fmla="*/ 176960 h 1875813"/>
                <a:gd name="connsiteX12" fmla="*/ 1962950 w 2896332"/>
                <a:gd name="connsiteY12" fmla="*/ 233293 h 1875813"/>
                <a:gd name="connsiteX13" fmla="*/ 1970591 w 2896332"/>
                <a:gd name="connsiteY13" fmla="*/ 233293 h 1875813"/>
                <a:gd name="connsiteX14" fmla="*/ 1973469 w 2896332"/>
                <a:gd name="connsiteY14" fmla="*/ 784519 h 1875813"/>
                <a:gd name="connsiteX15" fmla="*/ 1866010 w 2896332"/>
                <a:gd name="connsiteY15" fmla="*/ 878218 h 1875813"/>
                <a:gd name="connsiteX16" fmla="*/ 2733769 w 2896332"/>
                <a:gd name="connsiteY16" fmla="*/ 1387129 h 1875813"/>
                <a:gd name="connsiteX17" fmla="*/ 2694623 w 2896332"/>
                <a:gd name="connsiteY17" fmla="*/ 1674208 h 1875813"/>
                <a:gd name="connsiteX18" fmla="*/ 2394496 w 2896332"/>
                <a:gd name="connsiteY18" fmla="*/ 1654634 h 1875813"/>
                <a:gd name="connsiteX19" fmla="*/ 2069239 w 2896332"/>
                <a:gd name="connsiteY19" fmla="*/ 1875813 h 1875813"/>
                <a:gd name="connsiteX20" fmla="*/ 2023060 w 2896332"/>
                <a:gd name="connsiteY20" fmla="*/ 1634793 h 1875813"/>
                <a:gd name="connsiteX21" fmla="*/ 1739085 w 2896332"/>
                <a:gd name="connsiteY21" fmla="*/ 1871397 h 1875813"/>
                <a:gd name="connsiteX22" fmla="*/ 1648664 w 2896332"/>
                <a:gd name="connsiteY22" fmla="*/ 1582137 h 1875813"/>
                <a:gd name="connsiteX23" fmla="*/ 1376671 w 2896332"/>
                <a:gd name="connsiteY23" fmla="*/ 1700306 h 1875813"/>
                <a:gd name="connsiteX24" fmla="*/ 1415819 w 2896332"/>
                <a:gd name="connsiteY24" fmla="*/ 1334933 h 1875813"/>
                <a:gd name="connsiteX25" fmla="*/ 665501 w 2896332"/>
                <a:gd name="connsiteY25" fmla="*/ 1276212 h 1875813"/>
                <a:gd name="connsiteX26" fmla="*/ 0 w 2896332"/>
                <a:gd name="connsiteY26" fmla="*/ 1126148 h 1875813"/>
                <a:gd name="connsiteX27" fmla="*/ 13050 w 2896332"/>
                <a:gd name="connsiteY27" fmla="*/ 284488 h 1875813"/>
                <a:gd name="connsiteX28" fmla="*/ 1898646 w 2896332"/>
                <a:gd name="connsiteY28" fmla="*/ 46 h 1875813"/>
                <a:gd name="connsiteX0" fmla="*/ 2514265 w 2896332"/>
                <a:gd name="connsiteY0" fmla="*/ 466772 h 1875813"/>
                <a:gd name="connsiteX1" fmla="*/ 2655476 w 2896332"/>
                <a:gd name="connsiteY1" fmla="*/ 584615 h 1875813"/>
                <a:gd name="connsiteX2" fmla="*/ 2828170 w 2896332"/>
                <a:gd name="connsiteY2" fmla="*/ 1010501 h 1875813"/>
                <a:gd name="connsiteX3" fmla="*/ 2883834 w 2896332"/>
                <a:gd name="connsiteY3" fmla="*/ 1308835 h 1875813"/>
                <a:gd name="connsiteX4" fmla="*/ 2799743 w 2896332"/>
                <a:gd name="connsiteY4" fmla="*/ 1672098 h 1875813"/>
                <a:gd name="connsiteX5" fmla="*/ 2521033 w 2896332"/>
                <a:gd name="connsiteY5" fmla="*/ 1160421 h 1875813"/>
                <a:gd name="connsiteX6" fmla="*/ 2514265 w 2896332"/>
                <a:gd name="connsiteY6" fmla="*/ 466772 h 1875813"/>
                <a:gd name="connsiteX7" fmla="*/ 1898646 w 2896332"/>
                <a:gd name="connsiteY7" fmla="*/ 46 h 1875813"/>
                <a:gd name="connsiteX8" fmla="*/ 1969811 w 2896332"/>
                <a:gd name="connsiteY8" fmla="*/ 83938 h 1875813"/>
                <a:gd name="connsiteX9" fmla="*/ 1970003 w 2896332"/>
                <a:gd name="connsiteY9" fmla="*/ 120627 h 1875813"/>
                <a:gd name="connsiteX10" fmla="*/ 1962950 w 2896332"/>
                <a:gd name="connsiteY10" fmla="*/ 120627 h 1875813"/>
                <a:gd name="connsiteX11" fmla="*/ 1906617 w 2896332"/>
                <a:gd name="connsiteY11" fmla="*/ 176960 h 1875813"/>
                <a:gd name="connsiteX12" fmla="*/ 1962950 w 2896332"/>
                <a:gd name="connsiteY12" fmla="*/ 233293 h 1875813"/>
                <a:gd name="connsiteX13" fmla="*/ 1970591 w 2896332"/>
                <a:gd name="connsiteY13" fmla="*/ 233293 h 1875813"/>
                <a:gd name="connsiteX14" fmla="*/ 1973469 w 2896332"/>
                <a:gd name="connsiteY14" fmla="*/ 784519 h 1875813"/>
                <a:gd name="connsiteX15" fmla="*/ 1866010 w 2896332"/>
                <a:gd name="connsiteY15" fmla="*/ 878218 h 1875813"/>
                <a:gd name="connsiteX16" fmla="*/ 2733769 w 2896332"/>
                <a:gd name="connsiteY16" fmla="*/ 1387129 h 1875813"/>
                <a:gd name="connsiteX17" fmla="*/ 2694623 w 2896332"/>
                <a:gd name="connsiteY17" fmla="*/ 1674208 h 1875813"/>
                <a:gd name="connsiteX18" fmla="*/ 2394496 w 2896332"/>
                <a:gd name="connsiteY18" fmla="*/ 1654634 h 1875813"/>
                <a:gd name="connsiteX19" fmla="*/ 2069239 w 2896332"/>
                <a:gd name="connsiteY19" fmla="*/ 1875813 h 1875813"/>
                <a:gd name="connsiteX20" fmla="*/ 2023060 w 2896332"/>
                <a:gd name="connsiteY20" fmla="*/ 1634793 h 1875813"/>
                <a:gd name="connsiteX21" fmla="*/ 1739085 w 2896332"/>
                <a:gd name="connsiteY21" fmla="*/ 1871397 h 1875813"/>
                <a:gd name="connsiteX22" fmla="*/ 1648664 w 2896332"/>
                <a:gd name="connsiteY22" fmla="*/ 1582137 h 1875813"/>
                <a:gd name="connsiteX23" fmla="*/ 1376671 w 2896332"/>
                <a:gd name="connsiteY23" fmla="*/ 1700306 h 1875813"/>
                <a:gd name="connsiteX24" fmla="*/ 1415819 w 2896332"/>
                <a:gd name="connsiteY24" fmla="*/ 1334933 h 1875813"/>
                <a:gd name="connsiteX25" fmla="*/ 665501 w 2896332"/>
                <a:gd name="connsiteY25" fmla="*/ 1276212 h 1875813"/>
                <a:gd name="connsiteX26" fmla="*/ 0 w 2896332"/>
                <a:gd name="connsiteY26" fmla="*/ 1126148 h 1875813"/>
                <a:gd name="connsiteX27" fmla="*/ 13050 w 2896332"/>
                <a:gd name="connsiteY27" fmla="*/ 284488 h 1875813"/>
                <a:gd name="connsiteX28" fmla="*/ 1898646 w 2896332"/>
                <a:gd name="connsiteY28" fmla="*/ 46 h 1875813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50 w 2896332"/>
                <a:gd name="connsiteY12" fmla="*/ 233293 h 1871397"/>
                <a:gd name="connsiteX13" fmla="*/ 1970591 w 2896332"/>
                <a:gd name="connsiteY13" fmla="*/ 233293 h 1871397"/>
                <a:gd name="connsiteX14" fmla="*/ 1973469 w 2896332"/>
                <a:gd name="connsiteY14" fmla="*/ 784519 h 1871397"/>
                <a:gd name="connsiteX15" fmla="*/ 1866010 w 2896332"/>
                <a:gd name="connsiteY15" fmla="*/ 878218 h 1871397"/>
                <a:gd name="connsiteX16" fmla="*/ 2733769 w 2896332"/>
                <a:gd name="connsiteY16" fmla="*/ 1387129 h 1871397"/>
                <a:gd name="connsiteX17" fmla="*/ 2694623 w 2896332"/>
                <a:gd name="connsiteY17" fmla="*/ 1674208 h 1871397"/>
                <a:gd name="connsiteX18" fmla="*/ 2394496 w 2896332"/>
                <a:gd name="connsiteY18" fmla="*/ 1654634 h 1871397"/>
                <a:gd name="connsiteX19" fmla="*/ 2023060 w 2896332"/>
                <a:gd name="connsiteY19" fmla="*/ 1634793 h 1871397"/>
                <a:gd name="connsiteX20" fmla="*/ 1739085 w 2896332"/>
                <a:gd name="connsiteY20" fmla="*/ 1871397 h 1871397"/>
                <a:gd name="connsiteX21" fmla="*/ 1648664 w 2896332"/>
                <a:gd name="connsiteY21" fmla="*/ 1582137 h 1871397"/>
                <a:gd name="connsiteX22" fmla="*/ 1376671 w 2896332"/>
                <a:gd name="connsiteY22" fmla="*/ 1700306 h 1871397"/>
                <a:gd name="connsiteX23" fmla="*/ 1415819 w 2896332"/>
                <a:gd name="connsiteY23" fmla="*/ 1334933 h 1871397"/>
                <a:gd name="connsiteX24" fmla="*/ 665501 w 2896332"/>
                <a:gd name="connsiteY24" fmla="*/ 1276212 h 1871397"/>
                <a:gd name="connsiteX25" fmla="*/ 0 w 2896332"/>
                <a:gd name="connsiteY25" fmla="*/ 1126148 h 1871397"/>
                <a:gd name="connsiteX26" fmla="*/ 13050 w 2896332"/>
                <a:gd name="connsiteY26" fmla="*/ 284488 h 1871397"/>
                <a:gd name="connsiteX27" fmla="*/ 1898646 w 2896332"/>
                <a:gd name="connsiteY27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50 w 2896332"/>
                <a:gd name="connsiteY12" fmla="*/ 233293 h 1871397"/>
                <a:gd name="connsiteX13" fmla="*/ 1962971 w 2896332"/>
                <a:gd name="connsiteY13" fmla="*/ 267583 h 1871397"/>
                <a:gd name="connsiteX14" fmla="*/ 1973469 w 2896332"/>
                <a:gd name="connsiteY14" fmla="*/ 784519 h 1871397"/>
                <a:gd name="connsiteX15" fmla="*/ 1866010 w 2896332"/>
                <a:gd name="connsiteY15" fmla="*/ 878218 h 1871397"/>
                <a:gd name="connsiteX16" fmla="*/ 2733769 w 2896332"/>
                <a:gd name="connsiteY16" fmla="*/ 1387129 h 1871397"/>
                <a:gd name="connsiteX17" fmla="*/ 2694623 w 2896332"/>
                <a:gd name="connsiteY17" fmla="*/ 1674208 h 1871397"/>
                <a:gd name="connsiteX18" fmla="*/ 2394496 w 2896332"/>
                <a:gd name="connsiteY18" fmla="*/ 1654634 h 1871397"/>
                <a:gd name="connsiteX19" fmla="*/ 2023060 w 2896332"/>
                <a:gd name="connsiteY19" fmla="*/ 1634793 h 1871397"/>
                <a:gd name="connsiteX20" fmla="*/ 1739085 w 2896332"/>
                <a:gd name="connsiteY20" fmla="*/ 1871397 h 1871397"/>
                <a:gd name="connsiteX21" fmla="*/ 1648664 w 2896332"/>
                <a:gd name="connsiteY21" fmla="*/ 1582137 h 1871397"/>
                <a:gd name="connsiteX22" fmla="*/ 1376671 w 2896332"/>
                <a:gd name="connsiteY22" fmla="*/ 1700306 h 1871397"/>
                <a:gd name="connsiteX23" fmla="*/ 1415819 w 2896332"/>
                <a:gd name="connsiteY23" fmla="*/ 1334933 h 1871397"/>
                <a:gd name="connsiteX24" fmla="*/ 665501 w 2896332"/>
                <a:gd name="connsiteY24" fmla="*/ 1276212 h 1871397"/>
                <a:gd name="connsiteX25" fmla="*/ 0 w 2896332"/>
                <a:gd name="connsiteY25" fmla="*/ 1126148 h 1871397"/>
                <a:gd name="connsiteX26" fmla="*/ 13050 w 2896332"/>
                <a:gd name="connsiteY26" fmla="*/ 284488 h 1871397"/>
                <a:gd name="connsiteX27" fmla="*/ 1898646 w 2896332"/>
                <a:gd name="connsiteY27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71 w 2896332"/>
                <a:gd name="connsiteY12" fmla="*/ 267583 h 1871397"/>
                <a:gd name="connsiteX13" fmla="*/ 1973469 w 2896332"/>
                <a:gd name="connsiteY13" fmla="*/ 784519 h 1871397"/>
                <a:gd name="connsiteX14" fmla="*/ 1866010 w 2896332"/>
                <a:gd name="connsiteY14" fmla="*/ 878218 h 1871397"/>
                <a:gd name="connsiteX15" fmla="*/ 2733769 w 2896332"/>
                <a:gd name="connsiteY15" fmla="*/ 1387129 h 1871397"/>
                <a:gd name="connsiteX16" fmla="*/ 2694623 w 2896332"/>
                <a:gd name="connsiteY16" fmla="*/ 1674208 h 1871397"/>
                <a:gd name="connsiteX17" fmla="*/ 2394496 w 2896332"/>
                <a:gd name="connsiteY17" fmla="*/ 1654634 h 1871397"/>
                <a:gd name="connsiteX18" fmla="*/ 2023060 w 2896332"/>
                <a:gd name="connsiteY18" fmla="*/ 1634793 h 1871397"/>
                <a:gd name="connsiteX19" fmla="*/ 1739085 w 2896332"/>
                <a:gd name="connsiteY19" fmla="*/ 1871397 h 1871397"/>
                <a:gd name="connsiteX20" fmla="*/ 1648664 w 2896332"/>
                <a:gd name="connsiteY20" fmla="*/ 1582137 h 1871397"/>
                <a:gd name="connsiteX21" fmla="*/ 1376671 w 2896332"/>
                <a:gd name="connsiteY21" fmla="*/ 1700306 h 1871397"/>
                <a:gd name="connsiteX22" fmla="*/ 1415819 w 2896332"/>
                <a:gd name="connsiteY22" fmla="*/ 1334933 h 1871397"/>
                <a:gd name="connsiteX23" fmla="*/ 665501 w 2896332"/>
                <a:gd name="connsiteY23" fmla="*/ 1276212 h 1871397"/>
                <a:gd name="connsiteX24" fmla="*/ 0 w 2896332"/>
                <a:gd name="connsiteY24" fmla="*/ 1126148 h 1871397"/>
                <a:gd name="connsiteX25" fmla="*/ 13050 w 2896332"/>
                <a:gd name="connsiteY25" fmla="*/ 284488 h 1871397"/>
                <a:gd name="connsiteX26" fmla="*/ 1898646 w 2896332"/>
                <a:gd name="connsiteY26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71 w 2896332"/>
                <a:gd name="connsiteY12" fmla="*/ 267583 h 1871397"/>
                <a:gd name="connsiteX13" fmla="*/ 1973469 w 2896332"/>
                <a:gd name="connsiteY13" fmla="*/ 784519 h 1871397"/>
                <a:gd name="connsiteX14" fmla="*/ 1866010 w 2896332"/>
                <a:gd name="connsiteY14" fmla="*/ 878218 h 1871397"/>
                <a:gd name="connsiteX15" fmla="*/ 2733769 w 2896332"/>
                <a:gd name="connsiteY15" fmla="*/ 1387129 h 1871397"/>
                <a:gd name="connsiteX16" fmla="*/ 2694623 w 2896332"/>
                <a:gd name="connsiteY16" fmla="*/ 1674208 h 1871397"/>
                <a:gd name="connsiteX17" fmla="*/ 2394496 w 2896332"/>
                <a:gd name="connsiteY17" fmla="*/ 1654634 h 1871397"/>
                <a:gd name="connsiteX18" fmla="*/ 2023060 w 2896332"/>
                <a:gd name="connsiteY18" fmla="*/ 1634793 h 1871397"/>
                <a:gd name="connsiteX19" fmla="*/ 1739085 w 2896332"/>
                <a:gd name="connsiteY19" fmla="*/ 1871397 h 1871397"/>
                <a:gd name="connsiteX20" fmla="*/ 1648664 w 2896332"/>
                <a:gd name="connsiteY20" fmla="*/ 1582137 h 1871397"/>
                <a:gd name="connsiteX21" fmla="*/ 1376671 w 2896332"/>
                <a:gd name="connsiteY21" fmla="*/ 1700306 h 1871397"/>
                <a:gd name="connsiteX22" fmla="*/ 1415819 w 2896332"/>
                <a:gd name="connsiteY22" fmla="*/ 1334933 h 1871397"/>
                <a:gd name="connsiteX23" fmla="*/ 665501 w 2896332"/>
                <a:gd name="connsiteY23" fmla="*/ 1276212 h 1871397"/>
                <a:gd name="connsiteX24" fmla="*/ 0 w 2896332"/>
                <a:gd name="connsiteY24" fmla="*/ 1126148 h 1871397"/>
                <a:gd name="connsiteX25" fmla="*/ 13050 w 2896332"/>
                <a:gd name="connsiteY25" fmla="*/ 284488 h 1871397"/>
                <a:gd name="connsiteX26" fmla="*/ 1898646 w 2896332"/>
                <a:gd name="connsiteY26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06617 w 2896332"/>
                <a:gd name="connsiteY10" fmla="*/ 176960 h 1871397"/>
                <a:gd name="connsiteX11" fmla="*/ 1962971 w 2896332"/>
                <a:gd name="connsiteY11" fmla="*/ 267583 h 1871397"/>
                <a:gd name="connsiteX12" fmla="*/ 1973469 w 2896332"/>
                <a:gd name="connsiteY12" fmla="*/ 784519 h 1871397"/>
                <a:gd name="connsiteX13" fmla="*/ 1866010 w 2896332"/>
                <a:gd name="connsiteY13" fmla="*/ 878218 h 1871397"/>
                <a:gd name="connsiteX14" fmla="*/ 2733769 w 2896332"/>
                <a:gd name="connsiteY14" fmla="*/ 1387129 h 1871397"/>
                <a:gd name="connsiteX15" fmla="*/ 2694623 w 2896332"/>
                <a:gd name="connsiteY15" fmla="*/ 1674208 h 1871397"/>
                <a:gd name="connsiteX16" fmla="*/ 2394496 w 2896332"/>
                <a:gd name="connsiteY16" fmla="*/ 1654634 h 1871397"/>
                <a:gd name="connsiteX17" fmla="*/ 2023060 w 2896332"/>
                <a:gd name="connsiteY17" fmla="*/ 1634793 h 1871397"/>
                <a:gd name="connsiteX18" fmla="*/ 1739085 w 2896332"/>
                <a:gd name="connsiteY18" fmla="*/ 1871397 h 1871397"/>
                <a:gd name="connsiteX19" fmla="*/ 1648664 w 2896332"/>
                <a:gd name="connsiteY19" fmla="*/ 1582137 h 1871397"/>
                <a:gd name="connsiteX20" fmla="*/ 1376671 w 2896332"/>
                <a:gd name="connsiteY20" fmla="*/ 1700306 h 1871397"/>
                <a:gd name="connsiteX21" fmla="*/ 1415819 w 2896332"/>
                <a:gd name="connsiteY21" fmla="*/ 1334933 h 1871397"/>
                <a:gd name="connsiteX22" fmla="*/ 665501 w 2896332"/>
                <a:gd name="connsiteY22" fmla="*/ 1276212 h 1871397"/>
                <a:gd name="connsiteX23" fmla="*/ 0 w 2896332"/>
                <a:gd name="connsiteY23" fmla="*/ 1126148 h 1871397"/>
                <a:gd name="connsiteX24" fmla="*/ 13050 w 2896332"/>
                <a:gd name="connsiteY24" fmla="*/ 284488 h 1871397"/>
                <a:gd name="connsiteX25" fmla="*/ 1898646 w 2896332"/>
                <a:gd name="connsiteY25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85869 w 2896332"/>
                <a:gd name="connsiteY15" fmla="*/ 1585623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85869 w 2896332"/>
                <a:gd name="connsiteY15" fmla="*/ 1585623 h 1871397"/>
                <a:gd name="connsiteX16" fmla="*/ 2074819 w 2896332"/>
                <a:gd name="connsiteY16" fmla="*/ 1565782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8202 h 1872827"/>
                <a:gd name="connsiteX1" fmla="*/ 2655476 w 2896332"/>
                <a:gd name="connsiteY1" fmla="*/ 586045 h 1872827"/>
                <a:gd name="connsiteX2" fmla="*/ 2828170 w 2896332"/>
                <a:gd name="connsiteY2" fmla="*/ 1011931 h 1872827"/>
                <a:gd name="connsiteX3" fmla="*/ 2883834 w 2896332"/>
                <a:gd name="connsiteY3" fmla="*/ 1310265 h 1872827"/>
                <a:gd name="connsiteX4" fmla="*/ 2799743 w 2896332"/>
                <a:gd name="connsiteY4" fmla="*/ 1673528 h 1872827"/>
                <a:gd name="connsiteX5" fmla="*/ 2521033 w 2896332"/>
                <a:gd name="connsiteY5" fmla="*/ 1161851 h 1872827"/>
                <a:gd name="connsiteX6" fmla="*/ 2514265 w 2896332"/>
                <a:gd name="connsiteY6" fmla="*/ 468202 h 1872827"/>
                <a:gd name="connsiteX7" fmla="*/ 1898646 w 2896332"/>
                <a:gd name="connsiteY7" fmla="*/ 1476 h 1872827"/>
                <a:gd name="connsiteX8" fmla="*/ 1906617 w 2896332"/>
                <a:gd name="connsiteY8" fmla="*/ 178390 h 1872827"/>
                <a:gd name="connsiteX9" fmla="*/ 1962971 w 2896332"/>
                <a:gd name="connsiteY9" fmla="*/ 269013 h 1872827"/>
                <a:gd name="connsiteX10" fmla="*/ 1973469 w 2896332"/>
                <a:gd name="connsiteY10" fmla="*/ 785949 h 1872827"/>
                <a:gd name="connsiteX11" fmla="*/ 1866010 w 2896332"/>
                <a:gd name="connsiteY11" fmla="*/ 879648 h 1872827"/>
                <a:gd name="connsiteX12" fmla="*/ 2733769 w 2896332"/>
                <a:gd name="connsiteY12" fmla="*/ 1388559 h 1872827"/>
                <a:gd name="connsiteX13" fmla="*/ 2694623 w 2896332"/>
                <a:gd name="connsiteY13" fmla="*/ 1641133 h 1872827"/>
                <a:gd name="connsiteX14" fmla="*/ 2385869 w 2896332"/>
                <a:gd name="connsiteY14" fmla="*/ 1587053 h 1872827"/>
                <a:gd name="connsiteX15" fmla="*/ 2074819 w 2896332"/>
                <a:gd name="connsiteY15" fmla="*/ 1567212 h 1872827"/>
                <a:gd name="connsiteX16" fmla="*/ 1739085 w 2896332"/>
                <a:gd name="connsiteY16" fmla="*/ 1872827 h 1872827"/>
                <a:gd name="connsiteX17" fmla="*/ 1648664 w 2896332"/>
                <a:gd name="connsiteY17" fmla="*/ 1583567 h 1872827"/>
                <a:gd name="connsiteX18" fmla="*/ 1376671 w 2896332"/>
                <a:gd name="connsiteY18" fmla="*/ 1701736 h 1872827"/>
                <a:gd name="connsiteX19" fmla="*/ 1415819 w 2896332"/>
                <a:gd name="connsiteY19" fmla="*/ 1336363 h 1872827"/>
                <a:gd name="connsiteX20" fmla="*/ 665501 w 2896332"/>
                <a:gd name="connsiteY20" fmla="*/ 1277642 h 1872827"/>
                <a:gd name="connsiteX21" fmla="*/ 0 w 2896332"/>
                <a:gd name="connsiteY21" fmla="*/ 1127578 h 1872827"/>
                <a:gd name="connsiteX22" fmla="*/ 13050 w 2896332"/>
                <a:gd name="connsiteY22" fmla="*/ 285918 h 1872827"/>
                <a:gd name="connsiteX23" fmla="*/ 1898646 w 2896332"/>
                <a:gd name="connsiteY23" fmla="*/ 1476 h 187282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2971 w 2896332"/>
                <a:gd name="connsiteY8" fmla="*/ 267583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2971 w 2896332"/>
                <a:gd name="connsiteY8" fmla="*/ 267583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87909 w 2896332"/>
                <a:gd name="connsiteY5" fmla="*/ 1152990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09609 w 2896332"/>
                <a:gd name="connsiteY0" fmla="*/ 251285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09609 w 2896332"/>
                <a:gd name="connsiteY6" fmla="*/ 251285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09609 w 2894163"/>
                <a:gd name="connsiteY0" fmla="*/ 251285 h 1871397"/>
                <a:gd name="connsiteX1" fmla="*/ 2655476 w 2894163"/>
                <a:gd name="connsiteY1" fmla="*/ 584615 h 1871397"/>
                <a:gd name="connsiteX2" fmla="*/ 2828170 w 2894163"/>
                <a:gd name="connsiteY2" fmla="*/ 1010501 h 1871397"/>
                <a:gd name="connsiteX3" fmla="*/ 2883834 w 2894163"/>
                <a:gd name="connsiteY3" fmla="*/ 1308835 h 1871397"/>
                <a:gd name="connsiteX4" fmla="*/ 2792313 w 2894163"/>
                <a:gd name="connsiteY4" fmla="*/ 1690675 h 1871397"/>
                <a:gd name="connsiteX5" fmla="*/ 2651069 w 2894163"/>
                <a:gd name="connsiteY5" fmla="*/ 1156706 h 1871397"/>
                <a:gd name="connsiteX6" fmla="*/ 2209609 w 2894163"/>
                <a:gd name="connsiteY6" fmla="*/ 251285 h 1871397"/>
                <a:gd name="connsiteX7" fmla="*/ 1898646 w 2894163"/>
                <a:gd name="connsiteY7" fmla="*/ 46 h 1871397"/>
                <a:gd name="connsiteX8" fmla="*/ 1941303 w 2894163"/>
                <a:gd name="connsiteY8" fmla="*/ 293585 h 1871397"/>
                <a:gd name="connsiteX9" fmla="*/ 1974640 w 2894163"/>
                <a:gd name="connsiteY9" fmla="*/ 533402 h 1871397"/>
                <a:gd name="connsiteX10" fmla="*/ 1973469 w 2894163"/>
                <a:gd name="connsiteY10" fmla="*/ 784519 h 1871397"/>
                <a:gd name="connsiteX11" fmla="*/ 1866010 w 2894163"/>
                <a:gd name="connsiteY11" fmla="*/ 878218 h 1871397"/>
                <a:gd name="connsiteX12" fmla="*/ 2733769 w 2894163"/>
                <a:gd name="connsiteY12" fmla="*/ 1387129 h 1871397"/>
                <a:gd name="connsiteX13" fmla="*/ 2694623 w 2894163"/>
                <a:gd name="connsiteY13" fmla="*/ 1639703 h 1871397"/>
                <a:gd name="connsiteX14" fmla="*/ 2385869 w 2894163"/>
                <a:gd name="connsiteY14" fmla="*/ 1585623 h 1871397"/>
                <a:gd name="connsiteX15" fmla="*/ 2074819 w 2894163"/>
                <a:gd name="connsiteY15" fmla="*/ 1565782 h 1871397"/>
                <a:gd name="connsiteX16" fmla="*/ 1739085 w 2894163"/>
                <a:gd name="connsiteY16" fmla="*/ 1871397 h 1871397"/>
                <a:gd name="connsiteX17" fmla="*/ 1648664 w 2894163"/>
                <a:gd name="connsiteY17" fmla="*/ 1582137 h 1871397"/>
                <a:gd name="connsiteX18" fmla="*/ 1376671 w 2894163"/>
                <a:gd name="connsiteY18" fmla="*/ 1700306 h 1871397"/>
                <a:gd name="connsiteX19" fmla="*/ 1415819 w 2894163"/>
                <a:gd name="connsiteY19" fmla="*/ 1334933 h 1871397"/>
                <a:gd name="connsiteX20" fmla="*/ 665501 w 2894163"/>
                <a:gd name="connsiteY20" fmla="*/ 1276212 h 1871397"/>
                <a:gd name="connsiteX21" fmla="*/ 0 w 2894163"/>
                <a:gd name="connsiteY21" fmla="*/ 1126148 h 1871397"/>
                <a:gd name="connsiteX22" fmla="*/ 13050 w 2894163"/>
                <a:gd name="connsiteY22" fmla="*/ 284488 h 1871397"/>
                <a:gd name="connsiteX23" fmla="*/ 1898646 w 2894163"/>
                <a:gd name="connsiteY23" fmla="*/ 46 h 1871397"/>
                <a:gd name="connsiteX0" fmla="*/ 2209609 w 2914477"/>
                <a:gd name="connsiteY0" fmla="*/ 251285 h 1871397"/>
                <a:gd name="connsiteX1" fmla="*/ 2655476 w 2914477"/>
                <a:gd name="connsiteY1" fmla="*/ 584615 h 1871397"/>
                <a:gd name="connsiteX2" fmla="*/ 2828170 w 2914477"/>
                <a:gd name="connsiteY2" fmla="*/ 1010501 h 1871397"/>
                <a:gd name="connsiteX3" fmla="*/ 2883834 w 2914477"/>
                <a:gd name="connsiteY3" fmla="*/ 1308835 h 1871397"/>
                <a:gd name="connsiteX4" fmla="*/ 2840612 w 2914477"/>
                <a:gd name="connsiteY4" fmla="*/ 1564355 h 1871397"/>
                <a:gd name="connsiteX5" fmla="*/ 2651069 w 2914477"/>
                <a:gd name="connsiteY5" fmla="*/ 1156706 h 1871397"/>
                <a:gd name="connsiteX6" fmla="*/ 2209609 w 2914477"/>
                <a:gd name="connsiteY6" fmla="*/ 251285 h 1871397"/>
                <a:gd name="connsiteX7" fmla="*/ 1898646 w 2914477"/>
                <a:gd name="connsiteY7" fmla="*/ 46 h 1871397"/>
                <a:gd name="connsiteX8" fmla="*/ 1941303 w 2914477"/>
                <a:gd name="connsiteY8" fmla="*/ 293585 h 1871397"/>
                <a:gd name="connsiteX9" fmla="*/ 1974640 w 2914477"/>
                <a:gd name="connsiteY9" fmla="*/ 533402 h 1871397"/>
                <a:gd name="connsiteX10" fmla="*/ 1973469 w 2914477"/>
                <a:gd name="connsiteY10" fmla="*/ 784519 h 1871397"/>
                <a:gd name="connsiteX11" fmla="*/ 1866010 w 2914477"/>
                <a:gd name="connsiteY11" fmla="*/ 878218 h 1871397"/>
                <a:gd name="connsiteX12" fmla="*/ 2733769 w 2914477"/>
                <a:gd name="connsiteY12" fmla="*/ 1387129 h 1871397"/>
                <a:gd name="connsiteX13" fmla="*/ 2694623 w 2914477"/>
                <a:gd name="connsiteY13" fmla="*/ 1639703 h 1871397"/>
                <a:gd name="connsiteX14" fmla="*/ 2385869 w 2914477"/>
                <a:gd name="connsiteY14" fmla="*/ 1585623 h 1871397"/>
                <a:gd name="connsiteX15" fmla="*/ 2074819 w 2914477"/>
                <a:gd name="connsiteY15" fmla="*/ 1565782 h 1871397"/>
                <a:gd name="connsiteX16" fmla="*/ 1739085 w 2914477"/>
                <a:gd name="connsiteY16" fmla="*/ 1871397 h 1871397"/>
                <a:gd name="connsiteX17" fmla="*/ 1648664 w 2914477"/>
                <a:gd name="connsiteY17" fmla="*/ 1582137 h 1871397"/>
                <a:gd name="connsiteX18" fmla="*/ 1376671 w 2914477"/>
                <a:gd name="connsiteY18" fmla="*/ 1700306 h 1871397"/>
                <a:gd name="connsiteX19" fmla="*/ 1415819 w 2914477"/>
                <a:gd name="connsiteY19" fmla="*/ 1334933 h 1871397"/>
                <a:gd name="connsiteX20" fmla="*/ 665501 w 2914477"/>
                <a:gd name="connsiteY20" fmla="*/ 1276212 h 1871397"/>
                <a:gd name="connsiteX21" fmla="*/ 0 w 2914477"/>
                <a:gd name="connsiteY21" fmla="*/ 1126148 h 1871397"/>
                <a:gd name="connsiteX22" fmla="*/ 13050 w 2914477"/>
                <a:gd name="connsiteY22" fmla="*/ 284488 h 1871397"/>
                <a:gd name="connsiteX23" fmla="*/ 1898646 w 2914477"/>
                <a:gd name="connsiteY23" fmla="*/ 46 h 1871397"/>
                <a:gd name="connsiteX0" fmla="*/ 2209609 w 2914477"/>
                <a:gd name="connsiteY0" fmla="*/ 251285 h 1871397"/>
                <a:gd name="connsiteX1" fmla="*/ 2655476 w 2914477"/>
                <a:gd name="connsiteY1" fmla="*/ 584615 h 1871397"/>
                <a:gd name="connsiteX2" fmla="*/ 2828170 w 2914477"/>
                <a:gd name="connsiteY2" fmla="*/ 1010501 h 1871397"/>
                <a:gd name="connsiteX3" fmla="*/ 2883834 w 2914477"/>
                <a:gd name="connsiteY3" fmla="*/ 1308835 h 1871397"/>
                <a:gd name="connsiteX4" fmla="*/ 2840612 w 2914477"/>
                <a:gd name="connsiteY4" fmla="*/ 1564355 h 1871397"/>
                <a:gd name="connsiteX5" fmla="*/ 2651069 w 2914477"/>
                <a:gd name="connsiteY5" fmla="*/ 1156706 h 1871397"/>
                <a:gd name="connsiteX6" fmla="*/ 2209609 w 2914477"/>
                <a:gd name="connsiteY6" fmla="*/ 251285 h 1871397"/>
                <a:gd name="connsiteX7" fmla="*/ 1898646 w 2914477"/>
                <a:gd name="connsiteY7" fmla="*/ 46 h 1871397"/>
                <a:gd name="connsiteX8" fmla="*/ 1941303 w 2914477"/>
                <a:gd name="connsiteY8" fmla="*/ 293585 h 1871397"/>
                <a:gd name="connsiteX9" fmla="*/ 1974640 w 2914477"/>
                <a:gd name="connsiteY9" fmla="*/ 533402 h 1871397"/>
                <a:gd name="connsiteX10" fmla="*/ 1973469 w 2914477"/>
                <a:gd name="connsiteY10" fmla="*/ 784519 h 1871397"/>
                <a:gd name="connsiteX11" fmla="*/ 1866010 w 2914477"/>
                <a:gd name="connsiteY11" fmla="*/ 878218 h 1871397"/>
                <a:gd name="connsiteX12" fmla="*/ 2733769 w 2914477"/>
                <a:gd name="connsiteY12" fmla="*/ 1387129 h 1871397"/>
                <a:gd name="connsiteX13" fmla="*/ 2694623 w 2914477"/>
                <a:gd name="connsiteY13" fmla="*/ 1639703 h 1871397"/>
                <a:gd name="connsiteX14" fmla="*/ 2385869 w 2914477"/>
                <a:gd name="connsiteY14" fmla="*/ 1585623 h 1871397"/>
                <a:gd name="connsiteX15" fmla="*/ 2074819 w 2914477"/>
                <a:gd name="connsiteY15" fmla="*/ 1565782 h 1871397"/>
                <a:gd name="connsiteX16" fmla="*/ 1739085 w 2914477"/>
                <a:gd name="connsiteY16" fmla="*/ 1871397 h 1871397"/>
                <a:gd name="connsiteX17" fmla="*/ 1648664 w 2914477"/>
                <a:gd name="connsiteY17" fmla="*/ 1582137 h 1871397"/>
                <a:gd name="connsiteX18" fmla="*/ 1376671 w 2914477"/>
                <a:gd name="connsiteY18" fmla="*/ 1700306 h 1871397"/>
                <a:gd name="connsiteX19" fmla="*/ 1415819 w 2914477"/>
                <a:gd name="connsiteY19" fmla="*/ 1334933 h 1871397"/>
                <a:gd name="connsiteX20" fmla="*/ 665501 w 2914477"/>
                <a:gd name="connsiteY20" fmla="*/ 1276212 h 1871397"/>
                <a:gd name="connsiteX21" fmla="*/ 0 w 2914477"/>
                <a:gd name="connsiteY21" fmla="*/ 1126148 h 1871397"/>
                <a:gd name="connsiteX22" fmla="*/ 13050 w 2914477"/>
                <a:gd name="connsiteY22" fmla="*/ 284488 h 1871397"/>
                <a:gd name="connsiteX23" fmla="*/ 1898646 w 2914477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51069 w 2889213"/>
                <a:gd name="connsiteY5" fmla="*/ 1156706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150164 w 2889213"/>
                <a:gd name="connsiteY0" fmla="*/ 228993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150164 w 2889213"/>
                <a:gd name="connsiteY6" fmla="*/ 228993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941303 w 2889213"/>
                <a:gd name="connsiteY8" fmla="*/ 178433 h 1756245"/>
                <a:gd name="connsiteX9" fmla="*/ 1974640 w 2889213"/>
                <a:gd name="connsiteY9" fmla="*/ 418250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826128 w 2889213"/>
                <a:gd name="connsiteY8" fmla="*/ 230447 h 1756245"/>
                <a:gd name="connsiteX9" fmla="*/ 1974640 w 2889213"/>
                <a:gd name="connsiteY9" fmla="*/ 418250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826128 w 2889213"/>
                <a:gd name="connsiteY8" fmla="*/ 230447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48782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48782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48782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48782 w 2889213"/>
                <a:gd name="connsiteY23" fmla="*/ 68 h 1756245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92904 w 2889213"/>
                <a:gd name="connsiteY9" fmla="*/ 459050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48320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800430"/>
                <a:gd name="connsiteX1" fmla="*/ 2655476 w 2889213"/>
                <a:gd name="connsiteY1" fmla="*/ 469395 h 1800430"/>
                <a:gd name="connsiteX2" fmla="*/ 2828170 w 2889213"/>
                <a:gd name="connsiteY2" fmla="*/ 895281 h 1800430"/>
                <a:gd name="connsiteX3" fmla="*/ 2883834 w 2889213"/>
                <a:gd name="connsiteY3" fmla="*/ 1193615 h 1800430"/>
                <a:gd name="connsiteX4" fmla="*/ 2840612 w 2889213"/>
                <a:gd name="connsiteY4" fmla="*/ 1449135 h 1800430"/>
                <a:gd name="connsiteX5" fmla="*/ 2632493 w 2889213"/>
                <a:gd name="connsiteY5" fmla="*/ 1060062 h 1800430"/>
                <a:gd name="connsiteX6" fmla="*/ 2150164 w 2889213"/>
                <a:gd name="connsiteY6" fmla="*/ 113773 h 1800430"/>
                <a:gd name="connsiteX7" fmla="*/ 1348782 w 2889213"/>
                <a:gd name="connsiteY7" fmla="*/ 0 h 1800430"/>
                <a:gd name="connsiteX8" fmla="*/ 1714668 w 2889213"/>
                <a:gd name="connsiteY8" fmla="*/ 204372 h 1800430"/>
                <a:gd name="connsiteX9" fmla="*/ 1866896 w 2889213"/>
                <a:gd name="connsiteY9" fmla="*/ 462766 h 1800430"/>
                <a:gd name="connsiteX10" fmla="*/ 1973469 w 2889213"/>
                <a:gd name="connsiteY10" fmla="*/ 669299 h 1800430"/>
                <a:gd name="connsiteX11" fmla="*/ 1866010 w 2889213"/>
                <a:gd name="connsiteY11" fmla="*/ 762998 h 1800430"/>
                <a:gd name="connsiteX12" fmla="*/ 2733769 w 2889213"/>
                <a:gd name="connsiteY12" fmla="*/ 1271909 h 1800430"/>
                <a:gd name="connsiteX13" fmla="*/ 2694623 w 2889213"/>
                <a:gd name="connsiteY13" fmla="*/ 1524483 h 1800430"/>
                <a:gd name="connsiteX14" fmla="*/ 2385869 w 2889213"/>
                <a:gd name="connsiteY14" fmla="*/ 1470403 h 1800430"/>
                <a:gd name="connsiteX15" fmla="*/ 2191986 w 2889213"/>
                <a:gd name="connsiteY15" fmla="*/ 1800407 h 1800430"/>
                <a:gd name="connsiteX16" fmla="*/ 2074819 w 2889213"/>
                <a:gd name="connsiteY16" fmla="*/ 1450562 h 1800430"/>
                <a:gd name="connsiteX17" fmla="*/ 1739085 w 2889213"/>
                <a:gd name="connsiteY17" fmla="*/ 1756177 h 1800430"/>
                <a:gd name="connsiteX18" fmla="*/ 1648664 w 2889213"/>
                <a:gd name="connsiteY18" fmla="*/ 1466917 h 1800430"/>
                <a:gd name="connsiteX19" fmla="*/ 1376671 w 2889213"/>
                <a:gd name="connsiteY19" fmla="*/ 1585086 h 1800430"/>
                <a:gd name="connsiteX20" fmla="*/ 1415819 w 2889213"/>
                <a:gd name="connsiteY20" fmla="*/ 1219713 h 1800430"/>
                <a:gd name="connsiteX21" fmla="*/ 665501 w 2889213"/>
                <a:gd name="connsiteY21" fmla="*/ 1160992 h 1800430"/>
                <a:gd name="connsiteX22" fmla="*/ 0 w 2889213"/>
                <a:gd name="connsiteY22" fmla="*/ 1010928 h 1800430"/>
                <a:gd name="connsiteX23" fmla="*/ 13050 w 2889213"/>
                <a:gd name="connsiteY23" fmla="*/ 169268 h 1800430"/>
                <a:gd name="connsiteX24" fmla="*/ 1348782 w 2889213"/>
                <a:gd name="connsiteY24" fmla="*/ 0 h 1800430"/>
                <a:gd name="connsiteX0" fmla="*/ 2150164 w 2889213"/>
                <a:gd name="connsiteY0" fmla="*/ 113773 h 1800430"/>
                <a:gd name="connsiteX1" fmla="*/ 2655476 w 2889213"/>
                <a:gd name="connsiteY1" fmla="*/ 469395 h 1800430"/>
                <a:gd name="connsiteX2" fmla="*/ 2828170 w 2889213"/>
                <a:gd name="connsiteY2" fmla="*/ 895281 h 1800430"/>
                <a:gd name="connsiteX3" fmla="*/ 2883834 w 2889213"/>
                <a:gd name="connsiteY3" fmla="*/ 1193615 h 1800430"/>
                <a:gd name="connsiteX4" fmla="*/ 2840612 w 2889213"/>
                <a:gd name="connsiteY4" fmla="*/ 1449135 h 1800430"/>
                <a:gd name="connsiteX5" fmla="*/ 2632493 w 2889213"/>
                <a:gd name="connsiteY5" fmla="*/ 1060062 h 1800430"/>
                <a:gd name="connsiteX6" fmla="*/ 2150164 w 2889213"/>
                <a:gd name="connsiteY6" fmla="*/ 113773 h 1800430"/>
                <a:gd name="connsiteX7" fmla="*/ 1348782 w 2889213"/>
                <a:gd name="connsiteY7" fmla="*/ 0 h 1800430"/>
                <a:gd name="connsiteX8" fmla="*/ 1714668 w 2889213"/>
                <a:gd name="connsiteY8" fmla="*/ 204372 h 1800430"/>
                <a:gd name="connsiteX9" fmla="*/ 1866896 w 2889213"/>
                <a:gd name="connsiteY9" fmla="*/ 462766 h 1800430"/>
                <a:gd name="connsiteX10" fmla="*/ 1973469 w 2889213"/>
                <a:gd name="connsiteY10" fmla="*/ 669299 h 1800430"/>
                <a:gd name="connsiteX11" fmla="*/ 1866010 w 2889213"/>
                <a:gd name="connsiteY11" fmla="*/ 762998 h 1800430"/>
                <a:gd name="connsiteX12" fmla="*/ 2733769 w 2889213"/>
                <a:gd name="connsiteY12" fmla="*/ 1271909 h 1800430"/>
                <a:gd name="connsiteX13" fmla="*/ 2694623 w 2889213"/>
                <a:gd name="connsiteY13" fmla="*/ 1524483 h 1800430"/>
                <a:gd name="connsiteX14" fmla="*/ 2385869 w 2889213"/>
                <a:gd name="connsiteY14" fmla="*/ 1470403 h 1800430"/>
                <a:gd name="connsiteX15" fmla="*/ 2191986 w 2889213"/>
                <a:gd name="connsiteY15" fmla="*/ 1800407 h 1800430"/>
                <a:gd name="connsiteX16" fmla="*/ 2074819 w 2889213"/>
                <a:gd name="connsiteY16" fmla="*/ 1450562 h 1800430"/>
                <a:gd name="connsiteX17" fmla="*/ 1739085 w 2889213"/>
                <a:gd name="connsiteY17" fmla="*/ 1756177 h 1800430"/>
                <a:gd name="connsiteX18" fmla="*/ 1648664 w 2889213"/>
                <a:gd name="connsiteY18" fmla="*/ 1466917 h 1800430"/>
                <a:gd name="connsiteX19" fmla="*/ 1376671 w 2889213"/>
                <a:gd name="connsiteY19" fmla="*/ 1585086 h 1800430"/>
                <a:gd name="connsiteX20" fmla="*/ 1415819 w 2889213"/>
                <a:gd name="connsiteY20" fmla="*/ 1219713 h 1800430"/>
                <a:gd name="connsiteX21" fmla="*/ 665501 w 2889213"/>
                <a:gd name="connsiteY21" fmla="*/ 1160992 h 1800430"/>
                <a:gd name="connsiteX22" fmla="*/ 0 w 2889213"/>
                <a:gd name="connsiteY22" fmla="*/ 1010928 h 1800430"/>
                <a:gd name="connsiteX23" fmla="*/ 13050 w 2889213"/>
                <a:gd name="connsiteY23" fmla="*/ 169268 h 1800430"/>
                <a:gd name="connsiteX24" fmla="*/ 1348782 w 2889213"/>
                <a:gd name="connsiteY24" fmla="*/ 0 h 1800430"/>
                <a:gd name="connsiteX0" fmla="*/ 2150164 w 2889213"/>
                <a:gd name="connsiteY0" fmla="*/ 113773 h 1800456"/>
                <a:gd name="connsiteX1" fmla="*/ 2655476 w 2889213"/>
                <a:gd name="connsiteY1" fmla="*/ 469395 h 1800456"/>
                <a:gd name="connsiteX2" fmla="*/ 2828170 w 2889213"/>
                <a:gd name="connsiteY2" fmla="*/ 895281 h 1800456"/>
                <a:gd name="connsiteX3" fmla="*/ 2883834 w 2889213"/>
                <a:gd name="connsiteY3" fmla="*/ 1193615 h 1800456"/>
                <a:gd name="connsiteX4" fmla="*/ 2840612 w 2889213"/>
                <a:gd name="connsiteY4" fmla="*/ 1449135 h 1800456"/>
                <a:gd name="connsiteX5" fmla="*/ 2632493 w 2889213"/>
                <a:gd name="connsiteY5" fmla="*/ 1060062 h 1800456"/>
                <a:gd name="connsiteX6" fmla="*/ 2150164 w 2889213"/>
                <a:gd name="connsiteY6" fmla="*/ 113773 h 1800456"/>
                <a:gd name="connsiteX7" fmla="*/ 1348782 w 2889213"/>
                <a:gd name="connsiteY7" fmla="*/ 0 h 1800456"/>
                <a:gd name="connsiteX8" fmla="*/ 1714668 w 2889213"/>
                <a:gd name="connsiteY8" fmla="*/ 204372 h 1800456"/>
                <a:gd name="connsiteX9" fmla="*/ 1866896 w 2889213"/>
                <a:gd name="connsiteY9" fmla="*/ 462766 h 1800456"/>
                <a:gd name="connsiteX10" fmla="*/ 1973469 w 2889213"/>
                <a:gd name="connsiteY10" fmla="*/ 669299 h 1800456"/>
                <a:gd name="connsiteX11" fmla="*/ 1866010 w 2889213"/>
                <a:gd name="connsiteY11" fmla="*/ 762998 h 1800456"/>
                <a:gd name="connsiteX12" fmla="*/ 2733769 w 2889213"/>
                <a:gd name="connsiteY12" fmla="*/ 1271909 h 1800456"/>
                <a:gd name="connsiteX13" fmla="*/ 2694623 w 2889213"/>
                <a:gd name="connsiteY13" fmla="*/ 1524483 h 1800456"/>
                <a:gd name="connsiteX14" fmla="*/ 2385869 w 2889213"/>
                <a:gd name="connsiteY14" fmla="*/ 1470403 h 1800456"/>
                <a:gd name="connsiteX15" fmla="*/ 2191986 w 2889213"/>
                <a:gd name="connsiteY15" fmla="*/ 1800407 h 1800456"/>
                <a:gd name="connsiteX16" fmla="*/ 2074819 w 2889213"/>
                <a:gd name="connsiteY16" fmla="*/ 1450562 h 1800456"/>
                <a:gd name="connsiteX17" fmla="*/ 1739085 w 2889213"/>
                <a:gd name="connsiteY17" fmla="*/ 1756177 h 1800456"/>
                <a:gd name="connsiteX18" fmla="*/ 1648664 w 2889213"/>
                <a:gd name="connsiteY18" fmla="*/ 1466917 h 1800456"/>
                <a:gd name="connsiteX19" fmla="*/ 1376671 w 2889213"/>
                <a:gd name="connsiteY19" fmla="*/ 1585086 h 1800456"/>
                <a:gd name="connsiteX20" fmla="*/ 1415819 w 2889213"/>
                <a:gd name="connsiteY20" fmla="*/ 1219713 h 1800456"/>
                <a:gd name="connsiteX21" fmla="*/ 665501 w 2889213"/>
                <a:gd name="connsiteY21" fmla="*/ 1160992 h 1800456"/>
                <a:gd name="connsiteX22" fmla="*/ 0 w 2889213"/>
                <a:gd name="connsiteY22" fmla="*/ 1010928 h 1800456"/>
                <a:gd name="connsiteX23" fmla="*/ 13050 w 2889213"/>
                <a:gd name="connsiteY23" fmla="*/ 169268 h 1800456"/>
                <a:gd name="connsiteX24" fmla="*/ 1348782 w 2889213"/>
                <a:gd name="connsiteY24" fmla="*/ 0 h 1800456"/>
                <a:gd name="connsiteX0" fmla="*/ 2150164 w 2889213"/>
                <a:gd name="connsiteY0" fmla="*/ 113773 h 1811599"/>
                <a:gd name="connsiteX1" fmla="*/ 2655476 w 2889213"/>
                <a:gd name="connsiteY1" fmla="*/ 469395 h 1811599"/>
                <a:gd name="connsiteX2" fmla="*/ 2828170 w 2889213"/>
                <a:gd name="connsiteY2" fmla="*/ 895281 h 1811599"/>
                <a:gd name="connsiteX3" fmla="*/ 2883834 w 2889213"/>
                <a:gd name="connsiteY3" fmla="*/ 1193615 h 1811599"/>
                <a:gd name="connsiteX4" fmla="*/ 2840612 w 2889213"/>
                <a:gd name="connsiteY4" fmla="*/ 1449135 h 1811599"/>
                <a:gd name="connsiteX5" fmla="*/ 2632493 w 2889213"/>
                <a:gd name="connsiteY5" fmla="*/ 1060062 h 1811599"/>
                <a:gd name="connsiteX6" fmla="*/ 2150164 w 2889213"/>
                <a:gd name="connsiteY6" fmla="*/ 113773 h 1811599"/>
                <a:gd name="connsiteX7" fmla="*/ 1348782 w 2889213"/>
                <a:gd name="connsiteY7" fmla="*/ 0 h 1811599"/>
                <a:gd name="connsiteX8" fmla="*/ 1714668 w 2889213"/>
                <a:gd name="connsiteY8" fmla="*/ 204372 h 1811599"/>
                <a:gd name="connsiteX9" fmla="*/ 1866896 w 2889213"/>
                <a:gd name="connsiteY9" fmla="*/ 462766 h 1811599"/>
                <a:gd name="connsiteX10" fmla="*/ 1973469 w 2889213"/>
                <a:gd name="connsiteY10" fmla="*/ 669299 h 1811599"/>
                <a:gd name="connsiteX11" fmla="*/ 1866010 w 2889213"/>
                <a:gd name="connsiteY11" fmla="*/ 762998 h 1811599"/>
                <a:gd name="connsiteX12" fmla="*/ 2733769 w 2889213"/>
                <a:gd name="connsiteY12" fmla="*/ 1271909 h 1811599"/>
                <a:gd name="connsiteX13" fmla="*/ 2694623 w 2889213"/>
                <a:gd name="connsiteY13" fmla="*/ 1524483 h 1811599"/>
                <a:gd name="connsiteX14" fmla="*/ 2385869 w 2889213"/>
                <a:gd name="connsiteY14" fmla="*/ 1470403 h 1811599"/>
                <a:gd name="connsiteX15" fmla="*/ 2214278 w 2889213"/>
                <a:gd name="connsiteY15" fmla="*/ 1811553 h 1811599"/>
                <a:gd name="connsiteX16" fmla="*/ 2074819 w 2889213"/>
                <a:gd name="connsiteY16" fmla="*/ 1450562 h 1811599"/>
                <a:gd name="connsiteX17" fmla="*/ 1739085 w 2889213"/>
                <a:gd name="connsiteY17" fmla="*/ 1756177 h 1811599"/>
                <a:gd name="connsiteX18" fmla="*/ 1648664 w 2889213"/>
                <a:gd name="connsiteY18" fmla="*/ 1466917 h 1811599"/>
                <a:gd name="connsiteX19" fmla="*/ 1376671 w 2889213"/>
                <a:gd name="connsiteY19" fmla="*/ 1585086 h 1811599"/>
                <a:gd name="connsiteX20" fmla="*/ 1415819 w 2889213"/>
                <a:gd name="connsiteY20" fmla="*/ 1219713 h 1811599"/>
                <a:gd name="connsiteX21" fmla="*/ 665501 w 2889213"/>
                <a:gd name="connsiteY21" fmla="*/ 1160992 h 1811599"/>
                <a:gd name="connsiteX22" fmla="*/ 0 w 2889213"/>
                <a:gd name="connsiteY22" fmla="*/ 1010928 h 1811599"/>
                <a:gd name="connsiteX23" fmla="*/ 13050 w 2889213"/>
                <a:gd name="connsiteY23" fmla="*/ 169268 h 1811599"/>
                <a:gd name="connsiteX24" fmla="*/ 1348782 w 2889213"/>
                <a:gd name="connsiteY24" fmla="*/ 0 h 1811599"/>
                <a:gd name="connsiteX0" fmla="*/ 2150164 w 2889213"/>
                <a:gd name="connsiteY0" fmla="*/ 113773 h 1811553"/>
                <a:gd name="connsiteX1" fmla="*/ 2655476 w 2889213"/>
                <a:gd name="connsiteY1" fmla="*/ 469395 h 1811553"/>
                <a:gd name="connsiteX2" fmla="*/ 2828170 w 2889213"/>
                <a:gd name="connsiteY2" fmla="*/ 895281 h 1811553"/>
                <a:gd name="connsiteX3" fmla="*/ 2883834 w 2889213"/>
                <a:gd name="connsiteY3" fmla="*/ 1193615 h 1811553"/>
                <a:gd name="connsiteX4" fmla="*/ 2840612 w 2889213"/>
                <a:gd name="connsiteY4" fmla="*/ 1449135 h 1811553"/>
                <a:gd name="connsiteX5" fmla="*/ 2632493 w 2889213"/>
                <a:gd name="connsiteY5" fmla="*/ 1060062 h 1811553"/>
                <a:gd name="connsiteX6" fmla="*/ 2150164 w 2889213"/>
                <a:gd name="connsiteY6" fmla="*/ 113773 h 1811553"/>
                <a:gd name="connsiteX7" fmla="*/ 1348782 w 2889213"/>
                <a:gd name="connsiteY7" fmla="*/ 0 h 1811553"/>
                <a:gd name="connsiteX8" fmla="*/ 1714668 w 2889213"/>
                <a:gd name="connsiteY8" fmla="*/ 204372 h 1811553"/>
                <a:gd name="connsiteX9" fmla="*/ 1866896 w 2889213"/>
                <a:gd name="connsiteY9" fmla="*/ 462766 h 1811553"/>
                <a:gd name="connsiteX10" fmla="*/ 1973469 w 2889213"/>
                <a:gd name="connsiteY10" fmla="*/ 669299 h 1811553"/>
                <a:gd name="connsiteX11" fmla="*/ 1866010 w 2889213"/>
                <a:gd name="connsiteY11" fmla="*/ 762998 h 1811553"/>
                <a:gd name="connsiteX12" fmla="*/ 2733769 w 2889213"/>
                <a:gd name="connsiteY12" fmla="*/ 1271909 h 1811553"/>
                <a:gd name="connsiteX13" fmla="*/ 2694623 w 2889213"/>
                <a:gd name="connsiteY13" fmla="*/ 1524483 h 1811553"/>
                <a:gd name="connsiteX14" fmla="*/ 2385869 w 2889213"/>
                <a:gd name="connsiteY14" fmla="*/ 1470403 h 1811553"/>
                <a:gd name="connsiteX15" fmla="*/ 2214278 w 2889213"/>
                <a:gd name="connsiteY15" fmla="*/ 1811553 h 1811553"/>
                <a:gd name="connsiteX16" fmla="*/ 2074819 w 2889213"/>
                <a:gd name="connsiteY16" fmla="*/ 1450562 h 1811553"/>
                <a:gd name="connsiteX17" fmla="*/ 1739085 w 2889213"/>
                <a:gd name="connsiteY17" fmla="*/ 1756177 h 1811553"/>
                <a:gd name="connsiteX18" fmla="*/ 1648664 w 2889213"/>
                <a:gd name="connsiteY18" fmla="*/ 1466917 h 1811553"/>
                <a:gd name="connsiteX19" fmla="*/ 1376671 w 2889213"/>
                <a:gd name="connsiteY19" fmla="*/ 1585086 h 1811553"/>
                <a:gd name="connsiteX20" fmla="*/ 1415819 w 2889213"/>
                <a:gd name="connsiteY20" fmla="*/ 1219713 h 1811553"/>
                <a:gd name="connsiteX21" fmla="*/ 665501 w 2889213"/>
                <a:gd name="connsiteY21" fmla="*/ 1160992 h 1811553"/>
                <a:gd name="connsiteX22" fmla="*/ 0 w 2889213"/>
                <a:gd name="connsiteY22" fmla="*/ 1010928 h 1811553"/>
                <a:gd name="connsiteX23" fmla="*/ 13050 w 2889213"/>
                <a:gd name="connsiteY23" fmla="*/ 169268 h 1811553"/>
                <a:gd name="connsiteX24" fmla="*/ 1348782 w 2889213"/>
                <a:gd name="connsiteY24" fmla="*/ 0 h 1811553"/>
                <a:gd name="connsiteX0" fmla="*/ 2150164 w 2889213"/>
                <a:gd name="connsiteY0" fmla="*/ 113773 h 1811553"/>
                <a:gd name="connsiteX1" fmla="*/ 2655476 w 2889213"/>
                <a:gd name="connsiteY1" fmla="*/ 469395 h 1811553"/>
                <a:gd name="connsiteX2" fmla="*/ 2828170 w 2889213"/>
                <a:gd name="connsiteY2" fmla="*/ 895281 h 1811553"/>
                <a:gd name="connsiteX3" fmla="*/ 2883834 w 2889213"/>
                <a:gd name="connsiteY3" fmla="*/ 1193615 h 1811553"/>
                <a:gd name="connsiteX4" fmla="*/ 2840612 w 2889213"/>
                <a:gd name="connsiteY4" fmla="*/ 1449135 h 1811553"/>
                <a:gd name="connsiteX5" fmla="*/ 2632493 w 2889213"/>
                <a:gd name="connsiteY5" fmla="*/ 1060062 h 1811553"/>
                <a:gd name="connsiteX6" fmla="*/ 2150164 w 2889213"/>
                <a:gd name="connsiteY6" fmla="*/ 113773 h 1811553"/>
                <a:gd name="connsiteX7" fmla="*/ 1348782 w 2889213"/>
                <a:gd name="connsiteY7" fmla="*/ 0 h 1811553"/>
                <a:gd name="connsiteX8" fmla="*/ 1714668 w 2889213"/>
                <a:gd name="connsiteY8" fmla="*/ 204372 h 1811553"/>
                <a:gd name="connsiteX9" fmla="*/ 1866896 w 2889213"/>
                <a:gd name="connsiteY9" fmla="*/ 462766 h 1811553"/>
                <a:gd name="connsiteX10" fmla="*/ 1973469 w 2889213"/>
                <a:gd name="connsiteY10" fmla="*/ 669299 h 1811553"/>
                <a:gd name="connsiteX11" fmla="*/ 1866010 w 2889213"/>
                <a:gd name="connsiteY11" fmla="*/ 762998 h 1811553"/>
                <a:gd name="connsiteX12" fmla="*/ 2733769 w 2889213"/>
                <a:gd name="connsiteY12" fmla="*/ 1271909 h 1811553"/>
                <a:gd name="connsiteX13" fmla="*/ 2694623 w 2889213"/>
                <a:gd name="connsiteY13" fmla="*/ 1524483 h 1811553"/>
                <a:gd name="connsiteX14" fmla="*/ 2385869 w 2889213"/>
                <a:gd name="connsiteY14" fmla="*/ 1470403 h 1811553"/>
                <a:gd name="connsiteX15" fmla="*/ 2214278 w 2889213"/>
                <a:gd name="connsiteY15" fmla="*/ 1811553 h 1811553"/>
                <a:gd name="connsiteX16" fmla="*/ 2074819 w 2889213"/>
                <a:gd name="connsiteY16" fmla="*/ 1450562 h 1811553"/>
                <a:gd name="connsiteX17" fmla="*/ 1739085 w 2889213"/>
                <a:gd name="connsiteY17" fmla="*/ 1756177 h 1811553"/>
                <a:gd name="connsiteX18" fmla="*/ 1648664 w 2889213"/>
                <a:gd name="connsiteY18" fmla="*/ 1466917 h 1811553"/>
                <a:gd name="connsiteX19" fmla="*/ 1376671 w 2889213"/>
                <a:gd name="connsiteY19" fmla="*/ 1585086 h 1811553"/>
                <a:gd name="connsiteX20" fmla="*/ 1415819 w 2889213"/>
                <a:gd name="connsiteY20" fmla="*/ 1219713 h 1811553"/>
                <a:gd name="connsiteX21" fmla="*/ 665501 w 2889213"/>
                <a:gd name="connsiteY21" fmla="*/ 1160992 h 1811553"/>
                <a:gd name="connsiteX22" fmla="*/ 0 w 2889213"/>
                <a:gd name="connsiteY22" fmla="*/ 1010928 h 1811553"/>
                <a:gd name="connsiteX23" fmla="*/ 13050 w 2889213"/>
                <a:gd name="connsiteY23" fmla="*/ 169268 h 1811553"/>
                <a:gd name="connsiteX24" fmla="*/ 1348782 w 2889213"/>
                <a:gd name="connsiteY24" fmla="*/ 0 h 181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89213" h="1811553">
                  <a:moveTo>
                    <a:pt x="2150164" y="113773"/>
                  </a:moveTo>
                  <a:lnTo>
                    <a:pt x="2655476" y="469395"/>
                  </a:lnTo>
                  <a:cubicBezTo>
                    <a:pt x="2724937" y="612627"/>
                    <a:pt x="2790110" y="774578"/>
                    <a:pt x="2828170" y="895281"/>
                  </a:cubicBezTo>
                  <a:cubicBezTo>
                    <a:pt x="2845006" y="1009922"/>
                    <a:pt x="2872906" y="1094971"/>
                    <a:pt x="2883834" y="1193615"/>
                  </a:cubicBezTo>
                  <a:cubicBezTo>
                    <a:pt x="2898597" y="1276508"/>
                    <a:pt x="2882583" y="1383685"/>
                    <a:pt x="2840612" y="1449135"/>
                  </a:cubicBezTo>
                  <a:cubicBezTo>
                    <a:pt x="2801112" y="1388173"/>
                    <a:pt x="2764708" y="1276910"/>
                    <a:pt x="2632493" y="1060062"/>
                  </a:cubicBezTo>
                  <a:cubicBezTo>
                    <a:pt x="2521003" y="837054"/>
                    <a:pt x="2268591" y="370791"/>
                    <a:pt x="2150164" y="113773"/>
                  </a:cubicBezTo>
                  <a:close/>
                  <a:moveTo>
                    <a:pt x="1348782" y="0"/>
                  </a:moveTo>
                  <a:cubicBezTo>
                    <a:pt x="1445338" y="154432"/>
                    <a:pt x="1639668" y="165874"/>
                    <a:pt x="1714668" y="204372"/>
                  </a:cubicBezTo>
                  <a:cubicBezTo>
                    <a:pt x="1723722" y="285320"/>
                    <a:pt x="1831199" y="402612"/>
                    <a:pt x="1866896" y="462766"/>
                  </a:cubicBezTo>
                  <a:cubicBezTo>
                    <a:pt x="1913125" y="544588"/>
                    <a:pt x="1935949" y="596454"/>
                    <a:pt x="1973469" y="669299"/>
                  </a:cubicBezTo>
                  <a:cubicBezTo>
                    <a:pt x="1909251" y="682689"/>
                    <a:pt x="1863715" y="712895"/>
                    <a:pt x="1866010" y="762998"/>
                  </a:cubicBezTo>
                  <a:cubicBezTo>
                    <a:pt x="1884495" y="971782"/>
                    <a:pt x="2517373" y="1008755"/>
                    <a:pt x="2733769" y="1271909"/>
                  </a:cubicBezTo>
                  <a:cubicBezTo>
                    <a:pt x="2839248" y="1365427"/>
                    <a:pt x="2779441" y="1512521"/>
                    <a:pt x="2694623" y="1524483"/>
                  </a:cubicBezTo>
                  <a:cubicBezTo>
                    <a:pt x="2575007" y="1522308"/>
                    <a:pt x="2538107" y="1485627"/>
                    <a:pt x="2385869" y="1470403"/>
                  </a:cubicBezTo>
                  <a:cubicBezTo>
                    <a:pt x="2333676" y="1639614"/>
                    <a:pt x="2280982" y="1755416"/>
                    <a:pt x="2214278" y="1811553"/>
                  </a:cubicBezTo>
                  <a:cubicBezTo>
                    <a:pt x="2147576" y="1804531"/>
                    <a:pt x="2033271" y="1685187"/>
                    <a:pt x="2074819" y="1450562"/>
                  </a:cubicBezTo>
                  <a:cubicBezTo>
                    <a:pt x="1992109" y="1541380"/>
                    <a:pt x="1856720" y="1716561"/>
                    <a:pt x="1739085" y="1756177"/>
                  </a:cubicBezTo>
                  <a:cubicBezTo>
                    <a:pt x="1647742" y="1688758"/>
                    <a:pt x="1625791" y="1561162"/>
                    <a:pt x="1648664" y="1466917"/>
                  </a:cubicBezTo>
                  <a:cubicBezTo>
                    <a:pt x="1575908" y="1517602"/>
                    <a:pt x="1475987" y="1575732"/>
                    <a:pt x="1376671" y="1585086"/>
                  </a:cubicBezTo>
                  <a:cubicBezTo>
                    <a:pt x="1265755" y="1421973"/>
                    <a:pt x="1344050" y="1304532"/>
                    <a:pt x="1415819" y="1219713"/>
                  </a:cubicBezTo>
                  <a:cubicBezTo>
                    <a:pt x="1106992" y="1284958"/>
                    <a:pt x="922130" y="1226237"/>
                    <a:pt x="665501" y="1160992"/>
                  </a:cubicBezTo>
                  <a:cubicBezTo>
                    <a:pt x="467591" y="1128369"/>
                    <a:pt x="282729" y="1004403"/>
                    <a:pt x="0" y="1010928"/>
                  </a:cubicBezTo>
                  <a:lnTo>
                    <a:pt x="13050" y="169268"/>
                  </a:lnTo>
                  <a:cubicBezTo>
                    <a:pt x="722590" y="234513"/>
                    <a:pt x="1132701" y="28762"/>
                    <a:pt x="1348782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4210149" y="3098519"/>
            <a:ext cx="31120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+mj-ea"/>
              </a:rPr>
              <a:t>主要工項及目前施作情形</a:t>
            </a:r>
            <a:endParaRPr lang="en-US" altLang="zh-TW" sz="3200" b="1" dirty="0">
              <a:latin typeface="+mj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226463" y="4236546"/>
            <a:ext cx="5903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/>
              <a:t>工程進度</a:t>
            </a:r>
            <a:endParaRPr lang="en-US" altLang="zh-TW" sz="3200" b="1" dirty="0"/>
          </a:p>
        </p:txBody>
      </p:sp>
      <p:grpSp>
        <p:nvGrpSpPr>
          <p:cNvPr id="14" name="群組 13"/>
          <p:cNvGrpSpPr/>
          <p:nvPr/>
        </p:nvGrpSpPr>
        <p:grpSpPr>
          <a:xfrm>
            <a:off x="3247712" y="1880735"/>
            <a:ext cx="857163" cy="3035259"/>
            <a:chOff x="2617145" y="1126851"/>
            <a:chExt cx="642872" cy="2276444"/>
          </a:xfrm>
        </p:grpSpPr>
        <p:sp>
          <p:nvSpPr>
            <p:cNvPr id="50" name="Oval 49"/>
            <p:cNvSpPr/>
            <p:nvPr/>
          </p:nvSpPr>
          <p:spPr>
            <a:xfrm>
              <a:off x="2650549" y="1126851"/>
              <a:ext cx="576064" cy="57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2650549" y="1985612"/>
              <a:ext cx="576064" cy="5760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2650549" y="2827231"/>
              <a:ext cx="576064" cy="57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617145" y="118405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壹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617145" y="2042812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貳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617145" y="288443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參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2</a:t>
            </a:fld>
            <a:endParaRPr lang="zh-TW" altLang="en-US" dirty="0"/>
          </a:p>
        </p:txBody>
      </p:sp>
      <p:sp>
        <p:nvSpPr>
          <p:cNvPr id="70" name="TextBox 54"/>
          <p:cNvSpPr txBox="1"/>
          <p:nvPr/>
        </p:nvSpPr>
        <p:spPr>
          <a:xfrm>
            <a:off x="4149414" y="5282018"/>
            <a:ext cx="3565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+mj-ea"/>
              </a:rPr>
              <a:t>施工計畫與品質計畫</a:t>
            </a:r>
            <a:r>
              <a:rPr lang="en-US" altLang="zh-TW" sz="3200" b="1" dirty="0">
                <a:latin typeface="+mj-ea"/>
              </a:rPr>
              <a:t>(</a:t>
            </a:r>
            <a:r>
              <a:rPr lang="zh-TW" altLang="en-US" sz="3200" b="1" dirty="0">
                <a:latin typeface="+mj-ea"/>
              </a:rPr>
              <a:t>含進版</a:t>
            </a:r>
            <a:r>
              <a:rPr lang="en-US" altLang="zh-TW" sz="3200" b="1" dirty="0">
                <a:latin typeface="+mj-ea"/>
              </a:rPr>
              <a:t>)</a:t>
            </a:r>
          </a:p>
          <a:p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1" name="TextBox 57"/>
          <p:cNvSpPr txBox="1"/>
          <p:nvPr/>
        </p:nvSpPr>
        <p:spPr>
          <a:xfrm>
            <a:off x="8341614" y="1930979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200" b="1" dirty="0"/>
              <a:t>品質管制執行情形</a:t>
            </a:r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74" name="群組 73"/>
          <p:cNvGrpSpPr/>
          <p:nvPr/>
        </p:nvGrpSpPr>
        <p:grpSpPr>
          <a:xfrm>
            <a:off x="7439912" y="1905477"/>
            <a:ext cx="875871" cy="4061803"/>
            <a:chOff x="2617145" y="1126851"/>
            <a:chExt cx="656903" cy="3046351"/>
          </a:xfrm>
        </p:grpSpPr>
        <p:sp>
          <p:nvSpPr>
            <p:cNvPr id="75" name="Oval 49"/>
            <p:cNvSpPr/>
            <p:nvPr/>
          </p:nvSpPr>
          <p:spPr>
            <a:xfrm>
              <a:off x="2650549" y="1126851"/>
              <a:ext cx="576064" cy="57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76" name="Oval 50"/>
            <p:cNvSpPr/>
            <p:nvPr/>
          </p:nvSpPr>
          <p:spPr>
            <a:xfrm>
              <a:off x="2664579" y="1904481"/>
              <a:ext cx="576064" cy="5760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77" name="Oval 51"/>
            <p:cNvSpPr/>
            <p:nvPr/>
          </p:nvSpPr>
          <p:spPr>
            <a:xfrm>
              <a:off x="2650549" y="2762393"/>
              <a:ext cx="576064" cy="57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78" name="TextBox 61"/>
            <p:cNvSpPr txBox="1"/>
            <p:nvPr/>
          </p:nvSpPr>
          <p:spPr>
            <a:xfrm>
              <a:off x="2617145" y="118405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 smtClean="0">
                  <a:solidFill>
                    <a:schemeClr val="bg1"/>
                  </a:solidFill>
                  <a:cs typeface="Arial" pitchFamily="34" charset="0"/>
                </a:rPr>
                <a:t>伍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9" name="TextBox 62"/>
            <p:cNvSpPr txBox="1"/>
            <p:nvPr/>
          </p:nvSpPr>
          <p:spPr>
            <a:xfrm>
              <a:off x="2631176" y="196168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 smtClean="0">
                  <a:solidFill>
                    <a:schemeClr val="bg1"/>
                  </a:solidFill>
                  <a:cs typeface="Arial" pitchFamily="34" charset="0"/>
                </a:rPr>
                <a:t>陸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0" name="TextBox 63"/>
            <p:cNvSpPr txBox="1"/>
            <p:nvPr/>
          </p:nvSpPr>
          <p:spPr>
            <a:xfrm>
              <a:off x="2617145" y="2819594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 smtClean="0">
                  <a:solidFill>
                    <a:schemeClr val="bg1"/>
                  </a:solidFill>
                  <a:cs typeface="Arial" pitchFamily="34" charset="0"/>
                </a:rPr>
                <a:t>柒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2" name="TextBox 68"/>
            <p:cNvSpPr txBox="1"/>
            <p:nvPr/>
          </p:nvSpPr>
          <p:spPr>
            <a:xfrm>
              <a:off x="2617145" y="373462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 smtClean="0">
                  <a:solidFill>
                    <a:schemeClr val="bg1"/>
                  </a:solidFill>
                  <a:cs typeface="Arial" pitchFamily="34" charset="0"/>
                </a:rPr>
                <a:t>捌</a:t>
              </a:r>
              <a:endParaRPr lang="en-US" altLang="zh-TW" sz="3200" b="1" dirty="0" smtClean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3" name="TextBox 57"/>
          <p:cNvSpPr txBox="1"/>
          <p:nvPr/>
        </p:nvSpPr>
        <p:spPr>
          <a:xfrm>
            <a:off x="4210148" y="1979292"/>
            <a:ext cx="3196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/>
              <a:t>品管</a:t>
            </a:r>
            <a:r>
              <a:rPr lang="zh-TW" altLang="zh-TW" sz="3200" dirty="0" smtClean="0"/>
              <a:t>組織</a:t>
            </a:r>
            <a:endParaRPr lang="en-US" altLang="zh-TW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4" name="TextBox 57"/>
          <p:cNvSpPr txBox="1"/>
          <p:nvPr/>
        </p:nvSpPr>
        <p:spPr>
          <a:xfrm>
            <a:off x="8341613" y="2861698"/>
            <a:ext cx="36708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/>
              <a:t>職業安全衛生執行情形</a:t>
            </a:r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5" name="TextBox 57"/>
          <p:cNvSpPr txBox="1"/>
          <p:nvPr/>
        </p:nvSpPr>
        <p:spPr>
          <a:xfrm>
            <a:off x="8341613" y="3882231"/>
            <a:ext cx="38503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200" b="1" dirty="0"/>
              <a:t>歷次被督導或</a:t>
            </a:r>
            <a:r>
              <a:rPr lang="zh-TW" altLang="zh-TW" sz="3200" b="1" dirty="0" smtClean="0"/>
              <a:t>查核施工</a:t>
            </a:r>
            <a:r>
              <a:rPr lang="zh-TW" altLang="zh-TW" sz="3200" b="1" dirty="0"/>
              <a:t>廠商缺失改善情形</a:t>
            </a:r>
            <a:endParaRPr lang="zh-TW" altLang="en-US" sz="3200" b="1" dirty="0"/>
          </a:p>
        </p:txBody>
      </p:sp>
      <p:sp>
        <p:nvSpPr>
          <p:cNvPr id="57" name="Oval 50"/>
          <p:cNvSpPr/>
          <p:nvPr/>
        </p:nvSpPr>
        <p:spPr>
          <a:xfrm>
            <a:off x="3292251" y="5346334"/>
            <a:ext cx="768086" cy="7680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rgbClr val="32AEB8"/>
              </a:solidFill>
            </a:endParaRPr>
          </a:p>
        </p:txBody>
      </p:sp>
      <p:sp>
        <p:nvSpPr>
          <p:cNvPr id="59" name="TextBox 62"/>
          <p:cNvSpPr txBox="1"/>
          <p:nvPr/>
        </p:nvSpPr>
        <p:spPr>
          <a:xfrm>
            <a:off x="3247712" y="5422600"/>
            <a:ext cx="857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cs typeface="Arial" pitchFamily="34" charset="0"/>
              </a:rPr>
              <a:t>肆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341615" y="5248708"/>
            <a:ext cx="32904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/>
              <a:t>專任工程人員督察情形</a:t>
            </a:r>
          </a:p>
        </p:txBody>
      </p:sp>
    </p:spTree>
    <p:extLst>
      <p:ext uri="{BB962C8B-B14F-4D97-AF65-F5344CB8AC3E}">
        <p14:creationId xmlns:p14="http://schemas.microsoft.com/office/powerpoint/2010/main" val="140239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3</a:t>
            </a:fld>
            <a:endParaRPr lang="zh-TW" alt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9601067" cy="768085"/>
          </a:xfrm>
        </p:spPr>
        <p:txBody>
          <a:bodyPr/>
          <a:lstStyle/>
          <a:p>
            <a:r>
              <a:rPr lang="zh-TW" altLang="en-US" sz="4267" b="1" dirty="0" smtClean="0">
                <a:latin typeface="+mj-ea"/>
                <a:ea typeface="+mj-ea"/>
              </a:rPr>
              <a:t>壹</a:t>
            </a:r>
            <a:r>
              <a:rPr lang="en-US" altLang="zh-TW" sz="4267" b="1" dirty="0" smtClean="0">
                <a:latin typeface="+mj-ea"/>
                <a:ea typeface="+mj-ea"/>
              </a:rPr>
              <a:t>.</a:t>
            </a:r>
            <a:r>
              <a:rPr lang="zh-TW" altLang="en-US" sz="4267" b="1" dirty="0" smtClean="0">
                <a:latin typeface="+mj-ea"/>
                <a:ea typeface="+mj-ea"/>
              </a:rPr>
              <a:t>品管組織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架構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67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4</a:t>
            </a:fld>
            <a:endParaRPr lang="zh-TW" alt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9601067" cy="768085"/>
          </a:xfrm>
        </p:spPr>
        <p:txBody>
          <a:bodyPr/>
          <a:lstStyle/>
          <a:p>
            <a:r>
              <a:rPr lang="zh-TW" altLang="en-US" sz="4267" b="1" dirty="0" smtClean="0">
                <a:latin typeface="+mj-ea"/>
                <a:ea typeface="+mj-ea"/>
              </a:rPr>
              <a:t>壹</a:t>
            </a:r>
            <a:r>
              <a:rPr lang="en-US" altLang="zh-TW" sz="4267" b="1" dirty="0" smtClean="0">
                <a:latin typeface="+mj-ea"/>
                <a:ea typeface="+mj-ea"/>
              </a:rPr>
              <a:t>.</a:t>
            </a:r>
            <a:r>
              <a:rPr lang="zh-TW" altLang="en-US" sz="4267" b="1" dirty="0" smtClean="0">
                <a:latin typeface="+mj-ea"/>
                <a:ea typeface="+mj-ea"/>
              </a:rPr>
              <a:t>品管組織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證書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374533"/>
              </p:ext>
            </p:extLst>
          </p:nvPr>
        </p:nvGraphicFramePr>
        <p:xfrm>
          <a:off x="947783" y="1475992"/>
          <a:ext cx="10207896" cy="2155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129"/>
                <a:gridCol w="2814030"/>
                <a:gridCol w="2041579"/>
                <a:gridCol w="2041579"/>
                <a:gridCol w="2041579"/>
              </a:tblGrid>
              <a:tr h="53887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職稱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姓名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證書證號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證書到期日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回訓日期</a:t>
                      </a:r>
                      <a:endParaRPr lang="zh-TW" altLang="en-US" sz="2400" dirty="0"/>
                    </a:p>
                  </a:txBody>
                  <a:tcPr/>
                </a:tc>
              </a:tr>
              <a:tr h="538871"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</a:tr>
              <a:tr h="538871"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</a:tr>
              <a:tr h="538871"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50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9601067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>
                <a:latin typeface="+mj-ea"/>
                <a:ea typeface="+mj-ea"/>
              </a:rPr>
              <a:t>貳</a:t>
            </a:r>
            <a:r>
              <a:rPr lang="en-US" altLang="zh-TW" sz="4267" b="1" dirty="0" smtClean="0">
                <a:latin typeface="+mj-ea"/>
                <a:ea typeface="+mj-ea"/>
              </a:rPr>
              <a:t>.</a:t>
            </a:r>
            <a:r>
              <a:rPr lang="zh-TW" altLang="en-US" sz="4267" b="1" dirty="0" smtClean="0">
                <a:latin typeface="+mj-ea"/>
                <a:ea typeface="+mj-ea"/>
              </a:rPr>
              <a:t>主要工項及目前施作情形</a:t>
            </a:r>
            <a:endParaRPr lang="en-US" altLang="zh-TW" sz="4267" b="1" dirty="0">
              <a:latin typeface="+mj-ea"/>
              <a:ea typeface="+mj-ea"/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5</a:t>
            </a:fld>
            <a:endParaRPr lang="zh-TW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753619"/>
              </p:ext>
            </p:extLst>
          </p:nvPr>
        </p:nvGraphicFramePr>
        <p:xfrm>
          <a:off x="629085" y="1258281"/>
          <a:ext cx="6059814" cy="492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460"/>
                <a:gridCol w="1302707"/>
                <a:gridCol w="1277655"/>
                <a:gridCol w="1503123"/>
                <a:gridCol w="1139869"/>
              </a:tblGrid>
              <a:tr h="61619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項次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項目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預定數量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完成數量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進度</a:t>
                      </a:r>
                      <a:r>
                        <a:rPr lang="en-US" altLang="zh-TW" dirty="0" smtClean="0"/>
                        <a:t>%</a:t>
                      </a:r>
                      <a:r>
                        <a:rPr lang="zh-TW" altLang="en-US" dirty="0" smtClean="0"/>
                        <a:t>數</a:t>
                      </a:r>
                      <a:endParaRPr lang="zh-TW" altLang="en-US" dirty="0"/>
                    </a:p>
                  </a:txBody>
                  <a:tcPr anchor="ctr"/>
                </a:tc>
              </a:tr>
              <a:tr h="616197"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</a:tr>
              <a:tr h="616197"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</a:tr>
              <a:tr h="616197"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</a:tr>
              <a:tr h="616197"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</a:tr>
              <a:tr h="616197"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</a:tr>
              <a:tr h="616197"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</a:tr>
              <a:tr h="616197"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6901841" y="1258281"/>
            <a:ext cx="4985359" cy="256215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本週主要施作項目</a:t>
            </a:r>
            <a:endParaRPr lang="en-US" altLang="zh-TW" dirty="0" smtClean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553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030680"/>
              </p:ext>
            </p:extLst>
          </p:nvPr>
        </p:nvGraphicFramePr>
        <p:xfrm>
          <a:off x="429060" y="954363"/>
          <a:ext cx="11259852" cy="5903637"/>
        </p:xfrm>
        <a:graphic>
          <a:graphicData uri="http://schemas.openxmlformats.org/drawingml/2006/table">
            <a:tbl>
              <a:tblPr firstRow="1">
                <a:tableStyleId>{08FB837D-C827-4EFA-A057-4D05807E0F7C}</a:tableStyleId>
              </a:tblPr>
              <a:tblGrid>
                <a:gridCol w="1836311">
                  <a:extLst>
                    <a:ext uri="{9D8B030D-6E8A-4147-A177-3AD203B41FA5}"/>
                  </a:extLst>
                </a:gridCol>
                <a:gridCol w="2768113">
                  <a:extLst>
                    <a:ext uri="{9D8B030D-6E8A-4147-A177-3AD203B41FA5}"/>
                  </a:extLst>
                </a:gridCol>
                <a:gridCol w="6655428">
                  <a:extLst>
                    <a:ext uri="{9D8B030D-6E8A-4147-A177-3AD203B41FA5}"/>
                  </a:extLst>
                </a:gridCol>
              </a:tblGrid>
              <a:tr h="666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項次</a:t>
                      </a:r>
                      <a:endParaRPr kumimoji="1" lang="zh-TW" altLang="en-US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重要里程碑</a:t>
                      </a:r>
                      <a:endParaRPr kumimoji="1" lang="zh-TW" altLang="en-US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完成日期</a:t>
                      </a:r>
                      <a:endParaRPr kumimoji="1" lang="zh-TW" altLang="en-US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74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1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開工日期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770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1" lang="en-US" altLang="zh-TW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E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契約工期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E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原契約工期日曆天：</a:t>
                      </a:r>
                      <a:r>
                        <a:rPr kumimoji="1" lang="en-US" altLang="zh-TW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/>
                      </a:r>
                      <a:br>
                        <a:rPr kumimoji="1" lang="en-US" altLang="zh-TW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展延工期</a:t>
                      </a:r>
                      <a:r>
                        <a:rPr kumimoji="1" lang="en-US" altLang="zh-TW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原因</a:t>
                      </a:r>
                      <a:r>
                        <a:rPr kumimoji="1" lang="en-US" altLang="zh-TW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：</a:t>
                      </a: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E3E7"/>
                    </a:solidFill>
                  </a:tcPr>
                </a:tc>
                <a:extLst>
                  <a:ext uri="{0D108BD9-81ED-4DB2-BD59-A6C34878D82A}"/>
                </a:extLst>
              </a:tr>
              <a:tr h="829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1" lang="en-US" altLang="zh-TW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完工日期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829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1" lang="en-US" altLang="zh-TW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施工進度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預定進度（截至）：</a:t>
                      </a: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實際進度（截至）：</a:t>
                      </a: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9094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5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進度超前</a:t>
                      </a: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/</a:t>
                      </a:r>
                      <a:r>
                        <a:rPr kumimoji="1" lang="zh-TW" alt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落後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90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6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估驗進度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估驗比率：</a:t>
                      </a:r>
                      <a:endParaRPr kumimoji="1" lang="en-US" altLang="zh-TW" sz="27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估驗金額：</a:t>
                      </a: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 smtClean="0">
                <a:latin typeface="+mn-ea"/>
              </a:rPr>
              <a:t>參</a:t>
            </a:r>
            <a:r>
              <a:rPr lang="en-US" altLang="zh-TW" sz="4267" b="1" dirty="0" smtClean="0">
                <a:latin typeface="+mn-ea"/>
              </a:rPr>
              <a:t>.</a:t>
            </a:r>
            <a:r>
              <a:rPr lang="zh-TW" altLang="en-US" sz="4267" b="1" dirty="0" smtClean="0">
                <a:latin typeface="+mn-ea"/>
              </a:rPr>
              <a:t>工程進度</a:t>
            </a:r>
            <a:endParaRPr lang="zh-TW" altLang="en-US" sz="4267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8151644" y="1409745"/>
            <a:ext cx="4176464" cy="3840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o-KR" altLang="en-US" sz="2133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>
                <a:latin typeface="+mn-ea"/>
              </a:rPr>
              <a:t>6</a:t>
            </a:fld>
            <a:endParaRPr lang="zh-TW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135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smtClean="0"/>
              <a:t>B- </a:t>
            </a:r>
            <a:fld id="{78A756A4-2DF5-4781-BF56-2686E3832C8A}" type="slidenum">
              <a:rPr lang="zh-TW" altLang="en-US" smtClean="0"/>
              <a:t>7</a:t>
            </a:fld>
            <a:endParaRPr lang="zh-TW" altLang="en-US" dirty="0"/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335360" y="277628"/>
            <a:ext cx="11809312" cy="7680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2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參</a:t>
            </a:r>
            <a:r>
              <a:rPr lang="en-US" altLang="zh-TW" sz="42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.</a:t>
            </a:r>
            <a:r>
              <a:rPr lang="zh-TW" altLang="en-US" sz="42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工程進度</a:t>
            </a:r>
          </a:p>
        </p:txBody>
      </p:sp>
      <p:sp>
        <p:nvSpPr>
          <p:cNvPr id="6" name="矩形 5"/>
          <p:cNvSpPr/>
          <p:nvPr/>
        </p:nvSpPr>
        <p:spPr>
          <a:xfrm>
            <a:off x="836726" y="1045713"/>
            <a:ext cx="5032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廠商施工進度管理符合預定進度表及估驗情形。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3959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9601067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>
                <a:latin typeface="+mj-ea"/>
                <a:ea typeface="+mj-ea"/>
              </a:rPr>
              <a:t>肆</a:t>
            </a:r>
            <a:r>
              <a:rPr lang="en-US" altLang="zh-TW" sz="4267" b="1" dirty="0" smtClean="0">
                <a:latin typeface="+mj-ea"/>
                <a:ea typeface="+mj-ea"/>
              </a:rPr>
              <a:t>.</a:t>
            </a:r>
            <a:r>
              <a:rPr lang="zh-TW" altLang="en-US" sz="4267" b="1" dirty="0">
                <a:latin typeface="+mj-ea"/>
                <a:ea typeface="+mj-ea"/>
              </a:rPr>
              <a:t>施工計畫與品質計畫</a:t>
            </a:r>
            <a:r>
              <a:rPr lang="en-US" altLang="zh-TW" sz="4267" b="1" dirty="0">
                <a:latin typeface="+mj-ea"/>
                <a:ea typeface="+mj-ea"/>
              </a:rPr>
              <a:t>(</a:t>
            </a:r>
            <a:r>
              <a:rPr lang="zh-TW" altLang="en-US" sz="4267" b="1" dirty="0">
                <a:latin typeface="+mj-ea"/>
                <a:ea typeface="+mj-ea"/>
              </a:rPr>
              <a:t>含進版</a:t>
            </a:r>
            <a:r>
              <a:rPr lang="en-US" altLang="zh-TW" sz="4267" b="1" dirty="0">
                <a:latin typeface="+mj-ea"/>
                <a:ea typeface="+mj-ea"/>
              </a:rPr>
              <a:t>)</a:t>
            </a: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8</a:t>
            </a:fld>
            <a:endParaRPr lang="zh-TW" altLang="en-US" dirty="0"/>
          </a:p>
        </p:txBody>
      </p:sp>
      <p:graphicFrame>
        <p:nvGraphicFramePr>
          <p:cNvPr id="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825891"/>
              </p:ext>
            </p:extLst>
          </p:nvPr>
        </p:nvGraphicFramePr>
        <p:xfrm>
          <a:off x="527382" y="1045714"/>
          <a:ext cx="11329258" cy="2850987"/>
        </p:xfrm>
        <a:graphic>
          <a:graphicData uri="http://schemas.openxmlformats.org/drawingml/2006/table">
            <a:tbl>
              <a:tblPr first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184538">
                  <a:extLst>
                    <a:ext uri="{9D8B030D-6E8A-4147-A177-3AD203B41FA5}"/>
                  </a:extLst>
                </a:gridCol>
                <a:gridCol w="2371542">
                  <a:extLst>
                    <a:ext uri="{9D8B030D-6E8A-4147-A177-3AD203B41FA5}"/>
                  </a:extLst>
                </a:gridCol>
                <a:gridCol w="2371542"/>
                <a:gridCol w="4401636">
                  <a:extLst>
                    <a:ext uri="{9D8B030D-6E8A-4147-A177-3AD203B41FA5}"/>
                  </a:extLst>
                </a:gridCol>
              </a:tblGrid>
              <a:tr h="632951"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計畫名稱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廠商送審日期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監造提送日期</a:t>
                      </a: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核定日期文號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5450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品質計畫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54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施工計畫</a:t>
                      </a:r>
                      <a:endParaRPr kumimoji="0" lang="zh-TW" altLang="zh-TW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350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09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zh-TW" altLang="en-US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zh-TW" altLang="en-US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350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09"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zh-TW" altLang="en-US" sz="2100" b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350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EEE906C8-526B-4C89-B616-6CD9CB133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575" y="4082327"/>
            <a:ext cx="11300869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just">
              <a:lnSpc>
                <a:spcPts val="3467"/>
              </a:lnSpc>
            </a:pPr>
            <a:r>
              <a:rPr lang="en-US" altLang="zh-TW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</a:t>
            </a:r>
            <a:r>
              <a:rPr lang="zh-TW" altLang="en-US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是否有逾期情形：。</a:t>
            </a:r>
            <a:endParaRPr lang="en-GB" altLang="zh-TW" sz="2667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601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伍</a:t>
            </a:r>
            <a:r>
              <a:rPr lang="en-US" altLang="zh-TW" sz="4267" b="1" dirty="0" smtClean="0"/>
              <a:t>.</a:t>
            </a:r>
            <a:r>
              <a:rPr lang="zh-TW" altLang="zh-TW" sz="4267" b="1" dirty="0"/>
              <a:t>品質管制執行情形</a:t>
            </a:r>
            <a:r>
              <a:rPr lang="en-US" altLang="zh-TW" sz="4267" b="1" dirty="0"/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材料送審執行情形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9</a:t>
            </a:fld>
            <a:endParaRPr lang="zh-TW" altLang="en-US" dirty="0"/>
          </a:p>
        </p:txBody>
      </p:sp>
      <p:sp>
        <p:nvSpPr>
          <p:cNvPr id="6" name="文字方塊 4">
            <a:extLst>
              <a:ext uri="{FF2B5EF4-FFF2-40B4-BE49-F238E27FC236}">
                <a16:creationId xmlns:a16="http://schemas.microsoft.com/office/drawing/2014/main" xmlns="" id="{EEE906C8-526B-4C89-B616-6CD9CB133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581" y="1045713"/>
            <a:ext cx="11300869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just">
              <a:lnSpc>
                <a:spcPts val="3467"/>
              </a:lnSpc>
            </a:pPr>
            <a:r>
              <a:rPr lang="zh-TW" altLang="en-US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契約應送審  項、實際已審送  項、已核定  項。</a:t>
            </a:r>
            <a:endParaRPr lang="en-GB" altLang="zh-TW" sz="2667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877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/>
              <a:t>伍</a:t>
            </a:r>
            <a:r>
              <a:rPr lang="en-US" altLang="zh-TW" sz="4267" b="1" dirty="0"/>
              <a:t>.</a:t>
            </a:r>
            <a:r>
              <a:rPr lang="zh-TW" altLang="zh-TW" sz="4267" b="1" dirty="0" smtClean="0"/>
              <a:t>品質管制</a:t>
            </a:r>
            <a:r>
              <a:rPr lang="zh-TW" altLang="zh-TW" sz="4267" b="1" dirty="0"/>
              <a:t>執行情形</a:t>
            </a:r>
            <a:r>
              <a:rPr lang="en-US" altLang="zh-TW" sz="4267" b="1" dirty="0" smtClean="0"/>
              <a:t>-</a:t>
            </a:r>
            <a:r>
              <a:rPr lang="zh-TW" altLang="en-US" sz="4267" b="1" dirty="0">
                <a:solidFill>
                  <a:schemeClr val="accent1"/>
                </a:solidFill>
              </a:rPr>
              <a:t>檢</a:t>
            </a:r>
            <a:r>
              <a:rPr lang="en-US" altLang="zh-TW" sz="4267" b="1" dirty="0">
                <a:solidFill>
                  <a:schemeClr val="accent1"/>
                </a:solidFill>
              </a:rPr>
              <a:t>(</a:t>
            </a:r>
            <a:r>
              <a:rPr lang="zh-TW" altLang="en-US" sz="4267" b="1" dirty="0">
                <a:solidFill>
                  <a:schemeClr val="accent1"/>
                </a:solidFill>
              </a:rPr>
              <a:t>試</a:t>
            </a:r>
            <a:r>
              <a:rPr lang="en-US" altLang="zh-TW" sz="4267" b="1" dirty="0">
                <a:solidFill>
                  <a:schemeClr val="accent1"/>
                </a:solidFill>
              </a:rPr>
              <a:t>)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驗執行情形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10</a:t>
            </a:fld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EEE906C8-526B-4C89-B616-6CD9CB133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581" y="1045713"/>
            <a:ext cx="11300869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just">
              <a:lnSpc>
                <a:spcPts val="3467"/>
              </a:lnSpc>
            </a:pPr>
            <a:r>
              <a:rPr lang="zh-TW" altLang="en-US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契約應檢</a:t>
            </a:r>
            <a:r>
              <a:rPr lang="en-US" altLang="zh-TW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r>
              <a:rPr lang="en-US" altLang="zh-TW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  項、</a:t>
            </a:r>
            <a:r>
              <a:rPr lang="zh-TW" altLang="en-US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實際已檢</a:t>
            </a:r>
            <a:r>
              <a:rPr lang="en-US" altLang="zh-TW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r>
              <a:rPr lang="en-US" altLang="zh-TW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  、</a:t>
            </a:r>
            <a:r>
              <a:rPr lang="zh-TW" altLang="en-US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</a:t>
            </a:r>
            <a:r>
              <a:rPr lang="en-US" altLang="zh-TW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r>
              <a:rPr lang="en-US" altLang="zh-TW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驗合格次數  項、試驗中  項。</a:t>
            </a:r>
            <a:endParaRPr lang="en-GB" altLang="zh-TW" sz="2667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920553"/>
              </p:ext>
            </p:extLst>
          </p:nvPr>
        </p:nvGraphicFramePr>
        <p:xfrm>
          <a:off x="335360" y="1728757"/>
          <a:ext cx="11682470" cy="4993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3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155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444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912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65962"/>
                <a:gridCol w="964504"/>
                <a:gridCol w="1453019"/>
                <a:gridCol w="1302707"/>
                <a:gridCol w="1157764"/>
              </a:tblGrid>
              <a:tr h="5283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編號</a:t>
                      </a:r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契約應抽驗次數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目前已抽驗次數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不定期抽驗次數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合格數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試驗中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zh-TW" altLang="en-US" sz="2700" b="1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不合格次數</a:t>
                      </a:r>
                      <a:endParaRPr lang="en-US" altLang="zh-TW" sz="2700" b="1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zh-TW" altLang="en-US" sz="2700" b="1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合格率</a:t>
                      </a:r>
                      <a:endParaRPr lang="en-US" altLang="zh-TW" sz="2700" b="1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497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439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/>
              <a:t>伍</a:t>
            </a:r>
            <a:r>
              <a:rPr lang="en-US" altLang="zh-TW" sz="4267" b="1" dirty="0"/>
              <a:t>.</a:t>
            </a:r>
            <a:r>
              <a:rPr lang="zh-TW" altLang="zh-TW" sz="4267" b="1" dirty="0" smtClean="0"/>
              <a:t>品質管制</a:t>
            </a:r>
            <a:r>
              <a:rPr lang="zh-TW" altLang="zh-TW" sz="4267" b="1" dirty="0"/>
              <a:t>執行情形</a:t>
            </a:r>
            <a:r>
              <a:rPr lang="en-US" altLang="zh-TW" sz="4267" b="1" dirty="0" smtClean="0"/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自主檢查執行情形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11</a:t>
            </a:fld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836726" y="1045713"/>
            <a:ext cx="3339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材料及施工檢</a:t>
            </a: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試</a:t>
            </a:r>
            <a:r>
              <a:rPr lang="en-US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驗執行情形</a:t>
            </a:r>
            <a:r>
              <a:rPr lang="zh-TW" altLang="zh-TW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195988"/>
              </p:ext>
            </p:extLst>
          </p:nvPr>
        </p:nvGraphicFramePr>
        <p:xfrm>
          <a:off x="247678" y="1545665"/>
          <a:ext cx="11682468" cy="4993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8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312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158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3780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76103"/>
                <a:gridCol w="1894114"/>
                <a:gridCol w="2037805"/>
              </a:tblGrid>
              <a:tr h="5283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編號</a:t>
                      </a:r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檢查項目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總次數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不合格次數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合格率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不定期檢查次數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zh-TW" altLang="en-US" sz="2700" b="1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不合格項目</a:t>
                      </a:r>
                      <a:endParaRPr lang="en-US" altLang="zh-TW" sz="2700" b="1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497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787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 fontScale="92500"/>
          </a:bodyPr>
          <a:lstStyle/>
          <a:p>
            <a:r>
              <a:rPr lang="zh-TW" altLang="en-US" sz="4267" b="1" dirty="0"/>
              <a:t>伍</a:t>
            </a:r>
            <a:r>
              <a:rPr lang="en-US" altLang="zh-TW" sz="4267" b="1" dirty="0"/>
              <a:t>.</a:t>
            </a:r>
            <a:r>
              <a:rPr lang="zh-TW" altLang="zh-TW" sz="4267" b="1" dirty="0" smtClean="0"/>
              <a:t>品質管制</a:t>
            </a:r>
            <a:r>
              <a:rPr lang="zh-TW" altLang="zh-TW" sz="4267" b="1" dirty="0"/>
              <a:t>執行情形</a:t>
            </a:r>
            <a:r>
              <a:rPr lang="en-US" altLang="zh-TW" sz="4267" b="1" dirty="0"/>
              <a:t>-</a:t>
            </a:r>
            <a:r>
              <a:rPr lang="zh-TW" altLang="en-US" sz="4267" b="1" dirty="0">
                <a:solidFill>
                  <a:schemeClr val="accent1"/>
                </a:solidFill>
              </a:rPr>
              <a:t>自主檢查執行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(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表單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/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照片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)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8265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/>
              <a:t>伍</a:t>
            </a:r>
            <a:r>
              <a:rPr lang="en-US" altLang="zh-TW" sz="4267" b="1" dirty="0"/>
              <a:t>.</a:t>
            </a:r>
            <a:r>
              <a:rPr lang="zh-TW" altLang="zh-TW" sz="4267" b="1" dirty="0" smtClean="0"/>
              <a:t>品質管制</a:t>
            </a:r>
            <a:r>
              <a:rPr lang="zh-TW" altLang="zh-TW" sz="4267" b="1" dirty="0"/>
              <a:t>執行情形</a:t>
            </a:r>
            <a:r>
              <a:rPr lang="en-US" altLang="zh-TW" sz="4267" b="1" dirty="0" smtClean="0"/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不合格品管制執行情形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13</a:t>
            </a:fld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772682"/>
              </p:ext>
            </p:extLst>
          </p:nvPr>
        </p:nvGraphicFramePr>
        <p:xfrm>
          <a:off x="335360" y="998404"/>
          <a:ext cx="11294666" cy="5405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1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125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906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041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22002"/>
                <a:gridCol w="1402211"/>
              </a:tblGrid>
              <a:tr h="5283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編號</a:t>
                      </a:r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改正單位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缺失事項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通知改善日期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限定完成日期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確認完成改善日期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497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683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伍</a:t>
            </a:r>
            <a:r>
              <a:rPr lang="en-US" altLang="zh-TW" sz="4267" b="1" dirty="0" smtClean="0"/>
              <a:t>.</a:t>
            </a:r>
            <a:r>
              <a:rPr lang="zh-TW" altLang="zh-TW" sz="4267" b="1" dirty="0"/>
              <a:t>品質管制執行情形</a:t>
            </a:r>
            <a:r>
              <a:rPr lang="en-US" altLang="zh-TW" sz="4267" b="1" dirty="0" smtClean="0"/>
              <a:t>-</a:t>
            </a:r>
            <a:r>
              <a:rPr lang="zh-TW" altLang="en-US" sz="4267" b="1" dirty="0">
                <a:solidFill>
                  <a:schemeClr val="accent1"/>
                </a:solidFill>
              </a:rPr>
              <a:t>品質稽核情形</a:t>
            </a: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4309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伍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施工查驗情形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不合格品追蹤改善一覽表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0928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陸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職業安全衛生執行情形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16</a:t>
            </a:fld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354136"/>
              </p:ext>
            </p:extLst>
          </p:nvPr>
        </p:nvGraphicFramePr>
        <p:xfrm>
          <a:off x="335358" y="1154252"/>
          <a:ext cx="11589420" cy="4999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32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928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1424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708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501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檢查次數</a:t>
                      </a:r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不合格次數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不合格項目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備註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497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29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柒</a:t>
            </a:r>
            <a:r>
              <a:rPr lang="en-US" altLang="zh-TW" sz="4267" b="1" dirty="0" smtClean="0"/>
              <a:t>.</a:t>
            </a:r>
            <a:r>
              <a:rPr lang="zh-TW" altLang="zh-TW" sz="4400" dirty="0"/>
              <a:t>歷次被督導或查核之施工廠商缺失改善情形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6038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/>
              <a:t>捌</a:t>
            </a:r>
            <a:r>
              <a:rPr lang="en-US" altLang="zh-TW" sz="4267" b="1" dirty="0"/>
              <a:t>.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專任工程人員督察情形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18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0630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zh-TW" sz="4400" dirty="0" smtClean="0"/>
              <a:t>進度</a:t>
            </a:r>
            <a:r>
              <a:rPr lang="zh-TW" altLang="zh-TW" sz="4400" dirty="0"/>
              <a:t>落後趕工情形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19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0234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35360" y="4677139"/>
            <a:ext cx="11713301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lnSpc>
                <a:spcPct val="90000"/>
              </a:lnSpc>
              <a:spcBef>
                <a:spcPct val="50000"/>
              </a:spcBef>
              <a:defRPr/>
            </a:pPr>
            <a:r>
              <a:rPr lang="zh-TW" altLang="en-US" sz="7200" b="1" kern="0" dirty="0">
                <a:solidFill>
                  <a:srgbClr val="FFFF00"/>
                </a:solidFill>
                <a:latin typeface="+mn-ea"/>
              </a:rPr>
              <a:t>  </a:t>
            </a:r>
            <a:r>
              <a:rPr lang="zh-TW" altLang="en-US" sz="72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簡報完畢            敬請指教</a:t>
            </a:r>
          </a:p>
        </p:txBody>
      </p:sp>
      <p:sp>
        <p:nvSpPr>
          <p:cNvPr id="2" name="圖片版面配置區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smtClean="0"/>
              <a:t>B- </a:t>
            </a:r>
            <a:fld id="{07B971CC-AB79-4C71-A7B5-38BBCBE0FEA6}" type="slidenum">
              <a:rPr lang="zh-TW" altLang="en-US" smtClean="0"/>
              <a:t>20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409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532</Words>
  <Application>Microsoft Office PowerPoint</Application>
  <PresentationFormat>寬螢幕</PresentationFormat>
  <Paragraphs>147</Paragraphs>
  <Slides>20</Slides>
  <Notes>19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31" baseType="lpstr">
      <vt:lpstr>Arial Unicode MS</vt:lpstr>
      <vt:lpstr>맑은 고딕</vt:lpstr>
      <vt:lpstr>微軟正黑體</vt:lpstr>
      <vt:lpstr>新細明體</vt:lpstr>
      <vt:lpstr>標楷體</vt:lpstr>
      <vt:lpstr>Arial</vt:lpstr>
      <vt:lpstr>Calibri</vt:lpstr>
      <vt:lpstr>Calibri Light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莊穎儒</dc:creator>
  <cp:lastModifiedBy>陳姿蓉</cp:lastModifiedBy>
  <cp:revision>19</cp:revision>
  <dcterms:created xsi:type="dcterms:W3CDTF">2023-11-27T09:04:12Z</dcterms:created>
  <dcterms:modified xsi:type="dcterms:W3CDTF">2025-02-19T03:39:51Z</dcterms:modified>
</cp:coreProperties>
</file>