
<file path=[Content_Types].xml><?xml version="1.0" encoding="utf-8"?>
<Types xmlns="http://schemas.openxmlformats.org/package/2006/content-types">
  <Default ContentType="image/vnd.ms-photo" Extension="wdp"/>
  <Default ContentType="image/png" Extension="tmp"/>
  <Default ContentType="application/xml" Extension="xml"/>
  <Default ContentType="image/png" Extension="png"/>
  <Default ContentType="application/vnd.openxmlformats-package.relationships+xml" Extension="rels"/>
  <Override ContentType="application/vnd.openxmlformats-officedocument.drawingml.diagramData+xml" PartName="/ppt/diagrams/data2.xml"/>
  <Override ContentType="application/vnd.openxmlformats-officedocument.drawingml.diagramData+xml" PartName="/ppt/diagrams/data1.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drawingml.diagramLayout+xml" PartName="/ppt/diagrams/layout2.xml"/>
  <Override ContentType="application/vnd.openxmlformats-officedocument.drawingml.diagramLayout+xml" PartName="/ppt/diagrams/layout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13.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drawingml.diagramStyle+xml" PartName="/ppt/diagrams/quickStyle2.xml"/>
  <Override ContentType="application/vnd.openxmlformats-officedocument.drawingml.diagramStyle+xml" PartName="/ppt/diagrams/quickStyl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ms-office.drawingml.diagramDrawing+xml" PartName="/ppt/diagrams/drawing2.xml"/>
  <Override ContentType="application/vnd.ms-office.drawingml.diagramDrawing+xml" PartName="/ppt/diagrams/drawing1.xml"/>
  <Override ContentType="application/vnd.openxmlformats-officedocument.presentationml.presProps+xml" PartName="/ppt/presProps1.xml"/>
  <Override ContentType="application/vnd.openxmlformats-officedocument.drawingml.diagramColors+xml" PartName="/ppt/diagrams/colors2.xml"/>
  <Override ContentType="application/vnd.openxmlformats-officedocument.drawingml.diagramColors+xml" PartName="/ppt/diagrams/colors1.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6858000" cx="12192000"/>
  <p:notesSz cx="6858000" cy="9144000"/>
  <p:defaultTextStyle>
    <a:defPPr lvl="0">
      <a:defRPr lang="zh-TW"/>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66602D-1B72-412F-AF89-8885A37DC19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TW" altLang="en-US"/>
        </a:p>
      </dgm:t>
    </dgm:pt>
    <dgm:pt modelId="{CA1030A7-9DF5-4DFB-930A-F369125DE3C2}">
      <dgm:prSet phldrT="[文字]"/>
      <dgm:spPr>
        <a:solidFill>
          <a:schemeClr val="accent6">
            <a:lumMod val="50000"/>
          </a:schemeClr>
        </a:solidFill>
        <a:ln>
          <a:noFill/>
        </a:ln>
      </dgm:spPr>
      <dgm:t>
        <a:bodyPr/>
        <a:lstStyle/>
        <a:p>
          <a:r>
            <a:rPr lang="zh-TW" altLang="en-US" b="1" dirty="0" smtClean="0">
              <a:effectLst>
                <a:outerShdw blurRad="38100" dist="38100" dir="2700000" algn="tl">
                  <a:srgbClr val="000000">
                    <a:alpha val="43137"/>
                  </a:srgbClr>
                </a:outerShdw>
              </a:effectLst>
            </a:rPr>
            <a:t>國定與雙語課程</a:t>
          </a:r>
          <a:endParaRPr lang="zh-TW" altLang="en-US" b="1" dirty="0">
            <a:effectLst>
              <a:outerShdw blurRad="38100" dist="38100" dir="2700000" algn="tl">
                <a:srgbClr val="000000">
                  <a:alpha val="43137"/>
                </a:srgbClr>
              </a:outerShdw>
            </a:effectLst>
          </a:endParaRPr>
        </a:p>
      </dgm:t>
    </dgm:pt>
    <dgm:pt modelId="{2A491591-21F9-42EF-9CCE-491186B20869}" type="parTrans" cxnId="{58909939-FBA3-4A96-A0D1-728EB0D73FA6}">
      <dgm:prSet/>
      <dgm:spPr/>
      <dgm:t>
        <a:bodyPr/>
        <a:lstStyle/>
        <a:p>
          <a:endParaRPr lang="zh-TW" altLang="en-US"/>
        </a:p>
      </dgm:t>
    </dgm:pt>
    <dgm:pt modelId="{71B9FB3F-5002-4A3D-82D4-CD62DD4C353D}" type="sibTrans" cxnId="{58909939-FBA3-4A96-A0D1-728EB0D73FA6}">
      <dgm:prSet/>
      <dgm:spPr/>
      <dgm:t>
        <a:bodyPr/>
        <a:lstStyle/>
        <a:p>
          <a:endParaRPr lang="zh-TW" altLang="en-US"/>
        </a:p>
      </dgm:t>
    </dgm:pt>
    <dgm:pt modelId="{6E84744D-68E2-4528-83DD-5750A2C06207}">
      <dgm:prSet phldrT="[文字]"/>
      <dgm:spPr>
        <a:solidFill>
          <a:schemeClr val="accent6">
            <a:lumMod val="40000"/>
            <a:lumOff val="60000"/>
            <a:alpha val="90000"/>
          </a:schemeClr>
        </a:solidFill>
        <a:ln>
          <a:noFill/>
        </a:ln>
      </dgm:spPr>
      <dgm:t>
        <a:bodyPr/>
        <a:lstStyle/>
        <a:p>
          <a:r>
            <a:rPr lang="zh-TW" altLang="en-US" dirty="0" smtClean="0"/>
            <a:t>課程進行方式</a:t>
          </a:r>
          <a:endParaRPr lang="zh-TW" altLang="en-US" dirty="0"/>
        </a:p>
      </dgm:t>
    </dgm:pt>
    <dgm:pt modelId="{7B4C243A-C400-4856-91B3-31EBDF504D14}" type="parTrans" cxnId="{52897E28-F35E-497B-ABF2-DBBE7C18F2EC}">
      <dgm:prSet/>
      <dgm:spPr/>
      <dgm:t>
        <a:bodyPr/>
        <a:lstStyle/>
        <a:p>
          <a:endParaRPr lang="zh-TW" altLang="en-US"/>
        </a:p>
      </dgm:t>
    </dgm:pt>
    <dgm:pt modelId="{77B9AC06-18C8-42FB-A137-9BC70EE5DF54}" type="sibTrans" cxnId="{52897E28-F35E-497B-ABF2-DBBE7C18F2EC}">
      <dgm:prSet/>
      <dgm:spPr/>
      <dgm:t>
        <a:bodyPr/>
        <a:lstStyle/>
        <a:p>
          <a:endParaRPr lang="zh-TW" altLang="en-US"/>
        </a:p>
      </dgm:t>
    </dgm:pt>
    <dgm:pt modelId="{6B226979-7159-433C-84A1-6F756025BB09}">
      <dgm:prSet phldrT="[文字]"/>
      <dgm:spPr>
        <a:solidFill>
          <a:schemeClr val="accent6">
            <a:lumMod val="40000"/>
            <a:lumOff val="60000"/>
            <a:alpha val="90000"/>
          </a:schemeClr>
        </a:solidFill>
        <a:ln>
          <a:noFill/>
        </a:ln>
      </dgm:spPr>
      <dgm:t>
        <a:bodyPr/>
        <a:lstStyle/>
        <a:p>
          <a:r>
            <a:rPr lang="zh-TW" altLang="en-US" dirty="0" smtClean="0"/>
            <a:t>課程類型</a:t>
          </a:r>
          <a:endParaRPr lang="zh-TW" altLang="en-US" dirty="0"/>
        </a:p>
      </dgm:t>
    </dgm:pt>
    <dgm:pt modelId="{AB5168F0-B1FB-4C18-8645-E97DCC218212}" type="parTrans" cxnId="{EFA945F3-956F-48FC-B8D6-EA80E1D4BD03}">
      <dgm:prSet/>
      <dgm:spPr/>
      <dgm:t>
        <a:bodyPr/>
        <a:lstStyle/>
        <a:p>
          <a:endParaRPr lang="zh-TW" altLang="en-US"/>
        </a:p>
      </dgm:t>
    </dgm:pt>
    <dgm:pt modelId="{2A9F406A-5E18-43DC-B9A5-7D303A82705D}" type="sibTrans" cxnId="{EFA945F3-956F-48FC-B8D6-EA80E1D4BD03}">
      <dgm:prSet/>
      <dgm:spPr/>
      <dgm:t>
        <a:bodyPr/>
        <a:lstStyle/>
        <a:p>
          <a:endParaRPr lang="zh-TW" altLang="en-US"/>
        </a:p>
      </dgm:t>
    </dgm:pt>
    <dgm:pt modelId="{1C2DF50E-9482-47A9-8316-BD91998B6D26}">
      <dgm:prSet phldrT="[文字]"/>
      <dgm:spPr>
        <a:solidFill>
          <a:schemeClr val="accent5">
            <a:lumMod val="75000"/>
          </a:schemeClr>
        </a:solidFill>
        <a:ln>
          <a:solidFill>
            <a:schemeClr val="accent5">
              <a:lumMod val="75000"/>
            </a:schemeClr>
          </a:solidFill>
        </a:ln>
      </dgm:spPr>
      <dgm:t>
        <a:bodyPr/>
        <a:lstStyle/>
        <a:p>
          <a:r>
            <a:rPr lang="zh-TW" altLang="en-US" b="1" dirty="0" smtClean="0">
              <a:effectLst>
                <a:outerShdw blurRad="38100" dist="38100" dir="2700000" algn="tl">
                  <a:srgbClr val="000000">
                    <a:alpha val="43137"/>
                  </a:srgbClr>
                </a:outerShdw>
              </a:effectLst>
            </a:rPr>
            <a:t>國際交流</a:t>
          </a:r>
          <a:endParaRPr lang="zh-TW" altLang="en-US" b="1" dirty="0">
            <a:effectLst>
              <a:outerShdw blurRad="38100" dist="38100" dir="2700000" algn="tl">
                <a:srgbClr val="000000">
                  <a:alpha val="43137"/>
                </a:srgbClr>
              </a:outerShdw>
            </a:effectLst>
          </a:endParaRPr>
        </a:p>
      </dgm:t>
    </dgm:pt>
    <dgm:pt modelId="{13AF9608-E39A-4DBB-B082-4943A24BD821}" type="parTrans" cxnId="{1227573E-CC76-437D-BB89-8F2429A58C69}">
      <dgm:prSet/>
      <dgm:spPr/>
      <dgm:t>
        <a:bodyPr/>
        <a:lstStyle/>
        <a:p>
          <a:endParaRPr lang="zh-TW" altLang="en-US"/>
        </a:p>
      </dgm:t>
    </dgm:pt>
    <dgm:pt modelId="{8A698C06-88E8-49F0-A047-AD4EE59740B5}" type="sibTrans" cxnId="{1227573E-CC76-437D-BB89-8F2429A58C69}">
      <dgm:prSet/>
      <dgm:spPr/>
      <dgm:t>
        <a:bodyPr/>
        <a:lstStyle/>
        <a:p>
          <a:endParaRPr lang="zh-TW" altLang="en-US"/>
        </a:p>
      </dgm:t>
    </dgm:pt>
    <dgm:pt modelId="{D59CA4C7-76F3-4317-9424-AC499E678125}">
      <dgm:prSet phldrT="[文字]"/>
      <dgm:spPr>
        <a:solidFill>
          <a:schemeClr val="accent5">
            <a:lumMod val="40000"/>
            <a:lumOff val="60000"/>
            <a:alpha val="90000"/>
          </a:schemeClr>
        </a:solidFill>
        <a:ln>
          <a:noFill/>
        </a:ln>
      </dgm:spPr>
      <dgm:t>
        <a:bodyPr/>
        <a:lstStyle/>
        <a:p>
          <a:r>
            <a:rPr lang="zh-TW" altLang="en-US" dirty="0" smtClean="0"/>
            <a:t>國際交流活動</a:t>
          </a:r>
          <a:endParaRPr lang="zh-TW" altLang="en-US" dirty="0"/>
        </a:p>
      </dgm:t>
    </dgm:pt>
    <dgm:pt modelId="{CA59C83A-3340-4A85-9C30-E9D36433F75D}" type="parTrans" cxnId="{938909BA-8198-4E3F-8EC9-EB49E860FDED}">
      <dgm:prSet/>
      <dgm:spPr/>
      <dgm:t>
        <a:bodyPr/>
        <a:lstStyle/>
        <a:p>
          <a:endParaRPr lang="zh-TW" altLang="en-US"/>
        </a:p>
      </dgm:t>
    </dgm:pt>
    <dgm:pt modelId="{6B9DAFF5-BD58-4186-8FBA-B89726CA20CB}" type="sibTrans" cxnId="{938909BA-8198-4E3F-8EC9-EB49E860FDED}">
      <dgm:prSet/>
      <dgm:spPr/>
      <dgm:t>
        <a:bodyPr/>
        <a:lstStyle/>
        <a:p>
          <a:endParaRPr lang="zh-TW" altLang="en-US"/>
        </a:p>
      </dgm:t>
    </dgm:pt>
    <dgm:pt modelId="{E2FE1CCB-4C8B-4787-9471-9C1314078B5C}">
      <dgm:prSet phldrT="[文字]"/>
      <dgm:spPr>
        <a:solidFill>
          <a:schemeClr val="accent6">
            <a:lumMod val="40000"/>
            <a:lumOff val="60000"/>
            <a:alpha val="90000"/>
          </a:schemeClr>
        </a:solidFill>
        <a:ln>
          <a:noFill/>
        </a:ln>
      </dgm:spPr>
      <dgm:t>
        <a:bodyPr/>
        <a:lstStyle/>
        <a:p>
          <a:r>
            <a:rPr lang="zh-TW" altLang="en-US" dirty="0" smtClean="0"/>
            <a:t>課程主題</a:t>
          </a:r>
          <a:endParaRPr lang="zh-TW" altLang="en-US" dirty="0"/>
        </a:p>
      </dgm:t>
    </dgm:pt>
    <dgm:pt modelId="{203150D6-1BE1-40ED-9A55-47DAF4677690}" type="parTrans" cxnId="{9ECEB1A0-D61D-4FF6-9FAC-305DAE8AA9C7}">
      <dgm:prSet/>
      <dgm:spPr/>
      <dgm:t>
        <a:bodyPr/>
        <a:lstStyle/>
        <a:p>
          <a:endParaRPr lang="zh-TW" altLang="en-US"/>
        </a:p>
      </dgm:t>
    </dgm:pt>
    <dgm:pt modelId="{77402CCD-5CBF-42AB-91FA-C0BD931820CF}" type="sibTrans" cxnId="{9ECEB1A0-D61D-4FF6-9FAC-305DAE8AA9C7}">
      <dgm:prSet/>
      <dgm:spPr/>
      <dgm:t>
        <a:bodyPr/>
        <a:lstStyle/>
        <a:p>
          <a:endParaRPr lang="zh-TW" altLang="en-US"/>
        </a:p>
      </dgm:t>
    </dgm:pt>
    <dgm:pt modelId="{CA8852CC-E571-40A7-9059-D6145FCBC2FA}">
      <dgm:prSet phldrT="[文字]"/>
      <dgm:spPr>
        <a:solidFill>
          <a:schemeClr val="accent6">
            <a:lumMod val="40000"/>
            <a:lumOff val="60000"/>
            <a:alpha val="90000"/>
          </a:schemeClr>
        </a:solidFill>
        <a:ln>
          <a:noFill/>
        </a:ln>
      </dgm:spPr>
      <dgm:t>
        <a:bodyPr/>
        <a:lstStyle/>
        <a:p>
          <a:r>
            <a:rPr lang="zh-TW" altLang="en-US" dirty="0" smtClean="0"/>
            <a:t>統整模式</a:t>
          </a:r>
          <a:endParaRPr lang="zh-TW" altLang="en-US" dirty="0"/>
        </a:p>
      </dgm:t>
    </dgm:pt>
    <dgm:pt modelId="{AFC4CDCE-C6FF-4546-B574-26F77E94F4BE}" type="parTrans" cxnId="{65D3F290-8BEC-4155-B546-DD735FC44B29}">
      <dgm:prSet/>
      <dgm:spPr/>
      <dgm:t>
        <a:bodyPr/>
        <a:lstStyle/>
        <a:p>
          <a:endParaRPr lang="zh-TW" altLang="en-US"/>
        </a:p>
      </dgm:t>
    </dgm:pt>
    <dgm:pt modelId="{DB0E72C5-9F82-4682-B8CB-514F0FACD3EA}" type="sibTrans" cxnId="{65D3F290-8BEC-4155-B546-DD735FC44B29}">
      <dgm:prSet/>
      <dgm:spPr/>
      <dgm:t>
        <a:bodyPr/>
        <a:lstStyle/>
        <a:p>
          <a:endParaRPr lang="zh-TW" altLang="en-US"/>
        </a:p>
      </dgm:t>
    </dgm:pt>
    <dgm:pt modelId="{58163ABE-A9AC-4474-A10D-1B4340F349AB}">
      <dgm:prSet phldrT="[文字]"/>
      <dgm:spPr>
        <a:solidFill>
          <a:schemeClr val="accent6">
            <a:lumMod val="40000"/>
            <a:lumOff val="60000"/>
            <a:alpha val="90000"/>
          </a:schemeClr>
        </a:solidFill>
        <a:ln>
          <a:noFill/>
        </a:ln>
      </dgm:spPr>
      <dgm:t>
        <a:bodyPr/>
        <a:lstStyle/>
        <a:p>
          <a:r>
            <a:rPr lang="zh-TW" altLang="en-US" dirty="0" smtClean="0"/>
            <a:t>融入之課程領域</a:t>
          </a:r>
          <a:endParaRPr lang="zh-TW" altLang="en-US" dirty="0"/>
        </a:p>
      </dgm:t>
    </dgm:pt>
    <dgm:pt modelId="{6105FE18-685A-4F60-947B-9A4311209A5B}" type="parTrans" cxnId="{B0A755FC-9A12-4347-AA34-ED70515F06D8}">
      <dgm:prSet/>
      <dgm:spPr/>
      <dgm:t>
        <a:bodyPr/>
        <a:lstStyle/>
        <a:p>
          <a:endParaRPr lang="zh-TW" altLang="en-US"/>
        </a:p>
      </dgm:t>
    </dgm:pt>
    <dgm:pt modelId="{256ABA01-E854-4019-ACAA-29CF481C23DC}" type="sibTrans" cxnId="{B0A755FC-9A12-4347-AA34-ED70515F06D8}">
      <dgm:prSet/>
      <dgm:spPr/>
      <dgm:t>
        <a:bodyPr/>
        <a:lstStyle/>
        <a:p>
          <a:endParaRPr lang="zh-TW" altLang="en-US"/>
        </a:p>
      </dgm:t>
    </dgm:pt>
    <dgm:pt modelId="{DC0FE3D7-E49D-4685-A438-FF60F36194CB}">
      <dgm:prSet phldrT="[文字]"/>
      <dgm:spPr>
        <a:solidFill>
          <a:schemeClr val="accent5">
            <a:lumMod val="40000"/>
            <a:lumOff val="60000"/>
            <a:alpha val="90000"/>
          </a:schemeClr>
        </a:solidFill>
        <a:ln>
          <a:noFill/>
        </a:ln>
      </dgm:spPr>
      <dgm:t>
        <a:bodyPr/>
        <a:lstStyle/>
        <a:p>
          <a:r>
            <a:rPr lang="zh-TW" altLang="en-US" dirty="0" smtClean="0"/>
            <a:t>締結國際姊妹校</a:t>
          </a:r>
          <a:endParaRPr lang="zh-TW" altLang="en-US" dirty="0"/>
        </a:p>
      </dgm:t>
    </dgm:pt>
    <dgm:pt modelId="{C3EDB8F9-A3A1-4ED4-834A-3AACEAC75A4D}" type="parTrans" cxnId="{E08FEF74-F1F7-455B-8454-01B3496B2223}">
      <dgm:prSet/>
      <dgm:spPr/>
      <dgm:t>
        <a:bodyPr/>
        <a:lstStyle/>
        <a:p>
          <a:endParaRPr lang="zh-TW" altLang="en-US"/>
        </a:p>
      </dgm:t>
    </dgm:pt>
    <dgm:pt modelId="{350B6394-05E9-41D9-AC86-832E06091FDD}" type="sibTrans" cxnId="{E08FEF74-F1F7-455B-8454-01B3496B2223}">
      <dgm:prSet/>
      <dgm:spPr/>
      <dgm:t>
        <a:bodyPr/>
        <a:lstStyle/>
        <a:p>
          <a:endParaRPr lang="zh-TW" altLang="en-US"/>
        </a:p>
      </dgm:t>
    </dgm:pt>
    <dgm:pt modelId="{6865E74C-7BD7-4A99-9AAF-B0323BF761F9}" type="pres">
      <dgm:prSet presAssocID="{3966602D-1B72-412F-AF89-8885A37DC198}" presName="Name0" presStyleCnt="0">
        <dgm:presLayoutVars>
          <dgm:dir/>
          <dgm:animLvl val="lvl"/>
          <dgm:resizeHandles val="exact"/>
        </dgm:presLayoutVars>
      </dgm:prSet>
      <dgm:spPr/>
      <dgm:t>
        <a:bodyPr/>
        <a:lstStyle/>
        <a:p>
          <a:endParaRPr lang="zh-TW" altLang="en-US"/>
        </a:p>
      </dgm:t>
    </dgm:pt>
    <dgm:pt modelId="{1F664827-9EA9-4EAA-8812-EF89694DE055}" type="pres">
      <dgm:prSet presAssocID="{CA1030A7-9DF5-4DFB-930A-F369125DE3C2}" presName="composite" presStyleCnt="0"/>
      <dgm:spPr/>
    </dgm:pt>
    <dgm:pt modelId="{3BDD5764-4692-415E-90E0-332EFD787897}" type="pres">
      <dgm:prSet presAssocID="{CA1030A7-9DF5-4DFB-930A-F369125DE3C2}" presName="parTx" presStyleLbl="alignNode1" presStyleIdx="0" presStyleCnt="2">
        <dgm:presLayoutVars>
          <dgm:chMax val="0"/>
          <dgm:chPref val="0"/>
          <dgm:bulletEnabled val="1"/>
        </dgm:presLayoutVars>
      </dgm:prSet>
      <dgm:spPr/>
      <dgm:t>
        <a:bodyPr/>
        <a:lstStyle/>
        <a:p>
          <a:endParaRPr lang="zh-TW" altLang="en-US"/>
        </a:p>
      </dgm:t>
    </dgm:pt>
    <dgm:pt modelId="{E3856486-33C8-4AFE-BF65-D76FA07A9B8C}" type="pres">
      <dgm:prSet presAssocID="{CA1030A7-9DF5-4DFB-930A-F369125DE3C2}" presName="desTx" presStyleLbl="alignAccFollowNode1" presStyleIdx="0" presStyleCnt="2">
        <dgm:presLayoutVars>
          <dgm:bulletEnabled val="1"/>
        </dgm:presLayoutVars>
      </dgm:prSet>
      <dgm:spPr/>
      <dgm:t>
        <a:bodyPr/>
        <a:lstStyle/>
        <a:p>
          <a:endParaRPr lang="zh-TW" altLang="en-US"/>
        </a:p>
      </dgm:t>
    </dgm:pt>
    <dgm:pt modelId="{6C4EA4E2-21AA-4415-AA34-C153F853C97F}" type="pres">
      <dgm:prSet presAssocID="{71B9FB3F-5002-4A3D-82D4-CD62DD4C353D}" presName="space" presStyleCnt="0"/>
      <dgm:spPr/>
    </dgm:pt>
    <dgm:pt modelId="{468472E2-0F24-4F8F-9A73-50BBE05C7CB4}" type="pres">
      <dgm:prSet presAssocID="{1C2DF50E-9482-47A9-8316-BD91998B6D26}" presName="composite" presStyleCnt="0"/>
      <dgm:spPr/>
    </dgm:pt>
    <dgm:pt modelId="{A0128322-8D03-451F-B20B-7FE83B33B78F}" type="pres">
      <dgm:prSet presAssocID="{1C2DF50E-9482-47A9-8316-BD91998B6D26}" presName="parTx" presStyleLbl="alignNode1" presStyleIdx="1" presStyleCnt="2">
        <dgm:presLayoutVars>
          <dgm:chMax val="0"/>
          <dgm:chPref val="0"/>
          <dgm:bulletEnabled val="1"/>
        </dgm:presLayoutVars>
      </dgm:prSet>
      <dgm:spPr/>
      <dgm:t>
        <a:bodyPr/>
        <a:lstStyle/>
        <a:p>
          <a:endParaRPr lang="zh-TW" altLang="en-US"/>
        </a:p>
      </dgm:t>
    </dgm:pt>
    <dgm:pt modelId="{BBC9D8EB-49C3-4443-AA93-CCA04C2B1683}" type="pres">
      <dgm:prSet presAssocID="{1C2DF50E-9482-47A9-8316-BD91998B6D26}" presName="desTx" presStyleLbl="alignAccFollowNode1" presStyleIdx="1" presStyleCnt="2">
        <dgm:presLayoutVars>
          <dgm:bulletEnabled val="1"/>
        </dgm:presLayoutVars>
      </dgm:prSet>
      <dgm:spPr/>
      <dgm:t>
        <a:bodyPr/>
        <a:lstStyle/>
        <a:p>
          <a:endParaRPr lang="zh-TW" altLang="en-US"/>
        </a:p>
      </dgm:t>
    </dgm:pt>
  </dgm:ptLst>
  <dgm:cxnLst>
    <dgm:cxn modelId="{E82EA84F-7357-442D-A390-17C6597A3157}" type="presOf" srcId="{CA1030A7-9DF5-4DFB-930A-F369125DE3C2}" destId="{3BDD5764-4692-415E-90E0-332EFD787897}" srcOrd="0" destOrd="0" presId="urn:microsoft.com/office/officeart/2005/8/layout/hList1"/>
    <dgm:cxn modelId="{9C811CC1-251F-44EB-AA9F-6CCF2DEEADD1}" type="presOf" srcId="{3966602D-1B72-412F-AF89-8885A37DC198}" destId="{6865E74C-7BD7-4A99-9AAF-B0323BF761F9}" srcOrd="0" destOrd="0" presId="urn:microsoft.com/office/officeart/2005/8/layout/hList1"/>
    <dgm:cxn modelId="{C1C76E1D-3E5C-42E3-AF1E-788764EA3358}" type="presOf" srcId="{58163ABE-A9AC-4474-A10D-1B4340F349AB}" destId="{E3856486-33C8-4AFE-BF65-D76FA07A9B8C}" srcOrd="0" destOrd="4" presId="urn:microsoft.com/office/officeart/2005/8/layout/hList1"/>
    <dgm:cxn modelId="{E08FEF74-F1F7-455B-8454-01B3496B2223}" srcId="{1C2DF50E-9482-47A9-8316-BD91998B6D26}" destId="{DC0FE3D7-E49D-4685-A438-FF60F36194CB}" srcOrd="1" destOrd="0" parTransId="{C3EDB8F9-A3A1-4ED4-834A-3AACEAC75A4D}" sibTransId="{350B6394-05E9-41D9-AC86-832E06091FDD}"/>
    <dgm:cxn modelId="{58909939-FBA3-4A96-A0D1-728EB0D73FA6}" srcId="{3966602D-1B72-412F-AF89-8885A37DC198}" destId="{CA1030A7-9DF5-4DFB-930A-F369125DE3C2}" srcOrd="0" destOrd="0" parTransId="{2A491591-21F9-42EF-9CCE-491186B20869}" sibTransId="{71B9FB3F-5002-4A3D-82D4-CD62DD4C353D}"/>
    <dgm:cxn modelId="{0F82DB5B-A32E-4EEA-9F26-5F0C68E90E59}" type="presOf" srcId="{6B226979-7159-433C-84A1-6F756025BB09}" destId="{E3856486-33C8-4AFE-BF65-D76FA07A9B8C}" srcOrd="0" destOrd="1" presId="urn:microsoft.com/office/officeart/2005/8/layout/hList1"/>
    <dgm:cxn modelId="{9ECEB1A0-D61D-4FF6-9FAC-305DAE8AA9C7}" srcId="{CA1030A7-9DF5-4DFB-930A-F369125DE3C2}" destId="{E2FE1CCB-4C8B-4787-9471-9C1314078B5C}" srcOrd="2" destOrd="0" parTransId="{203150D6-1BE1-40ED-9A55-47DAF4677690}" sibTransId="{77402CCD-5CBF-42AB-91FA-C0BD931820CF}"/>
    <dgm:cxn modelId="{938909BA-8198-4E3F-8EC9-EB49E860FDED}" srcId="{1C2DF50E-9482-47A9-8316-BD91998B6D26}" destId="{D59CA4C7-76F3-4317-9424-AC499E678125}" srcOrd="0" destOrd="0" parTransId="{CA59C83A-3340-4A85-9C30-E9D36433F75D}" sibTransId="{6B9DAFF5-BD58-4186-8FBA-B89726CA20CB}"/>
    <dgm:cxn modelId="{A10D244C-9357-4017-95C6-3D385509A551}" type="presOf" srcId="{DC0FE3D7-E49D-4685-A438-FF60F36194CB}" destId="{BBC9D8EB-49C3-4443-AA93-CCA04C2B1683}" srcOrd="0" destOrd="1" presId="urn:microsoft.com/office/officeart/2005/8/layout/hList1"/>
    <dgm:cxn modelId="{6926C69C-8A00-4904-8F0D-25C9F2803B33}" type="presOf" srcId="{CA8852CC-E571-40A7-9059-D6145FCBC2FA}" destId="{E3856486-33C8-4AFE-BF65-D76FA07A9B8C}" srcOrd="0" destOrd="3" presId="urn:microsoft.com/office/officeart/2005/8/layout/hList1"/>
    <dgm:cxn modelId="{ECB8AADE-134C-4DB5-A257-FB5FCD96D67E}" type="presOf" srcId="{6E84744D-68E2-4528-83DD-5750A2C06207}" destId="{E3856486-33C8-4AFE-BF65-D76FA07A9B8C}" srcOrd="0" destOrd="0" presId="urn:microsoft.com/office/officeart/2005/8/layout/hList1"/>
    <dgm:cxn modelId="{AD7A6AB7-1147-4930-A5A9-4C04782452BC}" type="presOf" srcId="{D59CA4C7-76F3-4317-9424-AC499E678125}" destId="{BBC9D8EB-49C3-4443-AA93-CCA04C2B1683}" srcOrd="0" destOrd="0" presId="urn:microsoft.com/office/officeart/2005/8/layout/hList1"/>
    <dgm:cxn modelId="{52897E28-F35E-497B-ABF2-DBBE7C18F2EC}" srcId="{CA1030A7-9DF5-4DFB-930A-F369125DE3C2}" destId="{6E84744D-68E2-4528-83DD-5750A2C06207}" srcOrd="0" destOrd="0" parTransId="{7B4C243A-C400-4856-91B3-31EBDF504D14}" sibTransId="{77B9AC06-18C8-42FB-A137-9BC70EE5DF54}"/>
    <dgm:cxn modelId="{3C7D794D-2F21-4E23-900C-D2701F2067FC}" type="presOf" srcId="{1C2DF50E-9482-47A9-8316-BD91998B6D26}" destId="{A0128322-8D03-451F-B20B-7FE83B33B78F}" srcOrd="0" destOrd="0" presId="urn:microsoft.com/office/officeart/2005/8/layout/hList1"/>
    <dgm:cxn modelId="{1227573E-CC76-437D-BB89-8F2429A58C69}" srcId="{3966602D-1B72-412F-AF89-8885A37DC198}" destId="{1C2DF50E-9482-47A9-8316-BD91998B6D26}" srcOrd="1" destOrd="0" parTransId="{13AF9608-E39A-4DBB-B082-4943A24BD821}" sibTransId="{8A698C06-88E8-49F0-A047-AD4EE59740B5}"/>
    <dgm:cxn modelId="{EFA945F3-956F-48FC-B8D6-EA80E1D4BD03}" srcId="{CA1030A7-9DF5-4DFB-930A-F369125DE3C2}" destId="{6B226979-7159-433C-84A1-6F756025BB09}" srcOrd="1" destOrd="0" parTransId="{AB5168F0-B1FB-4C18-8645-E97DCC218212}" sibTransId="{2A9F406A-5E18-43DC-B9A5-7D303A82705D}"/>
    <dgm:cxn modelId="{B0A755FC-9A12-4347-AA34-ED70515F06D8}" srcId="{CA1030A7-9DF5-4DFB-930A-F369125DE3C2}" destId="{58163ABE-A9AC-4474-A10D-1B4340F349AB}" srcOrd="4" destOrd="0" parTransId="{6105FE18-685A-4F60-947B-9A4311209A5B}" sibTransId="{256ABA01-E854-4019-ACAA-29CF481C23DC}"/>
    <dgm:cxn modelId="{D2A7BE0D-0856-4AAB-B4F5-27E0C19C55CC}" type="presOf" srcId="{E2FE1CCB-4C8B-4787-9471-9C1314078B5C}" destId="{E3856486-33C8-4AFE-BF65-D76FA07A9B8C}" srcOrd="0" destOrd="2" presId="urn:microsoft.com/office/officeart/2005/8/layout/hList1"/>
    <dgm:cxn modelId="{65D3F290-8BEC-4155-B546-DD735FC44B29}" srcId="{CA1030A7-9DF5-4DFB-930A-F369125DE3C2}" destId="{CA8852CC-E571-40A7-9059-D6145FCBC2FA}" srcOrd="3" destOrd="0" parTransId="{AFC4CDCE-C6FF-4546-B574-26F77E94F4BE}" sibTransId="{DB0E72C5-9F82-4682-B8CB-514F0FACD3EA}"/>
    <dgm:cxn modelId="{3FE42554-AE67-4084-96E3-AECC37E59A9F}" type="presParOf" srcId="{6865E74C-7BD7-4A99-9AAF-B0323BF761F9}" destId="{1F664827-9EA9-4EAA-8812-EF89694DE055}" srcOrd="0" destOrd="0" presId="urn:microsoft.com/office/officeart/2005/8/layout/hList1"/>
    <dgm:cxn modelId="{E25FE21B-66F0-4F24-B665-E03B031C9276}" type="presParOf" srcId="{1F664827-9EA9-4EAA-8812-EF89694DE055}" destId="{3BDD5764-4692-415E-90E0-332EFD787897}" srcOrd="0" destOrd="0" presId="urn:microsoft.com/office/officeart/2005/8/layout/hList1"/>
    <dgm:cxn modelId="{C2AADF5E-D76D-4A09-82C5-045C68E4C996}" type="presParOf" srcId="{1F664827-9EA9-4EAA-8812-EF89694DE055}" destId="{E3856486-33C8-4AFE-BF65-D76FA07A9B8C}" srcOrd="1" destOrd="0" presId="urn:microsoft.com/office/officeart/2005/8/layout/hList1"/>
    <dgm:cxn modelId="{E2C424C5-107E-4DA7-B9F5-1FAE2CF1E01C}" type="presParOf" srcId="{6865E74C-7BD7-4A99-9AAF-B0323BF761F9}" destId="{6C4EA4E2-21AA-4415-AA34-C153F853C97F}" srcOrd="1" destOrd="0" presId="urn:microsoft.com/office/officeart/2005/8/layout/hList1"/>
    <dgm:cxn modelId="{08D4B34F-37E9-46F8-9A5D-A48C04A40099}" type="presParOf" srcId="{6865E74C-7BD7-4A99-9AAF-B0323BF761F9}" destId="{468472E2-0F24-4F8F-9A73-50BBE05C7CB4}" srcOrd="2" destOrd="0" presId="urn:microsoft.com/office/officeart/2005/8/layout/hList1"/>
    <dgm:cxn modelId="{F43015F0-5BA9-4347-981E-33E720CF9E2D}" type="presParOf" srcId="{468472E2-0F24-4F8F-9A73-50BBE05C7CB4}" destId="{A0128322-8D03-451F-B20B-7FE83B33B78F}" srcOrd="0" destOrd="0" presId="urn:microsoft.com/office/officeart/2005/8/layout/hList1"/>
    <dgm:cxn modelId="{93221711-DC95-433C-9054-F184DECC2928}" type="presParOf" srcId="{468472E2-0F24-4F8F-9A73-50BBE05C7CB4}" destId="{BBC9D8EB-49C3-4443-AA93-CCA04C2B168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1AB458-B44A-4313-9734-9950CB061347}" type="doc">
      <dgm:prSet loTypeId="urn:microsoft.com/office/officeart/2005/8/layout/cycle3" loCatId="cycle" qsTypeId="urn:microsoft.com/office/officeart/2005/8/quickstyle/simple2" qsCatId="simple" csTypeId="urn:microsoft.com/office/officeart/2005/8/colors/colorful4" csCatId="colorful" phldr="1"/>
      <dgm:spPr/>
      <dgm:t>
        <a:bodyPr/>
        <a:lstStyle/>
        <a:p>
          <a:endParaRPr lang="zh-TW" altLang="en-US"/>
        </a:p>
      </dgm:t>
    </dgm:pt>
    <dgm:pt modelId="{2AEBDF95-88E1-4A24-9BFF-A4DF87B40C23}">
      <dgm:prSet phldrT="[文字]"/>
      <dgm:spPr/>
      <dgm:t>
        <a:bodyPr/>
        <a:lstStyle/>
        <a:p>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一</a:t>
          </a:r>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交流方案學習目標</a:t>
          </a:r>
          <a:endParaRPr lang="zh-TW" altLang="en-US" b="1" dirty="0">
            <a:effectLst>
              <a:outerShdw blurRad="38100" dist="38100" dir="2700000" algn="tl">
                <a:srgbClr val="000000">
                  <a:alpha val="43137"/>
                </a:srgbClr>
              </a:outerShdw>
            </a:effectLst>
          </a:endParaRPr>
        </a:p>
      </dgm:t>
    </dgm:pt>
    <dgm:pt modelId="{F2E03C38-61C8-4E9E-AA32-171F62C31687}" type="parTrans" cxnId="{6FF27E6D-B95D-48C3-A1FF-0F93D43ABAF2}">
      <dgm:prSet/>
      <dgm:spPr/>
      <dgm:t>
        <a:bodyPr/>
        <a:lstStyle/>
        <a:p>
          <a:endParaRPr lang="zh-TW" altLang="en-US"/>
        </a:p>
      </dgm:t>
    </dgm:pt>
    <dgm:pt modelId="{5CB19F7C-6D2E-4AFA-8EAD-8A0CA4CD87C0}" type="sibTrans" cxnId="{6FF27E6D-B95D-48C3-A1FF-0F93D43ABAF2}">
      <dgm:prSet/>
      <dgm:spPr>
        <a:solidFill>
          <a:schemeClr val="bg2">
            <a:lumMod val="75000"/>
          </a:schemeClr>
        </a:solidFill>
      </dgm:spPr>
      <dgm:t>
        <a:bodyPr/>
        <a:lstStyle/>
        <a:p>
          <a:endParaRPr lang="zh-TW" altLang="en-US"/>
        </a:p>
      </dgm:t>
    </dgm:pt>
    <dgm:pt modelId="{53BA974C-F7CD-4FC2-8AE5-5C144B08D638}">
      <dgm:prSet/>
      <dgm:spPr/>
      <dgm:t>
        <a:bodyPr/>
        <a:lstStyle/>
        <a:p>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二</a:t>
          </a:r>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整體交流方案規劃</a:t>
          </a:r>
          <a:endParaRPr lang="zh-TW" altLang="en-US" b="1" dirty="0">
            <a:effectLst>
              <a:outerShdw blurRad="38100" dist="38100" dir="2700000" algn="tl">
                <a:srgbClr val="000000">
                  <a:alpha val="43137"/>
                </a:srgbClr>
              </a:outerShdw>
            </a:effectLst>
          </a:endParaRPr>
        </a:p>
      </dgm:t>
    </dgm:pt>
    <dgm:pt modelId="{EA278CDB-83DC-4C97-B4A3-A2C4D5B77E77}" type="parTrans" cxnId="{0A43A464-8966-4FFE-A0AD-76CF26630293}">
      <dgm:prSet/>
      <dgm:spPr/>
      <dgm:t>
        <a:bodyPr/>
        <a:lstStyle/>
        <a:p>
          <a:endParaRPr lang="zh-TW" altLang="en-US"/>
        </a:p>
      </dgm:t>
    </dgm:pt>
    <dgm:pt modelId="{58339B40-C20D-41D6-9680-8BCB08B57ECB}" type="sibTrans" cxnId="{0A43A464-8966-4FFE-A0AD-76CF26630293}">
      <dgm:prSet/>
      <dgm:spPr/>
      <dgm:t>
        <a:bodyPr/>
        <a:lstStyle/>
        <a:p>
          <a:endParaRPr lang="zh-TW" altLang="en-US"/>
        </a:p>
      </dgm:t>
    </dgm:pt>
    <dgm:pt modelId="{51195C89-AD9A-4DB9-881A-3028F7723E13}">
      <dgm:prSet/>
      <dgm:spPr/>
      <dgm:t>
        <a:bodyPr/>
        <a:lstStyle/>
        <a:p>
          <a:r>
            <a:rPr lang="en-US" altLang="en-US" b="1" smtClean="0">
              <a:effectLst>
                <a:outerShdw blurRad="38100" dist="38100" dir="2700000" algn="tl">
                  <a:srgbClr val="000000">
                    <a:alpha val="43137"/>
                  </a:srgbClr>
                </a:outerShdw>
              </a:effectLst>
            </a:rPr>
            <a:t>(</a:t>
          </a:r>
          <a:r>
            <a:rPr lang="zh-TW" altLang="en-US" b="1" smtClean="0">
              <a:effectLst>
                <a:outerShdw blurRad="38100" dist="38100" dir="2700000" algn="tl">
                  <a:srgbClr val="000000">
                    <a:alpha val="43137"/>
                  </a:srgbClr>
                </a:outerShdw>
              </a:effectLst>
            </a:rPr>
            <a:t>三</a:t>
          </a:r>
          <a:r>
            <a:rPr lang="en-US" altLang="en-US" b="1" smtClean="0">
              <a:effectLst>
                <a:outerShdw blurRad="38100" dist="38100" dir="2700000" algn="tl">
                  <a:srgbClr val="000000">
                    <a:alpha val="43137"/>
                  </a:srgbClr>
                </a:outerShdw>
              </a:effectLst>
            </a:rPr>
            <a:t>)</a:t>
          </a:r>
          <a:r>
            <a:rPr lang="zh-TW" altLang="en-US" b="1" smtClean="0">
              <a:effectLst>
                <a:outerShdw blurRad="38100" dist="38100" dir="2700000" algn="tl">
                  <a:srgbClr val="000000">
                    <a:alpha val="43137"/>
                  </a:srgbClr>
                </a:outerShdw>
              </a:effectLst>
            </a:rPr>
            <a:t>交流學生遴選</a:t>
          </a:r>
          <a:endParaRPr lang="zh-TW" altLang="en-US" b="1">
            <a:effectLst>
              <a:outerShdw blurRad="38100" dist="38100" dir="2700000" algn="tl">
                <a:srgbClr val="000000">
                  <a:alpha val="43137"/>
                </a:srgbClr>
              </a:outerShdw>
            </a:effectLst>
          </a:endParaRPr>
        </a:p>
      </dgm:t>
    </dgm:pt>
    <dgm:pt modelId="{36D69F6C-37B5-42A8-B589-09938F3A2AFA}" type="parTrans" cxnId="{364C1DAE-B18D-476C-963D-DE5CB908CB36}">
      <dgm:prSet/>
      <dgm:spPr/>
      <dgm:t>
        <a:bodyPr/>
        <a:lstStyle/>
        <a:p>
          <a:endParaRPr lang="zh-TW" altLang="en-US"/>
        </a:p>
      </dgm:t>
    </dgm:pt>
    <dgm:pt modelId="{1246C399-9A17-4616-99FC-F112B3EA8902}" type="sibTrans" cxnId="{364C1DAE-B18D-476C-963D-DE5CB908CB36}">
      <dgm:prSet/>
      <dgm:spPr/>
      <dgm:t>
        <a:bodyPr/>
        <a:lstStyle/>
        <a:p>
          <a:endParaRPr lang="zh-TW" altLang="en-US"/>
        </a:p>
      </dgm:t>
    </dgm:pt>
    <dgm:pt modelId="{E585995B-95AA-4D70-BE69-A1B841387E6A}">
      <dgm:prSet/>
      <dgm:spPr/>
      <dgm:t>
        <a:bodyPr/>
        <a:lstStyle/>
        <a:p>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四</a:t>
          </a:r>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活動前</a:t>
          </a:r>
          <a:r>
            <a:rPr lang="en-US" altLang="zh-TW" b="1" dirty="0" smtClean="0">
              <a:effectLst>
                <a:outerShdw blurRad="38100" dist="38100" dir="2700000" algn="tl">
                  <a:srgbClr val="000000">
                    <a:alpha val="43137"/>
                  </a:srgbClr>
                </a:outerShdw>
              </a:effectLst>
            </a:rPr>
            <a:t/>
          </a:r>
          <a:br>
            <a:rPr lang="en-US" altLang="zh-TW" b="1" dirty="0" smtClean="0">
              <a:effectLst>
                <a:outerShdw blurRad="38100" dist="38100" dir="2700000" algn="tl">
                  <a:srgbClr val="000000">
                    <a:alpha val="43137"/>
                  </a:srgbClr>
                </a:outerShdw>
              </a:effectLst>
            </a:rPr>
          </a:br>
          <a:r>
            <a:rPr lang="zh-TW" altLang="en-US" b="1" dirty="0" smtClean="0">
              <a:effectLst>
                <a:outerShdw blurRad="38100" dist="38100" dir="2700000" algn="tl">
                  <a:srgbClr val="000000">
                    <a:alpha val="43137"/>
                  </a:srgbClr>
                </a:outerShdw>
              </a:effectLst>
            </a:rPr>
            <a:t>課程規劃</a:t>
          </a:r>
          <a:endParaRPr lang="zh-TW" altLang="en-US" b="1" dirty="0">
            <a:effectLst>
              <a:outerShdw blurRad="38100" dist="38100" dir="2700000" algn="tl">
                <a:srgbClr val="000000">
                  <a:alpha val="43137"/>
                </a:srgbClr>
              </a:outerShdw>
            </a:effectLst>
          </a:endParaRPr>
        </a:p>
      </dgm:t>
    </dgm:pt>
    <dgm:pt modelId="{956B6BB3-773E-4834-A004-EE1F3C0D2945}" type="parTrans" cxnId="{07229365-B3F0-4B41-BA14-7550E529E1B0}">
      <dgm:prSet/>
      <dgm:spPr/>
      <dgm:t>
        <a:bodyPr/>
        <a:lstStyle/>
        <a:p>
          <a:endParaRPr lang="zh-TW" altLang="en-US"/>
        </a:p>
      </dgm:t>
    </dgm:pt>
    <dgm:pt modelId="{8F55E391-69C2-4E4B-864E-AC400B7C00A1}" type="sibTrans" cxnId="{07229365-B3F0-4B41-BA14-7550E529E1B0}">
      <dgm:prSet/>
      <dgm:spPr/>
      <dgm:t>
        <a:bodyPr/>
        <a:lstStyle/>
        <a:p>
          <a:endParaRPr lang="zh-TW" altLang="en-US"/>
        </a:p>
      </dgm:t>
    </dgm:pt>
    <dgm:pt modelId="{28F19DBA-8178-4798-BD63-9257C5894D6E}">
      <dgm:prSet/>
      <dgm:spPr/>
      <dgm:t>
        <a:bodyPr/>
        <a:lstStyle/>
        <a:p>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五</a:t>
          </a:r>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交流行程規劃</a:t>
          </a:r>
          <a:endParaRPr lang="zh-TW" altLang="en-US" b="1" dirty="0">
            <a:effectLst>
              <a:outerShdw blurRad="38100" dist="38100" dir="2700000" algn="tl">
                <a:srgbClr val="000000">
                  <a:alpha val="43137"/>
                </a:srgbClr>
              </a:outerShdw>
            </a:effectLst>
          </a:endParaRPr>
        </a:p>
      </dgm:t>
    </dgm:pt>
    <dgm:pt modelId="{312443DC-9B81-48EE-877A-88568FDABB26}" type="parTrans" cxnId="{0788A172-C4B6-4B99-8412-6D3E8BDF6A16}">
      <dgm:prSet/>
      <dgm:spPr/>
      <dgm:t>
        <a:bodyPr/>
        <a:lstStyle/>
        <a:p>
          <a:endParaRPr lang="zh-TW" altLang="en-US"/>
        </a:p>
      </dgm:t>
    </dgm:pt>
    <dgm:pt modelId="{53939A21-484E-4FA4-807F-A127E958EF93}" type="sibTrans" cxnId="{0788A172-C4B6-4B99-8412-6D3E8BDF6A16}">
      <dgm:prSet/>
      <dgm:spPr/>
      <dgm:t>
        <a:bodyPr/>
        <a:lstStyle/>
        <a:p>
          <a:endParaRPr lang="zh-TW" altLang="en-US"/>
        </a:p>
      </dgm:t>
    </dgm:pt>
    <dgm:pt modelId="{B81DE848-7B4B-4D91-BFB1-312E86C81F7A}">
      <dgm:prSet/>
      <dgm:spPr/>
      <dgm:t>
        <a:bodyPr/>
        <a:lstStyle/>
        <a:p>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六</a:t>
          </a:r>
          <a:r>
            <a:rPr lang="en-US" altLang="en-US" b="1" dirty="0" smtClean="0">
              <a:effectLst>
                <a:outerShdw blurRad="38100" dist="38100" dir="2700000" algn="tl">
                  <a:srgbClr val="000000">
                    <a:alpha val="43137"/>
                  </a:srgbClr>
                </a:outerShdw>
              </a:effectLst>
            </a:rPr>
            <a:t>)</a:t>
          </a:r>
          <a:r>
            <a:rPr lang="zh-TW" altLang="en-US" b="1" dirty="0" smtClean="0">
              <a:effectLst>
                <a:outerShdw blurRad="38100" dist="38100" dir="2700000" algn="tl">
                  <a:srgbClr val="000000">
                    <a:alpha val="43137"/>
                  </a:srgbClr>
                </a:outerShdw>
              </a:effectLst>
            </a:rPr>
            <a:t>交流後</a:t>
          </a:r>
          <a:r>
            <a:rPr lang="en-US" altLang="zh-TW" b="1" dirty="0" smtClean="0">
              <a:effectLst>
                <a:outerShdw blurRad="38100" dist="38100" dir="2700000" algn="tl">
                  <a:srgbClr val="000000">
                    <a:alpha val="43137"/>
                  </a:srgbClr>
                </a:outerShdw>
              </a:effectLst>
            </a:rPr>
            <a:t/>
          </a:r>
          <a:br>
            <a:rPr lang="en-US" altLang="zh-TW" b="1" dirty="0" smtClean="0">
              <a:effectLst>
                <a:outerShdw blurRad="38100" dist="38100" dir="2700000" algn="tl">
                  <a:srgbClr val="000000">
                    <a:alpha val="43137"/>
                  </a:srgbClr>
                </a:outerShdw>
              </a:effectLst>
            </a:rPr>
          </a:br>
          <a:r>
            <a:rPr lang="zh-TW" altLang="en-US" b="1" dirty="0" smtClean="0">
              <a:effectLst>
                <a:outerShdw blurRad="38100" dist="38100" dir="2700000" algn="tl">
                  <a:srgbClr val="000000">
                    <a:alpha val="43137"/>
                  </a:srgbClr>
                </a:outerShdw>
              </a:effectLst>
            </a:rPr>
            <a:t>評量實施</a:t>
          </a:r>
          <a:endParaRPr lang="zh-TW" altLang="en-US" b="1" dirty="0">
            <a:effectLst>
              <a:outerShdw blurRad="38100" dist="38100" dir="2700000" algn="tl">
                <a:srgbClr val="000000">
                  <a:alpha val="43137"/>
                </a:srgbClr>
              </a:outerShdw>
            </a:effectLst>
          </a:endParaRPr>
        </a:p>
      </dgm:t>
    </dgm:pt>
    <dgm:pt modelId="{7B27520F-2BF4-4C94-AFBA-2C36025F3CD3}" type="parTrans" cxnId="{A34D26F8-94A1-45AB-A432-FE1BA8701A9D}">
      <dgm:prSet/>
      <dgm:spPr/>
      <dgm:t>
        <a:bodyPr/>
        <a:lstStyle/>
        <a:p>
          <a:endParaRPr lang="zh-TW" altLang="en-US"/>
        </a:p>
      </dgm:t>
    </dgm:pt>
    <dgm:pt modelId="{751A0A4D-257D-4DFE-A0B7-CADBE0054A21}" type="sibTrans" cxnId="{A34D26F8-94A1-45AB-A432-FE1BA8701A9D}">
      <dgm:prSet/>
      <dgm:spPr/>
      <dgm:t>
        <a:bodyPr/>
        <a:lstStyle/>
        <a:p>
          <a:endParaRPr lang="zh-TW" altLang="en-US"/>
        </a:p>
      </dgm:t>
    </dgm:pt>
    <dgm:pt modelId="{21EDA394-E11B-4345-A189-2B9AF32E3DBE}" type="pres">
      <dgm:prSet presAssocID="{051AB458-B44A-4313-9734-9950CB061347}" presName="Name0" presStyleCnt="0">
        <dgm:presLayoutVars>
          <dgm:dir/>
          <dgm:resizeHandles val="exact"/>
        </dgm:presLayoutVars>
      </dgm:prSet>
      <dgm:spPr/>
      <dgm:t>
        <a:bodyPr/>
        <a:lstStyle/>
        <a:p>
          <a:endParaRPr lang="zh-TW" altLang="en-US"/>
        </a:p>
      </dgm:t>
    </dgm:pt>
    <dgm:pt modelId="{B9C75045-9453-401E-A4E7-2BF8FB5589D4}" type="pres">
      <dgm:prSet presAssocID="{051AB458-B44A-4313-9734-9950CB061347}" presName="cycle" presStyleCnt="0"/>
      <dgm:spPr/>
    </dgm:pt>
    <dgm:pt modelId="{C9BDBFC6-01ED-48E5-A60D-0320DF60EC83}" type="pres">
      <dgm:prSet presAssocID="{2AEBDF95-88E1-4A24-9BFF-A4DF87B40C23}" presName="nodeFirstNode" presStyleLbl="node1" presStyleIdx="0" presStyleCnt="6">
        <dgm:presLayoutVars>
          <dgm:bulletEnabled val="1"/>
        </dgm:presLayoutVars>
      </dgm:prSet>
      <dgm:spPr/>
      <dgm:t>
        <a:bodyPr/>
        <a:lstStyle/>
        <a:p>
          <a:endParaRPr lang="zh-TW" altLang="en-US"/>
        </a:p>
      </dgm:t>
    </dgm:pt>
    <dgm:pt modelId="{32F17190-20B2-4721-8D00-288A914A4CF9}" type="pres">
      <dgm:prSet presAssocID="{5CB19F7C-6D2E-4AFA-8EAD-8A0CA4CD87C0}" presName="sibTransFirstNode" presStyleLbl="bgShp" presStyleIdx="0" presStyleCnt="1"/>
      <dgm:spPr/>
      <dgm:t>
        <a:bodyPr/>
        <a:lstStyle/>
        <a:p>
          <a:endParaRPr lang="zh-TW" altLang="en-US"/>
        </a:p>
      </dgm:t>
    </dgm:pt>
    <dgm:pt modelId="{8E9205EA-212C-4025-BC35-D177FB744760}" type="pres">
      <dgm:prSet presAssocID="{53BA974C-F7CD-4FC2-8AE5-5C144B08D638}" presName="nodeFollowingNodes" presStyleLbl="node1" presStyleIdx="1" presStyleCnt="6" custRadScaleRad="94367" custRadScaleInc="14989">
        <dgm:presLayoutVars>
          <dgm:bulletEnabled val="1"/>
        </dgm:presLayoutVars>
      </dgm:prSet>
      <dgm:spPr/>
      <dgm:t>
        <a:bodyPr/>
        <a:lstStyle/>
        <a:p>
          <a:endParaRPr lang="zh-TW" altLang="en-US"/>
        </a:p>
      </dgm:t>
    </dgm:pt>
    <dgm:pt modelId="{2C61DEB1-AAF4-4E32-B97C-0535E44C2662}" type="pres">
      <dgm:prSet presAssocID="{51195C89-AD9A-4DB9-881A-3028F7723E13}" presName="nodeFollowingNodes" presStyleLbl="node1" presStyleIdx="2" presStyleCnt="6">
        <dgm:presLayoutVars>
          <dgm:bulletEnabled val="1"/>
        </dgm:presLayoutVars>
      </dgm:prSet>
      <dgm:spPr/>
      <dgm:t>
        <a:bodyPr/>
        <a:lstStyle/>
        <a:p>
          <a:endParaRPr lang="zh-TW" altLang="en-US"/>
        </a:p>
      </dgm:t>
    </dgm:pt>
    <dgm:pt modelId="{807444CB-F914-4F09-B3EB-7AAD8156DECC}" type="pres">
      <dgm:prSet presAssocID="{E585995B-95AA-4D70-BE69-A1B841387E6A}" presName="nodeFollowingNodes" presStyleLbl="node1" presStyleIdx="3" presStyleCnt="6">
        <dgm:presLayoutVars>
          <dgm:bulletEnabled val="1"/>
        </dgm:presLayoutVars>
      </dgm:prSet>
      <dgm:spPr/>
      <dgm:t>
        <a:bodyPr/>
        <a:lstStyle/>
        <a:p>
          <a:endParaRPr lang="zh-TW" altLang="en-US"/>
        </a:p>
      </dgm:t>
    </dgm:pt>
    <dgm:pt modelId="{F732F9CA-B3E5-498A-BE32-40A370346861}" type="pres">
      <dgm:prSet presAssocID="{28F19DBA-8178-4798-BD63-9257C5894D6E}" presName="nodeFollowingNodes" presStyleLbl="node1" presStyleIdx="4" presStyleCnt="6">
        <dgm:presLayoutVars>
          <dgm:bulletEnabled val="1"/>
        </dgm:presLayoutVars>
      </dgm:prSet>
      <dgm:spPr/>
      <dgm:t>
        <a:bodyPr/>
        <a:lstStyle/>
        <a:p>
          <a:endParaRPr lang="zh-TW" altLang="en-US"/>
        </a:p>
      </dgm:t>
    </dgm:pt>
    <dgm:pt modelId="{BB0B4C0C-C1D6-44F3-8005-39B8B6401F54}" type="pres">
      <dgm:prSet presAssocID="{B81DE848-7B4B-4D91-BFB1-312E86C81F7A}" presName="nodeFollowingNodes" presStyleLbl="node1" presStyleIdx="5" presStyleCnt="6" custRadScaleRad="92675" custRadScaleInc="-13227">
        <dgm:presLayoutVars>
          <dgm:bulletEnabled val="1"/>
        </dgm:presLayoutVars>
      </dgm:prSet>
      <dgm:spPr/>
      <dgm:t>
        <a:bodyPr/>
        <a:lstStyle/>
        <a:p>
          <a:endParaRPr lang="zh-TW" altLang="en-US"/>
        </a:p>
      </dgm:t>
    </dgm:pt>
  </dgm:ptLst>
  <dgm:cxnLst>
    <dgm:cxn modelId="{906C299F-19E1-4D8C-B7A4-B5048221342D}" type="presOf" srcId="{5CB19F7C-6D2E-4AFA-8EAD-8A0CA4CD87C0}" destId="{32F17190-20B2-4721-8D00-288A914A4CF9}" srcOrd="0" destOrd="0" presId="urn:microsoft.com/office/officeart/2005/8/layout/cycle3"/>
    <dgm:cxn modelId="{9CFFFB02-5A1F-408E-93F7-5355106EE88F}" type="presOf" srcId="{051AB458-B44A-4313-9734-9950CB061347}" destId="{21EDA394-E11B-4345-A189-2B9AF32E3DBE}" srcOrd="0" destOrd="0" presId="urn:microsoft.com/office/officeart/2005/8/layout/cycle3"/>
    <dgm:cxn modelId="{0A43A464-8966-4FFE-A0AD-76CF26630293}" srcId="{051AB458-B44A-4313-9734-9950CB061347}" destId="{53BA974C-F7CD-4FC2-8AE5-5C144B08D638}" srcOrd="1" destOrd="0" parTransId="{EA278CDB-83DC-4C97-B4A3-A2C4D5B77E77}" sibTransId="{58339B40-C20D-41D6-9680-8BCB08B57ECB}"/>
    <dgm:cxn modelId="{4ABEF61A-58AD-4CCC-9E21-349F6CEF0C24}" type="presOf" srcId="{2AEBDF95-88E1-4A24-9BFF-A4DF87B40C23}" destId="{C9BDBFC6-01ED-48E5-A60D-0320DF60EC83}" srcOrd="0" destOrd="0" presId="urn:microsoft.com/office/officeart/2005/8/layout/cycle3"/>
    <dgm:cxn modelId="{E2C0FBAA-67D6-41B3-AE44-27DA4324DD2B}" type="presOf" srcId="{B81DE848-7B4B-4D91-BFB1-312E86C81F7A}" destId="{BB0B4C0C-C1D6-44F3-8005-39B8B6401F54}" srcOrd="0" destOrd="0" presId="urn:microsoft.com/office/officeart/2005/8/layout/cycle3"/>
    <dgm:cxn modelId="{2B35D88B-FBC5-4B9A-A673-B84E4376F38F}" type="presOf" srcId="{E585995B-95AA-4D70-BE69-A1B841387E6A}" destId="{807444CB-F914-4F09-B3EB-7AAD8156DECC}" srcOrd="0" destOrd="0" presId="urn:microsoft.com/office/officeart/2005/8/layout/cycle3"/>
    <dgm:cxn modelId="{B4488E20-30A6-4260-B75F-7CB51F8070F1}" type="presOf" srcId="{51195C89-AD9A-4DB9-881A-3028F7723E13}" destId="{2C61DEB1-AAF4-4E32-B97C-0535E44C2662}" srcOrd="0" destOrd="0" presId="urn:microsoft.com/office/officeart/2005/8/layout/cycle3"/>
    <dgm:cxn modelId="{72B46A4C-05E8-4B3F-BC71-2E44D17111DA}" type="presOf" srcId="{53BA974C-F7CD-4FC2-8AE5-5C144B08D638}" destId="{8E9205EA-212C-4025-BC35-D177FB744760}" srcOrd="0" destOrd="0" presId="urn:microsoft.com/office/officeart/2005/8/layout/cycle3"/>
    <dgm:cxn modelId="{07229365-B3F0-4B41-BA14-7550E529E1B0}" srcId="{051AB458-B44A-4313-9734-9950CB061347}" destId="{E585995B-95AA-4D70-BE69-A1B841387E6A}" srcOrd="3" destOrd="0" parTransId="{956B6BB3-773E-4834-A004-EE1F3C0D2945}" sibTransId="{8F55E391-69C2-4E4B-864E-AC400B7C00A1}"/>
    <dgm:cxn modelId="{0788A172-C4B6-4B99-8412-6D3E8BDF6A16}" srcId="{051AB458-B44A-4313-9734-9950CB061347}" destId="{28F19DBA-8178-4798-BD63-9257C5894D6E}" srcOrd="4" destOrd="0" parTransId="{312443DC-9B81-48EE-877A-88568FDABB26}" sibTransId="{53939A21-484E-4FA4-807F-A127E958EF93}"/>
    <dgm:cxn modelId="{6FF27E6D-B95D-48C3-A1FF-0F93D43ABAF2}" srcId="{051AB458-B44A-4313-9734-9950CB061347}" destId="{2AEBDF95-88E1-4A24-9BFF-A4DF87B40C23}" srcOrd="0" destOrd="0" parTransId="{F2E03C38-61C8-4E9E-AA32-171F62C31687}" sibTransId="{5CB19F7C-6D2E-4AFA-8EAD-8A0CA4CD87C0}"/>
    <dgm:cxn modelId="{364C1DAE-B18D-476C-963D-DE5CB908CB36}" srcId="{051AB458-B44A-4313-9734-9950CB061347}" destId="{51195C89-AD9A-4DB9-881A-3028F7723E13}" srcOrd="2" destOrd="0" parTransId="{36D69F6C-37B5-42A8-B589-09938F3A2AFA}" sibTransId="{1246C399-9A17-4616-99FC-F112B3EA8902}"/>
    <dgm:cxn modelId="{A34D26F8-94A1-45AB-A432-FE1BA8701A9D}" srcId="{051AB458-B44A-4313-9734-9950CB061347}" destId="{B81DE848-7B4B-4D91-BFB1-312E86C81F7A}" srcOrd="5" destOrd="0" parTransId="{7B27520F-2BF4-4C94-AFBA-2C36025F3CD3}" sibTransId="{751A0A4D-257D-4DFE-A0B7-CADBE0054A21}"/>
    <dgm:cxn modelId="{86A92954-8726-4FCF-88A3-D14C694A6DCC}" type="presOf" srcId="{28F19DBA-8178-4798-BD63-9257C5894D6E}" destId="{F732F9CA-B3E5-498A-BE32-40A370346861}" srcOrd="0" destOrd="0" presId="urn:microsoft.com/office/officeart/2005/8/layout/cycle3"/>
    <dgm:cxn modelId="{75FDD243-85EA-493E-A0AA-F836178FAB20}" type="presParOf" srcId="{21EDA394-E11B-4345-A189-2B9AF32E3DBE}" destId="{B9C75045-9453-401E-A4E7-2BF8FB5589D4}" srcOrd="0" destOrd="0" presId="urn:microsoft.com/office/officeart/2005/8/layout/cycle3"/>
    <dgm:cxn modelId="{1A06CA01-7D86-43D4-B177-59F52E092B42}" type="presParOf" srcId="{B9C75045-9453-401E-A4E7-2BF8FB5589D4}" destId="{C9BDBFC6-01ED-48E5-A60D-0320DF60EC83}" srcOrd="0" destOrd="0" presId="urn:microsoft.com/office/officeart/2005/8/layout/cycle3"/>
    <dgm:cxn modelId="{DAEC6F35-9E31-4FD3-A8F7-AF1EDCE8F33B}" type="presParOf" srcId="{B9C75045-9453-401E-A4E7-2BF8FB5589D4}" destId="{32F17190-20B2-4721-8D00-288A914A4CF9}" srcOrd="1" destOrd="0" presId="urn:microsoft.com/office/officeart/2005/8/layout/cycle3"/>
    <dgm:cxn modelId="{A0FB1A8A-5912-4289-8B54-DC4CF87BDFBE}" type="presParOf" srcId="{B9C75045-9453-401E-A4E7-2BF8FB5589D4}" destId="{8E9205EA-212C-4025-BC35-D177FB744760}" srcOrd="2" destOrd="0" presId="urn:microsoft.com/office/officeart/2005/8/layout/cycle3"/>
    <dgm:cxn modelId="{30BF6C0A-1B88-4A11-821D-8A37D4531BEA}" type="presParOf" srcId="{B9C75045-9453-401E-A4E7-2BF8FB5589D4}" destId="{2C61DEB1-AAF4-4E32-B97C-0535E44C2662}" srcOrd="3" destOrd="0" presId="urn:microsoft.com/office/officeart/2005/8/layout/cycle3"/>
    <dgm:cxn modelId="{72385B3A-741F-4460-B7CD-870B2BA9AA64}" type="presParOf" srcId="{B9C75045-9453-401E-A4E7-2BF8FB5589D4}" destId="{807444CB-F914-4F09-B3EB-7AAD8156DECC}" srcOrd="4" destOrd="0" presId="urn:microsoft.com/office/officeart/2005/8/layout/cycle3"/>
    <dgm:cxn modelId="{F694180B-13A9-4D27-93EC-EFA60F9779D2}" type="presParOf" srcId="{B9C75045-9453-401E-A4E7-2BF8FB5589D4}" destId="{F732F9CA-B3E5-498A-BE32-40A370346861}" srcOrd="5" destOrd="0" presId="urn:microsoft.com/office/officeart/2005/8/layout/cycle3"/>
    <dgm:cxn modelId="{495D028F-064C-4359-9A67-23F740186F42}" type="presParOf" srcId="{B9C75045-9453-401E-A4E7-2BF8FB5589D4}" destId="{BB0B4C0C-C1D6-44F3-8005-39B8B6401F54}"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D5764-4692-415E-90E0-332EFD787897}">
      <dsp:nvSpPr>
        <dsp:cNvPr id="0" name=""/>
        <dsp:cNvSpPr/>
      </dsp:nvSpPr>
      <dsp:spPr>
        <a:xfrm>
          <a:off x="41" y="53889"/>
          <a:ext cx="3951196" cy="892800"/>
        </a:xfrm>
        <a:prstGeom prst="rect">
          <a:avLst/>
        </a:prstGeom>
        <a:solidFill>
          <a:schemeClr val="accent6">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rPr>
            <a:t>國定與雙語課程</a:t>
          </a:r>
          <a:endParaRPr lang="zh-TW" altLang="en-US" sz="3100" b="1" kern="1200" dirty="0">
            <a:effectLst>
              <a:outerShdw blurRad="38100" dist="38100" dir="2700000" algn="tl">
                <a:srgbClr val="000000">
                  <a:alpha val="43137"/>
                </a:srgbClr>
              </a:outerShdw>
            </a:effectLst>
          </a:endParaRPr>
        </a:p>
      </dsp:txBody>
      <dsp:txXfrm>
        <a:off x="41" y="53889"/>
        <a:ext cx="3951196" cy="892800"/>
      </dsp:txXfrm>
    </dsp:sp>
    <dsp:sp modelId="{E3856486-33C8-4AFE-BF65-D76FA07A9B8C}">
      <dsp:nvSpPr>
        <dsp:cNvPr id="0" name=""/>
        <dsp:cNvSpPr/>
      </dsp:nvSpPr>
      <dsp:spPr>
        <a:xfrm>
          <a:off x="41" y="946689"/>
          <a:ext cx="3951196" cy="3063420"/>
        </a:xfrm>
        <a:prstGeom prst="rect">
          <a:avLst/>
        </a:prstGeom>
        <a:solidFill>
          <a:schemeClr val="accent6">
            <a:lumMod val="40000"/>
            <a:lumOff val="6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zh-TW" altLang="en-US" sz="3100" kern="1200" dirty="0" smtClean="0"/>
            <a:t>課程進行方式</a:t>
          </a:r>
          <a:endParaRPr lang="zh-TW" altLang="en-US" sz="3100" kern="1200" dirty="0"/>
        </a:p>
        <a:p>
          <a:pPr marL="285750" lvl="1" indent="-285750" algn="l" defTabSz="1377950">
            <a:lnSpc>
              <a:spcPct val="90000"/>
            </a:lnSpc>
            <a:spcBef>
              <a:spcPct val="0"/>
            </a:spcBef>
            <a:spcAft>
              <a:spcPct val="15000"/>
            </a:spcAft>
            <a:buChar char="••"/>
          </a:pPr>
          <a:r>
            <a:rPr lang="zh-TW" altLang="en-US" sz="3100" kern="1200" dirty="0" smtClean="0"/>
            <a:t>課程類型</a:t>
          </a:r>
          <a:endParaRPr lang="zh-TW" altLang="en-US" sz="3100" kern="1200" dirty="0"/>
        </a:p>
        <a:p>
          <a:pPr marL="285750" lvl="1" indent="-285750" algn="l" defTabSz="1377950">
            <a:lnSpc>
              <a:spcPct val="90000"/>
            </a:lnSpc>
            <a:spcBef>
              <a:spcPct val="0"/>
            </a:spcBef>
            <a:spcAft>
              <a:spcPct val="15000"/>
            </a:spcAft>
            <a:buChar char="••"/>
          </a:pPr>
          <a:r>
            <a:rPr lang="zh-TW" altLang="en-US" sz="3100" kern="1200" dirty="0" smtClean="0"/>
            <a:t>課程主題</a:t>
          </a:r>
          <a:endParaRPr lang="zh-TW" altLang="en-US" sz="3100" kern="1200" dirty="0"/>
        </a:p>
        <a:p>
          <a:pPr marL="285750" lvl="1" indent="-285750" algn="l" defTabSz="1377950">
            <a:lnSpc>
              <a:spcPct val="90000"/>
            </a:lnSpc>
            <a:spcBef>
              <a:spcPct val="0"/>
            </a:spcBef>
            <a:spcAft>
              <a:spcPct val="15000"/>
            </a:spcAft>
            <a:buChar char="••"/>
          </a:pPr>
          <a:r>
            <a:rPr lang="zh-TW" altLang="en-US" sz="3100" kern="1200" dirty="0" smtClean="0"/>
            <a:t>統整模式</a:t>
          </a:r>
          <a:endParaRPr lang="zh-TW" altLang="en-US" sz="3100" kern="1200" dirty="0"/>
        </a:p>
        <a:p>
          <a:pPr marL="285750" lvl="1" indent="-285750" algn="l" defTabSz="1377950">
            <a:lnSpc>
              <a:spcPct val="90000"/>
            </a:lnSpc>
            <a:spcBef>
              <a:spcPct val="0"/>
            </a:spcBef>
            <a:spcAft>
              <a:spcPct val="15000"/>
            </a:spcAft>
            <a:buChar char="••"/>
          </a:pPr>
          <a:r>
            <a:rPr lang="zh-TW" altLang="en-US" sz="3100" kern="1200" dirty="0" smtClean="0"/>
            <a:t>融入之課程領域</a:t>
          </a:r>
          <a:endParaRPr lang="zh-TW" altLang="en-US" sz="3100" kern="1200" dirty="0"/>
        </a:p>
      </dsp:txBody>
      <dsp:txXfrm>
        <a:off x="41" y="946689"/>
        <a:ext cx="3951196" cy="3063420"/>
      </dsp:txXfrm>
    </dsp:sp>
    <dsp:sp modelId="{A0128322-8D03-451F-B20B-7FE83B33B78F}">
      <dsp:nvSpPr>
        <dsp:cNvPr id="0" name=""/>
        <dsp:cNvSpPr/>
      </dsp:nvSpPr>
      <dsp:spPr>
        <a:xfrm>
          <a:off x="4504405" y="53889"/>
          <a:ext cx="3951196" cy="892800"/>
        </a:xfrm>
        <a:prstGeom prst="rect">
          <a:avLst/>
        </a:prstGeom>
        <a:solidFill>
          <a:schemeClr val="accent5">
            <a:lumMod val="75000"/>
          </a:schemeClr>
        </a:solidFill>
        <a:ln w="12700" cap="flat" cmpd="sng" algn="ctr">
          <a:solidFill>
            <a:schemeClr val="accent5">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rPr>
            <a:t>國際交流</a:t>
          </a:r>
          <a:endParaRPr lang="zh-TW" altLang="en-US" sz="3100" b="1" kern="1200" dirty="0">
            <a:effectLst>
              <a:outerShdw blurRad="38100" dist="38100" dir="2700000" algn="tl">
                <a:srgbClr val="000000">
                  <a:alpha val="43137"/>
                </a:srgbClr>
              </a:outerShdw>
            </a:effectLst>
          </a:endParaRPr>
        </a:p>
      </dsp:txBody>
      <dsp:txXfrm>
        <a:off x="4504405" y="53889"/>
        <a:ext cx="3951196" cy="892800"/>
      </dsp:txXfrm>
    </dsp:sp>
    <dsp:sp modelId="{BBC9D8EB-49C3-4443-AA93-CCA04C2B1683}">
      <dsp:nvSpPr>
        <dsp:cNvPr id="0" name=""/>
        <dsp:cNvSpPr/>
      </dsp:nvSpPr>
      <dsp:spPr>
        <a:xfrm>
          <a:off x="4504405" y="946689"/>
          <a:ext cx="3951196" cy="3063420"/>
        </a:xfrm>
        <a:prstGeom prst="rect">
          <a:avLst/>
        </a:prstGeom>
        <a:solidFill>
          <a:schemeClr val="accent5">
            <a:lumMod val="40000"/>
            <a:lumOff val="6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zh-TW" altLang="en-US" sz="3100" kern="1200" dirty="0" smtClean="0"/>
            <a:t>國際交流活動</a:t>
          </a:r>
          <a:endParaRPr lang="zh-TW" altLang="en-US" sz="3100" kern="1200" dirty="0"/>
        </a:p>
        <a:p>
          <a:pPr marL="285750" lvl="1" indent="-285750" algn="l" defTabSz="1377950">
            <a:lnSpc>
              <a:spcPct val="90000"/>
            </a:lnSpc>
            <a:spcBef>
              <a:spcPct val="0"/>
            </a:spcBef>
            <a:spcAft>
              <a:spcPct val="15000"/>
            </a:spcAft>
            <a:buChar char="••"/>
          </a:pPr>
          <a:r>
            <a:rPr lang="zh-TW" altLang="en-US" sz="3100" kern="1200" dirty="0" smtClean="0"/>
            <a:t>締結國際姊妹校</a:t>
          </a:r>
          <a:endParaRPr lang="zh-TW" altLang="en-US" sz="3100" kern="1200" dirty="0"/>
        </a:p>
      </dsp:txBody>
      <dsp:txXfrm>
        <a:off x="4504405" y="946689"/>
        <a:ext cx="3951196" cy="30634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F17190-20B2-4721-8D00-288A914A4CF9}">
      <dsp:nvSpPr>
        <dsp:cNvPr id="0" name=""/>
        <dsp:cNvSpPr/>
      </dsp:nvSpPr>
      <dsp:spPr>
        <a:xfrm>
          <a:off x="1796340" y="-4539"/>
          <a:ext cx="5037172" cy="5037172"/>
        </a:xfrm>
        <a:prstGeom prst="circularArrow">
          <a:avLst>
            <a:gd name="adj1" fmla="val 5274"/>
            <a:gd name="adj2" fmla="val 312630"/>
            <a:gd name="adj3" fmla="val 14222235"/>
            <a:gd name="adj4" fmla="val 17130470"/>
            <a:gd name="adj5" fmla="val 5477"/>
          </a:avLst>
        </a:prstGeom>
        <a:solidFill>
          <a:schemeClr val="bg2">
            <a:lumMod val="75000"/>
          </a:schemeClr>
        </a:solidFill>
        <a:ln>
          <a:noFill/>
        </a:ln>
        <a:effectLst/>
      </dsp:spPr>
      <dsp:style>
        <a:lnRef idx="0">
          <a:scrgbClr r="0" g="0" b="0"/>
        </a:lnRef>
        <a:fillRef idx="1">
          <a:scrgbClr r="0" g="0" b="0"/>
        </a:fillRef>
        <a:effectRef idx="0">
          <a:scrgbClr r="0" g="0" b="0"/>
        </a:effectRef>
        <a:fontRef idx="minor"/>
      </dsp:style>
    </dsp:sp>
    <dsp:sp modelId="{C9BDBFC6-01ED-48E5-A60D-0320DF60EC83}">
      <dsp:nvSpPr>
        <dsp:cNvPr id="0" name=""/>
        <dsp:cNvSpPr/>
      </dsp:nvSpPr>
      <dsp:spPr>
        <a:xfrm>
          <a:off x="3354181" y="1510"/>
          <a:ext cx="1921490" cy="960745"/>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一</a:t>
          </a: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交流方案學習目標</a:t>
          </a:r>
          <a:endParaRPr lang="zh-TW" altLang="en-US" sz="2200" b="1" kern="1200" dirty="0">
            <a:effectLst>
              <a:outerShdw blurRad="38100" dist="38100" dir="2700000" algn="tl">
                <a:srgbClr val="000000">
                  <a:alpha val="43137"/>
                </a:srgbClr>
              </a:outerShdw>
            </a:effectLst>
          </a:endParaRPr>
        </a:p>
      </dsp:txBody>
      <dsp:txXfrm>
        <a:off x="3401081" y="48410"/>
        <a:ext cx="1827690" cy="866945"/>
      </dsp:txXfrm>
    </dsp:sp>
    <dsp:sp modelId="{8E9205EA-212C-4025-BC35-D177FB744760}">
      <dsp:nvSpPr>
        <dsp:cNvPr id="0" name=""/>
        <dsp:cNvSpPr/>
      </dsp:nvSpPr>
      <dsp:spPr>
        <a:xfrm>
          <a:off x="5138436" y="1313525"/>
          <a:ext cx="1921490" cy="960745"/>
        </a:xfrm>
        <a:prstGeom prst="roundRect">
          <a:avLst/>
        </a:prstGeom>
        <a:solidFill>
          <a:schemeClr val="accent4">
            <a:hueOff val="-342853"/>
            <a:satOff val="2904"/>
            <a:lumOff val="-125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二</a:t>
          </a: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整體交流方案規劃</a:t>
          </a:r>
          <a:endParaRPr lang="zh-TW" altLang="en-US" sz="2200" b="1" kern="1200" dirty="0">
            <a:effectLst>
              <a:outerShdw blurRad="38100" dist="38100" dir="2700000" algn="tl">
                <a:srgbClr val="000000">
                  <a:alpha val="43137"/>
                </a:srgbClr>
              </a:outerShdw>
            </a:effectLst>
          </a:endParaRPr>
        </a:p>
      </dsp:txBody>
      <dsp:txXfrm>
        <a:off x="5185336" y="1360425"/>
        <a:ext cx="1827690" cy="866945"/>
      </dsp:txXfrm>
    </dsp:sp>
    <dsp:sp modelId="{2C61DEB1-AAF4-4E32-B97C-0535E44C2662}">
      <dsp:nvSpPr>
        <dsp:cNvPr id="0" name=""/>
        <dsp:cNvSpPr/>
      </dsp:nvSpPr>
      <dsp:spPr>
        <a:xfrm>
          <a:off x="5123884" y="3066726"/>
          <a:ext cx="1921490" cy="960745"/>
        </a:xfrm>
        <a:prstGeom prst="roundRect">
          <a:avLst/>
        </a:prstGeom>
        <a:solidFill>
          <a:schemeClr val="accent4">
            <a:hueOff val="-685707"/>
            <a:satOff val="5808"/>
            <a:lumOff val="-251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altLang="en-US" sz="2200" b="1" kern="1200" smtClean="0">
              <a:effectLst>
                <a:outerShdw blurRad="38100" dist="38100" dir="2700000" algn="tl">
                  <a:srgbClr val="000000">
                    <a:alpha val="43137"/>
                  </a:srgbClr>
                </a:outerShdw>
              </a:effectLst>
            </a:rPr>
            <a:t>(</a:t>
          </a:r>
          <a:r>
            <a:rPr lang="zh-TW" altLang="en-US" sz="2200" b="1" kern="1200" smtClean="0">
              <a:effectLst>
                <a:outerShdw blurRad="38100" dist="38100" dir="2700000" algn="tl">
                  <a:srgbClr val="000000">
                    <a:alpha val="43137"/>
                  </a:srgbClr>
                </a:outerShdw>
              </a:effectLst>
            </a:rPr>
            <a:t>三</a:t>
          </a:r>
          <a:r>
            <a:rPr lang="en-US" altLang="en-US" sz="2200" b="1" kern="1200" smtClean="0">
              <a:effectLst>
                <a:outerShdw blurRad="38100" dist="38100" dir="2700000" algn="tl">
                  <a:srgbClr val="000000">
                    <a:alpha val="43137"/>
                  </a:srgbClr>
                </a:outerShdw>
              </a:effectLst>
            </a:rPr>
            <a:t>)</a:t>
          </a:r>
          <a:r>
            <a:rPr lang="zh-TW" altLang="en-US" sz="2200" b="1" kern="1200" smtClean="0">
              <a:effectLst>
                <a:outerShdw blurRad="38100" dist="38100" dir="2700000" algn="tl">
                  <a:srgbClr val="000000">
                    <a:alpha val="43137"/>
                  </a:srgbClr>
                </a:outerShdw>
              </a:effectLst>
            </a:rPr>
            <a:t>交流學生遴選</a:t>
          </a:r>
          <a:endParaRPr lang="zh-TW" altLang="en-US" sz="2200" b="1" kern="1200">
            <a:effectLst>
              <a:outerShdw blurRad="38100" dist="38100" dir="2700000" algn="tl">
                <a:srgbClr val="000000">
                  <a:alpha val="43137"/>
                </a:srgbClr>
              </a:outerShdw>
            </a:effectLst>
          </a:endParaRPr>
        </a:p>
      </dsp:txBody>
      <dsp:txXfrm>
        <a:off x="5170784" y="3113626"/>
        <a:ext cx="1827690" cy="866945"/>
      </dsp:txXfrm>
    </dsp:sp>
    <dsp:sp modelId="{807444CB-F914-4F09-B3EB-7AAD8156DECC}">
      <dsp:nvSpPr>
        <dsp:cNvPr id="0" name=""/>
        <dsp:cNvSpPr/>
      </dsp:nvSpPr>
      <dsp:spPr>
        <a:xfrm>
          <a:off x="3354181" y="4088465"/>
          <a:ext cx="1921490" cy="960745"/>
        </a:xfrm>
        <a:prstGeom prst="roundRect">
          <a:avLst/>
        </a:prstGeom>
        <a:solidFill>
          <a:schemeClr val="accent4">
            <a:hueOff val="-1028560"/>
            <a:satOff val="8712"/>
            <a:lumOff val="-376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四</a:t>
          </a: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活動前</a:t>
          </a:r>
          <a:r>
            <a:rPr lang="en-US" altLang="zh-TW" sz="2200" b="1" kern="1200" dirty="0" smtClean="0">
              <a:effectLst>
                <a:outerShdw blurRad="38100" dist="38100" dir="2700000" algn="tl">
                  <a:srgbClr val="000000">
                    <a:alpha val="43137"/>
                  </a:srgbClr>
                </a:outerShdw>
              </a:effectLst>
            </a:rPr>
            <a:t/>
          </a:r>
          <a:br>
            <a:rPr lang="en-US" altLang="zh-TW" sz="2200" b="1" kern="1200" dirty="0" smtClean="0">
              <a:effectLst>
                <a:outerShdw blurRad="38100" dist="38100" dir="2700000" algn="tl">
                  <a:srgbClr val="000000">
                    <a:alpha val="43137"/>
                  </a:srgbClr>
                </a:outerShdw>
              </a:effectLst>
            </a:rPr>
          </a:br>
          <a:r>
            <a:rPr lang="zh-TW" altLang="en-US" sz="2200" b="1" kern="1200" dirty="0" smtClean="0">
              <a:effectLst>
                <a:outerShdw blurRad="38100" dist="38100" dir="2700000" algn="tl">
                  <a:srgbClr val="000000">
                    <a:alpha val="43137"/>
                  </a:srgbClr>
                </a:outerShdw>
              </a:effectLst>
            </a:rPr>
            <a:t>課程規劃</a:t>
          </a:r>
          <a:endParaRPr lang="zh-TW" altLang="en-US" sz="2200" b="1" kern="1200" dirty="0">
            <a:effectLst>
              <a:outerShdw blurRad="38100" dist="38100" dir="2700000" algn="tl">
                <a:srgbClr val="000000">
                  <a:alpha val="43137"/>
                </a:srgbClr>
              </a:outerShdw>
            </a:effectLst>
          </a:endParaRPr>
        </a:p>
      </dsp:txBody>
      <dsp:txXfrm>
        <a:off x="3401081" y="4135365"/>
        <a:ext cx="1827690" cy="866945"/>
      </dsp:txXfrm>
    </dsp:sp>
    <dsp:sp modelId="{F732F9CA-B3E5-498A-BE32-40A370346861}">
      <dsp:nvSpPr>
        <dsp:cNvPr id="0" name=""/>
        <dsp:cNvSpPr/>
      </dsp:nvSpPr>
      <dsp:spPr>
        <a:xfrm>
          <a:off x="1584477" y="3066726"/>
          <a:ext cx="1921490" cy="960745"/>
        </a:xfrm>
        <a:prstGeom prst="roundRect">
          <a:avLst/>
        </a:prstGeom>
        <a:solidFill>
          <a:schemeClr val="accent4">
            <a:hueOff val="-1371413"/>
            <a:satOff val="11616"/>
            <a:lumOff val="-501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五</a:t>
          </a: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交流行程規劃</a:t>
          </a:r>
          <a:endParaRPr lang="zh-TW" altLang="en-US" sz="2200" b="1" kern="1200" dirty="0">
            <a:effectLst>
              <a:outerShdw blurRad="38100" dist="38100" dir="2700000" algn="tl">
                <a:srgbClr val="000000">
                  <a:alpha val="43137"/>
                </a:srgbClr>
              </a:outerShdw>
            </a:effectLst>
          </a:endParaRPr>
        </a:p>
      </dsp:txBody>
      <dsp:txXfrm>
        <a:off x="1631377" y="3113626"/>
        <a:ext cx="1827690" cy="866945"/>
      </dsp:txXfrm>
    </dsp:sp>
    <dsp:sp modelId="{BB0B4C0C-C1D6-44F3-8005-39B8B6401F54}">
      <dsp:nvSpPr>
        <dsp:cNvPr id="0" name=""/>
        <dsp:cNvSpPr/>
      </dsp:nvSpPr>
      <dsp:spPr>
        <a:xfrm>
          <a:off x="1613497" y="1299018"/>
          <a:ext cx="1921490" cy="960745"/>
        </a:xfrm>
        <a:prstGeom prst="roundRect">
          <a:avLst/>
        </a:prstGeom>
        <a:solidFill>
          <a:schemeClr val="accent4">
            <a:hueOff val="-1714266"/>
            <a:satOff val="14520"/>
            <a:lumOff val="-627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六</a:t>
          </a:r>
          <a:r>
            <a:rPr lang="en-US" altLang="en-US" sz="2200" b="1" kern="1200" dirty="0" smtClean="0">
              <a:effectLst>
                <a:outerShdw blurRad="38100" dist="38100" dir="2700000" algn="tl">
                  <a:srgbClr val="000000">
                    <a:alpha val="43137"/>
                  </a:srgbClr>
                </a:outerShdw>
              </a:effectLst>
            </a:rPr>
            <a:t>)</a:t>
          </a:r>
          <a:r>
            <a:rPr lang="zh-TW" altLang="en-US" sz="2200" b="1" kern="1200" dirty="0" smtClean="0">
              <a:effectLst>
                <a:outerShdw blurRad="38100" dist="38100" dir="2700000" algn="tl">
                  <a:srgbClr val="000000">
                    <a:alpha val="43137"/>
                  </a:srgbClr>
                </a:outerShdw>
              </a:effectLst>
            </a:rPr>
            <a:t>交流後</a:t>
          </a:r>
          <a:r>
            <a:rPr lang="en-US" altLang="zh-TW" sz="2200" b="1" kern="1200" dirty="0" smtClean="0">
              <a:effectLst>
                <a:outerShdw blurRad="38100" dist="38100" dir="2700000" algn="tl">
                  <a:srgbClr val="000000">
                    <a:alpha val="43137"/>
                  </a:srgbClr>
                </a:outerShdw>
              </a:effectLst>
            </a:rPr>
            <a:t/>
          </a:r>
          <a:br>
            <a:rPr lang="en-US" altLang="zh-TW" sz="2200" b="1" kern="1200" dirty="0" smtClean="0">
              <a:effectLst>
                <a:outerShdw blurRad="38100" dist="38100" dir="2700000" algn="tl">
                  <a:srgbClr val="000000">
                    <a:alpha val="43137"/>
                  </a:srgbClr>
                </a:outerShdw>
              </a:effectLst>
            </a:rPr>
          </a:br>
          <a:r>
            <a:rPr lang="zh-TW" altLang="en-US" sz="2200" b="1" kern="1200" dirty="0" smtClean="0">
              <a:effectLst>
                <a:outerShdw blurRad="38100" dist="38100" dir="2700000" algn="tl">
                  <a:srgbClr val="000000">
                    <a:alpha val="43137"/>
                  </a:srgbClr>
                </a:outerShdw>
              </a:effectLst>
            </a:rPr>
            <a:t>評量實施</a:t>
          </a:r>
          <a:endParaRPr lang="zh-TW" altLang="en-US" sz="2200" b="1" kern="1200" dirty="0">
            <a:effectLst>
              <a:outerShdw blurRad="38100" dist="38100" dir="2700000" algn="tl">
                <a:srgbClr val="000000">
                  <a:alpha val="43137"/>
                </a:srgbClr>
              </a:outerShdw>
            </a:effectLst>
          </a:endParaRPr>
        </a:p>
      </dsp:txBody>
      <dsp:txXfrm>
        <a:off x="1660397" y="1345918"/>
        <a:ext cx="1827690" cy="86694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BA6277-C7CD-40F1-A5E6-30A0EE93C379}" type="datetimeFigureOut">
              <a:rPr lang="zh-TW" altLang="en-US" smtClean="0"/>
              <a:t>2021/3/8</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88D33A-8B81-4BCE-8845-D5EDE8C391B5}" type="slidenum">
              <a:rPr lang="zh-TW" altLang="en-US" smtClean="0"/>
              <a:t>‹#›</a:t>
            </a:fld>
            <a:endParaRPr lang="zh-TW" altLang="en-US"/>
          </a:p>
        </p:txBody>
      </p:sp>
    </p:spTree>
    <p:extLst>
      <p:ext uri="{BB962C8B-B14F-4D97-AF65-F5344CB8AC3E}">
        <p14:creationId xmlns:p14="http://schemas.microsoft.com/office/powerpoint/2010/main" val="1422112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gradFill flip="none" rotWithShape="1">
          <a:gsLst>
            <a:gs pos="41000">
              <a:schemeClr val="accent2"/>
            </a:gs>
            <a:gs pos="0">
              <a:schemeClr val="accent3">
                <a:lumMod val="20000"/>
                <a:lumOff val="80000"/>
              </a:schemeClr>
            </a:gs>
            <a:gs pos="100000">
              <a:schemeClr val="accent2">
                <a:lumMod val="75000"/>
              </a:schemeClr>
            </a:gs>
          </a:gsLst>
          <a:lin ang="13500000" scaled="1"/>
          <a:tileRect/>
        </a:grad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smtClean="0"/>
              <a:t>按一下以編輯母片副標題樣式</a:t>
            </a:r>
            <a:endParaRPr lang="zh-TW" altLang="en-US" dirty="0"/>
          </a:p>
        </p:txBody>
      </p:sp>
      <p:pic>
        <p:nvPicPr>
          <p:cNvPr id="4" name="圖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5267" y="127120"/>
            <a:ext cx="2798387" cy="1326422"/>
          </a:xfrm>
          <a:prstGeom prst="rect">
            <a:avLst/>
          </a:prstGeom>
        </p:spPr>
      </p:pic>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357" y="4429919"/>
            <a:ext cx="7570788" cy="5222516"/>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35885" y="5889636"/>
            <a:ext cx="2510288" cy="836763"/>
          </a:xfrm>
          <a:prstGeom prst="rect">
            <a:avLst/>
          </a:prstGeom>
        </p:spPr>
      </p:pic>
      <p:grpSp>
        <p:nvGrpSpPr>
          <p:cNvPr id="8" name="群組 7"/>
          <p:cNvGrpSpPr/>
          <p:nvPr userDrawn="1"/>
        </p:nvGrpSpPr>
        <p:grpSpPr>
          <a:xfrm>
            <a:off x="10118658" y="175335"/>
            <a:ext cx="1927515" cy="947028"/>
            <a:chOff x="2982382" y="4489748"/>
            <a:chExt cx="1927515" cy="947028"/>
          </a:xfrm>
        </p:grpSpPr>
        <p:pic>
          <p:nvPicPr>
            <p:cNvPr id="9"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9410" y="4489748"/>
              <a:ext cx="980487" cy="877118"/>
            </a:xfrm>
            <a:prstGeom prst="rect">
              <a:avLst/>
            </a:prstGeom>
          </p:spPr>
        </p:pic>
        <p:pic>
          <p:nvPicPr>
            <p:cNvPr id="10" name="圖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82382" y="4489748"/>
              <a:ext cx="947028" cy="947028"/>
            </a:xfrm>
            <a:prstGeom prst="rect">
              <a:avLst/>
            </a:prstGeom>
          </p:spPr>
        </p:pic>
      </p:grpSp>
      <p:sp>
        <p:nvSpPr>
          <p:cNvPr id="11" name="四角星形 10"/>
          <p:cNvSpPr/>
          <p:nvPr userDrawn="1"/>
        </p:nvSpPr>
        <p:spPr>
          <a:xfrm>
            <a:off x="6404477" y="374404"/>
            <a:ext cx="200952" cy="180020"/>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四角星形 11"/>
          <p:cNvSpPr/>
          <p:nvPr userDrawn="1"/>
        </p:nvSpPr>
        <p:spPr>
          <a:xfrm>
            <a:off x="4877237" y="1290149"/>
            <a:ext cx="156553"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四角星形 12"/>
          <p:cNvSpPr/>
          <p:nvPr userDrawn="1"/>
        </p:nvSpPr>
        <p:spPr>
          <a:xfrm>
            <a:off x="2534286" y="149235"/>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四角星形 13"/>
          <p:cNvSpPr/>
          <p:nvPr userDrawn="1"/>
        </p:nvSpPr>
        <p:spPr>
          <a:xfrm>
            <a:off x="340733" y="1361144"/>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四角星形 14"/>
          <p:cNvSpPr/>
          <p:nvPr userDrawn="1"/>
        </p:nvSpPr>
        <p:spPr>
          <a:xfrm>
            <a:off x="8673929" y="5779799"/>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四角星形 15"/>
          <p:cNvSpPr/>
          <p:nvPr userDrawn="1"/>
        </p:nvSpPr>
        <p:spPr>
          <a:xfrm>
            <a:off x="6615433" y="4565802"/>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四角星形 16"/>
          <p:cNvSpPr/>
          <p:nvPr userDrawn="1"/>
        </p:nvSpPr>
        <p:spPr>
          <a:xfrm>
            <a:off x="10647881" y="3208386"/>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 name="直線接點 17"/>
          <p:cNvCxnSpPr/>
          <p:nvPr userDrawn="1"/>
        </p:nvCxnSpPr>
        <p:spPr>
          <a:xfrm flipV="1">
            <a:off x="10564301" y="2478640"/>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userDrawn="1"/>
        </p:nvCxnSpPr>
        <p:spPr>
          <a:xfrm flipV="1">
            <a:off x="9927230" y="3918889"/>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userDrawn="1"/>
        </p:nvCxnSpPr>
        <p:spPr>
          <a:xfrm flipV="1">
            <a:off x="7787336" y="3550315"/>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userDrawn="1"/>
        </p:nvCxnSpPr>
        <p:spPr>
          <a:xfrm flipV="1">
            <a:off x="8889953" y="3471488"/>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userDrawn="1"/>
        </p:nvCxnSpPr>
        <p:spPr>
          <a:xfrm flipV="1">
            <a:off x="11546888" y="4134334"/>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userDrawn="1"/>
        </p:nvCxnSpPr>
        <p:spPr>
          <a:xfrm flipV="1">
            <a:off x="11355424" y="5342716"/>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8521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4" name="圖片 3"/>
          <p:cNvPicPr>
            <a:picLocks noChangeAspect="1"/>
          </p:cNvPicPr>
          <p:nvPr userDrawn="1"/>
        </p:nvPicPr>
        <p:blipFill>
          <a:blip r:embed="rId2">
            <a:duotone>
              <a:prstClr val="black"/>
              <a:schemeClr val="accent3">
                <a:tint val="45000"/>
                <a:satMod val="400000"/>
              </a:schemeClr>
            </a:duotone>
          </a:blip>
          <a:stretch>
            <a:fillRect/>
          </a:stretch>
        </p:blipFill>
        <p:spPr>
          <a:xfrm>
            <a:off x="6904236" y="6337394"/>
            <a:ext cx="4230991" cy="384081"/>
          </a:xfrm>
          <a:prstGeom prst="rect">
            <a:avLst/>
          </a:prstGeom>
        </p:spPr>
      </p:pic>
      <p:sp>
        <p:nvSpPr>
          <p:cNvPr id="2" name="標題 1"/>
          <p:cNvSpPr>
            <a:spLocks noGrp="1"/>
          </p:cNvSpPr>
          <p:nvPr>
            <p:ph type="title"/>
          </p:nvPr>
        </p:nvSpPr>
        <p:spPr/>
        <p:txBody>
          <a:body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pic>
        <p:nvPicPr>
          <p:cNvPr id="7" name="圖片 6" descr="國際教育LOGO_0724.pdf - Adobe Acrobat Reader DC"/>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6" name="投影片編號版面配置區 5"/>
          <p:cNvSpPr>
            <a:spLocks noGrp="1"/>
          </p:cNvSpPr>
          <p:nvPr>
            <p:ph type="sldNum" sz="quarter" idx="12"/>
          </p:nvPr>
        </p:nvSpPr>
        <p:spPr>
          <a:xfrm>
            <a:off x="9019731" y="6311900"/>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sp>
        <p:nvSpPr>
          <p:cNvPr id="8" name="文字方塊 7"/>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3">
                    <a:lumMod val="75000"/>
                  </a:schemeClr>
                </a:solidFill>
                <a:latin typeface="Baskerville Old Face" panose="02020602080505020303" pitchFamily="18" charset="0"/>
              </a:rPr>
              <a:t>Connecting</a:t>
            </a:r>
            <a:r>
              <a:rPr lang="en-US" altLang="zh-TW" sz="1400" b="0" baseline="0" dirty="0" smtClean="0">
                <a:solidFill>
                  <a:schemeClr val="accent3">
                    <a:lumMod val="75000"/>
                  </a:schemeClr>
                </a:solidFill>
                <a:latin typeface="Baskerville Old Face" panose="02020602080505020303" pitchFamily="18" charset="0"/>
              </a:rPr>
              <a:t> </a:t>
            </a:r>
            <a:r>
              <a:rPr lang="en-US" altLang="zh-TW" sz="1400" b="0" dirty="0" smtClean="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Tree>
    <p:extLst>
      <p:ext uri="{BB962C8B-B14F-4D97-AF65-F5344CB8AC3E}">
        <p14:creationId xmlns:p14="http://schemas.microsoft.com/office/powerpoint/2010/main" val="38976795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pic>
        <p:nvPicPr>
          <p:cNvPr id="7" name="圖片 6"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4"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2"/>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4" name="圖片 3"/>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pic>
        <p:nvPicPr>
          <p:cNvPr id="5" name="圖片 4"/>
          <p:cNvPicPr>
            <a:picLocks noChangeAspect="1"/>
          </p:cNvPicPr>
          <p:nvPr userDrawn="1"/>
        </p:nvPicPr>
        <p:blipFill>
          <a:blip r:embed="rId5">
            <a:duotone>
              <a:prstClr val="black"/>
              <a:schemeClr val="accent3">
                <a:tint val="45000"/>
                <a:satMod val="400000"/>
              </a:schemeClr>
            </a:duotone>
          </a:blip>
          <a:stretch>
            <a:fillRect/>
          </a:stretch>
        </p:blipFill>
        <p:spPr>
          <a:xfrm>
            <a:off x="10601" y="0"/>
            <a:ext cx="2499577" cy="1255885"/>
          </a:xfrm>
          <a:prstGeom prst="rect">
            <a:avLst/>
          </a:prstGeom>
        </p:spPr>
      </p:pic>
    </p:spTree>
    <p:extLst>
      <p:ext uri="{BB962C8B-B14F-4D97-AF65-F5344CB8AC3E}">
        <p14:creationId xmlns:p14="http://schemas.microsoft.com/office/powerpoint/2010/main" val="18963337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pic>
        <p:nvPicPr>
          <p:cNvPr id="8" name="圖片 7"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0" name="文字方塊 9"/>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3">
                    <a:lumMod val="75000"/>
                  </a:schemeClr>
                </a:solidFill>
                <a:latin typeface="Baskerville Old Face" panose="02020602080505020303" pitchFamily="18" charset="0"/>
              </a:rPr>
              <a:t>Connecting</a:t>
            </a:r>
            <a:r>
              <a:rPr lang="en-US" altLang="zh-TW" sz="1400" b="0" baseline="0" dirty="0" smtClean="0">
                <a:solidFill>
                  <a:schemeClr val="accent3">
                    <a:lumMod val="75000"/>
                  </a:schemeClr>
                </a:solidFill>
                <a:latin typeface="Baskerville Old Face" panose="02020602080505020303" pitchFamily="18" charset="0"/>
              </a:rPr>
              <a:t> </a:t>
            </a:r>
            <a:r>
              <a:rPr lang="en-US" altLang="zh-TW" sz="1400" b="0" dirty="0" smtClean="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2"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5" name="圖片 4"/>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1141462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pic>
        <p:nvPicPr>
          <p:cNvPr id="10" name="圖片 9"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2" name="文字方塊 11"/>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3">
                    <a:lumMod val="75000"/>
                  </a:schemeClr>
                </a:solidFill>
                <a:latin typeface="Baskerville Old Face" panose="02020602080505020303" pitchFamily="18" charset="0"/>
              </a:rPr>
              <a:t>Connecting</a:t>
            </a:r>
            <a:r>
              <a:rPr lang="en-US" altLang="zh-TW" sz="1400" b="0" baseline="0" dirty="0" smtClean="0">
                <a:solidFill>
                  <a:schemeClr val="accent3">
                    <a:lumMod val="75000"/>
                  </a:schemeClr>
                </a:solidFill>
                <a:latin typeface="Baskerville Old Face" panose="02020602080505020303" pitchFamily="18" charset="0"/>
              </a:rPr>
              <a:t> </a:t>
            </a:r>
            <a:r>
              <a:rPr lang="en-US" altLang="zh-TW" sz="1400" b="0" dirty="0" smtClean="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5"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7" name="圖片 6"/>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385295046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pic>
        <p:nvPicPr>
          <p:cNvPr id="6" name="圖片 5"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8" name="文字方塊 7"/>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3">
                    <a:lumMod val="75000"/>
                  </a:schemeClr>
                </a:solidFill>
                <a:latin typeface="Baskerville Old Face" panose="02020602080505020303" pitchFamily="18" charset="0"/>
              </a:rPr>
              <a:t>Connecting</a:t>
            </a:r>
            <a:r>
              <a:rPr lang="en-US" altLang="zh-TW" sz="1400" b="0" baseline="0" dirty="0" smtClean="0">
                <a:solidFill>
                  <a:schemeClr val="accent3">
                    <a:lumMod val="75000"/>
                  </a:schemeClr>
                </a:solidFill>
                <a:latin typeface="Baskerville Old Face" panose="02020602080505020303" pitchFamily="18" charset="0"/>
              </a:rPr>
              <a:t> </a:t>
            </a:r>
            <a:r>
              <a:rPr lang="en-US" altLang="zh-TW" sz="1400" b="0" dirty="0" smtClean="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1"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3" name="圖片 2"/>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9780486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圖片 4"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7" name="文字方塊 6"/>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3">
                    <a:lumMod val="75000"/>
                  </a:schemeClr>
                </a:solidFill>
                <a:latin typeface="Baskerville Old Face" panose="02020602080505020303" pitchFamily="18" charset="0"/>
              </a:rPr>
              <a:t>Connecting</a:t>
            </a:r>
            <a:r>
              <a:rPr lang="en-US" altLang="zh-TW" sz="1400" b="0" baseline="0" dirty="0" smtClean="0">
                <a:solidFill>
                  <a:schemeClr val="accent3">
                    <a:lumMod val="75000"/>
                  </a:schemeClr>
                </a:solidFill>
                <a:latin typeface="Baskerville Old Face" panose="02020602080505020303" pitchFamily="18" charset="0"/>
              </a:rPr>
              <a:t> </a:t>
            </a:r>
            <a:r>
              <a:rPr lang="en-US" altLang="zh-TW" sz="1400" b="0" dirty="0" smtClean="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0"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2" name="圖片 1"/>
          <p:cNvPicPr>
            <a:picLocks noChangeAspect="1"/>
          </p:cNvPicPr>
          <p:nvPr userDrawn="1"/>
        </p:nvPicPr>
        <p:blipFill>
          <a:blip r:embed="rId4"/>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77621496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10" name="矩形 9"/>
          <p:cNvSpPr/>
          <p:nvPr userDrawn="1"/>
        </p:nvSpPr>
        <p:spPr>
          <a:xfrm>
            <a:off x="0" y="0"/>
            <a:ext cx="4999383" cy="6858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258418" y="457200"/>
            <a:ext cx="4513608" cy="1600200"/>
          </a:xfrm>
        </p:spPr>
        <p:txBody>
          <a:bodyPr anchor="b">
            <a:normAutofit/>
          </a:bodyPr>
          <a:lstStyle>
            <a:lvl1pPr>
              <a:defRPr sz="3600">
                <a:solidFill>
                  <a:schemeClr val="bg1"/>
                </a:solidFill>
                <a:effectLst>
                  <a:outerShdw blurRad="38100" dist="38100" dir="2700000" algn="tl">
                    <a:srgbClr val="000000">
                      <a:alpha val="43137"/>
                    </a:srgbClr>
                  </a:outerShdw>
                </a:effectLst>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258418" y="2057400"/>
            <a:ext cx="4513608" cy="381158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dirty="0" smtClean="0"/>
              <a:t>按一下以編輯母片文字樣式</a:t>
            </a:r>
          </a:p>
        </p:txBody>
      </p:sp>
      <p:pic>
        <p:nvPicPr>
          <p:cNvPr id="8" name="圖片 7"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1" name="文字方塊 10"/>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2">
                    <a:lumMod val="20000"/>
                    <a:lumOff val="80000"/>
                  </a:schemeClr>
                </a:solidFill>
                <a:latin typeface="Baskerville Old Face" panose="02020602080505020303" pitchFamily="18" charset="0"/>
              </a:rPr>
              <a:t>Connecting</a:t>
            </a:r>
            <a:r>
              <a:rPr lang="en-US" altLang="zh-TW" sz="1400" b="0" baseline="0" dirty="0" smtClean="0">
                <a:solidFill>
                  <a:schemeClr val="accent2">
                    <a:lumMod val="20000"/>
                    <a:lumOff val="80000"/>
                  </a:schemeClr>
                </a:solidFill>
                <a:latin typeface="Baskerville Old Face" panose="02020602080505020303" pitchFamily="18" charset="0"/>
              </a:rPr>
              <a:t> </a:t>
            </a:r>
            <a:r>
              <a:rPr lang="en-US" altLang="zh-TW" sz="1400" b="0" dirty="0" smtClean="0">
                <a:solidFill>
                  <a:schemeClr val="accent2">
                    <a:lumMod val="20000"/>
                    <a:lumOff val="80000"/>
                  </a:schemeClr>
                </a:solidFill>
                <a:latin typeface="Baskerville Old Face" panose="02020602080505020303" pitchFamily="18" charset="0"/>
              </a:rPr>
              <a:t>with the World</a:t>
            </a:r>
            <a:endParaRPr lang="zh-TW" altLang="en-US" sz="1400" b="0" dirty="0">
              <a:solidFill>
                <a:schemeClr val="accent2">
                  <a:lumMod val="20000"/>
                  <a:lumOff val="80000"/>
                </a:schemeClr>
              </a:solidFill>
              <a:latin typeface="Baskerville Old Face" panose="02020602080505020303" pitchFamily="18" charset="0"/>
            </a:endParaRPr>
          </a:p>
        </p:txBody>
      </p:sp>
      <p:sp>
        <p:nvSpPr>
          <p:cNvPr id="14"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5" name="圖片 4"/>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18732871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10" name="矩形 9"/>
          <p:cNvSpPr/>
          <p:nvPr userDrawn="1"/>
        </p:nvSpPr>
        <p:spPr>
          <a:xfrm>
            <a:off x="0" y="0"/>
            <a:ext cx="4999383" cy="6858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238540" y="457200"/>
            <a:ext cx="4533486" cy="1600200"/>
          </a:xfrm>
        </p:spPr>
        <p:txBody>
          <a:bodyPr anchor="b">
            <a:normAutofit/>
          </a:bodyPr>
          <a:lstStyle>
            <a:lvl1pPr>
              <a:defRPr sz="3600">
                <a:solidFill>
                  <a:schemeClr val="bg1"/>
                </a:solidFill>
                <a:effectLst>
                  <a:outerShdw blurRad="38100" dist="38100" dir="2700000" algn="tl">
                    <a:srgbClr val="000000">
                      <a:alpha val="43137"/>
                    </a:srgbClr>
                  </a:outerShdw>
                </a:effectLst>
              </a:defRPr>
            </a:lvl1pPr>
          </a:lstStyle>
          <a:p>
            <a:r>
              <a:rPr lang="zh-TW" altLang="en-US" dirty="0" smtClean="0"/>
              <a:t>按一下以編輯母片標題樣式</a:t>
            </a:r>
            <a:endParaRPr lang="zh-TW" altLang="en-US" dirty="0"/>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238540" y="2057400"/>
            <a:ext cx="4533486" cy="381158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dirty="0" smtClean="0"/>
              <a:t>按一下以編輯母片文字樣式</a:t>
            </a:r>
          </a:p>
        </p:txBody>
      </p:sp>
      <p:pic>
        <p:nvPicPr>
          <p:cNvPr id="8" name="圖片 7"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1" name="文字方塊 10"/>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2">
                    <a:lumMod val="20000"/>
                    <a:lumOff val="80000"/>
                  </a:schemeClr>
                </a:solidFill>
                <a:latin typeface="Baskerville Old Face" panose="02020602080505020303" pitchFamily="18" charset="0"/>
              </a:rPr>
              <a:t>Connecting</a:t>
            </a:r>
            <a:r>
              <a:rPr lang="en-US" altLang="zh-TW" sz="1400" b="0" baseline="0" dirty="0" smtClean="0">
                <a:solidFill>
                  <a:schemeClr val="accent2">
                    <a:lumMod val="20000"/>
                    <a:lumOff val="80000"/>
                  </a:schemeClr>
                </a:solidFill>
                <a:latin typeface="Baskerville Old Face" panose="02020602080505020303" pitchFamily="18" charset="0"/>
              </a:rPr>
              <a:t> </a:t>
            </a:r>
            <a:r>
              <a:rPr lang="en-US" altLang="zh-TW" sz="1400" b="0" dirty="0" smtClean="0">
                <a:solidFill>
                  <a:schemeClr val="accent2">
                    <a:lumMod val="20000"/>
                    <a:lumOff val="80000"/>
                  </a:schemeClr>
                </a:solidFill>
                <a:latin typeface="Baskerville Old Face" panose="02020602080505020303" pitchFamily="18" charset="0"/>
              </a:rPr>
              <a:t>with the World</a:t>
            </a:r>
            <a:endParaRPr lang="zh-TW" altLang="en-US" sz="1400" b="0" dirty="0">
              <a:solidFill>
                <a:schemeClr val="accent2">
                  <a:lumMod val="20000"/>
                  <a:lumOff val="80000"/>
                </a:schemeClr>
              </a:solidFill>
              <a:latin typeface="Baskerville Old Face" panose="02020602080505020303" pitchFamily="18" charset="0"/>
            </a:endParaRPr>
          </a:p>
        </p:txBody>
      </p:sp>
      <p:sp>
        <p:nvSpPr>
          <p:cNvPr id="14" name="投影片編號版面配置區 5"/>
          <p:cNvSpPr>
            <a:spLocks noGrp="1"/>
          </p:cNvSpPr>
          <p:nvPr>
            <p:ph type="sldNum" sz="quarter" idx="12"/>
          </p:nvPr>
        </p:nvSpPr>
        <p:spPr>
          <a:xfrm>
            <a:off x="9044445" y="6302179"/>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5" name="圖片 4"/>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17717354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pic>
        <p:nvPicPr>
          <p:cNvPr id="7" name="圖片 6"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9" name="文字方塊 8"/>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3">
                    <a:lumMod val="75000"/>
                  </a:schemeClr>
                </a:solidFill>
                <a:latin typeface="Baskerville Old Face" panose="02020602080505020303" pitchFamily="18" charset="0"/>
              </a:rPr>
              <a:t>Connecting</a:t>
            </a:r>
            <a:r>
              <a:rPr lang="en-US" altLang="zh-TW" sz="1400" b="0" baseline="0" dirty="0" smtClean="0">
                <a:solidFill>
                  <a:schemeClr val="accent3">
                    <a:lumMod val="75000"/>
                  </a:schemeClr>
                </a:solidFill>
                <a:latin typeface="Baskerville Old Face" panose="02020602080505020303" pitchFamily="18" charset="0"/>
              </a:rPr>
              <a:t> </a:t>
            </a:r>
            <a:r>
              <a:rPr lang="en-US" altLang="zh-TW" sz="1400" b="0" dirty="0" smtClean="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2" name="投影片編號版面配置區 5"/>
          <p:cNvSpPr>
            <a:spLocks noGrp="1"/>
          </p:cNvSpPr>
          <p:nvPr>
            <p:ph type="sldNum" sz="quarter" idx="12"/>
          </p:nvPr>
        </p:nvSpPr>
        <p:spPr>
          <a:xfrm>
            <a:off x="9019731" y="6311900"/>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4" name="圖片 3"/>
          <p:cNvPicPr>
            <a:picLocks noChangeAspect="1"/>
          </p:cNvPicPr>
          <p:nvPr userDrawn="1"/>
        </p:nvPicPr>
        <p:blipFill>
          <a:blip r:embed="rId4">
            <a:duotone>
              <a:prstClr val="black"/>
              <a:schemeClr val="accent4">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267313884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pic>
        <p:nvPicPr>
          <p:cNvPr id="7" name="圖片 6"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9" name="文字方塊 8"/>
          <p:cNvSpPr txBox="1"/>
          <p:nvPr userDrawn="1"/>
        </p:nvSpPr>
        <p:spPr>
          <a:xfrm>
            <a:off x="-49695" y="7191"/>
            <a:ext cx="2584173" cy="307777"/>
          </a:xfrm>
          <a:prstGeom prst="rect">
            <a:avLst/>
          </a:prstGeom>
          <a:noFill/>
        </p:spPr>
        <p:txBody>
          <a:bodyPr wrap="square" rtlCol="0">
            <a:spAutoFit/>
          </a:bodyPr>
          <a:lstStyle/>
          <a:p>
            <a:pPr algn="l"/>
            <a:r>
              <a:rPr lang="en-US" altLang="zh-TW" sz="1400" b="0" dirty="0" smtClean="0">
                <a:solidFill>
                  <a:schemeClr val="accent3">
                    <a:lumMod val="75000"/>
                  </a:schemeClr>
                </a:solidFill>
                <a:latin typeface="Baskerville Old Face" panose="02020602080505020303" pitchFamily="18" charset="0"/>
              </a:rPr>
              <a:t>Connecting</a:t>
            </a:r>
            <a:r>
              <a:rPr lang="en-US" altLang="zh-TW" sz="1400" b="0" baseline="0" dirty="0" smtClean="0">
                <a:solidFill>
                  <a:schemeClr val="accent3">
                    <a:lumMod val="75000"/>
                  </a:schemeClr>
                </a:solidFill>
                <a:latin typeface="Baskerville Old Face" panose="02020602080505020303" pitchFamily="18" charset="0"/>
              </a:rPr>
              <a:t> </a:t>
            </a:r>
            <a:r>
              <a:rPr lang="en-US" altLang="zh-TW" sz="1400" b="0" dirty="0" smtClean="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2" name="投影片編號版面配置區 5"/>
          <p:cNvSpPr>
            <a:spLocks noGrp="1"/>
          </p:cNvSpPr>
          <p:nvPr>
            <p:ph type="sldNum" sz="quarter" idx="12"/>
          </p:nvPr>
        </p:nvSpPr>
        <p:spPr>
          <a:xfrm>
            <a:off x="9019731" y="6292525"/>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4" name="圖片 3"/>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39751539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20000"/>
                <a:lumOff val="80000"/>
              </a:schemeClr>
            </a:gs>
            <a:gs pos="100000">
              <a:schemeClr val="accent5">
                <a:lumMod val="20000"/>
                <a:lumOff val="80000"/>
              </a:schemeClr>
            </a:gs>
          </a:gsLst>
          <a:lin ang="2700000" scaled="1"/>
          <a:tileRect/>
        </a:gra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dirty="0" smtClean="0"/>
              <a:t>按一下以編輯母片標題樣式</a:t>
            </a:r>
            <a:endParaRPr lang="zh-TW" altLang="en-US" dirty="0"/>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p14="http://schemas.microsoft.com/office/powerpoint/2010/main" val="1510271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tmp"/><Relationship Id="rId1" Type="http://schemas.openxmlformats.org/officeDocument/2006/relationships/slideLayout" Target="../slideLayouts/slideLayout6.xml"/><Relationship Id="rId4" Type="http://schemas.openxmlformats.org/officeDocument/2006/relationships/image" Target="../media/image13.tmp"/></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en-US" altLang="zh-TW" sz="6600" dirty="0">
                <a:solidFill>
                  <a:srgbClr val="002060"/>
                </a:solidFill>
              </a:rPr>
              <a:t>SIEP</a:t>
            </a:r>
            <a:r>
              <a:rPr lang="zh-TW" altLang="en-US" sz="6600" dirty="0">
                <a:solidFill>
                  <a:srgbClr val="002060"/>
                </a:solidFill>
              </a:rPr>
              <a:t>國際交流申請解說</a:t>
            </a:r>
          </a:p>
        </p:txBody>
      </p:sp>
      <p:sp>
        <p:nvSpPr>
          <p:cNvPr id="3" name="副標題 2"/>
          <p:cNvSpPr>
            <a:spLocks noGrp="1"/>
          </p:cNvSpPr>
          <p:nvPr>
            <p:ph type="subTitle" idx="1"/>
          </p:nvPr>
        </p:nvSpPr>
        <p:spPr/>
        <p:txBody>
          <a:bodyPr>
            <a:normAutofit/>
          </a:bodyPr>
          <a:lstStyle/>
          <a:p>
            <a:r>
              <a:rPr lang="zh-TW" altLang="en-US" sz="3600" b="1" dirty="0">
                <a:solidFill>
                  <a:schemeClr val="accent6">
                    <a:lumMod val="50000"/>
                  </a:schemeClr>
                </a:solidFill>
              </a:rPr>
              <a:t>申請須知、審查標準與表格</a:t>
            </a:r>
            <a:r>
              <a:rPr lang="zh-TW" altLang="en-US" sz="3600" b="1" dirty="0" smtClean="0">
                <a:solidFill>
                  <a:schemeClr val="accent6">
                    <a:lumMod val="50000"/>
                  </a:schemeClr>
                </a:solidFill>
              </a:rPr>
              <a:t>說明</a:t>
            </a:r>
            <a:endParaRPr lang="zh-TW" altLang="en-US" sz="3600" b="1" dirty="0">
              <a:solidFill>
                <a:schemeClr val="accent6">
                  <a:lumMod val="50000"/>
                </a:schemeClr>
              </a:solidFill>
            </a:endParaRPr>
          </a:p>
        </p:txBody>
      </p:sp>
      <p:sp>
        <p:nvSpPr>
          <p:cNvPr id="5" name="文字方塊 4"/>
          <p:cNvSpPr txBox="1"/>
          <p:nvPr/>
        </p:nvSpPr>
        <p:spPr>
          <a:xfrm>
            <a:off x="7150608" y="4429919"/>
            <a:ext cx="3447288" cy="646331"/>
          </a:xfrm>
          <a:prstGeom prst="rect">
            <a:avLst/>
          </a:prstGeom>
          <a:noFill/>
        </p:spPr>
        <p:txBody>
          <a:bodyPr wrap="square" rtlCol="0">
            <a:spAutoFit/>
          </a:bodyPr>
          <a:lstStyle/>
          <a:p>
            <a:r>
              <a:rPr lang="zh-TW" altLang="en-US" dirty="0"/>
              <a:t>桃園市立大園國際高級中等學校</a:t>
            </a:r>
            <a:endParaRPr lang="en-US" altLang="zh-TW" dirty="0"/>
          </a:p>
          <a:p>
            <a:r>
              <a:rPr lang="zh-TW" altLang="en-US" dirty="0"/>
              <a:t>朱元隆 校長</a:t>
            </a:r>
          </a:p>
        </p:txBody>
      </p:sp>
    </p:spTree>
    <p:extLst>
      <p:ext uri="{BB962C8B-B14F-4D97-AF65-F5344CB8AC3E}">
        <p14:creationId xmlns:p14="http://schemas.microsoft.com/office/powerpoint/2010/main" val="3936091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大綱</a:t>
            </a:r>
          </a:p>
        </p:txBody>
      </p:sp>
      <p:sp>
        <p:nvSpPr>
          <p:cNvPr id="4" name="投影片編號版面配置區 3"/>
          <p:cNvSpPr>
            <a:spLocks noGrp="1"/>
          </p:cNvSpPr>
          <p:nvPr>
            <p:ph type="sldNum" sz="quarter" idx="12"/>
          </p:nvPr>
        </p:nvSpPr>
        <p:spPr/>
        <p:txBody>
          <a:bodyPr/>
          <a:lstStyle/>
          <a:p>
            <a:fld id="{509E59D0-4C56-4ECF-ACC9-E297287AB25A}" type="slidenum">
              <a:rPr lang="zh-TW" altLang="en-US" smtClean="0"/>
              <a:pPr/>
              <a:t>2</a:t>
            </a:fld>
            <a:endParaRPr lang="zh-TW" altLang="en-US" dirty="0"/>
          </a:p>
        </p:txBody>
      </p:sp>
      <p:grpSp>
        <p:nvGrpSpPr>
          <p:cNvPr id="5" name="群組 4"/>
          <p:cNvGrpSpPr/>
          <p:nvPr/>
        </p:nvGrpSpPr>
        <p:grpSpPr>
          <a:xfrm>
            <a:off x="1881676" y="1825625"/>
            <a:ext cx="8428647" cy="3965279"/>
            <a:chOff x="457200" y="1306707"/>
            <a:chExt cx="8428647" cy="3965279"/>
          </a:xfrm>
        </p:grpSpPr>
        <p:grpSp>
          <p:nvGrpSpPr>
            <p:cNvPr id="6" name="群組 5"/>
            <p:cNvGrpSpPr/>
            <p:nvPr/>
          </p:nvGrpSpPr>
          <p:grpSpPr>
            <a:xfrm>
              <a:off x="460464" y="1537541"/>
              <a:ext cx="8425383" cy="3734445"/>
              <a:chOff x="460464" y="1537541"/>
              <a:chExt cx="8425383" cy="3734445"/>
            </a:xfrm>
          </p:grpSpPr>
          <p:grpSp>
            <p:nvGrpSpPr>
              <p:cNvPr id="10" name="群組 9"/>
              <p:cNvGrpSpPr/>
              <p:nvPr/>
            </p:nvGrpSpPr>
            <p:grpSpPr>
              <a:xfrm>
                <a:off x="460464" y="2454376"/>
                <a:ext cx="8223071" cy="2817610"/>
                <a:chOff x="460464" y="2454376"/>
                <a:chExt cx="8223071" cy="2817610"/>
              </a:xfrm>
            </p:grpSpPr>
            <p:sp>
              <p:nvSpPr>
                <p:cNvPr id="12" name="手繪多邊形 11"/>
                <p:cNvSpPr/>
                <p:nvPr/>
              </p:nvSpPr>
              <p:spPr>
                <a:xfrm>
                  <a:off x="2879014" y="3712022"/>
                  <a:ext cx="1692985" cy="151159"/>
                </a:xfrm>
                <a:custGeom>
                  <a:avLst/>
                  <a:gdLst/>
                  <a:ahLst/>
                  <a:cxnLst/>
                  <a:rect l="0" t="0" r="0" b="0"/>
                  <a:pathLst>
                    <a:path>
                      <a:moveTo>
                        <a:pt x="0" y="151159"/>
                      </a:moveTo>
                      <a:lnTo>
                        <a:pt x="1692985" y="151159"/>
                      </a:lnTo>
                      <a:lnTo>
                        <a:pt x="1692985" y="0"/>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3" name="手繪多邊形 12"/>
                <p:cNvSpPr/>
                <p:nvPr/>
              </p:nvSpPr>
              <p:spPr>
                <a:xfrm>
                  <a:off x="2879014" y="3863181"/>
                  <a:ext cx="3385970" cy="1039976"/>
                </a:xfrm>
                <a:custGeom>
                  <a:avLst/>
                  <a:gdLst/>
                  <a:ahLst/>
                  <a:cxnLst/>
                  <a:rect l="0" t="0" r="0" b="0"/>
                  <a:pathLst>
                    <a:path>
                      <a:moveTo>
                        <a:pt x="0" y="0"/>
                      </a:moveTo>
                      <a:lnTo>
                        <a:pt x="3144115" y="0"/>
                      </a:lnTo>
                      <a:lnTo>
                        <a:pt x="3144115" y="1039976"/>
                      </a:lnTo>
                      <a:lnTo>
                        <a:pt x="3385970" y="1039976"/>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4" name="手繪多邊形 13"/>
                <p:cNvSpPr/>
                <p:nvPr/>
              </p:nvSpPr>
              <p:spPr>
                <a:xfrm>
                  <a:off x="2879014" y="3817461"/>
                  <a:ext cx="3385970" cy="91440"/>
                </a:xfrm>
                <a:custGeom>
                  <a:avLst/>
                  <a:gdLst/>
                  <a:ahLst/>
                  <a:cxnLst/>
                  <a:rect l="0" t="0" r="0" b="0"/>
                  <a:pathLst>
                    <a:path>
                      <a:moveTo>
                        <a:pt x="0" y="45720"/>
                      </a:moveTo>
                      <a:lnTo>
                        <a:pt x="3385970" y="45720"/>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5" name="手繪多邊形 14"/>
                <p:cNvSpPr/>
                <p:nvPr/>
              </p:nvSpPr>
              <p:spPr>
                <a:xfrm>
                  <a:off x="2879014" y="2823204"/>
                  <a:ext cx="3385970" cy="1039976"/>
                </a:xfrm>
                <a:custGeom>
                  <a:avLst/>
                  <a:gdLst/>
                  <a:ahLst/>
                  <a:cxnLst/>
                  <a:rect l="0" t="0" r="0" b="0"/>
                  <a:pathLst>
                    <a:path>
                      <a:moveTo>
                        <a:pt x="0" y="1039976"/>
                      </a:moveTo>
                      <a:lnTo>
                        <a:pt x="3144115" y="1039976"/>
                      </a:lnTo>
                      <a:lnTo>
                        <a:pt x="3144115" y="0"/>
                      </a:lnTo>
                      <a:lnTo>
                        <a:pt x="3385970" y="0"/>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6" name="手繪多邊形 15"/>
                <p:cNvSpPr/>
                <p:nvPr/>
              </p:nvSpPr>
              <p:spPr>
                <a:xfrm>
                  <a:off x="460464" y="3494352"/>
                  <a:ext cx="2418550" cy="737657"/>
                </a:xfrm>
                <a:custGeom>
                  <a:avLst/>
                  <a:gdLst>
                    <a:gd name="connsiteX0" fmla="*/ 0 w 2418550"/>
                    <a:gd name="connsiteY0" fmla="*/ 0 h 737657"/>
                    <a:gd name="connsiteX1" fmla="*/ 2418550 w 2418550"/>
                    <a:gd name="connsiteY1" fmla="*/ 0 h 737657"/>
                    <a:gd name="connsiteX2" fmla="*/ 2418550 w 2418550"/>
                    <a:gd name="connsiteY2" fmla="*/ 737657 h 737657"/>
                    <a:gd name="connsiteX3" fmla="*/ 0 w 2418550"/>
                    <a:gd name="connsiteY3" fmla="*/ 737657 h 737657"/>
                    <a:gd name="connsiteX4" fmla="*/ 0 w 2418550"/>
                    <a:gd name="connsiteY4" fmla="*/ 0 h 737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550" h="737657">
                      <a:moveTo>
                        <a:pt x="0" y="0"/>
                      </a:moveTo>
                      <a:lnTo>
                        <a:pt x="2418550" y="0"/>
                      </a:lnTo>
                      <a:lnTo>
                        <a:pt x="2418550" y="737657"/>
                      </a:lnTo>
                      <a:lnTo>
                        <a:pt x="0" y="737657"/>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zh-TW" altLang="en-US" sz="4400" kern="1200" dirty="0" smtClean="0">
                      <a:effectLst>
                        <a:outerShdw blurRad="38100" dist="38100" dir="2700000" algn="tl">
                          <a:srgbClr val="000000">
                            <a:alpha val="43137"/>
                          </a:srgbClr>
                        </a:outerShdw>
                      </a:effectLst>
                    </a:rPr>
                    <a:t>申請須知</a:t>
                  </a:r>
                  <a:endParaRPr lang="zh-TW" altLang="en-US" sz="4400" kern="1200" dirty="0">
                    <a:effectLst>
                      <a:outerShdw blurRad="38100" dist="38100" dir="2700000" algn="tl">
                        <a:srgbClr val="000000">
                          <a:alpha val="43137"/>
                        </a:srgbClr>
                      </a:outerShdw>
                    </a:effectLst>
                  </a:endParaRPr>
                </a:p>
              </p:txBody>
            </p:sp>
            <p:sp>
              <p:nvSpPr>
                <p:cNvPr id="17" name="手繪多邊形 16"/>
                <p:cNvSpPr/>
                <p:nvPr/>
              </p:nvSpPr>
              <p:spPr>
                <a:xfrm>
                  <a:off x="6264985" y="2454376"/>
                  <a:ext cx="2418550" cy="737657"/>
                </a:xfrm>
                <a:custGeom>
                  <a:avLst/>
                  <a:gdLst>
                    <a:gd name="connsiteX0" fmla="*/ 0 w 2418550"/>
                    <a:gd name="connsiteY0" fmla="*/ 0 h 737657"/>
                    <a:gd name="connsiteX1" fmla="*/ 2418550 w 2418550"/>
                    <a:gd name="connsiteY1" fmla="*/ 0 h 737657"/>
                    <a:gd name="connsiteX2" fmla="*/ 2418550 w 2418550"/>
                    <a:gd name="connsiteY2" fmla="*/ 737657 h 737657"/>
                    <a:gd name="connsiteX3" fmla="*/ 0 w 2418550"/>
                    <a:gd name="connsiteY3" fmla="*/ 737657 h 737657"/>
                    <a:gd name="connsiteX4" fmla="*/ 0 w 2418550"/>
                    <a:gd name="connsiteY4" fmla="*/ 0 h 737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550" h="737657">
                      <a:moveTo>
                        <a:pt x="0" y="0"/>
                      </a:moveTo>
                      <a:lnTo>
                        <a:pt x="2418550" y="0"/>
                      </a:lnTo>
                      <a:lnTo>
                        <a:pt x="2418550" y="737657"/>
                      </a:lnTo>
                      <a:lnTo>
                        <a:pt x="0" y="737657"/>
                      </a:lnTo>
                      <a:lnTo>
                        <a:pt x="0" y="0"/>
                      </a:lnTo>
                      <a:close/>
                    </a:path>
                  </a:pathLst>
                </a:cu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zh-TW" altLang="en-US" sz="4400" kern="1200" dirty="0" smtClean="0"/>
                    <a:t>國定課程</a:t>
                  </a:r>
                  <a:endParaRPr lang="zh-TW" altLang="en-US" sz="4400" kern="1200" dirty="0"/>
                </a:p>
              </p:txBody>
            </p:sp>
            <p:sp>
              <p:nvSpPr>
                <p:cNvPr id="18" name="手繪多邊形 17"/>
                <p:cNvSpPr/>
                <p:nvPr/>
              </p:nvSpPr>
              <p:spPr>
                <a:xfrm>
                  <a:off x="6264985" y="3494352"/>
                  <a:ext cx="2418550" cy="737657"/>
                </a:xfrm>
                <a:custGeom>
                  <a:avLst/>
                  <a:gdLst>
                    <a:gd name="connsiteX0" fmla="*/ 0 w 2418550"/>
                    <a:gd name="connsiteY0" fmla="*/ 0 h 737657"/>
                    <a:gd name="connsiteX1" fmla="*/ 2418550 w 2418550"/>
                    <a:gd name="connsiteY1" fmla="*/ 0 h 737657"/>
                    <a:gd name="connsiteX2" fmla="*/ 2418550 w 2418550"/>
                    <a:gd name="connsiteY2" fmla="*/ 737657 h 737657"/>
                    <a:gd name="connsiteX3" fmla="*/ 0 w 2418550"/>
                    <a:gd name="connsiteY3" fmla="*/ 737657 h 737657"/>
                    <a:gd name="connsiteX4" fmla="*/ 0 w 2418550"/>
                    <a:gd name="connsiteY4" fmla="*/ 0 h 737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550" h="737657">
                      <a:moveTo>
                        <a:pt x="0" y="0"/>
                      </a:moveTo>
                      <a:lnTo>
                        <a:pt x="2418550" y="0"/>
                      </a:lnTo>
                      <a:lnTo>
                        <a:pt x="2418550" y="737657"/>
                      </a:lnTo>
                      <a:lnTo>
                        <a:pt x="0" y="737657"/>
                      </a:lnTo>
                      <a:lnTo>
                        <a:pt x="0" y="0"/>
                      </a:lnTo>
                      <a:close/>
                    </a:path>
                  </a:pathLst>
                </a:cu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zh-TW" altLang="en-US" sz="4400" kern="1200" dirty="0" smtClean="0"/>
                    <a:t>雙語課程</a:t>
                  </a:r>
                  <a:endParaRPr lang="zh-TW" altLang="en-US" sz="4400" kern="1200" dirty="0"/>
                </a:p>
              </p:txBody>
            </p:sp>
            <p:sp>
              <p:nvSpPr>
                <p:cNvPr id="19" name="手繪多邊形 18"/>
                <p:cNvSpPr/>
                <p:nvPr/>
              </p:nvSpPr>
              <p:spPr>
                <a:xfrm>
                  <a:off x="6264985" y="4534329"/>
                  <a:ext cx="2418550" cy="737657"/>
                </a:xfrm>
                <a:custGeom>
                  <a:avLst/>
                  <a:gdLst>
                    <a:gd name="connsiteX0" fmla="*/ 0 w 2418550"/>
                    <a:gd name="connsiteY0" fmla="*/ 0 h 737657"/>
                    <a:gd name="connsiteX1" fmla="*/ 2418550 w 2418550"/>
                    <a:gd name="connsiteY1" fmla="*/ 0 h 737657"/>
                    <a:gd name="connsiteX2" fmla="*/ 2418550 w 2418550"/>
                    <a:gd name="connsiteY2" fmla="*/ 737657 h 737657"/>
                    <a:gd name="connsiteX3" fmla="*/ 0 w 2418550"/>
                    <a:gd name="connsiteY3" fmla="*/ 737657 h 737657"/>
                    <a:gd name="connsiteX4" fmla="*/ 0 w 2418550"/>
                    <a:gd name="connsiteY4" fmla="*/ 0 h 737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550" h="737657">
                      <a:moveTo>
                        <a:pt x="0" y="0"/>
                      </a:moveTo>
                      <a:lnTo>
                        <a:pt x="2418550" y="0"/>
                      </a:lnTo>
                      <a:lnTo>
                        <a:pt x="2418550" y="737657"/>
                      </a:lnTo>
                      <a:lnTo>
                        <a:pt x="0" y="737657"/>
                      </a:lnTo>
                      <a:lnTo>
                        <a:pt x="0" y="0"/>
                      </a:lnTo>
                      <a:close/>
                    </a:path>
                  </a:pathLst>
                </a:cu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zh-TW" altLang="en-US" sz="4400" kern="1200" dirty="0" smtClean="0"/>
                    <a:t>國際交流</a:t>
                  </a:r>
                  <a:endParaRPr lang="zh-TW" altLang="en-US" sz="4400" kern="1200" dirty="0"/>
                </a:p>
              </p:txBody>
            </p:sp>
            <p:sp>
              <p:nvSpPr>
                <p:cNvPr id="20" name="手繪多邊形 19"/>
                <p:cNvSpPr/>
                <p:nvPr/>
              </p:nvSpPr>
              <p:spPr>
                <a:xfrm>
                  <a:off x="3362724" y="2974364"/>
                  <a:ext cx="2418550" cy="737657"/>
                </a:xfrm>
                <a:custGeom>
                  <a:avLst/>
                  <a:gdLst>
                    <a:gd name="connsiteX0" fmla="*/ 0 w 2418550"/>
                    <a:gd name="connsiteY0" fmla="*/ 0 h 737657"/>
                    <a:gd name="connsiteX1" fmla="*/ 2418550 w 2418550"/>
                    <a:gd name="connsiteY1" fmla="*/ 0 h 737657"/>
                    <a:gd name="connsiteX2" fmla="*/ 2418550 w 2418550"/>
                    <a:gd name="connsiteY2" fmla="*/ 737657 h 737657"/>
                    <a:gd name="connsiteX3" fmla="*/ 0 w 2418550"/>
                    <a:gd name="connsiteY3" fmla="*/ 737657 h 737657"/>
                    <a:gd name="connsiteX4" fmla="*/ 0 w 2418550"/>
                    <a:gd name="connsiteY4" fmla="*/ 0 h 737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550" h="737657">
                      <a:moveTo>
                        <a:pt x="0" y="0"/>
                      </a:moveTo>
                      <a:lnTo>
                        <a:pt x="2418550" y="0"/>
                      </a:lnTo>
                      <a:lnTo>
                        <a:pt x="2418550" y="737657"/>
                      </a:lnTo>
                      <a:lnTo>
                        <a:pt x="0" y="737657"/>
                      </a:lnTo>
                      <a:lnTo>
                        <a:pt x="0" y="0"/>
                      </a:lnTo>
                      <a:close/>
                    </a:path>
                  </a:pathLst>
                </a:custGeom>
                <a:solidFill>
                  <a:schemeClr val="accent6">
                    <a:lumMod val="75000"/>
                  </a:schemeClr>
                </a:solidFill>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zh-TW" altLang="en-US" sz="4400" kern="1200" dirty="0" smtClean="0">
                      <a:effectLst>
                        <a:outerShdw blurRad="38100" dist="38100" dir="2700000" algn="tl">
                          <a:srgbClr val="000000">
                            <a:alpha val="43137"/>
                          </a:srgbClr>
                        </a:outerShdw>
                      </a:effectLst>
                    </a:rPr>
                    <a:t>審查標準</a:t>
                  </a:r>
                  <a:endParaRPr lang="zh-TW" altLang="en-US" sz="4400" kern="1200" dirty="0">
                    <a:effectLst>
                      <a:outerShdw blurRad="38100" dist="38100" dir="2700000" algn="tl">
                        <a:srgbClr val="000000">
                          <a:alpha val="43137"/>
                        </a:srgbClr>
                      </a:outerShdw>
                    </a:effectLst>
                  </a:endParaRPr>
                </a:p>
              </p:txBody>
            </p:sp>
          </p:grpSp>
          <p:sp>
            <p:nvSpPr>
              <p:cNvPr id="11" name="文字方塊 10"/>
              <p:cNvSpPr txBox="1"/>
              <p:nvPr/>
            </p:nvSpPr>
            <p:spPr>
              <a:xfrm>
                <a:off x="6062673" y="1537541"/>
                <a:ext cx="2823174" cy="769441"/>
              </a:xfrm>
              <a:prstGeom prst="rect">
                <a:avLst/>
              </a:prstGeom>
              <a:noFill/>
            </p:spPr>
            <p:txBody>
              <a:bodyPr wrap="square" rtlCol="0">
                <a:spAutoFit/>
              </a:bodyPr>
              <a:lstStyle/>
              <a:p>
                <a:pPr algn="ctr"/>
                <a:r>
                  <a:rPr lang="zh-TW" altLang="en-US" sz="4400" b="1" dirty="0" smtClean="0">
                    <a:solidFill>
                      <a:srgbClr val="C00000"/>
                    </a:solidFill>
                  </a:rPr>
                  <a:t>表格說明</a:t>
                </a:r>
                <a:endParaRPr lang="zh-TW" altLang="en-US" sz="4400" b="1" dirty="0">
                  <a:solidFill>
                    <a:srgbClr val="C00000"/>
                  </a:solidFill>
                </a:endParaRPr>
              </a:p>
            </p:txBody>
          </p:sp>
        </p:grpSp>
        <p:sp>
          <p:nvSpPr>
            <p:cNvPr id="7" name="文字方塊 6"/>
            <p:cNvSpPr txBox="1"/>
            <p:nvPr/>
          </p:nvSpPr>
          <p:spPr>
            <a:xfrm>
              <a:off x="457200" y="3061178"/>
              <a:ext cx="370384" cy="461665"/>
            </a:xfrm>
            <a:prstGeom prst="rect">
              <a:avLst/>
            </a:prstGeom>
            <a:noFill/>
          </p:spPr>
          <p:txBody>
            <a:bodyPr wrap="square" rtlCol="0">
              <a:spAutoFit/>
            </a:bodyPr>
            <a:lstStyle/>
            <a:p>
              <a:r>
                <a:rPr lang="en-US" altLang="zh-TW" sz="2400" b="1" dirty="0" smtClean="0">
                  <a:solidFill>
                    <a:schemeClr val="tx2"/>
                  </a:solidFill>
                </a:rPr>
                <a:t>1</a:t>
              </a:r>
              <a:endParaRPr lang="zh-TW" altLang="en-US" sz="2400" b="1" dirty="0">
                <a:solidFill>
                  <a:schemeClr val="tx2"/>
                </a:solidFill>
              </a:endParaRPr>
            </a:p>
          </p:txBody>
        </p:sp>
        <p:sp>
          <p:nvSpPr>
            <p:cNvPr id="8" name="文字方塊 7"/>
            <p:cNvSpPr txBox="1"/>
            <p:nvPr/>
          </p:nvSpPr>
          <p:spPr>
            <a:xfrm>
              <a:off x="3246134" y="2598977"/>
              <a:ext cx="370384" cy="461665"/>
            </a:xfrm>
            <a:prstGeom prst="rect">
              <a:avLst/>
            </a:prstGeom>
            <a:noFill/>
          </p:spPr>
          <p:txBody>
            <a:bodyPr wrap="square" rtlCol="0">
              <a:spAutoFit/>
            </a:bodyPr>
            <a:lstStyle/>
            <a:p>
              <a:r>
                <a:rPr lang="en-US" altLang="zh-TW" sz="2400" b="1" dirty="0">
                  <a:solidFill>
                    <a:schemeClr val="accent6">
                      <a:lumMod val="75000"/>
                    </a:schemeClr>
                  </a:solidFill>
                </a:rPr>
                <a:t>2</a:t>
              </a:r>
              <a:endParaRPr lang="zh-TW" altLang="en-US" sz="2400" b="1" dirty="0">
                <a:solidFill>
                  <a:schemeClr val="accent6">
                    <a:lumMod val="75000"/>
                  </a:schemeClr>
                </a:solidFill>
              </a:endParaRPr>
            </a:p>
          </p:txBody>
        </p:sp>
        <p:sp>
          <p:nvSpPr>
            <p:cNvPr id="9" name="文字方塊 8"/>
            <p:cNvSpPr txBox="1"/>
            <p:nvPr/>
          </p:nvSpPr>
          <p:spPr>
            <a:xfrm>
              <a:off x="6264984" y="1306707"/>
              <a:ext cx="370384" cy="461665"/>
            </a:xfrm>
            <a:prstGeom prst="rect">
              <a:avLst/>
            </a:prstGeom>
            <a:noFill/>
          </p:spPr>
          <p:txBody>
            <a:bodyPr wrap="square" rtlCol="0">
              <a:spAutoFit/>
            </a:bodyPr>
            <a:lstStyle/>
            <a:p>
              <a:r>
                <a:rPr lang="en-US" altLang="zh-TW" sz="2400" b="1" dirty="0">
                  <a:solidFill>
                    <a:srgbClr val="C00000"/>
                  </a:solidFill>
                </a:rPr>
                <a:t>3</a:t>
              </a:r>
              <a:endParaRPr lang="zh-TW" altLang="en-US" sz="2400" b="1" dirty="0">
                <a:solidFill>
                  <a:srgbClr val="C00000"/>
                </a:solidFill>
              </a:endParaRPr>
            </a:p>
          </p:txBody>
        </p:sp>
      </p:grpSp>
      <p:sp>
        <p:nvSpPr>
          <p:cNvPr id="21" name="矩形 20"/>
          <p:cNvSpPr/>
          <p:nvPr/>
        </p:nvSpPr>
        <p:spPr>
          <a:xfrm>
            <a:off x="7689460" y="5049481"/>
            <a:ext cx="2418550" cy="7414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932468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申請須知</a:t>
            </a:r>
          </a:p>
        </p:txBody>
      </p:sp>
      <p:sp>
        <p:nvSpPr>
          <p:cNvPr id="4" name="投影片編號版面配置區 3"/>
          <p:cNvSpPr>
            <a:spLocks noGrp="1"/>
          </p:cNvSpPr>
          <p:nvPr>
            <p:ph type="sldNum" sz="quarter" idx="12"/>
          </p:nvPr>
        </p:nvSpPr>
        <p:spPr/>
        <p:txBody>
          <a:bodyPr/>
          <a:lstStyle/>
          <a:p>
            <a:fld id="{509E59D0-4C56-4ECF-ACC9-E297287AB25A}" type="slidenum">
              <a:rPr lang="zh-TW" altLang="en-US" smtClean="0"/>
              <a:pPr/>
              <a:t>3</a:t>
            </a:fld>
            <a:endParaRPr lang="zh-TW" altLang="en-US" dirty="0"/>
          </a:p>
        </p:txBody>
      </p:sp>
      <p:grpSp>
        <p:nvGrpSpPr>
          <p:cNvPr id="22" name="群組 21"/>
          <p:cNvGrpSpPr/>
          <p:nvPr/>
        </p:nvGrpSpPr>
        <p:grpSpPr>
          <a:xfrm>
            <a:off x="457201" y="1412775"/>
            <a:ext cx="10896600" cy="4899125"/>
            <a:chOff x="457200" y="1484784"/>
            <a:chExt cx="8229601" cy="4752528"/>
          </a:xfrm>
        </p:grpSpPr>
        <p:sp>
          <p:nvSpPr>
            <p:cNvPr id="23" name="手繪多邊形 22"/>
            <p:cNvSpPr/>
            <p:nvPr/>
          </p:nvSpPr>
          <p:spPr>
            <a:xfrm>
              <a:off x="2411761" y="1484784"/>
              <a:ext cx="6275040" cy="1089501"/>
            </a:xfrm>
            <a:custGeom>
              <a:avLst/>
              <a:gdLst>
                <a:gd name="connsiteX0" fmla="*/ 145270 w 871601"/>
                <a:gd name="connsiteY0" fmla="*/ 0 h 5266944"/>
                <a:gd name="connsiteX1" fmla="*/ 726331 w 871601"/>
                <a:gd name="connsiteY1" fmla="*/ 0 h 5266944"/>
                <a:gd name="connsiteX2" fmla="*/ 871601 w 871601"/>
                <a:gd name="connsiteY2" fmla="*/ 145270 h 5266944"/>
                <a:gd name="connsiteX3" fmla="*/ 871601 w 871601"/>
                <a:gd name="connsiteY3" fmla="*/ 5266944 h 5266944"/>
                <a:gd name="connsiteX4" fmla="*/ 871601 w 871601"/>
                <a:gd name="connsiteY4" fmla="*/ 5266944 h 5266944"/>
                <a:gd name="connsiteX5" fmla="*/ 0 w 871601"/>
                <a:gd name="connsiteY5" fmla="*/ 5266944 h 5266944"/>
                <a:gd name="connsiteX6" fmla="*/ 0 w 871601"/>
                <a:gd name="connsiteY6" fmla="*/ 5266944 h 5266944"/>
                <a:gd name="connsiteX7" fmla="*/ 0 w 871601"/>
                <a:gd name="connsiteY7" fmla="*/ 145270 h 5266944"/>
                <a:gd name="connsiteX8" fmla="*/ 145270 w 871601"/>
                <a:gd name="connsiteY8" fmla="*/ 0 h 52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1601" h="5266944">
                  <a:moveTo>
                    <a:pt x="871601" y="877845"/>
                  </a:moveTo>
                  <a:lnTo>
                    <a:pt x="871601" y="4389099"/>
                  </a:lnTo>
                  <a:cubicBezTo>
                    <a:pt x="871601" y="4873915"/>
                    <a:pt x="860838" y="5266941"/>
                    <a:pt x="847561" y="5266941"/>
                  </a:cubicBezTo>
                  <a:lnTo>
                    <a:pt x="0" y="5266941"/>
                  </a:lnTo>
                  <a:lnTo>
                    <a:pt x="0" y="5266941"/>
                  </a:lnTo>
                  <a:lnTo>
                    <a:pt x="0" y="3"/>
                  </a:lnTo>
                  <a:lnTo>
                    <a:pt x="0" y="3"/>
                  </a:lnTo>
                  <a:lnTo>
                    <a:pt x="847561" y="3"/>
                  </a:lnTo>
                  <a:cubicBezTo>
                    <a:pt x="860838" y="3"/>
                    <a:pt x="871601" y="393029"/>
                    <a:pt x="871601" y="877845"/>
                  </a:cubicBezTo>
                  <a:close/>
                </a:path>
              </a:pathLst>
            </a:custGeom>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3341" tIns="69218" rIns="95888" bIns="69219" numCol="1" spcCol="1270" anchor="ctr" anchorCtr="0">
              <a:noAutofit/>
            </a:bodyPr>
            <a:lstStyle/>
            <a:p>
              <a:pPr marL="114300" lvl="1" indent="-114300" algn="l" defTabSz="622300">
                <a:lnSpc>
                  <a:spcPct val="90000"/>
                </a:lnSpc>
                <a:spcBef>
                  <a:spcPct val="0"/>
                </a:spcBef>
                <a:spcAft>
                  <a:spcPct val="15000"/>
                </a:spcAft>
                <a:buChar char="••"/>
              </a:pPr>
              <a:r>
                <a:rPr lang="zh-TW" altLang="en-US" sz="2000" kern="1200" dirty="0" smtClean="0"/>
                <a:t>申請計畫須為</a:t>
              </a:r>
              <a:r>
                <a:rPr lang="zh-TW" altLang="en-US" sz="2000" b="1" kern="1200" dirty="0" smtClean="0">
                  <a:solidFill>
                    <a:srgbClr val="002060"/>
                  </a:solidFill>
                </a:rPr>
                <a:t>學校本位課程。</a:t>
              </a:r>
              <a:endParaRPr lang="en-US" altLang="zh-TW" sz="2000" b="1" kern="1200" dirty="0" smtClean="0">
                <a:solidFill>
                  <a:srgbClr val="002060"/>
                </a:solidFill>
              </a:endParaRPr>
            </a:p>
            <a:p>
              <a:pPr marL="114300" lvl="1" indent="-114300" algn="l" defTabSz="622300">
                <a:lnSpc>
                  <a:spcPct val="90000"/>
                </a:lnSpc>
                <a:spcBef>
                  <a:spcPct val="0"/>
                </a:spcBef>
                <a:spcAft>
                  <a:spcPct val="15000"/>
                </a:spcAft>
                <a:buChar char="••"/>
              </a:pPr>
              <a:r>
                <a:rPr lang="zh-TW" altLang="en-US" sz="2000" kern="1200" dirty="0" smtClean="0"/>
                <a:t>課程實施對象</a:t>
              </a:r>
              <a:r>
                <a:rPr lang="zh-TW" altLang="en-US" sz="2000" b="1" kern="1200" dirty="0" smtClean="0"/>
                <a:t>宜</a:t>
              </a:r>
              <a:r>
                <a:rPr lang="zh-TW" altLang="en-US" sz="2000" kern="1200" dirty="0" smtClean="0"/>
                <a:t>包括</a:t>
              </a:r>
              <a:r>
                <a:rPr lang="zh-TW" altLang="en-US" sz="2000" b="1" kern="1200" dirty="0" smtClean="0"/>
                <a:t>全校學生</a:t>
              </a:r>
              <a:r>
                <a:rPr lang="zh-TW" altLang="en-US" sz="2000" dirty="0">
                  <a:solidFill>
                    <a:srgbClr val="C00000"/>
                  </a:solidFill>
                </a:rPr>
                <a:t>（雙語</a:t>
              </a:r>
              <a:r>
                <a:rPr lang="zh-TW" altLang="en-US" sz="2000" dirty="0" smtClean="0">
                  <a:solidFill>
                    <a:srgbClr val="C00000"/>
                  </a:solidFill>
                </a:rPr>
                <a:t>課程不在此限）</a:t>
              </a:r>
              <a:r>
                <a:rPr lang="zh-TW" altLang="en-US" sz="2000" dirty="0" smtClean="0">
                  <a:solidFill>
                    <a:schemeClr val="tx1"/>
                  </a:solidFill>
                </a:rPr>
                <a:t>，</a:t>
              </a:r>
              <a:r>
                <a:rPr lang="en-US" altLang="zh-TW" sz="2000" kern="1200" dirty="0" smtClean="0">
                  <a:solidFill>
                    <a:schemeClr val="tx1"/>
                  </a:solidFill>
                </a:rPr>
                <a:t/>
              </a:r>
              <a:br>
                <a:rPr lang="en-US" altLang="zh-TW" sz="2000" kern="1200" dirty="0" smtClean="0">
                  <a:solidFill>
                    <a:schemeClr val="tx1"/>
                  </a:solidFill>
                </a:rPr>
              </a:br>
              <a:r>
                <a:rPr lang="zh-TW" altLang="en-US" sz="2000" kern="1200" dirty="0" smtClean="0"/>
                <a:t>並強調</a:t>
              </a:r>
              <a:r>
                <a:rPr lang="zh-TW" altLang="en-US" sz="2000" b="1" kern="1200" dirty="0" smtClean="0"/>
                <a:t>長期性</a:t>
              </a:r>
              <a:r>
                <a:rPr lang="zh-TW" altLang="en-US" sz="2000" kern="1200" dirty="0" smtClean="0"/>
                <a:t>、</a:t>
              </a:r>
              <a:r>
                <a:rPr lang="zh-TW" altLang="en-US" sz="2000" b="1" kern="1200" dirty="0" smtClean="0"/>
                <a:t>系統性</a:t>
              </a:r>
              <a:r>
                <a:rPr lang="zh-TW" altLang="en-US" sz="2000" kern="1200" dirty="0" smtClean="0"/>
                <a:t>的</a:t>
              </a:r>
              <a:r>
                <a:rPr lang="zh-TW" altLang="en-US" sz="2000" b="1" kern="1200" dirty="0" smtClean="0"/>
                <a:t>跨領域課程</a:t>
              </a:r>
              <a:r>
                <a:rPr lang="zh-TW" altLang="en-US" sz="2000" dirty="0" smtClean="0"/>
                <a:t>。</a:t>
              </a:r>
              <a:endParaRPr lang="en-US" altLang="zh-TW" sz="2000" kern="1200" dirty="0" smtClean="0"/>
            </a:p>
          </p:txBody>
        </p:sp>
        <p:sp>
          <p:nvSpPr>
            <p:cNvPr id="24" name="手繪多邊形 23"/>
            <p:cNvSpPr/>
            <p:nvPr/>
          </p:nvSpPr>
          <p:spPr>
            <a:xfrm>
              <a:off x="457200" y="1484784"/>
              <a:ext cx="1954560" cy="1089501"/>
            </a:xfrm>
            <a:custGeom>
              <a:avLst/>
              <a:gdLst>
                <a:gd name="connsiteX0" fmla="*/ 0 w 2962656"/>
                <a:gd name="connsiteY0" fmla="*/ 181587 h 1089501"/>
                <a:gd name="connsiteX1" fmla="*/ 181587 w 2962656"/>
                <a:gd name="connsiteY1" fmla="*/ 0 h 1089501"/>
                <a:gd name="connsiteX2" fmla="*/ 2781069 w 2962656"/>
                <a:gd name="connsiteY2" fmla="*/ 0 h 1089501"/>
                <a:gd name="connsiteX3" fmla="*/ 2962656 w 2962656"/>
                <a:gd name="connsiteY3" fmla="*/ 181587 h 1089501"/>
                <a:gd name="connsiteX4" fmla="*/ 2962656 w 2962656"/>
                <a:gd name="connsiteY4" fmla="*/ 907914 h 1089501"/>
                <a:gd name="connsiteX5" fmla="*/ 2781069 w 2962656"/>
                <a:gd name="connsiteY5" fmla="*/ 1089501 h 1089501"/>
                <a:gd name="connsiteX6" fmla="*/ 181587 w 2962656"/>
                <a:gd name="connsiteY6" fmla="*/ 1089501 h 1089501"/>
                <a:gd name="connsiteX7" fmla="*/ 0 w 2962656"/>
                <a:gd name="connsiteY7" fmla="*/ 907914 h 1089501"/>
                <a:gd name="connsiteX8" fmla="*/ 0 w 2962656"/>
                <a:gd name="connsiteY8" fmla="*/ 181587 h 108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1089501">
                  <a:moveTo>
                    <a:pt x="0" y="181587"/>
                  </a:moveTo>
                  <a:cubicBezTo>
                    <a:pt x="0" y="81299"/>
                    <a:pt x="81299" y="0"/>
                    <a:pt x="181587" y="0"/>
                  </a:cubicBezTo>
                  <a:lnTo>
                    <a:pt x="2781069" y="0"/>
                  </a:lnTo>
                  <a:cubicBezTo>
                    <a:pt x="2881357" y="0"/>
                    <a:pt x="2962656" y="81299"/>
                    <a:pt x="2962656" y="181587"/>
                  </a:cubicBezTo>
                  <a:lnTo>
                    <a:pt x="2962656" y="907914"/>
                  </a:lnTo>
                  <a:cubicBezTo>
                    <a:pt x="2962656" y="1008202"/>
                    <a:pt x="2881357" y="1089501"/>
                    <a:pt x="2781069" y="1089501"/>
                  </a:cubicBezTo>
                  <a:lnTo>
                    <a:pt x="181587" y="1089501"/>
                  </a:lnTo>
                  <a:cubicBezTo>
                    <a:pt x="81299" y="1089501"/>
                    <a:pt x="0" y="1008202"/>
                    <a:pt x="0" y="907914"/>
                  </a:cubicBezTo>
                  <a:lnTo>
                    <a:pt x="0" y="181587"/>
                  </a:lnTo>
                  <a:close/>
                </a:path>
              </a:pathLst>
            </a:cu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56055" tIns="104620" rIns="156055" bIns="104620" numCol="1" spcCol="1270" anchor="ctr" anchorCtr="0">
              <a:noAutofit/>
            </a:bodyPr>
            <a:lstStyle/>
            <a:p>
              <a:pPr lvl="0" algn="ctr" defTabSz="1200150">
                <a:lnSpc>
                  <a:spcPct val="90000"/>
                </a:lnSpc>
                <a:spcBef>
                  <a:spcPct val="0"/>
                </a:spcBef>
                <a:spcAft>
                  <a:spcPct val="35000"/>
                </a:spcAft>
              </a:pPr>
              <a:r>
                <a:rPr lang="zh-TW" altLang="en-US" sz="2800" b="1" kern="1200" dirty="0" smtClean="0">
                  <a:effectLst>
                    <a:outerShdw blurRad="38100" dist="38100" dir="2700000" algn="tl">
                      <a:srgbClr val="000000">
                        <a:alpha val="43137"/>
                      </a:srgbClr>
                    </a:outerShdw>
                  </a:effectLst>
                </a:rPr>
                <a:t>學校本位課程</a:t>
              </a:r>
              <a:endParaRPr lang="zh-TW" altLang="en-US" sz="2800" b="1" kern="1200" dirty="0">
                <a:effectLst>
                  <a:outerShdw blurRad="38100" dist="38100" dir="2700000" algn="tl">
                    <a:srgbClr val="000000">
                      <a:alpha val="43137"/>
                    </a:srgbClr>
                  </a:outerShdw>
                </a:effectLst>
              </a:endParaRPr>
            </a:p>
          </p:txBody>
        </p:sp>
        <p:sp>
          <p:nvSpPr>
            <p:cNvPr id="25" name="手繪多邊形 24"/>
            <p:cNvSpPr/>
            <p:nvPr/>
          </p:nvSpPr>
          <p:spPr>
            <a:xfrm>
              <a:off x="2411761" y="2708920"/>
              <a:ext cx="6275040" cy="1089501"/>
            </a:xfrm>
            <a:custGeom>
              <a:avLst/>
              <a:gdLst>
                <a:gd name="connsiteX0" fmla="*/ 145270 w 871601"/>
                <a:gd name="connsiteY0" fmla="*/ 0 h 5266944"/>
                <a:gd name="connsiteX1" fmla="*/ 726331 w 871601"/>
                <a:gd name="connsiteY1" fmla="*/ 0 h 5266944"/>
                <a:gd name="connsiteX2" fmla="*/ 871601 w 871601"/>
                <a:gd name="connsiteY2" fmla="*/ 145270 h 5266944"/>
                <a:gd name="connsiteX3" fmla="*/ 871601 w 871601"/>
                <a:gd name="connsiteY3" fmla="*/ 5266944 h 5266944"/>
                <a:gd name="connsiteX4" fmla="*/ 871601 w 871601"/>
                <a:gd name="connsiteY4" fmla="*/ 5266944 h 5266944"/>
                <a:gd name="connsiteX5" fmla="*/ 0 w 871601"/>
                <a:gd name="connsiteY5" fmla="*/ 5266944 h 5266944"/>
                <a:gd name="connsiteX6" fmla="*/ 0 w 871601"/>
                <a:gd name="connsiteY6" fmla="*/ 5266944 h 5266944"/>
                <a:gd name="connsiteX7" fmla="*/ 0 w 871601"/>
                <a:gd name="connsiteY7" fmla="*/ 145270 h 5266944"/>
                <a:gd name="connsiteX8" fmla="*/ 145270 w 871601"/>
                <a:gd name="connsiteY8" fmla="*/ 0 h 52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1601" h="5266944">
                  <a:moveTo>
                    <a:pt x="871601" y="877845"/>
                  </a:moveTo>
                  <a:lnTo>
                    <a:pt x="871601" y="4389099"/>
                  </a:lnTo>
                  <a:cubicBezTo>
                    <a:pt x="871601" y="4873915"/>
                    <a:pt x="860838" y="5266941"/>
                    <a:pt x="847561" y="5266941"/>
                  </a:cubicBezTo>
                  <a:lnTo>
                    <a:pt x="0" y="5266941"/>
                  </a:lnTo>
                  <a:lnTo>
                    <a:pt x="0" y="5266941"/>
                  </a:lnTo>
                  <a:lnTo>
                    <a:pt x="0" y="3"/>
                  </a:lnTo>
                  <a:lnTo>
                    <a:pt x="0" y="3"/>
                  </a:lnTo>
                  <a:lnTo>
                    <a:pt x="847561" y="3"/>
                  </a:lnTo>
                  <a:cubicBezTo>
                    <a:pt x="860838" y="3"/>
                    <a:pt x="871601" y="393029"/>
                    <a:pt x="871601" y="877845"/>
                  </a:cubicBezTo>
                  <a:close/>
                </a:path>
              </a:pathLst>
            </a:custGeom>
          </p:spPr>
          <p:style>
            <a:lnRef idx="1">
              <a:schemeClr val="accent4">
                <a:tint val="40000"/>
                <a:alpha val="90000"/>
                <a:hueOff val="-1315237"/>
                <a:satOff val="7386"/>
                <a:lumOff val="469"/>
                <a:alphaOff val="0"/>
              </a:schemeClr>
            </a:lnRef>
            <a:fillRef idx="1">
              <a:schemeClr val="accent4">
                <a:tint val="40000"/>
                <a:alpha val="90000"/>
                <a:hueOff val="-1315237"/>
                <a:satOff val="7386"/>
                <a:lumOff val="469"/>
                <a:alphaOff val="0"/>
              </a:schemeClr>
            </a:fillRef>
            <a:effectRef idx="0">
              <a:schemeClr val="accent4">
                <a:tint val="40000"/>
                <a:alpha val="90000"/>
                <a:hueOff val="-1315237"/>
                <a:satOff val="7386"/>
                <a:lumOff val="469"/>
                <a:alphaOff val="0"/>
              </a:schemeClr>
            </a:effectRef>
            <a:fontRef idx="minor">
              <a:schemeClr val="dk1">
                <a:hueOff val="0"/>
                <a:satOff val="0"/>
                <a:lumOff val="0"/>
                <a:alphaOff val="0"/>
              </a:schemeClr>
            </a:fontRef>
          </p:style>
          <p:txBody>
            <a:bodyPr spcFirstLastPara="0" vert="horz" wrap="square" lIns="53341" tIns="69218" rIns="95888" bIns="69219" numCol="1" spcCol="1270" anchor="ctr" anchorCtr="0">
              <a:noAutofit/>
            </a:bodyPr>
            <a:lstStyle/>
            <a:p>
              <a:pPr marL="114300" lvl="1" indent="-114300" algn="l" defTabSz="622300">
                <a:lnSpc>
                  <a:spcPct val="90000"/>
                </a:lnSpc>
                <a:spcBef>
                  <a:spcPct val="0"/>
                </a:spcBef>
                <a:spcAft>
                  <a:spcPct val="15000"/>
                </a:spcAft>
                <a:buChar char="••"/>
              </a:pPr>
              <a:r>
                <a:rPr lang="zh-TW" altLang="en-US" sz="2000" kern="1200" dirty="0" smtClean="0"/>
                <a:t>每校</a:t>
              </a:r>
              <a:r>
                <a:rPr lang="zh-TW" altLang="en-US" sz="2000" b="1" kern="1200" dirty="0" smtClean="0">
                  <a:solidFill>
                    <a:srgbClr val="C00000"/>
                  </a:solidFill>
                </a:rPr>
                <a:t>各軌至多申請一件</a:t>
              </a:r>
              <a:r>
                <a:rPr lang="en-US" altLang="en-US" sz="2000" b="1" kern="1200" dirty="0" smtClean="0">
                  <a:solidFill>
                    <a:srgbClr val="C00000"/>
                  </a:solidFill>
                </a:rPr>
                <a:t>SIEP</a:t>
              </a:r>
              <a:r>
                <a:rPr lang="zh-TW" altLang="en-US" sz="2000" b="1" kern="1200" dirty="0" smtClean="0">
                  <a:solidFill>
                    <a:srgbClr val="C00000"/>
                  </a:solidFill>
                </a:rPr>
                <a:t>計劃</a:t>
              </a:r>
              <a:endParaRPr lang="zh-TW" altLang="en-US" sz="2000" b="1" kern="1200" dirty="0">
                <a:solidFill>
                  <a:srgbClr val="C00000"/>
                </a:solidFill>
              </a:endParaRPr>
            </a:p>
            <a:p>
              <a:pPr marL="114300" lvl="1" indent="-114300" algn="l" defTabSz="622300">
                <a:lnSpc>
                  <a:spcPct val="90000"/>
                </a:lnSpc>
                <a:spcBef>
                  <a:spcPct val="0"/>
                </a:spcBef>
                <a:spcAft>
                  <a:spcPct val="15000"/>
                </a:spcAft>
                <a:buChar char="••"/>
              </a:pPr>
              <a:r>
                <a:rPr lang="zh-TW" altLang="en-US" sz="2000" kern="1200" dirty="0" smtClean="0"/>
                <a:t>其中</a:t>
              </a:r>
              <a:r>
                <a:rPr lang="en-US" altLang="en-US" sz="2000" b="1" kern="1200" dirty="0" smtClean="0"/>
                <a:t>SIEP</a:t>
              </a:r>
              <a:r>
                <a:rPr lang="zh-TW" altLang="en-US" sz="2000" b="1" kern="1200" dirty="0" smtClean="0"/>
                <a:t>國定課程</a:t>
              </a:r>
              <a:r>
                <a:rPr lang="zh-TW" altLang="en-US" sz="2000" kern="1200" dirty="0" smtClean="0"/>
                <a:t>與</a:t>
              </a:r>
              <a:r>
                <a:rPr lang="en-US" altLang="en-US" sz="2000" b="1" kern="1200" dirty="0" smtClean="0"/>
                <a:t>SIEP</a:t>
              </a:r>
              <a:r>
                <a:rPr lang="zh-TW" altLang="en-US" sz="2000" b="1" kern="1200" dirty="0" smtClean="0"/>
                <a:t>雙語課程</a:t>
              </a:r>
              <a:r>
                <a:rPr lang="zh-TW" altLang="en-US" sz="2000" kern="1200" dirty="0" smtClean="0"/>
                <a:t>之計畫</a:t>
              </a:r>
              <a:r>
                <a:rPr lang="zh-TW" altLang="en-US" sz="2000" b="1" kern="1200" dirty="0" smtClean="0">
                  <a:solidFill>
                    <a:srgbClr val="002060"/>
                  </a:solidFill>
                </a:rPr>
                <a:t>僅能擇一軌申請</a:t>
              </a:r>
              <a:endParaRPr lang="zh-TW" altLang="en-US" sz="2000" b="1" kern="1200" dirty="0">
                <a:solidFill>
                  <a:srgbClr val="002060"/>
                </a:solidFill>
              </a:endParaRPr>
            </a:p>
            <a:p>
              <a:pPr marL="114300" lvl="1" indent="-114300" algn="l" defTabSz="622300">
                <a:lnSpc>
                  <a:spcPct val="90000"/>
                </a:lnSpc>
                <a:spcBef>
                  <a:spcPct val="0"/>
                </a:spcBef>
                <a:spcAft>
                  <a:spcPct val="15000"/>
                </a:spcAft>
                <a:buChar char="••"/>
              </a:pPr>
              <a:r>
                <a:rPr lang="zh-TW" altLang="en-US" sz="2000" kern="1200" dirty="0" smtClean="0"/>
                <a:t>一校不得同時申請國定課程與雙語課程或有一稿多投之情形</a:t>
              </a:r>
              <a:endParaRPr lang="zh-TW" altLang="en-US" sz="2000" kern="1200" dirty="0"/>
            </a:p>
          </p:txBody>
        </p:sp>
        <p:sp>
          <p:nvSpPr>
            <p:cNvPr id="26" name="手繪多邊形 25"/>
            <p:cNvSpPr/>
            <p:nvPr/>
          </p:nvSpPr>
          <p:spPr>
            <a:xfrm>
              <a:off x="457200" y="2708920"/>
              <a:ext cx="1954560" cy="1089501"/>
            </a:xfrm>
            <a:custGeom>
              <a:avLst/>
              <a:gdLst>
                <a:gd name="connsiteX0" fmla="*/ 0 w 2962656"/>
                <a:gd name="connsiteY0" fmla="*/ 181587 h 1089501"/>
                <a:gd name="connsiteX1" fmla="*/ 181587 w 2962656"/>
                <a:gd name="connsiteY1" fmla="*/ 0 h 1089501"/>
                <a:gd name="connsiteX2" fmla="*/ 2781069 w 2962656"/>
                <a:gd name="connsiteY2" fmla="*/ 0 h 1089501"/>
                <a:gd name="connsiteX3" fmla="*/ 2962656 w 2962656"/>
                <a:gd name="connsiteY3" fmla="*/ 181587 h 1089501"/>
                <a:gd name="connsiteX4" fmla="*/ 2962656 w 2962656"/>
                <a:gd name="connsiteY4" fmla="*/ 907914 h 1089501"/>
                <a:gd name="connsiteX5" fmla="*/ 2781069 w 2962656"/>
                <a:gd name="connsiteY5" fmla="*/ 1089501 h 1089501"/>
                <a:gd name="connsiteX6" fmla="*/ 181587 w 2962656"/>
                <a:gd name="connsiteY6" fmla="*/ 1089501 h 1089501"/>
                <a:gd name="connsiteX7" fmla="*/ 0 w 2962656"/>
                <a:gd name="connsiteY7" fmla="*/ 907914 h 1089501"/>
                <a:gd name="connsiteX8" fmla="*/ 0 w 2962656"/>
                <a:gd name="connsiteY8" fmla="*/ 181587 h 108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1089501">
                  <a:moveTo>
                    <a:pt x="0" y="181587"/>
                  </a:moveTo>
                  <a:cubicBezTo>
                    <a:pt x="0" y="81299"/>
                    <a:pt x="81299" y="0"/>
                    <a:pt x="181587" y="0"/>
                  </a:cubicBezTo>
                  <a:lnTo>
                    <a:pt x="2781069" y="0"/>
                  </a:lnTo>
                  <a:cubicBezTo>
                    <a:pt x="2881357" y="0"/>
                    <a:pt x="2962656" y="81299"/>
                    <a:pt x="2962656" y="181587"/>
                  </a:cubicBezTo>
                  <a:lnTo>
                    <a:pt x="2962656" y="907914"/>
                  </a:lnTo>
                  <a:cubicBezTo>
                    <a:pt x="2962656" y="1008202"/>
                    <a:pt x="2881357" y="1089501"/>
                    <a:pt x="2781069" y="1089501"/>
                  </a:cubicBezTo>
                  <a:lnTo>
                    <a:pt x="181587" y="1089501"/>
                  </a:lnTo>
                  <a:cubicBezTo>
                    <a:pt x="81299" y="1089501"/>
                    <a:pt x="0" y="1008202"/>
                    <a:pt x="0" y="907914"/>
                  </a:cubicBezTo>
                  <a:lnTo>
                    <a:pt x="0" y="181587"/>
                  </a:lnTo>
                  <a:close/>
                </a:path>
              </a:pathLst>
            </a:custGeom>
          </p:spPr>
          <p:style>
            <a:lnRef idx="0">
              <a:schemeClr val="lt1">
                <a:hueOff val="0"/>
                <a:satOff val="0"/>
                <a:lumOff val="0"/>
                <a:alphaOff val="0"/>
              </a:schemeClr>
            </a:lnRef>
            <a:fillRef idx="3">
              <a:schemeClr val="accent4">
                <a:hueOff val="-1488257"/>
                <a:satOff val="8966"/>
                <a:lumOff val="719"/>
                <a:alphaOff val="0"/>
              </a:schemeClr>
            </a:fillRef>
            <a:effectRef idx="2">
              <a:schemeClr val="accent4">
                <a:hueOff val="-1488257"/>
                <a:satOff val="8966"/>
                <a:lumOff val="719"/>
                <a:alphaOff val="0"/>
              </a:schemeClr>
            </a:effectRef>
            <a:fontRef idx="minor">
              <a:schemeClr val="lt1"/>
            </a:fontRef>
          </p:style>
          <p:txBody>
            <a:bodyPr spcFirstLastPara="0" vert="horz" wrap="square" lIns="156055" tIns="104620" rIns="156055" bIns="104620" numCol="1" spcCol="1270" anchor="ctr" anchorCtr="0">
              <a:noAutofit/>
            </a:bodyPr>
            <a:lstStyle/>
            <a:p>
              <a:pPr lvl="0" algn="ctr" defTabSz="1200150">
                <a:lnSpc>
                  <a:spcPct val="90000"/>
                </a:lnSpc>
                <a:spcBef>
                  <a:spcPct val="0"/>
                </a:spcBef>
                <a:spcAft>
                  <a:spcPct val="35000"/>
                </a:spcAft>
              </a:pPr>
              <a:r>
                <a:rPr lang="zh-TW" altLang="en-US" sz="2400" b="1" kern="1200" dirty="0" smtClean="0">
                  <a:effectLst>
                    <a:outerShdw blurRad="38100" dist="38100" dir="2700000" algn="tl">
                      <a:srgbClr val="000000">
                        <a:alpha val="43137"/>
                      </a:srgbClr>
                    </a:outerShdw>
                  </a:effectLst>
                </a:rPr>
                <a:t>各軌至多一件</a:t>
              </a:r>
              <a:r>
                <a:rPr lang="en-US" altLang="zh-TW" sz="2400" b="1" kern="1200" dirty="0" smtClean="0">
                  <a:effectLst>
                    <a:outerShdw blurRad="38100" dist="38100" dir="2700000" algn="tl">
                      <a:srgbClr val="000000">
                        <a:alpha val="43137"/>
                      </a:srgbClr>
                    </a:outerShdw>
                  </a:effectLst>
                </a:rPr>
                <a:t/>
              </a:r>
              <a:br>
                <a:rPr lang="en-US" altLang="zh-TW" sz="2400" b="1" kern="1200" dirty="0" smtClean="0">
                  <a:effectLst>
                    <a:outerShdw blurRad="38100" dist="38100" dir="2700000" algn="tl">
                      <a:srgbClr val="000000">
                        <a:alpha val="43137"/>
                      </a:srgbClr>
                    </a:outerShdw>
                  </a:effectLst>
                </a:rPr>
              </a:br>
              <a:r>
                <a:rPr lang="en-US" altLang="zh-TW" sz="2400" b="1" kern="1200" dirty="0" smtClean="0">
                  <a:effectLst>
                    <a:outerShdw blurRad="38100" dist="38100" dir="2700000" algn="tl">
                      <a:srgbClr val="000000">
                        <a:alpha val="43137"/>
                      </a:srgbClr>
                    </a:outerShdw>
                  </a:effectLst>
                </a:rPr>
                <a:t>NC</a:t>
              </a:r>
              <a:r>
                <a:rPr lang="zh-TW" altLang="en-US" sz="2400" b="1" kern="1200" dirty="0" smtClean="0">
                  <a:effectLst>
                    <a:outerShdw blurRad="38100" dist="38100" dir="2700000" algn="tl">
                      <a:srgbClr val="000000">
                        <a:alpha val="43137"/>
                      </a:srgbClr>
                    </a:outerShdw>
                  </a:effectLst>
                </a:rPr>
                <a:t>與</a:t>
              </a:r>
              <a:r>
                <a:rPr lang="en-US" altLang="zh-TW" sz="2400" b="1" kern="1200" dirty="0" smtClean="0">
                  <a:effectLst>
                    <a:outerShdw blurRad="38100" dist="38100" dir="2700000" algn="tl">
                      <a:srgbClr val="000000">
                        <a:alpha val="43137"/>
                      </a:srgbClr>
                    </a:outerShdw>
                  </a:effectLst>
                </a:rPr>
                <a:t>BC</a:t>
              </a:r>
              <a:br>
                <a:rPr lang="en-US" altLang="zh-TW" sz="2400" b="1" kern="1200" dirty="0" smtClean="0">
                  <a:effectLst>
                    <a:outerShdw blurRad="38100" dist="38100" dir="2700000" algn="tl">
                      <a:srgbClr val="000000">
                        <a:alpha val="43137"/>
                      </a:srgbClr>
                    </a:outerShdw>
                  </a:effectLst>
                </a:rPr>
              </a:br>
              <a:r>
                <a:rPr lang="zh-TW" altLang="en-US" sz="2400" b="1" kern="1200" dirty="0" smtClean="0">
                  <a:effectLst>
                    <a:outerShdw blurRad="38100" dist="38100" dir="2700000" algn="tl">
                      <a:srgbClr val="000000">
                        <a:alpha val="43137"/>
                      </a:srgbClr>
                    </a:outerShdw>
                  </a:effectLst>
                </a:rPr>
                <a:t>僅能</a:t>
              </a:r>
              <a:r>
                <a:rPr lang="en-US" altLang="zh-TW" sz="2400" b="1" kern="1200" dirty="0" smtClean="0">
                  <a:effectLst>
                    <a:outerShdw blurRad="38100" dist="38100" dir="2700000" algn="tl">
                      <a:srgbClr val="000000">
                        <a:alpha val="43137"/>
                      </a:srgbClr>
                    </a:outerShdw>
                  </a:effectLst>
                </a:rPr>
                <a:t>2</a:t>
              </a:r>
              <a:r>
                <a:rPr lang="zh-TW" altLang="en-US" sz="2400" b="1" kern="1200" dirty="0" smtClean="0">
                  <a:effectLst>
                    <a:outerShdw blurRad="38100" dist="38100" dir="2700000" algn="tl">
                      <a:srgbClr val="000000">
                        <a:alpha val="43137"/>
                      </a:srgbClr>
                    </a:outerShdw>
                  </a:effectLst>
                </a:rPr>
                <a:t>選</a:t>
              </a:r>
              <a:r>
                <a:rPr lang="en-US" altLang="zh-TW" sz="2400" b="1" kern="1200" dirty="0" smtClean="0">
                  <a:effectLst>
                    <a:outerShdw blurRad="38100" dist="38100" dir="2700000" algn="tl">
                      <a:srgbClr val="000000">
                        <a:alpha val="43137"/>
                      </a:srgbClr>
                    </a:outerShdw>
                  </a:effectLst>
                </a:rPr>
                <a:t>1</a:t>
              </a:r>
              <a:endParaRPr lang="zh-TW" altLang="en-US" sz="2400" b="1" kern="1200" dirty="0">
                <a:effectLst>
                  <a:outerShdw blurRad="38100" dist="38100" dir="2700000" algn="tl">
                    <a:srgbClr val="000000">
                      <a:alpha val="43137"/>
                    </a:srgbClr>
                  </a:outerShdw>
                </a:effectLst>
              </a:endParaRPr>
            </a:p>
          </p:txBody>
        </p:sp>
        <p:sp>
          <p:nvSpPr>
            <p:cNvPr id="27" name="手繪多邊形 26"/>
            <p:cNvSpPr/>
            <p:nvPr/>
          </p:nvSpPr>
          <p:spPr>
            <a:xfrm>
              <a:off x="2411761" y="3923673"/>
              <a:ext cx="6275040" cy="1089501"/>
            </a:xfrm>
            <a:custGeom>
              <a:avLst/>
              <a:gdLst>
                <a:gd name="connsiteX0" fmla="*/ 145270 w 871601"/>
                <a:gd name="connsiteY0" fmla="*/ 0 h 5266944"/>
                <a:gd name="connsiteX1" fmla="*/ 726331 w 871601"/>
                <a:gd name="connsiteY1" fmla="*/ 0 h 5266944"/>
                <a:gd name="connsiteX2" fmla="*/ 871601 w 871601"/>
                <a:gd name="connsiteY2" fmla="*/ 145270 h 5266944"/>
                <a:gd name="connsiteX3" fmla="*/ 871601 w 871601"/>
                <a:gd name="connsiteY3" fmla="*/ 5266944 h 5266944"/>
                <a:gd name="connsiteX4" fmla="*/ 871601 w 871601"/>
                <a:gd name="connsiteY4" fmla="*/ 5266944 h 5266944"/>
                <a:gd name="connsiteX5" fmla="*/ 0 w 871601"/>
                <a:gd name="connsiteY5" fmla="*/ 5266944 h 5266944"/>
                <a:gd name="connsiteX6" fmla="*/ 0 w 871601"/>
                <a:gd name="connsiteY6" fmla="*/ 5266944 h 5266944"/>
                <a:gd name="connsiteX7" fmla="*/ 0 w 871601"/>
                <a:gd name="connsiteY7" fmla="*/ 145270 h 5266944"/>
                <a:gd name="connsiteX8" fmla="*/ 145270 w 871601"/>
                <a:gd name="connsiteY8" fmla="*/ 0 h 52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1601" h="5266944">
                  <a:moveTo>
                    <a:pt x="871601" y="877845"/>
                  </a:moveTo>
                  <a:lnTo>
                    <a:pt x="871601" y="4389099"/>
                  </a:lnTo>
                  <a:cubicBezTo>
                    <a:pt x="871601" y="4873915"/>
                    <a:pt x="860838" y="5266941"/>
                    <a:pt x="847561" y="5266941"/>
                  </a:cubicBezTo>
                  <a:lnTo>
                    <a:pt x="0" y="5266941"/>
                  </a:lnTo>
                  <a:lnTo>
                    <a:pt x="0" y="5266941"/>
                  </a:lnTo>
                  <a:lnTo>
                    <a:pt x="0" y="3"/>
                  </a:lnTo>
                  <a:lnTo>
                    <a:pt x="0" y="3"/>
                  </a:lnTo>
                  <a:lnTo>
                    <a:pt x="847561" y="3"/>
                  </a:lnTo>
                  <a:cubicBezTo>
                    <a:pt x="860838" y="3"/>
                    <a:pt x="871601" y="393029"/>
                    <a:pt x="871601" y="877845"/>
                  </a:cubicBezTo>
                  <a:close/>
                </a:path>
              </a:pathLst>
            </a:custGeom>
          </p:spPr>
          <p:style>
            <a:lnRef idx="1">
              <a:schemeClr val="accent4">
                <a:tint val="40000"/>
                <a:alpha val="90000"/>
                <a:hueOff val="-2630473"/>
                <a:satOff val="14771"/>
                <a:lumOff val="939"/>
                <a:alphaOff val="0"/>
              </a:schemeClr>
            </a:lnRef>
            <a:fillRef idx="1">
              <a:schemeClr val="accent4">
                <a:tint val="40000"/>
                <a:alpha val="90000"/>
                <a:hueOff val="-2630473"/>
                <a:satOff val="14771"/>
                <a:lumOff val="939"/>
                <a:alphaOff val="0"/>
              </a:schemeClr>
            </a:fillRef>
            <a:effectRef idx="0">
              <a:schemeClr val="accent4">
                <a:tint val="40000"/>
                <a:alpha val="90000"/>
                <a:hueOff val="-2630473"/>
                <a:satOff val="14771"/>
                <a:lumOff val="939"/>
                <a:alphaOff val="0"/>
              </a:schemeClr>
            </a:effectRef>
            <a:fontRef idx="minor">
              <a:schemeClr val="dk1">
                <a:hueOff val="0"/>
                <a:satOff val="0"/>
                <a:lumOff val="0"/>
                <a:alphaOff val="0"/>
              </a:schemeClr>
            </a:fontRef>
          </p:style>
          <p:txBody>
            <a:bodyPr spcFirstLastPara="0" vert="horz" wrap="square" lIns="53341" tIns="69218" rIns="95888" bIns="69219" numCol="1" spcCol="1270" anchor="ctr" anchorCtr="0">
              <a:noAutofit/>
            </a:bodyPr>
            <a:lstStyle/>
            <a:p>
              <a:pPr marL="114300" lvl="1" indent="-114300" algn="l" defTabSz="622300">
                <a:lnSpc>
                  <a:spcPct val="90000"/>
                </a:lnSpc>
                <a:spcBef>
                  <a:spcPct val="0"/>
                </a:spcBef>
                <a:spcAft>
                  <a:spcPct val="15000"/>
                </a:spcAft>
                <a:buChar char="••"/>
              </a:pPr>
              <a:r>
                <a:rPr lang="zh-TW" altLang="en-US" sz="2000" kern="1200" dirty="0" smtClean="0"/>
                <a:t>對應國際教育議題實質內涵中「彰顯國家價值」為必選面向</a:t>
              </a:r>
              <a:endParaRPr lang="zh-TW" altLang="en-US" sz="2000" kern="1200" dirty="0"/>
            </a:p>
            <a:p>
              <a:pPr marL="114300" lvl="1" indent="-114300" algn="l" defTabSz="622300">
                <a:lnSpc>
                  <a:spcPct val="90000"/>
                </a:lnSpc>
                <a:spcBef>
                  <a:spcPct val="0"/>
                </a:spcBef>
                <a:spcAft>
                  <a:spcPct val="15000"/>
                </a:spcAft>
                <a:buChar char="••"/>
              </a:pPr>
              <a:r>
                <a:rPr lang="zh-TW" altLang="en-US" sz="2000" kern="1200" dirty="0" smtClean="0"/>
                <a:t>每個計劃皆須</a:t>
              </a:r>
              <a:r>
                <a:rPr lang="zh-TW" altLang="en-US" sz="2000" b="1" kern="1200" dirty="0" smtClean="0">
                  <a:solidFill>
                    <a:srgbClr val="C00000"/>
                  </a:solidFill>
                </a:rPr>
                <a:t>選取至少一個彰顯國家價值面向之實質內涵</a:t>
              </a:r>
              <a:r>
                <a:rPr lang="zh-TW" altLang="en-US" sz="2000" kern="1200" dirty="0" smtClean="0"/>
                <a:t>，作為學習目標發展之依據。</a:t>
              </a:r>
              <a:endParaRPr lang="zh-TW" altLang="en-US" sz="2000" kern="1200" dirty="0"/>
            </a:p>
          </p:txBody>
        </p:sp>
        <p:sp>
          <p:nvSpPr>
            <p:cNvPr id="28" name="手繪多邊形 27"/>
            <p:cNvSpPr/>
            <p:nvPr/>
          </p:nvSpPr>
          <p:spPr>
            <a:xfrm>
              <a:off x="457200" y="3923675"/>
              <a:ext cx="1954560" cy="1089501"/>
            </a:xfrm>
            <a:custGeom>
              <a:avLst/>
              <a:gdLst>
                <a:gd name="connsiteX0" fmla="*/ 0 w 2962656"/>
                <a:gd name="connsiteY0" fmla="*/ 181587 h 1089501"/>
                <a:gd name="connsiteX1" fmla="*/ 181587 w 2962656"/>
                <a:gd name="connsiteY1" fmla="*/ 0 h 1089501"/>
                <a:gd name="connsiteX2" fmla="*/ 2781069 w 2962656"/>
                <a:gd name="connsiteY2" fmla="*/ 0 h 1089501"/>
                <a:gd name="connsiteX3" fmla="*/ 2962656 w 2962656"/>
                <a:gd name="connsiteY3" fmla="*/ 181587 h 1089501"/>
                <a:gd name="connsiteX4" fmla="*/ 2962656 w 2962656"/>
                <a:gd name="connsiteY4" fmla="*/ 907914 h 1089501"/>
                <a:gd name="connsiteX5" fmla="*/ 2781069 w 2962656"/>
                <a:gd name="connsiteY5" fmla="*/ 1089501 h 1089501"/>
                <a:gd name="connsiteX6" fmla="*/ 181587 w 2962656"/>
                <a:gd name="connsiteY6" fmla="*/ 1089501 h 1089501"/>
                <a:gd name="connsiteX7" fmla="*/ 0 w 2962656"/>
                <a:gd name="connsiteY7" fmla="*/ 907914 h 1089501"/>
                <a:gd name="connsiteX8" fmla="*/ 0 w 2962656"/>
                <a:gd name="connsiteY8" fmla="*/ 181587 h 108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1089501">
                  <a:moveTo>
                    <a:pt x="0" y="181587"/>
                  </a:moveTo>
                  <a:cubicBezTo>
                    <a:pt x="0" y="81299"/>
                    <a:pt x="81299" y="0"/>
                    <a:pt x="181587" y="0"/>
                  </a:cubicBezTo>
                  <a:lnTo>
                    <a:pt x="2781069" y="0"/>
                  </a:lnTo>
                  <a:cubicBezTo>
                    <a:pt x="2881357" y="0"/>
                    <a:pt x="2962656" y="81299"/>
                    <a:pt x="2962656" y="181587"/>
                  </a:cubicBezTo>
                  <a:lnTo>
                    <a:pt x="2962656" y="907914"/>
                  </a:lnTo>
                  <a:cubicBezTo>
                    <a:pt x="2962656" y="1008202"/>
                    <a:pt x="2881357" y="1089501"/>
                    <a:pt x="2781069" y="1089501"/>
                  </a:cubicBezTo>
                  <a:lnTo>
                    <a:pt x="181587" y="1089501"/>
                  </a:lnTo>
                  <a:cubicBezTo>
                    <a:pt x="81299" y="1089501"/>
                    <a:pt x="0" y="1008202"/>
                    <a:pt x="0" y="907914"/>
                  </a:cubicBezTo>
                  <a:lnTo>
                    <a:pt x="0" y="181587"/>
                  </a:lnTo>
                  <a:close/>
                </a:path>
              </a:pathLst>
            </a:custGeom>
          </p:spPr>
          <p:style>
            <a:lnRef idx="0">
              <a:schemeClr val="lt1">
                <a:hueOff val="0"/>
                <a:satOff val="0"/>
                <a:lumOff val="0"/>
                <a:alphaOff val="0"/>
              </a:schemeClr>
            </a:lnRef>
            <a:fillRef idx="3">
              <a:schemeClr val="accent4">
                <a:hueOff val="-2976513"/>
                <a:satOff val="17933"/>
                <a:lumOff val="1437"/>
                <a:alphaOff val="0"/>
              </a:schemeClr>
            </a:fillRef>
            <a:effectRef idx="2">
              <a:schemeClr val="accent4">
                <a:hueOff val="-2976513"/>
                <a:satOff val="17933"/>
                <a:lumOff val="1437"/>
                <a:alphaOff val="0"/>
              </a:schemeClr>
            </a:effectRef>
            <a:fontRef idx="minor">
              <a:schemeClr val="lt1"/>
            </a:fontRef>
          </p:style>
          <p:txBody>
            <a:bodyPr spcFirstLastPara="0" vert="horz" wrap="square" lIns="156055" tIns="104620" rIns="156055" bIns="104620" numCol="1" spcCol="1270" anchor="ctr" anchorCtr="0">
              <a:noAutofit/>
            </a:bodyPr>
            <a:lstStyle/>
            <a:p>
              <a:pPr lvl="0" algn="ctr" defTabSz="1200150">
                <a:lnSpc>
                  <a:spcPct val="90000"/>
                </a:lnSpc>
                <a:spcBef>
                  <a:spcPct val="0"/>
                </a:spcBef>
                <a:spcAft>
                  <a:spcPct val="35000"/>
                </a:spcAft>
              </a:pPr>
              <a:r>
                <a:rPr lang="zh-TW" altLang="en-US" sz="2800" b="1" kern="1200" dirty="0" smtClean="0">
                  <a:effectLst>
                    <a:outerShdw blurRad="38100" dist="38100" dir="2700000" algn="tl">
                      <a:srgbClr val="000000">
                        <a:alpha val="43137"/>
                      </a:srgbClr>
                    </a:outerShdw>
                  </a:effectLst>
                </a:rPr>
                <a:t>彰顯國家價值為必選</a:t>
              </a:r>
              <a:endParaRPr lang="zh-TW" altLang="en-US" sz="2800" b="1" kern="1200" dirty="0">
                <a:effectLst>
                  <a:outerShdw blurRad="38100" dist="38100" dir="2700000" algn="tl">
                    <a:srgbClr val="000000">
                      <a:alpha val="43137"/>
                    </a:srgbClr>
                  </a:outerShdw>
                </a:effectLst>
              </a:endParaRPr>
            </a:p>
          </p:txBody>
        </p:sp>
        <p:sp>
          <p:nvSpPr>
            <p:cNvPr id="29" name="手繪多邊形 28"/>
            <p:cNvSpPr/>
            <p:nvPr/>
          </p:nvSpPr>
          <p:spPr>
            <a:xfrm>
              <a:off x="2411761" y="5147810"/>
              <a:ext cx="6275040" cy="1089501"/>
            </a:xfrm>
            <a:custGeom>
              <a:avLst/>
              <a:gdLst>
                <a:gd name="connsiteX0" fmla="*/ 145270 w 871601"/>
                <a:gd name="connsiteY0" fmla="*/ 0 h 5266944"/>
                <a:gd name="connsiteX1" fmla="*/ 726331 w 871601"/>
                <a:gd name="connsiteY1" fmla="*/ 0 h 5266944"/>
                <a:gd name="connsiteX2" fmla="*/ 871601 w 871601"/>
                <a:gd name="connsiteY2" fmla="*/ 145270 h 5266944"/>
                <a:gd name="connsiteX3" fmla="*/ 871601 w 871601"/>
                <a:gd name="connsiteY3" fmla="*/ 5266944 h 5266944"/>
                <a:gd name="connsiteX4" fmla="*/ 871601 w 871601"/>
                <a:gd name="connsiteY4" fmla="*/ 5266944 h 5266944"/>
                <a:gd name="connsiteX5" fmla="*/ 0 w 871601"/>
                <a:gd name="connsiteY5" fmla="*/ 5266944 h 5266944"/>
                <a:gd name="connsiteX6" fmla="*/ 0 w 871601"/>
                <a:gd name="connsiteY6" fmla="*/ 5266944 h 5266944"/>
                <a:gd name="connsiteX7" fmla="*/ 0 w 871601"/>
                <a:gd name="connsiteY7" fmla="*/ 145270 h 5266944"/>
                <a:gd name="connsiteX8" fmla="*/ 145270 w 871601"/>
                <a:gd name="connsiteY8" fmla="*/ 0 h 52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1601" h="5266944">
                  <a:moveTo>
                    <a:pt x="871601" y="877845"/>
                  </a:moveTo>
                  <a:lnTo>
                    <a:pt x="871601" y="4389099"/>
                  </a:lnTo>
                  <a:cubicBezTo>
                    <a:pt x="871601" y="4873915"/>
                    <a:pt x="860838" y="5266941"/>
                    <a:pt x="847561" y="5266941"/>
                  </a:cubicBezTo>
                  <a:lnTo>
                    <a:pt x="0" y="5266941"/>
                  </a:lnTo>
                  <a:lnTo>
                    <a:pt x="0" y="5266941"/>
                  </a:lnTo>
                  <a:lnTo>
                    <a:pt x="0" y="3"/>
                  </a:lnTo>
                  <a:lnTo>
                    <a:pt x="0" y="3"/>
                  </a:lnTo>
                  <a:lnTo>
                    <a:pt x="847561" y="3"/>
                  </a:lnTo>
                  <a:cubicBezTo>
                    <a:pt x="860838" y="3"/>
                    <a:pt x="871601" y="393029"/>
                    <a:pt x="871601" y="877845"/>
                  </a:cubicBezTo>
                  <a:close/>
                </a:path>
              </a:pathLst>
            </a:custGeom>
          </p:spPr>
          <p:style>
            <a:lnRef idx="1">
              <a:schemeClr val="accent4">
                <a:tint val="40000"/>
                <a:alpha val="90000"/>
                <a:hueOff val="-3945710"/>
                <a:satOff val="22157"/>
                <a:lumOff val="1408"/>
                <a:alphaOff val="0"/>
              </a:schemeClr>
            </a:lnRef>
            <a:fillRef idx="1">
              <a:schemeClr val="accent4">
                <a:tint val="40000"/>
                <a:alpha val="90000"/>
                <a:hueOff val="-3945710"/>
                <a:satOff val="22157"/>
                <a:lumOff val="1408"/>
                <a:alphaOff val="0"/>
              </a:schemeClr>
            </a:fillRef>
            <a:effectRef idx="0">
              <a:schemeClr val="accent4">
                <a:tint val="40000"/>
                <a:alpha val="90000"/>
                <a:hueOff val="-3945710"/>
                <a:satOff val="22157"/>
                <a:lumOff val="1408"/>
                <a:alphaOff val="0"/>
              </a:schemeClr>
            </a:effectRef>
            <a:fontRef idx="minor">
              <a:schemeClr val="dk1">
                <a:hueOff val="0"/>
                <a:satOff val="0"/>
                <a:lumOff val="0"/>
                <a:alphaOff val="0"/>
              </a:schemeClr>
            </a:fontRef>
          </p:style>
          <p:txBody>
            <a:bodyPr spcFirstLastPara="0" vert="horz" wrap="square" lIns="53341" tIns="69218" rIns="95888" bIns="69219" numCol="1" spcCol="1270" anchor="ctr" anchorCtr="0">
              <a:noAutofit/>
            </a:bodyPr>
            <a:lstStyle/>
            <a:p>
              <a:pPr marL="114300" lvl="1" indent="-114300" algn="l" defTabSz="622300">
                <a:lnSpc>
                  <a:spcPct val="90000"/>
                </a:lnSpc>
                <a:spcBef>
                  <a:spcPct val="0"/>
                </a:spcBef>
                <a:spcAft>
                  <a:spcPct val="15000"/>
                </a:spcAft>
                <a:buChar char="••"/>
              </a:pPr>
              <a:r>
                <a:rPr lang="zh-TW" altLang="en-US" sz="2000" kern="1200" dirty="0" smtClean="0"/>
                <a:t>採用</a:t>
              </a:r>
              <a:r>
                <a:rPr lang="zh-TW" altLang="en-US" sz="2000" b="1" kern="1200" dirty="0" smtClean="0"/>
                <a:t>線上申請</a:t>
              </a:r>
              <a:endParaRPr lang="zh-TW" altLang="en-US" sz="2000" b="1" kern="1200" dirty="0"/>
            </a:p>
            <a:p>
              <a:pPr marL="114300" lvl="1" indent="-114300" algn="l" defTabSz="622300">
                <a:lnSpc>
                  <a:spcPct val="90000"/>
                </a:lnSpc>
                <a:spcBef>
                  <a:spcPct val="0"/>
                </a:spcBef>
                <a:spcAft>
                  <a:spcPct val="15000"/>
                </a:spcAft>
                <a:buChar char="••"/>
              </a:pPr>
              <a:r>
                <a:rPr lang="zh-TW" altLang="en-US" sz="2000" kern="1200" dirty="0" smtClean="0"/>
                <a:t>請學校於</a:t>
              </a:r>
              <a:r>
                <a:rPr lang="zh-TW" altLang="en-US" sz="2000" b="1" kern="1200" dirty="0" smtClean="0"/>
                <a:t>每年</a:t>
              </a:r>
              <a:r>
                <a:rPr lang="en-US" altLang="en-US" sz="2000" b="1" kern="1200" dirty="0" smtClean="0"/>
                <a:t>2</a:t>
              </a:r>
              <a:r>
                <a:rPr lang="zh-TW" altLang="en-US" sz="2000" b="1" kern="1200" dirty="0" smtClean="0"/>
                <a:t>月底前</a:t>
              </a:r>
              <a:r>
                <a:rPr lang="zh-TW" altLang="en-US" sz="2000" kern="1200" dirty="0" smtClean="0"/>
                <a:t>於</a:t>
              </a:r>
              <a:r>
                <a:rPr lang="zh-TW" altLang="en-US" sz="2000" b="1" kern="1200" dirty="0" smtClean="0">
                  <a:solidFill>
                    <a:srgbClr val="002060"/>
                  </a:solidFill>
                </a:rPr>
                <a:t>中小學國際教育</a:t>
              </a:r>
              <a:r>
                <a:rPr lang="en-US" altLang="en-US" sz="2000" b="1" kern="1200" dirty="0" smtClean="0">
                  <a:solidFill>
                    <a:srgbClr val="002060"/>
                  </a:solidFill>
                </a:rPr>
                <a:t>2.0</a:t>
              </a:r>
              <a:r>
                <a:rPr lang="zh-TW" altLang="en-US" sz="2000" b="1" kern="1200" dirty="0" smtClean="0">
                  <a:solidFill>
                    <a:srgbClr val="002060"/>
                  </a:solidFill>
                </a:rPr>
                <a:t>資訊網</a:t>
              </a:r>
              <a:r>
                <a:rPr lang="zh-TW" altLang="en-US" sz="2000" kern="1200" dirty="0" smtClean="0"/>
                <a:t>中</a:t>
              </a:r>
              <a:r>
                <a:rPr lang="en-US" altLang="zh-TW" sz="2000" kern="1200" dirty="0" smtClean="0"/>
                <a:t/>
              </a:r>
              <a:br>
                <a:rPr lang="en-US" altLang="zh-TW" sz="2000" kern="1200" dirty="0" smtClean="0"/>
              </a:br>
              <a:r>
                <a:rPr lang="zh-TW" altLang="en-US" sz="2000" kern="1200" dirty="0" smtClean="0"/>
                <a:t>完成計畫書填報。</a:t>
              </a:r>
              <a:endParaRPr lang="zh-TW" altLang="en-US" sz="2000" kern="1200" dirty="0"/>
            </a:p>
          </p:txBody>
        </p:sp>
        <p:sp>
          <p:nvSpPr>
            <p:cNvPr id="30" name="手繪多邊形 29"/>
            <p:cNvSpPr/>
            <p:nvPr/>
          </p:nvSpPr>
          <p:spPr>
            <a:xfrm>
              <a:off x="457200" y="5147811"/>
              <a:ext cx="1954560" cy="1089501"/>
            </a:xfrm>
            <a:custGeom>
              <a:avLst/>
              <a:gdLst>
                <a:gd name="connsiteX0" fmla="*/ 0 w 2962656"/>
                <a:gd name="connsiteY0" fmla="*/ 181587 h 1089501"/>
                <a:gd name="connsiteX1" fmla="*/ 181587 w 2962656"/>
                <a:gd name="connsiteY1" fmla="*/ 0 h 1089501"/>
                <a:gd name="connsiteX2" fmla="*/ 2781069 w 2962656"/>
                <a:gd name="connsiteY2" fmla="*/ 0 h 1089501"/>
                <a:gd name="connsiteX3" fmla="*/ 2962656 w 2962656"/>
                <a:gd name="connsiteY3" fmla="*/ 181587 h 1089501"/>
                <a:gd name="connsiteX4" fmla="*/ 2962656 w 2962656"/>
                <a:gd name="connsiteY4" fmla="*/ 907914 h 1089501"/>
                <a:gd name="connsiteX5" fmla="*/ 2781069 w 2962656"/>
                <a:gd name="connsiteY5" fmla="*/ 1089501 h 1089501"/>
                <a:gd name="connsiteX6" fmla="*/ 181587 w 2962656"/>
                <a:gd name="connsiteY6" fmla="*/ 1089501 h 1089501"/>
                <a:gd name="connsiteX7" fmla="*/ 0 w 2962656"/>
                <a:gd name="connsiteY7" fmla="*/ 907914 h 1089501"/>
                <a:gd name="connsiteX8" fmla="*/ 0 w 2962656"/>
                <a:gd name="connsiteY8" fmla="*/ 181587 h 108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1089501">
                  <a:moveTo>
                    <a:pt x="0" y="181587"/>
                  </a:moveTo>
                  <a:cubicBezTo>
                    <a:pt x="0" y="81299"/>
                    <a:pt x="81299" y="0"/>
                    <a:pt x="181587" y="0"/>
                  </a:cubicBezTo>
                  <a:lnTo>
                    <a:pt x="2781069" y="0"/>
                  </a:lnTo>
                  <a:cubicBezTo>
                    <a:pt x="2881357" y="0"/>
                    <a:pt x="2962656" y="81299"/>
                    <a:pt x="2962656" y="181587"/>
                  </a:cubicBezTo>
                  <a:lnTo>
                    <a:pt x="2962656" y="907914"/>
                  </a:lnTo>
                  <a:cubicBezTo>
                    <a:pt x="2962656" y="1008202"/>
                    <a:pt x="2881357" y="1089501"/>
                    <a:pt x="2781069" y="1089501"/>
                  </a:cubicBezTo>
                  <a:lnTo>
                    <a:pt x="181587" y="1089501"/>
                  </a:lnTo>
                  <a:cubicBezTo>
                    <a:pt x="81299" y="1089501"/>
                    <a:pt x="0" y="1008202"/>
                    <a:pt x="0" y="907914"/>
                  </a:cubicBezTo>
                  <a:lnTo>
                    <a:pt x="0" y="181587"/>
                  </a:lnTo>
                  <a:close/>
                </a:path>
              </a:pathLst>
            </a:custGeom>
          </p:spPr>
          <p:style>
            <a:lnRef idx="0">
              <a:schemeClr val="lt1">
                <a:hueOff val="0"/>
                <a:satOff val="0"/>
                <a:lumOff val="0"/>
                <a:alphaOff val="0"/>
              </a:schemeClr>
            </a:lnRef>
            <a:fillRef idx="3">
              <a:schemeClr val="accent4">
                <a:hueOff val="-4464770"/>
                <a:satOff val="26899"/>
                <a:lumOff val="2156"/>
                <a:alphaOff val="0"/>
              </a:schemeClr>
            </a:fillRef>
            <a:effectRef idx="2">
              <a:schemeClr val="accent4">
                <a:hueOff val="-4464770"/>
                <a:satOff val="26899"/>
                <a:lumOff val="2156"/>
                <a:alphaOff val="0"/>
              </a:schemeClr>
            </a:effectRef>
            <a:fontRef idx="minor">
              <a:schemeClr val="lt1"/>
            </a:fontRef>
          </p:style>
          <p:txBody>
            <a:bodyPr spcFirstLastPara="0" vert="horz" wrap="square" lIns="156055" tIns="104620" rIns="156055" bIns="104620" numCol="1" spcCol="1270" anchor="ctr" anchorCtr="0">
              <a:noAutofit/>
            </a:bodyPr>
            <a:lstStyle/>
            <a:p>
              <a:pPr lvl="0" algn="ctr" defTabSz="1200150">
                <a:lnSpc>
                  <a:spcPct val="90000"/>
                </a:lnSpc>
                <a:spcBef>
                  <a:spcPct val="0"/>
                </a:spcBef>
                <a:spcAft>
                  <a:spcPct val="35000"/>
                </a:spcAft>
              </a:pPr>
              <a:r>
                <a:rPr lang="zh-TW" altLang="en-US" sz="2800" b="1" kern="1200" dirty="0" smtClean="0">
                  <a:effectLst>
                    <a:outerShdw blurRad="38100" dist="38100" dir="2700000" algn="tl">
                      <a:srgbClr val="000000">
                        <a:alpha val="43137"/>
                      </a:srgbClr>
                    </a:outerShdw>
                  </a:effectLst>
                </a:rPr>
                <a:t>線上申請</a:t>
              </a:r>
              <a:endParaRPr lang="zh-TW" altLang="en-US" sz="2800" b="1" kern="1200"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2229262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審查標準</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4</a:t>
            </a:fld>
            <a:endParaRPr lang="zh-TW" altLang="en-US" dirty="0"/>
          </a:p>
        </p:txBody>
      </p:sp>
      <p:pic>
        <p:nvPicPr>
          <p:cNvPr id="4" name="內容版面配置區 3"/>
          <p:cNvPicPr>
            <a:picLocks noChangeAspect="1"/>
          </p:cNvPicPr>
          <p:nvPr/>
        </p:nvPicPr>
        <p:blipFill>
          <a:blip r:embed="rId2"/>
          <a:stretch>
            <a:fillRect/>
          </a:stretch>
        </p:blipFill>
        <p:spPr>
          <a:xfrm>
            <a:off x="1808500" y="1690688"/>
            <a:ext cx="8575000" cy="4572025"/>
          </a:xfrm>
          <a:prstGeom prst="rect">
            <a:avLst/>
          </a:prstGeom>
        </p:spPr>
      </p:pic>
      <p:sp>
        <p:nvSpPr>
          <p:cNvPr id="5" name="文字方塊 4"/>
          <p:cNvSpPr txBox="1"/>
          <p:nvPr/>
        </p:nvSpPr>
        <p:spPr>
          <a:xfrm>
            <a:off x="7076509" y="5417694"/>
            <a:ext cx="1512168" cy="646331"/>
          </a:xfrm>
          <a:prstGeom prst="rect">
            <a:avLst/>
          </a:prstGeom>
          <a:noFill/>
        </p:spPr>
        <p:txBody>
          <a:bodyPr wrap="square" rtlCol="0">
            <a:spAutoFit/>
          </a:bodyPr>
          <a:lstStyle/>
          <a:p>
            <a:pPr algn="ctr"/>
            <a:r>
              <a:rPr lang="zh-TW" altLang="en-US" b="1" dirty="0" smtClean="0">
                <a:solidFill>
                  <a:srgbClr val="C00000"/>
                </a:solidFill>
              </a:rPr>
              <a:t>本年度</a:t>
            </a:r>
            <a:endParaRPr lang="en-US" altLang="zh-TW" b="1" dirty="0" smtClean="0">
              <a:solidFill>
                <a:srgbClr val="C00000"/>
              </a:solidFill>
            </a:endParaRPr>
          </a:p>
          <a:p>
            <a:pPr algn="ctr"/>
            <a:r>
              <a:rPr lang="zh-TW" altLang="en-US" b="1" dirty="0">
                <a:solidFill>
                  <a:srgbClr val="C00000"/>
                </a:solidFill>
              </a:rPr>
              <a:t>不採計加權</a:t>
            </a:r>
          </a:p>
        </p:txBody>
      </p:sp>
    </p:spTree>
    <p:extLst>
      <p:ext uri="{BB962C8B-B14F-4D97-AF65-F5344CB8AC3E}">
        <p14:creationId xmlns:p14="http://schemas.microsoft.com/office/powerpoint/2010/main" val="3016907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2060"/>
                </a:solidFill>
              </a:rPr>
              <a:t>完整性</a:t>
            </a:r>
            <a:r>
              <a:rPr lang="zh-TW" altLang="en-US" dirty="0"/>
              <a:t> </a:t>
            </a:r>
            <a:r>
              <a:rPr lang="en-US" altLang="zh-TW" sz="3200" dirty="0">
                <a:solidFill>
                  <a:srgbClr val="C00000"/>
                </a:solidFill>
              </a:rPr>
              <a:t>30%</a:t>
            </a: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5</a:t>
            </a:fld>
            <a:endParaRPr lang="zh-TW" altLang="en-US" dirty="0"/>
          </a:p>
        </p:txBody>
      </p:sp>
      <p:grpSp>
        <p:nvGrpSpPr>
          <p:cNvPr id="4" name="群組 3"/>
          <p:cNvGrpSpPr/>
          <p:nvPr/>
        </p:nvGrpSpPr>
        <p:grpSpPr>
          <a:xfrm>
            <a:off x="838200" y="1690688"/>
            <a:ext cx="10515600" cy="4485452"/>
            <a:chOff x="457240" y="1620455"/>
            <a:chExt cx="8229519" cy="4485452"/>
          </a:xfrm>
        </p:grpSpPr>
        <p:sp>
          <p:nvSpPr>
            <p:cNvPr id="5" name="手繪多邊形 4"/>
            <p:cNvSpPr/>
            <p:nvPr/>
          </p:nvSpPr>
          <p:spPr>
            <a:xfrm>
              <a:off x="457240" y="1620455"/>
              <a:ext cx="4042752" cy="872441"/>
            </a:xfrm>
            <a:custGeom>
              <a:avLst/>
              <a:gdLst>
                <a:gd name="connsiteX0" fmla="*/ 0 w 3845569"/>
                <a:gd name="connsiteY0" fmla="*/ 0 h 1134835"/>
                <a:gd name="connsiteX1" fmla="*/ 3845569 w 3845569"/>
                <a:gd name="connsiteY1" fmla="*/ 0 h 1134835"/>
                <a:gd name="connsiteX2" fmla="*/ 3845569 w 3845569"/>
                <a:gd name="connsiteY2" fmla="*/ 1134835 h 1134835"/>
                <a:gd name="connsiteX3" fmla="*/ 0 w 3845569"/>
                <a:gd name="connsiteY3" fmla="*/ 1134835 h 1134835"/>
                <a:gd name="connsiteX4" fmla="*/ 0 w 3845569"/>
                <a:gd name="connsiteY4" fmla="*/ 0 h 11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1134835">
                  <a:moveTo>
                    <a:pt x="0" y="0"/>
                  </a:moveTo>
                  <a:lnTo>
                    <a:pt x="3845569" y="0"/>
                  </a:lnTo>
                  <a:lnTo>
                    <a:pt x="3845569" y="1134835"/>
                  </a:lnTo>
                  <a:lnTo>
                    <a:pt x="0" y="1134835"/>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2800" b="1" kern="1200" dirty="0" smtClean="0">
                  <a:effectLst>
                    <a:outerShdw blurRad="38100" dist="38100" dir="2700000" algn="tl">
                      <a:srgbClr val="000000">
                        <a:alpha val="43137"/>
                      </a:srgbClr>
                    </a:outerShdw>
                  </a:effectLst>
                </a:rPr>
                <a:t>計畫要件</a:t>
              </a:r>
              <a:r>
                <a:rPr lang="en-US" altLang="en-US" sz="2800" b="1" kern="1200" dirty="0" smtClean="0">
                  <a:effectLst>
                    <a:outerShdw blurRad="38100" dist="38100" dir="2700000" algn="tl">
                      <a:srgbClr val="000000">
                        <a:alpha val="43137"/>
                      </a:srgbClr>
                    </a:outerShdw>
                  </a:effectLst>
                </a:rPr>
                <a:t>(10%)</a:t>
              </a:r>
              <a:endParaRPr lang="zh-TW" altLang="en-US" sz="2800" b="1" kern="1200" dirty="0">
                <a:effectLst>
                  <a:outerShdw blurRad="38100" dist="38100" dir="2700000" algn="tl">
                    <a:srgbClr val="000000">
                      <a:alpha val="43137"/>
                    </a:srgbClr>
                  </a:outerShdw>
                </a:effectLst>
              </a:endParaRPr>
            </a:p>
          </p:txBody>
        </p:sp>
        <p:sp>
          <p:nvSpPr>
            <p:cNvPr id="6" name="手繪多邊形 5"/>
            <p:cNvSpPr/>
            <p:nvPr/>
          </p:nvSpPr>
          <p:spPr>
            <a:xfrm>
              <a:off x="457240" y="2564905"/>
              <a:ext cx="4042752" cy="3541002"/>
            </a:xfrm>
            <a:custGeom>
              <a:avLst/>
              <a:gdLst>
                <a:gd name="connsiteX0" fmla="*/ 0 w 3845569"/>
                <a:gd name="connsiteY0" fmla="*/ 0 h 3350615"/>
                <a:gd name="connsiteX1" fmla="*/ 3845569 w 3845569"/>
                <a:gd name="connsiteY1" fmla="*/ 0 h 3350615"/>
                <a:gd name="connsiteX2" fmla="*/ 3845569 w 3845569"/>
                <a:gd name="connsiteY2" fmla="*/ 3350615 h 3350615"/>
                <a:gd name="connsiteX3" fmla="*/ 0 w 3845569"/>
                <a:gd name="connsiteY3" fmla="*/ 3350615 h 3350615"/>
                <a:gd name="connsiteX4" fmla="*/ 0 w 3845569"/>
                <a:gd name="connsiteY4" fmla="*/ 0 h 3350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3350615">
                  <a:moveTo>
                    <a:pt x="0" y="0"/>
                  </a:moveTo>
                  <a:lnTo>
                    <a:pt x="3845569" y="0"/>
                  </a:lnTo>
                  <a:lnTo>
                    <a:pt x="3845569" y="3350615"/>
                  </a:lnTo>
                  <a:lnTo>
                    <a:pt x="0" y="3350615"/>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algn="l" defTabSz="1066800">
                <a:lnSpc>
                  <a:spcPct val="90000"/>
                </a:lnSpc>
                <a:spcBef>
                  <a:spcPts val="1200"/>
                </a:spcBef>
                <a:spcAft>
                  <a:spcPct val="15000"/>
                </a:spcAft>
                <a:buChar char="••"/>
              </a:pPr>
              <a:r>
                <a:rPr lang="zh-TW" altLang="en-US" sz="2400" kern="1200" dirty="0" smtClean="0"/>
                <a:t>各項目計畫內容含</a:t>
              </a:r>
              <a:r>
                <a:rPr lang="zh-TW" altLang="en-US" sz="2400" b="1" kern="1200" dirty="0" smtClean="0"/>
                <a:t>申請書</a:t>
              </a:r>
              <a:r>
                <a:rPr lang="zh-TW" altLang="en-US" sz="2400" kern="1200" dirty="0" smtClean="0"/>
                <a:t>、</a:t>
              </a:r>
              <a:r>
                <a:rPr lang="zh-TW" altLang="en-US" sz="2400" b="1" kern="1200" dirty="0" smtClean="0"/>
                <a:t>主計畫</a:t>
              </a:r>
              <a:r>
                <a:rPr lang="zh-TW" altLang="en-US" sz="2400" kern="1200" dirty="0" smtClean="0"/>
                <a:t>及</a:t>
              </a:r>
              <a:r>
                <a:rPr lang="zh-TW" altLang="en-US" sz="2400" b="1" kern="1200" dirty="0" smtClean="0"/>
                <a:t>相關附件</a:t>
              </a:r>
              <a:r>
                <a:rPr lang="zh-TW" altLang="en-US" sz="2400" kern="1200" dirty="0" smtClean="0"/>
                <a:t>。</a:t>
              </a:r>
              <a:endParaRPr lang="zh-TW" altLang="en-US" sz="2400" kern="1200" dirty="0"/>
            </a:p>
            <a:p>
              <a:pPr marL="228600" lvl="1" indent="-228600" algn="l" defTabSz="1066800">
                <a:lnSpc>
                  <a:spcPct val="90000"/>
                </a:lnSpc>
                <a:spcBef>
                  <a:spcPts val="1200"/>
                </a:spcBef>
                <a:spcAft>
                  <a:spcPct val="15000"/>
                </a:spcAft>
                <a:buChar char="••"/>
              </a:pPr>
              <a:r>
                <a:rPr lang="zh-TW" altLang="en-US" sz="2400" kern="1200" dirty="0" smtClean="0"/>
                <a:t>附件含學校推動國際教育證明文件、教師專業成長相關證明文件、各項目計畫詳細內容表件。</a:t>
              </a:r>
              <a:endParaRPr lang="zh-TW" altLang="en-US" sz="2400" kern="1200" dirty="0"/>
            </a:p>
            <a:p>
              <a:pPr marL="228600" lvl="1" indent="-228600" algn="l" defTabSz="1066800">
                <a:lnSpc>
                  <a:spcPct val="90000"/>
                </a:lnSpc>
                <a:spcBef>
                  <a:spcPts val="1200"/>
                </a:spcBef>
                <a:spcAft>
                  <a:spcPct val="15000"/>
                </a:spcAft>
                <a:buChar char="••"/>
              </a:pPr>
              <a:r>
                <a:rPr lang="zh-TW" altLang="en-US" sz="2400" kern="1200" dirty="0" smtClean="0"/>
                <a:t>相關表件皆</a:t>
              </a:r>
              <a:r>
                <a:rPr lang="zh-TW" altLang="en-US" sz="2400" b="1" kern="1200" dirty="0" smtClean="0">
                  <a:solidFill>
                    <a:srgbClr val="C00000"/>
                  </a:solidFill>
                </a:rPr>
                <a:t>完整填寫</a:t>
              </a:r>
              <a:r>
                <a:rPr lang="zh-TW" altLang="en-US" sz="2400" kern="1200" dirty="0" smtClean="0"/>
                <a:t>。</a:t>
              </a:r>
              <a:endParaRPr lang="zh-TW" altLang="en-US" sz="2400" kern="1200" dirty="0"/>
            </a:p>
          </p:txBody>
        </p:sp>
        <p:sp>
          <p:nvSpPr>
            <p:cNvPr id="7" name="手繪多邊形 6"/>
            <p:cNvSpPr/>
            <p:nvPr/>
          </p:nvSpPr>
          <p:spPr>
            <a:xfrm>
              <a:off x="4644009" y="1620455"/>
              <a:ext cx="4042750" cy="872441"/>
            </a:xfrm>
            <a:custGeom>
              <a:avLst/>
              <a:gdLst>
                <a:gd name="connsiteX0" fmla="*/ 0 w 3845569"/>
                <a:gd name="connsiteY0" fmla="*/ 0 h 1134835"/>
                <a:gd name="connsiteX1" fmla="*/ 3845569 w 3845569"/>
                <a:gd name="connsiteY1" fmla="*/ 0 h 1134835"/>
                <a:gd name="connsiteX2" fmla="*/ 3845569 w 3845569"/>
                <a:gd name="connsiteY2" fmla="*/ 1134835 h 1134835"/>
                <a:gd name="connsiteX3" fmla="*/ 0 w 3845569"/>
                <a:gd name="connsiteY3" fmla="*/ 1134835 h 1134835"/>
                <a:gd name="connsiteX4" fmla="*/ 0 w 3845569"/>
                <a:gd name="connsiteY4" fmla="*/ 0 h 11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1134835">
                  <a:moveTo>
                    <a:pt x="0" y="0"/>
                  </a:moveTo>
                  <a:lnTo>
                    <a:pt x="3845569" y="0"/>
                  </a:lnTo>
                  <a:lnTo>
                    <a:pt x="3845569" y="1134835"/>
                  </a:lnTo>
                  <a:lnTo>
                    <a:pt x="0" y="1134835"/>
                  </a:lnTo>
                  <a:lnTo>
                    <a:pt x="0"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2800" b="1" kern="1200" dirty="0" smtClean="0">
                  <a:effectLst>
                    <a:outerShdw blurRad="38100" dist="38100" dir="2700000" algn="tl">
                      <a:srgbClr val="000000">
                        <a:alpha val="43137"/>
                      </a:srgbClr>
                    </a:outerShdw>
                  </a:effectLst>
                </a:rPr>
                <a:t>計畫結構與內容</a:t>
              </a:r>
              <a:r>
                <a:rPr lang="en-US" altLang="en-US" sz="2800" b="1" kern="1200" dirty="0" smtClean="0">
                  <a:effectLst>
                    <a:outerShdw blurRad="38100" dist="38100" dir="2700000" algn="tl">
                      <a:srgbClr val="000000">
                        <a:alpha val="43137"/>
                      </a:srgbClr>
                    </a:outerShdw>
                  </a:effectLst>
                </a:rPr>
                <a:t>(20%)</a:t>
              </a:r>
              <a:endParaRPr lang="zh-TW" altLang="en-US" sz="2800" b="1" kern="1200" dirty="0">
                <a:effectLst>
                  <a:outerShdw blurRad="38100" dist="38100" dir="2700000" algn="tl">
                    <a:srgbClr val="000000">
                      <a:alpha val="43137"/>
                    </a:srgbClr>
                  </a:outerShdw>
                </a:effectLst>
              </a:endParaRPr>
            </a:p>
          </p:txBody>
        </p:sp>
        <p:sp>
          <p:nvSpPr>
            <p:cNvPr id="8" name="手繪多邊形 7"/>
            <p:cNvSpPr/>
            <p:nvPr/>
          </p:nvSpPr>
          <p:spPr>
            <a:xfrm>
              <a:off x="4644009" y="2564905"/>
              <a:ext cx="4042750" cy="3541002"/>
            </a:xfrm>
            <a:custGeom>
              <a:avLst/>
              <a:gdLst>
                <a:gd name="connsiteX0" fmla="*/ 0 w 3845569"/>
                <a:gd name="connsiteY0" fmla="*/ 0 h 3350615"/>
                <a:gd name="connsiteX1" fmla="*/ 3845569 w 3845569"/>
                <a:gd name="connsiteY1" fmla="*/ 0 h 3350615"/>
                <a:gd name="connsiteX2" fmla="*/ 3845569 w 3845569"/>
                <a:gd name="connsiteY2" fmla="*/ 3350615 h 3350615"/>
                <a:gd name="connsiteX3" fmla="*/ 0 w 3845569"/>
                <a:gd name="connsiteY3" fmla="*/ 3350615 h 3350615"/>
                <a:gd name="connsiteX4" fmla="*/ 0 w 3845569"/>
                <a:gd name="connsiteY4" fmla="*/ 0 h 3350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3350615">
                  <a:moveTo>
                    <a:pt x="0" y="0"/>
                  </a:moveTo>
                  <a:lnTo>
                    <a:pt x="3845569" y="0"/>
                  </a:lnTo>
                  <a:lnTo>
                    <a:pt x="3845569" y="3350615"/>
                  </a:lnTo>
                  <a:lnTo>
                    <a:pt x="0" y="3350615"/>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algn="l" defTabSz="1066800">
                <a:lnSpc>
                  <a:spcPct val="90000"/>
                </a:lnSpc>
                <a:spcBef>
                  <a:spcPts val="1200"/>
                </a:spcBef>
                <a:spcAft>
                  <a:spcPct val="15000"/>
                </a:spcAft>
                <a:buChar char="••"/>
              </a:pPr>
              <a:r>
                <a:rPr lang="zh-TW" altLang="en-US" sz="2400" kern="1200" dirty="0" smtClean="0"/>
                <a:t>計畫內涵與國際教育</a:t>
              </a:r>
              <a:r>
                <a:rPr lang="zh-TW" altLang="en-US" sz="2400" b="1" kern="1200" dirty="0" smtClean="0">
                  <a:solidFill>
                    <a:srgbClr val="002060"/>
                  </a:solidFill>
                </a:rPr>
                <a:t>培育全球公民目標四大意涵</a:t>
              </a:r>
              <a:r>
                <a:rPr lang="zh-TW" altLang="en-US" sz="2400" kern="1200" dirty="0" smtClean="0"/>
                <a:t>之內容</a:t>
              </a:r>
              <a:r>
                <a:rPr lang="zh-TW" altLang="en-US" sz="2400" kern="1200" dirty="0" smtClean="0">
                  <a:solidFill>
                    <a:srgbClr val="C00000"/>
                  </a:solidFill>
                </a:rPr>
                <a:t>相對應</a:t>
              </a:r>
              <a:r>
                <a:rPr lang="zh-TW" altLang="en-US" sz="2400" kern="1200" dirty="0" smtClean="0"/>
                <a:t>。</a:t>
              </a:r>
              <a:endParaRPr lang="zh-TW" altLang="en-US" sz="2400" kern="1200" dirty="0"/>
            </a:p>
            <a:p>
              <a:pPr marL="228600" lvl="1" indent="-228600" algn="l" defTabSz="1066800">
                <a:lnSpc>
                  <a:spcPct val="90000"/>
                </a:lnSpc>
                <a:spcBef>
                  <a:spcPts val="1200"/>
                </a:spcBef>
                <a:spcAft>
                  <a:spcPct val="15000"/>
                </a:spcAft>
                <a:buChar char="••"/>
              </a:pPr>
              <a:r>
                <a:rPr lang="zh-TW" altLang="en-US" sz="2400" kern="1200" dirty="0" smtClean="0"/>
                <a:t>能</a:t>
              </a:r>
              <a:r>
                <a:rPr lang="zh-TW" altLang="en-US" sz="2400" b="1" kern="1200" dirty="0" smtClean="0"/>
                <a:t>展現</a:t>
              </a:r>
              <a:r>
                <a:rPr lang="zh-TW" altLang="en-US" sz="2400" b="1" kern="1200" dirty="0" smtClean="0">
                  <a:solidFill>
                    <a:schemeClr val="accent2">
                      <a:lumMod val="50000"/>
                    </a:schemeClr>
                  </a:solidFill>
                </a:rPr>
                <a:t>現況評估</a:t>
              </a:r>
              <a:r>
                <a:rPr lang="en-US" altLang="en-US" sz="2400" b="1" kern="1200" dirty="0" smtClean="0">
                  <a:solidFill>
                    <a:schemeClr val="accent2">
                      <a:lumMod val="50000"/>
                    </a:schemeClr>
                  </a:solidFill>
                </a:rPr>
                <a:t>-</a:t>
              </a:r>
              <a:r>
                <a:rPr lang="zh-TW" altLang="en-US" sz="2400" b="1" kern="1200" dirty="0" smtClean="0">
                  <a:solidFill>
                    <a:schemeClr val="accent2">
                      <a:lumMod val="50000"/>
                    </a:schemeClr>
                  </a:solidFill>
                </a:rPr>
                <a:t>目標確認</a:t>
              </a:r>
              <a:r>
                <a:rPr lang="en-US" altLang="en-US" sz="2400" b="1" kern="1200" dirty="0" smtClean="0">
                  <a:solidFill>
                    <a:schemeClr val="accent2">
                      <a:lumMod val="50000"/>
                    </a:schemeClr>
                  </a:solidFill>
                </a:rPr>
                <a:t>-</a:t>
              </a:r>
              <a:r>
                <a:rPr lang="zh-TW" altLang="en-US" sz="2400" b="1" kern="1200" dirty="0" smtClean="0">
                  <a:solidFill>
                    <a:schemeClr val="accent2">
                      <a:lumMod val="50000"/>
                    </a:schemeClr>
                  </a:solidFill>
                </a:rPr>
                <a:t>發展計畫</a:t>
              </a:r>
              <a:r>
                <a:rPr lang="zh-TW" altLang="en-US" sz="2400" kern="1200" dirty="0" smtClean="0"/>
                <a:t>之連結。</a:t>
              </a:r>
              <a:endParaRPr lang="zh-TW" altLang="en-US" sz="2400" kern="1200" dirty="0"/>
            </a:p>
            <a:p>
              <a:pPr marL="228600" lvl="1" indent="-228600" algn="l" defTabSz="1066800">
                <a:lnSpc>
                  <a:spcPct val="90000"/>
                </a:lnSpc>
                <a:spcBef>
                  <a:spcPts val="1200"/>
                </a:spcBef>
                <a:spcAft>
                  <a:spcPct val="15000"/>
                </a:spcAft>
                <a:buChar char="••"/>
              </a:pPr>
              <a:r>
                <a:rPr lang="zh-TW" altLang="en-US" sz="2400" kern="1200" dirty="0" smtClean="0"/>
                <a:t>方案設計內容能</a:t>
              </a:r>
              <a:r>
                <a:rPr lang="zh-TW" altLang="en-US" sz="2400" b="1" kern="1200" dirty="0" smtClean="0">
                  <a:solidFill>
                    <a:srgbClr val="C00000"/>
                  </a:solidFill>
                </a:rPr>
                <a:t>完整呈現</a:t>
              </a:r>
              <a:r>
                <a:rPr lang="zh-TW" altLang="en-US" sz="2400" kern="1200" dirty="0" smtClean="0"/>
                <a:t>計畫之</a:t>
              </a:r>
              <a:r>
                <a:rPr lang="zh-TW" altLang="en-US" sz="2400" b="1" kern="1200" dirty="0" smtClean="0"/>
                <a:t>規劃</a:t>
              </a:r>
              <a:r>
                <a:rPr lang="zh-TW" altLang="en-US" sz="2400" kern="1200" dirty="0" smtClean="0"/>
                <a:t>、</a:t>
              </a:r>
              <a:r>
                <a:rPr lang="zh-TW" altLang="en-US" sz="2400" b="1" kern="1200" dirty="0" smtClean="0"/>
                <a:t>執行</a:t>
              </a:r>
              <a:r>
                <a:rPr lang="zh-TW" altLang="en-US" sz="2400" kern="1200" dirty="0" smtClean="0"/>
                <a:t>、</a:t>
              </a:r>
              <a:r>
                <a:rPr lang="zh-TW" altLang="en-US" sz="2400" b="1" kern="1200" dirty="0" smtClean="0"/>
                <a:t>學生評量</a:t>
              </a:r>
              <a:r>
                <a:rPr lang="zh-TW" altLang="en-US" sz="2400" kern="1200" dirty="0" smtClean="0"/>
                <a:t>及</a:t>
              </a:r>
              <a:r>
                <a:rPr lang="zh-TW" altLang="en-US" sz="2400" b="1" kern="1200" dirty="0" smtClean="0"/>
                <a:t>效益評估</a:t>
              </a:r>
              <a:r>
                <a:rPr lang="zh-TW" altLang="en-US" sz="2400" kern="1200" dirty="0" smtClean="0"/>
                <a:t>等。</a:t>
              </a:r>
              <a:endParaRPr lang="zh-TW" altLang="en-US" sz="2400" kern="1200" dirty="0"/>
            </a:p>
          </p:txBody>
        </p:sp>
      </p:grpSp>
    </p:spTree>
    <p:extLst>
      <p:ext uri="{BB962C8B-B14F-4D97-AF65-F5344CB8AC3E}">
        <p14:creationId xmlns:p14="http://schemas.microsoft.com/office/powerpoint/2010/main" val="2191077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2060"/>
                </a:solidFill>
              </a:rPr>
              <a:t>可行性</a:t>
            </a:r>
            <a:r>
              <a:rPr lang="zh-TW" altLang="en-US" dirty="0"/>
              <a:t> </a:t>
            </a:r>
            <a:r>
              <a:rPr lang="en-US" altLang="zh-TW" sz="3200" dirty="0">
                <a:solidFill>
                  <a:srgbClr val="C00000"/>
                </a:solidFill>
              </a:rPr>
              <a:t>20%</a:t>
            </a: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6</a:t>
            </a:fld>
            <a:endParaRPr lang="zh-TW" altLang="en-US" dirty="0"/>
          </a:p>
        </p:txBody>
      </p:sp>
      <p:grpSp>
        <p:nvGrpSpPr>
          <p:cNvPr id="4" name="群組 3"/>
          <p:cNvGrpSpPr/>
          <p:nvPr/>
        </p:nvGrpSpPr>
        <p:grpSpPr>
          <a:xfrm>
            <a:off x="838200" y="1690688"/>
            <a:ext cx="10515600" cy="4485452"/>
            <a:chOff x="457240" y="1620455"/>
            <a:chExt cx="8229519" cy="4485452"/>
          </a:xfrm>
        </p:grpSpPr>
        <p:sp>
          <p:nvSpPr>
            <p:cNvPr id="5" name="手繪多邊形 4"/>
            <p:cNvSpPr/>
            <p:nvPr/>
          </p:nvSpPr>
          <p:spPr>
            <a:xfrm>
              <a:off x="457240" y="1620455"/>
              <a:ext cx="4042752" cy="872441"/>
            </a:xfrm>
            <a:custGeom>
              <a:avLst/>
              <a:gdLst>
                <a:gd name="connsiteX0" fmla="*/ 0 w 3845569"/>
                <a:gd name="connsiteY0" fmla="*/ 0 h 1134835"/>
                <a:gd name="connsiteX1" fmla="*/ 3845569 w 3845569"/>
                <a:gd name="connsiteY1" fmla="*/ 0 h 1134835"/>
                <a:gd name="connsiteX2" fmla="*/ 3845569 w 3845569"/>
                <a:gd name="connsiteY2" fmla="*/ 1134835 h 1134835"/>
                <a:gd name="connsiteX3" fmla="*/ 0 w 3845569"/>
                <a:gd name="connsiteY3" fmla="*/ 1134835 h 1134835"/>
                <a:gd name="connsiteX4" fmla="*/ 0 w 3845569"/>
                <a:gd name="connsiteY4" fmla="*/ 0 h 11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1134835">
                  <a:moveTo>
                    <a:pt x="0" y="0"/>
                  </a:moveTo>
                  <a:lnTo>
                    <a:pt x="3845569" y="0"/>
                  </a:lnTo>
                  <a:lnTo>
                    <a:pt x="3845569" y="1134835"/>
                  </a:lnTo>
                  <a:lnTo>
                    <a:pt x="0" y="1134835"/>
                  </a:lnTo>
                  <a:lnTo>
                    <a:pt x="0" y="0"/>
                  </a:lnTo>
                  <a:close/>
                </a:path>
              </a:pathLst>
            </a:custGeom>
            <a:solidFill>
              <a:schemeClr val="accent6"/>
            </a:solidFill>
            <a:ln>
              <a:solidFill>
                <a:schemeClr val="accent6"/>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2800" b="1" dirty="0" smtClean="0">
                  <a:effectLst>
                    <a:outerShdw blurRad="38100" dist="38100" dir="2700000" algn="tl">
                      <a:srgbClr val="000000">
                        <a:alpha val="43137"/>
                      </a:srgbClr>
                    </a:outerShdw>
                  </a:effectLst>
                </a:rPr>
                <a:t>支持系</a:t>
              </a:r>
              <a:r>
                <a:rPr lang="zh-TW" altLang="en-US" sz="2800" b="1" dirty="0">
                  <a:effectLst>
                    <a:outerShdw blurRad="38100" dist="38100" dir="2700000" algn="tl">
                      <a:srgbClr val="000000">
                        <a:alpha val="43137"/>
                      </a:srgbClr>
                    </a:outerShdw>
                  </a:effectLst>
                </a:rPr>
                <a:t>統</a:t>
              </a:r>
              <a:r>
                <a:rPr lang="en-US" altLang="en-US" sz="2800" b="1" kern="1200" dirty="0" smtClean="0">
                  <a:effectLst>
                    <a:outerShdw blurRad="38100" dist="38100" dir="2700000" algn="tl">
                      <a:srgbClr val="000000">
                        <a:alpha val="43137"/>
                      </a:srgbClr>
                    </a:outerShdw>
                  </a:effectLst>
                </a:rPr>
                <a:t>(10%)</a:t>
              </a:r>
              <a:endParaRPr lang="zh-TW" altLang="en-US" sz="2800" b="1" kern="1200" dirty="0">
                <a:effectLst>
                  <a:outerShdw blurRad="38100" dist="38100" dir="2700000" algn="tl">
                    <a:srgbClr val="000000">
                      <a:alpha val="43137"/>
                    </a:srgbClr>
                  </a:outerShdw>
                </a:effectLst>
              </a:endParaRPr>
            </a:p>
          </p:txBody>
        </p:sp>
        <p:sp>
          <p:nvSpPr>
            <p:cNvPr id="6" name="手繪多邊形 5"/>
            <p:cNvSpPr/>
            <p:nvPr/>
          </p:nvSpPr>
          <p:spPr>
            <a:xfrm>
              <a:off x="457240" y="2564905"/>
              <a:ext cx="4042752" cy="3541002"/>
            </a:xfrm>
            <a:custGeom>
              <a:avLst/>
              <a:gdLst>
                <a:gd name="connsiteX0" fmla="*/ 0 w 3845569"/>
                <a:gd name="connsiteY0" fmla="*/ 0 h 3350615"/>
                <a:gd name="connsiteX1" fmla="*/ 3845569 w 3845569"/>
                <a:gd name="connsiteY1" fmla="*/ 0 h 3350615"/>
                <a:gd name="connsiteX2" fmla="*/ 3845569 w 3845569"/>
                <a:gd name="connsiteY2" fmla="*/ 3350615 h 3350615"/>
                <a:gd name="connsiteX3" fmla="*/ 0 w 3845569"/>
                <a:gd name="connsiteY3" fmla="*/ 3350615 h 3350615"/>
                <a:gd name="connsiteX4" fmla="*/ 0 w 3845569"/>
                <a:gd name="connsiteY4" fmla="*/ 0 h 3350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3350615">
                  <a:moveTo>
                    <a:pt x="0" y="0"/>
                  </a:moveTo>
                  <a:lnTo>
                    <a:pt x="3845569" y="0"/>
                  </a:lnTo>
                  <a:lnTo>
                    <a:pt x="3845569" y="3350615"/>
                  </a:lnTo>
                  <a:lnTo>
                    <a:pt x="0" y="3350615"/>
                  </a:lnTo>
                  <a:lnTo>
                    <a:pt x="0" y="0"/>
                  </a:lnTo>
                  <a:close/>
                </a:path>
              </a:pathLst>
            </a:custGeom>
            <a:solidFill>
              <a:schemeClr val="accent6">
                <a:lumMod val="20000"/>
                <a:lumOff val="80000"/>
                <a:alpha val="90000"/>
              </a:schemeClr>
            </a:solidFill>
            <a:ln>
              <a:solidFill>
                <a:schemeClr val="accent6">
                  <a:lumMod val="20000"/>
                  <a:lumOff val="80000"/>
                  <a:alpha val="90000"/>
                </a:schemeClr>
              </a:solidFill>
            </a:ln>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defTabSz="1066800">
                <a:lnSpc>
                  <a:spcPct val="90000"/>
                </a:lnSpc>
                <a:spcBef>
                  <a:spcPts val="1200"/>
                </a:spcBef>
                <a:spcAft>
                  <a:spcPct val="15000"/>
                </a:spcAft>
                <a:buChar char="••"/>
              </a:pPr>
              <a:r>
                <a:rPr lang="zh-TW" altLang="en-US" sz="2400" dirty="0" smtClean="0"/>
                <a:t>成立</a:t>
              </a:r>
              <a:r>
                <a:rPr lang="zh-TW" altLang="en-US" sz="2400" dirty="0"/>
                <a:t>推動本項計畫</a:t>
              </a:r>
              <a:r>
                <a:rPr lang="zh-TW" altLang="en-US" sz="2400" dirty="0" smtClean="0"/>
                <a:t>之</a:t>
              </a:r>
              <a:r>
                <a:rPr lang="en-US" altLang="zh-TW" sz="2400" dirty="0" smtClean="0"/>
                <a:t/>
              </a:r>
              <a:br>
                <a:rPr lang="en-US" altLang="zh-TW" sz="2400" dirty="0" smtClean="0"/>
              </a:br>
              <a:r>
                <a:rPr lang="zh-TW" altLang="en-US" sz="2400" b="1" dirty="0" smtClean="0"/>
                <a:t>校</a:t>
              </a:r>
              <a:r>
                <a:rPr lang="zh-TW" altLang="en-US" sz="2400" b="1" dirty="0"/>
                <a:t>內推動組織</a:t>
              </a:r>
              <a:r>
                <a:rPr lang="zh-TW" altLang="en-US" sz="2400" dirty="0"/>
                <a:t>。</a:t>
              </a:r>
            </a:p>
            <a:p>
              <a:pPr marL="228600" lvl="1" indent="-228600" defTabSz="1066800">
                <a:lnSpc>
                  <a:spcPct val="90000"/>
                </a:lnSpc>
                <a:spcBef>
                  <a:spcPts val="1200"/>
                </a:spcBef>
                <a:spcAft>
                  <a:spcPct val="15000"/>
                </a:spcAft>
                <a:buChar char="••"/>
              </a:pPr>
              <a:r>
                <a:rPr lang="zh-TW" altLang="en-US" sz="2400" dirty="0" smtClean="0"/>
                <a:t>妥善</a:t>
              </a:r>
              <a:r>
                <a:rPr lang="zh-TW" altLang="en-US" sz="2400" dirty="0"/>
                <a:t>規劃實施</a:t>
              </a:r>
              <a:r>
                <a:rPr lang="zh-TW" altLang="en-US" sz="2400" b="1" dirty="0"/>
                <a:t>期程</a:t>
              </a:r>
              <a:r>
                <a:rPr lang="zh-TW" altLang="en-US" sz="2400" dirty="0"/>
                <a:t>。</a:t>
              </a:r>
            </a:p>
            <a:p>
              <a:pPr marL="228600" lvl="1" indent="-228600" defTabSz="1066800">
                <a:lnSpc>
                  <a:spcPct val="90000"/>
                </a:lnSpc>
                <a:spcBef>
                  <a:spcPts val="1200"/>
                </a:spcBef>
                <a:spcAft>
                  <a:spcPct val="15000"/>
                </a:spcAft>
                <a:buChar char="••"/>
              </a:pPr>
              <a:r>
                <a:rPr lang="zh-TW" altLang="en-US" sz="2400" dirty="0" smtClean="0"/>
                <a:t>妥善</a:t>
              </a:r>
              <a:r>
                <a:rPr lang="zh-TW" altLang="en-US" sz="2400" dirty="0"/>
                <a:t>規劃實施之</a:t>
              </a:r>
              <a:r>
                <a:rPr lang="zh-TW" altLang="en-US" sz="2400" b="1" dirty="0"/>
                <a:t>配套措施</a:t>
              </a:r>
              <a:r>
                <a:rPr lang="zh-TW" altLang="en-US" sz="2400" dirty="0"/>
                <a:t>。</a:t>
              </a:r>
            </a:p>
          </p:txBody>
        </p:sp>
        <p:sp>
          <p:nvSpPr>
            <p:cNvPr id="7" name="手繪多邊形 6"/>
            <p:cNvSpPr/>
            <p:nvPr/>
          </p:nvSpPr>
          <p:spPr>
            <a:xfrm>
              <a:off x="4644009" y="1620455"/>
              <a:ext cx="4042750" cy="872441"/>
            </a:xfrm>
            <a:custGeom>
              <a:avLst/>
              <a:gdLst>
                <a:gd name="connsiteX0" fmla="*/ 0 w 3845569"/>
                <a:gd name="connsiteY0" fmla="*/ 0 h 1134835"/>
                <a:gd name="connsiteX1" fmla="*/ 3845569 w 3845569"/>
                <a:gd name="connsiteY1" fmla="*/ 0 h 1134835"/>
                <a:gd name="connsiteX2" fmla="*/ 3845569 w 3845569"/>
                <a:gd name="connsiteY2" fmla="*/ 1134835 h 1134835"/>
                <a:gd name="connsiteX3" fmla="*/ 0 w 3845569"/>
                <a:gd name="connsiteY3" fmla="*/ 1134835 h 1134835"/>
                <a:gd name="connsiteX4" fmla="*/ 0 w 3845569"/>
                <a:gd name="connsiteY4" fmla="*/ 0 h 11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1134835">
                  <a:moveTo>
                    <a:pt x="0" y="0"/>
                  </a:moveTo>
                  <a:lnTo>
                    <a:pt x="3845569" y="0"/>
                  </a:lnTo>
                  <a:lnTo>
                    <a:pt x="3845569" y="1134835"/>
                  </a:lnTo>
                  <a:lnTo>
                    <a:pt x="0" y="1134835"/>
                  </a:lnTo>
                  <a:lnTo>
                    <a:pt x="0" y="0"/>
                  </a:lnTo>
                  <a:close/>
                </a:path>
              </a:pathLst>
            </a:custGeom>
            <a:solidFill>
              <a:schemeClr val="tx2"/>
            </a:solidFill>
            <a:ln>
              <a:solidFill>
                <a:schemeClr val="tx2"/>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2800" b="1" kern="1200" dirty="0" smtClean="0">
                  <a:effectLst>
                    <a:outerShdw blurRad="38100" dist="38100" dir="2700000" algn="tl">
                      <a:srgbClr val="000000">
                        <a:alpha val="43137"/>
                      </a:srgbClr>
                    </a:outerShdw>
                  </a:effectLst>
                </a:rPr>
                <a:t>評估機制</a:t>
              </a:r>
              <a:r>
                <a:rPr lang="en-US" altLang="en-US" sz="2800" b="1" kern="1200" dirty="0" smtClean="0">
                  <a:effectLst>
                    <a:outerShdw blurRad="38100" dist="38100" dir="2700000" algn="tl">
                      <a:srgbClr val="000000">
                        <a:alpha val="43137"/>
                      </a:srgbClr>
                    </a:outerShdw>
                  </a:effectLst>
                </a:rPr>
                <a:t>(</a:t>
              </a:r>
              <a:r>
                <a:rPr lang="en-US" altLang="zh-TW" sz="2800" b="1" kern="1200" dirty="0" smtClean="0">
                  <a:effectLst>
                    <a:outerShdw blurRad="38100" dist="38100" dir="2700000" algn="tl">
                      <a:srgbClr val="000000">
                        <a:alpha val="43137"/>
                      </a:srgbClr>
                    </a:outerShdw>
                  </a:effectLst>
                </a:rPr>
                <a:t>1</a:t>
              </a:r>
              <a:r>
                <a:rPr lang="en-US" altLang="en-US" sz="2800" b="1" kern="1200" dirty="0" smtClean="0">
                  <a:effectLst>
                    <a:outerShdw blurRad="38100" dist="38100" dir="2700000" algn="tl">
                      <a:srgbClr val="000000">
                        <a:alpha val="43137"/>
                      </a:srgbClr>
                    </a:outerShdw>
                  </a:effectLst>
                </a:rPr>
                <a:t>0%)</a:t>
              </a:r>
              <a:endParaRPr lang="zh-TW" altLang="en-US" sz="2800" b="1" kern="1200" dirty="0">
                <a:effectLst>
                  <a:outerShdw blurRad="38100" dist="38100" dir="2700000" algn="tl">
                    <a:srgbClr val="000000">
                      <a:alpha val="43137"/>
                    </a:srgbClr>
                  </a:outerShdw>
                </a:effectLst>
              </a:endParaRPr>
            </a:p>
          </p:txBody>
        </p:sp>
        <p:sp>
          <p:nvSpPr>
            <p:cNvPr id="8" name="手繪多邊形 7"/>
            <p:cNvSpPr/>
            <p:nvPr/>
          </p:nvSpPr>
          <p:spPr>
            <a:xfrm>
              <a:off x="4644009" y="2564905"/>
              <a:ext cx="4042750" cy="3541002"/>
            </a:xfrm>
            <a:custGeom>
              <a:avLst/>
              <a:gdLst>
                <a:gd name="connsiteX0" fmla="*/ 0 w 3845569"/>
                <a:gd name="connsiteY0" fmla="*/ 0 h 3350615"/>
                <a:gd name="connsiteX1" fmla="*/ 3845569 w 3845569"/>
                <a:gd name="connsiteY1" fmla="*/ 0 h 3350615"/>
                <a:gd name="connsiteX2" fmla="*/ 3845569 w 3845569"/>
                <a:gd name="connsiteY2" fmla="*/ 3350615 h 3350615"/>
                <a:gd name="connsiteX3" fmla="*/ 0 w 3845569"/>
                <a:gd name="connsiteY3" fmla="*/ 3350615 h 3350615"/>
                <a:gd name="connsiteX4" fmla="*/ 0 w 3845569"/>
                <a:gd name="connsiteY4" fmla="*/ 0 h 3350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3350615">
                  <a:moveTo>
                    <a:pt x="0" y="0"/>
                  </a:moveTo>
                  <a:lnTo>
                    <a:pt x="3845569" y="0"/>
                  </a:lnTo>
                  <a:lnTo>
                    <a:pt x="3845569" y="3350615"/>
                  </a:lnTo>
                  <a:lnTo>
                    <a:pt x="0" y="3350615"/>
                  </a:lnTo>
                  <a:lnTo>
                    <a:pt x="0" y="0"/>
                  </a:lnTo>
                  <a:close/>
                </a:path>
              </a:pathLst>
            </a:custGeom>
            <a:solidFill>
              <a:schemeClr val="tx2">
                <a:lumMod val="20000"/>
                <a:lumOff val="80000"/>
                <a:alpha val="90000"/>
              </a:schemeClr>
            </a:solidFill>
            <a:ln>
              <a:solidFill>
                <a:schemeClr val="tx2">
                  <a:lumMod val="20000"/>
                  <a:lumOff val="80000"/>
                  <a:alpha val="90000"/>
                </a:schemeClr>
              </a:solid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defTabSz="1066800">
                <a:lnSpc>
                  <a:spcPct val="90000"/>
                </a:lnSpc>
                <a:spcBef>
                  <a:spcPts val="1200"/>
                </a:spcBef>
                <a:spcAft>
                  <a:spcPct val="15000"/>
                </a:spcAft>
                <a:buChar char="••"/>
              </a:pPr>
              <a:r>
                <a:rPr lang="zh-TW" altLang="en-US" sz="2400" dirty="0" smtClean="0"/>
                <a:t>根據</a:t>
              </a:r>
              <a:r>
                <a:rPr lang="zh-TW" altLang="en-US" sz="2400" b="1" dirty="0">
                  <a:solidFill>
                    <a:srgbClr val="C00000"/>
                  </a:solidFill>
                </a:rPr>
                <a:t>現況評估</a:t>
              </a:r>
              <a:r>
                <a:rPr lang="zh-TW" altLang="en-US" sz="2400" dirty="0"/>
                <a:t>，規劃合宜的</a:t>
              </a:r>
              <a:r>
                <a:rPr lang="zh-TW" altLang="en-US" sz="2400" b="1" dirty="0">
                  <a:solidFill>
                    <a:srgbClr val="002060"/>
                  </a:solidFill>
                </a:rPr>
                <a:t>目標與預期關鍵成果</a:t>
              </a:r>
              <a:r>
                <a:rPr lang="zh-TW" altLang="en-US" sz="2400" dirty="0"/>
                <a:t>。</a:t>
              </a:r>
            </a:p>
            <a:p>
              <a:pPr marL="228600" lvl="1" indent="-228600" defTabSz="1066800">
                <a:lnSpc>
                  <a:spcPct val="90000"/>
                </a:lnSpc>
                <a:spcBef>
                  <a:spcPts val="1200"/>
                </a:spcBef>
                <a:spcAft>
                  <a:spcPct val="15000"/>
                </a:spcAft>
                <a:buChar char="••"/>
              </a:pPr>
              <a:r>
                <a:rPr lang="zh-TW" altLang="en-US" sz="2400" dirty="0" smtClean="0"/>
                <a:t>有</a:t>
              </a:r>
              <a:r>
                <a:rPr lang="zh-TW" altLang="en-US" sz="2400" dirty="0"/>
                <a:t>明確</a:t>
              </a:r>
              <a:r>
                <a:rPr lang="zh-TW" altLang="en-US" sz="2400" dirty="0" smtClean="0"/>
                <a:t>的</a:t>
              </a:r>
              <a:r>
                <a:rPr lang="en-US" altLang="zh-TW" sz="2400" dirty="0" smtClean="0"/>
                <a:t/>
              </a:r>
              <a:br>
                <a:rPr lang="en-US" altLang="zh-TW" sz="2400" dirty="0" smtClean="0"/>
              </a:br>
              <a:r>
                <a:rPr lang="zh-TW" altLang="en-US" sz="2400" b="1" dirty="0" smtClean="0"/>
                <a:t>進度</a:t>
              </a:r>
              <a:r>
                <a:rPr lang="zh-TW" altLang="en-US" sz="2400" b="1" dirty="0"/>
                <a:t>與品質管控機制</a:t>
              </a:r>
              <a:r>
                <a:rPr lang="zh-TW" altLang="en-US" sz="2400" dirty="0"/>
                <a:t>。</a:t>
              </a:r>
            </a:p>
            <a:p>
              <a:pPr marL="228600" lvl="1" indent="-228600" defTabSz="1066800">
                <a:lnSpc>
                  <a:spcPct val="90000"/>
                </a:lnSpc>
                <a:spcBef>
                  <a:spcPts val="1200"/>
                </a:spcBef>
                <a:spcAft>
                  <a:spcPct val="15000"/>
                </a:spcAft>
                <a:buChar char="••"/>
              </a:pPr>
              <a:r>
                <a:rPr lang="zh-TW" altLang="en-US" sz="2400" dirty="0" smtClean="0"/>
                <a:t>有</a:t>
              </a:r>
              <a:r>
                <a:rPr lang="zh-TW" altLang="en-US" sz="2400" dirty="0"/>
                <a:t>明確</a:t>
              </a:r>
              <a:r>
                <a:rPr lang="zh-TW" altLang="en-US" sz="2400" dirty="0" smtClean="0"/>
                <a:t>的</a:t>
              </a:r>
              <a:r>
                <a:rPr lang="en-US" altLang="zh-TW" sz="2400" dirty="0" smtClean="0"/>
                <a:t/>
              </a:r>
              <a:br>
                <a:rPr lang="en-US" altLang="zh-TW" sz="2400" dirty="0" smtClean="0"/>
              </a:br>
              <a:r>
                <a:rPr lang="zh-TW" altLang="en-US" sz="2400" b="1" dirty="0" smtClean="0"/>
                <a:t>計畫</a:t>
              </a:r>
              <a:r>
                <a:rPr lang="zh-TW" altLang="en-US" sz="2400" b="1" dirty="0"/>
                <a:t>回饋與修正機制</a:t>
              </a:r>
              <a:r>
                <a:rPr lang="zh-TW" altLang="en-US" sz="2400" dirty="0"/>
                <a:t>。</a:t>
              </a:r>
            </a:p>
          </p:txBody>
        </p:sp>
      </p:grpSp>
    </p:spTree>
    <p:extLst>
      <p:ext uri="{BB962C8B-B14F-4D97-AF65-F5344CB8AC3E}">
        <p14:creationId xmlns:p14="http://schemas.microsoft.com/office/powerpoint/2010/main" val="1814600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2060"/>
                </a:solidFill>
              </a:rPr>
              <a:t>效益性</a:t>
            </a:r>
            <a:r>
              <a:rPr lang="zh-TW" altLang="en-US" dirty="0"/>
              <a:t> </a:t>
            </a:r>
            <a:r>
              <a:rPr lang="en-US" altLang="zh-TW" sz="3200" dirty="0">
                <a:solidFill>
                  <a:srgbClr val="C00000"/>
                </a:solidFill>
              </a:rPr>
              <a:t>20%</a:t>
            </a: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7</a:t>
            </a:fld>
            <a:endParaRPr lang="zh-TW" altLang="en-US" dirty="0"/>
          </a:p>
        </p:txBody>
      </p:sp>
      <p:grpSp>
        <p:nvGrpSpPr>
          <p:cNvPr id="4" name="群組 3"/>
          <p:cNvGrpSpPr/>
          <p:nvPr/>
        </p:nvGrpSpPr>
        <p:grpSpPr>
          <a:xfrm>
            <a:off x="838200" y="1690688"/>
            <a:ext cx="10515600" cy="4485452"/>
            <a:chOff x="457240" y="1620455"/>
            <a:chExt cx="8229519" cy="4485452"/>
          </a:xfrm>
        </p:grpSpPr>
        <p:sp>
          <p:nvSpPr>
            <p:cNvPr id="5" name="手繪多邊形 4"/>
            <p:cNvSpPr/>
            <p:nvPr/>
          </p:nvSpPr>
          <p:spPr>
            <a:xfrm>
              <a:off x="457240" y="1620455"/>
              <a:ext cx="4042752" cy="872441"/>
            </a:xfrm>
            <a:custGeom>
              <a:avLst/>
              <a:gdLst>
                <a:gd name="connsiteX0" fmla="*/ 0 w 3845569"/>
                <a:gd name="connsiteY0" fmla="*/ 0 h 1134835"/>
                <a:gd name="connsiteX1" fmla="*/ 3845569 w 3845569"/>
                <a:gd name="connsiteY1" fmla="*/ 0 h 1134835"/>
                <a:gd name="connsiteX2" fmla="*/ 3845569 w 3845569"/>
                <a:gd name="connsiteY2" fmla="*/ 1134835 h 1134835"/>
                <a:gd name="connsiteX3" fmla="*/ 0 w 3845569"/>
                <a:gd name="connsiteY3" fmla="*/ 1134835 h 1134835"/>
                <a:gd name="connsiteX4" fmla="*/ 0 w 3845569"/>
                <a:gd name="connsiteY4" fmla="*/ 0 h 11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1134835">
                  <a:moveTo>
                    <a:pt x="0" y="0"/>
                  </a:moveTo>
                  <a:lnTo>
                    <a:pt x="3845569" y="0"/>
                  </a:lnTo>
                  <a:lnTo>
                    <a:pt x="3845569" y="1134835"/>
                  </a:lnTo>
                  <a:lnTo>
                    <a:pt x="0" y="1134835"/>
                  </a:lnTo>
                  <a:lnTo>
                    <a:pt x="0" y="0"/>
                  </a:lnTo>
                  <a:close/>
                </a:path>
              </a:pathLst>
            </a:custGeom>
            <a:solidFill>
              <a:schemeClr val="accent4"/>
            </a:solidFill>
            <a:ln>
              <a:solidFill>
                <a:schemeClr val="accent4"/>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2800" b="1" dirty="0" smtClean="0">
                  <a:effectLst>
                    <a:outerShdw blurRad="38100" dist="38100" dir="2700000" algn="tl">
                      <a:srgbClr val="000000">
                        <a:alpha val="43137"/>
                      </a:srgbClr>
                    </a:outerShdw>
                  </a:effectLst>
                </a:rPr>
                <a:t>校本</a:t>
              </a:r>
              <a:r>
                <a:rPr lang="zh-TW" altLang="en-US" sz="2800" b="1" dirty="0">
                  <a:effectLst>
                    <a:outerShdw blurRad="38100" dist="38100" dir="2700000" algn="tl">
                      <a:srgbClr val="000000">
                        <a:alpha val="43137"/>
                      </a:srgbClr>
                    </a:outerShdw>
                  </a:effectLst>
                </a:rPr>
                <a:t>目標</a:t>
              </a:r>
              <a:r>
                <a:rPr lang="en-US" altLang="en-US" sz="2800" b="1" kern="1200" dirty="0" smtClean="0">
                  <a:effectLst>
                    <a:outerShdw blurRad="38100" dist="38100" dir="2700000" algn="tl">
                      <a:srgbClr val="000000">
                        <a:alpha val="43137"/>
                      </a:srgbClr>
                    </a:outerShdw>
                  </a:effectLst>
                </a:rPr>
                <a:t>(10%)</a:t>
              </a:r>
              <a:endParaRPr lang="zh-TW" altLang="en-US" sz="2800" b="1" kern="1200" dirty="0">
                <a:effectLst>
                  <a:outerShdw blurRad="38100" dist="38100" dir="2700000" algn="tl">
                    <a:srgbClr val="000000">
                      <a:alpha val="43137"/>
                    </a:srgbClr>
                  </a:outerShdw>
                </a:effectLst>
              </a:endParaRPr>
            </a:p>
          </p:txBody>
        </p:sp>
        <p:sp>
          <p:nvSpPr>
            <p:cNvPr id="6" name="手繪多邊形 5"/>
            <p:cNvSpPr/>
            <p:nvPr/>
          </p:nvSpPr>
          <p:spPr>
            <a:xfrm>
              <a:off x="457240" y="2564905"/>
              <a:ext cx="4042752" cy="3541002"/>
            </a:xfrm>
            <a:custGeom>
              <a:avLst/>
              <a:gdLst>
                <a:gd name="connsiteX0" fmla="*/ 0 w 3845569"/>
                <a:gd name="connsiteY0" fmla="*/ 0 h 3350615"/>
                <a:gd name="connsiteX1" fmla="*/ 3845569 w 3845569"/>
                <a:gd name="connsiteY1" fmla="*/ 0 h 3350615"/>
                <a:gd name="connsiteX2" fmla="*/ 3845569 w 3845569"/>
                <a:gd name="connsiteY2" fmla="*/ 3350615 h 3350615"/>
                <a:gd name="connsiteX3" fmla="*/ 0 w 3845569"/>
                <a:gd name="connsiteY3" fmla="*/ 3350615 h 3350615"/>
                <a:gd name="connsiteX4" fmla="*/ 0 w 3845569"/>
                <a:gd name="connsiteY4" fmla="*/ 0 h 3350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3350615">
                  <a:moveTo>
                    <a:pt x="0" y="0"/>
                  </a:moveTo>
                  <a:lnTo>
                    <a:pt x="3845569" y="0"/>
                  </a:lnTo>
                  <a:lnTo>
                    <a:pt x="3845569" y="3350615"/>
                  </a:lnTo>
                  <a:lnTo>
                    <a:pt x="0" y="3350615"/>
                  </a:lnTo>
                  <a:lnTo>
                    <a:pt x="0" y="0"/>
                  </a:lnTo>
                  <a:close/>
                </a:path>
              </a:pathLst>
            </a:custGeom>
            <a:solidFill>
              <a:schemeClr val="accent4">
                <a:lumMod val="20000"/>
                <a:lumOff val="80000"/>
                <a:alpha val="90000"/>
              </a:schemeClr>
            </a:solidFill>
            <a:ln>
              <a:solidFill>
                <a:schemeClr val="accent4">
                  <a:lumMod val="20000"/>
                  <a:lumOff val="80000"/>
                  <a:alpha val="90000"/>
                </a:schemeClr>
              </a:solidFill>
            </a:ln>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defTabSz="1066800">
                <a:lnSpc>
                  <a:spcPct val="90000"/>
                </a:lnSpc>
                <a:spcBef>
                  <a:spcPts val="1200"/>
                </a:spcBef>
                <a:spcAft>
                  <a:spcPct val="15000"/>
                </a:spcAft>
                <a:buChar char="••"/>
              </a:pPr>
              <a:r>
                <a:rPr lang="zh-TW" altLang="en-US" sz="2400" dirty="0" smtClean="0"/>
                <a:t>規劃</a:t>
              </a:r>
              <a:r>
                <a:rPr lang="zh-TW" altLang="en-US" sz="2400" b="1" dirty="0"/>
                <a:t>具體</a:t>
              </a:r>
              <a:r>
                <a:rPr lang="zh-TW" altLang="en-US" sz="2400" b="1" dirty="0" smtClean="0"/>
                <a:t>的</a:t>
              </a:r>
              <a:r>
                <a:rPr lang="en-US" altLang="zh-TW" sz="2400" dirty="0" smtClean="0"/>
                <a:t/>
              </a:r>
              <a:br>
                <a:rPr lang="en-US" altLang="zh-TW" sz="2400" dirty="0" smtClean="0"/>
              </a:br>
              <a:r>
                <a:rPr lang="zh-TW" altLang="en-US" sz="2400" dirty="0" smtClean="0"/>
                <a:t>課程</a:t>
              </a:r>
              <a:r>
                <a:rPr lang="zh-TW" altLang="en-US" sz="2400" dirty="0"/>
                <a:t>目標與學習目標。</a:t>
              </a:r>
            </a:p>
            <a:p>
              <a:pPr marL="228600" lvl="1" indent="-228600" defTabSz="1066800">
                <a:lnSpc>
                  <a:spcPct val="90000"/>
                </a:lnSpc>
                <a:spcBef>
                  <a:spcPts val="1200"/>
                </a:spcBef>
                <a:spcAft>
                  <a:spcPct val="15000"/>
                </a:spcAft>
                <a:buChar char="••"/>
              </a:pPr>
              <a:r>
                <a:rPr lang="zh-TW" altLang="en-US" sz="2400" dirty="0" smtClean="0"/>
                <a:t>計畫</a:t>
              </a:r>
              <a:r>
                <a:rPr lang="zh-TW" altLang="en-US" sz="2400" dirty="0"/>
                <a:t>實施後</a:t>
              </a:r>
              <a:r>
                <a:rPr lang="zh-TW" altLang="en-US" sz="2400" b="1" dirty="0">
                  <a:solidFill>
                    <a:schemeClr val="accent6">
                      <a:lumMod val="50000"/>
                    </a:schemeClr>
                  </a:solidFill>
                </a:rPr>
                <a:t>可獲得成果</a:t>
              </a:r>
              <a:r>
                <a:rPr lang="zh-TW" altLang="en-US" sz="2400" dirty="0"/>
                <a:t>。</a:t>
              </a:r>
            </a:p>
            <a:p>
              <a:pPr marL="228600" lvl="1" indent="-228600" defTabSz="1066800">
                <a:lnSpc>
                  <a:spcPct val="90000"/>
                </a:lnSpc>
                <a:spcBef>
                  <a:spcPts val="1200"/>
                </a:spcBef>
                <a:spcAft>
                  <a:spcPct val="15000"/>
                </a:spcAft>
                <a:buChar char="••"/>
              </a:pPr>
              <a:r>
                <a:rPr lang="zh-TW" altLang="en-US" sz="2400" dirty="0" smtClean="0"/>
                <a:t>預期</a:t>
              </a:r>
              <a:r>
                <a:rPr lang="zh-TW" altLang="en-US" sz="2400" dirty="0"/>
                <a:t>學校在實施</a:t>
              </a:r>
              <a:r>
                <a:rPr lang="zh-TW" altLang="en-US" sz="2400" dirty="0" smtClean="0"/>
                <a:t>後</a:t>
              </a:r>
              <a:r>
                <a:rPr lang="en-US" altLang="zh-TW" sz="2400" dirty="0" smtClean="0"/>
                <a:t/>
              </a:r>
              <a:br>
                <a:rPr lang="en-US" altLang="zh-TW" sz="2400" dirty="0" smtClean="0"/>
              </a:br>
              <a:r>
                <a:rPr lang="zh-TW" altLang="en-US" sz="2400" dirty="0" smtClean="0"/>
                <a:t>目標</a:t>
              </a:r>
              <a:r>
                <a:rPr lang="zh-TW" altLang="en-US" sz="2400" dirty="0"/>
                <a:t>達成情形與預期</a:t>
              </a:r>
              <a:r>
                <a:rPr lang="zh-TW" altLang="en-US" sz="2400" dirty="0" smtClean="0"/>
                <a:t>之</a:t>
              </a:r>
              <a:r>
                <a:rPr lang="en-US" altLang="zh-TW" sz="2400" dirty="0"/>
                <a:t/>
              </a:r>
              <a:br>
                <a:rPr lang="en-US" altLang="zh-TW" sz="2400" dirty="0"/>
              </a:br>
              <a:r>
                <a:rPr lang="zh-TW" altLang="en-US" sz="2400" dirty="0" smtClean="0"/>
                <a:t>差異</a:t>
              </a:r>
              <a:r>
                <a:rPr lang="zh-TW" altLang="en-US" sz="2400" dirty="0"/>
                <a:t>減少。</a:t>
              </a:r>
            </a:p>
          </p:txBody>
        </p:sp>
        <p:sp>
          <p:nvSpPr>
            <p:cNvPr id="7" name="手繪多邊形 6"/>
            <p:cNvSpPr/>
            <p:nvPr/>
          </p:nvSpPr>
          <p:spPr>
            <a:xfrm>
              <a:off x="4644009" y="1620455"/>
              <a:ext cx="4042750" cy="872441"/>
            </a:xfrm>
            <a:custGeom>
              <a:avLst/>
              <a:gdLst>
                <a:gd name="connsiteX0" fmla="*/ 0 w 3845569"/>
                <a:gd name="connsiteY0" fmla="*/ 0 h 1134835"/>
                <a:gd name="connsiteX1" fmla="*/ 3845569 w 3845569"/>
                <a:gd name="connsiteY1" fmla="*/ 0 h 1134835"/>
                <a:gd name="connsiteX2" fmla="*/ 3845569 w 3845569"/>
                <a:gd name="connsiteY2" fmla="*/ 1134835 h 1134835"/>
                <a:gd name="connsiteX3" fmla="*/ 0 w 3845569"/>
                <a:gd name="connsiteY3" fmla="*/ 1134835 h 1134835"/>
                <a:gd name="connsiteX4" fmla="*/ 0 w 3845569"/>
                <a:gd name="connsiteY4" fmla="*/ 0 h 11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1134835">
                  <a:moveTo>
                    <a:pt x="0" y="0"/>
                  </a:moveTo>
                  <a:lnTo>
                    <a:pt x="3845569" y="0"/>
                  </a:lnTo>
                  <a:lnTo>
                    <a:pt x="3845569" y="1134835"/>
                  </a:lnTo>
                  <a:lnTo>
                    <a:pt x="0" y="1134835"/>
                  </a:lnTo>
                  <a:lnTo>
                    <a:pt x="0" y="0"/>
                  </a:lnTo>
                  <a:close/>
                </a:path>
              </a:pathLst>
            </a:custGeom>
            <a:solidFill>
              <a:schemeClr val="accent3">
                <a:lumMod val="50000"/>
              </a:schemeClr>
            </a:solidFill>
            <a:ln>
              <a:solidFill>
                <a:schemeClr val="accent3">
                  <a:lumMod val="50000"/>
                </a:schemeClr>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2800" b="1" dirty="0" smtClean="0">
                  <a:effectLst>
                    <a:outerShdw blurRad="38100" dist="38100" dir="2700000" algn="tl">
                      <a:srgbClr val="000000">
                        <a:alpha val="43137"/>
                      </a:srgbClr>
                    </a:outerShdw>
                  </a:effectLst>
                </a:rPr>
                <a:t>資源</a:t>
              </a:r>
              <a:r>
                <a:rPr lang="zh-TW" altLang="en-US" sz="2800" b="1" dirty="0">
                  <a:effectLst>
                    <a:outerShdw blurRad="38100" dist="38100" dir="2700000" algn="tl">
                      <a:srgbClr val="000000">
                        <a:alpha val="43137"/>
                      </a:srgbClr>
                    </a:outerShdw>
                  </a:effectLst>
                </a:rPr>
                <a:t>效益</a:t>
              </a:r>
              <a:r>
                <a:rPr lang="en-US" altLang="en-US" sz="2800" b="1" kern="1200" dirty="0" smtClean="0">
                  <a:effectLst>
                    <a:outerShdw blurRad="38100" dist="38100" dir="2700000" algn="tl">
                      <a:srgbClr val="000000">
                        <a:alpha val="43137"/>
                      </a:srgbClr>
                    </a:outerShdw>
                  </a:effectLst>
                </a:rPr>
                <a:t>(</a:t>
              </a:r>
              <a:r>
                <a:rPr lang="en-US" altLang="zh-TW" sz="2800" b="1" kern="1200" dirty="0" smtClean="0">
                  <a:effectLst>
                    <a:outerShdw blurRad="38100" dist="38100" dir="2700000" algn="tl">
                      <a:srgbClr val="000000">
                        <a:alpha val="43137"/>
                      </a:srgbClr>
                    </a:outerShdw>
                  </a:effectLst>
                </a:rPr>
                <a:t>1</a:t>
              </a:r>
              <a:r>
                <a:rPr lang="en-US" altLang="en-US" sz="2800" b="1" kern="1200" dirty="0" smtClean="0">
                  <a:effectLst>
                    <a:outerShdw blurRad="38100" dist="38100" dir="2700000" algn="tl">
                      <a:srgbClr val="000000">
                        <a:alpha val="43137"/>
                      </a:srgbClr>
                    </a:outerShdw>
                  </a:effectLst>
                </a:rPr>
                <a:t>0%)</a:t>
              </a:r>
              <a:endParaRPr lang="zh-TW" altLang="en-US" sz="2800" b="1" kern="1200" dirty="0">
                <a:effectLst>
                  <a:outerShdw blurRad="38100" dist="38100" dir="2700000" algn="tl">
                    <a:srgbClr val="000000">
                      <a:alpha val="43137"/>
                    </a:srgbClr>
                  </a:outerShdw>
                </a:effectLst>
              </a:endParaRPr>
            </a:p>
          </p:txBody>
        </p:sp>
        <p:sp>
          <p:nvSpPr>
            <p:cNvPr id="8" name="手繪多邊形 7"/>
            <p:cNvSpPr/>
            <p:nvPr/>
          </p:nvSpPr>
          <p:spPr>
            <a:xfrm>
              <a:off x="4644009" y="2564905"/>
              <a:ext cx="4042750" cy="3541002"/>
            </a:xfrm>
            <a:custGeom>
              <a:avLst/>
              <a:gdLst>
                <a:gd name="connsiteX0" fmla="*/ 0 w 3845569"/>
                <a:gd name="connsiteY0" fmla="*/ 0 h 3350615"/>
                <a:gd name="connsiteX1" fmla="*/ 3845569 w 3845569"/>
                <a:gd name="connsiteY1" fmla="*/ 0 h 3350615"/>
                <a:gd name="connsiteX2" fmla="*/ 3845569 w 3845569"/>
                <a:gd name="connsiteY2" fmla="*/ 3350615 h 3350615"/>
                <a:gd name="connsiteX3" fmla="*/ 0 w 3845569"/>
                <a:gd name="connsiteY3" fmla="*/ 3350615 h 3350615"/>
                <a:gd name="connsiteX4" fmla="*/ 0 w 3845569"/>
                <a:gd name="connsiteY4" fmla="*/ 0 h 3350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3350615">
                  <a:moveTo>
                    <a:pt x="0" y="0"/>
                  </a:moveTo>
                  <a:lnTo>
                    <a:pt x="3845569" y="0"/>
                  </a:lnTo>
                  <a:lnTo>
                    <a:pt x="3845569" y="3350615"/>
                  </a:lnTo>
                  <a:lnTo>
                    <a:pt x="0" y="3350615"/>
                  </a:lnTo>
                  <a:lnTo>
                    <a:pt x="0" y="0"/>
                  </a:lnTo>
                  <a:close/>
                </a:path>
              </a:pathLst>
            </a:custGeom>
            <a:solidFill>
              <a:schemeClr val="accent3">
                <a:lumMod val="20000"/>
                <a:lumOff val="80000"/>
                <a:alpha val="90000"/>
              </a:schemeClr>
            </a:solidFill>
            <a:ln>
              <a:solidFill>
                <a:schemeClr val="accent3">
                  <a:lumMod val="20000"/>
                  <a:lumOff val="80000"/>
                  <a:alpha val="90000"/>
                </a:schemeClr>
              </a:solid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defTabSz="1066800">
                <a:lnSpc>
                  <a:spcPct val="90000"/>
                </a:lnSpc>
                <a:spcBef>
                  <a:spcPts val="1200"/>
                </a:spcBef>
                <a:spcAft>
                  <a:spcPct val="15000"/>
                </a:spcAft>
                <a:buChar char="••"/>
              </a:pPr>
              <a:r>
                <a:rPr lang="zh-TW" altLang="en-US" sz="2400" b="1" dirty="0" smtClean="0"/>
                <a:t>經費</a:t>
              </a:r>
              <a:r>
                <a:rPr lang="zh-TW" altLang="en-US" sz="2400" b="1" dirty="0"/>
                <a:t>編列合理</a:t>
              </a:r>
              <a:r>
                <a:rPr lang="zh-TW" altLang="en-US" sz="2400" dirty="0"/>
                <a:t>。</a:t>
              </a:r>
            </a:p>
            <a:p>
              <a:pPr marL="228600" lvl="1" indent="-228600" defTabSz="1066800">
                <a:lnSpc>
                  <a:spcPct val="90000"/>
                </a:lnSpc>
                <a:spcBef>
                  <a:spcPts val="1200"/>
                </a:spcBef>
                <a:spcAft>
                  <a:spcPct val="15000"/>
                </a:spcAft>
                <a:buChar char="••"/>
              </a:pPr>
              <a:r>
                <a:rPr lang="zh-TW" altLang="en-US" sz="2400" dirty="0" smtClean="0"/>
                <a:t>合理</a:t>
              </a:r>
              <a:r>
                <a:rPr lang="zh-TW" altLang="en-US" sz="2400" dirty="0"/>
                <a:t>的受益對象。</a:t>
              </a:r>
            </a:p>
            <a:p>
              <a:pPr marL="228600" lvl="1" indent="-228600" defTabSz="1066800">
                <a:lnSpc>
                  <a:spcPct val="90000"/>
                </a:lnSpc>
                <a:spcBef>
                  <a:spcPts val="1200"/>
                </a:spcBef>
                <a:spcAft>
                  <a:spcPct val="15000"/>
                </a:spcAft>
                <a:buChar char="••"/>
              </a:pPr>
              <a:r>
                <a:rPr lang="zh-TW" altLang="en-US" sz="2400" dirty="0" smtClean="0"/>
                <a:t>能</a:t>
              </a:r>
              <a:r>
                <a:rPr lang="zh-TW" altLang="en-US" sz="2400" b="1" dirty="0" smtClean="0"/>
                <a:t>關照</a:t>
              </a:r>
              <a:r>
                <a:rPr lang="en-US" altLang="zh-TW" sz="2400" dirty="0" smtClean="0"/>
                <a:t/>
              </a:r>
              <a:br>
                <a:rPr lang="en-US" altLang="zh-TW" sz="2400" dirty="0" smtClean="0"/>
              </a:br>
              <a:r>
                <a:rPr lang="zh-TW" altLang="en-US" sz="2400" b="1" dirty="0" smtClean="0">
                  <a:solidFill>
                    <a:srgbClr val="C00000"/>
                  </a:solidFill>
                </a:rPr>
                <a:t>弱勢</a:t>
              </a:r>
              <a:r>
                <a:rPr lang="zh-TW" altLang="en-US" sz="2400" b="1" dirty="0">
                  <a:solidFill>
                    <a:srgbClr val="C00000"/>
                  </a:solidFill>
                </a:rPr>
                <a:t>學生的學習機會</a:t>
              </a:r>
              <a:r>
                <a:rPr lang="zh-TW" altLang="en-US" sz="2400" dirty="0"/>
                <a:t>。</a:t>
              </a:r>
            </a:p>
          </p:txBody>
        </p:sp>
      </p:grpSp>
    </p:spTree>
    <p:extLst>
      <p:ext uri="{BB962C8B-B14F-4D97-AF65-F5344CB8AC3E}">
        <p14:creationId xmlns:p14="http://schemas.microsoft.com/office/powerpoint/2010/main" val="14538242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2060"/>
                </a:solidFill>
              </a:rPr>
              <a:t>政策性</a:t>
            </a:r>
            <a:r>
              <a:rPr lang="zh-TW" altLang="en-US" dirty="0"/>
              <a:t> </a:t>
            </a:r>
            <a:r>
              <a:rPr lang="en-US" altLang="zh-TW" sz="3200" dirty="0">
                <a:solidFill>
                  <a:srgbClr val="C00000"/>
                </a:solidFill>
              </a:rPr>
              <a:t>20%</a:t>
            </a: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8</a:t>
            </a:fld>
            <a:endParaRPr lang="zh-TW" altLang="en-US" dirty="0"/>
          </a:p>
        </p:txBody>
      </p:sp>
      <p:grpSp>
        <p:nvGrpSpPr>
          <p:cNvPr id="4" name="群組 3"/>
          <p:cNvGrpSpPr/>
          <p:nvPr/>
        </p:nvGrpSpPr>
        <p:grpSpPr>
          <a:xfrm>
            <a:off x="838200" y="1690688"/>
            <a:ext cx="10515600" cy="4485452"/>
            <a:chOff x="457240" y="1620455"/>
            <a:chExt cx="8229519" cy="4485452"/>
          </a:xfrm>
        </p:grpSpPr>
        <p:sp>
          <p:nvSpPr>
            <p:cNvPr id="5" name="手繪多邊形 4"/>
            <p:cNvSpPr/>
            <p:nvPr/>
          </p:nvSpPr>
          <p:spPr>
            <a:xfrm>
              <a:off x="457240" y="1620455"/>
              <a:ext cx="4042752" cy="872441"/>
            </a:xfrm>
            <a:custGeom>
              <a:avLst/>
              <a:gdLst>
                <a:gd name="connsiteX0" fmla="*/ 0 w 3845569"/>
                <a:gd name="connsiteY0" fmla="*/ 0 h 1134835"/>
                <a:gd name="connsiteX1" fmla="*/ 3845569 w 3845569"/>
                <a:gd name="connsiteY1" fmla="*/ 0 h 1134835"/>
                <a:gd name="connsiteX2" fmla="*/ 3845569 w 3845569"/>
                <a:gd name="connsiteY2" fmla="*/ 1134835 h 1134835"/>
                <a:gd name="connsiteX3" fmla="*/ 0 w 3845569"/>
                <a:gd name="connsiteY3" fmla="*/ 1134835 h 1134835"/>
                <a:gd name="connsiteX4" fmla="*/ 0 w 3845569"/>
                <a:gd name="connsiteY4" fmla="*/ 0 h 11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1134835">
                  <a:moveTo>
                    <a:pt x="0" y="0"/>
                  </a:moveTo>
                  <a:lnTo>
                    <a:pt x="3845569" y="0"/>
                  </a:lnTo>
                  <a:lnTo>
                    <a:pt x="3845569" y="1134835"/>
                  </a:lnTo>
                  <a:lnTo>
                    <a:pt x="0" y="1134835"/>
                  </a:lnTo>
                  <a:lnTo>
                    <a:pt x="0" y="0"/>
                  </a:lnTo>
                  <a:close/>
                </a:path>
              </a:pathLst>
            </a:custGeom>
            <a:solidFill>
              <a:schemeClr val="accent5">
                <a:lumMod val="50000"/>
              </a:schemeClr>
            </a:solidFill>
            <a:ln>
              <a:solidFill>
                <a:schemeClr val="accent5">
                  <a:lumMod val="50000"/>
                </a:schemeClr>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n-US" altLang="zh-TW" sz="2800" b="1" dirty="0" smtClean="0">
                  <a:effectLst>
                    <a:outerShdw blurRad="38100" dist="38100" dir="2700000" algn="tl">
                      <a:srgbClr val="000000">
                        <a:alpha val="43137"/>
                      </a:srgbClr>
                    </a:outerShdw>
                  </a:effectLst>
                </a:rPr>
                <a:t>SIEP</a:t>
              </a:r>
              <a:r>
                <a:rPr lang="zh-TW" altLang="en-US" sz="2800" b="1" dirty="0">
                  <a:effectLst>
                    <a:outerShdw blurRad="38100" dist="38100" dir="2700000" algn="tl">
                      <a:srgbClr val="000000">
                        <a:alpha val="43137"/>
                      </a:srgbClr>
                    </a:outerShdw>
                  </a:effectLst>
                </a:rPr>
                <a:t>精神</a:t>
              </a:r>
              <a:r>
                <a:rPr lang="en-US" altLang="en-US" sz="2800" b="1" kern="1200" dirty="0" smtClean="0">
                  <a:effectLst>
                    <a:outerShdw blurRad="38100" dist="38100" dir="2700000" algn="tl">
                      <a:srgbClr val="000000">
                        <a:alpha val="43137"/>
                      </a:srgbClr>
                    </a:outerShdw>
                  </a:effectLst>
                </a:rPr>
                <a:t>(10%)</a:t>
              </a:r>
              <a:endParaRPr lang="zh-TW" altLang="en-US" sz="2800" b="1" kern="1200" dirty="0">
                <a:effectLst>
                  <a:outerShdw blurRad="38100" dist="38100" dir="2700000" algn="tl">
                    <a:srgbClr val="000000">
                      <a:alpha val="43137"/>
                    </a:srgbClr>
                  </a:outerShdw>
                </a:effectLst>
              </a:endParaRPr>
            </a:p>
          </p:txBody>
        </p:sp>
        <p:sp>
          <p:nvSpPr>
            <p:cNvPr id="6" name="手繪多邊形 5"/>
            <p:cNvSpPr/>
            <p:nvPr/>
          </p:nvSpPr>
          <p:spPr>
            <a:xfrm>
              <a:off x="457240" y="2564905"/>
              <a:ext cx="4042752" cy="3541002"/>
            </a:xfrm>
            <a:custGeom>
              <a:avLst/>
              <a:gdLst>
                <a:gd name="connsiteX0" fmla="*/ 0 w 3845569"/>
                <a:gd name="connsiteY0" fmla="*/ 0 h 3350615"/>
                <a:gd name="connsiteX1" fmla="*/ 3845569 w 3845569"/>
                <a:gd name="connsiteY1" fmla="*/ 0 h 3350615"/>
                <a:gd name="connsiteX2" fmla="*/ 3845569 w 3845569"/>
                <a:gd name="connsiteY2" fmla="*/ 3350615 h 3350615"/>
                <a:gd name="connsiteX3" fmla="*/ 0 w 3845569"/>
                <a:gd name="connsiteY3" fmla="*/ 3350615 h 3350615"/>
                <a:gd name="connsiteX4" fmla="*/ 0 w 3845569"/>
                <a:gd name="connsiteY4" fmla="*/ 0 h 3350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3350615">
                  <a:moveTo>
                    <a:pt x="0" y="0"/>
                  </a:moveTo>
                  <a:lnTo>
                    <a:pt x="3845569" y="0"/>
                  </a:lnTo>
                  <a:lnTo>
                    <a:pt x="3845569" y="3350615"/>
                  </a:lnTo>
                  <a:lnTo>
                    <a:pt x="0" y="3350615"/>
                  </a:lnTo>
                  <a:lnTo>
                    <a:pt x="0" y="0"/>
                  </a:lnTo>
                  <a:close/>
                </a:path>
              </a:pathLst>
            </a:custGeom>
            <a:solidFill>
              <a:schemeClr val="accent5">
                <a:lumMod val="20000"/>
                <a:lumOff val="80000"/>
                <a:alpha val="90000"/>
              </a:schemeClr>
            </a:solidFill>
            <a:ln>
              <a:solidFill>
                <a:schemeClr val="accent5">
                  <a:lumMod val="20000"/>
                  <a:lumOff val="80000"/>
                  <a:alpha val="90000"/>
                </a:schemeClr>
              </a:solidFill>
            </a:ln>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defTabSz="1066800">
                <a:lnSpc>
                  <a:spcPct val="90000"/>
                </a:lnSpc>
                <a:spcBef>
                  <a:spcPts val="1200"/>
                </a:spcBef>
                <a:spcAft>
                  <a:spcPct val="15000"/>
                </a:spcAft>
                <a:buChar char="••"/>
              </a:pPr>
              <a:r>
                <a:rPr lang="zh-TW" altLang="en-US" sz="2400" dirty="0" smtClean="0"/>
                <a:t>能</a:t>
              </a:r>
              <a:r>
                <a:rPr lang="zh-TW" altLang="en-US" sz="2400" dirty="0"/>
                <a:t>展現</a:t>
              </a:r>
              <a:r>
                <a:rPr lang="zh-TW" altLang="en-US" sz="2400" b="1" dirty="0"/>
                <a:t>學校本位之需求</a:t>
              </a:r>
              <a:r>
                <a:rPr lang="zh-TW" altLang="en-US" sz="2400" dirty="0"/>
                <a:t>。</a:t>
              </a:r>
            </a:p>
            <a:p>
              <a:pPr marL="228600" lvl="1" indent="-228600" defTabSz="1066800">
                <a:lnSpc>
                  <a:spcPct val="90000"/>
                </a:lnSpc>
                <a:spcBef>
                  <a:spcPts val="1200"/>
                </a:spcBef>
                <a:spcAft>
                  <a:spcPct val="15000"/>
                </a:spcAft>
                <a:buChar char="••"/>
              </a:pPr>
              <a:r>
                <a:rPr lang="zh-TW" altLang="en-US" sz="2400" dirty="0" smtClean="0"/>
                <a:t>能展現</a:t>
              </a:r>
              <a:r>
                <a:rPr lang="en-US" altLang="zh-TW" sz="2400" dirty="0" smtClean="0"/>
                <a:t/>
              </a:r>
              <a:br>
                <a:rPr lang="en-US" altLang="zh-TW" sz="2400" dirty="0" smtClean="0"/>
              </a:br>
              <a:r>
                <a:rPr lang="zh-TW" altLang="en-US" sz="2400" b="1" dirty="0" smtClean="0"/>
                <a:t>學校</a:t>
              </a:r>
              <a:r>
                <a:rPr lang="zh-TW" altLang="en-US" sz="2400" b="1" dirty="0"/>
                <a:t>所在地區之特性</a:t>
              </a:r>
              <a:r>
                <a:rPr lang="zh-TW" altLang="en-US" sz="2400" dirty="0"/>
                <a:t>。</a:t>
              </a:r>
            </a:p>
          </p:txBody>
        </p:sp>
        <p:sp>
          <p:nvSpPr>
            <p:cNvPr id="7" name="手繪多邊形 6"/>
            <p:cNvSpPr/>
            <p:nvPr/>
          </p:nvSpPr>
          <p:spPr>
            <a:xfrm>
              <a:off x="4644009" y="1620455"/>
              <a:ext cx="4042750" cy="872441"/>
            </a:xfrm>
            <a:custGeom>
              <a:avLst/>
              <a:gdLst>
                <a:gd name="connsiteX0" fmla="*/ 0 w 3845569"/>
                <a:gd name="connsiteY0" fmla="*/ 0 h 1134835"/>
                <a:gd name="connsiteX1" fmla="*/ 3845569 w 3845569"/>
                <a:gd name="connsiteY1" fmla="*/ 0 h 1134835"/>
                <a:gd name="connsiteX2" fmla="*/ 3845569 w 3845569"/>
                <a:gd name="connsiteY2" fmla="*/ 1134835 h 1134835"/>
                <a:gd name="connsiteX3" fmla="*/ 0 w 3845569"/>
                <a:gd name="connsiteY3" fmla="*/ 1134835 h 1134835"/>
                <a:gd name="connsiteX4" fmla="*/ 0 w 3845569"/>
                <a:gd name="connsiteY4" fmla="*/ 0 h 11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1134835">
                  <a:moveTo>
                    <a:pt x="0" y="0"/>
                  </a:moveTo>
                  <a:lnTo>
                    <a:pt x="3845569" y="0"/>
                  </a:lnTo>
                  <a:lnTo>
                    <a:pt x="3845569" y="1134835"/>
                  </a:lnTo>
                  <a:lnTo>
                    <a:pt x="0" y="1134835"/>
                  </a:lnTo>
                  <a:lnTo>
                    <a:pt x="0" y="0"/>
                  </a:lnTo>
                  <a:close/>
                </a:path>
              </a:pathLst>
            </a:custGeom>
            <a:solidFill>
              <a:srgbClr val="52469C"/>
            </a:solidFill>
            <a:ln>
              <a:solidFill>
                <a:srgbClr val="52469C"/>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zh-TW" altLang="en-US" sz="2800" b="1" dirty="0" smtClean="0">
                  <a:effectLst>
                    <a:outerShdw blurRad="38100" dist="38100" dir="2700000" algn="tl">
                      <a:srgbClr val="000000">
                        <a:alpha val="43137"/>
                      </a:srgbClr>
                    </a:outerShdw>
                  </a:effectLst>
                </a:rPr>
                <a:t>政策目</a:t>
              </a:r>
              <a:r>
                <a:rPr lang="zh-TW" altLang="en-US" sz="2800" b="1" dirty="0">
                  <a:effectLst>
                    <a:outerShdw blurRad="38100" dist="38100" dir="2700000" algn="tl">
                      <a:srgbClr val="000000">
                        <a:alpha val="43137"/>
                      </a:srgbClr>
                    </a:outerShdw>
                  </a:effectLst>
                </a:rPr>
                <a:t>標</a:t>
              </a:r>
              <a:r>
                <a:rPr lang="en-US" altLang="en-US" sz="2800" b="1" kern="1200" dirty="0" smtClean="0">
                  <a:effectLst>
                    <a:outerShdw blurRad="38100" dist="38100" dir="2700000" algn="tl">
                      <a:srgbClr val="000000">
                        <a:alpha val="43137"/>
                      </a:srgbClr>
                    </a:outerShdw>
                  </a:effectLst>
                </a:rPr>
                <a:t>(</a:t>
              </a:r>
              <a:r>
                <a:rPr lang="en-US" altLang="zh-TW" sz="2800" b="1" kern="1200" dirty="0" smtClean="0">
                  <a:effectLst>
                    <a:outerShdw blurRad="38100" dist="38100" dir="2700000" algn="tl">
                      <a:srgbClr val="000000">
                        <a:alpha val="43137"/>
                      </a:srgbClr>
                    </a:outerShdw>
                  </a:effectLst>
                </a:rPr>
                <a:t>1</a:t>
              </a:r>
              <a:r>
                <a:rPr lang="en-US" altLang="en-US" sz="2800" b="1" kern="1200" dirty="0" smtClean="0">
                  <a:effectLst>
                    <a:outerShdw blurRad="38100" dist="38100" dir="2700000" algn="tl">
                      <a:srgbClr val="000000">
                        <a:alpha val="43137"/>
                      </a:srgbClr>
                    </a:outerShdw>
                  </a:effectLst>
                </a:rPr>
                <a:t>0%)</a:t>
              </a:r>
              <a:endParaRPr lang="zh-TW" altLang="en-US" sz="2800" b="1" kern="1200" dirty="0">
                <a:effectLst>
                  <a:outerShdw blurRad="38100" dist="38100" dir="2700000" algn="tl">
                    <a:srgbClr val="000000">
                      <a:alpha val="43137"/>
                    </a:srgbClr>
                  </a:outerShdw>
                </a:effectLst>
              </a:endParaRPr>
            </a:p>
          </p:txBody>
        </p:sp>
        <p:sp>
          <p:nvSpPr>
            <p:cNvPr id="8" name="手繪多邊形 7"/>
            <p:cNvSpPr/>
            <p:nvPr/>
          </p:nvSpPr>
          <p:spPr>
            <a:xfrm>
              <a:off x="4644009" y="2564905"/>
              <a:ext cx="4042750" cy="3541002"/>
            </a:xfrm>
            <a:custGeom>
              <a:avLst/>
              <a:gdLst>
                <a:gd name="connsiteX0" fmla="*/ 0 w 3845569"/>
                <a:gd name="connsiteY0" fmla="*/ 0 h 3350615"/>
                <a:gd name="connsiteX1" fmla="*/ 3845569 w 3845569"/>
                <a:gd name="connsiteY1" fmla="*/ 0 h 3350615"/>
                <a:gd name="connsiteX2" fmla="*/ 3845569 w 3845569"/>
                <a:gd name="connsiteY2" fmla="*/ 3350615 h 3350615"/>
                <a:gd name="connsiteX3" fmla="*/ 0 w 3845569"/>
                <a:gd name="connsiteY3" fmla="*/ 3350615 h 3350615"/>
                <a:gd name="connsiteX4" fmla="*/ 0 w 3845569"/>
                <a:gd name="connsiteY4" fmla="*/ 0 h 3350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569" h="3350615">
                  <a:moveTo>
                    <a:pt x="0" y="0"/>
                  </a:moveTo>
                  <a:lnTo>
                    <a:pt x="3845569" y="0"/>
                  </a:lnTo>
                  <a:lnTo>
                    <a:pt x="3845569" y="3350615"/>
                  </a:lnTo>
                  <a:lnTo>
                    <a:pt x="0" y="3350615"/>
                  </a:lnTo>
                  <a:lnTo>
                    <a:pt x="0" y="0"/>
                  </a:lnTo>
                  <a:close/>
                </a:path>
              </a:pathLst>
            </a:custGeom>
            <a:solidFill>
              <a:schemeClr val="accent4">
                <a:lumMod val="20000"/>
                <a:lumOff val="80000"/>
                <a:alpha val="90000"/>
              </a:schemeClr>
            </a:solidFill>
            <a:ln>
              <a:solidFill>
                <a:schemeClr val="accent4">
                  <a:lumMod val="20000"/>
                  <a:lumOff val="80000"/>
                  <a:alpha val="90000"/>
                </a:schemeClr>
              </a:solid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defTabSz="1066800">
                <a:lnSpc>
                  <a:spcPct val="90000"/>
                </a:lnSpc>
                <a:spcBef>
                  <a:spcPts val="1200"/>
                </a:spcBef>
                <a:spcAft>
                  <a:spcPct val="15000"/>
                </a:spcAft>
                <a:buChar char="••"/>
              </a:pPr>
              <a:r>
                <a:rPr lang="zh-TW" altLang="en-US" sz="2400" dirty="0" smtClean="0"/>
                <a:t>學校</a:t>
              </a:r>
              <a:r>
                <a:rPr lang="zh-TW" altLang="en-US" sz="2400" dirty="0"/>
                <a:t>所辦理之計畫</a:t>
              </a:r>
              <a:r>
                <a:rPr lang="zh-TW" altLang="en-US" sz="2400" dirty="0" smtClean="0"/>
                <a:t>與</a:t>
              </a:r>
              <a:r>
                <a:rPr lang="en-US" altLang="zh-TW" sz="2400" dirty="0" smtClean="0"/>
                <a:t/>
              </a:r>
              <a:br>
                <a:rPr lang="en-US" altLang="zh-TW" sz="2400" dirty="0" smtClean="0"/>
              </a:br>
              <a:r>
                <a:rPr lang="zh-TW" altLang="en-US" sz="2400" b="1" dirty="0" smtClean="0"/>
                <a:t>國際</a:t>
              </a:r>
              <a:r>
                <a:rPr lang="zh-TW" altLang="en-US" sz="2400" b="1" dirty="0"/>
                <a:t>教育議題實質內涵</a:t>
              </a:r>
              <a:r>
                <a:rPr lang="zh-TW" altLang="en-US" sz="2400" dirty="0"/>
                <a:t>之相關程度合適情形。</a:t>
              </a:r>
            </a:p>
            <a:p>
              <a:pPr marL="228600" lvl="1" indent="-228600" defTabSz="1066800">
                <a:lnSpc>
                  <a:spcPct val="90000"/>
                </a:lnSpc>
                <a:spcBef>
                  <a:spcPts val="1200"/>
                </a:spcBef>
                <a:spcAft>
                  <a:spcPct val="15000"/>
                </a:spcAft>
                <a:buChar char="••"/>
              </a:pPr>
              <a:r>
                <a:rPr lang="zh-TW" altLang="en-US" sz="2400" dirty="0" smtClean="0"/>
                <a:t>能</a:t>
              </a:r>
              <a:r>
                <a:rPr lang="zh-TW" altLang="en-US" sz="2400" dirty="0"/>
                <a:t>符應政策目標。</a:t>
              </a:r>
            </a:p>
            <a:p>
              <a:pPr marL="228600" lvl="1" indent="-228600" defTabSz="1066800">
                <a:lnSpc>
                  <a:spcPct val="90000"/>
                </a:lnSpc>
                <a:spcBef>
                  <a:spcPts val="1200"/>
                </a:spcBef>
                <a:spcAft>
                  <a:spcPct val="15000"/>
                </a:spcAft>
                <a:buChar char="••"/>
              </a:pPr>
              <a:r>
                <a:rPr lang="zh-TW" altLang="en-US" sz="2400" dirty="0" smtClean="0"/>
                <a:t>能</a:t>
              </a:r>
              <a:r>
                <a:rPr lang="zh-TW" altLang="en-US" sz="2400" dirty="0"/>
                <a:t>加強</a:t>
              </a:r>
              <a:r>
                <a:rPr lang="zh-TW" altLang="en-US" sz="2400" b="1" dirty="0">
                  <a:solidFill>
                    <a:srgbClr val="002060"/>
                  </a:solidFill>
                </a:rPr>
                <a:t>國際教育之深度</a:t>
              </a:r>
              <a:r>
                <a:rPr lang="zh-TW" altLang="en-US" sz="2400" dirty="0"/>
                <a:t>，並</a:t>
              </a:r>
              <a:r>
                <a:rPr lang="zh-TW" altLang="en-US" sz="2400" b="1" dirty="0"/>
                <a:t>強化</a:t>
              </a:r>
              <a:r>
                <a:rPr lang="zh-TW" altLang="en-US" sz="2400" dirty="0"/>
                <a:t>對學生國際教育核心能力之</a:t>
              </a:r>
              <a:r>
                <a:rPr lang="zh-TW" altLang="en-US" sz="2400" b="1" dirty="0"/>
                <a:t>評量</a:t>
              </a:r>
              <a:r>
                <a:rPr lang="zh-TW" altLang="en-US" sz="2400" dirty="0"/>
                <a:t>。</a:t>
              </a:r>
            </a:p>
          </p:txBody>
        </p:sp>
      </p:grpSp>
    </p:spTree>
    <p:extLst>
      <p:ext uri="{BB962C8B-B14F-4D97-AF65-F5344CB8AC3E}">
        <p14:creationId xmlns:p14="http://schemas.microsoft.com/office/powerpoint/2010/main" val="1493316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2060"/>
                </a:solidFill>
              </a:rPr>
              <a:t>延續性</a:t>
            </a:r>
            <a:r>
              <a:rPr lang="zh-TW" altLang="en-US" dirty="0"/>
              <a:t> </a:t>
            </a:r>
            <a:r>
              <a:rPr lang="en-US" altLang="zh-TW" sz="3200" dirty="0">
                <a:solidFill>
                  <a:srgbClr val="C00000"/>
                </a:solidFill>
              </a:rPr>
              <a:t>10%</a:t>
            </a: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9</a:t>
            </a:fld>
            <a:endParaRPr lang="zh-TW" altLang="en-US" dirty="0"/>
          </a:p>
        </p:txBody>
      </p:sp>
      <p:sp>
        <p:nvSpPr>
          <p:cNvPr id="5" name="矩形 4"/>
          <p:cNvSpPr/>
          <p:nvPr/>
        </p:nvSpPr>
        <p:spPr>
          <a:xfrm>
            <a:off x="838200" y="1690688"/>
            <a:ext cx="5622052" cy="646331"/>
          </a:xfrm>
          <a:prstGeom prst="rect">
            <a:avLst/>
          </a:prstGeom>
        </p:spPr>
        <p:txBody>
          <a:bodyPr wrap="none">
            <a:spAutoFit/>
          </a:bodyPr>
          <a:lstStyle/>
          <a:p>
            <a:r>
              <a:rPr lang="zh-TW" altLang="en-US" sz="2800" dirty="0"/>
              <a:t>有</a:t>
            </a:r>
            <a:r>
              <a:rPr lang="zh-TW" altLang="en-US" sz="3600" b="1" dirty="0">
                <a:solidFill>
                  <a:srgbClr val="C00000"/>
                </a:solidFill>
              </a:rPr>
              <a:t>長期</a:t>
            </a:r>
            <a:r>
              <a:rPr lang="zh-TW" altLang="en-US" sz="2800" dirty="0"/>
              <a:t>、</a:t>
            </a:r>
            <a:r>
              <a:rPr lang="zh-TW" altLang="en-US" sz="3600" b="1" dirty="0">
                <a:solidFill>
                  <a:srgbClr val="C00000"/>
                </a:solidFill>
              </a:rPr>
              <a:t>整體</a:t>
            </a:r>
            <a:r>
              <a:rPr lang="zh-TW" altLang="en-US" sz="2800" dirty="0"/>
              <a:t>的國際教育規劃。</a:t>
            </a:r>
          </a:p>
        </p:txBody>
      </p:sp>
    </p:spTree>
    <p:extLst>
      <p:ext uri="{BB962C8B-B14F-4D97-AF65-F5344CB8AC3E}">
        <p14:creationId xmlns:p14="http://schemas.microsoft.com/office/powerpoint/2010/main" val="2614030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2060"/>
                </a:solidFill>
              </a:rPr>
              <a:t>加權分數 </a:t>
            </a:r>
            <a:r>
              <a:rPr lang="en-US" altLang="zh-TW" sz="3200" dirty="0">
                <a:solidFill>
                  <a:srgbClr val="C00000"/>
                </a:solidFill>
              </a:rPr>
              <a:t>0-16%</a:t>
            </a: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10</a:t>
            </a:fld>
            <a:endParaRPr lang="zh-TW" altLang="en-US" dirty="0"/>
          </a:p>
        </p:txBody>
      </p:sp>
      <p:sp>
        <p:nvSpPr>
          <p:cNvPr id="4" name="矩形 3"/>
          <p:cNvSpPr/>
          <p:nvPr/>
        </p:nvSpPr>
        <p:spPr>
          <a:xfrm>
            <a:off x="838201" y="1403238"/>
            <a:ext cx="10515600" cy="5247590"/>
          </a:xfrm>
          <a:prstGeom prst="rect">
            <a:avLst/>
          </a:prstGeom>
        </p:spPr>
        <p:txBody>
          <a:bodyPr wrap="square">
            <a:spAutoFit/>
          </a:bodyPr>
          <a:lstStyle/>
          <a:p>
            <a:pPr marL="342900" lvl="0" indent="-342900">
              <a:spcBef>
                <a:spcPts val="600"/>
              </a:spcBef>
              <a:spcAft>
                <a:spcPts val="0"/>
              </a:spcAft>
              <a:buFont typeface="+mj-lt"/>
              <a:buAutoNum type="arabicPeriod"/>
            </a:pP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學校人員獲教育部中小學國際教育學校行政團隊初階研習證書</a:t>
            </a:r>
            <a:r>
              <a:rPr lang="zh-TW" altLang="zh-TW" sz="2000" kern="100" dirty="0" smtClean="0">
                <a:latin typeface="Times New Roman" panose="02020603050405020304" pitchFamily="18" charset="0"/>
                <a:ea typeface="標楷體" panose="03000509000000000000" pitchFamily="65" charset="-120"/>
                <a:cs typeface="Times New Roman" panose="02020603050405020304" pitchFamily="18" charset="0"/>
              </a:rPr>
              <a:t>或</a:t>
            </a:r>
            <a:r>
              <a:rPr lang="en-US" altLang="zh-TW" sz="2000" kern="1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2000" kern="1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zh-TW" sz="2000" kern="100" dirty="0" smtClean="0">
                <a:latin typeface="Times New Roman" panose="02020603050405020304" pitchFamily="18" charset="0"/>
                <a:ea typeface="標楷體" panose="03000509000000000000" pitchFamily="65" charset="-120"/>
                <a:cs typeface="Times New Roman" panose="02020603050405020304" pitchFamily="18" charset="0"/>
              </a:rPr>
              <a:t>行政</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人員國際教育</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2.0</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培力營硏習證書（</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張以上）。</a:t>
            </a:r>
          </a:p>
          <a:p>
            <a:pPr marL="342900" lvl="0" indent="-342900">
              <a:spcBef>
                <a:spcPts val="600"/>
              </a:spcBef>
              <a:spcAft>
                <a:spcPts val="0"/>
              </a:spcAft>
              <a:buFont typeface="+mj-lt"/>
              <a:buAutoNum type="arabicPeriod"/>
            </a:pP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學校人員獲教育部中小學國際教育專業知能初階研習證書（</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張以上）。</a:t>
            </a:r>
          </a:p>
          <a:p>
            <a:pPr marL="342900" lvl="0" indent="-342900">
              <a:spcBef>
                <a:spcPts val="600"/>
              </a:spcBef>
              <a:spcAft>
                <a:spcPts val="0"/>
              </a:spcAft>
              <a:buFont typeface="+mj-lt"/>
              <a:buAutoNum type="arabicPeriod"/>
            </a:pP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學校人員獲教育部中小學國際教育專業知能進階研習證書（</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張以上）。</a:t>
            </a:r>
          </a:p>
          <a:p>
            <a:pPr marL="342900" lvl="0" indent="-342900">
              <a:spcBef>
                <a:spcPts val="600"/>
              </a:spcBef>
              <a:spcAft>
                <a:spcPts val="0"/>
              </a:spcAft>
              <a:buFont typeface="+mj-lt"/>
              <a:buAutoNum type="arabicPeriod"/>
            </a:pP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國際教育</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2.0</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共同課程硏習時數證明（</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張以上）。</a:t>
            </a:r>
          </a:p>
          <a:p>
            <a:pPr marL="342900" lvl="0" indent="-342900">
              <a:spcBef>
                <a:spcPts val="600"/>
              </a:spcBef>
              <a:spcAft>
                <a:spcPts val="0"/>
              </a:spcAft>
              <a:buFont typeface="+mj-lt"/>
              <a:buAutoNum type="arabicPeriod"/>
            </a:pP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國際教育</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2.0</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分流課程硏習時數證明（</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張以上）。</a:t>
            </a:r>
          </a:p>
          <a:p>
            <a:pPr marL="342900" lvl="0" indent="-342900">
              <a:spcBef>
                <a:spcPts val="600"/>
              </a:spcBef>
              <a:spcAft>
                <a:spcPts val="0"/>
              </a:spcAft>
              <a:buFont typeface="+mj-lt"/>
              <a:buAutoNum type="arabicPeriod"/>
            </a:pP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擔任中小學國際教育任務學校。</a:t>
            </a:r>
          </a:p>
          <a:p>
            <a:pPr marL="342900" lvl="0" indent="-342900">
              <a:spcBef>
                <a:spcPts val="600"/>
              </a:spcBef>
              <a:spcAft>
                <a:spcPts val="0"/>
              </a:spcAft>
              <a:buFont typeface="+mj-lt"/>
              <a:buAutoNum type="arabicPeriod"/>
            </a:pP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國際教育</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2.0</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硏習證書（</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張以上，完成共同、分流課程）。</a:t>
            </a:r>
          </a:p>
          <a:p>
            <a:pPr marL="342900" lvl="0" indent="-342900">
              <a:spcBef>
                <a:spcPts val="600"/>
              </a:spcBef>
              <a:spcAft>
                <a:spcPts val="0"/>
              </a:spcAft>
              <a:buFont typeface="+mj-lt"/>
              <a:buAutoNum type="arabicPeriod"/>
            </a:pP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110</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年度擔任縣市地方培力團委員。</a:t>
            </a:r>
          </a:p>
          <a:p>
            <a:pPr marL="342900" lvl="0" indent="-342900">
              <a:spcBef>
                <a:spcPts val="600"/>
              </a:spcBef>
              <a:spcAft>
                <a:spcPts val="0"/>
              </a:spcAft>
              <a:buFont typeface="+mj-lt"/>
              <a:buAutoNum type="arabicPeriod"/>
            </a:pP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110</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年度擔任中央培力團委員。</a:t>
            </a:r>
          </a:p>
          <a:p>
            <a:pPr marL="342900" lvl="0" indent="-342900">
              <a:spcBef>
                <a:spcPts val="600"/>
              </a:spcBef>
              <a:spcAft>
                <a:spcPts val="0"/>
              </a:spcAft>
              <a:buFont typeface="+mj-lt"/>
              <a:buAutoNum type="arabicPeriod"/>
            </a:pP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曾任國際教育</a:t>
            </a:r>
            <a:r>
              <a:rPr lang="en-US" altLang="zh-TW" sz="2000" kern="100" dirty="0">
                <a:latin typeface="Times New Roman" panose="02020603050405020304" pitchFamily="18" charset="0"/>
                <a:ea typeface="標楷體" panose="03000509000000000000" pitchFamily="65" charset="-120"/>
                <a:cs typeface="Times New Roman" panose="02020603050405020304" pitchFamily="18" charset="0"/>
              </a:rPr>
              <a:t>2.0</a:t>
            </a:r>
            <a:r>
              <a:rPr lang="zh-TW" altLang="zh-TW" sz="2000" kern="100" dirty="0">
                <a:latin typeface="Times New Roman" panose="02020603050405020304" pitchFamily="18" charset="0"/>
                <a:ea typeface="標楷體" panose="03000509000000000000" pitchFamily="65" charset="-120"/>
                <a:cs typeface="Times New Roman" panose="02020603050405020304" pitchFamily="18" charset="0"/>
              </a:rPr>
              <a:t>共通課程講師者</a:t>
            </a:r>
            <a:r>
              <a:rPr lang="zh-TW" altLang="zh-TW" sz="2000" kern="1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000" kern="1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342900" lvl="0" indent="-342900">
              <a:spcBef>
                <a:spcPts val="600"/>
              </a:spcBef>
              <a:spcAft>
                <a:spcPts val="0"/>
              </a:spcAft>
              <a:buFont typeface="+mj-lt"/>
              <a:buAutoNum type="arabicPeriod"/>
            </a:pPr>
            <a:r>
              <a:rPr lang="zh-TW" altLang="zh-TW" sz="2000" dirty="0" smtClean="0">
                <a:latin typeface="Times New Roman" panose="02020603050405020304" pitchFamily="18" charset="0"/>
                <a:ea typeface="標楷體" panose="03000509000000000000" pitchFamily="65" charset="-120"/>
                <a:cs typeface="Times New Roman" panose="02020603050405020304" pitchFamily="18" charset="0"/>
              </a:rPr>
              <a:t>曾</a:t>
            </a:r>
            <a:r>
              <a:rPr lang="zh-TW" altLang="zh-TW" sz="2000" dirty="0">
                <a:latin typeface="Times New Roman" panose="02020603050405020304" pitchFamily="18" charset="0"/>
                <a:ea typeface="標楷體" panose="03000509000000000000" pitchFamily="65" charset="-120"/>
                <a:cs typeface="Times New Roman" panose="02020603050405020304" pitchFamily="18" charset="0"/>
              </a:rPr>
              <a:t>任國際教育</a:t>
            </a:r>
            <a:r>
              <a:rPr lang="en-US" altLang="zh-TW" sz="2000" dirty="0">
                <a:latin typeface="Times New Roman" panose="02020603050405020304" pitchFamily="18" charset="0"/>
                <a:ea typeface="標楷體" panose="03000509000000000000" pitchFamily="65" charset="-120"/>
              </a:rPr>
              <a:t>2.0</a:t>
            </a:r>
            <a:r>
              <a:rPr lang="zh-TW" altLang="zh-TW" sz="2000" dirty="0">
                <a:latin typeface="Times New Roman" panose="02020603050405020304" pitchFamily="18" charset="0"/>
                <a:ea typeface="標楷體" panose="03000509000000000000" pitchFamily="65" charset="-120"/>
                <a:cs typeface="Times New Roman" panose="02020603050405020304" pitchFamily="18" charset="0"/>
              </a:rPr>
              <a:t>教育行政人員培力營講師者</a:t>
            </a:r>
            <a:r>
              <a:rPr lang="zh-TW" altLang="zh-TW" sz="20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342900" lvl="0" indent="-342900">
              <a:spcBef>
                <a:spcPts val="600"/>
              </a:spcBef>
              <a:spcAft>
                <a:spcPts val="0"/>
              </a:spcAft>
              <a:buFont typeface="+mj-lt"/>
              <a:buAutoNum type="arabicPeriod"/>
            </a:pPr>
            <a:r>
              <a:rPr lang="zh-TW" altLang="en-US" sz="2000" dirty="0" smtClean="0"/>
              <a:t>學校</a:t>
            </a:r>
            <a:r>
              <a:rPr lang="zh-TW" altLang="en-US" sz="2000" dirty="0"/>
              <a:t>教師獲得教育部委託辦理「在職教師雙語教學增能學分班實踐計畫」學分證明書或雙語教師證。</a:t>
            </a:r>
            <a:r>
              <a:rPr lang="zh-TW" altLang="en-US" sz="2000" dirty="0">
                <a:solidFill>
                  <a:srgbClr val="C00000"/>
                </a:solidFill>
              </a:rPr>
              <a:t>（僅限於雙語計畫申請）</a:t>
            </a:r>
          </a:p>
        </p:txBody>
      </p:sp>
    </p:spTree>
    <p:extLst>
      <p:ext uri="{BB962C8B-B14F-4D97-AF65-F5344CB8AC3E}">
        <p14:creationId xmlns:p14="http://schemas.microsoft.com/office/powerpoint/2010/main" val="1483720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11</a:t>
            </a:fld>
            <a:endParaRPr lang="zh-TW" altLang="en-US" dirty="0"/>
          </a:p>
        </p:txBody>
      </p:sp>
      <p:pic>
        <p:nvPicPr>
          <p:cNvPr id="4" name="圖片 3" descr="SIEP課程發展與教學實作手冊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9645" t="13250" r="12428" b="6951"/>
          <a:stretch/>
        </p:blipFill>
        <p:spPr>
          <a:xfrm>
            <a:off x="4932108" y="298745"/>
            <a:ext cx="2975792" cy="4038575"/>
          </a:xfrm>
          <a:prstGeom prst="rect">
            <a:avLst/>
          </a:prstGeom>
          <a:ln>
            <a:noFill/>
          </a:ln>
          <a:effectLst>
            <a:outerShdw blurRad="190500" algn="tl" rotWithShape="0">
              <a:srgbClr val="000000">
                <a:alpha val="70000"/>
              </a:srgbClr>
            </a:outerShdw>
          </a:effectLst>
        </p:spPr>
      </p:pic>
      <p:sp>
        <p:nvSpPr>
          <p:cNvPr id="5" name="標題 1"/>
          <p:cNvSpPr>
            <a:spLocks noGrp="1"/>
          </p:cNvSpPr>
          <p:nvPr>
            <p:ph type="title"/>
          </p:nvPr>
        </p:nvSpPr>
        <p:spPr>
          <a:xfrm>
            <a:off x="1691748" y="5507827"/>
            <a:ext cx="6876256" cy="1143000"/>
          </a:xfrm>
        </p:spPr>
        <p:txBody>
          <a:bodyPr>
            <a:noAutofit/>
          </a:bodyPr>
          <a:lstStyle/>
          <a:p>
            <a:pPr algn="l"/>
            <a:r>
              <a:rPr lang="zh-TW" altLang="en-US" sz="5400" b="1" u="sng" dirty="0" smtClean="0">
                <a:solidFill>
                  <a:srgbClr val="002060"/>
                </a:solidFill>
              </a:rPr>
              <a:t>申請計劃書表格說明</a:t>
            </a:r>
            <a:endParaRPr lang="zh-TW" altLang="en-US" sz="5400" b="1" u="sng" dirty="0">
              <a:solidFill>
                <a:srgbClr val="002060"/>
              </a:solidFill>
            </a:endParaRPr>
          </a:p>
        </p:txBody>
      </p:sp>
      <p:pic>
        <p:nvPicPr>
          <p:cNvPr id="6" name="圖片 5" descr="SIEP課程發展與教學實作手冊 - Adobe Acrobat Reader DC (32-bit)"/>
          <p:cNvPicPr>
            <a:picLocks noChangeAspect="1"/>
          </p:cNvPicPr>
          <p:nvPr/>
        </p:nvPicPr>
        <p:blipFill rotWithShape="1">
          <a:blip r:embed="rId3">
            <a:extLst>
              <a:ext uri="{28A0092B-C50C-407E-A947-70E740481C1C}">
                <a14:useLocalDpi xmlns:a14="http://schemas.microsoft.com/office/drawing/2010/main" val="0"/>
              </a:ext>
            </a:extLst>
          </a:blip>
          <a:srcRect l="9646" t="13251" r="11037" b="7095"/>
          <a:stretch/>
        </p:blipFill>
        <p:spPr>
          <a:xfrm rot="20292287">
            <a:off x="2131260" y="1411956"/>
            <a:ext cx="2847203" cy="3789386"/>
          </a:xfrm>
          <a:prstGeom prst="rect">
            <a:avLst/>
          </a:prstGeom>
          <a:ln>
            <a:noFill/>
          </a:ln>
          <a:effectLst>
            <a:outerShdw blurRad="190500" algn="tl" rotWithShape="0">
              <a:srgbClr val="000000">
                <a:alpha val="70000"/>
              </a:srgbClr>
            </a:outerShdw>
          </a:effectLst>
        </p:spPr>
      </p:pic>
      <p:pic>
        <p:nvPicPr>
          <p:cNvPr id="7" name="圖片 6" descr="110學年度_SIEP-國際交流申請表格0107.pdf - Adobe Acrobat Reader DC (32-bit)"/>
          <p:cNvPicPr>
            <a:picLocks noChangeAspect="1"/>
          </p:cNvPicPr>
          <p:nvPr/>
        </p:nvPicPr>
        <p:blipFill rotWithShape="1">
          <a:blip r:embed="rId4">
            <a:extLst>
              <a:ext uri="{28A0092B-C50C-407E-A947-70E740481C1C}">
                <a14:useLocalDpi xmlns:a14="http://schemas.microsoft.com/office/drawing/2010/main" val="0"/>
              </a:ext>
            </a:extLst>
          </a:blip>
          <a:srcRect l="9645" t="14300" r="11036" b="8000"/>
          <a:stretch/>
        </p:blipFill>
        <p:spPr>
          <a:xfrm rot="1284116">
            <a:off x="7639796" y="1651122"/>
            <a:ext cx="3023199" cy="392485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18642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學校本位課程發展</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12</a:t>
            </a:fld>
            <a:endParaRPr lang="zh-TW" altLang="en-US" dirty="0"/>
          </a:p>
        </p:txBody>
      </p:sp>
      <p:pic>
        <p:nvPicPr>
          <p:cNvPr id="4" name="圖片 3"/>
          <p:cNvPicPr>
            <a:picLocks noChangeAspect="1"/>
          </p:cNvPicPr>
          <p:nvPr/>
        </p:nvPicPr>
        <p:blipFill>
          <a:blip r:embed="rId2"/>
          <a:stretch>
            <a:fillRect/>
          </a:stretch>
        </p:blipFill>
        <p:spPr>
          <a:xfrm>
            <a:off x="2389695" y="1690688"/>
            <a:ext cx="7412610" cy="4243610"/>
          </a:xfrm>
          <a:prstGeom prst="rect">
            <a:avLst/>
          </a:prstGeom>
        </p:spPr>
      </p:pic>
    </p:spTree>
    <p:extLst>
      <p:ext uri="{BB962C8B-B14F-4D97-AF65-F5344CB8AC3E}">
        <p14:creationId xmlns:p14="http://schemas.microsoft.com/office/powerpoint/2010/main" val="528939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表格說明概覽</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13</a:t>
            </a:fld>
            <a:endParaRPr lang="zh-TW" altLang="en-US" dirty="0"/>
          </a:p>
        </p:txBody>
      </p:sp>
      <p:graphicFrame>
        <p:nvGraphicFramePr>
          <p:cNvPr id="4" name="內容版面配置區 3"/>
          <p:cNvGraphicFramePr>
            <a:graphicFrameLocks/>
          </p:cNvGraphicFramePr>
          <p:nvPr>
            <p:extLst>
              <p:ext uri="{D42A27DB-BD31-4B8C-83A1-F6EECF244321}">
                <p14:modId xmlns:p14="http://schemas.microsoft.com/office/powerpoint/2010/main" val="3033379759"/>
              </p:ext>
            </p:extLst>
          </p:nvPr>
        </p:nvGraphicFramePr>
        <p:xfrm>
          <a:off x="2383539" y="1687761"/>
          <a:ext cx="7718404" cy="4502507"/>
        </p:xfrm>
        <a:graphic>
          <a:graphicData uri="http://schemas.openxmlformats.org/drawingml/2006/table">
            <a:tbl>
              <a:tblPr firstRow="1" bandRow="1">
                <a:tableStyleId>{BC89EF96-8CEA-46FF-86C4-4CE0E7609802}</a:tableStyleId>
              </a:tblPr>
              <a:tblGrid>
                <a:gridCol w="2588488">
                  <a:extLst>
                    <a:ext uri="{9D8B030D-6E8A-4147-A177-3AD203B41FA5}">
                      <a16:colId xmlns:a16="http://schemas.microsoft.com/office/drawing/2014/main" val="2911332996"/>
                    </a:ext>
                  </a:extLst>
                </a:gridCol>
                <a:gridCol w="5129916">
                  <a:extLst>
                    <a:ext uri="{9D8B030D-6E8A-4147-A177-3AD203B41FA5}">
                      <a16:colId xmlns:a16="http://schemas.microsoft.com/office/drawing/2014/main" val="903170432"/>
                    </a:ext>
                  </a:extLst>
                </a:gridCol>
              </a:tblGrid>
              <a:tr h="434052">
                <a:tc>
                  <a:txBody>
                    <a:bodyPr/>
                    <a:lstStyle/>
                    <a:p>
                      <a:pPr algn="ctr"/>
                      <a:r>
                        <a:rPr lang="zh-TW" altLang="en-US" sz="2400" dirty="0" smtClean="0"/>
                        <a:t>發展階段</a:t>
                      </a:r>
                      <a:endParaRPr lang="zh-TW" altLang="en-US" sz="2400" dirty="0"/>
                    </a:p>
                  </a:txBody>
                  <a:tcPr anchor="ctr"/>
                </a:tc>
                <a:tc>
                  <a:txBody>
                    <a:bodyPr/>
                    <a:lstStyle/>
                    <a:p>
                      <a:pPr algn="ctr"/>
                      <a:r>
                        <a:rPr lang="zh-TW" altLang="en-US" sz="2400" dirty="0" smtClean="0"/>
                        <a:t>　國際交流</a:t>
                      </a:r>
                      <a:endParaRPr lang="zh-TW" altLang="en-US" sz="2400" dirty="0"/>
                    </a:p>
                  </a:txBody>
                  <a:tcPr anchor="ctr"/>
                </a:tc>
                <a:extLst>
                  <a:ext uri="{0D108BD9-81ED-4DB2-BD59-A6C34878D82A}">
                    <a16:rowId xmlns:a16="http://schemas.microsoft.com/office/drawing/2014/main" val="1745160375"/>
                  </a:ext>
                </a:extLst>
              </a:tr>
              <a:tr h="1903152">
                <a:tc>
                  <a:txBody>
                    <a:bodyPr/>
                    <a:lstStyle/>
                    <a:p>
                      <a:pPr algn="ctr"/>
                      <a:r>
                        <a:rPr lang="zh-TW" altLang="en-US" sz="2400" b="1" dirty="0" smtClean="0"/>
                        <a:t>情境分析</a:t>
                      </a:r>
                      <a:r>
                        <a:rPr lang="en-US" altLang="zh-TW" sz="2400" b="1" dirty="0" smtClean="0"/>
                        <a:t/>
                      </a:r>
                      <a:br>
                        <a:rPr lang="en-US" altLang="zh-TW" sz="2400" b="1" dirty="0" smtClean="0"/>
                      </a:br>
                      <a:r>
                        <a:rPr lang="zh-TW" altLang="en-US" sz="2400" b="1" dirty="0" smtClean="0"/>
                        <a:t>與目標擬定</a:t>
                      </a:r>
                      <a:endParaRPr lang="en-US" altLang="zh-TW" sz="2400" b="1" dirty="0" smtClean="0"/>
                    </a:p>
                  </a:txBody>
                  <a:tcPr anchor="ctr"/>
                </a:tc>
                <a:tc>
                  <a:txBody>
                    <a:bodyPr/>
                    <a:lstStyle/>
                    <a:p>
                      <a:pPr marL="536575" lvl="4" indent="0" algn="l"/>
                      <a:r>
                        <a:rPr lang="zh-TW" altLang="en-US" sz="2400" dirty="0" smtClean="0"/>
                        <a:t>壹、學校基本資料表</a:t>
                      </a:r>
                    </a:p>
                    <a:p>
                      <a:pPr marL="536575" lvl="4" indent="0" algn="l"/>
                      <a:r>
                        <a:rPr lang="zh-TW" altLang="en-US" sz="2400" dirty="0" smtClean="0"/>
                        <a:t>貳、</a:t>
                      </a:r>
                      <a:r>
                        <a:rPr lang="en-US" altLang="zh-TW" sz="2400" dirty="0" smtClean="0">
                          <a:solidFill>
                            <a:schemeClr val="tx1"/>
                          </a:solidFill>
                        </a:rPr>
                        <a:t>SIEP-</a:t>
                      </a:r>
                      <a:r>
                        <a:rPr lang="en-US" altLang="zh-TW" sz="2400" b="0" dirty="0" smtClean="0">
                          <a:solidFill>
                            <a:schemeClr val="tx1"/>
                          </a:solidFill>
                        </a:rPr>
                        <a:t>IE</a:t>
                      </a:r>
                      <a:r>
                        <a:rPr lang="zh-TW" altLang="en-US" sz="2400" b="0" dirty="0" smtClean="0">
                          <a:solidFill>
                            <a:schemeClr val="tx1"/>
                          </a:solidFill>
                        </a:rPr>
                        <a:t>計畫</a:t>
                      </a:r>
                      <a:r>
                        <a:rPr lang="zh-TW" altLang="en-US" sz="2400" dirty="0" smtClean="0"/>
                        <a:t>基本資料表</a:t>
                      </a:r>
                    </a:p>
                    <a:p>
                      <a:pPr marL="536575" lvl="4" indent="0" algn="l"/>
                      <a:r>
                        <a:rPr lang="zh-TW" altLang="en-US" sz="2400" dirty="0" smtClean="0"/>
                        <a:t>參、學校資源盤點</a:t>
                      </a:r>
                    </a:p>
                    <a:p>
                      <a:pPr marL="536575" lvl="4" indent="0" algn="l"/>
                      <a:r>
                        <a:rPr lang="zh-TW" altLang="en-US" sz="2400" dirty="0" smtClean="0"/>
                        <a:t>肆、國際教育現況分析</a:t>
                      </a:r>
                    </a:p>
                    <a:p>
                      <a:pPr marL="536575" lvl="4" indent="0" algn="l"/>
                      <a:r>
                        <a:rPr lang="zh-TW" altLang="en-US" sz="2400" dirty="0" smtClean="0"/>
                        <a:t>伍、本計畫推動目標</a:t>
                      </a:r>
                    </a:p>
                    <a:p>
                      <a:pPr marL="536575" lvl="4" indent="0" algn="l"/>
                      <a:r>
                        <a:rPr lang="zh-TW" altLang="en-US" sz="2400" dirty="0" smtClean="0"/>
                        <a:t>陸、組織分工</a:t>
                      </a:r>
                    </a:p>
                  </a:txBody>
                  <a:tcPr anchor="ctr"/>
                </a:tc>
                <a:extLst>
                  <a:ext uri="{0D108BD9-81ED-4DB2-BD59-A6C34878D82A}">
                    <a16:rowId xmlns:a16="http://schemas.microsoft.com/office/drawing/2014/main" val="1446197042"/>
                  </a:ext>
                </a:extLst>
              </a:tr>
              <a:tr h="570587">
                <a:tc>
                  <a:txBody>
                    <a:bodyPr/>
                    <a:lstStyle/>
                    <a:p>
                      <a:pPr algn="ctr"/>
                      <a:r>
                        <a:rPr lang="zh-TW" altLang="en-US" sz="2400" b="1" dirty="0" smtClean="0"/>
                        <a:t>課程設計與實施</a:t>
                      </a:r>
                    </a:p>
                  </a:txBody>
                  <a:tcPr anchor="ctr"/>
                </a:tc>
                <a:tc>
                  <a:txBody>
                    <a:bodyPr/>
                    <a:lstStyle/>
                    <a:p>
                      <a:pPr marL="536575" indent="0" algn="l"/>
                      <a:r>
                        <a:rPr lang="zh-TW" altLang="en-US" sz="2400" dirty="0" smtClean="0"/>
                        <a:t>柒、</a:t>
                      </a:r>
                      <a:r>
                        <a:rPr lang="en-US" altLang="zh-TW" sz="2400" dirty="0" smtClean="0"/>
                        <a:t>SIEP-IE</a:t>
                      </a:r>
                      <a:r>
                        <a:rPr lang="zh-TW" altLang="en-US" sz="2400" dirty="0" smtClean="0"/>
                        <a:t>交流方案</a:t>
                      </a:r>
                    </a:p>
                  </a:txBody>
                  <a:tcPr anchor="ctr"/>
                </a:tc>
                <a:extLst>
                  <a:ext uri="{0D108BD9-81ED-4DB2-BD59-A6C34878D82A}">
                    <a16:rowId xmlns:a16="http://schemas.microsoft.com/office/drawing/2014/main" val="3261602534"/>
                  </a:ext>
                </a:extLst>
              </a:tr>
              <a:tr h="1078605">
                <a:tc>
                  <a:txBody>
                    <a:bodyPr/>
                    <a:lstStyle/>
                    <a:p>
                      <a:pPr algn="ctr"/>
                      <a:r>
                        <a:rPr lang="zh-TW" altLang="en-US" sz="2400" b="1" dirty="0" smtClean="0"/>
                        <a:t>檢核與評估</a:t>
                      </a:r>
                      <a:endParaRPr lang="zh-TW" altLang="en-US" sz="2400" b="1" dirty="0"/>
                    </a:p>
                  </a:txBody>
                  <a:tcPr anchor="ctr"/>
                </a:tc>
                <a:tc>
                  <a:txBody>
                    <a:bodyPr/>
                    <a:lstStyle/>
                    <a:p>
                      <a:pPr marL="536575" lvl="4" indent="0" algn="l"/>
                      <a:r>
                        <a:rPr lang="zh-TW" altLang="en-US" sz="2400" dirty="0" smtClean="0"/>
                        <a:t>捌、計畫期程</a:t>
                      </a:r>
                      <a:endParaRPr lang="en-US" altLang="zh-TW" sz="2400" dirty="0" smtClean="0"/>
                    </a:p>
                    <a:p>
                      <a:pPr marL="536575" lvl="4" indent="0" algn="l"/>
                      <a:r>
                        <a:rPr lang="zh-TW" altLang="en-US" sz="2400" dirty="0" smtClean="0"/>
                        <a:t>玖、預期成效</a:t>
                      </a:r>
                      <a:endParaRPr lang="en-US" altLang="zh-TW" sz="2400" dirty="0" smtClean="0"/>
                    </a:p>
                    <a:p>
                      <a:pPr marL="536575" lvl="4" indent="0" algn="l"/>
                      <a:r>
                        <a:rPr lang="zh-TW" altLang="en-US" sz="2400" dirty="0" smtClean="0"/>
                        <a:t>壹拾、經費需求</a:t>
                      </a:r>
                    </a:p>
                  </a:txBody>
                  <a:tcPr anchor="ctr"/>
                </a:tc>
                <a:extLst>
                  <a:ext uri="{0D108BD9-81ED-4DB2-BD59-A6C34878D82A}">
                    <a16:rowId xmlns:a16="http://schemas.microsoft.com/office/drawing/2014/main" val="2996775393"/>
                  </a:ext>
                </a:extLst>
              </a:tr>
            </a:tbl>
          </a:graphicData>
        </a:graphic>
      </p:graphicFrame>
      <p:sp>
        <p:nvSpPr>
          <p:cNvPr id="5" name="文字方塊 4"/>
          <p:cNvSpPr txBox="1"/>
          <p:nvPr/>
        </p:nvSpPr>
        <p:spPr>
          <a:xfrm>
            <a:off x="2383539" y="6281496"/>
            <a:ext cx="5770984" cy="369332"/>
          </a:xfrm>
          <a:prstGeom prst="rect">
            <a:avLst/>
          </a:prstGeom>
          <a:noFill/>
        </p:spPr>
        <p:txBody>
          <a:bodyPr wrap="square" rtlCol="0">
            <a:spAutoFit/>
          </a:bodyPr>
          <a:lstStyle/>
          <a:p>
            <a:r>
              <a:rPr lang="en-US" altLang="zh-TW" dirty="0" smtClean="0"/>
              <a:t>※</a:t>
            </a:r>
            <a:r>
              <a:rPr lang="zh-TW" altLang="en-US" dirty="0" smtClean="0"/>
              <a:t>皆為</a:t>
            </a:r>
            <a:r>
              <a:rPr lang="zh-TW" altLang="en-US" b="1" dirty="0" smtClean="0"/>
              <a:t>線上填報</a:t>
            </a:r>
            <a:r>
              <a:rPr lang="zh-TW" altLang="en-US" dirty="0" smtClean="0"/>
              <a:t>。</a:t>
            </a:r>
            <a:endParaRPr lang="zh-TW" altLang="en-US" dirty="0"/>
          </a:p>
        </p:txBody>
      </p:sp>
    </p:spTree>
    <p:extLst>
      <p:ext uri="{BB962C8B-B14F-4D97-AF65-F5344CB8AC3E}">
        <p14:creationId xmlns:p14="http://schemas.microsoft.com/office/powerpoint/2010/main" val="27901672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壹、學校基本資料表</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14</a:t>
            </a:fld>
            <a:endParaRPr lang="zh-TW" altLang="en-US" dirty="0"/>
          </a:p>
        </p:txBody>
      </p:sp>
      <p:sp>
        <p:nvSpPr>
          <p:cNvPr id="6" name="內容版面配置區 2"/>
          <p:cNvSpPr txBox="1">
            <a:spLocks/>
          </p:cNvSpPr>
          <p:nvPr/>
        </p:nvSpPr>
        <p:spPr>
          <a:xfrm>
            <a:off x="5677483" y="1690688"/>
            <a:ext cx="2818656"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smtClean="0"/>
              <a:t>線上申請</a:t>
            </a:r>
            <a:endParaRPr lang="en-US" altLang="zh-TW" dirty="0" smtClean="0"/>
          </a:p>
          <a:p>
            <a:r>
              <a:rPr lang="zh-TW" altLang="en-US" dirty="0" smtClean="0"/>
              <a:t>線上批閱</a:t>
            </a:r>
            <a:endParaRPr lang="en-US" altLang="zh-TW" dirty="0" smtClean="0"/>
          </a:p>
          <a:p>
            <a:r>
              <a:rPr lang="zh-TW" altLang="en-US" dirty="0" smtClean="0"/>
              <a:t>落實行政減量</a:t>
            </a:r>
            <a:endParaRPr lang="zh-TW" altLang="en-US" dirty="0"/>
          </a:p>
        </p:txBody>
      </p:sp>
      <p:pic>
        <p:nvPicPr>
          <p:cNvPr id="7" name="圖片 6" descr="SIEP_雙語課程申請表格_1111確認.pdf - Adobe Acrobat Reader DC"/>
          <p:cNvPicPr>
            <a:picLocks noChangeAspect="1"/>
          </p:cNvPicPr>
          <p:nvPr/>
        </p:nvPicPr>
        <p:blipFill rotWithShape="1">
          <a:blip r:embed="rId2">
            <a:extLst>
              <a:ext uri="{28A0092B-C50C-407E-A947-70E740481C1C}">
                <a14:useLocalDpi xmlns:a14="http://schemas.microsoft.com/office/drawing/2010/main" val="0"/>
              </a:ext>
            </a:extLst>
          </a:blip>
          <a:srcRect l="21333" t="22688" r="24332" b="30079"/>
          <a:stretch/>
        </p:blipFill>
        <p:spPr>
          <a:xfrm>
            <a:off x="838200" y="1690688"/>
            <a:ext cx="4315691" cy="4810934"/>
          </a:xfrm>
          <a:prstGeom prst="rect">
            <a:avLst/>
          </a:prstGeom>
          <a:ln>
            <a:solidFill>
              <a:schemeClr val="tx1"/>
            </a:solidFill>
          </a:ln>
        </p:spPr>
      </p:pic>
    </p:spTree>
    <p:extLst>
      <p:ext uri="{BB962C8B-B14F-4D97-AF65-F5344CB8AC3E}">
        <p14:creationId xmlns:p14="http://schemas.microsoft.com/office/powerpoint/2010/main" val="10658633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貳、</a:t>
            </a:r>
            <a:r>
              <a:rPr lang="en-US" altLang="zh-TW" dirty="0"/>
              <a:t>SIEP-IE</a:t>
            </a:r>
            <a:r>
              <a:rPr lang="zh-TW" altLang="en-US" dirty="0"/>
              <a:t>計畫基本資料表</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15</a:t>
            </a:fld>
            <a:endParaRPr lang="zh-TW" altLang="en-US" dirty="0"/>
          </a:p>
        </p:txBody>
      </p:sp>
      <p:sp>
        <p:nvSpPr>
          <p:cNvPr id="4" name="內容版面配置區 2"/>
          <p:cNvSpPr txBox="1">
            <a:spLocks/>
          </p:cNvSpPr>
          <p:nvPr/>
        </p:nvSpPr>
        <p:spPr>
          <a:xfrm>
            <a:off x="5729132" y="1690688"/>
            <a:ext cx="3012685" cy="404194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smtClean="0"/>
              <a:t>交流方案主題</a:t>
            </a:r>
            <a:endParaRPr lang="en-US" altLang="zh-TW" dirty="0" smtClean="0"/>
          </a:p>
          <a:p>
            <a:r>
              <a:rPr lang="zh-TW" altLang="en-US" dirty="0" smtClean="0"/>
              <a:t>辦理規模</a:t>
            </a:r>
            <a:endParaRPr lang="en-US" altLang="zh-TW" dirty="0" smtClean="0"/>
          </a:p>
          <a:p>
            <a:r>
              <a:rPr lang="zh-TW" altLang="en-US" dirty="0" smtClean="0"/>
              <a:t>交流類型</a:t>
            </a:r>
            <a:endParaRPr lang="en-US" altLang="zh-TW" dirty="0" smtClean="0"/>
          </a:p>
          <a:p>
            <a:r>
              <a:rPr lang="zh-TW" altLang="en-US" dirty="0" smtClean="0"/>
              <a:t>交流國家與單位</a:t>
            </a:r>
            <a:endParaRPr lang="zh-TW" altLang="en-US" dirty="0"/>
          </a:p>
        </p:txBody>
      </p:sp>
      <p:pic>
        <p:nvPicPr>
          <p:cNvPr id="5" name="圖片 4" descr="110學年度_SIEP-國際交流申請表格0107.pdf - Adobe Acrobat Reader DC (32-bit)"/>
          <p:cNvPicPr>
            <a:picLocks noChangeAspect="1"/>
          </p:cNvPicPr>
          <p:nvPr/>
        </p:nvPicPr>
        <p:blipFill rotWithShape="1">
          <a:blip r:embed="rId2">
            <a:extLst>
              <a:ext uri="{28A0092B-C50C-407E-A947-70E740481C1C}">
                <a14:useLocalDpi xmlns:a14="http://schemas.microsoft.com/office/drawing/2010/main" val="0"/>
              </a:ext>
            </a:extLst>
          </a:blip>
          <a:srcRect l="13820" t="20601" r="16603" b="18500"/>
          <a:stretch/>
        </p:blipFill>
        <p:spPr>
          <a:xfrm>
            <a:off x="838200" y="1690688"/>
            <a:ext cx="4275983" cy="4960140"/>
          </a:xfrm>
          <a:prstGeom prst="rect">
            <a:avLst/>
          </a:prstGeom>
        </p:spPr>
      </p:pic>
    </p:spTree>
    <p:extLst>
      <p:ext uri="{BB962C8B-B14F-4D97-AF65-F5344CB8AC3E}">
        <p14:creationId xmlns:p14="http://schemas.microsoft.com/office/powerpoint/2010/main" val="734952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貳、</a:t>
            </a:r>
            <a:r>
              <a:rPr lang="en-US" altLang="zh-TW" dirty="0"/>
              <a:t>SIEP-IE</a:t>
            </a:r>
            <a:r>
              <a:rPr lang="zh-TW" altLang="en-US" dirty="0"/>
              <a:t>計畫基本資料表</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16</a:t>
            </a:fld>
            <a:endParaRPr lang="zh-TW" altLang="en-US" dirty="0"/>
          </a:p>
        </p:txBody>
      </p:sp>
      <p:grpSp>
        <p:nvGrpSpPr>
          <p:cNvPr id="4" name="群組 3"/>
          <p:cNvGrpSpPr/>
          <p:nvPr/>
        </p:nvGrpSpPr>
        <p:grpSpPr>
          <a:xfrm>
            <a:off x="429837" y="1572981"/>
            <a:ext cx="11332326" cy="4972961"/>
            <a:chOff x="174570" y="1700808"/>
            <a:chExt cx="10047594" cy="4022725"/>
          </a:xfrm>
        </p:grpSpPr>
        <p:sp>
          <p:nvSpPr>
            <p:cNvPr id="5" name="手繪多邊形 4"/>
            <p:cNvSpPr/>
            <p:nvPr/>
          </p:nvSpPr>
          <p:spPr>
            <a:xfrm>
              <a:off x="174570" y="1700808"/>
              <a:ext cx="1895772" cy="4022725"/>
            </a:xfrm>
            <a:custGeom>
              <a:avLst/>
              <a:gdLst>
                <a:gd name="connsiteX0" fmla="*/ 0 w 1895772"/>
                <a:gd name="connsiteY0" fmla="*/ 189577 h 4022725"/>
                <a:gd name="connsiteX1" fmla="*/ 189577 w 1895772"/>
                <a:gd name="connsiteY1" fmla="*/ 0 h 4022725"/>
                <a:gd name="connsiteX2" fmla="*/ 1706195 w 1895772"/>
                <a:gd name="connsiteY2" fmla="*/ 0 h 4022725"/>
                <a:gd name="connsiteX3" fmla="*/ 1895772 w 1895772"/>
                <a:gd name="connsiteY3" fmla="*/ 189577 h 4022725"/>
                <a:gd name="connsiteX4" fmla="*/ 1895772 w 1895772"/>
                <a:gd name="connsiteY4" fmla="*/ 3833148 h 4022725"/>
                <a:gd name="connsiteX5" fmla="*/ 1706195 w 1895772"/>
                <a:gd name="connsiteY5" fmla="*/ 4022725 h 4022725"/>
                <a:gd name="connsiteX6" fmla="*/ 189577 w 1895772"/>
                <a:gd name="connsiteY6" fmla="*/ 4022725 h 4022725"/>
                <a:gd name="connsiteX7" fmla="*/ 0 w 1895772"/>
                <a:gd name="connsiteY7" fmla="*/ 3833148 h 4022725"/>
                <a:gd name="connsiteX8" fmla="*/ 0 w 1895772"/>
                <a:gd name="connsiteY8" fmla="*/ 189577 h 402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772" h="4022725">
                  <a:moveTo>
                    <a:pt x="0" y="189577"/>
                  </a:moveTo>
                  <a:cubicBezTo>
                    <a:pt x="0" y="84877"/>
                    <a:pt x="84877" y="0"/>
                    <a:pt x="189577" y="0"/>
                  </a:cubicBezTo>
                  <a:lnTo>
                    <a:pt x="1706195" y="0"/>
                  </a:lnTo>
                  <a:cubicBezTo>
                    <a:pt x="1810895" y="0"/>
                    <a:pt x="1895772" y="84877"/>
                    <a:pt x="1895772" y="189577"/>
                  </a:cubicBezTo>
                  <a:lnTo>
                    <a:pt x="1895772" y="3833148"/>
                  </a:lnTo>
                  <a:cubicBezTo>
                    <a:pt x="1895772" y="3937848"/>
                    <a:pt x="1810895" y="4022725"/>
                    <a:pt x="1706195" y="4022725"/>
                  </a:cubicBezTo>
                  <a:lnTo>
                    <a:pt x="189577" y="4022725"/>
                  </a:lnTo>
                  <a:cubicBezTo>
                    <a:pt x="84877" y="4022725"/>
                    <a:pt x="0" y="3937848"/>
                    <a:pt x="0" y="3833148"/>
                  </a:cubicBezTo>
                  <a:lnTo>
                    <a:pt x="0" y="189577"/>
                  </a:lnTo>
                  <a:close/>
                </a:path>
              </a:pathLst>
            </a:custGeom>
            <a:solidFill>
              <a:srgbClr val="629DD1">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15356" tIns="115356" rIns="115356" bIns="2931264" numCol="1" spcCol="1270" anchor="t" anchorCtr="0">
              <a:noAutofit/>
            </a:bodyPr>
            <a:lstStyle/>
            <a:p>
              <a:pPr lvl="0" algn="ctr" defTabSz="933450">
                <a:lnSpc>
                  <a:spcPct val="90000"/>
                </a:lnSpc>
                <a:spcBef>
                  <a:spcPct val="0"/>
                </a:spcBef>
                <a:spcAft>
                  <a:spcPct val="35000"/>
                </a:spcAft>
              </a:pPr>
              <a:r>
                <a:rPr lang="zh-TW" altLang="en-US" sz="2100" kern="1200" dirty="0" smtClean="0">
                  <a:solidFill>
                    <a:sysClr val="windowText" lastClr="000000">
                      <a:hueOff val="0"/>
                      <a:satOff val="0"/>
                      <a:lumOff val="0"/>
                      <a:alphaOff val="0"/>
                    </a:sysClr>
                  </a:solidFill>
                  <a:latin typeface="標楷體"/>
                  <a:ea typeface="標楷體"/>
                  <a:cs typeface="+mn-cs"/>
                </a:rPr>
                <a:t>辦理</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外國</a:t>
              </a:r>
              <a:r>
                <a:rPr lang="zh-TW" altLang="en-US" sz="2100" kern="1200" dirty="0">
                  <a:solidFill>
                    <a:sysClr val="windowText" lastClr="000000">
                      <a:hueOff val="0"/>
                      <a:satOff val="0"/>
                      <a:lumOff val="0"/>
                      <a:alphaOff val="0"/>
                    </a:sysClr>
                  </a:solidFill>
                  <a:latin typeface="標楷體"/>
                  <a:ea typeface="標楷體"/>
                  <a:cs typeface="+mn-cs"/>
                </a:rPr>
                <a:t>學校</a:t>
              </a:r>
              <a:r>
                <a:rPr lang="zh-TW" altLang="en-US" sz="2100" kern="1200" dirty="0" smtClean="0">
                  <a:solidFill>
                    <a:sysClr val="windowText" lastClr="000000">
                      <a:hueOff val="0"/>
                      <a:satOff val="0"/>
                      <a:lumOff val="0"/>
                      <a:alphaOff val="0"/>
                    </a:sysClr>
                  </a:solidFill>
                  <a:latin typeface="標楷體"/>
                  <a:ea typeface="標楷體"/>
                  <a:cs typeface="+mn-cs"/>
                </a:rPr>
                <a:t>、</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師生</a:t>
              </a:r>
              <a:r>
                <a:rPr lang="zh-TW" altLang="en-US" sz="2100" kern="1200" dirty="0">
                  <a:solidFill>
                    <a:sysClr val="windowText" lastClr="000000">
                      <a:hueOff val="0"/>
                      <a:satOff val="0"/>
                      <a:lumOff val="0"/>
                      <a:alphaOff val="0"/>
                    </a:sysClr>
                  </a:solidFill>
                  <a:latin typeface="標楷體"/>
                  <a:ea typeface="標楷體"/>
                  <a:cs typeface="+mn-cs"/>
                </a:rPr>
                <a:t>來訪</a:t>
              </a:r>
            </a:p>
          </p:txBody>
        </p:sp>
        <p:sp>
          <p:nvSpPr>
            <p:cNvPr id="6" name="手繪多邊形 5"/>
            <p:cNvSpPr/>
            <p:nvPr/>
          </p:nvSpPr>
          <p:spPr>
            <a:xfrm>
              <a:off x="364147" y="2611880"/>
              <a:ext cx="1516618" cy="708915"/>
            </a:xfrm>
            <a:custGeom>
              <a:avLst/>
              <a:gdLst>
                <a:gd name="connsiteX0" fmla="*/ 0 w 1516618"/>
                <a:gd name="connsiteY0" fmla="*/ 58603 h 586025"/>
                <a:gd name="connsiteX1" fmla="*/ 58603 w 1516618"/>
                <a:gd name="connsiteY1" fmla="*/ 0 h 586025"/>
                <a:gd name="connsiteX2" fmla="*/ 1458016 w 1516618"/>
                <a:gd name="connsiteY2" fmla="*/ 0 h 586025"/>
                <a:gd name="connsiteX3" fmla="*/ 1516619 w 1516618"/>
                <a:gd name="connsiteY3" fmla="*/ 58603 h 586025"/>
                <a:gd name="connsiteX4" fmla="*/ 1516618 w 1516618"/>
                <a:gd name="connsiteY4" fmla="*/ 527423 h 586025"/>
                <a:gd name="connsiteX5" fmla="*/ 1458015 w 1516618"/>
                <a:gd name="connsiteY5" fmla="*/ 586026 h 586025"/>
                <a:gd name="connsiteX6" fmla="*/ 58603 w 1516618"/>
                <a:gd name="connsiteY6" fmla="*/ 586025 h 586025"/>
                <a:gd name="connsiteX7" fmla="*/ 0 w 1516618"/>
                <a:gd name="connsiteY7" fmla="*/ 527422 h 586025"/>
                <a:gd name="connsiteX8" fmla="*/ 0 w 1516618"/>
                <a:gd name="connsiteY8" fmla="*/ 58603 h 5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586025">
                  <a:moveTo>
                    <a:pt x="0" y="58603"/>
                  </a:moveTo>
                  <a:cubicBezTo>
                    <a:pt x="0" y="26237"/>
                    <a:pt x="26237" y="0"/>
                    <a:pt x="58603" y="0"/>
                  </a:cubicBezTo>
                  <a:lnTo>
                    <a:pt x="1458016" y="0"/>
                  </a:lnTo>
                  <a:cubicBezTo>
                    <a:pt x="1490382" y="0"/>
                    <a:pt x="1516619" y="26237"/>
                    <a:pt x="1516619" y="58603"/>
                  </a:cubicBezTo>
                  <a:cubicBezTo>
                    <a:pt x="1516619" y="214876"/>
                    <a:pt x="1516618" y="371150"/>
                    <a:pt x="1516618" y="527423"/>
                  </a:cubicBezTo>
                  <a:cubicBezTo>
                    <a:pt x="1516618" y="559789"/>
                    <a:pt x="1490381" y="586026"/>
                    <a:pt x="1458015" y="586026"/>
                  </a:cubicBezTo>
                  <a:lnTo>
                    <a:pt x="58603" y="586025"/>
                  </a:lnTo>
                  <a:cubicBezTo>
                    <a:pt x="26237" y="586025"/>
                    <a:pt x="0" y="559788"/>
                    <a:pt x="0" y="527422"/>
                  </a:cubicBezTo>
                  <a:lnTo>
                    <a:pt x="0" y="58603"/>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67964" tIns="55264" rIns="67964" bIns="55264" numCol="1" spcCol="1270" anchor="ctr" anchorCtr="0">
              <a:noAutofit/>
            </a:bodyPr>
            <a:lstStyle/>
            <a:p>
              <a:pPr lvl="0" algn="ctr" defTabSz="889000">
                <a:lnSpc>
                  <a:spcPct val="90000"/>
                </a:lnSpc>
                <a:spcBef>
                  <a:spcPct val="0"/>
                </a:spcBef>
                <a:spcAft>
                  <a:spcPct val="35000"/>
                </a:spcAft>
              </a:pPr>
              <a:r>
                <a:rPr lang="zh-TW" altLang="en-US" sz="2000" kern="1200" dirty="0" smtClean="0">
                  <a:solidFill>
                    <a:srgbClr val="242852"/>
                  </a:solidFill>
                  <a:latin typeface="標楷體"/>
                  <a:ea typeface="標楷體"/>
                  <a:cs typeface="+mn-cs"/>
                </a:rPr>
                <a:t>專題</a:t>
              </a:r>
              <a:r>
                <a:rPr lang="en-US" altLang="zh-TW" sz="2000" kern="1200" dirty="0" smtClean="0">
                  <a:solidFill>
                    <a:srgbClr val="242852"/>
                  </a:solidFill>
                  <a:latin typeface="標楷體"/>
                  <a:ea typeface="標楷體"/>
                  <a:cs typeface="+mn-cs"/>
                </a:rPr>
                <a:t/>
              </a:r>
              <a:br>
                <a:rPr lang="en-US" altLang="zh-TW" sz="2000" kern="1200" dirty="0" smtClean="0">
                  <a:solidFill>
                    <a:srgbClr val="242852"/>
                  </a:solidFill>
                  <a:latin typeface="標楷體"/>
                  <a:ea typeface="標楷體"/>
                  <a:cs typeface="+mn-cs"/>
                </a:rPr>
              </a:br>
              <a:r>
                <a:rPr lang="zh-TW" altLang="en-US" sz="2000" kern="1200" dirty="0" smtClean="0">
                  <a:solidFill>
                    <a:srgbClr val="242852"/>
                  </a:solidFill>
                  <a:latin typeface="標楷體"/>
                  <a:ea typeface="標楷體"/>
                  <a:cs typeface="+mn-cs"/>
                </a:rPr>
                <a:t>研習營</a:t>
              </a:r>
              <a:endParaRPr lang="zh-TW" altLang="en-US" sz="2000" kern="1200" dirty="0">
                <a:solidFill>
                  <a:srgbClr val="242852"/>
                </a:solidFill>
                <a:latin typeface="標楷體"/>
                <a:ea typeface="標楷體"/>
                <a:cs typeface="+mn-cs"/>
              </a:endParaRPr>
            </a:p>
          </p:txBody>
        </p:sp>
        <p:sp>
          <p:nvSpPr>
            <p:cNvPr id="7" name="手繪多邊形 6"/>
            <p:cNvSpPr/>
            <p:nvPr/>
          </p:nvSpPr>
          <p:spPr>
            <a:xfrm>
              <a:off x="364147" y="3368137"/>
              <a:ext cx="1516618" cy="708915"/>
            </a:xfrm>
            <a:custGeom>
              <a:avLst/>
              <a:gdLst>
                <a:gd name="connsiteX0" fmla="*/ 0 w 1516618"/>
                <a:gd name="connsiteY0" fmla="*/ 58603 h 586025"/>
                <a:gd name="connsiteX1" fmla="*/ 58603 w 1516618"/>
                <a:gd name="connsiteY1" fmla="*/ 0 h 586025"/>
                <a:gd name="connsiteX2" fmla="*/ 1458016 w 1516618"/>
                <a:gd name="connsiteY2" fmla="*/ 0 h 586025"/>
                <a:gd name="connsiteX3" fmla="*/ 1516619 w 1516618"/>
                <a:gd name="connsiteY3" fmla="*/ 58603 h 586025"/>
                <a:gd name="connsiteX4" fmla="*/ 1516618 w 1516618"/>
                <a:gd name="connsiteY4" fmla="*/ 527423 h 586025"/>
                <a:gd name="connsiteX5" fmla="*/ 1458015 w 1516618"/>
                <a:gd name="connsiteY5" fmla="*/ 586026 h 586025"/>
                <a:gd name="connsiteX6" fmla="*/ 58603 w 1516618"/>
                <a:gd name="connsiteY6" fmla="*/ 586025 h 586025"/>
                <a:gd name="connsiteX7" fmla="*/ 0 w 1516618"/>
                <a:gd name="connsiteY7" fmla="*/ 527422 h 586025"/>
                <a:gd name="connsiteX8" fmla="*/ 0 w 1516618"/>
                <a:gd name="connsiteY8" fmla="*/ 58603 h 5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586025">
                  <a:moveTo>
                    <a:pt x="0" y="58603"/>
                  </a:moveTo>
                  <a:cubicBezTo>
                    <a:pt x="0" y="26237"/>
                    <a:pt x="26237" y="0"/>
                    <a:pt x="58603" y="0"/>
                  </a:cubicBezTo>
                  <a:lnTo>
                    <a:pt x="1458016" y="0"/>
                  </a:lnTo>
                  <a:cubicBezTo>
                    <a:pt x="1490382" y="0"/>
                    <a:pt x="1516619" y="26237"/>
                    <a:pt x="1516619" y="58603"/>
                  </a:cubicBezTo>
                  <a:cubicBezTo>
                    <a:pt x="1516619" y="214876"/>
                    <a:pt x="1516618" y="371150"/>
                    <a:pt x="1516618" y="527423"/>
                  </a:cubicBezTo>
                  <a:cubicBezTo>
                    <a:pt x="1516618" y="559789"/>
                    <a:pt x="1490381" y="586026"/>
                    <a:pt x="1458015" y="586026"/>
                  </a:cubicBezTo>
                  <a:lnTo>
                    <a:pt x="58603" y="586025"/>
                  </a:lnTo>
                  <a:cubicBezTo>
                    <a:pt x="26237" y="586025"/>
                    <a:pt x="0" y="559788"/>
                    <a:pt x="0" y="527422"/>
                  </a:cubicBezTo>
                  <a:lnTo>
                    <a:pt x="0" y="58603"/>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67964" tIns="55264" rIns="67964" bIns="55264" numCol="1" spcCol="1270" anchor="ctr" anchorCtr="0">
              <a:noAutofit/>
            </a:bodyPr>
            <a:lstStyle/>
            <a:p>
              <a:pPr lvl="0" algn="ctr" defTabSz="889000">
                <a:lnSpc>
                  <a:spcPct val="90000"/>
                </a:lnSpc>
                <a:spcBef>
                  <a:spcPct val="0"/>
                </a:spcBef>
                <a:spcAft>
                  <a:spcPct val="35000"/>
                </a:spcAft>
              </a:pPr>
              <a:r>
                <a:rPr lang="zh-TW" altLang="en-US" sz="2000" kern="1200" dirty="0">
                  <a:solidFill>
                    <a:srgbClr val="242852"/>
                  </a:solidFill>
                  <a:latin typeface="標楷體"/>
                  <a:ea typeface="標楷體"/>
                  <a:cs typeface="+mn-cs"/>
                </a:rPr>
                <a:t>華語</a:t>
              </a:r>
              <a:r>
                <a:rPr lang="zh-TW" altLang="en-US" sz="2000" kern="1200" dirty="0" smtClean="0">
                  <a:solidFill>
                    <a:srgbClr val="242852"/>
                  </a:solidFill>
                  <a:latin typeface="標楷體"/>
                  <a:ea typeface="標楷體"/>
                  <a:cs typeface="+mn-cs"/>
                </a:rPr>
                <a:t>及</a:t>
              </a:r>
              <a:r>
                <a:rPr lang="en-US" altLang="zh-TW" sz="2000" dirty="0">
                  <a:solidFill>
                    <a:srgbClr val="242852"/>
                  </a:solidFill>
                  <a:latin typeface="標楷體"/>
                  <a:ea typeface="標楷體"/>
                </a:rPr>
                <a:t/>
              </a:r>
              <a:br>
                <a:rPr lang="en-US" altLang="zh-TW" sz="2000" dirty="0">
                  <a:solidFill>
                    <a:srgbClr val="242852"/>
                  </a:solidFill>
                  <a:latin typeface="標楷體"/>
                  <a:ea typeface="標楷體"/>
                </a:rPr>
              </a:br>
              <a:r>
                <a:rPr lang="zh-TW" altLang="en-US" sz="2000" kern="1200" dirty="0" smtClean="0">
                  <a:solidFill>
                    <a:srgbClr val="242852"/>
                  </a:solidFill>
                  <a:latin typeface="標楷體"/>
                  <a:ea typeface="標楷體"/>
                  <a:cs typeface="+mn-cs"/>
                </a:rPr>
                <a:t>文化</a:t>
              </a:r>
              <a:r>
                <a:rPr lang="zh-TW" altLang="en-US" sz="2000" kern="1200" dirty="0">
                  <a:solidFill>
                    <a:srgbClr val="242852"/>
                  </a:solidFill>
                  <a:latin typeface="標楷體"/>
                  <a:ea typeface="標楷體"/>
                  <a:cs typeface="+mn-cs"/>
                </a:rPr>
                <a:t>體驗</a:t>
              </a:r>
            </a:p>
          </p:txBody>
        </p:sp>
        <p:sp>
          <p:nvSpPr>
            <p:cNvPr id="8" name="手繪多邊形 7"/>
            <p:cNvSpPr/>
            <p:nvPr/>
          </p:nvSpPr>
          <p:spPr>
            <a:xfrm>
              <a:off x="364147" y="4137200"/>
              <a:ext cx="1516618" cy="708915"/>
            </a:xfrm>
            <a:custGeom>
              <a:avLst/>
              <a:gdLst>
                <a:gd name="connsiteX0" fmla="*/ 0 w 1516618"/>
                <a:gd name="connsiteY0" fmla="*/ 58603 h 586025"/>
                <a:gd name="connsiteX1" fmla="*/ 58603 w 1516618"/>
                <a:gd name="connsiteY1" fmla="*/ 0 h 586025"/>
                <a:gd name="connsiteX2" fmla="*/ 1458016 w 1516618"/>
                <a:gd name="connsiteY2" fmla="*/ 0 h 586025"/>
                <a:gd name="connsiteX3" fmla="*/ 1516619 w 1516618"/>
                <a:gd name="connsiteY3" fmla="*/ 58603 h 586025"/>
                <a:gd name="connsiteX4" fmla="*/ 1516618 w 1516618"/>
                <a:gd name="connsiteY4" fmla="*/ 527423 h 586025"/>
                <a:gd name="connsiteX5" fmla="*/ 1458015 w 1516618"/>
                <a:gd name="connsiteY5" fmla="*/ 586026 h 586025"/>
                <a:gd name="connsiteX6" fmla="*/ 58603 w 1516618"/>
                <a:gd name="connsiteY6" fmla="*/ 586025 h 586025"/>
                <a:gd name="connsiteX7" fmla="*/ 0 w 1516618"/>
                <a:gd name="connsiteY7" fmla="*/ 527422 h 586025"/>
                <a:gd name="connsiteX8" fmla="*/ 0 w 1516618"/>
                <a:gd name="connsiteY8" fmla="*/ 58603 h 5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586025">
                  <a:moveTo>
                    <a:pt x="0" y="58603"/>
                  </a:moveTo>
                  <a:cubicBezTo>
                    <a:pt x="0" y="26237"/>
                    <a:pt x="26237" y="0"/>
                    <a:pt x="58603" y="0"/>
                  </a:cubicBezTo>
                  <a:lnTo>
                    <a:pt x="1458016" y="0"/>
                  </a:lnTo>
                  <a:cubicBezTo>
                    <a:pt x="1490382" y="0"/>
                    <a:pt x="1516619" y="26237"/>
                    <a:pt x="1516619" y="58603"/>
                  </a:cubicBezTo>
                  <a:cubicBezTo>
                    <a:pt x="1516619" y="214876"/>
                    <a:pt x="1516618" y="371150"/>
                    <a:pt x="1516618" y="527423"/>
                  </a:cubicBezTo>
                  <a:cubicBezTo>
                    <a:pt x="1516618" y="559789"/>
                    <a:pt x="1490381" y="586026"/>
                    <a:pt x="1458015" y="586026"/>
                  </a:cubicBezTo>
                  <a:lnTo>
                    <a:pt x="58603" y="586025"/>
                  </a:lnTo>
                  <a:cubicBezTo>
                    <a:pt x="26237" y="586025"/>
                    <a:pt x="0" y="559788"/>
                    <a:pt x="0" y="527422"/>
                  </a:cubicBezTo>
                  <a:lnTo>
                    <a:pt x="0" y="58603"/>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67964" tIns="55264" rIns="67964" bIns="55264" numCol="1" spcCol="1270" anchor="ctr" anchorCtr="0">
              <a:noAutofit/>
            </a:bodyPr>
            <a:lstStyle/>
            <a:p>
              <a:pPr lvl="0" algn="ctr" defTabSz="889000">
                <a:lnSpc>
                  <a:spcPct val="90000"/>
                </a:lnSpc>
                <a:spcBef>
                  <a:spcPct val="0"/>
                </a:spcBef>
                <a:spcAft>
                  <a:spcPct val="35000"/>
                </a:spcAft>
              </a:pPr>
              <a:r>
                <a:rPr lang="zh-TW" altLang="en-US" sz="2000" kern="1200" dirty="0">
                  <a:solidFill>
                    <a:srgbClr val="242852"/>
                  </a:solidFill>
                  <a:latin typeface="標楷體"/>
                  <a:ea typeface="標楷體"/>
                  <a:cs typeface="+mn-cs"/>
                </a:rPr>
                <a:t>專業技能交流</a:t>
              </a:r>
            </a:p>
          </p:txBody>
        </p:sp>
        <p:sp>
          <p:nvSpPr>
            <p:cNvPr id="9" name="手繪多邊形 8"/>
            <p:cNvSpPr/>
            <p:nvPr/>
          </p:nvSpPr>
          <p:spPr>
            <a:xfrm>
              <a:off x="364147" y="4936273"/>
              <a:ext cx="1516618" cy="586025"/>
            </a:xfrm>
            <a:custGeom>
              <a:avLst/>
              <a:gdLst>
                <a:gd name="connsiteX0" fmla="*/ 0 w 1516618"/>
                <a:gd name="connsiteY0" fmla="*/ 58603 h 586025"/>
                <a:gd name="connsiteX1" fmla="*/ 58603 w 1516618"/>
                <a:gd name="connsiteY1" fmla="*/ 0 h 586025"/>
                <a:gd name="connsiteX2" fmla="*/ 1458016 w 1516618"/>
                <a:gd name="connsiteY2" fmla="*/ 0 h 586025"/>
                <a:gd name="connsiteX3" fmla="*/ 1516619 w 1516618"/>
                <a:gd name="connsiteY3" fmla="*/ 58603 h 586025"/>
                <a:gd name="connsiteX4" fmla="*/ 1516618 w 1516618"/>
                <a:gd name="connsiteY4" fmla="*/ 527423 h 586025"/>
                <a:gd name="connsiteX5" fmla="*/ 1458015 w 1516618"/>
                <a:gd name="connsiteY5" fmla="*/ 586026 h 586025"/>
                <a:gd name="connsiteX6" fmla="*/ 58603 w 1516618"/>
                <a:gd name="connsiteY6" fmla="*/ 586025 h 586025"/>
                <a:gd name="connsiteX7" fmla="*/ 0 w 1516618"/>
                <a:gd name="connsiteY7" fmla="*/ 527422 h 586025"/>
                <a:gd name="connsiteX8" fmla="*/ 0 w 1516618"/>
                <a:gd name="connsiteY8" fmla="*/ 58603 h 5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586025">
                  <a:moveTo>
                    <a:pt x="0" y="58603"/>
                  </a:moveTo>
                  <a:cubicBezTo>
                    <a:pt x="0" y="26237"/>
                    <a:pt x="26237" y="0"/>
                    <a:pt x="58603" y="0"/>
                  </a:cubicBezTo>
                  <a:lnTo>
                    <a:pt x="1458016" y="0"/>
                  </a:lnTo>
                  <a:cubicBezTo>
                    <a:pt x="1490382" y="0"/>
                    <a:pt x="1516619" y="26237"/>
                    <a:pt x="1516619" y="58603"/>
                  </a:cubicBezTo>
                  <a:cubicBezTo>
                    <a:pt x="1516619" y="214876"/>
                    <a:pt x="1516618" y="371150"/>
                    <a:pt x="1516618" y="527423"/>
                  </a:cubicBezTo>
                  <a:cubicBezTo>
                    <a:pt x="1516618" y="559789"/>
                    <a:pt x="1490381" y="586026"/>
                    <a:pt x="1458015" y="586026"/>
                  </a:cubicBezTo>
                  <a:lnTo>
                    <a:pt x="58603" y="586025"/>
                  </a:lnTo>
                  <a:cubicBezTo>
                    <a:pt x="26237" y="586025"/>
                    <a:pt x="0" y="559788"/>
                    <a:pt x="0" y="527422"/>
                  </a:cubicBezTo>
                  <a:lnTo>
                    <a:pt x="0" y="58603"/>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67964" tIns="55264" rIns="67964" bIns="55264" numCol="1" spcCol="1270" anchor="ctr" anchorCtr="0">
              <a:noAutofit/>
            </a:bodyPr>
            <a:lstStyle/>
            <a:p>
              <a:pPr lvl="0" algn="ctr" defTabSz="889000">
                <a:lnSpc>
                  <a:spcPct val="90000"/>
                </a:lnSpc>
                <a:spcBef>
                  <a:spcPct val="0"/>
                </a:spcBef>
                <a:spcAft>
                  <a:spcPct val="35000"/>
                </a:spcAft>
              </a:pPr>
              <a:r>
                <a:rPr lang="zh-TW" altLang="en-US" sz="2000" kern="1200">
                  <a:solidFill>
                    <a:srgbClr val="242852"/>
                  </a:solidFill>
                  <a:latin typeface="標楷體"/>
                  <a:ea typeface="標楷體"/>
                  <a:cs typeface="+mn-cs"/>
                </a:rPr>
                <a:t>其他</a:t>
              </a:r>
              <a:endParaRPr lang="zh-TW" altLang="en-US" sz="2000" kern="1200" dirty="0">
                <a:solidFill>
                  <a:srgbClr val="242852"/>
                </a:solidFill>
                <a:latin typeface="標楷體"/>
                <a:ea typeface="標楷體"/>
                <a:cs typeface="+mn-cs"/>
              </a:endParaRPr>
            </a:p>
          </p:txBody>
        </p:sp>
        <p:sp>
          <p:nvSpPr>
            <p:cNvPr id="10" name="手繪多邊形 9"/>
            <p:cNvSpPr/>
            <p:nvPr/>
          </p:nvSpPr>
          <p:spPr>
            <a:xfrm>
              <a:off x="2212526" y="1700808"/>
              <a:ext cx="1895772" cy="4022725"/>
            </a:xfrm>
            <a:custGeom>
              <a:avLst/>
              <a:gdLst>
                <a:gd name="connsiteX0" fmla="*/ 0 w 1895772"/>
                <a:gd name="connsiteY0" fmla="*/ 189577 h 4022725"/>
                <a:gd name="connsiteX1" fmla="*/ 189577 w 1895772"/>
                <a:gd name="connsiteY1" fmla="*/ 0 h 4022725"/>
                <a:gd name="connsiteX2" fmla="*/ 1706195 w 1895772"/>
                <a:gd name="connsiteY2" fmla="*/ 0 h 4022725"/>
                <a:gd name="connsiteX3" fmla="*/ 1895772 w 1895772"/>
                <a:gd name="connsiteY3" fmla="*/ 189577 h 4022725"/>
                <a:gd name="connsiteX4" fmla="*/ 1895772 w 1895772"/>
                <a:gd name="connsiteY4" fmla="*/ 3833148 h 4022725"/>
                <a:gd name="connsiteX5" fmla="*/ 1706195 w 1895772"/>
                <a:gd name="connsiteY5" fmla="*/ 4022725 h 4022725"/>
                <a:gd name="connsiteX6" fmla="*/ 189577 w 1895772"/>
                <a:gd name="connsiteY6" fmla="*/ 4022725 h 4022725"/>
                <a:gd name="connsiteX7" fmla="*/ 0 w 1895772"/>
                <a:gd name="connsiteY7" fmla="*/ 3833148 h 4022725"/>
                <a:gd name="connsiteX8" fmla="*/ 0 w 1895772"/>
                <a:gd name="connsiteY8" fmla="*/ 189577 h 402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772" h="4022725">
                  <a:moveTo>
                    <a:pt x="0" y="189577"/>
                  </a:moveTo>
                  <a:cubicBezTo>
                    <a:pt x="0" y="84877"/>
                    <a:pt x="84877" y="0"/>
                    <a:pt x="189577" y="0"/>
                  </a:cubicBezTo>
                  <a:lnTo>
                    <a:pt x="1706195" y="0"/>
                  </a:lnTo>
                  <a:cubicBezTo>
                    <a:pt x="1810895" y="0"/>
                    <a:pt x="1895772" y="84877"/>
                    <a:pt x="1895772" y="189577"/>
                  </a:cubicBezTo>
                  <a:lnTo>
                    <a:pt x="1895772" y="3833148"/>
                  </a:lnTo>
                  <a:cubicBezTo>
                    <a:pt x="1895772" y="3937848"/>
                    <a:pt x="1810895" y="4022725"/>
                    <a:pt x="1706195" y="4022725"/>
                  </a:cubicBezTo>
                  <a:lnTo>
                    <a:pt x="189577" y="4022725"/>
                  </a:lnTo>
                  <a:cubicBezTo>
                    <a:pt x="84877" y="4022725"/>
                    <a:pt x="0" y="3937848"/>
                    <a:pt x="0" y="3833148"/>
                  </a:cubicBezTo>
                  <a:lnTo>
                    <a:pt x="0" y="189577"/>
                  </a:lnTo>
                  <a:close/>
                </a:path>
              </a:pathLst>
            </a:custGeom>
            <a:solidFill>
              <a:srgbClr val="629DD1">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15356" tIns="115356" rIns="115356" bIns="2931264" numCol="1" spcCol="1270" anchor="t" anchorCtr="0">
              <a:noAutofit/>
            </a:bodyPr>
            <a:lstStyle/>
            <a:p>
              <a:pPr lvl="0" algn="ctr" defTabSz="933450">
                <a:lnSpc>
                  <a:spcPct val="90000"/>
                </a:lnSpc>
                <a:spcBef>
                  <a:spcPct val="0"/>
                </a:spcBef>
                <a:spcAft>
                  <a:spcPct val="35000"/>
                </a:spcAft>
              </a:pPr>
              <a:r>
                <a:rPr lang="zh-TW" altLang="en-US" sz="2100" kern="1200" dirty="0" smtClean="0">
                  <a:solidFill>
                    <a:sysClr val="windowText" lastClr="000000">
                      <a:hueOff val="0"/>
                      <a:satOff val="0"/>
                      <a:lumOff val="0"/>
                      <a:alphaOff val="0"/>
                    </a:sysClr>
                  </a:solidFill>
                  <a:latin typeface="標楷體"/>
                  <a:ea typeface="標楷體"/>
                  <a:cs typeface="+mn-cs"/>
                </a:rPr>
                <a:t>辦理</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本國</a:t>
              </a:r>
              <a:r>
                <a:rPr lang="zh-TW" altLang="en-US" sz="2100" kern="1200" dirty="0">
                  <a:solidFill>
                    <a:sysClr val="windowText" lastClr="000000">
                      <a:hueOff val="0"/>
                      <a:satOff val="0"/>
                      <a:lumOff val="0"/>
                      <a:alphaOff val="0"/>
                    </a:sysClr>
                  </a:solidFill>
                  <a:latin typeface="標楷體"/>
                  <a:ea typeface="標楷體"/>
                  <a:cs typeface="+mn-cs"/>
                </a:rPr>
                <a:t>學校</a:t>
              </a:r>
              <a:r>
                <a:rPr lang="zh-TW" altLang="en-US" sz="2100" kern="1200" dirty="0" smtClean="0">
                  <a:solidFill>
                    <a:sysClr val="windowText" lastClr="000000">
                      <a:hueOff val="0"/>
                      <a:satOff val="0"/>
                      <a:lumOff val="0"/>
                      <a:alphaOff val="0"/>
                    </a:sysClr>
                  </a:solidFill>
                  <a:latin typeface="標楷體"/>
                  <a:ea typeface="標楷體"/>
                  <a:cs typeface="+mn-cs"/>
                </a:rPr>
                <a:t>、</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師生</a:t>
              </a:r>
              <a:r>
                <a:rPr lang="zh-TW" altLang="en-US" sz="2100" kern="1200" dirty="0">
                  <a:solidFill>
                    <a:sysClr val="windowText" lastClr="000000">
                      <a:hueOff val="0"/>
                      <a:satOff val="0"/>
                      <a:lumOff val="0"/>
                      <a:alphaOff val="0"/>
                    </a:sysClr>
                  </a:solidFill>
                  <a:latin typeface="標楷體"/>
                  <a:ea typeface="標楷體"/>
                  <a:cs typeface="+mn-cs"/>
                </a:rPr>
                <a:t>出訪</a:t>
              </a:r>
            </a:p>
          </p:txBody>
        </p:sp>
        <p:sp>
          <p:nvSpPr>
            <p:cNvPr id="11" name="手繪多邊形 10"/>
            <p:cNvSpPr/>
            <p:nvPr/>
          </p:nvSpPr>
          <p:spPr>
            <a:xfrm>
              <a:off x="2402102" y="2611880"/>
              <a:ext cx="1516618" cy="287905"/>
            </a:xfrm>
            <a:custGeom>
              <a:avLst/>
              <a:gdLst>
                <a:gd name="connsiteX0" fmla="*/ 0 w 1516618"/>
                <a:gd name="connsiteY0" fmla="*/ 28791 h 287905"/>
                <a:gd name="connsiteX1" fmla="*/ 28791 w 1516618"/>
                <a:gd name="connsiteY1" fmla="*/ 0 h 287905"/>
                <a:gd name="connsiteX2" fmla="*/ 1487828 w 1516618"/>
                <a:gd name="connsiteY2" fmla="*/ 0 h 287905"/>
                <a:gd name="connsiteX3" fmla="*/ 1516619 w 1516618"/>
                <a:gd name="connsiteY3" fmla="*/ 28791 h 287905"/>
                <a:gd name="connsiteX4" fmla="*/ 1516618 w 1516618"/>
                <a:gd name="connsiteY4" fmla="*/ 259115 h 287905"/>
                <a:gd name="connsiteX5" fmla="*/ 1487827 w 1516618"/>
                <a:gd name="connsiteY5" fmla="*/ 287906 h 287905"/>
                <a:gd name="connsiteX6" fmla="*/ 28791 w 1516618"/>
                <a:gd name="connsiteY6" fmla="*/ 287905 h 287905"/>
                <a:gd name="connsiteX7" fmla="*/ 0 w 1516618"/>
                <a:gd name="connsiteY7" fmla="*/ 259114 h 287905"/>
                <a:gd name="connsiteX8" fmla="*/ 0 w 1516618"/>
                <a:gd name="connsiteY8" fmla="*/ 28791 h 28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287905">
                  <a:moveTo>
                    <a:pt x="0" y="28791"/>
                  </a:moveTo>
                  <a:cubicBezTo>
                    <a:pt x="0" y="12890"/>
                    <a:pt x="12890" y="0"/>
                    <a:pt x="28791" y="0"/>
                  </a:cubicBezTo>
                  <a:lnTo>
                    <a:pt x="1487828" y="0"/>
                  </a:lnTo>
                  <a:cubicBezTo>
                    <a:pt x="1503729" y="0"/>
                    <a:pt x="1516619" y="12890"/>
                    <a:pt x="1516619" y="28791"/>
                  </a:cubicBezTo>
                  <a:cubicBezTo>
                    <a:pt x="1516619" y="105566"/>
                    <a:pt x="1516618" y="182340"/>
                    <a:pt x="1516618" y="259115"/>
                  </a:cubicBezTo>
                  <a:cubicBezTo>
                    <a:pt x="1516618" y="275016"/>
                    <a:pt x="1503728" y="287906"/>
                    <a:pt x="1487827" y="287906"/>
                  </a:cubicBezTo>
                  <a:lnTo>
                    <a:pt x="28791" y="287905"/>
                  </a:lnTo>
                  <a:cubicBezTo>
                    <a:pt x="12890" y="287905"/>
                    <a:pt x="0" y="275015"/>
                    <a:pt x="0" y="259114"/>
                  </a:cubicBezTo>
                  <a:lnTo>
                    <a:pt x="0" y="287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54152" tIns="42722" rIns="54152" bIns="42722" numCol="1" spcCol="1270" anchor="ctr" anchorCtr="0">
              <a:noAutofit/>
            </a:bodyPr>
            <a:lstStyle/>
            <a:p>
              <a:pPr lvl="0" algn="ctr" defTabSz="800100">
                <a:lnSpc>
                  <a:spcPct val="90000"/>
                </a:lnSpc>
                <a:spcBef>
                  <a:spcPct val="0"/>
                </a:spcBef>
                <a:spcAft>
                  <a:spcPct val="35000"/>
                </a:spcAft>
              </a:pPr>
              <a:r>
                <a:rPr lang="zh-TW" altLang="en-US" kern="1200" dirty="0">
                  <a:solidFill>
                    <a:srgbClr val="242852"/>
                  </a:solidFill>
                  <a:latin typeface="標楷體"/>
                  <a:ea typeface="標楷體"/>
                  <a:cs typeface="+mn-cs"/>
                </a:rPr>
                <a:t>海外體驗學習</a:t>
              </a:r>
            </a:p>
          </p:txBody>
        </p:sp>
        <p:sp>
          <p:nvSpPr>
            <p:cNvPr id="12" name="手繪多邊形 11"/>
            <p:cNvSpPr/>
            <p:nvPr/>
          </p:nvSpPr>
          <p:spPr>
            <a:xfrm>
              <a:off x="2402102" y="2977957"/>
              <a:ext cx="1516618" cy="287905"/>
            </a:xfrm>
            <a:custGeom>
              <a:avLst/>
              <a:gdLst>
                <a:gd name="connsiteX0" fmla="*/ 0 w 1516618"/>
                <a:gd name="connsiteY0" fmla="*/ 28791 h 287905"/>
                <a:gd name="connsiteX1" fmla="*/ 28791 w 1516618"/>
                <a:gd name="connsiteY1" fmla="*/ 0 h 287905"/>
                <a:gd name="connsiteX2" fmla="*/ 1487828 w 1516618"/>
                <a:gd name="connsiteY2" fmla="*/ 0 h 287905"/>
                <a:gd name="connsiteX3" fmla="*/ 1516619 w 1516618"/>
                <a:gd name="connsiteY3" fmla="*/ 28791 h 287905"/>
                <a:gd name="connsiteX4" fmla="*/ 1516618 w 1516618"/>
                <a:gd name="connsiteY4" fmla="*/ 259115 h 287905"/>
                <a:gd name="connsiteX5" fmla="*/ 1487827 w 1516618"/>
                <a:gd name="connsiteY5" fmla="*/ 287906 h 287905"/>
                <a:gd name="connsiteX6" fmla="*/ 28791 w 1516618"/>
                <a:gd name="connsiteY6" fmla="*/ 287905 h 287905"/>
                <a:gd name="connsiteX7" fmla="*/ 0 w 1516618"/>
                <a:gd name="connsiteY7" fmla="*/ 259114 h 287905"/>
                <a:gd name="connsiteX8" fmla="*/ 0 w 1516618"/>
                <a:gd name="connsiteY8" fmla="*/ 28791 h 28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287905">
                  <a:moveTo>
                    <a:pt x="0" y="28791"/>
                  </a:moveTo>
                  <a:cubicBezTo>
                    <a:pt x="0" y="12890"/>
                    <a:pt x="12890" y="0"/>
                    <a:pt x="28791" y="0"/>
                  </a:cubicBezTo>
                  <a:lnTo>
                    <a:pt x="1487828" y="0"/>
                  </a:lnTo>
                  <a:cubicBezTo>
                    <a:pt x="1503729" y="0"/>
                    <a:pt x="1516619" y="12890"/>
                    <a:pt x="1516619" y="28791"/>
                  </a:cubicBezTo>
                  <a:cubicBezTo>
                    <a:pt x="1516619" y="105566"/>
                    <a:pt x="1516618" y="182340"/>
                    <a:pt x="1516618" y="259115"/>
                  </a:cubicBezTo>
                  <a:cubicBezTo>
                    <a:pt x="1516618" y="275016"/>
                    <a:pt x="1503728" y="287906"/>
                    <a:pt x="1487827" y="287906"/>
                  </a:cubicBezTo>
                  <a:lnTo>
                    <a:pt x="28791" y="287905"/>
                  </a:lnTo>
                  <a:cubicBezTo>
                    <a:pt x="12890" y="287905"/>
                    <a:pt x="0" y="275015"/>
                    <a:pt x="0" y="259114"/>
                  </a:cubicBezTo>
                  <a:lnTo>
                    <a:pt x="0" y="287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54152" tIns="42722" rIns="54152" bIns="42722" numCol="1" spcCol="1270" anchor="ctr" anchorCtr="0">
              <a:noAutofit/>
            </a:bodyPr>
            <a:lstStyle/>
            <a:p>
              <a:pPr lvl="0" algn="ctr" defTabSz="800100">
                <a:lnSpc>
                  <a:spcPct val="90000"/>
                </a:lnSpc>
                <a:spcBef>
                  <a:spcPct val="0"/>
                </a:spcBef>
                <a:spcAft>
                  <a:spcPct val="35000"/>
                </a:spcAft>
              </a:pPr>
              <a:r>
                <a:rPr lang="zh-TW" altLang="en-US" kern="1200" dirty="0">
                  <a:solidFill>
                    <a:srgbClr val="242852"/>
                  </a:solidFill>
                  <a:latin typeface="標楷體"/>
                  <a:ea typeface="標楷體"/>
                  <a:cs typeface="+mn-cs"/>
                </a:rPr>
                <a:t>海外技能實習</a:t>
              </a:r>
            </a:p>
          </p:txBody>
        </p:sp>
        <p:sp>
          <p:nvSpPr>
            <p:cNvPr id="13" name="手繪多邊形 12"/>
            <p:cNvSpPr/>
            <p:nvPr/>
          </p:nvSpPr>
          <p:spPr>
            <a:xfrm>
              <a:off x="2402102" y="3374679"/>
              <a:ext cx="1516618" cy="287905"/>
            </a:xfrm>
            <a:custGeom>
              <a:avLst/>
              <a:gdLst>
                <a:gd name="connsiteX0" fmla="*/ 0 w 1516618"/>
                <a:gd name="connsiteY0" fmla="*/ 28791 h 287905"/>
                <a:gd name="connsiteX1" fmla="*/ 28791 w 1516618"/>
                <a:gd name="connsiteY1" fmla="*/ 0 h 287905"/>
                <a:gd name="connsiteX2" fmla="*/ 1487828 w 1516618"/>
                <a:gd name="connsiteY2" fmla="*/ 0 h 287905"/>
                <a:gd name="connsiteX3" fmla="*/ 1516619 w 1516618"/>
                <a:gd name="connsiteY3" fmla="*/ 28791 h 287905"/>
                <a:gd name="connsiteX4" fmla="*/ 1516618 w 1516618"/>
                <a:gd name="connsiteY4" fmla="*/ 259115 h 287905"/>
                <a:gd name="connsiteX5" fmla="*/ 1487827 w 1516618"/>
                <a:gd name="connsiteY5" fmla="*/ 287906 h 287905"/>
                <a:gd name="connsiteX6" fmla="*/ 28791 w 1516618"/>
                <a:gd name="connsiteY6" fmla="*/ 287905 h 287905"/>
                <a:gd name="connsiteX7" fmla="*/ 0 w 1516618"/>
                <a:gd name="connsiteY7" fmla="*/ 259114 h 287905"/>
                <a:gd name="connsiteX8" fmla="*/ 0 w 1516618"/>
                <a:gd name="connsiteY8" fmla="*/ 28791 h 28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287905">
                  <a:moveTo>
                    <a:pt x="0" y="28791"/>
                  </a:moveTo>
                  <a:cubicBezTo>
                    <a:pt x="0" y="12890"/>
                    <a:pt x="12890" y="0"/>
                    <a:pt x="28791" y="0"/>
                  </a:cubicBezTo>
                  <a:lnTo>
                    <a:pt x="1487828" y="0"/>
                  </a:lnTo>
                  <a:cubicBezTo>
                    <a:pt x="1503729" y="0"/>
                    <a:pt x="1516619" y="12890"/>
                    <a:pt x="1516619" y="28791"/>
                  </a:cubicBezTo>
                  <a:cubicBezTo>
                    <a:pt x="1516619" y="105566"/>
                    <a:pt x="1516618" y="182340"/>
                    <a:pt x="1516618" y="259115"/>
                  </a:cubicBezTo>
                  <a:cubicBezTo>
                    <a:pt x="1516618" y="275016"/>
                    <a:pt x="1503728" y="287906"/>
                    <a:pt x="1487827" y="287906"/>
                  </a:cubicBezTo>
                  <a:lnTo>
                    <a:pt x="28791" y="287905"/>
                  </a:lnTo>
                  <a:cubicBezTo>
                    <a:pt x="12890" y="287905"/>
                    <a:pt x="0" y="275015"/>
                    <a:pt x="0" y="259114"/>
                  </a:cubicBezTo>
                  <a:lnTo>
                    <a:pt x="0" y="287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54152" tIns="42722" rIns="54152" bIns="42722" numCol="1" spcCol="1270" anchor="ctr" anchorCtr="0">
              <a:noAutofit/>
            </a:bodyPr>
            <a:lstStyle/>
            <a:p>
              <a:pPr lvl="0" algn="ctr" defTabSz="800100">
                <a:lnSpc>
                  <a:spcPct val="90000"/>
                </a:lnSpc>
                <a:spcBef>
                  <a:spcPct val="0"/>
                </a:spcBef>
                <a:spcAft>
                  <a:spcPct val="35000"/>
                </a:spcAft>
              </a:pPr>
              <a:r>
                <a:rPr lang="zh-TW" altLang="en-US" kern="1200" dirty="0">
                  <a:solidFill>
                    <a:srgbClr val="242852"/>
                  </a:solidFill>
                  <a:latin typeface="標楷體"/>
                  <a:ea typeface="標楷體"/>
                  <a:cs typeface="+mn-cs"/>
                </a:rPr>
                <a:t>國際志工服務</a:t>
              </a:r>
            </a:p>
          </p:txBody>
        </p:sp>
        <p:sp>
          <p:nvSpPr>
            <p:cNvPr id="14" name="手繪多邊形 13"/>
            <p:cNvSpPr/>
            <p:nvPr/>
          </p:nvSpPr>
          <p:spPr>
            <a:xfrm>
              <a:off x="2402102" y="3767891"/>
              <a:ext cx="1516618" cy="287905"/>
            </a:xfrm>
            <a:custGeom>
              <a:avLst/>
              <a:gdLst>
                <a:gd name="connsiteX0" fmla="*/ 0 w 1516618"/>
                <a:gd name="connsiteY0" fmla="*/ 28791 h 287905"/>
                <a:gd name="connsiteX1" fmla="*/ 28791 w 1516618"/>
                <a:gd name="connsiteY1" fmla="*/ 0 h 287905"/>
                <a:gd name="connsiteX2" fmla="*/ 1487828 w 1516618"/>
                <a:gd name="connsiteY2" fmla="*/ 0 h 287905"/>
                <a:gd name="connsiteX3" fmla="*/ 1516619 w 1516618"/>
                <a:gd name="connsiteY3" fmla="*/ 28791 h 287905"/>
                <a:gd name="connsiteX4" fmla="*/ 1516618 w 1516618"/>
                <a:gd name="connsiteY4" fmla="*/ 259115 h 287905"/>
                <a:gd name="connsiteX5" fmla="*/ 1487827 w 1516618"/>
                <a:gd name="connsiteY5" fmla="*/ 287906 h 287905"/>
                <a:gd name="connsiteX6" fmla="*/ 28791 w 1516618"/>
                <a:gd name="connsiteY6" fmla="*/ 287905 h 287905"/>
                <a:gd name="connsiteX7" fmla="*/ 0 w 1516618"/>
                <a:gd name="connsiteY7" fmla="*/ 259114 h 287905"/>
                <a:gd name="connsiteX8" fmla="*/ 0 w 1516618"/>
                <a:gd name="connsiteY8" fmla="*/ 28791 h 28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287905">
                  <a:moveTo>
                    <a:pt x="0" y="28791"/>
                  </a:moveTo>
                  <a:cubicBezTo>
                    <a:pt x="0" y="12890"/>
                    <a:pt x="12890" y="0"/>
                    <a:pt x="28791" y="0"/>
                  </a:cubicBezTo>
                  <a:lnTo>
                    <a:pt x="1487828" y="0"/>
                  </a:lnTo>
                  <a:cubicBezTo>
                    <a:pt x="1503729" y="0"/>
                    <a:pt x="1516619" y="12890"/>
                    <a:pt x="1516619" y="28791"/>
                  </a:cubicBezTo>
                  <a:cubicBezTo>
                    <a:pt x="1516619" y="105566"/>
                    <a:pt x="1516618" y="182340"/>
                    <a:pt x="1516618" y="259115"/>
                  </a:cubicBezTo>
                  <a:cubicBezTo>
                    <a:pt x="1516618" y="275016"/>
                    <a:pt x="1503728" y="287906"/>
                    <a:pt x="1487827" y="287906"/>
                  </a:cubicBezTo>
                  <a:lnTo>
                    <a:pt x="28791" y="287905"/>
                  </a:lnTo>
                  <a:cubicBezTo>
                    <a:pt x="12890" y="287905"/>
                    <a:pt x="0" y="275015"/>
                    <a:pt x="0" y="259114"/>
                  </a:cubicBezTo>
                  <a:lnTo>
                    <a:pt x="0" y="287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54152" tIns="42722" rIns="54152" bIns="42722" numCol="1" spcCol="1270" anchor="ctr" anchorCtr="0">
              <a:noAutofit/>
            </a:bodyPr>
            <a:lstStyle/>
            <a:p>
              <a:pPr lvl="0" algn="ctr" defTabSz="800100">
                <a:lnSpc>
                  <a:spcPct val="90000"/>
                </a:lnSpc>
                <a:spcBef>
                  <a:spcPct val="0"/>
                </a:spcBef>
                <a:spcAft>
                  <a:spcPct val="35000"/>
                </a:spcAft>
              </a:pPr>
              <a:r>
                <a:rPr lang="zh-TW" altLang="en-US" kern="1200" dirty="0">
                  <a:solidFill>
                    <a:srgbClr val="242852"/>
                  </a:solidFill>
                  <a:latin typeface="標楷體"/>
                  <a:ea typeface="標楷體"/>
                  <a:cs typeface="+mn-cs"/>
                </a:rPr>
                <a:t>姊妹校交流</a:t>
              </a:r>
            </a:p>
          </p:txBody>
        </p:sp>
        <p:sp>
          <p:nvSpPr>
            <p:cNvPr id="15" name="手繪多邊形 14"/>
            <p:cNvSpPr/>
            <p:nvPr/>
          </p:nvSpPr>
          <p:spPr>
            <a:xfrm>
              <a:off x="2402102" y="4137200"/>
              <a:ext cx="1516618" cy="287905"/>
            </a:xfrm>
            <a:custGeom>
              <a:avLst/>
              <a:gdLst>
                <a:gd name="connsiteX0" fmla="*/ 0 w 1516618"/>
                <a:gd name="connsiteY0" fmla="*/ 28791 h 287905"/>
                <a:gd name="connsiteX1" fmla="*/ 28791 w 1516618"/>
                <a:gd name="connsiteY1" fmla="*/ 0 h 287905"/>
                <a:gd name="connsiteX2" fmla="*/ 1487828 w 1516618"/>
                <a:gd name="connsiteY2" fmla="*/ 0 h 287905"/>
                <a:gd name="connsiteX3" fmla="*/ 1516619 w 1516618"/>
                <a:gd name="connsiteY3" fmla="*/ 28791 h 287905"/>
                <a:gd name="connsiteX4" fmla="*/ 1516618 w 1516618"/>
                <a:gd name="connsiteY4" fmla="*/ 259115 h 287905"/>
                <a:gd name="connsiteX5" fmla="*/ 1487827 w 1516618"/>
                <a:gd name="connsiteY5" fmla="*/ 287906 h 287905"/>
                <a:gd name="connsiteX6" fmla="*/ 28791 w 1516618"/>
                <a:gd name="connsiteY6" fmla="*/ 287905 h 287905"/>
                <a:gd name="connsiteX7" fmla="*/ 0 w 1516618"/>
                <a:gd name="connsiteY7" fmla="*/ 259114 h 287905"/>
                <a:gd name="connsiteX8" fmla="*/ 0 w 1516618"/>
                <a:gd name="connsiteY8" fmla="*/ 28791 h 28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287905">
                  <a:moveTo>
                    <a:pt x="0" y="28791"/>
                  </a:moveTo>
                  <a:cubicBezTo>
                    <a:pt x="0" y="12890"/>
                    <a:pt x="12890" y="0"/>
                    <a:pt x="28791" y="0"/>
                  </a:cubicBezTo>
                  <a:lnTo>
                    <a:pt x="1487828" y="0"/>
                  </a:lnTo>
                  <a:cubicBezTo>
                    <a:pt x="1503729" y="0"/>
                    <a:pt x="1516619" y="12890"/>
                    <a:pt x="1516619" y="28791"/>
                  </a:cubicBezTo>
                  <a:cubicBezTo>
                    <a:pt x="1516619" y="105566"/>
                    <a:pt x="1516618" y="182340"/>
                    <a:pt x="1516618" y="259115"/>
                  </a:cubicBezTo>
                  <a:cubicBezTo>
                    <a:pt x="1516618" y="275016"/>
                    <a:pt x="1503728" y="287906"/>
                    <a:pt x="1487827" y="287906"/>
                  </a:cubicBezTo>
                  <a:lnTo>
                    <a:pt x="28791" y="287905"/>
                  </a:lnTo>
                  <a:cubicBezTo>
                    <a:pt x="12890" y="287905"/>
                    <a:pt x="0" y="275015"/>
                    <a:pt x="0" y="259114"/>
                  </a:cubicBezTo>
                  <a:lnTo>
                    <a:pt x="0" y="287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54152" tIns="42722" rIns="54152" bIns="42722" numCol="1" spcCol="1270" anchor="ctr" anchorCtr="0">
              <a:noAutofit/>
            </a:bodyPr>
            <a:lstStyle/>
            <a:p>
              <a:pPr lvl="0" algn="ctr" defTabSz="800100">
                <a:lnSpc>
                  <a:spcPct val="90000"/>
                </a:lnSpc>
                <a:spcBef>
                  <a:spcPct val="0"/>
                </a:spcBef>
                <a:spcAft>
                  <a:spcPct val="35000"/>
                </a:spcAft>
              </a:pPr>
              <a:r>
                <a:rPr lang="zh-TW" altLang="en-US" kern="1200">
                  <a:solidFill>
                    <a:srgbClr val="242852"/>
                  </a:solidFill>
                  <a:latin typeface="標楷體"/>
                  <a:ea typeface="標楷體"/>
                  <a:cs typeface="+mn-cs"/>
                </a:rPr>
                <a:t>教育專題交流</a:t>
              </a:r>
              <a:endParaRPr lang="zh-TW" altLang="en-US" kern="1200" dirty="0">
                <a:solidFill>
                  <a:srgbClr val="242852"/>
                </a:solidFill>
                <a:latin typeface="標楷體"/>
                <a:ea typeface="標楷體"/>
                <a:cs typeface="+mn-cs"/>
              </a:endParaRPr>
            </a:p>
          </p:txBody>
        </p:sp>
        <p:sp>
          <p:nvSpPr>
            <p:cNvPr id="16" name="手繪多邊形 15"/>
            <p:cNvSpPr/>
            <p:nvPr/>
          </p:nvSpPr>
          <p:spPr>
            <a:xfrm>
              <a:off x="2402102" y="4479374"/>
              <a:ext cx="1516618" cy="287905"/>
            </a:xfrm>
            <a:custGeom>
              <a:avLst/>
              <a:gdLst>
                <a:gd name="connsiteX0" fmla="*/ 0 w 1516618"/>
                <a:gd name="connsiteY0" fmla="*/ 28791 h 287905"/>
                <a:gd name="connsiteX1" fmla="*/ 28791 w 1516618"/>
                <a:gd name="connsiteY1" fmla="*/ 0 h 287905"/>
                <a:gd name="connsiteX2" fmla="*/ 1487828 w 1516618"/>
                <a:gd name="connsiteY2" fmla="*/ 0 h 287905"/>
                <a:gd name="connsiteX3" fmla="*/ 1516619 w 1516618"/>
                <a:gd name="connsiteY3" fmla="*/ 28791 h 287905"/>
                <a:gd name="connsiteX4" fmla="*/ 1516618 w 1516618"/>
                <a:gd name="connsiteY4" fmla="*/ 259115 h 287905"/>
                <a:gd name="connsiteX5" fmla="*/ 1487827 w 1516618"/>
                <a:gd name="connsiteY5" fmla="*/ 287906 h 287905"/>
                <a:gd name="connsiteX6" fmla="*/ 28791 w 1516618"/>
                <a:gd name="connsiteY6" fmla="*/ 287905 h 287905"/>
                <a:gd name="connsiteX7" fmla="*/ 0 w 1516618"/>
                <a:gd name="connsiteY7" fmla="*/ 259114 h 287905"/>
                <a:gd name="connsiteX8" fmla="*/ 0 w 1516618"/>
                <a:gd name="connsiteY8" fmla="*/ 28791 h 28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287905">
                  <a:moveTo>
                    <a:pt x="0" y="28791"/>
                  </a:moveTo>
                  <a:cubicBezTo>
                    <a:pt x="0" y="12890"/>
                    <a:pt x="12890" y="0"/>
                    <a:pt x="28791" y="0"/>
                  </a:cubicBezTo>
                  <a:lnTo>
                    <a:pt x="1487828" y="0"/>
                  </a:lnTo>
                  <a:cubicBezTo>
                    <a:pt x="1503729" y="0"/>
                    <a:pt x="1516619" y="12890"/>
                    <a:pt x="1516619" y="28791"/>
                  </a:cubicBezTo>
                  <a:cubicBezTo>
                    <a:pt x="1516619" y="105566"/>
                    <a:pt x="1516618" y="182340"/>
                    <a:pt x="1516618" y="259115"/>
                  </a:cubicBezTo>
                  <a:cubicBezTo>
                    <a:pt x="1516618" y="275016"/>
                    <a:pt x="1503728" y="287906"/>
                    <a:pt x="1487827" y="287906"/>
                  </a:cubicBezTo>
                  <a:lnTo>
                    <a:pt x="28791" y="287905"/>
                  </a:lnTo>
                  <a:cubicBezTo>
                    <a:pt x="12890" y="287905"/>
                    <a:pt x="0" y="275015"/>
                    <a:pt x="0" y="259114"/>
                  </a:cubicBezTo>
                  <a:lnTo>
                    <a:pt x="0" y="287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54152" tIns="42722" rIns="54152" bIns="42722" numCol="1" spcCol="1270" anchor="ctr" anchorCtr="0">
              <a:noAutofit/>
            </a:bodyPr>
            <a:lstStyle/>
            <a:p>
              <a:pPr lvl="0" algn="ctr" defTabSz="800100">
                <a:lnSpc>
                  <a:spcPct val="90000"/>
                </a:lnSpc>
                <a:spcBef>
                  <a:spcPct val="0"/>
                </a:spcBef>
                <a:spcAft>
                  <a:spcPct val="35000"/>
                </a:spcAft>
              </a:pPr>
              <a:r>
                <a:rPr lang="zh-TW" altLang="en-US" kern="1200" dirty="0">
                  <a:solidFill>
                    <a:srgbClr val="242852"/>
                  </a:solidFill>
                  <a:latin typeface="標楷體"/>
                  <a:ea typeface="標楷體"/>
                  <a:cs typeface="+mn-cs"/>
                </a:rPr>
                <a:t>國際師生交換</a:t>
              </a:r>
            </a:p>
          </p:txBody>
        </p:sp>
        <p:sp>
          <p:nvSpPr>
            <p:cNvPr id="17" name="手繪多邊形 16"/>
            <p:cNvSpPr/>
            <p:nvPr/>
          </p:nvSpPr>
          <p:spPr>
            <a:xfrm>
              <a:off x="2402102" y="4821548"/>
              <a:ext cx="1516618" cy="352871"/>
            </a:xfrm>
            <a:custGeom>
              <a:avLst/>
              <a:gdLst>
                <a:gd name="connsiteX0" fmla="*/ 0 w 1516618"/>
                <a:gd name="connsiteY0" fmla="*/ 28791 h 287905"/>
                <a:gd name="connsiteX1" fmla="*/ 28791 w 1516618"/>
                <a:gd name="connsiteY1" fmla="*/ 0 h 287905"/>
                <a:gd name="connsiteX2" fmla="*/ 1487828 w 1516618"/>
                <a:gd name="connsiteY2" fmla="*/ 0 h 287905"/>
                <a:gd name="connsiteX3" fmla="*/ 1516619 w 1516618"/>
                <a:gd name="connsiteY3" fmla="*/ 28791 h 287905"/>
                <a:gd name="connsiteX4" fmla="*/ 1516618 w 1516618"/>
                <a:gd name="connsiteY4" fmla="*/ 259115 h 287905"/>
                <a:gd name="connsiteX5" fmla="*/ 1487827 w 1516618"/>
                <a:gd name="connsiteY5" fmla="*/ 287906 h 287905"/>
                <a:gd name="connsiteX6" fmla="*/ 28791 w 1516618"/>
                <a:gd name="connsiteY6" fmla="*/ 287905 h 287905"/>
                <a:gd name="connsiteX7" fmla="*/ 0 w 1516618"/>
                <a:gd name="connsiteY7" fmla="*/ 259114 h 287905"/>
                <a:gd name="connsiteX8" fmla="*/ 0 w 1516618"/>
                <a:gd name="connsiteY8" fmla="*/ 28791 h 28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287905">
                  <a:moveTo>
                    <a:pt x="0" y="28791"/>
                  </a:moveTo>
                  <a:cubicBezTo>
                    <a:pt x="0" y="12890"/>
                    <a:pt x="12890" y="0"/>
                    <a:pt x="28791" y="0"/>
                  </a:cubicBezTo>
                  <a:lnTo>
                    <a:pt x="1487828" y="0"/>
                  </a:lnTo>
                  <a:cubicBezTo>
                    <a:pt x="1503729" y="0"/>
                    <a:pt x="1516619" y="12890"/>
                    <a:pt x="1516619" y="28791"/>
                  </a:cubicBezTo>
                  <a:cubicBezTo>
                    <a:pt x="1516619" y="105566"/>
                    <a:pt x="1516618" y="182340"/>
                    <a:pt x="1516618" y="259115"/>
                  </a:cubicBezTo>
                  <a:cubicBezTo>
                    <a:pt x="1516618" y="275016"/>
                    <a:pt x="1503728" y="287906"/>
                    <a:pt x="1487827" y="287906"/>
                  </a:cubicBezTo>
                  <a:lnTo>
                    <a:pt x="28791" y="287905"/>
                  </a:lnTo>
                  <a:cubicBezTo>
                    <a:pt x="12890" y="287905"/>
                    <a:pt x="0" y="275015"/>
                    <a:pt x="0" y="259114"/>
                  </a:cubicBezTo>
                  <a:lnTo>
                    <a:pt x="0" y="287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43992" tIns="35102" rIns="43992" bIns="35102" numCol="1" spcCol="1270" anchor="ctr" anchorCtr="0">
              <a:noAutofit/>
            </a:bodyPr>
            <a:lstStyle/>
            <a:p>
              <a:pPr lvl="0" algn="ctr" defTabSz="622300">
                <a:lnSpc>
                  <a:spcPct val="90000"/>
                </a:lnSpc>
                <a:spcBef>
                  <a:spcPct val="0"/>
                </a:spcBef>
                <a:spcAft>
                  <a:spcPct val="35000"/>
                </a:spcAft>
              </a:pPr>
              <a:r>
                <a:rPr lang="zh-TW" altLang="en-US" kern="1200" dirty="0">
                  <a:solidFill>
                    <a:srgbClr val="242852"/>
                  </a:solidFill>
                  <a:latin typeface="標楷體"/>
                  <a:ea typeface="標楷體"/>
                  <a:cs typeface="+mn-cs"/>
                </a:rPr>
                <a:t>藝術及</a:t>
              </a:r>
              <a:r>
                <a:rPr lang="zh-TW" altLang="en-US" kern="1200" dirty="0" smtClean="0">
                  <a:solidFill>
                    <a:srgbClr val="242852"/>
                  </a:solidFill>
                  <a:latin typeface="標楷體"/>
                  <a:ea typeface="標楷體"/>
                  <a:cs typeface="+mn-cs"/>
                </a:rPr>
                <a:t>體育交流</a:t>
              </a:r>
              <a:endParaRPr lang="zh-TW" altLang="en-US" kern="1200" dirty="0">
                <a:solidFill>
                  <a:srgbClr val="242852"/>
                </a:solidFill>
                <a:latin typeface="標楷體"/>
                <a:ea typeface="標楷體"/>
                <a:cs typeface="+mn-cs"/>
              </a:endParaRPr>
            </a:p>
          </p:txBody>
        </p:sp>
        <p:sp>
          <p:nvSpPr>
            <p:cNvPr id="18" name="手繪多邊形 17"/>
            <p:cNvSpPr/>
            <p:nvPr/>
          </p:nvSpPr>
          <p:spPr>
            <a:xfrm>
              <a:off x="2392578" y="5224230"/>
              <a:ext cx="1516618" cy="287905"/>
            </a:xfrm>
            <a:custGeom>
              <a:avLst/>
              <a:gdLst>
                <a:gd name="connsiteX0" fmla="*/ 0 w 1516618"/>
                <a:gd name="connsiteY0" fmla="*/ 28791 h 287905"/>
                <a:gd name="connsiteX1" fmla="*/ 28791 w 1516618"/>
                <a:gd name="connsiteY1" fmla="*/ 0 h 287905"/>
                <a:gd name="connsiteX2" fmla="*/ 1487828 w 1516618"/>
                <a:gd name="connsiteY2" fmla="*/ 0 h 287905"/>
                <a:gd name="connsiteX3" fmla="*/ 1516619 w 1516618"/>
                <a:gd name="connsiteY3" fmla="*/ 28791 h 287905"/>
                <a:gd name="connsiteX4" fmla="*/ 1516618 w 1516618"/>
                <a:gd name="connsiteY4" fmla="*/ 259115 h 287905"/>
                <a:gd name="connsiteX5" fmla="*/ 1487827 w 1516618"/>
                <a:gd name="connsiteY5" fmla="*/ 287906 h 287905"/>
                <a:gd name="connsiteX6" fmla="*/ 28791 w 1516618"/>
                <a:gd name="connsiteY6" fmla="*/ 287905 h 287905"/>
                <a:gd name="connsiteX7" fmla="*/ 0 w 1516618"/>
                <a:gd name="connsiteY7" fmla="*/ 259114 h 287905"/>
                <a:gd name="connsiteX8" fmla="*/ 0 w 1516618"/>
                <a:gd name="connsiteY8" fmla="*/ 28791 h 28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287905">
                  <a:moveTo>
                    <a:pt x="0" y="28791"/>
                  </a:moveTo>
                  <a:cubicBezTo>
                    <a:pt x="0" y="12890"/>
                    <a:pt x="12890" y="0"/>
                    <a:pt x="28791" y="0"/>
                  </a:cubicBezTo>
                  <a:lnTo>
                    <a:pt x="1487828" y="0"/>
                  </a:lnTo>
                  <a:cubicBezTo>
                    <a:pt x="1503729" y="0"/>
                    <a:pt x="1516619" y="12890"/>
                    <a:pt x="1516619" y="28791"/>
                  </a:cubicBezTo>
                  <a:cubicBezTo>
                    <a:pt x="1516619" y="105566"/>
                    <a:pt x="1516618" y="182340"/>
                    <a:pt x="1516618" y="259115"/>
                  </a:cubicBezTo>
                  <a:cubicBezTo>
                    <a:pt x="1516618" y="275016"/>
                    <a:pt x="1503728" y="287906"/>
                    <a:pt x="1487827" y="287906"/>
                  </a:cubicBezTo>
                  <a:lnTo>
                    <a:pt x="28791" y="287905"/>
                  </a:lnTo>
                  <a:cubicBezTo>
                    <a:pt x="12890" y="287905"/>
                    <a:pt x="0" y="275015"/>
                    <a:pt x="0" y="259114"/>
                  </a:cubicBezTo>
                  <a:lnTo>
                    <a:pt x="0" y="287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54152" tIns="42722" rIns="54152" bIns="42722" numCol="1" spcCol="1270" anchor="ctr" anchorCtr="0">
              <a:noAutofit/>
            </a:bodyPr>
            <a:lstStyle/>
            <a:p>
              <a:pPr lvl="0" algn="ctr" defTabSz="800100">
                <a:lnSpc>
                  <a:spcPct val="90000"/>
                </a:lnSpc>
                <a:spcBef>
                  <a:spcPct val="0"/>
                </a:spcBef>
                <a:spcAft>
                  <a:spcPct val="35000"/>
                </a:spcAft>
              </a:pPr>
              <a:r>
                <a:rPr lang="zh-TW" altLang="en-US" sz="1800" kern="1200" dirty="0">
                  <a:solidFill>
                    <a:srgbClr val="242852"/>
                  </a:solidFill>
                  <a:latin typeface="標楷體"/>
                  <a:ea typeface="標楷體"/>
                  <a:cs typeface="+mn-cs"/>
                </a:rPr>
                <a:t>其他</a:t>
              </a:r>
            </a:p>
          </p:txBody>
        </p:sp>
        <p:sp>
          <p:nvSpPr>
            <p:cNvPr id="19" name="手繪多邊形 18"/>
            <p:cNvSpPr/>
            <p:nvPr/>
          </p:nvSpPr>
          <p:spPr>
            <a:xfrm>
              <a:off x="4250481" y="1700808"/>
              <a:ext cx="1895772" cy="4022725"/>
            </a:xfrm>
            <a:custGeom>
              <a:avLst/>
              <a:gdLst>
                <a:gd name="connsiteX0" fmla="*/ 0 w 1895772"/>
                <a:gd name="connsiteY0" fmla="*/ 189577 h 4022725"/>
                <a:gd name="connsiteX1" fmla="*/ 189577 w 1895772"/>
                <a:gd name="connsiteY1" fmla="*/ 0 h 4022725"/>
                <a:gd name="connsiteX2" fmla="*/ 1706195 w 1895772"/>
                <a:gd name="connsiteY2" fmla="*/ 0 h 4022725"/>
                <a:gd name="connsiteX3" fmla="*/ 1895772 w 1895772"/>
                <a:gd name="connsiteY3" fmla="*/ 189577 h 4022725"/>
                <a:gd name="connsiteX4" fmla="*/ 1895772 w 1895772"/>
                <a:gd name="connsiteY4" fmla="*/ 3833148 h 4022725"/>
                <a:gd name="connsiteX5" fmla="*/ 1706195 w 1895772"/>
                <a:gd name="connsiteY5" fmla="*/ 4022725 h 4022725"/>
                <a:gd name="connsiteX6" fmla="*/ 189577 w 1895772"/>
                <a:gd name="connsiteY6" fmla="*/ 4022725 h 4022725"/>
                <a:gd name="connsiteX7" fmla="*/ 0 w 1895772"/>
                <a:gd name="connsiteY7" fmla="*/ 3833148 h 4022725"/>
                <a:gd name="connsiteX8" fmla="*/ 0 w 1895772"/>
                <a:gd name="connsiteY8" fmla="*/ 189577 h 402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772" h="4022725">
                  <a:moveTo>
                    <a:pt x="0" y="189577"/>
                  </a:moveTo>
                  <a:cubicBezTo>
                    <a:pt x="0" y="84877"/>
                    <a:pt x="84877" y="0"/>
                    <a:pt x="189577" y="0"/>
                  </a:cubicBezTo>
                  <a:lnTo>
                    <a:pt x="1706195" y="0"/>
                  </a:lnTo>
                  <a:cubicBezTo>
                    <a:pt x="1810895" y="0"/>
                    <a:pt x="1895772" y="84877"/>
                    <a:pt x="1895772" y="189577"/>
                  </a:cubicBezTo>
                  <a:lnTo>
                    <a:pt x="1895772" y="3833148"/>
                  </a:lnTo>
                  <a:cubicBezTo>
                    <a:pt x="1895772" y="3937848"/>
                    <a:pt x="1810895" y="4022725"/>
                    <a:pt x="1706195" y="4022725"/>
                  </a:cubicBezTo>
                  <a:lnTo>
                    <a:pt x="189577" y="4022725"/>
                  </a:lnTo>
                  <a:cubicBezTo>
                    <a:pt x="84877" y="4022725"/>
                    <a:pt x="0" y="3937848"/>
                    <a:pt x="0" y="3833148"/>
                  </a:cubicBezTo>
                  <a:lnTo>
                    <a:pt x="0" y="189577"/>
                  </a:lnTo>
                  <a:close/>
                </a:path>
              </a:pathLst>
            </a:custGeom>
            <a:solidFill>
              <a:srgbClr val="629DD1">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15356" tIns="115356" rIns="115356" bIns="2931264" numCol="1" spcCol="1270" anchor="t" anchorCtr="0">
              <a:noAutofit/>
            </a:bodyPr>
            <a:lstStyle/>
            <a:p>
              <a:pPr lvl="0" algn="ctr" defTabSz="933450">
                <a:lnSpc>
                  <a:spcPct val="90000"/>
                </a:lnSpc>
                <a:spcBef>
                  <a:spcPct val="0"/>
                </a:spcBef>
                <a:spcAft>
                  <a:spcPct val="35000"/>
                </a:spcAft>
              </a:pPr>
              <a:r>
                <a:rPr lang="zh-TW" altLang="en-US" sz="2100" kern="1200" dirty="0" smtClean="0">
                  <a:solidFill>
                    <a:sysClr val="windowText" lastClr="000000">
                      <a:hueOff val="0"/>
                      <a:satOff val="0"/>
                      <a:lumOff val="0"/>
                      <a:alphaOff val="0"/>
                    </a:sysClr>
                  </a:solidFill>
                  <a:latin typeface="標楷體"/>
                  <a:ea typeface="標楷體"/>
                  <a:cs typeface="+mn-cs"/>
                </a:rPr>
                <a:t>辦理</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國際網路</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交流</a:t>
              </a:r>
              <a:r>
                <a:rPr lang="zh-TW" altLang="en-US" sz="2100" kern="1200" dirty="0">
                  <a:solidFill>
                    <a:sysClr val="windowText" lastClr="000000">
                      <a:hueOff val="0"/>
                      <a:satOff val="0"/>
                      <a:lumOff val="0"/>
                      <a:alphaOff val="0"/>
                    </a:sysClr>
                  </a:solidFill>
                  <a:latin typeface="標楷體"/>
                  <a:ea typeface="標楷體"/>
                  <a:cs typeface="+mn-cs"/>
                </a:rPr>
                <a:t>方案</a:t>
              </a:r>
            </a:p>
          </p:txBody>
        </p:sp>
        <p:sp>
          <p:nvSpPr>
            <p:cNvPr id="20" name="手繪多邊形 19"/>
            <p:cNvSpPr/>
            <p:nvPr/>
          </p:nvSpPr>
          <p:spPr>
            <a:xfrm>
              <a:off x="4440058" y="2606952"/>
              <a:ext cx="1516618" cy="1448844"/>
            </a:xfrm>
            <a:custGeom>
              <a:avLst/>
              <a:gdLst>
                <a:gd name="connsiteX0" fmla="*/ 0 w 1516618"/>
                <a:gd name="connsiteY0" fmla="*/ 121291 h 1212906"/>
                <a:gd name="connsiteX1" fmla="*/ 121291 w 1516618"/>
                <a:gd name="connsiteY1" fmla="*/ 0 h 1212906"/>
                <a:gd name="connsiteX2" fmla="*/ 1395327 w 1516618"/>
                <a:gd name="connsiteY2" fmla="*/ 0 h 1212906"/>
                <a:gd name="connsiteX3" fmla="*/ 1516618 w 1516618"/>
                <a:gd name="connsiteY3" fmla="*/ 121291 h 1212906"/>
                <a:gd name="connsiteX4" fmla="*/ 1516618 w 1516618"/>
                <a:gd name="connsiteY4" fmla="*/ 1091615 h 1212906"/>
                <a:gd name="connsiteX5" fmla="*/ 1395327 w 1516618"/>
                <a:gd name="connsiteY5" fmla="*/ 1212906 h 1212906"/>
                <a:gd name="connsiteX6" fmla="*/ 121291 w 1516618"/>
                <a:gd name="connsiteY6" fmla="*/ 1212906 h 1212906"/>
                <a:gd name="connsiteX7" fmla="*/ 0 w 1516618"/>
                <a:gd name="connsiteY7" fmla="*/ 1091615 h 1212906"/>
                <a:gd name="connsiteX8" fmla="*/ 0 w 1516618"/>
                <a:gd name="connsiteY8" fmla="*/ 121291 h 12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1212906">
                  <a:moveTo>
                    <a:pt x="0" y="121291"/>
                  </a:moveTo>
                  <a:cubicBezTo>
                    <a:pt x="0" y="54304"/>
                    <a:pt x="54304" y="0"/>
                    <a:pt x="121291" y="0"/>
                  </a:cubicBezTo>
                  <a:lnTo>
                    <a:pt x="1395327" y="0"/>
                  </a:lnTo>
                  <a:cubicBezTo>
                    <a:pt x="1462314" y="0"/>
                    <a:pt x="1516618" y="54304"/>
                    <a:pt x="1516618" y="121291"/>
                  </a:cubicBezTo>
                  <a:lnTo>
                    <a:pt x="1516618" y="1091615"/>
                  </a:lnTo>
                  <a:cubicBezTo>
                    <a:pt x="1516618" y="1158602"/>
                    <a:pt x="1462314" y="1212906"/>
                    <a:pt x="1395327" y="1212906"/>
                  </a:cubicBezTo>
                  <a:lnTo>
                    <a:pt x="121291" y="1212906"/>
                  </a:lnTo>
                  <a:cubicBezTo>
                    <a:pt x="54304" y="1212906"/>
                    <a:pt x="0" y="1158602"/>
                    <a:pt x="0" y="1091615"/>
                  </a:cubicBezTo>
                  <a:lnTo>
                    <a:pt x="0" y="1212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86325" tIns="73625" rIns="86325" bIns="73625" numCol="1" spcCol="1270" anchor="ctr" anchorCtr="0">
              <a:noAutofit/>
            </a:bodyPr>
            <a:lstStyle/>
            <a:p>
              <a:pPr lvl="0" algn="ctr" defTabSz="889000">
                <a:lnSpc>
                  <a:spcPct val="90000"/>
                </a:lnSpc>
                <a:spcBef>
                  <a:spcPct val="0"/>
                </a:spcBef>
                <a:spcAft>
                  <a:spcPct val="35000"/>
                </a:spcAft>
              </a:pPr>
              <a:r>
                <a:rPr lang="zh-TW" altLang="en-US" sz="2000" kern="1200" dirty="0">
                  <a:solidFill>
                    <a:srgbClr val="242852"/>
                  </a:solidFill>
                  <a:latin typeface="標楷體"/>
                  <a:ea typeface="標楷體"/>
                  <a:cs typeface="+mn-cs"/>
                </a:rPr>
                <a:t>數位</a:t>
              </a:r>
              <a:r>
                <a:rPr lang="zh-TW" altLang="en-US" sz="2000" kern="1200" dirty="0" smtClean="0">
                  <a:solidFill>
                    <a:srgbClr val="242852"/>
                  </a:solidFill>
                  <a:latin typeface="標楷體"/>
                  <a:ea typeface="標楷體"/>
                  <a:cs typeface="+mn-cs"/>
                </a:rPr>
                <a:t>雲端</a:t>
              </a:r>
              <a:r>
                <a:rPr lang="en-US" altLang="zh-TW" sz="2000" kern="1200" dirty="0" smtClean="0">
                  <a:solidFill>
                    <a:srgbClr val="242852"/>
                  </a:solidFill>
                  <a:latin typeface="標楷體"/>
                  <a:ea typeface="標楷體"/>
                  <a:cs typeface="+mn-cs"/>
                </a:rPr>
                <a:t/>
              </a:r>
              <a:br>
                <a:rPr lang="en-US" altLang="zh-TW" sz="2000" kern="1200" dirty="0" smtClean="0">
                  <a:solidFill>
                    <a:srgbClr val="242852"/>
                  </a:solidFill>
                  <a:latin typeface="標楷體"/>
                  <a:ea typeface="標楷體"/>
                  <a:cs typeface="+mn-cs"/>
                </a:rPr>
              </a:br>
              <a:r>
                <a:rPr lang="zh-TW" altLang="en-US" sz="2000" kern="1200" dirty="0" smtClean="0">
                  <a:solidFill>
                    <a:srgbClr val="242852"/>
                  </a:solidFill>
                  <a:latin typeface="標楷體"/>
                  <a:ea typeface="標楷體"/>
                  <a:cs typeface="+mn-cs"/>
                </a:rPr>
                <a:t>國際</a:t>
              </a:r>
              <a:r>
                <a:rPr lang="zh-TW" altLang="en-US" sz="2000" kern="1200" dirty="0">
                  <a:solidFill>
                    <a:srgbClr val="242852"/>
                  </a:solidFill>
                  <a:latin typeface="標楷體"/>
                  <a:ea typeface="標楷體"/>
                  <a:cs typeface="+mn-cs"/>
                </a:rPr>
                <a:t>夥伴學校方案</a:t>
              </a:r>
            </a:p>
          </p:txBody>
        </p:sp>
        <p:sp>
          <p:nvSpPr>
            <p:cNvPr id="21" name="手繪多邊形 20"/>
            <p:cNvSpPr/>
            <p:nvPr/>
          </p:nvSpPr>
          <p:spPr>
            <a:xfrm>
              <a:off x="4440058" y="4137200"/>
              <a:ext cx="1516618" cy="1384017"/>
            </a:xfrm>
            <a:custGeom>
              <a:avLst/>
              <a:gdLst>
                <a:gd name="connsiteX0" fmla="*/ 0 w 1516618"/>
                <a:gd name="connsiteY0" fmla="*/ 121291 h 1212906"/>
                <a:gd name="connsiteX1" fmla="*/ 121291 w 1516618"/>
                <a:gd name="connsiteY1" fmla="*/ 0 h 1212906"/>
                <a:gd name="connsiteX2" fmla="*/ 1395327 w 1516618"/>
                <a:gd name="connsiteY2" fmla="*/ 0 h 1212906"/>
                <a:gd name="connsiteX3" fmla="*/ 1516618 w 1516618"/>
                <a:gd name="connsiteY3" fmla="*/ 121291 h 1212906"/>
                <a:gd name="connsiteX4" fmla="*/ 1516618 w 1516618"/>
                <a:gd name="connsiteY4" fmla="*/ 1091615 h 1212906"/>
                <a:gd name="connsiteX5" fmla="*/ 1395327 w 1516618"/>
                <a:gd name="connsiteY5" fmla="*/ 1212906 h 1212906"/>
                <a:gd name="connsiteX6" fmla="*/ 121291 w 1516618"/>
                <a:gd name="connsiteY6" fmla="*/ 1212906 h 1212906"/>
                <a:gd name="connsiteX7" fmla="*/ 0 w 1516618"/>
                <a:gd name="connsiteY7" fmla="*/ 1091615 h 1212906"/>
                <a:gd name="connsiteX8" fmla="*/ 0 w 1516618"/>
                <a:gd name="connsiteY8" fmla="*/ 121291 h 12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1212906">
                  <a:moveTo>
                    <a:pt x="0" y="121291"/>
                  </a:moveTo>
                  <a:cubicBezTo>
                    <a:pt x="0" y="54304"/>
                    <a:pt x="54304" y="0"/>
                    <a:pt x="121291" y="0"/>
                  </a:cubicBezTo>
                  <a:lnTo>
                    <a:pt x="1395327" y="0"/>
                  </a:lnTo>
                  <a:cubicBezTo>
                    <a:pt x="1462314" y="0"/>
                    <a:pt x="1516618" y="54304"/>
                    <a:pt x="1516618" y="121291"/>
                  </a:cubicBezTo>
                  <a:lnTo>
                    <a:pt x="1516618" y="1091615"/>
                  </a:lnTo>
                  <a:cubicBezTo>
                    <a:pt x="1516618" y="1158602"/>
                    <a:pt x="1462314" y="1212906"/>
                    <a:pt x="1395327" y="1212906"/>
                  </a:cubicBezTo>
                  <a:lnTo>
                    <a:pt x="121291" y="1212906"/>
                  </a:lnTo>
                  <a:cubicBezTo>
                    <a:pt x="54304" y="1212906"/>
                    <a:pt x="0" y="1158602"/>
                    <a:pt x="0" y="1091615"/>
                  </a:cubicBezTo>
                  <a:lnTo>
                    <a:pt x="0" y="121291"/>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86325" tIns="73625" rIns="86325" bIns="73625" numCol="1" spcCol="1270" anchor="ctr" anchorCtr="0">
              <a:noAutofit/>
            </a:bodyPr>
            <a:lstStyle/>
            <a:p>
              <a:pPr lvl="0" algn="ctr" defTabSz="889000">
                <a:lnSpc>
                  <a:spcPct val="90000"/>
                </a:lnSpc>
                <a:spcBef>
                  <a:spcPct val="0"/>
                </a:spcBef>
                <a:spcAft>
                  <a:spcPct val="35000"/>
                </a:spcAft>
              </a:pPr>
              <a:r>
                <a:rPr lang="en-US" sz="2000" kern="1200" dirty="0">
                  <a:solidFill>
                    <a:srgbClr val="242852"/>
                  </a:solidFill>
                  <a:latin typeface="Times New Roman" panose="02020603050405020304" pitchFamily="18" charset="0"/>
                  <a:ea typeface="標楷體"/>
                  <a:cs typeface="Times New Roman" panose="02020603050405020304" pitchFamily="18" charset="0"/>
                </a:rPr>
                <a:t>E</a:t>
              </a:r>
              <a:r>
                <a:rPr lang="zh-TW" altLang="en-US" sz="2000" kern="1200" dirty="0">
                  <a:solidFill>
                    <a:srgbClr val="242852"/>
                  </a:solidFill>
                  <a:latin typeface="標楷體"/>
                  <a:ea typeface="標楷體"/>
                  <a:cs typeface="+mn-cs"/>
                </a:rPr>
                <a:t>化</a:t>
              </a:r>
              <a:r>
                <a:rPr lang="zh-TW" altLang="en-US" sz="2000" kern="1200" dirty="0" smtClean="0">
                  <a:solidFill>
                    <a:srgbClr val="242852"/>
                  </a:solidFill>
                  <a:latin typeface="標楷體"/>
                  <a:ea typeface="標楷體"/>
                  <a:cs typeface="+mn-cs"/>
                </a:rPr>
                <a:t>互動式</a:t>
              </a:r>
              <a:r>
                <a:rPr lang="en-US" altLang="zh-TW" sz="2000" kern="1200" dirty="0" smtClean="0">
                  <a:solidFill>
                    <a:srgbClr val="242852"/>
                  </a:solidFill>
                  <a:latin typeface="標楷體"/>
                  <a:ea typeface="標楷體"/>
                  <a:cs typeface="+mn-cs"/>
                </a:rPr>
                <a:t/>
              </a:r>
              <a:br>
                <a:rPr lang="en-US" altLang="zh-TW" sz="2000" kern="1200" dirty="0" smtClean="0">
                  <a:solidFill>
                    <a:srgbClr val="242852"/>
                  </a:solidFill>
                  <a:latin typeface="標楷體"/>
                  <a:ea typeface="標楷體"/>
                  <a:cs typeface="+mn-cs"/>
                </a:rPr>
              </a:br>
              <a:r>
                <a:rPr lang="zh-TW" altLang="en-US" sz="2000" kern="1200" dirty="0" smtClean="0">
                  <a:solidFill>
                    <a:srgbClr val="242852"/>
                  </a:solidFill>
                  <a:latin typeface="標楷體"/>
                  <a:ea typeface="標楷體"/>
                  <a:cs typeface="+mn-cs"/>
                </a:rPr>
                <a:t>語言交換</a:t>
              </a:r>
              <a:r>
                <a:rPr lang="en-US" altLang="zh-TW" sz="2000" kern="1200" dirty="0" smtClean="0">
                  <a:solidFill>
                    <a:srgbClr val="242852"/>
                  </a:solidFill>
                  <a:latin typeface="標楷體"/>
                  <a:ea typeface="標楷體"/>
                  <a:cs typeface="+mn-cs"/>
                </a:rPr>
                <a:t/>
              </a:r>
              <a:br>
                <a:rPr lang="en-US" altLang="zh-TW" sz="2000" kern="1200" dirty="0" smtClean="0">
                  <a:solidFill>
                    <a:srgbClr val="242852"/>
                  </a:solidFill>
                  <a:latin typeface="標楷體"/>
                  <a:ea typeface="標楷體"/>
                  <a:cs typeface="+mn-cs"/>
                </a:rPr>
              </a:br>
              <a:r>
                <a:rPr lang="zh-TW" altLang="en-US" sz="2000" kern="1200" dirty="0" smtClean="0">
                  <a:solidFill>
                    <a:srgbClr val="242852"/>
                  </a:solidFill>
                  <a:latin typeface="標楷體"/>
                  <a:ea typeface="標楷體"/>
                  <a:cs typeface="+mn-cs"/>
                </a:rPr>
                <a:t>學習</a:t>
              </a:r>
              <a:r>
                <a:rPr lang="zh-TW" altLang="en-US" sz="2000" kern="1200" dirty="0">
                  <a:solidFill>
                    <a:srgbClr val="242852"/>
                  </a:solidFill>
                  <a:latin typeface="標楷體"/>
                  <a:ea typeface="標楷體"/>
                  <a:cs typeface="+mn-cs"/>
                </a:rPr>
                <a:t>方案</a:t>
              </a:r>
            </a:p>
          </p:txBody>
        </p:sp>
        <p:sp>
          <p:nvSpPr>
            <p:cNvPr id="22" name="手繪多邊形 21"/>
            <p:cNvSpPr/>
            <p:nvPr/>
          </p:nvSpPr>
          <p:spPr>
            <a:xfrm>
              <a:off x="6288437" y="1700808"/>
              <a:ext cx="1895772" cy="4022725"/>
            </a:xfrm>
            <a:custGeom>
              <a:avLst/>
              <a:gdLst>
                <a:gd name="connsiteX0" fmla="*/ 0 w 1895772"/>
                <a:gd name="connsiteY0" fmla="*/ 189577 h 4022725"/>
                <a:gd name="connsiteX1" fmla="*/ 189577 w 1895772"/>
                <a:gd name="connsiteY1" fmla="*/ 0 h 4022725"/>
                <a:gd name="connsiteX2" fmla="*/ 1706195 w 1895772"/>
                <a:gd name="connsiteY2" fmla="*/ 0 h 4022725"/>
                <a:gd name="connsiteX3" fmla="*/ 1895772 w 1895772"/>
                <a:gd name="connsiteY3" fmla="*/ 189577 h 4022725"/>
                <a:gd name="connsiteX4" fmla="*/ 1895772 w 1895772"/>
                <a:gd name="connsiteY4" fmla="*/ 3833148 h 4022725"/>
                <a:gd name="connsiteX5" fmla="*/ 1706195 w 1895772"/>
                <a:gd name="connsiteY5" fmla="*/ 4022725 h 4022725"/>
                <a:gd name="connsiteX6" fmla="*/ 189577 w 1895772"/>
                <a:gd name="connsiteY6" fmla="*/ 4022725 h 4022725"/>
                <a:gd name="connsiteX7" fmla="*/ 0 w 1895772"/>
                <a:gd name="connsiteY7" fmla="*/ 3833148 h 4022725"/>
                <a:gd name="connsiteX8" fmla="*/ 0 w 1895772"/>
                <a:gd name="connsiteY8" fmla="*/ 189577 h 402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772" h="4022725">
                  <a:moveTo>
                    <a:pt x="0" y="189577"/>
                  </a:moveTo>
                  <a:cubicBezTo>
                    <a:pt x="0" y="84877"/>
                    <a:pt x="84877" y="0"/>
                    <a:pt x="189577" y="0"/>
                  </a:cubicBezTo>
                  <a:lnTo>
                    <a:pt x="1706195" y="0"/>
                  </a:lnTo>
                  <a:cubicBezTo>
                    <a:pt x="1810895" y="0"/>
                    <a:pt x="1895772" y="84877"/>
                    <a:pt x="1895772" y="189577"/>
                  </a:cubicBezTo>
                  <a:lnTo>
                    <a:pt x="1895772" y="3833148"/>
                  </a:lnTo>
                  <a:cubicBezTo>
                    <a:pt x="1895772" y="3937848"/>
                    <a:pt x="1810895" y="4022725"/>
                    <a:pt x="1706195" y="4022725"/>
                  </a:cubicBezTo>
                  <a:lnTo>
                    <a:pt x="189577" y="4022725"/>
                  </a:lnTo>
                  <a:cubicBezTo>
                    <a:pt x="84877" y="4022725"/>
                    <a:pt x="0" y="3937848"/>
                    <a:pt x="0" y="3833148"/>
                  </a:cubicBezTo>
                  <a:lnTo>
                    <a:pt x="0" y="189577"/>
                  </a:lnTo>
                  <a:close/>
                </a:path>
              </a:pathLst>
            </a:custGeom>
            <a:solidFill>
              <a:srgbClr val="629DD1">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15356" tIns="115356" rIns="115356" bIns="2931264" numCol="1" spcCol="1270" anchor="t" anchorCtr="0">
              <a:noAutofit/>
            </a:bodyPr>
            <a:lstStyle/>
            <a:p>
              <a:pPr lvl="0" algn="ctr" defTabSz="933450">
                <a:lnSpc>
                  <a:spcPct val="90000"/>
                </a:lnSpc>
                <a:spcBef>
                  <a:spcPct val="0"/>
                </a:spcBef>
                <a:spcAft>
                  <a:spcPct val="35000"/>
                </a:spcAft>
              </a:pPr>
              <a:r>
                <a:rPr lang="zh-TW" altLang="en-US" sz="2100" kern="1200" dirty="0" smtClean="0">
                  <a:solidFill>
                    <a:sysClr val="windowText" lastClr="000000">
                      <a:hueOff val="0"/>
                      <a:satOff val="0"/>
                      <a:lumOff val="0"/>
                      <a:alphaOff val="0"/>
                    </a:sysClr>
                  </a:solidFill>
                  <a:latin typeface="標楷體"/>
                  <a:ea typeface="標楷體"/>
                  <a:cs typeface="+mn-cs"/>
                </a:rPr>
                <a:t>參與</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國際會議</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及</a:t>
              </a:r>
              <a:r>
                <a:rPr lang="zh-TW" altLang="en-US" sz="2100" kern="1200" dirty="0">
                  <a:solidFill>
                    <a:sysClr val="windowText" lastClr="000000">
                      <a:hueOff val="0"/>
                      <a:satOff val="0"/>
                      <a:lumOff val="0"/>
                      <a:alphaOff val="0"/>
                    </a:sysClr>
                  </a:solidFill>
                  <a:latin typeface="標楷體"/>
                  <a:ea typeface="標楷體"/>
                  <a:cs typeface="+mn-cs"/>
                </a:rPr>
                <a:t>競賽</a:t>
              </a:r>
            </a:p>
          </p:txBody>
        </p:sp>
        <p:sp>
          <p:nvSpPr>
            <p:cNvPr id="23" name="手繪多邊形 22"/>
            <p:cNvSpPr/>
            <p:nvPr/>
          </p:nvSpPr>
          <p:spPr>
            <a:xfrm>
              <a:off x="6478015" y="2610146"/>
              <a:ext cx="1516618" cy="790304"/>
            </a:xfrm>
            <a:custGeom>
              <a:avLst/>
              <a:gdLst>
                <a:gd name="connsiteX0" fmla="*/ 0 w 1516618"/>
                <a:gd name="connsiteY0" fmla="*/ 79030 h 790304"/>
                <a:gd name="connsiteX1" fmla="*/ 79030 w 1516618"/>
                <a:gd name="connsiteY1" fmla="*/ 0 h 790304"/>
                <a:gd name="connsiteX2" fmla="*/ 1437588 w 1516618"/>
                <a:gd name="connsiteY2" fmla="*/ 0 h 790304"/>
                <a:gd name="connsiteX3" fmla="*/ 1516618 w 1516618"/>
                <a:gd name="connsiteY3" fmla="*/ 79030 h 790304"/>
                <a:gd name="connsiteX4" fmla="*/ 1516618 w 1516618"/>
                <a:gd name="connsiteY4" fmla="*/ 711274 h 790304"/>
                <a:gd name="connsiteX5" fmla="*/ 1437588 w 1516618"/>
                <a:gd name="connsiteY5" fmla="*/ 790304 h 790304"/>
                <a:gd name="connsiteX6" fmla="*/ 79030 w 1516618"/>
                <a:gd name="connsiteY6" fmla="*/ 790304 h 790304"/>
                <a:gd name="connsiteX7" fmla="*/ 0 w 1516618"/>
                <a:gd name="connsiteY7" fmla="*/ 711274 h 790304"/>
                <a:gd name="connsiteX8" fmla="*/ 0 w 1516618"/>
                <a:gd name="connsiteY8" fmla="*/ 79030 h 79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790304">
                  <a:moveTo>
                    <a:pt x="0" y="79030"/>
                  </a:moveTo>
                  <a:cubicBezTo>
                    <a:pt x="0" y="35383"/>
                    <a:pt x="35383" y="0"/>
                    <a:pt x="79030" y="0"/>
                  </a:cubicBezTo>
                  <a:lnTo>
                    <a:pt x="1437588" y="0"/>
                  </a:lnTo>
                  <a:cubicBezTo>
                    <a:pt x="1481235" y="0"/>
                    <a:pt x="1516618" y="35383"/>
                    <a:pt x="1516618" y="79030"/>
                  </a:cubicBezTo>
                  <a:lnTo>
                    <a:pt x="1516618" y="711274"/>
                  </a:lnTo>
                  <a:cubicBezTo>
                    <a:pt x="1516618" y="754921"/>
                    <a:pt x="1481235" y="790304"/>
                    <a:pt x="1437588" y="790304"/>
                  </a:cubicBezTo>
                  <a:lnTo>
                    <a:pt x="79030" y="790304"/>
                  </a:lnTo>
                  <a:cubicBezTo>
                    <a:pt x="35383" y="790304"/>
                    <a:pt x="0" y="754921"/>
                    <a:pt x="0" y="711274"/>
                  </a:cubicBezTo>
                  <a:lnTo>
                    <a:pt x="0" y="79030"/>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68867" tIns="57437" rIns="68867" bIns="57437" numCol="1" spcCol="1270" anchor="ctr" anchorCtr="0">
              <a:noAutofit/>
            </a:bodyPr>
            <a:lstStyle/>
            <a:p>
              <a:pPr lvl="0" algn="ctr" defTabSz="800100">
                <a:lnSpc>
                  <a:spcPct val="90000"/>
                </a:lnSpc>
                <a:spcBef>
                  <a:spcPct val="0"/>
                </a:spcBef>
                <a:spcAft>
                  <a:spcPct val="35000"/>
                </a:spcAft>
              </a:pPr>
              <a:r>
                <a:rPr lang="zh-TW" altLang="en-US" sz="1800" kern="1200" dirty="0">
                  <a:solidFill>
                    <a:srgbClr val="242852"/>
                  </a:solidFill>
                  <a:latin typeface="標楷體"/>
                  <a:ea typeface="標楷體"/>
                  <a:cs typeface="+mn-cs"/>
                </a:rPr>
                <a:t>本國中小學校辦理國際會議或競賽</a:t>
              </a:r>
            </a:p>
          </p:txBody>
        </p:sp>
        <p:sp>
          <p:nvSpPr>
            <p:cNvPr id="24" name="手繪多邊形 23"/>
            <p:cNvSpPr/>
            <p:nvPr/>
          </p:nvSpPr>
          <p:spPr>
            <a:xfrm>
              <a:off x="6478015" y="3462942"/>
              <a:ext cx="1516618" cy="790304"/>
            </a:xfrm>
            <a:custGeom>
              <a:avLst/>
              <a:gdLst>
                <a:gd name="connsiteX0" fmla="*/ 0 w 1516618"/>
                <a:gd name="connsiteY0" fmla="*/ 79030 h 790304"/>
                <a:gd name="connsiteX1" fmla="*/ 79030 w 1516618"/>
                <a:gd name="connsiteY1" fmla="*/ 0 h 790304"/>
                <a:gd name="connsiteX2" fmla="*/ 1437588 w 1516618"/>
                <a:gd name="connsiteY2" fmla="*/ 0 h 790304"/>
                <a:gd name="connsiteX3" fmla="*/ 1516618 w 1516618"/>
                <a:gd name="connsiteY3" fmla="*/ 79030 h 790304"/>
                <a:gd name="connsiteX4" fmla="*/ 1516618 w 1516618"/>
                <a:gd name="connsiteY4" fmla="*/ 711274 h 790304"/>
                <a:gd name="connsiteX5" fmla="*/ 1437588 w 1516618"/>
                <a:gd name="connsiteY5" fmla="*/ 790304 h 790304"/>
                <a:gd name="connsiteX6" fmla="*/ 79030 w 1516618"/>
                <a:gd name="connsiteY6" fmla="*/ 790304 h 790304"/>
                <a:gd name="connsiteX7" fmla="*/ 0 w 1516618"/>
                <a:gd name="connsiteY7" fmla="*/ 711274 h 790304"/>
                <a:gd name="connsiteX8" fmla="*/ 0 w 1516618"/>
                <a:gd name="connsiteY8" fmla="*/ 79030 h 79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790304">
                  <a:moveTo>
                    <a:pt x="0" y="79030"/>
                  </a:moveTo>
                  <a:cubicBezTo>
                    <a:pt x="0" y="35383"/>
                    <a:pt x="35383" y="0"/>
                    <a:pt x="79030" y="0"/>
                  </a:cubicBezTo>
                  <a:lnTo>
                    <a:pt x="1437588" y="0"/>
                  </a:lnTo>
                  <a:cubicBezTo>
                    <a:pt x="1481235" y="0"/>
                    <a:pt x="1516618" y="35383"/>
                    <a:pt x="1516618" y="79030"/>
                  </a:cubicBezTo>
                  <a:lnTo>
                    <a:pt x="1516618" y="711274"/>
                  </a:lnTo>
                  <a:cubicBezTo>
                    <a:pt x="1516618" y="754921"/>
                    <a:pt x="1481235" y="790304"/>
                    <a:pt x="1437588" y="790304"/>
                  </a:cubicBezTo>
                  <a:lnTo>
                    <a:pt x="79030" y="790304"/>
                  </a:lnTo>
                  <a:cubicBezTo>
                    <a:pt x="35383" y="790304"/>
                    <a:pt x="0" y="754921"/>
                    <a:pt x="0" y="711274"/>
                  </a:cubicBezTo>
                  <a:lnTo>
                    <a:pt x="0" y="79030"/>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68867" tIns="57437" rIns="68867" bIns="57437" numCol="1" spcCol="1270" anchor="ctr" anchorCtr="0">
              <a:noAutofit/>
            </a:bodyPr>
            <a:lstStyle/>
            <a:p>
              <a:pPr lvl="0" algn="ctr" defTabSz="800100">
                <a:lnSpc>
                  <a:spcPct val="90000"/>
                </a:lnSpc>
                <a:spcBef>
                  <a:spcPct val="0"/>
                </a:spcBef>
                <a:spcAft>
                  <a:spcPct val="35000"/>
                </a:spcAft>
              </a:pPr>
              <a:r>
                <a:rPr lang="zh-TW" altLang="en-US" sz="1800" kern="1200" dirty="0">
                  <a:solidFill>
                    <a:srgbClr val="242852"/>
                  </a:solidFill>
                  <a:latin typeface="標楷體"/>
                  <a:ea typeface="標楷體"/>
                  <a:cs typeface="+mn-cs"/>
                </a:rPr>
                <a:t>本國中小學生參與國際會議或競賽</a:t>
              </a:r>
            </a:p>
          </p:txBody>
        </p:sp>
        <p:sp>
          <p:nvSpPr>
            <p:cNvPr id="25" name="手繪多邊形 24"/>
            <p:cNvSpPr/>
            <p:nvPr/>
          </p:nvSpPr>
          <p:spPr>
            <a:xfrm>
              <a:off x="6478015" y="4315739"/>
              <a:ext cx="1516618" cy="1206314"/>
            </a:xfrm>
            <a:custGeom>
              <a:avLst/>
              <a:gdLst>
                <a:gd name="connsiteX0" fmla="*/ 0 w 1516618"/>
                <a:gd name="connsiteY0" fmla="*/ 79030 h 790304"/>
                <a:gd name="connsiteX1" fmla="*/ 79030 w 1516618"/>
                <a:gd name="connsiteY1" fmla="*/ 0 h 790304"/>
                <a:gd name="connsiteX2" fmla="*/ 1437588 w 1516618"/>
                <a:gd name="connsiteY2" fmla="*/ 0 h 790304"/>
                <a:gd name="connsiteX3" fmla="*/ 1516618 w 1516618"/>
                <a:gd name="connsiteY3" fmla="*/ 79030 h 790304"/>
                <a:gd name="connsiteX4" fmla="*/ 1516618 w 1516618"/>
                <a:gd name="connsiteY4" fmla="*/ 711274 h 790304"/>
                <a:gd name="connsiteX5" fmla="*/ 1437588 w 1516618"/>
                <a:gd name="connsiteY5" fmla="*/ 790304 h 790304"/>
                <a:gd name="connsiteX6" fmla="*/ 79030 w 1516618"/>
                <a:gd name="connsiteY6" fmla="*/ 790304 h 790304"/>
                <a:gd name="connsiteX7" fmla="*/ 0 w 1516618"/>
                <a:gd name="connsiteY7" fmla="*/ 711274 h 790304"/>
                <a:gd name="connsiteX8" fmla="*/ 0 w 1516618"/>
                <a:gd name="connsiteY8" fmla="*/ 79030 h 79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790304">
                  <a:moveTo>
                    <a:pt x="0" y="79030"/>
                  </a:moveTo>
                  <a:cubicBezTo>
                    <a:pt x="0" y="35383"/>
                    <a:pt x="35383" y="0"/>
                    <a:pt x="79030" y="0"/>
                  </a:cubicBezTo>
                  <a:lnTo>
                    <a:pt x="1437588" y="0"/>
                  </a:lnTo>
                  <a:cubicBezTo>
                    <a:pt x="1481235" y="0"/>
                    <a:pt x="1516618" y="35383"/>
                    <a:pt x="1516618" y="79030"/>
                  </a:cubicBezTo>
                  <a:lnTo>
                    <a:pt x="1516618" y="711274"/>
                  </a:lnTo>
                  <a:cubicBezTo>
                    <a:pt x="1516618" y="754921"/>
                    <a:pt x="1481235" y="790304"/>
                    <a:pt x="1437588" y="790304"/>
                  </a:cubicBezTo>
                  <a:lnTo>
                    <a:pt x="79030" y="790304"/>
                  </a:lnTo>
                  <a:cubicBezTo>
                    <a:pt x="35383" y="790304"/>
                    <a:pt x="0" y="754921"/>
                    <a:pt x="0" y="711274"/>
                  </a:cubicBezTo>
                  <a:lnTo>
                    <a:pt x="0" y="79030"/>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53627" tIns="46007" rIns="53627" bIns="46007" numCol="1" spcCol="1270" anchor="ctr" anchorCtr="0">
              <a:noAutofit/>
            </a:bodyPr>
            <a:lstStyle/>
            <a:p>
              <a:pPr lvl="0" algn="ctr" defTabSz="533400">
                <a:lnSpc>
                  <a:spcPct val="90000"/>
                </a:lnSpc>
                <a:spcBef>
                  <a:spcPct val="0"/>
                </a:spcBef>
                <a:spcAft>
                  <a:spcPct val="35000"/>
                </a:spcAft>
              </a:pPr>
              <a:r>
                <a:rPr lang="zh-TW" altLang="en-US" sz="1600" kern="1200" dirty="0">
                  <a:solidFill>
                    <a:srgbClr val="242852"/>
                  </a:solidFill>
                  <a:latin typeface="標楷體"/>
                  <a:ea typeface="標楷體"/>
                  <a:cs typeface="+mn-cs"/>
                </a:rPr>
                <a:t>包含國際高峰會、國際論壇、國際專案學習交流活動及國際競賽</a:t>
              </a:r>
              <a:r>
                <a:rPr lang="zh-TW" altLang="en-US" sz="1600" kern="1200" dirty="0" smtClean="0">
                  <a:solidFill>
                    <a:srgbClr val="242852"/>
                  </a:solidFill>
                  <a:latin typeface="標楷體"/>
                  <a:ea typeface="標楷體"/>
                  <a:cs typeface="+mn-cs"/>
                </a:rPr>
                <a:t>等</a:t>
              </a:r>
              <a:endParaRPr lang="zh-TW" altLang="en-US" sz="1600" kern="1200" dirty="0">
                <a:solidFill>
                  <a:srgbClr val="242852"/>
                </a:solidFill>
                <a:latin typeface="標楷體"/>
                <a:ea typeface="標楷體"/>
                <a:cs typeface="+mn-cs"/>
              </a:endParaRPr>
            </a:p>
          </p:txBody>
        </p:sp>
        <p:sp>
          <p:nvSpPr>
            <p:cNvPr id="26" name="手繪多邊形 25"/>
            <p:cNvSpPr/>
            <p:nvPr/>
          </p:nvSpPr>
          <p:spPr>
            <a:xfrm>
              <a:off x="8326392" y="1700808"/>
              <a:ext cx="1895772" cy="4022725"/>
            </a:xfrm>
            <a:custGeom>
              <a:avLst/>
              <a:gdLst>
                <a:gd name="connsiteX0" fmla="*/ 0 w 1895772"/>
                <a:gd name="connsiteY0" fmla="*/ 189577 h 4022725"/>
                <a:gd name="connsiteX1" fmla="*/ 189577 w 1895772"/>
                <a:gd name="connsiteY1" fmla="*/ 0 h 4022725"/>
                <a:gd name="connsiteX2" fmla="*/ 1706195 w 1895772"/>
                <a:gd name="connsiteY2" fmla="*/ 0 h 4022725"/>
                <a:gd name="connsiteX3" fmla="*/ 1895772 w 1895772"/>
                <a:gd name="connsiteY3" fmla="*/ 189577 h 4022725"/>
                <a:gd name="connsiteX4" fmla="*/ 1895772 w 1895772"/>
                <a:gd name="connsiteY4" fmla="*/ 3833148 h 4022725"/>
                <a:gd name="connsiteX5" fmla="*/ 1706195 w 1895772"/>
                <a:gd name="connsiteY5" fmla="*/ 4022725 h 4022725"/>
                <a:gd name="connsiteX6" fmla="*/ 189577 w 1895772"/>
                <a:gd name="connsiteY6" fmla="*/ 4022725 h 4022725"/>
                <a:gd name="connsiteX7" fmla="*/ 0 w 1895772"/>
                <a:gd name="connsiteY7" fmla="*/ 3833148 h 4022725"/>
                <a:gd name="connsiteX8" fmla="*/ 0 w 1895772"/>
                <a:gd name="connsiteY8" fmla="*/ 189577 h 402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5772" h="4022725">
                  <a:moveTo>
                    <a:pt x="0" y="189577"/>
                  </a:moveTo>
                  <a:cubicBezTo>
                    <a:pt x="0" y="84877"/>
                    <a:pt x="84877" y="0"/>
                    <a:pt x="189577" y="0"/>
                  </a:cubicBezTo>
                  <a:lnTo>
                    <a:pt x="1706195" y="0"/>
                  </a:lnTo>
                  <a:cubicBezTo>
                    <a:pt x="1810895" y="0"/>
                    <a:pt x="1895772" y="84877"/>
                    <a:pt x="1895772" y="189577"/>
                  </a:cubicBezTo>
                  <a:lnTo>
                    <a:pt x="1895772" y="3833148"/>
                  </a:lnTo>
                  <a:cubicBezTo>
                    <a:pt x="1895772" y="3937848"/>
                    <a:pt x="1810895" y="4022725"/>
                    <a:pt x="1706195" y="4022725"/>
                  </a:cubicBezTo>
                  <a:lnTo>
                    <a:pt x="189577" y="4022725"/>
                  </a:lnTo>
                  <a:cubicBezTo>
                    <a:pt x="84877" y="4022725"/>
                    <a:pt x="0" y="3937848"/>
                    <a:pt x="0" y="3833148"/>
                  </a:cubicBezTo>
                  <a:lnTo>
                    <a:pt x="0" y="189577"/>
                  </a:lnTo>
                  <a:close/>
                </a:path>
              </a:pathLst>
            </a:custGeom>
            <a:solidFill>
              <a:srgbClr val="629DD1">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15356" tIns="115356" rIns="115356" bIns="2931264" numCol="1" spcCol="1270" anchor="t" anchorCtr="0">
              <a:noAutofit/>
            </a:bodyPr>
            <a:lstStyle/>
            <a:p>
              <a:pPr lvl="0" algn="ctr" defTabSz="933450">
                <a:lnSpc>
                  <a:spcPct val="90000"/>
                </a:lnSpc>
                <a:spcBef>
                  <a:spcPct val="0"/>
                </a:spcBef>
                <a:spcAft>
                  <a:spcPct val="35000"/>
                </a:spcAft>
              </a:pPr>
              <a:r>
                <a:rPr lang="zh-TW" altLang="en-US" sz="2100" kern="1200" dirty="0" smtClean="0">
                  <a:solidFill>
                    <a:sysClr val="windowText" lastClr="000000">
                      <a:hueOff val="0"/>
                      <a:satOff val="0"/>
                      <a:lumOff val="0"/>
                      <a:alphaOff val="0"/>
                    </a:sysClr>
                  </a:solidFill>
                  <a:latin typeface="標楷體"/>
                  <a:ea typeface="標楷體"/>
                  <a:cs typeface="+mn-cs"/>
                </a:rPr>
                <a:t>辦理</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外籍</a:t>
              </a:r>
              <a:r>
                <a:rPr lang="zh-TW" altLang="en-US" sz="2100" kern="1200" dirty="0">
                  <a:solidFill>
                    <a:sysClr val="windowText" lastClr="000000">
                      <a:hueOff val="0"/>
                      <a:satOff val="0"/>
                      <a:lumOff val="0"/>
                      <a:alphaOff val="0"/>
                    </a:sysClr>
                  </a:solidFill>
                  <a:latin typeface="標楷體"/>
                  <a:ea typeface="標楷體"/>
                  <a:cs typeface="+mn-cs"/>
                </a:rPr>
                <a:t>人士入</a:t>
              </a:r>
              <a:r>
                <a:rPr lang="zh-TW" altLang="en-US" sz="2100" kern="1200" dirty="0" smtClean="0">
                  <a:solidFill>
                    <a:sysClr val="windowText" lastClr="000000">
                      <a:hueOff val="0"/>
                      <a:satOff val="0"/>
                      <a:lumOff val="0"/>
                      <a:alphaOff val="0"/>
                    </a:sysClr>
                  </a:solidFill>
                  <a:latin typeface="標楷體"/>
                  <a:ea typeface="標楷體"/>
                  <a:cs typeface="+mn-cs"/>
                </a:rPr>
                <a:t>校</a:t>
              </a:r>
              <a:r>
                <a:rPr lang="en-US" altLang="zh-TW" sz="2100" kern="1200" dirty="0" smtClean="0">
                  <a:solidFill>
                    <a:sysClr val="windowText" lastClr="000000">
                      <a:hueOff val="0"/>
                      <a:satOff val="0"/>
                      <a:lumOff val="0"/>
                      <a:alphaOff val="0"/>
                    </a:sysClr>
                  </a:solidFill>
                  <a:latin typeface="標楷體"/>
                  <a:ea typeface="標楷體"/>
                  <a:cs typeface="+mn-cs"/>
                </a:rPr>
                <a:t/>
              </a:r>
              <a:br>
                <a:rPr lang="en-US" altLang="zh-TW" sz="2100" kern="1200" dirty="0" smtClean="0">
                  <a:solidFill>
                    <a:sysClr val="windowText" lastClr="000000">
                      <a:hueOff val="0"/>
                      <a:satOff val="0"/>
                      <a:lumOff val="0"/>
                      <a:alphaOff val="0"/>
                    </a:sysClr>
                  </a:solidFill>
                  <a:latin typeface="標楷體"/>
                  <a:ea typeface="標楷體"/>
                  <a:cs typeface="+mn-cs"/>
                </a:rPr>
              </a:br>
              <a:r>
                <a:rPr lang="zh-TW" altLang="en-US" sz="2100" kern="1200" dirty="0" smtClean="0">
                  <a:solidFill>
                    <a:sysClr val="windowText" lastClr="000000">
                      <a:hueOff val="0"/>
                      <a:satOff val="0"/>
                      <a:lumOff val="0"/>
                      <a:alphaOff val="0"/>
                    </a:sysClr>
                  </a:solidFill>
                  <a:latin typeface="標楷體"/>
                  <a:ea typeface="標楷體"/>
                  <a:cs typeface="+mn-cs"/>
                </a:rPr>
                <a:t>志</a:t>
              </a:r>
              <a:r>
                <a:rPr lang="zh-TW" altLang="en-US" sz="2100" kern="1200" dirty="0">
                  <a:solidFill>
                    <a:sysClr val="windowText" lastClr="000000">
                      <a:hueOff val="0"/>
                      <a:satOff val="0"/>
                      <a:lumOff val="0"/>
                      <a:alphaOff val="0"/>
                    </a:sysClr>
                  </a:solidFill>
                  <a:latin typeface="標楷體"/>
                  <a:ea typeface="標楷體"/>
                  <a:cs typeface="+mn-cs"/>
                </a:rPr>
                <a:t>工服務方案</a:t>
              </a:r>
            </a:p>
          </p:txBody>
        </p:sp>
        <p:sp>
          <p:nvSpPr>
            <p:cNvPr id="27" name="手繪多邊形 26"/>
            <p:cNvSpPr/>
            <p:nvPr/>
          </p:nvSpPr>
          <p:spPr>
            <a:xfrm>
              <a:off x="8515970" y="2611413"/>
              <a:ext cx="1516618" cy="586025"/>
            </a:xfrm>
            <a:custGeom>
              <a:avLst/>
              <a:gdLst>
                <a:gd name="connsiteX0" fmla="*/ 0 w 1516618"/>
                <a:gd name="connsiteY0" fmla="*/ 58603 h 586025"/>
                <a:gd name="connsiteX1" fmla="*/ 58603 w 1516618"/>
                <a:gd name="connsiteY1" fmla="*/ 0 h 586025"/>
                <a:gd name="connsiteX2" fmla="*/ 1458016 w 1516618"/>
                <a:gd name="connsiteY2" fmla="*/ 0 h 586025"/>
                <a:gd name="connsiteX3" fmla="*/ 1516619 w 1516618"/>
                <a:gd name="connsiteY3" fmla="*/ 58603 h 586025"/>
                <a:gd name="connsiteX4" fmla="*/ 1516618 w 1516618"/>
                <a:gd name="connsiteY4" fmla="*/ 527423 h 586025"/>
                <a:gd name="connsiteX5" fmla="*/ 1458015 w 1516618"/>
                <a:gd name="connsiteY5" fmla="*/ 586026 h 586025"/>
                <a:gd name="connsiteX6" fmla="*/ 58603 w 1516618"/>
                <a:gd name="connsiteY6" fmla="*/ 586025 h 586025"/>
                <a:gd name="connsiteX7" fmla="*/ 0 w 1516618"/>
                <a:gd name="connsiteY7" fmla="*/ 527422 h 586025"/>
                <a:gd name="connsiteX8" fmla="*/ 0 w 1516618"/>
                <a:gd name="connsiteY8" fmla="*/ 58603 h 5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586025">
                  <a:moveTo>
                    <a:pt x="0" y="58603"/>
                  </a:moveTo>
                  <a:cubicBezTo>
                    <a:pt x="0" y="26237"/>
                    <a:pt x="26237" y="0"/>
                    <a:pt x="58603" y="0"/>
                  </a:cubicBezTo>
                  <a:lnTo>
                    <a:pt x="1458016" y="0"/>
                  </a:lnTo>
                  <a:cubicBezTo>
                    <a:pt x="1490382" y="0"/>
                    <a:pt x="1516619" y="26237"/>
                    <a:pt x="1516619" y="58603"/>
                  </a:cubicBezTo>
                  <a:cubicBezTo>
                    <a:pt x="1516619" y="214876"/>
                    <a:pt x="1516618" y="371150"/>
                    <a:pt x="1516618" y="527423"/>
                  </a:cubicBezTo>
                  <a:cubicBezTo>
                    <a:pt x="1516618" y="559789"/>
                    <a:pt x="1490381" y="586026"/>
                    <a:pt x="1458015" y="586026"/>
                  </a:cubicBezTo>
                  <a:lnTo>
                    <a:pt x="58603" y="586025"/>
                  </a:lnTo>
                  <a:cubicBezTo>
                    <a:pt x="26237" y="586025"/>
                    <a:pt x="0" y="559788"/>
                    <a:pt x="0" y="527422"/>
                  </a:cubicBezTo>
                  <a:lnTo>
                    <a:pt x="0" y="58603"/>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0504" tIns="57169" rIns="70504" bIns="57169" numCol="1" spcCol="1270" anchor="ctr" anchorCtr="0">
              <a:noAutofit/>
            </a:bodyPr>
            <a:lstStyle/>
            <a:p>
              <a:pPr lvl="0" algn="ctr" defTabSz="933450">
                <a:lnSpc>
                  <a:spcPct val="90000"/>
                </a:lnSpc>
                <a:spcBef>
                  <a:spcPct val="0"/>
                </a:spcBef>
                <a:spcAft>
                  <a:spcPct val="35000"/>
                </a:spcAft>
              </a:pPr>
              <a:r>
                <a:rPr lang="zh-TW" altLang="en-US" sz="2100" kern="1200" dirty="0">
                  <a:solidFill>
                    <a:srgbClr val="242852"/>
                  </a:solidFill>
                  <a:latin typeface="標楷體"/>
                  <a:ea typeface="標楷體"/>
                  <a:cs typeface="+mn-cs"/>
                </a:rPr>
                <a:t>文化活動</a:t>
              </a:r>
            </a:p>
          </p:txBody>
        </p:sp>
        <p:sp>
          <p:nvSpPr>
            <p:cNvPr id="28" name="手繪多邊形 27"/>
            <p:cNvSpPr/>
            <p:nvPr/>
          </p:nvSpPr>
          <p:spPr>
            <a:xfrm>
              <a:off x="8515970" y="3368137"/>
              <a:ext cx="1516618" cy="586025"/>
            </a:xfrm>
            <a:custGeom>
              <a:avLst/>
              <a:gdLst>
                <a:gd name="connsiteX0" fmla="*/ 0 w 1516618"/>
                <a:gd name="connsiteY0" fmla="*/ 58603 h 586025"/>
                <a:gd name="connsiteX1" fmla="*/ 58603 w 1516618"/>
                <a:gd name="connsiteY1" fmla="*/ 0 h 586025"/>
                <a:gd name="connsiteX2" fmla="*/ 1458016 w 1516618"/>
                <a:gd name="connsiteY2" fmla="*/ 0 h 586025"/>
                <a:gd name="connsiteX3" fmla="*/ 1516619 w 1516618"/>
                <a:gd name="connsiteY3" fmla="*/ 58603 h 586025"/>
                <a:gd name="connsiteX4" fmla="*/ 1516618 w 1516618"/>
                <a:gd name="connsiteY4" fmla="*/ 527423 h 586025"/>
                <a:gd name="connsiteX5" fmla="*/ 1458015 w 1516618"/>
                <a:gd name="connsiteY5" fmla="*/ 586026 h 586025"/>
                <a:gd name="connsiteX6" fmla="*/ 58603 w 1516618"/>
                <a:gd name="connsiteY6" fmla="*/ 586025 h 586025"/>
                <a:gd name="connsiteX7" fmla="*/ 0 w 1516618"/>
                <a:gd name="connsiteY7" fmla="*/ 527422 h 586025"/>
                <a:gd name="connsiteX8" fmla="*/ 0 w 1516618"/>
                <a:gd name="connsiteY8" fmla="*/ 58603 h 5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586025">
                  <a:moveTo>
                    <a:pt x="0" y="58603"/>
                  </a:moveTo>
                  <a:cubicBezTo>
                    <a:pt x="0" y="26237"/>
                    <a:pt x="26237" y="0"/>
                    <a:pt x="58603" y="0"/>
                  </a:cubicBezTo>
                  <a:lnTo>
                    <a:pt x="1458016" y="0"/>
                  </a:lnTo>
                  <a:cubicBezTo>
                    <a:pt x="1490382" y="0"/>
                    <a:pt x="1516619" y="26237"/>
                    <a:pt x="1516619" y="58603"/>
                  </a:cubicBezTo>
                  <a:cubicBezTo>
                    <a:pt x="1516619" y="214876"/>
                    <a:pt x="1516618" y="371150"/>
                    <a:pt x="1516618" y="527423"/>
                  </a:cubicBezTo>
                  <a:cubicBezTo>
                    <a:pt x="1516618" y="559789"/>
                    <a:pt x="1490381" y="586026"/>
                    <a:pt x="1458015" y="586026"/>
                  </a:cubicBezTo>
                  <a:lnTo>
                    <a:pt x="58603" y="586025"/>
                  </a:lnTo>
                  <a:cubicBezTo>
                    <a:pt x="26237" y="586025"/>
                    <a:pt x="0" y="559788"/>
                    <a:pt x="0" y="527422"/>
                  </a:cubicBezTo>
                  <a:lnTo>
                    <a:pt x="0" y="58603"/>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0504" tIns="57169" rIns="70504" bIns="57169" numCol="1" spcCol="1270" anchor="ctr" anchorCtr="0">
              <a:noAutofit/>
            </a:bodyPr>
            <a:lstStyle/>
            <a:p>
              <a:pPr lvl="0" algn="ctr" defTabSz="933450">
                <a:lnSpc>
                  <a:spcPct val="90000"/>
                </a:lnSpc>
                <a:spcBef>
                  <a:spcPct val="0"/>
                </a:spcBef>
                <a:spcAft>
                  <a:spcPct val="35000"/>
                </a:spcAft>
              </a:pPr>
              <a:r>
                <a:rPr lang="zh-TW" altLang="en-US" sz="2100" kern="1200">
                  <a:solidFill>
                    <a:srgbClr val="242852"/>
                  </a:solidFill>
                  <a:latin typeface="標楷體"/>
                  <a:ea typeface="標楷體"/>
                  <a:cs typeface="+mn-cs"/>
                </a:rPr>
                <a:t>教學參與</a:t>
              </a:r>
              <a:endParaRPr lang="zh-TW" altLang="en-US" sz="2100" kern="1200" dirty="0">
                <a:solidFill>
                  <a:srgbClr val="242852"/>
                </a:solidFill>
                <a:latin typeface="標楷體"/>
                <a:ea typeface="標楷體"/>
                <a:cs typeface="+mn-cs"/>
              </a:endParaRPr>
            </a:p>
          </p:txBody>
        </p:sp>
        <p:sp>
          <p:nvSpPr>
            <p:cNvPr id="29" name="手繪多邊形 28"/>
            <p:cNvSpPr/>
            <p:nvPr/>
          </p:nvSpPr>
          <p:spPr>
            <a:xfrm>
              <a:off x="8515970" y="4137200"/>
              <a:ext cx="1516618" cy="586025"/>
            </a:xfrm>
            <a:custGeom>
              <a:avLst/>
              <a:gdLst>
                <a:gd name="connsiteX0" fmla="*/ 0 w 1516618"/>
                <a:gd name="connsiteY0" fmla="*/ 58603 h 586025"/>
                <a:gd name="connsiteX1" fmla="*/ 58603 w 1516618"/>
                <a:gd name="connsiteY1" fmla="*/ 0 h 586025"/>
                <a:gd name="connsiteX2" fmla="*/ 1458016 w 1516618"/>
                <a:gd name="connsiteY2" fmla="*/ 0 h 586025"/>
                <a:gd name="connsiteX3" fmla="*/ 1516619 w 1516618"/>
                <a:gd name="connsiteY3" fmla="*/ 58603 h 586025"/>
                <a:gd name="connsiteX4" fmla="*/ 1516618 w 1516618"/>
                <a:gd name="connsiteY4" fmla="*/ 527423 h 586025"/>
                <a:gd name="connsiteX5" fmla="*/ 1458015 w 1516618"/>
                <a:gd name="connsiteY5" fmla="*/ 586026 h 586025"/>
                <a:gd name="connsiteX6" fmla="*/ 58603 w 1516618"/>
                <a:gd name="connsiteY6" fmla="*/ 586025 h 586025"/>
                <a:gd name="connsiteX7" fmla="*/ 0 w 1516618"/>
                <a:gd name="connsiteY7" fmla="*/ 527422 h 586025"/>
                <a:gd name="connsiteX8" fmla="*/ 0 w 1516618"/>
                <a:gd name="connsiteY8" fmla="*/ 58603 h 5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586025">
                  <a:moveTo>
                    <a:pt x="0" y="58603"/>
                  </a:moveTo>
                  <a:cubicBezTo>
                    <a:pt x="0" y="26237"/>
                    <a:pt x="26237" y="0"/>
                    <a:pt x="58603" y="0"/>
                  </a:cubicBezTo>
                  <a:lnTo>
                    <a:pt x="1458016" y="0"/>
                  </a:lnTo>
                  <a:cubicBezTo>
                    <a:pt x="1490382" y="0"/>
                    <a:pt x="1516619" y="26237"/>
                    <a:pt x="1516619" y="58603"/>
                  </a:cubicBezTo>
                  <a:cubicBezTo>
                    <a:pt x="1516619" y="214876"/>
                    <a:pt x="1516618" y="371150"/>
                    <a:pt x="1516618" y="527423"/>
                  </a:cubicBezTo>
                  <a:cubicBezTo>
                    <a:pt x="1516618" y="559789"/>
                    <a:pt x="1490381" y="586026"/>
                    <a:pt x="1458015" y="586026"/>
                  </a:cubicBezTo>
                  <a:lnTo>
                    <a:pt x="58603" y="586025"/>
                  </a:lnTo>
                  <a:cubicBezTo>
                    <a:pt x="26237" y="586025"/>
                    <a:pt x="0" y="559788"/>
                    <a:pt x="0" y="527422"/>
                  </a:cubicBezTo>
                  <a:lnTo>
                    <a:pt x="0" y="58603"/>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0504" tIns="57169" rIns="70504" bIns="57169" numCol="1" spcCol="1270" anchor="ctr" anchorCtr="0">
              <a:noAutofit/>
            </a:bodyPr>
            <a:lstStyle/>
            <a:p>
              <a:pPr lvl="0" algn="ctr" defTabSz="933450">
                <a:lnSpc>
                  <a:spcPct val="90000"/>
                </a:lnSpc>
                <a:spcBef>
                  <a:spcPct val="0"/>
                </a:spcBef>
                <a:spcAft>
                  <a:spcPct val="35000"/>
                </a:spcAft>
              </a:pPr>
              <a:r>
                <a:rPr lang="zh-TW" altLang="en-US" sz="2100" kern="1200">
                  <a:solidFill>
                    <a:srgbClr val="242852"/>
                  </a:solidFill>
                  <a:latin typeface="標楷體"/>
                  <a:ea typeface="標楷體"/>
                  <a:cs typeface="+mn-cs"/>
                </a:rPr>
                <a:t>專業技能</a:t>
              </a:r>
              <a:endParaRPr lang="zh-TW" altLang="en-US" sz="2100" kern="1200" dirty="0">
                <a:solidFill>
                  <a:srgbClr val="242852"/>
                </a:solidFill>
                <a:latin typeface="標楷體"/>
                <a:ea typeface="標楷體"/>
                <a:cs typeface="+mn-cs"/>
              </a:endParaRPr>
            </a:p>
          </p:txBody>
        </p:sp>
        <p:sp>
          <p:nvSpPr>
            <p:cNvPr id="30" name="手繪多邊形 29"/>
            <p:cNvSpPr/>
            <p:nvPr/>
          </p:nvSpPr>
          <p:spPr>
            <a:xfrm>
              <a:off x="8515970" y="4821548"/>
              <a:ext cx="1516618" cy="700750"/>
            </a:xfrm>
            <a:custGeom>
              <a:avLst/>
              <a:gdLst>
                <a:gd name="connsiteX0" fmla="*/ 0 w 1516618"/>
                <a:gd name="connsiteY0" fmla="*/ 58603 h 586025"/>
                <a:gd name="connsiteX1" fmla="*/ 58603 w 1516618"/>
                <a:gd name="connsiteY1" fmla="*/ 0 h 586025"/>
                <a:gd name="connsiteX2" fmla="*/ 1458016 w 1516618"/>
                <a:gd name="connsiteY2" fmla="*/ 0 h 586025"/>
                <a:gd name="connsiteX3" fmla="*/ 1516619 w 1516618"/>
                <a:gd name="connsiteY3" fmla="*/ 58603 h 586025"/>
                <a:gd name="connsiteX4" fmla="*/ 1516618 w 1516618"/>
                <a:gd name="connsiteY4" fmla="*/ 527423 h 586025"/>
                <a:gd name="connsiteX5" fmla="*/ 1458015 w 1516618"/>
                <a:gd name="connsiteY5" fmla="*/ 586026 h 586025"/>
                <a:gd name="connsiteX6" fmla="*/ 58603 w 1516618"/>
                <a:gd name="connsiteY6" fmla="*/ 586025 h 586025"/>
                <a:gd name="connsiteX7" fmla="*/ 0 w 1516618"/>
                <a:gd name="connsiteY7" fmla="*/ 527422 h 586025"/>
                <a:gd name="connsiteX8" fmla="*/ 0 w 1516618"/>
                <a:gd name="connsiteY8" fmla="*/ 58603 h 5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6618" h="586025">
                  <a:moveTo>
                    <a:pt x="0" y="58603"/>
                  </a:moveTo>
                  <a:cubicBezTo>
                    <a:pt x="0" y="26237"/>
                    <a:pt x="26237" y="0"/>
                    <a:pt x="58603" y="0"/>
                  </a:cubicBezTo>
                  <a:lnTo>
                    <a:pt x="1458016" y="0"/>
                  </a:lnTo>
                  <a:cubicBezTo>
                    <a:pt x="1490382" y="0"/>
                    <a:pt x="1516619" y="26237"/>
                    <a:pt x="1516619" y="58603"/>
                  </a:cubicBezTo>
                  <a:cubicBezTo>
                    <a:pt x="1516619" y="214876"/>
                    <a:pt x="1516618" y="371150"/>
                    <a:pt x="1516618" y="527423"/>
                  </a:cubicBezTo>
                  <a:cubicBezTo>
                    <a:pt x="1516618" y="559789"/>
                    <a:pt x="1490381" y="586026"/>
                    <a:pt x="1458015" y="586026"/>
                  </a:cubicBezTo>
                  <a:lnTo>
                    <a:pt x="58603" y="586025"/>
                  </a:lnTo>
                  <a:cubicBezTo>
                    <a:pt x="26237" y="586025"/>
                    <a:pt x="0" y="559788"/>
                    <a:pt x="0" y="527422"/>
                  </a:cubicBezTo>
                  <a:lnTo>
                    <a:pt x="0" y="58603"/>
                  </a:lnTo>
                  <a:close/>
                </a:path>
              </a:pathLst>
            </a:custGeom>
            <a:solidFill>
              <a:srgbClr val="629DD1">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0504" tIns="57169" rIns="70504" bIns="57169" numCol="1" spcCol="1270" anchor="ctr" anchorCtr="0">
              <a:noAutofit/>
            </a:bodyPr>
            <a:lstStyle/>
            <a:p>
              <a:pPr lvl="0" algn="ctr" defTabSz="933450">
                <a:lnSpc>
                  <a:spcPct val="90000"/>
                </a:lnSpc>
                <a:spcBef>
                  <a:spcPct val="0"/>
                </a:spcBef>
                <a:spcAft>
                  <a:spcPct val="35000"/>
                </a:spcAft>
              </a:pPr>
              <a:r>
                <a:rPr lang="zh-TW" altLang="en-US" sz="2100" kern="1200" dirty="0">
                  <a:solidFill>
                    <a:srgbClr val="242852"/>
                  </a:solidFill>
                  <a:latin typeface="標楷體"/>
                  <a:ea typeface="標楷體"/>
                  <a:cs typeface="+mn-cs"/>
                </a:rPr>
                <a:t>社團</a:t>
              </a:r>
              <a:r>
                <a:rPr lang="zh-TW" altLang="en-US" sz="2100" kern="1200" dirty="0" smtClean="0">
                  <a:solidFill>
                    <a:srgbClr val="242852"/>
                  </a:solidFill>
                  <a:latin typeface="標楷體"/>
                  <a:ea typeface="標楷體"/>
                  <a:cs typeface="+mn-cs"/>
                </a:rPr>
                <a:t>及</a:t>
              </a:r>
              <a:r>
                <a:rPr lang="en-US" altLang="zh-TW" sz="2100" kern="1200" dirty="0" smtClean="0">
                  <a:solidFill>
                    <a:srgbClr val="242852"/>
                  </a:solidFill>
                  <a:latin typeface="標楷體"/>
                  <a:ea typeface="標楷體"/>
                  <a:cs typeface="+mn-cs"/>
                </a:rPr>
                <a:t/>
              </a:r>
              <a:br>
                <a:rPr lang="en-US" altLang="zh-TW" sz="2100" kern="1200" dirty="0" smtClean="0">
                  <a:solidFill>
                    <a:srgbClr val="242852"/>
                  </a:solidFill>
                  <a:latin typeface="標楷體"/>
                  <a:ea typeface="標楷體"/>
                  <a:cs typeface="+mn-cs"/>
                </a:rPr>
              </a:br>
              <a:r>
                <a:rPr lang="zh-TW" altLang="en-US" sz="2100" kern="1200" dirty="0" smtClean="0">
                  <a:solidFill>
                    <a:srgbClr val="242852"/>
                  </a:solidFill>
                  <a:latin typeface="標楷體"/>
                  <a:ea typeface="標楷體"/>
                  <a:cs typeface="+mn-cs"/>
                </a:rPr>
                <a:t>營</a:t>
              </a:r>
              <a:r>
                <a:rPr lang="zh-TW" altLang="en-US" sz="2100" kern="1200" dirty="0">
                  <a:solidFill>
                    <a:srgbClr val="242852"/>
                  </a:solidFill>
                  <a:latin typeface="標楷體"/>
                  <a:ea typeface="標楷體"/>
                  <a:cs typeface="+mn-cs"/>
                </a:rPr>
                <a:t>隊</a:t>
              </a:r>
            </a:p>
          </p:txBody>
        </p:sp>
      </p:grpSp>
    </p:spTree>
    <p:extLst>
      <p:ext uri="{BB962C8B-B14F-4D97-AF65-F5344CB8AC3E}">
        <p14:creationId xmlns:p14="http://schemas.microsoft.com/office/powerpoint/2010/main" val="3159329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參、學校資源盤點</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17</a:t>
            </a:fld>
            <a:endParaRPr lang="zh-TW" altLang="en-US" dirty="0"/>
          </a:p>
        </p:txBody>
      </p:sp>
      <p:sp>
        <p:nvSpPr>
          <p:cNvPr id="4" name="內容版面配置區 2"/>
          <p:cNvSpPr txBox="1">
            <a:spLocks/>
          </p:cNvSpPr>
          <p:nvPr/>
        </p:nvSpPr>
        <p:spPr>
          <a:xfrm>
            <a:off x="838200" y="1690688"/>
            <a:ext cx="9510486" cy="174187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smtClean="0"/>
              <a:t>依照下述面向分析</a:t>
            </a:r>
            <a:r>
              <a:rPr lang="zh-TW" altLang="en-US" b="1" dirty="0" smtClean="0"/>
              <a:t>學校國際教育相關資源</a:t>
            </a:r>
            <a:r>
              <a:rPr lang="zh-TW" altLang="en-US" dirty="0" smtClean="0"/>
              <a:t>。</a:t>
            </a:r>
            <a:endParaRPr lang="en-US" altLang="zh-TW" dirty="0" smtClean="0"/>
          </a:p>
          <a:p>
            <a:r>
              <a:rPr lang="zh-TW" altLang="en-US" dirty="0" smtClean="0"/>
              <a:t>重點</a:t>
            </a:r>
            <a:r>
              <a:rPr lang="zh-TW" altLang="en-US" b="1" dirty="0" smtClean="0">
                <a:solidFill>
                  <a:srgbClr val="002060"/>
                </a:solidFill>
              </a:rPr>
              <a:t>條列式</a:t>
            </a:r>
            <a:r>
              <a:rPr lang="zh-TW" altLang="en-US" dirty="0" smtClean="0"/>
              <a:t>書寫。</a:t>
            </a:r>
          </a:p>
          <a:p>
            <a:r>
              <a:rPr lang="zh-TW" altLang="en-US" dirty="0" smtClean="0"/>
              <a:t>以學校近二年資源情形敘寫，每個欄位文字</a:t>
            </a:r>
            <a:r>
              <a:rPr lang="zh-TW" altLang="en-US" dirty="0" smtClean="0">
                <a:solidFill>
                  <a:srgbClr val="FF0000"/>
                </a:solidFill>
              </a:rPr>
              <a:t>以</a:t>
            </a:r>
            <a:r>
              <a:rPr lang="en-US" altLang="zh-TW" dirty="0" smtClean="0">
                <a:solidFill>
                  <a:srgbClr val="FF0000"/>
                </a:solidFill>
              </a:rPr>
              <a:t>200</a:t>
            </a:r>
            <a:r>
              <a:rPr lang="zh-TW" altLang="en-US" dirty="0" smtClean="0">
                <a:solidFill>
                  <a:srgbClr val="FF0000"/>
                </a:solidFill>
              </a:rPr>
              <a:t>字為限</a:t>
            </a:r>
            <a:r>
              <a:rPr lang="zh-TW" altLang="en-US" dirty="0" smtClean="0"/>
              <a:t>。</a:t>
            </a:r>
            <a:endParaRPr lang="zh-TW" altLang="en-US" dirty="0"/>
          </a:p>
        </p:txBody>
      </p:sp>
      <p:pic>
        <p:nvPicPr>
          <p:cNvPr id="5" name="圖片 4"/>
          <p:cNvPicPr>
            <a:picLocks noChangeAspect="1"/>
          </p:cNvPicPr>
          <p:nvPr/>
        </p:nvPicPr>
        <p:blipFill>
          <a:blip r:embed="rId2"/>
          <a:stretch>
            <a:fillRect/>
          </a:stretch>
        </p:blipFill>
        <p:spPr>
          <a:xfrm>
            <a:off x="838200" y="3432558"/>
            <a:ext cx="10515600" cy="2853145"/>
          </a:xfrm>
          <a:prstGeom prst="rect">
            <a:avLst/>
          </a:prstGeom>
        </p:spPr>
      </p:pic>
      <p:sp>
        <p:nvSpPr>
          <p:cNvPr id="8" name="圓角矩形 7"/>
          <p:cNvSpPr/>
          <p:nvPr/>
        </p:nvSpPr>
        <p:spPr>
          <a:xfrm>
            <a:off x="7451575" y="4927600"/>
            <a:ext cx="1209825" cy="1332000"/>
          </a:xfrm>
          <a:prstGeom prst="roundRect">
            <a:avLst/>
          </a:prstGeom>
          <a:solidFill>
            <a:srgbClr val="B74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國際</a:t>
            </a:r>
            <a:endParaRPr lang="en-US" altLang="zh-TW" sz="2800" dirty="0">
              <a:latin typeface="+mj-ea"/>
              <a:ea typeface="+mj-ea"/>
            </a:endParaRPr>
          </a:p>
          <a:p>
            <a:pPr algn="ctr"/>
            <a:r>
              <a:rPr lang="zh-TW" altLang="en-US" sz="2800" dirty="0">
                <a:latin typeface="+mj-ea"/>
                <a:ea typeface="+mj-ea"/>
              </a:rPr>
              <a:t>交流</a:t>
            </a:r>
            <a:endParaRPr lang="en-US" altLang="zh-TW" sz="2800" dirty="0">
              <a:latin typeface="+mj-ea"/>
              <a:ea typeface="+mj-ea"/>
            </a:endParaRPr>
          </a:p>
          <a:p>
            <a:pPr algn="ctr"/>
            <a:r>
              <a:rPr lang="zh-TW" altLang="en-US" sz="2800" dirty="0">
                <a:latin typeface="+mj-ea"/>
                <a:ea typeface="+mj-ea"/>
              </a:rPr>
              <a:t>經驗</a:t>
            </a:r>
            <a:endParaRPr lang="en-US" altLang="zh-TW" sz="2800" dirty="0">
              <a:latin typeface="+mj-ea"/>
              <a:ea typeface="+mj-ea"/>
            </a:endParaRPr>
          </a:p>
        </p:txBody>
      </p:sp>
    </p:spTree>
    <p:extLst>
      <p:ext uri="{BB962C8B-B14F-4D97-AF65-F5344CB8AC3E}">
        <p14:creationId xmlns:p14="http://schemas.microsoft.com/office/powerpoint/2010/main" val="20304013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18</a:t>
            </a:fld>
            <a:endParaRPr lang="zh-TW" altLang="en-US" dirty="0"/>
          </a:p>
        </p:txBody>
      </p:sp>
      <p:sp>
        <p:nvSpPr>
          <p:cNvPr id="4" name="標題 1"/>
          <p:cNvSpPr txBox="1">
            <a:spLocks/>
          </p:cNvSpPr>
          <p:nvPr/>
        </p:nvSpPr>
        <p:spPr>
          <a:xfrm>
            <a:off x="595149" y="463144"/>
            <a:ext cx="7886700" cy="4529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zh-TW" altLang="en-US" sz="2400" dirty="0" smtClean="0">
                <a:latin typeface="+mj-ea"/>
              </a:rPr>
              <a:t>學校資源盤點範例</a:t>
            </a:r>
            <a:endParaRPr lang="zh-TW" altLang="en-US" sz="2400" dirty="0">
              <a:latin typeface="+mj-ea"/>
            </a:endParaRPr>
          </a:p>
        </p:txBody>
      </p:sp>
      <p:graphicFrame>
        <p:nvGraphicFramePr>
          <p:cNvPr id="5" name="表格 4"/>
          <p:cNvGraphicFramePr>
            <a:graphicFrameLocks noGrp="1"/>
          </p:cNvGraphicFramePr>
          <p:nvPr>
            <p:extLst>
              <p:ext uri="{D42A27DB-BD31-4B8C-83A1-F6EECF244321}">
                <p14:modId xmlns:p14="http://schemas.microsoft.com/office/powerpoint/2010/main" val="2531625582"/>
              </p:ext>
            </p:extLst>
          </p:nvPr>
        </p:nvGraphicFramePr>
        <p:xfrm>
          <a:off x="595149" y="964277"/>
          <a:ext cx="11026044" cy="5273193"/>
        </p:xfrm>
        <a:graphic>
          <a:graphicData uri="http://schemas.openxmlformats.org/drawingml/2006/table">
            <a:tbl>
              <a:tblPr firstRow="1" firstCol="1" bandRow="1">
                <a:tableStyleId>{5C22544A-7EE6-4342-B048-85BDC9FD1C3A}</a:tableStyleId>
              </a:tblPr>
              <a:tblGrid>
                <a:gridCol w="512233">
                  <a:extLst>
                    <a:ext uri="{9D8B030D-6E8A-4147-A177-3AD203B41FA5}">
                      <a16:colId xmlns:a16="http://schemas.microsoft.com/office/drawing/2014/main" val="3600362899"/>
                    </a:ext>
                  </a:extLst>
                </a:gridCol>
                <a:gridCol w="1384264">
                  <a:extLst>
                    <a:ext uri="{9D8B030D-6E8A-4147-A177-3AD203B41FA5}">
                      <a16:colId xmlns:a16="http://schemas.microsoft.com/office/drawing/2014/main" val="1665908615"/>
                    </a:ext>
                  </a:extLst>
                </a:gridCol>
                <a:gridCol w="9129547">
                  <a:extLst>
                    <a:ext uri="{9D8B030D-6E8A-4147-A177-3AD203B41FA5}">
                      <a16:colId xmlns:a16="http://schemas.microsoft.com/office/drawing/2014/main" val="2287016459"/>
                    </a:ext>
                  </a:extLst>
                </a:gridCol>
              </a:tblGrid>
              <a:tr h="439433">
                <a:tc gridSpan="2">
                  <a:txBody>
                    <a:bodyPr/>
                    <a:lstStyle/>
                    <a:p>
                      <a:pPr algn="ctr">
                        <a:spcAft>
                          <a:spcPts val="0"/>
                        </a:spcAft>
                      </a:pPr>
                      <a:r>
                        <a:rPr lang="zh-TW" sz="2000" kern="100" dirty="0">
                          <a:effectLst/>
                          <a:latin typeface="+mj-ea"/>
                          <a:ea typeface="+mj-ea"/>
                        </a:rPr>
                        <a:t>面向</a:t>
                      </a:r>
                      <a:endParaRPr lang="zh-TW" sz="2000" kern="100" dirty="0">
                        <a:effectLst/>
                        <a:latin typeface="+mj-ea"/>
                        <a:ea typeface="+mj-ea"/>
                        <a:cs typeface="Times New Roman" panose="02020603050405020304" pitchFamily="18" charset="0"/>
                      </a:endParaRPr>
                    </a:p>
                  </a:txBody>
                  <a:tcPr marL="27527" marR="27527" marT="0" marB="0" anchor="ctr"/>
                </a:tc>
                <a:tc hMerge="1">
                  <a:txBody>
                    <a:bodyPr/>
                    <a:lstStyle/>
                    <a:p>
                      <a:endParaRPr lang="zh-TW" altLang="en-US"/>
                    </a:p>
                  </a:txBody>
                  <a:tcPr/>
                </a:tc>
                <a:tc>
                  <a:txBody>
                    <a:bodyPr/>
                    <a:lstStyle/>
                    <a:p>
                      <a:pPr algn="ctr">
                        <a:spcAft>
                          <a:spcPts val="0"/>
                        </a:spcAft>
                      </a:pPr>
                      <a:r>
                        <a:rPr lang="zh-TW" sz="2000" kern="100" dirty="0">
                          <a:effectLst/>
                          <a:latin typeface="+mj-ea"/>
                          <a:ea typeface="+mj-ea"/>
                        </a:rPr>
                        <a:t>背景分析</a:t>
                      </a:r>
                      <a:endParaRPr lang="zh-TW" sz="2000" kern="100" dirty="0">
                        <a:effectLst/>
                        <a:latin typeface="+mj-ea"/>
                        <a:ea typeface="+mj-ea"/>
                        <a:cs typeface="Times New Roman" panose="02020603050405020304" pitchFamily="18" charset="0"/>
                      </a:endParaRPr>
                    </a:p>
                  </a:txBody>
                  <a:tcPr marL="27527" marR="27527" marT="0" marB="0" anchor="ctr"/>
                </a:tc>
                <a:extLst>
                  <a:ext uri="{0D108BD9-81ED-4DB2-BD59-A6C34878D82A}">
                    <a16:rowId xmlns:a16="http://schemas.microsoft.com/office/drawing/2014/main" val="1363013304"/>
                  </a:ext>
                </a:extLst>
              </a:tr>
              <a:tr h="1186469">
                <a:tc rowSpan="2">
                  <a:txBody>
                    <a:bodyPr/>
                    <a:lstStyle/>
                    <a:p>
                      <a:pPr algn="ctr">
                        <a:spcAft>
                          <a:spcPts val="0"/>
                        </a:spcAft>
                      </a:pPr>
                      <a:r>
                        <a:rPr lang="zh-TW" sz="2000" kern="100" dirty="0">
                          <a:effectLst/>
                          <a:latin typeface="+mj-ea"/>
                          <a:ea typeface="+mj-ea"/>
                        </a:rPr>
                        <a:t>學</a:t>
                      </a:r>
                    </a:p>
                    <a:p>
                      <a:pPr algn="ctr">
                        <a:spcAft>
                          <a:spcPts val="0"/>
                        </a:spcAft>
                      </a:pPr>
                      <a:r>
                        <a:rPr lang="zh-TW" sz="2000" kern="100" dirty="0">
                          <a:effectLst/>
                          <a:latin typeface="+mj-ea"/>
                          <a:ea typeface="+mj-ea"/>
                        </a:rPr>
                        <a:t>校</a:t>
                      </a:r>
                    </a:p>
                    <a:p>
                      <a:pPr algn="ctr">
                        <a:spcAft>
                          <a:spcPts val="0"/>
                        </a:spcAft>
                      </a:pPr>
                      <a:r>
                        <a:rPr lang="zh-TW" sz="2000" kern="100" dirty="0">
                          <a:effectLst/>
                          <a:latin typeface="+mj-ea"/>
                          <a:ea typeface="+mj-ea"/>
                        </a:rPr>
                        <a:t>課</a:t>
                      </a:r>
                    </a:p>
                    <a:p>
                      <a:pPr algn="ctr">
                        <a:spcAft>
                          <a:spcPts val="0"/>
                        </a:spcAft>
                      </a:pPr>
                      <a:r>
                        <a:rPr lang="zh-TW" sz="2000" kern="100" dirty="0">
                          <a:effectLst/>
                          <a:latin typeface="+mj-ea"/>
                          <a:ea typeface="+mj-ea"/>
                        </a:rPr>
                        <a:t>程</a:t>
                      </a:r>
                      <a:endParaRPr lang="zh-TW" sz="2000" kern="100" dirty="0">
                        <a:effectLst/>
                        <a:latin typeface="+mj-ea"/>
                        <a:ea typeface="+mj-ea"/>
                        <a:cs typeface="Times New Roman" panose="02020603050405020304" pitchFamily="18" charset="0"/>
                      </a:endParaRPr>
                    </a:p>
                  </a:txBody>
                  <a:tcPr marL="27527" marR="27527" marT="0" marB="0" anchor="ctr"/>
                </a:tc>
                <a:tc>
                  <a:txBody>
                    <a:bodyPr/>
                    <a:lstStyle/>
                    <a:p>
                      <a:pPr algn="ctr">
                        <a:spcAft>
                          <a:spcPts val="0"/>
                        </a:spcAft>
                      </a:pPr>
                      <a:r>
                        <a:rPr lang="zh-TW" sz="1600" kern="100" dirty="0">
                          <a:effectLst/>
                          <a:latin typeface="+mj-ea"/>
                          <a:ea typeface="+mj-ea"/>
                        </a:rPr>
                        <a:t>特色課程</a:t>
                      </a:r>
                      <a:endParaRPr lang="zh-TW" sz="1600" kern="100" dirty="0">
                        <a:effectLst/>
                        <a:latin typeface="+mj-ea"/>
                        <a:ea typeface="+mj-ea"/>
                        <a:cs typeface="Times New Roman" panose="02020603050405020304" pitchFamily="18" charset="0"/>
                      </a:endParaRPr>
                    </a:p>
                  </a:txBody>
                  <a:tcPr marL="27527" marR="27527" marT="0" marB="0" anchor="ctr"/>
                </a:tc>
                <a:tc>
                  <a:txBody>
                    <a:bodyPr/>
                    <a:lstStyle/>
                    <a:p>
                      <a:pPr algn="just">
                        <a:spcAft>
                          <a:spcPts val="0"/>
                        </a:spcAft>
                      </a:pPr>
                      <a:r>
                        <a:rPr lang="zh-TW" altLang="zh-TW" sz="1800" kern="1200" dirty="0" smtClean="0">
                          <a:solidFill>
                            <a:schemeClr val="dk1"/>
                          </a:solidFill>
                          <a:effectLst/>
                          <a:latin typeface="+mj-ea"/>
                          <a:ea typeface="+mj-ea"/>
                          <a:cs typeface="+mn-cs"/>
                        </a:rPr>
                        <a:t>本校為經教育部指定全國第一所</a:t>
                      </a:r>
                      <a:r>
                        <a:rPr lang="zh-TW" altLang="zh-TW" sz="1800" kern="1200" dirty="0" smtClean="0">
                          <a:solidFill>
                            <a:srgbClr val="0070C0"/>
                          </a:solidFill>
                          <a:effectLst/>
                          <a:latin typeface="+mj-ea"/>
                          <a:ea typeface="+mj-ea"/>
                          <a:cs typeface="+mn-cs"/>
                        </a:rPr>
                        <a:t>外語特色高中</a:t>
                      </a:r>
                      <a:r>
                        <a:rPr lang="zh-TW" altLang="zh-TW" sz="1800" kern="1200" dirty="0" smtClean="0">
                          <a:solidFill>
                            <a:schemeClr val="dk1"/>
                          </a:solidFill>
                          <a:effectLst/>
                          <a:latin typeface="+mj-ea"/>
                          <a:ea typeface="+mj-ea"/>
                          <a:cs typeface="+mn-cs"/>
                        </a:rPr>
                        <a:t>，亦為市內唯一一所將全面推展第二外語（日語、法語、德語、西班牙語）為必選課程之學校，積極與國內知名大學外語學院進行結盟，並計劃推展高中生預修大學外語課程</a:t>
                      </a:r>
                      <a:r>
                        <a:rPr lang="zh-TW" altLang="en-US" sz="1800" kern="1200" dirty="0" smtClean="0">
                          <a:solidFill>
                            <a:schemeClr val="dk1"/>
                          </a:solidFill>
                          <a:effectLst/>
                          <a:latin typeface="+mj-ea"/>
                          <a:ea typeface="+mj-ea"/>
                          <a:cs typeface="+mn-cs"/>
                        </a:rPr>
                        <a:t>。</a:t>
                      </a:r>
                      <a:endParaRPr lang="zh-TW" sz="2800" kern="100" dirty="0">
                        <a:effectLst/>
                        <a:latin typeface="+mj-ea"/>
                        <a:ea typeface="+mj-ea"/>
                        <a:cs typeface="Times New Roman" panose="02020603050405020304" pitchFamily="18" charset="0"/>
                      </a:endParaRPr>
                    </a:p>
                  </a:txBody>
                  <a:tcPr marL="27527" marR="27527" marT="0" marB="0" anchor="ctr"/>
                </a:tc>
                <a:extLst>
                  <a:ext uri="{0D108BD9-81ED-4DB2-BD59-A6C34878D82A}">
                    <a16:rowId xmlns:a16="http://schemas.microsoft.com/office/drawing/2014/main" val="1890458845"/>
                  </a:ext>
                </a:extLst>
              </a:tr>
              <a:tr h="1581957">
                <a:tc vMerge="1">
                  <a:txBody>
                    <a:bodyPr/>
                    <a:lstStyle/>
                    <a:p>
                      <a:endParaRPr lang="zh-TW" altLang="en-US"/>
                    </a:p>
                  </a:txBody>
                  <a:tcPr/>
                </a:tc>
                <a:tc>
                  <a:txBody>
                    <a:bodyPr/>
                    <a:lstStyle/>
                    <a:p>
                      <a:pPr algn="ctr">
                        <a:spcAft>
                          <a:spcPts val="0"/>
                        </a:spcAft>
                      </a:pPr>
                      <a:r>
                        <a:rPr lang="zh-TW" altLang="en-US" sz="1600" kern="100" dirty="0" smtClean="0">
                          <a:effectLst/>
                          <a:latin typeface="+mj-ea"/>
                          <a:ea typeface="+mj-ea"/>
                          <a:cs typeface="+mn-cs"/>
                        </a:rPr>
                        <a:t>現有課程</a:t>
                      </a:r>
                      <a:endParaRPr lang="en-US" altLang="zh-TW" sz="1600" kern="100" dirty="0" smtClean="0">
                        <a:effectLst/>
                        <a:latin typeface="+mj-ea"/>
                        <a:ea typeface="+mj-ea"/>
                        <a:cs typeface="+mn-cs"/>
                      </a:endParaRPr>
                    </a:p>
                    <a:p>
                      <a:pPr algn="ctr">
                        <a:spcAft>
                          <a:spcPts val="0"/>
                        </a:spcAft>
                      </a:pPr>
                      <a:r>
                        <a:rPr lang="zh-TW" altLang="en-US" sz="1600" kern="100" dirty="0" smtClean="0">
                          <a:effectLst/>
                          <a:latin typeface="+mj-ea"/>
                          <a:ea typeface="+mj-ea"/>
                          <a:cs typeface="+mn-cs"/>
                        </a:rPr>
                        <a:t>計畫</a:t>
                      </a:r>
                      <a:endParaRPr lang="zh-TW" sz="1600" kern="100" dirty="0">
                        <a:effectLst/>
                        <a:latin typeface="+mj-ea"/>
                        <a:ea typeface="+mj-ea"/>
                        <a:cs typeface="Times New Roman" panose="02020603050405020304" pitchFamily="18" charset="0"/>
                      </a:endParaRPr>
                    </a:p>
                  </a:txBody>
                  <a:tcPr marL="27527" marR="27527" marT="0" marB="0" anchor="ctr"/>
                </a:tc>
                <a:tc>
                  <a:txBody>
                    <a:bodyPr/>
                    <a:lstStyle/>
                    <a:p>
                      <a:pPr marL="342900" lvl="0" indent="-342900">
                        <a:buFont typeface="+mj-lt"/>
                        <a:buAutoNum type="arabicPeriod"/>
                      </a:pPr>
                      <a:r>
                        <a:rPr lang="zh-TW" altLang="zh-TW" sz="1800" kern="1200" dirty="0" smtClean="0">
                          <a:solidFill>
                            <a:srgbClr val="FF0000"/>
                          </a:solidFill>
                          <a:effectLst/>
                          <a:latin typeface="+mj-ea"/>
                          <a:ea typeface="+mj-ea"/>
                          <a:cs typeface="+mn-cs"/>
                        </a:rPr>
                        <a:t>國際交流班</a:t>
                      </a:r>
                      <a:r>
                        <a:rPr lang="zh-TW" altLang="zh-TW" sz="1800" kern="1200" dirty="0" smtClean="0">
                          <a:solidFill>
                            <a:schemeClr val="dk1"/>
                          </a:solidFill>
                          <a:effectLst/>
                          <a:latin typeface="+mj-ea"/>
                          <a:ea typeface="+mj-ea"/>
                          <a:cs typeface="+mn-cs"/>
                        </a:rPr>
                        <a:t>：推展國際語言能力，培養國際前瞻視野，教學創新多元，並將異國的人文、習俗、風情等，融入課程，探討重要全球議題。</a:t>
                      </a:r>
                    </a:p>
                    <a:p>
                      <a:pPr marL="342900" indent="-342900">
                        <a:buFont typeface="+mj-lt"/>
                        <a:buAutoNum type="arabicPeriod"/>
                      </a:pPr>
                      <a:r>
                        <a:rPr lang="zh-TW" altLang="zh-TW" sz="1800" kern="1200" dirty="0" smtClean="0">
                          <a:solidFill>
                            <a:srgbClr val="FF0000"/>
                          </a:solidFill>
                          <a:effectLst/>
                          <a:latin typeface="+mj-ea"/>
                          <a:ea typeface="+mj-ea"/>
                          <a:cs typeface="+mn-cs"/>
                        </a:rPr>
                        <a:t>海外攬才子女專班</a:t>
                      </a:r>
                      <a:r>
                        <a:rPr lang="en-US" altLang="zh-TW" sz="1800" kern="1200" dirty="0" smtClean="0">
                          <a:solidFill>
                            <a:schemeClr val="dk1"/>
                          </a:solidFill>
                          <a:effectLst/>
                          <a:latin typeface="+mj-ea"/>
                          <a:ea typeface="+mj-ea"/>
                          <a:cs typeface="+mn-cs"/>
                        </a:rPr>
                        <a:t>: </a:t>
                      </a:r>
                      <a:r>
                        <a:rPr lang="zh-TW" altLang="zh-TW" sz="1800" kern="1200" dirty="0" smtClean="0">
                          <a:solidFill>
                            <a:schemeClr val="dk1"/>
                          </a:solidFill>
                          <a:effectLst/>
                          <a:latin typeface="+mj-ea"/>
                          <a:ea typeface="+mj-ea"/>
                          <a:cs typeface="+mn-cs"/>
                        </a:rPr>
                        <a:t>提供海外專業人才子女優質且安心的就學環境，並提高其學生的全球移動力</a:t>
                      </a:r>
                      <a:r>
                        <a:rPr lang="zh-TW" altLang="en-US" sz="1800" kern="1200" dirty="0" smtClean="0">
                          <a:solidFill>
                            <a:schemeClr val="dk1"/>
                          </a:solidFill>
                          <a:effectLst/>
                          <a:latin typeface="+mj-ea"/>
                          <a:ea typeface="+mj-ea"/>
                          <a:cs typeface="+mn-cs"/>
                        </a:rPr>
                        <a:t>。</a:t>
                      </a:r>
                      <a:endParaRPr lang="zh-TW" sz="2800" kern="100" dirty="0">
                        <a:effectLst/>
                        <a:latin typeface="+mj-ea"/>
                        <a:ea typeface="+mj-ea"/>
                        <a:cs typeface="Times New Roman" panose="02020603050405020304" pitchFamily="18" charset="0"/>
                      </a:endParaRPr>
                    </a:p>
                  </a:txBody>
                  <a:tcPr marL="27527" marR="27527" marT="0" marB="0" anchor="ctr"/>
                </a:tc>
                <a:extLst>
                  <a:ext uri="{0D108BD9-81ED-4DB2-BD59-A6C34878D82A}">
                    <a16:rowId xmlns:a16="http://schemas.microsoft.com/office/drawing/2014/main" val="2280641587"/>
                  </a:ext>
                </a:extLst>
              </a:tr>
              <a:tr h="878865">
                <a:tc rowSpan="2">
                  <a:txBody>
                    <a:bodyPr/>
                    <a:lstStyle/>
                    <a:p>
                      <a:pPr algn="ctr">
                        <a:spcAft>
                          <a:spcPts val="0"/>
                        </a:spcAft>
                      </a:pPr>
                      <a:r>
                        <a:rPr lang="zh-TW" sz="2000" kern="100" dirty="0">
                          <a:effectLst/>
                          <a:latin typeface="+mj-ea"/>
                          <a:ea typeface="+mj-ea"/>
                        </a:rPr>
                        <a:t>教師</a:t>
                      </a:r>
                    </a:p>
                    <a:p>
                      <a:pPr algn="ctr">
                        <a:spcAft>
                          <a:spcPts val="0"/>
                        </a:spcAft>
                      </a:pPr>
                      <a:r>
                        <a:rPr lang="zh-TW" sz="2000" kern="100" dirty="0">
                          <a:effectLst/>
                          <a:latin typeface="+mj-ea"/>
                          <a:ea typeface="+mj-ea"/>
                        </a:rPr>
                        <a:t>社群</a:t>
                      </a:r>
                      <a:endParaRPr lang="zh-TW" sz="2000" kern="100" dirty="0">
                        <a:effectLst/>
                        <a:latin typeface="+mj-ea"/>
                        <a:ea typeface="+mj-ea"/>
                        <a:cs typeface="Times New Roman" panose="02020603050405020304" pitchFamily="18" charset="0"/>
                      </a:endParaRPr>
                    </a:p>
                  </a:txBody>
                  <a:tcPr marL="27527" marR="27527" marT="0" marB="0" anchor="ctr"/>
                </a:tc>
                <a:tc>
                  <a:txBody>
                    <a:bodyPr/>
                    <a:lstStyle/>
                    <a:p>
                      <a:pPr algn="ctr">
                        <a:spcAft>
                          <a:spcPts val="0"/>
                        </a:spcAft>
                      </a:pPr>
                      <a:r>
                        <a:rPr lang="zh-TW" sz="1600" kern="100" dirty="0">
                          <a:effectLst/>
                          <a:latin typeface="+mj-ea"/>
                          <a:ea typeface="+mj-ea"/>
                        </a:rPr>
                        <a:t>國際</a:t>
                      </a:r>
                      <a:r>
                        <a:rPr lang="zh-TW" sz="1600" kern="100" dirty="0" smtClean="0">
                          <a:effectLst/>
                          <a:latin typeface="+mj-ea"/>
                          <a:ea typeface="+mj-ea"/>
                        </a:rPr>
                        <a:t>教育</a:t>
                      </a:r>
                      <a:endParaRPr lang="en-US" altLang="zh-TW" sz="1600" kern="100" dirty="0" smtClean="0">
                        <a:effectLst/>
                        <a:latin typeface="+mj-ea"/>
                        <a:ea typeface="+mj-ea"/>
                      </a:endParaRPr>
                    </a:p>
                    <a:p>
                      <a:pPr algn="ctr">
                        <a:spcAft>
                          <a:spcPts val="0"/>
                        </a:spcAft>
                      </a:pPr>
                      <a:r>
                        <a:rPr lang="zh-TW" sz="1600" kern="100" dirty="0" smtClean="0">
                          <a:effectLst/>
                          <a:latin typeface="+mj-ea"/>
                          <a:ea typeface="+mj-ea"/>
                        </a:rPr>
                        <a:t>知</a:t>
                      </a:r>
                      <a:r>
                        <a:rPr lang="zh-TW" sz="1600" kern="100" dirty="0">
                          <a:effectLst/>
                          <a:latin typeface="+mj-ea"/>
                          <a:ea typeface="+mj-ea"/>
                        </a:rPr>
                        <a:t>能</a:t>
                      </a:r>
                      <a:endParaRPr lang="zh-TW" sz="1600" kern="100" dirty="0">
                        <a:effectLst/>
                        <a:latin typeface="+mj-ea"/>
                        <a:ea typeface="+mj-ea"/>
                        <a:cs typeface="Times New Roman" panose="02020603050405020304" pitchFamily="18" charset="0"/>
                      </a:endParaRPr>
                    </a:p>
                  </a:txBody>
                  <a:tcPr marL="27527" marR="27527" marT="0" marB="0" anchor="ctr"/>
                </a:tc>
                <a:tc>
                  <a:txBody>
                    <a:bodyPr/>
                    <a:lstStyle/>
                    <a:p>
                      <a:pPr marL="0" indent="0">
                        <a:buFont typeface="+mj-lt"/>
                        <a:buNone/>
                      </a:pPr>
                      <a:r>
                        <a:rPr lang="zh-TW" altLang="en-US" sz="1800" kern="1200" dirty="0" smtClean="0">
                          <a:solidFill>
                            <a:schemeClr val="dk1"/>
                          </a:solidFill>
                          <a:effectLst/>
                          <a:latin typeface="+mj-ea"/>
                          <a:ea typeface="+mj-ea"/>
                          <a:cs typeface="+mn-cs"/>
                        </a:rPr>
                        <a:t>共有</a:t>
                      </a:r>
                      <a:r>
                        <a:rPr lang="en-US" altLang="zh-TW" sz="1800" kern="1200" dirty="0" smtClean="0">
                          <a:solidFill>
                            <a:schemeClr val="dk1"/>
                          </a:solidFill>
                          <a:effectLst/>
                          <a:latin typeface="+mj-ea"/>
                          <a:ea typeface="+mj-ea"/>
                          <a:cs typeface="+mn-cs"/>
                        </a:rPr>
                        <a:t>8</a:t>
                      </a:r>
                      <a:r>
                        <a:rPr lang="zh-TW" altLang="en-US" sz="1800" kern="1200" dirty="0" smtClean="0">
                          <a:solidFill>
                            <a:schemeClr val="dk1"/>
                          </a:solidFill>
                          <a:effectLst/>
                          <a:latin typeface="+mj-ea"/>
                          <a:ea typeface="+mj-ea"/>
                          <a:cs typeface="+mn-cs"/>
                        </a:rPr>
                        <a:t>位教師參加教育部國際專業知能初階研習；共有</a:t>
                      </a:r>
                      <a:r>
                        <a:rPr lang="en-US" altLang="zh-TW" sz="1800" kern="1200" dirty="0" smtClean="0">
                          <a:solidFill>
                            <a:schemeClr val="dk1"/>
                          </a:solidFill>
                          <a:effectLst/>
                          <a:latin typeface="+mj-ea"/>
                          <a:ea typeface="+mj-ea"/>
                          <a:cs typeface="+mn-cs"/>
                        </a:rPr>
                        <a:t>7</a:t>
                      </a:r>
                      <a:r>
                        <a:rPr lang="zh-TW" altLang="en-US" sz="1800" kern="1200" dirty="0" smtClean="0">
                          <a:solidFill>
                            <a:schemeClr val="dk1"/>
                          </a:solidFill>
                          <a:effectLst/>
                          <a:latin typeface="+mj-ea"/>
                          <a:ea typeface="+mj-ea"/>
                          <a:cs typeface="+mn-cs"/>
                        </a:rPr>
                        <a:t>位教師參加桃園市國際教育事務中心舉辦之中小學國際教育初階研習。</a:t>
                      </a:r>
                    </a:p>
                  </a:txBody>
                  <a:tcPr marL="27527" marR="27527" marT="0" marB="0" anchor="ctr"/>
                </a:tc>
                <a:extLst>
                  <a:ext uri="{0D108BD9-81ED-4DB2-BD59-A6C34878D82A}">
                    <a16:rowId xmlns:a16="http://schemas.microsoft.com/office/drawing/2014/main" val="2621261788"/>
                  </a:ext>
                </a:extLst>
              </a:tr>
              <a:tr h="1186469">
                <a:tc vMerge="1">
                  <a:txBody>
                    <a:bodyPr/>
                    <a:lstStyle/>
                    <a:p>
                      <a:endParaRPr lang="zh-TW" altLang="en-US"/>
                    </a:p>
                  </a:txBody>
                  <a:tcPr/>
                </a:tc>
                <a:tc>
                  <a:txBody>
                    <a:bodyPr/>
                    <a:lstStyle/>
                    <a:p>
                      <a:pPr algn="ctr">
                        <a:spcAft>
                          <a:spcPts val="0"/>
                        </a:spcAft>
                      </a:pPr>
                      <a:r>
                        <a:rPr lang="zh-TW" sz="1600" kern="100" dirty="0" smtClean="0">
                          <a:effectLst/>
                          <a:latin typeface="+mj-ea"/>
                          <a:ea typeface="+mj-ea"/>
                        </a:rPr>
                        <a:t>社</a:t>
                      </a:r>
                      <a:r>
                        <a:rPr lang="zh-TW" sz="1600" kern="100" dirty="0">
                          <a:effectLst/>
                          <a:latin typeface="+mj-ea"/>
                          <a:ea typeface="+mj-ea"/>
                        </a:rPr>
                        <a:t>群運作</a:t>
                      </a:r>
                      <a:endParaRPr lang="zh-TW" sz="1600" kern="100" dirty="0">
                        <a:effectLst/>
                        <a:latin typeface="+mj-ea"/>
                        <a:ea typeface="+mj-ea"/>
                        <a:cs typeface="Times New Roman" panose="02020603050405020304" pitchFamily="18" charset="0"/>
                      </a:endParaRPr>
                    </a:p>
                  </a:txBody>
                  <a:tcPr marL="27527" marR="27527" marT="0" marB="0" anchor="ctr"/>
                </a:tc>
                <a:tc>
                  <a:txBody>
                    <a:bodyPr/>
                    <a:lstStyle/>
                    <a:p>
                      <a:r>
                        <a:rPr lang="en-US" altLang="zh-TW" sz="1800" kern="1200" dirty="0" smtClean="0">
                          <a:solidFill>
                            <a:srgbClr val="0070C0"/>
                          </a:solidFill>
                          <a:effectLst/>
                          <a:latin typeface="+mj-ea"/>
                          <a:ea typeface="+mj-ea"/>
                          <a:cs typeface="+mn-cs"/>
                        </a:rPr>
                        <a:t>IB</a:t>
                      </a:r>
                      <a:r>
                        <a:rPr lang="zh-TW" altLang="en-US" sz="1800" kern="1200" dirty="0" smtClean="0">
                          <a:solidFill>
                            <a:srgbClr val="0070C0"/>
                          </a:solidFill>
                          <a:effectLst/>
                          <a:latin typeface="+mj-ea"/>
                          <a:ea typeface="+mj-ea"/>
                          <a:cs typeface="+mn-cs"/>
                        </a:rPr>
                        <a:t>社群</a:t>
                      </a:r>
                      <a:r>
                        <a:rPr lang="en-US" altLang="zh-TW" sz="1800" kern="1200" dirty="0" smtClean="0">
                          <a:solidFill>
                            <a:schemeClr val="dk1"/>
                          </a:solidFill>
                          <a:effectLst/>
                          <a:latin typeface="+mj-ea"/>
                          <a:ea typeface="+mj-ea"/>
                          <a:cs typeface="+mn-cs"/>
                        </a:rPr>
                        <a:t>:</a:t>
                      </a:r>
                      <a:r>
                        <a:rPr lang="zh-TW" altLang="en-US" sz="1800" kern="1200" dirty="0" smtClean="0">
                          <a:solidFill>
                            <a:schemeClr val="dk1"/>
                          </a:solidFill>
                          <a:effectLst/>
                          <a:latin typeface="+mj-ea"/>
                          <a:ea typeface="+mj-ea"/>
                          <a:cs typeface="+mn-cs"/>
                        </a:rPr>
                        <a:t>本校已為</a:t>
                      </a:r>
                      <a:r>
                        <a:rPr lang="en-US" altLang="zh-TW" sz="1800" kern="1200" dirty="0" smtClean="0">
                          <a:solidFill>
                            <a:schemeClr val="dk1"/>
                          </a:solidFill>
                          <a:effectLst/>
                          <a:latin typeface="+mj-ea"/>
                          <a:ea typeface="+mj-ea"/>
                          <a:cs typeface="+mn-cs"/>
                        </a:rPr>
                        <a:t>IB</a:t>
                      </a:r>
                      <a:r>
                        <a:rPr lang="zh-TW" altLang="en-US" sz="1800" kern="1200" dirty="0" smtClean="0">
                          <a:solidFill>
                            <a:schemeClr val="dk1"/>
                          </a:solidFill>
                          <a:effectLst/>
                          <a:latin typeface="+mj-ea"/>
                          <a:ea typeface="+mj-ea"/>
                          <a:cs typeface="+mn-cs"/>
                        </a:rPr>
                        <a:t>候選學校，目前正積極籌備各項制度及教師專業增能，擬於</a:t>
                      </a:r>
                      <a:r>
                        <a:rPr lang="en-US" altLang="zh-TW" sz="1800" kern="1200" dirty="0" smtClean="0">
                          <a:solidFill>
                            <a:schemeClr val="dk1"/>
                          </a:solidFill>
                          <a:effectLst/>
                          <a:latin typeface="+mj-ea"/>
                          <a:ea typeface="+mj-ea"/>
                          <a:cs typeface="+mn-cs"/>
                        </a:rPr>
                        <a:t>110</a:t>
                      </a:r>
                      <a:r>
                        <a:rPr lang="zh-TW" altLang="en-US" sz="1800" kern="1200" dirty="0" smtClean="0">
                          <a:solidFill>
                            <a:schemeClr val="dk1"/>
                          </a:solidFill>
                          <a:effectLst/>
                          <a:latin typeface="+mj-ea"/>
                          <a:ea typeface="+mj-ea"/>
                          <a:cs typeface="+mn-cs"/>
                        </a:rPr>
                        <a:t>學年度開始前獲</a:t>
                      </a:r>
                      <a:r>
                        <a:rPr lang="en-US" altLang="zh-TW" sz="1800" kern="1200" dirty="0" smtClean="0">
                          <a:solidFill>
                            <a:schemeClr val="dk1"/>
                          </a:solidFill>
                          <a:effectLst/>
                          <a:latin typeface="+mj-ea"/>
                          <a:ea typeface="+mj-ea"/>
                          <a:cs typeface="+mn-cs"/>
                        </a:rPr>
                        <a:t>IBO</a:t>
                      </a:r>
                      <a:r>
                        <a:rPr lang="zh-TW" altLang="en-US" sz="1800" kern="1200" dirty="0" smtClean="0">
                          <a:solidFill>
                            <a:schemeClr val="dk1"/>
                          </a:solidFill>
                          <a:effectLst/>
                          <a:latin typeface="+mj-ea"/>
                          <a:ea typeface="+mj-ea"/>
                          <a:cs typeface="+mn-cs"/>
                        </a:rPr>
                        <a:t>授權通過為正式</a:t>
                      </a:r>
                      <a:r>
                        <a:rPr lang="en-US" altLang="zh-TW" sz="1800" kern="1200" dirty="0" smtClean="0">
                          <a:solidFill>
                            <a:schemeClr val="dk1"/>
                          </a:solidFill>
                          <a:effectLst/>
                          <a:latin typeface="+mj-ea"/>
                          <a:ea typeface="+mj-ea"/>
                          <a:cs typeface="+mn-cs"/>
                        </a:rPr>
                        <a:t>IB</a:t>
                      </a:r>
                      <a:r>
                        <a:rPr lang="zh-TW" altLang="en-US" sz="1800" kern="1200" dirty="0" smtClean="0">
                          <a:solidFill>
                            <a:schemeClr val="dk1"/>
                          </a:solidFill>
                          <a:effectLst/>
                          <a:latin typeface="+mj-ea"/>
                          <a:ea typeface="+mj-ea"/>
                          <a:cs typeface="+mn-cs"/>
                        </a:rPr>
                        <a:t>學校，正式加入全球</a:t>
                      </a:r>
                      <a:r>
                        <a:rPr lang="en-US" altLang="zh-TW" sz="1800" kern="1200" dirty="0" smtClean="0">
                          <a:solidFill>
                            <a:schemeClr val="dk1"/>
                          </a:solidFill>
                          <a:effectLst/>
                          <a:latin typeface="+mj-ea"/>
                          <a:ea typeface="+mj-ea"/>
                          <a:cs typeface="+mn-cs"/>
                        </a:rPr>
                        <a:t>IB</a:t>
                      </a:r>
                      <a:r>
                        <a:rPr lang="zh-TW" altLang="en-US" sz="1800" kern="1200" dirty="0" smtClean="0">
                          <a:solidFill>
                            <a:schemeClr val="dk1"/>
                          </a:solidFill>
                          <a:effectLst/>
                          <a:latin typeface="+mj-ea"/>
                          <a:ea typeface="+mj-ea"/>
                          <a:cs typeface="+mn-cs"/>
                        </a:rPr>
                        <a:t>學校聯盟。</a:t>
                      </a:r>
                    </a:p>
                  </a:txBody>
                  <a:tcPr marL="27527" marR="27527" marT="0" marB="0" anchor="ctr"/>
                </a:tc>
                <a:extLst>
                  <a:ext uri="{0D108BD9-81ED-4DB2-BD59-A6C34878D82A}">
                    <a16:rowId xmlns:a16="http://schemas.microsoft.com/office/drawing/2014/main" val="3382252822"/>
                  </a:ext>
                </a:extLst>
              </a:tr>
            </a:tbl>
          </a:graphicData>
        </a:graphic>
      </p:graphicFrame>
      <p:sp>
        <p:nvSpPr>
          <p:cNvPr id="6" name="矩形 5"/>
          <p:cNvSpPr/>
          <p:nvPr/>
        </p:nvSpPr>
        <p:spPr>
          <a:xfrm>
            <a:off x="595149" y="6257954"/>
            <a:ext cx="4572000" cy="338554"/>
          </a:xfrm>
          <a:prstGeom prst="rect">
            <a:avLst/>
          </a:prstGeom>
        </p:spPr>
        <p:txBody>
          <a:bodyPr>
            <a:spAutoFit/>
          </a:bodyPr>
          <a:lstStyle/>
          <a:p>
            <a:pPr defTabSz="685800"/>
            <a:r>
              <a:rPr lang="zh-TW" altLang="en-US" sz="1600" dirty="0">
                <a:solidFill>
                  <a:prstClr val="black"/>
                </a:solidFill>
                <a:latin typeface="標楷體" panose="03000509000000000000" pitchFamily="65" charset="-120"/>
                <a:ea typeface="標楷體" panose="03000509000000000000" pitchFamily="65" charset="-120"/>
              </a:rPr>
              <a:t>（參考資料：桃園市大園國際高級中等學校</a:t>
            </a:r>
            <a:r>
              <a:rPr lang="zh-TW" altLang="en-US" sz="1600" dirty="0" smtClean="0">
                <a:solidFill>
                  <a:prstClr val="black"/>
                </a:solidFill>
                <a:latin typeface="標楷體" panose="03000509000000000000" pitchFamily="65" charset="-120"/>
                <a:ea typeface="標楷體" panose="03000509000000000000" pitchFamily="65" charset="-120"/>
              </a:rPr>
              <a:t>）</a:t>
            </a:r>
            <a:endParaRPr lang="zh-TW" altLang="en-US" sz="1600" dirty="0">
              <a:solidFill>
                <a:prstClr val="black"/>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1218451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19</a:t>
            </a:fld>
            <a:endParaRPr lang="zh-TW" altLang="en-US" dirty="0"/>
          </a:p>
        </p:txBody>
      </p:sp>
      <p:graphicFrame>
        <p:nvGraphicFramePr>
          <p:cNvPr id="4" name="表格 3"/>
          <p:cNvGraphicFramePr>
            <a:graphicFrameLocks noGrp="1"/>
          </p:cNvGraphicFramePr>
          <p:nvPr>
            <p:extLst>
              <p:ext uri="{D42A27DB-BD31-4B8C-83A1-F6EECF244321}">
                <p14:modId xmlns:p14="http://schemas.microsoft.com/office/powerpoint/2010/main" val="98271583"/>
              </p:ext>
            </p:extLst>
          </p:nvPr>
        </p:nvGraphicFramePr>
        <p:xfrm>
          <a:off x="595149" y="916044"/>
          <a:ext cx="10990316" cy="5369658"/>
        </p:xfrm>
        <a:graphic>
          <a:graphicData uri="http://schemas.openxmlformats.org/drawingml/2006/table">
            <a:tbl>
              <a:tblPr firstRow="1" firstCol="1" bandRow="1">
                <a:tableStyleId>{5C22544A-7EE6-4342-B048-85BDC9FD1C3A}</a:tableStyleId>
              </a:tblPr>
              <a:tblGrid>
                <a:gridCol w="690397">
                  <a:extLst>
                    <a:ext uri="{9D8B030D-6E8A-4147-A177-3AD203B41FA5}">
                      <a16:colId xmlns:a16="http://schemas.microsoft.com/office/drawing/2014/main" val="3600362899"/>
                    </a:ext>
                  </a:extLst>
                </a:gridCol>
                <a:gridCol w="1056182">
                  <a:extLst>
                    <a:ext uri="{9D8B030D-6E8A-4147-A177-3AD203B41FA5}">
                      <a16:colId xmlns:a16="http://schemas.microsoft.com/office/drawing/2014/main" val="3361432102"/>
                    </a:ext>
                  </a:extLst>
                </a:gridCol>
                <a:gridCol w="9243737">
                  <a:extLst>
                    <a:ext uri="{9D8B030D-6E8A-4147-A177-3AD203B41FA5}">
                      <a16:colId xmlns:a16="http://schemas.microsoft.com/office/drawing/2014/main" val="2287016459"/>
                    </a:ext>
                  </a:extLst>
                </a:gridCol>
              </a:tblGrid>
              <a:tr h="307592">
                <a:tc gridSpan="2">
                  <a:txBody>
                    <a:bodyPr/>
                    <a:lstStyle/>
                    <a:p>
                      <a:pPr algn="ctr">
                        <a:spcAft>
                          <a:spcPts val="0"/>
                        </a:spcAft>
                      </a:pPr>
                      <a:r>
                        <a:rPr lang="zh-TW" sz="2000" kern="100" dirty="0">
                          <a:effectLst/>
                          <a:latin typeface="+mj-ea"/>
                          <a:ea typeface="+mj-ea"/>
                        </a:rPr>
                        <a:t>面向</a:t>
                      </a:r>
                      <a:endParaRPr lang="zh-TW" sz="2000" kern="100" dirty="0">
                        <a:effectLst/>
                        <a:latin typeface="+mj-ea"/>
                        <a:ea typeface="+mj-ea"/>
                        <a:cs typeface="Times New Roman" panose="02020603050405020304" pitchFamily="18" charset="0"/>
                      </a:endParaRPr>
                    </a:p>
                  </a:txBody>
                  <a:tcPr marL="27527" marR="27527" marT="0" marB="0" anchor="ctr"/>
                </a:tc>
                <a:tc hMerge="1">
                  <a:txBody>
                    <a:bodyPr/>
                    <a:lstStyle/>
                    <a:p>
                      <a:pPr algn="ctr">
                        <a:spcAft>
                          <a:spcPts val="0"/>
                        </a:spcAft>
                      </a:pPr>
                      <a:endParaRPr lang="zh-TW" sz="1500" kern="100" dirty="0">
                        <a:effectLst/>
                        <a:latin typeface="+mj-ea"/>
                        <a:ea typeface="+mj-ea"/>
                        <a:cs typeface="Times New Roman" panose="02020603050405020304" pitchFamily="18" charset="0"/>
                      </a:endParaRPr>
                    </a:p>
                  </a:txBody>
                  <a:tcPr marL="27527" marR="27527" marT="0" marB="0"/>
                </a:tc>
                <a:tc>
                  <a:txBody>
                    <a:bodyPr/>
                    <a:lstStyle/>
                    <a:p>
                      <a:pPr algn="ctr">
                        <a:spcAft>
                          <a:spcPts val="0"/>
                        </a:spcAft>
                      </a:pPr>
                      <a:r>
                        <a:rPr lang="zh-TW" sz="2000" kern="100" dirty="0">
                          <a:effectLst/>
                          <a:latin typeface="+mj-ea"/>
                          <a:ea typeface="+mj-ea"/>
                        </a:rPr>
                        <a:t>背景分析</a:t>
                      </a:r>
                      <a:endParaRPr lang="zh-TW" sz="2000" kern="100" dirty="0">
                        <a:effectLst/>
                        <a:latin typeface="+mj-ea"/>
                        <a:ea typeface="+mj-ea"/>
                        <a:cs typeface="Times New Roman" panose="02020603050405020304" pitchFamily="18" charset="0"/>
                      </a:endParaRPr>
                    </a:p>
                  </a:txBody>
                  <a:tcPr marL="27527" marR="27527" marT="0" marB="0" anchor="ctr"/>
                </a:tc>
                <a:extLst>
                  <a:ext uri="{0D108BD9-81ED-4DB2-BD59-A6C34878D82A}">
                    <a16:rowId xmlns:a16="http://schemas.microsoft.com/office/drawing/2014/main" val="1363013304"/>
                  </a:ext>
                </a:extLst>
              </a:tr>
              <a:tr h="861257">
                <a:tc rowSpan="2">
                  <a:txBody>
                    <a:bodyPr/>
                    <a:lstStyle/>
                    <a:p>
                      <a:pPr algn="ctr">
                        <a:spcAft>
                          <a:spcPts val="0"/>
                        </a:spcAft>
                      </a:pPr>
                      <a:r>
                        <a:rPr lang="zh-TW" sz="2000" kern="100" dirty="0">
                          <a:effectLst/>
                          <a:latin typeface="+mj-ea"/>
                          <a:ea typeface="+mj-ea"/>
                        </a:rPr>
                        <a:t>學生</a:t>
                      </a:r>
                    </a:p>
                    <a:p>
                      <a:pPr algn="ctr">
                        <a:spcAft>
                          <a:spcPts val="0"/>
                        </a:spcAft>
                      </a:pPr>
                      <a:r>
                        <a:rPr lang="zh-TW" sz="2000" kern="100" dirty="0">
                          <a:effectLst/>
                          <a:latin typeface="+mj-ea"/>
                          <a:ea typeface="+mj-ea"/>
                        </a:rPr>
                        <a:t>背景</a:t>
                      </a:r>
                      <a:endParaRPr lang="zh-TW" sz="2000" kern="100" dirty="0">
                        <a:effectLst/>
                        <a:latin typeface="+mj-ea"/>
                        <a:ea typeface="+mj-ea"/>
                        <a:cs typeface="Times New Roman" panose="02020603050405020304" pitchFamily="18" charset="0"/>
                      </a:endParaRPr>
                    </a:p>
                  </a:txBody>
                  <a:tcPr marL="27527" marR="27527" marT="0" marB="0" anchor="ctr"/>
                </a:tc>
                <a:tc>
                  <a:txBody>
                    <a:bodyPr/>
                    <a:lstStyle/>
                    <a:p>
                      <a:pPr algn="ctr">
                        <a:spcAft>
                          <a:spcPts val="0"/>
                        </a:spcAft>
                      </a:pPr>
                      <a:r>
                        <a:rPr lang="zh-TW" sz="1800" kern="100" dirty="0">
                          <a:effectLst/>
                          <a:latin typeface="+mj-ea"/>
                          <a:ea typeface="+mj-ea"/>
                        </a:rPr>
                        <a:t>多元文化背景</a:t>
                      </a:r>
                      <a:endParaRPr lang="zh-TW" sz="1800" kern="100" dirty="0">
                        <a:effectLst/>
                        <a:latin typeface="+mj-ea"/>
                        <a:ea typeface="+mj-ea"/>
                        <a:cs typeface="Times New Roman" panose="02020603050405020304" pitchFamily="18" charset="0"/>
                      </a:endParaRPr>
                    </a:p>
                  </a:txBody>
                  <a:tcPr marL="27527" marR="27527" marT="0" marB="0" anchor="ctr"/>
                </a:tc>
                <a:tc>
                  <a:txBody>
                    <a:bodyPr/>
                    <a:lstStyle/>
                    <a:p>
                      <a:r>
                        <a:rPr lang="zh-TW" altLang="en-US" sz="1800" kern="1200" dirty="0" smtClean="0">
                          <a:solidFill>
                            <a:schemeClr val="dk1"/>
                          </a:solidFill>
                          <a:effectLst/>
                          <a:latin typeface="+mj-ea"/>
                          <a:ea typeface="+mj-ea"/>
                          <a:cs typeface="+mn-cs"/>
                        </a:rPr>
                        <a:t>新興發展區吸引許多青壯人口移入，除就學人數逐漸增長外，學生背景亦趨多樣化，如：</a:t>
                      </a:r>
                      <a:r>
                        <a:rPr lang="zh-TW" altLang="en-US" sz="1800" kern="1200" dirty="0" smtClean="0">
                          <a:solidFill>
                            <a:srgbClr val="0070C0"/>
                          </a:solidFill>
                          <a:effectLst/>
                          <a:latin typeface="+mj-ea"/>
                          <a:ea typeface="+mj-ea"/>
                          <a:cs typeface="+mn-cs"/>
                        </a:rPr>
                        <a:t>新住民、跨國企業、跨縣市等</a:t>
                      </a:r>
                      <a:r>
                        <a:rPr lang="zh-TW" altLang="en-US" sz="1800" kern="1200" dirty="0" smtClean="0">
                          <a:solidFill>
                            <a:schemeClr val="dk1"/>
                          </a:solidFill>
                          <a:effectLst/>
                          <a:latin typeface="+mj-ea"/>
                          <a:ea typeface="+mj-ea"/>
                          <a:cs typeface="+mn-cs"/>
                        </a:rPr>
                        <a:t>，構築了本校學生家庭文化背景的多樣性。</a:t>
                      </a:r>
                    </a:p>
                  </a:txBody>
                  <a:tcPr marL="27527" marR="27527" marT="0" marB="0" anchor="ctr"/>
                </a:tc>
                <a:extLst>
                  <a:ext uri="{0D108BD9-81ED-4DB2-BD59-A6C34878D82A}">
                    <a16:rowId xmlns:a16="http://schemas.microsoft.com/office/drawing/2014/main" val="1890458845"/>
                  </a:ext>
                </a:extLst>
              </a:tr>
              <a:tr h="1587650">
                <a:tc vMerge="1">
                  <a:txBody>
                    <a:bodyPr/>
                    <a:lstStyle/>
                    <a:p>
                      <a:endParaRPr lang="zh-TW" altLang="en-US"/>
                    </a:p>
                  </a:txBody>
                  <a:tcPr/>
                </a:tc>
                <a:tc>
                  <a:txBody>
                    <a:bodyPr/>
                    <a:lstStyle/>
                    <a:p>
                      <a:pPr algn="ctr">
                        <a:spcAft>
                          <a:spcPts val="0"/>
                        </a:spcAft>
                      </a:pPr>
                      <a:r>
                        <a:rPr lang="zh-TW" sz="1800" b="1" kern="100" dirty="0" smtClean="0">
                          <a:effectLst/>
                          <a:latin typeface="+mj-ea"/>
                          <a:ea typeface="+mj-ea"/>
                        </a:rPr>
                        <a:t>國際</a:t>
                      </a:r>
                      <a:endParaRPr lang="en-US" altLang="zh-TW" sz="1800" b="1" kern="100" dirty="0" smtClean="0">
                        <a:effectLst/>
                        <a:latin typeface="+mj-ea"/>
                        <a:ea typeface="+mj-ea"/>
                      </a:endParaRPr>
                    </a:p>
                    <a:p>
                      <a:pPr algn="ctr">
                        <a:spcAft>
                          <a:spcPts val="0"/>
                        </a:spcAft>
                      </a:pPr>
                      <a:r>
                        <a:rPr lang="zh-TW" sz="1800" b="1" kern="100" dirty="0" smtClean="0">
                          <a:effectLst/>
                          <a:latin typeface="+mj-ea"/>
                          <a:ea typeface="+mj-ea"/>
                        </a:rPr>
                        <a:t>交流</a:t>
                      </a:r>
                      <a:r>
                        <a:rPr lang="en-US" altLang="zh-TW" sz="1800" b="1" kern="100" dirty="0" smtClean="0">
                          <a:effectLst/>
                          <a:latin typeface="+mj-ea"/>
                          <a:ea typeface="+mj-ea"/>
                        </a:rPr>
                        <a:t/>
                      </a:r>
                      <a:br>
                        <a:rPr lang="en-US" altLang="zh-TW" sz="1800" b="1" kern="100" dirty="0" smtClean="0">
                          <a:effectLst/>
                          <a:latin typeface="+mj-ea"/>
                          <a:ea typeface="+mj-ea"/>
                        </a:rPr>
                      </a:br>
                      <a:r>
                        <a:rPr lang="zh-TW" sz="1800" b="1" kern="100" dirty="0" smtClean="0">
                          <a:effectLst/>
                          <a:latin typeface="+mj-ea"/>
                          <a:ea typeface="+mj-ea"/>
                        </a:rPr>
                        <a:t>經驗</a:t>
                      </a:r>
                      <a:endParaRPr lang="zh-TW" sz="1800" b="1" kern="100" dirty="0">
                        <a:effectLst/>
                        <a:latin typeface="+mj-ea"/>
                        <a:ea typeface="+mj-ea"/>
                        <a:cs typeface="Times New Roman" panose="02020603050405020304" pitchFamily="18" charset="0"/>
                      </a:endParaRPr>
                    </a:p>
                  </a:txBody>
                  <a:tcPr marL="27527" marR="27527" marT="0" marB="0" anchor="ctr"/>
                </a:tc>
                <a:tc>
                  <a:txBody>
                    <a:bodyPr/>
                    <a:lstStyle/>
                    <a:p>
                      <a:pPr marL="342900" indent="-342900">
                        <a:buFont typeface="+mj-lt"/>
                        <a:buAutoNum type="arabicPeriod"/>
                      </a:pPr>
                      <a:r>
                        <a:rPr lang="zh-TW" altLang="en-US" sz="1800" kern="1200" dirty="0" smtClean="0">
                          <a:solidFill>
                            <a:schemeClr val="dk1"/>
                          </a:solidFill>
                          <a:effectLst/>
                          <a:latin typeface="+mj-ea"/>
                          <a:ea typeface="+mj-ea"/>
                          <a:cs typeface="+mn-cs"/>
                        </a:rPr>
                        <a:t>本校與桃園市內</a:t>
                      </a:r>
                      <a:r>
                        <a:rPr lang="en-US" altLang="zh-TW" sz="1800" kern="1200" dirty="0" smtClean="0">
                          <a:solidFill>
                            <a:schemeClr val="tx1"/>
                          </a:solidFill>
                          <a:effectLst/>
                          <a:latin typeface="+mj-ea"/>
                          <a:ea typeface="+mj-ea"/>
                          <a:cs typeface="+mn-cs"/>
                        </a:rPr>
                        <a:t>6</a:t>
                      </a:r>
                      <a:r>
                        <a:rPr lang="zh-TW" altLang="en-US" sz="1800" kern="1200" dirty="0" smtClean="0">
                          <a:solidFill>
                            <a:schemeClr val="tx1"/>
                          </a:solidFill>
                          <a:effectLst/>
                          <a:latin typeface="+mj-ea"/>
                          <a:ea typeface="+mj-ea"/>
                          <a:cs typeface="+mn-cs"/>
                        </a:rPr>
                        <a:t>所</a:t>
                      </a:r>
                      <a:r>
                        <a:rPr lang="zh-TW" altLang="en-US" sz="1800" kern="1200" dirty="0" smtClean="0">
                          <a:solidFill>
                            <a:schemeClr val="dk1"/>
                          </a:solidFill>
                          <a:effectLst/>
                          <a:latin typeface="+mj-ea"/>
                          <a:ea typeface="+mj-ea"/>
                          <a:cs typeface="+mn-cs"/>
                        </a:rPr>
                        <a:t>市高每年</a:t>
                      </a:r>
                      <a:r>
                        <a:rPr lang="en-US" altLang="zh-TW" sz="1800" kern="1200" dirty="0" smtClean="0">
                          <a:solidFill>
                            <a:schemeClr val="dk1"/>
                          </a:solidFill>
                          <a:effectLst/>
                          <a:latin typeface="+mj-ea"/>
                          <a:ea typeface="+mj-ea"/>
                          <a:cs typeface="+mn-cs"/>
                        </a:rPr>
                        <a:t>3</a:t>
                      </a:r>
                      <a:r>
                        <a:rPr lang="zh-TW" altLang="en-US" sz="1800" kern="1200" dirty="0" smtClean="0">
                          <a:solidFill>
                            <a:schemeClr val="dk1"/>
                          </a:solidFill>
                          <a:effectLst/>
                          <a:latin typeface="+mj-ea"/>
                          <a:ea typeface="+mj-ea"/>
                          <a:cs typeface="+mn-cs"/>
                        </a:rPr>
                        <a:t>月定期共同辦理姐妹市</a:t>
                      </a:r>
                      <a:r>
                        <a:rPr lang="zh-TW" altLang="en-US" sz="1800" kern="1200" dirty="0" smtClean="0">
                          <a:solidFill>
                            <a:schemeClr val="bg2">
                              <a:lumMod val="50000"/>
                            </a:schemeClr>
                          </a:solidFill>
                          <a:effectLst/>
                          <a:latin typeface="+mj-ea"/>
                          <a:ea typeface="+mj-ea"/>
                          <a:cs typeface="+mn-cs"/>
                        </a:rPr>
                        <a:t>達拉斯高地高中</a:t>
                      </a:r>
                      <a:r>
                        <a:rPr lang="en-US" altLang="zh-TW" sz="1800" kern="1200" dirty="0" smtClean="0">
                          <a:solidFill>
                            <a:schemeClr val="bg2">
                              <a:lumMod val="50000"/>
                            </a:schemeClr>
                          </a:solidFill>
                          <a:effectLst/>
                          <a:latin typeface="+mj-ea"/>
                          <a:ea typeface="+mj-ea"/>
                          <a:cs typeface="+mn-cs"/>
                        </a:rPr>
                        <a:t>(Inbound) </a:t>
                      </a:r>
                      <a:r>
                        <a:rPr lang="zh-TW" altLang="en-US" sz="1800" kern="1200" dirty="0" smtClean="0">
                          <a:solidFill>
                            <a:schemeClr val="dk1"/>
                          </a:solidFill>
                          <a:effectLst/>
                          <a:latin typeface="+mj-ea"/>
                          <a:ea typeface="+mj-ea"/>
                          <a:cs typeface="+mn-cs"/>
                        </a:rPr>
                        <a:t>參訪研習活動。</a:t>
                      </a:r>
                    </a:p>
                    <a:p>
                      <a:pPr marL="342900" indent="-342900">
                        <a:buFont typeface="+mj-lt"/>
                        <a:buAutoNum type="arabicPeriod"/>
                      </a:pPr>
                      <a:r>
                        <a:rPr lang="zh-TW" altLang="en-US" sz="1800" kern="1200" dirty="0" smtClean="0">
                          <a:solidFill>
                            <a:schemeClr val="dk1"/>
                          </a:solidFill>
                          <a:effectLst/>
                          <a:latin typeface="+mj-ea"/>
                          <a:ea typeface="+mj-ea"/>
                          <a:cs typeface="+mn-cs"/>
                        </a:rPr>
                        <a:t>每年暑假定期舉辦桃園市姐妹市</a:t>
                      </a:r>
                      <a:r>
                        <a:rPr lang="en-US" altLang="zh-TW" sz="1800" kern="1200" dirty="0" smtClean="0">
                          <a:solidFill>
                            <a:schemeClr val="dk1"/>
                          </a:solidFill>
                          <a:effectLst/>
                          <a:latin typeface="+mj-ea"/>
                          <a:ea typeface="+mj-ea"/>
                          <a:cs typeface="+mn-cs"/>
                        </a:rPr>
                        <a:t>Dallas Baptist University(DBU)</a:t>
                      </a:r>
                      <a:r>
                        <a:rPr lang="zh-TW" altLang="en-US" sz="1800" kern="1200" dirty="0" smtClean="0">
                          <a:solidFill>
                            <a:schemeClr val="dk1"/>
                          </a:solidFill>
                          <a:effectLst/>
                          <a:latin typeface="+mj-ea"/>
                          <a:ea typeface="+mj-ea"/>
                          <a:cs typeface="+mn-cs"/>
                        </a:rPr>
                        <a:t>之學生與桃園市內各高中進行國際交流。</a:t>
                      </a:r>
                    </a:p>
                    <a:p>
                      <a:pPr marL="342900" indent="-342900">
                        <a:buFont typeface="+mj-lt"/>
                        <a:buAutoNum type="arabicPeriod"/>
                      </a:pPr>
                      <a:r>
                        <a:rPr lang="zh-TW" altLang="en-US" sz="1800" kern="1200" dirty="0" smtClean="0">
                          <a:solidFill>
                            <a:schemeClr val="dk1"/>
                          </a:solidFill>
                          <a:effectLst/>
                          <a:latin typeface="+mj-ea"/>
                          <a:ea typeface="+mj-ea"/>
                          <a:cs typeface="+mn-cs"/>
                        </a:rPr>
                        <a:t>每年固定</a:t>
                      </a:r>
                      <a:r>
                        <a:rPr lang="en-US" altLang="zh-TW" sz="1800" kern="1200" dirty="0" smtClean="0">
                          <a:solidFill>
                            <a:schemeClr val="dk1"/>
                          </a:solidFill>
                          <a:effectLst/>
                          <a:latin typeface="+mj-ea"/>
                          <a:ea typeface="+mj-ea"/>
                          <a:cs typeface="+mn-cs"/>
                        </a:rPr>
                        <a:t>5</a:t>
                      </a:r>
                      <a:r>
                        <a:rPr lang="zh-TW" altLang="en-US" sz="1800" kern="1200" dirty="0" smtClean="0">
                          <a:solidFill>
                            <a:schemeClr val="dk1"/>
                          </a:solidFill>
                          <a:effectLst/>
                          <a:latin typeface="+mj-ea"/>
                          <a:ea typeface="+mj-ea"/>
                          <a:cs typeface="+mn-cs"/>
                        </a:rPr>
                        <a:t>月與</a:t>
                      </a:r>
                      <a:r>
                        <a:rPr lang="zh-TW" altLang="en-US" sz="1800" kern="1200" dirty="0" smtClean="0">
                          <a:solidFill>
                            <a:schemeClr val="bg2">
                              <a:lumMod val="50000"/>
                            </a:schemeClr>
                          </a:solidFill>
                          <a:effectLst/>
                          <a:latin typeface="+mj-ea"/>
                          <a:ea typeface="+mj-ea"/>
                          <a:cs typeface="+mn-cs"/>
                        </a:rPr>
                        <a:t>德國斯圖加高中</a:t>
                      </a:r>
                      <a:r>
                        <a:rPr lang="zh-TW" altLang="en-US" sz="1800" kern="1200" dirty="0" smtClean="0">
                          <a:solidFill>
                            <a:schemeClr val="dk1"/>
                          </a:solidFill>
                          <a:effectLst/>
                          <a:latin typeface="+mj-ea"/>
                          <a:ea typeface="+mj-ea"/>
                          <a:cs typeface="+mn-cs"/>
                        </a:rPr>
                        <a:t>合作交流，建立長期國際交流夥伴關係。</a:t>
                      </a:r>
                    </a:p>
                  </a:txBody>
                  <a:tcPr marL="27527" marR="27527" marT="0" marB="0" anchor="ctr"/>
                </a:tc>
                <a:extLst>
                  <a:ext uri="{0D108BD9-81ED-4DB2-BD59-A6C34878D82A}">
                    <a16:rowId xmlns:a16="http://schemas.microsoft.com/office/drawing/2014/main" val="2280641587"/>
                  </a:ext>
                </a:extLst>
              </a:tr>
              <a:tr h="603560">
                <a:tc rowSpan="2">
                  <a:txBody>
                    <a:bodyPr/>
                    <a:lstStyle/>
                    <a:p>
                      <a:pPr algn="ctr">
                        <a:spcAft>
                          <a:spcPts val="0"/>
                        </a:spcAft>
                      </a:pPr>
                      <a:r>
                        <a:rPr lang="zh-TW" sz="2000" kern="100" dirty="0">
                          <a:effectLst/>
                          <a:latin typeface="+mj-ea"/>
                          <a:ea typeface="+mj-ea"/>
                        </a:rPr>
                        <a:t>外部</a:t>
                      </a:r>
                    </a:p>
                    <a:p>
                      <a:pPr algn="ctr">
                        <a:spcAft>
                          <a:spcPts val="0"/>
                        </a:spcAft>
                      </a:pPr>
                      <a:r>
                        <a:rPr lang="zh-TW" sz="2000" kern="100" dirty="0">
                          <a:effectLst/>
                          <a:latin typeface="+mj-ea"/>
                          <a:ea typeface="+mj-ea"/>
                        </a:rPr>
                        <a:t>資源</a:t>
                      </a:r>
                      <a:endParaRPr lang="zh-TW" sz="2000" kern="100" dirty="0">
                        <a:effectLst/>
                        <a:latin typeface="+mj-ea"/>
                        <a:ea typeface="+mj-ea"/>
                        <a:cs typeface="Times New Roman" panose="02020603050405020304" pitchFamily="18" charset="0"/>
                      </a:endParaRPr>
                    </a:p>
                  </a:txBody>
                  <a:tcPr marL="27527" marR="27527" marT="0" marB="0" anchor="ctr"/>
                </a:tc>
                <a:tc>
                  <a:txBody>
                    <a:bodyPr/>
                    <a:lstStyle/>
                    <a:p>
                      <a:pPr algn="ctr">
                        <a:spcAft>
                          <a:spcPts val="0"/>
                        </a:spcAft>
                      </a:pPr>
                      <a:r>
                        <a:rPr lang="zh-TW" sz="1800" kern="100" dirty="0" smtClean="0">
                          <a:effectLst/>
                          <a:latin typeface="+mj-ea"/>
                          <a:ea typeface="+mj-ea"/>
                        </a:rPr>
                        <a:t>家長</a:t>
                      </a:r>
                      <a:r>
                        <a:rPr lang="en-US" altLang="zh-TW" sz="1800" kern="100" dirty="0" smtClean="0">
                          <a:effectLst/>
                          <a:latin typeface="+mj-ea"/>
                          <a:ea typeface="+mj-ea"/>
                        </a:rPr>
                        <a:t/>
                      </a:r>
                      <a:br>
                        <a:rPr lang="en-US" altLang="zh-TW" sz="1800" kern="100" dirty="0" smtClean="0">
                          <a:effectLst/>
                          <a:latin typeface="+mj-ea"/>
                          <a:ea typeface="+mj-ea"/>
                        </a:rPr>
                      </a:br>
                      <a:r>
                        <a:rPr lang="zh-TW" sz="1800" kern="100" dirty="0" smtClean="0">
                          <a:effectLst/>
                          <a:latin typeface="+mj-ea"/>
                          <a:ea typeface="+mj-ea"/>
                        </a:rPr>
                        <a:t>參與</a:t>
                      </a:r>
                      <a:endParaRPr lang="zh-TW" sz="1800" kern="100" dirty="0">
                        <a:effectLst/>
                        <a:latin typeface="+mj-ea"/>
                        <a:ea typeface="+mj-ea"/>
                        <a:cs typeface="Times New Roman" panose="02020603050405020304" pitchFamily="18" charset="0"/>
                      </a:endParaRPr>
                    </a:p>
                  </a:txBody>
                  <a:tcPr marL="27527" marR="27527" marT="0" marB="0" anchor="ctr"/>
                </a:tc>
                <a:tc>
                  <a:txBody>
                    <a:bodyPr/>
                    <a:lstStyle/>
                    <a:p>
                      <a:r>
                        <a:rPr lang="en-US" sz="1800" kern="100" dirty="0">
                          <a:effectLst/>
                          <a:latin typeface="+mj-ea"/>
                          <a:ea typeface="+mj-ea"/>
                        </a:rPr>
                        <a:t> </a:t>
                      </a:r>
                      <a:r>
                        <a:rPr lang="zh-TW" altLang="en-US" sz="1800" kern="1200" dirty="0" smtClean="0">
                          <a:solidFill>
                            <a:schemeClr val="dk1"/>
                          </a:solidFill>
                          <a:effectLst/>
                          <a:latin typeface="+mj-ea"/>
                          <a:ea typeface="+mj-ea"/>
                          <a:cs typeface="+mn-cs"/>
                        </a:rPr>
                        <a:t>家長會有提供經費予本校弱勢學生參與國際交流相關活動。</a:t>
                      </a:r>
                    </a:p>
                  </a:txBody>
                  <a:tcPr marL="27527" marR="27527" marT="0" marB="0" anchor="ctr"/>
                </a:tc>
                <a:extLst>
                  <a:ext uri="{0D108BD9-81ED-4DB2-BD59-A6C34878D82A}">
                    <a16:rowId xmlns:a16="http://schemas.microsoft.com/office/drawing/2014/main" val="2621261788"/>
                  </a:ext>
                </a:extLst>
              </a:tr>
              <a:tr h="2009599">
                <a:tc vMerge="1">
                  <a:txBody>
                    <a:bodyPr/>
                    <a:lstStyle/>
                    <a:p>
                      <a:endParaRPr lang="zh-TW" altLang="en-US"/>
                    </a:p>
                  </a:txBody>
                  <a:tcPr/>
                </a:tc>
                <a:tc>
                  <a:txBody>
                    <a:bodyPr/>
                    <a:lstStyle/>
                    <a:p>
                      <a:pPr algn="ctr">
                        <a:spcAft>
                          <a:spcPts val="0"/>
                        </a:spcAft>
                      </a:pPr>
                      <a:r>
                        <a:rPr lang="zh-TW" sz="1800" kern="100" dirty="0">
                          <a:effectLst/>
                          <a:latin typeface="+mj-ea"/>
                          <a:ea typeface="+mj-ea"/>
                        </a:rPr>
                        <a:t>社區</a:t>
                      </a:r>
                      <a:r>
                        <a:rPr lang="zh-TW" sz="1800" kern="100" dirty="0" smtClean="0">
                          <a:effectLst/>
                          <a:latin typeface="+mj-ea"/>
                          <a:ea typeface="+mj-ea"/>
                        </a:rPr>
                        <a:t>與</a:t>
                      </a:r>
                      <a:endParaRPr lang="en-US" altLang="zh-TW" sz="1800" kern="100" dirty="0" smtClean="0">
                        <a:effectLst/>
                        <a:latin typeface="+mj-ea"/>
                        <a:ea typeface="+mj-ea"/>
                      </a:endParaRPr>
                    </a:p>
                    <a:p>
                      <a:pPr algn="ctr">
                        <a:spcAft>
                          <a:spcPts val="0"/>
                        </a:spcAft>
                      </a:pPr>
                      <a:r>
                        <a:rPr lang="zh-TW" sz="1800" kern="100" dirty="0" smtClean="0">
                          <a:effectLst/>
                          <a:latin typeface="+mj-ea"/>
                          <a:ea typeface="+mj-ea"/>
                        </a:rPr>
                        <a:t>組織</a:t>
                      </a:r>
                      <a:r>
                        <a:rPr lang="en-US" altLang="zh-TW" sz="1800" kern="100" dirty="0" smtClean="0">
                          <a:effectLst/>
                          <a:latin typeface="+mj-ea"/>
                          <a:ea typeface="+mj-ea"/>
                        </a:rPr>
                        <a:t/>
                      </a:r>
                      <a:br>
                        <a:rPr lang="en-US" altLang="zh-TW" sz="1800" kern="100" dirty="0" smtClean="0">
                          <a:effectLst/>
                          <a:latin typeface="+mj-ea"/>
                          <a:ea typeface="+mj-ea"/>
                        </a:rPr>
                      </a:br>
                      <a:r>
                        <a:rPr lang="zh-TW" sz="1800" kern="100" dirty="0" smtClean="0">
                          <a:effectLst/>
                          <a:latin typeface="+mj-ea"/>
                          <a:ea typeface="+mj-ea"/>
                        </a:rPr>
                        <a:t>資源</a:t>
                      </a:r>
                      <a:endParaRPr lang="zh-TW" sz="1800" kern="100" dirty="0">
                        <a:effectLst/>
                        <a:latin typeface="+mj-ea"/>
                        <a:ea typeface="+mj-ea"/>
                        <a:cs typeface="Times New Roman" panose="02020603050405020304" pitchFamily="18" charset="0"/>
                      </a:endParaRPr>
                    </a:p>
                  </a:txBody>
                  <a:tcPr marL="27527" marR="27527" marT="0" marB="0" anchor="ctr"/>
                </a:tc>
                <a:tc>
                  <a:txBody>
                    <a:bodyPr/>
                    <a:lstStyle/>
                    <a:p>
                      <a:pPr marL="342900" indent="-342900">
                        <a:buFont typeface="+mj-lt"/>
                        <a:buAutoNum type="arabicPeriod"/>
                      </a:pPr>
                      <a:r>
                        <a:rPr lang="zh-TW" altLang="en-US" sz="1800" kern="1200" dirty="0" smtClean="0">
                          <a:solidFill>
                            <a:srgbClr val="FF0000"/>
                          </a:solidFill>
                          <a:effectLst/>
                          <a:latin typeface="+mj-ea"/>
                          <a:ea typeface="+mj-ea"/>
                          <a:cs typeface="+mn-cs"/>
                        </a:rPr>
                        <a:t>本校創校以來不斷與海內、外教育組織進行合作</a:t>
                      </a:r>
                      <a:r>
                        <a:rPr lang="zh-TW" altLang="en-US" sz="1800" kern="1200" dirty="0" smtClean="0">
                          <a:solidFill>
                            <a:schemeClr val="dk1"/>
                          </a:solidFill>
                          <a:effectLst/>
                          <a:latin typeface="+mj-ea"/>
                          <a:ea typeface="+mj-ea"/>
                          <a:cs typeface="+mn-cs"/>
                        </a:rPr>
                        <a:t>。</a:t>
                      </a:r>
                      <a:endParaRPr lang="en-US" altLang="zh-TW" sz="1800" kern="1200" dirty="0" smtClean="0">
                        <a:solidFill>
                          <a:schemeClr val="dk1"/>
                        </a:solidFill>
                        <a:effectLst/>
                        <a:latin typeface="+mj-ea"/>
                        <a:ea typeface="+mj-ea"/>
                        <a:cs typeface="+mn-cs"/>
                      </a:endParaRPr>
                    </a:p>
                    <a:p>
                      <a:pPr marL="457200" lvl="1" indent="0">
                        <a:buFont typeface="+mj-lt"/>
                        <a:buNone/>
                      </a:pPr>
                      <a:r>
                        <a:rPr lang="zh-TW" altLang="en-US" sz="1800" kern="1200" dirty="0" smtClean="0">
                          <a:solidFill>
                            <a:schemeClr val="dk1"/>
                          </a:solidFill>
                          <a:effectLst/>
                          <a:latin typeface="+mj-ea"/>
                          <a:ea typeface="+mj-ea"/>
                          <a:cs typeface="+mn-cs"/>
                        </a:rPr>
                        <a:t>海外部分：海德堡</a:t>
                      </a:r>
                      <a:r>
                        <a:rPr lang="en-US" altLang="zh-TW" sz="1800" kern="1200" dirty="0" smtClean="0">
                          <a:solidFill>
                            <a:schemeClr val="dk1"/>
                          </a:solidFill>
                          <a:effectLst/>
                          <a:latin typeface="+mj-ea"/>
                          <a:ea typeface="+mj-ea"/>
                          <a:cs typeface="+mn-cs"/>
                        </a:rPr>
                        <a:t>FU</a:t>
                      </a:r>
                      <a:r>
                        <a:rPr lang="zh-TW" altLang="en-US" sz="1800" kern="1200" dirty="0" smtClean="0">
                          <a:solidFill>
                            <a:schemeClr val="dk1"/>
                          </a:solidFill>
                          <a:effectLst/>
                          <a:latin typeface="+mj-ea"/>
                          <a:ea typeface="+mj-ea"/>
                          <a:cs typeface="+mn-cs"/>
                        </a:rPr>
                        <a:t>高中、日本小平及和泉高校、韓國仁川外語高校等；</a:t>
                      </a:r>
                      <a:endParaRPr lang="en-US" altLang="zh-TW" sz="1800" kern="1200" dirty="0" smtClean="0">
                        <a:solidFill>
                          <a:schemeClr val="dk1"/>
                        </a:solidFill>
                        <a:effectLst/>
                        <a:latin typeface="+mj-ea"/>
                        <a:ea typeface="+mj-ea"/>
                        <a:cs typeface="+mn-cs"/>
                      </a:endParaRPr>
                    </a:p>
                    <a:p>
                      <a:pPr marL="457200" lvl="1" indent="0">
                        <a:buFont typeface="+mj-lt"/>
                        <a:buNone/>
                      </a:pPr>
                      <a:r>
                        <a:rPr lang="zh-TW" altLang="en-US" sz="1800" kern="1200" dirty="0" smtClean="0">
                          <a:solidFill>
                            <a:schemeClr val="dk1"/>
                          </a:solidFill>
                          <a:effectLst/>
                          <a:latin typeface="+mj-ea"/>
                          <a:ea typeface="+mj-ea"/>
                          <a:cs typeface="+mn-cs"/>
                        </a:rPr>
                        <a:t>國內部分：民間留遊學機構、敦煌書局、扶輪社等。</a:t>
                      </a:r>
                    </a:p>
                    <a:p>
                      <a:pPr marL="342900" indent="-342900">
                        <a:buFont typeface="+mj-lt"/>
                        <a:buAutoNum type="arabicPeriod" startAt="2"/>
                      </a:pPr>
                      <a:r>
                        <a:rPr lang="zh-TW" altLang="en-US" sz="1800" kern="1200" dirty="0" smtClean="0">
                          <a:solidFill>
                            <a:srgbClr val="FF0000"/>
                          </a:solidFill>
                          <a:effectLst/>
                          <a:latin typeface="+mj-ea"/>
                          <a:ea typeface="+mj-ea"/>
                          <a:cs typeface="+mn-cs"/>
                        </a:rPr>
                        <a:t>大型公共建設</a:t>
                      </a:r>
                    </a:p>
                    <a:p>
                      <a:pPr lvl="1"/>
                      <a:r>
                        <a:rPr lang="zh-TW" altLang="en-US" sz="1800" kern="1200" dirty="0" smtClean="0">
                          <a:solidFill>
                            <a:schemeClr val="dk1"/>
                          </a:solidFill>
                          <a:effectLst/>
                          <a:latin typeface="+mj-ea"/>
                          <a:ea typeface="+mj-ea"/>
                          <a:cs typeface="+mn-cs"/>
                        </a:rPr>
                        <a:t>本校鄰近許多大型公共建設，如機場捷運公司、機場與航空城特區、高鐵營運總部、水族館、棒球場、公園、商場與產業園區等，皆提供師生許多得以探究的議題與場域。</a:t>
                      </a:r>
                    </a:p>
                  </a:txBody>
                  <a:tcPr marL="27527" marR="27527" marT="0" marB="0" anchor="ctr"/>
                </a:tc>
                <a:extLst>
                  <a:ext uri="{0D108BD9-81ED-4DB2-BD59-A6C34878D82A}">
                    <a16:rowId xmlns:a16="http://schemas.microsoft.com/office/drawing/2014/main" val="3382252822"/>
                  </a:ext>
                </a:extLst>
              </a:tr>
            </a:tbl>
          </a:graphicData>
        </a:graphic>
      </p:graphicFrame>
      <p:sp>
        <p:nvSpPr>
          <p:cNvPr id="8" name="標題 1"/>
          <p:cNvSpPr txBox="1">
            <a:spLocks/>
          </p:cNvSpPr>
          <p:nvPr/>
        </p:nvSpPr>
        <p:spPr>
          <a:xfrm>
            <a:off x="595149" y="463144"/>
            <a:ext cx="7886700" cy="4529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zh-TW" altLang="en-US" sz="2400" dirty="0" smtClean="0">
                <a:latin typeface="+mj-ea"/>
              </a:rPr>
              <a:t>學校資源盤點範例</a:t>
            </a:r>
            <a:endParaRPr lang="zh-TW" altLang="en-US" sz="2400" dirty="0">
              <a:latin typeface="+mj-ea"/>
            </a:endParaRPr>
          </a:p>
        </p:txBody>
      </p:sp>
      <p:sp>
        <p:nvSpPr>
          <p:cNvPr id="9" name="矩形 8"/>
          <p:cNvSpPr/>
          <p:nvPr/>
        </p:nvSpPr>
        <p:spPr>
          <a:xfrm>
            <a:off x="595149" y="6257954"/>
            <a:ext cx="4572000" cy="338554"/>
          </a:xfrm>
          <a:prstGeom prst="rect">
            <a:avLst/>
          </a:prstGeom>
        </p:spPr>
        <p:txBody>
          <a:bodyPr>
            <a:spAutoFit/>
          </a:bodyPr>
          <a:lstStyle/>
          <a:p>
            <a:pPr defTabSz="685800"/>
            <a:r>
              <a:rPr lang="zh-TW" altLang="en-US" sz="1600" dirty="0">
                <a:solidFill>
                  <a:prstClr val="black"/>
                </a:solidFill>
                <a:latin typeface="標楷體" panose="03000509000000000000" pitchFamily="65" charset="-120"/>
                <a:ea typeface="標楷體" panose="03000509000000000000" pitchFamily="65" charset="-120"/>
              </a:rPr>
              <a:t>（參考資料：桃園市大園國際高級中等學校</a:t>
            </a:r>
            <a:r>
              <a:rPr lang="zh-TW" altLang="en-US" sz="1600" dirty="0" smtClean="0">
                <a:solidFill>
                  <a:prstClr val="black"/>
                </a:solidFill>
                <a:latin typeface="標楷體" panose="03000509000000000000" pitchFamily="65" charset="-120"/>
                <a:ea typeface="標楷體" panose="03000509000000000000" pitchFamily="65" charset="-120"/>
              </a:rPr>
              <a:t>）</a:t>
            </a:r>
            <a:endParaRPr lang="zh-TW" altLang="en-US" sz="1600" dirty="0">
              <a:solidFill>
                <a:prstClr val="black"/>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7217879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肆、國際教育現況分析</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20</a:t>
            </a:fld>
            <a:endParaRPr lang="zh-TW" altLang="en-US" dirty="0"/>
          </a:p>
        </p:txBody>
      </p:sp>
      <p:sp>
        <p:nvSpPr>
          <p:cNvPr id="4" name="文字方塊 3"/>
          <p:cNvSpPr txBox="1"/>
          <p:nvPr/>
        </p:nvSpPr>
        <p:spPr>
          <a:xfrm>
            <a:off x="838200" y="1485033"/>
            <a:ext cx="8507288" cy="523220"/>
          </a:xfrm>
          <a:prstGeom prst="rect">
            <a:avLst/>
          </a:prstGeom>
          <a:noFill/>
        </p:spPr>
        <p:txBody>
          <a:bodyPr wrap="square" rtlCol="0">
            <a:spAutoFit/>
          </a:bodyPr>
          <a:lstStyle/>
          <a:p>
            <a:r>
              <a:rPr lang="zh-TW" altLang="en-US" sz="2400" dirty="0" smtClean="0"/>
              <a:t>分析學校</a:t>
            </a:r>
            <a:r>
              <a:rPr lang="zh-TW" altLang="en-US" sz="2800" b="1" dirty="0" smtClean="0">
                <a:solidFill>
                  <a:srgbClr val="002060"/>
                </a:solidFill>
              </a:rPr>
              <a:t>近兩年</a:t>
            </a:r>
            <a:r>
              <a:rPr lang="zh-TW" altLang="en-US" sz="2400" dirty="0" smtClean="0"/>
              <a:t>推動情形，質性說明文字每</a:t>
            </a:r>
            <a:r>
              <a:rPr lang="zh-TW" altLang="en-US" sz="2400" dirty="0"/>
              <a:t>欄</a:t>
            </a:r>
            <a:r>
              <a:rPr lang="zh-TW" altLang="en-US" sz="2400" dirty="0" smtClean="0"/>
              <a:t>以</a:t>
            </a:r>
            <a:r>
              <a:rPr lang="en-US" altLang="zh-TW" sz="2800" b="1" dirty="0" smtClean="0">
                <a:solidFill>
                  <a:srgbClr val="C00000"/>
                </a:solidFill>
              </a:rPr>
              <a:t>100</a:t>
            </a:r>
            <a:r>
              <a:rPr lang="zh-TW" altLang="en-US" sz="2800" b="1" dirty="0" smtClean="0">
                <a:solidFill>
                  <a:srgbClr val="C00000"/>
                </a:solidFill>
              </a:rPr>
              <a:t>字</a:t>
            </a:r>
            <a:r>
              <a:rPr lang="zh-TW" altLang="en-US" sz="2400" dirty="0" smtClean="0"/>
              <a:t>為限。</a:t>
            </a:r>
            <a:endParaRPr lang="zh-TW" altLang="en-US" sz="2400" dirty="0"/>
          </a:p>
        </p:txBody>
      </p:sp>
      <p:graphicFrame>
        <p:nvGraphicFramePr>
          <p:cNvPr id="5" name="資料庫圖表 4"/>
          <p:cNvGraphicFramePr/>
          <p:nvPr>
            <p:extLst>
              <p:ext uri="{D42A27DB-BD31-4B8C-83A1-F6EECF244321}">
                <p14:modId xmlns:p14="http://schemas.microsoft.com/office/powerpoint/2010/main" val="235907764"/>
              </p:ext>
            </p:extLst>
          </p:nvPr>
        </p:nvGraphicFramePr>
        <p:xfrm>
          <a:off x="2035018" y="2221703"/>
          <a:ext cx="8455643"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文字方塊 5"/>
          <p:cNvSpPr txBox="1"/>
          <p:nvPr/>
        </p:nvSpPr>
        <p:spPr>
          <a:xfrm>
            <a:off x="1248480" y="3128161"/>
            <a:ext cx="615553" cy="2448272"/>
          </a:xfrm>
          <a:prstGeom prst="rect">
            <a:avLst/>
          </a:prstGeom>
          <a:noFill/>
        </p:spPr>
        <p:txBody>
          <a:bodyPr vert="eaVert" wrap="square" rtlCol="0" anchor="ctr">
            <a:spAutoFit/>
          </a:bodyPr>
          <a:lstStyle/>
          <a:p>
            <a:pPr algn="ctr"/>
            <a:r>
              <a:rPr lang="zh-TW" altLang="en-US" sz="2800" b="1" dirty="0" smtClean="0">
                <a:solidFill>
                  <a:srgbClr val="C00000"/>
                </a:solidFill>
              </a:rPr>
              <a:t>分析面向</a:t>
            </a:r>
            <a:endParaRPr lang="zh-TW" altLang="en-US" sz="2800" b="1" dirty="0">
              <a:solidFill>
                <a:srgbClr val="C00000"/>
              </a:solidFill>
            </a:endParaRPr>
          </a:p>
        </p:txBody>
      </p:sp>
    </p:spTree>
    <p:extLst>
      <p:ext uri="{BB962C8B-B14F-4D97-AF65-F5344CB8AC3E}">
        <p14:creationId xmlns:p14="http://schemas.microsoft.com/office/powerpoint/2010/main" val="42867142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21</a:t>
            </a:fld>
            <a:endParaRPr lang="zh-TW" altLang="en-US" dirty="0"/>
          </a:p>
        </p:txBody>
      </p:sp>
      <p:sp>
        <p:nvSpPr>
          <p:cNvPr id="4" name="標題 1"/>
          <p:cNvSpPr>
            <a:spLocks noGrp="1"/>
          </p:cNvSpPr>
          <p:nvPr>
            <p:ph type="title"/>
          </p:nvPr>
        </p:nvSpPr>
        <p:spPr>
          <a:xfrm>
            <a:off x="574417" y="268317"/>
            <a:ext cx="7886700" cy="452900"/>
          </a:xfrm>
        </p:spPr>
        <p:txBody>
          <a:bodyPr>
            <a:normAutofit/>
          </a:bodyPr>
          <a:lstStyle/>
          <a:p>
            <a:r>
              <a:rPr lang="zh-TW" altLang="en-US" sz="2400" dirty="0" smtClean="0"/>
              <a:t>國際教育現況分析範例</a:t>
            </a:r>
            <a:endParaRPr lang="zh-TW" altLang="en-US" sz="2400" dirty="0"/>
          </a:p>
        </p:txBody>
      </p:sp>
      <p:sp>
        <p:nvSpPr>
          <p:cNvPr id="5" name="矩形 4"/>
          <p:cNvSpPr/>
          <p:nvPr/>
        </p:nvSpPr>
        <p:spPr>
          <a:xfrm>
            <a:off x="574417" y="6312274"/>
            <a:ext cx="4733159" cy="338554"/>
          </a:xfrm>
          <a:prstGeom prst="rect">
            <a:avLst/>
          </a:prstGeom>
        </p:spPr>
        <p:txBody>
          <a:bodyPr wrap="square">
            <a:spAutoFit/>
          </a:bodyPr>
          <a:lstStyle/>
          <a:p>
            <a:pPr defTabSz="685800"/>
            <a:r>
              <a:rPr lang="zh-TW" altLang="en-US" sz="1600" dirty="0">
                <a:solidFill>
                  <a:prstClr val="black"/>
                </a:solidFill>
                <a:latin typeface="標楷體" panose="03000509000000000000" pitchFamily="65" charset="-120"/>
                <a:ea typeface="標楷體" panose="03000509000000000000" pitchFamily="65" charset="-120"/>
              </a:rPr>
              <a:t>（參考資料：新北市樟樹國際實創高級中等學校）</a:t>
            </a:r>
          </a:p>
        </p:txBody>
      </p:sp>
      <p:graphicFrame>
        <p:nvGraphicFramePr>
          <p:cNvPr id="6" name="表格 5"/>
          <p:cNvGraphicFramePr>
            <a:graphicFrameLocks noGrp="1"/>
          </p:cNvGraphicFramePr>
          <p:nvPr>
            <p:extLst>
              <p:ext uri="{D42A27DB-BD31-4B8C-83A1-F6EECF244321}">
                <p14:modId xmlns:p14="http://schemas.microsoft.com/office/powerpoint/2010/main" val="590837637"/>
              </p:ext>
            </p:extLst>
          </p:nvPr>
        </p:nvGraphicFramePr>
        <p:xfrm>
          <a:off x="665791" y="721218"/>
          <a:ext cx="10273757" cy="5515960"/>
        </p:xfrm>
        <a:graphic>
          <a:graphicData uri="http://schemas.openxmlformats.org/drawingml/2006/table">
            <a:tbl>
              <a:tblPr firstRow="1" firstCol="1" bandRow="1">
                <a:tableStyleId>{5C22544A-7EE6-4342-B048-85BDC9FD1C3A}</a:tableStyleId>
              </a:tblPr>
              <a:tblGrid>
                <a:gridCol w="1139941">
                  <a:extLst>
                    <a:ext uri="{9D8B030D-6E8A-4147-A177-3AD203B41FA5}">
                      <a16:colId xmlns:a16="http://schemas.microsoft.com/office/drawing/2014/main" val="3690419255"/>
                    </a:ext>
                  </a:extLst>
                </a:gridCol>
                <a:gridCol w="1597346">
                  <a:extLst>
                    <a:ext uri="{9D8B030D-6E8A-4147-A177-3AD203B41FA5}">
                      <a16:colId xmlns:a16="http://schemas.microsoft.com/office/drawing/2014/main" val="651839423"/>
                    </a:ext>
                  </a:extLst>
                </a:gridCol>
                <a:gridCol w="3768235">
                  <a:extLst>
                    <a:ext uri="{9D8B030D-6E8A-4147-A177-3AD203B41FA5}">
                      <a16:colId xmlns:a16="http://schemas.microsoft.com/office/drawing/2014/main" val="2254793668"/>
                    </a:ext>
                  </a:extLst>
                </a:gridCol>
                <a:gridCol w="3768235">
                  <a:extLst>
                    <a:ext uri="{9D8B030D-6E8A-4147-A177-3AD203B41FA5}">
                      <a16:colId xmlns:a16="http://schemas.microsoft.com/office/drawing/2014/main" val="2178235253"/>
                    </a:ext>
                  </a:extLst>
                </a:gridCol>
              </a:tblGrid>
              <a:tr h="449213">
                <a:tc rowSpan="2">
                  <a:txBody>
                    <a:bodyPr/>
                    <a:lstStyle/>
                    <a:p>
                      <a:pPr algn="ctr">
                        <a:spcAft>
                          <a:spcPts val="0"/>
                        </a:spcAft>
                      </a:pPr>
                      <a:r>
                        <a:rPr lang="zh-TW" sz="1600" kern="100" dirty="0">
                          <a:effectLst/>
                          <a:latin typeface="+mj-ea"/>
                          <a:ea typeface="+mj-ea"/>
                        </a:rPr>
                        <a:t>國際教育相關</a:t>
                      </a:r>
                    </a:p>
                    <a:p>
                      <a:pPr algn="ctr">
                        <a:spcAft>
                          <a:spcPts val="0"/>
                        </a:spcAft>
                      </a:pPr>
                      <a:r>
                        <a:rPr lang="zh-TW" sz="1600" kern="100" dirty="0">
                          <a:effectLst/>
                          <a:latin typeface="+mj-ea"/>
                          <a:ea typeface="+mj-ea"/>
                        </a:rPr>
                        <a:t>國際交流</a:t>
                      </a:r>
                      <a:endParaRPr lang="zh-TW" sz="1600" kern="100" dirty="0">
                        <a:effectLst/>
                        <a:latin typeface="+mj-ea"/>
                        <a:ea typeface="+mj-ea"/>
                        <a:cs typeface="Times New Roman" panose="02020603050405020304" pitchFamily="18" charset="0"/>
                      </a:endParaRPr>
                    </a:p>
                  </a:txBody>
                  <a:tcPr marL="54868" marR="54868" marT="0" marB="0" anchor="ctr"/>
                </a:tc>
                <a:tc>
                  <a:txBody>
                    <a:bodyPr/>
                    <a:lstStyle/>
                    <a:p>
                      <a:pPr algn="ctr">
                        <a:lnSpc>
                          <a:spcPts val="1200"/>
                        </a:lnSpc>
                        <a:spcAft>
                          <a:spcPts val="0"/>
                        </a:spcAft>
                      </a:pPr>
                      <a:r>
                        <a:rPr lang="zh-TW" sz="1600" kern="100" dirty="0">
                          <a:effectLst/>
                          <a:latin typeface="+mj-ea"/>
                          <a:ea typeface="+mj-ea"/>
                        </a:rPr>
                        <a:t>項目勾選</a:t>
                      </a:r>
                      <a:endParaRPr lang="zh-TW" sz="1600" kern="100" dirty="0">
                        <a:effectLst/>
                        <a:latin typeface="+mj-ea"/>
                        <a:ea typeface="+mj-ea"/>
                        <a:cs typeface="Times New Roman" panose="02020603050405020304" pitchFamily="18" charset="0"/>
                      </a:endParaRPr>
                    </a:p>
                  </a:txBody>
                  <a:tcPr marL="54868" marR="54868" marT="0" marB="0" anchor="ctr"/>
                </a:tc>
                <a:tc gridSpan="2">
                  <a:txBody>
                    <a:bodyPr/>
                    <a:lstStyle/>
                    <a:p>
                      <a:pPr algn="ctr">
                        <a:lnSpc>
                          <a:spcPts val="1200"/>
                        </a:lnSpc>
                        <a:spcAft>
                          <a:spcPts val="0"/>
                        </a:spcAft>
                      </a:pPr>
                      <a:r>
                        <a:rPr lang="zh-TW" sz="1600" kern="100" dirty="0">
                          <a:effectLst/>
                          <a:latin typeface="+mj-ea"/>
                          <a:ea typeface="+mj-ea"/>
                        </a:rPr>
                        <a:t>質性說明</a:t>
                      </a:r>
                      <a:endParaRPr lang="zh-TW" sz="1600" kern="100" dirty="0">
                        <a:effectLst/>
                        <a:latin typeface="+mj-ea"/>
                        <a:ea typeface="+mj-ea"/>
                        <a:cs typeface="Times New Roman" panose="02020603050405020304" pitchFamily="18" charset="0"/>
                      </a:endParaRPr>
                    </a:p>
                  </a:txBody>
                  <a:tcPr marL="54868" marR="54868" marT="0" marB="0" anchor="ctr"/>
                </a:tc>
                <a:tc hMerge="1">
                  <a:txBody>
                    <a:bodyPr/>
                    <a:lstStyle/>
                    <a:p>
                      <a:endParaRPr lang="zh-TW" altLang="en-US"/>
                    </a:p>
                  </a:txBody>
                  <a:tcPr/>
                </a:tc>
                <a:extLst>
                  <a:ext uri="{0D108BD9-81ED-4DB2-BD59-A6C34878D82A}">
                    <a16:rowId xmlns:a16="http://schemas.microsoft.com/office/drawing/2014/main" val="3697740696"/>
                  </a:ext>
                </a:extLst>
              </a:tr>
              <a:tr h="620328">
                <a:tc vMerge="1">
                  <a:txBody>
                    <a:bodyPr/>
                    <a:lstStyle/>
                    <a:p>
                      <a:endParaRPr lang="zh-TW" altLang="en-US"/>
                    </a:p>
                  </a:txBody>
                  <a:tcPr/>
                </a:tc>
                <a:tc>
                  <a:txBody>
                    <a:bodyPr/>
                    <a:lstStyle/>
                    <a:p>
                      <a:pPr algn="ctr">
                        <a:lnSpc>
                          <a:spcPts val="1400"/>
                        </a:lnSpc>
                        <a:spcAft>
                          <a:spcPts val="0"/>
                        </a:spcAft>
                      </a:pPr>
                      <a:r>
                        <a:rPr lang="zh-TW" sz="1600" kern="100" dirty="0" smtClean="0">
                          <a:effectLst/>
                          <a:latin typeface="+mj-ea"/>
                          <a:ea typeface="+mj-ea"/>
                        </a:rPr>
                        <a:t>請</a:t>
                      </a:r>
                      <a:r>
                        <a:rPr lang="zh-TW" sz="1600" kern="100" dirty="0">
                          <a:effectLst/>
                          <a:latin typeface="+mj-ea"/>
                          <a:ea typeface="+mj-ea"/>
                        </a:rPr>
                        <a:t>針對選項，檢視學校所有之資源。</a:t>
                      </a:r>
                      <a:endParaRPr lang="zh-TW" sz="1600" kern="100" dirty="0">
                        <a:effectLst/>
                        <a:latin typeface="+mj-ea"/>
                        <a:ea typeface="+mj-ea"/>
                        <a:cs typeface="Times New Roman" panose="02020603050405020304" pitchFamily="18" charset="0"/>
                      </a:endParaRPr>
                    </a:p>
                  </a:txBody>
                  <a:tcPr marL="54868" marR="54868" marT="0" marB="0" anchor="ctr"/>
                </a:tc>
                <a:tc gridSpan="2">
                  <a:txBody>
                    <a:bodyPr/>
                    <a:lstStyle/>
                    <a:p>
                      <a:pPr algn="ctr">
                        <a:lnSpc>
                          <a:spcPts val="1400"/>
                        </a:lnSpc>
                        <a:spcAft>
                          <a:spcPts val="0"/>
                        </a:spcAft>
                      </a:pPr>
                      <a:r>
                        <a:rPr lang="zh-TW" sz="1600" kern="100" dirty="0" smtClean="0">
                          <a:effectLst/>
                          <a:latin typeface="+mj-ea"/>
                          <a:ea typeface="+mj-ea"/>
                        </a:rPr>
                        <a:t>請</a:t>
                      </a:r>
                      <a:r>
                        <a:rPr lang="zh-TW" sz="1600" kern="100" dirty="0">
                          <a:effectLst/>
                          <a:latin typeface="+mj-ea"/>
                          <a:ea typeface="+mj-ea"/>
                        </a:rPr>
                        <a:t>條列簡要說明實施情形。</a:t>
                      </a:r>
                      <a:endParaRPr lang="zh-TW" sz="1600" kern="100" dirty="0">
                        <a:effectLst/>
                        <a:latin typeface="+mj-ea"/>
                        <a:ea typeface="+mj-ea"/>
                        <a:cs typeface="Times New Roman" panose="02020603050405020304" pitchFamily="18" charset="0"/>
                      </a:endParaRPr>
                    </a:p>
                  </a:txBody>
                  <a:tcPr marL="54868" marR="54868" marT="0" marB="0" anchor="ctr"/>
                </a:tc>
                <a:tc hMerge="1">
                  <a:txBody>
                    <a:bodyPr/>
                    <a:lstStyle/>
                    <a:p>
                      <a:endParaRPr lang="zh-TW" altLang="en-US"/>
                    </a:p>
                  </a:txBody>
                  <a:tcPr/>
                </a:tc>
                <a:extLst>
                  <a:ext uri="{0D108BD9-81ED-4DB2-BD59-A6C34878D82A}">
                    <a16:rowId xmlns:a16="http://schemas.microsoft.com/office/drawing/2014/main" val="3925673767"/>
                  </a:ext>
                </a:extLst>
              </a:tr>
              <a:tr h="2928148">
                <a:tc>
                  <a:txBody>
                    <a:bodyPr/>
                    <a:lstStyle/>
                    <a:p>
                      <a:pPr marL="274320" indent="-274320" algn="ctr">
                        <a:lnSpc>
                          <a:spcPts val="1400"/>
                        </a:lnSpc>
                        <a:spcAft>
                          <a:spcPts val="0"/>
                        </a:spcAft>
                      </a:pPr>
                      <a:r>
                        <a:rPr lang="zh-TW" sz="1600" kern="100" dirty="0">
                          <a:effectLst/>
                          <a:latin typeface="+mj-ea"/>
                          <a:ea typeface="+mj-ea"/>
                        </a:rPr>
                        <a:t>國際</a:t>
                      </a:r>
                      <a:r>
                        <a:rPr lang="zh-TW" sz="1600" kern="100" dirty="0" smtClean="0">
                          <a:effectLst/>
                          <a:latin typeface="+mj-ea"/>
                          <a:ea typeface="+mj-ea"/>
                        </a:rPr>
                        <a:t>交流</a:t>
                      </a:r>
                      <a:endParaRPr lang="en-US" altLang="zh-TW" sz="1600" kern="100" dirty="0" smtClean="0">
                        <a:effectLst/>
                        <a:latin typeface="+mj-ea"/>
                        <a:ea typeface="+mj-ea"/>
                      </a:endParaRPr>
                    </a:p>
                    <a:p>
                      <a:pPr marL="274320" indent="-274320" algn="ctr">
                        <a:lnSpc>
                          <a:spcPts val="1400"/>
                        </a:lnSpc>
                        <a:spcAft>
                          <a:spcPts val="0"/>
                        </a:spcAft>
                      </a:pPr>
                      <a:r>
                        <a:rPr lang="zh-TW" sz="1600" kern="100" dirty="0" smtClean="0">
                          <a:effectLst/>
                          <a:latin typeface="+mj-ea"/>
                          <a:ea typeface="+mj-ea"/>
                        </a:rPr>
                        <a:t>活動</a:t>
                      </a:r>
                      <a:endParaRPr lang="zh-TW" sz="1600" kern="100" dirty="0">
                        <a:effectLst/>
                        <a:latin typeface="+mj-ea"/>
                        <a:ea typeface="+mj-ea"/>
                        <a:cs typeface="Times New Roman" panose="02020603050405020304" pitchFamily="18" charset="0"/>
                      </a:endParaRPr>
                    </a:p>
                  </a:txBody>
                  <a:tcPr marL="54868" marR="54868" marT="0" marB="0" anchor="ctr"/>
                </a:tc>
                <a:tc>
                  <a:txBody>
                    <a:bodyPr/>
                    <a:lstStyle/>
                    <a:p>
                      <a:pPr marL="285750" indent="-285750">
                        <a:buFont typeface="Wingdings" panose="05000000000000000000" pitchFamily="2" charset="2"/>
                        <a:buChar char="n"/>
                      </a:pPr>
                      <a:r>
                        <a:rPr lang="zh-TW" altLang="en-US" sz="1600" kern="1200" dirty="0" smtClean="0">
                          <a:effectLst/>
                          <a:latin typeface="+mj-ea"/>
                          <a:ea typeface="+mj-ea"/>
                        </a:rPr>
                        <a:t>辦理國際網路交流方案</a:t>
                      </a:r>
                    </a:p>
                    <a:p>
                      <a:pPr marL="285750" indent="-285750">
                        <a:buFont typeface="Wingdings" panose="05000000000000000000" pitchFamily="2" charset="2"/>
                        <a:buChar char="n"/>
                      </a:pPr>
                      <a:r>
                        <a:rPr lang="zh-TW" altLang="en-US" sz="1600" kern="1200" dirty="0" smtClean="0">
                          <a:effectLst/>
                          <a:latin typeface="+mj-ea"/>
                          <a:ea typeface="+mj-ea"/>
                        </a:rPr>
                        <a:t>參與國際會議及競賽</a:t>
                      </a:r>
                    </a:p>
                    <a:p>
                      <a:pPr marL="285750" indent="-285750">
                        <a:buFont typeface="Wingdings" panose="05000000000000000000" pitchFamily="2" charset="2"/>
                        <a:buChar char="n"/>
                      </a:pPr>
                      <a:r>
                        <a:rPr lang="zh-TW" altLang="en-US" sz="1600" kern="1200" dirty="0" smtClean="0">
                          <a:effectLst/>
                          <a:latin typeface="+mj-ea"/>
                          <a:ea typeface="+mj-ea"/>
                        </a:rPr>
                        <a:t>辦理外籍人士入校志工服務方案</a:t>
                      </a:r>
                    </a:p>
                    <a:p>
                      <a:r>
                        <a:rPr lang="zh-TW" altLang="en-US" sz="1600" kern="1200" dirty="0" smtClean="0">
                          <a:effectLst/>
                          <a:latin typeface="+mj-ea"/>
                          <a:ea typeface="+mj-ea"/>
                        </a:rPr>
                        <a:t> </a:t>
                      </a:r>
                    </a:p>
                    <a:p>
                      <a:r>
                        <a:rPr lang="zh-TW" altLang="en-US" sz="1600" kern="1200" dirty="0" smtClean="0">
                          <a:effectLst/>
                          <a:latin typeface="+mj-ea"/>
                          <a:ea typeface="+mj-ea"/>
                        </a:rPr>
                        <a:t> </a:t>
                      </a:r>
                      <a:endParaRPr lang="zh-TW" altLang="en-US" sz="1600" kern="1200" dirty="0">
                        <a:solidFill>
                          <a:schemeClr val="dk1"/>
                        </a:solidFill>
                        <a:effectLst/>
                        <a:latin typeface="+mj-ea"/>
                        <a:ea typeface="+mj-ea"/>
                        <a:cs typeface="+mn-cs"/>
                      </a:endParaRPr>
                    </a:p>
                  </a:txBody>
                  <a:tcPr marL="54868" marR="54868" marT="0" marB="0" anchor="ctr"/>
                </a:tc>
                <a:tc gridSpan="2">
                  <a:txBody>
                    <a:bodyPr/>
                    <a:lstStyle/>
                    <a:p>
                      <a:pPr marL="0" marR="0" indent="0" algn="l">
                        <a:lnSpc>
                          <a:spcPct val="119000"/>
                        </a:lnSpc>
                        <a:spcBef>
                          <a:spcPts val="0"/>
                        </a:spcBef>
                        <a:spcAft>
                          <a:spcPts val="0"/>
                        </a:spcAft>
                      </a:pPr>
                      <a:r>
                        <a:rPr lang="en-US" sz="1800" kern="100" dirty="0" smtClean="0">
                          <a:effectLst/>
                          <a:latin typeface="+mj-ea"/>
                          <a:ea typeface="+mj-ea"/>
                        </a:rPr>
                        <a:t> </a:t>
                      </a:r>
                      <a:r>
                        <a:rPr lang="zh-TW" altLang="en-US" sz="1800" kern="100" dirty="0" smtClean="0">
                          <a:ln>
                            <a:noFill/>
                          </a:ln>
                          <a:effectLst/>
                          <a:latin typeface="+mj-ea"/>
                          <a:ea typeface="+mj-ea"/>
                        </a:rPr>
                        <a:t>一、國際網路交流方案：</a:t>
                      </a:r>
                      <a:endParaRPr lang="en-US" altLang="zh-TW" sz="1800" kern="100" dirty="0" smtClean="0">
                        <a:ln>
                          <a:noFill/>
                        </a:ln>
                        <a:effectLst/>
                        <a:latin typeface="+mj-ea"/>
                        <a:ea typeface="+mj-ea"/>
                      </a:endParaRPr>
                    </a:p>
                    <a:p>
                      <a:pPr marL="457200" marR="0" lvl="1" indent="0" algn="l">
                        <a:lnSpc>
                          <a:spcPct val="119000"/>
                        </a:lnSpc>
                        <a:spcBef>
                          <a:spcPts val="0"/>
                        </a:spcBef>
                        <a:spcAft>
                          <a:spcPts val="0"/>
                        </a:spcAft>
                      </a:pPr>
                      <a:r>
                        <a:rPr lang="zh-TW" altLang="en-US" sz="1800" kern="100" dirty="0" smtClean="0">
                          <a:ln>
                            <a:noFill/>
                          </a:ln>
                          <a:effectLst/>
                          <a:latin typeface="+mj-ea"/>
                          <a:ea typeface="+mj-ea"/>
                        </a:rPr>
                        <a:t>日本電子專門學校畢業祝賀：學生們透過日本電子專門學校畢業祝賀影片觀賞體會國際友誼的珍貴。</a:t>
                      </a:r>
                    </a:p>
                    <a:p>
                      <a:pPr marL="0" marR="0" indent="0" algn="l">
                        <a:lnSpc>
                          <a:spcPct val="119000"/>
                        </a:lnSpc>
                        <a:spcBef>
                          <a:spcPts val="0"/>
                        </a:spcBef>
                        <a:spcAft>
                          <a:spcPts val="0"/>
                        </a:spcAft>
                      </a:pPr>
                      <a:r>
                        <a:rPr lang="zh-TW" altLang="en-US" sz="1800" kern="100" dirty="0" smtClean="0">
                          <a:ln>
                            <a:noFill/>
                          </a:ln>
                          <a:effectLst/>
                          <a:latin typeface="+mj-ea"/>
                          <a:ea typeface="+mj-ea"/>
                        </a:rPr>
                        <a:t>二、國際會議及競賽：新北市國際青年專案設計與製作論壇暨文化交流計畫</a:t>
                      </a:r>
                      <a:r>
                        <a:rPr lang="en-US" altLang="zh-TW" sz="1800" kern="100" dirty="0" smtClean="0">
                          <a:ln>
                            <a:noFill/>
                          </a:ln>
                          <a:effectLst/>
                          <a:latin typeface="+mj-ea"/>
                          <a:ea typeface="+mj-ea"/>
                        </a:rPr>
                        <a:t>(2018-2019)</a:t>
                      </a:r>
                      <a:endParaRPr lang="zh-TW" altLang="en-US" sz="1800" kern="100" dirty="0" smtClean="0">
                        <a:ln>
                          <a:noFill/>
                        </a:ln>
                        <a:effectLst/>
                        <a:latin typeface="+mj-ea"/>
                        <a:ea typeface="+mj-ea"/>
                      </a:endParaRPr>
                    </a:p>
                    <a:p>
                      <a:pPr marL="0" marR="0" indent="0" algn="l">
                        <a:lnSpc>
                          <a:spcPct val="119000"/>
                        </a:lnSpc>
                        <a:spcBef>
                          <a:spcPts val="0"/>
                        </a:spcBef>
                        <a:spcAft>
                          <a:spcPts val="0"/>
                        </a:spcAft>
                      </a:pPr>
                      <a:r>
                        <a:rPr lang="zh-TW" altLang="en-US" sz="1800" kern="100" dirty="0" smtClean="0">
                          <a:ln>
                            <a:noFill/>
                          </a:ln>
                          <a:effectLst/>
                          <a:latin typeface="+mj-ea"/>
                          <a:ea typeface="+mj-ea"/>
                        </a:rPr>
                        <a:t>三、外籍人士入校志工服務方案：</a:t>
                      </a:r>
                    </a:p>
                    <a:p>
                      <a:pPr marL="610553" marR="0" indent="0" algn="l">
                        <a:lnSpc>
                          <a:spcPct val="119000"/>
                        </a:lnSpc>
                        <a:spcBef>
                          <a:spcPts val="0"/>
                        </a:spcBef>
                        <a:spcAft>
                          <a:spcPts val="0"/>
                        </a:spcAft>
                      </a:pPr>
                      <a:r>
                        <a:rPr lang="en-US" altLang="zh-TW" sz="1800" kern="100" dirty="0" smtClean="0">
                          <a:ln>
                            <a:noFill/>
                          </a:ln>
                          <a:effectLst/>
                          <a:latin typeface="+mj-ea"/>
                          <a:ea typeface="+mj-ea"/>
                        </a:rPr>
                        <a:t>AIESEC</a:t>
                      </a:r>
                      <a:r>
                        <a:rPr lang="zh-TW" altLang="en-US" sz="1800" kern="100" dirty="0" smtClean="0">
                          <a:ln>
                            <a:noFill/>
                          </a:ln>
                          <a:effectLst/>
                          <a:latin typeface="+mj-ea"/>
                          <a:ea typeface="+mj-ea"/>
                        </a:rPr>
                        <a:t>國際見習生駐校文化交流計畫</a:t>
                      </a:r>
                      <a:r>
                        <a:rPr lang="en-US" altLang="zh-TW" sz="1800" kern="100" dirty="0" smtClean="0">
                          <a:ln>
                            <a:noFill/>
                          </a:ln>
                          <a:effectLst/>
                          <a:latin typeface="+mj-ea"/>
                          <a:ea typeface="+mj-ea"/>
                        </a:rPr>
                        <a:t>(107-108</a:t>
                      </a:r>
                      <a:r>
                        <a:rPr lang="zh-TW" altLang="en-US" sz="1800" kern="100" dirty="0" smtClean="0">
                          <a:ln>
                            <a:noFill/>
                          </a:ln>
                          <a:effectLst/>
                          <a:latin typeface="+mj-ea"/>
                          <a:ea typeface="+mj-ea"/>
                        </a:rPr>
                        <a:t>年度</a:t>
                      </a:r>
                      <a:r>
                        <a:rPr lang="en-US" altLang="zh-TW" sz="1800" kern="100" dirty="0" smtClean="0">
                          <a:ln>
                            <a:noFill/>
                          </a:ln>
                          <a:effectLst/>
                          <a:latin typeface="+mj-ea"/>
                          <a:ea typeface="+mj-ea"/>
                        </a:rPr>
                        <a:t>)</a:t>
                      </a:r>
                      <a:r>
                        <a:rPr lang="zh-TW" altLang="en-US" sz="1800" kern="100" dirty="0" smtClean="0">
                          <a:ln>
                            <a:noFill/>
                          </a:ln>
                          <a:effectLst/>
                          <a:latin typeface="+mj-ea"/>
                          <a:ea typeface="+mj-ea"/>
                        </a:rPr>
                        <a:t>：學生透過與國際見習生入班文化交流、英語文生活對談等機會理解跨國文化溝通之重要性。</a:t>
                      </a:r>
                      <a:endParaRPr lang="zh-TW" altLang="en-US" sz="1800" kern="100" dirty="0" smtClean="0">
                        <a:ln>
                          <a:noFill/>
                        </a:ln>
                        <a:solidFill>
                          <a:srgbClr val="000000"/>
                        </a:solidFill>
                        <a:effectLst/>
                        <a:latin typeface="+mj-ea"/>
                        <a:ea typeface="+mj-ea"/>
                      </a:endParaRPr>
                    </a:p>
                  </a:txBody>
                  <a:tcPr marL="54868" marR="54868" marT="0" marB="0"/>
                </a:tc>
                <a:tc hMerge="1">
                  <a:txBody>
                    <a:bodyPr/>
                    <a:lstStyle/>
                    <a:p>
                      <a:endParaRPr lang="zh-TW" altLang="en-US"/>
                    </a:p>
                  </a:txBody>
                  <a:tcPr/>
                </a:tc>
                <a:extLst>
                  <a:ext uri="{0D108BD9-81ED-4DB2-BD59-A6C34878D82A}">
                    <a16:rowId xmlns:a16="http://schemas.microsoft.com/office/drawing/2014/main" val="3644797471"/>
                  </a:ext>
                </a:extLst>
              </a:tr>
              <a:tr h="344671">
                <a:tc rowSpan="2">
                  <a:txBody>
                    <a:bodyPr/>
                    <a:lstStyle/>
                    <a:p>
                      <a:pPr marL="274320" indent="-274320" algn="ctr">
                        <a:lnSpc>
                          <a:spcPts val="1400"/>
                        </a:lnSpc>
                        <a:spcAft>
                          <a:spcPts val="0"/>
                        </a:spcAft>
                      </a:pPr>
                      <a:r>
                        <a:rPr lang="zh-TW" sz="1600" kern="100" dirty="0" smtClean="0">
                          <a:effectLst/>
                          <a:latin typeface="+mj-ea"/>
                          <a:ea typeface="+mj-ea"/>
                        </a:rPr>
                        <a:t>締結</a:t>
                      </a:r>
                      <a:endParaRPr lang="en-US" altLang="zh-TW" sz="1600" kern="100" dirty="0" smtClean="0">
                        <a:effectLst/>
                        <a:latin typeface="+mj-ea"/>
                        <a:ea typeface="+mj-ea"/>
                      </a:endParaRPr>
                    </a:p>
                    <a:p>
                      <a:pPr marL="274320" indent="-274320" algn="ctr">
                        <a:lnSpc>
                          <a:spcPts val="1400"/>
                        </a:lnSpc>
                        <a:spcAft>
                          <a:spcPts val="0"/>
                        </a:spcAft>
                      </a:pPr>
                      <a:r>
                        <a:rPr lang="zh-TW" sz="1600" kern="100" dirty="0" smtClean="0">
                          <a:effectLst/>
                          <a:latin typeface="+mj-ea"/>
                          <a:ea typeface="+mj-ea"/>
                        </a:rPr>
                        <a:t>國際</a:t>
                      </a:r>
                      <a:endParaRPr lang="en-US" altLang="zh-TW" sz="1600" kern="100" dirty="0" smtClean="0">
                        <a:effectLst/>
                        <a:latin typeface="+mj-ea"/>
                        <a:ea typeface="+mj-ea"/>
                      </a:endParaRPr>
                    </a:p>
                    <a:p>
                      <a:pPr marL="274320" indent="-274320" algn="ctr">
                        <a:lnSpc>
                          <a:spcPts val="1400"/>
                        </a:lnSpc>
                        <a:spcAft>
                          <a:spcPts val="0"/>
                        </a:spcAft>
                      </a:pPr>
                      <a:r>
                        <a:rPr lang="zh-TW" sz="1600" kern="100" dirty="0" smtClean="0">
                          <a:effectLst/>
                          <a:latin typeface="+mj-ea"/>
                          <a:ea typeface="+mj-ea"/>
                        </a:rPr>
                        <a:t>姊</a:t>
                      </a:r>
                      <a:r>
                        <a:rPr lang="zh-TW" altLang="en-US" sz="1600" kern="100" dirty="0" smtClean="0">
                          <a:effectLst/>
                          <a:latin typeface="+mj-ea"/>
                          <a:ea typeface="+mj-ea"/>
                        </a:rPr>
                        <a:t>妹</a:t>
                      </a:r>
                      <a:r>
                        <a:rPr lang="zh-TW" sz="1600" kern="100" dirty="0" smtClean="0">
                          <a:effectLst/>
                          <a:latin typeface="+mj-ea"/>
                          <a:ea typeface="+mj-ea"/>
                        </a:rPr>
                        <a:t>校</a:t>
                      </a:r>
                      <a:endParaRPr lang="zh-TW" sz="1600" kern="100" dirty="0">
                        <a:effectLst/>
                        <a:latin typeface="+mj-ea"/>
                        <a:ea typeface="+mj-ea"/>
                        <a:cs typeface="Times New Roman" panose="02020603050405020304" pitchFamily="18" charset="0"/>
                      </a:endParaRPr>
                    </a:p>
                  </a:txBody>
                  <a:tcPr marL="54868" marR="54868" marT="0" marB="0" anchor="ctr"/>
                </a:tc>
                <a:tc rowSpan="2">
                  <a:txBody>
                    <a:bodyPr/>
                    <a:lstStyle/>
                    <a:p>
                      <a:pPr marL="285750" indent="-285750">
                        <a:buFont typeface="Wingdings" panose="05000000000000000000" pitchFamily="2" charset="2"/>
                        <a:buChar char="n"/>
                      </a:pPr>
                      <a:r>
                        <a:rPr lang="zh-TW" altLang="en-US" sz="1600" kern="1200" dirty="0" smtClean="0">
                          <a:effectLst/>
                          <a:latin typeface="+mj-ea"/>
                          <a:ea typeface="+mj-ea"/>
                        </a:rPr>
                        <a:t>亞洲：</a:t>
                      </a:r>
                      <a:br>
                        <a:rPr lang="zh-TW" altLang="en-US" sz="1600" kern="1200" dirty="0" smtClean="0">
                          <a:effectLst/>
                          <a:latin typeface="+mj-ea"/>
                          <a:ea typeface="+mj-ea"/>
                        </a:rPr>
                      </a:br>
                      <a:r>
                        <a:rPr lang="zh-TW" altLang="en-US" sz="1600" u="sng" kern="1200" dirty="0" smtClean="0">
                          <a:effectLst/>
                          <a:latin typeface="+mj-ea"/>
                          <a:ea typeface="+mj-ea"/>
                        </a:rPr>
                        <a:t>日本；日本電子專門學校 </a:t>
                      </a:r>
                      <a:r>
                        <a:rPr lang="zh-TW" altLang="en-US" sz="1600" kern="1200" dirty="0" smtClean="0">
                          <a:effectLst/>
                          <a:latin typeface="+mj-ea"/>
                          <a:ea typeface="+mj-ea"/>
                        </a:rPr>
                        <a:t>）</a:t>
                      </a:r>
                    </a:p>
                    <a:p>
                      <a:r>
                        <a:rPr lang="zh-TW" altLang="en-US" sz="1600" kern="1200" dirty="0" smtClean="0">
                          <a:effectLst/>
                          <a:latin typeface="+mj-ea"/>
                          <a:ea typeface="+mj-ea"/>
                        </a:rPr>
                        <a:t> </a:t>
                      </a:r>
                    </a:p>
                    <a:p>
                      <a:pPr algn="just">
                        <a:lnSpc>
                          <a:spcPts val="1400"/>
                        </a:lnSpc>
                        <a:spcAft>
                          <a:spcPts val="0"/>
                        </a:spcAft>
                      </a:pPr>
                      <a:endParaRPr lang="zh-TW" sz="1600" kern="100" dirty="0">
                        <a:effectLst/>
                        <a:latin typeface="+mj-ea"/>
                        <a:ea typeface="+mj-ea"/>
                        <a:cs typeface="Times New Roman" panose="02020603050405020304" pitchFamily="18" charset="0"/>
                      </a:endParaRPr>
                    </a:p>
                  </a:txBody>
                  <a:tcPr marL="54868" marR="54868" marT="0" marB="0" anchor="ctr"/>
                </a:tc>
                <a:tc>
                  <a:txBody>
                    <a:bodyPr/>
                    <a:lstStyle/>
                    <a:p>
                      <a:pPr marL="274320" indent="-274320" algn="ctr">
                        <a:lnSpc>
                          <a:spcPts val="1400"/>
                        </a:lnSpc>
                        <a:spcAft>
                          <a:spcPts val="0"/>
                        </a:spcAft>
                      </a:pPr>
                      <a:r>
                        <a:rPr lang="zh-TW" sz="1800" kern="100" dirty="0">
                          <a:effectLst/>
                          <a:latin typeface="+mj-ea"/>
                          <a:ea typeface="+mj-ea"/>
                        </a:rPr>
                        <a:t>國家</a:t>
                      </a:r>
                      <a:endParaRPr lang="zh-TW" sz="1800" kern="100" dirty="0">
                        <a:effectLst/>
                        <a:latin typeface="+mj-ea"/>
                        <a:ea typeface="+mj-ea"/>
                        <a:cs typeface="Times New Roman" panose="02020603050405020304" pitchFamily="18" charset="0"/>
                      </a:endParaRPr>
                    </a:p>
                  </a:txBody>
                  <a:tcPr marL="54868" marR="54868" marT="0" marB="0" anchor="ctr"/>
                </a:tc>
                <a:tc>
                  <a:txBody>
                    <a:bodyPr/>
                    <a:lstStyle/>
                    <a:p>
                      <a:pPr algn="ctr">
                        <a:lnSpc>
                          <a:spcPts val="1400"/>
                        </a:lnSpc>
                        <a:spcAft>
                          <a:spcPts val="0"/>
                        </a:spcAft>
                      </a:pPr>
                      <a:r>
                        <a:rPr lang="zh-TW" sz="1800" kern="100" dirty="0">
                          <a:effectLst/>
                          <a:latin typeface="+mj-ea"/>
                          <a:ea typeface="+mj-ea"/>
                        </a:rPr>
                        <a:t>簽約年數</a:t>
                      </a:r>
                      <a:endParaRPr lang="zh-TW" sz="1800" kern="100" dirty="0">
                        <a:effectLst/>
                        <a:latin typeface="+mj-ea"/>
                        <a:ea typeface="+mj-ea"/>
                        <a:cs typeface="Times New Roman" panose="02020603050405020304" pitchFamily="18" charset="0"/>
                      </a:endParaRPr>
                    </a:p>
                  </a:txBody>
                  <a:tcPr marL="54868" marR="54868" marT="0" marB="0" anchor="ctr"/>
                </a:tc>
                <a:extLst>
                  <a:ext uri="{0D108BD9-81ED-4DB2-BD59-A6C34878D82A}">
                    <a16:rowId xmlns:a16="http://schemas.microsoft.com/office/drawing/2014/main" val="2751341696"/>
                  </a:ext>
                </a:extLst>
              </a:tr>
              <a:tr h="1163666">
                <a:tc vMerge="1">
                  <a:txBody>
                    <a:bodyPr/>
                    <a:lstStyle/>
                    <a:p>
                      <a:endParaRPr lang="zh-TW" altLang="en-US"/>
                    </a:p>
                  </a:txBody>
                  <a:tcPr/>
                </a:tc>
                <a:tc vMerge="1">
                  <a:txBody>
                    <a:bodyPr/>
                    <a:lstStyle/>
                    <a:p>
                      <a:endParaRPr lang="zh-TW" altLang="en-US"/>
                    </a:p>
                  </a:txBody>
                  <a:tcPr/>
                </a:tc>
                <a:tc>
                  <a:txBody>
                    <a:bodyPr/>
                    <a:lstStyle/>
                    <a:p>
                      <a:pPr algn="ctr"/>
                      <a:r>
                        <a:rPr lang="en-US" sz="2000" kern="100" dirty="0">
                          <a:effectLst/>
                          <a:latin typeface="+mj-ea"/>
                          <a:ea typeface="+mj-ea"/>
                        </a:rPr>
                        <a:t> </a:t>
                      </a:r>
                      <a:r>
                        <a:rPr lang="zh-TW" altLang="en-US" sz="2000" kern="1200" dirty="0" smtClean="0">
                          <a:effectLst/>
                          <a:latin typeface="+mj-ea"/>
                          <a:ea typeface="+mj-ea"/>
                        </a:rPr>
                        <a:t>日本</a:t>
                      </a:r>
                      <a:endParaRPr lang="zh-TW" altLang="en-US" sz="2000" kern="1200" dirty="0" smtClean="0">
                        <a:solidFill>
                          <a:schemeClr val="dk1"/>
                        </a:solidFill>
                        <a:effectLst/>
                        <a:latin typeface="+mj-ea"/>
                        <a:ea typeface="+mj-ea"/>
                        <a:cs typeface="+mn-cs"/>
                      </a:endParaRPr>
                    </a:p>
                  </a:txBody>
                  <a:tcPr marL="54868" marR="54868" marT="0" marB="0" anchor="ctr"/>
                </a:tc>
                <a:tc>
                  <a:txBody>
                    <a:bodyPr/>
                    <a:lstStyle/>
                    <a:p>
                      <a:pPr algn="ctr"/>
                      <a:r>
                        <a:rPr lang="en-US" sz="2000" kern="100" dirty="0">
                          <a:effectLst/>
                          <a:latin typeface="+mj-ea"/>
                          <a:ea typeface="+mj-ea"/>
                        </a:rPr>
                        <a:t> </a:t>
                      </a:r>
                      <a:r>
                        <a:rPr lang="en-US" altLang="zh-TW" sz="2000" kern="1200" dirty="0" smtClean="0">
                          <a:effectLst/>
                          <a:latin typeface="+mj-ea"/>
                          <a:ea typeface="+mj-ea"/>
                        </a:rPr>
                        <a:t>3</a:t>
                      </a:r>
                      <a:r>
                        <a:rPr lang="zh-TW" altLang="en-US" sz="2000" kern="1200" dirty="0" smtClean="0">
                          <a:effectLst/>
                          <a:latin typeface="+mj-ea"/>
                          <a:ea typeface="+mj-ea"/>
                        </a:rPr>
                        <a:t>年 </a:t>
                      </a:r>
                    </a:p>
                    <a:p>
                      <a:pPr marL="274320" indent="-274320" algn="ctr">
                        <a:lnSpc>
                          <a:spcPts val="1400"/>
                        </a:lnSpc>
                        <a:spcAft>
                          <a:spcPts val="0"/>
                        </a:spcAft>
                      </a:pPr>
                      <a:endParaRPr lang="zh-TW" sz="2000" kern="100" dirty="0">
                        <a:effectLst/>
                        <a:latin typeface="+mj-ea"/>
                        <a:ea typeface="+mj-ea"/>
                        <a:cs typeface="Times New Roman" panose="02020603050405020304" pitchFamily="18" charset="0"/>
                      </a:endParaRPr>
                    </a:p>
                  </a:txBody>
                  <a:tcPr marL="54868" marR="54868" marT="0" marB="0" anchor="ctr"/>
                </a:tc>
                <a:extLst>
                  <a:ext uri="{0D108BD9-81ED-4DB2-BD59-A6C34878D82A}">
                    <a16:rowId xmlns:a16="http://schemas.microsoft.com/office/drawing/2014/main" val="2093058171"/>
                  </a:ext>
                </a:extLst>
              </a:tr>
            </a:tbl>
          </a:graphicData>
        </a:graphic>
      </p:graphicFrame>
    </p:spTree>
    <p:extLst>
      <p:ext uri="{BB962C8B-B14F-4D97-AF65-F5344CB8AC3E}">
        <p14:creationId xmlns:p14="http://schemas.microsoft.com/office/powerpoint/2010/main" val="7267884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伍、本計畫推動目標</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22</a:t>
            </a:fld>
            <a:endParaRPr lang="zh-TW" altLang="en-US" dirty="0"/>
          </a:p>
        </p:txBody>
      </p:sp>
      <p:sp>
        <p:nvSpPr>
          <p:cNvPr id="4" name="矩形 3"/>
          <p:cNvSpPr/>
          <p:nvPr/>
        </p:nvSpPr>
        <p:spPr>
          <a:xfrm>
            <a:off x="838200" y="1690688"/>
            <a:ext cx="7416824" cy="2062103"/>
          </a:xfrm>
          <a:prstGeom prst="rect">
            <a:avLst/>
          </a:prstGeom>
        </p:spPr>
        <p:txBody>
          <a:bodyPr wrap="square">
            <a:spAutoFit/>
          </a:bodyPr>
          <a:lstStyle/>
          <a:p>
            <a:pPr marL="342900" indent="-342900">
              <a:spcBef>
                <a:spcPts val="2400"/>
              </a:spcBef>
              <a:buFont typeface="Arial" panose="020B0604020202020204" pitchFamily="34" charset="0"/>
              <a:buChar char="•"/>
            </a:pPr>
            <a:r>
              <a:rPr lang="zh-TW" altLang="en-US" sz="2800" dirty="0"/>
              <a:t>根據</a:t>
            </a:r>
            <a:r>
              <a:rPr lang="zh-TW" altLang="en-US" sz="2800" b="1" dirty="0">
                <a:solidFill>
                  <a:srgbClr val="002060"/>
                </a:solidFill>
              </a:rPr>
              <a:t>現況評估</a:t>
            </a:r>
            <a:r>
              <a:rPr lang="zh-TW" altLang="en-US" sz="2800" dirty="0"/>
              <a:t>，規劃合宜</a:t>
            </a:r>
            <a:r>
              <a:rPr lang="zh-TW" altLang="en-US" sz="2800" dirty="0" smtClean="0"/>
              <a:t>的</a:t>
            </a:r>
            <a:r>
              <a:rPr lang="zh-TW" altLang="en-US" sz="2800" b="1" dirty="0">
                <a:solidFill>
                  <a:srgbClr val="C00000"/>
                </a:solidFill>
              </a:rPr>
              <a:t>推動</a:t>
            </a:r>
            <a:r>
              <a:rPr lang="zh-TW" altLang="en-US" sz="2800" b="1" dirty="0" smtClean="0">
                <a:solidFill>
                  <a:srgbClr val="C00000"/>
                </a:solidFill>
              </a:rPr>
              <a:t>目標</a:t>
            </a:r>
            <a:r>
              <a:rPr lang="zh-TW" altLang="en-US" sz="2800" dirty="0" smtClean="0"/>
              <a:t>。</a:t>
            </a:r>
            <a:endParaRPr lang="en-US" altLang="zh-TW" sz="2800" dirty="0" smtClean="0"/>
          </a:p>
          <a:p>
            <a:pPr marL="342900" indent="-342900">
              <a:spcBef>
                <a:spcPts val="2400"/>
              </a:spcBef>
              <a:buFont typeface="Arial" panose="020B0604020202020204" pitchFamily="34" charset="0"/>
              <a:buChar char="•"/>
            </a:pPr>
            <a:r>
              <a:rPr lang="zh-TW" altLang="en-US" sz="2800" dirty="0" smtClean="0"/>
              <a:t>請以條列式敘寫，文字簡明扼要為宜。</a:t>
            </a:r>
            <a:endParaRPr lang="en-US" altLang="zh-TW" sz="2800" dirty="0" smtClean="0"/>
          </a:p>
          <a:p>
            <a:pPr marL="342900" indent="-342900">
              <a:spcBef>
                <a:spcPts val="2400"/>
              </a:spcBef>
              <a:buFont typeface="Arial" panose="020B0604020202020204" pitchFamily="34" charset="0"/>
              <a:buChar char="•"/>
            </a:pPr>
            <a:r>
              <a:rPr lang="zh-TW" altLang="en-US" sz="2800" b="1" dirty="0"/>
              <a:t>目標</a:t>
            </a:r>
            <a:r>
              <a:rPr lang="zh-TW" altLang="en-US" sz="2800" dirty="0"/>
              <a:t>之設定將為</a:t>
            </a:r>
            <a:r>
              <a:rPr lang="zh-TW" altLang="en-US" sz="2800" b="1" dirty="0">
                <a:solidFill>
                  <a:srgbClr val="C00000"/>
                </a:solidFill>
              </a:rPr>
              <a:t>預期成效</a:t>
            </a:r>
            <a:r>
              <a:rPr lang="zh-TW" altLang="en-US" sz="2800" b="1" dirty="0"/>
              <a:t>之依據</a:t>
            </a:r>
            <a:r>
              <a:rPr lang="zh-TW" altLang="en-US" sz="2800" dirty="0" smtClean="0"/>
              <a:t>。</a:t>
            </a:r>
            <a:endParaRPr lang="zh-TW" altLang="en-US" sz="2800" dirty="0"/>
          </a:p>
        </p:txBody>
      </p:sp>
    </p:spTree>
    <p:extLst>
      <p:ext uri="{BB962C8B-B14F-4D97-AF65-F5344CB8AC3E}">
        <p14:creationId xmlns:p14="http://schemas.microsoft.com/office/powerpoint/2010/main" val="5977607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對應國際教育議題實質內涵</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23</a:t>
            </a:fld>
            <a:endParaRPr lang="zh-TW" altLang="en-US" dirty="0"/>
          </a:p>
        </p:txBody>
      </p:sp>
      <p:sp>
        <p:nvSpPr>
          <p:cNvPr id="4" name="矩形 3"/>
          <p:cNvSpPr/>
          <p:nvPr/>
        </p:nvSpPr>
        <p:spPr>
          <a:xfrm>
            <a:off x="617812" y="1352443"/>
            <a:ext cx="8377881" cy="1323439"/>
          </a:xfrm>
          <a:prstGeom prst="rect">
            <a:avLst/>
          </a:prstGeom>
        </p:spPr>
        <p:txBody>
          <a:bodyPr wrap="square">
            <a:spAutoFit/>
          </a:bodyPr>
          <a:lstStyle/>
          <a:p>
            <a:pPr marL="342900" indent="-342900">
              <a:buFont typeface="Arial" panose="020B0604020202020204" pitchFamily="34" charset="0"/>
              <a:buChar char="•"/>
            </a:pPr>
            <a:r>
              <a:rPr lang="zh-TW" altLang="en-US" sz="2000" dirty="0" smtClean="0"/>
              <a:t>各</a:t>
            </a:r>
            <a:r>
              <a:rPr lang="zh-TW" altLang="en-US" sz="2000" dirty="0"/>
              <a:t>階段所羅列之實質內涵為</a:t>
            </a:r>
            <a:r>
              <a:rPr lang="zh-TW" altLang="en-US" sz="2000" b="1" dirty="0"/>
              <a:t>階段基準</a:t>
            </a:r>
            <a:r>
              <a:rPr lang="zh-TW" altLang="en-US" sz="2000" dirty="0" smtClean="0"/>
              <a:t>，</a:t>
            </a:r>
            <a:r>
              <a:rPr lang="en-US" altLang="zh-TW" sz="2000" dirty="0" smtClean="0"/>
              <a:t/>
            </a:r>
            <a:br>
              <a:rPr lang="en-US" altLang="zh-TW" sz="2000" dirty="0" smtClean="0"/>
            </a:br>
            <a:r>
              <a:rPr lang="zh-TW" altLang="en-US" sz="2000" dirty="0" smtClean="0"/>
              <a:t>學校</a:t>
            </a:r>
            <a:r>
              <a:rPr lang="zh-TW" altLang="en-US" sz="2000" b="1" dirty="0"/>
              <a:t>可</a:t>
            </a:r>
            <a:r>
              <a:rPr lang="zh-TW" altLang="en-US" sz="2000" dirty="0"/>
              <a:t>依據個別推動情形</a:t>
            </a:r>
            <a:r>
              <a:rPr lang="zh-TW" altLang="en-US" sz="2000" b="1" dirty="0"/>
              <a:t>彈性</a:t>
            </a:r>
            <a:r>
              <a:rPr lang="zh-TW" altLang="en-US" sz="2000" b="1" dirty="0" smtClean="0"/>
              <a:t>調整</a:t>
            </a:r>
            <a:r>
              <a:rPr lang="zh-TW" altLang="en-US" sz="2000" dirty="0" smtClean="0"/>
              <a:t>內容，</a:t>
            </a:r>
            <a:r>
              <a:rPr lang="en-US" altLang="zh-TW" sz="2000" dirty="0" smtClean="0"/>
              <a:t/>
            </a:r>
            <a:br>
              <a:rPr lang="en-US" altLang="zh-TW" sz="2000" dirty="0" smtClean="0"/>
            </a:br>
            <a:r>
              <a:rPr lang="zh-TW" altLang="en-US" sz="2000" dirty="0" smtClean="0"/>
              <a:t>請</a:t>
            </a:r>
            <a:r>
              <a:rPr lang="zh-TW" altLang="en-US" sz="2000" dirty="0"/>
              <a:t>勾</a:t>
            </a:r>
            <a:r>
              <a:rPr lang="zh-TW" altLang="en-US" sz="2000" dirty="0" smtClean="0"/>
              <a:t>選</a:t>
            </a:r>
            <a:r>
              <a:rPr lang="zh-TW" altLang="en-US" sz="2000" b="1" dirty="0" smtClean="0">
                <a:solidFill>
                  <a:srgbClr val="002060"/>
                </a:solidFill>
              </a:rPr>
              <a:t>學校本位課程對應之實質內涵，作為</a:t>
            </a:r>
            <a:r>
              <a:rPr lang="zh-TW" altLang="en-US" sz="2000" b="1" dirty="0" smtClean="0">
                <a:solidFill>
                  <a:srgbClr val="C00000"/>
                </a:solidFill>
              </a:rPr>
              <a:t>學習目標</a:t>
            </a:r>
            <a:r>
              <a:rPr lang="zh-TW" altLang="en-US" sz="2000" b="1" dirty="0" smtClean="0">
                <a:solidFill>
                  <a:srgbClr val="002060"/>
                </a:solidFill>
              </a:rPr>
              <a:t>轉化的依據</a:t>
            </a:r>
            <a:r>
              <a:rPr lang="zh-TW" altLang="en-US" sz="2000" dirty="0" smtClean="0"/>
              <a:t>。</a:t>
            </a:r>
            <a:endParaRPr lang="zh-TW" altLang="en-US" sz="2000" dirty="0"/>
          </a:p>
          <a:p>
            <a:pPr marL="342900" indent="-342900">
              <a:buFont typeface="Arial" panose="020B0604020202020204" pitchFamily="34" charset="0"/>
              <a:buChar char="•"/>
            </a:pPr>
            <a:r>
              <a:rPr lang="zh-TW" altLang="en-US" sz="2000" b="1" dirty="0" smtClean="0">
                <a:solidFill>
                  <a:srgbClr val="7030A0"/>
                </a:solidFill>
              </a:rPr>
              <a:t>「彰顯國家價值」為必選面向</a:t>
            </a:r>
            <a:r>
              <a:rPr lang="zh-TW" altLang="en-US" sz="2000" dirty="0" smtClean="0"/>
              <a:t>，</a:t>
            </a:r>
            <a:r>
              <a:rPr lang="zh-TW" altLang="en-US" sz="2000" dirty="0"/>
              <a:t>每個計畫皆須選取至少一個。</a:t>
            </a:r>
          </a:p>
        </p:txBody>
      </p:sp>
      <p:graphicFrame>
        <p:nvGraphicFramePr>
          <p:cNvPr id="5" name="表格 4"/>
          <p:cNvGraphicFramePr>
            <a:graphicFrameLocks noGrp="1"/>
          </p:cNvGraphicFramePr>
          <p:nvPr>
            <p:extLst>
              <p:ext uri="{D42A27DB-BD31-4B8C-83A1-F6EECF244321}">
                <p14:modId xmlns:p14="http://schemas.microsoft.com/office/powerpoint/2010/main" val="3129839030"/>
              </p:ext>
            </p:extLst>
          </p:nvPr>
        </p:nvGraphicFramePr>
        <p:xfrm>
          <a:off x="1620904" y="2747890"/>
          <a:ext cx="8950192" cy="3902938"/>
        </p:xfrm>
        <a:graphic>
          <a:graphicData uri="http://schemas.openxmlformats.org/drawingml/2006/table">
            <a:tbl>
              <a:tblPr firstRow="1" firstCol="1" bandRow="1"/>
              <a:tblGrid>
                <a:gridCol w="683145">
                  <a:extLst>
                    <a:ext uri="{9D8B030D-6E8A-4147-A177-3AD203B41FA5}">
                      <a16:colId xmlns:a16="http://schemas.microsoft.com/office/drawing/2014/main" val="3112667505"/>
                    </a:ext>
                  </a:extLst>
                </a:gridCol>
                <a:gridCol w="2777653">
                  <a:extLst>
                    <a:ext uri="{9D8B030D-6E8A-4147-A177-3AD203B41FA5}">
                      <a16:colId xmlns:a16="http://schemas.microsoft.com/office/drawing/2014/main" val="1847433055"/>
                    </a:ext>
                  </a:extLst>
                </a:gridCol>
                <a:gridCol w="2744697">
                  <a:extLst>
                    <a:ext uri="{9D8B030D-6E8A-4147-A177-3AD203B41FA5}">
                      <a16:colId xmlns:a16="http://schemas.microsoft.com/office/drawing/2014/main" val="4061576188"/>
                    </a:ext>
                  </a:extLst>
                </a:gridCol>
                <a:gridCol w="2744697">
                  <a:extLst>
                    <a:ext uri="{9D8B030D-6E8A-4147-A177-3AD203B41FA5}">
                      <a16:colId xmlns:a16="http://schemas.microsoft.com/office/drawing/2014/main" val="866058312"/>
                    </a:ext>
                  </a:extLst>
                </a:gridCol>
              </a:tblGrid>
              <a:tr h="189305">
                <a:tc>
                  <a:txBody>
                    <a:bodyPr/>
                    <a:lstStyle/>
                    <a:p>
                      <a:pPr algn="r">
                        <a:spcAft>
                          <a:spcPts val="0"/>
                        </a:spcAft>
                      </a:pPr>
                      <a:r>
                        <a:rPr lang="zh-TW" sz="500" kern="100" dirty="0">
                          <a:effectLst/>
                          <a:latin typeface="Times New Roman" panose="02020603050405020304" pitchFamily="18" charset="0"/>
                          <a:ea typeface="標楷體" panose="03000509000000000000" pitchFamily="65" charset="-120"/>
                          <a:cs typeface="Times New Roman" panose="02020603050405020304" pitchFamily="18" charset="0"/>
                        </a:rPr>
                        <a:t>教育階段</a:t>
                      </a:r>
                      <a:endParaRPr lang="zh-TW" sz="6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altLang="en-US" sz="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面向</a:t>
                      </a:r>
                      <a:endParaRPr lang="zh-TW" sz="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0158" marR="30158" marT="4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chemeClr val="bg1"/>
                    </a:solidFill>
                  </a:tcPr>
                </a:tc>
                <a:tc>
                  <a:txBody>
                    <a:bodyPr/>
                    <a:lstStyle/>
                    <a:p>
                      <a:pPr algn="ctr">
                        <a:spcAft>
                          <a:spcPts val="0"/>
                        </a:spcAft>
                      </a:pP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國小</a:t>
                      </a:r>
                      <a: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t>(E)</a:t>
                      </a:r>
                      <a:endPar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0158" marR="30158" marT="4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國中</a:t>
                      </a:r>
                      <a: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t>(J)</a:t>
                      </a:r>
                      <a:endPar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0158" marR="30158" marT="4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高中</a:t>
                      </a:r>
                      <a: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t>(U)</a:t>
                      </a:r>
                      <a:endPar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0158" marR="30158" marT="4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4482570"/>
                  </a:ext>
                </a:extLst>
              </a:tr>
              <a:tr h="832122">
                <a:tc>
                  <a:txBody>
                    <a:bodyPr/>
                    <a:lstStyle/>
                    <a:p>
                      <a:pPr algn="ctr">
                        <a:spcAft>
                          <a:spcPts val="0"/>
                        </a:spcAft>
                      </a:pP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彰顯</a:t>
                      </a:r>
                      <a: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t/>
                      </a:r>
                      <a:b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國家價值</a:t>
                      </a:r>
                    </a:p>
                  </a:txBody>
                  <a:tcPr marL="30158" marR="30158" marT="4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E1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了解我國與世界其他國家的文化特質。</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E2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發展具國際視野的本土認同。</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E3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具備表達我國本土文化特色的能力。</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J1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理解我國發展和全球之關聯性。</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J2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發展國際視野的國家意識。</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J3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展現認同我國國家價值的行動。</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U1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從歷史脈絡中理解我國在國際社會的角色與處境。</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U2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肯認自己對國家的責任。</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U3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參與我國永續發展的行動。</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8706795"/>
                  </a:ext>
                </a:extLst>
              </a:tr>
              <a:tr h="896147">
                <a:tc>
                  <a:txBody>
                    <a:bodyPr/>
                    <a:lstStyle/>
                    <a:p>
                      <a:pPr algn="ctr">
                        <a:spcAft>
                          <a:spcPts val="0"/>
                        </a:spcAft>
                      </a:pP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尊重</a:t>
                      </a:r>
                      <a: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t/>
                      </a:r>
                      <a:b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多元文化與</a:t>
                      </a:r>
                      <a: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t/>
                      </a:r>
                      <a:b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國際理解</a:t>
                      </a:r>
                    </a:p>
                  </a:txBody>
                  <a:tcPr marL="30158" marR="30158" marT="4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E4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了解國際文化的多樣性。</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E5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發展學習不同文化的意願。</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E6</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 區辨衝突與和平的特質。</a:t>
                      </a:r>
                      <a:endPar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J4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認識跨文化與全球競合的現象。</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J5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尊重與欣賞世界不同文化的價值。</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J6 </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評估衝突的情境並提出解決方案。</a:t>
                      </a:r>
                      <a:endPar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U4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分析我國在全球競合關係中的地位。</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U5</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 </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肯</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認跨文化反思的重要性。</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U6 </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提出維護世界和平的行動方案並落實於日常生活中。</a:t>
                      </a:r>
                      <a:endPar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59383039"/>
                  </a:ext>
                </a:extLst>
              </a:tr>
              <a:tr h="997710">
                <a:tc>
                  <a:txBody>
                    <a:bodyPr/>
                    <a:lstStyle/>
                    <a:p>
                      <a:pPr algn="ctr">
                        <a:spcAft>
                          <a:spcPts val="0"/>
                        </a:spcAft>
                      </a:pP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強化</a:t>
                      </a:r>
                      <a: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t/>
                      </a:r>
                      <a:b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國際</a:t>
                      </a:r>
                      <a: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t/>
                      </a:r>
                      <a:br>
                        <a:rPr lang="en-US" sz="11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移動力</a:t>
                      </a:r>
                    </a:p>
                  </a:txBody>
                  <a:tcPr marL="30158" marR="30158" marT="4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E7 </a:t>
                      </a:r>
                      <a:r>
                        <a:rPr lang="zh-TW" sz="1200" kern="100">
                          <a:effectLst/>
                          <a:latin typeface="Times New Roman" panose="02020603050405020304" pitchFamily="18" charset="0"/>
                          <a:ea typeface="標楷體" panose="03000509000000000000" pitchFamily="65" charset="-120"/>
                          <a:cs typeface="Times New Roman" panose="02020603050405020304" pitchFamily="18" charset="0"/>
                        </a:rPr>
                        <a:t>認識各種國際能力。</a:t>
                      </a:r>
                    </a:p>
                    <a:p>
                      <a:pPr marL="457200" indent="-457200" algn="just">
                        <a:spcAft>
                          <a:spcPts val="0"/>
                        </a:spcAft>
                      </a:pPr>
                      <a:r>
                        <a:rPr lang="zh-TW" sz="1200" kern="10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E8 </a:t>
                      </a:r>
                      <a:r>
                        <a:rPr lang="zh-TW" sz="1200" kern="100">
                          <a:effectLst/>
                          <a:latin typeface="Times New Roman" panose="02020603050405020304" pitchFamily="18" charset="0"/>
                          <a:ea typeface="標楷體" panose="03000509000000000000" pitchFamily="65" charset="-120"/>
                          <a:cs typeface="Times New Roman" panose="02020603050405020304" pitchFamily="18" charset="0"/>
                        </a:rPr>
                        <a:t>體認國際能力養成的重要性。</a:t>
                      </a:r>
                    </a:p>
                    <a:p>
                      <a:pPr marL="457200" indent="-457200" algn="just">
                        <a:spcAft>
                          <a:spcPts val="0"/>
                        </a:spcAft>
                      </a:pPr>
                      <a:r>
                        <a:rPr lang="zh-TW" sz="1200" kern="10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E9 </a:t>
                      </a:r>
                      <a:r>
                        <a:rPr lang="zh-TW" sz="1200" kern="100">
                          <a:effectLst/>
                          <a:latin typeface="Times New Roman" panose="02020603050405020304" pitchFamily="18" charset="0"/>
                          <a:ea typeface="標楷體" panose="03000509000000000000" pitchFamily="65" charset="-120"/>
                          <a:cs typeface="Times New Roman" panose="02020603050405020304" pitchFamily="18" charset="0"/>
                        </a:rPr>
                        <a:t>運用多元方式參與學校的國際文化活動。</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J7 </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了解</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跨</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語</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言</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與</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探究學習的重要內涵。</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J8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覺察外語與探究學習對國際能力養成的重要性。</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J9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運用跨文化溝通技巧參與國際交流。</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U7 </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理解</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跨</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語</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言</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與</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探究學習的多元途徑。</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U8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反思自我國際能力的學習歷程與成果。</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U9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具備跨文化溝通與國際合作的能力。</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81510933"/>
                  </a:ext>
                </a:extLst>
              </a:tr>
              <a:tr h="987654">
                <a:tc>
                  <a:txBody>
                    <a:bodyPr/>
                    <a:lstStyle/>
                    <a:p>
                      <a:pPr algn="ctr">
                        <a:spcAft>
                          <a:spcPts val="0"/>
                        </a:spcAft>
                      </a:pP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善盡全球</a:t>
                      </a:r>
                    </a:p>
                    <a:p>
                      <a:pPr algn="ctr">
                        <a:spcAft>
                          <a:spcPts val="0"/>
                        </a:spcAft>
                      </a:pPr>
                      <a:r>
                        <a:rPr lang="zh-TW" sz="1100" kern="100" dirty="0">
                          <a:effectLst/>
                          <a:latin typeface="Times New Roman" panose="02020603050405020304" pitchFamily="18" charset="0"/>
                          <a:ea typeface="標楷體" panose="03000509000000000000" pitchFamily="65" charset="-120"/>
                          <a:cs typeface="Times New Roman" panose="02020603050405020304" pitchFamily="18" charset="0"/>
                        </a:rPr>
                        <a:t>公民責任</a:t>
                      </a:r>
                    </a:p>
                  </a:txBody>
                  <a:tcPr marL="30158" marR="30158" marT="4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30225" indent="-530225"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E10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認識世界基本人權與道德責任。</a:t>
                      </a:r>
                    </a:p>
                    <a:p>
                      <a:pPr marL="530225" indent="-530225"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E11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體會國際弱勢者的現象與處境。</a:t>
                      </a:r>
                    </a:p>
                    <a:p>
                      <a:pPr marL="530225" indent="-530225"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E12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觀察生活中的全球議題，並構思生活行動策略。</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30225" indent="-530225"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J10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了解全球永續發展之理念。</a:t>
                      </a:r>
                    </a:p>
                    <a:p>
                      <a:pPr marL="530225" indent="-530225"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J11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尊重與維護不同文化群體的人權與尊嚴。</a:t>
                      </a:r>
                    </a:p>
                    <a:p>
                      <a:pPr marL="457200" indent="-457200"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J12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探索全球議題，並構思永續發展的在地行動方案。</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30225" indent="-530225"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U10</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 </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辨識</a:t>
                      </a:r>
                      <a:r>
                        <a:rPr lang="zh-TW" altLang="en-US"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全球永續發展的行動策略</a:t>
                      </a:r>
                      <a:r>
                        <a:rPr lang="zh-TW" sz="1200" kern="100" dirty="0" smtClean="0">
                          <a:effectLst/>
                          <a:latin typeface="Times New Roman" panose="02020603050405020304" pitchFamily="18" charset="0"/>
                          <a:ea typeface="標楷體" panose="03000509000000000000" pitchFamily="65" charset="-120"/>
                          <a:cs typeface="Times New Roman" panose="02020603050405020304" pitchFamily="18" charset="0"/>
                        </a:rPr>
                        <a:t>。</a:t>
                      </a:r>
                      <a:endPar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530225" indent="-530225"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U11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體認全球生命共同體相互依存的重要性。</a:t>
                      </a:r>
                    </a:p>
                    <a:p>
                      <a:pPr marL="530225" indent="-530225" algn="just">
                        <a:spcAft>
                          <a:spcPts val="0"/>
                        </a:spcAft>
                      </a:pP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200" kern="100" dirty="0">
                          <a:effectLst/>
                          <a:latin typeface="Times New Roman" panose="02020603050405020304" pitchFamily="18" charset="0"/>
                          <a:ea typeface="標楷體" panose="03000509000000000000" pitchFamily="65" charset="-120"/>
                          <a:cs typeface="Times New Roman" panose="02020603050405020304" pitchFamily="18" charset="0"/>
                        </a:rPr>
                        <a:t>U12 </a:t>
                      </a:r>
                      <a:r>
                        <a:rPr lang="zh-TW" sz="1200" kern="100" dirty="0">
                          <a:effectLst/>
                          <a:latin typeface="Times New Roman" panose="02020603050405020304" pitchFamily="18" charset="0"/>
                          <a:ea typeface="標楷體" panose="03000509000000000000" pitchFamily="65" charset="-120"/>
                          <a:cs typeface="Times New Roman" panose="02020603050405020304" pitchFamily="18" charset="0"/>
                        </a:rPr>
                        <a:t>發展解決全球議題方案與評價行動的能力。</a:t>
                      </a:r>
                    </a:p>
                  </a:txBody>
                  <a:tcPr marL="30158" marR="30158" marT="4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56991325"/>
                  </a:ext>
                </a:extLst>
              </a:tr>
            </a:tbl>
          </a:graphicData>
        </a:graphic>
      </p:graphicFrame>
    </p:spTree>
    <p:extLst>
      <p:ext uri="{BB962C8B-B14F-4D97-AF65-F5344CB8AC3E}">
        <p14:creationId xmlns:p14="http://schemas.microsoft.com/office/powerpoint/2010/main" val="38963544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陸、組織分工</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24</a:t>
            </a:fld>
            <a:endParaRPr lang="zh-TW" altLang="en-US" dirty="0"/>
          </a:p>
        </p:txBody>
      </p:sp>
      <p:sp>
        <p:nvSpPr>
          <p:cNvPr id="4" name="矩形 3"/>
          <p:cNvSpPr/>
          <p:nvPr/>
        </p:nvSpPr>
        <p:spPr>
          <a:xfrm>
            <a:off x="838200" y="1403941"/>
            <a:ext cx="7416824" cy="461665"/>
          </a:xfrm>
          <a:prstGeom prst="rect">
            <a:avLst/>
          </a:prstGeom>
        </p:spPr>
        <p:txBody>
          <a:bodyPr wrap="square">
            <a:spAutoFit/>
          </a:bodyPr>
          <a:lstStyle/>
          <a:p>
            <a:pPr marL="342900" indent="-342900">
              <a:buFont typeface="Arial" panose="020B0604020202020204" pitchFamily="34" charset="0"/>
              <a:buChar char="•"/>
            </a:pPr>
            <a:r>
              <a:rPr lang="zh-TW" altLang="en-US" sz="2400" dirty="0" smtClean="0"/>
              <a:t>組別規劃與成員依各校的</a:t>
            </a:r>
            <a:r>
              <a:rPr lang="zh-TW" altLang="en-US" sz="2400" b="1" dirty="0" smtClean="0">
                <a:solidFill>
                  <a:schemeClr val="accent5">
                    <a:lumMod val="50000"/>
                  </a:schemeClr>
                </a:solidFill>
              </a:rPr>
              <a:t>推動需求</a:t>
            </a:r>
            <a:r>
              <a:rPr lang="zh-TW" altLang="en-US" sz="2400" dirty="0" smtClean="0"/>
              <a:t>而定。</a:t>
            </a:r>
            <a:endParaRPr lang="en-US" altLang="zh-TW" sz="2400" dirty="0" smtClean="0"/>
          </a:p>
        </p:txBody>
      </p:sp>
      <p:graphicFrame>
        <p:nvGraphicFramePr>
          <p:cNvPr id="5" name="表格 4"/>
          <p:cNvGraphicFramePr>
            <a:graphicFrameLocks noGrp="1"/>
          </p:cNvGraphicFramePr>
          <p:nvPr>
            <p:extLst>
              <p:ext uri="{D42A27DB-BD31-4B8C-83A1-F6EECF244321}">
                <p14:modId xmlns:p14="http://schemas.microsoft.com/office/powerpoint/2010/main" val="2942437456"/>
              </p:ext>
            </p:extLst>
          </p:nvPr>
        </p:nvGraphicFramePr>
        <p:xfrm>
          <a:off x="667657" y="1865607"/>
          <a:ext cx="10903659" cy="4876800"/>
        </p:xfrm>
        <a:graphic>
          <a:graphicData uri="http://schemas.openxmlformats.org/drawingml/2006/table">
            <a:tbl>
              <a:tblPr firstRow="1" firstCol="1" bandRow="1">
                <a:tableStyleId>{5C22544A-7EE6-4342-B048-85BDC9FD1C3A}</a:tableStyleId>
              </a:tblPr>
              <a:tblGrid>
                <a:gridCol w="1814286">
                  <a:extLst>
                    <a:ext uri="{9D8B030D-6E8A-4147-A177-3AD203B41FA5}">
                      <a16:colId xmlns:a16="http://schemas.microsoft.com/office/drawing/2014/main" val="888397597"/>
                    </a:ext>
                  </a:extLst>
                </a:gridCol>
                <a:gridCol w="1847413">
                  <a:extLst>
                    <a:ext uri="{9D8B030D-6E8A-4147-A177-3AD203B41FA5}">
                      <a16:colId xmlns:a16="http://schemas.microsoft.com/office/drawing/2014/main" val="3005538162"/>
                    </a:ext>
                  </a:extLst>
                </a:gridCol>
                <a:gridCol w="7241960">
                  <a:extLst>
                    <a:ext uri="{9D8B030D-6E8A-4147-A177-3AD203B41FA5}">
                      <a16:colId xmlns:a16="http://schemas.microsoft.com/office/drawing/2014/main" val="3066925012"/>
                    </a:ext>
                  </a:extLst>
                </a:gridCol>
              </a:tblGrid>
              <a:tr h="168571">
                <a:tc>
                  <a:txBody>
                    <a:bodyPr/>
                    <a:lstStyle/>
                    <a:p>
                      <a:pPr algn="ctr">
                        <a:spcAft>
                          <a:spcPts val="0"/>
                        </a:spcAft>
                      </a:pPr>
                      <a:r>
                        <a:rPr lang="zh-TW" sz="1600" kern="100">
                          <a:effectLst/>
                        </a:rPr>
                        <a:t>組別</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tc>
                  <a:txBody>
                    <a:bodyPr/>
                    <a:lstStyle/>
                    <a:p>
                      <a:pPr algn="ctr">
                        <a:spcAft>
                          <a:spcPts val="0"/>
                        </a:spcAft>
                      </a:pPr>
                      <a:r>
                        <a:rPr lang="zh-TW" sz="1600" kern="100">
                          <a:effectLst/>
                        </a:rPr>
                        <a:t>職稱</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tc>
                  <a:txBody>
                    <a:bodyPr/>
                    <a:lstStyle/>
                    <a:p>
                      <a:pPr algn="ctr">
                        <a:spcAft>
                          <a:spcPts val="0"/>
                        </a:spcAft>
                      </a:pPr>
                      <a:r>
                        <a:rPr lang="zh-TW" sz="1600" kern="100" dirty="0">
                          <a:effectLst/>
                        </a:rPr>
                        <a:t>工作事項</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extLst>
                  <a:ext uri="{0D108BD9-81ED-4DB2-BD59-A6C34878D82A}">
                    <a16:rowId xmlns:a16="http://schemas.microsoft.com/office/drawing/2014/main" val="3957573923"/>
                  </a:ext>
                </a:extLst>
              </a:tr>
              <a:tr h="168571">
                <a:tc rowSpan="7">
                  <a:txBody>
                    <a:bodyPr/>
                    <a:lstStyle/>
                    <a:p>
                      <a:pPr algn="ctr">
                        <a:spcAft>
                          <a:spcPts val="0"/>
                        </a:spcAft>
                      </a:pPr>
                      <a:r>
                        <a:rPr lang="zh-TW" sz="1600" kern="100" dirty="0">
                          <a:effectLst/>
                        </a:rPr>
                        <a:t>行政規劃組</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tc>
                  <a:txBody>
                    <a:bodyPr/>
                    <a:lstStyle/>
                    <a:p>
                      <a:pPr>
                        <a:spcAft>
                          <a:spcPts val="0"/>
                        </a:spcAft>
                      </a:pPr>
                      <a:r>
                        <a:rPr lang="zh-TW" sz="1600" kern="100">
                          <a:effectLst/>
                        </a:rPr>
                        <a:t>校長</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統籌規畫國際教育之實施方向</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1037510456"/>
                  </a:ext>
                </a:extLst>
              </a:tr>
              <a:tr h="168571">
                <a:tc vMerge="1">
                  <a:txBody>
                    <a:bodyPr/>
                    <a:lstStyle/>
                    <a:p>
                      <a:endParaRPr lang="zh-TW" altLang="en-US"/>
                    </a:p>
                  </a:txBody>
                  <a:tcPr/>
                </a:tc>
                <a:tc>
                  <a:txBody>
                    <a:bodyPr/>
                    <a:lstStyle/>
                    <a:p>
                      <a:pPr>
                        <a:spcAft>
                          <a:spcPts val="0"/>
                        </a:spcAft>
                      </a:pPr>
                      <a:r>
                        <a:rPr lang="zh-TW" sz="1600" kern="100">
                          <a:effectLst/>
                        </a:rPr>
                        <a:t>輔導主任</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dirty="0">
                          <a:effectLst/>
                        </a:rPr>
                        <a:t>國際教育行政負責主任、統整全校國際教育各推動組之實施成果</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3417208073"/>
                  </a:ext>
                </a:extLst>
              </a:tr>
              <a:tr h="168571">
                <a:tc vMerge="1">
                  <a:txBody>
                    <a:bodyPr/>
                    <a:lstStyle/>
                    <a:p>
                      <a:endParaRPr lang="zh-TW" altLang="en-US"/>
                    </a:p>
                  </a:txBody>
                  <a:tcPr/>
                </a:tc>
                <a:tc>
                  <a:txBody>
                    <a:bodyPr/>
                    <a:lstStyle/>
                    <a:p>
                      <a:pPr>
                        <a:spcAft>
                          <a:spcPts val="0"/>
                        </a:spcAft>
                      </a:pPr>
                      <a:r>
                        <a:rPr lang="zh-TW" sz="1600" kern="100">
                          <a:effectLst/>
                        </a:rPr>
                        <a:t>人事主任</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國際教育行政</a:t>
                      </a:r>
                      <a:r>
                        <a:rPr lang="en-US" sz="1600" kern="100">
                          <a:effectLst/>
                        </a:rPr>
                        <a:t>~</a:t>
                      </a:r>
                      <a:r>
                        <a:rPr lang="zh-TW" sz="1600" kern="100">
                          <a:effectLst/>
                        </a:rPr>
                        <a:t>人事業務</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2358426341"/>
                  </a:ext>
                </a:extLst>
              </a:tr>
              <a:tr h="168571">
                <a:tc vMerge="1">
                  <a:txBody>
                    <a:bodyPr/>
                    <a:lstStyle/>
                    <a:p>
                      <a:endParaRPr lang="zh-TW" altLang="en-US"/>
                    </a:p>
                  </a:txBody>
                  <a:tcPr/>
                </a:tc>
                <a:tc>
                  <a:txBody>
                    <a:bodyPr/>
                    <a:lstStyle/>
                    <a:p>
                      <a:pPr>
                        <a:spcAft>
                          <a:spcPts val="0"/>
                        </a:spcAft>
                      </a:pPr>
                      <a:r>
                        <a:rPr lang="zh-TW" sz="1600" kern="100">
                          <a:effectLst/>
                        </a:rPr>
                        <a:t>會計主任</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國際教育行政</a:t>
                      </a:r>
                      <a:r>
                        <a:rPr lang="en-US" sz="1600" kern="100">
                          <a:effectLst/>
                        </a:rPr>
                        <a:t>~</a:t>
                      </a:r>
                      <a:r>
                        <a:rPr lang="zh-TW" sz="1600" kern="100">
                          <a:effectLst/>
                        </a:rPr>
                        <a:t>經費業務</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2331094813"/>
                  </a:ext>
                </a:extLst>
              </a:tr>
              <a:tr h="168571">
                <a:tc vMerge="1">
                  <a:txBody>
                    <a:bodyPr/>
                    <a:lstStyle/>
                    <a:p>
                      <a:endParaRPr lang="zh-TW" altLang="en-US"/>
                    </a:p>
                  </a:txBody>
                  <a:tcPr/>
                </a:tc>
                <a:tc>
                  <a:txBody>
                    <a:bodyPr/>
                    <a:lstStyle/>
                    <a:p>
                      <a:pPr>
                        <a:spcAft>
                          <a:spcPts val="0"/>
                        </a:spcAft>
                      </a:pPr>
                      <a:r>
                        <a:rPr lang="zh-TW" sz="1600" kern="100" dirty="0">
                          <a:effectLst/>
                        </a:rPr>
                        <a:t>輔導組長</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國際教育行政負責組、蒐集全校國際教育各推動組之實施成果、國際教育社群</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4256688403"/>
                  </a:ext>
                </a:extLst>
              </a:tr>
              <a:tr h="168571">
                <a:tc vMerge="1">
                  <a:txBody>
                    <a:bodyPr/>
                    <a:lstStyle/>
                    <a:p>
                      <a:endParaRPr lang="zh-TW" altLang="en-US"/>
                    </a:p>
                  </a:txBody>
                  <a:tcPr/>
                </a:tc>
                <a:tc>
                  <a:txBody>
                    <a:bodyPr/>
                    <a:lstStyle/>
                    <a:p>
                      <a:pPr>
                        <a:spcAft>
                          <a:spcPts val="0"/>
                        </a:spcAft>
                      </a:pPr>
                      <a:r>
                        <a:rPr lang="zh-TW" sz="1600" kern="100">
                          <a:effectLst/>
                        </a:rPr>
                        <a:t>資料組長</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rowSpan="2">
                  <a:txBody>
                    <a:bodyPr/>
                    <a:lstStyle/>
                    <a:p>
                      <a:pPr>
                        <a:spcAft>
                          <a:spcPts val="0"/>
                        </a:spcAft>
                      </a:pPr>
                      <a:r>
                        <a:rPr lang="zh-TW" sz="1600" kern="100" dirty="0">
                          <a:effectLst/>
                        </a:rPr>
                        <a:t>國際教育行政事務、蒐集全校國際教育各推動組之實施成果、國際教育社群</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extLst>
                  <a:ext uri="{0D108BD9-81ED-4DB2-BD59-A6C34878D82A}">
                    <a16:rowId xmlns:a16="http://schemas.microsoft.com/office/drawing/2014/main" val="1205402964"/>
                  </a:ext>
                </a:extLst>
              </a:tr>
              <a:tr h="168571">
                <a:tc vMerge="1">
                  <a:txBody>
                    <a:bodyPr/>
                    <a:lstStyle/>
                    <a:p>
                      <a:endParaRPr lang="zh-TW" altLang="en-US"/>
                    </a:p>
                  </a:txBody>
                  <a:tcPr/>
                </a:tc>
                <a:tc>
                  <a:txBody>
                    <a:bodyPr/>
                    <a:lstStyle/>
                    <a:p>
                      <a:pPr>
                        <a:spcAft>
                          <a:spcPts val="0"/>
                        </a:spcAft>
                      </a:pPr>
                      <a:r>
                        <a:rPr lang="zh-TW" sz="1600" kern="100">
                          <a:effectLst/>
                        </a:rPr>
                        <a:t>特教組長</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vMerge="1">
                  <a:txBody>
                    <a:bodyPr/>
                    <a:lstStyle/>
                    <a:p>
                      <a:endParaRPr lang="zh-TW" altLang="en-US"/>
                    </a:p>
                  </a:txBody>
                  <a:tcPr/>
                </a:tc>
                <a:extLst>
                  <a:ext uri="{0D108BD9-81ED-4DB2-BD59-A6C34878D82A}">
                    <a16:rowId xmlns:a16="http://schemas.microsoft.com/office/drawing/2014/main" val="3973343474"/>
                  </a:ext>
                </a:extLst>
              </a:tr>
              <a:tr h="168571">
                <a:tc rowSpan="4">
                  <a:txBody>
                    <a:bodyPr/>
                    <a:lstStyle/>
                    <a:p>
                      <a:pPr algn="ctr">
                        <a:spcAft>
                          <a:spcPts val="0"/>
                        </a:spcAft>
                      </a:pPr>
                      <a:r>
                        <a:rPr lang="zh-TW" sz="1600" kern="100" dirty="0">
                          <a:effectLst/>
                        </a:rPr>
                        <a:t>課程發展與教學組</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tc>
                  <a:txBody>
                    <a:bodyPr/>
                    <a:lstStyle/>
                    <a:p>
                      <a:pPr>
                        <a:spcAft>
                          <a:spcPts val="0"/>
                        </a:spcAft>
                      </a:pPr>
                      <a:r>
                        <a:rPr lang="zh-TW" sz="1600" kern="100">
                          <a:effectLst/>
                        </a:rPr>
                        <a:t>教務主任</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國際教育課程教學行政負責主任、教學參訪交流</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2296923187"/>
                  </a:ext>
                </a:extLst>
              </a:tr>
              <a:tr h="168571">
                <a:tc vMerge="1">
                  <a:txBody>
                    <a:bodyPr/>
                    <a:lstStyle/>
                    <a:p>
                      <a:endParaRPr lang="zh-TW" altLang="en-US"/>
                    </a:p>
                  </a:txBody>
                  <a:tcPr/>
                </a:tc>
                <a:tc>
                  <a:txBody>
                    <a:bodyPr/>
                    <a:lstStyle/>
                    <a:p>
                      <a:pPr>
                        <a:spcAft>
                          <a:spcPts val="0"/>
                        </a:spcAft>
                      </a:pPr>
                      <a:r>
                        <a:rPr lang="zh-TW" sz="1600" kern="100">
                          <a:effectLst/>
                        </a:rPr>
                        <a:t>資訊組長</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國際教育課程教學行政負責組、教學參訪交流</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3066522735"/>
                  </a:ext>
                </a:extLst>
              </a:tr>
              <a:tr h="168571">
                <a:tc vMerge="1">
                  <a:txBody>
                    <a:bodyPr/>
                    <a:lstStyle/>
                    <a:p>
                      <a:endParaRPr lang="zh-TW" altLang="en-US"/>
                    </a:p>
                  </a:txBody>
                  <a:tcPr/>
                </a:tc>
                <a:tc>
                  <a:txBody>
                    <a:bodyPr/>
                    <a:lstStyle/>
                    <a:p>
                      <a:pPr>
                        <a:spcAft>
                          <a:spcPts val="0"/>
                        </a:spcAft>
                      </a:pPr>
                      <a:r>
                        <a:rPr lang="zh-TW" sz="1600" kern="100" dirty="0" smtClean="0">
                          <a:effectLst/>
                        </a:rPr>
                        <a:t>設備</a:t>
                      </a:r>
                      <a:r>
                        <a:rPr lang="zh-TW" altLang="en-US" sz="1600" kern="100" dirty="0" smtClean="0">
                          <a:effectLst/>
                        </a:rPr>
                        <a:t>、註冊、教學</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國際教育課程教學行政業務、教學參訪交流</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1436988999"/>
                  </a:ext>
                </a:extLst>
              </a:tr>
              <a:tr h="168571">
                <a:tc vMerge="1">
                  <a:txBody>
                    <a:bodyPr/>
                    <a:lstStyle/>
                    <a:p>
                      <a:endParaRPr lang="zh-TW" altLang="en-US"/>
                    </a:p>
                  </a:txBody>
                  <a:tcPr/>
                </a:tc>
                <a:tc>
                  <a:txBody>
                    <a:bodyPr/>
                    <a:lstStyle/>
                    <a:p>
                      <a:pPr>
                        <a:spcAft>
                          <a:spcPts val="0"/>
                        </a:spcAft>
                      </a:pPr>
                      <a:r>
                        <a:rPr lang="zh-TW" altLang="en-US" sz="1600" kern="100" dirty="0" smtClean="0">
                          <a:effectLst/>
                        </a:rPr>
                        <a:t>所有教師</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國際教育課程教學</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252561081"/>
                  </a:ext>
                </a:extLst>
              </a:tr>
              <a:tr h="168571">
                <a:tc rowSpan="3">
                  <a:txBody>
                    <a:bodyPr/>
                    <a:lstStyle/>
                    <a:p>
                      <a:pPr algn="ctr">
                        <a:spcAft>
                          <a:spcPts val="0"/>
                        </a:spcAft>
                      </a:pPr>
                      <a:r>
                        <a:rPr lang="zh-TW" sz="1600" kern="100" dirty="0">
                          <a:effectLst/>
                        </a:rPr>
                        <a:t>國際交流組</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tc>
                  <a:txBody>
                    <a:bodyPr/>
                    <a:lstStyle/>
                    <a:p>
                      <a:pPr>
                        <a:spcAft>
                          <a:spcPts val="0"/>
                        </a:spcAft>
                      </a:pPr>
                      <a:r>
                        <a:rPr lang="zh-TW" sz="1600" kern="100">
                          <a:effectLst/>
                        </a:rPr>
                        <a:t>學務主任</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國際交流行政負責主任</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1922091217"/>
                  </a:ext>
                </a:extLst>
              </a:tr>
              <a:tr h="168571">
                <a:tc vMerge="1">
                  <a:txBody>
                    <a:bodyPr/>
                    <a:lstStyle/>
                    <a:p>
                      <a:endParaRPr lang="zh-TW" altLang="en-US"/>
                    </a:p>
                  </a:txBody>
                  <a:tcPr/>
                </a:tc>
                <a:tc>
                  <a:txBody>
                    <a:bodyPr/>
                    <a:lstStyle/>
                    <a:p>
                      <a:pPr>
                        <a:spcAft>
                          <a:spcPts val="0"/>
                        </a:spcAft>
                      </a:pPr>
                      <a:r>
                        <a:rPr lang="zh-TW" sz="1600" kern="100">
                          <a:effectLst/>
                        </a:rPr>
                        <a:t>訓育組長</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國際交流行政負責組、國際交流互訪工作</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2207455230"/>
                  </a:ext>
                </a:extLst>
              </a:tr>
              <a:tr h="168571">
                <a:tc vMerge="1">
                  <a:txBody>
                    <a:bodyPr/>
                    <a:lstStyle/>
                    <a:p>
                      <a:endParaRPr lang="zh-TW" altLang="en-US"/>
                    </a:p>
                  </a:txBody>
                  <a:tcPr/>
                </a:tc>
                <a:tc>
                  <a:txBody>
                    <a:bodyPr/>
                    <a:lstStyle/>
                    <a:p>
                      <a:pPr>
                        <a:spcAft>
                          <a:spcPts val="0"/>
                        </a:spcAft>
                      </a:pPr>
                      <a:r>
                        <a:rPr lang="zh-TW" sz="1600" kern="100" dirty="0" smtClean="0">
                          <a:effectLst/>
                        </a:rPr>
                        <a:t>衛生</a:t>
                      </a:r>
                      <a:r>
                        <a:rPr lang="zh-TW" altLang="en-US" sz="1600" kern="100" dirty="0" smtClean="0">
                          <a:effectLst/>
                        </a:rPr>
                        <a:t>、體育、生教</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dirty="0">
                          <a:effectLst/>
                        </a:rPr>
                        <a:t>國際交流行政業務、國際交流互訪工作</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2283049768"/>
                  </a:ext>
                </a:extLst>
              </a:tr>
              <a:tr h="168571">
                <a:tc rowSpan="4">
                  <a:txBody>
                    <a:bodyPr/>
                    <a:lstStyle/>
                    <a:p>
                      <a:pPr algn="ctr">
                        <a:spcAft>
                          <a:spcPts val="0"/>
                        </a:spcAft>
                      </a:pPr>
                      <a:r>
                        <a:rPr lang="zh-TW" sz="1600" kern="100" dirty="0">
                          <a:effectLst/>
                        </a:rPr>
                        <a:t>學校國際化組</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tc>
                  <a:txBody>
                    <a:bodyPr/>
                    <a:lstStyle/>
                    <a:p>
                      <a:pPr>
                        <a:spcAft>
                          <a:spcPts val="0"/>
                        </a:spcAft>
                      </a:pPr>
                      <a:r>
                        <a:rPr lang="zh-TW" sz="1600" kern="100">
                          <a:effectLst/>
                        </a:rPr>
                        <a:t>總務主任</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學校國際化行政負責主任</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1788352465"/>
                  </a:ext>
                </a:extLst>
              </a:tr>
              <a:tr h="168571">
                <a:tc vMerge="1">
                  <a:txBody>
                    <a:bodyPr/>
                    <a:lstStyle/>
                    <a:p>
                      <a:endParaRPr lang="zh-TW" altLang="en-US"/>
                    </a:p>
                  </a:txBody>
                  <a:tcPr/>
                </a:tc>
                <a:tc>
                  <a:txBody>
                    <a:bodyPr/>
                    <a:lstStyle/>
                    <a:p>
                      <a:pPr>
                        <a:spcAft>
                          <a:spcPts val="0"/>
                        </a:spcAft>
                      </a:pPr>
                      <a:r>
                        <a:rPr lang="zh-TW" sz="1600" kern="100">
                          <a:effectLst/>
                        </a:rPr>
                        <a:t>文書組長</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學校國際化行政負責組</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763304287"/>
                  </a:ext>
                </a:extLst>
              </a:tr>
              <a:tr h="168571">
                <a:tc vMerge="1">
                  <a:txBody>
                    <a:bodyPr/>
                    <a:lstStyle/>
                    <a:p>
                      <a:endParaRPr lang="zh-TW" altLang="en-US"/>
                    </a:p>
                  </a:txBody>
                  <a:tcPr/>
                </a:tc>
                <a:tc>
                  <a:txBody>
                    <a:bodyPr/>
                    <a:lstStyle/>
                    <a:p>
                      <a:pPr>
                        <a:spcAft>
                          <a:spcPts val="0"/>
                        </a:spcAft>
                      </a:pPr>
                      <a:r>
                        <a:rPr lang="zh-TW" sz="1600" kern="100">
                          <a:effectLst/>
                        </a:rPr>
                        <a:t>事務組長</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學校國際化行政業務</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3436123338"/>
                  </a:ext>
                </a:extLst>
              </a:tr>
              <a:tr h="168571">
                <a:tc vMerge="1">
                  <a:txBody>
                    <a:bodyPr/>
                    <a:lstStyle/>
                    <a:p>
                      <a:endParaRPr lang="zh-TW" altLang="en-US"/>
                    </a:p>
                  </a:txBody>
                  <a:tcPr/>
                </a:tc>
                <a:tc>
                  <a:txBody>
                    <a:bodyPr/>
                    <a:lstStyle/>
                    <a:p>
                      <a:pPr>
                        <a:spcAft>
                          <a:spcPts val="0"/>
                        </a:spcAft>
                      </a:pPr>
                      <a:r>
                        <a:rPr lang="zh-TW" sz="1600" kern="100">
                          <a:effectLst/>
                        </a:rPr>
                        <a:t>出納組長</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a:effectLst/>
                        </a:rPr>
                        <a:t>學校國際化行政業務</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2540270574"/>
                  </a:ext>
                </a:extLst>
              </a:tr>
              <a:tr h="168571">
                <a:tc>
                  <a:txBody>
                    <a:bodyPr/>
                    <a:lstStyle/>
                    <a:p>
                      <a:pPr algn="ctr">
                        <a:spcAft>
                          <a:spcPts val="0"/>
                        </a:spcAft>
                      </a:pPr>
                      <a:r>
                        <a:rPr lang="zh-TW" sz="1600" kern="100" dirty="0">
                          <a:effectLst/>
                        </a:rPr>
                        <a:t>資源支持組</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nchor="ctr"/>
                </a:tc>
                <a:tc>
                  <a:txBody>
                    <a:bodyPr/>
                    <a:lstStyle/>
                    <a:p>
                      <a:pPr>
                        <a:spcAft>
                          <a:spcPts val="0"/>
                        </a:spcAft>
                      </a:pPr>
                      <a:r>
                        <a:rPr lang="zh-TW" sz="1600" kern="100" dirty="0" smtClean="0">
                          <a:effectLst/>
                        </a:rPr>
                        <a:t>家長會</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tc>
                  <a:txBody>
                    <a:bodyPr/>
                    <a:lstStyle/>
                    <a:p>
                      <a:pPr>
                        <a:spcAft>
                          <a:spcPts val="0"/>
                        </a:spcAft>
                      </a:pPr>
                      <a:r>
                        <a:rPr lang="zh-TW" sz="1600" kern="100" dirty="0">
                          <a:effectLst/>
                        </a:rPr>
                        <a:t>國際教育資源引進、志工協助</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3279" marR="33279" marT="0" marB="0"/>
                </a:tc>
                <a:extLst>
                  <a:ext uri="{0D108BD9-81ED-4DB2-BD59-A6C34878D82A}">
                    <a16:rowId xmlns:a16="http://schemas.microsoft.com/office/drawing/2014/main" val="1622133290"/>
                  </a:ext>
                </a:extLst>
              </a:tr>
            </a:tbl>
          </a:graphicData>
        </a:graphic>
      </p:graphicFrame>
      <p:sp>
        <p:nvSpPr>
          <p:cNvPr id="6" name="矩形 5"/>
          <p:cNvSpPr/>
          <p:nvPr/>
        </p:nvSpPr>
        <p:spPr>
          <a:xfrm>
            <a:off x="8618988" y="6437103"/>
            <a:ext cx="2952328" cy="338554"/>
          </a:xfrm>
          <a:prstGeom prst="rect">
            <a:avLst/>
          </a:prstGeom>
        </p:spPr>
        <p:txBody>
          <a:bodyPr wrap="square">
            <a:spAutoFit/>
          </a:bodyPr>
          <a:lstStyle/>
          <a:p>
            <a:pPr defTabSz="685800"/>
            <a:r>
              <a:rPr lang="zh-TW" altLang="en-US" sz="1600" dirty="0">
                <a:solidFill>
                  <a:prstClr val="black"/>
                </a:solidFill>
                <a:latin typeface="標楷體" panose="03000509000000000000" pitchFamily="65" charset="-120"/>
                <a:ea typeface="標楷體" panose="03000509000000000000" pitchFamily="65" charset="-120"/>
              </a:rPr>
              <a:t>（參考資料</a:t>
            </a:r>
            <a:r>
              <a:rPr lang="zh-TW" altLang="en-US" sz="1600" dirty="0" smtClean="0">
                <a:solidFill>
                  <a:prstClr val="black"/>
                </a:solidFill>
                <a:latin typeface="標楷體" panose="03000509000000000000" pitchFamily="65" charset="-120"/>
                <a:ea typeface="標楷體" panose="03000509000000000000" pitchFamily="65" charset="-120"/>
              </a:rPr>
              <a:t>：台北市志清國小）</a:t>
            </a:r>
            <a:endParaRPr lang="zh-TW" altLang="en-US" sz="1600" dirty="0">
              <a:solidFill>
                <a:prstClr val="black"/>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7049421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柒、</a:t>
            </a:r>
            <a:r>
              <a:rPr lang="en-US" altLang="zh-TW" dirty="0"/>
              <a:t>SIEP-IE</a:t>
            </a:r>
            <a:r>
              <a:rPr lang="zh-TW" altLang="en-US" dirty="0"/>
              <a:t>交流方案</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25</a:t>
            </a:fld>
            <a:endParaRPr lang="zh-TW" altLang="en-US" dirty="0"/>
          </a:p>
        </p:txBody>
      </p:sp>
      <p:graphicFrame>
        <p:nvGraphicFramePr>
          <p:cNvPr id="6" name="資料庫圖表 5"/>
          <p:cNvGraphicFramePr/>
          <p:nvPr>
            <p:extLst>
              <p:ext uri="{D42A27DB-BD31-4B8C-83A1-F6EECF244321}">
                <p14:modId xmlns:p14="http://schemas.microsoft.com/office/powerpoint/2010/main" val="4111044653"/>
              </p:ext>
            </p:extLst>
          </p:nvPr>
        </p:nvGraphicFramePr>
        <p:xfrm>
          <a:off x="1781073" y="1600107"/>
          <a:ext cx="8629853" cy="5050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98855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柒、</a:t>
            </a:r>
            <a:r>
              <a:rPr lang="en-US" altLang="zh-TW" dirty="0"/>
              <a:t>SIEP-IE</a:t>
            </a:r>
            <a:r>
              <a:rPr lang="zh-TW" altLang="en-US" dirty="0"/>
              <a:t>交流方案</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26</a:t>
            </a:fld>
            <a:endParaRPr lang="zh-TW" altLang="en-US" dirty="0"/>
          </a:p>
        </p:txBody>
      </p:sp>
      <p:sp>
        <p:nvSpPr>
          <p:cNvPr id="4" name="矩形 3"/>
          <p:cNvSpPr/>
          <p:nvPr/>
        </p:nvSpPr>
        <p:spPr>
          <a:xfrm>
            <a:off x="8063345" y="797073"/>
            <a:ext cx="3290455" cy="461665"/>
          </a:xfrm>
          <a:prstGeom prst="rect">
            <a:avLst/>
          </a:prstGeom>
        </p:spPr>
        <p:txBody>
          <a:bodyPr wrap="square">
            <a:spAutoFit/>
          </a:bodyPr>
          <a:lstStyle/>
          <a:p>
            <a:r>
              <a:rPr lang="en-US" altLang="zh-TW" sz="2400" dirty="0">
                <a:solidFill>
                  <a:schemeClr val="accent5">
                    <a:lumMod val="50000"/>
                  </a:schemeClr>
                </a:solidFill>
              </a:rPr>
              <a:t>(</a:t>
            </a:r>
            <a:r>
              <a:rPr lang="zh-TW" altLang="en-US" sz="2400" dirty="0">
                <a:solidFill>
                  <a:schemeClr val="accent5">
                    <a:lumMod val="50000"/>
                  </a:schemeClr>
                </a:solidFill>
              </a:rPr>
              <a:t>一</a:t>
            </a:r>
            <a:r>
              <a:rPr lang="en-US" altLang="zh-TW" sz="2400" dirty="0">
                <a:solidFill>
                  <a:schemeClr val="accent5">
                    <a:lumMod val="50000"/>
                  </a:schemeClr>
                </a:solidFill>
              </a:rPr>
              <a:t>)</a:t>
            </a:r>
            <a:r>
              <a:rPr lang="zh-TW" altLang="en-US" sz="2400" dirty="0">
                <a:solidFill>
                  <a:schemeClr val="accent5">
                    <a:lumMod val="50000"/>
                  </a:schemeClr>
                </a:solidFill>
              </a:rPr>
              <a:t>交流</a:t>
            </a:r>
            <a:r>
              <a:rPr lang="zh-TW" altLang="en-US" sz="2400" dirty="0" smtClean="0">
                <a:solidFill>
                  <a:schemeClr val="accent5">
                    <a:lumMod val="50000"/>
                  </a:schemeClr>
                </a:solidFill>
              </a:rPr>
              <a:t>方案學習</a:t>
            </a:r>
            <a:r>
              <a:rPr lang="zh-TW" altLang="en-US" sz="2400" dirty="0">
                <a:solidFill>
                  <a:schemeClr val="accent5">
                    <a:lumMod val="50000"/>
                  </a:schemeClr>
                </a:solidFill>
              </a:rPr>
              <a:t>目標</a:t>
            </a:r>
          </a:p>
        </p:txBody>
      </p:sp>
      <p:pic>
        <p:nvPicPr>
          <p:cNvPr id="5" name="圖片 4"/>
          <p:cNvPicPr>
            <a:picLocks noChangeAspect="1"/>
          </p:cNvPicPr>
          <p:nvPr/>
        </p:nvPicPr>
        <p:blipFill>
          <a:blip r:embed="rId2"/>
          <a:stretch>
            <a:fillRect/>
          </a:stretch>
        </p:blipFill>
        <p:spPr>
          <a:xfrm>
            <a:off x="838200" y="2619182"/>
            <a:ext cx="7874278" cy="3620466"/>
          </a:xfrm>
          <a:prstGeom prst="rect">
            <a:avLst/>
          </a:prstGeom>
          <a:ln>
            <a:solidFill>
              <a:schemeClr val="accent3">
                <a:lumMod val="50000"/>
              </a:schemeClr>
            </a:solidFill>
          </a:ln>
        </p:spPr>
      </p:pic>
      <p:sp>
        <p:nvSpPr>
          <p:cNvPr id="6" name="矩形 5"/>
          <p:cNvSpPr/>
          <p:nvPr/>
        </p:nvSpPr>
        <p:spPr>
          <a:xfrm>
            <a:off x="838200" y="6312274"/>
            <a:ext cx="2954655" cy="338554"/>
          </a:xfrm>
          <a:prstGeom prst="rect">
            <a:avLst/>
          </a:prstGeom>
        </p:spPr>
        <p:txBody>
          <a:bodyPr wrap="none">
            <a:spAutoFit/>
          </a:bodyPr>
          <a:lstStyle/>
          <a:p>
            <a:r>
              <a:rPr lang="en-US" altLang="zh-TW" sz="1600" dirty="0">
                <a:latin typeface="+mj-ea"/>
                <a:ea typeface="+mj-ea"/>
              </a:rPr>
              <a:t>(</a:t>
            </a:r>
            <a:r>
              <a:rPr lang="zh-TW" altLang="en-US" sz="1600" dirty="0">
                <a:latin typeface="+mj-ea"/>
                <a:ea typeface="+mj-ea"/>
              </a:rPr>
              <a:t>資料來源：花蓮縣東華附小）</a:t>
            </a:r>
            <a:endParaRPr lang="en-US" altLang="zh-TW" sz="1600" dirty="0">
              <a:latin typeface="+mj-ea"/>
              <a:ea typeface="+mj-ea"/>
            </a:endParaRPr>
          </a:p>
        </p:txBody>
      </p:sp>
      <p:sp>
        <p:nvSpPr>
          <p:cNvPr id="7" name="矩形 6"/>
          <p:cNvSpPr/>
          <p:nvPr/>
        </p:nvSpPr>
        <p:spPr>
          <a:xfrm>
            <a:off x="838200" y="1443404"/>
            <a:ext cx="6624736" cy="1107996"/>
          </a:xfrm>
          <a:prstGeom prst="rect">
            <a:avLst/>
          </a:prstGeom>
        </p:spPr>
        <p:txBody>
          <a:bodyPr wrap="square">
            <a:spAutoFit/>
          </a:bodyPr>
          <a:lstStyle/>
          <a:p>
            <a:pPr marL="285750" indent="-285750">
              <a:spcBef>
                <a:spcPts val="1200"/>
              </a:spcBef>
              <a:buFont typeface="Arial" panose="020B0604020202020204" pitchFamily="34" charset="0"/>
              <a:buChar char="•"/>
            </a:pPr>
            <a:r>
              <a:rPr lang="zh-TW" altLang="en-US" sz="2800" dirty="0"/>
              <a:t>對應議題實質</a:t>
            </a:r>
            <a:r>
              <a:rPr lang="zh-TW" altLang="en-US" sz="2800" dirty="0" smtClean="0"/>
              <a:t>內涵發展</a:t>
            </a:r>
            <a:r>
              <a:rPr lang="zh-TW" altLang="en-US" sz="2800" dirty="0"/>
              <a:t>學習目標</a:t>
            </a:r>
            <a:r>
              <a:rPr lang="zh-TW" altLang="en-US" sz="2800" dirty="0" smtClean="0"/>
              <a:t>。</a:t>
            </a:r>
            <a:endParaRPr lang="en-US" altLang="zh-TW" sz="2800" dirty="0" smtClean="0"/>
          </a:p>
          <a:p>
            <a:pPr marL="285750" indent="-285750">
              <a:spcBef>
                <a:spcPts val="1200"/>
              </a:spcBef>
              <a:buFont typeface="Arial" panose="020B0604020202020204" pitchFamily="34" charset="0"/>
              <a:buChar char="•"/>
            </a:pPr>
            <a:r>
              <a:rPr lang="zh-TW" altLang="en-US" sz="2800" dirty="0" smtClean="0"/>
              <a:t>為評量的依準。</a:t>
            </a:r>
            <a:endParaRPr lang="zh-TW" altLang="en-US" sz="2800" dirty="0"/>
          </a:p>
        </p:txBody>
      </p:sp>
    </p:spTree>
    <p:extLst>
      <p:ext uri="{BB962C8B-B14F-4D97-AF65-F5344CB8AC3E}">
        <p14:creationId xmlns:p14="http://schemas.microsoft.com/office/powerpoint/2010/main" val="7411839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柒、</a:t>
            </a:r>
            <a:r>
              <a:rPr lang="en-US" altLang="zh-TW" dirty="0"/>
              <a:t>SIEP-IE</a:t>
            </a:r>
            <a:r>
              <a:rPr lang="zh-TW" altLang="en-US" dirty="0"/>
              <a:t>交流方案</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27</a:t>
            </a:fld>
            <a:endParaRPr lang="zh-TW" altLang="en-US" dirty="0"/>
          </a:p>
        </p:txBody>
      </p:sp>
      <p:sp>
        <p:nvSpPr>
          <p:cNvPr id="4" name="矩形 3"/>
          <p:cNvSpPr/>
          <p:nvPr/>
        </p:nvSpPr>
        <p:spPr>
          <a:xfrm>
            <a:off x="8163098" y="797073"/>
            <a:ext cx="3190702" cy="461665"/>
          </a:xfrm>
          <a:prstGeom prst="rect">
            <a:avLst/>
          </a:prstGeom>
        </p:spPr>
        <p:txBody>
          <a:bodyPr wrap="square">
            <a:spAutoFit/>
          </a:bodyPr>
          <a:lstStyle/>
          <a:p>
            <a:r>
              <a:rPr lang="en-US" altLang="zh-TW" sz="2400" dirty="0">
                <a:solidFill>
                  <a:schemeClr val="accent5">
                    <a:lumMod val="50000"/>
                  </a:schemeClr>
                </a:solidFill>
              </a:rPr>
              <a:t>(</a:t>
            </a:r>
            <a:r>
              <a:rPr lang="zh-TW" altLang="en-US" sz="2400" dirty="0">
                <a:solidFill>
                  <a:schemeClr val="accent5">
                    <a:lumMod val="50000"/>
                  </a:schemeClr>
                </a:solidFill>
              </a:rPr>
              <a:t>二</a:t>
            </a:r>
            <a:r>
              <a:rPr lang="en-US" altLang="zh-TW" sz="2400" dirty="0">
                <a:solidFill>
                  <a:schemeClr val="accent5">
                    <a:lumMod val="50000"/>
                  </a:schemeClr>
                </a:solidFill>
              </a:rPr>
              <a:t>)</a:t>
            </a:r>
            <a:r>
              <a:rPr lang="zh-TW" altLang="en-US" sz="2400" dirty="0">
                <a:solidFill>
                  <a:schemeClr val="accent5">
                    <a:lumMod val="50000"/>
                  </a:schemeClr>
                </a:solidFill>
              </a:rPr>
              <a:t>整體</a:t>
            </a:r>
            <a:r>
              <a:rPr lang="zh-TW" altLang="en-US" sz="2400" dirty="0" smtClean="0">
                <a:solidFill>
                  <a:schemeClr val="accent5">
                    <a:lumMod val="50000"/>
                  </a:schemeClr>
                </a:solidFill>
              </a:rPr>
              <a:t>交流方案</a:t>
            </a:r>
            <a:r>
              <a:rPr lang="zh-TW" altLang="en-US" sz="2400" dirty="0">
                <a:solidFill>
                  <a:schemeClr val="accent5">
                    <a:lumMod val="50000"/>
                  </a:schemeClr>
                </a:solidFill>
              </a:rPr>
              <a:t>規劃</a:t>
            </a:r>
          </a:p>
        </p:txBody>
      </p:sp>
      <p:sp>
        <p:nvSpPr>
          <p:cNvPr id="5" name="矩形 4"/>
          <p:cNvSpPr/>
          <p:nvPr/>
        </p:nvSpPr>
        <p:spPr>
          <a:xfrm>
            <a:off x="838200" y="5953536"/>
            <a:ext cx="3159839" cy="338554"/>
          </a:xfrm>
          <a:prstGeom prst="rect">
            <a:avLst/>
          </a:prstGeom>
        </p:spPr>
        <p:txBody>
          <a:bodyPr wrap="none">
            <a:spAutoFit/>
          </a:bodyPr>
          <a:lstStyle/>
          <a:p>
            <a:r>
              <a:rPr lang="en-US" altLang="zh-TW" sz="1600" dirty="0">
                <a:latin typeface="+mj-ea"/>
                <a:ea typeface="+mj-ea"/>
              </a:rPr>
              <a:t>(</a:t>
            </a:r>
            <a:r>
              <a:rPr lang="zh-TW" altLang="en-US" sz="1600" dirty="0">
                <a:latin typeface="+mj-ea"/>
                <a:ea typeface="+mj-ea"/>
              </a:rPr>
              <a:t>資料來源：臺北市立龍門國中）</a:t>
            </a:r>
            <a:endParaRPr lang="en-US" altLang="zh-TW" sz="1600" dirty="0">
              <a:latin typeface="+mj-ea"/>
              <a:ea typeface="+mj-ea"/>
            </a:endParaRPr>
          </a:p>
        </p:txBody>
      </p:sp>
      <p:sp>
        <p:nvSpPr>
          <p:cNvPr id="6" name="矩形 5"/>
          <p:cNvSpPr/>
          <p:nvPr/>
        </p:nvSpPr>
        <p:spPr>
          <a:xfrm>
            <a:off x="838200" y="1541789"/>
            <a:ext cx="7986881" cy="461665"/>
          </a:xfrm>
          <a:prstGeom prst="rect">
            <a:avLst/>
          </a:prstGeom>
        </p:spPr>
        <p:txBody>
          <a:bodyPr wrap="square">
            <a:spAutoFit/>
          </a:bodyPr>
          <a:lstStyle/>
          <a:p>
            <a:pPr marL="285750" indent="-285750">
              <a:buFont typeface="Wingdings" panose="05000000000000000000" pitchFamily="2" charset="2"/>
              <a:buChar char="ü"/>
            </a:pPr>
            <a:r>
              <a:rPr lang="zh-TW" altLang="en-US" sz="2400" dirty="0"/>
              <a:t>依照交流活動各階段之規劃</a:t>
            </a:r>
            <a:r>
              <a:rPr lang="zh-TW" altLang="en-US" sz="2400" dirty="0" smtClean="0"/>
              <a:t>要項</a:t>
            </a:r>
            <a:r>
              <a:rPr lang="zh-TW" altLang="en-US" sz="2400" b="1" dirty="0" smtClean="0">
                <a:solidFill>
                  <a:srgbClr val="C00000"/>
                </a:solidFill>
              </a:rPr>
              <a:t>簡要</a:t>
            </a:r>
            <a:r>
              <a:rPr lang="zh-TW" altLang="en-US" sz="2400" dirty="0" smtClean="0"/>
              <a:t>說明。</a:t>
            </a:r>
            <a:endParaRPr lang="zh-TW" altLang="en-US" sz="2400" dirty="0"/>
          </a:p>
        </p:txBody>
      </p:sp>
      <p:graphicFrame>
        <p:nvGraphicFramePr>
          <p:cNvPr id="7" name="表格 6"/>
          <p:cNvGraphicFramePr>
            <a:graphicFrameLocks noGrp="1"/>
          </p:cNvGraphicFramePr>
          <p:nvPr>
            <p:extLst>
              <p:ext uri="{D42A27DB-BD31-4B8C-83A1-F6EECF244321}">
                <p14:modId xmlns:p14="http://schemas.microsoft.com/office/powerpoint/2010/main" val="3820841057"/>
              </p:ext>
            </p:extLst>
          </p:nvPr>
        </p:nvGraphicFramePr>
        <p:xfrm>
          <a:off x="401543" y="2003454"/>
          <a:ext cx="11388915" cy="3933476"/>
        </p:xfrm>
        <a:graphic>
          <a:graphicData uri="http://schemas.openxmlformats.org/drawingml/2006/table">
            <a:tbl>
              <a:tblPr>
                <a:tableStyleId>{5C22544A-7EE6-4342-B048-85BDC9FD1C3A}</a:tableStyleId>
              </a:tblPr>
              <a:tblGrid>
                <a:gridCol w="1230979">
                  <a:extLst>
                    <a:ext uri="{9D8B030D-6E8A-4147-A177-3AD203B41FA5}">
                      <a16:colId xmlns:a16="http://schemas.microsoft.com/office/drawing/2014/main" val="3411089413"/>
                    </a:ext>
                  </a:extLst>
                </a:gridCol>
                <a:gridCol w="2864848">
                  <a:extLst>
                    <a:ext uri="{9D8B030D-6E8A-4147-A177-3AD203B41FA5}">
                      <a16:colId xmlns:a16="http://schemas.microsoft.com/office/drawing/2014/main" val="3258635376"/>
                    </a:ext>
                  </a:extLst>
                </a:gridCol>
                <a:gridCol w="3646544">
                  <a:extLst>
                    <a:ext uri="{9D8B030D-6E8A-4147-A177-3AD203B41FA5}">
                      <a16:colId xmlns:a16="http://schemas.microsoft.com/office/drawing/2014/main" val="1352608534"/>
                    </a:ext>
                  </a:extLst>
                </a:gridCol>
                <a:gridCol w="3646544">
                  <a:extLst>
                    <a:ext uri="{9D8B030D-6E8A-4147-A177-3AD203B41FA5}">
                      <a16:colId xmlns:a16="http://schemas.microsoft.com/office/drawing/2014/main" val="339016023"/>
                    </a:ext>
                  </a:extLst>
                </a:gridCol>
              </a:tblGrid>
              <a:tr h="88174">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zh-TW" altLang="en-US" sz="1800" b="1" u="none" strike="noStrike" dirty="0" smtClean="0">
                          <a:solidFill>
                            <a:schemeClr val="bg1"/>
                          </a:solidFill>
                          <a:effectLst>
                            <a:outerShdw blurRad="38100" dist="38100" dir="2700000" algn="tl">
                              <a:srgbClr val="000000">
                                <a:alpha val="43137"/>
                              </a:srgbClr>
                            </a:outerShdw>
                          </a:effectLst>
                        </a:rPr>
                        <a:t>項目</a:t>
                      </a:r>
                      <a:r>
                        <a:rPr lang="en-US" altLang="zh-TW" sz="1800" b="1" u="none" strike="noStrike" dirty="0" smtClean="0">
                          <a:solidFill>
                            <a:schemeClr val="bg1"/>
                          </a:solidFill>
                          <a:effectLst>
                            <a:outerShdw blurRad="38100" dist="38100" dir="2700000" algn="tl">
                              <a:srgbClr val="000000">
                                <a:alpha val="43137"/>
                              </a:srgbClr>
                            </a:outerShdw>
                          </a:effectLst>
                        </a:rPr>
                        <a:t>/</a:t>
                      </a:r>
                      <a:endParaRPr lang="zh-TW" altLang="en-US" sz="1800" b="1" i="0" u="none" strike="noStrike" dirty="0" smtClean="0">
                        <a:solidFill>
                          <a:schemeClr val="bg1"/>
                        </a:solidFill>
                        <a:effectLst>
                          <a:outerShdw blurRad="38100" dist="38100" dir="2700000" algn="tl">
                            <a:srgbClr val="000000">
                              <a:alpha val="43137"/>
                            </a:srgbClr>
                          </a:outerShdw>
                        </a:effectLst>
                        <a:latin typeface="新細明體" panose="02020500000000000000" pitchFamily="18" charset="-120"/>
                        <a:ea typeface="新細明體" panose="02020500000000000000" pitchFamily="18" charset="-120"/>
                      </a:endParaRPr>
                    </a:p>
                    <a:p>
                      <a:pPr algn="ctr" fontAlgn="ctr"/>
                      <a:r>
                        <a:rPr lang="zh-TW" altLang="en-US" sz="1800" b="1" u="none" strike="noStrike" dirty="0" smtClean="0">
                          <a:solidFill>
                            <a:schemeClr val="bg1"/>
                          </a:solidFill>
                          <a:effectLst>
                            <a:outerShdw blurRad="38100" dist="38100" dir="2700000" algn="tl">
                              <a:srgbClr val="000000">
                                <a:alpha val="43137"/>
                              </a:srgbClr>
                            </a:outerShdw>
                          </a:effectLst>
                        </a:rPr>
                        <a:t>階段</a:t>
                      </a:r>
                      <a:endParaRPr lang="zh-TW" altLang="en-US" sz="1800" b="1" i="0" u="none" strike="noStrike" dirty="0">
                        <a:solidFill>
                          <a:schemeClr val="bg1"/>
                        </a:solidFill>
                        <a:effectLst>
                          <a:outerShdw blurRad="38100" dist="38100" dir="2700000" algn="tl">
                            <a:srgbClr val="000000">
                              <a:alpha val="43137"/>
                            </a:srgbClr>
                          </a:outerShdw>
                        </a:effectLst>
                        <a:latin typeface="新細明體" panose="02020500000000000000" pitchFamily="18" charset="-120"/>
                        <a:ea typeface="新細明體" panose="02020500000000000000" pitchFamily="18" charset="-120"/>
                      </a:endParaRPr>
                    </a:p>
                  </a:txBody>
                  <a:tcPr marL="4199" marR="4199" marT="4199" marB="0" anchor="ctr">
                    <a:solidFill>
                      <a:schemeClr val="accent5">
                        <a:lumMod val="50000"/>
                      </a:schemeClr>
                    </a:solidFill>
                  </a:tcPr>
                </a:tc>
                <a:tc>
                  <a:txBody>
                    <a:bodyPr/>
                    <a:lstStyle/>
                    <a:p>
                      <a:pPr algn="ctr" fontAlgn="ctr"/>
                      <a:r>
                        <a:rPr lang="zh-TW" altLang="en-US" sz="1800" b="1" u="none" strike="noStrike" dirty="0">
                          <a:solidFill>
                            <a:schemeClr val="bg1"/>
                          </a:solidFill>
                          <a:effectLst>
                            <a:outerShdw blurRad="38100" dist="38100" dir="2700000" algn="tl">
                              <a:srgbClr val="000000">
                                <a:alpha val="43137"/>
                              </a:srgbClr>
                            </a:outerShdw>
                          </a:effectLst>
                        </a:rPr>
                        <a:t>行政及夥伴機制</a:t>
                      </a:r>
                      <a:endParaRPr lang="zh-TW" altLang="en-US" sz="1800" b="1" i="0" u="none" strike="noStrike" dirty="0">
                        <a:solidFill>
                          <a:schemeClr val="bg1"/>
                        </a:solidFill>
                        <a:effectLst>
                          <a:outerShdw blurRad="38100" dist="38100" dir="2700000" algn="tl">
                            <a:srgbClr val="000000">
                              <a:alpha val="43137"/>
                            </a:srgbClr>
                          </a:outerShdw>
                        </a:effectLst>
                        <a:latin typeface="新細明體" panose="02020500000000000000" pitchFamily="18" charset="-120"/>
                        <a:ea typeface="新細明體" panose="02020500000000000000" pitchFamily="18" charset="-120"/>
                      </a:endParaRPr>
                    </a:p>
                  </a:txBody>
                  <a:tcPr marL="4199" marR="4199" marT="4199" marB="0" anchor="ctr">
                    <a:solidFill>
                      <a:schemeClr val="accent5">
                        <a:lumMod val="50000"/>
                      </a:schemeClr>
                    </a:solidFill>
                  </a:tcPr>
                </a:tc>
                <a:tc>
                  <a:txBody>
                    <a:bodyPr/>
                    <a:lstStyle/>
                    <a:p>
                      <a:pPr algn="ctr" fontAlgn="ctr"/>
                      <a:r>
                        <a:rPr lang="zh-TW" altLang="en-US" sz="1800" b="1" u="none" strike="noStrike" dirty="0">
                          <a:solidFill>
                            <a:schemeClr val="bg1"/>
                          </a:solidFill>
                          <a:effectLst>
                            <a:outerShdw blurRad="38100" dist="38100" dir="2700000" algn="tl">
                              <a:srgbClr val="000000">
                                <a:alpha val="43137"/>
                              </a:srgbClr>
                            </a:outerShdw>
                          </a:effectLst>
                        </a:rPr>
                        <a:t>課程及教學實施</a:t>
                      </a:r>
                      <a:endParaRPr lang="zh-TW" altLang="en-US" sz="1800" b="1" i="0" u="none" strike="noStrike" dirty="0">
                        <a:solidFill>
                          <a:schemeClr val="bg1"/>
                        </a:solidFill>
                        <a:effectLst>
                          <a:outerShdw blurRad="38100" dist="38100" dir="2700000" algn="tl">
                            <a:srgbClr val="000000">
                              <a:alpha val="43137"/>
                            </a:srgbClr>
                          </a:outerShdw>
                        </a:effectLst>
                        <a:latin typeface="新細明體" panose="02020500000000000000" pitchFamily="18" charset="-120"/>
                        <a:ea typeface="新細明體" panose="02020500000000000000" pitchFamily="18" charset="-120"/>
                      </a:endParaRPr>
                    </a:p>
                  </a:txBody>
                  <a:tcPr marL="4199" marR="4199" marT="4199" marB="0" anchor="ctr">
                    <a:solidFill>
                      <a:schemeClr val="accent5">
                        <a:lumMod val="50000"/>
                      </a:schemeClr>
                    </a:solidFill>
                  </a:tcPr>
                </a:tc>
                <a:tc>
                  <a:txBody>
                    <a:bodyPr/>
                    <a:lstStyle/>
                    <a:p>
                      <a:pPr algn="ctr" fontAlgn="ctr"/>
                      <a:r>
                        <a:rPr lang="zh-TW" altLang="en-US" sz="1800" b="1" u="none" strike="noStrike" dirty="0">
                          <a:solidFill>
                            <a:schemeClr val="bg1"/>
                          </a:solidFill>
                          <a:effectLst>
                            <a:outerShdw blurRad="38100" dist="38100" dir="2700000" algn="tl">
                              <a:srgbClr val="000000">
                                <a:alpha val="43137"/>
                              </a:srgbClr>
                            </a:outerShdw>
                          </a:effectLst>
                        </a:rPr>
                        <a:t>評估及修正機制</a:t>
                      </a:r>
                      <a:endParaRPr lang="zh-TW" altLang="en-US" sz="1800" b="1" i="0" u="none" strike="noStrike" dirty="0">
                        <a:solidFill>
                          <a:schemeClr val="bg1"/>
                        </a:solidFill>
                        <a:effectLst>
                          <a:outerShdw blurRad="38100" dist="38100" dir="2700000" algn="tl">
                            <a:srgbClr val="000000">
                              <a:alpha val="43137"/>
                            </a:srgbClr>
                          </a:outerShdw>
                        </a:effectLst>
                        <a:latin typeface="新細明體" panose="02020500000000000000" pitchFamily="18" charset="-120"/>
                        <a:ea typeface="新細明體" panose="02020500000000000000" pitchFamily="18" charset="-120"/>
                      </a:endParaRPr>
                    </a:p>
                  </a:txBody>
                  <a:tcPr marL="4199" marR="4199" marT="4199" marB="0" anchor="ctr">
                    <a:solidFill>
                      <a:schemeClr val="accent5">
                        <a:lumMod val="50000"/>
                      </a:schemeClr>
                    </a:solidFill>
                  </a:tcPr>
                </a:tc>
                <a:extLst>
                  <a:ext uri="{0D108BD9-81ED-4DB2-BD59-A6C34878D82A}">
                    <a16:rowId xmlns:a16="http://schemas.microsoft.com/office/drawing/2014/main" val="4034988035"/>
                  </a:ext>
                </a:extLst>
              </a:tr>
              <a:tr h="447590">
                <a:tc>
                  <a:txBody>
                    <a:bodyPr/>
                    <a:lstStyle/>
                    <a:p>
                      <a:pPr algn="ctr" fontAlgn="ctr"/>
                      <a:r>
                        <a:rPr lang="zh-TW" altLang="en-US" sz="1800" b="1" u="none" strike="noStrike" dirty="0">
                          <a:solidFill>
                            <a:schemeClr val="bg1"/>
                          </a:solidFill>
                          <a:effectLst>
                            <a:outerShdw blurRad="38100" dist="38100" dir="2700000" algn="tl">
                              <a:srgbClr val="000000">
                                <a:alpha val="43137"/>
                              </a:srgbClr>
                            </a:outerShdw>
                          </a:effectLst>
                        </a:rPr>
                        <a:t>交流前</a:t>
                      </a:r>
                      <a:endParaRPr lang="zh-TW" altLang="en-US" sz="1800" b="1" i="0" u="none" strike="noStrike" dirty="0">
                        <a:solidFill>
                          <a:schemeClr val="bg1"/>
                        </a:solidFill>
                        <a:effectLst>
                          <a:outerShdw blurRad="38100" dist="38100" dir="2700000" algn="tl">
                            <a:srgbClr val="000000">
                              <a:alpha val="43137"/>
                            </a:srgbClr>
                          </a:outerShdw>
                        </a:effectLst>
                        <a:latin typeface="新細明體" panose="02020500000000000000" pitchFamily="18" charset="-120"/>
                        <a:ea typeface="新細明體" panose="02020500000000000000" pitchFamily="18" charset="-120"/>
                      </a:endParaRPr>
                    </a:p>
                  </a:txBody>
                  <a:tcPr marL="4199" marR="4199" marT="4199" marB="0" anchor="ctr">
                    <a:solidFill>
                      <a:schemeClr val="accent5">
                        <a:lumMod val="50000"/>
                      </a:schemeClr>
                    </a:solidFill>
                  </a:tcPr>
                </a:tc>
                <a:tc>
                  <a:txBody>
                    <a:bodyPr/>
                    <a:lstStyle/>
                    <a:p>
                      <a:pPr marL="285750" indent="-285750" algn="l" fontAlgn="ctr">
                        <a:buFont typeface="Arial" panose="020B0604020202020204" pitchFamily="34" charset="0"/>
                        <a:buChar char="•"/>
                      </a:pPr>
                      <a:r>
                        <a:rPr lang="zh-TW" altLang="en-US" sz="1700" u="none" strike="noStrike" dirty="0" smtClean="0">
                          <a:effectLst/>
                        </a:rPr>
                        <a:t>建立</a:t>
                      </a:r>
                      <a:r>
                        <a:rPr lang="zh-TW" altLang="en-US" sz="1700" u="none" strike="noStrike" dirty="0">
                          <a:effectLst/>
                        </a:rPr>
                        <a:t>國際學習夥伴連繫</a:t>
                      </a:r>
                      <a:r>
                        <a:rPr lang="zh-TW" altLang="en-US" sz="1700" u="none" strike="noStrike" dirty="0" smtClean="0">
                          <a:effectLst/>
                        </a:rPr>
                        <a:t>平台</a:t>
                      </a:r>
                      <a:endParaRPr lang="en-US" altLang="zh-TW" sz="1700" u="none" strike="noStrike" dirty="0" smtClean="0">
                        <a:effectLst/>
                      </a:endParaRPr>
                    </a:p>
                    <a:p>
                      <a:pPr marL="285750" indent="-285750" algn="l" fontAlgn="ctr">
                        <a:buFont typeface="Arial" panose="020B0604020202020204" pitchFamily="34" charset="0"/>
                        <a:buChar char="•"/>
                      </a:pPr>
                      <a:r>
                        <a:rPr lang="zh-TW" altLang="en-US" sz="1700" u="none" strike="noStrike" dirty="0" smtClean="0">
                          <a:effectLst/>
                        </a:rPr>
                        <a:t>組織</a:t>
                      </a:r>
                      <a:r>
                        <a:rPr lang="zh-TW" altLang="en-US" sz="1700" u="none" strike="noStrike" dirty="0">
                          <a:effectLst/>
                        </a:rPr>
                        <a:t>專責行政支援系統</a:t>
                      </a:r>
                      <a:br>
                        <a:rPr lang="zh-TW" altLang="en-US" sz="1700" u="none" strike="noStrike" dirty="0">
                          <a:effectLst/>
                        </a:rPr>
                      </a:br>
                      <a:r>
                        <a:rPr lang="zh-TW" altLang="en-US" sz="1700" u="none" strike="noStrike" dirty="0" smtClean="0">
                          <a:effectLst/>
                        </a:rPr>
                        <a:t>規劃</a:t>
                      </a:r>
                      <a:r>
                        <a:rPr lang="zh-TW" altLang="en-US" sz="1700" u="none" strike="noStrike" dirty="0">
                          <a:effectLst/>
                        </a:rPr>
                        <a:t>整體國際交流期</a:t>
                      </a:r>
                      <a:r>
                        <a:rPr lang="zh-TW" altLang="en-US" sz="1700" u="none" strike="noStrike" dirty="0" smtClean="0">
                          <a:effectLst/>
                        </a:rPr>
                        <a:t>程</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tc>
                  <a:txBody>
                    <a:bodyPr/>
                    <a:lstStyle/>
                    <a:p>
                      <a:pPr marL="285750" indent="-285750" algn="l" fontAlgn="ctr">
                        <a:buFont typeface="Arial" panose="020B0604020202020204" pitchFamily="34" charset="0"/>
                        <a:buChar char="•"/>
                      </a:pPr>
                      <a:r>
                        <a:rPr lang="zh-TW" altLang="en-US" sz="1700" u="none" strike="noStrike" dirty="0" smtClean="0">
                          <a:effectLst/>
                        </a:rPr>
                        <a:t>規劃</a:t>
                      </a:r>
                      <a:r>
                        <a:rPr lang="zh-TW" altLang="en-US" sz="1700" u="none" strike="noStrike" dirty="0">
                          <a:effectLst/>
                        </a:rPr>
                        <a:t>並實施國際交流行前</a:t>
                      </a:r>
                      <a:r>
                        <a:rPr lang="zh-TW" altLang="en-US" sz="1700" u="none" strike="noStrike" dirty="0" smtClean="0">
                          <a:effectLst/>
                        </a:rPr>
                        <a:t>課程</a:t>
                      </a:r>
                      <a:endParaRPr lang="en-US" altLang="zh-TW" sz="1700" u="none" strike="noStrike" dirty="0" smtClean="0">
                        <a:effectLst/>
                      </a:endParaRPr>
                    </a:p>
                    <a:p>
                      <a:pPr marL="285750" indent="-285750" algn="l" fontAlgn="ctr">
                        <a:buFont typeface="Arial" panose="020B0604020202020204" pitchFamily="34" charset="0"/>
                        <a:buChar char="•"/>
                      </a:pPr>
                      <a:r>
                        <a:rPr lang="zh-TW" altLang="en-US" sz="1700" u="none" strike="noStrike" dirty="0" smtClean="0">
                          <a:effectLst/>
                        </a:rPr>
                        <a:t>與</a:t>
                      </a:r>
                      <a:r>
                        <a:rPr lang="zh-TW" altLang="en-US" sz="1700" u="none" strike="noStrike" dirty="0">
                          <a:effectLst/>
                        </a:rPr>
                        <a:t>夥伴學校討論課程進行方式</a:t>
                      </a:r>
                      <a:br>
                        <a:rPr lang="zh-TW" altLang="en-US" sz="1700" u="none" strike="noStrike" dirty="0">
                          <a:effectLst/>
                        </a:rPr>
                      </a:br>
                      <a:r>
                        <a:rPr lang="zh-TW" altLang="en-US" sz="1700" u="none" strike="noStrike" dirty="0">
                          <a:effectLst/>
                        </a:rPr>
                        <a:t>交流課程及主題</a:t>
                      </a:r>
                      <a:r>
                        <a:rPr lang="zh-TW" altLang="en-US" sz="1700" u="none" strike="noStrike" dirty="0" smtClean="0">
                          <a:effectLst/>
                        </a:rPr>
                        <a:t>確認</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tc>
                  <a:txBody>
                    <a:bodyPr/>
                    <a:lstStyle/>
                    <a:p>
                      <a:pPr marL="285750" indent="-285750" algn="l" fontAlgn="ctr">
                        <a:buFont typeface="Arial" panose="020B0604020202020204" pitchFamily="34" charset="0"/>
                        <a:buChar char="•"/>
                      </a:pPr>
                      <a:r>
                        <a:rPr lang="zh-TW" altLang="en-US" sz="1700" u="none" strike="noStrike" dirty="0" smtClean="0">
                          <a:effectLst/>
                        </a:rPr>
                        <a:t>座談會</a:t>
                      </a:r>
                      <a:r>
                        <a:rPr lang="zh-TW" altLang="en-US" sz="1700" u="none" strike="noStrike" dirty="0">
                          <a:effectLst/>
                        </a:rPr>
                        <a:t>討論並且評估活動進行</a:t>
                      </a:r>
                      <a:r>
                        <a:rPr lang="zh-TW" altLang="en-US" sz="1700" u="none" strike="noStrike" dirty="0" smtClean="0">
                          <a:effectLst/>
                        </a:rPr>
                        <a:t>方式</a:t>
                      </a:r>
                      <a:endParaRPr lang="en-US" altLang="zh-TW" sz="1700" u="none" strike="noStrike" dirty="0" smtClean="0">
                        <a:effectLst/>
                      </a:endParaRPr>
                    </a:p>
                    <a:p>
                      <a:pPr marL="285750" indent="-285750" algn="l" fontAlgn="ctr">
                        <a:buFont typeface="Arial" panose="020B0604020202020204" pitchFamily="34" charset="0"/>
                        <a:buChar char="•"/>
                      </a:pPr>
                      <a:r>
                        <a:rPr lang="zh-TW" altLang="en-US" sz="1700" u="none" strike="noStrike" dirty="0" smtClean="0">
                          <a:effectLst/>
                        </a:rPr>
                        <a:t>參考</a:t>
                      </a:r>
                      <a:r>
                        <a:rPr lang="zh-TW" altLang="en-US" sz="1700" u="none" strike="noStrike" dirty="0">
                          <a:effectLst/>
                        </a:rPr>
                        <a:t>往年的交流建議，修擬今年學習課程內容</a:t>
                      </a:r>
                      <a:br>
                        <a:rPr lang="zh-TW" altLang="en-US" sz="1700" u="none" strike="noStrike" dirty="0">
                          <a:effectLst/>
                        </a:rPr>
                      </a:br>
                      <a:r>
                        <a:rPr lang="zh-TW" altLang="en-US" sz="1700" u="none" strike="noStrike" dirty="0">
                          <a:effectLst/>
                        </a:rPr>
                        <a:t>邀請專家學者分享及建議活動</a:t>
                      </a:r>
                      <a:r>
                        <a:rPr lang="zh-TW" altLang="en-US" sz="1700" u="none" strike="noStrike" dirty="0" smtClean="0">
                          <a:effectLst/>
                        </a:rPr>
                        <a:t>課程</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extLst>
                  <a:ext uri="{0D108BD9-81ED-4DB2-BD59-A6C34878D82A}">
                    <a16:rowId xmlns:a16="http://schemas.microsoft.com/office/drawing/2014/main" val="1840624900"/>
                  </a:ext>
                </a:extLst>
              </a:tr>
              <a:tr h="447590">
                <a:tc>
                  <a:txBody>
                    <a:bodyPr/>
                    <a:lstStyle/>
                    <a:p>
                      <a:pPr algn="ctr" fontAlgn="ctr"/>
                      <a:r>
                        <a:rPr lang="zh-TW" altLang="en-US" sz="1800" b="1" u="none" strike="noStrike" dirty="0">
                          <a:solidFill>
                            <a:schemeClr val="bg1"/>
                          </a:solidFill>
                          <a:effectLst>
                            <a:outerShdw blurRad="38100" dist="38100" dir="2700000" algn="tl">
                              <a:srgbClr val="000000">
                                <a:alpha val="43137"/>
                              </a:srgbClr>
                            </a:outerShdw>
                          </a:effectLst>
                        </a:rPr>
                        <a:t>交流中</a:t>
                      </a:r>
                      <a:endParaRPr lang="zh-TW" altLang="en-US" sz="1800" b="1" i="0" u="none" strike="noStrike" dirty="0">
                        <a:solidFill>
                          <a:schemeClr val="bg1"/>
                        </a:solidFill>
                        <a:effectLst>
                          <a:outerShdw blurRad="38100" dist="38100" dir="2700000" algn="tl">
                            <a:srgbClr val="000000">
                              <a:alpha val="43137"/>
                            </a:srgbClr>
                          </a:outerShdw>
                        </a:effectLst>
                        <a:latin typeface="新細明體" panose="02020500000000000000" pitchFamily="18" charset="-120"/>
                        <a:ea typeface="新細明體" panose="02020500000000000000" pitchFamily="18" charset="-120"/>
                      </a:endParaRPr>
                    </a:p>
                  </a:txBody>
                  <a:tcPr marL="4199" marR="4199" marT="4199" marB="0" anchor="ctr">
                    <a:solidFill>
                      <a:schemeClr val="accent5">
                        <a:lumMod val="50000"/>
                      </a:schemeClr>
                    </a:solidFill>
                  </a:tcPr>
                </a:tc>
                <a:tc>
                  <a:txBody>
                    <a:bodyPr/>
                    <a:lstStyle/>
                    <a:p>
                      <a:pPr marL="285750" indent="-285750" algn="l" fontAlgn="ctr">
                        <a:buFont typeface="Arial" panose="020B0604020202020204" pitchFamily="34" charset="0"/>
                        <a:buChar char="•"/>
                      </a:pPr>
                      <a:r>
                        <a:rPr lang="zh-TW" altLang="en-US" sz="1700" u="none" strike="noStrike" dirty="0" smtClean="0">
                          <a:effectLst/>
                        </a:rPr>
                        <a:t>執行</a:t>
                      </a:r>
                      <a:r>
                        <a:rPr lang="zh-TW" altLang="en-US" sz="1700" u="none" strike="noStrike" dirty="0">
                          <a:effectLst/>
                        </a:rPr>
                        <a:t>活動</a:t>
                      </a:r>
                      <a:r>
                        <a:rPr lang="zh-TW" altLang="en-US" sz="1700" u="none" strike="noStrike" dirty="0" smtClean="0">
                          <a:effectLst/>
                        </a:rPr>
                        <a:t>任務</a:t>
                      </a:r>
                      <a:endParaRPr lang="en-US" altLang="zh-TW" sz="1700" u="none" strike="noStrike" dirty="0" smtClean="0">
                        <a:effectLst/>
                      </a:endParaRPr>
                    </a:p>
                    <a:p>
                      <a:pPr marL="285750" indent="-285750" algn="l" fontAlgn="ctr">
                        <a:buFont typeface="Arial" panose="020B0604020202020204" pitchFamily="34" charset="0"/>
                        <a:buChar char="•"/>
                      </a:pPr>
                      <a:r>
                        <a:rPr lang="zh-TW" altLang="en-US" sz="1700" u="none" strike="noStrike" dirty="0" smtClean="0">
                          <a:effectLst/>
                        </a:rPr>
                        <a:t>橫向</a:t>
                      </a:r>
                      <a:r>
                        <a:rPr lang="zh-TW" altLang="en-US" sz="1700" u="none" strike="noStrike" dirty="0">
                          <a:effectLst/>
                        </a:rPr>
                        <a:t>聯繫活動進行單位</a:t>
                      </a:r>
                      <a:br>
                        <a:rPr lang="zh-TW" altLang="en-US" sz="1700" u="none" strike="noStrike" dirty="0">
                          <a:effectLst/>
                        </a:rPr>
                      </a:br>
                      <a:r>
                        <a:rPr lang="zh-TW" altLang="en-US" sz="1700" u="none" strike="noStrike" dirty="0">
                          <a:effectLst/>
                        </a:rPr>
                        <a:t>準備活動中的教學材料、設備器材與</a:t>
                      </a:r>
                      <a:r>
                        <a:rPr lang="zh-TW" altLang="en-US" sz="1700" u="none" strike="noStrike" dirty="0" smtClean="0">
                          <a:effectLst/>
                        </a:rPr>
                        <a:t>紀念品</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tc>
                  <a:txBody>
                    <a:bodyPr/>
                    <a:lstStyle/>
                    <a:p>
                      <a:pPr marL="285750" indent="-285750" algn="l" fontAlgn="ctr">
                        <a:buFont typeface="Arial" panose="020B0604020202020204" pitchFamily="34" charset="0"/>
                        <a:buChar char="•"/>
                      </a:pPr>
                      <a:r>
                        <a:rPr lang="zh-TW" altLang="en-US" sz="1700" u="none" strike="noStrike" dirty="0" smtClean="0">
                          <a:effectLst/>
                        </a:rPr>
                        <a:t>師生</a:t>
                      </a:r>
                      <a:r>
                        <a:rPr lang="zh-TW" altLang="en-US" sz="1700" u="none" strike="noStrike" dirty="0">
                          <a:effectLst/>
                        </a:rPr>
                        <a:t>積極參與課程與交流</a:t>
                      </a:r>
                      <a:r>
                        <a:rPr lang="zh-TW" altLang="en-US" sz="1700" u="none" strike="noStrike" dirty="0" smtClean="0">
                          <a:effectLst/>
                        </a:rPr>
                        <a:t>活動</a:t>
                      </a:r>
                      <a:endParaRPr lang="en-US" altLang="zh-TW" sz="1700" u="none" strike="noStrike" dirty="0" smtClean="0">
                        <a:effectLst/>
                      </a:endParaRPr>
                    </a:p>
                    <a:p>
                      <a:pPr marL="285750" indent="-285750" algn="l" fontAlgn="ctr">
                        <a:buFont typeface="Arial" panose="020B0604020202020204" pitchFamily="34" charset="0"/>
                        <a:buChar char="•"/>
                      </a:pPr>
                      <a:r>
                        <a:rPr lang="zh-TW" altLang="en-US" sz="1700" u="none" strike="noStrike" dirty="0" smtClean="0">
                          <a:effectLst/>
                        </a:rPr>
                        <a:t>學生</a:t>
                      </a:r>
                      <a:r>
                        <a:rPr lang="zh-TW" altLang="en-US" sz="1700" u="none" strike="noStrike" dirty="0">
                          <a:effectLst/>
                        </a:rPr>
                        <a:t>完成教學活動學習單及相關作業</a:t>
                      </a:r>
                      <a:br>
                        <a:rPr lang="zh-TW" altLang="en-US" sz="1700" u="none" strike="noStrike" dirty="0">
                          <a:effectLst/>
                        </a:rPr>
                      </a:br>
                      <a:r>
                        <a:rPr lang="zh-TW" altLang="en-US" sz="1700" u="none" strike="noStrike" dirty="0">
                          <a:effectLst/>
                        </a:rPr>
                        <a:t>夥伴教師進行國際教育主題交流</a:t>
                      </a:r>
                      <a:r>
                        <a:rPr lang="zh-TW" altLang="en-US" sz="1700" u="none" strike="noStrike" dirty="0" smtClean="0">
                          <a:effectLst/>
                        </a:rPr>
                        <a:t>對談</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tc>
                  <a:txBody>
                    <a:bodyPr/>
                    <a:lstStyle/>
                    <a:p>
                      <a:pPr marL="285750" indent="-285750" algn="l" fontAlgn="ctr">
                        <a:buFont typeface="Arial" panose="020B0604020202020204" pitchFamily="34" charset="0"/>
                        <a:buChar char="•"/>
                      </a:pPr>
                      <a:r>
                        <a:rPr lang="zh-TW" altLang="en-US" sz="1700" u="none" strike="noStrike" dirty="0" smtClean="0">
                          <a:effectLst/>
                        </a:rPr>
                        <a:t>參</a:t>
                      </a:r>
                      <a:r>
                        <a:rPr lang="zh-TW" altLang="en-US" sz="1700" u="none" strike="noStrike" dirty="0">
                          <a:effectLst/>
                        </a:rPr>
                        <a:t>訪活動中依實際狀況調整進行</a:t>
                      </a:r>
                      <a:r>
                        <a:rPr lang="zh-TW" altLang="en-US" sz="1700" u="none" strike="noStrike" dirty="0" smtClean="0">
                          <a:effectLst/>
                        </a:rPr>
                        <a:t>方式</a:t>
                      </a:r>
                      <a:endParaRPr lang="en-US" altLang="zh-TW" sz="1700" u="none" strike="noStrike" dirty="0" smtClean="0">
                        <a:effectLst/>
                      </a:endParaRPr>
                    </a:p>
                    <a:p>
                      <a:pPr marL="285750" indent="-285750" algn="l" fontAlgn="ctr">
                        <a:buFont typeface="Arial" panose="020B0604020202020204" pitchFamily="34" charset="0"/>
                        <a:buChar char="•"/>
                      </a:pPr>
                      <a:r>
                        <a:rPr lang="zh-TW" altLang="en-US" sz="1700" u="none" strike="noStrike" dirty="0" smtClean="0">
                          <a:effectLst/>
                        </a:rPr>
                        <a:t>當天</a:t>
                      </a:r>
                      <a:r>
                        <a:rPr lang="zh-TW" altLang="en-US" sz="1700" u="none" strike="noStrike" dirty="0">
                          <a:effectLst/>
                        </a:rPr>
                        <a:t>活動結束後，召開檢討會，分享活動過程收穫與可改進之處</a:t>
                      </a:r>
                      <a:r>
                        <a:rPr lang="zh-TW" altLang="en-US" sz="1700" u="none" strike="noStrike" dirty="0" smtClean="0">
                          <a:effectLst/>
                        </a:rPr>
                        <a:t>。</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extLst>
                  <a:ext uri="{0D108BD9-81ED-4DB2-BD59-A6C34878D82A}">
                    <a16:rowId xmlns:a16="http://schemas.microsoft.com/office/drawing/2014/main" val="4278873419"/>
                  </a:ext>
                </a:extLst>
              </a:tr>
              <a:tr h="373691">
                <a:tc>
                  <a:txBody>
                    <a:bodyPr/>
                    <a:lstStyle/>
                    <a:p>
                      <a:pPr algn="ctr" fontAlgn="ctr"/>
                      <a:r>
                        <a:rPr lang="zh-TW" altLang="en-US" sz="1800" b="1" u="none" strike="noStrike" dirty="0">
                          <a:solidFill>
                            <a:schemeClr val="bg1"/>
                          </a:solidFill>
                          <a:effectLst>
                            <a:outerShdw blurRad="38100" dist="38100" dir="2700000" algn="tl">
                              <a:srgbClr val="000000">
                                <a:alpha val="43137"/>
                              </a:srgbClr>
                            </a:outerShdw>
                          </a:effectLst>
                        </a:rPr>
                        <a:t>交流後</a:t>
                      </a:r>
                      <a:endParaRPr lang="zh-TW" altLang="en-US" sz="1800" b="1" i="0" u="none" strike="noStrike" dirty="0">
                        <a:solidFill>
                          <a:schemeClr val="bg1"/>
                        </a:solidFill>
                        <a:effectLst>
                          <a:outerShdw blurRad="38100" dist="38100" dir="2700000" algn="tl">
                            <a:srgbClr val="000000">
                              <a:alpha val="43137"/>
                            </a:srgbClr>
                          </a:outerShdw>
                        </a:effectLst>
                        <a:latin typeface="新細明體" panose="02020500000000000000" pitchFamily="18" charset="-120"/>
                        <a:ea typeface="新細明體" panose="02020500000000000000" pitchFamily="18" charset="-120"/>
                      </a:endParaRPr>
                    </a:p>
                  </a:txBody>
                  <a:tcPr marL="4199" marR="4199" marT="4199" marB="0" anchor="ctr">
                    <a:solidFill>
                      <a:schemeClr val="accent5">
                        <a:lumMod val="50000"/>
                      </a:schemeClr>
                    </a:solidFill>
                  </a:tcPr>
                </a:tc>
                <a:tc>
                  <a:txBody>
                    <a:bodyPr/>
                    <a:lstStyle/>
                    <a:p>
                      <a:pPr marL="285750" indent="-285750" algn="l" fontAlgn="ctr">
                        <a:buFont typeface="Arial" panose="020B0604020202020204" pitchFamily="34" charset="0"/>
                        <a:buChar char="•"/>
                      </a:pPr>
                      <a:r>
                        <a:rPr lang="zh-TW" altLang="en-US" sz="1700" u="none" strike="noStrike" dirty="0" smtClean="0">
                          <a:effectLst/>
                        </a:rPr>
                        <a:t>藉</a:t>
                      </a:r>
                      <a:r>
                        <a:rPr lang="zh-TW" altLang="en-US" sz="1700" u="none" strike="noStrike" dirty="0">
                          <a:effectLst/>
                        </a:rPr>
                        <a:t>由問卷和對談了解參訪師生效益與省</a:t>
                      </a:r>
                      <a:r>
                        <a:rPr lang="zh-TW" altLang="en-US" sz="1700" u="none" strike="noStrike" dirty="0" smtClean="0">
                          <a:effectLst/>
                        </a:rPr>
                        <a:t>思</a:t>
                      </a:r>
                      <a:endParaRPr lang="en-US" altLang="zh-TW" sz="1700" u="none" strike="noStrike" dirty="0" smtClean="0">
                        <a:effectLst/>
                      </a:endParaRPr>
                    </a:p>
                    <a:p>
                      <a:pPr marL="285750" indent="-285750" algn="l" fontAlgn="ctr">
                        <a:buFont typeface="Arial" panose="020B0604020202020204" pitchFamily="34" charset="0"/>
                        <a:buChar char="•"/>
                      </a:pPr>
                      <a:r>
                        <a:rPr lang="zh-TW" altLang="en-US" sz="1700" u="none" strike="noStrike" dirty="0" smtClean="0">
                          <a:effectLst/>
                        </a:rPr>
                        <a:t>辦理</a:t>
                      </a:r>
                      <a:r>
                        <a:rPr lang="zh-TW" altLang="en-US" sz="1700" u="none" strike="noStrike" dirty="0">
                          <a:effectLst/>
                        </a:rPr>
                        <a:t>親師生與行政端的檢討</a:t>
                      </a:r>
                      <a:r>
                        <a:rPr lang="zh-TW" altLang="en-US" sz="1700" u="none" strike="noStrike" dirty="0" smtClean="0">
                          <a:effectLst/>
                        </a:rPr>
                        <a:t>會議</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tc>
                  <a:txBody>
                    <a:bodyPr/>
                    <a:lstStyle/>
                    <a:p>
                      <a:pPr marL="285750" indent="-285750" algn="l" fontAlgn="ctr">
                        <a:buFont typeface="Arial" panose="020B0604020202020204" pitchFamily="34" charset="0"/>
                        <a:buChar char="•"/>
                      </a:pPr>
                      <a:r>
                        <a:rPr lang="zh-TW" altLang="en-US" sz="1700" u="none" strike="noStrike" dirty="0" smtClean="0">
                          <a:effectLst/>
                        </a:rPr>
                        <a:t>學生</a:t>
                      </a:r>
                      <a:r>
                        <a:rPr lang="zh-TW" altLang="en-US" sz="1700" u="none" strike="noStrike" dirty="0">
                          <a:effectLst/>
                        </a:rPr>
                        <a:t>成果發表，可透過繳交學習心得、分享會的方式，和其他學生分享學習成果。</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tc>
                  <a:txBody>
                    <a:bodyPr/>
                    <a:lstStyle/>
                    <a:p>
                      <a:pPr marL="285750" indent="-285750" algn="l" fontAlgn="ctr">
                        <a:buFont typeface="Arial" panose="020B0604020202020204" pitchFamily="34" charset="0"/>
                        <a:buChar char="•"/>
                      </a:pPr>
                      <a:r>
                        <a:rPr lang="zh-TW" altLang="en-US" sz="1700" u="none" strike="noStrike" dirty="0" smtClean="0">
                          <a:effectLst/>
                        </a:rPr>
                        <a:t>透過</a:t>
                      </a:r>
                      <a:r>
                        <a:rPr lang="zh-TW" altLang="en-US" sz="1700" u="none" strike="noStrike" dirty="0">
                          <a:effectLst/>
                        </a:rPr>
                        <a:t>問卷了解學生學習心得與</a:t>
                      </a:r>
                      <a:r>
                        <a:rPr lang="zh-TW" altLang="en-US" sz="1700" u="none" strike="noStrike" dirty="0" smtClean="0">
                          <a:effectLst/>
                        </a:rPr>
                        <a:t>感想</a:t>
                      </a:r>
                      <a:endParaRPr lang="en-US" altLang="zh-TW" sz="1700" u="none" strike="noStrike" dirty="0" smtClean="0">
                        <a:effectLst/>
                      </a:endParaRPr>
                    </a:p>
                    <a:p>
                      <a:pPr marL="285750" indent="-285750" algn="l" fontAlgn="ctr">
                        <a:buFont typeface="Arial" panose="020B0604020202020204" pitchFamily="34" charset="0"/>
                        <a:buChar char="•"/>
                      </a:pPr>
                      <a:r>
                        <a:rPr lang="zh-TW" altLang="en-US" sz="1700" u="none" strike="noStrike" dirty="0" smtClean="0">
                          <a:effectLst/>
                        </a:rPr>
                        <a:t>檢討</a:t>
                      </a:r>
                      <a:r>
                        <a:rPr lang="zh-TW" altLang="en-US" sz="1700" u="none" strike="noStrike" dirty="0">
                          <a:effectLst/>
                        </a:rPr>
                        <a:t>整體活動規劃</a:t>
                      </a:r>
                      <a:br>
                        <a:rPr lang="zh-TW" altLang="en-US" sz="1700" u="none" strike="noStrike" dirty="0">
                          <a:effectLst/>
                        </a:rPr>
                      </a:br>
                      <a:r>
                        <a:rPr lang="zh-TW" altLang="en-US" sz="1700" u="none" strike="noStrike" dirty="0">
                          <a:effectLst/>
                        </a:rPr>
                        <a:t>蒐集學生活動回饋與參訪師生效益及省</a:t>
                      </a:r>
                      <a:r>
                        <a:rPr lang="zh-TW" altLang="en-US" sz="1700" u="none" strike="noStrike" dirty="0" smtClean="0">
                          <a:effectLst/>
                        </a:rPr>
                        <a:t>思</a:t>
                      </a:r>
                      <a:endParaRPr lang="zh-TW" altLang="en-US" sz="1700" b="0" i="0" u="none" strike="noStrike" dirty="0">
                        <a:solidFill>
                          <a:srgbClr val="000000"/>
                        </a:solidFill>
                        <a:effectLst/>
                        <a:latin typeface="新細明體" panose="02020500000000000000" pitchFamily="18" charset="-120"/>
                        <a:ea typeface="新細明體" panose="02020500000000000000" pitchFamily="18" charset="-120"/>
                      </a:endParaRPr>
                    </a:p>
                  </a:txBody>
                  <a:tcPr marL="4199" marR="4199" marT="4199" marB="0"/>
                </a:tc>
                <a:extLst>
                  <a:ext uri="{0D108BD9-81ED-4DB2-BD59-A6C34878D82A}">
                    <a16:rowId xmlns:a16="http://schemas.microsoft.com/office/drawing/2014/main" val="3796273932"/>
                  </a:ext>
                </a:extLst>
              </a:tr>
            </a:tbl>
          </a:graphicData>
        </a:graphic>
      </p:graphicFrame>
    </p:spTree>
    <p:extLst>
      <p:ext uri="{BB962C8B-B14F-4D97-AF65-F5344CB8AC3E}">
        <p14:creationId xmlns:p14="http://schemas.microsoft.com/office/powerpoint/2010/main" val="37051638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柒、</a:t>
            </a:r>
            <a:r>
              <a:rPr lang="en-US" altLang="zh-TW" dirty="0"/>
              <a:t>SIEP-IE</a:t>
            </a:r>
            <a:r>
              <a:rPr lang="zh-TW" altLang="en-US" dirty="0"/>
              <a:t>交流方案</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28</a:t>
            </a:fld>
            <a:endParaRPr lang="zh-TW" altLang="en-US" dirty="0"/>
          </a:p>
        </p:txBody>
      </p:sp>
      <p:sp>
        <p:nvSpPr>
          <p:cNvPr id="4" name="矩形 3"/>
          <p:cNvSpPr/>
          <p:nvPr/>
        </p:nvSpPr>
        <p:spPr>
          <a:xfrm>
            <a:off x="8809514" y="797073"/>
            <a:ext cx="2544286" cy="461665"/>
          </a:xfrm>
          <a:prstGeom prst="rect">
            <a:avLst/>
          </a:prstGeom>
        </p:spPr>
        <p:txBody>
          <a:bodyPr wrap="none">
            <a:spAutoFit/>
          </a:bodyPr>
          <a:lstStyle/>
          <a:p>
            <a:r>
              <a:rPr lang="en-US" altLang="zh-TW" sz="2400" dirty="0">
                <a:solidFill>
                  <a:schemeClr val="accent5">
                    <a:lumMod val="50000"/>
                  </a:schemeClr>
                </a:solidFill>
              </a:rPr>
              <a:t>(</a:t>
            </a:r>
            <a:r>
              <a:rPr lang="zh-TW" altLang="en-US" sz="2400" dirty="0">
                <a:solidFill>
                  <a:schemeClr val="accent5">
                    <a:lumMod val="50000"/>
                  </a:schemeClr>
                </a:solidFill>
              </a:rPr>
              <a:t>三</a:t>
            </a:r>
            <a:r>
              <a:rPr lang="en-US" altLang="zh-TW" sz="2400" dirty="0">
                <a:solidFill>
                  <a:schemeClr val="accent5">
                    <a:lumMod val="50000"/>
                  </a:schemeClr>
                </a:solidFill>
              </a:rPr>
              <a:t>)</a:t>
            </a:r>
            <a:r>
              <a:rPr lang="zh-TW" altLang="en-US" sz="2400" dirty="0">
                <a:solidFill>
                  <a:schemeClr val="accent5">
                    <a:lumMod val="50000"/>
                  </a:schemeClr>
                </a:solidFill>
              </a:rPr>
              <a:t>交流學生遴選</a:t>
            </a:r>
          </a:p>
        </p:txBody>
      </p:sp>
      <p:sp>
        <p:nvSpPr>
          <p:cNvPr id="5" name="矩形 4"/>
          <p:cNvSpPr/>
          <p:nvPr/>
        </p:nvSpPr>
        <p:spPr>
          <a:xfrm>
            <a:off x="514146" y="5753689"/>
            <a:ext cx="3159839" cy="338554"/>
          </a:xfrm>
          <a:prstGeom prst="rect">
            <a:avLst/>
          </a:prstGeom>
        </p:spPr>
        <p:txBody>
          <a:bodyPr wrap="none">
            <a:spAutoFit/>
          </a:bodyPr>
          <a:lstStyle/>
          <a:p>
            <a:r>
              <a:rPr lang="en-US" altLang="zh-TW" sz="1600" dirty="0" smtClean="0">
                <a:latin typeface="+mj-ea"/>
                <a:ea typeface="+mj-ea"/>
              </a:rPr>
              <a:t>(</a:t>
            </a:r>
            <a:r>
              <a:rPr lang="zh-TW" altLang="en-US" sz="1600" dirty="0">
                <a:latin typeface="+mj-ea"/>
                <a:ea typeface="+mj-ea"/>
              </a:rPr>
              <a:t>資料來源：臺北市立中正高中）</a:t>
            </a:r>
            <a:endParaRPr lang="en-US" altLang="zh-TW" sz="1600" dirty="0">
              <a:latin typeface="+mj-ea"/>
              <a:ea typeface="+mj-ea"/>
            </a:endParaRPr>
          </a:p>
        </p:txBody>
      </p:sp>
      <p:pic>
        <p:nvPicPr>
          <p:cNvPr id="6" name="圖片 5"/>
          <p:cNvPicPr>
            <a:picLocks noChangeAspect="1"/>
          </p:cNvPicPr>
          <p:nvPr/>
        </p:nvPicPr>
        <p:blipFill>
          <a:blip r:embed="rId2"/>
          <a:stretch>
            <a:fillRect/>
          </a:stretch>
        </p:blipFill>
        <p:spPr>
          <a:xfrm>
            <a:off x="514146" y="1690688"/>
            <a:ext cx="9916518" cy="4045094"/>
          </a:xfrm>
          <a:prstGeom prst="rect">
            <a:avLst/>
          </a:prstGeom>
        </p:spPr>
      </p:pic>
    </p:spTree>
    <p:extLst>
      <p:ext uri="{BB962C8B-B14F-4D97-AF65-F5344CB8AC3E}">
        <p14:creationId xmlns:p14="http://schemas.microsoft.com/office/powerpoint/2010/main" val="4401465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柒、</a:t>
            </a:r>
            <a:r>
              <a:rPr lang="en-US" altLang="zh-TW" dirty="0"/>
              <a:t>SIEP-IE</a:t>
            </a:r>
            <a:r>
              <a:rPr lang="zh-TW" altLang="en-US" dirty="0"/>
              <a:t>交流方案</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29</a:t>
            </a:fld>
            <a:endParaRPr lang="zh-TW" altLang="en-US" dirty="0"/>
          </a:p>
        </p:txBody>
      </p:sp>
      <p:sp>
        <p:nvSpPr>
          <p:cNvPr id="4" name="矩形 3"/>
          <p:cNvSpPr/>
          <p:nvPr/>
        </p:nvSpPr>
        <p:spPr>
          <a:xfrm>
            <a:off x="8445731" y="797073"/>
            <a:ext cx="2908069" cy="461665"/>
          </a:xfrm>
          <a:prstGeom prst="rect">
            <a:avLst/>
          </a:prstGeom>
        </p:spPr>
        <p:txBody>
          <a:bodyPr wrap="square">
            <a:spAutoFit/>
          </a:bodyPr>
          <a:lstStyle/>
          <a:p>
            <a:r>
              <a:rPr lang="en-US" altLang="zh-TW" sz="2400" dirty="0">
                <a:solidFill>
                  <a:schemeClr val="accent5">
                    <a:lumMod val="50000"/>
                  </a:schemeClr>
                </a:solidFill>
              </a:rPr>
              <a:t>(</a:t>
            </a:r>
            <a:r>
              <a:rPr lang="zh-TW" altLang="en-US" sz="2400" dirty="0">
                <a:solidFill>
                  <a:schemeClr val="accent5">
                    <a:lumMod val="50000"/>
                  </a:schemeClr>
                </a:solidFill>
              </a:rPr>
              <a:t>四</a:t>
            </a:r>
            <a:r>
              <a:rPr lang="en-US" altLang="zh-TW" sz="2400" dirty="0" smtClean="0">
                <a:solidFill>
                  <a:schemeClr val="accent5">
                    <a:lumMod val="50000"/>
                  </a:schemeClr>
                </a:solidFill>
              </a:rPr>
              <a:t>)</a:t>
            </a:r>
            <a:r>
              <a:rPr lang="zh-TW" altLang="en-US" sz="2400" dirty="0">
                <a:solidFill>
                  <a:schemeClr val="accent5">
                    <a:lumMod val="50000"/>
                  </a:schemeClr>
                </a:solidFill>
              </a:rPr>
              <a:t>活動</a:t>
            </a:r>
            <a:r>
              <a:rPr lang="zh-TW" altLang="en-US" sz="2400" dirty="0" smtClean="0">
                <a:solidFill>
                  <a:schemeClr val="accent5">
                    <a:lumMod val="50000"/>
                  </a:schemeClr>
                </a:solidFill>
              </a:rPr>
              <a:t>前課程</a:t>
            </a:r>
            <a:r>
              <a:rPr lang="zh-TW" altLang="en-US" sz="2400" dirty="0">
                <a:solidFill>
                  <a:schemeClr val="accent5">
                    <a:lumMod val="50000"/>
                  </a:schemeClr>
                </a:solidFill>
              </a:rPr>
              <a:t>規劃</a:t>
            </a:r>
          </a:p>
        </p:txBody>
      </p:sp>
      <p:pic>
        <p:nvPicPr>
          <p:cNvPr id="5" name="圖片 4"/>
          <p:cNvPicPr>
            <a:picLocks noChangeAspect="1"/>
          </p:cNvPicPr>
          <p:nvPr/>
        </p:nvPicPr>
        <p:blipFill>
          <a:blip r:embed="rId2"/>
          <a:stretch>
            <a:fillRect/>
          </a:stretch>
        </p:blipFill>
        <p:spPr>
          <a:xfrm>
            <a:off x="838200" y="2226230"/>
            <a:ext cx="7240950" cy="4479571"/>
          </a:xfrm>
          <a:prstGeom prst="rect">
            <a:avLst/>
          </a:prstGeom>
        </p:spPr>
      </p:pic>
      <p:sp>
        <p:nvSpPr>
          <p:cNvPr id="6" name="矩形 5"/>
          <p:cNvSpPr/>
          <p:nvPr/>
        </p:nvSpPr>
        <p:spPr>
          <a:xfrm>
            <a:off x="8114713" y="5700928"/>
            <a:ext cx="2954655" cy="584775"/>
          </a:xfrm>
          <a:prstGeom prst="rect">
            <a:avLst/>
          </a:prstGeom>
        </p:spPr>
        <p:txBody>
          <a:bodyPr wrap="none">
            <a:spAutoFit/>
          </a:bodyPr>
          <a:lstStyle/>
          <a:p>
            <a:r>
              <a:rPr lang="en-US" altLang="zh-TW" sz="1600" dirty="0" smtClean="0">
                <a:latin typeface="+mj-ea"/>
                <a:ea typeface="+mj-ea"/>
              </a:rPr>
              <a:t>(</a:t>
            </a:r>
            <a:r>
              <a:rPr lang="zh-TW" altLang="en-US" sz="1600" dirty="0">
                <a:latin typeface="+mj-ea"/>
                <a:ea typeface="+mj-ea"/>
              </a:rPr>
              <a:t>資料來源</a:t>
            </a:r>
            <a:r>
              <a:rPr lang="zh-TW" altLang="en-US" sz="1600" dirty="0" smtClean="0">
                <a:latin typeface="+mj-ea"/>
                <a:ea typeface="+mj-ea"/>
              </a:rPr>
              <a:t>：</a:t>
            </a:r>
            <a:r>
              <a:rPr lang="zh-TW" altLang="en-US" sz="1600" dirty="0">
                <a:solidFill>
                  <a:prstClr val="black"/>
                </a:solidFill>
                <a:latin typeface="標楷體" panose="03000509000000000000" pitchFamily="65" charset="-120"/>
                <a:ea typeface="標楷體" panose="03000509000000000000" pitchFamily="65" charset="-120"/>
              </a:rPr>
              <a:t>新北市樟樹國際</a:t>
            </a:r>
            <a:r>
              <a:rPr lang="zh-TW" altLang="en-US" sz="1600" dirty="0" smtClean="0">
                <a:solidFill>
                  <a:prstClr val="black"/>
                </a:solidFill>
                <a:latin typeface="標楷體" panose="03000509000000000000" pitchFamily="65" charset="-120"/>
                <a:ea typeface="標楷體" panose="03000509000000000000" pitchFamily="65" charset="-120"/>
              </a:rPr>
              <a:t>實</a:t>
            </a:r>
            <a:endParaRPr lang="en-US" altLang="zh-TW" sz="1600" dirty="0" smtClean="0">
              <a:solidFill>
                <a:prstClr val="black"/>
              </a:solidFill>
              <a:latin typeface="標楷體" panose="03000509000000000000" pitchFamily="65" charset="-120"/>
              <a:ea typeface="標楷體" panose="03000509000000000000" pitchFamily="65" charset="-120"/>
            </a:endParaRPr>
          </a:p>
          <a:p>
            <a:r>
              <a:rPr lang="zh-TW" altLang="en-US" sz="1600" dirty="0">
                <a:solidFill>
                  <a:prstClr val="black"/>
                </a:solidFill>
                <a:latin typeface="標楷體" panose="03000509000000000000" pitchFamily="65" charset="-120"/>
                <a:ea typeface="標楷體" panose="03000509000000000000" pitchFamily="65" charset="-120"/>
              </a:rPr>
              <a:t> </a:t>
            </a:r>
            <a:r>
              <a:rPr lang="zh-TW" altLang="en-US" sz="1600" dirty="0" smtClean="0">
                <a:solidFill>
                  <a:prstClr val="black"/>
                </a:solidFill>
                <a:latin typeface="標楷體" panose="03000509000000000000" pitchFamily="65" charset="-120"/>
                <a:ea typeface="標楷體" panose="03000509000000000000" pitchFamily="65" charset="-120"/>
              </a:rPr>
              <a:t>創</a:t>
            </a:r>
            <a:r>
              <a:rPr lang="zh-TW" altLang="en-US" sz="1600" dirty="0">
                <a:solidFill>
                  <a:prstClr val="black"/>
                </a:solidFill>
                <a:latin typeface="標楷體" panose="03000509000000000000" pitchFamily="65" charset="-120"/>
                <a:ea typeface="標楷體" panose="03000509000000000000" pitchFamily="65" charset="-120"/>
              </a:rPr>
              <a:t>高級中等學校</a:t>
            </a:r>
            <a:r>
              <a:rPr lang="zh-TW" altLang="en-US" sz="1600" dirty="0" smtClean="0">
                <a:latin typeface="+mj-ea"/>
                <a:ea typeface="+mj-ea"/>
              </a:rPr>
              <a:t>）</a:t>
            </a:r>
            <a:endParaRPr lang="en-US" altLang="zh-TW" sz="1600" dirty="0">
              <a:latin typeface="+mj-ea"/>
              <a:ea typeface="+mj-ea"/>
            </a:endParaRPr>
          </a:p>
        </p:txBody>
      </p:sp>
      <p:sp>
        <p:nvSpPr>
          <p:cNvPr id="7" name="矩形 6"/>
          <p:cNvSpPr/>
          <p:nvPr/>
        </p:nvSpPr>
        <p:spPr>
          <a:xfrm>
            <a:off x="838200" y="1395233"/>
            <a:ext cx="7441686" cy="830997"/>
          </a:xfrm>
          <a:prstGeom prst="rect">
            <a:avLst/>
          </a:prstGeom>
        </p:spPr>
        <p:txBody>
          <a:bodyPr wrap="square">
            <a:spAutoFit/>
          </a:bodyPr>
          <a:lstStyle/>
          <a:p>
            <a:pPr marL="285750" indent="-285750">
              <a:buFont typeface="Arial" panose="020B0604020202020204" pitchFamily="34" charset="0"/>
              <a:buChar char="•"/>
            </a:pPr>
            <a:r>
              <a:rPr lang="zh-TW" altLang="en-US" sz="2400" dirty="0"/>
              <a:t>規劃並實施交流行前課程</a:t>
            </a:r>
            <a:r>
              <a:rPr lang="zh-TW" altLang="en-US" sz="2400" dirty="0" smtClean="0"/>
              <a:t>，</a:t>
            </a:r>
            <a:r>
              <a:rPr lang="en-US" altLang="zh-TW" sz="2400" dirty="0" smtClean="0"/>
              <a:t/>
            </a:r>
            <a:br>
              <a:rPr lang="en-US" altLang="zh-TW" sz="2400" dirty="0" smtClean="0"/>
            </a:br>
            <a:r>
              <a:rPr lang="zh-TW" altLang="en-US" sz="2400" dirty="0" smtClean="0"/>
              <a:t>讓</a:t>
            </a:r>
            <a:r>
              <a:rPr lang="zh-TW" altLang="en-US" sz="2400" dirty="0"/>
              <a:t>參與者深入理解交流國家的歷史與文化。</a:t>
            </a:r>
          </a:p>
        </p:txBody>
      </p:sp>
    </p:spTree>
    <p:extLst>
      <p:ext uri="{BB962C8B-B14F-4D97-AF65-F5344CB8AC3E}">
        <p14:creationId xmlns:p14="http://schemas.microsoft.com/office/powerpoint/2010/main" val="14258266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柒、</a:t>
            </a:r>
            <a:r>
              <a:rPr lang="en-US" altLang="zh-TW" dirty="0"/>
              <a:t>SIEP-IE</a:t>
            </a:r>
            <a:r>
              <a:rPr lang="zh-TW" altLang="en-US" dirty="0"/>
              <a:t>交流方案</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30</a:t>
            </a:fld>
            <a:endParaRPr lang="zh-TW" altLang="en-US" dirty="0"/>
          </a:p>
        </p:txBody>
      </p:sp>
      <p:sp>
        <p:nvSpPr>
          <p:cNvPr id="4" name="矩形 3"/>
          <p:cNvSpPr/>
          <p:nvPr/>
        </p:nvSpPr>
        <p:spPr>
          <a:xfrm>
            <a:off x="8946909" y="769894"/>
            <a:ext cx="2544286" cy="461665"/>
          </a:xfrm>
          <a:prstGeom prst="rect">
            <a:avLst/>
          </a:prstGeom>
        </p:spPr>
        <p:txBody>
          <a:bodyPr wrap="none">
            <a:spAutoFit/>
          </a:bodyPr>
          <a:lstStyle/>
          <a:p>
            <a:r>
              <a:rPr lang="en-US" altLang="zh-TW" sz="2400" dirty="0">
                <a:solidFill>
                  <a:schemeClr val="accent5">
                    <a:lumMod val="50000"/>
                  </a:schemeClr>
                </a:solidFill>
              </a:rPr>
              <a:t>(</a:t>
            </a:r>
            <a:r>
              <a:rPr lang="zh-TW" altLang="en-US" sz="2400" dirty="0">
                <a:solidFill>
                  <a:schemeClr val="accent5">
                    <a:lumMod val="50000"/>
                  </a:schemeClr>
                </a:solidFill>
              </a:rPr>
              <a:t>五</a:t>
            </a:r>
            <a:r>
              <a:rPr lang="en-US" altLang="zh-TW" sz="2400" dirty="0">
                <a:solidFill>
                  <a:schemeClr val="accent5">
                    <a:lumMod val="50000"/>
                  </a:schemeClr>
                </a:solidFill>
              </a:rPr>
              <a:t>)</a:t>
            </a:r>
            <a:r>
              <a:rPr lang="zh-TW" altLang="en-US" sz="2400" dirty="0">
                <a:solidFill>
                  <a:schemeClr val="accent5">
                    <a:lumMod val="50000"/>
                  </a:schemeClr>
                </a:solidFill>
              </a:rPr>
              <a:t>交流行程規劃</a:t>
            </a:r>
          </a:p>
        </p:txBody>
      </p:sp>
      <p:sp>
        <p:nvSpPr>
          <p:cNvPr id="5" name="矩形 4"/>
          <p:cNvSpPr/>
          <p:nvPr/>
        </p:nvSpPr>
        <p:spPr>
          <a:xfrm>
            <a:off x="838199" y="5947149"/>
            <a:ext cx="4185761" cy="338554"/>
          </a:xfrm>
          <a:prstGeom prst="rect">
            <a:avLst/>
          </a:prstGeom>
        </p:spPr>
        <p:txBody>
          <a:bodyPr wrap="none">
            <a:spAutoFit/>
          </a:bodyPr>
          <a:lstStyle/>
          <a:p>
            <a:r>
              <a:rPr lang="en-US" altLang="zh-TW" sz="1600" dirty="0">
                <a:latin typeface="+mj-ea"/>
                <a:ea typeface="+mj-ea"/>
              </a:rPr>
              <a:t>(</a:t>
            </a:r>
            <a:r>
              <a:rPr lang="zh-TW" altLang="en-US" sz="1600" dirty="0">
                <a:latin typeface="+mj-ea"/>
                <a:ea typeface="+mj-ea"/>
              </a:rPr>
              <a:t>資料來源：桃園市大園國際高級中等學校）</a:t>
            </a:r>
            <a:endParaRPr lang="en-US" altLang="zh-TW" sz="1600" dirty="0">
              <a:latin typeface="+mj-ea"/>
              <a:ea typeface="+mj-ea"/>
            </a:endParaRPr>
          </a:p>
        </p:txBody>
      </p:sp>
      <p:graphicFrame>
        <p:nvGraphicFramePr>
          <p:cNvPr id="6" name="表格 5"/>
          <p:cNvGraphicFramePr>
            <a:graphicFrameLocks noGrp="1"/>
          </p:cNvGraphicFramePr>
          <p:nvPr>
            <p:extLst>
              <p:ext uri="{D42A27DB-BD31-4B8C-83A1-F6EECF244321}">
                <p14:modId xmlns:p14="http://schemas.microsoft.com/office/powerpoint/2010/main" val="4119578725"/>
              </p:ext>
            </p:extLst>
          </p:nvPr>
        </p:nvGraphicFramePr>
        <p:xfrm>
          <a:off x="838199" y="1636330"/>
          <a:ext cx="10515601" cy="4285868"/>
        </p:xfrm>
        <a:graphic>
          <a:graphicData uri="http://schemas.openxmlformats.org/drawingml/2006/table">
            <a:tbl>
              <a:tblPr firstRow="1" firstCol="1" bandRow="1">
                <a:tableStyleId>{5C22544A-7EE6-4342-B048-85BDC9FD1C3A}</a:tableStyleId>
              </a:tblPr>
              <a:tblGrid>
                <a:gridCol w="1924356">
                  <a:extLst>
                    <a:ext uri="{9D8B030D-6E8A-4147-A177-3AD203B41FA5}">
                      <a16:colId xmlns:a16="http://schemas.microsoft.com/office/drawing/2014/main" val="3989531035"/>
                    </a:ext>
                  </a:extLst>
                </a:gridCol>
                <a:gridCol w="5418435">
                  <a:extLst>
                    <a:ext uri="{9D8B030D-6E8A-4147-A177-3AD203B41FA5}">
                      <a16:colId xmlns:a16="http://schemas.microsoft.com/office/drawing/2014/main" val="2977451689"/>
                    </a:ext>
                  </a:extLst>
                </a:gridCol>
                <a:gridCol w="1445148">
                  <a:extLst>
                    <a:ext uri="{9D8B030D-6E8A-4147-A177-3AD203B41FA5}">
                      <a16:colId xmlns:a16="http://schemas.microsoft.com/office/drawing/2014/main" val="3615943437"/>
                    </a:ext>
                  </a:extLst>
                </a:gridCol>
                <a:gridCol w="1727662">
                  <a:extLst>
                    <a:ext uri="{9D8B030D-6E8A-4147-A177-3AD203B41FA5}">
                      <a16:colId xmlns:a16="http://schemas.microsoft.com/office/drawing/2014/main" val="1490570515"/>
                    </a:ext>
                  </a:extLst>
                </a:gridCol>
              </a:tblGrid>
              <a:tr h="338854">
                <a:tc>
                  <a:txBody>
                    <a:bodyPr/>
                    <a:lstStyle/>
                    <a:p>
                      <a:pPr algn="ctr">
                        <a:lnSpc>
                          <a:spcPct val="100000"/>
                        </a:lnSpc>
                        <a:spcAft>
                          <a:spcPts val="0"/>
                        </a:spcAft>
                      </a:pPr>
                      <a:r>
                        <a:rPr lang="zh-TW" sz="1800" i="0" kern="100" dirty="0">
                          <a:solidFill>
                            <a:schemeClr val="bg1"/>
                          </a:solidFill>
                          <a:effectLst>
                            <a:outerShdw blurRad="38100" dist="38100" dir="2700000" algn="tl">
                              <a:srgbClr val="000000">
                                <a:alpha val="43137"/>
                              </a:srgbClr>
                            </a:outerShdw>
                          </a:effectLst>
                          <a:latin typeface="+mj-ea"/>
                          <a:ea typeface="+mj-ea"/>
                        </a:rPr>
                        <a:t>日期</a:t>
                      </a:r>
                      <a:endParaRPr lang="zh-TW" sz="1800" i="0"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algn="ctr">
                        <a:lnSpc>
                          <a:spcPct val="100000"/>
                        </a:lnSpc>
                        <a:spcAft>
                          <a:spcPts val="0"/>
                        </a:spcAft>
                      </a:pPr>
                      <a:r>
                        <a:rPr lang="zh-TW" sz="1800" i="0" kern="100" dirty="0">
                          <a:solidFill>
                            <a:schemeClr val="bg1"/>
                          </a:solidFill>
                          <a:effectLst>
                            <a:outerShdw blurRad="38100" dist="38100" dir="2700000" algn="tl">
                              <a:srgbClr val="000000">
                                <a:alpha val="43137"/>
                              </a:srgbClr>
                            </a:outerShdw>
                          </a:effectLst>
                          <a:latin typeface="+mj-ea"/>
                          <a:ea typeface="+mj-ea"/>
                        </a:rPr>
                        <a:t>課程／活動內容</a:t>
                      </a:r>
                      <a:endParaRPr lang="zh-TW" sz="1800" i="0"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algn="ctr">
                        <a:lnSpc>
                          <a:spcPct val="100000"/>
                        </a:lnSpc>
                        <a:spcAft>
                          <a:spcPts val="0"/>
                        </a:spcAft>
                      </a:pPr>
                      <a:r>
                        <a:rPr lang="zh-TW" sz="1800" i="0" kern="100" dirty="0">
                          <a:solidFill>
                            <a:schemeClr val="bg1"/>
                          </a:solidFill>
                          <a:effectLst>
                            <a:outerShdw blurRad="38100" dist="38100" dir="2700000" algn="tl">
                              <a:srgbClr val="000000">
                                <a:alpha val="43137"/>
                              </a:srgbClr>
                            </a:outerShdw>
                          </a:effectLst>
                          <a:latin typeface="+mj-ea"/>
                          <a:ea typeface="+mj-ea"/>
                        </a:rPr>
                        <a:t>師資</a:t>
                      </a:r>
                      <a:endParaRPr lang="zh-TW" sz="1800" i="0"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algn="ctr">
                        <a:lnSpc>
                          <a:spcPct val="100000"/>
                        </a:lnSpc>
                        <a:spcAft>
                          <a:spcPts val="0"/>
                        </a:spcAft>
                      </a:pPr>
                      <a:r>
                        <a:rPr lang="zh-TW" sz="1800" i="0" kern="100" dirty="0">
                          <a:solidFill>
                            <a:schemeClr val="bg1"/>
                          </a:solidFill>
                          <a:effectLst>
                            <a:outerShdw blurRad="38100" dist="38100" dir="2700000" algn="tl">
                              <a:srgbClr val="000000">
                                <a:alpha val="43137"/>
                              </a:srgbClr>
                            </a:outerShdw>
                          </a:effectLst>
                          <a:latin typeface="+mj-ea"/>
                          <a:ea typeface="+mj-ea"/>
                        </a:rPr>
                        <a:t>地點</a:t>
                      </a:r>
                      <a:endParaRPr lang="zh-TW" sz="1800" i="0"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extLst>
                  <a:ext uri="{0D108BD9-81ED-4DB2-BD59-A6C34878D82A}">
                    <a16:rowId xmlns:a16="http://schemas.microsoft.com/office/drawing/2014/main" val="257702695"/>
                  </a:ext>
                </a:extLst>
              </a:tr>
              <a:tr h="301203">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11/11(日)</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zh-TW" sz="1600" kern="0" dirty="0">
                          <a:effectLst/>
                          <a:latin typeface="+mj-ea"/>
                          <a:ea typeface="+mj-ea"/>
                        </a:rPr>
                        <a:t>抵達德國</a:t>
                      </a:r>
                      <a:endParaRPr lang="zh-TW" sz="1600" kern="100" dirty="0">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en-US" sz="1600" kern="100">
                          <a:effectLst/>
                          <a:latin typeface="+mj-ea"/>
                          <a:ea typeface="+mj-ea"/>
                        </a:rPr>
                        <a:t> </a:t>
                      </a:r>
                      <a:endParaRPr lang="zh-TW" sz="1600" kern="100">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en-US" sz="1600" kern="100">
                          <a:effectLst/>
                          <a:latin typeface="+mj-ea"/>
                          <a:ea typeface="+mj-ea"/>
                        </a:rPr>
                        <a:t> </a:t>
                      </a:r>
                      <a:endParaRPr lang="zh-TW" sz="1600" kern="10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3250852056"/>
                  </a:ext>
                </a:extLst>
              </a:tr>
              <a:tr h="301203">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11/12(一)</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zh-TW" sz="1600" kern="0" dirty="0">
                          <a:effectLst/>
                          <a:latin typeface="+mj-ea"/>
                          <a:ea typeface="+mj-ea"/>
                        </a:rPr>
                        <a:t>歡迎會/入班學習德語及</a:t>
                      </a:r>
                      <a:r>
                        <a:rPr lang="zh-TW" sz="1600" kern="0" dirty="0" smtClean="0">
                          <a:effectLst/>
                          <a:latin typeface="+mj-ea"/>
                          <a:ea typeface="+mj-ea"/>
                        </a:rPr>
                        <a:t>文化體驗</a:t>
                      </a:r>
                      <a:r>
                        <a:rPr lang="zh-TW" sz="1600" kern="0" dirty="0">
                          <a:effectLst/>
                          <a:latin typeface="+mj-ea"/>
                          <a:ea typeface="+mj-ea"/>
                        </a:rPr>
                        <a:t>課程/社團活動交流</a:t>
                      </a:r>
                      <a:endParaRPr lang="zh-TW" sz="1600" kern="100" dirty="0">
                        <a:effectLst/>
                        <a:latin typeface="+mj-ea"/>
                        <a:ea typeface="+mj-ea"/>
                        <a:cs typeface="Times New Roman" panose="02020603050405020304" pitchFamily="18" charset="0"/>
                      </a:endParaRPr>
                    </a:p>
                  </a:txBody>
                  <a:tcPr marL="53336" marR="53336" marT="0" marB="0" anchor="ctr"/>
                </a:tc>
                <a:tc rowSpan="2">
                  <a:txBody>
                    <a:bodyPr/>
                    <a:lstStyle/>
                    <a:p>
                      <a:pPr marL="0" marR="117475" indent="0" algn="l">
                        <a:lnSpc>
                          <a:spcPct val="100000"/>
                        </a:lnSpc>
                        <a:spcBef>
                          <a:spcPts val="0"/>
                        </a:spcBef>
                        <a:spcAft>
                          <a:spcPts val="0"/>
                        </a:spcAft>
                      </a:pPr>
                      <a:r>
                        <a:rPr lang="zh-TW" altLang="zh-TW" sz="1600" kern="0" dirty="0" smtClean="0">
                          <a:solidFill>
                            <a:schemeClr val="dk1"/>
                          </a:solidFill>
                          <a:effectLst/>
                          <a:latin typeface="+mj-ea"/>
                          <a:ea typeface="+mj-ea"/>
                          <a:cs typeface="+mn-cs"/>
                        </a:rPr>
                        <a:t>德籍教師</a:t>
                      </a:r>
                      <a:endParaRPr lang="zh-TW" altLang="zh-TW" sz="1600" kern="100" dirty="0">
                        <a:solidFill>
                          <a:schemeClr val="dk1"/>
                        </a:solidFill>
                        <a:effectLst/>
                        <a:latin typeface="+mj-ea"/>
                        <a:ea typeface="+mj-ea"/>
                        <a:cs typeface="Times New Roman" panose="02020603050405020304" pitchFamily="18" charset="0"/>
                      </a:endParaRPr>
                    </a:p>
                  </a:txBody>
                  <a:tcPr marL="53336" marR="53336" marT="0" marB="0" anchor="ctr"/>
                </a:tc>
                <a:tc>
                  <a:txBody>
                    <a:bodyPr/>
                    <a:lstStyle/>
                    <a:p>
                      <a:pPr marL="0" marR="64135" indent="0" algn="l">
                        <a:lnSpc>
                          <a:spcPct val="100000"/>
                        </a:lnSpc>
                        <a:spcBef>
                          <a:spcPts val="0"/>
                        </a:spcBef>
                        <a:spcAft>
                          <a:spcPts val="0"/>
                        </a:spcAft>
                      </a:pPr>
                      <a:r>
                        <a:rPr lang="zh-TW" sz="1600" kern="0">
                          <a:effectLst/>
                          <a:latin typeface="+mj-ea"/>
                          <a:ea typeface="+mj-ea"/>
                        </a:rPr>
                        <a:t>海爾布隆高中</a:t>
                      </a:r>
                      <a:endParaRPr lang="zh-TW" sz="1600" kern="10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3489817071"/>
                  </a:ext>
                </a:extLst>
              </a:tr>
              <a:tr h="301203">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11/13(二)</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zh-TW" sz="1600" kern="0" dirty="0">
                          <a:effectLst/>
                          <a:latin typeface="+mj-ea"/>
                          <a:ea typeface="+mj-ea"/>
                        </a:rPr>
                        <a:t>入班學習德語及文化體驗</a:t>
                      </a:r>
                      <a:r>
                        <a:rPr lang="zh-TW" sz="1600" kern="0" dirty="0" smtClean="0">
                          <a:effectLst/>
                          <a:latin typeface="+mj-ea"/>
                          <a:ea typeface="+mj-ea"/>
                        </a:rPr>
                        <a:t>課程</a:t>
                      </a:r>
                      <a:r>
                        <a:rPr lang="zh-TW" sz="1600" kern="0" dirty="0">
                          <a:effectLst/>
                          <a:latin typeface="+mj-ea"/>
                          <a:ea typeface="+mj-ea"/>
                        </a:rPr>
                        <a:t>/Stuttgart 市區文化導覽</a:t>
                      </a:r>
                      <a:endParaRPr lang="zh-TW" sz="1600" kern="100" dirty="0">
                        <a:effectLst/>
                        <a:latin typeface="+mj-ea"/>
                        <a:ea typeface="+mj-ea"/>
                        <a:cs typeface="Times New Roman" panose="02020603050405020304" pitchFamily="18" charset="0"/>
                      </a:endParaRPr>
                    </a:p>
                  </a:txBody>
                  <a:tcPr marL="53336" marR="53336" marT="0" marB="0" anchor="ctr"/>
                </a:tc>
                <a:tc vMerge="1">
                  <a:txBody>
                    <a:bodyPr/>
                    <a:lstStyle/>
                    <a:p>
                      <a:endParaRPr lang="zh-TW" altLang="en-US"/>
                    </a:p>
                  </a:txBody>
                  <a:tcPr/>
                </a:tc>
                <a:tc>
                  <a:txBody>
                    <a:bodyPr/>
                    <a:lstStyle/>
                    <a:p>
                      <a:pPr marL="0" marR="64135" indent="0" algn="l">
                        <a:lnSpc>
                          <a:spcPct val="100000"/>
                        </a:lnSpc>
                        <a:spcBef>
                          <a:spcPts val="0"/>
                        </a:spcBef>
                        <a:spcAft>
                          <a:spcPts val="0"/>
                        </a:spcAft>
                      </a:pPr>
                      <a:r>
                        <a:rPr lang="zh-TW" sz="1600" kern="0">
                          <a:effectLst/>
                          <a:latin typeface="+mj-ea"/>
                          <a:ea typeface="+mj-ea"/>
                        </a:rPr>
                        <a:t>海爾布隆高中</a:t>
                      </a:r>
                      <a:endParaRPr lang="zh-TW" sz="1600" kern="10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3454316128"/>
                  </a:ext>
                </a:extLst>
              </a:tr>
              <a:tr h="602406">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11/14(三)</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marL="0" marR="59690" indent="0" algn="l">
                        <a:lnSpc>
                          <a:spcPct val="100000"/>
                        </a:lnSpc>
                        <a:spcBef>
                          <a:spcPts val="0"/>
                        </a:spcBef>
                        <a:spcAft>
                          <a:spcPts val="0"/>
                        </a:spcAft>
                      </a:pPr>
                      <a:r>
                        <a:rPr lang="zh-TW" sz="1600" kern="0" dirty="0">
                          <a:effectLst/>
                          <a:latin typeface="+mj-ea"/>
                          <a:ea typeface="+mj-ea"/>
                        </a:rPr>
                        <a:t>Heilbronn 市區及市政府參訪/ 入班學習德語及文化體驗課程</a:t>
                      </a:r>
                      <a:endParaRPr lang="zh-TW" sz="1600" kern="100" dirty="0">
                        <a:effectLst/>
                        <a:latin typeface="+mj-ea"/>
                        <a:ea typeface="+mj-ea"/>
                        <a:cs typeface="Times New Roman" panose="02020603050405020304" pitchFamily="18" charset="0"/>
                      </a:endParaRPr>
                    </a:p>
                  </a:txBody>
                  <a:tcPr marL="53336" marR="53336" marT="0" marB="0" anchor="ctr"/>
                </a:tc>
                <a:tc>
                  <a:txBody>
                    <a:bodyPr/>
                    <a:lstStyle/>
                    <a:p>
                      <a:pPr marL="0" marR="128905" indent="0" algn="l">
                        <a:lnSpc>
                          <a:spcPct val="100000"/>
                        </a:lnSpc>
                        <a:spcBef>
                          <a:spcPts val="0"/>
                        </a:spcBef>
                        <a:spcAft>
                          <a:spcPts val="0"/>
                        </a:spcAft>
                      </a:pPr>
                      <a:r>
                        <a:rPr lang="zh-TW" sz="1600" kern="0" dirty="0" smtClean="0">
                          <a:effectLst/>
                          <a:latin typeface="+mj-ea"/>
                          <a:ea typeface="+mj-ea"/>
                        </a:rPr>
                        <a:t>市長/</a:t>
                      </a:r>
                      <a:r>
                        <a:rPr lang="en-US" altLang="zh-TW" sz="1600" kern="0" dirty="0" smtClean="0">
                          <a:effectLst/>
                          <a:latin typeface="+mj-ea"/>
                          <a:ea typeface="+mj-ea"/>
                        </a:rPr>
                        <a:t/>
                      </a:r>
                      <a:br>
                        <a:rPr lang="en-US" altLang="zh-TW" sz="1600" kern="0" dirty="0" smtClean="0">
                          <a:effectLst/>
                          <a:latin typeface="+mj-ea"/>
                          <a:ea typeface="+mj-ea"/>
                        </a:rPr>
                      </a:br>
                      <a:r>
                        <a:rPr lang="zh-TW" sz="1600" kern="0" dirty="0" smtClean="0">
                          <a:effectLst/>
                          <a:latin typeface="+mj-ea"/>
                          <a:ea typeface="+mj-ea"/>
                        </a:rPr>
                        <a:t>德籍教師</a:t>
                      </a:r>
                      <a:endParaRPr lang="zh-TW" sz="1600" kern="100" dirty="0">
                        <a:effectLst/>
                        <a:latin typeface="+mj-ea"/>
                        <a:ea typeface="+mj-ea"/>
                        <a:cs typeface="Times New Roman" panose="02020603050405020304" pitchFamily="18" charset="0"/>
                      </a:endParaRPr>
                    </a:p>
                  </a:txBody>
                  <a:tcPr marL="53336" marR="53336" marT="0" marB="0" anchor="ctr"/>
                </a:tc>
                <a:tc>
                  <a:txBody>
                    <a:bodyPr/>
                    <a:lstStyle/>
                    <a:p>
                      <a:pPr marL="0" marR="64135" indent="0" algn="l">
                        <a:lnSpc>
                          <a:spcPct val="100000"/>
                        </a:lnSpc>
                        <a:spcBef>
                          <a:spcPts val="0"/>
                        </a:spcBef>
                        <a:spcAft>
                          <a:spcPts val="0"/>
                        </a:spcAft>
                      </a:pPr>
                      <a:r>
                        <a:rPr lang="zh-TW" sz="1600" kern="0">
                          <a:effectLst/>
                          <a:latin typeface="+mj-ea"/>
                          <a:ea typeface="+mj-ea"/>
                        </a:rPr>
                        <a:t>海爾布隆高中</a:t>
                      </a:r>
                      <a:endParaRPr lang="zh-TW" sz="1600" kern="10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1563085512"/>
                  </a:ext>
                </a:extLst>
              </a:tr>
              <a:tr h="301203">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11/15(四)</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zh-TW" sz="1600" kern="0" dirty="0">
                          <a:effectLst/>
                          <a:latin typeface="+mj-ea"/>
                          <a:ea typeface="+mj-ea"/>
                        </a:rPr>
                        <a:t>入班學習德語及文化體驗</a:t>
                      </a:r>
                      <a:r>
                        <a:rPr lang="zh-TW" sz="1600" kern="0" dirty="0" smtClean="0">
                          <a:effectLst/>
                          <a:latin typeface="+mj-ea"/>
                          <a:ea typeface="+mj-ea"/>
                        </a:rPr>
                        <a:t>課程</a:t>
                      </a:r>
                      <a:r>
                        <a:rPr lang="zh-TW" sz="1600" kern="0" dirty="0">
                          <a:effectLst/>
                          <a:latin typeface="+mj-ea"/>
                          <a:ea typeface="+mj-ea"/>
                        </a:rPr>
                        <a:t>/社團活動交流</a:t>
                      </a:r>
                      <a:endParaRPr lang="zh-TW" sz="1600" kern="100" dirty="0">
                        <a:effectLst/>
                        <a:latin typeface="+mj-ea"/>
                        <a:ea typeface="+mj-ea"/>
                        <a:cs typeface="Times New Roman" panose="02020603050405020304" pitchFamily="18" charset="0"/>
                      </a:endParaRPr>
                    </a:p>
                  </a:txBody>
                  <a:tcPr marL="53336" marR="53336" marT="0" marB="0" anchor="ctr"/>
                </a:tc>
                <a:tc>
                  <a:txBody>
                    <a:bodyPr/>
                    <a:lstStyle/>
                    <a:p>
                      <a:pPr marL="0" marR="117475" indent="0" algn="l">
                        <a:lnSpc>
                          <a:spcPct val="100000"/>
                        </a:lnSpc>
                        <a:spcBef>
                          <a:spcPts val="0"/>
                        </a:spcBef>
                        <a:spcAft>
                          <a:spcPts val="0"/>
                        </a:spcAft>
                      </a:pPr>
                      <a:r>
                        <a:rPr lang="zh-TW" sz="1600" kern="0" dirty="0">
                          <a:effectLst/>
                          <a:latin typeface="+mj-ea"/>
                          <a:ea typeface="+mj-ea"/>
                        </a:rPr>
                        <a:t>德籍教師</a:t>
                      </a:r>
                      <a:endParaRPr lang="zh-TW" sz="1600" kern="100" dirty="0">
                        <a:effectLst/>
                        <a:latin typeface="+mj-ea"/>
                        <a:ea typeface="+mj-ea"/>
                        <a:cs typeface="Times New Roman" panose="02020603050405020304" pitchFamily="18" charset="0"/>
                      </a:endParaRPr>
                    </a:p>
                  </a:txBody>
                  <a:tcPr marL="53336" marR="53336" marT="0" marB="0" anchor="ctr"/>
                </a:tc>
                <a:tc>
                  <a:txBody>
                    <a:bodyPr/>
                    <a:lstStyle/>
                    <a:p>
                      <a:pPr marL="0" marR="64135" indent="0" algn="l">
                        <a:lnSpc>
                          <a:spcPct val="100000"/>
                        </a:lnSpc>
                        <a:spcBef>
                          <a:spcPts val="0"/>
                        </a:spcBef>
                        <a:spcAft>
                          <a:spcPts val="0"/>
                        </a:spcAft>
                      </a:pPr>
                      <a:r>
                        <a:rPr lang="zh-TW" sz="1600" kern="0">
                          <a:effectLst/>
                          <a:latin typeface="+mj-ea"/>
                          <a:ea typeface="+mj-ea"/>
                        </a:rPr>
                        <a:t>海爾布隆高中</a:t>
                      </a:r>
                      <a:endParaRPr lang="zh-TW" sz="1600" kern="10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3410637545"/>
                  </a:ext>
                </a:extLst>
              </a:tr>
              <a:tr h="301203">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11/16(五)</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zh-TW" sz="1600" kern="0" dirty="0">
                          <a:effectLst/>
                          <a:latin typeface="+mj-ea"/>
                          <a:ea typeface="+mj-ea"/>
                        </a:rPr>
                        <a:t>入班學習德語及文化體驗</a:t>
                      </a:r>
                      <a:r>
                        <a:rPr lang="zh-TW" sz="1600" kern="0" dirty="0" smtClean="0">
                          <a:effectLst/>
                          <a:latin typeface="+mj-ea"/>
                          <a:ea typeface="+mj-ea"/>
                        </a:rPr>
                        <a:t>課程</a:t>
                      </a:r>
                      <a:r>
                        <a:rPr lang="zh-TW" sz="1600" kern="0" dirty="0">
                          <a:effectLst/>
                          <a:latin typeface="+mj-ea"/>
                          <a:ea typeface="+mj-ea"/>
                        </a:rPr>
                        <a:t>/社團活動交流/歡送會</a:t>
                      </a:r>
                      <a:endParaRPr lang="zh-TW" sz="1600" kern="100" dirty="0">
                        <a:effectLst/>
                        <a:latin typeface="+mj-ea"/>
                        <a:ea typeface="+mj-ea"/>
                        <a:cs typeface="Times New Roman" panose="02020603050405020304" pitchFamily="18" charset="0"/>
                      </a:endParaRPr>
                    </a:p>
                  </a:txBody>
                  <a:tcPr marL="53336" marR="53336" marT="0" marB="0" anchor="ctr"/>
                </a:tc>
                <a:tc rowSpan="4">
                  <a:txBody>
                    <a:bodyPr/>
                    <a:lstStyle/>
                    <a:p>
                      <a:pPr marL="0" marR="117475" indent="0" algn="l">
                        <a:lnSpc>
                          <a:spcPct val="100000"/>
                        </a:lnSpc>
                        <a:spcBef>
                          <a:spcPts val="0"/>
                        </a:spcBef>
                        <a:spcAft>
                          <a:spcPts val="0"/>
                        </a:spcAft>
                      </a:pPr>
                      <a:r>
                        <a:rPr lang="zh-TW" altLang="zh-TW" sz="1600" kern="0" dirty="0" smtClean="0">
                          <a:solidFill>
                            <a:schemeClr val="dk1"/>
                          </a:solidFill>
                          <a:effectLst/>
                          <a:latin typeface="+mj-ea"/>
                          <a:ea typeface="+mj-ea"/>
                          <a:cs typeface="+mn-cs"/>
                        </a:rPr>
                        <a:t>德籍</a:t>
                      </a:r>
                      <a:r>
                        <a:rPr lang="zh-TW" altLang="en-US" sz="1600" kern="0" dirty="0" smtClean="0">
                          <a:solidFill>
                            <a:schemeClr val="dk1"/>
                          </a:solidFill>
                          <a:effectLst/>
                          <a:latin typeface="+mj-ea"/>
                          <a:ea typeface="+mj-ea"/>
                          <a:cs typeface="+mn-cs"/>
                        </a:rPr>
                        <a:t>學伴及</a:t>
                      </a:r>
                      <a:r>
                        <a:rPr lang="en-US" altLang="zh-TW" sz="1600" kern="0" dirty="0" smtClean="0">
                          <a:solidFill>
                            <a:schemeClr val="dk1"/>
                          </a:solidFill>
                          <a:effectLst/>
                          <a:latin typeface="+mj-ea"/>
                          <a:ea typeface="+mj-ea"/>
                          <a:cs typeface="+mn-cs"/>
                        </a:rPr>
                        <a:t/>
                      </a:r>
                      <a:br>
                        <a:rPr lang="en-US" altLang="zh-TW" sz="1600" kern="0" dirty="0" smtClean="0">
                          <a:solidFill>
                            <a:schemeClr val="dk1"/>
                          </a:solidFill>
                          <a:effectLst/>
                          <a:latin typeface="+mj-ea"/>
                          <a:ea typeface="+mj-ea"/>
                          <a:cs typeface="+mn-cs"/>
                        </a:rPr>
                      </a:br>
                      <a:r>
                        <a:rPr lang="zh-TW" altLang="en-US" sz="1600" kern="0" dirty="0" smtClean="0">
                          <a:solidFill>
                            <a:schemeClr val="dk1"/>
                          </a:solidFill>
                          <a:effectLst/>
                          <a:latin typeface="+mj-ea"/>
                          <a:ea typeface="+mj-ea"/>
                          <a:cs typeface="+mn-cs"/>
                        </a:rPr>
                        <a:t>寄宿家庭成員</a:t>
                      </a:r>
                      <a:endParaRPr lang="zh-TW" altLang="zh-TW" sz="1600" kern="100" dirty="0">
                        <a:solidFill>
                          <a:schemeClr val="dk1"/>
                        </a:solidFill>
                        <a:effectLst/>
                        <a:latin typeface="+mj-ea"/>
                        <a:ea typeface="+mj-ea"/>
                        <a:cs typeface="Times New Roman" panose="02020603050405020304" pitchFamily="18" charset="0"/>
                      </a:endParaRPr>
                    </a:p>
                  </a:txBody>
                  <a:tcPr marL="53336" marR="53336" marT="0" marB="0" anchor="ctr"/>
                </a:tc>
                <a:tc>
                  <a:txBody>
                    <a:bodyPr/>
                    <a:lstStyle/>
                    <a:p>
                      <a:pPr marL="0" marR="64135" indent="0" algn="l">
                        <a:lnSpc>
                          <a:spcPct val="100000"/>
                        </a:lnSpc>
                        <a:spcBef>
                          <a:spcPts val="0"/>
                        </a:spcBef>
                        <a:spcAft>
                          <a:spcPts val="0"/>
                        </a:spcAft>
                      </a:pPr>
                      <a:r>
                        <a:rPr lang="zh-TW" sz="1600" kern="0">
                          <a:effectLst/>
                          <a:latin typeface="+mj-ea"/>
                          <a:ea typeface="+mj-ea"/>
                        </a:rPr>
                        <a:t>海爾布隆高中</a:t>
                      </a:r>
                      <a:endParaRPr lang="zh-TW" sz="1600" kern="10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284490637"/>
                  </a:ext>
                </a:extLst>
              </a:tr>
              <a:tr h="602406">
                <a:tc rowSpan="2">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11/17(六)</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rowSpan="3">
                  <a:txBody>
                    <a:bodyPr/>
                    <a:lstStyle/>
                    <a:p>
                      <a:pPr marL="0" marR="60325" indent="0" algn="l">
                        <a:lnSpc>
                          <a:spcPct val="100000"/>
                        </a:lnSpc>
                        <a:spcBef>
                          <a:spcPts val="0"/>
                        </a:spcBef>
                        <a:spcAft>
                          <a:spcPts val="0"/>
                        </a:spcAft>
                      </a:pPr>
                      <a:r>
                        <a:rPr lang="zh-TW" sz="1600" kern="0" spc="50" dirty="0">
                          <a:effectLst/>
                          <a:latin typeface="+mj-ea"/>
                          <a:ea typeface="+mj-ea"/>
                        </a:rPr>
                        <a:t>與德籍學伴和寄宿家庭成員共同進行城市探索和文化認</a:t>
                      </a:r>
                      <a:r>
                        <a:rPr lang="zh-TW" sz="1600" kern="0" spc="-45" dirty="0">
                          <a:effectLst/>
                          <a:latin typeface="+mj-ea"/>
                          <a:ea typeface="+mj-ea"/>
                        </a:rPr>
                        <a:t>識，</a:t>
                      </a:r>
                      <a:r>
                        <a:rPr lang="zh-TW" sz="1600" kern="0" spc="-45" dirty="0" smtClean="0">
                          <a:effectLst/>
                          <a:latin typeface="+mj-ea"/>
                          <a:ea typeface="+mj-ea"/>
                        </a:rPr>
                        <a:t>經由</a:t>
                      </a:r>
                      <a:r>
                        <a:rPr lang="zh-TW" sz="1600" kern="0" spc="-45" dirty="0">
                          <a:effectLst/>
                          <a:latin typeface="+mj-ea"/>
                          <a:ea typeface="+mj-ea"/>
                        </a:rPr>
                        <a:t>相互討論比較學習雙</a:t>
                      </a:r>
                      <a:r>
                        <a:rPr lang="zh-TW" sz="1600" kern="0" dirty="0">
                          <a:effectLst/>
                          <a:latin typeface="+mj-ea"/>
                          <a:ea typeface="+mj-ea"/>
                        </a:rPr>
                        <a:t>方差異，進而尊重彼此文化</a:t>
                      </a:r>
                      <a:endParaRPr lang="zh-TW" sz="1600" kern="100" dirty="0">
                        <a:effectLst/>
                        <a:latin typeface="+mj-ea"/>
                        <a:ea typeface="+mj-ea"/>
                        <a:cs typeface="Times New Roman" panose="02020603050405020304" pitchFamily="18" charset="0"/>
                      </a:endParaRPr>
                    </a:p>
                  </a:txBody>
                  <a:tcPr marL="53336" marR="53336" marT="0" marB="0" anchor="ctr"/>
                </a:tc>
                <a:tc vMerge="1">
                  <a:txBody>
                    <a:bodyPr/>
                    <a:lstStyle/>
                    <a:p>
                      <a:endParaRPr lang="zh-TW" altLang="en-US"/>
                    </a:p>
                  </a:txBody>
                  <a:tcPr/>
                </a:tc>
                <a:tc>
                  <a:txBody>
                    <a:bodyPr/>
                    <a:lstStyle/>
                    <a:p>
                      <a:pPr marL="0" marR="64135" indent="0" algn="l">
                        <a:lnSpc>
                          <a:spcPct val="100000"/>
                        </a:lnSpc>
                        <a:spcBef>
                          <a:spcPts val="0"/>
                        </a:spcBef>
                        <a:spcAft>
                          <a:spcPts val="0"/>
                        </a:spcAft>
                      </a:pPr>
                      <a:r>
                        <a:rPr lang="zh-TW" sz="1600" kern="0">
                          <a:effectLst/>
                          <a:latin typeface="+mj-ea"/>
                          <a:ea typeface="+mj-ea"/>
                        </a:rPr>
                        <a:t>海爾布隆市</a:t>
                      </a:r>
                      <a:endParaRPr lang="zh-TW" sz="1600" kern="100">
                        <a:effectLst/>
                        <a:latin typeface="+mj-ea"/>
                        <a:ea typeface="+mj-ea"/>
                      </a:endParaRPr>
                    </a:p>
                    <a:p>
                      <a:pPr marL="0" marR="64135" indent="0" algn="l">
                        <a:lnSpc>
                          <a:spcPct val="100000"/>
                        </a:lnSpc>
                        <a:spcBef>
                          <a:spcPts val="0"/>
                        </a:spcBef>
                        <a:spcAft>
                          <a:spcPts val="0"/>
                        </a:spcAft>
                      </a:pPr>
                      <a:r>
                        <a:rPr lang="en-US" sz="1600" kern="100">
                          <a:effectLst/>
                          <a:latin typeface="+mj-ea"/>
                          <a:ea typeface="+mj-ea"/>
                        </a:rPr>
                        <a:t> </a:t>
                      </a:r>
                      <a:endParaRPr lang="zh-TW" sz="1600" kern="10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1966421910"/>
                  </a:ext>
                </a:extLst>
              </a:tr>
              <a:tr h="31375">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rowSpan="2">
                  <a:txBody>
                    <a:bodyPr/>
                    <a:lstStyle/>
                    <a:p>
                      <a:pPr marL="0" marR="64135" indent="0" algn="l">
                        <a:lnSpc>
                          <a:spcPct val="100000"/>
                        </a:lnSpc>
                        <a:spcBef>
                          <a:spcPts val="0"/>
                        </a:spcBef>
                        <a:spcAft>
                          <a:spcPts val="0"/>
                        </a:spcAft>
                      </a:pPr>
                      <a:r>
                        <a:rPr lang="zh-TW" sz="1600" kern="100">
                          <a:effectLst/>
                          <a:latin typeface="+mj-ea"/>
                          <a:ea typeface="+mj-ea"/>
                        </a:rPr>
                        <a:t>海爾布隆高中</a:t>
                      </a:r>
                      <a:endParaRPr lang="zh-TW" sz="1600" kern="10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4243192178"/>
                  </a:ext>
                </a:extLst>
              </a:tr>
              <a:tr h="301203">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11/18(日)</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244885390"/>
                  </a:ext>
                </a:extLst>
              </a:tr>
              <a:tr h="602406">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11/19(一)</a:t>
                      </a:r>
                      <a:endParaRPr lang="zh-TW" sz="1600" b="1" kern="100" dirty="0">
                        <a:solidFill>
                          <a:schemeClr val="bg1"/>
                        </a:solidFill>
                        <a:effectLst>
                          <a:outerShdw blurRad="38100" dist="38100" dir="2700000" algn="tl">
                            <a:srgbClr val="000000">
                              <a:alpha val="43137"/>
                            </a:srgbClr>
                          </a:outerShdw>
                        </a:effectLst>
                        <a:latin typeface="+mj-ea"/>
                        <a:ea typeface="+mj-ea"/>
                      </a:endParaRPr>
                    </a:p>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-11/23(五)</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zh-TW" sz="1600" kern="0" dirty="0">
                          <a:effectLst/>
                          <a:latin typeface="+mj-ea"/>
                          <a:ea typeface="+mj-ea"/>
                        </a:rPr>
                        <a:t>德國文化之旅</a:t>
                      </a:r>
                      <a:r>
                        <a:rPr lang="zh-TW" sz="1600" kern="0" dirty="0" smtClean="0">
                          <a:effectLst/>
                          <a:latin typeface="+mj-ea"/>
                          <a:ea typeface="+mj-ea"/>
                        </a:rPr>
                        <a:t>：</a:t>
                      </a:r>
                      <a:endParaRPr lang="en-US" altLang="zh-TW" sz="1600" kern="100" dirty="0" smtClean="0">
                        <a:effectLst/>
                        <a:latin typeface="+mj-ea"/>
                        <a:ea typeface="+mj-ea"/>
                      </a:endParaRPr>
                    </a:p>
                    <a:p>
                      <a:pPr marL="0" indent="0" algn="l">
                        <a:lnSpc>
                          <a:spcPct val="100000"/>
                        </a:lnSpc>
                        <a:spcBef>
                          <a:spcPts val="0"/>
                        </a:spcBef>
                        <a:spcAft>
                          <a:spcPts val="0"/>
                        </a:spcAft>
                      </a:pPr>
                      <a:r>
                        <a:rPr lang="zh-TW" sz="1600" kern="0" dirty="0" smtClean="0">
                          <a:effectLst/>
                          <a:latin typeface="+mj-ea"/>
                          <a:ea typeface="+mj-ea"/>
                        </a:rPr>
                        <a:t>環境</a:t>
                      </a:r>
                      <a:r>
                        <a:rPr lang="zh-TW" sz="1600" kern="0" dirty="0">
                          <a:effectLst/>
                          <a:latin typeface="+mj-ea"/>
                          <a:ea typeface="+mj-ea"/>
                        </a:rPr>
                        <a:t>生態綠建築、藝術巡禮、德國美食</a:t>
                      </a:r>
                      <a:r>
                        <a:rPr lang="zh-TW" sz="1600" kern="0" dirty="0" smtClean="0">
                          <a:effectLst/>
                          <a:latin typeface="+mj-ea"/>
                          <a:ea typeface="+mj-ea"/>
                        </a:rPr>
                        <a:t>體驗</a:t>
                      </a:r>
                      <a:endParaRPr lang="zh-TW" sz="1600" kern="100" dirty="0">
                        <a:effectLst/>
                        <a:latin typeface="+mj-ea"/>
                        <a:ea typeface="+mj-ea"/>
                        <a:cs typeface="Times New Roman" panose="02020603050405020304" pitchFamily="18" charset="0"/>
                      </a:endParaRPr>
                    </a:p>
                  </a:txBody>
                  <a:tcPr marL="53336" marR="53336" marT="0" marB="0" anchor="ctr"/>
                </a:tc>
                <a:tc>
                  <a:txBody>
                    <a:bodyPr/>
                    <a:lstStyle/>
                    <a:p>
                      <a:pPr marL="0" marR="117475" indent="0" algn="l">
                        <a:lnSpc>
                          <a:spcPct val="100000"/>
                        </a:lnSpc>
                        <a:spcBef>
                          <a:spcPts val="0"/>
                        </a:spcBef>
                        <a:spcAft>
                          <a:spcPts val="0"/>
                        </a:spcAft>
                      </a:pPr>
                      <a:r>
                        <a:rPr lang="zh-TW" altLang="zh-TW" sz="1600" kern="0" dirty="0" smtClean="0">
                          <a:solidFill>
                            <a:schemeClr val="dk1"/>
                          </a:solidFill>
                          <a:effectLst/>
                          <a:latin typeface="+mj-ea"/>
                          <a:ea typeface="+mj-ea"/>
                          <a:cs typeface="+mn-cs"/>
                        </a:rPr>
                        <a:t>德籍教師</a:t>
                      </a:r>
                      <a:endParaRPr lang="zh-TW" altLang="zh-TW" sz="1600" kern="100" dirty="0">
                        <a:solidFill>
                          <a:schemeClr val="dk1"/>
                        </a:solidFill>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zh-TW" sz="1600" kern="100" dirty="0">
                          <a:effectLst/>
                          <a:latin typeface="+mj-ea"/>
                          <a:ea typeface="+mj-ea"/>
                        </a:rPr>
                        <a:t>當地文化、</a:t>
                      </a:r>
                      <a:r>
                        <a:rPr lang="zh-TW" sz="1600" kern="100" dirty="0" smtClean="0">
                          <a:effectLst/>
                          <a:latin typeface="+mj-ea"/>
                          <a:ea typeface="+mj-ea"/>
                        </a:rPr>
                        <a:t>生態</a:t>
                      </a:r>
                      <a:r>
                        <a:rPr lang="zh-TW" sz="1600" kern="100" dirty="0">
                          <a:effectLst/>
                          <a:latin typeface="+mj-ea"/>
                          <a:ea typeface="+mj-ea"/>
                        </a:rPr>
                        <a:t>、建築、藝術巡禮</a:t>
                      </a:r>
                      <a:endParaRPr lang="zh-TW" sz="1600" kern="100" dirty="0">
                        <a:effectLst/>
                        <a:latin typeface="+mj-ea"/>
                        <a:ea typeface="+mj-ea"/>
                        <a:cs typeface="Times New Roman" panose="02020603050405020304" pitchFamily="18" charset="0"/>
                      </a:endParaRPr>
                    </a:p>
                  </a:txBody>
                  <a:tcPr marL="53336" marR="53336" marT="0" marB="0" anchor="b"/>
                </a:tc>
                <a:extLst>
                  <a:ext uri="{0D108BD9-81ED-4DB2-BD59-A6C34878D82A}">
                    <a16:rowId xmlns:a16="http://schemas.microsoft.com/office/drawing/2014/main" val="1561189925"/>
                  </a:ext>
                </a:extLst>
              </a:tr>
              <a:tr h="301203">
                <a:tc>
                  <a:txBody>
                    <a:bodyPr/>
                    <a:lstStyle/>
                    <a:p>
                      <a:pPr marL="0" marR="45720" indent="0" algn="ctr">
                        <a:lnSpc>
                          <a:spcPct val="100000"/>
                        </a:lnSpc>
                        <a:spcBef>
                          <a:spcPts val="0"/>
                        </a:spcBef>
                        <a:spcAft>
                          <a:spcPts val="0"/>
                        </a:spcAft>
                      </a:pPr>
                      <a:r>
                        <a:rPr lang="zh-TW" sz="1600" b="1" kern="0" dirty="0">
                          <a:solidFill>
                            <a:schemeClr val="bg1"/>
                          </a:solidFill>
                          <a:effectLst>
                            <a:outerShdw blurRad="38100" dist="38100" dir="2700000" algn="tl">
                              <a:srgbClr val="000000">
                                <a:alpha val="43137"/>
                              </a:srgbClr>
                            </a:outerShdw>
                          </a:effectLst>
                          <a:latin typeface="+mj-ea"/>
                          <a:ea typeface="+mj-ea"/>
                        </a:rPr>
                        <a:t>11/24(六)</a:t>
                      </a:r>
                      <a:endParaRPr lang="zh-TW" sz="1600" b="1" kern="100" dirty="0">
                        <a:solidFill>
                          <a:schemeClr val="bg1"/>
                        </a:solidFill>
                        <a:effectLst>
                          <a:outerShdw blurRad="38100" dist="38100" dir="2700000" algn="tl">
                            <a:srgbClr val="000000">
                              <a:alpha val="43137"/>
                            </a:srgbClr>
                          </a:outerShdw>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zh-TW" sz="1600" kern="0" dirty="0">
                          <a:effectLst/>
                          <a:latin typeface="+mj-ea"/>
                          <a:ea typeface="+mj-ea"/>
                        </a:rPr>
                        <a:t>抵達台灣</a:t>
                      </a:r>
                      <a:endParaRPr lang="zh-TW" sz="1600" kern="100" dirty="0">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en-US" sz="1600" kern="100" dirty="0">
                          <a:effectLst/>
                          <a:latin typeface="+mj-ea"/>
                          <a:ea typeface="+mj-ea"/>
                        </a:rPr>
                        <a:t> </a:t>
                      </a:r>
                      <a:endParaRPr lang="zh-TW" sz="1600" kern="100" dirty="0">
                        <a:effectLst/>
                        <a:latin typeface="+mj-ea"/>
                        <a:ea typeface="+mj-ea"/>
                        <a:cs typeface="Times New Roman" panose="02020603050405020304" pitchFamily="18" charset="0"/>
                      </a:endParaRPr>
                    </a:p>
                  </a:txBody>
                  <a:tcPr marL="53336" marR="53336" marT="0" marB="0" anchor="ctr"/>
                </a:tc>
                <a:tc>
                  <a:txBody>
                    <a:bodyPr/>
                    <a:lstStyle/>
                    <a:p>
                      <a:pPr marL="0" indent="0" algn="l">
                        <a:lnSpc>
                          <a:spcPct val="100000"/>
                        </a:lnSpc>
                        <a:spcBef>
                          <a:spcPts val="0"/>
                        </a:spcBef>
                        <a:spcAft>
                          <a:spcPts val="0"/>
                        </a:spcAft>
                      </a:pPr>
                      <a:r>
                        <a:rPr lang="en-US" sz="1600" kern="100" dirty="0">
                          <a:effectLst/>
                          <a:latin typeface="+mj-ea"/>
                          <a:ea typeface="+mj-ea"/>
                        </a:rPr>
                        <a:t> </a:t>
                      </a:r>
                      <a:endParaRPr lang="zh-TW" sz="1600" kern="100" dirty="0">
                        <a:effectLst/>
                        <a:latin typeface="+mj-ea"/>
                        <a:ea typeface="+mj-ea"/>
                        <a:cs typeface="Times New Roman" panose="02020603050405020304" pitchFamily="18" charset="0"/>
                      </a:endParaRPr>
                    </a:p>
                  </a:txBody>
                  <a:tcPr marL="53336" marR="53336" marT="0" marB="0"/>
                </a:tc>
                <a:extLst>
                  <a:ext uri="{0D108BD9-81ED-4DB2-BD59-A6C34878D82A}">
                    <a16:rowId xmlns:a16="http://schemas.microsoft.com/office/drawing/2014/main" val="4051924979"/>
                  </a:ext>
                </a:extLst>
              </a:tr>
            </a:tbl>
          </a:graphicData>
        </a:graphic>
      </p:graphicFrame>
    </p:spTree>
    <p:extLst>
      <p:ext uri="{BB962C8B-B14F-4D97-AF65-F5344CB8AC3E}">
        <p14:creationId xmlns:p14="http://schemas.microsoft.com/office/powerpoint/2010/main" val="1530627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柒、</a:t>
            </a:r>
            <a:r>
              <a:rPr lang="en-US" altLang="zh-TW" dirty="0"/>
              <a:t>SIEP-IE</a:t>
            </a:r>
            <a:r>
              <a:rPr lang="zh-TW" altLang="en-US" dirty="0"/>
              <a:t>交流方案</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31</a:t>
            </a:fld>
            <a:endParaRPr lang="zh-TW" altLang="en-US" dirty="0"/>
          </a:p>
        </p:txBody>
      </p:sp>
      <p:sp>
        <p:nvSpPr>
          <p:cNvPr id="4" name="矩形 3"/>
          <p:cNvSpPr/>
          <p:nvPr/>
        </p:nvSpPr>
        <p:spPr>
          <a:xfrm>
            <a:off x="838199" y="6064482"/>
            <a:ext cx="2954655" cy="338554"/>
          </a:xfrm>
          <a:prstGeom prst="rect">
            <a:avLst/>
          </a:prstGeom>
        </p:spPr>
        <p:txBody>
          <a:bodyPr wrap="none">
            <a:spAutoFit/>
          </a:bodyPr>
          <a:lstStyle/>
          <a:p>
            <a:r>
              <a:rPr lang="en-US" altLang="zh-TW" sz="1600" dirty="0">
                <a:latin typeface="+mj-ea"/>
                <a:ea typeface="+mj-ea"/>
              </a:rPr>
              <a:t>(</a:t>
            </a:r>
            <a:r>
              <a:rPr lang="zh-TW" altLang="en-US" sz="1600" dirty="0">
                <a:latin typeface="+mj-ea"/>
                <a:ea typeface="+mj-ea"/>
              </a:rPr>
              <a:t>資料來源</a:t>
            </a:r>
            <a:r>
              <a:rPr lang="zh-TW" altLang="en-US" sz="1600" dirty="0" smtClean="0">
                <a:latin typeface="+mj-ea"/>
                <a:ea typeface="+mj-ea"/>
              </a:rPr>
              <a:t>：</a:t>
            </a:r>
            <a:r>
              <a:rPr lang="zh-TW" altLang="en-US" sz="1600" dirty="0">
                <a:latin typeface="+mj-ea"/>
              </a:rPr>
              <a:t>花蓮縣東華附小</a:t>
            </a:r>
            <a:r>
              <a:rPr lang="zh-TW" altLang="en-US" sz="1600" dirty="0" smtClean="0">
                <a:latin typeface="+mj-ea"/>
                <a:ea typeface="+mj-ea"/>
              </a:rPr>
              <a:t>）</a:t>
            </a:r>
            <a:endParaRPr lang="en-US" altLang="zh-TW" sz="1600" dirty="0">
              <a:latin typeface="+mj-ea"/>
              <a:ea typeface="+mj-ea"/>
            </a:endParaRPr>
          </a:p>
        </p:txBody>
      </p:sp>
      <p:sp>
        <p:nvSpPr>
          <p:cNvPr id="5" name="矩形 4"/>
          <p:cNvSpPr/>
          <p:nvPr/>
        </p:nvSpPr>
        <p:spPr>
          <a:xfrm>
            <a:off x="838200" y="1459853"/>
            <a:ext cx="8482542" cy="461665"/>
          </a:xfrm>
          <a:prstGeom prst="rect">
            <a:avLst/>
          </a:prstGeom>
        </p:spPr>
        <p:txBody>
          <a:bodyPr wrap="square">
            <a:spAutoFit/>
          </a:bodyPr>
          <a:lstStyle/>
          <a:p>
            <a:pPr marL="285750" indent="-285750">
              <a:spcBef>
                <a:spcPts val="1200"/>
              </a:spcBef>
              <a:buFont typeface="Arial" panose="020B0604020202020204" pitchFamily="34" charset="0"/>
              <a:buChar char="•"/>
            </a:pPr>
            <a:r>
              <a:rPr lang="zh-TW" altLang="en-US" sz="2400" dirty="0" smtClean="0"/>
              <a:t>依據議題實質內涵與學習目標，發展適切的學習評量。</a:t>
            </a:r>
            <a:endParaRPr lang="en-US" altLang="zh-TW" sz="2400" dirty="0" smtClean="0"/>
          </a:p>
        </p:txBody>
      </p:sp>
      <p:graphicFrame>
        <p:nvGraphicFramePr>
          <p:cNvPr id="6" name="表格 5"/>
          <p:cNvGraphicFramePr>
            <a:graphicFrameLocks noGrp="1"/>
          </p:cNvGraphicFramePr>
          <p:nvPr>
            <p:extLst>
              <p:ext uri="{D42A27DB-BD31-4B8C-83A1-F6EECF244321}">
                <p14:modId xmlns:p14="http://schemas.microsoft.com/office/powerpoint/2010/main" val="1612218987"/>
              </p:ext>
            </p:extLst>
          </p:nvPr>
        </p:nvGraphicFramePr>
        <p:xfrm>
          <a:off x="838199" y="1980681"/>
          <a:ext cx="9935095" cy="4007366"/>
        </p:xfrm>
        <a:graphic>
          <a:graphicData uri="http://schemas.openxmlformats.org/drawingml/2006/table">
            <a:tbl>
              <a:tblPr firstRow="1" firstCol="1" bandRow="1">
                <a:tableStyleId>{5C22544A-7EE6-4342-B048-85BDC9FD1C3A}</a:tableStyleId>
              </a:tblPr>
              <a:tblGrid>
                <a:gridCol w="2112853">
                  <a:extLst>
                    <a:ext uri="{9D8B030D-6E8A-4147-A177-3AD203B41FA5}">
                      <a16:colId xmlns:a16="http://schemas.microsoft.com/office/drawing/2014/main" val="2240844114"/>
                    </a:ext>
                  </a:extLst>
                </a:gridCol>
                <a:gridCol w="3911121">
                  <a:extLst>
                    <a:ext uri="{9D8B030D-6E8A-4147-A177-3AD203B41FA5}">
                      <a16:colId xmlns:a16="http://schemas.microsoft.com/office/drawing/2014/main" val="2409631395"/>
                    </a:ext>
                  </a:extLst>
                </a:gridCol>
                <a:gridCol w="3911121">
                  <a:extLst>
                    <a:ext uri="{9D8B030D-6E8A-4147-A177-3AD203B41FA5}">
                      <a16:colId xmlns:a16="http://schemas.microsoft.com/office/drawing/2014/main" val="236057757"/>
                    </a:ext>
                  </a:extLst>
                </a:gridCol>
              </a:tblGrid>
              <a:tr h="516440">
                <a:tc>
                  <a:txBody>
                    <a:bodyPr/>
                    <a:lstStyle/>
                    <a:p>
                      <a:pPr marL="0" indent="0" algn="ctr">
                        <a:lnSpc>
                          <a:spcPct val="100000"/>
                        </a:lnSpc>
                        <a:spcAft>
                          <a:spcPts val="0"/>
                        </a:spcAft>
                      </a:pPr>
                      <a:r>
                        <a:rPr lang="zh-TW" sz="1600" kern="100" dirty="0">
                          <a:effectLst/>
                          <a:latin typeface="+mj-ea"/>
                          <a:ea typeface="+mj-ea"/>
                        </a:rPr>
                        <a:t>國際</a:t>
                      </a:r>
                      <a:r>
                        <a:rPr lang="zh-TW" sz="1600" kern="100" dirty="0" smtClean="0">
                          <a:effectLst/>
                          <a:latin typeface="+mj-ea"/>
                          <a:ea typeface="+mj-ea"/>
                        </a:rPr>
                        <a:t>教育</a:t>
                      </a:r>
                      <a:r>
                        <a:rPr lang="en-US" altLang="zh-TW" sz="1600" kern="100" dirty="0" smtClean="0">
                          <a:effectLst/>
                          <a:latin typeface="+mj-ea"/>
                          <a:ea typeface="+mj-ea"/>
                        </a:rPr>
                        <a:t/>
                      </a:r>
                      <a:br>
                        <a:rPr lang="en-US" altLang="zh-TW" sz="1600" kern="100" dirty="0" smtClean="0">
                          <a:effectLst/>
                          <a:latin typeface="+mj-ea"/>
                          <a:ea typeface="+mj-ea"/>
                        </a:rPr>
                      </a:br>
                      <a:r>
                        <a:rPr lang="zh-TW" sz="1600" kern="100" dirty="0" smtClean="0">
                          <a:effectLst/>
                          <a:latin typeface="+mj-ea"/>
                          <a:ea typeface="+mj-ea"/>
                        </a:rPr>
                        <a:t>議題</a:t>
                      </a:r>
                      <a:r>
                        <a:rPr lang="zh-TW" sz="1600" kern="100" dirty="0">
                          <a:effectLst/>
                          <a:latin typeface="+mj-ea"/>
                          <a:ea typeface="+mj-ea"/>
                        </a:rPr>
                        <a:t>實質內涵</a:t>
                      </a:r>
                      <a:endParaRPr lang="zh-TW" sz="1600" kern="100" dirty="0">
                        <a:effectLst/>
                        <a:latin typeface="+mj-ea"/>
                        <a:ea typeface="+mj-ea"/>
                        <a:cs typeface="Times New Roman" panose="02020603050405020304" pitchFamily="18" charset="0"/>
                      </a:endParaRPr>
                    </a:p>
                  </a:txBody>
                  <a:tcPr marL="67628" marR="67628" marT="0" marB="0" anchor="ctr"/>
                </a:tc>
                <a:tc>
                  <a:txBody>
                    <a:bodyPr/>
                    <a:lstStyle/>
                    <a:p>
                      <a:pPr marL="0" indent="0" algn="ctr">
                        <a:lnSpc>
                          <a:spcPct val="100000"/>
                        </a:lnSpc>
                        <a:spcAft>
                          <a:spcPts val="0"/>
                        </a:spcAft>
                      </a:pPr>
                      <a:r>
                        <a:rPr lang="zh-TW" sz="1600" kern="100" dirty="0">
                          <a:effectLst/>
                          <a:latin typeface="+mj-ea"/>
                          <a:ea typeface="+mj-ea"/>
                        </a:rPr>
                        <a:t>學習目標</a:t>
                      </a:r>
                      <a:endParaRPr lang="zh-TW" sz="1600" kern="100" dirty="0">
                        <a:effectLst/>
                        <a:latin typeface="+mj-ea"/>
                        <a:ea typeface="+mj-ea"/>
                        <a:cs typeface="Times New Roman" panose="02020603050405020304" pitchFamily="18" charset="0"/>
                      </a:endParaRPr>
                    </a:p>
                  </a:txBody>
                  <a:tcPr marL="67628" marR="67628" marT="0" marB="0" anchor="ctr"/>
                </a:tc>
                <a:tc>
                  <a:txBody>
                    <a:bodyPr/>
                    <a:lstStyle/>
                    <a:p>
                      <a:pPr marL="0" indent="0" algn="ctr">
                        <a:lnSpc>
                          <a:spcPct val="100000"/>
                        </a:lnSpc>
                        <a:spcAft>
                          <a:spcPts val="0"/>
                        </a:spcAft>
                      </a:pPr>
                      <a:r>
                        <a:rPr lang="zh-TW" sz="1600" kern="100" dirty="0" smtClean="0">
                          <a:effectLst/>
                          <a:latin typeface="+mj-ea"/>
                          <a:ea typeface="+mj-ea"/>
                        </a:rPr>
                        <a:t>評量</a:t>
                      </a:r>
                      <a:r>
                        <a:rPr lang="zh-TW" altLang="en-US" sz="1600" kern="100" dirty="0" smtClean="0">
                          <a:effectLst/>
                          <a:latin typeface="+mj-ea"/>
                          <a:ea typeface="+mj-ea"/>
                        </a:rPr>
                        <a:t>方式</a:t>
                      </a:r>
                      <a:endParaRPr lang="zh-TW" sz="1600" kern="100" dirty="0">
                        <a:effectLst/>
                        <a:latin typeface="+mj-ea"/>
                        <a:ea typeface="+mj-ea"/>
                        <a:cs typeface="Times New Roman" panose="02020603050405020304" pitchFamily="18" charset="0"/>
                      </a:endParaRPr>
                    </a:p>
                  </a:txBody>
                  <a:tcPr marL="67628" marR="67628" marT="0" marB="0" anchor="ctr"/>
                </a:tc>
                <a:extLst>
                  <a:ext uri="{0D108BD9-81ED-4DB2-BD59-A6C34878D82A}">
                    <a16:rowId xmlns:a16="http://schemas.microsoft.com/office/drawing/2014/main" val="3668819215"/>
                  </a:ext>
                </a:extLst>
              </a:tr>
              <a:tr h="1422641">
                <a:tc>
                  <a:txBody>
                    <a:bodyPr/>
                    <a:lstStyle/>
                    <a:p>
                      <a:pPr marL="0" indent="0" algn="l">
                        <a:lnSpc>
                          <a:spcPct val="100000"/>
                        </a:lnSpc>
                        <a:spcAft>
                          <a:spcPts val="0"/>
                        </a:spcAft>
                      </a:pPr>
                      <a:r>
                        <a:rPr lang="zh-TW" sz="1600" kern="100" dirty="0">
                          <a:effectLst>
                            <a:outerShdw blurRad="38100" dist="38100" dir="2700000" algn="tl">
                              <a:srgbClr val="000000">
                                <a:alpha val="43137"/>
                              </a:srgbClr>
                            </a:outerShdw>
                          </a:effectLst>
                          <a:latin typeface="+mj-ea"/>
                          <a:ea typeface="+mj-ea"/>
                        </a:rPr>
                        <a:t>國</a:t>
                      </a:r>
                      <a:r>
                        <a:rPr lang="en-US" sz="1600" kern="100" dirty="0">
                          <a:effectLst>
                            <a:outerShdw blurRad="38100" dist="38100" dir="2700000" algn="tl">
                              <a:srgbClr val="000000">
                                <a:alpha val="43137"/>
                              </a:srgbClr>
                            </a:outerShdw>
                          </a:effectLst>
                          <a:latin typeface="+mj-ea"/>
                          <a:ea typeface="+mj-ea"/>
                        </a:rPr>
                        <a:t>E3 </a:t>
                      </a:r>
                      <a:endParaRPr lang="zh-TW" sz="1600" kern="100" dirty="0">
                        <a:effectLst>
                          <a:outerShdw blurRad="38100" dist="38100" dir="2700000" algn="tl">
                            <a:srgbClr val="000000">
                              <a:alpha val="43137"/>
                            </a:srgbClr>
                          </a:outerShdw>
                        </a:effectLst>
                        <a:latin typeface="+mj-ea"/>
                        <a:ea typeface="+mj-ea"/>
                      </a:endParaRPr>
                    </a:p>
                    <a:p>
                      <a:pPr marL="0" indent="0" algn="l">
                        <a:lnSpc>
                          <a:spcPct val="100000"/>
                        </a:lnSpc>
                        <a:spcAft>
                          <a:spcPts val="0"/>
                        </a:spcAft>
                      </a:pPr>
                      <a:r>
                        <a:rPr lang="zh-TW" sz="1600" kern="100" dirty="0">
                          <a:effectLst>
                            <a:outerShdw blurRad="38100" dist="38100" dir="2700000" algn="tl">
                              <a:srgbClr val="000000">
                                <a:alpha val="43137"/>
                              </a:srgbClr>
                            </a:outerShdw>
                          </a:effectLst>
                          <a:latin typeface="+mj-ea"/>
                          <a:ea typeface="+mj-ea"/>
                        </a:rPr>
                        <a:t>具備表達我國本土文化特色的能力。</a:t>
                      </a:r>
                      <a:endParaRPr lang="zh-TW" sz="1600" kern="100" dirty="0">
                        <a:effectLst>
                          <a:outerShdw blurRad="38100" dist="38100" dir="2700000" algn="tl">
                            <a:srgbClr val="000000">
                              <a:alpha val="43137"/>
                            </a:srgbClr>
                          </a:outerShdw>
                        </a:effectLst>
                        <a:latin typeface="+mj-ea"/>
                        <a:ea typeface="+mj-ea"/>
                        <a:cs typeface="Times New Roman" panose="02020603050405020304" pitchFamily="18" charset="0"/>
                      </a:endParaRPr>
                    </a:p>
                  </a:txBody>
                  <a:tcPr marL="67628" marR="67628" marT="0" marB="0" anchor="ctr"/>
                </a:tc>
                <a:tc>
                  <a:txBody>
                    <a:bodyPr/>
                    <a:lstStyle/>
                    <a:p>
                      <a:pPr marL="0" indent="0" algn="l">
                        <a:lnSpc>
                          <a:spcPct val="100000"/>
                        </a:lnSpc>
                        <a:spcAft>
                          <a:spcPts val="0"/>
                        </a:spcAft>
                      </a:pPr>
                      <a:r>
                        <a:rPr lang="en-US" sz="1600" kern="100" dirty="0">
                          <a:effectLst/>
                          <a:latin typeface="+mj-ea"/>
                          <a:ea typeface="+mj-ea"/>
                        </a:rPr>
                        <a:t>E3-1</a:t>
                      </a:r>
                      <a:r>
                        <a:rPr lang="zh-TW" sz="1600" kern="100" dirty="0">
                          <a:effectLst/>
                          <a:latin typeface="+mj-ea"/>
                          <a:ea typeface="+mj-ea"/>
                        </a:rPr>
                        <a:t>學生能在出訪活動</a:t>
                      </a:r>
                      <a:r>
                        <a:rPr lang="zh-TW" sz="1600" kern="100" dirty="0" smtClean="0">
                          <a:effectLst/>
                          <a:latin typeface="+mj-ea"/>
                          <a:ea typeface="+mj-ea"/>
                        </a:rPr>
                        <a:t>中</a:t>
                      </a:r>
                      <a:r>
                        <a:rPr lang="en-US" altLang="zh-TW" sz="1600" kern="100" dirty="0" smtClean="0">
                          <a:effectLst/>
                          <a:latin typeface="+mj-ea"/>
                          <a:ea typeface="+mj-ea"/>
                        </a:rPr>
                        <a:t/>
                      </a:r>
                      <a:br>
                        <a:rPr lang="en-US" altLang="zh-TW" sz="1600" kern="100" dirty="0" smtClean="0">
                          <a:effectLst/>
                          <a:latin typeface="+mj-ea"/>
                          <a:ea typeface="+mj-ea"/>
                        </a:rPr>
                      </a:br>
                      <a:r>
                        <a:rPr lang="zh-TW" altLang="en-US" sz="1600" kern="100" dirty="0" smtClean="0">
                          <a:effectLst/>
                          <a:latin typeface="+mj-ea"/>
                          <a:ea typeface="+mj-ea"/>
                        </a:rPr>
                        <a:t>　　</a:t>
                      </a:r>
                      <a:r>
                        <a:rPr lang="zh-TW" sz="1600" kern="100" dirty="0" smtClean="0">
                          <a:effectLst/>
                          <a:latin typeface="+mj-ea"/>
                          <a:ea typeface="+mj-ea"/>
                        </a:rPr>
                        <a:t>向</a:t>
                      </a:r>
                      <a:r>
                        <a:rPr lang="zh-TW" sz="1600" kern="100" dirty="0">
                          <a:effectLst/>
                          <a:latin typeface="+mj-ea"/>
                          <a:ea typeface="+mj-ea"/>
                        </a:rPr>
                        <a:t>外國友人介紹自己國家</a:t>
                      </a:r>
                      <a:r>
                        <a:rPr lang="zh-TW" sz="1600" kern="100" dirty="0" smtClean="0">
                          <a:effectLst/>
                          <a:latin typeface="+mj-ea"/>
                          <a:ea typeface="+mj-ea"/>
                        </a:rPr>
                        <a:t>及</a:t>
                      </a:r>
                      <a:r>
                        <a:rPr lang="en-US" altLang="zh-TW" sz="1600" kern="100" dirty="0" smtClean="0">
                          <a:effectLst/>
                          <a:latin typeface="+mj-ea"/>
                          <a:ea typeface="+mj-ea"/>
                        </a:rPr>
                        <a:t/>
                      </a:r>
                      <a:br>
                        <a:rPr lang="en-US" altLang="zh-TW" sz="1600" kern="100" dirty="0" smtClean="0">
                          <a:effectLst/>
                          <a:latin typeface="+mj-ea"/>
                          <a:ea typeface="+mj-ea"/>
                        </a:rPr>
                      </a:br>
                      <a:r>
                        <a:rPr lang="zh-TW" altLang="en-US" sz="1600" kern="100" dirty="0" smtClean="0">
                          <a:effectLst/>
                          <a:latin typeface="+mj-ea"/>
                          <a:ea typeface="+mj-ea"/>
                        </a:rPr>
                        <a:t>　　</a:t>
                      </a:r>
                      <a:r>
                        <a:rPr lang="zh-TW" sz="1600" kern="100" dirty="0" smtClean="0">
                          <a:effectLst/>
                          <a:latin typeface="+mj-ea"/>
                          <a:ea typeface="+mj-ea"/>
                        </a:rPr>
                        <a:t>所居住社區在</a:t>
                      </a:r>
                      <a:r>
                        <a:rPr lang="zh-TW" sz="1600" kern="100" dirty="0">
                          <a:effectLst/>
                          <a:latin typeface="+mj-ea"/>
                          <a:ea typeface="+mj-ea"/>
                        </a:rPr>
                        <a:t>地特色至少</a:t>
                      </a:r>
                      <a:r>
                        <a:rPr lang="en-US" sz="1600" kern="100" dirty="0">
                          <a:effectLst/>
                          <a:latin typeface="+mj-ea"/>
                          <a:ea typeface="+mj-ea"/>
                        </a:rPr>
                        <a:t>5</a:t>
                      </a:r>
                      <a:r>
                        <a:rPr lang="zh-TW" sz="1600" kern="100" dirty="0">
                          <a:effectLst/>
                          <a:latin typeface="+mj-ea"/>
                          <a:ea typeface="+mj-ea"/>
                        </a:rPr>
                        <a:t>項</a:t>
                      </a:r>
                      <a:r>
                        <a:rPr lang="zh-TW" sz="1600" kern="100" dirty="0" smtClean="0">
                          <a:effectLst/>
                          <a:latin typeface="+mj-ea"/>
                          <a:ea typeface="+mj-ea"/>
                        </a:rPr>
                        <a:t>。</a:t>
                      </a:r>
                      <a:endParaRPr lang="zh-TW" sz="1600" kern="100" dirty="0">
                        <a:effectLst/>
                        <a:latin typeface="+mj-ea"/>
                        <a:ea typeface="+mj-ea"/>
                      </a:endParaRPr>
                    </a:p>
                    <a:p>
                      <a:pPr marL="0" indent="0" algn="l">
                        <a:lnSpc>
                          <a:spcPct val="100000"/>
                        </a:lnSpc>
                        <a:spcAft>
                          <a:spcPts val="0"/>
                        </a:spcAft>
                      </a:pPr>
                      <a:r>
                        <a:rPr lang="en-US" sz="1600" kern="100" dirty="0">
                          <a:effectLst/>
                          <a:latin typeface="+mj-ea"/>
                          <a:ea typeface="+mj-ea"/>
                        </a:rPr>
                        <a:t>E3-2</a:t>
                      </a:r>
                      <a:r>
                        <a:rPr lang="zh-TW" sz="1600" kern="100" dirty="0">
                          <a:effectLst/>
                          <a:latin typeface="+mj-ea"/>
                          <a:ea typeface="+mj-ea"/>
                        </a:rPr>
                        <a:t>學生對介紹本國特色能表現</a:t>
                      </a:r>
                      <a:r>
                        <a:rPr lang="zh-TW" sz="1600" kern="100" dirty="0" smtClean="0">
                          <a:effectLst/>
                          <a:latin typeface="+mj-ea"/>
                          <a:ea typeface="+mj-ea"/>
                        </a:rPr>
                        <a:t>出</a:t>
                      </a:r>
                      <a:endParaRPr lang="en-US" altLang="zh-TW" sz="1600" kern="100" dirty="0" smtClean="0">
                        <a:effectLst/>
                        <a:latin typeface="+mj-ea"/>
                        <a:ea typeface="+mj-ea"/>
                      </a:endParaRPr>
                    </a:p>
                    <a:p>
                      <a:pPr marL="0" indent="0" algn="l">
                        <a:lnSpc>
                          <a:spcPct val="100000"/>
                        </a:lnSpc>
                        <a:spcAft>
                          <a:spcPts val="0"/>
                        </a:spcAft>
                      </a:pPr>
                      <a:r>
                        <a:rPr lang="zh-TW" altLang="en-US" sz="1600" kern="100" dirty="0" smtClean="0">
                          <a:effectLst/>
                          <a:latin typeface="+mj-ea"/>
                          <a:ea typeface="+mj-ea"/>
                        </a:rPr>
                        <a:t>　　</a:t>
                      </a:r>
                      <a:r>
                        <a:rPr lang="zh-TW" sz="1600" kern="100" dirty="0" smtClean="0">
                          <a:effectLst/>
                          <a:latin typeface="+mj-ea"/>
                          <a:ea typeface="+mj-ea"/>
                        </a:rPr>
                        <a:t>樂意與大方</a:t>
                      </a:r>
                      <a:r>
                        <a:rPr lang="zh-TW" sz="1600" kern="100" dirty="0">
                          <a:effectLst/>
                          <a:latin typeface="+mj-ea"/>
                          <a:ea typeface="+mj-ea"/>
                        </a:rPr>
                        <a:t>的態度。</a:t>
                      </a:r>
                      <a:endParaRPr lang="zh-TW" sz="1600" kern="100" dirty="0">
                        <a:effectLst/>
                        <a:latin typeface="+mj-ea"/>
                        <a:ea typeface="+mj-ea"/>
                        <a:cs typeface="Times New Roman" panose="02020603050405020304" pitchFamily="18" charset="0"/>
                      </a:endParaRPr>
                    </a:p>
                  </a:txBody>
                  <a:tcPr marL="67628" marR="67628" marT="0" marB="0"/>
                </a:tc>
                <a:tc>
                  <a:txBody>
                    <a:bodyPr/>
                    <a:lstStyle/>
                    <a:p>
                      <a:pPr marL="342900" lvl="0" indent="-342900" algn="l">
                        <a:lnSpc>
                          <a:spcPct val="100000"/>
                        </a:lnSpc>
                        <a:spcAft>
                          <a:spcPts val="0"/>
                        </a:spcAft>
                        <a:buFont typeface="+mj-lt"/>
                        <a:buAutoNum type="arabicPeriod"/>
                      </a:pPr>
                      <a:r>
                        <a:rPr lang="zh-TW" sz="1600" kern="100" dirty="0">
                          <a:effectLst/>
                          <a:latin typeface="+mj-ea"/>
                          <a:ea typeface="+mj-ea"/>
                        </a:rPr>
                        <a:t>學生省思札記、觀察日記</a:t>
                      </a:r>
                      <a:r>
                        <a:rPr lang="en-US" sz="1600" kern="100" dirty="0">
                          <a:effectLst/>
                          <a:latin typeface="+mj-ea"/>
                          <a:ea typeface="+mj-ea"/>
                        </a:rPr>
                        <a:t>(</a:t>
                      </a:r>
                      <a:r>
                        <a:rPr lang="zh-TW" sz="1600" kern="100" dirty="0">
                          <a:effectLst/>
                          <a:latin typeface="+mj-ea"/>
                          <a:ea typeface="+mj-ea"/>
                        </a:rPr>
                        <a:t>自評表</a:t>
                      </a:r>
                      <a:r>
                        <a:rPr lang="en-US" sz="1600" kern="100" dirty="0">
                          <a:effectLst/>
                          <a:latin typeface="+mj-ea"/>
                          <a:ea typeface="+mj-ea"/>
                        </a:rPr>
                        <a:t>)</a:t>
                      </a:r>
                      <a:endParaRPr lang="zh-TW" sz="1600" kern="100" dirty="0">
                        <a:effectLst/>
                        <a:latin typeface="+mj-ea"/>
                        <a:ea typeface="+mj-ea"/>
                      </a:endParaRPr>
                    </a:p>
                    <a:p>
                      <a:pPr marL="342900" lvl="0" indent="-342900" algn="l">
                        <a:lnSpc>
                          <a:spcPct val="100000"/>
                        </a:lnSpc>
                        <a:spcAft>
                          <a:spcPts val="0"/>
                        </a:spcAft>
                        <a:buFont typeface="+mj-lt"/>
                        <a:buAutoNum type="arabicPeriod"/>
                      </a:pPr>
                      <a:r>
                        <a:rPr lang="zh-TW" sz="1600" kern="100" dirty="0">
                          <a:effectLst/>
                          <a:latin typeface="+mj-ea"/>
                          <a:ea typeface="+mj-ea"/>
                        </a:rPr>
                        <a:t>學生與姊妹校師生交流的實況側錄</a:t>
                      </a:r>
                      <a:r>
                        <a:rPr lang="en-US" sz="1600" kern="100" dirty="0">
                          <a:effectLst/>
                          <a:latin typeface="+mj-ea"/>
                          <a:ea typeface="+mj-ea"/>
                        </a:rPr>
                        <a:t>(</a:t>
                      </a:r>
                      <a:r>
                        <a:rPr lang="zh-TW" sz="1600" kern="100" dirty="0">
                          <a:effectLst/>
                          <a:latin typeface="+mj-ea"/>
                          <a:ea typeface="+mj-ea"/>
                        </a:rPr>
                        <a:t>實作評量</a:t>
                      </a:r>
                      <a:r>
                        <a:rPr lang="en-US" sz="1600" kern="100" dirty="0">
                          <a:effectLst/>
                          <a:latin typeface="+mj-ea"/>
                          <a:ea typeface="+mj-ea"/>
                        </a:rPr>
                        <a:t>)</a:t>
                      </a:r>
                      <a:endParaRPr lang="zh-TW" sz="1600" kern="100" dirty="0">
                        <a:effectLst/>
                        <a:latin typeface="+mj-ea"/>
                        <a:ea typeface="+mj-ea"/>
                        <a:cs typeface="Times New Roman" panose="02020603050405020304" pitchFamily="18" charset="0"/>
                      </a:endParaRPr>
                    </a:p>
                  </a:txBody>
                  <a:tcPr marL="67628" marR="67628" marT="0" marB="0"/>
                </a:tc>
                <a:extLst>
                  <a:ext uri="{0D108BD9-81ED-4DB2-BD59-A6C34878D82A}">
                    <a16:rowId xmlns:a16="http://schemas.microsoft.com/office/drawing/2014/main" val="3581863489"/>
                  </a:ext>
                </a:extLst>
              </a:tr>
              <a:tr h="2068285">
                <a:tc>
                  <a:txBody>
                    <a:bodyPr/>
                    <a:lstStyle/>
                    <a:p>
                      <a:pPr marL="0" indent="0" algn="l">
                        <a:lnSpc>
                          <a:spcPct val="100000"/>
                        </a:lnSpc>
                        <a:spcAft>
                          <a:spcPts val="0"/>
                        </a:spcAft>
                      </a:pPr>
                      <a:r>
                        <a:rPr lang="zh-TW" sz="1600" kern="100" dirty="0">
                          <a:effectLst>
                            <a:outerShdw blurRad="38100" dist="38100" dir="2700000" algn="tl">
                              <a:srgbClr val="000000">
                                <a:alpha val="43137"/>
                              </a:srgbClr>
                            </a:outerShdw>
                          </a:effectLst>
                          <a:latin typeface="+mj-ea"/>
                          <a:ea typeface="+mj-ea"/>
                        </a:rPr>
                        <a:t>國</a:t>
                      </a:r>
                      <a:r>
                        <a:rPr lang="en-US" sz="1600" kern="100" dirty="0">
                          <a:effectLst>
                            <a:outerShdw blurRad="38100" dist="38100" dir="2700000" algn="tl">
                              <a:srgbClr val="000000">
                                <a:alpha val="43137"/>
                              </a:srgbClr>
                            </a:outerShdw>
                          </a:effectLst>
                          <a:latin typeface="+mj-ea"/>
                          <a:ea typeface="+mj-ea"/>
                        </a:rPr>
                        <a:t>E5 </a:t>
                      </a:r>
                      <a:endParaRPr lang="zh-TW" sz="1600" kern="100" dirty="0">
                        <a:effectLst>
                          <a:outerShdw blurRad="38100" dist="38100" dir="2700000" algn="tl">
                            <a:srgbClr val="000000">
                              <a:alpha val="43137"/>
                            </a:srgbClr>
                          </a:outerShdw>
                        </a:effectLst>
                        <a:latin typeface="+mj-ea"/>
                        <a:ea typeface="+mj-ea"/>
                      </a:endParaRPr>
                    </a:p>
                    <a:p>
                      <a:pPr marL="0" indent="0" algn="l">
                        <a:lnSpc>
                          <a:spcPct val="100000"/>
                        </a:lnSpc>
                        <a:spcAft>
                          <a:spcPts val="0"/>
                        </a:spcAft>
                      </a:pPr>
                      <a:r>
                        <a:rPr lang="zh-TW" sz="1600" kern="100" dirty="0">
                          <a:effectLst>
                            <a:outerShdw blurRad="38100" dist="38100" dir="2700000" algn="tl">
                              <a:srgbClr val="000000">
                                <a:alpha val="43137"/>
                              </a:srgbClr>
                            </a:outerShdw>
                          </a:effectLst>
                          <a:latin typeface="+mj-ea"/>
                          <a:ea typeface="+mj-ea"/>
                        </a:rPr>
                        <a:t>發展學習不同文化的意願。</a:t>
                      </a:r>
                      <a:endParaRPr lang="zh-TW" sz="1600" kern="100" dirty="0">
                        <a:effectLst>
                          <a:outerShdw blurRad="38100" dist="38100" dir="2700000" algn="tl">
                            <a:srgbClr val="000000">
                              <a:alpha val="43137"/>
                            </a:srgbClr>
                          </a:outerShdw>
                        </a:effectLst>
                        <a:latin typeface="+mj-ea"/>
                        <a:ea typeface="+mj-ea"/>
                        <a:cs typeface="Times New Roman" panose="02020603050405020304" pitchFamily="18" charset="0"/>
                      </a:endParaRPr>
                    </a:p>
                  </a:txBody>
                  <a:tcPr marL="67628" marR="67628" marT="0" marB="0" anchor="ctr"/>
                </a:tc>
                <a:tc>
                  <a:txBody>
                    <a:bodyPr/>
                    <a:lstStyle/>
                    <a:p>
                      <a:pPr marL="0" indent="0" algn="l">
                        <a:lnSpc>
                          <a:spcPct val="100000"/>
                        </a:lnSpc>
                        <a:spcAft>
                          <a:spcPts val="0"/>
                        </a:spcAft>
                      </a:pPr>
                      <a:r>
                        <a:rPr lang="en-US" sz="1600" kern="100" dirty="0">
                          <a:effectLst/>
                          <a:latin typeface="+mj-ea"/>
                          <a:ea typeface="+mj-ea"/>
                        </a:rPr>
                        <a:t>E5-1</a:t>
                      </a:r>
                      <a:r>
                        <a:rPr lang="zh-TW" sz="1600" kern="100" dirty="0">
                          <a:effectLst/>
                          <a:latin typeface="+mj-ea"/>
                          <a:ea typeface="+mj-ea"/>
                        </a:rPr>
                        <a:t>學生在入校活動</a:t>
                      </a:r>
                      <a:r>
                        <a:rPr lang="zh-TW" sz="1600" kern="100" dirty="0" smtClean="0">
                          <a:effectLst/>
                          <a:latin typeface="+mj-ea"/>
                          <a:ea typeface="+mj-ea"/>
                        </a:rPr>
                        <a:t>和</a:t>
                      </a:r>
                      <a:endParaRPr lang="en-US" altLang="zh-TW" sz="1600" kern="100" dirty="0" smtClean="0">
                        <a:effectLst/>
                        <a:latin typeface="+mj-ea"/>
                        <a:ea typeface="+mj-ea"/>
                      </a:endParaRPr>
                    </a:p>
                    <a:p>
                      <a:pPr marL="0" indent="0" algn="l">
                        <a:lnSpc>
                          <a:spcPct val="100000"/>
                        </a:lnSpc>
                        <a:spcAft>
                          <a:spcPts val="0"/>
                        </a:spcAft>
                      </a:pPr>
                      <a:r>
                        <a:rPr lang="zh-TW" altLang="en-US" sz="1600" kern="100" dirty="0" smtClean="0">
                          <a:effectLst/>
                          <a:latin typeface="+mj-ea"/>
                          <a:ea typeface="+mj-ea"/>
                        </a:rPr>
                        <a:t>　　</a:t>
                      </a:r>
                      <a:r>
                        <a:rPr lang="zh-TW" sz="1600" kern="100" dirty="0" smtClean="0">
                          <a:effectLst/>
                          <a:latin typeface="+mj-ea"/>
                          <a:ea typeface="+mj-ea"/>
                        </a:rPr>
                        <a:t>接待</a:t>
                      </a:r>
                      <a:r>
                        <a:rPr lang="zh-TW" sz="1600" kern="100" dirty="0">
                          <a:effectLst/>
                          <a:latin typeface="+mj-ea"/>
                          <a:ea typeface="+mj-ea"/>
                        </a:rPr>
                        <a:t>家庭體驗中</a:t>
                      </a:r>
                      <a:r>
                        <a:rPr lang="zh-TW" sz="1600" kern="100" dirty="0" smtClean="0">
                          <a:effectLst/>
                          <a:latin typeface="+mj-ea"/>
                          <a:ea typeface="+mj-ea"/>
                        </a:rPr>
                        <a:t>，</a:t>
                      </a:r>
                      <a:endParaRPr lang="en-US" altLang="zh-TW" sz="1600" kern="100" dirty="0" smtClean="0">
                        <a:effectLst/>
                        <a:latin typeface="+mj-ea"/>
                        <a:ea typeface="+mj-ea"/>
                      </a:endParaRPr>
                    </a:p>
                    <a:p>
                      <a:pPr marL="0" indent="0" algn="l">
                        <a:lnSpc>
                          <a:spcPct val="100000"/>
                        </a:lnSpc>
                        <a:spcAft>
                          <a:spcPts val="0"/>
                        </a:spcAft>
                      </a:pPr>
                      <a:r>
                        <a:rPr lang="zh-TW" altLang="en-US" sz="1600" kern="100" dirty="0" smtClean="0">
                          <a:effectLst/>
                          <a:latin typeface="+mj-ea"/>
                          <a:ea typeface="+mj-ea"/>
                        </a:rPr>
                        <a:t>　　</a:t>
                      </a:r>
                      <a:r>
                        <a:rPr lang="zh-TW" sz="1600" kern="100" dirty="0" smtClean="0">
                          <a:effectLst/>
                          <a:latin typeface="+mj-ea"/>
                          <a:ea typeface="+mj-ea"/>
                        </a:rPr>
                        <a:t>能</a:t>
                      </a:r>
                      <a:r>
                        <a:rPr lang="zh-TW" sz="1600" kern="100" dirty="0">
                          <a:effectLst/>
                          <a:latin typeface="+mj-ea"/>
                          <a:ea typeface="+mj-ea"/>
                        </a:rPr>
                        <a:t>察覺並說出</a:t>
                      </a:r>
                      <a:r>
                        <a:rPr lang="zh-TW" sz="1600" kern="100" dirty="0" smtClean="0">
                          <a:effectLst/>
                          <a:latin typeface="+mj-ea"/>
                          <a:ea typeface="+mj-ea"/>
                        </a:rPr>
                        <a:t>彼此</a:t>
                      </a:r>
                      <a:r>
                        <a:rPr lang="zh-TW" sz="1600" kern="100" dirty="0">
                          <a:effectLst/>
                          <a:latin typeface="+mj-ea"/>
                          <a:ea typeface="+mj-ea"/>
                        </a:rPr>
                        <a:t>文化異同</a:t>
                      </a:r>
                      <a:r>
                        <a:rPr lang="zh-TW" sz="1600" kern="100" dirty="0" smtClean="0">
                          <a:effectLst/>
                          <a:latin typeface="+mj-ea"/>
                          <a:ea typeface="+mj-ea"/>
                        </a:rPr>
                        <a:t>點</a:t>
                      </a:r>
                      <a:endParaRPr lang="en-US" altLang="zh-TW" sz="1600" kern="100" dirty="0" smtClean="0">
                        <a:effectLst/>
                        <a:latin typeface="+mj-ea"/>
                        <a:ea typeface="+mj-ea"/>
                      </a:endParaRPr>
                    </a:p>
                    <a:p>
                      <a:pPr marL="0" indent="0" algn="l">
                        <a:lnSpc>
                          <a:spcPct val="100000"/>
                        </a:lnSpc>
                        <a:spcAft>
                          <a:spcPts val="0"/>
                        </a:spcAft>
                      </a:pPr>
                      <a:r>
                        <a:rPr lang="zh-TW" altLang="en-US" sz="1600" kern="100" dirty="0" smtClean="0">
                          <a:effectLst/>
                          <a:latin typeface="+mj-ea"/>
                          <a:ea typeface="+mj-ea"/>
                        </a:rPr>
                        <a:t>　　</a:t>
                      </a:r>
                      <a:r>
                        <a:rPr lang="zh-TW" sz="1600" kern="100" dirty="0" smtClean="0">
                          <a:effectLst/>
                          <a:latin typeface="+mj-ea"/>
                          <a:ea typeface="+mj-ea"/>
                        </a:rPr>
                        <a:t>各</a:t>
                      </a:r>
                      <a:r>
                        <a:rPr lang="en-US" sz="1600" kern="100" dirty="0">
                          <a:effectLst/>
                          <a:latin typeface="+mj-ea"/>
                          <a:ea typeface="+mj-ea"/>
                        </a:rPr>
                        <a:t>3</a:t>
                      </a:r>
                      <a:r>
                        <a:rPr lang="zh-TW" sz="1600" kern="100" dirty="0">
                          <a:effectLst/>
                          <a:latin typeface="+mj-ea"/>
                          <a:ea typeface="+mj-ea"/>
                        </a:rPr>
                        <a:t>項。</a:t>
                      </a:r>
                    </a:p>
                    <a:p>
                      <a:pPr marL="0" indent="0" algn="l">
                        <a:lnSpc>
                          <a:spcPct val="100000"/>
                        </a:lnSpc>
                        <a:spcAft>
                          <a:spcPts val="0"/>
                        </a:spcAft>
                      </a:pPr>
                      <a:r>
                        <a:rPr lang="en-US" sz="1600" kern="100" dirty="0">
                          <a:effectLst/>
                          <a:latin typeface="+mj-ea"/>
                          <a:ea typeface="+mj-ea"/>
                        </a:rPr>
                        <a:t>E5-2</a:t>
                      </a:r>
                      <a:r>
                        <a:rPr lang="zh-TW" sz="1600" kern="100" dirty="0">
                          <a:effectLst/>
                          <a:latin typeface="+mj-ea"/>
                          <a:ea typeface="+mj-ea"/>
                        </a:rPr>
                        <a:t>學生在出訪活動中</a:t>
                      </a:r>
                      <a:r>
                        <a:rPr lang="zh-TW" sz="1600" kern="100" dirty="0" smtClean="0">
                          <a:effectLst/>
                          <a:latin typeface="+mj-ea"/>
                          <a:ea typeface="+mj-ea"/>
                        </a:rPr>
                        <a:t>，</a:t>
                      </a:r>
                      <a:endParaRPr lang="en-US" altLang="zh-TW" sz="1600" kern="100" dirty="0" smtClean="0">
                        <a:effectLst/>
                        <a:latin typeface="+mj-ea"/>
                        <a:ea typeface="+mj-ea"/>
                      </a:endParaRPr>
                    </a:p>
                    <a:p>
                      <a:pPr marL="0" indent="0" algn="l">
                        <a:lnSpc>
                          <a:spcPct val="100000"/>
                        </a:lnSpc>
                        <a:spcAft>
                          <a:spcPts val="0"/>
                        </a:spcAft>
                      </a:pPr>
                      <a:r>
                        <a:rPr lang="zh-TW" altLang="en-US" sz="1600" kern="100" dirty="0" smtClean="0">
                          <a:effectLst/>
                          <a:latin typeface="+mj-ea"/>
                          <a:ea typeface="+mj-ea"/>
                        </a:rPr>
                        <a:t>　　</a:t>
                      </a:r>
                      <a:r>
                        <a:rPr lang="zh-TW" sz="1600" kern="100" dirty="0" smtClean="0">
                          <a:effectLst/>
                          <a:latin typeface="+mj-ea"/>
                          <a:ea typeface="+mj-ea"/>
                        </a:rPr>
                        <a:t>對於</a:t>
                      </a:r>
                      <a:r>
                        <a:rPr lang="zh-TW" sz="1600" kern="100" dirty="0">
                          <a:effectLst/>
                          <a:latin typeface="+mj-ea"/>
                          <a:ea typeface="+mj-ea"/>
                        </a:rPr>
                        <a:t>學習不同文化能主動</a:t>
                      </a:r>
                      <a:r>
                        <a:rPr lang="zh-TW" sz="1600" kern="100" dirty="0" smtClean="0">
                          <a:effectLst/>
                          <a:latin typeface="+mj-ea"/>
                          <a:ea typeface="+mj-ea"/>
                        </a:rPr>
                        <a:t>表現</a:t>
                      </a:r>
                      <a:endParaRPr lang="en-US" altLang="zh-TW" sz="1600" kern="100" dirty="0" smtClean="0">
                        <a:effectLst/>
                        <a:latin typeface="+mj-ea"/>
                        <a:ea typeface="+mj-ea"/>
                      </a:endParaRPr>
                    </a:p>
                    <a:p>
                      <a:pPr marL="0" indent="0" algn="l">
                        <a:lnSpc>
                          <a:spcPct val="100000"/>
                        </a:lnSpc>
                        <a:spcAft>
                          <a:spcPts val="0"/>
                        </a:spcAft>
                      </a:pPr>
                      <a:r>
                        <a:rPr lang="zh-TW" altLang="en-US" sz="1600" kern="100" dirty="0" smtClean="0">
                          <a:effectLst/>
                          <a:latin typeface="+mj-ea"/>
                          <a:ea typeface="+mj-ea"/>
                        </a:rPr>
                        <a:t>　　</a:t>
                      </a:r>
                      <a:r>
                        <a:rPr lang="zh-TW" sz="1600" kern="100" dirty="0" smtClean="0">
                          <a:effectLst/>
                          <a:latin typeface="+mj-ea"/>
                          <a:ea typeface="+mj-ea"/>
                        </a:rPr>
                        <a:t>興趣</a:t>
                      </a:r>
                      <a:r>
                        <a:rPr lang="zh-TW" sz="1600" kern="100" dirty="0">
                          <a:effectLst/>
                          <a:latin typeface="+mj-ea"/>
                          <a:ea typeface="+mj-ea"/>
                        </a:rPr>
                        <a:t>與熱情。</a:t>
                      </a:r>
                      <a:endParaRPr lang="zh-TW" sz="1600" kern="100" dirty="0">
                        <a:effectLst/>
                        <a:latin typeface="+mj-ea"/>
                        <a:ea typeface="+mj-ea"/>
                        <a:cs typeface="Times New Roman" panose="02020603050405020304" pitchFamily="18" charset="0"/>
                      </a:endParaRPr>
                    </a:p>
                  </a:txBody>
                  <a:tcPr marL="67628" marR="67628" marT="0" marB="0"/>
                </a:tc>
                <a:tc>
                  <a:txBody>
                    <a:bodyPr/>
                    <a:lstStyle/>
                    <a:p>
                      <a:pPr marL="342900" lvl="0" indent="-342900" algn="l">
                        <a:lnSpc>
                          <a:spcPct val="100000"/>
                        </a:lnSpc>
                        <a:spcAft>
                          <a:spcPts val="0"/>
                        </a:spcAft>
                        <a:buFont typeface="+mj-lt"/>
                        <a:buAutoNum type="arabicPeriod"/>
                      </a:pPr>
                      <a:r>
                        <a:rPr lang="zh-TW" sz="1600" kern="100" dirty="0">
                          <a:effectLst/>
                          <a:latin typeface="+mj-ea"/>
                          <a:ea typeface="+mj-ea"/>
                        </a:rPr>
                        <a:t>學生於行前規畫「接待家庭任務大挑戰」學習單內容</a:t>
                      </a:r>
                      <a:r>
                        <a:rPr lang="en-US" sz="1600" kern="100" dirty="0">
                          <a:effectLst/>
                          <a:latin typeface="+mj-ea"/>
                          <a:ea typeface="+mj-ea"/>
                        </a:rPr>
                        <a:t>(</a:t>
                      </a:r>
                      <a:r>
                        <a:rPr lang="zh-TW" sz="1600" kern="100" dirty="0">
                          <a:effectLst/>
                          <a:latin typeface="+mj-ea"/>
                          <a:ea typeface="+mj-ea"/>
                        </a:rPr>
                        <a:t>紙筆評量</a:t>
                      </a:r>
                      <a:r>
                        <a:rPr lang="en-US" sz="1600" kern="100" dirty="0">
                          <a:effectLst/>
                          <a:latin typeface="+mj-ea"/>
                          <a:ea typeface="+mj-ea"/>
                        </a:rPr>
                        <a:t>)</a:t>
                      </a:r>
                      <a:endParaRPr lang="zh-TW" sz="1600" kern="100" dirty="0">
                        <a:effectLst/>
                        <a:latin typeface="+mj-ea"/>
                        <a:ea typeface="+mj-ea"/>
                      </a:endParaRPr>
                    </a:p>
                    <a:p>
                      <a:pPr marL="342900" lvl="0" indent="-342900" algn="l">
                        <a:lnSpc>
                          <a:spcPct val="100000"/>
                        </a:lnSpc>
                        <a:spcAft>
                          <a:spcPts val="0"/>
                        </a:spcAft>
                        <a:buFont typeface="+mj-lt"/>
                        <a:buAutoNum type="arabicPeriod"/>
                      </a:pPr>
                      <a:r>
                        <a:rPr lang="zh-TW" sz="1600" kern="100" dirty="0">
                          <a:effectLst/>
                          <a:latin typeface="+mj-ea"/>
                          <a:ea typeface="+mj-ea"/>
                        </a:rPr>
                        <a:t>學生以錄影方式說明自己與姊妹校夥伴、</a:t>
                      </a:r>
                      <a:r>
                        <a:rPr lang="en-US" sz="1600" kern="100" dirty="0">
                          <a:effectLst/>
                          <a:latin typeface="+mj-ea"/>
                          <a:ea typeface="+mj-ea"/>
                        </a:rPr>
                        <a:t>homestay</a:t>
                      </a:r>
                      <a:r>
                        <a:rPr lang="zh-TW" sz="1600" kern="100" dirty="0">
                          <a:effectLst/>
                          <a:latin typeface="+mj-ea"/>
                          <a:ea typeface="+mj-ea"/>
                        </a:rPr>
                        <a:t>家庭成員互動的情形</a:t>
                      </a:r>
                      <a:r>
                        <a:rPr lang="en-US" sz="1600" kern="100" dirty="0">
                          <a:effectLst/>
                          <a:latin typeface="+mj-ea"/>
                          <a:ea typeface="+mj-ea"/>
                        </a:rPr>
                        <a:t>(</a:t>
                      </a:r>
                      <a:r>
                        <a:rPr lang="zh-TW" sz="1600" kern="100" dirty="0">
                          <a:effectLst/>
                          <a:latin typeface="+mj-ea"/>
                          <a:ea typeface="+mj-ea"/>
                        </a:rPr>
                        <a:t>實作評量</a:t>
                      </a:r>
                      <a:r>
                        <a:rPr lang="en-US" sz="1600" kern="100" dirty="0">
                          <a:effectLst/>
                          <a:latin typeface="+mj-ea"/>
                          <a:ea typeface="+mj-ea"/>
                        </a:rPr>
                        <a:t>)</a:t>
                      </a:r>
                      <a:endParaRPr lang="zh-TW" sz="1600" kern="100" dirty="0">
                        <a:effectLst/>
                        <a:latin typeface="+mj-ea"/>
                        <a:ea typeface="+mj-ea"/>
                      </a:endParaRPr>
                    </a:p>
                    <a:p>
                      <a:pPr marL="342900" lvl="0" indent="-342900" algn="l">
                        <a:lnSpc>
                          <a:spcPct val="100000"/>
                        </a:lnSpc>
                        <a:spcAft>
                          <a:spcPts val="0"/>
                        </a:spcAft>
                        <a:buFont typeface="+mj-lt"/>
                        <a:buAutoNum type="arabicPeriod"/>
                      </a:pPr>
                      <a:r>
                        <a:rPr lang="zh-TW" sz="1600" kern="100" dirty="0">
                          <a:effectLst/>
                          <a:latin typeface="+mj-ea"/>
                          <a:ea typeface="+mj-ea"/>
                        </a:rPr>
                        <a:t>學生觀察日記與省思札記</a:t>
                      </a:r>
                      <a:r>
                        <a:rPr lang="en-US" sz="1600" kern="100" dirty="0">
                          <a:effectLst/>
                          <a:latin typeface="+mj-ea"/>
                          <a:ea typeface="+mj-ea"/>
                        </a:rPr>
                        <a:t>(</a:t>
                      </a:r>
                      <a:r>
                        <a:rPr lang="zh-TW" sz="1600" kern="100" dirty="0">
                          <a:effectLst/>
                          <a:latin typeface="+mj-ea"/>
                          <a:ea typeface="+mj-ea"/>
                        </a:rPr>
                        <a:t>自評表</a:t>
                      </a:r>
                      <a:r>
                        <a:rPr lang="en-US" sz="1600" kern="100" dirty="0">
                          <a:effectLst/>
                          <a:latin typeface="+mj-ea"/>
                          <a:ea typeface="+mj-ea"/>
                        </a:rPr>
                        <a:t>)</a:t>
                      </a:r>
                      <a:endParaRPr lang="zh-TW" sz="1600" kern="100" dirty="0">
                        <a:effectLst/>
                        <a:latin typeface="+mj-ea"/>
                        <a:ea typeface="+mj-ea"/>
                        <a:cs typeface="Times New Roman" panose="02020603050405020304" pitchFamily="18" charset="0"/>
                      </a:endParaRPr>
                    </a:p>
                  </a:txBody>
                  <a:tcPr marL="67628" marR="67628" marT="0" marB="0"/>
                </a:tc>
                <a:extLst>
                  <a:ext uri="{0D108BD9-81ED-4DB2-BD59-A6C34878D82A}">
                    <a16:rowId xmlns:a16="http://schemas.microsoft.com/office/drawing/2014/main" val="726325286"/>
                  </a:ext>
                </a:extLst>
              </a:tr>
            </a:tbl>
          </a:graphicData>
        </a:graphic>
      </p:graphicFrame>
      <p:sp>
        <p:nvSpPr>
          <p:cNvPr id="7" name="矩形 6"/>
          <p:cNvSpPr/>
          <p:nvPr/>
        </p:nvSpPr>
        <p:spPr>
          <a:xfrm>
            <a:off x="8424793" y="797073"/>
            <a:ext cx="2929007" cy="461665"/>
          </a:xfrm>
          <a:prstGeom prst="rect">
            <a:avLst/>
          </a:prstGeom>
        </p:spPr>
        <p:txBody>
          <a:bodyPr wrap="none">
            <a:spAutoFit/>
          </a:bodyPr>
          <a:lstStyle/>
          <a:p>
            <a:r>
              <a:rPr lang="en-US" altLang="zh-TW" sz="2400" dirty="0">
                <a:solidFill>
                  <a:schemeClr val="accent5">
                    <a:lumMod val="50000"/>
                  </a:schemeClr>
                </a:solidFill>
              </a:rPr>
              <a:t>(</a:t>
            </a:r>
            <a:r>
              <a:rPr lang="zh-TW" altLang="en-US" sz="2400" dirty="0">
                <a:solidFill>
                  <a:schemeClr val="accent5">
                    <a:lumMod val="50000"/>
                  </a:schemeClr>
                </a:solidFill>
              </a:rPr>
              <a:t>六</a:t>
            </a:r>
            <a:r>
              <a:rPr lang="en-US" altLang="zh-TW" sz="2400" dirty="0">
                <a:solidFill>
                  <a:schemeClr val="accent5">
                    <a:lumMod val="50000"/>
                  </a:schemeClr>
                </a:solidFill>
              </a:rPr>
              <a:t>)</a:t>
            </a:r>
            <a:r>
              <a:rPr lang="zh-TW" altLang="en-US" sz="2400" dirty="0">
                <a:solidFill>
                  <a:schemeClr val="accent5">
                    <a:lumMod val="50000"/>
                  </a:schemeClr>
                </a:solidFill>
              </a:rPr>
              <a:t>交流</a:t>
            </a:r>
            <a:r>
              <a:rPr lang="zh-TW" altLang="en-US" sz="2400" dirty="0" smtClean="0">
                <a:solidFill>
                  <a:schemeClr val="accent5">
                    <a:lumMod val="50000"/>
                  </a:schemeClr>
                </a:solidFill>
              </a:rPr>
              <a:t>後評量</a:t>
            </a:r>
            <a:r>
              <a:rPr lang="zh-TW" altLang="en-US" sz="2400" dirty="0">
                <a:solidFill>
                  <a:schemeClr val="accent5">
                    <a:lumMod val="50000"/>
                  </a:schemeClr>
                </a:solidFill>
              </a:rPr>
              <a:t>實施</a:t>
            </a:r>
          </a:p>
        </p:txBody>
      </p:sp>
    </p:spTree>
    <p:extLst>
      <p:ext uri="{BB962C8B-B14F-4D97-AF65-F5344CB8AC3E}">
        <p14:creationId xmlns:p14="http://schemas.microsoft.com/office/powerpoint/2010/main" val="10626733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捌、計畫期程</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32</a:t>
            </a:fld>
            <a:endParaRPr lang="zh-TW" altLang="en-US" dirty="0"/>
          </a:p>
        </p:txBody>
      </p:sp>
      <p:pic>
        <p:nvPicPr>
          <p:cNvPr id="7" name="圖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2191376"/>
            <a:ext cx="9292772" cy="3825707"/>
          </a:xfrm>
          <a:prstGeom prst="rect">
            <a:avLst/>
          </a:prstGeom>
        </p:spPr>
      </p:pic>
      <p:sp>
        <p:nvSpPr>
          <p:cNvPr id="8" name="矩形 7"/>
          <p:cNvSpPr/>
          <p:nvPr/>
        </p:nvSpPr>
        <p:spPr>
          <a:xfrm>
            <a:off x="838200" y="1360379"/>
            <a:ext cx="7876035" cy="830997"/>
          </a:xfrm>
          <a:prstGeom prst="rect">
            <a:avLst/>
          </a:prstGeom>
        </p:spPr>
        <p:txBody>
          <a:bodyPr wrap="square">
            <a:spAutoFit/>
          </a:bodyPr>
          <a:lstStyle/>
          <a:p>
            <a:pPr marL="285750" indent="-285750">
              <a:buFont typeface="Arial" panose="020B0604020202020204" pitchFamily="34" charset="0"/>
              <a:buChar char="•"/>
            </a:pPr>
            <a:r>
              <a:rPr lang="zh-TW" altLang="en-US" sz="2400" dirty="0" smtClean="0"/>
              <a:t>呈現一學年度的期程規畫。</a:t>
            </a:r>
            <a:endParaRPr lang="en-US" altLang="zh-TW" sz="2400" dirty="0" smtClean="0"/>
          </a:p>
          <a:p>
            <a:pPr marL="285750" indent="-285750">
              <a:buFont typeface="Arial" panose="020B0604020202020204" pitchFamily="34" charset="0"/>
              <a:buChar char="•"/>
            </a:pPr>
            <a:r>
              <a:rPr lang="zh-TW" altLang="en-US" sz="2400" dirty="0" smtClean="0"/>
              <a:t>以</a:t>
            </a:r>
            <a:r>
              <a:rPr lang="zh-TW" altLang="en-US" sz="2400" b="1" dirty="0" smtClean="0">
                <a:solidFill>
                  <a:srgbClr val="C00000"/>
                </a:solidFill>
              </a:rPr>
              <a:t>甘特圖</a:t>
            </a:r>
            <a:r>
              <a:rPr lang="zh-TW" altLang="en-US" sz="2400" dirty="0" smtClean="0"/>
              <a:t>呈現工作進程。</a:t>
            </a:r>
            <a:endParaRPr lang="zh-TW" altLang="en-US" sz="2400" dirty="0"/>
          </a:p>
        </p:txBody>
      </p:sp>
      <p:sp>
        <p:nvSpPr>
          <p:cNvPr id="9" name="矩形 8"/>
          <p:cNvSpPr/>
          <p:nvPr/>
        </p:nvSpPr>
        <p:spPr>
          <a:xfrm>
            <a:off x="838198" y="6017083"/>
            <a:ext cx="2954655" cy="338554"/>
          </a:xfrm>
          <a:prstGeom prst="rect">
            <a:avLst/>
          </a:prstGeom>
        </p:spPr>
        <p:txBody>
          <a:bodyPr wrap="none">
            <a:spAutoFit/>
          </a:bodyPr>
          <a:lstStyle/>
          <a:p>
            <a:r>
              <a:rPr lang="en-US" altLang="zh-TW" sz="1600" dirty="0">
                <a:latin typeface="+mj-ea"/>
                <a:ea typeface="+mj-ea"/>
              </a:rPr>
              <a:t>(</a:t>
            </a:r>
            <a:r>
              <a:rPr lang="zh-TW" altLang="en-US" sz="1600" dirty="0">
                <a:latin typeface="+mj-ea"/>
                <a:ea typeface="+mj-ea"/>
              </a:rPr>
              <a:t>資料來源</a:t>
            </a:r>
            <a:r>
              <a:rPr lang="zh-TW" altLang="en-US" sz="1600" dirty="0" smtClean="0">
                <a:latin typeface="+mj-ea"/>
                <a:ea typeface="+mj-ea"/>
              </a:rPr>
              <a:t>：</a:t>
            </a:r>
            <a:r>
              <a:rPr lang="zh-TW" altLang="en-US" sz="1600" dirty="0" smtClean="0">
                <a:latin typeface="+mj-ea"/>
              </a:rPr>
              <a:t>嘉義市文雅國小</a:t>
            </a:r>
            <a:r>
              <a:rPr lang="zh-TW" altLang="en-US" sz="1600" dirty="0" smtClean="0">
                <a:latin typeface="+mj-ea"/>
                <a:ea typeface="+mj-ea"/>
              </a:rPr>
              <a:t>）</a:t>
            </a:r>
            <a:endParaRPr lang="en-US" altLang="zh-TW" sz="1600" dirty="0">
              <a:latin typeface="+mj-ea"/>
              <a:ea typeface="+mj-ea"/>
            </a:endParaRPr>
          </a:p>
        </p:txBody>
      </p:sp>
    </p:spTree>
    <p:extLst>
      <p:ext uri="{BB962C8B-B14F-4D97-AF65-F5344CB8AC3E}">
        <p14:creationId xmlns:p14="http://schemas.microsoft.com/office/powerpoint/2010/main" val="25398049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玖、預期成效</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33</a:t>
            </a:fld>
            <a:endParaRPr lang="zh-TW" altLang="en-US" dirty="0"/>
          </a:p>
        </p:txBody>
      </p:sp>
      <p:sp>
        <p:nvSpPr>
          <p:cNvPr id="8" name="矩形 7"/>
          <p:cNvSpPr/>
          <p:nvPr/>
        </p:nvSpPr>
        <p:spPr>
          <a:xfrm>
            <a:off x="838200" y="1690688"/>
            <a:ext cx="7876035" cy="984885"/>
          </a:xfrm>
          <a:prstGeom prst="rect">
            <a:avLst/>
          </a:prstGeom>
        </p:spPr>
        <p:txBody>
          <a:bodyPr wrap="square">
            <a:spAutoFit/>
          </a:bodyPr>
          <a:lstStyle/>
          <a:p>
            <a:pPr marL="285750" indent="-285750">
              <a:spcBef>
                <a:spcPts val="1200"/>
              </a:spcBef>
              <a:buFont typeface="Arial" panose="020B0604020202020204" pitchFamily="34" charset="0"/>
              <a:buChar char="•"/>
            </a:pPr>
            <a:r>
              <a:rPr lang="zh-TW" altLang="en-US" sz="2400" dirty="0" smtClean="0"/>
              <a:t>依據前面設定</a:t>
            </a:r>
            <a:r>
              <a:rPr lang="zh-TW" altLang="en-US" sz="2400" dirty="0"/>
              <a:t>之</a:t>
            </a:r>
            <a:r>
              <a:rPr lang="zh-TW" altLang="en-US" sz="2400" dirty="0" smtClean="0"/>
              <a:t>目標，說明</a:t>
            </a:r>
            <a:r>
              <a:rPr lang="zh-TW" altLang="en-US" sz="2400" b="1" dirty="0" smtClean="0">
                <a:solidFill>
                  <a:srgbClr val="52469C"/>
                </a:solidFill>
              </a:rPr>
              <a:t>對應之關鍵成果</a:t>
            </a:r>
            <a:r>
              <a:rPr lang="zh-TW" altLang="en-US" sz="2400" dirty="0" smtClean="0"/>
              <a:t>。</a:t>
            </a:r>
            <a:endParaRPr lang="en-US" altLang="zh-TW" sz="2400" dirty="0" smtClean="0"/>
          </a:p>
          <a:p>
            <a:pPr marL="285750" indent="-285750">
              <a:spcBef>
                <a:spcPts val="1200"/>
              </a:spcBef>
              <a:buFont typeface="Arial" panose="020B0604020202020204" pitchFamily="34" charset="0"/>
              <a:buChar char="•"/>
            </a:pPr>
            <a:r>
              <a:rPr lang="zh-TW" altLang="en-US" sz="2400" dirty="0"/>
              <a:t>需</a:t>
            </a:r>
            <a:r>
              <a:rPr lang="zh-TW" altLang="en-US" sz="2400" dirty="0" smtClean="0"/>
              <a:t>以</a:t>
            </a:r>
            <a:r>
              <a:rPr lang="zh-TW" altLang="en-US" sz="2400" dirty="0"/>
              <a:t>條列式說明，</a:t>
            </a:r>
            <a:r>
              <a:rPr lang="zh-TW" altLang="en-US" sz="2400" dirty="0" smtClean="0"/>
              <a:t>文字</a:t>
            </a:r>
            <a:r>
              <a:rPr lang="zh-TW" altLang="en-US" sz="2400" dirty="0"/>
              <a:t>敘寫</a:t>
            </a:r>
            <a:r>
              <a:rPr lang="zh-TW" altLang="en-US" sz="2400" b="1" dirty="0">
                <a:solidFill>
                  <a:srgbClr val="C00000"/>
                </a:solidFill>
              </a:rPr>
              <a:t>簡明扼要</a:t>
            </a:r>
            <a:r>
              <a:rPr lang="zh-TW" altLang="en-US" sz="2400" dirty="0"/>
              <a:t>為宜。</a:t>
            </a:r>
          </a:p>
        </p:txBody>
      </p:sp>
      <p:sp>
        <p:nvSpPr>
          <p:cNvPr id="9" name="手繪多邊形 8"/>
          <p:cNvSpPr/>
          <p:nvPr/>
        </p:nvSpPr>
        <p:spPr>
          <a:xfrm>
            <a:off x="1662546" y="2877154"/>
            <a:ext cx="4213168" cy="3408549"/>
          </a:xfrm>
          <a:custGeom>
            <a:avLst/>
            <a:gdLst>
              <a:gd name="connsiteX0" fmla="*/ 0 w 4023360"/>
              <a:gd name="connsiteY0" fmla="*/ 270873 h 1625203"/>
              <a:gd name="connsiteX1" fmla="*/ 270873 w 4023360"/>
              <a:gd name="connsiteY1" fmla="*/ 0 h 1625203"/>
              <a:gd name="connsiteX2" fmla="*/ 3752487 w 4023360"/>
              <a:gd name="connsiteY2" fmla="*/ 0 h 1625203"/>
              <a:gd name="connsiteX3" fmla="*/ 4023360 w 4023360"/>
              <a:gd name="connsiteY3" fmla="*/ 270873 h 1625203"/>
              <a:gd name="connsiteX4" fmla="*/ 4023360 w 4023360"/>
              <a:gd name="connsiteY4" fmla="*/ 1354330 h 1625203"/>
              <a:gd name="connsiteX5" fmla="*/ 3752487 w 4023360"/>
              <a:gd name="connsiteY5" fmla="*/ 1625203 h 1625203"/>
              <a:gd name="connsiteX6" fmla="*/ 270873 w 4023360"/>
              <a:gd name="connsiteY6" fmla="*/ 1625203 h 1625203"/>
              <a:gd name="connsiteX7" fmla="*/ 0 w 4023360"/>
              <a:gd name="connsiteY7" fmla="*/ 1354330 h 1625203"/>
              <a:gd name="connsiteX8" fmla="*/ 0 w 4023360"/>
              <a:gd name="connsiteY8" fmla="*/ 270873 h 1625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3360" h="1625203">
                <a:moveTo>
                  <a:pt x="0" y="270873"/>
                </a:moveTo>
                <a:cubicBezTo>
                  <a:pt x="0" y="121274"/>
                  <a:pt x="121274" y="0"/>
                  <a:pt x="270873" y="0"/>
                </a:cubicBezTo>
                <a:lnTo>
                  <a:pt x="3752487" y="0"/>
                </a:lnTo>
                <a:cubicBezTo>
                  <a:pt x="3902086" y="0"/>
                  <a:pt x="4023360" y="121274"/>
                  <a:pt x="4023360" y="270873"/>
                </a:cubicBezTo>
                <a:lnTo>
                  <a:pt x="4023360" y="1354330"/>
                </a:lnTo>
                <a:cubicBezTo>
                  <a:pt x="4023360" y="1503929"/>
                  <a:pt x="3902086" y="1625203"/>
                  <a:pt x="3752487" y="1625203"/>
                </a:cubicBezTo>
                <a:lnTo>
                  <a:pt x="270873" y="1625203"/>
                </a:lnTo>
                <a:cubicBezTo>
                  <a:pt x="121274" y="1625203"/>
                  <a:pt x="0" y="1503929"/>
                  <a:pt x="0" y="1354330"/>
                </a:cubicBezTo>
                <a:lnTo>
                  <a:pt x="0" y="270873"/>
                </a:lnTo>
                <a:close/>
              </a:path>
            </a:pathLst>
          </a:custGeom>
          <a:solidFill>
            <a:schemeClr val="accent5">
              <a:lumMod val="75000"/>
            </a:schemeClr>
          </a:soli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125225" tIns="92363" rIns="125225" bIns="92363" numCol="1" spcCol="1270" anchor="t" anchorCtr="0">
            <a:noAutofit/>
          </a:bodyPr>
          <a:lstStyle/>
          <a:p>
            <a:pPr defTabSz="766763">
              <a:lnSpc>
                <a:spcPct val="90000"/>
              </a:lnSpc>
              <a:spcBef>
                <a:spcPct val="0"/>
              </a:spcBef>
              <a:spcAft>
                <a:spcPct val="35000"/>
              </a:spcAft>
            </a:pPr>
            <a:r>
              <a:rPr lang="zh-TW" altLang="en-US" sz="3600" b="1" dirty="0" smtClean="0">
                <a:effectLst>
                  <a:outerShdw blurRad="38100" dist="38100" dir="2700000" algn="tl">
                    <a:srgbClr val="000000">
                      <a:alpha val="43137"/>
                    </a:srgbClr>
                  </a:outerShdw>
                </a:effectLst>
              </a:rPr>
              <a:t> 目標</a:t>
            </a:r>
            <a:endParaRPr lang="en-US" altLang="zh-TW" sz="3600" dirty="0"/>
          </a:p>
          <a:p>
            <a:pPr marL="571500" indent="-571500" defTabSz="766763">
              <a:lnSpc>
                <a:spcPct val="90000"/>
              </a:lnSpc>
              <a:spcBef>
                <a:spcPct val="0"/>
              </a:spcBef>
              <a:spcAft>
                <a:spcPct val="35000"/>
              </a:spcAft>
              <a:buFont typeface="Arial" panose="020B0604020202020204" pitchFamily="34" charset="0"/>
              <a:buChar char="•"/>
            </a:pPr>
            <a:r>
              <a:rPr lang="zh-TW" altLang="en-US" sz="3200" dirty="0" smtClean="0"/>
              <a:t>提供</a:t>
            </a:r>
            <a:r>
              <a:rPr lang="zh-TW" altLang="en-US" sz="3200" dirty="0"/>
              <a:t>實施</a:t>
            </a:r>
            <a:r>
              <a:rPr lang="zh-TW" altLang="en-US" sz="3200" dirty="0" smtClean="0"/>
              <a:t>方向</a:t>
            </a:r>
            <a:endParaRPr lang="en-US" altLang="zh-TW" sz="3200" dirty="0"/>
          </a:p>
          <a:p>
            <a:pPr marL="571500" indent="-571500" defTabSz="766763">
              <a:lnSpc>
                <a:spcPct val="90000"/>
              </a:lnSpc>
              <a:spcBef>
                <a:spcPct val="0"/>
              </a:spcBef>
              <a:spcAft>
                <a:spcPct val="35000"/>
              </a:spcAft>
              <a:buFont typeface="Arial" panose="020B0604020202020204" pitchFamily="34" charset="0"/>
              <a:buChar char="•"/>
            </a:pPr>
            <a:r>
              <a:rPr lang="zh-TW" altLang="zh-TW" sz="3200" dirty="0" smtClean="0"/>
              <a:t>不一定是確切</a:t>
            </a:r>
            <a:r>
              <a:rPr lang="zh-TW" altLang="zh-TW" sz="3200" dirty="0"/>
              <a:t>的、可測量</a:t>
            </a:r>
            <a:r>
              <a:rPr lang="zh-TW" altLang="zh-TW" sz="3200" dirty="0" smtClean="0"/>
              <a:t>的</a:t>
            </a:r>
            <a:endParaRPr lang="en-US" altLang="zh-TW" sz="3200" dirty="0"/>
          </a:p>
          <a:p>
            <a:pPr marL="571500" indent="-571500" defTabSz="766763">
              <a:lnSpc>
                <a:spcPct val="90000"/>
              </a:lnSpc>
              <a:spcBef>
                <a:spcPct val="0"/>
              </a:spcBef>
              <a:spcAft>
                <a:spcPct val="35000"/>
              </a:spcAft>
              <a:buFont typeface="Arial" panose="020B0604020202020204" pitchFamily="34" charset="0"/>
              <a:buChar char="•"/>
            </a:pPr>
            <a:r>
              <a:rPr lang="zh-TW" altLang="zh-TW" sz="3200" dirty="0" smtClean="0">
                <a:effectLst>
                  <a:outerShdw blurRad="38100" dist="38100" dir="2700000" algn="tl">
                    <a:srgbClr val="000000">
                      <a:alpha val="43137"/>
                    </a:srgbClr>
                  </a:outerShdw>
                </a:effectLst>
              </a:rPr>
              <a:t>必須具有挑戰</a:t>
            </a:r>
            <a:r>
              <a:rPr lang="zh-TW" altLang="zh-TW" sz="3200" dirty="0">
                <a:effectLst>
                  <a:outerShdw blurRad="38100" dist="38100" dir="2700000" algn="tl">
                    <a:srgbClr val="000000">
                      <a:alpha val="43137"/>
                    </a:srgbClr>
                  </a:outerShdw>
                </a:effectLst>
              </a:rPr>
              <a:t>性與理想性</a:t>
            </a:r>
            <a:endParaRPr lang="zh-TW" altLang="en-US" sz="3200" dirty="0">
              <a:effectLst>
                <a:outerShdw blurRad="38100" dist="38100" dir="2700000" algn="tl">
                  <a:srgbClr val="000000">
                    <a:alpha val="43137"/>
                  </a:srgbClr>
                </a:outerShdw>
              </a:effectLst>
            </a:endParaRPr>
          </a:p>
        </p:txBody>
      </p:sp>
      <p:sp>
        <p:nvSpPr>
          <p:cNvPr id="10" name="手繪多邊形 9"/>
          <p:cNvSpPr/>
          <p:nvPr/>
        </p:nvSpPr>
        <p:spPr>
          <a:xfrm>
            <a:off x="6107058" y="2877154"/>
            <a:ext cx="4449582" cy="3408549"/>
          </a:xfrm>
          <a:custGeom>
            <a:avLst/>
            <a:gdLst>
              <a:gd name="connsiteX0" fmla="*/ 0 w 4023360"/>
              <a:gd name="connsiteY0" fmla="*/ 270873 h 1625203"/>
              <a:gd name="connsiteX1" fmla="*/ 270873 w 4023360"/>
              <a:gd name="connsiteY1" fmla="*/ 0 h 1625203"/>
              <a:gd name="connsiteX2" fmla="*/ 3752487 w 4023360"/>
              <a:gd name="connsiteY2" fmla="*/ 0 h 1625203"/>
              <a:gd name="connsiteX3" fmla="*/ 4023360 w 4023360"/>
              <a:gd name="connsiteY3" fmla="*/ 270873 h 1625203"/>
              <a:gd name="connsiteX4" fmla="*/ 4023360 w 4023360"/>
              <a:gd name="connsiteY4" fmla="*/ 1354330 h 1625203"/>
              <a:gd name="connsiteX5" fmla="*/ 3752487 w 4023360"/>
              <a:gd name="connsiteY5" fmla="*/ 1625203 h 1625203"/>
              <a:gd name="connsiteX6" fmla="*/ 270873 w 4023360"/>
              <a:gd name="connsiteY6" fmla="*/ 1625203 h 1625203"/>
              <a:gd name="connsiteX7" fmla="*/ 0 w 4023360"/>
              <a:gd name="connsiteY7" fmla="*/ 1354330 h 1625203"/>
              <a:gd name="connsiteX8" fmla="*/ 0 w 4023360"/>
              <a:gd name="connsiteY8" fmla="*/ 270873 h 1625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3360" h="1625203">
                <a:moveTo>
                  <a:pt x="0" y="270873"/>
                </a:moveTo>
                <a:cubicBezTo>
                  <a:pt x="0" y="121274"/>
                  <a:pt x="121274" y="0"/>
                  <a:pt x="270873" y="0"/>
                </a:cubicBezTo>
                <a:lnTo>
                  <a:pt x="3752487" y="0"/>
                </a:lnTo>
                <a:cubicBezTo>
                  <a:pt x="3902086" y="0"/>
                  <a:pt x="4023360" y="121274"/>
                  <a:pt x="4023360" y="270873"/>
                </a:cubicBezTo>
                <a:lnTo>
                  <a:pt x="4023360" y="1354330"/>
                </a:lnTo>
                <a:cubicBezTo>
                  <a:pt x="4023360" y="1503929"/>
                  <a:pt x="3902086" y="1625203"/>
                  <a:pt x="3752487" y="1625203"/>
                </a:cubicBezTo>
                <a:lnTo>
                  <a:pt x="270873" y="1625203"/>
                </a:lnTo>
                <a:cubicBezTo>
                  <a:pt x="121274" y="1625203"/>
                  <a:pt x="0" y="1503929"/>
                  <a:pt x="0" y="1354330"/>
                </a:cubicBezTo>
                <a:lnTo>
                  <a:pt x="0" y="270873"/>
                </a:lnTo>
                <a:close/>
              </a:path>
            </a:pathLst>
          </a:custGeom>
          <a:solidFill>
            <a:schemeClr val="bg2">
              <a:lumMod val="90000"/>
            </a:schemeClr>
          </a:solidFill>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25225" tIns="92363" rIns="125225" bIns="92363" numCol="1" spcCol="1270" anchor="t" anchorCtr="0">
            <a:noAutofit/>
          </a:bodyPr>
          <a:lstStyle/>
          <a:p>
            <a:pPr defTabSz="766763">
              <a:lnSpc>
                <a:spcPct val="90000"/>
              </a:lnSpc>
              <a:spcBef>
                <a:spcPct val="0"/>
              </a:spcBef>
              <a:spcAft>
                <a:spcPct val="35000"/>
              </a:spcAft>
            </a:pPr>
            <a:r>
              <a:rPr lang="zh-TW" altLang="en-US" sz="3600" b="1" dirty="0" smtClean="0">
                <a:solidFill>
                  <a:schemeClr val="tx1"/>
                </a:solidFill>
              </a:rPr>
              <a:t> 預期成效</a:t>
            </a:r>
            <a:endParaRPr lang="en-US" altLang="zh-TW" sz="2400" dirty="0"/>
          </a:p>
          <a:p>
            <a:pPr marL="571500" indent="-571500" defTabSz="766763">
              <a:lnSpc>
                <a:spcPct val="90000"/>
              </a:lnSpc>
              <a:spcBef>
                <a:spcPct val="0"/>
              </a:spcBef>
              <a:spcAft>
                <a:spcPct val="35000"/>
              </a:spcAft>
              <a:buFont typeface="Arial" panose="020B0604020202020204" pitchFamily="34" charset="0"/>
              <a:buChar char="•"/>
            </a:pPr>
            <a:r>
              <a:rPr lang="zh-TW" altLang="zh-TW" sz="3200" dirty="0" smtClean="0">
                <a:solidFill>
                  <a:schemeClr val="bg2">
                    <a:lumMod val="25000"/>
                  </a:schemeClr>
                </a:solidFill>
              </a:rPr>
              <a:t>轉化</a:t>
            </a:r>
            <a:r>
              <a:rPr lang="zh-TW" altLang="zh-TW" sz="3200" dirty="0">
                <a:solidFill>
                  <a:schemeClr val="bg2">
                    <a:lumMod val="25000"/>
                  </a:schemeClr>
                </a:solidFill>
              </a:rPr>
              <a:t>目標</a:t>
            </a:r>
            <a:r>
              <a:rPr lang="zh-TW" altLang="zh-TW" sz="3200" dirty="0" smtClean="0">
                <a:solidFill>
                  <a:schemeClr val="bg2">
                    <a:lumMod val="25000"/>
                  </a:schemeClr>
                </a:solidFill>
              </a:rPr>
              <a:t>的理想</a:t>
            </a:r>
            <a:r>
              <a:rPr lang="zh-TW" altLang="zh-TW" sz="3200" dirty="0">
                <a:solidFill>
                  <a:schemeClr val="bg2">
                    <a:lumMod val="25000"/>
                  </a:schemeClr>
                </a:solidFill>
              </a:rPr>
              <a:t>為</a:t>
            </a:r>
            <a:r>
              <a:rPr lang="zh-TW" altLang="zh-TW" sz="3200" dirty="0" smtClean="0">
                <a:solidFill>
                  <a:schemeClr val="bg2">
                    <a:lumMod val="25000"/>
                  </a:schemeClr>
                </a:solidFill>
              </a:rPr>
              <a:t>具體</a:t>
            </a:r>
            <a:endParaRPr lang="en-US" altLang="zh-TW" sz="3200" dirty="0">
              <a:solidFill>
                <a:schemeClr val="bg2">
                  <a:lumMod val="25000"/>
                </a:schemeClr>
              </a:solidFill>
            </a:endParaRPr>
          </a:p>
          <a:p>
            <a:pPr marL="571500" indent="-571500" defTabSz="766763">
              <a:lnSpc>
                <a:spcPct val="90000"/>
              </a:lnSpc>
              <a:spcBef>
                <a:spcPct val="0"/>
              </a:spcBef>
              <a:spcAft>
                <a:spcPct val="35000"/>
              </a:spcAft>
              <a:buFont typeface="Arial" panose="020B0604020202020204" pitchFamily="34" charset="0"/>
              <a:buChar char="•"/>
            </a:pPr>
            <a:r>
              <a:rPr lang="zh-TW" altLang="zh-TW" sz="3200" dirty="0" smtClean="0">
                <a:solidFill>
                  <a:schemeClr val="bg2">
                    <a:lumMod val="25000"/>
                  </a:schemeClr>
                </a:solidFill>
              </a:rPr>
              <a:t>必須</a:t>
            </a:r>
            <a:r>
              <a:rPr lang="zh-TW" altLang="zh-TW" sz="3200" b="1" dirty="0">
                <a:solidFill>
                  <a:schemeClr val="bg2">
                    <a:lumMod val="25000"/>
                  </a:schemeClr>
                </a:solidFill>
              </a:rPr>
              <a:t>具體且可衡量</a:t>
            </a:r>
            <a:endParaRPr lang="zh-TW" altLang="en-US" sz="3200" b="1" dirty="0">
              <a:solidFill>
                <a:schemeClr val="bg2">
                  <a:lumMod val="25000"/>
                </a:schemeClr>
              </a:solidFill>
            </a:endParaRPr>
          </a:p>
        </p:txBody>
      </p:sp>
    </p:spTree>
    <p:extLst>
      <p:ext uri="{BB962C8B-B14F-4D97-AF65-F5344CB8AC3E}">
        <p14:creationId xmlns:p14="http://schemas.microsoft.com/office/powerpoint/2010/main" val="824426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壹拾、經費需求</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34</a:t>
            </a:fld>
            <a:endParaRPr lang="zh-TW" altLang="en-US" dirty="0"/>
          </a:p>
        </p:txBody>
      </p:sp>
      <p:sp>
        <p:nvSpPr>
          <p:cNvPr id="4" name="矩形 3"/>
          <p:cNvSpPr/>
          <p:nvPr/>
        </p:nvSpPr>
        <p:spPr>
          <a:xfrm>
            <a:off x="838200" y="1690687"/>
            <a:ext cx="5313218" cy="1723549"/>
          </a:xfrm>
          <a:prstGeom prst="rect">
            <a:avLst/>
          </a:prstGeom>
        </p:spPr>
        <p:txBody>
          <a:bodyPr wrap="square">
            <a:spAutoFit/>
          </a:bodyPr>
          <a:lstStyle/>
          <a:p>
            <a:pPr marL="342900" indent="-342900">
              <a:spcBef>
                <a:spcPts val="1200"/>
              </a:spcBef>
              <a:buFont typeface="Arial" panose="020B0604020202020204" pitchFamily="34" charset="0"/>
              <a:buChar char="•"/>
            </a:pPr>
            <a:r>
              <a:rPr lang="zh-TW" altLang="en-US" sz="2400" b="1" kern="1400" dirty="0" smtClean="0">
                <a:solidFill>
                  <a:srgbClr val="7030A0"/>
                </a:solidFill>
                <a:latin typeface="Times New Roman" panose="02020603050405020304" pitchFamily="18" charset="0"/>
                <a:ea typeface="標楷體" panose="03000509000000000000" pitchFamily="65" charset="-120"/>
              </a:rPr>
              <a:t>國際交流</a:t>
            </a:r>
            <a:r>
              <a:rPr lang="zh-TW" altLang="en-US" sz="2400" kern="1400" dirty="0" smtClean="0">
                <a:solidFill>
                  <a:srgbClr val="000000"/>
                </a:solidFill>
                <a:latin typeface="Times New Roman" panose="02020603050405020304" pitchFamily="18" charset="0"/>
                <a:ea typeface="標楷體" panose="03000509000000000000" pitchFamily="65" charset="-120"/>
              </a:rPr>
              <a:t>每學年最高核定</a:t>
            </a:r>
            <a:r>
              <a:rPr lang="zh-TW" altLang="en-US" sz="2400" b="1" kern="1400" dirty="0" smtClean="0">
                <a:solidFill>
                  <a:srgbClr val="000000"/>
                </a:solidFill>
                <a:latin typeface="Times New Roman" panose="02020603050405020304" pitchFamily="18" charset="0"/>
                <a:ea typeface="標楷體" panose="03000509000000000000" pitchFamily="65" charset="-120"/>
              </a:rPr>
              <a:t>五十萬元</a:t>
            </a:r>
            <a:r>
              <a:rPr lang="zh-TW" altLang="en-US" sz="2400" kern="1400" dirty="0" smtClean="0">
                <a:solidFill>
                  <a:srgbClr val="000000"/>
                </a:solidFill>
                <a:latin typeface="Times New Roman" panose="02020603050405020304" pitchFamily="18" charset="0"/>
                <a:ea typeface="標楷體" panose="03000509000000000000" pitchFamily="65" charset="-120"/>
              </a:rPr>
              <a:t>。</a:t>
            </a:r>
            <a:endParaRPr lang="en-US" altLang="zh-TW" sz="2400" kern="1400" dirty="0" smtClean="0">
              <a:solidFill>
                <a:srgbClr val="000000"/>
              </a:solidFill>
              <a:latin typeface="Times New Roman" panose="02020603050405020304" pitchFamily="18" charset="0"/>
              <a:ea typeface="標楷體" panose="03000509000000000000" pitchFamily="65" charset="-120"/>
            </a:endParaRPr>
          </a:p>
          <a:p>
            <a:pPr marL="342900" indent="-342900">
              <a:spcBef>
                <a:spcPts val="1200"/>
              </a:spcBef>
              <a:buFont typeface="Arial" panose="020B0604020202020204" pitchFamily="34" charset="0"/>
              <a:buChar char="•"/>
            </a:pPr>
            <a:r>
              <a:rPr lang="zh-TW" altLang="en-US" sz="2400" kern="1400" dirty="0" smtClean="0">
                <a:solidFill>
                  <a:srgbClr val="000000"/>
                </a:solidFill>
                <a:latin typeface="Times New Roman" panose="02020603050405020304" pitchFamily="18" charset="0"/>
                <a:ea typeface="標楷體" panose="03000509000000000000" pitchFamily="65" charset="-120"/>
              </a:rPr>
              <a:t>詳細規範請閱讀</a:t>
            </a:r>
            <a:r>
              <a:rPr lang="en-US" altLang="zh-TW" sz="2400" kern="1400" dirty="0" smtClean="0">
                <a:solidFill>
                  <a:srgbClr val="000000"/>
                </a:solidFill>
                <a:latin typeface="Times New Roman" panose="02020603050405020304" pitchFamily="18" charset="0"/>
                <a:ea typeface="標楷體" panose="03000509000000000000" pitchFamily="65" charset="-120"/>
              </a:rPr>
              <a:t/>
            </a:r>
            <a:br>
              <a:rPr lang="en-US" altLang="zh-TW" sz="2400" kern="1400" dirty="0" smtClean="0">
                <a:solidFill>
                  <a:srgbClr val="000000"/>
                </a:solidFill>
                <a:latin typeface="Times New Roman" panose="02020603050405020304" pitchFamily="18" charset="0"/>
                <a:ea typeface="標楷體" panose="03000509000000000000" pitchFamily="65" charset="-120"/>
              </a:rPr>
            </a:br>
            <a:r>
              <a:rPr lang="en-US" altLang="zh-TW" sz="2400" kern="1400" dirty="0" smtClean="0">
                <a:solidFill>
                  <a:srgbClr val="000000"/>
                </a:solidFill>
                <a:latin typeface="Times New Roman" panose="02020603050405020304" pitchFamily="18" charset="0"/>
                <a:ea typeface="標楷體" panose="03000509000000000000" pitchFamily="65" charset="-120"/>
              </a:rPr>
              <a:t>《</a:t>
            </a:r>
            <a:r>
              <a:rPr lang="zh-TW" altLang="en-US" sz="2400" b="1" kern="1400" dirty="0">
                <a:solidFill>
                  <a:srgbClr val="000000"/>
                </a:solidFill>
                <a:latin typeface="Times New Roman" panose="02020603050405020304" pitchFamily="18" charset="0"/>
                <a:ea typeface="標楷體" panose="03000509000000000000" pitchFamily="65" charset="-120"/>
              </a:rPr>
              <a:t>教育部國民及學前教育署補助推動國際教育經費作業要點修正</a:t>
            </a:r>
            <a:r>
              <a:rPr lang="zh-TW" altLang="en-US" sz="2400" b="1" kern="1400" dirty="0" smtClean="0">
                <a:solidFill>
                  <a:srgbClr val="000000"/>
                </a:solidFill>
                <a:latin typeface="Times New Roman" panose="02020603050405020304" pitchFamily="18" charset="0"/>
                <a:ea typeface="標楷體" panose="03000509000000000000" pitchFamily="65" charset="-120"/>
              </a:rPr>
              <a:t>規定</a:t>
            </a:r>
            <a:r>
              <a:rPr lang="en-US" altLang="zh-TW" sz="2400" kern="1400" dirty="0" smtClean="0">
                <a:solidFill>
                  <a:srgbClr val="000000"/>
                </a:solidFill>
                <a:latin typeface="Times New Roman" panose="02020603050405020304" pitchFamily="18" charset="0"/>
                <a:ea typeface="標楷體" panose="03000509000000000000" pitchFamily="65" charset="-120"/>
              </a:rPr>
              <a:t>》</a:t>
            </a:r>
            <a:endParaRPr lang="zh-TW" altLang="en-US" sz="2400" kern="1400" dirty="0" smtClean="0">
              <a:solidFill>
                <a:srgbClr val="000000"/>
              </a:solidFill>
              <a:latin typeface="Times New Roman" panose="02020603050405020304" pitchFamily="18" charset="0"/>
            </a:endParaRPr>
          </a:p>
        </p:txBody>
      </p:sp>
      <p:pic>
        <p:nvPicPr>
          <p:cNvPr id="5" name="圖片 4" descr="SIEP 國際交流申請表格_1111確認.pdf - Adobe Acrobat Reader DC"/>
          <p:cNvPicPr>
            <a:picLocks noChangeAspect="1"/>
          </p:cNvPicPr>
          <p:nvPr/>
        </p:nvPicPr>
        <p:blipFill rotWithShape="1">
          <a:blip r:embed="rId2">
            <a:extLst>
              <a:ext uri="{28A0092B-C50C-407E-A947-70E740481C1C}">
                <a14:useLocalDpi xmlns:a14="http://schemas.microsoft.com/office/drawing/2010/main" val="0"/>
              </a:ext>
            </a:extLst>
          </a:blip>
          <a:srcRect l="13645" t="15350" r="21724" b="12200"/>
          <a:stretch/>
        </p:blipFill>
        <p:spPr>
          <a:xfrm>
            <a:off x="6481742" y="58227"/>
            <a:ext cx="4684016" cy="6733273"/>
          </a:xfrm>
          <a:prstGeom prst="rect">
            <a:avLst/>
          </a:prstGeom>
        </p:spPr>
      </p:pic>
    </p:spTree>
    <p:extLst>
      <p:ext uri="{BB962C8B-B14F-4D97-AF65-F5344CB8AC3E}">
        <p14:creationId xmlns:p14="http://schemas.microsoft.com/office/powerpoint/2010/main" val="26904898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solidFill>
                  <a:srgbClr val="C00000"/>
                </a:solidFill>
                <a:effectLst>
                  <a:outerShdw blurRad="38100" dist="38100" dir="2700000" algn="tl">
                    <a:srgbClr val="000000">
                      <a:alpha val="43137"/>
                    </a:srgbClr>
                  </a:outerShdw>
                </a:effectLst>
              </a:rPr>
              <a:t>Q &amp; A</a:t>
            </a:r>
            <a:r>
              <a:rPr lang="zh-TW" altLang="en-US" dirty="0">
                <a:solidFill>
                  <a:srgbClr val="C00000"/>
                </a:solidFill>
                <a:effectLst>
                  <a:outerShdw blurRad="38100" dist="38100" dir="2700000" algn="tl">
                    <a:srgbClr val="000000">
                      <a:alpha val="43137"/>
                    </a:srgbClr>
                  </a:outerShdw>
                </a:effectLst>
              </a:rPr>
              <a:t> </a:t>
            </a:r>
            <a:r>
              <a:rPr lang="en-US" altLang="zh-TW" dirty="0">
                <a:solidFill>
                  <a:srgbClr val="C00000"/>
                </a:solidFill>
                <a:effectLst>
                  <a:outerShdw blurRad="38100" dist="38100" dir="2700000" algn="tl">
                    <a:srgbClr val="000000">
                      <a:alpha val="43137"/>
                    </a:srgbClr>
                  </a:outerShdw>
                </a:effectLst>
              </a:rPr>
              <a:t>Time</a:t>
            </a:r>
          </a:p>
        </p:txBody>
      </p:sp>
      <p:sp>
        <p:nvSpPr>
          <p:cNvPr id="3" name="文字版面配置區 2"/>
          <p:cNvSpPr>
            <a:spLocks noGrp="1"/>
          </p:cNvSpPr>
          <p:nvPr>
            <p:ph type="body" idx="1"/>
          </p:nvPr>
        </p:nvSpPr>
        <p:spPr/>
        <p:txBody>
          <a:bodyPr>
            <a:normAutofit/>
          </a:bodyPr>
          <a:lstStyle/>
          <a:p>
            <a:r>
              <a:rPr lang="zh-TW" altLang="en-US" sz="4400" b="1" dirty="0">
                <a:solidFill>
                  <a:schemeClr val="tx2"/>
                </a:solidFill>
                <a:latin typeface="標楷體" panose="03000509000000000000" pitchFamily="65" charset="-120"/>
                <a:ea typeface="標楷體" panose="03000509000000000000" pitchFamily="65" charset="-120"/>
              </a:rPr>
              <a:t>敬請</a:t>
            </a:r>
            <a:r>
              <a:rPr lang="zh-TW" altLang="en-US" sz="4400" b="1" dirty="0" smtClean="0">
                <a:solidFill>
                  <a:schemeClr val="tx2"/>
                </a:solidFill>
                <a:latin typeface="標楷體" panose="03000509000000000000" pitchFamily="65" charset="-120"/>
                <a:ea typeface="標楷體" panose="03000509000000000000" pitchFamily="65" charset="-120"/>
              </a:rPr>
              <a:t>指教</a:t>
            </a:r>
            <a:endParaRPr lang="zh-TW" altLang="en-US" sz="4400" b="1" dirty="0">
              <a:solidFill>
                <a:schemeClr val="tx2"/>
              </a:solidFill>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509E59D0-4C56-4ECF-ACC9-E297287AB25A}" type="slidenum">
              <a:rPr lang="zh-TW" altLang="en-US" smtClean="0"/>
              <a:pPr/>
              <a:t>35</a:t>
            </a:fld>
            <a:endParaRPr lang="zh-TW" altLang="en-US" dirty="0"/>
          </a:p>
        </p:txBody>
      </p:sp>
    </p:spTree>
    <p:extLst>
      <p:ext uri="{BB962C8B-B14F-4D97-AF65-F5344CB8AC3E}">
        <p14:creationId xmlns:p14="http://schemas.microsoft.com/office/powerpoint/2010/main" val="2838715393"/>
      </p:ext>
    </p:extLst>
  </p:cSld>
  <p:clrMapOvr>
    <a:masterClrMapping/>
  </p:clrMapOvr>
  <p:timing>
    <p:tnLst>
      <p:par>
        <p:cTn id="1" dur="indefinite" restart="never" nodeType="tmRoot"/>
      </p:par>
    </p:tnLst>
  </p:timing>
</p:sld>
</file>

<file path=ppt/theme/theme1.xml><?xml version="1.0" encoding="utf-8"?>
<a:theme xmlns:a="http://schemas.openxmlformats.org/drawingml/2006/main" name="國際教育2.0-青綠版">
  <a:themeElements>
    <a:clrScheme name="暖調藍色">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自訂 1">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