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0" r:id="rId16"/>
    <p:sldId id="270" r:id="rId17"/>
    <p:sldId id="271" r:id="rId18"/>
    <p:sldId id="272" r:id="rId19"/>
    <p:sldId id="273" r:id="rId20"/>
    <p:sldId id="274" r:id="rId21"/>
    <p:sldId id="275" r:id="rId22"/>
    <p:sldId id="276" r:id="rId23"/>
    <p:sldId id="277" r:id="rId24"/>
    <p:sldId id="278" r:id="rId25"/>
    <p:sldId id="279" r:id="rId26"/>
    <p:sldId id="281" r:id="rId27"/>
    <p:sldId id="282" r:id="rId28"/>
    <p:sldId id="283" r:id="rId29"/>
    <p:sldId id="284" r:id="rId30"/>
    <p:sldId id="285" r:id="rId31"/>
    <p:sldId id="286" r:id="rId32"/>
    <p:sldId id="287" r:id="rId33"/>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等深淺樣式 4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4660"/>
  </p:normalViewPr>
  <p:slideViewPr>
    <p:cSldViewPr snapToGrid="0">
      <p:cViewPr varScale="1">
        <p:scale>
          <a:sx n="78" d="100"/>
          <a:sy n="78" d="100"/>
        </p:scale>
        <p:origin x="54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TW" altLang="en-US" dirty="0" smtClean="0"/>
              <a:t>本局及所屬現行公務統計報表數</a:t>
            </a:r>
            <a:endParaRPr lang="zh-TW"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stacked"/>
        <c:varyColors val="0"/>
        <c:ser>
          <c:idx val="0"/>
          <c:order val="0"/>
          <c:tx>
            <c:strRef>
              <c:f>工作表1!$A$2</c:f>
              <c:strCache>
                <c:ptCount val="1"/>
                <c:pt idx="0">
                  <c:v>即時報</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工作表1!$B$1:$G$1</c:f>
              <c:strCache>
                <c:ptCount val="6"/>
                <c:pt idx="0">
                  <c:v>行政科</c:v>
                </c:pt>
                <c:pt idx="1">
                  <c:v>漁政管理科</c:v>
                </c:pt>
                <c:pt idx="2">
                  <c:v>農牧科</c:v>
                </c:pt>
                <c:pt idx="3">
                  <c:v>林務公園管理所</c:v>
                </c:pt>
                <c:pt idx="4">
                  <c:v>漁業輔導科</c:v>
                </c:pt>
                <c:pt idx="5">
                  <c:v>會計室</c:v>
                </c:pt>
              </c:strCache>
            </c:strRef>
          </c:cat>
          <c:val>
            <c:numRef>
              <c:f>工作表1!$B$2:$G$2</c:f>
              <c:numCache>
                <c:formatCode>General</c:formatCode>
                <c:ptCount val="6"/>
                <c:pt idx="0">
                  <c:v>0</c:v>
                </c:pt>
                <c:pt idx="1">
                  <c:v>0</c:v>
                </c:pt>
                <c:pt idx="2">
                  <c:v>0</c:v>
                </c:pt>
                <c:pt idx="3">
                  <c:v>1</c:v>
                </c:pt>
                <c:pt idx="4">
                  <c:v>0</c:v>
                </c:pt>
                <c:pt idx="5">
                  <c:v>0</c:v>
                </c:pt>
              </c:numCache>
            </c:numRef>
          </c:val>
        </c:ser>
        <c:ser>
          <c:idx val="1"/>
          <c:order val="1"/>
          <c:tx>
            <c:strRef>
              <c:f>工作表1!$A$3</c:f>
              <c:strCache>
                <c:ptCount val="1"/>
                <c:pt idx="0">
                  <c:v>月報</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工作表1!$B$1:$G$1</c:f>
              <c:strCache>
                <c:ptCount val="6"/>
                <c:pt idx="0">
                  <c:v>行政科</c:v>
                </c:pt>
                <c:pt idx="1">
                  <c:v>漁政管理科</c:v>
                </c:pt>
                <c:pt idx="2">
                  <c:v>農牧科</c:v>
                </c:pt>
                <c:pt idx="3">
                  <c:v>林務公園管理所</c:v>
                </c:pt>
                <c:pt idx="4">
                  <c:v>漁業輔導科</c:v>
                </c:pt>
                <c:pt idx="5">
                  <c:v>會計室</c:v>
                </c:pt>
              </c:strCache>
            </c:strRef>
          </c:cat>
          <c:val>
            <c:numRef>
              <c:f>工作表1!$B$3:$G$3</c:f>
              <c:numCache>
                <c:formatCode>General</c:formatCode>
                <c:ptCount val="6"/>
                <c:pt idx="0">
                  <c:v>0</c:v>
                </c:pt>
                <c:pt idx="1">
                  <c:v>2</c:v>
                </c:pt>
                <c:pt idx="2">
                  <c:v>0</c:v>
                </c:pt>
                <c:pt idx="3">
                  <c:v>0</c:v>
                </c:pt>
                <c:pt idx="4">
                  <c:v>0</c:v>
                </c:pt>
                <c:pt idx="5">
                  <c:v>0</c:v>
                </c:pt>
              </c:numCache>
            </c:numRef>
          </c:val>
        </c:ser>
        <c:ser>
          <c:idx val="2"/>
          <c:order val="2"/>
          <c:tx>
            <c:strRef>
              <c:f>工作表1!$A$4</c:f>
              <c:strCache>
                <c:ptCount val="1"/>
                <c:pt idx="0">
                  <c:v>季報</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工作表1!$B$1:$G$1</c:f>
              <c:strCache>
                <c:ptCount val="6"/>
                <c:pt idx="0">
                  <c:v>行政科</c:v>
                </c:pt>
                <c:pt idx="1">
                  <c:v>漁政管理科</c:v>
                </c:pt>
                <c:pt idx="2">
                  <c:v>農牧科</c:v>
                </c:pt>
                <c:pt idx="3">
                  <c:v>林務公園管理所</c:v>
                </c:pt>
                <c:pt idx="4">
                  <c:v>漁業輔導科</c:v>
                </c:pt>
                <c:pt idx="5">
                  <c:v>會計室</c:v>
                </c:pt>
              </c:strCache>
            </c:strRef>
          </c:cat>
          <c:val>
            <c:numRef>
              <c:f>工作表1!$B$4:$G$4</c:f>
              <c:numCache>
                <c:formatCode>General</c:formatCode>
                <c:ptCount val="6"/>
                <c:pt idx="0">
                  <c:v>0</c:v>
                </c:pt>
                <c:pt idx="1">
                  <c:v>0</c:v>
                </c:pt>
                <c:pt idx="2">
                  <c:v>0</c:v>
                </c:pt>
                <c:pt idx="3">
                  <c:v>3</c:v>
                </c:pt>
                <c:pt idx="4">
                  <c:v>0</c:v>
                </c:pt>
                <c:pt idx="5">
                  <c:v>0</c:v>
                </c:pt>
              </c:numCache>
            </c:numRef>
          </c:val>
        </c:ser>
        <c:ser>
          <c:idx val="3"/>
          <c:order val="3"/>
          <c:tx>
            <c:strRef>
              <c:f>工作表1!$A$5</c:f>
              <c:strCache>
                <c:ptCount val="1"/>
                <c:pt idx="0">
                  <c:v>年報</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工作表1!$B$1:$G$1</c:f>
              <c:strCache>
                <c:ptCount val="6"/>
                <c:pt idx="0">
                  <c:v>行政科</c:v>
                </c:pt>
                <c:pt idx="1">
                  <c:v>漁政管理科</c:v>
                </c:pt>
                <c:pt idx="2">
                  <c:v>農牧科</c:v>
                </c:pt>
                <c:pt idx="3">
                  <c:v>林務公園管理所</c:v>
                </c:pt>
                <c:pt idx="4">
                  <c:v>漁業輔導科</c:v>
                </c:pt>
                <c:pt idx="5">
                  <c:v>會計室</c:v>
                </c:pt>
              </c:strCache>
            </c:strRef>
          </c:cat>
          <c:val>
            <c:numRef>
              <c:f>工作表1!$B$5:$G$5</c:f>
              <c:numCache>
                <c:formatCode>General</c:formatCode>
                <c:ptCount val="6"/>
                <c:pt idx="0">
                  <c:v>1</c:v>
                </c:pt>
                <c:pt idx="1">
                  <c:v>16</c:v>
                </c:pt>
                <c:pt idx="2">
                  <c:v>3</c:v>
                </c:pt>
                <c:pt idx="3">
                  <c:v>4</c:v>
                </c:pt>
                <c:pt idx="4">
                  <c:v>1</c:v>
                </c:pt>
                <c:pt idx="5">
                  <c:v>8</c:v>
                </c:pt>
              </c:numCache>
            </c:numRef>
          </c:val>
        </c:ser>
        <c:dLbls>
          <c:dLblPos val="ctr"/>
          <c:showLegendKey val="0"/>
          <c:showVal val="1"/>
          <c:showCatName val="0"/>
          <c:showSerName val="0"/>
          <c:showPercent val="0"/>
          <c:showBubbleSize val="0"/>
        </c:dLbls>
        <c:gapWidth val="150"/>
        <c:overlap val="100"/>
        <c:axId val="411055864"/>
        <c:axId val="411058216"/>
      </c:barChart>
      <c:catAx>
        <c:axId val="41105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411058216"/>
        <c:crosses val="autoZero"/>
        <c:auto val="1"/>
        <c:lblAlgn val="ctr"/>
        <c:lblOffset val="100"/>
        <c:noMultiLvlLbl val="0"/>
      </c:catAx>
      <c:valAx>
        <c:axId val="41105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4110558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legend>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E01E33-CE25-4F5E-9B37-4DA8C04C770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zh-TW" altLang="en-US"/>
        </a:p>
      </dgm:t>
    </dgm:pt>
    <dgm:pt modelId="{35DAD436-EFE3-4362-8078-EC2B42C257C3}">
      <dgm:prSet/>
      <dgm:spPr/>
      <dgm:t>
        <a:bodyPr/>
        <a:lstStyle/>
        <a:p>
          <a:pPr rtl="0"/>
          <a:r>
            <a:rPr lang="zh-TW" dirty="0" smtClean="0"/>
            <a:t>本局應辦公務統計</a:t>
          </a:r>
          <a:endParaRPr lang="zh-TW" dirty="0"/>
        </a:p>
      </dgm:t>
    </dgm:pt>
    <dgm:pt modelId="{F0AAE8C2-9350-412A-8B69-7970DF7650A3}" type="parTrans" cxnId="{CD11D06C-4D99-432B-BC2F-DFE281418BA7}">
      <dgm:prSet/>
      <dgm:spPr/>
      <dgm:t>
        <a:bodyPr/>
        <a:lstStyle/>
        <a:p>
          <a:endParaRPr lang="zh-TW" altLang="en-US"/>
        </a:p>
      </dgm:t>
    </dgm:pt>
    <dgm:pt modelId="{6C72902E-2ED8-4C86-A52F-90EB2A6807FE}" type="sibTrans" cxnId="{CD11D06C-4D99-432B-BC2F-DFE281418BA7}">
      <dgm:prSet/>
      <dgm:spPr/>
      <dgm:t>
        <a:bodyPr/>
        <a:lstStyle/>
        <a:p>
          <a:endParaRPr lang="zh-TW" altLang="en-US"/>
        </a:p>
      </dgm:t>
    </dgm:pt>
    <dgm:pt modelId="{52126C9F-11B1-459E-AE0B-729B939FDBDD}">
      <dgm:prSet/>
      <dgm:spPr/>
      <dgm:t>
        <a:bodyPr/>
        <a:lstStyle/>
        <a:p>
          <a:pPr rtl="0"/>
          <a:r>
            <a:rPr lang="zh-TW" smtClean="0"/>
            <a:t>統計線上簽核系統討論</a:t>
          </a:r>
          <a:endParaRPr lang="zh-TW"/>
        </a:p>
      </dgm:t>
    </dgm:pt>
    <dgm:pt modelId="{647DC5BB-CCFD-4861-A6B3-4D9E97877346}" type="parTrans" cxnId="{AB9960B1-833C-439B-8982-8DCF3B7C50B4}">
      <dgm:prSet/>
      <dgm:spPr/>
      <dgm:t>
        <a:bodyPr/>
        <a:lstStyle/>
        <a:p>
          <a:endParaRPr lang="zh-TW" altLang="en-US"/>
        </a:p>
      </dgm:t>
    </dgm:pt>
    <dgm:pt modelId="{345F475D-26D5-4467-BA57-5B2D95754860}" type="sibTrans" cxnId="{AB9960B1-833C-439B-8982-8DCF3B7C50B4}">
      <dgm:prSet/>
      <dgm:spPr/>
      <dgm:t>
        <a:bodyPr/>
        <a:lstStyle/>
        <a:p>
          <a:endParaRPr lang="zh-TW" altLang="en-US"/>
        </a:p>
      </dgm:t>
    </dgm:pt>
    <dgm:pt modelId="{4D10D113-02CC-42E0-BD45-4B67B926B8A5}" type="pres">
      <dgm:prSet presAssocID="{6EE01E33-CE25-4F5E-9B37-4DA8C04C770B}" presName="linear" presStyleCnt="0">
        <dgm:presLayoutVars>
          <dgm:animLvl val="lvl"/>
          <dgm:resizeHandles val="exact"/>
        </dgm:presLayoutVars>
      </dgm:prSet>
      <dgm:spPr/>
    </dgm:pt>
    <dgm:pt modelId="{27144A4A-8999-4570-972B-5DC263B851F4}" type="pres">
      <dgm:prSet presAssocID="{35DAD436-EFE3-4362-8078-EC2B42C257C3}" presName="parentText" presStyleLbl="node1" presStyleIdx="0" presStyleCnt="2">
        <dgm:presLayoutVars>
          <dgm:chMax val="0"/>
          <dgm:bulletEnabled val="1"/>
        </dgm:presLayoutVars>
      </dgm:prSet>
      <dgm:spPr/>
    </dgm:pt>
    <dgm:pt modelId="{F0306BB3-BF86-4A9F-A9AB-0CB23CF560F3}" type="pres">
      <dgm:prSet presAssocID="{6C72902E-2ED8-4C86-A52F-90EB2A6807FE}" presName="spacer" presStyleCnt="0"/>
      <dgm:spPr/>
    </dgm:pt>
    <dgm:pt modelId="{ECC46AE8-1448-49E5-ABB2-535A8F498EF1}" type="pres">
      <dgm:prSet presAssocID="{52126C9F-11B1-459E-AE0B-729B939FDBDD}" presName="parentText" presStyleLbl="node1" presStyleIdx="1" presStyleCnt="2">
        <dgm:presLayoutVars>
          <dgm:chMax val="0"/>
          <dgm:bulletEnabled val="1"/>
        </dgm:presLayoutVars>
      </dgm:prSet>
      <dgm:spPr/>
    </dgm:pt>
  </dgm:ptLst>
  <dgm:cxnLst>
    <dgm:cxn modelId="{AB9960B1-833C-439B-8982-8DCF3B7C50B4}" srcId="{6EE01E33-CE25-4F5E-9B37-4DA8C04C770B}" destId="{52126C9F-11B1-459E-AE0B-729B939FDBDD}" srcOrd="1" destOrd="0" parTransId="{647DC5BB-CCFD-4861-A6B3-4D9E97877346}" sibTransId="{345F475D-26D5-4467-BA57-5B2D95754860}"/>
    <dgm:cxn modelId="{CD11D06C-4D99-432B-BC2F-DFE281418BA7}" srcId="{6EE01E33-CE25-4F5E-9B37-4DA8C04C770B}" destId="{35DAD436-EFE3-4362-8078-EC2B42C257C3}" srcOrd="0" destOrd="0" parTransId="{F0AAE8C2-9350-412A-8B69-7970DF7650A3}" sibTransId="{6C72902E-2ED8-4C86-A52F-90EB2A6807FE}"/>
    <dgm:cxn modelId="{852EF2F5-7CF7-42BD-88AE-FF9088E3684E}" type="presOf" srcId="{6EE01E33-CE25-4F5E-9B37-4DA8C04C770B}" destId="{4D10D113-02CC-42E0-BD45-4B67B926B8A5}" srcOrd="0" destOrd="0" presId="urn:microsoft.com/office/officeart/2005/8/layout/vList2"/>
    <dgm:cxn modelId="{BAF3DDF6-D01B-47B9-BE9B-18AF28E5E62A}" type="presOf" srcId="{35DAD436-EFE3-4362-8078-EC2B42C257C3}" destId="{27144A4A-8999-4570-972B-5DC263B851F4}" srcOrd="0" destOrd="0" presId="urn:microsoft.com/office/officeart/2005/8/layout/vList2"/>
    <dgm:cxn modelId="{D9E5BD1F-271F-4D5F-9D02-EB7BC745AF64}" type="presOf" srcId="{52126C9F-11B1-459E-AE0B-729B939FDBDD}" destId="{ECC46AE8-1448-49E5-ABB2-535A8F498EF1}" srcOrd="0" destOrd="0" presId="urn:microsoft.com/office/officeart/2005/8/layout/vList2"/>
    <dgm:cxn modelId="{15CC9CD0-9D89-4258-A376-B1A8D14C1B6B}" type="presParOf" srcId="{4D10D113-02CC-42E0-BD45-4B67B926B8A5}" destId="{27144A4A-8999-4570-972B-5DC263B851F4}" srcOrd="0" destOrd="0" presId="urn:microsoft.com/office/officeart/2005/8/layout/vList2"/>
    <dgm:cxn modelId="{C7DE6CF6-8C4B-4FCF-9689-8B9A5AEE6D92}" type="presParOf" srcId="{4D10D113-02CC-42E0-BD45-4B67B926B8A5}" destId="{F0306BB3-BF86-4A9F-A9AB-0CB23CF560F3}" srcOrd="1" destOrd="0" presId="urn:microsoft.com/office/officeart/2005/8/layout/vList2"/>
    <dgm:cxn modelId="{F45AC325-B2B3-4328-9E06-51703D0BCA72}" type="presParOf" srcId="{4D10D113-02CC-42E0-BD45-4B67B926B8A5}" destId="{ECC46AE8-1448-49E5-ABB2-535A8F498EF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E01E33-CE25-4F5E-9B37-4DA8C04C77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35DAD436-EFE3-4362-8078-EC2B42C257C3}">
      <dgm:prSet/>
      <dgm:spPr/>
      <dgm:t>
        <a:bodyPr/>
        <a:lstStyle/>
        <a:p>
          <a:pPr rtl="0"/>
          <a:r>
            <a:rPr lang="zh-TW" altLang="en-US" dirty="0" smtClean="0"/>
            <a:t>編報規定</a:t>
          </a:r>
          <a:endParaRPr lang="zh-TW" dirty="0"/>
        </a:p>
      </dgm:t>
    </dgm:pt>
    <dgm:pt modelId="{F0AAE8C2-9350-412A-8B69-7970DF7650A3}" type="parTrans" cxnId="{CD11D06C-4D99-432B-BC2F-DFE281418BA7}">
      <dgm:prSet/>
      <dgm:spPr/>
      <dgm:t>
        <a:bodyPr/>
        <a:lstStyle/>
        <a:p>
          <a:endParaRPr lang="zh-TW" altLang="en-US"/>
        </a:p>
      </dgm:t>
    </dgm:pt>
    <dgm:pt modelId="{6C72902E-2ED8-4C86-A52F-90EB2A6807FE}" type="sibTrans" cxnId="{CD11D06C-4D99-432B-BC2F-DFE281418BA7}">
      <dgm:prSet/>
      <dgm:spPr/>
      <dgm:t>
        <a:bodyPr/>
        <a:lstStyle/>
        <a:p>
          <a:endParaRPr lang="zh-TW" altLang="en-US"/>
        </a:p>
      </dgm:t>
    </dgm:pt>
    <dgm:pt modelId="{52126C9F-11B1-459E-AE0B-729B939FDBDD}">
      <dgm:prSet/>
      <dgm:spPr/>
      <dgm:t>
        <a:bodyPr/>
        <a:lstStyle/>
        <a:p>
          <a:pPr rtl="0"/>
          <a:r>
            <a:rPr lang="zh-TW" altLang="en-US" dirty="0" smtClean="0"/>
            <a:t>錯誤態樣討論</a:t>
          </a:r>
          <a:endParaRPr lang="zh-TW" dirty="0"/>
        </a:p>
      </dgm:t>
    </dgm:pt>
    <dgm:pt modelId="{647DC5BB-CCFD-4861-A6B3-4D9E97877346}" type="parTrans" cxnId="{AB9960B1-833C-439B-8982-8DCF3B7C50B4}">
      <dgm:prSet/>
      <dgm:spPr/>
      <dgm:t>
        <a:bodyPr/>
        <a:lstStyle/>
        <a:p>
          <a:endParaRPr lang="zh-TW" altLang="en-US"/>
        </a:p>
      </dgm:t>
    </dgm:pt>
    <dgm:pt modelId="{345F475D-26D5-4467-BA57-5B2D95754860}" type="sibTrans" cxnId="{AB9960B1-833C-439B-8982-8DCF3B7C50B4}">
      <dgm:prSet/>
      <dgm:spPr/>
      <dgm:t>
        <a:bodyPr/>
        <a:lstStyle/>
        <a:p>
          <a:endParaRPr lang="zh-TW" altLang="en-US"/>
        </a:p>
      </dgm:t>
    </dgm:pt>
    <dgm:pt modelId="{4D10D113-02CC-42E0-BD45-4B67B926B8A5}" type="pres">
      <dgm:prSet presAssocID="{6EE01E33-CE25-4F5E-9B37-4DA8C04C770B}" presName="linear" presStyleCnt="0">
        <dgm:presLayoutVars>
          <dgm:animLvl val="lvl"/>
          <dgm:resizeHandles val="exact"/>
        </dgm:presLayoutVars>
      </dgm:prSet>
      <dgm:spPr/>
    </dgm:pt>
    <dgm:pt modelId="{27144A4A-8999-4570-972B-5DC263B851F4}" type="pres">
      <dgm:prSet presAssocID="{35DAD436-EFE3-4362-8078-EC2B42C257C3}" presName="parentText" presStyleLbl="node1" presStyleIdx="0" presStyleCnt="2" custLinFactNeighborX="509" custLinFactNeighborY="45756">
        <dgm:presLayoutVars>
          <dgm:chMax val="0"/>
          <dgm:bulletEnabled val="1"/>
        </dgm:presLayoutVars>
      </dgm:prSet>
      <dgm:spPr/>
      <dgm:t>
        <a:bodyPr/>
        <a:lstStyle/>
        <a:p>
          <a:endParaRPr lang="zh-TW" altLang="en-US"/>
        </a:p>
      </dgm:t>
    </dgm:pt>
    <dgm:pt modelId="{F0306BB3-BF86-4A9F-A9AB-0CB23CF560F3}" type="pres">
      <dgm:prSet presAssocID="{6C72902E-2ED8-4C86-A52F-90EB2A6807FE}" presName="spacer" presStyleCnt="0"/>
      <dgm:spPr/>
    </dgm:pt>
    <dgm:pt modelId="{ECC46AE8-1448-49E5-ABB2-535A8F498EF1}" type="pres">
      <dgm:prSet presAssocID="{52126C9F-11B1-459E-AE0B-729B939FDBDD}" presName="parentText" presStyleLbl="node1" presStyleIdx="1" presStyleCnt="2" custLinFactNeighborX="1271" custLinFactNeighborY="-3734">
        <dgm:presLayoutVars>
          <dgm:chMax val="0"/>
          <dgm:bulletEnabled val="1"/>
        </dgm:presLayoutVars>
      </dgm:prSet>
      <dgm:spPr/>
    </dgm:pt>
  </dgm:ptLst>
  <dgm:cxnLst>
    <dgm:cxn modelId="{AB9960B1-833C-439B-8982-8DCF3B7C50B4}" srcId="{6EE01E33-CE25-4F5E-9B37-4DA8C04C770B}" destId="{52126C9F-11B1-459E-AE0B-729B939FDBDD}" srcOrd="1" destOrd="0" parTransId="{647DC5BB-CCFD-4861-A6B3-4D9E97877346}" sibTransId="{345F475D-26D5-4467-BA57-5B2D95754860}"/>
    <dgm:cxn modelId="{77021D0F-9CF4-47B6-A9D2-ED5DB9B565CE}" type="presOf" srcId="{35DAD436-EFE3-4362-8078-EC2B42C257C3}" destId="{27144A4A-8999-4570-972B-5DC263B851F4}" srcOrd="0" destOrd="0" presId="urn:microsoft.com/office/officeart/2005/8/layout/vList2"/>
    <dgm:cxn modelId="{CD11D06C-4D99-432B-BC2F-DFE281418BA7}" srcId="{6EE01E33-CE25-4F5E-9B37-4DA8C04C770B}" destId="{35DAD436-EFE3-4362-8078-EC2B42C257C3}" srcOrd="0" destOrd="0" parTransId="{F0AAE8C2-9350-412A-8B69-7970DF7650A3}" sibTransId="{6C72902E-2ED8-4C86-A52F-90EB2A6807FE}"/>
    <dgm:cxn modelId="{6F9609E6-B1D8-4CB2-ADEC-461F43ACF9DE}" type="presOf" srcId="{52126C9F-11B1-459E-AE0B-729B939FDBDD}" destId="{ECC46AE8-1448-49E5-ABB2-535A8F498EF1}" srcOrd="0" destOrd="0" presId="urn:microsoft.com/office/officeart/2005/8/layout/vList2"/>
    <dgm:cxn modelId="{B86DE987-8387-4E90-B8B7-05C0F8796F0F}" type="presOf" srcId="{6EE01E33-CE25-4F5E-9B37-4DA8C04C770B}" destId="{4D10D113-02CC-42E0-BD45-4B67B926B8A5}" srcOrd="0" destOrd="0" presId="urn:microsoft.com/office/officeart/2005/8/layout/vList2"/>
    <dgm:cxn modelId="{D2AA77AD-E68E-4E58-B933-1B3CD14920DD}" type="presParOf" srcId="{4D10D113-02CC-42E0-BD45-4B67B926B8A5}" destId="{27144A4A-8999-4570-972B-5DC263B851F4}" srcOrd="0" destOrd="0" presId="urn:microsoft.com/office/officeart/2005/8/layout/vList2"/>
    <dgm:cxn modelId="{905778E3-27CA-4B73-B4D4-C4D6E863CF08}" type="presParOf" srcId="{4D10D113-02CC-42E0-BD45-4B67B926B8A5}" destId="{F0306BB3-BF86-4A9F-A9AB-0CB23CF560F3}" srcOrd="1" destOrd="0" presId="urn:microsoft.com/office/officeart/2005/8/layout/vList2"/>
    <dgm:cxn modelId="{D3E9F4D2-6ED7-4ABE-B003-026324169CC8}" type="presParOf" srcId="{4D10D113-02CC-42E0-BD45-4B67B926B8A5}" destId="{ECC46AE8-1448-49E5-ABB2-535A8F498EF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C62C4B-1984-4F00-8586-DF29B88BC56F}" type="doc">
      <dgm:prSet loTypeId="urn:microsoft.com/office/officeart/2005/8/layout/vList3" loCatId="list" qsTypeId="urn:microsoft.com/office/officeart/2005/8/quickstyle/simple1" qsCatId="simple" csTypeId="urn:microsoft.com/office/officeart/2005/8/colors/accent1_2" csCatId="accent1" phldr="1"/>
      <dgm:spPr/>
    </dgm:pt>
    <dgm:pt modelId="{4BBA6A72-FB59-4744-BFD0-A6E6A2C1E70F}">
      <dgm:prSet phldrT="[文字]" custT="1"/>
      <dgm:spPr/>
      <dgm:t>
        <a:bodyPr/>
        <a:lstStyle/>
        <a:p>
          <a:r>
            <a:rPr lang="zh-TW" sz="2800" dirty="0" smtClean="0"/>
            <a:t>依據統計法施行細則第</a:t>
          </a:r>
          <a:r>
            <a:rPr lang="en-US" sz="2800" dirty="0" smtClean="0"/>
            <a:t>40</a:t>
          </a:r>
          <a:r>
            <a:rPr lang="zh-TW" sz="2800" dirty="0" smtClean="0"/>
            <a:t>條辦理。</a:t>
          </a:r>
          <a:endParaRPr lang="zh-TW" altLang="en-US" sz="2800" dirty="0"/>
        </a:p>
      </dgm:t>
    </dgm:pt>
    <dgm:pt modelId="{36B5A33A-4A80-48B6-BE07-4FC4730CB46A}" type="parTrans" cxnId="{D406A5E9-7966-4BA8-AC0C-0DF6079B2CD0}">
      <dgm:prSet/>
      <dgm:spPr/>
      <dgm:t>
        <a:bodyPr/>
        <a:lstStyle/>
        <a:p>
          <a:endParaRPr lang="zh-TW" altLang="en-US"/>
        </a:p>
      </dgm:t>
    </dgm:pt>
    <dgm:pt modelId="{A1B42D1A-DD2C-4371-ACE4-3A072BE21A3C}" type="sibTrans" cxnId="{D406A5E9-7966-4BA8-AC0C-0DF6079B2CD0}">
      <dgm:prSet/>
      <dgm:spPr/>
      <dgm:t>
        <a:bodyPr/>
        <a:lstStyle/>
        <a:p>
          <a:endParaRPr lang="zh-TW" altLang="en-US"/>
        </a:p>
      </dgm:t>
    </dgm:pt>
    <dgm:pt modelId="{0A1CB5F8-6AC4-4924-8FFF-0AB6A0F7E53C}">
      <dgm:prSet phldrT="[文字]" custT="1"/>
      <dgm:spPr/>
      <dgm:t>
        <a:bodyPr/>
        <a:lstStyle/>
        <a:p>
          <a:pPr algn="l"/>
          <a:r>
            <a:rPr lang="zh-TW" sz="2400" dirty="0" smtClean="0"/>
            <a:t>本局及所屬現有編報公務統計報表之</a:t>
          </a:r>
          <a:r>
            <a:rPr lang="en-US" sz="2400" dirty="0" smtClean="0"/>
            <a:t>5</a:t>
          </a:r>
          <a:r>
            <a:rPr lang="zh-TW" sz="2400" dirty="0" smtClean="0"/>
            <a:t>個業務單位</a:t>
          </a:r>
          <a:endParaRPr lang="zh-TW" altLang="en-US" sz="2400" dirty="0"/>
        </a:p>
      </dgm:t>
    </dgm:pt>
    <dgm:pt modelId="{E4D03E11-1F7A-4496-BF32-E8084A95D7F7}" type="parTrans" cxnId="{9F1452DF-8EE5-4C5B-8BB3-10D40B5B7275}">
      <dgm:prSet/>
      <dgm:spPr/>
      <dgm:t>
        <a:bodyPr/>
        <a:lstStyle/>
        <a:p>
          <a:endParaRPr lang="zh-TW" altLang="en-US"/>
        </a:p>
      </dgm:t>
    </dgm:pt>
    <dgm:pt modelId="{838A4F45-BCC8-44DC-99A3-B1D335CF21A1}" type="sibTrans" cxnId="{9F1452DF-8EE5-4C5B-8BB3-10D40B5B7275}">
      <dgm:prSet/>
      <dgm:spPr/>
      <dgm:t>
        <a:bodyPr/>
        <a:lstStyle/>
        <a:p>
          <a:endParaRPr lang="zh-TW" altLang="en-US"/>
        </a:p>
      </dgm:t>
    </dgm:pt>
    <dgm:pt modelId="{DF0FA37B-7FB7-4463-A818-8B323C210740}">
      <dgm:prSet phldrT="[文字]" custT="1"/>
      <dgm:spPr/>
      <dgm:t>
        <a:bodyPr/>
        <a:lstStyle/>
        <a:p>
          <a:r>
            <a:rPr lang="zh-TW" sz="3200" dirty="0" smtClean="0"/>
            <a:t>稽核時間：</a:t>
          </a:r>
          <a:r>
            <a:rPr lang="en-US" sz="3200" dirty="0" smtClean="0"/>
            <a:t>113</a:t>
          </a:r>
          <a:r>
            <a:rPr lang="zh-TW" sz="3200" dirty="0" smtClean="0"/>
            <a:t>年</a:t>
          </a:r>
          <a:r>
            <a:rPr lang="en-US" sz="3200" dirty="0" smtClean="0"/>
            <a:t>8</a:t>
          </a:r>
          <a:r>
            <a:rPr lang="zh-TW" sz="3200" dirty="0" smtClean="0"/>
            <a:t>月</a:t>
          </a:r>
          <a:endParaRPr lang="zh-TW" altLang="en-US" sz="3200" dirty="0"/>
        </a:p>
      </dgm:t>
    </dgm:pt>
    <dgm:pt modelId="{1495C43A-4D9D-40AB-9017-578B5B40C1D7}" type="parTrans" cxnId="{EE7DFAF2-CC42-4817-A2A0-0BBE5AB17643}">
      <dgm:prSet/>
      <dgm:spPr/>
      <dgm:t>
        <a:bodyPr/>
        <a:lstStyle/>
        <a:p>
          <a:endParaRPr lang="zh-TW" altLang="en-US"/>
        </a:p>
      </dgm:t>
    </dgm:pt>
    <dgm:pt modelId="{7B98B9AF-4F40-491F-B237-47DACCB4581A}" type="sibTrans" cxnId="{EE7DFAF2-CC42-4817-A2A0-0BBE5AB17643}">
      <dgm:prSet/>
      <dgm:spPr/>
      <dgm:t>
        <a:bodyPr/>
        <a:lstStyle/>
        <a:p>
          <a:endParaRPr lang="zh-TW" altLang="en-US"/>
        </a:p>
      </dgm:t>
    </dgm:pt>
    <dgm:pt modelId="{FD862206-EF6D-47B1-9C1B-28026C174521}" type="pres">
      <dgm:prSet presAssocID="{68C62C4B-1984-4F00-8586-DF29B88BC56F}" presName="linearFlow" presStyleCnt="0">
        <dgm:presLayoutVars>
          <dgm:dir/>
          <dgm:resizeHandles val="exact"/>
        </dgm:presLayoutVars>
      </dgm:prSet>
      <dgm:spPr/>
    </dgm:pt>
    <dgm:pt modelId="{4378B91E-19C8-4C45-BC18-854EB2CD5B01}" type="pres">
      <dgm:prSet presAssocID="{4BBA6A72-FB59-4744-BFD0-A6E6A2C1E70F}" presName="composite" presStyleCnt="0"/>
      <dgm:spPr/>
    </dgm:pt>
    <dgm:pt modelId="{B98C3890-403A-4514-904B-5F6D82436902}" type="pres">
      <dgm:prSet presAssocID="{4BBA6A72-FB59-4744-BFD0-A6E6A2C1E70F}" presName="imgShp" presStyleLbl="fgImgPlace1" presStyleIdx="0" presStyleCnt="3"/>
      <dgm:spPr/>
    </dgm:pt>
    <dgm:pt modelId="{1E7672A2-D408-4655-BA9E-861CF361FC45}" type="pres">
      <dgm:prSet presAssocID="{4BBA6A72-FB59-4744-BFD0-A6E6A2C1E70F}" presName="txShp" presStyleLbl="node1" presStyleIdx="0" presStyleCnt="3">
        <dgm:presLayoutVars>
          <dgm:bulletEnabled val="1"/>
        </dgm:presLayoutVars>
      </dgm:prSet>
      <dgm:spPr/>
      <dgm:t>
        <a:bodyPr/>
        <a:lstStyle/>
        <a:p>
          <a:endParaRPr lang="zh-TW" altLang="en-US"/>
        </a:p>
      </dgm:t>
    </dgm:pt>
    <dgm:pt modelId="{FC1170F8-84E5-453F-9B8B-C2EABF0720B4}" type="pres">
      <dgm:prSet presAssocID="{A1B42D1A-DD2C-4371-ACE4-3A072BE21A3C}" presName="spacing" presStyleCnt="0"/>
      <dgm:spPr/>
    </dgm:pt>
    <dgm:pt modelId="{82C0027C-A37F-473B-A15D-38E78C0E4AC2}" type="pres">
      <dgm:prSet presAssocID="{0A1CB5F8-6AC4-4924-8FFF-0AB6A0F7E53C}" presName="composite" presStyleCnt="0"/>
      <dgm:spPr/>
    </dgm:pt>
    <dgm:pt modelId="{DD8D5861-6A23-49F1-AA76-35CCA18517DD}" type="pres">
      <dgm:prSet presAssocID="{0A1CB5F8-6AC4-4924-8FFF-0AB6A0F7E53C}" presName="imgShp" presStyleLbl="fgImgPlace1" presStyleIdx="1" presStyleCnt="3"/>
      <dgm:spPr/>
    </dgm:pt>
    <dgm:pt modelId="{09C4E734-89BB-425D-ACD6-29A31A53F512}" type="pres">
      <dgm:prSet presAssocID="{0A1CB5F8-6AC4-4924-8FFF-0AB6A0F7E53C}" presName="txShp" presStyleLbl="node1" presStyleIdx="1" presStyleCnt="3">
        <dgm:presLayoutVars>
          <dgm:bulletEnabled val="1"/>
        </dgm:presLayoutVars>
      </dgm:prSet>
      <dgm:spPr/>
      <dgm:t>
        <a:bodyPr/>
        <a:lstStyle/>
        <a:p>
          <a:endParaRPr lang="zh-TW" altLang="en-US"/>
        </a:p>
      </dgm:t>
    </dgm:pt>
    <dgm:pt modelId="{322DA754-F490-4328-A63D-9F0AC6ED67EC}" type="pres">
      <dgm:prSet presAssocID="{838A4F45-BCC8-44DC-99A3-B1D335CF21A1}" presName="spacing" presStyleCnt="0"/>
      <dgm:spPr/>
    </dgm:pt>
    <dgm:pt modelId="{E9AF4C60-96CF-48E3-9479-2F25959169D6}" type="pres">
      <dgm:prSet presAssocID="{DF0FA37B-7FB7-4463-A818-8B323C210740}" presName="composite" presStyleCnt="0"/>
      <dgm:spPr/>
    </dgm:pt>
    <dgm:pt modelId="{64F9F96C-0497-4CA6-81D9-F813397FCF91}" type="pres">
      <dgm:prSet presAssocID="{DF0FA37B-7FB7-4463-A818-8B323C210740}" presName="imgShp" presStyleLbl="fgImgPlace1" presStyleIdx="2" presStyleCnt="3"/>
      <dgm:spPr/>
    </dgm:pt>
    <dgm:pt modelId="{96706AA9-476C-40FA-97C9-6E328D6BCBC2}" type="pres">
      <dgm:prSet presAssocID="{DF0FA37B-7FB7-4463-A818-8B323C210740}" presName="txShp" presStyleLbl="node1" presStyleIdx="2" presStyleCnt="3">
        <dgm:presLayoutVars>
          <dgm:bulletEnabled val="1"/>
        </dgm:presLayoutVars>
      </dgm:prSet>
      <dgm:spPr/>
      <dgm:t>
        <a:bodyPr/>
        <a:lstStyle/>
        <a:p>
          <a:endParaRPr lang="zh-TW" altLang="en-US"/>
        </a:p>
      </dgm:t>
    </dgm:pt>
  </dgm:ptLst>
  <dgm:cxnLst>
    <dgm:cxn modelId="{D43B4F75-4FA8-4662-B66C-458634B0AFA5}" type="presOf" srcId="{0A1CB5F8-6AC4-4924-8FFF-0AB6A0F7E53C}" destId="{09C4E734-89BB-425D-ACD6-29A31A53F512}" srcOrd="0" destOrd="0" presId="urn:microsoft.com/office/officeart/2005/8/layout/vList3"/>
    <dgm:cxn modelId="{584511FC-5D4D-4B78-9412-96499D0E789D}" type="presOf" srcId="{68C62C4B-1984-4F00-8586-DF29B88BC56F}" destId="{FD862206-EF6D-47B1-9C1B-28026C174521}" srcOrd="0" destOrd="0" presId="urn:microsoft.com/office/officeart/2005/8/layout/vList3"/>
    <dgm:cxn modelId="{EE7DFAF2-CC42-4817-A2A0-0BBE5AB17643}" srcId="{68C62C4B-1984-4F00-8586-DF29B88BC56F}" destId="{DF0FA37B-7FB7-4463-A818-8B323C210740}" srcOrd="2" destOrd="0" parTransId="{1495C43A-4D9D-40AB-9017-578B5B40C1D7}" sibTransId="{7B98B9AF-4F40-491F-B237-47DACCB4581A}"/>
    <dgm:cxn modelId="{9F1452DF-8EE5-4C5B-8BB3-10D40B5B7275}" srcId="{68C62C4B-1984-4F00-8586-DF29B88BC56F}" destId="{0A1CB5F8-6AC4-4924-8FFF-0AB6A0F7E53C}" srcOrd="1" destOrd="0" parTransId="{E4D03E11-1F7A-4496-BF32-E8084A95D7F7}" sibTransId="{838A4F45-BCC8-44DC-99A3-B1D335CF21A1}"/>
    <dgm:cxn modelId="{EAD403C6-E8AD-446E-A422-4B812AD1F588}" type="presOf" srcId="{DF0FA37B-7FB7-4463-A818-8B323C210740}" destId="{96706AA9-476C-40FA-97C9-6E328D6BCBC2}" srcOrd="0" destOrd="0" presId="urn:microsoft.com/office/officeart/2005/8/layout/vList3"/>
    <dgm:cxn modelId="{D9C7238F-5E11-4AB1-947E-55DBA9027E18}" type="presOf" srcId="{4BBA6A72-FB59-4744-BFD0-A6E6A2C1E70F}" destId="{1E7672A2-D408-4655-BA9E-861CF361FC45}" srcOrd="0" destOrd="0" presId="urn:microsoft.com/office/officeart/2005/8/layout/vList3"/>
    <dgm:cxn modelId="{D406A5E9-7966-4BA8-AC0C-0DF6079B2CD0}" srcId="{68C62C4B-1984-4F00-8586-DF29B88BC56F}" destId="{4BBA6A72-FB59-4744-BFD0-A6E6A2C1E70F}" srcOrd="0" destOrd="0" parTransId="{36B5A33A-4A80-48B6-BE07-4FC4730CB46A}" sibTransId="{A1B42D1A-DD2C-4371-ACE4-3A072BE21A3C}"/>
    <dgm:cxn modelId="{935952CB-A181-4873-AF9D-07E4215B15B7}" type="presParOf" srcId="{FD862206-EF6D-47B1-9C1B-28026C174521}" destId="{4378B91E-19C8-4C45-BC18-854EB2CD5B01}" srcOrd="0" destOrd="0" presId="urn:microsoft.com/office/officeart/2005/8/layout/vList3"/>
    <dgm:cxn modelId="{AE6D49A9-8A60-4BEF-BCAC-CA98A6FE8F4C}" type="presParOf" srcId="{4378B91E-19C8-4C45-BC18-854EB2CD5B01}" destId="{B98C3890-403A-4514-904B-5F6D82436902}" srcOrd="0" destOrd="0" presId="urn:microsoft.com/office/officeart/2005/8/layout/vList3"/>
    <dgm:cxn modelId="{8B3A3820-D936-4F94-88F5-2DFD5A4F7909}" type="presParOf" srcId="{4378B91E-19C8-4C45-BC18-854EB2CD5B01}" destId="{1E7672A2-D408-4655-BA9E-861CF361FC45}" srcOrd="1" destOrd="0" presId="urn:microsoft.com/office/officeart/2005/8/layout/vList3"/>
    <dgm:cxn modelId="{EDA334A7-A6F6-4228-B8A7-E192A80967EE}" type="presParOf" srcId="{FD862206-EF6D-47B1-9C1B-28026C174521}" destId="{FC1170F8-84E5-453F-9B8B-C2EABF0720B4}" srcOrd="1" destOrd="0" presId="urn:microsoft.com/office/officeart/2005/8/layout/vList3"/>
    <dgm:cxn modelId="{47740FD2-16C0-42C2-AF1F-6F35DEB83289}" type="presParOf" srcId="{FD862206-EF6D-47B1-9C1B-28026C174521}" destId="{82C0027C-A37F-473B-A15D-38E78C0E4AC2}" srcOrd="2" destOrd="0" presId="urn:microsoft.com/office/officeart/2005/8/layout/vList3"/>
    <dgm:cxn modelId="{2F9282EF-247F-4C25-9A5F-DF5B51E8835F}" type="presParOf" srcId="{82C0027C-A37F-473B-A15D-38E78C0E4AC2}" destId="{DD8D5861-6A23-49F1-AA76-35CCA18517DD}" srcOrd="0" destOrd="0" presId="urn:microsoft.com/office/officeart/2005/8/layout/vList3"/>
    <dgm:cxn modelId="{28DDE581-FD7C-4A47-82FA-79D876A46137}" type="presParOf" srcId="{82C0027C-A37F-473B-A15D-38E78C0E4AC2}" destId="{09C4E734-89BB-425D-ACD6-29A31A53F512}" srcOrd="1" destOrd="0" presId="urn:microsoft.com/office/officeart/2005/8/layout/vList3"/>
    <dgm:cxn modelId="{E76B5BEA-FE0E-4CD9-89E1-3AADD327E89A}" type="presParOf" srcId="{FD862206-EF6D-47B1-9C1B-28026C174521}" destId="{322DA754-F490-4328-A63D-9F0AC6ED67EC}" srcOrd="3" destOrd="0" presId="urn:microsoft.com/office/officeart/2005/8/layout/vList3"/>
    <dgm:cxn modelId="{D71A2727-1E42-4279-96A1-5C28D109458F}" type="presParOf" srcId="{FD862206-EF6D-47B1-9C1B-28026C174521}" destId="{E9AF4C60-96CF-48E3-9479-2F25959169D6}" srcOrd="4" destOrd="0" presId="urn:microsoft.com/office/officeart/2005/8/layout/vList3"/>
    <dgm:cxn modelId="{C682366E-EA5F-4126-BA51-73F3CB0E80C0}" type="presParOf" srcId="{E9AF4C60-96CF-48E3-9479-2F25959169D6}" destId="{64F9F96C-0497-4CA6-81D9-F813397FCF91}" srcOrd="0" destOrd="0" presId="urn:microsoft.com/office/officeart/2005/8/layout/vList3"/>
    <dgm:cxn modelId="{2C1B5D63-87F5-4DA9-BA31-F67A1D77711B}" type="presParOf" srcId="{E9AF4C60-96CF-48E3-9479-2F25959169D6}" destId="{96706AA9-476C-40FA-97C9-6E328D6BCBC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3F74A0-823E-48ED-B9EF-782B78181AB1}" type="doc">
      <dgm:prSet loTypeId="urn:microsoft.com/office/officeart/2005/8/layout/pyramid2" loCatId="list" qsTypeId="urn:microsoft.com/office/officeart/2005/8/quickstyle/simple1" qsCatId="simple" csTypeId="urn:microsoft.com/office/officeart/2005/8/colors/accent1_2" csCatId="accent1" phldr="1"/>
      <dgm:spPr/>
    </dgm:pt>
    <dgm:pt modelId="{87CA9E1A-3460-45B4-B22E-E4DED3CDDA85}">
      <dgm:prSet phldrT="[文字]"/>
      <dgm:spPr/>
      <dgm:t>
        <a:bodyPr/>
        <a:lstStyle/>
        <a:p>
          <a:r>
            <a:rPr lang="zh-TW" altLang="en-US" dirty="0" smtClean="0"/>
            <a:t>稽核方式</a:t>
          </a:r>
          <a:endParaRPr lang="zh-TW" altLang="en-US" dirty="0"/>
        </a:p>
      </dgm:t>
    </dgm:pt>
    <dgm:pt modelId="{F5D9F30A-86F7-4076-95B2-39DCF5723F95}" type="parTrans" cxnId="{04C38E61-B7AF-44C4-BAA8-BB0F3D3804A9}">
      <dgm:prSet/>
      <dgm:spPr/>
      <dgm:t>
        <a:bodyPr/>
        <a:lstStyle/>
        <a:p>
          <a:endParaRPr lang="zh-TW" altLang="en-US"/>
        </a:p>
      </dgm:t>
    </dgm:pt>
    <dgm:pt modelId="{06FF41A6-0BEE-4E14-B6E8-E13212A1CBD7}" type="sibTrans" cxnId="{04C38E61-B7AF-44C4-BAA8-BB0F3D3804A9}">
      <dgm:prSet/>
      <dgm:spPr/>
      <dgm:t>
        <a:bodyPr/>
        <a:lstStyle/>
        <a:p>
          <a:endParaRPr lang="zh-TW" altLang="en-US"/>
        </a:p>
      </dgm:t>
    </dgm:pt>
    <dgm:pt modelId="{0679089C-DBA9-475C-9FA8-7B89F729A259}">
      <dgm:prSet phldrT="[文字]"/>
      <dgm:spPr/>
      <dgm:t>
        <a:bodyPr/>
        <a:lstStyle/>
        <a:p>
          <a:r>
            <a:rPr lang="zh-TW" altLang="en-US" dirty="0" smtClean="0"/>
            <a:t>定期：各單位抽核報表</a:t>
          </a:r>
          <a:endParaRPr lang="zh-TW" altLang="en-US" dirty="0"/>
        </a:p>
      </dgm:t>
    </dgm:pt>
    <dgm:pt modelId="{CF0EF99D-EDCC-48E0-B37C-47E6225E18DD}" type="parTrans" cxnId="{32191460-A7BE-4E5C-BB04-B8ACE3AE0543}">
      <dgm:prSet/>
      <dgm:spPr/>
      <dgm:t>
        <a:bodyPr/>
        <a:lstStyle/>
        <a:p>
          <a:endParaRPr lang="zh-TW" altLang="en-US"/>
        </a:p>
      </dgm:t>
    </dgm:pt>
    <dgm:pt modelId="{E64C336F-0111-479D-8326-1CF0F83A8DFB}" type="sibTrans" cxnId="{32191460-A7BE-4E5C-BB04-B8ACE3AE0543}">
      <dgm:prSet/>
      <dgm:spPr/>
      <dgm:t>
        <a:bodyPr/>
        <a:lstStyle/>
        <a:p>
          <a:endParaRPr lang="zh-TW" altLang="en-US"/>
        </a:p>
      </dgm:t>
    </dgm:pt>
    <dgm:pt modelId="{1C99A9D4-0CAD-4E11-A3C9-9964CD445B2B}">
      <dgm:prSet phldrT="[文字]"/>
      <dgm:spPr/>
      <dgm:t>
        <a:bodyPr/>
        <a:lstStyle/>
        <a:p>
          <a:r>
            <a:rPr lang="zh-TW" altLang="en-US" dirty="0" smtClean="0"/>
            <a:t>不定期：錯誤率及複雜度高報表</a:t>
          </a:r>
          <a:endParaRPr lang="zh-TW" altLang="en-US" dirty="0"/>
        </a:p>
      </dgm:t>
    </dgm:pt>
    <dgm:pt modelId="{BDED2A4C-2099-4375-BF68-AA373660EB21}" type="parTrans" cxnId="{D72D2835-F564-4858-831F-A809B7F01D45}">
      <dgm:prSet/>
      <dgm:spPr/>
      <dgm:t>
        <a:bodyPr/>
        <a:lstStyle/>
        <a:p>
          <a:endParaRPr lang="zh-TW" altLang="en-US"/>
        </a:p>
      </dgm:t>
    </dgm:pt>
    <dgm:pt modelId="{4F96E464-A867-4111-ADA7-B79EE8BF801D}" type="sibTrans" cxnId="{D72D2835-F564-4858-831F-A809B7F01D45}">
      <dgm:prSet/>
      <dgm:spPr/>
      <dgm:t>
        <a:bodyPr/>
        <a:lstStyle/>
        <a:p>
          <a:endParaRPr lang="zh-TW" altLang="en-US"/>
        </a:p>
      </dgm:t>
    </dgm:pt>
    <dgm:pt modelId="{5FC5AAB4-32F7-48DD-B91E-4F2348C80432}" type="pres">
      <dgm:prSet presAssocID="{3C3F74A0-823E-48ED-B9EF-782B78181AB1}" presName="compositeShape" presStyleCnt="0">
        <dgm:presLayoutVars>
          <dgm:dir/>
          <dgm:resizeHandles/>
        </dgm:presLayoutVars>
      </dgm:prSet>
      <dgm:spPr/>
    </dgm:pt>
    <dgm:pt modelId="{B2D3586E-A99C-48B4-B568-72AAA548976C}" type="pres">
      <dgm:prSet presAssocID="{3C3F74A0-823E-48ED-B9EF-782B78181AB1}" presName="pyramid" presStyleLbl="node1" presStyleIdx="0" presStyleCnt="1"/>
      <dgm:spPr/>
    </dgm:pt>
    <dgm:pt modelId="{7613D3EE-1DC1-439A-A845-B4BD9B298B8C}" type="pres">
      <dgm:prSet presAssocID="{3C3F74A0-823E-48ED-B9EF-782B78181AB1}" presName="theList" presStyleCnt="0"/>
      <dgm:spPr/>
    </dgm:pt>
    <dgm:pt modelId="{AD782D9F-E5CB-42EA-919B-C6D2EE2F70E7}" type="pres">
      <dgm:prSet presAssocID="{87CA9E1A-3460-45B4-B22E-E4DED3CDDA85}" presName="aNode" presStyleLbl="fgAcc1" presStyleIdx="0" presStyleCnt="3">
        <dgm:presLayoutVars>
          <dgm:bulletEnabled val="1"/>
        </dgm:presLayoutVars>
      </dgm:prSet>
      <dgm:spPr/>
      <dgm:t>
        <a:bodyPr/>
        <a:lstStyle/>
        <a:p>
          <a:endParaRPr lang="zh-TW" altLang="en-US"/>
        </a:p>
      </dgm:t>
    </dgm:pt>
    <dgm:pt modelId="{00AB54EA-2ECE-4C1A-BF61-715CAEC10AA9}" type="pres">
      <dgm:prSet presAssocID="{87CA9E1A-3460-45B4-B22E-E4DED3CDDA85}" presName="aSpace" presStyleCnt="0"/>
      <dgm:spPr/>
    </dgm:pt>
    <dgm:pt modelId="{4847AEAE-E291-4FE0-9AE9-DB1678D59F22}" type="pres">
      <dgm:prSet presAssocID="{0679089C-DBA9-475C-9FA8-7B89F729A259}" presName="aNode" presStyleLbl="fgAcc1" presStyleIdx="1" presStyleCnt="3" custScaleX="136490" custScaleY="111858">
        <dgm:presLayoutVars>
          <dgm:bulletEnabled val="1"/>
        </dgm:presLayoutVars>
      </dgm:prSet>
      <dgm:spPr/>
    </dgm:pt>
    <dgm:pt modelId="{E60F09DD-0E47-45BE-B0FD-DAE0606D754F}" type="pres">
      <dgm:prSet presAssocID="{0679089C-DBA9-475C-9FA8-7B89F729A259}" presName="aSpace" presStyleCnt="0"/>
      <dgm:spPr/>
    </dgm:pt>
    <dgm:pt modelId="{A6D174E8-D96E-4DF1-A7C0-58102FA86D8C}" type="pres">
      <dgm:prSet presAssocID="{1C99A9D4-0CAD-4E11-A3C9-9964CD445B2B}" presName="aNode" presStyleLbl="fgAcc1" presStyleIdx="2" presStyleCnt="3" custScaleX="136509" custScaleY="161804">
        <dgm:presLayoutVars>
          <dgm:bulletEnabled val="1"/>
        </dgm:presLayoutVars>
      </dgm:prSet>
      <dgm:spPr/>
    </dgm:pt>
    <dgm:pt modelId="{D2BBB3DB-B674-4ADA-B3DF-B435F6EABB10}" type="pres">
      <dgm:prSet presAssocID="{1C99A9D4-0CAD-4E11-A3C9-9964CD445B2B}" presName="aSpace" presStyleCnt="0"/>
      <dgm:spPr/>
    </dgm:pt>
  </dgm:ptLst>
  <dgm:cxnLst>
    <dgm:cxn modelId="{D72D2835-F564-4858-831F-A809B7F01D45}" srcId="{3C3F74A0-823E-48ED-B9EF-782B78181AB1}" destId="{1C99A9D4-0CAD-4E11-A3C9-9964CD445B2B}" srcOrd="2" destOrd="0" parTransId="{BDED2A4C-2099-4375-BF68-AA373660EB21}" sibTransId="{4F96E464-A867-4111-ADA7-B79EE8BF801D}"/>
    <dgm:cxn modelId="{47CFAD8F-0998-4F43-B4C0-E815C902D002}" type="presOf" srcId="{1C99A9D4-0CAD-4E11-A3C9-9964CD445B2B}" destId="{A6D174E8-D96E-4DF1-A7C0-58102FA86D8C}" srcOrd="0" destOrd="0" presId="urn:microsoft.com/office/officeart/2005/8/layout/pyramid2"/>
    <dgm:cxn modelId="{336D5578-1236-41D4-8B35-80C4F01358F0}" type="presOf" srcId="{0679089C-DBA9-475C-9FA8-7B89F729A259}" destId="{4847AEAE-E291-4FE0-9AE9-DB1678D59F22}" srcOrd="0" destOrd="0" presId="urn:microsoft.com/office/officeart/2005/8/layout/pyramid2"/>
    <dgm:cxn modelId="{CA9543D7-1CEE-410B-B08E-A1CA35B05480}" type="presOf" srcId="{3C3F74A0-823E-48ED-B9EF-782B78181AB1}" destId="{5FC5AAB4-32F7-48DD-B91E-4F2348C80432}" srcOrd="0" destOrd="0" presId="urn:microsoft.com/office/officeart/2005/8/layout/pyramid2"/>
    <dgm:cxn modelId="{04C38E61-B7AF-44C4-BAA8-BB0F3D3804A9}" srcId="{3C3F74A0-823E-48ED-B9EF-782B78181AB1}" destId="{87CA9E1A-3460-45B4-B22E-E4DED3CDDA85}" srcOrd="0" destOrd="0" parTransId="{F5D9F30A-86F7-4076-95B2-39DCF5723F95}" sibTransId="{06FF41A6-0BEE-4E14-B6E8-E13212A1CBD7}"/>
    <dgm:cxn modelId="{F87FC524-1BC2-4C63-8C1C-9DC8592BD4A6}" type="presOf" srcId="{87CA9E1A-3460-45B4-B22E-E4DED3CDDA85}" destId="{AD782D9F-E5CB-42EA-919B-C6D2EE2F70E7}" srcOrd="0" destOrd="0" presId="urn:microsoft.com/office/officeart/2005/8/layout/pyramid2"/>
    <dgm:cxn modelId="{32191460-A7BE-4E5C-BB04-B8ACE3AE0543}" srcId="{3C3F74A0-823E-48ED-B9EF-782B78181AB1}" destId="{0679089C-DBA9-475C-9FA8-7B89F729A259}" srcOrd="1" destOrd="0" parTransId="{CF0EF99D-EDCC-48E0-B37C-47E6225E18DD}" sibTransId="{E64C336F-0111-479D-8326-1CF0F83A8DFB}"/>
    <dgm:cxn modelId="{58A40B00-00D6-4709-BD1D-1833638FCCA7}" type="presParOf" srcId="{5FC5AAB4-32F7-48DD-B91E-4F2348C80432}" destId="{B2D3586E-A99C-48B4-B568-72AAA548976C}" srcOrd="0" destOrd="0" presId="urn:microsoft.com/office/officeart/2005/8/layout/pyramid2"/>
    <dgm:cxn modelId="{BD95DCDF-F4C2-4741-9A06-8F172F042D49}" type="presParOf" srcId="{5FC5AAB4-32F7-48DD-B91E-4F2348C80432}" destId="{7613D3EE-1DC1-439A-A845-B4BD9B298B8C}" srcOrd="1" destOrd="0" presId="urn:microsoft.com/office/officeart/2005/8/layout/pyramid2"/>
    <dgm:cxn modelId="{2D0B088F-7750-4631-A0C6-4D2A1656BB52}" type="presParOf" srcId="{7613D3EE-1DC1-439A-A845-B4BD9B298B8C}" destId="{AD782D9F-E5CB-42EA-919B-C6D2EE2F70E7}" srcOrd="0" destOrd="0" presId="urn:microsoft.com/office/officeart/2005/8/layout/pyramid2"/>
    <dgm:cxn modelId="{D2CEC8FA-70B5-4A6D-9D38-8A186660C235}" type="presParOf" srcId="{7613D3EE-1DC1-439A-A845-B4BD9B298B8C}" destId="{00AB54EA-2ECE-4C1A-BF61-715CAEC10AA9}" srcOrd="1" destOrd="0" presId="urn:microsoft.com/office/officeart/2005/8/layout/pyramid2"/>
    <dgm:cxn modelId="{F89A6CC1-366D-492C-B660-E70DEE437620}" type="presParOf" srcId="{7613D3EE-1DC1-439A-A845-B4BD9B298B8C}" destId="{4847AEAE-E291-4FE0-9AE9-DB1678D59F22}" srcOrd="2" destOrd="0" presId="urn:microsoft.com/office/officeart/2005/8/layout/pyramid2"/>
    <dgm:cxn modelId="{CCA217F3-E344-4C5A-A03D-8B2997FA078D}" type="presParOf" srcId="{7613D3EE-1DC1-439A-A845-B4BD9B298B8C}" destId="{E60F09DD-0E47-45BE-B0FD-DAE0606D754F}" srcOrd="3" destOrd="0" presId="urn:microsoft.com/office/officeart/2005/8/layout/pyramid2"/>
    <dgm:cxn modelId="{832AFEDF-BD80-4D69-BE57-2190DF01F8F2}" type="presParOf" srcId="{7613D3EE-1DC1-439A-A845-B4BD9B298B8C}" destId="{A6D174E8-D96E-4DF1-A7C0-58102FA86D8C}" srcOrd="4" destOrd="0" presId="urn:microsoft.com/office/officeart/2005/8/layout/pyramid2"/>
    <dgm:cxn modelId="{38376B24-876B-481A-8B6B-422518E26A4A}" type="presParOf" srcId="{7613D3EE-1DC1-439A-A845-B4BD9B298B8C}" destId="{D2BBB3DB-B674-4ADA-B3DF-B435F6EABB10}"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1ABFC5-7216-494E-97BF-00703C39953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zh-TW" altLang="en-US"/>
        </a:p>
      </dgm:t>
    </dgm:pt>
    <dgm:pt modelId="{1C3E61D1-5B04-4193-82A0-88AD44F09ADB}">
      <dgm:prSet phldrT="[文字]"/>
      <dgm:spPr/>
      <dgm:t>
        <a:bodyPr/>
        <a:lstStyle/>
        <a:p>
          <a:r>
            <a:rPr lang="zh-TW" altLang="en-US" dirty="0" smtClean="0">
              <a:solidFill>
                <a:srgbClr val="000000"/>
              </a:solidFill>
              <a:latin typeface="標楷體" pitchFamily="65" charset="-120"/>
              <a:ea typeface="標楷體" pitchFamily="65" charset="-120"/>
            </a:rPr>
            <a:t>掌握公務統計報表資料報送流程及時效</a:t>
          </a:r>
          <a:endParaRPr lang="zh-TW" altLang="en-US" dirty="0"/>
        </a:p>
      </dgm:t>
    </dgm:pt>
    <dgm:pt modelId="{847DCD7B-B586-4F22-9E8B-E0FEA36BE12D}" type="parTrans" cxnId="{8EC419D2-3D80-4CB4-B34B-E5160BF59CD1}">
      <dgm:prSet/>
      <dgm:spPr/>
      <dgm:t>
        <a:bodyPr/>
        <a:lstStyle/>
        <a:p>
          <a:endParaRPr lang="zh-TW" altLang="en-US"/>
        </a:p>
      </dgm:t>
    </dgm:pt>
    <dgm:pt modelId="{7D593B63-14E2-4FD9-802C-CE2F4FEF9C2A}" type="sibTrans" cxnId="{8EC419D2-3D80-4CB4-B34B-E5160BF59CD1}">
      <dgm:prSet/>
      <dgm:spPr/>
      <dgm:t>
        <a:bodyPr/>
        <a:lstStyle/>
        <a:p>
          <a:endParaRPr lang="zh-TW" altLang="en-US"/>
        </a:p>
      </dgm:t>
    </dgm:pt>
    <dgm:pt modelId="{1008B666-727F-4923-BEDA-DCEE8218AA9D}">
      <dgm:prSet phldrT="[文字]"/>
      <dgm:spPr/>
      <dgm:t>
        <a:bodyPr/>
        <a:lstStyle/>
        <a:p>
          <a:r>
            <a:rPr lang="zh-TW" altLang="en-US" dirty="0" smtClean="0">
              <a:solidFill>
                <a:srgbClr val="000000"/>
              </a:solidFill>
              <a:latin typeface="標楷體" pitchFamily="65" charset="-120"/>
              <a:ea typeface="標楷體" pitchFamily="65" charset="-120"/>
            </a:rPr>
            <a:t>提升公務統計報表資料確度</a:t>
          </a:r>
          <a:endParaRPr lang="zh-TW" altLang="en-US" dirty="0"/>
        </a:p>
      </dgm:t>
    </dgm:pt>
    <dgm:pt modelId="{F59BA1B2-FE2B-480C-8890-D9DF4B992224}" type="parTrans" cxnId="{37516E4F-9774-4D69-9FFD-3EDF6A9761E9}">
      <dgm:prSet/>
      <dgm:spPr/>
      <dgm:t>
        <a:bodyPr/>
        <a:lstStyle/>
        <a:p>
          <a:endParaRPr lang="zh-TW" altLang="en-US"/>
        </a:p>
      </dgm:t>
    </dgm:pt>
    <dgm:pt modelId="{0C369DC7-A47F-4545-993B-92883651CDC4}" type="sibTrans" cxnId="{37516E4F-9774-4D69-9FFD-3EDF6A9761E9}">
      <dgm:prSet/>
      <dgm:spPr/>
      <dgm:t>
        <a:bodyPr/>
        <a:lstStyle/>
        <a:p>
          <a:endParaRPr lang="zh-TW" altLang="en-US"/>
        </a:p>
      </dgm:t>
    </dgm:pt>
    <dgm:pt modelId="{747B7B3E-AA08-4CDC-AD8B-1295BA1D83F4}">
      <dgm:prSet phldrT="[文字]"/>
      <dgm:spPr/>
      <dgm:t>
        <a:bodyPr/>
        <a:lstStyle/>
        <a:p>
          <a:r>
            <a:rPr lang="zh-TW" altLang="en-US" dirty="0" smtClean="0">
              <a:solidFill>
                <a:srgbClr val="000000"/>
              </a:solidFill>
              <a:latin typeface="標楷體" pitchFamily="65" charset="-120"/>
              <a:ea typeface="標楷體" pitchFamily="65" charset="-120"/>
            </a:rPr>
            <a:t>建立完善公務統計報表編報管理制度</a:t>
          </a:r>
          <a:endParaRPr lang="zh-TW" altLang="en-US" dirty="0"/>
        </a:p>
      </dgm:t>
    </dgm:pt>
    <dgm:pt modelId="{43A39106-DFC1-4891-9EB7-A318AC93A33C}" type="parTrans" cxnId="{8AACD8E4-8BD7-4AFC-ABDE-971F80433C6C}">
      <dgm:prSet/>
      <dgm:spPr/>
      <dgm:t>
        <a:bodyPr/>
        <a:lstStyle/>
        <a:p>
          <a:endParaRPr lang="zh-TW" altLang="en-US"/>
        </a:p>
      </dgm:t>
    </dgm:pt>
    <dgm:pt modelId="{EFD6F013-23EB-4A69-8029-339DE06B2494}" type="sibTrans" cxnId="{8AACD8E4-8BD7-4AFC-ABDE-971F80433C6C}">
      <dgm:prSet/>
      <dgm:spPr/>
      <dgm:t>
        <a:bodyPr/>
        <a:lstStyle/>
        <a:p>
          <a:endParaRPr lang="zh-TW" altLang="en-US"/>
        </a:p>
      </dgm:t>
    </dgm:pt>
    <dgm:pt modelId="{5FBB5326-7CF2-4E78-A1CE-94D561787642}">
      <dgm:prSet phldrT="[文字]"/>
      <dgm:spPr/>
      <dgm:t>
        <a:bodyPr/>
        <a:lstStyle/>
        <a:p>
          <a:r>
            <a:rPr lang="zh-TW" altLang="en-US" dirty="0" smtClean="0">
              <a:solidFill>
                <a:srgbClr val="000000"/>
              </a:solidFill>
              <a:latin typeface="標楷體" pitchFamily="65" charset="-120"/>
              <a:ea typeface="標楷體" pitchFamily="65" charset="-120"/>
            </a:rPr>
            <a:t>落實公務統計報表資料發布及檔案管理機制</a:t>
          </a:r>
          <a:endParaRPr lang="zh-TW" altLang="en-US" dirty="0"/>
        </a:p>
      </dgm:t>
    </dgm:pt>
    <dgm:pt modelId="{20B12FCB-FEB9-4C18-AD26-BCB087A43FCB}" type="parTrans" cxnId="{6FF42EB2-F5A6-49F0-B6A0-AEA488A94E2A}">
      <dgm:prSet/>
      <dgm:spPr/>
      <dgm:t>
        <a:bodyPr/>
        <a:lstStyle/>
        <a:p>
          <a:endParaRPr lang="zh-TW" altLang="en-US"/>
        </a:p>
      </dgm:t>
    </dgm:pt>
    <dgm:pt modelId="{052888F3-9E5F-4368-BDA4-20AE84E18252}" type="sibTrans" cxnId="{6FF42EB2-F5A6-49F0-B6A0-AEA488A94E2A}">
      <dgm:prSet/>
      <dgm:spPr/>
      <dgm:t>
        <a:bodyPr/>
        <a:lstStyle/>
        <a:p>
          <a:endParaRPr lang="zh-TW" altLang="en-US"/>
        </a:p>
      </dgm:t>
    </dgm:pt>
    <dgm:pt modelId="{F156A0A9-26AD-44E5-B44E-5F8A200571F5}" type="pres">
      <dgm:prSet presAssocID="{021ABFC5-7216-494E-97BF-00703C39953A}" presName="diagram" presStyleCnt="0">
        <dgm:presLayoutVars>
          <dgm:dir/>
          <dgm:resizeHandles val="exact"/>
        </dgm:presLayoutVars>
      </dgm:prSet>
      <dgm:spPr/>
    </dgm:pt>
    <dgm:pt modelId="{07E374ED-EC6C-4589-93AC-2394B897DA33}" type="pres">
      <dgm:prSet presAssocID="{1C3E61D1-5B04-4193-82A0-88AD44F09ADB}" presName="node" presStyleLbl="node1" presStyleIdx="0" presStyleCnt="4">
        <dgm:presLayoutVars>
          <dgm:bulletEnabled val="1"/>
        </dgm:presLayoutVars>
      </dgm:prSet>
      <dgm:spPr/>
      <dgm:t>
        <a:bodyPr/>
        <a:lstStyle/>
        <a:p>
          <a:endParaRPr lang="zh-TW" altLang="en-US"/>
        </a:p>
      </dgm:t>
    </dgm:pt>
    <dgm:pt modelId="{912A9567-DA09-4D2F-A557-570B057705A6}" type="pres">
      <dgm:prSet presAssocID="{7D593B63-14E2-4FD9-802C-CE2F4FEF9C2A}" presName="sibTrans" presStyleCnt="0"/>
      <dgm:spPr/>
    </dgm:pt>
    <dgm:pt modelId="{2276618C-666B-4A1D-8392-40A3877749AF}" type="pres">
      <dgm:prSet presAssocID="{1008B666-727F-4923-BEDA-DCEE8218AA9D}" presName="node" presStyleLbl="node1" presStyleIdx="1" presStyleCnt="4">
        <dgm:presLayoutVars>
          <dgm:bulletEnabled val="1"/>
        </dgm:presLayoutVars>
      </dgm:prSet>
      <dgm:spPr/>
      <dgm:t>
        <a:bodyPr/>
        <a:lstStyle/>
        <a:p>
          <a:endParaRPr lang="zh-TW" altLang="en-US"/>
        </a:p>
      </dgm:t>
    </dgm:pt>
    <dgm:pt modelId="{A21367E4-9FBC-4ACD-B473-3D3E0C70B8FA}" type="pres">
      <dgm:prSet presAssocID="{0C369DC7-A47F-4545-993B-92883651CDC4}" presName="sibTrans" presStyleCnt="0"/>
      <dgm:spPr/>
    </dgm:pt>
    <dgm:pt modelId="{3409D676-BB1E-4F66-B158-62312904CDCC}" type="pres">
      <dgm:prSet presAssocID="{747B7B3E-AA08-4CDC-AD8B-1295BA1D83F4}" presName="node" presStyleLbl="node1" presStyleIdx="2" presStyleCnt="4">
        <dgm:presLayoutVars>
          <dgm:bulletEnabled val="1"/>
        </dgm:presLayoutVars>
      </dgm:prSet>
      <dgm:spPr/>
      <dgm:t>
        <a:bodyPr/>
        <a:lstStyle/>
        <a:p>
          <a:endParaRPr lang="zh-TW" altLang="en-US"/>
        </a:p>
      </dgm:t>
    </dgm:pt>
    <dgm:pt modelId="{769FB54F-306A-43E0-A182-49B52591A555}" type="pres">
      <dgm:prSet presAssocID="{EFD6F013-23EB-4A69-8029-339DE06B2494}" presName="sibTrans" presStyleCnt="0"/>
      <dgm:spPr/>
    </dgm:pt>
    <dgm:pt modelId="{32A3309F-E11D-4AC7-A852-78FF8599D89C}" type="pres">
      <dgm:prSet presAssocID="{5FBB5326-7CF2-4E78-A1CE-94D561787642}" presName="node" presStyleLbl="node1" presStyleIdx="3" presStyleCnt="4">
        <dgm:presLayoutVars>
          <dgm:bulletEnabled val="1"/>
        </dgm:presLayoutVars>
      </dgm:prSet>
      <dgm:spPr/>
      <dgm:t>
        <a:bodyPr/>
        <a:lstStyle/>
        <a:p>
          <a:endParaRPr lang="zh-TW" altLang="en-US"/>
        </a:p>
      </dgm:t>
    </dgm:pt>
  </dgm:ptLst>
  <dgm:cxnLst>
    <dgm:cxn modelId="{08E455A8-A472-466C-90B8-1C61A7B57B6F}" type="presOf" srcId="{021ABFC5-7216-494E-97BF-00703C39953A}" destId="{F156A0A9-26AD-44E5-B44E-5F8A200571F5}" srcOrd="0" destOrd="0" presId="urn:microsoft.com/office/officeart/2005/8/layout/default"/>
    <dgm:cxn modelId="{37516E4F-9774-4D69-9FFD-3EDF6A9761E9}" srcId="{021ABFC5-7216-494E-97BF-00703C39953A}" destId="{1008B666-727F-4923-BEDA-DCEE8218AA9D}" srcOrd="1" destOrd="0" parTransId="{F59BA1B2-FE2B-480C-8890-D9DF4B992224}" sibTransId="{0C369DC7-A47F-4545-993B-92883651CDC4}"/>
    <dgm:cxn modelId="{87913F14-11FF-4C69-90E4-89DBC68C4610}" type="presOf" srcId="{5FBB5326-7CF2-4E78-A1CE-94D561787642}" destId="{32A3309F-E11D-4AC7-A852-78FF8599D89C}" srcOrd="0" destOrd="0" presId="urn:microsoft.com/office/officeart/2005/8/layout/default"/>
    <dgm:cxn modelId="{DEFD8731-BA28-40A1-9E10-D0EDF3A4A543}" type="presOf" srcId="{1008B666-727F-4923-BEDA-DCEE8218AA9D}" destId="{2276618C-666B-4A1D-8392-40A3877749AF}" srcOrd="0" destOrd="0" presId="urn:microsoft.com/office/officeart/2005/8/layout/default"/>
    <dgm:cxn modelId="{8AACD8E4-8BD7-4AFC-ABDE-971F80433C6C}" srcId="{021ABFC5-7216-494E-97BF-00703C39953A}" destId="{747B7B3E-AA08-4CDC-AD8B-1295BA1D83F4}" srcOrd="2" destOrd="0" parTransId="{43A39106-DFC1-4891-9EB7-A318AC93A33C}" sibTransId="{EFD6F013-23EB-4A69-8029-339DE06B2494}"/>
    <dgm:cxn modelId="{6FF42EB2-F5A6-49F0-B6A0-AEA488A94E2A}" srcId="{021ABFC5-7216-494E-97BF-00703C39953A}" destId="{5FBB5326-7CF2-4E78-A1CE-94D561787642}" srcOrd="3" destOrd="0" parTransId="{20B12FCB-FEB9-4C18-AD26-BCB087A43FCB}" sibTransId="{052888F3-9E5F-4368-BDA4-20AE84E18252}"/>
    <dgm:cxn modelId="{E025DD35-B876-4480-B921-3234269EF0BE}" type="presOf" srcId="{1C3E61D1-5B04-4193-82A0-88AD44F09ADB}" destId="{07E374ED-EC6C-4589-93AC-2394B897DA33}" srcOrd="0" destOrd="0" presId="urn:microsoft.com/office/officeart/2005/8/layout/default"/>
    <dgm:cxn modelId="{AC5A07AE-2FC0-4825-81E7-BE5038D5D0EB}" type="presOf" srcId="{747B7B3E-AA08-4CDC-AD8B-1295BA1D83F4}" destId="{3409D676-BB1E-4F66-B158-62312904CDCC}" srcOrd="0" destOrd="0" presId="urn:microsoft.com/office/officeart/2005/8/layout/default"/>
    <dgm:cxn modelId="{8EC419D2-3D80-4CB4-B34B-E5160BF59CD1}" srcId="{021ABFC5-7216-494E-97BF-00703C39953A}" destId="{1C3E61D1-5B04-4193-82A0-88AD44F09ADB}" srcOrd="0" destOrd="0" parTransId="{847DCD7B-B586-4F22-9E8B-E0FEA36BE12D}" sibTransId="{7D593B63-14E2-4FD9-802C-CE2F4FEF9C2A}"/>
    <dgm:cxn modelId="{D014FA12-927E-4E71-81E4-422E10A132DD}" type="presParOf" srcId="{F156A0A9-26AD-44E5-B44E-5F8A200571F5}" destId="{07E374ED-EC6C-4589-93AC-2394B897DA33}" srcOrd="0" destOrd="0" presId="urn:microsoft.com/office/officeart/2005/8/layout/default"/>
    <dgm:cxn modelId="{93B22163-6E9D-4263-981D-6670313BB3AA}" type="presParOf" srcId="{F156A0A9-26AD-44E5-B44E-5F8A200571F5}" destId="{912A9567-DA09-4D2F-A557-570B057705A6}" srcOrd="1" destOrd="0" presId="urn:microsoft.com/office/officeart/2005/8/layout/default"/>
    <dgm:cxn modelId="{0C8B69A5-3257-4F4A-9298-2A4510C3AB79}" type="presParOf" srcId="{F156A0A9-26AD-44E5-B44E-5F8A200571F5}" destId="{2276618C-666B-4A1D-8392-40A3877749AF}" srcOrd="2" destOrd="0" presId="urn:microsoft.com/office/officeart/2005/8/layout/default"/>
    <dgm:cxn modelId="{620FA517-6C44-495D-9C12-22FF509DE418}" type="presParOf" srcId="{F156A0A9-26AD-44E5-B44E-5F8A200571F5}" destId="{A21367E4-9FBC-4ACD-B473-3D3E0C70B8FA}" srcOrd="3" destOrd="0" presId="urn:microsoft.com/office/officeart/2005/8/layout/default"/>
    <dgm:cxn modelId="{0970BFDF-1D43-4724-B6DF-C42134A610BE}" type="presParOf" srcId="{F156A0A9-26AD-44E5-B44E-5F8A200571F5}" destId="{3409D676-BB1E-4F66-B158-62312904CDCC}" srcOrd="4" destOrd="0" presId="urn:microsoft.com/office/officeart/2005/8/layout/default"/>
    <dgm:cxn modelId="{D41334B7-BEB3-4E8A-AD59-EE6AAD70B8CA}" type="presParOf" srcId="{F156A0A9-26AD-44E5-B44E-5F8A200571F5}" destId="{769FB54F-306A-43E0-A182-49B52591A555}" srcOrd="5" destOrd="0" presId="urn:microsoft.com/office/officeart/2005/8/layout/default"/>
    <dgm:cxn modelId="{DB456078-066C-4B5B-9E71-E1C27AB79B72}" type="presParOf" srcId="{F156A0A9-26AD-44E5-B44E-5F8A200571F5}" destId="{32A3309F-E11D-4AC7-A852-78FF8599D89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480EA5-AEFC-4883-8114-3A54127783B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628DC2A2-B61C-4BAE-B0E9-F0A1AD508310}">
      <dgm:prSet phldrT="[文字]"/>
      <dgm:spPr/>
      <dgm:t>
        <a:bodyPr/>
        <a:lstStyle/>
        <a:p>
          <a:r>
            <a:rPr lang="zh-TW" altLang="en-US" dirty="0" smtClean="0"/>
            <a:t>不定期抽核</a:t>
          </a:r>
          <a:endParaRPr lang="zh-TW" altLang="en-US" dirty="0"/>
        </a:p>
      </dgm:t>
    </dgm:pt>
    <dgm:pt modelId="{AF1E8079-1CB1-439A-8C00-9426C61D5495}" type="parTrans" cxnId="{07CF1E9A-2438-4EB0-9105-D09287FECE67}">
      <dgm:prSet/>
      <dgm:spPr/>
      <dgm:t>
        <a:bodyPr/>
        <a:lstStyle/>
        <a:p>
          <a:endParaRPr lang="zh-TW" altLang="en-US"/>
        </a:p>
      </dgm:t>
    </dgm:pt>
    <dgm:pt modelId="{1AB30CF8-B6BD-4121-B6B6-C259265FFCA3}" type="sibTrans" cxnId="{07CF1E9A-2438-4EB0-9105-D09287FECE67}">
      <dgm:prSet/>
      <dgm:spPr/>
      <dgm:t>
        <a:bodyPr/>
        <a:lstStyle/>
        <a:p>
          <a:endParaRPr lang="zh-TW" altLang="en-US"/>
        </a:p>
      </dgm:t>
    </dgm:pt>
    <dgm:pt modelId="{BF062737-B45B-4DF3-BBA0-7D30BBFFB169}">
      <dgm:prSet phldrT="[文字]"/>
      <dgm:spPr/>
      <dgm:t>
        <a:bodyPr/>
        <a:lstStyle/>
        <a:p>
          <a:r>
            <a:rPr lang="zh-TW" altLang="en-US" dirty="0" smtClean="0"/>
            <a:t>抽核</a:t>
          </a:r>
          <a:r>
            <a:rPr lang="en-US" altLang="zh-TW" dirty="0" smtClean="0"/>
            <a:t>4</a:t>
          </a:r>
          <a:r>
            <a:rPr lang="zh-TW" altLang="en-US" dirty="0" smtClean="0"/>
            <a:t>張表，均符合規定。</a:t>
          </a:r>
          <a:endParaRPr lang="zh-TW" altLang="en-US" dirty="0"/>
        </a:p>
      </dgm:t>
    </dgm:pt>
    <dgm:pt modelId="{CE99FCAD-6E85-44B0-A8C9-D296FCB6453D}" type="parTrans" cxnId="{8EA96ED3-343B-404D-B2DD-475015D1B746}">
      <dgm:prSet/>
      <dgm:spPr/>
      <dgm:t>
        <a:bodyPr/>
        <a:lstStyle/>
        <a:p>
          <a:endParaRPr lang="zh-TW" altLang="en-US"/>
        </a:p>
      </dgm:t>
    </dgm:pt>
    <dgm:pt modelId="{1C2CF438-A573-4D98-8BDE-A40E051F10F9}" type="sibTrans" cxnId="{8EA96ED3-343B-404D-B2DD-475015D1B746}">
      <dgm:prSet/>
      <dgm:spPr/>
      <dgm:t>
        <a:bodyPr/>
        <a:lstStyle/>
        <a:p>
          <a:endParaRPr lang="zh-TW" altLang="en-US"/>
        </a:p>
      </dgm:t>
    </dgm:pt>
    <dgm:pt modelId="{6052E080-65E8-4C62-912F-A06D7D97FE05}">
      <dgm:prSet phldrT="[文字]"/>
      <dgm:spPr/>
      <dgm:t>
        <a:bodyPr/>
        <a:lstStyle/>
        <a:p>
          <a:r>
            <a:rPr lang="zh-TW" altLang="en-US" dirty="0" smtClean="0"/>
            <a:t>定期抽核</a:t>
          </a:r>
          <a:endParaRPr lang="zh-TW" altLang="en-US" dirty="0"/>
        </a:p>
      </dgm:t>
    </dgm:pt>
    <dgm:pt modelId="{39AF34AA-5824-4FA9-A91B-A4249265A456}" type="parTrans" cxnId="{C1D16CD5-92B4-417C-B6D9-0CE3B76A06E5}">
      <dgm:prSet/>
      <dgm:spPr/>
      <dgm:t>
        <a:bodyPr/>
        <a:lstStyle/>
        <a:p>
          <a:endParaRPr lang="zh-TW" altLang="en-US"/>
        </a:p>
      </dgm:t>
    </dgm:pt>
    <dgm:pt modelId="{3EE58C61-F67E-4B95-BF27-FC5686D323D4}" type="sibTrans" cxnId="{C1D16CD5-92B4-417C-B6D9-0CE3B76A06E5}">
      <dgm:prSet/>
      <dgm:spPr/>
      <dgm:t>
        <a:bodyPr/>
        <a:lstStyle/>
        <a:p>
          <a:endParaRPr lang="zh-TW" altLang="en-US"/>
        </a:p>
      </dgm:t>
    </dgm:pt>
    <dgm:pt modelId="{8A9987D4-F4A1-420B-8E38-4AABE2B71EF2}">
      <dgm:prSet phldrT="[文字]"/>
      <dgm:spPr/>
      <dgm:t>
        <a:bodyPr/>
        <a:lstStyle/>
        <a:p>
          <a:r>
            <a:rPr lang="zh-TW" altLang="en-US" dirty="0" smtClean="0"/>
            <a:t>抽核</a:t>
          </a:r>
          <a:r>
            <a:rPr lang="en-US" altLang="zh-TW" dirty="0" smtClean="0"/>
            <a:t>5</a:t>
          </a:r>
          <a:r>
            <a:rPr lang="zh-TW" altLang="en-US" dirty="0" smtClean="0"/>
            <a:t>張表，均符合規定。</a:t>
          </a:r>
          <a:endParaRPr lang="zh-TW" altLang="en-US" dirty="0"/>
        </a:p>
      </dgm:t>
    </dgm:pt>
    <dgm:pt modelId="{C768DDCE-A6EF-4E6C-92C5-917D1F5DD70E}" type="parTrans" cxnId="{38B5EA39-DEE3-403C-87F6-B9EB9060A203}">
      <dgm:prSet/>
      <dgm:spPr/>
      <dgm:t>
        <a:bodyPr/>
        <a:lstStyle/>
        <a:p>
          <a:endParaRPr lang="zh-TW" altLang="en-US"/>
        </a:p>
      </dgm:t>
    </dgm:pt>
    <dgm:pt modelId="{A83FD9C3-0ABB-49B5-BDFE-A5207CBB2ECF}" type="sibTrans" cxnId="{38B5EA39-DEE3-403C-87F6-B9EB9060A203}">
      <dgm:prSet/>
      <dgm:spPr/>
      <dgm:t>
        <a:bodyPr/>
        <a:lstStyle/>
        <a:p>
          <a:endParaRPr lang="zh-TW" altLang="en-US"/>
        </a:p>
      </dgm:t>
    </dgm:pt>
    <dgm:pt modelId="{1C53A319-5F46-4EC2-B163-C7E0D7DBF366}" type="pres">
      <dgm:prSet presAssocID="{8A480EA5-AEFC-4883-8114-3A54127783BD}" presName="linear" presStyleCnt="0">
        <dgm:presLayoutVars>
          <dgm:animLvl val="lvl"/>
          <dgm:resizeHandles val="exact"/>
        </dgm:presLayoutVars>
      </dgm:prSet>
      <dgm:spPr/>
    </dgm:pt>
    <dgm:pt modelId="{735CC51E-216C-4F05-940A-D5B138EB8AE2}" type="pres">
      <dgm:prSet presAssocID="{628DC2A2-B61C-4BAE-B0E9-F0A1AD508310}" presName="parentText" presStyleLbl="node1" presStyleIdx="0" presStyleCnt="2">
        <dgm:presLayoutVars>
          <dgm:chMax val="0"/>
          <dgm:bulletEnabled val="1"/>
        </dgm:presLayoutVars>
      </dgm:prSet>
      <dgm:spPr/>
    </dgm:pt>
    <dgm:pt modelId="{05EB5B42-03AC-441B-8CD7-08CC76604FD3}" type="pres">
      <dgm:prSet presAssocID="{628DC2A2-B61C-4BAE-B0E9-F0A1AD508310}" presName="childText" presStyleLbl="revTx" presStyleIdx="0" presStyleCnt="2">
        <dgm:presLayoutVars>
          <dgm:bulletEnabled val="1"/>
        </dgm:presLayoutVars>
      </dgm:prSet>
      <dgm:spPr/>
    </dgm:pt>
    <dgm:pt modelId="{7EA84D3A-5FA4-4620-8E8F-3086C84138F0}" type="pres">
      <dgm:prSet presAssocID="{6052E080-65E8-4C62-912F-A06D7D97FE05}" presName="parentText" presStyleLbl="node1" presStyleIdx="1" presStyleCnt="2">
        <dgm:presLayoutVars>
          <dgm:chMax val="0"/>
          <dgm:bulletEnabled val="1"/>
        </dgm:presLayoutVars>
      </dgm:prSet>
      <dgm:spPr/>
    </dgm:pt>
    <dgm:pt modelId="{11A4FC55-3724-4230-B94C-A9A62CF36D9B}" type="pres">
      <dgm:prSet presAssocID="{6052E080-65E8-4C62-912F-A06D7D97FE05}" presName="childText" presStyleLbl="revTx" presStyleIdx="1" presStyleCnt="2">
        <dgm:presLayoutVars>
          <dgm:bulletEnabled val="1"/>
        </dgm:presLayoutVars>
      </dgm:prSet>
      <dgm:spPr/>
    </dgm:pt>
  </dgm:ptLst>
  <dgm:cxnLst>
    <dgm:cxn modelId="{C1D16CD5-92B4-417C-B6D9-0CE3B76A06E5}" srcId="{8A480EA5-AEFC-4883-8114-3A54127783BD}" destId="{6052E080-65E8-4C62-912F-A06D7D97FE05}" srcOrd="1" destOrd="0" parTransId="{39AF34AA-5824-4FA9-A91B-A4249265A456}" sibTransId="{3EE58C61-F67E-4B95-BF27-FC5686D323D4}"/>
    <dgm:cxn modelId="{4C6B5A1E-0245-4BCA-80D5-72464C852CF9}" type="presOf" srcId="{BF062737-B45B-4DF3-BBA0-7D30BBFFB169}" destId="{05EB5B42-03AC-441B-8CD7-08CC76604FD3}" srcOrd="0" destOrd="0" presId="urn:microsoft.com/office/officeart/2005/8/layout/vList2"/>
    <dgm:cxn modelId="{4EF8DEE5-2407-4239-A224-3AAF40F3B1E8}" type="presOf" srcId="{8A480EA5-AEFC-4883-8114-3A54127783BD}" destId="{1C53A319-5F46-4EC2-B163-C7E0D7DBF366}" srcOrd="0" destOrd="0" presId="urn:microsoft.com/office/officeart/2005/8/layout/vList2"/>
    <dgm:cxn modelId="{B958A168-CCC8-4305-AC51-01426849340B}" type="presOf" srcId="{8A9987D4-F4A1-420B-8E38-4AABE2B71EF2}" destId="{11A4FC55-3724-4230-B94C-A9A62CF36D9B}" srcOrd="0" destOrd="0" presId="urn:microsoft.com/office/officeart/2005/8/layout/vList2"/>
    <dgm:cxn modelId="{38B5EA39-DEE3-403C-87F6-B9EB9060A203}" srcId="{6052E080-65E8-4C62-912F-A06D7D97FE05}" destId="{8A9987D4-F4A1-420B-8E38-4AABE2B71EF2}" srcOrd="0" destOrd="0" parTransId="{C768DDCE-A6EF-4E6C-92C5-917D1F5DD70E}" sibTransId="{A83FD9C3-0ABB-49B5-BDFE-A5207CBB2ECF}"/>
    <dgm:cxn modelId="{07CF1E9A-2438-4EB0-9105-D09287FECE67}" srcId="{8A480EA5-AEFC-4883-8114-3A54127783BD}" destId="{628DC2A2-B61C-4BAE-B0E9-F0A1AD508310}" srcOrd="0" destOrd="0" parTransId="{AF1E8079-1CB1-439A-8C00-9426C61D5495}" sibTransId="{1AB30CF8-B6BD-4121-B6B6-C259265FFCA3}"/>
    <dgm:cxn modelId="{FF2C4C8E-8359-4F7B-94D7-272450284011}" type="presOf" srcId="{628DC2A2-B61C-4BAE-B0E9-F0A1AD508310}" destId="{735CC51E-216C-4F05-940A-D5B138EB8AE2}" srcOrd="0" destOrd="0" presId="urn:microsoft.com/office/officeart/2005/8/layout/vList2"/>
    <dgm:cxn modelId="{FD445116-B4B6-4D63-B891-5B354B14C97B}" type="presOf" srcId="{6052E080-65E8-4C62-912F-A06D7D97FE05}" destId="{7EA84D3A-5FA4-4620-8E8F-3086C84138F0}" srcOrd="0" destOrd="0" presId="urn:microsoft.com/office/officeart/2005/8/layout/vList2"/>
    <dgm:cxn modelId="{8EA96ED3-343B-404D-B2DD-475015D1B746}" srcId="{628DC2A2-B61C-4BAE-B0E9-F0A1AD508310}" destId="{BF062737-B45B-4DF3-BBA0-7D30BBFFB169}" srcOrd="0" destOrd="0" parTransId="{CE99FCAD-6E85-44B0-A8C9-D296FCB6453D}" sibTransId="{1C2CF438-A573-4D98-8BDE-A40E051F10F9}"/>
    <dgm:cxn modelId="{1840B3FF-232C-4B64-A9B2-E28BA5E5E4E2}" type="presParOf" srcId="{1C53A319-5F46-4EC2-B163-C7E0D7DBF366}" destId="{735CC51E-216C-4F05-940A-D5B138EB8AE2}" srcOrd="0" destOrd="0" presId="urn:microsoft.com/office/officeart/2005/8/layout/vList2"/>
    <dgm:cxn modelId="{425BA52D-700A-4E22-AAB1-78E7E1B2E36E}" type="presParOf" srcId="{1C53A319-5F46-4EC2-B163-C7E0D7DBF366}" destId="{05EB5B42-03AC-441B-8CD7-08CC76604FD3}" srcOrd="1" destOrd="0" presId="urn:microsoft.com/office/officeart/2005/8/layout/vList2"/>
    <dgm:cxn modelId="{E60220BE-9340-4DB2-BCCB-B8A6A7DC4846}" type="presParOf" srcId="{1C53A319-5F46-4EC2-B163-C7E0D7DBF366}" destId="{7EA84D3A-5FA4-4620-8E8F-3086C84138F0}" srcOrd="2" destOrd="0" presId="urn:microsoft.com/office/officeart/2005/8/layout/vList2"/>
    <dgm:cxn modelId="{1C74BDC9-557A-4F4C-8CD3-68EC9595ADE0}" type="presParOf" srcId="{1C53A319-5F46-4EC2-B163-C7E0D7DBF366}" destId="{11A4FC55-3724-4230-B94C-A9A62CF36D9B}"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DA909DD-6489-4DBC-931E-72ECE75F605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TW" altLang="en-US"/>
        </a:p>
      </dgm:t>
    </dgm:pt>
    <dgm:pt modelId="{500FA849-2AFF-40F1-A352-DC6A56D56186}">
      <dgm:prSet phldrT="[文字]"/>
      <dgm:spPr/>
      <dgm:t>
        <a:bodyPr/>
        <a:lstStyle/>
        <a:p>
          <a:r>
            <a:rPr lang="zh-TW" altLang="en-US" dirty="0" smtClean="0"/>
            <a:t>報表數據與原始資料不一致</a:t>
          </a:r>
          <a:endParaRPr lang="zh-TW" altLang="en-US" dirty="0"/>
        </a:p>
      </dgm:t>
    </dgm:pt>
    <dgm:pt modelId="{446E02FD-F9D2-4CC0-BFBB-6C14B66057C6}" type="parTrans" cxnId="{0C6F4195-6F37-453A-A232-C43855ADA9ED}">
      <dgm:prSet/>
      <dgm:spPr/>
      <dgm:t>
        <a:bodyPr/>
        <a:lstStyle/>
        <a:p>
          <a:endParaRPr lang="zh-TW" altLang="en-US"/>
        </a:p>
      </dgm:t>
    </dgm:pt>
    <dgm:pt modelId="{D1338DD9-DE7C-44EE-9274-7900655563E9}" type="sibTrans" cxnId="{0C6F4195-6F37-453A-A232-C43855ADA9ED}">
      <dgm:prSet/>
      <dgm:spPr/>
      <dgm:t>
        <a:bodyPr/>
        <a:lstStyle/>
        <a:p>
          <a:endParaRPr lang="zh-TW" altLang="en-US"/>
        </a:p>
      </dgm:t>
    </dgm:pt>
    <dgm:pt modelId="{95B96F63-EC5E-4A41-8F6F-12352D74DED1}">
      <dgm:prSet phldrT="[文字]"/>
      <dgm:spPr/>
      <dgm:t>
        <a:bodyPr/>
        <a:lstStyle/>
        <a:p>
          <a:r>
            <a:rPr lang="zh-TW" altLang="en-US" dirty="0" smtClean="0">
              <a:latin typeface="+mn-ea"/>
              <a:ea typeface="+mn-ea"/>
            </a:rPr>
            <a:t>留存報表及原始資料未妥善保存</a:t>
          </a:r>
          <a:endParaRPr lang="zh-TW" altLang="en-US" dirty="0">
            <a:latin typeface="+mn-ea"/>
            <a:ea typeface="+mn-ea"/>
          </a:endParaRPr>
        </a:p>
      </dgm:t>
    </dgm:pt>
    <dgm:pt modelId="{13FF98B6-1446-48D1-B625-1074B62DB3A2}" type="parTrans" cxnId="{207BFC1A-7B58-4343-8AF9-7D45248D5B69}">
      <dgm:prSet/>
      <dgm:spPr/>
      <dgm:t>
        <a:bodyPr/>
        <a:lstStyle/>
        <a:p>
          <a:endParaRPr lang="zh-TW" altLang="en-US"/>
        </a:p>
      </dgm:t>
    </dgm:pt>
    <dgm:pt modelId="{90097D29-A93C-40D5-836F-DE942BB39C6D}" type="sibTrans" cxnId="{207BFC1A-7B58-4343-8AF9-7D45248D5B69}">
      <dgm:prSet/>
      <dgm:spPr/>
      <dgm:t>
        <a:bodyPr/>
        <a:lstStyle/>
        <a:p>
          <a:endParaRPr lang="zh-TW" altLang="en-US"/>
        </a:p>
      </dgm:t>
    </dgm:pt>
    <dgm:pt modelId="{852E4345-8029-4C1C-AC0F-5B02DC91786D}">
      <dgm:prSet phldrT="[文字]"/>
      <dgm:spPr/>
      <dgm:t>
        <a:bodyPr/>
        <a:lstStyle/>
        <a:p>
          <a:r>
            <a:rPr lang="zh-TW" altLang="en-US" dirty="0" smtClean="0">
              <a:latin typeface="+mn-ea"/>
              <a:ea typeface="+mn-ea"/>
            </a:rPr>
            <a:t>格式內容及核章缺漏</a:t>
          </a:r>
          <a:endParaRPr lang="zh-TW" altLang="en-US" dirty="0">
            <a:latin typeface="+mn-ea"/>
            <a:ea typeface="+mn-ea"/>
          </a:endParaRPr>
        </a:p>
      </dgm:t>
    </dgm:pt>
    <dgm:pt modelId="{B20CB8BA-51EA-4E6F-9AAA-5ACC72083493}" type="parTrans" cxnId="{C4B87888-0604-4A6B-B704-8856EA04DCAA}">
      <dgm:prSet/>
      <dgm:spPr/>
      <dgm:t>
        <a:bodyPr/>
        <a:lstStyle/>
        <a:p>
          <a:endParaRPr lang="zh-TW" altLang="en-US"/>
        </a:p>
      </dgm:t>
    </dgm:pt>
    <dgm:pt modelId="{D4090BDC-E36D-479B-B11D-350226A9A26B}" type="sibTrans" cxnId="{C4B87888-0604-4A6B-B704-8856EA04DCAA}">
      <dgm:prSet/>
      <dgm:spPr/>
      <dgm:t>
        <a:bodyPr/>
        <a:lstStyle/>
        <a:p>
          <a:endParaRPr lang="zh-TW" altLang="en-US"/>
        </a:p>
      </dgm:t>
    </dgm:pt>
    <dgm:pt modelId="{4715163E-32D1-4FE7-AE13-989182E037F2}">
      <dgm:prSet/>
      <dgm:spPr/>
      <dgm:t>
        <a:bodyPr/>
        <a:lstStyle/>
        <a:p>
          <a:r>
            <a:rPr lang="zh-TW" altLang="en-US" dirty="0" smtClean="0">
              <a:latin typeface="標楷體" pitchFamily="65" charset="-120"/>
              <a:ea typeface="標楷體" pitchFamily="65" charset="-120"/>
            </a:rPr>
            <a:t>格式內容不符</a:t>
          </a:r>
          <a:endParaRPr lang="zh-TW" altLang="en-US" dirty="0"/>
        </a:p>
      </dgm:t>
    </dgm:pt>
    <dgm:pt modelId="{CBD635FF-9EB4-43C6-9839-2E2AE28A4425}" type="parTrans" cxnId="{44049959-C862-49EC-8BDC-CE64B134527C}">
      <dgm:prSet/>
      <dgm:spPr/>
      <dgm:t>
        <a:bodyPr/>
        <a:lstStyle/>
        <a:p>
          <a:endParaRPr lang="zh-TW" altLang="en-US"/>
        </a:p>
      </dgm:t>
    </dgm:pt>
    <dgm:pt modelId="{69832831-7450-4BED-9CAC-613639F330B9}" type="sibTrans" cxnId="{44049959-C862-49EC-8BDC-CE64B134527C}">
      <dgm:prSet/>
      <dgm:spPr/>
      <dgm:t>
        <a:bodyPr/>
        <a:lstStyle/>
        <a:p>
          <a:endParaRPr lang="zh-TW" altLang="en-US"/>
        </a:p>
      </dgm:t>
    </dgm:pt>
    <dgm:pt modelId="{265B5163-C89F-43C3-B074-AE30A2690468}">
      <dgm:prSet/>
      <dgm:spPr/>
      <dgm:t>
        <a:bodyPr/>
        <a:lstStyle/>
        <a:p>
          <a:r>
            <a:rPr lang="zh-TW" altLang="en-US" dirty="0" smtClean="0">
              <a:latin typeface="標楷體" pitchFamily="65" charset="-120"/>
              <a:ea typeface="標楷體" pitchFamily="65" charset="-120"/>
            </a:rPr>
            <a:t>無編製日期</a:t>
          </a:r>
          <a:endParaRPr lang="zh-TW" altLang="en-US" dirty="0"/>
        </a:p>
      </dgm:t>
    </dgm:pt>
    <dgm:pt modelId="{2418B5C7-1677-42D6-99E3-26173D7497F0}" type="parTrans" cxnId="{79EFD863-6922-432C-BB89-ADD0A2F491C7}">
      <dgm:prSet/>
      <dgm:spPr/>
      <dgm:t>
        <a:bodyPr/>
        <a:lstStyle/>
        <a:p>
          <a:endParaRPr lang="zh-TW" altLang="en-US"/>
        </a:p>
      </dgm:t>
    </dgm:pt>
    <dgm:pt modelId="{54A66032-F70E-419C-9CFA-B340E7E0BBB8}" type="sibTrans" cxnId="{79EFD863-6922-432C-BB89-ADD0A2F491C7}">
      <dgm:prSet/>
      <dgm:spPr/>
      <dgm:t>
        <a:bodyPr/>
        <a:lstStyle/>
        <a:p>
          <a:endParaRPr lang="zh-TW" altLang="en-US"/>
        </a:p>
      </dgm:t>
    </dgm:pt>
    <dgm:pt modelId="{5A9CD767-A36B-44E7-A79D-1F8DED6D1928}">
      <dgm:prSet/>
      <dgm:spPr/>
      <dgm:t>
        <a:bodyPr/>
        <a:lstStyle/>
        <a:p>
          <a:r>
            <a:rPr lang="zh-TW" altLang="en-US" dirty="0" smtClean="0">
              <a:latin typeface="標楷體" pitchFamily="65" charset="-120"/>
              <a:ea typeface="標楷體" pitchFamily="65" charset="-120"/>
            </a:rPr>
            <a:t>表號錯誤</a:t>
          </a:r>
          <a:endParaRPr lang="zh-TW" altLang="en-US" dirty="0"/>
        </a:p>
      </dgm:t>
    </dgm:pt>
    <dgm:pt modelId="{C55E7E4B-8597-40C6-AD4B-44DE472BA3FF}" type="parTrans" cxnId="{4AC5A3B4-7139-405C-AB68-AB02CC9772B3}">
      <dgm:prSet/>
      <dgm:spPr/>
      <dgm:t>
        <a:bodyPr/>
        <a:lstStyle/>
        <a:p>
          <a:endParaRPr lang="zh-TW" altLang="en-US"/>
        </a:p>
      </dgm:t>
    </dgm:pt>
    <dgm:pt modelId="{69379C0E-2287-4B8D-9A68-B9477DEE15CC}" type="sibTrans" cxnId="{4AC5A3B4-7139-405C-AB68-AB02CC9772B3}">
      <dgm:prSet/>
      <dgm:spPr/>
      <dgm:t>
        <a:bodyPr/>
        <a:lstStyle/>
        <a:p>
          <a:endParaRPr lang="zh-TW" altLang="en-US"/>
        </a:p>
      </dgm:t>
    </dgm:pt>
    <dgm:pt modelId="{8944129D-3E5E-4836-9307-43BC5D15D0DE}">
      <dgm:prSet phldrT="[文字]"/>
      <dgm:spPr/>
      <dgm:t>
        <a:bodyPr/>
        <a:lstStyle/>
        <a:p>
          <a:r>
            <a:rPr lang="zh-TW" altLang="en-US" dirty="0" smtClean="0">
              <a:latin typeface="+mn-ea"/>
              <a:ea typeface="+mn-ea"/>
            </a:rPr>
            <a:t>簽核程序設定錯誤</a:t>
          </a:r>
          <a:endParaRPr lang="zh-TW" altLang="en-US" dirty="0">
            <a:latin typeface="+mn-ea"/>
            <a:ea typeface="+mn-ea"/>
          </a:endParaRPr>
        </a:p>
      </dgm:t>
    </dgm:pt>
    <dgm:pt modelId="{CD3858B4-3BBD-4441-B752-A54D4544F4F9}" type="parTrans" cxnId="{76CE575C-B270-4E77-A4D2-24AB331D31E4}">
      <dgm:prSet/>
      <dgm:spPr/>
      <dgm:t>
        <a:bodyPr/>
        <a:lstStyle/>
        <a:p>
          <a:endParaRPr lang="zh-TW" altLang="en-US"/>
        </a:p>
      </dgm:t>
    </dgm:pt>
    <dgm:pt modelId="{C0313148-B904-444E-B657-5A9F6BBA0938}" type="sibTrans" cxnId="{76CE575C-B270-4E77-A4D2-24AB331D31E4}">
      <dgm:prSet/>
      <dgm:spPr/>
      <dgm:t>
        <a:bodyPr/>
        <a:lstStyle/>
        <a:p>
          <a:endParaRPr lang="zh-TW" altLang="en-US"/>
        </a:p>
      </dgm:t>
    </dgm:pt>
    <dgm:pt modelId="{FD225C20-8F4F-4863-9C01-876C01591744}" type="pres">
      <dgm:prSet presAssocID="{BDA909DD-6489-4DBC-931E-72ECE75F605E}" presName="linear" presStyleCnt="0">
        <dgm:presLayoutVars>
          <dgm:dir/>
          <dgm:animLvl val="lvl"/>
          <dgm:resizeHandles val="exact"/>
        </dgm:presLayoutVars>
      </dgm:prSet>
      <dgm:spPr/>
    </dgm:pt>
    <dgm:pt modelId="{C2F48104-27F3-46C2-A967-43B5E7CEF1EB}" type="pres">
      <dgm:prSet presAssocID="{500FA849-2AFF-40F1-A352-DC6A56D56186}" presName="parentLin" presStyleCnt="0"/>
      <dgm:spPr/>
    </dgm:pt>
    <dgm:pt modelId="{C482BBAE-548C-46ED-B522-8F7CD7E6B646}" type="pres">
      <dgm:prSet presAssocID="{500FA849-2AFF-40F1-A352-DC6A56D56186}" presName="parentLeftMargin" presStyleLbl="node1" presStyleIdx="0" presStyleCnt="4"/>
      <dgm:spPr/>
    </dgm:pt>
    <dgm:pt modelId="{E9EC9883-499C-4BC4-9ACB-56D3581CEE26}" type="pres">
      <dgm:prSet presAssocID="{500FA849-2AFF-40F1-A352-DC6A56D56186}" presName="parentText" presStyleLbl="node1" presStyleIdx="0" presStyleCnt="4">
        <dgm:presLayoutVars>
          <dgm:chMax val="0"/>
          <dgm:bulletEnabled val="1"/>
        </dgm:presLayoutVars>
      </dgm:prSet>
      <dgm:spPr/>
    </dgm:pt>
    <dgm:pt modelId="{FF4F4B18-2006-4D53-80E3-8AE78EB2747E}" type="pres">
      <dgm:prSet presAssocID="{500FA849-2AFF-40F1-A352-DC6A56D56186}" presName="negativeSpace" presStyleCnt="0"/>
      <dgm:spPr/>
    </dgm:pt>
    <dgm:pt modelId="{166B1963-24BA-4F97-8267-500624AD0761}" type="pres">
      <dgm:prSet presAssocID="{500FA849-2AFF-40F1-A352-DC6A56D56186}" presName="childText" presStyleLbl="conFgAcc1" presStyleIdx="0" presStyleCnt="4">
        <dgm:presLayoutVars>
          <dgm:bulletEnabled val="1"/>
        </dgm:presLayoutVars>
      </dgm:prSet>
      <dgm:spPr/>
    </dgm:pt>
    <dgm:pt modelId="{28556A23-892C-4355-8928-C0E29000549C}" type="pres">
      <dgm:prSet presAssocID="{D1338DD9-DE7C-44EE-9274-7900655563E9}" presName="spaceBetweenRectangles" presStyleCnt="0"/>
      <dgm:spPr/>
    </dgm:pt>
    <dgm:pt modelId="{FCAA8F13-2E0E-491B-80DD-35C085E8CDC9}" type="pres">
      <dgm:prSet presAssocID="{95B96F63-EC5E-4A41-8F6F-12352D74DED1}" presName="parentLin" presStyleCnt="0"/>
      <dgm:spPr/>
    </dgm:pt>
    <dgm:pt modelId="{386DE147-A9DB-4085-A100-4590BBFA3606}" type="pres">
      <dgm:prSet presAssocID="{95B96F63-EC5E-4A41-8F6F-12352D74DED1}" presName="parentLeftMargin" presStyleLbl="node1" presStyleIdx="0" presStyleCnt="4"/>
      <dgm:spPr/>
    </dgm:pt>
    <dgm:pt modelId="{9369FDDB-A206-4368-9F03-EE2D46CA1144}" type="pres">
      <dgm:prSet presAssocID="{95B96F63-EC5E-4A41-8F6F-12352D74DED1}" presName="parentText" presStyleLbl="node1" presStyleIdx="1" presStyleCnt="4">
        <dgm:presLayoutVars>
          <dgm:chMax val="0"/>
          <dgm:bulletEnabled val="1"/>
        </dgm:presLayoutVars>
      </dgm:prSet>
      <dgm:spPr/>
      <dgm:t>
        <a:bodyPr/>
        <a:lstStyle/>
        <a:p>
          <a:endParaRPr lang="zh-TW" altLang="en-US"/>
        </a:p>
      </dgm:t>
    </dgm:pt>
    <dgm:pt modelId="{C9E5D3F2-4C0D-4C6D-8391-82A4A333AE68}" type="pres">
      <dgm:prSet presAssocID="{95B96F63-EC5E-4A41-8F6F-12352D74DED1}" presName="negativeSpace" presStyleCnt="0"/>
      <dgm:spPr/>
    </dgm:pt>
    <dgm:pt modelId="{0317A51E-1612-4D1F-8DB2-CD1B891950FB}" type="pres">
      <dgm:prSet presAssocID="{95B96F63-EC5E-4A41-8F6F-12352D74DED1}" presName="childText" presStyleLbl="conFgAcc1" presStyleIdx="1" presStyleCnt="4">
        <dgm:presLayoutVars>
          <dgm:bulletEnabled val="1"/>
        </dgm:presLayoutVars>
      </dgm:prSet>
      <dgm:spPr/>
    </dgm:pt>
    <dgm:pt modelId="{AC752322-6B01-4544-9196-CCD5A28A7733}" type="pres">
      <dgm:prSet presAssocID="{90097D29-A93C-40D5-836F-DE942BB39C6D}" presName="spaceBetweenRectangles" presStyleCnt="0"/>
      <dgm:spPr/>
    </dgm:pt>
    <dgm:pt modelId="{7D8EF4BC-803F-4E3F-8800-8A37AEE24657}" type="pres">
      <dgm:prSet presAssocID="{852E4345-8029-4C1C-AC0F-5B02DC91786D}" presName="parentLin" presStyleCnt="0"/>
      <dgm:spPr/>
    </dgm:pt>
    <dgm:pt modelId="{639A87F1-30F6-437D-B2C4-0662112E399F}" type="pres">
      <dgm:prSet presAssocID="{852E4345-8029-4C1C-AC0F-5B02DC91786D}" presName="parentLeftMargin" presStyleLbl="node1" presStyleIdx="1" presStyleCnt="4"/>
      <dgm:spPr/>
    </dgm:pt>
    <dgm:pt modelId="{A0115941-5E7B-4DC9-B37E-B481D6F8F04B}" type="pres">
      <dgm:prSet presAssocID="{852E4345-8029-4C1C-AC0F-5B02DC91786D}" presName="parentText" presStyleLbl="node1" presStyleIdx="2" presStyleCnt="4" custLinFactNeighborY="2791">
        <dgm:presLayoutVars>
          <dgm:chMax val="0"/>
          <dgm:bulletEnabled val="1"/>
        </dgm:presLayoutVars>
      </dgm:prSet>
      <dgm:spPr/>
      <dgm:t>
        <a:bodyPr/>
        <a:lstStyle/>
        <a:p>
          <a:endParaRPr lang="zh-TW" altLang="en-US"/>
        </a:p>
      </dgm:t>
    </dgm:pt>
    <dgm:pt modelId="{2F8251AB-63BF-4948-8AEB-7C79EE1C2064}" type="pres">
      <dgm:prSet presAssocID="{852E4345-8029-4C1C-AC0F-5B02DC91786D}" presName="negativeSpace" presStyleCnt="0"/>
      <dgm:spPr/>
    </dgm:pt>
    <dgm:pt modelId="{BC43B05D-68A3-40EE-8E85-2D682DB9AD26}" type="pres">
      <dgm:prSet presAssocID="{852E4345-8029-4C1C-AC0F-5B02DC91786D}" presName="childText" presStyleLbl="conFgAcc1" presStyleIdx="2" presStyleCnt="4">
        <dgm:presLayoutVars>
          <dgm:bulletEnabled val="1"/>
        </dgm:presLayoutVars>
      </dgm:prSet>
      <dgm:spPr/>
    </dgm:pt>
    <dgm:pt modelId="{1C42666F-42FB-4784-BEEB-B370ABBE52C5}" type="pres">
      <dgm:prSet presAssocID="{D4090BDC-E36D-479B-B11D-350226A9A26B}" presName="spaceBetweenRectangles" presStyleCnt="0"/>
      <dgm:spPr/>
    </dgm:pt>
    <dgm:pt modelId="{95D47BC0-8136-4DD1-9CE6-F743597AF8F2}" type="pres">
      <dgm:prSet presAssocID="{8944129D-3E5E-4836-9307-43BC5D15D0DE}" presName="parentLin" presStyleCnt="0"/>
      <dgm:spPr/>
    </dgm:pt>
    <dgm:pt modelId="{A754824B-18C4-4083-ADEC-2638EBA6B950}" type="pres">
      <dgm:prSet presAssocID="{8944129D-3E5E-4836-9307-43BC5D15D0DE}" presName="parentLeftMargin" presStyleLbl="node1" presStyleIdx="2" presStyleCnt="4"/>
      <dgm:spPr/>
    </dgm:pt>
    <dgm:pt modelId="{6CA5C119-4A29-4C88-B196-C54BA29507BC}" type="pres">
      <dgm:prSet presAssocID="{8944129D-3E5E-4836-9307-43BC5D15D0DE}" presName="parentText" presStyleLbl="node1" presStyleIdx="3" presStyleCnt="4" custLinFactNeighborX="5085" custLinFactNeighborY="1641">
        <dgm:presLayoutVars>
          <dgm:chMax val="0"/>
          <dgm:bulletEnabled val="1"/>
        </dgm:presLayoutVars>
      </dgm:prSet>
      <dgm:spPr/>
    </dgm:pt>
    <dgm:pt modelId="{12AFC76A-6C40-4BFD-ADCA-118A2453AF29}" type="pres">
      <dgm:prSet presAssocID="{8944129D-3E5E-4836-9307-43BC5D15D0DE}" presName="negativeSpace" presStyleCnt="0"/>
      <dgm:spPr/>
    </dgm:pt>
    <dgm:pt modelId="{E987B8C0-BF39-47C8-AA2F-745706AEFC8B}" type="pres">
      <dgm:prSet presAssocID="{8944129D-3E5E-4836-9307-43BC5D15D0DE}" presName="childText" presStyleLbl="conFgAcc1" presStyleIdx="3" presStyleCnt="4">
        <dgm:presLayoutVars>
          <dgm:bulletEnabled val="1"/>
        </dgm:presLayoutVars>
      </dgm:prSet>
      <dgm:spPr/>
    </dgm:pt>
  </dgm:ptLst>
  <dgm:cxnLst>
    <dgm:cxn modelId="{9A3797D3-1840-4EA2-892C-F73B1350C38A}" type="presOf" srcId="{852E4345-8029-4C1C-AC0F-5B02DC91786D}" destId="{A0115941-5E7B-4DC9-B37E-B481D6F8F04B}" srcOrd="1" destOrd="0" presId="urn:microsoft.com/office/officeart/2005/8/layout/list1"/>
    <dgm:cxn modelId="{79EFD863-6922-432C-BB89-ADD0A2F491C7}" srcId="{852E4345-8029-4C1C-AC0F-5B02DC91786D}" destId="{265B5163-C89F-43C3-B074-AE30A2690468}" srcOrd="1" destOrd="0" parTransId="{2418B5C7-1677-42D6-99E3-26173D7497F0}" sibTransId="{54A66032-F70E-419C-9CFA-B340E7E0BBB8}"/>
    <dgm:cxn modelId="{02E6876E-C83C-4239-817E-29D00D511D4A}" type="presOf" srcId="{8944129D-3E5E-4836-9307-43BC5D15D0DE}" destId="{6CA5C119-4A29-4C88-B196-C54BA29507BC}" srcOrd="1" destOrd="0" presId="urn:microsoft.com/office/officeart/2005/8/layout/list1"/>
    <dgm:cxn modelId="{22028465-6DBC-4676-9759-A8F714FD8DCF}" type="presOf" srcId="{BDA909DD-6489-4DBC-931E-72ECE75F605E}" destId="{FD225C20-8F4F-4863-9C01-876C01591744}" srcOrd="0" destOrd="0" presId="urn:microsoft.com/office/officeart/2005/8/layout/list1"/>
    <dgm:cxn modelId="{2050A186-1CE4-48BB-89BF-CBD3852501B7}" type="presOf" srcId="{265B5163-C89F-43C3-B074-AE30A2690468}" destId="{BC43B05D-68A3-40EE-8E85-2D682DB9AD26}" srcOrd="0" destOrd="1" presId="urn:microsoft.com/office/officeart/2005/8/layout/list1"/>
    <dgm:cxn modelId="{0C6F4195-6F37-453A-A232-C43855ADA9ED}" srcId="{BDA909DD-6489-4DBC-931E-72ECE75F605E}" destId="{500FA849-2AFF-40F1-A352-DC6A56D56186}" srcOrd="0" destOrd="0" parTransId="{446E02FD-F9D2-4CC0-BFBB-6C14B66057C6}" sibTransId="{D1338DD9-DE7C-44EE-9274-7900655563E9}"/>
    <dgm:cxn modelId="{8D26C281-89B5-4F2E-9898-72BC7B5E04BD}" type="presOf" srcId="{95B96F63-EC5E-4A41-8F6F-12352D74DED1}" destId="{9369FDDB-A206-4368-9F03-EE2D46CA1144}" srcOrd="1" destOrd="0" presId="urn:microsoft.com/office/officeart/2005/8/layout/list1"/>
    <dgm:cxn modelId="{443E241C-92E8-41E2-B8F7-8E64A4F3F24F}" type="presOf" srcId="{852E4345-8029-4C1C-AC0F-5B02DC91786D}" destId="{639A87F1-30F6-437D-B2C4-0662112E399F}" srcOrd="0" destOrd="0" presId="urn:microsoft.com/office/officeart/2005/8/layout/list1"/>
    <dgm:cxn modelId="{3309A4CF-CB8F-4249-990E-AFD3522DC463}" type="presOf" srcId="{8944129D-3E5E-4836-9307-43BC5D15D0DE}" destId="{A754824B-18C4-4083-ADEC-2638EBA6B950}" srcOrd="0" destOrd="0" presId="urn:microsoft.com/office/officeart/2005/8/layout/list1"/>
    <dgm:cxn modelId="{3ABBF758-E15D-456B-B535-E90B7716AA63}" type="presOf" srcId="{500FA849-2AFF-40F1-A352-DC6A56D56186}" destId="{E9EC9883-499C-4BC4-9ACB-56D3581CEE26}" srcOrd="1" destOrd="0" presId="urn:microsoft.com/office/officeart/2005/8/layout/list1"/>
    <dgm:cxn modelId="{F60389A4-F490-4918-BD6A-1D908361ABBC}" type="presOf" srcId="{5A9CD767-A36B-44E7-A79D-1F8DED6D1928}" destId="{BC43B05D-68A3-40EE-8E85-2D682DB9AD26}" srcOrd="0" destOrd="2" presId="urn:microsoft.com/office/officeart/2005/8/layout/list1"/>
    <dgm:cxn modelId="{07348142-D54C-4C13-9F1C-01707C91BA26}" type="presOf" srcId="{500FA849-2AFF-40F1-A352-DC6A56D56186}" destId="{C482BBAE-548C-46ED-B522-8F7CD7E6B646}" srcOrd="0" destOrd="0" presId="urn:microsoft.com/office/officeart/2005/8/layout/list1"/>
    <dgm:cxn modelId="{3A7EB7AB-2712-47FF-B966-7FB79A7C0383}" type="presOf" srcId="{4715163E-32D1-4FE7-AE13-989182E037F2}" destId="{BC43B05D-68A3-40EE-8E85-2D682DB9AD26}" srcOrd="0" destOrd="0" presId="urn:microsoft.com/office/officeart/2005/8/layout/list1"/>
    <dgm:cxn modelId="{76CE575C-B270-4E77-A4D2-24AB331D31E4}" srcId="{BDA909DD-6489-4DBC-931E-72ECE75F605E}" destId="{8944129D-3E5E-4836-9307-43BC5D15D0DE}" srcOrd="3" destOrd="0" parTransId="{CD3858B4-3BBD-4441-B752-A54D4544F4F9}" sibTransId="{C0313148-B904-444E-B657-5A9F6BBA0938}"/>
    <dgm:cxn modelId="{C4B87888-0604-4A6B-B704-8856EA04DCAA}" srcId="{BDA909DD-6489-4DBC-931E-72ECE75F605E}" destId="{852E4345-8029-4C1C-AC0F-5B02DC91786D}" srcOrd="2" destOrd="0" parTransId="{B20CB8BA-51EA-4E6F-9AAA-5ACC72083493}" sibTransId="{D4090BDC-E36D-479B-B11D-350226A9A26B}"/>
    <dgm:cxn modelId="{207BFC1A-7B58-4343-8AF9-7D45248D5B69}" srcId="{BDA909DD-6489-4DBC-931E-72ECE75F605E}" destId="{95B96F63-EC5E-4A41-8F6F-12352D74DED1}" srcOrd="1" destOrd="0" parTransId="{13FF98B6-1446-48D1-B625-1074B62DB3A2}" sibTransId="{90097D29-A93C-40D5-836F-DE942BB39C6D}"/>
    <dgm:cxn modelId="{4AC5A3B4-7139-405C-AB68-AB02CC9772B3}" srcId="{852E4345-8029-4C1C-AC0F-5B02DC91786D}" destId="{5A9CD767-A36B-44E7-A79D-1F8DED6D1928}" srcOrd="2" destOrd="0" parTransId="{C55E7E4B-8597-40C6-AD4B-44DE472BA3FF}" sibTransId="{69379C0E-2287-4B8D-9A68-B9477DEE15CC}"/>
    <dgm:cxn modelId="{44049959-C862-49EC-8BDC-CE64B134527C}" srcId="{852E4345-8029-4C1C-AC0F-5B02DC91786D}" destId="{4715163E-32D1-4FE7-AE13-989182E037F2}" srcOrd="0" destOrd="0" parTransId="{CBD635FF-9EB4-43C6-9839-2E2AE28A4425}" sibTransId="{69832831-7450-4BED-9CAC-613639F330B9}"/>
    <dgm:cxn modelId="{B2CFE63D-548E-42F2-955A-12E20E3F6648}" type="presOf" srcId="{95B96F63-EC5E-4A41-8F6F-12352D74DED1}" destId="{386DE147-A9DB-4085-A100-4590BBFA3606}" srcOrd="0" destOrd="0" presId="urn:microsoft.com/office/officeart/2005/8/layout/list1"/>
    <dgm:cxn modelId="{89735CE1-FCAB-429F-A25B-0795C52F997C}" type="presParOf" srcId="{FD225C20-8F4F-4863-9C01-876C01591744}" destId="{C2F48104-27F3-46C2-A967-43B5E7CEF1EB}" srcOrd="0" destOrd="0" presId="urn:microsoft.com/office/officeart/2005/8/layout/list1"/>
    <dgm:cxn modelId="{897A556F-C3F5-4926-AEAF-FCB509B6346B}" type="presParOf" srcId="{C2F48104-27F3-46C2-A967-43B5E7CEF1EB}" destId="{C482BBAE-548C-46ED-B522-8F7CD7E6B646}" srcOrd="0" destOrd="0" presId="urn:microsoft.com/office/officeart/2005/8/layout/list1"/>
    <dgm:cxn modelId="{6AD354ED-D284-4D72-98C3-5795ED592209}" type="presParOf" srcId="{C2F48104-27F3-46C2-A967-43B5E7CEF1EB}" destId="{E9EC9883-499C-4BC4-9ACB-56D3581CEE26}" srcOrd="1" destOrd="0" presId="urn:microsoft.com/office/officeart/2005/8/layout/list1"/>
    <dgm:cxn modelId="{ADFB8631-0B57-4123-96F7-72F1610CD32C}" type="presParOf" srcId="{FD225C20-8F4F-4863-9C01-876C01591744}" destId="{FF4F4B18-2006-4D53-80E3-8AE78EB2747E}" srcOrd="1" destOrd="0" presId="urn:microsoft.com/office/officeart/2005/8/layout/list1"/>
    <dgm:cxn modelId="{412BC204-9891-46F9-8D6F-53C514C50E50}" type="presParOf" srcId="{FD225C20-8F4F-4863-9C01-876C01591744}" destId="{166B1963-24BA-4F97-8267-500624AD0761}" srcOrd="2" destOrd="0" presId="urn:microsoft.com/office/officeart/2005/8/layout/list1"/>
    <dgm:cxn modelId="{89A1A73F-DBC4-4526-AC4E-E12B6BE9BE49}" type="presParOf" srcId="{FD225C20-8F4F-4863-9C01-876C01591744}" destId="{28556A23-892C-4355-8928-C0E29000549C}" srcOrd="3" destOrd="0" presId="urn:microsoft.com/office/officeart/2005/8/layout/list1"/>
    <dgm:cxn modelId="{84F56348-E96B-4ABE-B806-0C4996EAEF64}" type="presParOf" srcId="{FD225C20-8F4F-4863-9C01-876C01591744}" destId="{FCAA8F13-2E0E-491B-80DD-35C085E8CDC9}" srcOrd="4" destOrd="0" presId="urn:microsoft.com/office/officeart/2005/8/layout/list1"/>
    <dgm:cxn modelId="{CA4E1053-63A6-4834-A75B-878175EC87CD}" type="presParOf" srcId="{FCAA8F13-2E0E-491B-80DD-35C085E8CDC9}" destId="{386DE147-A9DB-4085-A100-4590BBFA3606}" srcOrd="0" destOrd="0" presId="urn:microsoft.com/office/officeart/2005/8/layout/list1"/>
    <dgm:cxn modelId="{A37857F3-C14F-4250-A1B3-70C8CA718222}" type="presParOf" srcId="{FCAA8F13-2E0E-491B-80DD-35C085E8CDC9}" destId="{9369FDDB-A206-4368-9F03-EE2D46CA1144}" srcOrd="1" destOrd="0" presId="urn:microsoft.com/office/officeart/2005/8/layout/list1"/>
    <dgm:cxn modelId="{8B2A1D27-459C-4DEB-9226-5A2E355768DB}" type="presParOf" srcId="{FD225C20-8F4F-4863-9C01-876C01591744}" destId="{C9E5D3F2-4C0D-4C6D-8391-82A4A333AE68}" srcOrd="5" destOrd="0" presId="urn:microsoft.com/office/officeart/2005/8/layout/list1"/>
    <dgm:cxn modelId="{D5F1774C-FEC9-4543-88A0-CAF3E22A41E4}" type="presParOf" srcId="{FD225C20-8F4F-4863-9C01-876C01591744}" destId="{0317A51E-1612-4D1F-8DB2-CD1B891950FB}" srcOrd="6" destOrd="0" presId="urn:microsoft.com/office/officeart/2005/8/layout/list1"/>
    <dgm:cxn modelId="{A7068546-79BD-475E-B0B2-F089F547A09F}" type="presParOf" srcId="{FD225C20-8F4F-4863-9C01-876C01591744}" destId="{AC752322-6B01-4544-9196-CCD5A28A7733}" srcOrd="7" destOrd="0" presId="urn:microsoft.com/office/officeart/2005/8/layout/list1"/>
    <dgm:cxn modelId="{53A70391-E91F-413C-B3D8-20FAC23896B1}" type="presParOf" srcId="{FD225C20-8F4F-4863-9C01-876C01591744}" destId="{7D8EF4BC-803F-4E3F-8800-8A37AEE24657}" srcOrd="8" destOrd="0" presId="urn:microsoft.com/office/officeart/2005/8/layout/list1"/>
    <dgm:cxn modelId="{DC187998-7B19-44BA-8F3B-AA105988D6AE}" type="presParOf" srcId="{7D8EF4BC-803F-4E3F-8800-8A37AEE24657}" destId="{639A87F1-30F6-437D-B2C4-0662112E399F}" srcOrd="0" destOrd="0" presId="urn:microsoft.com/office/officeart/2005/8/layout/list1"/>
    <dgm:cxn modelId="{69FB1172-450B-45AD-BA2C-5A95DA89F0C3}" type="presParOf" srcId="{7D8EF4BC-803F-4E3F-8800-8A37AEE24657}" destId="{A0115941-5E7B-4DC9-B37E-B481D6F8F04B}" srcOrd="1" destOrd="0" presId="urn:microsoft.com/office/officeart/2005/8/layout/list1"/>
    <dgm:cxn modelId="{0B2504CA-D45F-41C3-A792-063639A329EF}" type="presParOf" srcId="{FD225C20-8F4F-4863-9C01-876C01591744}" destId="{2F8251AB-63BF-4948-8AEB-7C79EE1C2064}" srcOrd="9" destOrd="0" presId="urn:microsoft.com/office/officeart/2005/8/layout/list1"/>
    <dgm:cxn modelId="{8B57D599-BC31-4485-AA93-7AB257859B2D}" type="presParOf" srcId="{FD225C20-8F4F-4863-9C01-876C01591744}" destId="{BC43B05D-68A3-40EE-8E85-2D682DB9AD26}" srcOrd="10" destOrd="0" presId="urn:microsoft.com/office/officeart/2005/8/layout/list1"/>
    <dgm:cxn modelId="{0828633C-9770-4BBA-984E-D4F1F8EEEABC}" type="presParOf" srcId="{FD225C20-8F4F-4863-9C01-876C01591744}" destId="{1C42666F-42FB-4784-BEEB-B370ABBE52C5}" srcOrd="11" destOrd="0" presId="urn:microsoft.com/office/officeart/2005/8/layout/list1"/>
    <dgm:cxn modelId="{60B0359D-39A6-48F3-AF21-1DADAE72696B}" type="presParOf" srcId="{FD225C20-8F4F-4863-9C01-876C01591744}" destId="{95D47BC0-8136-4DD1-9CE6-F743597AF8F2}" srcOrd="12" destOrd="0" presId="urn:microsoft.com/office/officeart/2005/8/layout/list1"/>
    <dgm:cxn modelId="{367D09B1-41DD-48D4-91AC-287AEAFA05BA}" type="presParOf" srcId="{95D47BC0-8136-4DD1-9CE6-F743597AF8F2}" destId="{A754824B-18C4-4083-ADEC-2638EBA6B950}" srcOrd="0" destOrd="0" presId="urn:microsoft.com/office/officeart/2005/8/layout/list1"/>
    <dgm:cxn modelId="{7A86D5C5-0E69-4507-A325-FCDC3A9E8E51}" type="presParOf" srcId="{95D47BC0-8136-4DD1-9CE6-F743597AF8F2}" destId="{6CA5C119-4A29-4C88-B196-C54BA29507BC}" srcOrd="1" destOrd="0" presId="urn:microsoft.com/office/officeart/2005/8/layout/list1"/>
    <dgm:cxn modelId="{D6C4F453-6954-48C7-BC40-385B0B19E9FB}" type="presParOf" srcId="{FD225C20-8F4F-4863-9C01-876C01591744}" destId="{12AFC76A-6C40-4BFD-ADCA-118A2453AF29}" srcOrd="13" destOrd="0" presId="urn:microsoft.com/office/officeart/2005/8/layout/list1"/>
    <dgm:cxn modelId="{85178932-3B0B-4842-8F69-FD6642873D3F}" type="presParOf" srcId="{FD225C20-8F4F-4863-9C01-876C01591744}" destId="{E987B8C0-BF39-47C8-AA2F-745706AEFC8B}"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44A4A-8999-4570-972B-5DC263B851F4}">
      <dsp:nvSpPr>
        <dsp:cNvPr id="0" name=""/>
        <dsp:cNvSpPr/>
      </dsp:nvSpPr>
      <dsp:spPr>
        <a:xfrm>
          <a:off x="0" y="10231"/>
          <a:ext cx="9720072" cy="19136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l" defTabSz="2711450" rtl="0">
            <a:lnSpc>
              <a:spcPct val="90000"/>
            </a:lnSpc>
            <a:spcBef>
              <a:spcPct val="0"/>
            </a:spcBef>
            <a:spcAft>
              <a:spcPct val="35000"/>
            </a:spcAft>
          </a:pPr>
          <a:r>
            <a:rPr lang="zh-TW" sz="6100" kern="1200" dirty="0" smtClean="0"/>
            <a:t>本局應辦公務統計</a:t>
          </a:r>
          <a:endParaRPr lang="zh-TW" sz="6100" kern="1200" dirty="0"/>
        </a:p>
      </dsp:txBody>
      <dsp:txXfrm>
        <a:off x="93415" y="103646"/>
        <a:ext cx="9533242" cy="1726778"/>
      </dsp:txXfrm>
    </dsp:sp>
    <dsp:sp modelId="{ECC46AE8-1448-49E5-ABB2-535A8F498EF1}">
      <dsp:nvSpPr>
        <dsp:cNvPr id="0" name=""/>
        <dsp:cNvSpPr/>
      </dsp:nvSpPr>
      <dsp:spPr>
        <a:xfrm>
          <a:off x="0" y="2099520"/>
          <a:ext cx="9720072" cy="19136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l" defTabSz="2711450" rtl="0">
            <a:lnSpc>
              <a:spcPct val="90000"/>
            </a:lnSpc>
            <a:spcBef>
              <a:spcPct val="0"/>
            </a:spcBef>
            <a:spcAft>
              <a:spcPct val="35000"/>
            </a:spcAft>
          </a:pPr>
          <a:r>
            <a:rPr lang="zh-TW" sz="6100" kern="1200" smtClean="0"/>
            <a:t>統計線上簽核系統討論</a:t>
          </a:r>
          <a:endParaRPr lang="zh-TW" sz="6100" kern="1200"/>
        </a:p>
      </dsp:txBody>
      <dsp:txXfrm>
        <a:off x="93415" y="2192935"/>
        <a:ext cx="9533242" cy="1726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44A4A-8999-4570-972B-5DC263B851F4}">
      <dsp:nvSpPr>
        <dsp:cNvPr id="0" name=""/>
        <dsp:cNvSpPr/>
      </dsp:nvSpPr>
      <dsp:spPr>
        <a:xfrm>
          <a:off x="0" y="90298"/>
          <a:ext cx="9720262" cy="19136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l" defTabSz="2711450" rtl="0">
            <a:lnSpc>
              <a:spcPct val="90000"/>
            </a:lnSpc>
            <a:spcBef>
              <a:spcPct val="0"/>
            </a:spcBef>
            <a:spcAft>
              <a:spcPct val="35000"/>
            </a:spcAft>
          </a:pPr>
          <a:r>
            <a:rPr lang="zh-TW" altLang="en-US" sz="6100" kern="1200" dirty="0" smtClean="0"/>
            <a:t>編報規定</a:t>
          </a:r>
          <a:endParaRPr lang="zh-TW" sz="6100" kern="1200" dirty="0"/>
        </a:p>
      </dsp:txBody>
      <dsp:txXfrm>
        <a:off x="93415" y="183713"/>
        <a:ext cx="9533432" cy="1726778"/>
      </dsp:txXfrm>
    </dsp:sp>
    <dsp:sp modelId="{ECC46AE8-1448-49E5-ABB2-535A8F498EF1}">
      <dsp:nvSpPr>
        <dsp:cNvPr id="0" name=""/>
        <dsp:cNvSpPr/>
      </dsp:nvSpPr>
      <dsp:spPr>
        <a:xfrm>
          <a:off x="0" y="2092642"/>
          <a:ext cx="9720262" cy="1913608"/>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2410" tIns="232410" rIns="232410" bIns="232410" numCol="1" spcCol="1270" anchor="ctr" anchorCtr="0">
          <a:noAutofit/>
        </a:bodyPr>
        <a:lstStyle/>
        <a:p>
          <a:pPr lvl="0" algn="l" defTabSz="2711450" rtl="0">
            <a:lnSpc>
              <a:spcPct val="90000"/>
            </a:lnSpc>
            <a:spcBef>
              <a:spcPct val="0"/>
            </a:spcBef>
            <a:spcAft>
              <a:spcPct val="35000"/>
            </a:spcAft>
          </a:pPr>
          <a:r>
            <a:rPr lang="zh-TW" altLang="en-US" sz="6100" kern="1200" dirty="0" smtClean="0"/>
            <a:t>錯誤態樣討論</a:t>
          </a:r>
          <a:endParaRPr lang="zh-TW" sz="6100" kern="1200" dirty="0"/>
        </a:p>
      </dsp:txBody>
      <dsp:txXfrm>
        <a:off x="93415" y="2186057"/>
        <a:ext cx="9533432" cy="17267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672A2-D408-4655-BA9E-861CF361FC45}">
      <dsp:nvSpPr>
        <dsp:cNvPr id="0" name=""/>
        <dsp:cNvSpPr/>
      </dsp:nvSpPr>
      <dsp:spPr>
        <a:xfrm rot="10800000">
          <a:off x="1907583" y="1064"/>
          <a:ext cx="6463974" cy="111775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2901" tIns="106680" rIns="199136" bIns="106680" numCol="1" spcCol="1270" anchor="ctr" anchorCtr="0">
          <a:noAutofit/>
        </a:bodyPr>
        <a:lstStyle/>
        <a:p>
          <a:pPr lvl="0" algn="ctr" defTabSz="1244600">
            <a:lnSpc>
              <a:spcPct val="90000"/>
            </a:lnSpc>
            <a:spcBef>
              <a:spcPct val="0"/>
            </a:spcBef>
            <a:spcAft>
              <a:spcPct val="35000"/>
            </a:spcAft>
          </a:pPr>
          <a:r>
            <a:rPr lang="zh-TW" sz="2800" kern="1200" dirty="0" smtClean="0"/>
            <a:t>依據統計法施行細則第</a:t>
          </a:r>
          <a:r>
            <a:rPr lang="en-US" sz="2800" kern="1200" dirty="0" smtClean="0"/>
            <a:t>40</a:t>
          </a:r>
          <a:r>
            <a:rPr lang="zh-TW" sz="2800" kern="1200" dirty="0" smtClean="0"/>
            <a:t>條辦理。</a:t>
          </a:r>
          <a:endParaRPr lang="zh-TW" altLang="en-US" sz="2800" kern="1200" dirty="0"/>
        </a:p>
      </dsp:txBody>
      <dsp:txXfrm rot="10800000">
        <a:off x="2187022" y="1064"/>
        <a:ext cx="6184535" cy="1117758"/>
      </dsp:txXfrm>
    </dsp:sp>
    <dsp:sp modelId="{B98C3890-403A-4514-904B-5F6D82436902}">
      <dsp:nvSpPr>
        <dsp:cNvPr id="0" name=""/>
        <dsp:cNvSpPr/>
      </dsp:nvSpPr>
      <dsp:spPr>
        <a:xfrm>
          <a:off x="1348704" y="1064"/>
          <a:ext cx="1117758" cy="1117758"/>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C4E734-89BB-425D-ACD6-29A31A53F512}">
      <dsp:nvSpPr>
        <dsp:cNvPr id="0" name=""/>
        <dsp:cNvSpPr/>
      </dsp:nvSpPr>
      <dsp:spPr>
        <a:xfrm rot="10800000">
          <a:off x="1907583" y="1452483"/>
          <a:ext cx="6463974" cy="111775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2901" tIns="91440" rIns="170688" bIns="91440" numCol="1" spcCol="1270" anchor="ctr" anchorCtr="0">
          <a:noAutofit/>
        </a:bodyPr>
        <a:lstStyle/>
        <a:p>
          <a:pPr lvl="0" algn="l" defTabSz="1066800">
            <a:lnSpc>
              <a:spcPct val="90000"/>
            </a:lnSpc>
            <a:spcBef>
              <a:spcPct val="0"/>
            </a:spcBef>
            <a:spcAft>
              <a:spcPct val="35000"/>
            </a:spcAft>
          </a:pPr>
          <a:r>
            <a:rPr lang="zh-TW" sz="2400" kern="1200" dirty="0" smtClean="0"/>
            <a:t>本局及所屬現有編報公務統計報表之</a:t>
          </a:r>
          <a:r>
            <a:rPr lang="en-US" sz="2400" kern="1200" dirty="0" smtClean="0"/>
            <a:t>5</a:t>
          </a:r>
          <a:r>
            <a:rPr lang="zh-TW" sz="2400" kern="1200" dirty="0" smtClean="0"/>
            <a:t>個業務單位</a:t>
          </a:r>
          <a:endParaRPr lang="zh-TW" altLang="en-US" sz="2400" kern="1200" dirty="0"/>
        </a:p>
      </dsp:txBody>
      <dsp:txXfrm rot="10800000">
        <a:off x="2187022" y="1452483"/>
        <a:ext cx="6184535" cy="1117758"/>
      </dsp:txXfrm>
    </dsp:sp>
    <dsp:sp modelId="{DD8D5861-6A23-49F1-AA76-35CCA18517DD}">
      <dsp:nvSpPr>
        <dsp:cNvPr id="0" name=""/>
        <dsp:cNvSpPr/>
      </dsp:nvSpPr>
      <dsp:spPr>
        <a:xfrm>
          <a:off x="1348704" y="1452483"/>
          <a:ext cx="1117758" cy="1117758"/>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706AA9-476C-40FA-97C9-6E328D6BCBC2}">
      <dsp:nvSpPr>
        <dsp:cNvPr id="0" name=""/>
        <dsp:cNvSpPr/>
      </dsp:nvSpPr>
      <dsp:spPr>
        <a:xfrm rot="10800000">
          <a:off x="1907583" y="2903901"/>
          <a:ext cx="6463974" cy="111775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2901" tIns="121920" rIns="227584" bIns="121920" numCol="1" spcCol="1270" anchor="ctr" anchorCtr="0">
          <a:noAutofit/>
        </a:bodyPr>
        <a:lstStyle/>
        <a:p>
          <a:pPr lvl="0" algn="ctr" defTabSz="1422400">
            <a:lnSpc>
              <a:spcPct val="90000"/>
            </a:lnSpc>
            <a:spcBef>
              <a:spcPct val="0"/>
            </a:spcBef>
            <a:spcAft>
              <a:spcPct val="35000"/>
            </a:spcAft>
          </a:pPr>
          <a:r>
            <a:rPr lang="zh-TW" sz="3200" kern="1200" dirty="0" smtClean="0"/>
            <a:t>稽核時間：</a:t>
          </a:r>
          <a:r>
            <a:rPr lang="en-US" sz="3200" kern="1200" dirty="0" smtClean="0"/>
            <a:t>113</a:t>
          </a:r>
          <a:r>
            <a:rPr lang="zh-TW" sz="3200" kern="1200" dirty="0" smtClean="0"/>
            <a:t>年</a:t>
          </a:r>
          <a:r>
            <a:rPr lang="en-US" sz="3200" kern="1200" dirty="0" smtClean="0"/>
            <a:t>8</a:t>
          </a:r>
          <a:r>
            <a:rPr lang="zh-TW" sz="3200" kern="1200" dirty="0" smtClean="0"/>
            <a:t>月</a:t>
          </a:r>
          <a:endParaRPr lang="zh-TW" altLang="en-US" sz="3200" kern="1200" dirty="0"/>
        </a:p>
      </dsp:txBody>
      <dsp:txXfrm rot="10800000">
        <a:off x="2187022" y="2903901"/>
        <a:ext cx="6184535" cy="1117758"/>
      </dsp:txXfrm>
    </dsp:sp>
    <dsp:sp modelId="{64F9F96C-0497-4CA6-81D9-F813397FCF91}">
      <dsp:nvSpPr>
        <dsp:cNvPr id="0" name=""/>
        <dsp:cNvSpPr/>
      </dsp:nvSpPr>
      <dsp:spPr>
        <a:xfrm>
          <a:off x="1348704" y="2903901"/>
          <a:ext cx="1117758" cy="1117758"/>
        </a:xfrm>
        <a:prstGeom prst="ellipse">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3586E-A99C-48B4-B568-72AAA548976C}">
      <dsp:nvSpPr>
        <dsp:cNvPr id="0" name=""/>
        <dsp:cNvSpPr/>
      </dsp:nvSpPr>
      <dsp:spPr>
        <a:xfrm>
          <a:off x="2308407" y="0"/>
          <a:ext cx="4022725" cy="4022725"/>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782D9F-E5CB-42EA-919B-C6D2EE2F70E7}">
      <dsp:nvSpPr>
        <dsp:cNvPr id="0" name=""/>
        <dsp:cNvSpPr/>
      </dsp:nvSpPr>
      <dsp:spPr>
        <a:xfrm>
          <a:off x="4319769" y="402597"/>
          <a:ext cx="2614771" cy="782545"/>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smtClean="0"/>
            <a:t>稽核方式</a:t>
          </a:r>
          <a:endParaRPr lang="zh-TW" altLang="en-US" sz="2300" kern="1200" dirty="0"/>
        </a:p>
      </dsp:txBody>
      <dsp:txXfrm>
        <a:off x="4357970" y="440798"/>
        <a:ext cx="2538369" cy="706143"/>
      </dsp:txXfrm>
    </dsp:sp>
    <dsp:sp modelId="{4847AEAE-E291-4FE0-9AE9-DB1678D59F22}">
      <dsp:nvSpPr>
        <dsp:cNvPr id="0" name=""/>
        <dsp:cNvSpPr/>
      </dsp:nvSpPr>
      <dsp:spPr>
        <a:xfrm>
          <a:off x="3842704" y="1282961"/>
          <a:ext cx="3568901" cy="875339"/>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TW" altLang="en-US" sz="2200" kern="1200" dirty="0" smtClean="0"/>
            <a:t>定期：各單位抽核報表</a:t>
          </a:r>
          <a:endParaRPr lang="zh-TW" altLang="en-US" sz="2200" kern="1200" dirty="0"/>
        </a:p>
      </dsp:txBody>
      <dsp:txXfrm>
        <a:off x="3885435" y="1325692"/>
        <a:ext cx="3483439" cy="789877"/>
      </dsp:txXfrm>
    </dsp:sp>
    <dsp:sp modelId="{A6D174E8-D96E-4DF1-A7C0-58102FA86D8C}">
      <dsp:nvSpPr>
        <dsp:cNvPr id="0" name=""/>
        <dsp:cNvSpPr/>
      </dsp:nvSpPr>
      <dsp:spPr>
        <a:xfrm>
          <a:off x="3842456" y="2256119"/>
          <a:ext cx="3569398" cy="1266190"/>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zh-TW" altLang="en-US" sz="2200" kern="1200" dirty="0" smtClean="0"/>
            <a:t>不定期：錯誤率及複雜度高報表</a:t>
          </a:r>
          <a:endParaRPr lang="zh-TW" altLang="en-US" sz="2200" kern="1200" dirty="0"/>
        </a:p>
      </dsp:txBody>
      <dsp:txXfrm>
        <a:off x="3904266" y="2317929"/>
        <a:ext cx="3445778" cy="11425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374ED-EC6C-4589-93AC-2394B897DA33}">
      <dsp:nvSpPr>
        <dsp:cNvPr id="0" name=""/>
        <dsp:cNvSpPr/>
      </dsp:nvSpPr>
      <dsp:spPr>
        <a:xfrm>
          <a:off x="1610836" y="270"/>
          <a:ext cx="3094476" cy="18566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solidFill>
                <a:srgbClr val="000000"/>
              </a:solidFill>
              <a:latin typeface="標楷體" pitchFamily="65" charset="-120"/>
              <a:ea typeface="標楷體" pitchFamily="65" charset="-120"/>
            </a:rPr>
            <a:t>掌握公務統計報表資料報送流程及時效</a:t>
          </a:r>
          <a:endParaRPr lang="zh-TW" altLang="en-US" sz="3200" kern="1200" dirty="0"/>
        </a:p>
      </dsp:txBody>
      <dsp:txXfrm>
        <a:off x="1610836" y="270"/>
        <a:ext cx="3094476" cy="1856685"/>
      </dsp:txXfrm>
    </dsp:sp>
    <dsp:sp modelId="{2276618C-666B-4A1D-8392-40A3877749AF}">
      <dsp:nvSpPr>
        <dsp:cNvPr id="0" name=""/>
        <dsp:cNvSpPr/>
      </dsp:nvSpPr>
      <dsp:spPr>
        <a:xfrm>
          <a:off x="5014760" y="270"/>
          <a:ext cx="3094476" cy="18566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solidFill>
                <a:srgbClr val="000000"/>
              </a:solidFill>
              <a:latin typeface="標楷體" pitchFamily="65" charset="-120"/>
              <a:ea typeface="標楷體" pitchFamily="65" charset="-120"/>
            </a:rPr>
            <a:t>提升公務統計報表資料確度</a:t>
          </a:r>
          <a:endParaRPr lang="zh-TW" altLang="en-US" sz="3200" kern="1200" dirty="0"/>
        </a:p>
      </dsp:txBody>
      <dsp:txXfrm>
        <a:off x="5014760" y="270"/>
        <a:ext cx="3094476" cy="1856685"/>
      </dsp:txXfrm>
    </dsp:sp>
    <dsp:sp modelId="{3409D676-BB1E-4F66-B158-62312904CDCC}">
      <dsp:nvSpPr>
        <dsp:cNvPr id="0" name=""/>
        <dsp:cNvSpPr/>
      </dsp:nvSpPr>
      <dsp:spPr>
        <a:xfrm>
          <a:off x="1610836" y="2166403"/>
          <a:ext cx="3094476" cy="18566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solidFill>
                <a:srgbClr val="000000"/>
              </a:solidFill>
              <a:latin typeface="標楷體" pitchFamily="65" charset="-120"/>
              <a:ea typeface="標楷體" pitchFamily="65" charset="-120"/>
            </a:rPr>
            <a:t>建立完善公務統計報表編報管理制度</a:t>
          </a:r>
          <a:endParaRPr lang="zh-TW" altLang="en-US" sz="3200" kern="1200" dirty="0"/>
        </a:p>
      </dsp:txBody>
      <dsp:txXfrm>
        <a:off x="1610836" y="2166403"/>
        <a:ext cx="3094476" cy="1856685"/>
      </dsp:txXfrm>
    </dsp:sp>
    <dsp:sp modelId="{32A3309F-E11D-4AC7-A852-78FF8599D89C}">
      <dsp:nvSpPr>
        <dsp:cNvPr id="0" name=""/>
        <dsp:cNvSpPr/>
      </dsp:nvSpPr>
      <dsp:spPr>
        <a:xfrm>
          <a:off x="5014760" y="2166403"/>
          <a:ext cx="3094476" cy="185668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kern="1200" dirty="0" smtClean="0">
              <a:solidFill>
                <a:srgbClr val="000000"/>
              </a:solidFill>
              <a:latin typeface="標楷體" pitchFamily="65" charset="-120"/>
              <a:ea typeface="標楷體" pitchFamily="65" charset="-120"/>
            </a:rPr>
            <a:t>落實公務統計報表資料發布及檔案管理機制</a:t>
          </a:r>
          <a:endParaRPr lang="zh-TW" altLang="en-US" sz="3200" kern="1200" dirty="0"/>
        </a:p>
      </dsp:txBody>
      <dsp:txXfrm>
        <a:off x="5014760" y="2166403"/>
        <a:ext cx="3094476" cy="18566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5CC51E-216C-4F05-940A-D5B138EB8AE2}">
      <dsp:nvSpPr>
        <dsp:cNvPr id="0" name=""/>
        <dsp:cNvSpPr/>
      </dsp:nvSpPr>
      <dsp:spPr>
        <a:xfrm>
          <a:off x="0" y="32354"/>
          <a:ext cx="9720072" cy="12548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zh-TW" altLang="en-US" sz="4000" kern="1200" dirty="0" smtClean="0"/>
            <a:t>不定期抽核</a:t>
          </a:r>
          <a:endParaRPr lang="zh-TW" altLang="en-US" sz="4000" kern="1200" dirty="0"/>
        </a:p>
      </dsp:txBody>
      <dsp:txXfrm>
        <a:off x="61256" y="93610"/>
        <a:ext cx="9597560" cy="1132313"/>
      </dsp:txXfrm>
    </dsp:sp>
    <dsp:sp modelId="{05EB5B42-03AC-441B-8CD7-08CC76604FD3}">
      <dsp:nvSpPr>
        <dsp:cNvPr id="0" name=""/>
        <dsp:cNvSpPr/>
      </dsp:nvSpPr>
      <dsp:spPr>
        <a:xfrm>
          <a:off x="0" y="1287180"/>
          <a:ext cx="9720072" cy="72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61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zh-TW" altLang="en-US" sz="3100" kern="1200" dirty="0" smtClean="0"/>
            <a:t>抽核</a:t>
          </a:r>
          <a:r>
            <a:rPr lang="en-US" altLang="zh-TW" sz="3100" kern="1200" dirty="0" smtClean="0"/>
            <a:t>4</a:t>
          </a:r>
          <a:r>
            <a:rPr lang="zh-TW" altLang="en-US" sz="3100" kern="1200" dirty="0" smtClean="0"/>
            <a:t>張表，均符合規定。</a:t>
          </a:r>
          <a:endParaRPr lang="zh-TW" altLang="en-US" sz="3100" kern="1200" dirty="0"/>
        </a:p>
      </dsp:txBody>
      <dsp:txXfrm>
        <a:off x="0" y="1287180"/>
        <a:ext cx="9720072" cy="724500"/>
      </dsp:txXfrm>
    </dsp:sp>
    <dsp:sp modelId="{7EA84D3A-5FA4-4620-8E8F-3086C84138F0}">
      <dsp:nvSpPr>
        <dsp:cNvPr id="0" name=""/>
        <dsp:cNvSpPr/>
      </dsp:nvSpPr>
      <dsp:spPr>
        <a:xfrm>
          <a:off x="0" y="2011680"/>
          <a:ext cx="9720072" cy="125482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zh-TW" altLang="en-US" sz="4000" kern="1200" dirty="0" smtClean="0"/>
            <a:t>定期抽核</a:t>
          </a:r>
          <a:endParaRPr lang="zh-TW" altLang="en-US" sz="4000" kern="1200" dirty="0"/>
        </a:p>
      </dsp:txBody>
      <dsp:txXfrm>
        <a:off x="61256" y="2072936"/>
        <a:ext cx="9597560" cy="1132313"/>
      </dsp:txXfrm>
    </dsp:sp>
    <dsp:sp modelId="{11A4FC55-3724-4230-B94C-A9A62CF36D9B}">
      <dsp:nvSpPr>
        <dsp:cNvPr id="0" name=""/>
        <dsp:cNvSpPr/>
      </dsp:nvSpPr>
      <dsp:spPr>
        <a:xfrm>
          <a:off x="0" y="3266505"/>
          <a:ext cx="9720072" cy="724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612"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zh-TW" altLang="en-US" sz="3100" kern="1200" dirty="0" smtClean="0"/>
            <a:t>抽核</a:t>
          </a:r>
          <a:r>
            <a:rPr lang="en-US" altLang="zh-TW" sz="3100" kern="1200" dirty="0" smtClean="0"/>
            <a:t>5</a:t>
          </a:r>
          <a:r>
            <a:rPr lang="zh-TW" altLang="en-US" sz="3100" kern="1200" dirty="0" smtClean="0"/>
            <a:t>張表，均符合規定。</a:t>
          </a:r>
          <a:endParaRPr lang="zh-TW" altLang="en-US" sz="3100" kern="1200" dirty="0"/>
        </a:p>
      </dsp:txBody>
      <dsp:txXfrm>
        <a:off x="0" y="3266505"/>
        <a:ext cx="9720072" cy="7245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B1963-24BA-4F97-8267-500624AD0761}">
      <dsp:nvSpPr>
        <dsp:cNvPr id="0" name=""/>
        <dsp:cNvSpPr/>
      </dsp:nvSpPr>
      <dsp:spPr>
        <a:xfrm>
          <a:off x="0" y="310767"/>
          <a:ext cx="9720262" cy="428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EC9883-499C-4BC4-9ACB-56D3581CEE26}">
      <dsp:nvSpPr>
        <dsp:cNvPr id="0" name=""/>
        <dsp:cNvSpPr/>
      </dsp:nvSpPr>
      <dsp:spPr>
        <a:xfrm>
          <a:off x="486013" y="59847"/>
          <a:ext cx="6804183" cy="501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82" tIns="0" rIns="257182" bIns="0" numCol="1" spcCol="1270" anchor="ctr" anchorCtr="0">
          <a:noAutofit/>
        </a:bodyPr>
        <a:lstStyle/>
        <a:p>
          <a:pPr lvl="0" algn="l" defTabSz="755650">
            <a:lnSpc>
              <a:spcPct val="90000"/>
            </a:lnSpc>
            <a:spcBef>
              <a:spcPct val="0"/>
            </a:spcBef>
            <a:spcAft>
              <a:spcPct val="35000"/>
            </a:spcAft>
          </a:pPr>
          <a:r>
            <a:rPr lang="zh-TW" altLang="en-US" sz="1700" kern="1200" dirty="0" smtClean="0"/>
            <a:t>報表數據與原始資料不一致</a:t>
          </a:r>
          <a:endParaRPr lang="zh-TW" altLang="en-US" sz="1700" kern="1200" dirty="0"/>
        </a:p>
      </dsp:txBody>
      <dsp:txXfrm>
        <a:off x="510511" y="84345"/>
        <a:ext cx="6755187" cy="452844"/>
      </dsp:txXfrm>
    </dsp:sp>
    <dsp:sp modelId="{0317A51E-1612-4D1F-8DB2-CD1B891950FB}">
      <dsp:nvSpPr>
        <dsp:cNvPr id="0" name=""/>
        <dsp:cNvSpPr/>
      </dsp:nvSpPr>
      <dsp:spPr>
        <a:xfrm>
          <a:off x="0" y="1081887"/>
          <a:ext cx="9720262" cy="428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369FDDB-A206-4368-9F03-EE2D46CA1144}">
      <dsp:nvSpPr>
        <dsp:cNvPr id="0" name=""/>
        <dsp:cNvSpPr/>
      </dsp:nvSpPr>
      <dsp:spPr>
        <a:xfrm>
          <a:off x="486013" y="830967"/>
          <a:ext cx="6804183" cy="501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82" tIns="0" rIns="257182" bIns="0" numCol="1" spcCol="1270" anchor="ctr" anchorCtr="0">
          <a:noAutofit/>
        </a:bodyPr>
        <a:lstStyle/>
        <a:p>
          <a:pPr lvl="0" algn="l" defTabSz="755650">
            <a:lnSpc>
              <a:spcPct val="90000"/>
            </a:lnSpc>
            <a:spcBef>
              <a:spcPct val="0"/>
            </a:spcBef>
            <a:spcAft>
              <a:spcPct val="35000"/>
            </a:spcAft>
          </a:pPr>
          <a:r>
            <a:rPr lang="zh-TW" altLang="en-US" sz="1700" kern="1200" dirty="0" smtClean="0">
              <a:latin typeface="+mn-ea"/>
              <a:ea typeface="+mn-ea"/>
            </a:rPr>
            <a:t>留存報表及原始資料未妥善保存</a:t>
          </a:r>
          <a:endParaRPr lang="zh-TW" altLang="en-US" sz="1700" kern="1200" dirty="0">
            <a:latin typeface="+mn-ea"/>
            <a:ea typeface="+mn-ea"/>
          </a:endParaRPr>
        </a:p>
      </dsp:txBody>
      <dsp:txXfrm>
        <a:off x="510511" y="855465"/>
        <a:ext cx="6755187" cy="452844"/>
      </dsp:txXfrm>
    </dsp:sp>
    <dsp:sp modelId="{BC43B05D-68A3-40EE-8E85-2D682DB9AD26}">
      <dsp:nvSpPr>
        <dsp:cNvPr id="0" name=""/>
        <dsp:cNvSpPr/>
      </dsp:nvSpPr>
      <dsp:spPr>
        <a:xfrm>
          <a:off x="0" y="1853007"/>
          <a:ext cx="9720262" cy="133875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54400" tIns="354076" rIns="754400" bIns="120904" numCol="1" spcCol="1270" anchor="t" anchorCtr="0">
          <a:noAutofit/>
        </a:bodyPr>
        <a:lstStyle/>
        <a:p>
          <a:pPr marL="171450" lvl="1" indent="-171450" algn="l" defTabSz="755650">
            <a:lnSpc>
              <a:spcPct val="90000"/>
            </a:lnSpc>
            <a:spcBef>
              <a:spcPct val="0"/>
            </a:spcBef>
            <a:spcAft>
              <a:spcPct val="15000"/>
            </a:spcAft>
            <a:buChar char="••"/>
          </a:pPr>
          <a:r>
            <a:rPr lang="zh-TW" altLang="en-US" sz="1700" kern="1200" dirty="0" smtClean="0">
              <a:latin typeface="標楷體" pitchFamily="65" charset="-120"/>
              <a:ea typeface="標楷體" pitchFamily="65" charset="-120"/>
            </a:rPr>
            <a:t>格式內容不符</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latin typeface="標楷體" pitchFamily="65" charset="-120"/>
              <a:ea typeface="標楷體" pitchFamily="65" charset="-120"/>
            </a:rPr>
            <a:t>無編製日期</a:t>
          </a:r>
          <a:endParaRPr lang="zh-TW" altLang="en-US" sz="1700" kern="1200" dirty="0"/>
        </a:p>
        <a:p>
          <a:pPr marL="171450" lvl="1" indent="-171450" algn="l" defTabSz="755650">
            <a:lnSpc>
              <a:spcPct val="90000"/>
            </a:lnSpc>
            <a:spcBef>
              <a:spcPct val="0"/>
            </a:spcBef>
            <a:spcAft>
              <a:spcPct val="15000"/>
            </a:spcAft>
            <a:buChar char="••"/>
          </a:pPr>
          <a:r>
            <a:rPr lang="zh-TW" altLang="en-US" sz="1700" kern="1200" dirty="0" smtClean="0">
              <a:latin typeface="標楷體" pitchFamily="65" charset="-120"/>
              <a:ea typeface="標楷體" pitchFamily="65" charset="-120"/>
            </a:rPr>
            <a:t>表號錯誤</a:t>
          </a:r>
          <a:endParaRPr lang="zh-TW" altLang="en-US" sz="1700" kern="1200" dirty="0"/>
        </a:p>
      </dsp:txBody>
      <dsp:txXfrm>
        <a:off x="0" y="1853007"/>
        <a:ext cx="9720262" cy="1338750"/>
      </dsp:txXfrm>
    </dsp:sp>
    <dsp:sp modelId="{A0115941-5E7B-4DC9-B37E-B481D6F8F04B}">
      <dsp:nvSpPr>
        <dsp:cNvPr id="0" name=""/>
        <dsp:cNvSpPr/>
      </dsp:nvSpPr>
      <dsp:spPr>
        <a:xfrm>
          <a:off x="486013" y="1616093"/>
          <a:ext cx="6804183" cy="501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82" tIns="0" rIns="257182" bIns="0" numCol="1" spcCol="1270" anchor="ctr" anchorCtr="0">
          <a:noAutofit/>
        </a:bodyPr>
        <a:lstStyle/>
        <a:p>
          <a:pPr lvl="0" algn="l" defTabSz="755650">
            <a:lnSpc>
              <a:spcPct val="90000"/>
            </a:lnSpc>
            <a:spcBef>
              <a:spcPct val="0"/>
            </a:spcBef>
            <a:spcAft>
              <a:spcPct val="35000"/>
            </a:spcAft>
          </a:pPr>
          <a:r>
            <a:rPr lang="zh-TW" altLang="en-US" sz="1700" kern="1200" dirty="0" smtClean="0">
              <a:latin typeface="+mn-ea"/>
              <a:ea typeface="+mn-ea"/>
            </a:rPr>
            <a:t>格式內容及核章缺漏</a:t>
          </a:r>
          <a:endParaRPr lang="zh-TW" altLang="en-US" sz="1700" kern="1200" dirty="0">
            <a:latin typeface="+mn-ea"/>
            <a:ea typeface="+mn-ea"/>
          </a:endParaRPr>
        </a:p>
      </dsp:txBody>
      <dsp:txXfrm>
        <a:off x="510511" y="1640591"/>
        <a:ext cx="6755187" cy="452844"/>
      </dsp:txXfrm>
    </dsp:sp>
    <dsp:sp modelId="{E987B8C0-BF39-47C8-AA2F-745706AEFC8B}">
      <dsp:nvSpPr>
        <dsp:cNvPr id="0" name=""/>
        <dsp:cNvSpPr/>
      </dsp:nvSpPr>
      <dsp:spPr>
        <a:xfrm>
          <a:off x="0" y="3534477"/>
          <a:ext cx="9720262" cy="428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A5C119-4A29-4C88-B196-C54BA29507BC}">
      <dsp:nvSpPr>
        <dsp:cNvPr id="0" name=""/>
        <dsp:cNvSpPr/>
      </dsp:nvSpPr>
      <dsp:spPr>
        <a:xfrm>
          <a:off x="510726" y="3291792"/>
          <a:ext cx="6804183" cy="5018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7182" tIns="0" rIns="257182" bIns="0" numCol="1" spcCol="1270" anchor="ctr" anchorCtr="0">
          <a:noAutofit/>
        </a:bodyPr>
        <a:lstStyle/>
        <a:p>
          <a:pPr lvl="0" algn="l" defTabSz="755650">
            <a:lnSpc>
              <a:spcPct val="90000"/>
            </a:lnSpc>
            <a:spcBef>
              <a:spcPct val="0"/>
            </a:spcBef>
            <a:spcAft>
              <a:spcPct val="35000"/>
            </a:spcAft>
          </a:pPr>
          <a:r>
            <a:rPr lang="zh-TW" altLang="en-US" sz="1700" kern="1200" dirty="0" smtClean="0">
              <a:latin typeface="+mn-ea"/>
              <a:ea typeface="+mn-ea"/>
            </a:rPr>
            <a:t>簽核程序設定錯誤</a:t>
          </a:r>
          <a:endParaRPr lang="zh-TW" altLang="en-US" sz="1700" kern="1200" dirty="0">
            <a:latin typeface="+mn-ea"/>
            <a:ea typeface="+mn-ea"/>
          </a:endParaRPr>
        </a:p>
      </dsp:txBody>
      <dsp:txXfrm>
        <a:off x="535224" y="3316290"/>
        <a:ext cx="6755187"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lvl1pPr algn="l">
              <a:defRPr/>
            </a:lvl1pPr>
          </a:lstStyle>
          <a:p>
            <a:fld id="{A22278EE-E5B0-4C94-A139-DBDD80C85A18}" type="datetimeFigureOut">
              <a:rPr lang="zh-TW" altLang="en-US" smtClean="0"/>
              <a:t>2024/9/3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15142E3-833C-427B-90CF-999B49CC69F2}" type="slidenum">
              <a:rPr lang="zh-TW" altLang="en-US" smtClean="0"/>
              <a:t>‹#›</a:t>
            </a:fld>
            <a:endParaRPr lang="zh-TW"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149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351434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15142E3-833C-427B-90CF-999B49CC69F2}" type="slidenum">
              <a:rPr lang="zh-TW" altLang="en-US" smtClean="0"/>
              <a:t>‹#›</a:t>
            </a:fld>
            <a:endParaRPr lang="zh-TW" alt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6856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421010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1024128" y="2967788"/>
            <a:ext cx="4754880" cy="33415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zh-TW" altLang="en-US" smtClean="0"/>
              <a:t>按一下以編輯母片文字樣式</a:t>
            </a:r>
          </a:p>
        </p:txBody>
      </p:sp>
      <p:sp>
        <p:nvSpPr>
          <p:cNvPr id="6" name="Content Placeholder 5"/>
          <p:cNvSpPr>
            <a:spLocks noGrp="1"/>
          </p:cNvSpPr>
          <p:nvPr>
            <p:ph sz="quarter" idx="4"/>
          </p:nvPr>
        </p:nvSpPr>
        <p:spPr>
          <a:xfrm>
            <a:off x="5990888" y="2967788"/>
            <a:ext cx="4754880" cy="3341572"/>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3764250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2168122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2020057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1940234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D15142E3-833C-427B-90CF-999B49CC69F2}" type="slidenum">
              <a:rPr lang="zh-TW" altLang="en-US" smtClean="0"/>
              <a:t>‹#›</a:t>
            </a:fld>
            <a:endParaRPr lang="zh-TW" alt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78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15142E3-833C-427B-90CF-999B49CC69F2}" type="slidenum">
              <a:rPr lang="zh-TW" altLang="en-US" smtClean="0"/>
              <a:t>‹#›</a:t>
            </a:fld>
            <a:endParaRPr lang="zh-TW" altLang="en-US"/>
          </a:p>
        </p:txBody>
      </p:sp>
    </p:spTree>
    <p:extLst>
      <p:ext uri="{BB962C8B-B14F-4D97-AF65-F5344CB8AC3E}">
        <p14:creationId xmlns:p14="http://schemas.microsoft.com/office/powerpoint/2010/main" val="542427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22278EE-E5B0-4C94-A139-DBDD80C85A18}" type="datetimeFigureOut">
              <a:rPr lang="zh-TW" altLang="en-US" smtClean="0"/>
              <a:t>2024/9/3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15142E3-833C-427B-90CF-999B49CC69F2}" type="slidenum">
              <a:rPr lang="zh-TW" altLang="en-US" smtClean="0"/>
              <a:t>‹#›</a:t>
            </a:fld>
            <a:endParaRPr lang="zh-TW" alt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41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22278EE-E5B0-4C94-A139-DBDD80C85A18}" type="datetimeFigureOut">
              <a:rPr lang="zh-TW" altLang="en-US" smtClean="0"/>
              <a:t>2024/9/3</a:t>
            </a:fld>
            <a:endParaRPr lang="zh-TW" alt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zh-TW" alt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15142E3-833C-427B-90CF-999B49CC69F2}" type="slidenum">
              <a:rPr lang="zh-TW" altLang="en-US" smtClean="0"/>
              <a:t>‹#›</a:t>
            </a:fld>
            <a:endParaRPr lang="zh-TW" alt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6990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penghu.dgbas.gov.tw/CWSHtml5/login.asp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penghu.dgbas.gov.tw/StatWebRWD/Page/Default.aspx"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zh-TW" altLang="en-US" dirty="0" smtClean="0"/>
              <a:t>澎湖縣政府農漁局</a:t>
            </a:r>
            <a:r>
              <a:rPr lang="en-US" altLang="zh-TW" dirty="0" smtClean="0"/>
              <a:t/>
            </a:r>
            <a:br>
              <a:rPr lang="en-US" altLang="zh-TW" dirty="0" smtClean="0"/>
            </a:br>
            <a:r>
              <a:rPr lang="en-US" altLang="zh-TW" dirty="0" smtClean="0"/>
              <a:t>113</a:t>
            </a:r>
            <a:r>
              <a:rPr lang="zh-TW" altLang="en-US" dirty="0" smtClean="0"/>
              <a:t>年公務統計檢討會</a:t>
            </a:r>
            <a:endParaRPr lang="zh-TW" altLang="en-US" dirty="0"/>
          </a:p>
        </p:txBody>
      </p:sp>
      <p:sp>
        <p:nvSpPr>
          <p:cNvPr id="3" name="副標題 2"/>
          <p:cNvSpPr>
            <a:spLocks noGrp="1"/>
          </p:cNvSpPr>
          <p:nvPr>
            <p:ph type="subTitle" idx="1"/>
          </p:nvPr>
        </p:nvSpPr>
        <p:spPr/>
        <p:txBody>
          <a:bodyPr/>
          <a:lstStyle/>
          <a:p>
            <a:r>
              <a:rPr lang="zh-TW" altLang="en-US" dirty="0" smtClean="0"/>
              <a:t>報告人 </a:t>
            </a:r>
            <a:r>
              <a:rPr lang="en-US" altLang="zh-TW" dirty="0" smtClean="0"/>
              <a:t>/ </a:t>
            </a:r>
            <a:r>
              <a:rPr lang="zh-TW" altLang="en-US" dirty="0" smtClean="0"/>
              <a:t>會計室 顏子寧</a:t>
            </a:r>
            <a:endParaRPr lang="en-US" altLang="zh-TW" dirty="0" smtClean="0"/>
          </a:p>
          <a:p>
            <a:r>
              <a:rPr lang="en-US" altLang="zh-TW" dirty="0" smtClean="0"/>
              <a:t>2024.09.05</a:t>
            </a:r>
            <a:endParaRPr lang="zh-TW" altLang="en-US" dirty="0"/>
          </a:p>
        </p:txBody>
      </p:sp>
    </p:spTree>
    <p:extLst>
      <p:ext uri="{BB962C8B-B14F-4D97-AF65-F5344CB8AC3E}">
        <p14:creationId xmlns:p14="http://schemas.microsoft.com/office/powerpoint/2010/main" val="2061112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會議議程</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1160542847"/>
              </p:ext>
            </p:extLst>
          </p:nvPr>
        </p:nvGraphicFramePr>
        <p:xfrm>
          <a:off x="1024128" y="1901952"/>
          <a:ext cx="10363200" cy="4572001"/>
        </p:xfrm>
        <a:graphic>
          <a:graphicData uri="http://schemas.openxmlformats.org/drawingml/2006/table">
            <a:tbl>
              <a:tblPr firstRow="1" firstCol="1" lastRow="1" lastCol="1" bandRow="1" bandCol="1">
                <a:tableStyleId>{BC89EF96-8CEA-46FF-86C4-4CE0E7609802}</a:tableStyleId>
              </a:tblPr>
              <a:tblGrid>
                <a:gridCol w="3668574"/>
                <a:gridCol w="6694626"/>
              </a:tblGrid>
              <a:tr h="653143">
                <a:tc>
                  <a:txBody>
                    <a:bodyPr/>
                    <a:lstStyle/>
                    <a:p>
                      <a:pPr algn="ctr">
                        <a:spcAft>
                          <a:spcPts val="0"/>
                        </a:spcAft>
                      </a:pPr>
                      <a:r>
                        <a:rPr lang="zh-TW" sz="2000" kern="100" dirty="0">
                          <a:effectLst/>
                        </a:rPr>
                        <a:t>時間</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議程內容</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r h="653143">
                <a:tc>
                  <a:txBody>
                    <a:bodyPr/>
                    <a:lstStyle/>
                    <a:p>
                      <a:pPr algn="ctr">
                        <a:spcAft>
                          <a:spcPts val="0"/>
                        </a:spcAft>
                      </a:pPr>
                      <a:r>
                        <a:rPr lang="en-US" sz="2000" kern="100" dirty="0">
                          <a:effectLst/>
                        </a:rPr>
                        <a:t>10</a:t>
                      </a:r>
                      <a:r>
                        <a:rPr lang="zh-TW" sz="2000" kern="100" dirty="0">
                          <a:effectLst/>
                        </a:rPr>
                        <a:t>：</a:t>
                      </a:r>
                      <a:r>
                        <a:rPr lang="en-US" sz="2000" kern="100" dirty="0" smtClean="0">
                          <a:effectLst/>
                        </a:rPr>
                        <a:t>00</a:t>
                      </a:r>
                      <a:r>
                        <a:rPr lang="zh-TW" altLang="en-US" sz="2000" kern="100" dirty="0" smtClean="0">
                          <a:effectLst/>
                        </a:rPr>
                        <a:t> </a:t>
                      </a:r>
                      <a:r>
                        <a:rPr lang="en-US" sz="2000" kern="100" dirty="0" smtClean="0">
                          <a:effectLst/>
                        </a:rPr>
                        <a:t>-</a:t>
                      </a:r>
                      <a:r>
                        <a:rPr lang="zh-TW" altLang="en-US" sz="2000" kern="100" dirty="0" smtClean="0">
                          <a:effectLst/>
                        </a:rPr>
                        <a:t> </a:t>
                      </a:r>
                      <a:r>
                        <a:rPr lang="en-US" sz="2000" kern="100" dirty="0" smtClean="0">
                          <a:effectLst/>
                        </a:rPr>
                        <a:t>10</a:t>
                      </a:r>
                      <a:r>
                        <a:rPr lang="zh-TW" sz="2000" kern="100" dirty="0">
                          <a:effectLst/>
                        </a:rPr>
                        <a:t>：</a:t>
                      </a:r>
                      <a:r>
                        <a:rPr lang="en-US" sz="2000" kern="100" dirty="0">
                          <a:effectLst/>
                        </a:rPr>
                        <a:t>10</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報到</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r h="653143">
                <a:tc>
                  <a:txBody>
                    <a:bodyPr/>
                    <a:lstStyle/>
                    <a:p>
                      <a:pPr algn="ctr">
                        <a:spcAft>
                          <a:spcPts val="0"/>
                        </a:spcAft>
                      </a:pPr>
                      <a:r>
                        <a:rPr lang="en-US" sz="2000" kern="100" dirty="0">
                          <a:effectLst/>
                        </a:rPr>
                        <a:t>10</a:t>
                      </a:r>
                      <a:r>
                        <a:rPr lang="zh-TW" sz="2000" kern="100" dirty="0">
                          <a:effectLst/>
                        </a:rPr>
                        <a:t>：</a:t>
                      </a:r>
                      <a:r>
                        <a:rPr lang="en-US" sz="2000" kern="100" dirty="0" smtClean="0">
                          <a:effectLst/>
                        </a:rPr>
                        <a:t>10</a:t>
                      </a:r>
                      <a:r>
                        <a:rPr lang="zh-TW" altLang="en-US" sz="2000" kern="100" dirty="0" smtClean="0">
                          <a:effectLst/>
                        </a:rPr>
                        <a:t> </a:t>
                      </a:r>
                      <a:r>
                        <a:rPr lang="en-US" sz="2000" kern="100" dirty="0" smtClean="0">
                          <a:effectLst/>
                        </a:rPr>
                        <a:t>-</a:t>
                      </a:r>
                      <a:r>
                        <a:rPr lang="zh-TW" altLang="en-US" sz="2000" kern="100" dirty="0" smtClean="0">
                          <a:effectLst/>
                        </a:rPr>
                        <a:t> </a:t>
                      </a:r>
                      <a:r>
                        <a:rPr lang="en-US" sz="2000" kern="100" dirty="0" smtClean="0">
                          <a:effectLst/>
                        </a:rPr>
                        <a:t>10</a:t>
                      </a:r>
                      <a:r>
                        <a:rPr lang="zh-TW" sz="2000" kern="100" dirty="0">
                          <a:effectLst/>
                        </a:rPr>
                        <a:t>：</a:t>
                      </a:r>
                      <a:r>
                        <a:rPr lang="en-US" sz="2000" kern="100" dirty="0">
                          <a:effectLst/>
                        </a:rPr>
                        <a:t>20</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長官致詞</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r h="653143">
                <a:tc>
                  <a:txBody>
                    <a:bodyPr/>
                    <a:lstStyle/>
                    <a:p>
                      <a:pPr algn="ctr">
                        <a:spcAft>
                          <a:spcPts val="0"/>
                        </a:spcAft>
                      </a:pPr>
                      <a:r>
                        <a:rPr lang="en-US" sz="2000" kern="100" dirty="0">
                          <a:effectLst/>
                        </a:rPr>
                        <a:t>10</a:t>
                      </a:r>
                      <a:r>
                        <a:rPr lang="zh-TW" sz="2000" kern="100" dirty="0">
                          <a:effectLst/>
                        </a:rPr>
                        <a:t>：</a:t>
                      </a:r>
                      <a:r>
                        <a:rPr lang="en-US" sz="2000" kern="100" dirty="0" smtClean="0">
                          <a:effectLst/>
                        </a:rPr>
                        <a:t>20</a:t>
                      </a:r>
                      <a:r>
                        <a:rPr lang="zh-TW" altLang="en-US" sz="2000" kern="100" dirty="0" smtClean="0">
                          <a:effectLst/>
                        </a:rPr>
                        <a:t> </a:t>
                      </a:r>
                      <a:r>
                        <a:rPr lang="en-US" sz="2000" kern="100" dirty="0" smtClean="0">
                          <a:effectLst/>
                        </a:rPr>
                        <a:t>-</a:t>
                      </a:r>
                      <a:r>
                        <a:rPr lang="zh-TW" altLang="en-US" sz="2000" kern="100" dirty="0" smtClean="0">
                          <a:effectLst/>
                        </a:rPr>
                        <a:t> </a:t>
                      </a:r>
                      <a:r>
                        <a:rPr lang="en-US" sz="2000" kern="100" dirty="0" smtClean="0">
                          <a:effectLst/>
                        </a:rPr>
                        <a:t>10</a:t>
                      </a:r>
                      <a:r>
                        <a:rPr lang="zh-TW" sz="2000" kern="100" dirty="0">
                          <a:effectLst/>
                        </a:rPr>
                        <a:t>：</a:t>
                      </a:r>
                      <a:r>
                        <a:rPr lang="en-US" sz="2000" kern="100" dirty="0">
                          <a:effectLst/>
                        </a:rPr>
                        <a:t>50</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公務統計業務線上簽核系統討論</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r h="653143">
                <a:tc>
                  <a:txBody>
                    <a:bodyPr/>
                    <a:lstStyle/>
                    <a:p>
                      <a:pPr algn="ctr">
                        <a:spcAft>
                          <a:spcPts val="0"/>
                        </a:spcAft>
                      </a:pPr>
                      <a:r>
                        <a:rPr lang="en-US" sz="2000" kern="100" dirty="0">
                          <a:effectLst/>
                        </a:rPr>
                        <a:t>10</a:t>
                      </a:r>
                      <a:r>
                        <a:rPr lang="zh-TW" sz="2000" kern="100" dirty="0">
                          <a:effectLst/>
                        </a:rPr>
                        <a:t>：</a:t>
                      </a:r>
                      <a:r>
                        <a:rPr lang="en-US" sz="2000" kern="100" dirty="0" smtClean="0">
                          <a:effectLst/>
                        </a:rPr>
                        <a:t>50</a:t>
                      </a:r>
                      <a:r>
                        <a:rPr lang="zh-TW" altLang="en-US" sz="2000" kern="100" dirty="0" smtClean="0">
                          <a:effectLst/>
                        </a:rPr>
                        <a:t> </a:t>
                      </a:r>
                      <a:r>
                        <a:rPr lang="en-US" sz="2000" kern="100" dirty="0" smtClean="0">
                          <a:effectLst/>
                        </a:rPr>
                        <a:t>-</a:t>
                      </a:r>
                      <a:r>
                        <a:rPr lang="zh-TW" altLang="en-US" sz="2000" kern="100" dirty="0" smtClean="0">
                          <a:effectLst/>
                        </a:rPr>
                        <a:t> </a:t>
                      </a:r>
                      <a:r>
                        <a:rPr lang="en-US" sz="2000" kern="100" dirty="0" smtClean="0">
                          <a:effectLst/>
                        </a:rPr>
                        <a:t>11</a:t>
                      </a:r>
                      <a:r>
                        <a:rPr lang="zh-TW" sz="2000" kern="100" dirty="0">
                          <a:effectLst/>
                        </a:rPr>
                        <a:t>：</a:t>
                      </a:r>
                      <a:r>
                        <a:rPr lang="en-US" sz="2000" kern="100" dirty="0">
                          <a:effectLst/>
                        </a:rPr>
                        <a:t>00</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休息時間</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r h="653143">
                <a:tc>
                  <a:txBody>
                    <a:bodyPr/>
                    <a:lstStyle/>
                    <a:p>
                      <a:pPr algn="ctr">
                        <a:spcAft>
                          <a:spcPts val="0"/>
                        </a:spcAft>
                      </a:pPr>
                      <a:r>
                        <a:rPr lang="en-US" sz="2000" kern="100" dirty="0">
                          <a:effectLst/>
                        </a:rPr>
                        <a:t>11</a:t>
                      </a:r>
                      <a:r>
                        <a:rPr lang="zh-TW" sz="2000" kern="100" dirty="0">
                          <a:effectLst/>
                        </a:rPr>
                        <a:t>：</a:t>
                      </a:r>
                      <a:r>
                        <a:rPr lang="en-US" sz="2000" kern="100" dirty="0" smtClean="0">
                          <a:effectLst/>
                        </a:rPr>
                        <a:t>00</a:t>
                      </a:r>
                      <a:r>
                        <a:rPr lang="zh-TW" altLang="en-US" sz="2000" kern="100" dirty="0" smtClean="0">
                          <a:effectLst/>
                        </a:rPr>
                        <a:t> </a:t>
                      </a:r>
                      <a:r>
                        <a:rPr lang="en-US" sz="2000" kern="100" dirty="0" smtClean="0">
                          <a:effectLst/>
                        </a:rPr>
                        <a:t>-</a:t>
                      </a:r>
                      <a:r>
                        <a:rPr lang="zh-TW" altLang="en-US" sz="2000" kern="100" dirty="0" smtClean="0">
                          <a:effectLst/>
                        </a:rPr>
                        <a:t> </a:t>
                      </a:r>
                      <a:r>
                        <a:rPr lang="en-US" sz="2000" kern="100" dirty="0" smtClean="0">
                          <a:effectLst/>
                        </a:rPr>
                        <a:t>11</a:t>
                      </a:r>
                      <a:r>
                        <a:rPr lang="zh-TW" sz="2000" kern="100" dirty="0">
                          <a:effectLst/>
                        </a:rPr>
                        <a:t>：</a:t>
                      </a:r>
                      <a:r>
                        <a:rPr lang="en-US" sz="2000" kern="100" dirty="0">
                          <a:effectLst/>
                        </a:rPr>
                        <a:t>30</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公務統計報表錯誤態樣討論</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r h="653143">
                <a:tc>
                  <a:txBody>
                    <a:bodyPr/>
                    <a:lstStyle/>
                    <a:p>
                      <a:pPr algn="ctr">
                        <a:spcAft>
                          <a:spcPts val="0"/>
                        </a:spcAft>
                      </a:pPr>
                      <a:r>
                        <a:rPr lang="en-US" sz="2000" kern="100" dirty="0">
                          <a:effectLst/>
                        </a:rPr>
                        <a:t>11</a:t>
                      </a:r>
                      <a:r>
                        <a:rPr lang="zh-TW" sz="2000" kern="100" dirty="0">
                          <a:effectLst/>
                        </a:rPr>
                        <a:t>：</a:t>
                      </a:r>
                      <a:r>
                        <a:rPr lang="en-US" sz="2000" kern="100" dirty="0" smtClean="0">
                          <a:effectLst/>
                        </a:rPr>
                        <a:t>30</a:t>
                      </a:r>
                      <a:r>
                        <a:rPr lang="zh-TW" altLang="en-US" sz="2000" kern="100" dirty="0" smtClean="0">
                          <a:effectLst/>
                        </a:rPr>
                        <a:t> </a:t>
                      </a:r>
                      <a:r>
                        <a:rPr lang="en-US" sz="2000" kern="100" dirty="0" smtClean="0">
                          <a:effectLst/>
                        </a:rPr>
                        <a:t>-</a:t>
                      </a:r>
                      <a:r>
                        <a:rPr lang="zh-TW" altLang="en-US" sz="2000" kern="100" dirty="0" smtClean="0">
                          <a:effectLst/>
                        </a:rPr>
                        <a:t> </a:t>
                      </a:r>
                      <a:r>
                        <a:rPr lang="en-US" sz="2000" kern="100" dirty="0" smtClean="0">
                          <a:effectLst/>
                        </a:rPr>
                        <a:t>12</a:t>
                      </a:r>
                      <a:r>
                        <a:rPr lang="zh-TW" sz="2000" kern="100" dirty="0">
                          <a:effectLst/>
                        </a:rPr>
                        <a:t>：</a:t>
                      </a:r>
                      <a:r>
                        <a:rPr lang="en-US" sz="2000" kern="100" dirty="0">
                          <a:effectLst/>
                        </a:rPr>
                        <a:t>20</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c>
                  <a:txBody>
                    <a:bodyPr/>
                    <a:lstStyle/>
                    <a:p>
                      <a:pPr algn="ctr">
                        <a:spcAft>
                          <a:spcPts val="0"/>
                        </a:spcAft>
                      </a:pPr>
                      <a:r>
                        <a:rPr lang="zh-TW" sz="2000" kern="100" dirty="0">
                          <a:effectLst/>
                        </a:rPr>
                        <a:t>綜合討論</a:t>
                      </a:r>
                      <a:endParaRPr lang="zh-TW" sz="1200" kern="100" dirty="0">
                        <a:effectLst/>
                        <a:latin typeface="Times New Roman" panose="02020603050405020304" pitchFamily="18" charset="0"/>
                        <a:ea typeface="新細明體" panose="02020500000000000000" pitchFamily="18" charset="-120"/>
                      </a:endParaRPr>
                    </a:p>
                  </a:txBody>
                  <a:tcPr marL="45602" marR="45602" marT="0" marB="0" anchor="ctr"/>
                </a:tc>
              </a:tr>
            </a:tbl>
          </a:graphicData>
        </a:graphic>
      </p:graphicFrame>
    </p:spTree>
    <p:extLst>
      <p:ext uri="{BB962C8B-B14F-4D97-AF65-F5344CB8AC3E}">
        <p14:creationId xmlns:p14="http://schemas.microsoft.com/office/powerpoint/2010/main" val="4248808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000" kern="100" dirty="0"/>
              <a:t>公務統計業務線上簽核系統</a:t>
            </a:r>
            <a:r>
              <a:rPr lang="zh-TW" altLang="zh-TW" sz="4000" kern="100" dirty="0" smtClean="0"/>
              <a:t>討論</a:t>
            </a:r>
            <a:endParaRPr lang="zh-TW" altLang="en-US" sz="4000" dirty="0"/>
          </a:p>
        </p:txBody>
      </p:sp>
      <p:sp>
        <p:nvSpPr>
          <p:cNvPr id="3" name="文字版面配置區 2"/>
          <p:cNvSpPr>
            <a:spLocks noGrp="1"/>
          </p:cNvSpPr>
          <p:nvPr>
            <p:ph type="body" idx="1"/>
          </p:nvPr>
        </p:nvSpPr>
        <p:spPr>
          <a:xfrm>
            <a:off x="8647176" y="4960137"/>
            <a:ext cx="3200400" cy="1463040"/>
          </a:xfrm>
        </p:spPr>
        <p:txBody>
          <a:bodyPr/>
          <a:lstStyle/>
          <a:p>
            <a:pPr marL="342900" indent="-342900">
              <a:buAutoNum type="arabicPeriod"/>
            </a:pPr>
            <a:r>
              <a:rPr lang="zh-TW" altLang="en-US" dirty="0" smtClean="0"/>
              <a:t>本局應辦公務統計</a:t>
            </a:r>
            <a:endParaRPr lang="en-US" altLang="zh-TW" dirty="0" smtClean="0"/>
          </a:p>
          <a:p>
            <a:pPr marL="342900" indent="-342900">
              <a:buAutoNum type="arabicPeriod"/>
            </a:pPr>
            <a:r>
              <a:rPr lang="zh-TW" altLang="en-US" dirty="0" smtClean="0"/>
              <a:t>統計線上簽核系統討論</a:t>
            </a:r>
            <a:endParaRPr lang="zh-TW" altLang="en-US" dirty="0"/>
          </a:p>
        </p:txBody>
      </p:sp>
    </p:spTree>
    <p:extLst>
      <p:ext uri="{BB962C8B-B14F-4D97-AF65-F5344CB8AC3E}">
        <p14:creationId xmlns:p14="http://schemas.microsoft.com/office/powerpoint/2010/main" val="10368088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800" kern="100" dirty="0"/>
              <a:t>公務統計業務線上簽核系統討論</a:t>
            </a:r>
            <a:endParaRPr lang="zh-TW" altLang="en-US" sz="4800"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81668424"/>
              </p:ext>
            </p:extLst>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6675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本局應辦公務統計（１／９）</a:t>
            </a:r>
            <a:endParaRPr lang="zh-TW" altLang="en-US"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3670099621"/>
              </p:ext>
            </p:extLst>
          </p:nvPr>
        </p:nvGraphicFramePr>
        <p:xfrm>
          <a:off x="840918" y="1923535"/>
          <a:ext cx="10082784" cy="4545474"/>
        </p:xfrm>
        <a:graphic>
          <a:graphicData uri="http://schemas.openxmlformats.org/drawingml/2006/table">
            <a:tbl>
              <a:tblPr>
                <a:tableStyleId>{69CF1AB2-1976-4502-BF36-3FF5EA218861}</a:tableStyleId>
              </a:tblPr>
              <a:tblGrid>
                <a:gridCol w="823125"/>
                <a:gridCol w="1895691"/>
                <a:gridCol w="7363968"/>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3832242">
                <a:tc>
                  <a:txBody>
                    <a:bodyPr/>
                    <a:lstStyle/>
                    <a:p>
                      <a:pPr algn="l" fontAlgn="ctr"/>
                      <a:r>
                        <a:rPr lang="zh-TW" altLang="en-US" sz="2800" u="none" strike="noStrike" dirty="0">
                          <a:effectLst/>
                          <a:latin typeface="標楷體" panose="03000509000000000000" pitchFamily="65" charset="-120"/>
                          <a:ea typeface="標楷體" panose="03000509000000000000" pitchFamily="65" charset="-120"/>
                        </a:rPr>
                        <a:t>公統計方案修訂管理</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effectLst/>
                          <a:latin typeface="標楷體" panose="03000509000000000000" pitchFamily="65" charset="-120"/>
                          <a:ea typeface="標楷體" panose="03000509000000000000" pitchFamily="65" charset="-120"/>
                        </a:rPr>
                        <a:t>辦理</a:t>
                      </a:r>
                      <a:r>
                        <a:rPr lang="zh-TW" altLang="en-US" sz="2800" u="none" strike="noStrike" dirty="0">
                          <a:effectLst/>
                          <a:latin typeface="標楷體" panose="03000509000000000000" pitchFamily="65" charset="-120"/>
                          <a:ea typeface="標楷體" panose="03000509000000000000" pitchFamily="65" charset="-120"/>
                        </a:rPr>
                        <a:t>公務統計方案修正之核定作業。</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en-US" altLang="zh-TW" sz="2800" u="none" strike="noStrike" dirty="0">
                          <a:effectLst/>
                          <a:latin typeface="標楷體" panose="03000509000000000000" pitchFamily="65" charset="-120"/>
                          <a:ea typeface="標楷體" panose="03000509000000000000" pitchFamily="65" charset="-120"/>
                        </a:rPr>
                        <a:t>1.</a:t>
                      </a:r>
                      <a:r>
                        <a:rPr lang="zh-TW" altLang="en-US" sz="2800" u="none" strike="noStrike" dirty="0">
                          <a:effectLst/>
                          <a:latin typeface="標楷體" panose="03000509000000000000" pitchFamily="65" charset="-120"/>
                          <a:ea typeface="標楷體" panose="03000509000000000000" pitchFamily="65" charset="-120"/>
                        </a:rPr>
                        <a:t>修正作業檢附下列文件： </a:t>
                      </a:r>
                      <a:endParaRPr lang="en-US" altLang="zh-TW" sz="2800" u="none" strike="noStrike" dirty="0" smtClean="0">
                        <a:effectLst/>
                        <a:latin typeface="標楷體" panose="03000509000000000000" pitchFamily="65" charset="-120"/>
                        <a:ea typeface="標楷體" panose="03000509000000000000" pitchFamily="65" charset="-120"/>
                      </a:endParaRPr>
                    </a:p>
                    <a:p>
                      <a:pPr algn="l" fontAlgn="t"/>
                      <a:r>
                        <a:rPr lang="en-US" altLang="zh-TW" sz="2800" u="none" strike="noStrike" dirty="0" smtClean="0">
                          <a:effectLst/>
                          <a:latin typeface="標楷體" panose="03000509000000000000" pitchFamily="65" charset="-120"/>
                          <a:ea typeface="標楷體" panose="03000509000000000000" pitchFamily="65" charset="-120"/>
                        </a:rPr>
                        <a:t>(</a:t>
                      </a:r>
                      <a:r>
                        <a:rPr lang="en-US" altLang="zh-TW" sz="2800" u="none" strike="noStrike" dirty="0">
                          <a:effectLst/>
                          <a:latin typeface="標楷體" panose="03000509000000000000" pitchFamily="65" charset="-120"/>
                          <a:ea typeface="標楷體" panose="03000509000000000000" pitchFamily="65" charset="-120"/>
                        </a:rPr>
                        <a:t>1)</a:t>
                      </a:r>
                      <a:r>
                        <a:rPr lang="zh-TW" altLang="en-US" sz="2800" u="none" strike="noStrike" dirty="0">
                          <a:effectLst/>
                          <a:latin typeface="標楷體" panose="03000509000000000000" pitchFamily="65" charset="-120"/>
                          <a:ea typeface="標楷體" panose="03000509000000000000" pitchFamily="65" charset="-120"/>
                        </a:rPr>
                        <a:t>機關報送主計處</a:t>
                      </a:r>
                      <a:r>
                        <a:rPr lang="zh-TW" altLang="en-US" sz="2800" u="none" strike="noStrike" dirty="0" smtClean="0">
                          <a:effectLst/>
                          <a:latin typeface="標楷體" panose="03000509000000000000" pitchFamily="65" charset="-120"/>
                          <a:ea typeface="標楷體" panose="03000509000000000000" pitchFamily="65" charset="-120"/>
                        </a:rPr>
                        <a:t>函。</a:t>
                      </a:r>
                      <a:r>
                        <a:rPr lang="zh-TW" altLang="en-US" sz="2800" u="none" strike="noStrike" dirty="0">
                          <a:effectLst/>
                          <a:latin typeface="標楷體" panose="03000509000000000000" pitchFamily="65" charset="-120"/>
                          <a:ea typeface="標楷體" panose="03000509000000000000" pitchFamily="65" charset="-120"/>
                        </a:rPr>
                        <a:t/>
                      </a:r>
                      <a:br>
                        <a:rPr lang="zh-TW" altLang="en-US" sz="2800" u="none" strike="noStrike" dirty="0">
                          <a:effectLst/>
                          <a:latin typeface="標楷體" panose="03000509000000000000" pitchFamily="65" charset="-120"/>
                          <a:ea typeface="標楷體" panose="03000509000000000000" pitchFamily="65" charset="-120"/>
                        </a:rPr>
                      </a:br>
                      <a:r>
                        <a:rPr lang="en-US" altLang="zh-TW" sz="2800" u="none" strike="noStrike" dirty="0">
                          <a:effectLst/>
                          <a:latin typeface="標楷體" panose="03000509000000000000" pitchFamily="65" charset="-120"/>
                          <a:ea typeface="標楷體" panose="03000509000000000000" pitchFamily="65" charset="-120"/>
                        </a:rPr>
                        <a:t>(2)</a:t>
                      </a:r>
                      <a:r>
                        <a:rPr lang="zh-TW" altLang="en-US" sz="2800" u="none" strike="noStrike" dirty="0">
                          <a:effectLst/>
                          <a:latin typeface="標楷體" panose="03000509000000000000" pitchFamily="65" charset="-120"/>
                          <a:ea typeface="標楷體" panose="03000509000000000000" pitchFamily="65" charset="-120"/>
                        </a:rPr>
                        <a:t>修正後公務統計報表程式、增刪修訂明細</a:t>
                      </a:r>
                      <a:r>
                        <a:rPr lang="zh-TW" altLang="en-US" sz="2800" u="none" strike="noStrike" dirty="0" smtClean="0">
                          <a:effectLst/>
                          <a:latin typeface="標楷體" panose="03000509000000000000" pitchFamily="65" charset="-120"/>
                          <a:ea typeface="標楷體" panose="03000509000000000000" pitchFamily="65" charset="-120"/>
                        </a:rPr>
                        <a:t>表</a:t>
                      </a:r>
                      <a:endParaRPr lang="en-US" altLang="zh-TW" sz="2800" u="none" strike="noStrike" dirty="0" smtClean="0">
                        <a:effectLst/>
                        <a:latin typeface="標楷體" panose="03000509000000000000" pitchFamily="65" charset="-120"/>
                        <a:ea typeface="標楷體" panose="03000509000000000000" pitchFamily="65" charset="-120"/>
                      </a:endParaRPr>
                    </a:p>
                    <a:p>
                      <a:pPr algn="l" fontAlgn="t"/>
                      <a:r>
                        <a:rPr lang="zh-TW" altLang="en-US"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a:effectLst/>
                          <a:latin typeface="標楷體" panose="03000509000000000000" pitchFamily="65" charset="-120"/>
                          <a:ea typeface="標楷體" panose="03000509000000000000" pitchFamily="65" charset="-120"/>
                        </a:rPr>
                        <a:t>權責區分表。</a:t>
                      </a:r>
                      <a:br>
                        <a:rPr lang="zh-TW" altLang="en-US" sz="2800" u="none" strike="noStrike" dirty="0">
                          <a:effectLst/>
                          <a:latin typeface="標楷體" panose="03000509000000000000" pitchFamily="65" charset="-120"/>
                          <a:ea typeface="標楷體" panose="03000509000000000000" pitchFamily="65" charset="-120"/>
                        </a:rPr>
                      </a:br>
                      <a:r>
                        <a:rPr lang="en-US" altLang="zh-TW" sz="2800" u="none" strike="noStrike" dirty="0">
                          <a:effectLst/>
                          <a:latin typeface="標楷體" panose="03000509000000000000" pitchFamily="65" charset="-120"/>
                          <a:ea typeface="標楷體" panose="03000509000000000000" pitchFamily="65" charset="-120"/>
                        </a:rPr>
                        <a:t>(3)</a:t>
                      </a:r>
                      <a:r>
                        <a:rPr lang="zh-TW" altLang="en-US" sz="2800" u="none" strike="noStrike" dirty="0">
                          <a:effectLst/>
                          <a:latin typeface="標楷體" panose="03000509000000000000" pitchFamily="65" charset="-120"/>
                          <a:ea typeface="標楷體" panose="03000509000000000000" pitchFamily="65" charset="-120"/>
                        </a:rPr>
                        <a:t>機關函轉公所配合修正之公所公務統計報表範本及副知主計處及公所主計室之公文。</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r>
            </a:tbl>
          </a:graphicData>
        </a:graphic>
      </p:graphicFrame>
    </p:spTree>
    <p:extLst>
      <p:ext uri="{BB962C8B-B14F-4D97-AF65-F5344CB8AC3E}">
        <p14:creationId xmlns:p14="http://schemas.microsoft.com/office/powerpoint/2010/main" val="281899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統計（２／９）</a:t>
            </a:r>
            <a:endParaRPr lang="zh-TW" altLang="en-US" dirty="0"/>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761270302"/>
              </p:ext>
            </p:extLst>
          </p:nvPr>
        </p:nvGraphicFramePr>
        <p:xfrm>
          <a:off x="661416" y="1915297"/>
          <a:ext cx="10082784" cy="4304271"/>
        </p:xfrm>
        <a:graphic>
          <a:graphicData uri="http://schemas.openxmlformats.org/drawingml/2006/table">
            <a:tbl>
              <a:tblPr>
                <a:tableStyleId>{69CF1AB2-1976-4502-BF36-3FF5EA218861}</a:tableStyleId>
              </a:tblPr>
              <a:tblGrid>
                <a:gridCol w="854290"/>
                <a:gridCol w="1864526"/>
                <a:gridCol w="7363968"/>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1803428">
                <a:tc rowSpan="2">
                  <a:txBody>
                    <a:bodyPr/>
                    <a:lstStyle/>
                    <a:p>
                      <a:pPr algn="l" fontAlgn="ctr"/>
                      <a:r>
                        <a:rPr lang="zh-TW" altLang="en-US" sz="2800" u="none" strike="noStrike" dirty="0">
                          <a:effectLst/>
                          <a:latin typeface="標楷體" panose="03000509000000000000" pitchFamily="65" charset="-120"/>
                          <a:ea typeface="標楷體" panose="03000509000000000000" pitchFamily="65" charset="-120"/>
                        </a:rPr>
                        <a:t>公統計方案修訂管理</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effectLst/>
                          <a:latin typeface="標楷體" panose="03000509000000000000" pitchFamily="65" charset="-120"/>
                          <a:ea typeface="標楷體" panose="03000509000000000000" pitchFamily="65" charset="-120"/>
                        </a:rPr>
                        <a:t>辦理公務統計方案更 新作業。</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effectLst/>
                          <a:latin typeface="標楷體" panose="03000509000000000000" pitchFamily="65" charset="-120"/>
                          <a:ea typeface="標楷體" panose="03000509000000000000" pitchFamily="65" charset="-120"/>
                        </a:rPr>
                        <a:t>機關更新作業以</a:t>
                      </a:r>
                      <a:r>
                        <a:rPr lang="zh-TW" altLang="en-US" sz="2800" u="none" strike="noStrike" dirty="0" smtClean="0">
                          <a:solidFill>
                            <a:srgbClr val="FF0000"/>
                          </a:solidFill>
                          <a:effectLst/>
                          <a:latin typeface="標楷體" panose="03000509000000000000" pitchFamily="65" charset="-120"/>
                          <a:ea typeface="標楷體" panose="03000509000000000000" pitchFamily="65" charset="-120"/>
                        </a:rPr>
                        <a:t>縣府統計資訊服務網</a:t>
                      </a:r>
                      <a:r>
                        <a:rPr lang="zh-TW" altLang="en-US" sz="2800" u="none" strike="noStrike" dirty="0" smtClean="0">
                          <a:effectLst/>
                          <a:latin typeface="標楷體" panose="03000509000000000000" pitchFamily="65" charset="-120"/>
                          <a:ea typeface="標楷體" panose="03000509000000000000" pitchFamily="65" charset="-120"/>
                        </a:rPr>
                        <a:t>發布之「預告統計資料發布時間表」及其「統計資料背景說明」表為檢核依據。</a:t>
                      </a:r>
                      <a:endParaRPr lang="zh-TW" altLang="en-US" sz="2800" u="none" strike="noStrike" dirty="0" smtClean="0">
                        <a:solidFill>
                          <a:schemeClr val="tx1"/>
                        </a:solidFill>
                        <a:effectLst/>
                        <a:latin typeface="標楷體" panose="03000509000000000000" pitchFamily="65" charset="-120"/>
                        <a:ea typeface="標楷體" panose="03000509000000000000" pitchFamily="65" charset="-120"/>
                      </a:endParaRPr>
                    </a:p>
                  </a:txBody>
                  <a:tcPr marL="3527" marR="3527" marT="3527" marB="0" anchor="ctr"/>
                </a:tc>
              </a:tr>
              <a:tr h="1787611">
                <a:tc vMerge="1">
                  <a:txBody>
                    <a:bodyPr/>
                    <a:lstStyle/>
                    <a:p>
                      <a:pPr algn="l" fontAlgn="ct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b="0" i="0" u="none" strike="noStrike" dirty="0" smtClean="0">
                          <a:solidFill>
                            <a:srgbClr val="000000"/>
                          </a:solidFill>
                          <a:effectLst/>
                          <a:latin typeface="標楷體" panose="03000509000000000000" pitchFamily="65" charset="-120"/>
                          <a:ea typeface="標楷體" panose="03000509000000000000" pitchFamily="65" charset="-120"/>
                        </a:rPr>
                        <a:t>推動內部報表增修作業</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solidFill>
                            <a:schemeClr val="tx1"/>
                          </a:solidFill>
                          <a:effectLst/>
                          <a:latin typeface="標楷體" panose="03000509000000000000" pitchFamily="65" charset="-120"/>
                          <a:ea typeface="標楷體" panose="03000509000000000000" pitchFamily="65" charset="-120"/>
                        </a:rPr>
                        <a:t>增修作業檢附機關就</a:t>
                      </a:r>
                      <a:r>
                        <a:rPr lang="zh-TW" altLang="en-US" sz="2800" u="none" strike="noStrike" dirty="0" smtClean="0">
                          <a:solidFill>
                            <a:srgbClr val="FF0000"/>
                          </a:solidFill>
                          <a:effectLst/>
                          <a:latin typeface="標楷體" panose="03000509000000000000" pitchFamily="65" charset="-120"/>
                          <a:ea typeface="標楷體" panose="03000509000000000000" pitchFamily="65" charset="-120"/>
                        </a:rPr>
                        <a:t>主計處建議增修之內部報表</a:t>
                      </a:r>
                      <a:r>
                        <a:rPr lang="zh-TW" altLang="en-US" sz="2800" u="none" strike="noStrike" dirty="0" smtClean="0">
                          <a:solidFill>
                            <a:schemeClr val="tx1"/>
                          </a:solidFill>
                          <a:effectLst/>
                          <a:latin typeface="標楷體" panose="03000509000000000000" pitchFamily="65" charset="-120"/>
                          <a:ea typeface="標楷體" panose="03000509000000000000" pitchFamily="65" charset="-120"/>
                        </a:rPr>
                        <a:t>，經簽會相關單位研討並敦促業務單位配合增修之公文，以檢核輔導內部報表執行情形。</a:t>
                      </a:r>
                      <a:endParaRPr lang="en-US" altLang="zh-TW" sz="2800" u="none" strike="noStrike" dirty="0" smtClean="0">
                        <a:solidFill>
                          <a:schemeClr val="tx1"/>
                        </a:solidFill>
                        <a:effectLst/>
                        <a:latin typeface="標楷體" panose="03000509000000000000" pitchFamily="65" charset="-120"/>
                        <a:ea typeface="標楷體" panose="03000509000000000000" pitchFamily="65" charset="-120"/>
                      </a:endParaRPr>
                    </a:p>
                  </a:txBody>
                  <a:tcPr marL="3527" marR="3527" marT="3527" marB="0" anchor="ctr"/>
                </a:tc>
              </a:tr>
            </a:tbl>
          </a:graphicData>
        </a:graphic>
      </p:graphicFrame>
    </p:spTree>
    <p:extLst>
      <p:ext uri="{BB962C8B-B14F-4D97-AF65-F5344CB8AC3E}">
        <p14:creationId xmlns:p14="http://schemas.microsoft.com/office/powerpoint/2010/main" val="172446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統計（３／９）</a:t>
            </a:r>
            <a:endParaRPr lang="zh-TW" altLang="en-US" dirty="0"/>
          </a:p>
        </p:txBody>
      </p:sp>
      <p:sp>
        <p:nvSpPr>
          <p:cNvPr id="3" name="內容版面配置區 2"/>
          <p:cNvSpPr>
            <a:spLocks noGrp="1"/>
          </p:cNvSpPr>
          <p:nvPr>
            <p:ph idx="1"/>
          </p:nvPr>
        </p:nvSpPr>
        <p:spPr/>
        <p:txBody>
          <a:bodyPr/>
          <a:lstStyle/>
          <a:p>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1321936792"/>
              </p:ext>
            </p:extLst>
          </p:nvPr>
        </p:nvGraphicFramePr>
        <p:xfrm>
          <a:off x="760270" y="1903599"/>
          <a:ext cx="10082784" cy="4557239"/>
        </p:xfrm>
        <a:graphic>
          <a:graphicData uri="http://schemas.openxmlformats.org/drawingml/2006/table">
            <a:tbl>
              <a:tblPr>
                <a:tableStyleId>{69CF1AB2-1976-4502-BF36-3FF5EA218861}</a:tableStyleId>
              </a:tblPr>
              <a:tblGrid>
                <a:gridCol w="854290"/>
                <a:gridCol w="1864526"/>
                <a:gridCol w="7363968"/>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3591039">
                <a:tc>
                  <a:txBody>
                    <a:bodyPr/>
                    <a:lstStyle/>
                    <a:p>
                      <a:pPr algn="l" fontAlgn="ctr"/>
                      <a:r>
                        <a:rPr lang="zh-TW" altLang="en-US" sz="2800" u="none" strike="noStrike" dirty="0" smtClean="0">
                          <a:effectLst/>
                          <a:latin typeface="標楷體" panose="03000509000000000000" pitchFamily="65" charset="-120"/>
                          <a:ea typeface="標楷體" panose="03000509000000000000" pitchFamily="65" charset="-120"/>
                        </a:rPr>
                        <a:t>統計資料編報及發布管理</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effectLst/>
                          <a:latin typeface="標楷體" panose="03000509000000000000" pitchFamily="65" charset="-120"/>
                          <a:ea typeface="標楷體" panose="03000509000000000000" pitchFamily="65" charset="-120"/>
                        </a:rPr>
                        <a:t>辦理報表之審核及管理作業。</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en-US" altLang="zh-TW" sz="2800" u="none" strike="noStrike" dirty="0" smtClean="0">
                          <a:effectLst/>
                          <a:latin typeface="標楷體" panose="03000509000000000000" pitchFamily="65" charset="-120"/>
                          <a:ea typeface="標楷體" panose="03000509000000000000" pitchFamily="65" charset="-120"/>
                        </a:rPr>
                        <a:t>1.</a:t>
                      </a:r>
                      <a:r>
                        <a:rPr lang="zh-TW" altLang="en-US" sz="2800" u="none" strike="noStrike" dirty="0" smtClean="0">
                          <a:effectLst/>
                          <a:latin typeface="標楷體" panose="03000509000000000000" pitchFamily="65" charset="-120"/>
                          <a:ea typeface="標楷體" panose="03000509000000000000" pitchFamily="65" charset="-120"/>
                        </a:rPr>
                        <a:t>抽核作業檢附所抽核報表之業務單位原始來源資料與所報送公務統計報表，供數據互相核對使用。</a:t>
                      </a:r>
                    </a:p>
                    <a:p>
                      <a:pPr algn="l" fontAlgn="t"/>
                      <a:r>
                        <a:rPr lang="en-US" altLang="zh-TW" sz="2800" u="none" strike="noStrike" dirty="0" smtClean="0">
                          <a:effectLst/>
                          <a:latin typeface="標楷體" panose="03000509000000000000" pitchFamily="65" charset="-120"/>
                          <a:ea typeface="標楷體" panose="03000509000000000000" pitchFamily="65" charset="-120"/>
                        </a:rPr>
                        <a:t>2.</a:t>
                      </a:r>
                      <a:r>
                        <a:rPr lang="zh-TW" altLang="en-US" sz="2800" u="none" strike="noStrike" dirty="0" smtClean="0">
                          <a:effectLst/>
                          <a:latin typeface="標楷體" panose="03000509000000000000" pitchFamily="65" charset="-120"/>
                          <a:ea typeface="標楷體" panose="03000509000000000000" pitchFamily="65" charset="-120"/>
                        </a:rPr>
                        <a:t>催報作業檢附簽會報表逾期單位進行催報並簽陳首長之公文</a:t>
                      </a:r>
                      <a:r>
                        <a:rPr lang="en-US" altLang="zh-TW"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smtClean="0">
                          <a:effectLst/>
                          <a:latin typeface="標楷體" panose="03000509000000000000" pitchFamily="65" charset="-120"/>
                          <a:ea typeface="標楷體" panose="03000509000000000000" pitchFamily="65" charset="-120"/>
                        </a:rPr>
                        <a:t>若未發生逾期情事免附</a:t>
                      </a:r>
                      <a:r>
                        <a:rPr lang="en-US" altLang="zh-TW"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smtClean="0">
                          <a:effectLst/>
                          <a:latin typeface="標楷體" panose="03000509000000000000" pitchFamily="65" charset="-120"/>
                          <a:ea typeface="標楷體" panose="03000509000000000000" pitchFamily="65" charset="-120"/>
                        </a:rPr>
                        <a:t>。</a:t>
                      </a:r>
                    </a:p>
                    <a:p>
                      <a:pPr algn="l" fontAlgn="t"/>
                      <a:r>
                        <a:rPr lang="en-US" altLang="zh-TW" sz="2800" u="none" strike="noStrike" dirty="0" smtClean="0">
                          <a:solidFill>
                            <a:srgbClr val="FF0000"/>
                          </a:solidFill>
                          <a:effectLst/>
                          <a:latin typeface="標楷體" panose="03000509000000000000" pitchFamily="65" charset="-120"/>
                          <a:ea typeface="標楷體" panose="03000509000000000000" pitchFamily="65" charset="-120"/>
                        </a:rPr>
                        <a:t>3.</a:t>
                      </a:r>
                      <a:r>
                        <a:rPr lang="zh-TW" altLang="en-US" sz="2800" u="none" strike="noStrike" dirty="0" smtClean="0">
                          <a:solidFill>
                            <a:srgbClr val="FF0000"/>
                          </a:solidFill>
                          <a:effectLst/>
                          <a:latin typeface="標楷體" panose="03000509000000000000" pitchFamily="65" charset="-120"/>
                          <a:ea typeface="標楷體" panose="03000509000000000000" pitchFamily="65" charset="-120"/>
                        </a:rPr>
                        <a:t>若發現報表資料修正，應由編製單位重新報送修正表並註明修正原因，以「公務統計管理資訊系統」報送資料為檢核依據。</a:t>
                      </a:r>
                    </a:p>
                    <a:p>
                      <a:pPr algn="l" fontAlgn="t"/>
                      <a:r>
                        <a:rPr lang="en-US" altLang="zh-TW" sz="2800" u="none" strike="noStrike" dirty="0" smtClean="0">
                          <a:effectLst/>
                          <a:latin typeface="標楷體" panose="03000509000000000000" pitchFamily="65" charset="-120"/>
                          <a:ea typeface="標楷體" panose="03000509000000000000" pitchFamily="65" charset="-120"/>
                        </a:rPr>
                        <a:t>4.</a:t>
                      </a:r>
                      <a:r>
                        <a:rPr lang="zh-TW" altLang="en-US" sz="2800" u="none" strike="noStrike" dirty="0" smtClean="0">
                          <a:effectLst/>
                          <a:latin typeface="標楷體" panose="03000509000000000000" pitchFamily="65" charset="-120"/>
                          <a:ea typeface="標楷體" panose="03000509000000000000" pitchFamily="65" charset="-120"/>
                        </a:rPr>
                        <a:t>核校作業以機關填報之核校表為檢核依據。</a:t>
                      </a:r>
                      <a:endParaRPr lang="zh-TW" altLang="en-US" sz="2800" u="none" strike="noStrike" dirty="0" smtClean="0">
                        <a:solidFill>
                          <a:schemeClr val="tx1"/>
                        </a:solidFill>
                        <a:effectLst/>
                        <a:latin typeface="標楷體" panose="03000509000000000000" pitchFamily="65" charset="-120"/>
                        <a:ea typeface="標楷體" panose="03000509000000000000" pitchFamily="65" charset="-120"/>
                      </a:endParaRPr>
                    </a:p>
                  </a:txBody>
                  <a:tcPr marL="3527" marR="3527" marT="3527" marB="0" anchor="ctr"/>
                </a:tc>
              </a:tr>
            </a:tbl>
          </a:graphicData>
        </a:graphic>
      </p:graphicFrame>
    </p:spTree>
    <p:extLst>
      <p:ext uri="{BB962C8B-B14F-4D97-AF65-F5344CB8AC3E}">
        <p14:creationId xmlns:p14="http://schemas.microsoft.com/office/powerpoint/2010/main" val="4000087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統計（４／９）</a:t>
            </a:r>
            <a:endParaRPr lang="zh-TW" altLang="en-US" dirty="0"/>
          </a:p>
        </p:txBody>
      </p:sp>
      <p:sp>
        <p:nvSpPr>
          <p:cNvPr id="3" name="內容版面配置區 2"/>
          <p:cNvSpPr>
            <a:spLocks noGrp="1"/>
          </p:cNvSpPr>
          <p:nvPr>
            <p:ph idx="1"/>
          </p:nvPr>
        </p:nvSpPr>
        <p:spPr/>
        <p:txBody>
          <a:bodyPr/>
          <a:lstStyle/>
          <a:p>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4008135492"/>
              </p:ext>
            </p:extLst>
          </p:nvPr>
        </p:nvGraphicFramePr>
        <p:xfrm>
          <a:off x="760270" y="1903599"/>
          <a:ext cx="10082784" cy="4304271"/>
        </p:xfrm>
        <a:graphic>
          <a:graphicData uri="http://schemas.openxmlformats.org/drawingml/2006/table">
            <a:tbl>
              <a:tblPr>
                <a:tableStyleId>{69CF1AB2-1976-4502-BF36-3FF5EA218861}</a:tableStyleId>
              </a:tblPr>
              <a:tblGrid>
                <a:gridCol w="854290"/>
                <a:gridCol w="1864526"/>
                <a:gridCol w="7363968"/>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3591039">
                <a:tc>
                  <a:txBody>
                    <a:bodyPr/>
                    <a:lstStyle/>
                    <a:p>
                      <a:pPr algn="l" fontAlgn="ctr"/>
                      <a:r>
                        <a:rPr lang="zh-TW" altLang="en-US" sz="2800" u="none" strike="noStrike" dirty="0" smtClean="0">
                          <a:effectLst/>
                          <a:latin typeface="標楷體" panose="03000509000000000000" pitchFamily="65" charset="-120"/>
                          <a:ea typeface="標楷體" panose="03000509000000000000" pitchFamily="65" charset="-120"/>
                        </a:rPr>
                        <a:t>統計資料編報及發布管理</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effectLst/>
                          <a:latin typeface="標楷體" panose="03000509000000000000" pitchFamily="65" charset="-120"/>
                          <a:ea typeface="標楷體" panose="03000509000000000000" pitchFamily="65" charset="-120"/>
                        </a:rPr>
                        <a:t>辦理「預告統計資料發布時間表」更新及管理作業。</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en-US" altLang="zh-TW" sz="2800" u="none" strike="noStrike" dirty="0" smtClean="0">
                          <a:effectLst/>
                          <a:latin typeface="標楷體" panose="03000509000000000000" pitchFamily="65" charset="-120"/>
                          <a:ea typeface="標楷體" panose="03000509000000000000" pitchFamily="65" charset="-120"/>
                        </a:rPr>
                        <a:t>1.</a:t>
                      </a:r>
                      <a:r>
                        <a:rPr lang="zh-TW" altLang="en-US" sz="2800" u="none" strike="noStrike" dirty="0" smtClean="0">
                          <a:effectLst/>
                          <a:latin typeface="標楷體" panose="03000509000000000000" pitchFamily="65" charset="-120"/>
                          <a:ea typeface="標楷體" panose="03000509000000000000" pitchFamily="65" charset="-120"/>
                        </a:rPr>
                        <a:t>發布作業以「預告統計資料發布時間表」所列報表及「統計資料背景說明」表連結狀況為檢核依據。</a:t>
                      </a:r>
                      <a:r>
                        <a:rPr lang="en-US" altLang="zh-TW" sz="2800" u="none" strike="noStrike" dirty="0" smtClean="0">
                          <a:solidFill>
                            <a:srgbClr val="FF0000"/>
                          </a:solidFill>
                          <a:effectLst/>
                          <a:latin typeface="標楷體" panose="03000509000000000000" pitchFamily="65" charset="-120"/>
                          <a:ea typeface="標楷體" panose="03000509000000000000" pitchFamily="65" charset="-120"/>
                        </a:rPr>
                        <a:t>(</a:t>
                      </a:r>
                      <a:r>
                        <a:rPr lang="zh-TW" altLang="en-US" sz="2800" u="none" strike="noStrike" dirty="0" smtClean="0">
                          <a:solidFill>
                            <a:srgbClr val="FF0000"/>
                          </a:solidFill>
                          <a:effectLst/>
                          <a:latin typeface="標楷體" panose="03000509000000000000" pitchFamily="65" charset="-120"/>
                          <a:ea typeface="標楷體" panose="03000509000000000000" pitchFamily="65" charset="-120"/>
                        </a:rPr>
                        <a:t>可從縣府統計資訊服務網觀看</a:t>
                      </a:r>
                      <a:r>
                        <a:rPr lang="en-US" altLang="zh-TW" sz="2800" u="none" strike="noStrike" dirty="0" smtClean="0">
                          <a:solidFill>
                            <a:srgbClr val="FF0000"/>
                          </a:solidFill>
                          <a:effectLst/>
                          <a:latin typeface="標楷體" panose="03000509000000000000" pitchFamily="65" charset="-120"/>
                          <a:ea typeface="標楷體" panose="03000509000000000000" pitchFamily="65" charset="-120"/>
                        </a:rPr>
                        <a:t>)</a:t>
                      </a:r>
                      <a:r>
                        <a:rPr lang="en-US" altLang="zh-TW" sz="2800" u="none" strike="noStrike" dirty="0" smtClean="0">
                          <a:effectLst/>
                          <a:latin typeface="標楷體" panose="03000509000000000000" pitchFamily="65" charset="-120"/>
                          <a:ea typeface="標楷體" panose="03000509000000000000" pitchFamily="65" charset="-120"/>
                        </a:rPr>
                        <a:t/>
                      </a:r>
                      <a:br>
                        <a:rPr lang="en-US" altLang="zh-TW" sz="2800" u="none" strike="noStrike" dirty="0" smtClean="0">
                          <a:effectLst/>
                          <a:latin typeface="標楷體" panose="03000509000000000000" pitchFamily="65" charset="-120"/>
                          <a:ea typeface="標楷體" panose="03000509000000000000" pitchFamily="65" charset="-120"/>
                        </a:rPr>
                      </a:br>
                      <a:r>
                        <a:rPr lang="en-US" altLang="zh-TW" sz="2800" u="none" strike="noStrike" dirty="0" smtClean="0">
                          <a:effectLst/>
                          <a:latin typeface="標楷體" panose="03000509000000000000" pitchFamily="65" charset="-120"/>
                          <a:ea typeface="標楷體" panose="03000509000000000000" pitchFamily="65" charset="-120"/>
                        </a:rPr>
                        <a:t>2.</a:t>
                      </a:r>
                      <a:r>
                        <a:rPr lang="zh-TW" altLang="en-US" sz="2800" u="none" strike="noStrike" dirty="0" smtClean="0">
                          <a:effectLst/>
                          <a:latin typeface="標楷體" panose="03000509000000000000" pitchFamily="65" charset="-120"/>
                          <a:ea typeface="標楷體" panose="03000509000000000000" pitchFamily="65" charset="-120"/>
                        </a:rPr>
                        <a:t>應確實遵守「地方政府統計資料發布注意事項」規範辦理預告統計資料發布作業。</a:t>
                      </a:r>
                      <a:endParaRPr lang="zh-TW" altLang="en-US" sz="2800" u="none" strike="noStrike" dirty="0" smtClean="0">
                        <a:solidFill>
                          <a:schemeClr val="tx1"/>
                        </a:solidFill>
                        <a:effectLst/>
                        <a:latin typeface="標楷體" panose="03000509000000000000" pitchFamily="65" charset="-120"/>
                        <a:ea typeface="標楷體" panose="03000509000000000000" pitchFamily="65" charset="-120"/>
                      </a:endParaRPr>
                    </a:p>
                  </a:txBody>
                  <a:tcPr marL="3527" marR="3527" marT="3527" marB="0" anchor="ctr"/>
                </a:tc>
              </a:tr>
            </a:tbl>
          </a:graphicData>
        </a:graphic>
      </p:graphicFrame>
    </p:spTree>
    <p:extLst>
      <p:ext uri="{BB962C8B-B14F-4D97-AF65-F5344CB8AC3E}">
        <p14:creationId xmlns:p14="http://schemas.microsoft.com/office/powerpoint/2010/main" val="443911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統計（５／９）</a:t>
            </a:r>
            <a:endParaRPr lang="zh-TW" altLang="en-US" dirty="0"/>
          </a:p>
        </p:txBody>
      </p:sp>
      <p:sp>
        <p:nvSpPr>
          <p:cNvPr id="3" name="內容版面配置區 2"/>
          <p:cNvSpPr>
            <a:spLocks noGrp="1"/>
          </p:cNvSpPr>
          <p:nvPr>
            <p:ph idx="1"/>
          </p:nvPr>
        </p:nvSpPr>
        <p:spPr/>
        <p:txBody>
          <a:bodyPr/>
          <a:lstStyle/>
          <a:p>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3933645640"/>
              </p:ext>
            </p:extLst>
          </p:nvPr>
        </p:nvGraphicFramePr>
        <p:xfrm>
          <a:off x="760270" y="1903599"/>
          <a:ext cx="10082784" cy="4304271"/>
        </p:xfrm>
        <a:graphic>
          <a:graphicData uri="http://schemas.openxmlformats.org/drawingml/2006/table">
            <a:tbl>
              <a:tblPr>
                <a:tableStyleId>{69CF1AB2-1976-4502-BF36-3FF5EA218861}</a:tableStyleId>
              </a:tblPr>
              <a:tblGrid>
                <a:gridCol w="854290"/>
                <a:gridCol w="1864526"/>
                <a:gridCol w="7363968"/>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3591039">
                <a:tc>
                  <a:txBody>
                    <a:bodyPr/>
                    <a:lstStyle/>
                    <a:p>
                      <a:pPr algn="l" fontAlgn="ctr"/>
                      <a:r>
                        <a:rPr lang="zh-TW" altLang="en-US" sz="2800" u="none" strike="noStrike" dirty="0" smtClean="0">
                          <a:effectLst/>
                          <a:latin typeface="標楷體" panose="03000509000000000000" pitchFamily="65" charset="-120"/>
                          <a:ea typeface="標楷體" panose="03000509000000000000" pitchFamily="65" charset="-120"/>
                        </a:rPr>
                        <a:t>統計資料編報及發布管理</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effectLst/>
                          <a:latin typeface="標楷體" panose="03000509000000000000" pitchFamily="65" charset="-120"/>
                          <a:ea typeface="標楷體" panose="03000509000000000000" pitchFamily="65" charset="-120"/>
                        </a:rPr>
                        <a:t>辦理性別統計之推動作業。</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800" u="none" strike="noStrike" dirty="0" smtClean="0">
                          <a:solidFill>
                            <a:srgbClr val="FF0000"/>
                          </a:solidFill>
                          <a:effectLst/>
                          <a:latin typeface="標楷體" panose="03000509000000000000" pitchFamily="65" charset="-120"/>
                          <a:ea typeface="標楷體" panose="03000509000000000000" pitchFamily="65" charset="-120"/>
                        </a:rPr>
                        <a:t>性別統計分析應以探討性別相關議題為主軸，並配合業務需求或性平委員之意見。</a:t>
                      </a:r>
                    </a:p>
                    <a:p>
                      <a:pPr algn="l" fontAlgn="t"/>
                      <a:r>
                        <a:rPr lang="zh-TW" altLang="en-US" sz="2800" u="none" strike="noStrike" dirty="0" smtClean="0">
                          <a:effectLst/>
                          <a:latin typeface="標楷體" panose="03000509000000000000" pitchFamily="65" charset="-120"/>
                          <a:ea typeface="標楷體" panose="03000509000000000000" pitchFamily="65" charset="-120"/>
                        </a:rPr>
                        <a:t>性別統計指標應強化性別與其他重要分類</a:t>
                      </a:r>
                      <a:r>
                        <a:rPr lang="en-US" altLang="zh-TW"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smtClean="0">
                          <a:effectLst/>
                          <a:latin typeface="標楷體" panose="03000509000000000000" pitchFamily="65" charset="-120"/>
                          <a:ea typeface="標楷體" panose="03000509000000000000" pitchFamily="65" charset="-120"/>
                        </a:rPr>
                        <a:t>如：年齡別、教育程度、婚姻別等</a:t>
                      </a:r>
                      <a:r>
                        <a:rPr lang="en-US" altLang="zh-TW"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smtClean="0">
                          <a:effectLst/>
                          <a:latin typeface="標楷體" panose="03000509000000000000" pitchFamily="65" charset="-120"/>
                          <a:ea typeface="標楷體" panose="03000509000000000000" pitchFamily="65" charset="-120"/>
                        </a:rPr>
                        <a:t>，以及不利處境者 </a:t>
                      </a:r>
                      <a:r>
                        <a:rPr lang="en-US" altLang="zh-TW"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smtClean="0">
                          <a:effectLst/>
                          <a:latin typeface="標楷體" panose="03000509000000000000" pitchFamily="65" charset="-120"/>
                          <a:ea typeface="標楷體" panose="03000509000000000000" pitchFamily="65" charset="-120"/>
                        </a:rPr>
                        <a:t>如：原住民族、新住民、高齡、身心障礙者、農村及偏遠地區等女性、女童，以及同性戀、雙性戀、跨性別者與雙性人等</a:t>
                      </a:r>
                      <a:r>
                        <a:rPr lang="en-US" altLang="zh-TW" sz="2800" u="none" strike="noStrike" dirty="0" smtClean="0">
                          <a:effectLst/>
                          <a:latin typeface="標楷體" panose="03000509000000000000" pitchFamily="65" charset="-120"/>
                          <a:ea typeface="標楷體" panose="03000509000000000000" pitchFamily="65" charset="-120"/>
                        </a:rPr>
                        <a:t>)</a:t>
                      </a:r>
                      <a:r>
                        <a:rPr lang="zh-TW" altLang="en-US" sz="2800" u="none" strike="noStrike" dirty="0" smtClean="0">
                          <a:effectLst/>
                          <a:latin typeface="標楷體" panose="03000509000000000000" pitchFamily="65" charset="-120"/>
                          <a:ea typeface="標楷體" panose="03000509000000000000" pitchFamily="65" charset="-120"/>
                        </a:rPr>
                        <a:t>之統計。</a:t>
                      </a:r>
                      <a:endParaRPr lang="zh-TW" altLang="en-US" sz="2800" u="none" strike="noStrike" dirty="0" smtClean="0">
                        <a:solidFill>
                          <a:schemeClr val="tx1"/>
                        </a:solidFill>
                        <a:effectLst/>
                        <a:latin typeface="標楷體" panose="03000509000000000000" pitchFamily="65" charset="-120"/>
                        <a:ea typeface="標楷體" panose="03000509000000000000" pitchFamily="65" charset="-120"/>
                      </a:endParaRPr>
                    </a:p>
                  </a:txBody>
                  <a:tcPr marL="3527" marR="3527" marT="3527" marB="0" anchor="ctr"/>
                </a:tc>
              </a:tr>
            </a:tbl>
          </a:graphicData>
        </a:graphic>
      </p:graphicFrame>
    </p:spTree>
    <p:extLst>
      <p:ext uri="{BB962C8B-B14F-4D97-AF65-F5344CB8AC3E}">
        <p14:creationId xmlns:p14="http://schemas.microsoft.com/office/powerpoint/2010/main" val="1502954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統計（６／９）</a:t>
            </a:r>
            <a:endParaRPr lang="zh-TW" altLang="en-US" dirty="0"/>
          </a:p>
        </p:txBody>
      </p:sp>
      <p:sp>
        <p:nvSpPr>
          <p:cNvPr id="3" name="內容版面配置區 2"/>
          <p:cNvSpPr>
            <a:spLocks noGrp="1"/>
          </p:cNvSpPr>
          <p:nvPr>
            <p:ph idx="1"/>
          </p:nvPr>
        </p:nvSpPr>
        <p:spPr/>
        <p:txBody>
          <a:bodyPr/>
          <a:lstStyle/>
          <a:p>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1193156990"/>
              </p:ext>
            </p:extLst>
          </p:nvPr>
        </p:nvGraphicFramePr>
        <p:xfrm>
          <a:off x="776745" y="1968281"/>
          <a:ext cx="10082784" cy="4304272"/>
        </p:xfrm>
        <a:graphic>
          <a:graphicData uri="http://schemas.openxmlformats.org/drawingml/2006/table">
            <a:tbl>
              <a:tblPr>
                <a:tableStyleId>{69CF1AB2-1976-4502-BF36-3FF5EA218861}</a:tableStyleId>
              </a:tblPr>
              <a:tblGrid>
                <a:gridCol w="854290"/>
                <a:gridCol w="1458154"/>
                <a:gridCol w="7770340"/>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1795520">
                <a:tc rowSpan="2">
                  <a:txBody>
                    <a:bodyPr/>
                    <a:lstStyle/>
                    <a:p>
                      <a:pPr algn="l" fontAlgn="ctr"/>
                      <a:r>
                        <a:rPr lang="zh-TW" altLang="en-US" sz="2800" u="none" strike="noStrike" dirty="0" smtClean="0">
                          <a:effectLst/>
                          <a:latin typeface="標楷體" panose="03000509000000000000" pitchFamily="65" charset="-120"/>
                          <a:ea typeface="標楷體" panose="03000509000000000000" pitchFamily="65" charset="-120"/>
                        </a:rPr>
                        <a:t>應用統計分析</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辦理</a:t>
                      </a:r>
                      <a:r>
                        <a:rPr lang="zh-TW" altLang="en-US" sz="2000" b="0" i="0" u="none" strike="noStrike" dirty="0" smtClean="0">
                          <a:solidFill>
                            <a:srgbClr val="FF0000"/>
                          </a:solidFill>
                          <a:effectLst/>
                          <a:latin typeface="標楷體" panose="03000509000000000000" pitchFamily="65" charset="-120"/>
                          <a:ea typeface="標楷體" panose="03000509000000000000" pitchFamily="65" charset="-120"/>
                        </a:rPr>
                        <a:t>應用統計分析</a:t>
                      </a:r>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實施計畫之研訂作業。</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請參酌施政重點、計畫或報告，擬訂分析主題及探討方向，徵詢各單位之意見規劃分析主題，並考量時效性及相關資料產製時間，妥適規劃辦理期程。</a:t>
                      </a:r>
                    </a:p>
                  </a:txBody>
                  <a:tcPr marL="3527" marR="3527" marT="3527" marB="0" anchor="ctr"/>
                </a:tc>
              </a:tr>
              <a:tr h="1795520">
                <a:tc vMerge="1">
                  <a:txBody>
                    <a:bodyPr/>
                    <a:lstStyle/>
                    <a:p>
                      <a:endParaRPr lang="zh-TW" altLang="en-US"/>
                    </a:p>
                  </a:txBody>
                  <a:tcPr/>
                </a:tc>
                <a:tc>
                  <a:txBody>
                    <a:bodyPr/>
                    <a:lstStyle/>
                    <a:p>
                      <a:pPr algn="l" fontAlgn="t"/>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辦理</a:t>
                      </a:r>
                      <a:r>
                        <a:rPr lang="zh-TW" altLang="en-US" sz="2000" b="0" i="0" u="none" strike="noStrike" dirty="0" smtClean="0">
                          <a:solidFill>
                            <a:srgbClr val="FF0000"/>
                          </a:solidFill>
                          <a:effectLst/>
                          <a:latin typeface="標楷體" panose="03000509000000000000" pitchFamily="65" charset="-120"/>
                          <a:ea typeface="標楷體" panose="03000509000000000000" pitchFamily="65" charset="-120"/>
                        </a:rPr>
                        <a:t>專題統計分析及統計通報</a:t>
                      </a:r>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之推動及應用。</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編撰作業檢附下列文件：</a:t>
                      </a:r>
                    </a:p>
                    <a:p>
                      <a:pPr algn="l" fontAlgn="t"/>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1.</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重點摘要簽陳首長之公文。</a:t>
                      </a:r>
                    </a:p>
                    <a:p>
                      <a:pPr algn="l" fontAlgn="t"/>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2.</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函送各機關</a:t>
                      </a:r>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單位</a:t>
                      </a:r>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參考運用之公文。</a:t>
                      </a:r>
                    </a:p>
                    <a:p>
                      <a:pPr algn="l" fontAlgn="t"/>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3.</a:t>
                      </a:r>
                      <a:r>
                        <a:rPr lang="zh-TW" altLang="en-US" sz="2000" u="none" strike="noStrike" dirty="0" smtClean="0">
                          <a:solidFill>
                            <a:srgbClr val="FF0000"/>
                          </a:solidFill>
                          <a:effectLst/>
                          <a:latin typeface="標楷體" panose="03000509000000000000" pitchFamily="65" charset="-120"/>
                          <a:ea typeface="標楷體" panose="03000509000000000000" pitchFamily="65" charset="-120"/>
                        </a:rPr>
                        <a:t>與業務單位共同研討建立合作機制之公文或意見徵詢單等佐證資料。</a:t>
                      </a:r>
                    </a:p>
                    <a:p>
                      <a:pPr algn="l" fontAlgn="t"/>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4.</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填報「應用統計分析及通報實際辦理情形表」。</a:t>
                      </a:r>
                    </a:p>
                  </a:txBody>
                  <a:tcPr marL="3527" marR="3527" marT="3527" marB="0" anchor="ctr"/>
                </a:tc>
              </a:tr>
            </a:tbl>
          </a:graphicData>
        </a:graphic>
      </p:graphicFrame>
    </p:spTree>
    <p:extLst>
      <p:ext uri="{BB962C8B-B14F-4D97-AF65-F5344CB8AC3E}">
        <p14:creationId xmlns:p14="http://schemas.microsoft.com/office/powerpoint/2010/main" val="3444605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統計（７／９）</a:t>
            </a:r>
            <a:endParaRPr lang="zh-TW" altLang="en-US" dirty="0"/>
          </a:p>
        </p:txBody>
      </p:sp>
      <p:sp>
        <p:nvSpPr>
          <p:cNvPr id="3" name="內容版面配置區 2"/>
          <p:cNvSpPr>
            <a:spLocks noGrp="1"/>
          </p:cNvSpPr>
          <p:nvPr>
            <p:ph idx="1"/>
          </p:nvPr>
        </p:nvSpPr>
        <p:spPr/>
        <p:txBody>
          <a:bodyPr/>
          <a:lstStyle/>
          <a:p>
            <a:endParaRPr lang="zh-TW" altLang="en-US"/>
          </a:p>
        </p:txBody>
      </p:sp>
      <p:graphicFrame>
        <p:nvGraphicFramePr>
          <p:cNvPr id="4" name="內容版面配置區 3"/>
          <p:cNvGraphicFramePr>
            <a:graphicFrameLocks/>
          </p:cNvGraphicFramePr>
          <p:nvPr>
            <p:extLst>
              <p:ext uri="{D42A27DB-BD31-4B8C-83A1-F6EECF244321}">
                <p14:modId xmlns:p14="http://schemas.microsoft.com/office/powerpoint/2010/main" val="1653618336"/>
              </p:ext>
            </p:extLst>
          </p:nvPr>
        </p:nvGraphicFramePr>
        <p:xfrm>
          <a:off x="776745" y="1968281"/>
          <a:ext cx="10082784" cy="4304272"/>
        </p:xfrm>
        <a:graphic>
          <a:graphicData uri="http://schemas.openxmlformats.org/drawingml/2006/table">
            <a:tbl>
              <a:tblPr>
                <a:tableStyleId>{69CF1AB2-1976-4502-BF36-3FF5EA218861}</a:tableStyleId>
              </a:tblPr>
              <a:tblGrid>
                <a:gridCol w="854290"/>
                <a:gridCol w="1458154"/>
                <a:gridCol w="7770340"/>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1795520">
                <a:tc rowSpan="2">
                  <a:txBody>
                    <a:bodyPr/>
                    <a:lstStyle/>
                    <a:p>
                      <a:pPr algn="l" fontAlgn="ctr"/>
                      <a:r>
                        <a:rPr lang="zh-TW" altLang="en-US" sz="2800" u="none" strike="noStrike" dirty="0" smtClean="0">
                          <a:effectLst/>
                          <a:latin typeface="標楷體" panose="03000509000000000000" pitchFamily="65" charset="-120"/>
                          <a:ea typeface="標楷體" panose="03000509000000000000" pitchFamily="65" charset="-120"/>
                        </a:rPr>
                        <a:t>業務資訊化</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公務統計管理資訊系統之建置及其功能之應用情形。</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(1)</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線上簽核時效情形。</a:t>
                      </a:r>
                    </a:p>
                    <a:p>
                      <a:pPr algn="l" fontAlgn="t"/>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(2)</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報表線上簽核歷程。</a:t>
                      </a:r>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
                      </a:r>
                      <a:b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br>
                      <a:r>
                        <a:rPr lang="en-US" altLang="zh-TW" sz="2000" u="none" strike="noStrike" dirty="0" smtClean="0">
                          <a:solidFill>
                            <a:schemeClr val="tx1"/>
                          </a:solidFill>
                          <a:effectLst/>
                          <a:latin typeface="標楷體" panose="03000509000000000000" pitchFamily="65" charset="-120"/>
                          <a:ea typeface="標楷體" panose="03000509000000000000" pitchFamily="65" charset="-120"/>
                        </a:rPr>
                        <a:t>(3)</a:t>
                      </a:r>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報表正確性審核紀錄。</a:t>
                      </a:r>
                    </a:p>
                  </a:txBody>
                  <a:tcPr marL="3527" marR="3527" marT="3527" marB="0" anchor="ctr"/>
                </a:tc>
              </a:tr>
              <a:tr h="1795520">
                <a:tc vMerge="1">
                  <a:txBody>
                    <a:bodyPr/>
                    <a:lstStyle/>
                    <a:p>
                      <a:endParaRPr lang="zh-TW" altLang="en-US"/>
                    </a:p>
                  </a:txBody>
                  <a:tcPr/>
                </a:tc>
                <a:tc>
                  <a:txBody>
                    <a:bodyPr/>
                    <a:lstStyle/>
                    <a:p>
                      <a:pPr algn="l" fontAlgn="t"/>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辦理統計業務成果視覺化查詢平台建置及維護作業。</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發布作業以機關「統計資訊專區」網頁發布資料為檢核依據。</a:t>
                      </a:r>
                    </a:p>
                  </a:txBody>
                  <a:tcPr marL="3527" marR="3527" marT="3527" marB="0" anchor="ctr"/>
                </a:tc>
              </a:tr>
            </a:tbl>
          </a:graphicData>
        </a:graphic>
      </p:graphicFrame>
    </p:spTree>
    <p:extLst>
      <p:ext uri="{BB962C8B-B14F-4D97-AF65-F5344CB8AC3E}">
        <p14:creationId xmlns:p14="http://schemas.microsoft.com/office/powerpoint/2010/main" val="399695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統計（８／９）</a:t>
            </a:r>
            <a:endParaRPr lang="zh-TW" altLang="en-US" dirty="0"/>
          </a:p>
        </p:txBody>
      </p:sp>
      <p:sp>
        <p:nvSpPr>
          <p:cNvPr id="3" name="內容版面配置區 2"/>
          <p:cNvSpPr>
            <a:spLocks noGrp="1"/>
          </p:cNvSpPr>
          <p:nvPr>
            <p:ph idx="1"/>
          </p:nvPr>
        </p:nvSpPr>
        <p:spPr/>
        <p:txBody>
          <a:bodyPr/>
          <a:lstStyle/>
          <a:p>
            <a:endParaRPr lang="zh-TW" altLang="en-US" dirty="0"/>
          </a:p>
        </p:txBody>
      </p:sp>
      <p:graphicFrame>
        <p:nvGraphicFramePr>
          <p:cNvPr id="4" name="內容版面配置區 3"/>
          <p:cNvGraphicFramePr>
            <a:graphicFrameLocks/>
          </p:cNvGraphicFramePr>
          <p:nvPr>
            <p:extLst>
              <p:ext uri="{D42A27DB-BD31-4B8C-83A1-F6EECF244321}">
                <p14:modId xmlns:p14="http://schemas.microsoft.com/office/powerpoint/2010/main" val="3277923204"/>
              </p:ext>
            </p:extLst>
          </p:nvPr>
        </p:nvGraphicFramePr>
        <p:xfrm>
          <a:off x="661416" y="2010032"/>
          <a:ext cx="10082784" cy="3632887"/>
        </p:xfrm>
        <a:graphic>
          <a:graphicData uri="http://schemas.openxmlformats.org/drawingml/2006/table">
            <a:tbl>
              <a:tblPr>
                <a:tableStyleId>{69CF1AB2-1976-4502-BF36-3FF5EA218861}</a:tableStyleId>
              </a:tblPr>
              <a:tblGrid>
                <a:gridCol w="2312444"/>
                <a:gridCol w="7770340"/>
              </a:tblGrid>
              <a:tr h="613816">
                <a:tc>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1173795">
                <a:tc>
                  <a:txBody>
                    <a:bodyPr/>
                    <a:lstStyle/>
                    <a:p>
                      <a:pPr algn="l" fontAlgn="t"/>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辦理內部單位之公務統計工作檢討或教育訓練。</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檢視年度統計工作成效及有待改進之處，妥適規劃講習內容進行研討。</a:t>
                      </a:r>
                    </a:p>
                    <a:p>
                      <a:pPr algn="l" fontAlgn="t"/>
                      <a:r>
                        <a:rPr lang="zh-TW" altLang="en-US" sz="2000" u="none" strike="noStrike" dirty="0" smtClean="0">
                          <a:solidFill>
                            <a:schemeClr val="tx1"/>
                          </a:solidFill>
                          <a:effectLst/>
                          <a:latin typeface="標楷體" panose="03000509000000000000" pitchFamily="65" charset="-120"/>
                          <a:ea typeface="標楷體" panose="03000509000000000000" pitchFamily="65" charset="-120"/>
                        </a:rPr>
                        <a:t>研討內容包括：公務統計方案執行與管理、公務統計報表編報程序及公務統計資訊管理系統操作等主題。</a:t>
                      </a:r>
                    </a:p>
                  </a:txBody>
                  <a:tcPr marL="3527" marR="3527" marT="3527" marB="0" anchor="ctr"/>
                </a:tc>
              </a:tr>
              <a:tr h="1845276">
                <a:tc>
                  <a:txBody>
                    <a:bodyPr/>
                    <a:lstStyle>
                      <a:lvl1pPr marL="133350" indent="-117475">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133350" marR="0" lvl="0" indent="-117475" algn="l" defTabSz="914400" rtl="0" eaLnBrk="1" fontAlgn="base" latinLnBrk="0" hangingPunct="1">
                        <a:lnSpc>
                          <a:spcPts val="1800"/>
                        </a:lnSpc>
                        <a:spcBef>
                          <a:spcPct val="0"/>
                        </a:spcBef>
                        <a:spcAft>
                          <a:spcPct val="0"/>
                        </a:spcAft>
                        <a:buClrTx/>
                        <a:buSzTx/>
                        <a:buFontTx/>
                        <a:buNone/>
                        <a:tabLst/>
                      </a:pP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辦理本局及所屬內</a:t>
                      </a:r>
                      <a:endParaRPr kumimoji="1" lang="en-US" altLang="zh-TW"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133350" marR="0" lvl="0" indent="-117475" algn="l" defTabSz="914400" rtl="0" eaLnBrk="1" fontAlgn="base" latinLnBrk="0" hangingPunct="1">
                        <a:lnSpc>
                          <a:spcPts val="1800"/>
                        </a:lnSpc>
                        <a:spcBef>
                          <a:spcPct val="0"/>
                        </a:spcBef>
                        <a:spcAft>
                          <a:spcPct val="0"/>
                        </a:spcAft>
                        <a:buClrTx/>
                        <a:buSzTx/>
                        <a:buFontTx/>
                        <a:buNone/>
                        <a:tabLst/>
                      </a:pP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部統計報表稽核作</a:t>
                      </a:r>
                      <a:endParaRPr kumimoji="1" lang="en-US" altLang="zh-TW"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133350" marR="0" lvl="0" indent="-117475" algn="l" defTabSz="914400" rtl="0" eaLnBrk="1" fontAlgn="base" latinLnBrk="0" hangingPunct="1">
                        <a:lnSpc>
                          <a:spcPts val="1800"/>
                        </a:lnSpc>
                        <a:spcBef>
                          <a:spcPct val="0"/>
                        </a:spcBef>
                        <a:spcAft>
                          <a:spcPct val="0"/>
                        </a:spcAft>
                        <a:buClrTx/>
                        <a:buSzTx/>
                        <a:buFontTx/>
                        <a:buNone/>
                        <a:tabLst/>
                      </a:pP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業</a:t>
                      </a:r>
                      <a:endParaRPr kumimoji="1" lang="en-US" altLang="zh-TW"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17412" marR="17412" marT="0" marB="0"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研擬及簽陳內部統計報表稽核實施計畫。</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a:t>
                      </a: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辦理內部統計報表實地稽核作業。</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3.</a:t>
                      </a: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依稽核結果研擬建議意見，並簽陳機關首長核可後，請各單位檢討改進。</a:t>
                      </a:r>
                    </a:p>
                  </a:txBody>
                  <a:tcPr marL="17412" marR="17412" marT="0" marB="0" horzOverflow="overflow"/>
                </a:tc>
              </a:tr>
            </a:tbl>
          </a:graphicData>
        </a:graphic>
      </p:graphicFrame>
    </p:spTree>
    <p:extLst>
      <p:ext uri="{BB962C8B-B14F-4D97-AF65-F5344CB8AC3E}">
        <p14:creationId xmlns:p14="http://schemas.microsoft.com/office/powerpoint/2010/main" val="812280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本局應辦公務</a:t>
            </a:r>
            <a:r>
              <a:rPr lang="zh-TW" altLang="en-US" dirty="0" smtClean="0"/>
              <a:t>統計（９／９）</a:t>
            </a:r>
            <a:endParaRPr lang="zh-TW" altLang="en-US" dirty="0"/>
          </a:p>
        </p:txBody>
      </p:sp>
      <p:sp>
        <p:nvSpPr>
          <p:cNvPr id="3" name="內容版面配置區 2"/>
          <p:cNvSpPr>
            <a:spLocks noGrp="1"/>
          </p:cNvSpPr>
          <p:nvPr>
            <p:ph idx="1"/>
          </p:nvPr>
        </p:nvSpPr>
        <p:spPr/>
        <p:txBody>
          <a:bodyPr/>
          <a:lstStyle/>
          <a:p>
            <a:endParaRPr lang="zh-TW" altLang="en-US"/>
          </a:p>
        </p:txBody>
      </p:sp>
      <p:graphicFrame>
        <p:nvGraphicFramePr>
          <p:cNvPr id="5" name="內容版面配置區 3"/>
          <p:cNvGraphicFramePr>
            <a:graphicFrameLocks/>
          </p:cNvGraphicFramePr>
          <p:nvPr>
            <p:extLst>
              <p:ext uri="{D42A27DB-BD31-4B8C-83A1-F6EECF244321}">
                <p14:modId xmlns:p14="http://schemas.microsoft.com/office/powerpoint/2010/main" val="2663672507"/>
              </p:ext>
            </p:extLst>
          </p:nvPr>
        </p:nvGraphicFramePr>
        <p:xfrm>
          <a:off x="776745" y="1968281"/>
          <a:ext cx="10082784" cy="4304272"/>
        </p:xfrm>
        <a:graphic>
          <a:graphicData uri="http://schemas.openxmlformats.org/drawingml/2006/table">
            <a:tbl>
              <a:tblPr>
                <a:tableStyleId>{69CF1AB2-1976-4502-BF36-3FF5EA218861}</a:tableStyleId>
              </a:tblPr>
              <a:tblGrid>
                <a:gridCol w="854290"/>
                <a:gridCol w="1458154"/>
                <a:gridCol w="7770340"/>
              </a:tblGrid>
              <a:tr h="713232">
                <a:tc gridSpan="2">
                  <a:txBody>
                    <a:bodyPr/>
                    <a:lstStyle/>
                    <a:p>
                      <a:pPr algn="ctr" fontAlgn="t">
                        <a:lnSpc>
                          <a:spcPct val="100000"/>
                        </a:lnSpc>
                      </a:pPr>
                      <a:r>
                        <a:rPr lang="zh-TW" altLang="en-US" sz="2800" u="none" strike="noStrike" dirty="0">
                          <a:effectLst/>
                          <a:latin typeface="標楷體" panose="03000509000000000000" pitchFamily="65" charset="-120"/>
                          <a:ea typeface="標楷體" panose="03000509000000000000" pitchFamily="65" charset="-120"/>
                        </a:rPr>
                        <a:t>應辦業務項目</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c hMerge="1">
                  <a:txBody>
                    <a:bodyPr/>
                    <a:lstStyle/>
                    <a:p>
                      <a:endParaRPr lang="zh-TW" altLang="en-US"/>
                    </a:p>
                  </a:txBody>
                  <a:tcPr/>
                </a:tc>
                <a:tc>
                  <a:txBody>
                    <a:bodyPr/>
                    <a:lstStyle/>
                    <a:p>
                      <a:pPr algn="ctr" fontAlgn="t">
                        <a:lnSpc>
                          <a:spcPct val="100000"/>
                        </a:lnSpc>
                      </a:pPr>
                      <a:r>
                        <a:rPr lang="zh-TW" altLang="en-US" sz="2800" u="none" strike="noStrike" dirty="0" smtClean="0">
                          <a:effectLst/>
                          <a:latin typeface="標楷體" panose="03000509000000000000" pitchFamily="65" charset="-120"/>
                          <a:ea typeface="標楷體" panose="03000509000000000000" pitchFamily="65" charset="-120"/>
                        </a:rPr>
                        <a:t>注意事項</a:t>
                      </a:r>
                      <a:endParaRPr lang="zh-TW" altLang="en-US" sz="2800" b="1" i="0" u="none" strike="noStrike" dirty="0">
                        <a:solidFill>
                          <a:srgbClr val="000000"/>
                        </a:solidFill>
                        <a:effectLst/>
                        <a:latin typeface="標楷體" panose="03000509000000000000" pitchFamily="65" charset="-120"/>
                        <a:ea typeface="標楷體" panose="03000509000000000000" pitchFamily="65" charset="-120"/>
                      </a:endParaRPr>
                    </a:p>
                  </a:txBody>
                  <a:tcPr marL="31747" marR="3527" marT="3527" marB="0" anchor="ctr"/>
                </a:tc>
              </a:tr>
              <a:tr h="3591040">
                <a:tc>
                  <a:txBody>
                    <a:bodyPr/>
                    <a:lstStyle/>
                    <a:p>
                      <a:pPr algn="l" fontAlgn="ctr"/>
                      <a:r>
                        <a:rPr lang="zh-TW" altLang="en-US" sz="2800" u="none" strike="noStrike" dirty="0" smtClean="0">
                          <a:effectLst/>
                          <a:latin typeface="標楷體" panose="03000509000000000000" pitchFamily="65" charset="-120"/>
                          <a:ea typeface="標楷體" panose="03000509000000000000" pitchFamily="65" charset="-120"/>
                        </a:rPr>
                        <a:t>創新及精進</a:t>
                      </a:r>
                      <a:endParaRPr lang="zh-TW" altLang="en-US" sz="28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algn="l" fontAlgn="t"/>
                      <a:r>
                        <a:rPr lang="zh-TW" altLang="en-US" sz="2000" b="0" i="0" u="none" strike="noStrike" dirty="0" smtClean="0">
                          <a:solidFill>
                            <a:srgbClr val="000000"/>
                          </a:solidFill>
                          <a:effectLst/>
                          <a:latin typeface="標楷體" panose="03000509000000000000" pitchFamily="65" charset="-120"/>
                          <a:ea typeface="標楷體" panose="03000509000000000000" pitchFamily="65" charset="-120"/>
                        </a:rPr>
                        <a:t>辦理公務統計業務之創新與精進。</a:t>
                      </a:r>
                      <a:endParaRPr lang="zh-TW" altLang="en-US" sz="2000" b="0" i="0" u="none" strike="noStrike" dirty="0">
                        <a:solidFill>
                          <a:srgbClr val="000000"/>
                        </a:solidFill>
                        <a:effectLst/>
                        <a:latin typeface="標楷體" panose="03000509000000000000" pitchFamily="65" charset="-120"/>
                        <a:ea typeface="標楷體" panose="03000509000000000000" pitchFamily="65" charset="-120"/>
                      </a:endParaRPr>
                    </a:p>
                  </a:txBody>
                  <a:tcPr marL="3527" marR="3527" marT="3527" marB="0" anchor="ct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檢討公務統計工作之推動現況並研擬精進作業。</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a:t>
                      </a:r>
                      <a:r>
                        <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依施政需求，規劃創新相關公務統計業務。</a:t>
                      </a:r>
                      <a:endParaRPr kumimoji="1" lang="zh-TW" altLang="en-US" sz="2000" b="0" i="0" u="none" strike="noStrike" cap="none" normalizeH="0" baseline="0" dirty="0" smtClean="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3527" marR="3527" marT="3527" marB="0" anchor="ctr"/>
                </a:tc>
              </a:tr>
            </a:tbl>
          </a:graphicData>
        </a:graphic>
      </p:graphicFrame>
    </p:spTree>
    <p:extLst>
      <p:ext uri="{BB962C8B-B14F-4D97-AF65-F5344CB8AC3E}">
        <p14:creationId xmlns:p14="http://schemas.microsoft.com/office/powerpoint/2010/main" val="449675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統計線</a:t>
            </a:r>
            <a:r>
              <a:rPr lang="zh-TW" altLang="en-US" dirty="0" smtClean="0"/>
              <a:t>上簽核系統討論</a:t>
            </a:r>
            <a:endParaRPr lang="zh-TW" altLang="en-US" dirty="0"/>
          </a:p>
        </p:txBody>
      </p:sp>
      <p:sp>
        <p:nvSpPr>
          <p:cNvPr id="3" name="內容版面配置區 2"/>
          <p:cNvSpPr>
            <a:spLocks noGrp="1"/>
          </p:cNvSpPr>
          <p:nvPr>
            <p:ph idx="1"/>
          </p:nvPr>
        </p:nvSpPr>
        <p:spPr/>
        <p:txBody>
          <a:bodyPr/>
          <a:lstStyle/>
          <a:p>
            <a:r>
              <a:rPr lang="zh-TW" altLang="en-US" dirty="0" smtClean="0"/>
              <a:t>統計線上簽核網站：</a:t>
            </a:r>
            <a:r>
              <a:rPr lang="zh-TW" altLang="en-US" dirty="0">
                <a:hlinkClick r:id="rId2"/>
              </a:rPr>
              <a:t>行政院主計總處公務統計管理資訊系統 </a:t>
            </a:r>
            <a:r>
              <a:rPr lang="en-US" altLang="zh-TW" dirty="0">
                <a:hlinkClick r:id="rId2"/>
              </a:rPr>
              <a:t>(dgbas.gov.tw</a:t>
            </a:r>
            <a:r>
              <a:rPr lang="en-US" altLang="zh-TW" dirty="0" smtClean="0">
                <a:hlinkClick r:id="rId2"/>
              </a:rPr>
              <a:t>)</a:t>
            </a:r>
            <a:endParaRPr lang="en-US" altLang="zh-TW" dirty="0" smtClean="0"/>
          </a:p>
          <a:p>
            <a:endParaRPr lang="en-US" altLang="zh-TW" dirty="0"/>
          </a:p>
        </p:txBody>
      </p:sp>
    </p:spTree>
    <p:extLst>
      <p:ext uri="{BB962C8B-B14F-4D97-AF65-F5344CB8AC3E}">
        <p14:creationId xmlns:p14="http://schemas.microsoft.com/office/powerpoint/2010/main" val="1953351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zh-TW" sz="4400" kern="100" dirty="0"/>
              <a:t>公務統計報表錯誤態樣</a:t>
            </a:r>
            <a:r>
              <a:rPr lang="zh-TW" altLang="zh-TW" sz="4400" kern="100" dirty="0" smtClean="0"/>
              <a:t>討論</a:t>
            </a:r>
            <a:endParaRPr lang="zh-TW" altLang="en-US" sz="4400" dirty="0"/>
          </a:p>
        </p:txBody>
      </p:sp>
      <p:sp>
        <p:nvSpPr>
          <p:cNvPr id="3" name="文字版面配置區 2"/>
          <p:cNvSpPr>
            <a:spLocks noGrp="1"/>
          </p:cNvSpPr>
          <p:nvPr>
            <p:ph type="body" idx="1"/>
          </p:nvPr>
        </p:nvSpPr>
        <p:spPr/>
        <p:txBody>
          <a:bodyPr/>
          <a:lstStyle/>
          <a:p>
            <a:pPr marL="342900" indent="-342900">
              <a:buAutoNum type="arabicPeriod"/>
            </a:pPr>
            <a:r>
              <a:rPr lang="zh-TW" altLang="en-US" dirty="0" smtClean="0"/>
              <a:t>編報規定</a:t>
            </a:r>
            <a:endParaRPr lang="en-US" altLang="zh-TW" dirty="0" smtClean="0"/>
          </a:p>
          <a:p>
            <a:pPr marL="342900" indent="-342900">
              <a:buAutoNum type="arabicPeriod"/>
            </a:pPr>
            <a:r>
              <a:rPr lang="zh-TW" altLang="en-US" dirty="0"/>
              <a:t>錯誤態樣討論</a:t>
            </a:r>
          </a:p>
        </p:txBody>
      </p:sp>
    </p:spTree>
    <p:extLst>
      <p:ext uri="{BB962C8B-B14F-4D97-AF65-F5344CB8AC3E}">
        <p14:creationId xmlns:p14="http://schemas.microsoft.com/office/powerpoint/2010/main" val="3530811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sz="5400" kern="100" dirty="0"/>
              <a:t>公務統計報表錯誤態樣</a:t>
            </a:r>
            <a:r>
              <a:rPr lang="zh-TW" altLang="zh-TW" sz="5400" kern="100" dirty="0" smtClean="0"/>
              <a:t>討論</a:t>
            </a:r>
            <a:endParaRPr lang="zh-TW" altLang="en-US" dirty="0"/>
          </a:p>
        </p:txBody>
      </p:sp>
      <p:graphicFrame>
        <p:nvGraphicFramePr>
          <p:cNvPr id="7" name="內容版面配置區 3"/>
          <p:cNvGraphicFramePr>
            <a:graphicFrameLocks noGrp="1"/>
          </p:cNvGraphicFramePr>
          <p:nvPr>
            <p:ph idx="1"/>
            <p:extLst>
              <p:ext uri="{D42A27DB-BD31-4B8C-83A1-F6EECF244321}">
                <p14:modId xmlns:p14="http://schemas.microsoft.com/office/powerpoint/2010/main" val="166230348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50972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編報規定</a:t>
            </a:r>
            <a:r>
              <a:rPr lang="zh-TW" altLang="en-US" dirty="0"/>
              <a:t>（１</a:t>
            </a:r>
            <a:r>
              <a:rPr lang="zh-TW" altLang="en-US" dirty="0" smtClean="0"/>
              <a:t>／２）</a:t>
            </a:r>
            <a:endParaRPr lang="zh-TW" altLang="en-US" dirty="0"/>
          </a:p>
        </p:txBody>
      </p:sp>
      <p:graphicFrame>
        <p:nvGraphicFramePr>
          <p:cNvPr id="4" name="Object 36"/>
          <p:cNvGraphicFramePr>
            <a:graphicFrameLocks noChangeAspect="1"/>
          </p:cNvGraphicFramePr>
          <p:nvPr>
            <p:extLst>
              <p:ext uri="{D42A27DB-BD31-4B8C-83A1-F6EECF244321}">
                <p14:modId xmlns:p14="http://schemas.microsoft.com/office/powerpoint/2010/main" val="3744531163"/>
              </p:ext>
            </p:extLst>
          </p:nvPr>
        </p:nvGraphicFramePr>
        <p:xfrm>
          <a:off x="1161008" y="1715859"/>
          <a:ext cx="9103337" cy="4802000"/>
        </p:xfrm>
        <a:graphic>
          <a:graphicData uri="http://schemas.openxmlformats.org/presentationml/2006/ole">
            <mc:AlternateContent xmlns:mc="http://schemas.openxmlformats.org/markup-compatibility/2006">
              <mc:Choice xmlns:v="urn:schemas-microsoft-com:vml" Requires="v">
                <p:oleObj spid="_x0000_s3083" name="工作表" r:id="rId3" imgW="8029702" imgH="7553250" progId="">
                  <p:embed/>
                </p:oleObj>
              </mc:Choice>
              <mc:Fallback>
                <p:oleObj name="工作表" r:id="rId3" imgW="8029702" imgH="755325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1008" y="1715859"/>
                        <a:ext cx="9103337" cy="4802000"/>
                      </a:xfrm>
                      <a:prstGeom prst="rect">
                        <a:avLst/>
                      </a:prstGeom>
                      <a:solidFill>
                        <a:srgbClr val="FFCCCC"/>
                      </a:solidFill>
                      <a:ln>
                        <a:noFill/>
                      </a:ln>
                      <a:effectLst/>
                    </p:spPr>
                  </p:pic>
                </p:oleObj>
              </mc:Fallback>
            </mc:AlternateContent>
          </a:graphicData>
        </a:graphic>
      </p:graphicFrame>
      <p:graphicFrame>
        <p:nvGraphicFramePr>
          <p:cNvPr id="6" name="Group 49"/>
          <p:cNvGraphicFramePr>
            <a:graphicFrameLocks noGrp="1"/>
          </p:cNvGraphicFramePr>
          <p:nvPr>
            <p:extLst>
              <p:ext uri="{D42A27DB-BD31-4B8C-83A1-F6EECF244321}">
                <p14:modId xmlns:p14="http://schemas.microsoft.com/office/powerpoint/2010/main" val="3279331315"/>
              </p:ext>
            </p:extLst>
          </p:nvPr>
        </p:nvGraphicFramePr>
        <p:xfrm>
          <a:off x="611187" y="4555524"/>
          <a:ext cx="7667840" cy="1751536"/>
        </p:xfrm>
        <a:graphic>
          <a:graphicData uri="http://schemas.openxmlformats.org/drawingml/2006/table">
            <a:tbl>
              <a:tblPr>
                <a:tableStyleId>{8A107856-5554-42FB-B03E-39F5DBC370BA}</a:tableStyleId>
              </a:tblPr>
              <a:tblGrid>
                <a:gridCol w="1250564"/>
                <a:gridCol w="1046206"/>
                <a:gridCol w="1198885"/>
                <a:gridCol w="1313655"/>
                <a:gridCol w="1540476"/>
                <a:gridCol w="1318054"/>
              </a:tblGrid>
              <a:tr h="370647">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線上簽核流程</a:t>
                      </a:r>
                    </a:p>
                  </a:txBody>
                  <a:tcPr marT="45692" marB="45692" anchor="ctr" horzOverflow="overflow"/>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TW" altLang="en-US" sz="19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endParaRPr>
                    </a:p>
                  </a:txBody>
                  <a:tcPr marT="45692" marB="45692" anchor="ctr" horzOverflow="overflow"/>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r>
              <a:tr h="201003">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effectLst/>
                          <a:latin typeface="標楷體" panose="03000509000000000000" pitchFamily="65" charset="-120"/>
                          <a:ea typeface="標楷體" panose="03000509000000000000" pitchFamily="65" charset="-120"/>
                        </a:rPr>
                        <a:t>填表</a:t>
                      </a: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審核</a:t>
                      </a:r>
                      <a:endParaRPr kumimoji="0" lang="zh-TW" altLang="en-US" sz="19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業務主管人員</a:t>
                      </a:r>
                      <a:endParaRPr kumimoji="0" lang="zh-TW" altLang="en-US" sz="1900" b="1"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TW" altLang="en-US" sz="190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rPr>
                        <a:t>統計人員</a:t>
                      </a:r>
                      <a:r>
                        <a:rPr kumimoji="0" lang="zh-TW" altLang="en-US" sz="1900" b="0" i="0" u="none" strike="noStrike" cap="none" normalizeH="0" baseline="0" dirty="0" smtClean="0">
                          <a:ln>
                            <a:noFill/>
                          </a:ln>
                          <a:solidFill>
                            <a:schemeClr val="tx1"/>
                          </a:solidFill>
                          <a:effectLst/>
                          <a:latin typeface="標楷體" panose="03000509000000000000" pitchFamily="65" charset="-120"/>
                          <a:ea typeface="標楷體" panose="03000509000000000000" pitchFamily="65" charset="-120"/>
                        </a:rPr>
                        <a:t>審核</a:t>
                      </a: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effectLst/>
                          <a:latin typeface="標楷體" panose="03000509000000000000" pitchFamily="65" charset="-120"/>
                          <a:ea typeface="標楷體" panose="03000509000000000000" pitchFamily="65" charset="-120"/>
                        </a:rPr>
                        <a:t>主辦統計人員</a:t>
                      </a: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effectLst/>
                          <a:latin typeface="標楷體" panose="03000509000000000000" pitchFamily="65" charset="-120"/>
                          <a:ea typeface="標楷體" panose="03000509000000000000" pitchFamily="65" charset="-120"/>
                        </a:rPr>
                        <a:t>機關首長</a:t>
                      </a:r>
                      <a:endParaRPr kumimoji="0" lang="zh-TW" altLang="en-US" sz="1900" b="1" i="0" u="none" strike="noStrike" cap="none" normalizeH="0" baseline="0" dirty="0" smtClean="0">
                        <a:ln>
                          <a:noFill/>
                        </a:ln>
                        <a:solidFill>
                          <a:schemeClr val="hlink"/>
                        </a:solidFill>
                        <a:effectLst/>
                        <a:latin typeface="標楷體" panose="03000509000000000000" pitchFamily="65" charset="-120"/>
                        <a:ea typeface="標楷體" panose="03000509000000000000" pitchFamily="65" charset="-120"/>
                      </a:endParaRPr>
                    </a:p>
                  </a:txBody>
                  <a:tcPr marT="45692" marB="45692" anchor="ctr" horzOverflow="overflow"/>
                </a:tc>
              </a:tr>
              <a:tr h="700088">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effectLst/>
                          <a:latin typeface="標楷體" panose="03000509000000000000" pitchFamily="65" charset="-120"/>
                          <a:ea typeface="標楷體" panose="03000509000000000000" pitchFamily="65" charset="-120"/>
                        </a:rPr>
                        <a:t>承辦人員</a:t>
                      </a:r>
                      <a:endParaRPr kumimoji="0" lang="zh-TW" altLang="en-US" sz="19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科長</a:t>
                      </a:r>
                      <a:endParaRPr kumimoji="0" lang="en-US" altLang="zh-TW" sz="19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rPr>
                        <a:t>科長</a:t>
                      </a:r>
                      <a:endParaRPr kumimoji="0" lang="zh-TW" altLang="en-US" sz="1900" b="0" i="0" u="none" strike="noStrike" cap="none" normalizeH="0" baseline="0" dirty="0" smtClean="0">
                        <a:ln>
                          <a:noFill/>
                        </a:ln>
                        <a:solidFill>
                          <a:srgbClr val="FF0000"/>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effectLst/>
                          <a:latin typeface="標楷體" panose="03000509000000000000" pitchFamily="65" charset="-120"/>
                          <a:ea typeface="標楷體" panose="03000509000000000000" pitchFamily="65" charset="-120"/>
                        </a:rPr>
                        <a:t>會計室統計人員</a:t>
                      </a:r>
                      <a:endParaRPr kumimoji="0" lang="zh-TW" altLang="en-US" sz="19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endParaRP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rPr>
                        <a:t>會計室主任</a:t>
                      </a:r>
                    </a:p>
                  </a:txBody>
                  <a:tcPr marT="45692" marB="45692" anchor="ctr" horzOverflow="overflow"/>
                </a:tc>
                <a:tc>
                  <a:txBody>
                    <a:bodyPr/>
                    <a:lstStyle>
                      <a:lvl1pPr>
                        <a:spcBef>
                          <a:spcPct val="20000"/>
                        </a:spcBef>
                        <a:defRPr kumimoji="1" sz="2800">
                          <a:solidFill>
                            <a:schemeClr val="tx1"/>
                          </a:solidFill>
                          <a:latin typeface="Verdana" panose="020B0604030504040204" pitchFamily="34" charset="0"/>
                          <a:ea typeface="新細明體" panose="02020500000000000000" pitchFamily="18" charset="-120"/>
                        </a:defRPr>
                      </a:lvl1pPr>
                      <a:lvl2pPr marL="742950" indent="-285750">
                        <a:spcBef>
                          <a:spcPct val="20000"/>
                        </a:spcBef>
                        <a:defRPr kumimoji="1" sz="2400">
                          <a:solidFill>
                            <a:schemeClr val="tx1"/>
                          </a:solidFill>
                          <a:latin typeface="Verdana" panose="020B0604030504040204" pitchFamily="34" charset="0"/>
                          <a:ea typeface="新細明體" panose="02020500000000000000" pitchFamily="18" charset="-120"/>
                        </a:defRPr>
                      </a:lvl2pPr>
                      <a:lvl3pPr marL="1143000" indent="-228600">
                        <a:spcBef>
                          <a:spcPct val="20000"/>
                        </a:spcBef>
                        <a:defRPr kumimoji="1" sz="2000">
                          <a:solidFill>
                            <a:schemeClr val="tx1"/>
                          </a:solidFill>
                          <a:latin typeface="Verdana" panose="020B0604030504040204" pitchFamily="34" charset="0"/>
                          <a:ea typeface="新細明體" panose="02020500000000000000" pitchFamily="18" charset="-120"/>
                        </a:defRPr>
                      </a:lvl3pPr>
                      <a:lvl4pPr marL="1600200" indent="-228600">
                        <a:spcBef>
                          <a:spcPct val="20000"/>
                        </a:spcBef>
                        <a:defRPr kumimoji="1">
                          <a:solidFill>
                            <a:schemeClr val="tx1"/>
                          </a:solidFill>
                          <a:latin typeface="Verdana" panose="020B0604030504040204" pitchFamily="34" charset="0"/>
                          <a:ea typeface="新細明體" panose="02020500000000000000" pitchFamily="18" charset="-120"/>
                        </a:defRPr>
                      </a:lvl4pPr>
                      <a:lvl5pPr marL="2057400" indent="-228600">
                        <a:spcBef>
                          <a:spcPct val="20000"/>
                        </a:spcBef>
                        <a:defRPr kumimoji="1">
                          <a:solidFill>
                            <a:schemeClr val="tx1"/>
                          </a:solidFill>
                          <a:latin typeface="Verdana" panose="020B0604030504040204" pitchFamily="34" charset="0"/>
                          <a:ea typeface="新細明體" panose="02020500000000000000" pitchFamily="18" charset="-120"/>
                        </a:defRPr>
                      </a:lvl5pPr>
                      <a:lvl6pPr marL="25146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fontAlgn="base">
                        <a:spcBef>
                          <a:spcPct val="2000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1900" u="none" strike="noStrike" cap="none" normalizeH="0" baseline="0" dirty="0" smtClean="0">
                          <a:ln>
                            <a:noFill/>
                          </a:ln>
                          <a:effectLst/>
                          <a:latin typeface="標楷體" panose="03000509000000000000" pitchFamily="65" charset="-120"/>
                          <a:ea typeface="標楷體" panose="03000509000000000000" pitchFamily="65" charset="-120"/>
                        </a:rPr>
                        <a:t>秘書</a:t>
                      </a:r>
                      <a:endParaRPr kumimoji="0" lang="zh-TW" altLang="en-US" sz="1900" b="0" i="0" u="none" strike="noStrike" cap="none" normalizeH="0" baseline="0" dirty="0" smtClean="0">
                        <a:ln>
                          <a:noFill/>
                        </a:ln>
                        <a:solidFill>
                          <a:srgbClr val="000000"/>
                        </a:solidFill>
                        <a:effectLst/>
                        <a:latin typeface="標楷體" panose="03000509000000000000" pitchFamily="65" charset="-120"/>
                        <a:ea typeface="標楷體" panose="03000509000000000000" pitchFamily="65" charset="-120"/>
                      </a:endParaRPr>
                    </a:p>
                  </a:txBody>
                  <a:tcPr marT="45692" marB="45692" anchor="ctr" horzOverflow="overflow"/>
                </a:tc>
              </a:tr>
            </a:tbl>
          </a:graphicData>
        </a:graphic>
      </p:graphicFrame>
      <p:sp>
        <p:nvSpPr>
          <p:cNvPr id="8" name="向右箭號 7"/>
          <p:cNvSpPr/>
          <p:nvPr/>
        </p:nvSpPr>
        <p:spPr>
          <a:xfrm>
            <a:off x="2077748" y="1991788"/>
            <a:ext cx="1143000" cy="500062"/>
          </a:xfrm>
          <a:prstGeom prst="right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en-US" altLang="zh-TW" sz="1400" dirty="0">
                <a:solidFill>
                  <a:srgbClr val="FF0000"/>
                </a:solidFill>
                <a:latin typeface="標楷體" pitchFamily="65" charset="-120"/>
                <a:ea typeface="標楷體" pitchFamily="65" charset="-120"/>
              </a:rPr>
              <a:t>3.</a:t>
            </a:r>
            <a:r>
              <a:rPr lang="zh-TW" altLang="en-US" sz="1400" dirty="0">
                <a:solidFill>
                  <a:srgbClr val="FF0000"/>
                </a:solidFill>
                <a:latin typeface="標楷體" pitchFamily="65" charset="-120"/>
                <a:ea typeface="標楷體" pitchFamily="65" charset="-120"/>
              </a:rPr>
              <a:t>表名</a:t>
            </a:r>
          </a:p>
        </p:txBody>
      </p:sp>
      <p:sp>
        <p:nvSpPr>
          <p:cNvPr id="10" name="內容版面配置區 9"/>
          <p:cNvSpPr>
            <a:spLocks noGrp="1"/>
          </p:cNvSpPr>
          <p:nvPr>
            <p:ph idx="1"/>
          </p:nvPr>
        </p:nvSpPr>
        <p:spPr>
          <a:xfrm>
            <a:off x="8607794" y="3632886"/>
            <a:ext cx="702277" cy="1589079"/>
          </a:xfrm>
          <a:prstGeom prst="down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vert="eaVert" anchor="ctr"/>
          <a:lstStyle/>
          <a:p>
            <a:pPr algn="ctr" eaLnBrk="1" hangingPunct="1">
              <a:defRPr/>
            </a:pPr>
            <a:r>
              <a:rPr lang="en-US" altLang="zh-TW" sz="1200" dirty="0">
                <a:solidFill>
                  <a:srgbClr val="FF0000"/>
                </a:solidFill>
                <a:latin typeface="標楷體" pitchFamily="65" charset="-120"/>
                <a:ea typeface="標楷體" pitchFamily="65" charset="-120"/>
              </a:rPr>
              <a:t>6.</a:t>
            </a:r>
            <a:r>
              <a:rPr lang="zh-TW" altLang="en-US" sz="1200" dirty="0">
                <a:solidFill>
                  <a:srgbClr val="FF0000"/>
                </a:solidFill>
                <a:latin typeface="標楷體" pitchFamily="65" charset="-120"/>
                <a:ea typeface="標楷體" pitchFamily="65" charset="-120"/>
              </a:rPr>
              <a:t>編製日期</a:t>
            </a:r>
          </a:p>
        </p:txBody>
      </p:sp>
      <p:sp>
        <p:nvSpPr>
          <p:cNvPr id="11" name="內容版面配置區 9"/>
          <p:cNvSpPr txBox="1">
            <a:spLocks/>
          </p:cNvSpPr>
          <p:nvPr/>
        </p:nvSpPr>
        <p:spPr>
          <a:xfrm>
            <a:off x="2537681" y="3328086"/>
            <a:ext cx="702277" cy="1741479"/>
          </a:xfrm>
          <a:prstGeom prst="down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vert="eaVert" lIns="45720" tIns="45720" rIns="45720" bIns="45720" rtlCol="0" anchor="ct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lt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lt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lt1"/>
                </a:solidFill>
                <a:latin typeface="+mn-lt"/>
                <a:ea typeface="+mn-ea"/>
                <a:cs typeface="+mn-cs"/>
              </a:defRPr>
            </a:lvl9pPr>
          </a:lstStyle>
          <a:p>
            <a:pPr marL="310896" lvl="2" indent="0" algn="ctr">
              <a:buNone/>
              <a:defRPr/>
            </a:pPr>
            <a:r>
              <a:rPr lang="zh-TW" altLang="en-US" sz="1800" dirty="0" smtClean="0">
                <a:solidFill>
                  <a:srgbClr val="FF0000"/>
                </a:solidFill>
                <a:latin typeface="標楷體" pitchFamily="65" charset="-120"/>
                <a:ea typeface="標楷體" pitchFamily="65" charset="-120"/>
              </a:rPr>
              <a:t>要點兩次</a:t>
            </a:r>
            <a:endParaRPr lang="zh-TW" altLang="en-US" sz="1800" dirty="0">
              <a:solidFill>
                <a:srgbClr val="FF0000"/>
              </a:solidFill>
              <a:latin typeface="標楷體" pitchFamily="65" charset="-120"/>
              <a:ea typeface="標楷體" pitchFamily="65" charset="-120"/>
            </a:endParaRPr>
          </a:p>
        </p:txBody>
      </p:sp>
      <p:sp>
        <p:nvSpPr>
          <p:cNvPr id="12" name="圓角矩形 11"/>
          <p:cNvSpPr/>
          <p:nvPr/>
        </p:nvSpPr>
        <p:spPr>
          <a:xfrm>
            <a:off x="3376838" y="3033219"/>
            <a:ext cx="4740858" cy="1465347"/>
          </a:xfrm>
          <a:prstGeom prst="round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eaLnBrk="1" hangingPunct="1"/>
            <a:r>
              <a:rPr lang="en-US" altLang="zh-TW" sz="1400" dirty="0">
                <a:solidFill>
                  <a:srgbClr val="000000"/>
                </a:solidFill>
                <a:latin typeface="標楷體" panose="03000509000000000000" pitchFamily="65" charset="-120"/>
                <a:ea typeface="標楷體" panose="03000509000000000000" pitchFamily="65" charset="-120"/>
              </a:rPr>
              <a:t>5.</a:t>
            </a:r>
          </a:p>
          <a:p>
            <a:pPr eaLnBrk="1" hangingPunct="1"/>
            <a:r>
              <a:rPr lang="en-US" altLang="zh-TW" sz="1400" dirty="0">
                <a:solidFill>
                  <a:srgbClr val="FF0000"/>
                </a:solidFill>
                <a:latin typeface="標楷體" panose="03000509000000000000" pitchFamily="65" charset="-120"/>
                <a:ea typeface="標楷體" panose="03000509000000000000" pitchFamily="65" charset="-120"/>
              </a:rPr>
              <a:t>a.0</a:t>
            </a:r>
            <a:r>
              <a:rPr lang="zh-TW" altLang="en-US" sz="1400" dirty="0">
                <a:solidFill>
                  <a:srgbClr val="FF0000"/>
                </a:solidFill>
                <a:latin typeface="標楷體" panose="03000509000000000000" pitchFamily="65" charset="-120"/>
                <a:ea typeface="標楷體" panose="03000509000000000000" pitchFamily="65" charset="-120"/>
              </a:rPr>
              <a:t>或無數值，以「</a:t>
            </a:r>
            <a:r>
              <a:rPr lang="en-US" altLang="zh-TW" sz="1400" dirty="0">
                <a:solidFill>
                  <a:srgbClr val="FF0000"/>
                </a:solidFill>
                <a:latin typeface="標楷體" panose="03000509000000000000" pitchFamily="65" charset="-120"/>
                <a:ea typeface="標楷體" panose="03000509000000000000" pitchFamily="65" charset="-120"/>
              </a:rPr>
              <a:t>-</a:t>
            </a:r>
            <a:r>
              <a:rPr lang="zh-TW" altLang="en-US" sz="1400" dirty="0">
                <a:solidFill>
                  <a:srgbClr val="FF0000"/>
                </a:solidFill>
                <a:latin typeface="標楷體" panose="03000509000000000000" pitchFamily="65" charset="-120"/>
                <a:ea typeface="標楷體" panose="03000509000000000000" pitchFamily="65" charset="-120"/>
              </a:rPr>
              <a:t>」表示。</a:t>
            </a:r>
            <a:endParaRPr lang="en-US" altLang="zh-TW" sz="1400" dirty="0">
              <a:solidFill>
                <a:srgbClr val="FF0000"/>
              </a:solidFill>
              <a:latin typeface="標楷體" panose="03000509000000000000" pitchFamily="65" charset="-120"/>
              <a:ea typeface="標楷體" panose="03000509000000000000" pitchFamily="65" charset="-120"/>
            </a:endParaRPr>
          </a:p>
          <a:p>
            <a:pPr eaLnBrk="1" hangingPunct="1"/>
            <a:r>
              <a:rPr lang="en-US" altLang="zh-TW" sz="1400" dirty="0">
                <a:solidFill>
                  <a:srgbClr val="000000"/>
                </a:solidFill>
                <a:latin typeface="標楷體" panose="03000509000000000000" pitchFamily="65" charset="-120"/>
                <a:ea typeface="標楷體" panose="03000509000000000000" pitchFamily="65" charset="-120"/>
              </a:rPr>
              <a:t>b.</a:t>
            </a:r>
            <a:r>
              <a:rPr lang="zh-TW" altLang="en-US" sz="1400" dirty="0">
                <a:solidFill>
                  <a:srgbClr val="000000"/>
                </a:solidFill>
                <a:latin typeface="標楷體" panose="03000509000000000000" pitchFamily="65" charset="-120"/>
                <a:ea typeface="標楷體" panose="03000509000000000000" pitchFamily="65" charset="-120"/>
              </a:rPr>
              <a:t>該資料期間皆無數值，以「無事實填報」表示</a:t>
            </a:r>
            <a:r>
              <a:rPr lang="zh-TW" altLang="en-US" sz="1400" dirty="0" smtClean="0">
                <a:solidFill>
                  <a:srgbClr val="000000"/>
                </a:solidFill>
                <a:latin typeface="標楷體" panose="03000509000000000000" pitchFamily="65" charset="-120"/>
                <a:ea typeface="標楷體" panose="03000509000000000000" pitchFamily="65" charset="-120"/>
              </a:rPr>
              <a:t>；尚</a:t>
            </a:r>
            <a:r>
              <a:rPr lang="zh-TW" altLang="en-US" sz="1400" dirty="0">
                <a:solidFill>
                  <a:srgbClr val="000000"/>
                </a:solidFill>
                <a:latin typeface="標楷體" panose="03000509000000000000" pitchFamily="65" charset="-120"/>
                <a:ea typeface="標楷體" panose="03000509000000000000" pitchFamily="65" charset="-120"/>
              </a:rPr>
              <a:t>需報送。</a:t>
            </a:r>
            <a:endParaRPr lang="en-US" altLang="zh-TW" sz="1400" dirty="0">
              <a:solidFill>
                <a:srgbClr val="000000"/>
              </a:solidFill>
              <a:latin typeface="標楷體" panose="03000509000000000000" pitchFamily="65" charset="-120"/>
              <a:ea typeface="標楷體" panose="03000509000000000000" pitchFamily="65" charset="-120"/>
            </a:endParaRPr>
          </a:p>
          <a:p>
            <a:r>
              <a:rPr lang="en-US" altLang="zh-TW" sz="1400" dirty="0">
                <a:solidFill>
                  <a:srgbClr val="000000"/>
                </a:solidFill>
                <a:latin typeface="標楷體" panose="03000509000000000000" pitchFamily="65" charset="-120"/>
                <a:ea typeface="標楷體" panose="03000509000000000000" pitchFamily="65" charset="-120"/>
              </a:rPr>
              <a:t>c.</a:t>
            </a:r>
            <a:r>
              <a:rPr lang="zh-TW" altLang="en-US" sz="1400" dirty="0">
                <a:solidFill>
                  <a:srgbClr val="000000"/>
                </a:solidFill>
                <a:latin typeface="標楷體" panose="03000509000000000000" pitchFamily="65" charset="-120"/>
                <a:ea typeface="標楷體" panose="03000509000000000000" pitchFamily="65" charset="-120"/>
              </a:rPr>
              <a:t>遇人員異動時確實</a:t>
            </a:r>
            <a:r>
              <a:rPr lang="zh-TW" altLang="en-US" sz="1400" dirty="0" smtClean="0">
                <a:solidFill>
                  <a:srgbClr val="000000"/>
                </a:solidFill>
                <a:latin typeface="標楷體" panose="03000509000000000000" pitchFamily="65" charset="-120"/>
                <a:ea typeface="標楷體" panose="03000509000000000000" pitchFamily="65" charset="-120"/>
              </a:rPr>
              <a:t>移交，填寫「</a:t>
            </a:r>
            <a:r>
              <a:rPr lang="zh-TW" altLang="en-US" sz="1400" b="1" dirty="0" smtClean="0">
                <a:solidFill>
                  <a:srgbClr val="FF0000"/>
                </a:solidFill>
                <a:latin typeface="標楷體" panose="03000509000000000000" pitchFamily="65" charset="-120"/>
                <a:ea typeface="標楷體" panose="03000509000000000000" pitchFamily="65" charset="-120"/>
              </a:rPr>
              <a:t>簽核人員異動清單</a:t>
            </a:r>
            <a:r>
              <a:rPr lang="zh-TW" altLang="en-US" sz="1400" dirty="0" smtClean="0">
                <a:solidFill>
                  <a:srgbClr val="000000"/>
                </a:solidFill>
                <a:latin typeface="標楷體" panose="03000509000000000000" pitchFamily="65" charset="-120"/>
                <a:ea typeface="標楷體" panose="03000509000000000000" pitchFamily="65" charset="-120"/>
              </a:rPr>
              <a:t>」。</a:t>
            </a:r>
            <a:endParaRPr lang="en-US" altLang="zh-TW" sz="1400" dirty="0">
              <a:solidFill>
                <a:srgbClr val="000000"/>
              </a:solidFill>
              <a:latin typeface="標楷體" panose="03000509000000000000" pitchFamily="65" charset="-120"/>
              <a:ea typeface="標楷體" panose="03000509000000000000" pitchFamily="65" charset="-120"/>
            </a:endParaRPr>
          </a:p>
          <a:p>
            <a:pPr algn="ctr" eaLnBrk="1" hangingPunct="1"/>
            <a:endParaRPr lang="zh-TW" altLang="en-US" sz="2400" dirty="0">
              <a:solidFill>
                <a:srgbClr val="FFFFE1"/>
              </a:solidFill>
              <a:latin typeface="Arial" panose="020B0604020202020204" pitchFamily="34" charset="0"/>
            </a:endParaRPr>
          </a:p>
        </p:txBody>
      </p:sp>
      <p:sp>
        <p:nvSpPr>
          <p:cNvPr id="13" name="向左箭號 12"/>
          <p:cNvSpPr/>
          <p:nvPr/>
        </p:nvSpPr>
        <p:spPr>
          <a:xfrm>
            <a:off x="3903399" y="1527969"/>
            <a:ext cx="1285875" cy="571500"/>
          </a:xfrm>
          <a:prstGeom prst="left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en-US" altLang="zh-TW" sz="1400" dirty="0">
                <a:solidFill>
                  <a:srgbClr val="FF0000"/>
                </a:solidFill>
                <a:latin typeface="標楷體" pitchFamily="65" charset="-120"/>
                <a:ea typeface="標楷體" pitchFamily="65" charset="-120"/>
              </a:rPr>
              <a:t>1.</a:t>
            </a:r>
            <a:r>
              <a:rPr lang="zh-TW" altLang="en-US" sz="1400" dirty="0">
                <a:solidFill>
                  <a:srgbClr val="FF0000"/>
                </a:solidFill>
                <a:latin typeface="標楷體" pitchFamily="65" charset="-120"/>
                <a:ea typeface="標楷體" pitchFamily="65" charset="-120"/>
              </a:rPr>
              <a:t>編製期限</a:t>
            </a:r>
          </a:p>
        </p:txBody>
      </p:sp>
      <p:sp>
        <p:nvSpPr>
          <p:cNvPr id="16" name="向左箭號 15"/>
          <p:cNvSpPr/>
          <p:nvPr/>
        </p:nvSpPr>
        <p:spPr>
          <a:xfrm>
            <a:off x="7288727" y="2063750"/>
            <a:ext cx="1285875" cy="571500"/>
          </a:xfrm>
          <a:prstGeom prst="left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en-US" altLang="zh-TW" sz="1400" dirty="0">
                <a:solidFill>
                  <a:srgbClr val="FF0000"/>
                </a:solidFill>
                <a:latin typeface="標楷體" pitchFamily="65" charset="-120"/>
                <a:ea typeface="標楷體" pitchFamily="65" charset="-120"/>
              </a:rPr>
              <a:t>4.</a:t>
            </a:r>
            <a:r>
              <a:rPr lang="zh-TW" altLang="en-US" sz="1400" dirty="0">
                <a:solidFill>
                  <a:srgbClr val="FF0000"/>
                </a:solidFill>
                <a:latin typeface="標楷體" pitchFamily="65" charset="-120"/>
                <a:ea typeface="標楷體" pitchFamily="65" charset="-120"/>
              </a:rPr>
              <a:t>資料期間</a:t>
            </a:r>
          </a:p>
        </p:txBody>
      </p:sp>
      <p:sp>
        <p:nvSpPr>
          <p:cNvPr id="17" name="向右箭號 16"/>
          <p:cNvSpPr/>
          <p:nvPr/>
        </p:nvSpPr>
        <p:spPr>
          <a:xfrm>
            <a:off x="5982349" y="1430109"/>
            <a:ext cx="1428750" cy="571500"/>
          </a:xfrm>
          <a:prstGeom prst="right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en-US" altLang="zh-TW" sz="1400" dirty="0">
                <a:solidFill>
                  <a:srgbClr val="FF0000"/>
                </a:solidFill>
                <a:latin typeface="標楷體" pitchFamily="65" charset="-120"/>
                <a:ea typeface="標楷體" pitchFamily="65" charset="-120"/>
              </a:rPr>
              <a:t>2.</a:t>
            </a:r>
            <a:r>
              <a:rPr lang="zh-TW" altLang="en-US" sz="1400" dirty="0">
                <a:solidFill>
                  <a:srgbClr val="FF0000"/>
                </a:solidFill>
                <a:latin typeface="標楷體" pitchFamily="65" charset="-120"/>
                <a:ea typeface="標楷體" pitchFamily="65" charset="-120"/>
              </a:rPr>
              <a:t>編制機關</a:t>
            </a:r>
          </a:p>
        </p:txBody>
      </p:sp>
    </p:spTree>
    <p:extLst>
      <p:ext uri="{BB962C8B-B14F-4D97-AF65-F5344CB8AC3E}">
        <p14:creationId xmlns:p14="http://schemas.microsoft.com/office/powerpoint/2010/main" val="1879832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編報規定</a:t>
            </a:r>
            <a:r>
              <a:rPr lang="zh-TW" altLang="en-US" dirty="0" smtClean="0"/>
              <a:t>（２／２）</a:t>
            </a:r>
            <a:endParaRPr lang="zh-TW" altLang="en-US" dirty="0"/>
          </a:p>
        </p:txBody>
      </p:sp>
      <p:pic>
        <p:nvPicPr>
          <p:cNvPr id="5"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2666" y="1857737"/>
            <a:ext cx="7622996" cy="4640457"/>
          </a:xfrm>
          <a:prstGeom prst="rect">
            <a:avLst/>
          </a:prstGeom>
          <a:solidFill>
            <a:srgbClr val="FFCCCC"/>
          </a:solidFill>
          <a:ln>
            <a:noFill/>
          </a:ln>
          <a:extLst>
            <a:ext uri="{91240B29-F687-4F45-9708-019B960494DF}">
              <a14:hiddenLine xmlns:a14="http://schemas.microsoft.com/office/drawing/2010/main" w="38100" algn="ctr">
                <a:solidFill>
                  <a:srgbClr val="000000"/>
                </a:solidFill>
                <a:miter lim="800000"/>
                <a:headEnd/>
                <a:tailEnd/>
              </a14:hiddenLine>
            </a:ext>
          </a:extLst>
        </p:spPr>
      </p:pic>
      <p:sp>
        <p:nvSpPr>
          <p:cNvPr id="7" name="向左箭號 6"/>
          <p:cNvSpPr/>
          <p:nvPr/>
        </p:nvSpPr>
        <p:spPr>
          <a:xfrm>
            <a:off x="3373523" y="3004837"/>
            <a:ext cx="1871662" cy="571500"/>
          </a:xfrm>
          <a:prstGeom prst="leftArrow">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en-US" altLang="zh-TW" sz="1400" dirty="0">
                <a:solidFill>
                  <a:srgbClr val="FF0000"/>
                </a:solidFill>
                <a:latin typeface="標楷體" pitchFamily="65" charset="-120"/>
                <a:ea typeface="標楷體" pitchFamily="65" charset="-120"/>
              </a:rPr>
              <a:t>1.</a:t>
            </a:r>
            <a:r>
              <a:rPr lang="zh-TW" altLang="en-US" sz="1400" dirty="0">
                <a:solidFill>
                  <a:srgbClr val="FF0000"/>
                </a:solidFill>
                <a:latin typeface="標楷體" pitchFamily="65" charset="-120"/>
                <a:ea typeface="標楷體" pitchFamily="65" charset="-120"/>
              </a:rPr>
              <a:t>無事實填報</a:t>
            </a:r>
          </a:p>
        </p:txBody>
      </p:sp>
      <p:sp>
        <p:nvSpPr>
          <p:cNvPr id="8" name="橢圓 11"/>
          <p:cNvSpPr>
            <a:spLocks noChangeArrowheads="1"/>
          </p:cNvSpPr>
          <p:nvPr/>
        </p:nvSpPr>
        <p:spPr bwMode="auto">
          <a:xfrm>
            <a:off x="2324985" y="3004837"/>
            <a:ext cx="1071562" cy="428625"/>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algn="ctr" eaLnBrk="1" hangingPunct="1"/>
            <a:endParaRPr lang="zh-TW" altLang="en-US" sz="1700">
              <a:latin typeface="Arial" panose="020B0604020202020204" pitchFamily="34" charset="0"/>
            </a:endParaRPr>
          </a:p>
        </p:txBody>
      </p:sp>
      <p:sp>
        <p:nvSpPr>
          <p:cNvPr id="9" name="橢圓 11"/>
          <p:cNvSpPr>
            <a:spLocks noChangeArrowheads="1"/>
          </p:cNvSpPr>
          <p:nvPr/>
        </p:nvSpPr>
        <p:spPr bwMode="auto">
          <a:xfrm>
            <a:off x="8383502" y="5031345"/>
            <a:ext cx="1071562" cy="428625"/>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algn="ctr" eaLnBrk="1" hangingPunct="1"/>
            <a:endParaRPr lang="zh-TW" altLang="en-US" sz="1700">
              <a:latin typeface="Arial" panose="020B0604020202020204" pitchFamily="34" charset="0"/>
            </a:endParaRPr>
          </a:p>
        </p:txBody>
      </p:sp>
    </p:spTree>
    <p:extLst>
      <p:ext uri="{BB962C8B-B14F-4D97-AF65-F5344CB8AC3E}">
        <p14:creationId xmlns:p14="http://schemas.microsoft.com/office/powerpoint/2010/main" val="42015654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統計報表</a:t>
            </a:r>
            <a:endParaRPr lang="zh-TW" altLang="en-US"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800828753"/>
              </p:ext>
            </p:extLst>
          </p:nvPr>
        </p:nvGraphicFramePr>
        <p:xfrm>
          <a:off x="1023938" y="2286000"/>
          <a:ext cx="9720262"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95887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內部統計稽核</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611869877"/>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83490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內部統計稽核流程及方式</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753379047"/>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15118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內部統計稽核目標</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1629000180"/>
              </p:ext>
            </p:extLst>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73747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本年度內部</a:t>
            </a:r>
            <a:r>
              <a:rPr lang="zh-TW" altLang="en-US" dirty="0" smtClean="0"/>
              <a:t>稽核計劃</a:t>
            </a:r>
            <a:endParaRPr lang="zh-TW" altLang="en-US" dirty="0"/>
          </a:p>
        </p:txBody>
      </p:sp>
      <p:sp>
        <p:nvSpPr>
          <p:cNvPr id="3" name="內容版面配置區 2"/>
          <p:cNvSpPr>
            <a:spLocks noGrp="1"/>
          </p:cNvSpPr>
          <p:nvPr>
            <p:ph idx="1"/>
          </p:nvPr>
        </p:nvSpPr>
        <p:spPr/>
        <p:txBody>
          <a:bodyPr/>
          <a:lstStyle/>
          <a:p>
            <a:pPr>
              <a:buFont typeface="Wingdings" panose="05000000000000000000" pitchFamily="2" charset="2"/>
              <a:buChar char="u"/>
            </a:pPr>
            <a:r>
              <a:rPr lang="zh-TW" altLang="en-US" sz="2400" dirty="0" smtClean="0">
                <a:latin typeface="標楷體" panose="03000509000000000000" pitchFamily="65" charset="-120"/>
                <a:ea typeface="標楷體" panose="03000509000000000000" pitchFamily="65" charset="-120"/>
              </a:rPr>
              <a:t> </a:t>
            </a:r>
            <a:r>
              <a:rPr lang="en-US" altLang="zh-TW" sz="2400" dirty="0" smtClean="0">
                <a:latin typeface="標楷體" panose="03000509000000000000" pitchFamily="65" charset="-120"/>
                <a:ea typeface="標楷體" panose="03000509000000000000" pitchFamily="65" charset="-120"/>
              </a:rPr>
              <a:t>113</a:t>
            </a:r>
            <a:r>
              <a:rPr lang="zh-TW" altLang="en-US" sz="2400" dirty="0" smtClean="0">
                <a:latin typeface="標楷體" panose="03000509000000000000" pitchFamily="65" charset="-120"/>
                <a:ea typeface="標楷體" panose="03000509000000000000" pitchFamily="65" charset="-120"/>
              </a:rPr>
              <a:t>年</a:t>
            </a:r>
            <a:r>
              <a:rPr lang="en-US" altLang="zh-TW" sz="2400" dirty="0">
                <a:latin typeface="標楷體" panose="03000509000000000000" pitchFamily="65" charset="-120"/>
                <a:ea typeface="標楷體" panose="03000509000000000000" pitchFamily="65" charset="-120"/>
              </a:rPr>
              <a:t>8</a:t>
            </a:r>
            <a:r>
              <a:rPr lang="zh-TW" altLang="en-US" sz="2400" dirty="0" smtClean="0">
                <a:latin typeface="標楷體" panose="03000509000000000000" pitchFamily="65" charset="-120"/>
                <a:ea typeface="標楷體" panose="03000509000000000000" pitchFamily="65" charset="-120"/>
              </a:rPr>
              <a:t>月</a:t>
            </a:r>
            <a:r>
              <a:rPr lang="en-US" altLang="zh-TW" sz="2400" dirty="0" smtClean="0">
                <a:latin typeface="標楷體" panose="03000509000000000000" pitchFamily="65" charset="-120"/>
                <a:ea typeface="標楷體" panose="03000509000000000000" pitchFamily="65" charset="-120"/>
              </a:rPr>
              <a:t>5</a:t>
            </a:r>
            <a:r>
              <a:rPr lang="zh-TW" altLang="en-US" sz="2400" dirty="0" smtClean="0">
                <a:latin typeface="標楷體" panose="03000509000000000000" pitchFamily="65" charset="-120"/>
                <a:ea typeface="標楷體" panose="03000509000000000000" pitchFamily="65" charset="-120"/>
              </a:rPr>
              <a:t>日</a:t>
            </a:r>
            <a:r>
              <a:rPr lang="zh-TW" altLang="en-US" sz="2400" dirty="0">
                <a:latin typeface="標楷體" panose="03000509000000000000" pitchFamily="65" charset="-120"/>
                <a:ea typeface="標楷體" panose="03000509000000000000" pitchFamily="65" charset="-120"/>
              </a:rPr>
              <a:t>奉核准本</a:t>
            </a:r>
            <a:r>
              <a:rPr lang="zh-TW" altLang="en-US" sz="2400" dirty="0" smtClean="0">
                <a:latin typeface="標楷體" panose="03000509000000000000" pitchFamily="65" charset="-120"/>
                <a:ea typeface="標楷體" panose="03000509000000000000" pitchFamily="65" charset="-120"/>
              </a:rPr>
              <a:t>局</a:t>
            </a:r>
            <a:r>
              <a:rPr lang="en-US" altLang="zh-TW" sz="2400" dirty="0" smtClean="0">
                <a:latin typeface="標楷體" panose="03000509000000000000" pitchFamily="65" charset="-120"/>
                <a:ea typeface="標楷體" panose="03000509000000000000" pitchFamily="65" charset="-120"/>
              </a:rPr>
              <a:t>113</a:t>
            </a:r>
            <a:r>
              <a:rPr lang="zh-TW" altLang="en-US" sz="2400" dirty="0" smtClean="0">
                <a:latin typeface="標楷體" panose="03000509000000000000" pitchFamily="65" charset="-120"/>
                <a:ea typeface="標楷體" panose="03000509000000000000" pitchFamily="65" charset="-120"/>
              </a:rPr>
              <a:t>年度</a:t>
            </a:r>
            <a:r>
              <a:rPr lang="zh-TW" altLang="en-US" sz="2400" dirty="0">
                <a:latin typeface="標楷體" panose="03000509000000000000" pitchFamily="65" charset="-120"/>
                <a:ea typeface="標楷體" panose="03000509000000000000" pitchFamily="65" charset="-120"/>
              </a:rPr>
              <a:t>內部統計稽核實施計畫</a:t>
            </a:r>
          </a:p>
          <a:p>
            <a:pPr>
              <a:buFont typeface="Wingdings" panose="05000000000000000000" pitchFamily="2" charset="2"/>
              <a:buChar char="u"/>
            </a:pPr>
            <a:r>
              <a:rPr lang="zh-TW" altLang="en-US" sz="2400" dirty="0" smtClean="0">
                <a:latin typeface="標楷體" panose="03000509000000000000" pitchFamily="65" charset="-120"/>
                <a:ea typeface="標楷體" panose="03000509000000000000" pitchFamily="65" charset="-120"/>
              </a:rPr>
              <a:t> 稽核期間：</a:t>
            </a:r>
            <a:r>
              <a:rPr lang="en-US" altLang="zh-TW" sz="2400" dirty="0" smtClean="0">
                <a:latin typeface="標楷體" panose="03000509000000000000" pitchFamily="65" charset="-120"/>
                <a:ea typeface="標楷體" panose="03000509000000000000" pitchFamily="65" charset="-120"/>
              </a:rPr>
              <a:t>113</a:t>
            </a:r>
            <a:r>
              <a:rPr lang="zh-TW" altLang="en-US" sz="2400" dirty="0" smtClean="0">
                <a:latin typeface="標楷體" panose="03000509000000000000" pitchFamily="65" charset="-120"/>
                <a:ea typeface="標楷體" panose="03000509000000000000" pitchFamily="65" charset="-120"/>
              </a:rPr>
              <a:t>年</a:t>
            </a:r>
            <a:r>
              <a:rPr lang="en-US" altLang="zh-TW" sz="2400" dirty="0" smtClean="0">
                <a:latin typeface="標楷體" panose="03000509000000000000" pitchFamily="65" charset="-120"/>
                <a:ea typeface="標楷體" panose="03000509000000000000" pitchFamily="65" charset="-120"/>
              </a:rPr>
              <a:t>8</a:t>
            </a:r>
            <a:r>
              <a:rPr lang="zh-TW" altLang="en-US" sz="2400" dirty="0" smtClean="0">
                <a:latin typeface="標楷體" panose="03000509000000000000" pitchFamily="65" charset="-120"/>
                <a:ea typeface="標楷體" panose="03000509000000000000" pitchFamily="65" charset="-120"/>
              </a:rPr>
              <a:t>月</a:t>
            </a:r>
            <a:endParaRPr lang="en-US" altLang="zh-TW" sz="2400" dirty="0" smtClean="0">
              <a:latin typeface="標楷體" panose="03000509000000000000" pitchFamily="65" charset="-120"/>
              <a:ea typeface="標楷體" panose="03000509000000000000" pitchFamily="65" charset="-120"/>
            </a:endParaRPr>
          </a:p>
          <a:p>
            <a:pPr>
              <a:buFont typeface="Wingdings" panose="05000000000000000000" pitchFamily="2" charset="2"/>
              <a:buChar char="u"/>
            </a:pPr>
            <a:r>
              <a:rPr lang="zh-TW" altLang="en-US" sz="2400" dirty="0" smtClean="0">
                <a:latin typeface="標楷體" panose="03000509000000000000" pitchFamily="65" charset="-120"/>
                <a:ea typeface="標楷體" panose="03000509000000000000" pitchFamily="65" charset="-120"/>
              </a:rPr>
              <a:t> 不定期</a:t>
            </a:r>
            <a:r>
              <a:rPr lang="zh-TW" altLang="en-US" sz="2400" dirty="0">
                <a:latin typeface="標楷體" panose="03000509000000000000" pitchFamily="65" charset="-120"/>
                <a:ea typeface="標楷體" panose="03000509000000000000" pitchFamily="65" charset="-120"/>
              </a:rPr>
              <a:t>稽核</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抽查「澎湖縣果品生產概況」</a:t>
            </a:r>
            <a:r>
              <a:rPr lang="zh-TW" altLang="en-US" sz="2400" dirty="0" smtClean="0">
                <a:latin typeface="標楷體" panose="03000509000000000000" pitchFamily="65" charset="-120"/>
                <a:ea typeface="標楷體" panose="03000509000000000000" pitchFamily="65" charset="-120"/>
              </a:rPr>
              <a:t>等</a:t>
            </a:r>
            <a:r>
              <a:rPr lang="en-US" altLang="zh-TW" sz="2400" dirty="0" smtClean="0">
                <a:latin typeface="標楷體" panose="03000509000000000000" pitchFamily="65" charset="-120"/>
                <a:ea typeface="標楷體" panose="03000509000000000000" pitchFamily="65" charset="-120"/>
              </a:rPr>
              <a:t>4</a:t>
            </a:r>
            <a:r>
              <a:rPr lang="zh-TW" altLang="en-US" sz="2400" dirty="0" smtClean="0">
                <a:latin typeface="標楷體" panose="03000509000000000000" pitchFamily="65" charset="-120"/>
                <a:ea typeface="標楷體" panose="03000509000000000000" pitchFamily="65" charset="-120"/>
              </a:rPr>
              <a:t>表</a:t>
            </a:r>
            <a:endParaRPr lang="zh-TW" altLang="en-US" sz="2400" dirty="0">
              <a:latin typeface="標楷體" panose="03000509000000000000" pitchFamily="65" charset="-120"/>
              <a:ea typeface="標楷體" panose="03000509000000000000" pitchFamily="65" charset="-120"/>
            </a:endParaRPr>
          </a:p>
          <a:p>
            <a:pPr>
              <a:buFont typeface="Wingdings" panose="05000000000000000000" pitchFamily="2" charset="2"/>
              <a:buChar char="u"/>
            </a:pPr>
            <a:r>
              <a:rPr lang="zh-TW" altLang="en-US" sz="2400" dirty="0" smtClean="0">
                <a:latin typeface="標楷體" panose="03000509000000000000" pitchFamily="65" charset="-120"/>
                <a:ea typeface="標楷體" panose="03000509000000000000" pitchFamily="65" charset="-120"/>
              </a:rPr>
              <a:t> 定期</a:t>
            </a:r>
            <a:r>
              <a:rPr lang="zh-TW" altLang="en-US" sz="2400" dirty="0">
                <a:latin typeface="標楷體" panose="03000509000000000000" pitchFamily="65" charset="-120"/>
                <a:ea typeface="標楷體" panose="03000509000000000000" pitchFamily="65" charset="-120"/>
              </a:rPr>
              <a:t>稽核：抽查「澎湖縣海岸林造林計畫造林工作」</a:t>
            </a:r>
            <a:r>
              <a:rPr lang="zh-TW" altLang="en-US" sz="2400" dirty="0" smtClean="0">
                <a:latin typeface="標楷體" panose="03000509000000000000" pitchFamily="65" charset="-120"/>
                <a:ea typeface="標楷體" panose="03000509000000000000" pitchFamily="65" charset="-120"/>
              </a:rPr>
              <a:t>等</a:t>
            </a:r>
            <a:r>
              <a:rPr lang="en-US" altLang="zh-TW" sz="2400" dirty="0" smtClean="0">
                <a:latin typeface="標楷體" panose="03000509000000000000" pitchFamily="65" charset="-120"/>
                <a:ea typeface="標楷體" panose="03000509000000000000" pitchFamily="65" charset="-120"/>
              </a:rPr>
              <a:t>5</a:t>
            </a:r>
            <a:r>
              <a:rPr lang="zh-TW" altLang="en-US" sz="2400" dirty="0" smtClean="0">
                <a:latin typeface="標楷體" panose="03000509000000000000" pitchFamily="65" charset="-120"/>
                <a:ea typeface="標楷體" panose="03000509000000000000" pitchFamily="65" charset="-120"/>
              </a:rPr>
              <a:t>表</a:t>
            </a:r>
            <a:endParaRPr lang="zh-TW" altLang="en-US" sz="2400" dirty="0">
              <a:latin typeface="標楷體" panose="03000509000000000000" pitchFamily="65" charset="-120"/>
              <a:ea typeface="標楷體" panose="03000509000000000000" pitchFamily="65" charset="-120"/>
            </a:endParaRPr>
          </a:p>
          <a:p>
            <a:pPr>
              <a:buFont typeface="Wingdings" panose="05000000000000000000" pitchFamily="2" charset="2"/>
              <a:buChar char="u"/>
            </a:pPr>
            <a:r>
              <a:rPr lang="zh-TW" altLang="en-US" sz="2400" dirty="0" smtClean="0">
                <a:latin typeface="標楷體" panose="03000509000000000000" pitchFamily="65" charset="-120"/>
                <a:ea typeface="標楷體" panose="03000509000000000000" pitchFamily="65" charset="-120"/>
              </a:rPr>
              <a:t> 平時</a:t>
            </a:r>
            <a:r>
              <a:rPr lang="zh-TW" altLang="en-US" sz="2400" dirty="0">
                <a:latin typeface="標楷體" panose="03000509000000000000" pitchFamily="65" charset="-120"/>
                <a:ea typeface="標楷體" panose="03000509000000000000" pitchFamily="65" charset="-120"/>
              </a:rPr>
              <a:t>書面審核：全部編表數計</a:t>
            </a:r>
            <a:r>
              <a:rPr lang="en-US" altLang="zh-TW" sz="2400" dirty="0">
                <a:latin typeface="標楷體" panose="03000509000000000000" pitchFamily="65" charset="-120"/>
                <a:ea typeface="標楷體" panose="03000509000000000000" pitchFamily="65" charset="-120"/>
              </a:rPr>
              <a:t>39</a:t>
            </a:r>
            <a:r>
              <a:rPr lang="zh-TW" altLang="en-US" sz="2400" dirty="0">
                <a:latin typeface="標楷體" panose="03000509000000000000" pitchFamily="65" charset="-120"/>
                <a:ea typeface="標楷體" panose="03000509000000000000" pitchFamily="65" charset="-120"/>
              </a:rPr>
              <a:t>表</a:t>
            </a:r>
            <a:r>
              <a:rPr lang="en-US" altLang="zh-TW" sz="2400" dirty="0">
                <a:latin typeface="標楷體" panose="03000509000000000000" pitchFamily="65" charset="-120"/>
                <a:ea typeface="標楷體" panose="03000509000000000000" pitchFamily="65" charset="-120"/>
              </a:rPr>
              <a:t>(</a:t>
            </a:r>
            <a:r>
              <a:rPr lang="zh-TW" altLang="en-US" sz="2400" dirty="0">
                <a:latin typeface="標楷體" panose="03000509000000000000" pitchFamily="65" charset="-120"/>
                <a:ea typeface="標楷體" panose="03000509000000000000" pitchFamily="65" charset="-120"/>
              </a:rPr>
              <a:t>即刻報因災害未發生尚無編報</a:t>
            </a:r>
            <a:r>
              <a:rPr lang="en-US" altLang="zh-TW" sz="2400" dirty="0">
                <a:latin typeface="標楷體" panose="03000509000000000000" pitchFamily="65" charset="-120"/>
                <a:ea typeface="標楷體" panose="03000509000000000000" pitchFamily="65" charset="-120"/>
              </a:rPr>
              <a:t>)</a:t>
            </a:r>
          </a:p>
          <a:p>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964521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稽核重點</a:t>
            </a:r>
          </a:p>
        </p:txBody>
      </p:sp>
      <p:sp>
        <p:nvSpPr>
          <p:cNvPr id="3" name="內容版面配置區 2"/>
          <p:cNvSpPr>
            <a:spLocks noGrp="1"/>
          </p:cNvSpPr>
          <p:nvPr>
            <p:ph idx="1"/>
          </p:nvPr>
        </p:nvSpPr>
        <p:spPr/>
        <p:txBody>
          <a:bodyPr>
            <a:normAutofit fontScale="85000" lnSpcReduction="20000"/>
          </a:bodyPr>
          <a:lstStyle/>
          <a:p>
            <a:pPr>
              <a:buFont typeface="Wingdings" panose="05000000000000000000" pitchFamily="2" charset="2"/>
              <a:buChar char="ü"/>
            </a:pPr>
            <a:r>
              <a:rPr lang="zh-TW" altLang="en-US" sz="3500" dirty="0" smtClean="0">
                <a:latin typeface="標楷體" panose="03000509000000000000" pitchFamily="65" charset="-120"/>
                <a:ea typeface="標楷體" panose="03000509000000000000" pitchFamily="65" charset="-120"/>
              </a:rPr>
              <a:t> </a:t>
            </a:r>
            <a:r>
              <a:rPr lang="zh-TW" altLang="en-US" sz="3500" b="1" dirty="0" smtClean="0">
                <a:solidFill>
                  <a:srgbClr val="0070C0"/>
                </a:solidFill>
                <a:latin typeface="標楷體" panose="03000509000000000000" pitchFamily="65" charset="-120"/>
                <a:ea typeface="標楷體" panose="03000509000000000000" pitchFamily="65" charset="-120"/>
              </a:rPr>
              <a:t>平時</a:t>
            </a:r>
            <a:r>
              <a:rPr lang="zh-TW" altLang="en-US" sz="3500" b="1" dirty="0">
                <a:solidFill>
                  <a:srgbClr val="0070C0"/>
                </a:solidFill>
                <a:latin typeface="標楷體" panose="03000509000000000000" pitchFamily="65" charset="-120"/>
                <a:ea typeface="標楷體" panose="03000509000000000000" pitchFamily="65" charset="-120"/>
              </a:rPr>
              <a:t>不定期抽核之稽核重點</a:t>
            </a:r>
          </a:p>
          <a:p>
            <a:r>
              <a:rPr lang="en-US" altLang="zh-TW" sz="3500" dirty="0">
                <a:latin typeface="標楷體" panose="03000509000000000000" pitchFamily="65" charset="-120"/>
                <a:ea typeface="標楷體" panose="03000509000000000000" pitchFamily="65" charset="-120"/>
              </a:rPr>
              <a:t>1.</a:t>
            </a:r>
            <a:r>
              <a:rPr lang="zh-TW" altLang="en-US" sz="3500" dirty="0">
                <a:latin typeface="標楷體" panose="03000509000000000000" pitchFamily="65" charset="-120"/>
                <a:ea typeface="標楷體" panose="03000509000000000000" pitchFamily="65" charset="-120"/>
              </a:rPr>
              <a:t>是否依規定審核原始資料確度</a:t>
            </a:r>
          </a:p>
          <a:p>
            <a:r>
              <a:rPr lang="en-US" altLang="zh-TW" sz="3500" dirty="0">
                <a:latin typeface="標楷體" panose="03000509000000000000" pitchFamily="65" charset="-120"/>
                <a:ea typeface="標楷體" panose="03000509000000000000" pitchFamily="65" charset="-120"/>
              </a:rPr>
              <a:t>2.</a:t>
            </a:r>
            <a:r>
              <a:rPr lang="zh-TW" altLang="en-US" sz="3500" dirty="0">
                <a:latin typeface="標楷體" panose="03000509000000000000" pitchFamily="65" charset="-120"/>
                <a:ea typeface="標楷體" panose="03000509000000000000" pitchFamily="65" charset="-120"/>
              </a:rPr>
              <a:t>是否依原始資料彙編報表資料</a:t>
            </a:r>
          </a:p>
          <a:p>
            <a:r>
              <a:rPr lang="en-US" altLang="zh-TW" sz="3500" dirty="0">
                <a:latin typeface="標楷體" panose="03000509000000000000" pitchFamily="65" charset="-120"/>
                <a:ea typeface="標楷體" panose="03000509000000000000" pitchFamily="65" charset="-120"/>
              </a:rPr>
              <a:t>3.</a:t>
            </a:r>
            <a:r>
              <a:rPr lang="zh-TW" altLang="en-US" sz="3500" dirty="0">
                <a:latin typeface="標楷體" panose="03000509000000000000" pitchFamily="65" charset="-120"/>
                <a:ea typeface="標楷體" panose="03000509000000000000" pitchFamily="65" charset="-120"/>
              </a:rPr>
              <a:t>原始資料或彙編資料缺漏數總計</a:t>
            </a:r>
            <a:r>
              <a:rPr lang="en-US" altLang="zh-TW" sz="3500" dirty="0">
                <a:latin typeface="標楷體" panose="03000509000000000000" pitchFamily="65" charset="-120"/>
                <a:ea typeface="標楷體" panose="03000509000000000000" pitchFamily="65" charset="-120"/>
              </a:rPr>
              <a:t>(</a:t>
            </a:r>
            <a:r>
              <a:rPr lang="zh-TW" altLang="en-US" sz="3500" dirty="0">
                <a:latin typeface="標楷體" panose="03000509000000000000" pitchFamily="65" charset="-120"/>
                <a:ea typeface="標楷體" panose="03000509000000000000" pitchFamily="65" charset="-120"/>
              </a:rPr>
              <a:t>處</a:t>
            </a:r>
            <a:r>
              <a:rPr lang="en-US" altLang="zh-TW" sz="3500" dirty="0">
                <a:latin typeface="標楷體" panose="03000509000000000000" pitchFamily="65" charset="-120"/>
                <a:ea typeface="標楷體" panose="03000509000000000000" pitchFamily="65" charset="-120"/>
              </a:rPr>
              <a:t>)</a:t>
            </a:r>
          </a:p>
          <a:p>
            <a:pPr>
              <a:buFont typeface="Wingdings" panose="05000000000000000000" pitchFamily="2" charset="2"/>
              <a:buChar char="ü"/>
            </a:pPr>
            <a:r>
              <a:rPr lang="zh-TW" altLang="en-US" sz="3500" dirty="0" smtClean="0">
                <a:latin typeface="標楷體" panose="03000509000000000000" pitchFamily="65" charset="-120"/>
                <a:ea typeface="標楷體" panose="03000509000000000000" pitchFamily="65" charset="-120"/>
              </a:rPr>
              <a:t> </a:t>
            </a:r>
            <a:r>
              <a:rPr lang="zh-TW" altLang="en-US" sz="3500" b="1" dirty="0" smtClean="0">
                <a:solidFill>
                  <a:srgbClr val="0070C0"/>
                </a:solidFill>
                <a:latin typeface="標楷體" panose="03000509000000000000" pitchFamily="65" charset="-120"/>
                <a:ea typeface="標楷體" panose="03000509000000000000" pitchFamily="65" charset="-120"/>
              </a:rPr>
              <a:t>定期</a:t>
            </a:r>
            <a:r>
              <a:rPr lang="zh-TW" altLang="en-US" sz="3500" b="1" dirty="0">
                <a:solidFill>
                  <a:srgbClr val="0070C0"/>
                </a:solidFill>
                <a:latin typeface="標楷體" panose="03000509000000000000" pitchFamily="65" charset="-120"/>
                <a:ea typeface="標楷體" panose="03000509000000000000" pitchFamily="65" charset="-120"/>
              </a:rPr>
              <a:t>抽核之稽核重點</a:t>
            </a:r>
          </a:p>
          <a:p>
            <a:r>
              <a:rPr lang="en-US" altLang="zh-TW" sz="3500" dirty="0">
                <a:latin typeface="標楷體" panose="03000509000000000000" pitchFamily="65" charset="-120"/>
                <a:ea typeface="標楷體" panose="03000509000000000000" pitchFamily="65" charset="-120"/>
              </a:rPr>
              <a:t>1.</a:t>
            </a:r>
            <a:r>
              <a:rPr lang="zh-TW" altLang="en-US" sz="3500" dirty="0">
                <a:latin typeface="標楷體" panose="03000509000000000000" pitchFamily="65" charset="-120"/>
                <a:ea typeface="標楷體" panose="03000509000000000000" pitchFamily="65" charset="-120"/>
              </a:rPr>
              <a:t>報表資料是否與原始資料一致</a:t>
            </a:r>
          </a:p>
          <a:p>
            <a:r>
              <a:rPr lang="en-US" altLang="zh-TW" sz="3500" dirty="0">
                <a:latin typeface="標楷體" panose="03000509000000000000" pitchFamily="65" charset="-120"/>
                <a:ea typeface="標楷體" panose="03000509000000000000" pitchFamily="65" charset="-120"/>
              </a:rPr>
              <a:t>2.</a:t>
            </a:r>
            <a:r>
              <a:rPr lang="zh-TW" altLang="en-US" sz="3500" dirty="0">
                <a:solidFill>
                  <a:srgbClr val="FF0000"/>
                </a:solidFill>
                <a:latin typeface="標楷體" panose="03000509000000000000" pitchFamily="65" charset="-120"/>
                <a:ea typeface="標楷體" panose="03000509000000000000" pitchFamily="65" charset="-120"/>
              </a:rPr>
              <a:t>是否依規定程序報送修正表</a:t>
            </a:r>
          </a:p>
          <a:p>
            <a:r>
              <a:rPr lang="en-US" altLang="zh-TW" sz="3500" dirty="0">
                <a:latin typeface="標楷體" panose="03000509000000000000" pitchFamily="65" charset="-120"/>
                <a:ea typeface="標楷體" panose="03000509000000000000" pitchFamily="65" charset="-120"/>
              </a:rPr>
              <a:t>3.</a:t>
            </a:r>
            <a:r>
              <a:rPr lang="zh-TW" altLang="en-US" sz="3500" dirty="0">
                <a:solidFill>
                  <a:srgbClr val="FF0000"/>
                </a:solidFill>
                <a:latin typeface="標楷體" panose="03000509000000000000" pitchFamily="65" charset="-120"/>
                <a:ea typeface="標楷體" panose="03000509000000000000" pitchFamily="65" charset="-120"/>
              </a:rPr>
              <a:t>報表資料與原始資料</a:t>
            </a:r>
            <a:r>
              <a:rPr lang="en-US" altLang="zh-TW" sz="3500" dirty="0">
                <a:solidFill>
                  <a:srgbClr val="FF0000"/>
                </a:solidFill>
                <a:latin typeface="標楷體" panose="03000509000000000000" pitchFamily="65" charset="-120"/>
                <a:ea typeface="標楷體" panose="03000509000000000000" pitchFamily="65" charset="-120"/>
              </a:rPr>
              <a:t>(</a:t>
            </a:r>
            <a:r>
              <a:rPr lang="zh-TW" altLang="en-US" sz="3500" dirty="0">
                <a:solidFill>
                  <a:srgbClr val="FF0000"/>
                </a:solidFill>
                <a:latin typeface="標楷體" panose="03000509000000000000" pitchFamily="65" charset="-120"/>
                <a:ea typeface="標楷體" panose="03000509000000000000" pitchFamily="65" charset="-120"/>
              </a:rPr>
              <a:t>檔案</a:t>
            </a:r>
            <a:r>
              <a:rPr lang="en-US" altLang="zh-TW" sz="3500" dirty="0">
                <a:solidFill>
                  <a:srgbClr val="FF0000"/>
                </a:solidFill>
                <a:latin typeface="標楷體" panose="03000509000000000000" pitchFamily="65" charset="-120"/>
                <a:ea typeface="標楷體" panose="03000509000000000000" pitchFamily="65" charset="-120"/>
              </a:rPr>
              <a:t>)</a:t>
            </a:r>
            <a:r>
              <a:rPr lang="zh-TW" altLang="en-US" sz="3500" dirty="0">
                <a:solidFill>
                  <a:srgbClr val="FF0000"/>
                </a:solidFill>
                <a:latin typeface="標楷體" panose="03000509000000000000" pitchFamily="65" charset="-120"/>
                <a:ea typeface="標楷體" panose="03000509000000000000" pitchFamily="65" charset="-120"/>
              </a:rPr>
              <a:t>保存是否完整</a:t>
            </a:r>
          </a:p>
          <a:p>
            <a:endParaRPr lang="zh-TW" altLang="en-US" dirty="0"/>
          </a:p>
        </p:txBody>
      </p:sp>
    </p:spTree>
    <p:extLst>
      <p:ext uri="{BB962C8B-B14F-4D97-AF65-F5344CB8AC3E}">
        <p14:creationId xmlns:p14="http://schemas.microsoft.com/office/powerpoint/2010/main" val="7407224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113</a:t>
            </a:r>
            <a:r>
              <a:rPr lang="zh-TW" altLang="en-US" dirty="0" smtClean="0"/>
              <a:t>年度稽核結果</a:t>
            </a:r>
            <a:r>
              <a:rPr lang="zh-TW" altLang="en-US" dirty="0"/>
              <a:t>（１／２）</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979097461"/>
              </p:ext>
            </p:extLst>
          </p:nvPr>
        </p:nvGraphicFramePr>
        <p:xfrm>
          <a:off x="1024128" y="2286000"/>
          <a:ext cx="9720073"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59928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113</a:t>
            </a:r>
            <a:r>
              <a:rPr lang="zh-TW" altLang="en-US" dirty="0"/>
              <a:t>年度稽核結果</a:t>
            </a:r>
            <a:r>
              <a:rPr lang="zh-TW" altLang="en-US" dirty="0" smtClean="0"/>
              <a:t>（２／</a:t>
            </a:r>
            <a:r>
              <a:rPr lang="zh-TW" altLang="en-US" dirty="0"/>
              <a:t>２）</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419919792"/>
              </p:ext>
            </p:extLst>
          </p:nvPr>
        </p:nvGraphicFramePr>
        <p:xfrm>
          <a:off x="1024128" y="2150735"/>
          <a:ext cx="9656807" cy="4250062"/>
        </p:xfrm>
        <a:graphic>
          <a:graphicData uri="http://schemas.openxmlformats.org/drawingml/2006/table">
            <a:tbl>
              <a:tblPr firstRow="1" firstCol="1" lastRow="1" lastCol="1" bandRow="1" bandCol="1">
                <a:tableStyleId>{5C22544A-7EE6-4342-B048-85BDC9FD1C3A}</a:tableStyleId>
              </a:tblPr>
              <a:tblGrid>
                <a:gridCol w="2828044"/>
                <a:gridCol w="582390"/>
                <a:gridCol w="895301"/>
                <a:gridCol w="895301"/>
                <a:gridCol w="765990"/>
                <a:gridCol w="556726"/>
                <a:gridCol w="633718"/>
                <a:gridCol w="633718"/>
                <a:gridCol w="596207"/>
                <a:gridCol w="634706"/>
                <a:gridCol w="634706"/>
              </a:tblGrid>
              <a:tr h="493135">
                <a:tc rowSpan="3">
                  <a:txBody>
                    <a:bodyPr/>
                    <a:lstStyle/>
                    <a:p>
                      <a:pPr algn="ctr">
                        <a:lnSpc>
                          <a:spcPts val="1200"/>
                        </a:lnSpc>
                      </a:pPr>
                      <a:r>
                        <a:rPr lang="zh-TW" sz="1400" dirty="0">
                          <a:effectLst/>
                          <a:latin typeface="標楷體" panose="03000509000000000000" pitchFamily="65" charset="-120"/>
                          <a:ea typeface="標楷體" panose="03000509000000000000" pitchFamily="65" charset="-120"/>
                        </a:rPr>
                        <a:t>單位名稱</a:t>
                      </a:r>
                    </a:p>
                  </a:txBody>
                  <a:tcPr marL="68580" marR="68580" marT="0" marB="0" anchor="ctr"/>
                </a:tc>
                <a:tc gridSpan="3">
                  <a:txBody>
                    <a:bodyPr/>
                    <a:lstStyle/>
                    <a:p>
                      <a:pPr algn="ctr">
                        <a:lnSpc>
                          <a:spcPts val="1200"/>
                        </a:lnSpc>
                      </a:pPr>
                      <a:r>
                        <a:rPr lang="zh-TW" sz="1400">
                          <a:effectLst/>
                          <a:latin typeface="標楷體" panose="03000509000000000000" pitchFamily="65" charset="-120"/>
                          <a:ea typeface="標楷體" panose="03000509000000000000" pitchFamily="65" charset="-120"/>
                        </a:rPr>
                        <a:t>不定期抽核情形</a:t>
                      </a:r>
                      <a:r>
                        <a:rPr lang="en-US" sz="1400">
                          <a:effectLst/>
                          <a:latin typeface="標楷體" panose="03000509000000000000" pitchFamily="65" charset="-120"/>
                          <a:ea typeface="標楷體" panose="03000509000000000000" pitchFamily="65" charset="-120"/>
                        </a:rPr>
                        <a:t>(</a:t>
                      </a:r>
                      <a:r>
                        <a:rPr lang="zh-TW" sz="1400">
                          <a:effectLst/>
                          <a:latin typeface="標楷體" panose="03000509000000000000" pitchFamily="65" charset="-120"/>
                          <a:ea typeface="標楷體" panose="03000509000000000000" pitchFamily="65" charset="-120"/>
                        </a:rPr>
                        <a:t>表</a:t>
                      </a: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hMerge="1">
                  <a:txBody>
                    <a:bodyPr/>
                    <a:lstStyle/>
                    <a:p>
                      <a:endParaRPr lang="zh-TW" altLang="en-US"/>
                    </a:p>
                  </a:txBody>
                  <a:tcPr/>
                </a:tc>
                <a:tc hMerge="1">
                  <a:txBody>
                    <a:bodyPr/>
                    <a:lstStyle/>
                    <a:p>
                      <a:endParaRPr lang="zh-TW" altLang="en-US"/>
                    </a:p>
                  </a:txBody>
                  <a:tcPr/>
                </a:tc>
                <a:tc gridSpan="7">
                  <a:txBody>
                    <a:bodyPr/>
                    <a:lstStyle/>
                    <a:p>
                      <a:pPr algn="ctr">
                        <a:lnSpc>
                          <a:spcPts val="1200"/>
                        </a:lnSpc>
                      </a:pPr>
                      <a:r>
                        <a:rPr lang="zh-TW" sz="1400">
                          <a:effectLst/>
                          <a:latin typeface="標楷體" panose="03000509000000000000" pitchFamily="65" charset="-120"/>
                          <a:ea typeface="標楷體" panose="03000509000000000000" pitchFamily="65" charset="-120"/>
                        </a:rPr>
                        <a:t>平時書面審核情形</a:t>
                      </a:r>
                    </a:p>
                    <a:p>
                      <a:pPr algn="ctr">
                        <a:lnSpc>
                          <a:spcPts val="1200"/>
                        </a:lnSpc>
                      </a:pPr>
                      <a:r>
                        <a:rPr lang="en-US" sz="1400">
                          <a:effectLst/>
                          <a:latin typeface="標楷體" panose="03000509000000000000" pitchFamily="65" charset="-120"/>
                          <a:ea typeface="標楷體" panose="03000509000000000000" pitchFamily="65" charset="-120"/>
                        </a:rPr>
                        <a:t>(</a:t>
                      </a:r>
                      <a:r>
                        <a:rPr lang="zh-TW" sz="1400">
                          <a:effectLst/>
                          <a:latin typeface="標楷體" panose="03000509000000000000" pitchFamily="65" charset="-120"/>
                          <a:ea typeface="標楷體" panose="03000509000000000000" pitchFamily="65" charset="-120"/>
                        </a:rPr>
                        <a:t>表</a:t>
                      </a: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634900">
                <a:tc vMerge="1">
                  <a:txBody>
                    <a:bodyPr/>
                    <a:lstStyle/>
                    <a:p>
                      <a:endParaRPr lang="zh-TW" altLang="en-US"/>
                    </a:p>
                  </a:txBody>
                  <a:tcPr/>
                </a:tc>
                <a:tc rowSpan="2">
                  <a:txBody>
                    <a:bodyPr/>
                    <a:lstStyle/>
                    <a:p>
                      <a:pPr algn="ctr">
                        <a:lnSpc>
                          <a:spcPts val="1200"/>
                        </a:lnSpc>
                      </a:pPr>
                      <a:r>
                        <a:rPr lang="zh-TW" sz="1400" dirty="0">
                          <a:effectLst/>
                          <a:latin typeface="標楷體" panose="03000509000000000000" pitchFamily="65" charset="-120"/>
                          <a:ea typeface="標楷體" panose="03000509000000000000" pitchFamily="65" charset="-120"/>
                        </a:rPr>
                        <a:t>抽核表數</a:t>
                      </a:r>
                    </a:p>
                  </a:txBody>
                  <a:tcPr marL="68580" marR="68580" marT="0" marB="0" anchor="ctr"/>
                </a:tc>
                <a:tc gridSpan="2">
                  <a:txBody>
                    <a:bodyPr/>
                    <a:lstStyle/>
                    <a:p>
                      <a:pPr algn="ctr">
                        <a:lnSpc>
                          <a:spcPts val="1200"/>
                        </a:lnSpc>
                      </a:pPr>
                      <a:r>
                        <a:rPr lang="zh-TW" sz="1400" dirty="0">
                          <a:effectLst/>
                          <a:latin typeface="標楷體" panose="03000509000000000000" pitchFamily="65" charset="-120"/>
                          <a:ea typeface="標楷體" panose="03000509000000000000" pitchFamily="65" charset="-120"/>
                        </a:rPr>
                        <a:t>抽核原始資料及彙編資料確度</a:t>
                      </a:r>
                    </a:p>
                  </a:txBody>
                  <a:tcPr marL="68580" marR="68580" marT="0" marB="0" anchor="ctr"/>
                </a:tc>
                <a:tc hMerge="1">
                  <a:txBody>
                    <a:bodyPr/>
                    <a:lstStyle/>
                    <a:p>
                      <a:endParaRPr lang="zh-TW" altLang="en-US"/>
                    </a:p>
                  </a:txBody>
                  <a:tcPr/>
                </a:tc>
                <a:tc rowSpan="2">
                  <a:txBody>
                    <a:bodyPr/>
                    <a:lstStyle/>
                    <a:p>
                      <a:pPr algn="ctr">
                        <a:lnSpc>
                          <a:spcPts val="1200"/>
                        </a:lnSpc>
                      </a:pPr>
                      <a:r>
                        <a:rPr lang="en-US" sz="1400" dirty="0">
                          <a:effectLst/>
                          <a:latin typeface="標楷體" panose="03000509000000000000" pitchFamily="65" charset="-120"/>
                          <a:ea typeface="標楷體" panose="03000509000000000000" pitchFamily="65" charset="-120"/>
                        </a:rPr>
                        <a:t> </a:t>
                      </a:r>
                      <a:endParaRPr lang="zh-TW" sz="1400" dirty="0">
                        <a:effectLst/>
                        <a:latin typeface="標楷體" panose="03000509000000000000" pitchFamily="65" charset="-120"/>
                        <a:ea typeface="標楷體" panose="03000509000000000000" pitchFamily="65" charset="-120"/>
                      </a:endParaRPr>
                    </a:p>
                    <a:p>
                      <a:pPr algn="ctr">
                        <a:lnSpc>
                          <a:spcPts val="1200"/>
                        </a:lnSpc>
                      </a:pPr>
                      <a:r>
                        <a:rPr lang="zh-TW" sz="1400" dirty="0">
                          <a:effectLst/>
                          <a:latin typeface="標楷體" panose="03000509000000000000" pitchFamily="65" charset="-120"/>
                          <a:ea typeface="標楷體" panose="03000509000000000000" pitchFamily="65" charset="-120"/>
                        </a:rPr>
                        <a:t>編</a:t>
                      </a:r>
                    </a:p>
                    <a:p>
                      <a:pPr algn="ctr">
                        <a:lnSpc>
                          <a:spcPts val="1200"/>
                        </a:lnSpc>
                      </a:pPr>
                      <a:r>
                        <a:rPr lang="zh-TW" sz="1400" dirty="0">
                          <a:effectLst/>
                          <a:latin typeface="標楷體" panose="03000509000000000000" pitchFamily="65" charset="-120"/>
                          <a:ea typeface="標楷體" panose="03000509000000000000" pitchFamily="65" charset="-120"/>
                        </a:rPr>
                        <a:t>報</a:t>
                      </a:r>
                    </a:p>
                    <a:p>
                      <a:pPr algn="ctr">
                        <a:lnSpc>
                          <a:spcPts val="1200"/>
                        </a:lnSpc>
                      </a:pPr>
                      <a:r>
                        <a:rPr lang="zh-TW" sz="1400" dirty="0">
                          <a:effectLst/>
                          <a:latin typeface="標楷體" panose="03000509000000000000" pitchFamily="65" charset="-120"/>
                          <a:ea typeface="標楷體" panose="03000509000000000000" pitchFamily="65" charset="-120"/>
                        </a:rPr>
                        <a:t>總</a:t>
                      </a:r>
                    </a:p>
                    <a:p>
                      <a:pPr algn="ctr">
                        <a:lnSpc>
                          <a:spcPts val="1200"/>
                        </a:lnSpc>
                      </a:pPr>
                      <a:r>
                        <a:rPr lang="zh-TW" sz="1400" dirty="0">
                          <a:effectLst/>
                          <a:latin typeface="標楷體" panose="03000509000000000000" pitchFamily="65" charset="-120"/>
                          <a:ea typeface="標楷體" panose="03000509000000000000" pitchFamily="65" charset="-120"/>
                        </a:rPr>
                        <a:t>表</a:t>
                      </a:r>
                    </a:p>
                    <a:p>
                      <a:pPr algn="ctr">
                        <a:lnSpc>
                          <a:spcPts val="1200"/>
                        </a:lnSpc>
                      </a:pPr>
                      <a:r>
                        <a:rPr lang="zh-TW" sz="1400" dirty="0">
                          <a:effectLst/>
                          <a:latin typeface="標楷體" panose="03000509000000000000" pitchFamily="65" charset="-120"/>
                          <a:ea typeface="標楷體" panose="03000509000000000000" pitchFamily="65" charset="-120"/>
                        </a:rPr>
                        <a:t>數</a:t>
                      </a:r>
                    </a:p>
                    <a:p>
                      <a:pPr algn="ctr">
                        <a:lnSpc>
                          <a:spcPts val="1200"/>
                        </a:lnSpc>
                      </a:pPr>
                      <a:r>
                        <a:rPr lang="en-US" sz="1400" dirty="0">
                          <a:effectLst/>
                          <a:latin typeface="標楷體" panose="03000509000000000000" pitchFamily="65" charset="-120"/>
                          <a:ea typeface="標楷體" panose="03000509000000000000" pitchFamily="65" charset="-120"/>
                        </a:rPr>
                        <a:t> </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gridSpan="2">
                  <a:txBody>
                    <a:bodyPr/>
                    <a:lstStyle/>
                    <a:p>
                      <a:pPr algn="ctr">
                        <a:lnSpc>
                          <a:spcPts val="1200"/>
                        </a:lnSpc>
                      </a:pPr>
                      <a:r>
                        <a:rPr lang="zh-TW" sz="1400">
                          <a:effectLst/>
                          <a:latin typeface="標楷體" panose="03000509000000000000" pitchFamily="65" charset="-120"/>
                          <a:ea typeface="標楷體" panose="03000509000000000000" pitchFamily="65" charset="-120"/>
                        </a:rPr>
                        <a:t>編報</a:t>
                      </a:r>
                    </a:p>
                    <a:p>
                      <a:pPr algn="ctr">
                        <a:lnSpc>
                          <a:spcPts val="1200"/>
                        </a:lnSpc>
                      </a:pPr>
                      <a:r>
                        <a:rPr lang="zh-TW" sz="1400">
                          <a:effectLst/>
                          <a:latin typeface="標楷體" panose="03000509000000000000" pitchFamily="65" charset="-120"/>
                          <a:ea typeface="標楷體" panose="03000509000000000000" pitchFamily="65" charset="-120"/>
                        </a:rPr>
                        <a:t>時效</a:t>
                      </a:r>
                    </a:p>
                  </a:txBody>
                  <a:tcPr marL="68580" marR="68580" marT="0" marB="0" anchor="ctr"/>
                </a:tc>
                <a:tc hMerge="1">
                  <a:txBody>
                    <a:bodyPr/>
                    <a:lstStyle/>
                    <a:p>
                      <a:endParaRPr lang="zh-TW" altLang="en-US"/>
                    </a:p>
                  </a:txBody>
                  <a:tcPr/>
                </a:tc>
                <a:tc gridSpan="2">
                  <a:txBody>
                    <a:bodyPr/>
                    <a:lstStyle/>
                    <a:p>
                      <a:pPr algn="ctr">
                        <a:lnSpc>
                          <a:spcPts val="1200"/>
                        </a:lnSpc>
                      </a:pPr>
                      <a:r>
                        <a:rPr lang="zh-TW" sz="1400">
                          <a:effectLst/>
                          <a:latin typeface="標楷體" panose="03000509000000000000" pitchFamily="65" charset="-120"/>
                          <a:ea typeface="標楷體" panose="03000509000000000000" pitchFamily="65" charset="-120"/>
                        </a:rPr>
                        <a:t>格式</a:t>
                      </a:r>
                    </a:p>
                    <a:p>
                      <a:pPr algn="ctr">
                        <a:lnSpc>
                          <a:spcPts val="1200"/>
                        </a:lnSpc>
                      </a:pPr>
                      <a:r>
                        <a:rPr lang="zh-TW" sz="1400">
                          <a:effectLst/>
                          <a:latin typeface="標楷體" panose="03000509000000000000" pitchFamily="65" charset="-120"/>
                          <a:ea typeface="標楷體" panose="03000509000000000000" pitchFamily="65" charset="-120"/>
                        </a:rPr>
                        <a:t>內容</a:t>
                      </a:r>
                    </a:p>
                    <a:p>
                      <a:pPr algn="ctr">
                        <a:lnSpc>
                          <a:spcPts val="1200"/>
                        </a:lnSpc>
                      </a:pPr>
                      <a:r>
                        <a:rPr lang="zh-TW" sz="1400">
                          <a:effectLst/>
                          <a:latin typeface="標楷體" panose="03000509000000000000" pitchFamily="65" charset="-120"/>
                          <a:ea typeface="標楷體" panose="03000509000000000000" pitchFamily="65" charset="-120"/>
                        </a:rPr>
                        <a:t>及核章</a:t>
                      </a:r>
                    </a:p>
                  </a:txBody>
                  <a:tcPr marL="68580" marR="68580" marT="0" marB="0" anchor="ctr"/>
                </a:tc>
                <a:tc hMerge="1">
                  <a:txBody>
                    <a:bodyPr/>
                    <a:lstStyle/>
                    <a:p>
                      <a:endParaRPr lang="zh-TW" altLang="en-US"/>
                    </a:p>
                  </a:txBody>
                  <a:tcPr/>
                </a:tc>
                <a:tc gridSpan="2">
                  <a:txBody>
                    <a:bodyPr/>
                    <a:lstStyle/>
                    <a:p>
                      <a:pPr algn="ctr">
                        <a:lnSpc>
                          <a:spcPts val="1200"/>
                        </a:lnSpc>
                      </a:pPr>
                      <a:r>
                        <a:rPr lang="zh-TW" sz="1400">
                          <a:effectLst/>
                          <a:latin typeface="標楷體" panose="03000509000000000000" pitchFamily="65" charset="-120"/>
                          <a:ea typeface="標楷體" panose="03000509000000000000" pitchFamily="65" charset="-120"/>
                        </a:rPr>
                        <a:t>資料</a:t>
                      </a:r>
                    </a:p>
                    <a:p>
                      <a:pPr algn="ctr">
                        <a:lnSpc>
                          <a:spcPts val="1200"/>
                        </a:lnSpc>
                      </a:pPr>
                      <a:r>
                        <a:rPr lang="zh-TW" sz="1400">
                          <a:effectLst/>
                          <a:latin typeface="標楷體" panose="03000509000000000000" pitchFamily="65" charset="-120"/>
                          <a:ea typeface="標楷體" panose="03000509000000000000" pitchFamily="65" charset="-120"/>
                        </a:rPr>
                        <a:t>確度</a:t>
                      </a:r>
                    </a:p>
                  </a:txBody>
                  <a:tcPr marL="68580" marR="68580" marT="0" marB="0" anchor="ctr"/>
                </a:tc>
                <a:tc hMerge="1">
                  <a:txBody>
                    <a:bodyPr/>
                    <a:lstStyle/>
                    <a:p>
                      <a:endParaRPr lang="zh-TW" altLang="en-US"/>
                    </a:p>
                  </a:txBody>
                  <a:tcPr/>
                </a:tc>
              </a:tr>
              <a:tr h="624406">
                <a:tc vMerge="1">
                  <a:txBody>
                    <a:bodyPr/>
                    <a:lstStyle/>
                    <a:p>
                      <a:endParaRPr lang="zh-TW" altLang="en-US"/>
                    </a:p>
                  </a:txBody>
                  <a:tcPr/>
                </a:tc>
                <a:tc vMerge="1">
                  <a:txBody>
                    <a:bodyPr/>
                    <a:lstStyle/>
                    <a:p>
                      <a:endParaRPr lang="zh-TW" altLang="en-US"/>
                    </a:p>
                  </a:txBody>
                  <a:tcPr/>
                </a:tc>
                <a:tc>
                  <a:txBody>
                    <a:bodyPr/>
                    <a:lstStyle/>
                    <a:p>
                      <a:pPr algn="ctr">
                        <a:lnSpc>
                          <a:spcPts val="1200"/>
                        </a:lnSpc>
                      </a:pPr>
                      <a:r>
                        <a:rPr lang="zh-TW" sz="1400" dirty="0">
                          <a:effectLst/>
                          <a:latin typeface="標楷體" panose="03000509000000000000" pitchFamily="65" charset="-120"/>
                          <a:ea typeface="標楷體" panose="03000509000000000000" pitchFamily="65" charset="-120"/>
                        </a:rPr>
                        <a:t>缺漏</a:t>
                      </a:r>
                    </a:p>
                  </a:txBody>
                  <a:tcPr marL="68580" marR="68580" marT="0" marB="0" anchor="ctr"/>
                </a:tc>
                <a:tc>
                  <a:txBody>
                    <a:bodyPr/>
                    <a:lstStyle/>
                    <a:p>
                      <a:pPr algn="ctr">
                        <a:lnSpc>
                          <a:spcPts val="1200"/>
                        </a:lnSpc>
                      </a:pPr>
                      <a:r>
                        <a:rPr lang="zh-TW" sz="1400" dirty="0">
                          <a:effectLst/>
                          <a:latin typeface="標楷體" panose="03000509000000000000" pitchFamily="65" charset="-120"/>
                          <a:ea typeface="標楷體" panose="03000509000000000000" pitchFamily="65" charset="-120"/>
                        </a:rPr>
                        <a:t>無</a:t>
                      </a:r>
                    </a:p>
                    <a:p>
                      <a:pPr algn="ctr">
                        <a:lnSpc>
                          <a:spcPts val="1200"/>
                        </a:lnSpc>
                      </a:pPr>
                      <a:r>
                        <a:rPr lang="zh-TW" sz="1400" dirty="0">
                          <a:effectLst/>
                          <a:latin typeface="標楷體" panose="03000509000000000000" pitchFamily="65" charset="-120"/>
                          <a:ea typeface="標楷體" panose="03000509000000000000" pitchFamily="65" charset="-120"/>
                        </a:rPr>
                        <a:t>缺漏</a:t>
                      </a:r>
                    </a:p>
                  </a:txBody>
                  <a:tcPr marL="68580" marR="68580" marT="0" marB="0" anchor="ctr"/>
                </a:tc>
                <a:tc vMerge="1">
                  <a:txBody>
                    <a:bodyPr/>
                    <a:lstStyle/>
                    <a:p>
                      <a:endParaRPr lang="zh-TW" altLang="en-US"/>
                    </a:p>
                  </a:txBody>
                  <a:tcPr/>
                </a:tc>
                <a:tc>
                  <a:txBody>
                    <a:bodyPr/>
                    <a:lstStyle/>
                    <a:p>
                      <a:pPr algn="ctr">
                        <a:lnSpc>
                          <a:spcPts val="1200"/>
                        </a:lnSpc>
                      </a:pPr>
                      <a:r>
                        <a:rPr lang="zh-TW" sz="1400" dirty="0">
                          <a:effectLst/>
                          <a:latin typeface="標楷體" panose="03000509000000000000" pitchFamily="65" charset="-120"/>
                          <a:ea typeface="標楷體" panose="03000509000000000000" pitchFamily="65" charset="-120"/>
                        </a:rPr>
                        <a:t>逾期</a:t>
                      </a:r>
                    </a:p>
                  </a:txBody>
                  <a:tcPr marL="68580" marR="68580" marT="0" marB="0" anchor="ctr"/>
                </a:tc>
                <a:tc>
                  <a:txBody>
                    <a:bodyPr/>
                    <a:lstStyle/>
                    <a:p>
                      <a:pPr algn="ctr">
                        <a:lnSpc>
                          <a:spcPts val="1200"/>
                        </a:lnSpc>
                      </a:pPr>
                      <a:r>
                        <a:rPr lang="zh-TW" sz="1400">
                          <a:effectLst/>
                          <a:latin typeface="標楷體" panose="03000509000000000000" pitchFamily="65" charset="-120"/>
                          <a:ea typeface="標楷體" panose="03000509000000000000" pitchFamily="65" charset="-120"/>
                        </a:rPr>
                        <a:t>未</a:t>
                      </a:r>
                    </a:p>
                    <a:p>
                      <a:pPr algn="ctr">
                        <a:lnSpc>
                          <a:spcPts val="1200"/>
                        </a:lnSpc>
                      </a:pPr>
                      <a:r>
                        <a:rPr lang="zh-TW" sz="1400">
                          <a:effectLst/>
                          <a:latin typeface="標楷體" panose="03000509000000000000" pitchFamily="65" charset="-120"/>
                          <a:ea typeface="標楷體" panose="03000509000000000000" pitchFamily="65" charset="-120"/>
                        </a:rPr>
                        <a:t>逾期</a:t>
                      </a:r>
                    </a:p>
                  </a:txBody>
                  <a:tcPr marL="68580" marR="68580" marT="0" marB="0" anchor="ctr"/>
                </a:tc>
                <a:tc>
                  <a:txBody>
                    <a:bodyPr/>
                    <a:lstStyle/>
                    <a:p>
                      <a:pPr algn="ctr">
                        <a:lnSpc>
                          <a:spcPts val="1200"/>
                        </a:lnSpc>
                      </a:pPr>
                      <a:r>
                        <a:rPr lang="zh-TW" sz="1400">
                          <a:effectLst/>
                          <a:latin typeface="標楷體" panose="03000509000000000000" pitchFamily="65" charset="-120"/>
                          <a:ea typeface="標楷體" panose="03000509000000000000" pitchFamily="65" charset="-120"/>
                        </a:rPr>
                        <a:t>完備</a:t>
                      </a:r>
                    </a:p>
                  </a:txBody>
                  <a:tcPr marL="68580" marR="68580" marT="0" marB="0" anchor="ctr"/>
                </a:tc>
                <a:tc>
                  <a:txBody>
                    <a:bodyPr/>
                    <a:lstStyle/>
                    <a:p>
                      <a:pPr algn="ctr">
                        <a:lnSpc>
                          <a:spcPts val="1200"/>
                        </a:lnSpc>
                      </a:pPr>
                      <a:r>
                        <a:rPr lang="zh-TW" sz="1400">
                          <a:effectLst/>
                          <a:latin typeface="標楷體" panose="03000509000000000000" pitchFamily="65" charset="-120"/>
                          <a:ea typeface="標楷體" panose="03000509000000000000" pitchFamily="65" charset="-120"/>
                        </a:rPr>
                        <a:t>不</a:t>
                      </a:r>
                    </a:p>
                    <a:p>
                      <a:pPr algn="ctr">
                        <a:lnSpc>
                          <a:spcPts val="1200"/>
                        </a:lnSpc>
                      </a:pPr>
                      <a:r>
                        <a:rPr lang="zh-TW" sz="1400">
                          <a:effectLst/>
                          <a:latin typeface="標楷體" panose="03000509000000000000" pitchFamily="65" charset="-120"/>
                          <a:ea typeface="標楷體" panose="03000509000000000000" pitchFamily="65" charset="-120"/>
                        </a:rPr>
                        <a:t>完備</a:t>
                      </a:r>
                    </a:p>
                  </a:txBody>
                  <a:tcPr marL="68580" marR="68580" marT="0" marB="0" anchor="ctr"/>
                </a:tc>
                <a:tc>
                  <a:txBody>
                    <a:bodyPr/>
                    <a:lstStyle/>
                    <a:p>
                      <a:pPr algn="ctr">
                        <a:lnSpc>
                          <a:spcPts val="1200"/>
                        </a:lnSpc>
                      </a:pPr>
                      <a:r>
                        <a:rPr lang="zh-TW" sz="1400" dirty="0">
                          <a:effectLst/>
                          <a:latin typeface="標楷體" panose="03000509000000000000" pitchFamily="65" charset="-120"/>
                          <a:ea typeface="標楷體" panose="03000509000000000000" pitchFamily="65" charset="-120"/>
                        </a:rPr>
                        <a:t>缺漏</a:t>
                      </a:r>
                    </a:p>
                  </a:txBody>
                  <a:tcPr marL="68580" marR="68580" marT="0" marB="0" anchor="ctr"/>
                </a:tc>
                <a:tc>
                  <a:txBody>
                    <a:bodyPr/>
                    <a:lstStyle/>
                    <a:p>
                      <a:pPr algn="ctr">
                        <a:lnSpc>
                          <a:spcPts val="1200"/>
                        </a:lnSpc>
                      </a:pPr>
                      <a:r>
                        <a:rPr lang="zh-TW" sz="1400">
                          <a:effectLst/>
                          <a:latin typeface="標楷體" panose="03000509000000000000" pitchFamily="65" charset="-120"/>
                          <a:ea typeface="標楷體" panose="03000509000000000000" pitchFamily="65" charset="-120"/>
                        </a:rPr>
                        <a:t>無缺漏</a:t>
                      </a:r>
                    </a:p>
                  </a:txBody>
                  <a:tcPr marL="68580" marR="68580" marT="0" marB="0" anchor="ctr"/>
                </a:tc>
              </a:tr>
              <a:tr h="356803">
                <a:tc>
                  <a:txBody>
                    <a:bodyPr/>
                    <a:lstStyle/>
                    <a:p>
                      <a:pPr algn="ctr">
                        <a:lnSpc>
                          <a:spcPts val="1200"/>
                        </a:lnSpc>
                      </a:pPr>
                      <a:r>
                        <a:rPr lang="zh-TW" sz="1400">
                          <a:effectLst/>
                          <a:latin typeface="標楷體" panose="03000509000000000000" pitchFamily="65" charset="-120"/>
                          <a:ea typeface="標楷體" panose="03000509000000000000" pitchFamily="65" charset="-120"/>
                        </a:rPr>
                        <a:t>林務公園管理所</a:t>
                      </a: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8</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7</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r>
              <a:tr h="356803">
                <a:tc>
                  <a:txBody>
                    <a:bodyPr/>
                    <a:lstStyle/>
                    <a:p>
                      <a:pPr algn="ctr">
                        <a:lnSpc>
                          <a:spcPts val="1200"/>
                        </a:lnSpc>
                      </a:pPr>
                      <a:r>
                        <a:rPr lang="zh-TW" sz="1400" dirty="0">
                          <a:effectLst/>
                          <a:latin typeface="標楷體" panose="03000509000000000000" pitchFamily="65" charset="-120"/>
                          <a:ea typeface="標楷體" panose="03000509000000000000" pitchFamily="65" charset="-120"/>
                        </a:rPr>
                        <a:t>行政科</a:t>
                      </a:r>
                    </a:p>
                  </a:txBody>
                  <a:tcPr marL="68580" marR="68580" marT="0" marB="0" anchor="ctr"/>
                </a:tc>
                <a:tc>
                  <a:txBody>
                    <a:bodyPr/>
                    <a:lstStyle/>
                    <a:p>
                      <a:pPr algn="ctr">
                        <a:lnSpc>
                          <a:spcPts val="1200"/>
                        </a:lnSpc>
                        <a:spcAft>
                          <a:spcPts val="0"/>
                        </a:spcAft>
                      </a:pPr>
                      <a:r>
                        <a:rPr lang="en-US" sz="2000">
                          <a:effectLst/>
                          <a:latin typeface="標楷體" panose="03000509000000000000" pitchFamily="65" charset="-120"/>
                          <a:ea typeface="標楷體" panose="03000509000000000000" pitchFamily="65" charset="-120"/>
                        </a:rPr>
                        <a:t>-</a:t>
                      </a:r>
                      <a:endParaRPr lang="zh-TW" sz="20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1</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1</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alt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r>
              <a:tr h="356803">
                <a:tc>
                  <a:txBody>
                    <a:bodyPr/>
                    <a:lstStyle/>
                    <a:p>
                      <a:pPr algn="ctr">
                        <a:lnSpc>
                          <a:spcPts val="1200"/>
                        </a:lnSpc>
                      </a:pPr>
                      <a:r>
                        <a:rPr lang="zh-TW" sz="1400">
                          <a:effectLst/>
                          <a:latin typeface="標楷體" panose="03000509000000000000" pitchFamily="65" charset="-120"/>
                          <a:ea typeface="標楷體" panose="03000509000000000000" pitchFamily="65" charset="-120"/>
                        </a:rPr>
                        <a:t>農牧科</a:t>
                      </a: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3</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3</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3</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3</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r>
              <a:tr h="356803">
                <a:tc>
                  <a:txBody>
                    <a:bodyPr/>
                    <a:lstStyle/>
                    <a:p>
                      <a:pPr algn="ctr">
                        <a:lnSpc>
                          <a:spcPts val="1200"/>
                        </a:lnSpc>
                      </a:pPr>
                      <a:r>
                        <a:rPr lang="zh-TW" sz="1400">
                          <a:effectLst/>
                          <a:latin typeface="標楷體" panose="03000509000000000000" pitchFamily="65" charset="-120"/>
                          <a:ea typeface="標楷體" panose="03000509000000000000" pitchFamily="65" charset="-120"/>
                        </a:rPr>
                        <a:t>漁政管理科</a:t>
                      </a: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2</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2</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r>
              <a:tr h="356803">
                <a:tc>
                  <a:txBody>
                    <a:bodyPr/>
                    <a:lstStyle/>
                    <a:p>
                      <a:pPr algn="ctr">
                        <a:lnSpc>
                          <a:spcPts val="1200"/>
                        </a:lnSpc>
                      </a:pPr>
                      <a:r>
                        <a:rPr lang="zh-TW" sz="1400">
                          <a:effectLst/>
                          <a:latin typeface="標楷體" panose="03000509000000000000" pitchFamily="65" charset="-120"/>
                          <a:ea typeface="標楷體" panose="03000509000000000000" pitchFamily="65" charset="-120"/>
                        </a:rPr>
                        <a:t>漁業輔導科</a:t>
                      </a: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1</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1</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1</a:t>
                      </a:r>
                      <a:endParaRPr lang="zh-TW" sz="1400">
                        <a:effectLst/>
                        <a:latin typeface="標楷體" panose="03000509000000000000" pitchFamily="65" charset="-120"/>
                        <a:ea typeface="標楷體" panose="03000509000000000000" pitchFamily="65" charset="-120"/>
                      </a:endParaRPr>
                    </a:p>
                  </a:txBody>
                  <a:tcPr marL="68580" marR="68580" marT="0" marB="0" anchor="ctr"/>
                </a:tc>
              </a:tr>
              <a:tr h="356803">
                <a:tc>
                  <a:txBody>
                    <a:bodyPr/>
                    <a:lstStyle/>
                    <a:p>
                      <a:pPr algn="ctr">
                        <a:lnSpc>
                          <a:spcPts val="1200"/>
                        </a:lnSpc>
                      </a:pPr>
                      <a:r>
                        <a:rPr lang="zh-TW" sz="1400">
                          <a:effectLst/>
                          <a:latin typeface="標楷體" panose="03000509000000000000" pitchFamily="65" charset="-120"/>
                          <a:ea typeface="標楷體" panose="03000509000000000000" pitchFamily="65" charset="-120"/>
                        </a:rPr>
                        <a:t>會計室</a:t>
                      </a:r>
                    </a:p>
                  </a:txBody>
                  <a:tcPr marL="68580" marR="68580" marT="0" marB="0" anchor="ctr"/>
                </a:tc>
                <a:tc>
                  <a:txBody>
                    <a:bodyPr/>
                    <a:lstStyle/>
                    <a:p>
                      <a:pPr algn="ctr">
                        <a:lnSpc>
                          <a:spcPts val="1200"/>
                        </a:lnSpc>
                        <a:spcAft>
                          <a:spcPts val="0"/>
                        </a:spcAft>
                      </a:pPr>
                      <a:r>
                        <a:rPr lang="en-US" sz="2000">
                          <a:effectLst/>
                          <a:latin typeface="標楷體" panose="03000509000000000000" pitchFamily="65" charset="-120"/>
                          <a:ea typeface="標楷體" panose="03000509000000000000" pitchFamily="65" charset="-120"/>
                        </a:rPr>
                        <a:t>2</a:t>
                      </a:r>
                      <a:endParaRPr lang="zh-TW" sz="20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2</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8</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altLang="zh-TW" sz="1400" dirty="0" smtClean="0">
                          <a:effectLst/>
                          <a:latin typeface="標楷體" panose="03000509000000000000" pitchFamily="65" charset="-120"/>
                          <a:ea typeface="標楷體" panose="03000509000000000000" pitchFamily="65" charset="-120"/>
                        </a:rPr>
                        <a:t>-</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8</a:t>
                      </a:r>
                      <a:endParaRPr lang="zh-TW" sz="1400">
                        <a:effectLst/>
                        <a:latin typeface="標楷體" panose="03000509000000000000" pitchFamily="65" charset="-120"/>
                        <a:ea typeface="標楷體" panose="03000509000000000000" pitchFamily="65" charset="-120"/>
                      </a:endParaRPr>
                    </a:p>
                  </a:txBody>
                  <a:tcPr marL="68580" marR="68580" marT="0" marB="0" anchor="ctr"/>
                </a:tc>
              </a:tr>
              <a:tr h="356803">
                <a:tc>
                  <a:txBody>
                    <a:bodyPr/>
                    <a:lstStyle/>
                    <a:p>
                      <a:pPr algn="ctr">
                        <a:lnSpc>
                          <a:spcPts val="1200"/>
                        </a:lnSpc>
                      </a:pPr>
                      <a:r>
                        <a:rPr lang="zh-TW" sz="1400">
                          <a:effectLst/>
                          <a:latin typeface="標楷體" panose="03000509000000000000" pitchFamily="65" charset="-120"/>
                          <a:ea typeface="標楷體" panose="03000509000000000000" pitchFamily="65" charset="-120"/>
                        </a:rPr>
                        <a:t>合計</a:t>
                      </a: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4</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zh-TW" altLang="en-US" sz="1400" dirty="0" smtClean="0">
                          <a:effectLst/>
                          <a:latin typeface="標楷體" panose="03000509000000000000" pitchFamily="65" charset="-120"/>
                          <a:ea typeface="標楷體" panose="03000509000000000000" pitchFamily="65" charset="-120"/>
                        </a:rPr>
                        <a:t>０</a:t>
                      </a:r>
                      <a:endParaRPr lang="zh-TW" alt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4</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39</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0</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39</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38</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a:effectLst/>
                          <a:latin typeface="標楷體" panose="03000509000000000000" pitchFamily="65" charset="-120"/>
                          <a:ea typeface="標楷體" panose="03000509000000000000" pitchFamily="65" charset="-120"/>
                        </a:rPr>
                        <a:t>1</a:t>
                      </a:r>
                      <a:endParaRPr lang="zh-TW" sz="140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0</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c>
                  <a:txBody>
                    <a:bodyPr/>
                    <a:lstStyle/>
                    <a:p>
                      <a:pPr algn="ctr">
                        <a:lnSpc>
                          <a:spcPts val="1200"/>
                        </a:lnSpc>
                      </a:pPr>
                      <a:r>
                        <a:rPr lang="en-US" sz="1400" dirty="0">
                          <a:effectLst/>
                          <a:latin typeface="標楷體" panose="03000509000000000000" pitchFamily="65" charset="-120"/>
                          <a:ea typeface="標楷體" panose="03000509000000000000" pitchFamily="65" charset="-120"/>
                        </a:rPr>
                        <a:t>39</a:t>
                      </a:r>
                      <a:endParaRPr lang="zh-TW" sz="1400" dirty="0">
                        <a:effectLst/>
                        <a:latin typeface="標楷體" panose="03000509000000000000" pitchFamily="65" charset="-120"/>
                        <a:ea typeface="標楷體" panose="03000509000000000000" pitchFamily="65" charset="-120"/>
                      </a:endParaRPr>
                    </a:p>
                  </a:txBody>
                  <a:tcPr marL="68580" marR="68580" marT="0" marB="0" anchor="ctr"/>
                </a:tc>
              </a:tr>
            </a:tbl>
          </a:graphicData>
        </a:graphic>
      </p:graphicFrame>
    </p:spTree>
    <p:extLst>
      <p:ext uri="{BB962C8B-B14F-4D97-AF65-F5344CB8AC3E}">
        <p14:creationId xmlns:p14="http://schemas.microsoft.com/office/powerpoint/2010/main" val="8917499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內部統計稽核常見</a:t>
            </a:r>
            <a:r>
              <a:rPr lang="zh-TW" altLang="en-US" dirty="0" smtClean="0"/>
              <a:t>問題</a:t>
            </a:r>
            <a:r>
              <a:rPr lang="zh-TW" altLang="en-US" dirty="0"/>
              <a:t>（１／３）</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85505183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72253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內部統計稽核常見</a:t>
            </a:r>
            <a:r>
              <a:rPr lang="zh-TW" altLang="en-US" dirty="0" smtClean="0"/>
              <a:t>問題（２／３）</a:t>
            </a:r>
            <a:endParaRPr lang="zh-TW" altLang="en-US" dirty="0"/>
          </a:p>
        </p:txBody>
      </p:sp>
      <p:sp>
        <p:nvSpPr>
          <p:cNvPr id="3" name="內容版面配置區 2"/>
          <p:cNvSpPr>
            <a:spLocks noGrp="1"/>
          </p:cNvSpPr>
          <p:nvPr>
            <p:ph idx="1"/>
          </p:nvPr>
        </p:nvSpPr>
        <p:spPr/>
        <p:txBody>
          <a:bodyPr/>
          <a:lstStyle/>
          <a:p>
            <a:pPr>
              <a:buFont typeface="Wingdings" panose="05000000000000000000" pitchFamily="2" charset="2"/>
              <a:buChar char="u"/>
            </a:pPr>
            <a:r>
              <a:rPr lang="zh-TW" altLang="en-US" dirty="0" smtClean="0"/>
              <a:t> 線上簽核步驟應如下：</a:t>
            </a:r>
            <a:endParaRPr lang="en-US" altLang="zh-TW" dirty="0" smtClean="0"/>
          </a:p>
          <a:p>
            <a:pPr marL="0" indent="0">
              <a:buNone/>
            </a:pPr>
            <a:endParaRPr lang="en-US" altLang="zh-TW" dirty="0"/>
          </a:p>
          <a:p>
            <a:pPr marL="0" indent="0">
              <a:buNone/>
            </a:pPr>
            <a:endParaRPr lang="en-US" altLang="zh-TW" dirty="0" smtClean="0"/>
          </a:p>
          <a:p>
            <a:pPr marL="0" indent="0">
              <a:buNone/>
            </a:pPr>
            <a:endParaRPr lang="en-US" altLang="zh-TW" dirty="0"/>
          </a:p>
          <a:p>
            <a:pPr marL="0" indent="0">
              <a:buNone/>
            </a:pPr>
            <a:endParaRPr lang="en-US" altLang="zh-TW" dirty="0" smtClean="0"/>
          </a:p>
          <a:p>
            <a:pPr marL="0" indent="0">
              <a:buNone/>
            </a:pPr>
            <a:endParaRPr lang="en-US" altLang="zh-TW" dirty="0" smtClean="0"/>
          </a:p>
          <a:p>
            <a:pPr marL="0" indent="0">
              <a:buNone/>
            </a:pPr>
            <a:r>
              <a:rPr lang="zh-TW" altLang="en-US" dirty="0" smtClean="0"/>
              <a:t>本局「業務審核」及「業務主管人員」為承辦人員科長，須</a:t>
            </a:r>
            <a:r>
              <a:rPr lang="zh-TW" altLang="en-US" b="1" dirty="0" smtClean="0">
                <a:solidFill>
                  <a:srgbClr val="FF0000"/>
                </a:solidFill>
              </a:rPr>
              <a:t>點選兩次</a:t>
            </a:r>
            <a:r>
              <a:rPr lang="zh-TW" altLang="en-US" dirty="0" smtClean="0"/>
              <a:t>勿跳過。</a:t>
            </a:r>
            <a:endParaRPr lang="en-US" altLang="zh-TW" dirty="0" smtClean="0"/>
          </a:p>
          <a:p>
            <a:pPr>
              <a:buFont typeface="Wingdings" panose="05000000000000000000" pitchFamily="2" charset="2"/>
              <a:buChar char="u"/>
            </a:pPr>
            <a:endParaRPr lang="en-US" altLang="zh-TW" dirty="0"/>
          </a:p>
          <a:p>
            <a:pPr>
              <a:buFont typeface="Wingdings" panose="05000000000000000000" pitchFamily="2" charset="2"/>
              <a:buChar char="u"/>
            </a:pPr>
            <a:endParaRPr lang="en-US" altLang="zh-TW" dirty="0" smtClean="0"/>
          </a:p>
        </p:txBody>
      </p:sp>
      <p:pic>
        <p:nvPicPr>
          <p:cNvPr id="5" name="圖片 4"/>
          <p:cNvPicPr>
            <a:picLocks noChangeAspect="1"/>
          </p:cNvPicPr>
          <p:nvPr/>
        </p:nvPicPr>
        <p:blipFill>
          <a:blip r:embed="rId2"/>
          <a:stretch>
            <a:fillRect/>
          </a:stretch>
        </p:blipFill>
        <p:spPr>
          <a:xfrm>
            <a:off x="622645" y="3088549"/>
            <a:ext cx="10860900" cy="1704625"/>
          </a:xfrm>
          <a:prstGeom prst="rect">
            <a:avLst/>
          </a:prstGeom>
        </p:spPr>
      </p:pic>
    </p:spTree>
    <p:extLst>
      <p:ext uri="{BB962C8B-B14F-4D97-AF65-F5344CB8AC3E}">
        <p14:creationId xmlns:p14="http://schemas.microsoft.com/office/powerpoint/2010/main" val="3757089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內部統計稽核常見</a:t>
            </a:r>
            <a:r>
              <a:rPr lang="zh-TW" altLang="en-US" dirty="0" smtClean="0"/>
              <a:t>問題（３／３）</a:t>
            </a:r>
            <a:endParaRPr lang="zh-TW" altLang="en-US" dirty="0"/>
          </a:p>
        </p:txBody>
      </p:sp>
      <p:pic>
        <p:nvPicPr>
          <p:cNvPr id="6" name="內容版面配置區 5"/>
          <p:cNvPicPr>
            <a:picLocks noGrp="1" noChangeAspect="1"/>
          </p:cNvPicPr>
          <p:nvPr>
            <p:ph idx="1"/>
          </p:nvPr>
        </p:nvPicPr>
        <p:blipFill>
          <a:blip r:embed="rId2"/>
          <a:stretch>
            <a:fillRect/>
          </a:stretch>
        </p:blipFill>
        <p:spPr>
          <a:xfrm>
            <a:off x="719328" y="1845276"/>
            <a:ext cx="9200926" cy="4356357"/>
          </a:xfrm>
          <a:prstGeom prst="rect">
            <a:avLst/>
          </a:prstGeom>
        </p:spPr>
      </p:pic>
      <p:sp>
        <p:nvSpPr>
          <p:cNvPr id="7" name="橢圓 6"/>
          <p:cNvSpPr/>
          <p:nvPr/>
        </p:nvSpPr>
        <p:spPr>
          <a:xfrm>
            <a:off x="8410832" y="5519351"/>
            <a:ext cx="1688757" cy="8237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向右箭號 7"/>
          <p:cNvSpPr/>
          <p:nvPr/>
        </p:nvSpPr>
        <p:spPr>
          <a:xfrm>
            <a:off x="7082643" y="5551574"/>
            <a:ext cx="1202724" cy="716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200" dirty="0" smtClean="0"/>
              <a:t>日期應確實鍵入</a:t>
            </a:r>
            <a:endParaRPr lang="zh-TW" altLang="en-US" sz="1200" dirty="0"/>
          </a:p>
        </p:txBody>
      </p:sp>
      <p:sp>
        <p:nvSpPr>
          <p:cNvPr id="9" name="橢圓 8"/>
          <p:cNvSpPr/>
          <p:nvPr/>
        </p:nvSpPr>
        <p:spPr>
          <a:xfrm>
            <a:off x="2673178" y="3319448"/>
            <a:ext cx="1688757" cy="8237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3144218" y="3929048"/>
            <a:ext cx="3171567" cy="7829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1400" dirty="0" smtClean="0">
                <a:solidFill>
                  <a:schemeClr val="bg1"/>
                </a:solidFill>
                <a:latin typeface="+mn-ea"/>
              </a:rPr>
              <a:t>a.</a:t>
            </a:r>
            <a:r>
              <a:rPr lang="zh-TW" altLang="en-US" sz="1400" dirty="0" smtClean="0">
                <a:solidFill>
                  <a:schemeClr val="bg1"/>
                </a:solidFill>
                <a:latin typeface="+mn-ea"/>
              </a:rPr>
              <a:t>　</a:t>
            </a:r>
            <a:r>
              <a:rPr lang="en-US" altLang="zh-TW" sz="1400" dirty="0" smtClean="0">
                <a:solidFill>
                  <a:schemeClr val="bg1"/>
                </a:solidFill>
                <a:latin typeface="+mn-ea"/>
              </a:rPr>
              <a:t>0</a:t>
            </a:r>
            <a:r>
              <a:rPr lang="zh-TW" altLang="en-US" sz="1400" dirty="0" smtClean="0">
                <a:solidFill>
                  <a:schemeClr val="bg1"/>
                </a:solidFill>
                <a:latin typeface="+mn-ea"/>
              </a:rPr>
              <a:t>或無數值，以「</a:t>
            </a:r>
            <a:r>
              <a:rPr lang="en-US" altLang="zh-TW" sz="1400" dirty="0" smtClean="0">
                <a:solidFill>
                  <a:schemeClr val="bg1"/>
                </a:solidFill>
                <a:latin typeface="+mn-ea"/>
              </a:rPr>
              <a:t>-</a:t>
            </a:r>
            <a:r>
              <a:rPr lang="zh-TW" altLang="en-US" sz="1400" dirty="0" smtClean="0">
                <a:solidFill>
                  <a:schemeClr val="bg1"/>
                </a:solidFill>
                <a:latin typeface="+mn-ea"/>
              </a:rPr>
              <a:t>」表示</a:t>
            </a:r>
            <a:r>
              <a:rPr lang="zh-TW" altLang="en-US" sz="1400" dirty="0" smtClean="0">
                <a:solidFill>
                  <a:srgbClr val="FF0000"/>
                </a:solidFill>
                <a:latin typeface="+mn-ea"/>
              </a:rPr>
              <a:t>。</a:t>
            </a:r>
            <a:endParaRPr lang="en-US" altLang="zh-TW" sz="1400" dirty="0" smtClean="0">
              <a:solidFill>
                <a:srgbClr val="FF0000"/>
              </a:solidFill>
              <a:latin typeface="+mn-ea"/>
            </a:endParaRPr>
          </a:p>
          <a:p>
            <a:r>
              <a:rPr lang="en-US" altLang="zh-TW" sz="1400" dirty="0" smtClean="0">
                <a:solidFill>
                  <a:schemeClr val="bg1"/>
                </a:solidFill>
                <a:latin typeface="+mn-ea"/>
              </a:rPr>
              <a:t>b.</a:t>
            </a:r>
            <a:r>
              <a:rPr lang="zh-TW" altLang="en-US" sz="1400" dirty="0" smtClean="0">
                <a:solidFill>
                  <a:schemeClr val="bg1"/>
                </a:solidFill>
                <a:latin typeface="+mn-ea"/>
              </a:rPr>
              <a:t>　該資料期間皆無數值，以「無事實填報」表示；尚需報送。</a:t>
            </a:r>
            <a:endParaRPr lang="en-US" altLang="zh-TW" sz="1400" dirty="0">
              <a:solidFill>
                <a:schemeClr val="bg1"/>
              </a:solidFill>
              <a:latin typeface="+mn-ea"/>
            </a:endParaRPr>
          </a:p>
        </p:txBody>
      </p:sp>
      <p:sp>
        <p:nvSpPr>
          <p:cNvPr id="11" name="圓角矩形 10"/>
          <p:cNvSpPr/>
          <p:nvPr/>
        </p:nvSpPr>
        <p:spPr>
          <a:xfrm>
            <a:off x="823783" y="5074508"/>
            <a:ext cx="3538151" cy="9308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t>勿隨意更改／</a:t>
            </a:r>
            <a:r>
              <a:rPr lang="zh-TW" altLang="en-US" dirty="0" smtClean="0"/>
              <a:t>合併表格欄位</a:t>
            </a:r>
            <a:endParaRPr lang="en-US" altLang="zh-TW" dirty="0" smtClean="0"/>
          </a:p>
          <a:p>
            <a:pPr algn="ctr"/>
            <a:r>
              <a:rPr lang="zh-TW" altLang="en-US" dirty="0"/>
              <a:t>易</a:t>
            </a:r>
            <a:r>
              <a:rPr lang="zh-TW" altLang="en-US" dirty="0" smtClean="0"/>
              <a:t>造成上傳檔案網站媒合錯誤</a:t>
            </a:r>
            <a:endParaRPr lang="en-US" altLang="zh-TW" dirty="0" smtClean="0"/>
          </a:p>
        </p:txBody>
      </p:sp>
    </p:spTree>
    <p:extLst>
      <p:ext uri="{BB962C8B-B14F-4D97-AF65-F5344CB8AC3E}">
        <p14:creationId xmlns:p14="http://schemas.microsoft.com/office/powerpoint/2010/main" val="40098721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公務統計報表增刪修訂注意事項</a:t>
            </a:r>
          </a:p>
        </p:txBody>
      </p:sp>
      <p:sp>
        <p:nvSpPr>
          <p:cNvPr id="3" name="內容版面配置區 2"/>
          <p:cNvSpPr>
            <a:spLocks noGrp="1"/>
          </p:cNvSpPr>
          <p:nvPr>
            <p:ph idx="1"/>
          </p:nvPr>
        </p:nvSpPr>
        <p:spPr/>
        <p:txBody>
          <a:bodyPr/>
          <a:lstStyle/>
          <a:p>
            <a:r>
              <a:rPr lang="zh-TW" altLang="en-US" sz="2800" dirty="0">
                <a:latin typeface="標楷體" panose="03000509000000000000" pitchFamily="65" charset="-120"/>
                <a:ea typeface="標楷體" panose="03000509000000000000" pitchFamily="65" charset="-120"/>
              </a:rPr>
              <a:t>由機關函</a:t>
            </a:r>
            <a:r>
              <a:rPr lang="zh-TW" altLang="en-US" sz="2800" dirty="0" smtClean="0">
                <a:latin typeface="標楷體" panose="03000509000000000000" pitchFamily="65" charset="-120"/>
                <a:ea typeface="標楷體" panose="03000509000000000000" pitchFamily="65" charset="-120"/>
              </a:rPr>
              <a:t>請縣府核定。主計處</a:t>
            </a:r>
            <a:r>
              <a:rPr lang="zh-TW" altLang="en-US" sz="2800" dirty="0">
                <a:latin typeface="標楷體" panose="03000509000000000000" pitchFamily="65" charset="-120"/>
                <a:ea typeface="標楷體" panose="03000509000000000000" pitchFamily="65" charset="-120"/>
              </a:rPr>
              <a:t>審核相關報表程式後，以</a:t>
            </a:r>
            <a:r>
              <a:rPr lang="zh-TW" altLang="en-US" sz="2800" b="1" dirty="0">
                <a:solidFill>
                  <a:srgbClr val="FF0000"/>
                </a:solidFill>
                <a:latin typeface="標楷體" panose="03000509000000000000" pitchFamily="65" charset="-120"/>
                <a:ea typeface="標楷體" panose="03000509000000000000" pitchFamily="65" charset="-120"/>
              </a:rPr>
              <a:t>府函</a:t>
            </a:r>
            <a:r>
              <a:rPr lang="zh-TW" altLang="en-US" sz="2800" dirty="0">
                <a:latin typeface="標楷體" panose="03000509000000000000" pitchFamily="65" charset="-120"/>
                <a:ea typeface="標楷體" panose="03000509000000000000" pitchFamily="65" charset="-120"/>
              </a:rPr>
              <a:t>核定</a:t>
            </a:r>
            <a:r>
              <a:rPr lang="zh-TW" altLang="en-US" sz="2800" dirty="0" smtClean="0">
                <a:latin typeface="標楷體" panose="03000509000000000000" pitchFamily="65" charset="-120"/>
                <a:ea typeface="標楷體" panose="03000509000000000000" pitchFamily="65" charset="-120"/>
              </a:rPr>
              <a:t>。</a:t>
            </a:r>
            <a:endParaRPr lang="en-US" altLang="zh-TW" sz="2800" dirty="0" smtClean="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函文需附附件</a:t>
            </a:r>
            <a:r>
              <a:rPr lang="zh-TW" altLang="en-US" sz="2800" dirty="0" smtClean="0">
                <a:latin typeface="標楷體" panose="03000509000000000000" pitchFamily="65" charset="-120"/>
                <a:ea typeface="標楷體" panose="03000509000000000000" pitchFamily="65" charset="-120"/>
              </a:rPr>
              <a:t>如下：</a:t>
            </a:r>
            <a:endParaRPr lang="en-US" altLang="zh-TW" sz="2800" dirty="0" smtClean="0">
              <a:latin typeface="標楷體" panose="03000509000000000000" pitchFamily="65" charset="-120"/>
              <a:ea typeface="標楷體" panose="03000509000000000000" pitchFamily="65" charset="-120"/>
            </a:endParaRPr>
          </a:p>
          <a:p>
            <a:pPr marL="457200" indent="-457200">
              <a:buFont typeface="+mj-lt"/>
              <a:buAutoNum type="arabicPeriod"/>
            </a:pPr>
            <a:r>
              <a:rPr lang="zh-TW" altLang="en-US" sz="2800" dirty="0">
                <a:latin typeface="標楷體" panose="03000509000000000000" pitchFamily="65" charset="-120"/>
                <a:ea typeface="標楷體" panose="03000509000000000000" pitchFamily="65" charset="-120"/>
              </a:rPr>
              <a:t>增刪修訂明細表</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修訂之表名及修訂原因</a:t>
            </a:r>
            <a:r>
              <a:rPr lang="en-US" altLang="zh-TW" sz="2800" dirty="0">
                <a:latin typeface="標楷體" panose="03000509000000000000" pitchFamily="65" charset="-120"/>
                <a:ea typeface="標楷體" panose="03000509000000000000" pitchFamily="65" charset="-120"/>
              </a:rPr>
              <a:t>)</a:t>
            </a:r>
          </a:p>
          <a:p>
            <a:pPr marL="457200" indent="-457200">
              <a:buFont typeface="+mj-lt"/>
              <a:buAutoNum type="arabicPeriod"/>
            </a:pPr>
            <a:r>
              <a:rPr lang="zh-TW" altLang="en-US" sz="2800" dirty="0">
                <a:latin typeface="標楷體" panose="03000509000000000000" pitchFamily="65" charset="-120"/>
                <a:ea typeface="標楷體" panose="03000509000000000000" pitchFamily="65" charset="-120"/>
              </a:rPr>
              <a:t>報表程式</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表式及編製說明</a:t>
            </a:r>
            <a:r>
              <a:rPr lang="en-US" altLang="zh-TW" sz="2800" dirty="0">
                <a:latin typeface="標楷體" panose="03000509000000000000" pitchFamily="65" charset="-120"/>
                <a:ea typeface="標楷體" panose="03000509000000000000" pitchFamily="65" charset="-120"/>
              </a:rPr>
              <a:t>)</a:t>
            </a:r>
          </a:p>
          <a:p>
            <a:pPr marL="457200" indent="-457200">
              <a:buFont typeface="+mj-lt"/>
              <a:buAutoNum type="arabicPeriod"/>
            </a:pPr>
            <a:r>
              <a:rPr lang="zh-TW" altLang="en-US" sz="2800" dirty="0">
                <a:latin typeface="標楷體" panose="03000509000000000000" pitchFamily="65" charset="-120"/>
                <a:ea typeface="標楷體" panose="03000509000000000000" pitchFamily="65" charset="-120"/>
              </a:rPr>
              <a:t>表冊細部權責區分表</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報表填報權責單位</a:t>
            </a:r>
            <a:r>
              <a:rPr lang="en-US" altLang="zh-TW" sz="2800" dirty="0">
                <a:latin typeface="標楷體" panose="03000509000000000000" pitchFamily="65" charset="-120"/>
                <a:ea typeface="標楷體" panose="03000509000000000000" pitchFamily="65" charset="-120"/>
              </a:rPr>
              <a:t>)</a:t>
            </a:r>
          </a:p>
          <a:p>
            <a:endParaRPr lang="zh-TW" altLang="en-US" dirty="0" smtClean="0"/>
          </a:p>
          <a:p>
            <a:endParaRPr lang="zh-TW" altLang="en-US" dirty="0"/>
          </a:p>
        </p:txBody>
      </p:sp>
    </p:spTree>
    <p:extLst>
      <p:ext uri="{BB962C8B-B14F-4D97-AF65-F5344CB8AC3E}">
        <p14:creationId xmlns:p14="http://schemas.microsoft.com/office/powerpoint/2010/main" val="17352479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農漁局統計資料預告專區</a:t>
            </a:r>
          </a:p>
        </p:txBody>
      </p:sp>
      <p:sp>
        <p:nvSpPr>
          <p:cNvPr id="3" name="內容版面配置區 2"/>
          <p:cNvSpPr>
            <a:spLocks noGrp="1"/>
          </p:cNvSpPr>
          <p:nvPr>
            <p:ph idx="1"/>
          </p:nvPr>
        </p:nvSpPr>
        <p:spPr/>
        <p:txBody>
          <a:bodyPr>
            <a:normAutofit/>
          </a:bodyPr>
          <a:lstStyle/>
          <a:p>
            <a:r>
              <a:rPr lang="zh-TW" altLang="en-US" sz="4000" dirty="0" smtClean="0">
                <a:latin typeface="標楷體" panose="03000509000000000000" pitchFamily="65" charset="-120"/>
                <a:ea typeface="標楷體" panose="03000509000000000000" pitchFamily="65" charset="-120"/>
              </a:rPr>
              <a:t>目前本局統計資料預告專區已移至澎湖縣公務統計管理資訊服務網</a:t>
            </a:r>
            <a:endParaRPr lang="en-US" altLang="zh-TW" sz="4000" dirty="0" smtClean="0">
              <a:latin typeface="標楷體" panose="03000509000000000000" pitchFamily="65" charset="-120"/>
              <a:ea typeface="標楷體" panose="03000509000000000000" pitchFamily="65" charset="-120"/>
            </a:endParaRPr>
          </a:p>
          <a:p>
            <a:r>
              <a:rPr lang="zh-TW" altLang="en-US" sz="4000" dirty="0" smtClean="0">
                <a:latin typeface="標楷體" panose="03000509000000000000" pitchFamily="65" charset="-120"/>
                <a:ea typeface="標楷體" panose="03000509000000000000" pitchFamily="65" charset="-120"/>
                <a:hlinkClick r:id="rId2"/>
              </a:rPr>
              <a:t>行政院</a:t>
            </a:r>
            <a:r>
              <a:rPr lang="zh-TW" altLang="en-US" sz="4000" dirty="0">
                <a:latin typeface="標楷體" panose="03000509000000000000" pitchFamily="65" charset="-120"/>
                <a:ea typeface="標楷體" panose="03000509000000000000" pitchFamily="65" charset="-120"/>
                <a:hlinkClick r:id="rId2"/>
              </a:rPr>
              <a:t>主計總處公務統計管理資訊系統 </a:t>
            </a:r>
            <a:r>
              <a:rPr lang="en-US" altLang="zh-TW" sz="4000" dirty="0">
                <a:latin typeface="標楷體" panose="03000509000000000000" pitchFamily="65" charset="-120"/>
                <a:ea typeface="標楷體" panose="03000509000000000000" pitchFamily="65" charset="-120"/>
                <a:hlinkClick r:id="rId2"/>
              </a:rPr>
              <a:t>(dgbas.gov.tw)</a:t>
            </a:r>
            <a:endParaRPr lang="zh-TW" altLang="en-US" sz="40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5393389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zh-TW" altLang="en-US" dirty="0" smtClean="0"/>
              <a:t>簡報完畢，討論時間</a:t>
            </a:r>
            <a:endParaRPr lang="zh-TW" altLang="en-US" dirty="0"/>
          </a:p>
        </p:txBody>
      </p:sp>
      <p:sp>
        <p:nvSpPr>
          <p:cNvPr id="3" name="副標題 2"/>
          <p:cNvSpPr>
            <a:spLocks noGrp="1"/>
          </p:cNvSpPr>
          <p:nvPr>
            <p:ph type="subTitle" idx="1"/>
          </p:nvPr>
        </p:nvSpPr>
        <p:spPr/>
        <p:txBody>
          <a:bodyPr/>
          <a:lstStyle/>
          <a:p>
            <a:endParaRPr lang="zh-TW" altLang="en-US" dirty="0"/>
          </a:p>
        </p:txBody>
      </p:sp>
    </p:spTree>
    <p:extLst>
      <p:ext uri="{BB962C8B-B14F-4D97-AF65-F5344CB8AC3E}">
        <p14:creationId xmlns:p14="http://schemas.microsoft.com/office/powerpoint/2010/main" val="30866555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積分">
  <a:themeElements>
    <a:clrScheme name="積分">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積分">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積分">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265</TotalTime>
  <Words>1926</Words>
  <Application>Microsoft Office PowerPoint</Application>
  <PresentationFormat>寬螢幕</PresentationFormat>
  <Paragraphs>312</Paragraphs>
  <Slides>32</Slides>
  <Notes>0</Notes>
  <HiddenSlides>0</HiddenSlides>
  <MMClips>0</MMClips>
  <ScaleCrop>false</ScaleCrop>
  <HeadingPairs>
    <vt:vector size="8" baseType="variant">
      <vt:variant>
        <vt:lpstr>使用字型</vt:lpstr>
      </vt:variant>
      <vt:variant>
        <vt:i4>9</vt:i4>
      </vt:variant>
      <vt:variant>
        <vt:lpstr>佈景主題</vt:lpstr>
      </vt:variant>
      <vt:variant>
        <vt:i4>1</vt:i4>
      </vt:variant>
      <vt:variant>
        <vt:lpstr>內嵌 OLE 伺服程式</vt:lpstr>
      </vt:variant>
      <vt:variant>
        <vt:i4>1</vt:i4>
      </vt:variant>
      <vt:variant>
        <vt:lpstr>投影片標題</vt:lpstr>
      </vt:variant>
      <vt:variant>
        <vt:i4>32</vt:i4>
      </vt:variant>
    </vt:vector>
  </HeadingPairs>
  <TitlesOfParts>
    <vt:vector size="43" baseType="lpstr">
      <vt:lpstr>微軟正黑體</vt:lpstr>
      <vt:lpstr>新細明體</vt:lpstr>
      <vt:lpstr>標楷體</vt:lpstr>
      <vt:lpstr>Arial</vt:lpstr>
      <vt:lpstr>Times New Roman</vt:lpstr>
      <vt:lpstr>Tw Cen MT</vt:lpstr>
      <vt:lpstr>Tw Cen MT Condensed</vt:lpstr>
      <vt:lpstr>Wingdings</vt:lpstr>
      <vt:lpstr>Wingdings 3</vt:lpstr>
      <vt:lpstr>積分</vt:lpstr>
      <vt:lpstr>工作表</vt:lpstr>
      <vt:lpstr>澎湖縣政府農漁局 113年公務統計檢討會</vt:lpstr>
      <vt:lpstr>會議議程</vt:lpstr>
      <vt:lpstr>公務統計業務線上簽核系統討論</vt:lpstr>
      <vt:lpstr>公務統計業務線上簽核系統討論</vt:lpstr>
      <vt:lpstr>本局應辦公務統計（１／９）</vt:lpstr>
      <vt:lpstr>本局應辦公務統計（２／９）</vt:lpstr>
      <vt:lpstr>本局應辦公務統計（３／９）</vt:lpstr>
      <vt:lpstr>本局應辦公務統計（４／９）</vt:lpstr>
      <vt:lpstr>本局應辦公務統計（５／９）</vt:lpstr>
      <vt:lpstr>本局應辦公務統計（６／９）</vt:lpstr>
      <vt:lpstr>本局應辦公務統計（７／９）</vt:lpstr>
      <vt:lpstr>本局應辦公務統計（８／９）</vt:lpstr>
      <vt:lpstr>本局應辦公務統計（９／９）</vt:lpstr>
      <vt:lpstr>統計線上簽核系統討論</vt:lpstr>
      <vt:lpstr>公務統計報表錯誤態樣討論</vt:lpstr>
      <vt:lpstr>公務統計報表錯誤態樣討論</vt:lpstr>
      <vt:lpstr>編報規定（１／２）</vt:lpstr>
      <vt:lpstr>編報規定（２／２）</vt:lpstr>
      <vt:lpstr>統計報表</vt:lpstr>
      <vt:lpstr>內部統計稽核</vt:lpstr>
      <vt:lpstr>內部統計稽核流程及方式</vt:lpstr>
      <vt:lpstr>內部統計稽核目標</vt:lpstr>
      <vt:lpstr>本年度內部稽核計劃</vt:lpstr>
      <vt:lpstr>稽核重點</vt:lpstr>
      <vt:lpstr>113年度稽核結果（１／２）</vt:lpstr>
      <vt:lpstr>113年度稽核結果（２／２）</vt:lpstr>
      <vt:lpstr>內部統計稽核常見問題（１／３）</vt:lpstr>
      <vt:lpstr>內部統計稽核常見問題（２／３）</vt:lpstr>
      <vt:lpstr>內部統計稽核常見問題（３／３）</vt:lpstr>
      <vt:lpstr>公務統計報表增刪修訂注意事項</vt:lpstr>
      <vt:lpstr>農漁局統計資料預告專區</vt:lpstr>
      <vt:lpstr>簡報完畢，討論時間</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澎湖縣政府農漁局 113年公務統計檢討會</dc:title>
  <dc:creator>顏子寧</dc:creator>
  <cp:lastModifiedBy>顏子寧</cp:lastModifiedBy>
  <cp:revision>21</cp:revision>
  <dcterms:created xsi:type="dcterms:W3CDTF">2024-09-03T02:50:29Z</dcterms:created>
  <dcterms:modified xsi:type="dcterms:W3CDTF">2024-09-03T07:15:43Z</dcterms:modified>
</cp:coreProperties>
</file>