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</p:sldIdLst>
  <p:sldSz cx="12801600" cy="9601200" type="A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3024" userDrawn="1">
          <p15:clr>
            <a:srgbClr val="A4A3A4"/>
          </p15:clr>
        </p15:guide>
        <p15:guide id="2" pos="403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7375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 showGuides="1">
      <p:cViewPr>
        <p:scale>
          <a:sx n="90" d="100"/>
          <a:sy n="90" d="100"/>
        </p:scale>
        <p:origin x="-72" y="786"/>
      </p:cViewPr>
      <p:guideLst>
        <p:guide orient="horz" pos="3024"/>
        <p:guide pos="403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60120" y="1571308"/>
            <a:ext cx="10881360" cy="3342640"/>
          </a:xfrm>
        </p:spPr>
        <p:txBody>
          <a:bodyPr anchor="b"/>
          <a:lstStyle>
            <a:lvl1pPr algn="ctr">
              <a:defRPr sz="84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00200" y="5042853"/>
            <a:ext cx="9601200" cy="2318067"/>
          </a:xfrm>
        </p:spPr>
        <p:txBody>
          <a:bodyPr/>
          <a:lstStyle>
            <a:lvl1pPr marL="0" indent="0" algn="ctr">
              <a:buNone/>
              <a:defRPr sz="3360"/>
            </a:lvl1pPr>
            <a:lvl2pPr marL="640080" indent="0" algn="ctr">
              <a:buNone/>
              <a:defRPr sz="2800"/>
            </a:lvl2pPr>
            <a:lvl3pPr marL="1280160" indent="0" algn="ctr">
              <a:buNone/>
              <a:defRPr sz="2520"/>
            </a:lvl3pPr>
            <a:lvl4pPr marL="1920240" indent="0" algn="ctr">
              <a:buNone/>
              <a:defRPr sz="2240"/>
            </a:lvl4pPr>
            <a:lvl5pPr marL="2560320" indent="0" algn="ctr">
              <a:buNone/>
              <a:defRPr sz="2240"/>
            </a:lvl5pPr>
            <a:lvl6pPr marL="3200400" indent="0" algn="ctr">
              <a:buNone/>
              <a:defRPr sz="2240"/>
            </a:lvl6pPr>
            <a:lvl7pPr marL="3840480" indent="0" algn="ctr">
              <a:buNone/>
              <a:defRPr sz="2240"/>
            </a:lvl7pPr>
            <a:lvl8pPr marL="4480560" indent="0" algn="ctr">
              <a:buNone/>
              <a:defRPr sz="2240"/>
            </a:lvl8pPr>
            <a:lvl9pPr marL="5120640" indent="0" algn="ctr">
              <a:buNone/>
              <a:defRPr sz="2240"/>
            </a:lvl9pPr>
          </a:lstStyle>
          <a:p>
            <a:r>
              <a:rPr lang="zh-TW" altLang="en-US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006D3E-3322-4150-906A-FC6D4277FB7A}" type="datetimeFigureOut">
              <a:rPr lang="zh-TW" altLang="en-US" smtClean="0"/>
              <a:t>2023/2/1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D81B76-3751-463E-896C-63B7345A8CF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647714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006D3E-3322-4150-906A-FC6D4277FB7A}" type="datetimeFigureOut">
              <a:rPr lang="zh-TW" altLang="en-US" smtClean="0"/>
              <a:t>2023/2/1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D81B76-3751-463E-896C-63B7345A8CF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861746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3443" y="2393635"/>
            <a:ext cx="11041380" cy="3993832"/>
          </a:xfrm>
        </p:spPr>
        <p:txBody>
          <a:bodyPr anchor="b"/>
          <a:lstStyle>
            <a:lvl1pPr>
              <a:defRPr sz="84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3443" y="6425250"/>
            <a:ext cx="11041380" cy="2100262"/>
          </a:xfrm>
        </p:spPr>
        <p:txBody>
          <a:bodyPr/>
          <a:lstStyle>
            <a:lvl1pPr marL="0" indent="0">
              <a:buNone/>
              <a:defRPr sz="3360">
                <a:solidFill>
                  <a:schemeClr val="tx1"/>
                </a:solidFill>
              </a:defRPr>
            </a:lvl1pPr>
            <a:lvl2pPr marL="64008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2pPr>
            <a:lvl3pPr marL="1280160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3pPr>
            <a:lvl4pPr marL="19202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4pPr>
            <a:lvl5pPr marL="256032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5pPr>
            <a:lvl6pPr marL="320040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6pPr>
            <a:lvl7pPr marL="384048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7pPr>
            <a:lvl8pPr marL="448056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8pPr>
            <a:lvl9pPr marL="51206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006D3E-3322-4150-906A-FC6D4277FB7A}" type="datetimeFigureOut">
              <a:rPr lang="zh-TW" altLang="en-US" smtClean="0"/>
              <a:t>2023/2/1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D81B76-3751-463E-896C-63B7345A8CF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240637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80110" y="2555875"/>
            <a:ext cx="5440680" cy="609187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80810" y="2555875"/>
            <a:ext cx="5440680" cy="609187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006D3E-3322-4150-906A-FC6D4277FB7A}" type="datetimeFigureOut">
              <a:rPr lang="zh-TW" altLang="en-US" smtClean="0"/>
              <a:t>2023/2/1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D81B76-3751-463E-896C-63B7345A8CF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810177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7" y="511177"/>
            <a:ext cx="11041380" cy="1855788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1779" y="2353628"/>
            <a:ext cx="5415676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81779" y="3507105"/>
            <a:ext cx="5415676" cy="515842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80811" y="2353628"/>
            <a:ext cx="5442347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80811" y="3507105"/>
            <a:ext cx="5442347" cy="515842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006D3E-3322-4150-906A-FC6D4277FB7A}" type="datetimeFigureOut">
              <a:rPr lang="zh-TW" altLang="en-US" smtClean="0"/>
              <a:t>2023/2/1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D81B76-3751-463E-896C-63B7345A8CF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438436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006D3E-3322-4150-906A-FC6D4277FB7A}" type="datetimeFigureOut">
              <a:rPr lang="zh-TW" altLang="en-US" smtClean="0"/>
              <a:t>2023/2/1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D81B76-3751-463E-896C-63B7345A8CF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6179101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006D3E-3322-4150-906A-FC6D4277FB7A}" type="datetimeFigureOut">
              <a:rPr lang="zh-TW" altLang="en-US" smtClean="0"/>
              <a:t>2023/2/1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D81B76-3751-463E-896C-63B7345A8CF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16141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42347" y="1382397"/>
            <a:ext cx="6480810" cy="6823075"/>
          </a:xfrm>
        </p:spPr>
        <p:txBody>
          <a:bodyPr/>
          <a:lstStyle>
            <a:lvl1pPr>
              <a:defRPr sz="4480"/>
            </a:lvl1pPr>
            <a:lvl2pPr>
              <a:defRPr sz="3920"/>
            </a:lvl2pPr>
            <a:lvl3pPr>
              <a:defRPr sz="336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006D3E-3322-4150-906A-FC6D4277FB7A}" type="datetimeFigureOut">
              <a:rPr lang="zh-TW" altLang="en-US" smtClean="0"/>
              <a:t>2023/2/1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D81B76-3751-463E-896C-63B7345A8CF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223225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42347" y="1382397"/>
            <a:ext cx="6480810" cy="6823075"/>
          </a:xfrm>
        </p:spPr>
        <p:txBody>
          <a:bodyPr anchor="t"/>
          <a:lstStyle>
            <a:lvl1pPr marL="0" indent="0">
              <a:buNone/>
              <a:defRPr sz="4480"/>
            </a:lvl1pPr>
            <a:lvl2pPr marL="640080" indent="0">
              <a:buNone/>
              <a:defRPr sz="3920"/>
            </a:lvl2pPr>
            <a:lvl3pPr marL="1280160" indent="0">
              <a:buNone/>
              <a:defRPr sz="3360"/>
            </a:lvl3pPr>
            <a:lvl4pPr marL="1920240" indent="0">
              <a:buNone/>
              <a:defRPr sz="2800"/>
            </a:lvl4pPr>
            <a:lvl5pPr marL="2560320" indent="0">
              <a:buNone/>
              <a:defRPr sz="2800"/>
            </a:lvl5pPr>
            <a:lvl6pPr marL="3200400" indent="0">
              <a:buNone/>
              <a:defRPr sz="2800"/>
            </a:lvl6pPr>
            <a:lvl7pPr marL="3840480" indent="0">
              <a:buNone/>
              <a:defRPr sz="2800"/>
            </a:lvl7pPr>
            <a:lvl8pPr marL="4480560" indent="0">
              <a:buNone/>
              <a:defRPr sz="2800"/>
            </a:lvl8pPr>
            <a:lvl9pPr marL="5120640" indent="0">
              <a:buNone/>
              <a:defRPr sz="28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006D3E-3322-4150-906A-FC6D4277FB7A}" type="datetimeFigureOut">
              <a:rPr lang="zh-TW" altLang="en-US" smtClean="0"/>
              <a:t>2023/2/1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D81B76-3751-463E-896C-63B7345A8CF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706682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006D3E-3322-4150-906A-FC6D4277FB7A}" type="datetimeFigureOut">
              <a:rPr lang="zh-TW" altLang="en-US" smtClean="0"/>
              <a:t>2023/2/1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D81B76-3751-463E-896C-63B7345A8CF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334848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61146" y="511175"/>
            <a:ext cx="2760345" cy="8136573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80111" y="511175"/>
            <a:ext cx="8121015" cy="8136573"/>
          </a:xfrm>
        </p:spPr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006D3E-3322-4150-906A-FC6D4277FB7A}" type="datetimeFigureOut">
              <a:rPr lang="zh-TW" altLang="en-US" smtClean="0"/>
              <a:t>2023/2/1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D81B76-3751-463E-896C-63B7345A8CF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604128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80110" y="511177"/>
            <a:ext cx="11041380" cy="18557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0110" y="2555875"/>
            <a:ext cx="11041380" cy="60918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0110" y="8898892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006D3E-3322-4150-906A-FC6D4277FB7A}" type="datetimeFigureOut">
              <a:rPr lang="zh-TW" altLang="en-US" smtClean="0"/>
              <a:t>2023/2/1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240530" y="8898892"/>
            <a:ext cx="432054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041130" y="8898892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D81B76-3751-463E-896C-63B7345A8CF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621348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1280160" rtl="0" eaLnBrk="1" latinLnBrk="0" hangingPunct="1">
        <a:lnSpc>
          <a:spcPct val="90000"/>
        </a:lnSpc>
        <a:spcBef>
          <a:spcPct val="0"/>
        </a:spcBef>
        <a:buNone/>
        <a:defRPr sz="616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20040" indent="-320040" algn="l" defTabSz="1280160" rtl="0" eaLnBrk="1" latinLnBrk="0" hangingPunct="1">
        <a:lnSpc>
          <a:spcPct val="90000"/>
        </a:lnSpc>
        <a:spcBef>
          <a:spcPts val="1400"/>
        </a:spcBef>
        <a:buFont typeface="Arial" panose="020B0604020202020204" pitchFamily="34" charset="0"/>
        <a:buChar char="•"/>
        <a:defRPr sz="3920" kern="1200">
          <a:solidFill>
            <a:schemeClr val="tx1"/>
          </a:solidFill>
          <a:latin typeface="+mn-lt"/>
          <a:ea typeface="+mn-ea"/>
          <a:cs typeface="+mn-cs"/>
        </a:defRPr>
      </a:lvl1pPr>
      <a:lvl2pPr marL="96012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3360" kern="1200">
          <a:solidFill>
            <a:schemeClr val="tx1"/>
          </a:solidFill>
          <a:latin typeface="+mn-lt"/>
          <a:ea typeface="+mn-ea"/>
          <a:cs typeface="+mn-cs"/>
        </a:defRPr>
      </a:lvl2pPr>
      <a:lvl3pPr marL="160020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224028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88036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52044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416052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44068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2pPr>
      <a:lvl3pPr marL="128016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3pPr>
      <a:lvl4pPr marL="192024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56032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20040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384048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48056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12064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jpeg"/><Relationship Id="rId7" Type="http://schemas.openxmlformats.org/officeDocument/2006/relationships/image" Target="../media/image6.png"/><Relationship Id="rId12" Type="http://schemas.openxmlformats.org/officeDocument/2006/relationships/image" Target="../media/image11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jpeg"/><Relationship Id="rId5" Type="http://schemas.openxmlformats.org/officeDocument/2006/relationships/image" Target="../media/image4.jpeg"/><Relationship Id="rId10" Type="http://schemas.openxmlformats.org/officeDocument/2006/relationships/image" Target="../media/image9.jpe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圖片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6134" y="639769"/>
            <a:ext cx="10743645" cy="7739956"/>
          </a:xfrm>
          <a:prstGeom prst="rect">
            <a:avLst/>
          </a:prstGeom>
        </p:spPr>
      </p:pic>
      <p:sp>
        <p:nvSpPr>
          <p:cNvPr id="23" name="文字方塊 60"/>
          <p:cNvSpPr txBox="1">
            <a:spLocks noChangeArrowheads="1"/>
          </p:cNvSpPr>
          <p:nvPr/>
        </p:nvSpPr>
        <p:spPr bwMode="auto">
          <a:xfrm>
            <a:off x="6741995" y="4903177"/>
            <a:ext cx="2316025" cy="707886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ctr">
            <a:spAutoFit/>
          </a:bodyPr>
          <a:lstStyle>
            <a:lvl1pPr>
              <a:defRPr kumimoji="1" sz="4500">
                <a:solidFill>
                  <a:schemeClr val="tx1"/>
                </a:solidFill>
                <a:latin typeface="Arial" charset="0"/>
                <a:ea typeface="新細明體" charset="-120"/>
              </a:defRPr>
            </a:lvl1pPr>
            <a:lvl2pPr marL="742950" indent="-285750">
              <a:defRPr kumimoji="1" sz="3900">
                <a:solidFill>
                  <a:schemeClr val="tx1"/>
                </a:solidFill>
                <a:latin typeface="Arial" charset="0"/>
                <a:ea typeface="新細明體" charset="-120"/>
              </a:defRPr>
            </a:lvl2pPr>
            <a:lvl3pPr marL="1143000" indent="-228600">
              <a:defRPr kumimoji="1" sz="3400">
                <a:solidFill>
                  <a:schemeClr val="tx1"/>
                </a:solidFill>
                <a:latin typeface="Arial" charset="0"/>
                <a:ea typeface="新細明體" charset="-120"/>
              </a:defRPr>
            </a:lvl3pPr>
            <a:lvl4pPr marL="1600200" indent="-228600">
              <a:defRPr kumimoji="1" sz="2800">
                <a:solidFill>
                  <a:schemeClr val="tx1"/>
                </a:solidFill>
                <a:latin typeface="Arial" charset="0"/>
                <a:ea typeface="新細明體" charset="-120"/>
              </a:defRPr>
            </a:lvl4pPr>
            <a:lvl5pPr marL="2057400" indent="-228600">
              <a:defRPr kumimoji="1" sz="2800">
                <a:solidFill>
                  <a:schemeClr val="tx1"/>
                </a:solidFill>
                <a:latin typeface="Arial" charset="0"/>
                <a:ea typeface="新細明體" charset="-120"/>
              </a:defRPr>
            </a:lvl5pPr>
            <a:lvl6pPr marL="2514600" indent="-228600" eaLnBrk="0" hangingPunct="0">
              <a:defRPr kumimoji="1" sz="2800">
                <a:solidFill>
                  <a:schemeClr val="tx1"/>
                </a:solidFill>
                <a:latin typeface="Arial" charset="0"/>
                <a:ea typeface="新細明體" charset="-120"/>
              </a:defRPr>
            </a:lvl6pPr>
            <a:lvl7pPr marL="2971800" indent="-228600" eaLnBrk="0" hangingPunct="0">
              <a:defRPr kumimoji="1" sz="2800">
                <a:solidFill>
                  <a:schemeClr val="tx1"/>
                </a:solidFill>
                <a:latin typeface="Arial" charset="0"/>
                <a:ea typeface="新細明體" charset="-120"/>
              </a:defRPr>
            </a:lvl7pPr>
            <a:lvl8pPr marL="3429000" indent="-228600" eaLnBrk="0" hangingPunct="0">
              <a:defRPr kumimoji="1" sz="2800">
                <a:solidFill>
                  <a:schemeClr val="tx1"/>
                </a:solidFill>
                <a:latin typeface="Arial" charset="0"/>
                <a:ea typeface="新細明體" charset="-120"/>
              </a:defRPr>
            </a:lvl8pPr>
            <a:lvl9pPr marL="3886200" indent="-228600" eaLnBrk="0" hangingPunct="0">
              <a:defRPr kumimoji="1" sz="2800">
                <a:solidFill>
                  <a:schemeClr val="tx1"/>
                </a:solidFill>
                <a:latin typeface="Arial" charset="0"/>
                <a:ea typeface="新細明體" charset="-120"/>
              </a:defRPr>
            </a:lvl9pPr>
          </a:lstStyle>
          <a:p>
            <a:pPr algn="ctr"/>
            <a:r>
              <a:rPr lang="zh-TW" altLang="en-US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嵵裡國小</a:t>
            </a:r>
          </a:p>
          <a:p>
            <a:pPr algn="ctr"/>
            <a:r>
              <a:rPr lang="en-US" altLang="zh-TW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(</a:t>
            </a:r>
            <a:r>
              <a:rPr lang="zh-TW" altLang="en-US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水災、地震、海嘯</a:t>
            </a:r>
            <a:r>
              <a:rPr lang="en-US" altLang="zh-TW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)</a:t>
            </a:r>
          </a:p>
        </p:txBody>
      </p:sp>
      <p:pic>
        <p:nvPicPr>
          <p:cNvPr id="24" name="圖片 65" descr="澎湖456.jpg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580" t="29166" r="34528" b="43750"/>
          <a:stretch>
            <a:fillRect/>
          </a:stretch>
        </p:blipFill>
        <p:spPr bwMode="auto">
          <a:xfrm>
            <a:off x="11470496" y="733052"/>
            <a:ext cx="1212102" cy="12297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" name="文字方塊 61"/>
          <p:cNvSpPr txBox="1">
            <a:spLocks noChangeArrowheads="1"/>
          </p:cNvSpPr>
          <p:nvPr/>
        </p:nvSpPr>
        <p:spPr bwMode="auto">
          <a:xfrm>
            <a:off x="7268488" y="3955749"/>
            <a:ext cx="1257461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 sz="4500">
                <a:solidFill>
                  <a:schemeClr val="tx1"/>
                </a:solidFill>
                <a:latin typeface="Arial" charset="0"/>
                <a:ea typeface="新細明體" charset="-120"/>
              </a:defRPr>
            </a:lvl1pPr>
            <a:lvl2pPr marL="742950" indent="-285750">
              <a:defRPr kumimoji="1" sz="3900">
                <a:solidFill>
                  <a:schemeClr val="tx1"/>
                </a:solidFill>
                <a:latin typeface="Arial" charset="0"/>
                <a:ea typeface="新細明體" charset="-120"/>
              </a:defRPr>
            </a:lvl2pPr>
            <a:lvl3pPr marL="1143000" indent="-228600">
              <a:defRPr kumimoji="1" sz="3400">
                <a:solidFill>
                  <a:schemeClr val="tx1"/>
                </a:solidFill>
                <a:latin typeface="Arial" charset="0"/>
                <a:ea typeface="新細明體" charset="-120"/>
              </a:defRPr>
            </a:lvl3pPr>
            <a:lvl4pPr marL="1600200" indent="-228600">
              <a:defRPr kumimoji="1" sz="2800">
                <a:solidFill>
                  <a:schemeClr val="tx1"/>
                </a:solidFill>
                <a:latin typeface="Arial" charset="0"/>
                <a:ea typeface="新細明體" charset="-120"/>
              </a:defRPr>
            </a:lvl4pPr>
            <a:lvl5pPr marL="2057400" indent="-228600">
              <a:defRPr kumimoji="1" sz="2800">
                <a:solidFill>
                  <a:schemeClr val="tx1"/>
                </a:solidFill>
                <a:latin typeface="Arial" charset="0"/>
                <a:ea typeface="新細明體" charset="-120"/>
              </a:defRPr>
            </a:lvl5pPr>
            <a:lvl6pPr marL="2514600" indent="-228600" eaLnBrk="0" hangingPunct="0">
              <a:defRPr kumimoji="1" sz="2800">
                <a:solidFill>
                  <a:schemeClr val="tx1"/>
                </a:solidFill>
                <a:latin typeface="Arial" charset="0"/>
                <a:ea typeface="新細明體" charset="-120"/>
              </a:defRPr>
            </a:lvl6pPr>
            <a:lvl7pPr marL="2971800" indent="-228600" eaLnBrk="0" hangingPunct="0">
              <a:defRPr kumimoji="1" sz="2800">
                <a:solidFill>
                  <a:schemeClr val="tx1"/>
                </a:solidFill>
                <a:latin typeface="Arial" charset="0"/>
                <a:ea typeface="新細明體" charset="-120"/>
              </a:defRPr>
            </a:lvl7pPr>
            <a:lvl8pPr marL="3429000" indent="-228600" eaLnBrk="0" hangingPunct="0">
              <a:defRPr kumimoji="1" sz="2800">
                <a:solidFill>
                  <a:schemeClr val="tx1"/>
                </a:solidFill>
                <a:latin typeface="Arial" charset="0"/>
                <a:ea typeface="新細明體" charset="-120"/>
              </a:defRPr>
            </a:lvl8pPr>
            <a:lvl9pPr marL="3886200" indent="-228600" eaLnBrk="0" hangingPunct="0">
              <a:defRPr kumimoji="1" sz="2800">
                <a:solidFill>
                  <a:schemeClr val="tx1"/>
                </a:solidFill>
                <a:latin typeface="Arial" charset="0"/>
                <a:ea typeface="新細明體" charset="-120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TW" altLang="en-US" sz="2500" b="1" dirty="0">
                <a:solidFill>
                  <a:srgbClr val="0000FF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嵵裡里</a:t>
            </a:r>
            <a:endParaRPr lang="zh-TW" altLang="en-US" sz="2500" b="1" dirty="0">
              <a:solidFill>
                <a:srgbClr val="0070C0"/>
              </a:solidFill>
              <a:latin typeface="Times New Roman" pitchFamily="18" charset="0"/>
              <a:ea typeface="微軟正黑體" pitchFamily="34" charset="-120"/>
              <a:cs typeface="Times New Roman" pitchFamily="18" charset="0"/>
            </a:endParaRPr>
          </a:p>
        </p:txBody>
      </p:sp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65717033"/>
              </p:ext>
            </p:extLst>
          </p:nvPr>
        </p:nvGraphicFramePr>
        <p:xfrm>
          <a:off x="0" y="0"/>
          <a:ext cx="12801600" cy="640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801600">
                  <a:extLst>
                    <a:ext uri="{9D8B030D-6E8A-4147-A177-3AD203B41FA5}">
                      <a16:colId xmlns:a16="http://schemas.microsoft.com/office/drawing/2014/main" xmlns="" val="84575483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3600" dirty="0">
                          <a:solidFill>
                            <a:schemeClr val="bg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澎湖縣馬公市嵵裡里簡易疏散避難圖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75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652636887"/>
                  </a:ext>
                </a:extLst>
              </a:tr>
            </a:tbl>
          </a:graphicData>
        </a:graphic>
      </p:graphicFrame>
      <p:graphicFrame>
        <p:nvGraphicFramePr>
          <p:cNvPr id="5" name="表格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99279892"/>
              </p:ext>
            </p:extLst>
          </p:nvPr>
        </p:nvGraphicFramePr>
        <p:xfrm>
          <a:off x="0" y="640080"/>
          <a:ext cx="2044604" cy="89557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44604">
                  <a:extLst>
                    <a:ext uri="{9D8B030D-6E8A-4147-A177-3AD203B41FA5}">
                      <a16:colId xmlns:a16="http://schemas.microsoft.com/office/drawing/2014/main" xmlns="" val="4162703481"/>
                    </a:ext>
                  </a:extLst>
                </a:gridCol>
              </a:tblGrid>
              <a:tr h="396240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0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防 災 資 訊 表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754313533"/>
                  </a:ext>
                </a:extLst>
              </a:tr>
              <a:tr h="396240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嵵裡里基本資料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422168481"/>
                  </a:ext>
                </a:extLst>
              </a:tr>
              <a:tr h="396240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總人口數：</a:t>
                      </a:r>
                      <a:r>
                        <a:rPr kumimoji="0" lang="en-US" altLang="zh-TW" sz="140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1366</a:t>
                      </a:r>
                      <a:r>
                        <a:rPr lang="zh-TW" altLang="en-US" sz="14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人</a:t>
                      </a:r>
                      <a:endParaRPr lang="en-US" altLang="zh-TW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385331027"/>
                  </a:ext>
                </a:extLst>
              </a:tr>
              <a:tr h="396240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災害通報單位</a:t>
                      </a:r>
                      <a:r>
                        <a:rPr lang="en-US" altLang="zh-TW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zh-TW" altLang="en-US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人員</a:t>
                      </a:r>
                      <a:r>
                        <a:rPr lang="en-US" altLang="zh-TW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)</a:t>
                      </a:r>
                      <a:endParaRPr lang="zh-TW" altLang="en-US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489941129"/>
                  </a:ext>
                </a:extLst>
              </a:tr>
              <a:tr h="2117394">
                <a:tc>
                  <a:txBody>
                    <a:bodyPr/>
                    <a:lstStyle/>
                    <a:p>
                      <a:pPr algn="just" eaLnBrk="0" hangingPunct="0"/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1.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澎湖縣災害應變中心</a:t>
                      </a:r>
                      <a:endParaRPr lang="en-US" altLang="zh-TW" sz="1200" dirty="0"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  <a:p>
                      <a:pPr algn="just" eaLnBrk="0" hangingPunct="0"/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電話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:06-9277619</a:t>
                      </a:r>
                    </a:p>
                    <a:p>
                      <a:pPr algn="just"/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2.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馬公市災害應變中心</a:t>
                      </a:r>
                    </a:p>
                    <a:p>
                      <a:pPr algn="just"/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電話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:06-9272173</a:t>
                      </a:r>
                    </a:p>
                    <a:p>
                      <a:pPr algn="just"/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2.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嵵裡里里長</a:t>
                      </a:r>
                      <a:r>
                        <a:rPr lang="en-US" altLang="zh-TW" sz="1200" dirty="0" smtClean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-</a:t>
                      </a:r>
                      <a:r>
                        <a:rPr lang="zh-TW" altLang="en-US" sz="1200" dirty="0" smtClean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林來續</a:t>
                      </a:r>
                      <a:endParaRPr lang="en-US" altLang="zh-TW" sz="1200" dirty="0"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  <a:p>
                      <a:pPr algn="just"/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電話</a:t>
                      </a:r>
                      <a:r>
                        <a:rPr lang="en-US" altLang="zh-TW" sz="1200" dirty="0" smtClean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:0918-539-030</a:t>
                      </a:r>
                    </a:p>
                    <a:p>
                      <a:pPr algn="just"/>
                      <a:r>
                        <a:rPr lang="zh-TW" altLang="en-US" sz="1200" dirty="0" smtClean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電話</a:t>
                      </a:r>
                      <a:r>
                        <a:rPr lang="en-US" altLang="zh-TW" sz="1200" smtClean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</a:t>
                      </a:r>
                      <a:r>
                        <a:rPr lang="en-US" altLang="zh-TW" sz="1200" smtClean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06-9952567</a:t>
                      </a:r>
                      <a:endParaRPr lang="en-US" altLang="zh-TW" sz="1200" dirty="0"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  <a:p>
                      <a:pPr algn="just"/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3.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鎖港派出所</a:t>
                      </a:r>
                    </a:p>
                    <a:p>
                      <a:pPr algn="just"/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電話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:06-9951024</a:t>
                      </a:r>
                    </a:p>
                    <a:p>
                      <a:pPr algn="just"/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4.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澎南消防分隊</a:t>
                      </a:r>
                    </a:p>
                    <a:p>
                      <a:pPr algn="just"/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電話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:06-9950119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35680432"/>
                  </a:ext>
                </a:extLst>
              </a:tr>
              <a:tr h="330200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避難原則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134436292"/>
                  </a:ext>
                </a:extLst>
              </a:tr>
              <a:tr h="1232570">
                <a:tc>
                  <a:txBody>
                    <a:bodyPr/>
                    <a:lstStyle/>
                    <a:p>
                      <a:pPr marL="127000" indent="-127000" algn="just">
                        <a:buFont typeface="+mj-lt"/>
                        <a:buAutoNum type="arabicPeriod"/>
                      </a:pPr>
                      <a:r>
                        <a:rPr lang="zh-TW" altLang="en-US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水災</a:t>
                      </a:r>
                      <a:r>
                        <a:rPr lang="en-US" altLang="zh-TW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遠離低窪地區或前往避難收容場所。</a:t>
                      </a:r>
                    </a:p>
                    <a:p>
                      <a:pPr marL="127000" indent="-127000" algn="just">
                        <a:buFont typeface="+mj-lt"/>
                        <a:buAutoNum type="arabicPeriod"/>
                      </a:pPr>
                      <a:r>
                        <a:rPr lang="zh-TW" altLang="en-US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地震</a:t>
                      </a:r>
                      <a:r>
                        <a:rPr lang="en-US" altLang="zh-TW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前往開放空間或避難收容場所。</a:t>
                      </a:r>
                    </a:p>
                    <a:p>
                      <a:pPr marL="127000" indent="-127000" algn="just">
                        <a:buFont typeface="+mj-lt"/>
                        <a:buAutoNum type="arabicPeriod"/>
                      </a:pPr>
                      <a:r>
                        <a:rPr lang="zh-TW" altLang="en-US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海嘯</a:t>
                      </a:r>
                      <a:r>
                        <a:rPr lang="en-US" altLang="zh-TW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遠離沿海低窪地區，前往就近高地避難。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47034050"/>
                  </a:ext>
                </a:extLst>
              </a:tr>
              <a:tr h="317796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避難收容處所</a:t>
                      </a:r>
                      <a:endParaRPr lang="zh-TW" altLang="en-US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721722418"/>
                  </a:ext>
                </a:extLst>
              </a:tr>
              <a:tr h="1515281">
                <a:tc>
                  <a:txBody>
                    <a:bodyPr/>
                    <a:lstStyle/>
                    <a:p>
                      <a:pPr algn="just">
                        <a:lnSpc>
                          <a:spcPts val="1300"/>
                        </a:lnSpc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地點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: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嵵裡國小</a:t>
                      </a:r>
                    </a:p>
                    <a:p>
                      <a:pPr algn="just">
                        <a:lnSpc>
                          <a:spcPts val="1300"/>
                        </a:lnSpc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適合災害類別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: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水災、地震、海嘯</a:t>
                      </a:r>
                      <a:endParaRPr lang="en-US" altLang="zh-TW" sz="1200" dirty="0">
                        <a:latin typeface="Times New Roman" pitchFamily="18" charset="0"/>
                        <a:ea typeface="微軟正黑體" pitchFamily="34" charset="-120"/>
                      </a:endParaRPr>
                    </a:p>
                    <a:p>
                      <a:pPr algn="just">
                        <a:lnSpc>
                          <a:spcPts val="1300"/>
                        </a:lnSpc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樓層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:2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層樓</a:t>
                      </a:r>
                    </a:p>
                    <a:p>
                      <a:pPr algn="just">
                        <a:lnSpc>
                          <a:spcPts val="1300"/>
                        </a:lnSpc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面積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:400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平方公尺</a:t>
                      </a:r>
                    </a:p>
                    <a:p>
                      <a:pPr algn="just">
                        <a:lnSpc>
                          <a:spcPts val="1300"/>
                        </a:lnSpc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臨時收容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:100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人</a:t>
                      </a:r>
                    </a:p>
                    <a:p>
                      <a:pPr algn="just">
                        <a:lnSpc>
                          <a:spcPts val="1300"/>
                        </a:lnSpc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中長期收容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:65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人</a:t>
                      </a:r>
                    </a:p>
                    <a:p>
                      <a:pPr algn="just">
                        <a:lnSpc>
                          <a:spcPts val="1300"/>
                        </a:lnSpc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地址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: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馬公市嵵裡里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114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號</a:t>
                      </a:r>
                      <a:endParaRPr lang="en-US" altLang="zh-TW" sz="1200" dirty="0">
                        <a:latin typeface="Times New Roman" pitchFamily="18" charset="0"/>
                        <a:ea typeface="微軟正黑體" pitchFamily="34" charset="-120"/>
                      </a:endParaRPr>
                    </a:p>
                    <a:p>
                      <a:pPr algn="just">
                        <a:lnSpc>
                          <a:spcPts val="1300"/>
                        </a:lnSpc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電話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:06-9951332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866875500"/>
                  </a:ext>
                </a:extLst>
              </a:tr>
              <a:tr h="1439194">
                <a:tc>
                  <a:txBody>
                    <a:bodyPr/>
                    <a:lstStyle/>
                    <a:p>
                      <a:endParaRPr lang="en-US" altLang="zh-TW" sz="1200" dirty="0"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967706939"/>
                  </a:ext>
                </a:extLst>
              </a:tr>
              <a:tr h="356282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馬公市公所</a:t>
                      </a:r>
                      <a:r>
                        <a:rPr lang="en-US" altLang="zh-TW" sz="120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112</a:t>
                      </a:r>
                      <a:r>
                        <a:rPr lang="zh-TW" altLang="en-US" sz="120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年</a:t>
                      </a:r>
                      <a:r>
                        <a:rPr lang="en-US" altLang="zh-TW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03</a:t>
                      </a:r>
                      <a:r>
                        <a:rPr lang="zh-TW" altLang="en-US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月製作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943374555"/>
                  </a:ext>
                </a:extLst>
              </a:tr>
            </a:tbl>
          </a:graphicData>
        </a:graphic>
      </p:graphicFrame>
      <p:graphicFrame>
        <p:nvGraphicFramePr>
          <p:cNvPr id="6" name="表格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31262219"/>
              </p:ext>
            </p:extLst>
          </p:nvPr>
        </p:nvGraphicFramePr>
        <p:xfrm>
          <a:off x="2044605" y="8371225"/>
          <a:ext cx="10756997" cy="123168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12845">
                  <a:extLst>
                    <a:ext uri="{9D8B030D-6E8A-4147-A177-3AD203B41FA5}">
                      <a16:colId xmlns:a16="http://schemas.microsoft.com/office/drawing/2014/main" xmlns="" val="3324964295"/>
                    </a:ext>
                  </a:extLst>
                </a:gridCol>
                <a:gridCol w="2586038">
                  <a:extLst>
                    <a:ext uri="{9D8B030D-6E8A-4147-A177-3AD203B41FA5}">
                      <a16:colId xmlns:a16="http://schemas.microsoft.com/office/drawing/2014/main" xmlns="" val="1948975930"/>
                    </a:ext>
                  </a:extLst>
                </a:gridCol>
                <a:gridCol w="2586038">
                  <a:extLst>
                    <a:ext uri="{9D8B030D-6E8A-4147-A177-3AD203B41FA5}">
                      <a16:colId xmlns:a16="http://schemas.microsoft.com/office/drawing/2014/main" xmlns="" val="348062937"/>
                    </a:ext>
                  </a:extLst>
                </a:gridCol>
                <a:gridCol w="2586038">
                  <a:extLst>
                    <a:ext uri="{9D8B030D-6E8A-4147-A177-3AD203B41FA5}">
                      <a16:colId xmlns:a16="http://schemas.microsoft.com/office/drawing/2014/main" xmlns="" val="2779764047"/>
                    </a:ext>
                  </a:extLst>
                </a:gridCol>
                <a:gridCol w="2586038">
                  <a:extLst>
                    <a:ext uri="{9D8B030D-6E8A-4147-A177-3AD203B41FA5}">
                      <a16:colId xmlns:a16="http://schemas.microsoft.com/office/drawing/2014/main" xmlns="" val="2326668144"/>
                    </a:ext>
                  </a:extLst>
                </a:gridCol>
              </a:tblGrid>
              <a:tr h="336750">
                <a:tc rowSpan="4">
                  <a:txBody>
                    <a:bodyPr/>
                    <a:lstStyle/>
                    <a:p>
                      <a:pPr algn="ctr"/>
                      <a:r>
                        <a:rPr lang="zh-TW" altLang="en-US" sz="1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圖</a:t>
                      </a:r>
                      <a:endParaRPr lang="en-US" altLang="zh-TW" sz="1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zh-TW" altLang="en-US" sz="1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例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標示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zh-TW" altLang="en-US" sz="1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設施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987844336"/>
                  </a:ext>
                </a:extLst>
              </a:tr>
              <a:tr h="288643">
                <a:tc vMerge="1"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b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疏散避難方向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200" b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       室內</a:t>
                      </a:r>
                      <a:r>
                        <a:rPr lang="zh-TW" altLang="en-US" sz="12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避難收容處所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b="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公園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醫療單位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93189925"/>
                  </a:ext>
                </a:extLst>
              </a:tr>
              <a:tr h="288643">
                <a:tc vMerge="1"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b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易淹水地區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2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室外避難處所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b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警察單位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TW" altLang="en-US" sz="1200" b="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693830641"/>
                  </a:ext>
                </a:extLst>
              </a:tr>
              <a:tr h="288643">
                <a:tc vMerge="1"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b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持續觀察地區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b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直升機起降點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b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消防單位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TW" altLang="en-US" sz="1200" b="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392441774"/>
                  </a:ext>
                </a:extLst>
              </a:tr>
            </a:tbl>
          </a:graphicData>
        </a:graphic>
      </p:graphicFrame>
      <p:sp>
        <p:nvSpPr>
          <p:cNvPr id="8" name="向右箭號 125"/>
          <p:cNvSpPr>
            <a:spLocks noChangeAspect="1"/>
          </p:cNvSpPr>
          <p:nvPr/>
        </p:nvSpPr>
        <p:spPr bwMode="auto">
          <a:xfrm>
            <a:off x="2848566" y="8746175"/>
            <a:ext cx="357186" cy="262365"/>
          </a:xfrm>
          <a:prstGeom prst="rightArrow">
            <a:avLst>
              <a:gd name="adj1" fmla="val 32705"/>
              <a:gd name="adj2" fmla="val 54139"/>
            </a:avLst>
          </a:prstGeom>
          <a:blipFill dpi="0" rotWithShape="1">
            <a:blip r:embed="rId4" cstate="print"/>
            <a:srcRect/>
            <a:stretch>
              <a:fillRect/>
            </a:stretch>
          </a:blipFill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>
              <a:solidFill>
                <a:prstClr val="white"/>
              </a:solidFill>
            </a:endParaRPr>
          </a:p>
        </p:txBody>
      </p:sp>
      <p:sp>
        <p:nvSpPr>
          <p:cNvPr id="9" name="Line 20"/>
          <p:cNvSpPr>
            <a:spLocks noChangeShapeType="1"/>
          </p:cNvSpPr>
          <p:nvPr/>
        </p:nvSpPr>
        <p:spPr bwMode="auto">
          <a:xfrm>
            <a:off x="2862214" y="9171159"/>
            <a:ext cx="323850" cy="0"/>
          </a:xfrm>
          <a:prstGeom prst="line">
            <a:avLst/>
          </a:prstGeom>
          <a:noFill/>
          <a:ln w="76200">
            <a:solidFill>
              <a:srgbClr val="FF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10" name="Line 20"/>
          <p:cNvSpPr>
            <a:spLocks noChangeShapeType="1"/>
          </p:cNvSpPr>
          <p:nvPr/>
        </p:nvSpPr>
        <p:spPr bwMode="auto">
          <a:xfrm>
            <a:off x="2862214" y="9481703"/>
            <a:ext cx="323850" cy="0"/>
          </a:xfrm>
          <a:prstGeom prst="line">
            <a:avLst/>
          </a:prstGeom>
          <a:noFill/>
          <a:ln w="762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30" name="矩形 29"/>
          <p:cNvSpPr/>
          <p:nvPr/>
        </p:nvSpPr>
        <p:spPr>
          <a:xfrm>
            <a:off x="0" y="0"/>
            <a:ext cx="12801600" cy="9601198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36" name="Picture 4" descr="C:\Users\user\Desktop\防災圖示-室內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37462" y="8767910"/>
            <a:ext cx="221783" cy="22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" name="Picture 14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32267" y="9057641"/>
            <a:ext cx="222803" cy="22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 descr="250px-Star_of_life2_sv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65390" y="8746175"/>
            <a:ext cx="237600" cy="23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 descr="圖形1"/>
          <p:cNvPicPr preferRelativeResize="0">
            <a:picLocks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49305" y="9330503"/>
            <a:ext cx="237600" cy="23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 descr="警察"/>
          <p:cNvPicPr preferRelativeResize="0">
            <a:picLocks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64395" y="9057641"/>
            <a:ext cx="237600" cy="23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Picture 6" descr="圖示-直升機"/>
          <p:cNvPicPr>
            <a:picLocks noChangeAspect="1" noChangeArrowheads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0353" y="9395303"/>
            <a:ext cx="336000" cy="17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1" name="Picture 7" descr="公園2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64395" y="8762510"/>
            <a:ext cx="237600" cy="23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" name="Picture 4" descr="C:\Users\user\Desktop\防災圖示-室內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70156" y="5652007"/>
            <a:ext cx="454127" cy="46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" name="向右箭號 140"/>
          <p:cNvSpPr>
            <a:spLocks noChangeAspect="1"/>
          </p:cNvSpPr>
          <p:nvPr/>
        </p:nvSpPr>
        <p:spPr bwMode="auto">
          <a:xfrm rot="13930326">
            <a:off x="8482084" y="6741278"/>
            <a:ext cx="1253033" cy="482110"/>
          </a:xfrm>
          <a:prstGeom prst="rightArrow">
            <a:avLst>
              <a:gd name="adj1" fmla="val 31399"/>
              <a:gd name="adj2" fmla="val 54139"/>
            </a:avLst>
          </a:prstGeom>
          <a:blipFill dpi="0" rotWithShape="1">
            <a:blip r:embed="rId4" cstate="print"/>
            <a:srcRect/>
            <a:stretch>
              <a:fillRect/>
            </a:stretch>
          </a:blipFill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>
              <a:solidFill>
                <a:prstClr val="white"/>
              </a:solidFill>
            </a:endParaRPr>
          </a:p>
        </p:txBody>
      </p:sp>
      <p:pic>
        <p:nvPicPr>
          <p:cNvPr id="1026" name="Picture 2" descr="D:\邱老師的資料\澎湖防災(100~102)\澎湖訪視調查\馬公市1000822\嵵裡國小\DSC03968.JP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732" y="7977119"/>
            <a:ext cx="1440000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5796226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 佈景主題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佈景主題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佈景主題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393</TotalTime>
  <Words>222</Words>
  <Application>Microsoft Office PowerPoint</Application>
  <PresentationFormat>A3 紙張 (297x420 公釐)</PresentationFormat>
  <Paragraphs>47</Paragraphs>
  <Slides>1</Slides>
  <Notes>0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1</vt:i4>
      </vt:variant>
    </vt:vector>
  </HeadingPairs>
  <TitlesOfParts>
    <vt:vector size="2" baseType="lpstr">
      <vt:lpstr>Office 佈景主題</vt:lpstr>
      <vt:lpstr>PowerPoint 簡報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asd</dc:creator>
  <cp:lastModifiedBy>nit01</cp:lastModifiedBy>
  <cp:revision>43</cp:revision>
  <dcterms:created xsi:type="dcterms:W3CDTF">2017-01-19T10:27:31Z</dcterms:created>
  <dcterms:modified xsi:type="dcterms:W3CDTF">2023-02-01T03:09:58Z</dcterms:modified>
</cp:coreProperties>
</file>