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735763" cy="9866313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F727"/>
    <a:srgbClr val="FF0066"/>
    <a:srgbClr val="DFE33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17" d="100"/>
          <a:sy n="117" d="100"/>
        </p:scale>
        <p:origin x="-318" y="-2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194B7-9DE6-4A94-935B-B9018018DE00}" type="datetimeFigureOut">
              <a:rPr lang="zh-TW" altLang="en-US" smtClean="0"/>
              <a:t>2020/1/15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CC32E-216E-47CA-AD7D-E2FECB578B7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116118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194B7-9DE6-4A94-935B-B9018018DE00}" type="datetimeFigureOut">
              <a:rPr lang="zh-TW" altLang="en-US" smtClean="0"/>
              <a:t>2020/1/15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CC32E-216E-47CA-AD7D-E2FECB578B7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597774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194B7-9DE6-4A94-935B-B9018018DE00}" type="datetimeFigureOut">
              <a:rPr lang="zh-TW" altLang="en-US" smtClean="0"/>
              <a:t>2020/1/15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CC32E-216E-47CA-AD7D-E2FECB578B7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474898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194B7-9DE6-4A94-935B-B9018018DE00}" type="datetimeFigureOut">
              <a:rPr lang="zh-TW" altLang="en-US" smtClean="0"/>
              <a:t>2020/1/15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CC32E-216E-47CA-AD7D-E2FECB578B7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119689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194B7-9DE6-4A94-935B-B9018018DE00}" type="datetimeFigureOut">
              <a:rPr lang="zh-TW" altLang="en-US" smtClean="0"/>
              <a:t>2020/1/15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CC32E-216E-47CA-AD7D-E2FECB578B7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944301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194B7-9DE6-4A94-935B-B9018018DE00}" type="datetimeFigureOut">
              <a:rPr lang="zh-TW" altLang="en-US" smtClean="0"/>
              <a:t>2020/1/15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CC32E-216E-47CA-AD7D-E2FECB578B7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236815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194B7-9DE6-4A94-935B-B9018018DE00}" type="datetimeFigureOut">
              <a:rPr lang="zh-TW" altLang="en-US" smtClean="0"/>
              <a:t>2020/1/15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CC32E-216E-47CA-AD7D-E2FECB578B7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765594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194B7-9DE6-4A94-935B-B9018018DE00}" type="datetimeFigureOut">
              <a:rPr lang="zh-TW" altLang="en-US" smtClean="0"/>
              <a:t>2020/1/15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CC32E-216E-47CA-AD7D-E2FECB578B7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522718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194B7-9DE6-4A94-935B-B9018018DE00}" type="datetimeFigureOut">
              <a:rPr lang="zh-TW" altLang="en-US" smtClean="0"/>
              <a:t>2020/1/15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CC32E-216E-47CA-AD7D-E2FECB578B7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630145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194B7-9DE6-4A94-935B-B9018018DE00}" type="datetimeFigureOut">
              <a:rPr lang="zh-TW" altLang="en-US" smtClean="0"/>
              <a:t>2020/1/15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CC32E-216E-47CA-AD7D-E2FECB578B7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545789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194B7-9DE6-4A94-935B-B9018018DE00}" type="datetimeFigureOut">
              <a:rPr lang="zh-TW" altLang="en-US" smtClean="0"/>
              <a:t>2020/1/15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CC32E-216E-47CA-AD7D-E2FECB578B7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5917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4194B7-9DE6-4A94-935B-B9018018DE00}" type="datetimeFigureOut">
              <a:rPr lang="zh-TW" altLang="en-US" smtClean="0"/>
              <a:t>2020/1/15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BCC32E-216E-47CA-AD7D-E2FECB578B7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250256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891203" y="-137360"/>
            <a:ext cx="10878010" cy="769545"/>
          </a:xfrm>
        </p:spPr>
        <p:txBody>
          <a:bodyPr>
            <a:normAutofit/>
          </a:bodyPr>
          <a:lstStyle/>
          <a:p>
            <a:r>
              <a:rPr lang="zh-TW" altLang="en-US" sz="4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機場四周遙控無人機防制之指揮權責劃分體系圖</a:t>
            </a:r>
          </a:p>
        </p:txBody>
      </p:sp>
      <p:sp>
        <p:nvSpPr>
          <p:cNvPr id="8" name="矩形 7"/>
          <p:cNvSpPr/>
          <p:nvPr/>
        </p:nvSpPr>
        <p:spPr>
          <a:xfrm>
            <a:off x="3066546" y="1357524"/>
            <a:ext cx="6040284" cy="128114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權責移轉條件：</a:t>
            </a:r>
            <a:endParaRPr lang="en-US" altLang="zh-TW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altLang="zh-TW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1.</a:t>
            </a:r>
            <a:r>
              <a:rPr lang="zh-TW" altLang="en-US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事件發生密集度達標（每月</a:t>
            </a:r>
            <a:r>
              <a:rPr lang="en-US" altLang="zh-TW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/</a:t>
            </a:r>
            <a:r>
              <a:rPr lang="zh-TW" altLang="en-US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周發生、近</a:t>
            </a:r>
            <a:r>
              <a:rPr lang="en-US" altLang="zh-TW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</a:t>
            </a:r>
            <a:r>
              <a:rPr lang="zh-TW" altLang="en-US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日連續發生）</a:t>
            </a:r>
            <a:endParaRPr lang="en-US" altLang="zh-TW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altLang="zh-TW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2.</a:t>
            </a:r>
            <a:r>
              <a:rPr lang="zh-TW" altLang="en-US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疑似利用無人機從事重大人為危安事件</a:t>
            </a:r>
            <a:endParaRPr lang="en-US" altLang="zh-TW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altLang="zh-TW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3.</a:t>
            </a:r>
            <a:r>
              <a:rPr lang="zh-TW" altLang="en-US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疑似利用無人機從事恐怖攻擊事件</a:t>
            </a:r>
          </a:p>
        </p:txBody>
      </p:sp>
      <p:sp>
        <p:nvSpPr>
          <p:cNvPr id="10" name="矩形 9"/>
          <p:cNvSpPr/>
          <p:nvPr/>
        </p:nvSpPr>
        <p:spPr>
          <a:xfrm>
            <a:off x="3083839" y="3863119"/>
            <a:ext cx="6040285" cy="1182128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權責移轉條件：</a:t>
            </a:r>
          </a:p>
          <a:p>
            <a:r>
              <a:rPr lang="en-US" altLang="zh-TW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1.2</a:t>
            </a:r>
            <a:r>
              <a:rPr lang="zh-TW" altLang="en-US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個以上機場同時發生無人機影響機場運作事件</a:t>
            </a:r>
          </a:p>
          <a:p>
            <a:r>
              <a:rPr lang="en-US" altLang="zh-TW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2.</a:t>
            </a:r>
            <a:r>
              <a:rPr lang="zh-TW" altLang="en-US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機場暫停起降達</a:t>
            </a:r>
            <a:r>
              <a:rPr lang="en-US" altLang="zh-TW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</a:t>
            </a:r>
            <a:r>
              <a:rPr lang="zh-TW" altLang="en-US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小時以上，或可能引發社會關注之案件</a:t>
            </a:r>
            <a:endParaRPr lang="en-US" altLang="zh-TW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3" name="圓角矩形 12"/>
          <p:cNvSpPr/>
          <p:nvPr/>
        </p:nvSpPr>
        <p:spPr>
          <a:xfrm>
            <a:off x="5455946" y="5090410"/>
            <a:ext cx="3668176" cy="933808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                                                   </a:t>
            </a:r>
          </a:p>
        </p:txBody>
      </p:sp>
      <p:sp>
        <p:nvSpPr>
          <p:cNvPr id="15" name="圓角矩形 14"/>
          <p:cNvSpPr/>
          <p:nvPr/>
        </p:nvSpPr>
        <p:spPr>
          <a:xfrm>
            <a:off x="3771313" y="5116887"/>
            <a:ext cx="1615508" cy="339327"/>
          </a:xfrm>
          <a:prstGeom prst="roundRect">
            <a:avLst/>
          </a:prstGeom>
          <a:solidFill>
            <a:srgbClr val="7030A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航警局</a:t>
            </a:r>
          </a:p>
        </p:txBody>
      </p:sp>
      <p:sp>
        <p:nvSpPr>
          <p:cNvPr id="16" name="圓角矩形 15"/>
          <p:cNvSpPr/>
          <p:nvPr/>
        </p:nvSpPr>
        <p:spPr>
          <a:xfrm>
            <a:off x="3771313" y="5676488"/>
            <a:ext cx="1615508" cy="339327"/>
          </a:xfrm>
          <a:prstGeom prst="roundRect">
            <a:avLst/>
          </a:prstGeom>
          <a:solidFill>
            <a:srgbClr val="7030A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地方警察局</a:t>
            </a:r>
          </a:p>
        </p:txBody>
      </p:sp>
      <p:sp>
        <p:nvSpPr>
          <p:cNvPr id="4" name="圓角矩形 3"/>
          <p:cNvSpPr/>
          <p:nvPr/>
        </p:nvSpPr>
        <p:spPr>
          <a:xfrm>
            <a:off x="1484767" y="592704"/>
            <a:ext cx="2321919" cy="736545"/>
          </a:xfrm>
          <a:prstGeom prst="roundRect">
            <a:avLst/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行政院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（國土安全辦公室）</a:t>
            </a:r>
          </a:p>
        </p:txBody>
      </p:sp>
      <p:sp>
        <p:nvSpPr>
          <p:cNvPr id="5" name="圓角矩形 4"/>
          <p:cNvSpPr/>
          <p:nvPr/>
        </p:nvSpPr>
        <p:spPr>
          <a:xfrm>
            <a:off x="1822715" y="2723809"/>
            <a:ext cx="1455496" cy="1063737"/>
          </a:xfrm>
          <a:prstGeom prst="roundRect">
            <a:avLst/>
          </a:prstGeom>
          <a:solidFill>
            <a:srgbClr val="FFC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交通部</a:t>
            </a:r>
            <a:r>
              <a:rPr lang="en-US" altLang="zh-TW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/</a:t>
            </a:r>
          </a:p>
          <a:p>
            <a:pPr algn="ctr"/>
            <a:r>
              <a:rPr lang="zh-TW" altLang="en-US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民用航空局</a:t>
            </a:r>
          </a:p>
        </p:txBody>
      </p:sp>
      <p:sp>
        <p:nvSpPr>
          <p:cNvPr id="6" name="圓角矩形 5"/>
          <p:cNvSpPr/>
          <p:nvPr/>
        </p:nvSpPr>
        <p:spPr>
          <a:xfrm>
            <a:off x="1857995" y="5116885"/>
            <a:ext cx="1462705" cy="913916"/>
          </a:xfrm>
          <a:prstGeom prst="roundRect">
            <a:avLst/>
          </a:prstGeom>
          <a:solidFill>
            <a:srgbClr val="F2F727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航空站</a:t>
            </a:r>
            <a:endParaRPr lang="en-US" altLang="zh-TW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經營人</a:t>
            </a:r>
          </a:p>
        </p:txBody>
      </p:sp>
      <p:sp>
        <p:nvSpPr>
          <p:cNvPr id="17" name="向左箭號 16"/>
          <p:cNvSpPr/>
          <p:nvPr/>
        </p:nvSpPr>
        <p:spPr>
          <a:xfrm flipV="1">
            <a:off x="3406260" y="5169864"/>
            <a:ext cx="534155" cy="131815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9" name="文字方塊 18"/>
          <p:cNvSpPr txBox="1"/>
          <p:nvPr/>
        </p:nvSpPr>
        <p:spPr>
          <a:xfrm>
            <a:off x="3234675" y="5251816"/>
            <a:ext cx="6463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協助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查處</a:t>
            </a:r>
          </a:p>
        </p:txBody>
      </p:sp>
      <p:sp>
        <p:nvSpPr>
          <p:cNvPr id="20" name="文字方塊 19"/>
          <p:cNvSpPr txBox="1"/>
          <p:nvPr/>
        </p:nvSpPr>
        <p:spPr>
          <a:xfrm>
            <a:off x="5676710" y="5243915"/>
            <a:ext cx="25705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zh-TW" altLang="en-US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查處無人機</a:t>
            </a:r>
            <a:endParaRPr lang="en-US" altLang="zh-TW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>
              <a:buFont typeface="Wingdings" panose="05000000000000000000" pitchFamily="2" charset="2"/>
              <a:buChar char="l"/>
            </a:pPr>
            <a:r>
              <a:rPr lang="zh-TW" altLang="en-US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對無人機予以反制</a:t>
            </a:r>
            <a:endParaRPr lang="zh-TW" altLang="en-US" dirty="0">
              <a:solidFill>
                <a:schemeClr val="bg1"/>
              </a:solidFill>
            </a:endParaRPr>
          </a:p>
        </p:txBody>
      </p:sp>
      <p:grpSp>
        <p:nvGrpSpPr>
          <p:cNvPr id="9" name="群組 8"/>
          <p:cNvGrpSpPr/>
          <p:nvPr/>
        </p:nvGrpSpPr>
        <p:grpSpPr>
          <a:xfrm>
            <a:off x="3406260" y="2781509"/>
            <a:ext cx="5646903" cy="978329"/>
            <a:chOff x="3406258" y="2781507"/>
            <a:chExt cx="5646903" cy="978329"/>
          </a:xfrm>
        </p:grpSpPr>
        <p:sp>
          <p:nvSpPr>
            <p:cNvPr id="14" name="圓角矩形 13"/>
            <p:cNvSpPr/>
            <p:nvPr/>
          </p:nvSpPr>
          <p:spPr>
            <a:xfrm>
              <a:off x="3406258" y="2781507"/>
              <a:ext cx="5646903" cy="969292"/>
            </a:xfrm>
            <a:prstGeom prst="round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21" name="文字方塊 20"/>
            <p:cNvSpPr txBox="1"/>
            <p:nvPr/>
          </p:nvSpPr>
          <p:spPr>
            <a:xfrm>
              <a:off x="3751597" y="2836506"/>
              <a:ext cx="4995171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Wingdings" panose="05000000000000000000" pitchFamily="2" charset="2"/>
                <a:buChar char="l"/>
              </a:pPr>
              <a:r>
                <a:rPr lang="zh-TW" altLang="en-US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協調國防部、內政部（警政署）、地方政府協助查處與反制</a:t>
              </a:r>
              <a:endParaRPr lang="en-US" altLang="zh-TW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marL="285750" indent="-285750">
                <a:buFont typeface="Wingdings" panose="05000000000000000000" pitchFamily="2" charset="2"/>
                <a:buChar char="l"/>
              </a:pPr>
              <a:r>
                <a:rPr lang="zh-TW" altLang="en-US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指揮航空站經營人與航空警察局查處與反制</a:t>
              </a:r>
            </a:p>
          </p:txBody>
        </p:sp>
      </p:grpSp>
      <p:sp>
        <p:nvSpPr>
          <p:cNvPr id="11" name="向上箭號 10"/>
          <p:cNvSpPr/>
          <p:nvPr/>
        </p:nvSpPr>
        <p:spPr>
          <a:xfrm>
            <a:off x="2438821" y="3910829"/>
            <a:ext cx="246068" cy="1134418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2" name="向上箭號 21"/>
          <p:cNvSpPr/>
          <p:nvPr/>
        </p:nvSpPr>
        <p:spPr>
          <a:xfrm>
            <a:off x="2425427" y="1357526"/>
            <a:ext cx="259463" cy="1340069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3" name="文字方塊 22"/>
          <p:cNvSpPr txBox="1"/>
          <p:nvPr/>
        </p:nvSpPr>
        <p:spPr>
          <a:xfrm>
            <a:off x="2129971" y="4122526"/>
            <a:ext cx="8771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指揮權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移轉</a:t>
            </a:r>
          </a:p>
        </p:txBody>
      </p:sp>
      <p:sp>
        <p:nvSpPr>
          <p:cNvPr id="24" name="文字方塊 23"/>
          <p:cNvSpPr txBox="1"/>
          <p:nvPr/>
        </p:nvSpPr>
        <p:spPr>
          <a:xfrm>
            <a:off x="2111884" y="1691838"/>
            <a:ext cx="8771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指揮權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移轉</a:t>
            </a:r>
          </a:p>
        </p:txBody>
      </p:sp>
      <p:sp>
        <p:nvSpPr>
          <p:cNvPr id="27" name="向上箭號 26"/>
          <p:cNvSpPr/>
          <p:nvPr/>
        </p:nvSpPr>
        <p:spPr>
          <a:xfrm rot="5400000">
            <a:off x="1548039" y="5157785"/>
            <a:ext cx="225554" cy="541396"/>
          </a:xfrm>
          <a:prstGeom prst="upArrow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9" name="矩形 28"/>
          <p:cNvSpPr/>
          <p:nvPr/>
        </p:nvSpPr>
        <p:spPr>
          <a:xfrm rot="5400000">
            <a:off x="399188" y="4400802"/>
            <a:ext cx="2035719" cy="135439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0" name="矩形 29"/>
          <p:cNvSpPr/>
          <p:nvPr/>
        </p:nvSpPr>
        <p:spPr>
          <a:xfrm>
            <a:off x="1349329" y="3360132"/>
            <a:ext cx="541396" cy="117909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1" name="文字方塊 30"/>
          <p:cNvSpPr txBox="1"/>
          <p:nvPr/>
        </p:nvSpPr>
        <p:spPr>
          <a:xfrm>
            <a:off x="1128978" y="4099717"/>
            <a:ext cx="6463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防制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決策</a:t>
            </a:r>
          </a:p>
        </p:txBody>
      </p:sp>
      <p:sp>
        <p:nvSpPr>
          <p:cNvPr id="35" name="矩形 34"/>
          <p:cNvSpPr/>
          <p:nvPr/>
        </p:nvSpPr>
        <p:spPr>
          <a:xfrm rot="5400000" flipV="1">
            <a:off x="4452543" y="5558444"/>
            <a:ext cx="198585" cy="54467"/>
          </a:xfrm>
          <a:prstGeom prst="rect">
            <a:avLst/>
          </a:prstGeom>
          <a:solidFill>
            <a:srgbClr val="FF0066"/>
          </a:solidFill>
          <a:ln>
            <a:solidFill>
              <a:srgbClr val="FF0066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6" name="矩形 35"/>
          <p:cNvSpPr/>
          <p:nvPr/>
        </p:nvSpPr>
        <p:spPr>
          <a:xfrm rot="5400000">
            <a:off x="4422987" y="6109198"/>
            <a:ext cx="262119" cy="58890"/>
          </a:xfrm>
          <a:prstGeom prst="rect">
            <a:avLst/>
          </a:prstGeom>
          <a:solidFill>
            <a:srgbClr val="FF0066"/>
          </a:solidFill>
          <a:ln>
            <a:solidFill>
              <a:srgbClr val="FF0066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7" name="矩形 36"/>
          <p:cNvSpPr/>
          <p:nvPr/>
        </p:nvSpPr>
        <p:spPr>
          <a:xfrm rot="5400000">
            <a:off x="2564286" y="6082858"/>
            <a:ext cx="315176" cy="73972"/>
          </a:xfrm>
          <a:prstGeom prst="rect">
            <a:avLst/>
          </a:prstGeom>
          <a:solidFill>
            <a:srgbClr val="FF0066"/>
          </a:solidFill>
          <a:ln>
            <a:solidFill>
              <a:srgbClr val="FF0066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8" name="矩形 37"/>
          <p:cNvSpPr/>
          <p:nvPr/>
        </p:nvSpPr>
        <p:spPr>
          <a:xfrm>
            <a:off x="2684890" y="6174872"/>
            <a:ext cx="1886955" cy="102560"/>
          </a:xfrm>
          <a:prstGeom prst="rect">
            <a:avLst/>
          </a:prstGeom>
          <a:solidFill>
            <a:srgbClr val="FF0066"/>
          </a:solidFill>
          <a:ln>
            <a:solidFill>
              <a:srgbClr val="FF0066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9" name="向上箭號 38"/>
          <p:cNvSpPr/>
          <p:nvPr/>
        </p:nvSpPr>
        <p:spPr>
          <a:xfrm rot="10800000">
            <a:off x="3546418" y="6174872"/>
            <a:ext cx="194890" cy="314136"/>
          </a:xfrm>
          <a:prstGeom prst="upArrow">
            <a:avLst/>
          </a:prstGeom>
          <a:solidFill>
            <a:srgbClr val="FF0066"/>
          </a:solidFill>
          <a:ln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0" name="文字方塊 39"/>
          <p:cNvSpPr txBox="1"/>
          <p:nvPr/>
        </p:nvSpPr>
        <p:spPr>
          <a:xfrm>
            <a:off x="3296303" y="6223697"/>
            <a:ext cx="6463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協力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反制</a:t>
            </a:r>
          </a:p>
        </p:txBody>
      </p:sp>
      <p:sp>
        <p:nvSpPr>
          <p:cNvPr id="3" name="矩形 2"/>
          <p:cNvSpPr/>
          <p:nvPr/>
        </p:nvSpPr>
        <p:spPr>
          <a:xfrm>
            <a:off x="9779812" y="607216"/>
            <a:ext cx="211732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108</a:t>
            </a:r>
            <a:r>
              <a:rPr lang="zh-TW" altLang="en-US" dirty="0"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年</a:t>
            </a:r>
            <a:r>
              <a:rPr lang="en-US" altLang="zh-TW" dirty="0"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7</a:t>
            </a:r>
            <a:r>
              <a:rPr lang="zh-TW" altLang="en-US" dirty="0"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月</a:t>
            </a:r>
            <a:r>
              <a:rPr lang="en-US" altLang="zh-TW" dirty="0"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23</a:t>
            </a:r>
            <a:r>
              <a:rPr lang="zh-TW" altLang="en-US" dirty="0"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日核定</a:t>
            </a:r>
            <a:endParaRPr lang="zh-TW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9475093" y="1848068"/>
            <a:ext cx="2332594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000" dirty="0">
                <a:latin typeface="+mn-ea"/>
              </a:rPr>
              <a:t>備註：</a:t>
            </a:r>
            <a:endParaRPr lang="en-US" altLang="zh-TW" sz="2000" dirty="0">
              <a:latin typeface="+mn-ea"/>
            </a:endParaRPr>
          </a:p>
          <a:p>
            <a:r>
              <a:rPr lang="zh-TW" altLang="en-US" sz="2000" dirty="0">
                <a:latin typeface="+mn-ea"/>
              </a:rPr>
              <a:t>當發生查處無人機等一般事件時，由航空站經營人主責處理；當涉及</a:t>
            </a:r>
            <a:r>
              <a:rPr lang="en-US" altLang="zh-TW" sz="2000" dirty="0">
                <a:latin typeface="+mn-ea"/>
              </a:rPr>
              <a:t>2</a:t>
            </a:r>
            <a:r>
              <a:rPr lang="zh-TW" altLang="en-US" sz="2000" dirty="0">
                <a:latin typeface="+mn-ea"/>
              </a:rPr>
              <a:t>個以上機場同時發生無人機影響運作等事件時，指揮權移轉至交通部（民航局）；當發生疑似利用無人機從事重大人為危安等事件時，指揮權移轉至行政院（國土辦）。</a:t>
            </a:r>
          </a:p>
        </p:txBody>
      </p:sp>
      <p:sp>
        <p:nvSpPr>
          <p:cNvPr id="34" name="向左箭號 33"/>
          <p:cNvSpPr/>
          <p:nvPr/>
        </p:nvSpPr>
        <p:spPr>
          <a:xfrm flipV="1">
            <a:off x="3406260" y="5786796"/>
            <a:ext cx="534155" cy="131815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70517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849</TotalTime>
  <Words>236</Words>
  <Application>Microsoft Office PowerPoint</Application>
  <PresentationFormat>自訂</PresentationFormat>
  <Paragraphs>34</Paragraphs>
  <Slides>1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2" baseType="lpstr">
      <vt:lpstr>Office 佈景主題</vt:lpstr>
      <vt:lpstr>機場四周遙控無人機防制之指揮權責劃分體系圖</vt:lpstr>
    </vt:vector>
  </TitlesOfParts>
  <Company>CAA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機場四周遙控無人機防制之指揮權責劃分體系圖</dc:title>
  <dc:creator>王浦昱</dc:creator>
  <cp:lastModifiedBy>石漢清</cp:lastModifiedBy>
  <cp:revision>30</cp:revision>
  <cp:lastPrinted>2019-07-29T10:38:20Z</cp:lastPrinted>
  <dcterms:created xsi:type="dcterms:W3CDTF">2019-04-16T06:58:58Z</dcterms:created>
  <dcterms:modified xsi:type="dcterms:W3CDTF">2020-01-15T06:30:27Z</dcterms:modified>
</cp:coreProperties>
</file>