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3.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90" r:id="rId2"/>
    <p:sldId id="291" r:id="rId3"/>
    <p:sldId id="2729" r:id="rId4"/>
    <p:sldId id="296" r:id="rId5"/>
    <p:sldId id="2740" r:id="rId6"/>
    <p:sldId id="2730" r:id="rId7"/>
    <p:sldId id="305" r:id="rId8"/>
    <p:sldId id="2741" r:id="rId9"/>
    <p:sldId id="2732" r:id="rId10"/>
    <p:sldId id="2738" r:id="rId11"/>
    <p:sldId id="2742" r:id="rId12"/>
    <p:sldId id="2743" r:id="rId13"/>
    <p:sldId id="2733" r:id="rId14"/>
    <p:sldId id="2744" r:id="rId15"/>
    <p:sldId id="2739" r:id="rId16"/>
    <p:sldId id="2731" r:id="rId17"/>
    <p:sldId id="325" r:id="rId18"/>
    <p:sldId id="2745" r:id="rId19"/>
    <p:sldId id="2746" r:id="rId20"/>
    <p:sldId id="2747" r:id="rId21"/>
    <p:sldId id="2748" r:id="rId22"/>
    <p:sldId id="2749" r:id="rId23"/>
    <p:sldId id="2750" r:id="rId24"/>
    <p:sldId id="2734" r:id="rId25"/>
    <p:sldId id="2751" r:id="rId26"/>
    <p:sldId id="2752" r:id="rId27"/>
    <p:sldId id="2753" r:id="rId28"/>
    <p:sldId id="2755" r:id="rId29"/>
    <p:sldId id="2754" r:id="rId30"/>
    <p:sldId id="2756" r:id="rId31"/>
    <p:sldId id="2757" r:id="rId32"/>
    <p:sldId id="2759" r:id="rId33"/>
    <p:sldId id="2762" r:id="rId34"/>
    <p:sldId id="2761"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1212F4"/>
    <a:srgbClr val="FFE07F"/>
    <a:srgbClr val="436676"/>
    <a:srgbClr val="AF8D8B"/>
    <a:srgbClr val="E7DCDC"/>
    <a:srgbClr val="6FD2F7"/>
    <a:srgbClr val="8064A2"/>
    <a:srgbClr val="33CC33"/>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82" autoAdjust="0"/>
    <p:restoredTop sz="91616" autoAdjust="0"/>
  </p:normalViewPr>
  <p:slideViewPr>
    <p:cSldViewPr snapToGrid="0" snapToObjects="1">
      <p:cViewPr>
        <p:scale>
          <a:sx n="75" d="100"/>
          <a:sy n="75" d="100"/>
        </p:scale>
        <p:origin x="-1614" y="402"/>
      </p:cViewPr>
      <p:guideLst>
        <p:guide orient="horz" pos="2160"/>
        <p:guide pos="3840"/>
      </p:guideLst>
    </p:cSldViewPr>
  </p:slid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5AE08D-41D7-4FCE-87E6-24A543B8567A}" type="datetimeFigureOut">
              <a:rPr lang="zh-TW" altLang="en-US" smtClean="0"/>
              <a:t>2026/5/19</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E420E9-D7D6-4D3E-88DE-2C382768B902}" type="slidenum">
              <a:rPr lang="zh-TW" altLang="en-US" smtClean="0"/>
              <a:t>‹#›</a:t>
            </a:fld>
            <a:endParaRPr lang="zh-TW" altLang="en-US"/>
          </a:p>
        </p:txBody>
      </p:sp>
    </p:spTree>
    <p:extLst>
      <p:ext uri="{BB962C8B-B14F-4D97-AF65-F5344CB8AC3E}">
        <p14:creationId xmlns:p14="http://schemas.microsoft.com/office/powerpoint/2010/main" val="3218393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689F294-46E6-4BE0-9B22-0EC13034544B}"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第一章：</a:t>
            </a:r>
            <a:r>
              <a:rPr lang="en-US" altLang="zh-TW" dirty="0"/>
              <a:t>HSEEP </a:t>
            </a:r>
            <a:r>
              <a:rPr lang="zh-TW" altLang="en-US" dirty="0"/>
              <a:t>觀念重塑</a:t>
            </a:r>
            <a:r>
              <a:rPr lang="en-US" altLang="zh-TW" dirty="0"/>
              <a:t>——</a:t>
            </a:r>
            <a:r>
              <a:rPr lang="zh-TW" altLang="en-US" dirty="0"/>
              <a:t>打破「演戲」的慣性</a:t>
            </a: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第二章：</a:t>
            </a:r>
            <a:r>
              <a:rPr lang="en-US" altLang="zh-TW" dirty="0"/>
              <a:t>HSEEP </a:t>
            </a:r>
            <a:r>
              <a:rPr lang="zh-TW" altLang="en-US" dirty="0"/>
              <a:t>靈魂架構</a:t>
            </a:r>
            <a:r>
              <a:rPr lang="en-US" altLang="zh-TW" dirty="0"/>
              <a:t>——</a:t>
            </a:r>
            <a:r>
              <a:rPr lang="zh-TW" altLang="en-US" dirty="0"/>
              <a:t>三大核心關鍵字</a:t>
            </a: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b="1" dirty="0"/>
              <a:t>第三章：</a:t>
            </a:r>
            <a:r>
              <a:rPr lang="en-US" altLang="zh-TW" b="1" dirty="0"/>
              <a:t>HSEEP </a:t>
            </a:r>
            <a:r>
              <a:rPr lang="zh-TW" altLang="en-US" b="1" dirty="0"/>
              <a:t>工具清單</a:t>
            </a:r>
            <a:r>
              <a:rPr lang="en-US" altLang="zh-TW" b="1" dirty="0"/>
              <a:t>——</a:t>
            </a:r>
            <a:r>
              <a:rPr lang="zh-TW" altLang="en-US" b="1" dirty="0"/>
              <a:t>選對場景練對兵</a:t>
            </a: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b="1" dirty="0"/>
              <a:t>第四章：</a:t>
            </a:r>
            <a:r>
              <a:rPr lang="en-US" altLang="zh-TW" b="1" dirty="0"/>
              <a:t>HSEEP </a:t>
            </a:r>
            <a:r>
              <a:rPr lang="zh-TW" altLang="en-US" b="1" dirty="0"/>
              <a:t>生命週期</a:t>
            </a:r>
            <a:r>
              <a:rPr lang="en-US" altLang="zh-TW" b="1" dirty="0"/>
              <a:t>——PDCA </a:t>
            </a:r>
            <a:r>
              <a:rPr lang="zh-TW" altLang="en-US" b="1" dirty="0"/>
              <a:t>的實踐藝術</a:t>
            </a: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b="1" dirty="0"/>
              <a:t>第五章：</a:t>
            </a:r>
            <a:r>
              <a:rPr lang="en-US" altLang="zh-TW" b="1" dirty="0"/>
              <a:t>HSEEP </a:t>
            </a:r>
            <a:r>
              <a:rPr lang="zh-TW" altLang="en-US" b="1" dirty="0"/>
              <a:t>文化建立</a:t>
            </a:r>
            <a:r>
              <a:rPr lang="en-US" altLang="zh-TW" b="1" dirty="0"/>
              <a:t>——</a:t>
            </a:r>
            <a:r>
              <a:rPr lang="zh-TW" altLang="en-US" b="1" dirty="0"/>
              <a:t>把失敗轉化為成長引擎</a:t>
            </a:r>
          </a:p>
          <a:p>
            <a:endParaRPr lang="zh-CN" altLang="en-US" dirty="0"/>
          </a:p>
        </p:txBody>
      </p:sp>
      <p:sp>
        <p:nvSpPr>
          <p:cNvPr id="4" name="灯片编号占位符 3"/>
          <p:cNvSpPr>
            <a:spLocks noGrp="1"/>
          </p:cNvSpPr>
          <p:nvPr>
            <p:ph type="sldNum" sz="quarter" idx="10"/>
          </p:nvPr>
        </p:nvSpPr>
        <p:spPr/>
        <p:txBody>
          <a:bodyPr/>
          <a:lstStyle/>
          <a:p>
            <a:fld id="{4689F294-46E6-4BE0-9B22-0EC13034544B}"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C14B1-D4A3-98E6-6DDD-68521FD828F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1DBD3D0-0B76-F1CE-32D4-AA89D39C2EB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FDF3FF2-39F4-DCE8-AE2C-19106F2E75F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12B2DA7-3395-0942-8146-9844714981C0}"/>
              </a:ext>
            </a:extLst>
          </p:cNvPr>
          <p:cNvSpPr>
            <a:spLocks noGrp="1"/>
          </p:cNvSpPr>
          <p:nvPr>
            <p:ph type="sldNum" sz="quarter" idx="10"/>
          </p:nvPr>
        </p:nvSpPr>
        <p:spPr/>
        <p:txBody>
          <a:bodyPr/>
          <a:lstStyle/>
          <a:p>
            <a:fld id="{4689F294-46E6-4BE0-9B22-0EC13034544B}" type="slidenum">
              <a:rPr lang="zh-CN" altLang="en-US" smtClean="0"/>
              <a:t>4</a:t>
            </a:fld>
            <a:endParaRPr lang="zh-CN" altLang="en-US"/>
          </a:p>
        </p:txBody>
      </p:sp>
    </p:spTree>
    <p:extLst>
      <p:ext uri="{BB962C8B-B14F-4D97-AF65-F5344CB8AC3E}">
        <p14:creationId xmlns:p14="http://schemas.microsoft.com/office/powerpoint/2010/main" val="1206661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44C7F-BA76-6488-15DD-61736912782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D53C2D1-B782-DF05-FD3F-99F17997777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CE6CF43-3860-E173-D9CD-64B0BB31830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94D2868-18F6-49F7-A276-D839121A01C5}"/>
              </a:ext>
            </a:extLst>
          </p:cNvPr>
          <p:cNvSpPr>
            <a:spLocks noGrp="1"/>
          </p:cNvSpPr>
          <p:nvPr>
            <p:ph type="sldNum" sz="quarter" idx="10"/>
          </p:nvPr>
        </p:nvSpPr>
        <p:spPr/>
        <p:txBody>
          <a:bodyPr/>
          <a:lstStyle/>
          <a:p>
            <a:fld id="{4689F294-46E6-4BE0-9B22-0EC13034544B}" type="slidenum">
              <a:rPr lang="zh-CN" altLang="en-US" smtClean="0"/>
              <a:t>5</a:t>
            </a:fld>
            <a:endParaRPr lang="zh-CN" altLang="en-US"/>
          </a:p>
        </p:txBody>
      </p:sp>
    </p:spTree>
    <p:extLst>
      <p:ext uri="{BB962C8B-B14F-4D97-AF65-F5344CB8AC3E}">
        <p14:creationId xmlns:p14="http://schemas.microsoft.com/office/powerpoint/2010/main" val="4101217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A1B2D-2367-C8C2-60A8-A5F2292D471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9272899-AEED-7423-3054-1306EC08C72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7A9499A-52E7-6011-8087-C757736C77AB}"/>
              </a:ext>
            </a:extLst>
          </p:cNvPr>
          <p:cNvSpPr>
            <a:spLocks noGrp="1"/>
          </p:cNvSpPr>
          <p:nvPr>
            <p:ph type="body" idx="1"/>
          </p:nvPr>
        </p:nvSpPr>
        <p:spPr/>
        <p:txBody>
          <a:bodyPr/>
          <a:lstStyle/>
          <a:p>
            <a:pPr algn="l">
              <a:defRPr sz="3200"/>
            </a:pPr>
            <a:r>
              <a:rPr lang="zh-TW" altLang="en-US" dirty="0"/>
              <a:t>● 檢查水塔蓋是否鎖緊。</a:t>
            </a:r>
          </a:p>
          <a:p>
            <a:pPr algn="l">
              <a:defRPr sz="3200"/>
            </a:pPr>
            <a:r>
              <a:rPr lang="zh-TW" altLang="en-US" dirty="0"/>
              <a:t>● 廣告看板、盆栽預先拆除或固定。</a:t>
            </a:r>
          </a:p>
          <a:p>
            <a:pPr algn="l">
              <a:defRPr sz="3200"/>
            </a:pPr>
            <a:r>
              <a:rPr lang="zh-TW" altLang="en-US" dirty="0"/>
              <a:t>● 鐵皮屋頂加固。</a:t>
            </a:r>
          </a:p>
          <a:p>
            <a:endParaRPr lang="zh-CN" altLang="en-US" dirty="0"/>
          </a:p>
        </p:txBody>
      </p:sp>
      <p:sp>
        <p:nvSpPr>
          <p:cNvPr id="4" name="灯片编号占位符 3">
            <a:extLst>
              <a:ext uri="{FF2B5EF4-FFF2-40B4-BE49-F238E27FC236}">
                <a16:creationId xmlns:a16="http://schemas.microsoft.com/office/drawing/2014/main" id="{C9A53195-0EC8-BF48-FC22-C52530D3ECEE}"/>
              </a:ext>
            </a:extLst>
          </p:cNvPr>
          <p:cNvSpPr>
            <a:spLocks noGrp="1"/>
          </p:cNvSpPr>
          <p:nvPr>
            <p:ph type="sldNum" sz="quarter" idx="10"/>
          </p:nvPr>
        </p:nvSpPr>
        <p:spPr/>
        <p:txBody>
          <a:bodyPr/>
          <a:lstStyle/>
          <a:p>
            <a:fld id="{4689F294-46E6-4BE0-9B22-0EC13034544B}" type="slidenum">
              <a:rPr lang="zh-CN" altLang="en-US" smtClean="0"/>
              <a:t>7</a:t>
            </a:fld>
            <a:endParaRPr lang="zh-CN" altLang="en-US"/>
          </a:p>
        </p:txBody>
      </p:sp>
    </p:spTree>
    <p:extLst>
      <p:ext uri="{BB962C8B-B14F-4D97-AF65-F5344CB8AC3E}">
        <p14:creationId xmlns:p14="http://schemas.microsoft.com/office/powerpoint/2010/main" val="4094976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4EF03-1AA2-37E6-19D9-C7FF0EB484F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0F534E4-A57B-73D7-5BA2-64F72F0DB29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E6058F4-FC0B-1ABF-D6FF-D361CB0FA31E}"/>
              </a:ext>
            </a:extLst>
          </p:cNvPr>
          <p:cNvSpPr>
            <a:spLocks noGrp="1"/>
          </p:cNvSpPr>
          <p:nvPr>
            <p:ph type="body" idx="1"/>
          </p:nvPr>
        </p:nvSpPr>
        <p:spPr/>
        <p:txBody>
          <a:bodyPr/>
          <a:lstStyle/>
          <a:p>
            <a:pPr algn="l">
              <a:defRPr sz="3200"/>
            </a:pPr>
            <a:r>
              <a:rPr lang="zh-TW" altLang="en-US" dirty="0"/>
              <a:t>● 檢查水塔蓋是否鎖緊。</a:t>
            </a:r>
          </a:p>
          <a:p>
            <a:pPr algn="l">
              <a:defRPr sz="3200"/>
            </a:pPr>
            <a:r>
              <a:rPr lang="zh-TW" altLang="en-US" dirty="0"/>
              <a:t>● 廣告看板、盆栽預先拆除或固定。</a:t>
            </a:r>
          </a:p>
          <a:p>
            <a:pPr algn="l">
              <a:defRPr sz="3200"/>
            </a:pPr>
            <a:r>
              <a:rPr lang="zh-TW" altLang="en-US" dirty="0"/>
              <a:t>● 鐵皮屋頂加固。</a:t>
            </a:r>
          </a:p>
          <a:p>
            <a:endParaRPr lang="zh-CN" altLang="en-US" dirty="0"/>
          </a:p>
        </p:txBody>
      </p:sp>
      <p:sp>
        <p:nvSpPr>
          <p:cNvPr id="4" name="灯片编号占位符 3">
            <a:extLst>
              <a:ext uri="{FF2B5EF4-FFF2-40B4-BE49-F238E27FC236}">
                <a16:creationId xmlns:a16="http://schemas.microsoft.com/office/drawing/2014/main" id="{9E5F93BF-AEEA-1C07-3BB6-0644A641FB6E}"/>
              </a:ext>
            </a:extLst>
          </p:cNvPr>
          <p:cNvSpPr>
            <a:spLocks noGrp="1"/>
          </p:cNvSpPr>
          <p:nvPr>
            <p:ph type="sldNum" sz="quarter" idx="10"/>
          </p:nvPr>
        </p:nvSpPr>
        <p:spPr/>
        <p:txBody>
          <a:bodyPr/>
          <a:lstStyle/>
          <a:p>
            <a:fld id="{4689F294-46E6-4BE0-9B22-0EC13034544B}" type="slidenum">
              <a:rPr lang="zh-CN" altLang="en-US" smtClean="0"/>
              <a:t>8</a:t>
            </a:fld>
            <a:endParaRPr lang="zh-CN" altLang="en-US"/>
          </a:p>
        </p:txBody>
      </p:sp>
    </p:spTree>
    <p:extLst>
      <p:ext uri="{BB962C8B-B14F-4D97-AF65-F5344CB8AC3E}">
        <p14:creationId xmlns:p14="http://schemas.microsoft.com/office/powerpoint/2010/main" val="2872416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21F1-B811-D43B-95FA-0DE7A5150B6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0DF0B7C-0C01-9C07-25FE-718E098F7F4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C8AB9D1-2C51-0975-0A1F-4A579193709D}"/>
              </a:ext>
            </a:extLst>
          </p:cNvPr>
          <p:cNvSpPr>
            <a:spLocks noGrp="1"/>
          </p:cNvSpPr>
          <p:nvPr>
            <p:ph type="body" idx="1"/>
          </p:nvPr>
        </p:nvSpPr>
        <p:spPr/>
        <p:txBody>
          <a:bodyPr/>
          <a:lstStyle/>
          <a:p>
            <a:r>
              <a:rPr lang="zh-TW" altLang="en-US" b="1" dirty="0"/>
              <a:t>新增頁面 </a:t>
            </a:r>
            <a:r>
              <a:rPr lang="en-US" altLang="zh-TW" b="1" dirty="0"/>
              <a:t>1</a:t>
            </a:r>
            <a:r>
              <a:rPr lang="zh-TW" altLang="en-US" b="1" dirty="0"/>
              <a:t>：</a:t>
            </a:r>
            <a:r>
              <a:rPr lang="en-US" altLang="zh-TW" b="1" dirty="0"/>
              <a:t>【</a:t>
            </a:r>
            <a:r>
              <a:rPr lang="zh-TW" altLang="en-US" b="1" dirty="0"/>
              <a:t>里鄰長的「災前三件大事」</a:t>
            </a:r>
            <a:r>
              <a:rPr lang="en-US" altLang="zh-TW" b="1" dirty="0"/>
              <a:t>】</a:t>
            </a:r>
          </a:p>
          <a:p>
            <a:r>
              <a:rPr lang="zh-TW" altLang="en-US" b="1" dirty="0"/>
              <a:t>目的：</a:t>
            </a:r>
            <a:r>
              <a:rPr lang="zh-TW" altLang="en-US" dirty="0"/>
              <a:t> 強化鄰長作為「情報員」的角色，這是在救難隊進不來時，最關鍵的應變力量。</a:t>
            </a:r>
          </a:p>
          <a:p>
            <a:r>
              <a:rPr lang="zh-TW" altLang="en-US" b="1" dirty="0"/>
              <a:t>標題：災前多一動，災時少傷亡</a:t>
            </a:r>
            <a:endParaRPr lang="zh-TW" altLang="en-US" dirty="0"/>
          </a:p>
          <a:p>
            <a:r>
              <a:rPr lang="zh-TW" altLang="en-US" b="1" dirty="0"/>
              <a:t>內容要點：</a:t>
            </a:r>
            <a:endParaRPr lang="zh-TW" altLang="en-US" dirty="0"/>
          </a:p>
          <a:p>
            <a:pPr lvl="1"/>
            <a:r>
              <a:rPr lang="zh-TW" altLang="en-US" b="1" dirty="0"/>
              <a:t>清點「特殊家戶」：</a:t>
            </a:r>
            <a:r>
              <a:rPr lang="zh-TW" altLang="en-US" dirty="0"/>
              <a:t> 複習我們剛才設計的圖卡，確認轄區內「獨居長輩、行動不便、洗腎病患」的名冊是否更新。</a:t>
            </a:r>
          </a:p>
          <a:p>
            <a:pPr lvl="1"/>
            <a:r>
              <a:rPr lang="zh-TW" altLang="en-US" b="1" dirty="0"/>
              <a:t>建立「在地通訊群組」：</a:t>
            </a:r>
            <a:r>
              <a:rPr lang="zh-TW" altLang="en-US" dirty="0"/>
              <a:t> 除了公所群組，鄰長應有幾個熟識的「壯丁」或「熱心住戶」聯繫方式，災時可以互相支援。</a:t>
            </a:r>
          </a:p>
          <a:p>
            <a:pPr lvl="1"/>
            <a:r>
              <a:rPr lang="zh-TW" altLang="en-US" b="1" dirty="0"/>
              <a:t>巡查「易致災死角」：</a:t>
            </a:r>
            <a:r>
              <a:rPr lang="zh-TW" altLang="en-US" dirty="0"/>
              <a:t> 提醒公所清理水溝，或提醒里民修剪可能壓到電線的樹木。</a:t>
            </a:r>
          </a:p>
          <a:p>
            <a:r>
              <a:rPr lang="zh-TW" altLang="en-US" b="1" dirty="0"/>
              <a:t>視覺建議：</a:t>
            </a:r>
            <a:r>
              <a:rPr lang="zh-TW" altLang="en-US" dirty="0"/>
              <a:t> 放置一張鄰長拿著名冊走訪里民的插畫，搭配「人情味就是最好的防線」標語。</a:t>
            </a:r>
          </a:p>
        </p:txBody>
      </p:sp>
      <p:sp>
        <p:nvSpPr>
          <p:cNvPr id="4" name="灯片编号占位符 3">
            <a:extLst>
              <a:ext uri="{FF2B5EF4-FFF2-40B4-BE49-F238E27FC236}">
                <a16:creationId xmlns:a16="http://schemas.microsoft.com/office/drawing/2014/main" id="{78FF3B48-3908-A307-41D6-107A9D916838}"/>
              </a:ext>
            </a:extLst>
          </p:cNvPr>
          <p:cNvSpPr>
            <a:spLocks noGrp="1"/>
          </p:cNvSpPr>
          <p:nvPr>
            <p:ph type="sldNum" sz="quarter" idx="10"/>
          </p:nvPr>
        </p:nvSpPr>
        <p:spPr/>
        <p:txBody>
          <a:bodyPr/>
          <a:lstStyle/>
          <a:p>
            <a:fld id="{4689F294-46E6-4BE0-9B22-0EC13034544B}" type="slidenum">
              <a:rPr lang="zh-CN" altLang="en-US" smtClean="0"/>
              <a:t>10</a:t>
            </a:fld>
            <a:endParaRPr lang="zh-CN" altLang="en-US"/>
          </a:p>
        </p:txBody>
      </p:sp>
    </p:spTree>
    <p:extLst>
      <p:ext uri="{BB962C8B-B14F-4D97-AF65-F5344CB8AC3E}">
        <p14:creationId xmlns:p14="http://schemas.microsoft.com/office/powerpoint/2010/main" val="4117814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49CD4-908B-5FC9-FC18-037E921C157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6B443E3-DDD4-9EFA-6807-2EEF2306E76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86CDB89-803A-93D2-100E-364EA7605E57}"/>
              </a:ext>
            </a:extLst>
          </p:cNvPr>
          <p:cNvSpPr>
            <a:spLocks noGrp="1"/>
          </p:cNvSpPr>
          <p:nvPr>
            <p:ph type="body" idx="1"/>
          </p:nvPr>
        </p:nvSpPr>
        <p:spPr/>
        <p:txBody>
          <a:bodyPr/>
          <a:lstStyle/>
          <a:p>
            <a:r>
              <a:rPr lang="zh-TW" altLang="en-US" b="1" dirty="0"/>
              <a:t>新增頁面 </a:t>
            </a:r>
            <a:r>
              <a:rPr lang="en-US" altLang="zh-TW" b="1" dirty="0"/>
              <a:t>1</a:t>
            </a:r>
            <a:r>
              <a:rPr lang="zh-TW" altLang="en-US" b="1" dirty="0"/>
              <a:t>：</a:t>
            </a:r>
            <a:r>
              <a:rPr lang="en-US" altLang="zh-TW" b="1" dirty="0"/>
              <a:t>【</a:t>
            </a:r>
            <a:r>
              <a:rPr lang="zh-TW" altLang="en-US" b="1" dirty="0"/>
              <a:t>里鄰長的「災前三件大事」</a:t>
            </a:r>
            <a:r>
              <a:rPr lang="en-US" altLang="zh-TW" b="1" dirty="0"/>
              <a:t>】</a:t>
            </a:r>
          </a:p>
          <a:p>
            <a:r>
              <a:rPr lang="zh-TW" altLang="en-US" b="1" dirty="0"/>
              <a:t>目的：</a:t>
            </a:r>
            <a:r>
              <a:rPr lang="zh-TW" altLang="en-US" dirty="0"/>
              <a:t> 強化鄰長作為「情報員」的角色，這是在救難隊進不來時，最關鍵的應變力量。</a:t>
            </a:r>
          </a:p>
          <a:p>
            <a:r>
              <a:rPr lang="zh-TW" altLang="en-US" b="1" dirty="0"/>
              <a:t>標題：災前多一動，災時少傷亡</a:t>
            </a:r>
            <a:endParaRPr lang="zh-TW" altLang="en-US" dirty="0"/>
          </a:p>
          <a:p>
            <a:r>
              <a:rPr lang="zh-TW" altLang="en-US" b="1" dirty="0"/>
              <a:t>內容要點：</a:t>
            </a:r>
            <a:endParaRPr lang="zh-TW" altLang="en-US" dirty="0"/>
          </a:p>
          <a:p>
            <a:pPr lvl="1"/>
            <a:r>
              <a:rPr lang="zh-TW" altLang="en-US" b="1" dirty="0"/>
              <a:t>清點「特殊家戶」：</a:t>
            </a:r>
            <a:r>
              <a:rPr lang="zh-TW" altLang="en-US" dirty="0"/>
              <a:t> 複習我們剛才設計的圖卡，確認轄區內「獨居長輩、行動不便、洗腎病患」的名冊是否更新。</a:t>
            </a:r>
          </a:p>
          <a:p>
            <a:pPr lvl="1"/>
            <a:r>
              <a:rPr lang="zh-TW" altLang="en-US" b="1" dirty="0"/>
              <a:t>建立「在地通訊群組」：</a:t>
            </a:r>
            <a:r>
              <a:rPr lang="zh-TW" altLang="en-US" dirty="0"/>
              <a:t> 除了公所群組，鄰長應有幾個熟識的「壯丁」或「熱心住戶」聯繫方式，災時可以互相支援。</a:t>
            </a:r>
          </a:p>
          <a:p>
            <a:pPr lvl="1"/>
            <a:r>
              <a:rPr lang="zh-TW" altLang="en-US" b="1" dirty="0"/>
              <a:t>巡查「易致災死角」：</a:t>
            </a:r>
            <a:r>
              <a:rPr lang="zh-TW" altLang="en-US" dirty="0"/>
              <a:t> 提醒公所清理水溝，或提醒里民修剪可能壓到電線的樹木。</a:t>
            </a:r>
          </a:p>
          <a:p>
            <a:r>
              <a:rPr lang="zh-TW" altLang="en-US" b="1" dirty="0"/>
              <a:t>視覺建議：</a:t>
            </a:r>
            <a:r>
              <a:rPr lang="zh-TW" altLang="en-US" dirty="0"/>
              <a:t> 放置一張鄰長拿著名冊走訪里民的插畫，搭配「人情味就是最好的防線」標語。</a:t>
            </a:r>
          </a:p>
        </p:txBody>
      </p:sp>
      <p:sp>
        <p:nvSpPr>
          <p:cNvPr id="4" name="灯片编号占位符 3">
            <a:extLst>
              <a:ext uri="{FF2B5EF4-FFF2-40B4-BE49-F238E27FC236}">
                <a16:creationId xmlns:a16="http://schemas.microsoft.com/office/drawing/2014/main" id="{98C1ADD7-5E4A-E30D-BB1B-B2A914F8716E}"/>
              </a:ext>
            </a:extLst>
          </p:cNvPr>
          <p:cNvSpPr>
            <a:spLocks noGrp="1"/>
          </p:cNvSpPr>
          <p:nvPr>
            <p:ph type="sldNum" sz="quarter" idx="10"/>
          </p:nvPr>
        </p:nvSpPr>
        <p:spPr/>
        <p:txBody>
          <a:bodyPr/>
          <a:lstStyle/>
          <a:p>
            <a:fld id="{4689F294-46E6-4BE0-9B22-0EC13034544B}" type="slidenum">
              <a:rPr lang="zh-CN" altLang="en-US" smtClean="0"/>
              <a:t>11</a:t>
            </a:fld>
            <a:endParaRPr lang="zh-CN" altLang="en-US"/>
          </a:p>
        </p:txBody>
      </p:sp>
    </p:spTree>
    <p:extLst>
      <p:ext uri="{BB962C8B-B14F-4D97-AF65-F5344CB8AC3E}">
        <p14:creationId xmlns:p14="http://schemas.microsoft.com/office/powerpoint/2010/main" val="1401028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9BD83-7297-6DC0-25A8-03EC1846897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597597F-D750-3680-8E86-7AA9B9A231A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BC5F699-955E-992D-40DE-071E0E1DC449}"/>
              </a:ext>
            </a:extLst>
          </p:cNvPr>
          <p:cNvSpPr>
            <a:spLocks noGrp="1"/>
          </p:cNvSpPr>
          <p:nvPr>
            <p:ph type="body" idx="1"/>
          </p:nvPr>
        </p:nvSpPr>
        <p:spPr/>
        <p:txBody>
          <a:bodyPr/>
          <a:lstStyle/>
          <a:p>
            <a:r>
              <a:rPr lang="zh-TW" altLang="en-US" b="1" dirty="0"/>
              <a:t>新增頁面 </a:t>
            </a:r>
            <a:r>
              <a:rPr lang="en-US" altLang="zh-TW" b="1" dirty="0"/>
              <a:t>1</a:t>
            </a:r>
            <a:r>
              <a:rPr lang="zh-TW" altLang="en-US" b="1" dirty="0"/>
              <a:t>：</a:t>
            </a:r>
            <a:r>
              <a:rPr lang="en-US" altLang="zh-TW" b="1" dirty="0"/>
              <a:t>【</a:t>
            </a:r>
            <a:r>
              <a:rPr lang="zh-TW" altLang="en-US" b="1" dirty="0"/>
              <a:t>里鄰長的「災前三件大事」</a:t>
            </a:r>
            <a:r>
              <a:rPr lang="en-US" altLang="zh-TW" b="1" dirty="0"/>
              <a:t>】</a:t>
            </a:r>
          </a:p>
          <a:p>
            <a:r>
              <a:rPr lang="zh-TW" altLang="en-US" b="1" dirty="0"/>
              <a:t>目的：</a:t>
            </a:r>
            <a:r>
              <a:rPr lang="zh-TW" altLang="en-US" dirty="0"/>
              <a:t> 強化鄰長作為「情報員」的角色，這是在救難隊進不來時，最關鍵的應變力量。</a:t>
            </a:r>
          </a:p>
          <a:p>
            <a:r>
              <a:rPr lang="zh-TW" altLang="en-US" b="1" dirty="0"/>
              <a:t>標題：災前多一動，災時少傷亡</a:t>
            </a:r>
            <a:endParaRPr lang="zh-TW" altLang="en-US" dirty="0"/>
          </a:p>
          <a:p>
            <a:r>
              <a:rPr lang="zh-TW" altLang="en-US" b="1" dirty="0"/>
              <a:t>內容要點：</a:t>
            </a:r>
            <a:endParaRPr lang="zh-TW" altLang="en-US" dirty="0"/>
          </a:p>
          <a:p>
            <a:pPr lvl="1"/>
            <a:r>
              <a:rPr lang="zh-TW" altLang="en-US" b="1" dirty="0"/>
              <a:t>清點「特殊家戶」：</a:t>
            </a:r>
            <a:r>
              <a:rPr lang="zh-TW" altLang="en-US" dirty="0"/>
              <a:t> 複習我們剛才設計的圖卡，確認轄區內「獨居長輩、行動不便、洗腎病患」的名冊是否更新。</a:t>
            </a:r>
          </a:p>
          <a:p>
            <a:pPr lvl="1"/>
            <a:r>
              <a:rPr lang="zh-TW" altLang="en-US" b="1" dirty="0"/>
              <a:t>建立「在地通訊群組」：</a:t>
            </a:r>
            <a:r>
              <a:rPr lang="zh-TW" altLang="en-US" dirty="0"/>
              <a:t> 除了公所群組，鄰長應有幾個熟識的「壯丁」或「熱心住戶」聯繫方式，災時可以互相支援。</a:t>
            </a:r>
          </a:p>
          <a:p>
            <a:pPr lvl="1"/>
            <a:r>
              <a:rPr lang="zh-TW" altLang="en-US" b="1" dirty="0"/>
              <a:t>巡查「易致災死角」：</a:t>
            </a:r>
            <a:r>
              <a:rPr lang="zh-TW" altLang="en-US" dirty="0"/>
              <a:t> 提醒公所清理水溝，或提醒里民修剪可能壓到電線的樹木。</a:t>
            </a:r>
          </a:p>
          <a:p>
            <a:r>
              <a:rPr lang="zh-TW" altLang="en-US" b="1" dirty="0"/>
              <a:t>視覺建議：</a:t>
            </a:r>
            <a:r>
              <a:rPr lang="zh-TW" altLang="en-US" dirty="0"/>
              <a:t> 放置一張鄰長拿著名冊走訪里民的插畫，搭配「人情味就是最好的防線」標語。</a:t>
            </a:r>
          </a:p>
        </p:txBody>
      </p:sp>
      <p:sp>
        <p:nvSpPr>
          <p:cNvPr id="4" name="灯片编号占位符 3">
            <a:extLst>
              <a:ext uri="{FF2B5EF4-FFF2-40B4-BE49-F238E27FC236}">
                <a16:creationId xmlns:a16="http://schemas.microsoft.com/office/drawing/2014/main" id="{7988B56E-92A0-CBD1-68B1-204F0115BE42}"/>
              </a:ext>
            </a:extLst>
          </p:cNvPr>
          <p:cNvSpPr>
            <a:spLocks noGrp="1"/>
          </p:cNvSpPr>
          <p:nvPr>
            <p:ph type="sldNum" sz="quarter" idx="10"/>
          </p:nvPr>
        </p:nvSpPr>
        <p:spPr/>
        <p:txBody>
          <a:bodyPr/>
          <a:lstStyle/>
          <a:p>
            <a:fld id="{4689F294-46E6-4BE0-9B22-0EC13034544B}" type="slidenum">
              <a:rPr lang="zh-CN" altLang="en-US" smtClean="0"/>
              <a:t>12</a:t>
            </a:fld>
            <a:endParaRPr lang="zh-CN" altLang="en-US"/>
          </a:p>
        </p:txBody>
      </p:sp>
    </p:spTree>
    <p:extLst>
      <p:ext uri="{BB962C8B-B14F-4D97-AF65-F5344CB8AC3E}">
        <p14:creationId xmlns:p14="http://schemas.microsoft.com/office/powerpoint/2010/main" val="192085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9621C-6324-039C-4C22-66B4FD8F89A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392AF01-B522-39CC-53C6-DC8F87BB5C4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50C4281-F8CD-5365-5A45-9421DAEA82AD}"/>
              </a:ext>
            </a:extLst>
          </p:cNvPr>
          <p:cNvSpPr>
            <a:spLocks noGrp="1"/>
          </p:cNvSpPr>
          <p:nvPr>
            <p:ph type="body" idx="1"/>
          </p:nvPr>
        </p:nvSpPr>
        <p:spPr/>
        <p:txBody>
          <a:bodyPr/>
          <a:lstStyle/>
          <a:p>
            <a:r>
              <a:rPr lang="zh-TW" altLang="en-US" b="1" dirty="0"/>
              <a:t>新增頁面 </a:t>
            </a:r>
            <a:r>
              <a:rPr lang="en-US" altLang="zh-TW" b="1" dirty="0"/>
              <a:t>2</a:t>
            </a:r>
            <a:r>
              <a:rPr lang="zh-TW" altLang="en-US" b="1" dirty="0"/>
              <a:t>：</a:t>
            </a:r>
            <a:r>
              <a:rPr lang="en-US" altLang="zh-TW" b="1" dirty="0"/>
              <a:t>【</a:t>
            </a:r>
            <a:r>
              <a:rPr lang="zh-TW" altLang="en-US" b="1" dirty="0"/>
              <a:t>災後巡視「三不原則」</a:t>
            </a:r>
            <a:r>
              <a:rPr lang="en-US" altLang="zh-TW" b="1" dirty="0"/>
              <a:t>】</a:t>
            </a:r>
          </a:p>
          <a:p>
            <a:r>
              <a:rPr lang="zh-TW" altLang="en-US" b="1" dirty="0"/>
              <a:t>目的：</a:t>
            </a:r>
            <a:r>
              <a:rPr lang="zh-TW" altLang="en-US" dirty="0"/>
              <a:t> 澎湖在風災後常有鹽霧（鹹水煙）與雜物，鄰長在巡視災情時必須先保護自己，避免二次傷害。</a:t>
            </a:r>
          </a:p>
          <a:p>
            <a:r>
              <a:rPr lang="zh-TW" altLang="en-US" b="1" dirty="0"/>
              <a:t>標題：災後巡查，安全第一</a:t>
            </a:r>
            <a:endParaRPr lang="zh-TW" altLang="en-US" dirty="0"/>
          </a:p>
          <a:p>
            <a:r>
              <a:rPr lang="zh-TW" altLang="en-US" b="1" dirty="0"/>
              <a:t>內容要點：</a:t>
            </a:r>
            <a:endParaRPr lang="zh-TW" altLang="en-US" dirty="0"/>
          </a:p>
          <a:p>
            <a:pPr lvl="1"/>
            <a:r>
              <a:rPr lang="zh-TW" altLang="en-US" b="1" dirty="0"/>
              <a:t>不隨意觸碰斷落電線：</a:t>
            </a:r>
            <a:r>
              <a:rPr lang="zh-TW" altLang="en-US" dirty="0"/>
              <a:t> 澎湖強風易導致電線斷裂，即便沒下雨，鹽霧也可能導電，嚴禁自行移開，應通報台電。</a:t>
            </a:r>
          </a:p>
          <a:p>
            <a:pPr lvl="1"/>
            <a:r>
              <a:rPr lang="zh-TW" altLang="en-US" b="1" dirty="0"/>
              <a:t>不獨自進入受損老屋：</a:t>
            </a:r>
            <a:r>
              <a:rPr lang="zh-TW" altLang="en-US" dirty="0"/>
              <a:t> 巡視硓𥑮石厝或傾斜房屋時，必須兩人一組，絕對不要獨自進入危險建物內部拍照。</a:t>
            </a:r>
          </a:p>
          <a:p>
            <a:pPr lvl="1"/>
            <a:r>
              <a:rPr lang="zh-TW" altLang="en-US" b="1" dirty="0"/>
              <a:t>不勉強清理大型障礙物：</a:t>
            </a:r>
            <a:r>
              <a:rPr lang="zh-TW" altLang="en-US" dirty="0"/>
              <a:t> 倒塌的看板或大樹應標註並通報，避免鄰長在搬運過程中閃到腰或被壓傷。</a:t>
            </a:r>
          </a:p>
          <a:p>
            <a:r>
              <a:rPr lang="zh-TW" altLang="en-US" b="1" dirty="0"/>
              <a:t>視覺建議：</a:t>
            </a:r>
            <a:r>
              <a:rPr lang="zh-TW" altLang="en-US" dirty="0"/>
              <a:t> 使用「紅燈</a:t>
            </a:r>
            <a:r>
              <a:rPr lang="en-US" altLang="zh-TW" dirty="0"/>
              <a:t>/</a:t>
            </a:r>
            <a:r>
              <a:rPr lang="zh-TW" altLang="en-US" dirty="0"/>
              <a:t>綠燈」的對比圖，綠燈是「拍照通報」，紅燈是「徒手搬動電線」。</a:t>
            </a:r>
          </a:p>
        </p:txBody>
      </p:sp>
      <p:sp>
        <p:nvSpPr>
          <p:cNvPr id="4" name="灯片编号占位符 3">
            <a:extLst>
              <a:ext uri="{FF2B5EF4-FFF2-40B4-BE49-F238E27FC236}">
                <a16:creationId xmlns:a16="http://schemas.microsoft.com/office/drawing/2014/main" id="{77EAD093-DCD9-34B5-EBC3-3912E03CA4CA}"/>
              </a:ext>
            </a:extLst>
          </p:cNvPr>
          <p:cNvSpPr>
            <a:spLocks noGrp="1"/>
          </p:cNvSpPr>
          <p:nvPr>
            <p:ph type="sldNum" sz="quarter" idx="10"/>
          </p:nvPr>
        </p:nvSpPr>
        <p:spPr/>
        <p:txBody>
          <a:bodyPr/>
          <a:lstStyle/>
          <a:p>
            <a:fld id="{4689F294-46E6-4BE0-9B22-0EC13034544B}" type="slidenum">
              <a:rPr lang="zh-CN" altLang="en-US" smtClean="0"/>
              <a:t>14</a:t>
            </a:fld>
            <a:endParaRPr lang="zh-CN" altLang="en-US"/>
          </a:p>
        </p:txBody>
      </p:sp>
    </p:spTree>
    <p:extLst>
      <p:ext uri="{BB962C8B-B14F-4D97-AF65-F5344CB8AC3E}">
        <p14:creationId xmlns:p14="http://schemas.microsoft.com/office/powerpoint/2010/main" val="2820659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9621C-6324-039C-4C22-66B4FD8F89A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392AF01-B522-39CC-53C6-DC8F87BB5C4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50C4281-F8CD-5365-5A45-9421DAEA82AD}"/>
              </a:ext>
            </a:extLst>
          </p:cNvPr>
          <p:cNvSpPr>
            <a:spLocks noGrp="1"/>
          </p:cNvSpPr>
          <p:nvPr>
            <p:ph type="body" idx="1"/>
          </p:nvPr>
        </p:nvSpPr>
        <p:spPr/>
        <p:txBody>
          <a:bodyPr/>
          <a:lstStyle/>
          <a:p>
            <a:r>
              <a:rPr lang="zh-TW" altLang="en-US" b="1" dirty="0"/>
              <a:t>新增頁面 </a:t>
            </a:r>
            <a:r>
              <a:rPr lang="en-US" altLang="zh-TW" b="1" dirty="0"/>
              <a:t>2</a:t>
            </a:r>
            <a:r>
              <a:rPr lang="zh-TW" altLang="en-US" b="1" dirty="0"/>
              <a:t>：</a:t>
            </a:r>
            <a:r>
              <a:rPr lang="en-US" altLang="zh-TW" b="1" dirty="0"/>
              <a:t>【</a:t>
            </a:r>
            <a:r>
              <a:rPr lang="zh-TW" altLang="en-US" b="1" dirty="0"/>
              <a:t>災後巡視「三不原則」</a:t>
            </a:r>
            <a:r>
              <a:rPr lang="en-US" altLang="zh-TW" b="1" dirty="0"/>
              <a:t>】</a:t>
            </a:r>
          </a:p>
          <a:p>
            <a:r>
              <a:rPr lang="zh-TW" altLang="en-US" b="1" dirty="0"/>
              <a:t>目的：</a:t>
            </a:r>
            <a:r>
              <a:rPr lang="zh-TW" altLang="en-US" dirty="0"/>
              <a:t> 澎湖在風災後常有鹽霧（鹹水煙）與雜物，鄰長在巡視災情時必須先保護自己，避免二次傷害。</a:t>
            </a:r>
          </a:p>
          <a:p>
            <a:r>
              <a:rPr lang="zh-TW" altLang="en-US" b="1" dirty="0"/>
              <a:t>標題：災後巡查，安全第一</a:t>
            </a:r>
            <a:endParaRPr lang="zh-TW" altLang="en-US" dirty="0"/>
          </a:p>
          <a:p>
            <a:r>
              <a:rPr lang="zh-TW" altLang="en-US" b="1" dirty="0"/>
              <a:t>內容要點：</a:t>
            </a:r>
            <a:endParaRPr lang="zh-TW" altLang="en-US" dirty="0"/>
          </a:p>
          <a:p>
            <a:pPr lvl="1"/>
            <a:r>
              <a:rPr lang="zh-TW" altLang="en-US" b="1" dirty="0"/>
              <a:t>不隨意觸碰斷落電線：</a:t>
            </a:r>
            <a:r>
              <a:rPr lang="zh-TW" altLang="en-US" dirty="0"/>
              <a:t> 澎湖強風易導致電線斷裂，即便沒下雨，鹽霧也可能導電，嚴禁自行移開，應通報台電。</a:t>
            </a:r>
          </a:p>
          <a:p>
            <a:pPr lvl="1"/>
            <a:r>
              <a:rPr lang="zh-TW" altLang="en-US" b="1" dirty="0"/>
              <a:t>不獨自進入受損老屋：</a:t>
            </a:r>
            <a:r>
              <a:rPr lang="zh-TW" altLang="en-US" dirty="0"/>
              <a:t> 巡視硓𥑮石厝或傾斜房屋時，必須兩人一組，絕對不要獨自進入危險建物內部拍照。</a:t>
            </a:r>
          </a:p>
          <a:p>
            <a:pPr lvl="1"/>
            <a:r>
              <a:rPr lang="zh-TW" altLang="en-US" b="1" dirty="0"/>
              <a:t>不勉強清理大型障礙物：</a:t>
            </a:r>
            <a:r>
              <a:rPr lang="zh-TW" altLang="en-US" dirty="0"/>
              <a:t> 倒塌的看板或大樹應標註並通報，避免鄰長在搬運過程中閃到腰或被壓傷。</a:t>
            </a:r>
          </a:p>
          <a:p>
            <a:r>
              <a:rPr lang="zh-TW" altLang="en-US" b="1" dirty="0"/>
              <a:t>視覺建議：</a:t>
            </a:r>
            <a:r>
              <a:rPr lang="zh-TW" altLang="en-US" dirty="0"/>
              <a:t> 使用「紅燈</a:t>
            </a:r>
            <a:r>
              <a:rPr lang="en-US" altLang="zh-TW" dirty="0"/>
              <a:t>/</a:t>
            </a:r>
            <a:r>
              <a:rPr lang="zh-TW" altLang="en-US" dirty="0"/>
              <a:t>綠燈」的對比圖，綠燈是「拍照通報」，紅燈是「徒手搬動電線」。</a:t>
            </a:r>
          </a:p>
        </p:txBody>
      </p:sp>
      <p:sp>
        <p:nvSpPr>
          <p:cNvPr id="4" name="灯片编号占位符 3">
            <a:extLst>
              <a:ext uri="{FF2B5EF4-FFF2-40B4-BE49-F238E27FC236}">
                <a16:creationId xmlns:a16="http://schemas.microsoft.com/office/drawing/2014/main" id="{77EAD093-DCD9-34B5-EBC3-3912E03CA4CA}"/>
              </a:ext>
            </a:extLst>
          </p:cNvPr>
          <p:cNvSpPr>
            <a:spLocks noGrp="1"/>
          </p:cNvSpPr>
          <p:nvPr>
            <p:ph type="sldNum" sz="quarter" idx="10"/>
          </p:nvPr>
        </p:nvSpPr>
        <p:spPr/>
        <p:txBody>
          <a:bodyPr/>
          <a:lstStyle/>
          <a:p>
            <a:fld id="{4689F294-46E6-4BE0-9B22-0EC13034544B}" type="slidenum">
              <a:rPr lang="zh-CN" altLang="en-US" smtClean="0"/>
              <a:t>15</a:t>
            </a:fld>
            <a:endParaRPr lang="zh-CN" altLang="en-US"/>
          </a:p>
        </p:txBody>
      </p:sp>
    </p:spTree>
    <p:extLst>
      <p:ext uri="{BB962C8B-B14F-4D97-AF65-F5344CB8AC3E}">
        <p14:creationId xmlns:p14="http://schemas.microsoft.com/office/powerpoint/2010/main" val="24260353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B77BF-7774-2673-01B4-867FDE7B984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2344252-0DF0-0DE5-FDF3-399127F8846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CF36E30-F067-5A7D-0A25-4EB023D69F7C}"/>
              </a:ext>
            </a:extLst>
          </p:cNvPr>
          <p:cNvSpPr>
            <a:spLocks noGrp="1"/>
          </p:cNvSpPr>
          <p:nvPr>
            <p:ph type="body" idx="1"/>
          </p:nvPr>
        </p:nvSpPr>
        <p:spPr/>
        <p:txBody>
          <a:bodyPr/>
          <a:lstStyle/>
          <a:p>
            <a:r>
              <a:rPr lang="zh-TW" altLang="en-US" dirty="0"/>
              <a:t>這部分教鄰長如何「點兵點將」，在災害發生前先做好準備。</a:t>
            </a:r>
          </a:p>
          <a:p>
            <a:r>
              <a:rPr lang="zh-TW" altLang="en-US" b="1" dirty="0"/>
              <a:t>點名 </a:t>
            </a:r>
            <a:r>
              <a:rPr lang="en-US" altLang="zh-TW" b="1" dirty="0"/>
              <a:t>VIP</a:t>
            </a:r>
            <a:r>
              <a:rPr lang="zh-TW" altLang="en-US" b="1" dirty="0"/>
              <a:t>：</a:t>
            </a:r>
            <a:r>
              <a:rPr lang="zh-TW" altLang="en-US" dirty="0"/>
              <a:t> 手中要有一份名單，優先標註「獨居長輩」、「行動不便」及「長期洗腎</a:t>
            </a:r>
            <a:r>
              <a:rPr lang="en-US" altLang="zh-TW" dirty="0"/>
              <a:t>/</a:t>
            </a:r>
            <a:r>
              <a:rPr lang="zh-TW" altLang="en-US" dirty="0"/>
              <a:t>使用氧氣機」的人。</a:t>
            </a:r>
          </a:p>
          <a:p>
            <a:r>
              <a:rPr lang="zh-TW" altLang="en-US" b="1" dirty="0"/>
              <a:t>物資與備援：</a:t>
            </a:r>
            <a:r>
              <a:rPr lang="zh-TW" altLang="en-US" dirty="0"/>
              <a:t> 災害前先去敲門，問兩件事：</a:t>
            </a:r>
          </a:p>
          <a:p>
            <a:pPr lvl="1"/>
            <a:r>
              <a:rPr lang="zh-TW" altLang="en-US" b="1" dirty="0"/>
              <a:t>藥夠不夠？</a:t>
            </a:r>
            <a:r>
              <a:rPr lang="zh-TW" altLang="en-US" dirty="0"/>
              <a:t>（慢性病藥物至少備足 </a:t>
            </a:r>
            <a:r>
              <a:rPr lang="en-US" altLang="zh-TW" dirty="0"/>
              <a:t>3 </a:t>
            </a:r>
            <a:r>
              <a:rPr lang="zh-TW" altLang="en-US" dirty="0"/>
              <a:t>天）。</a:t>
            </a:r>
          </a:p>
          <a:p>
            <a:pPr lvl="1"/>
            <a:r>
              <a:rPr lang="zh-TW" altLang="en-US" b="1" dirty="0"/>
              <a:t>電夠不夠？</a:t>
            </a:r>
            <a:r>
              <a:rPr lang="zh-TW" altLang="en-US" dirty="0"/>
              <a:t>（氧氣機使用者要確認發電機或備用電池，因為澎湖颱風容易斷電）。</a:t>
            </a:r>
          </a:p>
          <a:p>
            <a:r>
              <a:rPr lang="zh-TW" altLang="en-US" b="1" dirty="0"/>
              <a:t>關鍵叮嚀：</a:t>
            </a:r>
            <a:r>
              <a:rPr lang="zh-TW" altLang="en-US" dirty="0"/>
              <a:t> 提醒長輩先儲水、手電筒放床頭。</a:t>
            </a:r>
          </a:p>
        </p:txBody>
      </p:sp>
      <p:sp>
        <p:nvSpPr>
          <p:cNvPr id="4" name="灯片编号占位符 3">
            <a:extLst>
              <a:ext uri="{FF2B5EF4-FFF2-40B4-BE49-F238E27FC236}">
                <a16:creationId xmlns:a16="http://schemas.microsoft.com/office/drawing/2014/main" id="{34FB77BF-5324-0E41-A446-22F34E926D44}"/>
              </a:ext>
            </a:extLst>
          </p:cNvPr>
          <p:cNvSpPr>
            <a:spLocks noGrp="1"/>
          </p:cNvSpPr>
          <p:nvPr>
            <p:ph type="sldNum" sz="quarter" idx="10"/>
          </p:nvPr>
        </p:nvSpPr>
        <p:spPr/>
        <p:txBody>
          <a:bodyPr/>
          <a:lstStyle/>
          <a:p>
            <a:fld id="{4689F294-46E6-4BE0-9B22-0EC13034544B}" type="slidenum">
              <a:rPr lang="zh-CN" altLang="en-US" smtClean="0"/>
              <a:t>17</a:t>
            </a:fld>
            <a:endParaRPr lang="zh-CN" altLang="en-US"/>
          </a:p>
        </p:txBody>
      </p:sp>
    </p:spTree>
    <p:extLst>
      <p:ext uri="{BB962C8B-B14F-4D97-AF65-F5344CB8AC3E}">
        <p14:creationId xmlns:p14="http://schemas.microsoft.com/office/powerpoint/2010/main" val="3328528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35BE2-BEB1-B719-6C0D-318CF3CCF6E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E0F0614-E244-3C1C-BA3E-676C1ABC68E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70E34C2-48EE-5886-C356-899D207D7CEF}"/>
              </a:ext>
            </a:extLst>
          </p:cNvPr>
          <p:cNvSpPr>
            <a:spLocks noGrp="1"/>
          </p:cNvSpPr>
          <p:nvPr>
            <p:ph type="body" idx="1"/>
          </p:nvPr>
        </p:nvSpPr>
        <p:spPr/>
        <p:txBody>
          <a:bodyPr/>
          <a:lstStyle/>
          <a:p>
            <a:r>
              <a:rPr lang="zh-TW" altLang="en-US" dirty="0"/>
              <a:t>這部分教鄰長如何「點兵點將」，在災害發生前先做好準備。</a:t>
            </a:r>
          </a:p>
          <a:p>
            <a:r>
              <a:rPr lang="zh-TW" altLang="en-US" b="1" dirty="0"/>
              <a:t>點名 </a:t>
            </a:r>
            <a:r>
              <a:rPr lang="en-US" altLang="zh-TW" b="1" dirty="0"/>
              <a:t>VIP</a:t>
            </a:r>
            <a:r>
              <a:rPr lang="zh-TW" altLang="en-US" b="1" dirty="0"/>
              <a:t>：</a:t>
            </a:r>
            <a:r>
              <a:rPr lang="zh-TW" altLang="en-US" dirty="0"/>
              <a:t> 手中要有一份名單，優先標註「獨居長輩」、「行動不便」及「長期洗腎</a:t>
            </a:r>
            <a:r>
              <a:rPr lang="en-US" altLang="zh-TW" dirty="0"/>
              <a:t>/</a:t>
            </a:r>
            <a:r>
              <a:rPr lang="zh-TW" altLang="en-US" dirty="0"/>
              <a:t>使用氧氣機」的人。</a:t>
            </a:r>
          </a:p>
          <a:p>
            <a:r>
              <a:rPr lang="zh-TW" altLang="en-US" b="1" dirty="0"/>
              <a:t>物資與備援：</a:t>
            </a:r>
            <a:r>
              <a:rPr lang="zh-TW" altLang="en-US" dirty="0"/>
              <a:t> 災害前先去敲門，問兩件事：</a:t>
            </a:r>
          </a:p>
          <a:p>
            <a:pPr lvl="1"/>
            <a:r>
              <a:rPr lang="zh-TW" altLang="en-US" b="1" dirty="0"/>
              <a:t>藥夠不夠？</a:t>
            </a:r>
            <a:r>
              <a:rPr lang="zh-TW" altLang="en-US" dirty="0"/>
              <a:t>（慢性病藥物至少備足 </a:t>
            </a:r>
            <a:r>
              <a:rPr lang="en-US" altLang="zh-TW" dirty="0"/>
              <a:t>3 </a:t>
            </a:r>
            <a:r>
              <a:rPr lang="zh-TW" altLang="en-US" dirty="0"/>
              <a:t>天）。</a:t>
            </a:r>
          </a:p>
          <a:p>
            <a:pPr lvl="1"/>
            <a:r>
              <a:rPr lang="zh-TW" altLang="en-US" b="1" dirty="0"/>
              <a:t>電夠不夠？</a:t>
            </a:r>
            <a:r>
              <a:rPr lang="zh-TW" altLang="en-US" dirty="0"/>
              <a:t>（氧氣機使用者要確認發電機或備用電池，因為澎湖颱風容易斷電）。</a:t>
            </a:r>
          </a:p>
          <a:p>
            <a:r>
              <a:rPr lang="zh-TW" altLang="en-US" b="1" dirty="0"/>
              <a:t>關鍵叮嚀：</a:t>
            </a:r>
            <a:r>
              <a:rPr lang="zh-TW" altLang="en-US" dirty="0"/>
              <a:t> 提醒長輩先儲水、手電筒放床頭。</a:t>
            </a:r>
          </a:p>
        </p:txBody>
      </p:sp>
      <p:sp>
        <p:nvSpPr>
          <p:cNvPr id="4" name="灯片编号占位符 3">
            <a:extLst>
              <a:ext uri="{FF2B5EF4-FFF2-40B4-BE49-F238E27FC236}">
                <a16:creationId xmlns:a16="http://schemas.microsoft.com/office/drawing/2014/main" id="{DBC1BC43-662E-0EE1-3955-AFA5CEBE2A62}"/>
              </a:ext>
            </a:extLst>
          </p:cNvPr>
          <p:cNvSpPr>
            <a:spLocks noGrp="1"/>
          </p:cNvSpPr>
          <p:nvPr>
            <p:ph type="sldNum" sz="quarter" idx="10"/>
          </p:nvPr>
        </p:nvSpPr>
        <p:spPr/>
        <p:txBody>
          <a:bodyPr/>
          <a:lstStyle/>
          <a:p>
            <a:fld id="{4689F294-46E6-4BE0-9B22-0EC13034544B}" type="slidenum">
              <a:rPr lang="zh-CN" altLang="en-US" smtClean="0"/>
              <a:t>18</a:t>
            </a:fld>
            <a:endParaRPr lang="zh-CN" altLang="en-US"/>
          </a:p>
        </p:txBody>
      </p:sp>
    </p:spTree>
    <p:extLst>
      <p:ext uri="{BB962C8B-B14F-4D97-AF65-F5344CB8AC3E}">
        <p14:creationId xmlns:p14="http://schemas.microsoft.com/office/powerpoint/2010/main" val="27204506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94209-9E59-117A-BEB7-908264BC1A0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2A2D7DA-2BD4-82D1-39F8-DB52AD0D55D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38268E9-7067-0777-323C-7366C0934AC0}"/>
              </a:ext>
            </a:extLst>
          </p:cNvPr>
          <p:cNvSpPr>
            <a:spLocks noGrp="1"/>
          </p:cNvSpPr>
          <p:nvPr>
            <p:ph type="body" idx="1"/>
          </p:nvPr>
        </p:nvSpPr>
        <p:spPr/>
        <p:txBody>
          <a:bodyPr/>
          <a:lstStyle/>
          <a:p>
            <a:r>
              <a:rPr lang="zh-TW" altLang="en-US" dirty="0"/>
              <a:t>這部分教鄰長如何「點兵點將」，在災害發生前先做好準備。</a:t>
            </a:r>
          </a:p>
          <a:p>
            <a:r>
              <a:rPr lang="zh-TW" altLang="en-US" b="1" dirty="0"/>
              <a:t>點名 </a:t>
            </a:r>
            <a:r>
              <a:rPr lang="en-US" altLang="zh-TW" b="1" dirty="0"/>
              <a:t>VIP</a:t>
            </a:r>
            <a:r>
              <a:rPr lang="zh-TW" altLang="en-US" b="1" dirty="0"/>
              <a:t>：</a:t>
            </a:r>
            <a:r>
              <a:rPr lang="zh-TW" altLang="en-US" dirty="0"/>
              <a:t> 手中要有一份名單，優先標註「獨居長輩」、「行動不便」及「長期洗腎</a:t>
            </a:r>
            <a:r>
              <a:rPr lang="en-US" altLang="zh-TW" dirty="0"/>
              <a:t>/</a:t>
            </a:r>
            <a:r>
              <a:rPr lang="zh-TW" altLang="en-US" dirty="0"/>
              <a:t>使用氧氣機」的人。</a:t>
            </a:r>
          </a:p>
          <a:p>
            <a:r>
              <a:rPr lang="zh-TW" altLang="en-US" b="1" dirty="0"/>
              <a:t>物資與備援：</a:t>
            </a:r>
            <a:r>
              <a:rPr lang="zh-TW" altLang="en-US" dirty="0"/>
              <a:t> 災害前先去敲門，問兩件事：</a:t>
            </a:r>
          </a:p>
          <a:p>
            <a:pPr lvl="1"/>
            <a:r>
              <a:rPr lang="zh-TW" altLang="en-US" b="1" dirty="0"/>
              <a:t>藥夠不夠？</a:t>
            </a:r>
            <a:r>
              <a:rPr lang="zh-TW" altLang="en-US" dirty="0"/>
              <a:t>（慢性病藥物至少備足 </a:t>
            </a:r>
            <a:r>
              <a:rPr lang="en-US" altLang="zh-TW" dirty="0"/>
              <a:t>3 </a:t>
            </a:r>
            <a:r>
              <a:rPr lang="zh-TW" altLang="en-US" dirty="0"/>
              <a:t>天）。</a:t>
            </a:r>
          </a:p>
          <a:p>
            <a:pPr lvl="1"/>
            <a:r>
              <a:rPr lang="zh-TW" altLang="en-US" b="1" dirty="0"/>
              <a:t>電夠不夠？</a:t>
            </a:r>
            <a:r>
              <a:rPr lang="zh-TW" altLang="en-US" dirty="0"/>
              <a:t>（氧氣機使用者要確認發電機或備用電池，因為澎湖颱風容易斷電）。</a:t>
            </a:r>
          </a:p>
          <a:p>
            <a:r>
              <a:rPr lang="zh-TW" altLang="en-US" b="1" dirty="0"/>
              <a:t>關鍵叮嚀：</a:t>
            </a:r>
            <a:r>
              <a:rPr lang="zh-TW" altLang="en-US" dirty="0"/>
              <a:t> 提醒長輩先儲水、手電筒放床頭。</a:t>
            </a:r>
          </a:p>
        </p:txBody>
      </p:sp>
      <p:sp>
        <p:nvSpPr>
          <p:cNvPr id="4" name="灯片编号占位符 3">
            <a:extLst>
              <a:ext uri="{FF2B5EF4-FFF2-40B4-BE49-F238E27FC236}">
                <a16:creationId xmlns:a16="http://schemas.microsoft.com/office/drawing/2014/main" id="{75F24ADB-FC41-6786-209A-DEE6A89B1886}"/>
              </a:ext>
            </a:extLst>
          </p:cNvPr>
          <p:cNvSpPr>
            <a:spLocks noGrp="1"/>
          </p:cNvSpPr>
          <p:nvPr>
            <p:ph type="sldNum" sz="quarter" idx="10"/>
          </p:nvPr>
        </p:nvSpPr>
        <p:spPr/>
        <p:txBody>
          <a:bodyPr/>
          <a:lstStyle/>
          <a:p>
            <a:fld id="{4689F294-46E6-4BE0-9B22-0EC13034544B}" type="slidenum">
              <a:rPr lang="zh-CN" altLang="en-US" smtClean="0"/>
              <a:t>19</a:t>
            </a:fld>
            <a:endParaRPr lang="zh-CN" altLang="en-US"/>
          </a:p>
        </p:txBody>
      </p:sp>
    </p:spTree>
    <p:extLst>
      <p:ext uri="{BB962C8B-B14F-4D97-AF65-F5344CB8AC3E}">
        <p14:creationId xmlns:p14="http://schemas.microsoft.com/office/powerpoint/2010/main" val="2039418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8C0CC-8C85-3264-9F25-40D9DB62041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1E81F54-494E-C367-E207-1597E04CFE5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7A9ADD9-DD10-0EFD-BC33-3C849862DE1D}"/>
              </a:ext>
            </a:extLst>
          </p:cNvPr>
          <p:cNvSpPr>
            <a:spLocks noGrp="1"/>
          </p:cNvSpPr>
          <p:nvPr>
            <p:ph type="body" idx="1"/>
          </p:nvPr>
        </p:nvSpPr>
        <p:spPr/>
        <p:txBody>
          <a:bodyPr/>
          <a:lstStyle/>
          <a:p>
            <a:r>
              <a:rPr lang="zh-TW" altLang="en-US" dirty="0"/>
              <a:t>這部分教鄰長如何「點兵點將」，在災害發生前先做好準備。</a:t>
            </a:r>
          </a:p>
          <a:p>
            <a:r>
              <a:rPr lang="zh-TW" altLang="en-US" b="1" dirty="0"/>
              <a:t>點名 </a:t>
            </a:r>
            <a:r>
              <a:rPr lang="en-US" altLang="zh-TW" b="1" dirty="0"/>
              <a:t>VIP</a:t>
            </a:r>
            <a:r>
              <a:rPr lang="zh-TW" altLang="en-US" b="1" dirty="0"/>
              <a:t>：</a:t>
            </a:r>
            <a:r>
              <a:rPr lang="zh-TW" altLang="en-US" dirty="0"/>
              <a:t> 手中要有一份名單，優先標註「獨居長輩」、「行動不便」及「長期洗腎</a:t>
            </a:r>
            <a:r>
              <a:rPr lang="en-US" altLang="zh-TW" dirty="0"/>
              <a:t>/</a:t>
            </a:r>
            <a:r>
              <a:rPr lang="zh-TW" altLang="en-US" dirty="0"/>
              <a:t>使用氧氣機」的人。</a:t>
            </a:r>
          </a:p>
          <a:p>
            <a:r>
              <a:rPr lang="zh-TW" altLang="en-US" b="1" dirty="0"/>
              <a:t>物資與備援：</a:t>
            </a:r>
            <a:r>
              <a:rPr lang="zh-TW" altLang="en-US" dirty="0"/>
              <a:t> 災害前先去敲門，問兩件事：</a:t>
            </a:r>
          </a:p>
          <a:p>
            <a:pPr lvl="1"/>
            <a:r>
              <a:rPr lang="zh-TW" altLang="en-US" b="1" dirty="0"/>
              <a:t>藥夠不夠？</a:t>
            </a:r>
            <a:r>
              <a:rPr lang="zh-TW" altLang="en-US" dirty="0"/>
              <a:t>（慢性病藥物至少備足 </a:t>
            </a:r>
            <a:r>
              <a:rPr lang="en-US" altLang="zh-TW" dirty="0"/>
              <a:t>3 </a:t>
            </a:r>
            <a:r>
              <a:rPr lang="zh-TW" altLang="en-US" dirty="0"/>
              <a:t>天）。</a:t>
            </a:r>
          </a:p>
          <a:p>
            <a:pPr lvl="1"/>
            <a:r>
              <a:rPr lang="zh-TW" altLang="en-US" b="1" dirty="0"/>
              <a:t>電夠不夠？</a:t>
            </a:r>
            <a:r>
              <a:rPr lang="zh-TW" altLang="en-US" dirty="0"/>
              <a:t>（氧氣機使用者要確認發電機或備用電池，因為澎湖颱風容易斷電）。</a:t>
            </a:r>
          </a:p>
          <a:p>
            <a:r>
              <a:rPr lang="zh-TW" altLang="en-US" b="1" dirty="0"/>
              <a:t>關鍵叮嚀：</a:t>
            </a:r>
            <a:r>
              <a:rPr lang="zh-TW" altLang="en-US" dirty="0"/>
              <a:t> 提醒長輩先儲水、手電筒放床頭。</a:t>
            </a:r>
          </a:p>
        </p:txBody>
      </p:sp>
      <p:sp>
        <p:nvSpPr>
          <p:cNvPr id="4" name="灯片编号占位符 3">
            <a:extLst>
              <a:ext uri="{FF2B5EF4-FFF2-40B4-BE49-F238E27FC236}">
                <a16:creationId xmlns:a16="http://schemas.microsoft.com/office/drawing/2014/main" id="{33D1856B-9083-4EBE-A0D7-F3EB8E17BFC0}"/>
              </a:ext>
            </a:extLst>
          </p:cNvPr>
          <p:cNvSpPr>
            <a:spLocks noGrp="1"/>
          </p:cNvSpPr>
          <p:nvPr>
            <p:ph type="sldNum" sz="quarter" idx="10"/>
          </p:nvPr>
        </p:nvSpPr>
        <p:spPr/>
        <p:txBody>
          <a:bodyPr/>
          <a:lstStyle/>
          <a:p>
            <a:fld id="{4689F294-46E6-4BE0-9B22-0EC13034544B}" type="slidenum">
              <a:rPr lang="zh-CN" altLang="en-US" smtClean="0"/>
              <a:t>20</a:t>
            </a:fld>
            <a:endParaRPr lang="zh-CN" altLang="en-US"/>
          </a:p>
        </p:txBody>
      </p:sp>
    </p:spTree>
    <p:extLst>
      <p:ext uri="{BB962C8B-B14F-4D97-AF65-F5344CB8AC3E}">
        <p14:creationId xmlns:p14="http://schemas.microsoft.com/office/powerpoint/2010/main" val="2055525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35033-6B07-56AF-7B56-00A76E11B5F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7400496-A695-F30F-709C-683457B0E3E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621C0E3-726B-F386-508D-D4EDA2C65A5B}"/>
              </a:ext>
            </a:extLst>
          </p:cNvPr>
          <p:cNvSpPr>
            <a:spLocks noGrp="1"/>
          </p:cNvSpPr>
          <p:nvPr>
            <p:ph type="body" idx="1"/>
          </p:nvPr>
        </p:nvSpPr>
        <p:spPr/>
        <p:txBody>
          <a:bodyPr/>
          <a:lstStyle/>
          <a:p>
            <a:r>
              <a:rPr lang="zh-TW" altLang="en-US" dirty="0"/>
              <a:t>這部分教鄰長如何「點兵點將」，在災害發生前先做好準備。</a:t>
            </a:r>
          </a:p>
          <a:p>
            <a:r>
              <a:rPr lang="zh-TW" altLang="en-US" b="1" dirty="0"/>
              <a:t>點名 </a:t>
            </a:r>
            <a:r>
              <a:rPr lang="en-US" altLang="zh-TW" b="1" dirty="0"/>
              <a:t>VIP</a:t>
            </a:r>
            <a:r>
              <a:rPr lang="zh-TW" altLang="en-US" b="1" dirty="0"/>
              <a:t>：</a:t>
            </a:r>
            <a:r>
              <a:rPr lang="zh-TW" altLang="en-US" dirty="0"/>
              <a:t> 手中要有一份名單，優先標註「獨居長輩」、「行動不便」及「長期洗腎</a:t>
            </a:r>
            <a:r>
              <a:rPr lang="en-US" altLang="zh-TW" dirty="0"/>
              <a:t>/</a:t>
            </a:r>
            <a:r>
              <a:rPr lang="zh-TW" altLang="en-US" dirty="0"/>
              <a:t>使用氧氣機」的人。</a:t>
            </a:r>
          </a:p>
          <a:p>
            <a:r>
              <a:rPr lang="zh-TW" altLang="en-US" b="1" dirty="0"/>
              <a:t>物資與備援：</a:t>
            </a:r>
            <a:r>
              <a:rPr lang="zh-TW" altLang="en-US" dirty="0"/>
              <a:t> 災害前先去敲門，問兩件事：</a:t>
            </a:r>
          </a:p>
          <a:p>
            <a:pPr lvl="1"/>
            <a:r>
              <a:rPr lang="zh-TW" altLang="en-US" b="1" dirty="0"/>
              <a:t>藥夠不夠？</a:t>
            </a:r>
            <a:r>
              <a:rPr lang="zh-TW" altLang="en-US" dirty="0"/>
              <a:t>（慢性病藥物至少備足 </a:t>
            </a:r>
            <a:r>
              <a:rPr lang="en-US" altLang="zh-TW" dirty="0"/>
              <a:t>3 </a:t>
            </a:r>
            <a:r>
              <a:rPr lang="zh-TW" altLang="en-US" dirty="0"/>
              <a:t>天）。</a:t>
            </a:r>
          </a:p>
          <a:p>
            <a:pPr lvl="1"/>
            <a:r>
              <a:rPr lang="zh-TW" altLang="en-US" b="1" dirty="0"/>
              <a:t>電夠不夠？</a:t>
            </a:r>
            <a:r>
              <a:rPr lang="zh-TW" altLang="en-US" dirty="0"/>
              <a:t>（氧氣機使用者要確認發電機或備用電池，因為澎湖颱風容易斷電）。</a:t>
            </a:r>
          </a:p>
          <a:p>
            <a:r>
              <a:rPr lang="zh-TW" altLang="en-US" b="1" dirty="0"/>
              <a:t>關鍵叮嚀：</a:t>
            </a:r>
            <a:r>
              <a:rPr lang="zh-TW" altLang="en-US" dirty="0"/>
              <a:t> 提醒長輩先儲水、手電筒放床頭。</a:t>
            </a:r>
          </a:p>
        </p:txBody>
      </p:sp>
      <p:sp>
        <p:nvSpPr>
          <p:cNvPr id="4" name="灯片编号占位符 3">
            <a:extLst>
              <a:ext uri="{FF2B5EF4-FFF2-40B4-BE49-F238E27FC236}">
                <a16:creationId xmlns:a16="http://schemas.microsoft.com/office/drawing/2014/main" id="{3240A5C7-A033-B6D5-2D11-43D9F290B891}"/>
              </a:ext>
            </a:extLst>
          </p:cNvPr>
          <p:cNvSpPr>
            <a:spLocks noGrp="1"/>
          </p:cNvSpPr>
          <p:nvPr>
            <p:ph type="sldNum" sz="quarter" idx="10"/>
          </p:nvPr>
        </p:nvSpPr>
        <p:spPr/>
        <p:txBody>
          <a:bodyPr/>
          <a:lstStyle/>
          <a:p>
            <a:fld id="{4689F294-46E6-4BE0-9B22-0EC13034544B}" type="slidenum">
              <a:rPr lang="zh-CN" altLang="en-US" smtClean="0"/>
              <a:t>21</a:t>
            </a:fld>
            <a:endParaRPr lang="zh-CN" altLang="en-US"/>
          </a:p>
        </p:txBody>
      </p:sp>
    </p:spTree>
    <p:extLst>
      <p:ext uri="{BB962C8B-B14F-4D97-AF65-F5344CB8AC3E}">
        <p14:creationId xmlns:p14="http://schemas.microsoft.com/office/powerpoint/2010/main" val="3879332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72D0A-14B5-6F12-4BC1-94FAC7D9BC6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C45A7D8-E5EF-8A89-872E-86B5CA251AA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27EB103-15B3-8C4E-2EAB-E880B0F31A7B}"/>
              </a:ext>
            </a:extLst>
          </p:cNvPr>
          <p:cNvSpPr>
            <a:spLocks noGrp="1"/>
          </p:cNvSpPr>
          <p:nvPr>
            <p:ph type="body" idx="1"/>
          </p:nvPr>
        </p:nvSpPr>
        <p:spPr/>
        <p:txBody>
          <a:bodyPr/>
          <a:lstStyle/>
          <a:p>
            <a:r>
              <a:rPr lang="zh-TW" altLang="en-US" dirty="0"/>
              <a:t>這部分教鄰長如何「點兵點將」，在災害發生前先做好準備。</a:t>
            </a:r>
          </a:p>
          <a:p>
            <a:r>
              <a:rPr lang="zh-TW" altLang="en-US" b="1" dirty="0"/>
              <a:t>點名 </a:t>
            </a:r>
            <a:r>
              <a:rPr lang="en-US" altLang="zh-TW" b="1" dirty="0"/>
              <a:t>VIP</a:t>
            </a:r>
            <a:r>
              <a:rPr lang="zh-TW" altLang="en-US" b="1" dirty="0"/>
              <a:t>：</a:t>
            </a:r>
            <a:r>
              <a:rPr lang="zh-TW" altLang="en-US" dirty="0"/>
              <a:t> 手中要有一份名單，優先標註「獨居長輩」、「行動不便」及「長期洗腎</a:t>
            </a:r>
            <a:r>
              <a:rPr lang="en-US" altLang="zh-TW" dirty="0"/>
              <a:t>/</a:t>
            </a:r>
            <a:r>
              <a:rPr lang="zh-TW" altLang="en-US" dirty="0"/>
              <a:t>使用氧氣機」的人。</a:t>
            </a:r>
          </a:p>
          <a:p>
            <a:r>
              <a:rPr lang="zh-TW" altLang="en-US" b="1" dirty="0"/>
              <a:t>物資與備援：</a:t>
            </a:r>
            <a:r>
              <a:rPr lang="zh-TW" altLang="en-US" dirty="0"/>
              <a:t> 災害前先去敲門，問兩件事：</a:t>
            </a:r>
          </a:p>
          <a:p>
            <a:pPr lvl="1"/>
            <a:r>
              <a:rPr lang="zh-TW" altLang="en-US" b="1" dirty="0"/>
              <a:t>藥夠不夠？</a:t>
            </a:r>
            <a:r>
              <a:rPr lang="zh-TW" altLang="en-US" dirty="0"/>
              <a:t>（慢性病藥物至少備足 </a:t>
            </a:r>
            <a:r>
              <a:rPr lang="en-US" altLang="zh-TW" dirty="0"/>
              <a:t>3 </a:t>
            </a:r>
            <a:r>
              <a:rPr lang="zh-TW" altLang="en-US" dirty="0"/>
              <a:t>天）。</a:t>
            </a:r>
          </a:p>
          <a:p>
            <a:pPr lvl="1"/>
            <a:r>
              <a:rPr lang="zh-TW" altLang="en-US" b="1" dirty="0"/>
              <a:t>電夠不夠？</a:t>
            </a:r>
            <a:r>
              <a:rPr lang="zh-TW" altLang="en-US" dirty="0"/>
              <a:t>（氧氣機使用者要確認發電機或備用電池，因為澎湖颱風容易斷電）。</a:t>
            </a:r>
          </a:p>
          <a:p>
            <a:r>
              <a:rPr lang="zh-TW" altLang="en-US" b="1" dirty="0"/>
              <a:t>關鍵叮嚀：</a:t>
            </a:r>
            <a:r>
              <a:rPr lang="zh-TW" altLang="en-US" dirty="0"/>
              <a:t> 提醒長輩先儲水、手電筒放床頭。</a:t>
            </a:r>
          </a:p>
        </p:txBody>
      </p:sp>
      <p:sp>
        <p:nvSpPr>
          <p:cNvPr id="4" name="灯片编号占位符 3">
            <a:extLst>
              <a:ext uri="{FF2B5EF4-FFF2-40B4-BE49-F238E27FC236}">
                <a16:creationId xmlns:a16="http://schemas.microsoft.com/office/drawing/2014/main" id="{1065A02A-B97A-8F31-4344-410B8F941E8F}"/>
              </a:ext>
            </a:extLst>
          </p:cNvPr>
          <p:cNvSpPr>
            <a:spLocks noGrp="1"/>
          </p:cNvSpPr>
          <p:nvPr>
            <p:ph type="sldNum" sz="quarter" idx="10"/>
          </p:nvPr>
        </p:nvSpPr>
        <p:spPr/>
        <p:txBody>
          <a:bodyPr/>
          <a:lstStyle/>
          <a:p>
            <a:fld id="{4689F294-46E6-4BE0-9B22-0EC13034544B}" type="slidenum">
              <a:rPr lang="zh-CN" altLang="en-US" smtClean="0"/>
              <a:t>22</a:t>
            </a:fld>
            <a:endParaRPr lang="zh-CN" altLang="en-US"/>
          </a:p>
        </p:txBody>
      </p:sp>
    </p:spTree>
    <p:extLst>
      <p:ext uri="{BB962C8B-B14F-4D97-AF65-F5344CB8AC3E}">
        <p14:creationId xmlns:p14="http://schemas.microsoft.com/office/powerpoint/2010/main" val="380066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75A82-0424-72BC-DE2C-DFD44E4E2A1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5117324-9728-639D-CF55-6161024799C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372AB24-E558-8BBE-1A49-872CF9893AFE}"/>
              </a:ext>
            </a:extLst>
          </p:cNvPr>
          <p:cNvSpPr>
            <a:spLocks noGrp="1"/>
          </p:cNvSpPr>
          <p:nvPr>
            <p:ph type="body" idx="1"/>
          </p:nvPr>
        </p:nvSpPr>
        <p:spPr/>
        <p:txBody>
          <a:bodyPr/>
          <a:lstStyle/>
          <a:p>
            <a:r>
              <a:rPr lang="zh-TW" altLang="en-US" dirty="0"/>
              <a:t>這部分教鄰長如何「點兵點將」，在災害發生前先做好準備。</a:t>
            </a:r>
          </a:p>
          <a:p>
            <a:r>
              <a:rPr lang="zh-TW" altLang="en-US" b="1" dirty="0"/>
              <a:t>點名 </a:t>
            </a:r>
            <a:r>
              <a:rPr lang="en-US" altLang="zh-TW" b="1" dirty="0"/>
              <a:t>VIP</a:t>
            </a:r>
            <a:r>
              <a:rPr lang="zh-TW" altLang="en-US" b="1" dirty="0"/>
              <a:t>：</a:t>
            </a:r>
            <a:r>
              <a:rPr lang="zh-TW" altLang="en-US" dirty="0"/>
              <a:t> 手中要有一份名單，優先標註「獨居長輩」、「行動不便」及「長期洗腎</a:t>
            </a:r>
            <a:r>
              <a:rPr lang="en-US" altLang="zh-TW" dirty="0"/>
              <a:t>/</a:t>
            </a:r>
            <a:r>
              <a:rPr lang="zh-TW" altLang="en-US" dirty="0"/>
              <a:t>使用氧氣機」的人。</a:t>
            </a:r>
          </a:p>
          <a:p>
            <a:r>
              <a:rPr lang="zh-TW" altLang="en-US" b="1" dirty="0"/>
              <a:t>物資與備援：</a:t>
            </a:r>
            <a:r>
              <a:rPr lang="zh-TW" altLang="en-US" dirty="0"/>
              <a:t> 災害前先去敲門，問兩件事：</a:t>
            </a:r>
          </a:p>
          <a:p>
            <a:pPr lvl="1"/>
            <a:r>
              <a:rPr lang="zh-TW" altLang="en-US" b="1" dirty="0"/>
              <a:t>藥夠不夠？</a:t>
            </a:r>
            <a:r>
              <a:rPr lang="zh-TW" altLang="en-US" dirty="0"/>
              <a:t>（慢性病藥物至少備足 </a:t>
            </a:r>
            <a:r>
              <a:rPr lang="en-US" altLang="zh-TW" dirty="0"/>
              <a:t>3 </a:t>
            </a:r>
            <a:r>
              <a:rPr lang="zh-TW" altLang="en-US" dirty="0"/>
              <a:t>天）。</a:t>
            </a:r>
          </a:p>
          <a:p>
            <a:pPr lvl="1"/>
            <a:r>
              <a:rPr lang="zh-TW" altLang="en-US" b="1" dirty="0"/>
              <a:t>電夠不夠？</a:t>
            </a:r>
            <a:r>
              <a:rPr lang="zh-TW" altLang="en-US" dirty="0"/>
              <a:t>（氧氣機使用者要確認發電機或備用電池，因為澎湖颱風容易斷電）。</a:t>
            </a:r>
          </a:p>
          <a:p>
            <a:r>
              <a:rPr lang="zh-TW" altLang="en-US" b="1" dirty="0"/>
              <a:t>關鍵叮嚀：</a:t>
            </a:r>
            <a:r>
              <a:rPr lang="zh-TW" altLang="en-US" dirty="0"/>
              <a:t> 提醒長輩先儲水、手電筒放床頭。</a:t>
            </a:r>
          </a:p>
        </p:txBody>
      </p:sp>
      <p:sp>
        <p:nvSpPr>
          <p:cNvPr id="4" name="灯片编号占位符 3">
            <a:extLst>
              <a:ext uri="{FF2B5EF4-FFF2-40B4-BE49-F238E27FC236}">
                <a16:creationId xmlns:a16="http://schemas.microsoft.com/office/drawing/2014/main" id="{7FC3695F-304C-F3E4-A576-CB6D0438DC7F}"/>
              </a:ext>
            </a:extLst>
          </p:cNvPr>
          <p:cNvSpPr>
            <a:spLocks noGrp="1"/>
          </p:cNvSpPr>
          <p:nvPr>
            <p:ph type="sldNum" sz="quarter" idx="10"/>
          </p:nvPr>
        </p:nvSpPr>
        <p:spPr/>
        <p:txBody>
          <a:bodyPr/>
          <a:lstStyle/>
          <a:p>
            <a:fld id="{4689F294-46E6-4BE0-9B22-0EC13034544B}" type="slidenum">
              <a:rPr lang="zh-CN" altLang="en-US" smtClean="0"/>
              <a:t>23</a:t>
            </a:fld>
            <a:endParaRPr lang="zh-CN" altLang="en-US"/>
          </a:p>
        </p:txBody>
      </p:sp>
    </p:spTree>
    <p:extLst>
      <p:ext uri="{BB962C8B-B14F-4D97-AF65-F5344CB8AC3E}">
        <p14:creationId xmlns:p14="http://schemas.microsoft.com/office/powerpoint/2010/main" val="1558413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595E2-C022-E038-1201-820F54E6B42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CD1969F-D065-27C4-2D52-A4CD28CDE82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2D82F78-C6BF-1582-6B7B-BBDFA238683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D8B6396-7664-164D-195A-99249FAB5F06}"/>
              </a:ext>
            </a:extLst>
          </p:cNvPr>
          <p:cNvSpPr>
            <a:spLocks noGrp="1"/>
          </p:cNvSpPr>
          <p:nvPr>
            <p:ph type="sldNum" sz="quarter" idx="10"/>
          </p:nvPr>
        </p:nvSpPr>
        <p:spPr/>
        <p:txBody>
          <a:bodyPr/>
          <a:lstStyle/>
          <a:p>
            <a:fld id="{4689F294-46E6-4BE0-9B22-0EC13034544B}" type="slidenum">
              <a:rPr lang="zh-CN" altLang="en-US" smtClean="0"/>
              <a:t>25</a:t>
            </a:fld>
            <a:endParaRPr lang="zh-CN" altLang="en-US"/>
          </a:p>
        </p:txBody>
      </p:sp>
    </p:spTree>
    <p:extLst>
      <p:ext uri="{BB962C8B-B14F-4D97-AF65-F5344CB8AC3E}">
        <p14:creationId xmlns:p14="http://schemas.microsoft.com/office/powerpoint/2010/main" val="1993265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75652-8E92-71D4-C136-788797ACB7B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6C36747-A8D5-7DCF-D318-824F7577C15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20C49B6-C3C6-05E8-830C-CB3718E5363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057D4C2-9B1C-52A6-09EE-0A598951DD95}"/>
              </a:ext>
            </a:extLst>
          </p:cNvPr>
          <p:cNvSpPr>
            <a:spLocks noGrp="1"/>
          </p:cNvSpPr>
          <p:nvPr>
            <p:ph type="sldNum" sz="quarter" idx="10"/>
          </p:nvPr>
        </p:nvSpPr>
        <p:spPr/>
        <p:txBody>
          <a:bodyPr/>
          <a:lstStyle/>
          <a:p>
            <a:fld id="{4689F294-46E6-4BE0-9B22-0EC13034544B}" type="slidenum">
              <a:rPr lang="zh-CN" altLang="en-US" smtClean="0"/>
              <a:t>26</a:t>
            </a:fld>
            <a:endParaRPr lang="zh-CN" altLang="en-US"/>
          </a:p>
        </p:txBody>
      </p:sp>
    </p:spTree>
    <p:extLst>
      <p:ext uri="{BB962C8B-B14F-4D97-AF65-F5344CB8AC3E}">
        <p14:creationId xmlns:p14="http://schemas.microsoft.com/office/powerpoint/2010/main" val="1196426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EBA37-A3F8-A3B6-9B3E-A9D49833A3E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B030A30-75A4-83BB-2A17-4972BD099BD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DA4ED7D-0ACD-0B0F-7CF9-500370940B3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3FAA03F-3258-EA57-F73A-92107E74107C}"/>
              </a:ext>
            </a:extLst>
          </p:cNvPr>
          <p:cNvSpPr>
            <a:spLocks noGrp="1"/>
          </p:cNvSpPr>
          <p:nvPr>
            <p:ph type="sldNum" sz="quarter" idx="10"/>
          </p:nvPr>
        </p:nvSpPr>
        <p:spPr/>
        <p:txBody>
          <a:bodyPr/>
          <a:lstStyle/>
          <a:p>
            <a:fld id="{4689F294-46E6-4BE0-9B22-0EC13034544B}" type="slidenum">
              <a:rPr lang="zh-CN" altLang="en-US" smtClean="0"/>
              <a:t>27</a:t>
            </a:fld>
            <a:endParaRPr lang="zh-CN" altLang="en-US"/>
          </a:p>
        </p:txBody>
      </p:sp>
    </p:spTree>
    <p:extLst>
      <p:ext uri="{BB962C8B-B14F-4D97-AF65-F5344CB8AC3E}">
        <p14:creationId xmlns:p14="http://schemas.microsoft.com/office/powerpoint/2010/main" val="2182965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17461-B03A-5BA3-6002-FA1B9027035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E692AB2-2164-5EA9-5CCD-EBE791998DF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62FF36F-F926-5567-8F9B-2076604193D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1870881-A194-E44B-0181-CA24F5BD7F0E}"/>
              </a:ext>
            </a:extLst>
          </p:cNvPr>
          <p:cNvSpPr>
            <a:spLocks noGrp="1"/>
          </p:cNvSpPr>
          <p:nvPr>
            <p:ph type="sldNum" sz="quarter" idx="10"/>
          </p:nvPr>
        </p:nvSpPr>
        <p:spPr/>
        <p:txBody>
          <a:bodyPr/>
          <a:lstStyle/>
          <a:p>
            <a:fld id="{4689F294-46E6-4BE0-9B22-0EC13034544B}" type="slidenum">
              <a:rPr lang="zh-CN" altLang="en-US" smtClean="0"/>
              <a:t>28</a:t>
            </a:fld>
            <a:endParaRPr lang="zh-CN" altLang="en-US"/>
          </a:p>
        </p:txBody>
      </p:sp>
    </p:spTree>
    <p:extLst>
      <p:ext uri="{BB962C8B-B14F-4D97-AF65-F5344CB8AC3E}">
        <p14:creationId xmlns:p14="http://schemas.microsoft.com/office/powerpoint/2010/main" val="10775061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F2B50-4D31-C370-4258-48C540508CF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CF2EB03-19A3-7895-B1E2-0414E6D26F9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C3A38BD-CF20-6988-AB7A-A25F9F55CAA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F580CD0-E5D8-9E5F-97AA-DD81FC4C8948}"/>
              </a:ext>
            </a:extLst>
          </p:cNvPr>
          <p:cNvSpPr>
            <a:spLocks noGrp="1"/>
          </p:cNvSpPr>
          <p:nvPr>
            <p:ph type="sldNum" sz="quarter" idx="10"/>
          </p:nvPr>
        </p:nvSpPr>
        <p:spPr/>
        <p:txBody>
          <a:bodyPr/>
          <a:lstStyle/>
          <a:p>
            <a:fld id="{4689F294-46E6-4BE0-9B22-0EC13034544B}" type="slidenum">
              <a:rPr lang="zh-CN" altLang="en-US" smtClean="0"/>
              <a:t>29</a:t>
            </a:fld>
            <a:endParaRPr lang="zh-CN" altLang="en-US"/>
          </a:p>
        </p:txBody>
      </p:sp>
    </p:spTree>
    <p:extLst>
      <p:ext uri="{BB962C8B-B14F-4D97-AF65-F5344CB8AC3E}">
        <p14:creationId xmlns:p14="http://schemas.microsoft.com/office/powerpoint/2010/main" val="27588592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5C4BC-1973-FC3F-F988-D05E233D632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68427B1-1D68-CD29-2DED-F4CF028B284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6B90C8D-DD08-5129-ADF4-CF6CDA2BD91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B1CB7AF-DBA3-0710-D853-2606564403C3}"/>
              </a:ext>
            </a:extLst>
          </p:cNvPr>
          <p:cNvSpPr>
            <a:spLocks noGrp="1"/>
          </p:cNvSpPr>
          <p:nvPr>
            <p:ph type="sldNum" sz="quarter" idx="10"/>
          </p:nvPr>
        </p:nvSpPr>
        <p:spPr/>
        <p:txBody>
          <a:bodyPr/>
          <a:lstStyle/>
          <a:p>
            <a:fld id="{4689F294-46E6-4BE0-9B22-0EC13034544B}" type="slidenum">
              <a:rPr lang="zh-CN" altLang="en-US" smtClean="0"/>
              <a:t>30</a:t>
            </a:fld>
            <a:endParaRPr lang="zh-CN" altLang="en-US"/>
          </a:p>
        </p:txBody>
      </p:sp>
    </p:spTree>
    <p:extLst>
      <p:ext uri="{BB962C8B-B14F-4D97-AF65-F5344CB8AC3E}">
        <p14:creationId xmlns:p14="http://schemas.microsoft.com/office/powerpoint/2010/main" val="20419188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595E2-C022-E038-1201-820F54E6B42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CD1969F-D065-27C4-2D52-A4CD28CDE82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2D82F78-C6BF-1582-6B7B-BBDFA238683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D8B6396-7664-164D-195A-99249FAB5F06}"/>
              </a:ext>
            </a:extLst>
          </p:cNvPr>
          <p:cNvSpPr>
            <a:spLocks noGrp="1"/>
          </p:cNvSpPr>
          <p:nvPr>
            <p:ph type="sldNum" sz="quarter" idx="10"/>
          </p:nvPr>
        </p:nvSpPr>
        <p:spPr/>
        <p:txBody>
          <a:bodyPr/>
          <a:lstStyle/>
          <a:p>
            <a:fld id="{4689F294-46E6-4BE0-9B22-0EC13034544B}" type="slidenum">
              <a:rPr lang="zh-CN" altLang="en-US" smtClean="0"/>
              <a:t>31</a:t>
            </a:fld>
            <a:endParaRPr lang="zh-CN" altLang="en-US"/>
          </a:p>
        </p:txBody>
      </p:sp>
    </p:spTree>
    <p:extLst>
      <p:ext uri="{BB962C8B-B14F-4D97-AF65-F5344CB8AC3E}">
        <p14:creationId xmlns:p14="http://schemas.microsoft.com/office/powerpoint/2010/main" val="4197188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559A1-4D48-EC24-F005-A8C0F0A9A62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85F7E59-1C2F-7D56-7C74-4D623581061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A7580F2-0E3F-ACE5-C371-BE96203AAC3E}"/>
              </a:ext>
            </a:extLst>
          </p:cNvPr>
          <p:cNvSpPr>
            <a:spLocks noGrp="1"/>
          </p:cNvSpPr>
          <p:nvPr>
            <p:ph type="body" idx="1"/>
          </p:nvPr>
        </p:nvSpPr>
        <p:spPr/>
        <p:txBody>
          <a:bodyPr/>
          <a:lstStyle/>
          <a:p>
            <a:pPr algn="l">
              <a:defRPr sz="3200"/>
            </a:pPr>
            <a:r>
              <a:rPr lang="zh-TW" altLang="en-US" dirty="0"/>
              <a:t>● 檢查水塔蓋是否鎖緊。</a:t>
            </a:r>
          </a:p>
          <a:p>
            <a:pPr algn="l">
              <a:defRPr sz="3200"/>
            </a:pPr>
            <a:r>
              <a:rPr lang="zh-TW" altLang="en-US" dirty="0"/>
              <a:t>● 廣告看板、盆栽預先拆除或固定。</a:t>
            </a:r>
          </a:p>
          <a:p>
            <a:pPr algn="l">
              <a:defRPr sz="3200"/>
            </a:pPr>
            <a:r>
              <a:rPr lang="zh-TW" altLang="en-US" dirty="0"/>
              <a:t>● 鐵皮屋頂加固。</a:t>
            </a:r>
          </a:p>
          <a:p>
            <a:endParaRPr lang="zh-CN" altLang="en-US" dirty="0"/>
          </a:p>
        </p:txBody>
      </p:sp>
      <p:sp>
        <p:nvSpPr>
          <p:cNvPr id="4" name="灯片编号占位符 3">
            <a:extLst>
              <a:ext uri="{FF2B5EF4-FFF2-40B4-BE49-F238E27FC236}">
                <a16:creationId xmlns:a16="http://schemas.microsoft.com/office/drawing/2014/main" id="{90148239-7140-AEB1-84A0-E091B5A542E4}"/>
              </a:ext>
            </a:extLst>
          </p:cNvPr>
          <p:cNvSpPr>
            <a:spLocks noGrp="1"/>
          </p:cNvSpPr>
          <p:nvPr>
            <p:ph type="sldNum" sz="quarter" idx="10"/>
          </p:nvPr>
        </p:nvSpPr>
        <p:spPr/>
        <p:txBody>
          <a:bodyPr/>
          <a:lstStyle/>
          <a:p>
            <a:fld id="{4689F294-46E6-4BE0-9B22-0EC13034544B}" type="slidenum">
              <a:rPr lang="zh-CN" altLang="en-US" smtClean="0"/>
              <a:t>33</a:t>
            </a:fld>
            <a:endParaRPr lang="zh-CN" altLang="en-US"/>
          </a:p>
        </p:txBody>
      </p:sp>
    </p:spTree>
    <p:extLst>
      <p:ext uri="{BB962C8B-B14F-4D97-AF65-F5344CB8AC3E}">
        <p14:creationId xmlns:p14="http://schemas.microsoft.com/office/powerpoint/2010/main" val="2910311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5/19/2026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5/19/2026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5/19/2026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訂版面配置">
    <p:spTree>
      <p:nvGrpSpPr>
        <p:cNvPr id="1" name=""/>
        <p:cNvGrpSpPr/>
        <p:nvPr/>
      </p:nvGrpSpPr>
      <p:grpSpPr>
        <a:xfrm>
          <a:off x="0" y="0"/>
          <a:ext cx="0" cy="0"/>
          <a:chOff x="0" y="0"/>
          <a:chExt cx="0" cy="0"/>
        </a:xfrm>
      </p:grpSpPr>
      <p:sp>
        <p:nvSpPr>
          <p:cNvPr id="5" name="任意多边形 9">
            <a:extLst>
              <a:ext uri="{FF2B5EF4-FFF2-40B4-BE49-F238E27FC236}">
                <a16:creationId xmlns:a16="http://schemas.microsoft.com/office/drawing/2014/main" id="{536DB945-DB63-C3D3-A409-2A48000B85E8}"/>
              </a:ext>
            </a:extLst>
          </p:cNvPr>
          <p:cNvSpPr/>
          <p:nvPr userDrawn="1"/>
        </p:nvSpPr>
        <p:spPr>
          <a:xfrm>
            <a:off x="4320720" y="95197"/>
            <a:ext cx="6059719" cy="87099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7" name="任意多边形 13">
            <a:extLst>
              <a:ext uri="{FF2B5EF4-FFF2-40B4-BE49-F238E27FC236}">
                <a16:creationId xmlns:a16="http://schemas.microsoft.com/office/drawing/2014/main" id="{1F1FCFC0-6A51-BDF9-7322-8EB70A13352F}"/>
              </a:ext>
            </a:extLst>
          </p:cNvPr>
          <p:cNvSpPr/>
          <p:nvPr userDrawn="1"/>
        </p:nvSpPr>
        <p:spPr>
          <a:xfrm>
            <a:off x="4320720" y="1068191"/>
            <a:ext cx="6059719" cy="87099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9" name="任意多边形 16">
            <a:extLst>
              <a:ext uri="{FF2B5EF4-FFF2-40B4-BE49-F238E27FC236}">
                <a16:creationId xmlns:a16="http://schemas.microsoft.com/office/drawing/2014/main" id="{C3BE8614-0F21-344C-4D0D-6B9CA0FBE4E9}"/>
              </a:ext>
            </a:extLst>
          </p:cNvPr>
          <p:cNvSpPr/>
          <p:nvPr userDrawn="1"/>
        </p:nvSpPr>
        <p:spPr>
          <a:xfrm>
            <a:off x="4320720" y="2041185"/>
            <a:ext cx="6059719" cy="87099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11" name="任意多边形 19">
            <a:extLst>
              <a:ext uri="{FF2B5EF4-FFF2-40B4-BE49-F238E27FC236}">
                <a16:creationId xmlns:a16="http://schemas.microsoft.com/office/drawing/2014/main" id="{25EC16AA-7F12-5284-17A3-E1A94B767F16}"/>
              </a:ext>
            </a:extLst>
          </p:cNvPr>
          <p:cNvSpPr/>
          <p:nvPr userDrawn="1"/>
        </p:nvSpPr>
        <p:spPr>
          <a:xfrm>
            <a:off x="4320720" y="3014179"/>
            <a:ext cx="6059719" cy="87099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Times New Roman" panose="02020603050405020304" pitchFamily="18" charset="0"/>
              <a:ea typeface="微軟正黑體 Light" panose="020B0304030504040204" pitchFamily="34" charset="-120"/>
              <a:cs typeface="Times New Roman" panose="02020603050405020304" pitchFamily="18" charset="0"/>
            </a:endParaRPr>
          </a:p>
        </p:txBody>
      </p:sp>
      <p:pic>
        <p:nvPicPr>
          <p:cNvPr id="13" name="图片 1">
            <a:extLst>
              <a:ext uri="{FF2B5EF4-FFF2-40B4-BE49-F238E27FC236}">
                <a16:creationId xmlns:a16="http://schemas.microsoft.com/office/drawing/2014/main" id="{9E5D2DF9-EB07-E9ED-25AC-B3CB052362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5" t="-278" r="59089" b="278"/>
          <a:stretch>
            <a:fillRect/>
          </a:stretch>
        </p:blipFill>
        <p:spPr>
          <a:xfrm>
            <a:off x="-19050" y="0"/>
            <a:ext cx="4248150" cy="6858000"/>
          </a:xfrm>
          <a:prstGeom prst="rect">
            <a:avLst/>
          </a:prstGeom>
        </p:spPr>
      </p:pic>
      <p:sp>
        <p:nvSpPr>
          <p:cNvPr id="14" name="矩形 13">
            <a:extLst>
              <a:ext uri="{FF2B5EF4-FFF2-40B4-BE49-F238E27FC236}">
                <a16:creationId xmlns:a16="http://schemas.microsoft.com/office/drawing/2014/main" id="{4555F65C-04A8-10AE-A4C3-10896CA4BF4B}"/>
              </a:ext>
            </a:extLst>
          </p:cNvPr>
          <p:cNvSpPr/>
          <p:nvPr userDrawn="1"/>
        </p:nvSpPr>
        <p:spPr>
          <a:xfrm>
            <a:off x="0" y="0"/>
            <a:ext cx="4237960" cy="6886576"/>
          </a:xfrm>
          <a:prstGeom prst="rect">
            <a:avLst/>
          </a:prstGeom>
          <a:solidFill>
            <a:srgbClr val="32949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grpSp>
        <p:nvGrpSpPr>
          <p:cNvPr id="15" name="组合 8">
            <a:extLst>
              <a:ext uri="{FF2B5EF4-FFF2-40B4-BE49-F238E27FC236}">
                <a16:creationId xmlns:a16="http://schemas.microsoft.com/office/drawing/2014/main" id="{04DE44A0-B2AF-FB61-EF2E-7F4366D81751}"/>
              </a:ext>
            </a:extLst>
          </p:cNvPr>
          <p:cNvGrpSpPr/>
          <p:nvPr userDrawn="1"/>
        </p:nvGrpSpPr>
        <p:grpSpPr>
          <a:xfrm>
            <a:off x="755157" y="166352"/>
            <a:ext cx="3181839" cy="1446550"/>
            <a:chOff x="170959" y="546384"/>
            <a:chExt cx="3181839" cy="1446550"/>
          </a:xfrm>
        </p:grpSpPr>
        <p:grpSp>
          <p:nvGrpSpPr>
            <p:cNvPr id="16" name="组合 7">
              <a:extLst>
                <a:ext uri="{FF2B5EF4-FFF2-40B4-BE49-F238E27FC236}">
                  <a16:creationId xmlns:a16="http://schemas.microsoft.com/office/drawing/2014/main" id="{FF741126-A3DC-35BB-5C8B-97E0650DA225}"/>
                </a:ext>
              </a:extLst>
            </p:cNvPr>
            <p:cNvGrpSpPr/>
            <p:nvPr/>
          </p:nvGrpSpPr>
          <p:grpSpPr>
            <a:xfrm>
              <a:off x="170959" y="731706"/>
              <a:ext cx="3181839" cy="1202768"/>
              <a:chOff x="-61269" y="588335"/>
              <a:chExt cx="3181839" cy="1202768"/>
            </a:xfrm>
          </p:grpSpPr>
          <p:sp>
            <p:nvSpPr>
              <p:cNvPr id="18" name="文本框 4">
                <a:extLst>
                  <a:ext uri="{FF2B5EF4-FFF2-40B4-BE49-F238E27FC236}">
                    <a16:creationId xmlns:a16="http://schemas.microsoft.com/office/drawing/2014/main" id="{2E971D1A-10E8-8862-D55C-DE0F6EE65E11}"/>
                  </a:ext>
                </a:extLst>
              </p:cNvPr>
              <p:cNvSpPr txBox="1"/>
              <p:nvPr/>
            </p:nvSpPr>
            <p:spPr>
              <a:xfrm>
                <a:off x="-61269" y="1390993"/>
                <a:ext cx="3181839" cy="400110"/>
              </a:xfrm>
              <a:prstGeom prst="rect">
                <a:avLst/>
              </a:prstGeom>
              <a:noFill/>
            </p:spPr>
            <p:txBody>
              <a:bodyPr wrap="square" rtlCol="0">
                <a:spAutoFit/>
              </a:bodyPr>
              <a:lstStyle/>
              <a:p>
                <a:pPr algn="ctr"/>
                <a:r>
                  <a:rPr lang="en-US" altLang="zh-CN" sz="2000" dirty="0">
                    <a:solidFill>
                      <a:schemeClr val="bg1"/>
                    </a:solidFill>
                    <a:latin typeface="Times New Roman" panose="02020603050405020304" pitchFamily="18" charset="0"/>
                    <a:ea typeface="微軟正黑體 Light" panose="020B0304030504040204" pitchFamily="34" charset="-120"/>
                    <a:cs typeface="Times New Roman" panose="02020603050405020304" pitchFamily="18" charset="0"/>
                  </a:rPr>
                  <a:t>ONTENTS</a:t>
                </a:r>
                <a:endParaRPr lang="zh-CN" altLang="en-US" sz="2000" dirty="0">
                  <a:solidFill>
                    <a:schemeClr val="bg1"/>
                  </a:solidFill>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19" name="文本框 5">
                <a:extLst>
                  <a:ext uri="{FF2B5EF4-FFF2-40B4-BE49-F238E27FC236}">
                    <a16:creationId xmlns:a16="http://schemas.microsoft.com/office/drawing/2014/main" id="{440D9968-5148-4743-840A-2A1D0A6B97FC}"/>
                  </a:ext>
                </a:extLst>
              </p:cNvPr>
              <p:cNvSpPr txBox="1"/>
              <p:nvPr/>
            </p:nvSpPr>
            <p:spPr>
              <a:xfrm>
                <a:off x="635416" y="588335"/>
                <a:ext cx="1788469" cy="1015663"/>
              </a:xfrm>
              <a:prstGeom prst="rect">
                <a:avLst/>
              </a:prstGeom>
              <a:noFill/>
            </p:spPr>
            <p:txBody>
              <a:bodyPr wrap="square" rtlCol="0">
                <a:spAutoFit/>
              </a:bodyPr>
              <a:lstStyle/>
              <a:p>
                <a:pPr algn="ctr"/>
                <a:r>
                  <a:rPr lang="zh-TW" altLang="en-US" sz="6000" dirty="0">
                    <a:solidFill>
                      <a:schemeClr val="bg1"/>
                    </a:solidFill>
                    <a:latin typeface="Times New Roman" panose="02020603050405020304" pitchFamily="18" charset="0"/>
                    <a:ea typeface="微軟正黑體 Light" panose="020B0304030504040204" pitchFamily="34" charset="-120"/>
                    <a:cs typeface="Times New Roman" panose="02020603050405020304" pitchFamily="18" charset="0"/>
                  </a:rPr>
                  <a:t>目錄</a:t>
                </a:r>
                <a:endParaRPr lang="zh-CN" altLang="en-US" sz="1400" dirty="0">
                  <a:solidFill>
                    <a:schemeClr val="bg1"/>
                  </a:solidFill>
                  <a:latin typeface="Times New Roman" panose="02020603050405020304" pitchFamily="18" charset="0"/>
                  <a:ea typeface="微軟正黑體 Light" panose="020B0304030504040204" pitchFamily="34" charset="-120"/>
                  <a:cs typeface="Times New Roman" panose="02020603050405020304" pitchFamily="18" charset="0"/>
                </a:endParaRPr>
              </a:p>
            </p:txBody>
          </p:sp>
        </p:grpSp>
        <p:sp>
          <p:nvSpPr>
            <p:cNvPr id="17" name="矩形 16">
              <a:extLst>
                <a:ext uri="{FF2B5EF4-FFF2-40B4-BE49-F238E27FC236}">
                  <a16:creationId xmlns:a16="http://schemas.microsoft.com/office/drawing/2014/main" id="{C78D195C-346F-7CAF-2C29-675A61F2EBA4}"/>
                </a:ext>
              </a:extLst>
            </p:cNvPr>
            <p:cNvSpPr/>
            <p:nvPr/>
          </p:nvSpPr>
          <p:spPr>
            <a:xfrm flipH="1">
              <a:off x="258042" y="546384"/>
              <a:ext cx="910036" cy="1446550"/>
            </a:xfrm>
            <a:prstGeom prst="rect">
              <a:avLst/>
            </a:prstGeom>
          </p:spPr>
          <p:txBody>
            <a:bodyPr wrap="square">
              <a:spAutoFit/>
            </a:bodyPr>
            <a:lstStyle/>
            <a:p>
              <a:r>
                <a:rPr lang="en-US" altLang="zh-CN" sz="8800" dirty="0">
                  <a:solidFill>
                    <a:schemeClr val="bg1"/>
                  </a:solidFill>
                  <a:latin typeface="Times New Roman" panose="02020603050405020304" pitchFamily="18" charset="0"/>
                  <a:ea typeface="微軟正黑體 Light" panose="020B0304030504040204" pitchFamily="34" charset="-120"/>
                  <a:cs typeface="Times New Roman" panose="02020603050405020304" pitchFamily="18" charset="0"/>
                </a:rPr>
                <a:t>C</a:t>
              </a:r>
              <a:endParaRPr lang="zh-CN" altLang="en-US" sz="8800" dirty="0">
                <a:latin typeface="Times New Roman" panose="02020603050405020304" pitchFamily="18" charset="0"/>
                <a:ea typeface="微軟正黑體 Light" panose="020B0304030504040204" pitchFamily="34" charset="-120"/>
                <a:cs typeface="Times New Roman" panose="02020603050405020304" pitchFamily="18" charset="0"/>
              </a:endParaRPr>
            </a:p>
          </p:txBody>
        </p:sp>
      </p:grpSp>
      <p:sp>
        <p:nvSpPr>
          <p:cNvPr id="20" name="任意多边形 19">
            <a:extLst>
              <a:ext uri="{FF2B5EF4-FFF2-40B4-BE49-F238E27FC236}">
                <a16:creationId xmlns:a16="http://schemas.microsoft.com/office/drawing/2014/main" id="{E31B5907-6758-AC04-5585-84E58B93B862}"/>
              </a:ext>
            </a:extLst>
          </p:cNvPr>
          <p:cNvSpPr/>
          <p:nvPr userDrawn="1"/>
        </p:nvSpPr>
        <p:spPr>
          <a:xfrm>
            <a:off x="4320720" y="3987173"/>
            <a:ext cx="6059719" cy="87099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30" name="文字版面配置區 29">
            <a:extLst>
              <a:ext uri="{FF2B5EF4-FFF2-40B4-BE49-F238E27FC236}">
                <a16:creationId xmlns:a16="http://schemas.microsoft.com/office/drawing/2014/main" id="{85882BA0-5C1B-7C91-993C-CFA8DFBFCD1C}"/>
              </a:ext>
            </a:extLst>
          </p:cNvPr>
          <p:cNvSpPr>
            <a:spLocks noGrp="1"/>
          </p:cNvSpPr>
          <p:nvPr>
            <p:ph type="body" sz="quarter" idx="10"/>
          </p:nvPr>
        </p:nvSpPr>
        <p:spPr>
          <a:xfrm>
            <a:off x="4397025" y="1165288"/>
            <a:ext cx="5976000" cy="676800"/>
          </a:xfrm>
        </p:spPr>
        <p:txBody>
          <a:bodyPr/>
          <a:lstStyle>
            <a:lvl1pPr>
              <a:lnSpc>
                <a:spcPct val="100000"/>
              </a:lnSpc>
              <a:spcBef>
                <a:spcPts val="0"/>
              </a:spcBef>
              <a:buNone/>
              <a:defRPr lang="zh-TW" altLang="en-US" sz="3000" b="1" kern="1200" dirty="0">
                <a:solidFill>
                  <a:srgbClr val="FFFFFF"/>
                </a:solidFill>
                <a:latin typeface="Times New Roman" panose="02020603050405020304" pitchFamily="18" charset="0"/>
                <a:ea typeface="微軟正黑體" panose="020B0604030504040204" pitchFamily="34" charset="-120"/>
                <a:cs typeface="Times New Roman" panose="02020603050405020304" pitchFamily="18" charset="0"/>
              </a:defRPr>
            </a:lvl1pPr>
          </a:lstStyle>
          <a:p>
            <a:pPr lvl="0"/>
            <a:r>
              <a:rPr lang="zh-TW" altLang="en-US" dirty="0"/>
              <a:t>按一下以編輯母片文字樣式</a:t>
            </a:r>
          </a:p>
        </p:txBody>
      </p:sp>
      <p:sp>
        <p:nvSpPr>
          <p:cNvPr id="31" name="文字版面配置區 29">
            <a:extLst>
              <a:ext uri="{FF2B5EF4-FFF2-40B4-BE49-F238E27FC236}">
                <a16:creationId xmlns:a16="http://schemas.microsoft.com/office/drawing/2014/main" id="{ADB5DCD5-16E0-B381-1C83-19B33C900B87}"/>
              </a:ext>
            </a:extLst>
          </p:cNvPr>
          <p:cNvSpPr>
            <a:spLocks noGrp="1"/>
          </p:cNvSpPr>
          <p:nvPr>
            <p:ph type="body" sz="quarter" idx="11"/>
          </p:nvPr>
        </p:nvSpPr>
        <p:spPr>
          <a:xfrm>
            <a:off x="4397025" y="3111276"/>
            <a:ext cx="5976000" cy="676800"/>
          </a:xfrm>
        </p:spPr>
        <p:txBody>
          <a:bodyPr/>
          <a:lstStyle>
            <a:lvl1pPr>
              <a:lnSpc>
                <a:spcPct val="100000"/>
              </a:lnSpc>
              <a:spcBef>
                <a:spcPts val="0"/>
              </a:spcBef>
              <a:buNone/>
              <a:defRPr lang="zh-TW" altLang="en-US" sz="3000" b="1" kern="1200" dirty="0">
                <a:solidFill>
                  <a:srgbClr val="FFFFFF"/>
                </a:solidFill>
                <a:latin typeface="Times New Roman" panose="02020603050405020304" pitchFamily="18" charset="0"/>
                <a:ea typeface="微軟正黑體" panose="020B0604030504040204" pitchFamily="34" charset="-120"/>
                <a:cs typeface="Times New Roman" panose="02020603050405020304" pitchFamily="18" charset="0"/>
              </a:defRPr>
            </a:lvl1pPr>
          </a:lstStyle>
          <a:p>
            <a:pPr lvl="0"/>
            <a:r>
              <a:rPr lang="zh-TW" altLang="en-US" dirty="0"/>
              <a:t>按一下以編輯母片文字樣式</a:t>
            </a:r>
          </a:p>
        </p:txBody>
      </p:sp>
      <p:sp>
        <p:nvSpPr>
          <p:cNvPr id="32" name="文字版面配置區 29">
            <a:extLst>
              <a:ext uri="{FF2B5EF4-FFF2-40B4-BE49-F238E27FC236}">
                <a16:creationId xmlns:a16="http://schemas.microsoft.com/office/drawing/2014/main" id="{91E01216-A38C-B2C4-5D45-155A8EBFE185}"/>
              </a:ext>
            </a:extLst>
          </p:cNvPr>
          <p:cNvSpPr>
            <a:spLocks noGrp="1"/>
          </p:cNvSpPr>
          <p:nvPr>
            <p:ph type="body" sz="quarter" idx="12"/>
          </p:nvPr>
        </p:nvSpPr>
        <p:spPr>
          <a:xfrm>
            <a:off x="4397025" y="2138282"/>
            <a:ext cx="5976000" cy="676800"/>
          </a:xfrm>
        </p:spPr>
        <p:txBody>
          <a:bodyPr/>
          <a:lstStyle>
            <a:lvl1pPr>
              <a:lnSpc>
                <a:spcPct val="100000"/>
              </a:lnSpc>
              <a:spcBef>
                <a:spcPts val="0"/>
              </a:spcBef>
              <a:buNone/>
              <a:defRPr lang="zh-TW" altLang="en-US" sz="3000" b="1" kern="1200" dirty="0">
                <a:solidFill>
                  <a:srgbClr val="FFFFFF"/>
                </a:solidFill>
                <a:latin typeface="Times New Roman" panose="02020603050405020304" pitchFamily="18" charset="0"/>
                <a:ea typeface="微軟正黑體" panose="020B0604030504040204" pitchFamily="34" charset="-120"/>
                <a:cs typeface="Times New Roman" panose="02020603050405020304" pitchFamily="18" charset="0"/>
              </a:defRPr>
            </a:lvl1pPr>
          </a:lstStyle>
          <a:p>
            <a:pPr lvl="0"/>
            <a:r>
              <a:rPr lang="zh-TW" altLang="en-US" dirty="0"/>
              <a:t>按一下以編輯母片文字樣式</a:t>
            </a:r>
          </a:p>
        </p:txBody>
      </p:sp>
      <p:sp>
        <p:nvSpPr>
          <p:cNvPr id="33" name="文字版面配置區 29">
            <a:extLst>
              <a:ext uri="{FF2B5EF4-FFF2-40B4-BE49-F238E27FC236}">
                <a16:creationId xmlns:a16="http://schemas.microsoft.com/office/drawing/2014/main" id="{5E1D47A3-7AE8-75A2-B7ED-28FAD1A473E6}"/>
              </a:ext>
            </a:extLst>
          </p:cNvPr>
          <p:cNvSpPr>
            <a:spLocks noGrp="1"/>
          </p:cNvSpPr>
          <p:nvPr>
            <p:ph type="body" sz="quarter" idx="13"/>
          </p:nvPr>
        </p:nvSpPr>
        <p:spPr>
          <a:xfrm>
            <a:off x="4397025" y="192294"/>
            <a:ext cx="5976000" cy="676800"/>
          </a:xfrm>
        </p:spPr>
        <p:txBody>
          <a:bodyPr/>
          <a:lstStyle>
            <a:lvl1pPr>
              <a:lnSpc>
                <a:spcPct val="100000"/>
              </a:lnSpc>
              <a:spcBef>
                <a:spcPts val="0"/>
              </a:spcBef>
              <a:buNone/>
              <a:defRPr lang="zh-TW" altLang="en-US" sz="3000" b="1" kern="1200" dirty="0">
                <a:solidFill>
                  <a:srgbClr val="FFFFFF"/>
                </a:solidFill>
                <a:latin typeface="Times New Roman" panose="02020603050405020304" pitchFamily="18" charset="0"/>
                <a:ea typeface="微軟正黑體" panose="020B0604030504040204" pitchFamily="34" charset="-120"/>
                <a:cs typeface="Times New Roman" panose="02020603050405020304" pitchFamily="18" charset="0"/>
              </a:defRPr>
            </a:lvl1pPr>
          </a:lstStyle>
          <a:p>
            <a:pPr lvl="0"/>
            <a:r>
              <a:rPr lang="zh-TW" altLang="en-US" dirty="0"/>
              <a:t>按一下以編輯母片文字樣式</a:t>
            </a:r>
          </a:p>
        </p:txBody>
      </p:sp>
      <p:sp>
        <p:nvSpPr>
          <p:cNvPr id="34" name="文字版面配置區 29">
            <a:extLst>
              <a:ext uri="{FF2B5EF4-FFF2-40B4-BE49-F238E27FC236}">
                <a16:creationId xmlns:a16="http://schemas.microsoft.com/office/drawing/2014/main" id="{C9A4E1C4-1444-46EC-70E0-9EC6DDC9F340}"/>
              </a:ext>
            </a:extLst>
          </p:cNvPr>
          <p:cNvSpPr>
            <a:spLocks noGrp="1"/>
          </p:cNvSpPr>
          <p:nvPr>
            <p:ph type="body" sz="quarter" idx="14"/>
          </p:nvPr>
        </p:nvSpPr>
        <p:spPr>
          <a:xfrm>
            <a:off x="4397025" y="4084270"/>
            <a:ext cx="5976000" cy="676800"/>
          </a:xfrm>
        </p:spPr>
        <p:txBody>
          <a:bodyPr/>
          <a:lstStyle>
            <a:lvl1pPr>
              <a:lnSpc>
                <a:spcPct val="100000"/>
              </a:lnSpc>
              <a:spcBef>
                <a:spcPts val="0"/>
              </a:spcBef>
              <a:buNone/>
              <a:defRPr lang="zh-TW" altLang="en-US" sz="3000" b="1" kern="1200" dirty="0">
                <a:solidFill>
                  <a:srgbClr val="FFFFFF"/>
                </a:solidFill>
                <a:latin typeface="Times New Roman" panose="02020603050405020304" pitchFamily="18" charset="0"/>
                <a:ea typeface="微軟正黑體" panose="020B0604030504040204" pitchFamily="34" charset="-120"/>
                <a:cs typeface="Times New Roman" panose="02020603050405020304" pitchFamily="18" charset="0"/>
              </a:defRPr>
            </a:lvl1pPr>
          </a:lstStyle>
          <a:p>
            <a:pPr lvl="0"/>
            <a:r>
              <a:rPr lang="zh-TW" altLang="en-US" dirty="0"/>
              <a:t>按一下以編輯母片文字樣式</a:t>
            </a:r>
          </a:p>
        </p:txBody>
      </p:sp>
      <p:sp>
        <p:nvSpPr>
          <p:cNvPr id="2" name="任意多边形 19">
            <a:extLst>
              <a:ext uri="{FF2B5EF4-FFF2-40B4-BE49-F238E27FC236}">
                <a16:creationId xmlns:a16="http://schemas.microsoft.com/office/drawing/2014/main" id="{CFC7D763-A7DA-5C40-EA6D-2D3DBEBDBFF7}"/>
              </a:ext>
            </a:extLst>
          </p:cNvPr>
          <p:cNvSpPr/>
          <p:nvPr userDrawn="1"/>
        </p:nvSpPr>
        <p:spPr>
          <a:xfrm>
            <a:off x="4320720" y="4960167"/>
            <a:ext cx="6059719" cy="87099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3" name="任意多边形 19">
            <a:extLst>
              <a:ext uri="{FF2B5EF4-FFF2-40B4-BE49-F238E27FC236}">
                <a16:creationId xmlns:a16="http://schemas.microsoft.com/office/drawing/2014/main" id="{5ECB7590-7A55-62B1-B146-B68B4E232AF2}"/>
              </a:ext>
            </a:extLst>
          </p:cNvPr>
          <p:cNvSpPr/>
          <p:nvPr userDrawn="1"/>
        </p:nvSpPr>
        <p:spPr>
          <a:xfrm>
            <a:off x="4320720" y="5933159"/>
            <a:ext cx="6059719" cy="87099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4" name="文字版面配置區 29">
            <a:extLst>
              <a:ext uri="{FF2B5EF4-FFF2-40B4-BE49-F238E27FC236}">
                <a16:creationId xmlns:a16="http://schemas.microsoft.com/office/drawing/2014/main" id="{9A37C1F9-66D4-8661-B7CA-2779D0E24BF1}"/>
              </a:ext>
            </a:extLst>
          </p:cNvPr>
          <p:cNvSpPr>
            <a:spLocks noGrp="1"/>
          </p:cNvSpPr>
          <p:nvPr>
            <p:ph type="body" sz="quarter" idx="15"/>
          </p:nvPr>
        </p:nvSpPr>
        <p:spPr>
          <a:xfrm>
            <a:off x="4397025" y="5057264"/>
            <a:ext cx="5976000" cy="676800"/>
          </a:xfrm>
        </p:spPr>
        <p:txBody>
          <a:bodyPr/>
          <a:lstStyle>
            <a:lvl1pPr>
              <a:lnSpc>
                <a:spcPct val="100000"/>
              </a:lnSpc>
              <a:spcBef>
                <a:spcPts val="0"/>
              </a:spcBef>
              <a:buNone/>
              <a:defRPr lang="zh-TW" altLang="en-US" sz="3000" b="1" kern="1200" dirty="0">
                <a:solidFill>
                  <a:srgbClr val="FFFFFF"/>
                </a:solidFill>
                <a:latin typeface="Times New Roman" panose="02020603050405020304" pitchFamily="18" charset="0"/>
                <a:ea typeface="微軟正黑體" panose="020B0604030504040204" pitchFamily="34" charset="-120"/>
                <a:cs typeface="Times New Roman" panose="02020603050405020304" pitchFamily="18" charset="0"/>
              </a:defRPr>
            </a:lvl1pPr>
          </a:lstStyle>
          <a:p>
            <a:pPr lvl="0"/>
            <a:r>
              <a:rPr lang="zh-TW" altLang="en-US" dirty="0"/>
              <a:t>按一下以編輯母片文字樣式</a:t>
            </a:r>
          </a:p>
        </p:txBody>
      </p:sp>
      <p:sp>
        <p:nvSpPr>
          <p:cNvPr id="6" name="文字版面配置區 29">
            <a:extLst>
              <a:ext uri="{FF2B5EF4-FFF2-40B4-BE49-F238E27FC236}">
                <a16:creationId xmlns:a16="http://schemas.microsoft.com/office/drawing/2014/main" id="{C1FDAD17-1740-338E-D447-87BFD896B89D}"/>
              </a:ext>
            </a:extLst>
          </p:cNvPr>
          <p:cNvSpPr>
            <a:spLocks noGrp="1"/>
          </p:cNvSpPr>
          <p:nvPr>
            <p:ph type="body" sz="quarter" idx="16"/>
          </p:nvPr>
        </p:nvSpPr>
        <p:spPr>
          <a:xfrm>
            <a:off x="4397025" y="6030256"/>
            <a:ext cx="5976000" cy="676800"/>
          </a:xfrm>
        </p:spPr>
        <p:txBody>
          <a:bodyPr/>
          <a:lstStyle>
            <a:lvl1pPr>
              <a:lnSpc>
                <a:spcPct val="100000"/>
              </a:lnSpc>
              <a:spcBef>
                <a:spcPts val="0"/>
              </a:spcBef>
              <a:buNone/>
              <a:defRPr lang="zh-TW" altLang="en-US" sz="3000" b="1" kern="1200" dirty="0">
                <a:solidFill>
                  <a:srgbClr val="FFFFFF"/>
                </a:solidFill>
                <a:latin typeface="Times New Roman" panose="02020603050405020304" pitchFamily="18" charset="0"/>
                <a:ea typeface="微軟正黑體" panose="020B0604030504040204" pitchFamily="34" charset="-120"/>
                <a:cs typeface="Times New Roman" panose="02020603050405020304" pitchFamily="18" charset="0"/>
              </a:defRPr>
            </a:lvl1pPr>
          </a:lstStyle>
          <a:p>
            <a:pPr lvl="0"/>
            <a:r>
              <a:rPr lang="zh-TW" altLang="en-US" dirty="0"/>
              <a:t>按一下以編輯母片文字樣式</a:t>
            </a:r>
          </a:p>
        </p:txBody>
      </p:sp>
    </p:spTree>
    <p:extLst>
      <p:ext uri="{BB962C8B-B14F-4D97-AF65-F5344CB8AC3E}">
        <p14:creationId xmlns:p14="http://schemas.microsoft.com/office/powerpoint/2010/main" val="1168993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5/19/2026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image" Target="../media/image2.jpe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notesSlide" Target="../notesSlides/notesSlide1.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19" Type="http://schemas.openxmlformats.org/officeDocument/2006/relationships/slideLayout" Target="../slideLayouts/slideLayout7.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notesSlide" Target="../notesSlides/notesSlide4.xml"/><Relationship Id="rId4"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1">
            <a:graysc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矩形 9"/>
          <p:cNvSpPr/>
          <p:nvPr/>
        </p:nvSpPr>
        <p:spPr>
          <a:xfrm>
            <a:off x="0" y="-1"/>
            <a:ext cx="12192000" cy="6866735"/>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Light" panose="020B0304030504040204" pitchFamily="34" charset="-120"/>
              <a:ea typeface="微軟正黑體 Light" panose="020B0304030504040204" pitchFamily="34" charset="-120"/>
              <a:cs typeface="Times New Roman" panose="02020603050405020304" pitchFamily="18" charset="0"/>
            </a:endParaRPr>
          </a:p>
        </p:txBody>
      </p:sp>
      <p:sp>
        <p:nvSpPr>
          <p:cNvPr id="26" name="PA_等腰三角形 7">
            <a:extLst>
              <a:ext uri="{FF2B5EF4-FFF2-40B4-BE49-F238E27FC236}">
                <a16:creationId xmlns:a16="http://schemas.microsoft.com/office/drawing/2014/main" id="{123E6338-936E-DB10-4AF7-95C7737FC78E}"/>
              </a:ext>
            </a:extLst>
          </p:cNvPr>
          <p:cNvSpPr/>
          <p:nvPr>
            <p:custDataLst>
              <p:tags r:id="rId1"/>
            </p:custDataLst>
          </p:nvPr>
        </p:nvSpPr>
        <p:spPr>
          <a:xfrm rot="2970095">
            <a:off x="1807872" y="173152"/>
            <a:ext cx="6845941" cy="6048262"/>
          </a:xfrm>
          <a:prstGeom prst="triangle">
            <a:avLst/>
          </a:prstGeom>
          <a:solidFill>
            <a:srgbClr val="EE7191">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Light" panose="020B0304030504040204" pitchFamily="34" charset="-120"/>
              <a:ea typeface="微軟正黑體 Light" panose="020B0304030504040204" pitchFamily="34" charset="-120"/>
              <a:cs typeface="Times New Roman" panose="02020603050405020304" pitchFamily="18" charset="0"/>
            </a:endParaRPr>
          </a:p>
        </p:txBody>
      </p:sp>
      <p:sp>
        <p:nvSpPr>
          <p:cNvPr id="12" name="PA_等腰三角形 11"/>
          <p:cNvSpPr/>
          <p:nvPr>
            <p:custDataLst>
              <p:tags r:id="rId2"/>
            </p:custDataLst>
          </p:nvPr>
        </p:nvSpPr>
        <p:spPr>
          <a:xfrm rot="1438534">
            <a:off x="9247940" y="116113"/>
            <a:ext cx="1672071" cy="1231287"/>
          </a:xfrm>
          <a:prstGeom prst="triangle">
            <a:avLst/>
          </a:prstGeom>
          <a:noFill/>
          <a:ln w="50800">
            <a:solidFill>
              <a:srgbClr val="01C2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Light" panose="020B0304030504040204" pitchFamily="34" charset="-120"/>
              <a:ea typeface="微軟正黑體 Light" panose="020B0304030504040204" pitchFamily="34" charset="-120"/>
              <a:cs typeface="Times New Roman" panose="02020603050405020304" pitchFamily="18" charset="0"/>
            </a:endParaRPr>
          </a:p>
        </p:txBody>
      </p:sp>
      <p:sp>
        <p:nvSpPr>
          <p:cNvPr id="8" name="PA_等腰三角形 7"/>
          <p:cNvSpPr/>
          <p:nvPr>
            <p:custDataLst>
              <p:tags r:id="rId3"/>
            </p:custDataLst>
          </p:nvPr>
        </p:nvSpPr>
        <p:spPr>
          <a:xfrm rot="1856466">
            <a:off x="1799175" y="173152"/>
            <a:ext cx="6845941" cy="6048262"/>
          </a:xfrm>
          <a:prstGeom prst="triangle">
            <a:avLst/>
          </a:prstGeom>
          <a:solidFill>
            <a:srgbClr val="01C29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Light" panose="020B0304030504040204" pitchFamily="34" charset="-120"/>
              <a:ea typeface="微軟正黑體 Light" panose="020B0304030504040204" pitchFamily="34" charset="-120"/>
              <a:cs typeface="Times New Roman" panose="02020603050405020304" pitchFamily="18" charset="0"/>
            </a:endParaRPr>
          </a:p>
        </p:txBody>
      </p:sp>
      <p:sp>
        <p:nvSpPr>
          <p:cNvPr id="3" name="PA_等腰三角形 2"/>
          <p:cNvSpPr/>
          <p:nvPr>
            <p:custDataLst>
              <p:tags r:id="rId4"/>
            </p:custDataLst>
          </p:nvPr>
        </p:nvSpPr>
        <p:spPr>
          <a:xfrm rot="927973">
            <a:off x="1960230" y="266907"/>
            <a:ext cx="6463862" cy="5572294"/>
          </a:xfrm>
          <a:prstGeom prst="triangle">
            <a:avLst/>
          </a:prstGeom>
          <a:noFill/>
          <a:ln w="317500">
            <a:solidFill>
              <a:schemeClr val="tx1">
                <a:lumMod val="85000"/>
                <a:lumOff val="15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Light" panose="020B0304030504040204" pitchFamily="34" charset="-120"/>
              <a:ea typeface="微軟正黑體 Light" panose="020B0304030504040204" pitchFamily="34" charset="-120"/>
              <a:cs typeface="Times New Roman" panose="02020603050405020304" pitchFamily="18" charset="0"/>
            </a:endParaRPr>
          </a:p>
        </p:txBody>
      </p:sp>
      <p:cxnSp>
        <p:nvCxnSpPr>
          <p:cNvPr id="11" name="PA_直接连接符 10"/>
          <p:cNvCxnSpPr/>
          <p:nvPr>
            <p:custDataLst>
              <p:tags r:id="rId5"/>
            </p:custDataLst>
          </p:nvPr>
        </p:nvCxnSpPr>
        <p:spPr>
          <a:xfrm>
            <a:off x="7233062" y="-707194"/>
            <a:ext cx="5275006" cy="5717054"/>
          </a:xfrm>
          <a:prstGeom prst="line">
            <a:avLst/>
          </a:prstGeom>
          <a:ln w="63500">
            <a:solidFill>
              <a:schemeClr val="tx1">
                <a:lumMod val="75000"/>
                <a:lumOff val="25000"/>
                <a:alpha val="60000"/>
              </a:schemeClr>
            </a:solidFill>
          </a:ln>
        </p:spPr>
        <p:style>
          <a:lnRef idx="1">
            <a:schemeClr val="accent1"/>
          </a:lnRef>
          <a:fillRef idx="0">
            <a:schemeClr val="accent1"/>
          </a:fillRef>
          <a:effectRef idx="0">
            <a:schemeClr val="accent1"/>
          </a:effectRef>
          <a:fontRef idx="minor">
            <a:schemeClr val="tx1"/>
          </a:fontRef>
        </p:style>
      </p:cxnSp>
      <p:sp>
        <p:nvSpPr>
          <p:cNvPr id="13" name="PA_等腰三角形 12"/>
          <p:cNvSpPr/>
          <p:nvPr>
            <p:custDataLst>
              <p:tags r:id="rId6"/>
            </p:custDataLst>
          </p:nvPr>
        </p:nvSpPr>
        <p:spPr>
          <a:xfrm rot="1949788">
            <a:off x="11139116" y="5234493"/>
            <a:ext cx="1066800" cy="323850"/>
          </a:xfrm>
          <a:prstGeom prst="triangle">
            <a:avLst/>
          </a:prstGeom>
          <a:solidFill>
            <a:srgbClr val="5CB5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Light" panose="020B0304030504040204" pitchFamily="34" charset="-120"/>
              <a:ea typeface="微軟正黑體 Light" panose="020B0304030504040204" pitchFamily="34" charset="-120"/>
              <a:cs typeface="Times New Roman" panose="02020603050405020304" pitchFamily="18" charset="0"/>
            </a:endParaRPr>
          </a:p>
        </p:txBody>
      </p:sp>
      <p:sp>
        <p:nvSpPr>
          <p:cNvPr id="16" name="PA_等腰三角形 15"/>
          <p:cNvSpPr/>
          <p:nvPr>
            <p:custDataLst>
              <p:tags r:id="rId7"/>
            </p:custDataLst>
          </p:nvPr>
        </p:nvSpPr>
        <p:spPr>
          <a:xfrm rot="1949788">
            <a:off x="7861796" y="5636539"/>
            <a:ext cx="1066800" cy="329157"/>
          </a:xfrm>
          <a:prstGeom prst="triangle">
            <a:avLst/>
          </a:prstGeom>
          <a:solidFill>
            <a:srgbClr val="5CB5A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Light" panose="020B0304030504040204" pitchFamily="34" charset="-120"/>
              <a:ea typeface="微軟正黑體 Light" panose="020B0304030504040204" pitchFamily="34" charset="-120"/>
              <a:cs typeface="Times New Roman" panose="02020603050405020304" pitchFamily="18" charset="0"/>
            </a:endParaRPr>
          </a:p>
        </p:txBody>
      </p:sp>
      <p:sp>
        <p:nvSpPr>
          <p:cNvPr id="17" name="PA_等腰三角形 16"/>
          <p:cNvSpPr/>
          <p:nvPr>
            <p:custDataLst>
              <p:tags r:id="rId8"/>
            </p:custDataLst>
          </p:nvPr>
        </p:nvSpPr>
        <p:spPr>
          <a:xfrm rot="1949788">
            <a:off x="2601985" y="63797"/>
            <a:ext cx="1066800" cy="1193938"/>
          </a:xfrm>
          <a:prstGeom prst="triangle">
            <a:avLst/>
          </a:prstGeom>
          <a:solidFill>
            <a:srgbClr val="01C29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Light" panose="020B0304030504040204" pitchFamily="34" charset="-120"/>
              <a:ea typeface="微軟正黑體 Light" panose="020B0304030504040204" pitchFamily="34" charset="-120"/>
              <a:cs typeface="Times New Roman" panose="02020603050405020304" pitchFamily="18" charset="0"/>
            </a:endParaRPr>
          </a:p>
        </p:txBody>
      </p:sp>
      <p:cxnSp>
        <p:nvCxnSpPr>
          <p:cNvPr id="21" name="PA_直接连接符 20"/>
          <p:cNvCxnSpPr/>
          <p:nvPr>
            <p:custDataLst>
              <p:tags r:id="rId9"/>
            </p:custDataLst>
          </p:nvPr>
        </p:nvCxnSpPr>
        <p:spPr>
          <a:xfrm>
            <a:off x="6664892" y="3242583"/>
            <a:ext cx="6096000" cy="6857999"/>
          </a:xfrm>
          <a:prstGeom prst="line">
            <a:avLst/>
          </a:prstGeom>
          <a:ln w="63500">
            <a:solidFill>
              <a:srgbClr val="EC4570">
                <a:alpha val="75000"/>
              </a:srgbClr>
            </a:solidFill>
          </a:ln>
        </p:spPr>
        <p:style>
          <a:lnRef idx="1">
            <a:schemeClr val="accent1"/>
          </a:lnRef>
          <a:fillRef idx="0">
            <a:schemeClr val="accent1"/>
          </a:fillRef>
          <a:effectRef idx="0">
            <a:schemeClr val="accent1"/>
          </a:effectRef>
          <a:fontRef idx="minor">
            <a:schemeClr val="tx1"/>
          </a:fontRef>
        </p:style>
      </p:cxnSp>
      <p:sp>
        <p:nvSpPr>
          <p:cNvPr id="18" name="PA_矩形 17"/>
          <p:cNvSpPr/>
          <p:nvPr>
            <p:custDataLst>
              <p:tags r:id="rId10"/>
            </p:custDataLst>
          </p:nvPr>
        </p:nvSpPr>
        <p:spPr bwMode="white">
          <a:xfrm>
            <a:off x="76200" y="2043654"/>
            <a:ext cx="6393550" cy="999457"/>
          </a:xfrm>
          <a:custGeom>
            <a:avLst/>
            <a:gdLst>
              <a:gd name="csX0" fmla="*/ 0 w 6724942"/>
              <a:gd name="csY0" fmla="*/ 0 h 1410661"/>
              <a:gd name="csX1" fmla="*/ 6724942 w 6724942"/>
              <a:gd name="csY1" fmla="*/ 0 h 1410661"/>
              <a:gd name="csX2" fmla="*/ 6724942 w 6724942"/>
              <a:gd name="csY2" fmla="*/ 1410661 h 1410661"/>
              <a:gd name="csX3" fmla="*/ 0 w 6724942"/>
              <a:gd name="csY3" fmla="*/ 1410661 h 1410661"/>
              <a:gd name="csX4" fmla="*/ 0 w 6724942"/>
              <a:gd name="csY4" fmla="*/ 0 h 1410661"/>
              <a:gd name="csX0" fmla="*/ 0 w 6934492"/>
              <a:gd name="csY0" fmla="*/ 0 h 1420186"/>
              <a:gd name="csX1" fmla="*/ 6724942 w 6934492"/>
              <a:gd name="csY1" fmla="*/ 0 h 1420186"/>
              <a:gd name="csX2" fmla="*/ 6934492 w 6934492"/>
              <a:gd name="csY2" fmla="*/ 1420186 h 1420186"/>
              <a:gd name="csX3" fmla="*/ 0 w 6934492"/>
              <a:gd name="csY3" fmla="*/ 1410661 h 1420186"/>
              <a:gd name="csX4" fmla="*/ 0 w 6934492"/>
              <a:gd name="csY4" fmla="*/ 0 h 1420186"/>
              <a:gd name="csX0" fmla="*/ 0 w 6934492"/>
              <a:gd name="csY0" fmla="*/ 0 h 1420186"/>
              <a:gd name="csX1" fmla="*/ 6772567 w 6934492"/>
              <a:gd name="csY1" fmla="*/ 0 h 1420186"/>
              <a:gd name="csX2" fmla="*/ 6934492 w 6934492"/>
              <a:gd name="csY2" fmla="*/ 1420186 h 1420186"/>
              <a:gd name="csX3" fmla="*/ 0 w 6934492"/>
              <a:gd name="csY3" fmla="*/ 1410661 h 1420186"/>
              <a:gd name="csX4" fmla="*/ 0 w 6934492"/>
              <a:gd name="csY4" fmla="*/ 0 h 1420186"/>
              <a:gd name="csX0" fmla="*/ 0 w 6934492"/>
              <a:gd name="csY0" fmla="*/ 0 h 1420186"/>
              <a:gd name="csX1" fmla="*/ 6743992 w 6934492"/>
              <a:gd name="csY1" fmla="*/ 0 h 1420186"/>
              <a:gd name="csX2" fmla="*/ 6934492 w 6934492"/>
              <a:gd name="csY2" fmla="*/ 1420186 h 1420186"/>
              <a:gd name="csX3" fmla="*/ 0 w 6934492"/>
              <a:gd name="csY3" fmla="*/ 1410661 h 1420186"/>
              <a:gd name="csX4" fmla="*/ 0 w 6934492"/>
              <a:gd name="csY4" fmla="*/ 0 h 1420186"/>
              <a:gd name="csX0" fmla="*/ 0 w 6928142"/>
              <a:gd name="csY0" fmla="*/ 0 h 1420186"/>
              <a:gd name="csX1" fmla="*/ 6743992 w 6928142"/>
              <a:gd name="csY1" fmla="*/ 0 h 1420186"/>
              <a:gd name="csX2" fmla="*/ 6928142 w 6928142"/>
              <a:gd name="csY2" fmla="*/ 1420186 h 1420186"/>
              <a:gd name="csX3" fmla="*/ 0 w 6928142"/>
              <a:gd name="csY3" fmla="*/ 1410661 h 1420186"/>
              <a:gd name="csX4" fmla="*/ 0 w 6928142"/>
              <a:gd name="csY4" fmla="*/ 0 h 1420186"/>
              <a:gd name="csX0" fmla="*/ 0 w 6928142"/>
              <a:gd name="csY0" fmla="*/ 6350 h 1426536"/>
              <a:gd name="csX1" fmla="*/ 6724942 w 6928142"/>
              <a:gd name="csY1" fmla="*/ 0 h 1426536"/>
              <a:gd name="csX2" fmla="*/ 6928142 w 6928142"/>
              <a:gd name="csY2" fmla="*/ 1426536 h 1426536"/>
              <a:gd name="csX3" fmla="*/ 0 w 6928142"/>
              <a:gd name="csY3" fmla="*/ 1417011 h 1426536"/>
              <a:gd name="csX4" fmla="*/ 0 w 6928142"/>
              <a:gd name="csY4" fmla="*/ 6350 h 1426536"/>
              <a:gd name="csX0" fmla="*/ 0 w 6928142"/>
              <a:gd name="csY0" fmla="*/ 11113 h 1431299"/>
              <a:gd name="csX1" fmla="*/ 6734467 w 6928142"/>
              <a:gd name="csY1" fmla="*/ 0 h 1431299"/>
              <a:gd name="csX2" fmla="*/ 6928142 w 6928142"/>
              <a:gd name="csY2" fmla="*/ 1431299 h 1431299"/>
              <a:gd name="csX3" fmla="*/ 0 w 6928142"/>
              <a:gd name="csY3" fmla="*/ 1421774 h 1431299"/>
              <a:gd name="csX4" fmla="*/ 0 w 6928142"/>
              <a:gd name="csY4" fmla="*/ 11113 h 1431299"/>
              <a:gd name="csX0" fmla="*/ 0 w 6928142"/>
              <a:gd name="csY0" fmla="*/ 0 h 1420186"/>
              <a:gd name="csX1" fmla="*/ 6736848 w 6928142"/>
              <a:gd name="csY1" fmla="*/ 3175 h 1420186"/>
              <a:gd name="csX2" fmla="*/ 6928142 w 6928142"/>
              <a:gd name="csY2" fmla="*/ 1420186 h 1420186"/>
              <a:gd name="csX3" fmla="*/ 0 w 6928142"/>
              <a:gd name="csY3" fmla="*/ 1410661 h 1420186"/>
              <a:gd name="csX4" fmla="*/ 0 w 6928142"/>
              <a:gd name="csY4" fmla="*/ 0 h 1420186"/>
              <a:gd name="csX0" fmla="*/ 0 w 6928142"/>
              <a:gd name="csY0" fmla="*/ 891 h 1421077"/>
              <a:gd name="csX1" fmla="*/ 6710914 w 6928142"/>
              <a:gd name="csY1" fmla="*/ 0 h 1421077"/>
              <a:gd name="csX2" fmla="*/ 6928142 w 6928142"/>
              <a:gd name="csY2" fmla="*/ 1421077 h 1421077"/>
              <a:gd name="csX3" fmla="*/ 0 w 6928142"/>
              <a:gd name="csY3" fmla="*/ 1411552 h 1421077"/>
              <a:gd name="csX4" fmla="*/ 0 w 6928142"/>
              <a:gd name="csY4" fmla="*/ 891 h 1421077"/>
              <a:gd name="csX0" fmla="*/ 0 w 6943704"/>
              <a:gd name="csY0" fmla="*/ 891 h 1417013"/>
              <a:gd name="csX1" fmla="*/ 6710914 w 6943704"/>
              <a:gd name="csY1" fmla="*/ 0 h 1417013"/>
              <a:gd name="csX2" fmla="*/ 6943704 w 6943704"/>
              <a:gd name="csY2" fmla="*/ 1417013 h 1417013"/>
              <a:gd name="csX3" fmla="*/ 0 w 6943704"/>
              <a:gd name="csY3" fmla="*/ 1411552 h 1417013"/>
              <a:gd name="csX4" fmla="*/ 0 w 6943704"/>
              <a:gd name="csY4" fmla="*/ 891 h 1417013"/>
              <a:gd name="csX0" fmla="*/ 0 w 6943704"/>
              <a:gd name="csY0" fmla="*/ 891 h 1417013"/>
              <a:gd name="csX1" fmla="*/ 6708321 w 6943704"/>
              <a:gd name="csY1" fmla="*/ 0 h 1417013"/>
              <a:gd name="csX2" fmla="*/ 6943704 w 6943704"/>
              <a:gd name="csY2" fmla="*/ 1417013 h 1417013"/>
              <a:gd name="csX3" fmla="*/ 0 w 6943704"/>
              <a:gd name="csY3" fmla="*/ 1411552 h 1417013"/>
              <a:gd name="csX4" fmla="*/ 0 w 6943704"/>
              <a:gd name="csY4" fmla="*/ 891 h 1417013"/>
              <a:gd name="csX0" fmla="*/ 0 w 6964455"/>
              <a:gd name="csY0" fmla="*/ 891 h 1412497"/>
              <a:gd name="csX1" fmla="*/ 6708321 w 6964455"/>
              <a:gd name="csY1" fmla="*/ 0 h 1412497"/>
              <a:gd name="csX2" fmla="*/ 6964455 w 6964455"/>
              <a:gd name="csY2" fmla="*/ 1412497 h 1412497"/>
              <a:gd name="csX3" fmla="*/ 0 w 6964455"/>
              <a:gd name="csY3" fmla="*/ 1411552 h 1412497"/>
              <a:gd name="csX4" fmla="*/ 0 w 6964455"/>
              <a:gd name="csY4" fmla="*/ 891 h 1412497"/>
              <a:gd name="csX0" fmla="*/ 0 w 6964455"/>
              <a:gd name="csY0" fmla="*/ 9923 h 1421529"/>
              <a:gd name="csX1" fmla="*/ 6691029 w 6964455"/>
              <a:gd name="csY1" fmla="*/ 0 h 1421529"/>
              <a:gd name="csX2" fmla="*/ 6964455 w 6964455"/>
              <a:gd name="csY2" fmla="*/ 1421529 h 1421529"/>
              <a:gd name="csX3" fmla="*/ 0 w 6964455"/>
              <a:gd name="csY3" fmla="*/ 1420584 h 1421529"/>
              <a:gd name="csX4" fmla="*/ 0 w 6964455"/>
              <a:gd name="csY4" fmla="*/ 9923 h 1421529"/>
              <a:gd name="csX0" fmla="*/ 0 w 6964455"/>
              <a:gd name="csY0" fmla="*/ 9923 h 1421529"/>
              <a:gd name="csX1" fmla="*/ 6680654 w 6964455"/>
              <a:gd name="csY1" fmla="*/ 0 h 1421529"/>
              <a:gd name="csX2" fmla="*/ 6964455 w 6964455"/>
              <a:gd name="csY2" fmla="*/ 1421529 h 1421529"/>
              <a:gd name="csX3" fmla="*/ 0 w 6964455"/>
              <a:gd name="csY3" fmla="*/ 1420584 h 1421529"/>
              <a:gd name="csX4" fmla="*/ 0 w 6964455"/>
              <a:gd name="csY4" fmla="*/ 9923 h 1421529"/>
            </a:gdLst>
            <a:ahLst/>
            <a:cxnLst>
              <a:cxn ang="0">
                <a:pos x="csX0" y="csY0"/>
              </a:cxn>
              <a:cxn ang="0">
                <a:pos x="csX1" y="csY1"/>
              </a:cxn>
              <a:cxn ang="0">
                <a:pos x="csX2" y="csY2"/>
              </a:cxn>
              <a:cxn ang="0">
                <a:pos x="csX3" y="csY3"/>
              </a:cxn>
              <a:cxn ang="0">
                <a:pos x="csX4" y="csY4"/>
              </a:cxn>
            </a:cxnLst>
            <a:rect l="l" t="t" r="r" b="b"/>
            <a:pathLst>
              <a:path w="6964455" h="1421529">
                <a:moveTo>
                  <a:pt x="0" y="9923"/>
                </a:moveTo>
                <a:lnTo>
                  <a:pt x="6680654" y="0"/>
                </a:lnTo>
                <a:lnTo>
                  <a:pt x="6964455" y="1421529"/>
                </a:lnTo>
                <a:lnTo>
                  <a:pt x="0" y="1420584"/>
                </a:lnTo>
                <a:lnTo>
                  <a:pt x="0" y="9923"/>
                </a:ln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Light" panose="020B0304030504040204" pitchFamily="34" charset="-120"/>
              <a:ea typeface="微軟正黑體 Light" panose="020B0304030504040204" pitchFamily="34" charset="-120"/>
              <a:cs typeface="Times New Roman" panose="02020603050405020304" pitchFamily="18" charset="0"/>
            </a:endParaRPr>
          </a:p>
        </p:txBody>
      </p:sp>
      <p:sp>
        <p:nvSpPr>
          <p:cNvPr id="7" name="PA_文本框 6"/>
          <p:cNvSpPr txBox="1"/>
          <p:nvPr>
            <p:custDataLst>
              <p:tags r:id="rId11"/>
            </p:custDataLst>
          </p:nvPr>
        </p:nvSpPr>
        <p:spPr>
          <a:xfrm>
            <a:off x="106824" y="2191807"/>
            <a:ext cx="7180384" cy="757130"/>
          </a:xfrm>
          <a:prstGeom prst="rect">
            <a:avLst/>
          </a:prstGeom>
          <a:noFill/>
        </p:spPr>
        <p:txBody>
          <a:bodyPr wrap="square" rtlCol="0">
            <a:spAutoFit/>
          </a:bodyPr>
          <a:lstStyle/>
          <a:p>
            <a:pPr algn="ctr">
              <a:lnSpc>
                <a:spcPct val="90000"/>
              </a:lnSpc>
            </a:pPr>
            <a:r>
              <a:rPr lang="zh-TW" altLang="en-US" sz="4800" b="1" dirty="0">
                <a:solidFill>
                  <a:srgbClr val="EB6E8E"/>
                </a:solidFill>
                <a:latin typeface="Times New Roman" panose="02020603050405020304" pitchFamily="18" charset="0"/>
                <a:ea typeface="微軟正黑體" panose="020B0604030504040204" pitchFamily="34" charset="-120"/>
                <a:cs typeface="Times New Roman" panose="02020603050405020304" pitchFamily="18" charset="0"/>
              </a:rPr>
              <a:t>澎湖守護神</a:t>
            </a:r>
            <a:endParaRPr lang="en-US" altLang="zh-CN" sz="4800" b="1" dirty="0">
              <a:solidFill>
                <a:srgbClr val="EB6E8E"/>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PA_等腰三角形 1"/>
          <p:cNvSpPr/>
          <p:nvPr>
            <p:custDataLst>
              <p:tags r:id="rId12"/>
            </p:custDataLst>
          </p:nvPr>
        </p:nvSpPr>
        <p:spPr>
          <a:xfrm rot="19369738">
            <a:off x="9376156" y="4776298"/>
            <a:ext cx="874021" cy="586954"/>
          </a:xfrm>
          <a:prstGeom prst="triangle">
            <a:avLst>
              <a:gd name="adj" fmla="val 52347"/>
            </a:avLst>
          </a:prstGeom>
          <a:solidFill>
            <a:srgbClr val="01C29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Light" panose="020B0304030504040204" pitchFamily="34" charset="-120"/>
              <a:ea typeface="微軟正黑體 Light" panose="020B0304030504040204" pitchFamily="34" charset="-120"/>
              <a:cs typeface="Times New Roman" panose="02020603050405020304" pitchFamily="18" charset="0"/>
            </a:endParaRPr>
          </a:p>
        </p:txBody>
      </p:sp>
      <p:sp>
        <p:nvSpPr>
          <p:cNvPr id="5" name="PA_矩形 17">
            <a:extLst>
              <a:ext uri="{FF2B5EF4-FFF2-40B4-BE49-F238E27FC236}">
                <a16:creationId xmlns:a16="http://schemas.microsoft.com/office/drawing/2014/main" id="{BB1677C7-64C7-D6CA-77D5-FA233E4E58F7}"/>
              </a:ext>
            </a:extLst>
          </p:cNvPr>
          <p:cNvSpPr/>
          <p:nvPr>
            <p:custDataLst>
              <p:tags r:id="rId13"/>
            </p:custDataLst>
          </p:nvPr>
        </p:nvSpPr>
        <p:spPr bwMode="white">
          <a:xfrm rot="10800000">
            <a:off x="2701405" y="3038555"/>
            <a:ext cx="9414395" cy="740446"/>
          </a:xfrm>
          <a:custGeom>
            <a:avLst/>
            <a:gdLst>
              <a:gd name="csX0" fmla="*/ 0 w 6724942"/>
              <a:gd name="csY0" fmla="*/ 0 h 1410661"/>
              <a:gd name="csX1" fmla="*/ 6724942 w 6724942"/>
              <a:gd name="csY1" fmla="*/ 0 h 1410661"/>
              <a:gd name="csX2" fmla="*/ 6724942 w 6724942"/>
              <a:gd name="csY2" fmla="*/ 1410661 h 1410661"/>
              <a:gd name="csX3" fmla="*/ 0 w 6724942"/>
              <a:gd name="csY3" fmla="*/ 1410661 h 1410661"/>
              <a:gd name="csX4" fmla="*/ 0 w 6724942"/>
              <a:gd name="csY4" fmla="*/ 0 h 1410661"/>
              <a:gd name="csX0" fmla="*/ 0 w 6934492"/>
              <a:gd name="csY0" fmla="*/ 0 h 1420186"/>
              <a:gd name="csX1" fmla="*/ 6724942 w 6934492"/>
              <a:gd name="csY1" fmla="*/ 0 h 1420186"/>
              <a:gd name="csX2" fmla="*/ 6934492 w 6934492"/>
              <a:gd name="csY2" fmla="*/ 1420186 h 1420186"/>
              <a:gd name="csX3" fmla="*/ 0 w 6934492"/>
              <a:gd name="csY3" fmla="*/ 1410661 h 1420186"/>
              <a:gd name="csX4" fmla="*/ 0 w 6934492"/>
              <a:gd name="csY4" fmla="*/ 0 h 1420186"/>
              <a:gd name="csX0" fmla="*/ 0 w 6934492"/>
              <a:gd name="csY0" fmla="*/ 0 h 1420186"/>
              <a:gd name="csX1" fmla="*/ 6772567 w 6934492"/>
              <a:gd name="csY1" fmla="*/ 0 h 1420186"/>
              <a:gd name="csX2" fmla="*/ 6934492 w 6934492"/>
              <a:gd name="csY2" fmla="*/ 1420186 h 1420186"/>
              <a:gd name="csX3" fmla="*/ 0 w 6934492"/>
              <a:gd name="csY3" fmla="*/ 1410661 h 1420186"/>
              <a:gd name="csX4" fmla="*/ 0 w 6934492"/>
              <a:gd name="csY4" fmla="*/ 0 h 1420186"/>
              <a:gd name="csX0" fmla="*/ 0 w 6934492"/>
              <a:gd name="csY0" fmla="*/ 0 h 1420186"/>
              <a:gd name="csX1" fmla="*/ 6743992 w 6934492"/>
              <a:gd name="csY1" fmla="*/ 0 h 1420186"/>
              <a:gd name="csX2" fmla="*/ 6934492 w 6934492"/>
              <a:gd name="csY2" fmla="*/ 1420186 h 1420186"/>
              <a:gd name="csX3" fmla="*/ 0 w 6934492"/>
              <a:gd name="csY3" fmla="*/ 1410661 h 1420186"/>
              <a:gd name="csX4" fmla="*/ 0 w 6934492"/>
              <a:gd name="csY4" fmla="*/ 0 h 1420186"/>
              <a:gd name="csX0" fmla="*/ 0 w 6928142"/>
              <a:gd name="csY0" fmla="*/ 0 h 1420186"/>
              <a:gd name="csX1" fmla="*/ 6743992 w 6928142"/>
              <a:gd name="csY1" fmla="*/ 0 h 1420186"/>
              <a:gd name="csX2" fmla="*/ 6928142 w 6928142"/>
              <a:gd name="csY2" fmla="*/ 1420186 h 1420186"/>
              <a:gd name="csX3" fmla="*/ 0 w 6928142"/>
              <a:gd name="csY3" fmla="*/ 1410661 h 1420186"/>
              <a:gd name="csX4" fmla="*/ 0 w 6928142"/>
              <a:gd name="csY4" fmla="*/ 0 h 1420186"/>
              <a:gd name="csX0" fmla="*/ 0 w 6928142"/>
              <a:gd name="csY0" fmla="*/ 6350 h 1426536"/>
              <a:gd name="csX1" fmla="*/ 6724942 w 6928142"/>
              <a:gd name="csY1" fmla="*/ 0 h 1426536"/>
              <a:gd name="csX2" fmla="*/ 6928142 w 6928142"/>
              <a:gd name="csY2" fmla="*/ 1426536 h 1426536"/>
              <a:gd name="csX3" fmla="*/ 0 w 6928142"/>
              <a:gd name="csY3" fmla="*/ 1417011 h 1426536"/>
              <a:gd name="csX4" fmla="*/ 0 w 6928142"/>
              <a:gd name="csY4" fmla="*/ 6350 h 1426536"/>
              <a:gd name="csX0" fmla="*/ 0 w 6928142"/>
              <a:gd name="csY0" fmla="*/ 11113 h 1431299"/>
              <a:gd name="csX1" fmla="*/ 6734467 w 6928142"/>
              <a:gd name="csY1" fmla="*/ 0 h 1431299"/>
              <a:gd name="csX2" fmla="*/ 6928142 w 6928142"/>
              <a:gd name="csY2" fmla="*/ 1431299 h 1431299"/>
              <a:gd name="csX3" fmla="*/ 0 w 6928142"/>
              <a:gd name="csY3" fmla="*/ 1421774 h 1431299"/>
              <a:gd name="csX4" fmla="*/ 0 w 6928142"/>
              <a:gd name="csY4" fmla="*/ 11113 h 1431299"/>
              <a:gd name="csX0" fmla="*/ 0 w 6928142"/>
              <a:gd name="csY0" fmla="*/ 0 h 1420186"/>
              <a:gd name="csX1" fmla="*/ 6736848 w 6928142"/>
              <a:gd name="csY1" fmla="*/ 3175 h 1420186"/>
              <a:gd name="csX2" fmla="*/ 6928142 w 6928142"/>
              <a:gd name="csY2" fmla="*/ 1420186 h 1420186"/>
              <a:gd name="csX3" fmla="*/ 0 w 6928142"/>
              <a:gd name="csY3" fmla="*/ 1410661 h 1420186"/>
              <a:gd name="csX4" fmla="*/ 0 w 6928142"/>
              <a:gd name="csY4" fmla="*/ 0 h 1420186"/>
              <a:gd name="csX0" fmla="*/ 0 w 8055959"/>
              <a:gd name="csY0" fmla="*/ 0 h 1420186"/>
              <a:gd name="csX1" fmla="*/ 8055959 w 8055959"/>
              <a:gd name="csY1" fmla="*/ 9455 h 1420186"/>
              <a:gd name="csX2" fmla="*/ 6928142 w 8055959"/>
              <a:gd name="csY2" fmla="*/ 1420186 h 1420186"/>
              <a:gd name="csX3" fmla="*/ 0 w 8055959"/>
              <a:gd name="csY3" fmla="*/ 1410661 h 1420186"/>
              <a:gd name="csX4" fmla="*/ 0 w 8055959"/>
              <a:gd name="csY4" fmla="*/ 0 h 1420186"/>
              <a:gd name="csX0" fmla="*/ 0 w 7493063"/>
              <a:gd name="csY0" fmla="*/ 0 h 1420186"/>
              <a:gd name="csX1" fmla="*/ 7493063 w 7493063"/>
              <a:gd name="csY1" fmla="*/ 23158 h 1420186"/>
              <a:gd name="csX2" fmla="*/ 6928142 w 7493063"/>
              <a:gd name="csY2" fmla="*/ 1420186 h 1420186"/>
              <a:gd name="csX3" fmla="*/ 0 w 7493063"/>
              <a:gd name="csY3" fmla="*/ 1410661 h 1420186"/>
              <a:gd name="csX4" fmla="*/ 0 w 7493063"/>
              <a:gd name="csY4" fmla="*/ 0 h 1420186"/>
            </a:gdLst>
            <a:ahLst/>
            <a:cxnLst>
              <a:cxn ang="0">
                <a:pos x="csX0" y="csY0"/>
              </a:cxn>
              <a:cxn ang="0">
                <a:pos x="csX1" y="csY1"/>
              </a:cxn>
              <a:cxn ang="0">
                <a:pos x="csX2" y="csY2"/>
              </a:cxn>
              <a:cxn ang="0">
                <a:pos x="csX3" y="csY3"/>
              </a:cxn>
              <a:cxn ang="0">
                <a:pos x="csX4" y="csY4"/>
              </a:cxn>
            </a:cxnLst>
            <a:rect l="l" t="t" r="r" b="b"/>
            <a:pathLst>
              <a:path w="7493063" h="1420186">
                <a:moveTo>
                  <a:pt x="0" y="0"/>
                </a:moveTo>
                <a:lnTo>
                  <a:pt x="7493063" y="23158"/>
                </a:lnTo>
                <a:lnTo>
                  <a:pt x="6928142" y="1420186"/>
                </a:lnTo>
                <a:lnTo>
                  <a:pt x="0" y="1410661"/>
                </a:lnTo>
                <a:lnTo>
                  <a:pt x="0" y="0"/>
                </a:ln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Light" panose="020B0304030504040204" pitchFamily="34" charset="-120"/>
              <a:ea typeface="微軟正黑體 Light" panose="020B0304030504040204" pitchFamily="34" charset="-120"/>
              <a:cs typeface="Times New Roman" panose="02020603050405020304" pitchFamily="18" charset="0"/>
            </a:endParaRPr>
          </a:p>
        </p:txBody>
      </p:sp>
      <p:sp>
        <p:nvSpPr>
          <p:cNvPr id="23" name="PA_文本框 22"/>
          <p:cNvSpPr txBox="1"/>
          <p:nvPr>
            <p:custDataLst>
              <p:tags r:id="rId14"/>
            </p:custDataLst>
          </p:nvPr>
        </p:nvSpPr>
        <p:spPr>
          <a:xfrm>
            <a:off x="3411180" y="3041878"/>
            <a:ext cx="8823602" cy="769441"/>
          </a:xfrm>
          <a:prstGeom prst="rect">
            <a:avLst/>
          </a:prstGeom>
          <a:noFill/>
        </p:spPr>
        <p:txBody>
          <a:bodyPr wrap="square" rtlCol="0">
            <a:spAutoFit/>
          </a:bodyPr>
          <a:lstStyle/>
          <a:p>
            <a:pPr algn="ctr"/>
            <a:r>
              <a:rPr kumimoji="1" lang="zh-TW" altLang="en-US" sz="4400" b="1" dirty="0">
                <a:solidFill>
                  <a:srgbClr val="01C293"/>
                </a:solidFill>
                <a:latin typeface="Times New Roman" panose="02020603050405020304" pitchFamily="18" charset="0"/>
                <a:ea typeface="微軟正黑體" panose="020B0604030504040204" pitchFamily="34" charset="-120"/>
                <a:cs typeface="Times New Roman" panose="02020603050405020304" pitchFamily="18" charset="0"/>
              </a:rPr>
              <a:t>防災協作中心</a:t>
            </a:r>
          </a:p>
        </p:txBody>
      </p:sp>
      <p:pic>
        <p:nvPicPr>
          <p:cNvPr id="25" name="圖片 24">
            <a:extLst>
              <a:ext uri="{FF2B5EF4-FFF2-40B4-BE49-F238E27FC236}">
                <a16:creationId xmlns:a16="http://schemas.microsoft.com/office/drawing/2014/main" id="{4C30E4A7-86B0-E898-52FB-092375858EA7}"/>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2848" y="80496"/>
            <a:ext cx="3428571" cy="800000"/>
          </a:xfrm>
          <a:prstGeom prst="rect">
            <a:avLst/>
          </a:prstGeom>
        </p:spPr>
      </p:pic>
      <p:sp>
        <p:nvSpPr>
          <p:cNvPr id="28" name="PA_等腰三角形 15">
            <a:extLst>
              <a:ext uri="{FF2B5EF4-FFF2-40B4-BE49-F238E27FC236}">
                <a16:creationId xmlns:a16="http://schemas.microsoft.com/office/drawing/2014/main" id="{5F00E70F-99E2-B2B7-DE63-4699F63CC429}"/>
              </a:ext>
            </a:extLst>
          </p:cNvPr>
          <p:cNvSpPr/>
          <p:nvPr>
            <p:custDataLst>
              <p:tags r:id="rId15"/>
            </p:custDataLst>
          </p:nvPr>
        </p:nvSpPr>
        <p:spPr>
          <a:xfrm rot="17436453">
            <a:off x="10870241" y="2247407"/>
            <a:ext cx="1066800" cy="323850"/>
          </a:xfrm>
          <a:prstGeom prst="triangle">
            <a:avLst/>
          </a:prstGeom>
          <a:solidFill>
            <a:srgbClr val="5CB5A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Light" panose="020B0304030504040204" pitchFamily="34" charset="-120"/>
              <a:ea typeface="微軟正黑體 Light" panose="020B0304030504040204" pitchFamily="34" charset="-120"/>
              <a:cs typeface="Times New Roman" panose="02020603050405020304" pitchFamily="18" charset="0"/>
            </a:endParaRPr>
          </a:p>
        </p:txBody>
      </p:sp>
      <p:sp>
        <p:nvSpPr>
          <p:cNvPr id="29" name="PA_等腰三角形 11">
            <a:extLst>
              <a:ext uri="{FF2B5EF4-FFF2-40B4-BE49-F238E27FC236}">
                <a16:creationId xmlns:a16="http://schemas.microsoft.com/office/drawing/2014/main" id="{DC64B15D-3367-ADC1-AF07-87D2ABFE99FC}"/>
              </a:ext>
            </a:extLst>
          </p:cNvPr>
          <p:cNvSpPr/>
          <p:nvPr>
            <p:custDataLst>
              <p:tags r:id="rId16"/>
            </p:custDataLst>
          </p:nvPr>
        </p:nvSpPr>
        <p:spPr>
          <a:xfrm rot="3917054">
            <a:off x="402480" y="5304862"/>
            <a:ext cx="908850" cy="814388"/>
          </a:xfrm>
          <a:prstGeom prst="triangle">
            <a:avLst/>
          </a:prstGeom>
          <a:noFill/>
          <a:ln w="50800">
            <a:solidFill>
              <a:srgbClr val="EE71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Light" panose="020B0304030504040204" pitchFamily="34" charset="-120"/>
              <a:ea typeface="微軟正黑體 Light" panose="020B0304030504040204" pitchFamily="34" charset="-120"/>
              <a:cs typeface="Times New Roman" panose="02020603050405020304" pitchFamily="18" charset="0"/>
            </a:endParaRPr>
          </a:p>
        </p:txBody>
      </p:sp>
      <p:sp>
        <p:nvSpPr>
          <p:cNvPr id="22" name="PA_文本框 21"/>
          <p:cNvSpPr txBox="1"/>
          <p:nvPr>
            <p:custDataLst>
              <p:tags r:id="rId17"/>
            </p:custDataLst>
          </p:nvPr>
        </p:nvSpPr>
        <p:spPr>
          <a:xfrm>
            <a:off x="-17392" y="6396335"/>
            <a:ext cx="3428572" cy="461665"/>
          </a:xfrm>
          <a:prstGeom prst="rect">
            <a:avLst/>
          </a:prstGeom>
          <a:noFill/>
        </p:spPr>
        <p:txBody>
          <a:bodyPr wrap="square" rtlCol="0">
            <a:spAutoFit/>
          </a:bodyPr>
          <a:lstStyle/>
          <a:p>
            <a:r>
              <a:rPr kumimoji="1" lang="zh-TW" altLang="en-US" sz="2400" b="1" dirty="0">
                <a:solidFill>
                  <a:srgbClr val="5CB5A3"/>
                </a:solidFill>
                <a:latin typeface="Times New Roman" panose="02020603050405020304" pitchFamily="18" charset="0"/>
                <a:ea typeface="微軟正黑體" panose="020B0604030504040204" pitchFamily="34" charset="-120"/>
                <a:cs typeface="Times New Roman" panose="02020603050405020304" pitchFamily="18" charset="0"/>
              </a:rPr>
              <a:t>中華民國</a:t>
            </a:r>
            <a:r>
              <a:rPr kumimoji="1" lang="en-US" altLang="zh-TW" sz="2400" b="1" dirty="0">
                <a:solidFill>
                  <a:srgbClr val="5CB5A3"/>
                </a:solidFill>
                <a:latin typeface="Times New Roman" panose="02020603050405020304" pitchFamily="18" charset="0"/>
                <a:ea typeface="微軟正黑體" panose="020B0604030504040204" pitchFamily="34" charset="-120"/>
                <a:cs typeface="Times New Roman" panose="02020603050405020304" pitchFamily="18" charset="0"/>
              </a:rPr>
              <a:t>115</a:t>
            </a:r>
            <a:r>
              <a:rPr kumimoji="1" lang="zh-TW" altLang="en-US" sz="2400" b="1" dirty="0">
                <a:solidFill>
                  <a:srgbClr val="5CB5A3"/>
                </a:solidFill>
                <a:latin typeface="Times New Roman" panose="02020603050405020304" pitchFamily="18" charset="0"/>
                <a:ea typeface="微軟正黑體" panose="020B0604030504040204" pitchFamily="34" charset="-120"/>
                <a:cs typeface="Times New Roman" panose="02020603050405020304" pitchFamily="18" charset="0"/>
              </a:rPr>
              <a:t>年</a:t>
            </a:r>
            <a:r>
              <a:rPr kumimoji="1" lang="en-US" altLang="zh-TW" sz="2400" b="1" dirty="0">
                <a:solidFill>
                  <a:srgbClr val="5CB5A3"/>
                </a:solidFill>
                <a:latin typeface="Times New Roman" panose="02020603050405020304" pitchFamily="18" charset="0"/>
                <a:ea typeface="微軟正黑體" panose="020B0604030504040204" pitchFamily="34" charset="-120"/>
                <a:cs typeface="Times New Roman" panose="02020603050405020304" pitchFamily="18" charset="0"/>
              </a:rPr>
              <a:t>05</a:t>
            </a:r>
            <a:r>
              <a:rPr kumimoji="1" lang="zh-TW" altLang="en-US" sz="2400" b="1" dirty="0">
                <a:solidFill>
                  <a:srgbClr val="5CB5A3"/>
                </a:solidFill>
                <a:latin typeface="Times New Roman" panose="02020603050405020304" pitchFamily="18" charset="0"/>
                <a:ea typeface="微軟正黑體" panose="020B0604030504040204" pitchFamily="34" charset="-120"/>
                <a:cs typeface="Times New Roman" panose="02020603050405020304" pitchFamily="18" charset="0"/>
              </a:rPr>
              <a:t>月</a:t>
            </a:r>
            <a:r>
              <a:rPr kumimoji="1" lang="en-US" altLang="zh-TW" sz="2400" b="1" dirty="0">
                <a:solidFill>
                  <a:srgbClr val="5CB5A3"/>
                </a:solidFill>
                <a:latin typeface="Times New Roman" panose="02020603050405020304" pitchFamily="18" charset="0"/>
                <a:ea typeface="微軟正黑體" panose="020B0604030504040204" pitchFamily="34" charset="-120"/>
                <a:cs typeface="Times New Roman" panose="02020603050405020304" pitchFamily="18" charset="0"/>
              </a:rPr>
              <a:t>19</a:t>
            </a:r>
            <a:r>
              <a:rPr kumimoji="1" lang="zh-TW" altLang="en-US" sz="2400" b="1" dirty="0">
                <a:solidFill>
                  <a:srgbClr val="5CB5A3"/>
                </a:solidFill>
                <a:latin typeface="Times New Roman" panose="02020603050405020304" pitchFamily="18" charset="0"/>
                <a:ea typeface="微軟正黑體" panose="020B0604030504040204" pitchFamily="34" charset="-120"/>
                <a:cs typeface="Times New Roman" panose="02020603050405020304" pitchFamily="18" charset="0"/>
              </a:rPr>
              <a:t>日</a:t>
            </a:r>
            <a:endParaRPr kumimoji="1" lang="zh-CN" altLang="en-US" sz="2400" b="1" dirty="0">
              <a:solidFill>
                <a:srgbClr val="5CB5A3"/>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4" name="PA_文本框 21">
            <a:extLst>
              <a:ext uri="{FF2B5EF4-FFF2-40B4-BE49-F238E27FC236}">
                <a16:creationId xmlns:a16="http://schemas.microsoft.com/office/drawing/2014/main" id="{084F70A4-A96C-7B5F-51EB-022D5F25008E}"/>
              </a:ext>
            </a:extLst>
          </p:cNvPr>
          <p:cNvSpPr txBox="1"/>
          <p:nvPr>
            <p:custDataLst>
              <p:tags r:id="rId18"/>
            </p:custDataLst>
          </p:nvPr>
        </p:nvSpPr>
        <p:spPr>
          <a:xfrm>
            <a:off x="7736211" y="3921829"/>
            <a:ext cx="4196103" cy="830997"/>
          </a:xfrm>
          <a:prstGeom prst="rect">
            <a:avLst/>
          </a:prstGeom>
          <a:noFill/>
        </p:spPr>
        <p:txBody>
          <a:bodyPr wrap="square" rtlCol="0">
            <a:spAutoFit/>
          </a:bodyPr>
          <a:lstStyle/>
          <a:p>
            <a:r>
              <a:rPr lang="zh-TW" altLang="en-US" sz="4800" b="1" dirty="0">
                <a:solidFill>
                  <a:srgbClr val="656565"/>
                </a:solidFill>
                <a:latin typeface="Times New Roman" panose="02020603050405020304" pitchFamily="18" charset="0"/>
                <a:ea typeface="微軟正黑體" panose="020B0604030504040204" pitchFamily="34" charset="-120"/>
                <a:cs typeface="Times New Roman" panose="02020603050405020304" pitchFamily="18" charset="0"/>
              </a:rPr>
              <a:t>報告人</a:t>
            </a:r>
            <a:r>
              <a:rPr lang="en-US" altLang="zh-TW" sz="4800" b="1" dirty="0">
                <a:solidFill>
                  <a:srgbClr val="656565"/>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4800" b="1" dirty="0">
                <a:solidFill>
                  <a:srgbClr val="656565"/>
                </a:solidFill>
                <a:latin typeface="Times New Roman" panose="02020603050405020304" pitchFamily="18" charset="0"/>
                <a:ea typeface="微軟正黑體" panose="020B0604030504040204" pitchFamily="34" charset="-120"/>
                <a:cs typeface="Times New Roman" panose="02020603050405020304" pitchFamily="18" charset="0"/>
              </a:rPr>
              <a:t>吳宜璁</a:t>
            </a:r>
            <a:endParaRPr lang="zh-CN" altLang="en-US" sz="4800" b="1" dirty="0">
              <a:solidFill>
                <a:srgbClr val="656565"/>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55157" y="166352"/>
            <a:ext cx="3181839" cy="1446550"/>
            <a:chOff x="170959" y="546384"/>
            <a:chExt cx="3181839" cy="1446550"/>
          </a:xfrm>
        </p:grpSpPr>
        <p:grpSp>
          <p:nvGrpSpPr>
            <p:cNvPr id="8" name="组合 7"/>
            <p:cNvGrpSpPr/>
            <p:nvPr/>
          </p:nvGrpSpPr>
          <p:grpSpPr>
            <a:xfrm>
              <a:off x="170959" y="731706"/>
              <a:ext cx="3181839" cy="1202768"/>
              <a:chOff x="-61269" y="588335"/>
              <a:chExt cx="3181839" cy="1202768"/>
            </a:xfrm>
          </p:grpSpPr>
          <p:sp>
            <p:nvSpPr>
              <p:cNvPr id="5" name="文本框 4"/>
              <p:cNvSpPr txBox="1"/>
              <p:nvPr/>
            </p:nvSpPr>
            <p:spPr>
              <a:xfrm>
                <a:off x="-61269" y="1390993"/>
                <a:ext cx="3181839" cy="400110"/>
              </a:xfrm>
              <a:prstGeom prst="rect">
                <a:avLst/>
              </a:prstGeom>
              <a:noFill/>
            </p:spPr>
            <p:txBody>
              <a:bodyPr wrap="square" rtlCol="0">
                <a:spAutoFit/>
              </a:bodyPr>
              <a:lstStyle/>
              <a:p>
                <a:pPr algn="ctr"/>
                <a:r>
                  <a:rPr lang="en-US" altLang="zh-CN" sz="2000" dirty="0">
                    <a:solidFill>
                      <a:schemeClr val="bg1"/>
                    </a:solidFill>
                    <a:latin typeface="Times New Roman" panose="02020603050405020304" pitchFamily="18" charset="0"/>
                    <a:ea typeface="微軟正黑體 Light" panose="020B0304030504040204" pitchFamily="34" charset="-120"/>
                    <a:cs typeface="Times New Roman" panose="02020603050405020304" pitchFamily="18" charset="0"/>
                  </a:rPr>
                  <a:t>ONTENTS</a:t>
                </a:r>
                <a:endParaRPr lang="zh-CN" altLang="en-US" sz="2000" dirty="0">
                  <a:solidFill>
                    <a:schemeClr val="bg1"/>
                  </a:solidFill>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6" name="文本框 5"/>
              <p:cNvSpPr txBox="1"/>
              <p:nvPr/>
            </p:nvSpPr>
            <p:spPr>
              <a:xfrm>
                <a:off x="635416" y="588335"/>
                <a:ext cx="1788469" cy="1015663"/>
              </a:xfrm>
              <a:prstGeom prst="rect">
                <a:avLst/>
              </a:prstGeom>
              <a:noFill/>
            </p:spPr>
            <p:txBody>
              <a:bodyPr wrap="square" rtlCol="0">
                <a:spAutoFit/>
              </a:bodyPr>
              <a:lstStyle/>
              <a:p>
                <a:pPr algn="ctr"/>
                <a:r>
                  <a:rPr lang="zh-TW" altLang="en-US" sz="6000" dirty="0">
                    <a:solidFill>
                      <a:schemeClr val="bg1"/>
                    </a:solidFill>
                    <a:latin typeface="Times New Roman" panose="02020603050405020304" pitchFamily="18" charset="0"/>
                    <a:ea typeface="微軟正黑體 Light" panose="020B0304030504040204" pitchFamily="34" charset="-120"/>
                    <a:cs typeface="Times New Roman" panose="02020603050405020304" pitchFamily="18" charset="0"/>
                  </a:rPr>
                  <a:t>目錄</a:t>
                </a:r>
                <a:endParaRPr lang="zh-CN" altLang="en-US" sz="1400" dirty="0">
                  <a:solidFill>
                    <a:schemeClr val="bg1"/>
                  </a:solidFill>
                  <a:latin typeface="Times New Roman" panose="02020603050405020304" pitchFamily="18" charset="0"/>
                  <a:ea typeface="微軟正黑體 Light" panose="020B0304030504040204" pitchFamily="34" charset="-120"/>
                  <a:cs typeface="Times New Roman" panose="02020603050405020304" pitchFamily="18" charset="0"/>
                </a:endParaRPr>
              </a:p>
            </p:txBody>
          </p:sp>
        </p:grpSp>
        <p:sp>
          <p:nvSpPr>
            <p:cNvPr id="7" name="矩形 6"/>
            <p:cNvSpPr/>
            <p:nvPr/>
          </p:nvSpPr>
          <p:spPr>
            <a:xfrm flipH="1">
              <a:off x="258042" y="546384"/>
              <a:ext cx="910036" cy="1446550"/>
            </a:xfrm>
            <a:prstGeom prst="rect">
              <a:avLst/>
            </a:prstGeom>
          </p:spPr>
          <p:txBody>
            <a:bodyPr wrap="square">
              <a:spAutoFit/>
            </a:bodyPr>
            <a:lstStyle/>
            <a:p>
              <a:r>
                <a:rPr lang="en-US" altLang="zh-CN" sz="8800" dirty="0">
                  <a:solidFill>
                    <a:schemeClr val="bg1"/>
                  </a:solidFill>
                  <a:latin typeface="Times New Roman" panose="02020603050405020304" pitchFamily="18" charset="0"/>
                  <a:ea typeface="微軟正黑體 Light" panose="020B0304030504040204" pitchFamily="34" charset="-120"/>
                  <a:cs typeface="Times New Roman" panose="02020603050405020304" pitchFamily="18" charset="0"/>
                </a:rPr>
                <a:t>C</a:t>
              </a:r>
              <a:endParaRPr lang="zh-CN" altLang="en-US" sz="8800" dirty="0">
                <a:latin typeface="Times New Roman" panose="02020603050405020304" pitchFamily="18" charset="0"/>
                <a:ea typeface="微軟正黑體 Light" panose="020B0304030504040204" pitchFamily="34" charset="-120"/>
                <a:cs typeface="Times New Roman" panose="02020603050405020304" pitchFamily="18" charset="0"/>
              </a:endParaRPr>
            </a:p>
          </p:txBody>
        </p:sp>
      </p:grpSp>
      <p:sp>
        <p:nvSpPr>
          <p:cNvPr id="12" name="文字版面配置區 11">
            <a:extLst>
              <a:ext uri="{FF2B5EF4-FFF2-40B4-BE49-F238E27FC236}">
                <a16:creationId xmlns:a16="http://schemas.microsoft.com/office/drawing/2014/main" id="{1B24D8D2-A543-3964-AF5E-BA6E59216B29}"/>
              </a:ext>
            </a:extLst>
          </p:cNvPr>
          <p:cNvSpPr>
            <a:spLocks noGrp="1"/>
          </p:cNvSpPr>
          <p:nvPr>
            <p:ph type="body" sz="quarter" idx="10"/>
          </p:nvPr>
        </p:nvSpPr>
        <p:spPr/>
        <p:txBody>
          <a:bodyPr>
            <a:normAutofit/>
          </a:bodyPr>
          <a:lstStyle/>
          <a:p>
            <a:r>
              <a:rPr lang="zh-TW" altLang="en-US" sz="3500" dirty="0"/>
              <a:t>推動與歷程</a:t>
            </a:r>
          </a:p>
        </p:txBody>
      </p:sp>
      <p:sp>
        <p:nvSpPr>
          <p:cNvPr id="13" name="文字版面配置區 12">
            <a:extLst>
              <a:ext uri="{FF2B5EF4-FFF2-40B4-BE49-F238E27FC236}">
                <a16:creationId xmlns:a16="http://schemas.microsoft.com/office/drawing/2014/main" id="{04E3F305-456F-2A1A-A152-12DAAC688D29}"/>
              </a:ext>
            </a:extLst>
          </p:cNvPr>
          <p:cNvSpPr>
            <a:spLocks noGrp="1"/>
          </p:cNvSpPr>
          <p:nvPr>
            <p:ph type="body" sz="quarter" idx="11"/>
          </p:nvPr>
        </p:nvSpPr>
        <p:spPr/>
        <p:txBody>
          <a:bodyPr>
            <a:normAutofit/>
          </a:bodyPr>
          <a:lstStyle/>
          <a:p>
            <a:r>
              <a:rPr lang="zh-TW" altLang="en-US" sz="3500" dirty="0"/>
              <a:t>任務</a:t>
            </a:r>
          </a:p>
        </p:txBody>
      </p:sp>
      <p:sp>
        <p:nvSpPr>
          <p:cNvPr id="16" name="文字版面配置區 15">
            <a:extLst>
              <a:ext uri="{FF2B5EF4-FFF2-40B4-BE49-F238E27FC236}">
                <a16:creationId xmlns:a16="http://schemas.microsoft.com/office/drawing/2014/main" id="{A5A743B1-435E-FDDE-E061-623945736EDB}"/>
              </a:ext>
            </a:extLst>
          </p:cNvPr>
          <p:cNvSpPr>
            <a:spLocks noGrp="1"/>
          </p:cNvSpPr>
          <p:nvPr>
            <p:ph type="body" sz="quarter" idx="12"/>
          </p:nvPr>
        </p:nvSpPr>
        <p:spPr/>
        <p:txBody>
          <a:bodyPr>
            <a:noAutofit/>
          </a:bodyPr>
          <a:lstStyle/>
          <a:p>
            <a:r>
              <a:rPr lang="zh-TW" altLang="en-US" sz="3500" dirty="0"/>
              <a:t>權責與架構</a:t>
            </a:r>
          </a:p>
        </p:txBody>
      </p:sp>
      <p:sp>
        <p:nvSpPr>
          <p:cNvPr id="19" name="文字版面配置區 18">
            <a:extLst>
              <a:ext uri="{FF2B5EF4-FFF2-40B4-BE49-F238E27FC236}">
                <a16:creationId xmlns:a16="http://schemas.microsoft.com/office/drawing/2014/main" id="{4FC7F937-C5A9-4F59-5103-72900751228E}"/>
              </a:ext>
            </a:extLst>
          </p:cNvPr>
          <p:cNvSpPr>
            <a:spLocks noGrp="1"/>
          </p:cNvSpPr>
          <p:nvPr>
            <p:ph type="body" sz="quarter" idx="13"/>
          </p:nvPr>
        </p:nvSpPr>
        <p:spPr/>
        <p:txBody>
          <a:bodyPr anchor="ctr">
            <a:normAutofit/>
          </a:bodyPr>
          <a:lstStyle/>
          <a:p>
            <a:r>
              <a:rPr lang="zh-TW" altLang="en-US" sz="3500" dirty="0"/>
              <a:t>目的與機制</a:t>
            </a:r>
          </a:p>
        </p:txBody>
      </p:sp>
      <p:sp>
        <p:nvSpPr>
          <p:cNvPr id="22" name="文字版面配置區 21">
            <a:extLst>
              <a:ext uri="{FF2B5EF4-FFF2-40B4-BE49-F238E27FC236}">
                <a16:creationId xmlns:a16="http://schemas.microsoft.com/office/drawing/2014/main" id="{6F3B3826-2B77-A3AB-A3A1-7CDE7258494E}"/>
              </a:ext>
            </a:extLst>
          </p:cNvPr>
          <p:cNvSpPr>
            <a:spLocks noGrp="1"/>
          </p:cNvSpPr>
          <p:nvPr>
            <p:ph type="body" sz="quarter" idx="14"/>
          </p:nvPr>
        </p:nvSpPr>
        <p:spPr/>
        <p:txBody>
          <a:bodyPr>
            <a:normAutofit/>
          </a:bodyPr>
          <a:lstStyle/>
          <a:p>
            <a:r>
              <a:rPr lang="zh-TW" altLang="en-US" sz="3500" dirty="0"/>
              <a:t>功能編組</a:t>
            </a:r>
          </a:p>
        </p:txBody>
      </p:sp>
      <p:sp>
        <p:nvSpPr>
          <p:cNvPr id="2" name="文字版面配置區 1">
            <a:extLst>
              <a:ext uri="{FF2B5EF4-FFF2-40B4-BE49-F238E27FC236}">
                <a16:creationId xmlns:a16="http://schemas.microsoft.com/office/drawing/2014/main" id="{612CF464-20F3-D897-B2B5-5F17FEC69514}"/>
              </a:ext>
            </a:extLst>
          </p:cNvPr>
          <p:cNvSpPr>
            <a:spLocks noGrp="1"/>
          </p:cNvSpPr>
          <p:nvPr>
            <p:ph type="body" sz="quarter" idx="15"/>
          </p:nvPr>
        </p:nvSpPr>
        <p:spPr/>
        <p:txBody>
          <a:bodyPr anchor="ctr">
            <a:normAutofit/>
          </a:bodyPr>
          <a:lstStyle/>
          <a:p>
            <a:r>
              <a:rPr lang="zh-TW" altLang="en-US" sz="3500" dirty="0"/>
              <a:t>操作流程</a:t>
            </a:r>
          </a:p>
        </p:txBody>
      </p:sp>
      <p:sp>
        <p:nvSpPr>
          <p:cNvPr id="3" name="文字版面配置區 2">
            <a:extLst>
              <a:ext uri="{FF2B5EF4-FFF2-40B4-BE49-F238E27FC236}">
                <a16:creationId xmlns:a16="http://schemas.microsoft.com/office/drawing/2014/main" id="{2B3601B7-D73B-E66E-22C0-D89B076D381F}"/>
              </a:ext>
            </a:extLst>
          </p:cNvPr>
          <p:cNvSpPr>
            <a:spLocks noGrp="1"/>
          </p:cNvSpPr>
          <p:nvPr>
            <p:ph type="body" sz="quarter" idx="16"/>
          </p:nvPr>
        </p:nvSpPr>
        <p:spPr/>
        <p:txBody>
          <a:bodyPr anchor="ctr">
            <a:normAutofit/>
          </a:bodyPr>
          <a:lstStyle/>
          <a:p>
            <a:r>
              <a:rPr lang="zh-TW" altLang="en-US" sz="3500" dirty="0"/>
              <a:t>預期效益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08CC1-C7F4-0522-9D78-70F65FF65034}"/>
            </a:ext>
          </a:extLst>
        </p:cNvPr>
        <p:cNvGrpSpPr/>
        <p:nvPr/>
      </p:nvGrpSpPr>
      <p:grpSpPr>
        <a:xfrm>
          <a:off x="0" y="0"/>
          <a:ext cx="0" cy="0"/>
          <a:chOff x="0" y="0"/>
          <a:chExt cx="0" cy="0"/>
        </a:xfrm>
      </p:grpSpPr>
      <p:pic>
        <p:nvPicPr>
          <p:cNvPr id="5" name="圖片 4">
            <a:extLst>
              <a:ext uri="{FF2B5EF4-FFF2-40B4-BE49-F238E27FC236}">
                <a16:creationId xmlns:a16="http://schemas.microsoft.com/office/drawing/2014/main" id="{B8FFDBB4-22D3-00F3-32D3-8E8C6A627071}"/>
              </a:ext>
            </a:extLst>
          </p:cNvPr>
          <p:cNvPicPr>
            <a:picLocks noChangeAspect="1"/>
          </p:cNvPicPr>
          <p:nvPr/>
        </p:nvPicPr>
        <p:blipFill>
          <a:blip r:embed="rId2"/>
          <a:srcRect t="13990" r="15089" b="7287"/>
          <a:stretch>
            <a:fillRect/>
          </a:stretch>
        </p:blipFill>
        <p:spPr>
          <a:xfrm>
            <a:off x="2329200" y="0"/>
            <a:ext cx="9862800" cy="6858000"/>
          </a:xfrm>
          <a:prstGeom prst="rect">
            <a:avLst/>
          </a:prstGeom>
        </p:spPr>
      </p:pic>
      <p:sp>
        <p:nvSpPr>
          <p:cNvPr id="2" name="矩形 1">
            <a:extLst>
              <a:ext uri="{FF2B5EF4-FFF2-40B4-BE49-F238E27FC236}">
                <a16:creationId xmlns:a16="http://schemas.microsoft.com/office/drawing/2014/main" id="{BDD492D7-25E9-C99B-A0C1-E2970CD3D5B6}"/>
              </a:ext>
            </a:extLst>
          </p:cNvPr>
          <p:cNvSpPr/>
          <p:nvPr/>
        </p:nvSpPr>
        <p:spPr>
          <a:xfrm>
            <a:off x="0" y="0"/>
            <a:ext cx="2329200" cy="6858000"/>
          </a:xfrm>
          <a:prstGeom prst="rect">
            <a:avLst/>
          </a:prstGeom>
          <a:solidFill>
            <a:srgbClr val="5CB5A3">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10">
            <a:extLst>
              <a:ext uri="{FF2B5EF4-FFF2-40B4-BE49-F238E27FC236}">
                <a16:creationId xmlns:a16="http://schemas.microsoft.com/office/drawing/2014/main" id="{AB4BCA79-D3D3-AA42-9192-2A91306C69D5}"/>
              </a:ext>
            </a:extLst>
          </p:cNvPr>
          <p:cNvSpPr/>
          <p:nvPr/>
        </p:nvSpPr>
        <p:spPr>
          <a:xfrm>
            <a:off x="0" y="1885950"/>
            <a:ext cx="5372100" cy="157162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 name="矩形 5">
            <a:extLst>
              <a:ext uri="{FF2B5EF4-FFF2-40B4-BE49-F238E27FC236}">
                <a16:creationId xmlns:a16="http://schemas.microsoft.com/office/drawing/2014/main" id="{CA37E509-A0E6-AD23-39DA-EB698FDCA173}"/>
              </a:ext>
            </a:extLst>
          </p:cNvPr>
          <p:cNvSpPr/>
          <p:nvPr/>
        </p:nvSpPr>
        <p:spPr>
          <a:xfrm>
            <a:off x="1101139" y="976164"/>
            <a:ext cx="2508836" cy="761196"/>
          </a:xfrm>
          <a:prstGeom prst="rect">
            <a:avLst/>
          </a:pr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zh-CN" altLang="en-US" sz="1000"/>
          </a:p>
        </p:txBody>
      </p:sp>
      <p:sp>
        <p:nvSpPr>
          <p:cNvPr id="7" name="文字版面配置區 13">
            <a:extLst>
              <a:ext uri="{FF2B5EF4-FFF2-40B4-BE49-F238E27FC236}">
                <a16:creationId xmlns:a16="http://schemas.microsoft.com/office/drawing/2014/main" id="{ECAC3570-95D9-E7D7-2357-61153C2669CC}"/>
              </a:ext>
            </a:extLst>
          </p:cNvPr>
          <p:cNvSpPr txBox="1">
            <a:spLocks/>
          </p:cNvSpPr>
          <p:nvPr/>
        </p:nvSpPr>
        <p:spPr>
          <a:xfrm>
            <a:off x="0" y="2164162"/>
            <a:ext cx="5194300" cy="1015200"/>
          </a:xfrm>
          <a:prstGeom prst="rect">
            <a:avLst/>
          </a:prstGeom>
        </p:spPr>
        <p:txBody>
          <a:bodyPr vert="horz" lIns="91440" tIns="45720" rIns="91440" bIns="45720" rtlCol="0" anchor="ctr"/>
          <a:lstStyle>
            <a:defPPr>
              <a:defRPr lang="en-US"/>
            </a:defPPr>
            <a:lvl1pPr marL="0" algn="l" defTabSz="457200" rtl="0" eaLnBrk="1" latinLnBrk="0" hangingPunct="1">
              <a:lnSpc>
                <a:spcPct val="100000"/>
              </a:lnSpc>
              <a:buNone/>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R="0" lvl="0" indent="0" algn="ctr" defTabSz="457200" rtl="0" eaLnBrk="1" fontAlgn="auto" latinLnBrk="0" hangingPunct="1">
              <a:lnSpc>
                <a:spcPct val="120000"/>
              </a:lnSpc>
              <a:spcBef>
                <a:spcPts val="0"/>
              </a:spcBef>
              <a:spcAft>
                <a:spcPts val="0"/>
              </a:spcAft>
              <a:buClrTx/>
              <a:buSzTx/>
              <a:buFont typeface="Arial"/>
              <a:buNone/>
              <a:tabLst/>
              <a:defRPr/>
            </a:pPr>
            <a:r>
              <a:rPr kumimoji="0" lang="zh-TW" altLang="en-US" sz="4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目的與機制</a:t>
            </a:r>
          </a:p>
        </p:txBody>
      </p:sp>
      <p:sp>
        <p:nvSpPr>
          <p:cNvPr id="8" name="文字版面配置區 13">
            <a:extLst>
              <a:ext uri="{FF2B5EF4-FFF2-40B4-BE49-F238E27FC236}">
                <a16:creationId xmlns:a16="http://schemas.microsoft.com/office/drawing/2014/main" id="{951B40BA-07A5-9EE4-E4F5-F0C4141870B6}"/>
              </a:ext>
            </a:extLst>
          </p:cNvPr>
          <p:cNvSpPr txBox="1">
            <a:spLocks/>
          </p:cNvSpPr>
          <p:nvPr/>
        </p:nvSpPr>
        <p:spPr>
          <a:xfrm>
            <a:off x="870634" y="940962"/>
            <a:ext cx="2969846" cy="831600"/>
          </a:xfrm>
          <a:prstGeom prst="rect">
            <a:avLst/>
          </a:prstGeom>
        </p:spPr>
        <p:txBody>
          <a:bodyPr vert="horz" lIns="91440" tIns="45720" rIns="91440" bIns="45720" rtlCol="0" anchor="ctr"/>
          <a:lstStyle>
            <a:defPPr>
              <a:defRPr lang="en-US"/>
            </a:defPPr>
            <a:lvl1pPr marL="0" algn="ctr" defTabSz="457200" rtl="0" eaLnBrk="1" latinLnBrk="0" hangingPunct="1">
              <a:lnSpc>
                <a:spcPct val="100000"/>
              </a:lnSpc>
              <a:buNone/>
              <a:defRPr lang="zh-TW" altLang="en-US" sz="4800" kern="1200" dirty="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TW" altLang="en-US" sz="3200" dirty="0"/>
              <a:t>防災協作中心</a:t>
            </a:r>
          </a:p>
        </p:txBody>
      </p:sp>
    </p:spTree>
    <p:extLst>
      <p:ext uri="{BB962C8B-B14F-4D97-AF65-F5344CB8AC3E}">
        <p14:creationId xmlns:p14="http://schemas.microsoft.com/office/powerpoint/2010/main" val="213025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C32BD-8B32-76EC-6ADE-2E69F8E5FC10}"/>
            </a:ext>
          </a:extLst>
        </p:cNvPr>
        <p:cNvGrpSpPr/>
        <p:nvPr/>
      </p:nvGrpSpPr>
      <p:grpSpPr>
        <a:xfrm>
          <a:off x="0" y="0"/>
          <a:ext cx="0" cy="0"/>
          <a:chOff x="0" y="0"/>
          <a:chExt cx="0" cy="0"/>
        </a:xfrm>
      </p:grpSpPr>
      <p:grpSp>
        <p:nvGrpSpPr>
          <p:cNvPr id="3" name="组合 1">
            <a:extLst>
              <a:ext uri="{FF2B5EF4-FFF2-40B4-BE49-F238E27FC236}">
                <a16:creationId xmlns:a16="http://schemas.microsoft.com/office/drawing/2014/main" id="{D327745E-7A1B-D143-BB35-42C080B80059}"/>
              </a:ext>
            </a:extLst>
          </p:cNvPr>
          <p:cNvGrpSpPr/>
          <p:nvPr/>
        </p:nvGrpSpPr>
        <p:grpSpPr>
          <a:xfrm>
            <a:off x="842842" y="361490"/>
            <a:ext cx="10506316" cy="769441"/>
            <a:chOff x="1157060" y="523875"/>
            <a:chExt cx="10506316" cy="769441"/>
          </a:xfrm>
        </p:grpSpPr>
        <p:sp>
          <p:nvSpPr>
            <p:cNvPr id="4" name="文本框 4">
              <a:extLst>
                <a:ext uri="{FF2B5EF4-FFF2-40B4-BE49-F238E27FC236}">
                  <a16:creationId xmlns:a16="http://schemas.microsoft.com/office/drawing/2014/main" id="{AB5F37FB-77D2-C757-C43B-97A05F5DEA42}"/>
                </a:ext>
              </a:extLst>
            </p:cNvPr>
            <p:cNvSpPr txBox="1"/>
            <p:nvPr/>
          </p:nvSpPr>
          <p:spPr>
            <a:xfrm>
              <a:off x="1628774" y="523875"/>
              <a:ext cx="1003460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目的與機制</a:t>
              </a:r>
            </a:p>
          </p:txBody>
        </p:sp>
        <p:sp>
          <p:nvSpPr>
            <p:cNvPr id="6" name="Freeform 1740">
              <a:extLst>
                <a:ext uri="{FF2B5EF4-FFF2-40B4-BE49-F238E27FC236}">
                  <a16:creationId xmlns:a16="http://schemas.microsoft.com/office/drawing/2014/main" id="{6BE1DCF0-1846-8557-A144-ADE7B8579137}"/>
                </a:ext>
              </a:extLst>
            </p:cNvPr>
            <p:cNvSpPr/>
            <p:nvPr/>
          </p:nvSpPr>
          <p:spPr bwMode="auto">
            <a:xfrm>
              <a:off x="1157060" y="715068"/>
              <a:ext cx="514804" cy="457602"/>
            </a:xfrm>
            <a:custGeom>
              <a:avLst/>
              <a:gdLst>
                <a:gd name="T0" fmla="*/ 45 w 259"/>
                <a:gd name="T1" fmla="*/ 206 h 230"/>
                <a:gd name="T2" fmla="*/ 90 w 259"/>
                <a:gd name="T3" fmla="*/ 43 h 230"/>
                <a:gd name="T4" fmla="*/ 241 w 259"/>
                <a:gd name="T5" fmla="*/ 7 h 230"/>
                <a:gd name="T6" fmla="*/ 165 w 259"/>
                <a:gd name="T7" fmla="*/ 198 h 230"/>
                <a:gd name="T8" fmla="*/ 62 w 259"/>
                <a:gd name="T9" fmla="*/ 219 h 230"/>
                <a:gd name="T10" fmla="*/ 180 w 259"/>
                <a:gd name="T11" fmla="*/ 75 h 230"/>
                <a:gd name="T12" fmla="*/ 45 w 259"/>
                <a:gd name="T13" fmla="*/ 206 h 230"/>
              </a:gdLst>
              <a:ahLst/>
              <a:cxnLst>
                <a:cxn ang="0">
                  <a:pos x="T0" y="T1"/>
                </a:cxn>
                <a:cxn ang="0">
                  <a:pos x="T2" y="T3"/>
                </a:cxn>
                <a:cxn ang="0">
                  <a:pos x="T4" y="T5"/>
                </a:cxn>
                <a:cxn ang="0">
                  <a:pos x="T6" y="T7"/>
                </a:cxn>
                <a:cxn ang="0">
                  <a:pos x="T8" y="T9"/>
                </a:cxn>
                <a:cxn ang="0">
                  <a:pos x="T10" y="T11"/>
                </a:cxn>
                <a:cxn ang="0">
                  <a:pos x="T12" y="T13"/>
                </a:cxn>
              </a:cxnLst>
              <a:rect l="0" t="0" r="r" b="b"/>
              <a:pathLst>
                <a:path w="259" h="230">
                  <a:moveTo>
                    <a:pt x="45" y="206"/>
                  </a:moveTo>
                  <a:cubicBezTo>
                    <a:pt x="45" y="206"/>
                    <a:pt x="0" y="104"/>
                    <a:pt x="90" y="43"/>
                  </a:cubicBezTo>
                  <a:cubicBezTo>
                    <a:pt x="90" y="43"/>
                    <a:pt x="149" y="0"/>
                    <a:pt x="241" y="7"/>
                  </a:cubicBezTo>
                  <a:cubicBezTo>
                    <a:pt x="241" y="7"/>
                    <a:pt x="259" y="150"/>
                    <a:pt x="165" y="198"/>
                  </a:cubicBezTo>
                  <a:cubicBezTo>
                    <a:pt x="165" y="198"/>
                    <a:pt x="115" y="230"/>
                    <a:pt x="62" y="219"/>
                  </a:cubicBezTo>
                  <a:cubicBezTo>
                    <a:pt x="62" y="219"/>
                    <a:pt x="74" y="144"/>
                    <a:pt x="180" y="75"/>
                  </a:cubicBezTo>
                  <a:cubicBezTo>
                    <a:pt x="180" y="75"/>
                    <a:pt x="82" y="103"/>
                    <a:pt x="45" y="206"/>
                  </a:cubicBezTo>
                  <a:close/>
                </a:path>
              </a:pathLst>
            </a:custGeom>
            <a:solidFill>
              <a:srgbClr val="EC4570"/>
            </a:solidFill>
            <a:ln>
              <a:noFill/>
            </a:ln>
          </p:spPr>
          <p:txBody>
            <a:bodyPr vert="horz" wrap="square" lIns="91440" tIns="45720" rIns="91440" bIns="45720" numCol="1" anchor="t" anchorCtr="0" compatLnSpc="1"/>
            <a:lstStyle/>
            <a:p>
              <a:endParaRPr lang="zh-CN" altLang="en-US"/>
            </a:p>
          </p:txBody>
        </p:sp>
      </p:grpSp>
      <p:cxnSp>
        <p:nvCxnSpPr>
          <p:cNvPr id="7" name="直接连接符 6">
            <a:extLst>
              <a:ext uri="{FF2B5EF4-FFF2-40B4-BE49-F238E27FC236}">
                <a16:creationId xmlns:a16="http://schemas.microsoft.com/office/drawing/2014/main" id="{3E895B76-D237-6843-5D78-A151A021D8B9}"/>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72689BBF-7F4D-91FA-3D49-28D7E0D24C16}"/>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4</a:t>
            </a:fld>
            <a:endParaRPr lang="zh-TW" altLang="en-US"/>
          </a:p>
        </p:txBody>
      </p:sp>
      <p:grpSp>
        <p:nvGrpSpPr>
          <p:cNvPr id="23" name="Group 24">
            <a:extLst>
              <a:ext uri="{FF2B5EF4-FFF2-40B4-BE49-F238E27FC236}">
                <a16:creationId xmlns:a16="http://schemas.microsoft.com/office/drawing/2014/main" id="{DA54448C-00F5-6663-74DF-64DA50E38A40}"/>
              </a:ext>
            </a:extLst>
          </p:cNvPr>
          <p:cNvGrpSpPr/>
          <p:nvPr/>
        </p:nvGrpSpPr>
        <p:grpSpPr>
          <a:xfrm rot="9900000">
            <a:off x="6725886" y="4272473"/>
            <a:ext cx="902107" cy="771248"/>
            <a:chOff x="2208213" y="4308475"/>
            <a:chExt cx="1313851" cy="1123184"/>
          </a:xfrm>
          <a:solidFill>
            <a:schemeClr val="accent4"/>
          </a:solidFill>
        </p:grpSpPr>
        <p:sp>
          <p:nvSpPr>
            <p:cNvPr id="24" name="Oval 18">
              <a:extLst>
                <a:ext uri="{FF2B5EF4-FFF2-40B4-BE49-F238E27FC236}">
                  <a16:creationId xmlns:a16="http://schemas.microsoft.com/office/drawing/2014/main" id="{5E44FD29-C03A-D9BE-99D5-A303B589ED29}"/>
                </a:ext>
              </a:extLst>
            </p:cNvPr>
            <p:cNvSpPr>
              <a:spLocks noChangeArrowheads="1"/>
            </p:cNvSpPr>
            <p:nvPr/>
          </p:nvSpPr>
          <p:spPr bwMode="auto">
            <a:xfrm>
              <a:off x="2208213" y="4308475"/>
              <a:ext cx="885825" cy="889000"/>
            </a:xfrm>
            <a:prstGeom prst="ellipse">
              <a:avLst/>
            </a:prstGeom>
            <a:grpFill/>
            <a:ln>
              <a:noFill/>
            </a:ln>
          </p:spPr>
          <p:txBody>
            <a:bodyPr vert="horz" wrap="square" lIns="75291" tIns="37646" rIns="75291" bIns="37646" numCol="1" anchor="t" anchorCtr="0" compatLnSpc="1">
              <a:prstTxWarp prst="textNoShape">
                <a:avLst/>
              </a:prstTxWarp>
            </a:bodyPr>
            <a:lstStyle/>
            <a:p>
              <a:endParaRPr lang="id-ID" sz="996">
                <a:ln>
                  <a:solidFill>
                    <a:schemeClr val="bg2"/>
                  </a:solidFill>
                </a:ln>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5" name="Freeform 31">
              <a:extLst>
                <a:ext uri="{FF2B5EF4-FFF2-40B4-BE49-F238E27FC236}">
                  <a16:creationId xmlns:a16="http://schemas.microsoft.com/office/drawing/2014/main" id="{5805358D-7E5D-7425-623A-33FBDBC303FA}"/>
                </a:ext>
              </a:extLst>
            </p:cNvPr>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5291" tIns="37646" rIns="75291" bIns="37646" numCol="1" anchor="t" anchorCtr="0" compatLnSpc="1">
              <a:prstTxWarp prst="textNoShape">
                <a:avLst/>
              </a:prstTxWarp>
            </a:bodyPr>
            <a:lstStyle/>
            <a:p>
              <a:endParaRPr lang="id-ID" sz="996">
                <a:ln>
                  <a:solidFill>
                    <a:schemeClr val="bg2"/>
                  </a:solidFill>
                </a:ln>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grpSp>
      <p:grpSp>
        <p:nvGrpSpPr>
          <p:cNvPr id="26" name="Group 21">
            <a:extLst>
              <a:ext uri="{FF2B5EF4-FFF2-40B4-BE49-F238E27FC236}">
                <a16:creationId xmlns:a16="http://schemas.microsoft.com/office/drawing/2014/main" id="{41159CEB-F9F8-79D7-6C11-AE5EC7F30BB0}"/>
              </a:ext>
            </a:extLst>
          </p:cNvPr>
          <p:cNvGrpSpPr/>
          <p:nvPr/>
        </p:nvGrpSpPr>
        <p:grpSpPr>
          <a:xfrm rot="17100000">
            <a:off x="3465605" y="4226211"/>
            <a:ext cx="902177" cy="771191"/>
            <a:chOff x="2208213" y="4308475"/>
            <a:chExt cx="1313851" cy="1123184"/>
          </a:xfrm>
          <a:solidFill>
            <a:schemeClr val="accent3"/>
          </a:solidFill>
        </p:grpSpPr>
        <p:sp>
          <p:nvSpPr>
            <p:cNvPr id="27" name="Oval 18">
              <a:extLst>
                <a:ext uri="{FF2B5EF4-FFF2-40B4-BE49-F238E27FC236}">
                  <a16:creationId xmlns:a16="http://schemas.microsoft.com/office/drawing/2014/main" id="{8F76843B-C9A9-8659-F1FC-A6346DC4F26F}"/>
                </a:ext>
              </a:extLst>
            </p:cNvPr>
            <p:cNvSpPr>
              <a:spLocks noChangeArrowheads="1"/>
            </p:cNvSpPr>
            <p:nvPr/>
          </p:nvSpPr>
          <p:spPr bwMode="auto">
            <a:xfrm>
              <a:off x="2208213" y="4308475"/>
              <a:ext cx="885825" cy="889000"/>
            </a:xfrm>
            <a:prstGeom prst="ellipse">
              <a:avLst/>
            </a:prstGeom>
            <a:grpFill/>
            <a:ln>
              <a:noFill/>
            </a:ln>
          </p:spPr>
          <p:txBody>
            <a:bodyPr vert="horz" wrap="square" lIns="75291" tIns="37646" rIns="75291" bIns="37646" numCol="1" anchor="t" anchorCtr="0" compatLnSpc="1">
              <a:prstTxWarp prst="textNoShape">
                <a:avLst/>
              </a:prstTxWarp>
            </a:bodyPr>
            <a:lstStyle/>
            <a:p>
              <a:endParaRPr lang="id-ID" sz="996">
                <a:ln>
                  <a:solidFill>
                    <a:schemeClr val="bg2"/>
                  </a:solidFill>
                </a:ln>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8" name="Freeform 31">
              <a:extLst>
                <a:ext uri="{FF2B5EF4-FFF2-40B4-BE49-F238E27FC236}">
                  <a16:creationId xmlns:a16="http://schemas.microsoft.com/office/drawing/2014/main" id="{5A1F7A1C-FD61-3878-4B05-0D64B058F553}"/>
                </a:ext>
              </a:extLst>
            </p:cNvPr>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5291" tIns="37646" rIns="75291" bIns="37646" numCol="1" anchor="t" anchorCtr="0" compatLnSpc="1">
              <a:prstTxWarp prst="textNoShape">
                <a:avLst/>
              </a:prstTxWarp>
            </a:bodyPr>
            <a:lstStyle/>
            <a:p>
              <a:endParaRPr lang="id-ID" sz="996">
                <a:ln>
                  <a:solidFill>
                    <a:schemeClr val="bg2"/>
                  </a:solidFill>
                </a:ln>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grpSp>
      <p:grpSp>
        <p:nvGrpSpPr>
          <p:cNvPr id="29" name="Group 18">
            <a:extLst>
              <a:ext uri="{FF2B5EF4-FFF2-40B4-BE49-F238E27FC236}">
                <a16:creationId xmlns:a16="http://schemas.microsoft.com/office/drawing/2014/main" id="{42F9A4C7-DB52-82B0-EE8D-3728B4BCE86D}"/>
              </a:ext>
            </a:extLst>
          </p:cNvPr>
          <p:cNvGrpSpPr/>
          <p:nvPr/>
        </p:nvGrpSpPr>
        <p:grpSpPr>
          <a:xfrm flipH="1">
            <a:off x="6802813" y="1809454"/>
            <a:ext cx="902106" cy="771248"/>
            <a:chOff x="2208213" y="4308475"/>
            <a:chExt cx="1313851" cy="1123184"/>
          </a:xfrm>
          <a:solidFill>
            <a:schemeClr val="accent2"/>
          </a:solidFill>
        </p:grpSpPr>
        <p:sp>
          <p:nvSpPr>
            <p:cNvPr id="30" name="Oval 18">
              <a:extLst>
                <a:ext uri="{FF2B5EF4-FFF2-40B4-BE49-F238E27FC236}">
                  <a16:creationId xmlns:a16="http://schemas.microsoft.com/office/drawing/2014/main" id="{A99AECAD-8CAC-ECD1-38B5-BDEE08C32503}"/>
                </a:ext>
              </a:extLst>
            </p:cNvPr>
            <p:cNvSpPr>
              <a:spLocks noChangeArrowheads="1"/>
            </p:cNvSpPr>
            <p:nvPr/>
          </p:nvSpPr>
          <p:spPr bwMode="auto">
            <a:xfrm>
              <a:off x="2208213" y="4308475"/>
              <a:ext cx="885825" cy="889000"/>
            </a:xfrm>
            <a:prstGeom prst="ellipse">
              <a:avLst/>
            </a:prstGeom>
            <a:grpFill/>
            <a:ln>
              <a:noFill/>
            </a:ln>
          </p:spPr>
          <p:txBody>
            <a:bodyPr vert="horz" wrap="square" lIns="75291" tIns="37646" rIns="75291" bIns="37646" numCol="1" anchor="t" anchorCtr="0" compatLnSpc="1">
              <a:prstTxWarp prst="textNoShape">
                <a:avLst/>
              </a:prstTxWarp>
            </a:bodyPr>
            <a:lstStyle/>
            <a:p>
              <a:endParaRPr lang="id-ID" sz="996">
                <a:ln>
                  <a:solidFill>
                    <a:schemeClr val="bg2"/>
                  </a:solidFill>
                </a:ln>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1" name="Freeform 31">
              <a:extLst>
                <a:ext uri="{FF2B5EF4-FFF2-40B4-BE49-F238E27FC236}">
                  <a16:creationId xmlns:a16="http://schemas.microsoft.com/office/drawing/2014/main" id="{2500D237-ADFF-9AC5-A6EF-235C02985961}"/>
                </a:ext>
              </a:extLst>
            </p:cNvPr>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5291" tIns="37646" rIns="75291" bIns="37646" numCol="1" anchor="t" anchorCtr="0" compatLnSpc="1">
              <a:prstTxWarp prst="textNoShape">
                <a:avLst/>
              </a:prstTxWarp>
            </a:bodyPr>
            <a:lstStyle/>
            <a:p>
              <a:endParaRPr lang="id-ID" sz="996">
                <a:ln>
                  <a:solidFill>
                    <a:schemeClr val="bg2"/>
                  </a:solidFill>
                </a:ln>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grpSp>
      <p:grpSp>
        <p:nvGrpSpPr>
          <p:cNvPr id="32" name="Group 14">
            <a:extLst>
              <a:ext uri="{FF2B5EF4-FFF2-40B4-BE49-F238E27FC236}">
                <a16:creationId xmlns:a16="http://schemas.microsoft.com/office/drawing/2014/main" id="{601A08A2-E4B7-D475-45CA-FC1AA61941D7}"/>
              </a:ext>
            </a:extLst>
          </p:cNvPr>
          <p:cNvGrpSpPr/>
          <p:nvPr/>
        </p:nvGrpSpPr>
        <p:grpSpPr>
          <a:xfrm>
            <a:off x="3550899" y="1809450"/>
            <a:ext cx="830390" cy="762281"/>
            <a:chOff x="2208213" y="4308475"/>
            <a:chExt cx="1209398" cy="1110127"/>
          </a:xfrm>
        </p:grpSpPr>
        <p:sp>
          <p:nvSpPr>
            <p:cNvPr id="33" name="Oval 18">
              <a:extLst>
                <a:ext uri="{FF2B5EF4-FFF2-40B4-BE49-F238E27FC236}">
                  <a16:creationId xmlns:a16="http://schemas.microsoft.com/office/drawing/2014/main" id="{7869C169-75ED-8E12-6DAF-4E64D49BBE61}"/>
                </a:ext>
              </a:extLst>
            </p:cNvPr>
            <p:cNvSpPr>
              <a:spLocks noChangeArrowheads="1"/>
            </p:cNvSpPr>
            <p:nvPr/>
          </p:nvSpPr>
          <p:spPr bwMode="auto">
            <a:xfrm>
              <a:off x="2208213" y="4308475"/>
              <a:ext cx="885825" cy="889000"/>
            </a:xfrm>
            <a:prstGeom prst="ellipse">
              <a:avLst/>
            </a:prstGeom>
            <a:solidFill>
              <a:schemeClr val="accent1"/>
            </a:solidFill>
            <a:ln>
              <a:noFill/>
            </a:ln>
          </p:spPr>
          <p:txBody>
            <a:bodyPr vert="horz" wrap="square" lIns="75291" tIns="37646" rIns="75291" bIns="37646" numCol="1" anchor="t" anchorCtr="0" compatLnSpc="1">
              <a:prstTxWarp prst="textNoShape">
                <a:avLst/>
              </a:prstTxWarp>
            </a:bodyPr>
            <a:lstStyle/>
            <a:p>
              <a:endParaRPr lang="id-ID" sz="996">
                <a:ln>
                  <a:solidFill>
                    <a:schemeClr val="bg2"/>
                  </a:solidFill>
                </a:ln>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4" name="Freeform 31">
              <a:extLst>
                <a:ext uri="{FF2B5EF4-FFF2-40B4-BE49-F238E27FC236}">
                  <a16:creationId xmlns:a16="http://schemas.microsoft.com/office/drawing/2014/main" id="{86607941-D2E1-1C61-A4A9-149A539C2A7E}"/>
                </a:ext>
              </a:extLst>
            </p:cNvPr>
            <p:cNvSpPr>
              <a:spLocks/>
            </p:cNvSpPr>
            <p:nvPr/>
          </p:nvSpPr>
          <p:spPr bwMode="auto">
            <a:xfrm rot="2700000">
              <a:off x="2989215" y="4990206"/>
              <a:ext cx="330802" cy="52599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solidFill>
              <a:schemeClr val="accent1"/>
            </a:solidFill>
            <a:ln>
              <a:noFill/>
            </a:ln>
          </p:spPr>
          <p:txBody>
            <a:bodyPr vert="horz" wrap="square" lIns="75291" tIns="37646" rIns="75291" bIns="37646" numCol="1" anchor="t" anchorCtr="0" compatLnSpc="1">
              <a:prstTxWarp prst="textNoShape">
                <a:avLst/>
              </a:prstTxWarp>
            </a:bodyPr>
            <a:lstStyle/>
            <a:p>
              <a:endParaRPr lang="id-ID" sz="996">
                <a:ln>
                  <a:solidFill>
                    <a:schemeClr val="bg2"/>
                  </a:solidFill>
                </a:ln>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grpSp>
      <p:sp>
        <p:nvSpPr>
          <p:cNvPr id="35" name="Text Placeholder 7">
            <a:extLst>
              <a:ext uri="{FF2B5EF4-FFF2-40B4-BE49-F238E27FC236}">
                <a16:creationId xmlns:a16="http://schemas.microsoft.com/office/drawing/2014/main" id="{AB24D424-DC0E-E7C8-FEA4-A3D956805559}"/>
              </a:ext>
            </a:extLst>
          </p:cNvPr>
          <p:cNvSpPr txBox="1">
            <a:spLocks/>
          </p:cNvSpPr>
          <p:nvPr/>
        </p:nvSpPr>
        <p:spPr>
          <a:xfrm>
            <a:off x="3553021" y="1877539"/>
            <a:ext cx="591683" cy="459605"/>
          </a:xfrm>
          <a:prstGeom prst="rect">
            <a:avLst/>
          </a:prstGeom>
        </p:spPr>
        <p:txBody>
          <a:bodyPr vert="horz" lIns="0" tIns="85538" rIns="0" bIns="85538" anchor="ctr"/>
          <a:lstStyle>
            <a:lvl1pPr marL="0" indent="0" algn="ctr" defTabSz="914476" rtl="0" eaLnBrk="1" latinLnBrk="0" hangingPunct="1">
              <a:lnSpc>
                <a:spcPct val="100000"/>
              </a:lnSpc>
              <a:spcBef>
                <a:spcPts val="0"/>
              </a:spcBef>
              <a:buFont typeface="Arial" panose="020B0604020202020204" pitchFamily="34" charset="0"/>
              <a:buNone/>
              <a:defRPr sz="2966" b="1" kern="1200">
                <a:ln>
                  <a:noFill/>
                </a:ln>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01</a:t>
            </a:r>
          </a:p>
        </p:txBody>
      </p:sp>
      <p:sp>
        <p:nvSpPr>
          <p:cNvPr id="36" name="Text Placeholder 2">
            <a:extLst>
              <a:ext uri="{FF2B5EF4-FFF2-40B4-BE49-F238E27FC236}">
                <a16:creationId xmlns:a16="http://schemas.microsoft.com/office/drawing/2014/main" id="{0165934B-9718-959C-3BE5-3B372FCFEEBF}"/>
              </a:ext>
            </a:extLst>
          </p:cNvPr>
          <p:cNvSpPr txBox="1">
            <a:spLocks/>
          </p:cNvSpPr>
          <p:nvPr/>
        </p:nvSpPr>
        <p:spPr>
          <a:xfrm>
            <a:off x="1097644" y="1876948"/>
            <a:ext cx="2353712" cy="437940"/>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zh-TW" altLang="en-US" sz="2600"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防災士活絡運用</a:t>
            </a:r>
            <a:endParaRPr lang="en-US" altLang="zh-CN" sz="2600"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sym typeface="Arial" panose="020B0604020202020204" pitchFamily="34" charset="0"/>
            </a:endParaRPr>
          </a:p>
        </p:txBody>
      </p:sp>
      <p:sp>
        <p:nvSpPr>
          <p:cNvPr id="37" name="Text Placeholder 7">
            <a:extLst>
              <a:ext uri="{FF2B5EF4-FFF2-40B4-BE49-F238E27FC236}">
                <a16:creationId xmlns:a16="http://schemas.microsoft.com/office/drawing/2014/main" id="{FBC8499D-EFDA-C90F-1253-40513AF2F9B0}"/>
              </a:ext>
            </a:extLst>
          </p:cNvPr>
          <p:cNvSpPr txBox="1">
            <a:spLocks/>
          </p:cNvSpPr>
          <p:nvPr/>
        </p:nvSpPr>
        <p:spPr>
          <a:xfrm>
            <a:off x="3502768" y="4496862"/>
            <a:ext cx="591683" cy="459605"/>
          </a:xfrm>
          <a:prstGeom prst="rect">
            <a:avLst/>
          </a:prstGeom>
        </p:spPr>
        <p:txBody>
          <a:bodyPr vert="horz" lIns="0" tIns="85538" rIns="0" bIns="85538"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03</a:t>
            </a:r>
          </a:p>
        </p:txBody>
      </p:sp>
      <p:sp>
        <p:nvSpPr>
          <p:cNvPr id="38" name="Text Placeholder 2">
            <a:extLst>
              <a:ext uri="{FF2B5EF4-FFF2-40B4-BE49-F238E27FC236}">
                <a16:creationId xmlns:a16="http://schemas.microsoft.com/office/drawing/2014/main" id="{C5B1BF20-CD2D-69B8-04F4-B9CA8902E893}"/>
              </a:ext>
            </a:extLst>
          </p:cNvPr>
          <p:cNvSpPr txBox="1">
            <a:spLocks/>
          </p:cNvSpPr>
          <p:nvPr/>
        </p:nvSpPr>
        <p:spPr>
          <a:xfrm>
            <a:off x="1334177" y="4274732"/>
            <a:ext cx="2105514" cy="918072"/>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zh-TW" altLang="en-US" sz="2600" b="1" dirty="0">
                <a:solidFill>
                  <a:schemeClr val="accent3"/>
                </a:solidFill>
                <a:latin typeface="Times New Roman" panose="02020603050405020304" pitchFamily="18" charset="0"/>
                <a:ea typeface="微軟正黑體" panose="020B0604030504040204" pitchFamily="34" charset="-120"/>
                <a:cs typeface="Times New Roman" panose="02020603050405020304" pitchFamily="18" charset="0"/>
              </a:rPr>
              <a:t>建立災時人力</a:t>
            </a:r>
            <a:endParaRPr lang="en-US" altLang="zh-TW" sz="2600" b="1" dirty="0">
              <a:solidFill>
                <a:schemeClr val="accent3"/>
              </a:solidFill>
              <a:latin typeface="Times New Roman" panose="02020603050405020304" pitchFamily="18" charset="0"/>
              <a:ea typeface="微軟正黑體" panose="020B0604030504040204" pitchFamily="34" charset="-120"/>
              <a:cs typeface="Times New Roman" panose="02020603050405020304" pitchFamily="18" charset="0"/>
            </a:endParaRPr>
          </a:p>
          <a:p>
            <a:pPr algn="just"/>
            <a:r>
              <a:rPr lang="zh-TW" altLang="en-US" sz="2600" b="1" dirty="0">
                <a:solidFill>
                  <a:schemeClr val="accent3"/>
                </a:solidFill>
                <a:latin typeface="Times New Roman" panose="02020603050405020304" pitchFamily="18" charset="0"/>
                <a:ea typeface="微軟正黑體" panose="020B0604030504040204" pitchFamily="34" charset="-120"/>
                <a:cs typeface="Times New Roman" panose="02020603050405020304" pitchFamily="18" charset="0"/>
              </a:rPr>
              <a:t>統籌運用機制</a:t>
            </a:r>
            <a:endParaRPr lang="en-US" altLang="zh-CN" sz="2600" b="1" dirty="0">
              <a:solidFill>
                <a:schemeClr val="accent3"/>
              </a:solidFill>
              <a:latin typeface="Times New Roman" panose="02020603050405020304" pitchFamily="18" charset="0"/>
              <a:ea typeface="微軟正黑體" panose="020B0604030504040204" pitchFamily="34" charset="-120"/>
              <a:cs typeface="Times New Roman" panose="02020603050405020304" pitchFamily="18" charset="0"/>
              <a:sym typeface="Arial" panose="020B0604020202020204" pitchFamily="34" charset="0"/>
            </a:endParaRPr>
          </a:p>
        </p:txBody>
      </p:sp>
      <p:sp>
        <p:nvSpPr>
          <p:cNvPr id="39" name="Text Placeholder 7">
            <a:extLst>
              <a:ext uri="{FF2B5EF4-FFF2-40B4-BE49-F238E27FC236}">
                <a16:creationId xmlns:a16="http://schemas.microsoft.com/office/drawing/2014/main" id="{382ED387-5355-868A-20BD-628B9AF1861E}"/>
              </a:ext>
            </a:extLst>
          </p:cNvPr>
          <p:cNvSpPr txBox="1">
            <a:spLocks/>
          </p:cNvSpPr>
          <p:nvPr/>
        </p:nvSpPr>
        <p:spPr>
          <a:xfrm>
            <a:off x="7112745" y="1877539"/>
            <a:ext cx="591683" cy="459605"/>
          </a:xfrm>
          <a:prstGeom prst="rect">
            <a:avLst/>
          </a:prstGeom>
        </p:spPr>
        <p:txBody>
          <a:bodyPr vert="horz" lIns="0" tIns="85538" rIns="0" bIns="85538"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02</a:t>
            </a:r>
          </a:p>
        </p:txBody>
      </p:sp>
      <p:sp>
        <p:nvSpPr>
          <p:cNvPr id="40" name="Text Placeholder 2">
            <a:extLst>
              <a:ext uri="{FF2B5EF4-FFF2-40B4-BE49-F238E27FC236}">
                <a16:creationId xmlns:a16="http://schemas.microsoft.com/office/drawing/2014/main" id="{3183DA70-B8D0-0A42-C61B-D08DBE816BBE}"/>
              </a:ext>
            </a:extLst>
          </p:cNvPr>
          <p:cNvSpPr txBox="1">
            <a:spLocks/>
          </p:cNvSpPr>
          <p:nvPr/>
        </p:nvSpPr>
        <p:spPr>
          <a:xfrm>
            <a:off x="7873796" y="1852261"/>
            <a:ext cx="3642249" cy="437940"/>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zh-TW" altLang="en-US" sz="2600" b="1" dirty="0">
                <a:solidFill>
                  <a:srgbClr val="FFC000"/>
                </a:solidFill>
                <a:latin typeface="Times New Roman" panose="02020603050405020304" pitchFamily="18" charset="0"/>
                <a:ea typeface="微軟正黑體" panose="020B0604030504040204" pitchFamily="34" charset="-120"/>
                <a:cs typeface="Times New Roman" panose="02020603050405020304" pitchFamily="18" charset="0"/>
              </a:rPr>
              <a:t>綜整地區人力資源及培力</a:t>
            </a:r>
            <a:endParaRPr lang="en-US" altLang="zh-CN" sz="2600" b="1" dirty="0">
              <a:solidFill>
                <a:srgbClr val="FFC000"/>
              </a:solidFill>
              <a:latin typeface="Times New Roman" panose="02020603050405020304" pitchFamily="18" charset="0"/>
              <a:ea typeface="微軟正黑體" panose="020B0604030504040204" pitchFamily="34" charset="-120"/>
              <a:cs typeface="Times New Roman" panose="02020603050405020304" pitchFamily="18" charset="0"/>
              <a:sym typeface="Arial" panose="020B0604020202020204" pitchFamily="34" charset="0"/>
            </a:endParaRPr>
          </a:p>
        </p:txBody>
      </p:sp>
      <p:sp>
        <p:nvSpPr>
          <p:cNvPr id="41" name="Text Placeholder 7">
            <a:extLst>
              <a:ext uri="{FF2B5EF4-FFF2-40B4-BE49-F238E27FC236}">
                <a16:creationId xmlns:a16="http://schemas.microsoft.com/office/drawing/2014/main" id="{FF87D304-B1EA-3414-43E5-E18BB8DA6CD5}"/>
              </a:ext>
            </a:extLst>
          </p:cNvPr>
          <p:cNvSpPr txBox="1">
            <a:spLocks/>
          </p:cNvSpPr>
          <p:nvPr/>
        </p:nvSpPr>
        <p:spPr>
          <a:xfrm>
            <a:off x="7047949" y="4465322"/>
            <a:ext cx="591683" cy="459605"/>
          </a:xfrm>
          <a:prstGeom prst="rect">
            <a:avLst/>
          </a:prstGeom>
        </p:spPr>
        <p:txBody>
          <a:bodyPr vert="horz" lIns="0" tIns="85538" rIns="0" bIns="85538"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dirty="0">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rPr>
              <a:t>04</a:t>
            </a:r>
          </a:p>
        </p:txBody>
      </p:sp>
      <p:sp>
        <p:nvSpPr>
          <p:cNvPr id="42" name="Text Placeholder 2">
            <a:extLst>
              <a:ext uri="{FF2B5EF4-FFF2-40B4-BE49-F238E27FC236}">
                <a16:creationId xmlns:a16="http://schemas.microsoft.com/office/drawing/2014/main" id="{925B0F01-ADCF-F72B-C62B-E347404E06DF}"/>
              </a:ext>
            </a:extLst>
          </p:cNvPr>
          <p:cNvSpPr txBox="1">
            <a:spLocks/>
          </p:cNvSpPr>
          <p:nvPr/>
        </p:nvSpPr>
        <p:spPr>
          <a:xfrm>
            <a:off x="7775508" y="4245053"/>
            <a:ext cx="3642248" cy="918072"/>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zh-TW" altLang="en-US" sz="2600" b="1" dirty="0">
                <a:solidFill>
                  <a:schemeClr val="accent4"/>
                </a:solidFill>
                <a:latin typeface="Times New Roman" panose="02020603050405020304" pitchFamily="18" charset="0"/>
                <a:ea typeface="微軟正黑體" panose="020B0604030504040204" pitchFamily="34" charset="-120"/>
                <a:cs typeface="Times New Roman" panose="02020603050405020304" pitchFamily="18" charset="0"/>
              </a:rPr>
              <a:t>補足鄉</a:t>
            </a:r>
            <a:r>
              <a:rPr lang="en-US" altLang="zh-TW" sz="2600" b="1" dirty="0">
                <a:solidFill>
                  <a:schemeClr val="accent4"/>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600" b="1" dirty="0">
                <a:solidFill>
                  <a:schemeClr val="accent4"/>
                </a:solidFill>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sz="2600" b="1" dirty="0">
                <a:solidFill>
                  <a:schemeClr val="accent4"/>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600" b="1" dirty="0">
                <a:solidFill>
                  <a:schemeClr val="accent4"/>
                </a:solidFill>
                <a:latin typeface="Times New Roman" panose="02020603050405020304" pitchFamily="18" charset="0"/>
                <a:ea typeface="微軟正黑體" panose="020B0604030504040204" pitchFamily="34" charset="-120"/>
                <a:cs typeface="Times New Roman" panose="02020603050405020304" pitchFamily="18" charset="0"/>
              </a:rPr>
              <a:t>公所於大規模災害情境下之人力缺口</a:t>
            </a:r>
            <a:endParaRPr lang="en-US" altLang="zh-CN" sz="2600" b="1" dirty="0">
              <a:solidFill>
                <a:schemeClr val="accent4"/>
              </a:solidFill>
              <a:latin typeface="Times New Roman" panose="02020603050405020304" pitchFamily="18" charset="0"/>
              <a:ea typeface="微軟正黑體" panose="020B0604030504040204" pitchFamily="34" charset="-120"/>
              <a:cs typeface="Times New Roman" panose="02020603050405020304" pitchFamily="18" charset="0"/>
              <a:sym typeface="Arial" panose="020B0604020202020204" pitchFamily="34" charset="0"/>
            </a:endParaRPr>
          </a:p>
        </p:txBody>
      </p:sp>
      <p:sp>
        <p:nvSpPr>
          <p:cNvPr id="43" name="Shape 1719">
            <a:extLst>
              <a:ext uri="{FF2B5EF4-FFF2-40B4-BE49-F238E27FC236}">
                <a16:creationId xmlns:a16="http://schemas.microsoft.com/office/drawing/2014/main" id="{D76AA6AA-189F-E669-202B-A428D6E7CEC0}"/>
              </a:ext>
            </a:extLst>
          </p:cNvPr>
          <p:cNvSpPr/>
          <p:nvPr/>
        </p:nvSpPr>
        <p:spPr>
          <a:xfrm>
            <a:off x="4056117" y="3116300"/>
            <a:ext cx="1478014" cy="1773422"/>
          </a:xfrm>
          <a:custGeom>
            <a:avLst/>
            <a:gdLst/>
            <a:ahLst/>
            <a:cxnLst>
              <a:cxn ang="0">
                <a:pos x="wd2" y="hd2"/>
              </a:cxn>
              <a:cxn ang="5400000">
                <a:pos x="wd2" y="hd2"/>
              </a:cxn>
              <a:cxn ang="10800000">
                <a:pos x="wd2" y="hd2"/>
              </a:cxn>
              <a:cxn ang="16200000">
                <a:pos x="wd2" y="hd2"/>
              </a:cxn>
            </a:cxnLst>
            <a:rect l="0" t="0" r="r" b="b"/>
            <a:pathLst>
              <a:path w="21600" h="21600" extrusionOk="0">
                <a:moveTo>
                  <a:pt x="21544" y="21600"/>
                </a:moveTo>
                <a:lnTo>
                  <a:pt x="17863" y="16372"/>
                </a:lnTo>
                <a:lnTo>
                  <a:pt x="21600" y="11064"/>
                </a:lnTo>
                <a:cubicBezTo>
                  <a:pt x="16705" y="10632"/>
                  <a:pt x="12832" y="7246"/>
                  <a:pt x="12619" y="3093"/>
                </a:cubicBezTo>
                <a:lnTo>
                  <a:pt x="6294" y="0"/>
                </a:lnTo>
                <a:lnTo>
                  <a:pt x="0" y="3080"/>
                </a:lnTo>
                <a:cubicBezTo>
                  <a:pt x="216" y="13022"/>
                  <a:pt x="9708" y="21118"/>
                  <a:pt x="21544" y="21600"/>
                </a:cubicBezTo>
                <a:close/>
              </a:path>
            </a:pathLst>
          </a:custGeom>
          <a:solidFill>
            <a:schemeClr val="accent3"/>
          </a:solidFill>
          <a:ln w="12700">
            <a:miter lim="400000"/>
          </a:ln>
        </p:spPr>
        <p:txBody>
          <a:bodyPr lIns="9304" tIns="9304" rIns="9304" bIns="9304" anchor="ctr"/>
          <a:lstStyle/>
          <a:p>
            <a:pPr defTabSz="11164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8">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4" name="Shape 1720">
            <a:extLst>
              <a:ext uri="{FF2B5EF4-FFF2-40B4-BE49-F238E27FC236}">
                <a16:creationId xmlns:a16="http://schemas.microsoft.com/office/drawing/2014/main" id="{03C1E4E7-4AAF-E61A-36B5-E7F7174B903D}"/>
              </a:ext>
            </a:extLst>
          </p:cNvPr>
          <p:cNvSpPr/>
          <p:nvPr/>
        </p:nvSpPr>
        <p:spPr>
          <a:xfrm>
            <a:off x="5355839" y="3413685"/>
            <a:ext cx="1773367" cy="1478205"/>
          </a:xfrm>
          <a:custGeom>
            <a:avLst/>
            <a:gdLst/>
            <a:ahLst/>
            <a:cxnLst>
              <a:cxn ang="0">
                <a:pos x="wd2" y="hd2"/>
              </a:cxn>
              <a:cxn ang="5400000">
                <a:pos x="wd2" y="hd2"/>
              </a:cxn>
              <a:cxn ang="10800000">
                <a:pos x="wd2" y="hd2"/>
              </a:cxn>
              <a:cxn ang="16200000">
                <a:pos x="wd2" y="hd2"/>
              </a:cxn>
            </a:cxnLst>
            <a:rect l="0" t="0" r="r" b="b"/>
            <a:pathLst>
              <a:path w="21600" h="21600" extrusionOk="0">
                <a:moveTo>
                  <a:pt x="0" y="15305"/>
                </a:moveTo>
                <a:lnTo>
                  <a:pt x="3079" y="21600"/>
                </a:lnTo>
                <a:cubicBezTo>
                  <a:pt x="13022" y="21383"/>
                  <a:pt x="21117" y="11891"/>
                  <a:pt x="21600" y="57"/>
                </a:cubicBezTo>
                <a:lnTo>
                  <a:pt x="16372" y="3738"/>
                </a:lnTo>
                <a:lnTo>
                  <a:pt x="11063" y="0"/>
                </a:lnTo>
                <a:cubicBezTo>
                  <a:pt x="10631" y="4895"/>
                  <a:pt x="7245" y="8768"/>
                  <a:pt x="3093" y="8981"/>
                </a:cubicBezTo>
                <a:cubicBezTo>
                  <a:pt x="3093" y="8981"/>
                  <a:pt x="0" y="15305"/>
                  <a:pt x="0" y="15305"/>
                </a:cubicBezTo>
                <a:close/>
              </a:path>
            </a:pathLst>
          </a:custGeom>
          <a:solidFill>
            <a:schemeClr val="accent4"/>
          </a:solidFill>
          <a:ln w="12700">
            <a:miter lim="400000"/>
          </a:ln>
        </p:spPr>
        <p:txBody>
          <a:bodyPr lIns="9304" tIns="9304" rIns="9304" bIns="9304" anchor="ctr"/>
          <a:lstStyle/>
          <a:p>
            <a:pPr defTabSz="11164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8">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5" name="Shape 1721">
            <a:extLst>
              <a:ext uri="{FF2B5EF4-FFF2-40B4-BE49-F238E27FC236}">
                <a16:creationId xmlns:a16="http://schemas.microsoft.com/office/drawing/2014/main" id="{95A26DD3-BDDB-1D3E-3896-8D14C8F1BC9C}"/>
              </a:ext>
            </a:extLst>
          </p:cNvPr>
          <p:cNvSpPr/>
          <p:nvPr/>
        </p:nvSpPr>
        <p:spPr>
          <a:xfrm>
            <a:off x="5642176" y="1833022"/>
            <a:ext cx="1478014" cy="1773422"/>
          </a:xfrm>
          <a:custGeom>
            <a:avLst/>
            <a:gdLst/>
            <a:ahLst/>
            <a:cxnLst>
              <a:cxn ang="0">
                <a:pos x="wd2" y="hd2"/>
              </a:cxn>
              <a:cxn ang="5400000">
                <a:pos x="wd2" y="hd2"/>
              </a:cxn>
              <a:cxn ang="10800000">
                <a:pos x="wd2" y="hd2"/>
              </a:cxn>
              <a:cxn ang="16200000">
                <a:pos x="wd2" y="hd2"/>
              </a:cxn>
            </a:cxnLst>
            <a:rect l="0" t="0" r="r" b="b"/>
            <a:pathLst>
              <a:path w="21600" h="21600" extrusionOk="0">
                <a:moveTo>
                  <a:pt x="21600" y="18521"/>
                </a:moveTo>
                <a:cubicBezTo>
                  <a:pt x="21384" y="8578"/>
                  <a:pt x="11891" y="483"/>
                  <a:pt x="56" y="0"/>
                </a:cubicBezTo>
                <a:lnTo>
                  <a:pt x="3737" y="5228"/>
                </a:lnTo>
                <a:lnTo>
                  <a:pt x="0" y="10536"/>
                </a:lnTo>
                <a:cubicBezTo>
                  <a:pt x="4895" y="10968"/>
                  <a:pt x="8767" y="14353"/>
                  <a:pt x="8981" y="18507"/>
                </a:cubicBezTo>
                <a:lnTo>
                  <a:pt x="15305" y="21600"/>
                </a:lnTo>
                <a:cubicBezTo>
                  <a:pt x="15305" y="21600"/>
                  <a:pt x="21600" y="18521"/>
                  <a:pt x="21600" y="18521"/>
                </a:cubicBezTo>
                <a:close/>
              </a:path>
            </a:pathLst>
          </a:custGeom>
          <a:solidFill>
            <a:schemeClr val="accent2"/>
          </a:solidFill>
          <a:ln w="12700">
            <a:miter lim="400000"/>
          </a:ln>
        </p:spPr>
        <p:txBody>
          <a:bodyPr lIns="9304" tIns="9304" rIns="9304" bIns="9304" anchor="ctr"/>
          <a:lstStyle/>
          <a:p>
            <a:pPr defTabSz="11164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8">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6" name="Shape 1722">
            <a:extLst>
              <a:ext uri="{FF2B5EF4-FFF2-40B4-BE49-F238E27FC236}">
                <a16:creationId xmlns:a16="http://schemas.microsoft.com/office/drawing/2014/main" id="{0EEC7372-0F14-F10E-B089-7DF8292E5270}"/>
              </a:ext>
            </a:extLst>
          </p:cNvPr>
          <p:cNvSpPr/>
          <p:nvPr/>
        </p:nvSpPr>
        <p:spPr>
          <a:xfrm>
            <a:off x="4056115" y="1833024"/>
            <a:ext cx="1773367" cy="1478126"/>
          </a:xfrm>
          <a:custGeom>
            <a:avLst/>
            <a:gdLst/>
            <a:ahLst/>
            <a:cxnLst>
              <a:cxn ang="0">
                <a:pos x="wd2" y="hd2"/>
              </a:cxn>
              <a:cxn ang="5400000">
                <a:pos x="wd2" y="hd2"/>
              </a:cxn>
              <a:cxn ang="10800000">
                <a:pos x="wd2" y="hd2"/>
              </a:cxn>
              <a:cxn ang="16200000">
                <a:pos x="wd2" y="hd2"/>
              </a:cxn>
            </a:cxnLst>
            <a:rect l="0" t="0" r="r" b="b"/>
            <a:pathLst>
              <a:path w="21600" h="21600" extrusionOk="0">
                <a:moveTo>
                  <a:pt x="21600" y="6294"/>
                </a:moveTo>
                <a:lnTo>
                  <a:pt x="18521" y="0"/>
                </a:lnTo>
                <a:cubicBezTo>
                  <a:pt x="8577" y="216"/>
                  <a:pt x="483" y="9708"/>
                  <a:pt x="0" y="21544"/>
                </a:cubicBezTo>
                <a:lnTo>
                  <a:pt x="5227" y="17863"/>
                </a:lnTo>
                <a:lnTo>
                  <a:pt x="10537" y="21600"/>
                </a:lnTo>
                <a:cubicBezTo>
                  <a:pt x="10969" y="16705"/>
                  <a:pt x="14354" y="12832"/>
                  <a:pt x="18507" y="12619"/>
                </a:cubicBezTo>
                <a:cubicBezTo>
                  <a:pt x="18507" y="12619"/>
                  <a:pt x="21600" y="6294"/>
                  <a:pt x="21600" y="6294"/>
                </a:cubicBezTo>
                <a:close/>
              </a:path>
            </a:pathLst>
          </a:custGeom>
          <a:solidFill>
            <a:schemeClr val="accent1"/>
          </a:solidFill>
          <a:ln w="12700">
            <a:miter lim="400000"/>
          </a:ln>
        </p:spPr>
        <p:txBody>
          <a:bodyPr lIns="9304" tIns="9304" rIns="9304" bIns="9304" anchor="ctr"/>
          <a:lstStyle/>
          <a:p>
            <a:pPr defTabSz="11164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8">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p:txBody>
      </p:sp>
      <p:grpSp>
        <p:nvGrpSpPr>
          <p:cNvPr id="47" name="群組 46">
            <a:extLst>
              <a:ext uri="{FF2B5EF4-FFF2-40B4-BE49-F238E27FC236}">
                <a16:creationId xmlns:a16="http://schemas.microsoft.com/office/drawing/2014/main" id="{DD995194-806F-6E70-8001-B158FEC5210A}"/>
              </a:ext>
            </a:extLst>
          </p:cNvPr>
          <p:cNvGrpSpPr/>
          <p:nvPr/>
        </p:nvGrpSpPr>
        <p:grpSpPr>
          <a:xfrm>
            <a:off x="275303" y="5786349"/>
            <a:ext cx="11655504" cy="820080"/>
            <a:chOff x="1194740" y="7097788"/>
            <a:chExt cx="11655504" cy="820080"/>
          </a:xfrm>
        </p:grpSpPr>
        <p:grpSp>
          <p:nvGrpSpPr>
            <p:cNvPr id="49" name="PA_组合 2">
              <a:extLst>
                <a:ext uri="{FF2B5EF4-FFF2-40B4-BE49-F238E27FC236}">
                  <a16:creationId xmlns:a16="http://schemas.microsoft.com/office/drawing/2014/main" id="{CA5D79C4-3FEF-C483-19F2-DA4BC4D12A05}"/>
                </a:ext>
              </a:extLst>
            </p:cNvPr>
            <p:cNvGrpSpPr/>
            <p:nvPr>
              <p:custDataLst>
                <p:tags r:id="rId1"/>
              </p:custDataLst>
            </p:nvPr>
          </p:nvGrpSpPr>
          <p:grpSpPr>
            <a:xfrm>
              <a:off x="1194740" y="7379241"/>
              <a:ext cx="11655504" cy="538627"/>
              <a:chOff x="1643100" y="5367325"/>
              <a:chExt cx="8920469" cy="538627"/>
            </a:xfrm>
          </p:grpSpPr>
          <p:sp>
            <p:nvSpPr>
              <p:cNvPr id="50" name="Freeform 34">
                <a:extLst>
                  <a:ext uri="{FF2B5EF4-FFF2-40B4-BE49-F238E27FC236}">
                    <a16:creationId xmlns:a16="http://schemas.microsoft.com/office/drawing/2014/main" id="{71DB8210-B00A-9E00-E27D-314E0924218F}"/>
                  </a:ext>
                </a:extLst>
              </p:cNvPr>
              <p:cNvSpPr>
                <a:spLocks noEditPoints="1"/>
              </p:cNvSpPr>
              <p:nvPr/>
            </p:nvSpPr>
            <p:spPr bwMode="auto">
              <a:xfrm>
                <a:off x="9770175" y="5367325"/>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1" name="任意多边形 98">
                <a:extLst>
                  <a:ext uri="{FF2B5EF4-FFF2-40B4-BE49-F238E27FC236}">
                    <a16:creationId xmlns:a16="http://schemas.microsoft.com/office/drawing/2014/main" id="{479D9B7D-F430-D94D-6727-A2221CAA47B2}"/>
                  </a:ext>
                </a:extLst>
              </p:cNvPr>
              <p:cNvSpPr/>
              <p:nvPr/>
            </p:nvSpPr>
            <p:spPr>
              <a:xfrm>
                <a:off x="1643100" y="5504836"/>
                <a:ext cx="7871212"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53" y="connsiteY0-154"/>
                  </a:cxn>
                  <a:cxn ang="0">
                    <a:pos x="connsiteX1-155" y="connsiteY1-156"/>
                  </a:cxn>
                  <a:cxn ang="0">
                    <a:pos x="connsiteX2-157" y="connsiteY2-158"/>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8" name="PA_文本框 54">
              <a:extLst>
                <a:ext uri="{FF2B5EF4-FFF2-40B4-BE49-F238E27FC236}">
                  <a16:creationId xmlns:a16="http://schemas.microsoft.com/office/drawing/2014/main" id="{B928016E-8F3B-5E64-4326-1A87D8D16490}"/>
                </a:ext>
              </a:extLst>
            </p:cNvPr>
            <p:cNvSpPr txBox="1"/>
            <p:nvPr>
              <p:custDataLst>
                <p:tags r:id="rId2"/>
              </p:custDataLst>
            </p:nvPr>
          </p:nvSpPr>
          <p:spPr>
            <a:xfrm flipH="1">
              <a:off x="1548700" y="7097788"/>
              <a:ext cx="10156721" cy="707886"/>
            </a:xfrm>
            <a:prstGeom prst="rect">
              <a:avLst/>
            </a:prstGeom>
            <a:solidFill>
              <a:schemeClr val="bg1"/>
            </a:solidFill>
          </p:spPr>
          <p:txBody>
            <a:bodyPr wrap="square" rtlCol="0">
              <a:spAutoFit/>
            </a:bodyPr>
            <a:lstStyle/>
            <a:p>
              <a:pPr algn="just"/>
              <a:r>
                <a:rPr lang="zh-TW" altLang="en-US" sz="20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協助鄉</a:t>
              </a:r>
              <a:r>
                <a:rPr lang="en-US" altLang="zh-TW" sz="20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sz="20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公所民眾</a:t>
              </a:r>
              <a:r>
                <a:rPr lang="zh-TW" altLang="en-US" sz="2000" b="1" u="sng"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疏散撤離</a:t>
              </a:r>
              <a:r>
                <a:rPr lang="zh-TW" altLang="en-US" sz="20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b="1" u="sng"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避難收容處所開設與營運</a:t>
              </a:r>
              <a:r>
                <a:rPr lang="zh-TW" altLang="en-US" sz="20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b="1" u="sng"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物資發放</a:t>
              </a:r>
              <a:r>
                <a:rPr lang="zh-TW" altLang="en-US" sz="20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等行政庶務工作</a:t>
              </a:r>
              <a:endParaRPr lang="en-US" altLang="zh-TW" sz="20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algn="just"/>
              <a:r>
                <a:rPr lang="zh-TW" altLang="en-US" sz="20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與人力支援；其支援內容</a:t>
              </a:r>
              <a:r>
                <a:rPr lang="zh-TW" altLang="en-US" sz="2000" b="1" u="sng" dirty="0">
                  <a:solidFill>
                    <a:srgbClr val="00B050"/>
                  </a:solidFill>
                  <a:latin typeface="Times New Roman" panose="02020603050405020304" pitchFamily="18" charset="0"/>
                  <a:ea typeface="微軟正黑體" panose="020B0604030504040204" pitchFamily="34" charset="-120"/>
                  <a:cs typeface="Times New Roman" panose="02020603050405020304" pitchFamily="18" charset="0"/>
                </a:rPr>
                <a:t>不涉及搜索、搜救</a:t>
              </a:r>
              <a:r>
                <a:rPr lang="zh-TW" altLang="en-US" sz="20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等高度專業之災害現場作業任務</a:t>
              </a:r>
              <a:endPar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spTree>
    <p:extLst>
      <p:ext uri="{BB962C8B-B14F-4D97-AF65-F5344CB8AC3E}">
        <p14:creationId xmlns:p14="http://schemas.microsoft.com/office/powerpoint/2010/main" val="1059669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4D171-86E0-82E8-6242-08E744EC6D61}"/>
            </a:ext>
          </a:extLst>
        </p:cNvPr>
        <p:cNvGrpSpPr/>
        <p:nvPr/>
      </p:nvGrpSpPr>
      <p:grpSpPr>
        <a:xfrm>
          <a:off x="0" y="0"/>
          <a:ext cx="0" cy="0"/>
          <a:chOff x="0" y="0"/>
          <a:chExt cx="0" cy="0"/>
        </a:xfrm>
      </p:grpSpPr>
      <p:grpSp>
        <p:nvGrpSpPr>
          <p:cNvPr id="3" name="组合 1">
            <a:extLst>
              <a:ext uri="{FF2B5EF4-FFF2-40B4-BE49-F238E27FC236}">
                <a16:creationId xmlns:a16="http://schemas.microsoft.com/office/drawing/2014/main" id="{35B90FB9-E9F0-E21D-E36F-8A500D28409D}"/>
              </a:ext>
            </a:extLst>
          </p:cNvPr>
          <p:cNvGrpSpPr/>
          <p:nvPr/>
        </p:nvGrpSpPr>
        <p:grpSpPr>
          <a:xfrm>
            <a:off x="842842" y="361490"/>
            <a:ext cx="10506316" cy="769441"/>
            <a:chOff x="1157060" y="523875"/>
            <a:chExt cx="10506316" cy="769441"/>
          </a:xfrm>
        </p:grpSpPr>
        <p:sp>
          <p:nvSpPr>
            <p:cNvPr id="4" name="文本框 4">
              <a:extLst>
                <a:ext uri="{FF2B5EF4-FFF2-40B4-BE49-F238E27FC236}">
                  <a16:creationId xmlns:a16="http://schemas.microsoft.com/office/drawing/2014/main" id="{D177686B-DE5B-1B90-A06D-A92D440C03EE}"/>
                </a:ext>
              </a:extLst>
            </p:cNvPr>
            <p:cNvSpPr txBox="1"/>
            <p:nvPr/>
          </p:nvSpPr>
          <p:spPr>
            <a:xfrm>
              <a:off x="1628774" y="523875"/>
              <a:ext cx="1003460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目的與機制</a:t>
              </a:r>
            </a:p>
          </p:txBody>
        </p:sp>
        <p:sp>
          <p:nvSpPr>
            <p:cNvPr id="6" name="Freeform 1740">
              <a:extLst>
                <a:ext uri="{FF2B5EF4-FFF2-40B4-BE49-F238E27FC236}">
                  <a16:creationId xmlns:a16="http://schemas.microsoft.com/office/drawing/2014/main" id="{01238F11-E113-2C8C-17E2-2F3A660E4267}"/>
                </a:ext>
              </a:extLst>
            </p:cNvPr>
            <p:cNvSpPr/>
            <p:nvPr/>
          </p:nvSpPr>
          <p:spPr bwMode="auto">
            <a:xfrm>
              <a:off x="1157060" y="715068"/>
              <a:ext cx="514804" cy="457602"/>
            </a:xfrm>
            <a:custGeom>
              <a:avLst/>
              <a:gdLst>
                <a:gd name="T0" fmla="*/ 45 w 259"/>
                <a:gd name="T1" fmla="*/ 206 h 230"/>
                <a:gd name="T2" fmla="*/ 90 w 259"/>
                <a:gd name="T3" fmla="*/ 43 h 230"/>
                <a:gd name="T4" fmla="*/ 241 w 259"/>
                <a:gd name="T5" fmla="*/ 7 h 230"/>
                <a:gd name="T6" fmla="*/ 165 w 259"/>
                <a:gd name="T7" fmla="*/ 198 h 230"/>
                <a:gd name="T8" fmla="*/ 62 w 259"/>
                <a:gd name="T9" fmla="*/ 219 h 230"/>
                <a:gd name="T10" fmla="*/ 180 w 259"/>
                <a:gd name="T11" fmla="*/ 75 h 230"/>
                <a:gd name="T12" fmla="*/ 45 w 259"/>
                <a:gd name="T13" fmla="*/ 206 h 230"/>
              </a:gdLst>
              <a:ahLst/>
              <a:cxnLst>
                <a:cxn ang="0">
                  <a:pos x="T0" y="T1"/>
                </a:cxn>
                <a:cxn ang="0">
                  <a:pos x="T2" y="T3"/>
                </a:cxn>
                <a:cxn ang="0">
                  <a:pos x="T4" y="T5"/>
                </a:cxn>
                <a:cxn ang="0">
                  <a:pos x="T6" y="T7"/>
                </a:cxn>
                <a:cxn ang="0">
                  <a:pos x="T8" y="T9"/>
                </a:cxn>
                <a:cxn ang="0">
                  <a:pos x="T10" y="T11"/>
                </a:cxn>
                <a:cxn ang="0">
                  <a:pos x="T12" y="T13"/>
                </a:cxn>
              </a:cxnLst>
              <a:rect l="0" t="0" r="r" b="b"/>
              <a:pathLst>
                <a:path w="259" h="230">
                  <a:moveTo>
                    <a:pt x="45" y="206"/>
                  </a:moveTo>
                  <a:cubicBezTo>
                    <a:pt x="45" y="206"/>
                    <a:pt x="0" y="104"/>
                    <a:pt x="90" y="43"/>
                  </a:cubicBezTo>
                  <a:cubicBezTo>
                    <a:pt x="90" y="43"/>
                    <a:pt x="149" y="0"/>
                    <a:pt x="241" y="7"/>
                  </a:cubicBezTo>
                  <a:cubicBezTo>
                    <a:pt x="241" y="7"/>
                    <a:pt x="259" y="150"/>
                    <a:pt x="165" y="198"/>
                  </a:cubicBezTo>
                  <a:cubicBezTo>
                    <a:pt x="165" y="198"/>
                    <a:pt x="115" y="230"/>
                    <a:pt x="62" y="219"/>
                  </a:cubicBezTo>
                  <a:cubicBezTo>
                    <a:pt x="62" y="219"/>
                    <a:pt x="74" y="144"/>
                    <a:pt x="180" y="75"/>
                  </a:cubicBezTo>
                  <a:cubicBezTo>
                    <a:pt x="180" y="75"/>
                    <a:pt x="82" y="103"/>
                    <a:pt x="45" y="206"/>
                  </a:cubicBezTo>
                  <a:close/>
                </a:path>
              </a:pathLst>
            </a:custGeom>
            <a:solidFill>
              <a:srgbClr val="EC4570"/>
            </a:solidFill>
            <a:ln>
              <a:noFill/>
            </a:ln>
          </p:spPr>
          <p:txBody>
            <a:bodyPr vert="horz" wrap="square" lIns="91440" tIns="45720" rIns="91440" bIns="45720" numCol="1" anchor="t" anchorCtr="0" compatLnSpc="1"/>
            <a:lstStyle/>
            <a:p>
              <a:endParaRPr lang="zh-CN" altLang="en-US"/>
            </a:p>
          </p:txBody>
        </p:sp>
      </p:grpSp>
      <p:cxnSp>
        <p:nvCxnSpPr>
          <p:cNvPr id="7" name="直接连接符 6">
            <a:extLst>
              <a:ext uri="{FF2B5EF4-FFF2-40B4-BE49-F238E27FC236}">
                <a16:creationId xmlns:a16="http://schemas.microsoft.com/office/drawing/2014/main" id="{2310010C-2E13-3BF7-33AF-3B7F2F5647CF}"/>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77B0B2BA-18DD-EA72-CD1F-6B4C65FE006D}"/>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5</a:t>
            </a:fld>
            <a:endParaRPr lang="zh-TW" altLang="en-US"/>
          </a:p>
        </p:txBody>
      </p:sp>
      <p:sp>
        <p:nvSpPr>
          <p:cNvPr id="2" name="等腰三角形 2">
            <a:extLst>
              <a:ext uri="{FF2B5EF4-FFF2-40B4-BE49-F238E27FC236}">
                <a16:creationId xmlns:a16="http://schemas.microsoft.com/office/drawing/2014/main" id="{2B01A220-0CCD-8247-3D6B-E7148EB793A2}"/>
              </a:ext>
            </a:extLst>
          </p:cNvPr>
          <p:cNvSpPr/>
          <p:nvPr/>
        </p:nvSpPr>
        <p:spPr bwMode="auto">
          <a:xfrm rot="7409517">
            <a:off x="4963710" y="3457392"/>
            <a:ext cx="1594709" cy="18451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81487" tIns="40743" rIns="81487" bIns="40743"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139" b="0" i="0" u="none" strike="noStrike" kern="1200" cap="none" spc="0" normalizeH="0" baseline="0" noProof="0">
              <a:ln>
                <a:noFill/>
              </a:ln>
              <a:solidFill>
                <a:prstClr val="black"/>
              </a:solidFill>
              <a:effectLst/>
              <a:uLnTx/>
              <a:uFillTx/>
              <a:latin typeface="Arial"/>
              <a:ea typeface="微软雅黑"/>
              <a:cs typeface="+mn-cs"/>
            </a:endParaRPr>
          </a:p>
        </p:txBody>
      </p:sp>
      <p:sp>
        <p:nvSpPr>
          <p:cNvPr id="5" name="椭圆 18">
            <a:extLst>
              <a:ext uri="{FF2B5EF4-FFF2-40B4-BE49-F238E27FC236}">
                <a16:creationId xmlns:a16="http://schemas.microsoft.com/office/drawing/2014/main" id="{53C8B6C5-A5E5-EACD-EE62-D10F0AA0D751}"/>
              </a:ext>
            </a:extLst>
          </p:cNvPr>
          <p:cNvSpPr/>
          <p:nvPr/>
        </p:nvSpPr>
        <p:spPr>
          <a:xfrm>
            <a:off x="4992472" y="3622641"/>
            <a:ext cx="1362963" cy="1362963"/>
          </a:xfrm>
          <a:prstGeom prst="ellips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139"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等腰三角形 2">
            <a:extLst>
              <a:ext uri="{FF2B5EF4-FFF2-40B4-BE49-F238E27FC236}">
                <a16:creationId xmlns:a16="http://schemas.microsoft.com/office/drawing/2014/main" id="{29A2804A-2F56-B5CB-65D7-7A5268331DD2}"/>
              </a:ext>
            </a:extLst>
          </p:cNvPr>
          <p:cNvSpPr/>
          <p:nvPr/>
        </p:nvSpPr>
        <p:spPr bwMode="auto">
          <a:xfrm rot="16474575">
            <a:off x="4496073" y="1955710"/>
            <a:ext cx="1594709" cy="184516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81487" tIns="40743" rIns="81487" bIns="40743"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139" b="0" i="0" u="none" strike="noStrike" kern="1200" cap="none" spc="0" normalizeH="0" baseline="0" noProof="0">
              <a:ln>
                <a:noFill/>
              </a:ln>
              <a:solidFill>
                <a:prstClr val="black"/>
              </a:solidFill>
              <a:effectLst/>
              <a:uLnTx/>
              <a:uFillTx/>
              <a:latin typeface="Arial"/>
              <a:ea typeface="微软雅黑"/>
              <a:cs typeface="+mn-cs"/>
            </a:endParaRPr>
          </a:p>
        </p:txBody>
      </p:sp>
      <p:sp>
        <p:nvSpPr>
          <p:cNvPr id="9" name="椭圆 20">
            <a:extLst>
              <a:ext uri="{FF2B5EF4-FFF2-40B4-BE49-F238E27FC236}">
                <a16:creationId xmlns:a16="http://schemas.microsoft.com/office/drawing/2014/main" id="{84420A88-F4F8-62F8-ED17-4C49E42F678A}"/>
              </a:ext>
            </a:extLst>
          </p:cNvPr>
          <p:cNvSpPr/>
          <p:nvPr/>
        </p:nvSpPr>
        <p:spPr>
          <a:xfrm>
            <a:off x="4744485" y="2211625"/>
            <a:ext cx="1362963" cy="13629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139"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等腰三角形 2">
            <a:extLst>
              <a:ext uri="{FF2B5EF4-FFF2-40B4-BE49-F238E27FC236}">
                <a16:creationId xmlns:a16="http://schemas.microsoft.com/office/drawing/2014/main" id="{F799B273-3B56-8397-45E8-9930360F220A}"/>
              </a:ext>
            </a:extLst>
          </p:cNvPr>
          <p:cNvSpPr/>
          <p:nvPr/>
        </p:nvSpPr>
        <p:spPr bwMode="auto">
          <a:xfrm rot="3036074">
            <a:off x="5984120" y="2336954"/>
            <a:ext cx="1594709" cy="184516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81487" tIns="40743" rIns="81487" bIns="40743"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139" b="0" i="0" u="none" strike="noStrike" kern="1200" cap="none" spc="0" normalizeH="0" baseline="0" noProof="0">
              <a:ln>
                <a:noFill/>
              </a:ln>
              <a:solidFill>
                <a:prstClr val="black"/>
              </a:solidFill>
              <a:effectLst/>
              <a:uLnTx/>
              <a:uFillTx/>
              <a:latin typeface="Arial"/>
              <a:ea typeface="微软雅黑"/>
              <a:cs typeface="+mn-cs"/>
            </a:endParaRPr>
          </a:p>
        </p:txBody>
      </p:sp>
      <p:sp>
        <p:nvSpPr>
          <p:cNvPr id="11" name="椭圆 22">
            <a:extLst>
              <a:ext uri="{FF2B5EF4-FFF2-40B4-BE49-F238E27FC236}">
                <a16:creationId xmlns:a16="http://schemas.microsoft.com/office/drawing/2014/main" id="{FC302E0F-7C41-98DC-250A-E7A243762160}"/>
              </a:ext>
            </a:extLst>
          </p:cNvPr>
          <p:cNvSpPr/>
          <p:nvPr/>
        </p:nvSpPr>
        <p:spPr>
          <a:xfrm>
            <a:off x="6016374" y="2665002"/>
            <a:ext cx="1362963" cy="13629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139"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TextBox 3">
            <a:extLst>
              <a:ext uri="{FF2B5EF4-FFF2-40B4-BE49-F238E27FC236}">
                <a16:creationId xmlns:a16="http://schemas.microsoft.com/office/drawing/2014/main" id="{30248A8A-F7D9-8EE3-A846-575C7553A719}"/>
              </a:ext>
            </a:extLst>
          </p:cNvPr>
          <p:cNvSpPr txBox="1"/>
          <p:nvPr/>
        </p:nvSpPr>
        <p:spPr>
          <a:xfrm>
            <a:off x="6207373" y="3035560"/>
            <a:ext cx="965615" cy="553809"/>
          </a:xfrm>
          <a:prstGeom prst="rect">
            <a:avLst/>
          </a:prstGeom>
          <a:no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防災</a:t>
            </a:r>
            <a:endParaRPr kumimoji="0" lang="en-US" altLang="zh-TW"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協作中心</a:t>
            </a:r>
            <a:endParaRPr kumimoji="0" lang="zh-CN" altLang="en-US"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3" name="TextBox 5">
            <a:extLst>
              <a:ext uri="{FF2B5EF4-FFF2-40B4-BE49-F238E27FC236}">
                <a16:creationId xmlns:a16="http://schemas.microsoft.com/office/drawing/2014/main" id="{C375E628-879E-F656-588F-C5801E6F3902}"/>
              </a:ext>
            </a:extLst>
          </p:cNvPr>
          <p:cNvSpPr txBox="1"/>
          <p:nvPr/>
        </p:nvSpPr>
        <p:spPr>
          <a:xfrm>
            <a:off x="5124405" y="3806258"/>
            <a:ext cx="1085541" cy="1070284"/>
          </a:xfrm>
          <a:prstGeom prst="rect">
            <a:avLst/>
          </a:prstGeom>
          <a:no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pPr>
              <a:lnSpc>
                <a:spcPct val="120000"/>
              </a:lnSpc>
            </a:pPr>
            <a:r>
              <a:rPr lang="zh-TW" altLang="en-US" b="1" dirty="0">
                <a:effectLst>
                  <a:outerShdw blurRad="38100" dist="38100" dir="2700000" algn="tl">
                    <a:srgbClr val="000000">
                      <a:alpha val="43137"/>
                    </a:srgbClr>
                  </a:outerShdw>
                </a:effectLst>
                <a:sym typeface="Arial" panose="020B0604020202020204" pitchFamily="34" charset="0"/>
              </a:rPr>
              <a:t>防災協作</a:t>
            </a:r>
            <a:endParaRPr lang="en-US" altLang="zh-TW" b="1" dirty="0">
              <a:effectLst>
                <a:outerShdw blurRad="38100" dist="38100" dir="2700000" algn="tl">
                  <a:srgbClr val="000000">
                    <a:alpha val="43137"/>
                  </a:srgbClr>
                </a:outerShdw>
              </a:effectLst>
              <a:sym typeface="Arial" panose="020B0604020202020204" pitchFamily="34" charset="0"/>
            </a:endParaRPr>
          </a:p>
          <a:p>
            <a:r>
              <a:rPr lang="zh-TW" altLang="en-US" b="1" dirty="0">
                <a:effectLst>
                  <a:outerShdw blurRad="38100" dist="38100" dir="2700000" algn="tl">
                    <a:srgbClr val="000000">
                      <a:alpha val="43137"/>
                    </a:srgbClr>
                  </a:outerShdw>
                </a:effectLst>
                <a:sym typeface="Arial" panose="020B0604020202020204" pitchFamily="34" charset="0"/>
              </a:rPr>
              <a:t>中心主任、</a:t>
            </a:r>
            <a:endParaRPr lang="en-US" altLang="zh-TW" b="1" dirty="0">
              <a:effectLst>
                <a:outerShdw blurRad="38100" dist="38100" dir="2700000" algn="tl">
                  <a:srgbClr val="000000">
                    <a:alpha val="43137"/>
                  </a:srgbClr>
                </a:outerShdw>
              </a:effectLst>
              <a:sym typeface="Arial" panose="020B0604020202020204" pitchFamily="34" charset="0"/>
            </a:endParaRPr>
          </a:p>
          <a:p>
            <a:r>
              <a:rPr lang="zh-TW" altLang="en-US" b="1" dirty="0">
                <a:effectLst>
                  <a:outerShdw blurRad="38100" dist="38100" dir="2700000" algn="tl">
                    <a:srgbClr val="000000">
                      <a:alpha val="43137"/>
                    </a:srgbClr>
                  </a:outerShdw>
                </a:effectLst>
                <a:sym typeface="Arial" panose="020B0604020202020204" pitchFamily="34" charset="0"/>
              </a:rPr>
              <a:t>副主任</a:t>
            </a:r>
            <a:endParaRPr lang="en-GB" altLang="zh-TW" b="1" dirty="0">
              <a:effectLst>
                <a:outerShdw blurRad="38100" dist="38100" dir="2700000" algn="tl">
                  <a:srgbClr val="000000">
                    <a:alpha val="43137"/>
                  </a:srgbClr>
                </a:outerShdw>
              </a:effectLst>
              <a:sym typeface="Arial" panose="020B0604020202020204" pitchFamily="34" charset="0"/>
            </a:endParaRPr>
          </a:p>
        </p:txBody>
      </p:sp>
      <p:sp>
        <p:nvSpPr>
          <p:cNvPr id="14" name="TextBox 7">
            <a:extLst>
              <a:ext uri="{FF2B5EF4-FFF2-40B4-BE49-F238E27FC236}">
                <a16:creationId xmlns:a16="http://schemas.microsoft.com/office/drawing/2014/main" id="{FC5FC504-B83E-FB07-4360-61BCA72FE8C5}"/>
              </a:ext>
            </a:extLst>
          </p:cNvPr>
          <p:cNvSpPr txBox="1"/>
          <p:nvPr/>
        </p:nvSpPr>
        <p:spPr>
          <a:xfrm>
            <a:off x="4943159" y="2602330"/>
            <a:ext cx="965615" cy="553809"/>
          </a:xfrm>
          <a:prstGeom prst="rect">
            <a:avLst/>
          </a:prstGeom>
          <a:no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pPr lvl="0" defTabSz="914400">
              <a:defRPr/>
            </a:pPr>
            <a:r>
              <a:rPr lang="zh-TW" altLang="en-US" b="1" dirty="0">
                <a:effectLst>
                  <a:outerShdw blurRad="38100" dist="38100" dir="2700000" algn="tl">
                    <a:srgbClr val="000000">
                      <a:alpha val="43137"/>
                    </a:srgbClr>
                  </a:outerShdw>
                </a:effectLst>
              </a:rPr>
              <a:t>運用單位</a:t>
            </a:r>
            <a:endParaRPr lang="zh-CN" altLang="en-US" b="1" dirty="0">
              <a:effectLst>
                <a:outerShdw blurRad="38100" dist="38100" dir="2700000" algn="tl">
                  <a:srgbClr val="000000">
                    <a:alpha val="43137"/>
                  </a:srgbClr>
                </a:outerShdw>
              </a:effectLst>
            </a:endParaRPr>
          </a:p>
        </p:txBody>
      </p:sp>
      <p:sp>
        <p:nvSpPr>
          <p:cNvPr id="15" name="PA_矩形 202">
            <a:extLst>
              <a:ext uri="{FF2B5EF4-FFF2-40B4-BE49-F238E27FC236}">
                <a16:creationId xmlns:a16="http://schemas.microsoft.com/office/drawing/2014/main" id="{9BA54131-0C43-6F30-6C93-013FE2F6D129}"/>
              </a:ext>
            </a:extLst>
          </p:cNvPr>
          <p:cNvSpPr/>
          <p:nvPr>
            <p:custDataLst>
              <p:tags r:id="rId1"/>
            </p:custDataLst>
          </p:nvPr>
        </p:nvSpPr>
        <p:spPr>
          <a:xfrm>
            <a:off x="7546883" y="1705360"/>
            <a:ext cx="4016839" cy="1217454"/>
          </a:xfrm>
          <a:prstGeom prst="rect">
            <a:avLst/>
          </a:prstGeom>
          <a:solidFill>
            <a:schemeClr val="bg1"/>
          </a:solidFill>
          <a:ln w="381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285750" indent="-285750" algn="just">
              <a:buFont typeface="Wingdings" panose="05000000000000000000" pitchFamily="2" charset="2"/>
              <a:buChar char="l"/>
            </a:pP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由</a:t>
            </a:r>
            <a:r>
              <a:rPr lang="zh-TW" altLang="en-US"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鄉</a:t>
            </a:r>
            <a:r>
              <a:rPr lang="en-US" altLang="zh-TW"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公所層級</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建立人力、物力</a:t>
            </a:r>
            <a:r>
              <a:rPr lang="zh-TW" altLang="en-US"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資源整合</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與</a:t>
            </a:r>
            <a:r>
              <a:rPr lang="zh-TW" altLang="en-US"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統籌運用</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機制；視需求選定</a:t>
            </a:r>
            <a:r>
              <a:rPr lang="zh-TW" altLang="en-US"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適當空間</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進行運作，或作為整合</a:t>
            </a:r>
            <a:r>
              <a:rPr lang="zh-TW" altLang="en-US"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協作人力之平台與機制</a:t>
            </a:r>
            <a:endParaRPr lang="zh-CN" altLang="en-US"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7" name="PA_矩形 202">
            <a:extLst>
              <a:ext uri="{FF2B5EF4-FFF2-40B4-BE49-F238E27FC236}">
                <a16:creationId xmlns:a16="http://schemas.microsoft.com/office/drawing/2014/main" id="{2442E839-1D67-C54F-ABCB-D5CF4CD38E15}"/>
              </a:ext>
            </a:extLst>
          </p:cNvPr>
          <p:cNvSpPr/>
          <p:nvPr>
            <p:custDataLst>
              <p:tags r:id="rId2"/>
            </p:custDataLst>
          </p:nvPr>
        </p:nvSpPr>
        <p:spPr>
          <a:xfrm>
            <a:off x="326938" y="2322963"/>
            <a:ext cx="4016840" cy="3492875"/>
          </a:xfrm>
          <a:prstGeom prst="rect">
            <a:avLst/>
          </a:prstGeom>
          <a:solidFill>
            <a:schemeClr val="bg1"/>
          </a:solidFill>
          <a:ln w="381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285750" indent="-285750" algn="just">
              <a:buFont typeface="Wingdings" panose="05000000000000000000" pitchFamily="2" charset="2"/>
              <a:buChar char="l"/>
            </a:pP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同</a:t>
            </a:r>
            <a:r>
              <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志願服務法</a:t>
            </a:r>
            <a:r>
              <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第三條第三款之「志願服務運用單位」</a:t>
            </a:r>
            <a:endPar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原則以各</a:t>
            </a:r>
            <a:r>
              <a:rPr lang="zh-TW" altLang="en-US"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直轄市</a:t>
            </a:r>
            <a:r>
              <a:rPr lang="zh-TW" altLang="en-US"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縣</a:t>
            </a:r>
            <a:r>
              <a:rPr lang="en-US" altLang="zh-TW"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政府</a:t>
            </a:r>
            <a:r>
              <a:rPr lang="zh-TW" altLang="en-US"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及</a:t>
            </a:r>
            <a:r>
              <a:rPr lang="zh-TW" altLang="en-US"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鄉</a:t>
            </a:r>
            <a:r>
              <a:rPr lang="en-US" altLang="zh-TW"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公所</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作為運用單位</a:t>
            </a:r>
            <a:endPar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如鄉</a:t>
            </a:r>
            <a:r>
              <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公所囿於人力、預算等限制，則可由鄉</a:t>
            </a:r>
            <a:r>
              <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公所邀請或委託平時合作並</a:t>
            </a:r>
            <a:r>
              <a:rPr lang="zh-TW" altLang="en-US"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具備災害救援知能之協作人力</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或</a:t>
            </a:r>
            <a:r>
              <a:rPr lang="zh-TW" altLang="en-US"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志願者團體組織</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防災士團體</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已完訓防災士</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等，共同籌組，由運用單位進行維運管理；依縣府需求，委託民間組織派遣人員</a:t>
            </a:r>
            <a:r>
              <a:rPr lang="zh-TW" altLang="en-US" b="1" dirty="0">
                <a:solidFill>
                  <a:srgbClr val="C0504D"/>
                </a:solidFill>
                <a:latin typeface="Times New Roman" panose="02020603050405020304" pitchFamily="18" charset="0"/>
                <a:ea typeface="微軟正黑體" panose="020B0604030504040204" pitchFamily="34" charset="-120"/>
                <a:cs typeface="Times New Roman" panose="02020603050405020304" pitchFamily="18" charset="0"/>
              </a:rPr>
              <a:t>進駐災害應變中心</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進行資訊整合與人力調度</a:t>
            </a:r>
            <a:endParaRPr lang="zh-CN"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8" name="PA_矩形 202">
            <a:extLst>
              <a:ext uri="{FF2B5EF4-FFF2-40B4-BE49-F238E27FC236}">
                <a16:creationId xmlns:a16="http://schemas.microsoft.com/office/drawing/2014/main" id="{5F1E912F-8639-027E-1C29-1CCC5340190B}"/>
              </a:ext>
            </a:extLst>
          </p:cNvPr>
          <p:cNvSpPr/>
          <p:nvPr>
            <p:custDataLst>
              <p:tags r:id="rId3"/>
            </p:custDataLst>
          </p:nvPr>
        </p:nvSpPr>
        <p:spPr>
          <a:xfrm>
            <a:off x="6560261" y="4468866"/>
            <a:ext cx="5167478" cy="1780867"/>
          </a:xfrm>
          <a:prstGeom prst="rect">
            <a:avLst/>
          </a:prstGeom>
          <a:solidFill>
            <a:schemeClr val="bg1"/>
          </a:solidFill>
          <a:ln w="38100">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285750" indent="-285750" algn="just">
              <a:buFont typeface="Wingdings" panose="05000000000000000000" pitchFamily="2" charset="2"/>
              <a:buChar char="l"/>
            </a:pP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協作中心應設置</a:t>
            </a:r>
            <a:r>
              <a:rPr lang="zh-TW" altLang="en-US"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主任</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及</a:t>
            </a:r>
            <a:r>
              <a:rPr lang="zh-TW" altLang="en-US"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副主任</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，運作各項</a:t>
            </a:r>
            <a:r>
              <a:rPr lang="zh-TW" altLang="en-US"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平時</a:t>
            </a:r>
            <a:r>
              <a:rPr lang="en-US" altLang="zh-TW"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災時任務</a:t>
            </a:r>
            <a:endParaRPr lang="en-US" altLang="zh-TW"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主任</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應由鄉</a:t>
            </a:r>
            <a:r>
              <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公所之</a:t>
            </a:r>
            <a:r>
              <a:rPr lang="zh-TW" altLang="en-US"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主任秘書層級以上</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擔任；無主任秘書者，由</a:t>
            </a:r>
            <a:r>
              <a:rPr lang="zh-TW" altLang="en-US"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秘書層級以上</a:t>
            </a:r>
            <a:r>
              <a:rPr lang="zh-TW" altLang="en-US"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擔任</a:t>
            </a:r>
            <a:endParaRPr lang="en-US" altLang="zh-TW"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buFont typeface="Wingdings" panose="05000000000000000000" pitchFamily="2" charset="2"/>
              <a:buChar char="l"/>
            </a:pPr>
            <a:r>
              <a:rPr lang="zh-TW" altLang="en-US"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副主任</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人數不限，應以可投入各項</a:t>
            </a:r>
            <a:r>
              <a:rPr lang="zh-TW" altLang="en-US"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平時</a:t>
            </a:r>
            <a:r>
              <a:rPr lang="en-US" altLang="zh-TW"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災時任務</a:t>
            </a: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之</a:t>
            </a:r>
            <a:r>
              <a:rPr lang="zh-TW" altLang="en-US"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rPr>
              <a:t>協作中心成員為優先擔任</a:t>
            </a:r>
            <a:endParaRPr lang="zh-CN" altLang="en-US" b="1" dirty="0">
              <a:solidFill>
                <a:srgbClr val="9BBB59"/>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498195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3A09A-87E5-6215-1163-B57104082DBB}"/>
            </a:ext>
          </a:extLst>
        </p:cNvPr>
        <p:cNvGrpSpPr/>
        <p:nvPr/>
      </p:nvGrpSpPr>
      <p:grpSpPr>
        <a:xfrm>
          <a:off x="0" y="0"/>
          <a:ext cx="0" cy="0"/>
          <a:chOff x="0" y="0"/>
          <a:chExt cx="0" cy="0"/>
        </a:xfrm>
      </p:grpSpPr>
      <p:pic>
        <p:nvPicPr>
          <p:cNvPr id="11266" name="Picture 2" descr="颱風丹娜絲逼近澎湖發布海岸港區禁制令| 地方| 中央社CNA">
            <a:extLst>
              <a:ext uri="{FF2B5EF4-FFF2-40B4-BE49-F238E27FC236}">
                <a16:creationId xmlns:a16="http://schemas.microsoft.com/office/drawing/2014/main" id="{FF9532BE-370F-CA83-B0FB-E393B12728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295" r="16731" b="16505"/>
          <a:stretch>
            <a:fillRect/>
          </a:stretch>
        </p:blipFill>
        <p:spPr bwMode="auto">
          <a:xfrm flipH="1">
            <a:off x="2329199" y="0"/>
            <a:ext cx="98627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4C146250-462C-3231-1A2D-EF444756BEE7}"/>
              </a:ext>
            </a:extLst>
          </p:cNvPr>
          <p:cNvSpPr/>
          <p:nvPr/>
        </p:nvSpPr>
        <p:spPr>
          <a:xfrm>
            <a:off x="0" y="0"/>
            <a:ext cx="2329200" cy="6858000"/>
          </a:xfrm>
          <a:prstGeom prst="rect">
            <a:avLst/>
          </a:prstGeom>
          <a:solidFill>
            <a:srgbClr val="5CB5A3">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10">
            <a:extLst>
              <a:ext uri="{FF2B5EF4-FFF2-40B4-BE49-F238E27FC236}">
                <a16:creationId xmlns:a16="http://schemas.microsoft.com/office/drawing/2014/main" id="{ECA44A5B-0174-8342-41F6-C7C58F192A12}"/>
              </a:ext>
            </a:extLst>
          </p:cNvPr>
          <p:cNvSpPr/>
          <p:nvPr/>
        </p:nvSpPr>
        <p:spPr>
          <a:xfrm>
            <a:off x="0" y="1885950"/>
            <a:ext cx="5372100" cy="157162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 name="矩形 5">
            <a:extLst>
              <a:ext uri="{FF2B5EF4-FFF2-40B4-BE49-F238E27FC236}">
                <a16:creationId xmlns:a16="http://schemas.microsoft.com/office/drawing/2014/main" id="{A8A8B74F-58FB-D819-F182-27428C789EE8}"/>
              </a:ext>
            </a:extLst>
          </p:cNvPr>
          <p:cNvSpPr/>
          <p:nvPr/>
        </p:nvSpPr>
        <p:spPr>
          <a:xfrm>
            <a:off x="1101139" y="976164"/>
            <a:ext cx="2508836" cy="761196"/>
          </a:xfrm>
          <a:prstGeom prst="rect">
            <a:avLst/>
          </a:pr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zh-CN" altLang="en-US" sz="1000"/>
          </a:p>
        </p:txBody>
      </p:sp>
      <p:sp>
        <p:nvSpPr>
          <p:cNvPr id="7" name="文字版面配置區 13">
            <a:extLst>
              <a:ext uri="{FF2B5EF4-FFF2-40B4-BE49-F238E27FC236}">
                <a16:creationId xmlns:a16="http://schemas.microsoft.com/office/drawing/2014/main" id="{379E3549-C843-46C3-1E3E-CED7049A56CE}"/>
              </a:ext>
            </a:extLst>
          </p:cNvPr>
          <p:cNvSpPr txBox="1">
            <a:spLocks/>
          </p:cNvSpPr>
          <p:nvPr/>
        </p:nvSpPr>
        <p:spPr>
          <a:xfrm>
            <a:off x="0" y="2164162"/>
            <a:ext cx="5194300" cy="1015200"/>
          </a:xfrm>
          <a:prstGeom prst="rect">
            <a:avLst/>
          </a:prstGeom>
        </p:spPr>
        <p:txBody>
          <a:bodyPr vert="horz" lIns="91440" tIns="45720" rIns="91440" bIns="45720" rtlCol="0" anchor="ctr"/>
          <a:lstStyle>
            <a:defPPr>
              <a:defRPr lang="en-US"/>
            </a:defPPr>
            <a:lvl1pPr marL="0" algn="l" defTabSz="457200" rtl="0" eaLnBrk="1" latinLnBrk="0" hangingPunct="1">
              <a:lnSpc>
                <a:spcPct val="100000"/>
              </a:lnSpc>
              <a:buNone/>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R="0" lvl="0" indent="0" algn="ctr" defTabSz="457200" rtl="0" eaLnBrk="1" fontAlgn="auto" latinLnBrk="0" hangingPunct="1">
              <a:lnSpc>
                <a:spcPct val="120000"/>
              </a:lnSpc>
              <a:spcBef>
                <a:spcPts val="0"/>
              </a:spcBef>
              <a:spcAft>
                <a:spcPts val="0"/>
              </a:spcAft>
              <a:buClrTx/>
              <a:buSzTx/>
              <a:buFont typeface="Arial"/>
              <a:buNone/>
              <a:tabLst/>
              <a:defRPr/>
            </a:pPr>
            <a:r>
              <a:rPr kumimoji="0" lang="zh-TW" altLang="en-US" sz="4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推動與歷程</a:t>
            </a:r>
          </a:p>
        </p:txBody>
      </p:sp>
      <p:sp>
        <p:nvSpPr>
          <p:cNvPr id="3" name="文字版面配置區 13">
            <a:extLst>
              <a:ext uri="{FF2B5EF4-FFF2-40B4-BE49-F238E27FC236}">
                <a16:creationId xmlns:a16="http://schemas.microsoft.com/office/drawing/2014/main" id="{BAA376BE-AC6D-FAAD-9DBC-FF016040093D}"/>
              </a:ext>
            </a:extLst>
          </p:cNvPr>
          <p:cNvSpPr txBox="1">
            <a:spLocks/>
          </p:cNvSpPr>
          <p:nvPr/>
        </p:nvSpPr>
        <p:spPr>
          <a:xfrm>
            <a:off x="870634" y="940962"/>
            <a:ext cx="2969846" cy="831600"/>
          </a:xfrm>
          <a:prstGeom prst="rect">
            <a:avLst/>
          </a:prstGeom>
        </p:spPr>
        <p:txBody>
          <a:bodyPr vert="horz" lIns="91440" tIns="45720" rIns="91440" bIns="45720" rtlCol="0" anchor="ctr"/>
          <a:lstStyle>
            <a:defPPr>
              <a:defRPr lang="en-US"/>
            </a:defPPr>
            <a:lvl1pPr marL="0" algn="ctr" defTabSz="457200" rtl="0" eaLnBrk="1" latinLnBrk="0" hangingPunct="1">
              <a:lnSpc>
                <a:spcPct val="100000"/>
              </a:lnSpc>
              <a:buNone/>
              <a:defRPr lang="zh-TW" altLang="en-US" sz="4800" kern="1200" dirty="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TW" altLang="en-US" sz="3200" dirty="0"/>
              <a:t>防災協作中心</a:t>
            </a:r>
          </a:p>
        </p:txBody>
      </p:sp>
    </p:spTree>
    <p:extLst>
      <p:ext uri="{BB962C8B-B14F-4D97-AF65-F5344CB8AC3E}">
        <p14:creationId xmlns:p14="http://schemas.microsoft.com/office/powerpoint/2010/main" val="3546173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52C47-FBCC-C239-9DFB-4FFE2F577EDC}"/>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123E58D2-6A8A-54EF-3B10-99757C3DA805}"/>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grpSp>
        <p:nvGrpSpPr>
          <p:cNvPr id="3" name="组合 1">
            <a:extLst>
              <a:ext uri="{FF2B5EF4-FFF2-40B4-BE49-F238E27FC236}">
                <a16:creationId xmlns:a16="http://schemas.microsoft.com/office/drawing/2014/main" id="{0FF222B2-7C68-2D0B-84A8-D8F4B34FEF45}"/>
              </a:ext>
            </a:extLst>
          </p:cNvPr>
          <p:cNvGrpSpPr/>
          <p:nvPr/>
        </p:nvGrpSpPr>
        <p:grpSpPr>
          <a:xfrm>
            <a:off x="865890" y="371475"/>
            <a:ext cx="10460220" cy="769441"/>
            <a:chOff x="1109172" y="523875"/>
            <a:chExt cx="10460220" cy="769441"/>
          </a:xfrm>
        </p:grpSpPr>
        <p:sp>
          <p:nvSpPr>
            <p:cNvPr id="4" name="文本框 7">
              <a:extLst>
                <a:ext uri="{FF2B5EF4-FFF2-40B4-BE49-F238E27FC236}">
                  <a16:creationId xmlns:a16="http://schemas.microsoft.com/office/drawing/2014/main" id="{0DFEA67E-9490-26A9-3240-29D3CF4241F2}"/>
                </a:ext>
              </a:extLst>
            </p:cNvPr>
            <p:cNvSpPr txBox="1"/>
            <p:nvPr/>
          </p:nvSpPr>
          <p:spPr>
            <a:xfrm>
              <a:off x="1628774" y="523875"/>
              <a:ext cx="9940618" cy="769441"/>
            </a:xfrm>
            <a:prstGeom prst="rect">
              <a:avLst/>
            </a:prstGeom>
            <a:noFill/>
          </p:spPr>
          <p:txBody>
            <a:bodyPr wrap="square" rtlCol="0">
              <a:spAutoFit/>
            </a:bodyPr>
            <a:lstStyle/>
            <a:p>
              <a:r>
                <a:rPr lang="zh-TW" altLang="en-US" sz="4400" dirty="0">
                  <a:latin typeface="微软雅黑" panose="020B0503020204020204" pitchFamily="34" charset="-122"/>
                  <a:ea typeface="微软雅黑" panose="020B0503020204020204" pitchFamily="34" charset="-122"/>
                </a:rPr>
                <a:t>推動與歷程</a:t>
              </a:r>
            </a:p>
          </p:txBody>
        </p:sp>
        <p:grpSp>
          <p:nvGrpSpPr>
            <p:cNvPr id="6" name="组合 21">
              <a:extLst>
                <a:ext uri="{FF2B5EF4-FFF2-40B4-BE49-F238E27FC236}">
                  <a16:creationId xmlns:a16="http://schemas.microsoft.com/office/drawing/2014/main" id="{47C6F791-5498-5263-11B4-373A71A62343}"/>
                </a:ext>
              </a:extLst>
            </p:cNvPr>
            <p:cNvGrpSpPr/>
            <p:nvPr/>
          </p:nvGrpSpPr>
          <p:grpSpPr>
            <a:xfrm>
              <a:off x="1109172" y="593228"/>
              <a:ext cx="483218" cy="577030"/>
              <a:chOff x="4678268" y="5858260"/>
              <a:chExt cx="104347" cy="124607"/>
            </a:xfrm>
            <a:solidFill>
              <a:srgbClr val="EC4570"/>
            </a:solidFill>
          </p:grpSpPr>
          <p:sp>
            <p:nvSpPr>
              <p:cNvPr id="9" name="Oval 1801">
                <a:extLst>
                  <a:ext uri="{FF2B5EF4-FFF2-40B4-BE49-F238E27FC236}">
                    <a16:creationId xmlns:a16="http://schemas.microsoft.com/office/drawing/2014/main" id="{B3B6957A-4859-18AE-9E82-70AE98B8EC5D}"/>
                  </a:ext>
                </a:extLst>
              </p:cNvPr>
              <p:cNvSpPr>
                <a:spLocks noChangeArrowheads="1"/>
              </p:cNvSpPr>
              <p:nvPr/>
            </p:nvSpPr>
            <p:spPr bwMode="auto">
              <a:xfrm>
                <a:off x="4678268" y="5889630"/>
                <a:ext cx="26141" cy="25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Oval 1802">
                <a:extLst>
                  <a:ext uri="{FF2B5EF4-FFF2-40B4-BE49-F238E27FC236}">
                    <a16:creationId xmlns:a16="http://schemas.microsoft.com/office/drawing/2014/main" id="{D6B6E4BD-E8B8-A8AA-F5AB-E33DFE7F1E87}"/>
                  </a:ext>
                </a:extLst>
              </p:cNvPr>
              <p:cNvSpPr>
                <a:spLocks noChangeArrowheads="1"/>
              </p:cNvSpPr>
              <p:nvPr/>
            </p:nvSpPr>
            <p:spPr bwMode="auto">
              <a:xfrm>
                <a:off x="4704409" y="5889630"/>
                <a:ext cx="25706" cy="25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Oval 1803">
                <a:extLst>
                  <a:ext uri="{FF2B5EF4-FFF2-40B4-BE49-F238E27FC236}">
                    <a16:creationId xmlns:a16="http://schemas.microsoft.com/office/drawing/2014/main" id="{958AFBFF-EF02-B8AA-35A0-7D6E5DEF4B59}"/>
                  </a:ext>
                </a:extLst>
              </p:cNvPr>
              <p:cNvSpPr>
                <a:spLocks noChangeArrowheads="1"/>
              </p:cNvSpPr>
              <p:nvPr/>
            </p:nvSpPr>
            <p:spPr bwMode="auto">
              <a:xfrm>
                <a:off x="4730115" y="5889630"/>
                <a:ext cx="26359" cy="25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Oval 1804">
                <a:extLst>
                  <a:ext uri="{FF2B5EF4-FFF2-40B4-BE49-F238E27FC236}">
                    <a16:creationId xmlns:a16="http://schemas.microsoft.com/office/drawing/2014/main" id="{821318E5-F3F3-17D8-9E46-D8678BA3AE38}"/>
                  </a:ext>
                </a:extLst>
              </p:cNvPr>
              <p:cNvSpPr>
                <a:spLocks noChangeArrowheads="1"/>
              </p:cNvSpPr>
              <p:nvPr/>
            </p:nvSpPr>
            <p:spPr bwMode="auto">
              <a:xfrm>
                <a:off x="4756474" y="5889630"/>
                <a:ext cx="26141" cy="25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Oval 1805">
                <a:extLst>
                  <a:ext uri="{FF2B5EF4-FFF2-40B4-BE49-F238E27FC236}">
                    <a16:creationId xmlns:a16="http://schemas.microsoft.com/office/drawing/2014/main" id="{35D703CF-0E08-1E0B-34BD-F44D681A3376}"/>
                  </a:ext>
                </a:extLst>
              </p:cNvPr>
              <p:cNvSpPr>
                <a:spLocks noChangeArrowheads="1"/>
              </p:cNvSpPr>
              <p:nvPr/>
            </p:nvSpPr>
            <p:spPr bwMode="auto">
              <a:xfrm>
                <a:off x="4691121" y="5911850"/>
                <a:ext cx="26141"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Oval 1806">
                <a:extLst>
                  <a:ext uri="{FF2B5EF4-FFF2-40B4-BE49-F238E27FC236}">
                    <a16:creationId xmlns:a16="http://schemas.microsoft.com/office/drawing/2014/main" id="{E454F1E6-E6C9-8326-8E67-B5650E2C2A4C}"/>
                  </a:ext>
                </a:extLst>
              </p:cNvPr>
              <p:cNvSpPr>
                <a:spLocks noChangeArrowheads="1"/>
              </p:cNvSpPr>
              <p:nvPr/>
            </p:nvSpPr>
            <p:spPr bwMode="auto">
              <a:xfrm>
                <a:off x="4717262" y="5911850"/>
                <a:ext cx="26359"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Oval 1807">
                <a:extLst>
                  <a:ext uri="{FF2B5EF4-FFF2-40B4-BE49-F238E27FC236}">
                    <a16:creationId xmlns:a16="http://schemas.microsoft.com/office/drawing/2014/main" id="{D9F809B7-F4F5-F98B-5B9A-6F1144AF2B99}"/>
                  </a:ext>
                </a:extLst>
              </p:cNvPr>
              <p:cNvSpPr>
                <a:spLocks noChangeArrowheads="1"/>
              </p:cNvSpPr>
              <p:nvPr/>
            </p:nvSpPr>
            <p:spPr bwMode="auto">
              <a:xfrm>
                <a:off x="4743621" y="5911850"/>
                <a:ext cx="25706"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Oval 1808">
                <a:extLst>
                  <a:ext uri="{FF2B5EF4-FFF2-40B4-BE49-F238E27FC236}">
                    <a16:creationId xmlns:a16="http://schemas.microsoft.com/office/drawing/2014/main" id="{7FBB2671-F73E-C2EF-C692-9CF2B092273B}"/>
                  </a:ext>
                </a:extLst>
              </p:cNvPr>
              <p:cNvSpPr>
                <a:spLocks noChangeArrowheads="1"/>
              </p:cNvSpPr>
              <p:nvPr/>
            </p:nvSpPr>
            <p:spPr bwMode="auto">
              <a:xfrm>
                <a:off x="4704409" y="5934506"/>
                <a:ext cx="25706"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Oval 1809">
                <a:extLst>
                  <a:ext uri="{FF2B5EF4-FFF2-40B4-BE49-F238E27FC236}">
                    <a16:creationId xmlns:a16="http://schemas.microsoft.com/office/drawing/2014/main" id="{045353F5-909E-DE9D-DA6E-26CF02E5A82D}"/>
                  </a:ext>
                </a:extLst>
              </p:cNvPr>
              <p:cNvSpPr>
                <a:spLocks noChangeArrowheads="1"/>
              </p:cNvSpPr>
              <p:nvPr/>
            </p:nvSpPr>
            <p:spPr bwMode="auto">
              <a:xfrm>
                <a:off x="4730115" y="5934506"/>
                <a:ext cx="26359"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Oval 1810">
                <a:extLst>
                  <a:ext uri="{FF2B5EF4-FFF2-40B4-BE49-F238E27FC236}">
                    <a16:creationId xmlns:a16="http://schemas.microsoft.com/office/drawing/2014/main" id="{7B76576E-1D2D-C3F5-6161-6A63F4776821}"/>
                  </a:ext>
                </a:extLst>
              </p:cNvPr>
              <p:cNvSpPr>
                <a:spLocks noChangeArrowheads="1"/>
              </p:cNvSpPr>
              <p:nvPr/>
            </p:nvSpPr>
            <p:spPr bwMode="auto">
              <a:xfrm>
                <a:off x="4717262" y="5956726"/>
                <a:ext cx="26359" cy="261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811">
                <a:extLst>
                  <a:ext uri="{FF2B5EF4-FFF2-40B4-BE49-F238E27FC236}">
                    <a16:creationId xmlns:a16="http://schemas.microsoft.com/office/drawing/2014/main" id="{1BBCDEB6-7E7B-BB5F-B48A-E403BF7C94E0}"/>
                  </a:ext>
                </a:extLst>
              </p:cNvPr>
              <p:cNvSpPr/>
              <p:nvPr/>
            </p:nvSpPr>
            <p:spPr bwMode="auto">
              <a:xfrm>
                <a:off x="4691121" y="5902700"/>
                <a:ext cx="78206" cy="67314"/>
              </a:xfrm>
              <a:custGeom>
                <a:avLst/>
                <a:gdLst>
                  <a:gd name="T0" fmla="*/ 0 w 359"/>
                  <a:gd name="T1" fmla="*/ 0 h 309"/>
                  <a:gd name="T2" fmla="*/ 179 w 359"/>
                  <a:gd name="T3" fmla="*/ 309 h 309"/>
                  <a:gd name="T4" fmla="*/ 359 w 359"/>
                  <a:gd name="T5" fmla="*/ 0 h 309"/>
                  <a:gd name="T6" fmla="*/ 0 w 359"/>
                  <a:gd name="T7" fmla="*/ 0 h 309"/>
                </a:gdLst>
                <a:ahLst/>
                <a:cxnLst>
                  <a:cxn ang="0">
                    <a:pos x="T0" y="T1"/>
                  </a:cxn>
                  <a:cxn ang="0">
                    <a:pos x="T2" y="T3"/>
                  </a:cxn>
                  <a:cxn ang="0">
                    <a:pos x="T4" y="T5"/>
                  </a:cxn>
                  <a:cxn ang="0">
                    <a:pos x="T6" y="T7"/>
                  </a:cxn>
                </a:cxnLst>
                <a:rect l="0" t="0" r="r" b="b"/>
                <a:pathLst>
                  <a:path w="359" h="309">
                    <a:moveTo>
                      <a:pt x="0" y="0"/>
                    </a:moveTo>
                    <a:lnTo>
                      <a:pt x="179" y="309"/>
                    </a:lnTo>
                    <a:lnTo>
                      <a:pt x="359"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812">
                <a:extLst>
                  <a:ext uri="{FF2B5EF4-FFF2-40B4-BE49-F238E27FC236}">
                    <a16:creationId xmlns:a16="http://schemas.microsoft.com/office/drawing/2014/main" id="{D34FCA73-E511-A35A-61E4-EA7FCA430A45}"/>
                  </a:ext>
                </a:extLst>
              </p:cNvPr>
              <p:cNvSpPr/>
              <p:nvPr/>
            </p:nvSpPr>
            <p:spPr bwMode="auto">
              <a:xfrm>
                <a:off x="4730115" y="5858260"/>
                <a:ext cx="26359" cy="31370"/>
              </a:xfrm>
              <a:custGeom>
                <a:avLst/>
                <a:gdLst>
                  <a:gd name="T0" fmla="*/ 0 w 51"/>
                  <a:gd name="T1" fmla="*/ 61 h 61"/>
                  <a:gd name="T2" fmla="*/ 51 w 51"/>
                  <a:gd name="T3" fmla="*/ 0 h 61"/>
                  <a:gd name="T4" fmla="*/ 51 w 51"/>
                  <a:gd name="T5" fmla="*/ 30 h 61"/>
                  <a:gd name="T6" fmla="*/ 0 w 51"/>
                  <a:gd name="T7" fmla="*/ 61 h 61"/>
                </a:gdLst>
                <a:ahLst/>
                <a:cxnLst>
                  <a:cxn ang="0">
                    <a:pos x="T0" y="T1"/>
                  </a:cxn>
                  <a:cxn ang="0">
                    <a:pos x="T2" y="T3"/>
                  </a:cxn>
                  <a:cxn ang="0">
                    <a:pos x="T4" y="T5"/>
                  </a:cxn>
                  <a:cxn ang="0">
                    <a:pos x="T6" y="T7"/>
                  </a:cxn>
                </a:cxnLst>
                <a:rect l="0" t="0" r="r" b="b"/>
                <a:pathLst>
                  <a:path w="51" h="61">
                    <a:moveTo>
                      <a:pt x="0" y="61"/>
                    </a:moveTo>
                    <a:cubicBezTo>
                      <a:pt x="0" y="61"/>
                      <a:pt x="6" y="3"/>
                      <a:pt x="51" y="0"/>
                    </a:cubicBezTo>
                    <a:cubicBezTo>
                      <a:pt x="51" y="30"/>
                      <a:pt x="51" y="30"/>
                      <a:pt x="51" y="30"/>
                    </a:cubicBezTo>
                    <a:cubicBezTo>
                      <a:pt x="51" y="30"/>
                      <a:pt x="30" y="18"/>
                      <a:pt x="0"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 name="AutoShape 2">
            <a:extLst>
              <a:ext uri="{FF2B5EF4-FFF2-40B4-BE49-F238E27FC236}">
                <a16:creationId xmlns:a16="http://schemas.microsoft.com/office/drawing/2014/main" id="{AAB2266A-E675-DC77-BD49-ADDD66862ABD}"/>
              </a:ext>
            </a:extLst>
          </p:cNvPr>
          <p:cNvSpPr>
            <a:spLocks/>
          </p:cNvSpPr>
          <p:nvPr/>
        </p:nvSpPr>
        <p:spPr bwMode="auto">
          <a:xfrm>
            <a:off x="6972275" y="5418652"/>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7030A0"/>
          </a:solidFill>
          <a:ln>
            <a:noFill/>
          </a:ln>
          <a:effec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s-ES" altLang="zh-CN" sz="1599" b="0" i="0" u="none" strike="noStrike" kern="1200" cap="none" spc="0" normalizeH="0" baseline="0" noProof="0">
                <a:ln>
                  <a:noFill/>
                </a:ln>
                <a:solidFill>
                  <a:srgbClr val="FFFFFF"/>
                </a:solidFill>
                <a:effectLst/>
                <a:uLnTx/>
                <a:uFillTx/>
                <a:latin typeface="Helvetica Light" charset="0"/>
                <a:ea typeface="MS PGothic" panose="020B0600070205080204" pitchFamily="34" charset="-128"/>
                <a:cs typeface="+mn-cs"/>
                <a:sym typeface="Helvetica Light" charset="0"/>
              </a:rPr>
              <a:t> </a:t>
            </a:r>
            <a:endParaRPr kumimoji="0" lang="es-ES" altLang="zh-CN" sz="1250" b="1" i="0" u="none" strike="noStrike" kern="1200" cap="none" spc="0" normalizeH="0" baseline="0" noProof="0">
              <a:ln>
                <a:noFill/>
              </a:ln>
              <a:solidFill>
                <a:srgbClr val="FFFFFF"/>
              </a:solidFill>
              <a:effectLst/>
              <a:uLnTx/>
              <a:uFillTx/>
              <a:latin typeface="Lato" charset="0"/>
              <a:ea typeface="MS PGothic" panose="020B0600070205080204" pitchFamily="34" charset="-128"/>
              <a:cs typeface="+mn-cs"/>
              <a:sym typeface="Lato" charset="0"/>
            </a:endParaRPr>
          </a:p>
        </p:txBody>
      </p:sp>
      <p:sp>
        <p:nvSpPr>
          <p:cNvPr id="5" name="AutoShape 4">
            <a:extLst>
              <a:ext uri="{FF2B5EF4-FFF2-40B4-BE49-F238E27FC236}">
                <a16:creationId xmlns:a16="http://schemas.microsoft.com/office/drawing/2014/main" id="{B7398282-FE07-1C46-9D86-D735BF1E886A}"/>
              </a:ext>
            </a:extLst>
          </p:cNvPr>
          <p:cNvSpPr>
            <a:spLocks/>
          </p:cNvSpPr>
          <p:nvPr/>
        </p:nvSpPr>
        <p:spPr bwMode="auto">
          <a:xfrm>
            <a:off x="4357012" y="3404226"/>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604A7B"/>
          </a:solidFill>
          <a:ln>
            <a:noFill/>
          </a:ln>
          <a:effectLst/>
        </p:spPr>
        <p:txBody>
          <a:bodyPr lIns="0" tIns="0" rIns="0" bIns="0" anchor="ctr"/>
          <a:lstStyle/>
          <a:p>
            <a:pPr marL="0" marR="0" lvl="0" indent="0" algn="l" defTabSz="866943" rtl="0" eaLnBrk="1" fontAlgn="base" latinLnBrk="0" hangingPunct="1">
              <a:lnSpc>
                <a:spcPct val="100000"/>
              </a:lnSpc>
              <a:spcBef>
                <a:spcPct val="0"/>
              </a:spcBef>
              <a:spcAft>
                <a:spcPct val="0"/>
              </a:spcAft>
              <a:buClrTx/>
              <a:buSzTx/>
              <a:buFontTx/>
              <a:buNone/>
              <a:tabLst/>
              <a:defRPr/>
            </a:pPr>
            <a:endParaRPr kumimoji="0" lang="es-ES" sz="1599" b="0" i="0" u="none" strike="noStrike" kern="1200" cap="none" spc="0" normalizeH="0" baseline="0" noProof="0">
              <a:ln>
                <a:noFill/>
              </a:ln>
              <a:solidFill>
                <a:prstClr val="black"/>
              </a:solidFill>
              <a:effectLst/>
              <a:uLnTx/>
              <a:uFillTx/>
              <a:latin typeface="Helvetica Light" charset="0"/>
              <a:ea typeface="ＭＳ Ｐゴシック" charset="0"/>
              <a:cs typeface="Helvetica Light" charset="0"/>
              <a:sym typeface="Helvetica Light" charset="0"/>
            </a:endParaRPr>
          </a:p>
        </p:txBody>
      </p:sp>
      <p:sp>
        <p:nvSpPr>
          <p:cNvPr id="8" name="AutoShape 6">
            <a:extLst>
              <a:ext uri="{FF2B5EF4-FFF2-40B4-BE49-F238E27FC236}">
                <a16:creationId xmlns:a16="http://schemas.microsoft.com/office/drawing/2014/main" id="{13CE9906-65B6-DE73-D85C-1FCB6AEB0397}"/>
              </a:ext>
            </a:extLst>
          </p:cNvPr>
          <p:cNvSpPr>
            <a:spLocks/>
          </p:cNvSpPr>
          <p:nvPr/>
        </p:nvSpPr>
        <p:spPr bwMode="auto">
          <a:xfrm>
            <a:off x="6959575" y="3928865"/>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F84FCE"/>
          </a:solidFill>
          <a:ln>
            <a:noFill/>
          </a:ln>
          <a:effectLst/>
        </p:spPr>
        <p:txBody>
          <a:bodyPr lIns="0" tIns="0" rIns="0" bIns="0" anchor="ctr"/>
          <a:lstStyle/>
          <a:p>
            <a:pPr marL="0" marR="0" lvl="0" indent="0" algn="l" defTabSz="866943" rtl="0" eaLnBrk="1" fontAlgn="base" latinLnBrk="0" hangingPunct="1">
              <a:lnSpc>
                <a:spcPct val="100000"/>
              </a:lnSpc>
              <a:spcBef>
                <a:spcPct val="0"/>
              </a:spcBef>
              <a:spcAft>
                <a:spcPct val="0"/>
              </a:spcAft>
              <a:buClrTx/>
              <a:buSzTx/>
              <a:buFontTx/>
              <a:buNone/>
              <a:tabLst/>
              <a:defRPr/>
            </a:pPr>
            <a:endParaRPr kumimoji="0" lang="es-ES" sz="1599" b="0" i="0" u="none" strike="noStrike" kern="1200" cap="none" spc="0" normalizeH="0" baseline="0" noProof="0">
              <a:ln>
                <a:noFill/>
              </a:ln>
              <a:solidFill>
                <a:prstClr val="black"/>
              </a:solidFill>
              <a:effectLst/>
              <a:uLnTx/>
              <a:uFillTx/>
              <a:latin typeface="Helvetica Light" charset="0"/>
              <a:ea typeface="ＭＳ Ｐゴシック" charset="0"/>
              <a:cs typeface="Helvetica Light" charset="0"/>
              <a:sym typeface="Helvetica Light" charset="0"/>
            </a:endParaRPr>
          </a:p>
        </p:txBody>
      </p:sp>
      <p:sp>
        <p:nvSpPr>
          <p:cNvPr id="10" name="AutoShape 8">
            <a:extLst>
              <a:ext uri="{FF2B5EF4-FFF2-40B4-BE49-F238E27FC236}">
                <a16:creationId xmlns:a16="http://schemas.microsoft.com/office/drawing/2014/main" id="{7370C61D-511F-CD85-9062-1DD6AAB2BB4A}"/>
              </a:ext>
            </a:extLst>
          </p:cNvPr>
          <p:cNvSpPr>
            <a:spLocks/>
          </p:cNvSpPr>
          <p:nvPr/>
        </p:nvSpPr>
        <p:spPr bwMode="auto">
          <a:xfrm>
            <a:off x="4344313" y="2083498"/>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FF0000"/>
          </a:solidFill>
          <a:ln>
            <a:noFill/>
          </a:ln>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marL="0" marR="0" lvl="0" indent="0" algn="l" defTabSz="866943" rtl="0" eaLnBrk="1" fontAlgn="base" latinLnBrk="0" hangingPunct="1">
              <a:lnSpc>
                <a:spcPct val="100000"/>
              </a:lnSpc>
              <a:spcBef>
                <a:spcPct val="0"/>
              </a:spcBef>
              <a:spcAft>
                <a:spcPct val="0"/>
              </a:spcAft>
              <a:buClrTx/>
              <a:buSzTx/>
              <a:buFontTx/>
              <a:buNone/>
              <a:tabLst/>
              <a:defRPr/>
            </a:pPr>
            <a:r>
              <a:rPr kumimoji="0" lang="es-ES" altLang="zh-CN" sz="1599" b="0" i="0" u="none" strike="noStrike" kern="1200" cap="none" spc="0" normalizeH="0" baseline="0" noProof="0">
                <a:ln>
                  <a:noFill/>
                </a:ln>
                <a:solidFill>
                  <a:srgbClr val="FFFFFF"/>
                </a:solidFill>
                <a:effectLst/>
                <a:uLnTx/>
                <a:uFillTx/>
                <a:latin typeface="Helvetica Light" charset="0"/>
                <a:ea typeface="MS PGothic" panose="020B0600070205080204" pitchFamily="34" charset="-128"/>
                <a:cs typeface="+mn-cs"/>
                <a:sym typeface="Helvetica Light" charset="0"/>
              </a:rPr>
              <a:t> </a:t>
            </a:r>
            <a:endParaRPr kumimoji="0" lang="es-ES" altLang="zh-CN" sz="1250" b="1" i="0" u="none" strike="noStrike" kern="1200" cap="none" spc="0" normalizeH="0" baseline="0" noProof="0">
              <a:ln>
                <a:noFill/>
              </a:ln>
              <a:solidFill>
                <a:srgbClr val="FFFFFF"/>
              </a:solidFill>
              <a:effectLst/>
              <a:uLnTx/>
              <a:uFillTx/>
              <a:latin typeface="Lato" charset="0"/>
              <a:ea typeface="MS PGothic" panose="020B0600070205080204" pitchFamily="34" charset="-128"/>
              <a:cs typeface="+mn-cs"/>
              <a:sym typeface="Lato" charset="0"/>
            </a:endParaRPr>
          </a:p>
        </p:txBody>
      </p:sp>
      <p:sp>
        <p:nvSpPr>
          <p:cNvPr id="12" name="AutoShape 10">
            <a:extLst>
              <a:ext uri="{FF2B5EF4-FFF2-40B4-BE49-F238E27FC236}">
                <a16:creationId xmlns:a16="http://schemas.microsoft.com/office/drawing/2014/main" id="{E47FFD85-C107-778F-E3B1-68B3C46CD781}"/>
              </a:ext>
            </a:extLst>
          </p:cNvPr>
          <p:cNvSpPr>
            <a:spLocks/>
          </p:cNvSpPr>
          <p:nvPr/>
        </p:nvSpPr>
        <p:spPr bwMode="auto">
          <a:xfrm>
            <a:off x="4376854" y="4883695"/>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57B657"/>
          </a:solidFill>
          <a:ln>
            <a:noFill/>
          </a:ln>
          <a:effectLst/>
        </p:spPr>
        <p:txBody>
          <a:bodyPr lIns="0" tIns="0" rIns="0" bIns="0" anchor="ctr"/>
          <a:lstStyle/>
          <a:p>
            <a:pPr marL="0" marR="0" lvl="0" indent="0" algn="l" defTabSz="866943" rtl="0" eaLnBrk="1" fontAlgn="base" latinLnBrk="0" hangingPunct="1">
              <a:lnSpc>
                <a:spcPct val="100000"/>
              </a:lnSpc>
              <a:spcBef>
                <a:spcPct val="0"/>
              </a:spcBef>
              <a:spcAft>
                <a:spcPct val="0"/>
              </a:spcAft>
              <a:buClrTx/>
              <a:buSzTx/>
              <a:buFontTx/>
              <a:buNone/>
              <a:tabLst/>
              <a:defRPr/>
            </a:pPr>
            <a:endParaRPr kumimoji="0" lang="es-ES" sz="1599" b="0" i="0" u="none" strike="noStrike" kern="1200" cap="none" spc="0" normalizeH="0" baseline="0" noProof="0">
              <a:ln>
                <a:noFill/>
              </a:ln>
              <a:solidFill>
                <a:prstClr val="black"/>
              </a:solidFill>
              <a:effectLst/>
              <a:uLnTx/>
              <a:uFillTx/>
              <a:latin typeface="Helvetica Light" charset="0"/>
              <a:ea typeface="ＭＳ Ｐゴシック" charset="0"/>
              <a:cs typeface="Helvetica Light" charset="0"/>
              <a:sym typeface="Helvetica Light" charset="0"/>
            </a:endParaRPr>
          </a:p>
        </p:txBody>
      </p:sp>
      <p:sp>
        <p:nvSpPr>
          <p:cNvPr id="15" name="AutoShape 12">
            <a:extLst>
              <a:ext uri="{FF2B5EF4-FFF2-40B4-BE49-F238E27FC236}">
                <a16:creationId xmlns:a16="http://schemas.microsoft.com/office/drawing/2014/main" id="{87B9614E-58A7-7DA0-E633-29A4167E5687}"/>
              </a:ext>
            </a:extLst>
          </p:cNvPr>
          <p:cNvSpPr>
            <a:spLocks/>
          </p:cNvSpPr>
          <p:nvPr/>
        </p:nvSpPr>
        <p:spPr bwMode="auto">
          <a:xfrm>
            <a:off x="6954813" y="2608138"/>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1212F4"/>
          </a:solidFill>
          <a:ln>
            <a:noFill/>
          </a:ln>
        </p:spPr>
        <p:txBody>
          <a:bodyPr lIns="0" tIns="0" rIns="0" bIns="0" anchor="ctr"/>
          <a:lstStyle/>
          <a:p>
            <a:pPr marL="0" marR="0" lvl="0" indent="0" algn="l" defTabSz="866943" rtl="0" eaLnBrk="1" fontAlgn="base" latinLnBrk="0" hangingPunct="1">
              <a:lnSpc>
                <a:spcPct val="100000"/>
              </a:lnSpc>
              <a:spcBef>
                <a:spcPct val="0"/>
              </a:spcBef>
              <a:spcAft>
                <a:spcPct val="0"/>
              </a:spcAft>
              <a:buClrTx/>
              <a:buSzTx/>
              <a:buFontTx/>
              <a:buNone/>
              <a:tabLst/>
              <a:defRPr/>
            </a:pPr>
            <a:endParaRPr kumimoji="0" lang="zh-CN" altLang="en-US" sz="1707"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
        <p:nvSpPr>
          <p:cNvPr id="18" name="Line 16">
            <a:extLst>
              <a:ext uri="{FF2B5EF4-FFF2-40B4-BE49-F238E27FC236}">
                <a16:creationId xmlns:a16="http://schemas.microsoft.com/office/drawing/2014/main" id="{C572E60B-02DE-8DDA-7871-F33231217219}"/>
              </a:ext>
            </a:extLst>
          </p:cNvPr>
          <p:cNvSpPr>
            <a:spLocks noChangeShapeType="1"/>
          </p:cNvSpPr>
          <p:nvPr/>
        </p:nvSpPr>
        <p:spPr bwMode="auto">
          <a:xfrm>
            <a:off x="5164211" y="5228957"/>
            <a:ext cx="1570745" cy="46987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0" marR="0" lvl="0" indent="0" algn="l" defTabSz="228570" rtl="0" eaLnBrk="1" fontAlgn="base" latinLnBrk="0" hangingPunct="1">
              <a:lnSpc>
                <a:spcPct val="100000"/>
              </a:lnSpc>
              <a:spcBef>
                <a:spcPct val="0"/>
              </a:spcBef>
              <a:spcAft>
                <a:spcPct val="0"/>
              </a:spcAft>
              <a:buClrTx/>
              <a:buSzTx/>
              <a:buFontTx/>
              <a:buNone/>
              <a:tabLst/>
              <a:defRPr/>
            </a:pPr>
            <a:endParaRPr kumimoji="0" lang="es-ES" sz="600" b="0" i="0" u="none" strike="noStrike" kern="1200" cap="none" spc="0" normalizeH="0" baseline="0" noProof="0">
              <a:ln>
                <a:noFill/>
              </a:ln>
              <a:solidFill>
                <a:srgbClr val="000000"/>
              </a:solidFill>
              <a:effectLst/>
              <a:uLnTx/>
              <a:uFillTx/>
              <a:latin typeface="Helvetica" charset="0"/>
              <a:ea typeface="ＭＳ Ｐゴシック" charset="0"/>
              <a:cs typeface="+mn-cs"/>
              <a:sym typeface="Helvetica" charset="0"/>
            </a:endParaRPr>
          </a:p>
        </p:txBody>
      </p:sp>
      <p:sp>
        <p:nvSpPr>
          <p:cNvPr id="19" name="Line 17">
            <a:extLst>
              <a:ext uri="{FF2B5EF4-FFF2-40B4-BE49-F238E27FC236}">
                <a16:creationId xmlns:a16="http://schemas.microsoft.com/office/drawing/2014/main" id="{6BAC5E1B-FE92-2139-6609-515CE6473FC3}"/>
              </a:ext>
            </a:extLst>
          </p:cNvPr>
          <p:cNvSpPr>
            <a:spLocks noChangeShapeType="1"/>
          </p:cNvSpPr>
          <p:nvPr/>
        </p:nvSpPr>
        <p:spPr bwMode="auto">
          <a:xfrm flipV="1">
            <a:off x="5166593" y="4251110"/>
            <a:ext cx="1538996" cy="96435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0" marR="0" lvl="0" indent="0" algn="l" defTabSz="228570" rtl="0" eaLnBrk="1" fontAlgn="base" latinLnBrk="0" hangingPunct="1">
              <a:lnSpc>
                <a:spcPct val="100000"/>
              </a:lnSpc>
              <a:spcBef>
                <a:spcPct val="0"/>
              </a:spcBef>
              <a:spcAft>
                <a:spcPct val="0"/>
              </a:spcAft>
              <a:buClrTx/>
              <a:buSzTx/>
              <a:buFontTx/>
              <a:buNone/>
              <a:tabLst/>
              <a:defRPr/>
            </a:pPr>
            <a:endParaRPr kumimoji="0" lang="es-ES" sz="600" b="0" i="0" u="none" strike="noStrike" kern="1200" cap="none" spc="0" normalizeH="0" baseline="0" noProof="0">
              <a:ln>
                <a:noFill/>
              </a:ln>
              <a:solidFill>
                <a:srgbClr val="000000"/>
              </a:solidFill>
              <a:effectLst/>
              <a:uLnTx/>
              <a:uFillTx/>
              <a:latin typeface="Helvetica" charset="0"/>
              <a:ea typeface="ＭＳ Ｐゴシック" charset="0"/>
              <a:cs typeface="+mn-cs"/>
              <a:sym typeface="Helvetica" charset="0"/>
            </a:endParaRPr>
          </a:p>
        </p:txBody>
      </p:sp>
      <p:sp>
        <p:nvSpPr>
          <p:cNvPr id="20" name="Line 18">
            <a:extLst>
              <a:ext uri="{FF2B5EF4-FFF2-40B4-BE49-F238E27FC236}">
                <a16:creationId xmlns:a16="http://schemas.microsoft.com/office/drawing/2014/main" id="{A7C1BE54-C488-C2C6-8CEF-695A44F620A9}"/>
              </a:ext>
            </a:extLst>
          </p:cNvPr>
          <p:cNvSpPr>
            <a:spLocks noChangeShapeType="1"/>
          </p:cNvSpPr>
          <p:nvPr/>
        </p:nvSpPr>
        <p:spPr bwMode="auto">
          <a:xfrm>
            <a:off x="5162624" y="3729646"/>
            <a:ext cx="1541378" cy="51908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0" marR="0" lvl="0" indent="0" algn="l" defTabSz="228570" rtl="0" eaLnBrk="1" fontAlgn="base" latinLnBrk="0" hangingPunct="1">
              <a:lnSpc>
                <a:spcPct val="100000"/>
              </a:lnSpc>
              <a:spcBef>
                <a:spcPct val="0"/>
              </a:spcBef>
              <a:spcAft>
                <a:spcPct val="0"/>
              </a:spcAft>
              <a:buClrTx/>
              <a:buSzTx/>
              <a:buFontTx/>
              <a:buNone/>
              <a:tabLst/>
              <a:defRPr/>
            </a:pPr>
            <a:endParaRPr kumimoji="0" lang="es-ES" sz="600" b="0" i="0" u="none" strike="noStrike" kern="1200" cap="none" spc="0" normalizeH="0" baseline="0" noProof="0">
              <a:ln>
                <a:noFill/>
              </a:ln>
              <a:solidFill>
                <a:srgbClr val="000000"/>
              </a:solidFill>
              <a:effectLst/>
              <a:uLnTx/>
              <a:uFillTx/>
              <a:latin typeface="Helvetica" charset="0"/>
              <a:ea typeface="ＭＳ Ｐゴシック" charset="0"/>
              <a:cs typeface="+mn-cs"/>
              <a:sym typeface="Helvetica" charset="0"/>
            </a:endParaRPr>
          </a:p>
        </p:txBody>
      </p:sp>
      <p:sp>
        <p:nvSpPr>
          <p:cNvPr id="21" name="Line 19">
            <a:extLst>
              <a:ext uri="{FF2B5EF4-FFF2-40B4-BE49-F238E27FC236}">
                <a16:creationId xmlns:a16="http://schemas.microsoft.com/office/drawing/2014/main" id="{5BDD4048-FE0C-7F94-19D0-9D8ABEAB92F8}"/>
              </a:ext>
            </a:extLst>
          </p:cNvPr>
          <p:cNvSpPr>
            <a:spLocks noChangeShapeType="1"/>
          </p:cNvSpPr>
          <p:nvPr/>
        </p:nvSpPr>
        <p:spPr bwMode="auto">
          <a:xfrm flipV="1">
            <a:off x="5165799" y="2944669"/>
            <a:ext cx="1508042" cy="788151"/>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0" marR="0" lvl="0" indent="0" algn="l" defTabSz="228570" rtl="0" eaLnBrk="1" fontAlgn="base" latinLnBrk="0" hangingPunct="1">
              <a:lnSpc>
                <a:spcPct val="100000"/>
              </a:lnSpc>
              <a:spcBef>
                <a:spcPct val="0"/>
              </a:spcBef>
              <a:spcAft>
                <a:spcPct val="0"/>
              </a:spcAft>
              <a:buClrTx/>
              <a:buSzTx/>
              <a:buFontTx/>
              <a:buNone/>
              <a:tabLst/>
              <a:defRPr/>
            </a:pPr>
            <a:endParaRPr kumimoji="0" lang="es-ES" sz="600" b="0" i="0" u="none" strike="noStrike" kern="1200" cap="none" spc="0" normalizeH="0" baseline="0" noProof="0">
              <a:ln>
                <a:noFill/>
              </a:ln>
              <a:solidFill>
                <a:srgbClr val="000000"/>
              </a:solidFill>
              <a:effectLst/>
              <a:uLnTx/>
              <a:uFillTx/>
              <a:latin typeface="Helvetica" charset="0"/>
              <a:ea typeface="ＭＳ Ｐゴシック" charset="0"/>
              <a:cs typeface="+mn-cs"/>
              <a:sym typeface="Helvetica" charset="0"/>
            </a:endParaRPr>
          </a:p>
        </p:txBody>
      </p:sp>
      <p:sp>
        <p:nvSpPr>
          <p:cNvPr id="22" name="Line 20">
            <a:extLst>
              <a:ext uri="{FF2B5EF4-FFF2-40B4-BE49-F238E27FC236}">
                <a16:creationId xmlns:a16="http://schemas.microsoft.com/office/drawing/2014/main" id="{D204F575-5A95-E19C-DC9D-5065C095123B}"/>
              </a:ext>
            </a:extLst>
          </p:cNvPr>
          <p:cNvSpPr>
            <a:spLocks noChangeShapeType="1"/>
          </p:cNvSpPr>
          <p:nvPr/>
        </p:nvSpPr>
        <p:spPr bwMode="auto">
          <a:xfrm>
            <a:off x="5177704" y="2399394"/>
            <a:ext cx="1492962" cy="533370"/>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0" marR="0" lvl="0" indent="0" algn="l" defTabSz="228570" rtl="0" eaLnBrk="1" fontAlgn="base" latinLnBrk="0" hangingPunct="1">
              <a:lnSpc>
                <a:spcPct val="100000"/>
              </a:lnSpc>
              <a:spcBef>
                <a:spcPct val="0"/>
              </a:spcBef>
              <a:spcAft>
                <a:spcPct val="0"/>
              </a:spcAft>
              <a:buClrTx/>
              <a:buSzTx/>
              <a:buFontTx/>
              <a:buNone/>
              <a:tabLst/>
              <a:defRPr/>
            </a:pPr>
            <a:endParaRPr kumimoji="0" lang="es-ES" sz="600" b="0" i="0" u="none" strike="noStrike" kern="1200" cap="none" spc="0" normalizeH="0" baseline="0" noProof="0">
              <a:ln>
                <a:noFill/>
              </a:ln>
              <a:solidFill>
                <a:srgbClr val="000000"/>
              </a:solidFill>
              <a:effectLst/>
              <a:uLnTx/>
              <a:uFillTx/>
              <a:latin typeface="Helvetica" charset="0"/>
              <a:ea typeface="ＭＳ Ｐゴシック" charset="0"/>
              <a:cs typeface="+mn-cs"/>
              <a:sym typeface="Helvetica" charset="0"/>
            </a:endParaRPr>
          </a:p>
        </p:txBody>
      </p:sp>
      <p:sp>
        <p:nvSpPr>
          <p:cNvPr id="23" name="AutoShape 21">
            <a:extLst>
              <a:ext uri="{FF2B5EF4-FFF2-40B4-BE49-F238E27FC236}">
                <a16:creationId xmlns:a16="http://schemas.microsoft.com/office/drawing/2014/main" id="{27DD10FF-DA51-85F6-813D-6D659DB9EF83}"/>
              </a:ext>
            </a:extLst>
          </p:cNvPr>
          <p:cNvSpPr>
            <a:spLocks/>
          </p:cNvSpPr>
          <p:nvPr/>
        </p:nvSpPr>
        <p:spPr bwMode="auto">
          <a:xfrm>
            <a:off x="6561929" y="2820852"/>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1212F4"/>
          </a:solidFill>
          <a:ln w="25400" cap="flat" cmpd="sng">
            <a:solidFill>
              <a:srgbClr val="000000">
                <a:alpha val="0"/>
              </a:srgbClr>
            </a:solidFill>
            <a:prstDash val="solid"/>
            <a:miter lim="0"/>
            <a:headEnd/>
            <a:tailEnd/>
          </a:ln>
          <a:effectLst/>
        </p:spPr>
        <p:txBody>
          <a:bodyPr lIns="0" tIns="0" rIns="0" bIns="0" anchor="ctr"/>
          <a:lstStyle/>
          <a:p>
            <a:pPr marL="0" marR="0" lvl="0" indent="0" algn="l" defTabSz="292061" rtl="0" eaLnBrk="1" fontAlgn="base" latinLnBrk="0" hangingPunct="1">
              <a:lnSpc>
                <a:spcPct val="100000"/>
              </a:lnSpc>
              <a:spcBef>
                <a:spcPct val="0"/>
              </a:spcBef>
              <a:spcAft>
                <a:spcPct val="0"/>
              </a:spcAft>
              <a:buClrTx/>
              <a:buSzTx/>
              <a:buFontTx/>
              <a:buNone/>
              <a:tabLst/>
              <a:defRPr/>
            </a:pPr>
            <a:endParaRPr kumimoji="0" lang="es-ES" sz="2000" b="0" i="0" u="none" strike="noStrike" kern="1200" cap="none" spc="0" normalizeH="0" baseline="0" noProof="0">
              <a:ln>
                <a:noFill/>
              </a:ln>
              <a:solidFill>
                <a:srgbClr val="F1F2F1"/>
              </a:solidFill>
              <a:effectLst>
                <a:outerShdw blurRad="38100" dist="38100" dir="2700000" algn="tl">
                  <a:srgbClr val="000000"/>
                </a:outerShdw>
              </a:effectLst>
              <a:uLnTx/>
              <a:uFillTx/>
              <a:latin typeface="Gill Sans" charset="0"/>
              <a:ea typeface="ＭＳ Ｐゴシック" charset="0"/>
              <a:cs typeface="Gill Sans" charset="0"/>
              <a:sym typeface="Gill Sans" charset="0"/>
            </a:endParaRPr>
          </a:p>
        </p:txBody>
      </p:sp>
      <p:sp>
        <p:nvSpPr>
          <p:cNvPr id="24" name="AutoShape 22">
            <a:extLst>
              <a:ext uri="{FF2B5EF4-FFF2-40B4-BE49-F238E27FC236}">
                <a16:creationId xmlns:a16="http://schemas.microsoft.com/office/drawing/2014/main" id="{9D83A4DA-2B30-9B97-7EBF-0A27A103E5AF}"/>
              </a:ext>
            </a:extLst>
          </p:cNvPr>
          <p:cNvSpPr>
            <a:spLocks/>
          </p:cNvSpPr>
          <p:nvPr/>
        </p:nvSpPr>
        <p:spPr bwMode="auto">
          <a:xfrm>
            <a:off x="6595264" y="4132848"/>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F84FCE"/>
          </a:solidFill>
          <a:ln w="25400" cap="flat" cmpd="sng">
            <a:solidFill>
              <a:srgbClr val="000000">
                <a:alpha val="0"/>
              </a:srgbClr>
            </a:solidFill>
            <a:prstDash val="solid"/>
            <a:miter lim="0"/>
            <a:headEnd/>
            <a:tailEnd/>
          </a:ln>
          <a:effectLst/>
        </p:spPr>
        <p:txBody>
          <a:bodyPr lIns="0" tIns="0" rIns="0" bIns="0" anchor="ctr"/>
          <a:lstStyle/>
          <a:p>
            <a:pPr marL="0" marR="0" lvl="0" indent="0" algn="l" defTabSz="292061" rtl="0" eaLnBrk="1" fontAlgn="base" latinLnBrk="0" hangingPunct="1">
              <a:lnSpc>
                <a:spcPct val="100000"/>
              </a:lnSpc>
              <a:spcBef>
                <a:spcPct val="0"/>
              </a:spcBef>
              <a:spcAft>
                <a:spcPct val="0"/>
              </a:spcAft>
              <a:buClrTx/>
              <a:buSzTx/>
              <a:buFontTx/>
              <a:buNone/>
              <a:tabLst/>
              <a:defRPr/>
            </a:pPr>
            <a:endParaRPr kumimoji="0" lang="es-ES" sz="2000" b="0" i="0" u="none" strike="noStrike" kern="1200" cap="none" spc="0" normalizeH="0" baseline="0" noProof="0">
              <a:ln>
                <a:noFill/>
              </a:ln>
              <a:solidFill>
                <a:srgbClr val="F1F2F1"/>
              </a:solidFill>
              <a:effectLst>
                <a:outerShdw blurRad="38100" dist="38100" dir="2700000" algn="tl">
                  <a:srgbClr val="000000"/>
                </a:outerShdw>
              </a:effectLst>
              <a:uLnTx/>
              <a:uFillTx/>
              <a:latin typeface="Gill Sans" charset="0"/>
              <a:ea typeface="ＭＳ Ｐゴシック" charset="0"/>
              <a:cs typeface="Gill Sans" charset="0"/>
              <a:sym typeface="Gill Sans" charset="0"/>
            </a:endParaRPr>
          </a:p>
        </p:txBody>
      </p:sp>
      <p:sp>
        <p:nvSpPr>
          <p:cNvPr id="25" name="AutoShape 23">
            <a:extLst>
              <a:ext uri="{FF2B5EF4-FFF2-40B4-BE49-F238E27FC236}">
                <a16:creationId xmlns:a16="http://schemas.microsoft.com/office/drawing/2014/main" id="{2BBB9759-9944-871D-C483-4BEDAFFB0738}"/>
              </a:ext>
            </a:extLst>
          </p:cNvPr>
          <p:cNvSpPr>
            <a:spLocks/>
          </p:cNvSpPr>
          <p:nvPr/>
        </p:nvSpPr>
        <p:spPr bwMode="auto">
          <a:xfrm>
            <a:off x="6638124" y="5605968"/>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7030A0"/>
          </a:solidFill>
          <a:ln w="25400" cap="flat" cmpd="sng">
            <a:solidFill>
              <a:srgbClr val="000000">
                <a:alpha val="0"/>
              </a:srgbClr>
            </a:solidFill>
            <a:prstDash val="solid"/>
            <a:miter lim="0"/>
            <a:headEnd/>
            <a:tailEnd/>
          </a:ln>
          <a:effectLst/>
        </p:spPr>
        <p:txBody>
          <a:bodyPr lIns="0" tIns="0" rIns="0" bIns="0" anchor="ctr"/>
          <a:lstStyle/>
          <a:p>
            <a:pPr marL="0" marR="0" lvl="0" indent="0" algn="l" defTabSz="292061" rtl="0" eaLnBrk="1" fontAlgn="base" latinLnBrk="0" hangingPunct="1">
              <a:lnSpc>
                <a:spcPct val="100000"/>
              </a:lnSpc>
              <a:spcBef>
                <a:spcPct val="0"/>
              </a:spcBef>
              <a:spcAft>
                <a:spcPct val="0"/>
              </a:spcAft>
              <a:buClrTx/>
              <a:buSzTx/>
              <a:buFontTx/>
              <a:buNone/>
              <a:tabLst/>
              <a:defRPr/>
            </a:pPr>
            <a:endParaRPr kumimoji="0" lang="es-ES" sz="2000" b="0" i="0" u="none" strike="noStrike" kern="1200" cap="none" spc="0" normalizeH="0" baseline="0" noProof="0">
              <a:ln>
                <a:noFill/>
              </a:ln>
              <a:solidFill>
                <a:srgbClr val="F1F2F1"/>
              </a:solidFill>
              <a:effectLst>
                <a:outerShdw blurRad="38100" dist="38100" dir="2700000" algn="tl">
                  <a:srgbClr val="000000"/>
                </a:outerShdw>
              </a:effectLst>
              <a:uLnTx/>
              <a:uFillTx/>
              <a:latin typeface="Gill Sans" charset="0"/>
              <a:ea typeface="ＭＳ Ｐゴシック" charset="0"/>
              <a:cs typeface="Gill Sans" charset="0"/>
              <a:sym typeface="Gill Sans" charset="0"/>
            </a:endParaRPr>
          </a:p>
        </p:txBody>
      </p:sp>
      <p:sp>
        <p:nvSpPr>
          <p:cNvPr id="33" name="AutoShape 24">
            <a:extLst>
              <a:ext uri="{FF2B5EF4-FFF2-40B4-BE49-F238E27FC236}">
                <a16:creationId xmlns:a16="http://schemas.microsoft.com/office/drawing/2014/main" id="{4CCE2AA7-E1F1-7D5E-DD30-F1FCCAB32316}"/>
              </a:ext>
            </a:extLst>
          </p:cNvPr>
          <p:cNvSpPr>
            <a:spLocks/>
          </p:cNvSpPr>
          <p:nvPr/>
        </p:nvSpPr>
        <p:spPr bwMode="auto">
          <a:xfrm>
            <a:off x="5085635" y="2287480"/>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FF0000"/>
          </a:solidFill>
          <a:ln w="25400" cap="flat" cmpd="sng">
            <a:solidFill>
              <a:srgbClr val="000000">
                <a:alpha val="0"/>
              </a:srgbClr>
            </a:solidFill>
            <a:prstDash val="solid"/>
            <a:miter lim="0"/>
            <a:headEnd/>
            <a:tailEnd/>
          </a:ln>
          <a:effectLst/>
        </p:spPr>
        <p:txBody>
          <a:bodyPr lIns="0" tIns="0" rIns="0" bIns="0" anchor="ctr"/>
          <a:lstStyle/>
          <a:p>
            <a:pPr marL="0" marR="0" lvl="0" indent="0" algn="r" defTabSz="292061" rtl="0" eaLnBrk="1" fontAlgn="base" latinLnBrk="0" hangingPunct="1">
              <a:lnSpc>
                <a:spcPct val="100000"/>
              </a:lnSpc>
              <a:spcBef>
                <a:spcPct val="0"/>
              </a:spcBef>
              <a:spcAft>
                <a:spcPct val="0"/>
              </a:spcAft>
              <a:buClrTx/>
              <a:buSzTx/>
              <a:buFontTx/>
              <a:buNone/>
              <a:tabLst/>
              <a:defRPr/>
            </a:pPr>
            <a:endParaRPr kumimoji="0" lang="es-ES" sz="2000" b="0" i="0" u="none" strike="noStrike" kern="1200" cap="none" spc="0" normalizeH="0" baseline="0" noProof="0">
              <a:ln>
                <a:noFill/>
              </a:ln>
              <a:solidFill>
                <a:srgbClr val="F1F2F1"/>
              </a:solidFill>
              <a:effectLst>
                <a:outerShdw blurRad="38100" dist="38100" dir="2700000" algn="tl">
                  <a:srgbClr val="000000"/>
                </a:outerShdw>
              </a:effectLst>
              <a:uLnTx/>
              <a:uFillTx/>
              <a:latin typeface="Gill Sans" charset="0"/>
              <a:ea typeface="ＭＳ Ｐゴシック" charset="0"/>
              <a:cs typeface="Gill Sans" charset="0"/>
              <a:sym typeface="Gill Sans" charset="0"/>
            </a:endParaRPr>
          </a:p>
        </p:txBody>
      </p:sp>
      <p:sp>
        <p:nvSpPr>
          <p:cNvPr id="34" name="AutoShape 25">
            <a:extLst>
              <a:ext uri="{FF2B5EF4-FFF2-40B4-BE49-F238E27FC236}">
                <a16:creationId xmlns:a16="http://schemas.microsoft.com/office/drawing/2014/main" id="{5B0C4575-BED6-9F56-7DA5-082646145A5B}"/>
              </a:ext>
            </a:extLst>
          </p:cNvPr>
          <p:cNvSpPr>
            <a:spLocks/>
          </p:cNvSpPr>
          <p:nvPr/>
        </p:nvSpPr>
        <p:spPr bwMode="auto">
          <a:xfrm>
            <a:off x="5068172" y="3608208"/>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604A7B"/>
          </a:solidFill>
          <a:ln w="25400" cap="flat" cmpd="sng">
            <a:solidFill>
              <a:srgbClr val="000000">
                <a:alpha val="0"/>
              </a:srgbClr>
            </a:solidFill>
            <a:prstDash val="solid"/>
            <a:miter lim="0"/>
            <a:headEnd/>
            <a:tailEnd/>
          </a:ln>
          <a:effectLst/>
        </p:spPr>
        <p:txBody>
          <a:bodyPr lIns="0" tIns="0" rIns="0" bIns="0" anchor="ctr"/>
          <a:lstStyle/>
          <a:p>
            <a:pPr marL="0" marR="0" lvl="0" indent="0" algn="r" defTabSz="292061" rtl="0" eaLnBrk="1" fontAlgn="base" latinLnBrk="0" hangingPunct="1">
              <a:lnSpc>
                <a:spcPct val="100000"/>
              </a:lnSpc>
              <a:spcBef>
                <a:spcPct val="0"/>
              </a:spcBef>
              <a:spcAft>
                <a:spcPct val="0"/>
              </a:spcAft>
              <a:buClrTx/>
              <a:buSzTx/>
              <a:buFontTx/>
              <a:buNone/>
              <a:tabLst/>
              <a:defRPr/>
            </a:pPr>
            <a:endParaRPr kumimoji="0" lang="es-ES" sz="2000" b="0" i="0" u="none" strike="noStrike" kern="1200" cap="none" spc="0" normalizeH="0" baseline="0" noProof="0">
              <a:ln>
                <a:noFill/>
              </a:ln>
              <a:solidFill>
                <a:srgbClr val="F1F2F1"/>
              </a:solidFill>
              <a:effectLst>
                <a:outerShdw blurRad="38100" dist="38100" dir="2700000" algn="tl">
                  <a:srgbClr val="000000"/>
                </a:outerShdw>
              </a:effectLst>
              <a:uLnTx/>
              <a:uFillTx/>
              <a:latin typeface="Gill Sans" charset="0"/>
              <a:ea typeface="ＭＳ Ｐゴシック" charset="0"/>
              <a:cs typeface="Gill Sans" charset="0"/>
              <a:sym typeface="Gill Sans" charset="0"/>
            </a:endParaRPr>
          </a:p>
        </p:txBody>
      </p:sp>
      <p:sp>
        <p:nvSpPr>
          <p:cNvPr id="35" name="AutoShape 26">
            <a:extLst>
              <a:ext uri="{FF2B5EF4-FFF2-40B4-BE49-F238E27FC236}">
                <a16:creationId xmlns:a16="http://schemas.microsoft.com/office/drawing/2014/main" id="{6B1841D7-79D1-980E-7BAB-38893D2BC625}"/>
              </a:ext>
            </a:extLst>
          </p:cNvPr>
          <p:cNvSpPr>
            <a:spLocks/>
          </p:cNvSpPr>
          <p:nvPr/>
        </p:nvSpPr>
        <p:spPr bwMode="auto">
          <a:xfrm>
            <a:off x="5060236" y="5097995"/>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57B657"/>
          </a:solidFill>
          <a:ln w="25400" cap="flat" cmpd="sng">
            <a:solidFill>
              <a:srgbClr val="000000">
                <a:alpha val="0"/>
              </a:srgbClr>
            </a:solidFill>
            <a:prstDash val="solid"/>
            <a:miter lim="0"/>
            <a:headEnd/>
            <a:tailEnd/>
          </a:ln>
          <a:effectLst/>
        </p:spPr>
        <p:txBody>
          <a:bodyPr lIns="0" tIns="0" rIns="0" bIns="0" anchor="ctr"/>
          <a:lstStyle/>
          <a:p>
            <a:pPr marL="0" marR="0" lvl="0" indent="0" algn="r" defTabSz="292061" rtl="0" eaLnBrk="1" fontAlgn="base" latinLnBrk="0" hangingPunct="1">
              <a:lnSpc>
                <a:spcPct val="100000"/>
              </a:lnSpc>
              <a:spcBef>
                <a:spcPct val="0"/>
              </a:spcBef>
              <a:spcAft>
                <a:spcPct val="0"/>
              </a:spcAft>
              <a:buClrTx/>
              <a:buSzTx/>
              <a:buFontTx/>
              <a:buNone/>
              <a:tabLst/>
              <a:defRPr/>
            </a:pPr>
            <a:endParaRPr kumimoji="0" lang="es-ES" sz="2000" b="0" i="0" u="none" strike="noStrike" kern="1200" cap="none" spc="0" normalizeH="0" baseline="0" noProof="0">
              <a:ln>
                <a:noFill/>
              </a:ln>
              <a:solidFill>
                <a:srgbClr val="F1F2F1"/>
              </a:solidFill>
              <a:effectLst>
                <a:outerShdw blurRad="38100" dist="38100" dir="2700000" algn="tl">
                  <a:srgbClr val="000000"/>
                </a:outerShdw>
              </a:effectLst>
              <a:uLnTx/>
              <a:uFillTx/>
              <a:latin typeface="Gill Sans" charset="0"/>
              <a:ea typeface="ＭＳ Ｐゴシック" charset="0"/>
              <a:cs typeface="Gill Sans" charset="0"/>
              <a:sym typeface="Gill Sans" charset="0"/>
            </a:endParaRPr>
          </a:p>
        </p:txBody>
      </p:sp>
      <p:sp>
        <p:nvSpPr>
          <p:cNvPr id="36" name="TextBox 24">
            <a:extLst>
              <a:ext uri="{FF2B5EF4-FFF2-40B4-BE49-F238E27FC236}">
                <a16:creationId xmlns:a16="http://schemas.microsoft.com/office/drawing/2014/main" id="{10C3245A-B867-4BC3-5CF5-B69F9642717B}"/>
              </a:ext>
            </a:extLst>
          </p:cNvPr>
          <p:cNvSpPr txBox="1"/>
          <p:nvPr/>
        </p:nvSpPr>
        <p:spPr>
          <a:xfrm>
            <a:off x="2037673" y="2097751"/>
            <a:ext cx="2246413" cy="553998"/>
          </a:xfrm>
          <a:prstGeom prst="rect">
            <a:avLst/>
          </a:prstGeom>
          <a:noFill/>
        </p:spPr>
        <p:txBody>
          <a:bodyPr wrap="square" rtlCol="0">
            <a:spAutoFit/>
          </a:bodyPr>
          <a:lstStyle/>
          <a:p>
            <a:pPr algn="ctr">
              <a:lnSpc>
                <a:spcPct val="100000"/>
              </a:lnSpc>
            </a:pPr>
            <a:r>
              <a:rPr lang="zh-TW" altLang="en-US" sz="3000" b="1" dirty="0">
                <a:solidFill>
                  <a:srgbClr val="FF0000"/>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災害防救法</a:t>
            </a:r>
          </a:p>
        </p:txBody>
      </p:sp>
      <p:sp>
        <p:nvSpPr>
          <p:cNvPr id="37" name="TextBox 24">
            <a:extLst>
              <a:ext uri="{FF2B5EF4-FFF2-40B4-BE49-F238E27FC236}">
                <a16:creationId xmlns:a16="http://schemas.microsoft.com/office/drawing/2014/main" id="{A0CFE4AF-2D12-F593-A9D1-21A57D1D15D1}"/>
              </a:ext>
            </a:extLst>
          </p:cNvPr>
          <p:cNvSpPr txBox="1"/>
          <p:nvPr/>
        </p:nvSpPr>
        <p:spPr>
          <a:xfrm>
            <a:off x="627054" y="3162165"/>
            <a:ext cx="3649398" cy="1015663"/>
          </a:xfrm>
          <a:prstGeom prst="rect">
            <a:avLst/>
          </a:prstGeom>
          <a:noFill/>
        </p:spPr>
        <p:txBody>
          <a:bodyPr wrap="square" rtlCol="0">
            <a:spAutoFit/>
          </a:bodyPr>
          <a:lstStyle/>
          <a:p>
            <a:pPr algn="ctr">
              <a:lnSpc>
                <a:spcPct val="100000"/>
              </a:lnSpc>
            </a:pPr>
            <a:r>
              <a:rPr lang="zh-TW" altLang="en-US" sz="3000" b="1"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強韌臺灣大規模風災震災整備與協作計畫</a:t>
            </a:r>
          </a:p>
        </p:txBody>
      </p:sp>
      <p:sp>
        <p:nvSpPr>
          <p:cNvPr id="38" name="TextBox 24">
            <a:extLst>
              <a:ext uri="{FF2B5EF4-FFF2-40B4-BE49-F238E27FC236}">
                <a16:creationId xmlns:a16="http://schemas.microsoft.com/office/drawing/2014/main" id="{AD77156F-99AB-2663-9C28-9F3E508859D4}"/>
              </a:ext>
            </a:extLst>
          </p:cNvPr>
          <p:cNvSpPr txBox="1"/>
          <p:nvPr/>
        </p:nvSpPr>
        <p:spPr>
          <a:xfrm>
            <a:off x="1811913" y="4681847"/>
            <a:ext cx="2472173" cy="1015663"/>
          </a:xfrm>
          <a:prstGeom prst="rect">
            <a:avLst/>
          </a:prstGeom>
          <a:noFill/>
        </p:spPr>
        <p:txBody>
          <a:bodyPr wrap="square" rtlCol="0">
            <a:spAutoFit/>
          </a:bodyPr>
          <a:lstStyle/>
          <a:p>
            <a:pPr algn="just">
              <a:lnSpc>
                <a:spcPct val="100000"/>
              </a:lnSpc>
            </a:pPr>
            <a:r>
              <a:rPr lang="zh-TW" altLang="en-US" sz="3000" b="1" dirty="0">
                <a:solidFill>
                  <a:srgbClr val="33CC33"/>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防災協作中心災時操作手冊</a:t>
            </a:r>
          </a:p>
        </p:txBody>
      </p:sp>
      <p:sp>
        <p:nvSpPr>
          <p:cNvPr id="39" name="TextBox 24">
            <a:extLst>
              <a:ext uri="{FF2B5EF4-FFF2-40B4-BE49-F238E27FC236}">
                <a16:creationId xmlns:a16="http://schemas.microsoft.com/office/drawing/2014/main" id="{9736207E-1B4D-C1A6-A8B9-9A0F0E098587}"/>
              </a:ext>
            </a:extLst>
          </p:cNvPr>
          <p:cNvSpPr txBox="1"/>
          <p:nvPr/>
        </p:nvSpPr>
        <p:spPr>
          <a:xfrm>
            <a:off x="7579976" y="2424932"/>
            <a:ext cx="3262195" cy="1015663"/>
          </a:xfrm>
          <a:prstGeom prst="rect">
            <a:avLst/>
          </a:prstGeom>
          <a:noFill/>
        </p:spPr>
        <p:txBody>
          <a:bodyPr wrap="square" rtlCol="0">
            <a:spAutoFit/>
          </a:bodyPr>
          <a:lstStyle/>
          <a:p>
            <a:pPr algn="just">
              <a:lnSpc>
                <a:spcPct val="100000"/>
              </a:lnSpc>
            </a:pPr>
            <a:r>
              <a:rPr lang="zh-TW" altLang="en-US" sz="3000" b="1" dirty="0">
                <a:solidFill>
                  <a:srgbClr val="0000FF"/>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志願服務法、志願服務獎勵辦法</a:t>
            </a:r>
          </a:p>
        </p:txBody>
      </p:sp>
      <p:sp>
        <p:nvSpPr>
          <p:cNvPr id="40" name="TextBox 24">
            <a:extLst>
              <a:ext uri="{FF2B5EF4-FFF2-40B4-BE49-F238E27FC236}">
                <a16:creationId xmlns:a16="http://schemas.microsoft.com/office/drawing/2014/main" id="{33558E91-9740-054A-0690-80A696FC0C1B}"/>
              </a:ext>
            </a:extLst>
          </p:cNvPr>
          <p:cNvSpPr txBox="1"/>
          <p:nvPr/>
        </p:nvSpPr>
        <p:spPr>
          <a:xfrm>
            <a:off x="7576741" y="3762187"/>
            <a:ext cx="4047327" cy="1015663"/>
          </a:xfrm>
          <a:prstGeom prst="rect">
            <a:avLst/>
          </a:prstGeom>
          <a:noFill/>
        </p:spPr>
        <p:txBody>
          <a:bodyPr wrap="square" rtlCol="0">
            <a:spAutoFit/>
          </a:bodyPr>
          <a:lstStyle/>
          <a:p>
            <a:pPr algn="just">
              <a:lnSpc>
                <a:spcPct val="100000"/>
              </a:lnSpc>
            </a:pPr>
            <a:r>
              <a:rPr lang="zh-TW" altLang="en-US" sz="3000" b="1" dirty="0">
                <a:solidFill>
                  <a:srgbClr val="FF33CC"/>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各直轄市、縣</a:t>
            </a:r>
            <a:r>
              <a:rPr lang="en-US" altLang="zh-TW" sz="3000" b="1" dirty="0">
                <a:solidFill>
                  <a:srgbClr val="FF33CC"/>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000" b="1" dirty="0">
                <a:solidFill>
                  <a:srgbClr val="FF33CC"/>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sz="3000" b="1" dirty="0">
                <a:solidFill>
                  <a:srgbClr val="FF33CC"/>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3000" b="1" dirty="0">
                <a:solidFill>
                  <a:srgbClr val="FF33CC"/>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政府防災協作中心運作指引</a:t>
            </a:r>
          </a:p>
        </p:txBody>
      </p:sp>
      <p:sp>
        <p:nvSpPr>
          <p:cNvPr id="41" name="TextBox 24">
            <a:extLst>
              <a:ext uri="{FF2B5EF4-FFF2-40B4-BE49-F238E27FC236}">
                <a16:creationId xmlns:a16="http://schemas.microsoft.com/office/drawing/2014/main" id="{2CF3E705-4142-E9BB-12FC-23DB330CF4A8}"/>
              </a:ext>
            </a:extLst>
          </p:cNvPr>
          <p:cNvSpPr txBox="1"/>
          <p:nvPr/>
        </p:nvSpPr>
        <p:spPr>
          <a:xfrm>
            <a:off x="7615080" y="5253333"/>
            <a:ext cx="4008988" cy="1015663"/>
          </a:xfrm>
          <a:prstGeom prst="rect">
            <a:avLst/>
          </a:prstGeom>
          <a:noFill/>
        </p:spPr>
        <p:txBody>
          <a:bodyPr wrap="square" rtlCol="0">
            <a:spAutoFit/>
          </a:bodyPr>
          <a:lstStyle/>
          <a:p>
            <a:pPr lvl="0" algn="just" defTabSz="866943" fontAlgn="base">
              <a:spcBef>
                <a:spcPct val="0"/>
              </a:spcBef>
              <a:spcAft>
                <a:spcPct val="0"/>
              </a:spcAft>
            </a:pPr>
            <a:r>
              <a:rPr lang="zh-TW" altLang="en-US" sz="3000" b="1" dirty="0">
                <a:solidFill>
                  <a:srgbClr val="7030A0"/>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rPr>
              <a:t>澎湖縣防災協作中心運作手冊</a:t>
            </a:r>
            <a:r>
              <a:rPr lang="en-US" altLang="zh-TW" sz="14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400" b="1" dirty="0">
                <a:latin typeface="Times New Roman" panose="02020603050405020304" pitchFamily="18" charset="0"/>
                <a:ea typeface="微軟正黑體" panose="020B0604030504040204" pitchFamily="34" charset="-120"/>
                <a:cs typeface="Times New Roman" panose="02020603050405020304" pitchFamily="18" charset="0"/>
              </a:rPr>
              <a:t>澎湖縣</a:t>
            </a:r>
            <a:r>
              <a:rPr lang="en-US" altLang="zh-TW" sz="1400" b="1" dirty="0">
                <a:latin typeface="Times New Roman" panose="02020603050405020304" pitchFamily="18" charset="0"/>
                <a:ea typeface="微軟正黑體" panose="020B0604030504040204" pitchFamily="34" charset="-120"/>
                <a:cs typeface="Times New Roman" panose="02020603050405020304" pitchFamily="18" charset="0"/>
              </a:rPr>
              <a:t>114</a:t>
            </a:r>
            <a:r>
              <a:rPr lang="zh-TW" altLang="zh-TW" sz="1400" b="1" dirty="0">
                <a:latin typeface="Times New Roman" panose="02020603050405020304" pitchFamily="18" charset="0"/>
                <a:ea typeface="微軟正黑體" panose="020B0604030504040204" pitchFamily="34" charset="-120"/>
                <a:cs typeface="Times New Roman" panose="02020603050405020304" pitchFamily="18" charset="0"/>
              </a:rPr>
              <a:t>年度災害防救會報核定</a:t>
            </a:r>
            <a:r>
              <a:rPr lang="en-US" altLang="zh-TW" sz="14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CN" altLang="en-US" sz="14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927355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61A9A-372E-FC7E-342F-46D2C0205F53}"/>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27D2BA74-4643-C97E-12D4-20981CCBDE3E}"/>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F9927D89-468B-9B80-60EA-DCE8E88C15C1}"/>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8</a:t>
            </a:fld>
            <a:endParaRPr lang="zh-TW" altLang="en-US"/>
          </a:p>
        </p:txBody>
      </p:sp>
      <p:grpSp>
        <p:nvGrpSpPr>
          <p:cNvPr id="3" name="组合 1">
            <a:extLst>
              <a:ext uri="{FF2B5EF4-FFF2-40B4-BE49-F238E27FC236}">
                <a16:creationId xmlns:a16="http://schemas.microsoft.com/office/drawing/2014/main" id="{C64B7F84-9635-13C0-1EEE-ECE2FFD644B2}"/>
              </a:ext>
            </a:extLst>
          </p:cNvPr>
          <p:cNvGrpSpPr/>
          <p:nvPr/>
        </p:nvGrpSpPr>
        <p:grpSpPr>
          <a:xfrm>
            <a:off x="865890" y="371475"/>
            <a:ext cx="10460220" cy="769441"/>
            <a:chOff x="1109172" y="523875"/>
            <a:chExt cx="10460220" cy="769441"/>
          </a:xfrm>
        </p:grpSpPr>
        <p:sp>
          <p:nvSpPr>
            <p:cNvPr id="4" name="文本框 7">
              <a:extLst>
                <a:ext uri="{FF2B5EF4-FFF2-40B4-BE49-F238E27FC236}">
                  <a16:creationId xmlns:a16="http://schemas.microsoft.com/office/drawing/2014/main" id="{AD5C5243-82A0-F958-469C-D63360C8A991}"/>
                </a:ext>
              </a:extLst>
            </p:cNvPr>
            <p:cNvSpPr txBox="1"/>
            <p:nvPr/>
          </p:nvSpPr>
          <p:spPr>
            <a:xfrm>
              <a:off x="1628774" y="523875"/>
              <a:ext cx="9940618" cy="769441"/>
            </a:xfrm>
            <a:prstGeom prst="rect">
              <a:avLst/>
            </a:prstGeom>
            <a:noFill/>
          </p:spPr>
          <p:txBody>
            <a:bodyPr wrap="square" rtlCol="0">
              <a:spAutoFit/>
            </a:bodyPr>
            <a:lstStyle/>
            <a:p>
              <a:r>
                <a:rPr lang="zh-TW" altLang="en-US" sz="4400" dirty="0">
                  <a:latin typeface="微软雅黑" panose="020B0503020204020204" pitchFamily="34" charset="-122"/>
                  <a:ea typeface="微软雅黑" panose="020B0503020204020204" pitchFamily="34" charset="-122"/>
                </a:rPr>
                <a:t>推動與歷程</a:t>
              </a:r>
            </a:p>
          </p:txBody>
        </p:sp>
        <p:grpSp>
          <p:nvGrpSpPr>
            <p:cNvPr id="6" name="组合 21">
              <a:extLst>
                <a:ext uri="{FF2B5EF4-FFF2-40B4-BE49-F238E27FC236}">
                  <a16:creationId xmlns:a16="http://schemas.microsoft.com/office/drawing/2014/main" id="{819BD191-3065-01C3-BA34-68A24A3B6545}"/>
                </a:ext>
              </a:extLst>
            </p:cNvPr>
            <p:cNvGrpSpPr/>
            <p:nvPr/>
          </p:nvGrpSpPr>
          <p:grpSpPr>
            <a:xfrm>
              <a:off x="1109172" y="593228"/>
              <a:ext cx="483218" cy="577030"/>
              <a:chOff x="4678268" y="5858260"/>
              <a:chExt cx="104347" cy="124607"/>
            </a:xfrm>
            <a:solidFill>
              <a:srgbClr val="EC4570"/>
            </a:solidFill>
          </p:grpSpPr>
          <p:sp>
            <p:nvSpPr>
              <p:cNvPr id="9" name="Oval 1801">
                <a:extLst>
                  <a:ext uri="{FF2B5EF4-FFF2-40B4-BE49-F238E27FC236}">
                    <a16:creationId xmlns:a16="http://schemas.microsoft.com/office/drawing/2014/main" id="{1F0DEE82-56BE-1231-D500-59F7ECA6805C}"/>
                  </a:ext>
                </a:extLst>
              </p:cNvPr>
              <p:cNvSpPr>
                <a:spLocks noChangeArrowheads="1"/>
              </p:cNvSpPr>
              <p:nvPr/>
            </p:nvSpPr>
            <p:spPr bwMode="auto">
              <a:xfrm>
                <a:off x="4678268" y="5889630"/>
                <a:ext cx="26141" cy="25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Oval 1802">
                <a:extLst>
                  <a:ext uri="{FF2B5EF4-FFF2-40B4-BE49-F238E27FC236}">
                    <a16:creationId xmlns:a16="http://schemas.microsoft.com/office/drawing/2014/main" id="{5E6E5680-1036-D6CC-FA43-F34CF2CD21FB}"/>
                  </a:ext>
                </a:extLst>
              </p:cNvPr>
              <p:cNvSpPr>
                <a:spLocks noChangeArrowheads="1"/>
              </p:cNvSpPr>
              <p:nvPr/>
            </p:nvSpPr>
            <p:spPr bwMode="auto">
              <a:xfrm>
                <a:off x="4704409" y="5889630"/>
                <a:ext cx="25706" cy="25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Oval 1803">
                <a:extLst>
                  <a:ext uri="{FF2B5EF4-FFF2-40B4-BE49-F238E27FC236}">
                    <a16:creationId xmlns:a16="http://schemas.microsoft.com/office/drawing/2014/main" id="{1A53C52E-EB87-A069-00B9-A5EE5389611A}"/>
                  </a:ext>
                </a:extLst>
              </p:cNvPr>
              <p:cNvSpPr>
                <a:spLocks noChangeArrowheads="1"/>
              </p:cNvSpPr>
              <p:nvPr/>
            </p:nvSpPr>
            <p:spPr bwMode="auto">
              <a:xfrm>
                <a:off x="4730115" y="5889630"/>
                <a:ext cx="26359" cy="25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Oval 1804">
                <a:extLst>
                  <a:ext uri="{FF2B5EF4-FFF2-40B4-BE49-F238E27FC236}">
                    <a16:creationId xmlns:a16="http://schemas.microsoft.com/office/drawing/2014/main" id="{3D8D30EA-3566-CEC2-5FEC-F4D2CA14DFEC}"/>
                  </a:ext>
                </a:extLst>
              </p:cNvPr>
              <p:cNvSpPr>
                <a:spLocks noChangeArrowheads="1"/>
              </p:cNvSpPr>
              <p:nvPr/>
            </p:nvSpPr>
            <p:spPr bwMode="auto">
              <a:xfrm>
                <a:off x="4756474" y="5889630"/>
                <a:ext cx="26141" cy="25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Oval 1805">
                <a:extLst>
                  <a:ext uri="{FF2B5EF4-FFF2-40B4-BE49-F238E27FC236}">
                    <a16:creationId xmlns:a16="http://schemas.microsoft.com/office/drawing/2014/main" id="{7DD2E24D-006E-2AA1-8887-7FA265C229B2}"/>
                  </a:ext>
                </a:extLst>
              </p:cNvPr>
              <p:cNvSpPr>
                <a:spLocks noChangeArrowheads="1"/>
              </p:cNvSpPr>
              <p:nvPr/>
            </p:nvSpPr>
            <p:spPr bwMode="auto">
              <a:xfrm>
                <a:off x="4691121" y="5911850"/>
                <a:ext cx="26141"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Oval 1806">
                <a:extLst>
                  <a:ext uri="{FF2B5EF4-FFF2-40B4-BE49-F238E27FC236}">
                    <a16:creationId xmlns:a16="http://schemas.microsoft.com/office/drawing/2014/main" id="{BE17FB26-9303-2AFE-715C-CF842E8A3FC0}"/>
                  </a:ext>
                </a:extLst>
              </p:cNvPr>
              <p:cNvSpPr>
                <a:spLocks noChangeArrowheads="1"/>
              </p:cNvSpPr>
              <p:nvPr/>
            </p:nvSpPr>
            <p:spPr bwMode="auto">
              <a:xfrm>
                <a:off x="4717262" y="5911850"/>
                <a:ext cx="26359"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Oval 1807">
                <a:extLst>
                  <a:ext uri="{FF2B5EF4-FFF2-40B4-BE49-F238E27FC236}">
                    <a16:creationId xmlns:a16="http://schemas.microsoft.com/office/drawing/2014/main" id="{188669E6-C0AD-CD2D-DF9F-14E46C33D4F2}"/>
                  </a:ext>
                </a:extLst>
              </p:cNvPr>
              <p:cNvSpPr>
                <a:spLocks noChangeArrowheads="1"/>
              </p:cNvSpPr>
              <p:nvPr/>
            </p:nvSpPr>
            <p:spPr bwMode="auto">
              <a:xfrm>
                <a:off x="4743621" y="5911850"/>
                <a:ext cx="25706"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Oval 1808">
                <a:extLst>
                  <a:ext uri="{FF2B5EF4-FFF2-40B4-BE49-F238E27FC236}">
                    <a16:creationId xmlns:a16="http://schemas.microsoft.com/office/drawing/2014/main" id="{1989F0F2-0A57-647A-A56B-AF878ECCF19F}"/>
                  </a:ext>
                </a:extLst>
              </p:cNvPr>
              <p:cNvSpPr>
                <a:spLocks noChangeArrowheads="1"/>
              </p:cNvSpPr>
              <p:nvPr/>
            </p:nvSpPr>
            <p:spPr bwMode="auto">
              <a:xfrm>
                <a:off x="4704409" y="5934506"/>
                <a:ext cx="25706"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Oval 1809">
                <a:extLst>
                  <a:ext uri="{FF2B5EF4-FFF2-40B4-BE49-F238E27FC236}">
                    <a16:creationId xmlns:a16="http://schemas.microsoft.com/office/drawing/2014/main" id="{230D2864-A23C-2C92-7AD4-887977C67672}"/>
                  </a:ext>
                </a:extLst>
              </p:cNvPr>
              <p:cNvSpPr>
                <a:spLocks noChangeArrowheads="1"/>
              </p:cNvSpPr>
              <p:nvPr/>
            </p:nvSpPr>
            <p:spPr bwMode="auto">
              <a:xfrm>
                <a:off x="4730115" y="5934506"/>
                <a:ext cx="26359"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Oval 1810">
                <a:extLst>
                  <a:ext uri="{FF2B5EF4-FFF2-40B4-BE49-F238E27FC236}">
                    <a16:creationId xmlns:a16="http://schemas.microsoft.com/office/drawing/2014/main" id="{6E26BDFE-D235-5988-6FAE-06D8FA4ABC21}"/>
                  </a:ext>
                </a:extLst>
              </p:cNvPr>
              <p:cNvSpPr>
                <a:spLocks noChangeArrowheads="1"/>
              </p:cNvSpPr>
              <p:nvPr/>
            </p:nvSpPr>
            <p:spPr bwMode="auto">
              <a:xfrm>
                <a:off x="4717262" y="5956726"/>
                <a:ext cx="26359" cy="261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811">
                <a:extLst>
                  <a:ext uri="{FF2B5EF4-FFF2-40B4-BE49-F238E27FC236}">
                    <a16:creationId xmlns:a16="http://schemas.microsoft.com/office/drawing/2014/main" id="{31E41D01-82F6-A02E-4878-7B2CC8EF3489}"/>
                  </a:ext>
                </a:extLst>
              </p:cNvPr>
              <p:cNvSpPr/>
              <p:nvPr/>
            </p:nvSpPr>
            <p:spPr bwMode="auto">
              <a:xfrm>
                <a:off x="4691121" y="5902700"/>
                <a:ext cx="78206" cy="67314"/>
              </a:xfrm>
              <a:custGeom>
                <a:avLst/>
                <a:gdLst>
                  <a:gd name="T0" fmla="*/ 0 w 359"/>
                  <a:gd name="T1" fmla="*/ 0 h 309"/>
                  <a:gd name="T2" fmla="*/ 179 w 359"/>
                  <a:gd name="T3" fmla="*/ 309 h 309"/>
                  <a:gd name="T4" fmla="*/ 359 w 359"/>
                  <a:gd name="T5" fmla="*/ 0 h 309"/>
                  <a:gd name="T6" fmla="*/ 0 w 359"/>
                  <a:gd name="T7" fmla="*/ 0 h 309"/>
                </a:gdLst>
                <a:ahLst/>
                <a:cxnLst>
                  <a:cxn ang="0">
                    <a:pos x="T0" y="T1"/>
                  </a:cxn>
                  <a:cxn ang="0">
                    <a:pos x="T2" y="T3"/>
                  </a:cxn>
                  <a:cxn ang="0">
                    <a:pos x="T4" y="T5"/>
                  </a:cxn>
                  <a:cxn ang="0">
                    <a:pos x="T6" y="T7"/>
                  </a:cxn>
                </a:cxnLst>
                <a:rect l="0" t="0" r="r" b="b"/>
                <a:pathLst>
                  <a:path w="359" h="309">
                    <a:moveTo>
                      <a:pt x="0" y="0"/>
                    </a:moveTo>
                    <a:lnTo>
                      <a:pt x="179" y="309"/>
                    </a:lnTo>
                    <a:lnTo>
                      <a:pt x="359"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812">
                <a:extLst>
                  <a:ext uri="{FF2B5EF4-FFF2-40B4-BE49-F238E27FC236}">
                    <a16:creationId xmlns:a16="http://schemas.microsoft.com/office/drawing/2014/main" id="{ADCA7EF1-46AC-1291-D799-DAE8DEE4E205}"/>
                  </a:ext>
                </a:extLst>
              </p:cNvPr>
              <p:cNvSpPr/>
              <p:nvPr/>
            </p:nvSpPr>
            <p:spPr bwMode="auto">
              <a:xfrm>
                <a:off x="4730115" y="5858260"/>
                <a:ext cx="26359" cy="31370"/>
              </a:xfrm>
              <a:custGeom>
                <a:avLst/>
                <a:gdLst>
                  <a:gd name="T0" fmla="*/ 0 w 51"/>
                  <a:gd name="T1" fmla="*/ 61 h 61"/>
                  <a:gd name="T2" fmla="*/ 51 w 51"/>
                  <a:gd name="T3" fmla="*/ 0 h 61"/>
                  <a:gd name="T4" fmla="*/ 51 w 51"/>
                  <a:gd name="T5" fmla="*/ 30 h 61"/>
                  <a:gd name="T6" fmla="*/ 0 w 51"/>
                  <a:gd name="T7" fmla="*/ 61 h 61"/>
                </a:gdLst>
                <a:ahLst/>
                <a:cxnLst>
                  <a:cxn ang="0">
                    <a:pos x="T0" y="T1"/>
                  </a:cxn>
                  <a:cxn ang="0">
                    <a:pos x="T2" y="T3"/>
                  </a:cxn>
                  <a:cxn ang="0">
                    <a:pos x="T4" y="T5"/>
                  </a:cxn>
                  <a:cxn ang="0">
                    <a:pos x="T6" y="T7"/>
                  </a:cxn>
                </a:cxnLst>
                <a:rect l="0" t="0" r="r" b="b"/>
                <a:pathLst>
                  <a:path w="51" h="61">
                    <a:moveTo>
                      <a:pt x="0" y="61"/>
                    </a:moveTo>
                    <a:cubicBezTo>
                      <a:pt x="0" y="61"/>
                      <a:pt x="6" y="3"/>
                      <a:pt x="51" y="0"/>
                    </a:cubicBezTo>
                    <a:cubicBezTo>
                      <a:pt x="51" y="30"/>
                      <a:pt x="51" y="30"/>
                      <a:pt x="51" y="30"/>
                    </a:cubicBezTo>
                    <a:cubicBezTo>
                      <a:pt x="51" y="30"/>
                      <a:pt x="30" y="18"/>
                      <a:pt x="0"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aphicFrame>
        <p:nvGraphicFramePr>
          <p:cNvPr id="42" name="表格 41">
            <a:extLst>
              <a:ext uri="{FF2B5EF4-FFF2-40B4-BE49-F238E27FC236}">
                <a16:creationId xmlns:a16="http://schemas.microsoft.com/office/drawing/2014/main" id="{615C0225-9EFC-86D3-F082-1070FBB62B64}"/>
              </a:ext>
            </a:extLst>
          </p:cNvPr>
          <p:cNvGraphicFramePr>
            <a:graphicFrameLocks noGrp="1"/>
          </p:cNvGraphicFramePr>
          <p:nvPr>
            <p:extLst>
              <p:ext uri="{D42A27DB-BD31-4B8C-83A1-F6EECF244321}">
                <p14:modId xmlns:p14="http://schemas.microsoft.com/office/powerpoint/2010/main" val="2690870469"/>
              </p:ext>
            </p:extLst>
          </p:nvPr>
        </p:nvGraphicFramePr>
        <p:xfrm>
          <a:off x="1044168" y="1578827"/>
          <a:ext cx="10343149" cy="4875163"/>
        </p:xfrm>
        <a:graphic>
          <a:graphicData uri="http://schemas.openxmlformats.org/drawingml/2006/table">
            <a:tbl>
              <a:tblPr firstRow="1" firstCol="1" bandRow="1">
                <a:tableStyleId>{93296810-A885-4BE3-A3E7-6D5BEEA58F35}</a:tableStyleId>
              </a:tblPr>
              <a:tblGrid>
                <a:gridCol w="1262743">
                  <a:extLst>
                    <a:ext uri="{9D8B030D-6E8A-4147-A177-3AD203B41FA5}">
                      <a16:colId xmlns:a16="http://schemas.microsoft.com/office/drawing/2014/main" val="4172252435"/>
                    </a:ext>
                  </a:extLst>
                </a:gridCol>
                <a:gridCol w="1083346">
                  <a:extLst>
                    <a:ext uri="{9D8B030D-6E8A-4147-A177-3AD203B41FA5}">
                      <a16:colId xmlns:a16="http://schemas.microsoft.com/office/drawing/2014/main" val="2936247790"/>
                    </a:ext>
                  </a:extLst>
                </a:gridCol>
                <a:gridCol w="3218688">
                  <a:extLst>
                    <a:ext uri="{9D8B030D-6E8A-4147-A177-3AD203B41FA5}">
                      <a16:colId xmlns:a16="http://schemas.microsoft.com/office/drawing/2014/main" val="3500671011"/>
                    </a:ext>
                  </a:extLst>
                </a:gridCol>
                <a:gridCol w="1664208">
                  <a:extLst>
                    <a:ext uri="{9D8B030D-6E8A-4147-A177-3AD203B41FA5}">
                      <a16:colId xmlns:a16="http://schemas.microsoft.com/office/drawing/2014/main" val="1905137609"/>
                    </a:ext>
                  </a:extLst>
                </a:gridCol>
                <a:gridCol w="1186716">
                  <a:extLst>
                    <a:ext uri="{9D8B030D-6E8A-4147-A177-3AD203B41FA5}">
                      <a16:colId xmlns:a16="http://schemas.microsoft.com/office/drawing/2014/main" val="3730106909"/>
                    </a:ext>
                  </a:extLst>
                </a:gridCol>
                <a:gridCol w="963724">
                  <a:extLst>
                    <a:ext uri="{9D8B030D-6E8A-4147-A177-3AD203B41FA5}">
                      <a16:colId xmlns:a16="http://schemas.microsoft.com/office/drawing/2014/main" val="2013404422"/>
                    </a:ext>
                  </a:extLst>
                </a:gridCol>
                <a:gridCol w="963724">
                  <a:extLst>
                    <a:ext uri="{9D8B030D-6E8A-4147-A177-3AD203B41FA5}">
                      <a16:colId xmlns:a16="http://schemas.microsoft.com/office/drawing/2014/main" val="1162301285"/>
                    </a:ext>
                  </a:extLst>
                </a:gridCol>
              </a:tblGrid>
              <a:tr h="463219">
                <a:tc>
                  <a:txBody>
                    <a:bodyPr/>
                    <a:lstStyle/>
                    <a:p>
                      <a:pPr algn="ctr" fontAlgn="t">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鄉</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公所</a:t>
                      </a:r>
                      <a:endParaRPr lang="en-US" altLang="zh-TW" sz="1800" b="1"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marL="0" algn="ctr" defTabSz="914400" rtl="0" eaLnBrk="1" fontAlgn="t" latinLnBrk="0" hangingPunct="1">
                        <a:lnSpc>
                          <a:spcPct val="110000"/>
                        </a:lnSpc>
                        <a:buNone/>
                      </a:pPr>
                      <a:r>
                        <a:rPr lang="zh-TW" altLang="en-US" sz="1800" b="1" u="none" strike="noStrike" kern="1200" dirty="0">
                          <a:solidFill>
                            <a:schemeClr val="lt1"/>
                          </a:solidFill>
                          <a:effectLst/>
                          <a:latin typeface="Times New Roman" panose="02020603050405020304" pitchFamily="18" charset="0"/>
                          <a:ea typeface="微軟正黑體" panose="020B0604030504040204" pitchFamily="34" charset="-120"/>
                          <a:cs typeface="Times New Roman" panose="02020603050405020304" pitchFamily="18" charset="0"/>
                        </a:rPr>
                        <a:t>成立日期</a:t>
                      </a:r>
                    </a:p>
                  </a:txBody>
                  <a:tcPr marL="6733" marR="6733" marT="6733" marB="0" anchor="ctr"/>
                </a:tc>
                <a:tc>
                  <a:txBody>
                    <a:bodyPr/>
                    <a:lstStyle/>
                    <a:p>
                      <a:pPr algn="ctr" fontAlgn="t">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地點</a:t>
                      </a:r>
                      <a:endParaRPr lang="zh-TW" altLang="en-US" sz="1800" b="1"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t">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主任</a:t>
                      </a:r>
                      <a:endParaRPr lang="zh-TW" altLang="en-US" sz="1800" b="1"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t">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副主任</a:t>
                      </a:r>
                      <a:endParaRPr lang="zh-TW" altLang="en-US" sz="1800" b="1"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t">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協作中心</a:t>
                      </a:r>
                      <a:b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b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人數</a:t>
                      </a:r>
                      <a:endParaRPr lang="zh-TW" altLang="en-US" sz="1800" b="1"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t">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防災士</a:t>
                      </a:r>
                      <a:b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b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人數</a:t>
                      </a:r>
                      <a:endParaRPr lang="zh-TW" altLang="en-US" sz="1800" b="1"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extLst>
                  <a:ext uri="{0D108BD9-81ED-4DB2-BD59-A6C34878D82A}">
                    <a16:rowId xmlns:a16="http://schemas.microsoft.com/office/drawing/2014/main" val="3343497058"/>
                  </a:ext>
                </a:extLst>
              </a:tr>
              <a:tr h="523582">
                <a:tc>
                  <a:txBody>
                    <a:bodyPr/>
                    <a:lstStyle/>
                    <a:p>
                      <a:pPr algn="ctr"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馬公市公所</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114.03.24</a:t>
                      </a: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馬公市災害應變中心</a:t>
                      </a:r>
                      <a:endPar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endParaRPr>
                    </a:p>
                    <a:p>
                      <a:pPr algn="l"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澎湖縣馬公市永福街</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號</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主任秘書陳志謙</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社會課課長李自發</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15</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10</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extLst>
                  <a:ext uri="{0D108BD9-81ED-4DB2-BD59-A6C34878D82A}">
                    <a16:rowId xmlns:a16="http://schemas.microsoft.com/office/drawing/2014/main" val="443311954"/>
                  </a:ext>
                </a:extLst>
              </a:tr>
              <a:tr h="283028">
                <a:tc>
                  <a:txBody>
                    <a:bodyPr/>
                    <a:lstStyle/>
                    <a:p>
                      <a:pPr algn="ctr"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湖西鄉公所</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114.02.17</a:t>
                      </a: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湖西鄉災害應變中心</a:t>
                      </a:r>
                      <a:endPar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endParaRPr>
                    </a:p>
                    <a:p>
                      <a:pPr algn="l"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澎湖縣湖西鄉湖西村</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43-11</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號</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秘書盧富生</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社會課課長洪俊仁</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29</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15</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extLst>
                  <a:ext uri="{0D108BD9-81ED-4DB2-BD59-A6C34878D82A}">
                    <a16:rowId xmlns:a16="http://schemas.microsoft.com/office/drawing/2014/main" val="968987619"/>
                  </a:ext>
                </a:extLst>
              </a:tr>
              <a:tr h="376444">
                <a:tc>
                  <a:txBody>
                    <a:bodyPr/>
                    <a:lstStyle/>
                    <a:p>
                      <a:pPr algn="ctr"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白沙鄉公所</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114.02.14</a:t>
                      </a: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白沙鄉災害應變中心</a:t>
                      </a:r>
                      <a:endPar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endParaRPr>
                    </a:p>
                    <a:p>
                      <a:pPr algn="l"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澎湖縣白沙鄉赤崁村</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366</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號</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秘書吳有諒</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社會課課長劉雅菁</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23</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14</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extLst>
                  <a:ext uri="{0D108BD9-81ED-4DB2-BD59-A6C34878D82A}">
                    <a16:rowId xmlns:a16="http://schemas.microsoft.com/office/drawing/2014/main" val="3199346100"/>
                  </a:ext>
                </a:extLst>
              </a:tr>
              <a:tr h="273916">
                <a:tc>
                  <a:txBody>
                    <a:bodyPr/>
                    <a:lstStyle/>
                    <a:p>
                      <a:pPr algn="ctr"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西嶼鄉公所</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114.02.25</a:t>
                      </a: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西嶼鄉災害應變中心</a:t>
                      </a:r>
                      <a:endPar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endParaRPr>
                    </a:p>
                    <a:p>
                      <a:pPr algn="l"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澎湖縣西嶼鄉赤馬村</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78-1</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號</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秘書劉貴雀</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社會課課長薛宛真</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22</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6</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extLst>
                  <a:ext uri="{0D108BD9-81ED-4DB2-BD59-A6C34878D82A}">
                    <a16:rowId xmlns:a16="http://schemas.microsoft.com/office/drawing/2014/main" val="3346315766"/>
                  </a:ext>
                </a:extLst>
              </a:tr>
              <a:tr h="765269">
                <a:tc>
                  <a:txBody>
                    <a:bodyPr/>
                    <a:lstStyle/>
                    <a:p>
                      <a:pPr algn="ctr"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望安鄉公所</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114.03.04</a:t>
                      </a: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望安鄉災害應變中心</a:t>
                      </a:r>
                      <a:endPar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endParaRPr>
                    </a:p>
                    <a:p>
                      <a:pPr algn="l"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澎湖縣望安鄉東安村</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73</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之</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18</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號</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秘書柯福洋</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民政課課長趙榮忠</a:t>
                      </a:r>
                      <a:endPar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endParaRPr>
                    </a:p>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社會課課長陳德全</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18</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2</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extLst>
                  <a:ext uri="{0D108BD9-81ED-4DB2-BD59-A6C34878D82A}">
                    <a16:rowId xmlns:a16="http://schemas.microsoft.com/office/drawing/2014/main" val="2872592415"/>
                  </a:ext>
                </a:extLst>
              </a:tr>
              <a:tr h="390776">
                <a:tc>
                  <a:txBody>
                    <a:bodyPr/>
                    <a:lstStyle/>
                    <a:p>
                      <a:pPr algn="ctr"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七美鄉公所</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rPr>
                        <a:t>114.02.12</a:t>
                      </a: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七美鄉災害應變中心</a:t>
                      </a:r>
                      <a:endPar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endParaRPr>
                    </a:p>
                    <a:p>
                      <a:pPr algn="l"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澎湖縣七美鄉中和村</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鄰</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10</a:t>
                      </a: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號</a:t>
                      </a: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鄉長呂啓俊</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l" fontAlgn="ctr">
                        <a:lnSpc>
                          <a:spcPct val="110000"/>
                        </a:lnSpc>
                        <a:buNone/>
                      </a:pPr>
                      <a:r>
                        <a:rPr lang="zh-TW" altLang="en-US"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社會課課長呂惠民</a:t>
                      </a:r>
                      <a:endParaRPr lang="zh-TW" altLang="en-US"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12</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tc>
                  <a:txBody>
                    <a:bodyPr/>
                    <a:lstStyle/>
                    <a:p>
                      <a:pPr algn="ctr" fontAlgn="ctr">
                        <a:lnSpc>
                          <a:spcPct val="110000"/>
                        </a:lnSpc>
                        <a:buNone/>
                      </a:pPr>
                      <a:r>
                        <a:rPr lang="en-US" altLang="zh-TW" sz="1800" u="none" strike="noStrike" dirty="0">
                          <a:effectLst/>
                          <a:latin typeface="Times New Roman" panose="02020603050405020304" pitchFamily="18" charset="0"/>
                          <a:ea typeface="微軟正黑體" panose="020B0604030504040204" pitchFamily="34" charset="-120"/>
                          <a:cs typeface="Times New Roman" panose="02020603050405020304" pitchFamily="18" charset="0"/>
                        </a:rPr>
                        <a:t>2</a:t>
                      </a:r>
                      <a:endParaRPr lang="en-US" altLang="zh-TW" sz="1800" b="0" i="0" u="none" strike="noStrike" dirty="0">
                        <a:solidFill>
                          <a:srgbClr val="0000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733" marR="6733" marT="6733" marB="0" anchor="ctr"/>
                </a:tc>
                <a:extLst>
                  <a:ext uri="{0D108BD9-81ED-4DB2-BD59-A6C34878D82A}">
                    <a16:rowId xmlns:a16="http://schemas.microsoft.com/office/drawing/2014/main" val="1365953289"/>
                  </a:ext>
                </a:extLst>
              </a:tr>
            </a:tbl>
          </a:graphicData>
        </a:graphic>
      </p:graphicFrame>
      <p:sp>
        <p:nvSpPr>
          <p:cNvPr id="43" name="文字方塊 42">
            <a:extLst>
              <a:ext uri="{FF2B5EF4-FFF2-40B4-BE49-F238E27FC236}">
                <a16:creationId xmlns:a16="http://schemas.microsoft.com/office/drawing/2014/main" id="{79F0E1ED-F4F8-1B64-5837-C5BF373B3CB2}"/>
              </a:ext>
            </a:extLst>
          </p:cNvPr>
          <p:cNvSpPr txBox="1"/>
          <p:nvPr/>
        </p:nvSpPr>
        <p:spPr>
          <a:xfrm>
            <a:off x="1044168" y="6494222"/>
            <a:ext cx="2226489" cy="307777"/>
          </a:xfrm>
          <a:prstGeom prst="rect">
            <a:avLst/>
          </a:prstGeom>
          <a:noFill/>
        </p:spPr>
        <p:txBody>
          <a:bodyPr wrap="square">
            <a:spAutoFit/>
          </a:bodyPr>
          <a:lstStyle/>
          <a:p>
            <a:pPr algn="just"/>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調查日期：115年</a:t>
            </a:r>
            <a:r>
              <a:rPr lang="en-US" altLang="zh-TW" sz="1400" dirty="0">
                <a:latin typeface="Times New Roman" panose="02020603050405020304" pitchFamily="18" charset="0"/>
                <a:ea typeface="微軟正黑體" panose="020B0604030504040204" pitchFamily="34" charset="-120"/>
                <a:cs typeface="Times New Roman" panose="02020603050405020304" pitchFamily="18" charset="0"/>
              </a:rPr>
              <a:t>0</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5月</a:t>
            </a:r>
            <a:r>
              <a:rPr lang="en-US" altLang="zh-TW" sz="1400" dirty="0">
                <a:latin typeface="Times New Roman" panose="02020603050405020304" pitchFamily="18" charset="0"/>
                <a:ea typeface="微軟正黑體" panose="020B0604030504040204" pitchFamily="34" charset="-120"/>
                <a:cs typeface="Times New Roman" panose="02020603050405020304" pitchFamily="18" charset="0"/>
              </a:rPr>
              <a:t>0</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8日</a:t>
            </a:r>
          </a:p>
        </p:txBody>
      </p:sp>
    </p:spTree>
    <p:extLst>
      <p:ext uri="{BB962C8B-B14F-4D97-AF65-F5344CB8AC3E}">
        <p14:creationId xmlns:p14="http://schemas.microsoft.com/office/powerpoint/2010/main" val="4111426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A2351-850D-4F1A-C6C6-BBF3073BE701}"/>
            </a:ext>
          </a:extLst>
        </p:cNvPr>
        <p:cNvGrpSpPr/>
        <p:nvPr/>
      </p:nvGrpSpPr>
      <p:grpSpPr>
        <a:xfrm>
          <a:off x="0" y="0"/>
          <a:ext cx="0" cy="0"/>
          <a:chOff x="0" y="0"/>
          <a:chExt cx="0" cy="0"/>
        </a:xfrm>
      </p:grpSpPr>
      <p:pic>
        <p:nvPicPr>
          <p:cNvPr id="14338" name="Picture 2" descr="颱風丹娜絲來襲，澎湖本島並未傳出重大災情，不過望安離島災損不少，路燈電桿倒塌，7日警方放置三角錐警示。（澎湖望安分局提供）中央社  114年7月7日">
            <a:extLst>
              <a:ext uri="{FF2B5EF4-FFF2-40B4-BE49-F238E27FC236}">
                <a16:creationId xmlns:a16="http://schemas.microsoft.com/office/drawing/2014/main" id="{DFE7B8FD-B960-FA4B-D027-04FA20DAC7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051" r="8051" b="6701"/>
          <a:stretch>
            <a:fillRect/>
          </a:stretch>
        </p:blipFill>
        <p:spPr bwMode="auto">
          <a:xfrm>
            <a:off x="2329199" y="0"/>
            <a:ext cx="98628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BC263ED8-09F4-4337-39FF-438FB45BD3AF}"/>
              </a:ext>
            </a:extLst>
          </p:cNvPr>
          <p:cNvSpPr/>
          <p:nvPr/>
        </p:nvSpPr>
        <p:spPr>
          <a:xfrm>
            <a:off x="0" y="0"/>
            <a:ext cx="2329200" cy="6858000"/>
          </a:xfrm>
          <a:prstGeom prst="rect">
            <a:avLst/>
          </a:prstGeom>
          <a:solidFill>
            <a:srgbClr val="5CB5A3">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10">
            <a:extLst>
              <a:ext uri="{FF2B5EF4-FFF2-40B4-BE49-F238E27FC236}">
                <a16:creationId xmlns:a16="http://schemas.microsoft.com/office/drawing/2014/main" id="{9AD8E2FA-8C53-5151-0CD5-414716A5A4D6}"/>
              </a:ext>
            </a:extLst>
          </p:cNvPr>
          <p:cNvSpPr/>
          <p:nvPr/>
        </p:nvSpPr>
        <p:spPr>
          <a:xfrm>
            <a:off x="0" y="1885950"/>
            <a:ext cx="5372100" cy="157162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 name="矩形 5">
            <a:extLst>
              <a:ext uri="{FF2B5EF4-FFF2-40B4-BE49-F238E27FC236}">
                <a16:creationId xmlns:a16="http://schemas.microsoft.com/office/drawing/2014/main" id="{A3D36EE0-BB87-F6BE-EE58-8CFE67F0C6F5}"/>
              </a:ext>
            </a:extLst>
          </p:cNvPr>
          <p:cNvSpPr/>
          <p:nvPr/>
        </p:nvSpPr>
        <p:spPr>
          <a:xfrm>
            <a:off x="1101139" y="976164"/>
            <a:ext cx="2508836" cy="761196"/>
          </a:xfrm>
          <a:prstGeom prst="rect">
            <a:avLst/>
          </a:pr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zh-CN" altLang="en-US" sz="1000"/>
          </a:p>
        </p:txBody>
      </p:sp>
      <p:sp>
        <p:nvSpPr>
          <p:cNvPr id="7" name="文字版面配置區 13">
            <a:extLst>
              <a:ext uri="{FF2B5EF4-FFF2-40B4-BE49-F238E27FC236}">
                <a16:creationId xmlns:a16="http://schemas.microsoft.com/office/drawing/2014/main" id="{96790681-A043-31DD-5ECD-935786C0E113}"/>
              </a:ext>
            </a:extLst>
          </p:cNvPr>
          <p:cNvSpPr txBox="1">
            <a:spLocks/>
          </p:cNvSpPr>
          <p:nvPr/>
        </p:nvSpPr>
        <p:spPr>
          <a:xfrm>
            <a:off x="0" y="2164162"/>
            <a:ext cx="5194300" cy="1015200"/>
          </a:xfrm>
          <a:prstGeom prst="rect">
            <a:avLst/>
          </a:prstGeom>
        </p:spPr>
        <p:txBody>
          <a:bodyPr vert="horz" lIns="91440" tIns="45720" rIns="91440" bIns="45720" rtlCol="0" anchor="ctr"/>
          <a:lstStyle>
            <a:defPPr>
              <a:defRPr lang="en-US"/>
            </a:defPPr>
            <a:lvl1pPr marL="0" algn="l" defTabSz="457200" rtl="0" eaLnBrk="1" latinLnBrk="0" hangingPunct="1">
              <a:lnSpc>
                <a:spcPct val="100000"/>
              </a:lnSpc>
              <a:buNone/>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R="0" lvl="0" indent="0" algn="ctr" defTabSz="457200" rtl="0" eaLnBrk="1" fontAlgn="auto" latinLnBrk="0" hangingPunct="1">
              <a:lnSpc>
                <a:spcPct val="120000"/>
              </a:lnSpc>
              <a:spcBef>
                <a:spcPts val="0"/>
              </a:spcBef>
              <a:spcAft>
                <a:spcPts val="0"/>
              </a:spcAft>
              <a:buClrTx/>
              <a:buSzTx/>
              <a:buFont typeface="Arial"/>
              <a:buNone/>
              <a:tabLst/>
              <a:defRPr/>
            </a:pPr>
            <a:r>
              <a:rPr kumimoji="0" lang="zh-TW" altLang="en-US" sz="4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權責與架構</a:t>
            </a:r>
          </a:p>
        </p:txBody>
      </p:sp>
      <p:sp>
        <p:nvSpPr>
          <p:cNvPr id="3" name="文字版面配置區 13">
            <a:extLst>
              <a:ext uri="{FF2B5EF4-FFF2-40B4-BE49-F238E27FC236}">
                <a16:creationId xmlns:a16="http://schemas.microsoft.com/office/drawing/2014/main" id="{3E99A31F-3CE7-BDDC-33EB-FDC4F3A0BFA7}"/>
              </a:ext>
            </a:extLst>
          </p:cNvPr>
          <p:cNvSpPr txBox="1">
            <a:spLocks/>
          </p:cNvSpPr>
          <p:nvPr/>
        </p:nvSpPr>
        <p:spPr>
          <a:xfrm>
            <a:off x="870634" y="940962"/>
            <a:ext cx="2969846" cy="831600"/>
          </a:xfrm>
          <a:prstGeom prst="rect">
            <a:avLst/>
          </a:prstGeom>
        </p:spPr>
        <p:txBody>
          <a:bodyPr vert="horz" lIns="91440" tIns="45720" rIns="91440" bIns="45720" rtlCol="0" anchor="ctr"/>
          <a:lstStyle>
            <a:defPPr>
              <a:defRPr lang="en-US"/>
            </a:defPPr>
            <a:lvl1pPr marL="0" algn="ctr" defTabSz="457200" rtl="0" eaLnBrk="1" latinLnBrk="0" hangingPunct="1">
              <a:lnSpc>
                <a:spcPct val="100000"/>
              </a:lnSpc>
              <a:buNone/>
              <a:defRPr lang="zh-TW" altLang="en-US" sz="4800" kern="1200" dirty="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TW" altLang="en-US" sz="3200" dirty="0"/>
              <a:t>防災協作中心</a:t>
            </a:r>
          </a:p>
        </p:txBody>
      </p:sp>
    </p:spTree>
    <p:extLst>
      <p:ext uri="{BB962C8B-B14F-4D97-AF65-F5344CB8AC3E}">
        <p14:creationId xmlns:p14="http://schemas.microsoft.com/office/powerpoint/2010/main" val="1757447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90650-9EE4-E492-8DB1-DBFE1905FC88}"/>
            </a:ext>
          </a:extLst>
        </p:cNvPr>
        <p:cNvGrpSpPr/>
        <p:nvPr/>
      </p:nvGrpSpPr>
      <p:grpSpPr>
        <a:xfrm>
          <a:off x="0" y="0"/>
          <a:ext cx="0" cy="0"/>
          <a:chOff x="0" y="0"/>
          <a:chExt cx="0" cy="0"/>
        </a:xfrm>
      </p:grpSpPr>
      <p:sp>
        <p:nvSpPr>
          <p:cNvPr id="30" name="文字方塊 29">
            <a:extLst>
              <a:ext uri="{FF2B5EF4-FFF2-40B4-BE49-F238E27FC236}">
                <a16:creationId xmlns:a16="http://schemas.microsoft.com/office/drawing/2014/main" id="{530CAEC6-E7B6-871C-ACC5-AF0A58E93EFC}"/>
              </a:ext>
            </a:extLst>
          </p:cNvPr>
          <p:cNvSpPr txBox="1"/>
          <p:nvPr/>
        </p:nvSpPr>
        <p:spPr>
          <a:xfrm>
            <a:off x="1930469" y="4639220"/>
            <a:ext cx="9795045" cy="1142148"/>
          </a:xfrm>
          <a:prstGeom prst="roundRect">
            <a:avLst/>
          </a:prstGeom>
          <a:noFill/>
          <a:ln w="38100">
            <a:solidFill>
              <a:srgbClr val="1212F4"/>
            </a:solidFill>
          </a:ln>
        </p:spPr>
        <p:txBody>
          <a:bodyPr wrap="square" anchor="ctr">
            <a:noAutofit/>
          </a:bodyPr>
          <a:lstStyle/>
          <a:p>
            <a:pPr marL="540000" indent="-285750" algn="just">
              <a:buClr>
                <a:schemeClr val="tx1"/>
              </a:buClr>
              <a:buFont typeface="Wingdings" panose="05000000000000000000" pitchFamily="2" charset="2"/>
              <a:buChar char="ü"/>
            </a:pPr>
            <a:r>
              <a:rPr lang="zh-TW" altLang="en-US" sz="2000" b="1" dirty="0">
                <a:solidFill>
                  <a:srgbClr val="1212F4"/>
                </a:solidFill>
                <a:latin typeface="Times New Roman" panose="02020603050405020304" pitchFamily="18" charset="0"/>
                <a:ea typeface="微軟正黑體" panose="020B0604030504040204" pitchFamily="34" charset="-120"/>
                <a:cs typeface="Times New Roman" panose="02020603050405020304" pitchFamily="18" charset="0"/>
              </a:rPr>
              <a:t>籌組</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及</a:t>
            </a:r>
            <a:r>
              <a:rPr lang="zh-TW" altLang="en-US" sz="2000" b="1" dirty="0">
                <a:solidFill>
                  <a:srgbClr val="1212F4"/>
                </a:solidFill>
                <a:latin typeface="Times New Roman" panose="02020603050405020304" pitchFamily="18" charset="0"/>
                <a:ea typeface="微軟正黑體" panose="020B0604030504040204" pitchFamily="34" charset="-120"/>
                <a:cs typeface="Times New Roman" panose="02020603050405020304" pitchFamily="18" charset="0"/>
              </a:rPr>
              <a:t>運作防災協作中心</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p>
          <a:p>
            <a:pPr marL="540000" indent="-285750" algn="just">
              <a:buClr>
                <a:schemeClr val="tx1"/>
              </a:buClr>
              <a:buFont typeface="Wingdings" panose="05000000000000000000" pitchFamily="2" charset="2"/>
              <a:buChar char="ü"/>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依需求進行</a:t>
            </a:r>
            <a:r>
              <a:rPr lang="zh-TW" altLang="en-US" sz="2000" b="1" dirty="0">
                <a:solidFill>
                  <a:srgbClr val="1212F4"/>
                </a:solidFill>
                <a:latin typeface="Times New Roman" panose="02020603050405020304" pitchFamily="18" charset="0"/>
                <a:ea typeface="微軟正黑體" panose="020B0604030504040204" pitchFamily="34" charset="-120"/>
                <a:cs typeface="Times New Roman" panose="02020603050405020304" pitchFamily="18" charset="0"/>
              </a:rPr>
              <a:t>協作人力運用</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包括</a:t>
            </a:r>
            <a:r>
              <a:rPr lang="zh-TW" altLang="en-US" sz="2000" b="1" dirty="0">
                <a:solidFill>
                  <a:srgbClr val="1212F4"/>
                </a:solidFill>
                <a:latin typeface="Times New Roman" panose="02020603050405020304" pitchFamily="18" charset="0"/>
                <a:ea typeface="微軟正黑體" panose="020B0604030504040204" pitchFamily="34" charset="-120"/>
                <a:cs typeface="Times New Roman" panose="02020603050405020304" pitchFamily="18" charset="0"/>
              </a:rPr>
              <a:t>時數登記</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與</a:t>
            </a:r>
            <a:r>
              <a:rPr lang="zh-TW" altLang="en-US" sz="2000" b="1" dirty="0">
                <a:solidFill>
                  <a:srgbClr val="1212F4"/>
                </a:solidFill>
                <a:latin typeface="Times New Roman" panose="02020603050405020304" pitchFamily="18" charset="0"/>
                <a:ea typeface="微軟正黑體" panose="020B0604030504040204" pitchFamily="34" charset="-120"/>
                <a:cs typeface="Times New Roman" panose="02020603050405020304" pitchFamily="18" charset="0"/>
              </a:rPr>
              <a:t>投保意外事故等相關保險</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p>
        </p:txBody>
      </p:sp>
      <p:sp>
        <p:nvSpPr>
          <p:cNvPr id="28" name="文字方塊 27">
            <a:extLst>
              <a:ext uri="{FF2B5EF4-FFF2-40B4-BE49-F238E27FC236}">
                <a16:creationId xmlns:a16="http://schemas.microsoft.com/office/drawing/2014/main" id="{150871BA-F65C-F0C2-94B4-CC75FEB05245}"/>
              </a:ext>
            </a:extLst>
          </p:cNvPr>
          <p:cNvSpPr txBox="1"/>
          <p:nvPr/>
        </p:nvSpPr>
        <p:spPr>
          <a:xfrm>
            <a:off x="1931678" y="1545861"/>
            <a:ext cx="9795046" cy="2485787"/>
          </a:xfrm>
          <a:prstGeom prst="roundRect">
            <a:avLst/>
          </a:prstGeom>
          <a:noFill/>
          <a:ln w="38100">
            <a:solidFill>
              <a:srgbClr val="33CC33"/>
            </a:solidFill>
          </a:ln>
        </p:spPr>
        <p:txBody>
          <a:bodyPr wrap="square">
            <a:spAutoFit/>
          </a:bodyPr>
          <a:lstStyle/>
          <a:p>
            <a:pPr marL="540000" indent="-285750" algn="just">
              <a:buClr>
                <a:schemeClr val="tx1"/>
              </a:buClr>
              <a:buFont typeface="Wingdings" panose="05000000000000000000" pitchFamily="2" charset="2"/>
              <a:buChar char="ü"/>
            </a:pP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協助</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各鄉</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公所</a:t>
            </a: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籌組</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協作中心，並納入</a:t>
            </a: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各局處分工</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項目，協助鄉</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公所運作，或由</a:t>
            </a: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各局處及鄉</a:t>
            </a:r>
            <a:r>
              <a:rPr lang="en-US" altLang="zh-TW"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公所共同運作</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；於各鄉</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公所計畫推動過程適時提供</a:t>
            </a: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輔導</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與</a:t>
            </a: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技術支援</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p>
          <a:p>
            <a:pPr marL="540000" indent="-285750" algn="just">
              <a:buClr>
                <a:schemeClr val="tx1"/>
              </a:buClr>
              <a:buFont typeface="Wingdings" panose="05000000000000000000" pitchFamily="2" charset="2"/>
              <a:buChar char="ü"/>
            </a:pP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考量協作中心運作涉及</a:t>
            </a: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志工</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相關業務，本府</a:t>
            </a: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社會處</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應負責輔導推動，以利協作中心之籌組與維運。</a:t>
            </a:r>
          </a:p>
          <a:p>
            <a:pPr marL="540000" indent="-285750" algn="just">
              <a:buClr>
                <a:schemeClr val="tx1"/>
              </a:buClr>
              <a:buFont typeface="Wingdings" panose="05000000000000000000" pitchFamily="2" charset="2"/>
              <a:buChar char="ü"/>
            </a:pP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澎湖縣災害防救辦公室</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應負責協調各參與單位之意見與建議，確保</a:t>
            </a: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協作中心運作成效</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；亦可透過</a:t>
            </a: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災害防救會報</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確認其</a:t>
            </a: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推動</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與</a:t>
            </a:r>
            <a:r>
              <a:rPr lang="zh-TW" altLang="en-US" sz="2000" b="1" dirty="0">
                <a:solidFill>
                  <a:srgbClr val="33CC33"/>
                </a:solidFill>
                <a:latin typeface="Times New Roman" panose="02020603050405020304" pitchFamily="18" charset="0"/>
                <a:ea typeface="微軟正黑體" panose="020B0604030504040204" pitchFamily="34" charset="-120"/>
                <a:cs typeface="Times New Roman" panose="02020603050405020304" pitchFamily="18" charset="0"/>
              </a:rPr>
              <a:t>實際辦理情形</a:t>
            </a:r>
            <a:r>
              <a:rPr lang="zh-TW" altLang="en-US" sz="2000" dirty="0">
                <a:latin typeface="Times New Roman" panose="02020603050405020304" pitchFamily="18" charset="0"/>
                <a:ea typeface="微軟正黑體" panose="020B0604030504040204" pitchFamily="34" charset="-120"/>
                <a:cs typeface="Times New Roman" panose="02020603050405020304" pitchFamily="18" charset="0"/>
              </a:rPr>
              <a:t>。</a:t>
            </a:r>
          </a:p>
        </p:txBody>
      </p:sp>
      <p:cxnSp>
        <p:nvCxnSpPr>
          <p:cNvPr id="7" name="直接连接符 6">
            <a:extLst>
              <a:ext uri="{FF2B5EF4-FFF2-40B4-BE49-F238E27FC236}">
                <a16:creationId xmlns:a16="http://schemas.microsoft.com/office/drawing/2014/main" id="{10753A28-8940-D6FB-384C-F46FBBEC263C}"/>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grpSp>
        <p:nvGrpSpPr>
          <p:cNvPr id="2" name="组合 1">
            <a:extLst>
              <a:ext uri="{FF2B5EF4-FFF2-40B4-BE49-F238E27FC236}">
                <a16:creationId xmlns:a16="http://schemas.microsoft.com/office/drawing/2014/main" id="{12B37162-72FD-AD3A-A8FA-9474E3B63308}"/>
              </a:ext>
            </a:extLst>
          </p:cNvPr>
          <p:cNvGrpSpPr/>
          <p:nvPr/>
        </p:nvGrpSpPr>
        <p:grpSpPr>
          <a:xfrm>
            <a:off x="808096" y="371475"/>
            <a:ext cx="10575809" cy="769441"/>
            <a:chOff x="1022581" y="523875"/>
            <a:chExt cx="10575809" cy="769441"/>
          </a:xfrm>
        </p:grpSpPr>
        <p:sp>
          <p:nvSpPr>
            <p:cNvPr id="8" name="文本框 7">
              <a:extLst>
                <a:ext uri="{FF2B5EF4-FFF2-40B4-BE49-F238E27FC236}">
                  <a16:creationId xmlns:a16="http://schemas.microsoft.com/office/drawing/2014/main" id="{294FC16D-DA8F-2AEB-CA96-9B65B6671766}"/>
                </a:ext>
              </a:extLst>
            </p:cNvPr>
            <p:cNvSpPr txBox="1"/>
            <p:nvPr/>
          </p:nvSpPr>
          <p:spPr>
            <a:xfrm>
              <a:off x="1628774" y="523875"/>
              <a:ext cx="9969616" cy="769441"/>
            </a:xfrm>
            <a:prstGeom prst="rect">
              <a:avLst/>
            </a:prstGeom>
            <a:noFill/>
          </p:spPr>
          <p:txBody>
            <a:bodyPr wrap="square" rtlCol="0">
              <a:spAutoFit/>
            </a:bodyPr>
            <a:lstStyle/>
            <a:p>
              <a:r>
                <a:rPr lang="zh-TW" altLang="en-US" sz="4400" b="1" dirty="0">
                  <a:latin typeface="Times New Roman" panose="02020603050405020304" pitchFamily="18" charset="0"/>
                  <a:ea typeface="微軟正黑體" panose="020B0604030504040204" pitchFamily="34" charset="-120"/>
                  <a:cs typeface="Times New Roman" panose="02020603050405020304" pitchFamily="18" charset="0"/>
                </a:rPr>
                <a:t>權責與架構</a:t>
              </a:r>
            </a:p>
          </p:txBody>
        </p:sp>
        <p:grpSp>
          <p:nvGrpSpPr>
            <p:cNvPr id="25" name="组合 24">
              <a:extLst>
                <a:ext uri="{FF2B5EF4-FFF2-40B4-BE49-F238E27FC236}">
                  <a16:creationId xmlns:a16="http://schemas.microsoft.com/office/drawing/2014/main" id="{22B2C5B9-5A89-5DC8-14A3-509558839597}"/>
                </a:ext>
              </a:extLst>
            </p:cNvPr>
            <p:cNvGrpSpPr/>
            <p:nvPr/>
          </p:nvGrpSpPr>
          <p:grpSpPr>
            <a:xfrm>
              <a:off x="1022581" y="635941"/>
              <a:ext cx="626596" cy="545308"/>
              <a:chOff x="10103932" y="4407043"/>
              <a:chExt cx="133367" cy="116067"/>
            </a:xfrm>
            <a:solidFill>
              <a:srgbClr val="EC4570"/>
            </a:solidFill>
          </p:grpSpPr>
          <p:sp>
            <p:nvSpPr>
              <p:cNvPr id="18" name="Freeform 2465">
                <a:extLst>
                  <a:ext uri="{FF2B5EF4-FFF2-40B4-BE49-F238E27FC236}">
                    <a16:creationId xmlns:a16="http://schemas.microsoft.com/office/drawing/2014/main" id="{C3F84F0B-01F3-35C6-E22A-11AF1B4626F7}"/>
                  </a:ext>
                </a:extLst>
              </p:cNvPr>
              <p:cNvSpPr/>
              <p:nvPr/>
            </p:nvSpPr>
            <p:spPr bwMode="auto">
              <a:xfrm>
                <a:off x="10130649" y="4407043"/>
                <a:ext cx="35258" cy="41390"/>
              </a:xfrm>
              <a:custGeom>
                <a:avLst/>
                <a:gdLst>
                  <a:gd name="T0" fmla="*/ 58 w 68"/>
                  <a:gd name="T1" fmla="*/ 20 h 80"/>
                  <a:gd name="T2" fmla="*/ 12 w 68"/>
                  <a:gd name="T3" fmla="*/ 0 h 80"/>
                  <a:gd name="T4" fmla="*/ 6 w 68"/>
                  <a:gd name="T5" fmla="*/ 50 h 80"/>
                  <a:gd name="T6" fmla="*/ 59 w 68"/>
                  <a:gd name="T7" fmla="*/ 80 h 80"/>
                  <a:gd name="T8" fmla="*/ 58 w 68"/>
                  <a:gd name="T9" fmla="*/ 20 h 80"/>
                </a:gdLst>
                <a:ahLst/>
                <a:cxnLst>
                  <a:cxn ang="0">
                    <a:pos x="T0" y="T1"/>
                  </a:cxn>
                  <a:cxn ang="0">
                    <a:pos x="T2" y="T3"/>
                  </a:cxn>
                  <a:cxn ang="0">
                    <a:pos x="T4" y="T5"/>
                  </a:cxn>
                  <a:cxn ang="0">
                    <a:pos x="T6" y="T7"/>
                  </a:cxn>
                  <a:cxn ang="0">
                    <a:pos x="T8" y="T9"/>
                  </a:cxn>
                </a:cxnLst>
                <a:rect l="0" t="0" r="r" b="b"/>
                <a:pathLst>
                  <a:path w="68" h="80">
                    <a:moveTo>
                      <a:pt x="58" y="20"/>
                    </a:moveTo>
                    <a:cubicBezTo>
                      <a:pt x="50" y="7"/>
                      <a:pt x="34" y="0"/>
                      <a:pt x="12" y="0"/>
                    </a:cubicBezTo>
                    <a:cubicBezTo>
                      <a:pt x="2" y="19"/>
                      <a:pt x="0" y="36"/>
                      <a:pt x="6" y="50"/>
                    </a:cubicBezTo>
                    <a:cubicBezTo>
                      <a:pt x="14" y="65"/>
                      <a:pt x="33" y="77"/>
                      <a:pt x="59" y="80"/>
                    </a:cubicBezTo>
                    <a:cubicBezTo>
                      <a:pt x="68" y="56"/>
                      <a:pt x="68" y="34"/>
                      <a:pt x="58"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19" name="Freeform 2466">
                <a:extLst>
                  <a:ext uri="{FF2B5EF4-FFF2-40B4-BE49-F238E27FC236}">
                    <a16:creationId xmlns:a16="http://schemas.microsoft.com/office/drawing/2014/main" id="{8818B451-3AED-89E3-8443-457A5D893901}"/>
                  </a:ext>
                </a:extLst>
              </p:cNvPr>
              <p:cNvSpPr/>
              <p:nvPr/>
            </p:nvSpPr>
            <p:spPr bwMode="auto">
              <a:xfrm>
                <a:off x="10103932" y="4449528"/>
                <a:ext cx="47960" cy="31097"/>
              </a:xfrm>
              <a:custGeom>
                <a:avLst/>
                <a:gdLst>
                  <a:gd name="T0" fmla="*/ 42 w 93"/>
                  <a:gd name="T1" fmla="*/ 0 h 60"/>
                  <a:gd name="T2" fmla="*/ 0 w 93"/>
                  <a:gd name="T3" fmla="*/ 30 h 60"/>
                  <a:gd name="T4" fmla="*/ 42 w 93"/>
                  <a:gd name="T5" fmla="*/ 60 h 60"/>
                  <a:gd name="T6" fmla="*/ 93 w 93"/>
                  <a:gd name="T7" fmla="*/ 30 h 60"/>
                  <a:gd name="T8" fmla="*/ 42 w 93"/>
                  <a:gd name="T9" fmla="*/ 0 h 60"/>
                </a:gdLst>
                <a:ahLst/>
                <a:cxnLst>
                  <a:cxn ang="0">
                    <a:pos x="T0" y="T1"/>
                  </a:cxn>
                  <a:cxn ang="0">
                    <a:pos x="T2" y="T3"/>
                  </a:cxn>
                  <a:cxn ang="0">
                    <a:pos x="T4" y="T5"/>
                  </a:cxn>
                  <a:cxn ang="0">
                    <a:pos x="T6" y="T7"/>
                  </a:cxn>
                  <a:cxn ang="0">
                    <a:pos x="T8" y="T9"/>
                  </a:cxn>
                </a:cxnLst>
                <a:rect l="0" t="0" r="r" b="b"/>
                <a:pathLst>
                  <a:path w="93" h="60">
                    <a:moveTo>
                      <a:pt x="42" y="0"/>
                    </a:moveTo>
                    <a:cubicBezTo>
                      <a:pt x="26" y="0"/>
                      <a:pt x="12" y="10"/>
                      <a:pt x="0" y="30"/>
                    </a:cubicBezTo>
                    <a:cubicBezTo>
                      <a:pt x="11" y="50"/>
                      <a:pt x="26" y="60"/>
                      <a:pt x="42" y="60"/>
                    </a:cubicBezTo>
                    <a:cubicBezTo>
                      <a:pt x="59" y="60"/>
                      <a:pt x="77" y="49"/>
                      <a:pt x="93" y="30"/>
                    </a:cubicBezTo>
                    <a:cubicBezTo>
                      <a:pt x="77" y="11"/>
                      <a:pt x="59" y="0"/>
                      <a:pt x="4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0" name="Freeform 2467">
                <a:extLst>
                  <a:ext uri="{FF2B5EF4-FFF2-40B4-BE49-F238E27FC236}">
                    <a16:creationId xmlns:a16="http://schemas.microsoft.com/office/drawing/2014/main" id="{5A2B6CAC-C3F2-7B4E-4BA7-B217AD4087DD}"/>
                  </a:ext>
                </a:extLst>
              </p:cNvPr>
              <p:cNvSpPr/>
              <p:nvPr/>
            </p:nvSpPr>
            <p:spPr bwMode="auto">
              <a:xfrm>
                <a:off x="10175324" y="4481720"/>
                <a:ext cx="35039" cy="41390"/>
              </a:xfrm>
              <a:custGeom>
                <a:avLst/>
                <a:gdLst>
                  <a:gd name="T0" fmla="*/ 10 w 68"/>
                  <a:gd name="T1" fmla="*/ 60 h 80"/>
                  <a:gd name="T2" fmla="*/ 56 w 68"/>
                  <a:gd name="T3" fmla="*/ 80 h 80"/>
                  <a:gd name="T4" fmla="*/ 62 w 68"/>
                  <a:gd name="T5" fmla="*/ 30 h 80"/>
                  <a:gd name="T6" fmla="*/ 9 w 68"/>
                  <a:gd name="T7" fmla="*/ 0 h 80"/>
                  <a:gd name="T8" fmla="*/ 10 w 68"/>
                  <a:gd name="T9" fmla="*/ 60 h 80"/>
                </a:gdLst>
                <a:ahLst/>
                <a:cxnLst>
                  <a:cxn ang="0">
                    <a:pos x="T0" y="T1"/>
                  </a:cxn>
                  <a:cxn ang="0">
                    <a:pos x="T2" y="T3"/>
                  </a:cxn>
                  <a:cxn ang="0">
                    <a:pos x="T4" y="T5"/>
                  </a:cxn>
                  <a:cxn ang="0">
                    <a:pos x="T6" y="T7"/>
                  </a:cxn>
                  <a:cxn ang="0">
                    <a:pos x="T8" y="T9"/>
                  </a:cxn>
                </a:cxnLst>
                <a:rect l="0" t="0" r="r" b="b"/>
                <a:pathLst>
                  <a:path w="68" h="80">
                    <a:moveTo>
                      <a:pt x="10" y="60"/>
                    </a:moveTo>
                    <a:cubicBezTo>
                      <a:pt x="18" y="73"/>
                      <a:pt x="34" y="80"/>
                      <a:pt x="56" y="80"/>
                    </a:cubicBezTo>
                    <a:cubicBezTo>
                      <a:pt x="66" y="61"/>
                      <a:pt x="68" y="44"/>
                      <a:pt x="62" y="30"/>
                    </a:cubicBezTo>
                    <a:cubicBezTo>
                      <a:pt x="54" y="15"/>
                      <a:pt x="35" y="3"/>
                      <a:pt x="9" y="0"/>
                    </a:cubicBezTo>
                    <a:cubicBezTo>
                      <a:pt x="0" y="24"/>
                      <a:pt x="0" y="46"/>
                      <a:pt x="10"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1" name="Freeform 2468">
                <a:extLst>
                  <a:ext uri="{FF2B5EF4-FFF2-40B4-BE49-F238E27FC236}">
                    <a16:creationId xmlns:a16="http://schemas.microsoft.com/office/drawing/2014/main" id="{DD68FBD2-9884-A62C-6977-309E857EAE2C}"/>
                  </a:ext>
                </a:extLst>
              </p:cNvPr>
              <p:cNvSpPr/>
              <p:nvPr/>
            </p:nvSpPr>
            <p:spPr bwMode="auto">
              <a:xfrm>
                <a:off x="10175324" y="4407043"/>
                <a:ext cx="35039" cy="41390"/>
              </a:xfrm>
              <a:custGeom>
                <a:avLst/>
                <a:gdLst>
                  <a:gd name="T0" fmla="*/ 62 w 68"/>
                  <a:gd name="T1" fmla="*/ 50 h 80"/>
                  <a:gd name="T2" fmla="*/ 56 w 68"/>
                  <a:gd name="T3" fmla="*/ 0 h 80"/>
                  <a:gd name="T4" fmla="*/ 10 w 68"/>
                  <a:gd name="T5" fmla="*/ 20 h 80"/>
                  <a:gd name="T6" fmla="*/ 9 w 68"/>
                  <a:gd name="T7" fmla="*/ 80 h 80"/>
                  <a:gd name="T8" fmla="*/ 62 w 68"/>
                  <a:gd name="T9" fmla="*/ 50 h 80"/>
                </a:gdLst>
                <a:ahLst/>
                <a:cxnLst>
                  <a:cxn ang="0">
                    <a:pos x="T0" y="T1"/>
                  </a:cxn>
                  <a:cxn ang="0">
                    <a:pos x="T2" y="T3"/>
                  </a:cxn>
                  <a:cxn ang="0">
                    <a:pos x="T4" y="T5"/>
                  </a:cxn>
                  <a:cxn ang="0">
                    <a:pos x="T6" y="T7"/>
                  </a:cxn>
                  <a:cxn ang="0">
                    <a:pos x="T8" y="T9"/>
                  </a:cxn>
                </a:cxnLst>
                <a:rect l="0" t="0" r="r" b="b"/>
                <a:pathLst>
                  <a:path w="68" h="80">
                    <a:moveTo>
                      <a:pt x="62" y="50"/>
                    </a:moveTo>
                    <a:cubicBezTo>
                      <a:pt x="68" y="36"/>
                      <a:pt x="66" y="19"/>
                      <a:pt x="56" y="0"/>
                    </a:cubicBezTo>
                    <a:cubicBezTo>
                      <a:pt x="34" y="0"/>
                      <a:pt x="18" y="7"/>
                      <a:pt x="10" y="20"/>
                    </a:cubicBezTo>
                    <a:cubicBezTo>
                      <a:pt x="0" y="34"/>
                      <a:pt x="0" y="56"/>
                      <a:pt x="9" y="80"/>
                    </a:cubicBezTo>
                    <a:cubicBezTo>
                      <a:pt x="35" y="77"/>
                      <a:pt x="54" y="65"/>
                      <a:pt x="62"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2" name="Freeform 2469">
                <a:extLst>
                  <a:ext uri="{FF2B5EF4-FFF2-40B4-BE49-F238E27FC236}">
                    <a16:creationId xmlns:a16="http://schemas.microsoft.com/office/drawing/2014/main" id="{B323CEE9-5561-B28A-EA82-D0603EED6F25}"/>
                  </a:ext>
                </a:extLst>
              </p:cNvPr>
              <p:cNvSpPr/>
              <p:nvPr/>
            </p:nvSpPr>
            <p:spPr bwMode="auto">
              <a:xfrm>
                <a:off x="10130649" y="4481720"/>
                <a:ext cx="35258" cy="41390"/>
              </a:xfrm>
              <a:custGeom>
                <a:avLst/>
                <a:gdLst>
                  <a:gd name="T0" fmla="*/ 6 w 68"/>
                  <a:gd name="T1" fmla="*/ 30 h 80"/>
                  <a:gd name="T2" fmla="*/ 12 w 68"/>
                  <a:gd name="T3" fmla="*/ 80 h 80"/>
                  <a:gd name="T4" fmla="*/ 58 w 68"/>
                  <a:gd name="T5" fmla="*/ 60 h 80"/>
                  <a:gd name="T6" fmla="*/ 59 w 68"/>
                  <a:gd name="T7" fmla="*/ 0 h 80"/>
                  <a:gd name="T8" fmla="*/ 6 w 68"/>
                  <a:gd name="T9" fmla="*/ 30 h 80"/>
                </a:gdLst>
                <a:ahLst/>
                <a:cxnLst>
                  <a:cxn ang="0">
                    <a:pos x="T0" y="T1"/>
                  </a:cxn>
                  <a:cxn ang="0">
                    <a:pos x="T2" y="T3"/>
                  </a:cxn>
                  <a:cxn ang="0">
                    <a:pos x="T4" y="T5"/>
                  </a:cxn>
                  <a:cxn ang="0">
                    <a:pos x="T6" y="T7"/>
                  </a:cxn>
                  <a:cxn ang="0">
                    <a:pos x="T8" y="T9"/>
                  </a:cxn>
                </a:cxnLst>
                <a:rect l="0" t="0" r="r" b="b"/>
                <a:pathLst>
                  <a:path w="68" h="80">
                    <a:moveTo>
                      <a:pt x="6" y="30"/>
                    </a:moveTo>
                    <a:cubicBezTo>
                      <a:pt x="0" y="44"/>
                      <a:pt x="2" y="61"/>
                      <a:pt x="12" y="80"/>
                    </a:cubicBezTo>
                    <a:cubicBezTo>
                      <a:pt x="34" y="80"/>
                      <a:pt x="50" y="73"/>
                      <a:pt x="58" y="60"/>
                    </a:cubicBezTo>
                    <a:cubicBezTo>
                      <a:pt x="68" y="46"/>
                      <a:pt x="68" y="24"/>
                      <a:pt x="59" y="0"/>
                    </a:cubicBezTo>
                    <a:cubicBezTo>
                      <a:pt x="33" y="3"/>
                      <a:pt x="14" y="15"/>
                      <a:pt x="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3" name="Freeform 2470">
                <a:extLst>
                  <a:ext uri="{FF2B5EF4-FFF2-40B4-BE49-F238E27FC236}">
                    <a16:creationId xmlns:a16="http://schemas.microsoft.com/office/drawing/2014/main" id="{C7DF386A-32E6-4BF1-CA16-3018D13BDA96}"/>
                  </a:ext>
                </a:extLst>
              </p:cNvPr>
              <p:cNvSpPr/>
              <p:nvPr/>
            </p:nvSpPr>
            <p:spPr bwMode="auto">
              <a:xfrm>
                <a:off x="10189339" y="4449528"/>
                <a:ext cx="47960" cy="31097"/>
              </a:xfrm>
              <a:custGeom>
                <a:avLst/>
                <a:gdLst>
                  <a:gd name="T0" fmla="*/ 51 w 93"/>
                  <a:gd name="T1" fmla="*/ 0 h 60"/>
                  <a:gd name="T2" fmla="*/ 0 w 93"/>
                  <a:gd name="T3" fmla="*/ 30 h 60"/>
                  <a:gd name="T4" fmla="*/ 51 w 93"/>
                  <a:gd name="T5" fmla="*/ 60 h 60"/>
                  <a:gd name="T6" fmla="*/ 93 w 93"/>
                  <a:gd name="T7" fmla="*/ 30 h 60"/>
                  <a:gd name="T8" fmla="*/ 51 w 93"/>
                  <a:gd name="T9" fmla="*/ 0 h 60"/>
                </a:gdLst>
                <a:ahLst/>
                <a:cxnLst>
                  <a:cxn ang="0">
                    <a:pos x="T0" y="T1"/>
                  </a:cxn>
                  <a:cxn ang="0">
                    <a:pos x="T2" y="T3"/>
                  </a:cxn>
                  <a:cxn ang="0">
                    <a:pos x="T4" y="T5"/>
                  </a:cxn>
                  <a:cxn ang="0">
                    <a:pos x="T6" y="T7"/>
                  </a:cxn>
                  <a:cxn ang="0">
                    <a:pos x="T8" y="T9"/>
                  </a:cxn>
                </a:cxnLst>
                <a:rect l="0" t="0" r="r" b="b"/>
                <a:pathLst>
                  <a:path w="93" h="60">
                    <a:moveTo>
                      <a:pt x="51" y="0"/>
                    </a:moveTo>
                    <a:cubicBezTo>
                      <a:pt x="34" y="0"/>
                      <a:pt x="16" y="11"/>
                      <a:pt x="0" y="30"/>
                    </a:cubicBezTo>
                    <a:cubicBezTo>
                      <a:pt x="16" y="49"/>
                      <a:pt x="34" y="60"/>
                      <a:pt x="51" y="60"/>
                    </a:cubicBezTo>
                    <a:cubicBezTo>
                      <a:pt x="67" y="60"/>
                      <a:pt x="81" y="50"/>
                      <a:pt x="93" y="30"/>
                    </a:cubicBezTo>
                    <a:cubicBezTo>
                      <a:pt x="82" y="10"/>
                      <a:pt x="67" y="0"/>
                      <a:pt x="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4" name="Freeform 2471">
                <a:extLst>
                  <a:ext uri="{FF2B5EF4-FFF2-40B4-BE49-F238E27FC236}">
                    <a16:creationId xmlns:a16="http://schemas.microsoft.com/office/drawing/2014/main" id="{F455FF7F-301A-8334-8753-625CE7A7EE4D}"/>
                  </a:ext>
                </a:extLst>
              </p:cNvPr>
              <p:cNvSpPr/>
              <p:nvPr/>
            </p:nvSpPr>
            <p:spPr bwMode="auto">
              <a:xfrm>
                <a:off x="10158242" y="4454127"/>
                <a:ext cx="24746" cy="21899"/>
              </a:xfrm>
              <a:custGeom>
                <a:avLst/>
                <a:gdLst>
                  <a:gd name="T0" fmla="*/ 48 w 48"/>
                  <a:gd name="T1" fmla="*/ 21 h 42"/>
                  <a:gd name="T2" fmla="*/ 36 w 48"/>
                  <a:gd name="T3" fmla="*/ 42 h 42"/>
                  <a:gd name="T4" fmla="*/ 36 w 48"/>
                  <a:gd name="T5" fmla="*/ 42 h 42"/>
                  <a:gd name="T6" fmla="*/ 36 w 48"/>
                  <a:gd name="T7" fmla="*/ 42 h 42"/>
                  <a:gd name="T8" fmla="*/ 12 w 48"/>
                  <a:gd name="T9" fmla="*/ 42 h 42"/>
                  <a:gd name="T10" fmla="*/ 12 w 48"/>
                  <a:gd name="T11" fmla="*/ 42 h 42"/>
                  <a:gd name="T12" fmla="*/ 12 w 48"/>
                  <a:gd name="T13" fmla="*/ 42 h 42"/>
                  <a:gd name="T14" fmla="*/ 0 w 48"/>
                  <a:gd name="T15" fmla="*/ 21 h 42"/>
                  <a:gd name="T16" fmla="*/ 0 w 48"/>
                  <a:gd name="T17" fmla="*/ 21 h 42"/>
                  <a:gd name="T18" fmla="*/ 0 w 48"/>
                  <a:gd name="T19" fmla="*/ 21 h 42"/>
                  <a:gd name="T20" fmla="*/ 12 w 48"/>
                  <a:gd name="T21" fmla="*/ 0 h 42"/>
                  <a:gd name="T22" fmla="*/ 12 w 48"/>
                  <a:gd name="T23" fmla="*/ 0 h 42"/>
                  <a:gd name="T24" fmla="*/ 12 w 48"/>
                  <a:gd name="T25" fmla="*/ 0 h 42"/>
                  <a:gd name="T26" fmla="*/ 36 w 48"/>
                  <a:gd name="T27" fmla="*/ 0 h 42"/>
                  <a:gd name="T28" fmla="*/ 36 w 48"/>
                  <a:gd name="T29" fmla="*/ 0 h 42"/>
                  <a:gd name="T30" fmla="*/ 36 w 48"/>
                  <a:gd name="T31" fmla="*/ 0 h 42"/>
                  <a:gd name="T32" fmla="*/ 48 w 48"/>
                  <a:gd name="T33" fmla="*/ 21 h 42"/>
                  <a:gd name="T34" fmla="*/ 48 w 48"/>
                  <a:gd name="T35"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42">
                    <a:moveTo>
                      <a:pt x="48" y="21"/>
                    </a:moveTo>
                    <a:cubicBezTo>
                      <a:pt x="43" y="27"/>
                      <a:pt x="39" y="35"/>
                      <a:pt x="36" y="42"/>
                    </a:cubicBezTo>
                    <a:cubicBezTo>
                      <a:pt x="36" y="42"/>
                      <a:pt x="36" y="42"/>
                      <a:pt x="36" y="42"/>
                    </a:cubicBezTo>
                    <a:cubicBezTo>
                      <a:pt x="36" y="42"/>
                      <a:pt x="36" y="42"/>
                      <a:pt x="36" y="42"/>
                    </a:cubicBezTo>
                    <a:cubicBezTo>
                      <a:pt x="28" y="41"/>
                      <a:pt x="20" y="41"/>
                      <a:pt x="12" y="42"/>
                    </a:cubicBezTo>
                    <a:cubicBezTo>
                      <a:pt x="12" y="42"/>
                      <a:pt x="12" y="42"/>
                      <a:pt x="12" y="42"/>
                    </a:cubicBezTo>
                    <a:cubicBezTo>
                      <a:pt x="12" y="42"/>
                      <a:pt x="12" y="42"/>
                      <a:pt x="12" y="42"/>
                    </a:cubicBezTo>
                    <a:cubicBezTo>
                      <a:pt x="9" y="35"/>
                      <a:pt x="5" y="27"/>
                      <a:pt x="0" y="21"/>
                    </a:cubicBezTo>
                    <a:cubicBezTo>
                      <a:pt x="0" y="21"/>
                      <a:pt x="0" y="21"/>
                      <a:pt x="0" y="21"/>
                    </a:cubicBezTo>
                    <a:cubicBezTo>
                      <a:pt x="0" y="21"/>
                      <a:pt x="0" y="21"/>
                      <a:pt x="0" y="21"/>
                    </a:cubicBezTo>
                    <a:cubicBezTo>
                      <a:pt x="5" y="15"/>
                      <a:pt x="9" y="7"/>
                      <a:pt x="12" y="0"/>
                    </a:cubicBezTo>
                    <a:cubicBezTo>
                      <a:pt x="12" y="0"/>
                      <a:pt x="12" y="0"/>
                      <a:pt x="12" y="0"/>
                    </a:cubicBezTo>
                    <a:cubicBezTo>
                      <a:pt x="12" y="0"/>
                      <a:pt x="12" y="0"/>
                      <a:pt x="12" y="0"/>
                    </a:cubicBezTo>
                    <a:cubicBezTo>
                      <a:pt x="20" y="1"/>
                      <a:pt x="28" y="1"/>
                      <a:pt x="36" y="0"/>
                    </a:cubicBezTo>
                    <a:cubicBezTo>
                      <a:pt x="36" y="0"/>
                      <a:pt x="36" y="0"/>
                      <a:pt x="36" y="0"/>
                    </a:cubicBezTo>
                    <a:cubicBezTo>
                      <a:pt x="36" y="0"/>
                      <a:pt x="36" y="0"/>
                      <a:pt x="36" y="0"/>
                    </a:cubicBezTo>
                    <a:cubicBezTo>
                      <a:pt x="39" y="7"/>
                      <a:pt x="43" y="15"/>
                      <a:pt x="48" y="21"/>
                    </a:cubicBezTo>
                    <a:cubicBezTo>
                      <a:pt x="48" y="21"/>
                      <a:pt x="48" y="21"/>
                      <a:pt x="4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grpSp>
      </p:grpSp>
      <p:sp>
        <p:nvSpPr>
          <p:cNvPr id="4" name="投影片編號版面配置區 3">
            <a:extLst>
              <a:ext uri="{FF2B5EF4-FFF2-40B4-BE49-F238E27FC236}">
                <a16:creationId xmlns:a16="http://schemas.microsoft.com/office/drawing/2014/main" id="{5EC261BC-8806-D6CF-85E8-5044047199C1}"/>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10</a:t>
            </a:fld>
            <a:endParaRPr lang="zh-TW" altLang="en-US"/>
          </a:p>
        </p:txBody>
      </p:sp>
      <p:sp>
        <p:nvSpPr>
          <p:cNvPr id="6" name="TextBox 45">
            <a:extLst>
              <a:ext uri="{FF2B5EF4-FFF2-40B4-BE49-F238E27FC236}">
                <a16:creationId xmlns:a16="http://schemas.microsoft.com/office/drawing/2014/main" id="{448EAB31-3F52-BEE6-D587-E56C751C6183}"/>
              </a:ext>
            </a:extLst>
          </p:cNvPr>
          <p:cNvSpPr txBox="1"/>
          <p:nvPr/>
        </p:nvSpPr>
        <p:spPr>
          <a:xfrm>
            <a:off x="535846" y="2388434"/>
            <a:ext cx="1756886" cy="720000"/>
          </a:xfrm>
          <a:prstGeom prst="roundRect">
            <a:avLst/>
          </a:prstGeom>
          <a:solidFill>
            <a:srgbClr val="33CC33"/>
          </a:solidFill>
          <a:ln>
            <a:noFill/>
          </a:ln>
        </p:spPr>
        <p:style>
          <a:lnRef idx="2">
            <a:schemeClr val="accent3"/>
          </a:lnRef>
          <a:fillRef idx="1">
            <a:schemeClr val="lt1"/>
          </a:fillRef>
          <a:effectRef idx="0">
            <a:schemeClr val="accent3"/>
          </a:effectRef>
          <a:fontRef idx="minor">
            <a:schemeClr val="dk1"/>
          </a:fontRef>
        </p:style>
        <p:txBody>
          <a:bodyPr wrap="non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澎湖</a:t>
            </a:r>
            <a:r>
              <a:rPr kumimoji="0" lang="zh-TW" altLang="en-US" sz="2400" b="1" i="0" u="none" strike="noStrike" kern="1200" cap="none" spc="0" normalizeH="0" baseline="0" noProof="0" dirty="0">
                <a:ln>
                  <a:noFill/>
                </a:ln>
                <a:solidFill>
                  <a:schemeClr val="bg1"/>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縣政府</a:t>
            </a:r>
            <a:endParaRPr kumimoji="0" lang="zh-CN" altLang="en-US" sz="2400" b="1" i="0" u="none" strike="noStrike" kern="1200" cap="none" spc="0" normalizeH="0" baseline="0" noProof="0" dirty="0">
              <a:ln>
                <a:noFill/>
              </a:ln>
              <a:solidFill>
                <a:schemeClr val="bg1"/>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TextBox 50">
            <a:extLst>
              <a:ext uri="{FF2B5EF4-FFF2-40B4-BE49-F238E27FC236}">
                <a16:creationId xmlns:a16="http://schemas.microsoft.com/office/drawing/2014/main" id="{15AF55F8-1680-F04E-634B-9D4D9FB1D750}"/>
              </a:ext>
            </a:extLst>
          </p:cNvPr>
          <p:cNvSpPr txBox="1"/>
          <p:nvPr/>
        </p:nvSpPr>
        <p:spPr>
          <a:xfrm>
            <a:off x="568490" y="4876782"/>
            <a:ext cx="1667986" cy="720000"/>
          </a:xfrm>
          <a:prstGeom prst="roundRect">
            <a:avLst/>
          </a:prstGeom>
          <a:solidFill>
            <a:srgbClr val="1212F4"/>
          </a:solidFill>
          <a:ln>
            <a:noFill/>
          </a:ln>
        </p:spPr>
        <p:style>
          <a:lnRef idx="2">
            <a:schemeClr val="dk1"/>
          </a:lnRef>
          <a:fillRef idx="1">
            <a:schemeClr val="lt1"/>
          </a:fillRef>
          <a:effectRef idx="0">
            <a:schemeClr val="dk1"/>
          </a:effectRef>
          <a:fontRef idx="minor">
            <a:schemeClr val="dk1"/>
          </a:fontRef>
        </p:style>
        <p:txBody>
          <a:bodyPr wrap="non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chemeClr val="bg1"/>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鄉</a:t>
            </a:r>
            <a:r>
              <a:rPr kumimoji="0" lang="en-US" altLang="zh-TW" sz="2400" b="1" i="0" u="none" strike="noStrike" kern="1200" cap="none" spc="0" normalizeH="0" baseline="0" noProof="0" dirty="0">
                <a:ln>
                  <a:noFill/>
                </a:ln>
                <a:solidFill>
                  <a:schemeClr val="bg1"/>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2400" b="1" i="0" u="none" strike="noStrike" kern="1200" cap="none" spc="0" normalizeH="0" baseline="0" noProof="0" dirty="0">
                <a:ln>
                  <a:noFill/>
                </a:ln>
                <a:solidFill>
                  <a:schemeClr val="bg1"/>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市</a:t>
            </a:r>
            <a:r>
              <a:rPr kumimoji="0" lang="en-US" altLang="zh-TW" sz="2400" b="1" i="0" u="none" strike="noStrike" kern="1200" cap="none" spc="0" normalizeH="0" baseline="0" noProof="0" dirty="0">
                <a:ln>
                  <a:noFill/>
                </a:ln>
                <a:solidFill>
                  <a:schemeClr val="bg1"/>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2400" b="1" i="0" u="none" strike="noStrike" kern="1200" cap="none" spc="0" normalizeH="0" baseline="0" noProof="0" dirty="0">
                <a:ln>
                  <a:noFill/>
                </a:ln>
                <a:solidFill>
                  <a:schemeClr val="bg1"/>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公所</a:t>
            </a:r>
            <a:endParaRPr kumimoji="0" lang="zh-CN" altLang="en-US" sz="2400" b="1" i="0" u="none" strike="noStrike" kern="1200" cap="none" spc="0" normalizeH="0" baseline="0" noProof="0" dirty="0">
              <a:ln>
                <a:noFill/>
              </a:ln>
              <a:solidFill>
                <a:schemeClr val="bg1"/>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6" name="椭圆 44">
            <a:extLst>
              <a:ext uri="{FF2B5EF4-FFF2-40B4-BE49-F238E27FC236}">
                <a16:creationId xmlns:a16="http://schemas.microsoft.com/office/drawing/2014/main" id="{ADC7C3FA-BF25-A8A6-68E8-C687F31C3E70}"/>
              </a:ext>
            </a:extLst>
          </p:cNvPr>
          <p:cNvSpPr/>
          <p:nvPr/>
        </p:nvSpPr>
        <p:spPr>
          <a:xfrm>
            <a:off x="172284" y="1913654"/>
            <a:ext cx="766719" cy="766996"/>
          </a:xfrm>
          <a:prstGeom prst="ellipse">
            <a:avLst/>
          </a:prstGeom>
          <a:solidFill>
            <a:srgbClr val="33CC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645" tIns="54323" rIns="108645" bIns="5432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784" b="0" i="0" u="none" strike="noStrike" kern="1200" cap="none" spc="0" normalizeH="0" baseline="0" noProof="0" dirty="0">
              <a:ln>
                <a:noFill/>
              </a:ln>
              <a:solidFill>
                <a:prstClr val="black">
                  <a:lumMod val="65000"/>
                  <a:lumOff val="35000"/>
                </a:prstClr>
              </a:solidFill>
              <a:effectLst/>
              <a:uLnTx/>
              <a:uFillTx/>
              <a:latin typeface="Arial"/>
              <a:ea typeface="微软雅黑"/>
              <a:cs typeface="+mn-cs"/>
            </a:endParaRPr>
          </a:p>
        </p:txBody>
      </p:sp>
      <p:sp>
        <p:nvSpPr>
          <p:cNvPr id="17" name="椭圆 45">
            <a:extLst>
              <a:ext uri="{FF2B5EF4-FFF2-40B4-BE49-F238E27FC236}">
                <a16:creationId xmlns:a16="http://schemas.microsoft.com/office/drawing/2014/main" id="{CC261848-E631-61EF-AC2E-5E815EB7D2D7}"/>
              </a:ext>
            </a:extLst>
          </p:cNvPr>
          <p:cNvSpPr/>
          <p:nvPr/>
        </p:nvSpPr>
        <p:spPr>
          <a:xfrm>
            <a:off x="172284" y="4308698"/>
            <a:ext cx="766719" cy="766996"/>
          </a:xfrm>
          <a:prstGeom prst="ellipse">
            <a:avLst/>
          </a:prstGeom>
          <a:solidFill>
            <a:srgbClr val="1212F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645" tIns="54323" rIns="108645" bIns="5432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784" b="0" i="0" u="none" strike="noStrike" kern="1200" cap="none" spc="0" normalizeH="0" baseline="0" noProof="0" dirty="0">
              <a:ln>
                <a:noFill/>
              </a:ln>
              <a:solidFill>
                <a:prstClr val="black">
                  <a:lumMod val="65000"/>
                  <a:lumOff val="35000"/>
                </a:prstClr>
              </a:solidFill>
              <a:effectLst/>
              <a:uLnTx/>
              <a:uFillTx/>
              <a:latin typeface="Arial"/>
              <a:ea typeface="微软雅黑"/>
              <a:cs typeface="+mn-cs"/>
            </a:endParaRPr>
          </a:p>
        </p:txBody>
      </p:sp>
      <p:sp>
        <p:nvSpPr>
          <p:cNvPr id="26" name="Freeform 35">
            <a:extLst>
              <a:ext uri="{FF2B5EF4-FFF2-40B4-BE49-F238E27FC236}">
                <a16:creationId xmlns:a16="http://schemas.microsoft.com/office/drawing/2014/main" id="{C4174A5D-B4C9-778D-2F6E-A71CEB437535}"/>
              </a:ext>
            </a:extLst>
          </p:cNvPr>
          <p:cNvSpPr>
            <a:spLocks noEditPoints="1"/>
          </p:cNvSpPr>
          <p:nvPr/>
        </p:nvSpPr>
        <p:spPr bwMode="auto">
          <a:xfrm>
            <a:off x="396474" y="4524276"/>
            <a:ext cx="349361" cy="377980"/>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108645" tIns="54323" rIns="108645" bIns="54323"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784" b="0" i="0" u="none" strike="noStrike" kern="1200" cap="none" spc="0" normalizeH="0" baseline="0" noProof="0">
              <a:ln>
                <a:noFill/>
              </a:ln>
              <a:solidFill>
                <a:prstClr val="black">
                  <a:lumMod val="65000"/>
                  <a:lumOff val="35000"/>
                </a:prstClr>
              </a:solidFill>
              <a:effectLst/>
              <a:uLnTx/>
              <a:uFillTx/>
              <a:latin typeface="Arial"/>
              <a:ea typeface="微软雅黑"/>
              <a:cs typeface="+mn-cs"/>
            </a:endParaRPr>
          </a:p>
        </p:txBody>
      </p:sp>
      <p:sp>
        <p:nvSpPr>
          <p:cNvPr id="27" name="Freeform 20">
            <a:extLst>
              <a:ext uri="{FF2B5EF4-FFF2-40B4-BE49-F238E27FC236}">
                <a16:creationId xmlns:a16="http://schemas.microsoft.com/office/drawing/2014/main" id="{2B65C489-C480-4DD2-4BD7-71348D491E2A}"/>
              </a:ext>
            </a:extLst>
          </p:cNvPr>
          <p:cNvSpPr>
            <a:spLocks noEditPoints="1"/>
          </p:cNvSpPr>
          <p:nvPr/>
        </p:nvSpPr>
        <p:spPr bwMode="auto">
          <a:xfrm>
            <a:off x="397385" y="2077033"/>
            <a:ext cx="341757" cy="430179"/>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108645" tIns="54323" rIns="108645" bIns="54323"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784" b="0" i="0" u="none" strike="noStrike" kern="1200" cap="none" spc="0" normalizeH="0" baseline="0" noProof="0">
              <a:ln>
                <a:noFill/>
              </a:ln>
              <a:solidFill>
                <a:prstClr val="black">
                  <a:lumMod val="65000"/>
                  <a:lumOff val="35000"/>
                </a:prstClr>
              </a:solidFill>
              <a:effectLst/>
              <a:uLnTx/>
              <a:uFillTx/>
              <a:latin typeface="Arial"/>
              <a:ea typeface="微软雅黑"/>
              <a:cs typeface="+mn-cs"/>
            </a:endParaRPr>
          </a:p>
        </p:txBody>
      </p:sp>
    </p:spTree>
    <p:extLst>
      <p:ext uri="{BB962C8B-B14F-4D97-AF65-F5344CB8AC3E}">
        <p14:creationId xmlns:p14="http://schemas.microsoft.com/office/powerpoint/2010/main" val="4029251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FC85E-24B1-6686-DDCC-E15078B0CD41}"/>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B39C08A5-D304-0AC3-2C81-1C1F076DA028}"/>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grpSp>
        <p:nvGrpSpPr>
          <p:cNvPr id="2" name="组合 1">
            <a:extLst>
              <a:ext uri="{FF2B5EF4-FFF2-40B4-BE49-F238E27FC236}">
                <a16:creationId xmlns:a16="http://schemas.microsoft.com/office/drawing/2014/main" id="{58BF60A7-00A6-D00A-4B17-4FCB12F8EA3F}"/>
              </a:ext>
            </a:extLst>
          </p:cNvPr>
          <p:cNvGrpSpPr/>
          <p:nvPr/>
        </p:nvGrpSpPr>
        <p:grpSpPr>
          <a:xfrm>
            <a:off x="808096" y="371475"/>
            <a:ext cx="10575809" cy="769441"/>
            <a:chOff x="1022581" y="523875"/>
            <a:chExt cx="10575809" cy="769441"/>
          </a:xfrm>
        </p:grpSpPr>
        <p:sp>
          <p:nvSpPr>
            <p:cNvPr id="8" name="文本框 7">
              <a:extLst>
                <a:ext uri="{FF2B5EF4-FFF2-40B4-BE49-F238E27FC236}">
                  <a16:creationId xmlns:a16="http://schemas.microsoft.com/office/drawing/2014/main" id="{263BC7E2-81B2-DFF6-3E21-4AD5D823BD3E}"/>
                </a:ext>
              </a:extLst>
            </p:cNvPr>
            <p:cNvSpPr txBox="1"/>
            <p:nvPr/>
          </p:nvSpPr>
          <p:spPr>
            <a:xfrm>
              <a:off x="1628774" y="523875"/>
              <a:ext cx="9969616" cy="769441"/>
            </a:xfrm>
            <a:prstGeom prst="rect">
              <a:avLst/>
            </a:prstGeom>
            <a:noFill/>
          </p:spPr>
          <p:txBody>
            <a:bodyPr wrap="square" rtlCol="0">
              <a:spAutoFit/>
            </a:bodyPr>
            <a:lstStyle/>
            <a:p>
              <a:r>
                <a:rPr lang="zh-TW" altLang="en-US" sz="4400" b="1" dirty="0">
                  <a:latin typeface="Times New Roman" panose="02020603050405020304" pitchFamily="18" charset="0"/>
                  <a:ea typeface="微軟正黑體" panose="020B0604030504040204" pitchFamily="34" charset="-120"/>
                  <a:cs typeface="Times New Roman" panose="02020603050405020304" pitchFamily="18" charset="0"/>
                </a:rPr>
                <a:t>權責與架構</a:t>
              </a:r>
              <a:r>
                <a:rPr lang="en-US" altLang="zh-TW" sz="44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4400" b="1" dirty="0">
                  <a:latin typeface="Times New Roman" panose="02020603050405020304" pitchFamily="18" charset="0"/>
                  <a:ea typeface="微軟正黑體" panose="020B0604030504040204" pitchFamily="34" charset="-120"/>
                  <a:cs typeface="Times New Roman" panose="02020603050405020304" pitchFamily="18" charset="0"/>
                </a:rPr>
                <a:t>設立流程</a:t>
              </a:r>
            </a:p>
          </p:txBody>
        </p:sp>
        <p:grpSp>
          <p:nvGrpSpPr>
            <p:cNvPr id="25" name="组合 24">
              <a:extLst>
                <a:ext uri="{FF2B5EF4-FFF2-40B4-BE49-F238E27FC236}">
                  <a16:creationId xmlns:a16="http://schemas.microsoft.com/office/drawing/2014/main" id="{A572BD59-B647-98C6-6150-D4DECF2C1A97}"/>
                </a:ext>
              </a:extLst>
            </p:cNvPr>
            <p:cNvGrpSpPr/>
            <p:nvPr/>
          </p:nvGrpSpPr>
          <p:grpSpPr>
            <a:xfrm>
              <a:off x="1022581" y="635941"/>
              <a:ext cx="626596" cy="545308"/>
              <a:chOff x="10103932" y="4407043"/>
              <a:chExt cx="133367" cy="116067"/>
            </a:xfrm>
            <a:solidFill>
              <a:srgbClr val="EC4570"/>
            </a:solidFill>
          </p:grpSpPr>
          <p:sp>
            <p:nvSpPr>
              <p:cNvPr id="18" name="Freeform 2465">
                <a:extLst>
                  <a:ext uri="{FF2B5EF4-FFF2-40B4-BE49-F238E27FC236}">
                    <a16:creationId xmlns:a16="http://schemas.microsoft.com/office/drawing/2014/main" id="{68310C3C-E4C7-9BB6-4F36-8994C833E0BE}"/>
                  </a:ext>
                </a:extLst>
              </p:cNvPr>
              <p:cNvSpPr/>
              <p:nvPr/>
            </p:nvSpPr>
            <p:spPr bwMode="auto">
              <a:xfrm>
                <a:off x="10130649" y="4407043"/>
                <a:ext cx="35258" cy="41390"/>
              </a:xfrm>
              <a:custGeom>
                <a:avLst/>
                <a:gdLst>
                  <a:gd name="T0" fmla="*/ 58 w 68"/>
                  <a:gd name="T1" fmla="*/ 20 h 80"/>
                  <a:gd name="T2" fmla="*/ 12 w 68"/>
                  <a:gd name="T3" fmla="*/ 0 h 80"/>
                  <a:gd name="T4" fmla="*/ 6 w 68"/>
                  <a:gd name="T5" fmla="*/ 50 h 80"/>
                  <a:gd name="T6" fmla="*/ 59 w 68"/>
                  <a:gd name="T7" fmla="*/ 80 h 80"/>
                  <a:gd name="T8" fmla="*/ 58 w 68"/>
                  <a:gd name="T9" fmla="*/ 20 h 80"/>
                </a:gdLst>
                <a:ahLst/>
                <a:cxnLst>
                  <a:cxn ang="0">
                    <a:pos x="T0" y="T1"/>
                  </a:cxn>
                  <a:cxn ang="0">
                    <a:pos x="T2" y="T3"/>
                  </a:cxn>
                  <a:cxn ang="0">
                    <a:pos x="T4" y="T5"/>
                  </a:cxn>
                  <a:cxn ang="0">
                    <a:pos x="T6" y="T7"/>
                  </a:cxn>
                  <a:cxn ang="0">
                    <a:pos x="T8" y="T9"/>
                  </a:cxn>
                </a:cxnLst>
                <a:rect l="0" t="0" r="r" b="b"/>
                <a:pathLst>
                  <a:path w="68" h="80">
                    <a:moveTo>
                      <a:pt x="58" y="20"/>
                    </a:moveTo>
                    <a:cubicBezTo>
                      <a:pt x="50" y="7"/>
                      <a:pt x="34" y="0"/>
                      <a:pt x="12" y="0"/>
                    </a:cubicBezTo>
                    <a:cubicBezTo>
                      <a:pt x="2" y="19"/>
                      <a:pt x="0" y="36"/>
                      <a:pt x="6" y="50"/>
                    </a:cubicBezTo>
                    <a:cubicBezTo>
                      <a:pt x="14" y="65"/>
                      <a:pt x="33" y="77"/>
                      <a:pt x="59" y="80"/>
                    </a:cubicBezTo>
                    <a:cubicBezTo>
                      <a:pt x="68" y="56"/>
                      <a:pt x="68" y="34"/>
                      <a:pt x="58"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19" name="Freeform 2466">
                <a:extLst>
                  <a:ext uri="{FF2B5EF4-FFF2-40B4-BE49-F238E27FC236}">
                    <a16:creationId xmlns:a16="http://schemas.microsoft.com/office/drawing/2014/main" id="{9FA9B801-774A-71D9-6984-E85AED4AF93D}"/>
                  </a:ext>
                </a:extLst>
              </p:cNvPr>
              <p:cNvSpPr/>
              <p:nvPr/>
            </p:nvSpPr>
            <p:spPr bwMode="auto">
              <a:xfrm>
                <a:off x="10103932" y="4449528"/>
                <a:ext cx="47960" cy="31097"/>
              </a:xfrm>
              <a:custGeom>
                <a:avLst/>
                <a:gdLst>
                  <a:gd name="T0" fmla="*/ 42 w 93"/>
                  <a:gd name="T1" fmla="*/ 0 h 60"/>
                  <a:gd name="T2" fmla="*/ 0 w 93"/>
                  <a:gd name="T3" fmla="*/ 30 h 60"/>
                  <a:gd name="T4" fmla="*/ 42 w 93"/>
                  <a:gd name="T5" fmla="*/ 60 h 60"/>
                  <a:gd name="T6" fmla="*/ 93 w 93"/>
                  <a:gd name="T7" fmla="*/ 30 h 60"/>
                  <a:gd name="T8" fmla="*/ 42 w 93"/>
                  <a:gd name="T9" fmla="*/ 0 h 60"/>
                </a:gdLst>
                <a:ahLst/>
                <a:cxnLst>
                  <a:cxn ang="0">
                    <a:pos x="T0" y="T1"/>
                  </a:cxn>
                  <a:cxn ang="0">
                    <a:pos x="T2" y="T3"/>
                  </a:cxn>
                  <a:cxn ang="0">
                    <a:pos x="T4" y="T5"/>
                  </a:cxn>
                  <a:cxn ang="0">
                    <a:pos x="T6" y="T7"/>
                  </a:cxn>
                  <a:cxn ang="0">
                    <a:pos x="T8" y="T9"/>
                  </a:cxn>
                </a:cxnLst>
                <a:rect l="0" t="0" r="r" b="b"/>
                <a:pathLst>
                  <a:path w="93" h="60">
                    <a:moveTo>
                      <a:pt x="42" y="0"/>
                    </a:moveTo>
                    <a:cubicBezTo>
                      <a:pt x="26" y="0"/>
                      <a:pt x="12" y="10"/>
                      <a:pt x="0" y="30"/>
                    </a:cubicBezTo>
                    <a:cubicBezTo>
                      <a:pt x="11" y="50"/>
                      <a:pt x="26" y="60"/>
                      <a:pt x="42" y="60"/>
                    </a:cubicBezTo>
                    <a:cubicBezTo>
                      <a:pt x="59" y="60"/>
                      <a:pt x="77" y="49"/>
                      <a:pt x="93" y="30"/>
                    </a:cubicBezTo>
                    <a:cubicBezTo>
                      <a:pt x="77" y="11"/>
                      <a:pt x="59" y="0"/>
                      <a:pt x="4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0" name="Freeform 2467">
                <a:extLst>
                  <a:ext uri="{FF2B5EF4-FFF2-40B4-BE49-F238E27FC236}">
                    <a16:creationId xmlns:a16="http://schemas.microsoft.com/office/drawing/2014/main" id="{F97C1735-C338-D265-8E34-E814DFC471D5}"/>
                  </a:ext>
                </a:extLst>
              </p:cNvPr>
              <p:cNvSpPr/>
              <p:nvPr/>
            </p:nvSpPr>
            <p:spPr bwMode="auto">
              <a:xfrm>
                <a:off x="10175324" y="4481720"/>
                <a:ext cx="35039" cy="41390"/>
              </a:xfrm>
              <a:custGeom>
                <a:avLst/>
                <a:gdLst>
                  <a:gd name="T0" fmla="*/ 10 w 68"/>
                  <a:gd name="T1" fmla="*/ 60 h 80"/>
                  <a:gd name="T2" fmla="*/ 56 w 68"/>
                  <a:gd name="T3" fmla="*/ 80 h 80"/>
                  <a:gd name="T4" fmla="*/ 62 w 68"/>
                  <a:gd name="T5" fmla="*/ 30 h 80"/>
                  <a:gd name="T6" fmla="*/ 9 w 68"/>
                  <a:gd name="T7" fmla="*/ 0 h 80"/>
                  <a:gd name="T8" fmla="*/ 10 w 68"/>
                  <a:gd name="T9" fmla="*/ 60 h 80"/>
                </a:gdLst>
                <a:ahLst/>
                <a:cxnLst>
                  <a:cxn ang="0">
                    <a:pos x="T0" y="T1"/>
                  </a:cxn>
                  <a:cxn ang="0">
                    <a:pos x="T2" y="T3"/>
                  </a:cxn>
                  <a:cxn ang="0">
                    <a:pos x="T4" y="T5"/>
                  </a:cxn>
                  <a:cxn ang="0">
                    <a:pos x="T6" y="T7"/>
                  </a:cxn>
                  <a:cxn ang="0">
                    <a:pos x="T8" y="T9"/>
                  </a:cxn>
                </a:cxnLst>
                <a:rect l="0" t="0" r="r" b="b"/>
                <a:pathLst>
                  <a:path w="68" h="80">
                    <a:moveTo>
                      <a:pt x="10" y="60"/>
                    </a:moveTo>
                    <a:cubicBezTo>
                      <a:pt x="18" y="73"/>
                      <a:pt x="34" y="80"/>
                      <a:pt x="56" y="80"/>
                    </a:cubicBezTo>
                    <a:cubicBezTo>
                      <a:pt x="66" y="61"/>
                      <a:pt x="68" y="44"/>
                      <a:pt x="62" y="30"/>
                    </a:cubicBezTo>
                    <a:cubicBezTo>
                      <a:pt x="54" y="15"/>
                      <a:pt x="35" y="3"/>
                      <a:pt x="9" y="0"/>
                    </a:cubicBezTo>
                    <a:cubicBezTo>
                      <a:pt x="0" y="24"/>
                      <a:pt x="0" y="46"/>
                      <a:pt x="10"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1" name="Freeform 2468">
                <a:extLst>
                  <a:ext uri="{FF2B5EF4-FFF2-40B4-BE49-F238E27FC236}">
                    <a16:creationId xmlns:a16="http://schemas.microsoft.com/office/drawing/2014/main" id="{05CDCFCC-E4AB-3805-5CA9-0F7506FB7A76}"/>
                  </a:ext>
                </a:extLst>
              </p:cNvPr>
              <p:cNvSpPr/>
              <p:nvPr/>
            </p:nvSpPr>
            <p:spPr bwMode="auto">
              <a:xfrm>
                <a:off x="10175324" y="4407043"/>
                <a:ext cx="35039" cy="41390"/>
              </a:xfrm>
              <a:custGeom>
                <a:avLst/>
                <a:gdLst>
                  <a:gd name="T0" fmla="*/ 62 w 68"/>
                  <a:gd name="T1" fmla="*/ 50 h 80"/>
                  <a:gd name="T2" fmla="*/ 56 w 68"/>
                  <a:gd name="T3" fmla="*/ 0 h 80"/>
                  <a:gd name="T4" fmla="*/ 10 w 68"/>
                  <a:gd name="T5" fmla="*/ 20 h 80"/>
                  <a:gd name="T6" fmla="*/ 9 w 68"/>
                  <a:gd name="T7" fmla="*/ 80 h 80"/>
                  <a:gd name="T8" fmla="*/ 62 w 68"/>
                  <a:gd name="T9" fmla="*/ 50 h 80"/>
                </a:gdLst>
                <a:ahLst/>
                <a:cxnLst>
                  <a:cxn ang="0">
                    <a:pos x="T0" y="T1"/>
                  </a:cxn>
                  <a:cxn ang="0">
                    <a:pos x="T2" y="T3"/>
                  </a:cxn>
                  <a:cxn ang="0">
                    <a:pos x="T4" y="T5"/>
                  </a:cxn>
                  <a:cxn ang="0">
                    <a:pos x="T6" y="T7"/>
                  </a:cxn>
                  <a:cxn ang="0">
                    <a:pos x="T8" y="T9"/>
                  </a:cxn>
                </a:cxnLst>
                <a:rect l="0" t="0" r="r" b="b"/>
                <a:pathLst>
                  <a:path w="68" h="80">
                    <a:moveTo>
                      <a:pt x="62" y="50"/>
                    </a:moveTo>
                    <a:cubicBezTo>
                      <a:pt x="68" y="36"/>
                      <a:pt x="66" y="19"/>
                      <a:pt x="56" y="0"/>
                    </a:cubicBezTo>
                    <a:cubicBezTo>
                      <a:pt x="34" y="0"/>
                      <a:pt x="18" y="7"/>
                      <a:pt x="10" y="20"/>
                    </a:cubicBezTo>
                    <a:cubicBezTo>
                      <a:pt x="0" y="34"/>
                      <a:pt x="0" y="56"/>
                      <a:pt x="9" y="80"/>
                    </a:cubicBezTo>
                    <a:cubicBezTo>
                      <a:pt x="35" y="77"/>
                      <a:pt x="54" y="65"/>
                      <a:pt x="62"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2" name="Freeform 2469">
                <a:extLst>
                  <a:ext uri="{FF2B5EF4-FFF2-40B4-BE49-F238E27FC236}">
                    <a16:creationId xmlns:a16="http://schemas.microsoft.com/office/drawing/2014/main" id="{6A46D2E9-52B1-EB60-65F2-89E1E83B662A}"/>
                  </a:ext>
                </a:extLst>
              </p:cNvPr>
              <p:cNvSpPr/>
              <p:nvPr/>
            </p:nvSpPr>
            <p:spPr bwMode="auto">
              <a:xfrm>
                <a:off x="10130649" y="4481720"/>
                <a:ext cx="35258" cy="41390"/>
              </a:xfrm>
              <a:custGeom>
                <a:avLst/>
                <a:gdLst>
                  <a:gd name="T0" fmla="*/ 6 w 68"/>
                  <a:gd name="T1" fmla="*/ 30 h 80"/>
                  <a:gd name="T2" fmla="*/ 12 w 68"/>
                  <a:gd name="T3" fmla="*/ 80 h 80"/>
                  <a:gd name="T4" fmla="*/ 58 w 68"/>
                  <a:gd name="T5" fmla="*/ 60 h 80"/>
                  <a:gd name="T6" fmla="*/ 59 w 68"/>
                  <a:gd name="T7" fmla="*/ 0 h 80"/>
                  <a:gd name="T8" fmla="*/ 6 w 68"/>
                  <a:gd name="T9" fmla="*/ 30 h 80"/>
                </a:gdLst>
                <a:ahLst/>
                <a:cxnLst>
                  <a:cxn ang="0">
                    <a:pos x="T0" y="T1"/>
                  </a:cxn>
                  <a:cxn ang="0">
                    <a:pos x="T2" y="T3"/>
                  </a:cxn>
                  <a:cxn ang="0">
                    <a:pos x="T4" y="T5"/>
                  </a:cxn>
                  <a:cxn ang="0">
                    <a:pos x="T6" y="T7"/>
                  </a:cxn>
                  <a:cxn ang="0">
                    <a:pos x="T8" y="T9"/>
                  </a:cxn>
                </a:cxnLst>
                <a:rect l="0" t="0" r="r" b="b"/>
                <a:pathLst>
                  <a:path w="68" h="80">
                    <a:moveTo>
                      <a:pt x="6" y="30"/>
                    </a:moveTo>
                    <a:cubicBezTo>
                      <a:pt x="0" y="44"/>
                      <a:pt x="2" y="61"/>
                      <a:pt x="12" y="80"/>
                    </a:cubicBezTo>
                    <a:cubicBezTo>
                      <a:pt x="34" y="80"/>
                      <a:pt x="50" y="73"/>
                      <a:pt x="58" y="60"/>
                    </a:cubicBezTo>
                    <a:cubicBezTo>
                      <a:pt x="68" y="46"/>
                      <a:pt x="68" y="24"/>
                      <a:pt x="59" y="0"/>
                    </a:cubicBezTo>
                    <a:cubicBezTo>
                      <a:pt x="33" y="3"/>
                      <a:pt x="14" y="15"/>
                      <a:pt x="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3" name="Freeform 2470">
                <a:extLst>
                  <a:ext uri="{FF2B5EF4-FFF2-40B4-BE49-F238E27FC236}">
                    <a16:creationId xmlns:a16="http://schemas.microsoft.com/office/drawing/2014/main" id="{335DFA73-2A65-E0A1-F657-F5B0F517CD67}"/>
                  </a:ext>
                </a:extLst>
              </p:cNvPr>
              <p:cNvSpPr/>
              <p:nvPr/>
            </p:nvSpPr>
            <p:spPr bwMode="auto">
              <a:xfrm>
                <a:off x="10189339" y="4449528"/>
                <a:ext cx="47960" cy="31097"/>
              </a:xfrm>
              <a:custGeom>
                <a:avLst/>
                <a:gdLst>
                  <a:gd name="T0" fmla="*/ 51 w 93"/>
                  <a:gd name="T1" fmla="*/ 0 h 60"/>
                  <a:gd name="T2" fmla="*/ 0 w 93"/>
                  <a:gd name="T3" fmla="*/ 30 h 60"/>
                  <a:gd name="T4" fmla="*/ 51 w 93"/>
                  <a:gd name="T5" fmla="*/ 60 h 60"/>
                  <a:gd name="T6" fmla="*/ 93 w 93"/>
                  <a:gd name="T7" fmla="*/ 30 h 60"/>
                  <a:gd name="T8" fmla="*/ 51 w 93"/>
                  <a:gd name="T9" fmla="*/ 0 h 60"/>
                </a:gdLst>
                <a:ahLst/>
                <a:cxnLst>
                  <a:cxn ang="0">
                    <a:pos x="T0" y="T1"/>
                  </a:cxn>
                  <a:cxn ang="0">
                    <a:pos x="T2" y="T3"/>
                  </a:cxn>
                  <a:cxn ang="0">
                    <a:pos x="T4" y="T5"/>
                  </a:cxn>
                  <a:cxn ang="0">
                    <a:pos x="T6" y="T7"/>
                  </a:cxn>
                  <a:cxn ang="0">
                    <a:pos x="T8" y="T9"/>
                  </a:cxn>
                </a:cxnLst>
                <a:rect l="0" t="0" r="r" b="b"/>
                <a:pathLst>
                  <a:path w="93" h="60">
                    <a:moveTo>
                      <a:pt x="51" y="0"/>
                    </a:moveTo>
                    <a:cubicBezTo>
                      <a:pt x="34" y="0"/>
                      <a:pt x="16" y="11"/>
                      <a:pt x="0" y="30"/>
                    </a:cubicBezTo>
                    <a:cubicBezTo>
                      <a:pt x="16" y="49"/>
                      <a:pt x="34" y="60"/>
                      <a:pt x="51" y="60"/>
                    </a:cubicBezTo>
                    <a:cubicBezTo>
                      <a:pt x="67" y="60"/>
                      <a:pt x="81" y="50"/>
                      <a:pt x="93" y="30"/>
                    </a:cubicBezTo>
                    <a:cubicBezTo>
                      <a:pt x="82" y="10"/>
                      <a:pt x="67" y="0"/>
                      <a:pt x="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4" name="Freeform 2471">
                <a:extLst>
                  <a:ext uri="{FF2B5EF4-FFF2-40B4-BE49-F238E27FC236}">
                    <a16:creationId xmlns:a16="http://schemas.microsoft.com/office/drawing/2014/main" id="{03A46EB2-7EC5-2090-3C7E-5B5C555CC7BE}"/>
                  </a:ext>
                </a:extLst>
              </p:cNvPr>
              <p:cNvSpPr/>
              <p:nvPr/>
            </p:nvSpPr>
            <p:spPr bwMode="auto">
              <a:xfrm>
                <a:off x="10158242" y="4454127"/>
                <a:ext cx="24746" cy="21899"/>
              </a:xfrm>
              <a:custGeom>
                <a:avLst/>
                <a:gdLst>
                  <a:gd name="T0" fmla="*/ 48 w 48"/>
                  <a:gd name="T1" fmla="*/ 21 h 42"/>
                  <a:gd name="T2" fmla="*/ 36 w 48"/>
                  <a:gd name="T3" fmla="*/ 42 h 42"/>
                  <a:gd name="T4" fmla="*/ 36 w 48"/>
                  <a:gd name="T5" fmla="*/ 42 h 42"/>
                  <a:gd name="T6" fmla="*/ 36 w 48"/>
                  <a:gd name="T7" fmla="*/ 42 h 42"/>
                  <a:gd name="T8" fmla="*/ 12 w 48"/>
                  <a:gd name="T9" fmla="*/ 42 h 42"/>
                  <a:gd name="T10" fmla="*/ 12 w 48"/>
                  <a:gd name="T11" fmla="*/ 42 h 42"/>
                  <a:gd name="T12" fmla="*/ 12 w 48"/>
                  <a:gd name="T13" fmla="*/ 42 h 42"/>
                  <a:gd name="T14" fmla="*/ 0 w 48"/>
                  <a:gd name="T15" fmla="*/ 21 h 42"/>
                  <a:gd name="T16" fmla="*/ 0 w 48"/>
                  <a:gd name="T17" fmla="*/ 21 h 42"/>
                  <a:gd name="T18" fmla="*/ 0 w 48"/>
                  <a:gd name="T19" fmla="*/ 21 h 42"/>
                  <a:gd name="T20" fmla="*/ 12 w 48"/>
                  <a:gd name="T21" fmla="*/ 0 h 42"/>
                  <a:gd name="T22" fmla="*/ 12 w 48"/>
                  <a:gd name="T23" fmla="*/ 0 h 42"/>
                  <a:gd name="T24" fmla="*/ 12 w 48"/>
                  <a:gd name="T25" fmla="*/ 0 h 42"/>
                  <a:gd name="T26" fmla="*/ 36 w 48"/>
                  <a:gd name="T27" fmla="*/ 0 h 42"/>
                  <a:gd name="T28" fmla="*/ 36 w 48"/>
                  <a:gd name="T29" fmla="*/ 0 h 42"/>
                  <a:gd name="T30" fmla="*/ 36 w 48"/>
                  <a:gd name="T31" fmla="*/ 0 h 42"/>
                  <a:gd name="T32" fmla="*/ 48 w 48"/>
                  <a:gd name="T33" fmla="*/ 21 h 42"/>
                  <a:gd name="T34" fmla="*/ 48 w 48"/>
                  <a:gd name="T35"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42">
                    <a:moveTo>
                      <a:pt x="48" y="21"/>
                    </a:moveTo>
                    <a:cubicBezTo>
                      <a:pt x="43" y="27"/>
                      <a:pt x="39" y="35"/>
                      <a:pt x="36" y="42"/>
                    </a:cubicBezTo>
                    <a:cubicBezTo>
                      <a:pt x="36" y="42"/>
                      <a:pt x="36" y="42"/>
                      <a:pt x="36" y="42"/>
                    </a:cubicBezTo>
                    <a:cubicBezTo>
                      <a:pt x="36" y="42"/>
                      <a:pt x="36" y="42"/>
                      <a:pt x="36" y="42"/>
                    </a:cubicBezTo>
                    <a:cubicBezTo>
                      <a:pt x="28" y="41"/>
                      <a:pt x="20" y="41"/>
                      <a:pt x="12" y="42"/>
                    </a:cubicBezTo>
                    <a:cubicBezTo>
                      <a:pt x="12" y="42"/>
                      <a:pt x="12" y="42"/>
                      <a:pt x="12" y="42"/>
                    </a:cubicBezTo>
                    <a:cubicBezTo>
                      <a:pt x="12" y="42"/>
                      <a:pt x="12" y="42"/>
                      <a:pt x="12" y="42"/>
                    </a:cubicBezTo>
                    <a:cubicBezTo>
                      <a:pt x="9" y="35"/>
                      <a:pt x="5" y="27"/>
                      <a:pt x="0" y="21"/>
                    </a:cubicBezTo>
                    <a:cubicBezTo>
                      <a:pt x="0" y="21"/>
                      <a:pt x="0" y="21"/>
                      <a:pt x="0" y="21"/>
                    </a:cubicBezTo>
                    <a:cubicBezTo>
                      <a:pt x="0" y="21"/>
                      <a:pt x="0" y="21"/>
                      <a:pt x="0" y="21"/>
                    </a:cubicBezTo>
                    <a:cubicBezTo>
                      <a:pt x="5" y="15"/>
                      <a:pt x="9" y="7"/>
                      <a:pt x="12" y="0"/>
                    </a:cubicBezTo>
                    <a:cubicBezTo>
                      <a:pt x="12" y="0"/>
                      <a:pt x="12" y="0"/>
                      <a:pt x="12" y="0"/>
                    </a:cubicBezTo>
                    <a:cubicBezTo>
                      <a:pt x="12" y="0"/>
                      <a:pt x="12" y="0"/>
                      <a:pt x="12" y="0"/>
                    </a:cubicBezTo>
                    <a:cubicBezTo>
                      <a:pt x="20" y="1"/>
                      <a:pt x="28" y="1"/>
                      <a:pt x="36" y="0"/>
                    </a:cubicBezTo>
                    <a:cubicBezTo>
                      <a:pt x="36" y="0"/>
                      <a:pt x="36" y="0"/>
                      <a:pt x="36" y="0"/>
                    </a:cubicBezTo>
                    <a:cubicBezTo>
                      <a:pt x="36" y="0"/>
                      <a:pt x="36" y="0"/>
                      <a:pt x="36" y="0"/>
                    </a:cubicBezTo>
                    <a:cubicBezTo>
                      <a:pt x="39" y="7"/>
                      <a:pt x="43" y="15"/>
                      <a:pt x="48" y="21"/>
                    </a:cubicBezTo>
                    <a:cubicBezTo>
                      <a:pt x="48" y="21"/>
                      <a:pt x="48" y="21"/>
                      <a:pt x="4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grpSp>
      </p:grpSp>
      <p:sp>
        <p:nvSpPr>
          <p:cNvPr id="4" name="投影片編號版面配置區 3">
            <a:extLst>
              <a:ext uri="{FF2B5EF4-FFF2-40B4-BE49-F238E27FC236}">
                <a16:creationId xmlns:a16="http://schemas.microsoft.com/office/drawing/2014/main" id="{BBCC41EE-D9CC-2EF9-8373-24A336CFF0E2}"/>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11</a:t>
            </a:fld>
            <a:endParaRPr lang="zh-TW" altLang="en-US"/>
          </a:p>
        </p:txBody>
      </p:sp>
      <p:grpSp>
        <p:nvGrpSpPr>
          <p:cNvPr id="3" name="群組 2">
            <a:extLst>
              <a:ext uri="{FF2B5EF4-FFF2-40B4-BE49-F238E27FC236}">
                <a16:creationId xmlns:a16="http://schemas.microsoft.com/office/drawing/2014/main" id="{8F385D33-74ED-29A7-F6F0-DF69F41F7EEC}"/>
              </a:ext>
            </a:extLst>
          </p:cNvPr>
          <p:cNvGrpSpPr/>
          <p:nvPr/>
        </p:nvGrpSpPr>
        <p:grpSpPr>
          <a:xfrm>
            <a:off x="933621" y="1512855"/>
            <a:ext cx="10683649" cy="5355276"/>
            <a:chOff x="933621" y="993349"/>
            <a:chExt cx="10683649" cy="5842567"/>
          </a:xfrm>
        </p:grpSpPr>
        <p:sp>
          <p:nvSpPr>
            <p:cNvPr id="5" name="文字方塊 4">
              <a:extLst>
                <a:ext uri="{FF2B5EF4-FFF2-40B4-BE49-F238E27FC236}">
                  <a16:creationId xmlns:a16="http://schemas.microsoft.com/office/drawing/2014/main" id="{F56CA1D6-DC60-A60D-1DE2-242A9A9DCC6F}"/>
                </a:ext>
              </a:extLst>
            </p:cNvPr>
            <p:cNvSpPr txBox="1"/>
            <p:nvPr/>
          </p:nvSpPr>
          <p:spPr>
            <a:xfrm>
              <a:off x="5926146" y="5727835"/>
              <a:ext cx="5691124" cy="1108081"/>
            </a:xfrm>
            <a:prstGeom prst="rect">
              <a:avLst/>
            </a:prstGeom>
            <a:noFill/>
          </p:spPr>
          <p:txBody>
            <a:bodyPr wrap="square" rtlCol="0" anchor="ctr">
              <a:spAutoFit/>
            </a:bodyPr>
            <a:lstStyle/>
            <a:p>
              <a:pPr marL="285750" indent="-285750" algn="just">
                <a:buClr>
                  <a:schemeClr val="tx1"/>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透過</a:t>
              </a:r>
              <a:r>
                <a:rPr lang="zh-TW" altLang="en-US" sz="2000" b="1" u="sng"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rPr>
                <a:t>兵棋推演</a:t>
              </a:r>
              <a:r>
                <a:rPr lang="en-US" altLang="zh-TW" sz="2000" b="1" u="sng"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b="1" u="sng"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rPr>
                <a:t>實兵演練</a:t>
              </a: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進行</a:t>
              </a:r>
              <a:r>
                <a:rPr lang="zh-TW" altLang="en-US" sz="2000" b="1" u="sng"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rPr>
                <a:t>驗證</a:t>
              </a:r>
              <a:endParaRPr lang="en-US" altLang="zh-TW" sz="2000" b="1" u="sng"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buClr>
                  <a:schemeClr val="tx1"/>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演訓成果檢討、機制調整與修正</a:t>
              </a:r>
              <a:endParaRPr lang="en-US" altLang="zh-TW"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buClr>
                  <a:schemeClr val="tx1"/>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視需求與公所</a:t>
              </a:r>
              <a:r>
                <a:rPr lang="en-US" altLang="zh-TW"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社區之演訓共同辦理</a:t>
              </a:r>
            </a:p>
          </p:txBody>
        </p:sp>
        <p:sp>
          <p:nvSpPr>
            <p:cNvPr id="9" name="文字方塊 8">
              <a:extLst>
                <a:ext uri="{FF2B5EF4-FFF2-40B4-BE49-F238E27FC236}">
                  <a16:creationId xmlns:a16="http://schemas.microsoft.com/office/drawing/2014/main" id="{BC5560DD-E456-FB03-B97E-233F6F2E2F09}"/>
                </a:ext>
              </a:extLst>
            </p:cNvPr>
            <p:cNvSpPr txBox="1"/>
            <p:nvPr/>
          </p:nvSpPr>
          <p:spPr>
            <a:xfrm>
              <a:off x="5926143" y="1236280"/>
              <a:ext cx="5332236" cy="1108081"/>
            </a:xfrm>
            <a:prstGeom prst="rect">
              <a:avLst/>
            </a:prstGeom>
            <a:noFill/>
          </p:spPr>
          <p:txBody>
            <a:bodyPr wrap="square" rtlCol="0" anchor="ctr">
              <a:spAutoFit/>
            </a:bodyPr>
            <a:lstStyle/>
            <a:p>
              <a:pPr marL="285750" indent="-285750" algn="just">
                <a:buClr>
                  <a:schemeClr val="tx1"/>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由</a:t>
              </a:r>
              <a:r>
                <a:rPr lang="zh-TW" altLang="en-US" sz="2000" b="1" dirty="0">
                  <a:solidFill>
                    <a:srgbClr val="AF8D8B"/>
                  </a:solidFill>
                  <a:latin typeface="Times New Roman" panose="02020603050405020304" pitchFamily="18" charset="0"/>
                  <a:ea typeface="微軟正黑體" panose="020B0604030504040204" pitchFamily="34" charset="-120"/>
                  <a:cs typeface="Times New Roman" panose="02020603050405020304" pitchFamily="18" charset="0"/>
                </a:rPr>
                <a:t>鄉</a:t>
              </a:r>
              <a:r>
                <a:rPr lang="en-US" altLang="zh-TW" sz="2000" b="1" dirty="0">
                  <a:solidFill>
                    <a:srgbClr val="AF8D8B"/>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b="1" dirty="0">
                  <a:solidFill>
                    <a:srgbClr val="AF8D8B"/>
                  </a:solidFill>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sz="2000" b="1" dirty="0">
                  <a:solidFill>
                    <a:srgbClr val="AF8D8B"/>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b="1" dirty="0">
                  <a:solidFill>
                    <a:srgbClr val="AF8D8B"/>
                  </a:solidFill>
                  <a:latin typeface="Times New Roman" panose="02020603050405020304" pitchFamily="18" charset="0"/>
                  <a:ea typeface="微軟正黑體" panose="020B0604030504040204" pitchFamily="34" charset="-120"/>
                  <a:cs typeface="Times New Roman" panose="02020603050405020304" pitchFamily="18" charset="0"/>
                </a:rPr>
                <a:t>公所</a:t>
              </a: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及</a:t>
              </a:r>
              <a:r>
                <a:rPr lang="zh-TW" altLang="en-US" sz="2000" b="1" dirty="0">
                  <a:solidFill>
                    <a:srgbClr val="AF8D8B"/>
                  </a:solidFill>
                  <a:latin typeface="Times New Roman" panose="02020603050405020304" pitchFamily="18" charset="0"/>
                  <a:ea typeface="微軟正黑體" panose="020B0604030504040204" pitchFamily="34" charset="-120"/>
                  <a:cs typeface="Times New Roman" panose="02020603050405020304" pitchFamily="18" charset="0"/>
                </a:rPr>
                <a:t>合作夥伴</a:t>
              </a: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發起</a:t>
              </a:r>
              <a:endParaRPr lang="en-US" altLang="zh-TW"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buClr>
                  <a:schemeClr val="tx1"/>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確立防災協作中心之角色與任務</a:t>
              </a:r>
              <a:endParaRPr lang="en-US" altLang="zh-TW"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buClr>
                  <a:schemeClr val="tx1"/>
                </a:buClr>
                <a:buFont typeface="Wingdings" panose="05000000000000000000" pitchFamily="2" charset="2"/>
                <a:buChar char="l"/>
              </a:pPr>
              <a:r>
                <a:rPr lang="zh-TW" altLang="en-US" sz="2000" b="1" dirty="0">
                  <a:solidFill>
                    <a:srgbClr val="AF8D8B"/>
                  </a:solidFill>
                  <a:latin typeface="Times New Roman" panose="02020603050405020304" pitchFamily="18" charset="0"/>
                  <a:ea typeface="微軟正黑體" panose="020B0604030504040204" pitchFamily="34" charset="-120"/>
                  <a:cs typeface="Times New Roman" panose="02020603050405020304" pitchFamily="18" charset="0"/>
                </a:rPr>
                <a:t>確立分工機制</a:t>
              </a:r>
            </a:p>
          </p:txBody>
        </p:sp>
        <p:sp>
          <p:nvSpPr>
            <p:cNvPr id="10" name="矩形: 圓角 9">
              <a:extLst>
                <a:ext uri="{FF2B5EF4-FFF2-40B4-BE49-F238E27FC236}">
                  <a16:creationId xmlns:a16="http://schemas.microsoft.com/office/drawing/2014/main" id="{87C7B29E-1640-B9BA-ACCE-B9F06E744EC9}"/>
                </a:ext>
              </a:extLst>
            </p:cNvPr>
            <p:cNvSpPr/>
            <p:nvPr/>
          </p:nvSpPr>
          <p:spPr>
            <a:xfrm>
              <a:off x="933621" y="1427551"/>
              <a:ext cx="4473826" cy="523220"/>
            </a:xfrm>
            <a:prstGeom prst="roundRect">
              <a:avLst/>
            </a:prstGeom>
            <a:solidFill>
              <a:srgbClr val="AF8D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防災協作中心組成與啟動</a:t>
              </a:r>
            </a:p>
          </p:txBody>
        </p:sp>
        <p:sp>
          <p:nvSpPr>
            <p:cNvPr id="11" name="矩形: 圓角 10">
              <a:extLst>
                <a:ext uri="{FF2B5EF4-FFF2-40B4-BE49-F238E27FC236}">
                  <a16:creationId xmlns:a16="http://schemas.microsoft.com/office/drawing/2014/main" id="{D6417801-EA87-A184-3698-B88263B5C77D}"/>
                </a:ext>
              </a:extLst>
            </p:cNvPr>
            <p:cNvSpPr/>
            <p:nvPr/>
          </p:nvSpPr>
          <p:spPr>
            <a:xfrm>
              <a:off x="933621" y="3025956"/>
              <a:ext cx="4473826" cy="523220"/>
            </a:xfrm>
            <a:prstGeom prst="roundRect">
              <a:avLst/>
            </a:prstGeom>
            <a:solidFill>
              <a:srgbClr val="8497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盤點災害防救工作及現有人力</a:t>
              </a:r>
            </a:p>
          </p:txBody>
        </p:sp>
        <p:sp>
          <p:nvSpPr>
            <p:cNvPr id="12" name="矩形: 圓角 11">
              <a:extLst>
                <a:ext uri="{FF2B5EF4-FFF2-40B4-BE49-F238E27FC236}">
                  <a16:creationId xmlns:a16="http://schemas.microsoft.com/office/drawing/2014/main" id="{556EF2FC-8280-64D9-9A6D-F8BE5676C708}"/>
                </a:ext>
              </a:extLst>
            </p:cNvPr>
            <p:cNvSpPr/>
            <p:nvPr/>
          </p:nvSpPr>
          <p:spPr>
            <a:xfrm>
              <a:off x="933621" y="4566136"/>
              <a:ext cx="4473826" cy="523220"/>
            </a:xfrm>
            <a:prstGeom prst="roundRect">
              <a:avLst/>
            </a:prstGeom>
            <a:solidFill>
              <a:srgbClr val="4366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研擬災害情境</a:t>
              </a:r>
            </a:p>
          </p:txBody>
        </p:sp>
        <p:sp>
          <p:nvSpPr>
            <p:cNvPr id="14" name="矩形: 圓角 13">
              <a:extLst>
                <a:ext uri="{FF2B5EF4-FFF2-40B4-BE49-F238E27FC236}">
                  <a16:creationId xmlns:a16="http://schemas.microsoft.com/office/drawing/2014/main" id="{C212DCD8-5C2E-76CE-D928-5CF8BABC8637}"/>
                </a:ext>
              </a:extLst>
            </p:cNvPr>
            <p:cNvSpPr/>
            <p:nvPr/>
          </p:nvSpPr>
          <p:spPr>
            <a:xfrm>
              <a:off x="933621" y="5979219"/>
              <a:ext cx="4473826" cy="523220"/>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辦理兵棋推演及實兵演練</a:t>
              </a:r>
            </a:p>
          </p:txBody>
        </p:sp>
        <p:sp>
          <p:nvSpPr>
            <p:cNvPr id="15" name="文字方塊 14">
              <a:extLst>
                <a:ext uri="{FF2B5EF4-FFF2-40B4-BE49-F238E27FC236}">
                  <a16:creationId xmlns:a16="http://schemas.microsoft.com/office/drawing/2014/main" id="{B70DF8AC-968D-9FE3-A566-FF4B73AC0051}"/>
                </a:ext>
              </a:extLst>
            </p:cNvPr>
            <p:cNvSpPr txBox="1"/>
            <p:nvPr/>
          </p:nvSpPr>
          <p:spPr>
            <a:xfrm>
              <a:off x="5926143" y="2657714"/>
              <a:ext cx="5426155" cy="1443862"/>
            </a:xfrm>
            <a:prstGeom prst="rect">
              <a:avLst/>
            </a:prstGeom>
            <a:noFill/>
          </p:spPr>
          <p:txBody>
            <a:bodyPr wrap="square" rtlCol="0" anchor="ctr">
              <a:spAutoFit/>
            </a:bodyPr>
            <a:lstStyle/>
            <a:p>
              <a:pPr marL="285750" indent="-285750" algn="just">
                <a:buClr>
                  <a:schemeClr val="tx1"/>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盤點任務內容及既有人力</a:t>
              </a:r>
              <a:endParaRPr lang="en-US" altLang="zh-TW"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buClr>
                  <a:schemeClr val="tx1"/>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針對公所不足之人力討論協作中心支援方式</a:t>
              </a:r>
              <a:endParaRPr lang="en-US" altLang="zh-TW"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buClr>
                  <a:schemeClr val="tx1"/>
                </a:buClr>
                <a:buFont typeface="Wingdings" panose="05000000000000000000" pitchFamily="2" charset="2"/>
                <a:buChar char="l"/>
              </a:pPr>
              <a:r>
                <a:rPr lang="zh-TW" altLang="en-US" sz="2000" b="1" u="sng" dirty="0">
                  <a:solidFill>
                    <a:srgbClr val="FF33CC"/>
                  </a:solidFill>
                  <a:latin typeface="Times New Roman" panose="02020603050405020304" pitchFamily="18" charset="0"/>
                  <a:ea typeface="微軟正黑體" panose="020B0604030504040204" pitchFamily="34" charset="-120"/>
                  <a:cs typeface="Times New Roman" panose="02020603050405020304" pitchFamily="18" charset="0"/>
                </a:rPr>
                <a:t>各功能性編組組成</a:t>
              </a:r>
              <a:endParaRPr lang="en-US" altLang="zh-TW" sz="2000" b="1" u="sng" dirty="0">
                <a:solidFill>
                  <a:srgbClr val="FF33CC"/>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buClr>
                  <a:schemeClr val="tx1"/>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建置志工／志願者動員機制</a:t>
              </a:r>
            </a:p>
          </p:txBody>
        </p:sp>
        <p:sp>
          <p:nvSpPr>
            <p:cNvPr id="29" name="文字方塊 28">
              <a:extLst>
                <a:ext uri="{FF2B5EF4-FFF2-40B4-BE49-F238E27FC236}">
                  <a16:creationId xmlns:a16="http://schemas.microsoft.com/office/drawing/2014/main" id="{B7CDD731-0449-5501-D83F-9A62C948AA1E}"/>
                </a:ext>
              </a:extLst>
            </p:cNvPr>
            <p:cNvSpPr txBox="1"/>
            <p:nvPr/>
          </p:nvSpPr>
          <p:spPr>
            <a:xfrm>
              <a:off x="5926143" y="4343958"/>
              <a:ext cx="5426150" cy="1108081"/>
            </a:xfrm>
            <a:prstGeom prst="rect">
              <a:avLst/>
            </a:prstGeom>
            <a:noFill/>
          </p:spPr>
          <p:txBody>
            <a:bodyPr wrap="square" rtlCol="0" anchor="ctr">
              <a:spAutoFit/>
            </a:bodyPr>
            <a:lstStyle/>
            <a:p>
              <a:pPr marL="285750" indent="-285750" algn="just">
                <a:buClr>
                  <a:schemeClr val="tx1"/>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依據大規模災害災損評估，研擬災害情境及可能衍生之任務及志工</a:t>
              </a:r>
              <a:r>
                <a:rPr lang="en-US" altLang="zh-TW"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志願者人力需求</a:t>
              </a:r>
              <a:endParaRPr lang="en-US" altLang="zh-TW"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buClr>
                  <a:schemeClr val="tx1"/>
                </a:buClr>
                <a:buFont typeface="Wingdings" panose="05000000000000000000" pitchFamily="2" charset="2"/>
                <a:buChar char="l"/>
              </a:pPr>
              <a:r>
                <a:rPr lang="zh-TW" altLang="en-US" sz="2000" b="1" dirty="0">
                  <a:solidFill>
                    <a:srgbClr val="436676"/>
                  </a:solidFill>
                  <a:latin typeface="Times New Roman" panose="02020603050405020304" pitchFamily="18" charset="0"/>
                  <a:ea typeface="微軟正黑體" panose="020B0604030504040204" pitchFamily="34" charset="-120"/>
                  <a:cs typeface="Times New Roman" panose="02020603050405020304" pitchFamily="18" charset="0"/>
                </a:rPr>
                <a:t>預先規劃人力分派、空間規劃及物資儲備</a:t>
              </a:r>
            </a:p>
          </p:txBody>
        </p:sp>
        <p:cxnSp>
          <p:nvCxnSpPr>
            <p:cNvPr id="31" name="直線單箭頭接點 30">
              <a:extLst>
                <a:ext uri="{FF2B5EF4-FFF2-40B4-BE49-F238E27FC236}">
                  <a16:creationId xmlns:a16="http://schemas.microsoft.com/office/drawing/2014/main" id="{2700CCB0-6ACA-4C0B-0F86-743757B33AB4}"/>
                </a:ext>
              </a:extLst>
            </p:cNvPr>
            <p:cNvCxnSpPr>
              <a:cxnSpLocks/>
              <a:stCxn id="10" idx="2"/>
              <a:endCxn id="11" idx="0"/>
            </p:cNvCxnSpPr>
            <p:nvPr/>
          </p:nvCxnSpPr>
          <p:spPr>
            <a:xfrm>
              <a:off x="3170534" y="1950771"/>
              <a:ext cx="0" cy="1075185"/>
            </a:xfrm>
            <a:prstGeom prst="straightConnector1">
              <a:avLst/>
            </a:prstGeom>
            <a:ln>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31">
              <a:extLst>
                <a:ext uri="{FF2B5EF4-FFF2-40B4-BE49-F238E27FC236}">
                  <a16:creationId xmlns:a16="http://schemas.microsoft.com/office/drawing/2014/main" id="{80EE9974-98A9-75D4-F4CA-A906F07AEDC0}"/>
                </a:ext>
              </a:extLst>
            </p:cNvPr>
            <p:cNvCxnSpPr>
              <a:cxnSpLocks/>
              <a:stCxn id="11" idx="2"/>
              <a:endCxn id="12" idx="0"/>
            </p:cNvCxnSpPr>
            <p:nvPr/>
          </p:nvCxnSpPr>
          <p:spPr>
            <a:xfrm>
              <a:off x="3170534" y="3549177"/>
              <a:ext cx="0" cy="1016959"/>
            </a:xfrm>
            <a:prstGeom prst="straightConnector1">
              <a:avLst/>
            </a:prstGeom>
            <a:ln>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A2A94985-036F-8DFD-4817-A6CD9637F798}"/>
                </a:ext>
              </a:extLst>
            </p:cNvPr>
            <p:cNvCxnSpPr>
              <a:cxnSpLocks/>
              <a:stCxn id="12" idx="2"/>
              <a:endCxn id="14" idx="0"/>
            </p:cNvCxnSpPr>
            <p:nvPr/>
          </p:nvCxnSpPr>
          <p:spPr>
            <a:xfrm>
              <a:off x="3170534" y="5089356"/>
              <a:ext cx="0" cy="889864"/>
            </a:xfrm>
            <a:prstGeom prst="straightConnector1">
              <a:avLst/>
            </a:prstGeom>
            <a:ln>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接點 33">
              <a:extLst>
                <a:ext uri="{FF2B5EF4-FFF2-40B4-BE49-F238E27FC236}">
                  <a16:creationId xmlns:a16="http://schemas.microsoft.com/office/drawing/2014/main" id="{956961CA-4787-7B2F-43EE-3CA5A6E78D05}"/>
                </a:ext>
              </a:extLst>
            </p:cNvPr>
            <p:cNvCxnSpPr>
              <a:cxnSpLocks/>
            </p:cNvCxnSpPr>
            <p:nvPr/>
          </p:nvCxnSpPr>
          <p:spPr>
            <a:xfrm flipV="1">
              <a:off x="5407446" y="1683657"/>
              <a:ext cx="518697" cy="0"/>
            </a:xfrm>
            <a:prstGeom prst="line">
              <a:avLst/>
            </a:prstGeom>
            <a:ln w="19050">
              <a:solidFill>
                <a:srgbClr val="AF8D8B"/>
              </a:solidFill>
              <a:prstDash val="dash"/>
            </a:ln>
          </p:spPr>
          <p:style>
            <a:lnRef idx="1">
              <a:schemeClr val="accent1"/>
            </a:lnRef>
            <a:fillRef idx="0">
              <a:schemeClr val="accent1"/>
            </a:fillRef>
            <a:effectRef idx="0">
              <a:schemeClr val="accent1"/>
            </a:effectRef>
            <a:fontRef idx="minor">
              <a:schemeClr val="tx1"/>
            </a:fontRef>
          </p:style>
        </p:cxnSp>
        <p:cxnSp>
          <p:nvCxnSpPr>
            <p:cNvPr id="35" name="直線接點 34">
              <a:extLst>
                <a:ext uri="{FF2B5EF4-FFF2-40B4-BE49-F238E27FC236}">
                  <a16:creationId xmlns:a16="http://schemas.microsoft.com/office/drawing/2014/main" id="{A1319DD1-50CE-35B9-A71E-80826F2D0670}"/>
                </a:ext>
              </a:extLst>
            </p:cNvPr>
            <p:cNvCxnSpPr>
              <a:cxnSpLocks/>
            </p:cNvCxnSpPr>
            <p:nvPr/>
          </p:nvCxnSpPr>
          <p:spPr>
            <a:xfrm flipV="1">
              <a:off x="5407446" y="3272167"/>
              <a:ext cx="518698" cy="0"/>
            </a:xfrm>
            <a:prstGeom prst="line">
              <a:avLst/>
            </a:prstGeom>
            <a:ln w="19050">
              <a:solidFill>
                <a:srgbClr val="8497B0"/>
              </a:solidFill>
              <a:prstDash val="dash"/>
            </a:ln>
          </p:spPr>
          <p:style>
            <a:lnRef idx="1">
              <a:schemeClr val="accent1"/>
            </a:lnRef>
            <a:fillRef idx="0">
              <a:schemeClr val="accent1"/>
            </a:fillRef>
            <a:effectRef idx="0">
              <a:schemeClr val="accent1"/>
            </a:effectRef>
            <a:fontRef idx="minor">
              <a:schemeClr val="tx1"/>
            </a:fontRef>
          </p:style>
        </p:cxnSp>
        <p:cxnSp>
          <p:nvCxnSpPr>
            <p:cNvPr id="36" name="直線接點 35">
              <a:extLst>
                <a:ext uri="{FF2B5EF4-FFF2-40B4-BE49-F238E27FC236}">
                  <a16:creationId xmlns:a16="http://schemas.microsoft.com/office/drawing/2014/main" id="{7246D140-BE2E-B8CA-B318-B47F97DC3041}"/>
                </a:ext>
              </a:extLst>
            </p:cNvPr>
            <p:cNvCxnSpPr>
              <a:cxnSpLocks/>
            </p:cNvCxnSpPr>
            <p:nvPr/>
          </p:nvCxnSpPr>
          <p:spPr>
            <a:xfrm flipV="1">
              <a:off x="5407446" y="4819911"/>
              <a:ext cx="518698" cy="0"/>
            </a:xfrm>
            <a:prstGeom prst="line">
              <a:avLst/>
            </a:prstGeom>
            <a:ln w="19050">
              <a:solidFill>
                <a:srgbClr val="436676"/>
              </a:solidFill>
              <a:prstDash val="dash"/>
            </a:ln>
          </p:spPr>
          <p:style>
            <a:lnRef idx="1">
              <a:schemeClr val="accent1"/>
            </a:lnRef>
            <a:fillRef idx="0">
              <a:schemeClr val="accent1"/>
            </a:fillRef>
            <a:effectRef idx="0">
              <a:schemeClr val="accent1"/>
            </a:effectRef>
            <a:fontRef idx="minor">
              <a:schemeClr val="tx1"/>
            </a:fontRef>
          </p:style>
        </p:cxnSp>
        <p:cxnSp>
          <p:nvCxnSpPr>
            <p:cNvPr id="37" name="直線接點 36">
              <a:extLst>
                <a:ext uri="{FF2B5EF4-FFF2-40B4-BE49-F238E27FC236}">
                  <a16:creationId xmlns:a16="http://schemas.microsoft.com/office/drawing/2014/main" id="{DBF8DE99-9ED4-5907-CE28-A27C0C230D52}"/>
                </a:ext>
              </a:extLst>
            </p:cNvPr>
            <p:cNvCxnSpPr>
              <a:cxnSpLocks/>
            </p:cNvCxnSpPr>
            <p:nvPr/>
          </p:nvCxnSpPr>
          <p:spPr>
            <a:xfrm flipV="1">
              <a:off x="5407446" y="6246652"/>
              <a:ext cx="518700" cy="0"/>
            </a:xfrm>
            <a:prstGeom prst="line">
              <a:avLst/>
            </a:prstGeom>
            <a:ln w="19050">
              <a:solidFill>
                <a:srgbClr val="FFE07F"/>
              </a:solidFill>
              <a:prstDash val="dash"/>
            </a:ln>
          </p:spPr>
          <p:style>
            <a:lnRef idx="1">
              <a:schemeClr val="accent1"/>
            </a:lnRef>
            <a:fillRef idx="0">
              <a:schemeClr val="accent1"/>
            </a:fillRef>
            <a:effectRef idx="0">
              <a:schemeClr val="accent1"/>
            </a:effectRef>
            <a:fontRef idx="minor">
              <a:schemeClr val="tx1"/>
            </a:fontRef>
          </p:style>
        </p:cxnSp>
        <p:pic>
          <p:nvPicPr>
            <p:cNvPr id="38" name="圖形 37">
              <a:extLst>
                <a:ext uri="{FF2B5EF4-FFF2-40B4-BE49-F238E27FC236}">
                  <a16:creationId xmlns:a16="http://schemas.microsoft.com/office/drawing/2014/main" id="{3F9DBF0C-FC9A-B2C8-C19F-4850D6693F1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95295" y="5501199"/>
              <a:ext cx="484092" cy="605115"/>
            </a:xfrm>
            <a:prstGeom prst="rect">
              <a:avLst/>
            </a:prstGeom>
          </p:spPr>
        </p:pic>
        <p:pic>
          <p:nvPicPr>
            <p:cNvPr id="39" name="圖形 38">
              <a:extLst>
                <a:ext uri="{FF2B5EF4-FFF2-40B4-BE49-F238E27FC236}">
                  <a16:creationId xmlns:a16="http://schemas.microsoft.com/office/drawing/2014/main" id="{4B74F56B-7FAB-FFF1-5D0D-643DA1FE9199}"/>
                </a:ext>
              </a:extLst>
            </p:cNvPr>
            <p:cNvPicPr>
              <a:picLocks noChangeAspect="1"/>
            </p:cNvPicPr>
            <p:nvPr/>
          </p:nvPicPr>
          <p:blipFill rotWithShape="1">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b="15279"/>
            <a:stretch/>
          </p:blipFill>
          <p:spPr>
            <a:xfrm>
              <a:off x="943137" y="993349"/>
              <a:ext cx="443085" cy="469233"/>
            </a:xfrm>
            <a:prstGeom prst="rect">
              <a:avLst/>
            </a:prstGeom>
          </p:spPr>
        </p:pic>
        <p:pic>
          <p:nvPicPr>
            <p:cNvPr id="40" name="圖形 39">
              <a:extLst>
                <a:ext uri="{FF2B5EF4-FFF2-40B4-BE49-F238E27FC236}">
                  <a16:creationId xmlns:a16="http://schemas.microsoft.com/office/drawing/2014/main" id="{984773EE-42D3-8AF0-9C8C-ABDAFDB2A20F}"/>
                </a:ext>
              </a:extLst>
            </p:cNvPr>
            <p:cNvPicPr>
              <a:picLocks noChangeAspect="1"/>
            </p:cNvPicPr>
            <p:nvPr/>
          </p:nvPicPr>
          <p:blipFill rotWithShape="1">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b="18926"/>
            <a:stretch/>
          </p:blipFill>
          <p:spPr>
            <a:xfrm>
              <a:off x="2124498" y="2636421"/>
              <a:ext cx="346595" cy="408426"/>
            </a:xfrm>
            <a:prstGeom prst="rect">
              <a:avLst/>
            </a:prstGeom>
          </p:spPr>
        </p:pic>
        <p:pic>
          <p:nvPicPr>
            <p:cNvPr id="41" name="圖形 40">
              <a:extLst>
                <a:ext uri="{FF2B5EF4-FFF2-40B4-BE49-F238E27FC236}">
                  <a16:creationId xmlns:a16="http://schemas.microsoft.com/office/drawing/2014/main" id="{7879571B-CA1E-B576-C613-D4616E25AD0A}"/>
                </a:ext>
              </a:extLst>
            </p:cNvPr>
            <p:cNvPicPr>
              <a:picLocks noChangeAspect="1"/>
            </p:cNvPicPr>
            <p:nvPr/>
          </p:nvPicPr>
          <p:blipFill rotWithShape="1">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b="31599"/>
            <a:stretch/>
          </p:blipFill>
          <p:spPr>
            <a:xfrm>
              <a:off x="3884848" y="3980950"/>
              <a:ext cx="709027" cy="605866"/>
            </a:xfrm>
            <a:prstGeom prst="rect">
              <a:avLst/>
            </a:prstGeom>
          </p:spPr>
        </p:pic>
      </p:grpSp>
    </p:spTree>
    <p:extLst>
      <p:ext uri="{BB962C8B-B14F-4D97-AF65-F5344CB8AC3E}">
        <p14:creationId xmlns:p14="http://schemas.microsoft.com/office/powerpoint/2010/main" val="522126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B1627-194E-D206-CB0D-7407279017AF}"/>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5FED9431-FFFA-CA40-1114-F111962C0A74}"/>
              </a:ext>
            </a:extLst>
          </p:cNvPr>
          <p:cNvCxnSpPr>
            <a:cxnSpLocks/>
          </p:cNvCxnSpPr>
          <p:nvPr/>
        </p:nvCxnSpPr>
        <p:spPr>
          <a:xfrm>
            <a:off x="0" y="1485900"/>
            <a:ext cx="6442016" cy="2980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grpSp>
        <p:nvGrpSpPr>
          <p:cNvPr id="2" name="组合 1">
            <a:extLst>
              <a:ext uri="{FF2B5EF4-FFF2-40B4-BE49-F238E27FC236}">
                <a16:creationId xmlns:a16="http://schemas.microsoft.com/office/drawing/2014/main" id="{57C6C00F-E5DC-FA81-8CC8-991DB91F78B5}"/>
              </a:ext>
            </a:extLst>
          </p:cNvPr>
          <p:cNvGrpSpPr/>
          <p:nvPr/>
        </p:nvGrpSpPr>
        <p:grpSpPr>
          <a:xfrm>
            <a:off x="808096" y="371475"/>
            <a:ext cx="10575809" cy="769441"/>
            <a:chOff x="1022581" y="523875"/>
            <a:chExt cx="10575809" cy="769441"/>
          </a:xfrm>
        </p:grpSpPr>
        <p:sp>
          <p:nvSpPr>
            <p:cNvPr id="8" name="文本框 7">
              <a:extLst>
                <a:ext uri="{FF2B5EF4-FFF2-40B4-BE49-F238E27FC236}">
                  <a16:creationId xmlns:a16="http://schemas.microsoft.com/office/drawing/2014/main" id="{504791A7-EC4D-247C-E7A9-8DF3DFFE3158}"/>
                </a:ext>
              </a:extLst>
            </p:cNvPr>
            <p:cNvSpPr txBox="1"/>
            <p:nvPr/>
          </p:nvSpPr>
          <p:spPr>
            <a:xfrm>
              <a:off x="1628774" y="523875"/>
              <a:ext cx="9969616" cy="769441"/>
            </a:xfrm>
            <a:prstGeom prst="rect">
              <a:avLst/>
            </a:prstGeom>
            <a:noFill/>
          </p:spPr>
          <p:txBody>
            <a:bodyPr wrap="square" rtlCol="0">
              <a:spAutoFit/>
            </a:bodyPr>
            <a:lstStyle/>
            <a:p>
              <a:r>
                <a:rPr lang="zh-TW" altLang="en-US" sz="4400" b="1" dirty="0">
                  <a:latin typeface="Times New Roman" panose="02020603050405020304" pitchFamily="18" charset="0"/>
                  <a:ea typeface="微軟正黑體" panose="020B0604030504040204" pitchFamily="34" charset="-120"/>
                  <a:cs typeface="Times New Roman" panose="02020603050405020304" pitchFamily="18" charset="0"/>
                </a:rPr>
                <a:t>權責與架構</a:t>
              </a:r>
            </a:p>
          </p:txBody>
        </p:sp>
        <p:grpSp>
          <p:nvGrpSpPr>
            <p:cNvPr id="25" name="组合 24">
              <a:extLst>
                <a:ext uri="{FF2B5EF4-FFF2-40B4-BE49-F238E27FC236}">
                  <a16:creationId xmlns:a16="http://schemas.microsoft.com/office/drawing/2014/main" id="{A61566B4-3496-09C9-C82F-B15AD49ABB14}"/>
                </a:ext>
              </a:extLst>
            </p:cNvPr>
            <p:cNvGrpSpPr/>
            <p:nvPr/>
          </p:nvGrpSpPr>
          <p:grpSpPr>
            <a:xfrm>
              <a:off x="1022581" y="635941"/>
              <a:ext cx="626596" cy="545308"/>
              <a:chOff x="10103932" y="4407043"/>
              <a:chExt cx="133367" cy="116067"/>
            </a:xfrm>
            <a:solidFill>
              <a:srgbClr val="EC4570"/>
            </a:solidFill>
          </p:grpSpPr>
          <p:sp>
            <p:nvSpPr>
              <p:cNvPr id="18" name="Freeform 2465">
                <a:extLst>
                  <a:ext uri="{FF2B5EF4-FFF2-40B4-BE49-F238E27FC236}">
                    <a16:creationId xmlns:a16="http://schemas.microsoft.com/office/drawing/2014/main" id="{AC63BB7C-05F7-FD26-22DC-F7739317A6BD}"/>
                  </a:ext>
                </a:extLst>
              </p:cNvPr>
              <p:cNvSpPr/>
              <p:nvPr/>
            </p:nvSpPr>
            <p:spPr bwMode="auto">
              <a:xfrm>
                <a:off x="10130649" y="4407043"/>
                <a:ext cx="35258" cy="41390"/>
              </a:xfrm>
              <a:custGeom>
                <a:avLst/>
                <a:gdLst>
                  <a:gd name="T0" fmla="*/ 58 w 68"/>
                  <a:gd name="T1" fmla="*/ 20 h 80"/>
                  <a:gd name="T2" fmla="*/ 12 w 68"/>
                  <a:gd name="T3" fmla="*/ 0 h 80"/>
                  <a:gd name="T4" fmla="*/ 6 w 68"/>
                  <a:gd name="T5" fmla="*/ 50 h 80"/>
                  <a:gd name="T6" fmla="*/ 59 w 68"/>
                  <a:gd name="T7" fmla="*/ 80 h 80"/>
                  <a:gd name="T8" fmla="*/ 58 w 68"/>
                  <a:gd name="T9" fmla="*/ 20 h 80"/>
                </a:gdLst>
                <a:ahLst/>
                <a:cxnLst>
                  <a:cxn ang="0">
                    <a:pos x="T0" y="T1"/>
                  </a:cxn>
                  <a:cxn ang="0">
                    <a:pos x="T2" y="T3"/>
                  </a:cxn>
                  <a:cxn ang="0">
                    <a:pos x="T4" y="T5"/>
                  </a:cxn>
                  <a:cxn ang="0">
                    <a:pos x="T6" y="T7"/>
                  </a:cxn>
                  <a:cxn ang="0">
                    <a:pos x="T8" y="T9"/>
                  </a:cxn>
                </a:cxnLst>
                <a:rect l="0" t="0" r="r" b="b"/>
                <a:pathLst>
                  <a:path w="68" h="80">
                    <a:moveTo>
                      <a:pt x="58" y="20"/>
                    </a:moveTo>
                    <a:cubicBezTo>
                      <a:pt x="50" y="7"/>
                      <a:pt x="34" y="0"/>
                      <a:pt x="12" y="0"/>
                    </a:cubicBezTo>
                    <a:cubicBezTo>
                      <a:pt x="2" y="19"/>
                      <a:pt x="0" y="36"/>
                      <a:pt x="6" y="50"/>
                    </a:cubicBezTo>
                    <a:cubicBezTo>
                      <a:pt x="14" y="65"/>
                      <a:pt x="33" y="77"/>
                      <a:pt x="59" y="80"/>
                    </a:cubicBezTo>
                    <a:cubicBezTo>
                      <a:pt x="68" y="56"/>
                      <a:pt x="68" y="34"/>
                      <a:pt x="58"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19" name="Freeform 2466">
                <a:extLst>
                  <a:ext uri="{FF2B5EF4-FFF2-40B4-BE49-F238E27FC236}">
                    <a16:creationId xmlns:a16="http://schemas.microsoft.com/office/drawing/2014/main" id="{EEFB3B8E-60BE-6E6A-A7FF-343C74969CCD}"/>
                  </a:ext>
                </a:extLst>
              </p:cNvPr>
              <p:cNvSpPr/>
              <p:nvPr/>
            </p:nvSpPr>
            <p:spPr bwMode="auto">
              <a:xfrm>
                <a:off x="10103932" y="4449528"/>
                <a:ext cx="47960" cy="31097"/>
              </a:xfrm>
              <a:custGeom>
                <a:avLst/>
                <a:gdLst>
                  <a:gd name="T0" fmla="*/ 42 w 93"/>
                  <a:gd name="T1" fmla="*/ 0 h 60"/>
                  <a:gd name="T2" fmla="*/ 0 w 93"/>
                  <a:gd name="T3" fmla="*/ 30 h 60"/>
                  <a:gd name="T4" fmla="*/ 42 w 93"/>
                  <a:gd name="T5" fmla="*/ 60 h 60"/>
                  <a:gd name="T6" fmla="*/ 93 w 93"/>
                  <a:gd name="T7" fmla="*/ 30 h 60"/>
                  <a:gd name="T8" fmla="*/ 42 w 93"/>
                  <a:gd name="T9" fmla="*/ 0 h 60"/>
                </a:gdLst>
                <a:ahLst/>
                <a:cxnLst>
                  <a:cxn ang="0">
                    <a:pos x="T0" y="T1"/>
                  </a:cxn>
                  <a:cxn ang="0">
                    <a:pos x="T2" y="T3"/>
                  </a:cxn>
                  <a:cxn ang="0">
                    <a:pos x="T4" y="T5"/>
                  </a:cxn>
                  <a:cxn ang="0">
                    <a:pos x="T6" y="T7"/>
                  </a:cxn>
                  <a:cxn ang="0">
                    <a:pos x="T8" y="T9"/>
                  </a:cxn>
                </a:cxnLst>
                <a:rect l="0" t="0" r="r" b="b"/>
                <a:pathLst>
                  <a:path w="93" h="60">
                    <a:moveTo>
                      <a:pt x="42" y="0"/>
                    </a:moveTo>
                    <a:cubicBezTo>
                      <a:pt x="26" y="0"/>
                      <a:pt x="12" y="10"/>
                      <a:pt x="0" y="30"/>
                    </a:cubicBezTo>
                    <a:cubicBezTo>
                      <a:pt x="11" y="50"/>
                      <a:pt x="26" y="60"/>
                      <a:pt x="42" y="60"/>
                    </a:cubicBezTo>
                    <a:cubicBezTo>
                      <a:pt x="59" y="60"/>
                      <a:pt x="77" y="49"/>
                      <a:pt x="93" y="30"/>
                    </a:cubicBezTo>
                    <a:cubicBezTo>
                      <a:pt x="77" y="11"/>
                      <a:pt x="59" y="0"/>
                      <a:pt x="4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0" name="Freeform 2467">
                <a:extLst>
                  <a:ext uri="{FF2B5EF4-FFF2-40B4-BE49-F238E27FC236}">
                    <a16:creationId xmlns:a16="http://schemas.microsoft.com/office/drawing/2014/main" id="{0C6FD5DF-233F-DB1E-D138-6CF4F910B771}"/>
                  </a:ext>
                </a:extLst>
              </p:cNvPr>
              <p:cNvSpPr/>
              <p:nvPr/>
            </p:nvSpPr>
            <p:spPr bwMode="auto">
              <a:xfrm>
                <a:off x="10175324" y="4481720"/>
                <a:ext cx="35039" cy="41390"/>
              </a:xfrm>
              <a:custGeom>
                <a:avLst/>
                <a:gdLst>
                  <a:gd name="T0" fmla="*/ 10 w 68"/>
                  <a:gd name="T1" fmla="*/ 60 h 80"/>
                  <a:gd name="T2" fmla="*/ 56 w 68"/>
                  <a:gd name="T3" fmla="*/ 80 h 80"/>
                  <a:gd name="T4" fmla="*/ 62 w 68"/>
                  <a:gd name="T5" fmla="*/ 30 h 80"/>
                  <a:gd name="T6" fmla="*/ 9 w 68"/>
                  <a:gd name="T7" fmla="*/ 0 h 80"/>
                  <a:gd name="T8" fmla="*/ 10 w 68"/>
                  <a:gd name="T9" fmla="*/ 60 h 80"/>
                </a:gdLst>
                <a:ahLst/>
                <a:cxnLst>
                  <a:cxn ang="0">
                    <a:pos x="T0" y="T1"/>
                  </a:cxn>
                  <a:cxn ang="0">
                    <a:pos x="T2" y="T3"/>
                  </a:cxn>
                  <a:cxn ang="0">
                    <a:pos x="T4" y="T5"/>
                  </a:cxn>
                  <a:cxn ang="0">
                    <a:pos x="T6" y="T7"/>
                  </a:cxn>
                  <a:cxn ang="0">
                    <a:pos x="T8" y="T9"/>
                  </a:cxn>
                </a:cxnLst>
                <a:rect l="0" t="0" r="r" b="b"/>
                <a:pathLst>
                  <a:path w="68" h="80">
                    <a:moveTo>
                      <a:pt x="10" y="60"/>
                    </a:moveTo>
                    <a:cubicBezTo>
                      <a:pt x="18" y="73"/>
                      <a:pt x="34" y="80"/>
                      <a:pt x="56" y="80"/>
                    </a:cubicBezTo>
                    <a:cubicBezTo>
                      <a:pt x="66" y="61"/>
                      <a:pt x="68" y="44"/>
                      <a:pt x="62" y="30"/>
                    </a:cubicBezTo>
                    <a:cubicBezTo>
                      <a:pt x="54" y="15"/>
                      <a:pt x="35" y="3"/>
                      <a:pt x="9" y="0"/>
                    </a:cubicBezTo>
                    <a:cubicBezTo>
                      <a:pt x="0" y="24"/>
                      <a:pt x="0" y="46"/>
                      <a:pt x="10"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1" name="Freeform 2468">
                <a:extLst>
                  <a:ext uri="{FF2B5EF4-FFF2-40B4-BE49-F238E27FC236}">
                    <a16:creationId xmlns:a16="http://schemas.microsoft.com/office/drawing/2014/main" id="{E9026A8E-0031-D32E-1500-A42BEE6C526C}"/>
                  </a:ext>
                </a:extLst>
              </p:cNvPr>
              <p:cNvSpPr/>
              <p:nvPr/>
            </p:nvSpPr>
            <p:spPr bwMode="auto">
              <a:xfrm>
                <a:off x="10175324" y="4407043"/>
                <a:ext cx="35039" cy="41390"/>
              </a:xfrm>
              <a:custGeom>
                <a:avLst/>
                <a:gdLst>
                  <a:gd name="T0" fmla="*/ 62 w 68"/>
                  <a:gd name="T1" fmla="*/ 50 h 80"/>
                  <a:gd name="T2" fmla="*/ 56 w 68"/>
                  <a:gd name="T3" fmla="*/ 0 h 80"/>
                  <a:gd name="T4" fmla="*/ 10 w 68"/>
                  <a:gd name="T5" fmla="*/ 20 h 80"/>
                  <a:gd name="T6" fmla="*/ 9 w 68"/>
                  <a:gd name="T7" fmla="*/ 80 h 80"/>
                  <a:gd name="T8" fmla="*/ 62 w 68"/>
                  <a:gd name="T9" fmla="*/ 50 h 80"/>
                </a:gdLst>
                <a:ahLst/>
                <a:cxnLst>
                  <a:cxn ang="0">
                    <a:pos x="T0" y="T1"/>
                  </a:cxn>
                  <a:cxn ang="0">
                    <a:pos x="T2" y="T3"/>
                  </a:cxn>
                  <a:cxn ang="0">
                    <a:pos x="T4" y="T5"/>
                  </a:cxn>
                  <a:cxn ang="0">
                    <a:pos x="T6" y="T7"/>
                  </a:cxn>
                  <a:cxn ang="0">
                    <a:pos x="T8" y="T9"/>
                  </a:cxn>
                </a:cxnLst>
                <a:rect l="0" t="0" r="r" b="b"/>
                <a:pathLst>
                  <a:path w="68" h="80">
                    <a:moveTo>
                      <a:pt x="62" y="50"/>
                    </a:moveTo>
                    <a:cubicBezTo>
                      <a:pt x="68" y="36"/>
                      <a:pt x="66" y="19"/>
                      <a:pt x="56" y="0"/>
                    </a:cubicBezTo>
                    <a:cubicBezTo>
                      <a:pt x="34" y="0"/>
                      <a:pt x="18" y="7"/>
                      <a:pt x="10" y="20"/>
                    </a:cubicBezTo>
                    <a:cubicBezTo>
                      <a:pt x="0" y="34"/>
                      <a:pt x="0" y="56"/>
                      <a:pt x="9" y="80"/>
                    </a:cubicBezTo>
                    <a:cubicBezTo>
                      <a:pt x="35" y="77"/>
                      <a:pt x="54" y="65"/>
                      <a:pt x="62"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2" name="Freeform 2469">
                <a:extLst>
                  <a:ext uri="{FF2B5EF4-FFF2-40B4-BE49-F238E27FC236}">
                    <a16:creationId xmlns:a16="http://schemas.microsoft.com/office/drawing/2014/main" id="{E5C620BE-3D37-7E85-CCA1-8F3FF49316B7}"/>
                  </a:ext>
                </a:extLst>
              </p:cNvPr>
              <p:cNvSpPr/>
              <p:nvPr/>
            </p:nvSpPr>
            <p:spPr bwMode="auto">
              <a:xfrm>
                <a:off x="10130649" y="4481720"/>
                <a:ext cx="35258" cy="41390"/>
              </a:xfrm>
              <a:custGeom>
                <a:avLst/>
                <a:gdLst>
                  <a:gd name="T0" fmla="*/ 6 w 68"/>
                  <a:gd name="T1" fmla="*/ 30 h 80"/>
                  <a:gd name="T2" fmla="*/ 12 w 68"/>
                  <a:gd name="T3" fmla="*/ 80 h 80"/>
                  <a:gd name="T4" fmla="*/ 58 w 68"/>
                  <a:gd name="T5" fmla="*/ 60 h 80"/>
                  <a:gd name="T6" fmla="*/ 59 w 68"/>
                  <a:gd name="T7" fmla="*/ 0 h 80"/>
                  <a:gd name="T8" fmla="*/ 6 w 68"/>
                  <a:gd name="T9" fmla="*/ 30 h 80"/>
                </a:gdLst>
                <a:ahLst/>
                <a:cxnLst>
                  <a:cxn ang="0">
                    <a:pos x="T0" y="T1"/>
                  </a:cxn>
                  <a:cxn ang="0">
                    <a:pos x="T2" y="T3"/>
                  </a:cxn>
                  <a:cxn ang="0">
                    <a:pos x="T4" y="T5"/>
                  </a:cxn>
                  <a:cxn ang="0">
                    <a:pos x="T6" y="T7"/>
                  </a:cxn>
                  <a:cxn ang="0">
                    <a:pos x="T8" y="T9"/>
                  </a:cxn>
                </a:cxnLst>
                <a:rect l="0" t="0" r="r" b="b"/>
                <a:pathLst>
                  <a:path w="68" h="80">
                    <a:moveTo>
                      <a:pt x="6" y="30"/>
                    </a:moveTo>
                    <a:cubicBezTo>
                      <a:pt x="0" y="44"/>
                      <a:pt x="2" y="61"/>
                      <a:pt x="12" y="80"/>
                    </a:cubicBezTo>
                    <a:cubicBezTo>
                      <a:pt x="34" y="80"/>
                      <a:pt x="50" y="73"/>
                      <a:pt x="58" y="60"/>
                    </a:cubicBezTo>
                    <a:cubicBezTo>
                      <a:pt x="68" y="46"/>
                      <a:pt x="68" y="24"/>
                      <a:pt x="59" y="0"/>
                    </a:cubicBezTo>
                    <a:cubicBezTo>
                      <a:pt x="33" y="3"/>
                      <a:pt x="14" y="15"/>
                      <a:pt x="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3" name="Freeform 2470">
                <a:extLst>
                  <a:ext uri="{FF2B5EF4-FFF2-40B4-BE49-F238E27FC236}">
                    <a16:creationId xmlns:a16="http://schemas.microsoft.com/office/drawing/2014/main" id="{3C7A4A20-0F75-003B-0DB4-1A6769E7742E}"/>
                  </a:ext>
                </a:extLst>
              </p:cNvPr>
              <p:cNvSpPr/>
              <p:nvPr/>
            </p:nvSpPr>
            <p:spPr bwMode="auto">
              <a:xfrm>
                <a:off x="10189339" y="4449528"/>
                <a:ext cx="47960" cy="31097"/>
              </a:xfrm>
              <a:custGeom>
                <a:avLst/>
                <a:gdLst>
                  <a:gd name="T0" fmla="*/ 51 w 93"/>
                  <a:gd name="T1" fmla="*/ 0 h 60"/>
                  <a:gd name="T2" fmla="*/ 0 w 93"/>
                  <a:gd name="T3" fmla="*/ 30 h 60"/>
                  <a:gd name="T4" fmla="*/ 51 w 93"/>
                  <a:gd name="T5" fmla="*/ 60 h 60"/>
                  <a:gd name="T6" fmla="*/ 93 w 93"/>
                  <a:gd name="T7" fmla="*/ 30 h 60"/>
                  <a:gd name="T8" fmla="*/ 51 w 93"/>
                  <a:gd name="T9" fmla="*/ 0 h 60"/>
                </a:gdLst>
                <a:ahLst/>
                <a:cxnLst>
                  <a:cxn ang="0">
                    <a:pos x="T0" y="T1"/>
                  </a:cxn>
                  <a:cxn ang="0">
                    <a:pos x="T2" y="T3"/>
                  </a:cxn>
                  <a:cxn ang="0">
                    <a:pos x="T4" y="T5"/>
                  </a:cxn>
                  <a:cxn ang="0">
                    <a:pos x="T6" y="T7"/>
                  </a:cxn>
                  <a:cxn ang="0">
                    <a:pos x="T8" y="T9"/>
                  </a:cxn>
                </a:cxnLst>
                <a:rect l="0" t="0" r="r" b="b"/>
                <a:pathLst>
                  <a:path w="93" h="60">
                    <a:moveTo>
                      <a:pt x="51" y="0"/>
                    </a:moveTo>
                    <a:cubicBezTo>
                      <a:pt x="34" y="0"/>
                      <a:pt x="16" y="11"/>
                      <a:pt x="0" y="30"/>
                    </a:cubicBezTo>
                    <a:cubicBezTo>
                      <a:pt x="16" y="49"/>
                      <a:pt x="34" y="60"/>
                      <a:pt x="51" y="60"/>
                    </a:cubicBezTo>
                    <a:cubicBezTo>
                      <a:pt x="67" y="60"/>
                      <a:pt x="81" y="50"/>
                      <a:pt x="93" y="30"/>
                    </a:cubicBezTo>
                    <a:cubicBezTo>
                      <a:pt x="82" y="10"/>
                      <a:pt x="67" y="0"/>
                      <a:pt x="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sp>
            <p:nvSpPr>
              <p:cNvPr id="24" name="Freeform 2471">
                <a:extLst>
                  <a:ext uri="{FF2B5EF4-FFF2-40B4-BE49-F238E27FC236}">
                    <a16:creationId xmlns:a16="http://schemas.microsoft.com/office/drawing/2014/main" id="{7EB6921F-0D48-5281-A23A-E0CAC1B73FC8}"/>
                  </a:ext>
                </a:extLst>
              </p:cNvPr>
              <p:cNvSpPr/>
              <p:nvPr/>
            </p:nvSpPr>
            <p:spPr bwMode="auto">
              <a:xfrm>
                <a:off x="10158242" y="4454127"/>
                <a:ext cx="24746" cy="21899"/>
              </a:xfrm>
              <a:custGeom>
                <a:avLst/>
                <a:gdLst>
                  <a:gd name="T0" fmla="*/ 48 w 48"/>
                  <a:gd name="T1" fmla="*/ 21 h 42"/>
                  <a:gd name="T2" fmla="*/ 36 w 48"/>
                  <a:gd name="T3" fmla="*/ 42 h 42"/>
                  <a:gd name="T4" fmla="*/ 36 w 48"/>
                  <a:gd name="T5" fmla="*/ 42 h 42"/>
                  <a:gd name="T6" fmla="*/ 36 w 48"/>
                  <a:gd name="T7" fmla="*/ 42 h 42"/>
                  <a:gd name="T8" fmla="*/ 12 w 48"/>
                  <a:gd name="T9" fmla="*/ 42 h 42"/>
                  <a:gd name="T10" fmla="*/ 12 w 48"/>
                  <a:gd name="T11" fmla="*/ 42 h 42"/>
                  <a:gd name="T12" fmla="*/ 12 w 48"/>
                  <a:gd name="T13" fmla="*/ 42 h 42"/>
                  <a:gd name="T14" fmla="*/ 0 w 48"/>
                  <a:gd name="T15" fmla="*/ 21 h 42"/>
                  <a:gd name="T16" fmla="*/ 0 w 48"/>
                  <a:gd name="T17" fmla="*/ 21 h 42"/>
                  <a:gd name="T18" fmla="*/ 0 w 48"/>
                  <a:gd name="T19" fmla="*/ 21 h 42"/>
                  <a:gd name="T20" fmla="*/ 12 w 48"/>
                  <a:gd name="T21" fmla="*/ 0 h 42"/>
                  <a:gd name="T22" fmla="*/ 12 w 48"/>
                  <a:gd name="T23" fmla="*/ 0 h 42"/>
                  <a:gd name="T24" fmla="*/ 12 w 48"/>
                  <a:gd name="T25" fmla="*/ 0 h 42"/>
                  <a:gd name="T26" fmla="*/ 36 w 48"/>
                  <a:gd name="T27" fmla="*/ 0 h 42"/>
                  <a:gd name="T28" fmla="*/ 36 w 48"/>
                  <a:gd name="T29" fmla="*/ 0 h 42"/>
                  <a:gd name="T30" fmla="*/ 36 w 48"/>
                  <a:gd name="T31" fmla="*/ 0 h 42"/>
                  <a:gd name="T32" fmla="*/ 48 w 48"/>
                  <a:gd name="T33" fmla="*/ 21 h 42"/>
                  <a:gd name="T34" fmla="*/ 48 w 48"/>
                  <a:gd name="T35"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42">
                    <a:moveTo>
                      <a:pt x="48" y="21"/>
                    </a:moveTo>
                    <a:cubicBezTo>
                      <a:pt x="43" y="27"/>
                      <a:pt x="39" y="35"/>
                      <a:pt x="36" y="42"/>
                    </a:cubicBezTo>
                    <a:cubicBezTo>
                      <a:pt x="36" y="42"/>
                      <a:pt x="36" y="42"/>
                      <a:pt x="36" y="42"/>
                    </a:cubicBezTo>
                    <a:cubicBezTo>
                      <a:pt x="36" y="42"/>
                      <a:pt x="36" y="42"/>
                      <a:pt x="36" y="42"/>
                    </a:cubicBezTo>
                    <a:cubicBezTo>
                      <a:pt x="28" y="41"/>
                      <a:pt x="20" y="41"/>
                      <a:pt x="12" y="42"/>
                    </a:cubicBezTo>
                    <a:cubicBezTo>
                      <a:pt x="12" y="42"/>
                      <a:pt x="12" y="42"/>
                      <a:pt x="12" y="42"/>
                    </a:cubicBezTo>
                    <a:cubicBezTo>
                      <a:pt x="12" y="42"/>
                      <a:pt x="12" y="42"/>
                      <a:pt x="12" y="42"/>
                    </a:cubicBezTo>
                    <a:cubicBezTo>
                      <a:pt x="9" y="35"/>
                      <a:pt x="5" y="27"/>
                      <a:pt x="0" y="21"/>
                    </a:cubicBezTo>
                    <a:cubicBezTo>
                      <a:pt x="0" y="21"/>
                      <a:pt x="0" y="21"/>
                      <a:pt x="0" y="21"/>
                    </a:cubicBezTo>
                    <a:cubicBezTo>
                      <a:pt x="0" y="21"/>
                      <a:pt x="0" y="21"/>
                      <a:pt x="0" y="21"/>
                    </a:cubicBezTo>
                    <a:cubicBezTo>
                      <a:pt x="5" y="15"/>
                      <a:pt x="9" y="7"/>
                      <a:pt x="12" y="0"/>
                    </a:cubicBezTo>
                    <a:cubicBezTo>
                      <a:pt x="12" y="0"/>
                      <a:pt x="12" y="0"/>
                      <a:pt x="12" y="0"/>
                    </a:cubicBezTo>
                    <a:cubicBezTo>
                      <a:pt x="12" y="0"/>
                      <a:pt x="12" y="0"/>
                      <a:pt x="12" y="0"/>
                    </a:cubicBezTo>
                    <a:cubicBezTo>
                      <a:pt x="20" y="1"/>
                      <a:pt x="28" y="1"/>
                      <a:pt x="36" y="0"/>
                    </a:cubicBezTo>
                    <a:cubicBezTo>
                      <a:pt x="36" y="0"/>
                      <a:pt x="36" y="0"/>
                      <a:pt x="36" y="0"/>
                    </a:cubicBezTo>
                    <a:cubicBezTo>
                      <a:pt x="36" y="0"/>
                      <a:pt x="36" y="0"/>
                      <a:pt x="36" y="0"/>
                    </a:cubicBezTo>
                    <a:cubicBezTo>
                      <a:pt x="39" y="7"/>
                      <a:pt x="43" y="15"/>
                      <a:pt x="48" y="21"/>
                    </a:cubicBezTo>
                    <a:cubicBezTo>
                      <a:pt x="48" y="21"/>
                      <a:pt x="48" y="21"/>
                      <a:pt x="4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latin typeface="Times New Roman" panose="02020603050405020304" pitchFamily="18" charset="0"/>
                  <a:ea typeface="微軟正黑體 Light" panose="020B0304030504040204" pitchFamily="34" charset="-120"/>
                  <a:cs typeface="Times New Roman" panose="02020603050405020304" pitchFamily="18" charset="0"/>
                </a:endParaRPr>
              </a:p>
            </p:txBody>
          </p:sp>
        </p:grpSp>
      </p:grpSp>
      <p:sp>
        <p:nvSpPr>
          <p:cNvPr id="4" name="投影片編號版面配置區 3">
            <a:extLst>
              <a:ext uri="{FF2B5EF4-FFF2-40B4-BE49-F238E27FC236}">
                <a16:creationId xmlns:a16="http://schemas.microsoft.com/office/drawing/2014/main" id="{EF5B475C-BC6B-0227-8B87-06E82DE47CF1}"/>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12</a:t>
            </a:fld>
            <a:endParaRPr lang="zh-TW" altLang="en-US"/>
          </a:p>
        </p:txBody>
      </p:sp>
      <p:grpSp>
        <p:nvGrpSpPr>
          <p:cNvPr id="6" name="群組 5">
            <a:extLst>
              <a:ext uri="{FF2B5EF4-FFF2-40B4-BE49-F238E27FC236}">
                <a16:creationId xmlns:a16="http://schemas.microsoft.com/office/drawing/2014/main" id="{6A355885-7868-5CEF-07C8-4E170754723B}"/>
              </a:ext>
            </a:extLst>
          </p:cNvPr>
          <p:cNvGrpSpPr/>
          <p:nvPr/>
        </p:nvGrpSpPr>
        <p:grpSpPr>
          <a:xfrm>
            <a:off x="51518" y="597868"/>
            <a:ext cx="11699296" cy="6126687"/>
            <a:chOff x="51518" y="381559"/>
            <a:chExt cx="11699296" cy="6126687"/>
          </a:xfrm>
        </p:grpSpPr>
        <p:cxnSp>
          <p:nvCxnSpPr>
            <p:cNvPr id="13" name="直線接點 12">
              <a:extLst>
                <a:ext uri="{FF2B5EF4-FFF2-40B4-BE49-F238E27FC236}">
                  <a16:creationId xmlns:a16="http://schemas.microsoft.com/office/drawing/2014/main" id="{5A6694B0-C9CD-6C1D-37E4-866C4F9F7C94}"/>
                </a:ext>
              </a:extLst>
            </p:cNvPr>
            <p:cNvCxnSpPr/>
            <p:nvPr/>
          </p:nvCxnSpPr>
          <p:spPr>
            <a:xfrm flipV="1">
              <a:off x="641215" y="4826482"/>
              <a:ext cx="10800000" cy="0"/>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線接點 15">
              <a:extLst>
                <a:ext uri="{FF2B5EF4-FFF2-40B4-BE49-F238E27FC236}">
                  <a16:creationId xmlns:a16="http://schemas.microsoft.com/office/drawing/2014/main" id="{613156DF-1010-CD97-C050-063260CD9ABC}"/>
                </a:ext>
              </a:extLst>
            </p:cNvPr>
            <p:cNvCxnSpPr/>
            <p:nvPr/>
          </p:nvCxnSpPr>
          <p:spPr>
            <a:xfrm flipV="1">
              <a:off x="664740" y="2759936"/>
              <a:ext cx="10800000" cy="0"/>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 name="圓角矩形 24">
              <a:extLst>
                <a:ext uri="{FF2B5EF4-FFF2-40B4-BE49-F238E27FC236}">
                  <a16:creationId xmlns:a16="http://schemas.microsoft.com/office/drawing/2014/main" id="{CB39C22A-4000-4368-3770-F9F9EC48BC96}"/>
                </a:ext>
              </a:extLst>
            </p:cNvPr>
            <p:cNvSpPr/>
            <p:nvPr/>
          </p:nvSpPr>
          <p:spPr>
            <a:xfrm>
              <a:off x="3137390" y="1342451"/>
              <a:ext cx="1685580" cy="47372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鄉</a:t>
              </a:r>
              <a:r>
                <a:rPr lang="en-US" altLang="zh-TW"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公所</a:t>
              </a:r>
            </a:p>
          </p:txBody>
        </p:sp>
        <p:sp>
          <p:nvSpPr>
            <p:cNvPr id="26" name="圓角矩形 25">
              <a:extLst>
                <a:ext uri="{FF2B5EF4-FFF2-40B4-BE49-F238E27FC236}">
                  <a16:creationId xmlns:a16="http://schemas.microsoft.com/office/drawing/2014/main" id="{5716C6D6-D8B1-A182-A40D-5AC1F1CC6B51}"/>
                </a:ext>
              </a:extLst>
            </p:cNvPr>
            <p:cNvSpPr/>
            <p:nvPr/>
          </p:nvSpPr>
          <p:spPr>
            <a:xfrm>
              <a:off x="3137390" y="3274772"/>
              <a:ext cx="1685580" cy="806067"/>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防災協作中心</a:t>
              </a:r>
            </a:p>
          </p:txBody>
        </p:sp>
        <p:grpSp>
          <p:nvGrpSpPr>
            <p:cNvPr id="27" name="群組 26">
              <a:extLst>
                <a:ext uri="{FF2B5EF4-FFF2-40B4-BE49-F238E27FC236}">
                  <a16:creationId xmlns:a16="http://schemas.microsoft.com/office/drawing/2014/main" id="{7E980255-A791-3406-46EE-2CBDD120D9F1}"/>
                </a:ext>
              </a:extLst>
            </p:cNvPr>
            <p:cNvGrpSpPr/>
            <p:nvPr/>
          </p:nvGrpSpPr>
          <p:grpSpPr>
            <a:xfrm>
              <a:off x="5320606" y="2761892"/>
              <a:ext cx="900000" cy="900000"/>
              <a:chOff x="1167788" y="2976246"/>
              <a:chExt cx="900000" cy="900000"/>
            </a:xfrm>
          </p:grpSpPr>
          <p:sp>
            <p:nvSpPr>
              <p:cNvPr id="72" name="橢圓 71">
                <a:extLst>
                  <a:ext uri="{FF2B5EF4-FFF2-40B4-BE49-F238E27FC236}">
                    <a16:creationId xmlns:a16="http://schemas.microsoft.com/office/drawing/2014/main" id="{CBE8C12C-9BA1-6FCB-CCFC-6661FD0138A4}"/>
                  </a:ext>
                </a:extLst>
              </p:cNvPr>
              <p:cNvSpPr/>
              <p:nvPr/>
            </p:nvSpPr>
            <p:spPr>
              <a:xfrm>
                <a:off x="1167788" y="2976246"/>
                <a:ext cx="900000" cy="900000"/>
              </a:xfrm>
              <a:prstGeom prst="ellipse">
                <a:avLst/>
              </a:prstGeom>
              <a:solidFill>
                <a:srgbClr val="FE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sz="11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73" name="文字方塊 8">
                <a:extLst>
                  <a:ext uri="{FF2B5EF4-FFF2-40B4-BE49-F238E27FC236}">
                    <a16:creationId xmlns:a16="http://schemas.microsoft.com/office/drawing/2014/main" id="{B51FF4B9-151C-D2C0-F315-E3150E955E61}"/>
                  </a:ext>
                </a:extLst>
              </p:cNvPr>
              <p:cNvSpPr txBox="1"/>
              <p:nvPr/>
            </p:nvSpPr>
            <p:spPr>
              <a:xfrm>
                <a:off x="1316887" y="3107184"/>
                <a:ext cx="595035" cy="584775"/>
              </a:xfrm>
              <a:prstGeom prst="rect">
                <a:avLst/>
              </a:prstGeom>
              <a:noFill/>
            </p:spPr>
            <p:txBody>
              <a:bodyPr wrap="non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中心</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主任</a:t>
                </a:r>
              </a:p>
            </p:txBody>
          </p:sp>
        </p:grpSp>
        <p:cxnSp>
          <p:nvCxnSpPr>
            <p:cNvPr id="28" name="直線單箭頭接點 27">
              <a:extLst>
                <a:ext uri="{FF2B5EF4-FFF2-40B4-BE49-F238E27FC236}">
                  <a16:creationId xmlns:a16="http://schemas.microsoft.com/office/drawing/2014/main" id="{4204A789-2B06-5AAF-2720-F37412D5BF62}"/>
                </a:ext>
              </a:extLst>
            </p:cNvPr>
            <p:cNvCxnSpPr>
              <a:cxnSpLocks/>
              <a:stCxn id="17" idx="2"/>
              <a:endCxn id="26" idx="0"/>
            </p:cNvCxnSpPr>
            <p:nvPr/>
          </p:nvCxnSpPr>
          <p:spPr>
            <a:xfrm>
              <a:off x="3980180" y="1816176"/>
              <a:ext cx="0" cy="14585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0" name="群組 29">
              <a:extLst>
                <a:ext uri="{FF2B5EF4-FFF2-40B4-BE49-F238E27FC236}">
                  <a16:creationId xmlns:a16="http://schemas.microsoft.com/office/drawing/2014/main" id="{AD627FC1-CCB0-A2CE-98CB-90590AE3FA49}"/>
                </a:ext>
              </a:extLst>
            </p:cNvPr>
            <p:cNvGrpSpPr/>
            <p:nvPr/>
          </p:nvGrpSpPr>
          <p:grpSpPr>
            <a:xfrm>
              <a:off x="2454456" y="5208962"/>
              <a:ext cx="3051445" cy="1299284"/>
              <a:chOff x="5978248" y="3668073"/>
              <a:chExt cx="3051445" cy="1512033"/>
            </a:xfrm>
          </p:grpSpPr>
          <p:grpSp>
            <p:nvGrpSpPr>
              <p:cNvPr id="66" name="群組 65">
                <a:extLst>
                  <a:ext uri="{FF2B5EF4-FFF2-40B4-BE49-F238E27FC236}">
                    <a16:creationId xmlns:a16="http://schemas.microsoft.com/office/drawing/2014/main" id="{F7DC00E4-66B6-DF23-17C3-FCC26FE0CF86}"/>
                  </a:ext>
                </a:extLst>
              </p:cNvPr>
              <p:cNvGrpSpPr/>
              <p:nvPr/>
            </p:nvGrpSpPr>
            <p:grpSpPr>
              <a:xfrm>
                <a:off x="6204242" y="3787984"/>
                <a:ext cx="2599455" cy="1327501"/>
                <a:chOff x="1482032" y="4979425"/>
                <a:chExt cx="2599455" cy="1327501"/>
              </a:xfrm>
            </p:grpSpPr>
            <p:sp>
              <p:nvSpPr>
                <p:cNvPr id="68" name="圓角矩形 59">
                  <a:extLst>
                    <a:ext uri="{FF2B5EF4-FFF2-40B4-BE49-F238E27FC236}">
                      <a16:creationId xmlns:a16="http://schemas.microsoft.com/office/drawing/2014/main" id="{400F581C-BF62-4028-7036-F9552AEBC8EE}"/>
                    </a:ext>
                  </a:extLst>
                </p:cNvPr>
                <p:cNvSpPr/>
                <p:nvPr/>
              </p:nvSpPr>
              <p:spPr>
                <a:xfrm>
                  <a:off x="1482032" y="4982035"/>
                  <a:ext cx="815247" cy="70691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韌性社區</a:t>
                  </a:r>
                </a:p>
              </p:txBody>
            </p:sp>
            <p:sp>
              <p:nvSpPr>
                <p:cNvPr id="69" name="圓角矩形 60">
                  <a:extLst>
                    <a:ext uri="{FF2B5EF4-FFF2-40B4-BE49-F238E27FC236}">
                      <a16:creationId xmlns:a16="http://schemas.microsoft.com/office/drawing/2014/main" id="{CF1B2288-5A28-00B3-7C77-A66D5426919A}"/>
                    </a:ext>
                  </a:extLst>
                </p:cNvPr>
                <p:cNvSpPr/>
                <p:nvPr/>
              </p:nvSpPr>
              <p:spPr>
                <a:xfrm>
                  <a:off x="2374136" y="4979426"/>
                  <a:ext cx="815247" cy="70691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志工</a:t>
                  </a:r>
                  <a:endParaRPr lang="en-US" altLang="zh-TW"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組織</a:t>
                  </a:r>
                </a:p>
              </p:txBody>
            </p:sp>
            <p:sp>
              <p:nvSpPr>
                <p:cNvPr id="70" name="圓角矩形 61">
                  <a:extLst>
                    <a:ext uri="{FF2B5EF4-FFF2-40B4-BE49-F238E27FC236}">
                      <a16:creationId xmlns:a16="http://schemas.microsoft.com/office/drawing/2014/main" id="{AA831184-99F3-73D0-B2E3-805D4A099E40}"/>
                    </a:ext>
                  </a:extLst>
                </p:cNvPr>
                <p:cNvSpPr/>
                <p:nvPr/>
              </p:nvSpPr>
              <p:spPr>
                <a:xfrm>
                  <a:off x="3266240" y="4979425"/>
                  <a:ext cx="815247" cy="70691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發展</a:t>
                  </a:r>
                  <a:endParaRPr lang="en-US" altLang="zh-TW"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協會</a:t>
                  </a:r>
                </a:p>
              </p:txBody>
            </p:sp>
            <p:sp>
              <p:nvSpPr>
                <p:cNvPr id="71" name="圓角矩形 62">
                  <a:extLst>
                    <a:ext uri="{FF2B5EF4-FFF2-40B4-BE49-F238E27FC236}">
                      <a16:creationId xmlns:a16="http://schemas.microsoft.com/office/drawing/2014/main" id="{ED8A881F-63EC-1A80-7537-D0671BF6F4B0}"/>
                    </a:ext>
                  </a:extLst>
                </p:cNvPr>
                <p:cNvSpPr/>
                <p:nvPr/>
              </p:nvSpPr>
              <p:spPr>
                <a:xfrm>
                  <a:off x="1482032" y="5821778"/>
                  <a:ext cx="2599455" cy="48514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其他</a:t>
                  </a:r>
                  <a:r>
                    <a:rPr lang="en-US" altLang="zh-TW"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NGO</a:t>
                  </a: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NPO</a:t>
                  </a:r>
                  <a:r>
                    <a:rPr lang="zh-TW" altLang="en-US"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組織</a:t>
                  </a:r>
                </a:p>
              </p:txBody>
            </p:sp>
          </p:grpSp>
          <p:sp>
            <p:nvSpPr>
              <p:cNvPr id="67" name="矩形 66">
                <a:extLst>
                  <a:ext uri="{FF2B5EF4-FFF2-40B4-BE49-F238E27FC236}">
                    <a16:creationId xmlns:a16="http://schemas.microsoft.com/office/drawing/2014/main" id="{EB1B157D-3F34-8314-30D2-06C6F9FE2E94}"/>
                  </a:ext>
                </a:extLst>
              </p:cNvPr>
              <p:cNvSpPr/>
              <p:nvPr/>
            </p:nvSpPr>
            <p:spPr>
              <a:xfrm>
                <a:off x="5978248" y="3668073"/>
                <a:ext cx="3051445" cy="1512033"/>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grpSp>
        <p:cxnSp>
          <p:nvCxnSpPr>
            <p:cNvPr id="42" name="直線單箭頭接點 41">
              <a:extLst>
                <a:ext uri="{FF2B5EF4-FFF2-40B4-BE49-F238E27FC236}">
                  <a16:creationId xmlns:a16="http://schemas.microsoft.com/office/drawing/2014/main" id="{CF4760B3-52A1-E932-DE50-53A46A622C4F}"/>
                </a:ext>
              </a:extLst>
            </p:cNvPr>
            <p:cNvCxnSpPr>
              <a:cxnSpLocks/>
            </p:cNvCxnSpPr>
            <p:nvPr/>
          </p:nvCxnSpPr>
          <p:spPr>
            <a:xfrm>
              <a:off x="3743316" y="4100517"/>
              <a:ext cx="0" cy="11084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線單箭頭接點 42">
              <a:extLst>
                <a:ext uri="{FF2B5EF4-FFF2-40B4-BE49-F238E27FC236}">
                  <a16:creationId xmlns:a16="http://schemas.microsoft.com/office/drawing/2014/main" id="{27040F93-4BF2-EB5B-5571-7D4E3E01DD87}"/>
                </a:ext>
              </a:extLst>
            </p:cNvPr>
            <p:cNvCxnSpPr>
              <a:cxnSpLocks/>
            </p:cNvCxnSpPr>
            <p:nvPr/>
          </p:nvCxnSpPr>
          <p:spPr>
            <a:xfrm flipV="1">
              <a:off x="4352914" y="4100517"/>
              <a:ext cx="0" cy="1108445"/>
            </a:xfrm>
            <a:prstGeom prst="straightConnector1">
              <a:avLst/>
            </a:prstGeom>
            <a:ln w="19050">
              <a:solidFill>
                <a:schemeClr val="accent1"/>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44" name="群組 43">
              <a:extLst>
                <a:ext uri="{FF2B5EF4-FFF2-40B4-BE49-F238E27FC236}">
                  <a16:creationId xmlns:a16="http://schemas.microsoft.com/office/drawing/2014/main" id="{D2EBE825-74DD-A043-CC54-C85499AD1550}"/>
                </a:ext>
              </a:extLst>
            </p:cNvPr>
            <p:cNvGrpSpPr/>
            <p:nvPr/>
          </p:nvGrpSpPr>
          <p:grpSpPr>
            <a:xfrm>
              <a:off x="5317223" y="3548200"/>
              <a:ext cx="900000" cy="900000"/>
              <a:chOff x="1167788" y="2976246"/>
              <a:chExt cx="900000" cy="900000"/>
            </a:xfrm>
          </p:grpSpPr>
          <p:sp>
            <p:nvSpPr>
              <p:cNvPr id="64" name="橢圓 63">
                <a:extLst>
                  <a:ext uri="{FF2B5EF4-FFF2-40B4-BE49-F238E27FC236}">
                    <a16:creationId xmlns:a16="http://schemas.microsoft.com/office/drawing/2014/main" id="{0FC78766-3F20-4B4A-1AD7-5A72A620D06F}"/>
                  </a:ext>
                </a:extLst>
              </p:cNvPr>
              <p:cNvSpPr/>
              <p:nvPr/>
            </p:nvSpPr>
            <p:spPr>
              <a:xfrm>
                <a:off x="1167788" y="2976246"/>
                <a:ext cx="900000" cy="900000"/>
              </a:xfrm>
              <a:prstGeom prst="ellipse">
                <a:avLst/>
              </a:prstGeom>
              <a:solidFill>
                <a:srgbClr val="FE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sz="11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5" name="文字方塊 27">
                <a:extLst>
                  <a:ext uri="{FF2B5EF4-FFF2-40B4-BE49-F238E27FC236}">
                    <a16:creationId xmlns:a16="http://schemas.microsoft.com/office/drawing/2014/main" id="{C4B39798-C89D-B4DA-5A04-594CED177C83}"/>
                  </a:ext>
                </a:extLst>
              </p:cNvPr>
              <p:cNvSpPr txBox="1"/>
              <p:nvPr/>
            </p:nvSpPr>
            <p:spPr>
              <a:xfrm>
                <a:off x="1320270" y="3164636"/>
                <a:ext cx="595035" cy="584775"/>
              </a:xfrm>
              <a:prstGeom prst="rect">
                <a:avLst/>
              </a:prstGeom>
              <a:noFill/>
            </p:spPr>
            <p:txBody>
              <a:bodyPr wrap="non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常態</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編組</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cxnSp>
          <p:nvCxnSpPr>
            <p:cNvPr id="45" name="肘形接點 34">
              <a:extLst>
                <a:ext uri="{FF2B5EF4-FFF2-40B4-BE49-F238E27FC236}">
                  <a16:creationId xmlns:a16="http://schemas.microsoft.com/office/drawing/2014/main" id="{914BEF48-1FB1-359F-0547-F4069C08A2AB}"/>
                </a:ext>
              </a:extLst>
            </p:cNvPr>
            <p:cNvCxnSpPr>
              <a:cxnSpLocks/>
              <a:stCxn id="72" idx="2"/>
              <a:endCxn id="64" idx="2"/>
            </p:cNvCxnSpPr>
            <p:nvPr/>
          </p:nvCxnSpPr>
          <p:spPr>
            <a:xfrm rot="10800000" flipV="1">
              <a:off x="5317224" y="3211892"/>
              <a:ext cx="3383" cy="786308"/>
            </a:xfrm>
            <a:prstGeom prst="bentConnector3">
              <a:avLst>
                <a:gd name="adj1" fmla="val 6857316"/>
              </a:avLst>
            </a:prstGeom>
            <a:ln w="19050">
              <a:solidFill>
                <a:srgbClr val="FF7C80"/>
              </a:solidFill>
            </a:ln>
          </p:spPr>
          <p:style>
            <a:lnRef idx="1">
              <a:schemeClr val="accent1"/>
            </a:lnRef>
            <a:fillRef idx="0">
              <a:schemeClr val="accent1"/>
            </a:fillRef>
            <a:effectRef idx="0">
              <a:schemeClr val="accent1"/>
            </a:effectRef>
            <a:fontRef idx="minor">
              <a:schemeClr val="tx1"/>
            </a:fontRef>
          </p:style>
        </p:cxnSp>
        <p:cxnSp>
          <p:nvCxnSpPr>
            <p:cNvPr id="46" name="直線接點 45">
              <a:extLst>
                <a:ext uri="{FF2B5EF4-FFF2-40B4-BE49-F238E27FC236}">
                  <a16:creationId xmlns:a16="http://schemas.microsoft.com/office/drawing/2014/main" id="{FA9CCD34-D3DF-9F10-FDAA-457A05B49E83}"/>
                </a:ext>
              </a:extLst>
            </p:cNvPr>
            <p:cNvCxnSpPr>
              <a:cxnSpLocks/>
              <a:endCxn id="26" idx="3"/>
            </p:cNvCxnSpPr>
            <p:nvPr/>
          </p:nvCxnSpPr>
          <p:spPr>
            <a:xfrm flipH="1" flipV="1">
              <a:off x="4822970" y="3677806"/>
              <a:ext cx="277590" cy="0"/>
            </a:xfrm>
            <a:prstGeom prst="line">
              <a:avLst/>
            </a:prstGeom>
            <a:ln w="19050">
              <a:solidFill>
                <a:srgbClr val="FF7C80"/>
              </a:solidFill>
              <a:tailEnd type="oval"/>
            </a:ln>
          </p:spPr>
          <p:style>
            <a:lnRef idx="1">
              <a:schemeClr val="accent1"/>
            </a:lnRef>
            <a:fillRef idx="0">
              <a:schemeClr val="accent1"/>
            </a:fillRef>
            <a:effectRef idx="0">
              <a:schemeClr val="accent1"/>
            </a:effectRef>
            <a:fontRef idx="minor">
              <a:schemeClr val="tx1"/>
            </a:fontRef>
          </p:style>
        </p:cxnSp>
        <p:sp>
          <p:nvSpPr>
            <p:cNvPr id="47" name="圓角矩形 36">
              <a:extLst>
                <a:ext uri="{FF2B5EF4-FFF2-40B4-BE49-F238E27FC236}">
                  <a16:creationId xmlns:a16="http://schemas.microsoft.com/office/drawing/2014/main" id="{7395EED6-EFD3-CA15-F54B-69C3CEC8A714}"/>
                </a:ext>
              </a:extLst>
            </p:cNvPr>
            <p:cNvSpPr/>
            <p:nvPr/>
          </p:nvSpPr>
          <p:spPr>
            <a:xfrm>
              <a:off x="51518" y="1330085"/>
              <a:ext cx="2406402" cy="1077217"/>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合作夥伴</a:t>
              </a:r>
              <a:endParaRPr lang="en-US" altLang="zh-TW"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marL="185738" indent="-185738" algn="just">
                <a:buFont typeface="Wingdings" panose="05000000000000000000" pitchFamily="2" charset="2"/>
                <a:buChar char="l"/>
              </a:pPr>
              <a:r>
                <a:rPr lang="zh-TW" altLang="en-US" sz="14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志工團體組織</a:t>
              </a:r>
              <a:endParaRPr lang="en-US" altLang="zh-TW" sz="14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p>
              <a:pPr marL="185738" indent="-185738" algn="just">
                <a:buFont typeface="Wingdings" panose="05000000000000000000" pitchFamily="2" charset="2"/>
                <a:buChar char="l"/>
              </a:pPr>
              <a:r>
                <a:rPr lang="en-US" altLang="zh-TW" sz="14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NGO</a:t>
              </a:r>
              <a:r>
                <a:rPr lang="zh-TW" altLang="en-US" sz="14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4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NPO</a:t>
              </a:r>
              <a:r>
                <a:rPr lang="zh-TW" altLang="en-US" sz="14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組織</a:t>
              </a:r>
              <a:endParaRPr lang="en-US" altLang="zh-TW" sz="14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p>
              <a:pPr marL="185738" indent="-185738" algn="just">
                <a:buFont typeface="Wingdings" panose="05000000000000000000" pitchFamily="2" charset="2"/>
                <a:buChar char="l"/>
              </a:pPr>
              <a:r>
                <a:rPr lang="zh-TW" altLang="en-US" sz="14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駐地在區內之相關組織</a:t>
              </a:r>
              <a:endParaRPr lang="en-US" altLang="zh-TW" sz="14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p>
              <a:pPr marL="185738" indent="-185738" algn="just">
                <a:buFont typeface="Wingdings" panose="05000000000000000000" pitchFamily="2" charset="2"/>
                <a:buChar char="l"/>
              </a:pPr>
              <a:r>
                <a:rPr lang="zh-TW" altLang="en-US" sz="14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防災士</a:t>
              </a:r>
            </a:p>
          </p:txBody>
        </p:sp>
        <p:cxnSp>
          <p:nvCxnSpPr>
            <p:cNvPr id="48" name="直線單箭頭接點 47">
              <a:extLst>
                <a:ext uri="{FF2B5EF4-FFF2-40B4-BE49-F238E27FC236}">
                  <a16:creationId xmlns:a16="http://schemas.microsoft.com/office/drawing/2014/main" id="{BAB0FE29-6805-6E06-930D-E9AD7E6639B1}"/>
                </a:ext>
              </a:extLst>
            </p:cNvPr>
            <p:cNvCxnSpPr>
              <a:cxnSpLocks/>
              <a:endCxn id="17" idx="1"/>
            </p:cNvCxnSpPr>
            <p:nvPr/>
          </p:nvCxnSpPr>
          <p:spPr>
            <a:xfrm>
              <a:off x="2454456" y="1579313"/>
              <a:ext cx="682934" cy="1"/>
            </a:xfrm>
            <a:prstGeom prst="straightConnector1">
              <a:avLst/>
            </a:prstGeom>
            <a:ln w="1905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9" name="文字方塊 59">
              <a:extLst>
                <a:ext uri="{FF2B5EF4-FFF2-40B4-BE49-F238E27FC236}">
                  <a16:creationId xmlns:a16="http://schemas.microsoft.com/office/drawing/2014/main" id="{0E40F60F-0081-47F9-C0C2-10D6F3F10704}"/>
                </a:ext>
              </a:extLst>
            </p:cNvPr>
            <p:cNvSpPr txBox="1"/>
            <p:nvPr/>
          </p:nvSpPr>
          <p:spPr>
            <a:xfrm>
              <a:off x="2542354" y="1299391"/>
              <a:ext cx="595035" cy="584775"/>
            </a:xfrm>
            <a:prstGeom prst="rect">
              <a:avLst/>
            </a:prstGeom>
            <a:noFill/>
          </p:spPr>
          <p:txBody>
            <a:bodyPr wrap="non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TW" altLang="en-US" sz="1600" b="1"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rPr>
                <a:t>夥伴</a:t>
              </a:r>
              <a:endParaRPr lang="en-US" altLang="zh-TW" sz="1600" b="1"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600" b="1"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rPr>
                <a:t>關係</a:t>
              </a:r>
            </a:p>
          </p:txBody>
        </p:sp>
        <p:cxnSp>
          <p:nvCxnSpPr>
            <p:cNvPr id="50" name="肘形接點 39">
              <a:extLst>
                <a:ext uri="{FF2B5EF4-FFF2-40B4-BE49-F238E27FC236}">
                  <a16:creationId xmlns:a16="http://schemas.microsoft.com/office/drawing/2014/main" id="{D0410385-B990-89D1-5662-2320D89F1B9E}"/>
                </a:ext>
              </a:extLst>
            </p:cNvPr>
            <p:cNvCxnSpPr>
              <a:cxnSpLocks/>
              <a:stCxn id="47" idx="2"/>
              <a:endCxn id="68" idx="1"/>
            </p:cNvCxnSpPr>
            <p:nvPr/>
          </p:nvCxnSpPr>
          <p:spPr>
            <a:xfrm rot="16200000" flipH="1">
              <a:off x="362251" y="3299769"/>
              <a:ext cx="3210667" cy="1425731"/>
            </a:xfrm>
            <a:prstGeom prst="bentConnector2">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1" name="文字方塊 62">
              <a:extLst>
                <a:ext uri="{FF2B5EF4-FFF2-40B4-BE49-F238E27FC236}">
                  <a16:creationId xmlns:a16="http://schemas.microsoft.com/office/drawing/2014/main" id="{4D7C9D90-6627-D7A3-A6CB-3EBAB0927661}"/>
                </a:ext>
              </a:extLst>
            </p:cNvPr>
            <p:cNvSpPr txBox="1"/>
            <p:nvPr/>
          </p:nvSpPr>
          <p:spPr>
            <a:xfrm>
              <a:off x="656985" y="4967673"/>
              <a:ext cx="595035" cy="584775"/>
            </a:xfrm>
            <a:prstGeom prst="rect">
              <a:avLst/>
            </a:prstGeom>
            <a:noFill/>
          </p:spPr>
          <p:txBody>
            <a:bodyPr wrap="non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TW" altLang="en-US" sz="1600" b="1"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rPr>
                <a:t>協助</a:t>
              </a:r>
              <a:endParaRPr lang="en-US" altLang="zh-TW" sz="1600" b="1"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600" b="1"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rPr>
                <a:t>推動</a:t>
              </a:r>
            </a:p>
          </p:txBody>
        </p:sp>
        <p:cxnSp>
          <p:nvCxnSpPr>
            <p:cNvPr id="52" name="直線接點 51">
              <a:extLst>
                <a:ext uri="{FF2B5EF4-FFF2-40B4-BE49-F238E27FC236}">
                  <a16:creationId xmlns:a16="http://schemas.microsoft.com/office/drawing/2014/main" id="{87225EE8-2C85-057B-D0DF-9FD455C9AE7A}"/>
                </a:ext>
              </a:extLst>
            </p:cNvPr>
            <p:cNvCxnSpPr>
              <a:cxnSpLocks/>
              <a:stCxn id="26" idx="1"/>
            </p:cNvCxnSpPr>
            <p:nvPr/>
          </p:nvCxnSpPr>
          <p:spPr>
            <a:xfrm flipH="1" flipV="1">
              <a:off x="1427754" y="3661892"/>
              <a:ext cx="1709636" cy="0"/>
            </a:xfrm>
            <a:prstGeom prst="line">
              <a:avLst/>
            </a:prstGeom>
            <a:ln w="19050">
              <a:solidFill>
                <a:srgbClr val="FFC000"/>
              </a:solidFill>
              <a:headEnd type="triangle"/>
            </a:ln>
          </p:spPr>
          <p:style>
            <a:lnRef idx="1">
              <a:schemeClr val="accent1"/>
            </a:lnRef>
            <a:fillRef idx="0">
              <a:schemeClr val="accent1"/>
            </a:fillRef>
            <a:effectRef idx="0">
              <a:schemeClr val="accent1"/>
            </a:effectRef>
            <a:fontRef idx="minor">
              <a:schemeClr val="tx1"/>
            </a:fontRef>
          </p:style>
        </p:cxnSp>
        <p:sp>
          <p:nvSpPr>
            <p:cNvPr id="53" name="文字方塊 67">
              <a:extLst>
                <a:ext uri="{FF2B5EF4-FFF2-40B4-BE49-F238E27FC236}">
                  <a16:creationId xmlns:a16="http://schemas.microsoft.com/office/drawing/2014/main" id="{056F58CB-FC01-765F-0A47-2999884C3DF2}"/>
                </a:ext>
              </a:extLst>
            </p:cNvPr>
            <p:cNvSpPr txBox="1"/>
            <p:nvPr/>
          </p:nvSpPr>
          <p:spPr>
            <a:xfrm>
              <a:off x="1970715" y="3077116"/>
              <a:ext cx="595035" cy="584775"/>
            </a:xfrm>
            <a:prstGeom prst="rect">
              <a:avLst/>
            </a:prstGeom>
            <a:noFill/>
          </p:spPr>
          <p:txBody>
            <a:bodyPr wrap="non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TW" altLang="en-US" sz="1600" b="1"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rPr>
                <a:t>協助</a:t>
              </a:r>
              <a:endParaRPr lang="en-US" altLang="zh-TW" sz="1600" b="1"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600" b="1" dirty="0">
                  <a:solidFill>
                    <a:schemeClr val="accent6"/>
                  </a:solidFill>
                  <a:latin typeface="Times New Roman" panose="02020603050405020304" pitchFamily="18" charset="0"/>
                  <a:ea typeface="微軟正黑體" panose="020B0604030504040204" pitchFamily="34" charset="-120"/>
                  <a:cs typeface="Times New Roman" panose="02020603050405020304" pitchFamily="18" charset="0"/>
                </a:rPr>
                <a:t>設立</a:t>
              </a:r>
            </a:p>
          </p:txBody>
        </p:sp>
        <p:sp>
          <p:nvSpPr>
            <p:cNvPr id="54" name="文字方塊 15">
              <a:extLst>
                <a:ext uri="{FF2B5EF4-FFF2-40B4-BE49-F238E27FC236}">
                  <a16:creationId xmlns:a16="http://schemas.microsoft.com/office/drawing/2014/main" id="{6A6486EC-F4E2-C30E-F570-48DC9F2A8DDC}"/>
                </a:ext>
              </a:extLst>
            </p:cNvPr>
            <p:cNvSpPr txBox="1"/>
            <p:nvPr/>
          </p:nvSpPr>
          <p:spPr>
            <a:xfrm>
              <a:off x="2890343" y="2006757"/>
              <a:ext cx="1005404" cy="1077218"/>
            </a:xfrm>
            <a:prstGeom prst="rect">
              <a:avLst/>
            </a:prstGeom>
            <a:solidFill>
              <a:schemeClr val="bg1"/>
            </a:solidFill>
          </p:spPr>
          <p:txBody>
            <a:bodyPr wrap="non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經費補助</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夥伴媒合</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知能輔導</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整合管理</a:t>
              </a:r>
            </a:p>
          </p:txBody>
        </p:sp>
        <p:sp>
          <p:nvSpPr>
            <p:cNvPr id="55" name="文字方塊 21">
              <a:extLst>
                <a:ext uri="{FF2B5EF4-FFF2-40B4-BE49-F238E27FC236}">
                  <a16:creationId xmlns:a16="http://schemas.microsoft.com/office/drawing/2014/main" id="{19FCCF84-C524-3499-4143-55821B840373}"/>
                </a:ext>
              </a:extLst>
            </p:cNvPr>
            <p:cNvSpPr txBox="1"/>
            <p:nvPr/>
          </p:nvSpPr>
          <p:spPr>
            <a:xfrm>
              <a:off x="2124342" y="4100517"/>
              <a:ext cx="1005404" cy="584775"/>
            </a:xfrm>
            <a:prstGeom prst="rect">
              <a:avLst/>
            </a:prstGeom>
            <a:solidFill>
              <a:schemeClr val="bg1"/>
            </a:solidFill>
          </p:spPr>
          <p:txBody>
            <a:bodyPr wrap="non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平時招募</a:t>
              </a:r>
              <a:endPar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災時動員</a:t>
              </a:r>
            </a:p>
          </p:txBody>
        </p:sp>
        <p:sp>
          <p:nvSpPr>
            <p:cNvPr id="56" name="文字方塊 23">
              <a:extLst>
                <a:ext uri="{FF2B5EF4-FFF2-40B4-BE49-F238E27FC236}">
                  <a16:creationId xmlns:a16="http://schemas.microsoft.com/office/drawing/2014/main" id="{B3F604F9-B091-B2D2-65C3-D83599A7E913}"/>
                </a:ext>
              </a:extLst>
            </p:cNvPr>
            <p:cNvSpPr txBox="1"/>
            <p:nvPr/>
          </p:nvSpPr>
          <p:spPr>
            <a:xfrm>
              <a:off x="4428786" y="4411830"/>
              <a:ext cx="1005403" cy="338554"/>
            </a:xfrm>
            <a:prstGeom prst="rect">
              <a:avLst/>
            </a:prstGeom>
            <a:solidFill>
              <a:schemeClr val="bg1"/>
            </a:solidFill>
          </p:spPr>
          <p:txBody>
            <a:bodyPr wrap="non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TW" altLang="en-US" sz="1600" b="1" dirty="0">
                  <a:solidFill>
                    <a:schemeClr val="accent1"/>
                  </a:solidFill>
                  <a:latin typeface="Times New Roman" panose="02020603050405020304" pitchFamily="18" charset="0"/>
                  <a:ea typeface="微軟正黑體" panose="020B0604030504040204" pitchFamily="34" charset="-120"/>
                  <a:cs typeface="Times New Roman" panose="02020603050405020304" pitchFamily="18" charset="0"/>
                </a:rPr>
                <a:t>投入任務</a:t>
              </a:r>
            </a:p>
          </p:txBody>
        </p:sp>
        <p:sp>
          <p:nvSpPr>
            <p:cNvPr id="57" name="矩形 56">
              <a:extLst>
                <a:ext uri="{FF2B5EF4-FFF2-40B4-BE49-F238E27FC236}">
                  <a16:creationId xmlns:a16="http://schemas.microsoft.com/office/drawing/2014/main" id="{8C998B3A-3427-939C-ECF2-D9EF97A8F1F7}"/>
                </a:ext>
              </a:extLst>
            </p:cNvPr>
            <p:cNvSpPr/>
            <p:nvPr/>
          </p:nvSpPr>
          <p:spPr>
            <a:xfrm>
              <a:off x="11304257" y="381559"/>
              <a:ext cx="446557" cy="61266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各　階　層　任　務</a:t>
              </a:r>
            </a:p>
          </p:txBody>
        </p:sp>
        <p:sp>
          <p:nvSpPr>
            <p:cNvPr id="58" name="文字方塊 73">
              <a:extLst>
                <a:ext uri="{FF2B5EF4-FFF2-40B4-BE49-F238E27FC236}">
                  <a16:creationId xmlns:a16="http://schemas.microsoft.com/office/drawing/2014/main" id="{6F90EAC8-96A3-F8AC-3DD4-45EA8F2772CA}"/>
                </a:ext>
              </a:extLst>
            </p:cNvPr>
            <p:cNvSpPr txBox="1"/>
            <p:nvPr/>
          </p:nvSpPr>
          <p:spPr>
            <a:xfrm>
              <a:off x="6471017" y="876285"/>
              <a:ext cx="4647946" cy="1800493"/>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spcAft>
                  <a:spcPts val="600"/>
                </a:spcAft>
                <a:buClr>
                  <a:schemeClr val="tx1"/>
                </a:buClr>
                <a:buFont typeface="Wingdings" panose="05000000000000000000" pitchFamily="2" charset="2"/>
                <a:buChar char="n"/>
              </a:pP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指派主政課室</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籌組成立防災協作中心</a:t>
              </a:r>
              <a:r>
                <a:rPr lang="en-US" altLang="zh-TW"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或媒合邀請地方合作夥伴協助</a:t>
              </a:r>
              <a:r>
                <a:rPr lang="en-US" altLang="zh-TW"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a:t>
              </a:r>
            </a:p>
            <a:p>
              <a:pPr marL="285750" indent="-285750" algn="just">
                <a:spcAft>
                  <a:spcPts val="600"/>
                </a:spcAft>
                <a:buClr>
                  <a:schemeClr val="tx1"/>
                </a:buClr>
                <a:buFont typeface="Wingdings" panose="05000000000000000000" pitchFamily="2" charset="2"/>
                <a:buChar char="n"/>
              </a:pP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視需求</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申請成為志願服務運用單位</a:t>
              </a:r>
              <a:endParaRPr lang="en-US" altLang="zh-TW"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spcAft>
                  <a:spcPts val="600"/>
                </a:spcAft>
                <a:buClr>
                  <a:schemeClr val="tx1"/>
                </a:buClr>
                <a:buFont typeface="Wingdings" panose="05000000000000000000" pitchFamily="2" charset="2"/>
                <a:buChar char="n"/>
              </a:pPr>
              <a:r>
                <a:rPr lang="zh-TW" altLang="zh-TW"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輔導培訓</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防災協作</a:t>
              </a:r>
              <a:r>
                <a:rPr lang="zh-TW" altLang="zh-TW"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中心</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副</a:t>
              </a:r>
              <a:r>
                <a:rPr lang="zh-TW" altLang="zh-TW"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主任及轄下各功能性編組之組成</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並建立</a:t>
              </a:r>
              <a:r>
                <a:rPr lang="zh-TW" altLang="zh-TW"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動員機制</a:t>
              </a:r>
              <a:endParaRPr lang="en-US" altLang="zh-TW"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spcAft>
                  <a:spcPts val="600"/>
                </a:spcAft>
                <a:buClr>
                  <a:schemeClr val="tx1"/>
                </a:buClr>
                <a:buFont typeface="Wingdings" panose="05000000000000000000" pitchFamily="2" charset="2"/>
                <a:buChar char="n"/>
              </a:pP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輔導成員取得志工／防災士資格認證</a:t>
              </a:r>
            </a:p>
          </p:txBody>
        </p:sp>
        <p:sp>
          <p:nvSpPr>
            <p:cNvPr id="59" name="文字方塊 74">
              <a:extLst>
                <a:ext uri="{FF2B5EF4-FFF2-40B4-BE49-F238E27FC236}">
                  <a16:creationId xmlns:a16="http://schemas.microsoft.com/office/drawing/2014/main" id="{D0BFB3FB-9F47-5AFF-828C-5858534FD480}"/>
                </a:ext>
              </a:extLst>
            </p:cNvPr>
            <p:cNvSpPr txBox="1"/>
            <p:nvPr/>
          </p:nvSpPr>
          <p:spPr>
            <a:xfrm>
              <a:off x="6471017" y="3288591"/>
              <a:ext cx="4647946" cy="1231106"/>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spcAft>
                  <a:spcPts val="600"/>
                </a:spcAft>
                <a:buClr>
                  <a:schemeClr val="tx1"/>
                </a:buClr>
                <a:buFont typeface="Wingdings" panose="05000000000000000000" pitchFamily="2" charset="2"/>
                <a:buChar char="n"/>
              </a:pP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常態性</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成員招募</a:t>
              </a:r>
              <a:endParaRPr lang="en-US" altLang="zh-TW"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spcAft>
                  <a:spcPts val="600"/>
                </a:spcAft>
                <a:buClr>
                  <a:schemeClr val="tx1"/>
                </a:buClr>
                <a:buFont typeface="Wingdings" panose="05000000000000000000" pitchFamily="2" charset="2"/>
                <a:buChar char="n"/>
              </a:pP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人力資料庫管理</a:t>
              </a:r>
              <a:endParaRPr lang="en-US" altLang="zh-TW"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spcAft>
                  <a:spcPts val="600"/>
                </a:spcAft>
                <a:buClr>
                  <a:schemeClr val="tx1"/>
                </a:buClr>
                <a:buFont typeface="Wingdings" panose="05000000000000000000" pitchFamily="2" charset="2"/>
                <a:buChar char="n"/>
              </a:pP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協助公所民眾</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疏散撤離</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避難收容處所開設</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與營運及</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物資發放</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等行政庶務工作與人力支援</a:t>
              </a:r>
              <a:endParaRPr lang="en-US" altLang="zh-TW"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0" name="文字方塊 75">
              <a:extLst>
                <a:ext uri="{FF2B5EF4-FFF2-40B4-BE49-F238E27FC236}">
                  <a16:creationId xmlns:a16="http://schemas.microsoft.com/office/drawing/2014/main" id="{6A20097F-D33B-6988-06E6-6BBC001B8D30}"/>
                </a:ext>
              </a:extLst>
            </p:cNvPr>
            <p:cNvSpPr txBox="1"/>
            <p:nvPr/>
          </p:nvSpPr>
          <p:spPr>
            <a:xfrm>
              <a:off x="6445926" y="5307688"/>
              <a:ext cx="4574275" cy="907941"/>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spcAft>
                  <a:spcPts val="600"/>
                </a:spcAft>
                <a:buClr>
                  <a:schemeClr val="tx1"/>
                </a:buClr>
                <a:buFont typeface="Wingdings" panose="05000000000000000000" pitchFamily="2" charset="2"/>
                <a:buChar char="n"/>
              </a:pP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轄區內既有</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志工</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及</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防災士</a:t>
              </a:r>
              <a:endParaRPr lang="en-US" altLang="zh-TW"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spcAft>
                  <a:spcPts val="600"/>
                </a:spcAft>
                <a:buClr>
                  <a:schemeClr val="tx1"/>
                </a:buClr>
                <a:buFont typeface="Wingdings" panose="05000000000000000000" pitchFamily="2" charset="2"/>
                <a:buChar char="n"/>
              </a:pP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韌性社區</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成員、</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志工組織</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發展協會</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及其他</a:t>
              </a:r>
              <a:r>
                <a:rPr lang="en-US" altLang="zh-TW"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NGO</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NPO</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組織</a:t>
              </a:r>
              <a:r>
                <a:rPr lang="en-US" altLang="zh-TW"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等</a:t>
              </a:r>
              <a:endParaRPr lang="en-US" altLang="zh-TW" sz="16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1" name="文字方塊 76">
              <a:extLst>
                <a:ext uri="{FF2B5EF4-FFF2-40B4-BE49-F238E27FC236}">
                  <a16:creationId xmlns:a16="http://schemas.microsoft.com/office/drawing/2014/main" id="{BE11E80E-8B05-0DC4-95BD-E0F05A1FFF4E}"/>
                </a:ext>
              </a:extLst>
            </p:cNvPr>
            <p:cNvSpPr txBox="1"/>
            <p:nvPr/>
          </p:nvSpPr>
          <p:spPr>
            <a:xfrm>
              <a:off x="6471016" y="559609"/>
              <a:ext cx="1261884" cy="369332"/>
            </a:xfrm>
            <a:prstGeom prst="rect">
              <a:avLst/>
            </a:prstGeom>
            <a:noFill/>
          </p:spPr>
          <p:txBody>
            <a:bodyPr wrap="non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鄉</a:t>
              </a:r>
              <a:r>
                <a:rPr lang="en-US" altLang="zh-TW"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公所</a:t>
              </a:r>
            </a:p>
          </p:txBody>
        </p:sp>
        <p:sp>
          <p:nvSpPr>
            <p:cNvPr id="62" name="文字方塊 77">
              <a:extLst>
                <a:ext uri="{FF2B5EF4-FFF2-40B4-BE49-F238E27FC236}">
                  <a16:creationId xmlns:a16="http://schemas.microsoft.com/office/drawing/2014/main" id="{37169C58-E3D2-6105-BEF1-0826DC54BCAD}"/>
                </a:ext>
              </a:extLst>
            </p:cNvPr>
            <p:cNvSpPr txBox="1"/>
            <p:nvPr/>
          </p:nvSpPr>
          <p:spPr>
            <a:xfrm>
              <a:off x="6471016" y="2960945"/>
              <a:ext cx="1569660" cy="369332"/>
            </a:xfrm>
            <a:prstGeom prst="rect">
              <a:avLst/>
            </a:prstGeom>
            <a:noFill/>
          </p:spPr>
          <p:txBody>
            <a:bodyPr wrap="non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防災協作中心</a:t>
              </a:r>
            </a:p>
          </p:txBody>
        </p:sp>
        <p:sp>
          <p:nvSpPr>
            <p:cNvPr id="63" name="文字方塊 78">
              <a:extLst>
                <a:ext uri="{FF2B5EF4-FFF2-40B4-BE49-F238E27FC236}">
                  <a16:creationId xmlns:a16="http://schemas.microsoft.com/office/drawing/2014/main" id="{95F987CD-788D-B114-EFDA-93538243E08F}"/>
                </a:ext>
              </a:extLst>
            </p:cNvPr>
            <p:cNvSpPr txBox="1"/>
            <p:nvPr/>
          </p:nvSpPr>
          <p:spPr>
            <a:xfrm>
              <a:off x="6442016" y="4938355"/>
              <a:ext cx="2492990" cy="369332"/>
            </a:xfrm>
            <a:prstGeom prst="rect">
              <a:avLst/>
            </a:prstGeom>
            <a:noFill/>
          </p:spPr>
          <p:txBody>
            <a:bodyPr wrap="non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TW" altLang="en-US"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常態性成員之人力來源</a:t>
              </a:r>
            </a:p>
          </p:txBody>
        </p:sp>
      </p:grpSp>
    </p:spTree>
    <p:extLst>
      <p:ext uri="{BB962C8B-B14F-4D97-AF65-F5344CB8AC3E}">
        <p14:creationId xmlns:p14="http://schemas.microsoft.com/office/powerpoint/2010/main" val="4226216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5FE5E-D3F5-4EC2-CB27-7356952558AB}"/>
            </a:ext>
          </a:extLst>
        </p:cNvPr>
        <p:cNvGrpSpPr/>
        <p:nvPr/>
      </p:nvGrpSpPr>
      <p:grpSpPr>
        <a:xfrm>
          <a:off x="0" y="0"/>
          <a:ext cx="0" cy="0"/>
          <a:chOff x="0" y="0"/>
          <a:chExt cx="0" cy="0"/>
        </a:xfrm>
      </p:grpSpPr>
      <p:pic>
        <p:nvPicPr>
          <p:cNvPr id="16386" name="Picture 2" descr="杜蘇芮颱風重創澎湖災後重建仍持續、垃圾路坍最頭疼- 澎湖縣- 自由時報電子報">
            <a:extLst>
              <a:ext uri="{FF2B5EF4-FFF2-40B4-BE49-F238E27FC236}">
                <a16:creationId xmlns:a16="http://schemas.microsoft.com/office/drawing/2014/main" id="{638C76B8-5432-080D-1B00-AE6A236E76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264" t="6349" b="20652"/>
          <a:stretch>
            <a:fillRect/>
          </a:stretch>
        </p:blipFill>
        <p:spPr bwMode="auto">
          <a:xfrm>
            <a:off x="2329200" y="0"/>
            <a:ext cx="9862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DA81AF48-B2A6-6210-A75A-229ACB3A8C10}"/>
              </a:ext>
            </a:extLst>
          </p:cNvPr>
          <p:cNvSpPr/>
          <p:nvPr/>
        </p:nvSpPr>
        <p:spPr>
          <a:xfrm>
            <a:off x="0" y="0"/>
            <a:ext cx="2329200" cy="6858000"/>
          </a:xfrm>
          <a:prstGeom prst="rect">
            <a:avLst/>
          </a:prstGeom>
          <a:solidFill>
            <a:srgbClr val="5CB5A3">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10">
            <a:extLst>
              <a:ext uri="{FF2B5EF4-FFF2-40B4-BE49-F238E27FC236}">
                <a16:creationId xmlns:a16="http://schemas.microsoft.com/office/drawing/2014/main" id="{01269ACD-2784-899C-3E58-ECA26771F608}"/>
              </a:ext>
            </a:extLst>
          </p:cNvPr>
          <p:cNvSpPr/>
          <p:nvPr/>
        </p:nvSpPr>
        <p:spPr>
          <a:xfrm>
            <a:off x="0" y="1885950"/>
            <a:ext cx="5372100" cy="157162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 name="矩形 5">
            <a:extLst>
              <a:ext uri="{FF2B5EF4-FFF2-40B4-BE49-F238E27FC236}">
                <a16:creationId xmlns:a16="http://schemas.microsoft.com/office/drawing/2014/main" id="{1EF1F7B3-E3A4-C1FF-9020-A3F52EB4AA2E}"/>
              </a:ext>
            </a:extLst>
          </p:cNvPr>
          <p:cNvSpPr/>
          <p:nvPr/>
        </p:nvSpPr>
        <p:spPr>
          <a:xfrm>
            <a:off x="1101139" y="976164"/>
            <a:ext cx="2508836" cy="761196"/>
          </a:xfrm>
          <a:prstGeom prst="rect">
            <a:avLst/>
          </a:pr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zh-CN" altLang="en-US" sz="1000"/>
          </a:p>
        </p:txBody>
      </p:sp>
      <p:sp>
        <p:nvSpPr>
          <p:cNvPr id="7" name="文字版面配置區 13">
            <a:extLst>
              <a:ext uri="{FF2B5EF4-FFF2-40B4-BE49-F238E27FC236}">
                <a16:creationId xmlns:a16="http://schemas.microsoft.com/office/drawing/2014/main" id="{2070B5D3-4122-1BEE-C89A-5865B57B28F1}"/>
              </a:ext>
            </a:extLst>
          </p:cNvPr>
          <p:cNvSpPr txBox="1">
            <a:spLocks/>
          </p:cNvSpPr>
          <p:nvPr/>
        </p:nvSpPr>
        <p:spPr>
          <a:xfrm>
            <a:off x="0" y="2164162"/>
            <a:ext cx="5194300" cy="1015200"/>
          </a:xfrm>
          <a:prstGeom prst="rect">
            <a:avLst/>
          </a:prstGeom>
        </p:spPr>
        <p:txBody>
          <a:bodyPr vert="horz" lIns="91440" tIns="45720" rIns="91440" bIns="45720" rtlCol="0" anchor="ctr"/>
          <a:lstStyle>
            <a:defPPr>
              <a:defRPr lang="en-US"/>
            </a:defPPr>
            <a:lvl1pPr marL="0" algn="l" defTabSz="457200" rtl="0" eaLnBrk="1" latinLnBrk="0" hangingPunct="1">
              <a:lnSpc>
                <a:spcPct val="100000"/>
              </a:lnSpc>
              <a:buNone/>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R="0" lvl="0" indent="0" algn="ctr" defTabSz="457200" rtl="0" eaLnBrk="1" fontAlgn="auto" latinLnBrk="0" hangingPunct="1">
              <a:lnSpc>
                <a:spcPct val="120000"/>
              </a:lnSpc>
              <a:spcBef>
                <a:spcPts val="0"/>
              </a:spcBef>
              <a:spcAft>
                <a:spcPts val="0"/>
              </a:spcAft>
              <a:buClrTx/>
              <a:buSzTx/>
              <a:buFont typeface="Arial"/>
              <a:buNone/>
              <a:tabLst/>
              <a:defRPr/>
            </a:pPr>
            <a:r>
              <a:rPr kumimoji="0" lang="zh-TW" altLang="en-US" sz="4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任務</a:t>
            </a:r>
          </a:p>
        </p:txBody>
      </p:sp>
      <p:sp>
        <p:nvSpPr>
          <p:cNvPr id="3" name="文字版面配置區 13">
            <a:extLst>
              <a:ext uri="{FF2B5EF4-FFF2-40B4-BE49-F238E27FC236}">
                <a16:creationId xmlns:a16="http://schemas.microsoft.com/office/drawing/2014/main" id="{D3D9A59F-11D5-F9F4-BF66-C9C9D231E4F1}"/>
              </a:ext>
            </a:extLst>
          </p:cNvPr>
          <p:cNvSpPr txBox="1">
            <a:spLocks/>
          </p:cNvSpPr>
          <p:nvPr/>
        </p:nvSpPr>
        <p:spPr>
          <a:xfrm>
            <a:off x="870634" y="940962"/>
            <a:ext cx="2969846" cy="831600"/>
          </a:xfrm>
          <a:prstGeom prst="rect">
            <a:avLst/>
          </a:prstGeom>
        </p:spPr>
        <p:txBody>
          <a:bodyPr vert="horz" lIns="91440" tIns="45720" rIns="91440" bIns="45720" rtlCol="0" anchor="ctr"/>
          <a:lstStyle>
            <a:defPPr>
              <a:defRPr lang="en-US"/>
            </a:defPPr>
            <a:lvl1pPr marL="0" algn="ctr" defTabSz="457200" rtl="0" eaLnBrk="1" latinLnBrk="0" hangingPunct="1">
              <a:lnSpc>
                <a:spcPct val="100000"/>
              </a:lnSpc>
              <a:buNone/>
              <a:defRPr lang="zh-TW" altLang="en-US" sz="4800" kern="1200" dirty="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TW" altLang="en-US" sz="3200" dirty="0"/>
              <a:t>防災協作中心</a:t>
            </a:r>
          </a:p>
        </p:txBody>
      </p:sp>
    </p:spTree>
    <p:extLst>
      <p:ext uri="{BB962C8B-B14F-4D97-AF65-F5344CB8AC3E}">
        <p14:creationId xmlns:p14="http://schemas.microsoft.com/office/powerpoint/2010/main" val="1899515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4078F-EDF5-DFC6-A50E-24B13E7FCFD8}"/>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8F87A1A4-F6C2-C593-842F-91B114F746AE}"/>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3B232D55-AA38-3D4C-7FB4-4EB77AD034A1}"/>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14</a:t>
            </a:fld>
            <a:endParaRPr lang="zh-TW" altLang="en-US"/>
          </a:p>
        </p:txBody>
      </p:sp>
      <p:grpSp>
        <p:nvGrpSpPr>
          <p:cNvPr id="5" name="群組 4">
            <a:extLst>
              <a:ext uri="{FF2B5EF4-FFF2-40B4-BE49-F238E27FC236}">
                <a16:creationId xmlns:a16="http://schemas.microsoft.com/office/drawing/2014/main" id="{8103CEA1-BED6-0862-5ABB-895846ADC4C2}"/>
              </a:ext>
            </a:extLst>
          </p:cNvPr>
          <p:cNvGrpSpPr/>
          <p:nvPr/>
        </p:nvGrpSpPr>
        <p:grpSpPr>
          <a:xfrm>
            <a:off x="813435" y="365125"/>
            <a:ext cx="10565131" cy="769441"/>
            <a:chOff x="813435" y="365125"/>
            <a:chExt cx="10565131" cy="769441"/>
          </a:xfrm>
        </p:grpSpPr>
        <p:sp>
          <p:nvSpPr>
            <p:cNvPr id="50" name="文本框 4">
              <a:extLst>
                <a:ext uri="{FF2B5EF4-FFF2-40B4-BE49-F238E27FC236}">
                  <a16:creationId xmlns:a16="http://schemas.microsoft.com/office/drawing/2014/main" id="{655F4970-886F-929A-EF02-293E825B974B}"/>
                </a:ext>
              </a:extLst>
            </p:cNvPr>
            <p:cNvSpPr txBox="1"/>
            <p:nvPr/>
          </p:nvSpPr>
          <p:spPr>
            <a:xfrm>
              <a:off x="1437948" y="365125"/>
              <a:ext cx="9940618" cy="769441"/>
            </a:xfrm>
            <a:prstGeom prst="rect">
              <a:avLst/>
            </a:prstGeom>
            <a:noFill/>
          </p:spPr>
          <p:txBody>
            <a:bodyPr wrap="square" rtlCol="0">
              <a:spAutoFit/>
            </a:bodyPr>
            <a:lstStyle/>
            <a:p>
              <a:r>
                <a:rPr lang="zh-TW" altLang="en-US" sz="4400" dirty="0">
                  <a:latin typeface="微软雅黑" panose="020B0503020204020204" pitchFamily="34" charset="-122"/>
                  <a:ea typeface="微软雅黑" panose="020B0503020204020204" pitchFamily="34" charset="-122"/>
                </a:rPr>
                <a:t>任務</a:t>
              </a:r>
              <a:r>
                <a:rPr lang="en-US" altLang="zh-TW" sz="4400" dirty="0">
                  <a:latin typeface="微软雅黑" panose="020B0503020204020204" pitchFamily="34" charset="-122"/>
                  <a:ea typeface="微软雅黑" panose="020B0503020204020204" pitchFamily="34" charset="-122"/>
                </a:rPr>
                <a:t>-</a:t>
              </a:r>
              <a:r>
                <a:rPr lang="zh-TW" altLang="en-US" sz="4400" dirty="0">
                  <a:latin typeface="微软雅黑" panose="020B0503020204020204" pitchFamily="34" charset="-122"/>
                  <a:ea typeface="微软雅黑" panose="020B0503020204020204" pitchFamily="34" charset="-122"/>
                </a:rPr>
                <a:t>平時整備</a:t>
              </a:r>
            </a:p>
          </p:txBody>
        </p:sp>
        <p:pic>
          <p:nvPicPr>
            <p:cNvPr id="4" name="圖形 3" descr="靶心 以實心填滿">
              <a:extLst>
                <a:ext uri="{FF2B5EF4-FFF2-40B4-BE49-F238E27FC236}">
                  <a16:creationId xmlns:a16="http://schemas.microsoft.com/office/drawing/2014/main" id="{F6B5FB27-8219-08B5-E7EA-A553483A62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3435" y="448587"/>
              <a:ext cx="633600" cy="633600"/>
            </a:xfrm>
            <a:prstGeom prst="rect">
              <a:avLst/>
            </a:prstGeom>
          </p:spPr>
        </p:pic>
      </p:grpSp>
      <p:grpSp>
        <p:nvGrpSpPr>
          <p:cNvPr id="2" name="群組 1">
            <a:extLst>
              <a:ext uri="{FF2B5EF4-FFF2-40B4-BE49-F238E27FC236}">
                <a16:creationId xmlns:a16="http://schemas.microsoft.com/office/drawing/2014/main" id="{809A4F9D-332B-F756-F9E9-7001DE1ADC9E}"/>
              </a:ext>
            </a:extLst>
          </p:cNvPr>
          <p:cNvGrpSpPr/>
          <p:nvPr/>
        </p:nvGrpSpPr>
        <p:grpSpPr>
          <a:xfrm>
            <a:off x="2102207" y="1674840"/>
            <a:ext cx="7943850" cy="5183161"/>
            <a:chOff x="1459304" y="1660767"/>
            <a:chExt cx="7447347" cy="4777706"/>
          </a:xfrm>
        </p:grpSpPr>
        <p:sp>
          <p:nvSpPr>
            <p:cNvPr id="3" name="Google Shape;634;p11">
              <a:extLst>
                <a:ext uri="{FF2B5EF4-FFF2-40B4-BE49-F238E27FC236}">
                  <a16:creationId xmlns:a16="http://schemas.microsoft.com/office/drawing/2014/main" id="{000B74AA-4023-B073-15D3-3669FF00106D}"/>
                </a:ext>
              </a:extLst>
            </p:cNvPr>
            <p:cNvSpPr txBox="1"/>
            <p:nvPr/>
          </p:nvSpPr>
          <p:spPr>
            <a:xfrm>
              <a:off x="1480929" y="1660767"/>
              <a:ext cx="1934416" cy="674428"/>
            </a:xfrm>
            <a:prstGeom prst="roundRect">
              <a:avLst/>
            </a:prstGeom>
            <a:ln>
              <a:prstDash val="sysDot"/>
            </a:ln>
          </p:spPr>
          <p:style>
            <a:lnRef idx="2">
              <a:schemeClr val="accent6"/>
            </a:lnRef>
            <a:fillRef idx="1">
              <a:schemeClr val="lt1"/>
            </a:fillRef>
            <a:effectRef idx="0">
              <a:schemeClr val="accent6"/>
            </a:effectRef>
            <a:fontRef idx="minor">
              <a:schemeClr val="dk1"/>
            </a:fontRef>
          </p:style>
          <p:txBody>
            <a:bodyPr spcFirstLastPara="1" wrap="square" lIns="68569" tIns="72000" rIns="68569" bIns="34275" anchor="ctr" anchorCtr="0">
              <a:spAutoFit/>
            </a:bodyPr>
            <a:lstStyle/>
            <a:p>
              <a:pPr>
                <a:buClr>
                  <a:srgbClr val="1F4E79"/>
                </a:buClr>
                <a:buSzPts val="5400"/>
              </a:pPr>
              <a:r>
                <a:rPr lang="zh-TW" altLang="en-US" sz="3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平時整備</a:t>
              </a:r>
              <a:endParaRPr sz="11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nvGrpSpPr>
            <p:cNvPr id="10" name="Google Shape;635;p11">
              <a:extLst>
                <a:ext uri="{FF2B5EF4-FFF2-40B4-BE49-F238E27FC236}">
                  <a16:creationId xmlns:a16="http://schemas.microsoft.com/office/drawing/2014/main" id="{9EA8A597-4404-431D-20A9-A215E9CA2BCA}"/>
                </a:ext>
              </a:extLst>
            </p:cNvPr>
            <p:cNvGrpSpPr/>
            <p:nvPr/>
          </p:nvGrpSpPr>
          <p:grpSpPr>
            <a:xfrm>
              <a:off x="7919477" y="1748686"/>
              <a:ext cx="922860" cy="301751"/>
              <a:chOff x="10104977" y="2300148"/>
              <a:chExt cx="1708491" cy="558625"/>
            </a:xfrm>
          </p:grpSpPr>
          <p:sp>
            <p:nvSpPr>
              <p:cNvPr id="47" name="Google Shape;636;p11">
                <a:extLst>
                  <a:ext uri="{FF2B5EF4-FFF2-40B4-BE49-F238E27FC236}">
                    <a16:creationId xmlns:a16="http://schemas.microsoft.com/office/drawing/2014/main" id="{D9FAE5A5-2129-0A34-ACF9-A9640AFCC945}"/>
                  </a:ext>
                </a:extLst>
              </p:cNvPr>
              <p:cNvSpPr/>
              <p:nvPr/>
            </p:nvSpPr>
            <p:spPr>
              <a:xfrm rot="13500000">
                <a:off x="10104978" y="2300147"/>
                <a:ext cx="558618" cy="558619"/>
              </a:xfrm>
              <a:custGeom>
                <a:avLst/>
                <a:gdLst/>
                <a:ahLst/>
                <a:cxnLst/>
                <a:rect l="l" t="t" r="r" b="b"/>
                <a:pathLst>
                  <a:path w="2304255" h="2304255" extrusionOk="0">
                    <a:moveTo>
                      <a:pt x="0" y="0"/>
                    </a:moveTo>
                    <a:lnTo>
                      <a:pt x="2304255" y="2304255"/>
                    </a:lnTo>
                    <a:lnTo>
                      <a:pt x="0" y="2304255"/>
                    </a:lnTo>
                    <a:lnTo>
                      <a:pt x="0" y="0"/>
                    </a:lnTo>
                    <a:close/>
                  </a:path>
                </a:pathLst>
              </a:custGeom>
              <a:noFill/>
              <a:ln w="19050" cap="flat" cmpd="sng">
                <a:solidFill>
                  <a:srgbClr val="FDE795"/>
                </a:solidFill>
                <a:prstDash val="solid"/>
                <a:round/>
                <a:headEnd type="none" w="sm" len="sm"/>
                <a:tailEnd type="none" w="sm" len="sm"/>
              </a:ln>
            </p:spPr>
            <p:txBody>
              <a:bodyPr spcFirstLastPara="1" wrap="square" lIns="68569" tIns="34275" rIns="68569" bIns="34275" anchor="ctr" anchorCtr="0">
                <a:noAutofit/>
              </a:bodyPr>
              <a:lstStyle/>
              <a:p>
                <a:pPr algn="ctr">
                  <a:buClr>
                    <a:schemeClr val="dk1"/>
                  </a:buClr>
                  <a:buSzPts val="1800"/>
                </a:pPr>
                <a:endParaRPr sz="1350" b="1">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48" name="Google Shape;637;p11">
                <a:extLst>
                  <a:ext uri="{FF2B5EF4-FFF2-40B4-BE49-F238E27FC236}">
                    <a16:creationId xmlns:a16="http://schemas.microsoft.com/office/drawing/2014/main" id="{7913BFE0-4FCB-AD8B-C3AF-B559C850D8C8}"/>
                  </a:ext>
                </a:extLst>
              </p:cNvPr>
              <p:cNvSpPr/>
              <p:nvPr/>
            </p:nvSpPr>
            <p:spPr>
              <a:xfrm rot="13500000">
                <a:off x="10666717" y="2300156"/>
                <a:ext cx="558616" cy="558617"/>
              </a:xfrm>
              <a:custGeom>
                <a:avLst/>
                <a:gdLst/>
                <a:ahLst/>
                <a:cxnLst/>
                <a:rect l="l" t="t" r="r" b="b"/>
                <a:pathLst>
                  <a:path w="2304255" h="2304255" extrusionOk="0">
                    <a:moveTo>
                      <a:pt x="0" y="0"/>
                    </a:moveTo>
                    <a:lnTo>
                      <a:pt x="2304255" y="2304255"/>
                    </a:lnTo>
                    <a:lnTo>
                      <a:pt x="0" y="2304255"/>
                    </a:lnTo>
                    <a:lnTo>
                      <a:pt x="0" y="0"/>
                    </a:lnTo>
                    <a:close/>
                  </a:path>
                </a:pathLst>
              </a:custGeom>
              <a:noFill/>
              <a:ln w="19050" cap="flat" cmpd="sng">
                <a:solidFill>
                  <a:srgbClr val="FDE795"/>
                </a:solidFill>
                <a:prstDash val="solid"/>
                <a:round/>
                <a:headEnd type="none" w="sm" len="sm"/>
                <a:tailEnd type="none" w="sm" len="sm"/>
              </a:ln>
            </p:spPr>
            <p:txBody>
              <a:bodyPr spcFirstLastPara="1" wrap="square" lIns="68569" tIns="34275" rIns="68569" bIns="34275" anchor="ctr" anchorCtr="0">
                <a:noAutofit/>
              </a:bodyPr>
              <a:lstStyle/>
              <a:p>
                <a:pPr algn="ctr">
                  <a:buClr>
                    <a:schemeClr val="dk1"/>
                  </a:buClr>
                  <a:buSzPts val="1800"/>
                </a:pPr>
                <a:endParaRPr sz="1350" b="1">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49" name="Google Shape;638;p11">
                <a:extLst>
                  <a:ext uri="{FF2B5EF4-FFF2-40B4-BE49-F238E27FC236}">
                    <a16:creationId xmlns:a16="http://schemas.microsoft.com/office/drawing/2014/main" id="{73B98AC5-172F-AB4A-E45C-450C3F9FFBED}"/>
                  </a:ext>
                </a:extLst>
              </p:cNvPr>
              <p:cNvSpPr/>
              <p:nvPr/>
            </p:nvSpPr>
            <p:spPr>
              <a:xfrm rot="13500000">
                <a:off x="11254852" y="2300154"/>
                <a:ext cx="558615" cy="558617"/>
              </a:xfrm>
              <a:custGeom>
                <a:avLst/>
                <a:gdLst/>
                <a:ahLst/>
                <a:cxnLst/>
                <a:rect l="l" t="t" r="r" b="b"/>
                <a:pathLst>
                  <a:path w="2304255" h="2304255" extrusionOk="0">
                    <a:moveTo>
                      <a:pt x="0" y="0"/>
                    </a:moveTo>
                    <a:lnTo>
                      <a:pt x="2304255" y="2304255"/>
                    </a:lnTo>
                    <a:lnTo>
                      <a:pt x="0" y="2304255"/>
                    </a:lnTo>
                    <a:lnTo>
                      <a:pt x="0" y="0"/>
                    </a:lnTo>
                    <a:close/>
                  </a:path>
                </a:pathLst>
              </a:custGeom>
              <a:noFill/>
              <a:ln w="19050" cap="flat" cmpd="sng">
                <a:solidFill>
                  <a:srgbClr val="FDE795"/>
                </a:solidFill>
                <a:prstDash val="solid"/>
                <a:round/>
                <a:headEnd type="none" w="sm" len="sm"/>
                <a:tailEnd type="none" w="sm" len="sm"/>
              </a:ln>
            </p:spPr>
            <p:txBody>
              <a:bodyPr spcFirstLastPara="1" wrap="square" lIns="68569" tIns="34275" rIns="68569" bIns="34275" anchor="ctr" anchorCtr="0">
                <a:noAutofit/>
              </a:bodyPr>
              <a:lstStyle/>
              <a:p>
                <a:pPr algn="ctr">
                  <a:buClr>
                    <a:schemeClr val="dk1"/>
                  </a:buClr>
                  <a:buSzPts val="1800"/>
                </a:pPr>
                <a:endParaRPr sz="1350" b="1">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grpSp>
        <p:sp>
          <p:nvSpPr>
            <p:cNvPr id="11" name="Google Shape;640;p11">
              <a:extLst>
                <a:ext uri="{FF2B5EF4-FFF2-40B4-BE49-F238E27FC236}">
                  <a16:creationId xmlns:a16="http://schemas.microsoft.com/office/drawing/2014/main" id="{A74737A9-A410-14B2-5695-70798154334B}"/>
                </a:ext>
              </a:extLst>
            </p:cNvPr>
            <p:cNvSpPr/>
            <p:nvPr/>
          </p:nvSpPr>
          <p:spPr>
            <a:xfrm>
              <a:off x="2537762" y="3433781"/>
              <a:ext cx="540000" cy="1620000"/>
            </a:xfrm>
            <a:prstGeom prst="roundRect">
              <a:avLst/>
            </a:prstGeom>
            <a:ln/>
          </p:spPr>
          <p:style>
            <a:lnRef idx="2">
              <a:schemeClr val="accent3"/>
            </a:lnRef>
            <a:fillRef idx="1">
              <a:schemeClr val="lt1"/>
            </a:fillRef>
            <a:effectRef idx="0">
              <a:schemeClr val="accent3"/>
            </a:effectRef>
            <a:fontRef idx="minor">
              <a:schemeClr val="dk1"/>
            </a:fontRef>
          </p:style>
          <p:txBody>
            <a:bodyPr spcFirstLastPara="1" wrap="square" lIns="68569" tIns="34275" rIns="68569" bIns="34275" anchor="ctr" anchorCtr="0">
              <a:noAutofit/>
            </a:bodyPr>
            <a:lstStyle/>
            <a:p>
              <a:pPr algn="ctr"/>
              <a:r>
                <a:rPr lang="zh-TW" altLang="en-US" sz="24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sym typeface="Arial"/>
                </a:rPr>
                <a:t>功能編組</a:t>
              </a:r>
              <a:endParaRPr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nvGrpSpPr>
            <p:cNvPr id="12" name="Google Shape;641;p11">
              <a:extLst>
                <a:ext uri="{FF2B5EF4-FFF2-40B4-BE49-F238E27FC236}">
                  <a16:creationId xmlns:a16="http://schemas.microsoft.com/office/drawing/2014/main" id="{6E633846-82A4-4A55-AD77-382B3C9D25B3}"/>
                </a:ext>
              </a:extLst>
            </p:cNvPr>
            <p:cNvGrpSpPr/>
            <p:nvPr/>
          </p:nvGrpSpPr>
          <p:grpSpPr>
            <a:xfrm>
              <a:off x="1459304" y="2983779"/>
              <a:ext cx="506248" cy="2521976"/>
              <a:chOff x="1134570" y="2377692"/>
              <a:chExt cx="405690" cy="2727719"/>
            </a:xfrm>
          </p:grpSpPr>
          <p:sp>
            <p:nvSpPr>
              <p:cNvPr id="45" name="Google Shape;642;p11">
                <a:extLst>
                  <a:ext uri="{FF2B5EF4-FFF2-40B4-BE49-F238E27FC236}">
                    <a16:creationId xmlns:a16="http://schemas.microsoft.com/office/drawing/2014/main" id="{748CDA14-292C-6B08-C56B-F5E88CC9B5F7}"/>
                  </a:ext>
                </a:extLst>
              </p:cNvPr>
              <p:cNvSpPr/>
              <p:nvPr/>
            </p:nvSpPr>
            <p:spPr>
              <a:xfrm rot="5400000">
                <a:off x="-26445" y="3538707"/>
                <a:ext cx="2727719" cy="405690"/>
              </a:xfrm>
              <a:prstGeom prst="roundRect">
                <a:avLst/>
              </a:prstGeom>
              <a:solidFill>
                <a:srgbClr val="258A8F">
                  <a:alpha val="54901"/>
                </a:srgbClr>
              </a:solidFill>
              <a:ln>
                <a:noFill/>
              </a:ln>
            </p:spPr>
            <p:txBody>
              <a:bodyPr spcFirstLastPara="1" wrap="square" lIns="68569" tIns="34275" rIns="68569" bIns="34275" anchor="ctr" anchorCtr="0">
                <a:spAutoFit/>
              </a:bodyPr>
              <a:lstStyle/>
              <a:p>
                <a:pPr algn="ctr"/>
                <a:endParaRPr sz="1050" b="1">
                  <a:solidFill>
                    <a:schemeClr val="dk1"/>
                  </a:solidFill>
                  <a:latin typeface="Times New Roman" panose="02020603050405020304" pitchFamily="18" charset="0"/>
                  <a:ea typeface="微軟正黑體" panose="020B0604030504040204" pitchFamily="34" charset="-120"/>
                  <a:cs typeface="Times New Roman" panose="02020603050405020304" pitchFamily="18" charset="0"/>
                  <a:sym typeface="Microsoft JhengHei"/>
                </a:endParaRPr>
              </a:p>
            </p:txBody>
          </p:sp>
          <p:sp>
            <p:nvSpPr>
              <p:cNvPr id="46" name="Google Shape;643;p11">
                <a:extLst>
                  <a:ext uri="{FF2B5EF4-FFF2-40B4-BE49-F238E27FC236}">
                    <a16:creationId xmlns:a16="http://schemas.microsoft.com/office/drawing/2014/main" id="{6038E087-BA05-1603-3635-6B6D2F77AAF3}"/>
                  </a:ext>
                </a:extLst>
              </p:cNvPr>
              <p:cNvSpPr txBox="1"/>
              <p:nvPr/>
            </p:nvSpPr>
            <p:spPr>
              <a:xfrm rot="5400000">
                <a:off x="99967" y="3487281"/>
                <a:ext cx="2473671" cy="369805"/>
              </a:xfrm>
              <a:prstGeom prst="roundRect">
                <a:avLst/>
              </a:prstGeom>
              <a:noFill/>
              <a:ln>
                <a:noFill/>
              </a:ln>
            </p:spPr>
            <p:txBody>
              <a:bodyPr spcFirstLastPara="1" vert="vert270" wrap="square" lIns="180000" tIns="72000" rIns="36000" bIns="72000" anchor="t" anchorCtr="0">
                <a:spAutoFit/>
              </a:bodyPr>
              <a:lstStyle/>
              <a:p>
                <a:r>
                  <a:rPr lang="zh-TW" altLang="en-US" sz="2400" b="1" dirty="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rPr>
                  <a:t>防</a:t>
                </a:r>
                <a:endParaRPr lang="en-US" altLang="zh-TW" sz="2400" b="1" dirty="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r>
                  <a:rPr lang="zh-TW" altLang="en-US" sz="2400" b="1" dirty="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rPr>
                  <a:t>災</a:t>
                </a:r>
                <a:endParaRPr lang="en-US" altLang="zh-TW" sz="2400" b="1" dirty="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r>
                  <a:rPr lang="zh-TW" altLang="en-US" sz="2400" b="1" dirty="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rPr>
                  <a:t>協</a:t>
                </a:r>
                <a:endParaRPr lang="en-US" altLang="zh-TW" sz="2400" b="1" dirty="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r>
                  <a:rPr lang="zh-TW" altLang="en-US" sz="2400" b="1" dirty="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rPr>
                  <a:t>作</a:t>
                </a:r>
                <a:endParaRPr lang="en-US" altLang="zh-TW" sz="2400" b="1" dirty="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r>
                  <a:rPr lang="zh-TW" altLang="en-US" sz="2400" b="1" dirty="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rPr>
                  <a:t>中</a:t>
                </a:r>
                <a:endParaRPr lang="en-US" altLang="zh-TW" sz="2400" b="1" dirty="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r>
                  <a:rPr lang="zh-TW" altLang="en-US" sz="2400" b="1" dirty="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rPr>
                  <a:t>心</a:t>
                </a:r>
                <a:endParaRPr sz="2400"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grpSp>
          <p:nvGrpSpPr>
            <p:cNvPr id="13" name="Google Shape;649;p11">
              <a:extLst>
                <a:ext uri="{FF2B5EF4-FFF2-40B4-BE49-F238E27FC236}">
                  <a16:creationId xmlns:a16="http://schemas.microsoft.com/office/drawing/2014/main" id="{E979D581-13FA-0229-9799-760B1B8D192A}"/>
                </a:ext>
              </a:extLst>
            </p:cNvPr>
            <p:cNvGrpSpPr/>
            <p:nvPr/>
          </p:nvGrpSpPr>
          <p:grpSpPr>
            <a:xfrm>
              <a:off x="3583970" y="1872055"/>
              <a:ext cx="5322681" cy="1426907"/>
              <a:chOff x="3464184" y="830578"/>
              <a:chExt cx="7096907" cy="1902542"/>
            </a:xfrm>
          </p:grpSpPr>
          <p:sp>
            <p:nvSpPr>
              <p:cNvPr id="43" name="Google Shape;650;p11">
                <a:extLst>
                  <a:ext uri="{FF2B5EF4-FFF2-40B4-BE49-F238E27FC236}">
                    <a16:creationId xmlns:a16="http://schemas.microsoft.com/office/drawing/2014/main" id="{C82A41BE-C3A6-1FC0-4C89-716204F7F7E7}"/>
                  </a:ext>
                </a:extLst>
              </p:cNvPr>
              <p:cNvSpPr/>
              <p:nvPr/>
            </p:nvSpPr>
            <p:spPr>
              <a:xfrm>
                <a:off x="3464184" y="830578"/>
                <a:ext cx="7096907" cy="1902542"/>
              </a:xfrm>
              <a:custGeom>
                <a:avLst/>
                <a:gdLst/>
                <a:ahLst/>
                <a:cxnLst/>
                <a:rect l="l" t="t" r="r" b="b"/>
                <a:pathLst>
                  <a:path w="5684704" h="1761269" extrusionOk="0">
                    <a:moveTo>
                      <a:pt x="288912" y="0"/>
                    </a:moveTo>
                    <a:lnTo>
                      <a:pt x="1481502" y="0"/>
                    </a:lnTo>
                    <a:cubicBezTo>
                      <a:pt x="1641064" y="0"/>
                      <a:pt x="1770414" y="129350"/>
                      <a:pt x="1770414" y="288912"/>
                    </a:cubicBezTo>
                    <a:lnTo>
                      <a:pt x="1770414" y="373143"/>
                    </a:lnTo>
                    <a:lnTo>
                      <a:pt x="5684704" y="373143"/>
                    </a:lnTo>
                    <a:lnTo>
                      <a:pt x="5684704" y="1761269"/>
                    </a:lnTo>
                    <a:lnTo>
                      <a:pt x="0" y="1761269"/>
                    </a:lnTo>
                    <a:lnTo>
                      <a:pt x="0" y="386937"/>
                    </a:lnTo>
                    <a:lnTo>
                      <a:pt x="0" y="373143"/>
                    </a:lnTo>
                    <a:lnTo>
                      <a:pt x="0" y="288912"/>
                    </a:lnTo>
                    <a:cubicBezTo>
                      <a:pt x="0" y="129350"/>
                      <a:pt x="129350" y="0"/>
                      <a:pt x="288912" y="0"/>
                    </a:cubicBezTo>
                    <a:close/>
                  </a:path>
                </a:pathLst>
              </a:custGeom>
              <a:solidFill>
                <a:srgbClr val="D5DBE5"/>
              </a:solidFill>
              <a:ln>
                <a:noFill/>
              </a:ln>
            </p:spPr>
            <p:txBody>
              <a:bodyPr spcFirstLastPara="1" wrap="square" lIns="68569" tIns="34275" rIns="68569" bIns="34275" anchor="ctr" anchorCtr="0">
                <a:noAutofit/>
              </a:bodyPr>
              <a:lstStyle/>
              <a:p>
                <a:pPr algn="ctr"/>
                <a:endParaRPr sz="135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44" name="Google Shape;651;p11">
                <a:extLst>
                  <a:ext uri="{FF2B5EF4-FFF2-40B4-BE49-F238E27FC236}">
                    <a16:creationId xmlns:a16="http://schemas.microsoft.com/office/drawing/2014/main" id="{2AFA60CE-65A8-FEA3-7E14-3CBA370C4108}"/>
                  </a:ext>
                </a:extLst>
              </p:cNvPr>
              <p:cNvSpPr txBox="1"/>
              <p:nvPr/>
            </p:nvSpPr>
            <p:spPr>
              <a:xfrm>
                <a:off x="3655181" y="830580"/>
                <a:ext cx="1443324" cy="425513"/>
              </a:xfrm>
              <a:prstGeom prst="rect">
                <a:avLst/>
              </a:prstGeom>
              <a:noFill/>
              <a:ln>
                <a:noFill/>
              </a:ln>
            </p:spPr>
            <p:txBody>
              <a:bodyPr spcFirstLastPara="1" wrap="square" lIns="68569" tIns="34275" rIns="68569" bIns="34275" anchor="t" anchorCtr="0">
                <a:spAutoFit/>
              </a:bodyPr>
              <a:lstStyle/>
              <a:p>
                <a:pPr algn="ctr">
                  <a:buClr>
                    <a:srgbClr val="323F4F"/>
                  </a:buClr>
                  <a:buSzPts val="2000"/>
                </a:pPr>
                <a:r>
                  <a:rPr lang="zh-TW" altLang="en-US" b="1" dirty="0">
                    <a:solidFill>
                      <a:srgbClr val="323F4F"/>
                    </a:solidFill>
                    <a:latin typeface="Times New Roman" panose="02020603050405020304" pitchFamily="18" charset="0"/>
                    <a:ea typeface="微軟正黑體" panose="020B0604030504040204" pitchFamily="34" charset="-120"/>
                    <a:cs typeface="Times New Roman" panose="02020603050405020304" pitchFamily="18" charset="0"/>
                    <a:sym typeface="Arial"/>
                  </a:rPr>
                  <a:t>行政管理</a:t>
                </a:r>
                <a:endParaRPr b="1" dirty="0">
                  <a:solidFill>
                    <a:srgbClr val="323F4F"/>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grpSp>
        <p:grpSp>
          <p:nvGrpSpPr>
            <p:cNvPr id="14" name="Google Shape;652;p11">
              <a:extLst>
                <a:ext uri="{FF2B5EF4-FFF2-40B4-BE49-F238E27FC236}">
                  <a16:creationId xmlns:a16="http://schemas.microsoft.com/office/drawing/2014/main" id="{AF5B679E-B4BD-E341-1894-8682A84690D9}"/>
                </a:ext>
              </a:extLst>
            </p:cNvPr>
            <p:cNvGrpSpPr/>
            <p:nvPr/>
          </p:nvGrpSpPr>
          <p:grpSpPr>
            <a:xfrm>
              <a:off x="3583970" y="3433781"/>
              <a:ext cx="5322681" cy="1426907"/>
              <a:chOff x="3464184" y="2912877"/>
              <a:chExt cx="7096907" cy="1902542"/>
            </a:xfrm>
          </p:grpSpPr>
          <p:sp>
            <p:nvSpPr>
              <p:cNvPr id="41" name="Google Shape;653;p11">
                <a:extLst>
                  <a:ext uri="{FF2B5EF4-FFF2-40B4-BE49-F238E27FC236}">
                    <a16:creationId xmlns:a16="http://schemas.microsoft.com/office/drawing/2014/main" id="{C2F0C6B9-DD4A-305A-62A6-71F485D10314}"/>
                  </a:ext>
                </a:extLst>
              </p:cNvPr>
              <p:cNvSpPr/>
              <p:nvPr/>
            </p:nvSpPr>
            <p:spPr>
              <a:xfrm>
                <a:off x="3464184" y="2912877"/>
                <a:ext cx="7096907" cy="1902542"/>
              </a:xfrm>
              <a:custGeom>
                <a:avLst/>
                <a:gdLst/>
                <a:ahLst/>
                <a:cxnLst/>
                <a:rect l="l" t="t" r="r" b="b"/>
                <a:pathLst>
                  <a:path w="5684704" h="1761269" extrusionOk="0">
                    <a:moveTo>
                      <a:pt x="288912" y="0"/>
                    </a:moveTo>
                    <a:lnTo>
                      <a:pt x="1481502" y="0"/>
                    </a:lnTo>
                    <a:cubicBezTo>
                      <a:pt x="1641064" y="0"/>
                      <a:pt x="1770414" y="129350"/>
                      <a:pt x="1770414" y="288912"/>
                    </a:cubicBezTo>
                    <a:lnTo>
                      <a:pt x="1770414" y="373143"/>
                    </a:lnTo>
                    <a:lnTo>
                      <a:pt x="5684704" y="373143"/>
                    </a:lnTo>
                    <a:lnTo>
                      <a:pt x="5684704" y="1761269"/>
                    </a:lnTo>
                    <a:lnTo>
                      <a:pt x="0" y="1761269"/>
                    </a:lnTo>
                    <a:lnTo>
                      <a:pt x="0" y="386937"/>
                    </a:lnTo>
                    <a:lnTo>
                      <a:pt x="0" y="373143"/>
                    </a:lnTo>
                    <a:lnTo>
                      <a:pt x="0" y="288912"/>
                    </a:lnTo>
                    <a:cubicBezTo>
                      <a:pt x="0" y="129350"/>
                      <a:pt x="129350" y="0"/>
                      <a:pt x="288912" y="0"/>
                    </a:cubicBezTo>
                    <a:close/>
                  </a:path>
                </a:pathLst>
              </a:custGeom>
              <a:solidFill>
                <a:srgbClr val="E6F2D9"/>
              </a:solidFill>
              <a:ln>
                <a:noFill/>
              </a:ln>
            </p:spPr>
            <p:txBody>
              <a:bodyPr spcFirstLastPara="1" wrap="square" lIns="68569" tIns="34275" rIns="68569" bIns="34275" anchor="ctr" anchorCtr="0">
                <a:noAutofit/>
              </a:bodyPr>
              <a:lstStyle/>
              <a:p>
                <a:pPr algn="ctr"/>
                <a:endParaRPr sz="135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42" name="Google Shape;654;p11">
                <a:extLst>
                  <a:ext uri="{FF2B5EF4-FFF2-40B4-BE49-F238E27FC236}">
                    <a16:creationId xmlns:a16="http://schemas.microsoft.com/office/drawing/2014/main" id="{19947BEE-3AE7-0764-9FB8-5EE897588C6F}"/>
                  </a:ext>
                </a:extLst>
              </p:cNvPr>
              <p:cNvSpPr txBox="1"/>
              <p:nvPr/>
            </p:nvSpPr>
            <p:spPr>
              <a:xfrm>
                <a:off x="3655181" y="2912877"/>
                <a:ext cx="1443324" cy="425513"/>
              </a:xfrm>
              <a:prstGeom prst="rect">
                <a:avLst/>
              </a:prstGeom>
              <a:noFill/>
              <a:ln>
                <a:noFill/>
              </a:ln>
            </p:spPr>
            <p:txBody>
              <a:bodyPr spcFirstLastPara="1" wrap="square" lIns="68569" tIns="34275" rIns="68569" bIns="34275" anchor="t" anchorCtr="0">
                <a:spAutoFit/>
              </a:bodyPr>
              <a:lstStyle/>
              <a:p>
                <a:pPr algn="ctr">
                  <a:buClr>
                    <a:srgbClr val="456220"/>
                  </a:buClr>
                  <a:buSzPts val="2000"/>
                </a:pPr>
                <a:r>
                  <a:rPr lang="zh-TW" altLang="en-US" b="1" dirty="0">
                    <a:solidFill>
                      <a:srgbClr val="456220"/>
                    </a:solidFill>
                    <a:latin typeface="Times New Roman" panose="02020603050405020304" pitchFamily="18" charset="0"/>
                    <a:ea typeface="微軟正黑體" panose="020B0604030504040204" pitchFamily="34" charset="-120"/>
                    <a:cs typeface="Times New Roman" panose="02020603050405020304" pitchFamily="18" charset="0"/>
                    <a:sym typeface="Arial"/>
                  </a:rPr>
                  <a:t>教育訓練</a:t>
                </a:r>
                <a:endParaRPr b="1" dirty="0">
                  <a:solidFill>
                    <a:srgbClr val="456220"/>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grpSp>
        <p:grpSp>
          <p:nvGrpSpPr>
            <p:cNvPr id="15" name="Google Shape;655;p11">
              <a:extLst>
                <a:ext uri="{FF2B5EF4-FFF2-40B4-BE49-F238E27FC236}">
                  <a16:creationId xmlns:a16="http://schemas.microsoft.com/office/drawing/2014/main" id="{506075A5-BC82-1AA6-B5AF-EFC6AEAE303C}"/>
                </a:ext>
              </a:extLst>
            </p:cNvPr>
            <p:cNvGrpSpPr/>
            <p:nvPr/>
          </p:nvGrpSpPr>
          <p:grpSpPr>
            <a:xfrm>
              <a:off x="3583970" y="4977965"/>
              <a:ext cx="5322681" cy="1426907"/>
              <a:chOff x="3464184" y="4971783"/>
              <a:chExt cx="7096907" cy="1902541"/>
            </a:xfrm>
          </p:grpSpPr>
          <p:sp>
            <p:nvSpPr>
              <p:cNvPr id="39" name="Google Shape;656;p11">
                <a:extLst>
                  <a:ext uri="{FF2B5EF4-FFF2-40B4-BE49-F238E27FC236}">
                    <a16:creationId xmlns:a16="http://schemas.microsoft.com/office/drawing/2014/main" id="{EA7078FF-79A5-B0A7-D61F-387A526EEA15}"/>
                  </a:ext>
                </a:extLst>
              </p:cNvPr>
              <p:cNvSpPr/>
              <p:nvPr/>
            </p:nvSpPr>
            <p:spPr>
              <a:xfrm>
                <a:off x="3464184" y="4971783"/>
                <a:ext cx="7096907" cy="1902541"/>
              </a:xfrm>
              <a:custGeom>
                <a:avLst/>
                <a:gdLst/>
                <a:ahLst/>
                <a:cxnLst/>
                <a:rect l="l" t="t" r="r" b="b"/>
                <a:pathLst>
                  <a:path w="5684704" h="1761269" extrusionOk="0">
                    <a:moveTo>
                      <a:pt x="288912" y="0"/>
                    </a:moveTo>
                    <a:lnTo>
                      <a:pt x="1481502" y="0"/>
                    </a:lnTo>
                    <a:cubicBezTo>
                      <a:pt x="1641064" y="0"/>
                      <a:pt x="1770414" y="129350"/>
                      <a:pt x="1770414" y="288912"/>
                    </a:cubicBezTo>
                    <a:lnTo>
                      <a:pt x="1770414" y="373143"/>
                    </a:lnTo>
                    <a:lnTo>
                      <a:pt x="5684704" y="373143"/>
                    </a:lnTo>
                    <a:lnTo>
                      <a:pt x="5684704" y="1761269"/>
                    </a:lnTo>
                    <a:lnTo>
                      <a:pt x="0" y="1761269"/>
                    </a:lnTo>
                    <a:lnTo>
                      <a:pt x="0" y="386937"/>
                    </a:lnTo>
                    <a:lnTo>
                      <a:pt x="0" y="373143"/>
                    </a:lnTo>
                    <a:lnTo>
                      <a:pt x="0" y="288912"/>
                    </a:lnTo>
                    <a:cubicBezTo>
                      <a:pt x="0" y="129350"/>
                      <a:pt x="129350" y="0"/>
                      <a:pt x="288912" y="0"/>
                    </a:cubicBezTo>
                    <a:close/>
                  </a:path>
                </a:pathLst>
              </a:custGeom>
              <a:solidFill>
                <a:srgbClr val="FFE07F">
                  <a:alpha val="64705"/>
                </a:srgbClr>
              </a:solidFill>
              <a:ln>
                <a:noFill/>
              </a:ln>
            </p:spPr>
            <p:txBody>
              <a:bodyPr spcFirstLastPara="1" wrap="square" lIns="68569" tIns="34275" rIns="68569" bIns="34275" anchor="ctr" anchorCtr="0">
                <a:noAutofit/>
              </a:bodyPr>
              <a:lstStyle/>
              <a:p>
                <a:pPr algn="ctr"/>
                <a:endParaRPr sz="135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40" name="Google Shape;657;p11">
                <a:extLst>
                  <a:ext uri="{FF2B5EF4-FFF2-40B4-BE49-F238E27FC236}">
                    <a16:creationId xmlns:a16="http://schemas.microsoft.com/office/drawing/2014/main" id="{5B3F18B5-5646-88C4-0920-367EF11255F0}"/>
                  </a:ext>
                </a:extLst>
              </p:cNvPr>
              <p:cNvSpPr txBox="1"/>
              <p:nvPr/>
            </p:nvSpPr>
            <p:spPr>
              <a:xfrm>
                <a:off x="3655181" y="4971785"/>
                <a:ext cx="1443324" cy="425513"/>
              </a:xfrm>
              <a:prstGeom prst="rect">
                <a:avLst/>
              </a:prstGeom>
              <a:noFill/>
              <a:ln>
                <a:noFill/>
              </a:ln>
            </p:spPr>
            <p:txBody>
              <a:bodyPr spcFirstLastPara="1" wrap="square" lIns="68569" tIns="34275" rIns="68569" bIns="34275" anchor="t" anchorCtr="0">
                <a:spAutoFit/>
              </a:bodyPr>
              <a:lstStyle/>
              <a:p>
                <a:pPr algn="ctr">
                  <a:buClr>
                    <a:srgbClr val="BC770B"/>
                  </a:buClr>
                  <a:buSzPts val="2000"/>
                </a:pPr>
                <a:r>
                  <a:rPr lang="zh-TW" altLang="en-US" b="1" dirty="0">
                    <a:solidFill>
                      <a:srgbClr val="BC770B"/>
                    </a:solidFill>
                    <a:latin typeface="Times New Roman" panose="02020603050405020304" pitchFamily="18" charset="0"/>
                    <a:ea typeface="微軟正黑體" panose="020B0604030504040204" pitchFamily="34" charset="-120"/>
                    <a:cs typeface="Times New Roman" panose="02020603050405020304" pitchFamily="18" charset="0"/>
                    <a:sym typeface="Arial"/>
                  </a:rPr>
                  <a:t>演習演訓</a:t>
                </a:r>
                <a:endParaRPr b="1" dirty="0">
                  <a:solidFill>
                    <a:srgbClr val="BC770B"/>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grpSp>
        <p:pic>
          <p:nvPicPr>
            <p:cNvPr id="17" name="Google Shape;665;p11">
              <a:extLst>
                <a:ext uri="{FF2B5EF4-FFF2-40B4-BE49-F238E27FC236}">
                  <a16:creationId xmlns:a16="http://schemas.microsoft.com/office/drawing/2014/main" id="{B1802B5F-F7AE-1446-CAB2-B1EAC4004502}"/>
                </a:ext>
              </a:extLst>
            </p:cNvPr>
            <p:cNvPicPr preferRelativeResize="0"/>
            <p:nvPr/>
          </p:nvPicPr>
          <p:blipFill rotWithShape="1">
            <a:blip r:embed="rId4">
              <a:alphaModFix/>
            </a:blip>
            <a:srcRect b="18926"/>
            <a:stretch/>
          </p:blipFill>
          <p:spPr>
            <a:xfrm rot="990566">
              <a:off x="8357937" y="2545087"/>
              <a:ext cx="446958" cy="526694"/>
            </a:xfrm>
            <a:prstGeom prst="rect">
              <a:avLst/>
            </a:prstGeom>
            <a:noFill/>
            <a:ln>
              <a:noFill/>
            </a:ln>
          </p:spPr>
        </p:pic>
        <p:pic>
          <p:nvPicPr>
            <p:cNvPr id="18" name="Google Shape;666;p11">
              <a:extLst>
                <a:ext uri="{FF2B5EF4-FFF2-40B4-BE49-F238E27FC236}">
                  <a16:creationId xmlns:a16="http://schemas.microsoft.com/office/drawing/2014/main" id="{CDA2925F-7DAE-D9A8-6648-7915EB35BD84}"/>
                </a:ext>
              </a:extLst>
            </p:cNvPr>
            <p:cNvPicPr preferRelativeResize="0"/>
            <p:nvPr/>
          </p:nvPicPr>
          <p:blipFill rotWithShape="1">
            <a:blip r:embed="rId5">
              <a:alphaModFix/>
            </a:blip>
            <a:srcRect b="31598"/>
            <a:stretch/>
          </p:blipFill>
          <p:spPr>
            <a:xfrm>
              <a:off x="8185816" y="4008716"/>
              <a:ext cx="685979" cy="586172"/>
            </a:xfrm>
            <a:prstGeom prst="rect">
              <a:avLst/>
            </a:prstGeom>
            <a:noFill/>
            <a:ln>
              <a:noFill/>
            </a:ln>
          </p:spPr>
        </p:pic>
        <p:pic>
          <p:nvPicPr>
            <p:cNvPr id="19" name="Google Shape;667;p11">
              <a:extLst>
                <a:ext uri="{FF2B5EF4-FFF2-40B4-BE49-F238E27FC236}">
                  <a16:creationId xmlns:a16="http://schemas.microsoft.com/office/drawing/2014/main" id="{8F56E35A-FC9E-78AB-5CEB-B8B9D9CBE153}"/>
                </a:ext>
              </a:extLst>
            </p:cNvPr>
            <p:cNvPicPr preferRelativeResize="0"/>
            <p:nvPr/>
          </p:nvPicPr>
          <p:blipFill rotWithShape="1">
            <a:blip r:embed="rId6">
              <a:alphaModFix/>
            </a:blip>
            <a:srcRect/>
            <a:stretch/>
          </p:blipFill>
          <p:spPr>
            <a:xfrm>
              <a:off x="8320124" y="5706724"/>
              <a:ext cx="522584" cy="532253"/>
            </a:xfrm>
            <a:prstGeom prst="rect">
              <a:avLst/>
            </a:prstGeom>
            <a:noFill/>
            <a:ln>
              <a:noFill/>
            </a:ln>
          </p:spPr>
        </p:pic>
        <p:sp>
          <p:nvSpPr>
            <p:cNvPr id="20" name="Google Shape;668;p11">
              <a:extLst>
                <a:ext uri="{FF2B5EF4-FFF2-40B4-BE49-F238E27FC236}">
                  <a16:creationId xmlns:a16="http://schemas.microsoft.com/office/drawing/2014/main" id="{46DE23DB-7A72-DB5B-7BB5-ADCD28B4AACB}"/>
                </a:ext>
              </a:extLst>
            </p:cNvPr>
            <p:cNvSpPr/>
            <p:nvPr/>
          </p:nvSpPr>
          <p:spPr>
            <a:xfrm>
              <a:off x="3594522" y="2696610"/>
              <a:ext cx="135000" cy="135000"/>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21" name="Google Shape;669;p11">
              <a:extLst>
                <a:ext uri="{FF2B5EF4-FFF2-40B4-BE49-F238E27FC236}">
                  <a16:creationId xmlns:a16="http://schemas.microsoft.com/office/drawing/2014/main" id="{0ABE5750-8474-EC77-0C83-C9482CA1C57E}"/>
                </a:ext>
              </a:extLst>
            </p:cNvPr>
            <p:cNvSpPr/>
            <p:nvPr/>
          </p:nvSpPr>
          <p:spPr>
            <a:xfrm>
              <a:off x="3601807" y="4182365"/>
              <a:ext cx="135000" cy="135000"/>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25" name="Google Shape;670;p11">
              <a:extLst>
                <a:ext uri="{FF2B5EF4-FFF2-40B4-BE49-F238E27FC236}">
                  <a16:creationId xmlns:a16="http://schemas.microsoft.com/office/drawing/2014/main" id="{674D5F2E-D63E-C9B0-CF9C-C4D0D9A3C78F}"/>
                </a:ext>
              </a:extLst>
            </p:cNvPr>
            <p:cNvSpPr/>
            <p:nvPr/>
          </p:nvSpPr>
          <p:spPr>
            <a:xfrm>
              <a:off x="3604603" y="5668119"/>
              <a:ext cx="135000" cy="135000"/>
            </a:xfrm>
            <a:prstGeom prst="ellipse">
              <a:avLst/>
            </a:prstGeom>
            <a:solidFill>
              <a:schemeClr val="lt1"/>
            </a:solidFill>
            <a:ln>
              <a:noFill/>
            </a:ln>
          </p:spPr>
          <p:txBody>
            <a:bodyPr spcFirstLastPara="1" wrap="square" lIns="68569" tIns="34275" rIns="68569" bIns="34275" anchor="ctr" anchorCtr="0">
              <a:noAutofit/>
            </a:bodyPr>
            <a:lstStyle/>
            <a:p>
              <a:pPr algn="ctr"/>
              <a:endParaRPr sz="1350">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cxnSp>
          <p:nvCxnSpPr>
            <p:cNvPr id="26" name="Google Shape;671;p11">
              <a:extLst>
                <a:ext uri="{FF2B5EF4-FFF2-40B4-BE49-F238E27FC236}">
                  <a16:creationId xmlns:a16="http://schemas.microsoft.com/office/drawing/2014/main" id="{7984644A-6A9B-2151-C82B-592E6ABBE753}"/>
                </a:ext>
              </a:extLst>
            </p:cNvPr>
            <p:cNvCxnSpPr>
              <a:cxnSpLocks/>
            </p:cNvCxnSpPr>
            <p:nvPr/>
          </p:nvCxnSpPr>
          <p:spPr>
            <a:xfrm rot="16200000" flipH="1">
              <a:off x="2024539" y="4233938"/>
              <a:ext cx="2986550" cy="10081"/>
            </a:xfrm>
            <a:prstGeom prst="bentConnector3">
              <a:avLst>
                <a:gd name="adj1" fmla="val 50000"/>
              </a:avLst>
            </a:prstGeom>
            <a:noFill/>
            <a:ln w="9525" cap="flat" cmpd="sng">
              <a:solidFill>
                <a:srgbClr val="FFC000"/>
              </a:solidFill>
              <a:prstDash val="solid"/>
              <a:miter lim="800000"/>
              <a:headEnd type="oval" w="med" len="med"/>
              <a:tailEnd type="oval" w="med" len="med"/>
            </a:ln>
          </p:spPr>
        </p:cxnSp>
        <p:cxnSp>
          <p:nvCxnSpPr>
            <p:cNvPr id="27" name="Google Shape;672;p11">
              <a:extLst>
                <a:ext uri="{FF2B5EF4-FFF2-40B4-BE49-F238E27FC236}">
                  <a16:creationId xmlns:a16="http://schemas.microsoft.com/office/drawing/2014/main" id="{A3D6D509-412B-6025-026E-7AC470E08277}"/>
                </a:ext>
              </a:extLst>
            </p:cNvPr>
            <p:cNvCxnSpPr>
              <a:cxnSpLocks/>
              <a:stCxn id="11" idx="3"/>
              <a:endCxn id="21" idx="2"/>
            </p:cNvCxnSpPr>
            <p:nvPr/>
          </p:nvCxnSpPr>
          <p:spPr>
            <a:xfrm>
              <a:off x="3077762" y="4243782"/>
              <a:ext cx="524045" cy="0"/>
            </a:xfrm>
            <a:prstGeom prst="straightConnector1">
              <a:avLst/>
            </a:prstGeom>
            <a:noFill/>
            <a:ln w="9525" cap="flat" cmpd="sng">
              <a:solidFill>
                <a:schemeClr val="dk1"/>
              </a:solidFill>
              <a:prstDash val="solid"/>
              <a:miter lim="800000"/>
              <a:headEnd type="none" w="sm" len="sm"/>
              <a:tailEnd type="oval" w="med" len="med"/>
            </a:ln>
          </p:spPr>
        </p:cxnSp>
        <p:sp>
          <p:nvSpPr>
            <p:cNvPr id="28" name="Google Shape;673;p11">
              <a:extLst>
                <a:ext uri="{FF2B5EF4-FFF2-40B4-BE49-F238E27FC236}">
                  <a16:creationId xmlns:a16="http://schemas.microsoft.com/office/drawing/2014/main" id="{0D9FF5A1-5F2B-B182-B890-A043F09A114E}"/>
                </a:ext>
              </a:extLst>
            </p:cNvPr>
            <p:cNvSpPr txBox="1"/>
            <p:nvPr/>
          </p:nvSpPr>
          <p:spPr>
            <a:xfrm>
              <a:off x="3805935" y="2187033"/>
              <a:ext cx="4485102" cy="1148960"/>
            </a:xfrm>
            <a:prstGeom prst="rect">
              <a:avLst/>
            </a:prstGeom>
            <a:noFill/>
            <a:ln>
              <a:noFill/>
            </a:ln>
          </p:spPr>
          <p:txBody>
            <a:bodyPr spcFirstLastPara="1" wrap="square" lIns="68569" tIns="34275" rIns="68569" bIns="34275" anchor="t" anchorCtr="0">
              <a:spAutoFit/>
            </a:bodyPr>
            <a:lstStyle/>
            <a:p>
              <a:pPr marL="285750" indent="-285750" algn="just">
                <a:buClr>
                  <a:schemeClr val="tx1"/>
                </a:buClr>
                <a:buSzPts val="1600"/>
                <a:buFont typeface="Wingdings" panose="05000000000000000000" pitchFamily="2" charset="2"/>
                <a:buChar char="l"/>
              </a:pP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人力管理</a:t>
              </a:r>
              <a:r>
                <a:rPr lang="en-US" altLang="zh-TW"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a:t>
              </a: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盤點人力需求／招募成員／功能編組</a:t>
              </a:r>
              <a:r>
                <a:rPr lang="en-US" altLang="zh-TW"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a:t>
              </a:r>
              <a:endParaRPr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pPr marL="285750" indent="-285750" algn="just">
                <a:spcBef>
                  <a:spcPts val="450"/>
                </a:spcBef>
                <a:buClr>
                  <a:schemeClr val="tx1"/>
                </a:buClr>
                <a:buSzPts val="1600"/>
                <a:buFont typeface="Wingdings" panose="05000000000000000000" pitchFamily="2" charset="2"/>
                <a:buChar char="l"/>
              </a:pP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確立各</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編組</a:t>
              </a: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角色與</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任務</a:t>
              </a: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、建立各項機制</a:t>
              </a:r>
              <a:endParaRPr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pPr marL="285750" indent="-285750" algn="just">
                <a:spcBef>
                  <a:spcPts val="450"/>
                </a:spcBef>
                <a:buClr>
                  <a:schemeClr val="tx1"/>
                </a:buClr>
                <a:buSzPts val="1600"/>
                <a:buFont typeface="Wingdings" panose="05000000000000000000" pitchFamily="2" charset="2"/>
                <a:buChar char="l"/>
              </a:pP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各類</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計畫撰寫</a:t>
              </a: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清冊</a:t>
              </a: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／資料庫建置與更新</a:t>
              </a:r>
              <a:endParaRPr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pPr marL="285750" indent="-285750" algn="just">
                <a:spcBef>
                  <a:spcPts val="450"/>
                </a:spcBef>
                <a:buClr>
                  <a:schemeClr val="tx1"/>
                </a:buClr>
                <a:buSzPts val="1600"/>
                <a:buFont typeface="Wingdings" panose="05000000000000000000" pitchFamily="2" charset="2"/>
                <a:buChar char="l"/>
              </a:pP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行政∕財政庶務</a:t>
              </a:r>
              <a:endParaRPr sz="16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9" name="Google Shape;674;p11">
              <a:extLst>
                <a:ext uri="{FF2B5EF4-FFF2-40B4-BE49-F238E27FC236}">
                  <a16:creationId xmlns:a16="http://schemas.microsoft.com/office/drawing/2014/main" id="{B0C8D56E-B45A-515D-6695-522FF6629ABE}"/>
                </a:ext>
              </a:extLst>
            </p:cNvPr>
            <p:cNvSpPr txBox="1"/>
            <p:nvPr/>
          </p:nvSpPr>
          <p:spPr>
            <a:xfrm>
              <a:off x="3774684" y="3859754"/>
              <a:ext cx="3881243" cy="862895"/>
            </a:xfrm>
            <a:prstGeom prst="rect">
              <a:avLst/>
            </a:prstGeom>
            <a:noFill/>
            <a:ln>
              <a:noFill/>
            </a:ln>
          </p:spPr>
          <p:txBody>
            <a:bodyPr spcFirstLastPara="1" wrap="square" lIns="68569" tIns="34275" rIns="68569" bIns="34275" anchor="t" anchorCtr="0">
              <a:spAutoFit/>
            </a:bodyPr>
            <a:lstStyle/>
            <a:p>
              <a:pPr marL="285750" indent="-285750" algn="just">
                <a:buClr>
                  <a:schemeClr val="tx1"/>
                </a:buClr>
                <a:buSzPts val="1600"/>
                <a:buFont typeface="Wingdings" panose="05000000000000000000" pitchFamily="2" charset="2"/>
                <a:buChar char="l"/>
              </a:pP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依據既有成員</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規劃教育訓練</a:t>
              </a: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課程</a:t>
              </a:r>
              <a:endParaRPr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pPr marL="285750" indent="-285750" algn="just">
                <a:spcBef>
                  <a:spcPts val="450"/>
                </a:spcBef>
                <a:buClr>
                  <a:schemeClr val="tx1"/>
                </a:buClr>
                <a:buSzPts val="1600"/>
                <a:buFont typeface="Wingdings" panose="05000000000000000000" pitchFamily="2" charset="2"/>
                <a:buChar char="l"/>
              </a:pP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定期／不定期辦理</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教育訓練</a:t>
              </a:r>
              <a:endParaRPr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pPr marL="285750" indent="-285750" algn="just">
                <a:spcBef>
                  <a:spcPts val="450"/>
                </a:spcBef>
                <a:buClr>
                  <a:schemeClr val="tx1"/>
                </a:buClr>
                <a:buSzPts val="1600"/>
                <a:buFont typeface="Wingdings" panose="05000000000000000000" pitchFamily="2" charset="2"/>
                <a:buChar char="l"/>
              </a:pP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防災士培訓亦可做為教育訓練一環</a:t>
              </a:r>
              <a:endParaRPr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31" name="Google Shape;675;p11">
              <a:extLst>
                <a:ext uri="{FF2B5EF4-FFF2-40B4-BE49-F238E27FC236}">
                  <a16:creationId xmlns:a16="http://schemas.microsoft.com/office/drawing/2014/main" id="{53291E94-1E8E-AF8C-5858-8D337AB954CC}"/>
                </a:ext>
              </a:extLst>
            </p:cNvPr>
            <p:cNvSpPr txBox="1"/>
            <p:nvPr/>
          </p:nvSpPr>
          <p:spPr>
            <a:xfrm>
              <a:off x="3757335" y="5289513"/>
              <a:ext cx="4338882" cy="1148960"/>
            </a:xfrm>
            <a:prstGeom prst="rect">
              <a:avLst/>
            </a:prstGeom>
            <a:noFill/>
            <a:ln>
              <a:noFill/>
            </a:ln>
          </p:spPr>
          <p:txBody>
            <a:bodyPr spcFirstLastPara="1" wrap="square" lIns="68569" tIns="34275" rIns="68569" bIns="34275" anchor="t" anchorCtr="0">
              <a:spAutoFit/>
            </a:bodyPr>
            <a:lstStyle/>
            <a:p>
              <a:pPr marL="285750" indent="-285750" algn="just">
                <a:buClr>
                  <a:schemeClr val="tx1"/>
                </a:buClr>
                <a:buSzPts val="1600"/>
                <a:buFont typeface="Wingdings" panose="05000000000000000000" pitchFamily="2" charset="2"/>
                <a:buChar char="l"/>
              </a:pP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兵棋推演</a:t>
              </a: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實兵演練</a:t>
              </a: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等演訓規劃</a:t>
              </a:r>
              <a:endParaRPr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pPr marL="285750" indent="-285750" algn="just">
                <a:spcBef>
                  <a:spcPts val="450"/>
                </a:spcBef>
                <a:buClr>
                  <a:schemeClr val="tx1"/>
                </a:buClr>
                <a:buSzPts val="1600"/>
                <a:buFont typeface="Wingdings" panose="05000000000000000000" pitchFamily="2" charset="2"/>
                <a:buChar char="l"/>
              </a:pP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研擬災害情境／境況</a:t>
              </a:r>
              <a:endParaRPr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pPr marL="285750" indent="-285750" algn="just">
                <a:spcBef>
                  <a:spcPts val="450"/>
                </a:spcBef>
                <a:buClr>
                  <a:schemeClr val="tx1"/>
                </a:buClr>
                <a:buSzPts val="1600"/>
                <a:buFont typeface="Wingdings" panose="05000000000000000000" pitchFamily="2" charset="2"/>
                <a:buChar char="l"/>
              </a:pPr>
              <a:r>
                <a:rPr lang="zh-TW" altLang="en-US"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辦理兵棋推演／實兵演練／檢討修正</a:t>
              </a:r>
              <a:endParaRPr sz="1600"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pPr marL="285750" indent="-285750" algn="just">
                <a:spcBef>
                  <a:spcPts val="450"/>
                </a:spcBef>
                <a:buClr>
                  <a:schemeClr val="tx1"/>
                </a:buClr>
                <a:buSzPts val="1600"/>
                <a:buFont typeface="Wingdings" panose="05000000000000000000" pitchFamily="2" charset="2"/>
                <a:buChar char="l"/>
              </a:pP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可與公所／社區既有之演訓活動結合</a:t>
              </a:r>
              <a:endParaRPr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33" name="Google Shape;676;p11">
              <a:extLst>
                <a:ext uri="{FF2B5EF4-FFF2-40B4-BE49-F238E27FC236}">
                  <a16:creationId xmlns:a16="http://schemas.microsoft.com/office/drawing/2014/main" id="{636FDB45-2601-1E86-335E-AE5C92DE0991}"/>
                </a:ext>
              </a:extLst>
            </p:cNvPr>
            <p:cNvSpPr txBox="1"/>
            <p:nvPr/>
          </p:nvSpPr>
          <p:spPr>
            <a:xfrm>
              <a:off x="5954623" y="1777004"/>
              <a:ext cx="1808297" cy="382995"/>
            </a:xfrm>
            <a:prstGeom prst="rect">
              <a:avLst/>
            </a:prstGeom>
            <a:noFill/>
            <a:ln>
              <a:noFill/>
            </a:ln>
          </p:spPr>
          <p:txBody>
            <a:bodyPr spcFirstLastPara="1" wrap="square" lIns="68569" tIns="0" rIns="68569" bIns="0" anchor="t" anchorCtr="0">
              <a:spAutoFit/>
            </a:bodyPr>
            <a:lstStyle/>
            <a:p>
              <a:pPr algn="just">
                <a:buClr>
                  <a:srgbClr val="D5DBE5"/>
                </a:buClr>
                <a:buSzPts val="3600"/>
              </a:pPr>
              <a:r>
                <a:rPr lang="zh-TW" altLang="en-US" sz="2700" dirty="0">
                  <a:ln w="0"/>
                  <a:solidFill>
                    <a:schemeClr val="accent1"/>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sym typeface="Arial"/>
                </a:rPr>
                <a:t>持續維運</a:t>
              </a:r>
              <a:endParaRPr sz="2700" dirty="0">
                <a:ln w="0"/>
                <a:solidFill>
                  <a:schemeClr val="accent1"/>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35" name="Google Shape;677;p11">
              <a:extLst>
                <a:ext uri="{FF2B5EF4-FFF2-40B4-BE49-F238E27FC236}">
                  <a16:creationId xmlns:a16="http://schemas.microsoft.com/office/drawing/2014/main" id="{65C8F52E-7B9B-430C-13E6-004A53E9FC5D}"/>
                </a:ext>
              </a:extLst>
            </p:cNvPr>
            <p:cNvSpPr txBox="1"/>
            <p:nvPr/>
          </p:nvSpPr>
          <p:spPr>
            <a:xfrm>
              <a:off x="5954329" y="3307911"/>
              <a:ext cx="1808297" cy="446801"/>
            </a:xfrm>
            <a:prstGeom prst="rect">
              <a:avLst/>
            </a:prstGeom>
            <a:noFill/>
            <a:ln>
              <a:noFill/>
            </a:ln>
          </p:spPr>
          <p:txBody>
            <a:bodyPr spcFirstLastPara="1" wrap="square" lIns="68569" tIns="34275" rIns="68569" bIns="34275" anchor="t" anchorCtr="0">
              <a:spAutoFit/>
            </a:bodyPr>
            <a:lstStyle/>
            <a:p>
              <a:pPr algn="just">
                <a:buClr>
                  <a:srgbClr val="E6F2D9"/>
                </a:buClr>
                <a:buSzPts val="3600"/>
              </a:pPr>
              <a:r>
                <a:rPr lang="zh-TW" altLang="en-US" sz="2700" b="1" dirty="0">
                  <a:solidFill>
                    <a:srgbClr val="00B050"/>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sym typeface="Arial"/>
                </a:rPr>
                <a:t>韌性培力</a:t>
              </a:r>
              <a:endParaRPr sz="2700" b="1" dirty="0">
                <a:solidFill>
                  <a:srgbClr val="00B050"/>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37" name="Google Shape;678;p11">
              <a:extLst>
                <a:ext uri="{FF2B5EF4-FFF2-40B4-BE49-F238E27FC236}">
                  <a16:creationId xmlns:a16="http://schemas.microsoft.com/office/drawing/2014/main" id="{82490CC7-FB5F-F5F4-C663-97D29F791769}"/>
                </a:ext>
              </a:extLst>
            </p:cNvPr>
            <p:cNvSpPr txBox="1"/>
            <p:nvPr/>
          </p:nvSpPr>
          <p:spPr>
            <a:xfrm>
              <a:off x="5999167" y="4861086"/>
              <a:ext cx="1808297" cy="446801"/>
            </a:xfrm>
            <a:prstGeom prst="rect">
              <a:avLst/>
            </a:prstGeom>
            <a:noFill/>
            <a:ln>
              <a:noFill/>
            </a:ln>
          </p:spPr>
          <p:txBody>
            <a:bodyPr spcFirstLastPara="1" wrap="square" lIns="68569" tIns="34275" rIns="68569" bIns="34275" anchor="t" anchorCtr="0">
              <a:spAutoFit/>
            </a:bodyPr>
            <a:lstStyle/>
            <a:p>
              <a:pPr algn="just">
                <a:buClr>
                  <a:srgbClr val="FFEBAC"/>
                </a:buClr>
                <a:buSzPts val="3600"/>
              </a:pPr>
              <a:r>
                <a:rPr lang="zh-TW" altLang="en-US" sz="2700" b="1" dirty="0">
                  <a:solidFill>
                    <a:srgbClr val="FFC000"/>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sym typeface="Arial"/>
                </a:rPr>
                <a:t>驗證檢討</a:t>
              </a:r>
              <a:endParaRPr sz="2700" b="1" dirty="0">
                <a:solidFill>
                  <a:srgbClr val="FFC000"/>
                </a:solidFill>
                <a:effectLst>
                  <a:outerShdw blurRad="38100" dist="38100" dir="2700000" algn="tl">
                    <a:srgbClr val="000000">
                      <a:alpha val="43137"/>
                    </a:srgbClr>
                  </a:outerShdw>
                </a:effectLst>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cxnSp>
          <p:nvCxnSpPr>
            <p:cNvPr id="38" name="直線單箭頭接點 37">
              <a:extLst>
                <a:ext uri="{FF2B5EF4-FFF2-40B4-BE49-F238E27FC236}">
                  <a16:creationId xmlns:a16="http://schemas.microsoft.com/office/drawing/2014/main" id="{26A3815F-6DAA-EF88-2398-06BEE0E0C65C}"/>
                </a:ext>
              </a:extLst>
            </p:cNvPr>
            <p:cNvCxnSpPr>
              <a:cxnSpLocks/>
            </p:cNvCxnSpPr>
            <p:nvPr/>
          </p:nvCxnSpPr>
          <p:spPr>
            <a:xfrm>
              <a:off x="1942398" y="4273319"/>
              <a:ext cx="6114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2637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4078F-EDF5-DFC6-A50E-24B13E7FCFD8}"/>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8F87A1A4-F6C2-C593-842F-91B114F746AE}"/>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3B232D55-AA38-3D4C-7FB4-4EB77AD034A1}"/>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15</a:t>
            </a:fld>
            <a:endParaRPr lang="zh-TW" altLang="en-US"/>
          </a:p>
        </p:txBody>
      </p:sp>
      <p:grpSp>
        <p:nvGrpSpPr>
          <p:cNvPr id="5" name="群組 4">
            <a:extLst>
              <a:ext uri="{FF2B5EF4-FFF2-40B4-BE49-F238E27FC236}">
                <a16:creationId xmlns:a16="http://schemas.microsoft.com/office/drawing/2014/main" id="{8103CEA1-BED6-0862-5ABB-895846ADC4C2}"/>
              </a:ext>
            </a:extLst>
          </p:cNvPr>
          <p:cNvGrpSpPr/>
          <p:nvPr/>
        </p:nvGrpSpPr>
        <p:grpSpPr>
          <a:xfrm>
            <a:off x="813434" y="365125"/>
            <a:ext cx="10565131" cy="769441"/>
            <a:chOff x="813435" y="365125"/>
            <a:chExt cx="10565131" cy="769441"/>
          </a:xfrm>
        </p:grpSpPr>
        <p:sp>
          <p:nvSpPr>
            <p:cNvPr id="50" name="文本框 4">
              <a:extLst>
                <a:ext uri="{FF2B5EF4-FFF2-40B4-BE49-F238E27FC236}">
                  <a16:creationId xmlns:a16="http://schemas.microsoft.com/office/drawing/2014/main" id="{655F4970-886F-929A-EF02-293E825B974B}"/>
                </a:ext>
              </a:extLst>
            </p:cNvPr>
            <p:cNvSpPr txBox="1"/>
            <p:nvPr/>
          </p:nvSpPr>
          <p:spPr>
            <a:xfrm>
              <a:off x="1437948" y="365125"/>
              <a:ext cx="9940618" cy="769441"/>
            </a:xfrm>
            <a:prstGeom prst="rect">
              <a:avLst/>
            </a:prstGeom>
            <a:noFill/>
          </p:spPr>
          <p:txBody>
            <a:bodyPr wrap="square" rtlCol="0">
              <a:spAutoFit/>
            </a:bodyPr>
            <a:lstStyle/>
            <a:p>
              <a:r>
                <a:rPr lang="zh-TW" altLang="en-US" sz="4400" dirty="0">
                  <a:latin typeface="微软雅黑" panose="020B0503020204020204" pitchFamily="34" charset="-122"/>
                  <a:ea typeface="微软雅黑" panose="020B0503020204020204" pitchFamily="34" charset="-122"/>
                </a:rPr>
                <a:t>任務</a:t>
              </a:r>
              <a:r>
                <a:rPr lang="en-US" altLang="zh-TW" sz="4400" dirty="0">
                  <a:latin typeface="微软雅黑" panose="020B0503020204020204" pitchFamily="34" charset="-122"/>
                  <a:ea typeface="微软雅黑" panose="020B0503020204020204" pitchFamily="34" charset="-122"/>
                </a:rPr>
                <a:t>-</a:t>
              </a:r>
              <a:r>
                <a:rPr lang="zh-TW" altLang="en-US" sz="4400" dirty="0">
                  <a:latin typeface="微软雅黑" panose="020B0503020204020204" pitchFamily="34" charset="-122"/>
                  <a:ea typeface="微软雅黑" panose="020B0503020204020204" pitchFamily="34" charset="-122"/>
                </a:rPr>
                <a:t>災時支援</a:t>
              </a:r>
            </a:p>
          </p:txBody>
        </p:sp>
        <p:pic>
          <p:nvPicPr>
            <p:cNvPr id="4" name="圖形 3" descr="靶心 以實心填滿">
              <a:extLst>
                <a:ext uri="{FF2B5EF4-FFF2-40B4-BE49-F238E27FC236}">
                  <a16:creationId xmlns:a16="http://schemas.microsoft.com/office/drawing/2014/main" id="{F6B5FB27-8219-08B5-E7EA-A553483A62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3435" y="448587"/>
              <a:ext cx="633600" cy="633600"/>
            </a:xfrm>
            <a:prstGeom prst="rect">
              <a:avLst/>
            </a:prstGeom>
          </p:spPr>
        </p:pic>
      </p:grpSp>
      <p:grpSp>
        <p:nvGrpSpPr>
          <p:cNvPr id="51" name="群組 50">
            <a:extLst>
              <a:ext uri="{FF2B5EF4-FFF2-40B4-BE49-F238E27FC236}">
                <a16:creationId xmlns:a16="http://schemas.microsoft.com/office/drawing/2014/main" id="{1949D370-F684-1C62-DE62-8D6DA4D9273F}"/>
              </a:ext>
            </a:extLst>
          </p:cNvPr>
          <p:cNvGrpSpPr/>
          <p:nvPr/>
        </p:nvGrpSpPr>
        <p:grpSpPr>
          <a:xfrm>
            <a:off x="1310157" y="1757697"/>
            <a:ext cx="9800999" cy="4819321"/>
            <a:chOff x="1994472" y="2384590"/>
            <a:chExt cx="8967656" cy="4356765"/>
          </a:xfrm>
        </p:grpSpPr>
        <p:grpSp>
          <p:nvGrpSpPr>
            <p:cNvPr id="53" name="Google Shape;694;p12">
              <a:extLst>
                <a:ext uri="{FF2B5EF4-FFF2-40B4-BE49-F238E27FC236}">
                  <a16:creationId xmlns:a16="http://schemas.microsoft.com/office/drawing/2014/main" id="{FE98DFD6-0C09-7D6D-0594-0A45637C1E8B}"/>
                </a:ext>
              </a:extLst>
            </p:cNvPr>
            <p:cNvGrpSpPr/>
            <p:nvPr/>
          </p:nvGrpSpPr>
          <p:grpSpPr>
            <a:xfrm>
              <a:off x="9950306" y="2435584"/>
              <a:ext cx="922867" cy="301744"/>
              <a:chOff x="13555431" y="2964226"/>
              <a:chExt cx="1708503" cy="558621"/>
            </a:xfrm>
          </p:grpSpPr>
          <p:sp>
            <p:nvSpPr>
              <p:cNvPr id="68" name="Google Shape;695;p12">
                <a:extLst>
                  <a:ext uri="{FF2B5EF4-FFF2-40B4-BE49-F238E27FC236}">
                    <a16:creationId xmlns:a16="http://schemas.microsoft.com/office/drawing/2014/main" id="{EDBB0F72-129F-C544-9889-4BF9E909295E}"/>
                  </a:ext>
                </a:extLst>
              </p:cNvPr>
              <p:cNvSpPr/>
              <p:nvPr/>
            </p:nvSpPr>
            <p:spPr>
              <a:xfrm rot="13500000">
                <a:off x="13555431" y="2964226"/>
                <a:ext cx="558615" cy="558616"/>
              </a:xfrm>
              <a:custGeom>
                <a:avLst/>
                <a:gdLst/>
                <a:ahLst/>
                <a:cxnLst/>
                <a:rect l="l" t="t" r="r" b="b"/>
                <a:pathLst>
                  <a:path w="2304255" h="2304255" extrusionOk="0">
                    <a:moveTo>
                      <a:pt x="0" y="0"/>
                    </a:moveTo>
                    <a:lnTo>
                      <a:pt x="2304255" y="2304255"/>
                    </a:lnTo>
                    <a:lnTo>
                      <a:pt x="0" y="2304255"/>
                    </a:lnTo>
                    <a:lnTo>
                      <a:pt x="0" y="0"/>
                    </a:lnTo>
                    <a:close/>
                  </a:path>
                </a:pathLst>
              </a:custGeom>
              <a:noFill/>
              <a:ln w="19050" cap="flat" cmpd="sng">
                <a:solidFill>
                  <a:srgbClr val="FDE795"/>
                </a:solidFill>
                <a:prstDash val="solid"/>
                <a:round/>
                <a:headEnd type="none" w="sm" len="sm"/>
                <a:tailEnd type="none" w="sm" len="sm"/>
              </a:ln>
            </p:spPr>
            <p:txBody>
              <a:bodyPr spcFirstLastPara="1" wrap="square" lIns="68569" tIns="34275" rIns="68569" bIns="34275" anchor="ctr" anchorCtr="0">
                <a:noAutofit/>
              </a:bodyPr>
              <a:lstStyle/>
              <a:p>
                <a:pPr algn="ctr">
                  <a:buClr>
                    <a:schemeClr val="dk1"/>
                  </a:buClr>
                  <a:buSzPts val="1800"/>
                </a:pPr>
                <a:endParaRPr sz="135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69" name="Google Shape;696;p12">
                <a:extLst>
                  <a:ext uri="{FF2B5EF4-FFF2-40B4-BE49-F238E27FC236}">
                    <a16:creationId xmlns:a16="http://schemas.microsoft.com/office/drawing/2014/main" id="{2DFE60B7-DF05-E45B-E0EC-901C5C054DC0}"/>
                  </a:ext>
                </a:extLst>
              </p:cNvPr>
              <p:cNvSpPr/>
              <p:nvPr/>
            </p:nvSpPr>
            <p:spPr>
              <a:xfrm rot="13500000">
                <a:off x="14117179" y="2964229"/>
                <a:ext cx="558614" cy="558618"/>
              </a:xfrm>
              <a:custGeom>
                <a:avLst/>
                <a:gdLst/>
                <a:ahLst/>
                <a:cxnLst/>
                <a:rect l="l" t="t" r="r" b="b"/>
                <a:pathLst>
                  <a:path w="2304255" h="2304255" extrusionOk="0">
                    <a:moveTo>
                      <a:pt x="0" y="0"/>
                    </a:moveTo>
                    <a:lnTo>
                      <a:pt x="2304255" y="2304255"/>
                    </a:lnTo>
                    <a:lnTo>
                      <a:pt x="0" y="2304255"/>
                    </a:lnTo>
                    <a:lnTo>
                      <a:pt x="0" y="0"/>
                    </a:lnTo>
                    <a:close/>
                  </a:path>
                </a:pathLst>
              </a:custGeom>
              <a:noFill/>
              <a:ln w="19050" cap="flat" cmpd="sng">
                <a:solidFill>
                  <a:srgbClr val="FDE795"/>
                </a:solidFill>
                <a:prstDash val="solid"/>
                <a:round/>
                <a:headEnd type="none" w="sm" len="sm"/>
                <a:tailEnd type="none" w="sm" len="sm"/>
              </a:ln>
            </p:spPr>
            <p:txBody>
              <a:bodyPr spcFirstLastPara="1" wrap="square" lIns="68569" tIns="34275" rIns="68569" bIns="34275" anchor="ctr" anchorCtr="0">
                <a:noAutofit/>
              </a:bodyPr>
              <a:lstStyle/>
              <a:p>
                <a:pPr algn="ctr">
                  <a:buClr>
                    <a:schemeClr val="dk1"/>
                  </a:buClr>
                  <a:buSzPts val="1800"/>
                </a:pPr>
                <a:endParaRPr sz="135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70" name="Google Shape;697;p12">
                <a:extLst>
                  <a:ext uri="{FF2B5EF4-FFF2-40B4-BE49-F238E27FC236}">
                    <a16:creationId xmlns:a16="http://schemas.microsoft.com/office/drawing/2014/main" id="{3A732F6D-49FE-47E5-B608-5CFD22DE1BE4}"/>
                  </a:ext>
                </a:extLst>
              </p:cNvPr>
              <p:cNvSpPr/>
              <p:nvPr/>
            </p:nvSpPr>
            <p:spPr>
              <a:xfrm rot="13500000">
                <a:off x="14705318" y="2964231"/>
                <a:ext cx="558614" cy="558618"/>
              </a:xfrm>
              <a:custGeom>
                <a:avLst/>
                <a:gdLst/>
                <a:ahLst/>
                <a:cxnLst/>
                <a:rect l="l" t="t" r="r" b="b"/>
                <a:pathLst>
                  <a:path w="2304255" h="2304255" extrusionOk="0">
                    <a:moveTo>
                      <a:pt x="0" y="0"/>
                    </a:moveTo>
                    <a:lnTo>
                      <a:pt x="2304255" y="2304255"/>
                    </a:lnTo>
                    <a:lnTo>
                      <a:pt x="0" y="2304255"/>
                    </a:lnTo>
                    <a:lnTo>
                      <a:pt x="0" y="0"/>
                    </a:lnTo>
                    <a:close/>
                  </a:path>
                </a:pathLst>
              </a:custGeom>
              <a:noFill/>
              <a:ln w="19050" cap="flat" cmpd="sng">
                <a:solidFill>
                  <a:srgbClr val="FDE795"/>
                </a:solidFill>
                <a:prstDash val="solid"/>
                <a:round/>
                <a:headEnd type="none" w="sm" len="sm"/>
                <a:tailEnd type="none" w="sm" len="sm"/>
              </a:ln>
            </p:spPr>
            <p:txBody>
              <a:bodyPr spcFirstLastPara="1" wrap="square" lIns="68569" tIns="34275" rIns="68569" bIns="34275" anchor="ctr" anchorCtr="0">
                <a:noAutofit/>
              </a:bodyPr>
              <a:lstStyle/>
              <a:p>
                <a:pPr algn="ctr">
                  <a:buClr>
                    <a:schemeClr val="dk1"/>
                  </a:buClr>
                  <a:buSzPts val="1800"/>
                </a:pPr>
                <a:endParaRPr sz="1350">
                  <a:solidFill>
                    <a:srgbClr val="000000"/>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grpSp>
        <p:grpSp>
          <p:nvGrpSpPr>
            <p:cNvPr id="54" name="Google Shape;699;p12">
              <a:extLst>
                <a:ext uri="{FF2B5EF4-FFF2-40B4-BE49-F238E27FC236}">
                  <a16:creationId xmlns:a16="http://schemas.microsoft.com/office/drawing/2014/main" id="{E13D295D-8E3D-B139-6B81-2B494946A5AC}"/>
                </a:ext>
              </a:extLst>
            </p:cNvPr>
            <p:cNvGrpSpPr/>
            <p:nvPr/>
          </p:nvGrpSpPr>
          <p:grpSpPr>
            <a:xfrm rot="10800000" flipH="1">
              <a:off x="2416070" y="3076636"/>
              <a:ext cx="4351179" cy="2970790"/>
              <a:chOff x="1596153" y="1999074"/>
              <a:chExt cx="5801572" cy="3961053"/>
            </a:xfrm>
          </p:grpSpPr>
          <p:sp>
            <p:nvSpPr>
              <p:cNvPr id="65" name="Google Shape;700;p12">
                <a:extLst>
                  <a:ext uri="{FF2B5EF4-FFF2-40B4-BE49-F238E27FC236}">
                    <a16:creationId xmlns:a16="http://schemas.microsoft.com/office/drawing/2014/main" id="{6451DF8F-5641-11ED-E2F1-FF6A68F96A2B}"/>
                  </a:ext>
                </a:extLst>
              </p:cNvPr>
              <p:cNvSpPr/>
              <p:nvPr/>
            </p:nvSpPr>
            <p:spPr>
              <a:xfrm>
                <a:off x="1596153" y="1999074"/>
                <a:ext cx="5801572" cy="1320352"/>
              </a:xfrm>
              <a:custGeom>
                <a:avLst/>
                <a:gdLst/>
                <a:ahLst/>
                <a:cxnLst/>
                <a:rect l="l" t="t" r="r" b="b"/>
                <a:pathLst>
                  <a:path w="5801572" h="1320350" extrusionOk="0">
                    <a:moveTo>
                      <a:pt x="5801572" y="1"/>
                    </a:moveTo>
                    <a:lnTo>
                      <a:pt x="4834640" y="1320349"/>
                    </a:lnTo>
                    <a:lnTo>
                      <a:pt x="966932" y="1320349"/>
                    </a:lnTo>
                    <a:lnTo>
                      <a:pt x="0" y="1"/>
                    </a:lnTo>
                    <a:lnTo>
                      <a:pt x="5801572" y="1"/>
                    </a:lnTo>
                    <a:close/>
                  </a:path>
                </a:pathLst>
              </a:custGeom>
              <a:solidFill>
                <a:srgbClr val="26849C">
                  <a:alpha val="34901"/>
                </a:srgbClr>
              </a:solidFill>
              <a:ln w="12700" cap="flat" cmpd="sng">
                <a:solidFill>
                  <a:schemeClr val="lt1"/>
                </a:solidFill>
                <a:prstDash val="solid"/>
                <a:miter lim="800000"/>
                <a:headEnd type="none" w="sm" len="sm"/>
                <a:tailEnd type="none" w="sm" len="sm"/>
              </a:ln>
            </p:spPr>
            <p:txBody>
              <a:bodyPr spcFirstLastPara="1" wrap="square" lIns="823369" tIns="61913" rIns="823369" bIns="61913" anchor="ctr" anchorCtr="0">
                <a:noAutofit/>
              </a:bodyPr>
              <a:lstStyle/>
              <a:p>
                <a:pPr algn="ctr">
                  <a:lnSpc>
                    <a:spcPct val="90000"/>
                  </a:lnSpc>
                  <a:buClr>
                    <a:schemeClr val="dk1"/>
                  </a:buClr>
                  <a:buSzPts val="6500"/>
                </a:pPr>
                <a:endParaRPr sz="4875">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66" name="Google Shape;701;p12">
                <a:extLst>
                  <a:ext uri="{FF2B5EF4-FFF2-40B4-BE49-F238E27FC236}">
                    <a16:creationId xmlns:a16="http://schemas.microsoft.com/office/drawing/2014/main" id="{E2C9E951-8486-FDD9-0272-1EBB9C3102ED}"/>
                  </a:ext>
                </a:extLst>
              </p:cNvPr>
              <p:cNvSpPr/>
              <p:nvPr/>
            </p:nvSpPr>
            <p:spPr>
              <a:xfrm>
                <a:off x="2563081" y="3319424"/>
                <a:ext cx="3867714" cy="1320351"/>
              </a:xfrm>
              <a:custGeom>
                <a:avLst/>
                <a:gdLst/>
                <a:ahLst/>
                <a:cxnLst/>
                <a:rect l="l" t="t" r="r" b="b"/>
                <a:pathLst>
                  <a:path w="3867714" h="1320350" extrusionOk="0">
                    <a:moveTo>
                      <a:pt x="3867714" y="1"/>
                    </a:moveTo>
                    <a:lnTo>
                      <a:pt x="2900782" y="1320349"/>
                    </a:lnTo>
                    <a:lnTo>
                      <a:pt x="966932" y="1320349"/>
                    </a:lnTo>
                    <a:lnTo>
                      <a:pt x="0" y="1"/>
                    </a:lnTo>
                    <a:lnTo>
                      <a:pt x="3867714" y="1"/>
                    </a:lnTo>
                    <a:close/>
                  </a:path>
                </a:pathLst>
              </a:custGeom>
              <a:solidFill>
                <a:srgbClr val="BFBFBF">
                  <a:alpha val="54901"/>
                </a:srgbClr>
              </a:solidFill>
              <a:ln w="12700" cap="flat" cmpd="sng">
                <a:solidFill>
                  <a:schemeClr val="lt1"/>
                </a:solidFill>
                <a:prstDash val="solid"/>
                <a:miter lim="800000"/>
                <a:headEnd type="none" w="sm" len="sm"/>
                <a:tailEnd type="none" w="sm" len="sm"/>
              </a:ln>
            </p:spPr>
            <p:txBody>
              <a:bodyPr spcFirstLastPara="1" wrap="square" lIns="569550" tIns="61913" rIns="569550" bIns="61913" anchor="ctr" anchorCtr="0">
                <a:noAutofit/>
              </a:bodyPr>
              <a:lstStyle/>
              <a:p>
                <a:pPr algn="ctr">
                  <a:lnSpc>
                    <a:spcPct val="90000"/>
                  </a:lnSpc>
                  <a:buClr>
                    <a:schemeClr val="dk1"/>
                  </a:buClr>
                  <a:buSzPts val="6500"/>
                </a:pPr>
                <a:endParaRPr sz="4875">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67" name="Google Shape;702;p12">
                <a:extLst>
                  <a:ext uri="{FF2B5EF4-FFF2-40B4-BE49-F238E27FC236}">
                    <a16:creationId xmlns:a16="http://schemas.microsoft.com/office/drawing/2014/main" id="{05568F15-01B5-0AD3-85ED-ACB6F8A1838E}"/>
                  </a:ext>
                </a:extLst>
              </p:cNvPr>
              <p:cNvSpPr/>
              <p:nvPr/>
            </p:nvSpPr>
            <p:spPr>
              <a:xfrm>
                <a:off x="3530009" y="4639776"/>
                <a:ext cx="1933858" cy="1320351"/>
              </a:xfrm>
              <a:custGeom>
                <a:avLst/>
                <a:gdLst/>
                <a:ahLst/>
                <a:cxnLst/>
                <a:rect l="l" t="t" r="r" b="b"/>
                <a:pathLst>
                  <a:path w="1933857" h="1320350" extrusionOk="0">
                    <a:moveTo>
                      <a:pt x="1933857" y="0"/>
                    </a:moveTo>
                    <a:lnTo>
                      <a:pt x="966929" y="1320350"/>
                    </a:lnTo>
                    <a:lnTo>
                      <a:pt x="966928" y="1320350"/>
                    </a:lnTo>
                    <a:lnTo>
                      <a:pt x="0" y="0"/>
                    </a:lnTo>
                    <a:lnTo>
                      <a:pt x="1933857" y="0"/>
                    </a:lnTo>
                    <a:close/>
                  </a:path>
                </a:pathLst>
              </a:custGeom>
              <a:solidFill>
                <a:srgbClr val="FFE07F">
                  <a:alpha val="64705"/>
                </a:srgbClr>
              </a:solidFill>
              <a:ln w="28575" cap="flat" cmpd="sng">
                <a:solidFill>
                  <a:srgbClr val="C00000"/>
                </a:solidFill>
                <a:prstDash val="dash"/>
                <a:miter lim="800000"/>
                <a:headEnd type="none" w="sm" len="sm"/>
                <a:tailEnd type="none" w="sm" len="sm"/>
              </a:ln>
            </p:spPr>
            <p:txBody>
              <a:bodyPr spcFirstLastPara="1" wrap="square" lIns="61913" tIns="61913" rIns="61913" bIns="61913" anchor="ctr" anchorCtr="0">
                <a:noAutofit/>
              </a:bodyPr>
              <a:lstStyle/>
              <a:p>
                <a:pPr algn="ctr">
                  <a:lnSpc>
                    <a:spcPct val="90000"/>
                  </a:lnSpc>
                  <a:buClr>
                    <a:schemeClr val="dk1"/>
                  </a:buClr>
                  <a:buSzPts val="6500"/>
                </a:pPr>
                <a:endParaRPr sz="4875">
                  <a:solidFill>
                    <a:schemeClr val="lt1"/>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grpSp>
        <p:sp>
          <p:nvSpPr>
            <p:cNvPr id="55" name="Google Shape;703;p12">
              <a:extLst>
                <a:ext uri="{FF2B5EF4-FFF2-40B4-BE49-F238E27FC236}">
                  <a16:creationId xmlns:a16="http://schemas.microsoft.com/office/drawing/2014/main" id="{349A7E80-D0BD-A9FD-787B-DCC2C37BE0A8}"/>
                </a:ext>
              </a:extLst>
            </p:cNvPr>
            <p:cNvSpPr txBox="1"/>
            <p:nvPr/>
          </p:nvSpPr>
          <p:spPr>
            <a:xfrm>
              <a:off x="2838626" y="5461762"/>
              <a:ext cx="3447432" cy="340812"/>
            </a:xfrm>
            <a:prstGeom prst="rect">
              <a:avLst/>
            </a:prstGeom>
            <a:noFill/>
            <a:ln>
              <a:noFill/>
            </a:ln>
          </p:spPr>
          <p:txBody>
            <a:bodyPr spcFirstLastPara="1" wrap="square" lIns="68569" tIns="34275" rIns="68569" bIns="34275" anchor="t" anchorCtr="0">
              <a:spAutoFit/>
            </a:bodyPr>
            <a:lstStyle/>
            <a:p>
              <a:r>
                <a:rPr lang="zh-TW" altLang="en-US" sz="2000" b="1" dirty="0">
                  <a:solidFill>
                    <a:srgbClr val="195868"/>
                  </a:solidFill>
                  <a:latin typeface="Times New Roman" panose="02020603050405020304" pitchFamily="18" charset="0"/>
                  <a:ea typeface="微軟正黑體" panose="020B0604030504040204" pitchFamily="34" charset="-120"/>
                  <a:cs typeface="Times New Roman" panose="02020603050405020304" pitchFamily="18" charset="0"/>
                  <a:sym typeface="Arial"/>
                </a:rPr>
                <a:t>支援</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避難收容處所開設</a:t>
              </a:r>
              <a:r>
                <a:rPr lang="zh-TW" altLang="en-US" sz="2000" b="1" dirty="0">
                  <a:solidFill>
                    <a:srgbClr val="195868"/>
                  </a:solidFill>
                  <a:latin typeface="Times New Roman" panose="02020603050405020304" pitchFamily="18" charset="0"/>
                  <a:ea typeface="微軟正黑體" panose="020B0604030504040204" pitchFamily="34" charset="-120"/>
                  <a:cs typeface="Times New Roman" panose="02020603050405020304" pitchFamily="18" charset="0"/>
                  <a:sym typeface="Arial"/>
                </a:rPr>
                <a:t>／</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營運</a:t>
              </a:r>
              <a:endParaRPr sz="1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56" name="Google Shape;704;p12">
              <a:extLst>
                <a:ext uri="{FF2B5EF4-FFF2-40B4-BE49-F238E27FC236}">
                  <a16:creationId xmlns:a16="http://schemas.microsoft.com/office/drawing/2014/main" id="{DFA190AE-A97E-F6E1-D35E-4DD2EFE5E01E}"/>
                </a:ext>
              </a:extLst>
            </p:cNvPr>
            <p:cNvSpPr txBox="1"/>
            <p:nvPr/>
          </p:nvSpPr>
          <p:spPr>
            <a:xfrm>
              <a:off x="3936055" y="4346193"/>
              <a:ext cx="1409414" cy="563401"/>
            </a:xfrm>
            <a:prstGeom prst="rect">
              <a:avLst/>
            </a:prstGeom>
            <a:noFill/>
            <a:ln>
              <a:noFill/>
            </a:ln>
          </p:spPr>
          <p:txBody>
            <a:bodyPr spcFirstLastPara="1" wrap="square" lIns="68569" tIns="34275" rIns="68569" bIns="34275" anchor="t" anchorCtr="0">
              <a:spAutoFit/>
            </a:bodyPr>
            <a:lstStyle/>
            <a:p>
              <a:pPr algn="ctr"/>
              <a:r>
                <a:rPr lang="zh-TW" altLang="en-US" b="1"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協助</a:t>
              </a:r>
              <a:r>
                <a:rPr lang="zh-TW" altLang="en-US"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疏散撤離</a:t>
              </a:r>
              <a:endParaRPr lang="en-US" altLang="zh-TW"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pPr algn="ctr"/>
              <a:r>
                <a:rPr lang="zh-TW" altLang="en-US" b="1" dirty="0">
                  <a:solidFill>
                    <a:srgbClr val="3A3838"/>
                  </a:solidFill>
                  <a:latin typeface="Times New Roman" panose="02020603050405020304" pitchFamily="18" charset="0"/>
                  <a:ea typeface="微軟正黑體" panose="020B0604030504040204" pitchFamily="34" charset="-120"/>
                  <a:cs typeface="Times New Roman" panose="02020603050405020304" pitchFamily="18" charset="0"/>
                  <a:sym typeface="Arial"/>
                </a:rPr>
                <a:t>協助</a:t>
              </a:r>
              <a:r>
                <a:rPr lang="zh-TW" altLang="en-US"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物資發放</a:t>
              </a:r>
              <a:endParaRPr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57" name="Google Shape;705;p12">
              <a:extLst>
                <a:ext uri="{FF2B5EF4-FFF2-40B4-BE49-F238E27FC236}">
                  <a16:creationId xmlns:a16="http://schemas.microsoft.com/office/drawing/2014/main" id="{0981B803-F6CB-7C26-CB13-A464DDEFA758}"/>
                </a:ext>
              </a:extLst>
            </p:cNvPr>
            <p:cNvSpPr txBox="1"/>
            <p:nvPr/>
          </p:nvSpPr>
          <p:spPr>
            <a:xfrm>
              <a:off x="4050641" y="3410187"/>
              <a:ext cx="1085874" cy="563401"/>
            </a:xfrm>
            <a:prstGeom prst="rect">
              <a:avLst/>
            </a:prstGeom>
            <a:noFill/>
            <a:ln>
              <a:noFill/>
            </a:ln>
          </p:spPr>
          <p:txBody>
            <a:bodyPr spcFirstLastPara="1" wrap="square" lIns="68569" tIns="34275" rIns="68569" bIns="34275" anchor="t" anchorCtr="0">
              <a:spAutoFit/>
            </a:bodyPr>
            <a:lstStyle/>
            <a:p>
              <a:pPr algn="ctr"/>
              <a:r>
                <a:rPr lang="zh-TW" altLang="en-US"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支援</a:t>
              </a:r>
              <a:endParaRPr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a:p>
              <a:pPr algn="ctr"/>
              <a:r>
                <a:rPr lang="zh-TW" altLang="en-US"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災害現場</a:t>
              </a:r>
              <a:endParaRPr sz="135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58" name="Google Shape;706;p12">
              <a:extLst>
                <a:ext uri="{FF2B5EF4-FFF2-40B4-BE49-F238E27FC236}">
                  <a16:creationId xmlns:a16="http://schemas.microsoft.com/office/drawing/2014/main" id="{276CCDD5-5ED2-2292-D756-34140682D1F9}"/>
                </a:ext>
              </a:extLst>
            </p:cNvPr>
            <p:cNvSpPr txBox="1"/>
            <p:nvPr/>
          </p:nvSpPr>
          <p:spPr>
            <a:xfrm>
              <a:off x="5300022" y="3404560"/>
              <a:ext cx="4664001" cy="343962"/>
            </a:xfrm>
            <a:prstGeom prst="rect">
              <a:avLst/>
            </a:prstGeom>
            <a:noFill/>
            <a:ln>
              <a:noFill/>
            </a:ln>
          </p:spPr>
          <p:txBody>
            <a:bodyPr spcFirstLastPara="1" wrap="square" lIns="68569" tIns="36000" rIns="68569" bIns="36000" anchor="t" anchorCtr="0">
              <a:spAutoFit/>
            </a:bodyPr>
            <a:lstStyle/>
            <a:p>
              <a:pPr algn="just">
                <a:buClr>
                  <a:srgbClr val="BC770B"/>
                </a:buClr>
                <a:buSzPts val="1800"/>
              </a:pPr>
              <a:r>
                <a:rPr lang="zh-TW" altLang="en-US" sz="16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防災協作中心成員</a:t>
              </a:r>
              <a:r>
                <a:rPr lang="en-US" altLang="zh-TW" sz="2000" b="1" u="sng" dirty="0">
                  <a:solidFill>
                    <a:srgbClr val="FF0000"/>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sym typeface="Arial"/>
                </a:rPr>
                <a:t>‶</a:t>
              </a:r>
              <a:r>
                <a:rPr lang="zh-TW" altLang="en-US" sz="2000" b="1" u="sng" dirty="0">
                  <a:solidFill>
                    <a:srgbClr val="FF0000"/>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sym typeface="Arial"/>
                </a:rPr>
                <a:t>應避免</a:t>
              </a:r>
              <a:r>
                <a:rPr lang="en-US" altLang="zh-TW" sz="2000" b="1" u="sng" dirty="0">
                  <a:solidFill>
                    <a:srgbClr val="FF0000"/>
                  </a:solidFill>
                  <a:highlight>
                    <a:srgbClr val="FFFF00"/>
                  </a:highlight>
                  <a:latin typeface="Times New Roman" panose="02020603050405020304" pitchFamily="18" charset="0"/>
                  <a:ea typeface="微軟正黑體" panose="020B0604030504040204" pitchFamily="34" charset="-120"/>
                  <a:cs typeface="Times New Roman" panose="02020603050405020304" pitchFamily="18" charset="0"/>
                  <a:sym typeface="Arial"/>
                </a:rPr>
                <a:t>″</a:t>
              </a:r>
              <a:r>
                <a:rPr lang="zh-TW" altLang="en-US" sz="16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進入災害現場等管制區域</a:t>
              </a:r>
              <a:endParaRPr sz="16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59" name="Google Shape;707;p12">
              <a:extLst>
                <a:ext uri="{FF2B5EF4-FFF2-40B4-BE49-F238E27FC236}">
                  <a16:creationId xmlns:a16="http://schemas.microsoft.com/office/drawing/2014/main" id="{079E6B31-CAD3-50AA-3FF7-E4D47DF65297}"/>
                </a:ext>
              </a:extLst>
            </p:cNvPr>
            <p:cNvSpPr txBox="1"/>
            <p:nvPr/>
          </p:nvSpPr>
          <p:spPr>
            <a:xfrm>
              <a:off x="5815188" y="4243781"/>
              <a:ext cx="4253514" cy="526303"/>
            </a:xfrm>
            <a:prstGeom prst="rect">
              <a:avLst/>
            </a:prstGeom>
            <a:noFill/>
            <a:ln>
              <a:noFill/>
            </a:ln>
          </p:spPr>
          <p:txBody>
            <a:bodyPr spcFirstLastPara="1" wrap="square" lIns="68569" tIns="34275" rIns="68569" bIns="34275" anchor="t" anchorCtr="0">
              <a:spAutoFit/>
            </a:bodyPr>
            <a:lstStyle/>
            <a:p>
              <a:pPr algn="just">
                <a:lnSpc>
                  <a:spcPts val="2000"/>
                </a:lnSpc>
                <a:buClr>
                  <a:srgbClr val="3F3F3F"/>
                </a:buClr>
                <a:buSzPts val="1800"/>
              </a:pP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sym typeface="Arial"/>
                </a:rPr>
                <a:t>防災協作中心成員可協助鄉</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sym typeface="Arial"/>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sym typeface="Arial"/>
                </a:rPr>
                <a:t>市</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sym typeface="Arial"/>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sym typeface="Arial"/>
                </a:rPr>
                <a:t>公所辦理轄內民眾</a:t>
              </a:r>
              <a:r>
                <a:rPr lang="zh-TW" altLang="en-US" sz="16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疏散撤離</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sym typeface="Arial"/>
                </a:rPr>
                <a:t>及</a:t>
              </a:r>
              <a:r>
                <a:rPr lang="zh-TW" altLang="en-US" sz="16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物資發放</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sym typeface="Arial"/>
                </a:rPr>
                <a:t>等工作</a:t>
              </a:r>
              <a:endParaRPr sz="1600" b="1" dirty="0">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sp>
          <p:nvSpPr>
            <p:cNvPr id="60" name="Google Shape;708;p12">
              <a:extLst>
                <a:ext uri="{FF2B5EF4-FFF2-40B4-BE49-F238E27FC236}">
                  <a16:creationId xmlns:a16="http://schemas.microsoft.com/office/drawing/2014/main" id="{E0D757EF-8656-6B7A-FC38-C58A7EDDCB18}"/>
                </a:ext>
              </a:extLst>
            </p:cNvPr>
            <p:cNvSpPr txBox="1"/>
            <p:nvPr/>
          </p:nvSpPr>
          <p:spPr>
            <a:xfrm>
              <a:off x="6708615" y="5206756"/>
              <a:ext cx="4253513" cy="758167"/>
            </a:xfrm>
            <a:prstGeom prst="rect">
              <a:avLst/>
            </a:prstGeom>
            <a:noFill/>
            <a:ln>
              <a:noFill/>
            </a:ln>
          </p:spPr>
          <p:txBody>
            <a:bodyPr spcFirstLastPara="1" wrap="square" lIns="68569" tIns="34275" rIns="68569" bIns="34275" anchor="t" anchorCtr="0">
              <a:spAutoFit/>
            </a:bodyPr>
            <a:lstStyle/>
            <a:p>
              <a:pPr algn="just">
                <a:lnSpc>
                  <a:spcPts val="2000"/>
                </a:lnSpc>
                <a:buClr>
                  <a:srgbClr val="26849C"/>
                </a:buClr>
                <a:buSzPts val="1800"/>
              </a:pPr>
              <a:r>
                <a:rPr lang="zh-TW" altLang="en-US" sz="1600" b="1" dirty="0">
                  <a:solidFill>
                    <a:srgbClr val="26849C"/>
                  </a:solidFill>
                  <a:latin typeface="Times New Roman" panose="02020603050405020304" pitchFamily="18" charset="0"/>
                  <a:ea typeface="微軟正黑體" panose="020B0604030504040204" pitchFamily="34" charset="-120"/>
                  <a:cs typeface="Times New Roman" panose="02020603050405020304" pitchFamily="18" charset="0"/>
                  <a:sym typeface="Arial"/>
                </a:rPr>
                <a:t>防災協作中心</a:t>
              </a:r>
              <a:r>
                <a:rPr lang="zh-TW" altLang="en-US" sz="1600" b="1" u="sng" dirty="0">
                  <a:solidFill>
                    <a:srgbClr val="26849C"/>
                  </a:solidFill>
                  <a:latin typeface="Times New Roman" panose="02020603050405020304" pitchFamily="18" charset="0"/>
                  <a:ea typeface="微軟正黑體" panose="020B0604030504040204" pitchFamily="34" charset="-120"/>
                  <a:cs typeface="Times New Roman" panose="02020603050405020304" pitchFamily="18" charset="0"/>
                  <a:sym typeface="Arial"/>
                </a:rPr>
                <a:t>災時最主要任務</a:t>
              </a:r>
              <a:r>
                <a:rPr lang="zh-TW" altLang="en-US" sz="1600" b="1" dirty="0">
                  <a:solidFill>
                    <a:srgbClr val="26849C"/>
                  </a:solidFill>
                  <a:latin typeface="Times New Roman" panose="02020603050405020304" pitchFamily="18" charset="0"/>
                  <a:ea typeface="微軟正黑體" panose="020B0604030504040204" pitchFamily="34" charset="-120"/>
                  <a:cs typeface="Times New Roman" panose="02020603050405020304" pitchFamily="18" charset="0"/>
                  <a:sym typeface="Arial"/>
                </a:rPr>
                <a:t>，為</a:t>
              </a:r>
              <a:r>
                <a:rPr lang="zh-TW" altLang="en-US" sz="16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協助鄉</a:t>
              </a:r>
              <a:r>
                <a:rPr lang="en-US" altLang="zh-TW" sz="16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a:t>
              </a:r>
              <a:r>
                <a:rPr lang="zh-TW" altLang="en-US" sz="16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市</a:t>
              </a:r>
              <a:r>
                <a:rPr lang="en-US" altLang="zh-TW" sz="16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a:t>
              </a:r>
              <a:r>
                <a:rPr lang="zh-TW" altLang="en-US" sz="1600" b="1" u="sng"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sym typeface="Arial"/>
                </a:rPr>
                <a:t>公所開設∕營運避難收容處所</a:t>
              </a:r>
              <a:r>
                <a:rPr lang="zh-TW" altLang="en-US" sz="1600" b="1" dirty="0">
                  <a:solidFill>
                    <a:srgbClr val="26849C"/>
                  </a:solidFill>
                  <a:latin typeface="Times New Roman" panose="02020603050405020304" pitchFamily="18" charset="0"/>
                  <a:ea typeface="微軟正黑體" panose="020B0604030504040204" pitchFamily="34" charset="-120"/>
                  <a:cs typeface="Times New Roman" panose="02020603050405020304" pitchFamily="18" charset="0"/>
                  <a:sym typeface="Arial"/>
                </a:rPr>
                <a:t>，以因應大規模災時龐大的臨時避難需求</a:t>
              </a:r>
              <a:endParaRPr sz="1600" b="1" dirty="0">
                <a:solidFill>
                  <a:srgbClr val="26849C"/>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pic>
          <p:nvPicPr>
            <p:cNvPr id="61" name="Google Shape;709;p12" descr="關閉 以實心填滿">
              <a:extLst>
                <a:ext uri="{FF2B5EF4-FFF2-40B4-BE49-F238E27FC236}">
                  <a16:creationId xmlns:a16="http://schemas.microsoft.com/office/drawing/2014/main" id="{EC716A4D-5C8C-A0A0-AB42-55F61D60E91A}"/>
                </a:ext>
              </a:extLst>
            </p:cNvPr>
            <p:cNvPicPr preferRelativeResize="0"/>
            <p:nvPr/>
          </p:nvPicPr>
          <p:blipFill rotWithShape="1">
            <a:blip r:embed="rId4">
              <a:alphaModFix/>
            </a:blip>
            <a:srcRect/>
            <a:stretch/>
          </p:blipFill>
          <p:spPr>
            <a:xfrm rot="1238914">
              <a:off x="4044005" y="3059220"/>
              <a:ext cx="1134970" cy="1029347"/>
            </a:xfrm>
            <a:prstGeom prst="rect">
              <a:avLst/>
            </a:prstGeom>
            <a:noFill/>
            <a:ln>
              <a:noFill/>
            </a:ln>
          </p:spPr>
        </p:pic>
        <p:pic>
          <p:nvPicPr>
            <p:cNvPr id="62" name="Google Shape;710;p12">
              <a:extLst>
                <a:ext uri="{FF2B5EF4-FFF2-40B4-BE49-F238E27FC236}">
                  <a16:creationId xmlns:a16="http://schemas.microsoft.com/office/drawing/2014/main" id="{5D8045F8-EB5B-52A1-4148-37B4E03BCBD5}"/>
                </a:ext>
              </a:extLst>
            </p:cNvPr>
            <p:cNvPicPr preferRelativeResize="0"/>
            <p:nvPr/>
          </p:nvPicPr>
          <p:blipFill rotWithShape="1">
            <a:blip r:embed="rId5">
              <a:alphaModFix/>
            </a:blip>
            <a:srcRect/>
            <a:stretch/>
          </p:blipFill>
          <p:spPr>
            <a:xfrm>
              <a:off x="4345742" y="5053419"/>
              <a:ext cx="491832" cy="491832"/>
            </a:xfrm>
            <a:prstGeom prst="rect">
              <a:avLst/>
            </a:prstGeom>
            <a:noFill/>
            <a:ln>
              <a:noFill/>
            </a:ln>
          </p:spPr>
        </p:pic>
        <p:sp>
          <p:nvSpPr>
            <p:cNvPr id="63" name="Google Shape;711;p12">
              <a:extLst>
                <a:ext uri="{FF2B5EF4-FFF2-40B4-BE49-F238E27FC236}">
                  <a16:creationId xmlns:a16="http://schemas.microsoft.com/office/drawing/2014/main" id="{265D1CB5-C918-97BE-C1B8-B925EB81BC59}"/>
                </a:ext>
              </a:extLst>
            </p:cNvPr>
            <p:cNvSpPr txBox="1"/>
            <p:nvPr/>
          </p:nvSpPr>
          <p:spPr>
            <a:xfrm>
              <a:off x="1994472" y="2384590"/>
              <a:ext cx="2661945" cy="1064227"/>
            </a:xfrm>
            <a:prstGeom prst="rect">
              <a:avLst/>
            </a:prstGeom>
            <a:noFill/>
            <a:ln>
              <a:noFill/>
            </a:ln>
          </p:spPr>
          <p:txBody>
            <a:bodyPr spcFirstLastPara="1" wrap="square" lIns="108000" tIns="34275" rIns="36000" bIns="34275" anchor="t" anchorCtr="0">
              <a:spAutoFit/>
            </a:bodyPr>
            <a:lstStyle/>
            <a:p>
              <a:pPr algn="ctr">
                <a:buClr>
                  <a:srgbClr val="26849C"/>
                </a:buClr>
                <a:buSzPts val="5400"/>
              </a:pPr>
              <a:r>
                <a:rPr lang="zh-TW" altLang="en-US" sz="3600" b="1" dirty="0">
                  <a:solidFill>
                    <a:srgbClr val="26849C"/>
                  </a:solidFill>
                  <a:latin typeface="Times New Roman" panose="02020603050405020304" pitchFamily="18" charset="0"/>
                  <a:ea typeface="微軟正黑體" panose="020B0604030504040204" pitchFamily="34" charset="-120"/>
                  <a:cs typeface="Times New Roman" panose="02020603050405020304" pitchFamily="18" charset="0"/>
                  <a:sym typeface="Arial"/>
                </a:rPr>
                <a:t>防災協作中心</a:t>
              </a:r>
            </a:p>
            <a:p>
              <a:pPr algn="ctr">
                <a:buClr>
                  <a:srgbClr val="26849C"/>
                </a:buClr>
                <a:buSzPts val="5400"/>
              </a:pPr>
              <a:r>
                <a:rPr lang="zh-TW" altLang="en-US" sz="3600" b="1" dirty="0">
                  <a:solidFill>
                    <a:srgbClr val="26849C"/>
                  </a:solidFill>
                  <a:latin typeface="Times New Roman" panose="02020603050405020304" pitchFamily="18" charset="0"/>
                  <a:ea typeface="微軟正黑體" panose="020B0604030504040204" pitchFamily="34" charset="-120"/>
                  <a:cs typeface="Times New Roman" panose="02020603050405020304" pitchFamily="18" charset="0"/>
                  <a:sym typeface="Arial"/>
                </a:rPr>
                <a:t>公助</a:t>
              </a:r>
              <a:r>
                <a:rPr lang="en-US" altLang="zh-TW" sz="3600" b="1" dirty="0">
                  <a:solidFill>
                    <a:srgbClr val="26849C"/>
                  </a:solidFill>
                  <a:latin typeface="Times New Roman" panose="02020603050405020304" pitchFamily="18" charset="0"/>
                  <a:ea typeface="微軟正黑體" panose="020B0604030504040204" pitchFamily="34" charset="-120"/>
                  <a:cs typeface="Times New Roman" panose="02020603050405020304" pitchFamily="18" charset="0"/>
                  <a:sym typeface="Arial"/>
                </a:rPr>
                <a:t>/</a:t>
              </a:r>
              <a:r>
                <a:rPr lang="zh-TW" altLang="en-US" sz="3600" b="1" dirty="0">
                  <a:solidFill>
                    <a:srgbClr val="26849C"/>
                  </a:solidFill>
                  <a:latin typeface="Times New Roman" panose="02020603050405020304" pitchFamily="18" charset="0"/>
                  <a:ea typeface="微軟正黑體" panose="020B0604030504040204" pitchFamily="34" charset="-120"/>
                  <a:cs typeface="Times New Roman" panose="02020603050405020304" pitchFamily="18" charset="0"/>
                  <a:sym typeface="Arial"/>
                </a:rPr>
                <a:t>互助</a:t>
              </a:r>
            </a:p>
          </p:txBody>
        </p:sp>
        <p:sp>
          <p:nvSpPr>
            <p:cNvPr id="64" name="Google Shape;712;p12">
              <a:extLst>
                <a:ext uri="{FF2B5EF4-FFF2-40B4-BE49-F238E27FC236}">
                  <a16:creationId xmlns:a16="http://schemas.microsoft.com/office/drawing/2014/main" id="{D559AAD6-CFC8-8051-6B56-CF03094B1473}"/>
                </a:ext>
              </a:extLst>
            </p:cNvPr>
            <p:cNvSpPr txBox="1"/>
            <p:nvPr/>
          </p:nvSpPr>
          <p:spPr>
            <a:xfrm>
              <a:off x="2408351" y="6115350"/>
              <a:ext cx="7478171" cy="626005"/>
            </a:xfrm>
            <a:prstGeom prst="rect">
              <a:avLst/>
            </a:prstGeom>
            <a:noFill/>
            <a:ln>
              <a:noFill/>
            </a:ln>
          </p:spPr>
          <p:txBody>
            <a:bodyPr spcFirstLastPara="1" wrap="square" lIns="36000" tIns="34275" rIns="36000" bIns="34275" anchor="t" anchorCtr="0">
              <a:spAutoFit/>
            </a:bodyPr>
            <a:lstStyle/>
            <a:p>
              <a:pPr algn="just">
                <a:buClr>
                  <a:srgbClr val="26849C"/>
                </a:buClr>
                <a:buSzPts val="5400"/>
              </a:pPr>
              <a:r>
                <a:rPr lang="zh-TW" altLang="en-US" sz="4050" b="1" dirty="0">
                  <a:solidFill>
                    <a:srgbClr val="7030A0"/>
                  </a:solidFill>
                  <a:latin typeface="Times New Roman" panose="02020603050405020304" pitchFamily="18" charset="0"/>
                  <a:ea typeface="微軟正黑體" panose="020B0604030504040204" pitchFamily="34" charset="-120"/>
                  <a:cs typeface="Times New Roman" panose="02020603050405020304" pitchFamily="18" charset="0"/>
                  <a:sym typeface="Arial"/>
                </a:rPr>
                <a:t>災時支援公所人力需求 ╳ 人力運用</a:t>
              </a:r>
              <a:endParaRPr sz="4050" b="1" dirty="0">
                <a:solidFill>
                  <a:srgbClr val="7030A0"/>
                </a:solidFill>
                <a:latin typeface="Times New Roman" panose="02020603050405020304" pitchFamily="18" charset="0"/>
                <a:ea typeface="微軟正黑體" panose="020B0604030504040204" pitchFamily="34" charset="-120"/>
                <a:cs typeface="Times New Roman" panose="02020603050405020304" pitchFamily="18" charset="0"/>
                <a:sym typeface="Arial"/>
              </a:endParaRPr>
            </a:p>
          </p:txBody>
        </p:sp>
      </p:grpSp>
    </p:spTree>
    <p:extLst>
      <p:ext uri="{BB962C8B-B14F-4D97-AF65-F5344CB8AC3E}">
        <p14:creationId xmlns:p14="http://schemas.microsoft.com/office/powerpoint/2010/main" val="4110277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9CED0-259F-A551-DEF8-ADCEC921B253}"/>
            </a:ext>
          </a:extLst>
        </p:cNvPr>
        <p:cNvGrpSpPr/>
        <p:nvPr/>
      </p:nvGrpSpPr>
      <p:grpSpPr>
        <a:xfrm>
          <a:off x="0" y="0"/>
          <a:ext cx="0" cy="0"/>
          <a:chOff x="0" y="0"/>
          <a:chExt cx="0" cy="0"/>
        </a:xfrm>
      </p:grpSpPr>
      <p:pic>
        <p:nvPicPr>
          <p:cNvPr id="13314" name="Picture 2" descr="台電攜手澎湖海事送關懷獨居長者暖心品味料理|樂活| 僑務電子報">
            <a:extLst>
              <a:ext uri="{FF2B5EF4-FFF2-40B4-BE49-F238E27FC236}">
                <a16:creationId xmlns:a16="http://schemas.microsoft.com/office/drawing/2014/main" id="{C042AC16-1D7F-A8E7-2AFA-9269FD641C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11" t="5506" r="7381" b="11545"/>
          <a:stretch>
            <a:fillRect/>
          </a:stretch>
        </p:blipFill>
        <p:spPr bwMode="auto">
          <a:xfrm>
            <a:off x="2319388" y="0"/>
            <a:ext cx="987261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7D95FB24-4150-6BD4-1AE8-A4BA391E6622}"/>
              </a:ext>
            </a:extLst>
          </p:cNvPr>
          <p:cNvSpPr/>
          <p:nvPr/>
        </p:nvSpPr>
        <p:spPr>
          <a:xfrm>
            <a:off x="0" y="0"/>
            <a:ext cx="2329200" cy="6858000"/>
          </a:xfrm>
          <a:prstGeom prst="rect">
            <a:avLst/>
          </a:prstGeom>
          <a:solidFill>
            <a:srgbClr val="5CB5A3">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10">
            <a:extLst>
              <a:ext uri="{FF2B5EF4-FFF2-40B4-BE49-F238E27FC236}">
                <a16:creationId xmlns:a16="http://schemas.microsoft.com/office/drawing/2014/main" id="{1CBE7BF0-08C8-D2B5-9B6D-9A259F9BEF81}"/>
              </a:ext>
            </a:extLst>
          </p:cNvPr>
          <p:cNvSpPr/>
          <p:nvPr/>
        </p:nvSpPr>
        <p:spPr>
          <a:xfrm>
            <a:off x="0" y="1885950"/>
            <a:ext cx="5372100" cy="157162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 name="矩形 5">
            <a:extLst>
              <a:ext uri="{FF2B5EF4-FFF2-40B4-BE49-F238E27FC236}">
                <a16:creationId xmlns:a16="http://schemas.microsoft.com/office/drawing/2014/main" id="{3075BC05-90D4-D2F6-B8AC-7F3122724F14}"/>
              </a:ext>
            </a:extLst>
          </p:cNvPr>
          <p:cNvSpPr/>
          <p:nvPr/>
        </p:nvSpPr>
        <p:spPr>
          <a:xfrm>
            <a:off x="1101139" y="976164"/>
            <a:ext cx="2508836" cy="761196"/>
          </a:xfrm>
          <a:prstGeom prst="rect">
            <a:avLst/>
          </a:pr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zh-CN" altLang="en-US" sz="1000"/>
          </a:p>
        </p:txBody>
      </p:sp>
      <p:sp>
        <p:nvSpPr>
          <p:cNvPr id="7" name="文字版面配置區 13">
            <a:extLst>
              <a:ext uri="{FF2B5EF4-FFF2-40B4-BE49-F238E27FC236}">
                <a16:creationId xmlns:a16="http://schemas.microsoft.com/office/drawing/2014/main" id="{7CD90622-5217-FF97-8BAF-19F88A6A2175}"/>
              </a:ext>
            </a:extLst>
          </p:cNvPr>
          <p:cNvSpPr txBox="1">
            <a:spLocks/>
          </p:cNvSpPr>
          <p:nvPr/>
        </p:nvSpPr>
        <p:spPr>
          <a:xfrm>
            <a:off x="0" y="2164162"/>
            <a:ext cx="5194300" cy="1015200"/>
          </a:xfrm>
          <a:prstGeom prst="rect">
            <a:avLst/>
          </a:prstGeom>
        </p:spPr>
        <p:txBody>
          <a:bodyPr vert="horz" lIns="91440" tIns="45720" rIns="91440" bIns="45720" rtlCol="0" anchor="ctr"/>
          <a:lstStyle>
            <a:defPPr>
              <a:defRPr lang="en-US"/>
            </a:defPPr>
            <a:lvl1pPr marL="0" algn="l" defTabSz="457200" rtl="0" eaLnBrk="1" latinLnBrk="0" hangingPunct="1">
              <a:lnSpc>
                <a:spcPct val="100000"/>
              </a:lnSpc>
              <a:buNone/>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R="0" lvl="0" indent="0" algn="ctr" defTabSz="457200" rtl="0" eaLnBrk="1" fontAlgn="auto" latinLnBrk="0" hangingPunct="1">
              <a:lnSpc>
                <a:spcPct val="120000"/>
              </a:lnSpc>
              <a:spcBef>
                <a:spcPts val="0"/>
              </a:spcBef>
              <a:spcAft>
                <a:spcPts val="0"/>
              </a:spcAft>
              <a:buClrTx/>
              <a:buSzTx/>
              <a:buFont typeface="Arial"/>
              <a:buNone/>
              <a:tabLst/>
              <a:defRPr/>
            </a:pPr>
            <a:r>
              <a:rPr kumimoji="0" lang="zh-TW" altLang="en-US" sz="4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功能編組</a:t>
            </a:r>
            <a:endParaRPr kumimoji="0" lang="en-US" altLang="zh-TW" sz="4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字版面配置區 13">
            <a:extLst>
              <a:ext uri="{FF2B5EF4-FFF2-40B4-BE49-F238E27FC236}">
                <a16:creationId xmlns:a16="http://schemas.microsoft.com/office/drawing/2014/main" id="{9A0546A3-FC48-51A2-F077-1C3D2A24C823}"/>
              </a:ext>
            </a:extLst>
          </p:cNvPr>
          <p:cNvSpPr txBox="1">
            <a:spLocks/>
          </p:cNvSpPr>
          <p:nvPr/>
        </p:nvSpPr>
        <p:spPr>
          <a:xfrm>
            <a:off x="870634" y="940962"/>
            <a:ext cx="2969846" cy="831600"/>
          </a:xfrm>
          <a:prstGeom prst="rect">
            <a:avLst/>
          </a:prstGeom>
        </p:spPr>
        <p:txBody>
          <a:bodyPr vert="horz" lIns="91440" tIns="45720" rIns="91440" bIns="45720" rtlCol="0" anchor="ctr"/>
          <a:lstStyle>
            <a:defPPr>
              <a:defRPr lang="en-US"/>
            </a:defPPr>
            <a:lvl1pPr marL="0" algn="ctr" defTabSz="457200" rtl="0" eaLnBrk="1" latinLnBrk="0" hangingPunct="1">
              <a:lnSpc>
                <a:spcPct val="100000"/>
              </a:lnSpc>
              <a:buNone/>
              <a:defRPr lang="zh-TW" altLang="en-US" sz="4800" kern="1200" dirty="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TW" altLang="en-US" sz="3200" dirty="0"/>
              <a:t>防災協作中心</a:t>
            </a:r>
          </a:p>
        </p:txBody>
      </p:sp>
    </p:spTree>
    <p:extLst>
      <p:ext uri="{BB962C8B-B14F-4D97-AF65-F5344CB8AC3E}">
        <p14:creationId xmlns:p14="http://schemas.microsoft.com/office/powerpoint/2010/main" val="906815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E588F-941A-8597-4F92-63F4B5D42516}"/>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5E84F49E-0539-0A3A-7006-7A70F6F270C5}"/>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6D6303A7-E740-865C-CED9-8EA8D25EF548}"/>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17</a:t>
            </a:fld>
            <a:endParaRPr lang="zh-TW" altLang="en-US"/>
          </a:p>
        </p:txBody>
      </p:sp>
      <p:grpSp>
        <p:nvGrpSpPr>
          <p:cNvPr id="2" name="组合 1">
            <a:extLst>
              <a:ext uri="{FF2B5EF4-FFF2-40B4-BE49-F238E27FC236}">
                <a16:creationId xmlns:a16="http://schemas.microsoft.com/office/drawing/2014/main" id="{61442945-B3DC-BBFD-E95E-6C4A7BE982BC}"/>
              </a:ext>
            </a:extLst>
          </p:cNvPr>
          <p:cNvGrpSpPr/>
          <p:nvPr/>
        </p:nvGrpSpPr>
        <p:grpSpPr>
          <a:xfrm>
            <a:off x="813435" y="365125"/>
            <a:ext cx="10565131" cy="769441"/>
            <a:chOff x="998620" y="523875"/>
            <a:chExt cx="10660561" cy="769441"/>
          </a:xfrm>
        </p:grpSpPr>
        <p:sp>
          <p:nvSpPr>
            <p:cNvPr id="50" name="文本框 4">
              <a:extLst>
                <a:ext uri="{FF2B5EF4-FFF2-40B4-BE49-F238E27FC236}">
                  <a16:creationId xmlns:a16="http://schemas.microsoft.com/office/drawing/2014/main" id="{16AB9670-E36C-3CFE-6CAF-DB1E90AE38F6}"/>
                </a:ext>
              </a:extLst>
            </p:cNvPr>
            <p:cNvSpPr txBox="1"/>
            <p:nvPr/>
          </p:nvSpPr>
          <p:spPr>
            <a:xfrm>
              <a:off x="1628774" y="523875"/>
              <a:ext cx="10030407" cy="769441"/>
            </a:xfrm>
            <a:prstGeom prst="rect">
              <a:avLst/>
            </a:prstGeom>
            <a:noFill/>
          </p:spPr>
          <p:txBody>
            <a:bodyPr wrap="square" rtlCol="0">
              <a:spAutoFit/>
            </a:bodyPr>
            <a:lstStyle/>
            <a:p>
              <a:r>
                <a:rPr lang="zh-TW" altLang="en-US" sz="4400" dirty="0">
                  <a:latin typeface="微软雅黑" panose="020B0503020204020204" pitchFamily="34" charset="-122"/>
                  <a:ea typeface="微软雅黑" panose="020B0503020204020204" pitchFamily="34" charset="-122"/>
                </a:rPr>
                <a:t>功能編組</a:t>
              </a:r>
            </a:p>
          </p:txBody>
        </p:sp>
        <p:grpSp>
          <p:nvGrpSpPr>
            <p:cNvPr id="59" name="组合 23">
              <a:extLst>
                <a:ext uri="{FF2B5EF4-FFF2-40B4-BE49-F238E27FC236}">
                  <a16:creationId xmlns:a16="http://schemas.microsoft.com/office/drawing/2014/main" id="{C3702DE4-1424-E643-97A3-58F073385A70}"/>
                </a:ext>
              </a:extLst>
            </p:cNvPr>
            <p:cNvGrpSpPr/>
            <p:nvPr/>
          </p:nvGrpSpPr>
          <p:grpSpPr>
            <a:xfrm>
              <a:off x="998620" y="704850"/>
              <a:ext cx="637710" cy="439402"/>
              <a:chOff x="775392" y="446964"/>
              <a:chExt cx="169765" cy="116974"/>
            </a:xfrm>
            <a:solidFill>
              <a:srgbClr val="EC4570"/>
            </a:solidFill>
          </p:grpSpPr>
          <p:sp>
            <p:nvSpPr>
              <p:cNvPr id="60" name="Freeform 168">
                <a:extLst>
                  <a:ext uri="{FF2B5EF4-FFF2-40B4-BE49-F238E27FC236}">
                    <a16:creationId xmlns:a16="http://schemas.microsoft.com/office/drawing/2014/main" id="{B66004D5-C91E-F0BA-0772-8608D2F034B2}"/>
                  </a:ext>
                </a:extLst>
              </p:cNvPr>
              <p:cNvSpPr/>
              <p:nvPr/>
            </p:nvSpPr>
            <p:spPr bwMode="auto">
              <a:xfrm>
                <a:off x="875718" y="470183"/>
                <a:ext cx="33734" cy="70316"/>
              </a:xfrm>
              <a:custGeom>
                <a:avLst/>
                <a:gdLst>
                  <a:gd name="T0" fmla="*/ 7 w 65"/>
                  <a:gd name="T1" fmla="*/ 129 h 136"/>
                  <a:gd name="T2" fmla="*/ 7 w 65"/>
                  <a:gd name="T3" fmla="*/ 105 h 136"/>
                  <a:gd name="T4" fmla="*/ 7 w 65"/>
                  <a:gd name="T5" fmla="*/ 31 h 136"/>
                  <a:gd name="T6" fmla="*/ 7 w 65"/>
                  <a:gd name="T7" fmla="*/ 7 h 136"/>
                  <a:gd name="T8" fmla="*/ 31 w 65"/>
                  <a:gd name="T9" fmla="*/ 7 h 136"/>
                  <a:gd name="T10" fmla="*/ 31 w 65"/>
                  <a:gd name="T11" fmla="*/ 129 h 136"/>
                  <a:gd name="T12" fmla="*/ 7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7" y="129"/>
                    </a:moveTo>
                    <a:cubicBezTo>
                      <a:pt x="0" y="122"/>
                      <a:pt x="0" y="111"/>
                      <a:pt x="7" y="105"/>
                    </a:cubicBezTo>
                    <a:cubicBezTo>
                      <a:pt x="27" y="84"/>
                      <a:pt x="27" y="52"/>
                      <a:pt x="7" y="31"/>
                    </a:cubicBezTo>
                    <a:cubicBezTo>
                      <a:pt x="0" y="25"/>
                      <a:pt x="0" y="14"/>
                      <a:pt x="7" y="7"/>
                    </a:cubicBezTo>
                    <a:cubicBezTo>
                      <a:pt x="13" y="0"/>
                      <a:pt x="24" y="0"/>
                      <a:pt x="31" y="7"/>
                    </a:cubicBezTo>
                    <a:cubicBezTo>
                      <a:pt x="65" y="41"/>
                      <a:pt x="65" y="95"/>
                      <a:pt x="31" y="129"/>
                    </a:cubicBezTo>
                    <a:cubicBezTo>
                      <a:pt x="24" y="136"/>
                      <a:pt x="13" y="136"/>
                      <a:pt x="7"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69">
                <a:extLst>
                  <a:ext uri="{FF2B5EF4-FFF2-40B4-BE49-F238E27FC236}">
                    <a16:creationId xmlns:a16="http://schemas.microsoft.com/office/drawing/2014/main" id="{41ECF981-7E6F-FC9D-A873-17F3E6E73A40}"/>
                  </a:ext>
                </a:extLst>
              </p:cNvPr>
              <p:cNvSpPr/>
              <p:nvPr/>
            </p:nvSpPr>
            <p:spPr bwMode="auto">
              <a:xfrm>
                <a:off x="898499" y="446964"/>
                <a:ext cx="46658" cy="116974"/>
              </a:xfrm>
              <a:custGeom>
                <a:avLst/>
                <a:gdLst>
                  <a:gd name="T0" fmla="*/ 7 w 90"/>
                  <a:gd name="T1" fmla="*/ 219 h 226"/>
                  <a:gd name="T2" fmla="*/ 7 w 90"/>
                  <a:gd name="T3" fmla="*/ 194 h 226"/>
                  <a:gd name="T4" fmla="*/ 7 w 90"/>
                  <a:gd name="T5" fmla="*/ 32 h 226"/>
                  <a:gd name="T6" fmla="*/ 7 w 90"/>
                  <a:gd name="T7" fmla="*/ 7 h 226"/>
                  <a:gd name="T8" fmla="*/ 32 w 90"/>
                  <a:gd name="T9" fmla="*/ 7 h 226"/>
                  <a:gd name="T10" fmla="*/ 32 w 90"/>
                  <a:gd name="T11" fmla="*/ 219 h 226"/>
                  <a:gd name="T12" fmla="*/ 7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7" y="219"/>
                    </a:moveTo>
                    <a:cubicBezTo>
                      <a:pt x="0" y="212"/>
                      <a:pt x="0" y="201"/>
                      <a:pt x="7" y="194"/>
                    </a:cubicBezTo>
                    <a:cubicBezTo>
                      <a:pt x="52" y="149"/>
                      <a:pt x="52" y="77"/>
                      <a:pt x="7" y="32"/>
                    </a:cubicBezTo>
                    <a:cubicBezTo>
                      <a:pt x="0" y="25"/>
                      <a:pt x="0" y="14"/>
                      <a:pt x="7" y="7"/>
                    </a:cubicBezTo>
                    <a:cubicBezTo>
                      <a:pt x="14" y="0"/>
                      <a:pt x="25" y="0"/>
                      <a:pt x="32" y="7"/>
                    </a:cubicBezTo>
                    <a:cubicBezTo>
                      <a:pt x="90" y="66"/>
                      <a:pt x="90" y="160"/>
                      <a:pt x="32" y="219"/>
                    </a:cubicBezTo>
                    <a:cubicBezTo>
                      <a:pt x="25" y="226"/>
                      <a:pt x="14" y="226"/>
                      <a:pt x="7"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70">
                <a:extLst>
                  <a:ext uri="{FF2B5EF4-FFF2-40B4-BE49-F238E27FC236}">
                    <a16:creationId xmlns:a16="http://schemas.microsoft.com/office/drawing/2014/main" id="{373C3CDE-93E0-F402-CAC6-2F4B4A00543D}"/>
                  </a:ext>
                </a:extLst>
              </p:cNvPr>
              <p:cNvSpPr/>
              <p:nvPr/>
            </p:nvSpPr>
            <p:spPr bwMode="auto">
              <a:xfrm>
                <a:off x="811097" y="470183"/>
                <a:ext cx="33515" cy="70316"/>
              </a:xfrm>
              <a:custGeom>
                <a:avLst/>
                <a:gdLst>
                  <a:gd name="T0" fmla="*/ 58 w 65"/>
                  <a:gd name="T1" fmla="*/ 129 h 136"/>
                  <a:gd name="T2" fmla="*/ 58 w 65"/>
                  <a:gd name="T3" fmla="*/ 105 h 136"/>
                  <a:gd name="T4" fmla="*/ 58 w 65"/>
                  <a:gd name="T5" fmla="*/ 31 h 136"/>
                  <a:gd name="T6" fmla="*/ 58 w 65"/>
                  <a:gd name="T7" fmla="*/ 7 h 136"/>
                  <a:gd name="T8" fmla="*/ 34 w 65"/>
                  <a:gd name="T9" fmla="*/ 7 h 136"/>
                  <a:gd name="T10" fmla="*/ 34 w 65"/>
                  <a:gd name="T11" fmla="*/ 129 h 136"/>
                  <a:gd name="T12" fmla="*/ 58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58" y="129"/>
                    </a:moveTo>
                    <a:cubicBezTo>
                      <a:pt x="65" y="122"/>
                      <a:pt x="65" y="111"/>
                      <a:pt x="58" y="105"/>
                    </a:cubicBezTo>
                    <a:cubicBezTo>
                      <a:pt x="38" y="84"/>
                      <a:pt x="38" y="52"/>
                      <a:pt x="58" y="31"/>
                    </a:cubicBezTo>
                    <a:cubicBezTo>
                      <a:pt x="65" y="25"/>
                      <a:pt x="65" y="14"/>
                      <a:pt x="58" y="7"/>
                    </a:cubicBezTo>
                    <a:cubicBezTo>
                      <a:pt x="52" y="0"/>
                      <a:pt x="41" y="0"/>
                      <a:pt x="34" y="7"/>
                    </a:cubicBezTo>
                    <a:cubicBezTo>
                      <a:pt x="0" y="41"/>
                      <a:pt x="0" y="95"/>
                      <a:pt x="34" y="129"/>
                    </a:cubicBezTo>
                    <a:cubicBezTo>
                      <a:pt x="41" y="136"/>
                      <a:pt x="52" y="136"/>
                      <a:pt x="58"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71">
                <a:extLst>
                  <a:ext uri="{FF2B5EF4-FFF2-40B4-BE49-F238E27FC236}">
                    <a16:creationId xmlns:a16="http://schemas.microsoft.com/office/drawing/2014/main" id="{61C81EA0-F22A-F538-9A48-64C0A22E3E00}"/>
                  </a:ext>
                </a:extLst>
              </p:cNvPr>
              <p:cNvSpPr/>
              <p:nvPr/>
            </p:nvSpPr>
            <p:spPr bwMode="auto">
              <a:xfrm>
                <a:off x="775392" y="446964"/>
                <a:ext cx="46439" cy="116974"/>
              </a:xfrm>
              <a:custGeom>
                <a:avLst/>
                <a:gdLst>
                  <a:gd name="T0" fmla="*/ 83 w 90"/>
                  <a:gd name="T1" fmla="*/ 219 h 226"/>
                  <a:gd name="T2" fmla="*/ 83 w 90"/>
                  <a:gd name="T3" fmla="*/ 194 h 226"/>
                  <a:gd name="T4" fmla="*/ 83 w 90"/>
                  <a:gd name="T5" fmla="*/ 32 h 226"/>
                  <a:gd name="T6" fmla="*/ 83 w 90"/>
                  <a:gd name="T7" fmla="*/ 7 h 226"/>
                  <a:gd name="T8" fmla="*/ 58 w 90"/>
                  <a:gd name="T9" fmla="*/ 7 h 226"/>
                  <a:gd name="T10" fmla="*/ 58 w 90"/>
                  <a:gd name="T11" fmla="*/ 219 h 226"/>
                  <a:gd name="T12" fmla="*/ 83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83" y="219"/>
                    </a:moveTo>
                    <a:cubicBezTo>
                      <a:pt x="90" y="212"/>
                      <a:pt x="90" y="201"/>
                      <a:pt x="83" y="194"/>
                    </a:cubicBezTo>
                    <a:cubicBezTo>
                      <a:pt x="38" y="149"/>
                      <a:pt x="38" y="77"/>
                      <a:pt x="83" y="32"/>
                    </a:cubicBezTo>
                    <a:cubicBezTo>
                      <a:pt x="90" y="25"/>
                      <a:pt x="90" y="14"/>
                      <a:pt x="83" y="7"/>
                    </a:cubicBezTo>
                    <a:cubicBezTo>
                      <a:pt x="76" y="0"/>
                      <a:pt x="65" y="0"/>
                      <a:pt x="58" y="7"/>
                    </a:cubicBezTo>
                    <a:cubicBezTo>
                      <a:pt x="0" y="66"/>
                      <a:pt x="0" y="160"/>
                      <a:pt x="58" y="219"/>
                    </a:cubicBezTo>
                    <a:cubicBezTo>
                      <a:pt x="65" y="226"/>
                      <a:pt x="76" y="226"/>
                      <a:pt x="83"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72">
                <a:extLst>
                  <a:ext uri="{FF2B5EF4-FFF2-40B4-BE49-F238E27FC236}">
                    <a16:creationId xmlns:a16="http://schemas.microsoft.com/office/drawing/2014/main" id="{72FCF5F6-12F9-8C29-7156-4F7EBDBF9386}"/>
                  </a:ext>
                </a:extLst>
              </p:cNvPr>
              <p:cNvSpPr/>
              <p:nvPr/>
            </p:nvSpPr>
            <p:spPr bwMode="auto">
              <a:xfrm>
                <a:off x="845707" y="490774"/>
                <a:ext cx="29134" cy="29134"/>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 name="群組 2">
            <a:extLst>
              <a:ext uri="{FF2B5EF4-FFF2-40B4-BE49-F238E27FC236}">
                <a16:creationId xmlns:a16="http://schemas.microsoft.com/office/drawing/2014/main" id="{10575625-79B1-0E81-F8B9-F60655BA2B2A}"/>
              </a:ext>
            </a:extLst>
          </p:cNvPr>
          <p:cNvGrpSpPr/>
          <p:nvPr/>
        </p:nvGrpSpPr>
        <p:grpSpPr>
          <a:xfrm>
            <a:off x="1746864" y="1485900"/>
            <a:ext cx="8784000" cy="5349800"/>
            <a:chOff x="2433839" y="655391"/>
            <a:chExt cx="7596000" cy="4989628"/>
          </a:xfrm>
        </p:grpSpPr>
        <p:grpSp>
          <p:nvGrpSpPr>
            <p:cNvPr id="4" name="群組 3">
              <a:extLst>
                <a:ext uri="{FF2B5EF4-FFF2-40B4-BE49-F238E27FC236}">
                  <a16:creationId xmlns:a16="http://schemas.microsoft.com/office/drawing/2014/main" id="{93CF5CEB-48C0-B7A9-6A0B-3A6C832B5BD8}"/>
                </a:ext>
              </a:extLst>
            </p:cNvPr>
            <p:cNvGrpSpPr/>
            <p:nvPr/>
          </p:nvGrpSpPr>
          <p:grpSpPr>
            <a:xfrm>
              <a:off x="2433839" y="822145"/>
              <a:ext cx="7596000" cy="4822874"/>
              <a:chOff x="2433839" y="822145"/>
              <a:chExt cx="7596000" cy="4822874"/>
            </a:xfrm>
          </p:grpSpPr>
          <p:sp>
            <p:nvSpPr>
              <p:cNvPr id="6" name="文字方塊 5">
                <a:extLst>
                  <a:ext uri="{FF2B5EF4-FFF2-40B4-BE49-F238E27FC236}">
                    <a16:creationId xmlns:a16="http://schemas.microsoft.com/office/drawing/2014/main" id="{AF788E15-3B2A-A40D-3C3F-5273C1A92AB4}"/>
                  </a:ext>
                </a:extLst>
              </p:cNvPr>
              <p:cNvSpPr txBox="1"/>
              <p:nvPr/>
            </p:nvSpPr>
            <p:spPr>
              <a:xfrm>
                <a:off x="4952591" y="3497735"/>
                <a:ext cx="729520" cy="287056"/>
              </a:xfrm>
              <a:prstGeom prst="rect">
                <a:avLst/>
              </a:prstGeom>
              <a:noFill/>
            </p:spPr>
            <p:txBody>
              <a:bodyPr wrap="square">
                <a:spAutoFit/>
              </a:bodyPr>
              <a:lstStyle>
                <a:defPPr>
                  <a:defRPr lang="zh-TW"/>
                </a:defPPr>
                <a:lvl1pPr algn="ctr">
                  <a:defRPr sz="2400">
                    <a:solidFill>
                      <a:schemeClr val="accent4">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defRPr>
                </a:lvl1pPr>
              </a:lstStyle>
              <a:p>
                <a:r>
                  <a:rPr lang="zh-TW" altLang="en-US" sz="1400" b="1" dirty="0"/>
                  <a:t>作業組</a:t>
                </a:r>
              </a:p>
            </p:txBody>
          </p:sp>
          <p:sp>
            <p:nvSpPr>
              <p:cNvPr id="8" name="矩形: 圓角 89">
                <a:extLst>
                  <a:ext uri="{FF2B5EF4-FFF2-40B4-BE49-F238E27FC236}">
                    <a16:creationId xmlns:a16="http://schemas.microsoft.com/office/drawing/2014/main" id="{BEE16B08-C359-4E89-9293-3967F0CD85A0}"/>
                  </a:ext>
                </a:extLst>
              </p:cNvPr>
              <p:cNvSpPr/>
              <p:nvPr/>
            </p:nvSpPr>
            <p:spPr>
              <a:xfrm>
                <a:off x="4808456" y="2869573"/>
                <a:ext cx="1008000" cy="936000"/>
              </a:xfrm>
              <a:prstGeom prst="roundRect">
                <a:avLst/>
              </a:prstGeom>
              <a:no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1400" b="1">
                  <a:solidFill>
                    <a:schemeClr val="accent4">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p:txBody>
          </p:sp>
          <p:cxnSp>
            <p:nvCxnSpPr>
              <p:cNvPr id="9" name="直線接點 8">
                <a:extLst>
                  <a:ext uri="{FF2B5EF4-FFF2-40B4-BE49-F238E27FC236}">
                    <a16:creationId xmlns:a16="http://schemas.microsoft.com/office/drawing/2014/main" id="{86A2D1C9-5D01-4236-1B0C-F13F45F99DF1}"/>
                  </a:ext>
                </a:extLst>
              </p:cNvPr>
              <p:cNvCxnSpPr>
                <a:cxnSpLocks/>
              </p:cNvCxnSpPr>
              <p:nvPr/>
            </p:nvCxnSpPr>
            <p:spPr>
              <a:xfrm>
                <a:off x="6103587" y="2149013"/>
                <a:ext cx="0" cy="504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0" name="群組 9">
                <a:extLst>
                  <a:ext uri="{FF2B5EF4-FFF2-40B4-BE49-F238E27FC236}">
                    <a16:creationId xmlns:a16="http://schemas.microsoft.com/office/drawing/2014/main" id="{85BEB19F-3FB7-5FE7-97C1-E5F0F38BFB26}"/>
                  </a:ext>
                </a:extLst>
              </p:cNvPr>
              <p:cNvGrpSpPr/>
              <p:nvPr/>
            </p:nvGrpSpPr>
            <p:grpSpPr>
              <a:xfrm>
                <a:off x="6099132" y="2865770"/>
                <a:ext cx="1368000" cy="936000"/>
                <a:chOff x="10518614" y="2209450"/>
                <a:chExt cx="1237376" cy="949923"/>
              </a:xfrm>
            </p:grpSpPr>
            <p:sp>
              <p:nvSpPr>
                <p:cNvPr id="42" name="文字方塊 41">
                  <a:extLst>
                    <a:ext uri="{FF2B5EF4-FFF2-40B4-BE49-F238E27FC236}">
                      <a16:creationId xmlns:a16="http://schemas.microsoft.com/office/drawing/2014/main" id="{6F539E43-CA61-0EB9-4A6D-CF65B6B1A351}"/>
                    </a:ext>
                  </a:extLst>
                </p:cNvPr>
                <p:cNvSpPr txBox="1"/>
                <p:nvPr/>
              </p:nvSpPr>
              <p:spPr>
                <a:xfrm>
                  <a:off x="10518614" y="2839326"/>
                  <a:ext cx="1237376" cy="291326"/>
                </a:xfrm>
                <a:prstGeom prst="rect">
                  <a:avLst/>
                </a:prstGeom>
                <a:noFill/>
              </p:spPr>
              <p:txBody>
                <a:bodyPr wrap="square">
                  <a:spAutoFit/>
                </a:bodyPr>
                <a:lstStyle>
                  <a:defPPr>
                    <a:defRPr lang="zh-TW"/>
                  </a:defPPr>
                  <a:lvl1pPr algn="ctr">
                    <a:defRPr sz="2400">
                      <a:solidFill>
                        <a:schemeClr val="accent4">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defRPr>
                  </a:lvl1pPr>
                </a:lstStyle>
                <a:p>
                  <a:r>
                    <a:rPr lang="zh-TW" altLang="en-US" sz="1400" b="1" dirty="0">
                      <a:solidFill>
                        <a:schemeClr val="accent2">
                          <a:lumMod val="50000"/>
                        </a:schemeClr>
                      </a:solidFill>
                    </a:rPr>
                    <a:t>後勤支援組</a:t>
                  </a:r>
                </a:p>
              </p:txBody>
            </p:sp>
            <p:sp>
              <p:nvSpPr>
                <p:cNvPr id="43" name="矩形: 圓角 89">
                  <a:extLst>
                    <a:ext uri="{FF2B5EF4-FFF2-40B4-BE49-F238E27FC236}">
                      <a16:creationId xmlns:a16="http://schemas.microsoft.com/office/drawing/2014/main" id="{DCDCEF17-1822-A64C-DE4B-D901C1F229A2}"/>
                    </a:ext>
                  </a:extLst>
                </p:cNvPr>
                <p:cNvSpPr/>
                <p:nvPr/>
              </p:nvSpPr>
              <p:spPr>
                <a:xfrm>
                  <a:off x="10699673" y="2209450"/>
                  <a:ext cx="904587" cy="949923"/>
                </a:xfrm>
                <a:prstGeom prst="roundRect">
                  <a:avLst/>
                </a:prstGeom>
                <a:noFill/>
                <a:ln w="28575">
                  <a:solidFill>
                    <a:srgbClr val="843C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1400" b="1">
                    <a:solidFill>
                      <a:schemeClr val="accent4">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44" name="圖片 43">
                  <a:extLst>
                    <a:ext uri="{FF2B5EF4-FFF2-40B4-BE49-F238E27FC236}">
                      <a16:creationId xmlns:a16="http://schemas.microsoft.com/office/drawing/2014/main" id="{DB574998-E2DD-B57A-53A0-25D3715552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3277" y="2231449"/>
                  <a:ext cx="696099" cy="696099"/>
                </a:xfrm>
                <a:prstGeom prst="rect">
                  <a:avLst/>
                </a:prstGeom>
              </p:spPr>
            </p:pic>
          </p:grpSp>
          <p:pic>
            <p:nvPicPr>
              <p:cNvPr id="11" name="圖片 10">
                <a:extLst>
                  <a:ext uri="{FF2B5EF4-FFF2-40B4-BE49-F238E27FC236}">
                    <a16:creationId xmlns:a16="http://schemas.microsoft.com/office/drawing/2014/main" id="{017891F2-0FF0-4354-C9E5-07F83EE950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7727" y="2890957"/>
                <a:ext cx="696099" cy="696099"/>
              </a:xfrm>
              <a:prstGeom prst="rect">
                <a:avLst/>
              </a:prstGeom>
            </p:spPr>
          </p:pic>
          <p:grpSp>
            <p:nvGrpSpPr>
              <p:cNvPr id="12" name="群組 11">
                <a:extLst>
                  <a:ext uri="{FF2B5EF4-FFF2-40B4-BE49-F238E27FC236}">
                    <a16:creationId xmlns:a16="http://schemas.microsoft.com/office/drawing/2014/main" id="{6C3B4922-0041-1125-9B8D-0C596EDF7911}"/>
                  </a:ext>
                </a:extLst>
              </p:cNvPr>
              <p:cNvGrpSpPr/>
              <p:nvPr/>
            </p:nvGrpSpPr>
            <p:grpSpPr>
              <a:xfrm>
                <a:off x="3288328" y="2869876"/>
                <a:ext cx="1368000" cy="936000"/>
                <a:chOff x="7926413" y="2213556"/>
                <a:chExt cx="1237376" cy="949923"/>
              </a:xfrm>
            </p:grpSpPr>
            <p:sp>
              <p:nvSpPr>
                <p:cNvPr id="39" name="文字方塊 38">
                  <a:extLst>
                    <a:ext uri="{FF2B5EF4-FFF2-40B4-BE49-F238E27FC236}">
                      <a16:creationId xmlns:a16="http://schemas.microsoft.com/office/drawing/2014/main" id="{9E03D5C6-4984-721E-1512-99C25A8A02A3}"/>
                    </a:ext>
                  </a:extLst>
                </p:cNvPr>
                <p:cNvSpPr txBox="1"/>
                <p:nvPr/>
              </p:nvSpPr>
              <p:spPr>
                <a:xfrm>
                  <a:off x="7926413" y="2843432"/>
                  <a:ext cx="1237376" cy="291326"/>
                </a:xfrm>
                <a:prstGeom prst="rect">
                  <a:avLst/>
                </a:prstGeom>
                <a:noFill/>
              </p:spPr>
              <p:txBody>
                <a:bodyPr wrap="square">
                  <a:spAutoFit/>
                </a:bodyPr>
                <a:lstStyle/>
                <a:p>
                  <a:pPr algn="ctr"/>
                  <a:r>
                    <a:rPr lang="zh-TW" altLang="en-US" sz="1400" b="1"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規劃協調組</a:t>
                  </a:r>
                </a:p>
              </p:txBody>
            </p:sp>
            <p:sp>
              <p:nvSpPr>
                <p:cNvPr id="40" name="矩形: 圓角 89">
                  <a:extLst>
                    <a:ext uri="{FF2B5EF4-FFF2-40B4-BE49-F238E27FC236}">
                      <a16:creationId xmlns:a16="http://schemas.microsoft.com/office/drawing/2014/main" id="{36D7DA84-E883-3545-534B-3265C25DF3D5}"/>
                    </a:ext>
                  </a:extLst>
                </p:cNvPr>
                <p:cNvSpPr/>
                <p:nvPr/>
              </p:nvSpPr>
              <p:spPr>
                <a:xfrm>
                  <a:off x="8071376" y="2213556"/>
                  <a:ext cx="904587" cy="949923"/>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1400" b="1">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41" name="圖片 40">
                  <a:extLst>
                    <a:ext uri="{FF2B5EF4-FFF2-40B4-BE49-F238E27FC236}">
                      <a16:creationId xmlns:a16="http://schemas.microsoft.com/office/drawing/2014/main" id="{D9C43E84-E546-1CE8-10DB-C97E77ECB8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5713" y="2217978"/>
                  <a:ext cx="696099" cy="696099"/>
                </a:xfrm>
                <a:prstGeom prst="rect">
                  <a:avLst/>
                </a:prstGeom>
              </p:spPr>
            </p:pic>
          </p:grpSp>
          <p:sp>
            <p:nvSpPr>
              <p:cNvPr id="13" name="矩形: 圓角化對角角落 34">
                <a:extLst>
                  <a:ext uri="{FF2B5EF4-FFF2-40B4-BE49-F238E27FC236}">
                    <a16:creationId xmlns:a16="http://schemas.microsoft.com/office/drawing/2014/main" id="{138A06C9-A84C-4FF2-D782-ED4AC9A8C23C}"/>
                  </a:ext>
                </a:extLst>
              </p:cNvPr>
              <p:cNvSpPr/>
              <p:nvPr/>
            </p:nvSpPr>
            <p:spPr>
              <a:xfrm>
                <a:off x="5304803" y="1159490"/>
                <a:ext cx="1593933" cy="493985"/>
              </a:xfrm>
              <a:prstGeom prst="round2DiagRect">
                <a:avLst>
                  <a:gd name="adj1" fmla="val 50000"/>
                  <a:gd name="adj2" fmla="val 0"/>
                </a:avLst>
              </a:prstGeom>
              <a:solidFill>
                <a:srgbClr val="33CC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主任</a:t>
                </a:r>
              </a:p>
            </p:txBody>
          </p:sp>
          <p:pic>
            <p:nvPicPr>
              <p:cNvPr id="14" name="圖片 13">
                <a:extLst>
                  <a:ext uri="{FF2B5EF4-FFF2-40B4-BE49-F238E27FC236}">
                    <a16:creationId xmlns:a16="http://schemas.microsoft.com/office/drawing/2014/main" id="{6DA77F9F-7816-EC9E-879A-C547FE6372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5073454" y="988883"/>
                <a:ext cx="682158" cy="682158"/>
              </a:xfrm>
              <a:prstGeom prst="rect">
                <a:avLst/>
              </a:prstGeom>
            </p:spPr>
          </p:pic>
          <p:cxnSp>
            <p:nvCxnSpPr>
              <p:cNvPr id="15" name="接點: 肘形 14">
                <a:extLst>
                  <a:ext uri="{FF2B5EF4-FFF2-40B4-BE49-F238E27FC236}">
                    <a16:creationId xmlns:a16="http://schemas.microsoft.com/office/drawing/2014/main" id="{43A23C80-AD44-76B1-0CA9-C71C3B6BED62}"/>
                  </a:ext>
                </a:extLst>
              </p:cNvPr>
              <p:cNvCxnSpPr>
                <a:cxnSpLocks/>
              </p:cNvCxnSpPr>
              <p:nvPr/>
            </p:nvCxnSpPr>
            <p:spPr>
              <a:xfrm rot="5400000" flipH="1" flipV="1">
                <a:off x="6016123" y="761666"/>
                <a:ext cx="4106" cy="4212000"/>
              </a:xfrm>
              <a:prstGeom prst="bentConnector3">
                <a:avLst>
                  <a:gd name="adj1" fmla="val 5374428"/>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矩形: 圓角化對角角落 34">
                <a:extLst>
                  <a:ext uri="{FF2B5EF4-FFF2-40B4-BE49-F238E27FC236}">
                    <a16:creationId xmlns:a16="http://schemas.microsoft.com/office/drawing/2014/main" id="{1CDE53C8-24EB-CA0F-66DB-ACF16AA18DF1}"/>
                  </a:ext>
                </a:extLst>
              </p:cNvPr>
              <p:cNvSpPr/>
              <p:nvPr/>
            </p:nvSpPr>
            <p:spPr>
              <a:xfrm>
                <a:off x="5300787" y="1829242"/>
                <a:ext cx="1593933" cy="493985"/>
              </a:xfrm>
              <a:prstGeom prst="round2DiagRect">
                <a:avLst>
                  <a:gd name="adj1" fmla="val 50000"/>
                  <a:gd name="adj2" fmla="val 0"/>
                </a:avLst>
              </a:prstGeom>
              <a:solidFill>
                <a:srgbClr val="FED6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副主任</a:t>
                </a:r>
                <a:endParaRPr lang="zh-TW" altLang="en-US" sz="12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18" name="圖片 17">
                <a:extLst>
                  <a:ext uri="{FF2B5EF4-FFF2-40B4-BE49-F238E27FC236}">
                    <a16:creationId xmlns:a16="http://schemas.microsoft.com/office/drawing/2014/main" id="{6D5E1108-14F2-FB84-1E3F-05568CA287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5069438" y="1658635"/>
                <a:ext cx="682158" cy="682158"/>
              </a:xfrm>
              <a:prstGeom prst="rect">
                <a:avLst/>
              </a:prstGeom>
            </p:spPr>
          </p:pic>
          <p:grpSp>
            <p:nvGrpSpPr>
              <p:cNvPr id="19" name="群組 18">
                <a:extLst>
                  <a:ext uri="{FF2B5EF4-FFF2-40B4-BE49-F238E27FC236}">
                    <a16:creationId xmlns:a16="http://schemas.microsoft.com/office/drawing/2014/main" id="{F5C495EE-D1D1-0766-3BE9-D78F964DA60B}"/>
                  </a:ext>
                </a:extLst>
              </p:cNvPr>
              <p:cNvGrpSpPr/>
              <p:nvPr/>
            </p:nvGrpSpPr>
            <p:grpSpPr>
              <a:xfrm>
                <a:off x="7490783" y="2861754"/>
                <a:ext cx="1368000" cy="936000"/>
                <a:chOff x="10518614" y="2209450"/>
                <a:chExt cx="1237376" cy="949923"/>
              </a:xfrm>
            </p:grpSpPr>
            <p:sp>
              <p:nvSpPr>
                <p:cNvPr id="36" name="文字方塊 35">
                  <a:extLst>
                    <a:ext uri="{FF2B5EF4-FFF2-40B4-BE49-F238E27FC236}">
                      <a16:creationId xmlns:a16="http://schemas.microsoft.com/office/drawing/2014/main" id="{9A9FDCC0-79D2-E865-86D0-35A184B755A3}"/>
                    </a:ext>
                  </a:extLst>
                </p:cNvPr>
                <p:cNvSpPr txBox="1"/>
                <p:nvPr/>
              </p:nvSpPr>
              <p:spPr>
                <a:xfrm>
                  <a:off x="10518614" y="2839326"/>
                  <a:ext cx="1237376" cy="291326"/>
                </a:xfrm>
                <a:prstGeom prst="rect">
                  <a:avLst/>
                </a:prstGeom>
                <a:noFill/>
                <a:ln>
                  <a:noFill/>
                </a:ln>
              </p:spPr>
              <p:txBody>
                <a:bodyPr wrap="square">
                  <a:spAutoFit/>
                </a:bodyPr>
                <a:lstStyle>
                  <a:defPPr>
                    <a:defRPr lang="zh-TW"/>
                  </a:defPPr>
                  <a:lvl1pPr algn="ctr">
                    <a:defRPr sz="2400">
                      <a:solidFill>
                        <a:schemeClr val="accent4">
                          <a:lumMod val="75000"/>
                        </a:schemeClr>
                      </a:solidFill>
                      <a:latin typeface="Times New Roman" panose="02020603050405020304" pitchFamily="18" charset="0"/>
                      <a:ea typeface="微軟正黑體" panose="020B0604030504040204" pitchFamily="34" charset="-120"/>
                      <a:cs typeface="Times New Roman" panose="02020603050405020304" pitchFamily="18" charset="0"/>
                    </a:defRPr>
                  </a:lvl1pPr>
                </a:lstStyle>
                <a:p>
                  <a:r>
                    <a:rPr lang="zh-TW" altLang="en-US" sz="1400" b="1" dirty="0">
                      <a:solidFill>
                        <a:srgbClr val="0070C0"/>
                      </a:solidFill>
                    </a:rPr>
                    <a:t>財務行政組</a:t>
                  </a:r>
                </a:p>
              </p:txBody>
            </p:sp>
            <p:sp>
              <p:nvSpPr>
                <p:cNvPr id="37" name="矩形: 圓角 89">
                  <a:extLst>
                    <a:ext uri="{FF2B5EF4-FFF2-40B4-BE49-F238E27FC236}">
                      <a16:creationId xmlns:a16="http://schemas.microsoft.com/office/drawing/2014/main" id="{E14E89CC-0A33-5ECF-C389-4A13278F3343}"/>
                    </a:ext>
                  </a:extLst>
                </p:cNvPr>
                <p:cNvSpPr/>
                <p:nvPr/>
              </p:nvSpPr>
              <p:spPr>
                <a:xfrm>
                  <a:off x="10699673" y="2209450"/>
                  <a:ext cx="904587" cy="949923"/>
                </a:xfrm>
                <a:prstGeom prst="roundRect">
                  <a:avLst/>
                </a:pr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1400" b="1">
                    <a:solidFill>
                      <a:srgbClr val="0070C0"/>
                    </a:solidFill>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38" name="圖片 37">
                  <a:extLst>
                    <a:ext uri="{FF2B5EF4-FFF2-40B4-BE49-F238E27FC236}">
                      <a16:creationId xmlns:a16="http://schemas.microsoft.com/office/drawing/2014/main" id="{6C4A24AF-9882-195E-B353-C730FBFD03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3277" y="2231449"/>
                  <a:ext cx="696099" cy="696099"/>
                </a:xfrm>
                <a:prstGeom prst="rect">
                  <a:avLst/>
                </a:prstGeom>
                <a:ln>
                  <a:noFill/>
                </a:ln>
              </p:spPr>
            </p:pic>
          </p:grpSp>
          <p:cxnSp>
            <p:nvCxnSpPr>
              <p:cNvPr id="20" name="直線接點 19">
                <a:extLst>
                  <a:ext uri="{FF2B5EF4-FFF2-40B4-BE49-F238E27FC236}">
                    <a16:creationId xmlns:a16="http://schemas.microsoft.com/office/drawing/2014/main" id="{CA1C4188-FF25-539E-6243-E6D5736E39E6}"/>
                  </a:ext>
                </a:extLst>
              </p:cNvPr>
              <p:cNvCxnSpPr>
                <a:cxnSpLocks/>
              </p:cNvCxnSpPr>
              <p:nvPr/>
            </p:nvCxnSpPr>
            <p:spPr>
              <a:xfrm>
                <a:off x="5317522" y="2650339"/>
                <a:ext cx="0" cy="216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FFCF582D-1F54-C434-3D5A-E502A1CD1A3B}"/>
                  </a:ext>
                </a:extLst>
              </p:cNvPr>
              <p:cNvCxnSpPr>
                <a:cxnSpLocks/>
              </p:cNvCxnSpPr>
              <p:nvPr/>
            </p:nvCxnSpPr>
            <p:spPr>
              <a:xfrm>
                <a:off x="6721214" y="2646315"/>
                <a:ext cx="0" cy="216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直線接點 21">
                <a:extLst>
                  <a:ext uri="{FF2B5EF4-FFF2-40B4-BE49-F238E27FC236}">
                    <a16:creationId xmlns:a16="http://schemas.microsoft.com/office/drawing/2014/main" id="{8EC5AFF7-54D9-1B0E-108F-17B6A21448EC}"/>
                  </a:ext>
                </a:extLst>
              </p:cNvPr>
              <p:cNvCxnSpPr>
                <a:cxnSpLocks/>
              </p:cNvCxnSpPr>
              <p:nvPr/>
            </p:nvCxnSpPr>
            <p:spPr>
              <a:xfrm>
                <a:off x="6099573" y="1639673"/>
                <a:ext cx="0" cy="198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E7DFB416-3C67-B1D2-F00C-AB3C7B0F7936}"/>
                  </a:ext>
                </a:extLst>
              </p:cNvPr>
              <p:cNvCxnSpPr>
                <a:cxnSpLocks/>
              </p:cNvCxnSpPr>
              <p:nvPr/>
            </p:nvCxnSpPr>
            <p:spPr>
              <a:xfrm>
                <a:off x="5305492" y="3805381"/>
                <a:ext cx="0" cy="216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接點: 肘形 23">
                <a:extLst>
                  <a:ext uri="{FF2B5EF4-FFF2-40B4-BE49-F238E27FC236}">
                    <a16:creationId xmlns:a16="http://schemas.microsoft.com/office/drawing/2014/main" id="{6396459B-FEFB-51B8-C3C0-18B1D7B9E0DC}"/>
                  </a:ext>
                </a:extLst>
              </p:cNvPr>
              <p:cNvCxnSpPr>
                <a:cxnSpLocks/>
              </p:cNvCxnSpPr>
              <p:nvPr/>
            </p:nvCxnSpPr>
            <p:spPr>
              <a:xfrm rot="5400000" flipH="1" flipV="1">
                <a:off x="6218351" y="1493298"/>
                <a:ext cx="4106" cy="5508000"/>
              </a:xfrm>
              <a:prstGeom prst="bentConnector3">
                <a:avLst>
                  <a:gd name="adj1" fmla="val 5374428"/>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直線接點 24">
                <a:extLst>
                  <a:ext uri="{FF2B5EF4-FFF2-40B4-BE49-F238E27FC236}">
                    <a16:creationId xmlns:a16="http://schemas.microsoft.com/office/drawing/2014/main" id="{57F256EF-9005-80BD-95D7-101861BD1C00}"/>
                  </a:ext>
                </a:extLst>
              </p:cNvPr>
              <p:cNvCxnSpPr>
                <a:cxnSpLocks/>
              </p:cNvCxnSpPr>
              <p:nvPr/>
            </p:nvCxnSpPr>
            <p:spPr>
              <a:xfrm>
                <a:off x="5313832" y="4017941"/>
                <a:ext cx="0" cy="216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圓角矩形 59">
                <a:extLst>
                  <a:ext uri="{FF2B5EF4-FFF2-40B4-BE49-F238E27FC236}">
                    <a16:creationId xmlns:a16="http://schemas.microsoft.com/office/drawing/2014/main" id="{2D9C1435-BB37-BAF2-4E3F-098DBB347800}"/>
                  </a:ext>
                </a:extLst>
              </p:cNvPr>
              <p:cNvSpPr/>
              <p:nvPr/>
            </p:nvSpPr>
            <p:spPr>
              <a:xfrm>
                <a:off x="2668388" y="4248135"/>
                <a:ext cx="1584000" cy="1296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lIns="36000" rIns="36000" rtlCol="0" anchor="b" anchorCtr="0"/>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sz="16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協助疏散撤離</a:t>
                </a:r>
              </a:p>
            </p:txBody>
          </p:sp>
          <p:sp>
            <p:nvSpPr>
              <p:cNvPr id="27" name="圓角矩形 60">
                <a:extLst>
                  <a:ext uri="{FF2B5EF4-FFF2-40B4-BE49-F238E27FC236}">
                    <a16:creationId xmlns:a16="http://schemas.microsoft.com/office/drawing/2014/main" id="{A681646E-ED77-73EC-3413-CE772D537795}"/>
                  </a:ext>
                </a:extLst>
              </p:cNvPr>
              <p:cNvSpPr/>
              <p:nvPr/>
            </p:nvSpPr>
            <p:spPr>
              <a:xfrm>
                <a:off x="4498970" y="4233494"/>
                <a:ext cx="1584000" cy="1296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lIns="36000" tIns="0" rIns="36000" bIns="0" rtlCol="0" anchor="b" anchorCtr="0"/>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TW"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避難收容處所</a:t>
                </a:r>
                <a:r>
                  <a:rPr lang="zh-TW" altLang="en-US" sz="16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  開設及營運</a:t>
                </a:r>
              </a:p>
            </p:txBody>
          </p:sp>
          <p:sp>
            <p:nvSpPr>
              <p:cNvPr id="28" name="圓角矩形 61">
                <a:extLst>
                  <a:ext uri="{FF2B5EF4-FFF2-40B4-BE49-F238E27FC236}">
                    <a16:creationId xmlns:a16="http://schemas.microsoft.com/office/drawing/2014/main" id="{E2A9A49E-E5CA-E933-EFF5-69CFF6F61E05}"/>
                  </a:ext>
                </a:extLst>
              </p:cNvPr>
              <p:cNvSpPr/>
              <p:nvPr/>
            </p:nvSpPr>
            <p:spPr>
              <a:xfrm>
                <a:off x="8182404" y="4245492"/>
                <a:ext cx="1584000" cy="1296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lIns="36000" rIns="36000" rtlCol="0" anchor="b" anchorCtr="0"/>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TW" altLang="en-US" sz="16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協助物資發放</a:t>
                </a:r>
              </a:p>
            </p:txBody>
          </p:sp>
          <p:pic>
            <p:nvPicPr>
              <p:cNvPr id="29" name="圖片 28">
                <a:extLst>
                  <a:ext uri="{FF2B5EF4-FFF2-40B4-BE49-F238E27FC236}">
                    <a16:creationId xmlns:a16="http://schemas.microsoft.com/office/drawing/2014/main" id="{9442023E-4633-B5FC-CD94-FD280B0712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0460" y="4398313"/>
                <a:ext cx="696099" cy="696099"/>
              </a:xfrm>
              <a:prstGeom prst="rect">
                <a:avLst/>
              </a:prstGeom>
            </p:spPr>
          </p:pic>
          <p:pic>
            <p:nvPicPr>
              <p:cNvPr id="30" name="圖片 29">
                <a:extLst>
                  <a:ext uri="{FF2B5EF4-FFF2-40B4-BE49-F238E27FC236}">
                    <a16:creationId xmlns:a16="http://schemas.microsoft.com/office/drawing/2014/main" id="{2554D447-5695-AC76-F78A-40D54C8D06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6913" y="4394264"/>
                <a:ext cx="696099" cy="696099"/>
              </a:xfrm>
              <a:prstGeom prst="rect">
                <a:avLst/>
              </a:prstGeom>
            </p:spPr>
          </p:pic>
          <p:pic>
            <p:nvPicPr>
              <p:cNvPr id="31" name="圖片 30">
                <a:extLst>
                  <a:ext uri="{FF2B5EF4-FFF2-40B4-BE49-F238E27FC236}">
                    <a16:creationId xmlns:a16="http://schemas.microsoft.com/office/drawing/2014/main" id="{981C72D3-342A-FD46-72EE-544C947D9F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1481" y="4292399"/>
                <a:ext cx="696099" cy="696099"/>
              </a:xfrm>
              <a:prstGeom prst="rect">
                <a:avLst/>
              </a:prstGeom>
            </p:spPr>
          </p:pic>
          <p:sp>
            <p:nvSpPr>
              <p:cNvPr id="32" name="圓角矩形 60">
                <a:extLst>
                  <a:ext uri="{FF2B5EF4-FFF2-40B4-BE49-F238E27FC236}">
                    <a16:creationId xmlns:a16="http://schemas.microsoft.com/office/drawing/2014/main" id="{50F988B0-BEC5-36EA-F46F-D889970295DE}"/>
                  </a:ext>
                </a:extLst>
              </p:cNvPr>
              <p:cNvSpPr/>
              <p:nvPr/>
            </p:nvSpPr>
            <p:spPr>
              <a:xfrm>
                <a:off x="6329552" y="4246174"/>
                <a:ext cx="1584000" cy="1296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lIns="36000" tIns="0" rIns="36000" bIns="0" rtlCol="0" anchor="b" anchorCtr="0"/>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TW"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B</a:t>
                </a:r>
                <a:r>
                  <a:rPr lang="zh-TW" altLang="en-US" sz="1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避難收容處所</a:t>
                </a:r>
                <a:r>
                  <a:rPr lang="zh-TW" altLang="en-US" sz="16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  開設及營運</a:t>
                </a:r>
              </a:p>
            </p:txBody>
          </p:sp>
          <p:pic>
            <p:nvPicPr>
              <p:cNvPr id="33" name="圖片 32">
                <a:extLst>
                  <a:ext uri="{FF2B5EF4-FFF2-40B4-BE49-F238E27FC236}">
                    <a16:creationId xmlns:a16="http://schemas.microsoft.com/office/drawing/2014/main" id="{BA2CAE55-12DA-4C15-2E12-FC14B2970F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8566" y="4336249"/>
                <a:ext cx="696099" cy="696099"/>
              </a:xfrm>
              <a:prstGeom prst="rect">
                <a:avLst/>
              </a:prstGeom>
            </p:spPr>
          </p:pic>
          <p:cxnSp>
            <p:nvCxnSpPr>
              <p:cNvPr id="34" name="直線接點 33">
                <a:extLst>
                  <a:ext uri="{FF2B5EF4-FFF2-40B4-BE49-F238E27FC236}">
                    <a16:creationId xmlns:a16="http://schemas.microsoft.com/office/drawing/2014/main" id="{715F88C5-3F3C-CD5E-06BC-7C85F72BEA09}"/>
                  </a:ext>
                </a:extLst>
              </p:cNvPr>
              <p:cNvCxnSpPr>
                <a:cxnSpLocks/>
              </p:cNvCxnSpPr>
              <p:nvPr/>
            </p:nvCxnSpPr>
            <p:spPr>
              <a:xfrm>
                <a:off x="7118251" y="4029973"/>
                <a:ext cx="0" cy="216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矩形: 圓角 34">
                <a:extLst>
                  <a:ext uri="{FF2B5EF4-FFF2-40B4-BE49-F238E27FC236}">
                    <a16:creationId xmlns:a16="http://schemas.microsoft.com/office/drawing/2014/main" id="{8F4534F8-4808-1868-BC91-50015897764C}"/>
                  </a:ext>
                </a:extLst>
              </p:cNvPr>
              <p:cNvSpPr/>
              <p:nvPr/>
            </p:nvSpPr>
            <p:spPr>
              <a:xfrm>
                <a:off x="2433839" y="822145"/>
                <a:ext cx="7596000" cy="4822874"/>
              </a:xfrm>
              <a:prstGeom prst="roundRect">
                <a:avLst>
                  <a:gd name="adj" fmla="val 6019"/>
                </a:avLst>
              </a:prstGeom>
              <a:noFill/>
              <a:ln w="28575">
                <a:solidFill>
                  <a:schemeClr val="tx1">
                    <a:lumMod val="65000"/>
                    <a:lumOff val="3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b="1">
                  <a:latin typeface="Times New Roman" panose="02020603050405020304" pitchFamily="18" charset="0"/>
                  <a:ea typeface="微軟正黑體" panose="020B0604030504040204" pitchFamily="34" charset="-120"/>
                  <a:cs typeface="Times New Roman" panose="02020603050405020304" pitchFamily="18" charset="0"/>
                </a:endParaRPr>
              </a:p>
            </p:txBody>
          </p:sp>
        </p:grpSp>
        <p:sp>
          <p:nvSpPr>
            <p:cNvPr id="5" name="矩形: 圓角 4">
              <a:extLst>
                <a:ext uri="{FF2B5EF4-FFF2-40B4-BE49-F238E27FC236}">
                  <a16:creationId xmlns:a16="http://schemas.microsoft.com/office/drawing/2014/main" id="{FD9ECAC9-5338-CCD5-4468-42E642A06B5F}"/>
                </a:ext>
              </a:extLst>
            </p:cNvPr>
            <p:cNvSpPr/>
            <p:nvPr/>
          </p:nvSpPr>
          <p:spPr>
            <a:xfrm>
              <a:off x="4704335" y="655391"/>
              <a:ext cx="2757272" cy="333492"/>
            </a:xfrm>
            <a:prstGeom prst="roundRect">
              <a:avLst>
                <a:gd name="adj" fmla="val 16667"/>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事故現場指揮系統</a:t>
              </a:r>
              <a:r>
                <a:rPr lang="en-US" altLang="zh-TW"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(ICS)</a:t>
              </a:r>
              <a:r>
                <a:rPr lang="zh-TW" altLang="en-US"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編組</a:t>
              </a:r>
            </a:p>
          </p:txBody>
        </p:sp>
      </p:grpSp>
    </p:spTree>
    <p:extLst>
      <p:ext uri="{BB962C8B-B14F-4D97-AF65-F5344CB8AC3E}">
        <p14:creationId xmlns:p14="http://schemas.microsoft.com/office/powerpoint/2010/main" val="249102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5EBAA-A7C2-AD06-C49D-B79C637973FC}"/>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D3C6E210-B862-7510-B5BA-7682039A72DD}"/>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CC24131C-5B94-09AC-8090-240A1E9CEAC3}"/>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18</a:t>
            </a:fld>
            <a:endParaRPr lang="zh-TW" altLang="en-US"/>
          </a:p>
        </p:txBody>
      </p:sp>
      <p:grpSp>
        <p:nvGrpSpPr>
          <p:cNvPr id="2" name="组合 1">
            <a:extLst>
              <a:ext uri="{FF2B5EF4-FFF2-40B4-BE49-F238E27FC236}">
                <a16:creationId xmlns:a16="http://schemas.microsoft.com/office/drawing/2014/main" id="{F260CADF-5360-2133-813B-F40DFB55F20B}"/>
              </a:ext>
            </a:extLst>
          </p:cNvPr>
          <p:cNvGrpSpPr/>
          <p:nvPr/>
        </p:nvGrpSpPr>
        <p:grpSpPr>
          <a:xfrm>
            <a:off x="813435" y="365125"/>
            <a:ext cx="10565131" cy="769441"/>
            <a:chOff x="998620" y="523875"/>
            <a:chExt cx="10660561" cy="769441"/>
          </a:xfrm>
        </p:grpSpPr>
        <p:sp>
          <p:nvSpPr>
            <p:cNvPr id="50" name="文本框 4">
              <a:extLst>
                <a:ext uri="{FF2B5EF4-FFF2-40B4-BE49-F238E27FC236}">
                  <a16:creationId xmlns:a16="http://schemas.microsoft.com/office/drawing/2014/main" id="{9519EA48-EFE6-5000-BF19-F6C7B968EBFD}"/>
                </a:ext>
              </a:extLst>
            </p:cNvPr>
            <p:cNvSpPr txBox="1"/>
            <p:nvPr/>
          </p:nvSpPr>
          <p:spPr>
            <a:xfrm>
              <a:off x="1628774" y="523875"/>
              <a:ext cx="10030407" cy="769441"/>
            </a:xfrm>
            <a:prstGeom prst="rect">
              <a:avLst/>
            </a:prstGeom>
            <a:noFill/>
          </p:spPr>
          <p:txBody>
            <a:bodyPr wrap="square" rtlCol="0">
              <a:spAutoFit/>
            </a:bodyPr>
            <a:lstStyle/>
            <a:p>
              <a:r>
                <a:rPr lang="zh-TW" altLang="en-US" sz="4400" dirty="0">
                  <a:latin typeface="微软雅黑" panose="020B0503020204020204" pitchFamily="34" charset="-122"/>
                  <a:ea typeface="微软雅黑" panose="020B0503020204020204" pitchFamily="34" charset="-122"/>
                </a:rPr>
                <a:t>功能編組</a:t>
              </a:r>
            </a:p>
          </p:txBody>
        </p:sp>
        <p:grpSp>
          <p:nvGrpSpPr>
            <p:cNvPr id="59" name="组合 23">
              <a:extLst>
                <a:ext uri="{FF2B5EF4-FFF2-40B4-BE49-F238E27FC236}">
                  <a16:creationId xmlns:a16="http://schemas.microsoft.com/office/drawing/2014/main" id="{3F3DC591-4CCA-4BAE-F24D-73354EFF41F7}"/>
                </a:ext>
              </a:extLst>
            </p:cNvPr>
            <p:cNvGrpSpPr/>
            <p:nvPr/>
          </p:nvGrpSpPr>
          <p:grpSpPr>
            <a:xfrm>
              <a:off x="998620" y="704850"/>
              <a:ext cx="637710" cy="439402"/>
              <a:chOff x="775392" y="446964"/>
              <a:chExt cx="169765" cy="116974"/>
            </a:xfrm>
            <a:solidFill>
              <a:srgbClr val="EC4570"/>
            </a:solidFill>
          </p:grpSpPr>
          <p:sp>
            <p:nvSpPr>
              <p:cNvPr id="60" name="Freeform 168">
                <a:extLst>
                  <a:ext uri="{FF2B5EF4-FFF2-40B4-BE49-F238E27FC236}">
                    <a16:creationId xmlns:a16="http://schemas.microsoft.com/office/drawing/2014/main" id="{33677022-2CFF-0709-B80E-E0B3F0639D19}"/>
                  </a:ext>
                </a:extLst>
              </p:cNvPr>
              <p:cNvSpPr/>
              <p:nvPr/>
            </p:nvSpPr>
            <p:spPr bwMode="auto">
              <a:xfrm>
                <a:off x="875718" y="470183"/>
                <a:ext cx="33734" cy="70316"/>
              </a:xfrm>
              <a:custGeom>
                <a:avLst/>
                <a:gdLst>
                  <a:gd name="T0" fmla="*/ 7 w 65"/>
                  <a:gd name="T1" fmla="*/ 129 h 136"/>
                  <a:gd name="T2" fmla="*/ 7 w 65"/>
                  <a:gd name="T3" fmla="*/ 105 h 136"/>
                  <a:gd name="T4" fmla="*/ 7 w 65"/>
                  <a:gd name="T5" fmla="*/ 31 h 136"/>
                  <a:gd name="T6" fmla="*/ 7 w 65"/>
                  <a:gd name="T7" fmla="*/ 7 h 136"/>
                  <a:gd name="T8" fmla="*/ 31 w 65"/>
                  <a:gd name="T9" fmla="*/ 7 h 136"/>
                  <a:gd name="T10" fmla="*/ 31 w 65"/>
                  <a:gd name="T11" fmla="*/ 129 h 136"/>
                  <a:gd name="T12" fmla="*/ 7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7" y="129"/>
                    </a:moveTo>
                    <a:cubicBezTo>
                      <a:pt x="0" y="122"/>
                      <a:pt x="0" y="111"/>
                      <a:pt x="7" y="105"/>
                    </a:cubicBezTo>
                    <a:cubicBezTo>
                      <a:pt x="27" y="84"/>
                      <a:pt x="27" y="52"/>
                      <a:pt x="7" y="31"/>
                    </a:cubicBezTo>
                    <a:cubicBezTo>
                      <a:pt x="0" y="25"/>
                      <a:pt x="0" y="14"/>
                      <a:pt x="7" y="7"/>
                    </a:cubicBezTo>
                    <a:cubicBezTo>
                      <a:pt x="13" y="0"/>
                      <a:pt x="24" y="0"/>
                      <a:pt x="31" y="7"/>
                    </a:cubicBezTo>
                    <a:cubicBezTo>
                      <a:pt x="65" y="41"/>
                      <a:pt x="65" y="95"/>
                      <a:pt x="31" y="129"/>
                    </a:cubicBezTo>
                    <a:cubicBezTo>
                      <a:pt x="24" y="136"/>
                      <a:pt x="13" y="136"/>
                      <a:pt x="7"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69">
                <a:extLst>
                  <a:ext uri="{FF2B5EF4-FFF2-40B4-BE49-F238E27FC236}">
                    <a16:creationId xmlns:a16="http://schemas.microsoft.com/office/drawing/2014/main" id="{0800F6BE-9BFF-137B-E3DA-D1E7A5219383}"/>
                  </a:ext>
                </a:extLst>
              </p:cNvPr>
              <p:cNvSpPr/>
              <p:nvPr/>
            </p:nvSpPr>
            <p:spPr bwMode="auto">
              <a:xfrm>
                <a:off x="898499" y="446964"/>
                <a:ext cx="46658" cy="116974"/>
              </a:xfrm>
              <a:custGeom>
                <a:avLst/>
                <a:gdLst>
                  <a:gd name="T0" fmla="*/ 7 w 90"/>
                  <a:gd name="T1" fmla="*/ 219 h 226"/>
                  <a:gd name="T2" fmla="*/ 7 w 90"/>
                  <a:gd name="T3" fmla="*/ 194 h 226"/>
                  <a:gd name="T4" fmla="*/ 7 w 90"/>
                  <a:gd name="T5" fmla="*/ 32 h 226"/>
                  <a:gd name="T6" fmla="*/ 7 w 90"/>
                  <a:gd name="T7" fmla="*/ 7 h 226"/>
                  <a:gd name="T8" fmla="*/ 32 w 90"/>
                  <a:gd name="T9" fmla="*/ 7 h 226"/>
                  <a:gd name="T10" fmla="*/ 32 w 90"/>
                  <a:gd name="T11" fmla="*/ 219 h 226"/>
                  <a:gd name="T12" fmla="*/ 7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7" y="219"/>
                    </a:moveTo>
                    <a:cubicBezTo>
                      <a:pt x="0" y="212"/>
                      <a:pt x="0" y="201"/>
                      <a:pt x="7" y="194"/>
                    </a:cubicBezTo>
                    <a:cubicBezTo>
                      <a:pt x="52" y="149"/>
                      <a:pt x="52" y="77"/>
                      <a:pt x="7" y="32"/>
                    </a:cubicBezTo>
                    <a:cubicBezTo>
                      <a:pt x="0" y="25"/>
                      <a:pt x="0" y="14"/>
                      <a:pt x="7" y="7"/>
                    </a:cubicBezTo>
                    <a:cubicBezTo>
                      <a:pt x="14" y="0"/>
                      <a:pt x="25" y="0"/>
                      <a:pt x="32" y="7"/>
                    </a:cubicBezTo>
                    <a:cubicBezTo>
                      <a:pt x="90" y="66"/>
                      <a:pt x="90" y="160"/>
                      <a:pt x="32" y="219"/>
                    </a:cubicBezTo>
                    <a:cubicBezTo>
                      <a:pt x="25" y="226"/>
                      <a:pt x="14" y="226"/>
                      <a:pt x="7"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70">
                <a:extLst>
                  <a:ext uri="{FF2B5EF4-FFF2-40B4-BE49-F238E27FC236}">
                    <a16:creationId xmlns:a16="http://schemas.microsoft.com/office/drawing/2014/main" id="{DF7E834C-7A69-5E2A-1CF5-34ADE9891B85}"/>
                  </a:ext>
                </a:extLst>
              </p:cNvPr>
              <p:cNvSpPr/>
              <p:nvPr/>
            </p:nvSpPr>
            <p:spPr bwMode="auto">
              <a:xfrm>
                <a:off x="811097" y="470183"/>
                <a:ext cx="33515" cy="70316"/>
              </a:xfrm>
              <a:custGeom>
                <a:avLst/>
                <a:gdLst>
                  <a:gd name="T0" fmla="*/ 58 w 65"/>
                  <a:gd name="T1" fmla="*/ 129 h 136"/>
                  <a:gd name="T2" fmla="*/ 58 w 65"/>
                  <a:gd name="T3" fmla="*/ 105 h 136"/>
                  <a:gd name="T4" fmla="*/ 58 w 65"/>
                  <a:gd name="T5" fmla="*/ 31 h 136"/>
                  <a:gd name="T6" fmla="*/ 58 w 65"/>
                  <a:gd name="T7" fmla="*/ 7 h 136"/>
                  <a:gd name="T8" fmla="*/ 34 w 65"/>
                  <a:gd name="T9" fmla="*/ 7 h 136"/>
                  <a:gd name="T10" fmla="*/ 34 w 65"/>
                  <a:gd name="T11" fmla="*/ 129 h 136"/>
                  <a:gd name="T12" fmla="*/ 58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58" y="129"/>
                    </a:moveTo>
                    <a:cubicBezTo>
                      <a:pt x="65" y="122"/>
                      <a:pt x="65" y="111"/>
                      <a:pt x="58" y="105"/>
                    </a:cubicBezTo>
                    <a:cubicBezTo>
                      <a:pt x="38" y="84"/>
                      <a:pt x="38" y="52"/>
                      <a:pt x="58" y="31"/>
                    </a:cubicBezTo>
                    <a:cubicBezTo>
                      <a:pt x="65" y="25"/>
                      <a:pt x="65" y="14"/>
                      <a:pt x="58" y="7"/>
                    </a:cubicBezTo>
                    <a:cubicBezTo>
                      <a:pt x="52" y="0"/>
                      <a:pt x="41" y="0"/>
                      <a:pt x="34" y="7"/>
                    </a:cubicBezTo>
                    <a:cubicBezTo>
                      <a:pt x="0" y="41"/>
                      <a:pt x="0" y="95"/>
                      <a:pt x="34" y="129"/>
                    </a:cubicBezTo>
                    <a:cubicBezTo>
                      <a:pt x="41" y="136"/>
                      <a:pt x="52" y="136"/>
                      <a:pt x="58"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71">
                <a:extLst>
                  <a:ext uri="{FF2B5EF4-FFF2-40B4-BE49-F238E27FC236}">
                    <a16:creationId xmlns:a16="http://schemas.microsoft.com/office/drawing/2014/main" id="{91CCB8EA-4B20-D454-992F-29A4B6447713}"/>
                  </a:ext>
                </a:extLst>
              </p:cNvPr>
              <p:cNvSpPr/>
              <p:nvPr/>
            </p:nvSpPr>
            <p:spPr bwMode="auto">
              <a:xfrm>
                <a:off x="775392" y="446964"/>
                <a:ext cx="46439" cy="116974"/>
              </a:xfrm>
              <a:custGeom>
                <a:avLst/>
                <a:gdLst>
                  <a:gd name="T0" fmla="*/ 83 w 90"/>
                  <a:gd name="T1" fmla="*/ 219 h 226"/>
                  <a:gd name="T2" fmla="*/ 83 w 90"/>
                  <a:gd name="T3" fmla="*/ 194 h 226"/>
                  <a:gd name="T4" fmla="*/ 83 w 90"/>
                  <a:gd name="T5" fmla="*/ 32 h 226"/>
                  <a:gd name="T6" fmla="*/ 83 w 90"/>
                  <a:gd name="T7" fmla="*/ 7 h 226"/>
                  <a:gd name="T8" fmla="*/ 58 w 90"/>
                  <a:gd name="T9" fmla="*/ 7 h 226"/>
                  <a:gd name="T10" fmla="*/ 58 w 90"/>
                  <a:gd name="T11" fmla="*/ 219 h 226"/>
                  <a:gd name="T12" fmla="*/ 83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83" y="219"/>
                    </a:moveTo>
                    <a:cubicBezTo>
                      <a:pt x="90" y="212"/>
                      <a:pt x="90" y="201"/>
                      <a:pt x="83" y="194"/>
                    </a:cubicBezTo>
                    <a:cubicBezTo>
                      <a:pt x="38" y="149"/>
                      <a:pt x="38" y="77"/>
                      <a:pt x="83" y="32"/>
                    </a:cubicBezTo>
                    <a:cubicBezTo>
                      <a:pt x="90" y="25"/>
                      <a:pt x="90" y="14"/>
                      <a:pt x="83" y="7"/>
                    </a:cubicBezTo>
                    <a:cubicBezTo>
                      <a:pt x="76" y="0"/>
                      <a:pt x="65" y="0"/>
                      <a:pt x="58" y="7"/>
                    </a:cubicBezTo>
                    <a:cubicBezTo>
                      <a:pt x="0" y="66"/>
                      <a:pt x="0" y="160"/>
                      <a:pt x="58" y="219"/>
                    </a:cubicBezTo>
                    <a:cubicBezTo>
                      <a:pt x="65" y="226"/>
                      <a:pt x="76" y="226"/>
                      <a:pt x="83"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72">
                <a:extLst>
                  <a:ext uri="{FF2B5EF4-FFF2-40B4-BE49-F238E27FC236}">
                    <a16:creationId xmlns:a16="http://schemas.microsoft.com/office/drawing/2014/main" id="{61D8CDE3-0CE8-3ED6-CAAB-5C851067C216}"/>
                  </a:ext>
                </a:extLst>
              </p:cNvPr>
              <p:cNvSpPr/>
              <p:nvPr/>
            </p:nvSpPr>
            <p:spPr bwMode="auto">
              <a:xfrm>
                <a:off x="845707" y="490774"/>
                <a:ext cx="29134" cy="29134"/>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5" name="群組 44">
            <a:extLst>
              <a:ext uri="{FF2B5EF4-FFF2-40B4-BE49-F238E27FC236}">
                <a16:creationId xmlns:a16="http://schemas.microsoft.com/office/drawing/2014/main" id="{3D2B4904-7090-C53B-6951-F136C374BFA9}"/>
              </a:ext>
            </a:extLst>
          </p:cNvPr>
          <p:cNvGrpSpPr/>
          <p:nvPr/>
        </p:nvGrpSpPr>
        <p:grpSpPr>
          <a:xfrm>
            <a:off x="572703" y="1427749"/>
            <a:ext cx="11208301" cy="5366685"/>
            <a:chOff x="677803" y="1151976"/>
            <a:chExt cx="11208301" cy="5366685"/>
          </a:xfrm>
        </p:grpSpPr>
        <p:sp>
          <p:nvSpPr>
            <p:cNvPr id="46" name="矩形: 圓角 45">
              <a:extLst>
                <a:ext uri="{FF2B5EF4-FFF2-40B4-BE49-F238E27FC236}">
                  <a16:creationId xmlns:a16="http://schemas.microsoft.com/office/drawing/2014/main" id="{06EE5768-0427-4C7A-F2BA-A11BF805AE4D}"/>
                </a:ext>
              </a:extLst>
            </p:cNvPr>
            <p:cNvSpPr/>
            <p:nvPr/>
          </p:nvSpPr>
          <p:spPr>
            <a:xfrm>
              <a:off x="7115923" y="2866199"/>
              <a:ext cx="3853779" cy="3276503"/>
            </a:xfrm>
            <a:prstGeom prst="roundRect">
              <a:avLst/>
            </a:prstGeom>
            <a:solidFill>
              <a:schemeClr val="accent5">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a:p>
          </p:txBody>
        </p:sp>
        <p:sp>
          <p:nvSpPr>
            <p:cNvPr id="47" name="MH_Other_1">
              <a:extLst>
                <a:ext uri="{FF2B5EF4-FFF2-40B4-BE49-F238E27FC236}">
                  <a16:creationId xmlns:a16="http://schemas.microsoft.com/office/drawing/2014/main" id="{529FD0AE-2700-71F2-F107-ACA00FDE1BED}"/>
                </a:ext>
              </a:extLst>
            </p:cNvPr>
            <p:cNvSpPr>
              <a:spLocks noChangeArrowheads="1"/>
            </p:cNvSpPr>
            <p:nvPr/>
          </p:nvSpPr>
          <p:spPr bwMode="auto">
            <a:xfrm>
              <a:off x="1916863" y="1918449"/>
              <a:ext cx="3960000" cy="3960000"/>
            </a:xfrm>
            <a:prstGeom prst="ellipse">
              <a:avLst/>
            </a:prstGeom>
            <a:noFill/>
            <a:ln w="6350">
              <a:solidFill>
                <a:schemeClr val="bg1">
                  <a:lumMod val="65000"/>
                </a:schemeClr>
              </a:solidFill>
              <a:round/>
            </a:ln>
            <a:extLst>
              <a:ext uri="{909E8E84-426E-40DD-AFC4-6F175D3DCCD1}">
                <a14:hiddenFill xmlns:a14="http://schemas.microsoft.com/office/drawing/2010/main">
                  <a:solidFill>
                    <a:srgbClr val="FFFFFF"/>
                  </a:solidFill>
                </a14:hiddenFill>
              </a:ext>
            </a:extLst>
          </p:spPr>
          <p:txBody>
            <a:bodyPr lIns="95091" tIns="49554" rIns="95091" bIns="4955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400">
                <a:solidFill>
                  <a:srgbClr val="FFFFFF"/>
                </a:solidFill>
                <a:ea typeface="微软雅黑" panose="020B0503020204020204" pitchFamily="34" charset="-122"/>
                <a:cs typeface="+mn-ea"/>
                <a:sym typeface="Arial" panose="020B0604020202020204" pitchFamily="34" charset="0"/>
              </a:endParaRPr>
            </a:p>
          </p:txBody>
        </p:sp>
        <p:grpSp>
          <p:nvGrpSpPr>
            <p:cNvPr id="48" name="群組 47">
              <a:extLst>
                <a:ext uri="{FF2B5EF4-FFF2-40B4-BE49-F238E27FC236}">
                  <a16:creationId xmlns:a16="http://schemas.microsoft.com/office/drawing/2014/main" id="{5E2E86B5-5AED-75F2-9383-CF8BAE7F322B}"/>
                </a:ext>
              </a:extLst>
            </p:cNvPr>
            <p:cNvGrpSpPr/>
            <p:nvPr/>
          </p:nvGrpSpPr>
          <p:grpSpPr>
            <a:xfrm>
              <a:off x="677803" y="2657018"/>
              <a:ext cx="2520000" cy="2520000"/>
              <a:chOff x="2110842" y="2343202"/>
              <a:chExt cx="2520000" cy="2520000"/>
            </a:xfrm>
          </p:grpSpPr>
          <p:sp>
            <p:nvSpPr>
              <p:cNvPr id="83" name="MH_Title_1">
                <a:extLst>
                  <a:ext uri="{FF2B5EF4-FFF2-40B4-BE49-F238E27FC236}">
                    <a16:creationId xmlns:a16="http://schemas.microsoft.com/office/drawing/2014/main" id="{2E991130-6578-B006-9C5C-01DB94199974}"/>
                  </a:ext>
                </a:extLst>
              </p:cNvPr>
              <p:cNvSpPr>
                <a:spLocks noChangeArrowheads="1"/>
              </p:cNvSpPr>
              <p:nvPr/>
            </p:nvSpPr>
            <p:spPr bwMode="auto">
              <a:xfrm>
                <a:off x="2110842" y="2343202"/>
                <a:ext cx="2520000" cy="2520000"/>
              </a:xfrm>
              <a:prstGeom prst="ellipse">
                <a:avLst/>
              </a:prstGeom>
              <a:solidFill>
                <a:schemeClr val="accent2"/>
              </a:solidFill>
              <a:ln w="381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2000" b="1" dirty="0">
                  <a:solidFill>
                    <a:schemeClr val="bg1"/>
                  </a:solidFill>
                  <a:latin typeface="微軟正黑體" panose="020B0604030504040204" pitchFamily="34" charset="-120"/>
                  <a:ea typeface="微軟正黑體" panose="020B0604030504040204" pitchFamily="34" charset="-120"/>
                </a:endParaRPr>
              </a:p>
            </p:txBody>
          </p:sp>
          <p:sp>
            <p:nvSpPr>
              <p:cNvPr id="84" name="TextBox 7">
                <a:extLst>
                  <a:ext uri="{FF2B5EF4-FFF2-40B4-BE49-F238E27FC236}">
                    <a16:creationId xmlns:a16="http://schemas.microsoft.com/office/drawing/2014/main" id="{47E94A13-7699-C4BE-7C67-0297AEF70450}"/>
                  </a:ext>
                </a:extLst>
              </p:cNvPr>
              <p:cNvSpPr txBox="1"/>
              <p:nvPr/>
            </p:nvSpPr>
            <p:spPr>
              <a:xfrm>
                <a:off x="2176844" y="2821269"/>
                <a:ext cx="2387996" cy="1446550"/>
              </a:xfrm>
              <a:prstGeom prst="rect">
                <a:avLst/>
              </a:prstGeom>
              <a:noFill/>
            </p:spPr>
            <p:txBody>
              <a:bodyPr vert="horz" wrap="square" rtlCol="0" anchor="ctr">
                <a:spAutoFit/>
              </a:bodyPr>
              <a:lstStyle/>
              <a:p>
                <a:pPr algn="ctr"/>
                <a:r>
                  <a:rPr lang="zh-TW" altLang="en-US"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鄉</a:t>
                </a:r>
                <a:r>
                  <a:rPr lang="en-US" altLang="zh-TW"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a:t>
                </a:r>
              </a:p>
              <a:p>
                <a:pPr algn="ctr"/>
                <a:r>
                  <a:rPr lang="zh-TW" altLang="en-US"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防災協作中心</a:t>
                </a:r>
                <a:endParaRPr lang="en-US" altLang="zh-TW" sz="28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設置地點</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六鄉</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市</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災害應變中心</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grpSp>
          <p:nvGrpSpPr>
            <p:cNvPr id="49" name="群組 48">
              <a:extLst>
                <a:ext uri="{FF2B5EF4-FFF2-40B4-BE49-F238E27FC236}">
                  <a16:creationId xmlns:a16="http://schemas.microsoft.com/office/drawing/2014/main" id="{BA523B0E-3CC7-3BE6-0FF1-6678BC343E67}"/>
                </a:ext>
              </a:extLst>
            </p:cNvPr>
            <p:cNvGrpSpPr/>
            <p:nvPr/>
          </p:nvGrpSpPr>
          <p:grpSpPr>
            <a:xfrm>
              <a:off x="2937743" y="1151976"/>
              <a:ext cx="1968518" cy="1800000"/>
              <a:chOff x="1889804" y="1178893"/>
              <a:chExt cx="1968518" cy="1800000"/>
            </a:xfrm>
          </p:grpSpPr>
          <p:sp>
            <p:nvSpPr>
              <p:cNvPr id="81" name="MH_SubTitle_1">
                <a:extLst>
                  <a:ext uri="{FF2B5EF4-FFF2-40B4-BE49-F238E27FC236}">
                    <a16:creationId xmlns:a16="http://schemas.microsoft.com/office/drawing/2014/main" id="{73B01DC4-34CA-811C-A0C3-707DFC3E33B9}"/>
                  </a:ext>
                </a:extLst>
              </p:cNvPr>
              <p:cNvSpPr>
                <a:spLocks noChangeArrowheads="1"/>
              </p:cNvSpPr>
              <p:nvPr/>
            </p:nvSpPr>
            <p:spPr bwMode="auto">
              <a:xfrm>
                <a:off x="1974063" y="1178893"/>
                <a:ext cx="1800000" cy="1800000"/>
              </a:xfrm>
              <a:prstGeom prst="ellipse">
                <a:avLst/>
              </a:prstGeom>
              <a:solidFill>
                <a:srgbClr val="33CC33"/>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en-US" sz="2000" dirty="0">
                  <a:solidFill>
                    <a:srgbClr val="FFFFFF"/>
                  </a:solidFill>
                  <a:ea typeface="微软雅黑" panose="020B0503020204020204" pitchFamily="34" charset="-122"/>
                  <a:cs typeface="+mn-ea"/>
                  <a:sym typeface="Arial" panose="020B0604020202020204" pitchFamily="34" charset="0"/>
                </a:endParaRPr>
              </a:p>
            </p:txBody>
          </p:sp>
          <p:sp>
            <p:nvSpPr>
              <p:cNvPr id="82" name="文字方塊 81">
                <a:extLst>
                  <a:ext uri="{FF2B5EF4-FFF2-40B4-BE49-F238E27FC236}">
                    <a16:creationId xmlns:a16="http://schemas.microsoft.com/office/drawing/2014/main" id="{6E86CC29-93AE-A550-7E4A-DF97C7F2DBD9}"/>
                  </a:ext>
                </a:extLst>
              </p:cNvPr>
              <p:cNvSpPr txBox="1"/>
              <p:nvPr/>
            </p:nvSpPr>
            <p:spPr>
              <a:xfrm>
                <a:off x="1889804" y="1655443"/>
                <a:ext cx="1968518" cy="892552"/>
              </a:xfrm>
              <a:prstGeom prst="rect">
                <a:avLst/>
              </a:prstGeom>
              <a:noFill/>
            </p:spPr>
            <p:txBody>
              <a:bodyPr wrap="square">
                <a:spAutoFit/>
              </a:bodyPr>
              <a:lstStyle/>
              <a:p>
                <a:pPr algn="ctr"/>
                <a:r>
                  <a:rPr lang="zh-TW" altLang="en-US" sz="2000" b="1" dirty="0">
                    <a:solidFill>
                      <a:schemeClr val="bg1"/>
                    </a:solidFill>
                    <a:latin typeface="微軟正黑體" panose="020B0604030504040204" pitchFamily="34" charset="-120"/>
                    <a:ea typeface="微軟正黑體" panose="020B0604030504040204" pitchFamily="34" charset="-120"/>
                  </a:rPr>
                  <a:t>協作中心主任</a:t>
                </a:r>
                <a:endParaRPr lang="en-US" altLang="zh-TW" sz="2000" b="1" dirty="0">
                  <a:solidFill>
                    <a:schemeClr val="bg1"/>
                  </a:solidFill>
                  <a:latin typeface="微軟正黑體" panose="020B0604030504040204" pitchFamily="34" charset="-120"/>
                  <a:ea typeface="微軟正黑體" panose="020B0604030504040204" pitchFamily="34" charset="-120"/>
                </a:endParaRPr>
              </a:p>
              <a:p>
                <a:pPr algn="ctr"/>
                <a:r>
                  <a:rPr lang="zh-TW" altLang="en-US" sz="1600" b="1" dirty="0">
                    <a:latin typeface="微軟正黑體" panose="020B0604030504040204" pitchFamily="34" charset="-120"/>
                    <a:ea typeface="微軟正黑體" panose="020B0604030504040204" pitchFamily="34" charset="-120"/>
                  </a:rPr>
                  <a:t>公所主任祕書</a:t>
                </a:r>
                <a:endParaRPr lang="en-US" altLang="zh-TW" sz="1600" b="1" dirty="0">
                  <a:latin typeface="微軟正黑體" panose="020B0604030504040204" pitchFamily="34" charset="-120"/>
                  <a:ea typeface="微軟正黑體" panose="020B0604030504040204" pitchFamily="34" charset="-120"/>
                </a:endParaRPr>
              </a:p>
              <a:p>
                <a:pPr algn="ctr"/>
                <a:r>
                  <a:rPr lang="zh-TW" altLang="en-US" sz="1600" b="1" dirty="0">
                    <a:latin typeface="微軟正黑體" panose="020B0604030504040204" pitchFamily="34" charset="-120"/>
                    <a:ea typeface="微軟正黑體" panose="020B0604030504040204" pitchFamily="34" charset="-120"/>
                  </a:rPr>
                  <a:t>或秘書</a:t>
                </a:r>
                <a:endParaRPr lang="zh-TW" altLang="en-US" sz="1600" dirty="0"/>
              </a:p>
            </p:txBody>
          </p:sp>
        </p:grpSp>
        <p:grpSp>
          <p:nvGrpSpPr>
            <p:cNvPr id="51" name="群組 50">
              <a:extLst>
                <a:ext uri="{FF2B5EF4-FFF2-40B4-BE49-F238E27FC236}">
                  <a16:creationId xmlns:a16="http://schemas.microsoft.com/office/drawing/2014/main" id="{92DF402F-1161-D08C-4421-DB3F39644D68}"/>
                </a:ext>
              </a:extLst>
            </p:cNvPr>
            <p:cNvGrpSpPr/>
            <p:nvPr/>
          </p:nvGrpSpPr>
          <p:grpSpPr>
            <a:xfrm>
              <a:off x="4691045" y="3087552"/>
              <a:ext cx="2141393" cy="1800000"/>
              <a:chOff x="3445495" y="3072820"/>
              <a:chExt cx="2141393" cy="1800000"/>
            </a:xfrm>
          </p:grpSpPr>
          <p:sp>
            <p:nvSpPr>
              <p:cNvPr id="79" name="MH_SubTitle_5">
                <a:extLst>
                  <a:ext uri="{FF2B5EF4-FFF2-40B4-BE49-F238E27FC236}">
                    <a16:creationId xmlns:a16="http://schemas.microsoft.com/office/drawing/2014/main" id="{EBAC2E20-5629-2424-3772-00DAE2104A54}"/>
                  </a:ext>
                </a:extLst>
              </p:cNvPr>
              <p:cNvSpPr>
                <a:spLocks noChangeArrowheads="1"/>
              </p:cNvSpPr>
              <p:nvPr/>
            </p:nvSpPr>
            <p:spPr bwMode="auto">
              <a:xfrm>
                <a:off x="3616192" y="3072820"/>
                <a:ext cx="1800000" cy="1800000"/>
              </a:xfrm>
              <a:prstGeom prst="ellipse">
                <a:avLst/>
              </a:prstGeom>
              <a:solidFill>
                <a:srgbClr val="00B0F0"/>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80" name="文字方塊 79">
                <a:extLst>
                  <a:ext uri="{FF2B5EF4-FFF2-40B4-BE49-F238E27FC236}">
                    <a16:creationId xmlns:a16="http://schemas.microsoft.com/office/drawing/2014/main" id="{8F5178D7-C3EC-641A-FEC2-CE9D42B1A52E}"/>
                  </a:ext>
                </a:extLst>
              </p:cNvPr>
              <p:cNvSpPr txBox="1"/>
              <p:nvPr/>
            </p:nvSpPr>
            <p:spPr>
              <a:xfrm>
                <a:off x="3445495" y="3713032"/>
                <a:ext cx="2141393" cy="892552"/>
              </a:xfrm>
              <a:prstGeom prst="rect">
                <a:avLst/>
              </a:prstGeom>
              <a:noFill/>
            </p:spPr>
            <p:txBody>
              <a:bodyPr wrap="square">
                <a:spAutoFit/>
              </a:bodyPr>
              <a:lstStyle/>
              <a:p>
                <a:pPr algn="ctr"/>
                <a:r>
                  <a:rPr lang="zh-TW" altLang="en-US" sz="2000" b="1" dirty="0">
                    <a:solidFill>
                      <a:schemeClr val="bg1"/>
                    </a:solidFill>
                    <a:latin typeface="微軟正黑體" panose="020B0604030504040204" pitchFamily="34" charset="-120"/>
                    <a:ea typeface="微軟正黑體" panose="020B0604030504040204" pitchFamily="34" charset="-120"/>
                  </a:rPr>
                  <a:t>協作中心副主任</a:t>
                </a:r>
                <a:endParaRPr lang="en-US" altLang="zh-TW" sz="2000" b="1" dirty="0">
                  <a:solidFill>
                    <a:schemeClr val="bg1"/>
                  </a:solidFill>
                  <a:latin typeface="微軟正黑體" panose="020B0604030504040204" pitchFamily="34" charset="-120"/>
                  <a:ea typeface="微軟正黑體" panose="020B0604030504040204" pitchFamily="34" charset="-120"/>
                </a:endParaRPr>
              </a:p>
              <a:p>
                <a:pPr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韌性社區理事長</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或村</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里</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長</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grpSp>
          <p:nvGrpSpPr>
            <p:cNvPr id="52" name="群組 51">
              <a:extLst>
                <a:ext uri="{FF2B5EF4-FFF2-40B4-BE49-F238E27FC236}">
                  <a16:creationId xmlns:a16="http://schemas.microsoft.com/office/drawing/2014/main" id="{95E3170B-62B0-72AD-BF1D-9FD56EFC5370}"/>
                </a:ext>
              </a:extLst>
            </p:cNvPr>
            <p:cNvGrpSpPr/>
            <p:nvPr/>
          </p:nvGrpSpPr>
          <p:grpSpPr>
            <a:xfrm>
              <a:off x="3022002" y="4718661"/>
              <a:ext cx="1818501" cy="1800000"/>
              <a:chOff x="-1588584" y="4627262"/>
              <a:chExt cx="1818501" cy="1800000"/>
            </a:xfrm>
          </p:grpSpPr>
          <p:sp>
            <p:nvSpPr>
              <p:cNvPr id="77" name="MH_SubTitle_3">
                <a:extLst>
                  <a:ext uri="{FF2B5EF4-FFF2-40B4-BE49-F238E27FC236}">
                    <a16:creationId xmlns:a16="http://schemas.microsoft.com/office/drawing/2014/main" id="{A3332CAE-24A7-A2BB-D21B-34503B813862}"/>
                  </a:ext>
                </a:extLst>
              </p:cNvPr>
              <p:cNvSpPr>
                <a:spLocks noChangeArrowheads="1"/>
              </p:cNvSpPr>
              <p:nvPr/>
            </p:nvSpPr>
            <p:spPr bwMode="auto">
              <a:xfrm>
                <a:off x="-1588584" y="4627262"/>
                <a:ext cx="1800000" cy="1800000"/>
              </a:xfrm>
              <a:prstGeom prst="ellipse">
                <a:avLst/>
              </a:prstGeom>
              <a:solidFill>
                <a:srgbClr val="CC0099"/>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78" name="文字方塊 77">
                <a:extLst>
                  <a:ext uri="{FF2B5EF4-FFF2-40B4-BE49-F238E27FC236}">
                    <a16:creationId xmlns:a16="http://schemas.microsoft.com/office/drawing/2014/main" id="{970F3869-CE59-1CD3-CB20-63CC3A136DC0}"/>
                  </a:ext>
                </a:extLst>
              </p:cNvPr>
              <p:cNvSpPr txBox="1"/>
              <p:nvPr/>
            </p:nvSpPr>
            <p:spPr>
              <a:xfrm>
                <a:off x="-1570083" y="5097939"/>
                <a:ext cx="1800000" cy="892552"/>
              </a:xfrm>
              <a:prstGeom prst="rect">
                <a:avLst/>
              </a:prstGeom>
              <a:noFill/>
            </p:spPr>
            <p:txBody>
              <a:bodyPr wrap="square">
                <a:spAutoFit/>
              </a:bodyPr>
              <a:lstStyle/>
              <a:p>
                <a:pPr algn="ctr"/>
                <a:r>
                  <a:rPr lang="zh-TW" altLang="en-US" sz="2000" b="1" dirty="0">
                    <a:solidFill>
                      <a:schemeClr val="bg1"/>
                    </a:solidFill>
                    <a:latin typeface="微軟正黑體" panose="020B0604030504040204" pitchFamily="34" charset="-120"/>
                    <a:ea typeface="微軟正黑體" panose="020B0604030504040204" pitchFamily="34" charset="-120"/>
                  </a:rPr>
                  <a:t>各編組組長</a:t>
                </a:r>
                <a:endParaRPr lang="en-US" altLang="zh-TW" sz="2000" b="1" dirty="0">
                  <a:solidFill>
                    <a:schemeClr val="bg1"/>
                  </a:solidFill>
                  <a:latin typeface="微軟正黑體" panose="020B0604030504040204" pitchFamily="34" charset="-120"/>
                  <a:ea typeface="微軟正黑體" panose="020B0604030504040204" pitchFamily="34" charset="-120"/>
                </a:endParaRPr>
              </a:p>
              <a:p>
                <a:pPr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社區理事長或</a:t>
                </a:r>
                <a:endPar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村</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里</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長</a:t>
                </a:r>
                <a:r>
                  <a:rPr lang="en-US" altLang="zh-TW" sz="16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b="1" dirty="0">
                    <a:latin typeface="Times New Roman" panose="02020603050405020304" pitchFamily="18" charset="0"/>
                    <a:ea typeface="微軟正黑體" panose="020B0604030504040204" pitchFamily="34" charset="-120"/>
                    <a:cs typeface="Times New Roman" panose="02020603050405020304" pitchFamily="18" charset="0"/>
                  </a:rPr>
                  <a:t>等</a:t>
                </a:r>
                <a:endParaRPr lang="zh-TW" altLang="en-US" sz="1600" dirty="0"/>
              </a:p>
            </p:txBody>
          </p:sp>
        </p:grpSp>
        <p:sp>
          <p:nvSpPr>
            <p:cNvPr id="53" name="六边形 40">
              <a:extLst>
                <a:ext uri="{FF2B5EF4-FFF2-40B4-BE49-F238E27FC236}">
                  <a16:creationId xmlns:a16="http://schemas.microsoft.com/office/drawing/2014/main" id="{819DF4A7-C5F9-0750-996A-A960FAD49EB3}"/>
                </a:ext>
              </a:extLst>
            </p:cNvPr>
            <p:cNvSpPr/>
            <p:nvPr/>
          </p:nvSpPr>
          <p:spPr>
            <a:xfrm>
              <a:off x="8890734" y="1650024"/>
              <a:ext cx="1497685" cy="92333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rtlCol="0" anchor="ctr"/>
            <a:lstStyle/>
            <a:p>
              <a:pPr algn="ctr"/>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後勤支援</a:t>
              </a:r>
              <a:r>
                <a:rPr lang="zh-TW" altLang="zh-TW" sz="2200" b="1" dirty="0">
                  <a:latin typeface="Times New Roman" panose="02020603050405020304" pitchFamily="18" charset="0"/>
                  <a:ea typeface="微軟正黑體" panose="020B0604030504040204" pitchFamily="34" charset="-120"/>
                  <a:cs typeface="Times New Roman" panose="02020603050405020304" pitchFamily="18" charset="0"/>
                </a:rPr>
                <a:t>組</a:t>
              </a:r>
              <a:endParaRPr lang="zh-CN" altLang="en-US" sz="22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nvGrpSpPr>
            <p:cNvPr id="54" name="群組 53">
              <a:extLst>
                <a:ext uri="{FF2B5EF4-FFF2-40B4-BE49-F238E27FC236}">
                  <a16:creationId xmlns:a16="http://schemas.microsoft.com/office/drawing/2014/main" id="{6DC65379-E3B0-6503-3601-1EE94D85F262}"/>
                </a:ext>
              </a:extLst>
            </p:cNvPr>
            <p:cNvGrpSpPr/>
            <p:nvPr/>
          </p:nvGrpSpPr>
          <p:grpSpPr>
            <a:xfrm>
              <a:off x="5895364" y="1650024"/>
              <a:ext cx="2995370" cy="923330"/>
              <a:chOff x="6386217" y="1384656"/>
              <a:chExt cx="2995370" cy="923330"/>
            </a:xfrm>
          </p:grpSpPr>
          <p:sp>
            <p:nvSpPr>
              <p:cNvPr id="75" name="六边形 33">
                <a:extLst>
                  <a:ext uri="{FF2B5EF4-FFF2-40B4-BE49-F238E27FC236}">
                    <a16:creationId xmlns:a16="http://schemas.microsoft.com/office/drawing/2014/main" id="{AF900E18-2480-1C89-DD5F-DC9F4B41F87A}"/>
                  </a:ext>
                </a:extLst>
              </p:cNvPr>
              <p:cNvSpPr/>
              <p:nvPr/>
            </p:nvSpPr>
            <p:spPr>
              <a:xfrm>
                <a:off x="6386217" y="1384656"/>
                <a:ext cx="1497685" cy="923330"/>
              </a:xfrm>
              <a:prstGeom prst="hexagon">
                <a:avLst/>
              </a:prstGeom>
              <a:solidFill>
                <a:srgbClr val="64A0DC"/>
              </a:solidFill>
              <a:ln>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rtlCol="0" anchor="ctr"/>
              <a:lstStyle/>
              <a:p>
                <a:pPr algn="ctr"/>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規劃協調</a:t>
                </a:r>
                <a:r>
                  <a:rPr lang="zh-TW" altLang="zh-TW" sz="2200" b="1" dirty="0">
                    <a:latin typeface="Times New Roman" panose="02020603050405020304" pitchFamily="18" charset="0"/>
                    <a:ea typeface="微軟正黑體" panose="020B0604030504040204" pitchFamily="34" charset="-120"/>
                    <a:cs typeface="Times New Roman" panose="02020603050405020304" pitchFamily="18" charset="0"/>
                  </a:rPr>
                  <a:t>組</a:t>
                </a:r>
                <a:endParaRPr lang="zh-CN" altLang="en-US" sz="22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76" name="六边形 38">
                <a:extLst>
                  <a:ext uri="{FF2B5EF4-FFF2-40B4-BE49-F238E27FC236}">
                    <a16:creationId xmlns:a16="http://schemas.microsoft.com/office/drawing/2014/main" id="{F2F6D485-5789-0B35-925E-471BE2AB2EC7}"/>
                  </a:ext>
                </a:extLst>
              </p:cNvPr>
              <p:cNvSpPr/>
              <p:nvPr/>
            </p:nvSpPr>
            <p:spPr>
              <a:xfrm>
                <a:off x="7883902" y="1384656"/>
                <a:ext cx="1497685" cy="923330"/>
              </a:xfrm>
              <a:prstGeom prst="hexag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rtlCol="0" anchor="ctr"/>
              <a:lstStyle/>
              <a:p>
                <a:pPr algn="ctr"/>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作業</a:t>
                </a:r>
                <a:r>
                  <a:rPr lang="zh-TW" altLang="zh-TW" sz="2200" b="1" dirty="0">
                    <a:latin typeface="Times New Roman" panose="02020603050405020304" pitchFamily="18" charset="0"/>
                    <a:ea typeface="微軟正黑體" panose="020B0604030504040204" pitchFamily="34" charset="-120"/>
                    <a:cs typeface="Times New Roman" panose="02020603050405020304" pitchFamily="18" charset="0"/>
                  </a:rPr>
                  <a:t>組</a:t>
                </a:r>
                <a:endParaRPr lang="zh-CN" altLang="en-US" sz="22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grpSp>
          <p:nvGrpSpPr>
            <p:cNvPr id="55" name="群組 54">
              <a:extLst>
                <a:ext uri="{FF2B5EF4-FFF2-40B4-BE49-F238E27FC236}">
                  <a16:creationId xmlns:a16="http://schemas.microsoft.com/office/drawing/2014/main" id="{D9B8FB01-2BC1-BA6F-8C8F-F6D87C7F70C1}"/>
                </a:ext>
              </a:extLst>
            </p:cNvPr>
            <p:cNvGrpSpPr/>
            <p:nvPr/>
          </p:nvGrpSpPr>
          <p:grpSpPr>
            <a:xfrm>
              <a:off x="7274705" y="3544519"/>
              <a:ext cx="3583847" cy="505278"/>
              <a:chOff x="7149500" y="2736008"/>
              <a:chExt cx="3583847" cy="505278"/>
            </a:xfrm>
          </p:grpSpPr>
          <p:sp>
            <p:nvSpPr>
              <p:cNvPr id="73" name="矩形 72">
                <a:extLst>
                  <a:ext uri="{FF2B5EF4-FFF2-40B4-BE49-F238E27FC236}">
                    <a16:creationId xmlns:a16="http://schemas.microsoft.com/office/drawing/2014/main" id="{CCD593D4-0215-6B56-AF45-FC1DC0AD755B}"/>
                  </a:ext>
                </a:extLst>
              </p:cNvPr>
              <p:cNvSpPr/>
              <p:nvPr/>
            </p:nvSpPr>
            <p:spPr>
              <a:xfrm>
                <a:off x="7149500" y="2736008"/>
                <a:ext cx="3583847" cy="50527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TextBox 40">
                <a:extLst>
                  <a:ext uri="{FF2B5EF4-FFF2-40B4-BE49-F238E27FC236}">
                    <a16:creationId xmlns:a16="http://schemas.microsoft.com/office/drawing/2014/main" id="{375036CC-6ABB-35DB-11AC-1CF53D866B23}"/>
                  </a:ext>
                </a:extLst>
              </p:cNvPr>
              <p:cNvSpPr txBox="1"/>
              <p:nvPr/>
            </p:nvSpPr>
            <p:spPr>
              <a:xfrm>
                <a:off x="8358373" y="2797297"/>
                <a:ext cx="1210588" cy="400110"/>
              </a:xfrm>
              <a:prstGeom prst="rect">
                <a:avLst/>
              </a:prstGeom>
              <a:noFill/>
            </p:spPr>
            <p:txBody>
              <a:bodyPr wrap="none" rtlCol="0">
                <a:spAutoFit/>
              </a:bodyPr>
              <a:lstStyle/>
              <a:p>
                <a:r>
                  <a:rPr lang="zh-TW" altLang="en-US" sz="2000" b="1" dirty="0">
                    <a:solidFill>
                      <a:schemeClr val="bg1"/>
                    </a:solidFill>
                    <a:latin typeface="微軟正黑體" panose="020B0604030504040204" pitchFamily="34" charset="-120"/>
                    <a:ea typeface="微軟正黑體" panose="020B0604030504040204" pitchFamily="34" charset="-120"/>
                  </a:rPr>
                  <a:t>韌性社區</a:t>
                </a:r>
                <a:endParaRPr lang="zh-CN" altLang="en-US" sz="2000" b="1" dirty="0">
                  <a:solidFill>
                    <a:schemeClr val="bg1"/>
                  </a:solidFill>
                  <a:latin typeface="微軟正黑體" panose="020B0604030504040204" pitchFamily="34" charset="-120"/>
                  <a:ea typeface="微軟正黑體" panose="020B0604030504040204" pitchFamily="34" charset="-120"/>
                </a:endParaRPr>
              </a:p>
            </p:txBody>
          </p:sp>
        </p:grpSp>
        <p:grpSp>
          <p:nvGrpSpPr>
            <p:cNvPr id="56" name="群組 55">
              <a:extLst>
                <a:ext uri="{FF2B5EF4-FFF2-40B4-BE49-F238E27FC236}">
                  <a16:creationId xmlns:a16="http://schemas.microsoft.com/office/drawing/2014/main" id="{137B32CA-5C5E-9F4F-8249-D84585CD5F26}"/>
                </a:ext>
              </a:extLst>
            </p:cNvPr>
            <p:cNvGrpSpPr/>
            <p:nvPr/>
          </p:nvGrpSpPr>
          <p:grpSpPr>
            <a:xfrm>
              <a:off x="7264706" y="4166728"/>
              <a:ext cx="3575593" cy="505278"/>
              <a:chOff x="7157753" y="3485375"/>
              <a:chExt cx="3575593" cy="505278"/>
            </a:xfrm>
          </p:grpSpPr>
          <p:sp>
            <p:nvSpPr>
              <p:cNvPr id="71" name="矩形 70">
                <a:extLst>
                  <a:ext uri="{FF2B5EF4-FFF2-40B4-BE49-F238E27FC236}">
                    <a16:creationId xmlns:a16="http://schemas.microsoft.com/office/drawing/2014/main" id="{9418CADA-0A7D-9640-9268-E3D666A49B01}"/>
                  </a:ext>
                </a:extLst>
              </p:cNvPr>
              <p:cNvSpPr/>
              <p:nvPr/>
            </p:nvSpPr>
            <p:spPr>
              <a:xfrm>
                <a:off x="7157753" y="3485375"/>
                <a:ext cx="3575593" cy="505278"/>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TextBox 41">
                <a:extLst>
                  <a:ext uri="{FF2B5EF4-FFF2-40B4-BE49-F238E27FC236}">
                    <a16:creationId xmlns:a16="http://schemas.microsoft.com/office/drawing/2014/main" id="{F55A6C80-516D-D6E8-0120-A28494C11B65}"/>
                  </a:ext>
                </a:extLst>
              </p:cNvPr>
              <p:cNvSpPr txBox="1"/>
              <p:nvPr/>
            </p:nvSpPr>
            <p:spPr>
              <a:xfrm>
                <a:off x="8097902" y="3551449"/>
                <a:ext cx="1723549" cy="400110"/>
              </a:xfrm>
              <a:prstGeom prst="rect">
                <a:avLst/>
              </a:prstGeom>
              <a:noFill/>
            </p:spPr>
            <p:txBody>
              <a:bodyPr wrap="none" rtlCol="0">
                <a:spAutoFit/>
              </a:bodyPr>
              <a:lstStyle/>
              <a:p>
                <a:r>
                  <a:rPr lang="zh-TW" altLang="en-US" sz="2000" b="1" dirty="0">
                    <a:solidFill>
                      <a:schemeClr val="bg1"/>
                    </a:solidFill>
                    <a:latin typeface="微軟正黑體" panose="020B0604030504040204" pitchFamily="34" charset="-120"/>
                    <a:ea typeface="微軟正黑體" panose="020B0604030504040204" pitchFamily="34" charset="-120"/>
                  </a:rPr>
                  <a:t>社區發展協會</a:t>
                </a:r>
                <a:endParaRPr lang="zh-CN" altLang="en-US" sz="2000" dirty="0">
                  <a:solidFill>
                    <a:schemeClr val="bg1"/>
                  </a:solidFill>
                  <a:latin typeface="微软雅黑" pitchFamily="34" charset="-122"/>
                  <a:ea typeface="微软雅黑" pitchFamily="34" charset="-122"/>
                </a:endParaRPr>
              </a:p>
            </p:txBody>
          </p:sp>
        </p:grpSp>
        <p:grpSp>
          <p:nvGrpSpPr>
            <p:cNvPr id="57" name="群組 56">
              <a:extLst>
                <a:ext uri="{FF2B5EF4-FFF2-40B4-BE49-F238E27FC236}">
                  <a16:creationId xmlns:a16="http://schemas.microsoft.com/office/drawing/2014/main" id="{16525743-CB9A-4238-09EF-A4CF05E129B7}"/>
                </a:ext>
              </a:extLst>
            </p:cNvPr>
            <p:cNvGrpSpPr/>
            <p:nvPr/>
          </p:nvGrpSpPr>
          <p:grpSpPr>
            <a:xfrm>
              <a:off x="7256453" y="4783072"/>
              <a:ext cx="3571323" cy="505278"/>
              <a:chOff x="7162022" y="4218406"/>
              <a:chExt cx="3571323" cy="505278"/>
            </a:xfrm>
          </p:grpSpPr>
          <p:sp>
            <p:nvSpPr>
              <p:cNvPr id="69" name="矩形 68">
                <a:extLst>
                  <a:ext uri="{FF2B5EF4-FFF2-40B4-BE49-F238E27FC236}">
                    <a16:creationId xmlns:a16="http://schemas.microsoft.com/office/drawing/2014/main" id="{059AB53D-962F-6B29-29D0-7F5DE5CFECFD}"/>
                  </a:ext>
                </a:extLst>
              </p:cNvPr>
              <p:cNvSpPr/>
              <p:nvPr/>
            </p:nvSpPr>
            <p:spPr>
              <a:xfrm>
                <a:off x="7162022" y="4218406"/>
                <a:ext cx="3571323" cy="505278"/>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39">
                <a:extLst>
                  <a:ext uri="{FF2B5EF4-FFF2-40B4-BE49-F238E27FC236}">
                    <a16:creationId xmlns:a16="http://schemas.microsoft.com/office/drawing/2014/main" id="{0A78FE0A-4001-FB2B-6982-1B30D135A4C2}"/>
                  </a:ext>
                </a:extLst>
              </p:cNvPr>
              <p:cNvSpPr txBox="1"/>
              <p:nvPr/>
            </p:nvSpPr>
            <p:spPr>
              <a:xfrm>
                <a:off x="7432496" y="4253553"/>
                <a:ext cx="3167865" cy="400110"/>
              </a:xfrm>
              <a:prstGeom prst="rect">
                <a:avLst/>
              </a:prstGeom>
              <a:noFill/>
            </p:spPr>
            <p:txBody>
              <a:bodyPr wrap="square" rtlCol="0">
                <a:spAutoFit/>
              </a:bodyPr>
              <a:lstStyle/>
              <a:p>
                <a:pPr algn="ctr"/>
                <a:r>
                  <a:rPr lang="zh-TW" altLang="en-US" sz="2000" b="1" dirty="0">
                    <a:solidFill>
                      <a:schemeClr val="bg1"/>
                    </a:solidFill>
                    <a:latin typeface="微軟正黑體" panose="020B0604030504040204" pitchFamily="34" charset="-120"/>
                    <a:ea typeface="微軟正黑體" panose="020B0604030504040204" pitchFamily="34" charset="-120"/>
                  </a:rPr>
                  <a:t>慈濟、民間組織、企業</a:t>
                </a:r>
                <a:endParaRPr lang="zh-CN" altLang="en-US" sz="2000" b="1" dirty="0">
                  <a:solidFill>
                    <a:schemeClr val="bg1"/>
                  </a:solidFill>
                  <a:latin typeface="微軟正黑體" panose="020B0604030504040204" pitchFamily="34" charset="-120"/>
                  <a:ea typeface="微軟正黑體" panose="020B0604030504040204" pitchFamily="34" charset="-120"/>
                </a:endParaRPr>
              </a:p>
            </p:txBody>
          </p:sp>
        </p:grpSp>
        <p:grpSp>
          <p:nvGrpSpPr>
            <p:cNvPr id="58" name="群組 57">
              <a:extLst>
                <a:ext uri="{FF2B5EF4-FFF2-40B4-BE49-F238E27FC236}">
                  <a16:creationId xmlns:a16="http://schemas.microsoft.com/office/drawing/2014/main" id="{0C2A1D14-076D-FFE9-7C83-C7674FE8C379}"/>
                </a:ext>
              </a:extLst>
            </p:cNvPr>
            <p:cNvGrpSpPr/>
            <p:nvPr/>
          </p:nvGrpSpPr>
          <p:grpSpPr>
            <a:xfrm>
              <a:off x="7256452" y="5405135"/>
              <a:ext cx="3583848" cy="505278"/>
              <a:chOff x="7162022" y="5021977"/>
              <a:chExt cx="3583848" cy="505278"/>
            </a:xfrm>
          </p:grpSpPr>
          <p:sp>
            <p:nvSpPr>
              <p:cNvPr id="67" name="矩形 66">
                <a:extLst>
                  <a:ext uri="{FF2B5EF4-FFF2-40B4-BE49-F238E27FC236}">
                    <a16:creationId xmlns:a16="http://schemas.microsoft.com/office/drawing/2014/main" id="{F1A4722E-9988-432F-8AA3-B3D7E3B07206}"/>
                  </a:ext>
                </a:extLst>
              </p:cNvPr>
              <p:cNvSpPr/>
              <p:nvPr/>
            </p:nvSpPr>
            <p:spPr>
              <a:xfrm>
                <a:off x="7162023" y="5021977"/>
                <a:ext cx="3583847" cy="505278"/>
              </a:xfrm>
              <a:prstGeom prst="rect">
                <a:avLst/>
              </a:prstGeom>
              <a:solidFill>
                <a:srgbClr val="115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39">
                <a:extLst>
                  <a:ext uri="{FF2B5EF4-FFF2-40B4-BE49-F238E27FC236}">
                    <a16:creationId xmlns:a16="http://schemas.microsoft.com/office/drawing/2014/main" id="{9DF2398F-1F22-1C84-8AF8-69C64CCA7462}"/>
                  </a:ext>
                </a:extLst>
              </p:cNvPr>
              <p:cNvSpPr txBox="1"/>
              <p:nvPr/>
            </p:nvSpPr>
            <p:spPr>
              <a:xfrm>
                <a:off x="7162022" y="5066589"/>
                <a:ext cx="3583847" cy="400110"/>
              </a:xfrm>
              <a:prstGeom prst="rect">
                <a:avLst/>
              </a:prstGeom>
              <a:noFill/>
            </p:spPr>
            <p:txBody>
              <a:bodyPr wrap="square" rtlCol="0">
                <a:spAutoFit/>
              </a:bodyPr>
              <a:lstStyle/>
              <a:p>
                <a:pPr algn="ct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防災士、志工</a:t>
                </a:r>
                <a:endParaRPr lang="zh-CN"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sp>
          <p:nvSpPr>
            <p:cNvPr id="65" name="文字方塊 64">
              <a:extLst>
                <a:ext uri="{FF2B5EF4-FFF2-40B4-BE49-F238E27FC236}">
                  <a16:creationId xmlns:a16="http://schemas.microsoft.com/office/drawing/2014/main" id="{C2EEB42C-6845-3042-F4A1-6EE40465D5F8}"/>
                </a:ext>
              </a:extLst>
            </p:cNvPr>
            <p:cNvSpPr txBox="1"/>
            <p:nvPr/>
          </p:nvSpPr>
          <p:spPr>
            <a:xfrm>
              <a:off x="8317347" y="3018625"/>
              <a:ext cx="1543050" cy="400110"/>
            </a:xfrm>
            <a:prstGeom prst="rect">
              <a:avLst/>
            </a:prstGeom>
            <a:noFill/>
          </p:spPr>
          <p:txBody>
            <a:bodyPr wrap="square" rtlCol="0">
              <a:spAutoFit/>
            </a:bodyPr>
            <a:lstStyle/>
            <a:p>
              <a:pPr algn="ctr"/>
              <a:r>
                <a:rPr lang="zh-TW" altLang="en-US" sz="2000" b="1" dirty="0">
                  <a:solidFill>
                    <a:srgbClr val="FFFF00"/>
                  </a:solidFill>
                  <a:latin typeface="微軟正黑體" panose="020B0604030504040204" pitchFamily="34" charset="-120"/>
                  <a:ea typeface="微軟正黑體" panose="020B0604030504040204" pitchFamily="34" charset="-120"/>
                </a:rPr>
                <a:t>各編組組員</a:t>
              </a:r>
              <a:endParaRPr lang="en-US" altLang="zh-TW" sz="2000" b="1" dirty="0">
                <a:solidFill>
                  <a:srgbClr val="FFFF00"/>
                </a:solidFill>
                <a:latin typeface="微軟正黑體" panose="020B0604030504040204" pitchFamily="34" charset="-120"/>
                <a:ea typeface="微軟正黑體" panose="020B0604030504040204" pitchFamily="34" charset="-120"/>
              </a:endParaRPr>
            </a:p>
          </p:txBody>
        </p:sp>
        <p:sp>
          <p:nvSpPr>
            <p:cNvPr id="66" name="六边形 40">
              <a:extLst>
                <a:ext uri="{FF2B5EF4-FFF2-40B4-BE49-F238E27FC236}">
                  <a16:creationId xmlns:a16="http://schemas.microsoft.com/office/drawing/2014/main" id="{293F6F2D-3173-F239-B67F-BEA0A2D8627B}"/>
                </a:ext>
              </a:extLst>
            </p:cNvPr>
            <p:cNvSpPr/>
            <p:nvPr/>
          </p:nvSpPr>
          <p:spPr>
            <a:xfrm>
              <a:off x="10388419" y="1639671"/>
              <a:ext cx="1497685" cy="92333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rtlCol="0" anchor="ctr"/>
            <a:lstStyle/>
            <a:p>
              <a:pPr algn="ctr"/>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財務行政</a:t>
              </a:r>
              <a:r>
                <a:rPr lang="zh-TW" altLang="zh-TW" sz="2200" b="1" dirty="0">
                  <a:latin typeface="Times New Roman" panose="02020603050405020304" pitchFamily="18" charset="0"/>
                  <a:ea typeface="微軟正黑體" panose="020B0604030504040204" pitchFamily="34" charset="-120"/>
                  <a:cs typeface="Times New Roman" panose="02020603050405020304" pitchFamily="18" charset="0"/>
                </a:rPr>
                <a:t>組</a:t>
              </a:r>
              <a:endParaRPr lang="zh-CN" altLang="en-US" sz="22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spTree>
    <p:extLst>
      <p:ext uri="{BB962C8B-B14F-4D97-AF65-F5344CB8AC3E}">
        <p14:creationId xmlns:p14="http://schemas.microsoft.com/office/powerpoint/2010/main" val="1230667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E3583-7856-D284-60C8-81BC03E4DA1A}"/>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FB85529C-4B5F-F8A5-5CC7-BE313E60A233}"/>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F807B2FC-B8AA-182C-7E0B-EC1CC9A79BD4}"/>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19</a:t>
            </a:fld>
            <a:endParaRPr lang="zh-TW" altLang="en-US"/>
          </a:p>
        </p:txBody>
      </p:sp>
      <p:grpSp>
        <p:nvGrpSpPr>
          <p:cNvPr id="2" name="组合 1">
            <a:extLst>
              <a:ext uri="{FF2B5EF4-FFF2-40B4-BE49-F238E27FC236}">
                <a16:creationId xmlns:a16="http://schemas.microsoft.com/office/drawing/2014/main" id="{E0430FB5-5083-F34B-4FD0-5F5F821498FE}"/>
              </a:ext>
            </a:extLst>
          </p:cNvPr>
          <p:cNvGrpSpPr/>
          <p:nvPr/>
        </p:nvGrpSpPr>
        <p:grpSpPr>
          <a:xfrm>
            <a:off x="813435" y="365125"/>
            <a:ext cx="10565131" cy="769441"/>
            <a:chOff x="998620" y="523875"/>
            <a:chExt cx="10660561" cy="769441"/>
          </a:xfrm>
        </p:grpSpPr>
        <p:sp>
          <p:nvSpPr>
            <p:cNvPr id="50" name="文本框 4">
              <a:extLst>
                <a:ext uri="{FF2B5EF4-FFF2-40B4-BE49-F238E27FC236}">
                  <a16:creationId xmlns:a16="http://schemas.microsoft.com/office/drawing/2014/main" id="{3C7DBE85-C2B5-84C3-775D-E6F5A041E378}"/>
                </a:ext>
              </a:extLst>
            </p:cNvPr>
            <p:cNvSpPr txBox="1"/>
            <p:nvPr/>
          </p:nvSpPr>
          <p:spPr>
            <a:xfrm>
              <a:off x="1628774" y="523875"/>
              <a:ext cx="10030407" cy="769441"/>
            </a:xfrm>
            <a:prstGeom prst="rect">
              <a:avLst/>
            </a:prstGeom>
            <a:noFill/>
          </p:spPr>
          <p:txBody>
            <a:bodyPr wrap="square" rtlCol="0">
              <a:spAutoFit/>
            </a:bodyPr>
            <a:lstStyle/>
            <a:p>
              <a:r>
                <a:rPr lang="zh-TW" altLang="en-US" sz="4400" dirty="0">
                  <a:latin typeface="微软雅黑" panose="020B0503020204020204" pitchFamily="34" charset="-122"/>
                  <a:ea typeface="微软雅黑" panose="020B0503020204020204" pitchFamily="34" charset="-122"/>
                </a:rPr>
                <a:t>功能編組</a:t>
              </a:r>
            </a:p>
          </p:txBody>
        </p:sp>
        <p:grpSp>
          <p:nvGrpSpPr>
            <p:cNvPr id="59" name="组合 23">
              <a:extLst>
                <a:ext uri="{FF2B5EF4-FFF2-40B4-BE49-F238E27FC236}">
                  <a16:creationId xmlns:a16="http://schemas.microsoft.com/office/drawing/2014/main" id="{BC0D5A8B-2F71-E84A-BC53-35E42263702C}"/>
                </a:ext>
              </a:extLst>
            </p:cNvPr>
            <p:cNvGrpSpPr/>
            <p:nvPr/>
          </p:nvGrpSpPr>
          <p:grpSpPr>
            <a:xfrm>
              <a:off x="998620" y="704850"/>
              <a:ext cx="637710" cy="439402"/>
              <a:chOff x="775392" y="446964"/>
              <a:chExt cx="169765" cy="116974"/>
            </a:xfrm>
            <a:solidFill>
              <a:srgbClr val="EC4570"/>
            </a:solidFill>
          </p:grpSpPr>
          <p:sp>
            <p:nvSpPr>
              <p:cNvPr id="60" name="Freeform 168">
                <a:extLst>
                  <a:ext uri="{FF2B5EF4-FFF2-40B4-BE49-F238E27FC236}">
                    <a16:creationId xmlns:a16="http://schemas.microsoft.com/office/drawing/2014/main" id="{559D29B5-87A8-545A-69AD-8B6FCC68BB01}"/>
                  </a:ext>
                </a:extLst>
              </p:cNvPr>
              <p:cNvSpPr/>
              <p:nvPr/>
            </p:nvSpPr>
            <p:spPr bwMode="auto">
              <a:xfrm>
                <a:off x="875718" y="470183"/>
                <a:ext cx="33734" cy="70316"/>
              </a:xfrm>
              <a:custGeom>
                <a:avLst/>
                <a:gdLst>
                  <a:gd name="T0" fmla="*/ 7 w 65"/>
                  <a:gd name="T1" fmla="*/ 129 h 136"/>
                  <a:gd name="T2" fmla="*/ 7 w 65"/>
                  <a:gd name="T3" fmla="*/ 105 h 136"/>
                  <a:gd name="T4" fmla="*/ 7 w 65"/>
                  <a:gd name="T5" fmla="*/ 31 h 136"/>
                  <a:gd name="T6" fmla="*/ 7 w 65"/>
                  <a:gd name="T7" fmla="*/ 7 h 136"/>
                  <a:gd name="T8" fmla="*/ 31 w 65"/>
                  <a:gd name="T9" fmla="*/ 7 h 136"/>
                  <a:gd name="T10" fmla="*/ 31 w 65"/>
                  <a:gd name="T11" fmla="*/ 129 h 136"/>
                  <a:gd name="T12" fmla="*/ 7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7" y="129"/>
                    </a:moveTo>
                    <a:cubicBezTo>
                      <a:pt x="0" y="122"/>
                      <a:pt x="0" y="111"/>
                      <a:pt x="7" y="105"/>
                    </a:cubicBezTo>
                    <a:cubicBezTo>
                      <a:pt x="27" y="84"/>
                      <a:pt x="27" y="52"/>
                      <a:pt x="7" y="31"/>
                    </a:cubicBezTo>
                    <a:cubicBezTo>
                      <a:pt x="0" y="25"/>
                      <a:pt x="0" y="14"/>
                      <a:pt x="7" y="7"/>
                    </a:cubicBezTo>
                    <a:cubicBezTo>
                      <a:pt x="13" y="0"/>
                      <a:pt x="24" y="0"/>
                      <a:pt x="31" y="7"/>
                    </a:cubicBezTo>
                    <a:cubicBezTo>
                      <a:pt x="65" y="41"/>
                      <a:pt x="65" y="95"/>
                      <a:pt x="31" y="129"/>
                    </a:cubicBezTo>
                    <a:cubicBezTo>
                      <a:pt x="24" y="136"/>
                      <a:pt x="13" y="136"/>
                      <a:pt x="7"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69">
                <a:extLst>
                  <a:ext uri="{FF2B5EF4-FFF2-40B4-BE49-F238E27FC236}">
                    <a16:creationId xmlns:a16="http://schemas.microsoft.com/office/drawing/2014/main" id="{0608E5E5-4732-4B62-72CF-B1A72D1C6862}"/>
                  </a:ext>
                </a:extLst>
              </p:cNvPr>
              <p:cNvSpPr/>
              <p:nvPr/>
            </p:nvSpPr>
            <p:spPr bwMode="auto">
              <a:xfrm>
                <a:off x="898499" y="446964"/>
                <a:ext cx="46658" cy="116974"/>
              </a:xfrm>
              <a:custGeom>
                <a:avLst/>
                <a:gdLst>
                  <a:gd name="T0" fmla="*/ 7 w 90"/>
                  <a:gd name="T1" fmla="*/ 219 h 226"/>
                  <a:gd name="T2" fmla="*/ 7 w 90"/>
                  <a:gd name="T3" fmla="*/ 194 h 226"/>
                  <a:gd name="T4" fmla="*/ 7 w 90"/>
                  <a:gd name="T5" fmla="*/ 32 h 226"/>
                  <a:gd name="T6" fmla="*/ 7 w 90"/>
                  <a:gd name="T7" fmla="*/ 7 h 226"/>
                  <a:gd name="T8" fmla="*/ 32 w 90"/>
                  <a:gd name="T9" fmla="*/ 7 h 226"/>
                  <a:gd name="T10" fmla="*/ 32 w 90"/>
                  <a:gd name="T11" fmla="*/ 219 h 226"/>
                  <a:gd name="T12" fmla="*/ 7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7" y="219"/>
                    </a:moveTo>
                    <a:cubicBezTo>
                      <a:pt x="0" y="212"/>
                      <a:pt x="0" y="201"/>
                      <a:pt x="7" y="194"/>
                    </a:cubicBezTo>
                    <a:cubicBezTo>
                      <a:pt x="52" y="149"/>
                      <a:pt x="52" y="77"/>
                      <a:pt x="7" y="32"/>
                    </a:cubicBezTo>
                    <a:cubicBezTo>
                      <a:pt x="0" y="25"/>
                      <a:pt x="0" y="14"/>
                      <a:pt x="7" y="7"/>
                    </a:cubicBezTo>
                    <a:cubicBezTo>
                      <a:pt x="14" y="0"/>
                      <a:pt x="25" y="0"/>
                      <a:pt x="32" y="7"/>
                    </a:cubicBezTo>
                    <a:cubicBezTo>
                      <a:pt x="90" y="66"/>
                      <a:pt x="90" y="160"/>
                      <a:pt x="32" y="219"/>
                    </a:cubicBezTo>
                    <a:cubicBezTo>
                      <a:pt x="25" y="226"/>
                      <a:pt x="14" y="226"/>
                      <a:pt x="7"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70">
                <a:extLst>
                  <a:ext uri="{FF2B5EF4-FFF2-40B4-BE49-F238E27FC236}">
                    <a16:creationId xmlns:a16="http://schemas.microsoft.com/office/drawing/2014/main" id="{879BE3EA-5247-0D42-5DC9-08BE977B125C}"/>
                  </a:ext>
                </a:extLst>
              </p:cNvPr>
              <p:cNvSpPr/>
              <p:nvPr/>
            </p:nvSpPr>
            <p:spPr bwMode="auto">
              <a:xfrm>
                <a:off x="811097" y="470183"/>
                <a:ext cx="33515" cy="70316"/>
              </a:xfrm>
              <a:custGeom>
                <a:avLst/>
                <a:gdLst>
                  <a:gd name="T0" fmla="*/ 58 w 65"/>
                  <a:gd name="T1" fmla="*/ 129 h 136"/>
                  <a:gd name="T2" fmla="*/ 58 w 65"/>
                  <a:gd name="T3" fmla="*/ 105 h 136"/>
                  <a:gd name="T4" fmla="*/ 58 w 65"/>
                  <a:gd name="T5" fmla="*/ 31 h 136"/>
                  <a:gd name="T6" fmla="*/ 58 w 65"/>
                  <a:gd name="T7" fmla="*/ 7 h 136"/>
                  <a:gd name="T8" fmla="*/ 34 w 65"/>
                  <a:gd name="T9" fmla="*/ 7 h 136"/>
                  <a:gd name="T10" fmla="*/ 34 w 65"/>
                  <a:gd name="T11" fmla="*/ 129 h 136"/>
                  <a:gd name="T12" fmla="*/ 58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58" y="129"/>
                    </a:moveTo>
                    <a:cubicBezTo>
                      <a:pt x="65" y="122"/>
                      <a:pt x="65" y="111"/>
                      <a:pt x="58" y="105"/>
                    </a:cubicBezTo>
                    <a:cubicBezTo>
                      <a:pt x="38" y="84"/>
                      <a:pt x="38" y="52"/>
                      <a:pt x="58" y="31"/>
                    </a:cubicBezTo>
                    <a:cubicBezTo>
                      <a:pt x="65" y="25"/>
                      <a:pt x="65" y="14"/>
                      <a:pt x="58" y="7"/>
                    </a:cubicBezTo>
                    <a:cubicBezTo>
                      <a:pt x="52" y="0"/>
                      <a:pt x="41" y="0"/>
                      <a:pt x="34" y="7"/>
                    </a:cubicBezTo>
                    <a:cubicBezTo>
                      <a:pt x="0" y="41"/>
                      <a:pt x="0" y="95"/>
                      <a:pt x="34" y="129"/>
                    </a:cubicBezTo>
                    <a:cubicBezTo>
                      <a:pt x="41" y="136"/>
                      <a:pt x="52" y="136"/>
                      <a:pt x="58"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71">
                <a:extLst>
                  <a:ext uri="{FF2B5EF4-FFF2-40B4-BE49-F238E27FC236}">
                    <a16:creationId xmlns:a16="http://schemas.microsoft.com/office/drawing/2014/main" id="{03BE9195-0677-A7BD-39F7-F1151DA7B9C6}"/>
                  </a:ext>
                </a:extLst>
              </p:cNvPr>
              <p:cNvSpPr/>
              <p:nvPr/>
            </p:nvSpPr>
            <p:spPr bwMode="auto">
              <a:xfrm>
                <a:off x="775392" y="446964"/>
                <a:ext cx="46439" cy="116974"/>
              </a:xfrm>
              <a:custGeom>
                <a:avLst/>
                <a:gdLst>
                  <a:gd name="T0" fmla="*/ 83 w 90"/>
                  <a:gd name="T1" fmla="*/ 219 h 226"/>
                  <a:gd name="T2" fmla="*/ 83 w 90"/>
                  <a:gd name="T3" fmla="*/ 194 h 226"/>
                  <a:gd name="T4" fmla="*/ 83 w 90"/>
                  <a:gd name="T5" fmla="*/ 32 h 226"/>
                  <a:gd name="T6" fmla="*/ 83 w 90"/>
                  <a:gd name="T7" fmla="*/ 7 h 226"/>
                  <a:gd name="T8" fmla="*/ 58 w 90"/>
                  <a:gd name="T9" fmla="*/ 7 h 226"/>
                  <a:gd name="T10" fmla="*/ 58 w 90"/>
                  <a:gd name="T11" fmla="*/ 219 h 226"/>
                  <a:gd name="T12" fmla="*/ 83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83" y="219"/>
                    </a:moveTo>
                    <a:cubicBezTo>
                      <a:pt x="90" y="212"/>
                      <a:pt x="90" y="201"/>
                      <a:pt x="83" y="194"/>
                    </a:cubicBezTo>
                    <a:cubicBezTo>
                      <a:pt x="38" y="149"/>
                      <a:pt x="38" y="77"/>
                      <a:pt x="83" y="32"/>
                    </a:cubicBezTo>
                    <a:cubicBezTo>
                      <a:pt x="90" y="25"/>
                      <a:pt x="90" y="14"/>
                      <a:pt x="83" y="7"/>
                    </a:cubicBezTo>
                    <a:cubicBezTo>
                      <a:pt x="76" y="0"/>
                      <a:pt x="65" y="0"/>
                      <a:pt x="58" y="7"/>
                    </a:cubicBezTo>
                    <a:cubicBezTo>
                      <a:pt x="0" y="66"/>
                      <a:pt x="0" y="160"/>
                      <a:pt x="58" y="219"/>
                    </a:cubicBezTo>
                    <a:cubicBezTo>
                      <a:pt x="65" y="226"/>
                      <a:pt x="76" y="226"/>
                      <a:pt x="83"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72">
                <a:extLst>
                  <a:ext uri="{FF2B5EF4-FFF2-40B4-BE49-F238E27FC236}">
                    <a16:creationId xmlns:a16="http://schemas.microsoft.com/office/drawing/2014/main" id="{FC6EA3B2-7667-A1A9-7E0B-9DC1831FBB56}"/>
                  </a:ext>
                </a:extLst>
              </p:cNvPr>
              <p:cNvSpPr/>
              <p:nvPr/>
            </p:nvSpPr>
            <p:spPr bwMode="auto">
              <a:xfrm>
                <a:off x="845707" y="490774"/>
                <a:ext cx="29134" cy="29134"/>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aphicFrame>
        <p:nvGraphicFramePr>
          <p:cNvPr id="3" name="表格 2">
            <a:extLst>
              <a:ext uri="{FF2B5EF4-FFF2-40B4-BE49-F238E27FC236}">
                <a16:creationId xmlns:a16="http://schemas.microsoft.com/office/drawing/2014/main" id="{AB947FEF-38C1-3869-7614-278599E05765}"/>
              </a:ext>
            </a:extLst>
          </p:cNvPr>
          <p:cNvGraphicFramePr>
            <a:graphicFrameLocks noGrp="1"/>
          </p:cNvGraphicFramePr>
          <p:nvPr>
            <p:extLst>
              <p:ext uri="{D42A27DB-BD31-4B8C-83A1-F6EECF244321}">
                <p14:modId xmlns:p14="http://schemas.microsoft.com/office/powerpoint/2010/main" val="807309490"/>
              </p:ext>
            </p:extLst>
          </p:nvPr>
        </p:nvGraphicFramePr>
        <p:xfrm>
          <a:off x="426720" y="1633439"/>
          <a:ext cx="11297359" cy="5037771"/>
        </p:xfrm>
        <a:graphic>
          <a:graphicData uri="http://schemas.openxmlformats.org/drawingml/2006/table">
            <a:tbl>
              <a:tblPr firstRow="1" firstCol="1" bandRow="1">
                <a:tableStyleId>{93296810-A885-4BE3-A3E7-6D5BEEA58F35}</a:tableStyleId>
              </a:tblPr>
              <a:tblGrid>
                <a:gridCol w="2194560">
                  <a:extLst>
                    <a:ext uri="{9D8B030D-6E8A-4147-A177-3AD203B41FA5}">
                      <a16:colId xmlns:a16="http://schemas.microsoft.com/office/drawing/2014/main" val="2487363702"/>
                    </a:ext>
                  </a:extLst>
                </a:gridCol>
                <a:gridCol w="9102799">
                  <a:extLst>
                    <a:ext uri="{9D8B030D-6E8A-4147-A177-3AD203B41FA5}">
                      <a16:colId xmlns:a16="http://schemas.microsoft.com/office/drawing/2014/main" val="33330704"/>
                    </a:ext>
                  </a:extLst>
                </a:gridCol>
              </a:tblGrid>
              <a:tr h="346242">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200" dirty="0">
                          <a:solidFill>
                            <a:schemeClr val="lt1"/>
                          </a:solidFill>
                          <a:effectLst/>
                          <a:latin typeface="Times New Roman" panose="02020603050405020304" pitchFamily="18" charset="0"/>
                          <a:ea typeface="微軟正黑體" panose="020B0604030504040204" pitchFamily="34" charset="-120"/>
                          <a:cs typeface="Times New Roman" panose="02020603050405020304" pitchFamily="18" charset="0"/>
                        </a:rPr>
                        <a:t>防災協作中心</a:t>
                      </a:r>
                      <a:r>
                        <a:rPr lang="zh-TW" altLang="zh-TW" sz="1800" b="1" kern="1200" dirty="0">
                          <a:solidFill>
                            <a:schemeClr val="lt1"/>
                          </a:solidFill>
                          <a:effectLst/>
                          <a:latin typeface="Times New Roman" panose="02020603050405020304" pitchFamily="18" charset="0"/>
                          <a:ea typeface="微軟正黑體" panose="020B0604030504040204" pitchFamily="34" charset="-120"/>
                          <a:cs typeface="Times New Roman" panose="02020603050405020304" pitchFamily="18" charset="0"/>
                        </a:rPr>
                        <a:t>功能編組與任務</a:t>
                      </a:r>
                      <a:r>
                        <a:rPr lang="zh-TW" altLang="en-US" sz="1800" b="1" kern="1200" dirty="0">
                          <a:solidFill>
                            <a:schemeClr val="lt1"/>
                          </a:solidFill>
                          <a:effectLst/>
                          <a:latin typeface="Times New Roman" panose="02020603050405020304" pitchFamily="18" charset="0"/>
                          <a:ea typeface="微軟正黑體" panose="020B0604030504040204" pitchFamily="34" charset="-120"/>
                          <a:cs typeface="Times New Roman" panose="02020603050405020304" pitchFamily="18" charset="0"/>
                        </a:rPr>
                        <a:t>說明</a:t>
                      </a:r>
                      <a:r>
                        <a:rPr lang="en-US" altLang="zh-TW" sz="1800" kern="100" dirty="0">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kern="100" dirty="0">
                          <a:effectLst/>
                          <a:latin typeface="Times New Roman" panose="02020603050405020304" pitchFamily="18" charset="0"/>
                          <a:ea typeface="微軟正黑體" panose="020B0604030504040204" pitchFamily="34" charset="-120"/>
                          <a:cs typeface="Times New Roman" panose="02020603050405020304" pitchFamily="18" charset="0"/>
                        </a:rPr>
                        <a:t>內政部</a:t>
                      </a:r>
                      <a:r>
                        <a:rPr lang="en-US" altLang="zh-TW" sz="1800" kern="100" dirty="0">
                          <a:effectLst/>
                          <a:latin typeface="Times New Roman" panose="02020603050405020304" pitchFamily="18" charset="0"/>
                          <a:ea typeface="微軟正黑體" panose="020B0604030504040204" pitchFamily="34" charset="-120"/>
                          <a:cs typeface="Times New Roman" panose="02020603050405020304" pitchFamily="18" charset="0"/>
                        </a:rPr>
                        <a:t>)</a:t>
                      </a:r>
                    </a:p>
                  </a:txBody>
                  <a:tcPr marL="68580" marR="68580" marT="0" marB="0" anchor="ctr"/>
                </a:tc>
                <a:tc hMerge="1">
                  <a:txBody>
                    <a:bodyPr/>
                    <a:lstStyle/>
                    <a:p>
                      <a:pPr algn="ctr"/>
                      <a:endParaRPr lang="zh-TW" sz="1300" kern="100" dirty="0">
                        <a:effectLst/>
                        <a:latin typeface="Times New Roman" panose="02020603050405020304" pitchFamily="18" charset="0"/>
                        <a:ea typeface="標楷體" panose="03000509000000000000" pitchFamily="65" charset="-120"/>
                        <a:cs typeface="Arial" panose="020B0604020202020204" pitchFamily="34" charset="0"/>
                      </a:endParaRPr>
                    </a:p>
                  </a:txBody>
                  <a:tcPr marL="68580" marR="68580" marT="0" marB="0" anchor="ctr"/>
                </a:tc>
                <a:extLst>
                  <a:ext uri="{0D108BD9-81ED-4DB2-BD59-A6C34878D82A}">
                    <a16:rowId xmlns:a16="http://schemas.microsoft.com/office/drawing/2014/main" val="184965977"/>
                  </a:ext>
                </a:extLst>
              </a:tr>
              <a:tr h="520235">
                <a:tc>
                  <a:txBody>
                    <a:bodyPr/>
                    <a:lstStyle/>
                    <a:p>
                      <a:pPr algn="ctr">
                        <a:spcBef>
                          <a:spcPts val="0"/>
                        </a:spcBef>
                        <a:spcAft>
                          <a:spcPts val="0"/>
                        </a:spcAft>
                      </a:pPr>
                      <a:r>
                        <a:rPr lang="zh-TW" altLang="en-US" sz="1800" kern="100" dirty="0">
                          <a:effectLst/>
                          <a:latin typeface="Times New Roman" panose="02020603050405020304" pitchFamily="18" charset="0"/>
                          <a:ea typeface="微軟正黑體" panose="020B0604030504040204" pitchFamily="34" charset="-120"/>
                          <a:cs typeface="Times New Roman" panose="02020603050405020304" pitchFamily="18" charset="0"/>
                        </a:rPr>
                        <a:t>功能編組</a:t>
                      </a:r>
                      <a:endParaRPr lang="en-US" altLang="zh-TW" sz="1800" kern="100" dirty="0">
                        <a:effectLst/>
                        <a:latin typeface="Times New Roman" panose="02020603050405020304" pitchFamily="18" charset="0"/>
                        <a:ea typeface="微軟正黑體" panose="020B0604030504040204" pitchFamily="34" charset="-120"/>
                        <a:cs typeface="Times New Roman" panose="02020603050405020304" pitchFamily="18" charset="0"/>
                      </a:endParaRPr>
                    </a:p>
                    <a:p>
                      <a:pPr algn="ctr">
                        <a:spcBef>
                          <a:spcPts val="0"/>
                        </a:spcBef>
                        <a:spcAft>
                          <a:spcPts val="0"/>
                        </a:spcAft>
                      </a:pPr>
                      <a:r>
                        <a:rPr lang="en-US" altLang="zh-TW" sz="1400"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每運作梯次需求人力推估</a:t>
                      </a:r>
                      <a:r>
                        <a:rPr lang="en-US" altLang="zh-TW" sz="1400"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400"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spcBef>
                          <a:spcPts val="0"/>
                        </a:spcBef>
                        <a:spcAft>
                          <a:spcPts val="0"/>
                        </a:spcAft>
                      </a:pPr>
                      <a:r>
                        <a:rPr lang="zh-TW" sz="1800" kern="100" dirty="0">
                          <a:effectLst/>
                          <a:latin typeface="Times New Roman" panose="02020603050405020304" pitchFamily="18" charset="0"/>
                          <a:ea typeface="微軟正黑體" panose="020B0604030504040204" pitchFamily="34" charset="-120"/>
                          <a:cs typeface="Times New Roman" panose="02020603050405020304" pitchFamily="18" charset="0"/>
                        </a:rPr>
                        <a:t>任務說明</a:t>
                      </a:r>
                    </a:p>
                  </a:txBody>
                  <a:tcPr marL="68580" marR="68580" marT="0" marB="0" anchor="ctr"/>
                </a:tc>
                <a:extLst>
                  <a:ext uri="{0D108BD9-81ED-4DB2-BD59-A6C34878D82A}">
                    <a16:rowId xmlns:a16="http://schemas.microsoft.com/office/drawing/2014/main" val="923288909"/>
                  </a:ext>
                </a:extLst>
              </a:tr>
              <a:tr h="2048424">
                <a:tc>
                  <a:txBody>
                    <a:bodyPr/>
                    <a:lstStyle/>
                    <a:p>
                      <a:pPr algn="ctr">
                        <a:spcBef>
                          <a:spcPts val="0"/>
                        </a:spcBef>
                        <a:spcAft>
                          <a:spcPts val="0"/>
                        </a:spcAft>
                      </a:pPr>
                      <a:r>
                        <a:rPr lang="zh-TW" altLang="en-US" sz="1800" dirty="0">
                          <a:effectLst/>
                          <a:latin typeface="Times New Roman" panose="02020603050405020304" pitchFamily="18" charset="0"/>
                          <a:ea typeface="微軟正黑體" panose="020B0604030504040204" pitchFamily="34" charset="-120"/>
                          <a:cs typeface="Times New Roman" panose="02020603050405020304" pitchFamily="18" charset="0"/>
                        </a:rPr>
                        <a:t>規劃協調組</a:t>
                      </a:r>
                      <a:endParaRPr lang="en-US" altLang="zh-TW" sz="1800" dirty="0">
                        <a:effectLst/>
                        <a:latin typeface="Times New Roman" panose="02020603050405020304" pitchFamily="18" charset="0"/>
                        <a:ea typeface="微軟正黑體" panose="020B0604030504040204" pitchFamily="34" charset="-120"/>
                        <a:cs typeface="Times New Roman" panose="02020603050405020304" pitchFamily="18" charset="0"/>
                      </a:endParaRPr>
                    </a:p>
                    <a:p>
                      <a:pPr algn="ctr">
                        <a:spcBef>
                          <a:spcPts val="0"/>
                        </a:spcBef>
                        <a:spcAft>
                          <a:spcPts val="0"/>
                        </a:spcAft>
                      </a:pP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組長</a:t>
                      </a: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人、組員</a:t>
                      </a: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人</a:t>
                      </a: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tc>
                  <a:txBody>
                    <a:bodyPr/>
                    <a:lstStyle/>
                    <a:p>
                      <a:pPr marL="182563" indent="-182563" algn="just">
                        <a:spcBef>
                          <a:spcPts val="0"/>
                        </a:spcBef>
                        <a:spcAft>
                          <a:spcPts val="0"/>
                        </a:spcAft>
                        <a:buFont typeface="+mj-lt"/>
                        <a:buAutoNum type="arabicPeriod"/>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定時彙整各功能分組回報人力運作及任務執行情形，掌握協作中心運作量能。</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marL="182563" indent="-182563" algn="just">
                        <a:spcBef>
                          <a:spcPts val="0"/>
                        </a:spcBef>
                        <a:spcAft>
                          <a:spcPts val="0"/>
                        </a:spcAft>
                        <a:buFont typeface="+mj-lt"/>
                        <a:buAutoNum type="arabicPeriod"/>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配合應變中心工作會報，負責報告協作中心人力運用及協助事項執行情形</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如協助災區民眾疏散撤離、避難收容處所開設及營運、物資發放之人力調派與任務執行等</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marL="182563" indent="-182563" algn="just">
                        <a:spcBef>
                          <a:spcPts val="0"/>
                        </a:spcBef>
                        <a:spcAft>
                          <a:spcPts val="0"/>
                        </a:spcAft>
                        <a:buFont typeface="+mj-lt"/>
                        <a:buAutoNum type="arabicPeriod"/>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功能分組運作人力不足，統一協調各功能分組人力支援或負責向應變中心請求人力支援。</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marL="182563" indent="-182563" algn="just">
                        <a:spcBef>
                          <a:spcPts val="0"/>
                        </a:spcBef>
                        <a:spcAft>
                          <a:spcPts val="0"/>
                        </a:spcAft>
                        <a:buFont typeface="+mj-lt"/>
                        <a:buAutoNum type="arabicPeriod"/>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協助應變中心對原協作中心編組外之志工</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志願者及臨時性外部支援人力評估背景與專長，按各功 能分組人力需求考量，辦理登記後納編至適切之功能分組。</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marL="182563" indent="-182563" algn="just">
                        <a:spcBef>
                          <a:spcPts val="0"/>
                        </a:spcBef>
                        <a:spcAft>
                          <a:spcPts val="0"/>
                        </a:spcAft>
                        <a:buFont typeface="+mj-lt"/>
                        <a:buAutoNum type="arabicPeriod"/>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負責協作中心自災時啟動至撤除之完整運作紀錄。 </a:t>
                      </a:r>
                      <a:endParaRPr lang="zh-TW" sz="1800" kern="100" dirty="0">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988079036"/>
                  </a:ext>
                </a:extLst>
              </a:tr>
              <a:tr h="937542">
                <a:tc>
                  <a:txBody>
                    <a:bodyPr/>
                    <a:lstStyle/>
                    <a:p>
                      <a:pPr algn="ctr">
                        <a:spcBef>
                          <a:spcPts val="0"/>
                        </a:spcBef>
                        <a:spcAft>
                          <a:spcPts val="0"/>
                        </a:spcAft>
                      </a:pPr>
                      <a:r>
                        <a:rPr lang="zh-TW" altLang="en-US" sz="1800" dirty="0">
                          <a:effectLst/>
                          <a:latin typeface="Times New Roman" panose="02020603050405020304" pitchFamily="18" charset="0"/>
                          <a:ea typeface="微軟正黑體" panose="020B0604030504040204" pitchFamily="34" charset="-120"/>
                          <a:cs typeface="Times New Roman" panose="02020603050405020304" pitchFamily="18" charset="0"/>
                        </a:rPr>
                        <a:t>作業組</a:t>
                      </a:r>
                      <a:endParaRPr lang="en-US" altLang="zh-TW" sz="1800" dirty="0">
                        <a:effectLst/>
                        <a:latin typeface="Times New Roman" panose="02020603050405020304" pitchFamily="18" charset="0"/>
                        <a:ea typeface="微軟正黑體" panose="020B0604030504040204" pitchFamily="34" charset="-120"/>
                        <a:cs typeface="Times New Roman" panose="02020603050405020304" pitchFamily="18" charset="0"/>
                      </a:endParaRPr>
                    </a:p>
                    <a:p>
                      <a:pPr marL="0" algn="ctr" defTabSz="914400" rtl="0" eaLnBrk="1" latinLnBrk="0" hangingPunct="1">
                        <a:spcBef>
                          <a:spcPts val="0"/>
                        </a:spcBef>
                        <a:spcAft>
                          <a:spcPts val="0"/>
                        </a:spcAft>
                      </a:pP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組長</a:t>
                      </a: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人、組員</a:t>
                      </a: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人</a:t>
                      </a: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tc>
                  <a:txBody>
                    <a:bodyPr/>
                    <a:lstStyle/>
                    <a:p>
                      <a:pPr marL="182563" indent="-182563" algn="just">
                        <a:spcBef>
                          <a:spcPts val="0"/>
                        </a:spcBef>
                        <a:spcAft>
                          <a:spcPts val="0"/>
                        </a:spcAft>
                        <a:buFont typeface="+mj-lt"/>
                        <a:buAutoNum type="arabicPeriod"/>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定時向規劃協調組回報人力運作及任務執行情形。</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marL="182563" indent="-182563" algn="just">
                        <a:spcBef>
                          <a:spcPts val="0"/>
                        </a:spcBef>
                        <a:spcAft>
                          <a:spcPts val="0"/>
                        </a:spcAft>
                        <a:buFont typeface="+mj-lt"/>
                        <a:buAutoNum type="arabicPeriod"/>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作業組依協助工作內容原則可區分為「疏散撤離小組」</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(2~3</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人為</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組</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、「避難收容小組」</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依開設所需人力</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 (8~10</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人為</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組</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及「物資發放小組」</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(2~3</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人為</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組</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kern="100" dirty="0">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170530142"/>
                  </a:ext>
                </a:extLst>
              </a:tr>
              <a:tr h="600064">
                <a:tc>
                  <a:txBody>
                    <a:bodyPr/>
                    <a:lstStyle/>
                    <a:p>
                      <a:pPr algn="ctr">
                        <a:spcBef>
                          <a:spcPts val="0"/>
                        </a:spcBef>
                        <a:spcAft>
                          <a:spcPts val="0"/>
                        </a:spcAft>
                      </a:pPr>
                      <a:r>
                        <a:rPr lang="zh-TW" altLang="en-US" sz="1800" dirty="0">
                          <a:effectLst/>
                          <a:latin typeface="Times New Roman" panose="02020603050405020304" pitchFamily="18" charset="0"/>
                          <a:ea typeface="微軟正黑體" panose="020B0604030504040204" pitchFamily="34" charset="-120"/>
                          <a:cs typeface="Times New Roman" panose="02020603050405020304" pitchFamily="18" charset="0"/>
                        </a:rPr>
                        <a:t>後勤支援組</a:t>
                      </a:r>
                      <a:endParaRPr lang="en-US" altLang="zh-TW" sz="1800" dirty="0">
                        <a:effectLst/>
                        <a:latin typeface="Times New Roman" panose="02020603050405020304" pitchFamily="18" charset="0"/>
                        <a:ea typeface="微軟正黑體" panose="020B0604030504040204" pitchFamily="34" charset="-120"/>
                        <a:cs typeface="Times New Roman" panose="02020603050405020304" pitchFamily="18" charset="0"/>
                      </a:endParaRPr>
                    </a:p>
                    <a:p>
                      <a:pPr marL="0" algn="ctr" defTabSz="914400" rtl="0" eaLnBrk="1" latinLnBrk="0" hangingPunct="1">
                        <a:spcBef>
                          <a:spcPts val="0"/>
                        </a:spcBef>
                        <a:spcAft>
                          <a:spcPts val="0"/>
                        </a:spcAft>
                      </a:pP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組長</a:t>
                      </a: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人、組員</a:t>
                      </a: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人</a:t>
                      </a: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tc>
                  <a:txBody>
                    <a:bodyPr/>
                    <a:lstStyle/>
                    <a:p>
                      <a:pPr marL="182563" indent="-182563" algn="just">
                        <a:spcBef>
                          <a:spcPts val="0"/>
                        </a:spcBef>
                        <a:spcAft>
                          <a:spcPts val="0"/>
                        </a:spcAft>
                        <a:buFont typeface="+mj-lt"/>
                        <a:buAutoNum type="arabicPeriod"/>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定時向規劃協調組回報人力運作及任務執行情形。</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marL="182563" indent="-182563" algn="just">
                        <a:spcBef>
                          <a:spcPts val="0"/>
                        </a:spcBef>
                        <a:spcAft>
                          <a:spcPts val="0"/>
                        </a:spcAft>
                        <a:buFont typeface="+mj-lt"/>
                        <a:buAutoNum type="arabicPeriod"/>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負責協作中心人員膳食、物資傳遞等後勤事宜。</a:t>
                      </a:r>
                      <a:endParaRPr lang="zh-TW" altLang="en-US" sz="1800" kern="100" dirty="0">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2363931379"/>
                  </a:ext>
                </a:extLst>
              </a:tr>
              <a:tr h="585264">
                <a:tc>
                  <a:txBody>
                    <a:bodyPr/>
                    <a:lstStyle/>
                    <a:p>
                      <a:pPr algn="ctr">
                        <a:spcBef>
                          <a:spcPts val="0"/>
                        </a:spcBef>
                        <a:spcAft>
                          <a:spcPts val="0"/>
                        </a:spcAft>
                      </a:pPr>
                      <a:r>
                        <a:rPr lang="zh-TW" altLang="en-US" sz="1800" dirty="0">
                          <a:effectLst/>
                          <a:latin typeface="Times New Roman" panose="02020603050405020304" pitchFamily="18" charset="0"/>
                          <a:ea typeface="微軟正黑體" panose="020B0604030504040204" pitchFamily="34" charset="-120"/>
                          <a:cs typeface="Times New Roman" panose="02020603050405020304" pitchFamily="18" charset="0"/>
                        </a:rPr>
                        <a:t>財務行政組</a:t>
                      </a:r>
                      <a:endParaRPr lang="en-US" altLang="zh-TW" sz="1800" dirty="0">
                        <a:effectLst/>
                        <a:latin typeface="Times New Roman" panose="02020603050405020304" pitchFamily="18" charset="0"/>
                        <a:ea typeface="微軟正黑體" panose="020B0604030504040204" pitchFamily="34" charset="-120"/>
                        <a:cs typeface="Times New Roman" panose="02020603050405020304" pitchFamily="18" charset="0"/>
                      </a:endParaRPr>
                    </a:p>
                    <a:p>
                      <a:pPr marL="0" algn="ctr" defTabSz="914400" rtl="0" eaLnBrk="1" latinLnBrk="0" hangingPunct="1">
                        <a:spcBef>
                          <a:spcPts val="0"/>
                        </a:spcBef>
                        <a:spcAft>
                          <a:spcPts val="0"/>
                        </a:spcAft>
                      </a:pP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組長</a:t>
                      </a: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人、組員</a:t>
                      </a: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人</a:t>
                      </a:r>
                      <a:r>
                        <a:rPr lang="en-US" altLang="zh-TW"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400" b="1" kern="100" dirty="0">
                        <a:solidFill>
                          <a:srgbClr val="FFFF00"/>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tc>
                  <a:txBody>
                    <a:bodyPr/>
                    <a:lstStyle/>
                    <a:p>
                      <a:pPr marL="182563" indent="-182563" algn="just">
                        <a:spcBef>
                          <a:spcPts val="0"/>
                        </a:spcBef>
                        <a:spcAft>
                          <a:spcPts val="0"/>
                        </a:spcAft>
                        <a:buFont typeface="+mj-lt"/>
                        <a:buAutoNum type="arabicPeriod"/>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定時向規劃協調組回報人力運作及任務執行情形。</a:t>
                      </a:r>
                      <a:endPar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endParaRPr>
                    </a:p>
                    <a:p>
                      <a:pPr marL="182563" indent="-182563" algn="just">
                        <a:spcBef>
                          <a:spcPts val="0"/>
                        </a:spcBef>
                        <a:spcAft>
                          <a:spcPts val="0"/>
                        </a:spcAft>
                        <a:buFont typeface="+mj-lt"/>
                        <a:buAutoNum type="arabicPeriod"/>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負責協作中心財務需求項目、經費來源、支出情形及單據等進行造冊。</a:t>
                      </a:r>
                      <a:endParaRPr lang="zh-TW" sz="1800" kern="100" dirty="0">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529719726"/>
                  </a:ext>
                </a:extLst>
              </a:tr>
            </a:tbl>
          </a:graphicData>
        </a:graphic>
      </p:graphicFrame>
    </p:spTree>
    <p:extLst>
      <p:ext uri="{BB962C8B-B14F-4D97-AF65-F5344CB8AC3E}">
        <p14:creationId xmlns:p14="http://schemas.microsoft.com/office/powerpoint/2010/main" val="2713631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EDACA-CE03-E3C3-2707-2C59CABE1A8B}"/>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89223B97-6052-7333-D6E9-EC70743A8045}"/>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C59C22F5-A480-1CCE-1AA9-C6E0E4D4151F}"/>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20</a:t>
            </a:fld>
            <a:endParaRPr lang="zh-TW" altLang="en-US"/>
          </a:p>
        </p:txBody>
      </p:sp>
      <p:grpSp>
        <p:nvGrpSpPr>
          <p:cNvPr id="2" name="组合 1">
            <a:extLst>
              <a:ext uri="{FF2B5EF4-FFF2-40B4-BE49-F238E27FC236}">
                <a16:creationId xmlns:a16="http://schemas.microsoft.com/office/drawing/2014/main" id="{0FDD562A-C0C5-AD4A-7B9A-2B9931BD8F0B}"/>
              </a:ext>
            </a:extLst>
          </p:cNvPr>
          <p:cNvGrpSpPr/>
          <p:nvPr/>
        </p:nvGrpSpPr>
        <p:grpSpPr>
          <a:xfrm>
            <a:off x="813435" y="365125"/>
            <a:ext cx="10565131" cy="769441"/>
            <a:chOff x="998620" y="523875"/>
            <a:chExt cx="10660561" cy="769441"/>
          </a:xfrm>
        </p:grpSpPr>
        <p:sp>
          <p:nvSpPr>
            <p:cNvPr id="50" name="文本框 4">
              <a:extLst>
                <a:ext uri="{FF2B5EF4-FFF2-40B4-BE49-F238E27FC236}">
                  <a16:creationId xmlns:a16="http://schemas.microsoft.com/office/drawing/2014/main" id="{0B714BAD-F159-B21C-3B27-9EE422113175}"/>
                </a:ext>
              </a:extLst>
            </p:cNvPr>
            <p:cNvSpPr txBox="1"/>
            <p:nvPr/>
          </p:nvSpPr>
          <p:spPr>
            <a:xfrm>
              <a:off x="1628774" y="523875"/>
              <a:ext cx="10030407" cy="769441"/>
            </a:xfrm>
            <a:prstGeom prst="rect">
              <a:avLst/>
            </a:prstGeom>
            <a:noFill/>
          </p:spPr>
          <p:txBody>
            <a:bodyPr wrap="square" rtlCol="0">
              <a:spAutoFit/>
            </a:bodyPr>
            <a:lstStyle/>
            <a:p>
              <a:r>
                <a:rPr lang="zh-TW" altLang="en-US" sz="4400" dirty="0">
                  <a:latin typeface="微软雅黑" panose="020B0503020204020204" pitchFamily="34" charset="-122"/>
                  <a:ea typeface="微软雅黑" panose="020B0503020204020204" pitchFamily="34" charset="-122"/>
                </a:rPr>
                <a:t>功能編組</a:t>
              </a:r>
            </a:p>
          </p:txBody>
        </p:sp>
        <p:grpSp>
          <p:nvGrpSpPr>
            <p:cNvPr id="59" name="组合 23">
              <a:extLst>
                <a:ext uri="{FF2B5EF4-FFF2-40B4-BE49-F238E27FC236}">
                  <a16:creationId xmlns:a16="http://schemas.microsoft.com/office/drawing/2014/main" id="{B7AB0EE4-D92A-8337-4C4F-470CEAB6242F}"/>
                </a:ext>
              </a:extLst>
            </p:cNvPr>
            <p:cNvGrpSpPr/>
            <p:nvPr/>
          </p:nvGrpSpPr>
          <p:grpSpPr>
            <a:xfrm>
              <a:off x="998620" y="704850"/>
              <a:ext cx="637710" cy="439402"/>
              <a:chOff x="775392" y="446964"/>
              <a:chExt cx="169765" cy="116974"/>
            </a:xfrm>
            <a:solidFill>
              <a:srgbClr val="EC4570"/>
            </a:solidFill>
          </p:grpSpPr>
          <p:sp>
            <p:nvSpPr>
              <p:cNvPr id="60" name="Freeform 168">
                <a:extLst>
                  <a:ext uri="{FF2B5EF4-FFF2-40B4-BE49-F238E27FC236}">
                    <a16:creationId xmlns:a16="http://schemas.microsoft.com/office/drawing/2014/main" id="{57F4A05B-C16F-19C8-82BB-3BDC4FC2C766}"/>
                  </a:ext>
                </a:extLst>
              </p:cNvPr>
              <p:cNvSpPr/>
              <p:nvPr/>
            </p:nvSpPr>
            <p:spPr bwMode="auto">
              <a:xfrm>
                <a:off x="875718" y="470183"/>
                <a:ext cx="33734" cy="70316"/>
              </a:xfrm>
              <a:custGeom>
                <a:avLst/>
                <a:gdLst>
                  <a:gd name="T0" fmla="*/ 7 w 65"/>
                  <a:gd name="T1" fmla="*/ 129 h 136"/>
                  <a:gd name="T2" fmla="*/ 7 w 65"/>
                  <a:gd name="T3" fmla="*/ 105 h 136"/>
                  <a:gd name="T4" fmla="*/ 7 w 65"/>
                  <a:gd name="T5" fmla="*/ 31 h 136"/>
                  <a:gd name="T6" fmla="*/ 7 w 65"/>
                  <a:gd name="T7" fmla="*/ 7 h 136"/>
                  <a:gd name="T8" fmla="*/ 31 w 65"/>
                  <a:gd name="T9" fmla="*/ 7 h 136"/>
                  <a:gd name="T10" fmla="*/ 31 w 65"/>
                  <a:gd name="T11" fmla="*/ 129 h 136"/>
                  <a:gd name="T12" fmla="*/ 7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7" y="129"/>
                    </a:moveTo>
                    <a:cubicBezTo>
                      <a:pt x="0" y="122"/>
                      <a:pt x="0" y="111"/>
                      <a:pt x="7" y="105"/>
                    </a:cubicBezTo>
                    <a:cubicBezTo>
                      <a:pt x="27" y="84"/>
                      <a:pt x="27" y="52"/>
                      <a:pt x="7" y="31"/>
                    </a:cubicBezTo>
                    <a:cubicBezTo>
                      <a:pt x="0" y="25"/>
                      <a:pt x="0" y="14"/>
                      <a:pt x="7" y="7"/>
                    </a:cubicBezTo>
                    <a:cubicBezTo>
                      <a:pt x="13" y="0"/>
                      <a:pt x="24" y="0"/>
                      <a:pt x="31" y="7"/>
                    </a:cubicBezTo>
                    <a:cubicBezTo>
                      <a:pt x="65" y="41"/>
                      <a:pt x="65" y="95"/>
                      <a:pt x="31" y="129"/>
                    </a:cubicBezTo>
                    <a:cubicBezTo>
                      <a:pt x="24" y="136"/>
                      <a:pt x="13" y="136"/>
                      <a:pt x="7"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69">
                <a:extLst>
                  <a:ext uri="{FF2B5EF4-FFF2-40B4-BE49-F238E27FC236}">
                    <a16:creationId xmlns:a16="http://schemas.microsoft.com/office/drawing/2014/main" id="{299295DE-8240-C18E-4E3D-37F73897D401}"/>
                  </a:ext>
                </a:extLst>
              </p:cNvPr>
              <p:cNvSpPr/>
              <p:nvPr/>
            </p:nvSpPr>
            <p:spPr bwMode="auto">
              <a:xfrm>
                <a:off x="898499" y="446964"/>
                <a:ext cx="46658" cy="116974"/>
              </a:xfrm>
              <a:custGeom>
                <a:avLst/>
                <a:gdLst>
                  <a:gd name="T0" fmla="*/ 7 w 90"/>
                  <a:gd name="T1" fmla="*/ 219 h 226"/>
                  <a:gd name="T2" fmla="*/ 7 w 90"/>
                  <a:gd name="T3" fmla="*/ 194 h 226"/>
                  <a:gd name="T4" fmla="*/ 7 w 90"/>
                  <a:gd name="T5" fmla="*/ 32 h 226"/>
                  <a:gd name="T6" fmla="*/ 7 w 90"/>
                  <a:gd name="T7" fmla="*/ 7 h 226"/>
                  <a:gd name="T8" fmla="*/ 32 w 90"/>
                  <a:gd name="T9" fmla="*/ 7 h 226"/>
                  <a:gd name="T10" fmla="*/ 32 w 90"/>
                  <a:gd name="T11" fmla="*/ 219 h 226"/>
                  <a:gd name="T12" fmla="*/ 7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7" y="219"/>
                    </a:moveTo>
                    <a:cubicBezTo>
                      <a:pt x="0" y="212"/>
                      <a:pt x="0" y="201"/>
                      <a:pt x="7" y="194"/>
                    </a:cubicBezTo>
                    <a:cubicBezTo>
                      <a:pt x="52" y="149"/>
                      <a:pt x="52" y="77"/>
                      <a:pt x="7" y="32"/>
                    </a:cubicBezTo>
                    <a:cubicBezTo>
                      <a:pt x="0" y="25"/>
                      <a:pt x="0" y="14"/>
                      <a:pt x="7" y="7"/>
                    </a:cubicBezTo>
                    <a:cubicBezTo>
                      <a:pt x="14" y="0"/>
                      <a:pt x="25" y="0"/>
                      <a:pt x="32" y="7"/>
                    </a:cubicBezTo>
                    <a:cubicBezTo>
                      <a:pt x="90" y="66"/>
                      <a:pt x="90" y="160"/>
                      <a:pt x="32" y="219"/>
                    </a:cubicBezTo>
                    <a:cubicBezTo>
                      <a:pt x="25" y="226"/>
                      <a:pt x="14" y="226"/>
                      <a:pt x="7"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70">
                <a:extLst>
                  <a:ext uri="{FF2B5EF4-FFF2-40B4-BE49-F238E27FC236}">
                    <a16:creationId xmlns:a16="http://schemas.microsoft.com/office/drawing/2014/main" id="{D06EFBD2-ADC7-2192-2A5D-F30AAEA7BE9E}"/>
                  </a:ext>
                </a:extLst>
              </p:cNvPr>
              <p:cNvSpPr/>
              <p:nvPr/>
            </p:nvSpPr>
            <p:spPr bwMode="auto">
              <a:xfrm>
                <a:off x="811097" y="470183"/>
                <a:ext cx="33515" cy="70316"/>
              </a:xfrm>
              <a:custGeom>
                <a:avLst/>
                <a:gdLst>
                  <a:gd name="T0" fmla="*/ 58 w 65"/>
                  <a:gd name="T1" fmla="*/ 129 h 136"/>
                  <a:gd name="T2" fmla="*/ 58 w 65"/>
                  <a:gd name="T3" fmla="*/ 105 h 136"/>
                  <a:gd name="T4" fmla="*/ 58 w 65"/>
                  <a:gd name="T5" fmla="*/ 31 h 136"/>
                  <a:gd name="T6" fmla="*/ 58 w 65"/>
                  <a:gd name="T7" fmla="*/ 7 h 136"/>
                  <a:gd name="T8" fmla="*/ 34 w 65"/>
                  <a:gd name="T9" fmla="*/ 7 h 136"/>
                  <a:gd name="T10" fmla="*/ 34 w 65"/>
                  <a:gd name="T11" fmla="*/ 129 h 136"/>
                  <a:gd name="T12" fmla="*/ 58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58" y="129"/>
                    </a:moveTo>
                    <a:cubicBezTo>
                      <a:pt x="65" y="122"/>
                      <a:pt x="65" y="111"/>
                      <a:pt x="58" y="105"/>
                    </a:cubicBezTo>
                    <a:cubicBezTo>
                      <a:pt x="38" y="84"/>
                      <a:pt x="38" y="52"/>
                      <a:pt x="58" y="31"/>
                    </a:cubicBezTo>
                    <a:cubicBezTo>
                      <a:pt x="65" y="25"/>
                      <a:pt x="65" y="14"/>
                      <a:pt x="58" y="7"/>
                    </a:cubicBezTo>
                    <a:cubicBezTo>
                      <a:pt x="52" y="0"/>
                      <a:pt x="41" y="0"/>
                      <a:pt x="34" y="7"/>
                    </a:cubicBezTo>
                    <a:cubicBezTo>
                      <a:pt x="0" y="41"/>
                      <a:pt x="0" y="95"/>
                      <a:pt x="34" y="129"/>
                    </a:cubicBezTo>
                    <a:cubicBezTo>
                      <a:pt x="41" y="136"/>
                      <a:pt x="52" y="136"/>
                      <a:pt x="58"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71">
                <a:extLst>
                  <a:ext uri="{FF2B5EF4-FFF2-40B4-BE49-F238E27FC236}">
                    <a16:creationId xmlns:a16="http://schemas.microsoft.com/office/drawing/2014/main" id="{05AEEA87-5C31-AD84-6928-947572916076}"/>
                  </a:ext>
                </a:extLst>
              </p:cNvPr>
              <p:cNvSpPr/>
              <p:nvPr/>
            </p:nvSpPr>
            <p:spPr bwMode="auto">
              <a:xfrm>
                <a:off x="775392" y="446964"/>
                <a:ext cx="46439" cy="116974"/>
              </a:xfrm>
              <a:custGeom>
                <a:avLst/>
                <a:gdLst>
                  <a:gd name="T0" fmla="*/ 83 w 90"/>
                  <a:gd name="T1" fmla="*/ 219 h 226"/>
                  <a:gd name="T2" fmla="*/ 83 w 90"/>
                  <a:gd name="T3" fmla="*/ 194 h 226"/>
                  <a:gd name="T4" fmla="*/ 83 w 90"/>
                  <a:gd name="T5" fmla="*/ 32 h 226"/>
                  <a:gd name="T6" fmla="*/ 83 w 90"/>
                  <a:gd name="T7" fmla="*/ 7 h 226"/>
                  <a:gd name="T8" fmla="*/ 58 w 90"/>
                  <a:gd name="T9" fmla="*/ 7 h 226"/>
                  <a:gd name="T10" fmla="*/ 58 w 90"/>
                  <a:gd name="T11" fmla="*/ 219 h 226"/>
                  <a:gd name="T12" fmla="*/ 83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83" y="219"/>
                    </a:moveTo>
                    <a:cubicBezTo>
                      <a:pt x="90" y="212"/>
                      <a:pt x="90" y="201"/>
                      <a:pt x="83" y="194"/>
                    </a:cubicBezTo>
                    <a:cubicBezTo>
                      <a:pt x="38" y="149"/>
                      <a:pt x="38" y="77"/>
                      <a:pt x="83" y="32"/>
                    </a:cubicBezTo>
                    <a:cubicBezTo>
                      <a:pt x="90" y="25"/>
                      <a:pt x="90" y="14"/>
                      <a:pt x="83" y="7"/>
                    </a:cubicBezTo>
                    <a:cubicBezTo>
                      <a:pt x="76" y="0"/>
                      <a:pt x="65" y="0"/>
                      <a:pt x="58" y="7"/>
                    </a:cubicBezTo>
                    <a:cubicBezTo>
                      <a:pt x="0" y="66"/>
                      <a:pt x="0" y="160"/>
                      <a:pt x="58" y="219"/>
                    </a:cubicBezTo>
                    <a:cubicBezTo>
                      <a:pt x="65" y="226"/>
                      <a:pt x="76" y="226"/>
                      <a:pt x="83"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72">
                <a:extLst>
                  <a:ext uri="{FF2B5EF4-FFF2-40B4-BE49-F238E27FC236}">
                    <a16:creationId xmlns:a16="http://schemas.microsoft.com/office/drawing/2014/main" id="{326F114C-BA9E-FA91-1594-5DDF85E408A9}"/>
                  </a:ext>
                </a:extLst>
              </p:cNvPr>
              <p:cNvSpPr/>
              <p:nvPr/>
            </p:nvSpPr>
            <p:spPr bwMode="auto">
              <a:xfrm>
                <a:off x="845707" y="490774"/>
                <a:ext cx="29134" cy="29134"/>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 name="文字方塊 3">
            <a:extLst>
              <a:ext uri="{FF2B5EF4-FFF2-40B4-BE49-F238E27FC236}">
                <a16:creationId xmlns:a16="http://schemas.microsoft.com/office/drawing/2014/main" id="{551AB8D8-ED6F-5AE2-E8E9-D89254E9FF7B}"/>
              </a:ext>
            </a:extLst>
          </p:cNvPr>
          <p:cNvSpPr txBox="1"/>
          <p:nvPr/>
        </p:nvSpPr>
        <p:spPr>
          <a:xfrm>
            <a:off x="932243" y="2626395"/>
            <a:ext cx="10087343" cy="3924151"/>
          </a:xfrm>
          <a:prstGeom prst="rect">
            <a:avLst/>
          </a:prstGeom>
          <a:noFill/>
        </p:spPr>
        <p:txBody>
          <a:bodyPr wrap="square" rtlCol="0">
            <a:spAutoFit/>
          </a:bodyPr>
          <a:lstStyle/>
          <a:p>
            <a:pPr marL="271463" lvl="1" indent="-271463" algn="just">
              <a:spcAft>
                <a:spcPts val="600"/>
              </a:spcAft>
              <a:buFont typeface="Wingdings" panose="05000000000000000000" pitchFamily="2" charset="2"/>
              <a:buChar char="l"/>
              <a:defRPr/>
            </a:pPr>
            <a:r>
              <a:rPr lang="zh-TW" altLang="en-US" sz="2600"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掌握人力運作與任務進度</a:t>
            </a:r>
            <a:r>
              <a:rPr lang="zh-TW" altLang="en-US"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rPr>
              <a:t>：定期彙整各組人力及任務執行情形，確保協作中心運作效能。</a:t>
            </a:r>
            <a:endParaRPr lang="en-US" altLang="zh-TW"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271463" lvl="1" indent="-271463" algn="just">
              <a:spcAft>
                <a:spcPts val="600"/>
              </a:spcAft>
              <a:buFont typeface="Wingdings" panose="05000000000000000000" pitchFamily="2" charset="2"/>
              <a:buChar char="l"/>
              <a:defRPr/>
            </a:pPr>
            <a:r>
              <a:rPr lang="zh-TW" altLang="en-US" sz="2600" b="1" dirty="0">
                <a:solidFill>
                  <a:srgbClr val="00B050"/>
                </a:solidFill>
                <a:latin typeface="Times New Roman" panose="02020603050405020304" pitchFamily="18" charset="0"/>
                <a:ea typeface="微軟正黑體" panose="020B0604030504040204" pitchFamily="34" charset="-120"/>
                <a:cs typeface="Times New Roman" panose="02020603050405020304" pitchFamily="18" charset="0"/>
              </a:rPr>
              <a:t>彙報與報告</a:t>
            </a:r>
            <a:r>
              <a:rPr lang="zh-TW" altLang="en-US"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rPr>
              <a:t>：參與地區應變中心會議，報告人力使用及支援災區任務執行進度。</a:t>
            </a:r>
            <a:endParaRPr lang="en-US" altLang="zh-TW"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271463" lvl="1" indent="-271463" algn="just">
              <a:spcAft>
                <a:spcPts val="600"/>
              </a:spcAft>
              <a:buFont typeface="Wingdings" panose="05000000000000000000" pitchFamily="2" charset="2"/>
              <a:buChar char="l"/>
              <a:defRPr/>
            </a:pPr>
            <a:r>
              <a:rPr lang="zh-TW" altLang="en-US" sz="2600"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統籌人力支援調度</a:t>
            </a:r>
            <a:r>
              <a:rPr lang="zh-TW" altLang="en-US"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rPr>
              <a:t>：當功能分組人力不足時，統一協調或申請外援支援。</a:t>
            </a:r>
            <a:endParaRPr lang="en-US" altLang="zh-TW"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271463" lvl="1" indent="-271463" algn="just">
              <a:spcAft>
                <a:spcPts val="600"/>
              </a:spcAft>
              <a:buFont typeface="Wingdings" panose="05000000000000000000" pitchFamily="2" charset="2"/>
              <a:buChar char="l"/>
              <a:defRPr/>
            </a:pPr>
            <a:r>
              <a:rPr lang="zh-TW" altLang="en-US" sz="2600" b="1" dirty="0">
                <a:solidFill>
                  <a:srgbClr val="00B050"/>
                </a:solidFill>
                <a:latin typeface="Times New Roman" panose="02020603050405020304" pitchFamily="18" charset="0"/>
                <a:ea typeface="微軟正黑體" panose="020B0604030504040204" pitchFamily="34" charset="-120"/>
                <a:cs typeface="Times New Roman" panose="02020603050405020304" pitchFamily="18" charset="0"/>
              </a:rPr>
              <a:t>外援人力納編管理</a:t>
            </a:r>
            <a:r>
              <a:rPr lang="zh-TW" altLang="en-US"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rPr>
              <a:t>：協助評估志工及外部支援者專長，登記後分配至適當功能組。紀錄完整運作歷程：從災害啟動至撤除全程，負責協作中心運作紀錄。</a:t>
            </a:r>
            <a:endParaRPr lang="en-US" altLang="zh-TW"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5" name="矩形 69">
            <a:extLst>
              <a:ext uri="{FF2B5EF4-FFF2-40B4-BE49-F238E27FC236}">
                <a16:creationId xmlns:a16="http://schemas.microsoft.com/office/drawing/2014/main" id="{192087FD-DC21-D238-6ED4-93032CD18C2D}"/>
              </a:ext>
            </a:extLst>
          </p:cNvPr>
          <p:cNvSpPr>
            <a:spLocks noChangeArrowheads="1"/>
          </p:cNvSpPr>
          <p:nvPr/>
        </p:nvSpPr>
        <p:spPr bwMode="auto">
          <a:xfrm>
            <a:off x="1189932" y="1704571"/>
            <a:ext cx="22924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400">
              <a:buFont typeface="Arial" charset="0"/>
              <a:buNone/>
            </a:pPr>
            <a:r>
              <a:rPr lang="zh-TW" altLang="en-US" sz="3000" b="1" dirty="0">
                <a:solidFill>
                  <a:srgbClr val="FC6E5B"/>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規劃</a:t>
            </a:r>
            <a:r>
              <a:rPr lang="zh-TW" altLang="en-US" sz="3000" b="1" dirty="0">
                <a:solidFill>
                  <a:srgbClr val="FBC75D"/>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協調</a:t>
            </a:r>
            <a:r>
              <a:rPr lang="zh-TW" altLang="en-US" sz="3000" b="1" dirty="0">
                <a:solidFill>
                  <a:srgbClr val="66BFBC"/>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組</a:t>
            </a:r>
            <a:endParaRPr lang="en-US" altLang="zh-CN" sz="3000" b="1" dirty="0">
              <a:solidFill>
                <a:srgbClr val="66BFBC"/>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endParaRPr>
          </a:p>
        </p:txBody>
      </p:sp>
      <p:pic>
        <p:nvPicPr>
          <p:cNvPr id="6" name="图片 36">
            <a:extLst>
              <a:ext uri="{FF2B5EF4-FFF2-40B4-BE49-F238E27FC236}">
                <a16:creationId xmlns:a16="http://schemas.microsoft.com/office/drawing/2014/main" id="{96FB25D6-A8C4-0ED9-C3A6-34F37E6E53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243" y="1938004"/>
            <a:ext cx="4429125" cy="905258"/>
          </a:xfrm>
          <a:prstGeom prst="rect">
            <a:avLst/>
          </a:prstGeom>
        </p:spPr>
      </p:pic>
    </p:spTree>
    <p:extLst>
      <p:ext uri="{BB962C8B-B14F-4D97-AF65-F5344CB8AC3E}">
        <p14:creationId xmlns:p14="http://schemas.microsoft.com/office/powerpoint/2010/main" val="4132691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F6299-EACD-BCC1-DE04-C1AE89A190A0}"/>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D4A58EC2-226E-464C-B832-5FB94FCB6830}"/>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366D3A89-D93C-CA27-D803-D0FB70999289}"/>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21</a:t>
            </a:fld>
            <a:endParaRPr lang="zh-TW" altLang="en-US"/>
          </a:p>
        </p:txBody>
      </p:sp>
      <p:grpSp>
        <p:nvGrpSpPr>
          <p:cNvPr id="2" name="组合 1">
            <a:extLst>
              <a:ext uri="{FF2B5EF4-FFF2-40B4-BE49-F238E27FC236}">
                <a16:creationId xmlns:a16="http://schemas.microsoft.com/office/drawing/2014/main" id="{E5EF0931-A596-AE66-340B-63883087D533}"/>
              </a:ext>
            </a:extLst>
          </p:cNvPr>
          <p:cNvGrpSpPr/>
          <p:nvPr/>
        </p:nvGrpSpPr>
        <p:grpSpPr>
          <a:xfrm>
            <a:off x="813435" y="365125"/>
            <a:ext cx="10565131" cy="769441"/>
            <a:chOff x="998620" y="523875"/>
            <a:chExt cx="10660561" cy="769441"/>
          </a:xfrm>
        </p:grpSpPr>
        <p:sp>
          <p:nvSpPr>
            <p:cNvPr id="50" name="文本框 4">
              <a:extLst>
                <a:ext uri="{FF2B5EF4-FFF2-40B4-BE49-F238E27FC236}">
                  <a16:creationId xmlns:a16="http://schemas.microsoft.com/office/drawing/2014/main" id="{782F4C17-EB89-90E2-E9EA-B678E55EF7DB}"/>
                </a:ext>
              </a:extLst>
            </p:cNvPr>
            <p:cNvSpPr txBox="1"/>
            <p:nvPr/>
          </p:nvSpPr>
          <p:spPr>
            <a:xfrm>
              <a:off x="1628774" y="523875"/>
              <a:ext cx="10030407" cy="769441"/>
            </a:xfrm>
            <a:prstGeom prst="rect">
              <a:avLst/>
            </a:prstGeom>
            <a:noFill/>
          </p:spPr>
          <p:txBody>
            <a:bodyPr wrap="square" rtlCol="0">
              <a:spAutoFit/>
            </a:bodyPr>
            <a:lstStyle/>
            <a:p>
              <a:r>
                <a:rPr lang="zh-TW" altLang="en-US" sz="4400" dirty="0">
                  <a:latin typeface="微软雅黑" panose="020B0503020204020204" pitchFamily="34" charset="-122"/>
                  <a:ea typeface="微软雅黑" panose="020B0503020204020204" pitchFamily="34" charset="-122"/>
                </a:rPr>
                <a:t>功能編組</a:t>
              </a:r>
            </a:p>
          </p:txBody>
        </p:sp>
        <p:grpSp>
          <p:nvGrpSpPr>
            <p:cNvPr id="59" name="组合 23">
              <a:extLst>
                <a:ext uri="{FF2B5EF4-FFF2-40B4-BE49-F238E27FC236}">
                  <a16:creationId xmlns:a16="http://schemas.microsoft.com/office/drawing/2014/main" id="{B8AE5AF5-759C-401B-9DFF-BF1DA5D787C2}"/>
                </a:ext>
              </a:extLst>
            </p:cNvPr>
            <p:cNvGrpSpPr/>
            <p:nvPr/>
          </p:nvGrpSpPr>
          <p:grpSpPr>
            <a:xfrm>
              <a:off x="998620" y="704850"/>
              <a:ext cx="637710" cy="439402"/>
              <a:chOff x="775392" y="446964"/>
              <a:chExt cx="169765" cy="116974"/>
            </a:xfrm>
            <a:solidFill>
              <a:srgbClr val="EC4570"/>
            </a:solidFill>
          </p:grpSpPr>
          <p:sp>
            <p:nvSpPr>
              <p:cNvPr id="60" name="Freeform 168">
                <a:extLst>
                  <a:ext uri="{FF2B5EF4-FFF2-40B4-BE49-F238E27FC236}">
                    <a16:creationId xmlns:a16="http://schemas.microsoft.com/office/drawing/2014/main" id="{495B7354-7209-F7B5-2552-517945BB0464}"/>
                  </a:ext>
                </a:extLst>
              </p:cNvPr>
              <p:cNvSpPr/>
              <p:nvPr/>
            </p:nvSpPr>
            <p:spPr bwMode="auto">
              <a:xfrm>
                <a:off x="875718" y="470183"/>
                <a:ext cx="33734" cy="70316"/>
              </a:xfrm>
              <a:custGeom>
                <a:avLst/>
                <a:gdLst>
                  <a:gd name="T0" fmla="*/ 7 w 65"/>
                  <a:gd name="T1" fmla="*/ 129 h 136"/>
                  <a:gd name="T2" fmla="*/ 7 w 65"/>
                  <a:gd name="T3" fmla="*/ 105 h 136"/>
                  <a:gd name="T4" fmla="*/ 7 w 65"/>
                  <a:gd name="T5" fmla="*/ 31 h 136"/>
                  <a:gd name="T6" fmla="*/ 7 w 65"/>
                  <a:gd name="T7" fmla="*/ 7 h 136"/>
                  <a:gd name="T8" fmla="*/ 31 w 65"/>
                  <a:gd name="T9" fmla="*/ 7 h 136"/>
                  <a:gd name="T10" fmla="*/ 31 w 65"/>
                  <a:gd name="T11" fmla="*/ 129 h 136"/>
                  <a:gd name="T12" fmla="*/ 7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7" y="129"/>
                    </a:moveTo>
                    <a:cubicBezTo>
                      <a:pt x="0" y="122"/>
                      <a:pt x="0" y="111"/>
                      <a:pt x="7" y="105"/>
                    </a:cubicBezTo>
                    <a:cubicBezTo>
                      <a:pt x="27" y="84"/>
                      <a:pt x="27" y="52"/>
                      <a:pt x="7" y="31"/>
                    </a:cubicBezTo>
                    <a:cubicBezTo>
                      <a:pt x="0" y="25"/>
                      <a:pt x="0" y="14"/>
                      <a:pt x="7" y="7"/>
                    </a:cubicBezTo>
                    <a:cubicBezTo>
                      <a:pt x="13" y="0"/>
                      <a:pt x="24" y="0"/>
                      <a:pt x="31" y="7"/>
                    </a:cubicBezTo>
                    <a:cubicBezTo>
                      <a:pt x="65" y="41"/>
                      <a:pt x="65" y="95"/>
                      <a:pt x="31" y="129"/>
                    </a:cubicBezTo>
                    <a:cubicBezTo>
                      <a:pt x="24" y="136"/>
                      <a:pt x="13" y="136"/>
                      <a:pt x="7"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69">
                <a:extLst>
                  <a:ext uri="{FF2B5EF4-FFF2-40B4-BE49-F238E27FC236}">
                    <a16:creationId xmlns:a16="http://schemas.microsoft.com/office/drawing/2014/main" id="{6D0BE32E-DF0D-9C74-91BE-0B57487CD906}"/>
                  </a:ext>
                </a:extLst>
              </p:cNvPr>
              <p:cNvSpPr/>
              <p:nvPr/>
            </p:nvSpPr>
            <p:spPr bwMode="auto">
              <a:xfrm>
                <a:off x="898499" y="446964"/>
                <a:ext cx="46658" cy="116974"/>
              </a:xfrm>
              <a:custGeom>
                <a:avLst/>
                <a:gdLst>
                  <a:gd name="T0" fmla="*/ 7 w 90"/>
                  <a:gd name="T1" fmla="*/ 219 h 226"/>
                  <a:gd name="T2" fmla="*/ 7 w 90"/>
                  <a:gd name="T3" fmla="*/ 194 h 226"/>
                  <a:gd name="T4" fmla="*/ 7 w 90"/>
                  <a:gd name="T5" fmla="*/ 32 h 226"/>
                  <a:gd name="T6" fmla="*/ 7 w 90"/>
                  <a:gd name="T7" fmla="*/ 7 h 226"/>
                  <a:gd name="T8" fmla="*/ 32 w 90"/>
                  <a:gd name="T9" fmla="*/ 7 h 226"/>
                  <a:gd name="T10" fmla="*/ 32 w 90"/>
                  <a:gd name="T11" fmla="*/ 219 h 226"/>
                  <a:gd name="T12" fmla="*/ 7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7" y="219"/>
                    </a:moveTo>
                    <a:cubicBezTo>
                      <a:pt x="0" y="212"/>
                      <a:pt x="0" y="201"/>
                      <a:pt x="7" y="194"/>
                    </a:cubicBezTo>
                    <a:cubicBezTo>
                      <a:pt x="52" y="149"/>
                      <a:pt x="52" y="77"/>
                      <a:pt x="7" y="32"/>
                    </a:cubicBezTo>
                    <a:cubicBezTo>
                      <a:pt x="0" y="25"/>
                      <a:pt x="0" y="14"/>
                      <a:pt x="7" y="7"/>
                    </a:cubicBezTo>
                    <a:cubicBezTo>
                      <a:pt x="14" y="0"/>
                      <a:pt x="25" y="0"/>
                      <a:pt x="32" y="7"/>
                    </a:cubicBezTo>
                    <a:cubicBezTo>
                      <a:pt x="90" y="66"/>
                      <a:pt x="90" y="160"/>
                      <a:pt x="32" y="219"/>
                    </a:cubicBezTo>
                    <a:cubicBezTo>
                      <a:pt x="25" y="226"/>
                      <a:pt x="14" y="226"/>
                      <a:pt x="7"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70">
                <a:extLst>
                  <a:ext uri="{FF2B5EF4-FFF2-40B4-BE49-F238E27FC236}">
                    <a16:creationId xmlns:a16="http://schemas.microsoft.com/office/drawing/2014/main" id="{C7D6A9AF-A564-EC28-69EB-07C6B1079A0A}"/>
                  </a:ext>
                </a:extLst>
              </p:cNvPr>
              <p:cNvSpPr/>
              <p:nvPr/>
            </p:nvSpPr>
            <p:spPr bwMode="auto">
              <a:xfrm>
                <a:off x="811097" y="470183"/>
                <a:ext cx="33515" cy="70316"/>
              </a:xfrm>
              <a:custGeom>
                <a:avLst/>
                <a:gdLst>
                  <a:gd name="T0" fmla="*/ 58 w 65"/>
                  <a:gd name="T1" fmla="*/ 129 h 136"/>
                  <a:gd name="T2" fmla="*/ 58 w 65"/>
                  <a:gd name="T3" fmla="*/ 105 h 136"/>
                  <a:gd name="T4" fmla="*/ 58 w 65"/>
                  <a:gd name="T5" fmla="*/ 31 h 136"/>
                  <a:gd name="T6" fmla="*/ 58 w 65"/>
                  <a:gd name="T7" fmla="*/ 7 h 136"/>
                  <a:gd name="T8" fmla="*/ 34 w 65"/>
                  <a:gd name="T9" fmla="*/ 7 h 136"/>
                  <a:gd name="T10" fmla="*/ 34 w 65"/>
                  <a:gd name="T11" fmla="*/ 129 h 136"/>
                  <a:gd name="T12" fmla="*/ 58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58" y="129"/>
                    </a:moveTo>
                    <a:cubicBezTo>
                      <a:pt x="65" y="122"/>
                      <a:pt x="65" y="111"/>
                      <a:pt x="58" y="105"/>
                    </a:cubicBezTo>
                    <a:cubicBezTo>
                      <a:pt x="38" y="84"/>
                      <a:pt x="38" y="52"/>
                      <a:pt x="58" y="31"/>
                    </a:cubicBezTo>
                    <a:cubicBezTo>
                      <a:pt x="65" y="25"/>
                      <a:pt x="65" y="14"/>
                      <a:pt x="58" y="7"/>
                    </a:cubicBezTo>
                    <a:cubicBezTo>
                      <a:pt x="52" y="0"/>
                      <a:pt x="41" y="0"/>
                      <a:pt x="34" y="7"/>
                    </a:cubicBezTo>
                    <a:cubicBezTo>
                      <a:pt x="0" y="41"/>
                      <a:pt x="0" y="95"/>
                      <a:pt x="34" y="129"/>
                    </a:cubicBezTo>
                    <a:cubicBezTo>
                      <a:pt x="41" y="136"/>
                      <a:pt x="52" y="136"/>
                      <a:pt x="58"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71">
                <a:extLst>
                  <a:ext uri="{FF2B5EF4-FFF2-40B4-BE49-F238E27FC236}">
                    <a16:creationId xmlns:a16="http://schemas.microsoft.com/office/drawing/2014/main" id="{EB72A430-1B1A-8DE4-D4EF-92609522A0FD}"/>
                  </a:ext>
                </a:extLst>
              </p:cNvPr>
              <p:cNvSpPr/>
              <p:nvPr/>
            </p:nvSpPr>
            <p:spPr bwMode="auto">
              <a:xfrm>
                <a:off x="775392" y="446964"/>
                <a:ext cx="46439" cy="116974"/>
              </a:xfrm>
              <a:custGeom>
                <a:avLst/>
                <a:gdLst>
                  <a:gd name="T0" fmla="*/ 83 w 90"/>
                  <a:gd name="T1" fmla="*/ 219 h 226"/>
                  <a:gd name="T2" fmla="*/ 83 w 90"/>
                  <a:gd name="T3" fmla="*/ 194 h 226"/>
                  <a:gd name="T4" fmla="*/ 83 w 90"/>
                  <a:gd name="T5" fmla="*/ 32 h 226"/>
                  <a:gd name="T6" fmla="*/ 83 w 90"/>
                  <a:gd name="T7" fmla="*/ 7 h 226"/>
                  <a:gd name="T8" fmla="*/ 58 w 90"/>
                  <a:gd name="T9" fmla="*/ 7 h 226"/>
                  <a:gd name="T10" fmla="*/ 58 w 90"/>
                  <a:gd name="T11" fmla="*/ 219 h 226"/>
                  <a:gd name="T12" fmla="*/ 83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83" y="219"/>
                    </a:moveTo>
                    <a:cubicBezTo>
                      <a:pt x="90" y="212"/>
                      <a:pt x="90" y="201"/>
                      <a:pt x="83" y="194"/>
                    </a:cubicBezTo>
                    <a:cubicBezTo>
                      <a:pt x="38" y="149"/>
                      <a:pt x="38" y="77"/>
                      <a:pt x="83" y="32"/>
                    </a:cubicBezTo>
                    <a:cubicBezTo>
                      <a:pt x="90" y="25"/>
                      <a:pt x="90" y="14"/>
                      <a:pt x="83" y="7"/>
                    </a:cubicBezTo>
                    <a:cubicBezTo>
                      <a:pt x="76" y="0"/>
                      <a:pt x="65" y="0"/>
                      <a:pt x="58" y="7"/>
                    </a:cubicBezTo>
                    <a:cubicBezTo>
                      <a:pt x="0" y="66"/>
                      <a:pt x="0" y="160"/>
                      <a:pt x="58" y="219"/>
                    </a:cubicBezTo>
                    <a:cubicBezTo>
                      <a:pt x="65" y="226"/>
                      <a:pt x="76" y="226"/>
                      <a:pt x="83"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72">
                <a:extLst>
                  <a:ext uri="{FF2B5EF4-FFF2-40B4-BE49-F238E27FC236}">
                    <a16:creationId xmlns:a16="http://schemas.microsoft.com/office/drawing/2014/main" id="{3358D993-ABD8-9A50-DE3D-AC5F23416DB8}"/>
                  </a:ext>
                </a:extLst>
              </p:cNvPr>
              <p:cNvSpPr/>
              <p:nvPr/>
            </p:nvSpPr>
            <p:spPr bwMode="auto">
              <a:xfrm>
                <a:off x="845707" y="490774"/>
                <a:ext cx="29134" cy="29134"/>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 name="文字方塊 2">
            <a:extLst>
              <a:ext uri="{FF2B5EF4-FFF2-40B4-BE49-F238E27FC236}">
                <a16:creationId xmlns:a16="http://schemas.microsoft.com/office/drawing/2014/main" id="{B827A3C9-FC65-9DDA-1C47-C5A57320AA0F}"/>
              </a:ext>
            </a:extLst>
          </p:cNvPr>
          <p:cNvSpPr txBox="1"/>
          <p:nvPr/>
        </p:nvSpPr>
        <p:spPr>
          <a:xfrm>
            <a:off x="932243" y="2640001"/>
            <a:ext cx="10087343" cy="4031873"/>
          </a:xfrm>
          <a:prstGeom prst="rect">
            <a:avLst/>
          </a:prstGeom>
          <a:noFill/>
        </p:spPr>
        <p:txBody>
          <a:bodyPr wrap="square" rtlCol="0">
            <a:spAutoFit/>
          </a:bodyPr>
          <a:lstStyle/>
          <a:p>
            <a:pPr marL="271463" lvl="1" indent="-271463" algn="just">
              <a:spcAft>
                <a:spcPts val="600"/>
              </a:spcAft>
              <a:buFont typeface="Wingdings" panose="05000000000000000000" pitchFamily="2" charset="2"/>
              <a:buChar char="l"/>
              <a:defRPr/>
            </a:pPr>
            <a:r>
              <a:rPr lang="zh-TW" altLang="en-US" sz="2600"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定期回報</a:t>
            </a:r>
            <a:r>
              <a:rPr lang="zh-TW" altLang="en-US"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rPr>
              <a:t>：定時向規劃協調組回報人力運作及任務執行情形。</a:t>
            </a:r>
          </a:p>
          <a:p>
            <a:pPr marL="271463" lvl="1" indent="-271463" algn="just">
              <a:spcAft>
                <a:spcPts val="600"/>
              </a:spcAft>
              <a:buFont typeface="Wingdings" panose="05000000000000000000" pitchFamily="2" charset="2"/>
              <a:buChar char="l"/>
              <a:defRPr/>
            </a:pPr>
            <a:r>
              <a:rPr lang="zh-TW" altLang="en-US" sz="2600" b="1" dirty="0">
                <a:solidFill>
                  <a:srgbClr val="00B050"/>
                </a:solidFill>
                <a:latin typeface="Times New Roman" panose="02020603050405020304" pitchFamily="18" charset="0"/>
                <a:ea typeface="微軟正黑體" panose="020B0604030504040204" pitchFamily="34" charset="-120"/>
                <a:cs typeface="Times New Roman" panose="02020603050405020304" pitchFamily="18" charset="0"/>
              </a:rPr>
              <a:t>作業組下功能分組及任務說明</a:t>
            </a:r>
            <a:r>
              <a:rPr lang="zh-TW" altLang="en-US"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rPr>
              <a:t>：</a:t>
            </a:r>
          </a:p>
          <a:p>
            <a:pPr marL="628650" lvl="2" indent="-357188" algn="just">
              <a:spcAft>
                <a:spcPts val="600"/>
              </a:spcAft>
              <a:buFont typeface="Wingdings" panose="05000000000000000000" pitchFamily="2" charset="2"/>
              <a:buChar char="p"/>
              <a:defRPr/>
            </a:pPr>
            <a:r>
              <a:rPr lang="zh-TW" altLang="en-US" sz="2600" b="1" dirty="0">
                <a:solidFill>
                  <a:srgbClr val="FF33CC"/>
                </a:solidFill>
                <a:latin typeface="Times New Roman" panose="02020603050405020304" pitchFamily="18" charset="0"/>
                <a:ea typeface="微軟正黑體" panose="020B0604030504040204" pitchFamily="34" charset="-120"/>
                <a:cs typeface="Times New Roman" panose="02020603050405020304" pitchFamily="18" charset="0"/>
              </a:rPr>
              <a:t>「疏散撤離小組」</a:t>
            </a:r>
            <a:r>
              <a:rPr lang="zh-TW" altLang="en-US"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rPr>
              <a:t>：原則</a:t>
            </a:r>
            <a:r>
              <a:rPr lang="zh-TW" altLang="en-US"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以</a:t>
            </a:r>
            <a:r>
              <a:rPr lang="en-US" altLang="zh-TW"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2</a:t>
            </a:r>
            <a:r>
              <a:rPr lang="zh-TW" altLang="en-US"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人為</a:t>
            </a:r>
            <a:r>
              <a:rPr lang="en-US" altLang="zh-TW"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組</a:t>
            </a:r>
            <a:r>
              <a:rPr lang="zh-TW" altLang="en-US"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rPr>
              <a:t>，配合政府部門相關人員協助該公所轄內災區民眾進行疏散撤離。</a:t>
            </a:r>
          </a:p>
          <a:p>
            <a:pPr marL="628650" lvl="2" indent="-357188" algn="just">
              <a:spcAft>
                <a:spcPts val="600"/>
              </a:spcAft>
              <a:buFont typeface="Wingdings" panose="05000000000000000000" pitchFamily="2" charset="2"/>
              <a:buChar char="p"/>
              <a:defRPr/>
            </a:pPr>
            <a:r>
              <a:rPr lang="zh-TW" altLang="en-US" sz="2600" b="1" dirty="0">
                <a:solidFill>
                  <a:srgbClr val="00B0F0"/>
                </a:solidFill>
                <a:latin typeface="Times New Roman" panose="02020603050405020304" pitchFamily="18" charset="0"/>
                <a:ea typeface="微軟正黑體" panose="020B0604030504040204" pitchFamily="34" charset="-120"/>
                <a:cs typeface="Times New Roman" panose="02020603050405020304" pitchFamily="18" charset="0"/>
              </a:rPr>
              <a:t>「避難收容小組」</a:t>
            </a:r>
            <a:r>
              <a:rPr lang="zh-TW" altLang="en-US"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rPr>
              <a:t>：原則</a:t>
            </a:r>
            <a:r>
              <a:rPr lang="zh-TW" altLang="en-US"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一處開設所需人力</a:t>
            </a:r>
            <a:r>
              <a:rPr lang="en-US" altLang="zh-TW"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8~10</a:t>
            </a:r>
            <a:r>
              <a:rPr lang="zh-TW" altLang="en-US"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人為</a:t>
            </a:r>
            <a:r>
              <a:rPr lang="en-US" altLang="zh-TW"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組</a:t>
            </a:r>
            <a:r>
              <a:rPr lang="zh-TW" altLang="en-US" sz="2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6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需考量</a:t>
            </a:r>
            <a:r>
              <a:rPr lang="en-US" altLang="zh-TW" sz="26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24</a:t>
            </a:r>
            <a:r>
              <a:rPr lang="zh-TW" altLang="en-US" sz="26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小時</a:t>
            </a:r>
            <a:r>
              <a:rPr lang="en-US" altLang="zh-TW" sz="26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6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班制人力配置，夜間可減少人力</a:t>
            </a:r>
            <a:r>
              <a:rPr lang="zh-TW" altLang="en-US" sz="2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rPr>
              <a:t>依既有運作機制與規範，配合政府部門相關人員協助避難收容處所開設及營運事宜。</a:t>
            </a:r>
          </a:p>
          <a:p>
            <a:pPr marL="628650" lvl="2" indent="-357188" algn="just">
              <a:spcAft>
                <a:spcPts val="600"/>
              </a:spcAft>
              <a:buFont typeface="Wingdings" panose="05000000000000000000" pitchFamily="2" charset="2"/>
              <a:buChar char="p"/>
              <a:defRPr/>
            </a:pPr>
            <a:r>
              <a:rPr lang="zh-TW" altLang="en-US" sz="2600" b="1" dirty="0">
                <a:solidFill>
                  <a:srgbClr val="7030A0"/>
                </a:solidFill>
                <a:latin typeface="Times New Roman" panose="02020603050405020304" pitchFamily="18" charset="0"/>
                <a:ea typeface="微軟正黑體" panose="020B0604030504040204" pitchFamily="34" charset="-120"/>
                <a:cs typeface="Times New Roman" panose="02020603050405020304" pitchFamily="18" charset="0"/>
              </a:rPr>
              <a:t>「物資發放小組」</a:t>
            </a:r>
            <a:r>
              <a:rPr lang="zh-TW" altLang="en-US"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rPr>
              <a:t>：原則</a:t>
            </a:r>
            <a:r>
              <a:rPr lang="zh-TW" altLang="en-US"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以</a:t>
            </a:r>
            <a:r>
              <a:rPr lang="en-US" altLang="zh-TW"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人為</a:t>
            </a:r>
            <a:r>
              <a:rPr lang="en-US" altLang="zh-TW"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6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組</a:t>
            </a:r>
            <a:r>
              <a:rPr lang="zh-TW" altLang="en-US" sz="2600" dirty="0">
                <a:solidFill>
                  <a:schemeClr val="tx1">
                    <a:lumMod val="75000"/>
                    <a:lumOff val="25000"/>
                  </a:schemeClr>
                </a:solidFill>
                <a:latin typeface="Times New Roman" panose="02020603050405020304" pitchFamily="18" charset="0"/>
                <a:ea typeface="微軟正黑體" panose="020B0604030504040204" pitchFamily="34" charset="-120"/>
                <a:cs typeface="Times New Roman" panose="02020603050405020304" pitchFamily="18" charset="0"/>
              </a:rPr>
              <a:t>，配合政府部門相關人員協助各類物資之發放與收受登記事宜。</a:t>
            </a:r>
          </a:p>
        </p:txBody>
      </p:sp>
      <p:sp>
        <p:nvSpPr>
          <p:cNvPr id="8" name="矩形 69">
            <a:extLst>
              <a:ext uri="{FF2B5EF4-FFF2-40B4-BE49-F238E27FC236}">
                <a16:creationId xmlns:a16="http://schemas.microsoft.com/office/drawing/2014/main" id="{819AD155-24A0-B267-6E89-F8C5A3F7429A}"/>
              </a:ext>
            </a:extLst>
          </p:cNvPr>
          <p:cNvSpPr>
            <a:spLocks noChangeArrowheads="1"/>
          </p:cNvSpPr>
          <p:nvPr/>
        </p:nvSpPr>
        <p:spPr bwMode="auto">
          <a:xfrm>
            <a:off x="1189932" y="1718177"/>
            <a:ext cx="22924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400">
              <a:buFont typeface="Arial" charset="0"/>
              <a:buNone/>
            </a:pPr>
            <a:r>
              <a:rPr lang="zh-TW" altLang="en-US" sz="3000" b="1" dirty="0">
                <a:solidFill>
                  <a:srgbClr val="FC6E5B"/>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作</a:t>
            </a:r>
            <a:r>
              <a:rPr lang="zh-TW" altLang="en-US" sz="3000" b="1" dirty="0">
                <a:solidFill>
                  <a:srgbClr val="FBC75D"/>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業</a:t>
            </a:r>
            <a:r>
              <a:rPr lang="zh-TW" altLang="en-US" sz="3000" b="1" dirty="0">
                <a:solidFill>
                  <a:srgbClr val="66BFBC"/>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組</a:t>
            </a:r>
            <a:endParaRPr lang="en-US" altLang="zh-CN" sz="3000" b="1" dirty="0">
              <a:solidFill>
                <a:srgbClr val="66BFBC"/>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endParaRPr>
          </a:p>
        </p:txBody>
      </p:sp>
      <p:pic>
        <p:nvPicPr>
          <p:cNvPr id="9" name="图片 36">
            <a:extLst>
              <a:ext uri="{FF2B5EF4-FFF2-40B4-BE49-F238E27FC236}">
                <a16:creationId xmlns:a16="http://schemas.microsoft.com/office/drawing/2014/main" id="{AFD06576-E50A-A6EF-9B9A-4FC572C2A6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243" y="1951610"/>
            <a:ext cx="4429125" cy="905258"/>
          </a:xfrm>
          <a:prstGeom prst="rect">
            <a:avLst/>
          </a:prstGeom>
        </p:spPr>
      </p:pic>
    </p:spTree>
    <p:extLst>
      <p:ext uri="{BB962C8B-B14F-4D97-AF65-F5344CB8AC3E}">
        <p14:creationId xmlns:p14="http://schemas.microsoft.com/office/powerpoint/2010/main" val="844738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CB178-DE3A-DCCA-CBF9-43599D3BFEC7}"/>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07FB42A1-B4EF-BE69-D048-03907332B843}"/>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E767FB66-2218-D38A-3DAD-A8EAC359884E}"/>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22</a:t>
            </a:fld>
            <a:endParaRPr lang="zh-TW" altLang="en-US"/>
          </a:p>
        </p:txBody>
      </p:sp>
      <p:grpSp>
        <p:nvGrpSpPr>
          <p:cNvPr id="2" name="组合 1">
            <a:extLst>
              <a:ext uri="{FF2B5EF4-FFF2-40B4-BE49-F238E27FC236}">
                <a16:creationId xmlns:a16="http://schemas.microsoft.com/office/drawing/2014/main" id="{174AC930-EB04-5308-BCAE-6015595D685A}"/>
              </a:ext>
            </a:extLst>
          </p:cNvPr>
          <p:cNvGrpSpPr/>
          <p:nvPr/>
        </p:nvGrpSpPr>
        <p:grpSpPr>
          <a:xfrm>
            <a:off x="813435" y="365125"/>
            <a:ext cx="10565131" cy="769441"/>
            <a:chOff x="998620" y="523875"/>
            <a:chExt cx="10660561" cy="769441"/>
          </a:xfrm>
        </p:grpSpPr>
        <p:sp>
          <p:nvSpPr>
            <p:cNvPr id="50" name="文本框 4">
              <a:extLst>
                <a:ext uri="{FF2B5EF4-FFF2-40B4-BE49-F238E27FC236}">
                  <a16:creationId xmlns:a16="http://schemas.microsoft.com/office/drawing/2014/main" id="{19937D83-07B5-6A5B-B401-DF55618CBB3C}"/>
                </a:ext>
              </a:extLst>
            </p:cNvPr>
            <p:cNvSpPr txBox="1"/>
            <p:nvPr/>
          </p:nvSpPr>
          <p:spPr>
            <a:xfrm>
              <a:off x="1628774" y="523875"/>
              <a:ext cx="10030407" cy="769441"/>
            </a:xfrm>
            <a:prstGeom prst="rect">
              <a:avLst/>
            </a:prstGeom>
            <a:noFill/>
          </p:spPr>
          <p:txBody>
            <a:bodyPr wrap="square" rtlCol="0">
              <a:spAutoFit/>
            </a:bodyPr>
            <a:lstStyle/>
            <a:p>
              <a:r>
                <a:rPr lang="zh-TW" altLang="en-US" sz="4400" dirty="0">
                  <a:latin typeface="微软雅黑" panose="020B0503020204020204" pitchFamily="34" charset="-122"/>
                  <a:ea typeface="微软雅黑" panose="020B0503020204020204" pitchFamily="34" charset="-122"/>
                </a:rPr>
                <a:t>功能編組</a:t>
              </a:r>
            </a:p>
          </p:txBody>
        </p:sp>
        <p:grpSp>
          <p:nvGrpSpPr>
            <p:cNvPr id="59" name="组合 23">
              <a:extLst>
                <a:ext uri="{FF2B5EF4-FFF2-40B4-BE49-F238E27FC236}">
                  <a16:creationId xmlns:a16="http://schemas.microsoft.com/office/drawing/2014/main" id="{013596F2-73DB-AB2B-68BF-70E67822FB12}"/>
                </a:ext>
              </a:extLst>
            </p:cNvPr>
            <p:cNvGrpSpPr/>
            <p:nvPr/>
          </p:nvGrpSpPr>
          <p:grpSpPr>
            <a:xfrm>
              <a:off x="998620" y="704850"/>
              <a:ext cx="637710" cy="439402"/>
              <a:chOff x="775392" y="446964"/>
              <a:chExt cx="169765" cy="116974"/>
            </a:xfrm>
            <a:solidFill>
              <a:srgbClr val="EC4570"/>
            </a:solidFill>
          </p:grpSpPr>
          <p:sp>
            <p:nvSpPr>
              <p:cNvPr id="60" name="Freeform 168">
                <a:extLst>
                  <a:ext uri="{FF2B5EF4-FFF2-40B4-BE49-F238E27FC236}">
                    <a16:creationId xmlns:a16="http://schemas.microsoft.com/office/drawing/2014/main" id="{D7E15543-5757-7D33-342C-5B1200E7EB77}"/>
                  </a:ext>
                </a:extLst>
              </p:cNvPr>
              <p:cNvSpPr/>
              <p:nvPr/>
            </p:nvSpPr>
            <p:spPr bwMode="auto">
              <a:xfrm>
                <a:off x="875718" y="470183"/>
                <a:ext cx="33734" cy="70316"/>
              </a:xfrm>
              <a:custGeom>
                <a:avLst/>
                <a:gdLst>
                  <a:gd name="T0" fmla="*/ 7 w 65"/>
                  <a:gd name="T1" fmla="*/ 129 h 136"/>
                  <a:gd name="T2" fmla="*/ 7 w 65"/>
                  <a:gd name="T3" fmla="*/ 105 h 136"/>
                  <a:gd name="T4" fmla="*/ 7 w 65"/>
                  <a:gd name="T5" fmla="*/ 31 h 136"/>
                  <a:gd name="T6" fmla="*/ 7 w 65"/>
                  <a:gd name="T7" fmla="*/ 7 h 136"/>
                  <a:gd name="T8" fmla="*/ 31 w 65"/>
                  <a:gd name="T9" fmla="*/ 7 h 136"/>
                  <a:gd name="T10" fmla="*/ 31 w 65"/>
                  <a:gd name="T11" fmla="*/ 129 h 136"/>
                  <a:gd name="T12" fmla="*/ 7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7" y="129"/>
                    </a:moveTo>
                    <a:cubicBezTo>
                      <a:pt x="0" y="122"/>
                      <a:pt x="0" y="111"/>
                      <a:pt x="7" y="105"/>
                    </a:cubicBezTo>
                    <a:cubicBezTo>
                      <a:pt x="27" y="84"/>
                      <a:pt x="27" y="52"/>
                      <a:pt x="7" y="31"/>
                    </a:cubicBezTo>
                    <a:cubicBezTo>
                      <a:pt x="0" y="25"/>
                      <a:pt x="0" y="14"/>
                      <a:pt x="7" y="7"/>
                    </a:cubicBezTo>
                    <a:cubicBezTo>
                      <a:pt x="13" y="0"/>
                      <a:pt x="24" y="0"/>
                      <a:pt x="31" y="7"/>
                    </a:cubicBezTo>
                    <a:cubicBezTo>
                      <a:pt x="65" y="41"/>
                      <a:pt x="65" y="95"/>
                      <a:pt x="31" y="129"/>
                    </a:cubicBezTo>
                    <a:cubicBezTo>
                      <a:pt x="24" y="136"/>
                      <a:pt x="13" y="136"/>
                      <a:pt x="7"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69">
                <a:extLst>
                  <a:ext uri="{FF2B5EF4-FFF2-40B4-BE49-F238E27FC236}">
                    <a16:creationId xmlns:a16="http://schemas.microsoft.com/office/drawing/2014/main" id="{EBF48805-5BD3-B8DE-7AA5-31D4A4806875}"/>
                  </a:ext>
                </a:extLst>
              </p:cNvPr>
              <p:cNvSpPr/>
              <p:nvPr/>
            </p:nvSpPr>
            <p:spPr bwMode="auto">
              <a:xfrm>
                <a:off x="898499" y="446964"/>
                <a:ext cx="46658" cy="116974"/>
              </a:xfrm>
              <a:custGeom>
                <a:avLst/>
                <a:gdLst>
                  <a:gd name="T0" fmla="*/ 7 w 90"/>
                  <a:gd name="T1" fmla="*/ 219 h 226"/>
                  <a:gd name="T2" fmla="*/ 7 w 90"/>
                  <a:gd name="T3" fmla="*/ 194 h 226"/>
                  <a:gd name="T4" fmla="*/ 7 w 90"/>
                  <a:gd name="T5" fmla="*/ 32 h 226"/>
                  <a:gd name="T6" fmla="*/ 7 w 90"/>
                  <a:gd name="T7" fmla="*/ 7 h 226"/>
                  <a:gd name="T8" fmla="*/ 32 w 90"/>
                  <a:gd name="T9" fmla="*/ 7 h 226"/>
                  <a:gd name="T10" fmla="*/ 32 w 90"/>
                  <a:gd name="T11" fmla="*/ 219 h 226"/>
                  <a:gd name="T12" fmla="*/ 7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7" y="219"/>
                    </a:moveTo>
                    <a:cubicBezTo>
                      <a:pt x="0" y="212"/>
                      <a:pt x="0" y="201"/>
                      <a:pt x="7" y="194"/>
                    </a:cubicBezTo>
                    <a:cubicBezTo>
                      <a:pt x="52" y="149"/>
                      <a:pt x="52" y="77"/>
                      <a:pt x="7" y="32"/>
                    </a:cubicBezTo>
                    <a:cubicBezTo>
                      <a:pt x="0" y="25"/>
                      <a:pt x="0" y="14"/>
                      <a:pt x="7" y="7"/>
                    </a:cubicBezTo>
                    <a:cubicBezTo>
                      <a:pt x="14" y="0"/>
                      <a:pt x="25" y="0"/>
                      <a:pt x="32" y="7"/>
                    </a:cubicBezTo>
                    <a:cubicBezTo>
                      <a:pt x="90" y="66"/>
                      <a:pt x="90" y="160"/>
                      <a:pt x="32" y="219"/>
                    </a:cubicBezTo>
                    <a:cubicBezTo>
                      <a:pt x="25" y="226"/>
                      <a:pt x="14" y="226"/>
                      <a:pt x="7"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70">
                <a:extLst>
                  <a:ext uri="{FF2B5EF4-FFF2-40B4-BE49-F238E27FC236}">
                    <a16:creationId xmlns:a16="http://schemas.microsoft.com/office/drawing/2014/main" id="{2A6306FB-AB4D-B53E-C56B-6C4FCBC3371D}"/>
                  </a:ext>
                </a:extLst>
              </p:cNvPr>
              <p:cNvSpPr/>
              <p:nvPr/>
            </p:nvSpPr>
            <p:spPr bwMode="auto">
              <a:xfrm>
                <a:off x="811097" y="470183"/>
                <a:ext cx="33515" cy="70316"/>
              </a:xfrm>
              <a:custGeom>
                <a:avLst/>
                <a:gdLst>
                  <a:gd name="T0" fmla="*/ 58 w 65"/>
                  <a:gd name="T1" fmla="*/ 129 h 136"/>
                  <a:gd name="T2" fmla="*/ 58 w 65"/>
                  <a:gd name="T3" fmla="*/ 105 h 136"/>
                  <a:gd name="T4" fmla="*/ 58 w 65"/>
                  <a:gd name="T5" fmla="*/ 31 h 136"/>
                  <a:gd name="T6" fmla="*/ 58 w 65"/>
                  <a:gd name="T7" fmla="*/ 7 h 136"/>
                  <a:gd name="T8" fmla="*/ 34 w 65"/>
                  <a:gd name="T9" fmla="*/ 7 h 136"/>
                  <a:gd name="T10" fmla="*/ 34 w 65"/>
                  <a:gd name="T11" fmla="*/ 129 h 136"/>
                  <a:gd name="T12" fmla="*/ 58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58" y="129"/>
                    </a:moveTo>
                    <a:cubicBezTo>
                      <a:pt x="65" y="122"/>
                      <a:pt x="65" y="111"/>
                      <a:pt x="58" y="105"/>
                    </a:cubicBezTo>
                    <a:cubicBezTo>
                      <a:pt x="38" y="84"/>
                      <a:pt x="38" y="52"/>
                      <a:pt x="58" y="31"/>
                    </a:cubicBezTo>
                    <a:cubicBezTo>
                      <a:pt x="65" y="25"/>
                      <a:pt x="65" y="14"/>
                      <a:pt x="58" y="7"/>
                    </a:cubicBezTo>
                    <a:cubicBezTo>
                      <a:pt x="52" y="0"/>
                      <a:pt x="41" y="0"/>
                      <a:pt x="34" y="7"/>
                    </a:cubicBezTo>
                    <a:cubicBezTo>
                      <a:pt x="0" y="41"/>
                      <a:pt x="0" y="95"/>
                      <a:pt x="34" y="129"/>
                    </a:cubicBezTo>
                    <a:cubicBezTo>
                      <a:pt x="41" y="136"/>
                      <a:pt x="52" y="136"/>
                      <a:pt x="58"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71">
                <a:extLst>
                  <a:ext uri="{FF2B5EF4-FFF2-40B4-BE49-F238E27FC236}">
                    <a16:creationId xmlns:a16="http://schemas.microsoft.com/office/drawing/2014/main" id="{A41B3B53-B7CB-4B39-637A-EAF41B8C8146}"/>
                  </a:ext>
                </a:extLst>
              </p:cNvPr>
              <p:cNvSpPr/>
              <p:nvPr/>
            </p:nvSpPr>
            <p:spPr bwMode="auto">
              <a:xfrm>
                <a:off x="775392" y="446964"/>
                <a:ext cx="46439" cy="116974"/>
              </a:xfrm>
              <a:custGeom>
                <a:avLst/>
                <a:gdLst>
                  <a:gd name="T0" fmla="*/ 83 w 90"/>
                  <a:gd name="T1" fmla="*/ 219 h 226"/>
                  <a:gd name="T2" fmla="*/ 83 w 90"/>
                  <a:gd name="T3" fmla="*/ 194 h 226"/>
                  <a:gd name="T4" fmla="*/ 83 w 90"/>
                  <a:gd name="T5" fmla="*/ 32 h 226"/>
                  <a:gd name="T6" fmla="*/ 83 w 90"/>
                  <a:gd name="T7" fmla="*/ 7 h 226"/>
                  <a:gd name="T8" fmla="*/ 58 w 90"/>
                  <a:gd name="T9" fmla="*/ 7 h 226"/>
                  <a:gd name="T10" fmla="*/ 58 w 90"/>
                  <a:gd name="T11" fmla="*/ 219 h 226"/>
                  <a:gd name="T12" fmla="*/ 83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83" y="219"/>
                    </a:moveTo>
                    <a:cubicBezTo>
                      <a:pt x="90" y="212"/>
                      <a:pt x="90" y="201"/>
                      <a:pt x="83" y="194"/>
                    </a:cubicBezTo>
                    <a:cubicBezTo>
                      <a:pt x="38" y="149"/>
                      <a:pt x="38" y="77"/>
                      <a:pt x="83" y="32"/>
                    </a:cubicBezTo>
                    <a:cubicBezTo>
                      <a:pt x="90" y="25"/>
                      <a:pt x="90" y="14"/>
                      <a:pt x="83" y="7"/>
                    </a:cubicBezTo>
                    <a:cubicBezTo>
                      <a:pt x="76" y="0"/>
                      <a:pt x="65" y="0"/>
                      <a:pt x="58" y="7"/>
                    </a:cubicBezTo>
                    <a:cubicBezTo>
                      <a:pt x="0" y="66"/>
                      <a:pt x="0" y="160"/>
                      <a:pt x="58" y="219"/>
                    </a:cubicBezTo>
                    <a:cubicBezTo>
                      <a:pt x="65" y="226"/>
                      <a:pt x="76" y="226"/>
                      <a:pt x="83"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72">
                <a:extLst>
                  <a:ext uri="{FF2B5EF4-FFF2-40B4-BE49-F238E27FC236}">
                    <a16:creationId xmlns:a16="http://schemas.microsoft.com/office/drawing/2014/main" id="{8EC7BF4E-7A41-4CF4-ACDD-DDDDB42A7BA4}"/>
                  </a:ext>
                </a:extLst>
              </p:cNvPr>
              <p:cNvSpPr/>
              <p:nvPr/>
            </p:nvSpPr>
            <p:spPr bwMode="auto">
              <a:xfrm>
                <a:off x="845707" y="490774"/>
                <a:ext cx="29134" cy="29134"/>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 name="文字方塊 3">
            <a:extLst>
              <a:ext uri="{FF2B5EF4-FFF2-40B4-BE49-F238E27FC236}">
                <a16:creationId xmlns:a16="http://schemas.microsoft.com/office/drawing/2014/main" id="{C6B15282-BD3C-206C-039E-1301000819D4}"/>
              </a:ext>
            </a:extLst>
          </p:cNvPr>
          <p:cNvSpPr txBox="1"/>
          <p:nvPr/>
        </p:nvSpPr>
        <p:spPr>
          <a:xfrm>
            <a:off x="932243" y="2417748"/>
            <a:ext cx="10087343" cy="969496"/>
          </a:xfrm>
          <a:prstGeom prst="rect">
            <a:avLst/>
          </a:prstGeom>
          <a:noFill/>
        </p:spPr>
        <p:txBody>
          <a:bodyPr wrap="square" rtlCol="0">
            <a:spAutoFit/>
          </a:bodyPr>
          <a:lstStyle/>
          <a:p>
            <a:pPr marL="271463" lvl="1" indent="-271463" algn="just">
              <a:spcAft>
                <a:spcPts val="600"/>
              </a:spcAft>
              <a:buFont typeface="Wingdings" panose="05000000000000000000" pitchFamily="2" charset="2"/>
              <a:buChar char="l"/>
              <a:defRPr/>
            </a:pPr>
            <a:r>
              <a:rPr lang="zh-TW" altLang="en-US" sz="2600" b="1" dirty="0">
                <a:solidFill>
                  <a:srgbClr val="0000FF"/>
                </a:solidFill>
                <a:latin typeface="微軟正黑體" panose="020B0604030504040204" pitchFamily="34" charset="-120"/>
                <a:ea typeface="微軟正黑體" panose="020B0604030504040204" pitchFamily="34" charset="-120"/>
              </a:rPr>
              <a:t>定期回報</a:t>
            </a:r>
            <a:r>
              <a:rPr lang="zh-TW" altLang="en-US" sz="2600" dirty="0">
                <a:solidFill>
                  <a:schemeClr val="tx1">
                    <a:lumMod val="75000"/>
                    <a:lumOff val="25000"/>
                  </a:schemeClr>
                </a:solidFill>
                <a:latin typeface="微軟正黑體" panose="020B0604030504040204" pitchFamily="34" charset="-120"/>
                <a:ea typeface="微軟正黑體" panose="020B0604030504040204" pitchFamily="34" charset="-120"/>
              </a:rPr>
              <a:t>：向規劃協調組回報人力運作及任務執行情形。</a:t>
            </a:r>
            <a:endParaRPr lang="en-US" altLang="zh-TW" sz="260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271463" lvl="1" indent="-271463" algn="just">
              <a:spcAft>
                <a:spcPts val="600"/>
              </a:spcAft>
              <a:buFont typeface="Wingdings" panose="05000000000000000000" pitchFamily="2" charset="2"/>
              <a:buChar char="l"/>
              <a:defRPr/>
            </a:pPr>
            <a:r>
              <a:rPr lang="zh-TW" altLang="en-US" sz="2600" b="1" dirty="0">
                <a:solidFill>
                  <a:srgbClr val="00B050"/>
                </a:solidFill>
                <a:latin typeface="微軟正黑體" panose="020B0604030504040204" pitchFamily="34" charset="-120"/>
                <a:ea typeface="微軟正黑體" panose="020B0604030504040204" pitchFamily="34" charset="-120"/>
              </a:rPr>
              <a:t>後勤服務</a:t>
            </a:r>
            <a:r>
              <a:rPr lang="zh-TW" altLang="en-US" sz="2600" b="1" dirty="0">
                <a:solidFill>
                  <a:schemeClr val="tx1">
                    <a:lumMod val="75000"/>
                    <a:lumOff val="25000"/>
                  </a:schemeClr>
                </a:solidFill>
                <a:latin typeface="微軟正黑體" panose="020B0604030504040204" pitchFamily="34" charset="-120"/>
                <a:ea typeface="微軟正黑體" panose="020B0604030504040204" pitchFamily="34" charset="-120"/>
              </a:rPr>
              <a:t>：</a:t>
            </a:r>
            <a:r>
              <a:rPr lang="zh-TW" altLang="en-US" sz="2600" dirty="0">
                <a:solidFill>
                  <a:schemeClr val="tx1">
                    <a:lumMod val="75000"/>
                    <a:lumOff val="25000"/>
                  </a:schemeClr>
                </a:solidFill>
                <a:latin typeface="微軟正黑體" panose="020B0604030504040204" pitchFamily="34" charset="-120"/>
                <a:ea typeface="微軟正黑體" panose="020B0604030504040204" pitchFamily="34" charset="-120"/>
              </a:rPr>
              <a:t>負責協作中心人員膳食、物資傳遞等後勤事宜。</a:t>
            </a:r>
            <a:endParaRPr lang="en-US" altLang="zh-TW" sz="26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5" name="矩形 69">
            <a:extLst>
              <a:ext uri="{FF2B5EF4-FFF2-40B4-BE49-F238E27FC236}">
                <a16:creationId xmlns:a16="http://schemas.microsoft.com/office/drawing/2014/main" id="{024F8C5D-0834-7B65-376C-43C2F0FB8F4D}"/>
              </a:ext>
            </a:extLst>
          </p:cNvPr>
          <p:cNvSpPr>
            <a:spLocks noChangeArrowheads="1"/>
          </p:cNvSpPr>
          <p:nvPr/>
        </p:nvSpPr>
        <p:spPr bwMode="auto">
          <a:xfrm>
            <a:off x="1189932" y="1495924"/>
            <a:ext cx="22924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400">
              <a:buFont typeface="Arial" charset="0"/>
              <a:buNone/>
            </a:pPr>
            <a:r>
              <a:rPr lang="zh-TW" altLang="en-US" sz="3000" b="1" dirty="0">
                <a:solidFill>
                  <a:srgbClr val="FC6E5B"/>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後勤</a:t>
            </a:r>
            <a:r>
              <a:rPr lang="zh-TW" altLang="en-US" sz="3000" b="1" dirty="0">
                <a:solidFill>
                  <a:srgbClr val="FBC75D"/>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支援</a:t>
            </a:r>
            <a:r>
              <a:rPr lang="zh-TW" altLang="en-US" sz="3000" b="1" dirty="0">
                <a:solidFill>
                  <a:srgbClr val="66BFBC"/>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組</a:t>
            </a:r>
            <a:endParaRPr lang="en-US" altLang="zh-CN" sz="3000" b="1" dirty="0">
              <a:solidFill>
                <a:srgbClr val="66BFBC"/>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endParaRPr>
          </a:p>
        </p:txBody>
      </p:sp>
      <p:pic>
        <p:nvPicPr>
          <p:cNvPr id="6" name="图片 36">
            <a:extLst>
              <a:ext uri="{FF2B5EF4-FFF2-40B4-BE49-F238E27FC236}">
                <a16:creationId xmlns:a16="http://schemas.microsoft.com/office/drawing/2014/main" id="{E7BAEF27-2D72-F427-8C83-00D5553BE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243" y="1729357"/>
            <a:ext cx="4429125" cy="905258"/>
          </a:xfrm>
          <a:prstGeom prst="rect">
            <a:avLst/>
          </a:prstGeom>
        </p:spPr>
      </p:pic>
      <p:sp>
        <p:nvSpPr>
          <p:cNvPr id="10" name="文字方塊 9">
            <a:extLst>
              <a:ext uri="{FF2B5EF4-FFF2-40B4-BE49-F238E27FC236}">
                <a16:creationId xmlns:a16="http://schemas.microsoft.com/office/drawing/2014/main" id="{18CA8FA7-A5D6-3FFC-EA1F-7102EB62F7D0}"/>
              </a:ext>
            </a:extLst>
          </p:cNvPr>
          <p:cNvSpPr txBox="1"/>
          <p:nvPr/>
        </p:nvSpPr>
        <p:spPr>
          <a:xfrm>
            <a:off x="932243" y="4490854"/>
            <a:ext cx="10483470" cy="1369606"/>
          </a:xfrm>
          <a:prstGeom prst="rect">
            <a:avLst/>
          </a:prstGeom>
          <a:noFill/>
        </p:spPr>
        <p:txBody>
          <a:bodyPr wrap="square" rtlCol="0">
            <a:spAutoFit/>
          </a:bodyPr>
          <a:lstStyle/>
          <a:p>
            <a:pPr marL="271463" lvl="1" indent="-271463" algn="just">
              <a:spcAft>
                <a:spcPts val="600"/>
              </a:spcAft>
              <a:buFont typeface="Wingdings" panose="05000000000000000000" pitchFamily="2" charset="2"/>
              <a:buChar char="l"/>
              <a:defRPr/>
            </a:pPr>
            <a:r>
              <a:rPr lang="zh-TW" altLang="en-US" sz="2600" b="1" dirty="0">
                <a:solidFill>
                  <a:srgbClr val="0000FF"/>
                </a:solidFill>
                <a:latin typeface="微軟正黑體" panose="020B0604030504040204" pitchFamily="34" charset="-120"/>
                <a:ea typeface="微軟正黑體" panose="020B0604030504040204" pitchFamily="34" charset="-120"/>
              </a:rPr>
              <a:t>定期回報</a:t>
            </a:r>
            <a:r>
              <a:rPr lang="zh-TW" altLang="en-US" sz="2600" dirty="0">
                <a:solidFill>
                  <a:schemeClr val="tx1">
                    <a:lumMod val="75000"/>
                    <a:lumOff val="25000"/>
                  </a:schemeClr>
                </a:solidFill>
                <a:latin typeface="微軟正黑體" panose="020B0604030504040204" pitchFamily="34" charset="-120"/>
                <a:ea typeface="微軟正黑體" panose="020B0604030504040204" pitchFamily="34" charset="-120"/>
              </a:rPr>
              <a:t>：向規劃協調組回報人力運作及任務執行情形。</a:t>
            </a:r>
            <a:endParaRPr lang="en-US" altLang="zh-TW" sz="260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271463" lvl="1" indent="-271463" algn="just">
              <a:spcAft>
                <a:spcPts val="600"/>
              </a:spcAft>
              <a:buFont typeface="Wingdings" panose="05000000000000000000" pitchFamily="2" charset="2"/>
              <a:buChar char="l"/>
              <a:defRPr/>
            </a:pPr>
            <a:r>
              <a:rPr lang="zh-TW" altLang="en-US" sz="2600" b="1" dirty="0">
                <a:solidFill>
                  <a:srgbClr val="00B050"/>
                </a:solidFill>
                <a:latin typeface="微軟正黑體" panose="020B0604030504040204" pitchFamily="34" charset="-120"/>
                <a:ea typeface="微軟正黑體" panose="020B0604030504040204" pitchFamily="34" charset="-120"/>
              </a:rPr>
              <a:t>財務管理</a:t>
            </a:r>
            <a:r>
              <a:rPr lang="zh-TW" altLang="en-US" sz="2600" b="1" dirty="0">
                <a:solidFill>
                  <a:schemeClr val="tx1">
                    <a:lumMod val="75000"/>
                    <a:lumOff val="25000"/>
                  </a:schemeClr>
                </a:solidFill>
                <a:latin typeface="微軟正黑體" panose="020B0604030504040204" pitchFamily="34" charset="-120"/>
                <a:ea typeface="微軟正黑體" panose="020B0604030504040204" pitchFamily="34" charset="-120"/>
              </a:rPr>
              <a:t>：</a:t>
            </a:r>
            <a:r>
              <a:rPr lang="zh-TW" altLang="zh-TW" sz="2600" dirty="0">
                <a:solidFill>
                  <a:schemeClr val="tx1">
                    <a:lumMod val="75000"/>
                    <a:lumOff val="25000"/>
                  </a:schemeClr>
                </a:solidFill>
                <a:latin typeface="微軟正黑體" panose="020B0604030504040204" pitchFamily="34" charset="-120"/>
                <a:ea typeface="微軟正黑體" panose="020B0604030504040204" pitchFamily="34" charset="-120"/>
              </a:rPr>
              <a:t>負責協作中心財務需求項目、經費來源、支出情形及單據等進行造冊</a:t>
            </a:r>
            <a:r>
              <a:rPr lang="zh-TW" altLang="en-US" sz="2600"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en-US" altLang="zh-TW" sz="26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11" name="矩形 69">
            <a:extLst>
              <a:ext uri="{FF2B5EF4-FFF2-40B4-BE49-F238E27FC236}">
                <a16:creationId xmlns:a16="http://schemas.microsoft.com/office/drawing/2014/main" id="{A8D50CF4-7AF2-ABB6-9767-C052690C2957}"/>
              </a:ext>
            </a:extLst>
          </p:cNvPr>
          <p:cNvSpPr>
            <a:spLocks noChangeArrowheads="1"/>
          </p:cNvSpPr>
          <p:nvPr/>
        </p:nvSpPr>
        <p:spPr bwMode="auto">
          <a:xfrm>
            <a:off x="1189932" y="3569030"/>
            <a:ext cx="22924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400">
              <a:buFont typeface="Arial" charset="0"/>
              <a:buNone/>
            </a:pPr>
            <a:r>
              <a:rPr lang="zh-TW" altLang="en-US" sz="3000" b="1" dirty="0">
                <a:solidFill>
                  <a:srgbClr val="FC6E5B"/>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財務</a:t>
            </a:r>
            <a:r>
              <a:rPr lang="zh-TW" altLang="en-US" sz="3000" b="1" dirty="0">
                <a:solidFill>
                  <a:srgbClr val="FBC75D"/>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行政</a:t>
            </a:r>
            <a:r>
              <a:rPr lang="zh-TW" altLang="en-US" sz="3000" b="1" dirty="0">
                <a:solidFill>
                  <a:srgbClr val="66BFBC"/>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組</a:t>
            </a:r>
            <a:endParaRPr lang="en-US" altLang="zh-CN" sz="3000" b="1" dirty="0">
              <a:solidFill>
                <a:srgbClr val="66BFBC"/>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endParaRPr>
          </a:p>
        </p:txBody>
      </p:sp>
      <p:pic>
        <p:nvPicPr>
          <p:cNvPr id="12" name="图片 36">
            <a:extLst>
              <a:ext uri="{FF2B5EF4-FFF2-40B4-BE49-F238E27FC236}">
                <a16:creationId xmlns:a16="http://schemas.microsoft.com/office/drawing/2014/main" id="{F3F811AA-A339-EAC8-3803-E8533DEF10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243" y="3802463"/>
            <a:ext cx="4429125" cy="905258"/>
          </a:xfrm>
          <a:prstGeom prst="rect">
            <a:avLst/>
          </a:prstGeom>
        </p:spPr>
      </p:pic>
      <p:grpSp>
        <p:nvGrpSpPr>
          <p:cNvPr id="13" name="群組 12">
            <a:extLst>
              <a:ext uri="{FF2B5EF4-FFF2-40B4-BE49-F238E27FC236}">
                <a16:creationId xmlns:a16="http://schemas.microsoft.com/office/drawing/2014/main" id="{C2D0E3FE-7947-671C-0E54-04CDA584F2E7}"/>
              </a:ext>
            </a:extLst>
          </p:cNvPr>
          <p:cNvGrpSpPr/>
          <p:nvPr/>
        </p:nvGrpSpPr>
        <p:grpSpPr>
          <a:xfrm>
            <a:off x="1162848" y="5648742"/>
            <a:ext cx="9505152" cy="1182189"/>
            <a:chOff x="1162848" y="5394741"/>
            <a:chExt cx="9505152" cy="1182189"/>
          </a:xfrm>
        </p:grpSpPr>
        <p:sp>
          <p:nvSpPr>
            <p:cNvPr id="14" name="文字方塊 13">
              <a:extLst>
                <a:ext uri="{FF2B5EF4-FFF2-40B4-BE49-F238E27FC236}">
                  <a16:creationId xmlns:a16="http://schemas.microsoft.com/office/drawing/2014/main" id="{252D8332-BFEA-CD3A-53F7-F2BF7CA68220}"/>
                </a:ext>
              </a:extLst>
            </p:cNvPr>
            <p:cNvSpPr txBox="1"/>
            <p:nvPr/>
          </p:nvSpPr>
          <p:spPr>
            <a:xfrm>
              <a:off x="1162848" y="5755004"/>
              <a:ext cx="4912650" cy="461665"/>
            </a:xfrm>
            <a:prstGeom prst="rect">
              <a:avLst/>
            </a:prstGeom>
            <a:noFill/>
          </p:spPr>
          <p:txBody>
            <a:bodyPr wrap="square" rtlCol="0">
              <a:spAutoFit/>
            </a:bodyPr>
            <a:lstStyle/>
            <a:p>
              <a:pPr algn="just">
                <a:spcAft>
                  <a:spcPts val="600"/>
                </a:spcAft>
                <a:defRPr/>
              </a:pPr>
              <a:r>
                <a:rPr lang="zh-TW" altLang="en-US" sz="2400" b="1" u="sng" dirty="0">
                  <a:solidFill>
                    <a:schemeClr val="tx1">
                      <a:lumMod val="75000"/>
                      <a:lumOff val="25000"/>
                    </a:schemeClr>
                  </a:solidFill>
                  <a:latin typeface="微軟正黑體" panose="020B0604030504040204" pitchFamily="34" charset="-120"/>
                  <a:ea typeface="微軟正黑體" panose="020B0604030504040204" pitchFamily="34" charset="-120"/>
                </a:rPr>
                <a:t>作業組、後勤支援組、財務行政組</a:t>
              </a:r>
              <a:endParaRPr lang="en-US" altLang="zh-TW" sz="2400" u="sng" dirty="0">
                <a:solidFill>
                  <a:srgbClr val="FF0000"/>
                </a:solidFill>
                <a:latin typeface="微軟正黑體" panose="020B0604030504040204" pitchFamily="34" charset="-120"/>
                <a:ea typeface="微軟正黑體" panose="020B0604030504040204" pitchFamily="34" charset="-120"/>
              </a:endParaRPr>
            </a:p>
          </p:txBody>
        </p:sp>
        <p:sp>
          <p:nvSpPr>
            <p:cNvPr id="15" name="文字方塊 14">
              <a:extLst>
                <a:ext uri="{FF2B5EF4-FFF2-40B4-BE49-F238E27FC236}">
                  <a16:creationId xmlns:a16="http://schemas.microsoft.com/office/drawing/2014/main" id="{0B88422F-A3DD-FDCF-B8CE-F73E5CE683D4}"/>
                </a:ext>
              </a:extLst>
            </p:cNvPr>
            <p:cNvSpPr txBox="1"/>
            <p:nvPr/>
          </p:nvSpPr>
          <p:spPr>
            <a:xfrm>
              <a:off x="8921933" y="5755004"/>
              <a:ext cx="1746067" cy="461665"/>
            </a:xfrm>
            <a:prstGeom prst="rect">
              <a:avLst/>
            </a:prstGeom>
            <a:noFill/>
          </p:spPr>
          <p:txBody>
            <a:bodyPr wrap="square" rtlCol="0">
              <a:spAutoFit/>
            </a:bodyPr>
            <a:lstStyle/>
            <a:p>
              <a:pPr algn="just">
                <a:spcAft>
                  <a:spcPts val="600"/>
                </a:spcAft>
                <a:defRPr/>
              </a:pPr>
              <a:r>
                <a:rPr lang="zh-TW" altLang="en-US" sz="2400" b="1" u="sng" dirty="0">
                  <a:solidFill>
                    <a:schemeClr val="tx1">
                      <a:lumMod val="75000"/>
                      <a:lumOff val="25000"/>
                    </a:schemeClr>
                  </a:solidFill>
                  <a:latin typeface="微軟正黑體" panose="020B0604030504040204" pitchFamily="34" charset="-120"/>
                  <a:ea typeface="微軟正黑體" panose="020B0604030504040204" pitchFamily="34" charset="-120"/>
                </a:rPr>
                <a:t>規劃協調組</a:t>
              </a:r>
              <a:endParaRPr lang="en-US" altLang="zh-TW" sz="2400" u="sng" dirty="0">
                <a:solidFill>
                  <a:srgbClr val="FF0000"/>
                </a:solidFill>
                <a:latin typeface="微軟正黑體" panose="020B0604030504040204" pitchFamily="34" charset="-120"/>
                <a:ea typeface="微軟正黑體" panose="020B0604030504040204" pitchFamily="34" charset="-120"/>
              </a:endParaRPr>
            </a:p>
          </p:txBody>
        </p:sp>
        <p:sp>
          <p:nvSpPr>
            <p:cNvPr id="17" name="箭號: 向右 16">
              <a:extLst>
                <a:ext uri="{FF2B5EF4-FFF2-40B4-BE49-F238E27FC236}">
                  <a16:creationId xmlns:a16="http://schemas.microsoft.com/office/drawing/2014/main" id="{9E519520-30F5-6D6C-9C30-8F5FA52FE8D2}"/>
                </a:ext>
              </a:extLst>
            </p:cNvPr>
            <p:cNvSpPr/>
            <p:nvPr/>
          </p:nvSpPr>
          <p:spPr>
            <a:xfrm>
              <a:off x="6075498" y="5394741"/>
              <a:ext cx="2745041" cy="1182189"/>
            </a:xfrm>
            <a:prstGeom prst="rightArrow">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4000" b="1" dirty="0">
                  <a:solidFill>
                    <a:srgbClr val="FF0000"/>
                  </a:solidFill>
                  <a:latin typeface="微軟正黑體" panose="020B0604030504040204" pitchFamily="34" charset="-120"/>
                  <a:ea typeface="微軟正黑體" panose="020B0604030504040204" pitchFamily="34" charset="-120"/>
                </a:rPr>
                <a:t>回報</a:t>
              </a:r>
            </a:p>
          </p:txBody>
        </p:sp>
      </p:grpSp>
    </p:spTree>
    <p:extLst>
      <p:ext uri="{BB962C8B-B14F-4D97-AF65-F5344CB8AC3E}">
        <p14:creationId xmlns:p14="http://schemas.microsoft.com/office/powerpoint/2010/main" val="2228048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BA676-064E-91CD-0BAE-73D486844F2D}"/>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DACF12DC-BAF0-607F-C6E8-BE3143CE7FB8}"/>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5634BB14-19ED-6813-9786-3B5A5CC6D4E4}"/>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23</a:t>
            </a:fld>
            <a:endParaRPr lang="zh-TW" altLang="en-US"/>
          </a:p>
        </p:txBody>
      </p:sp>
      <p:grpSp>
        <p:nvGrpSpPr>
          <p:cNvPr id="2" name="组合 1">
            <a:extLst>
              <a:ext uri="{FF2B5EF4-FFF2-40B4-BE49-F238E27FC236}">
                <a16:creationId xmlns:a16="http://schemas.microsoft.com/office/drawing/2014/main" id="{981F0396-4D1D-3188-2E2F-8F02F498C715}"/>
              </a:ext>
            </a:extLst>
          </p:cNvPr>
          <p:cNvGrpSpPr/>
          <p:nvPr/>
        </p:nvGrpSpPr>
        <p:grpSpPr>
          <a:xfrm>
            <a:off x="813435" y="365125"/>
            <a:ext cx="10565131" cy="769441"/>
            <a:chOff x="998620" y="523875"/>
            <a:chExt cx="10660561" cy="769441"/>
          </a:xfrm>
        </p:grpSpPr>
        <p:sp>
          <p:nvSpPr>
            <p:cNvPr id="50" name="文本框 4">
              <a:extLst>
                <a:ext uri="{FF2B5EF4-FFF2-40B4-BE49-F238E27FC236}">
                  <a16:creationId xmlns:a16="http://schemas.microsoft.com/office/drawing/2014/main" id="{1FBD78B8-2345-293B-F5DB-F601D18A4CF1}"/>
                </a:ext>
              </a:extLst>
            </p:cNvPr>
            <p:cNvSpPr txBox="1"/>
            <p:nvPr/>
          </p:nvSpPr>
          <p:spPr>
            <a:xfrm>
              <a:off x="1628774" y="523875"/>
              <a:ext cx="10030407" cy="769441"/>
            </a:xfrm>
            <a:prstGeom prst="rect">
              <a:avLst/>
            </a:prstGeom>
            <a:noFill/>
          </p:spPr>
          <p:txBody>
            <a:bodyPr wrap="square" rtlCol="0">
              <a:spAutoFit/>
            </a:bodyPr>
            <a:lstStyle/>
            <a:p>
              <a:r>
                <a:rPr lang="zh-TW" altLang="en-US" sz="4400" dirty="0">
                  <a:latin typeface="微软雅黑" panose="020B0503020204020204" pitchFamily="34" charset="-122"/>
                  <a:ea typeface="微软雅黑" panose="020B0503020204020204" pitchFamily="34" charset="-122"/>
                </a:rPr>
                <a:t>功能編組</a:t>
              </a:r>
            </a:p>
          </p:txBody>
        </p:sp>
        <p:grpSp>
          <p:nvGrpSpPr>
            <p:cNvPr id="59" name="组合 23">
              <a:extLst>
                <a:ext uri="{FF2B5EF4-FFF2-40B4-BE49-F238E27FC236}">
                  <a16:creationId xmlns:a16="http://schemas.microsoft.com/office/drawing/2014/main" id="{8672F985-8514-6EC3-A513-2795FC0A2C1D}"/>
                </a:ext>
              </a:extLst>
            </p:cNvPr>
            <p:cNvGrpSpPr/>
            <p:nvPr/>
          </p:nvGrpSpPr>
          <p:grpSpPr>
            <a:xfrm>
              <a:off x="998620" y="704850"/>
              <a:ext cx="637710" cy="439402"/>
              <a:chOff x="775392" y="446964"/>
              <a:chExt cx="169765" cy="116974"/>
            </a:xfrm>
            <a:solidFill>
              <a:srgbClr val="EC4570"/>
            </a:solidFill>
          </p:grpSpPr>
          <p:sp>
            <p:nvSpPr>
              <p:cNvPr id="60" name="Freeform 168">
                <a:extLst>
                  <a:ext uri="{FF2B5EF4-FFF2-40B4-BE49-F238E27FC236}">
                    <a16:creationId xmlns:a16="http://schemas.microsoft.com/office/drawing/2014/main" id="{D2FB6C52-F14C-1519-251D-0E7CC109F3D5}"/>
                  </a:ext>
                </a:extLst>
              </p:cNvPr>
              <p:cNvSpPr/>
              <p:nvPr/>
            </p:nvSpPr>
            <p:spPr bwMode="auto">
              <a:xfrm>
                <a:off x="875718" y="470183"/>
                <a:ext cx="33734" cy="70316"/>
              </a:xfrm>
              <a:custGeom>
                <a:avLst/>
                <a:gdLst>
                  <a:gd name="T0" fmla="*/ 7 w 65"/>
                  <a:gd name="T1" fmla="*/ 129 h 136"/>
                  <a:gd name="T2" fmla="*/ 7 w 65"/>
                  <a:gd name="T3" fmla="*/ 105 h 136"/>
                  <a:gd name="T4" fmla="*/ 7 w 65"/>
                  <a:gd name="T5" fmla="*/ 31 h 136"/>
                  <a:gd name="T6" fmla="*/ 7 w 65"/>
                  <a:gd name="T7" fmla="*/ 7 h 136"/>
                  <a:gd name="T8" fmla="*/ 31 w 65"/>
                  <a:gd name="T9" fmla="*/ 7 h 136"/>
                  <a:gd name="T10" fmla="*/ 31 w 65"/>
                  <a:gd name="T11" fmla="*/ 129 h 136"/>
                  <a:gd name="T12" fmla="*/ 7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7" y="129"/>
                    </a:moveTo>
                    <a:cubicBezTo>
                      <a:pt x="0" y="122"/>
                      <a:pt x="0" y="111"/>
                      <a:pt x="7" y="105"/>
                    </a:cubicBezTo>
                    <a:cubicBezTo>
                      <a:pt x="27" y="84"/>
                      <a:pt x="27" y="52"/>
                      <a:pt x="7" y="31"/>
                    </a:cubicBezTo>
                    <a:cubicBezTo>
                      <a:pt x="0" y="25"/>
                      <a:pt x="0" y="14"/>
                      <a:pt x="7" y="7"/>
                    </a:cubicBezTo>
                    <a:cubicBezTo>
                      <a:pt x="13" y="0"/>
                      <a:pt x="24" y="0"/>
                      <a:pt x="31" y="7"/>
                    </a:cubicBezTo>
                    <a:cubicBezTo>
                      <a:pt x="65" y="41"/>
                      <a:pt x="65" y="95"/>
                      <a:pt x="31" y="129"/>
                    </a:cubicBezTo>
                    <a:cubicBezTo>
                      <a:pt x="24" y="136"/>
                      <a:pt x="13" y="136"/>
                      <a:pt x="7"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69">
                <a:extLst>
                  <a:ext uri="{FF2B5EF4-FFF2-40B4-BE49-F238E27FC236}">
                    <a16:creationId xmlns:a16="http://schemas.microsoft.com/office/drawing/2014/main" id="{4FB18C8F-FFD6-477A-7DF3-75D5DB35DAB8}"/>
                  </a:ext>
                </a:extLst>
              </p:cNvPr>
              <p:cNvSpPr/>
              <p:nvPr/>
            </p:nvSpPr>
            <p:spPr bwMode="auto">
              <a:xfrm>
                <a:off x="898499" y="446964"/>
                <a:ext cx="46658" cy="116974"/>
              </a:xfrm>
              <a:custGeom>
                <a:avLst/>
                <a:gdLst>
                  <a:gd name="T0" fmla="*/ 7 w 90"/>
                  <a:gd name="T1" fmla="*/ 219 h 226"/>
                  <a:gd name="T2" fmla="*/ 7 w 90"/>
                  <a:gd name="T3" fmla="*/ 194 h 226"/>
                  <a:gd name="T4" fmla="*/ 7 w 90"/>
                  <a:gd name="T5" fmla="*/ 32 h 226"/>
                  <a:gd name="T6" fmla="*/ 7 w 90"/>
                  <a:gd name="T7" fmla="*/ 7 h 226"/>
                  <a:gd name="T8" fmla="*/ 32 w 90"/>
                  <a:gd name="T9" fmla="*/ 7 h 226"/>
                  <a:gd name="T10" fmla="*/ 32 w 90"/>
                  <a:gd name="T11" fmla="*/ 219 h 226"/>
                  <a:gd name="T12" fmla="*/ 7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7" y="219"/>
                    </a:moveTo>
                    <a:cubicBezTo>
                      <a:pt x="0" y="212"/>
                      <a:pt x="0" y="201"/>
                      <a:pt x="7" y="194"/>
                    </a:cubicBezTo>
                    <a:cubicBezTo>
                      <a:pt x="52" y="149"/>
                      <a:pt x="52" y="77"/>
                      <a:pt x="7" y="32"/>
                    </a:cubicBezTo>
                    <a:cubicBezTo>
                      <a:pt x="0" y="25"/>
                      <a:pt x="0" y="14"/>
                      <a:pt x="7" y="7"/>
                    </a:cubicBezTo>
                    <a:cubicBezTo>
                      <a:pt x="14" y="0"/>
                      <a:pt x="25" y="0"/>
                      <a:pt x="32" y="7"/>
                    </a:cubicBezTo>
                    <a:cubicBezTo>
                      <a:pt x="90" y="66"/>
                      <a:pt x="90" y="160"/>
                      <a:pt x="32" y="219"/>
                    </a:cubicBezTo>
                    <a:cubicBezTo>
                      <a:pt x="25" y="226"/>
                      <a:pt x="14" y="226"/>
                      <a:pt x="7"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70">
                <a:extLst>
                  <a:ext uri="{FF2B5EF4-FFF2-40B4-BE49-F238E27FC236}">
                    <a16:creationId xmlns:a16="http://schemas.microsoft.com/office/drawing/2014/main" id="{E1982B27-8F6F-2D6A-8FAE-79C035695509}"/>
                  </a:ext>
                </a:extLst>
              </p:cNvPr>
              <p:cNvSpPr/>
              <p:nvPr/>
            </p:nvSpPr>
            <p:spPr bwMode="auto">
              <a:xfrm>
                <a:off x="811097" y="470183"/>
                <a:ext cx="33515" cy="70316"/>
              </a:xfrm>
              <a:custGeom>
                <a:avLst/>
                <a:gdLst>
                  <a:gd name="T0" fmla="*/ 58 w 65"/>
                  <a:gd name="T1" fmla="*/ 129 h 136"/>
                  <a:gd name="T2" fmla="*/ 58 w 65"/>
                  <a:gd name="T3" fmla="*/ 105 h 136"/>
                  <a:gd name="T4" fmla="*/ 58 w 65"/>
                  <a:gd name="T5" fmla="*/ 31 h 136"/>
                  <a:gd name="T6" fmla="*/ 58 w 65"/>
                  <a:gd name="T7" fmla="*/ 7 h 136"/>
                  <a:gd name="T8" fmla="*/ 34 w 65"/>
                  <a:gd name="T9" fmla="*/ 7 h 136"/>
                  <a:gd name="T10" fmla="*/ 34 w 65"/>
                  <a:gd name="T11" fmla="*/ 129 h 136"/>
                  <a:gd name="T12" fmla="*/ 58 w 65"/>
                  <a:gd name="T13" fmla="*/ 129 h 136"/>
                </a:gdLst>
                <a:ahLst/>
                <a:cxnLst>
                  <a:cxn ang="0">
                    <a:pos x="T0" y="T1"/>
                  </a:cxn>
                  <a:cxn ang="0">
                    <a:pos x="T2" y="T3"/>
                  </a:cxn>
                  <a:cxn ang="0">
                    <a:pos x="T4" y="T5"/>
                  </a:cxn>
                  <a:cxn ang="0">
                    <a:pos x="T6" y="T7"/>
                  </a:cxn>
                  <a:cxn ang="0">
                    <a:pos x="T8" y="T9"/>
                  </a:cxn>
                  <a:cxn ang="0">
                    <a:pos x="T10" y="T11"/>
                  </a:cxn>
                  <a:cxn ang="0">
                    <a:pos x="T12" y="T13"/>
                  </a:cxn>
                </a:cxnLst>
                <a:rect l="0" t="0" r="r" b="b"/>
                <a:pathLst>
                  <a:path w="65" h="136">
                    <a:moveTo>
                      <a:pt x="58" y="129"/>
                    </a:moveTo>
                    <a:cubicBezTo>
                      <a:pt x="65" y="122"/>
                      <a:pt x="65" y="111"/>
                      <a:pt x="58" y="105"/>
                    </a:cubicBezTo>
                    <a:cubicBezTo>
                      <a:pt x="38" y="84"/>
                      <a:pt x="38" y="52"/>
                      <a:pt x="58" y="31"/>
                    </a:cubicBezTo>
                    <a:cubicBezTo>
                      <a:pt x="65" y="25"/>
                      <a:pt x="65" y="14"/>
                      <a:pt x="58" y="7"/>
                    </a:cubicBezTo>
                    <a:cubicBezTo>
                      <a:pt x="52" y="0"/>
                      <a:pt x="41" y="0"/>
                      <a:pt x="34" y="7"/>
                    </a:cubicBezTo>
                    <a:cubicBezTo>
                      <a:pt x="0" y="41"/>
                      <a:pt x="0" y="95"/>
                      <a:pt x="34" y="129"/>
                    </a:cubicBezTo>
                    <a:cubicBezTo>
                      <a:pt x="41" y="136"/>
                      <a:pt x="52" y="136"/>
                      <a:pt x="58"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71">
                <a:extLst>
                  <a:ext uri="{FF2B5EF4-FFF2-40B4-BE49-F238E27FC236}">
                    <a16:creationId xmlns:a16="http://schemas.microsoft.com/office/drawing/2014/main" id="{A8CEC777-256B-A165-E808-76EAE237423B}"/>
                  </a:ext>
                </a:extLst>
              </p:cNvPr>
              <p:cNvSpPr/>
              <p:nvPr/>
            </p:nvSpPr>
            <p:spPr bwMode="auto">
              <a:xfrm>
                <a:off x="775392" y="446964"/>
                <a:ext cx="46439" cy="116974"/>
              </a:xfrm>
              <a:custGeom>
                <a:avLst/>
                <a:gdLst>
                  <a:gd name="T0" fmla="*/ 83 w 90"/>
                  <a:gd name="T1" fmla="*/ 219 h 226"/>
                  <a:gd name="T2" fmla="*/ 83 w 90"/>
                  <a:gd name="T3" fmla="*/ 194 h 226"/>
                  <a:gd name="T4" fmla="*/ 83 w 90"/>
                  <a:gd name="T5" fmla="*/ 32 h 226"/>
                  <a:gd name="T6" fmla="*/ 83 w 90"/>
                  <a:gd name="T7" fmla="*/ 7 h 226"/>
                  <a:gd name="T8" fmla="*/ 58 w 90"/>
                  <a:gd name="T9" fmla="*/ 7 h 226"/>
                  <a:gd name="T10" fmla="*/ 58 w 90"/>
                  <a:gd name="T11" fmla="*/ 219 h 226"/>
                  <a:gd name="T12" fmla="*/ 83 w 90"/>
                  <a:gd name="T13" fmla="*/ 219 h 226"/>
                </a:gdLst>
                <a:ahLst/>
                <a:cxnLst>
                  <a:cxn ang="0">
                    <a:pos x="T0" y="T1"/>
                  </a:cxn>
                  <a:cxn ang="0">
                    <a:pos x="T2" y="T3"/>
                  </a:cxn>
                  <a:cxn ang="0">
                    <a:pos x="T4" y="T5"/>
                  </a:cxn>
                  <a:cxn ang="0">
                    <a:pos x="T6" y="T7"/>
                  </a:cxn>
                  <a:cxn ang="0">
                    <a:pos x="T8" y="T9"/>
                  </a:cxn>
                  <a:cxn ang="0">
                    <a:pos x="T10" y="T11"/>
                  </a:cxn>
                  <a:cxn ang="0">
                    <a:pos x="T12" y="T13"/>
                  </a:cxn>
                </a:cxnLst>
                <a:rect l="0" t="0" r="r" b="b"/>
                <a:pathLst>
                  <a:path w="90" h="226">
                    <a:moveTo>
                      <a:pt x="83" y="219"/>
                    </a:moveTo>
                    <a:cubicBezTo>
                      <a:pt x="90" y="212"/>
                      <a:pt x="90" y="201"/>
                      <a:pt x="83" y="194"/>
                    </a:cubicBezTo>
                    <a:cubicBezTo>
                      <a:pt x="38" y="149"/>
                      <a:pt x="38" y="77"/>
                      <a:pt x="83" y="32"/>
                    </a:cubicBezTo>
                    <a:cubicBezTo>
                      <a:pt x="90" y="25"/>
                      <a:pt x="90" y="14"/>
                      <a:pt x="83" y="7"/>
                    </a:cubicBezTo>
                    <a:cubicBezTo>
                      <a:pt x="76" y="0"/>
                      <a:pt x="65" y="0"/>
                      <a:pt x="58" y="7"/>
                    </a:cubicBezTo>
                    <a:cubicBezTo>
                      <a:pt x="0" y="66"/>
                      <a:pt x="0" y="160"/>
                      <a:pt x="58" y="219"/>
                    </a:cubicBezTo>
                    <a:cubicBezTo>
                      <a:pt x="65" y="226"/>
                      <a:pt x="76" y="226"/>
                      <a:pt x="83"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72">
                <a:extLst>
                  <a:ext uri="{FF2B5EF4-FFF2-40B4-BE49-F238E27FC236}">
                    <a16:creationId xmlns:a16="http://schemas.microsoft.com/office/drawing/2014/main" id="{F9A5409F-F6B4-6878-C017-B30F789A9629}"/>
                  </a:ext>
                </a:extLst>
              </p:cNvPr>
              <p:cNvSpPr/>
              <p:nvPr/>
            </p:nvSpPr>
            <p:spPr bwMode="auto">
              <a:xfrm>
                <a:off x="845707" y="490774"/>
                <a:ext cx="29134" cy="29134"/>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5" name="矩形 69">
            <a:extLst>
              <a:ext uri="{FF2B5EF4-FFF2-40B4-BE49-F238E27FC236}">
                <a16:creationId xmlns:a16="http://schemas.microsoft.com/office/drawing/2014/main" id="{7D9ABFDC-B042-4518-598B-1ECF8870FDC6}"/>
              </a:ext>
            </a:extLst>
          </p:cNvPr>
          <p:cNvSpPr>
            <a:spLocks noChangeArrowheads="1"/>
          </p:cNvSpPr>
          <p:nvPr/>
        </p:nvSpPr>
        <p:spPr bwMode="auto">
          <a:xfrm>
            <a:off x="254000" y="1586145"/>
            <a:ext cx="69329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400"/>
            <a:r>
              <a:rPr lang="en-US" altLang="zh-TW" sz="3000" b="1" dirty="0">
                <a:solidFill>
                  <a:srgbClr val="1212F4"/>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a:t>
            </a:r>
            <a:r>
              <a:rPr lang="zh-TW" altLang="en-US" sz="3000" b="1" dirty="0">
                <a:solidFill>
                  <a:srgbClr val="1212F4"/>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作業組</a:t>
            </a:r>
            <a:r>
              <a:rPr lang="en-US" altLang="zh-TW" sz="3000" b="1" dirty="0">
                <a:solidFill>
                  <a:srgbClr val="1212F4"/>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a:t>
            </a:r>
            <a:r>
              <a:rPr lang="zh-TW" altLang="en-US" sz="3000" b="1" dirty="0">
                <a:solidFill>
                  <a:srgbClr val="1212F4"/>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物資發放小組</a:t>
            </a:r>
            <a:r>
              <a:rPr lang="en-US" altLang="zh-TW" sz="3000" b="1" dirty="0">
                <a:solidFill>
                  <a:srgbClr val="1212F4"/>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 VS </a:t>
            </a:r>
            <a:r>
              <a:rPr lang="zh-TW" altLang="en-US" sz="3000" b="1" dirty="0">
                <a:solidFill>
                  <a:srgbClr val="1212F4"/>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rPr>
              <a:t>後勤支援組</a:t>
            </a:r>
            <a:endParaRPr lang="en-US" altLang="zh-CN" sz="3000" b="1" dirty="0">
              <a:solidFill>
                <a:srgbClr val="1212F4"/>
              </a:solidFill>
              <a:latin typeface="Times New Roman" panose="02020603050405020304" pitchFamily="18" charset="0"/>
              <a:ea typeface="微軟正黑體" panose="020B0604030504040204" pitchFamily="34" charset="-120"/>
              <a:cs typeface="Times New Roman" panose="02020603050405020304" pitchFamily="18" charset="0"/>
              <a:sym typeface="微软雅黑" pitchFamily="34" charset="-122"/>
            </a:endParaRPr>
          </a:p>
        </p:txBody>
      </p:sp>
      <p:graphicFrame>
        <p:nvGraphicFramePr>
          <p:cNvPr id="3" name="表格 2">
            <a:extLst>
              <a:ext uri="{FF2B5EF4-FFF2-40B4-BE49-F238E27FC236}">
                <a16:creationId xmlns:a16="http://schemas.microsoft.com/office/drawing/2014/main" id="{9894ED50-ECDE-A045-9BCA-3DC56D337A88}"/>
              </a:ext>
            </a:extLst>
          </p:cNvPr>
          <p:cNvGraphicFramePr>
            <a:graphicFrameLocks noGrp="1"/>
          </p:cNvGraphicFramePr>
          <p:nvPr>
            <p:extLst>
              <p:ext uri="{D42A27DB-BD31-4B8C-83A1-F6EECF244321}">
                <p14:modId xmlns:p14="http://schemas.microsoft.com/office/powerpoint/2010/main" val="3465172347"/>
              </p:ext>
            </p:extLst>
          </p:nvPr>
        </p:nvGraphicFramePr>
        <p:xfrm>
          <a:off x="319388" y="2144148"/>
          <a:ext cx="11553224" cy="3303980"/>
        </p:xfrm>
        <a:graphic>
          <a:graphicData uri="http://schemas.openxmlformats.org/drawingml/2006/table">
            <a:tbl>
              <a:tblPr firstRow="1" firstCol="1" bandRow="1">
                <a:tableStyleId>{93296810-A885-4BE3-A3E7-6D5BEEA58F35}</a:tableStyleId>
              </a:tblPr>
              <a:tblGrid>
                <a:gridCol w="2077338">
                  <a:extLst>
                    <a:ext uri="{9D8B030D-6E8A-4147-A177-3AD203B41FA5}">
                      <a16:colId xmlns:a16="http://schemas.microsoft.com/office/drawing/2014/main" val="20000"/>
                    </a:ext>
                  </a:extLst>
                </a:gridCol>
                <a:gridCol w="4737943">
                  <a:extLst>
                    <a:ext uri="{9D8B030D-6E8A-4147-A177-3AD203B41FA5}">
                      <a16:colId xmlns:a16="http://schemas.microsoft.com/office/drawing/2014/main" val="20001"/>
                    </a:ext>
                  </a:extLst>
                </a:gridCol>
                <a:gridCol w="4737943">
                  <a:extLst>
                    <a:ext uri="{9D8B030D-6E8A-4147-A177-3AD203B41FA5}">
                      <a16:colId xmlns:a16="http://schemas.microsoft.com/office/drawing/2014/main" val="20002"/>
                    </a:ext>
                  </a:extLst>
                </a:gridCol>
              </a:tblGrid>
              <a:tr h="0">
                <a:tc>
                  <a:txBody>
                    <a:bodyPr/>
                    <a:lstStyle/>
                    <a:p>
                      <a:pPr algn="ctr"/>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項目</a:t>
                      </a:r>
                    </a:p>
                  </a:txBody>
                  <a:tcPr anchor="ctr"/>
                </a:tc>
                <a:tc>
                  <a:txBody>
                    <a:bodyPr/>
                    <a:lstStyle/>
                    <a:p>
                      <a:pPr algn="ctr"/>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作業組</a:t>
                      </a:r>
                      <a:r>
                        <a:rPr lang="en-US" altLang="zh-TW" sz="22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物資發放小組</a:t>
                      </a:r>
                      <a:r>
                        <a:rPr lang="en-US" altLang="zh-TW" sz="22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algn="ctr"/>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後勤支援組</a:t>
                      </a:r>
                    </a:p>
                  </a:txBody>
                  <a:tcPr anchor="ctr"/>
                </a:tc>
                <a:extLst>
                  <a:ext uri="{0D108BD9-81ED-4DB2-BD59-A6C34878D82A}">
                    <a16:rowId xmlns:a16="http://schemas.microsoft.com/office/drawing/2014/main" val="10000"/>
                  </a:ext>
                </a:extLst>
              </a:tr>
              <a:tr h="835100">
                <a:tc>
                  <a:txBody>
                    <a:bodyPr/>
                    <a:lstStyle/>
                    <a:p>
                      <a:pPr algn="ctr"/>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主要任務</a:t>
                      </a:r>
                      <a:endParaRPr lang="zh-TW" altLang="en-US" sz="22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algn="just"/>
                      <a:r>
                        <a:rPr lang="zh-TW" altLang="en-US" sz="2200" b="1" dirty="0">
                          <a:solidFill>
                            <a:srgbClr val="00B050"/>
                          </a:solidFill>
                          <a:latin typeface="Times New Roman" panose="02020603050405020304" pitchFamily="18" charset="0"/>
                          <a:ea typeface="微軟正黑體" panose="020B0604030504040204" pitchFamily="34" charset="-120"/>
                          <a:cs typeface="Times New Roman" panose="02020603050405020304" pitchFamily="18" charset="0"/>
                        </a:rPr>
                        <a:t>外部支援性質</a:t>
                      </a:r>
                      <a:r>
                        <a:rPr lang="zh-TW" altLang="en-US" sz="2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200" dirty="0">
                          <a:latin typeface="Times New Roman" panose="02020603050405020304" pitchFamily="18" charset="0"/>
                          <a:ea typeface="微軟正黑體" panose="020B0604030504040204" pitchFamily="34" charset="-120"/>
                          <a:cs typeface="Times New Roman" panose="02020603050405020304" pitchFamily="18" charset="0"/>
                        </a:rPr>
                        <a:t>配合政府部門發放災民物資、登記與收受</a:t>
                      </a:r>
                    </a:p>
                  </a:txBody>
                  <a:tcPr anchor="ctr"/>
                </a:tc>
                <a:tc>
                  <a:txBody>
                    <a:bodyPr/>
                    <a:lstStyle/>
                    <a:p>
                      <a:pPr algn="just"/>
                      <a:r>
                        <a:rPr lang="zh-TW" altLang="en-US" sz="2200"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內部支援性質</a:t>
                      </a:r>
                      <a:r>
                        <a:rPr lang="zh-TW" altLang="en-US" sz="2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200" dirty="0">
                          <a:latin typeface="Times New Roman" panose="02020603050405020304" pitchFamily="18" charset="0"/>
                          <a:ea typeface="微軟正黑體" panose="020B0604030504040204" pitchFamily="34" charset="-120"/>
                          <a:cs typeface="Times New Roman" panose="02020603050405020304" pitchFamily="18" charset="0"/>
                        </a:rPr>
                        <a:t>內部人員的膳食與物資傳遞等支援</a:t>
                      </a:r>
                    </a:p>
                  </a:txBody>
                  <a:tcPr anchor="ctr"/>
                </a:tc>
                <a:extLst>
                  <a:ext uri="{0D108BD9-81ED-4DB2-BD59-A6C34878D82A}">
                    <a16:rowId xmlns:a16="http://schemas.microsoft.com/office/drawing/2014/main" val="10001"/>
                  </a:ext>
                </a:extLst>
              </a:tr>
              <a:tr h="0">
                <a:tc>
                  <a:txBody>
                    <a:bodyPr/>
                    <a:lstStyle/>
                    <a:p>
                      <a:pPr algn="ctr"/>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對象</a:t>
                      </a:r>
                      <a:endParaRPr lang="zh-TW" altLang="en-US" sz="22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algn="just"/>
                      <a:r>
                        <a:rPr lang="zh-TW" altLang="en-US" sz="2200" b="1" dirty="0">
                          <a:solidFill>
                            <a:srgbClr val="FF33CC"/>
                          </a:solidFill>
                          <a:latin typeface="Times New Roman" panose="02020603050405020304" pitchFamily="18" charset="0"/>
                          <a:ea typeface="微軟正黑體" panose="020B0604030504040204" pitchFamily="34" charset="-120"/>
                          <a:cs typeface="Times New Roman" panose="02020603050405020304" pitchFamily="18" charset="0"/>
                        </a:rPr>
                        <a:t>災民、民眾</a:t>
                      </a:r>
                      <a:endParaRPr lang="zh-TW" altLang="en-US" sz="2200" dirty="0">
                        <a:solidFill>
                          <a:srgbClr val="FF33CC"/>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algn="just"/>
                      <a:r>
                        <a:rPr lang="zh-TW" altLang="en-US" sz="2200" b="1"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協作中心工作人員</a:t>
                      </a:r>
                      <a:endParaRPr lang="zh-TW" altLang="en-US" sz="2200"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10002"/>
                  </a:ext>
                </a:extLst>
              </a:tr>
              <a:tr h="0">
                <a:tc>
                  <a:txBody>
                    <a:bodyPr/>
                    <a:lstStyle/>
                    <a:p>
                      <a:pPr algn="ctr"/>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人力編組原則</a:t>
                      </a:r>
                      <a:endParaRPr lang="zh-TW" altLang="en-US" sz="22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algn="just"/>
                      <a:r>
                        <a:rPr lang="zh-TW" altLang="en-US" sz="2200" dirty="0">
                          <a:latin typeface="Times New Roman" panose="02020603050405020304" pitchFamily="18" charset="0"/>
                          <a:ea typeface="微軟正黑體" panose="020B0604030504040204" pitchFamily="34" charset="-120"/>
                          <a:cs typeface="Times New Roman" panose="02020603050405020304" pitchFamily="18" charset="0"/>
                        </a:rPr>
                        <a:t>原則</a:t>
                      </a:r>
                      <a:r>
                        <a:rPr lang="zh-TW" altLang="en-US" sz="2200" b="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為</a:t>
                      </a:r>
                      <a:r>
                        <a:rPr lang="zh-TW" altLang="en-US" sz="22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sz="22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2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人一組</a:t>
                      </a:r>
                      <a:endParaRPr lang="zh-TW" altLang="en-US" sz="2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algn="just"/>
                      <a:r>
                        <a:rPr lang="zh-TW" altLang="en-US" sz="2200" dirty="0">
                          <a:latin typeface="Times New Roman" panose="02020603050405020304" pitchFamily="18" charset="0"/>
                          <a:ea typeface="微軟正黑體" panose="020B0604030504040204" pitchFamily="34" charset="-120"/>
                          <a:cs typeface="Times New Roman" panose="02020603050405020304" pitchFamily="18" charset="0"/>
                        </a:rPr>
                        <a:t>視需求規劃</a:t>
                      </a:r>
                    </a:p>
                  </a:txBody>
                  <a:tcPr anchor="ctr"/>
                </a:tc>
                <a:extLst>
                  <a:ext uri="{0D108BD9-81ED-4DB2-BD59-A6C34878D82A}">
                    <a16:rowId xmlns:a16="http://schemas.microsoft.com/office/drawing/2014/main" val="10003"/>
                  </a:ext>
                </a:extLst>
              </a:tr>
              <a:tr h="0">
                <a:tc>
                  <a:txBody>
                    <a:bodyPr/>
                    <a:lstStyle/>
                    <a:p>
                      <a:pPr algn="ctr"/>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執行場域</a:t>
                      </a:r>
                      <a:endParaRPr lang="zh-TW" altLang="en-US" sz="22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algn="just"/>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政府部門規劃發放地點</a:t>
                      </a:r>
                      <a:r>
                        <a:rPr lang="zh-TW" altLang="en-US" sz="2200" dirty="0">
                          <a:latin typeface="Times New Roman" panose="02020603050405020304" pitchFamily="18" charset="0"/>
                          <a:ea typeface="微軟正黑體" panose="020B0604030504040204" pitchFamily="34" charset="-120"/>
                          <a:cs typeface="Times New Roman" panose="02020603050405020304" pitchFamily="18" charset="0"/>
                        </a:rPr>
                        <a:t>，如物資領取點等</a:t>
                      </a:r>
                    </a:p>
                  </a:txBody>
                  <a:tcPr anchor="ctr"/>
                </a:tc>
                <a:tc>
                  <a:txBody>
                    <a:bodyPr/>
                    <a:lstStyle/>
                    <a:p>
                      <a:pPr algn="just"/>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協作中心內部場域</a:t>
                      </a:r>
                      <a:endParaRPr lang="zh-TW" altLang="en-US" sz="22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10004"/>
                  </a:ext>
                </a:extLst>
              </a:tr>
              <a:tr h="297651">
                <a:tc>
                  <a:txBody>
                    <a:bodyPr/>
                    <a:lstStyle/>
                    <a:p>
                      <a:pPr algn="ctr"/>
                      <a:r>
                        <a:rPr lang="zh-TW" altLang="en-US" sz="2200" b="1" dirty="0">
                          <a:latin typeface="Times New Roman" panose="02020603050405020304" pitchFamily="18" charset="0"/>
                          <a:ea typeface="微軟正黑體" panose="020B0604030504040204" pitchFamily="34" charset="-120"/>
                          <a:cs typeface="Times New Roman" panose="02020603050405020304" pitchFamily="18" charset="0"/>
                        </a:rPr>
                        <a:t>任務重點</a:t>
                      </a:r>
                      <a:endParaRPr lang="zh-TW" altLang="en-US" sz="22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algn="just"/>
                      <a:r>
                        <a:rPr lang="zh-TW" altLang="en-US" sz="2200">
                          <a:latin typeface="Times New Roman" panose="02020603050405020304" pitchFamily="18" charset="0"/>
                          <a:ea typeface="微軟正黑體" panose="020B0604030504040204" pitchFamily="34" charset="-120"/>
                          <a:cs typeface="Times New Roman" panose="02020603050405020304" pitchFamily="18" charset="0"/>
                        </a:rPr>
                        <a:t>協助物資發放、接收與登記程序</a:t>
                      </a:r>
                    </a:p>
                  </a:txBody>
                  <a:tcPr anchor="ctr"/>
                </a:tc>
                <a:tc>
                  <a:txBody>
                    <a:bodyPr/>
                    <a:lstStyle/>
                    <a:p>
                      <a:pPr algn="just"/>
                      <a:r>
                        <a:rPr lang="zh-TW" altLang="en-US" sz="2200" dirty="0">
                          <a:latin typeface="Times New Roman" panose="02020603050405020304" pitchFamily="18" charset="0"/>
                          <a:ea typeface="微軟正黑體" panose="020B0604030504040204" pitchFamily="34" charset="-120"/>
                          <a:cs typeface="Times New Roman" panose="02020603050405020304" pitchFamily="18" charset="0"/>
                        </a:rPr>
                        <a:t>照顧人員膳食、物品流通與傳遞協助</a:t>
                      </a:r>
                    </a:p>
                  </a:txBody>
                  <a:tcPr anchor="ctr"/>
                </a:tc>
                <a:extLst>
                  <a:ext uri="{0D108BD9-81ED-4DB2-BD59-A6C34878D82A}">
                    <a16:rowId xmlns:a16="http://schemas.microsoft.com/office/drawing/2014/main" val="10006"/>
                  </a:ext>
                </a:extLst>
              </a:tr>
            </a:tbl>
          </a:graphicData>
        </a:graphic>
      </p:graphicFrame>
      <p:sp>
        <p:nvSpPr>
          <p:cNvPr id="8" name="文字方塊 7">
            <a:extLst>
              <a:ext uri="{FF2B5EF4-FFF2-40B4-BE49-F238E27FC236}">
                <a16:creationId xmlns:a16="http://schemas.microsoft.com/office/drawing/2014/main" id="{87B8A3E4-E2FF-A38C-ED00-181F751F79C8}"/>
              </a:ext>
            </a:extLst>
          </p:cNvPr>
          <p:cNvSpPr txBox="1"/>
          <p:nvPr/>
        </p:nvSpPr>
        <p:spPr>
          <a:xfrm>
            <a:off x="319388" y="5448128"/>
            <a:ext cx="10548885" cy="1169551"/>
          </a:xfrm>
          <a:prstGeom prst="rect">
            <a:avLst/>
          </a:prstGeom>
          <a:noFill/>
        </p:spPr>
        <p:txBody>
          <a:bodyPr wrap="square" rtlCol="0">
            <a:spAutoFit/>
          </a:bodyPr>
          <a:lstStyle/>
          <a:p>
            <a:pPr marL="285750" indent="-285750" algn="just">
              <a:spcAft>
                <a:spcPts val="600"/>
              </a:spcAft>
              <a:buFont typeface="Wingdings" panose="05000000000000000000" pitchFamily="2" charset="2"/>
              <a:buChar char="l"/>
              <a:defRPr/>
            </a:pPr>
            <a:r>
              <a:rPr lang="zh-TW" altLang="en-US" sz="2000" b="1" dirty="0">
                <a:solidFill>
                  <a:schemeClr val="tx1">
                    <a:lumMod val="75000"/>
                    <a:lumOff val="25000"/>
                  </a:schemeClr>
                </a:solidFill>
                <a:latin typeface="微軟正黑體" panose="020B0604030504040204" pitchFamily="34" charset="-120"/>
                <a:ea typeface="微軟正黑體" panose="020B0604030504040204" pitchFamily="34" charset="-120"/>
              </a:rPr>
              <a:t>備註</a:t>
            </a:r>
            <a:endParaRPr lang="en-US" altLang="zh-TW" sz="2000" b="1"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542925" lvl="1" indent="-271463" algn="just">
              <a:spcAft>
                <a:spcPts val="600"/>
              </a:spcAft>
              <a:buFont typeface="Wingdings" panose="05000000000000000000" pitchFamily="2" charset="2"/>
              <a:buChar char="p"/>
              <a:defRPr/>
            </a:pPr>
            <a:r>
              <a:rPr lang="zh-TW" altLang="en-US" sz="2000" b="1" dirty="0">
                <a:latin typeface="微軟正黑體" panose="020B0604030504040204" pitchFamily="34" charset="-120"/>
                <a:ea typeface="微軟正黑體" panose="020B0604030504040204" pitchFamily="34" charset="-120"/>
              </a:rPr>
              <a:t>作業組</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物資發放小組</a:t>
            </a:r>
            <a:r>
              <a:rPr lang="zh-TW" altLang="en-US" sz="2000" dirty="0">
                <a:latin typeface="微軟正黑體" panose="020B0604030504040204" pitchFamily="34" charset="-120"/>
                <a:ea typeface="微軟正黑體" panose="020B0604030504040204" pitchFamily="34" charset="-120"/>
              </a:rPr>
              <a:t>著重在對外支援，實際參與民眾災後物資的發放與紀錄工作。</a:t>
            </a:r>
            <a:endParaRPr lang="en-US" altLang="zh-TW" sz="2000" dirty="0">
              <a:latin typeface="微軟正黑體" panose="020B0604030504040204" pitchFamily="34" charset="-120"/>
              <a:ea typeface="微軟正黑體" panose="020B0604030504040204" pitchFamily="34" charset="-120"/>
            </a:endParaRPr>
          </a:p>
          <a:p>
            <a:pPr marL="542925" lvl="1" indent="-271463" algn="just">
              <a:spcAft>
                <a:spcPts val="600"/>
              </a:spcAft>
              <a:buFont typeface="Wingdings" panose="05000000000000000000" pitchFamily="2" charset="2"/>
              <a:buChar char="p"/>
              <a:defRPr/>
            </a:pPr>
            <a:r>
              <a:rPr lang="zh-TW" altLang="en-US" sz="2000" b="1" dirty="0">
                <a:latin typeface="微軟正黑體" panose="020B0604030504040204" pitchFamily="34" charset="-120"/>
                <a:ea typeface="微軟正黑體" panose="020B0604030504040204" pitchFamily="34" charset="-120"/>
              </a:rPr>
              <a:t>後勤支援組</a:t>
            </a:r>
            <a:r>
              <a:rPr lang="zh-TW" altLang="en-US" sz="2000" dirty="0">
                <a:latin typeface="微軟正黑體" panose="020B0604030504040204" pitchFamily="34" charset="-120"/>
                <a:ea typeface="微軟正黑體" panose="020B0604030504040204" pitchFamily="34" charset="-120"/>
              </a:rPr>
              <a:t> 則專注於協作中心內部後勤，如餐飲與物資流轉，保障中心運作順暢。</a:t>
            </a:r>
            <a:endParaRPr lang="en-US" altLang="zh-TW" sz="20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10211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2E2AA-ECEC-DFD3-3573-018E5876AFFC}"/>
            </a:ext>
          </a:extLst>
        </p:cNvPr>
        <p:cNvGrpSpPr/>
        <p:nvPr/>
      </p:nvGrpSpPr>
      <p:grpSpPr>
        <a:xfrm>
          <a:off x="0" y="0"/>
          <a:ext cx="0" cy="0"/>
          <a:chOff x="0" y="0"/>
          <a:chExt cx="0" cy="0"/>
        </a:xfrm>
      </p:grpSpPr>
      <p:pic>
        <p:nvPicPr>
          <p:cNvPr id="17410" name="Picture 2" descr="未提供相片說明。">
            <a:extLst>
              <a:ext uri="{FF2B5EF4-FFF2-40B4-BE49-F238E27FC236}">
                <a16:creationId xmlns:a16="http://schemas.microsoft.com/office/drawing/2014/main" id="{8964AD3B-1159-9868-C80C-958BB19EFB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744" t="13366" r="1" b="23767"/>
          <a:stretch>
            <a:fillRect/>
          </a:stretch>
        </p:blipFill>
        <p:spPr bwMode="auto">
          <a:xfrm>
            <a:off x="2329200" y="-1"/>
            <a:ext cx="98628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98FA73AB-18B6-C327-63B8-B24EC16FA5AD}"/>
              </a:ext>
            </a:extLst>
          </p:cNvPr>
          <p:cNvSpPr/>
          <p:nvPr/>
        </p:nvSpPr>
        <p:spPr>
          <a:xfrm>
            <a:off x="0" y="0"/>
            <a:ext cx="2329200" cy="6858000"/>
          </a:xfrm>
          <a:prstGeom prst="rect">
            <a:avLst/>
          </a:prstGeom>
          <a:solidFill>
            <a:srgbClr val="5CB5A3">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10">
            <a:extLst>
              <a:ext uri="{FF2B5EF4-FFF2-40B4-BE49-F238E27FC236}">
                <a16:creationId xmlns:a16="http://schemas.microsoft.com/office/drawing/2014/main" id="{20347225-4F5D-D473-0998-7276275912B1}"/>
              </a:ext>
            </a:extLst>
          </p:cNvPr>
          <p:cNvSpPr/>
          <p:nvPr/>
        </p:nvSpPr>
        <p:spPr>
          <a:xfrm>
            <a:off x="0" y="1885950"/>
            <a:ext cx="5372100" cy="157162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 name="矩形 5">
            <a:extLst>
              <a:ext uri="{FF2B5EF4-FFF2-40B4-BE49-F238E27FC236}">
                <a16:creationId xmlns:a16="http://schemas.microsoft.com/office/drawing/2014/main" id="{50D76B30-AEE5-B56E-0F72-ABA97F6B49C8}"/>
              </a:ext>
            </a:extLst>
          </p:cNvPr>
          <p:cNvSpPr/>
          <p:nvPr/>
        </p:nvSpPr>
        <p:spPr>
          <a:xfrm>
            <a:off x="1101139" y="976164"/>
            <a:ext cx="2508836" cy="761196"/>
          </a:xfrm>
          <a:prstGeom prst="rect">
            <a:avLst/>
          </a:pr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zh-CN" altLang="en-US" sz="1000"/>
          </a:p>
        </p:txBody>
      </p:sp>
      <p:sp>
        <p:nvSpPr>
          <p:cNvPr id="7" name="文字版面配置區 13">
            <a:extLst>
              <a:ext uri="{FF2B5EF4-FFF2-40B4-BE49-F238E27FC236}">
                <a16:creationId xmlns:a16="http://schemas.microsoft.com/office/drawing/2014/main" id="{67E82A69-9A7D-9173-3E4C-69FAE67CA560}"/>
              </a:ext>
            </a:extLst>
          </p:cNvPr>
          <p:cNvSpPr txBox="1">
            <a:spLocks/>
          </p:cNvSpPr>
          <p:nvPr/>
        </p:nvSpPr>
        <p:spPr>
          <a:xfrm>
            <a:off x="0" y="2164162"/>
            <a:ext cx="5194300" cy="1015200"/>
          </a:xfrm>
          <a:prstGeom prst="rect">
            <a:avLst/>
          </a:prstGeom>
        </p:spPr>
        <p:txBody>
          <a:bodyPr vert="horz" lIns="91440" tIns="45720" rIns="91440" bIns="45720" rtlCol="0" anchor="ctr"/>
          <a:lstStyle>
            <a:defPPr>
              <a:defRPr lang="en-US"/>
            </a:defPPr>
            <a:lvl1pPr marL="0" algn="l" defTabSz="457200" rtl="0" eaLnBrk="1" latinLnBrk="0" hangingPunct="1">
              <a:lnSpc>
                <a:spcPct val="100000"/>
              </a:lnSpc>
              <a:buNone/>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R="0" lvl="0" indent="0" algn="ctr" defTabSz="457200" rtl="0" eaLnBrk="1" fontAlgn="auto" latinLnBrk="0" hangingPunct="1">
              <a:lnSpc>
                <a:spcPct val="120000"/>
              </a:lnSpc>
              <a:spcBef>
                <a:spcPts val="0"/>
              </a:spcBef>
              <a:spcAft>
                <a:spcPts val="0"/>
              </a:spcAft>
              <a:buClrTx/>
              <a:buSzTx/>
              <a:buFont typeface="Arial"/>
              <a:buNone/>
              <a:tabLst/>
              <a:defRPr/>
            </a:pPr>
            <a:r>
              <a:rPr kumimoji="0" lang="zh-TW" altLang="en-US" sz="7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操作流程</a:t>
            </a:r>
            <a:endParaRPr kumimoji="0" lang="en-US" altLang="zh-TW" sz="7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字版面配置區 13">
            <a:extLst>
              <a:ext uri="{FF2B5EF4-FFF2-40B4-BE49-F238E27FC236}">
                <a16:creationId xmlns:a16="http://schemas.microsoft.com/office/drawing/2014/main" id="{152AF25C-C7E6-2F27-C6EF-D42F213159ED}"/>
              </a:ext>
            </a:extLst>
          </p:cNvPr>
          <p:cNvSpPr txBox="1">
            <a:spLocks/>
          </p:cNvSpPr>
          <p:nvPr/>
        </p:nvSpPr>
        <p:spPr>
          <a:xfrm>
            <a:off x="870634" y="940962"/>
            <a:ext cx="2969846" cy="831600"/>
          </a:xfrm>
          <a:prstGeom prst="rect">
            <a:avLst/>
          </a:prstGeom>
        </p:spPr>
        <p:txBody>
          <a:bodyPr vert="horz" lIns="91440" tIns="45720" rIns="91440" bIns="45720" rtlCol="0" anchor="ctr"/>
          <a:lstStyle>
            <a:defPPr>
              <a:defRPr lang="en-US"/>
            </a:defPPr>
            <a:lvl1pPr marL="0" algn="ctr" defTabSz="457200" rtl="0" eaLnBrk="1" latinLnBrk="0" hangingPunct="1">
              <a:lnSpc>
                <a:spcPct val="100000"/>
              </a:lnSpc>
              <a:buNone/>
              <a:defRPr lang="zh-TW" altLang="en-US" sz="4800" kern="1200" dirty="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TW" altLang="en-US" sz="3200" dirty="0"/>
              <a:t>防災協作中心</a:t>
            </a:r>
          </a:p>
        </p:txBody>
      </p:sp>
    </p:spTree>
    <p:extLst>
      <p:ext uri="{BB962C8B-B14F-4D97-AF65-F5344CB8AC3E}">
        <p14:creationId xmlns:p14="http://schemas.microsoft.com/office/powerpoint/2010/main" val="2569392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7B400-35C6-4C82-F2E8-75AD4AC32184}"/>
            </a:ext>
          </a:extLst>
        </p:cNvPr>
        <p:cNvGrpSpPr/>
        <p:nvPr/>
      </p:nvGrpSpPr>
      <p:grpSpPr>
        <a:xfrm>
          <a:off x="0" y="0"/>
          <a:ext cx="0" cy="0"/>
          <a:chOff x="0" y="0"/>
          <a:chExt cx="0" cy="0"/>
        </a:xfrm>
      </p:grpSpPr>
      <p:grpSp>
        <p:nvGrpSpPr>
          <p:cNvPr id="3" name="组合 1">
            <a:extLst>
              <a:ext uri="{FF2B5EF4-FFF2-40B4-BE49-F238E27FC236}">
                <a16:creationId xmlns:a16="http://schemas.microsoft.com/office/drawing/2014/main" id="{86B3B64E-F552-499C-C371-470BF5820A9F}"/>
              </a:ext>
            </a:extLst>
          </p:cNvPr>
          <p:cNvGrpSpPr/>
          <p:nvPr/>
        </p:nvGrpSpPr>
        <p:grpSpPr>
          <a:xfrm>
            <a:off x="842842" y="361490"/>
            <a:ext cx="10506316" cy="769441"/>
            <a:chOff x="1157060" y="523875"/>
            <a:chExt cx="10506316" cy="769441"/>
          </a:xfrm>
        </p:grpSpPr>
        <p:sp>
          <p:nvSpPr>
            <p:cNvPr id="4" name="文本框 4">
              <a:extLst>
                <a:ext uri="{FF2B5EF4-FFF2-40B4-BE49-F238E27FC236}">
                  <a16:creationId xmlns:a16="http://schemas.microsoft.com/office/drawing/2014/main" id="{A9DA64BE-678D-461F-4240-4FC8A26CFFB2}"/>
                </a:ext>
              </a:extLst>
            </p:cNvPr>
            <p:cNvSpPr txBox="1"/>
            <p:nvPr/>
          </p:nvSpPr>
          <p:spPr>
            <a:xfrm>
              <a:off x="1628774" y="523875"/>
              <a:ext cx="1003460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操作流程</a:t>
              </a:r>
            </a:p>
          </p:txBody>
        </p:sp>
        <p:sp>
          <p:nvSpPr>
            <p:cNvPr id="6" name="Freeform 1740">
              <a:extLst>
                <a:ext uri="{FF2B5EF4-FFF2-40B4-BE49-F238E27FC236}">
                  <a16:creationId xmlns:a16="http://schemas.microsoft.com/office/drawing/2014/main" id="{E3BE15F2-8AC3-36BD-5DAF-19E064AA750F}"/>
                </a:ext>
              </a:extLst>
            </p:cNvPr>
            <p:cNvSpPr/>
            <p:nvPr/>
          </p:nvSpPr>
          <p:spPr bwMode="auto">
            <a:xfrm>
              <a:off x="1157060" y="715068"/>
              <a:ext cx="514804" cy="457602"/>
            </a:xfrm>
            <a:custGeom>
              <a:avLst/>
              <a:gdLst>
                <a:gd name="T0" fmla="*/ 45 w 259"/>
                <a:gd name="T1" fmla="*/ 206 h 230"/>
                <a:gd name="T2" fmla="*/ 90 w 259"/>
                <a:gd name="T3" fmla="*/ 43 h 230"/>
                <a:gd name="T4" fmla="*/ 241 w 259"/>
                <a:gd name="T5" fmla="*/ 7 h 230"/>
                <a:gd name="T6" fmla="*/ 165 w 259"/>
                <a:gd name="T7" fmla="*/ 198 h 230"/>
                <a:gd name="T8" fmla="*/ 62 w 259"/>
                <a:gd name="T9" fmla="*/ 219 h 230"/>
                <a:gd name="T10" fmla="*/ 180 w 259"/>
                <a:gd name="T11" fmla="*/ 75 h 230"/>
                <a:gd name="T12" fmla="*/ 45 w 259"/>
                <a:gd name="T13" fmla="*/ 206 h 230"/>
              </a:gdLst>
              <a:ahLst/>
              <a:cxnLst>
                <a:cxn ang="0">
                  <a:pos x="T0" y="T1"/>
                </a:cxn>
                <a:cxn ang="0">
                  <a:pos x="T2" y="T3"/>
                </a:cxn>
                <a:cxn ang="0">
                  <a:pos x="T4" y="T5"/>
                </a:cxn>
                <a:cxn ang="0">
                  <a:pos x="T6" y="T7"/>
                </a:cxn>
                <a:cxn ang="0">
                  <a:pos x="T8" y="T9"/>
                </a:cxn>
                <a:cxn ang="0">
                  <a:pos x="T10" y="T11"/>
                </a:cxn>
                <a:cxn ang="0">
                  <a:pos x="T12" y="T13"/>
                </a:cxn>
              </a:cxnLst>
              <a:rect l="0" t="0" r="r" b="b"/>
              <a:pathLst>
                <a:path w="259" h="230">
                  <a:moveTo>
                    <a:pt x="45" y="206"/>
                  </a:moveTo>
                  <a:cubicBezTo>
                    <a:pt x="45" y="206"/>
                    <a:pt x="0" y="104"/>
                    <a:pt x="90" y="43"/>
                  </a:cubicBezTo>
                  <a:cubicBezTo>
                    <a:pt x="90" y="43"/>
                    <a:pt x="149" y="0"/>
                    <a:pt x="241" y="7"/>
                  </a:cubicBezTo>
                  <a:cubicBezTo>
                    <a:pt x="241" y="7"/>
                    <a:pt x="259" y="150"/>
                    <a:pt x="165" y="198"/>
                  </a:cubicBezTo>
                  <a:cubicBezTo>
                    <a:pt x="165" y="198"/>
                    <a:pt x="115" y="230"/>
                    <a:pt x="62" y="219"/>
                  </a:cubicBezTo>
                  <a:cubicBezTo>
                    <a:pt x="62" y="219"/>
                    <a:pt x="74" y="144"/>
                    <a:pt x="180" y="75"/>
                  </a:cubicBezTo>
                  <a:cubicBezTo>
                    <a:pt x="180" y="75"/>
                    <a:pt x="82" y="103"/>
                    <a:pt x="45" y="206"/>
                  </a:cubicBezTo>
                  <a:close/>
                </a:path>
              </a:pathLst>
            </a:custGeom>
            <a:solidFill>
              <a:srgbClr val="EC4570"/>
            </a:solidFill>
            <a:ln>
              <a:noFill/>
            </a:ln>
          </p:spPr>
          <p:txBody>
            <a:bodyPr vert="horz" wrap="square" lIns="91440" tIns="45720" rIns="91440" bIns="45720" numCol="1" anchor="t" anchorCtr="0" compatLnSpc="1"/>
            <a:lstStyle/>
            <a:p>
              <a:endParaRPr lang="zh-CN" altLang="en-US"/>
            </a:p>
          </p:txBody>
        </p:sp>
      </p:grpSp>
      <p:cxnSp>
        <p:nvCxnSpPr>
          <p:cNvPr id="7" name="直接连接符 6">
            <a:extLst>
              <a:ext uri="{FF2B5EF4-FFF2-40B4-BE49-F238E27FC236}">
                <a16:creationId xmlns:a16="http://schemas.microsoft.com/office/drawing/2014/main" id="{C7D4BE28-8326-41C0-A215-77E83DE3B032}"/>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D33978F8-712F-BE82-0C22-0D6DF341D9EB}"/>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25</a:t>
            </a:fld>
            <a:endParaRPr lang="zh-TW" altLang="en-US"/>
          </a:p>
        </p:txBody>
      </p:sp>
      <p:grpSp>
        <p:nvGrpSpPr>
          <p:cNvPr id="77" name="群組 76">
            <a:extLst>
              <a:ext uri="{FF2B5EF4-FFF2-40B4-BE49-F238E27FC236}">
                <a16:creationId xmlns:a16="http://schemas.microsoft.com/office/drawing/2014/main" id="{BCDC63C1-06E2-9A27-65BC-57E19DDEC5CA}"/>
              </a:ext>
            </a:extLst>
          </p:cNvPr>
          <p:cNvGrpSpPr>
            <a:grpSpLocks noChangeAspect="1"/>
          </p:cNvGrpSpPr>
          <p:nvPr/>
        </p:nvGrpSpPr>
        <p:grpSpPr>
          <a:xfrm>
            <a:off x="3507503" y="3190740"/>
            <a:ext cx="8594767" cy="3519813"/>
            <a:chOff x="3784548" y="1747510"/>
            <a:chExt cx="7456996" cy="3053862"/>
          </a:xfrm>
        </p:grpSpPr>
        <p:grpSp>
          <p:nvGrpSpPr>
            <p:cNvPr id="2" name="组合 2">
              <a:extLst>
                <a:ext uri="{FF2B5EF4-FFF2-40B4-BE49-F238E27FC236}">
                  <a16:creationId xmlns:a16="http://schemas.microsoft.com/office/drawing/2014/main" id="{AADA27A8-D60E-819D-6A68-F9AECF673DFE}"/>
                </a:ext>
              </a:extLst>
            </p:cNvPr>
            <p:cNvGrpSpPr/>
            <p:nvPr/>
          </p:nvGrpSpPr>
          <p:grpSpPr>
            <a:xfrm>
              <a:off x="3784548" y="1747510"/>
              <a:ext cx="3819560" cy="1090364"/>
              <a:chOff x="185984" y="1772816"/>
              <a:chExt cx="3819560" cy="1090364"/>
            </a:xfrm>
          </p:grpSpPr>
          <p:grpSp>
            <p:nvGrpSpPr>
              <p:cNvPr id="5" name="组合 3">
                <a:extLst>
                  <a:ext uri="{FF2B5EF4-FFF2-40B4-BE49-F238E27FC236}">
                    <a16:creationId xmlns:a16="http://schemas.microsoft.com/office/drawing/2014/main" id="{C6B6145A-DEDE-1C8F-E22E-7F37D7591DCB}"/>
                  </a:ext>
                </a:extLst>
              </p:cNvPr>
              <p:cNvGrpSpPr/>
              <p:nvPr/>
            </p:nvGrpSpPr>
            <p:grpSpPr>
              <a:xfrm>
                <a:off x="185984" y="1772816"/>
                <a:ext cx="3819560" cy="1090364"/>
                <a:chOff x="185984" y="1772816"/>
                <a:chExt cx="3819560" cy="1090364"/>
              </a:xfrm>
            </p:grpSpPr>
            <p:sp>
              <p:nvSpPr>
                <p:cNvPr id="12" name="Freeform 8">
                  <a:extLst>
                    <a:ext uri="{FF2B5EF4-FFF2-40B4-BE49-F238E27FC236}">
                      <a16:creationId xmlns:a16="http://schemas.microsoft.com/office/drawing/2014/main" id="{6EA88337-1B1A-9544-906C-A7C38546E881}"/>
                    </a:ext>
                  </a:extLst>
                </p:cNvPr>
                <p:cNvSpPr>
                  <a:spLocks noChangeArrowheads="1"/>
                </p:cNvSpPr>
                <p:nvPr/>
              </p:nvSpPr>
              <p:spPr bwMode="auto">
                <a:xfrm>
                  <a:off x="185984" y="1772816"/>
                  <a:ext cx="1212812" cy="1090364"/>
                </a:xfrm>
                <a:custGeom>
                  <a:avLst/>
                  <a:gdLst>
                    <a:gd name="T0" fmla="*/ 1212 w 1212"/>
                    <a:gd name="T1" fmla="*/ 935 h 1034"/>
                    <a:gd name="T2" fmla="*/ 0 w 1212"/>
                    <a:gd name="T3" fmla="*/ 1034 h 1034"/>
                    <a:gd name="T4" fmla="*/ 0 w 1212"/>
                    <a:gd name="T5" fmla="*/ 231 h 1034"/>
                    <a:gd name="T6" fmla="*/ 1212 w 1212"/>
                    <a:gd name="T7" fmla="*/ 0 h 1034"/>
                    <a:gd name="T8" fmla="*/ 1212 w 1212"/>
                    <a:gd name="T9" fmla="*/ 935 h 1034"/>
                    <a:gd name="T10" fmla="*/ 0 60000 65536"/>
                    <a:gd name="T11" fmla="*/ 0 60000 65536"/>
                    <a:gd name="T12" fmla="*/ 0 60000 65536"/>
                    <a:gd name="T13" fmla="*/ 0 60000 65536"/>
                    <a:gd name="T14" fmla="*/ 0 60000 65536"/>
                    <a:gd name="T15" fmla="*/ 0 w 1212"/>
                    <a:gd name="T16" fmla="*/ 0 h 1034"/>
                    <a:gd name="T17" fmla="*/ 1212 w 1212"/>
                    <a:gd name="T18" fmla="*/ 1034 h 1034"/>
                  </a:gdLst>
                  <a:ahLst/>
                  <a:cxnLst>
                    <a:cxn ang="T10">
                      <a:pos x="T0" y="T1"/>
                    </a:cxn>
                    <a:cxn ang="T11">
                      <a:pos x="T2" y="T3"/>
                    </a:cxn>
                    <a:cxn ang="T12">
                      <a:pos x="T4" y="T5"/>
                    </a:cxn>
                    <a:cxn ang="T13">
                      <a:pos x="T6" y="T7"/>
                    </a:cxn>
                    <a:cxn ang="T14">
                      <a:pos x="T8" y="T9"/>
                    </a:cxn>
                  </a:cxnLst>
                  <a:rect l="T15" t="T16" r="T17" b="T18"/>
                  <a:pathLst>
                    <a:path w="1212" h="1034">
                      <a:moveTo>
                        <a:pt x="1212" y="935"/>
                      </a:moveTo>
                      <a:lnTo>
                        <a:pt x="0" y="1034"/>
                      </a:lnTo>
                      <a:lnTo>
                        <a:pt x="0" y="231"/>
                      </a:lnTo>
                      <a:lnTo>
                        <a:pt x="1212" y="0"/>
                      </a:lnTo>
                      <a:lnTo>
                        <a:pt x="1212" y="935"/>
                      </a:lnTo>
                      <a:close/>
                    </a:path>
                  </a:pathLst>
                </a:custGeom>
                <a:solidFill>
                  <a:srgbClr val="4BACC6">
                    <a:lumMod val="60000"/>
                    <a:lumOff val="40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13" name="Rectangle 12">
                  <a:extLst>
                    <a:ext uri="{FF2B5EF4-FFF2-40B4-BE49-F238E27FC236}">
                      <a16:creationId xmlns:a16="http://schemas.microsoft.com/office/drawing/2014/main" id="{0FBFF902-3390-0074-46DB-E8E727030D0F}"/>
                    </a:ext>
                  </a:extLst>
                </p:cNvPr>
                <p:cNvSpPr>
                  <a:spLocks noChangeArrowheads="1"/>
                </p:cNvSpPr>
                <p:nvPr/>
              </p:nvSpPr>
              <p:spPr bwMode="auto">
                <a:xfrm>
                  <a:off x="1398797" y="1772816"/>
                  <a:ext cx="2606747" cy="985967"/>
                </a:xfrm>
                <a:prstGeom prst="rect">
                  <a:avLst/>
                </a:prstGeom>
                <a:solidFill>
                  <a:srgbClr val="4BACC6">
                    <a:lumMod val="75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grpSp>
          <p:sp>
            <p:nvSpPr>
              <p:cNvPr id="8" name="Freeform 209">
                <a:extLst>
                  <a:ext uri="{FF2B5EF4-FFF2-40B4-BE49-F238E27FC236}">
                    <a16:creationId xmlns:a16="http://schemas.microsoft.com/office/drawing/2014/main" id="{BA4EC22B-A82B-2437-9B4E-EBB447220AAA}"/>
                  </a:ext>
                </a:extLst>
              </p:cNvPr>
              <p:cNvSpPr>
                <a:spLocks noEditPoints="1" noChangeArrowheads="1"/>
              </p:cNvSpPr>
              <p:nvPr/>
            </p:nvSpPr>
            <p:spPr bwMode="auto">
              <a:xfrm>
                <a:off x="2278386" y="2656496"/>
                <a:ext cx="37025" cy="65379"/>
              </a:xfrm>
              <a:custGeom>
                <a:avLst/>
                <a:gdLst>
                  <a:gd name="T0" fmla="*/ 10 w 16"/>
                  <a:gd name="T1" fmla="*/ 26 h 26"/>
                  <a:gd name="T2" fmla="*/ 10 w 16"/>
                  <a:gd name="T3" fmla="*/ 16 h 26"/>
                  <a:gd name="T4" fmla="*/ 7 w 16"/>
                  <a:gd name="T5" fmla="*/ 16 h 26"/>
                  <a:gd name="T6" fmla="*/ 7 w 16"/>
                  <a:gd name="T7" fmla="*/ 26 h 26"/>
                  <a:gd name="T8" fmla="*/ 0 w 16"/>
                  <a:gd name="T9" fmla="*/ 26 h 26"/>
                  <a:gd name="T10" fmla="*/ 0 w 16"/>
                  <a:gd name="T11" fmla="*/ 5 h 26"/>
                  <a:gd name="T12" fmla="*/ 1 w 16"/>
                  <a:gd name="T13" fmla="*/ 3 h 26"/>
                  <a:gd name="T14" fmla="*/ 3 w 16"/>
                  <a:gd name="T15" fmla="*/ 1 h 26"/>
                  <a:gd name="T16" fmla="*/ 5 w 16"/>
                  <a:gd name="T17" fmla="*/ 0 h 26"/>
                  <a:gd name="T18" fmla="*/ 8 w 16"/>
                  <a:gd name="T19" fmla="*/ 0 h 26"/>
                  <a:gd name="T20" fmla="*/ 11 w 16"/>
                  <a:gd name="T21" fmla="*/ 0 h 26"/>
                  <a:gd name="T22" fmla="*/ 14 w 16"/>
                  <a:gd name="T23" fmla="*/ 1 h 26"/>
                  <a:gd name="T24" fmla="*/ 15 w 16"/>
                  <a:gd name="T25" fmla="*/ 3 h 26"/>
                  <a:gd name="T26" fmla="*/ 16 w 16"/>
                  <a:gd name="T27" fmla="*/ 5 h 26"/>
                  <a:gd name="T28" fmla="*/ 16 w 16"/>
                  <a:gd name="T29" fmla="*/ 26 h 26"/>
                  <a:gd name="T30" fmla="*/ 10 w 16"/>
                  <a:gd name="T31" fmla="*/ 26 h 26"/>
                  <a:gd name="T32" fmla="*/ 10 w 16"/>
                  <a:gd name="T33" fmla="*/ 5 h 26"/>
                  <a:gd name="T34" fmla="*/ 8 w 16"/>
                  <a:gd name="T35" fmla="*/ 3 h 26"/>
                  <a:gd name="T36" fmla="*/ 7 w 16"/>
                  <a:gd name="T37" fmla="*/ 5 h 26"/>
                  <a:gd name="T38" fmla="*/ 7 w 16"/>
                  <a:gd name="T39" fmla="*/ 12 h 26"/>
                  <a:gd name="T40" fmla="*/ 10 w 16"/>
                  <a:gd name="T41" fmla="*/ 12 h 26"/>
                  <a:gd name="T42" fmla="*/ 10 w 16"/>
                  <a:gd name="T43" fmla="*/ 5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
                  <a:gd name="T67" fmla="*/ 0 h 26"/>
                  <a:gd name="T68" fmla="*/ 16 w 16"/>
                  <a:gd name="T69" fmla="*/ 26 h 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 h="26">
                    <a:moveTo>
                      <a:pt x="10" y="26"/>
                    </a:moveTo>
                    <a:cubicBezTo>
                      <a:pt x="10" y="16"/>
                      <a:pt x="10" y="16"/>
                      <a:pt x="10" y="16"/>
                    </a:cubicBezTo>
                    <a:cubicBezTo>
                      <a:pt x="7" y="16"/>
                      <a:pt x="7" y="16"/>
                      <a:pt x="7" y="16"/>
                    </a:cubicBezTo>
                    <a:cubicBezTo>
                      <a:pt x="7" y="26"/>
                      <a:pt x="7" y="26"/>
                      <a:pt x="7" y="26"/>
                    </a:cubicBezTo>
                    <a:cubicBezTo>
                      <a:pt x="0" y="26"/>
                      <a:pt x="0" y="26"/>
                      <a:pt x="0" y="26"/>
                    </a:cubicBezTo>
                    <a:cubicBezTo>
                      <a:pt x="0" y="5"/>
                      <a:pt x="0" y="5"/>
                      <a:pt x="0" y="5"/>
                    </a:cubicBezTo>
                    <a:cubicBezTo>
                      <a:pt x="0" y="4"/>
                      <a:pt x="1" y="3"/>
                      <a:pt x="1" y="3"/>
                    </a:cubicBezTo>
                    <a:cubicBezTo>
                      <a:pt x="1" y="2"/>
                      <a:pt x="2" y="1"/>
                      <a:pt x="3" y="1"/>
                    </a:cubicBezTo>
                    <a:cubicBezTo>
                      <a:pt x="3" y="1"/>
                      <a:pt x="4" y="0"/>
                      <a:pt x="5" y="0"/>
                    </a:cubicBezTo>
                    <a:cubicBezTo>
                      <a:pt x="6" y="0"/>
                      <a:pt x="7" y="0"/>
                      <a:pt x="8" y="0"/>
                    </a:cubicBezTo>
                    <a:cubicBezTo>
                      <a:pt x="9" y="0"/>
                      <a:pt x="10" y="0"/>
                      <a:pt x="11" y="0"/>
                    </a:cubicBezTo>
                    <a:cubicBezTo>
                      <a:pt x="12" y="0"/>
                      <a:pt x="13" y="1"/>
                      <a:pt x="14" y="1"/>
                    </a:cubicBezTo>
                    <a:cubicBezTo>
                      <a:pt x="14" y="1"/>
                      <a:pt x="15" y="2"/>
                      <a:pt x="15" y="3"/>
                    </a:cubicBezTo>
                    <a:cubicBezTo>
                      <a:pt x="16" y="3"/>
                      <a:pt x="16" y="4"/>
                      <a:pt x="16" y="5"/>
                    </a:cubicBezTo>
                    <a:cubicBezTo>
                      <a:pt x="16" y="26"/>
                      <a:pt x="16" y="26"/>
                      <a:pt x="16" y="26"/>
                    </a:cubicBezTo>
                    <a:lnTo>
                      <a:pt x="10" y="26"/>
                    </a:lnTo>
                    <a:close/>
                    <a:moveTo>
                      <a:pt x="10" y="5"/>
                    </a:moveTo>
                    <a:cubicBezTo>
                      <a:pt x="10" y="3"/>
                      <a:pt x="9" y="3"/>
                      <a:pt x="8" y="3"/>
                    </a:cubicBezTo>
                    <a:cubicBezTo>
                      <a:pt x="7" y="3"/>
                      <a:pt x="7" y="3"/>
                      <a:pt x="7" y="5"/>
                    </a:cubicBezTo>
                    <a:cubicBezTo>
                      <a:pt x="7" y="12"/>
                      <a:pt x="7" y="12"/>
                      <a:pt x="7" y="12"/>
                    </a:cubicBezTo>
                    <a:cubicBezTo>
                      <a:pt x="10" y="12"/>
                      <a:pt x="10" y="12"/>
                      <a:pt x="10" y="12"/>
                    </a:cubicBezTo>
                    <a:lnTo>
                      <a:pt x="10" y="5"/>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9" name="Freeform 326">
                <a:extLst>
                  <a:ext uri="{FF2B5EF4-FFF2-40B4-BE49-F238E27FC236}">
                    <a16:creationId xmlns:a16="http://schemas.microsoft.com/office/drawing/2014/main" id="{CCF97715-3A38-E5A1-C203-824AAD12577E}"/>
                  </a:ext>
                </a:extLst>
              </p:cNvPr>
              <p:cNvSpPr>
                <a:spLocks noChangeArrowheads="1"/>
              </p:cNvSpPr>
              <p:nvPr/>
            </p:nvSpPr>
            <p:spPr bwMode="auto">
              <a:xfrm>
                <a:off x="3645396" y="2121407"/>
                <a:ext cx="268577" cy="250441"/>
              </a:xfrm>
              <a:custGeom>
                <a:avLst/>
                <a:gdLst>
                  <a:gd name="T0" fmla="*/ 153 w 153"/>
                  <a:gd name="T1" fmla="*/ 23 h 134"/>
                  <a:gd name="T2" fmla="*/ 130 w 153"/>
                  <a:gd name="T3" fmla="*/ 0 h 134"/>
                  <a:gd name="T4" fmla="*/ 107 w 153"/>
                  <a:gd name="T5" fmla="*/ 23 h 134"/>
                  <a:gd name="T6" fmla="*/ 114 w 153"/>
                  <a:gd name="T7" fmla="*/ 39 h 134"/>
                  <a:gd name="T8" fmla="*/ 88 w 153"/>
                  <a:gd name="T9" fmla="*/ 101 h 134"/>
                  <a:gd name="T10" fmla="*/ 66 w 153"/>
                  <a:gd name="T11" fmla="*/ 54 h 134"/>
                  <a:gd name="T12" fmla="*/ 47 w 153"/>
                  <a:gd name="T13" fmla="*/ 51 h 134"/>
                  <a:gd name="T14" fmla="*/ 31 w 153"/>
                  <a:gd name="T15" fmla="*/ 72 h 134"/>
                  <a:gd name="T16" fmla="*/ 23 w 153"/>
                  <a:gd name="T17" fmla="*/ 70 h 134"/>
                  <a:gd name="T18" fmla="*/ 0 w 153"/>
                  <a:gd name="T19" fmla="*/ 93 h 134"/>
                  <a:gd name="T20" fmla="*/ 23 w 153"/>
                  <a:gd name="T21" fmla="*/ 116 h 134"/>
                  <a:gd name="T22" fmla="*/ 46 w 153"/>
                  <a:gd name="T23" fmla="*/ 93 h 134"/>
                  <a:gd name="T24" fmla="*/ 46 w 153"/>
                  <a:gd name="T25" fmla="*/ 89 h 134"/>
                  <a:gd name="T26" fmla="*/ 53 w 153"/>
                  <a:gd name="T27" fmla="*/ 79 h 134"/>
                  <a:gd name="T28" fmla="*/ 78 w 153"/>
                  <a:gd name="T29" fmla="*/ 134 h 134"/>
                  <a:gd name="T30" fmla="*/ 98 w 153"/>
                  <a:gd name="T31" fmla="*/ 133 h 134"/>
                  <a:gd name="T32" fmla="*/ 136 w 153"/>
                  <a:gd name="T33" fmla="*/ 45 h 134"/>
                  <a:gd name="T34" fmla="*/ 153 w 153"/>
                  <a:gd name="T35" fmla="*/ 23 h 1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3"/>
                  <a:gd name="T55" fmla="*/ 0 h 134"/>
                  <a:gd name="T56" fmla="*/ 153 w 153"/>
                  <a:gd name="T57" fmla="*/ 134 h 1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3" h="134">
                    <a:moveTo>
                      <a:pt x="153" y="23"/>
                    </a:moveTo>
                    <a:cubicBezTo>
                      <a:pt x="153" y="10"/>
                      <a:pt x="142" y="0"/>
                      <a:pt x="130" y="0"/>
                    </a:cubicBezTo>
                    <a:cubicBezTo>
                      <a:pt x="117" y="0"/>
                      <a:pt x="107" y="10"/>
                      <a:pt x="107" y="23"/>
                    </a:cubicBezTo>
                    <a:cubicBezTo>
                      <a:pt x="107" y="29"/>
                      <a:pt x="110" y="35"/>
                      <a:pt x="114" y="39"/>
                    </a:cubicBezTo>
                    <a:cubicBezTo>
                      <a:pt x="88" y="101"/>
                      <a:pt x="88" y="101"/>
                      <a:pt x="88" y="101"/>
                    </a:cubicBezTo>
                    <a:cubicBezTo>
                      <a:pt x="66" y="54"/>
                      <a:pt x="66" y="54"/>
                      <a:pt x="66" y="54"/>
                    </a:cubicBezTo>
                    <a:cubicBezTo>
                      <a:pt x="47" y="51"/>
                      <a:pt x="47" y="51"/>
                      <a:pt x="47" y="51"/>
                    </a:cubicBezTo>
                    <a:cubicBezTo>
                      <a:pt x="31" y="72"/>
                      <a:pt x="31" y="72"/>
                      <a:pt x="31" y="72"/>
                    </a:cubicBezTo>
                    <a:cubicBezTo>
                      <a:pt x="28" y="71"/>
                      <a:pt x="26" y="70"/>
                      <a:pt x="23" y="70"/>
                    </a:cubicBezTo>
                    <a:cubicBezTo>
                      <a:pt x="11" y="70"/>
                      <a:pt x="0" y="81"/>
                      <a:pt x="0" y="93"/>
                    </a:cubicBezTo>
                    <a:cubicBezTo>
                      <a:pt x="0" y="106"/>
                      <a:pt x="11" y="116"/>
                      <a:pt x="23" y="116"/>
                    </a:cubicBezTo>
                    <a:cubicBezTo>
                      <a:pt x="36" y="116"/>
                      <a:pt x="46" y="106"/>
                      <a:pt x="46" y="93"/>
                    </a:cubicBezTo>
                    <a:cubicBezTo>
                      <a:pt x="46" y="92"/>
                      <a:pt x="46" y="90"/>
                      <a:pt x="46" y="89"/>
                    </a:cubicBezTo>
                    <a:cubicBezTo>
                      <a:pt x="53" y="79"/>
                      <a:pt x="53" y="79"/>
                      <a:pt x="53" y="79"/>
                    </a:cubicBezTo>
                    <a:cubicBezTo>
                      <a:pt x="78" y="134"/>
                      <a:pt x="78" y="134"/>
                      <a:pt x="78" y="134"/>
                    </a:cubicBezTo>
                    <a:cubicBezTo>
                      <a:pt x="98" y="133"/>
                      <a:pt x="98" y="133"/>
                      <a:pt x="98" y="133"/>
                    </a:cubicBezTo>
                    <a:cubicBezTo>
                      <a:pt x="136" y="45"/>
                      <a:pt x="136" y="45"/>
                      <a:pt x="136" y="45"/>
                    </a:cubicBezTo>
                    <a:cubicBezTo>
                      <a:pt x="146" y="42"/>
                      <a:pt x="153" y="33"/>
                      <a:pt x="153" y="23"/>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10" name="TextBox 337">
                <a:extLst>
                  <a:ext uri="{FF2B5EF4-FFF2-40B4-BE49-F238E27FC236}">
                    <a16:creationId xmlns:a16="http://schemas.microsoft.com/office/drawing/2014/main" id="{0090F845-A6BE-747B-A93F-A8CD29041012}"/>
                  </a:ext>
                </a:extLst>
              </p:cNvPr>
              <p:cNvSpPr>
                <a:spLocks noChangeArrowheads="1"/>
              </p:cNvSpPr>
              <p:nvPr/>
            </p:nvSpPr>
            <p:spPr bwMode="auto">
              <a:xfrm>
                <a:off x="271386" y="2099562"/>
                <a:ext cx="957209" cy="560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FFFFFF"/>
                    </a:solidFill>
                    <a:effectLst/>
                    <a:uLnTx/>
                    <a:uFillTx/>
                    <a:latin typeface="Times New Roman" panose="02020603050405020304" pitchFamily="18" charset="0"/>
                    <a:ea typeface="黑体" pitchFamily="49" charset="-122"/>
                    <a:cs typeface="Times New Roman" panose="02020603050405020304" pitchFamily="18" charset="0"/>
                    <a:sym typeface="Cooper Black" pitchFamily="18" charset="0"/>
                  </a:rPr>
                  <a:t>01</a:t>
                </a:r>
                <a:endParaRPr kumimoji="0" lang="zh-CN" altLang="en-US" sz="3600" b="0" i="0" u="none" strike="noStrike" kern="0" cap="none" spc="0" normalizeH="0" baseline="0" noProof="0" dirty="0">
                  <a:ln>
                    <a:noFill/>
                  </a:ln>
                  <a:solidFill>
                    <a:srgbClr val="FFFFFF"/>
                  </a:solidFill>
                  <a:effectLst/>
                  <a:uLnTx/>
                  <a:uFillTx/>
                  <a:latin typeface="Times New Roman" panose="02020603050405020304" pitchFamily="18" charset="0"/>
                  <a:ea typeface="黑体" pitchFamily="49" charset="-122"/>
                  <a:cs typeface="Times New Roman" panose="02020603050405020304" pitchFamily="18" charset="0"/>
                  <a:sym typeface="Cooper Black" pitchFamily="18" charset="0"/>
                </a:endParaRPr>
              </a:p>
            </p:txBody>
          </p:sp>
          <p:sp>
            <p:nvSpPr>
              <p:cNvPr id="11" name="矩形 10">
                <a:extLst>
                  <a:ext uri="{FF2B5EF4-FFF2-40B4-BE49-F238E27FC236}">
                    <a16:creationId xmlns:a16="http://schemas.microsoft.com/office/drawing/2014/main" id="{D5ADA7E2-2F04-6109-183C-B7114B2240AB}"/>
                  </a:ext>
                </a:extLst>
              </p:cNvPr>
              <p:cNvSpPr/>
              <p:nvPr/>
            </p:nvSpPr>
            <p:spPr>
              <a:xfrm>
                <a:off x="1369151" y="1866724"/>
                <a:ext cx="2300630" cy="707886"/>
              </a:xfrm>
              <a:prstGeom prst="rect">
                <a:avLst/>
              </a:prstGeom>
            </p:spPr>
            <p:txBody>
              <a:bodyPr wrap="non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rPr>
                  <a:t>啟動期：</a:t>
                </a:r>
                <a:endParaRPr lang="en-US" altLang="zh-TW"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rPr>
                  <a:t>機制啟動－</a:t>
                </a:r>
                <a:r>
                  <a:rPr lang="en-US" altLang="zh-TW"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rPr>
                  <a:t>12 </a:t>
                </a:r>
                <a:r>
                  <a:rPr lang="zh-TW" altLang="en-US"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rPr>
                  <a:t>小時</a:t>
                </a:r>
                <a:endParaRPr lang="zh-CN" altLang="zh-CN"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grpSp>
          <p:nvGrpSpPr>
            <p:cNvPr id="14" name="组合 10">
              <a:extLst>
                <a:ext uri="{FF2B5EF4-FFF2-40B4-BE49-F238E27FC236}">
                  <a16:creationId xmlns:a16="http://schemas.microsoft.com/office/drawing/2014/main" id="{4A38BA3D-25E1-FFD6-CA81-0A737B73CB17}"/>
                </a:ext>
              </a:extLst>
            </p:cNvPr>
            <p:cNvGrpSpPr/>
            <p:nvPr/>
          </p:nvGrpSpPr>
          <p:grpSpPr>
            <a:xfrm>
              <a:off x="3784548" y="2606157"/>
              <a:ext cx="3315221" cy="1175779"/>
              <a:chOff x="185984" y="2619587"/>
              <a:chExt cx="3315221" cy="1175779"/>
            </a:xfrm>
          </p:grpSpPr>
          <p:grpSp>
            <p:nvGrpSpPr>
              <p:cNvPr id="15" name="组合 11">
                <a:extLst>
                  <a:ext uri="{FF2B5EF4-FFF2-40B4-BE49-F238E27FC236}">
                    <a16:creationId xmlns:a16="http://schemas.microsoft.com/office/drawing/2014/main" id="{1BB3CDDC-5D3C-9107-65A4-AF85DF0796BC}"/>
                  </a:ext>
                </a:extLst>
              </p:cNvPr>
              <p:cNvGrpSpPr/>
              <p:nvPr/>
            </p:nvGrpSpPr>
            <p:grpSpPr>
              <a:xfrm>
                <a:off x="185984" y="2619587"/>
                <a:ext cx="3315221" cy="1175779"/>
                <a:chOff x="185984" y="2619587"/>
                <a:chExt cx="3315221" cy="1175779"/>
              </a:xfrm>
            </p:grpSpPr>
            <p:sp>
              <p:nvSpPr>
                <p:cNvPr id="52" name="Freeform 9">
                  <a:extLst>
                    <a:ext uri="{FF2B5EF4-FFF2-40B4-BE49-F238E27FC236}">
                      <a16:creationId xmlns:a16="http://schemas.microsoft.com/office/drawing/2014/main" id="{9EB65321-8F8F-2D34-A87E-9B2184023A0B}"/>
                    </a:ext>
                  </a:extLst>
                </p:cNvPr>
                <p:cNvSpPr>
                  <a:spLocks noChangeArrowheads="1"/>
                </p:cNvSpPr>
                <p:nvPr/>
              </p:nvSpPr>
              <p:spPr bwMode="auto">
                <a:xfrm>
                  <a:off x="185984" y="2619587"/>
                  <a:ext cx="1049704" cy="1175779"/>
                </a:xfrm>
                <a:custGeom>
                  <a:avLst/>
                  <a:gdLst>
                    <a:gd name="T0" fmla="*/ 0 w 1049"/>
                    <a:gd name="T1" fmla="*/ 231 h 1115"/>
                    <a:gd name="T2" fmla="*/ 1049 w 1049"/>
                    <a:gd name="T3" fmla="*/ 0 h 1115"/>
                    <a:gd name="T4" fmla="*/ 1049 w 1049"/>
                    <a:gd name="T5" fmla="*/ 966 h 1115"/>
                    <a:gd name="T6" fmla="*/ 0 w 1049"/>
                    <a:gd name="T7" fmla="*/ 1115 h 1115"/>
                    <a:gd name="T8" fmla="*/ 0 w 1049"/>
                    <a:gd name="T9" fmla="*/ 231 h 1115"/>
                    <a:gd name="T10" fmla="*/ 0 60000 65536"/>
                    <a:gd name="T11" fmla="*/ 0 60000 65536"/>
                    <a:gd name="T12" fmla="*/ 0 60000 65536"/>
                    <a:gd name="T13" fmla="*/ 0 60000 65536"/>
                    <a:gd name="T14" fmla="*/ 0 60000 65536"/>
                    <a:gd name="T15" fmla="*/ 0 w 1049"/>
                    <a:gd name="T16" fmla="*/ 0 h 1115"/>
                    <a:gd name="T17" fmla="*/ 1049 w 1049"/>
                    <a:gd name="T18" fmla="*/ 1115 h 1115"/>
                  </a:gdLst>
                  <a:ahLst/>
                  <a:cxnLst>
                    <a:cxn ang="T10">
                      <a:pos x="T0" y="T1"/>
                    </a:cxn>
                    <a:cxn ang="T11">
                      <a:pos x="T2" y="T3"/>
                    </a:cxn>
                    <a:cxn ang="T12">
                      <a:pos x="T4" y="T5"/>
                    </a:cxn>
                    <a:cxn ang="T13">
                      <a:pos x="T6" y="T7"/>
                    </a:cxn>
                    <a:cxn ang="T14">
                      <a:pos x="T8" y="T9"/>
                    </a:cxn>
                  </a:cxnLst>
                  <a:rect l="T15" t="T16" r="T17" b="T18"/>
                  <a:pathLst>
                    <a:path w="1049" h="1115">
                      <a:moveTo>
                        <a:pt x="0" y="231"/>
                      </a:moveTo>
                      <a:lnTo>
                        <a:pt x="1049" y="0"/>
                      </a:lnTo>
                      <a:lnTo>
                        <a:pt x="1049" y="966"/>
                      </a:lnTo>
                      <a:lnTo>
                        <a:pt x="0" y="1115"/>
                      </a:lnTo>
                      <a:lnTo>
                        <a:pt x="0" y="231"/>
                      </a:lnTo>
                      <a:close/>
                    </a:path>
                  </a:pathLst>
                </a:custGeom>
                <a:solidFill>
                  <a:srgbClr val="4BACC6">
                    <a:lumMod val="75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53" name="Rectangle 210">
                  <a:extLst>
                    <a:ext uri="{FF2B5EF4-FFF2-40B4-BE49-F238E27FC236}">
                      <a16:creationId xmlns:a16="http://schemas.microsoft.com/office/drawing/2014/main" id="{6FD347DE-583F-8A03-3A0C-705394B595DE}"/>
                    </a:ext>
                  </a:extLst>
                </p:cNvPr>
                <p:cNvSpPr>
                  <a:spLocks noChangeArrowheads="1"/>
                </p:cNvSpPr>
                <p:nvPr/>
              </p:nvSpPr>
              <p:spPr bwMode="auto">
                <a:xfrm>
                  <a:off x="1235688" y="2619587"/>
                  <a:ext cx="2265517" cy="1016548"/>
                </a:xfrm>
                <a:prstGeom prst="rect">
                  <a:avLst/>
                </a:prstGeom>
                <a:solidFill>
                  <a:srgbClr val="215968"/>
                </a:solidFill>
                <a:ln w="25400" cap="flat" cmpd="sng" algn="ctr">
                  <a:noFill/>
                  <a:prstDash val="solid"/>
                </a:ln>
                <a:effectLst/>
                <a:extLst>
                  <a:ext uri="{91240B29-F687-4F45-9708-019B960494DF}">
                    <a14:hiddenLine xmlns:a14="http://schemas.microsoft.com/office/drawing/2010/main" w="9525" cmpd="sng">
                      <a:solidFill>
                        <a:srgbClr val="000000"/>
                      </a:solidFill>
                      <a:miter lim="800000"/>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prstClr val="white"/>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grpSp>
          <p:sp>
            <p:nvSpPr>
              <p:cNvPr id="17" name="Oval 322">
                <a:extLst>
                  <a:ext uri="{FF2B5EF4-FFF2-40B4-BE49-F238E27FC236}">
                    <a16:creationId xmlns:a16="http://schemas.microsoft.com/office/drawing/2014/main" id="{130D07E4-BCEB-E500-C599-ACA7546D6BE7}"/>
                  </a:ext>
                </a:extLst>
              </p:cNvPr>
              <p:cNvSpPr>
                <a:spLocks noChangeArrowheads="1"/>
              </p:cNvSpPr>
              <p:nvPr/>
            </p:nvSpPr>
            <p:spPr bwMode="auto">
              <a:xfrm>
                <a:off x="1401858" y="3087790"/>
                <a:ext cx="116078" cy="124432"/>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18" name="Oval 323">
                <a:extLst>
                  <a:ext uri="{FF2B5EF4-FFF2-40B4-BE49-F238E27FC236}">
                    <a16:creationId xmlns:a16="http://schemas.microsoft.com/office/drawing/2014/main" id="{9AB0D962-8BDC-9391-BAC7-6CB11B7DCEDD}"/>
                  </a:ext>
                </a:extLst>
              </p:cNvPr>
              <p:cNvSpPr>
                <a:spLocks noChangeArrowheads="1"/>
              </p:cNvSpPr>
              <p:nvPr/>
            </p:nvSpPr>
            <p:spPr bwMode="auto">
              <a:xfrm>
                <a:off x="1541952" y="3055100"/>
                <a:ext cx="146098" cy="157122"/>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19" name="Oval 324">
                <a:extLst>
                  <a:ext uri="{FF2B5EF4-FFF2-40B4-BE49-F238E27FC236}">
                    <a16:creationId xmlns:a16="http://schemas.microsoft.com/office/drawing/2014/main" id="{C72F2FA7-7D9A-2628-7F0E-E6EF9BF6A6D8}"/>
                  </a:ext>
                </a:extLst>
              </p:cNvPr>
              <p:cNvSpPr>
                <a:spLocks noChangeArrowheads="1"/>
              </p:cNvSpPr>
              <p:nvPr/>
            </p:nvSpPr>
            <p:spPr bwMode="auto">
              <a:xfrm>
                <a:off x="1401858" y="3237530"/>
                <a:ext cx="116078" cy="121269"/>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20" name="Oval 325">
                <a:extLst>
                  <a:ext uri="{FF2B5EF4-FFF2-40B4-BE49-F238E27FC236}">
                    <a16:creationId xmlns:a16="http://schemas.microsoft.com/office/drawing/2014/main" id="{6E3F8AA5-91C5-F14D-E497-03236A3DA61E}"/>
                  </a:ext>
                </a:extLst>
              </p:cNvPr>
              <p:cNvSpPr>
                <a:spLocks noChangeArrowheads="1"/>
              </p:cNvSpPr>
              <p:nvPr/>
            </p:nvSpPr>
            <p:spPr bwMode="auto">
              <a:xfrm>
                <a:off x="1541952" y="3237530"/>
                <a:ext cx="118079" cy="121269"/>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21" name="TextBox 338">
                <a:extLst>
                  <a:ext uri="{FF2B5EF4-FFF2-40B4-BE49-F238E27FC236}">
                    <a16:creationId xmlns:a16="http://schemas.microsoft.com/office/drawing/2014/main" id="{B96D58B9-8B2F-50B8-4EBD-A8CFA88267E3}"/>
                  </a:ext>
                </a:extLst>
              </p:cNvPr>
              <p:cNvSpPr>
                <a:spLocks noChangeArrowheads="1"/>
              </p:cNvSpPr>
              <p:nvPr/>
            </p:nvSpPr>
            <p:spPr bwMode="auto">
              <a:xfrm>
                <a:off x="271386" y="2989601"/>
                <a:ext cx="957209" cy="560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FFFFFF"/>
                    </a:solidFill>
                    <a:effectLst/>
                    <a:uLnTx/>
                    <a:uFillTx/>
                    <a:latin typeface="Times New Roman" panose="02020603050405020304" pitchFamily="18" charset="0"/>
                    <a:ea typeface="黑体" pitchFamily="49" charset="-122"/>
                    <a:cs typeface="Times New Roman" panose="02020603050405020304" pitchFamily="18" charset="0"/>
                    <a:sym typeface="Cooper Black" pitchFamily="18" charset="0"/>
                  </a:rPr>
                  <a:t>02</a:t>
                </a:r>
                <a:endParaRPr kumimoji="0" lang="zh-CN" altLang="en-US" sz="3600" b="0" i="0" u="none" strike="noStrike" kern="0" cap="none" spc="0" normalizeH="0" baseline="0" noProof="0" dirty="0">
                  <a:ln>
                    <a:noFill/>
                  </a:ln>
                  <a:solidFill>
                    <a:srgbClr val="FFFFFF"/>
                  </a:solidFill>
                  <a:effectLst/>
                  <a:uLnTx/>
                  <a:uFillTx/>
                  <a:latin typeface="Times New Roman" panose="02020603050405020304" pitchFamily="18" charset="0"/>
                  <a:ea typeface="黑体" pitchFamily="49" charset="-122"/>
                  <a:cs typeface="Times New Roman" panose="02020603050405020304" pitchFamily="18" charset="0"/>
                  <a:sym typeface="Cooper Black" pitchFamily="18" charset="0"/>
                </a:endParaRPr>
              </a:p>
            </p:txBody>
          </p:sp>
          <p:sp>
            <p:nvSpPr>
              <p:cNvPr id="22" name="矩形 21">
                <a:extLst>
                  <a:ext uri="{FF2B5EF4-FFF2-40B4-BE49-F238E27FC236}">
                    <a16:creationId xmlns:a16="http://schemas.microsoft.com/office/drawing/2014/main" id="{6BAF3700-6CFE-2ECA-D3AB-412523768A15}"/>
                  </a:ext>
                </a:extLst>
              </p:cNvPr>
              <p:cNvSpPr/>
              <p:nvPr/>
            </p:nvSpPr>
            <p:spPr>
              <a:xfrm>
                <a:off x="1777656" y="2816204"/>
                <a:ext cx="1723549" cy="707886"/>
              </a:xfrm>
              <a:prstGeom prst="rect">
                <a:avLst/>
              </a:prstGeom>
            </p:spPr>
            <p:txBody>
              <a:bodyPr wrap="non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rPr>
                  <a:t>持續作業期：</a:t>
                </a:r>
                <a:endParaRPr lang="en-US" altLang="zh-TW"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US" altLang="zh-TW"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rPr>
                  <a:t>12 </a:t>
                </a:r>
                <a:r>
                  <a:rPr lang="zh-TW" altLang="en-US"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rPr>
                  <a:t>小時－</a:t>
                </a:r>
                <a:r>
                  <a:rPr lang="en-US" altLang="zh-TW"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rPr>
                  <a:t>7 </a:t>
                </a:r>
                <a:r>
                  <a:rPr lang="zh-TW" altLang="en-US"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rPr>
                  <a:t>天</a:t>
                </a:r>
                <a:endParaRPr lang="zh-CN" altLang="zh-CN"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grpSp>
          <p:nvGrpSpPr>
            <p:cNvPr id="54" name="组合 20">
              <a:extLst>
                <a:ext uri="{FF2B5EF4-FFF2-40B4-BE49-F238E27FC236}">
                  <a16:creationId xmlns:a16="http://schemas.microsoft.com/office/drawing/2014/main" id="{0F27629D-E9C1-1F6E-3594-045C9D2A463E}"/>
                </a:ext>
              </a:extLst>
            </p:cNvPr>
            <p:cNvGrpSpPr/>
            <p:nvPr/>
          </p:nvGrpSpPr>
          <p:grpSpPr>
            <a:xfrm>
              <a:off x="3784548" y="3669883"/>
              <a:ext cx="4204737" cy="1131489"/>
              <a:chOff x="185984" y="3695188"/>
              <a:chExt cx="4204737" cy="1131489"/>
            </a:xfrm>
          </p:grpSpPr>
          <p:grpSp>
            <p:nvGrpSpPr>
              <p:cNvPr id="55" name="组合 21">
                <a:extLst>
                  <a:ext uri="{FF2B5EF4-FFF2-40B4-BE49-F238E27FC236}">
                    <a16:creationId xmlns:a16="http://schemas.microsoft.com/office/drawing/2014/main" id="{3424EA83-EECE-D190-7DD2-4769DCB6581A}"/>
                  </a:ext>
                </a:extLst>
              </p:cNvPr>
              <p:cNvGrpSpPr/>
              <p:nvPr/>
            </p:nvGrpSpPr>
            <p:grpSpPr>
              <a:xfrm>
                <a:off x="185984" y="3695188"/>
                <a:ext cx="4204737" cy="1131489"/>
                <a:chOff x="185984" y="3695188"/>
                <a:chExt cx="4204737" cy="1131489"/>
              </a:xfrm>
            </p:grpSpPr>
            <p:sp>
              <p:nvSpPr>
                <p:cNvPr id="63" name="Freeform 10">
                  <a:extLst>
                    <a:ext uri="{FF2B5EF4-FFF2-40B4-BE49-F238E27FC236}">
                      <a16:creationId xmlns:a16="http://schemas.microsoft.com/office/drawing/2014/main" id="{6F79F62E-DC4F-0373-6FD6-6E0A147DC979}"/>
                    </a:ext>
                  </a:extLst>
                </p:cNvPr>
                <p:cNvSpPr>
                  <a:spLocks noChangeArrowheads="1"/>
                </p:cNvSpPr>
                <p:nvPr/>
              </p:nvSpPr>
              <p:spPr bwMode="auto">
                <a:xfrm>
                  <a:off x="185984" y="3695188"/>
                  <a:ext cx="876587" cy="1131489"/>
                </a:xfrm>
                <a:custGeom>
                  <a:avLst/>
                  <a:gdLst>
                    <a:gd name="T0" fmla="*/ 0 w 876"/>
                    <a:gd name="T1" fmla="*/ 95 h 1073"/>
                    <a:gd name="T2" fmla="*/ 876 w 876"/>
                    <a:gd name="T3" fmla="*/ 0 h 1073"/>
                    <a:gd name="T4" fmla="*/ 876 w 876"/>
                    <a:gd name="T5" fmla="*/ 1073 h 1073"/>
                    <a:gd name="T6" fmla="*/ 0 w 876"/>
                    <a:gd name="T7" fmla="*/ 1002 h 1073"/>
                    <a:gd name="T8" fmla="*/ 0 w 876"/>
                    <a:gd name="T9" fmla="*/ 95 h 1073"/>
                    <a:gd name="T10" fmla="*/ 0 60000 65536"/>
                    <a:gd name="T11" fmla="*/ 0 60000 65536"/>
                    <a:gd name="T12" fmla="*/ 0 60000 65536"/>
                    <a:gd name="T13" fmla="*/ 0 60000 65536"/>
                    <a:gd name="T14" fmla="*/ 0 60000 65536"/>
                    <a:gd name="T15" fmla="*/ 0 w 876"/>
                    <a:gd name="T16" fmla="*/ 0 h 1073"/>
                    <a:gd name="T17" fmla="*/ 876 w 876"/>
                    <a:gd name="T18" fmla="*/ 1073 h 1073"/>
                  </a:gdLst>
                  <a:ahLst/>
                  <a:cxnLst>
                    <a:cxn ang="T10">
                      <a:pos x="T0" y="T1"/>
                    </a:cxn>
                    <a:cxn ang="T11">
                      <a:pos x="T2" y="T3"/>
                    </a:cxn>
                    <a:cxn ang="T12">
                      <a:pos x="T4" y="T5"/>
                    </a:cxn>
                    <a:cxn ang="T13">
                      <a:pos x="T6" y="T7"/>
                    </a:cxn>
                    <a:cxn ang="T14">
                      <a:pos x="T8" y="T9"/>
                    </a:cxn>
                  </a:cxnLst>
                  <a:rect l="T15" t="T16" r="T17" b="T18"/>
                  <a:pathLst>
                    <a:path w="876" h="1073">
                      <a:moveTo>
                        <a:pt x="0" y="95"/>
                      </a:moveTo>
                      <a:lnTo>
                        <a:pt x="876" y="0"/>
                      </a:lnTo>
                      <a:lnTo>
                        <a:pt x="876" y="1073"/>
                      </a:lnTo>
                      <a:lnTo>
                        <a:pt x="0" y="1002"/>
                      </a:lnTo>
                      <a:lnTo>
                        <a:pt x="0" y="95"/>
                      </a:lnTo>
                      <a:close/>
                    </a:path>
                  </a:pathLst>
                </a:custGeom>
                <a:solidFill>
                  <a:srgbClr val="00B0F0"/>
                </a:solidFill>
                <a:ln w="25400" cap="flat" cmpd="sng" algn="ctr">
                  <a:noFill/>
                  <a:prstDash val="solid"/>
                </a:ln>
                <a:effectLst/>
                <a:extLst>
                  <a:ext uri="{91240B29-F687-4F45-9708-019B960494DF}">
                    <a14:hiddenLine xmlns:a14="http://schemas.microsoft.com/office/drawing/2010/main" w="9525" cmpd="sng">
                      <a:solidFill>
                        <a:srgbClr val="000000"/>
                      </a:solidFill>
                      <a:bevel/>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prstClr val="white"/>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64" name="Freeform 211">
                  <a:extLst>
                    <a:ext uri="{FF2B5EF4-FFF2-40B4-BE49-F238E27FC236}">
                      <a16:creationId xmlns:a16="http://schemas.microsoft.com/office/drawing/2014/main" id="{9E5A49DE-B948-88AE-D293-9080FBE9C1BE}"/>
                    </a:ext>
                  </a:extLst>
                </p:cNvPr>
                <p:cNvSpPr>
                  <a:spLocks noChangeArrowheads="1"/>
                </p:cNvSpPr>
                <p:nvPr/>
              </p:nvSpPr>
              <p:spPr bwMode="auto">
                <a:xfrm>
                  <a:off x="1062573" y="3695188"/>
                  <a:ext cx="3328148" cy="1131489"/>
                </a:xfrm>
                <a:custGeom>
                  <a:avLst/>
                  <a:gdLst>
                    <a:gd name="T0" fmla="*/ 4014 w 4014"/>
                    <a:gd name="T1" fmla="*/ 1007 h 1073"/>
                    <a:gd name="T2" fmla="*/ 0 w 4014"/>
                    <a:gd name="T3" fmla="*/ 1073 h 1073"/>
                    <a:gd name="T4" fmla="*/ 0 w 4014"/>
                    <a:gd name="T5" fmla="*/ 0 h 1073"/>
                    <a:gd name="T6" fmla="*/ 4014 w 4014"/>
                    <a:gd name="T7" fmla="*/ 24 h 1073"/>
                    <a:gd name="T8" fmla="*/ 4014 w 4014"/>
                    <a:gd name="T9" fmla="*/ 1007 h 1073"/>
                    <a:gd name="T10" fmla="*/ 0 60000 65536"/>
                    <a:gd name="T11" fmla="*/ 0 60000 65536"/>
                    <a:gd name="T12" fmla="*/ 0 60000 65536"/>
                    <a:gd name="T13" fmla="*/ 0 60000 65536"/>
                    <a:gd name="T14" fmla="*/ 0 60000 65536"/>
                    <a:gd name="T15" fmla="*/ 0 w 4014"/>
                    <a:gd name="T16" fmla="*/ 0 h 1073"/>
                    <a:gd name="T17" fmla="*/ 4014 w 4014"/>
                    <a:gd name="T18" fmla="*/ 1073 h 1073"/>
                  </a:gdLst>
                  <a:ahLst/>
                  <a:cxnLst>
                    <a:cxn ang="T10">
                      <a:pos x="T0" y="T1"/>
                    </a:cxn>
                    <a:cxn ang="T11">
                      <a:pos x="T2" y="T3"/>
                    </a:cxn>
                    <a:cxn ang="T12">
                      <a:pos x="T4" y="T5"/>
                    </a:cxn>
                    <a:cxn ang="T13">
                      <a:pos x="T6" y="T7"/>
                    </a:cxn>
                    <a:cxn ang="T14">
                      <a:pos x="T8" y="T9"/>
                    </a:cxn>
                  </a:cxnLst>
                  <a:rect l="T15" t="T16" r="T17" b="T18"/>
                  <a:pathLst>
                    <a:path w="4014" h="1073">
                      <a:moveTo>
                        <a:pt x="4014" y="1007"/>
                      </a:moveTo>
                      <a:lnTo>
                        <a:pt x="0" y="1073"/>
                      </a:lnTo>
                      <a:lnTo>
                        <a:pt x="0" y="0"/>
                      </a:lnTo>
                      <a:lnTo>
                        <a:pt x="4014" y="24"/>
                      </a:lnTo>
                      <a:lnTo>
                        <a:pt x="4014" y="1007"/>
                      </a:lnTo>
                      <a:close/>
                    </a:path>
                  </a:pathLst>
                </a:cu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prstClr val="white"/>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grpSp>
          <p:sp>
            <p:nvSpPr>
              <p:cNvPr id="56" name="Freeform 327">
                <a:extLst>
                  <a:ext uri="{FF2B5EF4-FFF2-40B4-BE49-F238E27FC236}">
                    <a16:creationId xmlns:a16="http://schemas.microsoft.com/office/drawing/2014/main" id="{7DB9A3D8-B47D-EBA0-D540-30581122085F}"/>
                  </a:ext>
                </a:extLst>
              </p:cNvPr>
              <p:cNvSpPr>
                <a:spLocks noChangeArrowheads="1"/>
              </p:cNvSpPr>
              <p:nvPr/>
            </p:nvSpPr>
            <p:spPr bwMode="auto">
              <a:xfrm>
                <a:off x="3810486" y="4082194"/>
                <a:ext cx="248167" cy="360643"/>
              </a:xfrm>
              <a:custGeom>
                <a:avLst/>
                <a:gdLst>
                  <a:gd name="T0" fmla="*/ 149 w 248"/>
                  <a:gd name="T1" fmla="*/ 0 h 342"/>
                  <a:gd name="T2" fmla="*/ 0 w 248"/>
                  <a:gd name="T3" fmla="*/ 0 h 342"/>
                  <a:gd name="T4" fmla="*/ 99 w 248"/>
                  <a:gd name="T5" fmla="*/ 172 h 342"/>
                  <a:gd name="T6" fmla="*/ 0 w 248"/>
                  <a:gd name="T7" fmla="*/ 342 h 342"/>
                  <a:gd name="T8" fmla="*/ 149 w 248"/>
                  <a:gd name="T9" fmla="*/ 342 h 342"/>
                  <a:gd name="T10" fmla="*/ 248 w 248"/>
                  <a:gd name="T11" fmla="*/ 172 h 342"/>
                  <a:gd name="T12" fmla="*/ 149 w 248"/>
                  <a:gd name="T13" fmla="*/ 0 h 342"/>
                  <a:gd name="T14" fmla="*/ 0 60000 65536"/>
                  <a:gd name="T15" fmla="*/ 0 60000 65536"/>
                  <a:gd name="T16" fmla="*/ 0 60000 65536"/>
                  <a:gd name="T17" fmla="*/ 0 60000 65536"/>
                  <a:gd name="T18" fmla="*/ 0 60000 65536"/>
                  <a:gd name="T19" fmla="*/ 0 60000 65536"/>
                  <a:gd name="T20" fmla="*/ 0 60000 65536"/>
                  <a:gd name="T21" fmla="*/ 0 w 248"/>
                  <a:gd name="T22" fmla="*/ 0 h 342"/>
                  <a:gd name="T23" fmla="*/ 248 w 248"/>
                  <a:gd name="T24" fmla="*/ 342 h 3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8" h="342">
                    <a:moveTo>
                      <a:pt x="149" y="0"/>
                    </a:moveTo>
                    <a:lnTo>
                      <a:pt x="0" y="0"/>
                    </a:lnTo>
                    <a:lnTo>
                      <a:pt x="99" y="172"/>
                    </a:lnTo>
                    <a:lnTo>
                      <a:pt x="0" y="342"/>
                    </a:lnTo>
                    <a:lnTo>
                      <a:pt x="149" y="342"/>
                    </a:lnTo>
                    <a:lnTo>
                      <a:pt x="248" y="172"/>
                    </a:lnTo>
                    <a:lnTo>
                      <a:pt x="149"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57" name="Freeform 338">
                <a:extLst>
                  <a:ext uri="{FF2B5EF4-FFF2-40B4-BE49-F238E27FC236}">
                    <a16:creationId xmlns:a16="http://schemas.microsoft.com/office/drawing/2014/main" id="{548FDE1B-A9BE-1733-C4CB-6C2C4950414E}"/>
                  </a:ext>
                </a:extLst>
              </p:cNvPr>
              <p:cNvSpPr>
                <a:spLocks noEditPoints="1" noChangeArrowheads="1"/>
              </p:cNvSpPr>
              <p:nvPr/>
            </p:nvSpPr>
            <p:spPr bwMode="auto">
              <a:xfrm>
                <a:off x="1727104" y="4025201"/>
                <a:ext cx="118079" cy="122323"/>
              </a:xfrm>
              <a:custGeom>
                <a:avLst/>
                <a:gdLst>
                  <a:gd name="T0" fmla="*/ 25 w 50"/>
                  <a:gd name="T1" fmla="*/ 0 h 49"/>
                  <a:gd name="T2" fmla="*/ 0 w 50"/>
                  <a:gd name="T3" fmla="*/ 24 h 49"/>
                  <a:gd name="T4" fmla="*/ 25 w 50"/>
                  <a:gd name="T5" fmla="*/ 49 h 49"/>
                  <a:gd name="T6" fmla="*/ 50 w 50"/>
                  <a:gd name="T7" fmla="*/ 24 h 49"/>
                  <a:gd name="T8" fmla="*/ 25 w 50"/>
                  <a:gd name="T9" fmla="*/ 0 h 49"/>
                  <a:gd name="T10" fmla="*/ 25 w 50"/>
                  <a:gd name="T11" fmla="*/ 39 h 49"/>
                  <a:gd name="T12" fmla="*/ 10 w 50"/>
                  <a:gd name="T13" fmla="*/ 24 h 49"/>
                  <a:gd name="T14" fmla="*/ 25 w 50"/>
                  <a:gd name="T15" fmla="*/ 9 h 49"/>
                  <a:gd name="T16" fmla="*/ 40 w 50"/>
                  <a:gd name="T17" fmla="*/ 24 h 49"/>
                  <a:gd name="T18" fmla="*/ 25 w 50"/>
                  <a:gd name="T19" fmla="*/ 39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49"/>
                  <a:gd name="T32" fmla="*/ 50 w 50"/>
                  <a:gd name="T33" fmla="*/ 49 h 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49">
                    <a:moveTo>
                      <a:pt x="25" y="0"/>
                    </a:moveTo>
                    <a:cubicBezTo>
                      <a:pt x="11" y="0"/>
                      <a:pt x="0" y="11"/>
                      <a:pt x="0" y="24"/>
                    </a:cubicBezTo>
                    <a:cubicBezTo>
                      <a:pt x="0" y="38"/>
                      <a:pt x="11" y="49"/>
                      <a:pt x="25" y="49"/>
                    </a:cubicBezTo>
                    <a:cubicBezTo>
                      <a:pt x="39" y="49"/>
                      <a:pt x="50" y="38"/>
                      <a:pt x="50" y="24"/>
                    </a:cubicBezTo>
                    <a:cubicBezTo>
                      <a:pt x="50" y="11"/>
                      <a:pt x="39" y="0"/>
                      <a:pt x="25" y="0"/>
                    </a:cubicBezTo>
                    <a:close/>
                    <a:moveTo>
                      <a:pt x="25" y="39"/>
                    </a:moveTo>
                    <a:cubicBezTo>
                      <a:pt x="17" y="39"/>
                      <a:pt x="10" y="33"/>
                      <a:pt x="10" y="24"/>
                    </a:cubicBezTo>
                    <a:cubicBezTo>
                      <a:pt x="10" y="16"/>
                      <a:pt x="17" y="9"/>
                      <a:pt x="25" y="9"/>
                    </a:cubicBezTo>
                    <a:cubicBezTo>
                      <a:pt x="33" y="9"/>
                      <a:pt x="40" y="16"/>
                      <a:pt x="40" y="24"/>
                    </a:cubicBezTo>
                    <a:cubicBezTo>
                      <a:pt x="40" y="33"/>
                      <a:pt x="33" y="39"/>
                      <a:pt x="25" y="39"/>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58" name="Oval 339">
                <a:extLst>
                  <a:ext uri="{FF2B5EF4-FFF2-40B4-BE49-F238E27FC236}">
                    <a16:creationId xmlns:a16="http://schemas.microsoft.com/office/drawing/2014/main" id="{CC190A48-23FE-C655-805D-282F8C4B5F76}"/>
                  </a:ext>
                </a:extLst>
              </p:cNvPr>
              <p:cNvSpPr>
                <a:spLocks noChangeArrowheads="1"/>
              </p:cNvSpPr>
              <p:nvPr/>
            </p:nvSpPr>
            <p:spPr bwMode="auto">
              <a:xfrm>
                <a:off x="1958392" y="3947216"/>
                <a:ext cx="38025" cy="36908"/>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59" name="TextBox 339">
                <a:extLst>
                  <a:ext uri="{FF2B5EF4-FFF2-40B4-BE49-F238E27FC236}">
                    <a16:creationId xmlns:a16="http://schemas.microsoft.com/office/drawing/2014/main" id="{27ADD94C-5324-EFA6-FB53-0918CE489DA5}"/>
                  </a:ext>
                </a:extLst>
              </p:cNvPr>
              <p:cNvSpPr>
                <a:spLocks noChangeArrowheads="1"/>
              </p:cNvSpPr>
              <p:nvPr/>
            </p:nvSpPr>
            <p:spPr bwMode="auto">
              <a:xfrm>
                <a:off x="215078" y="3998311"/>
                <a:ext cx="957209" cy="560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FFFFFF"/>
                    </a:solidFill>
                    <a:effectLst/>
                    <a:uLnTx/>
                    <a:uFillTx/>
                    <a:latin typeface="Times New Roman" panose="02020603050405020304" pitchFamily="18" charset="0"/>
                    <a:ea typeface="黑体" pitchFamily="49" charset="-122"/>
                    <a:cs typeface="Times New Roman" panose="02020603050405020304" pitchFamily="18" charset="0"/>
                    <a:sym typeface="Cooper Black" pitchFamily="18" charset="0"/>
                  </a:rPr>
                  <a:t>03</a:t>
                </a:r>
                <a:endParaRPr kumimoji="0" lang="zh-CN" altLang="en-US" sz="3600" b="0" i="0" u="none" strike="noStrike" kern="0" cap="none" spc="0" normalizeH="0" baseline="0" noProof="0" dirty="0">
                  <a:ln>
                    <a:noFill/>
                  </a:ln>
                  <a:solidFill>
                    <a:srgbClr val="FFFFFF"/>
                  </a:solidFill>
                  <a:effectLst/>
                  <a:uLnTx/>
                  <a:uFillTx/>
                  <a:latin typeface="Times New Roman" panose="02020603050405020304" pitchFamily="18" charset="0"/>
                  <a:ea typeface="黑体" pitchFamily="49" charset="-122"/>
                  <a:cs typeface="Times New Roman" panose="02020603050405020304" pitchFamily="18" charset="0"/>
                  <a:sym typeface="Cooper Black" pitchFamily="18" charset="0"/>
                </a:endParaRPr>
              </a:p>
            </p:txBody>
          </p:sp>
          <p:sp>
            <p:nvSpPr>
              <p:cNvPr id="60" name="Freeform 412">
                <a:extLst>
                  <a:ext uri="{FF2B5EF4-FFF2-40B4-BE49-F238E27FC236}">
                    <a16:creationId xmlns:a16="http://schemas.microsoft.com/office/drawing/2014/main" id="{5BAAE358-DF42-0898-6324-B3F9C5BF2E16}"/>
                  </a:ext>
                </a:extLst>
              </p:cNvPr>
              <p:cNvSpPr>
                <a:spLocks noChangeArrowheads="1"/>
              </p:cNvSpPr>
              <p:nvPr/>
            </p:nvSpPr>
            <p:spPr bwMode="auto">
              <a:xfrm>
                <a:off x="1220347" y="4143873"/>
                <a:ext cx="361610" cy="379747"/>
              </a:xfrm>
              <a:custGeom>
                <a:avLst/>
                <a:gdLst>
                  <a:gd name="T0" fmla="*/ 75 w 154"/>
                  <a:gd name="T1" fmla="*/ 0 h 154"/>
                  <a:gd name="T2" fmla="*/ 28 w 154"/>
                  <a:gd name="T3" fmla="*/ 21 h 154"/>
                  <a:gd name="T4" fmla="*/ 28 w 154"/>
                  <a:gd name="T5" fmla="*/ 125 h 154"/>
                  <a:gd name="T6" fmla="*/ 133 w 154"/>
                  <a:gd name="T7" fmla="*/ 125 h 154"/>
                  <a:gd name="T8" fmla="*/ 154 w 154"/>
                  <a:gd name="T9" fmla="*/ 79 h 154"/>
                  <a:gd name="T10" fmla="*/ 75 w 154"/>
                  <a:gd name="T11" fmla="*/ 79 h 154"/>
                  <a:gd name="T12" fmla="*/ 75 w 154"/>
                  <a:gd name="T13" fmla="*/ 0 h 154"/>
                  <a:gd name="T14" fmla="*/ 0 60000 65536"/>
                  <a:gd name="T15" fmla="*/ 0 60000 65536"/>
                  <a:gd name="T16" fmla="*/ 0 60000 65536"/>
                  <a:gd name="T17" fmla="*/ 0 60000 65536"/>
                  <a:gd name="T18" fmla="*/ 0 60000 65536"/>
                  <a:gd name="T19" fmla="*/ 0 60000 65536"/>
                  <a:gd name="T20" fmla="*/ 0 60000 65536"/>
                  <a:gd name="T21" fmla="*/ 0 w 154"/>
                  <a:gd name="T22" fmla="*/ 0 h 154"/>
                  <a:gd name="T23" fmla="*/ 154 w 154"/>
                  <a:gd name="T24" fmla="*/ 154 h 1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 h="154">
                    <a:moveTo>
                      <a:pt x="75" y="0"/>
                    </a:moveTo>
                    <a:cubicBezTo>
                      <a:pt x="58" y="1"/>
                      <a:pt x="41" y="8"/>
                      <a:pt x="28" y="21"/>
                    </a:cubicBezTo>
                    <a:cubicBezTo>
                      <a:pt x="0" y="50"/>
                      <a:pt x="0" y="97"/>
                      <a:pt x="28" y="125"/>
                    </a:cubicBezTo>
                    <a:cubicBezTo>
                      <a:pt x="57" y="154"/>
                      <a:pt x="104" y="154"/>
                      <a:pt x="133" y="125"/>
                    </a:cubicBezTo>
                    <a:cubicBezTo>
                      <a:pt x="145" y="113"/>
                      <a:pt x="153" y="96"/>
                      <a:pt x="154" y="79"/>
                    </a:cubicBezTo>
                    <a:cubicBezTo>
                      <a:pt x="75" y="79"/>
                      <a:pt x="75" y="79"/>
                      <a:pt x="75" y="79"/>
                    </a:cubicBezTo>
                    <a:lnTo>
                      <a:pt x="75"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61" name="Freeform 413">
                <a:extLst>
                  <a:ext uri="{FF2B5EF4-FFF2-40B4-BE49-F238E27FC236}">
                    <a16:creationId xmlns:a16="http://schemas.microsoft.com/office/drawing/2014/main" id="{74DB25BF-33EC-B08B-40C0-3F856F1FE2A5}"/>
                  </a:ext>
                </a:extLst>
              </p:cNvPr>
              <p:cNvSpPr>
                <a:spLocks noChangeArrowheads="1"/>
              </p:cNvSpPr>
              <p:nvPr/>
            </p:nvSpPr>
            <p:spPr bwMode="auto">
              <a:xfrm>
                <a:off x="1419295" y="4113546"/>
                <a:ext cx="190189" cy="197785"/>
              </a:xfrm>
              <a:custGeom>
                <a:avLst/>
                <a:gdLst>
                  <a:gd name="T0" fmla="*/ 58 w 81"/>
                  <a:gd name="T1" fmla="*/ 23 h 80"/>
                  <a:gd name="T2" fmla="*/ 0 w 81"/>
                  <a:gd name="T3" fmla="*/ 1 h 80"/>
                  <a:gd name="T4" fmla="*/ 0 w 81"/>
                  <a:gd name="T5" fmla="*/ 80 h 80"/>
                  <a:gd name="T6" fmla="*/ 80 w 81"/>
                  <a:gd name="T7" fmla="*/ 80 h 80"/>
                  <a:gd name="T8" fmla="*/ 58 w 81"/>
                  <a:gd name="T9" fmla="*/ 23 h 80"/>
                  <a:gd name="T10" fmla="*/ 0 60000 65536"/>
                  <a:gd name="T11" fmla="*/ 0 60000 65536"/>
                  <a:gd name="T12" fmla="*/ 0 60000 65536"/>
                  <a:gd name="T13" fmla="*/ 0 60000 65536"/>
                  <a:gd name="T14" fmla="*/ 0 60000 65536"/>
                  <a:gd name="T15" fmla="*/ 0 w 81"/>
                  <a:gd name="T16" fmla="*/ 0 h 80"/>
                  <a:gd name="T17" fmla="*/ 81 w 81"/>
                  <a:gd name="T18" fmla="*/ 80 h 80"/>
                </a:gdLst>
                <a:ahLst/>
                <a:cxnLst>
                  <a:cxn ang="T10">
                    <a:pos x="T0" y="T1"/>
                  </a:cxn>
                  <a:cxn ang="T11">
                    <a:pos x="T2" y="T3"/>
                  </a:cxn>
                  <a:cxn ang="T12">
                    <a:pos x="T4" y="T5"/>
                  </a:cxn>
                  <a:cxn ang="T13">
                    <a:pos x="T6" y="T7"/>
                  </a:cxn>
                  <a:cxn ang="T14">
                    <a:pos x="T8" y="T9"/>
                  </a:cxn>
                </a:cxnLst>
                <a:rect l="T15" t="T16" r="T17" b="T18"/>
                <a:pathLst>
                  <a:path w="81" h="80">
                    <a:moveTo>
                      <a:pt x="58" y="23"/>
                    </a:moveTo>
                    <a:cubicBezTo>
                      <a:pt x="42" y="7"/>
                      <a:pt x="21" y="0"/>
                      <a:pt x="0" y="1"/>
                    </a:cubicBezTo>
                    <a:cubicBezTo>
                      <a:pt x="0" y="80"/>
                      <a:pt x="0" y="80"/>
                      <a:pt x="0" y="80"/>
                    </a:cubicBezTo>
                    <a:cubicBezTo>
                      <a:pt x="80" y="80"/>
                      <a:pt x="80" y="80"/>
                      <a:pt x="80" y="80"/>
                    </a:cubicBezTo>
                    <a:cubicBezTo>
                      <a:pt x="81" y="60"/>
                      <a:pt x="74" y="38"/>
                      <a:pt x="58" y="23"/>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400" b="0" i="0" u="none" strike="noStrike" kern="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宋体" pitchFamily="2" charset="-122"/>
                </a:endParaRPr>
              </a:p>
            </p:txBody>
          </p:sp>
          <p:sp>
            <p:nvSpPr>
              <p:cNvPr id="62" name="矩形 61">
                <a:extLst>
                  <a:ext uri="{FF2B5EF4-FFF2-40B4-BE49-F238E27FC236}">
                    <a16:creationId xmlns:a16="http://schemas.microsoft.com/office/drawing/2014/main" id="{0A555ECE-61A7-CED0-F0EF-DAF136885AD9}"/>
                  </a:ext>
                </a:extLst>
              </p:cNvPr>
              <p:cNvSpPr/>
              <p:nvPr/>
            </p:nvSpPr>
            <p:spPr>
              <a:xfrm>
                <a:off x="1939341" y="3895415"/>
                <a:ext cx="1730440" cy="707886"/>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zh-TW" altLang="en-US"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rPr>
                  <a:t>縮編或撤除期：</a:t>
                </a:r>
                <a:endParaRPr lang="en-US" altLang="zh-TW"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US" altLang="zh-TW"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rPr>
                  <a:t>7 </a:t>
                </a:r>
                <a:r>
                  <a:rPr lang="zh-TW" altLang="en-US"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rPr>
                  <a:t>天－結束</a:t>
                </a:r>
                <a:endParaRPr lang="zh-CN" altLang="zh-CN" sz="2000" b="1" kern="0" dirty="0">
                  <a:solidFill>
                    <a:prstClr val="white"/>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sp>
          <p:nvSpPr>
            <p:cNvPr id="65" name="TextBox 41">
              <a:extLst>
                <a:ext uri="{FF2B5EF4-FFF2-40B4-BE49-F238E27FC236}">
                  <a16:creationId xmlns:a16="http://schemas.microsoft.com/office/drawing/2014/main" id="{31D23EAE-5D2F-A180-9499-F8E3D98858C0}"/>
                </a:ext>
              </a:extLst>
            </p:cNvPr>
            <p:cNvSpPr txBox="1"/>
            <p:nvPr/>
          </p:nvSpPr>
          <p:spPr>
            <a:xfrm>
              <a:off x="7575938" y="1807715"/>
              <a:ext cx="2339696" cy="830997"/>
            </a:xfrm>
            <a:prstGeom prst="rect">
              <a:avLst/>
            </a:prstGeom>
            <a:noFill/>
          </p:spPr>
          <p:txBody>
            <a:bodyPr wrap="square" rtlCol="0">
              <a:spAutoFit/>
            </a:bodyPr>
            <a:lstStyle/>
            <a:p>
              <a:pPr marL="177800" indent="-177800" algn="just">
                <a:buFont typeface="Wingdings" panose="05000000000000000000" pitchFamily="2" charset="2"/>
                <a:buChar char="l"/>
              </a:pPr>
              <a:r>
                <a:rPr lang="zh-TW" altLang="en-US" b="1" dirty="0">
                  <a:solidFill>
                    <a:schemeClr val="accent4">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確認協作之工作項目</a:t>
              </a:r>
              <a:endParaRPr lang="en-US" altLang="zh-TW" b="1" dirty="0">
                <a:solidFill>
                  <a:schemeClr val="accent4">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177800" indent="-177800" algn="just">
                <a:buFont typeface="Wingdings" panose="05000000000000000000" pitchFamily="2" charset="2"/>
                <a:buChar char="l"/>
              </a:pPr>
              <a:r>
                <a:rPr lang="zh-TW" altLang="en-US" b="1" dirty="0">
                  <a:solidFill>
                    <a:schemeClr val="accent4">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功能分組啟動之組別</a:t>
              </a:r>
              <a:endParaRPr lang="en-US" altLang="zh-TW" b="1" dirty="0">
                <a:solidFill>
                  <a:schemeClr val="accent4">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177800" indent="-177800" algn="just">
                <a:buFont typeface="Wingdings" panose="05000000000000000000" pitchFamily="2" charset="2"/>
                <a:buChar char="l"/>
              </a:pPr>
              <a:r>
                <a:rPr lang="zh-TW" altLang="en-US" b="1" dirty="0">
                  <a:solidFill>
                    <a:schemeClr val="accent4">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b="1" dirty="0">
                  <a:solidFill>
                    <a:schemeClr val="accent4">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b="1" dirty="0">
                  <a:solidFill>
                    <a:schemeClr val="accent4">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梯次人員召回</a:t>
              </a:r>
              <a:endParaRPr lang="en-US" altLang="zh-CN" b="1" dirty="0">
                <a:solidFill>
                  <a:schemeClr val="accent4">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6" name="TextBox 42">
              <a:extLst>
                <a:ext uri="{FF2B5EF4-FFF2-40B4-BE49-F238E27FC236}">
                  <a16:creationId xmlns:a16="http://schemas.microsoft.com/office/drawing/2014/main" id="{7DE357B9-09A1-BCB6-5642-9A61307AFA98}"/>
                </a:ext>
              </a:extLst>
            </p:cNvPr>
            <p:cNvSpPr txBox="1"/>
            <p:nvPr/>
          </p:nvSpPr>
          <p:spPr>
            <a:xfrm>
              <a:off x="7080631" y="2775635"/>
              <a:ext cx="4160913" cy="830997"/>
            </a:xfrm>
            <a:prstGeom prst="rect">
              <a:avLst/>
            </a:prstGeom>
            <a:noFill/>
          </p:spPr>
          <p:txBody>
            <a:bodyPr wrap="square" rtlCol="0">
              <a:spAutoFit/>
            </a:bodyPr>
            <a:lstStyle/>
            <a:p>
              <a:pPr marL="177800" indent="-177800" algn="just">
                <a:buFont typeface="Wingdings" panose="05000000000000000000" pitchFamily="2" charset="2"/>
                <a:buChar char="l"/>
              </a:pPr>
              <a:r>
                <a:rPr lang="zh-TW" altLang="en-US" b="1" dirty="0">
                  <a:solidFill>
                    <a:srgbClr val="215968"/>
                  </a:solidFill>
                  <a:latin typeface="Times New Roman" panose="02020603050405020304" pitchFamily="18" charset="0"/>
                  <a:ea typeface="微軟正黑體" panose="020B0604030504040204" pitchFamily="34" charset="-120"/>
                  <a:cs typeface="Times New Roman" panose="02020603050405020304" pitchFamily="18" charset="0"/>
                </a:rPr>
                <a:t>管控協作工作持續運作</a:t>
              </a:r>
              <a:endParaRPr lang="en-US" altLang="zh-TW" b="1" dirty="0">
                <a:solidFill>
                  <a:srgbClr val="215968"/>
                </a:solidFill>
                <a:latin typeface="Times New Roman" panose="02020603050405020304" pitchFamily="18" charset="0"/>
                <a:ea typeface="微軟正黑體" panose="020B0604030504040204" pitchFamily="34" charset="-120"/>
                <a:cs typeface="Times New Roman" panose="02020603050405020304" pitchFamily="18" charset="0"/>
              </a:endParaRPr>
            </a:p>
            <a:p>
              <a:pPr marL="177800" indent="-177800" algn="just">
                <a:buFont typeface="Wingdings" panose="05000000000000000000" pitchFamily="2" charset="2"/>
                <a:buChar char="l"/>
              </a:pPr>
              <a:r>
                <a:rPr lang="zh-TW" altLang="en-US" b="1" dirty="0">
                  <a:solidFill>
                    <a:srgbClr val="215968"/>
                  </a:solidFill>
                  <a:latin typeface="Times New Roman" panose="02020603050405020304" pitchFamily="18" charset="0"/>
                  <a:ea typeface="微軟正黑體" panose="020B0604030504040204" pitchFamily="34" charset="-120"/>
                  <a:cs typeface="Times New Roman" panose="02020603050405020304" pitchFamily="18" charset="0"/>
                </a:rPr>
                <a:t>人力資源調度</a:t>
              </a:r>
              <a:r>
                <a:rPr lang="en-US" altLang="zh-TW" b="1" dirty="0">
                  <a:solidFill>
                    <a:srgbClr val="215968"/>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b="1" dirty="0">
                  <a:solidFill>
                    <a:srgbClr val="215968"/>
                  </a:solidFill>
                  <a:latin typeface="Times New Roman" panose="02020603050405020304" pitchFamily="18" charset="0"/>
                  <a:ea typeface="微軟正黑體" panose="020B0604030504040204" pitchFamily="34" charset="-120"/>
                  <a:cs typeface="Times New Roman" panose="02020603050405020304" pitchFamily="18" charset="0"/>
                </a:rPr>
                <a:t>含各梯次運作人員輪替順暢</a:t>
              </a:r>
              <a:r>
                <a:rPr lang="en-US" altLang="zh-TW" b="1" dirty="0">
                  <a:solidFill>
                    <a:srgbClr val="215968"/>
                  </a:solidFill>
                  <a:latin typeface="Times New Roman" panose="02020603050405020304" pitchFamily="18" charset="0"/>
                  <a:ea typeface="微軟正黑體" panose="020B0604030504040204" pitchFamily="34" charset="-120"/>
                  <a:cs typeface="Times New Roman" panose="02020603050405020304" pitchFamily="18" charset="0"/>
                </a:rPr>
                <a:t>)</a:t>
              </a:r>
            </a:p>
            <a:p>
              <a:pPr marL="177800" indent="-177800" algn="just">
                <a:buFont typeface="Wingdings" panose="05000000000000000000" pitchFamily="2" charset="2"/>
                <a:buChar char="l"/>
              </a:pPr>
              <a:r>
                <a:rPr lang="zh-TW" altLang="en-US" b="1" dirty="0">
                  <a:solidFill>
                    <a:srgbClr val="215968"/>
                  </a:solidFill>
                  <a:latin typeface="Times New Roman" panose="02020603050405020304" pitchFamily="18" charset="0"/>
                  <a:ea typeface="微軟正黑體" panose="020B0604030504040204" pitchFamily="34" charset="-120"/>
                  <a:cs typeface="Times New Roman" panose="02020603050405020304" pitchFamily="18" charset="0"/>
                </a:rPr>
                <a:t>任務處置情形及回報</a:t>
              </a:r>
              <a:endParaRPr lang="en-US" altLang="zh-CN" b="1" dirty="0">
                <a:solidFill>
                  <a:srgbClr val="215968"/>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7" name="TextBox 43">
              <a:extLst>
                <a:ext uri="{FF2B5EF4-FFF2-40B4-BE49-F238E27FC236}">
                  <a16:creationId xmlns:a16="http://schemas.microsoft.com/office/drawing/2014/main" id="{170F2A34-B986-B6BE-AB28-E2452C47A8A5}"/>
                </a:ext>
              </a:extLst>
            </p:cNvPr>
            <p:cNvSpPr txBox="1"/>
            <p:nvPr/>
          </p:nvSpPr>
          <p:spPr>
            <a:xfrm>
              <a:off x="7989285" y="3827199"/>
              <a:ext cx="3070100" cy="830997"/>
            </a:xfrm>
            <a:prstGeom prst="rect">
              <a:avLst/>
            </a:prstGeom>
            <a:noFill/>
          </p:spPr>
          <p:txBody>
            <a:bodyPr wrap="square" rtlCol="0">
              <a:spAutoFit/>
            </a:bodyPr>
            <a:lstStyle/>
            <a:p>
              <a:pPr marL="177800" indent="-177800" defTabSz="914400">
                <a:buFont typeface="Wingdings" panose="05000000000000000000" pitchFamily="2" charset="2"/>
                <a:buChar char="l"/>
              </a:pPr>
              <a:r>
                <a:rPr lang="zh-TW" altLang="en-US" b="1" dirty="0">
                  <a:solidFill>
                    <a:srgbClr val="0070C0"/>
                  </a:solidFill>
                  <a:latin typeface="Times New Roman" panose="02020603050405020304" pitchFamily="18" charset="0"/>
                  <a:ea typeface="微軟正黑體" panose="020B0604030504040204" pitchFamily="34" charset="-120"/>
                  <a:cs typeface="Times New Roman" panose="02020603050405020304" pitchFamily="18" charset="0"/>
                </a:rPr>
                <a:t>災害影響規模降低或協作工作所需人力減少</a:t>
              </a:r>
              <a:endParaRPr lang="en-US" altLang="zh-TW" b="1" dirty="0">
                <a:solidFill>
                  <a:srgbClr val="0070C0"/>
                </a:solidFill>
                <a:latin typeface="Times New Roman" panose="02020603050405020304" pitchFamily="18" charset="0"/>
                <a:ea typeface="微軟正黑體" panose="020B0604030504040204" pitchFamily="34" charset="-120"/>
                <a:cs typeface="Times New Roman" panose="02020603050405020304" pitchFamily="18" charset="0"/>
              </a:endParaRPr>
            </a:p>
            <a:p>
              <a:pPr marL="177800" indent="-177800" defTabSz="914400">
                <a:buFont typeface="Wingdings" panose="05000000000000000000" pitchFamily="2" charset="2"/>
                <a:buChar char="l"/>
              </a:pPr>
              <a:r>
                <a:rPr lang="zh-TW" altLang="en-US" b="1" dirty="0">
                  <a:solidFill>
                    <a:srgbClr val="0070C0"/>
                  </a:solidFill>
                  <a:latin typeface="Times New Roman" panose="02020603050405020304" pitchFamily="18" charset="0"/>
                  <a:ea typeface="微軟正黑體" panose="020B0604030504040204" pitchFamily="34" charset="-120"/>
                  <a:cs typeface="Times New Roman" panose="02020603050405020304" pitchFamily="18" charset="0"/>
                </a:rPr>
                <a:t>協作中心規劃進行縮編或撤除</a:t>
              </a:r>
              <a:endParaRPr lang="en-US" altLang="zh-CN" b="1" dirty="0">
                <a:solidFill>
                  <a:srgbClr val="0070C0"/>
                </a:solidFill>
                <a:latin typeface="Times New Roman" panose="02020603050405020304" pitchFamily="18" charset="0"/>
                <a:ea typeface="微軟正黑體" panose="020B0604030504040204" pitchFamily="34" charset="-120"/>
                <a:cs typeface="Times New Roman" panose="02020603050405020304" pitchFamily="18" charset="0"/>
              </a:endParaRPr>
            </a:p>
          </p:txBody>
        </p:sp>
      </p:grpSp>
      <p:sp>
        <p:nvSpPr>
          <p:cNvPr id="68" name="Freeform 2">
            <a:extLst>
              <a:ext uri="{FF2B5EF4-FFF2-40B4-BE49-F238E27FC236}">
                <a16:creationId xmlns:a16="http://schemas.microsoft.com/office/drawing/2014/main" id="{F3C77C29-8ACD-E925-8EAA-5E08360AFBD9}"/>
              </a:ext>
            </a:extLst>
          </p:cNvPr>
          <p:cNvSpPr>
            <a:spLocks noEditPoints="1"/>
          </p:cNvSpPr>
          <p:nvPr/>
        </p:nvSpPr>
        <p:spPr bwMode="auto">
          <a:xfrm>
            <a:off x="2727658" y="1623783"/>
            <a:ext cx="1800000" cy="1800000"/>
          </a:xfrm>
          <a:custGeom>
            <a:avLst/>
            <a:gdLst>
              <a:gd name="T0" fmla="*/ 1384777 w 971"/>
              <a:gd name="T1" fmla="*/ 788425 h 971"/>
              <a:gd name="T2" fmla="*/ 1500950 w 971"/>
              <a:gd name="T3" fmla="*/ 684644 h 971"/>
              <a:gd name="T4" fmla="*/ 1367739 w 971"/>
              <a:gd name="T5" fmla="*/ 604098 h 971"/>
              <a:gd name="T6" fmla="*/ 1452932 w 971"/>
              <a:gd name="T7" fmla="*/ 478631 h 971"/>
              <a:gd name="T8" fmla="*/ 1298035 w 971"/>
              <a:gd name="T9" fmla="*/ 432162 h 971"/>
              <a:gd name="T10" fmla="*/ 1242272 w 971"/>
              <a:gd name="T11" fmla="*/ 351616 h 971"/>
              <a:gd name="T12" fmla="*/ 1259311 w 971"/>
              <a:gd name="T13" fmla="*/ 196719 h 971"/>
              <a:gd name="T14" fmla="*/ 1105963 w 971"/>
              <a:gd name="T15" fmla="*/ 226149 h 971"/>
              <a:gd name="T16" fmla="*/ 1084278 w 971"/>
              <a:gd name="T17" fmla="*/ 77448 h 971"/>
              <a:gd name="T18" fmla="*/ 938675 w 971"/>
              <a:gd name="T19" fmla="*/ 147152 h 971"/>
              <a:gd name="T20" fmla="*/ 844188 w 971"/>
              <a:gd name="T21" fmla="*/ 125466 h 971"/>
              <a:gd name="T22" fmla="*/ 751250 w 971"/>
              <a:gd name="T23" fmla="*/ 0 h 971"/>
              <a:gd name="T24" fmla="*/ 658311 w 971"/>
              <a:gd name="T25" fmla="*/ 123917 h 971"/>
              <a:gd name="T26" fmla="*/ 542139 w 971"/>
              <a:gd name="T27" fmla="*/ 29430 h 971"/>
              <a:gd name="T28" fmla="*/ 481729 w 971"/>
              <a:gd name="T29" fmla="*/ 178131 h 971"/>
              <a:gd name="T30" fmla="*/ 396536 w 971"/>
              <a:gd name="T31" fmla="*/ 226149 h 971"/>
              <a:gd name="T32" fmla="*/ 243188 w 971"/>
              <a:gd name="T33" fmla="*/ 195170 h 971"/>
              <a:gd name="T34" fmla="*/ 258678 w 971"/>
              <a:gd name="T35" fmla="*/ 350067 h 971"/>
              <a:gd name="T36" fmla="*/ 108428 w 971"/>
              <a:gd name="T37" fmla="*/ 359361 h 971"/>
              <a:gd name="T38" fmla="*/ 164191 w 971"/>
              <a:gd name="T39" fmla="*/ 509610 h 971"/>
              <a:gd name="T40" fmla="*/ 133211 w 971"/>
              <a:gd name="T41" fmla="*/ 602549 h 971"/>
              <a:gd name="T42" fmla="*/ 0 w 971"/>
              <a:gd name="T43" fmla="*/ 683095 h 971"/>
              <a:gd name="T44" fmla="*/ 116173 w 971"/>
              <a:gd name="T45" fmla="*/ 786876 h 971"/>
              <a:gd name="T46" fmla="*/ 9294 w 971"/>
              <a:gd name="T47" fmla="*/ 893755 h 971"/>
              <a:gd name="T48" fmla="*/ 151799 w 971"/>
              <a:gd name="T49" fmla="*/ 968105 h 971"/>
              <a:gd name="T50" fmla="*/ 192072 w 971"/>
              <a:gd name="T51" fmla="*/ 1057945 h 971"/>
              <a:gd name="T52" fmla="*/ 148701 w 971"/>
              <a:gd name="T53" fmla="*/ 1206646 h 971"/>
              <a:gd name="T54" fmla="*/ 303598 w 971"/>
              <a:gd name="T55" fmla="*/ 1205097 h 971"/>
              <a:gd name="T56" fmla="*/ 297402 w 971"/>
              <a:gd name="T57" fmla="*/ 1356896 h 971"/>
              <a:gd name="T58" fmla="*/ 453848 w 971"/>
              <a:gd name="T59" fmla="*/ 1315074 h 971"/>
              <a:gd name="T60" fmla="*/ 543688 w 971"/>
              <a:gd name="T61" fmla="*/ 1353798 h 971"/>
              <a:gd name="T62" fmla="*/ 610293 w 971"/>
              <a:gd name="T63" fmla="*/ 1494754 h 971"/>
              <a:gd name="T64" fmla="*/ 724917 w 971"/>
              <a:gd name="T65" fmla="*/ 1387875 h 971"/>
              <a:gd name="T66" fmla="*/ 822502 w 971"/>
              <a:gd name="T67" fmla="*/ 1504048 h 971"/>
              <a:gd name="T68" fmla="*/ 909244 w 971"/>
              <a:gd name="T69" fmla="*/ 1369288 h 971"/>
              <a:gd name="T70" fmla="*/ 1002182 w 971"/>
              <a:gd name="T71" fmla="*/ 1336759 h 971"/>
              <a:gd name="T72" fmla="*/ 1146236 w 971"/>
              <a:gd name="T73" fmla="*/ 1394071 h 971"/>
              <a:gd name="T74" fmla="*/ 1158628 w 971"/>
              <a:gd name="T75" fmla="*/ 1239174 h 971"/>
              <a:gd name="T76" fmla="*/ 1308878 w 971"/>
              <a:gd name="T77" fmla="*/ 1259311 h 971"/>
              <a:gd name="T78" fmla="*/ 1282546 w 971"/>
              <a:gd name="T79" fmla="*/ 1101316 h 971"/>
              <a:gd name="T80" fmla="*/ 1329015 w 971"/>
              <a:gd name="T81" fmla="*/ 1014574 h 971"/>
              <a:gd name="T82" fmla="*/ 1474618 w 971"/>
              <a:gd name="T83" fmla="*/ 960360 h 971"/>
              <a:gd name="T84" fmla="*/ 1380131 w 971"/>
              <a:gd name="T85" fmla="*/ 837992 h 971"/>
              <a:gd name="T86" fmla="*/ 1186510 w 971"/>
              <a:gd name="T87" fmla="*/ 992889 h 971"/>
              <a:gd name="T88" fmla="*/ 910793 w 971"/>
              <a:gd name="T89" fmla="*/ 1223685 h 971"/>
              <a:gd name="T90" fmla="*/ 552982 w 971"/>
              <a:gd name="T91" fmla="*/ 1209744 h 971"/>
              <a:gd name="T92" fmla="*/ 295853 w 971"/>
              <a:gd name="T93" fmla="*/ 957262 h 971"/>
              <a:gd name="T94" fmla="*/ 277265 w 971"/>
              <a:gd name="T95" fmla="*/ 597902 h 971"/>
              <a:gd name="T96" fmla="*/ 504964 w 971"/>
              <a:gd name="T97" fmla="*/ 320636 h 971"/>
              <a:gd name="T98" fmla="*/ 861226 w 971"/>
              <a:gd name="T99" fmla="*/ 267971 h 971"/>
              <a:gd name="T100" fmla="*/ 1158628 w 971"/>
              <a:gd name="T101" fmla="*/ 469337 h 971"/>
              <a:gd name="T102" fmla="*/ 1243821 w 971"/>
              <a:gd name="T103" fmla="*/ 819404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rgbClr val="D34817"/>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9" name="Freeform 3">
            <a:extLst>
              <a:ext uri="{FF2B5EF4-FFF2-40B4-BE49-F238E27FC236}">
                <a16:creationId xmlns:a16="http://schemas.microsoft.com/office/drawing/2014/main" id="{2BFB2668-DFCC-F599-7D64-BFF647E95089}"/>
              </a:ext>
            </a:extLst>
          </p:cNvPr>
          <p:cNvSpPr>
            <a:spLocks noEditPoints="1"/>
          </p:cNvSpPr>
          <p:nvPr/>
        </p:nvSpPr>
        <p:spPr bwMode="auto">
          <a:xfrm>
            <a:off x="843128" y="1608467"/>
            <a:ext cx="2005875" cy="2004483"/>
          </a:xfrm>
          <a:custGeom>
            <a:avLst/>
            <a:gdLst>
              <a:gd name="T0" fmla="*/ 1384777 w 971"/>
              <a:gd name="T1" fmla="*/ 788425 h 971"/>
              <a:gd name="T2" fmla="*/ 1500950 w 971"/>
              <a:gd name="T3" fmla="*/ 684644 h 971"/>
              <a:gd name="T4" fmla="*/ 1367739 w 971"/>
              <a:gd name="T5" fmla="*/ 604098 h 971"/>
              <a:gd name="T6" fmla="*/ 1452932 w 971"/>
              <a:gd name="T7" fmla="*/ 478631 h 971"/>
              <a:gd name="T8" fmla="*/ 1298035 w 971"/>
              <a:gd name="T9" fmla="*/ 432162 h 971"/>
              <a:gd name="T10" fmla="*/ 1242272 w 971"/>
              <a:gd name="T11" fmla="*/ 351616 h 971"/>
              <a:gd name="T12" fmla="*/ 1259311 w 971"/>
              <a:gd name="T13" fmla="*/ 196719 h 971"/>
              <a:gd name="T14" fmla="*/ 1105963 w 971"/>
              <a:gd name="T15" fmla="*/ 226149 h 971"/>
              <a:gd name="T16" fmla="*/ 1084278 w 971"/>
              <a:gd name="T17" fmla="*/ 77448 h 971"/>
              <a:gd name="T18" fmla="*/ 938675 w 971"/>
              <a:gd name="T19" fmla="*/ 147152 h 971"/>
              <a:gd name="T20" fmla="*/ 844188 w 971"/>
              <a:gd name="T21" fmla="*/ 125466 h 971"/>
              <a:gd name="T22" fmla="*/ 751250 w 971"/>
              <a:gd name="T23" fmla="*/ 0 h 971"/>
              <a:gd name="T24" fmla="*/ 658311 w 971"/>
              <a:gd name="T25" fmla="*/ 123917 h 971"/>
              <a:gd name="T26" fmla="*/ 542139 w 971"/>
              <a:gd name="T27" fmla="*/ 29430 h 971"/>
              <a:gd name="T28" fmla="*/ 481729 w 971"/>
              <a:gd name="T29" fmla="*/ 178131 h 971"/>
              <a:gd name="T30" fmla="*/ 396536 w 971"/>
              <a:gd name="T31" fmla="*/ 226149 h 971"/>
              <a:gd name="T32" fmla="*/ 243188 w 971"/>
              <a:gd name="T33" fmla="*/ 195170 h 971"/>
              <a:gd name="T34" fmla="*/ 258678 w 971"/>
              <a:gd name="T35" fmla="*/ 350067 h 971"/>
              <a:gd name="T36" fmla="*/ 108428 w 971"/>
              <a:gd name="T37" fmla="*/ 359361 h 971"/>
              <a:gd name="T38" fmla="*/ 164191 w 971"/>
              <a:gd name="T39" fmla="*/ 509610 h 971"/>
              <a:gd name="T40" fmla="*/ 133211 w 971"/>
              <a:gd name="T41" fmla="*/ 602549 h 971"/>
              <a:gd name="T42" fmla="*/ 0 w 971"/>
              <a:gd name="T43" fmla="*/ 683095 h 971"/>
              <a:gd name="T44" fmla="*/ 116173 w 971"/>
              <a:gd name="T45" fmla="*/ 786876 h 971"/>
              <a:gd name="T46" fmla="*/ 9294 w 971"/>
              <a:gd name="T47" fmla="*/ 893755 h 971"/>
              <a:gd name="T48" fmla="*/ 151799 w 971"/>
              <a:gd name="T49" fmla="*/ 968105 h 971"/>
              <a:gd name="T50" fmla="*/ 192072 w 971"/>
              <a:gd name="T51" fmla="*/ 1057945 h 971"/>
              <a:gd name="T52" fmla="*/ 148701 w 971"/>
              <a:gd name="T53" fmla="*/ 1206646 h 971"/>
              <a:gd name="T54" fmla="*/ 303598 w 971"/>
              <a:gd name="T55" fmla="*/ 1205097 h 971"/>
              <a:gd name="T56" fmla="*/ 297402 w 971"/>
              <a:gd name="T57" fmla="*/ 1356896 h 971"/>
              <a:gd name="T58" fmla="*/ 453848 w 971"/>
              <a:gd name="T59" fmla="*/ 1315074 h 971"/>
              <a:gd name="T60" fmla="*/ 543688 w 971"/>
              <a:gd name="T61" fmla="*/ 1353798 h 971"/>
              <a:gd name="T62" fmla="*/ 610293 w 971"/>
              <a:gd name="T63" fmla="*/ 1494754 h 971"/>
              <a:gd name="T64" fmla="*/ 724917 w 971"/>
              <a:gd name="T65" fmla="*/ 1387875 h 971"/>
              <a:gd name="T66" fmla="*/ 822502 w 971"/>
              <a:gd name="T67" fmla="*/ 1504048 h 971"/>
              <a:gd name="T68" fmla="*/ 909244 w 971"/>
              <a:gd name="T69" fmla="*/ 1369288 h 971"/>
              <a:gd name="T70" fmla="*/ 1002182 w 971"/>
              <a:gd name="T71" fmla="*/ 1336759 h 971"/>
              <a:gd name="T72" fmla="*/ 1146236 w 971"/>
              <a:gd name="T73" fmla="*/ 1394071 h 971"/>
              <a:gd name="T74" fmla="*/ 1158628 w 971"/>
              <a:gd name="T75" fmla="*/ 1239174 h 971"/>
              <a:gd name="T76" fmla="*/ 1308878 w 971"/>
              <a:gd name="T77" fmla="*/ 1259311 h 971"/>
              <a:gd name="T78" fmla="*/ 1282546 w 971"/>
              <a:gd name="T79" fmla="*/ 1101316 h 971"/>
              <a:gd name="T80" fmla="*/ 1329015 w 971"/>
              <a:gd name="T81" fmla="*/ 1014574 h 971"/>
              <a:gd name="T82" fmla="*/ 1474618 w 971"/>
              <a:gd name="T83" fmla="*/ 960360 h 971"/>
              <a:gd name="T84" fmla="*/ 1380131 w 971"/>
              <a:gd name="T85" fmla="*/ 837992 h 971"/>
              <a:gd name="T86" fmla="*/ 1186510 w 971"/>
              <a:gd name="T87" fmla="*/ 992889 h 971"/>
              <a:gd name="T88" fmla="*/ 910793 w 971"/>
              <a:gd name="T89" fmla="*/ 1223685 h 971"/>
              <a:gd name="T90" fmla="*/ 552982 w 971"/>
              <a:gd name="T91" fmla="*/ 1209744 h 971"/>
              <a:gd name="T92" fmla="*/ 295853 w 971"/>
              <a:gd name="T93" fmla="*/ 957262 h 971"/>
              <a:gd name="T94" fmla="*/ 277265 w 971"/>
              <a:gd name="T95" fmla="*/ 597902 h 971"/>
              <a:gd name="T96" fmla="*/ 504964 w 971"/>
              <a:gd name="T97" fmla="*/ 320636 h 971"/>
              <a:gd name="T98" fmla="*/ 861226 w 971"/>
              <a:gd name="T99" fmla="*/ 267971 h 971"/>
              <a:gd name="T100" fmla="*/ 1158628 w 971"/>
              <a:gd name="T101" fmla="*/ 469337 h 971"/>
              <a:gd name="T102" fmla="*/ 1243821 w 971"/>
              <a:gd name="T103" fmla="*/ 819404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rgbClr val="D34817"/>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0" name="Freeform 5">
            <a:extLst>
              <a:ext uri="{FF2B5EF4-FFF2-40B4-BE49-F238E27FC236}">
                <a16:creationId xmlns:a16="http://schemas.microsoft.com/office/drawing/2014/main" id="{68545219-D246-5C7C-5E26-D2EB1D959E7B}"/>
              </a:ext>
            </a:extLst>
          </p:cNvPr>
          <p:cNvSpPr>
            <a:spLocks noEditPoints="1"/>
          </p:cNvSpPr>
          <p:nvPr/>
        </p:nvSpPr>
        <p:spPr bwMode="auto">
          <a:xfrm>
            <a:off x="55237" y="3219318"/>
            <a:ext cx="1625012" cy="1625600"/>
          </a:xfrm>
          <a:custGeom>
            <a:avLst/>
            <a:gdLst>
              <a:gd name="T0" fmla="*/ 1122518 w 971"/>
              <a:gd name="T1" fmla="*/ 639107 h 971"/>
              <a:gd name="T2" fmla="*/ 1216689 w 971"/>
              <a:gd name="T3" fmla="*/ 554981 h 971"/>
              <a:gd name="T4" fmla="*/ 1108706 w 971"/>
              <a:gd name="T5" fmla="*/ 489689 h 971"/>
              <a:gd name="T6" fmla="*/ 1177765 w 971"/>
              <a:gd name="T7" fmla="*/ 387984 h 971"/>
              <a:gd name="T8" fmla="*/ 1052204 w 971"/>
              <a:gd name="T9" fmla="*/ 350316 h 971"/>
              <a:gd name="T10" fmla="*/ 1007001 w 971"/>
              <a:gd name="T11" fmla="*/ 285024 h 971"/>
              <a:gd name="T12" fmla="*/ 1020813 w 971"/>
              <a:gd name="T13" fmla="*/ 159463 h 971"/>
              <a:gd name="T14" fmla="*/ 896508 w 971"/>
              <a:gd name="T15" fmla="*/ 183319 h 971"/>
              <a:gd name="T16" fmla="*/ 878929 w 971"/>
              <a:gd name="T17" fmla="*/ 62781 h 971"/>
              <a:gd name="T18" fmla="*/ 760901 w 971"/>
              <a:gd name="T19" fmla="*/ 119283 h 971"/>
              <a:gd name="T20" fmla="*/ 684309 w 971"/>
              <a:gd name="T21" fmla="*/ 101705 h 971"/>
              <a:gd name="T22" fmla="*/ 608972 w 971"/>
              <a:gd name="T23" fmla="*/ 0 h 971"/>
              <a:gd name="T24" fmla="*/ 533635 w 971"/>
              <a:gd name="T25" fmla="*/ 100449 h 971"/>
              <a:gd name="T26" fmla="*/ 439464 w 971"/>
              <a:gd name="T27" fmla="*/ 23857 h 971"/>
              <a:gd name="T28" fmla="*/ 390496 w 971"/>
              <a:gd name="T29" fmla="*/ 144395 h 971"/>
              <a:gd name="T30" fmla="*/ 321437 w 971"/>
              <a:gd name="T31" fmla="*/ 183319 h 971"/>
              <a:gd name="T32" fmla="*/ 197131 w 971"/>
              <a:gd name="T33" fmla="*/ 158207 h 971"/>
              <a:gd name="T34" fmla="*/ 209687 w 971"/>
              <a:gd name="T35" fmla="*/ 283768 h 971"/>
              <a:gd name="T36" fmla="*/ 87893 w 971"/>
              <a:gd name="T37" fmla="*/ 291302 h 971"/>
              <a:gd name="T38" fmla="*/ 133095 w 971"/>
              <a:gd name="T39" fmla="*/ 413097 h 971"/>
              <a:gd name="T40" fmla="*/ 107983 w 971"/>
              <a:gd name="T41" fmla="*/ 488433 h 971"/>
              <a:gd name="T42" fmla="*/ 0 w 971"/>
              <a:gd name="T43" fmla="*/ 553725 h 971"/>
              <a:gd name="T44" fmla="*/ 94171 w 971"/>
              <a:gd name="T45" fmla="*/ 637851 h 971"/>
              <a:gd name="T46" fmla="*/ 7534 w 971"/>
              <a:gd name="T47" fmla="*/ 724489 h 971"/>
              <a:gd name="T48" fmla="*/ 123050 w 971"/>
              <a:gd name="T49" fmla="*/ 784758 h 971"/>
              <a:gd name="T50" fmla="*/ 155696 w 971"/>
              <a:gd name="T51" fmla="*/ 857584 h 971"/>
              <a:gd name="T52" fmla="*/ 120539 w 971"/>
              <a:gd name="T53" fmla="*/ 978122 h 971"/>
              <a:gd name="T54" fmla="*/ 246100 w 971"/>
              <a:gd name="T55" fmla="*/ 976867 h 971"/>
              <a:gd name="T56" fmla="*/ 241078 w 971"/>
              <a:gd name="T57" fmla="*/ 1099917 h 971"/>
              <a:gd name="T58" fmla="*/ 367895 w 971"/>
              <a:gd name="T59" fmla="*/ 1066015 h 971"/>
              <a:gd name="T60" fmla="*/ 440720 w 971"/>
              <a:gd name="T61" fmla="*/ 1097406 h 971"/>
              <a:gd name="T62" fmla="*/ 494711 w 971"/>
              <a:gd name="T63" fmla="*/ 1211666 h 971"/>
              <a:gd name="T64" fmla="*/ 587627 w 971"/>
              <a:gd name="T65" fmla="*/ 1125029 h 971"/>
              <a:gd name="T66" fmla="*/ 666730 w 971"/>
              <a:gd name="T67" fmla="*/ 1219200 h 971"/>
              <a:gd name="T68" fmla="*/ 737045 w 971"/>
              <a:gd name="T69" fmla="*/ 1109962 h 971"/>
              <a:gd name="T70" fmla="*/ 812381 w 971"/>
              <a:gd name="T71" fmla="*/ 1083594 h 971"/>
              <a:gd name="T72" fmla="*/ 929153 w 971"/>
              <a:gd name="T73" fmla="*/ 1130051 h 971"/>
              <a:gd name="T74" fmla="*/ 939198 w 971"/>
              <a:gd name="T75" fmla="*/ 1004490 h 971"/>
              <a:gd name="T76" fmla="*/ 1060993 w 971"/>
              <a:gd name="T77" fmla="*/ 1020813 h 971"/>
              <a:gd name="T78" fmla="*/ 1039647 w 971"/>
              <a:gd name="T79" fmla="*/ 892741 h 971"/>
              <a:gd name="T80" fmla="*/ 1077316 w 971"/>
              <a:gd name="T81" fmla="*/ 822426 h 971"/>
              <a:gd name="T82" fmla="*/ 1195343 w 971"/>
              <a:gd name="T83" fmla="*/ 778480 h 971"/>
              <a:gd name="T84" fmla="*/ 1118751 w 971"/>
              <a:gd name="T85" fmla="*/ 679287 h 971"/>
              <a:gd name="T86" fmla="*/ 961799 w 971"/>
              <a:gd name="T87" fmla="*/ 804848 h 971"/>
              <a:gd name="T88" fmla="*/ 738300 w 971"/>
              <a:gd name="T89" fmla="*/ 991934 h 971"/>
              <a:gd name="T90" fmla="*/ 448254 w 971"/>
              <a:gd name="T91" fmla="*/ 980634 h 971"/>
              <a:gd name="T92" fmla="*/ 239822 w 971"/>
              <a:gd name="T93" fmla="*/ 775969 h 971"/>
              <a:gd name="T94" fmla="*/ 224755 w 971"/>
              <a:gd name="T95" fmla="*/ 484667 h 971"/>
              <a:gd name="T96" fmla="*/ 409330 w 971"/>
              <a:gd name="T97" fmla="*/ 259912 h 971"/>
              <a:gd name="T98" fmla="*/ 698121 w 971"/>
              <a:gd name="T99" fmla="*/ 217221 h 971"/>
              <a:gd name="T100" fmla="*/ 939198 w 971"/>
              <a:gd name="T101" fmla="*/ 380451 h 971"/>
              <a:gd name="T102" fmla="*/ 1008257 w 971"/>
              <a:gd name="T103" fmla="*/ 664219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rgbClr val="D34817"/>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1" name="椭圆 96">
            <a:extLst>
              <a:ext uri="{FF2B5EF4-FFF2-40B4-BE49-F238E27FC236}">
                <a16:creationId xmlns:a16="http://schemas.microsoft.com/office/drawing/2014/main" id="{D87D2914-935E-71CD-772C-9AF70D6C7EF0}"/>
              </a:ext>
            </a:extLst>
          </p:cNvPr>
          <p:cNvSpPr/>
          <p:nvPr/>
        </p:nvSpPr>
        <p:spPr>
          <a:xfrm>
            <a:off x="263868" y="3445951"/>
            <a:ext cx="1172211" cy="1172633"/>
          </a:xfrm>
          <a:prstGeom prst="ellipse">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2" name="椭圆 48">
            <a:extLst>
              <a:ext uri="{FF2B5EF4-FFF2-40B4-BE49-F238E27FC236}">
                <a16:creationId xmlns:a16="http://schemas.microsoft.com/office/drawing/2014/main" id="{AF5B41D6-423A-B051-BA6E-165E04CF9C16}"/>
              </a:ext>
            </a:extLst>
          </p:cNvPr>
          <p:cNvSpPr/>
          <p:nvPr/>
        </p:nvSpPr>
        <p:spPr>
          <a:xfrm>
            <a:off x="2987707" y="1891859"/>
            <a:ext cx="1260000" cy="1260000"/>
          </a:xfrm>
          <a:prstGeom prst="ellipse">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3" name="椭圆 50">
            <a:extLst>
              <a:ext uri="{FF2B5EF4-FFF2-40B4-BE49-F238E27FC236}">
                <a16:creationId xmlns:a16="http://schemas.microsoft.com/office/drawing/2014/main" id="{F5481072-4994-6493-D16E-9914AF9EA864}"/>
              </a:ext>
            </a:extLst>
          </p:cNvPr>
          <p:cNvSpPr/>
          <p:nvPr/>
        </p:nvSpPr>
        <p:spPr>
          <a:xfrm>
            <a:off x="1116752" y="1870127"/>
            <a:ext cx="1440934" cy="1441450"/>
          </a:xfrm>
          <a:prstGeom prst="ellipse">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endParaRPr lang="zh-CN" altLang="en-US">
              <a:solidFill>
                <a:srgbClr val="7030A0"/>
              </a:solidFill>
            </a:endParaRPr>
          </a:p>
        </p:txBody>
      </p:sp>
      <p:sp>
        <p:nvSpPr>
          <p:cNvPr id="74" name="文字方塊 73">
            <a:extLst>
              <a:ext uri="{FF2B5EF4-FFF2-40B4-BE49-F238E27FC236}">
                <a16:creationId xmlns:a16="http://schemas.microsoft.com/office/drawing/2014/main" id="{93C2C966-4137-A8DC-147D-001EC539A77E}"/>
              </a:ext>
            </a:extLst>
          </p:cNvPr>
          <p:cNvSpPr txBox="1"/>
          <p:nvPr/>
        </p:nvSpPr>
        <p:spPr>
          <a:xfrm>
            <a:off x="402284" y="3712767"/>
            <a:ext cx="939935" cy="646331"/>
          </a:xfrm>
          <a:prstGeom prst="rect">
            <a:avLst/>
          </a:prstGeom>
          <a:noFill/>
        </p:spPr>
        <p:txBody>
          <a:bodyPr wrap="square" rtlCol="0">
            <a:spAutoFit/>
          </a:bodyPr>
          <a:lstStyle/>
          <a:p>
            <a:pPr algn="ctr"/>
            <a:r>
              <a:rPr lang="zh-TW" altLang="en-US" b="1" dirty="0">
                <a:solidFill>
                  <a:srgbClr val="FF33CC"/>
                </a:solidFill>
                <a:latin typeface="Times New Roman" panose="02020603050405020304" pitchFamily="18" charset="0"/>
                <a:ea typeface="微軟正黑體" panose="020B0604030504040204" pitchFamily="34" charset="-120"/>
                <a:cs typeface="Times New Roman" panose="02020603050405020304" pitchFamily="18" charset="0"/>
              </a:rPr>
              <a:t>民眾疏散撤離</a:t>
            </a:r>
          </a:p>
        </p:txBody>
      </p:sp>
      <p:sp>
        <p:nvSpPr>
          <p:cNvPr id="75" name="文字方塊 74">
            <a:extLst>
              <a:ext uri="{FF2B5EF4-FFF2-40B4-BE49-F238E27FC236}">
                <a16:creationId xmlns:a16="http://schemas.microsoft.com/office/drawing/2014/main" id="{A4848602-FC53-15B9-71F8-D6C17BBF6197}"/>
              </a:ext>
            </a:extLst>
          </p:cNvPr>
          <p:cNvSpPr txBox="1"/>
          <p:nvPr/>
        </p:nvSpPr>
        <p:spPr>
          <a:xfrm>
            <a:off x="1036450" y="2288862"/>
            <a:ext cx="1623108" cy="646331"/>
          </a:xfrm>
          <a:prstGeom prst="rect">
            <a:avLst/>
          </a:prstGeom>
          <a:noFill/>
        </p:spPr>
        <p:txBody>
          <a:bodyPr wrap="square" rtlCol="0">
            <a:spAutoFit/>
          </a:bodyPr>
          <a:lstStyle/>
          <a:p>
            <a:pPr algn="ctr"/>
            <a:r>
              <a:rPr lang="zh-TW" altLang="en-US" b="1" dirty="0">
                <a:solidFill>
                  <a:schemeClr val="accent2">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rPr>
              <a:t>避難收容處所開設及營運</a:t>
            </a:r>
          </a:p>
        </p:txBody>
      </p:sp>
      <p:sp>
        <p:nvSpPr>
          <p:cNvPr id="76" name="文字方塊 75">
            <a:extLst>
              <a:ext uri="{FF2B5EF4-FFF2-40B4-BE49-F238E27FC236}">
                <a16:creationId xmlns:a16="http://schemas.microsoft.com/office/drawing/2014/main" id="{925C4004-750A-AAD9-4C25-6BB2FCFD12CF}"/>
              </a:ext>
            </a:extLst>
          </p:cNvPr>
          <p:cNvSpPr txBox="1"/>
          <p:nvPr/>
        </p:nvSpPr>
        <p:spPr>
          <a:xfrm>
            <a:off x="3278134" y="2198693"/>
            <a:ext cx="667849" cy="646331"/>
          </a:xfrm>
          <a:prstGeom prst="rect">
            <a:avLst/>
          </a:prstGeom>
          <a:noFill/>
        </p:spPr>
        <p:txBody>
          <a:bodyPr wrap="square" rtlCol="0">
            <a:spAutoFit/>
          </a:bodyPr>
          <a:lstStyle/>
          <a:p>
            <a:pPr algn="ctr"/>
            <a:r>
              <a:rPr lang="zh-TW" altLang="en-US" b="1" dirty="0">
                <a:solidFill>
                  <a:srgbClr val="00B050"/>
                </a:solidFill>
                <a:latin typeface="Times New Roman" panose="02020603050405020304" pitchFamily="18" charset="0"/>
                <a:ea typeface="微軟正黑體" panose="020B0604030504040204" pitchFamily="34" charset="-120"/>
                <a:cs typeface="Times New Roman" panose="02020603050405020304" pitchFamily="18" charset="0"/>
              </a:rPr>
              <a:t>物資</a:t>
            </a:r>
            <a:endParaRPr lang="en-US" altLang="zh-TW" b="1" dirty="0">
              <a:solidFill>
                <a:srgbClr val="00B050"/>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b="1" dirty="0">
                <a:solidFill>
                  <a:srgbClr val="00B050"/>
                </a:solidFill>
                <a:latin typeface="Times New Roman" panose="02020603050405020304" pitchFamily="18" charset="0"/>
                <a:ea typeface="微軟正黑體" panose="020B0604030504040204" pitchFamily="34" charset="-120"/>
                <a:cs typeface="Times New Roman" panose="02020603050405020304" pitchFamily="18" charset="0"/>
              </a:rPr>
              <a:t>發放</a:t>
            </a:r>
          </a:p>
        </p:txBody>
      </p:sp>
    </p:spTree>
    <p:extLst>
      <p:ext uri="{BB962C8B-B14F-4D97-AF65-F5344CB8AC3E}">
        <p14:creationId xmlns:p14="http://schemas.microsoft.com/office/powerpoint/2010/main" val="859284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B04B1-765C-3862-C238-7B38B85C8840}"/>
            </a:ext>
          </a:extLst>
        </p:cNvPr>
        <p:cNvGrpSpPr/>
        <p:nvPr/>
      </p:nvGrpSpPr>
      <p:grpSpPr>
        <a:xfrm>
          <a:off x="0" y="0"/>
          <a:ext cx="0" cy="0"/>
          <a:chOff x="0" y="0"/>
          <a:chExt cx="0" cy="0"/>
        </a:xfrm>
      </p:grpSpPr>
      <p:grpSp>
        <p:nvGrpSpPr>
          <p:cNvPr id="3" name="组合 1">
            <a:extLst>
              <a:ext uri="{FF2B5EF4-FFF2-40B4-BE49-F238E27FC236}">
                <a16:creationId xmlns:a16="http://schemas.microsoft.com/office/drawing/2014/main" id="{732411A5-D02B-0EB6-945D-F5FFF468FA2B}"/>
              </a:ext>
            </a:extLst>
          </p:cNvPr>
          <p:cNvGrpSpPr/>
          <p:nvPr/>
        </p:nvGrpSpPr>
        <p:grpSpPr>
          <a:xfrm>
            <a:off x="842842" y="361490"/>
            <a:ext cx="10506316" cy="769441"/>
            <a:chOff x="1157060" y="523875"/>
            <a:chExt cx="10506316" cy="769441"/>
          </a:xfrm>
        </p:grpSpPr>
        <p:sp>
          <p:nvSpPr>
            <p:cNvPr id="4" name="文本框 4">
              <a:extLst>
                <a:ext uri="{FF2B5EF4-FFF2-40B4-BE49-F238E27FC236}">
                  <a16:creationId xmlns:a16="http://schemas.microsoft.com/office/drawing/2014/main" id="{E2693781-60CE-19D9-D142-394E130B8DCB}"/>
                </a:ext>
              </a:extLst>
            </p:cNvPr>
            <p:cNvSpPr txBox="1"/>
            <p:nvPr/>
          </p:nvSpPr>
          <p:spPr>
            <a:xfrm>
              <a:off x="1628774" y="523875"/>
              <a:ext cx="1003460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操作流程</a:t>
              </a:r>
              <a:r>
                <a:rPr kumimoji="0" lang="en-US" altLang="zh-TW"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啟動期：機制啟動－</a:t>
              </a:r>
              <a:r>
                <a:rPr kumimoji="0" lang="en-US" altLang="zh-TW"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12</a:t>
              </a:r>
              <a:r>
                <a:rPr kumimoji="0" lang="zh-TW"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小時</a:t>
              </a:r>
            </a:p>
          </p:txBody>
        </p:sp>
        <p:sp>
          <p:nvSpPr>
            <p:cNvPr id="6" name="Freeform 1740">
              <a:extLst>
                <a:ext uri="{FF2B5EF4-FFF2-40B4-BE49-F238E27FC236}">
                  <a16:creationId xmlns:a16="http://schemas.microsoft.com/office/drawing/2014/main" id="{7D2C0038-A778-1FBF-37F9-ABD85C2EA6F3}"/>
                </a:ext>
              </a:extLst>
            </p:cNvPr>
            <p:cNvSpPr/>
            <p:nvPr/>
          </p:nvSpPr>
          <p:spPr bwMode="auto">
            <a:xfrm>
              <a:off x="1157060" y="715068"/>
              <a:ext cx="514804" cy="457602"/>
            </a:xfrm>
            <a:custGeom>
              <a:avLst/>
              <a:gdLst>
                <a:gd name="T0" fmla="*/ 45 w 259"/>
                <a:gd name="T1" fmla="*/ 206 h 230"/>
                <a:gd name="T2" fmla="*/ 90 w 259"/>
                <a:gd name="T3" fmla="*/ 43 h 230"/>
                <a:gd name="T4" fmla="*/ 241 w 259"/>
                <a:gd name="T5" fmla="*/ 7 h 230"/>
                <a:gd name="T6" fmla="*/ 165 w 259"/>
                <a:gd name="T7" fmla="*/ 198 h 230"/>
                <a:gd name="T8" fmla="*/ 62 w 259"/>
                <a:gd name="T9" fmla="*/ 219 h 230"/>
                <a:gd name="T10" fmla="*/ 180 w 259"/>
                <a:gd name="T11" fmla="*/ 75 h 230"/>
                <a:gd name="T12" fmla="*/ 45 w 259"/>
                <a:gd name="T13" fmla="*/ 206 h 230"/>
              </a:gdLst>
              <a:ahLst/>
              <a:cxnLst>
                <a:cxn ang="0">
                  <a:pos x="T0" y="T1"/>
                </a:cxn>
                <a:cxn ang="0">
                  <a:pos x="T2" y="T3"/>
                </a:cxn>
                <a:cxn ang="0">
                  <a:pos x="T4" y="T5"/>
                </a:cxn>
                <a:cxn ang="0">
                  <a:pos x="T6" y="T7"/>
                </a:cxn>
                <a:cxn ang="0">
                  <a:pos x="T8" y="T9"/>
                </a:cxn>
                <a:cxn ang="0">
                  <a:pos x="T10" y="T11"/>
                </a:cxn>
                <a:cxn ang="0">
                  <a:pos x="T12" y="T13"/>
                </a:cxn>
              </a:cxnLst>
              <a:rect l="0" t="0" r="r" b="b"/>
              <a:pathLst>
                <a:path w="259" h="230">
                  <a:moveTo>
                    <a:pt x="45" y="206"/>
                  </a:moveTo>
                  <a:cubicBezTo>
                    <a:pt x="45" y="206"/>
                    <a:pt x="0" y="104"/>
                    <a:pt x="90" y="43"/>
                  </a:cubicBezTo>
                  <a:cubicBezTo>
                    <a:pt x="90" y="43"/>
                    <a:pt x="149" y="0"/>
                    <a:pt x="241" y="7"/>
                  </a:cubicBezTo>
                  <a:cubicBezTo>
                    <a:pt x="241" y="7"/>
                    <a:pt x="259" y="150"/>
                    <a:pt x="165" y="198"/>
                  </a:cubicBezTo>
                  <a:cubicBezTo>
                    <a:pt x="165" y="198"/>
                    <a:pt x="115" y="230"/>
                    <a:pt x="62" y="219"/>
                  </a:cubicBezTo>
                  <a:cubicBezTo>
                    <a:pt x="62" y="219"/>
                    <a:pt x="74" y="144"/>
                    <a:pt x="180" y="75"/>
                  </a:cubicBezTo>
                  <a:cubicBezTo>
                    <a:pt x="180" y="75"/>
                    <a:pt x="82" y="103"/>
                    <a:pt x="45" y="206"/>
                  </a:cubicBezTo>
                  <a:close/>
                </a:path>
              </a:pathLst>
            </a:custGeom>
            <a:solidFill>
              <a:srgbClr val="EC4570"/>
            </a:solidFill>
            <a:ln>
              <a:noFill/>
            </a:ln>
          </p:spPr>
          <p:txBody>
            <a:bodyPr vert="horz" wrap="square" lIns="91440" tIns="45720" rIns="91440" bIns="45720" numCol="1" anchor="t" anchorCtr="0" compatLnSpc="1"/>
            <a:lstStyle/>
            <a:p>
              <a:endParaRPr lang="zh-CN" altLang="en-US"/>
            </a:p>
          </p:txBody>
        </p:sp>
      </p:grpSp>
      <p:cxnSp>
        <p:nvCxnSpPr>
          <p:cNvPr id="7" name="直接连接符 6">
            <a:extLst>
              <a:ext uri="{FF2B5EF4-FFF2-40B4-BE49-F238E27FC236}">
                <a16:creationId xmlns:a16="http://schemas.microsoft.com/office/drawing/2014/main" id="{B95DE4D5-BA53-2D82-571E-E22F9A1AD4D2}"/>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A2D87FC9-43A3-49B6-936C-D73C11A4FA4B}"/>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26</a:t>
            </a:fld>
            <a:endParaRPr lang="zh-TW" altLang="en-US"/>
          </a:p>
        </p:txBody>
      </p:sp>
      <p:graphicFrame>
        <p:nvGraphicFramePr>
          <p:cNvPr id="23" name="表格 22">
            <a:extLst>
              <a:ext uri="{FF2B5EF4-FFF2-40B4-BE49-F238E27FC236}">
                <a16:creationId xmlns:a16="http://schemas.microsoft.com/office/drawing/2014/main" id="{43352CF7-C64E-4045-D93D-3D02105D879F}"/>
              </a:ext>
            </a:extLst>
          </p:cNvPr>
          <p:cNvGraphicFramePr>
            <a:graphicFrameLocks noGrp="1"/>
          </p:cNvGraphicFramePr>
          <p:nvPr>
            <p:extLst>
              <p:ext uri="{D42A27DB-BD31-4B8C-83A1-F6EECF244321}">
                <p14:modId xmlns:p14="http://schemas.microsoft.com/office/powerpoint/2010/main" val="2728238739"/>
              </p:ext>
            </p:extLst>
          </p:nvPr>
        </p:nvGraphicFramePr>
        <p:xfrm>
          <a:off x="1" y="1526000"/>
          <a:ext cx="12191999" cy="5332000"/>
        </p:xfrm>
        <a:graphic>
          <a:graphicData uri="http://schemas.openxmlformats.org/drawingml/2006/table">
            <a:tbl>
              <a:tblPr firstRow="1" bandRow="1">
                <a:tableStyleId>{21E4AEA4-8DFA-4A89-87EB-49C32662AFE0}</a:tableStyleId>
              </a:tblPr>
              <a:tblGrid>
                <a:gridCol w="2541064">
                  <a:extLst>
                    <a:ext uri="{9D8B030D-6E8A-4147-A177-3AD203B41FA5}">
                      <a16:colId xmlns:a16="http://schemas.microsoft.com/office/drawing/2014/main" val="3234499557"/>
                    </a:ext>
                  </a:extLst>
                </a:gridCol>
                <a:gridCol w="9650935">
                  <a:extLst>
                    <a:ext uri="{9D8B030D-6E8A-4147-A177-3AD203B41FA5}">
                      <a16:colId xmlns:a16="http://schemas.microsoft.com/office/drawing/2014/main" val="4234012159"/>
                    </a:ext>
                  </a:extLst>
                </a:gridCol>
              </a:tblGrid>
              <a:tr h="400037">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功能分組</a:t>
                      </a:r>
                    </a:p>
                  </a:txBody>
                  <a:tcPr anchor="ct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工作</a:t>
                      </a:r>
                    </a:p>
                  </a:txBody>
                  <a:tcPr anchor="ctr"/>
                </a:tc>
                <a:extLst>
                  <a:ext uri="{0D108BD9-81ED-4DB2-BD59-A6C34878D82A}">
                    <a16:rowId xmlns:a16="http://schemas.microsoft.com/office/drawing/2014/main" val="3355569026"/>
                  </a:ext>
                </a:extLst>
              </a:tr>
              <a:tr h="2761899">
                <a:tc>
                  <a:txBody>
                    <a:bodyPr/>
                    <a:lstStyle/>
                    <a:p>
                      <a:pPr algn="ctr"/>
                      <a:r>
                        <a:rPr lang="zh-TW"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協作中心主任</a:t>
                      </a:r>
                      <a:r>
                        <a:rPr lang="en-US"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副主任</a:t>
                      </a:r>
                      <a:endParaRPr lang="en-US"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啟動協作中心災時運作機制</a:t>
                      </a:r>
                      <a:r>
                        <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180975" lvl="0" indent="-180975" algn="just"/>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協作中心主任</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副主任於災時</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收到地區應變中心指示</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後，立即</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啟動協作中心災時運作機制</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，並確認須協作之工作項目及啟動之功能分組組別。</a:t>
                      </a:r>
                    </a:p>
                    <a:p>
                      <a:pPr marL="180975" lvl="0" indent="-180975" algn="just"/>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2.</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通知須啟動之</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功能分組組長，進行召回第</a:t>
                      </a:r>
                      <a:r>
                        <a:rPr lang="en-US"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梯次運作人員</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運作梯次數建議配合地區應變中心輪值梯次數規劃</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，並於時限內進駐</a:t>
                      </a:r>
                      <a:r>
                        <a:rPr lang="zh-TW" altLang="zh-TW" sz="1800" b="1" u="sng" kern="1200" baseline="0" dirty="0">
                          <a:solidFill>
                            <a:srgbClr val="00B050"/>
                          </a:solidFill>
                          <a:effectLst/>
                          <a:uFill>
                            <a:solidFill>
                              <a:srgbClr val="00B050"/>
                            </a:solidFill>
                          </a:uFill>
                          <a:latin typeface="Times New Roman" panose="02020603050405020304" pitchFamily="18" charset="0"/>
                          <a:ea typeface="微軟正黑體" panose="020B0604030504040204" pitchFamily="34" charset="-120"/>
                          <a:cs typeface="Times New Roman" panose="02020603050405020304" pitchFamily="18" charset="0"/>
                        </a:rPr>
                        <a:t>指定作業地點</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報到，啟動之各功能分組</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組長</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就人員召回及報到情形定時</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回報規劃協調組</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；如有</a:t>
                      </a:r>
                      <a:r>
                        <a:rPr lang="zh-TW" altLang="zh-TW" sz="1800" b="1" u="sng" kern="1200" baseline="0" dirty="0">
                          <a:solidFill>
                            <a:srgbClr val="00B050"/>
                          </a:solidFill>
                          <a:effectLst/>
                          <a:uFill>
                            <a:solidFill>
                              <a:srgbClr val="00B050"/>
                            </a:solidFill>
                          </a:uFill>
                          <a:latin typeface="Times New Roman" panose="02020603050405020304" pitchFamily="18" charset="0"/>
                          <a:ea typeface="微軟正黑體" panose="020B0604030504040204" pitchFamily="34" charset="-120"/>
                          <a:cs typeface="Times New Roman" panose="02020603050405020304" pitchFamily="18" charset="0"/>
                        </a:rPr>
                        <a:t>報到人力不足之情形</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，得先由該功能分組組長通知後續梯次運作人員遞補，如仍有不足則回報規劃協調組請求人力支援。</a:t>
                      </a:r>
                    </a:p>
                    <a:p>
                      <a:pPr marL="180975" lvl="0" indent="-180975" algn="just"/>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3.</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各功能分組</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梯次運作人員</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到達作業地點後即</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依平時規劃開始應勤準備</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如簽到、文書作業、通訊器材、個人防護裝備、人力盤點等</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p>
                  </a:txBody>
                  <a:tcPr anchor="ctr"/>
                </a:tc>
                <a:extLst>
                  <a:ext uri="{0D108BD9-81ED-4DB2-BD59-A6C34878D82A}">
                    <a16:rowId xmlns:a16="http://schemas.microsoft.com/office/drawing/2014/main" val="3817809314"/>
                  </a:ext>
                </a:extLst>
              </a:tr>
              <a:tr h="2170064">
                <a:tc>
                  <a:txBody>
                    <a:bodyPr/>
                    <a:lstStyle/>
                    <a:p>
                      <a:pPr algn="ctr"/>
                      <a:r>
                        <a:rPr lang="zh-TW"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規劃協調組</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180975" lvl="0" indent="-180975" algn="just" defTabSz="914400" rtl="0" eaLnBrk="1" latinLnBrk="0" hangingPunct="1"/>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梯次運作人員</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於時限內</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進駐公所之協作中心區域</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，並定時依各功能分組回報情形，</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掌握及彙整</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協作中心啟動之</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各功能分組出勤人力及協助工作執行情形</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p>
                    <a:p>
                      <a:pPr marL="180975" lvl="0" indent="-180975" algn="just" defTabSz="914400" rtl="0" eaLnBrk="1" latinLnBrk="0" hangingPunct="1"/>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2.</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掌握及彙整功能分組運作</a:t>
                      </a:r>
                      <a:r>
                        <a:rPr lang="zh-TW" altLang="zh-TW" sz="1800" b="1" u="sng" kern="1200" baseline="0" dirty="0">
                          <a:solidFill>
                            <a:srgbClr val="00B050"/>
                          </a:solidFill>
                          <a:effectLst/>
                          <a:uFill>
                            <a:solidFill>
                              <a:srgbClr val="00B050"/>
                            </a:solidFill>
                          </a:uFill>
                          <a:latin typeface="Times New Roman" panose="02020603050405020304" pitchFamily="18" charset="0"/>
                          <a:ea typeface="微軟正黑體" panose="020B0604030504040204" pitchFamily="34" charset="-120"/>
                          <a:cs typeface="Times New Roman" panose="02020603050405020304" pitchFamily="18" charset="0"/>
                        </a:rPr>
                        <a:t>人力不足情形</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，統一協調其他功能分組人力支援或負責向地區應變中心請求人力支援。</a:t>
                      </a:r>
                    </a:p>
                    <a:p>
                      <a:pPr marL="180975" lvl="0" indent="-180975" algn="just" defTabSz="914400" rtl="0" eaLnBrk="1" latinLnBrk="0" hangingPunct="1"/>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3.</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配合地區應變中心</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工作會議召開，</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報告協作中心運作情形</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如災區民眾疏散撤離、避難收容處所開設及營運等</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p>
                    <a:p>
                      <a:pPr marL="180975" lvl="0" indent="-180975" algn="just" defTabSz="914400" rtl="0" eaLnBrk="1" latinLnBrk="0" hangingPunct="1"/>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4.</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負責</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紀錄</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協作中心啟動期完整之</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運作情形</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p>
                  </a:txBody>
                  <a:tcPr anchor="ctr"/>
                </a:tc>
                <a:extLst>
                  <a:ext uri="{0D108BD9-81ED-4DB2-BD59-A6C34878D82A}">
                    <a16:rowId xmlns:a16="http://schemas.microsoft.com/office/drawing/2014/main" val="1933461079"/>
                  </a:ext>
                </a:extLst>
              </a:tr>
            </a:tbl>
          </a:graphicData>
        </a:graphic>
      </p:graphicFrame>
    </p:spTree>
    <p:extLst>
      <p:ext uri="{BB962C8B-B14F-4D97-AF65-F5344CB8AC3E}">
        <p14:creationId xmlns:p14="http://schemas.microsoft.com/office/powerpoint/2010/main" val="22644960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766DD-BAAD-EB98-C48D-EB3D26300B9F}"/>
            </a:ext>
          </a:extLst>
        </p:cNvPr>
        <p:cNvGrpSpPr/>
        <p:nvPr/>
      </p:nvGrpSpPr>
      <p:grpSpPr>
        <a:xfrm>
          <a:off x="0" y="0"/>
          <a:ext cx="0" cy="0"/>
          <a:chOff x="0" y="0"/>
          <a:chExt cx="0" cy="0"/>
        </a:xfrm>
      </p:grpSpPr>
      <p:grpSp>
        <p:nvGrpSpPr>
          <p:cNvPr id="3" name="组合 1">
            <a:extLst>
              <a:ext uri="{FF2B5EF4-FFF2-40B4-BE49-F238E27FC236}">
                <a16:creationId xmlns:a16="http://schemas.microsoft.com/office/drawing/2014/main" id="{F6EE8C3D-0909-DA05-B1F7-C93A615D8107}"/>
              </a:ext>
            </a:extLst>
          </p:cNvPr>
          <p:cNvGrpSpPr/>
          <p:nvPr/>
        </p:nvGrpSpPr>
        <p:grpSpPr>
          <a:xfrm>
            <a:off x="842842" y="361490"/>
            <a:ext cx="10506316" cy="769441"/>
            <a:chOff x="1157060" y="523875"/>
            <a:chExt cx="10506316" cy="769441"/>
          </a:xfrm>
        </p:grpSpPr>
        <p:sp>
          <p:nvSpPr>
            <p:cNvPr id="4" name="文本框 4">
              <a:extLst>
                <a:ext uri="{FF2B5EF4-FFF2-40B4-BE49-F238E27FC236}">
                  <a16:creationId xmlns:a16="http://schemas.microsoft.com/office/drawing/2014/main" id="{653246BF-FF41-FC6B-313D-981DA749D176}"/>
                </a:ext>
              </a:extLst>
            </p:cNvPr>
            <p:cNvSpPr txBox="1"/>
            <p:nvPr/>
          </p:nvSpPr>
          <p:spPr>
            <a:xfrm>
              <a:off x="1628774" y="523875"/>
              <a:ext cx="1003460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操作流程</a:t>
              </a:r>
              <a:r>
                <a:rPr kumimoji="0" lang="en-US" altLang="zh-TW"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啟動期：機制啟動－</a:t>
              </a:r>
              <a:r>
                <a:rPr kumimoji="0" lang="en-US" altLang="zh-TW"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12</a:t>
              </a:r>
              <a:r>
                <a:rPr kumimoji="0" lang="zh-TW"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小時</a:t>
              </a:r>
            </a:p>
          </p:txBody>
        </p:sp>
        <p:sp>
          <p:nvSpPr>
            <p:cNvPr id="6" name="Freeform 1740">
              <a:extLst>
                <a:ext uri="{FF2B5EF4-FFF2-40B4-BE49-F238E27FC236}">
                  <a16:creationId xmlns:a16="http://schemas.microsoft.com/office/drawing/2014/main" id="{A4ED0ACE-D583-4F3C-FD75-71053ABFB63B}"/>
                </a:ext>
              </a:extLst>
            </p:cNvPr>
            <p:cNvSpPr/>
            <p:nvPr/>
          </p:nvSpPr>
          <p:spPr bwMode="auto">
            <a:xfrm>
              <a:off x="1157060" y="715068"/>
              <a:ext cx="514804" cy="457602"/>
            </a:xfrm>
            <a:custGeom>
              <a:avLst/>
              <a:gdLst>
                <a:gd name="T0" fmla="*/ 45 w 259"/>
                <a:gd name="T1" fmla="*/ 206 h 230"/>
                <a:gd name="T2" fmla="*/ 90 w 259"/>
                <a:gd name="T3" fmla="*/ 43 h 230"/>
                <a:gd name="T4" fmla="*/ 241 w 259"/>
                <a:gd name="T5" fmla="*/ 7 h 230"/>
                <a:gd name="T6" fmla="*/ 165 w 259"/>
                <a:gd name="T7" fmla="*/ 198 h 230"/>
                <a:gd name="T8" fmla="*/ 62 w 259"/>
                <a:gd name="T9" fmla="*/ 219 h 230"/>
                <a:gd name="T10" fmla="*/ 180 w 259"/>
                <a:gd name="T11" fmla="*/ 75 h 230"/>
                <a:gd name="T12" fmla="*/ 45 w 259"/>
                <a:gd name="T13" fmla="*/ 206 h 230"/>
              </a:gdLst>
              <a:ahLst/>
              <a:cxnLst>
                <a:cxn ang="0">
                  <a:pos x="T0" y="T1"/>
                </a:cxn>
                <a:cxn ang="0">
                  <a:pos x="T2" y="T3"/>
                </a:cxn>
                <a:cxn ang="0">
                  <a:pos x="T4" y="T5"/>
                </a:cxn>
                <a:cxn ang="0">
                  <a:pos x="T6" y="T7"/>
                </a:cxn>
                <a:cxn ang="0">
                  <a:pos x="T8" y="T9"/>
                </a:cxn>
                <a:cxn ang="0">
                  <a:pos x="T10" y="T11"/>
                </a:cxn>
                <a:cxn ang="0">
                  <a:pos x="T12" y="T13"/>
                </a:cxn>
              </a:cxnLst>
              <a:rect l="0" t="0" r="r" b="b"/>
              <a:pathLst>
                <a:path w="259" h="230">
                  <a:moveTo>
                    <a:pt x="45" y="206"/>
                  </a:moveTo>
                  <a:cubicBezTo>
                    <a:pt x="45" y="206"/>
                    <a:pt x="0" y="104"/>
                    <a:pt x="90" y="43"/>
                  </a:cubicBezTo>
                  <a:cubicBezTo>
                    <a:pt x="90" y="43"/>
                    <a:pt x="149" y="0"/>
                    <a:pt x="241" y="7"/>
                  </a:cubicBezTo>
                  <a:cubicBezTo>
                    <a:pt x="241" y="7"/>
                    <a:pt x="259" y="150"/>
                    <a:pt x="165" y="198"/>
                  </a:cubicBezTo>
                  <a:cubicBezTo>
                    <a:pt x="165" y="198"/>
                    <a:pt x="115" y="230"/>
                    <a:pt x="62" y="219"/>
                  </a:cubicBezTo>
                  <a:cubicBezTo>
                    <a:pt x="62" y="219"/>
                    <a:pt x="74" y="144"/>
                    <a:pt x="180" y="75"/>
                  </a:cubicBezTo>
                  <a:cubicBezTo>
                    <a:pt x="180" y="75"/>
                    <a:pt x="82" y="103"/>
                    <a:pt x="45" y="206"/>
                  </a:cubicBezTo>
                  <a:close/>
                </a:path>
              </a:pathLst>
            </a:custGeom>
            <a:solidFill>
              <a:srgbClr val="EC4570"/>
            </a:solidFill>
            <a:ln>
              <a:noFill/>
            </a:ln>
          </p:spPr>
          <p:txBody>
            <a:bodyPr vert="horz" wrap="square" lIns="91440" tIns="45720" rIns="91440" bIns="45720" numCol="1" anchor="t" anchorCtr="0" compatLnSpc="1"/>
            <a:lstStyle/>
            <a:p>
              <a:endParaRPr lang="zh-CN" altLang="en-US"/>
            </a:p>
          </p:txBody>
        </p:sp>
      </p:grpSp>
      <p:cxnSp>
        <p:nvCxnSpPr>
          <p:cNvPr id="7" name="直接连接符 6">
            <a:extLst>
              <a:ext uri="{FF2B5EF4-FFF2-40B4-BE49-F238E27FC236}">
                <a16:creationId xmlns:a16="http://schemas.microsoft.com/office/drawing/2014/main" id="{4ECCACEF-7F9C-B107-3441-C780413A9917}"/>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57AE9268-F903-B7AE-FF79-940B41452BCC}"/>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27</a:t>
            </a:fld>
            <a:endParaRPr lang="zh-TW" altLang="en-US"/>
          </a:p>
        </p:txBody>
      </p:sp>
      <p:graphicFrame>
        <p:nvGraphicFramePr>
          <p:cNvPr id="2" name="表格 1">
            <a:extLst>
              <a:ext uri="{FF2B5EF4-FFF2-40B4-BE49-F238E27FC236}">
                <a16:creationId xmlns:a16="http://schemas.microsoft.com/office/drawing/2014/main" id="{DD386E12-9A27-C271-41AD-DB05D37E2B58}"/>
              </a:ext>
            </a:extLst>
          </p:cNvPr>
          <p:cNvGraphicFramePr>
            <a:graphicFrameLocks noGrp="1"/>
          </p:cNvGraphicFramePr>
          <p:nvPr>
            <p:extLst>
              <p:ext uri="{D42A27DB-BD31-4B8C-83A1-F6EECF244321}">
                <p14:modId xmlns:p14="http://schemas.microsoft.com/office/powerpoint/2010/main" val="3540541185"/>
              </p:ext>
            </p:extLst>
          </p:nvPr>
        </p:nvGraphicFramePr>
        <p:xfrm>
          <a:off x="1" y="1534879"/>
          <a:ext cx="12168694" cy="5323119"/>
        </p:xfrm>
        <a:graphic>
          <a:graphicData uri="http://schemas.openxmlformats.org/drawingml/2006/table">
            <a:tbl>
              <a:tblPr firstRow="1" bandRow="1">
                <a:tableStyleId>{21E4AEA4-8DFA-4A89-87EB-49C32662AFE0}</a:tableStyleId>
              </a:tblPr>
              <a:tblGrid>
                <a:gridCol w="1824221">
                  <a:extLst>
                    <a:ext uri="{9D8B030D-6E8A-4147-A177-3AD203B41FA5}">
                      <a16:colId xmlns:a16="http://schemas.microsoft.com/office/drawing/2014/main" val="3234499557"/>
                    </a:ext>
                  </a:extLst>
                </a:gridCol>
                <a:gridCol w="10344473">
                  <a:extLst>
                    <a:ext uri="{9D8B030D-6E8A-4147-A177-3AD203B41FA5}">
                      <a16:colId xmlns:a16="http://schemas.microsoft.com/office/drawing/2014/main" val="4234012159"/>
                    </a:ext>
                  </a:extLst>
                </a:gridCol>
              </a:tblGrid>
              <a:tr h="387136">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功能分組</a:t>
                      </a:r>
                    </a:p>
                  </a:txBody>
                  <a:tcPr anchor="ctr"/>
                </a:tc>
                <a:tc>
                  <a:txBody>
                    <a:bodyPr/>
                    <a:lstStyle/>
                    <a:p>
                      <a:pPr algn="ct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工作</a:t>
                      </a:r>
                    </a:p>
                  </a:txBody>
                  <a:tcPr anchor="ctr"/>
                </a:tc>
                <a:extLst>
                  <a:ext uri="{0D108BD9-81ED-4DB2-BD59-A6C34878D82A}">
                    <a16:rowId xmlns:a16="http://schemas.microsoft.com/office/drawing/2014/main" val="3355569026"/>
                  </a:ext>
                </a:extLst>
              </a:tr>
              <a:tr h="3000303">
                <a:tc>
                  <a:txBody>
                    <a:bodyPr/>
                    <a:lstStyle/>
                    <a:p>
                      <a:pPr algn="ctr"/>
                      <a:r>
                        <a:rPr lang="zh-TW"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作業組</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algn="just"/>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須啟動之小組</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梯次運作人員於時限內依平時規劃進駐之作業地點</a:t>
                      </a:r>
                      <a:r>
                        <a:rPr lang="en-US"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依地區應變中心指示須開設</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及</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B</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兩處避難收容處所，避難收容小組負責</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避難收容處所開設及營運之第</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梯次運作人員直接至</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避難收容處所報到；負責</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B</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避難收容處所開設及營運之第</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梯次運作人員則直接至</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B</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避難收容處所報到</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執行協作工作，並定時彙整各小組出勤人力及協助工作執行情形回報規劃協調組</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p>
                    <a:p>
                      <a:pPr marL="180975" lvl="0" indent="-180975" algn="just"/>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疏散撤離小組：原則</a:t>
                      </a:r>
                      <a:r>
                        <a:rPr lang="zh-TW" altLang="zh-TW" sz="1800" b="1" u="sng" kern="1200" baseline="0" dirty="0">
                          <a:solidFill>
                            <a:srgbClr val="00B050"/>
                          </a:solidFill>
                          <a:effectLst/>
                          <a:uFill>
                            <a:solidFill>
                              <a:srgbClr val="00B050"/>
                            </a:solidFill>
                          </a:uFill>
                          <a:latin typeface="Times New Roman" panose="02020603050405020304" pitchFamily="18" charset="0"/>
                          <a:ea typeface="微軟正黑體" panose="020B0604030504040204" pitchFamily="34" charset="-120"/>
                          <a:cs typeface="Times New Roman" panose="02020603050405020304" pitchFamily="18" charset="0"/>
                        </a:rPr>
                        <a:t>以</a:t>
                      </a:r>
                      <a:r>
                        <a:rPr lang="en-US" altLang="zh-TW" sz="1800" b="1" u="sng" kern="1200" baseline="0" dirty="0">
                          <a:solidFill>
                            <a:srgbClr val="00B050"/>
                          </a:solidFill>
                          <a:effectLst/>
                          <a:uFill>
                            <a:solidFill>
                              <a:srgbClr val="00B050"/>
                            </a:solidFill>
                          </a:uFill>
                          <a:latin typeface="Times New Roman" panose="02020603050405020304" pitchFamily="18" charset="0"/>
                          <a:ea typeface="微軟正黑體" panose="020B0604030504040204" pitchFamily="34" charset="-120"/>
                          <a:cs typeface="Times New Roman" panose="02020603050405020304" pitchFamily="18" charset="0"/>
                        </a:rPr>
                        <a:t>2</a:t>
                      </a:r>
                      <a:r>
                        <a:rPr lang="zh-TW" altLang="zh-TW" sz="1800" b="1" u="sng" kern="1200" baseline="0" dirty="0">
                          <a:solidFill>
                            <a:srgbClr val="00B050"/>
                          </a:solidFill>
                          <a:effectLst/>
                          <a:uFill>
                            <a:solidFill>
                              <a:srgbClr val="00B050"/>
                            </a:solidFill>
                          </a:uFill>
                          <a:latin typeface="Times New Roman" panose="02020603050405020304" pitchFamily="18" charset="0"/>
                          <a:ea typeface="微軟正黑體" panose="020B0604030504040204" pitchFamily="34" charset="-120"/>
                          <a:cs typeface="Times New Roman" panose="02020603050405020304" pitchFamily="18" charset="0"/>
                        </a:rPr>
                        <a:t>人為</a:t>
                      </a:r>
                      <a:r>
                        <a:rPr lang="en-US" altLang="zh-TW" sz="1800" b="1" u="sng" kern="1200" baseline="0" dirty="0">
                          <a:solidFill>
                            <a:srgbClr val="00B050"/>
                          </a:solidFill>
                          <a:effectLst/>
                          <a:uFill>
                            <a:solidFill>
                              <a:srgbClr val="00B050"/>
                            </a:solidFill>
                          </a:u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b="1" u="sng" kern="1200" baseline="0" dirty="0">
                          <a:solidFill>
                            <a:srgbClr val="00B050"/>
                          </a:solidFill>
                          <a:effectLst/>
                          <a:uFill>
                            <a:solidFill>
                              <a:srgbClr val="00B050"/>
                            </a:solidFill>
                          </a:uFill>
                          <a:latin typeface="Times New Roman" panose="02020603050405020304" pitchFamily="18" charset="0"/>
                          <a:ea typeface="微軟正黑體" panose="020B0604030504040204" pitchFamily="34" charset="-120"/>
                          <a:cs typeface="Times New Roman" panose="02020603050405020304" pitchFamily="18" charset="0"/>
                        </a:rPr>
                        <a:t>組</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，依實際需要</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配合政府部門相關人員</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協助該公所轄內災區民眾進行疏散撤離。</a:t>
                      </a:r>
                    </a:p>
                    <a:p>
                      <a:pPr marL="180975" lvl="0" indent="-180975" algn="just"/>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2.</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避難收容小組：依地區應變中心指示開設之避難收容處所數量，</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按既有機制與規範</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，協助避難收容處所開設及營運。</a:t>
                      </a:r>
                    </a:p>
                    <a:p>
                      <a:pPr marL="180975" indent="-180975" algn="just"/>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3.</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物資發放小組：原則</a:t>
                      </a:r>
                      <a:r>
                        <a:rPr lang="zh-TW" altLang="zh-TW" sz="1800" b="1" u="sng" kern="1200" baseline="0" dirty="0">
                          <a:solidFill>
                            <a:srgbClr val="00B050"/>
                          </a:solidFill>
                          <a:effectLst/>
                          <a:uFill>
                            <a:solidFill>
                              <a:srgbClr val="00B050"/>
                            </a:solidFill>
                          </a:uFill>
                          <a:latin typeface="Times New Roman" panose="02020603050405020304" pitchFamily="18" charset="0"/>
                          <a:ea typeface="微軟正黑體" panose="020B0604030504040204" pitchFamily="34" charset="-120"/>
                          <a:cs typeface="Times New Roman" panose="02020603050405020304" pitchFamily="18" charset="0"/>
                        </a:rPr>
                        <a:t>以</a:t>
                      </a:r>
                      <a:r>
                        <a:rPr lang="en-US" altLang="zh-TW" sz="1800" b="1" u="sng" kern="1200" baseline="0" dirty="0">
                          <a:solidFill>
                            <a:srgbClr val="00B050"/>
                          </a:solidFill>
                          <a:effectLst/>
                          <a:uFill>
                            <a:solidFill>
                              <a:srgbClr val="00B050"/>
                            </a:solidFill>
                          </a:u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zh-TW" sz="1800" b="1" u="sng" kern="1200" baseline="0" dirty="0">
                          <a:solidFill>
                            <a:srgbClr val="00B050"/>
                          </a:solidFill>
                          <a:effectLst/>
                          <a:uFill>
                            <a:solidFill>
                              <a:srgbClr val="00B050"/>
                            </a:solidFill>
                          </a:uFill>
                          <a:latin typeface="Times New Roman" panose="02020603050405020304" pitchFamily="18" charset="0"/>
                          <a:ea typeface="微軟正黑體" panose="020B0604030504040204" pitchFamily="34" charset="-120"/>
                          <a:cs typeface="Times New Roman" panose="02020603050405020304" pitchFamily="18" charset="0"/>
                        </a:rPr>
                        <a:t>人為</a:t>
                      </a:r>
                      <a:r>
                        <a:rPr lang="en-US" altLang="zh-TW" sz="1800" b="1" u="sng" kern="1200" baseline="0" dirty="0">
                          <a:solidFill>
                            <a:srgbClr val="00B050"/>
                          </a:solidFill>
                          <a:effectLst/>
                          <a:uFill>
                            <a:solidFill>
                              <a:srgbClr val="00B050"/>
                            </a:solidFill>
                          </a:u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b="1" u="sng" kern="1200" baseline="0" dirty="0">
                          <a:solidFill>
                            <a:srgbClr val="00B050"/>
                          </a:solidFill>
                          <a:effectLst/>
                          <a:uFill>
                            <a:solidFill>
                              <a:srgbClr val="00B050"/>
                            </a:solidFill>
                          </a:uFill>
                          <a:latin typeface="Times New Roman" panose="02020603050405020304" pitchFamily="18" charset="0"/>
                          <a:ea typeface="微軟正黑體" panose="020B0604030504040204" pitchFamily="34" charset="-120"/>
                          <a:cs typeface="Times New Roman" panose="02020603050405020304" pitchFamily="18" charset="0"/>
                        </a:rPr>
                        <a:t>組</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，依實際需要</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配合政府部門相關人員</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協助各類物資之發放與收受登記事宜。</a:t>
                      </a:r>
                    </a:p>
                  </a:txBody>
                  <a:tcPr anchor="ctr"/>
                </a:tc>
                <a:extLst>
                  <a:ext uri="{0D108BD9-81ED-4DB2-BD59-A6C34878D82A}">
                    <a16:rowId xmlns:a16="http://schemas.microsoft.com/office/drawing/2014/main" val="3817809314"/>
                  </a:ext>
                </a:extLst>
              </a:tr>
              <a:tr h="967840">
                <a:tc>
                  <a:txBody>
                    <a:bodyPr/>
                    <a:lstStyle/>
                    <a:p>
                      <a:pPr algn="ctr"/>
                      <a:r>
                        <a:rPr lang="zh-TW"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後勤支援組</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180975" lvl="0" indent="-180975" algn="just" defTabSz="914400" rtl="0" eaLnBrk="1" latinLnBrk="0" hangingPunct="1"/>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梯次運作人員於時限內依平時規劃進駐之作業地點執行協作工作，並定時彙整出勤人力及協助工作執行情形回報規劃協調組。</a:t>
                      </a:r>
                    </a:p>
                    <a:p>
                      <a:pPr marL="180975" lvl="0" indent="-180975" algn="just" defTabSz="914400" rtl="0" eaLnBrk="1" latinLnBrk="0" hangingPunct="1"/>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2.</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辦理</a:t>
                      </a:r>
                      <a:r>
                        <a:rPr lang="zh-TW" altLang="zh-TW" sz="1800" b="1"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協作中心成員</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膳食、物資傳遞等事先規劃之後勤事宜。</a:t>
                      </a:r>
                    </a:p>
                  </a:txBody>
                  <a:tcPr anchor="ctr"/>
                </a:tc>
                <a:extLst>
                  <a:ext uri="{0D108BD9-81ED-4DB2-BD59-A6C34878D82A}">
                    <a16:rowId xmlns:a16="http://schemas.microsoft.com/office/drawing/2014/main" val="1933461079"/>
                  </a:ext>
                </a:extLst>
              </a:tr>
              <a:tr h="967840">
                <a:tc>
                  <a:txBody>
                    <a:bodyPr/>
                    <a:lstStyle/>
                    <a:p>
                      <a:pPr algn="ctr"/>
                      <a:r>
                        <a:rPr lang="zh-TW"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財務行政組</a:t>
                      </a:r>
                      <a:endParaRPr lang="en-US" altLang="zh-TW" sz="1800" b="1"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1800" b="1" u="sng"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u="sng" kern="1200" dirty="0">
                          <a:solidFill>
                            <a:srgbClr val="FF0000"/>
                          </a:solidFill>
                          <a:effectLst/>
                          <a:latin typeface="Times New Roman" panose="02020603050405020304" pitchFamily="18" charset="0"/>
                          <a:ea typeface="微軟正黑體" panose="020B0604030504040204" pitchFamily="34" charset="-120"/>
                          <a:cs typeface="Times New Roman" panose="02020603050405020304" pitchFamily="18" charset="0"/>
                        </a:rPr>
                        <a:t>視需求啟動</a:t>
                      </a:r>
                      <a:r>
                        <a:rPr lang="en-US" altLang="zh-TW" sz="1800" b="1" u="sng"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180975" lvl="0" indent="-180975" algn="just"/>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第</a:t>
                      </a:r>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梯次運作人員於時限內依平時規劃進駐之作業地點執行協作工作，並定時彙整出勤人力及協助工作執行情形回報規劃協調組。</a:t>
                      </a:r>
                    </a:p>
                    <a:p>
                      <a:pPr marL="180975" lvl="0" indent="-180975" algn="just"/>
                      <a:r>
                        <a:rPr lang="en-US"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2.</a:t>
                      </a:r>
                      <a:r>
                        <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rPr>
                        <a:t>就協作中心財務需求項目、經費來源、支出情形及單據等進行造冊。</a:t>
                      </a:r>
                    </a:p>
                  </a:txBody>
                  <a:tcPr anchor="ctr"/>
                </a:tc>
                <a:extLst>
                  <a:ext uri="{0D108BD9-81ED-4DB2-BD59-A6C34878D82A}">
                    <a16:rowId xmlns:a16="http://schemas.microsoft.com/office/drawing/2014/main" val="1534450420"/>
                  </a:ext>
                </a:extLst>
              </a:tr>
            </a:tbl>
          </a:graphicData>
        </a:graphic>
      </p:graphicFrame>
    </p:spTree>
    <p:extLst>
      <p:ext uri="{BB962C8B-B14F-4D97-AF65-F5344CB8AC3E}">
        <p14:creationId xmlns:p14="http://schemas.microsoft.com/office/powerpoint/2010/main" val="12464330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9F1C4-D14A-6A25-9DB6-4E57C4294855}"/>
            </a:ext>
          </a:extLst>
        </p:cNvPr>
        <p:cNvGrpSpPr/>
        <p:nvPr/>
      </p:nvGrpSpPr>
      <p:grpSpPr>
        <a:xfrm>
          <a:off x="0" y="0"/>
          <a:ext cx="0" cy="0"/>
          <a:chOff x="0" y="0"/>
          <a:chExt cx="0" cy="0"/>
        </a:xfrm>
      </p:grpSpPr>
      <p:grpSp>
        <p:nvGrpSpPr>
          <p:cNvPr id="3" name="组合 1">
            <a:extLst>
              <a:ext uri="{FF2B5EF4-FFF2-40B4-BE49-F238E27FC236}">
                <a16:creationId xmlns:a16="http://schemas.microsoft.com/office/drawing/2014/main" id="{76AAB217-6450-E783-EF7C-7A969D4C120C}"/>
              </a:ext>
            </a:extLst>
          </p:cNvPr>
          <p:cNvGrpSpPr/>
          <p:nvPr/>
        </p:nvGrpSpPr>
        <p:grpSpPr>
          <a:xfrm>
            <a:off x="842842" y="361490"/>
            <a:ext cx="10506316" cy="769441"/>
            <a:chOff x="1157060" y="523875"/>
            <a:chExt cx="10506316" cy="769441"/>
          </a:xfrm>
        </p:grpSpPr>
        <p:sp>
          <p:nvSpPr>
            <p:cNvPr id="4" name="文本框 4">
              <a:extLst>
                <a:ext uri="{FF2B5EF4-FFF2-40B4-BE49-F238E27FC236}">
                  <a16:creationId xmlns:a16="http://schemas.microsoft.com/office/drawing/2014/main" id="{9DBE421D-261C-13C8-2A94-4CD2A92C780E}"/>
                </a:ext>
              </a:extLst>
            </p:cNvPr>
            <p:cNvSpPr txBox="1"/>
            <p:nvPr/>
          </p:nvSpPr>
          <p:spPr>
            <a:xfrm>
              <a:off x="1628774" y="523875"/>
              <a:ext cx="1003460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操作流程</a:t>
              </a:r>
              <a:r>
                <a:rPr kumimoji="0" lang="en-US" altLang="zh-TW"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持續運作期</a:t>
              </a:r>
              <a:r>
                <a:rPr lang="zh-TW" altLang="en-US" sz="4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kumimoji="0" lang="en-US" altLang="zh-TW"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12</a:t>
              </a:r>
              <a:r>
                <a:rPr kumimoji="0" lang="zh-TW"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小時－</a:t>
              </a:r>
              <a:r>
                <a:rPr kumimoji="0" lang="en-US" altLang="zh-TW"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7</a:t>
              </a:r>
              <a:r>
                <a:rPr kumimoji="0" lang="zh-TW"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天</a:t>
              </a:r>
            </a:p>
          </p:txBody>
        </p:sp>
        <p:sp>
          <p:nvSpPr>
            <p:cNvPr id="6" name="Freeform 1740">
              <a:extLst>
                <a:ext uri="{FF2B5EF4-FFF2-40B4-BE49-F238E27FC236}">
                  <a16:creationId xmlns:a16="http://schemas.microsoft.com/office/drawing/2014/main" id="{DD5900E1-36D8-9D0E-4DAF-E9EC1248860C}"/>
                </a:ext>
              </a:extLst>
            </p:cNvPr>
            <p:cNvSpPr/>
            <p:nvPr/>
          </p:nvSpPr>
          <p:spPr bwMode="auto">
            <a:xfrm>
              <a:off x="1157060" y="715068"/>
              <a:ext cx="514804" cy="457602"/>
            </a:xfrm>
            <a:custGeom>
              <a:avLst/>
              <a:gdLst>
                <a:gd name="T0" fmla="*/ 45 w 259"/>
                <a:gd name="T1" fmla="*/ 206 h 230"/>
                <a:gd name="T2" fmla="*/ 90 w 259"/>
                <a:gd name="T3" fmla="*/ 43 h 230"/>
                <a:gd name="T4" fmla="*/ 241 w 259"/>
                <a:gd name="T5" fmla="*/ 7 h 230"/>
                <a:gd name="T6" fmla="*/ 165 w 259"/>
                <a:gd name="T7" fmla="*/ 198 h 230"/>
                <a:gd name="T8" fmla="*/ 62 w 259"/>
                <a:gd name="T9" fmla="*/ 219 h 230"/>
                <a:gd name="T10" fmla="*/ 180 w 259"/>
                <a:gd name="T11" fmla="*/ 75 h 230"/>
                <a:gd name="T12" fmla="*/ 45 w 259"/>
                <a:gd name="T13" fmla="*/ 206 h 230"/>
              </a:gdLst>
              <a:ahLst/>
              <a:cxnLst>
                <a:cxn ang="0">
                  <a:pos x="T0" y="T1"/>
                </a:cxn>
                <a:cxn ang="0">
                  <a:pos x="T2" y="T3"/>
                </a:cxn>
                <a:cxn ang="0">
                  <a:pos x="T4" y="T5"/>
                </a:cxn>
                <a:cxn ang="0">
                  <a:pos x="T6" y="T7"/>
                </a:cxn>
                <a:cxn ang="0">
                  <a:pos x="T8" y="T9"/>
                </a:cxn>
                <a:cxn ang="0">
                  <a:pos x="T10" y="T11"/>
                </a:cxn>
                <a:cxn ang="0">
                  <a:pos x="T12" y="T13"/>
                </a:cxn>
              </a:cxnLst>
              <a:rect l="0" t="0" r="r" b="b"/>
              <a:pathLst>
                <a:path w="259" h="230">
                  <a:moveTo>
                    <a:pt x="45" y="206"/>
                  </a:moveTo>
                  <a:cubicBezTo>
                    <a:pt x="45" y="206"/>
                    <a:pt x="0" y="104"/>
                    <a:pt x="90" y="43"/>
                  </a:cubicBezTo>
                  <a:cubicBezTo>
                    <a:pt x="90" y="43"/>
                    <a:pt x="149" y="0"/>
                    <a:pt x="241" y="7"/>
                  </a:cubicBezTo>
                  <a:cubicBezTo>
                    <a:pt x="241" y="7"/>
                    <a:pt x="259" y="150"/>
                    <a:pt x="165" y="198"/>
                  </a:cubicBezTo>
                  <a:cubicBezTo>
                    <a:pt x="165" y="198"/>
                    <a:pt x="115" y="230"/>
                    <a:pt x="62" y="219"/>
                  </a:cubicBezTo>
                  <a:cubicBezTo>
                    <a:pt x="62" y="219"/>
                    <a:pt x="74" y="144"/>
                    <a:pt x="180" y="75"/>
                  </a:cubicBezTo>
                  <a:cubicBezTo>
                    <a:pt x="180" y="75"/>
                    <a:pt x="82" y="103"/>
                    <a:pt x="45" y="206"/>
                  </a:cubicBezTo>
                  <a:close/>
                </a:path>
              </a:pathLst>
            </a:custGeom>
            <a:solidFill>
              <a:srgbClr val="EC4570"/>
            </a:solidFill>
            <a:ln>
              <a:noFill/>
            </a:ln>
          </p:spPr>
          <p:txBody>
            <a:bodyPr vert="horz" wrap="square" lIns="91440" tIns="45720" rIns="91440" bIns="45720" numCol="1" anchor="t" anchorCtr="0" compatLnSpc="1"/>
            <a:lstStyle/>
            <a:p>
              <a:endParaRPr lang="zh-CN" altLang="en-US"/>
            </a:p>
          </p:txBody>
        </p:sp>
      </p:grpSp>
      <p:cxnSp>
        <p:nvCxnSpPr>
          <p:cNvPr id="7" name="直接连接符 6">
            <a:extLst>
              <a:ext uri="{FF2B5EF4-FFF2-40B4-BE49-F238E27FC236}">
                <a16:creationId xmlns:a16="http://schemas.microsoft.com/office/drawing/2014/main" id="{788ED7EE-2163-1BC6-B0CE-BBD5174B53BA}"/>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ACB56097-66E0-9815-516A-5076CB255F9D}"/>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28</a:t>
            </a:fld>
            <a:endParaRPr lang="zh-TW" altLang="en-US"/>
          </a:p>
        </p:txBody>
      </p:sp>
      <p:graphicFrame>
        <p:nvGraphicFramePr>
          <p:cNvPr id="2" name="表格 1">
            <a:extLst>
              <a:ext uri="{FF2B5EF4-FFF2-40B4-BE49-F238E27FC236}">
                <a16:creationId xmlns:a16="http://schemas.microsoft.com/office/drawing/2014/main" id="{828A66BE-3CDB-6B15-6414-1AEB80B2C947}"/>
              </a:ext>
            </a:extLst>
          </p:cNvPr>
          <p:cNvGraphicFramePr>
            <a:graphicFrameLocks noGrp="1"/>
          </p:cNvGraphicFramePr>
          <p:nvPr>
            <p:extLst>
              <p:ext uri="{D42A27DB-BD31-4B8C-83A1-F6EECF244321}">
                <p14:modId xmlns:p14="http://schemas.microsoft.com/office/powerpoint/2010/main" val="3098076966"/>
              </p:ext>
            </p:extLst>
          </p:nvPr>
        </p:nvGraphicFramePr>
        <p:xfrm>
          <a:off x="0" y="1532454"/>
          <a:ext cx="12192000" cy="5325545"/>
        </p:xfrm>
        <a:graphic>
          <a:graphicData uri="http://schemas.openxmlformats.org/drawingml/2006/table">
            <a:tbl>
              <a:tblPr firstRow="1" bandRow="1">
                <a:tableStyleId>{7DF18680-E054-41AD-8BC1-D1AEF772440D}</a:tableStyleId>
              </a:tblPr>
              <a:tblGrid>
                <a:gridCol w="1687186">
                  <a:extLst>
                    <a:ext uri="{9D8B030D-6E8A-4147-A177-3AD203B41FA5}">
                      <a16:colId xmlns:a16="http://schemas.microsoft.com/office/drawing/2014/main" val="3234499557"/>
                    </a:ext>
                  </a:extLst>
                </a:gridCol>
                <a:gridCol w="10504814">
                  <a:extLst>
                    <a:ext uri="{9D8B030D-6E8A-4147-A177-3AD203B41FA5}">
                      <a16:colId xmlns:a16="http://schemas.microsoft.com/office/drawing/2014/main" val="4234012159"/>
                    </a:ext>
                  </a:extLst>
                </a:gridCol>
              </a:tblGrid>
              <a:tr h="380396">
                <a:tc>
                  <a:txBody>
                    <a:bodyPr/>
                    <a:lstStyle/>
                    <a:p>
                      <a:pPr algn="ctr"/>
                      <a:r>
                        <a:rPr lang="zh-TW" altLang="en-US" sz="1800" dirty="0"/>
                        <a:t>功能分組</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algn="ctr"/>
                      <a:r>
                        <a:rPr lang="zh-TW" altLang="en-US" sz="1800" dirty="0"/>
                        <a:t>工作</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3355569026"/>
                  </a:ext>
                </a:extLst>
              </a:tr>
              <a:tr h="2662773">
                <a:tc>
                  <a:txBody>
                    <a:bodyPr/>
                    <a:lstStyle/>
                    <a:p>
                      <a:pPr algn="ctr"/>
                      <a:r>
                        <a:rPr lang="zh-TW" altLang="zh-TW" sz="1800" b="1" kern="1200" dirty="0">
                          <a:solidFill>
                            <a:schemeClr val="dk1"/>
                          </a:solidFill>
                          <a:effectLst/>
                        </a:rPr>
                        <a:t>規劃協調組</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180975" lvl="0" indent="-180975" algn="just"/>
                      <a:r>
                        <a:rPr lang="en-US" altLang="zh-TW" sz="1800" kern="1200" dirty="0">
                          <a:solidFill>
                            <a:schemeClr val="dk1"/>
                          </a:solidFill>
                          <a:effectLst/>
                        </a:rPr>
                        <a:t>1.</a:t>
                      </a:r>
                      <a:r>
                        <a:rPr lang="zh-TW" altLang="zh-TW" sz="1800" b="1" kern="1200" dirty="0">
                          <a:solidFill>
                            <a:srgbClr val="FF0000"/>
                          </a:solidFill>
                          <a:effectLst/>
                        </a:rPr>
                        <a:t>掌握各功能編組持續運作人力及協助工作執行情形</a:t>
                      </a:r>
                    </a:p>
                    <a:p>
                      <a:pPr marL="180975" indent="0" algn="just"/>
                      <a:r>
                        <a:rPr lang="zh-TW" altLang="zh-TW" sz="1800" kern="1200" dirty="0">
                          <a:solidFill>
                            <a:schemeClr val="dk1"/>
                          </a:solidFill>
                          <a:effectLst/>
                        </a:rPr>
                        <a:t>彙整各功能分組定時回報之出勤人力及協助工作執行進度，如有功能分組運作</a:t>
                      </a:r>
                      <a:r>
                        <a:rPr lang="zh-TW" altLang="zh-TW" sz="1800" u="sng" kern="1200" baseline="0" dirty="0">
                          <a:solidFill>
                            <a:schemeClr val="tx1"/>
                          </a:solidFill>
                          <a:effectLst/>
                          <a:uFill>
                            <a:solidFill>
                              <a:srgbClr val="FF0000"/>
                            </a:solidFill>
                          </a:uFill>
                        </a:rPr>
                        <a:t>人力不足</a:t>
                      </a:r>
                      <a:r>
                        <a:rPr lang="zh-TW" altLang="zh-TW" sz="1800" kern="1200" dirty="0">
                          <a:solidFill>
                            <a:schemeClr val="dk1"/>
                          </a:solidFill>
                          <a:effectLst/>
                        </a:rPr>
                        <a:t>，統一協調各功能分組進行人力支援或直接向地區應變中心請求人力支援。</a:t>
                      </a:r>
                    </a:p>
                    <a:p>
                      <a:pPr marL="180975" lvl="0" indent="-180975" algn="just"/>
                      <a:r>
                        <a:rPr lang="en-US" altLang="zh-TW" sz="1800" kern="1200" dirty="0">
                          <a:solidFill>
                            <a:schemeClr val="dk1"/>
                          </a:solidFill>
                          <a:effectLst/>
                        </a:rPr>
                        <a:t>2.</a:t>
                      </a:r>
                      <a:r>
                        <a:rPr lang="zh-TW" altLang="zh-TW" sz="1800" b="1" kern="1200" dirty="0">
                          <a:solidFill>
                            <a:srgbClr val="FF0000"/>
                          </a:solidFill>
                          <a:effectLst/>
                        </a:rPr>
                        <a:t>外部人力集結評估登記分配</a:t>
                      </a:r>
                    </a:p>
                    <a:p>
                      <a:pPr marL="180975" indent="0" algn="just"/>
                      <a:r>
                        <a:rPr lang="zh-TW" altLang="zh-TW" sz="1800" kern="1200" dirty="0">
                          <a:solidFill>
                            <a:schemeClr val="dk1"/>
                          </a:solidFill>
                          <a:effectLst/>
                        </a:rPr>
                        <a:t>協助地區應變中心對原協作中心編組外之志工</a:t>
                      </a:r>
                      <a:r>
                        <a:rPr lang="en-US" altLang="zh-TW" sz="1800" kern="1200" dirty="0">
                          <a:solidFill>
                            <a:schemeClr val="dk1"/>
                          </a:solidFill>
                          <a:effectLst/>
                        </a:rPr>
                        <a:t>/</a:t>
                      </a:r>
                      <a:r>
                        <a:rPr lang="zh-TW" altLang="zh-TW" sz="1800" kern="1200" dirty="0">
                          <a:solidFill>
                            <a:schemeClr val="dk1"/>
                          </a:solidFill>
                          <a:effectLst/>
                        </a:rPr>
                        <a:t>志願者及臨時性外部支援人力評估其背景與專長，按各功能分組人力需求考量，辦理登記後納編至適切之功能分組。</a:t>
                      </a:r>
                    </a:p>
                    <a:p>
                      <a:pPr marL="180975" lvl="0" indent="-180975" algn="just"/>
                      <a:r>
                        <a:rPr lang="en-US" altLang="zh-TW" sz="1800" kern="1200" dirty="0">
                          <a:solidFill>
                            <a:schemeClr val="dk1"/>
                          </a:solidFill>
                          <a:effectLst/>
                        </a:rPr>
                        <a:t>3.</a:t>
                      </a:r>
                      <a:r>
                        <a:rPr lang="zh-TW" altLang="zh-TW" sz="1800" b="1" kern="1200" dirty="0">
                          <a:solidFill>
                            <a:srgbClr val="FF0000"/>
                          </a:solidFill>
                          <a:effectLst/>
                        </a:rPr>
                        <a:t>配合地區應變中心工作會議召開，報告協作中心運作情形</a:t>
                      </a:r>
                      <a:r>
                        <a:rPr lang="en-US" altLang="zh-TW" sz="1800" kern="1200" dirty="0">
                          <a:solidFill>
                            <a:schemeClr val="dk1"/>
                          </a:solidFill>
                          <a:effectLst/>
                        </a:rPr>
                        <a:t> (</a:t>
                      </a:r>
                      <a:r>
                        <a:rPr lang="zh-TW" altLang="zh-TW" sz="1800" kern="1200" dirty="0">
                          <a:solidFill>
                            <a:schemeClr val="dk1"/>
                          </a:solidFill>
                          <a:effectLst/>
                        </a:rPr>
                        <a:t>如災區民眾疏散撤離、避難收容處所營運及物資發放等</a:t>
                      </a:r>
                      <a:r>
                        <a:rPr lang="en-US" altLang="zh-TW" sz="1800" kern="1200" dirty="0">
                          <a:solidFill>
                            <a:schemeClr val="dk1"/>
                          </a:solidFill>
                          <a:effectLst/>
                        </a:rPr>
                        <a:t>)</a:t>
                      </a:r>
                      <a:r>
                        <a:rPr lang="zh-TW" altLang="zh-TW" sz="1800" kern="1200" dirty="0">
                          <a:solidFill>
                            <a:schemeClr val="dk1"/>
                          </a:solidFill>
                          <a:effectLst/>
                        </a:rPr>
                        <a:t>。</a:t>
                      </a:r>
                    </a:p>
                    <a:p>
                      <a:pPr marL="180975" lvl="0" indent="-180975" algn="just"/>
                      <a:r>
                        <a:rPr lang="en-US" altLang="zh-TW" sz="1800" kern="1200" dirty="0">
                          <a:solidFill>
                            <a:schemeClr val="dk1"/>
                          </a:solidFill>
                          <a:effectLst/>
                        </a:rPr>
                        <a:t>4.</a:t>
                      </a:r>
                      <a:r>
                        <a:rPr lang="zh-TW" altLang="zh-TW" sz="1800" kern="1200" dirty="0">
                          <a:solidFill>
                            <a:schemeClr val="dk1"/>
                          </a:solidFill>
                          <a:effectLst/>
                        </a:rPr>
                        <a:t>負責</a:t>
                      </a:r>
                      <a:r>
                        <a:rPr lang="zh-TW" altLang="zh-TW" sz="1800" b="1" kern="1200" dirty="0">
                          <a:solidFill>
                            <a:srgbClr val="FF0000"/>
                          </a:solidFill>
                          <a:effectLst/>
                        </a:rPr>
                        <a:t>紀錄</a:t>
                      </a:r>
                      <a:r>
                        <a:rPr lang="zh-TW" altLang="zh-TW" sz="1800" kern="1200" dirty="0">
                          <a:solidFill>
                            <a:schemeClr val="dk1"/>
                          </a:solidFill>
                          <a:effectLst/>
                        </a:rPr>
                        <a:t>協作中心持續作業期完整之運作情形。</a:t>
                      </a:r>
                      <a:endPar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3817809314"/>
                  </a:ext>
                </a:extLst>
              </a:tr>
              <a:tr h="950990">
                <a:tc>
                  <a:txBody>
                    <a:bodyPr/>
                    <a:lstStyle/>
                    <a:p>
                      <a:pPr algn="ctr"/>
                      <a:r>
                        <a:rPr lang="zh-TW" altLang="zh-TW" sz="1800" b="1" kern="1200" dirty="0">
                          <a:solidFill>
                            <a:schemeClr val="dk1"/>
                          </a:solidFill>
                          <a:effectLst/>
                        </a:rPr>
                        <a:t>作業組</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lvl="0" algn="just"/>
                      <a:r>
                        <a:rPr lang="zh-TW" altLang="zh-TW" sz="1800" kern="1200" dirty="0">
                          <a:solidFill>
                            <a:schemeClr val="dk1"/>
                          </a:solidFill>
                          <a:effectLst/>
                        </a:rPr>
                        <a:t>持續由各梯次運作人員依規劃協調組傳達地區應變中心指示執行協助「災民疏散撤離」、「避難收容處所營運」及「物資發放」任務，</a:t>
                      </a:r>
                      <a:r>
                        <a:rPr lang="zh-TW" altLang="zh-TW" sz="1800" b="1" kern="1200" dirty="0">
                          <a:solidFill>
                            <a:srgbClr val="FF0000"/>
                          </a:solidFill>
                          <a:effectLst/>
                        </a:rPr>
                        <a:t>定時彙整各小組出勤人力及協助工作執行情形回報規劃協調組</a:t>
                      </a:r>
                      <a:r>
                        <a:rPr lang="zh-TW" altLang="zh-TW" sz="1800" kern="1200" dirty="0">
                          <a:solidFill>
                            <a:schemeClr val="dk1"/>
                          </a:solidFill>
                          <a:effectLst/>
                        </a:rPr>
                        <a:t>。</a:t>
                      </a:r>
                    </a:p>
                    <a:p>
                      <a:pPr lvl="0" algn="just"/>
                      <a:r>
                        <a:rPr lang="zh-TW" altLang="zh-TW" sz="1800" kern="1200" dirty="0">
                          <a:solidFill>
                            <a:schemeClr val="dk1"/>
                          </a:solidFill>
                          <a:effectLst/>
                        </a:rPr>
                        <a:t>各小組</a:t>
                      </a:r>
                      <a:r>
                        <a:rPr lang="zh-TW" altLang="zh-TW" sz="1800" b="1" u="sng" kern="1200" baseline="0" dirty="0">
                          <a:solidFill>
                            <a:srgbClr val="00B050"/>
                          </a:solidFill>
                          <a:effectLst/>
                          <a:uFill>
                            <a:solidFill>
                              <a:srgbClr val="00B050"/>
                            </a:solidFill>
                          </a:uFill>
                        </a:rPr>
                        <a:t>如需增援人力</a:t>
                      </a:r>
                      <a:r>
                        <a:rPr lang="zh-TW" altLang="zh-TW" sz="1800" kern="1200" dirty="0">
                          <a:solidFill>
                            <a:schemeClr val="dk1"/>
                          </a:solidFill>
                          <a:effectLst/>
                        </a:rPr>
                        <a:t>則回報作業組進行調派，如仍有不足則回報規劃協調組請求人力支援。</a:t>
                      </a:r>
                      <a:endPar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1933461079"/>
                  </a:ext>
                </a:extLst>
              </a:tr>
              <a:tr h="665693">
                <a:tc>
                  <a:txBody>
                    <a:bodyPr/>
                    <a:lstStyle/>
                    <a:p>
                      <a:pPr algn="ctr"/>
                      <a:r>
                        <a:rPr lang="zh-TW" altLang="zh-TW" sz="1800" b="1" kern="1200" dirty="0">
                          <a:solidFill>
                            <a:schemeClr val="dk1"/>
                          </a:solidFill>
                          <a:effectLst/>
                        </a:rPr>
                        <a:t>後勤支援組</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lvl="0" algn="just"/>
                      <a:r>
                        <a:rPr lang="zh-TW" altLang="zh-TW" sz="1800" kern="1200" dirty="0">
                          <a:solidFill>
                            <a:schemeClr val="dk1"/>
                          </a:solidFill>
                          <a:effectLst/>
                        </a:rPr>
                        <a:t>持續由各梯次運作人員</a:t>
                      </a:r>
                      <a:r>
                        <a:rPr lang="zh-TW" altLang="zh-TW" sz="1800" b="1" kern="1200" dirty="0">
                          <a:solidFill>
                            <a:srgbClr val="FF0000"/>
                          </a:solidFill>
                          <a:effectLst/>
                        </a:rPr>
                        <a:t>辦理協作中心成員膳食、物資傳遞等後勤事宜</a:t>
                      </a:r>
                      <a:r>
                        <a:rPr lang="zh-TW" altLang="zh-TW" sz="1800" kern="1200" dirty="0">
                          <a:solidFill>
                            <a:schemeClr val="dk1"/>
                          </a:solidFill>
                          <a:effectLst/>
                        </a:rPr>
                        <a:t>。</a:t>
                      </a:r>
                    </a:p>
                    <a:p>
                      <a:pPr lvl="0" algn="just"/>
                      <a:r>
                        <a:rPr lang="zh-TW" altLang="zh-TW" sz="1800" kern="1200" dirty="0">
                          <a:solidFill>
                            <a:schemeClr val="dk1"/>
                          </a:solidFill>
                          <a:effectLst/>
                        </a:rPr>
                        <a:t>定時彙整出勤人力及協助工作執行情形回報規劃協調組。</a:t>
                      </a:r>
                      <a:endPar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490559590"/>
                  </a:ext>
                </a:extLst>
              </a:tr>
              <a:tr h="665693">
                <a:tc>
                  <a:txBody>
                    <a:bodyPr/>
                    <a:lstStyle/>
                    <a:p>
                      <a:pPr algn="ctr"/>
                      <a:r>
                        <a:rPr lang="zh-TW" altLang="zh-TW" sz="1800" b="1" kern="1200" dirty="0">
                          <a:solidFill>
                            <a:schemeClr val="dk1"/>
                          </a:solidFill>
                          <a:effectLst/>
                        </a:rPr>
                        <a:t>財務行政組</a:t>
                      </a:r>
                      <a:endParaRPr lang="en-US" altLang="zh-TW" sz="1800" b="1" kern="1200" dirty="0">
                        <a:solidFill>
                          <a:schemeClr val="dk1"/>
                        </a:solidFill>
                        <a:effectLst/>
                      </a:endParaRPr>
                    </a:p>
                    <a:p>
                      <a:pPr algn="ctr"/>
                      <a:r>
                        <a:rPr lang="en-US" altLang="zh-TW" sz="1800" b="1" kern="1200" dirty="0">
                          <a:solidFill>
                            <a:schemeClr val="dk1"/>
                          </a:solidFill>
                          <a:effectLst/>
                        </a:rPr>
                        <a:t>(</a:t>
                      </a:r>
                      <a:r>
                        <a:rPr lang="zh-TW" altLang="zh-TW" sz="1800" b="1" u="sng" kern="1200" dirty="0">
                          <a:solidFill>
                            <a:srgbClr val="FF0000"/>
                          </a:solidFill>
                          <a:effectLst/>
                        </a:rPr>
                        <a:t>視需求啟動</a:t>
                      </a:r>
                      <a:r>
                        <a:rPr lang="en-US" altLang="zh-TW" sz="1800" b="1" kern="1200" dirty="0">
                          <a:solidFill>
                            <a:schemeClr val="dk1"/>
                          </a:solidFill>
                          <a:effectLst/>
                        </a:rPr>
                        <a:t>)</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lvl="0" algn="just"/>
                      <a:r>
                        <a:rPr lang="zh-TW" altLang="zh-TW" sz="1800" kern="1200" dirty="0">
                          <a:solidFill>
                            <a:schemeClr val="dk1"/>
                          </a:solidFill>
                          <a:effectLst/>
                        </a:rPr>
                        <a:t>持續由各梯次運作人員就協作中心財務需求項目、經費來源、支出情形及單據等進行造冊。</a:t>
                      </a:r>
                    </a:p>
                    <a:p>
                      <a:pPr lvl="0" algn="just"/>
                      <a:r>
                        <a:rPr lang="zh-TW" altLang="zh-TW" sz="1800" kern="1200" dirty="0">
                          <a:solidFill>
                            <a:schemeClr val="dk1"/>
                          </a:solidFill>
                          <a:effectLst/>
                        </a:rPr>
                        <a:t>定時彙整出勤人力及協助工作執行情形回報規劃協調組。</a:t>
                      </a:r>
                      <a:endPar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4199085555"/>
                  </a:ext>
                </a:extLst>
              </a:tr>
            </a:tbl>
          </a:graphicData>
        </a:graphic>
      </p:graphicFrame>
    </p:spTree>
    <p:extLst>
      <p:ext uri="{BB962C8B-B14F-4D97-AF65-F5344CB8AC3E}">
        <p14:creationId xmlns:p14="http://schemas.microsoft.com/office/powerpoint/2010/main" val="1148761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B4918-62AA-627D-948B-23B08CF78809}"/>
            </a:ext>
          </a:extLst>
        </p:cNvPr>
        <p:cNvGrpSpPr/>
        <p:nvPr/>
      </p:nvGrpSpPr>
      <p:grpSpPr>
        <a:xfrm>
          <a:off x="0" y="0"/>
          <a:ext cx="0" cy="0"/>
          <a:chOff x="0" y="0"/>
          <a:chExt cx="0" cy="0"/>
        </a:xfrm>
      </p:grpSpPr>
      <p:grpSp>
        <p:nvGrpSpPr>
          <p:cNvPr id="3" name="组合 1">
            <a:extLst>
              <a:ext uri="{FF2B5EF4-FFF2-40B4-BE49-F238E27FC236}">
                <a16:creationId xmlns:a16="http://schemas.microsoft.com/office/drawing/2014/main" id="{C48524DE-2FF4-2886-4FB4-631DE7A8FC12}"/>
              </a:ext>
            </a:extLst>
          </p:cNvPr>
          <p:cNvGrpSpPr/>
          <p:nvPr/>
        </p:nvGrpSpPr>
        <p:grpSpPr>
          <a:xfrm>
            <a:off x="842842" y="361490"/>
            <a:ext cx="10506316" cy="769441"/>
            <a:chOff x="1157060" y="523875"/>
            <a:chExt cx="10506316" cy="769441"/>
          </a:xfrm>
        </p:grpSpPr>
        <p:sp>
          <p:nvSpPr>
            <p:cNvPr id="4" name="文本框 4">
              <a:extLst>
                <a:ext uri="{FF2B5EF4-FFF2-40B4-BE49-F238E27FC236}">
                  <a16:creationId xmlns:a16="http://schemas.microsoft.com/office/drawing/2014/main" id="{A915E109-0E45-8782-0E0B-F57D705129C1}"/>
                </a:ext>
              </a:extLst>
            </p:cNvPr>
            <p:cNvSpPr txBox="1"/>
            <p:nvPr/>
          </p:nvSpPr>
          <p:spPr>
            <a:xfrm>
              <a:off x="1628774" y="523875"/>
              <a:ext cx="1003460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操作流程</a:t>
              </a:r>
              <a:r>
                <a:rPr kumimoji="0" lang="en-US" altLang="zh-TW"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縮編或撤除期</a:t>
              </a:r>
              <a:r>
                <a:rPr lang="zh-TW" altLang="en-US" sz="4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kumimoji="0" lang="en-US" altLang="zh-TW"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7</a:t>
              </a:r>
              <a:r>
                <a:rPr kumimoji="0" lang="zh-TW"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天－結束</a:t>
              </a:r>
            </a:p>
          </p:txBody>
        </p:sp>
        <p:sp>
          <p:nvSpPr>
            <p:cNvPr id="6" name="Freeform 1740">
              <a:extLst>
                <a:ext uri="{FF2B5EF4-FFF2-40B4-BE49-F238E27FC236}">
                  <a16:creationId xmlns:a16="http://schemas.microsoft.com/office/drawing/2014/main" id="{C15E140E-467B-635A-6686-450FAE90DF1B}"/>
                </a:ext>
              </a:extLst>
            </p:cNvPr>
            <p:cNvSpPr/>
            <p:nvPr/>
          </p:nvSpPr>
          <p:spPr bwMode="auto">
            <a:xfrm>
              <a:off x="1157060" y="715068"/>
              <a:ext cx="514804" cy="457602"/>
            </a:xfrm>
            <a:custGeom>
              <a:avLst/>
              <a:gdLst>
                <a:gd name="T0" fmla="*/ 45 w 259"/>
                <a:gd name="T1" fmla="*/ 206 h 230"/>
                <a:gd name="T2" fmla="*/ 90 w 259"/>
                <a:gd name="T3" fmla="*/ 43 h 230"/>
                <a:gd name="T4" fmla="*/ 241 w 259"/>
                <a:gd name="T5" fmla="*/ 7 h 230"/>
                <a:gd name="T6" fmla="*/ 165 w 259"/>
                <a:gd name="T7" fmla="*/ 198 h 230"/>
                <a:gd name="T8" fmla="*/ 62 w 259"/>
                <a:gd name="T9" fmla="*/ 219 h 230"/>
                <a:gd name="T10" fmla="*/ 180 w 259"/>
                <a:gd name="T11" fmla="*/ 75 h 230"/>
                <a:gd name="T12" fmla="*/ 45 w 259"/>
                <a:gd name="T13" fmla="*/ 206 h 230"/>
              </a:gdLst>
              <a:ahLst/>
              <a:cxnLst>
                <a:cxn ang="0">
                  <a:pos x="T0" y="T1"/>
                </a:cxn>
                <a:cxn ang="0">
                  <a:pos x="T2" y="T3"/>
                </a:cxn>
                <a:cxn ang="0">
                  <a:pos x="T4" y="T5"/>
                </a:cxn>
                <a:cxn ang="0">
                  <a:pos x="T6" y="T7"/>
                </a:cxn>
                <a:cxn ang="0">
                  <a:pos x="T8" y="T9"/>
                </a:cxn>
                <a:cxn ang="0">
                  <a:pos x="T10" y="T11"/>
                </a:cxn>
                <a:cxn ang="0">
                  <a:pos x="T12" y="T13"/>
                </a:cxn>
              </a:cxnLst>
              <a:rect l="0" t="0" r="r" b="b"/>
              <a:pathLst>
                <a:path w="259" h="230">
                  <a:moveTo>
                    <a:pt x="45" y="206"/>
                  </a:moveTo>
                  <a:cubicBezTo>
                    <a:pt x="45" y="206"/>
                    <a:pt x="0" y="104"/>
                    <a:pt x="90" y="43"/>
                  </a:cubicBezTo>
                  <a:cubicBezTo>
                    <a:pt x="90" y="43"/>
                    <a:pt x="149" y="0"/>
                    <a:pt x="241" y="7"/>
                  </a:cubicBezTo>
                  <a:cubicBezTo>
                    <a:pt x="241" y="7"/>
                    <a:pt x="259" y="150"/>
                    <a:pt x="165" y="198"/>
                  </a:cubicBezTo>
                  <a:cubicBezTo>
                    <a:pt x="165" y="198"/>
                    <a:pt x="115" y="230"/>
                    <a:pt x="62" y="219"/>
                  </a:cubicBezTo>
                  <a:cubicBezTo>
                    <a:pt x="62" y="219"/>
                    <a:pt x="74" y="144"/>
                    <a:pt x="180" y="75"/>
                  </a:cubicBezTo>
                  <a:cubicBezTo>
                    <a:pt x="180" y="75"/>
                    <a:pt x="82" y="103"/>
                    <a:pt x="45" y="206"/>
                  </a:cubicBezTo>
                  <a:close/>
                </a:path>
              </a:pathLst>
            </a:custGeom>
            <a:solidFill>
              <a:srgbClr val="EC4570"/>
            </a:solidFill>
            <a:ln>
              <a:noFill/>
            </a:ln>
          </p:spPr>
          <p:txBody>
            <a:bodyPr vert="horz" wrap="square" lIns="91440" tIns="45720" rIns="91440" bIns="45720" numCol="1" anchor="t" anchorCtr="0" compatLnSpc="1"/>
            <a:lstStyle/>
            <a:p>
              <a:endParaRPr lang="zh-CN" altLang="en-US"/>
            </a:p>
          </p:txBody>
        </p:sp>
      </p:grpSp>
      <p:cxnSp>
        <p:nvCxnSpPr>
          <p:cNvPr id="7" name="直接连接符 6">
            <a:extLst>
              <a:ext uri="{FF2B5EF4-FFF2-40B4-BE49-F238E27FC236}">
                <a16:creationId xmlns:a16="http://schemas.microsoft.com/office/drawing/2014/main" id="{C99CFB98-6D95-49D6-4EED-CD266EA7462E}"/>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337EC177-2A23-DB23-21D5-755D8F25EA02}"/>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29</a:t>
            </a:fld>
            <a:endParaRPr lang="zh-TW" altLang="en-US"/>
          </a:p>
        </p:txBody>
      </p:sp>
      <p:graphicFrame>
        <p:nvGraphicFramePr>
          <p:cNvPr id="2" name="表格 1">
            <a:extLst>
              <a:ext uri="{FF2B5EF4-FFF2-40B4-BE49-F238E27FC236}">
                <a16:creationId xmlns:a16="http://schemas.microsoft.com/office/drawing/2014/main" id="{5B120796-6585-F5C1-CA0C-4048F83739A8}"/>
              </a:ext>
            </a:extLst>
          </p:cNvPr>
          <p:cNvGraphicFramePr>
            <a:graphicFrameLocks noGrp="1"/>
          </p:cNvGraphicFramePr>
          <p:nvPr>
            <p:extLst>
              <p:ext uri="{D42A27DB-BD31-4B8C-83A1-F6EECF244321}">
                <p14:modId xmlns:p14="http://schemas.microsoft.com/office/powerpoint/2010/main" val="879368143"/>
              </p:ext>
            </p:extLst>
          </p:nvPr>
        </p:nvGraphicFramePr>
        <p:xfrm>
          <a:off x="0" y="1520722"/>
          <a:ext cx="12192000" cy="5337276"/>
        </p:xfrm>
        <a:graphic>
          <a:graphicData uri="http://schemas.openxmlformats.org/drawingml/2006/table">
            <a:tbl>
              <a:tblPr firstRow="1" bandRow="1">
                <a:tableStyleId>{93296810-A885-4BE3-A3E7-6D5BEEA58F35}</a:tableStyleId>
              </a:tblPr>
              <a:tblGrid>
                <a:gridCol w="1848703">
                  <a:extLst>
                    <a:ext uri="{9D8B030D-6E8A-4147-A177-3AD203B41FA5}">
                      <a16:colId xmlns:a16="http://schemas.microsoft.com/office/drawing/2014/main" val="3234499557"/>
                    </a:ext>
                  </a:extLst>
                </a:gridCol>
                <a:gridCol w="10343297">
                  <a:extLst>
                    <a:ext uri="{9D8B030D-6E8A-4147-A177-3AD203B41FA5}">
                      <a16:colId xmlns:a16="http://schemas.microsoft.com/office/drawing/2014/main" val="4234012159"/>
                    </a:ext>
                  </a:extLst>
                </a:gridCol>
              </a:tblGrid>
              <a:tr h="368267">
                <a:tc>
                  <a:txBody>
                    <a:bodyPr/>
                    <a:lstStyle/>
                    <a:p>
                      <a:pPr algn="ctr">
                        <a:lnSpc>
                          <a:spcPct val="85000"/>
                        </a:lnSpc>
                      </a:pPr>
                      <a:r>
                        <a:rPr lang="zh-TW" altLang="en-US" sz="1800" dirty="0"/>
                        <a:t>功能分組</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algn="ctr">
                        <a:lnSpc>
                          <a:spcPct val="85000"/>
                        </a:lnSpc>
                      </a:pPr>
                      <a:r>
                        <a:rPr lang="zh-TW" altLang="en-US" sz="1800" dirty="0"/>
                        <a:t>工作</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3355569026"/>
                  </a:ext>
                </a:extLst>
              </a:tr>
              <a:tr h="1955445">
                <a:tc>
                  <a:txBody>
                    <a:bodyPr/>
                    <a:lstStyle/>
                    <a:p>
                      <a:pPr algn="ctr">
                        <a:lnSpc>
                          <a:spcPct val="90000"/>
                        </a:lnSpc>
                      </a:pPr>
                      <a:r>
                        <a:rPr lang="zh-TW" altLang="zh-TW" sz="1800" b="1" kern="1200" dirty="0">
                          <a:solidFill>
                            <a:schemeClr val="dk1"/>
                          </a:solidFill>
                          <a:effectLst/>
                        </a:rPr>
                        <a:t>協作中心主任</a:t>
                      </a:r>
                      <a:r>
                        <a:rPr lang="en-US" altLang="zh-TW" sz="1800" b="1" kern="1200" dirty="0">
                          <a:solidFill>
                            <a:schemeClr val="dk1"/>
                          </a:solidFill>
                          <a:effectLst/>
                        </a:rPr>
                        <a:t>/</a:t>
                      </a:r>
                      <a:r>
                        <a:rPr lang="zh-TW" altLang="zh-TW" sz="1800" b="1" kern="1200" dirty="0">
                          <a:solidFill>
                            <a:schemeClr val="dk1"/>
                          </a:solidFill>
                          <a:effectLst/>
                        </a:rPr>
                        <a:t>副主任 </a:t>
                      </a:r>
                      <a:endParaRPr lang="en-US" altLang="zh-TW" sz="1800" b="1" kern="1200" dirty="0">
                        <a:solidFill>
                          <a:schemeClr val="dk1"/>
                        </a:solidFill>
                        <a:effectLst/>
                      </a:endParaRPr>
                    </a:p>
                    <a:p>
                      <a:pPr algn="ctr">
                        <a:lnSpc>
                          <a:spcPct val="90000"/>
                        </a:lnSpc>
                      </a:pPr>
                      <a:r>
                        <a:rPr lang="en-US" altLang="zh-TW" sz="1800" b="1" kern="1200" dirty="0">
                          <a:solidFill>
                            <a:schemeClr val="dk1"/>
                          </a:solidFill>
                          <a:effectLst/>
                        </a:rPr>
                        <a:t>(</a:t>
                      </a:r>
                      <a:r>
                        <a:rPr lang="zh-TW" altLang="zh-TW" sz="1800" b="1" kern="1200" dirty="0">
                          <a:solidFill>
                            <a:schemeClr val="dk1"/>
                          </a:solidFill>
                          <a:effectLst/>
                        </a:rPr>
                        <a:t>協作中心縮編或撤除</a:t>
                      </a:r>
                      <a:r>
                        <a:rPr lang="en-US" altLang="zh-TW" sz="1800" b="1" kern="1200" dirty="0">
                          <a:solidFill>
                            <a:schemeClr val="dk1"/>
                          </a:solidFill>
                          <a:effectLst/>
                        </a:rPr>
                        <a:t>)</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180975" lvl="0" indent="-180975" algn="just">
                        <a:lnSpc>
                          <a:spcPct val="90000"/>
                        </a:lnSpc>
                      </a:pPr>
                      <a:r>
                        <a:rPr lang="en-US" altLang="zh-TW" sz="1800" kern="1200" dirty="0">
                          <a:solidFill>
                            <a:schemeClr val="dk1"/>
                          </a:solidFill>
                          <a:effectLst/>
                        </a:rPr>
                        <a:t>1.</a:t>
                      </a:r>
                      <a:r>
                        <a:rPr lang="zh-TW" altLang="zh-TW" sz="1800" kern="1200" dirty="0">
                          <a:solidFill>
                            <a:schemeClr val="dk1"/>
                          </a:solidFill>
                          <a:effectLst/>
                        </a:rPr>
                        <a:t>災害影響降低，地區應變中心須協作工作需求減少但</a:t>
                      </a:r>
                      <a:r>
                        <a:rPr lang="zh-TW" altLang="zh-TW" sz="1800" b="1" kern="1200" dirty="0">
                          <a:solidFill>
                            <a:srgbClr val="FF0000"/>
                          </a:solidFill>
                          <a:effectLst/>
                        </a:rPr>
                        <a:t>仍需協作中心</a:t>
                      </a:r>
                      <a:r>
                        <a:rPr lang="zh-TW" altLang="zh-TW" sz="1800" kern="1200" dirty="0">
                          <a:solidFill>
                            <a:schemeClr val="dk1"/>
                          </a:solidFill>
                          <a:effectLst/>
                        </a:rPr>
                        <a:t>人力支援，由</a:t>
                      </a:r>
                      <a:r>
                        <a:rPr lang="zh-TW" altLang="zh-TW" sz="1800" b="1" kern="1200" dirty="0">
                          <a:solidFill>
                            <a:srgbClr val="FF0000"/>
                          </a:solidFill>
                          <a:effectLst/>
                        </a:rPr>
                        <a:t>規劃協調組組長向各功能分組組長確認可維持基本運作之人數，經協作中心主任</a:t>
                      </a:r>
                      <a:r>
                        <a:rPr lang="en-US" altLang="zh-TW" sz="1800" b="1" kern="1200" dirty="0">
                          <a:solidFill>
                            <a:srgbClr val="FF0000"/>
                          </a:solidFill>
                          <a:effectLst/>
                        </a:rPr>
                        <a:t>/</a:t>
                      </a:r>
                      <a:r>
                        <a:rPr lang="zh-TW" altLang="zh-TW" sz="1800" b="1" kern="1200" dirty="0">
                          <a:solidFill>
                            <a:srgbClr val="FF0000"/>
                          </a:solidFill>
                          <a:effectLst/>
                        </a:rPr>
                        <a:t>副主任向地區應變中心確認同意後進行運作人員縮編</a:t>
                      </a:r>
                      <a:r>
                        <a:rPr lang="zh-TW" altLang="zh-TW" sz="1800" kern="1200" dirty="0">
                          <a:solidFill>
                            <a:schemeClr val="dk1"/>
                          </a:solidFill>
                          <a:effectLst/>
                        </a:rPr>
                        <a:t>。</a:t>
                      </a:r>
                    </a:p>
                    <a:p>
                      <a:pPr marL="180975" lvl="0" indent="-180975" algn="just">
                        <a:lnSpc>
                          <a:spcPct val="90000"/>
                        </a:lnSpc>
                      </a:pPr>
                      <a:r>
                        <a:rPr lang="en-US" altLang="zh-TW" sz="1800" kern="1200" dirty="0">
                          <a:solidFill>
                            <a:schemeClr val="dk1"/>
                          </a:solidFill>
                          <a:effectLst/>
                        </a:rPr>
                        <a:t>2.</a:t>
                      </a:r>
                      <a:r>
                        <a:rPr lang="zh-TW" altLang="zh-TW" sz="1800" kern="1200" dirty="0">
                          <a:solidFill>
                            <a:schemeClr val="dk1"/>
                          </a:solidFill>
                          <a:effectLst/>
                        </a:rPr>
                        <a:t>依地區應變中心指示已</a:t>
                      </a:r>
                      <a:r>
                        <a:rPr lang="zh-TW" altLang="zh-TW" sz="1800" b="1" kern="1200" dirty="0">
                          <a:solidFill>
                            <a:srgbClr val="FF0000"/>
                          </a:solidFill>
                          <a:effectLst/>
                        </a:rPr>
                        <a:t>無須協作中心</a:t>
                      </a:r>
                      <a:r>
                        <a:rPr lang="zh-TW" altLang="zh-TW" sz="1800" kern="1200" dirty="0">
                          <a:solidFill>
                            <a:schemeClr val="dk1"/>
                          </a:solidFill>
                          <a:effectLst/>
                        </a:rPr>
                        <a:t>支援時，由</a:t>
                      </a:r>
                      <a:r>
                        <a:rPr lang="zh-TW" altLang="zh-TW" sz="1800" b="1" kern="1200" dirty="0">
                          <a:solidFill>
                            <a:srgbClr val="FF0000"/>
                          </a:solidFill>
                          <a:effectLst/>
                        </a:rPr>
                        <a:t>規劃協調組報請協作中心主任</a:t>
                      </a:r>
                      <a:r>
                        <a:rPr lang="en-US" altLang="zh-TW" sz="1800" b="1" kern="1200" dirty="0">
                          <a:solidFill>
                            <a:srgbClr val="FF0000"/>
                          </a:solidFill>
                          <a:effectLst/>
                        </a:rPr>
                        <a:t>/</a:t>
                      </a:r>
                      <a:r>
                        <a:rPr lang="zh-TW" altLang="zh-TW" sz="1800" b="1" kern="1200" dirty="0">
                          <a:solidFill>
                            <a:srgbClr val="FF0000"/>
                          </a:solidFill>
                          <a:effectLst/>
                        </a:rPr>
                        <a:t>副主任宣布撤除協作中心災時運作</a:t>
                      </a:r>
                      <a:r>
                        <a:rPr lang="zh-TW" altLang="zh-TW" sz="1800" kern="1200" dirty="0">
                          <a:solidFill>
                            <a:schemeClr val="dk1"/>
                          </a:solidFill>
                          <a:effectLst/>
                        </a:rPr>
                        <a:t>。</a:t>
                      </a:r>
                    </a:p>
                    <a:p>
                      <a:pPr marL="180975" lvl="0" indent="-180975" algn="just">
                        <a:lnSpc>
                          <a:spcPct val="90000"/>
                        </a:lnSpc>
                      </a:pPr>
                      <a:r>
                        <a:rPr lang="en-US" altLang="zh-TW" sz="1800" kern="1200" dirty="0">
                          <a:solidFill>
                            <a:schemeClr val="dk1"/>
                          </a:solidFill>
                          <a:effectLst/>
                        </a:rPr>
                        <a:t>3.</a:t>
                      </a:r>
                      <a:r>
                        <a:rPr lang="zh-TW" altLang="zh-TW" sz="1800" kern="1200" dirty="0">
                          <a:solidFill>
                            <a:schemeClr val="dk1"/>
                          </a:solidFill>
                          <a:effectLst/>
                        </a:rPr>
                        <a:t>協作中心主任</a:t>
                      </a:r>
                      <a:r>
                        <a:rPr lang="en-US" altLang="zh-TW" sz="1800" kern="1200" dirty="0">
                          <a:solidFill>
                            <a:schemeClr val="dk1"/>
                          </a:solidFill>
                          <a:effectLst/>
                        </a:rPr>
                        <a:t>/</a:t>
                      </a:r>
                      <a:r>
                        <a:rPr lang="zh-TW" altLang="zh-TW" sz="1800" kern="1200" dirty="0">
                          <a:solidFill>
                            <a:schemeClr val="dk1"/>
                          </a:solidFill>
                          <a:effectLst/>
                        </a:rPr>
                        <a:t>副主任宣布</a:t>
                      </a:r>
                      <a:r>
                        <a:rPr lang="zh-TW" altLang="zh-TW" sz="1800" b="1" kern="1200" dirty="0">
                          <a:solidFill>
                            <a:srgbClr val="FF0000"/>
                          </a:solidFill>
                          <a:effectLst/>
                        </a:rPr>
                        <a:t>撤除協作中心災時運作前，應向各功能分組組長確認各種應勤裝備</a:t>
                      </a:r>
                      <a:r>
                        <a:rPr lang="en-US" altLang="zh-TW" sz="1800" kern="1200" dirty="0">
                          <a:solidFill>
                            <a:schemeClr val="dk1"/>
                          </a:solidFill>
                          <a:effectLst/>
                        </a:rPr>
                        <a:t>(</a:t>
                      </a:r>
                      <a:r>
                        <a:rPr lang="zh-TW" altLang="zh-TW" sz="1800" kern="1200" dirty="0">
                          <a:solidFill>
                            <a:schemeClr val="dk1"/>
                          </a:solidFill>
                          <a:effectLst/>
                        </a:rPr>
                        <a:t>如通訊器材、個人防護裝備等</a:t>
                      </a:r>
                      <a:r>
                        <a:rPr lang="en-US" altLang="zh-TW" sz="1800" kern="1200" dirty="0">
                          <a:solidFill>
                            <a:schemeClr val="dk1"/>
                          </a:solidFill>
                          <a:effectLst/>
                        </a:rPr>
                        <a:t>)</a:t>
                      </a:r>
                      <a:r>
                        <a:rPr lang="zh-TW" altLang="zh-TW" sz="1800" b="1" kern="1200" dirty="0">
                          <a:solidFill>
                            <a:srgbClr val="FF0000"/>
                          </a:solidFill>
                          <a:effectLst/>
                        </a:rPr>
                        <a:t>均已全部回歸定位</a:t>
                      </a:r>
                      <a:r>
                        <a:rPr lang="zh-TW" altLang="zh-TW" sz="1800" kern="1200" dirty="0">
                          <a:solidFill>
                            <a:schemeClr val="dk1"/>
                          </a:solidFill>
                          <a:effectLst/>
                        </a:rPr>
                        <a:t>。</a:t>
                      </a:r>
                      <a:endPar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3817809314"/>
                  </a:ext>
                </a:extLst>
              </a:tr>
              <a:tr h="3013564">
                <a:tc>
                  <a:txBody>
                    <a:bodyPr/>
                    <a:lstStyle/>
                    <a:p>
                      <a:pPr algn="ctr">
                        <a:lnSpc>
                          <a:spcPct val="90000"/>
                        </a:lnSpc>
                      </a:pPr>
                      <a:r>
                        <a:rPr lang="zh-TW" altLang="zh-TW" sz="1800" b="1" kern="1200" dirty="0">
                          <a:solidFill>
                            <a:schemeClr val="dk1"/>
                          </a:solidFill>
                          <a:effectLst/>
                        </a:rPr>
                        <a:t>規劃協調組</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180975" lvl="0" indent="-180975" algn="just">
                        <a:lnSpc>
                          <a:spcPct val="90000"/>
                        </a:lnSpc>
                      </a:pPr>
                      <a:r>
                        <a:rPr lang="en-US" altLang="zh-TW" sz="1800" kern="1200" dirty="0">
                          <a:solidFill>
                            <a:schemeClr val="dk1"/>
                          </a:solidFill>
                          <a:effectLst/>
                        </a:rPr>
                        <a:t>1.</a:t>
                      </a:r>
                      <a:r>
                        <a:rPr lang="zh-TW" altLang="zh-TW" sz="1800" b="1" kern="1200" dirty="0">
                          <a:solidFill>
                            <a:srgbClr val="FF0000"/>
                          </a:solidFill>
                          <a:effectLst/>
                        </a:rPr>
                        <a:t>掌握各功能編組持續運作人力及協助工作執行情形</a:t>
                      </a:r>
                    </a:p>
                    <a:p>
                      <a:pPr marL="180975" indent="0" algn="just">
                        <a:lnSpc>
                          <a:spcPct val="90000"/>
                        </a:lnSpc>
                      </a:pPr>
                      <a:r>
                        <a:rPr lang="zh-TW" altLang="zh-TW" sz="1800" kern="1200" dirty="0">
                          <a:solidFill>
                            <a:schemeClr val="dk1"/>
                          </a:solidFill>
                          <a:effectLst/>
                        </a:rPr>
                        <a:t>彙整各功能分組定時回報之出勤人力及協助工作執行進度，如因</a:t>
                      </a:r>
                      <a:r>
                        <a:rPr lang="zh-TW" altLang="zh-TW" sz="1800" u="none" kern="1200" dirty="0">
                          <a:solidFill>
                            <a:schemeClr val="dk1"/>
                          </a:solidFill>
                          <a:effectLst/>
                        </a:rPr>
                        <a:t>災害影響降低，</a:t>
                      </a:r>
                      <a:r>
                        <a:rPr lang="zh-TW" altLang="zh-TW" sz="1800" u="none" kern="1200" baseline="0" dirty="0">
                          <a:solidFill>
                            <a:schemeClr val="dk1"/>
                          </a:solidFill>
                          <a:effectLst/>
                          <a:uFill>
                            <a:solidFill>
                              <a:srgbClr val="FF0000"/>
                            </a:solidFill>
                          </a:uFill>
                        </a:rPr>
                        <a:t>地區應變中心須協作工作需求減少但仍需協作中心支援，由規劃協調組組長向其他功能分組組長確認可維持基本運作之人數，回報協作中心主任</a:t>
                      </a:r>
                      <a:r>
                        <a:rPr lang="en-US" altLang="zh-TW" sz="1800" u="none" kern="1200" baseline="0" dirty="0">
                          <a:solidFill>
                            <a:schemeClr val="dk1"/>
                          </a:solidFill>
                          <a:effectLst/>
                          <a:uFill>
                            <a:solidFill>
                              <a:srgbClr val="FF0000"/>
                            </a:solidFill>
                          </a:uFill>
                        </a:rPr>
                        <a:t>/</a:t>
                      </a:r>
                      <a:r>
                        <a:rPr lang="zh-TW" altLang="zh-TW" sz="1800" u="none" kern="1200" baseline="0" dirty="0">
                          <a:solidFill>
                            <a:schemeClr val="dk1"/>
                          </a:solidFill>
                          <a:effectLst/>
                          <a:uFill>
                            <a:solidFill>
                              <a:srgbClr val="FF0000"/>
                            </a:solidFill>
                          </a:uFill>
                        </a:rPr>
                        <a:t>副主任請求同意進行運作人員縮編；如經地區應變中心指示已無民眾疏散撤離、避難收容處所營運、物資發放等協作需求，由</a:t>
                      </a:r>
                      <a:r>
                        <a:rPr lang="zh-TW" altLang="zh-TW" sz="1800" b="1" u="sng" kern="1200" baseline="0" dirty="0">
                          <a:solidFill>
                            <a:srgbClr val="00B050"/>
                          </a:solidFill>
                          <a:effectLst/>
                          <a:uFill>
                            <a:solidFill>
                              <a:srgbClr val="00B050"/>
                            </a:solidFill>
                          </a:uFill>
                        </a:rPr>
                        <a:t>規劃協調組通知其他功能分組組長轉知後續梯次運作人員協作中心災時運作即將撤除，無須再進駐作業地點運作</a:t>
                      </a:r>
                      <a:r>
                        <a:rPr lang="zh-TW" altLang="zh-TW" sz="1800" u="none" kern="1200" baseline="0" dirty="0">
                          <a:solidFill>
                            <a:schemeClr val="dk1"/>
                          </a:solidFill>
                          <a:effectLst/>
                          <a:uFill>
                            <a:solidFill>
                              <a:srgbClr val="FF0000"/>
                            </a:solidFill>
                          </a:uFill>
                        </a:rPr>
                        <a:t>，並回報協作中心主任</a:t>
                      </a:r>
                      <a:r>
                        <a:rPr lang="en-US" altLang="zh-TW" sz="1800" u="none" kern="1200" baseline="0" dirty="0">
                          <a:solidFill>
                            <a:schemeClr val="dk1"/>
                          </a:solidFill>
                          <a:effectLst/>
                          <a:uFill>
                            <a:solidFill>
                              <a:srgbClr val="FF0000"/>
                            </a:solidFill>
                          </a:uFill>
                        </a:rPr>
                        <a:t>/</a:t>
                      </a:r>
                      <a:r>
                        <a:rPr lang="zh-TW" altLang="zh-TW" sz="1800" u="none" kern="1200" baseline="0" dirty="0">
                          <a:solidFill>
                            <a:schemeClr val="dk1"/>
                          </a:solidFill>
                          <a:effectLst/>
                          <a:uFill>
                            <a:solidFill>
                              <a:srgbClr val="FF0000"/>
                            </a:solidFill>
                          </a:uFill>
                        </a:rPr>
                        <a:t>副主任請求同意撤除協作中心災時運作。</a:t>
                      </a:r>
                    </a:p>
                    <a:p>
                      <a:pPr marL="180975" lvl="0" indent="-180975" algn="just">
                        <a:lnSpc>
                          <a:spcPct val="90000"/>
                        </a:lnSpc>
                      </a:pPr>
                      <a:r>
                        <a:rPr lang="en-US" altLang="zh-TW" sz="1800" kern="1200" dirty="0">
                          <a:solidFill>
                            <a:schemeClr val="dk1"/>
                          </a:solidFill>
                          <a:effectLst/>
                        </a:rPr>
                        <a:t>2.</a:t>
                      </a:r>
                      <a:r>
                        <a:rPr lang="zh-TW" altLang="zh-TW" sz="1800" b="1" kern="1200" dirty="0">
                          <a:solidFill>
                            <a:srgbClr val="FF0000"/>
                          </a:solidFill>
                          <a:effectLst/>
                        </a:rPr>
                        <a:t>負責彙整及紀錄協作中心</a:t>
                      </a:r>
                      <a:r>
                        <a:rPr lang="zh-TW" altLang="zh-TW" sz="1800" kern="1200" dirty="0">
                          <a:solidFill>
                            <a:schemeClr val="dk1"/>
                          </a:solidFill>
                          <a:effectLst/>
                        </a:rPr>
                        <a:t>啟動期、持續作業期及縮編或撤除期之</a:t>
                      </a:r>
                      <a:r>
                        <a:rPr lang="zh-TW" altLang="zh-TW" sz="1800" b="1" kern="1200" dirty="0">
                          <a:solidFill>
                            <a:srgbClr val="FF0000"/>
                          </a:solidFill>
                          <a:effectLst/>
                        </a:rPr>
                        <a:t>完整運作情形</a:t>
                      </a:r>
                      <a:r>
                        <a:rPr lang="zh-TW" altLang="zh-TW" sz="1800" kern="1200" dirty="0">
                          <a:solidFill>
                            <a:schemeClr val="dk1"/>
                          </a:solidFill>
                          <a:effectLst/>
                        </a:rPr>
                        <a:t>，並</a:t>
                      </a:r>
                      <a:r>
                        <a:rPr lang="zh-TW" altLang="zh-TW" sz="1800" b="1" kern="1200" dirty="0">
                          <a:solidFill>
                            <a:srgbClr val="FF0000"/>
                          </a:solidFill>
                          <a:effectLst/>
                        </a:rPr>
                        <a:t>配合地區應變中心</a:t>
                      </a:r>
                      <a:r>
                        <a:rPr lang="en-US" altLang="zh-TW" sz="1800" b="1" kern="1200" dirty="0">
                          <a:solidFill>
                            <a:srgbClr val="FF0000"/>
                          </a:solidFill>
                          <a:effectLst/>
                        </a:rPr>
                        <a:t>(</a:t>
                      </a:r>
                      <a:r>
                        <a:rPr lang="zh-TW" altLang="zh-TW" sz="1800" b="1" kern="1200" dirty="0">
                          <a:solidFill>
                            <a:srgbClr val="FF0000"/>
                          </a:solidFill>
                          <a:effectLst/>
                        </a:rPr>
                        <a:t>最後一次</a:t>
                      </a:r>
                      <a:r>
                        <a:rPr lang="en-US" altLang="zh-TW" sz="1800" b="1" kern="1200" dirty="0">
                          <a:solidFill>
                            <a:srgbClr val="FF0000"/>
                          </a:solidFill>
                          <a:effectLst/>
                        </a:rPr>
                        <a:t>)</a:t>
                      </a:r>
                      <a:r>
                        <a:rPr lang="zh-TW" altLang="zh-TW" sz="1800" b="1" kern="1200" dirty="0">
                          <a:solidFill>
                            <a:srgbClr val="FF0000"/>
                          </a:solidFill>
                          <a:effectLst/>
                        </a:rPr>
                        <a:t>工作會議召開，報告協作中心縮編或全部完整運作情形</a:t>
                      </a:r>
                      <a:r>
                        <a:rPr lang="en-US" altLang="zh-TW" sz="1800" kern="1200" dirty="0">
                          <a:solidFill>
                            <a:schemeClr val="dk1"/>
                          </a:solidFill>
                          <a:effectLst/>
                        </a:rPr>
                        <a:t>(</a:t>
                      </a:r>
                      <a:r>
                        <a:rPr lang="zh-TW" altLang="zh-TW" sz="1800" kern="1200" dirty="0">
                          <a:solidFill>
                            <a:schemeClr val="dk1"/>
                          </a:solidFill>
                          <a:effectLst/>
                        </a:rPr>
                        <a:t>包括財務行政組提供之財務需求項目、經費來源、支出情形及單據等造冊資料</a:t>
                      </a:r>
                      <a:r>
                        <a:rPr lang="en-US" altLang="zh-TW" sz="1800" kern="1200" dirty="0">
                          <a:solidFill>
                            <a:schemeClr val="dk1"/>
                          </a:solidFill>
                          <a:effectLst/>
                        </a:rPr>
                        <a:t>)</a:t>
                      </a:r>
                      <a:r>
                        <a:rPr lang="zh-TW" altLang="zh-TW" sz="1800" kern="1200" dirty="0">
                          <a:solidFill>
                            <a:schemeClr val="dk1"/>
                          </a:solidFill>
                          <a:effectLst/>
                        </a:rPr>
                        <a:t>。</a:t>
                      </a:r>
                    </a:p>
                    <a:p>
                      <a:pPr marL="180975" lvl="0" indent="-180975" algn="just">
                        <a:lnSpc>
                          <a:spcPct val="90000"/>
                        </a:lnSpc>
                      </a:pPr>
                      <a:r>
                        <a:rPr lang="en-US" altLang="zh-TW" sz="1800" kern="1200" dirty="0">
                          <a:solidFill>
                            <a:schemeClr val="dk1"/>
                          </a:solidFill>
                          <a:effectLst/>
                        </a:rPr>
                        <a:t>3.</a:t>
                      </a:r>
                      <a:r>
                        <a:rPr lang="zh-TW" altLang="zh-TW" sz="1800" kern="1200" dirty="0">
                          <a:solidFill>
                            <a:schemeClr val="dk1"/>
                          </a:solidFill>
                          <a:effectLst/>
                        </a:rPr>
                        <a:t>協作中心災時運作</a:t>
                      </a:r>
                      <a:r>
                        <a:rPr lang="zh-TW" altLang="zh-TW" sz="1800" b="1" kern="1200" dirty="0">
                          <a:solidFill>
                            <a:srgbClr val="FF0000"/>
                          </a:solidFill>
                          <a:effectLst/>
                        </a:rPr>
                        <a:t>撤除前</a:t>
                      </a:r>
                      <a:r>
                        <a:rPr lang="zh-TW" altLang="zh-TW" sz="1800" kern="1200" dirty="0">
                          <a:solidFill>
                            <a:schemeClr val="dk1"/>
                          </a:solidFill>
                          <a:effectLst/>
                        </a:rPr>
                        <a:t>，應確認各種</a:t>
                      </a:r>
                      <a:r>
                        <a:rPr lang="zh-TW" altLang="zh-TW" sz="1800" b="1" kern="1200" dirty="0">
                          <a:solidFill>
                            <a:srgbClr val="FF0000"/>
                          </a:solidFill>
                          <a:effectLst/>
                        </a:rPr>
                        <a:t>應勤裝備</a:t>
                      </a:r>
                      <a:r>
                        <a:rPr lang="en-US" altLang="zh-TW" sz="1800" kern="1200" dirty="0">
                          <a:solidFill>
                            <a:schemeClr val="dk1"/>
                          </a:solidFill>
                          <a:effectLst/>
                        </a:rPr>
                        <a:t>(</a:t>
                      </a:r>
                      <a:r>
                        <a:rPr lang="zh-TW" altLang="zh-TW" sz="1800" kern="1200" dirty="0">
                          <a:solidFill>
                            <a:schemeClr val="dk1"/>
                          </a:solidFill>
                          <a:effectLst/>
                        </a:rPr>
                        <a:t>如簽到表、通訊器材等</a:t>
                      </a:r>
                      <a:r>
                        <a:rPr lang="en-US" altLang="zh-TW" sz="1800" kern="1200" dirty="0">
                          <a:solidFill>
                            <a:schemeClr val="dk1"/>
                          </a:solidFill>
                          <a:effectLst/>
                        </a:rPr>
                        <a:t>)</a:t>
                      </a:r>
                      <a:r>
                        <a:rPr lang="zh-TW" altLang="zh-TW" sz="1800" kern="1200" dirty="0">
                          <a:solidFill>
                            <a:schemeClr val="dk1"/>
                          </a:solidFill>
                          <a:effectLst/>
                        </a:rPr>
                        <a:t>均已全部</a:t>
                      </a:r>
                      <a:r>
                        <a:rPr lang="zh-TW" altLang="zh-TW" sz="1800" b="1" kern="1200" dirty="0">
                          <a:solidFill>
                            <a:srgbClr val="FF0000"/>
                          </a:solidFill>
                          <a:effectLst/>
                        </a:rPr>
                        <a:t>回歸定位</a:t>
                      </a:r>
                      <a:r>
                        <a:rPr lang="zh-TW" altLang="zh-TW" sz="1800" kern="1200" dirty="0">
                          <a:solidFill>
                            <a:schemeClr val="dk1"/>
                          </a:solidFill>
                          <a:effectLst/>
                        </a:rPr>
                        <a:t>。</a:t>
                      </a:r>
                      <a:endPar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1933461079"/>
                  </a:ext>
                </a:extLst>
              </a:tr>
            </a:tbl>
          </a:graphicData>
        </a:graphic>
      </p:graphicFrame>
    </p:spTree>
    <p:extLst>
      <p:ext uri="{BB962C8B-B14F-4D97-AF65-F5344CB8AC3E}">
        <p14:creationId xmlns:p14="http://schemas.microsoft.com/office/powerpoint/2010/main" val="655091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C85DA-B96E-3C53-21C1-064A06F3F0DE}"/>
            </a:ext>
          </a:extLst>
        </p:cNvPr>
        <p:cNvGrpSpPr/>
        <p:nvPr/>
      </p:nvGrpSpPr>
      <p:grpSpPr>
        <a:xfrm>
          <a:off x="0" y="0"/>
          <a:ext cx="0" cy="0"/>
          <a:chOff x="0" y="0"/>
          <a:chExt cx="0" cy="0"/>
        </a:xfrm>
      </p:grpSpPr>
      <p:grpSp>
        <p:nvGrpSpPr>
          <p:cNvPr id="3" name="组合 1">
            <a:extLst>
              <a:ext uri="{FF2B5EF4-FFF2-40B4-BE49-F238E27FC236}">
                <a16:creationId xmlns:a16="http://schemas.microsoft.com/office/drawing/2014/main" id="{C322A4DA-3189-EFFF-2F44-BFAB3331BCB2}"/>
              </a:ext>
            </a:extLst>
          </p:cNvPr>
          <p:cNvGrpSpPr/>
          <p:nvPr/>
        </p:nvGrpSpPr>
        <p:grpSpPr>
          <a:xfrm>
            <a:off x="842842" y="361490"/>
            <a:ext cx="10506316" cy="769441"/>
            <a:chOff x="1157060" y="523875"/>
            <a:chExt cx="10506316" cy="769441"/>
          </a:xfrm>
        </p:grpSpPr>
        <p:sp>
          <p:nvSpPr>
            <p:cNvPr id="4" name="文本框 4">
              <a:extLst>
                <a:ext uri="{FF2B5EF4-FFF2-40B4-BE49-F238E27FC236}">
                  <a16:creationId xmlns:a16="http://schemas.microsoft.com/office/drawing/2014/main" id="{E876CF21-5B7F-1DAF-4648-B61C2D4F5198}"/>
                </a:ext>
              </a:extLst>
            </p:cNvPr>
            <p:cNvSpPr txBox="1"/>
            <p:nvPr/>
          </p:nvSpPr>
          <p:spPr>
            <a:xfrm>
              <a:off x="1628774" y="523875"/>
              <a:ext cx="1003460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操作流程</a:t>
              </a:r>
              <a:r>
                <a:rPr kumimoji="0" lang="en-US" altLang="zh-TW"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縮編或撤除期</a:t>
              </a:r>
              <a:r>
                <a:rPr lang="zh-TW" altLang="en-US" sz="4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kumimoji="0" lang="en-US" altLang="zh-TW"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7</a:t>
              </a:r>
              <a:r>
                <a:rPr kumimoji="0" lang="zh-TW"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天－結束</a:t>
              </a:r>
            </a:p>
          </p:txBody>
        </p:sp>
        <p:sp>
          <p:nvSpPr>
            <p:cNvPr id="6" name="Freeform 1740">
              <a:extLst>
                <a:ext uri="{FF2B5EF4-FFF2-40B4-BE49-F238E27FC236}">
                  <a16:creationId xmlns:a16="http://schemas.microsoft.com/office/drawing/2014/main" id="{3914B266-41D5-2782-24CC-85F874942059}"/>
                </a:ext>
              </a:extLst>
            </p:cNvPr>
            <p:cNvSpPr/>
            <p:nvPr/>
          </p:nvSpPr>
          <p:spPr bwMode="auto">
            <a:xfrm>
              <a:off x="1157060" y="715068"/>
              <a:ext cx="514804" cy="457602"/>
            </a:xfrm>
            <a:custGeom>
              <a:avLst/>
              <a:gdLst>
                <a:gd name="T0" fmla="*/ 45 w 259"/>
                <a:gd name="T1" fmla="*/ 206 h 230"/>
                <a:gd name="T2" fmla="*/ 90 w 259"/>
                <a:gd name="T3" fmla="*/ 43 h 230"/>
                <a:gd name="T4" fmla="*/ 241 w 259"/>
                <a:gd name="T5" fmla="*/ 7 h 230"/>
                <a:gd name="T6" fmla="*/ 165 w 259"/>
                <a:gd name="T7" fmla="*/ 198 h 230"/>
                <a:gd name="T8" fmla="*/ 62 w 259"/>
                <a:gd name="T9" fmla="*/ 219 h 230"/>
                <a:gd name="T10" fmla="*/ 180 w 259"/>
                <a:gd name="T11" fmla="*/ 75 h 230"/>
                <a:gd name="T12" fmla="*/ 45 w 259"/>
                <a:gd name="T13" fmla="*/ 206 h 230"/>
              </a:gdLst>
              <a:ahLst/>
              <a:cxnLst>
                <a:cxn ang="0">
                  <a:pos x="T0" y="T1"/>
                </a:cxn>
                <a:cxn ang="0">
                  <a:pos x="T2" y="T3"/>
                </a:cxn>
                <a:cxn ang="0">
                  <a:pos x="T4" y="T5"/>
                </a:cxn>
                <a:cxn ang="0">
                  <a:pos x="T6" y="T7"/>
                </a:cxn>
                <a:cxn ang="0">
                  <a:pos x="T8" y="T9"/>
                </a:cxn>
                <a:cxn ang="0">
                  <a:pos x="T10" y="T11"/>
                </a:cxn>
                <a:cxn ang="0">
                  <a:pos x="T12" y="T13"/>
                </a:cxn>
              </a:cxnLst>
              <a:rect l="0" t="0" r="r" b="b"/>
              <a:pathLst>
                <a:path w="259" h="230">
                  <a:moveTo>
                    <a:pt x="45" y="206"/>
                  </a:moveTo>
                  <a:cubicBezTo>
                    <a:pt x="45" y="206"/>
                    <a:pt x="0" y="104"/>
                    <a:pt x="90" y="43"/>
                  </a:cubicBezTo>
                  <a:cubicBezTo>
                    <a:pt x="90" y="43"/>
                    <a:pt x="149" y="0"/>
                    <a:pt x="241" y="7"/>
                  </a:cubicBezTo>
                  <a:cubicBezTo>
                    <a:pt x="241" y="7"/>
                    <a:pt x="259" y="150"/>
                    <a:pt x="165" y="198"/>
                  </a:cubicBezTo>
                  <a:cubicBezTo>
                    <a:pt x="165" y="198"/>
                    <a:pt x="115" y="230"/>
                    <a:pt x="62" y="219"/>
                  </a:cubicBezTo>
                  <a:cubicBezTo>
                    <a:pt x="62" y="219"/>
                    <a:pt x="74" y="144"/>
                    <a:pt x="180" y="75"/>
                  </a:cubicBezTo>
                  <a:cubicBezTo>
                    <a:pt x="180" y="75"/>
                    <a:pt x="82" y="103"/>
                    <a:pt x="45" y="206"/>
                  </a:cubicBezTo>
                  <a:close/>
                </a:path>
              </a:pathLst>
            </a:custGeom>
            <a:solidFill>
              <a:srgbClr val="EC4570"/>
            </a:solidFill>
            <a:ln>
              <a:noFill/>
            </a:ln>
          </p:spPr>
          <p:txBody>
            <a:bodyPr vert="horz" wrap="square" lIns="91440" tIns="45720" rIns="91440" bIns="45720" numCol="1" anchor="t" anchorCtr="0" compatLnSpc="1"/>
            <a:lstStyle/>
            <a:p>
              <a:endParaRPr lang="zh-CN" altLang="en-US"/>
            </a:p>
          </p:txBody>
        </p:sp>
      </p:grpSp>
      <p:cxnSp>
        <p:nvCxnSpPr>
          <p:cNvPr id="7" name="直接连接符 6">
            <a:extLst>
              <a:ext uri="{FF2B5EF4-FFF2-40B4-BE49-F238E27FC236}">
                <a16:creationId xmlns:a16="http://schemas.microsoft.com/office/drawing/2014/main" id="{BA9BF724-7B82-0DA8-A126-27206D4486CA}"/>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6905A071-DCED-934F-F6A3-BFEF26257BED}"/>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30</a:t>
            </a:fld>
            <a:endParaRPr lang="zh-TW" altLang="en-US"/>
          </a:p>
        </p:txBody>
      </p:sp>
      <p:graphicFrame>
        <p:nvGraphicFramePr>
          <p:cNvPr id="5" name="表格 4">
            <a:extLst>
              <a:ext uri="{FF2B5EF4-FFF2-40B4-BE49-F238E27FC236}">
                <a16:creationId xmlns:a16="http://schemas.microsoft.com/office/drawing/2014/main" id="{2FBFFE9E-69C6-3A28-806C-2195CFEC281C}"/>
              </a:ext>
            </a:extLst>
          </p:cNvPr>
          <p:cNvGraphicFramePr>
            <a:graphicFrameLocks noGrp="1"/>
          </p:cNvGraphicFramePr>
          <p:nvPr>
            <p:extLst>
              <p:ext uri="{D42A27DB-BD31-4B8C-83A1-F6EECF244321}">
                <p14:modId xmlns:p14="http://schemas.microsoft.com/office/powerpoint/2010/main" val="1102382813"/>
              </p:ext>
            </p:extLst>
          </p:nvPr>
        </p:nvGraphicFramePr>
        <p:xfrm>
          <a:off x="1" y="1524060"/>
          <a:ext cx="12191998" cy="5333939"/>
        </p:xfrm>
        <a:graphic>
          <a:graphicData uri="http://schemas.openxmlformats.org/drawingml/2006/table">
            <a:tbl>
              <a:tblPr firstRow="1" bandRow="1">
                <a:tableStyleId>{93296810-A885-4BE3-A3E7-6D5BEEA58F35}</a:tableStyleId>
              </a:tblPr>
              <a:tblGrid>
                <a:gridCol w="1779100">
                  <a:extLst>
                    <a:ext uri="{9D8B030D-6E8A-4147-A177-3AD203B41FA5}">
                      <a16:colId xmlns:a16="http://schemas.microsoft.com/office/drawing/2014/main" val="3234499557"/>
                    </a:ext>
                  </a:extLst>
                </a:gridCol>
                <a:gridCol w="10412898">
                  <a:extLst>
                    <a:ext uri="{9D8B030D-6E8A-4147-A177-3AD203B41FA5}">
                      <a16:colId xmlns:a16="http://schemas.microsoft.com/office/drawing/2014/main" val="4234012159"/>
                    </a:ext>
                  </a:extLst>
                </a:gridCol>
              </a:tblGrid>
              <a:tr h="435424">
                <a:tc>
                  <a:txBody>
                    <a:bodyPr/>
                    <a:lstStyle/>
                    <a:p>
                      <a:pPr algn="ctr"/>
                      <a:r>
                        <a:rPr lang="zh-TW" altLang="en-US" sz="1800" dirty="0"/>
                        <a:t>功能分組</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algn="ctr"/>
                      <a:r>
                        <a:rPr lang="zh-TW" altLang="en-US" sz="1800" dirty="0"/>
                        <a:t>工作</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3355569026"/>
                  </a:ext>
                </a:extLst>
              </a:tr>
              <a:tr h="174169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b="1" kern="1200" dirty="0">
                          <a:solidFill>
                            <a:schemeClr val="dk1"/>
                          </a:solidFill>
                          <a:effectLst/>
                        </a:rPr>
                        <a:t>作業組</a:t>
                      </a:r>
                    </a:p>
                    <a:p>
                      <a:pPr algn="ct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180975" lvl="0" indent="-180975" algn="just"/>
                      <a:r>
                        <a:rPr lang="en-US" altLang="zh-TW" sz="1800" kern="1200" dirty="0">
                          <a:solidFill>
                            <a:schemeClr val="dk1"/>
                          </a:solidFill>
                          <a:effectLst/>
                        </a:rPr>
                        <a:t>1.</a:t>
                      </a:r>
                      <a:r>
                        <a:rPr lang="zh-TW" altLang="zh-TW" sz="1800" kern="1200" dirty="0">
                          <a:solidFill>
                            <a:schemeClr val="dk1"/>
                          </a:solidFill>
                          <a:effectLst/>
                        </a:rPr>
                        <a:t>掌控「疏散撤離小組」、「避難收容小組」及「物資發放小組」運作情形，</a:t>
                      </a:r>
                      <a:r>
                        <a:rPr lang="zh-TW" altLang="zh-TW" sz="1800" b="1" kern="1200" dirty="0">
                          <a:solidFill>
                            <a:srgbClr val="FF0000"/>
                          </a:solidFill>
                          <a:effectLst/>
                        </a:rPr>
                        <a:t>定時彙整各小組出勤人力及協助工作執行情形回報規劃協調組</a:t>
                      </a:r>
                      <a:r>
                        <a:rPr lang="zh-TW" altLang="zh-TW" sz="1800" kern="1200" dirty="0">
                          <a:solidFill>
                            <a:schemeClr val="dk1"/>
                          </a:solidFill>
                          <a:effectLst/>
                        </a:rPr>
                        <a:t>，如</a:t>
                      </a:r>
                      <a:r>
                        <a:rPr lang="zh-TW" altLang="zh-TW" sz="1800" b="1" kern="1200" dirty="0">
                          <a:solidFill>
                            <a:srgbClr val="FF0000"/>
                          </a:solidFill>
                          <a:effectLst/>
                        </a:rPr>
                        <a:t>接獲</a:t>
                      </a:r>
                      <a:r>
                        <a:rPr lang="zh-TW" altLang="zh-TW" sz="1800" kern="1200" dirty="0">
                          <a:solidFill>
                            <a:schemeClr val="dk1"/>
                          </a:solidFill>
                          <a:effectLst/>
                        </a:rPr>
                        <a:t>運作人員</a:t>
                      </a:r>
                      <a:r>
                        <a:rPr lang="zh-TW" altLang="zh-TW" sz="1800" b="1" kern="1200" dirty="0">
                          <a:solidFill>
                            <a:srgbClr val="FF0000"/>
                          </a:solidFill>
                          <a:effectLst/>
                        </a:rPr>
                        <a:t>縮編</a:t>
                      </a:r>
                      <a:r>
                        <a:rPr lang="zh-TW" altLang="zh-TW" sz="1800" kern="1200" dirty="0">
                          <a:solidFill>
                            <a:schemeClr val="dk1"/>
                          </a:solidFill>
                          <a:effectLst/>
                        </a:rPr>
                        <a:t>或協作中心災時運作即將</a:t>
                      </a:r>
                      <a:r>
                        <a:rPr lang="zh-TW" altLang="zh-TW" sz="1800" b="1" kern="1200" dirty="0">
                          <a:solidFill>
                            <a:srgbClr val="FF0000"/>
                          </a:solidFill>
                          <a:effectLst/>
                        </a:rPr>
                        <a:t>撤除之指示</a:t>
                      </a:r>
                      <a:r>
                        <a:rPr lang="zh-TW" altLang="zh-TW" sz="1800" kern="1200" dirty="0">
                          <a:solidFill>
                            <a:schemeClr val="dk1"/>
                          </a:solidFill>
                          <a:effectLst/>
                        </a:rPr>
                        <a:t>時，由</a:t>
                      </a:r>
                      <a:r>
                        <a:rPr lang="zh-TW" altLang="zh-TW" sz="1800" b="1" kern="1200" dirty="0">
                          <a:solidFill>
                            <a:srgbClr val="FF0000"/>
                          </a:solidFill>
                          <a:effectLst/>
                        </a:rPr>
                        <a:t>作業組組長通知縮編人員或後續梯次運作人員無須再進駐作業地點運作。</a:t>
                      </a:r>
                    </a:p>
                    <a:p>
                      <a:pPr marL="180975" lvl="0" indent="-180975" algn="just"/>
                      <a:r>
                        <a:rPr lang="en-US" altLang="zh-TW" sz="1800" kern="1200" dirty="0">
                          <a:solidFill>
                            <a:schemeClr val="dk1"/>
                          </a:solidFill>
                          <a:effectLst/>
                        </a:rPr>
                        <a:t>2.</a:t>
                      </a:r>
                      <a:r>
                        <a:rPr lang="zh-TW" altLang="zh-TW" sz="1800" kern="1200" dirty="0">
                          <a:solidFill>
                            <a:schemeClr val="dk1"/>
                          </a:solidFill>
                          <a:effectLst/>
                        </a:rPr>
                        <a:t>協作中心災時運作</a:t>
                      </a:r>
                      <a:r>
                        <a:rPr lang="zh-TW" altLang="zh-TW" sz="1800" b="1" kern="1200" dirty="0">
                          <a:solidFill>
                            <a:srgbClr val="FF0000"/>
                          </a:solidFill>
                          <a:effectLst/>
                        </a:rPr>
                        <a:t>撤除前</a:t>
                      </a:r>
                      <a:r>
                        <a:rPr lang="zh-TW" altLang="zh-TW" sz="1800" kern="1200" dirty="0">
                          <a:solidFill>
                            <a:schemeClr val="dk1"/>
                          </a:solidFill>
                          <a:effectLst/>
                        </a:rPr>
                        <a:t>，應由作業組</a:t>
                      </a:r>
                      <a:r>
                        <a:rPr lang="zh-TW" altLang="zh-TW" sz="1800" b="1" kern="1200" dirty="0">
                          <a:solidFill>
                            <a:srgbClr val="FF0000"/>
                          </a:solidFill>
                          <a:effectLst/>
                        </a:rPr>
                        <a:t>組長</a:t>
                      </a:r>
                      <a:r>
                        <a:rPr lang="zh-TW" altLang="zh-TW" sz="1800" kern="1200" dirty="0">
                          <a:solidFill>
                            <a:schemeClr val="dk1"/>
                          </a:solidFill>
                          <a:effectLst/>
                        </a:rPr>
                        <a:t>確認各小組之各種</a:t>
                      </a:r>
                      <a:r>
                        <a:rPr lang="zh-TW" altLang="zh-TW" sz="1800" b="1" kern="1200" dirty="0">
                          <a:solidFill>
                            <a:srgbClr val="FF0000"/>
                          </a:solidFill>
                          <a:effectLst/>
                        </a:rPr>
                        <a:t>應勤裝備</a:t>
                      </a:r>
                      <a:r>
                        <a:rPr lang="en-US" altLang="zh-TW" sz="1800" kern="1200" dirty="0">
                          <a:solidFill>
                            <a:schemeClr val="dk1"/>
                          </a:solidFill>
                          <a:effectLst/>
                        </a:rPr>
                        <a:t>(</a:t>
                      </a:r>
                      <a:r>
                        <a:rPr lang="zh-TW" altLang="zh-TW" sz="1800" kern="1200" dirty="0">
                          <a:solidFill>
                            <a:schemeClr val="dk1"/>
                          </a:solidFill>
                          <a:effectLst/>
                        </a:rPr>
                        <a:t>如通訊器材、個人防護裝備等</a:t>
                      </a:r>
                      <a:r>
                        <a:rPr lang="en-US" altLang="zh-TW" sz="1800" kern="1200" dirty="0">
                          <a:solidFill>
                            <a:schemeClr val="dk1"/>
                          </a:solidFill>
                          <a:effectLst/>
                        </a:rPr>
                        <a:t>)</a:t>
                      </a:r>
                      <a:r>
                        <a:rPr lang="zh-TW" altLang="zh-TW" sz="1800" kern="1200" dirty="0">
                          <a:solidFill>
                            <a:schemeClr val="dk1"/>
                          </a:solidFill>
                          <a:effectLst/>
                        </a:rPr>
                        <a:t>均已全部</a:t>
                      </a:r>
                      <a:r>
                        <a:rPr lang="zh-TW" altLang="zh-TW" sz="1800" b="1" kern="1200" dirty="0">
                          <a:solidFill>
                            <a:srgbClr val="FF0000"/>
                          </a:solidFill>
                          <a:effectLst/>
                        </a:rPr>
                        <a:t>回歸定位</a:t>
                      </a:r>
                      <a:r>
                        <a:rPr lang="zh-TW" altLang="zh-TW" sz="1800" kern="1200" dirty="0">
                          <a:solidFill>
                            <a:schemeClr val="dk1"/>
                          </a:solidFill>
                          <a:effectLst/>
                        </a:rPr>
                        <a:t>。</a:t>
                      </a:r>
                      <a:endPar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3817809314"/>
                  </a:ext>
                </a:extLst>
              </a:tr>
              <a:tr h="1415127">
                <a:tc>
                  <a:txBody>
                    <a:bodyPr/>
                    <a:lstStyle/>
                    <a:p>
                      <a:pPr algn="ctr"/>
                      <a:r>
                        <a:rPr lang="zh-TW" altLang="zh-TW" sz="1800" b="1" kern="1200" dirty="0">
                          <a:solidFill>
                            <a:schemeClr val="dk1"/>
                          </a:solidFill>
                          <a:effectLst/>
                        </a:rPr>
                        <a:t>後勤支援組</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180975" lvl="0" indent="-180975" algn="just" defTabSz="914400" rtl="0" eaLnBrk="1" latinLnBrk="0" hangingPunct="1"/>
                      <a:r>
                        <a:rPr lang="en-US" altLang="zh-TW" sz="1800" kern="1200" dirty="0">
                          <a:solidFill>
                            <a:schemeClr val="dk1"/>
                          </a:solidFill>
                          <a:effectLst/>
                        </a:rPr>
                        <a:t>1.</a:t>
                      </a:r>
                      <a:r>
                        <a:rPr lang="zh-TW" altLang="zh-TW" sz="1800" kern="1200" dirty="0">
                          <a:solidFill>
                            <a:schemeClr val="dk1"/>
                          </a:solidFill>
                          <a:effectLst/>
                        </a:rPr>
                        <a:t>持續由各梯次運作人員</a:t>
                      </a:r>
                      <a:r>
                        <a:rPr lang="zh-TW" altLang="zh-TW" sz="1800" b="1" kern="1200" dirty="0">
                          <a:solidFill>
                            <a:srgbClr val="FF0000"/>
                          </a:solidFill>
                          <a:effectLst/>
                        </a:rPr>
                        <a:t>配合協作中心縮編或撤除辦理協作中心成員膳食、物資傳遞等後勤事宜</a:t>
                      </a:r>
                      <a:r>
                        <a:rPr lang="zh-TW" altLang="zh-TW" sz="1800" kern="1200" dirty="0">
                          <a:solidFill>
                            <a:schemeClr val="dk1"/>
                          </a:solidFill>
                          <a:effectLst/>
                        </a:rPr>
                        <a:t>，並定時彙整出勤人力及協助工作執行情形回報規劃協調組。</a:t>
                      </a:r>
                    </a:p>
                    <a:p>
                      <a:pPr marL="180975" lvl="0" indent="-180975" algn="just" defTabSz="914400" rtl="0" eaLnBrk="1" latinLnBrk="0" hangingPunct="1"/>
                      <a:r>
                        <a:rPr lang="en-US" altLang="zh-TW" sz="1800" kern="1200" dirty="0">
                          <a:solidFill>
                            <a:schemeClr val="dk1"/>
                          </a:solidFill>
                          <a:effectLst/>
                        </a:rPr>
                        <a:t>2.</a:t>
                      </a:r>
                      <a:r>
                        <a:rPr lang="zh-TW" altLang="zh-TW" sz="1800" kern="1200" dirty="0">
                          <a:solidFill>
                            <a:schemeClr val="dk1"/>
                          </a:solidFill>
                          <a:effectLst/>
                        </a:rPr>
                        <a:t>協作中心災時運作</a:t>
                      </a:r>
                      <a:r>
                        <a:rPr lang="zh-TW" altLang="zh-TW" sz="1800" b="1" kern="1200" dirty="0">
                          <a:solidFill>
                            <a:srgbClr val="FF0000"/>
                          </a:solidFill>
                          <a:effectLst/>
                        </a:rPr>
                        <a:t>撤除前</a:t>
                      </a:r>
                      <a:r>
                        <a:rPr lang="zh-TW" altLang="zh-TW" sz="1800" kern="1200" dirty="0">
                          <a:solidFill>
                            <a:schemeClr val="dk1"/>
                          </a:solidFill>
                          <a:effectLst/>
                        </a:rPr>
                        <a:t>，應由後勤支援</a:t>
                      </a:r>
                      <a:r>
                        <a:rPr lang="zh-TW" altLang="zh-TW" sz="1800" b="1" kern="1200" dirty="0">
                          <a:solidFill>
                            <a:srgbClr val="FF0000"/>
                          </a:solidFill>
                          <a:effectLst/>
                        </a:rPr>
                        <a:t>組長</a:t>
                      </a:r>
                      <a:r>
                        <a:rPr lang="zh-TW" altLang="zh-TW" sz="1800" kern="1200" dirty="0">
                          <a:solidFill>
                            <a:schemeClr val="dk1"/>
                          </a:solidFill>
                          <a:effectLst/>
                        </a:rPr>
                        <a:t>確認各種</a:t>
                      </a:r>
                      <a:r>
                        <a:rPr lang="zh-TW" altLang="zh-TW" sz="1800" b="1" kern="1200" dirty="0">
                          <a:solidFill>
                            <a:srgbClr val="FF0000"/>
                          </a:solidFill>
                          <a:effectLst/>
                        </a:rPr>
                        <a:t>應勤裝備</a:t>
                      </a:r>
                      <a:r>
                        <a:rPr lang="en-US" altLang="zh-TW" sz="1800" kern="1200" dirty="0">
                          <a:solidFill>
                            <a:schemeClr val="dk1"/>
                          </a:solidFill>
                          <a:effectLst/>
                        </a:rPr>
                        <a:t>(</a:t>
                      </a:r>
                      <a:r>
                        <a:rPr lang="zh-TW" altLang="zh-TW" sz="1800" kern="1200" dirty="0">
                          <a:solidFill>
                            <a:schemeClr val="dk1"/>
                          </a:solidFill>
                          <a:effectLst/>
                        </a:rPr>
                        <a:t>如簽到表、通訊器材、後勤裝備等</a:t>
                      </a:r>
                      <a:r>
                        <a:rPr lang="en-US" altLang="zh-TW" sz="1800" kern="1200" dirty="0">
                          <a:solidFill>
                            <a:schemeClr val="dk1"/>
                          </a:solidFill>
                          <a:effectLst/>
                        </a:rPr>
                        <a:t>)</a:t>
                      </a:r>
                      <a:r>
                        <a:rPr lang="zh-TW" altLang="zh-TW" sz="1800" kern="1200" dirty="0">
                          <a:solidFill>
                            <a:schemeClr val="dk1"/>
                          </a:solidFill>
                          <a:effectLst/>
                        </a:rPr>
                        <a:t>均已全部</a:t>
                      </a:r>
                      <a:r>
                        <a:rPr lang="zh-TW" altLang="zh-TW" sz="1800" b="1" kern="1200" dirty="0">
                          <a:solidFill>
                            <a:srgbClr val="FF0000"/>
                          </a:solidFill>
                          <a:effectLst/>
                        </a:rPr>
                        <a:t>回歸定位</a:t>
                      </a:r>
                      <a:r>
                        <a:rPr lang="zh-TW" altLang="zh-TW" sz="1800" kern="1200" dirty="0">
                          <a:solidFill>
                            <a:schemeClr val="dk1"/>
                          </a:solidFill>
                          <a:effectLst/>
                        </a:rPr>
                        <a:t>。</a:t>
                      </a:r>
                      <a:endPar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1933461079"/>
                  </a:ext>
                </a:extLst>
              </a:tr>
              <a:tr h="1741694">
                <a:tc>
                  <a:txBody>
                    <a:bodyPr/>
                    <a:lstStyle/>
                    <a:p>
                      <a:pPr algn="ctr"/>
                      <a:r>
                        <a:rPr lang="zh-TW" altLang="zh-TW" sz="1800" b="1" kern="1200" dirty="0">
                          <a:solidFill>
                            <a:schemeClr val="dk1"/>
                          </a:solidFill>
                          <a:effectLst/>
                        </a:rPr>
                        <a:t>財務行政組</a:t>
                      </a:r>
                      <a:endParaRPr lang="zh-TW" altLang="en-US" sz="1800" b="1" dirty="0">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180975" lvl="0" indent="-180975" algn="just" defTabSz="914400" rtl="0" eaLnBrk="1" latinLnBrk="0" hangingPunct="1"/>
                      <a:r>
                        <a:rPr lang="en-US" altLang="zh-TW" sz="1800" kern="1200" dirty="0">
                          <a:solidFill>
                            <a:schemeClr val="dk1"/>
                          </a:solidFill>
                          <a:effectLst/>
                        </a:rPr>
                        <a:t>1.</a:t>
                      </a:r>
                      <a:r>
                        <a:rPr lang="zh-TW" altLang="zh-TW" sz="1800" kern="1200" dirty="0">
                          <a:solidFill>
                            <a:schemeClr val="dk1"/>
                          </a:solidFill>
                          <a:effectLst/>
                        </a:rPr>
                        <a:t>持續由各梯次運作人員配合協作中心縮編或撤除就協作中心災時運作之財務需求項目、經費來源、支出情形及單據等進行造冊，並定時彙整出勤人力及將財務需求項目、經費來源、支出情形及單據等造冊資料回報規劃協調組。</a:t>
                      </a:r>
                    </a:p>
                    <a:p>
                      <a:pPr marL="180975" lvl="0" indent="-180975" algn="just" defTabSz="914400" rtl="0" eaLnBrk="1" latinLnBrk="0" hangingPunct="1"/>
                      <a:r>
                        <a:rPr lang="en-US" altLang="zh-TW" sz="1800" kern="1200" dirty="0">
                          <a:solidFill>
                            <a:schemeClr val="dk1"/>
                          </a:solidFill>
                          <a:effectLst/>
                        </a:rPr>
                        <a:t>2.</a:t>
                      </a:r>
                      <a:r>
                        <a:rPr lang="zh-TW" altLang="zh-TW" sz="1800" kern="1200" dirty="0">
                          <a:solidFill>
                            <a:schemeClr val="dk1"/>
                          </a:solidFill>
                          <a:effectLst/>
                        </a:rPr>
                        <a:t>協作中心災時運作撤除前，應由財務行政組長確認各種應勤裝備</a:t>
                      </a:r>
                      <a:r>
                        <a:rPr lang="en-US" altLang="zh-TW" sz="1800" kern="1200" dirty="0">
                          <a:solidFill>
                            <a:schemeClr val="dk1"/>
                          </a:solidFill>
                          <a:effectLst/>
                        </a:rPr>
                        <a:t>(</a:t>
                      </a:r>
                      <a:r>
                        <a:rPr lang="zh-TW" altLang="zh-TW" sz="1800" kern="1200" dirty="0">
                          <a:solidFill>
                            <a:schemeClr val="dk1"/>
                          </a:solidFill>
                          <a:effectLst/>
                        </a:rPr>
                        <a:t>如簽到表、通訊器材等</a:t>
                      </a:r>
                      <a:r>
                        <a:rPr lang="en-US" altLang="zh-TW" sz="1800" kern="1200" dirty="0">
                          <a:solidFill>
                            <a:schemeClr val="dk1"/>
                          </a:solidFill>
                          <a:effectLst/>
                        </a:rPr>
                        <a:t>)</a:t>
                      </a:r>
                      <a:r>
                        <a:rPr lang="zh-TW" altLang="zh-TW" sz="1800" kern="1200" dirty="0">
                          <a:solidFill>
                            <a:schemeClr val="dk1"/>
                          </a:solidFill>
                          <a:effectLst/>
                        </a:rPr>
                        <a:t>均已全部回歸定位。</a:t>
                      </a:r>
                      <a:endParaRPr lang="zh-TW" altLang="zh-TW" sz="1800" kern="1200" dirty="0">
                        <a:solidFill>
                          <a:schemeClr val="dk1"/>
                        </a:solidFill>
                        <a:effectLst/>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3208948451"/>
                  </a:ext>
                </a:extLst>
              </a:tr>
            </a:tbl>
          </a:graphicData>
        </a:graphic>
      </p:graphicFrame>
    </p:spTree>
    <p:extLst>
      <p:ext uri="{BB962C8B-B14F-4D97-AF65-F5344CB8AC3E}">
        <p14:creationId xmlns:p14="http://schemas.microsoft.com/office/powerpoint/2010/main" val="2563297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7B400-35C6-4C82-F2E8-75AD4AC32184}"/>
            </a:ext>
          </a:extLst>
        </p:cNvPr>
        <p:cNvGrpSpPr/>
        <p:nvPr/>
      </p:nvGrpSpPr>
      <p:grpSpPr>
        <a:xfrm>
          <a:off x="0" y="0"/>
          <a:ext cx="0" cy="0"/>
          <a:chOff x="0" y="0"/>
          <a:chExt cx="0" cy="0"/>
        </a:xfrm>
      </p:grpSpPr>
      <p:grpSp>
        <p:nvGrpSpPr>
          <p:cNvPr id="3" name="组合 1">
            <a:extLst>
              <a:ext uri="{FF2B5EF4-FFF2-40B4-BE49-F238E27FC236}">
                <a16:creationId xmlns:a16="http://schemas.microsoft.com/office/drawing/2014/main" id="{86B3B64E-F552-499C-C371-470BF5820A9F}"/>
              </a:ext>
            </a:extLst>
          </p:cNvPr>
          <p:cNvGrpSpPr/>
          <p:nvPr/>
        </p:nvGrpSpPr>
        <p:grpSpPr>
          <a:xfrm>
            <a:off x="842842" y="361490"/>
            <a:ext cx="10506316" cy="769441"/>
            <a:chOff x="1157060" y="523875"/>
            <a:chExt cx="10506316" cy="769441"/>
          </a:xfrm>
        </p:grpSpPr>
        <p:sp>
          <p:nvSpPr>
            <p:cNvPr id="4" name="文本框 4">
              <a:extLst>
                <a:ext uri="{FF2B5EF4-FFF2-40B4-BE49-F238E27FC236}">
                  <a16:creationId xmlns:a16="http://schemas.microsoft.com/office/drawing/2014/main" id="{A9DA64BE-678D-461F-4240-4FC8A26CFFB2}"/>
                </a:ext>
              </a:extLst>
            </p:cNvPr>
            <p:cNvSpPr txBox="1"/>
            <p:nvPr/>
          </p:nvSpPr>
          <p:spPr>
            <a:xfrm>
              <a:off x="1628774" y="523875"/>
              <a:ext cx="10034602" cy="769441"/>
            </a:xfrm>
            <a:prstGeom prst="rect">
              <a:avLst/>
            </a:prstGeom>
            <a:noFill/>
          </p:spPr>
          <p:txBody>
            <a:bodyPr wrap="square" rtlCol="0">
              <a:spAutoFit/>
            </a:bodyPr>
            <a:lstStyle/>
            <a:p>
              <a:pPr lvl="0" defTabSz="914400">
                <a:defRPr/>
              </a:pPr>
              <a:r>
                <a:rPr kumimoji="0" lang="zh-TW"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操作流程</a:t>
              </a:r>
              <a:r>
                <a:rPr kumimoji="0" lang="en-US" altLang="zh-TW"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4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三階段</a:t>
              </a:r>
              <a:endParaRPr kumimoji="0" lang="zh-TW"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 name="Freeform 1740">
              <a:extLst>
                <a:ext uri="{FF2B5EF4-FFF2-40B4-BE49-F238E27FC236}">
                  <a16:creationId xmlns:a16="http://schemas.microsoft.com/office/drawing/2014/main" id="{E3BE15F2-8AC3-36BD-5DAF-19E064AA750F}"/>
                </a:ext>
              </a:extLst>
            </p:cNvPr>
            <p:cNvSpPr/>
            <p:nvPr/>
          </p:nvSpPr>
          <p:spPr bwMode="auto">
            <a:xfrm>
              <a:off x="1157060" y="715068"/>
              <a:ext cx="514804" cy="457602"/>
            </a:xfrm>
            <a:custGeom>
              <a:avLst/>
              <a:gdLst>
                <a:gd name="T0" fmla="*/ 45 w 259"/>
                <a:gd name="T1" fmla="*/ 206 h 230"/>
                <a:gd name="T2" fmla="*/ 90 w 259"/>
                <a:gd name="T3" fmla="*/ 43 h 230"/>
                <a:gd name="T4" fmla="*/ 241 w 259"/>
                <a:gd name="T5" fmla="*/ 7 h 230"/>
                <a:gd name="T6" fmla="*/ 165 w 259"/>
                <a:gd name="T7" fmla="*/ 198 h 230"/>
                <a:gd name="T8" fmla="*/ 62 w 259"/>
                <a:gd name="T9" fmla="*/ 219 h 230"/>
                <a:gd name="T10" fmla="*/ 180 w 259"/>
                <a:gd name="T11" fmla="*/ 75 h 230"/>
                <a:gd name="T12" fmla="*/ 45 w 259"/>
                <a:gd name="T13" fmla="*/ 206 h 230"/>
              </a:gdLst>
              <a:ahLst/>
              <a:cxnLst>
                <a:cxn ang="0">
                  <a:pos x="T0" y="T1"/>
                </a:cxn>
                <a:cxn ang="0">
                  <a:pos x="T2" y="T3"/>
                </a:cxn>
                <a:cxn ang="0">
                  <a:pos x="T4" y="T5"/>
                </a:cxn>
                <a:cxn ang="0">
                  <a:pos x="T6" y="T7"/>
                </a:cxn>
                <a:cxn ang="0">
                  <a:pos x="T8" y="T9"/>
                </a:cxn>
                <a:cxn ang="0">
                  <a:pos x="T10" y="T11"/>
                </a:cxn>
                <a:cxn ang="0">
                  <a:pos x="T12" y="T13"/>
                </a:cxn>
              </a:cxnLst>
              <a:rect l="0" t="0" r="r" b="b"/>
              <a:pathLst>
                <a:path w="259" h="230">
                  <a:moveTo>
                    <a:pt x="45" y="206"/>
                  </a:moveTo>
                  <a:cubicBezTo>
                    <a:pt x="45" y="206"/>
                    <a:pt x="0" y="104"/>
                    <a:pt x="90" y="43"/>
                  </a:cubicBezTo>
                  <a:cubicBezTo>
                    <a:pt x="90" y="43"/>
                    <a:pt x="149" y="0"/>
                    <a:pt x="241" y="7"/>
                  </a:cubicBezTo>
                  <a:cubicBezTo>
                    <a:pt x="241" y="7"/>
                    <a:pt x="259" y="150"/>
                    <a:pt x="165" y="198"/>
                  </a:cubicBezTo>
                  <a:cubicBezTo>
                    <a:pt x="165" y="198"/>
                    <a:pt x="115" y="230"/>
                    <a:pt x="62" y="219"/>
                  </a:cubicBezTo>
                  <a:cubicBezTo>
                    <a:pt x="62" y="219"/>
                    <a:pt x="74" y="144"/>
                    <a:pt x="180" y="75"/>
                  </a:cubicBezTo>
                  <a:cubicBezTo>
                    <a:pt x="180" y="75"/>
                    <a:pt x="82" y="103"/>
                    <a:pt x="45" y="206"/>
                  </a:cubicBezTo>
                  <a:close/>
                </a:path>
              </a:pathLst>
            </a:custGeom>
            <a:solidFill>
              <a:srgbClr val="EC4570"/>
            </a:solidFill>
            <a:ln>
              <a:noFill/>
            </a:ln>
          </p:spPr>
          <p:txBody>
            <a:bodyPr vert="horz" wrap="square" lIns="91440" tIns="45720" rIns="91440" bIns="45720" numCol="1" anchor="t" anchorCtr="0" compatLnSpc="1"/>
            <a:lstStyle/>
            <a:p>
              <a:endParaRPr lang="zh-CN" altLang="en-US"/>
            </a:p>
          </p:txBody>
        </p:sp>
      </p:grpSp>
      <p:cxnSp>
        <p:nvCxnSpPr>
          <p:cNvPr id="7" name="直接连接符 6">
            <a:extLst>
              <a:ext uri="{FF2B5EF4-FFF2-40B4-BE49-F238E27FC236}">
                <a16:creationId xmlns:a16="http://schemas.microsoft.com/office/drawing/2014/main" id="{C7D4BE28-8326-41C0-A215-77E83DE3B032}"/>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sp>
        <p:nvSpPr>
          <p:cNvPr id="16" name="投影片編號版面配置區 15">
            <a:extLst>
              <a:ext uri="{FF2B5EF4-FFF2-40B4-BE49-F238E27FC236}">
                <a16:creationId xmlns:a16="http://schemas.microsoft.com/office/drawing/2014/main" id="{D33978F8-712F-BE82-0C22-0D6DF341D9EB}"/>
              </a:ext>
            </a:extLst>
          </p:cNvPr>
          <p:cNvSpPr>
            <a:spLocks noGrp="1"/>
          </p:cNvSpPr>
          <p:nvPr>
            <p:ph type="sldNum" sz="quarter" idx="4"/>
          </p:nvPr>
        </p:nvSpPr>
        <p:spPr>
          <a:xfrm>
            <a:off x="9448800" y="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9EAB4E-0314-4289-B932-7D7F95BD56FC}" type="slidenum">
              <a:rPr lang="zh-TW" altLang="en-US" smtClean="0"/>
              <a:pPr/>
              <a:t>31</a:t>
            </a:fld>
            <a:endParaRPr lang="zh-TW" altLang="en-US"/>
          </a:p>
        </p:txBody>
      </p:sp>
      <p:graphicFrame>
        <p:nvGraphicFramePr>
          <p:cNvPr id="23" name="表格 22">
            <a:extLst>
              <a:ext uri="{FF2B5EF4-FFF2-40B4-BE49-F238E27FC236}">
                <a16:creationId xmlns:a16="http://schemas.microsoft.com/office/drawing/2014/main" id="{E291F493-7DE0-1677-4E5C-1014BF956A93}"/>
              </a:ext>
            </a:extLst>
          </p:cNvPr>
          <p:cNvGraphicFramePr>
            <a:graphicFrameLocks noGrp="1"/>
          </p:cNvGraphicFramePr>
          <p:nvPr>
            <p:extLst>
              <p:ext uri="{D42A27DB-BD31-4B8C-83A1-F6EECF244321}">
                <p14:modId xmlns:p14="http://schemas.microsoft.com/office/powerpoint/2010/main" val="251424928"/>
              </p:ext>
            </p:extLst>
          </p:nvPr>
        </p:nvGraphicFramePr>
        <p:xfrm>
          <a:off x="0" y="1534020"/>
          <a:ext cx="12191999" cy="5323980"/>
        </p:xfrm>
        <a:graphic>
          <a:graphicData uri="http://schemas.openxmlformats.org/drawingml/2006/table">
            <a:tbl>
              <a:tblPr firstRow="1" bandRow="1">
                <a:tableStyleId>{00A15C55-8517-42AA-B614-E9B94910E393}</a:tableStyleId>
              </a:tblPr>
              <a:tblGrid>
                <a:gridCol w="1324111">
                  <a:extLst>
                    <a:ext uri="{9D8B030D-6E8A-4147-A177-3AD203B41FA5}">
                      <a16:colId xmlns:a16="http://schemas.microsoft.com/office/drawing/2014/main" val="3812193118"/>
                    </a:ext>
                  </a:extLst>
                </a:gridCol>
                <a:gridCol w="2426020">
                  <a:extLst>
                    <a:ext uri="{9D8B030D-6E8A-4147-A177-3AD203B41FA5}">
                      <a16:colId xmlns:a16="http://schemas.microsoft.com/office/drawing/2014/main" val="3499276780"/>
                    </a:ext>
                  </a:extLst>
                </a:gridCol>
                <a:gridCol w="2426020">
                  <a:extLst>
                    <a:ext uri="{9D8B030D-6E8A-4147-A177-3AD203B41FA5}">
                      <a16:colId xmlns:a16="http://schemas.microsoft.com/office/drawing/2014/main" val="3444403386"/>
                    </a:ext>
                  </a:extLst>
                </a:gridCol>
                <a:gridCol w="2426020">
                  <a:extLst>
                    <a:ext uri="{9D8B030D-6E8A-4147-A177-3AD203B41FA5}">
                      <a16:colId xmlns:a16="http://schemas.microsoft.com/office/drawing/2014/main" val="20003"/>
                    </a:ext>
                  </a:extLst>
                </a:gridCol>
                <a:gridCol w="1794914">
                  <a:extLst>
                    <a:ext uri="{9D8B030D-6E8A-4147-A177-3AD203B41FA5}">
                      <a16:colId xmlns:a16="http://schemas.microsoft.com/office/drawing/2014/main" val="20004"/>
                    </a:ext>
                  </a:extLst>
                </a:gridCol>
                <a:gridCol w="1794914">
                  <a:extLst>
                    <a:ext uri="{9D8B030D-6E8A-4147-A177-3AD203B41FA5}">
                      <a16:colId xmlns:a16="http://schemas.microsoft.com/office/drawing/2014/main" val="2511767803"/>
                    </a:ext>
                  </a:extLst>
                </a:gridCol>
              </a:tblGrid>
              <a:tr h="402744">
                <a:tc>
                  <a:txBody>
                    <a:bodyPr/>
                    <a:lstStyle/>
                    <a:p>
                      <a:pPr algn="ctr"/>
                      <a:r>
                        <a:rPr lang="zh-TW" altLang="en-US" sz="1800" dirty="0"/>
                        <a:t>階段</a:t>
                      </a:r>
                      <a:r>
                        <a:rPr lang="en-US" altLang="zh-TW" sz="1800" dirty="0"/>
                        <a:t>/</a:t>
                      </a:r>
                      <a:r>
                        <a:rPr lang="zh-TW" altLang="en-US" sz="1800" dirty="0"/>
                        <a:t>組別</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53065" marR="53065" marT="26533" marB="26533" anchor="ctr"/>
                </a:tc>
                <a:tc>
                  <a:txBody>
                    <a:bodyPr/>
                    <a:lstStyle/>
                    <a:p>
                      <a:pPr algn="ctr"/>
                      <a:r>
                        <a:rPr lang="zh-TW" altLang="en-US" sz="1800" dirty="0"/>
                        <a:t>主任</a:t>
                      </a:r>
                      <a:r>
                        <a:rPr lang="en-US" altLang="zh-TW" sz="1800" dirty="0"/>
                        <a:t>/</a:t>
                      </a:r>
                      <a:r>
                        <a:rPr lang="zh-TW" altLang="en-US" sz="1800" dirty="0"/>
                        <a:t>副主任</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53065" marR="53065" marT="26533" marB="26533" anchor="ctr"/>
                </a:tc>
                <a:tc>
                  <a:txBody>
                    <a:bodyPr/>
                    <a:lstStyle/>
                    <a:p>
                      <a:pPr algn="ctr"/>
                      <a:r>
                        <a:rPr lang="zh-TW" altLang="en-US" sz="1800" dirty="0"/>
                        <a:t>規劃協調組</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53065" marR="53065" marT="26533" marB="26533" anchor="ctr"/>
                </a:tc>
                <a:tc>
                  <a:txBody>
                    <a:bodyPr/>
                    <a:lstStyle/>
                    <a:p>
                      <a:pPr algn="ctr"/>
                      <a:r>
                        <a:rPr lang="zh-TW" altLang="en-US" sz="1800" dirty="0"/>
                        <a:t>作業組</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53065" marR="53065" marT="26533" marB="26533" anchor="ctr"/>
                </a:tc>
                <a:tc>
                  <a:txBody>
                    <a:bodyPr/>
                    <a:lstStyle/>
                    <a:p>
                      <a:pPr algn="ctr"/>
                      <a:r>
                        <a:rPr lang="zh-TW" altLang="en-US" sz="1800" dirty="0"/>
                        <a:t>後勤支援組</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53065" marR="53065" marT="26533" marB="26533" anchor="ctr"/>
                </a:tc>
                <a:tc>
                  <a:txBody>
                    <a:bodyPr/>
                    <a:lstStyle/>
                    <a:p>
                      <a:pPr algn="ctr"/>
                      <a:r>
                        <a:rPr lang="zh-TW" altLang="en-US" sz="1800" dirty="0"/>
                        <a:t>財務行政組</a:t>
                      </a:r>
                      <a:endPar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53065" marR="53065" marT="26533" marB="26533" anchor="ctr"/>
                </a:tc>
                <a:extLst>
                  <a:ext uri="{0D108BD9-81ED-4DB2-BD59-A6C34878D82A}">
                    <a16:rowId xmlns:a16="http://schemas.microsoft.com/office/drawing/2014/main" val="1976784997"/>
                  </a:ext>
                </a:extLst>
              </a:tr>
              <a:tr h="1799804">
                <a:tc>
                  <a:txBody>
                    <a:bodyPr/>
                    <a:lstStyle/>
                    <a:p>
                      <a:pPr algn="ctr"/>
                      <a:r>
                        <a:rPr lang="zh-TW" altLang="en-US" sz="1800" b="1" dirty="0">
                          <a:solidFill>
                            <a:srgbClr val="FF0000"/>
                          </a:solidFill>
                        </a:rPr>
                        <a:t>啟動期</a:t>
                      </a:r>
                      <a:endParaRPr lang="zh-TW" altLang="en-US" sz="1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L="53065" marR="53065" marT="26533" marB="26533" anchor="ctr"/>
                </a:tc>
                <a:tc>
                  <a:txBody>
                    <a:bodyPr/>
                    <a:lstStyle/>
                    <a:p>
                      <a:pPr marL="84138" indent="-84138" algn="just">
                        <a:buFont typeface="Arial" panose="020B0604020202020204" pitchFamily="34" charset="0"/>
                        <a:buChar char="•"/>
                      </a:pPr>
                      <a:r>
                        <a:rPr lang="zh-TW" altLang="en-US" sz="1500" b="0" kern="1200" dirty="0">
                          <a:solidFill>
                            <a:schemeClr val="tx1"/>
                          </a:solidFill>
                        </a:rPr>
                        <a:t>接獲指示即啟動運作機制</a:t>
                      </a:r>
                      <a:endParaRPr lang="en-US" altLang="zh-TW" sz="1500" b="0" kern="1200" dirty="0">
                        <a:solidFill>
                          <a:schemeClr val="tx1"/>
                        </a:solidFill>
                      </a:endParaRPr>
                    </a:p>
                    <a:p>
                      <a:pPr marL="84138" indent="-84138" algn="just">
                        <a:buFont typeface="Arial" panose="020B0604020202020204" pitchFamily="34" charset="0"/>
                        <a:buChar char="•"/>
                      </a:pPr>
                      <a:r>
                        <a:rPr lang="zh-TW" altLang="en-US" sz="1500" b="0" kern="1200" dirty="0">
                          <a:solidFill>
                            <a:schemeClr val="tx1"/>
                          </a:solidFill>
                        </a:rPr>
                        <a:t>確認需協作之工作項目與功能分組</a:t>
                      </a:r>
                      <a:endParaRPr lang="en-US" altLang="zh-TW" sz="1500" b="0" kern="1200" dirty="0">
                        <a:solidFill>
                          <a:schemeClr val="tx1"/>
                        </a:solidFill>
                      </a:endParaRPr>
                    </a:p>
                    <a:p>
                      <a:pPr marL="84138" indent="-84138" algn="just">
                        <a:buFont typeface="Arial" panose="020B0604020202020204" pitchFamily="34" charset="0"/>
                        <a:buChar char="•"/>
                      </a:pPr>
                      <a:r>
                        <a:rPr lang="zh-TW" altLang="en-US" sz="1500" b="0" kern="1200" dirty="0">
                          <a:solidFill>
                            <a:schemeClr val="tx1"/>
                          </a:solidFill>
                        </a:rPr>
                        <a:t>通知組長召回第</a:t>
                      </a:r>
                      <a:r>
                        <a:rPr lang="en-US" altLang="zh-TW" sz="1500" b="0" kern="1200" dirty="0">
                          <a:solidFill>
                            <a:schemeClr val="tx1"/>
                          </a:solidFill>
                        </a:rPr>
                        <a:t>1</a:t>
                      </a:r>
                      <a:r>
                        <a:rPr lang="zh-TW" altLang="en-US" sz="1500" b="0" kern="1200" dirty="0">
                          <a:solidFill>
                            <a:schemeClr val="tx1"/>
                          </a:solidFill>
                        </a:rPr>
                        <a:t>梯次人員</a:t>
                      </a:r>
                      <a:r>
                        <a:rPr lang="en-US" altLang="zh-TW" sz="1500" b="0" kern="1200" dirty="0">
                          <a:solidFill>
                            <a:schemeClr val="tx1"/>
                          </a:solidFill>
                        </a:rPr>
                        <a:t>(</a:t>
                      </a:r>
                      <a:r>
                        <a:rPr lang="zh-TW" altLang="en-US" sz="1500" b="0" kern="1200" dirty="0">
                          <a:solidFill>
                            <a:schemeClr val="tx1"/>
                          </a:solidFill>
                        </a:rPr>
                        <a:t>各分組若人力不足先遞補梯次，再請求支援</a:t>
                      </a:r>
                      <a:r>
                        <a:rPr lang="en-US" altLang="zh-TW" sz="1500" b="0" kern="1200" dirty="0">
                          <a:solidFill>
                            <a:schemeClr val="tx1"/>
                          </a:solidFill>
                        </a:rPr>
                        <a:t>)</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84138" indent="-84138" algn="just">
                        <a:buFont typeface="Arial" panose="020B0604020202020204" pitchFamily="34" charset="0"/>
                        <a:buChar char="•"/>
                      </a:pPr>
                      <a:r>
                        <a:rPr lang="zh-TW" altLang="en-US" sz="1500" b="0" kern="1200" dirty="0">
                          <a:solidFill>
                            <a:schemeClr val="tx1"/>
                          </a:solidFill>
                        </a:rPr>
                        <a:t>掌握各組出勤與執行情形</a:t>
                      </a:r>
                      <a:endParaRPr lang="en-US" altLang="zh-TW" sz="1500" b="0" kern="1200" dirty="0">
                        <a:solidFill>
                          <a:schemeClr val="tx1"/>
                        </a:solidFill>
                      </a:endParaRPr>
                    </a:p>
                    <a:p>
                      <a:pPr marL="84138" indent="-84138" algn="just">
                        <a:buFont typeface="Arial" panose="020B0604020202020204" pitchFamily="34" charset="0"/>
                        <a:buChar char="•"/>
                      </a:pPr>
                      <a:r>
                        <a:rPr lang="zh-TW" altLang="en-US" sz="1500" b="0" kern="1200" dirty="0">
                          <a:solidFill>
                            <a:schemeClr val="tx1"/>
                          </a:solidFill>
                        </a:rPr>
                        <a:t>統籌人力支援調度</a:t>
                      </a:r>
                      <a:endParaRPr lang="en-US" altLang="zh-TW" sz="1500" b="0" kern="1200" dirty="0">
                        <a:solidFill>
                          <a:schemeClr val="tx1"/>
                        </a:solidFill>
                      </a:endParaRPr>
                    </a:p>
                    <a:p>
                      <a:pPr marL="84138" indent="-84138" algn="just">
                        <a:buFont typeface="Arial" panose="020B0604020202020204" pitchFamily="34" charset="0"/>
                        <a:buChar char="•"/>
                      </a:pPr>
                      <a:r>
                        <a:rPr lang="zh-TW" altLang="en-US" sz="1500" b="0" kern="1200" dirty="0">
                          <a:solidFill>
                            <a:schemeClr val="tx1"/>
                          </a:solidFill>
                        </a:rPr>
                        <a:t>配合應變中心會議報告狀況</a:t>
                      </a:r>
                      <a:endParaRPr lang="en-US" altLang="zh-TW" sz="1500" b="0" kern="1200" dirty="0">
                        <a:solidFill>
                          <a:schemeClr val="tx1"/>
                        </a:solidFill>
                      </a:endParaRPr>
                    </a:p>
                    <a:p>
                      <a:pPr marL="84138" indent="-84138" algn="just">
                        <a:buFont typeface="Arial" panose="020B0604020202020204" pitchFamily="34" charset="0"/>
                        <a:buChar char="•"/>
                      </a:pPr>
                      <a:r>
                        <a:rPr lang="zh-TW" altLang="en-US" sz="1500" b="0" kern="1200" dirty="0">
                          <a:solidFill>
                            <a:schemeClr val="tx1"/>
                          </a:solidFill>
                        </a:rPr>
                        <a:t>紀錄完整運作情形</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84138" indent="-84138" algn="just">
                        <a:buFont typeface="Arial" panose="020B0604020202020204" pitchFamily="34" charset="0"/>
                        <a:buChar char="•"/>
                      </a:pPr>
                      <a:r>
                        <a:rPr lang="zh-TW" altLang="en-US" sz="1500" b="0" kern="1200" dirty="0">
                          <a:solidFill>
                            <a:schemeClr val="tx1"/>
                          </a:solidFill>
                        </a:rPr>
                        <a:t>各小組</a:t>
                      </a:r>
                      <a:r>
                        <a:rPr lang="en-US" altLang="zh-TW" sz="1500" b="0" kern="1200" dirty="0">
                          <a:solidFill>
                            <a:schemeClr val="tx1"/>
                          </a:solidFill>
                        </a:rPr>
                        <a:t>(</a:t>
                      </a:r>
                      <a:r>
                        <a:rPr lang="zh-TW" altLang="en-US" sz="1500" b="0" kern="1200" dirty="0">
                          <a:solidFill>
                            <a:schemeClr val="tx1"/>
                          </a:solidFill>
                        </a:rPr>
                        <a:t>疏散撤離、避難收容、物資發放</a:t>
                      </a:r>
                      <a:r>
                        <a:rPr lang="en-US" altLang="zh-TW" sz="1500" b="0" kern="1200" dirty="0">
                          <a:solidFill>
                            <a:schemeClr val="tx1"/>
                          </a:solidFill>
                        </a:rPr>
                        <a:t>)</a:t>
                      </a:r>
                      <a:r>
                        <a:rPr lang="zh-TW" altLang="en-US" sz="1500" b="0" kern="1200" dirty="0">
                          <a:solidFill>
                            <a:schemeClr val="tx1"/>
                          </a:solidFill>
                        </a:rPr>
                        <a:t>第</a:t>
                      </a:r>
                      <a:r>
                        <a:rPr lang="en-US" altLang="zh-TW" sz="1500" b="0" kern="1200" dirty="0">
                          <a:solidFill>
                            <a:schemeClr val="tx1"/>
                          </a:solidFill>
                        </a:rPr>
                        <a:t>1</a:t>
                      </a:r>
                      <a:r>
                        <a:rPr lang="zh-TW" altLang="en-US" sz="1500" b="0" kern="1200" dirty="0">
                          <a:solidFill>
                            <a:schemeClr val="tx1"/>
                          </a:solidFill>
                        </a:rPr>
                        <a:t>梯次人員至指定地點作業</a:t>
                      </a:r>
                      <a:endParaRPr lang="en-US" altLang="zh-TW" sz="1500" b="0" kern="1200" dirty="0">
                        <a:solidFill>
                          <a:schemeClr val="tx1"/>
                        </a:solidFill>
                      </a:endParaRPr>
                    </a:p>
                    <a:p>
                      <a:pPr marL="84138" indent="-84138" algn="just">
                        <a:buFont typeface="Arial" panose="020B0604020202020204" pitchFamily="34" charset="0"/>
                        <a:buChar char="•"/>
                      </a:pPr>
                      <a:r>
                        <a:rPr lang="zh-TW" altLang="en-US" sz="1500" b="0" kern="1200" dirty="0">
                          <a:solidFill>
                            <a:schemeClr val="tx1"/>
                          </a:solidFill>
                        </a:rPr>
                        <a:t>定時回報人力及工作情形</a:t>
                      </a:r>
                      <a:endParaRPr lang="en-US" altLang="zh-TW"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提供膳食與物資後勤</a:t>
                      </a:r>
                      <a:endParaRPr lang="en-US" altLang="zh-TW" sz="1500" b="0" kern="1200" dirty="0">
                        <a:solidFill>
                          <a:schemeClr val="tx1"/>
                        </a:solidFill>
                      </a:endParaRPr>
                    </a:p>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定時回報人力與執行情形</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進駐作業地點執行工作</a:t>
                      </a:r>
                      <a:endParaRPr lang="en-US" altLang="zh-TW" sz="1500" b="0" kern="1200" dirty="0">
                        <a:solidFill>
                          <a:schemeClr val="tx1"/>
                        </a:solidFill>
                      </a:endParaRPr>
                    </a:p>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建立財務需求、經費、單據等造冊</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15203483"/>
                  </a:ext>
                </a:extLst>
              </a:tr>
              <a:tr h="1237365">
                <a:tc>
                  <a:txBody>
                    <a:bodyPr/>
                    <a:lstStyle/>
                    <a:p>
                      <a:pPr algn="ctr"/>
                      <a:r>
                        <a:rPr lang="zh-TW" altLang="en-US" sz="1800" b="1" dirty="0">
                          <a:solidFill>
                            <a:schemeClr val="accent4">
                              <a:lumMod val="50000"/>
                            </a:schemeClr>
                          </a:solidFill>
                        </a:rPr>
                        <a:t>持續</a:t>
                      </a:r>
                      <a:endParaRPr lang="en-US" altLang="zh-TW" sz="1800" b="1" dirty="0">
                        <a:solidFill>
                          <a:schemeClr val="accent4">
                            <a:lumMod val="50000"/>
                          </a:schemeClr>
                        </a:solidFill>
                      </a:endParaRPr>
                    </a:p>
                    <a:p>
                      <a:pPr algn="ctr"/>
                      <a:r>
                        <a:rPr lang="zh-TW" altLang="en-US" sz="1800" b="1" dirty="0">
                          <a:solidFill>
                            <a:schemeClr val="accent4">
                              <a:lumMod val="50000"/>
                            </a:schemeClr>
                          </a:solidFill>
                        </a:rPr>
                        <a:t>作業期</a:t>
                      </a:r>
                      <a:endParaRPr lang="zh-TW" altLang="en-US" sz="1800" dirty="0">
                        <a:solidFill>
                          <a:schemeClr val="accent4">
                            <a:lumMod val="50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L="53065" marR="53065" marT="26533" marB="26533" anchor="ctr"/>
                </a:tc>
                <a:tc>
                  <a:txBody>
                    <a:bodyPr/>
                    <a:lstStyle/>
                    <a:p>
                      <a:pPr algn="ctr"/>
                      <a:r>
                        <a:rPr lang="en-US" altLang="zh-TW" sz="1500" b="0" kern="1200" dirty="0">
                          <a:solidFill>
                            <a:schemeClr val="tx1"/>
                          </a:solidFill>
                        </a:rPr>
                        <a:t>—</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掌握人力及進度回報彙整</a:t>
                      </a:r>
                      <a:endParaRPr lang="en-US" altLang="zh-TW" sz="1500" b="0" kern="1200" dirty="0">
                        <a:solidFill>
                          <a:schemeClr val="tx1"/>
                        </a:solidFill>
                      </a:endParaRPr>
                    </a:p>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協助外部人力登記與分配</a:t>
                      </a:r>
                      <a:endParaRPr lang="en-US" altLang="zh-TW" sz="1500" b="0" kern="1200" dirty="0">
                        <a:solidFill>
                          <a:schemeClr val="tx1"/>
                        </a:solidFill>
                      </a:endParaRPr>
                    </a:p>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持續配合地區會議與報告</a:t>
                      </a:r>
                      <a:endParaRPr lang="en-US" altLang="zh-TW" sz="1500" b="0" kern="1200" dirty="0">
                        <a:solidFill>
                          <a:schemeClr val="tx1"/>
                        </a:solidFill>
                      </a:endParaRPr>
                    </a:p>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紀錄完整持續作業情形</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持續依指示執行任務</a:t>
                      </a:r>
                      <a:endParaRPr lang="en-US" altLang="zh-TW" sz="1500" b="0" kern="1200" dirty="0">
                        <a:solidFill>
                          <a:schemeClr val="tx1"/>
                        </a:solidFill>
                      </a:endParaRPr>
                    </a:p>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如需增援回報調派或請求支援</a:t>
                      </a:r>
                      <a:endParaRPr lang="en-US" altLang="zh-TW" sz="1500" b="0" kern="1200" dirty="0">
                        <a:solidFill>
                          <a:schemeClr val="tx1"/>
                        </a:solidFill>
                      </a:endParaRPr>
                    </a:p>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定時回報各項狀況</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84138" indent="-84138" algn="just">
                        <a:buFont typeface="Arial" panose="020B0604020202020204" pitchFamily="34" charset="0"/>
                        <a:buChar char="•"/>
                      </a:pPr>
                      <a:r>
                        <a:rPr lang="zh-TW" altLang="en-US" sz="1500" b="0" kern="1200" dirty="0">
                          <a:solidFill>
                            <a:schemeClr val="tx1"/>
                          </a:solidFill>
                        </a:rPr>
                        <a:t>持續提供後勤服務</a:t>
                      </a:r>
                      <a:endParaRPr lang="en-US" altLang="zh-TW" sz="1500" b="0" kern="1200" dirty="0">
                        <a:solidFill>
                          <a:schemeClr val="tx1"/>
                        </a:solidFill>
                      </a:endParaRPr>
                    </a:p>
                    <a:p>
                      <a:pPr marL="84138" indent="-84138" algn="just">
                        <a:buFont typeface="Arial" panose="020B0604020202020204" pitchFamily="34" charset="0"/>
                        <a:buChar char="•"/>
                      </a:pPr>
                      <a:r>
                        <a:rPr lang="zh-TW" altLang="en-US" sz="1500" b="0" kern="1200" dirty="0">
                          <a:solidFill>
                            <a:schemeClr val="tx1"/>
                          </a:solidFill>
                        </a:rPr>
                        <a:t>定時回報出勤與作業情形</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持續財務資料造冊與回報</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3075667122"/>
                  </a:ext>
                </a:extLst>
              </a:tr>
              <a:tr h="1884067">
                <a:tc>
                  <a:txBody>
                    <a:bodyPr/>
                    <a:lstStyle/>
                    <a:p>
                      <a:pPr algn="ctr"/>
                      <a:r>
                        <a:rPr lang="zh-TW" altLang="en-US" sz="1800" b="1" dirty="0">
                          <a:solidFill>
                            <a:srgbClr val="0070C0"/>
                          </a:solidFill>
                        </a:rPr>
                        <a:t>縮編或</a:t>
                      </a:r>
                      <a:endParaRPr lang="en-US" altLang="zh-TW" sz="1800" b="1" dirty="0">
                        <a:solidFill>
                          <a:srgbClr val="0070C0"/>
                        </a:solidFill>
                      </a:endParaRPr>
                    </a:p>
                    <a:p>
                      <a:pPr algn="ctr"/>
                      <a:r>
                        <a:rPr lang="zh-TW" altLang="en-US" sz="1800" b="1" dirty="0">
                          <a:solidFill>
                            <a:srgbClr val="0070C0"/>
                          </a:solidFill>
                        </a:rPr>
                        <a:t>撤除期</a:t>
                      </a:r>
                      <a:endParaRPr lang="zh-TW" altLang="en-US" sz="1800" dirty="0">
                        <a:solidFill>
                          <a:srgbClr val="0070C0"/>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marL="53065" marR="53065" marT="26533" marB="26533" anchor="ctr"/>
                </a:tc>
                <a:tc>
                  <a:txBody>
                    <a:bodyPr/>
                    <a:lstStyle/>
                    <a:p>
                      <a:pPr marL="84138" indent="-84138" algn="just">
                        <a:buFont typeface="Arial" panose="020B0604020202020204" pitchFamily="34" charset="0"/>
                        <a:buChar char="•"/>
                      </a:pPr>
                      <a:r>
                        <a:rPr lang="zh-TW" altLang="zh-TW" sz="1500" b="0" kern="1200" dirty="0">
                          <a:solidFill>
                            <a:schemeClr val="tx1"/>
                          </a:solidFill>
                        </a:rPr>
                        <a:t>向地區應變中心確認同意後進行運作人員縮編</a:t>
                      </a:r>
                      <a:endParaRPr lang="en-US" altLang="zh-TW" sz="1500" b="0" kern="1200" dirty="0">
                        <a:solidFill>
                          <a:schemeClr val="tx1"/>
                        </a:solidFill>
                      </a:endParaRPr>
                    </a:p>
                    <a:p>
                      <a:pPr marL="84138" indent="-84138" algn="just">
                        <a:buFont typeface="Arial" panose="020B0604020202020204" pitchFamily="34" charset="0"/>
                        <a:buChar char="•"/>
                      </a:pPr>
                      <a:r>
                        <a:rPr lang="zh-TW" altLang="zh-TW" sz="1500" b="0" kern="1200" dirty="0">
                          <a:solidFill>
                            <a:schemeClr val="tx1"/>
                          </a:solidFill>
                        </a:rPr>
                        <a:t>宣布撤除協作中心災時運作。</a:t>
                      </a:r>
                      <a:endParaRPr lang="en-US" altLang="zh-TW" sz="1500" b="0" kern="1200" dirty="0">
                        <a:solidFill>
                          <a:schemeClr val="tx1"/>
                        </a:solidFill>
                      </a:endParaRPr>
                    </a:p>
                    <a:p>
                      <a:pPr marL="84138" indent="-84138" algn="just">
                        <a:buFont typeface="Arial" panose="020B0604020202020204" pitchFamily="34" charset="0"/>
                        <a:buChar char="•"/>
                      </a:pPr>
                      <a:r>
                        <a:rPr lang="zh-TW" altLang="zh-TW" sz="1500" b="0" kern="1200" dirty="0">
                          <a:solidFill>
                            <a:schemeClr val="tx1"/>
                          </a:solidFill>
                        </a:rPr>
                        <a:t>向各組長確認各種應勤裝備回歸定位</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掌握人力運作狀況並提縮編建議</a:t>
                      </a:r>
                      <a:endParaRPr lang="en-US" altLang="zh-TW" sz="1500" b="0" kern="1200" dirty="0">
                        <a:solidFill>
                          <a:schemeClr val="tx1"/>
                        </a:solidFill>
                      </a:endParaRPr>
                    </a:p>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通知分組組長轉達縮編或撤除</a:t>
                      </a:r>
                      <a:endParaRPr lang="en-US" altLang="zh-TW" sz="1500" b="0" kern="1200" dirty="0">
                        <a:solidFill>
                          <a:schemeClr val="tx1"/>
                        </a:solidFill>
                      </a:endParaRPr>
                    </a:p>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整理所有期間紀錄報告</a:t>
                      </a:r>
                      <a:endParaRPr lang="en-US" altLang="zh-TW" sz="1500" b="0" kern="1200" dirty="0">
                        <a:solidFill>
                          <a:schemeClr val="tx1"/>
                        </a:solidFill>
                      </a:endParaRPr>
                    </a:p>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確認所有裝備回歸定位</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配合指示縮編或撤除作業</a:t>
                      </a:r>
                      <a:endParaRPr lang="en-US" altLang="zh-TW" sz="1500" b="0" kern="1200" dirty="0">
                        <a:solidFill>
                          <a:schemeClr val="tx1"/>
                        </a:solidFill>
                      </a:endParaRPr>
                    </a:p>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確認所有裝備回歸定位</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配合縮編或撤除持續提供支援</a:t>
                      </a:r>
                      <a:endParaRPr lang="en-US" altLang="zh-TW" sz="1500" b="0" kern="1200" dirty="0">
                        <a:solidFill>
                          <a:schemeClr val="tx1"/>
                        </a:solidFill>
                      </a:endParaRPr>
                    </a:p>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確認所有裝備回歸定位</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tc>
                  <a:txBody>
                    <a:bodyPr/>
                    <a:lstStyle/>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完成財務造冊資料並回報</a:t>
                      </a:r>
                      <a:endParaRPr lang="en-US" altLang="zh-TW" sz="1500" b="0" kern="1200" dirty="0">
                        <a:solidFill>
                          <a:schemeClr val="tx1"/>
                        </a:solidFill>
                      </a:endParaRPr>
                    </a:p>
                    <a:p>
                      <a:pPr marL="84138" marR="0" lvl="0" indent="-841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1500" b="0" kern="1200" dirty="0">
                          <a:solidFill>
                            <a:schemeClr val="tx1"/>
                          </a:solidFill>
                        </a:rPr>
                        <a:t>確認所有裝備回歸定位</a:t>
                      </a:r>
                      <a:endParaRPr lang="zh-TW" altLang="en-US" sz="1500" b="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a:txBody>
                  <a:tcPr anchor="ctr"/>
                </a:tc>
                <a:extLst>
                  <a:ext uri="{0D108BD9-81ED-4DB2-BD59-A6C34878D82A}">
                    <a16:rowId xmlns:a16="http://schemas.microsoft.com/office/drawing/2014/main" val="1790384334"/>
                  </a:ext>
                </a:extLst>
              </a:tr>
            </a:tbl>
          </a:graphicData>
        </a:graphic>
      </p:graphicFrame>
    </p:spTree>
    <p:extLst>
      <p:ext uri="{BB962C8B-B14F-4D97-AF65-F5344CB8AC3E}">
        <p14:creationId xmlns:p14="http://schemas.microsoft.com/office/powerpoint/2010/main" val="3191156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2E2AA-ECEC-DFD3-3573-018E5876AFFC}"/>
            </a:ext>
          </a:extLst>
        </p:cNvPr>
        <p:cNvGrpSpPr/>
        <p:nvPr/>
      </p:nvGrpSpPr>
      <p:grpSpPr>
        <a:xfrm>
          <a:off x="0" y="0"/>
          <a:ext cx="0" cy="0"/>
          <a:chOff x="0" y="0"/>
          <a:chExt cx="0" cy="0"/>
        </a:xfrm>
      </p:grpSpPr>
      <p:pic>
        <p:nvPicPr>
          <p:cNvPr id="17410" name="Picture 2">
            <a:extLst>
              <a:ext uri="{FF2B5EF4-FFF2-40B4-BE49-F238E27FC236}">
                <a16:creationId xmlns:a16="http://schemas.microsoft.com/office/drawing/2014/main" id="{8964AD3B-1159-9868-C80C-958BB19EFB18}"/>
              </a:ext>
            </a:extLst>
          </p:cNvPr>
          <p:cNvPicPr>
            <a:picLocks noChangeAspect="1" noChangeArrowheads="1"/>
          </p:cNvPicPr>
          <p:nvPr/>
        </p:nvPicPr>
        <p:blipFill>
          <a:blip r:embed="rId2"/>
          <a:srcRect t="3654" b="3654"/>
          <a:stretch/>
        </p:blipFill>
        <p:spPr bwMode="auto">
          <a:xfrm>
            <a:off x="2329200" y="-1"/>
            <a:ext cx="98628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98FA73AB-18B6-C327-63B8-B24EC16FA5AD}"/>
              </a:ext>
            </a:extLst>
          </p:cNvPr>
          <p:cNvSpPr/>
          <p:nvPr/>
        </p:nvSpPr>
        <p:spPr>
          <a:xfrm>
            <a:off x="0" y="0"/>
            <a:ext cx="2329200" cy="6858000"/>
          </a:xfrm>
          <a:prstGeom prst="rect">
            <a:avLst/>
          </a:prstGeom>
          <a:solidFill>
            <a:srgbClr val="5CB5A3">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10">
            <a:extLst>
              <a:ext uri="{FF2B5EF4-FFF2-40B4-BE49-F238E27FC236}">
                <a16:creationId xmlns:a16="http://schemas.microsoft.com/office/drawing/2014/main" id="{20347225-4F5D-D473-0998-7276275912B1}"/>
              </a:ext>
            </a:extLst>
          </p:cNvPr>
          <p:cNvSpPr/>
          <p:nvPr/>
        </p:nvSpPr>
        <p:spPr>
          <a:xfrm>
            <a:off x="0" y="1885950"/>
            <a:ext cx="5372100" cy="157162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 name="矩形 5">
            <a:extLst>
              <a:ext uri="{FF2B5EF4-FFF2-40B4-BE49-F238E27FC236}">
                <a16:creationId xmlns:a16="http://schemas.microsoft.com/office/drawing/2014/main" id="{50D76B30-AEE5-B56E-0F72-ABA97F6B49C8}"/>
              </a:ext>
            </a:extLst>
          </p:cNvPr>
          <p:cNvSpPr/>
          <p:nvPr/>
        </p:nvSpPr>
        <p:spPr>
          <a:xfrm>
            <a:off x="1101139" y="976164"/>
            <a:ext cx="2508836" cy="761196"/>
          </a:xfrm>
          <a:prstGeom prst="rect">
            <a:avLst/>
          </a:pr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zh-CN" altLang="en-US" sz="1000"/>
          </a:p>
        </p:txBody>
      </p:sp>
      <p:sp>
        <p:nvSpPr>
          <p:cNvPr id="7" name="文字版面配置區 13">
            <a:extLst>
              <a:ext uri="{FF2B5EF4-FFF2-40B4-BE49-F238E27FC236}">
                <a16:creationId xmlns:a16="http://schemas.microsoft.com/office/drawing/2014/main" id="{67E82A69-9A7D-9173-3E4C-69FAE67CA560}"/>
              </a:ext>
            </a:extLst>
          </p:cNvPr>
          <p:cNvSpPr txBox="1">
            <a:spLocks/>
          </p:cNvSpPr>
          <p:nvPr/>
        </p:nvSpPr>
        <p:spPr>
          <a:xfrm>
            <a:off x="0" y="2164162"/>
            <a:ext cx="5194300" cy="1015200"/>
          </a:xfrm>
          <a:prstGeom prst="rect">
            <a:avLst/>
          </a:prstGeom>
        </p:spPr>
        <p:txBody>
          <a:bodyPr vert="horz" lIns="91440" tIns="45720" rIns="91440" bIns="45720" rtlCol="0" anchor="ctr"/>
          <a:lstStyle>
            <a:defPPr>
              <a:defRPr lang="en-US"/>
            </a:defPPr>
            <a:lvl1pPr marL="0" algn="l" defTabSz="457200" rtl="0" eaLnBrk="1" latinLnBrk="0" hangingPunct="1">
              <a:lnSpc>
                <a:spcPct val="100000"/>
              </a:lnSpc>
              <a:buNone/>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R="0" lvl="0" indent="0" algn="ctr" defTabSz="457200" rtl="0" eaLnBrk="1" fontAlgn="auto" latinLnBrk="0" hangingPunct="1">
              <a:lnSpc>
                <a:spcPct val="120000"/>
              </a:lnSpc>
              <a:spcBef>
                <a:spcPts val="0"/>
              </a:spcBef>
              <a:spcAft>
                <a:spcPts val="0"/>
              </a:spcAft>
              <a:buClrTx/>
              <a:buSzTx/>
              <a:buFont typeface="Arial"/>
              <a:buNone/>
              <a:tabLst/>
              <a:defRPr/>
            </a:pPr>
            <a:r>
              <a:rPr kumimoji="0" lang="zh-TW" altLang="en-US" sz="7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預期效益</a:t>
            </a:r>
          </a:p>
        </p:txBody>
      </p:sp>
      <p:sp>
        <p:nvSpPr>
          <p:cNvPr id="3" name="文字版面配置區 13">
            <a:extLst>
              <a:ext uri="{FF2B5EF4-FFF2-40B4-BE49-F238E27FC236}">
                <a16:creationId xmlns:a16="http://schemas.microsoft.com/office/drawing/2014/main" id="{152AF25C-C7E6-2F27-C6EF-D42F213159ED}"/>
              </a:ext>
            </a:extLst>
          </p:cNvPr>
          <p:cNvSpPr txBox="1">
            <a:spLocks/>
          </p:cNvSpPr>
          <p:nvPr/>
        </p:nvSpPr>
        <p:spPr>
          <a:xfrm>
            <a:off x="870634" y="940962"/>
            <a:ext cx="2969846" cy="831600"/>
          </a:xfrm>
          <a:prstGeom prst="rect">
            <a:avLst/>
          </a:prstGeom>
        </p:spPr>
        <p:txBody>
          <a:bodyPr vert="horz" lIns="91440" tIns="45720" rIns="91440" bIns="45720" rtlCol="0" anchor="ctr"/>
          <a:lstStyle>
            <a:defPPr>
              <a:defRPr lang="en-US"/>
            </a:defPPr>
            <a:lvl1pPr marL="0" algn="ctr" defTabSz="457200" rtl="0" eaLnBrk="1" latinLnBrk="0" hangingPunct="1">
              <a:lnSpc>
                <a:spcPct val="100000"/>
              </a:lnSpc>
              <a:buNone/>
              <a:defRPr lang="zh-TW" altLang="en-US" sz="4800" kern="1200" dirty="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TW" altLang="en-US" sz="3200" dirty="0"/>
              <a:t>防災協作中心</a:t>
            </a:r>
          </a:p>
        </p:txBody>
      </p:sp>
    </p:spTree>
    <p:extLst>
      <p:ext uri="{BB962C8B-B14F-4D97-AF65-F5344CB8AC3E}">
        <p14:creationId xmlns:p14="http://schemas.microsoft.com/office/powerpoint/2010/main" val="38492501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6D0E0-F0D8-B5A9-97DE-8EF556C8DC62}"/>
            </a:ext>
          </a:extLst>
        </p:cNvPr>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1AE538DB-BCBC-2E38-93DD-77ADE2246F78}"/>
              </a:ext>
            </a:extLst>
          </p:cNvPr>
          <p:cNvCxnSpPr>
            <a:cxnSpLocks/>
          </p:cNvCxnSpPr>
          <p:nvPr/>
        </p:nvCxnSpPr>
        <p:spPr>
          <a:xfrm>
            <a:off x="0" y="1485900"/>
            <a:ext cx="12192000" cy="0"/>
          </a:xfrm>
          <a:prstGeom prst="line">
            <a:avLst/>
          </a:prstGeom>
          <a:ln w="38100">
            <a:solidFill>
              <a:srgbClr val="E1C09D"/>
            </a:solidFill>
          </a:ln>
        </p:spPr>
        <p:style>
          <a:lnRef idx="1">
            <a:schemeClr val="accent1"/>
          </a:lnRef>
          <a:fillRef idx="0">
            <a:schemeClr val="accent1"/>
          </a:fillRef>
          <a:effectRef idx="0">
            <a:schemeClr val="accent1"/>
          </a:effectRef>
          <a:fontRef idx="minor">
            <a:schemeClr val="tx1"/>
          </a:fontRef>
        </p:style>
      </p:cxnSp>
      <p:grpSp>
        <p:nvGrpSpPr>
          <p:cNvPr id="3" name="组合 1">
            <a:extLst>
              <a:ext uri="{FF2B5EF4-FFF2-40B4-BE49-F238E27FC236}">
                <a16:creationId xmlns:a16="http://schemas.microsoft.com/office/drawing/2014/main" id="{424A79A3-6FF7-140F-EC9F-E1EC56D57537}"/>
              </a:ext>
            </a:extLst>
          </p:cNvPr>
          <p:cNvGrpSpPr/>
          <p:nvPr/>
        </p:nvGrpSpPr>
        <p:grpSpPr>
          <a:xfrm>
            <a:off x="865890" y="371475"/>
            <a:ext cx="10460220" cy="769441"/>
            <a:chOff x="1109172" y="523875"/>
            <a:chExt cx="10460220" cy="769441"/>
          </a:xfrm>
        </p:grpSpPr>
        <p:sp>
          <p:nvSpPr>
            <p:cNvPr id="4" name="文本框 7">
              <a:extLst>
                <a:ext uri="{FF2B5EF4-FFF2-40B4-BE49-F238E27FC236}">
                  <a16:creationId xmlns:a16="http://schemas.microsoft.com/office/drawing/2014/main" id="{91914A8D-4CA5-692A-8B45-89E712F12290}"/>
                </a:ext>
              </a:extLst>
            </p:cNvPr>
            <p:cNvSpPr txBox="1"/>
            <p:nvPr/>
          </p:nvSpPr>
          <p:spPr>
            <a:xfrm>
              <a:off x="1628774" y="523875"/>
              <a:ext cx="9940618" cy="769441"/>
            </a:xfrm>
            <a:prstGeom prst="rect">
              <a:avLst/>
            </a:prstGeom>
            <a:noFill/>
          </p:spPr>
          <p:txBody>
            <a:bodyPr wrap="square" rtlCol="0">
              <a:spAutoFit/>
            </a:bodyPr>
            <a:lstStyle/>
            <a:p>
              <a:r>
                <a:rPr lang="zh-TW" altLang="en-US" sz="4400" dirty="0">
                  <a:latin typeface="微软雅黑" panose="020B0503020204020204" pitchFamily="34" charset="-122"/>
                  <a:ea typeface="微软雅黑" panose="020B0503020204020204" pitchFamily="34" charset="-122"/>
                </a:rPr>
                <a:t>推動與歷程</a:t>
              </a:r>
            </a:p>
          </p:txBody>
        </p:sp>
        <p:grpSp>
          <p:nvGrpSpPr>
            <p:cNvPr id="6" name="组合 21">
              <a:extLst>
                <a:ext uri="{FF2B5EF4-FFF2-40B4-BE49-F238E27FC236}">
                  <a16:creationId xmlns:a16="http://schemas.microsoft.com/office/drawing/2014/main" id="{0A5C4F73-C164-E086-F9CD-7CF1E0A4D8A6}"/>
                </a:ext>
              </a:extLst>
            </p:cNvPr>
            <p:cNvGrpSpPr/>
            <p:nvPr/>
          </p:nvGrpSpPr>
          <p:grpSpPr>
            <a:xfrm>
              <a:off x="1109172" y="593228"/>
              <a:ext cx="483218" cy="577030"/>
              <a:chOff x="4678268" y="5858260"/>
              <a:chExt cx="104347" cy="124607"/>
            </a:xfrm>
            <a:solidFill>
              <a:srgbClr val="EC4570"/>
            </a:solidFill>
          </p:grpSpPr>
          <p:sp>
            <p:nvSpPr>
              <p:cNvPr id="9" name="Oval 1801">
                <a:extLst>
                  <a:ext uri="{FF2B5EF4-FFF2-40B4-BE49-F238E27FC236}">
                    <a16:creationId xmlns:a16="http://schemas.microsoft.com/office/drawing/2014/main" id="{0EF0B99F-233B-5135-8D12-55F3EB7695B2}"/>
                  </a:ext>
                </a:extLst>
              </p:cNvPr>
              <p:cNvSpPr>
                <a:spLocks noChangeArrowheads="1"/>
              </p:cNvSpPr>
              <p:nvPr/>
            </p:nvSpPr>
            <p:spPr bwMode="auto">
              <a:xfrm>
                <a:off x="4678268" y="5889630"/>
                <a:ext cx="26141" cy="25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Oval 1802">
                <a:extLst>
                  <a:ext uri="{FF2B5EF4-FFF2-40B4-BE49-F238E27FC236}">
                    <a16:creationId xmlns:a16="http://schemas.microsoft.com/office/drawing/2014/main" id="{C284DE01-1679-A36E-EE6C-B18CF9CB2FEC}"/>
                  </a:ext>
                </a:extLst>
              </p:cNvPr>
              <p:cNvSpPr>
                <a:spLocks noChangeArrowheads="1"/>
              </p:cNvSpPr>
              <p:nvPr/>
            </p:nvSpPr>
            <p:spPr bwMode="auto">
              <a:xfrm>
                <a:off x="4704409" y="5889630"/>
                <a:ext cx="25706" cy="25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Oval 1803">
                <a:extLst>
                  <a:ext uri="{FF2B5EF4-FFF2-40B4-BE49-F238E27FC236}">
                    <a16:creationId xmlns:a16="http://schemas.microsoft.com/office/drawing/2014/main" id="{3244C0CA-EB5D-0C46-ABAC-50E4D83489BF}"/>
                  </a:ext>
                </a:extLst>
              </p:cNvPr>
              <p:cNvSpPr>
                <a:spLocks noChangeArrowheads="1"/>
              </p:cNvSpPr>
              <p:nvPr/>
            </p:nvSpPr>
            <p:spPr bwMode="auto">
              <a:xfrm>
                <a:off x="4730115" y="5889630"/>
                <a:ext cx="26359" cy="25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Oval 1804">
                <a:extLst>
                  <a:ext uri="{FF2B5EF4-FFF2-40B4-BE49-F238E27FC236}">
                    <a16:creationId xmlns:a16="http://schemas.microsoft.com/office/drawing/2014/main" id="{F7932F01-AA0A-7C01-8350-14A8AF450B8D}"/>
                  </a:ext>
                </a:extLst>
              </p:cNvPr>
              <p:cNvSpPr>
                <a:spLocks noChangeArrowheads="1"/>
              </p:cNvSpPr>
              <p:nvPr/>
            </p:nvSpPr>
            <p:spPr bwMode="auto">
              <a:xfrm>
                <a:off x="4756474" y="5889630"/>
                <a:ext cx="26141" cy="25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Oval 1805">
                <a:extLst>
                  <a:ext uri="{FF2B5EF4-FFF2-40B4-BE49-F238E27FC236}">
                    <a16:creationId xmlns:a16="http://schemas.microsoft.com/office/drawing/2014/main" id="{D09A6088-E8A8-392D-1C8B-7097041171E1}"/>
                  </a:ext>
                </a:extLst>
              </p:cNvPr>
              <p:cNvSpPr>
                <a:spLocks noChangeArrowheads="1"/>
              </p:cNvSpPr>
              <p:nvPr/>
            </p:nvSpPr>
            <p:spPr bwMode="auto">
              <a:xfrm>
                <a:off x="4691121" y="5911850"/>
                <a:ext cx="26141"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Oval 1806">
                <a:extLst>
                  <a:ext uri="{FF2B5EF4-FFF2-40B4-BE49-F238E27FC236}">
                    <a16:creationId xmlns:a16="http://schemas.microsoft.com/office/drawing/2014/main" id="{D8E2D759-88BE-67C0-5CD1-A1E204E36F0D}"/>
                  </a:ext>
                </a:extLst>
              </p:cNvPr>
              <p:cNvSpPr>
                <a:spLocks noChangeArrowheads="1"/>
              </p:cNvSpPr>
              <p:nvPr/>
            </p:nvSpPr>
            <p:spPr bwMode="auto">
              <a:xfrm>
                <a:off x="4717262" y="5911850"/>
                <a:ext cx="26359"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Oval 1807">
                <a:extLst>
                  <a:ext uri="{FF2B5EF4-FFF2-40B4-BE49-F238E27FC236}">
                    <a16:creationId xmlns:a16="http://schemas.microsoft.com/office/drawing/2014/main" id="{B1D79B22-7E9A-B1AF-630C-C9F564DFC40B}"/>
                  </a:ext>
                </a:extLst>
              </p:cNvPr>
              <p:cNvSpPr>
                <a:spLocks noChangeArrowheads="1"/>
              </p:cNvSpPr>
              <p:nvPr/>
            </p:nvSpPr>
            <p:spPr bwMode="auto">
              <a:xfrm>
                <a:off x="4743621" y="5911850"/>
                <a:ext cx="25706"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Oval 1808">
                <a:extLst>
                  <a:ext uri="{FF2B5EF4-FFF2-40B4-BE49-F238E27FC236}">
                    <a16:creationId xmlns:a16="http://schemas.microsoft.com/office/drawing/2014/main" id="{E24C1E68-2576-05D5-5538-A32E242D5DDA}"/>
                  </a:ext>
                </a:extLst>
              </p:cNvPr>
              <p:cNvSpPr>
                <a:spLocks noChangeArrowheads="1"/>
              </p:cNvSpPr>
              <p:nvPr/>
            </p:nvSpPr>
            <p:spPr bwMode="auto">
              <a:xfrm>
                <a:off x="4704409" y="5934506"/>
                <a:ext cx="25706"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Oval 1809">
                <a:extLst>
                  <a:ext uri="{FF2B5EF4-FFF2-40B4-BE49-F238E27FC236}">
                    <a16:creationId xmlns:a16="http://schemas.microsoft.com/office/drawing/2014/main" id="{F6ED125D-FEF1-8727-CBFD-2298C8465BDA}"/>
                  </a:ext>
                </a:extLst>
              </p:cNvPr>
              <p:cNvSpPr>
                <a:spLocks noChangeArrowheads="1"/>
              </p:cNvSpPr>
              <p:nvPr/>
            </p:nvSpPr>
            <p:spPr bwMode="auto">
              <a:xfrm>
                <a:off x="4730115" y="5934506"/>
                <a:ext cx="26359" cy="263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Oval 1810">
                <a:extLst>
                  <a:ext uri="{FF2B5EF4-FFF2-40B4-BE49-F238E27FC236}">
                    <a16:creationId xmlns:a16="http://schemas.microsoft.com/office/drawing/2014/main" id="{A661512F-0463-8CFD-CCBB-8AF95A2254C5}"/>
                  </a:ext>
                </a:extLst>
              </p:cNvPr>
              <p:cNvSpPr>
                <a:spLocks noChangeArrowheads="1"/>
              </p:cNvSpPr>
              <p:nvPr/>
            </p:nvSpPr>
            <p:spPr bwMode="auto">
              <a:xfrm>
                <a:off x="4717262" y="5956726"/>
                <a:ext cx="26359" cy="261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811">
                <a:extLst>
                  <a:ext uri="{FF2B5EF4-FFF2-40B4-BE49-F238E27FC236}">
                    <a16:creationId xmlns:a16="http://schemas.microsoft.com/office/drawing/2014/main" id="{86787B32-3827-64D7-12AA-7A82CAD488B1}"/>
                  </a:ext>
                </a:extLst>
              </p:cNvPr>
              <p:cNvSpPr/>
              <p:nvPr/>
            </p:nvSpPr>
            <p:spPr bwMode="auto">
              <a:xfrm>
                <a:off x="4691121" y="5902700"/>
                <a:ext cx="78206" cy="67314"/>
              </a:xfrm>
              <a:custGeom>
                <a:avLst/>
                <a:gdLst>
                  <a:gd name="T0" fmla="*/ 0 w 359"/>
                  <a:gd name="T1" fmla="*/ 0 h 309"/>
                  <a:gd name="T2" fmla="*/ 179 w 359"/>
                  <a:gd name="T3" fmla="*/ 309 h 309"/>
                  <a:gd name="T4" fmla="*/ 359 w 359"/>
                  <a:gd name="T5" fmla="*/ 0 h 309"/>
                  <a:gd name="T6" fmla="*/ 0 w 359"/>
                  <a:gd name="T7" fmla="*/ 0 h 309"/>
                </a:gdLst>
                <a:ahLst/>
                <a:cxnLst>
                  <a:cxn ang="0">
                    <a:pos x="T0" y="T1"/>
                  </a:cxn>
                  <a:cxn ang="0">
                    <a:pos x="T2" y="T3"/>
                  </a:cxn>
                  <a:cxn ang="0">
                    <a:pos x="T4" y="T5"/>
                  </a:cxn>
                  <a:cxn ang="0">
                    <a:pos x="T6" y="T7"/>
                  </a:cxn>
                </a:cxnLst>
                <a:rect l="0" t="0" r="r" b="b"/>
                <a:pathLst>
                  <a:path w="359" h="309">
                    <a:moveTo>
                      <a:pt x="0" y="0"/>
                    </a:moveTo>
                    <a:lnTo>
                      <a:pt x="179" y="309"/>
                    </a:lnTo>
                    <a:lnTo>
                      <a:pt x="359"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812">
                <a:extLst>
                  <a:ext uri="{FF2B5EF4-FFF2-40B4-BE49-F238E27FC236}">
                    <a16:creationId xmlns:a16="http://schemas.microsoft.com/office/drawing/2014/main" id="{D915DBB2-D3B2-585D-A415-CF9B1BB742D1}"/>
                  </a:ext>
                </a:extLst>
              </p:cNvPr>
              <p:cNvSpPr/>
              <p:nvPr/>
            </p:nvSpPr>
            <p:spPr bwMode="auto">
              <a:xfrm>
                <a:off x="4730115" y="5858260"/>
                <a:ext cx="26359" cy="31370"/>
              </a:xfrm>
              <a:custGeom>
                <a:avLst/>
                <a:gdLst>
                  <a:gd name="T0" fmla="*/ 0 w 51"/>
                  <a:gd name="T1" fmla="*/ 61 h 61"/>
                  <a:gd name="T2" fmla="*/ 51 w 51"/>
                  <a:gd name="T3" fmla="*/ 0 h 61"/>
                  <a:gd name="T4" fmla="*/ 51 w 51"/>
                  <a:gd name="T5" fmla="*/ 30 h 61"/>
                  <a:gd name="T6" fmla="*/ 0 w 51"/>
                  <a:gd name="T7" fmla="*/ 61 h 61"/>
                </a:gdLst>
                <a:ahLst/>
                <a:cxnLst>
                  <a:cxn ang="0">
                    <a:pos x="T0" y="T1"/>
                  </a:cxn>
                  <a:cxn ang="0">
                    <a:pos x="T2" y="T3"/>
                  </a:cxn>
                  <a:cxn ang="0">
                    <a:pos x="T4" y="T5"/>
                  </a:cxn>
                  <a:cxn ang="0">
                    <a:pos x="T6" y="T7"/>
                  </a:cxn>
                </a:cxnLst>
                <a:rect l="0" t="0" r="r" b="b"/>
                <a:pathLst>
                  <a:path w="51" h="61">
                    <a:moveTo>
                      <a:pt x="0" y="61"/>
                    </a:moveTo>
                    <a:cubicBezTo>
                      <a:pt x="0" y="61"/>
                      <a:pt x="6" y="3"/>
                      <a:pt x="51" y="0"/>
                    </a:cubicBezTo>
                    <a:cubicBezTo>
                      <a:pt x="51" y="30"/>
                      <a:pt x="51" y="30"/>
                      <a:pt x="51" y="30"/>
                    </a:cubicBezTo>
                    <a:cubicBezTo>
                      <a:pt x="51" y="30"/>
                      <a:pt x="30" y="18"/>
                      <a:pt x="0"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6" name="群組 15">
            <a:extLst>
              <a:ext uri="{FF2B5EF4-FFF2-40B4-BE49-F238E27FC236}">
                <a16:creationId xmlns:a16="http://schemas.microsoft.com/office/drawing/2014/main" id="{5BF630AB-6A03-F325-5F99-E7D1F97F888B}"/>
              </a:ext>
            </a:extLst>
          </p:cNvPr>
          <p:cNvGrpSpPr/>
          <p:nvPr/>
        </p:nvGrpSpPr>
        <p:grpSpPr>
          <a:xfrm>
            <a:off x="4165035" y="2527415"/>
            <a:ext cx="3605591" cy="3605544"/>
            <a:chOff x="8423778" y="1669565"/>
            <a:chExt cx="3605591" cy="3605544"/>
          </a:xfrm>
        </p:grpSpPr>
        <p:sp>
          <p:nvSpPr>
            <p:cNvPr id="44" name="淚滴形 43">
              <a:extLst>
                <a:ext uri="{FF2B5EF4-FFF2-40B4-BE49-F238E27FC236}">
                  <a16:creationId xmlns:a16="http://schemas.microsoft.com/office/drawing/2014/main" id="{CDA5C779-8818-3B1D-4582-85377008723B}"/>
                </a:ext>
              </a:extLst>
            </p:cNvPr>
            <p:cNvSpPr/>
            <p:nvPr/>
          </p:nvSpPr>
          <p:spPr>
            <a:xfrm rot="2715204">
              <a:off x="8423778" y="2750124"/>
              <a:ext cx="1440000" cy="1440000"/>
            </a:xfrm>
            <a:prstGeom prst="teardrop">
              <a:avLst/>
            </a:prstGeom>
            <a:ln/>
          </p:spPr>
          <p:style>
            <a:lnRef idx="3">
              <a:schemeClr val="lt1"/>
            </a:lnRef>
            <a:fillRef idx="1">
              <a:schemeClr val="accent4"/>
            </a:fillRef>
            <a:effectRef idx="1">
              <a:schemeClr val="accent4"/>
            </a:effectRef>
            <a:fontRef idx="minor">
              <a:schemeClr val="lt1"/>
            </a:fontRef>
          </p:style>
          <p:txBody>
            <a:bodyPr rtlCol="0" anchor="ctr"/>
            <a:lstStyle/>
            <a:p>
              <a:pPr algn="ctr"/>
              <a:endParaRPr lang="zh-TW" altLang="en-US"/>
            </a:p>
          </p:txBody>
        </p:sp>
        <p:sp>
          <p:nvSpPr>
            <p:cNvPr id="45" name="淚滴形 44">
              <a:extLst>
                <a:ext uri="{FF2B5EF4-FFF2-40B4-BE49-F238E27FC236}">
                  <a16:creationId xmlns:a16="http://schemas.microsoft.com/office/drawing/2014/main" id="{2D3E0A4D-08FC-2568-2875-866ED9AC36D5}"/>
                </a:ext>
              </a:extLst>
            </p:cNvPr>
            <p:cNvSpPr/>
            <p:nvPr/>
          </p:nvSpPr>
          <p:spPr>
            <a:xfrm rot="2715204" flipH="1">
              <a:off x="9499209" y="3835109"/>
              <a:ext cx="1440000" cy="1440000"/>
            </a:xfrm>
            <a:prstGeom prst="teardrop">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zh-TW" altLang="en-US"/>
            </a:p>
          </p:txBody>
        </p:sp>
        <p:sp>
          <p:nvSpPr>
            <p:cNvPr id="46" name="淚滴形 45">
              <a:extLst>
                <a:ext uri="{FF2B5EF4-FFF2-40B4-BE49-F238E27FC236}">
                  <a16:creationId xmlns:a16="http://schemas.microsoft.com/office/drawing/2014/main" id="{A6BA656A-FA18-054B-E441-526B790C8887}"/>
                </a:ext>
              </a:extLst>
            </p:cNvPr>
            <p:cNvSpPr/>
            <p:nvPr/>
          </p:nvSpPr>
          <p:spPr>
            <a:xfrm rot="2715204" flipV="1">
              <a:off x="9513938" y="1669565"/>
              <a:ext cx="1440000" cy="1440000"/>
            </a:xfrm>
            <a:prstGeom prst="teardrop">
              <a:avLst/>
            </a:prstGeom>
            <a:ln/>
          </p:spPr>
          <p:style>
            <a:lnRef idx="3">
              <a:schemeClr val="lt1"/>
            </a:lnRef>
            <a:fillRef idx="1">
              <a:schemeClr val="accent1"/>
            </a:fillRef>
            <a:effectRef idx="1">
              <a:schemeClr val="accent1"/>
            </a:effectRef>
            <a:fontRef idx="minor">
              <a:schemeClr val="lt1"/>
            </a:fontRef>
          </p:style>
          <p:txBody>
            <a:bodyPr rtlCol="0" anchor="ctr"/>
            <a:lstStyle/>
            <a:p>
              <a:pPr algn="ctr"/>
              <a:endParaRPr lang="zh-TW" altLang="en-US"/>
            </a:p>
          </p:txBody>
        </p:sp>
        <p:sp>
          <p:nvSpPr>
            <p:cNvPr id="47" name="淚滴形 46">
              <a:extLst>
                <a:ext uri="{FF2B5EF4-FFF2-40B4-BE49-F238E27FC236}">
                  <a16:creationId xmlns:a16="http://schemas.microsoft.com/office/drawing/2014/main" id="{D8DD0848-C7F1-9293-33FD-377C16363649}"/>
                </a:ext>
              </a:extLst>
            </p:cNvPr>
            <p:cNvSpPr/>
            <p:nvPr/>
          </p:nvSpPr>
          <p:spPr>
            <a:xfrm rot="2715204" flipH="1" flipV="1">
              <a:off x="10589369" y="2754550"/>
              <a:ext cx="1440000" cy="1440000"/>
            </a:xfrm>
            <a:prstGeom prst="teardrop">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a:p>
          </p:txBody>
        </p:sp>
        <p:sp>
          <p:nvSpPr>
            <p:cNvPr id="48" name="文字方塊 47">
              <a:extLst>
                <a:ext uri="{FF2B5EF4-FFF2-40B4-BE49-F238E27FC236}">
                  <a16:creationId xmlns:a16="http://schemas.microsoft.com/office/drawing/2014/main" id="{7DCC7B4A-63D7-70B7-ACB8-BA68216F83D2}"/>
                </a:ext>
              </a:extLst>
            </p:cNvPr>
            <p:cNvSpPr txBox="1"/>
            <p:nvPr/>
          </p:nvSpPr>
          <p:spPr>
            <a:xfrm>
              <a:off x="9700233" y="1998092"/>
              <a:ext cx="1107997" cy="830997"/>
            </a:xfrm>
            <a:prstGeom prst="rect">
              <a:avLst/>
            </a:prstGeom>
            <a:noFill/>
          </p:spPr>
          <p:txBody>
            <a:bodyPr wrap="none" rtlCol="0">
              <a:spAutoFit/>
            </a:bodyPr>
            <a:lstStyle/>
            <a:p>
              <a:pPr algn="ctr"/>
              <a:r>
                <a:rPr lang="zh-TW" altLang="en-US" sz="2400" b="1" dirty="0">
                  <a:solidFill>
                    <a:schemeClr val="bg1"/>
                  </a:solidFill>
                  <a:latin typeface="微軟正黑體" panose="020B0604030504040204" pitchFamily="34" charset="-120"/>
                  <a:ea typeface="華康黑體 Std W3" panose="020B0300000000000000" pitchFamily="34" charset="-120"/>
                </a:rPr>
                <a:t>防災士</a:t>
              </a:r>
              <a:endParaRPr lang="en-US" altLang="zh-TW" sz="2400" b="1" dirty="0">
                <a:solidFill>
                  <a:schemeClr val="bg1"/>
                </a:solidFill>
                <a:latin typeface="微軟正黑體" panose="020B0604030504040204" pitchFamily="34" charset="-120"/>
                <a:ea typeface="華康黑體 Std W3" panose="020B0300000000000000" pitchFamily="34" charset="-120"/>
              </a:endParaRPr>
            </a:p>
            <a:p>
              <a:pPr algn="ctr"/>
              <a:r>
                <a:rPr lang="zh-TW" altLang="en-US" sz="2400" b="1" dirty="0">
                  <a:solidFill>
                    <a:schemeClr val="bg1"/>
                  </a:solidFill>
                  <a:latin typeface="微軟正黑體" panose="020B0604030504040204" pitchFamily="34" charset="-120"/>
                  <a:ea typeface="華康黑體 Std W3" panose="020B0300000000000000" pitchFamily="34" charset="-120"/>
                </a:rPr>
                <a:t>運用</a:t>
              </a:r>
            </a:p>
          </p:txBody>
        </p:sp>
        <p:sp>
          <p:nvSpPr>
            <p:cNvPr id="49" name="文字方塊 48">
              <a:extLst>
                <a:ext uri="{FF2B5EF4-FFF2-40B4-BE49-F238E27FC236}">
                  <a16:creationId xmlns:a16="http://schemas.microsoft.com/office/drawing/2014/main" id="{7999DDAC-6391-237B-00BE-87A81A9F1499}"/>
                </a:ext>
              </a:extLst>
            </p:cNvPr>
            <p:cNvSpPr txBox="1"/>
            <p:nvPr/>
          </p:nvSpPr>
          <p:spPr>
            <a:xfrm>
              <a:off x="10611098" y="3056923"/>
              <a:ext cx="1415772" cy="830997"/>
            </a:xfrm>
            <a:prstGeom prst="rect">
              <a:avLst/>
            </a:prstGeom>
            <a:noFill/>
          </p:spPr>
          <p:txBody>
            <a:bodyPr wrap="none" rtlCol="0">
              <a:spAutoFit/>
            </a:bodyPr>
            <a:lstStyle/>
            <a:p>
              <a:pPr algn="ctr"/>
              <a:r>
                <a:rPr lang="zh-TW" altLang="en-US" sz="2400" b="1" dirty="0">
                  <a:solidFill>
                    <a:schemeClr val="bg1"/>
                  </a:solidFill>
                  <a:latin typeface="微軟正黑體" panose="020B0604030504040204" pitchFamily="34" charset="-120"/>
                  <a:ea typeface="華康黑體 Std W3" panose="020B0300000000000000" pitchFamily="34" charset="-120"/>
                </a:rPr>
                <a:t>綜整資源</a:t>
              </a:r>
              <a:endParaRPr lang="en-US" altLang="zh-TW" sz="2400" b="1" dirty="0">
                <a:solidFill>
                  <a:schemeClr val="bg1"/>
                </a:solidFill>
                <a:latin typeface="微軟正黑體" panose="020B0604030504040204" pitchFamily="34" charset="-120"/>
                <a:ea typeface="華康黑體 Std W3" panose="020B0300000000000000" pitchFamily="34" charset="-120"/>
              </a:endParaRPr>
            </a:p>
            <a:p>
              <a:pPr algn="ctr"/>
              <a:r>
                <a:rPr lang="zh-TW" altLang="en-US" sz="2400" b="1" dirty="0">
                  <a:solidFill>
                    <a:schemeClr val="bg1"/>
                  </a:solidFill>
                  <a:latin typeface="微軟正黑體" panose="020B0604030504040204" pitchFamily="34" charset="-120"/>
                  <a:ea typeface="華康黑體 Std W3" panose="020B0300000000000000" pitchFamily="34" charset="-120"/>
                </a:rPr>
                <a:t>地方培力</a:t>
              </a:r>
            </a:p>
          </p:txBody>
        </p:sp>
        <p:sp>
          <p:nvSpPr>
            <p:cNvPr id="50" name="文字方塊 49">
              <a:extLst>
                <a:ext uri="{FF2B5EF4-FFF2-40B4-BE49-F238E27FC236}">
                  <a16:creationId xmlns:a16="http://schemas.microsoft.com/office/drawing/2014/main" id="{1CFFA111-C72C-10D8-53AF-8DB4811252A9}"/>
                </a:ext>
              </a:extLst>
            </p:cNvPr>
            <p:cNvSpPr txBox="1"/>
            <p:nvPr/>
          </p:nvSpPr>
          <p:spPr>
            <a:xfrm>
              <a:off x="9541142" y="4050122"/>
              <a:ext cx="1415772" cy="830997"/>
            </a:xfrm>
            <a:prstGeom prst="rect">
              <a:avLst/>
            </a:prstGeom>
            <a:noFill/>
          </p:spPr>
          <p:txBody>
            <a:bodyPr wrap="none" rtlCol="0">
              <a:spAutoFit/>
            </a:bodyPr>
            <a:lstStyle/>
            <a:p>
              <a:pPr algn="ctr"/>
              <a:r>
                <a:rPr lang="zh-TW" altLang="en-US" sz="2400" b="1" dirty="0">
                  <a:solidFill>
                    <a:schemeClr val="bg1"/>
                  </a:solidFill>
                  <a:latin typeface="微軟正黑體" panose="020B0604030504040204" pitchFamily="34" charset="-120"/>
                  <a:ea typeface="華康黑體 Std W3" panose="020B0300000000000000" pitchFamily="34" charset="-120"/>
                </a:rPr>
                <a:t>災時人力</a:t>
              </a:r>
              <a:endParaRPr lang="en-US" altLang="zh-TW" sz="2400" b="1" dirty="0">
                <a:solidFill>
                  <a:schemeClr val="bg1"/>
                </a:solidFill>
                <a:latin typeface="微軟正黑體" panose="020B0604030504040204" pitchFamily="34" charset="-120"/>
                <a:ea typeface="華康黑體 Std W3" panose="020B0300000000000000" pitchFamily="34" charset="-120"/>
              </a:endParaRPr>
            </a:p>
            <a:p>
              <a:pPr algn="ctr"/>
              <a:r>
                <a:rPr lang="zh-TW" altLang="en-US" sz="2400" b="1" dirty="0">
                  <a:solidFill>
                    <a:schemeClr val="bg1"/>
                  </a:solidFill>
                  <a:latin typeface="微軟正黑體" panose="020B0604030504040204" pitchFamily="34" charset="-120"/>
                  <a:ea typeface="華康黑體 Std W3" panose="020B0300000000000000" pitchFamily="34" charset="-120"/>
                </a:rPr>
                <a:t>統籌運用</a:t>
              </a:r>
            </a:p>
          </p:txBody>
        </p:sp>
        <p:sp>
          <p:nvSpPr>
            <p:cNvPr id="51" name="文字方塊 50">
              <a:extLst>
                <a:ext uri="{FF2B5EF4-FFF2-40B4-BE49-F238E27FC236}">
                  <a16:creationId xmlns:a16="http://schemas.microsoft.com/office/drawing/2014/main" id="{D99756C3-8D32-CBFE-BA9D-96194C2FA6C7}"/>
                </a:ext>
              </a:extLst>
            </p:cNvPr>
            <p:cNvSpPr txBox="1"/>
            <p:nvPr/>
          </p:nvSpPr>
          <p:spPr>
            <a:xfrm>
              <a:off x="8469796" y="3097512"/>
              <a:ext cx="1415772" cy="830997"/>
            </a:xfrm>
            <a:prstGeom prst="rect">
              <a:avLst/>
            </a:prstGeom>
            <a:noFill/>
          </p:spPr>
          <p:txBody>
            <a:bodyPr wrap="none" rtlCol="0">
              <a:spAutoFit/>
            </a:bodyPr>
            <a:lstStyle/>
            <a:p>
              <a:pPr algn="ctr"/>
              <a:r>
                <a:rPr lang="zh-TW" altLang="en-US" sz="2400" b="1" dirty="0">
                  <a:solidFill>
                    <a:schemeClr val="bg1"/>
                  </a:solidFill>
                  <a:latin typeface="微軟正黑體" panose="020B0604030504040204" pitchFamily="34" charset="-120"/>
                  <a:ea typeface="華康黑體 Std W3" panose="020B0300000000000000" pitchFamily="34" charset="-120"/>
                </a:rPr>
                <a:t>支援公所</a:t>
              </a:r>
              <a:endParaRPr lang="en-US" altLang="zh-TW" sz="2400" b="1" dirty="0">
                <a:solidFill>
                  <a:schemeClr val="bg1"/>
                </a:solidFill>
                <a:latin typeface="微軟正黑體" panose="020B0604030504040204" pitchFamily="34" charset="-120"/>
                <a:ea typeface="華康黑體 Std W3" panose="020B0300000000000000" pitchFamily="34" charset="-120"/>
              </a:endParaRPr>
            </a:p>
            <a:p>
              <a:pPr algn="ctr"/>
              <a:r>
                <a:rPr lang="zh-TW" altLang="en-US" sz="2400" b="1" dirty="0">
                  <a:solidFill>
                    <a:schemeClr val="bg1"/>
                  </a:solidFill>
                  <a:latin typeface="微軟正黑體" panose="020B0604030504040204" pitchFamily="34" charset="-120"/>
                  <a:ea typeface="華康黑體 Std W3" panose="020B0300000000000000" pitchFamily="34" charset="-120"/>
                </a:rPr>
                <a:t>人力缺口</a:t>
              </a:r>
            </a:p>
          </p:txBody>
        </p:sp>
      </p:grpSp>
      <p:sp>
        <p:nvSpPr>
          <p:cNvPr id="42" name="文字方塊 41">
            <a:extLst>
              <a:ext uri="{FF2B5EF4-FFF2-40B4-BE49-F238E27FC236}">
                <a16:creationId xmlns:a16="http://schemas.microsoft.com/office/drawing/2014/main" id="{BDA584D7-FB04-EAB4-D6B7-DEA07EDB369C}"/>
              </a:ext>
            </a:extLst>
          </p:cNvPr>
          <p:cNvSpPr txBox="1"/>
          <p:nvPr/>
        </p:nvSpPr>
        <p:spPr>
          <a:xfrm>
            <a:off x="6549487" y="1800714"/>
            <a:ext cx="5013763" cy="1323439"/>
          </a:xfrm>
          <a:prstGeom prst="rect">
            <a:avLst/>
          </a:prstGeom>
          <a:noFill/>
        </p:spPr>
        <p:txBody>
          <a:bodyPr wrap="square" rtlCol="0">
            <a:spAutoFit/>
          </a:bodyPr>
          <a:lstStyle/>
          <a:p>
            <a:pPr marL="285750" indent="-285750" algn="just">
              <a:spcAft>
                <a:spcPts val="1200"/>
              </a:spcAft>
              <a:buClr>
                <a:schemeClr val="accent1"/>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掌握地區</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可運用之防災士人力</a:t>
            </a:r>
            <a:endParaRPr lang="en-US" altLang="zh-TW"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spcAft>
                <a:spcPts val="1200"/>
              </a:spcAft>
              <a:buClr>
                <a:schemeClr val="accent1"/>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防災士培訓作為教育訓練機制</a:t>
            </a:r>
            <a:endParaRPr lang="en-US" altLang="zh-TW"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spcAft>
                <a:spcPts val="1200"/>
              </a:spcAft>
              <a:buClr>
                <a:schemeClr val="accent1"/>
              </a:buClr>
              <a:buFont typeface="Wingdings" panose="05000000000000000000" pitchFamily="2" charset="2"/>
              <a:buChar char="l"/>
            </a:pP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活絡</a:t>
            </a: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已完訓之</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防災士運用</a:t>
            </a:r>
          </a:p>
        </p:txBody>
      </p:sp>
      <p:sp>
        <p:nvSpPr>
          <p:cNvPr id="43" name="文字方塊 42">
            <a:extLst>
              <a:ext uri="{FF2B5EF4-FFF2-40B4-BE49-F238E27FC236}">
                <a16:creationId xmlns:a16="http://schemas.microsoft.com/office/drawing/2014/main" id="{BB987215-FF84-F381-24E6-FAFE722933A3}"/>
              </a:ext>
            </a:extLst>
          </p:cNvPr>
          <p:cNvSpPr txBox="1"/>
          <p:nvPr/>
        </p:nvSpPr>
        <p:spPr>
          <a:xfrm>
            <a:off x="7768127" y="3660320"/>
            <a:ext cx="4423873" cy="1631216"/>
          </a:xfrm>
          <a:prstGeom prst="rect">
            <a:avLst/>
          </a:prstGeom>
          <a:noFill/>
        </p:spPr>
        <p:txBody>
          <a:bodyPr wrap="square" rtlCol="0">
            <a:spAutoFit/>
          </a:bodyPr>
          <a:lstStyle/>
          <a:p>
            <a:pPr marL="285750" indent="-285750" algn="just">
              <a:spcAft>
                <a:spcPts val="1200"/>
              </a:spcAft>
              <a:buClr>
                <a:schemeClr val="accent2"/>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地區人力／物力等</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資源盤點管理</a:t>
            </a:r>
            <a:endParaRPr lang="en-US" altLang="zh-TW"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spcAft>
                <a:spcPts val="1200"/>
              </a:spcAft>
              <a:buClr>
                <a:schemeClr val="accent2"/>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平時教育訓練／演訓之</a:t>
            </a: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地方培力</a:t>
            </a:r>
            <a:endParaRPr lang="en-US" altLang="zh-TW"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marL="285750" indent="-285750" algn="just">
              <a:spcAft>
                <a:spcPts val="1200"/>
              </a:spcAft>
              <a:buClr>
                <a:schemeClr val="accent2"/>
              </a:buClr>
              <a:buFont typeface="Wingdings" panose="05000000000000000000" pitchFamily="2" charset="2"/>
              <a:buChar char="l"/>
            </a:pPr>
            <a:r>
              <a:rPr lang="zh-TW" altLang="en-US" sz="20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結合防災士、志工訓練計畫、韌性社區</a:t>
            </a: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等政策共同辦理</a:t>
            </a:r>
          </a:p>
        </p:txBody>
      </p:sp>
      <p:sp>
        <p:nvSpPr>
          <p:cNvPr id="52" name="文字方塊 51">
            <a:extLst>
              <a:ext uri="{FF2B5EF4-FFF2-40B4-BE49-F238E27FC236}">
                <a16:creationId xmlns:a16="http://schemas.microsoft.com/office/drawing/2014/main" id="{12844AE6-29FC-20DD-1451-DCDFF9C374A4}"/>
              </a:ext>
            </a:extLst>
          </p:cNvPr>
          <p:cNvSpPr txBox="1"/>
          <p:nvPr/>
        </p:nvSpPr>
        <p:spPr>
          <a:xfrm>
            <a:off x="6698171" y="5459142"/>
            <a:ext cx="4811764" cy="1323439"/>
          </a:xfrm>
          <a:prstGeom prst="rect">
            <a:avLst/>
          </a:prstGeom>
          <a:noFill/>
        </p:spPr>
        <p:txBody>
          <a:bodyPr wrap="square" rtlCol="0">
            <a:spAutoFit/>
          </a:bodyPr>
          <a:lstStyle/>
          <a:p>
            <a:pPr marL="285750" indent="-285750" algn="just">
              <a:spcAft>
                <a:spcPts val="1200"/>
              </a:spcAft>
              <a:buClr>
                <a:schemeClr val="accent3"/>
              </a:buClr>
              <a:buFont typeface="Wingdings" panose="05000000000000000000" pitchFamily="2" charset="2"/>
              <a:buChar char="l"/>
            </a:pPr>
            <a:r>
              <a:rPr lang="zh-TW" altLang="en-US" sz="2000" dirty="0">
                <a:solidFill>
                  <a:schemeClr val="bg2">
                    <a:lumMod val="25000"/>
                  </a:schemeClr>
                </a:solidFill>
                <a:latin typeface="微軟正黑體" panose="020B0604030504040204" pitchFamily="34" charset="-120"/>
                <a:ea typeface="華康黑體 Std W3" panose="020B0300000000000000" pitchFamily="34" charset="-120"/>
              </a:rPr>
              <a:t>災時</a:t>
            </a:r>
            <a:r>
              <a:rPr lang="zh-TW" altLang="en-US" sz="2000" b="1" dirty="0">
                <a:solidFill>
                  <a:srgbClr val="FF0000"/>
                </a:solidFill>
                <a:latin typeface="微軟正黑體" panose="020B0604030504040204" pitchFamily="34" charset="-120"/>
                <a:ea typeface="華康黑體 Std W3" panose="020B0300000000000000" pitchFamily="34" charset="-120"/>
              </a:rPr>
              <a:t>針對非專業救難隊人力</a:t>
            </a:r>
            <a:r>
              <a:rPr lang="zh-TW" altLang="en-US" sz="2000" dirty="0">
                <a:solidFill>
                  <a:schemeClr val="bg2">
                    <a:lumMod val="25000"/>
                  </a:schemeClr>
                </a:solidFill>
                <a:latin typeface="微軟正黑體" panose="020B0604030504040204" pitchFamily="34" charset="-120"/>
                <a:ea typeface="華康黑體 Std W3" panose="020B0300000000000000" pitchFamily="34" charset="-120"/>
              </a:rPr>
              <a:t>之</a:t>
            </a:r>
            <a:r>
              <a:rPr lang="zh-TW" altLang="en-US" sz="2000" b="1" dirty="0">
                <a:solidFill>
                  <a:srgbClr val="FF0000"/>
                </a:solidFill>
                <a:latin typeface="微軟正黑體" panose="020B0604030504040204" pitchFamily="34" charset="-120"/>
                <a:ea typeface="華康黑體 Std W3" panose="020B0300000000000000" pitchFamily="34" charset="-120"/>
              </a:rPr>
              <a:t>統籌運用</a:t>
            </a:r>
            <a:endParaRPr lang="en-US" altLang="zh-TW" sz="2000" b="1" dirty="0">
              <a:solidFill>
                <a:srgbClr val="FF0000"/>
              </a:solidFill>
              <a:latin typeface="微軟正黑體" panose="020B0604030504040204" pitchFamily="34" charset="-120"/>
              <a:ea typeface="華康黑體 Std W3" panose="020B0300000000000000" pitchFamily="34" charset="-120"/>
            </a:endParaRPr>
          </a:p>
          <a:p>
            <a:pPr marL="285750" indent="-285750" algn="just">
              <a:spcAft>
                <a:spcPts val="1200"/>
              </a:spcAft>
              <a:buClr>
                <a:schemeClr val="accent3"/>
              </a:buClr>
              <a:buFont typeface="Wingdings" panose="05000000000000000000" pitchFamily="2" charset="2"/>
              <a:buChar char="l"/>
            </a:pPr>
            <a:r>
              <a:rPr lang="zh-TW" altLang="en-US" sz="2000" dirty="0">
                <a:solidFill>
                  <a:schemeClr val="bg2">
                    <a:lumMod val="25000"/>
                  </a:schemeClr>
                </a:solidFill>
                <a:latin typeface="微軟正黑體" panose="020B0604030504040204" pitchFamily="34" charset="-120"/>
                <a:ea typeface="華康黑體 Std W3" panose="020B0300000000000000" pitchFamily="34" charset="-120"/>
              </a:rPr>
              <a:t>功能編組／</a:t>
            </a:r>
            <a:r>
              <a:rPr lang="zh-TW" altLang="en-US" sz="2000" b="1" dirty="0">
                <a:solidFill>
                  <a:srgbClr val="FF0000"/>
                </a:solidFill>
                <a:latin typeface="微軟正黑體" panose="020B0604030504040204" pitchFamily="34" charset="-120"/>
                <a:ea typeface="華康黑體 Std W3" panose="020B0300000000000000" pitchFamily="34" charset="-120"/>
              </a:rPr>
              <a:t>統一任務指派</a:t>
            </a:r>
            <a:endParaRPr lang="en-US" altLang="zh-TW" sz="2000" b="1" dirty="0">
              <a:solidFill>
                <a:srgbClr val="FF0000"/>
              </a:solidFill>
              <a:latin typeface="微軟正黑體" panose="020B0604030504040204" pitchFamily="34" charset="-120"/>
              <a:ea typeface="華康黑體 Std W3" panose="020B0300000000000000" pitchFamily="34" charset="-120"/>
            </a:endParaRPr>
          </a:p>
          <a:p>
            <a:pPr marL="285750" indent="-285750" algn="just">
              <a:spcAft>
                <a:spcPts val="1200"/>
              </a:spcAft>
              <a:buClr>
                <a:schemeClr val="accent3"/>
              </a:buClr>
              <a:buFont typeface="Wingdings" panose="05000000000000000000" pitchFamily="2" charset="2"/>
              <a:buChar char="l"/>
            </a:pPr>
            <a:r>
              <a:rPr lang="zh-TW" altLang="en-US" sz="2000" b="1" dirty="0">
                <a:solidFill>
                  <a:srgbClr val="FF0000"/>
                </a:solidFill>
                <a:latin typeface="微軟正黑體" panose="020B0604030504040204" pitchFamily="34" charset="-120"/>
                <a:ea typeface="華康黑體 Std W3" panose="020B0300000000000000" pitchFamily="34" charset="-120"/>
              </a:rPr>
              <a:t>平時演訓</a:t>
            </a:r>
            <a:r>
              <a:rPr lang="zh-TW" altLang="en-US" sz="2000" dirty="0">
                <a:solidFill>
                  <a:schemeClr val="bg2">
                    <a:lumMod val="25000"/>
                  </a:schemeClr>
                </a:solidFill>
                <a:latin typeface="微軟正黑體" panose="020B0604030504040204" pitchFamily="34" charset="-120"/>
                <a:ea typeface="華康黑體 Std W3" panose="020B0300000000000000" pitchFamily="34" charset="-120"/>
              </a:rPr>
              <a:t>達到災</a:t>
            </a:r>
            <a:r>
              <a:rPr lang="zh-TW" altLang="en-US" sz="2000" b="1" dirty="0">
                <a:solidFill>
                  <a:srgbClr val="FF0000"/>
                </a:solidFill>
                <a:latin typeface="微軟正黑體" panose="020B0604030504040204" pitchFamily="34" charset="-120"/>
                <a:ea typeface="華康黑體 Std W3" panose="020B0300000000000000" pitchFamily="34" charset="-120"/>
              </a:rPr>
              <a:t>時快速投入應變之成效</a:t>
            </a:r>
          </a:p>
        </p:txBody>
      </p:sp>
      <p:sp>
        <p:nvSpPr>
          <p:cNvPr id="53" name="文字方塊 52">
            <a:extLst>
              <a:ext uri="{FF2B5EF4-FFF2-40B4-BE49-F238E27FC236}">
                <a16:creationId xmlns:a16="http://schemas.microsoft.com/office/drawing/2014/main" id="{21EABD90-97EE-B901-C734-337E7A8BD415}"/>
              </a:ext>
            </a:extLst>
          </p:cNvPr>
          <p:cNvSpPr txBox="1"/>
          <p:nvPr/>
        </p:nvSpPr>
        <p:spPr>
          <a:xfrm>
            <a:off x="319259" y="2604957"/>
            <a:ext cx="4209746" cy="1477328"/>
          </a:xfrm>
          <a:prstGeom prst="rect">
            <a:avLst/>
          </a:prstGeom>
          <a:noFill/>
        </p:spPr>
        <p:txBody>
          <a:bodyPr wrap="square" rtlCol="0">
            <a:spAutoFit/>
          </a:bodyPr>
          <a:lstStyle/>
          <a:p>
            <a:pPr marL="285750" indent="-285750" algn="just">
              <a:spcAft>
                <a:spcPts val="1200"/>
              </a:spcAft>
              <a:buClr>
                <a:srgbClr val="7030A0"/>
              </a:buClr>
              <a:buFont typeface="Wingdings" panose="05000000000000000000" pitchFamily="2" charset="2"/>
              <a:buChar char="l"/>
            </a:pPr>
            <a:r>
              <a:rPr lang="zh-TW" altLang="en-US" sz="2000" b="1" dirty="0">
                <a:solidFill>
                  <a:srgbClr val="FF0000"/>
                </a:solidFill>
                <a:latin typeface="微軟正黑體" panose="020B0604030504040204" pitchFamily="34" charset="-120"/>
                <a:ea typeface="華康黑體 Std W3" panose="020B0300000000000000" pitchFamily="34" charset="-120"/>
              </a:rPr>
              <a:t>補充</a:t>
            </a: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大規模災時避難收容處所</a:t>
            </a:r>
            <a:r>
              <a:rPr lang="zh-TW" altLang="en-US" sz="2000" b="1" dirty="0">
                <a:solidFill>
                  <a:srgbClr val="FF0000"/>
                </a:solidFill>
                <a:latin typeface="微軟正黑體" panose="020B0604030504040204" pitchFamily="34" charset="-120"/>
                <a:ea typeface="華康黑體 Std W3" panose="020B0300000000000000" pitchFamily="34" charset="-120"/>
              </a:rPr>
              <a:t>多處開設導致公所人力不足之情境</a:t>
            </a:r>
            <a:endParaRPr lang="en-US" altLang="zh-TW" sz="2000" b="1" dirty="0">
              <a:solidFill>
                <a:srgbClr val="FF0000"/>
              </a:solidFill>
              <a:latin typeface="微軟正黑體" panose="020B0604030504040204" pitchFamily="34" charset="-120"/>
              <a:ea typeface="華康黑體 Std W3" panose="020B0300000000000000" pitchFamily="34" charset="-120"/>
            </a:endParaRPr>
          </a:p>
          <a:p>
            <a:pPr marL="285750" indent="-285750" algn="just">
              <a:spcAft>
                <a:spcPts val="1200"/>
              </a:spcAft>
              <a:buClr>
                <a:srgbClr val="7030A0"/>
              </a:buClr>
              <a:buFont typeface="Wingdings" panose="05000000000000000000" pitchFamily="2" charset="2"/>
              <a:buChar char="l"/>
            </a:pP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依公所需求，</a:t>
            </a:r>
            <a:r>
              <a:rPr lang="zh-TW" altLang="en-US" sz="2000" b="1" dirty="0">
                <a:solidFill>
                  <a:srgbClr val="FF0000"/>
                </a:solidFill>
                <a:latin typeface="微軟正黑體" panose="020B0604030504040204" pitchFamily="34" charset="-120"/>
                <a:ea typeface="華康黑體 Std W3" panose="020B0300000000000000" pitchFamily="34" charset="-120"/>
              </a:rPr>
              <a:t>進駐避難收容處所</a:t>
            </a:r>
            <a:r>
              <a:rPr lang="zh-TW" altLang="en-US" sz="2000" dirty="0">
                <a:solidFill>
                  <a:schemeClr val="bg2">
                    <a:lumMod val="25000"/>
                  </a:schemeClr>
                </a:solidFill>
                <a:latin typeface="Times New Roman" panose="02020603050405020304" pitchFamily="18" charset="0"/>
                <a:ea typeface="微軟正黑體" panose="020B0604030504040204" pitchFamily="34" charset="-120"/>
                <a:cs typeface="Times New Roman" panose="02020603050405020304" pitchFamily="18" charset="0"/>
              </a:rPr>
              <a:t>等現場，進行</a:t>
            </a:r>
            <a:r>
              <a:rPr lang="zh-TW" altLang="en-US" sz="2000" b="1" dirty="0">
                <a:solidFill>
                  <a:srgbClr val="FF0000"/>
                </a:solidFill>
                <a:latin typeface="微軟正黑體" panose="020B0604030504040204" pitchFamily="34" charset="-120"/>
                <a:ea typeface="華康黑體 Std W3" panose="020B0300000000000000" pitchFamily="34" charset="-120"/>
              </a:rPr>
              <a:t>行政庶務支援</a:t>
            </a:r>
          </a:p>
        </p:txBody>
      </p:sp>
      <p:sp>
        <p:nvSpPr>
          <p:cNvPr id="54" name="語音泡泡: 矩形 53">
            <a:extLst>
              <a:ext uri="{FF2B5EF4-FFF2-40B4-BE49-F238E27FC236}">
                <a16:creationId xmlns:a16="http://schemas.microsoft.com/office/drawing/2014/main" id="{C3577ED1-5259-181D-A530-1908D496D773}"/>
              </a:ext>
            </a:extLst>
          </p:cNvPr>
          <p:cNvSpPr/>
          <p:nvPr/>
        </p:nvSpPr>
        <p:spPr>
          <a:xfrm rot="21352018">
            <a:off x="310152" y="5000896"/>
            <a:ext cx="4110080" cy="1565548"/>
          </a:xfrm>
          <a:custGeom>
            <a:avLst/>
            <a:gdLst>
              <a:gd name="csX0" fmla="*/ 0 w 4110080"/>
              <a:gd name="csY0" fmla="*/ 0 h 1565548"/>
              <a:gd name="csX1" fmla="*/ 551436 w 4110080"/>
              <a:gd name="csY1" fmla="*/ 0 h 1565548"/>
              <a:gd name="csX2" fmla="*/ 1198774 w 4110080"/>
              <a:gd name="csY2" fmla="*/ 0 h 1565548"/>
              <a:gd name="csX3" fmla="*/ 1726234 w 4110080"/>
              <a:gd name="csY3" fmla="*/ 0 h 1565548"/>
              <a:gd name="csX4" fmla="*/ 2397547 w 4110080"/>
              <a:gd name="csY4" fmla="*/ 0 h 1565548"/>
              <a:gd name="csX5" fmla="*/ 2900750 w 4110080"/>
              <a:gd name="csY5" fmla="*/ -177586 h 1565548"/>
              <a:gd name="csX6" fmla="*/ 3403953 w 4110080"/>
              <a:gd name="csY6" fmla="*/ -355172 h 1565548"/>
              <a:gd name="csX7" fmla="*/ 3863187 w 4110080"/>
              <a:gd name="csY7" fmla="*/ -517241 h 1565548"/>
              <a:gd name="csX8" fmla="*/ 3648508 w 4110080"/>
              <a:gd name="csY8" fmla="*/ -263793 h 1565548"/>
              <a:gd name="csX9" fmla="*/ 3425067 w 4110080"/>
              <a:gd name="csY9" fmla="*/ 0 h 1565548"/>
              <a:gd name="csX10" fmla="*/ 3767574 w 4110080"/>
              <a:gd name="csY10" fmla="*/ 0 h 1565548"/>
              <a:gd name="csX11" fmla="*/ 4110080 w 4110080"/>
              <a:gd name="csY11" fmla="*/ 0 h 1565548"/>
              <a:gd name="csX12" fmla="*/ 4110080 w 4110080"/>
              <a:gd name="csY12" fmla="*/ 260925 h 1565548"/>
              <a:gd name="csX13" fmla="*/ 4110080 w 4110080"/>
              <a:gd name="csY13" fmla="*/ 260925 h 1565548"/>
              <a:gd name="csX14" fmla="*/ 4110080 w 4110080"/>
              <a:gd name="csY14" fmla="*/ 652312 h 1565548"/>
              <a:gd name="csX15" fmla="*/ 4110080 w 4110080"/>
              <a:gd name="csY15" fmla="*/ 1127195 h 1565548"/>
              <a:gd name="csX16" fmla="*/ 4110080 w 4110080"/>
              <a:gd name="csY16" fmla="*/ 1565548 h 1565548"/>
              <a:gd name="csX17" fmla="*/ 3788124 w 4110080"/>
              <a:gd name="csY17" fmla="*/ 1565548 h 1565548"/>
              <a:gd name="csX18" fmla="*/ 3425067 w 4110080"/>
              <a:gd name="csY18" fmla="*/ 1565548 h 1565548"/>
              <a:gd name="csX19" fmla="*/ 2921582 w 4110080"/>
              <a:gd name="csY19" fmla="*/ 1565548 h 1565548"/>
              <a:gd name="csX20" fmla="*/ 2397547 w 4110080"/>
              <a:gd name="csY20" fmla="*/ 1565548 h 1565548"/>
              <a:gd name="csX21" fmla="*/ 2397547 w 4110080"/>
              <a:gd name="csY21" fmla="*/ 1565548 h 1565548"/>
              <a:gd name="csX22" fmla="*/ 1822136 w 4110080"/>
              <a:gd name="csY22" fmla="*/ 1565548 h 1565548"/>
              <a:gd name="csX23" fmla="*/ 1174798 w 4110080"/>
              <a:gd name="csY23" fmla="*/ 1565548 h 1565548"/>
              <a:gd name="csX24" fmla="*/ 647338 w 4110080"/>
              <a:gd name="csY24" fmla="*/ 1565548 h 1565548"/>
              <a:gd name="csX25" fmla="*/ 0 w 4110080"/>
              <a:gd name="csY25" fmla="*/ 1565548 h 1565548"/>
              <a:gd name="csX26" fmla="*/ 0 w 4110080"/>
              <a:gd name="csY26" fmla="*/ 1127195 h 1565548"/>
              <a:gd name="csX27" fmla="*/ 0 w 4110080"/>
              <a:gd name="csY27" fmla="*/ 652312 h 1565548"/>
              <a:gd name="csX28" fmla="*/ 0 w 4110080"/>
              <a:gd name="csY28" fmla="*/ 260925 h 1565548"/>
              <a:gd name="csX29" fmla="*/ 0 w 4110080"/>
              <a:gd name="csY29" fmla="*/ 260925 h 1565548"/>
              <a:gd name="csX30" fmla="*/ 0 w 4110080"/>
              <a:gd name="csY30" fmla="*/ 0 h 15655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110080" h="1565548" fill="none" extrusionOk="0">
                <a:moveTo>
                  <a:pt x="0" y="0"/>
                </a:moveTo>
                <a:cubicBezTo>
                  <a:pt x="180368" y="-64241"/>
                  <a:pt x="370284" y="3801"/>
                  <a:pt x="551436" y="0"/>
                </a:cubicBezTo>
                <a:cubicBezTo>
                  <a:pt x="732588" y="-3801"/>
                  <a:pt x="952699" y="56917"/>
                  <a:pt x="1198774" y="0"/>
                </a:cubicBezTo>
                <a:cubicBezTo>
                  <a:pt x="1444849" y="-56917"/>
                  <a:pt x="1466714" y="33869"/>
                  <a:pt x="1726234" y="0"/>
                </a:cubicBezTo>
                <a:cubicBezTo>
                  <a:pt x="1985754" y="-33869"/>
                  <a:pt x="2149042" y="1453"/>
                  <a:pt x="2397547" y="0"/>
                </a:cubicBezTo>
                <a:cubicBezTo>
                  <a:pt x="2598012" y="-84747"/>
                  <a:pt x="2683744" y="-57115"/>
                  <a:pt x="2900750" y="-177586"/>
                </a:cubicBezTo>
                <a:cubicBezTo>
                  <a:pt x="3117756" y="-298057"/>
                  <a:pt x="3314744" y="-261043"/>
                  <a:pt x="3403953" y="-355172"/>
                </a:cubicBezTo>
                <a:cubicBezTo>
                  <a:pt x="3493162" y="-449301"/>
                  <a:pt x="3652619" y="-437783"/>
                  <a:pt x="3863187" y="-517241"/>
                </a:cubicBezTo>
                <a:cubicBezTo>
                  <a:pt x="3802132" y="-444328"/>
                  <a:pt x="3688155" y="-357960"/>
                  <a:pt x="3648508" y="-263793"/>
                </a:cubicBezTo>
                <a:cubicBezTo>
                  <a:pt x="3608861" y="-169626"/>
                  <a:pt x="3452073" y="-91276"/>
                  <a:pt x="3425067" y="0"/>
                </a:cubicBezTo>
                <a:cubicBezTo>
                  <a:pt x="3542343" y="-39154"/>
                  <a:pt x="3620481" y="29771"/>
                  <a:pt x="3767574" y="0"/>
                </a:cubicBezTo>
                <a:cubicBezTo>
                  <a:pt x="3914667" y="-29771"/>
                  <a:pt x="3994321" y="8342"/>
                  <a:pt x="4110080" y="0"/>
                </a:cubicBezTo>
                <a:cubicBezTo>
                  <a:pt x="4113541" y="118490"/>
                  <a:pt x="4096111" y="157486"/>
                  <a:pt x="4110080" y="260925"/>
                </a:cubicBezTo>
                <a:lnTo>
                  <a:pt x="4110080" y="260925"/>
                </a:lnTo>
                <a:cubicBezTo>
                  <a:pt x="4142787" y="430442"/>
                  <a:pt x="4082747" y="468661"/>
                  <a:pt x="4110080" y="652312"/>
                </a:cubicBezTo>
                <a:cubicBezTo>
                  <a:pt x="4134780" y="885908"/>
                  <a:pt x="4072688" y="1019329"/>
                  <a:pt x="4110080" y="1127195"/>
                </a:cubicBezTo>
                <a:cubicBezTo>
                  <a:pt x="4147472" y="1235061"/>
                  <a:pt x="4099754" y="1402062"/>
                  <a:pt x="4110080" y="1565548"/>
                </a:cubicBezTo>
                <a:cubicBezTo>
                  <a:pt x="4011143" y="1589026"/>
                  <a:pt x="3922780" y="1532123"/>
                  <a:pt x="3788124" y="1565548"/>
                </a:cubicBezTo>
                <a:cubicBezTo>
                  <a:pt x="3653468" y="1598973"/>
                  <a:pt x="3590925" y="1549442"/>
                  <a:pt x="3425067" y="1565548"/>
                </a:cubicBezTo>
                <a:cubicBezTo>
                  <a:pt x="3220984" y="1577992"/>
                  <a:pt x="3143893" y="1531925"/>
                  <a:pt x="2921582" y="1565548"/>
                </a:cubicBezTo>
                <a:cubicBezTo>
                  <a:pt x="2699271" y="1599171"/>
                  <a:pt x="2504600" y="1536854"/>
                  <a:pt x="2397547" y="1565548"/>
                </a:cubicBezTo>
                <a:lnTo>
                  <a:pt x="2397547" y="1565548"/>
                </a:lnTo>
                <a:cubicBezTo>
                  <a:pt x="2143715" y="1612319"/>
                  <a:pt x="2072769" y="1564188"/>
                  <a:pt x="1822136" y="1565548"/>
                </a:cubicBezTo>
                <a:cubicBezTo>
                  <a:pt x="1571503" y="1566908"/>
                  <a:pt x="1312800" y="1556796"/>
                  <a:pt x="1174798" y="1565548"/>
                </a:cubicBezTo>
                <a:cubicBezTo>
                  <a:pt x="1036796" y="1574300"/>
                  <a:pt x="877097" y="1544034"/>
                  <a:pt x="647338" y="1565548"/>
                </a:cubicBezTo>
                <a:cubicBezTo>
                  <a:pt x="417579" y="1587062"/>
                  <a:pt x="256892" y="1503077"/>
                  <a:pt x="0" y="1565548"/>
                </a:cubicBezTo>
                <a:cubicBezTo>
                  <a:pt x="-44381" y="1358646"/>
                  <a:pt x="32109" y="1250529"/>
                  <a:pt x="0" y="1127195"/>
                </a:cubicBezTo>
                <a:cubicBezTo>
                  <a:pt x="-32109" y="1003861"/>
                  <a:pt x="29165" y="802692"/>
                  <a:pt x="0" y="652312"/>
                </a:cubicBezTo>
                <a:cubicBezTo>
                  <a:pt x="-34707" y="494313"/>
                  <a:pt x="11264" y="386194"/>
                  <a:pt x="0" y="260925"/>
                </a:cubicBezTo>
                <a:lnTo>
                  <a:pt x="0" y="260925"/>
                </a:lnTo>
                <a:cubicBezTo>
                  <a:pt x="-22756" y="187100"/>
                  <a:pt x="6914" y="114089"/>
                  <a:pt x="0" y="0"/>
                </a:cubicBezTo>
                <a:close/>
              </a:path>
              <a:path w="4110080" h="1565548" stroke="0" extrusionOk="0">
                <a:moveTo>
                  <a:pt x="0" y="0"/>
                </a:moveTo>
                <a:cubicBezTo>
                  <a:pt x="269841" y="-13999"/>
                  <a:pt x="404084" y="48527"/>
                  <a:pt x="623362" y="0"/>
                </a:cubicBezTo>
                <a:cubicBezTo>
                  <a:pt x="842640" y="-48527"/>
                  <a:pt x="1103957" y="27666"/>
                  <a:pt x="1246724" y="0"/>
                </a:cubicBezTo>
                <a:cubicBezTo>
                  <a:pt x="1389491" y="-27666"/>
                  <a:pt x="1635649" y="29206"/>
                  <a:pt x="1846111" y="0"/>
                </a:cubicBezTo>
                <a:cubicBezTo>
                  <a:pt x="2056573" y="-29206"/>
                  <a:pt x="2286475" y="64952"/>
                  <a:pt x="2397547" y="0"/>
                </a:cubicBezTo>
                <a:cubicBezTo>
                  <a:pt x="2561793" y="-94090"/>
                  <a:pt x="2754453" y="-56788"/>
                  <a:pt x="2915406" y="-182758"/>
                </a:cubicBezTo>
                <a:cubicBezTo>
                  <a:pt x="3076359" y="-308728"/>
                  <a:pt x="3203196" y="-268015"/>
                  <a:pt x="3433266" y="-365517"/>
                </a:cubicBezTo>
                <a:cubicBezTo>
                  <a:pt x="3663336" y="-463019"/>
                  <a:pt x="3709556" y="-447833"/>
                  <a:pt x="3863187" y="-517241"/>
                </a:cubicBezTo>
                <a:cubicBezTo>
                  <a:pt x="3825564" y="-419638"/>
                  <a:pt x="3738693" y="-387155"/>
                  <a:pt x="3648508" y="-263793"/>
                </a:cubicBezTo>
                <a:cubicBezTo>
                  <a:pt x="3558324" y="-140431"/>
                  <a:pt x="3463149" y="-96232"/>
                  <a:pt x="3425067" y="0"/>
                </a:cubicBezTo>
                <a:cubicBezTo>
                  <a:pt x="3554442" y="-15672"/>
                  <a:pt x="3618649" y="16727"/>
                  <a:pt x="3753873" y="0"/>
                </a:cubicBezTo>
                <a:cubicBezTo>
                  <a:pt x="3889097" y="-16727"/>
                  <a:pt x="4007182" y="39330"/>
                  <a:pt x="4110080" y="0"/>
                </a:cubicBezTo>
                <a:cubicBezTo>
                  <a:pt x="4116303" y="99807"/>
                  <a:pt x="4107292" y="159297"/>
                  <a:pt x="4110080" y="260925"/>
                </a:cubicBezTo>
                <a:lnTo>
                  <a:pt x="4110080" y="260925"/>
                </a:lnTo>
                <a:cubicBezTo>
                  <a:pt x="4144545" y="344772"/>
                  <a:pt x="4065669" y="471642"/>
                  <a:pt x="4110080" y="652312"/>
                </a:cubicBezTo>
                <a:cubicBezTo>
                  <a:pt x="4111313" y="784767"/>
                  <a:pt x="4094798" y="1021231"/>
                  <a:pt x="4110080" y="1127195"/>
                </a:cubicBezTo>
                <a:cubicBezTo>
                  <a:pt x="4125362" y="1233159"/>
                  <a:pt x="4067505" y="1428015"/>
                  <a:pt x="4110080" y="1565548"/>
                </a:cubicBezTo>
                <a:cubicBezTo>
                  <a:pt x="4042235" y="1604622"/>
                  <a:pt x="3871332" y="1528555"/>
                  <a:pt x="3774424" y="1565548"/>
                </a:cubicBezTo>
                <a:cubicBezTo>
                  <a:pt x="3677516" y="1602541"/>
                  <a:pt x="3513945" y="1556547"/>
                  <a:pt x="3425067" y="1565548"/>
                </a:cubicBezTo>
                <a:cubicBezTo>
                  <a:pt x="3292791" y="1626734"/>
                  <a:pt x="3039672" y="1530349"/>
                  <a:pt x="2890757" y="1565548"/>
                </a:cubicBezTo>
                <a:cubicBezTo>
                  <a:pt x="2741842" y="1600747"/>
                  <a:pt x="2621377" y="1523944"/>
                  <a:pt x="2397547" y="1565548"/>
                </a:cubicBezTo>
                <a:lnTo>
                  <a:pt x="2397547" y="1565548"/>
                </a:lnTo>
                <a:cubicBezTo>
                  <a:pt x="2179408" y="1574364"/>
                  <a:pt x="2034899" y="1540550"/>
                  <a:pt x="1870087" y="1565548"/>
                </a:cubicBezTo>
                <a:cubicBezTo>
                  <a:pt x="1705275" y="1590546"/>
                  <a:pt x="1516596" y="1501549"/>
                  <a:pt x="1294675" y="1565548"/>
                </a:cubicBezTo>
                <a:cubicBezTo>
                  <a:pt x="1072754" y="1629547"/>
                  <a:pt x="891739" y="1538557"/>
                  <a:pt x="719264" y="1565548"/>
                </a:cubicBezTo>
                <a:cubicBezTo>
                  <a:pt x="546789" y="1592539"/>
                  <a:pt x="174275" y="1516243"/>
                  <a:pt x="0" y="1565548"/>
                </a:cubicBezTo>
                <a:cubicBezTo>
                  <a:pt x="-26654" y="1387489"/>
                  <a:pt x="17150" y="1246935"/>
                  <a:pt x="0" y="1136327"/>
                </a:cubicBezTo>
                <a:cubicBezTo>
                  <a:pt x="-17150" y="1025719"/>
                  <a:pt x="49852" y="787799"/>
                  <a:pt x="0" y="652312"/>
                </a:cubicBezTo>
                <a:cubicBezTo>
                  <a:pt x="-31776" y="566383"/>
                  <a:pt x="25400" y="358688"/>
                  <a:pt x="0" y="260925"/>
                </a:cubicBezTo>
                <a:lnTo>
                  <a:pt x="0" y="260925"/>
                </a:lnTo>
                <a:cubicBezTo>
                  <a:pt x="-25080" y="187592"/>
                  <a:pt x="28776" y="71851"/>
                  <a:pt x="0" y="0"/>
                </a:cubicBezTo>
                <a:close/>
              </a:path>
            </a:pathLst>
          </a:custGeom>
          <a:solidFill>
            <a:srgbClr val="FFFFCC"/>
          </a:solidFill>
          <a:ln>
            <a:solidFill>
              <a:schemeClr val="tx1"/>
            </a:solidFill>
            <a:extLst>
              <a:ext uri="{C807C97D-BFC1-408E-A445-0C87EB9F89A2}">
                <ask:lineSketchStyleProps xmlns:ask="http://schemas.microsoft.com/office/drawing/2018/sketchyshapes" sd="3778773028">
                  <a:prstGeom prst="wedgeRectCallout">
                    <a:avLst>
                      <a:gd name="adj1" fmla="val 43993"/>
                      <a:gd name="adj2" fmla="val -83039"/>
                    </a:avLst>
                  </a:prstGeom>
                  <ask:type>
                    <ask:lineSketchScribble/>
                  </ask:type>
                </ask:lineSketchStyleProps>
              </a:ext>
            </a:extLst>
          </a:ln>
        </p:spPr>
        <p:txBody>
          <a:bodyPr wrap="square" rtlCol="0" anchor="ctr">
            <a:spAutoFit/>
          </a:bodyPr>
          <a:lstStyle/>
          <a:p>
            <a:pPr marL="285750" indent="-285750" algn="l">
              <a:lnSpc>
                <a:spcPts val="3000"/>
              </a:lnSpc>
              <a:buFont typeface="Wingdings" panose="05000000000000000000" pitchFamily="2" charset="2"/>
              <a:buChar char="n"/>
            </a:pPr>
            <a:endParaRPr lang="zh-TW" altLang="en-US" dirty="0"/>
          </a:p>
        </p:txBody>
      </p:sp>
      <p:sp>
        <p:nvSpPr>
          <p:cNvPr id="55" name="文字方塊 54">
            <a:extLst>
              <a:ext uri="{FF2B5EF4-FFF2-40B4-BE49-F238E27FC236}">
                <a16:creationId xmlns:a16="http://schemas.microsoft.com/office/drawing/2014/main" id="{C33AD164-8377-8D24-CA2F-C01864D6B278}"/>
              </a:ext>
            </a:extLst>
          </p:cNvPr>
          <p:cNvSpPr txBox="1"/>
          <p:nvPr/>
        </p:nvSpPr>
        <p:spPr>
          <a:xfrm>
            <a:off x="387645" y="5297853"/>
            <a:ext cx="4072974" cy="1077218"/>
          </a:xfrm>
          <a:prstGeom prst="rect">
            <a:avLst/>
          </a:prstGeom>
          <a:noFill/>
        </p:spPr>
        <p:txBody>
          <a:bodyPr wrap="square" rtlCol="0">
            <a:spAutoFit/>
          </a:bodyPr>
          <a:lstStyle/>
          <a:p>
            <a:pPr>
              <a:spcAft>
                <a:spcPts val="600"/>
              </a:spcAft>
            </a:pPr>
            <a:r>
              <a:rPr lang="zh-TW" altLang="en-US" b="1" dirty="0">
                <a:solidFill>
                  <a:srgbClr val="E49B35"/>
                </a:solidFill>
                <a:latin typeface="Times New Roman" panose="02020603050405020304" pitchFamily="18" charset="0"/>
                <a:ea typeface="微軟正黑體" panose="020B0604030504040204" pitchFamily="34" charset="-120"/>
                <a:cs typeface="Times New Roman" panose="02020603050405020304" pitchFamily="18" charset="0"/>
              </a:rPr>
              <a:t>透過</a:t>
            </a:r>
            <a:r>
              <a:rPr lang="zh-TW" altLang="en-US" b="1" dirty="0">
                <a:solidFill>
                  <a:srgbClr val="7030A0"/>
                </a:solidFill>
                <a:latin typeface="Times New Roman" panose="02020603050405020304" pitchFamily="18" charset="0"/>
                <a:ea typeface="微軟正黑體" panose="020B0604030504040204" pitchFamily="34" charset="-120"/>
                <a:cs typeface="Times New Roman" panose="02020603050405020304" pitchFamily="18" charset="0"/>
              </a:rPr>
              <a:t>防災協作中心</a:t>
            </a:r>
            <a:r>
              <a:rPr lang="zh-TW" altLang="en-US" b="1" dirty="0">
                <a:solidFill>
                  <a:srgbClr val="E49B35"/>
                </a:solidFill>
                <a:latin typeface="Times New Roman" panose="02020603050405020304" pitchFamily="18" charset="0"/>
                <a:ea typeface="微軟正黑體" panose="020B0604030504040204" pitchFamily="34" charset="-120"/>
                <a:cs typeface="Times New Roman" panose="02020603050405020304" pitchFamily="18" charset="0"/>
              </a:rPr>
              <a:t>進行防災士運用</a:t>
            </a:r>
            <a:endParaRPr lang="en-US" altLang="zh-TW" b="1" dirty="0">
              <a:solidFill>
                <a:srgbClr val="E49B35"/>
              </a:solidFill>
              <a:latin typeface="Times New Roman" panose="02020603050405020304" pitchFamily="18" charset="0"/>
              <a:ea typeface="微軟正黑體" panose="020B0604030504040204" pitchFamily="34" charset="-120"/>
              <a:cs typeface="Times New Roman" panose="02020603050405020304" pitchFamily="18" charset="0"/>
            </a:endParaRPr>
          </a:p>
          <a:p>
            <a:pPr>
              <a:spcAft>
                <a:spcPts val="600"/>
              </a:spcAft>
            </a:pPr>
            <a:r>
              <a:rPr lang="zh-TW" altLang="en-US" b="1" dirty="0">
                <a:solidFill>
                  <a:srgbClr val="E49B35"/>
                </a:solidFill>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b="1" dirty="0">
                <a:solidFill>
                  <a:srgbClr val="7030A0"/>
                </a:solidFill>
                <a:latin typeface="Times New Roman" panose="02020603050405020304" pitchFamily="18" charset="0"/>
                <a:ea typeface="微軟正黑體" panose="020B0604030504040204" pitchFamily="34" charset="-120"/>
                <a:cs typeface="Times New Roman" panose="02020603050405020304" pitchFamily="18" charset="0"/>
              </a:rPr>
              <a:t>補充公所災時人力</a:t>
            </a:r>
            <a:endParaRPr lang="en-US" altLang="zh-TW" b="1" dirty="0">
              <a:solidFill>
                <a:srgbClr val="7030A0"/>
              </a:solidFill>
              <a:latin typeface="Times New Roman" panose="02020603050405020304" pitchFamily="18" charset="0"/>
              <a:ea typeface="微軟正黑體" panose="020B0604030504040204" pitchFamily="34" charset="-120"/>
              <a:cs typeface="Times New Roman" panose="02020603050405020304" pitchFamily="18" charset="0"/>
            </a:endParaRPr>
          </a:p>
          <a:p>
            <a:pPr>
              <a:spcAft>
                <a:spcPts val="600"/>
              </a:spcAft>
            </a:pPr>
            <a:r>
              <a:rPr lang="zh-TW" altLang="en-US" b="1" dirty="0">
                <a:solidFill>
                  <a:srgbClr val="7030A0"/>
                </a:solidFill>
                <a:latin typeface="Times New Roman" panose="02020603050405020304" pitchFamily="18" charset="0"/>
                <a:ea typeface="微軟正黑體" panose="020B0604030504040204" pitchFamily="34" charset="-120"/>
                <a:cs typeface="Times New Roman" panose="02020603050405020304" pitchFamily="18" charset="0"/>
              </a:rPr>
              <a:t>　 協助公所災時民眾疏散撤離等工作</a:t>
            </a:r>
          </a:p>
        </p:txBody>
      </p:sp>
      <p:pic>
        <p:nvPicPr>
          <p:cNvPr id="56" name="圖片 55">
            <a:extLst>
              <a:ext uri="{FF2B5EF4-FFF2-40B4-BE49-F238E27FC236}">
                <a16:creationId xmlns:a16="http://schemas.microsoft.com/office/drawing/2014/main" id="{30DF8E3A-B4A1-E943-9125-EFB893A027A7}"/>
              </a:ext>
            </a:extLst>
          </p:cNvPr>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40367" y="5609320"/>
            <a:ext cx="506868" cy="438150"/>
          </a:xfrm>
          <a:prstGeom prst="rect">
            <a:avLst/>
          </a:prstGeom>
        </p:spPr>
      </p:pic>
      <p:pic>
        <p:nvPicPr>
          <p:cNvPr id="57" name="圖片 56">
            <a:extLst>
              <a:ext uri="{FF2B5EF4-FFF2-40B4-BE49-F238E27FC236}">
                <a16:creationId xmlns:a16="http://schemas.microsoft.com/office/drawing/2014/main" id="{D7415F3C-CD44-98AA-E09E-F48C54AB827F}"/>
              </a:ext>
            </a:extLst>
          </p:cNvPr>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40367" y="5913884"/>
            <a:ext cx="506868" cy="438150"/>
          </a:xfrm>
          <a:prstGeom prst="rect">
            <a:avLst/>
          </a:prstGeom>
        </p:spPr>
      </p:pic>
    </p:spTree>
    <p:extLst>
      <p:ext uri="{BB962C8B-B14F-4D97-AF65-F5344CB8AC3E}">
        <p14:creationId xmlns:p14="http://schemas.microsoft.com/office/powerpoint/2010/main" val="734884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2E2AA-ECEC-DFD3-3573-018E5876AFFC}"/>
            </a:ext>
          </a:extLst>
        </p:cNvPr>
        <p:cNvGrpSpPr/>
        <p:nvPr/>
      </p:nvGrpSpPr>
      <p:grpSpPr>
        <a:xfrm>
          <a:off x="0" y="0"/>
          <a:ext cx="0" cy="0"/>
          <a:chOff x="0" y="0"/>
          <a:chExt cx="0" cy="0"/>
        </a:xfrm>
      </p:grpSpPr>
      <p:pic>
        <p:nvPicPr>
          <p:cNvPr id="17410" name="Picture 2">
            <a:extLst>
              <a:ext uri="{FF2B5EF4-FFF2-40B4-BE49-F238E27FC236}">
                <a16:creationId xmlns:a16="http://schemas.microsoft.com/office/drawing/2014/main" id="{8964AD3B-1159-9868-C80C-958BB19EFB18}"/>
              </a:ext>
            </a:extLst>
          </p:cNvPr>
          <p:cNvPicPr>
            <a:picLocks noChangeAspect="1" noChangeArrowheads="1"/>
          </p:cNvPicPr>
          <p:nvPr/>
        </p:nvPicPr>
        <p:blipFill>
          <a:blip r:embed="rId2"/>
          <a:srcRect t="3654" b="3654"/>
          <a:stretch/>
        </p:blipFill>
        <p:spPr bwMode="auto">
          <a:xfrm>
            <a:off x="2329200" y="-1"/>
            <a:ext cx="98628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98FA73AB-18B6-C327-63B8-B24EC16FA5AD}"/>
              </a:ext>
            </a:extLst>
          </p:cNvPr>
          <p:cNvSpPr/>
          <p:nvPr/>
        </p:nvSpPr>
        <p:spPr>
          <a:xfrm>
            <a:off x="0" y="0"/>
            <a:ext cx="2329200" cy="6858000"/>
          </a:xfrm>
          <a:prstGeom prst="rect">
            <a:avLst/>
          </a:prstGeom>
          <a:solidFill>
            <a:srgbClr val="5CB5A3">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10">
            <a:extLst>
              <a:ext uri="{FF2B5EF4-FFF2-40B4-BE49-F238E27FC236}">
                <a16:creationId xmlns:a16="http://schemas.microsoft.com/office/drawing/2014/main" id="{20347225-4F5D-D473-0998-7276275912B1}"/>
              </a:ext>
            </a:extLst>
          </p:cNvPr>
          <p:cNvSpPr/>
          <p:nvPr/>
        </p:nvSpPr>
        <p:spPr>
          <a:xfrm>
            <a:off x="0" y="1885950"/>
            <a:ext cx="5372100" cy="1571625"/>
          </a:xfrm>
          <a:custGeom>
            <a:avLst/>
            <a:gdLst>
              <a:gd name="connsiteX0" fmla="*/ 0 w 5372100"/>
              <a:gd name="connsiteY0" fmla="*/ 0 h 1571625"/>
              <a:gd name="connsiteX1" fmla="*/ 5372100 w 5372100"/>
              <a:gd name="connsiteY1" fmla="*/ 0 h 1571625"/>
              <a:gd name="connsiteX2" fmla="*/ 5372100 w 5372100"/>
              <a:gd name="connsiteY2" fmla="*/ 168208 h 1571625"/>
              <a:gd name="connsiteX3" fmla="*/ 4962525 w 5372100"/>
              <a:gd name="connsiteY3" fmla="*/ 338137 h 1571625"/>
              <a:gd name="connsiteX4" fmla="*/ 5372100 w 5372100"/>
              <a:gd name="connsiteY4" fmla="*/ 508068 h 1571625"/>
              <a:gd name="connsiteX5" fmla="*/ 5372100 w 5372100"/>
              <a:gd name="connsiteY5" fmla="*/ 1571625 h 1571625"/>
              <a:gd name="connsiteX6" fmla="*/ 0 w 5372100"/>
              <a:gd name="connsiteY6" fmla="*/ 1571625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2100" h="1571625">
                <a:moveTo>
                  <a:pt x="0" y="0"/>
                </a:moveTo>
                <a:lnTo>
                  <a:pt x="5372100" y="0"/>
                </a:lnTo>
                <a:lnTo>
                  <a:pt x="5372100" y="168208"/>
                </a:lnTo>
                <a:lnTo>
                  <a:pt x="4962525" y="338137"/>
                </a:lnTo>
                <a:lnTo>
                  <a:pt x="5372100" y="508068"/>
                </a:lnTo>
                <a:lnTo>
                  <a:pt x="5372100" y="1571625"/>
                </a:lnTo>
                <a:lnTo>
                  <a:pt x="0" y="1571625"/>
                </a:lnTo>
                <a:close/>
              </a:path>
            </a:pathLst>
          </a:cu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 name="矩形 5">
            <a:extLst>
              <a:ext uri="{FF2B5EF4-FFF2-40B4-BE49-F238E27FC236}">
                <a16:creationId xmlns:a16="http://schemas.microsoft.com/office/drawing/2014/main" id="{50D76B30-AEE5-B56E-0F72-ABA97F6B49C8}"/>
              </a:ext>
            </a:extLst>
          </p:cNvPr>
          <p:cNvSpPr/>
          <p:nvPr/>
        </p:nvSpPr>
        <p:spPr>
          <a:xfrm>
            <a:off x="1101139" y="976164"/>
            <a:ext cx="2508836" cy="761196"/>
          </a:xfrm>
          <a:prstGeom prst="rect">
            <a:avLst/>
          </a:prstGeom>
          <a:solidFill>
            <a:srgbClr val="ED6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zh-CN" altLang="en-US" sz="1000"/>
          </a:p>
        </p:txBody>
      </p:sp>
      <p:sp>
        <p:nvSpPr>
          <p:cNvPr id="7" name="文字版面配置區 13">
            <a:extLst>
              <a:ext uri="{FF2B5EF4-FFF2-40B4-BE49-F238E27FC236}">
                <a16:creationId xmlns:a16="http://schemas.microsoft.com/office/drawing/2014/main" id="{67E82A69-9A7D-9173-3E4C-69FAE67CA560}"/>
              </a:ext>
            </a:extLst>
          </p:cNvPr>
          <p:cNvSpPr txBox="1">
            <a:spLocks/>
          </p:cNvSpPr>
          <p:nvPr/>
        </p:nvSpPr>
        <p:spPr>
          <a:xfrm>
            <a:off x="0" y="2164162"/>
            <a:ext cx="5194300" cy="1015200"/>
          </a:xfrm>
          <a:prstGeom prst="rect">
            <a:avLst/>
          </a:prstGeom>
        </p:spPr>
        <p:txBody>
          <a:bodyPr vert="horz" lIns="91440" tIns="45720" rIns="91440" bIns="45720" rtlCol="0" anchor="ctr"/>
          <a:lstStyle>
            <a:defPPr>
              <a:defRPr lang="en-US"/>
            </a:defPPr>
            <a:lvl1pPr marL="0" algn="l" defTabSz="457200" rtl="0" eaLnBrk="1" latinLnBrk="0" hangingPunct="1">
              <a:lnSpc>
                <a:spcPct val="100000"/>
              </a:lnSpc>
              <a:buNone/>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R="0" lvl="0" indent="0" algn="ctr" defTabSz="457200" rtl="0" eaLnBrk="1" fontAlgn="auto" latinLnBrk="0" hangingPunct="1">
              <a:lnSpc>
                <a:spcPct val="120000"/>
              </a:lnSpc>
              <a:spcBef>
                <a:spcPts val="0"/>
              </a:spcBef>
              <a:spcAft>
                <a:spcPts val="0"/>
              </a:spcAft>
              <a:buClrTx/>
              <a:buSzTx/>
              <a:buFont typeface="Arial"/>
              <a:buNone/>
              <a:tabLst/>
              <a:defRPr/>
            </a:pPr>
            <a:r>
              <a:rPr kumimoji="0" lang="en-US" altLang="zh-TW" sz="7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Q&amp;A</a:t>
            </a:r>
          </a:p>
        </p:txBody>
      </p:sp>
      <p:sp>
        <p:nvSpPr>
          <p:cNvPr id="3" name="文字版面配置區 13">
            <a:extLst>
              <a:ext uri="{FF2B5EF4-FFF2-40B4-BE49-F238E27FC236}">
                <a16:creationId xmlns:a16="http://schemas.microsoft.com/office/drawing/2014/main" id="{5EBFF8C2-338B-5F5E-A644-347D0B2F596D}"/>
              </a:ext>
            </a:extLst>
          </p:cNvPr>
          <p:cNvSpPr txBox="1">
            <a:spLocks/>
          </p:cNvSpPr>
          <p:nvPr/>
        </p:nvSpPr>
        <p:spPr>
          <a:xfrm>
            <a:off x="870634" y="940962"/>
            <a:ext cx="2969846" cy="831600"/>
          </a:xfrm>
          <a:prstGeom prst="rect">
            <a:avLst/>
          </a:prstGeom>
        </p:spPr>
        <p:txBody>
          <a:bodyPr vert="horz" lIns="91440" tIns="45720" rIns="91440" bIns="45720" rtlCol="0" anchor="ctr"/>
          <a:lstStyle>
            <a:defPPr>
              <a:defRPr lang="en-US"/>
            </a:defPPr>
            <a:lvl1pPr marL="0" algn="ctr" defTabSz="457200" rtl="0" eaLnBrk="1" latinLnBrk="0" hangingPunct="1">
              <a:lnSpc>
                <a:spcPct val="100000"/>
              </a:lnSpc>
              <a:buNone/>
              <a:defRPr lang="zh-TW" altLang="en-US" sz="4800" kern="1200" dirty="0">
                <a:solidFill>
                  <a:schemeClr val="bg1"/>
                </a:solidFill>
                <a:latin typeface="微软雅黑" panose="020B0503020204020204" pitchFamily="34" charset="-122"/>
                <a:ea typeface="微软雅黑" panose="020B0503020204020204" pitchFamily="34" charset="-122"/>
                <a:cs typeface="+mn-cs"/>
              </a:defRPr>
            </a:lvl1pPr>
            <a:lvl2pPr marL="4572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2pPr>
            <a:lvl3pPr marL="9144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3pPr>
            <a:lvl4pPr marL="1371600" algn="l" defTabSz="457200" rtl="0" eaLnBrk="1" latinLnBrk="0" hangingPunct="1">
              <a:defRPr lang="zh-TW" altLang="en-US" sz="6000" kern="1200" dirty="0" smtClean="0">
                <a:solidFill>
                  <a:schemeClr val="bg1"/>
                </a:solidFill>
                <a:latin typeface="微软雅黑" panose="020B0503020204020204" pitchFamily="34" charset="-122"/>
                <a:ea typeface="微软雅黑" panose="020B0503020204020204" pitchFamily="34" charset="-122"/>
                <a:cs typeface="+mn-cs"/>
              </a:defRPr>
            </a:lvl4pPr>
            <a:lvl5pPr marL="1828800" algn="l" defTabSz="457200" rtl="0" eaLnBrk="1" latinLnBrk="0" hangingPunct="1">
              <a:defRPr lang="zh-TW" altLang="en-US" sz="6000" kern="1200" dirty="0">
                <a:solidFill>
                  <a:schemeClr val="bg1"/>
                </a:solidFill>
                <a:latin typeface="微软雅黑" panose="020B0503020204020204" pitchFamily="34" charset="-122"/>
                <a:ea typeface="微软雅黑" panose="020B0503020204020204" pitchFamily="34" charset="-122"/>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TW" altLang="en-US" sz="3200" dirty="0"/>
              <a:t>防災協作中心</a:t>
            </a:r>
          </a:p>
        </p:txBody>
      </p:sp>
    </p:spTree>
    <p:extLst>
      <p:ext uri="{BB962C8B-B14F-4D97-AF65-F5344CB8AC3E}">
        <p14:creationId xmlns:p14="http://schemas.microsoft.com/office/powerpoint/2010/main" val="29923396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4.1.3"/>
</p:tagLst>
</file>

<file path=ppt/tags/tag20.xml><?xml version="1.0" encoding="utf-8"?>
<p:tagLst xmlns:a="http://schemas.openxmlformats.org/drawingml/2006/main" xmlns:r="http://schemas.openxmlformats.org/officeDocument/2006/relationships" xmlns:p="http://schemas.openxmlformats.org/presentationml/2006/main">
  <p:tag name="PA" val="v4.1.3"/>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軟正黑體+Times New Roman">
      <a:majorFont>
        <a:latin typeface="Times New Roman"/>
        <a:ea typeface="微軟正黑體"/>
        <a:cs typeface=""/>
      </a:majorFont>
      <a:minorFont>
        <a:latin typeface="Times New Roman"/>
        <a:ea typeface="微軟正黑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698</TotalTime>
  <Words>6532</Words>
  <Application>Microsoft Office PowerPoint</Application>
  <PresentationFormat>寬螢幕</PresentationFormat>
  <Paragraphs>646</Paragraphs>
  <Slides>34</Slides>
  <Notes>26</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34</vt:i4>
      </vt:variant>
    </vt:vector>
  </HeadingPairs>
  <TitlesOfParts>
    <vt:vector size="46" baseType="lpstr">
      <vt:lpstr>Gill Sans</vt:lpstr>
      <vt:lpstr>Helvetica Light</vt:lpstr>
      <vt:lpstr>微软雅黑</vt:lpstr>
      <vt:lpstr>微軟正黑體</vt:lpstr>
      <vt:lpstr>微軟正黑體 Light</vt:lpstr>
      <vt:lpstr>Arial</vt:lpstr>
      <vt:lpstr>Calibri</vt:lpstr>
      <vt:lpstr>Helvetica</vt:lpstr>
      <vt:lpstr>Lato</vt:lpstr>
      <vt:lpstr>Times New Roman</vt:lpstr>
      <vt:lpstr>Wingdings</vt:lpstr>
      <vt:lpstr>Office Theme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USER</dc:creator>
  <cp:keywords/>
  <dc:description>generated using python-pptx</dc:description>
  <cp:lastModifiedBy>宜璁 吳</cp:lastModifiedBy>
  <cp:revision>18</cp:revision>
  <dcterms:created xsi:type="dcterms:W3CDTF">2013-01-27T09:14:16Z</dcterms:created>
  <dcterms:modified xsi:type="dcterms:W3CDTF">2026-05-19T02:05:25Z</dcterms:modified>
  <cp:category/>
</cp:coreProperties>
</file>